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105"/>
  </p:notesMasterIdLst>
  <p:handoutMasterIdLst>
    <p:handoutMasterId r:id="rId106"/>
  </p:handoutMasterIdLst>
  <p:sldIdLst>
    <p:sldId id="257" r:id="rId2"/>
    <p:sldId id="308" r:id="rId3"/>
    <p:sldId id="259" r:id="rId4"/>
    <p:sldId id="260" r:id="rId5"/>
    <p:sldId id="261" r:id="rId6"/>
    <p:sldId id="262" r:id="rId7"/>
    <p:sldId id="263" r:id="rId8"/>
    <p:sldId id="427" r:id="rId9"/>
    <p:sldId id="264" r:id="rId10"/>
    <p:sldId id="448" r:id="rId11"/>
    <p:sldId id="265" r:id="rId12"/>
    <p:sldId id="450" r:id="rId13"/>
    <p:sldId id="451" r:id="rId14"/>
    <p:sldId id="428" r:id="rId15"/>
    <p:sldId id="429" r:id="rId16"/>
    <p:sldId id="430" r:id="rId17"/>
    <p:sldId id="431" r:id="rId18"/>
    <p:sldId id="452" r:id="rId19"/>
    <p:sldId id="453" r:id="rId20"/>
    <p:sldId id="455" r:id="rId21"/>
    <p:sldId id="456" r:id="rId22"/>
    <p:sldId id="457" r:id="rId23"/>
    <p:sldId id="458" r:id="rId24"/>
    <p:sldId id="459" r:id="rId25"/>
    <p:sldId id="441" r:id="rId26"/>
    <p:sldId id="442" r:id="rId27"/>
    <p:sldId id="443" r:id="rId28"/>
    <p:sldId id="444" r:id="rId29"/>
    <p:sldId id="445" r:id="rId30"/>
    <p:sldId id="446" r:id="rId31"/>
    <p:sldId id="435" r:id="rId32"/>
    <p:sldId id="436" r:id="rId33"/>
    <p:sldId id="437" r:id="rId34"/>
    <p:sldId id="438" r:id="rId35"/>
    <p:sldId id="439" r:id="rId36"/>
    <p:sldId id="440" r:id="rId37"/>
    <p:sldId id="432" r:id="rId38"/>
    <p:sldId id="426" r:id="rId39"/>
    <p:sldId id="460" r:id="rId40"/>
    <p:sldId id="461" r:id="rId41"/>
    <p:sldId id="462" r:id="rId42"/>
    <p:sldId id="463" r:id="rId43"/>
    <p:sldId id="464" r:id="rId44"/>
    <p:sldId id="465" r:id="rId45"/>
    <p:sldId id="466" r:id="rId46"/>
    <p:sldId id="467" r:id="rId47"/>
    <p:sldId id="468" r:id="rId48"/>
    <p:sldId id="469" r:id="rId49"/>
    <p:sldId id="470" r:id="rId50"/>
    <p:sldId id="471" r:id="rId51"/>
    <p:sldId id="472" r:id="rId52"/>
    <p:sldId id="473" r:id="rId53"/>
    <p:sldId id="474" r:id="rId54"/>
    <p:sldId id="475" r:id="rId55"/>
    <p:sldId id="476" r:id="rId56"/>
    <p:sldId id="367" r:id="rId57"/>
    <p:sldId id="479" r:id="rId58"/>
    <p:sldId id="480" r:id="rId59"/>
    <p:sldId id="481" r:id="rId60"/>
    <p:sldId id="390" r:id="rId61"/>
    <p:sldId id="482" r:id="rId62"/>
    <p:sldId id="483" r:id="rId63"/>
    <p:sldId id="484" r:id="rId64"/>
    <p:sldId id="485" r:id="rId65"/>
    <p:sldId id="486" r:id="rId66"/>
    <p:sldId id="487" r:id="rId67"/>
    <p:sldId id="488" r:id="rId68"/>
    <p:sldId id="489" r:id="rId69"/>
    <p:sldId id="490" r:id="rId70"/>
    <p:sldId id="491" r:id="rId71"/>
    <p:sldId id="492" r:id="rId72"/>
    <p:sldId id="493" r:id="rId73"/>
    <p:sldId id="494" r:id="rId74"/>
    <p:sldId id="495" r:id="rId75"/>
    <p:sldId id="496" r:id="rId76"/>
    <p:sldId id="497" r:id="rId77"/>
    <p:sldId id="498" r:id="rId78"/>
    <p:sldId id="499" r:id="rId79"/>
    <p:sldId id="500" r:id="rId80"/>
    <p:sldId id="501" r:id="rId81"/>
    <p:sldId id="502" r:id="rId82"/>
    <p:sldId id="503" r:id="rId83"/>
    <p:sldId id="504" r:id="rId84"/>
    <p:sldId id="505" r:id="rId85"/>
    <p:sldId id="506" r:id="rId86"/>
    <p:sldId id="507" r:id="rId87"/>
    <p:sldId id="508" r:id="rId88"/>
    <p:sldId id="509" r:id="rId89"/>
    <p:sldId id="510" r:id="rId90"/>
    <p:sldId id="511" r:id="rId91"/>
    <p:sldId id="512" r:id="rId92"/>
    <p:sldId id="513" r:id="rId93"/>
    <p:sldId id="514" r:id="rId94"/>
    <p:sldId id="515" r:id="rId95"/>
    <p:sldId id="516" r:id="rId96"/>
    <p:sldId id="517" r:id="rId97"/>
    <p:sldId id="518" r:id="rId98"/>
    <p:sldId id="519" r:id="rId99"/>
    <p:sldId id="520" r:id="rId100"/>
    <p:sldId id="521" r:id="rId101"/>
    <p:sldId id="522" r:id="rId102"/>
    <p:sldId id="523" r:id="rId103"/>
    <p:sldId id="305" r:id="rId104"/>
  </p:sldIdLst>
  <p:sldSz cx="9144000" cy="6858000" type="screen4x3"/>
  <p:notesSz cx="6858000" cy="9144000"/>
  <p:custDataLst>
    <p:tags r:id="rId107"/>
  </p:custDataLst>
  <p:defaultTextStyle>
    <a:defPPr>
      <a:defRPr lang="zh-CN"/>
    </a:defPPr>
    <a:lvl1pPr algn="ctr"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ctr"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ctr"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ctr"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ctr"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D60093"/>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96" y="-138"/>
      </p:cViewPr>
      <p:guideLst>
        <p:guide orient="horz" pos="2160"/>
        <p:guide pos="2880"/>
      </p:guideLst>
    </p:cSldViewPr>
  </p:slideViewPr>
  <p:notesTextViewPr>
    <p:cViewPr>
      <p:scale>
        <a:sx n="100" d="100"/>
        <a:sy n="100" d="100"/>
      </p:scale>
      <p:origin x="0" y="0"/>
    </p:cViewPr>
  </p:notesTextViewPr>
  <p:notesViewPr>
    <p:cSldViewPr>
      <p:cViewPr varScale="1">
        <p:scale>
          <a:sx n="70" d="100"/>
          <a:sy n="70" d="100"/>
        </p:scale>
        <p:origin x="-219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gs" Target="tags/tag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lvl1pPr>
          </a:lstStyle>
          <a:p>
            <a:endParaRPr lang="en-US" altLang="zh-CN"/>
          </a:p>
        </p:txBody>
      </p:sp>
      <p:sp>
        <p:nvSpPr>
          <p:cNvPr id="614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ltLang="zh-CN"/>
          </a:p>
        </p:txBody>
      </p:sp>
      <p:sp>
        <p:nvSpPr>
          <p:cNvPr id="614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vl1pPr>
          </a:lstStyle>
          <a:p>
            <a:endParaRPr lang="en-US" altLang="zh-CN"/>
          </a:p>
        </p:txBody>
      </p:sp>
      <p:sp>
        <p:nvSpPr>
          <p:cNvPr id="6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AA4F7BB9-F1CF-46C0-A2FD-3A34CE22242E}" type="slidenum">
              <a:rPr lang="en-US" altLang="zh-CN"/>
              <a:pPr/>
              <a:t>‹#›</a:t>
            </a:fld>
            <a:endParaRPr lang="en-US" altLang="zh-CN"/>
          </a:p>
        </p:txBody>
      </p:sp>
    </p:spTree>
    <p:extLst>
      <p:ext uri="{BB962C8B-B14F-4D97-AF65-F5344CB8AC3E}">
        <p14:creationId xmlns:p14="http://schemas.microsoft.com/office/powerpoint/2010/main" val="27465016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0B0D51-9F7C-4855-8C00-B6344FA8AB8D}" type="datetimeFigureOut">
              <a:rPr lang="zh-CN" altLang="en-US" smtClean="0"/>
              <a:t>2016/4/13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93DA81-E8BE-465B-9544-C020D1222547}" type="slidenum">
              <a:rPr lang="zh-CN" altLang="en-US" smtClean="0"/>
              <a:t>‹#›</a:t>
            </a:fld>
            <a:endParaRPr lang="zh-CN" altLang="en-US"/>
          </a:p>
        </p:txBody>
      </p:sp>
    </p:spTree>
    <p:extLst>
      <p:ext uri="{BB962C8B-B14F-4D97-AF65-F5344CB8AC3E}">
        <p14:creationId xmlns:p14="http://schemas.microsoft.com/office/powerpoint/2010/main" val="673644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93DA81-E8BE-465B-9544-C020D1222547}" type="slidenum">
              <a:rPr lang="zh-CN" altLang="en-US" smtClean="0"/>
              <a:t>19</a:t>
            </a:fld>
            <a:endParaRPr lang="zh-CN" altLang="en-US"/>
          </a:p>
        </p:txBody>
      </p:sp>
    </p:spTree>
    <p:extLst>
      <p:ext uri="{BB962C8B-B14F-4D97-AF65-F5344CB8AC3E}">
        <p14:creationId xmlns:p14="http://schemas.microsoft.com/office/powerpoint/2010/main" val="1826576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589790-607F-4681-9799-1D2F5EB3258B}" type="slidenum">
              <a:rPr lang="zh-CN" altLang="en-US"/>
              <a:pPr/>
              <a:t>31</a:t>
            </a:fld>
            <a:endParaRPr lang="zh-CN" altLang="en-US"/>
          </a:p>
        </p:txBody>
      </p:sp>
      <p:sp>
        <p:nvSpPr>
          <p:cNvPr id="570370" name="Rectangle 2"/>
          <p:cNvSpPr>
            <a:spLocks noGrp="1" noRot="1" noChangeAspect="1" noChangeArrowheads="1" noTextEdit="1"/>
          </p:cNvSpPr>
          <p:nvPr>
            <p:ph type="sldImg"/>
          </p:nvPr>
        </p:nvSpPr>
        <p:spPr>
          <a:ln/>
        </p:spPr>
      </p:sp>
      <p:sp>
        <p:nvSpPr>
          <p:cNvPr id="570371"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D6A9F5-5A36-4F5E-824D-7F395122AAC2}" type="slidenum">
              <a:rPr lang="zh-CN" altLang="en-US"/>
              <a:pPr/>
              <a:t>32</a:t>
            </a:fld>
            <a:endParaRPr lang="zh-CN" altLang="en-US"/>
          </a:p>
        </p:txBody>
      </p:sp>
      <p:sp>
        <p:nvSpPr>
          <p:cNvPr id="572418" name="Rectangle 2"/>
          <p:cNvSpPr>
            <a:spLocks noGrp="1" noRot="1" noChangeAspect="1" noChangeArrowheads="1" noTextEdit="1"/>
          </p:cNvSpPr>
          <p:nvPr>
            <p:ph type="sldImg"/>
          </p:nvPr>
        </p:nvSpPr>
        <p:spPr>
          <a:ln/>
        </p:spPr>
      </p:sp>
      <p:sp>
        <p:nvSpPr>
          <p:cNvPr id="572419"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AA9D78-7D2C-4035-95DA-236D683B709B}" type="slidenum">
              <a:rPr lang="zh-CN" altLang="en-US"/>
              <a:pPr/>
              <a:t>33</a:t>
            </a:fld>
            <a:endParaRPr lang="zh-CN" altLang="en-US"/>
          </a:p>
        </p:txBody>
      </p:sp>
      <p:sp>
        <p:nvSpPr>
          <p:cNvPr id="840706" name="Rectangle 1026"/>
          <p:cNvSpPr>
            <a:spLocks noGrp="1" noRot="1" noChangeAspect="1" noChangeArrowheads="1" noTextEdit="1"/>
          </p:cNvSpPr>
          <p:nvPr>
            <p:ph type="sldImg"/>
          </p:nvPr>
        </p:nvSpPr>
        <p:spPr>
          <a:ln/>
        </p:spPr>
      </p:sp>
      <p:sp>
        <p:nvSpPr>
          <p:cNvPr id="840707" name="Rectangle 1027"/>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7CE986-A810-4230-ADCA-28B939C95F96}" type="slidenum">
              <a:rPr lang="zh-CN" altLang="en-US"/>
              <a:pPr/>
              <a:t>34</a:t>
            </a:fld>
            <a:endParaRPr lang="zh-CN" altLang="en-US"/>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AA9D78-7D2C-4035-95DA-236D683B709B}" type="slidenum">
              <a:rPr lang="zh-CN" altLang="en-US"/>
              <a:pPr/>
              <a:t>35</a:t>
            </a:fld>
            <a:endParaRPr lang="zh-CN" altLang="en-US"/>
          </a:p>
        </p:txBody>
      </p:sp>
      <p:sp>
        <p:nvSpPr>
          <p:cNvPr id="840706" name="Rectangle 1026"/>
          <p:cNvSpPr>
            <a:spLocks noGrp="1" noRot="1" noChangeAspect="1" noChangeArrowheads="1" noTextEdit="1"/>
          </p:cNvSpPr>
          <p:nvPr>
            <p:ph type="sldImg"/>
          </p:nvPr>
        </p:nvSpPr>
        <p:spPr>
          <a:ln/>
        </p:spPr>
      </p:sp>
      <p:sp>
        <p:nvSpPr>
          <p:cNvPr id="840707" name="Rectangle 1027"/>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8E1D02-FAB9-4C36-BF55-F58508F8110A}" type="slidenum">
              <a:rPr lang="zh-CN" altLang="en-US"/>
              <a:pPr/>
              <a:t>36</a:t>
            </a:fld>
            <a:endParaRPr lang="zh-CN" altLang="en-US"/>
          </a:p>
        </p:txBody>
      </p:sp>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AB0484-DC07-4E4D-89B0-98C926DB49E8}" type="slidenum">
              <a:rPr lang="zh-CN" altLang="en-US"/>
              <a:pPr/>
              <a:t>38</a:t>
            </a:fld>
            <a:endParaRPr lang="zh-CN" altLang="en-US"/>
          </a:p>
        </p:txBody>
      </p:sp>
      <p:sp>
        <p:nvSpPr>
          <p:cNvPr id="619522" name="Rectangle 2"/>
          <p:cNvSpPr>
            <a:spLocks noGrp="1" noRot="1" noChangeAspect="1" noChangeArrowheads="1" noTextEdit="1"/>
          </p:cNvSpPr>
          <p:nvPr>
            <p:ph type="sldImg"/>
          </p:nvPr>
        </p:nvSpPr>
        <p:spPr>
          <a:ln/>
        </p:spPr>
      </p:sp>
      <p:sp>
        <p:nvSpPr>
          <p:cNvPr id="619523"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254EBC-17E2-443F-8D15-17F89DDD7AEB}" type="slidenum">
              <a:rPr lang="zh-CN" altLang="en-US"/>
              <a:pPr/>
              <a:t>40</a:t>
            </a:fld>
            <a:endParaRPr lang="zh-CN" altLang="en-US"/>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02E1E8-4CEE-460A-A033-7BF52DB7AA36}" type="slidenum">
              <a:rPr lang="zh-CN" altLang="en-US"/>
              <a:pPr/>
              <a:t>41</a:t>
            </a:fld>
            <a:endParaRPr lang="zh-CN" altLang="en-US"/>
          </a:p>
        </p:txBody>
      </p:sp>
      <p:sp>
        <p:nvSpPr>
          <p:cNvPr id="596994" name="Rectangle 2"/>
          <p:cNvSpPr>
            <a:spLocks noGrp="1" noRot="1" noChangeAspect="1" noChangeArrowheads="1" noTextEdit="1"/>
          </p:cNvSpPr>
          <p:nvPr>
            <p:ph type="sldImg"/>
          </p:nvPr>
        </p:nvSpPr>
        <p:spPr>
          <a:ln/>
        </p:spPr>
      </p:sp>
      <p:sp>
        <p:nvSpPr>
          <p:cNvPr id="596995"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63FEE7-1CE5-4B40-843F-9D6B1E4ABE6E}" type="slidenum">
              <a:rPr lang="zh-CN" altLang="en-US"/>
              <a:pPr/>
              <a:t>42</a:t>
            </a:fld>
            <a:endParaRPr lang="zh-CN" altLang="en-US"/>
          </a:p>
        </p:txBody>
      </p:sp>
      <p:sp>
        <p:nvSpPr>
          <p:cNvPr id="617474" name="Rectangle 2"/>
          <p:cNvSpPr>
            <a:spLocks noGrp="1" noRot="1" noChangeAspect="1" noChangeArrowheads="1" noTextEdit="1"/>
          </p:cNvSpPr>
          <p:nvPr>
            <p:ph type="sldImg"/>
          </p:nvPr>
        </p:nvSpPr>
        <p:spPr>
          <a:ln/>
        </p:spPr>
      </p:sp>
      <p:sp>
        <p:nvSpPr>
          <p:cNvPr id="617475"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93DA81-E8BE-465B-9544-C020D1222547}" type="slidenum">
              <a:rPr lang="zh-CN" altLang="en-US" smtClean="0"/>
              <a:t>20</a:t>
            </a:fld>
            <a:endParaRPr lang="zh-CN" altLang="en-US"/>
          </a:p>
        </p:txBody>
      </p:sp>
    </p:spTree>
    <p:extLst>
      <p:ext uri="{BB962C8B-B14F-4D97-AF65-F5344CB8AC3E}">
        <p14:creationId xmlns:p14="http://schemas.microsoft.com/office/powerpoint/2010/main" val="12454238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822635-F12C-4EC3-9362-121F06628F54}" type="slidenum">
              <a:rPr lang="zh-CN" altLang="en-US"/>
              <a:pPr/>
              <a:t>43</a:t>
            </a:fld>
            <a:endParaRPr lang="zh-CN" altLang="en-US"/>
          </a:p>
        </p:txBody>
      </p:sp>
      <p:sp>
        <p:nvSpPr>
          <p:cNvPr id="603138" name="Rectangle 2"/>
          <p:cNvSpPr>
            <a:spLocks noGrp="1" noRot="1" noChangeAspect="1" noChangeArrowheads="1" noTextEdit="1"/>
          </p:cNvSpPr>
          <p:nvPr>
            <p:ph type="sldImg"/>
          </p:nvPr>
        </p:nvSpPr>
        <p:spPr>
          <a:ln/>
        </p:spPr>
      </p:sp>
      <p:sp>
        <p:nvSpPr>
          <p:cNvPr id="603139"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7B379F-6731-4CF4-A7A8-28088FDECFE1}" type="slidenum">
              <a:rPr lang="zh-CN" altLang="en-US"/>
              <a:pPr/>
              <a:t>44</a:t>
            </a:fld>
            <a:endParaRPr lang="zh-CN" altLang="en-US"/>
          </a:p>
        </p:txBody>
      </p:sp>
      <p:sp>
        <p:nvSpPr>
          <p:cNvPr id="605186" name="Rectangle 2"/>
          <p:cNvSpPr>
            <a:spLocks noGrp="1" noRot="1" noChangeAspect="1" noChangeArrowheads="1" noTextEdit="1"/>
          </p:cNvSpPr>
          <p:nvPr>
            <p:ph type="sldImg"/>
          </p:nvPr>
        </p:nvSpPr>
        <p:spPr>
          <a:ln/>
        </p:spPr>
      </p:sp>
      <p:sp>
        <p:nvSpPr>
          <p:cNvPr id="605187"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9DFFAC-5BAF-4F17-8268-F35719EFBFA8}" type="slidenum">
              <a:rPr lang="zh-CN" altLang="en-US"/>
              <a:pPr/>
              <a:t>45</a:t>
            </a:fld>
            <a:endParaRPr lang="zh-CN" altLang="en-US"/>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1B9FBA-A93F-4023-B332-7166313E1E5D}" type="slidenum">
              <a:rPr lang="zh-CN" altLang="en-US"/>
              <a:pPr/>
              <a:t>46</a:t>
            </a:fld>
            <a:endParaRPr lang="zh-CN" altLang="en-US"/>
          </a:p>
        </p:txBody>
      </p:sp>
      <p:sp>
        <p:nvSpPr>
          <p:cNvPr id="609282" name="Rectangle 2"/>
          <p:cNvSpPr>
            <a:spLocks noGrp="1" noRot="1" noChangeAspect="1" noChangeArrowheads="1" noTextEdit="1"/>
          </p:cNvSpPr>
          <p:nvPr>
            <p:ph type="sldImg"/>
          </p:nvPr>
        </p:nvSpPr>
        <p:spPr>
          <a:ln/>
        </p:spPr>
      </p:sp>
      <p:sp>
        <p:nvSpPr>
          <p:cNvPr id="609283"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6CCED5-8044-4063-B175-8E0C17EABDA2}" type="slidenum">
              <a:rPr lang="zh-CN" altLang="en-US"/>
              <a:pPr/>
              <a:t>47</a:t>
            </a:fld>
            <a:endParaRPr lang="zh-CN" altLang="en-US"/>
          </a:p>
        </p:txBody>
      </p:sp>
      <p:sp>
        <p:nvSpPr>
          <p:cNvPr id="611330" name="Rectangle 2"/>
          <p:cNvSpPr>
            <a:spLocks noGrp="1" noRot="1" noChangeAspect="1" noChangeArrowheads="1" noTextEdit="1"/>
          </p:cNvSpPr>
          <p:nvPr>
            <p:ph type="sldImg"/>
          </p:nvPr>
        </p:nvSpPr>
        <p:spPr>
          <a:ln/>
        </p:spPr>
      </p:sp>
      <p:sp>
        <p:nvSpPr>
          <p:cNvPr id="611331"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DE913E-8265-47CF-BC19-B1D6499A259A}" type="slidenum">
              <a:rPr lang="zh-CN" altLang="en-US"/>
              <a:pPr/>
              <a:t>48</a:t>
            </a:fld>
            <a:endParaRPr lang="zh-CN" altLang="en-US"/>
          </a:p>
        </p:txBody>
      </p:sp>
      <p:sp>
        <p:nvSpPr>
          <p:cNvPr id="613378" name="Rectangle 2"/>
          <p:cNvSpPr>
            <a:spLocks noGrp="1" noRot="1" noChangeAspect="1" noChangeArrowheads="1" noTextEdit="1"/>
          </p:cNvSpPr>
          <p:nvPr>
            <p:ph type="sldImg"/>
          </p:nvPr>
        </p:nvSpPr>
        <p:spPr>
          <a:ln/>
        </p:spPr>
      </p:sp>
      <p:sp>
        <p:nvSpPr>
          <p:cNvPr id="613379"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FF9D13-33DD-4503-8F75-E274B9193E09}" type="slidenum">
              <a:rPr lang="zh-CN" altLang="en-US"/>
              <a:pPr/>
              <a:t>49</a:t>
            </a:fld>
            <a:endParaRPr lang="zh-CN" altLang="en-US"/>
          </a:p>
        </p:txBody>
      </p:sp>
      <p:sp>
        <p:nvSpPr>
          <p:cNvPr id="615426" name="Rectangle 2"/>
          <p:cNvSpPr>
            <a:spLocks noGrp="1" noRot="1" noChangeAspect="1" noChangeArrowheads="1" noTextEdit="1"/>
          </p:cNvSpPr>
          <p:nvPr>
            <p:ph type="sldImg"/>
          </p:nvPr>
        </p:nvSpPr>
        <p:spPr>
          <a:ln/>
        </p:spPr>
      </p:sp>
      <p:sp>
        <p:nvSpPr>
          <p:cNvPr id="615427"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A18B25-9446-43F2-8545-A036A53BB9B6}" type="slidenum">
              <a:rPr lang="zh-CN" altLang="en-US"/>
              <a:pPr/>
              <a:t>50</a:t>
            </a:fld>
            <a:endParaRPr lang="zh-CN" altLang="en-US"/>
          </a:p>
        </p:txBody>
      </p:sp>
      <p:sp>
        <p:nvSpPr>
          <p:cNvPr id="64819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481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algn="just"/>
            <a:r>
              <a:rPr lang="zh-CN" altLang="en-US"/>
              <a: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718F41-3687-4B3A-9F8B-08FC5E162785}" type="slidenum">
              <a:rPr lang="zh-CN" altLang="en-US"/>
              <a:pPr/>
              <a:t>51</a:t>
            </a:fld>
            <a:endParaRPr lang="zh-CN" altLang="en-US"/>
          </a:p>
        </p:txBody>
      </p:sp>
      <p:sp>
        <p:nvSpPr>
          <p:cNvPr id="65024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502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algn="just"/>
            <a:r>
              <a:rPr lang="zh-CN" altLang="en-US"/>
              <a:t>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103609-1622-45F3-8F12-1434110CC8D1}" type="slidenum">
              <a:rPr lang="zh-CN" altLang="en-US"/>
              <a:pPr/>
              <a:t>52</a:t>
            </a:fld>
            <a:endParaRPr lang="zh-CN" altLang="en-US"/>
          </a:p>
        </p:txBody>
      </p:sp>
      <p:sp>
        <p:nvSpPr>
          <p:cNvPr id="65229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522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algn="just"/>
            <a:r>
              <a:rPr lang="zh-CN" altLang="en-US"/>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93DA81-E8BE-465B-9544-C020D1222547}" type="slidenum">
              <a:rPr lang="zh-CN" altLang="en-US" smtClean="0"/>
              <a:t>21</a:t>
            </a:fld>
            <a:endParaRPr lang="zh-CN" altLang="en-US"/>
          </a:p>
        </p:txBody>
      </p:sp>
    </p:spTree>
    <p:extLst>
      <p:ext uri="{BB962C8B-B14F-4D97-AF65-F5344CB8AC3E}">
        <p14:creationId xmlns:p14="http://schemas.microsoft.com/office/powerpoint/2010/main" val="25246521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088C53-B4F2-4626-BA57-3F5B4A8B6852}" type="slidenum">
              <a:rPr lang="zh-CN" altLang="en-US"/>
              <a:pPr/>
              <a:t>53</a:t>
            </a:fld>
            <a:endParaRPr lang="zh-CN" altLang="en-US"/>
          </a:p>
        </p:txBody>
      </p:sp>
      <p:sp>
        <p:nvSpPr>
          <p:cNvPr id="65638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563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algn="just"/>
            <a:r>
              <a:rPr lang="zh-CN" altLang="en-US"/>
              <a:t>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28E527-CA5B-400E-A56C-556FD369237E}" type="slidenum">
              <a:rPr lang="zh-CN" altLang="en-US"/>
              <a:pPr/>
              <a:t>54</a:t>
            </a:fld>
            <a:endParaRPr lang="zh-CN" altLang="en-US"/>
          </a:p>
        </p:txBody>
      </p:sp>
      <p:sp>
        <p:nvSpPr>
          <p:cNvPr id="66048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6048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algn="just"/>
            <a:r>
              <a:rPr lang="zh-CN" altLang="en-US"/>
              <a:t>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11EAD0-059A-4122-B229-27438DDF2C61}" type="slidenum">
              <a:rPr lang="zh-CN" altLang="en-US"/>
              <a:pPr/>
              <a:t>55</a:t>
            </a:fld>
            <a:endParaRPr lang="zh-CN" altLang="en-US"/>
          </a:p>
        </p:txBody>
      </p:sp>
      <p:sp>
        <p:nvSpPr>
          <p:cNvPr id="66253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6253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algn="just"/>
            <a:r>
              <a:rPr lang="zh-CN" altLang="en-US"/>
              <a:t>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8E23BA-7A71-4FD5-8FEE-10BD162FE876}" type="slidenum">
              <a:rPr lang="zh-CN" altLang="en-US"/>
              <a:pPr/>
              <a:t>56</a:t>
            </a:fld>
            <a:endParaRPr lang="zh-CN" altLang="en-US"/>
          </a:p>
        </p:txBody>
      </p:sp>
      <p:sp>
        <p:nvSpPr>
          <p:cNvPr id="67481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748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algn="just"/>
            <a:r>
              <a:rPr lang="zh-CN" altLang="en-US"/>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589790-607F-4681-9799-1D2F5EB3258B}" type="slidenum">
              <a:rPr lang="zh-CN" altLang="en-US"/>
              <a:pPr/>
              <a:t>25</a:t>
            </a:fld>
            <a:endParaRPr lang="zh-CN" altLang="en-US"/>
          </a:p>
        </p:txBody>
      </p:sp>
      <p:sp>
        <p:nvSpPr>
          <p:cNvPr id="570370" name="Rectangle 2"/>
          <p:cNvSpPr>
            <a:spLocks noGrp="1" noRot="1" noChangeAspect="1" noChangeArrowheads="1" noTextEdit="1"/>
          </p:cNvSpPr>
          <p:nvPr>
            <p:ph type="sldImg"/>
          </p:nvPr>
        </p:nvSpPr>
        <p:spPr>
          <a:ln/>
        </p:spPr>
      </p:sp>
      <p:sp>
        <p:nvSpPr>
          <p:cNvPr id="570371"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D6A9F5-5A36-4F5E-824D-7F395122AAC2}" type="slidenum">
              <a:rPr lang="zh-CN" altLang="en-US"/>
              <a:pPr/>
              <a:t>26</a:t>
            </a:fld>
            <a:endParaRPr lang="zh-CN" altLang="en-US"/>
          </a:p>
        </p:txBody>
      </p:sp>
      <p:sp>
        <p:nvSpPr>
          <p:cNvPr id="572418" name="Rectangle 2"/>
          <p:cNvSpPr>
            <a:spLocks noGrp="1" noRot="1" noChangeAspect="1" noChangeArrowheads="1" noTextEdit="1"/>
          </p:cNvSpPr>
          <p:nvPr>
            <p:ph type="sldImg"/>
          </p:nvPr>
        </p:nvSpPr>
        <p:spPr>
          <a:ln/>
        </p:spPr>
      </p:sp>
      <p:sp>
        <p:nvSpPr>
          <p:cNvPr id="572419"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AA9D78-7D2C-4035-95DA-236D683B709B}" type="slidenum">
              <a:rPr lang="zh-CN" altLang="en-US"/>
              <a:pPr/>
              <a:t>27</a:t>
            </a:fld>
            <a:endParaRPr lang="zh-CN" altLang="en-US"/>
          </a:p>
        </p:txBody>
      </p:sp>
      <p:sp>
        <p:nvSpPr>
          <p:cNvPr id="840706" name="Rectangle 1026"/>
          <p:cNvSpPr>
            <a:spLocks noGrp="1" noRot="1" noChangeAspect="1" noChangeArrowheads="1" noTextEdit="1"/>
          </p:cNvSpPr>
          <p:nvPr>
            <p:ph type="sldImg"/>
          </p:nvPr>
        </p:nvSpPr>
        <p:spPr>
          <a:ln/>
        </p:spPr>
      </p:sp>
      <p:sp>
        <p:nvSpPr>
          <p:cNvPr id="840707" name="Rectangle 1027"/>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7CE986-A810-4230-ADCA-28B939C95F96}" type="slidenum">
              <a:rPr lang="zh-CN" altLang="en-US"/>
              <a:pPr/>
              <a:t>28</a:t>
            </a:fld>
            <a:endParaRPr lang="zh-CN" altLang="en-US"/>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AA9D78-7D2C-4035-95DA-236D683B709B}" type="slidenum">
              <a:rPr lang="zh-CN" altLang="en-US"/>
              <a:pPr/>
              <a:t>29</a:t>
            </a:fld>
            <a:endParaRPr lang="zh-CN" altLang="en-US"/>
          </a:p>
        </p:txBody>
      </p:sp>
      <p:sp>
        <p:nvSpPr>
          <p:cNvPr id="840706" name="Rectangle 1026"/>
          <p:cNvSpPr>
            <a:spLocks noGrp="1" noRot="1" noChangeAspect="1" noChangeArrowheads="1" noTextEdit="1"/>
          </p:cNvSpPr>
          <p:nvPr>
            <p:ph type="sldImg"/>
          </p:nvPr>
        </p:nvSpPr>
        <p:spPr>
          <a:ln/>
        </p:spPr>
      </p:sp>
      <p:sp>
        <p:nvSpPr>
          <p:cNvPr id="840707" name="Rectangle 1027"/>
          <p:cNvSpPr>
            <a:spLocks noGrp="1" noChangeArrowheads="1"/>
          </p:cNvSpPr>
          <p:nvPr>
            <p:ph type="body" idx="1"/>
          </p:nvPr>
        </p:nvSpPr>
        <p:spPr/>
        <p:txBody>
          <a:bodyPr/>
          <a:lstStyle/>
          <a:p>
            <a:pPr algn="just"/>
            <a:r>
              <a:rPr lang="zh-CN" altLang="en-US"/>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8E1D02-FAB9-4C36-BF55-F58508F8110A}" type="slidenum">
              <a:rPr lang="zh-CN" altLang="en-US"/>
              <a:pPr/>
              <a:t>30</a:t>
            </a:fld>
            <a:endParaRPr lang="zh-CN" altLang="en-US"/>
          </a:p>
        </p:txBody>
      </p:sp>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p:txBody>
          <a:bodyPr/>
          <a:lstStyle/>
          <a:p>
            <a:pPr algn="just"/>
            <a:r>
              <a:rPr lang="zh-CN" altLang="en-US"/>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774D602-A7C2-42D2-8B9F-B437EFE42336}" type="slidenum">
              <a:rPr lang="en-US" altLang="zh-CN"/>
              <a:pPr/>
              <a:t>‹#›</a:t>
            </a:fld>
            <a:endParaRPr lang="en-US" altLang="zh-CN"/>
          </a:p>
        </p:txBody>
      </p:sp>
    </p:spTree>
    <p:extLst>
      <p:ext uri="{BB962C8B-B14F-4D97-AF65-F5344CB8AC3E}">
        <p14:creationId xmlns:p14="http://schemas.microsoft.com/office/powerpoint/2010/main" val="402991777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B6AC041B-3D4B-4472-949D-504E029030BA}" type="slidenum">
              <a:rPr lang="en-US" altLang="zh-CN"/>
              <a:pPr/>
              <a:t>‹#›</a:t>
            </a:fld>
            <a:endParaRPr lang="en-US" altLang="zh-CN"/>
          </a:p>
        </p:txBody>
      </p:sp>
    </p:spTree>
    <p:extLst>
      <p:ext uri="{BB962C8B-B14F-4D97-AF65-F5344CB8AC3E}">
        <p14:creationId xmlns:p14="http://schemas.microsoft.com/office/powerpoint/2010/main" val="2735392262"/>
      </p:ext>
    </p:extLst>
  </p:cSld>
  <p:clrMapOvr>
    <a:masterClrMapping/>
  </p:clrMapOvr>
  <p:transition>
    <p:rand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381000"/>
            <a:ext cx="7793037"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45530895-FDDC-43FE-A105-4469B9349857}" type="slidenum">
              <a:rPr lang="en-US" altLang="zh-CN"/>
              <a:pPr/>
              <a:t>‹#›</a:t>
            </a:fld>
            <a:endParaRPr lang="en-US" altLang="zh-CN"/>
          </a:p>
        </p:txBody>
      </p:sp>
    </p:spTree>
    <p:extLst>
      <p:ext uri="{BB962C8B-B14F-4D97-AF65-F5344CB8AC3E}">
        <p14:creationId xmlns:p14="http://schemas.microsoft.com/office/powerpoint/2010/main" val="727483490"/>
      </p:ext>
    </p:extLst>
  </p:cSld>
  <p:clrMapOvr>
    <a:masterClrMapping/>
  </p:clrMapOvr>
  <p:transition>
    <p:rand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bwMode="auto">
          <a:xfrm>
            <a:off x="228600" y="10668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4516" name="Rectangle 4"/>
          <p:cNvSpPr>
            <a:spLocks noGrp="1" noChangeArrowheads="1"/>
          </p:cNvSpPr>
          <p:nvPr>
            <p:ph type="dt" sz="half" idx="2"/>
          </p:nvPr>
        </p:nvSpPr>
        <p:spPr bwMode="auto">
          <a:xfrm>
            <a:off x="457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a:lvl1pPr>
          </a:lstStyle>
          <a:p>
            <a:endParaRPr lang="en-US" altLang="zh-CN"/>
          </a:p>
        </p:txBody>
      </p:sp>
      <p:sp>
        <p:nvSpPr>
          <p:cNvPr id="64517" name="Rectangle 5"/>
          <p:cNvSpPr>
            <a:spLocks noGrp="1" noChangeArrowheads="1"/>
          </p:cNvSpPr>
          <p:nvPr>
            <p:ph type="ftr" sz="quarter" idx="3"/>
          </p:nvPr>
        </p:nvSpPr>
        <p:spPr bwMode="auto">
          <a:xfrm>
            <a:off x="3124200" y="6400800"/>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endParaRPr lang="en-US" altLang="zh-CN"/>
          </a:p>
        </p:txBody>
      </p:sp>
      <p:sp>
        <p:nvSpPr>
          <p:cNvPr id="64518" name="Rectangle 6"/>
          <p:cNvSpPr>
            <a:spLocks noGrp="1" noChangeArrowheads="1"/>
          </p:cNvSpPr>
          <p:nvPr>
            <p:ph type="sldNum" sz="quarter" idx="4"/>
          </p:nvPr>
        </p:nvSpPr>
        <p:spPr bwMode="auto">
          <a:xfrm>
            <a:off x="6553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75F4790B-E809-4BBF-A7BD-D29B37449FC2}" type="slidenum">
              <a:rPr lang="en-US" altLang="zh-CN"/>
              <a:pPr/>
              <a:t>‹#›</a:t>
            </a:fld>
            <a:endParaRPr lang="en-US" altLang="zh-CN"/>
          </a:p>
        </p:txBody>
      </p:sp>
      <p:sp>
        <p:nvSpPr>
          <p:cNvPr id="64527" name="Rectangle 15"/>
          <p:cNvSpPr>
            <a:spLocks noChangeArrowheads="1"/>
          </p:cNvSpPr>
          <p:nvPr userDrawn="1"/>
        </p:nvSpPr>
        <p:spPr bwMode="auto">
          <a:xfrm>
            <a:off x="152400" y="3048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8" name="Rectangle 16"/>
          <p:cNvSpPr>
            <a:spLocks noChangeArrowheads="1"/>
          </p:cNvSpPr>
          <p:nvPr userDrawn="1"/>
        </p:nvSpPr>
        <p:spPr bwMode="auto">
          <a:xfrm>
            <a:off x="3429000" y="63246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Lst>
  <p:timing>
    <p:tnLst>
      <p:par>
        <p:cTn id="1" dur="indefinite" restart="never" nodeType="tmRoot"/>
      </p:par>
    </p:tnLst>
  </p:timing>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219200" y="2667000"/>
            <a:ext cx="7010400" cy="1295400"/>
          </a:xfrm>
        </p:spPr>
        <p:txBody>
          <a:bodyPr/>
          <a:lstStyle/>
          <a:p>
            <a:pPr marL="1808163" indent="-1808163" algn="ctr"/>
            <a:r>
              <a:rPr lang="zh-CN" altLang="en-US" sz="4000" b="1" dirty="0" smtClean="0">
                <a:latin typeface="Times New Roman" charset="0"/>
                <a:ea typeface="黑体" pitchFamily="2" charset="-122"/>
              </a:rPr>
              <a:t>第</a:t>
            </a:r>
            <a:r>
              <a:rPr lang="en-US" altLang="zh-CN" sz="4000" b="1" dirty="0" smtClean="0">
                <a:latin typeface="Times New Roman" charset="0"/>
                <a:ea typeface="黑体" pitchFamily="2" charset="-122"/>
              </a:rPr>
              <a:t>7</a:t>
            </a:r>
            <a:r>
              <a:rPr lang="zh-CN" altLang="en-US" sz="4000" b="1" dirty="0" smtClean="0">
                <a:latin typeface="Times New Roman" charset="0"/>
                <a:ea typeface="黑体" pitchFamily="2" charset="-122"/>
              </a:rPr>
              <a:t>章</a:t>
            </a:r>
            <a:r>
              <a:rPr lang="zh-CN" altLang="en-US" sz="4000" b="1" dirty="0">
                <a:latin typeface="Times New Roman" charset="0"/>
                <a:ea typeface="黑体" pitchFamily="2" charset="-122"/>
              </a:rPr>
              <a:t>　语法</a:t>
            </a:r>
            <a:r>
              <a:rPr lang="zh-CN" altLang="en-US" sz="4000" b="1" dirty="0" smtClean="0">
                <a:latin typeface="Times New Roman" charset="0"/>
                <a:ea typeface="黑体" pitchFamily="2" charset="-122"/>
              </a:rPr>
              <a:t>制导的语义计算</a:t>
            </a:r>
            <a:endParaRPr lang="zh-CN" altLang="en-US" sz="4000" b="1" dirty="0">
              <a:latin typeface="Times New Roman" charset="0"/>
              <a:ea typeface="黑体" pitchFamily="2" charset="-122"/>
            </a:endParaRPr>
          </a:p>
        </p:txBody>
      </p:sp>
      <p:sp>
        <p:nvSpPr>
          <p:cNvPr id="2052" name="Rectangle 4"/>
          <p:cNvSpPr>
            <a:spLocks noChangeArrowheads="1"/>
          </p:cNvSpPr>
          <p:nvPr/>
        </p:nvSpPr>
        <p:spPr bwMode="auto">
          <a:xfrm>
            <a:off x="762000" y="1339850"/>
            <a:ext cx="2438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600" b="1">
                <a:solidFill>
                  <a:schemeClr val="tx2"/>
                </a:solidFill>
                <a:latin typeface="Times New Roman" charset="0"/>
                <a:ea typeface="黑体" pitchFamily="2" charset="-122"/>
              </a:rPr>
              <a:t>编译原理</a:t>
            </a:r>
          </a:p>
        </p:txBody>
      </p:sp>
    </p:spTree>
    <p:extLst>
      <p:ext uri="{BB962C8B-B14F-4D97-AF65-F5344CB8AC3E}">
        <p14:creationId xmlns:p14="http://schemas.microsoft.com/office/powerpoint/2010/main" val="248477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AutoShape 5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6388" name="AutoShape 5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6389" name="AutoShape 5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6390" name="AutoShape 5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50619" name="Rectangle 59"/>
          <p:cNvSpPr>
            <a:spLocks noChangeArrowheads="1"/>
          </p:cNvSpPr>
          <p:nvPr/>
        </p:nvSpPr>
        <p:spPr bwMode="auto">
          <a:xfrm>
            <a:off x="304800" y="350043"/>
            <a:ext cx="6804025" cy="519113"/>
          </a:xfrm>
          <a:prstGeom prst="rect">
            <a:avLst/>
          </a:prstGeom>
          <a:noFill/>
          <a:ln w="9525">
            <a:noFill/>
            <a:miter lim="800000"/>
            <a:headEnd/>
            <a:tailEnd/>
          </a:ln>
        </p:spPr>
        <p:txBody>
          <a:bodyPr>
            <a:spAutoFit/>
          </a:bodyPr>
          <a:lstStyle/>
          <a:p>
            <a:pPr algn="l">
              <a:buClrTx/>
              <a:buFont typeface="Symbol" pitchFamily="18" charset="2"/>
              <a:buChar char="-"/>
            </a:pPr>
            <a:r>
              <a:rPr lang="en-US" altLang="zh-CN" sz="2800" b="1" i="0" dirty="0">
                <a:latin typeface="楷体_GB2312" pitchFamily="49" charset="-122"/>
              </a:rPr>
              <a:t> </a:t>
            </a:r>
            <a:r>
              <a:rPr lang="zh-CN" altLang="en-US" sz="2800" b="1" i="0" dirty="0">
                <a:solidFill>
                  <a:srgbClr val="333399"/>
                </a:solidFill>
                <a:latin typeface="楷体_GB2312" pitchFamily="49" charset="-122"/>
              </a:rPr>
              <a:t>仅含综合属性的例子（开始符号</a:t>
            </a:r>
            <a:r>
              <a:rPr lang="en-US" altLang="zh-CN" sz="2800" dirty="0">
                <a:solidFill>
                  <a:srgbClr val="333399"/>
                </a:solidFill>
                <a:sym typeface="Symbol" pitchFamily="18" charset="2"/>
              </a:rPr>
              <a:t>S</a:t>
            </a:r>
            <a:r>
              <a:rPr lang="zh-CN" altLang="en-US" sz="2800" b="1" i="0" dirty="0">
                <a:solidFill>
                  <a:srgbClr val="333399"/>
                </a:solidFill>
                <a:latin typeface="楷体_GB2312" pitchFamily="49" charset="-122"/>
              </a:rPr>
              <a:t>）</a:t>
            </a:r>
          </a:p>
        </p:txBody>
      </p:sp>
      <p:sp>
        <p:nvSpPr>
          <p:cNvPr id="450622" name="Text Box 62"/>
          <p:cNvSpPr txBox="1">
            <a:spLocks noChangeArrowheads="1"/>
          </p:cNvSpPr>
          <p:nvPr/>
        </p:nvSpPr>
        <p:spPr bwMode="auto">
          <a:xfrm>
            <a:off x="304800" y="905442"/>
            <a:ext cx="2160587" cy="3135313"/>
          </a:xfrm>
          <a:prstGeom prst="rect">
            <a:avLst/>
          </a:prstGeom>
          <a:noFill/>
          <a:ln w="9525">
            <a:noFill/>
            <a:miter lim="800000"/>
            <a:headEnd/>
            <a:tailEnd/>
          </a:ln>
        </p:spPr>
        <p:txBody>
          <a:bodyPr>
            <a:spAutoFit/>
          </a:bodyPr>
          <a:lstStyle/>
          <a:p>
            <a:pPr algn="l">
              <a:buClrTx/>
            </a:pPr>
            <a:r>
              <a:rPr kumimoji="0" lang="zh-CN" altLang="en-US" b="1" i="0" dirty="0">
                <a:sym typeface="Symbol" pitchFamily="18" charset="2"/>
              </a:rPr>
              <a:t>产生式</a:t>
            </a:r>
            <a:endParaRPr kumimoji="0" lang="zh-CN" altLang="en-US" i="0" dirty="0">
              <a:cs typeface="Times New Roman" pitchFamily="18" charset="0"/>
              <a:sym typeface="Symbol" pitchFamily="18" charset="2"/>
            </a:endParaRPr>
          </a:p>
          <a:p>
            <a:pPr algn="l">
              <a:buClrTx/>
            </a:pPr>
            <a:endParaRPr kumimoji="0" lang="zh-CN" altLang="en-US" sz="800" i="0" dirty="0">
              <a:solidFill>
                <a:srgbClr val="333399"/>
              </a:solidFill>
              <a:cs typeface="Times New Roman" pitchFamily="18" charset="0"/>
              <a:sym typeface="Symbol" pitchFamily="18" charset="2"/>
            </a:endParaRPr>
          </a:p>
          <a:p>
            <a:pPr algn="l">
              <a:buClrTx/>
            </a:pPr>
            <a:r>
              <a:rPr lang="en-US" altLang="zh-CN" dirty="0">
                <a:solidFill>
                  <a:srgbClr val="333399"/>
                </a:solidFill>
                <a:cs typeface="Times New Roman" pitchFamily="18" charset="0"/>
                <a:sym typeface="Symbol" pitchFamily="18" charset="2"/>
              </a:rPr>
              <a:t>S </a:t>
            </a: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 E</a:t>
            </a:r>
            <a:endParaRPr kumimoji="0" lang="en-US" altLang="zh-CN" i="0" dirty="0">
              <a:solidFill>
                <a:srgbClr val="333399"/>
              </a:solidFill>
              <a:cs typeface="Times New Roman" pitchFamily="18" charset="0"/>
              <a:sym typeface="Symbol" pitchFamily="18" charset="2"/>
            </a:endParaRPr>
          </a:p>
          <a:p>
            <a:pPr algn="l">
              <a:buClrTx/>
            </a:pPr>
            <a:r>
              <a:rPr lang="en-US" altLang="zh-CN" dirty="0">
                <a:solidFill>
                  <a:srgbClr val="333399"/>
                </a:solidFill>
                <a:cs typeface="Times New Roman" pitchFamily="18" charset="0"/>
                <a:sym typeface="Symbol" pitchFamily="18" charset="2"/>
              </a:rPr>
              <a:t>E </a:t>
            </a:r>
            <a:r>
              <a:rPr lang="en-US" altLang="zh-CN" i="0" dirty="0">
                <a:solidFill>
                  <a:srgbClr val="333399"/>
                </a:solidFill>
                <a:ea typeface="华文行楷" pitchFamily="2" charset="-122"/>
                <a:cs typeface="Times New Roman" pitchFamily="18" charset="0"/>
                <a:sym typeface="Symbol" pitchFamily="18" charset="2"/>
              </a:rPr>
              <a:t></a:t>
            </a:r>
            <a:r>
              <a:rPr lang="en-US" altLang="zh-CN" dirty="0">
                <a:solidFill>
                  <a:srgbClr val="333399"/>
                </a:solidFill>
                <a:ea typeface="华文行楷" pitchFamily="2" charset="-122"/>
                <a:cs typeface="Times New Roman" pitchFamily="18" charset="0"/>
                <a:sym typeface="Symbol" pitchFamily="18" charset="2"/>
              </a:rPr>
              <a:t> E</a:t>
            </a:r>
            <a:r>
              <a:rPr lang="en-US" altLang="zh-CN" i="0" baseline="-25000" dirty="0">
                <a:solidFill>
                  <a:srgbClr val="333399"/>
                </a:solidFill>
                <a:ea typeface="华文行楷" pitchFamily="2" charset="-122"/>
                <a:cs typeface="Times New Roman" pitchFamily="18" charset="0"/>
                <a:sym typeface="Symbol" pitchFamily="18" charset="2"/>
              </a:rPr>
              <a:t>1</a:t>
            </a:r>
            <a:r>
              <a:rPr lang="en-US" altLang="zh-CN" dirty="0">
                <a:solidFill>
                  <a:srgbClr val="333399"/>
                </a:solidFill>
                <a:ea typeface="华文行楷" pitchFamily="2" charset="-122"/>
                <a:cs typeface="Times New Roman" pitchFamily="18" charset="0"/>
                <a:sym typeface="Symbol" pitchFamily="18" charset="2"/>
              </a:rPr>
              <a:t> + T</a:t>
            </a:r>
          </a:p>
          <a:p>
            <a:pPr algn="l">
              <a:buClrTx/>
            </a:pPr>
            <a:r>
              <a:rPr lang="en-US" altLang="zh-CN" dirty="0">
                <a:solidFill>
                  <a:srgbClr val="333399"/>
                </a:solidFill>
                <a:cs typeface="Times New Roman" pitchFamily="18" charset="0"/>
                <a:sym typeface="Symbol" pitchFamily="18" charset="2"/>
              </a:rPr>
              <a:t>E </a:t>
            </a: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 T</a:t>
            </a:r>
            <a:endParaRPr lang="en-US" altLang="zh-CN" dirty="0">
              <a:solidFill>
                <a:srgbClr val="333399"/>
              </a:solidFill>
              <a:ea typeface="华文行楷" pitchFamily="2" charset="-122"/>
              <a:sym typeface="Symbol" pitchFamily="18" charset="2"/>
            </a:endParaRPr>
          </a:p>
          <a:p>
            <a:pPr algn="l">
              <a:buClrTx/>
            </a:pPr>
            <a:r>
              <a:rPr lang="en-US" altLang="zh-CN" dirty="0">
                <a:solidFill>
                  <a:srgbClr val="333399"/>
                </a:solidFill>
                <a:cs typeface="Times New Roman" pitchFamily="18" charset="0"/>
                <a:sym typeface="Symbol" pitchFamily="18" charset="2"/>
              </a:rPr>
              <a:t>T </a:t>
            </a:r>
            <a:r>
              <a:rPr lang="en-US" altLang="zh-CN" i="0" dirty="0">
                <a:solidFill>
                  <a:srgbClr val="333399"/>
                </a:solidFill>
                <a:ea typeface="华文行楷" pitchFamily="2" charset="-122"/>
                <a:sym typeface="Symbol" pitchFamily="18" charset="2"/>
              </a:rPr>
              <a:t></a:t>
            </a:r>
            <a:r>
              <a:rPr lang="en-US" altLang="zh-CN" dirty="0">
                <a:solidFill>
                  <a:srgbClr val="333399"/>
                </a:solidFill>
                <a:ea typeface="华文行楷" pitchFamily="2" charset="-122"/>
                <a:sym typeface="Symbol" pitchFamily="18" charset="2"/>
              </a:rPr>
              <a:t> T</a:t>
            </a:r>
            <a:r>
              <a:rPr lang="en-US" altLang="zh-CN" i="0" baseline="-25000" dirty="0">
                <a:solidFill>
                  <a:srgbClr val="333399"/>
                </a:solidFill>
                <a:sym typeface="Symbol" pitchFamily="18" charset="2"/>
              </a:rPr>
              <a:t>1</a:t>
            </a:r>
            <a:r>
              <a:rPr lang="en-US" altLang="zh-CN" dirty="0">
                <a:solidFill>
                  <a:srgbClr val="333399"/>
                </a:solidFill>
                <a:ea typeface="华文行楷" pitchFamily="2" charset="-122"/>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F</a:t>
            </a:r>
          </a:p>
          <a:p>
            <a:pPr algn="l">
              <a:buClrTx/>
            </a:pPr>
            <a:r>
              <a:rPr lang="en-US" altLang="zh-CN" dirty="0">
                <a:solidFill>
                  <a:srgbClr val="333399"/>
                </a:solidFill>
                <a:sym typeface="Symbol" pitchFamily="18" charset="2"/>
              </a:rPr>
              <a:t>T </a:t>
            </a:r>
            <a:r>
              <a:rPr lang="en-US" altLang="zh-CN" i="0" dirty="0">
                <a:solidFill>
                  <a:srgbClr val="333399"/>
                </a:solidFill>
                <a:sym typeface="Symbol" pitchFamily="18" charset="2"/>
              </a:rPr>
              <a:t> </a:t>
            </a:r>
            <a:r>
              <a:rPr lang="en-US" altLang="zh-CN" dirty="0">
                <a:solidFill>
                  <a:srgbClr val="333399"/>
                </a:solidFill>
                <a:sym typeface="Symbol" pitchFamily="18" charset="2"/>
              </a:rPr>
              <a:t>F</a:t>
            </a:r>
          </a:p>
          <a:p>
            <a:pPr algn="l">
              <a:buClrTx/>
            </a:pPr>
            <a:r>
              <a:rPr lang="en-US" altLang="zh-CN" dirty="0">
                <a:solidFill>
                  <a:srgbClr val="333399"/>
                </a:solidFill>
                <a:sym typeface="Symbol" pitchFamily="18" charset="2"/>
              </a:rPr>
              <a:t>F </a:t>
            </a:r>
            <a:r>
              <a:rPr lang="en-US" altLang="zh-CN" i="0" dirty="0">
                <a:solidFill>
                  <a:srgbClr val="333399"/>
                </a:solidFill>
                <a:ea typeface="华文行楷" pitchFamily="2" charset="-122"/>
                <a:sym typeface="Symbol" pitchFamily="18" charset="2"/>
              </a:rPr>
              <a:t></a:t>
            </a:r>
            <a:r>
              <a:rPr lang="en-US" altLang="zh-CN" dirty="0">
                <a:solidFill>
                  <a:srgbClr val="333399"/>
                </a:solidFill>
                <a:ea typeface="华文行楷" pitchFamily="2" charset="-122"/>
                <a:sym typeface="Symbol" pitchFamily="18" charset="2"/>
              </a:rPr>
              <a:t> ( E )</a:t>
            </a:r>
          </a:p>
          <a:p>
            <a:pPr algn="l">
              <a:buClrTx/>
            </a:pPr>
            <a:r>
              <a:rPr lang="en-US" altLang="zh-CN" dirty="0">
                <a:solidFill>
                  <a:srgbClr val="333399"/>
                </a:solidFill>
                <a:sym typeface="Symbol" pitchFamily="18" charset="2"/>
              </a:rPr>
              <a:t>F </a:t>
            </a:r>
            <a:r>
              <a:rPr lang="en-US" altLang="zh-CN" i="0" dirty="0">
                <a:solidFill>
                  <a:srgbClr val="333399"/>
                </a:solidFill>
                <a:sym typeface="Symbol" pitchFamily="18" charset="2"/>
              </a:rPr>
              <a:t></a:t>
            </a:r>
            <a:r>
              <a:rPr lang="en-US" altLang="zh-CN" dirty="0">
                <a:solidFill>
                  <a:srgbClr val="333399"/>
                </a:solidFill>
                <a:sym typeface="Symbol" pitchFamily="18" charset="2"/>
              </a:rPr>
              <a:t> d</a:t>
            </a:r>
            <a:endParaRPr lang="en-US" altLang="zh-CN" i="0" dirty="0">
              <a:solidFill>
                <a:srgbClr val="333399"/>
              </a:solidFill>
              <a:sym typeface="Symbol" pitchFamily="18" charset="2"/>
            </a:endParaRPr>
          </a:p>
        </p:txBody>
      </p:sp>
      <p:sp>
        <p:nvSpPr>
          <p:cNvPr id="450623" name="Text Box 63"/>
          <p:cNvSpPr txBox="1">
            <a:spLocks noChangeArrowheads="1"/>
          </p:cNvSpPr>
          <p:nvPr/>
        </p:nvSpPr>
        <p:spPr bwMode="auto">
          <a:xfrm>
            <a:off x="2133600" y="914627"/>
            <a:ext cx="3671887" cy="3135313"/>
          </a:xfrm>
          <a:prstGeom prst="rect">
            <a:avLst/>
          </a:prstGeom>
          <a:noFill/>
          <a:ln w="9525">
            <a:noFill/>
            <a:miter lim="800000"/>
            <a:headEnd/>
            <a:tailEnd/>
          </a:ln>
        </p:spPr>
        <p:txBody>
          <a:bodyPr>
            <a:spAutoFit/>
          </a:bodyPr>
          <a:lstStyle/>
          <a:p>
            <a:pPr algn="l">
              <a:buClrTx/>
            </a:pPr>
            <a:r>
              <a:rPr kumimoji="0" lang="zh-CN" altLang="en-US" b="1" i="0" dirty="0">
                <a:sym typeface="Symbol" pitchFamily="18" charset="2"/>
              </a:rPr>
              <a:t>语义动作</a:t>
            </a:r>
            <a:endParaRPr kumimoji="0" lang="zh-CN" altLang="en-US" i="0" dirty="0">
              <a:cs typeface="Times New Roman" pitchFamily="18" charset="0"/>
              <a:sym typeface="Symbol" pitchFamily="18" charset="2"/>
            </a:endParaRPr>
          </a:p>
          <a:p>
            <a:pPr algn="l">
              <a:buClrTx/>
            </a:pPr>
            <a:endParaRPr kumimoji="0" lang="zh-CN" altLang="en-US" sz="800" i="0" dirty="0">
              <a:solidFill>
                <a:srgbClr val="333399"/>
              </a:solidFill>
              <a:cs typeface="Times New Roman" pitchFamily="18" charset="0"/>
              <a:sym typeface="Symbol" pitchFamily="18" charset="2"/>
            </a:endParaRPr>
          </a:p>
          <a:p>
            <a:pPr algn="l">
              <a:buClrTx/>
            </a:pPr>
            <a:r>
              <a:rPr lang="en-US" altLang="zh-CN" i="0" dirty="0">
                <a:solidFill>
                  <a:srgbClr val="333399"/>
                </a:solidFill>
                <a:cs typeface="Times New Roman" pitchFamily="18" charset="0"/>
                <a:sym typeface="Symbol" pitchFamily="18" charset="2"/>
              </a:rPr>
              <a:t>{ </a:t>
            </a:r>
            <a:r>
              <a:rPr lang="en-US" altLang="zh-CN" dirty="0">
                <a:solidFill>
                  <a:srgbClr val="333399"/>
                </a:solidFill>
                <a:cs typeface="Times New Roman" pitchFamily="18" charset="0"/>
                <a:sym typeface="Symbol" pitchFamily="18" charset="2"/>
              </a:rPr>
              <a:t>p</a:t>
            </a:r>
            <a:r>
              <a:rPr lang="en-US" altLang="zh-CN" dirty="0">
                <a:solidFill>
                  <a:srgbClr val="333399"/>
                </a:solidFill>
              </a:rPr>
              <a:t>rint(</a:t>
            </a:r>
            <a:r>
              <a:rPr lang="en-US" altLang="zh-CN" dirty="0" err="1">
                <a:solidFill>
                  <a:srgbClr val="333399"/>
                </a:solidFill>
              </a:rPr>
              <a:t>E</a:t>
            </a:r>
            <a:r>
              <a:rPr lang="en-US" altLang="zh-CN" b="1" dirty="0" err="1">
                <a:solidFill>
                  <a:srgbClr val="333399"/>
                </a:solidFill>
              </a:rPr>
              <a:t>.</a:t>
            </a:r>
            <a:r>
              <a:rPr lang="en-US" altLang="zh-CN" dirty="0" err="1">
                <a:solidFill>
                  <a:srgbClr val="333399"/>
                </a:solidFill>
              </a:rPr>
              <a:t>val</a:t>
            </a:r>
            <a:r>
              <a:rPr lang="en-US" altLang="zh-CN" dirty="0">
                <a:solidFill>
                  <a:srgbClr val="333399"/>
                </a:solidFill>
              </a:rPr>
              <a:t>) </a:t>
            </a:r>
            <a:r>
              <a:rPr lang="en-US" altLang="zh-CN" i="0" dirty="0">
                <a:solidFill>
                  <a:srgbClr val="333399"/>
                </a:solidFill>
                <a:sym typeface="Symbol" pitchFamily="18" charset="2"/>
              </a:rPr>
              <a:t>}</a:t>
            </a:r>
            <a:endParaRPr kumimoji="0" lang="en-US" altLang="zh-CN" i="0" dirty="0">
              <a:solidFill>
                <a:srgbClr val="333399"/>
              </a:solidFill>
              <a:sym typeface="Symbol" pitchFamily="18" charset="2"/>
            </a:endParaRPr>
          </a:p>
          <a:p>
            <a:pPr algn="l">
              <a:buClrTx/>
            </a:pPr>
            <a:r>
              <a:rPr lang="en-US" altLang="zh-CN" i="0" dirty="0">
                <a:solidFill>
                  <a:srgbClr val="333399"/>
                </a:solidFill>
                <a:sym typeface="Symbol" pitchFamily="18" charset="2"/>
              </a:rPr>
              <a:t>{ </a:t>
            </a:r>
            <a:r>
              <a:rPr lang="en-US" altLang="zh-CN" dirty="0" err="1">
                <a:solidFill>
                  <a:srgbClr val="333399"/>
                </a:solidFill>
                <a:sym typeface="Symbol" pitchFamily="18" charset="2"/>
              </a:rPr>
              <a:t>E</a:t>
            </a:r>
            <a:r>
              <a:rPr lang="en-US" altLang="zh-CN" b="1" dirty="0" err="1">
                <a:solidFill>
                  <a:srgbClr val="333399"/>
                </a:solidFill>
              </a:rPr>
              <a:t>.</a:t>
            </a:r>
            <a:r>
              <a:rPr lang="en-US" altLang="zh-CN" dirty="0" err="1">
                <a:solidFill>
                  <a:srgbClr val="333399"/>
                </a:solidFill>
              </a:rPr>
              <a:t>val</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E</a:t>
            </a:r>
            <a:r>
              <a:rPr lang="en-US" altLang="zh-CN" i="0" baseline="-25000" dirty="0">
                <a:solidFill>
                  <a:srgbClr val="333399"/>
                </a:solidFill>
                <a:sym typeface="Symbol" pitchFamily="18" charset="2"/>
              </a:rPr>
              <a:t>1</a:t>
            </a:r>
            <a:r>
              <a:rPr lang="en-US" altLang="zh-CN" b="1" dirty="0">
                <a:solidFill>
                  <a:srgbClr val="333399"/>
                </a:solidFill>
              </a:rPr>
              <a:t>.</a:t>
            </a:r>
            <a:r>
              <a:rPr lang="en-US" altLang="zh-CN" dirty="0">
                <a:solidFill>
                  <a:srgbClr val="333399"/>
                </a:solidFill>
              </a:rPr>
              <a:t>val</a:t>
            </a:r>
            <a:r>
              <a:rPr lang="en-US" altLang="zh-CN" dirty="0">
                <a:solidFill>
                  <a:srgbClr val="333399"/>
                </a:solidFill>
                <a:sym typeface="Symbol" pitchFamily="18" charset="2"/>
              </a:rPr>
              <a:t> + </a:t>
            </a:r>
            <a:r>
              <a:rPr lang="en-US" altLang="zh-CN" dirty="0" err="1">
                <a:solidFill>
                  <a:srgbClr val="333399"/>
                </a:solidFill>
                <a:sym typeface="Symbol" pitchFamily="18" charset="2"/>
              </a:rPr>
              <a:t>T</a:t>
            </a:r>
            <a:r>
              <a:rPr lang="en-US" altLang="zh-CN" b="1" dirty="0" err="1">
                <a:solidFill>
                  <a:srgbClr val="333399"/>
                </a:solidFill>
              </a:rPr>
              <a:t>.</a:t>
            </a:r>
            <a:r>
              <a:rPr lang="en-US" altLang="zh-CN" dirty="0" err="1">
                <a:solidFill>
                  <a:srgbClr val="333399"/>
                </a:solidFill>
              </a:rPr>
              <a:t>val</a:t>
            </a:r>
            <a:r>
              <a:rPr lang="en-US" altLang="zh-CN" i="0" dirty="0">
                <a:solidFill>
                  <a:srgbClr val="333399"/>
                </a:solidFill>
                <a:sym typeface="Symbol" pitchFamily="18" charset="2"/>
              </a:rPr>
              <a:t> }</a:t>
            </a:r>
            <a:endParaRPr lang="en-US" altLang="zh-CN" dirty="0">
              <a:solidFill>
                <a:srgbClr val="333399"/>
              </a:solidFill>
              <a:ea typeface="华文行楷" pitchFamily="2" charset="-122"/>
              <a:sym typeface="Symbol" pitchFamily="18" charset="2"/>
            </a:endParaRPr>
          </a:p>
          <a:p>
            <a:pPr algn="l">
              <a:buClrTx/>
            </a:pPr>
            <a:r>
              <a:rPr lang="en-US" altLang="zh-CN" i="0" dirty="0">
                <a:solidFill>
                  <a:srgbClr val="333399"/>
                </a:solidFill>
                <a:sym typeface="Symbol" pitchFamily="18" charset="2"/>
              </a:rPr>
              <a:t>{ </a:t>
            </a:r>
            <a:r>
              <a:rPr lang="en-US" altLang="zh-CN" dirty="0" err="1">
                <a:solidFill>
                  <a:srgbClr val="333399"/>
                </a:solidFill>
                <a:sym typeface="Symbol" pitchFamily="18" charset="2"/>
              </a:rPr>
              <a:t>E</a:t>
            </a:r>
            <a:r>
              <a:rPr lang="en-US" altLang="zh-CN" b="1" dirty="0" err="1">
                <a:solidFill>
                  <a:srgbClr val="333399"/>
                </a:solidFill>
              </a:rPr>
              <a:t>.</a:t>
            </a:r>
            <a:r>
              <a:rPr lang="en-US" altLang="zh-CN" dirty="0" err="1">
                <a:solidFill>
                  <a:srgbClr val="333399"/>
                </a:solidFill>
              </a:rPr>
              <a:t>val</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a:t>
            </a:r>
            <a:r>
              <a:rPr lang="en-US" altLang="zh-CN" dirty="0" err="1">
                <a:solidFill>
                  <a:srgbClr val="333399"/>
                </a:solidFill>
                <a:sym typeface="Symbol" pitchFamily="18" charset="2"/>
              </a:rPr>
              <a:t>T</a:t>
            </a:r>
            <a:r>
              <a:rPr lang="en-US" altLang="zh-CN" b="1" dirty="0" err="1">
                <a:solidFill>
                  <a:srgbClr val="333399"/>
                </a:solidFill>
              </a:rPr>
              <a:t>.</a:t>
            </a:r>
            <a:r>
              <a:rPr lang="en-US" altLang="zh-CN" dirty="0" err="1">
                <a:solidFill>
                  <a:srgbClr val="333399"/>
                </a:solidFill>
              </a:rPr>
              <a:t>val</a:t>
            </a:r>
            <a:r>
              <a:rPr lang="en-US" altLang="zh-CN" i="0" dirty="0">
                <a:solidFill>
                  <a:srgbClr val="333399"/>
                </a:solidFill>
                <a:sym typeface="Symbol" pitchFamily="18" charset="2"/>
              </a:rPr>
              <a:t> }</a:t>
            </a:r>
            <a:endParaRPr lang="en-US" altLang="zh-CN" dirty="0">
              <a:solidFill>
                <a:srgbClr val="333399"/>
              </a:solidFill>
              <a:ea typeface="华文行楷" pitchFamily="2" charset="-122"/>
              <a:sym typeface="Symbol" pitchFamily="18" charset="2"/>
            </a:endParaRPr>
          </a:p>
          <a:p>
            <a:pPr algn="l">
              <a:buClrTx/>
            </a:pPr>
            <a:r>
              <a:rPr lang="en-US" altLang="zh-CN" i="0" dirty="0">
                <a:solidFill>
                  <a:srgbClr val="333399"/>
                </a:solidFill>
                <a:sym typeface="Symbol" pitchFamily="18" charset="2"/>
              </a:rPr>
              <a:t>{ </a:t>
            </a:r>
            <a:r>
              <a:rPr lang="en-US" altLang="zh-CN" dirty="0" err="1">
                <a:solidFill>
                  <a:srgbClr val="333399"/>
                </a:solidFill>
                <a:sym typeface="Symbol" pitchFamily="18" charset="2"/>
              </a:rPr>
              <a:t>T</a:t>
            </a:r>
            <a:r>
              <a:rPr lang="en-US" altLang="zh-CN" b="1" dirty="0" err="1">
                <a:solidFill>
                  <a:srgbClr val="333399"/>
                </a:solidFill>
              </a:rPr>
              <a:t>.</a:t>
            </a:r>
            <a:r>
              <a:rPr lang="en-US" altLang="zh-CN" dirty="0" err="1">
                <a:solidFill>
                  <a:srgbClr val="333399"/>
                </a:solidFill>
              </a:rPr>
              <a:t>val</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T</a:t>
            </a:r>
            <a:r>
              <a:rPr lang="en-US" altLang="zh-CN" i="0" baseline="-25000" dirty="0">
                <a:solidFill>
                  <a:srgbClr val="333399"/>
                </a:solidFill>
                <a:sym typeface="Symbol" pitchFamily="18" charset="2"/>
              </a:rPr>
              <a:t>1</a:t>
            </a:r>
            <a:r>
              <a:rPr lang="en-US" altLang="zh-CN" b="1" dirty="0">
                <a:solidFill>
                  <a:srgbClr val="333399"/>
                </a:solidFill>
              </a:rPr>
              <a:t>.</a:t>
            </a:r>
            <a:r>
              <a:rPr lang="en-US" altLang="zh-CN" dirty="0">
                <a:solidFill>
                  <a:srgbClr val="333399"/>
                </a:solidFill>
              </a:rPr>
              <a:t>val</a:t>
            </a:r>
            <a:r>
              <a:rPr lang="en-US" altLang="zh-CN" dirty="0">
                <a:solidFill>
                  <a:srgbClr val="333399"/>
                </a:solidFill>
                <a:sym typeface="Symbol" pitchFamily="18" charset="2"/>
              </a:rPr>
              <a:t> </a:t>
            </a:r>
            <a:r>
              <a:rPr lang="en-US" altLang="zh-CN" b="1" i="0" dirty="0">
                <a:solidFill>
                  <a:srgbClr val="333399"/>
                </a:solidFill>
                <a:sym typeface="Symbol" pitchFamily="18" charset="2"/>
              </a:rPr>
              <a:t></a:t>
            </a:r>
            <a:r>
              <a:rPr lang="en-US" altLang="zh-CN" dirty="0">
                <a:solidFill>
                  <a:srgbClr val="333399"/>
                </a:solidFill>
                <a:sym typeface="Symbol" pitchFamily="18" charset="2"/>
              </a:rPr>
              <a:t> </a:t>
            </a:r>
            <a:r>
              <a:rPr lang="en-US" altLang="zh-CN" dirty="0" err="1">
                <a:solidFill>
                  <a:srgbClr val="333399"/>
                </a:solidFill>
                <a:sym typeface="Symbol" pitchFamily="18" charset="2"/>
              </a:rPr>
              <a:t>F</a:t>
            </a:r>
            <a:r>
              <a:rPr lang="en-US" altLang="zh-CN" b="1" dirty="0" err="1">
                <a:solidFill>
                  <a:srgbClr val="333399"/>
                </a:solidFill>
              </a:rPr>
              <a:t>.</a:t>
            </a:r>
            <a:r>
              <a:rPr lang="en-US" altLang="zh-CN" dirty="0" err="1">
                <a:solidFill>
                  <a:srgbClr val="333399"/>
                </a:solidFill>
              </a:rPr>
              <a:t>val</a:t>
            </a:r>
            <a:r>
              <a:rPr lang="en-US" altLang="zh-CN" i="0" dirty="0">
                <a:solidFill>
                  <a:srgbClr val="333399"/>
                </a:solidFill>
                <a:sym typeface="Symbol" pitchFamily="18" charset="2"/>
              </a:rPr>
              <a:t> }</a:t>
            </a:r>
            <a:endParaRPr lang="en-US" altLang="zh-CN" dirty="0">
              <a:solidFill>
                <a:srgbClr val="333399"/>
              </a:solidFill>
              <a:sym typeface="Symbol" pitchFamily="18" charset="2"/>
            </a:endParaRPr>
          </a:p>
          <a:p>
            <a:pPr algn="l">
              <a:buClrTx/>
            </a:pPr>
            <a:r>
              <a:rPr lang="en-US" altLang="zh-CN" i="0" dirty="0">
                <a:solidFill>
                  <a:srgbClr val="333399"/>
                </a:solidFill>
                <a:sym typeface="Symbol" pitchFamily="18" charset="2"/>
              </a:rPr>
              <a:t>{ </a:t>
            </a:r>
            <a:r>
              <a:rPr lang="en-US" altLang="zh-CN" dirty="0" err="1">
                <a:solidFill>
                  <a:srgbClr val="333399"/>
                </a:solidFill>
                <a:sym typeface="Symbol" pitchFamily="18" charset="2"/>
              </a:rPr>
              <a:t>T</a:t>
            </a:r>
            <a:r>
              <a:rPr lang="en-US" altLang="zh-CN" b="1" dirty="0" err="1">
                <a:solidFill>
                  <a:srgbClr val="333399"/>
                </a:solidFill>
              </a:rPr>
              <a:t>.</a:t>
            </a:r>
            <a:r>
              <a:rPr lang="en-US" altLang="zh-CN" dirty="0" err="1">
                <a:solidFill>
                  <a:srgbClr val="333399"/>
                </a:solidFill>
              </a:rPr>
              <a:t>val</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a:t>
            </a:r>
            <a:r>
              <a:rPr lang="en-US" altLang="zh-CN" dirty="0" err="1">
                <a:solidFill>
                  <a:srgbClr val="333399"/>
                </a:solidFill>
                <a:sym typeface="Symbol" pitchFamily="18" charset="2"/>
              </a:rPr>
              <a:t>F</a:t>
            </a:r>
            <a:r>
              <a:rPr lang="en-US" altLang="zh-CN" b="1" dirty="0" err="1">
                <a:solidFill>
                  <a:srgbClr val="333399"/>
                </a:solidFill>
              </a:rPr>
              <a:t>.</a:t>
            </a:r>
            <a:r>
              <a:rPr lang="en-US" altLang="zh-CN" dirty="0" err="1">
                <a:solidFill>
                  <a:srgbClr val="333399"/>
                </a:solidFill>
              </a:rPr>
              <a:t>val</a:t>
            </a:r>
            <a:r>
              <a:rPr lang="en-US" altLang="zh-CN" i="0" dirty="0">
                <a:solidFill>
                  <a:srgbClr val="333399"/>
                </a:solidFill>
                <a:sym typeface="Symbol" pitchFamily="18" charset="2"/>
              </a:rPr>
              <a:t> }</a:t>
            </a:r>
            <a:endParaRPr lang="en-US" altLang="zh-CN" dirty="0">
              <a:solidFill>
                <a:srgbClr val="333399"/>
              </a:solidFill>
              <a:sym typeface="Symbol" pitchFamily="18" charset="2"/>
            </a:endParaRPr>
          </a:p>
          <a:p>
            <a:pPr algn="l">
              <a:buClrTx/>
            </a:pPr>
            <a:r>
              <a:rPr lang="en-US" altLang="zh-CN" i="0" dirty="0">
                <a:solidFill>
                  <a:srgbClr val="333399"/>
                </a:solidFill>
                <a:sym typeface="Symbol" pitchFamily="18" charset="2"/>
              </a:rPr>
              <a:t>{ </a:t>
            </a:r>
            <a:r>
              <a:rPr lang="en-US" altLang="zh-CN" dirty="0" err="1">
                <a:solidFill>
                  <a:srgbClr val="333399"/>
                </a:solidFill>
                <a:sym typeface="Symbol" pitchFamily="18" charset="2"/>
              </a:rPr>
              <a:t>F</a:t>
            </a:r>
            <a:r>
              <a:rPr lang="en-US" altLang="zh-CN" b="1" dirty="0" err="1">
                <a:solidFill>
                  <a:srgbClr val="333399"/>
                </a:solidFill>
              </a:rPr>
              <a:t>.</a:t>
            </a:r>
            <a:r>
              <a:rPr lang="en-US" altLang="zh-CN" dirty="0" err="1">
                <a:solidFill>
                  <a:srgbClr val="333399"/>
                </a:solidFill>
              </a:rPr>
              <a:t>val</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a:t>
            </a:r>
            <a:r>
              <a:rPr lang="en-US" altLang="zh-CN" dirty="0" err="1">
                <a:solidFill>
                  <a:srgbClr val="333399"/>
                </a:solidFill>
                <a:sym typeface="Symbol" pitchFamily="18" charset="2"/>
              </a:rPr>
              <a:t>E</a:t>
            </a:r>
            <a:r>
              <a:rPr lang="en-US" altLang="zh-CN" b="1" dirty="0" err="1">
                <a:solidFill>
                  <a:srgbClr val="333399"/>
                </a:solidFill>
              </a:rPr>
              <a:t>.</a:t>
            </a:r>
            <a:r>
              <a:rPr lang="en-US" altLang="zh-CN" dirty="0" err="1">
                <a:solidFill>
                  <a:srgbClr val="333399"/>
                </a:solidFill>
              </a:rPr>
              <a:t>val</a:t>
            </a:r>
            <a:r>
              <a:rPr lang="en-US" altLang="zh-CN" i="0" dirty="0">
                <a:solidFill>
                  <a:srgbClr val="333399"/>
                </a:solidFill>
                <a:sym typeface="Symbol" pitchFamily="18" charset="2"/>
              </a:rPr>
              <a:t> }</a:t>
            </a:r>
            <a:endParaRPr lang="en-US" altLang="zh-CN" dirty="0">
              <a:solidFill>
                <a:srgbClr val="333399"/>
              </a:solidFill>
              <a:ea typeface="华文行楷" pitchFamily="2" charset="-122"/>
              <a:sym typeface="Symbol" pitchFamily="18" charset="2"/>
            </a:endParaRPr>
          </a:p>
          <a:p>
            <a:pPr algn="l">
              <a:buClrTx/>
            </a:pPr>
            <a:r>
              <a:rPr lang="en-US" altLang="zh-CN" i="0" dirty="0">
                <a:solidFill>
                  <a:srgbClr val="333399"/>
                </a:solidFill>
                <a:sym typeface="Symbol" pitchFamily="18" charset="2"/>
              </a:rPr>
              <a:t>{ </a:t>
            </a:r>
            <a:r>
              <a:rPr lang="en-US" altLang="zh-CN" dirty="0" err="1">
                <a:solidFill>
                  <a:srgbClr val="333399"/>
                </a:solidFill>
                <a:sym typeface="Symbol" pitchFamily="18" charset="2"/>
              </a:rPr>
              <a:t>F</a:t>
            </a:r>
            <a:r>
              <a:rPr lang="en-US" altLang="zh-CN" b="1" dirty="0" err="1">
                <a:solidFill>
                  <a:srgbClr val="333399"/>
                </a:solidFill>
              </a:rPr>
              <a:t>.</a:t>
            </a:r>
            <a:r>
              <a:rPr lang="en-US" altLang="zh-CN" dirty="0" err="1">
                <a:solidFill>
                  <a:srgbClr val="333399"/>
                </a:solidFill>
              </a:rPr>
              <a:t>val</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a:t>
            </a:r>
            <a:r>
              <a:rPr lang="en-US" altLang="zh-CN" dirty="0" err="1">
                <a:solidFill>
                  <a:srgbClr val="333399"/>
                </a:solidFill>
                <a:sym typeface="Symbol" pitchFamily="18" charset="2"/>
              </a:rPr>
              <a:t>d</a:t>
            </a:r>
            <a:r>
              <a:rPr lang="en-US" altLang="zh-CN" b="1" dirty="0" err="1">
                <a:solidFill>
                  <a:srgbClr val="333399"/>
                </a:solidFill>
              </a:rPr>
              <a:t>.</a:t>
            </a:r>
            <a:r>
              <a:rPr lang="en-US" altLang="zh-CN" dirty="0" err="1">
                <a:solidFill>
                  <a:srgbClr val="333399"/>
                </a:solidFill>
              </a:rPr>
              <a:t>lexval</a:t>
            </a:r>
            <a:r>
              <a:rPr lang="en-US" altLang="zh-CN" i="0" dirty="0">
                <a:solidFill>
                  <a:srgbClr val="333399"/>
                </a:solidFill>
                <a:sym typeface="Symbol" pitchFamily="18" charset="2"/>
              </a:rPr>
              <a:t> }</a:t>
            </a:r>
          </a:p>
        </p:txBody>
      </p:sp>
      <p:sp>
        <p:nvSpPr>
          <p:cNvPr id="450624" name="Rectangle 64"/>
          <p:cNvSpPr>
            <a:spLocks noChangeArrowheads="1"/>
          </p:cNvSpPr>
          <p:nvPr/>
        </p:nvSpPr>
        <p:spPr bwMode="auto">
          <a:xfrm>
            <a:off x="172696" y="3367314"/>
            <a:ext cx="2754313" cy="646331"/>
          </a:xfrm>
          <a:prstGeom prst="rect">
            <a:avLst/>
          </a:prstGeom>
          <a:noFill/>
          <a:ln w="9525">
            <a:noFill/>
            <a:miter lim="800000"/>
            <a:headEnd/>
            <a:tailEnd/>
          </a:ln>
        </p:spPr>
        <p:txBody>
          <a:bodyPr wrap="square">
            <a:spAutoFit/>
          </a:bodyPr>
          <a:lstStyle/>
          <a:p>
            <a:pPr algn="l">
              <a:buClrTx/>
              <a:buFont typeface="Symbol" pitchFamily="18" charset="2"/>
              <a:buNone/>
            </a:pPr>
            <a:r>
              <a:rPr lang="zh-CN" altLang="en-US" b="1" i="0" dirty="0">
                <a:solidFill>
                  <a:srgbClr val="333399"/>
                </a:solidFill>
                <a:latin typeface="楷体_GB2312" pitchFamily="49" charset="-122"/>
              </a:rPr>
              <a:t>注：</a:t>
            </a:r>
            <a:r>
              <a:rPr lang="en-US" altLang="zh-CN" dirty="0" err="1">
                <a:solidFill>
                  <a:srgbClr val="333399"/>
                </a:solidFill>
                <a:sym typeface="Symbol" pitchFamily="18" charset="2"/>
              </a:rPr>
              <a:t>d</a:t>
            </a:r>
            <a:r>
              <a:rPr lang="en-US" altLang="zh-CN" b="1" dirty="0" err="1">
                <a:solidFill>
                  <a:srgbClr val="333399"/>
                </a:solidFill>
              </a:rPr>
              <a:t>.</a:t>
            </a:r>
            <a:r>
              <a:rPr lang="en-US" altLang="zh-CN" dirty="0" err="1">
                <a:solidFill>
                  <a:srgbClr val="333399"/>
                </a:solidFill>
              </a:rPr>
              <a:t>lexval</a:t>
            </a:r>
            <a:r>
              <a:rPr lang="en-US" altLang="zh-CN" dirty="0">
                <a:solidFill>
                  <a:srgbClr val="333399"/>
                </a:solidFill>
              </a:rPr>
              <a:t> </a:t>
            </a:r>
            <a:r>
              <a:rPr lang="zh-CN" altLang="en-US" b="1" i="0" dirty="0">
                <a:solidFill>
                  <a:srgbClr val="333399"/>
                </a:solidFill>
              </a:rPr>
              <a:t>是词法分析程序确定的属性值</a:t>
            </a:r>
          </a:p>
        </p:txBody>
      </p:sp>
      <p:sp>
        <p:nvSpPr>
          <p:cNvPr id="2" name="矩形 1"/>
          <p:cNvSpPr/>
          <p:nvPr/>
        </p:nvSpPr>
        <p:spPr>
          <a:xfrm>
            <a:off x="172696" y="4117521"/>
            <a:ext cx="2292691" cy="1754326"/>
          </a:xfrm>
          <a:prstGeom prst="rect">
            <a:avLst/>
          </a:prstGeom>
        </p:spPr>
        <p:txBody>
          <a:bodyPr wrap="square">
            <a:spAutoFit/>
          </a:bodyPr>
          <a:lstStyle/>
          <a:p>
            <a:pPr algn="l">
              <a:buClrTx/>
              <a:buFont typeface="Symbol" pitchFamily="18" charset="2"/>
              <a:buChar char="-"/>
            </a:pPr>
            <a:r>
              <a:rPr lang="zh-CN" altLang="en-US" b="1" dirty="0" smtClean="0">
                <a:solidFill>
                  <a:srgbClr val="333399"/>
                </a:solidFill>
              </a:rPr>
              <a:t>对表达式 </a:t>
            </a:r>
            <a:r>
              <a:rPr lang="en-US" altLang="zh-CN" dirty="0" smtClean="0">
                <a:solidFill>
                  <a:srgbClr val="333399"/>
                </a:solidFill>
              </a:rPr>
              <a:t>3</a:t>
            </a:r>
            <a:r>
              <a:rPr lang="zh-CN" altLang="en-US" dirty="0">
                <a:solidFill>
                  <a:srgbClr val="333399"/>
                </a:solidFill>
              </a:rPr>
              <a:t>＊</a:t>
            </a:r>
            <a:r>
              <a:rPr lang="en-US" altLang="zh-CN" dirty="0">
                <a:solidFill>
                  <a:srgbClr val="333399"/>
                </a:solidFill>
              </a:rPr>
              <a:t>(5+4) </a:t>
            </a:r>
          </a:p>
          <a:p>
            <a:pPr algn="l">
              <a:buClrTx/>
              <a:buFont typeface="Symbol" pitchFamily="18" charset="2"/>
              <a:buNone/>
            </a:pPr>
            <a:r>
              <a:rPr lang="en-US" altLang="zh-CN" dirty="0">
                <a:solidFill>
                  <a:srgbClr val="333399"/>
                </a:solidFill>
              </a:rPr>
              <a:t>    </a:t>
            </a:r>
            <a:r>
              <a:rPr lang="zh-CN" altLang="en-US" b="1" dirty="0">
                <a:solidFill>
                  <a:srgbClr val="333399"/>
                </a:solidFill>
              </a:rPr>
              <a:t>的分析树进行自下</a:t>
            </a:r>
          </a:p>
          <a:p>
            <a:pPr algn="l">
              <a:buClrTx/>
              <a:buFont typeface="Symbol" pitchFamily="18" charset="2"/>
              <a:buNone/>
            </a:pPr>
            <a:r>
              <a:rPr lang="zh-CN" altLang="en-US" b="1" dirty="0">
                <a:solidFill>
                  <a:srgbClr val="333399"/>
                </a:solidFill>
              </a:rPr>
              <a:t>    而上（后序）</a:t>
            </a:r>
            <a:r>
              <a:rPr lang="zh-CN" altLang="en-US" b="1" dirty="0" smtClean="0">
                <a:solidFill>
                  <a:srgbClr val="333399"/>
                </a:solidFill>
              </a:rPr>
              <a:t>遍历，    </a:t>
            </a:r>
            <a:r>
              <a:rPr lang="zh-CN" altLang="en-US" b="1" dirty="0">
                <a:solidFill>
                  <a:srgbClr val="333399"/>
                </a:solidFill>
              </a:rPr>
              <a:t>并执行相应的</a:t>
            </a:r>
            <a:r>
              <a:rPr lang="zh-CN" altLang="en-US" b="1" dirty="0" smtClean="0">
                <a:solidFill>
                  <a:srgbClr val="333399"/>
                </a:solidFill>
              </a:rPr>
              <a:t>语义规则</a:t>
            </a:r>
            <a:r>
              <a:rPr lang="zh-CN" altLang="en-US" b="1" dirty="0">
                <a:solidFill>
                  <a:srgbClr val="333399"/>
                </a:solidFill>
              </a:rPr>
              <a:t>，得到该表达</a:t>
            </a:r>
          </a:p>
          <a:p>
            <a:pPr algn="l">
              <a:buClrTx/>
              <a:buFont typeface="Symbol" pitchFamily="18" charset="2"/>
              <a:buNone/>
            </a:pPr>
            <a:r>
              <a:rPr lang="zh-CN" altLang="en-US" b="1" dirty="0">
                <a:solidFill>
                  <a:srgbClr val="333399"/>
                </a:solidFill>
              </a:rPr>
              <a:t>    式的一种求值过程</a:t>
            </a:r>
          </a:p>
        </p:txBody>
      </p:sp>
      <p:sp>
        <p:nvSpPr>
          <p:cNvPr id="13"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4"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5"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6"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7" name="Rectangle 14"/>
          <p:cNvSpPr>
            <a:spLocks noChangeArrowheads="1"/>
          </p:cNvSpPr>
          <p:nvPr/>
        </p:nvSpPr>
        <p:spPr bwMode="auto">
          <a:xfrm>
            <a:off x="7327900" y="4689475"/>
            <a:ext cx="339725"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T</a:t>
            </a:r>
          </a:p>
        </p:txBody>
      </p:sp>
      <p:sp>
        <p:nvSpPr>
          <p:cNvPr id="18" name="Rectangle 15"/>
          <p:cNvSpPr>
            <a:spLocks noChangeArrowheads="1"/>
          </p:cNvSpPr>
          <p:nvPr/>
        </p:nvSpPr>
        <p:spPr bwMode="auto">
          <a:xfrm>
            <a:off x="6175375" y="4689475"/>
            <a:ext cx="354013"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E</a:t>
            </a:r>
          </a:p>
        </p:txBody>
      </p:sp>
      <p:sp>
        <p:nvSpPr>
          <p:cNvPr id="19" name="Rectangle 17"/>
          <p:cNvSpPr>
            <a:spLocks noChangeArrowheads="1"/>
          </p:cNvSpPr>
          <p:nvPr/>
        </p:nvSpPr>
        <p:spPr bwMode="auto">
          <a:xfrm>
            <a:off x="5513388" y="3573463"/>
            <a:ext cx="339725"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T</a:t>
            </a:r>
          </a:p>
        </p:txBody>
      </p:sp>
      <p:sp>
        <p:nvSpPr>
          <p:cNvPr id="20" name="Rectangle 18"/>
          <p:cNvSpPr>
            <a:spLocks noChangeArrowheads="1"/>
          </p:cNvSpPr>
          <p:nvPr/>
        </p:nvSpPr>
        <p:spPr bwMode="auto">
          <a:xfrm>
            <a:off x="6788150" y="4149725"/>
            <a:ext cx="354013"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E</a:t>
            </a:r>
          </a:p>
        </p:txBody>
      </p:sp>
      <p:sp>
        <p:nvSpPr>
          <p:cNvPr id="21" name="Rectangle 20"/>
          <p:cNvSpPr>
            <a:spLocks noChangeArrowheads="1"/>
          </p:cNvSpPr>
          <p:nvPr/>
        </p:nvSpPr>
        <p:spPr bwMode="auto">
          <a:xfrm>
            <a:off x="6788150" y="3609975"/>
            <a:ext cx="339725"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F</a:t>
            </a:r>
          </a:p>
        </p:txBody>
      </p:sp>
      <p:sp>
        <p:nvSpPr>
          <p:cNvPr id="22" name="Rectangle 21"/>
          <p:cNvSpPr>
            <a:spLocks noChangeArrowheads="1"/>
          </p:cNvSpPr>
          <p:nvPr/>
        </p:nvSpPr>
        <p:spPr bwMode="auto">
          <a:xfrm>
            <a:off x="6162675" y="3070225"/>
            <a:ext cx="312738"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T</a:t>
            </a:r>
          </a:p>
        </p:txBody>
      </p:sp>
      <p:sp>
        <p:nvSpPr>
          <p:cNvPr id="23" name="Rectangle 23"/>
          <p:cNvSpPr>
            <a:spLocks noChangeArrowheads="1"/>
          </p:cNvSpPr>
          <p:nvPr/>
        </p:nvSpPr>
        <p:spPr bwMode="auto">
          <a:xfrm>
            <a:off x="8191500" y="5732463"/>
            <a:ext cx="339725"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d</a:t>
            </a:r>
          </a:p>
        </p:txBody>
      </p:sp>
      <p:sp>
        <p:nvSpPr>
          <p:cNvPr id="24" name="Line 24"/>
          <p:cNvSpPr>
            <a:spLocks noChangeShapeType="1"/>
          </p:cNvSpPr>
          <p:nvPr/>
        </p:nvSpPr>
        <p:spPr bwMode="auto">
          <a:xfrm flipH="1" flipV="1">
            <a:off x="8150225" y="5481638"/>
            <a:ext cx="185738" cy="360362"/>
          </a:xfrm>
          <a:prstGeom prst="line">
            <a:avLst/>
          </a:prstGeom>
          <a:noFill/>
          <a:ln w="9525">
            <a:solidFill>
              <a:srgbClr val="000080"/>
            </a:solidFill>
            <a:round/>
            <a:headEnd/>
            <a:tailEnd/>
          </a:ln>
        </p:spPr>
        <p:txBody>
          <a:bodyPr>
            <a:spAutoFit/>
          </a:bodyPr>
          <a:lstStyle/>
          <a:p>
            <a:endParaRPr lang="zh-CN" altLang="en-US"/>
          </a:p>
        </p:txBody>
      </p:sp>
      <p:sp>
        <p:nvSpPr>
          <p:cNvPr id="25" name="Rectangle 26"/>
          <p:cNvSpPr>
            <a:spLocks noChangeArrowheads="1"/>
          </p:cNvSpPr>
          <p:nvPr/>
        </p:nvSpPr>
        <p:spPr bwMode="auto">
          <a:xfrm>
            <a:off x="6754813" y="4652963"/>
            <a:ext cx="355600" cy="396875"/>
          </a:xfrm>
          <a:prstGeom prst="rect">
            <a:avLst/>
          </a:prstGeom>
          <a:noFill/>
          <a:ln w="9525">
            <a:noFill/>
            <a:miter lim="800000"/>
            <a:headEnd/>
            <a:tailEnd/>
          </a:ln>
        </p:spPr>
        <p:txBody>
          <a:bodyPr>
            <a:spAutoFit/>
          </a:bodyPr>
          <a:lstStyle/>
          <a:p>
            <a:pPr algn="l">
              <a:buClrTx/>
              <a:buFontTx/>
              <a:buNone/>
            </a:pPr>
            <a:r>
              <a:rPr lang="zh-CN" altLang="en-US" sz="2000" b="1" i="0">
                <a:solidFill>
                  <a:srgbClr val="333399"/>
                </a:solidFill>
                <a:ea typeface="华文行楷" pitchFamily="2" charset="-122"/>
                <a:sym typeface="Symbol" pitchFamily="18" charset="2"/>
              </a:rPr>
              <a:t>＋</a:t>
            </a:r>
          </a:p>
        </p:txBody>
      </p:sp>
      <p:sp>
        <p:nvSpPr>
          <p:cNvPr id="26" name="Rectangle 32"/>
          <p:cNvSpPr>
            <a:spLocks noChangeArrowheads="1"/>
          </p:cNvSpPr>
          <p:nvPr/>
        </p:nvSpPr>
        <p:spPr bwMode="auto">
          <a:xfrm>
            <a:off x="6284913" y="4114800"/>
            <a:ext cx="268287"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a:t>
            </a:r>
          </a:p>
        </p:txBody>
      </p:sp>
      <p:sp>
        <p:nvSpPr>
          <p:cNvPr id="27" name="Rectangle 33"/>
          <p:cNvSpPr>
            <a:spLocks noChangeArrowheads="1"/>
          </p:cNvSpPr>
          <p:nvPr/>
        </p:nvSpPr>
        <p:spPr bwMode="auto">
          <a:xfrm>
            <a:off x="7385050" y="4114800"/>
            <a:ext cx="268288"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a:t>
            </a:r>
          </a:p>
        </p:txBody>
      </p:sp>
      <p:sp>
        <p:nvSpPr>
          <p:cNvPr id="28" name="Rectangle 38"/>
          <p:cNvSpPr>
            <a:spLocks noChangeArrowheads="1"/>
          </p:cNvSpPr>
          <p:nvPr/>
        </p:nvSpPr>
        <p:spPr bwMode="auto">
          <a:xfrm>
            <a:off x="6189663" y="3538538"/>
            <a:ext cx="311150" cy="396875"/>
          </a:xfrm>
          <a:prstGeom prst="rect">
            <a:avLst/>
          </a:prstGeom>
          <a:noFill/>
          <a:ln w="9525">
            <a:noFill/>
            <a:miter lim="800000"/>
            <a:headEnd/>
            <a:tailEnd/>
          </a:ln>
        </p:spPr>
        <p:txBody>
          <a:bodyPr wrap="none">
            <a:spAutoFit/>
          </a:bodyPr>
          <a:lstStyle/>
          <a:p>
            <a:pPr algn="l">
              <a:buClrTx/>
              <a:buFontTx/>
              <a:buNone/>
            </a:pPr>
            <a:r>
              <a:rPr lang="en-US" altLang="zh-CN" sz="2000" b="1" i="0">
                <a:solidFill>
                  <a:srgbClr val="333399"/>
                </a:solidFill>
                <a:ea typeface="华文行楷" pitchFamily="2" charset="-122"/>
                <a:sym typeface="Symbol" pitchFamily="18" charset="2"/>
              </a:rPr>
              <a:t></a:t>
            </a:r>
          </a:p>
        </p:txBody>
      </p:sp>
      <p:sp>
        <p:nvSpPr>
          <p:cNvPr id="29" name="Rectangle 41"/>
          <p:cNvSpPr>
            <a:spLocks noChangeArrowheads="1"/>
          </p:cNvSpPr>
          <p:nvPr/>
        </p:nvSpPr>
        <p:spPr bwMode="auto">
          <a:xfrm>
            <a:off x="4519613" y="4689475"/>
            <a:ext cx="339725"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d</a:t>
            </a:r>
          </a:p>
        </p:txBody>
      </p:sp>
      <p:sp>
        <p:nvSpPr>
          <p:cNvPr id="30" name="Line 42"/>
          <p:cNvSpPr>
            <a:spLocks noChangeShapeType="1"/>
          </p:cNvSpPr>
          <p:nvPr/>
        </p:nvSpPr>
        <p:spPr bwMode="auto">
          <a:xfrm flipV="1">
            <a:off x="4806950" y="4437063"/>
            <a:ext cx="261938" cy="323850"/>
          </a:xfrm>
          <a:prstGeom prst="line">
            <a:avLst/>
          </a:prstGeom>
          <a:noFill/>
          <a:ln w="9525">
            <a:solidFill>
              <a:srgbClr val="000080"/>
            </a:solidFill>
            <a:round/>
            <a:headEnd/>
            <a:tailEnd/>
          </a:ln>
        </p:spPr>
        <p:txBody>
          <a:bodyPr>
            <a:spAutoFit/>
          </a:bodyPr>
          <a:lstStyle/>
          <a:p>
            <a:endParaRPr lang="zh-CN" altLang="en-US"/>
          </a:p>
        </p:txBody>
      </p:sp>
      <p:sp>
        <p:nvSpPr>
          <p:cNvPr id="31" name="Line 44"/>
          <p:cNvSpPr>
            <a:spLocks noChangeShapeType="1"/>
          </p:cNvSpPr>
          <p:nvPr/>
        </p:nvSpPr>
        <p:spPr bwMode="auto">
          <a:xfrm flipH="1" flipV="1">
            <a:off x="6475413" y="3322638"/>
            <a:ext cx="357187" cy="360362"/>
          </a:xfrm>
          <a:prstGeom prst="line">
            <a:avLst/>
          </a:prstGeom>
          <a:noFill/>
          <a:ln w="9525">
            <a:solidFill>
              <a:srgbClr val="000080"/>
            </a:solidFill>
            <a:round/>
            <a:headEnd/>
            <a:tailEnd/>
          </a:ln>
        </p:spPr>
        <p:txBody>
          <a:bodyPr>
            <a:spAutoFit/>
          </a:bodyPr>
          <a:lstStyle/>
          <a:p>
            <a:endParaRPr lang="zh-CN" altLang="en-US"/>
          </a:p>
        </p:txBody>
      </p:sp>
      <p:sp>
        <p:nvSpPr>
          <p:cNvPr id="32" name="Line 45"/>
          <p:cNvSpPr>
            <a:spLocks noChangeShapeType="1"/>
          </p:cNvSpPr>
          <p:nvPr/>
        </p:nvSpPr>
        <p:spPr bwMode="auto">
          <a:xfrm flipH="1" flipV="1">
            <a:off x="6323013" y="3394075"/>
            <a:ext cx="0" cy="252413"/>
          </a:xfrm>
          <a:prstGeom prst="line">
            <a:avLst/>
          </a:prstGeom>
          <a:noFill/>
          <a:ln w="9525">
            <a:solidFill>
              <a:srgbClr val="000080"/>
            </a:solidFill>
            <a:round/>
            <a:headEnd/>
            <a:tailEnd/>
          </a:ln>
        </p:spPr>
        <p:txBody>
          <a:bodyPr>
            <a:spAutoFit/>
          </a:bodyPr>
          <a:lstStyle/>
          <a:p>
            <a:endParaRPr lang="zh-CN" altLang="en-US"/>
          </a:p>
        </p:txBody>
      </p:sp>
      <p:sp>
        <p:nvSpPr>
          <p:cNvPr id="33" name="Line 46"/>
          <p:cNvSpPr>
            <a:spLocks noChangeShapeType="1"/>
          </p:cNvSpPr>
          <p:nvPr/>
        </p:nvSpPr>
        <p:spPr bwMode="auto">
          <a:xfrm flipV="1">
            <a:off x="5853113" y="3322638"/>
            <a:ext cx="393700" cy="350837"/>
          </a:xfrm>
          <a:prstGeom prst="line">
            <a:avLst/>
          </a:prstGeom>
          <a:noFill/>
          <a:ln w="9525">
            <a:solidFill>
              <a:srgbClr val="000080"/>
            </a:solidFill>
            <a:round/>
            <a:headEnd/>
            <a:tailEnd/>
          </a:ln>
        </p:spPr>
        <p:txBody>
          <a:bodyPr>
            <a:spAutoFit/>
          </a:bodyPr>
          <a:lstStyle/>
          <a:p>
            <a:endParaRPr lang="zh-CN" altLang="en-US"/>
          </a:p>
        </p:txBody>
      </p:sp>
      <p:sp>
        <p:nvSpPr>
          <p:cNvPr id="34" name="Rectangle 51"/>
          <p:cNvSpPr>
            <a:spLocks noChangeArrowheads="1"/>
          </p:cNvSpPr>
          <p:nvPr/>
        </p:nvSpPr>
        <p:spPr bwMode="auto">
          <a:xfrm>
            <a:off x="6140450" y="2025650"/>
            <a:ext cx="282575"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S</a:t>
            </a:r>
          </a:p>
        </p:txBody>
      </p:sp>
      <p:sp>
        <p:nvSpPr>
          <p:cNvPr id="35" name="Line 52"/>
          <p:cNvSpPr>
            <a:spLocks noChangeShapeType="1"/>
          </p:cNvSpPr>
          <p:nvPr/>
        </p:nvSpPr>
        <p:spPr bwMode="auto">
          <a:xfrm flipH="1" flipV="1">
            <a:off x="6332538" y="2890838"/>
            <a:ext cx="0" cy="214312"/>
          </a:xfrm>
          <a:prstGeom prst="line">
            <a:avLst/>
          </a:prstGeom>
          <a:noFill/>
          <a:ln w="9525">
            <a:solidFill>
              <a:srgbClr val="000080"/>
            </a:solidFill>
            <a:round/>
            <a:headEnd/>
            <a:tailEnd/>
          </a:ln>
        </p:spPr>
        <p:txBody>
          <a:bodyPr>
            <a:spAutoFit/>
          </a:bodyPr>
          <a:lstStyle/>
          <a:p>
            <a:endParaRPr lang="zh-CN" altLang="en-US"/>
          </a:p>
        </p:txBody>
      </p:sp>
      <p:sp>
        <p:nvSpPr>
          <p:cNvPr id="36" name="Rectangle 53"/>
          <p:cNvSpPr>
            <a:spLocks noChangeArrowheads="1"/>
          </p:cNvSpPr>
          <p:nvPr/>
        </p:nvSpPr>
        <p:spPr bwMode="auto">
          <a:xfrm>
            <a:off x="6140450" y="2565400"/>
            <a:ext cx="312738"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E</a:t>
            </a:r>
          </a:p>
        </p:txBody>
      </p:sp>
      <p:sp>
        <p:nvSpPr>
          <p:cNvPr id="37" name="Line 54"/>
          <p:cNvSpPr>
            <a:spLocks noChangeShapeType="1"/>
          </p:cNvSpPr>
          <p:nvPr/>
        </p:nvSpPr>
        <p:spPr bwMode="auto">
          <a:xfrm flipH="1" flipV="1">
            <a:off x="6310313" y="2386013"/>
            <a:ext cx="0" cy="214312"/>
          </a:xfrm>
          <a:prstGeom prst="line">
            <a:avLst/>
          </a:prstGeom>
          <a:noFill/>
          <a:ln w="9525">
            <a:solidFill>
              <a:srgbClr val="000080"/>
            </a:solidFill>
            <a:round/>
            <a:headEnd/>
            <a:tailEnd/>
          </a:ln>
        </p:spPr>
        <p:txBody>
          <a:bodyPr>
            <a:spAutoFit/>
          </a:bodyPr>
          <a:lstStyle/>
          <a:p>
            <a:endParaRPr lang="zh-CN" altLang="en-US"/>
          </a:p>
        </p:txBody>
      </p:sp>
      <p:sp>
        <p:nvSpPr>
          <p:cNvPr id="38" name="Line 55"/>
          <p:cNvSpPr>
            <a:spLocks noChangeShapeType="1"/>
          </p:cNvSpPr>
          <p:nvPr/>
        </p:nvSpPr>
        <p:spPr bwMode="auto">
          <a:xfrm flipV="1">
            <a:off x="5203825" y="3835400"/>
            <a:ext cx="393700" cy="350838"/>
          </a:xfrm>
          <a:prstGeom prst="line">
            <a:avLst/>
          </a:prstGeom>
          <a:noFill/>
          <a:ln w="9525">
            <a:solidFill>
              <a:srgbClr val="000080"/>
            </a:solidFill>
            <a:round/>
            <a:headEnd/>
            <a:tailEnd/>
          </a:ln>
        </p:spPr>
        <p:txBody>
          <a:bodyPr>
            <a:spAutoFit/>
          </a:bodyPr>
          <a:lstStyle/>
          <a:p>
            <a:endParaRPr lang="zh-CN" altLang="en-US"/>
          </a:p>
        </p:txBody>
      </p:sp>
      <p:sp>
        <p:nvSpPr>
          <p:cNvPr id="39" name="Rectangle 56"/>
          <p:cNvSpPr>
            <a:spLocks noChangeArrowheads="1"/>
          </p:cNvSpPr>
          <p:nvPr/>
        </p:nvSpPr>
        <p:spPr bwMode="auto">
          <a:xfrm>
            <a:off x="4937125" y="4114800"/>
            <a:ext cx="339725"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F</a:t>
            </a:r>
          </a:p>
        </p:txBody>
      </p:sp>
      <p:sp>
        <p:nvSpPr>
          <p:cNvPr id="40" name="Line 57"/>
          <p:cNvSpPr>
            <a:spLocks noChangeShapeType="1"/>
          </p:cNvSpPr>
          <p:nvPr/>
        </p:nvSpPr>
        <p:spPr bwMode="auto">
          <a:xfrm flipV="1">
            <a:off x="6500813" y="3825875"/>
            <a:ext cx="393700" cy="350838"/>
          </a:xfrm>
          <a:prstGeom prst="line">
            <a:avLst/>
          </a:prstGeom>
          <a:noFill/>
          <a:ln w="9525">
            <a:solidFill>
              <a:srgbClr val="000080"/>
            </a:solidFill>
            <a:round/>
            <a:headEnd/>
            <a:tailEnd/>
          </a:ln>
        </p:spPr>
        <p:txBody>
          <a:bodyPr>
            <a:spAutoFit/>
          </a:bodyPr>
          <a:lstStyle/>
          <a:p>
            <a:endParaRPr lang="zh-CN" altLang="en-US"/>
          </a:p>
        </p:txBody>
      </p:sp>
      <p:sp>
        <p:nvSpPr>
          <p:cNvPr id="41" name="Line 58"/>
          <p:cNvSpPr>
            <a:spLocks noChangeShapeType="1"/>
          </p:cNvSpPr>
          <p:nvPr/>
        </p:nvSpPr>
        <p:spPr bwMode="auto">
          <a:xfrm flipH="1" flipV="1">
            <a:off x="7077075" y="3825875"/>
            <a:ext cx="357188" cy="360363"/>
          </a:xfrm>
          <a:prstGeom prst="line">
            <a:avLst/>
          </a:prstGeom>
          <a:noFill/>
          <a:ln w="9525">
            <a:solidFill>
              <a:srgbClr val="000080"/>
            </a:solidFill>
            <a:round/>
            <a:headEnd/>
            <a:tailEnd/>
          </a:ln>
        </p:spPr>
        <p:txBody>
          <a:bodyPr>
            <a:spAutoFit/>
          </a:bodyPr>
          <a:lstStyle/>
          <a:p>
            <a:endParaRPr lang="zh-CN" altLang="en-US"/>
          </a:p>
        </p:txBody>
      </p:sp>
      <p:sp>
        <p:nvSpPr>
          <p:cNvPr id="42" name="Line 59"/>
          <p:cNvSpPr>
            <a:spLocks noChangeShapeType="1"/>
          </p:cNvSpPr>
          <p:nvPr/>
        </p:nvSpPr>
        <p:spPr bwMode="auto">
          <a:xfrm flipH="1" flipV="1">
            <a:off x="7004050" y="3933825"/>
            <a:ext cx="0" cy="252413"/>
          </a:xfrm>
          <a:prstGeom prst="line">
            <a:avLst/>
          </a:prstGeom>
          <a:noFill/>
          <a:ln w="9525">
            <a:solidFill>
              <a:srgbClr val="000080"/>
            </a:solidFill>
            <a:round/>
            <a:headEnd/>
            <a:tailEnd/>
          </a:ln>
        </p:spPr>
        <p:txBody>
          <a:bodyPr>
            <a:spAutoFit/>
          </a:bodyPr>
          <a:lstStyle/>
          <a:p>
            <a:endParaRPr lang="zh-CN" altLang="en-US"/>
          </a:p>
        </p:txBody>
      </p:sp>
      <p:sp>
        <p:nvSpPr>
          <p:cNvPr id="43" name="Line 60"/>
          <p:cNvSpPr>
            <a:spLocks noChangeShapeType="1"/>
          </p:cNvSpPr>
          <p:nvPr/>
        </p:nvSpPr>
        <p:spPr bwMode="auto">
          <a:xfrm flipV="1">
            <a:off x="6467475" y="4411663"/>
            <a:ext cx="393700" cy="350837"/>
          </a:xfrm>
          <a:prstGeom prst="line">
            <a:avLst/>
          </a:prstGeom>
          <a:noFill/>
          <a:ln w="9525">
            <a:solidFill>
              <a:srgbClr val="000080"/>
            </a:solidFill>
            <a:round/>
            <a:headEnd/>
            <a:tailEnd/>
          </a:ln>
        </p:spPr>
        <p:txBody>
          <a:bodyPr>
            <a:spAutoFit/>
          </a:bodyPr>
          <a:lstStyle/>
          <a:p>
            <a:endParaRPr lang="zh-CN" altLang="en-US"/>
          </a:p>
        </p:txBody>
      </p:sp>
      <p:sp>
        <p:nvSpPr>
          <p:cNvPr id="44" name="Line 61"/>
          <p:cNvSpPr>
            <a:spLocks noChangeShapeType="1"/>
          </p:cNvSpPr>
          <p:nvPr/>
        </p:nvSpPr>
        <p:spPr bwMode="auto">
          <a:xfrm flipH="1" flipV="1">
            <a:off x="7004050" y="4475163"/>
            <a:ext cx="0" cy="252412"/>
          </a:xfrm>
          <a:prstGeom prst="line">
            <a:avLst/>
          </a:prstGeom>
          <a:noFill/>
          <a:ln w="9525">
            <a:solidFill>
              <a:srgbClr val="000080"/>
            </a:solidFill>
            <a:round/>
            <a:headEnd/>
            <a:tailEnd/>
          </a:ln>
        </p:spPr>
        <p:txBody>
          <a:bodyPr>
            <a:spAutoFit/>
          </a:bodyPr>
          <a:lstStyle/>
          <a:p>
            <a:endParaRPr lang="zh-CN" altLang="en-US"/>
          </a:p>
        </p:txBody>
      </p:sp>
      <p:sp>
        <p:nvSpPr>
          <p:cNvPr id="45" name="Line 62"/>
          <p:cNvSpPr>
            <a:spLocks noChangeShapeType="1"/>
          </p:cNvSpPr>
          <p:nvPr/>
        </p:nvSpPr>
        <p:spPr bwMode="auto">
          <a:xfrm flipH="1" flipV="1">
            <a:off x="7077075" y="4402138"/>
            <a:ext cx="357188" cy="360362"/>
          </a:xfrm>
          <a:prstGeom prst="line">
            <a:avLst/>
          </a:prstGeom>
          <a:noFill/>
          <a:ln w="9525">
            <a:solidFill>
              <a:srgbClr val="000080"/>
            </a:solidFill>
            <a:round/>
            <a:headEnd/>
            <a:tailEnd/>
          </a:ln>
        </p:spPr>
        <p:txBody>
          <a:bodyPr>
            <a:spAutoFit/>
          </a:bodyPr>
          <a:lstStyle/>
          <a:p>
            <a:endParaRPr lang="zh-CN" altLang="en-US"/>
          </a:p>
        </p:txBody>
      </p:sp>
      <p:sp>
        <p:nvSpPr>
          <p:cNvPr id="46" name="Rectangle 63"/>
          <p:cNvSpPr>
            <a:spLocks noChangeArrowheads="1"/>
          </p:cNvSpPr>
          <p:nvPr/>
        </p:nvSpPr>
        <p:spPr bwMode="auto">
          <a:xfrm>
            <a:off x="7902575" y="5192713"/>
            <a:ext cx="339725"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F</a:t>
            </a:r>
          </a:p>
        </p:txBody>
      </p:sp>
      <p:sp>
        <p:nvSpPr>
          <p:cNvPr id="47" name="Line 64"/>
          <p:cNvSpPr>
            <a:spLocks noChangeShapeType="1"/>
          </p:cNvSpPr>
          <p:nvPr/>
        </p:nvSpPr>
        <p:spPr bwMode="auto">
          <a:xfrm flipH="1" flipV="1">
            <a:off x="7589838" y="4905375"/>
            <a:ext cx="357187" cy="360363"/>
          </a:xfrm>
          <a:prstGeom prst="line">
            <a:avLst/>
          </a:prstGeom>
          <a:noFill/>
          <a:ln w="9525">
            <a:solidFill>
              <a:srgbClr val="000080"/>
            </a:solidFill>
            <a:round/>
            <a:headEnd/>
            <a:tailEnd/>
          </a:ln>
        </p:spPr>
        <p:txBody>
          <a:bodyPr>
            <a:spAutoFit/>
          </a:bodyPr>
          <a:lstStyle/>
          <a:p>
            <a:endParaRPr lang="zh-CN" altLang="en-US"/>
          </a:p>
        </p:txBody>
      </p:sp>
      <p:sp>
        <p:nvSpPr>
          <p:cNvPr id="48" name="Rectangle 65"/>
          <p:cNvSpPr>
            <a:spLocks noChangeArrowheads="1"/>
          </p:cNvSpPr>
          <p:nvPr/>
        </p:nvSpPr>
        <p:spPr bwMode="auto">
          <a:xfrm>
            <a:off x="5513388" y="5227638"/>
            <a:ext cx="339725"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T</a:t>
            </a:r>
          </a:p>
        </p:txBody>
      </p:sp>
      <p:sp>
        <p:nvSpPr>
          <p:cNvPr id="49" name="Rectangle 66"/>
          <p:cNvSpPr>
            <a:spLocks noChangeArrowheads="1"/>
          </p:cNvSpPr>
          <p:nvPr/>
        </p:nvSpPr>
        <p:spPr bwMode="auto">
          <a:xfrm>
            <a:off x="4591050" y="6345238"/>
            <a:ext cx="339725"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d</a:t>
            </a:r>
          </a:p>
        </p:txBody>
      </p:sp>
      <p:sp>
        <p:nvSpPr>
          <p:cNvPr id="50" name="Line 67"/>
          <p:cNvSpPr>
            <a:spLocks noChangeShapeType="1"/>
          </p:cNvSpPr>
          <p:nvPr/>
        </p:nvSpPr>
        <p:spPr bwMode="auto">
          <a:xfrm flipV="1">
            <a:off x="4878388" y="6091238"/>
            <a:ext cx="190500" cy="327025"/>
          </a:xfrm>
          <a:prstGeom prst="line">
            <a:avLst/>
          </a:prstGeom>
          <a:noFill/>
          <a:ln w="9525">
            <a:solidFill>
              <a:srgbClr val="000080"/>
            </a:solidFill>
            <a:round/>
            <a:headEnd/>
            <a:tailEnd/>
          </a:ln>
        </p:spPr>
        <p:txBody>
          <a:bodyPr>
            <a:spAutoFit/>
          </a:bodyPr>
          <a:lstStyle/>
          <a:p>
            <a:endParaRPr lang="zh-CN" altLang="en-US"/>
          </a:p>
        </p:txBody>
      </p:sp>
      <p:sp>
        <p:nvSpPr>
          <p:cNvPr id="51" name="Line 68"/>
          <p:cNvSpPr>
            <a:spLocks noChangeShapeType="1"/>
          </p:cNvSpPr>
          <p:nvPr/>
        </p:nvSpPr>
        <p:spPr bwMode="auto">
          <a:xfrm flipV="1">
            <a:off x="5853113" y="4976813"/>
            <a:ext cx="393700" cy="350837"/>
          </a:xfrm>
          <a:prstGeom prst="line">
            <a:avLst/>
          </a:prstGeom>
          <a:noFill/>
          <a:ln w="9525">
            <a:solidFill>
              <a:srgbClr val="000080"/>
            </a:solidFill>
            <a:round/>
            <a:headEnd/>
            <a:tailEnd/>
          </a:ln>
        </p:spPr>
        <p:txBody>
          <a:bodyPr>
            <a:spAutoFit/>
          </a:bodyPr>
          <a:lstStyle/>
          <a:p>
            <a:endParaRPr lang="zh-CN" altLang="en-US"/>
          </a:p>
        </p:txBody>
      </p:sp>
      <p:sp>
        <p:nvSpPr>
          <p:cNvPr id="52" name="Line 69"/>
          <p:cNvSpPr>
            <a:spLocks noChangeShapeType="1"/>
          </p:cNvSpPr>
          <p:nvPr/>
        </p:nvSpPr>
        <p:spPr bwMode="auto">
          <a:xfrm flipV="1">
            <a:off x="5203825" y="5489575"/>
            <a:ext cx="393700" cy="350838"/>
          </a:xfrm>
          <a:prstGeom prst="line">
            <a:avLst/>
          </a:prstGeom>
          <a:noFill/>
          <a:ln w="9525">
            <a:solidFill>
              <a:srgbClr val="000080"/>
            </a:solidFill>
            <a:round/>
            <a:headEnd/>
            <a:tailEnd/>
          </a:ln>
        </p:spPr>
        <p:txBody>
          <a:bodyPr>
            <a:spAutoFit/>
          </a:bodyPr>
          <a:lstStyle/>
          <a:p>
            <a:endParaRPr lang="zh-CN" altLang="en-US"/>
          </a:p>
        </p:txBody>
      </p:sp>
      <p:sp>
        <p:nvSpPr>
          <p:cNvPr id="53" name="Rectangle 70"/>
          <p:cNvSpPr>
            <a:spLocks noChangeArrowheads="1"/>
          </p:cNvSpPr>
          <p:nvPr/>
        </p:nvSpPr>
        <p:spPr bwMode="auto">
          <a:xfrm>
            <a:off x="4937125" y="5768975"/>
            <a:ext cx="339725"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F</a:t>
            </a:r>
          </a:p>
        </p:txBody>
      </p:sp>
      <p:sp>
        <p:nvSpPr>
          <p:cNvPr id="54" name="Rectangle 71"/>
          <p:cNvSpPr>
            <a:spLocks noChangeArrowheads="1"/>
          </p:cNvSpPr>
          <p:nvPr/>
        </p:nvSpPr>
        <p:spPr bwMode="auto">
          <a:xfrm>
            <a:off x="3059113" y="6092825"/>
            <a:ext cx="1335087" cy="396875"/>
          </a:xfrm>
          <a:prstGeom prst="rect">
            <a:avLst/>
          </a:prstGeom>
          <a:noFill/>
          <a:ln w="9525" algn="ctr">
            <a:noFill/>
            <a:miter lim="800000"/>
            <a:headEnd/>
            <a:tailEnd/>
          </a:ln>
        </p:spPr>
        <p:txBody>
          <a:bodyPr wrap="none">
            <a:spAutoFit/>
          </a:bodyPr>
          <a:lstStyle/>
          <a:p>
            <a:pPr algn="l"/>
            <a:r>
              <a:rPr lang="en-US" altLang="zh-CN" sz="2000">
                <a:sym typeface="Symbol" pitchFamily="18" charset="2"/>
              </a:rPr>
              <a:t>d</a:t>
            </a:r>
            <a:r>
              <a:rPr lang="en-US" altLang="zh-CN" sz="2000" b="1"/>
              <a:t>.</a:t>
            </a:r>
            <a:r>
              <a:rPr lang="en-US" altLang="zh-CN" sz="2000"/>
              <a:t>lexval=5</a:t>
            </a:r>
          </a:p>
        </p:txBody>
      </p:sp>
      <p:sp>
        <p:nvSpPr>
          <p:cNvPr id="55" name="Line 72"/>
          <p:cNvSpPr>
            <a:spLocks noChangeShapeType="1"/>
          </p:cNvSpPr>
          <p:nvPr/>
        </p:nvSpPr>
        <p:spPr bwMode="auto">
          <a:xfrm flipH="1" flipV="1">
            <a:off x="4354513" y="6345238"/>
            <a:ext cx="282575" cy="144462"/>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56" name="Rectangle 73"/>
          <p:cNvSpPr>
            <a:spLocks noChangeArrowheads="1"/>
          </p:cNvSpPr>
          <p:nvPr/>
        </p:nvSpPr>
        <p:spPr bwMode="auto">
          <a:xfrm>
            <a:off x="3059113" y="5048250"/>
            <a:ext cx="1335087" cy="396875"/>
          </a:xfrm>
          <a:prstGeom prst="rect">
            <a:avLst/>
          </a:prstGeom>
          <a:noFill/>
          <a:ln w="9525" algn="ctr">
            <a:noFill/>
            <a:miter lim="800000"/>
            <a:headEnd/>
            <a:tailEnd/>
          </a:ln>
        </p:spPr>
        <p:txBody>
          <a:bodyPr wrap="none">
            <a:spAutoFit/>
          </a:bodyPr>
          <a:lstStyle/>
          <a:p>
            <a:pPr algn="l"/>
            <a:r>
              <a:rPr lang="en-US" altLang="zh-CN" sz="2000">
                <a:sym typeface="Symbol" pitchFamily="18" charset="2"/>
              </a:rPr>
              <a:t>d</a:t>
            </a:r>
            <a:r>
              <a:rPr lang="en-US" altLang="zh-CN" sz="2000" b="1"/>
              <a:t>.</a:t>
            </a:r>
            <a:r>
              <a:rPr lang="en-US" altLang="zh-CN" sz="2000"/>
              <a:t>lexval=3</a:t>
            </a:r>
          </a:p>
        </p:txBody>
      </p:sp>
      <p:sp>
        <p:nvSpPr>
          <p:cNvPr id="57" name="Line 74"/>
          <p:cNvSpPr>
            <a:spLocks noChangeShapeType="1"/>
          </p:cNvSpPr>
          <p:nvPr/>
        </p:nvSpPr>
        <p:spPr bwMode="auto">
          <a:xfrm flipH="1">
            <a:off x="4356100" y="4976813"/>
            <a:ext cx="215900" cy="185737"/>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58" name="Rectangle 75"/>
          <p:cNvSpPr>
            <a:spLocks noChangeArrowheads="1"/>
          </p:cNvSpPr>
          <p:nvPr/>
        </p:nvSpPr>
        <p:spPr bwMode="auto">
          <a:xfrm>
            <a:off x="6731000" y="6057900"/>
            <a:ext cx="1335088" cy="396875"/>
          </a:xfrm>
          <a:prstGeom prst="rect">
            <a:avLst/>
          </a:prstGeom>
          <a:noFill/>
          <a:ln w="9525" algn="ctr">
            <a:noFill/>
            <a:miter lim="800000"/>
            <a:headEnd/>
            <a:tailEnd/>
          </a:ln>
        </p:spPr>
        <p:txBody>
          <a:bodyPr wrap="none">
            <a:spAutoFit/>
          </a:bodyPr>
          <a:lstStyle/>
          <a:p>
            <a:pPr algn="l"/>
            <a:r>
              <a:rPr lang="en-US" altLang="zh-CN" sz="2000">
                <a:sym typeface="Symbol" pitchFamily="18" charset="2"/>
              </a:rPr>
              <a:t>d</a:t>
            </a:r>
            <a:r>
              <a:rPr lang="en-US" altLang="zh-CN" sz="2000" b="1"/>
              <a:t>.</a:t>
            </a:r>
            <a:r>
              <a:rPr lang="en-US" altLang="zh-CN" sz="2000"/>
              <a:t>lexval=4</a:t>
            </a:r>
          </a:p>
        </p:txBody>
      </p:sp>
      <p:sp>
        <p:nvSpPr>
          <p:cNvPr id="59" name="Line 76"/>
          <p:cNvSpPr>
            <a:spLocks noChangeShapeType="1"/>
          </p:cNvSpPr>
          <p:nvPr/>
        </p:nvSpPr>
        <p:spPr bwMode="auto">
          <a:xfrm flipH="1">
            <a:off x="8027988" y="5984875"/>
            <a:ext cx="215900" cy="217488"/>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60" name="Rectangle 77"/>
          <p:cNvSpPr>
            <a:spLocks noChangeArrowheads="1"/>
          </p:cNvSpPr>
          <p:nvPr/>
        </p:nvSpPr>
        <p:spPr bwMode="auto">
          <a:xfrm>
            <a:off x="3635375" y="5589588"/>
            <a:ext cx="1023938" cy="396875"/>
          </a:xfrm>
          <a:prstGeom prst="rect">
            <a:avLst/>
          </a:prstGeom>
          <a:noFill/>
          <a:ln w="9525" algn="ctr">
            <a:noFill/>
            <a:miter lim="800000"/>
            <a:headEnd/>
            <a:tailEnd/>
          </a:ln>
        </p:spPr>
        <p:txBody>
          <a:bodyPr wrap="none">
            <a:spAutoFit/>
          </a:bodyPr>
          <a:lstStyle/>
          <a:p>
            <a:pPr algn="l"/>
            <a:r>
              <a:rPr lang="en-US" altLang="zh-CN" sz="2000">
                <a:sym typeface="Symbol" pitchFamily="18" charset="2"/>
              </a:rPr>
              <a:t>F</a:t>
            </a:r>
            <a:r>
              <a:rPr lang="en-US" altLang="zh-CN" sz="2000" b="1"/>
              <a:t>.</a:t>
            </a:r>
            <a:r>
              <a:rPr lang="en-US" altLang="zh-CN" sz="2000"/>
              <a:t>val=5</a:t>
            </a:r>
          </a:p>
        </p:txBody>
      </p:sp>
      <p:sp>
        <p:nvSpPr>
          <p:cNvPr id="61" name="Line 78"/>
          <p:cNvSpPr>
            <a:spLocks noChangeShapeType="1"/>
          </p:cNvSpPr>
          <p:nvPr/>
        </p:nvSpPr>
        <p:spPr bwMode="auto">
          <a:xfrm flipH="1" flipV="1">
            <a:off x="4643438" y="5768975"/>
            <a:ext cx="287337" cy="144463"/>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62" name="Rectangle 79"/>
          <p:cNvSpPr>
            <a:spLocks noChangeArrowheads="1"/>
          </p:cNvSpPr>
          <p:nvPr/>
        </p:nvSpPr>
        <p:spPr bwMode="auto">
          <a:xfrm>
            <a:off x="3706813" y="3897313"/>
            <a:ext cx="1023937" cy="396875"/>
          </a:xfrm>
          <a:prstGeom prst="rect">
            <a:avLst/>
          </a:prstGeom>
          <a:noFill/>
          <a:ln w="9525" algn="ctr">
            <a:noFill/>
            <a:miter lim="800000"/>
            <a:headEnd/>
            <a:tailEnd/>
          </a:ln>
        </p:spPr>
        <p:txBody>
          <a:bodyPr wrap="none">
            <a:spAutoFit/>
          </a:bodyPr>
          <a:lstStyle/>
          <a:p>
            <a:pPr algn="l"/>
            <a:r>
              <a:rPr lang="en-US" altLang="zh-CN" sz="2000">
                <a:sym typeface="Symbol" pitchFamily="18" charset="2"/>
              </a:rPr>
              <a:t>F</a:t>
            </a:r>
            <a:r>
              <a:rPr lang="en-US" altLang="zh-CN" sz="2000" b="1"/>
              <a:t>.</a:t>
            </a:r>
            <a:r>
              <a:rPr lang="en-US" altLang="zh-CN" sz="2000"/>
              <a:t>val=3</a:t>
            </a:r>
          </a:p>
        </p:txBody>
      </p:sp>
      <p:sp>
        <p:nvSpPr>
          <p:cNvPr id="63" name="Line 80"/>
          <p:cNvSpPr>
            <a:spLocks noChangeShapeType="1"/>
          </p:cNvSpPr>
          <p:nvPr/>
        </p:nvSpPr>
        <p:spPr bwMode="auto">
          <a:xfrm flipH="1" flipV="1">
            <a:off x="4714875" y="4113213"/>
            <a:ext cx="287338" cy="144462"/>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64" name="Rectangle 81"/>
          <p:cNvSpPr>
            <a:spLocks noChangeArrowheads="1"/>
          </p:cNvSpPr>
          <p:nvPr/>
        </p:nvSpPr>
        <p:spPr bwMode="auto">
          <a:xfrm>
            <a:off x="4283075" y="3355975"/>
            <a:ext cx="1023938" cy="396875"/>
          </a:xfrm>
          <a:prstGeom prst="rect">
            <a:avLst/>
          </a:prstGeom>
          <a:noFill/>
          <a:ln w="9525" algn="ctr">
            <a:noFill/>
            <a:miter lim="800000"/>
            <a:headEnd/>
            <a:tailEnd/>
          </a:ln>
        </p:spPr>
        <p:txBody>
          <a:bodyPr wrap="none">
            <a:spAutoFit/>
          </a:bodyPr>
          <a:lstStyle/>
          <a:p>
            <a:pPr algn="l"/>
            <a:r>
              <a:rPr lang="en-US" altLang="zh-CN" sz="2000">
                <a:sym typeface="Symbol" pitchFamily="18" charset="2"/>
              </a:rPr>
              <a:t>T</a:t>
            </a:r>
            <a:r>
              <a:rPr lang="en-US" altLang="zh-CN" sz="2000" b="1"/>
              <a:t>.</a:t>
            </a:r>
            <a:r>
              <a:rPr lang="en-US" altLang="zh-CN" sz="2000"/>
              <a:t>val=3</a:t>
            </a:r>
          </a:p>
        </p:txBody>
      </p:sp>
      <p:sp>
        <p:nvSpPr>
          <p:cNvPr id="65" name="Line 82"/>
          <p:cNvSpPr>
            <a:spLocks noChangeShapeType="1"/>
          </p:cNvSpPr>
          <p:nvPr/>
        </p:nvSpPr>
        <p:spPr bwMode="auto">
          <a:xfrm flipH="1" flipV="1">
            <a:off x="5291138" y="3571875"/>
            <a:ext cx="287337" cy="144463"/>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66" name="Rectangle 83"/>
          <p:cNvSpPr>
            <a:spLocks noChangeArrowheads="1"/>
          </p:cNvSpPr>
          <p:nvPr/>
        </p:nvSpPr>
        <p:spPr bwMode="auto">
          <a:xfrm>
            <a:off x="5794375" y="5661025"/>
            <a:ext cx="1023938" cy="396875"/>
          </a:xfrm>
          <a:prstGeom prst="rect">
            <a:avLst/>
          </a:prstGeom>
          <a:noFill/>
          <a:ln w="9525" algn="ctr">
            <a:noFill/>
            <a:miter lim="800000"/>
            <a:headEnd/>
            <a:tailEnd/>
          </a:ln>
        </p:spPr>
        <p:txBody>
          <a:bodyPr wrap="none">
            <a:spAutoFit/>
          </a:bodyPr>
          <a:lstStyle/>
          <a:p>
            <a:pPr algn="l"/>
            <a:r>
              <a:rPr lang="en-US" altLang="zh-CN" sz="2000">
                <a:sym typeface="Symbol" pitchFamily="18" charset="2"/>
              </a:rPr>
              <a:t>T</a:t>
            </a:r>
            <a:r>
              <a:rPr lang="en-US" altLang="zh-CN" sz="2000" b="1"/>
              <a:t>.</a:t>
            </a:r>
            <a:r>
              <a:rPr lang="en-US" altLang="zh-CN" sz="2000"/>
              <a:t>val=5</a:t>
            </a:r>
          </a:p>
        </p:txBody>
      </p:sp>
      <p:sp>
        <p:nvSpPr>
          <p:cNvPr id="67" name="Line 84"/>
          <p:cNvSpPr>
            <a:spLocks noChangeShapeType="1"/>
          </p:cNvSpPr>
          <p:nvPr/>
        </p:nvSpPr>
        <p:spPr bwMode="auto">
          <a:xfrm flipH="1" flipV="1">
            <a:off x="5795963" y="5481638"/>
            <a:ext cx="142875" cy="215900"/>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68" name="Rectangle 87"/>
          <p:cNvSpPr>
            <a:spLocks noChangeArrowheads="1"/>
          </p:cNvSpPr>
          <p:nvPr/>
        </p:nvSpPr>
        <p:spPr bwMode="auto">
          <a:xfrm>
            <a:off x="6443663" y="5156200"/>
            <a:ext cx="1038225" cy="396875"/>
          </a:xfrm>
          <a:prstGeom prst="rect">
            <a:avLst/>
          </a:prstGeom>
          <a:noFill/>
          <a:ln w="9525" algn="ctr">
            <a:noFill/>
            <a:miter lim="800000"/>
            <a:headEnd/>
            <a:tailEnd/>
          </a:ln>
        </p:spPr>
        <p:txBody>
          <a:bodyPr wrap="none">
            <a:spAutoFit/>
          </a:bodyPr>
          <a:lstStyle/>
          <a:p>
            <a:pPr algn="l"/>
            <a:r>
              <a:rPr lang="en-US" altLang="zh-CN" sz="2000">
                <a:sym typeface="Symbol" pitchFamily="18" charset="2"/>
              </a:rPr>
              <a:t>E</a:t>
            </a:r>
            <a:r>
              <a:rPr lang="en-US" altLang="zh-CN" sz="2000" b="1"/>
              <a:t>.</a:t>
            </a:r>
            <a:r>
              <a:rPr lang="en-US" altLang="zh-CN" sz="2000"/>
              <a:t>val=5</a:t>
            </a:r>
          </a:p>
        </p:txBody>
      </p:sp>
      <p:sp>
        <p:nvSpPr>
          <p:cNvPr id="69" name="Line 88"/>
          <p:cNvSpPr>
            <a:spLocks noChangeShapeType="1"/>
          </p:cNvSpPr>
          <p:nvPr/>
        </p:nvSpPr>
        <p:spPr bwMode="auto">
          <a:xfrm flipH="1" flipV="1">
            <a:off x="6445250" y="4976813"/>
            <a:ext cx="142875" cy="215900"/>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70" name="Rectangle 89"/>
          <p:cNvSpPr>
            <a:spLocks noChangeArrowheads="1"/>
          </p:cNvSpPr>
          <p:nvPr/>
        </p:nvSpPr>
        <p:spPr bwMode="auto">
          <a:xfrm>
            <a:off x="7954963" y="4760913"/>
            <a:ext cx="1023937" cy="396875"/>
          </a:xfrm>
          <a:prstGeom prst="rect">
            <a:avLst/>
          </a:prstGeom>
          <a:noFill/>
          <a:ln w="9525" algn="ctr">
            <a:noFill/>
            <a:miter lim="800000"/>
            <a:headEnd/>
            <a:tailEnd/>
          </a:ln>
        </p:spPr>
        <p:txBody>
          <a:bodyPr wrap="none">
            <a:spAutoFit/>
          </a:bodyPr>
          <a:lstStyle/>
          <a:p>
            <a:pPr algn="l"/>
            <a:r>
              <a:rPr lang="en-US" altLang="zh-CN" sz="2000">
                <a:sym typeface="Symbol" pitchFamily="18" charset="2"/>
              </a:rPr>
              <a:t>F</a:t>
            </a:r>
            <a:r>
              <a:rPr lang="en-US" altLang="zh-CN" sz="2000" b="1"/>
              <a:t>.</a:t>
            </a:r>
            <a:r>
              <a:rPr lang="en-US" altLang="zh-CN" sz="2000"/>
              <a:t>val=4</a:t>
            </a:r>
          </a:p>
        </p:txBody>
      </p:sp>
      <p:sp>
        <p:nvSpPr>
          <p:cNvPr id="71" name="Line 90"/>
          <p:cNvSpPr>
            <a:spLocks noChangeShapeType="1"/>
          </p:cNvSpPr>
          <p:nvPr/>
        </p:nvSpPr>
        <p:spPr bwMode="auto">
          <a:xfrm flipH="1">
            <a:off x="8243888" y="5121275"/>
            <a:ext cx="215900" cy="217488"/>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72" name="Rectangle 91"/>
          <p:cNvSpPr>
            <a:spLocks noChangeArrowheads="1"/>
          </p:cNvSpPr>
          <p:nvPr/>
        </p:nvSpPr>
        <p:spPr bwMode="auto">
          <a:xfrm>
            <a:off x="7812088" y="4256088"/>
            <a:ext cx="1023937" cy="396875"/>
          </a:xfrm>
          <a:prstGeom prst="rect">
            <a:avLst/>
          </a:prstGeom>
          <a:noFill/>
          <a:ln w="9525" algn="ctr">
            <a:noFill/>
            <a:miter lim="800000"/>
            <a:headEnd/>
            <a:tailEnd/>
          </a:ln>
        </p:spPr>
        <p:txBody>
          <a:bodyPr wrap="none">
            <a:spAutoFit/>
          </a:bodyPr>
          <a:lstStyle/>
          <a:p>
            <a:pPr algn="l"/>
            <a:r>
              <a:rPr lang="en-US" altLang="zh-CN" sz="2000">
                <a:sym typeface="Symbol" pitchFamily="18" charset="2"/>
              </a:rPr>
              <a:t>T</a:t>
            </a:r>
            <a:r>
              <a:rPr lang="en-US" altLang="zh-CN" sz="2000" b="1"/>
              <a:t>.</a:t>
            </a:r>
            <a:r>
              <a:rPr lang="en-US" altLang="zh-CN" sz="2000"/>
              <a:t>val=4</a:t>
            </a:r>
          </a:p>
        </p:txBody>
      </p:sp>
      <p:sp>
        <p:nvSpPr>
          <p:cNvPr id="73" name="Line 92"/>
          <p:cNvSpPr>
            <a:spLocks noChangeShapeType="1"/>
          </p:cNvSpPr>
          <p:nvPr/>
        </p:nvSpPr>
        <p:spPr bwMode="auto">
          <a:xfrm flipH="1">
            <a:off x="7667625" y="4545013"/>
            <a:ext cx="215900" cy="217487"/>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74" name="Rectangle 93"/>
          <p:cNvSpPr>
            <a:spLocks noChangeArrowheads="1"/>
          </p:cNvSpPr>
          <p:nvPr/>
        </p:nvSpPr>
        <p:spPr bwMode="auto">
          <a:xfrm>
            <a:off x="5257800" y="4437063"/>
            <a:ext cx="1041400" cy="396875"/>
          </a:xfrm>
          <a:prstGeom prst="rect">
            <a:avLst/>
          </a:prstGeom>
          <a:noFill/>
          <a:ln w="9525" algn="ctr">
            <a:noFill/>
            <a:miter lim="800000"/>
            <a:headEnd/>
            <a:tailEnd/>
          </a:ln>
        </p:spPr>
        <p:txBody>
          <a:bodyPr>
            <a:spAutoFit/>
          </a:bodyPr>
          <a:lstStyle/>
          <a:p>
            <a:pPr algn="l"/>
            <a:r>
              <a:rPr lang="en-US" altLang="zh-CN" sz="2000">
                <a:sym typeface="Symbol" pitchFamily="18" charset="2"/>
              </a:rPr>
              <a:t>E</a:t>
            </a:r>
            <a:r>
              <a:rPr lang="en-US" altLang="zh-CN" sz="2000" b="1"/>
              <a:t>.</a:t>
            </a:r>
            <a:r>
              <a:rPr lang="en-US" altLang="zh-CN" sz="2000"/>
              <a:t>val=9</a:t>
            </a:r>
          </a:p>
        </p:txBody>
      </p:sp>
      <p:sp>
        <p:nvSpPr>
          <p:cNvPr id="75" name="Line 94"/>
          <p:cNvSpPr>
            <a:spLocks noChangeShapeType="1"/>
          </p:cNvSpPr>
          <p:nvPr/>
        </p:nvSpPr>
        <p:spPr bwMode="auto">
          <a:xfrm flipH="1">
            <a:off x="6227763" y="4329113"/>
            <a:ext cx="647700" cy="288925"/>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76" name="Rectangle 95"/>
          <p:cNvSpPr>
            <a:spLocks noChangeArrowheads="1"/>
          </p:cNvSpPr>
          <p:nvPr/>
        </p:nvSpPr>
        <p:spPr bwMode="auto">
          <a:xfrm>
            <a:off x="7637463" y="3321050"/>
            <a:ext cx="1049337" cy="396875"/>
          </a:xfrm>
          <a:prstGeom prst="rect">
            <a:avLst/>
          </a:prstGeom>
          <a:noFill/>
          <a:ln w="9525" algn="ctr">
            <a:noFill/>
            <a:miter lim="800000"/>
            <a:headEnd/>
            <a:tailEnd/>
          </a:ln>
        </p:spPr>
        <p:txBody>
          <a:bodyPr>
            <a:spAutoFit/>
          </a:bodyPr>
          <a:lstStyle/>
          <a:p>
            <a:pPr algn="l"/>
            <a:r>
              <a:rPr lang="en-US" altLang="zh-CN" sz="2000">
                <a:sym typeface="Symbol" pitchFamily="18" charset="2"/>
              </a:rPr>
              <a:t>F</a:t>
            </a:r>
            <a:r>
              <a:rPr lang="en-US" altLang="zh-CN" sz="2000" b="1"/>
              <a:t>.</a:t>
            </a:r>
            <a:r>
              <a:rPr lang="en-US" altLang="zh-CN" sz="2000"/>
              <a:t>val=9</a:t>
            </a:r>
          </a:p>
        </p:txBody>
      </p:sp>
      <p:sp>
        <p:nvSpPr>
          <p:cNvPr id="77" name="Line 96"/>
          <p:cNvSpPr>
            <a:spLocks noChangeShapeType="1"/>
          </p:cNvSpPr>
          <p:nvPr/>
        </p:nvSpPr>
        <p:spPr bwMode="auto">
          <a:xfrm flipH="1">
            <a:off x="7162800" y="3536950"/>
            <a:ext cx="504825" cy="215900"/>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78" name="Rectangle 97"/>
          <p:cNvSpPr>
            <a:spLocks noChangeArrowheads="1"/>
          </p:cNvSpPr>
          <p:nvPr/>
        </p:nvSpPr>
        <p:spPr bwMode="auto">
          <a:xfrm>
            <a:off x="6918325" y="2817813"/>
            <a:ext cx="1182688" cy="396875"/>
          </a:xfrm>
          <a:prstGeom prst="rect">
            <a:avLst/>
          </a:prstGeom>
          <a:noFill/>
          <a:ln w="9525" algn="ctr">
            <a:noFill/>
            <a:miter lim="800000"/>
            <a:headEnd/>
            <a:tailEnd/>
          </a:ln>
        </p:spPr>
        <p:txBody>
          <a:bodyPr>
            <a:spAutoFit/>
          </a:bodyPr>
          <a:lstStyle/>
          <a:p>
            <a:pPr algn="l"/>
            <a:r>
              <a:rPr lang="en-US" altLang="zh-CN" sz="2000">
                <a:sym typeface="Symbol" pitchFamily="18" charset="2"/>
              </a:rPr>
              <a:t>T</a:t>
            </a:r>
            <a:r>
              <a:rPr lang="en-US" altLang="zh-CN" sz="2000" b="1"/>
              <a:t>.</a:t>
            </a:r>
            <a:r>
              <a:rPr lang="en-US" altLang="zh-CN" sz="2000"/>
              <a:t>val=27</a:t>
            </a:r>
          </a:p>
        </p:txBody>
      </p:sp>
      <p:sp>
        <p:nvSpPr>
          <p:cNvPr id="79" name="Line 98"/>
          <p:cNvSpPr>
            <a:spLocks noChangeShapeType="1"/>
          </p:cNvSpPr>
          <p:nvPr/>
        </p:nvSpPr>
        <p:spPr bwMode="auto">
          <a:xfrm flipH="1">
            <a:off x="6443663" y="3033713"/>
            <a:ext cx="504825" cy="215900"/>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80" name="Rectangle 99"/>
          <p:cNvSpPr>
            <a:spLocks noChangeArrowheads="1"/>
          </p:cNvSpPr>
          <p:nvPr/>
        </p:nvSpPr>
        <p:spPr bwMode="auto">
          <a:xfrm>
            <a:off x="6918325" y="2312988"/>
            <a:ext cx="1182688" cy="396875"/>
          </a:xfrm>
          <a:prstGeom prst="rect">
            <a:avLst/>
          </a:prstGeom>
          <a:noFill/>
          <a:ln w="9525" algn="ctr">
            <a:noFill/>
            <a:miter lim="800000"/>
            <a:headEnd/>
            <a:tailEnd/>
          </a:ln>
        </p:spPr>
        <p:txBody>
          <a:bodyPr>
            <a:spAutoFit/>
          </a:bodyPr>
          <a:lstStyle/>
          <a:p>
            <a:pPr algn="l"/>
            <a:r>
              <a:rPr lang="en-US" altLang="zh-CN" sz="2000">
                <a:sym typeface="Symbol" pitchFamily="18" charset="2"/>
              </a:rPr>
              <a:t>E</a:t>
            </a:r>
            <a:r>
              <a:rPr lang="en-US" altLang="zh-CN" sz="2000" b="1"/>
              <a:t>.</a:t>
            </a:r>
            <a:r>
              <a:rPr lang="en-US" altLang="zh-CN" sz="2000"/>
              <a:t>val=27</a:t>
            </a:r>
          </a:p>
        </p:txBody>
      </p:sp>
      <p:sp>
        <p:nvSpPr>
          <p:cNvPr id="81" name="Line 100"/>
          <p:cNvSpPr>
            <a:spLocks noChangeShapeType="1"/>
          </p:cNvSpPr>
          <p:nvPr/>
        </p:nvSpPr>
        <p:spPr bwMode="auto">
          <a:xfrm flipH="1">
            <a:off x="6443663" y="2528888"/>
            <a:ext cx="504825" cy="215900"/>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82" name="Rectangle 101"/>
          <p:cNvSpPr>
            <a:spLocks noChangeArrowheads="1"/>
          </p:cNvSpPr>
          <p:nvPr/>
        </p:nvSpPr>
        <p:spPr bwMode="auto">
          <a:xfrm>
            <a:off x="6946900" y="1771650"/>
            <a:ext cx="1223963" cy="396875"/>
          </a:xfrm>
          <a:prstGeom prst="rect">
            <a:avLst/>
          </a:prstGeom>
          <a:noFill/>
          <a:ln w="9525" algn="ctr">
            <a:noFill/>
            <a:miter lim="800000"/>
            <a:headEnd/>
            <a:tailEnd/>
          </a:ln>
        </p:spPr>
        <p:txBody>
          <a:bodyPr>
            <a:spAutoFit/>
          </a:bodyPr>
          <a:lstStyle/>
          <a:p>
            <a:pPr algn="l"/>
            <a:r>
              <a:rPr lang="en-US" altLang="zh-CN" sz="2000">
                <a:sym typeface="Symbol" pitchFamily="18" charset="2"/>
              </a:rPr>
              <a:t>print(</a:t>
            </a:r>
            <a:r>
              <a:rPr lang="en-US" altLang="zh-CN" sz="2000"/>
              <a:t>27)</a:t>
            </a:r>
          </a:p>
        </p:txBody>
      </p:sp>
      <p:sp>
        <p:nvSpPr>
          <p:cNvPr id="83" name="Line 102"/>
          <p:cNvSpPr>
            <a:spLocks noChangeShapeType="1"/>
          </p:cNvSpPr>
          <p:nvPr/>
        </p:nvSpPr>
        <p:spPr bwMode="auto">
          <a:xfrm flipH="1">
            <a:off x="6443663" y="2025650"/>
            <a:ext cx="504825" cy="215900"/>
          </a:xfrm>
          <a:prstGeom prst="line">
            <a:avLst/>
          </a:prstGeom>
          <a:noFill/>
          <a:ln w="19050" cap="rnd">
            <a:solidFill>
              <a:srgbClr val="800080"/>
            </a:solidFill>
            <a:prstDash val="sysDot"/>
            <a:round/>
            <a:headEnd/>
            <a:tailEnd/>
          </a:ln>
        </p:spPr>
        <p:txBody>
          <a:bodyPr>
            <a:spAutoFit/>
          </a:bodyPr>
          <a:lstStyle/>
          <a:p>
            <a:endParaRPr lang="zh-CN" altLang="en-US"/>
          </a:p>
        </p:txBody>
      </p:sp>
    </p:spTree>
    <p:extLst>
      <p:ext uri="{BB962C8B-B14F-4D97-AF65-F5344CB8AC3E}">
        <p14:creationId xmlns:p14="http://schemas.microsoft.com/office/powerpoint/2010/main" val="323194966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0623"/>
                                        </p:tgtEl>
                                        <p:attrNameLst>
                                          <p:attrName>style.visibility</p:attrName>
                                        </p:attrNameLst>
                                      </p:cBhvr>
                                      <p:to>
                                        <p:strVal val="visible"/>
                                      </p:to>
                                    </p:set>
                                    <p:animEffect transition="in" filter="dissolve">
                                      <p:cBhvr>
                                        <p:cTn id="7" dur="500"/>
                                        <p:tgtEl>
                                          <p:spTgt spid="4506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dissolve">
                                      <p:cBhvr>
                                        <p:cTn id="12" dur="500"/>
                                        <p:tgtEl>
                                          <p:spTgt spid="56"/>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dissolve">
                                      <p:cBhvr>
                                        <p:cTn id="16" dur="500"/>
                                        <p:tgtEl>
                                          <p:spTgt spid="57"/>
                                        </p:tgtEl>
                                      </p:cBhvr>
                                    </p:animEffect>
                                  </p:childTnLst>
                                </p:cTn>
                              </p:par>
                            </p:childTnLst>
                          </p:cTn>
                        </p:par>
                        <p:par>
                          <p:cTn id="17" fill="hold">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dissolve">
                                      <p:cBhvr>
                                        <p:cTn id="20" dur="500"/>
                                        <p:tgtEl>
                                          <p:spTgt spid="63"/>
                                        </p:tgtEl>
                                      </p:cBhvr>
                                    </p:animEffect>
                                  </p:childTnLst>
                                </p:cTn>
                              </p:par>
                            </p:childTnLst>
                          </p:cTn>
                        </p:par>
                        <p:par>
                          <p:cTn id="21" fill="hold">
                            <p:stCondLst>
                              <p:cond delay="1500"/>
                            </p:stCondLst>
                            <p:childTnLst>
                              <p:par>
                                <p:cTn id="22" presetID="9" presetClass="entr" presetSubtype="0" fill="hold" grpId="0" nodeType="afterEffect">
                                  <p:stCondLst>
                                    <p:cond delay="0"/>
                                  </p:stCondLst>
                                  <p:childTnLst>
                                    <p:set>
                                      <p:cBhvr>
                                        <p:cTn id="23" dur="1" fill="hold">
                                          <p:stCondLst>
                                            <p:cond delay="0"/>
                                          </p:stCondLst>
                                        </p:cTn>
                                        <p:tgtEl>
                                          <p:spTgt spid="62"/>
                                        </p:tgtEl>
                                        <p:attrNameLst>
                                          <p:attrName>style.visibility</p:attrName>
                                        </p:attrNameLst>
                                      </p:cBhvr>
                                      <p:to>
                                        <p:strVal val="visible"/>
                                      </p:to>
                                    </p:set>
                                    <p:animEffect transition="in" filter="dissolve">
                                      <p:cBhvr>
                                        <p:cTn id="24" dur="500"/>
                                        <p:tgtEl>
                                          <p:spTgt spid="62"/>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65"/>
                                        </p:tgtEl>
                                        <p:attrNameLst>
                                          <p:attrName>style.visibility</p:attrName>
                                        </p:attrNameLst>
                                      </p:cBhvr>
                                      <p:to>
                                        <p:strVal val="visible"/>
                                      </p:to>
                                    </p:set>
                                    <p:animEffect transition="in" filter="dissolve">
                                      <p:cBhvr>
                                        <p:cTn id="29" dur="500"/>
                                        <p:tgtEl>
                                          <p:spTgt spid="65"/>
                                        </p:tgtEl>
                                      </p:cBhvr>
                                    </p:animEffect>
                                  </p:childTnLst>
                                </p:cTn>
                              </p:par>
                            </p:childTnLst>
                          </p:cTn>
                        </p:par>
                        <p:par>
                          <p:cTn id="30" fill="hold">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dissolve">
                                      <p:cBhvr>
                                        <p:cTn id="33" dur="500"/>
                                        <p:tgtEl>
                                          <p:spTgt spid="64"/>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54"/>
                                        </p:tgtEl>
                                        <p:attrNameLst>
                                          <p:attrName>style.visibility</p:attrName>
                                        </p:attrNameLst>
                                      </p:cBhvr>
                                      <p:to>
                                        <p:strVal val="visible"/>
                                      </p:to>
                                    </p:set>
                                    <p:animEffect transition="in" filter="dissolve">
                                      <p:cBhvr>
                                        <p:cTn id="38" dur="500"/>
                                        <p:tgtEl>
                                          <p:spTgt spid="54"/>
                                        </p:tgtEl>
                                      </p:cBhvr>
                                    </p:animEffect>
                                  </p:childTnLst>
                                </p:cTn>
                              </p:par>
                            </p:childTnLst>
                          </p:cTn>
                        </p:par>
                        <p:par>
                          <p:cTn id="39" fill="hold">
                            <p:stCondLst>
                              <p:cond delay="500"/>
                            </p:stCondLst>
                            <p:childTnLst>
                              <p:par>
                                <p:cTn id="40" presetID="9" presetClass="entr" presetSubtype="0" fill="hold" grpId="0" nodeType="after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dissolve">
                                      <p:cBhvr>
                                        <p:cTn id="42" dur="500"/>
                                        <p:tgtEl>
                                          <p:spTgt spid="5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dissolve">
                                      <p:cBhvr>
                                        <p:cTn id="47" dur="500"/>
                                        <p:tgtEl>
                                          <p:spTgt spid="60"/>
                                        </p:tgtEl>
                                      </p:cBhvr>
                                    </p:animEffect>
                                  </p:childTnLst>
                                </p:cTn>
                              </p:par>
                            </p:childTnLst>
                          </p:cTn>
                        </p:par>
                        <p:par>
                          <p:cTn id="48" fill="hold">
                            <p:stCondLst>
                              <p:cond delay="500"/>
                            </p:stCondLst>
                            <p:childTnLst>
                              <p:par>
                                <p:cTn id="49" presetID="9" presetClass="entr" presetSubtype="0" fill="hold" grpId="0" nodeType="after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dissolve">
                                      <p:cBhvr>
                                        <p:cTn id="51" dur="500"/>
                                        <p:tgtEl>
                                          <p:spTgt spid="61"/>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67"/>
                                        </p:tgtEl>
                                        <p:attrNameLst>
                                          <p:attrName>style.visibility</p:attrName>
                                        </p:attrNameLst>
                                      </p:cBhvr>
                                      <p:to>
                                        <p:strVal val="visible"/>
                                      </p:to>
                                    </p:set>
                                    <p:animEffect transition="in" filter="dissolve">
                                      <p:cBhvr>
                                        <p:cTn id="56" dur="500"/>
                                        <p:tgtEl>
                                          <p:spTgt spid="67"/>
                                        </p:tgtEl>
                                      </p:cBhvr>
                                    </p:animEffect>
                                  </p:childTnLst>
                                </p:cTn>
                              </p:par>
                            </p:childTnLst>
                          </p:cTn>
                        </p:par>
                        <p:par>
                          <p:cTn id="57" fill="hold">
                            <p:stCondLst>
                              <p:cond delay="500"/>
                            </p:stCondLst>
                            <p:childTnLst>
                              <p:par>
                                <p:cTn id="58" presetID="9" presetClass="entr" presetSubtype="0" fill="hold" grpId="0" nodeType="afterEffect">
                                  <p:stCondLst>
                                    <p:cond delay="0"/>
                                  </p:stCondLst>
                                  <p:childTnLst>
                                    <p:set>
                                      <p:cBhvr>
                                        <p:cTn id="59" dur="1" fill="hold">
                                          <p:stCondLst>
                                            <p:cond delay="0"/>
                                          </p:stCondLst>
                                        </p:cTn>
                                        <p:tgtEl>
                                          <p:spTgt spid="66"/>
                                        </p:tgtEl>
                                        <p:attrNameLst>
                                          <p:attrName>style.visibility</p:attrName>
                                        </p:attrNameLst>
                                      </p:cBhvr>
                                      <p:to>
                                        <p:strVal val="visible"/>
                                      </p:to>
                                    </p:set>
                                    <p:animEffect transition="in" filter="dissolve">
                                      <p:cBhvr>
                                        <p:cTn id="60" dur="500"/>
                                        <p:tgtEl>
                                          <p:spTgt spid="66"/>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69"/>
                                        </p:tgtEl>
                                        <p:attrNameLst>
                                          <p:attrName>style.visibility</p:attrName>
                                        </p:attrNameLst>
                                      </p:cBhvr>
                                      <p:to>
                                        <p:strVal val="visible"/>
                                      </p:to>
                                    </p:set>
                                    <p:animEffect transition="in" filter="dissolve">
                                      <p:cBhvr>
                                        <p:cTn id="65" dur="500"/>
                                        <p:tgtEl>
                                          <p:spTgt spid="69"/>
                                        </p:tgtEl>
                                      </p:cBhvr>
                                    </p:animEffect>
                                  </p:childTnLst>
                                </p:cTn>
                              </p:par>
                            </p:childTnLst>
                          </p:cTn>
                        </p:par>
                        <p:par>
                          <p:cTn id="66" fill="hold">
                            <p:stCondLst>
                              <p:cond delay="500"/>
                            </p:stCondLst>
                            <p:childTnLst>
                              <p:par>
                                <p:cTn id="67" presetID="9" presetClass="entr" presetSubtype="0" fill="hold" grpId="0" nodeType="afterEffect">
                                  <p:stCondLst>
                                    <p:cond delay="0"/>
                                  </p:stCondLst>
                                  <p:childTnLst>
                                    <p:set>
                                      <p:cBhvr>
                                        <p:cTn id="68" dur="1" fill="hold">
                                          <p:stCondLst>
                                            <p:cond delay="0"/>
                                          </p:stCondLst>
                                        </p:cTn>
                                        <p:tgtEl>
                                          <p:spTgt spid="68"/>
                                        </p:tgtEl>
                                        <p:attrNameLst>
                                          <p:attrName>style.visibility</p:attrName>
                                        </p:attrNameLst>
                                      </p:cBhvr>
                                      <p:to>
                                        <p:strVal val="visible"/>
                                      </p:to>
                                    </p:set>
                                    <p:animEffect transition="in" filter="dissolve">
                                      <p:cBhvr>
                                        <p:cTn id="69" dur="500"/>
                                        <p:tgtEl>
                                          <p:spTgt spid="68"/>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59"/>
                                        </p:tgtEl>
                                        <p:attrNameLst>
                                          <p:attrName>style.visibility</p:attrName>
                                        </p:attrNameLst>
                                      </p:cBhvr>
                                      <p:to>
                                        <p:strVal val="visible"/>
                                      </p:to>
                                    </p:set>
                                    <p:animEffect transition="in" filter="dissolve">
                                      <p:cBhvr>
                                        <p:cTn id="74" dur="500"/>
                                        <p:tgtEl>
                                          <p:spTgt spid="59"/>
                                        </p:tgtEl>
                                      </p:cBhvr>
                                    </p:animEffect>
                                  </p:childTnLst>
                                </p:cTn>
                              </p:par>
                            </p:childTnLst>
                          </p:cTn>
                        </p:par>
                        <p:par>
                          <p:cTn id="75" fill="hold">
                            <p:stCondLst>
                              <p:cond delay="500"/>
                            </p:stCondLst>
                            <p:childTnLst>
                              <p:par>
                                <p:cTn id="76" presetID="9" presetClass="entr" presetSubtype="0" fill="hold" grpId="0" nodeType="afterEffect">
                                  <p:stCondLst>
                                    <p:cond delay="0"/>
                                  </p:stCondLst>
                                  <p:childTnLst>
                                    <p:set>
                                      <p:cBhvr>
                                        <p:cTn id="77" dur="1" fill="hold">
                                          <p:stCondLst>
                                            <p:cond delay="0"/>
                                          </p:stCondLst>
                                        </p:cTn>
                                        <p:tgtEl>
                                          <p:spTgt spid="58"/>
                                        </p:tgtEl>
                                        <p:attrNameLst>
                                          <p:attrName>style.visibility</p:attrName>
                                        </p:attrNameLst>
                                      </p:cBhvr>
                                      <p:to>
                                        <p:strVal val="visible"/>
                                      </p:to>
                                    </p:set>
                                    <p:animEffect transition="in" filter="dissolve">
                                      <p:cBhvr>
                                        <p:cTn id="78" dur="500"/>
                                        <p:tgtEl>
                                          <p:spTgt spid="58"/>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71"/>
                                        </p:tgtEl>
                                        <p:attrNameLst>
                                          <p:attrName>style.visibility</p:attrName>
                                        </p:attrNameLst>
                                      </p:cBhvr>
                                      <p:to>
                                        <p:strVal val="visible"/>
                                      </p:to>
                                    </p:set>
                                    <p:animEffect transition="in" filter="dissolve">
                                      <p:cBhvr>
                                        <p:cTn id="83" dur="500"/>
                                        <p:tgtEl>
                                          <p:spTgt spid="71"/>
                                        </p:tgtEl>
                                      </p:cBhvr>
                                    </p:animEffect>
                                  </p:childTnLst>
                                </p:cTn>
                              </p:par>
                            </p:childTnLst>
                          </p:cTn>
                        </p:par>
                        <p:par>
                          <p:cTn id="84" fill="hold">
                            <p:stCondLst>
                              <p:cond delay="500"/>
                            </p:stCondLst>
                            <p:childTnLst>
                              <p:par>
                                <p:cTn id="85" presetID="9" presetClass="entr" presetSubtype="0" fill="hold" grpId="0" nodeType="afterEffect">
                                  <p:stCondLst>
                                    <p:cond delay="0"/>
                                  </p:stCondLst>
                                  <p:childTnLst>
                                    <p:set>
                                      <p:cBhvr>
                                        <p:cTn id="86" dur="1" fill="hold">
                                          <p:stCondLst>
                                            <p:cond delay="0"/>
                                          </p:stCondLst>
                                        </p:cTn>
                                        <p:tgtEl>
                                          <p:spTgt spid="70"/>
                                        </p:tgtEl>
                                        <p:attrNameLst>
                                          <p:attrName>style.visibility</p:attrName>
                                        </p:attrNameLst>
                                      </p:cBhvr>
                                      <p:to>
                                        <p:strVal val="visible"/>
                                      </p:to>
                                    </p:set>
                                    <p:animEffect transition="in" filter="dissolve">
                                      <p:cBhvr>
                                        <p:cTn id="87" dur="500"/>
                                        <p:tgtEl>
                                          <p:spTgt spid="70"/>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73"/>
                                        </p:tgtEl>
                                        <p:attrNameLst>
                                          <p:attrName>style.visibility</p:attrName>
                                        </p:attrNameLst>
                                      </p:cBhvr>
                                      <p:to>
                                        <p:strVal val="visible"/>
                                      </p:to>
                                    </p:set>
                                    <p:animEffect transition="in" filter="dissolve">
                                      <p:cBhvr>
                                        <p:cTn id="92" dur="500"/>
                                        <p:tgtEl>
                                          <p:spTgt spid="73"/>
                                        </p:tgtEl>
                                      </p:cBhvr>
                                    </p:animEffect>
                                  </p:childTnLst>
                                </p:cTn>
                              </p:par>
                            </p:childTnLst>
                          </p:cTn>
                        </p:par>
                        <p:par>
                          <p:cTn id="93" fill="hold">
                            <p:stCondLst>
                              <p:cond delay="500"/>
                            </p:stCondLst>
                            <p:childTnLst>
                              <p:par>
                                <p:cTn id="94" presetID="9" presetClass="entr" presetSubtype="0" fill="hold" grpId="0" nodeType="afterEffect">
                                  <p:stCondLst>
                                    <p:cond delay="0"/>
                                  </p:stCondLst>
                                  <p:childTnLst>
                                    <p:set>
                                      <p:cBhvr>
                                        <p:cTn id="95" dur="1" fill="hold">
                                          <p:stCondLst>
                                            <p:cond delay="0"/>
                                          </p:stCondLst>
                                        </p:cTn>
                                        <p:tgtEl>
                                          <p:spTgt spid="72"/>
                                        </p:tgtEl>
                                        <p:attrNameLst>
                                          <p:attrName>style.visibility</p:attrName>
                                        </p:attrNameLst>
                                      </p:cBhvr>
                                      <p:to>
                                        <p:strVal val="visible"/>
                                      </p:to>
                                    </p:set>
                                    <p:animEffect transition="in" filter="dissolve">
                                      <p:cBhvr>
                                        <p:cTn id="96" dur="500"/>
                                        <p:tgtEl>
                                          <p:spTgt spid="72"/>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75"/>
                                        </p:tgtEl>
                                        <p:attrNameLst>
                                          <p:attrName>style.visibility</p:attrName>
                                        </p:attrNameLst>
                                      </p:cBhvr>
                                      <p:to>
                                        <p:strVal val="visible"/>
                                      </p:to>
                                    </p:set>
                                    <p:animEffect transition="in" filter="dissolve">
                                      <p:cBhvr>
                                        <p:cTn id="101" dur="500"/>
                                        <p:tgtEl>
                                          <p:spTgt spid="75"/>
                                        </p:tgtEl>
                                      </p:cBhvr>
                                    </p:animEffect>
                                  </p:childTnLst>
                                </p:cTn>
                              </p:par>
                            </p:childTnLst>
                          </p:cTn>
                        </p:par>
                        <p:par>
                          <p:cTn id="102" fill="hold">
                            <p:stCondLst>
                              <p:cond delay="500"/>
                            </p:stCondLst>
                            <p:childTnLst>
                              <p:par>
                                <p:cTn id="103" presetID="9" presetClass="entr" presetSubtype="0" fill="hold" grpId="0" nodeType="afterEffect">
                                  <p:stCondLst>
                                    <p:cond delay="0"/>
                                  </p:stCondLst>
                                  <p:childTnLst>
                                    <p:set>
                                      <p:cBhvr>
                                        <p:cTn id="104" dur="1" fill="hold">
                                          <p:stCondLst>
                                            <p:cond delay="0"/>
                                          </p:stCondLst>
                                        </p:cTn>
                                        <p:tgtEl>
                                          <p:spTgt spid="74"/>
                                        </p:tgtEl>
                                        <p:attrNameLst>
                                          <p:attrName>style.visibility</p:attrName>
                                        </p:attrNameLst>
                                      </p:cBhvr>
                                      <p:to>
                                        <p:strVal val="visible"/>
                                      </p:to>
                                    </p:set>
                                    <p:animEffect transition="in" filter="dissolve">
                                      <p:cBhvr>
                                        <p:cTn id="105" dur="500"/>
                                        <p:tgtEl>
                                          <p:spTgt spid="74"/>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ntr" presetSubtype="0" fill="hold" grpId="0" nodeType="clickEffect">
                                  <p:stCondLst>
                                    <p:cond delay="0"/>
                                  </p:stCondLst>
                                  <p:childTnLst>
                                    <p:set>
                                      <p:cBhvr>
                                        <p:cTn id="109" dur="1" fill="hold">
                                          <p:stCondLst>
                                            <p:cond delay="0"/>
                                          </p:stCondLst>
                                        </p:cTn>
                                        <p:tgtEl>
                                          <p:spTgt spid="77"/>
                                        </p:tgtEl>
                                        <p:attrNameLst>
                                          <p:attrName>style.visibility</p:attrName>
                                        </p:attrNameLst>
                                      </p:cBhvr>
                                      <p:to>
                                        <p:strVal val="visible"/>
                                      </p:to>
                                    </p:set>
                                    <p:animEffect transition="in" filter="dissolve">
                                      <p:cBhvr>
                                        <p:cTn id="110" dur="500"/>
                                        <p:tgtEl>
                                          <p:spTgt spid="77"/>
                                        </p:tgtEl>
                                      </p:cBhvr>
                                    </p:animEffect>
                                  </p:childTnLst>
                                </p:cTn>
                              </p:par>
                            </p:childTnLst>
                          </p:cTn>
                        </p:par>
                        <p:par>
                          <p:cTn id="111" fill="hold">
                            <p:stCondLst>
                              <p:cond delay="500"/>
                            </p:stCondLst>
                            <p:childTnLst>
                              <p:par>
                                <p:cTn id="112" presetID="9" presetClass="entr" presetSubtype="0" fill="hold" grpId="0" nodeType="afterEffect">
                                  <p:stCondLst>
                                    <p:cond delay="0"/>
                                  </p:stCondLst>
                                  <p:childTnLst>
                                    <p:set>
                                      <p:cBhvr>
                                        <p:cTn id="113" dur="1" fill="hold">
                                          <p:stCondLst>
                                            <p:cond delay="0"/>
                                          </p:stCondLst>
                                        </p:cTn>
                                        <p:tgtEl>
                                          <p:spTgt spid="76"/>
                                        </p:tgtEl>
                                        <p:attrNameLst>
                                          <p:attrName>style.visibility</p:attrName>
                                        </p:attrNameLst>
                                      </p:cBhvr>
                                      <p:to>
                                        <p:strVal val="visible"/>
                                      </p:to>
                                    </p:set>
                                    <p:animEffect transition="in" filter="dissolve">
                                      <p:cBhvr>
                                        <p:cTn id="114" dur="500"/>
                                        <p:tgtEl>
                                          <p:spTgt spid="76"/>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79"/>
                                        </p:tgtEl>
                                        <p:attrNameLst>
                                          <p:attrName>style.visibility</p:attrName>
                                        </p:attrNameLst>
                                      </p:cBhvr>
                                      <p:to>
                                        <p:strVal val="visible"/>
                                      </p:to>
                                    </p:set>
                                    <p:animEffect transition="in" filter="dissolve">
                                      <p:cBhvr>
                                        <p:cTn id="119" dur="500"/>
                                        <p:tgtEl>
                                          <p:spTgt spid="79"/>
                                        </p:tgtEl>
                                      </p:cBhvr>
                                    </p:animEffect>
                                  </p:childTnLst>
                                </p:cTn>
                              </p:par>
                            </p:childTnLst>
                          </p:cTn>
                        </p:par>
                        <p:par>
                          <p:cTn id="120" fill="hold">
                            <p:stCondLst>
                              <p:cond delay="500"/>
                            </p:stCondLst>
                            <p:childTnLst>
                              <p:par>
                                <p:cTn id="121" presetID="9" presetClass="entr" presetSubtype="0" fill="hold" grpId="0" nodeType="afterEffect">
                                  <p:stCondLst>
                                    <p:cond delay="0"/>
                                  </p:stCondLst>
                                  <p:childTnLst>
                                    <p:set>
                                      <p:cBhvr>
                                        <p:cTn id="122" dur="1" fill="hold">
                                          <p:stCondLst>
                                            <p:cond delay="0"/>
                                          </p:stCondLst>
                                        </p:cTn>
                                        <p:tgtEl>
                                          <p:spTgt spid="78"/>
                                        </p:tgtEl>
                                        <p:attrNameLst>
                                          <p:attrName>style.visibility</p:attrName>
                                        </p:attrNameLst>
                                      </p:cBhvr>
                                      <p:to>
                                        <p:strVal val="visible"/>
                                      </p:to>
                                    </p:set>
                                    <p:animEffect transition="in" filter="dissolve">
                                      <p:cBhvr>
                                        <p:cTn id="123" dur="500"/>
                                        <p:tgtEl>
                                          <p:spTgt spid="78"/>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81"/>
                                        </p:tgtEl>
                                        <p:attrNameLst>
                                          <p:attrName>style.visibility</p:attrName>
                                        </p:attrNameLst>
                                      </p:cBhvr>
                                      <p:to>
                                        <p:strVal val="visible"/>
                                      </p:to>
                                    </p:set>
                                    <p:animEffect transition="in" filter="dissolve">
                                      <p:cBhvr>
                                        <p:cTn id="128" dur="500"/>
                                        <p:tgtEl>
                                          <p:spTgt spid="81"/>
                                        </p:tgtEl>
                                      </p:cBhvr>
                                    </p:animEffect>
                                  </p:childTnLst>
                                </p:cTn>
                              </p:par>
                            </p:childTnLst>
                          </p:cTn>
                        </p:par>
                        <p:par>
                          <p:cTn id="129" fill="hold">
                            <p:stCondLst>
                              <p:cond delay="500"/>
                            </p:stCondLst>
                            <p:childTnLst>
                              <p:par>
                                <p:cTn id="130" presetID="9" presetClass="entr" presetSubtype="0" fill="hold" grpId="0" nodeType="afterEffect">
                                  <p:stCondLst>
                                    <p:cond delay="0"/>
                                  </p:stCondLst>
                                  <p:childTnLst>
                                    <p:set>
                                      <p:cBhvr>
                                        <p:cTn id="131" dur="1" fill="hold">
                                          <p:stCondLst>
                                            <p:cond delay="0"/>
                                          </p:stCondLst>
                                        </p:cTn>
                                        <p:tgtEl>
                                          <p:spTgt spid="80"/>
                                        </p:tgtEl>
                                        <p:attrNameLst>
                                          <p:attrName>style.visibility</p:attrName>
                                        </p:attrNameLst>
                                      </p:cBhvr>
                                      <p:to>
                                        <p:strVal val="visible"/>
                                      </p:to>
                                    </p:set>
                                    <p:animEffect transition="in" filter="dissolve">
                                      <p:cBhvr>
                                        <p:cTn id="132" dur="500"/>
                                        <p:tgtEl>
                                          <p:spTgt spid="80"/>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83"/>
                                        </p:tgtEl>
                                        <p:attrNameLst>
                                          <p:attrName>style.visibility</p:attrName>
                                        </p:attrNameLst>
                                      </p:cBhvr>
                                      <p:to>
                                        <p:strVal val="visible"/>
                                      </p:to>
                                    </p:set>
                                    <p:animEffect transition="in" filter="dissolve">
                                      <p:cBhvr>
                                        <p:cTn id="137" dur="500"/>
                                        <p:tgtEl>
                                          <p:spTgt spid="83"/>
                                        </p:tgtEl>
                                      </p:cBhvr>
                                    </p:animEffect>
                                  </p:childTnLst>
                                </p:cTn>
                              </p:par>
                            </p:childTnLst>
                          </p:cTn>
                        </p:par>
                        <p:par>
                          <p:cTn id="138" fill="hold">
                            <p:stCondLst>
                              <p:cond delay="500"/>
                            </p:stCondLst>
                            <p:childTnLst>
                              <p:par>
                                <p:cTn id="139" presetID="9" presetClass="entr" presetSubtype="0" fill="hold" grpId="0" nodeType="afterEffect">
                                  <p:stCondLst>
                                    <p:cond delay="0"/>
                                  </p:stCondLst>
                                  <p:childTnLst>
                                    <p:set>
                                      <p:cBhvr>
                                        <p:cTn id="140" dur="1" fill="hold">
                                          <p:stCondLst>
                                            <p:cond delay="0"/>
                                          </p:stCondLst>
                                        </p:cTn>
                                        <p:tgtEl>
                                          <p:spTgt spid="82"/>
                                        </p:tgtEl>
                                        <p:attrNameLst>
                                          <p:attrName>style.visibility</p:attrName>
                                        </p:attrNameLst>
                                      </p:cBhvr>
                                      <p:to>
                                        <p:strVal val="visible"/>
                                      </p:to>
                                    </p:set>
                                    <p:animEffect transition="in" filter="dissolve">
                                      <p:cBhvr>
                                        <p:cTn id="141"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23" grpId="0"/>
      <p:bldP spid="54" grpId="0" autoUpdateAnimBg="0"/>
      <p:bldP spid="55" grpId="0" animBg="1"/>
      <p:bldP spid="56" grpId="0" autoUpdateAnimBg="0"/>
      <p:bldP spid="57" grpId="0" animBg="1"/>
      <p:bldP spid="58" grpId="0" autoUpdateAnimBg="0"/>
      <p:bldP spid="59" grpId="0" animBg="1"/>
      <p:bldP spid="60" grpId="0" autoUpdateAnimBg="0"/>
      <p:bldP spid="61" grpId="0" animBg="1"/>
      <p:bldP spid="62" grpId="0" autoUpdateAnimBg="0"/>
      <p:bldP spid="63" grpId="0" animBg="1"/>
      <p:bldP spid="64" grpId="0" autoUpdateAnimBg="0"/>
      <p:bldP spid="65" grpId="0" animBg="1"/>
      <p:bldP spid="66" grpId="0" autoUpdateAnimBg="0"/>
      <p:bldP spid="67" grpId="0" animBg="1"/>
      <p:bldP spid="68" grpId="0" autoUpdateAnimBg="0"/>
      <p:bldP spid="69" grpId="0" animBg="1"/>
      <p:bldP spid="70" grpId="0" autoUpdateAnimBg="0"/>
      <p:bldP spid="71" grpId="0" animBg="1"/>
      <p:bldP spid="72" grpId="0" autoUpdateAnimBg="0"/>
      <p:bldP spid="73" grpId="0" animBg="1"/>
      <p:bldP spid="74" grpId="0" autoUpdateAnimBg="0"/>
      <p:bldP spid="75" grpId="0" animBg="1"/>
      <p:bldP spid="76" grpId="0" autoUpdateAnimBg="0"/>
      <p:bldP spid="77" grpId="0" animBg="1"/>
      <p:bldP spid="78" grpId="0" autoUpdateAnimBg="0"/>
      <p:bldP spid="79" grpId="0" animBg="1"/>
      <p:bldP spid="80" grpId="0" autoUpdateAnimBg="0"/>
      <p:bldP spid="81" grpId="0" animBg="1"/>
      <p:bldP spid="82" grpId="0" autoUpdateAnimBg="0"/>
      <p:bldP spid="83"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5"/>
          <p:cNvSpPr txBox="1">
            <a:spLocks noChangeArrowheads="1"/>
          </p:cNvSpPr>
          <p:nvPr/>
        </p:nvSpPr>
        <p:spPr bwMode="auto">
          <a:xfrm>
            <a:off x="431055" y="395287"/>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dirty="0">
                <a:latin typeface="楷体_GB2312" pitchFamily="49" charset="-122"/>
              </a:rPr>
              <a:t> </a:t>
            </a:r>
            <a:r>
              <a:rPr lang="zh-CN" altLang="en-US" sz="2800" b="1" i="0" dirty="0">
                <a:latin typeface="楷体_GB2312" pitchFamily="49" charset="-122"/>
              </a:rPr>
              <a:t>基于翻译模式的</a:t>
            </a:r>
            <a:r>
              <a:rPr lang="zh-CN" altLang="en-US" sz="2800" b="1" i="0" dirty="0"/>
              <a:t>自下而上</a:t>
            </a:r>
            <a:r>
              <a:rPr lang="zh-CN" altLang="en-US" sz="2800" b="1" i="0" dirty="0">
                <a:latin typeface="楷体_GB2312" pitchFamily="49" charset="-122"/>
              </a:rPr>
              <a:t>语义计算</a:t>
            </a:r>
          </a:p>
          <a:p>
            <a:pPr algn="l">
              <a:buClrTx/>
            </a:pPr>
            <a:endParaRPr lang="zh-CN" altLang="en-US" sz="1000" b="1" i="0" dirty="0">
              <a:latin typeface="楷体_GB2312" pitchFamily="49" charset="-122"/>
            </a:endParaRPr>
          </a:p>
          <a:p>
            <a:pPr lvl="1" algn="l">
              <a:buClrTx/>
              <a:buFont typeface="Symbol" pitchFamily="18" charset="2"/>
              <a:buChar char="-"/>
            </a:pPr>
            <a:r>
              <a:rPr lang="zh-CN" altLang="en-US" sz="2800" b="1" i="0" dirty="0"/>
              <a:t>  </a:t>
            </a:r>
            <a:r>
              <a:rPr lang="zh-CN" altLang="en-US" b="1" i="0" dirty="0">
                <a:solidFill>
                  <a:srgbClr val="333399"/>
                </a:solidFill>
              </a:rPr>
              <a:t>分析栈中继承属性的访问（</a:t>
            </a:r>
            <a:r>
              <a:rPr lang="zh-CN" altLang="en-US" b="1" i="0" dirty="0"/>
              <a:t>较复杂的例子</a:t>
            </a:r>
            <a:r>
              <a:rPr lang="zh-CN" altLang="en-US" b="1" i="0" dirty="0">
                <a:solidFill>
                  <a:srgbClr val="333399"/>
                </a:solidFill>
              </a:rPr>
              <a:t>）</a:t>
            </a:r>
          </a:p>
        </p:txBody>
      </p:sp>
      <p:sp>
        <p:nvSpPr>
          <p:cNvPr id="79875" name="Text Box 7"/>
          <p:cNvSpPr txBox="1">
            <a:spLocks noChangeArrowheads="1"/>
          </p:cNvSpPr>
          <p:nvPr/>
        </p:nvSpPr>
        <p:spPr bwMode="auto">
          <a:xfrm>
            <a:off x="755650" y="3538538"/>
            <a:ext cx="6480175" cy="396875"/>
          </a:xfrm>
          <a:prstGeom prst="rect">
            <a:avLst/>
          </a:prstGeom>
          <a:noFill/>
          <a:ln w="9525">
            <a:noFill/>
            <a:miter lim="800000"/>
            <a:headEnd/>
            <a:tailEnd/>
          </a:ln>
        </p:spPr>
        <p:txBody>
          <a:bodyPr>
            <a:spAutoFit/>
          </a:bodyPr>
          <a:lstStyle/>
          <a:p>
            <a:pPr algn="l">
              <a:buClrTx/>
            </a:pPr>
            <a:r>
              <a:rPr kumimoji="0" lang="zh-CN" altLang="en-US" sz="2000" b="1" i="0">
                <a:sym typeface="Symbol" pitchFamily="18" charset="2"/>
              </a:rPr>
              <a:t>产生式                   依产生式归约时语义计算的代码片断</a:t>
            </a:r>
            <a:endParaRPr kumimoji="0" lang="zh-CN" altLang="en-US" sz="2000" b="1" i="0">
              <a:solidFill>
                <a:srgbClr val="333399"/>
              </a:solidFill>
              <a:cs typeface="Times New Roman" pitchFamily="18" charset="0"/>
              <a:sym typeface="Symbol" pitchFamily="18" charset="2"/>
            </a:endParaRPr>
          </a:p>
        </p:txBody>
      </p:sp>
      <p:sp>
        <p:nvSpPr>
          <p:cNvPr id="79880" name="Text Box 12"/>
          <p:cNvSpPr txBox="1">
            <a:spLocks noChangeArrowheads="1"/>
          </p:cNvSpPr>
          <p:nvPr/>
        </p:nvSpPr>
        <p:spPr bwMode="auto">
          <a:xfrm>
            <a:off x="975600" y="1554162"/>
            <a:ext cx="7620000" cy="2014537"/>
          </a:xfrm>
          <a:prstGeom prst="rect">
            <a:avLst/>
          </a:prstGeom>
          <a:noFill/>
          <a:ln w="9525">
            <a:noFill/>
            <a:miter lim="800000"/>
            <a:headEnd/>
            <a:tailEnd/>
          </a:ln>
        </p:spPr>
        <p:txBody>
          <a:bodyPr>
            <a:spAutoFit/>
          </a:bodyPr>
          <a:lstStyle/>
          <a:p>
            <a:pPr algn="l">
              <a:buClrTx/>
            </a:pPr>
            <a:r>
              <a:rPr lang="en-US" altLang="zh-CN" sz="1800" dirty="0">
                <a:solidFill>
                  <a:srgbClr val="333399"/>
                </a:solidFill>
                <a:sym typeface="Symbol" pitchFamily="18" charset="2"/>
              </a:rPr>
              <a:t>N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ym typeface="Symbol" pitchFamily="18" charset="2"/>
              </a:rPr>
              <a:t> </a:t>
            </a:r>
            <a:r>
              <a:rPr lang="en-US" altLang="zh-CN" sz="1800" dirty="0">
                <a:solidFill>
                  <a:srgbClr val="333399"/>
                </a:solidFill>
                <a:sym typeface="Symbol" pitchFamily="18" charset="2"/>
              </a:rPr>
              <a:t>M </a:t>
            </a:r>
            <a:r>
              <a:rPr lang="en-US" altLang="zh-CN" sz="1800" i="0" dirty="0">
                <a:solidFill>
                  <a:srgbClr val="333399"/>
                </a:solidFill>
                <a:cs typeface="Times New Roman" pitchFamily="18" charset="0"/>
                <a:sym typeface="Symbol" pitchFamily="18" charset="2"/>
              </a:rPr>
              <a:t>{ </a:t>
            </a:r>
            <a:r>
              <a:rPr lang="en-US" altLang="zh-CN" sz="1800" dirty="0" err="1">
                <a:solidFill>
                  <a:srgbClr val="333399"/>
                </a:solidFill>
                <a:sym typeface="Symbol" pitchFamily="18" charset="2"/>
              </a:rPr>
              <a:t>S</a:t>
            </a:r>
            <a:r>
              <a:rPr lang="en-US" altLang="zh-CN" sz="1800" b="1" i="0" dirty="0" err="1">
                <a:solidFill>
                  <a:srgbClr val="333399"/>
                </a:solidFill>
                <a:sym typeface="Symbol" pitchFamily="18" charset="2"/>
              </a:rPr>
              <a:t>.</a:t>
            </a:r>
            <a:r>
              <a:rPr lang="en-US" altLang="zh-CN" sz="1800" dirty="0" err="1">
                <a:solidFill>
                  <a:srgbClr val="333399"/>
                </a:solidFill>
              </a:rPr>
              <a:t>f</a:t>
            </a:r>
            <a:r>
              <a:rPr lang="en-US" altLang="zh-CN" sz="1800" i="0" dirty="0">
                <a:solidFill>
                  <a:srgbClr val="333399"/>
                </a:solidFill>
              </a:rPr>
              <a:t> : = </a:t>
            </a:r>
            <a:r>
              <a:rPr lang="en-US" altLang="zh-CN" sz="1800" dirty="0">
                <a:solidFill>
                  <a:srgbClr val="333399"/>
                </a:solidFill>
                <a:sym typeface="Symbol" pitchFamily="18" charset="2"/>
              </a:rPr>
              <a:t>M</a:t>
            </a:r>
            <a:r>
              <a:rPr lang="en-US" altLang="zh-CN" sz="1800" b="1" i="0" dirty="0">
                <a:solidFill>
                  <a:srgbClr val="333399"/>
                </a:solidFill>
                <a:sym typeface="Symbol" pitchFamily="18" charset="2"/>
              </a:rPr>
              <a:t>.</a:t>
            </a:r>
            <a:r>
              <a:rPr lang="en-US" altLang="zh-CN" sz="1800" dirty="0">
                <a:solidFill>
                  <a:srgbClr val="333399"/>
                </a:solidFill>
              </a:rPr>
              <a:t>s</a:t>
            </a:r>
            <a:r>
              <a:rPr lang="en-US" altLang="zh-CN" sz="1800" i="0" dirty="0">
                <a:solidFill>
                  <a:srgbClr val="333399"/>
                </a:solidFill>
              </a:rPr>
              <a:t>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a:t>
            </a:r>
            <a:r>
              <a:rPr lang="en-US" altLang="zh-CN" sz="1800" dirty="0">
                <a:solidFill>
                  <a:srgbClr val="333399"/>
                </a:solidFill>
              </a:rPr>
              <a:t>rint(</a:t>
            </a:r>
            <a:r>
              <a:rPr lang="en-US" altLang="zh-CN" sz="1800" dirty="0" err="1">
                <a:solidFill>
                  <a:srgbClr val="333399"/>
                </a:solidFill>
                <a:sym typeface="Symbol" pitchFamily="18" charset="2"/>
              </a:rPr>
              <a:t>S</a:t>
            </a:r>
            <a:r>
              <a:rPr lang="en-US" altLang="zh-CN" sz="1800" b="1" i="0"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rPr>
              <a:t>) </a:t>
            </a:r>
            <a:r>
              <a:rPr lang="en-US" altLang="zh-CN" sz="1800" i="0" dirty="0">
                <a:solidFill>
                  <a:srgbClr val="333399"/>
                </a:solidFill>
                <a:sym typeface="Symbol" pitchFamily="18" charset="2"/>
              </a:rPr>
              <a:t>}</a:t>
            </a:r>
            <a:endParaRPr lang="en-US" altLang="zh-CN" sz="1800" i="0" baseline="-250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 </a:t>
            </a:r>
            <a:r>
              <a:rPr lang="en-US" altLang="zh-CN" sz="1800" dirty="0" err="1">
                <a:solidFill>
                  <a:srgbClr val="333399"/>
                </a:solidFill>
                <a:sym typeface="Symbol" pitchFamily="18" charset="2"/>
              </a:rPr>
              <a:t>B</a:t>
            </a:r>
            <a:r>
              <a:rPr lang="en-US" altLang="zh-CN" sz="1800" b="1" i="0" dirty="0" err="1">
                <a:solidFill>
                  <a:srgbClr val="333399"/>
                </a:solidFill>
                <a:sym typeface="Symbol" pitchFamily="18" charset="2"/>
              </a:rPr>
              <a:t>.</a:t>
            </a:r>
            <a:r>
              <a:rPr lang="en-US" altLang="zh-CN" sz="1800" dirty="0" err="1">
                <a:solidFill>
                  <a:srgbClr val="333399"/>
                </a:solidFill>
              </a:rPr>
              <a:t>f</a:t>
            </a:r>
            <a:r>
              <a:rPr lang="en-US" altLang="zh-CN" sz="1800" i="0" dirty="0">
                <a:solidFill>
                  <a:srgbClr val="333399"/>
                </a:solidFill>
              </a:rPr>
              <a:t> : =</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f</a:t>
            </a:r>
            <a:r>
              <a:rPr lang="en-US" altLang="zh-CN" sz="1800" dirty="0">
                <a:solidFill>
                  <a:srgbClr val="333399"/>
                </a:solidFill>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B</a:t>
            </a:r>
            <a:r>
              <a:rPr lang="en-US" altLang="zh-CN" sz="1800" dirty="0">
                <a:sym typeface="Symbol" pitchFamily="18" charset="2"/>
              </a:rPr>
              <a:t>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P</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i</a:t>
            </a:r>
            <a:r>
              <a:rPr lang="en-US" altLang="zh-CN" sz="1800" dirty="0">
                <a:solidFill>
                  <a:srgbClr val="333399"/>
                </a:solidFill>
                <a:sym typeface="Symbol" pitchFamily="18" charset="2"/>
              </a:rPr>
              <a:t> </a:t>
            </a:r>
            <a:r>
              <a:rPr lang="en-US" altLang="zh-CN" sz="1800" i="0" dirty="0">
                <a:solidFill>
                  <a:srgbClr val="333399"/>
                </a:solidFill>
              </a:rPr>
              <a:t>:=</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f</a:t>
            </a:r>
            <a:r>
              <a:rPr lang="en-US" altLang="zh-CN" sz="1800" dirty="0">
                <a:solidFill>
                  <a:srgbClr val="333399"/>
                </a:solidFill>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P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S</a:t>
            </a:r>
            <a:r>
              <a:rPr lang="en-US" altLang="zh-CN" sz="1800" i="0" baseline="-25000" dirty="0">
                <a:solidFill>
                  <a:srgbClr val="333399"/>
                </a:solidFill>
                <a:sym typeface="Symbol" pitchFamily="18" charset="2"/>
              </a:rPr>
              <a:t>1</a:t>
            </a:r>
            <a:r>
              <a:rPr lang="en-US" altLang="zh-CN" sz="1800" b="1" dirty="0">
                <a:solidFill>
                  <a:srgbClr val="333399"/>
                </a:solidFill>
                <a:sym typeface="Symbol" pitchFamily="18" charset="2"/>
              </a:rPr>
              <a:t>.</a:t>
            </a:r>
            <a:r>
              <a:rPr lang="en-US" altLang="zh-CN" sz="1800" dirty="0">
                <a:solidFill>
                  <a:srgbClr val="333399"/>
                </a:solidFill>
                <a:sym typeface="Symbol" pitchFamily="18" charset="2"/>
              </a:rPr>
              <a:t>f </a:t>
            </a:r>
            <a:r>
              <a:rPr lang="en-US" altLang="zh-CN" sz="1800" i="0" dirty="0">
                <a:solidFill>
                  <a:srgbClr val="333399"/>
                </a:solidFill>
              </a:rPr>
              <a:t>:= </a:t>
            </a:r>
            <a:r>
              <a:rPr lang="en-US" altLang="zh-CN" sz="1800" dirty="0">
                <a:solidFill>
                  <a:srgbClr val="333399"/>
                </a:solidFill>
                <a:sym typeface="Symbol" pitchFamily="18" charset="2"/>
              </a:rPr>
              <a:t>P</a:t>
            </a:r>
            <a:r>
              <a:rPr lang="en-US" altLang="zh-CN" sz="1800" b="1" dirty="0">
                <a:solidFill>
                  <a:srgbClr val="333399"/>
                </a:solidFill>
                <a:sym typeface="Symbol" pitchFamily="18" charset="2"/>
              </a:rPr>
              <a:t>.</a:t>
            </a: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S</a:t>
            </a:r>
            <a:r>
              <a:rPr lang="en-US" altLang="zh-CN" sz="1800" i="0" baseline="-25000" dirty="0">
                <a:solidFill>
                  <a:srgbClr val="333399"/>
                </a:solidFill>
                <a:sym typeface="Symbol" pitchFamily="18" charset="2"/>
              </a:rPr>
              <a:t>1 </a:t>
            </a:r>
            <a:r>
              <a:rPr lang="en-US" altLang="zh-CN" sz="1800" i="0" dirty="0">
                <a:solidFill>
                  <a:srgbClr val="333399"/>
                </a:solidFill>
                <a:sym typeface="Symbol" pitchFamily="18" charset="2"/>
              </a:rPr>
              <a:t>{</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a:t>
            </a:r>
            <a:r>
              <a:rPr lang="en-US" altLang="zh-CN" sz="1800" dirty="0">
                <a:solidFill>
                  <a:srgbClr val="333399"/>
                </a:solidFill>
                <a:sym typeface="Symbol" pitchFamily="18" charset="2"/>
              </a:rPr>
              <a:t>S</a:t>
            </a:r>
            <a:r>
              <a:rPr lang="en-US" altLang="zh-CN" sz="1800" i="0" baseline="-25000" dirty="0">
                <a:solidFill>
                  <a:srgbClr val="333399"/>
                </a:solidFill>
                <a:sym typeface="Symbol" pitchFamily="18" charset="2"/>
              </a:rPr>
              <a:t>1</a:t>
            </a:r>
            <a:r>
              <a:rPr lang="en-US" altLang="zh-CN" sz="1800" b="1" i="0" dirty="0">
                <a:solidFill>
                  <a:srgbClr val="333399"/>
                </a:solidFill>
                <a:sym typeface="Symbol" pitchFamily="18" charset="2"/>
              </a:rPr>
              <a:t>.</a:t>
            </a:r>
            <a:r>
              <a:rPr lang="en-US" altLang="zh-CN" sz="1800" dirty="0">
                <a:solidFill>
                  <a:srgbClr val="333399"/>
                </a:solidFill>
                <a:sym typeface="Symbol" pitchFamily="18" charset="2"/>
              </a:rPr>
              <a:t>v</a:t>
            </a:r>
            <a:r>
              <a:rPr lang="en-US" altLang="zh-CN" sz="1800" i="0" dirty="0">
                <a:solidFill>
                  <a:srgbClr val="333399"/>
                </a:solidFill>
              </a:rPr>
              <a:t>+</a:t>
            </a:r>
            <a:r>
              <a:rPr lang="en-US" altLang="zh-CN" sz="1800" dirty="0">
                <a:solidFill>
                  <a:srgbClr val="333399"/>
                </a:solidFill>
                <a:sym typeface="Symbol" pitchFamily="18" charset="2"/>
              </a:rPr>
              <a:t>B</a:t>
            </a:r>
            <a:r>
              <a:rPr lang="en-US" altLang="zh-CN" sz="1800" b="1" i="0" dirty="0">
                <a:solidFill>
                  <a:srgbClr val="333399"/>
                </a:solidFill>
                <a:sym typeface="Symbol" pitchFamily="18" charset="2"/>
              </a:rPr>
              <a:t>.</a:t>
            </a:r>
            <a:r>
              <a:rPr lang="en-US" altLang="zh-CN" sz="1800" dirty="0">
                <a:solidFill>
                  <a:srgbClr val="333399"/>
                </a:solidFill>
                <a:sym typeface="Symbol" pitchFamily="18" charset="2"/>
              </a:rPr>
              <a:t>v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a:t>
            </a: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a:t>
            </a:r>
            <a:r>
              <a:rPr lang="en-US" altLang="zh-CN" sz="1800" dirty="0">
                <a:solidFill>
                  <a:srgbClr val="333399"/>
                </a:solidFill>
                <a:sym typeface="Symbol" pitchFamily="18" charset="2"/>
              </a:rPr>
              <a:t>0 </a:t>
            </a:r>
            <a:r>
              <a:rPr lang="en-US" altLang="zh-CN" sz="1800" i="0" dirty="0">
                <a:solidFill>
                  <a:srgbClr val="333399"/>
                </a:solidFill>
                <a:sym typeface="Symbol" pitchFamily="18" charset="2"/>
              </a:rPr>
              <a:t>}</a:t>
            </a:r>
            <a:endParaRPr kumimoji="0" lang="en-US" altLang="zh-CN" sz="1800" b="1" dirty="0">
              <a:solidFill>
                <a:srgbClr val="333399"/>
              </a:solidFill>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ea typeface="华文行楷" pitchFamily="2" charset="-122"/>
                <a:sym typeface="Symbol" pitchFamily="18" charset="2"/>
              </a:rPr>
              <a:t>0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B</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0 </a:t>
            </a:r>
            <a:r>
              <a:rPr lang="en-US" altLang="zh-CN" sz="1800" i="0" dirty="0">
                <a:solidFill>
                  <a:srgbClr val="333399"/>
                </a:solidFill>
                <a:sym typeface="Symbol" pitchFamily="18" charset="2"/>
              </a:rPr>
              <a:t>}</a:t>
            </a:r>
            <a:endParaRPr lang="en-US" altLang="zh-CN" sz="1800" u="sng" dirty="0">
              <a:solidFill>
                <a:srgbClr val="333399"/>
              </a:solidFill>
              <a:ea typeface="华文行楷" pitchFamily="2" charset="-122"/>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1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B</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2^</a:t>
            </a:r>
            <a:r>
              <a:rPr lang="en-US" altLang="zh-CN" sz="1800" dirty="0">
                <a:solidFill>
                  <a:srgbClr val="333399"/>
                </a:solidFill>
              </a:rPr>
              <a:t>(</a:t>
            </a:r>
            <a:r>
              <a:rPr lang="en-US" altLang="zh-CN" sz="1800" i="0" dirty="0">
                <a:solidFill>
                  <a:srgbClr val="333399"/>
                </a:solidFill>
              </a:rPr>
              <a:t>-</a:t>
            </a:r>
            <a:r>
              <a:rPr lang="en-US" altLang="zh-CN" sz="1800" dirty="0" err="1">
                <a:solidFill>
                  <a:srgbClr val="333399"/>
                </a:solidFill>
                <a:sym typeface="Symbol" pitchFamily="18" charset="2"/>
              </a:rPr>
              <a:t>B</a:t>
            </a:r>
            <a:r>
              <a:rPr lang="en-US" altLang="zh-CN" sz="1800" b="1" i="0" dirty="0" err="1">
                <a:solidFill>
                  <a:srgbClr val="333399"/>
                </a:solidFill>
                <a:sym typeface="Symbol" pitchFamily="18" charset="2"/>
              </a:rPr>
              <a:t>.</a:t>
            </a:r>
            <a:r>
              <a:rPr lang="en-US" altLang="zh-CN" sz="1800" dirty="0" err="1">
                <a:solidFill>
                  <a:srgbClr val="333399"/>
                </a:solidFill>
              </a:rPr>
              <a:t>f</a:t>
            </a:r>
            <a:r>
              <a:rPr lang="en-US" altLang="zh-CN" sz="1800" dirty="0">
                <a:solidFill>
                  <a:srgbClr val="333399"/>
                </a:solidFill>
              </a:rPr>
              <a:t>)</a:t>
            </a:r>
            <a:r>
              <a:rPr lang="en-US" altLang="zh-CN" sz="1800" i="0" dirty="0">
                <a:solidFill>
                  <a:srgbClr val="333399"/>
                </a:solidFill>
              </a:rPr>
              <a:t> </a:t>
            </a:r>
            <a:r>
              <a:rPr lang="en-US" altLang="zh-CN" sz="1800" i="0" dirty="0">
                <a:solidFill>
                  <a:srgbClr val="333399"/>
                </a:solidFill>
                <a:sym typeface="Symbol" pitchFamily="18" charset="2"/>
              </a:rPr>
              <a:t>}</a:t>
            </a:r>
          </a:p>
          <a:p>
            <a:pPr algn="l">
              <a:buClrTx/>
            </a:pPr>
            <a:r>
              <a:rPr lang="en-US" altLang="zh-CN" sz="1800" dirty="0">
                <a:solidFill>
                  <a:srgbClr val="333399"/>
                </a:solidFill>
                <a:sym typeface="Symbol" pitchFamily="18" charset="2"/>
              </a:rPr>
              <a:t>M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M</a:t>
            </a:r>
            <a:r>
              <a:rPr lang="en-US" altLang="zh-CN" sz="1800" b="1" i="0" dirty="0">
                <a:solidFill>
                  <a:srgbClr val="333399"/>
                </a:solidFill>
                <a:sym typeface="Symbol" pitchFamily="18" charset="2"/>
              </a:rPr>
              <a:t>.</a:t>
            </a:r>
            <a:r>
              <a:rPr lang="en-US" altLang="zh-CN" sz="1800" dirty="0">
                <a:solidFill>
                  <a:srgbClr val="333399"/>
                </a:solidFill>
              </a:rPr>
              <a:t>s</a:t>
            </a:r>
            <a:r>
              <a:rPr lang="en-US" altLang="zh-CN" sz="1800" i="0" dirty="0">
                <a:solidFill>
                  <a:srgbClr val="333399"/>
                </a:solidFill>
              </a:rPr>
              <a:t> : =1</a:t>
            </a:r>
            <a:r>
              <a:rPr lang="en-US" altLang="zh-CN" sz="1800" i="0" dirty="0">
                <a:solidFill>
                  <a:srgbClr val="333399"/>
                </a:solidFill>
                <a:sym typeface="Symbol" pitchFamily="18" charset="2"/>
              </a:rPr>
              <a:t>}</a:t>
            </a:r>
          </a:p>
          <a:p>
            <a:pPr algn="l">
              <a:buClrTx/>
            </a:pPr>
            <a:r>
              <a:rPr lang="en-US" altLang="zh-CN" sz="1800" dirty="0">
                <a:solidFill>
                  <a:srgbClr val="333399"/>
                </a:solidFill>
                <a:sym typeface="Symbol" pitchFamily="18" charset="2"/>
              </a:rPr>
              <a:t>P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a:t>
            </a:r>
            <a:r>
              <a:rPr lang="en-US" altLang="zh-CN" sz="1800" b="1" dirty="0">
                <a:solidFill>
                  <a:srgbClr val="333399"/>
                </a:solidFill>
                <a:sym typeface="Symbol" pitchFamily="18" charset="2"/>
              </a:rPr>
              <a:t>.</a:t>
            </a:r>
            <a:r>
              <a:rPr lang="en-US" altLang="zh-CN" sz="1800" dirty="0">
                <a:solidFill>
                  <a:srgbClr val="333399"/>
                </a:solidFill>
                <a:sym typeface="Symbol" pitchFamily="18" charset="2"/>
              </a:rPr>
              <a:t>s </a:t>
            </a:r>
            <a:r>
              <a:rPr lang="en-US" altLang="zh-CN" sz="1800" i="0" dirty="0">
                <a:solidFill>
                  <a:srgbClr val="333399"/>
                </a:solidFill>
              </a:rPr>
              <a:t>:= </a:t>
            </a:r>
            <a:r>
              <a:rPr lang="en-US" altLang="zh-CN" sz="1800" dirty="0" err="1">
                <a:solidFill>
                  <a:srgbClr val="333399"/>
                </a:solidFill>
                <a:sym typeface="Symbol" pitchFamily="18" charset="2"/>
              </a:rPr>
              <a:t>P</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i</a:t>
            </a:r>
            <a:r>
              <a:rPr lang="en-US" altLang="zh-CN" sz="1800" dirty="0">
                <a:solidFill>
                  <a:srgbClr val="333399"/>
                </a:solidFill>
                <a:sym typeface="Symbol" pitchFamily="18" charset="2"/>
              </a:rPr>
              <a:t> +1 </a:t>
            </a:r>
            <a:r>
              <a:rPr lang="en-US" altLang="zh-CN" sz="1800" i="0" dirty="0">
                <a:solidFill>
                  <a:srgbClr val="333399"/>
                </a:solidFill>
                <a:sym typeface="Symbol" pitchFamily="18" charset="2"/>
              </a:rPr>
              <a:t>}</a:t>
            </a:r>
          </a:p>
        </p:txBody>
      </p:sp>
      <p:grpSp>
        <p:nvGrpSpPr>
          <p:cNvPr id="79881" name="Group 13"/>
          <p:cNvGrpSpPr>
            <a:grpSpLocks/>
          </p:cNvGrpSpPr>
          <p:nvPr/>
        </p:nvGrpSpPr>
        <p:grpSpPr bwMode="auto">
          <a:xfrm>
            <a:off x="7524750" y="2852738"/>
            <a:ext cx="1368425" cy="3600450"/>
            <a:chOff x="4740" y="1842"/>
            <a:chExt cx="862" cy="2223"/>
          </a:xfrm>
        </p:grpSpPr>
        <p:sp>
          <p:nvSpPr>
            <p:cNvPr id="79891" name="Line 14"/>
            <p:cNvSpPr>
              <a:spLocks noChangeShapeType="1"/>
            </p:cNvSpPr>
            <p:nvPr/>
          </p:nvSpPr>
          <p:spPr bwMode="auto">
            <a:xfrm>
              <a:off x="4740" y="1842"/>
              <a:ext cx="0" cy="2223"/>
            </a:xfrm>
            <a:prstGeom prst="line">
              <a:avLst/>
            </a:prstGeom>
            <a:noFill/>
            <a:ln w="9525">
              <a:solidFill>
                <a:srgbClr val="800080"/>
              </a:solidFill>
              <a:round/>
              <a:headEnd/>
              <a:tailEnd/>
            </a:ln>
          </p:spPr>
          <p:txBody>
            <a:bodyPr>
              <a:spAutoFit/>
            </a:bodyPr>
            <a:lstStyle/>
            <a:p>
              <a:endParaRPr lang="zh-CN" altLang="en-US"/>
            </a:p>
          </p:txBody>
        </p:sp>
        <p:sp>
          <p:nvSpPr>
            <p:cNvPr id="79892" name="Line 15"/>
            <p:cNvSpPr>
              <a:spLocks noChangeShapeType="1"/>
            </p:cNvSpPr>
            <p:nvPr/>
          </p:nvSpPr>
          <p:spPr bwMode="auto">
            <a:xfrm>
              <a:off x="5012" y="1842"/>
              <a:ext cx="0" cy="2223"/>
            </a:xfrm>
            <a:prstGeom prst="line">
              <a:avLst/>
            </a:prstGeom>
            <a:noFill/>
            <a:ln w="9525">
              <a:solidFill>
                <a:srgbClr val="800080"/>
              </a:solidFill>
              <a:round/>
              <a:headEnd/>
              <a:tailEnd/>
            </a:ln>
          </p:spPr>
          <p:txBody>
            <a:bodyPr>
              <a:spAutoFit/>
            </a:bodyPr>
            <a:lstStyle/>
            <a:p>
              <a:endParaRPr lang="zh-CN" altLang="en-US"/>
            </a:p>
          </p:txBody>
        </p:sp>
        <p:sp>
          <p:nvSpPr>
            <p:cNvPr id="79893" name="Line 16"/>
            <p:cNvSpPr>
              <a:spLocks noChangeShapeType="1"/>
            </p:cNvSpPr>
            <p:nvPr/>
          </p:nvSpPr>
          <p:spPr bwMode="auto">
            <a:xfrm>
              <a:off x="5602" y="1842"/>
              <a:ext cx="0" cy="2223"/>
            </a:xfrm>
            <a:prstGeom prst="line">
              <a:avLst/>
            </a:prstGeom>
            <a:noFill/>
            <a:ln w="9525">
              <a:solidFill>
                <a:srgbClr val="800080"/>
              </a:solidFill>
              <a:round/>
              <a:headEnd/>
              <a:tailEnd/>
            </a:ln>
          </p:spPr>
          <p:txBody>
            <a:bodyPr>
              <a:spAutoFit/>
            </a:bodyPr>
            <a:lstStyle/>
            <a:p>
              <a:endParaRPr lang="zh-CN" altLang="en-US"/>
            </a:p>
          </p:txBody>
        </p:sp>
        <p:sp>
          <p:nvSpPr>
            <p:cNvPr id="79894" name="Line 17"/>
            <p:cNvSpPr>
              <a:spLocks noChangeShapeType="1"/>
            </p:cNvSpPr>
            <p:nvPr/>
          </p:nvSpPr>
          <p:spPr bwMode="auto">
            <a:xfrm>
              <a:off x="4740" y="4065"/>
              <a:ext cx="862" cy="0"/>
            </a:xfrm>
            <a:prstGeom prst="line">
              <a:avLst/>
            </a:prstGeom>
            <a:noFill/>
            <a:ln w="9525">
              <a:solidFill>
                <a:srgbClr val="800080"/>
              </a:solidFill>
              <a:round/>
              <a:headEnd/>
              <a:tailEnd/>
            </a:ln>
          </p:spPr>
          <p:txBody>
            <a:bodyPr>
              <a:spAutoFit/>
            </a:bodyPr>
            <a:lstStyle/>
            <a:p>
              <a:endParaRPr lang="zh-CN" altLang="en-US"/>
            </a:p>
          </p:txBody>
        </p:sp>
      </p:grpSp>
      <p:sp>
        <p:nvSpPr>
          <p:cNvPr id="79882" name="Text Box 18"/>
          <p:cNvSpPr txBox="1">
            <a:spLocks noChangeArrowheads="1"/>
          </p:cNvSpPr>
          <p:nvPr/>
        </p:nvSpPr>
        <p:spPr bwMode="auto">
          <a:xfrm>
            <a:off x="4500563" y="3141663"/>
            <a:ext cx="2663825" cy="396875"/>
          </a:xfrm>
          <a:prstGeom prst="rect">
            <a:avLst/>
          </a:prstGeom>
          <a:noFill/>
          <a:ln w="9525">
            <a:noFill/>
            <a:miter lim="800000"/>
            <a:headEnd/>
            <a:tailEnd/>
          </a:ln>
        </p:spPr>
        <p:txBody>
          <a:bodyPr>
            <a:spAutoFit/>
          </a:bodyPr>
          <a:lstStyle/>
          <a:p>
            <a:pPr algn="l">
              <a:buClrTx/>
            </a:pPr>
            <a:r>
              <a:rPr kumimoji="0" lang="zh-CN" altLang="en-US" sz="2000" b="1" i="0">
                <a:sym typeface="Symbol" pitchFamily="18" charset="2"/>
              </a:rPr>
              <a:t>例</a:t>
            </a:r>
            <a:r>
              <a:rPr kumimoji="0" lang="en-US" altLang="zh-CN" sz="2000" b="1" i="0">
                <a:sym typeface="Symbol" pitchFamily="18" charset="2"/>
              </a:rPr>
              <a:t>: </a:t>
            </a:r>
            <a:r>
              <a:rPr kumimoji="0" lang="zh-CN" altLang="en-US" sz="2000" b="1" i="0">
                <a:solidFill>
                  <a:srgbClr val="333399"/>
                </a:solidFill>
                <a:sym typeface="Symbol" pitchFamily="18" charset="2"/>
              </a:rPr>
              <a:t>处理输入串</a:t>
            </a:r>
            <a:r>
              <a:rPr kumimoji="0" lang="zh-CN" altLang="en-US" sz="2000" b="1" i="0">
                <a:sym typeface="Symbol" pitchFamily="18" charset="2"/>
              </a:rPr>
              <a:t>   </a:t>
            </a:r>
            <a:r>
              <a:rPr kumimoji="0" lang="en-US" altLang="zh-CN" sz="2000" b="1" i="0">
                <a:sym typeface="Symbol" pitchFamily="18" charset="2"/>
              </a:rPr>
              <a:t>.101</a:t>
            </a:r>
            <a:endParaRPr kumimoji="0" lang="en-US" altLang="zh-CN" sz="2000" b="1" i="0">
              <a:solidFill>
                <a:srgbClr val="333399"/>
              </a:solidFill>
              <a:cs typeface="Times New Roman" pitchFamily="18" charset="0"/>
              <a:sym typeface="Symbol" pitchFamily="18" charset="2"/>
            </a:endParaRPr>
          </a:p>
        </p:txBody>
      </p:sp>
      <p:sp>
        <p:nvSpPr>
          <p:cNvPr id="79883" name="Rectangle 19"/>
          <p:cNvSpPr>
            <a:spLocks noChangeArrowheads="1"/>
          </p:cNvSpPr>
          <p:nvPr/>
        </p:nvSpPr>
        <p:spPr bwMode="auto">
          <a:xfrm>
            <a:off x="7524750" y="602138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9884" name="Rectangle 20"/>
          <p:cNvSpPr>
            <a:spLocks noChangeArrowheads="1"/>
          </p:cNvSpPr>
          <p:nvPr/>
        </p:nvSpPr>
        <p:spPr bwMode="auto">
          <a:xfrm>
            <a:off x="7956550" y="60213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9885" name="Rectangle 21"/>
          <p:cNvSpPr>
            <a:spLocks noChangeArrowheads="1"/>
          </p:cNvSpPr>
          <p:nvPr/>
        </p:nvSpPr>
        <p:spPr bwMode="auto">
          <a:xfrm>
            <a:off x="7092950" y="5734050"/>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endParaRPr kumimoji="0" lang="en-US" altLang="en-US" sz="2000" b="1" i="0">
              <a:sym typeface="Symbol" pitchFamily="18" charset="2"/>
            </a:endParaRPr>
          </a:p>
        </p:txBody>
      </p:sp>
      <p:sp>
        <p:nvSpPr>
          <p:cNvPr id="79886" name="Rectangle 22"/>
          <p:cNvSpPr>
            <a:spLocks noChangeArrowheads="1"/>
          </p:cNvSpPr>
          <p:nvPr/>
        </p:nvSpPr>
        <p:spPr bwMode="auto">
          <a:xfrm>
            <a:off x="7524750" y="5734050"/>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N</a:t>
            </a:r>
          </a:p>
        </p:txBody>
      </p:sp>
      <p:sp>
        <p:nvSpPr>
          <p:cNvPr id="79887" name="Rectangle 23"/>
          <p:cNvSpPr>
            <a:spLocks noChangeArrowheads="1"/>
          </p:cNvSpPr>
          <p:nvPr/>
        </p:nvSpPr>
        <p:spPr bwMode="auto">
          <a:xfrm>
            <a:off x="7956550" y="57340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30812" name="Text Box 28"/>
          <p:cNvSpPr txBox="1">
            <a:spLocks noChangeArrowheads="1"/>
          </p:cNvSpPr>
          <p:nvPr/>
        </p:nvSpPr>
        <p:spPr bwMode="auto">
          <a:xfrm>
            <a:off x="6588125" y="5734050"/>
            <a:ext cx="647700" cy="396875"/>
          </a:xfrm>
          <a:prstGeom prst="rect">
            <a:avLst/>
          </a:prstGeom>
          <a:noFill/>
          <a:ln w="9525">
            <a:noFill/>
            <a:miter lim="800000"/>
            <a:headEnd/>
            <a:tailEnd/>
          </a:ln>
        </p:spPr>
        <p:txBody>
          <a:bodyPr>
            <a:spAutoFit/>
          </a:bodyPr>
          <a:lstStyle/>
          <a:p>
            <a:pPr algn="l">
              <a:buClrTx/>
            </a:pPr>
            <a:r>
              <a:rPr kumimoji="0" lang="en-US" altLang="zh-CN" sz="2000" b="1">
                <a:sym typeface="Symbol" pitchFamily="18" charset="2"/>
              </a:rPr>
              <a:t>acc</a:t>
            </a:r>
            <a:endParaRPr kumimoji="0" lang="en-US" altLang="zh-CN" sz="2000" b="1">
              <a:solidFill>
                <a:srgbClr val="333399"/>
              </a:solidFill>
              <a:cs typeface="Times New Roman" pitchFamily="18" charset="0"/>
              <a:sym typeface="Symbol" pitchFamily="18" charset="2"/>
            </a:endParaRPr>
          </a:p>
        </p:txBody>
      </p:sp>
      <p:sp>
        <p:nvSpPr>
          <p:cNvPr id="630814" name="Text Box 30"/>
          <p:cNvSpPr txBox="1">
            <a:spLocks noChangeArrowheads="1"/>
          </p:cNvSpPr>
          <p:nvPr/>
        </p:nvSpPr>
        <p:spPr bwMode="auto">
          <a:xfrm>
            <a:off x="871538" y="3935413"/>
            <a:ext cx="6437312" cy="2441575"/>
          </a:xfrm>
          <a:prstGeom prst="rect">
            <a:avLst/>
          </a:prstGeom>
          <a:noFill/>
          <a:ln w="9525">
            <a:noFill/>
            <a:miter lim="800000"/>
            <a:headEnd/>
            <a:tailEnd/>
          </a:ln>
        </p:spPr>
        <p:txBody>
          <a:bodyPr>
            <a:spAutoFit/>
          </a:bodyPr>
          <a:lstStyle/>
          <a:p>
            <a:pPr algn="l">
              <a:buClrTx/>
            </a:pPr>
            <a:r>
              <a:rPr lang="en-US" altLang="zh-CN" sz="1800" dirty="0">
                <a:solidFill>
                  <a:srgbClr val="333399"/>
                </a:solidFill>
                <a:sym typeface="Symbol" pitchFamily="18" charset="2"/>
              </a:rPr>
              <a:t>N </a:t>
            </a:r>
            <a:r>
              <a:rPr lang="en-US" altLang="zh-CN" sz="1800" i="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M S                 </a:t>
            </a:r>
            <a:r>
              <a:rPr lang="en-US" altLang="zh-CN" sz="1800" dirty="0">
                <a:solidFill>
                  <a:srgbClr val="333399"/>
                </a:solidFill>
                <a:cs typeface="Times New Roman" pitchFamily="18" charset="0"/>
                <a:sym typeface="Symbol" pitchFamily="18" charset="2"/>
              </a:rPr>
              <a:t>p</a:t>
            </a:r>
            <a:r>
              <a:rPr lang="en-US" altLang="zh-CN" sz="1800" dirty="0">
                <a:solidFill>
                  <a:srgbClr val="333399"/>
                </a:solidFill>
              </a:rPr>
              <a:t>rint(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v</a:t>
            </a:r>
            <a:r>
              <a:rPr lang="en-US" altLang="zh-CN" sz="1800" dirty="0">
                <a:solidFill>
                  <a:srgbClr val="333399"/>
                </a:solidFill>
              </a:rPr>
              <a:t>) </a:t>
            </a:r>
            <a:endParaRPr lang="en-US" altLang="zh-CN" sz="1800" i="0" baseline="-250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B</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 S</a:t>
            </a:r>
            <a:r>
              <a:rPr lang="en-US" altLang="zh-CN" sz="1800" i="0" baseline="-25000" dirty="0">
                <a:solidFill>
                  <a:srgbClr val="333399"/>
                </a:solidFill>
                <a:sym typeface="Symbol" pitchFamily="18" charset="2"/>
              </a:rPr>
              <a:t>1</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 +</a:t>
            </a:r>
            <a:r>
              <a:rPr lang="en-US" altLang="zh-CN" sz="1800" i="0" dirty="0">
                <a:solidFill>
                  <a:srgbClr val="333399"/>
                </a:solidFill>
                <a:ea typeface="华文行楷" pitchFamily="2" charset="-122"/>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kumimoji="0"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ea typeface="华文行楷" pitchFamily="2" charset="-122"/>
                <a:sym typeface="Symbol" pitchFamily="18" charset="2"/>
              </a:rPr>
              <a:t>0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ea typeface="华文行楷" pitchFamily="2" charset="-122"/>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sym typeface="Symbol" pitchFamily="18" charset="2"/>
              </a:rPr>
              <a:t>1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2^</a:t>
            </a:r>
            <a:r>
              <a:rPr lang="en-US" altLang="zh-CN" sz="1800" dirty="0">
                <a:solidFill>
                  <a:srgbClr val="333399"/>
                </a:solidFill>
                <a:ea typeface="华文行楷" pitchFamily="2" charset="-122"/>
                <a:sym typeface="Symbol" pitchFamily="18" charset="2"/>
              </a:rPr>
              <a:t>(</a:t>
            </a:r>
            <a:r>
              <a:rPr lang="en-US" altLang="zh-CN" sz="1800" i="0" dirty="0">
                <a:solidFill>
                  <a:srgbClr val="333399"/>
                </a:solidFill>
                <a:ea typeface="华文行楷" pitchFamily="2" charset="-122"/>
                <a:sym typeface="Symbol" pitchFamily="18" charset="2"/>
              </a:rPr>
              <a: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M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1</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P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s+1</a:t>
            </a:r>
            <a:endParaRPr lang="en-US" altLang="zh-CN" sz="1800" dirty="0">
              <a:solidFill>
                <a:srgbClr val="333399"/>
              </a:solidFill>
              <a:sym typeface="Symbol" pitchFamily="18" charset="2"/>
            </a:endParaRPr>
          </a:p>
          <a:p>
            <a:pPr algn="l">
              <a:buClrTx/>
            </a:pPr>
            <a:endParaRPr lang="en-US" altLang="zh-CN" sz="800" dirty="0">
              <a:solidFill>
                <a:srgbClr val="333399"/>
              </a:solidFill>
              <a:sym typeface="Symbol" pitchFamily="18" charset="2"/>
            </a:endParaRPr>
          </a:p>
          <a:p>
            <a:pPr algn="l">
              <a:buClrTx/>
            </a:pPr>
            <a:r>
              <a:rPr kumimoji="0" lang="en-US" altLang="zh-CN" sz="2000" b="1" i="0" dirty="0">
                <a:solidFill>
                  <a:srgbClr val="333399"/>
                </a:solidFill>
                <a:sym typeface="Symbol" pitchFamily="18" charset="2"/>
              </a:rPr>
              <a:t>(</a:t>
            </a:r>
            <a:r>
              <a:rPr kumimoji="0" lang="zh-CN" altLang="en-US" sz="2000" b="1" i="0" dirty="0">
                <a:solidFill>
                  <a:srgbClr val="333399"/>
                </a:solidFill>
                <a:sym typeface="Symbol" pitchFamily="18" charset="2"/>
              </a:rPr>
              <a:t>分析栈</a:t>
            </a:r>
            <a:r>
              <a:rPr kumimoji="0" lang="en-US" altLang="zh-CN" sz="2000" dirty="0" err="1">
                <a:solidFill>
                  <a:srgbClr val="333399"/>
                </a:solidFill>
                <a:sym typeface="Symbol" pitchFamily="18" charset="2"/>
              </a:rPr>
              <a:t>val</a:t>
            </a:r>
            <a:r>
              <a:rPr kumimoji="0" lang="en-US" altLang="zh-CN" sz="2000" dirty="0">
                <a:solidFill>
                  <a:srgbClr val="333399"/>
                </a:solidFill>
                <a:sym typeface="Symbol" pitchFamily="18" charset="2"/>
              </a:rPr>
              <a:t> </a:t>
            </a:r>
            <a:r>
              <a:rPr kumimoji="0" lang="zh-CN" altLang="en-US" sz="2000" b="1" i="0" dirty="0">
                <a:solidFill>
                  <a:srgbClr val="333399"/>
                </a:solidFill>
                <a:sym typeface="Symbol" pitchFamily="18" charset="2"/>
              </a:rPr>
              <a:t>存放文法符号的综合属性，</a:t>
            </a:r>
            <a:r>
              <a:rPr kumimoji="0" lang="en-US" altLang="zh-CN" sz="2000" dirty="0">
                <a:solidFill>
                  <a:srgbClr val="333399"/>
                </a:solidFill>
                <a:sym typeface="Symbol" pitchFamily="18" charset="2"/>
              </a:rPr>
              <a:t>top</a:t>
            </a:r>
            <a:r>
              <a:rPr kumimoji="0" lang="zh-CN" altLang="en-US" sz="2000" b="1" i="0" dirty="0">
                <a:solidFill>
                  <a:srgbClr val="333399"/>
                </a:solidFill>
                <a:sym typeface="Symbol" pitchFamily="18" charset="2"/>
              </a:rPr>
              <a:t>为栈顶指针</a:t>
            </a:r>
            <a:r>
              <a:rPr kumimoji="0" lang="en-US" altLang="zh-CN" sz="2000" b="1" i="0" dirty="0">
                <a:solidFill>
                  <a:srgbClr val="333399"/>
                </a:solidFill>
                <a:sym typeface="Symbol" pitchFamily="18" charset="2"/>
              </a:rPr>
              <a:t>)</a:t>
            </a:r>
          </a:p>
        </p:txBody>
      </p:sp>
    </p:spTree>
    <p:extLst>
      <p:ext uri="{BB962C8B-B14F-4D97-AF65-F5344CB8AC3E}">
        <p14:creationId xmlns:p14="http://schemas.microsoft.com/office/powerpoint/2010/main" val="64018593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30812"/>
                                        </p:tgtEl>
                                        <p:attrNameLst>
                                          <p:attrName>style.visibility</p:attrName>
                                        </p:attrNameLst>
                                      </p:cBhvr>
                                      <p:to>
                                        <p:strVal val="visible"/>
                                      </p:to>
                                    </p:set>
                                    <p:animEffect transition="in" filter="slide(fromBottom)">
                                      <p:cBhvr>
                                        <p:cTn id="7" dur="500"/>
                                        <p:tgtEl>
                                          <p:spTgt spid="630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812"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12"/>
          <p:cNvSpPr txBox="1">
            <a:spLocks noChangeArrowheads="1"/>
          </p:cNvSpPr>
          <p:nvPr/>
        </p:nvSpPr>
        <p:spPr bwMode="auto">
          <a:xfrm>
            <a:off x="338138" y="381000"/>
            <a:ext cx="8223250" cy="2077492"/>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600" b="1" i="0" dirty="0">
                <a:latin typeface="楷体_GB2312" pitchFamily="49" charset="-122"/>
              </a:rPr>
              <a:t> </a:t>
            </a:r>
            <a:r>
              <a:rPr lang="zh-CN" altLang="en-US" sz="3200" b="1" i="0" dirty="0">
                <a:latin typeface="楷体_GB2312" pitchFamily="49" charset="-122"/>
              </a:rPr>
              <a:t>基于翻译模式的</a:t>
            </a:r>
            <a:r>
              <a:rPr lang="zh-CN" altLang="en-US" sz="3200" b="1" i="0" dirty="0"/>
              <a:t>自下而上</a:t>
            </a:r>
            <a:r>
              <a:rPr lang="zh-CN" altLang="en-US" sz="3200" b="1" i="0" dirty="0">
                <a:latin typeface="楷体_GB2312" pitchFamily="49" charset="-122"/>
              </a:rPr>
              <a:t>语义计算</a:t>
            </a:r>
          </a:p>
          <a:p>
            <a:pPr algn="l">
              <a:buClrTx/>
            </a:pPr>
            <a:endParaRPr lang="zh-CN" altLang="en-US" sz="1050" b="1" i="0" dirty="0">
              <a:latin typeface="楷体_GB2312" pitchFamily="49" charset="-122"/>
            </a:endParaRPr>
          </a:p>
          <a:p>
            <a:pPr lvl="1" algn="l">
              <a:buClrTx/>
              <a:buFont typeface="Symbol" pitchFamily="18" charset="2"/>
              <a:buChar char="-"/>
            </a:pPr>
            <a:r>
              <a:rPr lang="zh-CN" altLang="en-US" sz="3200" b="1" i="0" dirty="0"/>
              <a:t>  </a:t>
            </a:r>
            <a:r>
              <a:rPr lang="zh-CN" altLang="en-US" sz="2000" b="1" i="0" dirty="0"/>
              <a:t>用综合属性代替继承属性</a:t>
            </a:r>
          </a:p>
          <a:p>
            <a:pPr lvl="1" algn="l">
              <a:buClrTx/>
              <a:buFont typeface="Symbol" pitchFamily="18" charset="2"/>
              <a:buNone/>
            </a:pPr>
            <a:endParaRPr lang="zh-CN" altLang="en-US" sz="1050" b="1" i="0" dirty="0">
              <a:latin typeface="Times New Roman" pitchFamily="18" charset="0"/>
            </a:endParaRPr>
          </a:p>
          <a:p>
            <a:pPr lvl="2" algn="l">
              <a:buClrTx/>
              <a:buFontTx/>
              <a:buChar char="•"/>
            </a:pPr>
            <a:r>
              <a:rPr lang="zh-CN" altLang="en-US" sz="2000" b="1" i="0" dirty="0"/>
              <a:t> </a:t>
            </a:r>
            <a:r>
              <a:rPr lang="zh-CN" altLang="en-US" sz="2000" b="1" i="0" dirty="0">
                <a:solidFill>
                  <a:srgbClr val="333399"/>
                </a:solidFill>
              </a:rPr>
              <a:t> </a:t>
            </a:r>
            <a:r>
              <a:rPr lang="zh-CN" altLang="en-US" sz="2000" b="1" i="0" dirty="0">
                <a:solidFill>
                  <a:srgbClr val="333399"/>
                </a:solidFill>
                <a:latin typeface="Times New Roman" pitchFamily="18" charset="0"/>
              </a:rPr>
              <a:t>有时，改变基础文法可能避免继承属性</a:t>
            </a:r>
            <a:r>
              <a:rPr lang="en-US" altLang="zh-CN" sz="2000" b="1" i="0" dirty="0">
                <a:solidFill>
                  <a:srgbClr val="333399"/>
                </a:solidFill>
                <a:latin typeface="Times New Roman" pitchFamily="18" charset="0"/>
              </a:rPr>
              <a:t>. </a:t>
            </a:r>
            <a:r>
              <a:rPr lang="zh-CN" altLang="en-US" sz="2000" b="1" i="0" dirty="0">
                <a:solidFill>
                  <a:srgbClr val="333399"/>
                </a:solidFill>
                <a:latin typeface="Times New Roman" pitchFamily="18" charset="0"/>
              </a:rPr>
              <a:t>如下列文</a:t>
            </a:r>
          </a:p>
          <a:p>
            <a:pPr lvl="2" algn="l">
              <a:buClrTx/>
              <a:buFontTx/>
              <a:buNone/>
            </a:pPr>
            <a:r>
              <a:rPr lang="zh-CN" altLang="en-US" sz="2000" b="1" i="0" dirty="0">
                <a:solidFill>
                  <a:srgbClr val="333399"/>
                </a:solidFill>
                <a:latin typeface="Times New Roman" pitchFamily="18" charset="0"/>
              </a:rPr>
              <a:t>    法可能用来描述 </a:t>
            </a:r>
            <a:r>
              <a:rPr lang="en-US" altLang="zh-CN" sz="2000" i="0" dirty="0">
                <a:solidFill>
                  <a:srgbClr val="333399"/>
                </a:solidFill>
              </a:rPr>
              <a:t>Pascal</a:t>
            </a:r>
            <a:r>
              <a:rPr lang="en-US" altLang="zh-CN" sz="2000" b="1" i="0" dirty="0">
                <a:solidFill>
                  <a:srgbClr val="333399"/>
                </a:solidFill>
                <a:latin typeface="Times New Roman" pitchFamily="18" charset="0"/>
              </a:rPr>
              <a:t> </a:t>
            </a:r>
            <a:r>
              <a:rPr lang="zh-CN" altLang="en-US" sz="2000" b="1" i="0" dirty="0">
                <a:solidFill>
                  <a:srgbClr val="333399"/>
                </a:solidFill>
                <a:latin typeface="Times New Roman" pitchFamily="18" charset="0"/>
              </a:rPr>
              <a:t>式的说明</a:t>
            </a:r>
            <a:r>
              <a:rPr lang="zh-CN" altLang="en-US" sz="2000" b="1" i="0" dirty="0" smtClean="0">
                <a:solidFill>
                  <a:srgbClr val="333399"/>
                </a:solidFill>
                <a:latin typeface="Times New Roman" pitchFamily="18" charset="0"/>
              </a:rPr>
              <a:t>语句</a:t>
            </a:r>
            <a:endParaRPr lang="en-US" altLang="zh-CN" sz="2000" b="1" i="0" dirty="0">
              <a:solidFill>
                <a:srgbClr val="333399"/>
              </a:solidFill>
            </a:endParaRPr>
          </a:p>
        </p:txBody>
      </p:sp>
      <p:sp>
        <p:nvSpPr>
          <p:cNvPr id="80903" name="Text Box 17"/>
          <p:cNvSpPr txBox="1">
            <a:spLocks noChangeArrowheads="1"/>
          </p:cNvSpPr>
          <p:nvPr/>
        </p:nvSpPr>
        <p:spPr bwMode="auto">
          <a:xfrm>
            <a:off x="2659063" y="2667000"/>
            <a:ext cx="3200400" cy="1938992"/>
          </a:xfrm>
          <a:prstGeom prst="rect">
            <a:avLst/>
          </a:prstGeom>
          <a:noFill/>
          <a:ln w="9525">
            <a:noFill/>
            <a:miter lim="800000"/>
            <a:headEnd/>
            <a:tailEnd/>
          </a:ln>
        </p:spPr>
        <p:txBody>
          <a:bodyPr>
            <a:spAutoFit/>
          </a:bodyPr>
          <a:lstStyle/>
          <a:p>
            <a:pPr algn="l">
              <a:buClrTx/>
            </a:pPr>
            <a:r>
              <a:rPr lang="en-US" altLang="zh-CN" sz="2400" dirty="0">
                <a:solidFill>
                  <a:srgbClr val="333399"/>
                </a:solidFill>
                <a:cs typeface="Times New Roman" pitchFamily="18" charset="0"/>
                <a:sym typeface="Symbol" pitchFamily="18" charset="2"/>
              </a:rPr>
              <a:t>D </a:t>
            </a:r>
            <a:r>
              <a:rPr lang="en-US" altLang="zh-CN" sz="2400" i="0" dirty="0">
                <a:solidFill>
                  <a:srgbClr val="333399"/>
                </a:solidFill>
                <a:cs typeface="Times New Roman" pitchFamily="18" charset="0"/>
                <a:sym typeface="Symbol" pitchFamily="18" charset="2"/>
              </a:rPr>
              <a:t></a:t>
            </a:r>
            <a:r>
              <a:rPr lang="en-US" altLang="zh-CN" sz="2400" dirty="0">
                <a:solidFill>
                  <a:srgbClr val="333399"/>
                </a:solidFill>
                <a:cs typeface="Times New Roman" pitchFamily="18" charset="0"/>
                <a:sym typeface="Symbol" pitchFamily="18" charset="2"/>
              </a:rPr>
              <a:t> L</a:t>
            </a:r>
            <a:r>
              <a:rPr lang="zh-CN" altLang="en-US" sz="2400" i="0" dirty="0">
                <a:solidFill>
                  <a:srgbClr val="333399"/>
                </a:solidFill>
                <a:cs typeface="Times New Roman" pitchFamily="18" charset="0"/>
                <a:sym typeface="Symbol" pitchFamily="18" charset="2"/>
              </a:rPr>
              <a:t>：</a:t>
            </a:r>
            <a:r>
              <a:rPr lang="en-US" altLang="zh-CN" sz="2400" dirty="0">
                <a:solidFill>
                  <a:srgbClr val="333399"/>
                </a:solidFill>
                <a:cs typeface="Times New Roman" pitchFamily="18" charset="0"/>
                <a:sym typeface="Symbol" pitchFamily="18" charset="2"/>
              </a:rPr>
              <a:t>T</a:t>
            </a:r>
            <a:endParaRPr kumimoji="0" lang="en-US" altLang="zh-CN" sz="2400" i="0" dirty="0">
              <a:solidFill>
                <a:srgbClr val="333399"/>
              </a:solidFill>
              <a:cs typeface="Times New Roman" pitchFamily="18" charset="0"/>
              <a:sym typeface="Symbol" pitchFamily="18" charset="2"/>
            </a:endParaRPr>
          </a:p>
          <a:p>
            <a:pPr algn="l">
              <a:buClrTx/>
            </a:pPr>
            <a:r>
              <a:rPr lang="en-US" altLang="zh-CN" sz="2400" dirty="0">
                <a:solidFill>
                  <a:srgbClr val="333399"/>
                </a:solidFill>
                <a:cs typeface="Times New Roman" pitchFamily="18" charset="0"/>
                <a:sym typeface="Symbol" pitchFamily="18" charset="2"/>
              </a:rPr>
              <a:t>T </a:t>
            </a:r>
            <a:r>
              <a:rPr lang="en-US" altLang="zh-CN" sz="2400" i="0" dirty="0">
                <a:solidFill>
                  <a:srgbClr val="333399"/>
                </a:solidFill>
                <a:ea typeface="华文行楷" pitchFamily="2" charset="-122"/>
                <a:cs typeface="Times New Roman" pitchFamily="18" charset="0"/>
                <a:sym typeface="Symbol" pitchFamily="18" charset="2"/>
              </a:rPr>
              <a:t></a:t>
            </a:r>
            <a:r>
              <a:rPr lang="en-US" altLang="zh-CN" sz="2400" dirty="0">
                <a:solidFill>
                  <a:srgbClr val="333399"/>
                </a:solidFill>
                <a:ea typeface="华文行楷" pitchFamily="2" charset="-122"/>
                <a:cs typeface="Times New Roman" pitchFamily="18" charset="0"/>
                <a:sym typeface="Symbol" pitchFamily="18" charset="2"/>
              </a:rPr>
              <a:t> </a:t>
            </a:r>
            <a:r>
              <a:rPr lang="en-US" altLang="zh-CN" sz="2400" u="sng" dirty="0" err="1">
                <a:solidFill>
                  <a:srgbClr val="333399"/>
                </a:solidFill>
                <a:ea typeface="华文行楷" pitchFamily="2" charset="-122"/>
                <a:cs typeface="Times New Roman" pitchFamily="18" charset="0"/>
                <a:sym typeface="Symbol" pitchFamily="18" charset="2"/>
              </a:rPr>
              <a:t>int</a:t>
            </a:r>
            <a:endParaRPr lang="en-US" altLang="zh-CN" sz="2400" u="sng" dirty="0">
              <a:solidFill>
                <a:srgbClr val="333399"/>
              </a:solidFill>
              <a:ea typeface="华文行楷" pitchFamily="2" charset="-122"/>
              <a:cs typeface="Times New Roman" pitchFamily="18" charset="0"/>
              <a:sym typeface="Symbol" pitchFamily="18" charset="2"/>
            </a:endParaRPr>
          </a:p>
          <a:p>
            <a:pPr algn="l">
              <a:buClrTx/>
            </a:pPr>
            <a:r>
              <a:rPr lang="en-US" altLang="zh-CN" sz="2400" dirty="0">
                <a:solidFill>
                  <a:srgbClr val="333399"/>
                </a:solidFill>
                <a:cs typeface="Times New Roman" pitchFamily="18" charset="0"/>
                <a:sym typeface="Symbol" pitchFamily="18" charset="2"/>
              </a:rPr>
              <a:t>T </a:t>
            </a:r>
            <a:r>
              <a:rPr lang="en-US" altLang="zh-CN" sz="2400" i="0" dirty="0">
                <a:solidFill>
                  <a:srgbClr val="333399"/>
                </a:solidFill>
                <a:cs typeface="Times New Roman" pitchFamily="18" charset="0"/>
                <a:sym typeface="Symbol" pitchFamily="18" charset="2"/>
              </a:rPr>
              <a:t></a:t>
            </a:r>
            <a:r>
              <a:rPr lang="en-US" altLang="zh-CN" sz="2400" dirty="0">
                <a:solidFill>
                  <a:srgbClr val="333399"/>
                </a:solidFill>
                <a:cs typeface="Times New Roman" pitchFamily="18" charset="0"/>
                <a:sym typeface="Symbol" pitchFamily="18" charset="2"/>
              </a:rPr>
              <a:t> </a:t>
            </a:r>
            <a:r>
              <a:rPr lang="en-US" altLang="zh-CN" sz="2400" u="sng" dirty="0">
                <a:solidFill>
                  <a:srgbClr val="333399"/>
                </a:solidFill>
                <a:cs typeface="Times New Roman" pitchFamily="18" charset="0"/>
                <a:sym typeface="Symbol" pitchFamily="18" charset="2"/>
              </a:rPr>
              <a:t>real</a:t>
            </a:r>
            <a:endParaRPr lang="en-US" altLang="zh-CN" sz="2400" u="sng" dirty="0">
              <a:solidFill>
                <a:srgbClr val="333399"/>
              </a:solidFill>
              <a:ea typeface="华文行楷" pitchFamily="2" charset="-122"/>
              <a:sym typeface="Symbol" pitchFamily="18" charset="2"/>
            </a:endParaRPr>
          </a:p>
          <a:p>
            <a:pPr algn="l">
              <a:buClrTx/>
            </a:pPr>
            <a:r>
              <a:rPr lang="en-US" altLang="zh-CN" sz="2400" dirty="0">
                <a:solidFill>
                  <a:srgbClr val="333399"/>
                </a:solidFill>
                <a:cs typeface="Times New Roman" pitchFamily="18" charset="0"/>
                <a:sym typeface="Symbol" pitchFamily="18" charset="2"/>
              </a:rPr>
              <a:t>L </a:t>
            </a:r>
            <a:r>
              <a:rPr lang="en-US" altLang="zh-CN" sz="2400" i="0" dirty="0">
                <a:solidFill>
                  <a:srgbClr val="333399"/>
                </a:solidFill>
                <a:ea typeface="华文行楷" pitchFamily="2" charset="-122"/>
                <a:sym typeface="Symbol" pitchFamily="18" charset="2"/>
              </a:rPr>
              <a:t></a:t>
            </a:r>
            <a:r>
              <a:rPr lang="en-US" altLang="zh-CN" sz="2400" dirty="0">
                <a:solidFill>
                  <a:srgbClr val="333399"/>
                </a:solidFill>
                <a:ea typeface="华文行楷" pitchFamily="2" charset="-122"/>
                <a:sym typeface="Symbol" pitchFamily="18" charset="2"/>
              </a:rPr>
              <a:t> L</a:t>
            </a:r>
            <a:r>
              <a:rPr lang="en-US" altLang="zh-CN" sz="2400" b="1" i="0" dirty="0">
                <a:solidFill>
                  <a:srgbClr val="333399"/>
                </a:solidFill>
                <a:cs typeface="Times New Roman" pitchFamily="18" charset="0"/>
                <a:sym typeface="Symbol" pitchFamily="18" charset="2"/>
              </a:rPr>
              <a:t>,</a:t>
            </a:r>
            <a:r>
              <a:rPr lang="en-US" altLang="zh-CN" sz="2400" dirty="0">
                <a:solidFill>
                  <a:srgbClr val="333399"/>
                </a:solidFill>
                <a:cs typeface="Times New Roman" pitchFamily="18" charset="0"/>
                <a:sym typeface="Symbol" pitchFamily="18" charset="2"/>
              </a:rPr>
              <a:t> v</a:t>
            </a:r>
          </a:p>
          <a:p>
            <a:pPr algn="l">
              <a:buClrTx/>
            </a:pPr>
            <a:r>
              <a:rPr lang="en-US" altLang="zh-CN" sz="2400" dirty="0">
                <a:solidFill>
                  <a:srgbClr val="333399"/>
                </a:solidFill>
                <a:cs typeface="Times New Roman" pitchFamily="18" charset="0"/>
                <a:sym typeface="Symbol" pitchFamily="18" charset="2"/>
              </a:rPr>
              <a:t>L </a:t>
            </a:r>
            <a:r>
              <a:rPr lang="en-US" altLang="zh-CN" sz="2400" i="0" dirty="0">
                <a:solidFill>
                  <a:srgbClr val="333399"/>
                </a:solidFill>
                <a:cs typeface="Times New Roman" pitchFamily="18" charset="0"/>
                <a:sym typeface="Symbol" pitchFamily="18" charset="2"/>
              </a:rPr>
              <a:t> </a:t>
            </a:r>
            <a:r>
              <a:rPr lang="en-US" altLang="zh-CN" sz="2400" dirty="0">
                <a:solidFill>
                  <a:srgbClr val="333399"/>
                </a:solidFill>
                <a:cs typeface="Times New Roman" pitchFamily="18" charset="0"/>
                <a:sym typeface="Symbol" pitchFamily="18" charset="2"/>
              </a:rPr>
              <a:t>v</a:t>
            </a:r>
          </a:p>
        </p:txBody>
      </p:sp>
      <p:sp>
        <p:nvSpPr>
          <p:cNvPr id="80904" name="Text Box 19"/>
          <p:cNvSpPr txBox="1">
            <a:spLocks noChangeArrowheads="1"/>
          </p:cNvSpPr>
          <p:nvPr/>
        </p:nvSpPr>
        <p:spPr bwMode="auto">
          <a:xfrm>
            <a:off x="1066800" y="4826897"/>
            <a:ext cx="7010400" cy="1446550"/>
          </a:xfrm>
          <a:prstGeom prst="rect">
            <a:avLst/>
          </a:prstGeom>
          <a:noFill/>
          <a:ln w="9525">
            <a:noFill/>
            <a:miter lim="800000"/>
            <a:headEnd/>
            <a:tailEnd/>
          </a:ln>
        </p:spPr>
        <p:txBody>
          <a:bodyPr>
            <a:spAutoFit/>
          </a:bodyPr>
          <a:lstStyle/>
          <a:p>
            <a:pPr algn="l" eaLnBrk="0" hangingPunct="0">
              <a:buClrTx/>
              <a:buFontTx/>
              <a:buNone/>
            </a:pPr>
            <a:r>
              <a:rPr lang="zh-CN" altLang="en-US" sz="2000" b="1" i="0" dirty="0">
                <a:solidFill>
                  <a:srgbClr val="333399"/>
                </a:solidFill>
              </a:rPr>
              <a:t>因变量标识符由 </a:t>
            </a:r>
            <a:r>
              <a:rPr lang="en-US" altLang="zh-CN" sz="2000" dirty="0">
                <a:solidFill>
                  <a:srgbClr val="333399"/>
                </a:solidFill>
              </a:rPr>
              <a:t>L </a:t>
            </a:r>
            <a:r>
              <a:rPr lang="zh-CN" altLang="en-US" sz="2000" b="1" i="0" dirty="0">
                <a:solidFill>
                  <a:srgbClr val="333399"/>
                </a:solidFill>
              </a:rPr>
              <a:t>产生而类型不在 </a:t>
            </a:r>
            <a:r>
              <a:rPr lang="en-US" altLang="zh-CN" sz="2000" dirty="0">
                <a:solidFill>
                  <a:srgbClr val="333399"/>
                </a:solidFill>
              </a:rPr>
              <a:t>L </a:t>
            </a:r>
            <a:r>
              <a:rPr lang="zh-CN" altLang="en-US" sz="2000" b="1" i="0" dirty="0">
                <a:solidFill>
                  <a:srgbClr val="333399"/>
                </a:solidFill>
              </a:rPr>
              <a:t>的子树中，所以不能仅仅使用综合属性就把 </a:t>
            </a:r>
            <a:r>
              <a:rPr lang="en-US" altLang="zh-CN" sz="2400" dirty="0">
                <a:solidFill>
                  <a:srgbClr val="333399"/>
                </a:solidFill>
              </a:rPr>
              <a:t>type </a:t>
            </a:r>
            <a:r>
              <a:rPr lang="zh-CN" altLang="en-US" sz="2000" b="1" i="0" dirty="0">
                <a:solidFill>
                  <a:srgbClr val="333399"/>
                </a:solidFill>
              </a:rPr>
              <a:t>与标识符联系起来</a:t>
            </a:r>
            <a:r>
              <a:rPr lang="en-US" altLang="zh-CN" sz="2000" b="1" i="0" dirty="0">
                <a:solidFill>
                  <a:srgbClr val="333399"/>
                </a:solidFill>
              </a:rPr>
              <a:t>.</a:t>
            </a:r>
            <a:r>
              <a:rPr lang="zh-CN" altLang="en-US" sz="2000" b="1" i="0" dirty="0">
                <a:solidFill>
                  <a:srgbClr val="333399"/>
                </a:solidFill>
              </a:rPr>
              <a:t>从第一个产生式来看，似乎 </a:t>
            </a:r>
            <a:r>
              <a:rPr lang="en-US" altLang="zh-CN" sz="2000" dirty="0">
                <a:solidFill>
                  <a:srgbClr val="333399"/>
                </a:solidFill>
              </a:rPr>
              <a:t>L </a:t>
            </a:r>
            <a:r>
              <a:rPr lang="zh-CN" altLang="en-US" sz="2000" b="1" i="0" dirty="0">
                <a:solidFill>
                  <a:srgbClr val="333399"/>
                </a:solidFill>
              </a:rPr>
              <a:t>可以从它的右边 </a:t>
            </a:r>
            <a:r>
              <a:rPr lang="en-US" altLang="zh-CN" sz="2000" dirty="0">
                <a:solidFill>
                  <a:srgbClr val="333399"/>
                </a:solidFill>
              </a:rPr>
              <a:t>T </a:t>
            </a:r>
            <a:r>
              <a:rPr lang="zh-CN" altLang="en-US" sz="2000" b="1" i="0" dirty="0">
                <a:solidFill>
                  <a:srgbClr val="333399"/>
                </a:solidFill>
              </a:rPr>
              <a:t>中继承 </a:t>
            </a:r>
            <a:r>
              <a:rPr lang="en-US" altLang="zh-CN" sz="2400" dirty="0">
                <a:solidFill>
                  <a:srgbClr val="333399"/>
                </a:solidFill>
              </a:rPr>
              <a:t>type</a:t>
            </a:r>
            <a:r>
              <a:rPr lang="zh-CN" altLang="en-US" sz="2000" b="1" i="0" dirty="0">
                <a:solidFill>
                  <a:srgbClr val="333399"/>
                </a:solidFill>
              </a:rPr>
              <a:t>，但所得到的属性文法就不是 </a:t>
            </a:r>
            <a:r>
              <a:rPr lang="en-US" altLang="zh-CN" sz="2000" i="0" dirty="0">
                <a:solidFill>
                  <a:srgbClr val="333399"/>
                </a:solidFill>
              </a:rPr>
              <a:t>L-</a:t>
            </a:r>
            <a:r>
              <a:rPr lang="zh-CN" altLang="en-US" sz="2000" b="1" i="0" dirty="0">
                <a:solidFill>
                  <a:srgbClr val="333399"/>
                </a:solidFill>
              </a:rPr>
              <a:t>属性的</a:t>
            </a:r>
          </a:p>
        </p:txBody>
      </p:sp>
    </p:spTree>
    <p:extLst>
      <p:ext uri="{BB962C8B-B14F-4D97-AF65-F5344CB8AC3E}">
        <p14:creationId xmlns:p14="http://schemas.microsoft.com/office/powerpoint/2010/main" val="209132477"/>
      </p:ext>
    </p:extLst>
  </p:cSld>
  <p:clrMapOvr>
    <a:masterClrMapping/>
  </p:clrMapOvr>
  <p:transition>
    <p:random/>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71"/>
          <p:cNvSpPr txBox="1">
            <a:spLocks noChangeArrowheads="1"/>
          </p:cNvSpPr>
          <p:nvPr/>
        </p:nvSpPr>
        <p:spPr bwMode="auto">
          <a:xfrm>
            <a:off x="338138" y="533400"/>
            <a:ext cx="8223250" cy="176971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600" b="1" i="0">
                <a:latin typeface="楷体_GB2312" pitchFamily="49" charset="-122"/>
              </a:rPr>
              <a:t> </a:t>
            </a:r>
            <a:r>
              <a:rPr lang="zh-CN" altLang="en-US" sz="3200" b="1" i="0">
                <a:latin typeface="楷体_GB2312" pitchFamily="49" charset="-122"/>
              </a:rPr>
              <a:t>基于翻译模式的</a:t>
            </a:r>
            <a:r>
              <a:rPr lang="zh-CN" altLang="en-US" sz="3200" b="1" i="0"/>
              <a:t>自下而上</a:t>
            </a:r>
            <a:r>
              <a:rPr lang="zh-CN" altLang="en-US" sz="3200" b="1" i="0">
                <a:latin typeface="楷体_GB2312" pitchFamily="49" charset="-122"/>
              </a:rPr>
              <a:t>语义计算</a:t>
            </a:r>
          </a:p>
          <a:p>
            <a:pPr algn="l">
              <a:buClrTx/>
            </a:pPr>
            <a:endParaRPr lang="zh-CN" altLang="en-US" sz="1050" b="1" i="0">
              <a:latin typeface="楷体_GB2312" pitchFamily="49" charset="-122"/>
            </a:endParaRPr>
          </a:p>
          <a:p>
            <a:pPr lvl="1" algn="l">
              <a:buClrTx/>
              <a:buFont typeface="Symbol" pitchFamily="18" charset="2"/>
              <a:buChar char="-"/>
            </a:pPr>
            <a:r>
              <a:rPr lang="zh-CN" altLang="en-US" sz="3200" b="1" i="0"/>
              <a:t>  </a:t>
            </a:r>
            <a:r>
              <a:rPr lang="zh-CN" altLang="en-US" sz="2000" b="1" i="0"/>
              <a:t>用综合属性代替继承属性</a:t>
            </a:r>
          </a:p>
          <a:p>
            <a:pPr lvl="1" algn="l">
              <a:buClrTx/>
              <a:buFont typeface="Symbol" pitchFamily="18" charset="2"/>
              <a:buNone/>
            </a:pPr>
            <a:endParaRPr lang="zh-CN" altLang="en-US" sz="1050" b="1" i="0">
              <a:latin typeface="Times New Roman" pitchFamily="18" charset="0"/>
            </a:endParaRPr>
          </a:p>
          <a:p>
            <a:pPr lvl="2" algn="l">
              <a:buClrTx/>
              <a:buFontTx/>
              <a:buChar char="•"/>
            </a:pPr>
            <a:r>
              <a:rPr lang="zh-CN" altLang="en-US" sz="2000" b="1" i="0"/>
              <a:t> </a:t>
            </a:r>
            <a:r>
              <a:rPr lang="zh-CN" altLang="en-US" sz="2000" b="1" i="0">
                <a:solidFill>
                  <a:srgbClr val="333399"/>
                </a:solidFill>
              </a:rPr>
              <a:t> </a:t>
            </a:r>
            <a:r>
              <a:rPr lang="zh-CN" altLang="en-US" sz="2000" b="1" i="0">
                <a:solidFill>
                  <a:srgbClr val="333399"/>
                </a:solidFill>
                <a:latin typeface="Times New Roman" pitchFamily="18" charset="0"/>
              </a:rPr>
              <a:t>若将上例中的基础文法变为</a:t>
            </a:r>
            <a:endParaRPr lang="zh-CN" altLang="en-US" sz="2000" b="1" i="0">
              <a:solidFill>
                <a:srgbClr val="333399"/>
              </a:solidFill>
            </a:endParaRPr>
          </a:p>
        </p:txBody>
      </p:sp>
      <p:sp>
        <p:nvSpPr>
          <p:cNvPr id="81927" name="Text Box 76"/>
          <p:cNvSpPr txBox="1">
            <a:spLocks noChangeArrowheads="1"/>
          </p:cNvSpPr>
          <p:nvPr/>
        </p:nvSpPr>
        <p:spPr bwMode="auto">
          <a:xfrm>
            <a:off x="2637453" y="2438400"/>
            <a:ext cx="1905000" cy="1938992"/>
          </a:xfrm>
          <a:prstGeom prst="rect">
            <a:avLst/>
          </a:prstGeom>
          <a:noFill/>
          <a:ln w="9525">
            <a:noFill/>
            <a:miter lim="800000"/>
            <a:headEnd/>
            <a:tailEnd/>
          </a:ln>
        </p:spPr>
        <p:txBody>
          <a:bodyPr>
            <a:spAutoFit/>
          </a:bodyPr>
          <a:lstStyle/>
          <a:p>
            <a:pPr algn="l">
              <a:buClrTx/>
            </a:pPr>
            <a:r>
              <a:rPr lang="en-US" altLang="zh-CN" sz="2400" dirty="0">
                <a:solidFill>
                  <a:srgbClr val="333399"/>
                </a:solidFill>
                <a:cs typeface="Times New Roman" pitchFamily="18" charset="0"/>
                <a:sym typeface="Symbol" pitchFamily="18" charset="2"/>
              </a:rPr>
              <a:t>D </a:t>
            </a:r>
            <a:r>
              <a:rPr lang="en-US" altLang="zh-CN" sz="2400" i="0" dirty="0">
                <a:solidFill>
                  <a:srgbClr val="333399"/>
                </a:solidFill>
                <a:cs typeface="Times New Roman" pitchFamily="18" charset="0"/>
                <a:sym typeface="Symbol" pitchFamily="18" charset="2"/>
              </a:rPr>
              <a:t></a:t>
            </a:r>
            <a:r>
              <a:rPr lang="en-US" altLang="zh-CN" sz="2400" dirty="0">
                <a:solidFill>
                  <a:srgbClr val="333399"/>
                </a:solidFill>
                <a:cs typeface="Times New Roman" pitchFamily="18" charset="0"/>
                <a:sym typeface="Symbol" pitchFamily="18" charset="2"/>
              </a:rPr>
              <a:t> v L</a:t>
            </a:r>
          </a:p>
          <a:p>
            <a:pPr algn="l">
              <a:buClrTx/>
            </a:pPr>
            <a:r>
              <a:rPr lang="en-US" altLang="zh-CN" sz="2400" dirty="0">
                <a:solidFill>
                  <a:srgbClr val="333399"/>
                </a:solidFill>
                <a:cs typeface="Times New Roman" pitchFamily="18" charset="0"/>
                <a:sym typeface="Symbol" pitchFamily="18" charset="2"/>
              </a:rPr>
              <a:t>L </a:t>
            </a:r>
            <a:r>
              <a:rPr lang="en-US" altLang="zh-CN" sz="2400" i="0" dirty="0">
                <a:solidFill>
                  <a:srgbClr val="333399"/>
                </a:solidFill>
                <a:ea typeface="华文行楷" pitchFamily="2" charset="-122"/>
                <a:cs typeface="Times New Roman" pitchFamily="18" charset="0"/>
                <a:sym typeface="Symbol" pitchFamily="18" charset="2"/>
              </a:rPr>
              <a:t></a:t>
            </a:r>
            <a:r>
              <a:rPr lang="en-US" altLang="zh-CN" sz="2400" dirty="0">
                <a:solidFill>
                  <a:srgbClr val="333399"/>
                </a:solidFill>
                <a:ea typeface="华文行楷" pitchFamily="2" charset="-122"/>
                <a:cs typeface="Times New Roman" pitchFamily="18" charset="0"/>
                <a:sym typeface="Symbol" pitchFamily="18" charset="2"/>
              </a:rPr>
              <a:t>  </a:t>
            </a:r>
            <a:r>
              <a:rPr lang="en-US" altLang="zh-CN" sz="2400" b="1" i="0" dirty="0">
                <a:solidFill>
                  <a:srgbClr val="333399"/>
                </a:solidFill>
                <a:cs typeface="Times New Roman" pitchFamily="18" charset="0"/>
                <a:sym typeface="Symbol" pitchFamily="18" charset="2"/>
              </a:rPr>
              <a:t>, </a:t>
            </a:r>
            <a:r>
              <a:rPr lang="en-US" altLang="zh-CN" sz="2400" dirty="0">
                <a:solidFill>
                  <a:srgbClr val="333399"/>
                </a:solidFill>
                <a:cs typeface="Times New Roman" pitchFamily="18" charset="0"/>
                <a:sym typeface="Symbol" pitchFamily="18" charset="2"/>
              </a:rPr>
              <a:t>v L</a:t>
            </a:r>
          </a:p>
          <a:p>
            <a:pPr algn="l">
              <a:buClrTx/>
            </a:pPr>
            <a:r>
              <a:rPr lang="en-US" altLang="zh-CN" sz="2400" dirty="0">
                <a:solidFill>
                  <a:srgbClr val="333399"/>
                </a:solidFill>
                <a:cs typeface="Times New Roman" pitchFamily="18" charset="0"/>
                <a:sym typeface="Symbol" pitchFamily="18" charset="2"/>
              </a:rPr>
              <a:t>L </a:t>
            </a:r>
            <a:r>
              <a:rPr lang="en-US" altLang="zh-CN" sz="2400" i="0" dirty="0">
                <a:solidFill>
                  <a:srgbClr val="333399"/>
                </a:solidFill>
                <a:cs typeface="Times New Roman" pitchFamily="18" charset="0"/>
                <a:sym typeface="Symbol" pitchFamily="18" charset="2"/>
              </a:rPr>
              <a:t> </a:t>
            </a:r>
            <a:r>
              <a:rPr lang="en-US" altLang="zh-CN" sz="2400" b="1" i="0" dirty="0">
                <a:solidFill>
                  <a:srgbClr val="333399"/>
                </a:solidFill>
                <a:cs typeface="Times New Roman" pitchFamily="18" charset="0"/>
                <a:sym typeface="Symbol" pitchFamily="18" charset="2"/>
              </a:rPr>
              <a:t>: </a:t>
            </a:r>
            <a:r>
              <a:rPr lang="en-US" altLang="zh-CN" sz="2400" dirty="0">
                <a:solidFill>
                  <a:srgbClr val="333399"/>
                </a:solidFill>
                <a:cs typeface="Times New Roman" pitchFamily="18" charset="0"/>
                <a:sym typeface="Symbol" pitchFamily="18" charset="2"/>
              </a:rPr>
              <a:t>T</a:t>
            </a:r>
            <a:endParaRPr lang="en-US" altLang="zh-CN" sz="2400" b="1" i="0" dirty="0">
              <a:solidFill>
                <a:srgbClr val="333399"/>
              </a:solidFill>
              <a:cs typeface="Times New Roman" pitchFamily="18" charset="0"/>
              <a:sym typeface="Symbol" pitchFamily="18" charset="2"/>
            </a:endParaRPr>
          </a:p>
          <a:p>
            <a:pPr algn="l">
              <a:buClrTx/>
            </a:pPr>
            <a:r>
              <a:rPr lang="en-US" altLang="zh-CN" sz="2400" dirty="0">
                <a:solidFill>
                  <a:srgbClr val="333399"/>
                </a:solidFill>
                <a:cs typeface="Times New Roman" pitchFamily="18" charset="0"/>
                <a:sym typeface="Symbol" pitchFamily="18" charset="2"/>
              </a:rPr>
              <a:t>T </a:t>
            </a:r>
            <a:r>
              <a:rPr lang="en-US" altLang="zh-CN" sz="2400" i="0" dirty="0">
                <a:solidFill>
                  <a:srgbClr val="333399"/>
                </a:solidFill>
                <a:ea typeface="华文行楷" pitchFamily="2" charset="-122"/>
                <a:sym typeface="Symbol" pitchFamily="18" charset="2"/>
              </a:rPr>
              <a:t></a:t>
            </a:r>
            <a:r>
              <a:rPr lang="en-US" altLang="zh-CN" sz="2400" dirty="0">
                <a:solidFill>
                  <a:srgbClr val="333399"/>
                </a:solidFill>
                <a:ea typeface="华文行楷" pitchFamily="2" charset="-122"/>
                <a:sym typeface="Symbol" pitchFamily="18" charset="2"/>
              </a:rPr>
              <a:t> </a:t>
            </a:r>
            <a:r>
              <a:rPr lang="en-US" altLang="zh-CN" sz="2400" u="sng" dirty="0" err="1">
                <a:solidFill>
                  <a:srgbClr val="333399"/>
                </a:solidFill>
                <a:ea typeface="华文行楷" pitchFamily="2" charset="-122"/>
                <a:sym typeface="Symbol" pitchFamily="18" charset="2"/>
              </a:rPr>
              <a:t>int</a:t>
            </a:r>
            <a:endParaRPr lang="en-US" altLang="zh-CN" sz="2400" u="sng" dirty="0">
              <a:solidFill>
                <a:srgbClr val="333399"/>
              </a:solidFill>
              <a:ea typeface="华文行楷" pitchFamily="2" charset="-122"/>
              <a:sym typeface="Symbol" pitchFamily="18" charset="2"/>
            </a:endParaRPr>
          </a:p>
          <a:p>
            <a:pPr algn="l">
              <a:buClrTx/>
            </a:pPr>
            <a:r>
              <a:rPr lang="en-US" altLang="zh-CN" sz="2400" dirty="0">
                <a:solidFill>
                  <a:srgbClr val="333399"/>
                </a:solidFill>
                <a:cs typeface="Times New Roman" pitchFamily="18" charset="0"/>
                <a:sym typeface="Symbol" pitchFamily="18" charset="2"/>
              </a:rPr>
              <a:t>T </a:t>
            </a:r>
            <a:r>
              <a:rPr lang="en-US" altLang="zh-CN" sz="2400" i="0" dirty="0">
                <a:solidFill>
                  <a:srgbClr val="333399"/>
                </a:solidFill>
                <a:cs typeface="Times New Roman" pitchFamily="18" charset="0"/>
                <a:sym typeface="Symbol" pitchFamily="18" charset="2"/>
              </a:rPr>
              <a:t></a:t>
            </a:r>
            <a:r>
              <a:rPr lang="en-US" altLang="zh-CN" sz="2400" dirty="0">
                <a:solidFill>
                  <a:srgbClr val="333399"/>
                </a:solidFill>
                <a:cs typeface="Times New Roman" pitchFamily="18" charset="0"/>
                <a:sym typeface="Symbol" pitchFamily="18" charset="2"/>
              </a:rPr>
              <a:t> </a:t>
            </a:r>
            <a:r>
              <a:rPr lang="en-US" altLang="zh-CN" sz="2400" u="sng" dirty="0">
                <a:solidFill>
                  <a:srgbClr val="333399"/>
                </a:solidFill>
                <a:cs typeface="Times New Roman" pitchFamily="18" charset="0"/>
                <a:sym typeface="Symbol" pitchFamily="18" charset="2"/>
              </a:rPr>
              <a:t>real</a:t>
            </a:r>
            <a:endParaRPr lang="en-US" altLang="zh-CN" sz="2400" u="sng" dirty="0">
              <a:solidFill>
                <a:srgbClr val="333399"/>
              </a:solidFill>
              <a:ea typeface="华文行楷" pitchFamily="2" charset="-122"/>
              <a:sym typeface="Symbol" pitchFamily="18" charset="2"/>
            </a:endParaRPr>
          </a:p>
        </p:txBody>
      </p:sp>
      <p:sp>
        <p:nvSpPr>
          <p:cNvPr id="81928" name="Text Box 78"/>
          <p:cNvSpPr txBox="1">
            <a:spLocks noChangeArrowheads="1"/>
          </p:cNvSpPr>
          <p:nvPr/>
        </p:nvSpPr>
        <p:spPr bwMode="auto">
          <a:xfrm>
            <a:off x="970935" y="4456702"/>
            <a:ext cx="7010400" cy="1200329"/>
          </a:xfrm>
          <a:prstGeom prst="rect">
            <a:avLst/>
          </a:prstGeom>
          <a:noFill/>
          <a:ln w="9525">
            <a:noFill/>
            <a:miter lim="800000"/>
            <a:headEnd/>
            <a:tailEnd/>
          </a:ln>
        </p:spPr>
        <p:txBody>
          <a:bodyPr>
            <a:spAutoFit/>
          </a:bodyPr>
          <a:lstStyle/>
          <a:p>
            <a:pPr algn="l" eaLnBrk="0" hangingPunct="0">
              <a:buClrTx/>
              <a:buFontTx/>
              <a:buNone/>
            </a:pPr>
            <a:r>
              <a:rPr lang="zh-CN" altLang="en-US" sz="2400" b="1" i="0" dirty="0">
                <a:solidFill>
                  <a:srgbClr val="333399"/>
                </a:solidFill>
              </a:rPr>
              <a:t>这样，类型可以通过综合属性 </a:t>
            </a:r>
            <a:r>
              <a:rPr lang="en-US" altLang="zh-CN" sz="2400" dirty="0" err="1">
                <a:solidFill>
                  <a:srgbClr val="333399"/>
                </a:solidFill>
              </a:rPr>
              <a:t>L.type</a:t>
            </a:r>
            <a:r>
              <a:rPr lang="en-US" altLang="zh-CN" sz="2400" dirty="0">
                <a:solidFill>
                  <a:srgbClr val="333399"/>
                </a:solidFill>
              </a:rPr>
              <a:t> </a:t>
            </a:r>
            <a:r>
              <a:rPr lang="zh-CN" altLang="en-US" sz="2400" b="1" i="0" dirty="0">
                <a:solidFill>
                  <a:srgbClr val="333399"/>
                </a:solidFill>
              </a:rPr>
              <a:t>进行传递，当通过 </a:t>
            </a:r>
            <a:r>
              <a:rPr lang="en-US" altLang="zh-CN" sz="2400" dirty="0">
                <a:solidFill>
                  <a:srgbClr val="333399"/>
                </a:solidFill>
              </a:rPr>
              <a:t>L </a:t>
            </a:r>
            <a:r>
              <a:rPr lang="zh-CN" altLang="en-US" sz="2400" b="1" i="0" dirty="0">
                <a:solidFill>
                  <a:srgbClr val="333399"/>
                </a:solidFill>
              </a:rPr>
              <a:t>产生每个变量标识符时，它的类型就可以填入到符号表</a:t>
            </a:r>
            <a:r>
              <a:rPr lang="zh-CN" altLang="en-US" sz="2400" b="1" i="0" dirty="0" smtClean="0">
                <a:solidFill>
                  <a:srgbClr val="333399"/>
                </a:solidFill>
              </a:rPr>
              <a:t>中。</a:t>
            </a:r>
            <a:endParaRPr lang="zh-CN" altLang="en-US" sz="2400" b="1" i="0" dirty="0">
              <a:solidFill>
                <a:srgbClr val="333399"/>
              </a:solidFill>
            </a:endParaRPr>
          </a:p>
        </p:txBody>
      </p:sp>
    </p:spTree>
    <p:extLst>
      <p:ext uri="{BB962C8B-B14F-4D97-AF65-F5344CB8AC3E}">
        <p14:creationId xmlns:p14="http://schemas.microsoft.com/office/powerpoint/2010/main" val="1973210034"/>
      </p:ext>
    </p:extLst>
  </p:cSld>
  <p:clrMapOvr>
    <a:masterClrMapping/>
  </p:clrMapOvr>
  <p:transition>
    <p:random/>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p:cNvSpPr>
            <a:spLocks noGrp="1"/>
          </p:cNvSpPr>
          <p:nvPr>
            <p:ph type="sldNum" sz="quarter" idx="10"/>
          </p:nvPr>
        </p:nvSpPr>
        <p:spPr/>
        <p:txBody>
          <a:bodyPr/>
          <a:lstStyle/>
          <a:p>
            <a:fld id="{F482514C-B674-4D87-B5EB-9B08A1EB706D}" type="slidenum">
              <a:rPr lang="en-US" altLang="zh-CN"/>
              <a:pPr/>
              <a:t>103</a:t>
            </a:fld>
            <a:endParaRPr lang="en-US" altLang="zh-CN"/>
          </a:p>
        </p:txBody>
      </p:sp>
      <p:sp>
        <p:nvSpPr>
          <p:cNvPr id="30722" name="Text Box 2"/>
          <p:cNvSpPr txBox="1">
            <a:spLocks noChangeArrowheads="1"/>
          </p:cNvSpPr>
          <p:nvPr/>
        </p:nvSpPr>
        <p:spPr bwMode="auto">
          <a:xfrm>
            <a:off x="582386" y="480157"/>
            <a:ext cx="7924800" cy="5724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spcBef>
                <a:spcPct val="50000"/>
              </a:spcBef>
            </a:pPr>
            <a:r>
              <a:rPr lang="zh-CN" altLang="en-US" sz="2000" b="1" dirty="0">
                <a:solidFill>
                  <a:srgbClr val="800000"/>
                </a:solidFill>
                <a:latin typeface="Times New Roman" charset="0"/>
              </a:rPr>
              <a:t>小结</a:t>
            </a:r>
          </a:p>
          <a:p>
            <a:pPr algn="l">
              <a:lnSpc>
                <a:spcPct val="110000"/>
              </a:lnSpc>
              <a:spcBef>
                <a:spcPct val="20000"/>
              </a:spcBef>
            </a:pPr>
            <a:r>
              <a:rPr lang="zh-CN" altLang="en-US" sz="2000" b="1" dirty="0">
                <a:latin typeface="Times New Roman" charset="0"/>
              </a:rPr>
              <a:t>        本章研究语义分析和中间代码生成基本原理和方法，主要介绍属性文法和</a:t>
            </a:r>
            <a:r>
              <a:rPr lang="en-US" altLang="zh-CN" sz="2000" b="1" dirty="0">
                <a:latin typeface="Times New Roman" charset="0"/>
              </a:rPr>
              <a:t>3</a:t>
            </a:r>
            <a:r>
              <a:rPr lang="zh-CN" altLang="en-US" sz="2000" b="1" dirty="0">
                <a:latin typeface="Times New Roman" charset="0"/>
              </a:rPr>
              <a:t>种中间代码形式及其特点</a:t>
            </a:r>
            <a:r>
              <a:rPr lang="zh-CN" altLang="en-US" sz="2000" b="1" dirty="0" smtClean="0">
                <a:latin typeface="Times New Roman" charset="0"/>
              </a:rPr>
              <a:t>，</a:t>
            </a:r>
            <a:r>
              <a:rPr lang="zh-CN" altLang="en-US" sz="2000" b="1" dirty="0"/>
              <a:t>属性文法是将文法、属性和断言相互关联，用于准确描述，在语法分析过程制导下，即在每个规则推导</a:t>
            </a:r>
            <a:r>
              <a:rPr lang="en-US" altLang="zh-CN" sz="2000" b="1" dirty="0"/>
              <a:t>(</a:t>
            </a:r>
            <a:r>
              <a:rPr lang="zh-CN" altLang="en-US" sz="2000" b="1" dirty="0"/>
              <a:t>或归约</a:t>
            </a:r>
            <a:r>
              <a:rPr lang="en-US" altLang="zh-CN" sz="2000" b="1" dirty="0"/>
              <a:t>)</a:t>
            </a:r>
            <a:r>
              <a:rPr lang="zh-CN" altLang="en-US" sz="2000" b="1" dirty="0"/>
              <a:t>时，语义分析的处理规则。</a:t>
            </a:r>
          </a:p>
          <a:p>
            <a:pPr algn="l">
              <a:lnSpc>
                <a:spcPct val="110000"/>
              </a:lnSpc>
              <a:spcBef>
                <a:spcPct val="20000"/>
              </a:spcBef>
            </a:pPr>
            <a:r>
              <a:rPr lang="zh-CN" altLang="en-US" sz="2000" b="1" dirty="0"/>
              <a:t>对于自上而下和自下而上的两类语法分析制导翻译方法，其属性值的传递方法具有不同的特点。据此，属性划分为继承属性和综合属性两类。</a:t>
            </a:r>
          </a:p>
          <a:p>
            <a:pPr algn="l">
              <a:lnSpc>
                <a:spcPct val="110000"/>
              </a:lnSpc>
              <a:spcBef>
                <a:spcPct val="20000"/>
              </a:spcBef>
            </a:pPr>
            <a:r>
              <a:rPr lang="zh-CN" altLang="en-US" sz="2000" b="1" dirty="0"/>
              <a:t>中间代码有多种形式，主要介绍了逆波兰式、四元组式和三元组式。在许多翻译设计中，设计“目标代码结构”是翻译设计的首要任务，“拉链</a:t>
            </a:r>
            <a:r>
              <a:rPr lang="en-US" altLang="zh-CN" sz="2000" b="1" dirty="0"/>
              <a:t>—</a:t>
            </a:r>
            <a:r>
              <a:rPr lang="zh-CN" altLang="en-US" sz="2000" b="1" dirty="0"/>
              <a:t>回填”技术是很常用的、重要的技巧。</a:t>
            </a:r>
          </a:p>
          <a:p>
            <a:pPr algn="l">
              <a:lnSpc>
                <a:spcPct val="110000"/>
              </a:lnSpc>
              <a:spcBef>
                <a:spcPct val="20000"/>
              </a:spcBef>
            </a:pPr>
            <a:r>
              <a:rPr lang="zh-CN" altLang="en-US" sz="2000" b="1" dirty="0"/>
              <a:t>重点掌握的内容是</a:t>
            </a:r>
          </a:p>
          <a:p>
            <a:pPr algn="l">
              <a:lnSpc>
                <a:spcPct val="110000"/>
              </a:lnSpc>
              <a:spcBef>
                <a:spcPct val="20000"/>
              </a:spcBef>
            </a:pPr>
            <a:r>
              <a:rPr lang="zh-CN" altLang="en-US" sz="2000" b="1" dirty="0"/>
              <a:t>    ①属性文法基本概念与作用；</a:t>
            </a:r>
          </a:p>
          <a:p>
            <a:pPr algn="l">
              <a:lnSpc>
                <a:spcPct val="110000"/>
              </a:lnSpc>
              <a:spcBef>
                <a:spcPct val="20000"/>
              </a:spcBef>
            </a:pPr>
            <a:r>
              <a:rPr lang="zh-CN" altLang="en-US" sz="2000" b="1" dirty="0"/>
              <a:t>    </a:t>
            </a:r>
            <a:r>
              <a:rPr lang="zh-CN" altLang="en-US" sz="2000" b="1" dirty="0" smtClean="0"/>
              <a:t>②翻译模式的处理逻辑和属性计算过程；</a:t>
            </a:r>
            <a:endParaRPr lang="zh-CN" altLang="en-US" sz="2000" b="1" dirty="0"/>
          </a:p>
          <a:p>
            <a:pPr algn="l">
              <a:lnSpc>
                <a:spcPct val="110000"/>
              </a:lnSpc>
              <a:spcBef>
                <a:spcPct val="20000"/>
              </a:spcBef>
            </a:pPr>
            <a:r>
              <a:rPr lang="zh-CN" altLang="en-US" sz="2000" b="1" dirty="0"/>
              <a:t>    ③基本语法规则的语义规则设计</a:t>
            </a:r>
            <a:r>
              <a:rPr lang="zh-CN" altLang="en-US" sz="2000" b="1" dirty="0" smtClean="0"/>
              <a:t>。</a:t>
            </a:r>
            <a:endParaRPr lang="zh-CN" altLang="en-US" sz="2000" b="1" dirty="0">
              <a:latin typeface="Times New Roman" charset="0"/>
            </a:endParaRPr>
          </a:p>
        </p:txBody>
      </p:sp>
    </p:spTree>
    <p:extLst>
      <p:ext uri="{BB962C8B-B14F-4D97-AF65-F5344CB8AC3E}">
        <p14:creationId xmlns:p14="http://schemas.microsoft.com/office/powerpoint/2010/main" val="2009079168"/>
      </p:ext>
    </p:extLst>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p:txBody>
          <a:bodyPr/>
          <a:lstStyle/>
          <a:p>
            <a:fld id="{6B17A3DD-BE24-4FE4-9507-623228D126FF}" type="slidenum">
              <a:rPr lang="en-US" altLang="zh-CN"/>
              <a:pPr/>
              <a:t>11</a:t>
            </a:fld>
            <a:endParaRPr lang="en-US" altLang="zh-CN"/>
          </a:p>
        </p:txBody>
      </p:sp>
      <p:sp>
        <p:nvSpPr>
          <p:cNvPr id="36867" name="Text Box 3"/>
          <p:cNvSpPr txBox="1">
            <a:spLocks noChangeArrowheads="1"/>
          </p:cNvSpPr>
          <p:nvPr/>
        </p:nvSpPr>
        <p:spPr bwMode="auto">
          <a:xfrm>
            <a:off x="370114" y="811502"/>
            <a:ext cx="831668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887413" indent="-887413">
              <a:defRPr kumimoji="1" sz="2400">
                <a:solidFill>
                  <a:schemeClr val="tx1"/>
                </a:solidFill>
                <a:latin typeface="Times New Roman" charset="0"/>
                <a:ea typeface="宋体" pitchFamily="2" charset="-122"/>
              </a:defRPr>
            </a:lvl1pPr>
            <a:lvl2pPr marL="889000">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20000"/>
              </a:lnSpc>
              <a:spcBef>
                <a:spcPct val="50000"/>
              </a:spcBef>
            </a:pPr>
            <a:r>
              <a:rPr lang="zh-CN" altLang="en-US" sz="2000" b="1" dirty="0" smtClean="0"/>
              <a:t>例</a:t>
            </a:r>
            <a:r>
              <a:rPr lang="en-US" altLang="zh-CN" sz="2000" b="1" dirty="0" smtClean="0"/>
              <a:t>7.2 </a:t>
            </a:r>
            <a:r>
              <a:rPr lang="zh-CN" altLang="en-US" sz="2000" b="1" dirty="0"/>
              <a:t>设说明语句文法</a:t>
            </a:r>
            <a:r>
              <a:rPr lang="en-US" altLang="zh-CN" sz="2000" b="1" dirty="0"/>
              <a:t>G[D]</a:t>
            </a:r>
            <a:r>
              <a:rPr lang="zh-CN" altLang="en-US" sz="2000" b="1" dirty="0"/>
              <a:t>定义如下，其中</a:t>
            </a:r>
            <a:r>
              <a:rPr lang="en-US" altLang="zh-CN" sz="2000" b="1" dirty="0" err="1"/>
              <a:t>int</a:t>
            </a:r>
            <a:r>
              <a:rPr lang="zh-CN" altLang="en-US" sz="2000" b="1" dirty="0"/>
              <a:t>、</a:t>
            </a:r>
            <a:r>
              <a:rPr lang="en-US" altLang="zh-CN" sz="2000" b="1" dirty="0"/>
              <a:t>real </a:t>
            </a:r>
            <a:r>
              <a:rPr lang="zh-CN" altLang="en-US" sz="2000" b="1" dirty="0"/>
              <a:t>和</a:t>
            </a:r>
            <a:r>
              <a:rPr lang="en-US" altLang="zh-CN" sz="2000" b="1" dirty="0"/>
              <a:t>id</a:t>
            </a:r>
            <a:r>
              <a:rPr lang="zh-CN" altLang="en-US" sz="2000" b="1" dirty="0"/>
              <a:t>是</a:t>
            </a:r>
            <a:r>
              <a:rPr lang="en-US" altLang="zh-CN" sz="2000" b="1" dirty="0"/>
              <a:t>3</a:t>
            </a:r>
            <a:r>
              <a:rPr lang="zh-CN" altLang="en-US" sz="2000" b="1" dirty="0"/>
              <a:t>个终结符。试设计描述数据类型的语义规则。 </a:t>
            </a:r>
          </a:p>
        </p:txBody>
      </p:sp>
      <p:sp>
        <p:nvSpPr>
          <p:cNvPr id="36868" name="Text Box 4"/>
          <p:cNvSpPr txBox="1">
            <a:spLocks noChangeArrowheads="1"/>
          </p:cNvSpPr>
          <p:nvPr/>
        </p:nvSpPr>
        <p:spPr bwMode="auto">
          <a:xfrm>
            <a:off x="457200" y="1642499"/>
            <a:ext cx="3048000" cy="2017712"/>
          </a:xfrm>
          <a:prstGeom prst="rect">
            <a:avLst/>
          </a:prstGeom>
          <a:noFill/>
          <a:ln w="9525">
            <a:solidFill>
              <a:srgbClr val="808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20000"/>
              </a:spcBef>
            </a:pPr>
            <a:r>
              <a:rPr lang="en-US" altLang="zh-CN" sz="2000" b="1" dirty="0">
                <a:latin typeface="Times New Roman" charset="0"/>
              </a:rPr>
              <a:t>G[D]</a:t>
            </a:r>
            <a:r>
              <a:rPr lang="zh-CN" altLang="en-US" sz="2000" b="1" dirty="0">
                <a:latin typeface="Times New Roman" charset="0"/>
              </a:rPr>
              <a:t>：⑴ </a:t>
            </a:r>
            <a:r>
              <a:rPr lang="en-US" altLang="zh-CN" sz="2000" b="1" dirty="0">
                <a:latin typeface="Times New Roman" charset="0"/>
              </a:rPr>
              <a:t>D→TL</a:t>
            </a:r>
          </a:p>
          <a:p>
            <a:pPr algn="l">
              <a:lnSpc>
                <a:spcPct val="110000"/>
              </a:lnSpc>
              <a:spcBef>
                <a:spcPct val="20000"/>
              </a:spcBef>
            </a:pPr>
            <a:r>
              <a:rPr lang="en-US" altLang="zh-CN" sz="2000" b="1" dirty="0">
                <a:latin typeface="Times New Roman" charset="0"/>
              </a:rPr>
              <a:t>              ⑵ </a:t>
            </a:r>
            <a:r>
              <a:rPr lang="en-US" altLang="zh-CN" sz="2000" b="1" dirty="0" err="1">
                <a:latin typeface="Times New Roman" charset="0"/>
              </a:rPr>
              <a:t>T→int</a:t>
            </a:r>
            <a:endParaRPr lang="en-US" altLang="zh-CN" sz="2000" b="1" dirty="0">
              <a:latin typeface="Times New Roman" charset="0"/>
            </a:endParaRPr>
          </a:p>
          <a:p>
            <a:pPr algn="l">
              <a:lnSpc>
                <a:spcPct val="110000"/>
              </a:lnSpc>
              <a:spcBef>
                <a:spcPct val="20000"/>
              </a:spcBef>
            </a:pPr>
            <a:r>
              <a:rPr lang="en-US" altLang="zh-CN" sz="2000" b="1" dirty="0">
                <a:latin typeface="Times New Roman" charset="0"/>
              </a:rPr>
              <a:t>              ⑶ </a:t>
            </a:r>
            <a:r>
              <a:rPr lang="en-US" altLang="zh-CN" sz="2000" b="1" dirty="0" err="1">
                <a:latin typeface="Times New Roman" charset="0"/>
              </a:rPr>
              <a:t>T→real</a:t>
            </a:r>
            <a:endParaRPr lang="en-US" altLang="zh-CN" sz="2000" b="1" dirty="0">
              <a:latin typeface="Times New Roman" charset="0"/>
            </a:endParaRPr>
          </a:p>
          <a:p>
            <a:pPr algn="l">
              <a:lnSpc>
                <a:spcPct val="110000"/>
              </a:lnSpc>
              <a:spcBef>
                <a:spcPct val="20000"/>
              </a:spcBef>
            </a:pPr>
            <a:r>
              <a:rPr lang="en-US" altLang="zh-CN" sz="2000" b="1" dirty="0">
                <a:latin typeface="Times New Roman" charset="0"/>
              </a:rPr>
              <a:t>              ⑷ L→L</a:t>
            </a:r>
            <a:r>
              <a:rPr lang="en-US" altLang="zh-CN" sz="2000" b="1" baseline="30000" dirty="0">
                <a:latin typeface="Times New Roman" charset="0"/>
              </a:rPr>
              <a:t>1</a:t>
            </a:r>
            <a:r>
              <a:rPr lang="zh-CN" altLang="en-US" sz="2000" b="1" dirty="0">
                <a:latin typeface="Times New Roman" charset="0"/>
              </a:rPr>
              <a:t>，</a:t>
            </a:r>
            <a:r>
              <a:rPr lang="en-US" altLang="zh-CN" sz="2000" b="1" dirty="0">
                <a:latin typeface="Times New Roman" charset="0"/>
              </a:rPr>
              <a:t>id</a:t>
            </a:r>
          </a:p>
          <a:p>
            <a:pPr algn="l">
              <a:lnSpc>
                <a:spcPct val="110000"/>
              </a:lnSpc>
              <a:spcBef>
                <a:spcPct val="20000"/>
              </a:spcBef>
            </a:pPr>
            <a:r>
              <a:rPr lang="en-US" altLang="zh-CN" sz="2000" b="1" dirty="0">
                <a:latin typeface="Times New Roman" charset="0"/>
              </a:rPr>
              <a:t>       </a:t>
            </a:r>
            <a:r>
              <a:rPr lang="zh-CN" altLang="en-US" sz="2000" b="1" dirty="0">
                <a:latin typeface="Times New Roman" charset="0"/>
              </a:rPr>
              <a:t>　   ⑸ </a:t>
            </a:r>
            <a:r>
              <a:rPr lang="en-US" altLang="zh-CN" sz="2000" b="1" dirty="0" err="1">
                <a:latin typeface="Times New Roman" charset="0"/>
              </a:rPr>
              <a:t>L→id</a:t>
            </a:r>
            <a:r>
              <a:rPr lang="en-US" altLang="zh-CN" sz="2000" b="1" dirty="0">
                <a:latin typeface="Times New Roman" charset="0"/>
              </a:rPr>
              <a:t> </a:t>
            </a:r>
          </a:p>
        </p:txBody>
      </p:sp>
      <p:sp>
        <p:nvSpPr>
          <p:cNvPr id="6" name="Rectangle 11"/>
          <p:cNvSpPr txBox="1">
            <a:spLocks noChangeArrowheads="1"/>
          </p:cNvSpPr>
          <p:nvPr/>
        </p:nvSpPr>
        <p:spPr>
          <a:xfrm>
            <a:off x="152400" y="478111"/>
            <a:ext cx="8991600" cy="664889"/>
          </a:xfrm>
          <a:prstGeom prst="rect">
            <a:avLst/>
          </a:prstGeom>
        </p:spPr>
        <p:txBody>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r>
              <a:rPr lang="zh-CN" altLang="en-US" sz="2400" b="1" dirty="0" smtClean="0">
                <a:latin typeface="Times New Roman" charset="0"/>
                <a:ea typeface="黑体" pitchFamily="2" charset="-122"/>
              </a:rPr>
              <a:t>继承属性举例</a:t>
            </a:r>
            <a:endParaRPr lang="zh-CN" altLang="en-US" sz="2400" b="1" dirty="0">
              <a:latin typeface="Times New Roman" charset="0"/>
              <a:ea typeface="黑体" pitchFamily="2" charset="-122"/>
            </a:endParaRPr>
          </a:p>
        </p:txBody>
      </p:sp>
      <p:sp>
        <p:nvSpPr>
          <p:cNvPr id="7" name="Text Box 1026"/>
          <p:cNvSpPr txBox="1">
            <a:spLocks noChangeArrowheads="1"/>
          </p:cNvSpPr>
          <p:nvPr/>
        </p:nvSpPr>
        <p:spPr bwMode="auto">
          <a:xfrm>
            <a:off x="3796144" y="1561743"/>
            <a:ext cx="5271656"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84200">
              <a:defRPr kumimoji="1" sz="2400">
                <a:solidFill>
                  <a:schemeClr val="tx1"/>
                </a:solidFill>
                <a:latin typeface="Times New Roman" charset="0"/>
                <a:ea typeface="宋体" pitchFamily="2" charset="-122"/>
              </a:defRPr>
            </a:lvl1pPr>
            <a:lvl2pPr marL="585788">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sz="2000" b="1" dirty="0"/>
              <a:t>设计两个属性</a:t>
            </a:r>
            <a:r>
              <a:rPr lang="en-US" altLang="zh-CN" sz="2000" b="1" dirty="0"/>
              <a:t>type</a:t>
            </a:r>
            <a:r>
              <a:rPr lang="zh-CN" altLang="en-US" sz="2000" b="1" dirty="0"/>
              <a:t>和</a:t>
            </a:r>
            <a:r>
              <a:rPr lang="en-US" altLang="zh-CN" sz="2000" b="1" dirty="0" smtClean="0"/>
              <a:t>in</a:t>
            </a:r>
            <a:r>
              <a:rPr lang="zh-CN" altLang="en-US" sz="2000" b="1" dirty="0" smtClean="0"/>
              <a:t>（继承类型），</a:t>
            </a:r>
            <a:r>
              <a:rPr lang="zh-CN" altLang="en-US" sz="2000" b="1" dirty="0"/>
              <a:t>均表示数据类型的语义，</a:t>
            </a:r>
            <a:r>
              <a:rPr lang="en-US" altLang="zh-CN" sz="2000" b="1" dirty="0"/>
              <a:t>enter(id,…)</a:t>
            </a:r>
            <a:r>
              <a:rPr lang="zh-CN" altLang="en-US" sz="2000" b="1" dirty="0"/>
              <a:t>是将符号</a:t>
            </a:r>
            <a:r>
              <a:rPr lang="en-US" altLang="zh-CN" sz="2000" b="1" dirty="0"/>
              <a:t>id</a:t>
            </a:r>
            <a:r>
              <a:rPr lang="zh-CN" altLang="en-US" sz="2000" b="1" dirty="0"/>
              <a:t>及其相关信息登记到符号表中的语义处理子程序。文法</a:t>
            </a:r>
            <a:r>
              <a:rPr lang="en-US" altLang="zh-CN" sz="2000" b="1" dirty="0"/>
              <a:t>G[D] </a:t>
            </a:r>
            <a:r>
              <a:rPr lang="zh-CN" altLang="en-US" sz="2000" b="1" dirty="0"/>
              <a:t>数据类型的语义规则设计如下。 </a:t>
            </a:r>
          </a:p>
        </p:txBody>
      </p:sp>
      <p:pic>
        <p:nvPicPr>
          <p:cNvPr id="8" name="Picture 1028" descr="例8_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099" y="3810001"/>
            <a:ext cx="4065815" cy="250803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例8_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0359" y="3702764"/>
            <a:ext cx="2943225" cy="244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88880"/>
      </p:ext>
    </p:extLst>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76" name="Rectangle 20"/>
          <p:cNvSpPr>
            <a:spLocks noChangeArrowheads="1"/>
          </p:cNvSpPr>
          <p:nvPr/>
        </p:nvSpPr>
        <p:spPr bwMode="auto">
          <a:xfrm>
            <a:off x="126206" y="381000"/>
            <a:ext cx="6011863" cy="519112"/>
          </a:xfrm>
          <a:prstGeom prst="rect">
            <a:avLst/>
          </a:prstGeom>
          <a:noFill/>
          <a:ln w="9525">
            <a:noFill/>
            <a:miter lim="800000"/>
            <a:headEnd/>
            <a:tailEnd/>
          </a:ln>
        </p:spPr>
        <p:txBody>
          <a:bodyPr>
            <a:spAutoFit/>
          </a:bodyPr>
          <a:lstStyle/>
          <a:p>
            <a:pPr algn="l">
              <a:buClrTx/>
              <a:buFont typeface="Symbol" pitchFamily="18" charset="2"/>
              <a:buChar char="-"/>
            </a:pPr>
            <a:r>
              <a:rPr lang="en-US" altLang="zh-CN" sz="2800" b="1" i="0" dirty="0">
                <a:latin typeface="楷体_GB2312" pitchFamily="49" charset="-122"/>
              </a:rPr>
              <a:t> </a:t>
            </a:r>
            <a:r>
              <a:rPr lang="zh-CN" altLang="en-US" sz="2800" b="1" i="0" dirty="0">
                <a:solidFill>
                  <a:srgbClr val="333399"/>
                </a:solidFill>
                <a:latin typeface="楷体_GB2312" pitchFamily="49" charset="-122"/>
              </a:rPr>
              <a:t>含继承属性的例子</a:t>
            </a:r>
            <a:r>
              <a:rPr lang="zh-CN" altLang="en-US" sz="2800" b="1" i="0" dirty="0">
                <a:solidFill>
                  <a:srgbClr val="333399"/>
                </a:solidFill>
              </a:rPr>
              <a:t>（开始符号</a:t>
            </a:r>
            <a:r>
              <a:rPr lang="en-US" altLang="zh-CN" sz="2800" dirty="0">
                <a:solidFill>
                  <a:srgbClr val="333399"/>
                </a:solidFill>
                <a:sym typeface="Symbol" pitchFamily="18" charset="2"/>
              </a:rPr>
              <a:t>S</a:t>
            </a:r>
            <a:r>
              <a:rPr lang="zh-CN" altLang="en-US" sz="2800" b="1" i="0" dirty="0">
                <a:solidFill>
                  <a:srgbClr val="333399"/>
                </a:solidFill>
              </a:rPr>
              <a:t>）</a:t>
            </a:r>
          </a:p>
        </p:txBody>
      </p:sp>
      <p:sp>
        <p:nvSpPr>
          <p:cNvPr id="18437" name="Text Box 26"/>
          <p:cNvSpPr txBox="1">
            <a:spLocks noChangeArrowheads="1"/>
          </p:cNvSpPr>
          <p:nvPr/>
        </p:nvSpPr>
        <p:spPr bwMode="auto">
          <a:xfrm>
            <a:off x="457200" y="1066800"/>
            <a:ext cx="1873250" cy="3322638"/>
          </a:xfrm>
          <a:prstGeom prst="rect">
            <a:avLst/>
          </a:prstGeom>
          <a:noFill/>
          <a:ln w="9525">
            <a:noFill/>
            <a:miter lim="800000"/>
            <a:headEnd/>
            <a:tailEnd/>
          </a:ln>
        </p:spPr>
        <p:txBody>
          <a:bodyPr>
            <a:spAutoFit/>
          </a:bodyPr>
          <a:lstStyle/>
          <a:p>
            <a:pPr algn="l">
              <a:buClrTx/>
            </a:pPr>
            <a:r>
              <a:rPr kumimoji="0" lang="zh-CN" altLang="en-US" b="1" i="0">
                <a:sym typeface="Symbol" pitchFamily="18" charset="2"/>
              </a:rPr>
              <a:t>产生式</a:t>
            </a:r>
            <a:endParaRPr kumimoji="0" lang="zh-CN" altLang="en-US" i="0">
              <a:cs typeface="Times New Roman" pitchFamily="18" charset="0"/>
              <a:sym typeface="Symbol" pitchFamily="18" charset="2"/>
            </a:endParaRPr>
          </a:p>
          <a:p>
            <a:pPr algn="l">
              <a:buClrTx/>
            </a:pPr>
            <a:endParaRPr kumimoji="0" lang="zh-CN" altLang="en-US" sz="800" i="0">
              <a:solidFill>
                <a:srgbClr val="333399"/>
              </a:solidFill>
              <a:cs typeface="Times New Roman" pitchFamily="18" charset="0"/>
              <a:sym typeface="Symbol" pitchFamily="18" charset="2"/>
            </a:endParaRPr>
          </a:p>
          <a:p>
            <a:pPr algn="l">
              <a:buClrTx/>
            </a:pPr>
            <a:r>
              <a:rPr lang="en-US" altLang="zh-CN" sz="2000">
                <a:solidFill>
                  <a:srgbClr val="333399"/>
                </a:solidFill>
                <a:cs typeface="Times New Roman" pitchFamily="18" charset="0"/>
                <a:sym typeface="Symbol" pitchFamily="18" charset="2"/>
              </a:rPr>
              <a:t>S </a:t>
            </a:r>
            <a:r>
              <a:rPr lang="en-US" altLang="zh-CN" sz="2000" i="0">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 ABC</a:t>
            </a:r>
          </a:p>
          <a:p>
            <a:pPr algn="l">
              <a:buClrTx/>
            </a:pPr>
            <a:endParaRPr kumimoji="0" lang="en-US" altLang="zh-CN" sz="2000" i="0">
              <a:solidFill>
                <a:srgbClr val="333399"/>
              </a:solidFill>
              <a:cs typeface="Times New Roman" pitchFamily="18" charset="0"/>
              <a:sym typeface="Symbol" pitchFamily="18" charset="2"/>
            </a:endParaRPr>
          </a:p>
          <a:p>
            <a:pPr algn="l">
              <a:buClrTx/>
            </a:pPr>
            <a:endParaRPr lang="en-US" altLang="zh-CN" sz="2000">
              <a:solidFill>
                <a:srgbClr val="333399"/>
              </a:solidFill>
              <a:cs typeface="Times New Roman" pitchFamily="18" charset="0"/>
              <a:sym typeface="Symbol" pitchFamily="18" charset="2"/>
            </a:endParaRPr>
          </a:p>
          <a:p>
            <a:pPr algn="l">
              <a:buClrTx/>
            </a:pPr>
            <a:r>
              <a:rPr lang="en-US" altLang="zh-CN" sz="2000">
                <a:solidFill>
                  <a:srgbClr val="333399"/>
                </a:solidFill>
                <a:cs typeface="Times New Roman" pitchFamily="18" charset="0"/>
                <a:sym typeface="Symbol" pitchFamily="18" charset="2"/>
              </a:rPr>
              <a:t>A </a:t>
            </a:r>
            <a:r>
              <a:rPr lang="en-US" altLang="zh-CN" sz="2000" i="0">
                <a:solidFill>
                  <a:srgbClr val="333399"/>
                </a:solidFill>
                <a:ea typeface="华文行楷" pitchFamily="2" charset="-122"/>
                <a:cs typeface="Times New Roman" pitchFamily="18" charset="0"/>
                <a:sym typeface="Symbol" pitchFamily="18" charset="2"/>
              </a:rPr>
              <a:t></a:t>
            </a:r>
            <a:r>
              <a:rPr lang="en-US" altLang="zh-CN" sz="2000">
                <a:solidFill>
                  <a:srgbClr val="333399"/>
                </a:solidFill>
                <a:ea typeface="华文行楷" pitchFamily="2" charset="-122"/>
                <a:cs typeface="Times New Roman" pitchFamily="18" charset="0"/>
                <a:sym typeface="Symbol" pitchFamily="18" charset="2"/>
              </a:rPr>
              <a:t> A</a:t>
            </a:r>
            <a:r>
              <a:rPr lang="en-US" altLang="zh-CN" sz="2000" i="0" baseline="-25000">
                <a:solidFill>
                  <a:srgbClr val="333399"/>
                </a:solidFill>
                <a:ea typeface="华文行楷" pitchFamily="2" charset="-122"/>
                <a:cs typeface="Times New Roman" pitchFamily="18" charset="0"/>
                <a:sym typeface="Symbol" pitchFamily="18" charset="2"/>
              </a:rPr>
              <a:t>1</a:t>
            </a:r>
            <a:r>
              <a:rPr lang="en-US" altLang="zh-CN" sz="2000">
                <a:solidFill>
                  <a:srgbClr val="333399"/>
                </a:solidFill>
                <a:ea typeface="华文行楷" pitchFamily="2" charset="-122"/>
                <a:cs typeface="Times New Roman" pitchFamily="18" charset="0"/>
                <a:sym typeface="Symbol" pitchFamily="18" charset="2"/>
              </a:rPr>
              <a:t>a</a:t>
            </a:r>
          </a:p>
          <a:p>
            <a:pPr algn="l">
              <a:buClrTx/>
            </a:pPr>
            <a:r>
              <a:rPr lang="en-US" altLang="zh-CN" sz="2000">
                <a:solidFill>
                  <a:srgbClr val="333399"/>
                </a:solidFill>
                <a:cs typeface="Times New Roman" pitchFamily="18" charset="0"/>
                <a:sym typeface="Symbol" pitchFamily="18" charset="2"/>
              </a:rPr>
              <a:t>A </a:t>
            </a:r>
            <a:r>
              <a:rPr lang="en-US" altLang="zh-CN" sz="2000" i="0">
                <a:solidFill>
                  <a:srgbClr val="333399"/>
                </a:solidFill>
                <a:cs typeface="Times New Roman" pitchFamily="18" charset="0"/>
                <a:sym typeface="Symbol" pitchFamily="18" charset="2"/>
              </a:rPr>
              <a:t></a:t>
            </a:r>
            <a:r>
              <a:rPr lang="en-US" altLang="zh-CN" sz="2000">
                <a:solidFill>
                  <a:srgbClr val="333399"/>
                </a:solidFill>
                <a:cs typeface="Times New Roman" pitchFamily="18" charset="0"/>
                <a:sym typeface="Symbol" pitchFamily="18" charset="2"/>
              </a:rPr>
              <a:t> </a:t>
            </a:r>
            <a:r>
              <a:rPr lang="en-US" altLang="zh-CN" sz="2000">
                <a:solidFill>
                  <a:srgbClr val="333399"/>
                </a:solidFill>
                <a:sym typeface="Symbol" pitchFamily="18" charset="2"/>
              </a:rPr>
              <a:t></a:t>
            </a:r>
          </a:p>
          <a:p>
            <a:pPr algn="l">
              <a:buClrTx/>
            </a:pPr>
            <a:r>
              <a:rPr lang="en-US" altLang="zh-CN" sz="2000">
                <a:solidFill>
                  <a:srgbClr val="333399"/>
                </a:solidFill>
                <a:sym typeface="Symbol" pitchFamily="18" charset="2"/>
              </a:rPr>
              <a:t>B </a:t>
            </a:r>
            <a:r>
              <a:rPr lang="en-US" altLang="zh-CN" sz="2000" i="0">
                <a:solidFill>
                  <a:srgbClr val="333399"/>
                </a:solidFill>
                <a:ea typeface="华文行楷" pitchFamily="2" charset="-122"/>
                <a:sym typeface="Symbol" pitchFamily="18" charset="2"/>
              </a:rPr>
              <a:t></a:t>
            </a:r>
            <a:r>
              <a:rPr lang="en-US" altLang="zh-CN" sz="2000">
                <a:solidFill>
                  <a:srgbClr val="333399"/>
                </a:solidFill>
                <a:ea typeface="华文行楷" pitchFamily="2" charset="-122"/>
                <a:sym typeface="Symbol" pitchFamily="18" charset="2"/>
              </a:rPr>
              <a:t> B</a:t>
            </a:r>
            <a:r>
              <a:rPr lang="en-US" altLang="zh-CN" sz="2000" i="0" baseline="-25000">
                <a:solidFill>
                  <a:srgbClr val="333399"/>
                </a:solidFill>
                <a:sym typeface="Symbol" pitchFamily="18" charset="2"/>
              </a:rPr>
              <a:t>1</a:t>
            </a:r>
            <a:r>
              <a:rPr lang="en-US" altLang="zh-CN" sz="2000">
                <a:solidFill>
                  <a:srgbClr val="333399"/>
                </a:solidFill>
                <a:ea typeface="华文行楷" pitchFamily="2" charset="-122"/>
                <a:sym typeface="Symbol" pitchFamily="18" charset="2"/>
              </a:rPr>
              <a:t>b</a:t>
            </a:r>
            <a:endParaRPr lang="en-US" altLang="zh-CN" sz="2000">
              <a:solidFill>
                <a:srgbClr val="333399"/>
              </a:solidFill>
              <a:sym typeface="Symbol" pitchFamily="18" charset="2"/>
            </a:endParaRPr>
          </a:p>
          <a:p>
            <a:pPr algn="l">
              <a:buClrTx/>
            </a:pPr>
            <a:r>
              <a:rPr lang="en-US" altLang="zh-CN" sz="2000">
                <a:solidFill>
                  <a:srgbClr val="333399"/>
                </a:solidFill>
                <a:sym typeface="Symbol" pitchFamily="18" charset="2"/>
              </a:rPr>
              <a:t>B </a:t>
            </a:r>
            <a:r>
              <a:rPr lang="en-US" altLang="zh-CN" sz="2000" i="0">
                <a:solidFill>
                  <a:srgbClr val="333399"/>
                </a:solidFill>
                <a:sym typeface="Symbol" pitchFamily="18" charset="2"/>
              </a:rPr>
              <a:t> </a:t>
            </a:r>
            <a:r>
              <a:rPr lang="en-US" altLang="zh-CN" sz="2000">
                <a:solidFill>
                  <a:srgbClr val="333399"/>
                </a:solidFill>
                <a:sym typeface="Symbol" pitchFamily="18" charset="2"/>
              </a:rPr>
              <a:t></a:t>
            </a:r>
          </a:p>
          <a:p>
            <a:pPr algn="l">
              <a:buClrTx/>
            </a:pPr>
            <a:r>
              <a:rPr lang="en-US" altLang="zh-CN" sz="2000">
                <a:solidFill>
                  <a:srgbClr val="333399"/>
                </a:solidFill>
                <a:sym typeface="Symbol" pitchFamily="18" charset="2"/>
              </a:rPr>
              <a:t>C </a:t>
            </a:r>
            <a:r>
              <a:rPr lang="en-US" altLang="zh-CN" sz="2000" i="0">
                <a:solidFill>
                  <a:srgbClr val="333399"/>
                </a:solidFill>
                <a:sym typeface="Symbol" pitchFamily="18" charset="2"/>
              </a:rPr>
              <a:t> </a:t>
            </a:r>
            <a:r>
              <a:rPr lang="en-US" altLang="zh-CN" sz="2000">
                <a:solidFill>
                  <a:srgbClr val="333399"/>
                </a:solidFill>
                <a:sym typeface="Symbol" pitchFamily="18" charset="2"/>
              </a:rPr>
              <a:t>C</a:t>
            </a:r>
            <a:r>
              <a:rPr lang="en-US" altLang="zh-CN" sz="2000" i="0" baseline="-25000">
                <a:solidFill>
                  <a:srgbClr val="333399"/>
                </a:solidFill>
                <a:sym typeface="Symbol" pitchFamily="18" charset="2"/>
              </a:rPr>
              <a:t>1</a:t>
            </a:r>
            <a:r>
              <a:rPr lang="en-US" altLang="zh-CN" sz="2000">
                <a:solidFill>
                  <a:srgbClr val="333399"/>
                </a:solidFill>
                <a:sym typeface="Symbol" pitchFamily="18" charset="2"/>
              </a:rPr>
              <a:t>c</a:t>
            </a:r>
            <a:endParaRPr lang="en-US" altLang="zh-CN" sz="2000">
              <a:solidFill>
                <a:srgbClr val="333399"/>
              </a:solidFill>
              <a:ea typeface="华文行楷" pitchFamily="2" charset="-122"/>
              <a:sym typeface="Symbol" pitchFamily="18" charset="2"/>
            </a:endParaRPr>
          </a:p>
          <a:p>
            <a:pPr algn="l">
              <a:buClrTx/>
            </a:pPr>
            <a:r>
              <a:rPr lang="en-US" altLang="zh-CN" sz="2000">
                <a:solidFill>
                  <a:srgbClr val="333399"/>
                </a:solidFill>
                <a:sym typeface="Symbol" pitchFamily="18" charset="2"/>
              </a:rPr>
              <a:t>C </a:t>
            </a:r>
            <a:r>
              <a:rPr lang="en-US" altLang="zh-CN" sz="2000" i="0">
                <a:solidFill>
                  <a:srgbClr val="333399"/>
                </a:solidFill>
                <a:sym typeface="Symbol" pitchFamily="18" charset="2"/>
              </a:rPr>
              <a:t></a:t>
            </a:r>
            <a:r>
              <a:rPr lang="en-US" altLang="zh-CN" sz="2000">
                <a:solidFill>
                  <a:srgbClr val="333399"/>
                </a:solidFill>
                <a:sym typeface="Symbol" pitchFamily="18" charset="2"/>
              </a:rPr>
              <a:t> </a:t>
            </a:r>
          </a:p>
        </p:txBody>
      </p:sp>
      <p:sp>
        <p:nvSpPr>
          <p:cNvPr id="505883" name="Text Box 27"/>
          <p:cNvSpPr txBox="1">
            <a:spLocks noChangeArrowheads="1"/>
          </p:cNvSpPr>
          <p:nvPr/>
        </p:nvSpPr>
        <p:spPr bwMode="auto">
          <a:xfrm>
            <a:off x="2082574" y="1006475"/>
            <a:ext cx="5905500" cy="3382963"/>
          </a:xfrm>
          <a:prstGeom prst="rect">
            <a:avLst/>
          </a:prstGeom>
          <a:noFill/>
          <a:ln w="9525">
            <a:noFill/>
            <a:miter lim="800000"/>
            <a:headEnd/>
            <a:tailEnd/>
          </a:ln>
        </p:spPr>
        <p:txBody>
          <a:bodyPr>
            <a:spAutoFit/>
          </a:bodyPr>
          <a:lstStyle/>
          <a:p>
            <a:pPr algn="l">
              <a:buClrTx/>
            </a:pPr>
            <a:r>
              <a:rPr kumimoji="0" lang="en-US" altLang="zh-CN" b="1" i="0" dirty="0">
                <a:sym typeface="Symbol" pitchFamily="18" charset="2"/>
              </a:rPr>
              <a:t>                     </a:t>
            </a:r>
            <a:r>
              <a:rPr kumimoji="0" lang="zh-CN" altLang="en-US" b="1" i="0" dirty="0">
                <a:sym typeface="Symbol" pitchFamily="18" charset="2"/>
              </a:rPr>
              <a:t>语义动作</a:t>
            </a:r>
            <a:endParaRPr kumimoji="0" lang="zh-CN" altLang="en-US" i="0" dirty="0">
              <a:cs typeface="Times New Roman" pitchFamily="18" charset="0"/>
              <a:sym typeface="Symbol" pitchFamily="18" charset="2"/>
            </a:endParaRPr>
          </a:p>
          <a:p>
            <a:pPr algn="l">
              <a:buClrTx/>
            </a:pPr>
            <a:endParaRPr kumimoji="0" lang="zh-CN" altLang="en-US" sz="800" i="0" dirty="0">
              <a:solidFill>
                <a:srgbClr val="333399"/>
              </a:solidFill>
              <a:cs typeface="Times New Roman" pitchFamily="18" charset="0"/>
              <a:sym typeface="Symbol" pitchFamily="18" charset="2"/>
            </a:endParaRPr>
          </a:p>
          <a:p>
            <a:pPr algn="l">
              <a:buClrTx/>
            </a:pPr>
            <a:r>
              <a:rPr lang="en-US" altLang="zh-CN" sz="2000" i="0" dirty="0">
                <a:solidFill>
                  <a:srgbClr val="333399"/>
                </a:solidFill>
                <a:cs typeface="Times New Roman" pitchFamily="18" charset="0"/>
                <a:sym typeface="Symbol" pitchFamily="18" charset="2"/>
              </a:rPr>
              <a:t>{</a:t>
            </a:r>
            <a:r>
              <a:rPr lang="pt-BR" altLang="zh-CN" sz="2000" dirty="0">
                <a:solidFill>
                  <a:srgbClr val="333399"/>
                </a:solidFill>
                <a:sym typeface="Symbol" pitchFamily="18" charset="2"/>
              </a:rPr>
              <a:t>B</a:t>
            </a:r>
            <a:r>
              <a:rPr lang="pt-BR" altLang="zh-CN" sz="2000" b="1" dirty="0">
                <a:solidFill>
                  <a:srgbClr val="333399"/>
                </a:solidFill>
                <a:sym typeface="Symbol" pitchFamily="18" charset="2"/>
              </a:rPr>
              <a:t>.</a:t>
            </a:r>
            <a:r>
              <a:rPr lang="pt-BR" altLang="zh-CN" sz="2000" dirty="0">
                <a:solidFill>
                  <a:srgbClr val="333399"/>
                </a:solidFill>
                <a:sym typeface="Symbol" pitchFamily="18" charset="2"/>
              </a:rPr>
              <a:t>in</a:t>
            </a:r>
            <a:r>
              <a:rPr lang="pt-BR" altLang="zh-CN" sz="2000" b="1" dirty="0">
                <a:solidFill>
                  <a:srgbClr val="333399"/>
                </a:solidFill>
                <a:sym typeface="Symbol" pitchFamily="18" charset="2"/>
              </a:rPr>
              <a:t>_</a:t>
            </a:r>
            <a:r>
              <a:rPr lang="pt-BR" altLang="zh-CN" sz="2000" dirty="0">
                <a:solidFill>
                  <a:srgbClr val="333399"/>
                </a:solidFill>
                <a:sym typeface="Symbol" pitchFamily="18" charset="2"/>
              </a:rPr>
              <a:t>num := A </a:t>
            </a:r>
            <a:r>
              <a:rPr lang="pt-BR" altLang="zh-CN" sz="2000" b="1" dirty="0">
                <a:solidFill>
                  <a:srgbClr val="333399"/>
                </a:solidFill>
                <a:sym typeface="Symbol" pitchFamily="18" charset="2"/>
              </a:rPr>
              <a:t>.</a:t>
            </a:r>
            <a:r>
              <a:rPr lang="pt-BR" altLang="zh-CN" sz="2000" dirty="0">
                <a:solidFill>
                  <a:srgbClr val="333399"/>
                </a:solidFill>
                <a:sym typeface="Symbol" pitchFamily="18" charset="2"/>
              </a:rPr>
              <a:t>num; C</a:t>
            </a:r>
            <a:r>
              <a:rPr lang="pt-BR" altLang="zh-CN" sz="2000" b="1" dirty="0">
                <a:solidFill>
                  <a:srgbClr val="333399"/>
                </a:solidFill>
                <a:sym typeface="Symbol" pitchFamily="18" charset="2"/>
              </a:rPr>
              <a:t>.</a:t>
            </a:r>
            <a:r>
              <a:rPr lang="pt-BR" altLang="zh-CN" sz="2000" dirty="0">
                <a:solidFill>
                  <a:srgbClr val="333399"/>
                </a:solidFill>
                <a:sym typeface="Symbol" pitchFamily="18" charset="2"/>
              </a:rPr>
              <a:t>in</a:t>
            </a:r>
            <a:r>
              <a:rPr lang="pt-BR" altLang="zh-CN" sz="2000" b="1" dirty="0">
                <a:solidFill>
                  <a:srgbClr val="333399"/>
                </a:solidFill>
                <a:sym typeface="Symbol" pitchFamily="18" charset="2"/>
              </a:rPr>
              <a:t>_</a:t>
            </a:r>
            <a:r>
              <a:rPr lang="pt-BR" altLang="zh-CN" sz="2000" dirty="0">
                <a:solidFill>
                  <a:srgbClr val="333399"/>
                </a:solidFill>
                <a:sym typeface="Symbol" pitchFamily="18" charset="2"/>
              </a:rPr>
              <a:t>num := A </a:t>
            </a:r>
            <a:r>
              <a:rPr lang="pt-BR" altLang="zh-CN" sz="2000" b="1" dirty="0">
                <a:solidFill>
                  <a:srgbClr val="333399"/>
                </a:solidFill>
                <a:sym typeface="Symbol" pitchFamily="18" charset="2"/>
              </a:rPr>
              <a:t>.</a:t>
            </a:r>
            <a:r>
              <a:rPr lang="pt-BR" altLang="zh-CN" sz="2000" dirty="0">
                <a:solidFill>
                  <a:srgbClr val="333399"/>
                </a:solidFill>
                <a:sym typeface="Symbol" pitchFamily="18" charset="2"/>
              </a:rPr>
              <a:t>num;</a:t>
            </a:r>
          </a:p>
          <a:p>
            <a:pPr algn="l">
              <a:buClrTx/>
            </a:pPr>
            <a:r>
              <a:rPr lang="pt-BR" altLang="zh-CN" dirty="0">
                <a:sym typeface="Symbol" pitchFamily="18" charset="2"/>
              </a:rPr>
              <a:t> </a:t>
            </a:r>
            <a:r>
              <a:rPr lang="en-US" altLang="zh-CN" sz="2000" i="0" dirty="0">
                <a:solidFill>
                  <a:srgbClr val="333399"/>
                </a:solidFill>
                <a:sym typeface="Symbol" pitchFamily="18" charset="2"/>
              </a:rPr>
              <a:t>if  (</a:t>
            </a:r>
            <a:r>
              <a:rPr lang="en-US" altLang="zh-CN" sz="2000" dirty="0" err="1">
                <a:solidFill>
                  <a:srgbClr val="333399"/>
                </a:solidFill>
                <a:sym typeface="Symbol" pitchFamily="18" charset="2"/>
              </a:rPr>
              <a:t>B</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num</a:t>
            </a:r>
            <a:r>
              <a:rPr lang="en-US" altLang="zh-CN" sz="2000" dirty="0">
                <a:solidFill>
                  <a:srgbClr val="333399"/>
                </a:solidFill>
                <a:sym typeface="Symbol" pitchFamily="18" charset="2"/>
              </a:rPr>
              <a:t>=0</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and </a:t>
            </a:r>
            <a:r>
              <a:rPr lang="en-US" altLang="zh-CN" sz="2000" i="0" dirty="0">
                <a:solidFill>
                  <a:srgbClr val="333399"/>
                </a:solidFill>
                <a:sym typeface="Symbol" pitchFamily="18" charset="2"/>
              </a:rPr>
              <a:t>(</a:t>
            </a:r>
            <a:r>
              <a:rPr lang="en-US" altLang="zh-CN" sz="2000" dirty="0" err="1">
                <a:solidFill>
                  <a:srgbClr val="333399"/>
                </a:solidFill>
              </a:rPr>
              <a:t>C</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rPr>
              <a:t>=0</a:t>
            </a:r>
            <a:r>
              <a:rPr lang="en-US" altLang="zh-CN" sz="2000" i="0" dirty="0">
                <a:solidFill>
                  <a:srgbClr val="333399"/>
                </a:solidFill>
              </a:rPr>
              <a:t>) </a:t>
            </a:r>
          </a:p>
          <a:p>
            <a:pPr algn="l">
              <a:buClrTx/>
            </a:pPr>
            <a:r>
              <a:rPr lang="en-US" altLang="zh-CN" sz="2000" i="0" dirty="0">
                <a:solidFill>
                  <a:srgbClr val="333399"/>
                </a:solidFill>
              </a:rPr>
              <a:t> then  </a:t>
            </a:r>
            <a:r>
              <a:rPr lang="en-US" altLang="zh-CN" sz="2000" dirty="0">
                <a:solidFill>
                  <a:srgbClr val="333399"/>
                </a:solidFill>
              </a:rPr>
              <a:t>print(</a:t>
            </a:r>
            <a:r>
              <a:rPr lang="pt-BR" altLang="zh-CN" sz="2000" dirty="0">
                <a:solidFill>
                  <a:srgbClr val="333399"/>
                </a:solidFill>
              </a:rPr>
              <a:t>“Accepted!” </a:t>
            </a:r>
            <a:r>
              <a:rPr lang="en-US" altLang="zh-CN" sz="2000" dirty="0">
                <a:solidFill>
                  <a:srgbClr val="333399"/>
                </a:solidFill>
              </a:rPr>
              <a:t>)  </a:t>
            </a:r>
            <a:r>
              <a:rPr lang="en-US" altLang="zh-CN" sz="2000" i="0" dirty="0">
                <a:solidFill>
                  <a:srgbClr val="333399"/>
                </a:solidFill>
              </a:rPr>
              <a:t>else </a:t>
            </a:r>
            <a:r>
              <a:rPr lang="en-US" altLang="zh-CN" sz="2000" dirty="0">
                <a:solidFill>
                  <a:srgbClr val="333399"/>
                </a:solidFill>
              </a:rPr>
              <a:t>print(</a:t>
            </a:r>
            <a:r>
              <a:rPr lang="pt-BR" altLang="zh-CN" sz="2000" dirty="0">
                <a:solidFill>
                  <a:srgbClr val="333399"/>
                </a:solidFill>
              </a:rPr>
              <a:t>“Refused!” </a:t>
            </a:r>
            <a:r>
              <a:rPr lang="en-US" altLang="zh-CN" sz="2000" dirty="0">
                <a:solidFill>
                  <a:srgbClr val="333399"/>
                </a:solidFill>
              </a:rPr>
              <a:t>) </a:t>
            </a:r>
            <a:r>
              <a:rPr lang="en-US" altLang="zh-CN" sz="2000" i="0" dirty="0">
                <a:solidFill>
                  <a:srgbClr val="333399"/>
                </a:solidFill>
                <a:sym typeface="Symbol" pitchFamily="18" charset="2"/>
              </a:rPr>
              <a:t>}</a:t>
            </a:r>
            <a:endParaRPr kumimoji="0" lang="en-US" altLang="zh-CN" sz="2000" i="0" dirty="0">
              <a:solidFill>
                <a:srgbClr val="333399"/>
              </a:solidFill>
              <a:sym typeface="Symbol" pitchFamily="18" charset="2"/>
            </a:endParaRPr>
          </a:p>
          <a:p>
            <a:pPr algn="l">
              <a:buClrTx/>
            </a:pP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A</a:t>
            </a:r>
            <a:r>
              <a:rPr lang="en-US" altLang="zh-CN" sz="2000" b="1" dirty="0" err="1">
                <a:solidFill>
                  <a:srgbClr val="333399"/>
                </a:solidFill>
                <a:sym typeface="Symbol" pitchFamily="18" charset="2"/>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num</a:t>
            </a:r>
            <a:r>
              <a:rPr lang="en-US" altLang="zh-CN" sz="2000" dirty="0">
                <a:solidFill>
                  <a:srgbClr val="333399"/>
                </a:solidFill>
                <a:sym typeface="Symbol" pitchFamily="18" charset="2"/>
              </a:rPr>
              <a:t> + 1</a:t>
            </a:r>
            <a:r>
              <a:rPr lang="en-US" altLang="zh-CN" sz="2000" i="0" dirty="0">
                <a:solidFill>
                  <a:srgbClr val="333399"/>
                </a:solidFill>
                <a:sym typeface="Symbol" pitchFamily="18" charset="2"/>
              </a:rPr>
              <a:t> }</a:t>
            </a:r>
            <a:endParaRPr lang="en-US" altLang="zh-CN" sz="2000" dirty="0">
              <a:solidFill>
                <a:srgbClr val="333399"/>
              </a:solidFill>
              <a:ea typeface="华文行楷" pitchFamily="2" charset="-122"/>
              <a:sym typeface="Symbol" pitchFamily="18" charset="2"/>
            </a:endParaRPr>
          </a:p>
          <a:p>
            <a:pPr algn="l">
              <a:buClrTx/>
            </a:pP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A</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0</a:t>
            </a:r>
            <a:r>
              <a:rPr lang="en-US" altLang="zh-CN" sz="2000" i="0" dirty="0">
                <a:solidFill>
                  <a:srgbClr val="333399"/>
                </a:solidFill>
                <a:sym typeface="Symbol" pitchFamily="18" charset="2"/>
              </a:rPr>
              <a:t> }</a:t>
            </a:r>
            <a:endParaRPr lang="en-US" altLang="zh-CN" sz="2000" dirty="0">
              <a:solidFill>
                <a:srgbClr val="333399"/>
              </a:solidFill>
              <a:ea typeface="华文行楷" pitchFamily="2" charset="-122"/>
              <a:sym typeface="Symbol" pitchFamily="18" charset="2"/>
            </a:endParaRPr>
          </a:p>
          <a:p>
            <a:pPr algn="l"/>
            <a:r>
              <a:rPr lang="en-US" altLang="zh-CN" sz="2000" i="0" dirty="0">
                <a:solidFill>
                  <a:srgbClr val="333399"/>
                </a:solidFill>
                <a:sym typeface="Symbol" pitchFamily="18" charset="2"/>
              </a:rPr>
              <a:t>{ </a:t>
            </a:r>
            <a:r>
              <a:rPr lang="en-US" altLang="zh-CN" sz="2000" dirty="0">
                <a:solidFill>
                  <a:srgbClr val="333399"/>
                </a:solidFill>
                <a:sym typeface="Symbol" pitchFamily="18" charset="2"/>
              </a:rPr>
              <a:t>B</a:t>
            </a:r>
            <a:r>
              <a:rPr lang="en-US" altLang="zh-CN" sz="2000" i="0" baseline="-25000" dirty="0">
                <a:solidFill>
                  <a:srgbClr val="333399"/>
                </a:solidFill>
                <a:sym typeface="Symbol" pitchFamily="18" charset="2"/>
              </a:rPr>
              <a:t>1</a:t>
            </a:r>
            <a:r>
              <a:rPr lang="en-US" altLang="zh-CN" sz="2000" b="1" dirty="0">
                <a:solidFill>
                  <a:srgbClr val="333399"/>
                </a:solidFill>
                <a:sym typeface="Symbol" pitchFamily="18" charset="2"/>
              </a:rPr>
              <a:t>.</a:t>
            </a:r>
            <a:r>
              <a:rPr lang="en-US" altLang="zh-CN" sz="2000" dirty="0">
                <a:solidFill>
                  <a:srgbClr val="333399"/>
                </a:solidFill>
                <a:sym typeface="Symbol" pitchFamily="18" charset="2"/>
              </a:rPr>
              <a:t>in_</a:t>
            </a:r>
            <a:r>
              <a:rPr lang="en-US" altLang="zh-CN" sz="2000" dirty="0">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rPr>
              <a:t>.</a:t>
            </a:r>
            <a:r>
              <a:rPr lang="en-US" altLang="zh-CN" sz="2000" dirty="0" err="1">
                <a:solidFill>
                  <a:srgbClr val="333399"/>
                </a:solidFill>
              </a:rPr>
              <a:t>in_num</a:t>
            </a:r>
            <a:r>
              <a:rPr lang="en-US" altLang="zh-CN" sz="200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sym typeface="Symbol" pitchFamily="18" charset="2"/>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B</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num-1</a:t>
            </a:r>
            <a:r>
              <a:rPr lang="en-US" altLang="zh-CN" sz="2000" i="0" dirty="0">
                <a:solidFill>
                  <a:srgbClr val="333399"/>
                </a:solidFill>
                <a:sym typeface="Symbol" pitchFamily="18" charset="2"/>
              </a:rPr>
              <a:t> }</a:t>
            </a:r>
            <a:endParaRPr lang="en-US" altLang="zh-CN" sz="2000" dirty="0">
              <a:solidFill>
                <a:srgbClr val="333399"/>
              </a:solidFill>
              <a:sym typeface="Symbol" pitchFamily="18" charset="2"/>
            </a:endParaRPr>
          </a:p>
          <a:p>
            <a:pPr algn="l"/>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in_</a:t>
            </a:r>
            <a:r>
              <a:rPr lang="en-US" altLang="zh-CN" sz="2000" dirty="0" err="1">
                <a:solidFill>
                  <a:srgbClr val="333399"/>
                </a:solidFill>
              </a:rPr>
              <a:t>num</a:t>
            </a:r>
            <a:r>
              <a:rPr lang="en-US" altLang="zh-CN" sz="2000" dirty="0">
                <a:solidFill>
                  <a:srgbClr val="333399"/>
                </a:solidFill>
              </a:rPr>
              <a:t> </a:t>
            </a:r>
            <a:r>
              <a:rPr lang="en-US" altLang="zh-CN" sz="2000" i="0" dirty="0">
                <a:solidFill>
                  <a:srgbClr val="333399"/>
                </a:solidFill>
                <a:sym typeface="Symbol" pitchFamily="18" charset="2"/>
              </a:rPr>
              <a:t>}</a:t>
            </a:r>
            <a:endParaRPr lang="en-US" altLang="zh-CN" sz="2000" dirty="0">
              <a:solidFill>
                <a:srgbClr val="333399"/>
              </a:solidFill>
              <a:sym typeface="Symbol" pitchFamily="18" charset="2"/>
            </a:endParaRPr>
          </a:p>
          <a:p>
            <a:pPr algn="l"/>
            <a:r>
              <a:rPr lang="en-US" altLang="zh-CN" sz="2000" i="0" dirty="0">
                <a:solidFill>
                  <a:srgbClr val="333399"/>
                </a:solidFill>
                <a:sym typeface="Symbol" pitchFamily="18" charset="2"/>
              </a:rPr>
              <a:t>{ </a:t>
            </a:r>
            <a:r>
              <a:rPr lang="en-US" altLang="zh-CN" sz="2000" dirty="0">
                <a:solidFill>
                  <a:srgbClr val="333399"/>
                </a:solidFill>
                <a:sym typeface="Symbol" pitchFamily="18" charset="2"/>
              </a:rPr>
              <a:t>C</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in_num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t>
            </a:r>
            <a:r>
              <a:rPr lang="en-US" altLang="zh-CN" sz="2000" dirty="0" err="1">
                <a:solidFill>
                  <a:srgbClr val="333399"/>
                </a:solidFill>
                <a:sym typeface="Symbol" pitchFamily="18" charset="2"/>
              </a:rPr>
              <a:t>C</a:t>
            </a:r>
            <a:r>
              <a:rPr lang="en-US" altLang="zh-CN" sz="2000" b="1" dirty="0" err="1">
                <a:solidFill>
                  <a:srgbClr val="333399"/>
                </a:solidFill>
              </a:rPr>
              <a:t>.</a:t>
            </a:r>
            <a:r>
              <a:rPr lang="en-US" altLang="zh-CN" sz="2000" dirty="0" err="1">
                <a:solidFill>
                  <a:srgbClr val="333399"/>
                </a:solidFill>
              </a:rPr>
              <a:t>in_num</a:t>
            </a:r>
            <a:r>
              <a:rPr lang="en-US" altLang="zh-CN" sz="2000" dirty="0">
                <a:solidFill>
                  <a:srgbClr val="333399"/>
                </a:solidFill>
                <a:sym typeface="Symbol" pitchFamily="18" charset="2"/>
              </a:rPr>
              <a:t>; </a:t>
            </a:r>
            <a:r>
              <a:rPr lang="en-US" altLang="zh-CN" sz="2000" dirty="0" err="1">
                <a:solidFill>
                  <a:srgbClr val="333399"/>
                </a:solidFill>
                <a:sym typeface="Symbol" pitchFamily="18" charset="2"/>
              </a:rPr>
              <a:t>C</a:t>
            </a:r>
            <a:r>
              <a:rPr lang="en-US" altLang="zh-CN" sz="2000" b="1" dirty="0" err="1">
                <a:solidFill>
                  <a:srgbClr val="333399"/>
                </a:solidFill>
                <a:sym typeface="Symbol" pitchFamily="18" charset="2"/>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C</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num-1</a:t>
            </a:r>
            <a:r>
              <a:rPr lang="en-US" altLang="zh-CN" sz="2000" dirty="0">
                <a:sym typeface="Symbol" pitchFamily="18" charset="2"/>
              </a:rPr>
              <a:t> </a:t>
            </a:r>
            <a:r>
              <a:rPr lang="en-US" altLang="zh-CN" sz="2000" i="0" dirty="0">
                <a:solidFill>
                  <a:srgbClr val="333399"/>
                </a:solidFill>
                <a:sym typeface="Symbol" pitchFamily="18" charset="2"/>
              </a:rPr>
              <a:t>}</a:t>
            </a:r>
            <a:endParaRPr lang="en-US" altLang="zh-CN" sz="2000" dirty="0">
              <a:solidFill>
                <a:srgbClr val="333399"/>
              </a:solidFill>
              <a:sym typeface="Symbol" pitchFamily="18" charset="2"/>
            </a:endParaRPr>
          </a:p>
          <a:p>
            <a:pPr algn="l"/>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C</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t>
            </a:r>
            <a:r>
              <a:rPr lang="en-US" altLang="zh-CN" sz="2000" dirty="0" err="1">
                <a:solidFill>
                  <a:srgbClr val="333399"/>
                </a:solidFill>
                <a:sym typeface="Symbol" pitchFamily="18" charset="2"/>
              </a:rPr>
              <a:t>C</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in_</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p>
        </p:txBody>
      </p:sp>
      <p:sp>
        <p:nvSpPr>
          <p:cNvPr id="505884" name="Rectangle 28"/>
          <p:cNvSpPr>
            <a:spLocks noChangeArrowheads="1"/>
          </p:cNvSpPr>
          <p:nvPr/>
        </p:nvSpPr>
        <p:spPr bwMode="auto">
          <a:xfrm>
            <a:off x="404700" y="4389438"/>
            <a:ext cx="7632700" cy="822325"/>
          </a:xfrm>
          <a:prstGeom prst="rect">
            <a:avLst/>
          </a:prstGeom>
          <a:noFill/>
          <a:ln w="9525" algn="ctr">
            <a:noFill/>
            <a:miter lim="800000"/>
            <a:headEnd/>
            <a:tailEnd/>
          </a:ln>
        </p:spPr>
        <p:txBody>
          <a:bodyPr>
            <a:spAutoFit/>
          </a:bodyPr>
          <a:lstStyle/>
          <a:p>
            <a:pPr algn="l">
              <a:buClrTx/>
              <a:buFont typeface="Symbol" pitchFamily="18" charset="2"/>
              <a:buNone/>
            </a:pPr>
            <a:r>
              <a:rPr lang="zh-CN" altLang="en-US" b="1" i="0" dirty="0">
                <a:solidFill>
                  <a:srgbClr val="333399"/>
                </a:solidFill>
              </a:rPr>
              <a:t>其中</a:t>
            </a:r>
            <a:r>
              <a:rPr lang="zh-CN" altLang="pt-BR" b="1" i="0" dirty="0">
                <a:solidFill>
                  <a:srgbClr val="333399"/>
                </a:solidFill>
              </a:rPr>
              <a:t>，</a:t>
            </a:r>
            <a:r>
              <a:rPr lang="pt-BR" altLang="zh-CN" sz="2000" dirty="0">
                <a:solidFill>
                  <a:srgbClr val="333399"/>
                </a:solidFill>
                <a:sym typeface="Symbol" pitchFamily="18" charset="2"/>
              </a:rPr>
              <a:t>A </a:t>
            </a:r>
            <a:r>
              <a:rPr lang="pt-BR" altLang="zh-CN" sz="2000" b="1" dirty="0">
                <a:solidFill>
                  <a:srgbClr val="333399"/>
                </a:solidFill>
                <a:sym typeface="Symbol" pitchFamily="18" charset="2"/>
              </a:rPr>
              <a:t>.</a:t>
            </a:r>
            <a:r>
              <a:rPr lang="pt-BR" altLang="zh-CN" sz="2000" dirty="0">
                <a:solidFill>
                  <a:srgbClr val="333399"/>
                </a:solidFill>
                <a:sym typeface="Symbol" pitchFamily="18" charset="2"/>
              </a:rPr>
              <a:t>num</a:t>
            </a:r>
            <a:r>
              <a:rPr lang="zh-CN" altLang="pt-BR" sz="2000" b="1" i="0" dirty="0">
                <a:solidFill>
                  <a:srgbClr val="333399"/>
                </a:solidFill>
              </a:rPr>
              <a:t>，</a:t>
            </a:r>
            <a:r>
              <a:rPr lang="en-US" altLang="zh-CN" sz="2000" dirty="0" err="1">
                <a:solidFill>
                  <a:srgbClr val="333399"/>
                </a:solidFill>
                <a:sym typeface="Symbol" pitchFamily="18" charset="2"/>
              </a:rPr>
              <a:t>B</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num</a:t>
            </a:r>
            <a:r>
              <a:rPr lang="pt-BR" altLang="zh-CN" b="1" i="0" dirty="0">
                <a:solidFill>
                  <a:srgbClr val="333399"/>
                </a:solidFill>
              </a:rPr>
              <a:t> </a:t>
            </a:r>
            <a:r>
              <a:rPr lang="zh-CN" altLang="pt-BR" b="1" i="0" dirty="0">
                <a:solidFill>
                  <a:srgbClr val="333399"/>
                </a:solidFill>
              </a:rPr>
              <a:t>和</a:t>
            </a:r>
            <a:r>
              <a:rPr lang="zh-CN" altLang="pt-BR" sz="2000" b="1" i="0" dirty="0">
                <a:solidFill>
                  <a:srgbClr val="333399"/>
                </a:solidFill>
              </a:rPr>
              <a:t> </a:t>
            </a:r>
            <a:r>
              <a:rPr lang="en-US" altLang="zh-CN" sz="2000" dirty="0" err="1">
                <a:solidFill>
                  <a:srgbClr val="333399"/>
                </a:solidFill>
              </a:rPr>
              <a:t>C</a:t>
            </a:r>
            <a:r>
              <a:rPr lang="en-US" altLang="zh-CN" sz="2000" b="1" dirty="0" err="1">
                <a:solidFill>
                  <a:srgbClr val="333399"/>
                </a:solidFill>
              </a:rPr>
              <a:t>.</a:t>
            </a:r>
            <a:r>
              <a:rPr lang="en-US" altLang="zh-CN" sz="2000" dirty="0" err="1">
                <a:solidFill>
                  <a:srgbClr val="333399"/>
                </a:solidFill>
              </a:rPr>
              <a:t>num</a:t>
            </a:r>
            <a:r>
              <a:rPr lang="pt-BR" altLang="zh-CN" sz="2000" b="1" i="0" dirty="0">
                <a:solidFill>
                  <a:srgbClr val="333399"/>
                </a:solidFill>
              </a:rPr>
              <a:t> </a:t>
            </a:r>
            <a:r>
              <a:rPr lang="zh-CN" altLang="pt-BR" b="1" i="0" dirty="0">
                <a:solidFill>
                  <a:srgbClr val="333399"/>
                </a:solidFill>
              </a:rPr>
              <a:t>是综合属性值，而 </a:t>
            </a:r>
            <a:r>
              <a:rPr lang="pt-BR" altLang="zh-CN" sz="2000" dirty="0">
                <a:solidFill>
                  <a:srgbClr val="333399"/>
                </a:solidFill>
                <a:sym typeface="Symbol" pitchFamily="18" charset="2"/>
              </a:rPr>
              <a:t>B</a:t>
            </a:r>
            <a:r>
              <a:rPr lang="pt-BR" altLang="zh-CN" sz="2000" b="1" dirty="0">
                <a:solidFill>
                  <a:srgbClr val="333399"/>
                </a:solidFill>
                <a:sym typeface="Symbol" pitchFamily="18" charset="2"/>
              </a:rPr>
              <a:t>.</a:t>
            </a:r>
            <a:r>
              <a:rPr lang="pt-BR" altLang="zh-CN" sz="2000" dirty="0">
                <a:solidFill>
                  <a:srgbClr val="333399"/>
                </a:solidFill>
                <a:sym typeface="Symbol" pitchFamily="18" charset="2"/>
              </a:rPr>
              <a:t>in</a:t>
            </a:r>
            <a:r>
              <a:rPr lang="pt-BR" altLang="zh-CN" sz="2000" b="1" dirty="0">
                <a:solidFill>
                  <a:srgbClr val="333399"/>
                </a:solidFill>
                <a:sym typeface="Symbol" pitchFamily="18" charset="2"/>
              </a:rPr>
              <a:t>_</a:t>
            </a:r>
            <a:r>
              <a:rPr lang="pt-BR" altLang="zh-CN" sz="2000" dirty="0">
                <a:solidFill>
                  <a:srgbClr val="333399"/>
                </a:solidFill>
                <a:sym typeface="Symbol" pitchFamily="18" charset="2"/>
              </a:rPr>
              <a:t>num</a:t>
            </a:r>
            <a:r>
              <a:rPr lang="pt-BR" altLang="zh-CN" dirty="0">
                <a:solidFill>
                  <a:srgbClr val="333399"/>
                </a:solidFill>
                <a:sym typeface="Symbol" pitchFamily="18" charset="2"/>
              </a:rPr>
              <a:t> </a:t>
            </a:r>
            <a:r>
              <a:rPr lang="zh-CN" altLang="pt-BR" b="1" i="0" dirty="0">
                <a:solidFill>
                  <a:srgbClr val="333399"/>
                </a:solidFill>
              </a:rPr>
              <a:t>和 </a:t>
            </a:r>
            <a:r>
              <a:rPr lang="pt-BR" altLang="zh-CN" sz="2000" dirty="0">
                <a:solidFill>
                  <a:srgbClr val="333399"/>
                </a:solidFill>
                <a:sym typeface="Symbol" pitchFamily="18" charset="2"/>
              </a:rPr>
              <a:t>C</a:t>
            </a:r>
            <a:r>
              <a:rPr lang="pt-BR" altLang="zh-CN" sz="2000" b="1" dirty="0">
                <a:solidFill>
                  <a:srgbClr val="333399"/>
                </a:solidFill>
                <a:sym typeface="Symbol" pitchFamily="18" charset="2"/>
              </a:rPr>
              <a:t>.</a:t>
            </a:r>
            <a:r>
              <a:rPr lang="pt-BR" altLang="zh-CN" sz="2000" dirty="0">
                <a:solidFill>
                  <a:srgbClr val="333399"/>
                </a:solidFill>
                <a:sym typeface="Symbol" pitchFamily="18" charset="2"/>
              </a:rPr>
              <a:t>in</a:t>
            </a:r>
            <a:r>
              <a:rPr lang="pt-BR" altLang="zh-CN" sz="2000" b="1" dirty="0">
                <a:solidFill>
                  <a:srgbClr val="333399"/>
                </a:solidFill>
                <a:sym typeface="Symbol" pitchFamily="18" charset="2"/>
              </a:rPr>
              <a:t>_</a:t>
            </a:r>
            <a:r>
              <a:rPr lang="pt-BR" altLang="zh-CN" sz="2000" dirty="0">
                <a:solidFill>
                  <a:srgbClr val="333399"/>
                </a:solidFill>
                <a:sym typeface="Symbol" pitchFamily="18" charset="2"/>
              </a:rPr>
              <a:t>num </a:t>
            </a:r>
            <a:r>
              <a:rPr lang="zh-CN" altLang="pt-BR" b="1" i="0" dirty="0">
                <a:solidFill>
                  <a:srgbClr val="333399"/>
                </a:solidFill>
              </a:rPr>
              <a:t>是继承属性值 </a:t>
            </a:r>
            <a:endParaRPr lang="zh-CN" altLang="en-US" b="1" i="0" dirty="0">
              <a:solidFill>
                <a:srgbClr val="333399"/>
              </a:solidFill>
            </a:endParaRPr>
          </a:p>
        </p:txBody>
      </p:sp>
      <p:sp>
        <p:nvSpPr>
          <p:cNvPr id="18440" name="AutoShape 16">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8441" name="AutoShape 1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8442" name="AutoShape 1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8443" name="AutoShape 1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Tree>
    <p:extLst>
      <p:ext uri="{BB962C8B-B14F-4D97-AF65-F5344CB8AC3E}">
        <p14:creationId xmlns:p14="http://schemas.microsoft.com/office/powerpoint/2010/main" val="10856410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05883"/>
                                        </p:tgtEl>
                                        <p:attrNameLst>
                                          <p:attrName>style.visibility</p:attrName>
                                        </p:attrNameLst>
                                      </p:cBhvr>
                                      <p:to>
                                        <p:strVal val="visible"/>
                                      </p:to>
                                    </p:set>
                                    <p:animEffect transition="in" filter="slide(fromBottom)">
                                      <p:cBhvr>
                                        <p:cTn id="7" dur="500"/>
                                        <p:tgtEl>
                                          <p:spTgt spid="50588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05884"/>
                                        </p:tgtEl>
                                        <p:attrNameLst>
                                          <p:attrName>style.visibility</p:attrName>
                                        </p:attrNameLst>
                                      </p:cBhvr>
                                      <p:to>
                                        <p:strVal val="visible"/>
                                      </p:to>
                                    </p:set>
                                    <p:animEffect transition="in" filter="slide(fromBottom)">
                                      <p:cBhvr>
                                        <p:cTn id="12" dur="500"/>
                                        <p:tgtEl>
                                          <p:spTgt spid="505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83" grpId="0"/>
      <p:bldP spid="50588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80"/>
          <p:cNvSpPr txBox="1">
            <a:spLocks noChangeArrowheads="1"/>
          </p:cNvSpPr>
          <p:nvPr/>
        </p:nvSpPr>
        <p:spPr bwMode="auto">
          <a:xfrm>
            <a:off x="152400" y="515483"/>
            <a:ext cx="7129462" cy="579438"/>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dirty="0">
                <a:latin typeface="楷体_GB2312" pitchFamily="49" charset="-122"/>
              </a:rPr>
              <a:t> </a:t>
            </a:r>
            <a:r>
              <a:rPr lang="zh-CN" altLang="en-US" sz="3200" b="1" i="0" dirty="0"/>
              <a:t>继承属性代表自上而下传递的信息</a:t>
            </a:r>
          </a:p>
        </p:txBody>
      </p:sp>
      <p:sp>
        <p:nvSpPr>
          <p:cNvPr id="1028" name="Rectangle 85"/>
          <p:cNvSpPr>
            <a:spLocks noChangeArrowheads="1"/>
          </p:cNvSpPr>
          <p:nvPr/>
        </p:nvSpPr>
        <p:spPr bwMode="auto">
          <a:xfrm>
            <a:off x="390525" y="1118507"/>
            <a:ext cx="7561263" cy="1552575"/>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dirty="0">
                <a:latin typeface="楷体_GB2312" pitchFamily="49" charset="-122"/>
              </a:rPr>
              <a:t> </a:t>
            </a:r>
            <a:r>
              <a:rPr lang="zh-CN" altLang="en-US" b="1" i="0" dirty="0">
                <a:solidFill>
                  <a:srgbClr val="333399"/>
                </a:solidFill>
              </a:rPr>
              <a:t>接上页的例子，对输入串 </a:t>
            </a:r>
            <a:r>
              <a:rPr lang="en-US" altLang="zh-CN" b="1" dirty="0" err="1">
                <a:solidFill>
                  <a:srgbClr val="990099"/>
                </a:solidFill>
              </a:rPr>
              <a:t>aabbcc</a:t>
            </a:r>
            <a:r>
              <a:rPr lang="en-US" altLang="zh-CN" b="1" i="0" dirty="0">
                <a:solidFill>
                  <a:srgbClr val="990099"/>
                </a:solidFill>
              </a:rPr>
              <a:t> </a:t>
            </a:r>
            <a:r>
              <a:rPr lang="zh-CN" altLang="en-US" b="1" i="0" dirty="0">
                <a:solidFill>
                  <a:srgbClr val="333399"/>
                </a:solidFill>
              </a:rPr>
              <a:t>的分析树进行遍</a:t>
            </a:r>
          </a:p>
          <a:p>
            <a:pPr algn="l">
              <a:buClrTx/>
              <a:buFont typeface="Symbol" pitchFamily="18" charset="2"/>
              <a:buNone/>
            </a:pPr>
            <a:r>
              <a:rPr lang="zh-CN" altLang="en-US" b="1" i="0" dirty="0">
                <a:solidFill>
                  <a:srgbClr val="333399"/>
                </a:solidFill>
              </a:rPr>
              <a:t>    历，自下而上执行综合属性相应的语义动作，自上</a:t>
            </a:r>
          </a:p>
          <a:p>
            <a:pPr algn="l">
              <a:buClrTx/>
              <a:buFont typeface="Symbol" pitchFamily="18" charset="2"/>
              <a:buNone/>
            </a:pPr>
            <a:r>
              <a:rPr lang="zh-CN" altLang="en-US" b="1" i="0" dirty="0">
                <a:solidFill>
                  <a:srgbClr val="333399"/>
                </a:solidFill>
              </a:rPr>
              <a:t>    而下执行继承属性相应的语义动作，可以得到所有</a:t>
            </a:r>
          </a:p>
          <a:p>
            <a:pPr algn="l">
              <a:buClrTx/>
              <a:buFont typeface="Symbol" pitchFamily="18" charset="2"/>
              <a:buNone/>
            </a:pPr>
            <a:r>
              <a:rPr lang="zh-CN" altLang="en-US" b="1" i="0" dirty="0">
                <a:solidFill>
                  <a:srgbClr val="333399"/>
                </a:solidFill>
              </a:rPr>
              <a:t>    属性值的一个求值过程</a:t>
            </a:r>
          </a:p>
        </p:txBody>
      </p:sp>
      <p:sp>
        <p:nvSpPr>
          <p:cNvPr id="1030" name="AutoShape 8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31" name="AutoShape 8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32" name="AutoShape 8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33" name="AutoShape 8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graphicFrame>
        <p:nvGraphicFramePr>
          <p:cNvPr id="1026" name="Object 179"/>
          <p:cNvGraphicFramePr>
            <a:graphicFrameLocks noChangeAspect="1"/>
          </p:cNvGraphicFramePr>
          <p:nvPr>
            <p:extLst>
              <p:ext uri="{D42A27DB-BD31-4B8C-83A1-F6EECF244321}">
                <p14:modId xmlns:p14="http://schemas.microsoft.com/office/powerpoint/2010/main" val="1455756640"/>
              </p:ext>
            </p:extLst>
          </p:nvPr>
        </p:nvGraphicFramePr>
        <p:xfrm>
          <a:off x="462755" y="2514600"/>
          <a:ext cx="8157323" cy="2971800"/>
        </p:xfrm>
        <a:graphic>
          <a:graphicData uri="http://schemas.openxmlformats.org/presentationml/2006/ole">
            <mc:AlternateContent xmlns:mc="http://schemas.openxmlformats.org/markup-compatibility/2006">
              <mc:Choice xmlns:v="urn:schemas-microsoft-com:vml" Requires="v">
                <p:oleObj spid="_x0000_s1065" name="Visio" r:id="rId3" imgW="5045354" imgH="1837639" progId="Visio.Drawing.11">
                  <p:embed/>
                </p:oleObj>
              </mc:Choice>
              <mc:Fallback>
                <p:oleObj name="Visio" r:id="rId3" imgW="5045354" imgH="1837639"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755" y="2514600"/>
                        <a:ext cx="8157323" cy="29718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637322469"/>
      </p:ext>
    </p:extLst>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txBox="1">
            <a:spLocks noChangeArrowheads="1"/>
          </p:cNvSpPr>
          <p:nvPr/>
        </p:nvSpPr>
        <p:spPr>
          <a:xfrm>
            <a:off x="152400" y="478111"/>
            <a:ext cx="7162800" cy="664889"/>
          </a:xfrm>
          <a:prstGeom prst="rect">
            <a:avLst/>
          </a:prstGeom>
        </p:spPr>
        <p:txBody>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r>
              <a:rPr lang="en-US" altLang="zh-CN" sz="2800" b="1" dirty="0" smtClean="0">
                <a:latin typeface="Times New Roman" charset="0"/>
                <a:ea typeface="黑体" pitchFamily="2" charset="-122"/>
              </a:rPr>
              <a:t>2.</a:t>
            </a:r>
            <a:r>
              <a:rPr lang="zh-CN" altLang="en-US" sz="2800" b="1" dirty="0" smtClean="0">
                <a:latin typeface="Times New Roman" charset="0"/>
                <a:ea typeface="黑体" pitchFamily="2" charset="-122"/>
              </a:rPr>
              <a:t>属性文法突破部分上下文无关文法约束</a:t>
            </a:r>
            <a:endParaRPr lang="zh-CN" altLang="en-US" sz="2800" b="1" dirty="0">
              <a:latin typeface="Times New Roman" charset="0"/>
              <a:ea typeface="黑体" pitchFamily="2" charset="-122"/>
            </a:endParaRPr>
          </a:p>
        </p:txBody>
      </p:sp>
      <p:sp>
        <p:nvSpPr>
          <p:cNvPr id="3" name="Rectangle 12"/>
          <p:cNvSpPr>
            <a:spLocks noChangeArrowheads="1"/>
          </p:cNvSpPr>
          <p:nvPr/>
        </p:nvSpPr>
        <p:spPr bwMode="auto">
          <a:xfrm>
            <a:off x="228600" y="1037771"/>
            <a:ext cx="9296400" cy="461665"/>
          </a:xfrm>
          <a:prstGeom prst="rect">
            <a:avLst/>
          </a:prstGeom>
          <a:noFill/>
          <a:ln w="9525">
            <a:noFill/>
            <a:miter lim="800000"/>
            <a:headEnd/>
            <a:tailEnd/>
          </a:ln>
        </p:spPr>
        <p:txBody>
          <a:bodyPr wrap="square">
            <a:spAutoFit/>
          </a:bodyPr>
          <a:lstStyle/>
          <a:p>
            <a:pPr algn="l">
              <a:buClrTx/>
            </a:pPr>
            <a:r>
              <a:rPr lang="zh-CN" altLang="en-US" sz="2400" b="1" i="0" dirty="0" smtClean="0">
                <a:solidFill>
                  <a:srgbClr val="333399"/>
                </a:solidFill>
                <a:latin typeface="楷体_GB2312" pitchFamily="49" charset="-122"/>
              </a:rPr>
              <a:t>例</a:t>
            </a:r>
            <a:r>
              <a:rPr lang="en-US" altLang="zh-CN" sz="2400" b="1" i="0" dirty="0" smtClean="0">
                <a:solidFill>
                  <a:srgbClr val="333399"/>
                </a:solidFill>
                <a:latin typeface="楷体_GB2312" pitchFamily="49" charset="-122"/>
              </a:rPr>
              <a:t>7.3</a:t>
            </a:r>
            <a:r>
              <a:rPr lang="zh-CN" altLang="en-US" sz="2400" b="1" i="0" dirty="0" smtClean="0">
                <a:solidFill>
                  <a:srgbClr val="333399"/>
                </a:solidFill>
                <a:latin typeface="楷体_GB2312" pitchFamily="49" charset="-122"/>
              </a:rPr>
              <a:t>语言 </a:t>
            </a:r>
            <a:r>
              <a:rPr lang="pt-BR" altLang="zh-CN" sz="2400" b="1" dirty="0"/>
              <a:t>L</a:t>
            </a:r>
            <a:r>
              <a:rPr lang="pt-BR" altLang="zh-CN" sz="2400" b="1" i="0" dirty="0"/>
              <a:t> = { </a:t>
            </a:r>
            <a:r>
              <a:rPr lang="pt-BR" altLang="zh-CN" sz="2400" b="1" dirty="0"/>
              <a:t>a</a:t>
            </a:r>
            <a:r>
              <a:rPr lang="pt-BR" altLang="zh-CN" sz="2400" b="1" baseline="30000" dirty="0"/>
              <a:t>n</a:t>
            </a:r>
            <a:r>
              <a:rPr lang="pt-BR" altLang="zh-CN" sz="2400" b="1" dirty="0"/>
              <a:t>b</a:t>
            </a:r>
            <a:r>
              <a:rPr lang="pt-BR" altLang="zh-CN" sz="2400" b="1" baseline="30000" dirty="0"/>
              <a:t>n</a:t>
            </a:r>
            <a:r>
              <a:rPr lang="pt-BR" altLang="zh-CN" sz="2400" b="1" dirty="0"/>
              <a:t>c</a:t>
            </a:r>
            <a:r>
              <a:rPr lang="pt-BR" altLang="zh-CN" sz="2400" b="1" baseline="30000" dirty="0"/>
              <a:t>n</a:t>
            </a:r>
            <a:r>
              <a:rPr lang="pt-BR" altLang="zh-CN" sz="2400" b="1" i="0" dirty="0"/>
              <a:t> </a:t>
            </a:r>
            <a:r>
              <a:rPr lang="pt-BR" altLang="zh-CN" sz="2400" b="1" i="0" dirty="0">
                <a:sym typeface="Symbol" pitchFamily="18" charset="2"/>
              </a:rPr>
              <a:t></a:t>
            </a:r>
            <a:r>
              <a:rPr lang="pt-BR" altLang="zh-CN" sz="2400" b="1" i="0" dirty="0"/>
              <a:t> </a:t>
            </a:r>
            <a:r>
              <a:rPr lang="pt-BR" altLang="zh-CN" sz="2400" b="1" dirty="0"/>
              <a:t>n</a:t>
            </a:r>
            <a:r>
              <a:rPr lang="pt-BR" altLang="zh-CN" sz="2400" b="1" i="0" dirty="0"/>
              <a:t> </a:t>
            </a:r>
            <a:r>
              <a:rPr lang="en-US" altLang="zh-CN" sz="2400" b="1" i="0" dirty="0">
                <a:sym typeface="Symbol" pitchFamily="18" charset="2"/>
              </a:rPr>
              <a:t></a:t>
            </a:r>
            <a:r>
              <a:rPr lang="en-US" altLang="zh-CN" sz="2400" b="1" i="0" dirty="0"/>
              <a:t> </a:t>
            </a:r>
            <a:r>
              <a:rPr lang="pt-BR" altLang="zh-CN" sz="2400" b="1" i="0" dirty="0"/>
              <a:t>1}</a:t>
            </a:r>
            <a:r>
              <a:rPr lang="pt-BR" altLang="zh-CN" sz="2400" dirty="0"/>
              <a:t> </a:t>
            </a:r>
            <a:r>
              <a:rPr lang="zh-CN" altLang="en-US" sz="2400" dirty="0" smtClean="0"/>
              <a:t>上下文无关文法</a:t>
            </a:r>
            <a:r>
              <a:rPr lang="pt-BR" altLang="zh-CN" sz="2400" dirty="0" smtClean="0"/>
              <a:t>?</a:t>
            </a:r>
            <a:r>
              <a:rPr lang="zh-CN" altLang="en-US" sz="2400" dirty="0" smtClean="0"/>
              <a:t>上下文有关文法</a:t>
            </a:r>
            <a:endParaRPr lang="en-US" altLang="zh-CN" sz="2000" dirty="0"/>
          </a:p>
        </p:txBody>
      </p:sp>
      <p:sp>
        <p:nvSpPr>
          <p:cNvPr id="4" name="Text Box 13"/>
          <p:cNvSpPr txBox="1">
            <a:spLocks noChangeArrowheads="1"/>
          </p:cNvSpPr>
          <p:nvPr/>
        </p:nvSpPr>
        <p:spPr bwMode="auto">
          <a:xfrm>
            <a:off x="581479" y="2895600"/>
            <a:ext cx="1873250" cy="3046988"/>
          </a:xfrm>
          <a:prstGeom prst="rect">
            <a:avLst/>
          </a:prstGeom>
          <a:noFill/>
          <a:ln w="9525">
            <a:noFill/>
            <a:miter lim="800000"/>
            <a:headEnd/>
            <a:tailEnd/>
          </a:ln>
        </p:spPr>
        <p:txBody>
          <a:bodyPr>
            <a:spAutoFit/>
          </a:bodyPr>
          <a:lstStyle/>
          <a:p>
            <a:pPr algn="l">
              <a:buClrTx/>
            </a:pPr>
            <a:r>
              <a:rPr lang="en-US" altLang="zh-CN" sz="2400" b="1" dirty="0">
                <a:solidFill>
                  <a:srgbClr val="333399"/>
                </a:solidFill>
                <a:cs typeface="Times New Roman" pitchFamily="18" charset="0"/>
                <a:sym typeface="Symbol" pitchFamily="18" charset="2"/>
              </a:rPr>
              <a:t>G[S]:</a:t>
            </a:r>
            <a:endParaRPr lang="zh-CN" altLang="en-US" sz="2400" b="1" dirty="0">
              <a:solidFill>
                <a:srgbClr val="333399"/>
              </a:solidFill>
              <a:cs typeface="Times New Roman" pitchFamily="18" charset="0"/>
              <a:sym typeface="Symbol" pitchFamily="18" charset="2"/>
            </a:endParaRPr>
          </a:p>
          <a:p>
            <a:pPr algn="l">
              <a:buClrTx/>
            </a:pPr>
            <a:r>
              <a:rPr lang="en-US" altLang="zh-CN" sz="2400" b="1" dirty="0">
                <a:solidFill>
                  <a:srgbClr val="333399"/>
                </a:solidFill>
                <a:cs typeface="Times New Roman" pitchFamily="18" charset="0"/>
                <a:sym typeface="Symbol" pitchFamily="18" charset="2"/>
              </a:rPr>
              <a:t>S </a:t>
            </a:r>
            <a:r>
              <a:rPr lang="en-US" altLang="zh-CN" sz="2400" b="1" i="0" dirty="0">
                <a:solidFill>
                  <a:srgbClr val="333399"/>
                </a:solidFill>
                <a:cs typeface="Times New Roman" pitchFamily="18" charset="0"/>
                <a:sym typeface="Symbol" pitchFamily="18" charset="2"/>
              </a:rPr>
              <a:t></a:t>
            </a:r>
            <a:r>
              <a:rPr lang="en-US" altLang="zh-CN" sz="2400" b="1" dirty="0">
                <a:solidFill>
                  <a:srgbClr val="333399"/>
                </a:solidFill>
                <a:cs typeface="Times New Roman" pitchFamily="18" charset="0"/>
                <a:sym typeface="Symbol" pitchFamily="18" charset="2"/>
              </a:rPr>
              <a:t> ABC</a:t>
            </a:r>
            <a:endParaRPr kumimoji="0" lang="en-US" altLang="zh-CN" sz="2400" b="1" i="0" dirty="0">
              <a:solidFill>
                <a:srgbClr val="333399"/>
              </a:solidFill>
              <a:cs typeface="Times New Roman" pitchFamily="18" charset="0"/>
              <a:sym typeface="Symbol" pitchFamily="18" charset="2"/>
            </a:endParaRPr>
          </a:p>
          <a:p>
            <a:pPr algn="l">
              <a:buClrTx/>
            </a:pPr>
            <a:r>
              <a:rPr lang="en-US" altLang="zh-CN" sz="2400" b="1" dirty="0">
                <a:solidFill>
                  <a:srgbClr val="333399"/>
                </a:solidFill>
                <a:cs typeface="Times New Roman" pitchFamily="18" charset="0"/>
                <a:sym typeface="Symbol" pitchFamily="18" charset="2"/>
              </a:rPr>
              <a:t>A </a:t>
            </a:r>
            <a:r>
              <a:rPr lang="en-US" altLang="zh-CN" sz="2400" b="1" i="0" dirty="0">
                <a:solidFill>
                  <a:srgbClr val="333399"/>
                </a:solidFill>
                <a:ea typeface="华文行楷" pitchFamily="2" charset="-122"/>
                <a:cs typeface="Times New Roman" pitchFamily="18" charset="0"/>
                <a:sym typeface="Symbol" pitchFamily="18" charset="2"/>
              </a:rPr>
              <a:t></a:t>
            </a:r>
            <a:r>
              <a:rPr lang="en-US" altLang="zh-CN" sz="2400" b="1" dirty="0">
                <a:solidFill>
                  <a:srgbClr val="333399"/>
                </a:solidFill>
                <a:ea typeface="华文行楷" pitchFamily="2" charset="-122"/>
                <a:cs typeface="Times New Roman" pitchFamily="18" charset="0"/>
                <a:sym typeface="Symbol" pitchFamily="18" charset="2"/>
              </a:rPr>
              <a:t> A</a:t>
            </a:r>
            <a:r>
              <a:rPr lang="en-US" altLang="zh-CN" sz="2400" b="1" i="0" baseline="-25000" dirty="0">
                <a:solidFill>
                  <a:srgbClr val="333399"/>
                </a:solidFill>
                <a:ea typeface="华文行楷" pitchFamily="2" charset="-122"/>
                <a:cs typeface="Times New Roman" pitchFamily="18" charset="0"/>
                <a:sym typeface="Symbol" pitchFamily="18" charset="2"/>
              </a:rPr>
              <a:t>1</a:t>
            </a:r>
            <a:r>
              <a:rPr lang="en-US" altLang="zh-CN" sz="2400" b="1" dirty="0">
                <a:solidFill>
                  <a:srgbClr val="333399"/>
                </a:solidFill>
                <a:ea typeface="华文行楷" pitchFamily="2" charset="-122"/>
                <a:cs typeface="Times New Roman" pitchFamily="18" charset="0"/>
                <a:sym typeface="Symbol" pitchFamily="18" charset="2"/>
              </a:rPr>
              <a:t>a</a:t>
            </a:r>
          </a:p>
          <a:p>
            <a:pPr algn="l">
              <a:buClrTx/>
            </a:pPr>
            <a:r>
              <a:rPr lang="en-US" altLang="zh-CN" sz="2400" b="1" dirty="0">
                <a:solidFill>
                  <a:srgbClr val="333399"/>
                </a:solidFill>
                <a:cs typeface="Times New Roman" pitchFamily="18" charset="0"/>
                <a:sym typeface="Symbol" pitchFamily="18" charset="2"/>
              </a:rPr>
              <a:t>A </a:t>
            </a:r>
            <a:r>
              <a:rPr lang="en-US" altLang="zh-CN" sz="2400" b="1" i="0" dirty="0">
                <a:solidFill>
                  <a:srgbClr val="333399"/>
                </a:solidFill>
                <a:cs typeface="Times New Roman" pitchFamily="18" charset="0"/>
                <a:sym typeface="Symbol" pitchFamily="18" charset="2"/>
              </a:rPr>
              <a:t></a:t>
            </a:r>
            <a:r>
              <a:rPr lang="en-US" altLang="zh-CN" sz="2400" b="1" dirty="0">
                <a:solidFill>
                  <a:srgbClr val="333399"/>
                </a:solidFill>
                <a:cs typeface="Times New Roman" pitchFamily="18" charset="0"/>
                <a:sym typeface="Symbol" pitchFamily="18" charset="2"/>
              </a:rPr>
              <a:t> a</a:t>
            </a:r>
            <a:endParaRPr lang="en-US" altLang="zh-CN" sz="2400" b="1" dirty="0">
              <a:solidFill>
                <a:srgbClr val="333399"/>
              </a:solidFill>
              <a:ea typeface="华文行楷" pitchFamily="2" charset="-122"/>
              <a:sym typeface="Symbol" pitchFamily="18" charset="2"/>
            </a:endParaRPr>
          </a:p>
          <a:p>
            <a:pPr algn="l">
              <a:buClrTx/>
            </a:pPr>
            <a:r>
              <a:rPr lang="en-US" altLang="zh-CN" sz="2400" b="1" dirty="0">
                <a:solidFill>
                  <a:srgbClr val="333399"/>
                </a:solidFill>
                <a:cs typeface="Times New Roman" pitchFamily="18" charset="0"/>
                <a:sym typeface="Symbol" pitchFamily="18" charset="2"/>
              </a:rPr>
              <a:t>B </a:t>
            </a:r>
            <a:r>
              <a:rPr lang="en-US" altLang="zh-CN" sz="2400" b="1" i="0" dirty="0">
                <a:solidFill>
                  <a:srgbClr val="333399"/>
                </a:solidFill>
                <a:ea typeface="华文行楷" pitchFamily="2" charset="-122"/>
                <a:sym typeface="Symbol" pitchFamily="18" charset="2"/>
              </a:rPr>
              <a:t></a:t>
            </a:r>
            <a:r>
              <a:rPr lang="en-US" altLang="zh-CN" sz="2400" b="1" dirty="0">
                <a:solidFill>
                  <a:srgbClr val="333399"/>
                </a:solidFill>
                <a:ea typeface="华文行楷" pitchFamily="2" charset="-122"/>
                <a:sym typeface="Symbol" pitchFamily="18" charset="2"/>
              </a:rPr>
              <a:t> B</a:t>
            </a:r>
            <a:r>
              <a:rPr lang="en-US" altLang="zh-CN" sz="2400" b="1" i="0" baseline="-25000" dirty="0">
                <a:solidFill>
                  <a:srgbClr val="333399"/>
                </a:solidFill>
                <a:sym typeface="Symbol" pitchFamily="18" charset="2"/>
              </a:rPr>
              <a:t>1</a:t>
            </a:r>
            <a:r>
              <a:rPr lang="en-US" altLang="zh-CN" sz="2400" b="1" dirty="0">
                <a:solidFill>
                  <a:srgbClr val="333399"/>
                </a:solidFill>
                <a:ea typeface="华文行楷" pitchFamily="2" charset="-122"/>
                <a:sym typeface="Symbol" pitchFamily="18" charset="2"/>
              </a:rPr>
              <a:t>b</a:t>
            </a:r>
            <a:endParaRPr lang="en-US" altLang="zh-CN" sz="2400" b="1" dirty="0">
              <a:solidFill>
                <a:srgbClr val="333399"/>
              </a:solidFill>
              <a:sym typeface="Symbol" pitchFamily="18" charset="2"/>
            </a:endParaRPr>
          </a:p>
          <a:p>
            <a:pPr algn="l">
              <a:buClrTx/>
            </a:pPr>
            <a:r>
              <a:rPr lang="en-US" altLang="zh-CN" sz="2400" b="1" dirty="0">
                <a:solidFill>
                  <a:srgbClr val="333399"/>
                </a:solidFill>
                <a:sym typeface="Symbol" pitchFamily="18" charset="2"/>
              </a:rPr>
              <a:t>B </a:t>
            </a:r>
            <a:r>
              <a:rPr lang="en-US" altLang="zh-CN" sz="2400" b="1" i="0" dirty="0">
                <a:solidFill>
                  <a:srgbClr val="333399"/>
                </a:solidFill>
                <a:sym typeface="Symbol" pitchFamily="18" charset="2"/>
              </a:rPr>
              <a:t> </a:t>
            </a:r>
            <a:r>
              <a:rPr lang="en-US" altLang="zh-CN" sz="2400" b="1" dirty="0">
                <a:solidFill>
                  <a:srgbClr val="333399"/>
                </a:solidFill>
                <a:sym typeface="Symbol" pitchFamily="18" charset="2"/>
              </a:rPr>
              <a:t>b</a:t>
            </a:r>
          </a:p>
          <a:p>
            <a:pPr algn="l">
              <a:buClrTx/>
            </a:pPr>
            <a:r>
              <a:rPr lang="en-US" altLang="zh-CN" sz="2400" b="1" dirty="0">
                <a:solidFill>
                  <a:srgbClr val="333399"/>
                </a:solidFill>
                <a:sym typeface="Symbol" pitchFamily="18" charset="2"/>
              </a:rPr>
              <a:t>C </a:t>
            </a:r>
            <a:r>
              <a:rPr lang="en-US" altLang="zh-CN" sz="2400" b="1" i="0" dirty="0">
                <a:solidFill>
                  <a:srgbClr val="333399"/>
                </a:solidFill>
                <a:sym typeface="Symbol" pitchFamily="18" charset="2"/>
              </a:rPr>
              <a:t> </a:t>
            </a:r>
            <a:r>
              <a:rPr lang="en-US" altLang="zh-CN" sz="2400" b="1" dirty="0">
                <a:solidFill>
                  <a:srgbClr val="333399"/>
                </a:solidFill>
                <a:sym typeface="Symbol" pitchFamily="18" charset="2"/>
              </a:rPr>
              <a:t>C</a:t>
            </a:r>
            <a:r>
              <a:rPr lang="en-US" altLang="zh-CN" sz="2400" b="1" i="0" baseline="-25000" dirty="0">
                <a:solidFill>
                  <a:srgbClr val="333399"/>
                </a:solidFill>
                <a:sym typeface="Symbol" pitchFamily="18" charset="2"/>
              </a:rPr>
              <a:t>1</a:t>
            </a:r>
            <a:r>
              <a:rPr lang="en-US" altLang="zh-CN" sz="2400" b="1" dirty="0">
                <a:solidFill>
                  <a:srgbClr val="333399"/>
                </a:solidFill>
                <a:sym typeface="Symbol" pitchFamily="18" charset="2"/>
              </a:rPr>
              <a:t>c</a:t>
            </a:r>
            <a:endParaRPr lang="en-US" altLang="zh-CN" sz="2400" b="1" dirty="0">
              <a:solidFill>
                <a:srgbClr val="333399"/>
              </a:solidFill>
              <a:ea typeface="华文行楷" pitchFamily="2" charset="-122"/>
              <a:sym typeface="Symbol" pitchFamily="18" charset="2"/>
            </a:endParaRPr>
          </a:p>
          <a:p>
            <a:pPr algn="l">
              <a:buClrTx/>
            </a:pPr>
            <a:r>
              <a:rPr lang="en-US" altLang="zh-CN" sz="2400" b="1" dirty="0">
                <a:solidFill>
                  <a:srgbClr val="333399"/>
                </a:solidFill>
                <a:sym typeface="Symbol" pitchFamily="18" charset="2"/>
              </a:rPr>
              <a:t>C </a:t>
            </a:r>
            <a:r>
              <a:rPr lang="en-US" altLang="zh-CN" sz="2400" b="1" i="0" dirty="0">
                <a:solidFill>
                  <a:srgbClr val="333399"/>
                </a:solidFill>
                <a:sym typeface="Symbol" pitchFamily="18" charset="2"/>
              </a:rPr>
              <a:t></a:t>
            </a:r>
            <a:r>
              <a:rPr lang="en-US" altLang="zh-CN" sz="2400" b="1" dirty="0">
                <a:solidFill>
                  <a:srgbClr val="333399"/>
                </a:solidFill>
                <a:sym typeface="Symbol" pitchFamily="18" charset="2"/>
              </a:rPr>
              <a:t> c</a:t>
            </a:r>
          </a:p>
        </p:txBody>
      </p:sp>
      <p:sp>
        <p:nvSpPr>
          <p:cNvPr id="5" name="Text Box 14"/>
          <p:cNvSpPr txBox="1">
            <a:spLocks noChangeArrowheads="1"/>
          </p:cNvSpPr>
          <p:nvPr/>
        </p:nvSpPr>
        <p:spPr bwMode="auto">
          <a:xfrm>
            <a:off x="2469242" y="2788139"/>
            <a:ext cx="6293757" cy="3200876"/>
          </a:xfrm>
          <a:prstGeom prst="rect">
            <a:avLst/>
          </a:prstGeom>
          <a:noFill/>
          <a:ln w="9525">
            <a:noFill/>
            <a:miter lim="800000"/>
            <a:headEnd/>
            <a:tailEnd/>
          </a:ln>
        </p:spPr>
        <p:txBody>
          <a:bodyPr wrap="square">
            <a:spAutoFit/>
          </a:bodyPr>
          <a:lstStyle/>
          <a:p>
            <a:pPr algn="l">
              <a:buClrTx/>
            </a:pPr>
            <a:r>
              <a:rPr kumimoji="0" lang="en-US" altLang="zh-CN" sz="2400" b="1" i="0" dirty="0">
                <a:sym typeface="Symbol" pitchFamily="18" charset="2"/>
              </a:rPr>
              <a:t> </a:t>
            </a:r>
            <a:r>
              <a:rPr kumimoji="0" lang="en-US" altLang="zh-CN" sz="2400" b="1" i="0" dirty="0" smtClean="0">
                <a:sym typeface="Symbol" pitchFamily="18" charset="2"/>
              </a:rPr>
              <a:t> </a:t>
            </a:r>
            <a:r>
              <a:rPr kumimoji="0" lang="zh-CN" altLang="en-US" sz="2000" b="1" i="0" dirty="0">
                <a:sym typeface="Symbol" pitchFamily="18" charset="2"/>
              </a:rPr>
              <a:t>语义动作</a:t>
            </a:r>
            <a:r>
              <a:rPr kumimoji="0" lang="en-US" altLang="zh-CN" sz="2000" b="1" i="0" dirty="0">
                <a:sym typeface="Symbol" pitchFamily="18" charset="2"/>
              </a:rPr>
              <a:t>/</a:t>
            </a:r>
            <a:r>
              <a:rPr kumimoji="0" lang="zh-CN" altLang="en-US" sz="2000" b="1" i="0" dirty="0">
                <a:sym typeface="Symbol" pitchFamily="18" charset="2"/>
              </a:rPr>
              <a:t>限定</a:t>
            </a:r>
            <a:r>
              <a:rPr kumimoji="0" lang="zh-CN" altLang="en-US" sz="2000" b="1" i="0" dirty="0" smtClean="0">
                <a:sym typeface="Symbol" pitchFamily="18" charset="2"/>
              </a:rPr>
              <a:t>条件，</a:t>
            </a:r>
            <a:r>
              <a:rPr kumimoji="0" lang="en-US" altLang="zh-CN" sz="2000" b="1" i="0" dirty="0" err="1" smtClean="0">
                <a:sym typeface="Symbol" pitchFamily="18" charset="2"/>
              </a:rPr>
              <a:t>num</a:t>
            </a:r>
            <a:r>
              <a:rPr kumimoji="0" lang="zh-CN" altLang="en-US" sz="2000" b="1" i="0" dirty="0" smtClean="0">
                <a:sym typeface="Symbol" pitchFamily="18" charset="2"/>
              </a:rPr>
              <a:t>为综合属性，语义是</a:t>
            </a:r>
            <a:r>
              <a:rPr kumimoji="0" lang="en-US" altLang="zh-CN" sz="2000" b="1" i="0" dirty="0" smtClean="0">
                <a:sym typeface="Symbol" pitchFamily="18" charset="2"/>
              </a:rPr>
              <a:t>n</a:t>
            </a:r>
            <a:r>
              <a:rPr kumimoji="0" lang="zh-CN" altLang="en-US" sz="2000" b="1" i="0" dirty="0" smtClean="0">
                <a:sym typeface="Symbol" pitchFamily="18" charset="2"/>
              </a:rPr>
              <a:t>的值</a:t>
            </a:r>
            <a:endParaRPr kumimoji="0" lang="zh-CN" altLang="en-US" sz="2400" b="1" i="0" dirty="0">
              <a:cs typeface="Times New Roman" pitchFamily="18" charset="0"/>
              <a:sym typeface="Symbol" pitchFamily="18" charset="2"/>
            </a:endParaRPr>
          </a:p>
          <a:p>
            <a:pPr algn="l">
              <a:buClrTx/>
            </a:pPr>
            <a:endParaRPr kumimoji="0" lang="zh-CN" altLang="en-US" sz="1000" b="1" i="0" dirty="0">
              <a:solidFill>
                <a:srgbClr val="333399"/>
              </a:solidFill>
              <a:cs typeface="Times New Roman" pitchFamily="18" charset="0"/>
              <a:sym typeface="Symbol" pitchFamily="18" charset="2"/>
            </a:endParaRPr>
          </a:p>
          <a:p>
            <a:pPr algn="l">
              <a:buClrTx/>
            </a:pPr>
            <a:r>
              <a:rPr lang="en-US" altLang="zh-CN" sz="2400" b="1" i="0" dirty="0">
                <a:solidFill>
                  <a:srgbClr val="333399"/>
                </a:solidFill>
                <a:cs typeface="Times New Roman" pitchFamily="18" charset="0"/>
                <a:sym typeface="Symbol" pitchFamily="18" charset="2"/>
              </a:rPr>
              <a:t>{(</a:t>
            </a:r>
            <a:r>
              <a:rPr lang="en-US" altLang="zh-CN" sz="2400" b="1" dirty="0" err="1">
                <a:solidFill>
                  <a:srgbClr val="333399"/>
                </a:solidFill>
                <a:cs typeface="Times New Roman" pitchFamily="18" charset="0"/>
                <a:sym typeface="Symbol" pitchFamily="18" charset="2"/>
              </a:rPr>
              <a:t>A.num</a:t>
            </a:r>
            <a:r>
              <a:rPr lang="en-US" altLang="zh-CN" sz="2400" b="1" dirty="0">
                <a:solidFill>
                  <a:srgbClr val="333399"/>
                </a:solidFill>
                <a:cs typeface="Times New Roman" pitchFamily="18" charset="0"/>
                <a:sym typeface="Symbol" pitchFamily="18" charset="2"/>
              </a:rPr>
              <a:t>=</a:t>
            </a:r>
            <a:r>
              <a:rPr lang="en-US" altLang="zh-CN" sz="2400" b="1" dirty="0" err="1">
                <a:solidFill>
                  <a:srgbClr val="333399"/>
                </a:solidFill>
                <a:cs typeface="Times New Roman" pitchFamily="18" charset="0"/>
                <a:sym typeface="Symbol" pitchFamily="18" charset="2"/>
              </a:rPr>
              <a:t>B.num</a:t>
            </a:r>
            <a:r>
              <a:rPr lang="en-US" altLang="zh-CN" sz="2400" b="1" i="0" dirty="0">
                <a:solidFill>
                  <a:srgbClr val="333399"/>
                </a:solidFill>
                <a:cs typeface="Times New Roman" pitchFamily="18" charset="0"/>
                <a:sym typeface="Symbol" pitchFamily="18" charset="2"/>
              </a:rPr>
              <a:t>) </a:t>
            </a:r>
            <a:r>
              <a:rPr lang="en-US" altLang="zh-CN" sz="2400" b="1" dirty="0">
                <a:solidFill>
                  <a:srgbClr val="333399"/>
                </a:solidFill>
                <a:cs typeface="Times New Roman" pitchFamily="18" charset="0"/>
                <a:sym typeface="Symbol" pitchFamily="18" charset="2"/>
              </a:rPr>
              <a:t>and </a:t>
            </a:r>
            <a:r>
              <a:rPr lang="en-US" altLang="zh-CN" sz="2400" b="1" i="0" dirty="0">
                <a:solidFill>
                  <a:srgbClr val="333399"/>
                </a:solidFill>
                <a:cs typeface="Times New Roman" pitchFamily="18" charset="0"/>
                <a:sym typeface="Symbol" pitchFamily="18" charset="2"/>
              </a:rPr>
              <a:t>(</a:t>
            </a:r>
            <a:r>
              <a:rPr lang="en-US" altLang="zh-CN" sz="2400" b="1" dirty="0" err="1">
                <a:solidFill>
                  <a:srgbClr val="333399"/>
                </a:solidFill>
              </a:rPr>
              <a:t>B.num</a:t>
            </a:r>
            <a:r>
              <a:rPr lang="en-US" altLang="zh-CN" sz="2400" b="1" dirty="0">
                <a:solidFill>
                  <a:srgbClr val="333399"/>
                </a:solidFill>
              </a:rPr>
              <a:t>=</a:t>
            </a:r>
            <a:r>
              <a:rPr lang="en-US" altLang="zh-CN" sz="2400" b="1" dirty="0" err="1">
                <a:solidFill>
                  <a:srgbClr val="333399"/>
                </a:solidFill>
              </a:rPr>
              <a:t>C.num</a:t>
            </a:r>
            <a:r>
              <a:rPr lang="en-US" altLang="zh-CN" sz="2400" b="1" i="0" dirty="0">
                <a:solidFill>
                  <a:srgbClr val="333399"/>
                </a:solidFill>
              </a:rPr>
              <a:t>)</a:t>
            </a:r>
            <a:r>
              <a:rPr lang="en-US" altLang="zh-CN" sz="2400" b="1" dirty="0">
                <a:solidFill>
                  <a:srgbClr val="333399"/>
                </a:solidFill>
              </a:rPr>
              <a:t> </a:t>
            </a:r>
            <a:r>
              <a:rPr lang="en-US" altLang="zh-CN" sz="2400" b="1" i="0" dirty="0">
                <a:solidFill>
                  <a:srgbClr val="333399"/>
                </a:solidFill>
                <a:sym typeface="Symbol" pitchFamily="18" charset="2"/>
              </a:rPr>
              <a:t>}</a:t>
            </a:r>
            <a:endParaRPr kumimoji="0" lang="en-US" altLang="zh-CN" sz="2400" b="1" i="0" dirty="0">
              <a:solidFill>
                <a:srgbClr val="333399"/>
              </a:solidFill>
              <a:sym typeface="Symbol" pitchFamily="18" charset="2"/>
            </a:endParaRPr>
          </a:p>
          <a:p>
            <a:pPr algn="l">
              <a:buClrTx/>
            </a:pPr>
            <a:r>
              <a:rPr lang="en-US" altLang="zh-CN" sz="2400" b="1" i="0" dirty="0">
                <a:solidFill>
                  <a:srgbClr val="333399"/>
                </a:solidFill>
                <a:sym typeface="Symbol" pitchFamily="18" charset="2"/>
              </a:rPr>
              <a:t>{ </a:t>
            </a:r>
            <a:r>
              <a:rPr lang="en-US" altLang="zh-CN" sz="2400" b="1" dirty="0" err="1">
                <a:solidFill>
                  <a:srgbClr val="333399"/>
                </a:solidFill>
                <a:sym typeface="Symbol" pitchFamily="18" charset="2"/>
              </a:rPr>
              <a:t>A.</a:t>
            </a:r>
            <a:r>
              <a:rPr lang="en-US" altLang="zh-CN" sz="2400" b="1" dirty="0" err="1">
                <a:solidFill>
                  <a:srgbClr val="333399"/>
                </a:solidFill>
              </a:rPr>
              <a:t>num</a:t>
            </a:r>
            <a:r>
              <a:rPr lang="en-US" altLang="zh-CN" sz="2400" b="1" dirty="0">
                <a:solidFill>
                  <a:srgbClr val="333399"/>
                </a:solidFill>
                <a:sym typeface="Symbol" pitchFamily="18" charset="2"/>
              </a:rPr>
              <a:t> </a:t>
            </a:r>
            <a:r>
              <a:rPr lang="en-US" altLang="zh-CN" sz="2400" b="1" i="0" dirty="0">
                <a:solidFill>
                  <a:srgbClr val="333399"/>
                </a:solidFill>
                <a:sym typeface="Symbol" pitchFamily="18" charset="2"/>
              </a:rPr>
              <a:t>:=</a:t>
            </a:r>
            <a:r>
              <a:rPr lang="en-US" altLang="zh-CN" sz="2400" b="1" dirty="0">
                <a:solidFill>
                  <a:srgbClr val="333399"/>
                </a:solidFill>
                <a:sym typeface="Symbol" pitchFamily="18" charset="2"/>
              </a:rPr>
              <a:t> A</a:t>
            </a:r>
            <a:r>
              <a:rPr lang="en-US" altLang="zh-CN" sz="2400" b="1" i="0" baseline="-25000" dirty="0">
                <a:solidFill>
                  <a:srgbClr val="333399"/>
                </a:solidFill>
                <a:sym typeface="Symbol" pitchFamily="18" charset="2"/>
              </a:rPr>
              <a:t>1</a:t>
            </a:r>
            <a:r>
              <a:rPr lang="en-US" altLang="zh-CN" sz="2400" b="1" dirty="0">
                <a:solidFill>
                  <a:srgbClr val="333399"/>
                </a:solidFill>
              </a:rPr>
              <a:t>.num</a:t>
            </a:r>
            <a:r>
              <a:rPr lang="en-US" altLang="zh-CN" sz="2400" b="1" dirty="0">
                <a:solidFill>
                  <a:srgbClr val="333399"/>
                </a:solidFill>
                <a:sym typeface="Symbol" pitchFamily="18" charset="2"/>
              </a:rPr>
              <a:t> + 1</a:t>
            </a:r>
            <a:r>
              <a:rPr lang="en-US" altLang="zh-CN" sz="2400" b="1" i="0" dirty="0">
                <a:solidFill>
                  <a:srgbClr val="333399"/>
                </a:solidFill>
                <a:sym typeface="Symbol" pitchFamily="18" charset="2"/>
              </a:rPr>
              <a:t> }</a:t>
            </a:r>
            <a:endParaRPr lang="en-US" altLang="zh-CN" sz="2400" b="1" dirty="0">
              <a:solidFill>
                <a:srgbClr val="333399"/>
              </a:solidFill>
              <a:ea typeface="华文行楷" pitchFamily="2" charset="-122"/>
              <a:sym typeface="Symbol" pitchFamily="18" charset="2"/>
            </a:endParaRPr>
          </a:p>
          <a:p>
            <a:pPr algn="l">
              <a:buClrTx/>
            </a:pPr>
            <a:r>
              <a:rPr lang="en-US" altLang="zh-CN" sz="2400" b="1" i="0" dirty="0">
                <a:solidFill>
                  <a:srgbClr val="333399"/>
                </a:solidFill>
                <a:sym typeface="Symbol" pitchFamily="18" charset="2"/>
              </a:rPr>
              <a:t>{ </a:t>
            </a:r>
            <a:r>
              <a:rPr lang="en-US" altLang="zh-CN" sz="2400" b="1" dirty="0" err="1">
                <a:solidFill>
                  <a:srgbClr val="333399"/>
                </a:solidFill>
                <a:sym typeface="Symbol" pitchFamily="18" charset="2"/>
              </a:rPr>
              <a:t>A</a:t>
            </a:r>
            <a:r>
              <a:rPr lang="en-US" altLang="zh-CN" sz="2400" b="1" dirty="0" err="1">
                <a:solidFill>
                  <a:srgbClr val="333399"/>
                </a:solidFill>
              </a:rPr>
              <a:t>.num</a:t>
            </a:r>
            <a:r>
              <a:rPr lang="en-US" altLang="zh-CN" sz="2400" b="1" dirty="0">
                <a:solidFill>
                  <a:srgbClr val="333399"/>
                </a:solidFill>
                <a:sym typeface="Symbol" pitchFamily="18" charset="2"/>
              </a:rPr>
              <a:t> </a:t>
            </a:r>
            <a:r>
              <a:rPr lang="en-US" altLang="zh-CN" sz="2400" b="1" i="0" dirty="0">
                <a:solidFill>
                  <a:srgbClr val="333399"/>
                </a:solidFill>
                <a:sym typeface="Symbol" pitchFamily="18" charset="2"/>
              </a:rPr>
              <a:t>:=</a:t>
            </a:r>
            <a:r>
              <a:rPr lang="en-US" altLang="zh-CN" sz="2400" b="1" dirty="0">
                <a:solidFill>
                  <a:srgbClr val="333399"/>
                </a:solidFill>
                <a:sym typeface="Symbol" pitchFamily="18" charset="2"/>
              </a:rPr>
              <a:t> 1</a:t>
            </a:r>
            <a:r>
              <a:rPr lang="en-US" altLang="zh-CN" sz="2400" b="1" i="0" dirty="0">
                <a:solidFill>
                  <a:srgbClr val="333399"/>
                </a:solidFill>
                <a:sym typeface="Symbol" pitchFamily="18" charset="2"/>
              </a:rPr>
              <a:t> }</a:t>
            </a:r>
            <a:endParaRPr lang="en-US" altLang="zh-CN" sz="2400" b="1" dirty="0">
              <a:solidFill>
                <a:srgbClr val="333399"/>
              </a:solidFill>
              <a:ea typeface="华文行楷" pitchFamily="2" charset="-122"/>
              <a:sym typeface="Symbol" pitchFamily="18" charset="2"/>
            </a:endParaRPr>
          </a:p>
          <a:p>
            <a:pPr algn="l"/>
            <a:r>
              <a:rPr lang="en-US" altLang="zh-CN" sz="2400" b="1" i="0" dirty="0">
                <a:solidFill>
                  <a:srgbClr val="333399"/>
                </a:solidFill>
                <a:sym typeface="Symbol" pitchFamily="18" charset="2"/>
              </a:rPr>
              <a:t>{ </a:t>
            </a:r>
            <a:r>
              <a:rPr lang="en-US" altLang="zh-CN" sz="2400" b="1" dirty="0" err="1">
                <a:solidFill>
                  <a:srgbClr val="333399"/>
                </a:solidFill>
                <a:sym typeface="Symbol" pitchFamily="18" charset="2"/>
              </a:rPr>
              <a:t>B.</a:t>
            </a:r>
            <a:r>
              <a:rPr lang="en-US" altLang="zh-CN" sz="2400" b="1" dirty="0" err="1">
                <a:solidFill>
                  <a:srgbClr val="333399"/>
                </a:solidFill>
              </a:rPr>
              <a:t>num</a:t>
            </a:r>
            <a:r>
              <a:rPr lang="en-US" altLang="zh-CN" sz="2400" b="1" dirty="0">
                <a:solidFill>
                  <a:srgbClr val="333399"/>
                </a:solidFill>
                <a:sym typeface="Symbol" pitchFamily="18" charset="2"/>
              </a:rPr>
              <a:t> </a:t>
            </a:r>
            <a:r>
              <a:rPr lang="en-US" altLang="zh-CN" sz="2400" b="1" i="0" dirty="0">
                <a:solidFill>
                  <a:srgbClr val="333399"/>
                </a:solidFill>
                <a:sym typeface="Symbol" pitchFamily="18" charset="2"/>
              </a:rPr>
              <a:t>:=</a:t>
            </a:r>
            <a:r>
              <a:rPr lang="en-US" altLang="zh-CN" sz="2400" b="1" dirty="0">
                <a:solidFill>
                  <a:srgbClr val="333399"/>
                </a:solidFill>
                <a:sym typeface="Symbol" pitchFamily="18" charset="2"/>
              </a:rPr>
              <a:t> B</a:t>
            </a:r>
            <a:r>
              <a:rPr lang="en-US" altLang="zh-CN" sz="2400" b="1" i="0" baseline="-25000" dirty="0">
                <a:solidFill>
                  <a:srgbClr val="333399"/>
                </a:solidFill>
                <a:sym typeface="Symbol" pitchFamily="18" charset="2"/>
              </a:rPr>
              <a:t>1</a:t>
            </a:r>
            <a:r>
              <a:rPr lang="en-US" altLang="zh-CN" sz="2400" b="1" dirty="0">
                <a:solidFill>
                  <a:srgbClr val="333399"/>
                </a:solidFill>
              </a:rPr>
              <a:t>.num</a:t>
            </a:r>
            <a:r>
              <a:rPr lang="en-US" altLang="zh-CN" sz="2400" b="1" dirty="0">
                <a:solidFill>
                  <a:srgbClr val="333399"/>
                </a:solidFill>
                <a:sym typeface="Symbol" pitchFamily="18" charset="2"/>
              </a:rPr>
              <a:t> + 1</a:t>
            </a:r>
            <a:r>
              <a:rPr lang="en-US" altLang="zh-CN" sz="2400" b="1" i="0" dirty="0">
                <a:solidFill>
                  <a:srgbClr val="333399"/>
                </a:solidFill>
                <a:sym typeface="Symbol" pitchFamily="18" charset="2"/>
              </a:rPr>
              <a:t> }</a:t>
            </a:r>
            <a:endParaRPr lang="en-US" altLang="zh-CN" sz="2400" b="1" dirty="0">
              <a:solidFill>
                <a:srgbClr val="333399"/>
              </a:solidFill>
              <a:sym typeface="Symbol" pitchFamily="18" charset="2"/>
            </a:endParaRPr>
          </a:p>
          <a:p>
            <a:pPr algn="l"/>
            <a:r>
              <a:rPr lang="en-US" altLang="zh-CN" sz="2400" b="1" i="0" dirty="0">
                <a:solidFill>
                  <a:srgbClr val="333399"/>
                </a:solidFill>
                <a:sym typeface="Symbol" pitchFamily="18" charset="2"/>
              </a:rPr>
              <a:t>{ </a:t>
            </a:r>
            <a:r>
              <a:rPr lang="en-US" altLang="zh-CN" sz="2400" b="1" dirty="0" err="1">
                <a:solidFill>
                  <a:srgbClr val="333399"/>
                </a:solidFill>
                <a:sym typeface="Symbol" pitchFamily="18" charset="2"/>
              </a:rPr>
              <a:t>B</a:t>
            </a:r>
            <a:r>
              <a:rPr lang="en-US" altLang="zh-CN" sz="2400" b="1" dirty="0" err="1">
                <a:solidFill>
                  <a:srgbClr val="333399"/>
                </a:solidFill>
              </a:rPr>
              <a:t>.num</a:t>
            </a:r>
            <a:r>
              <a:rPr lang="en-US" altLang="zh-CN" sz="2400" b="1" dirty="0">
                <a:solidFill>
                  <a:srgbClr val="333399"/>
                </a:solidFill>
                <a:sym typeface="Symbol" pitchFamily="18" charset="2"/>
              </a:rPr>
              <a:t> </a:t>
            </a:r>
            <a:r>
              <a:rPr lang="en-US" altLang="zh-CN" sz="2400" b="1" i="0" dirty="0">
                <a:solidFill>
                  <a:srgbClr val="333399"/>
                </a:solidFill>
                <a:sym typeface="Symbol" pitchFamily="18" charset="2"/>
              </a:rPr>
              <a:t>:=</a:t>
            </a:r>
            <a:r>
              <a:rPr lang="en-US" altLang="zh-CN" sz="2400" b="1" dirty="0">
                <a:solidFill>
                  <a:srgbClr val="333399"/>
                </a:solidFill>
                <a:sym typeface="Symbol" pitchFamily="18" charset="2"/>
              </a:rPr>
              <a:t> 1</a:t>
            </a:r>
            <a:r>
              <a:rPr lang="en-US" altLang="zh-CN" sz="2400" b="1" i="0" dirty="0">
                <a:solidFill>
                  <a:srgbClr val="333399"/>
                </a:solidFill>
                <a:sym typeface="Symbol" pitchFamily="18" charset="2"/>
              </a:rPr>
              <a:t> }</a:t>
            </a:r>
            <a:endParaRPr lang="en-US" altLang="zh-CN" sz="2400" b="1" dirty="0">
              <a:solidFill>
                <a:srgbClr val="333399"/>
              </a:solidFill>
              <a:sym typeface="Symbol" pitchFamily="18" charset="2"/>
            </a:endParaRPr>
          </a:p>
          <a:p>
            <a:pPr algn="l"/>
            <a:r>
              <a:rPr lang="en-US" altLang="zh-CN" sz="2400" b="1" i="0" dirty="0">
                <a:solidFill>
                  <a:srgbClr val="333399"/>
                </a:solidFill>
                <a:sym typeface="Symbol" pitchFamily="18" charset="2"/>
              </a:rPr>
              <a:t>{ </a:t>
            </a:r>
            <a:r>
              <a:rPr lang="en-US" altLang="zh-CN" sz="2400" b="1" dirty="0" err="1">
                <a:solidFill>
                  <a:srgbClr val="333399"/>
                </a:solidFill>
                <a:sym typeface="Symbol" pitchFamily="18" charset="2"/>
              </a:rPr>
              <a:t>C.</a:t>
            </a:r>
            <a:r>
              <a:rPr lang="en-US" altLang="zh-CN" sz="2400" b="1" dirty="0" err="1">
                <a:solidFill>
                  <a:srgbClr val="333399"/>
                </a:solidFill>
              </a:rPr>
              <a:t>num</a:t>
            </a:r>
            <a:r>
              <a:rPr lang="en-US" altLang="zh-CN" sz="2400" b="1" dirty="0">
                <a:solidFill>
                  <a:srgbClr val="333399"/>
                </a:solidFill>
                <a:sym typeface="Symbol" pitchFamily="18" charset="2"/>
              </a:rPr>
              <a:t> </a:t>
            </a:r>
            <a:r>
              <a:rPr lang="en-US" altLang="zh-CN" sz="2400" b="1" i="0" dirty="0">
                <a:solidFill>
                  <a:srgbClr val="333399"/>
                </a:solidFill>
                <a:sym typeface="Symbol" pitchFamily="18" charset="2"/>
              </a:rPr>
              <a:t>:=</a:t>
            </a:r>
            <a:r>
              <a:rPr lang="en-US" altLang="zh-CN" sz="2400" b="1" dirty="0">
                <a:solidFill>
                  <a:srgbClr val="333399"/>
                </a:solidFill>
                <a:sym typeface="Symbol" pitchFamily="18" charset="2"/>
              </a:rPr>
              <a:t> C</a:t>
            </a:r>
            <a:r>
              <a:rPr lang="en-US" altLang="zh-CN" sz="2400" b="1" i="0" baseline="-25000" dirty="0">
                <a:solidFill>
                  <a:srgbClr val="333399"/>
                </a:solidFill>
                <a:sym typeface="Symbol" pitchFamily="18" charset="2"/>
              </a:rPr>
              <a:t>1</a:t>
            </a:r>
            <a:r>
              <a:rPr lang="en-US" altLang="zh-CN" sz="2400" b="1" dirty="0">
                <a:solidFill>
                  <a:srgbClr val="333399"/>
                </a:solidFill>
              </a:rPr>
              <a:t>.num</a:t>
            </a:r>
            <a:r>
              <a:rPr lang="en-US" altLang="zh-CN" sz="2400" b="1" dirty="0">
                <a:solidFill>
                  <a:srgbClr val="333399"/>
                </a:solidFill>
                <a:sym typeface="Symbol" pitchFamily="18" charset="2"/>
              </a:rPr>
              <a:t> + 1</a:t>
            </a:r>
            <a:r>
              <a:rPr lang="en-US" altLang="zh-CN" sz="2400" b="1" i="0" dirty="0">
                <a:solidFill>
                  <a:srgbClr val="333399"/>
                </a:solidFill>
                <a:sym typeface="Symbol" pitchFamily="18" charset="2"/>
              </a:rPr>
              <a:t> }</a:t>
            </a:r>
            <a:endParaRPr lang="en-US" altLang="zh-CN" sz="2400" b="1" dirty="0">
              <a:solidFill>
                <a:srgbClr val="333399"/>
              </a:solidFill>
              <a:sym typeface="Symbol" pitchFamily="18" charset="2"/>
            </a:endParaRPr>
          </a:p>
          <a:p>
            <a:pPr algn="l"/>
            <a:r>
              <a:rPr lang="en-US" altLang="zh-CN" sz="2400" b="1" i="0" dirty="0">
                <a:solidFill>
                  <a:srgbClr val="333399"/>
                </a:solidFill>
                <a:sym typeface="Symbol" pitchFamily="18" charset="2"/>
              </a:rPr>
              <a:t>{ </a:t>
            </a:r>
            <a:r>
              <a:rPr lang="en-US" altLang="zh-CN" sz="2400" b="1" dirty="0" err="1">
                <a:solidFill>
                  <a:srgbClr val="333399"/>
                </a:solidFill>
                <a:sym typeface="Symbol" pitchFamily="18" charset="2"/>
              </a:rPr>
              <a:t>C</a:t>
            </a:r>
            <a:r>
              <a:rPr lang="en-US" altLang="zh-CN" sz="2400" b="1" dirty="0" err="1">
                <a:solidFill>
                  <a:srgbClr val="333399"/>
                </a:solidFill>
              </a:rPr>
              <a:t>.num</a:t>
            </a:r>
            <a:r>
              <a:rPr lang="en-US" altLang="zh-CN" sz="2400" b="1" dirty="0">
                <a:solidFill>
                  <a:srgbClr val="333399"/>
                </a:solidFill>
                <a:sym typeface="Symbol" pitchFamily="18" charset="2"/>
              </a:rPr>
              <a:t> </a:t>
            </a:r>
            <a:r>
              <a:rPr lang="en-US" altLang="zh-CN" sz="2400" b="1" i="0" dirty="0">
                <a:solidFill>
                  <a:srgbClr val="333399"/>
                </a:solidFill>
                <a:sym typeface="Symbol" pitchFamily="18" charset="2"/>
              </a:rPr>
              <a:t>:=</a:t>
            </a:r>
            <a:r>
              <a:rPr lang="en-US" altLang="zh-CN" sz="2400" b="1" dirty="0">
                <a:solidFill>
                  <a:srgbClr val="333399"/>
                </a:solidFill>
                <a:sym typeface="Symbol" pitchFamily="18" charset="2"/>
              </a:rPr>
              <a:t> 1</a:t>
            </a:r>
            <a:r>
              <a:rPr lang="en-US" altLang="zh-CN" sz="2400" b="1" i="0" dirty="0">
                <a:solidFill>
                  <a:srgbClr val="333399"/>
                </a:solidFill>
                <a:sym typeface="Symbol" pitchFamily="18" charset="2"/>
              </a:rPr>
              <a:t> }</a:t>
            </a:r>
          </a:p>
        </p:txBody>
      </p:sp>
      <p:sp>
        <p:nvSpPr>
          <p:cNvPr id="6" name="Rectangle 9"/>
          <p:cNvSpPr>
            <a:spLocks noChangeArrowheads="1"/>
          </p:cNvSpPr>
          <p:nvPr/>
        </p:nvSpPr>
        <p:spPr bwMode="auto">
          <a:xfrm>
            <a:off x="381000" y="1528818"/>
            <a:ext cx="8153400" cy="830997"/>
          </a:xfrm>
          <a:prstGeom prst="rect">
            <a:avLst/>
          </a:prstGeom>
          <a:noFill/>
          <a:ln w="9525">
            <a:noFill/>
            <a:miter lim="800000"/>
            <a:headEnd/>
            <a:tailEnd/>
          </a:ln>
        </p:spPr>
        <p:txBody>
          <a:bodyPr wrap="square">
            <a:spAutoFit/>
          </a:bodyPr>
          <a:lstStyle/>
          <a:p>
            <a:pPr algn="l">
              <a:buClrTx/>
            </a:pPr>
            <a:r>
              <a:rPr lang="zh-CN" altLang="en-US" sz="2400" b="1" i="0" dirty="0" smtClean="0">
                <a:solidFill>
                  <a:srgbClr val="333399"/>
                </a:solidFill>
                <a:latin typeface="楷体_GB2312" pitchFamily="49" charset="-122"/>
              </a:rPr>
              <a:t>语言</a:t>
            </a:r>
            <a:r>
              <a:rPr lang="zh-CN" altLang="en-US" sz="2800" b="1" i="0" dirty="0" smtClean="0">
                <a:solidFill>
                  <a:srgbClr val="333399"/>
                </a:solidFill>
                <a:latin typeface="楷体_GB2312" pitchFamily="49" charset="-122"/>
              </a:rPr>
              <a:t> </a:t>
            </a:r>
            <a:r>
              <a:rPr lang="pt-BR" altLang="zh-CN" sz="2400" b="1" dirty="0"/>
              <a:t>L</a:t>
            </a:r>
            <a:r>
              <a:rPr lang="pt-BR" altLang="zh-CN" sz="2400" b="1" i="0" dirty="0"/>
              <a:t> = { </a:t>
            </a:r>
            <a:r>
              <a:rPr lang="pt-BR" altLang="zh-CN" sz="2400" b="1" dirty="0"/>
              <a:t>a</a:t>
            </a:r>
            <a:r>
              <a:rPr lang="pt-BR" altLang="zh-CN" sz="2400" b="1" baseline="30000" dirty="0"/>
              <a:t>i</a:t>
            </a:r>
            <a:r>
              <a:rPr lang="pt-BR" altLang="zh-CN" sz="2400" b="1" dirty="0"/>
              <a:t>b</a:t>
            </a:r>
            <a:r>
              <a:rPr lang="pt-BR" altLang="zh-CN" sz="2400" b="1" baseline="30000" dirty="0"/>
              <a:t>j</a:t>
            </a:r>
            <a:r>
              <a:rPr lang="pt-BR" altLang="zh-CN" sz="2400" b="1" dirty="0"/>
              <a:t>c</a:t>
            </a:r>
            <a:r>
              <a:rPr lang="pt-BR" altLang="zh-CN" sz="2400" b="1" baseline="30000" dirty="0"/>
              <a:t>k</a:t>
            </a:r>
            <a:r>
              <a:rPr lang="pt-BR" altLang="zh-CN" sz="2400" b="1" i="0" dirty="0"/>
              <a:t> </a:t>
            </a:r>
            <a:r>
              <a:rPr lang="pt-BR" altLang="zh-CN" sz="2400" b="1" i="0" dirty="0">
                <a:sym typeface="Symbol" pitchFamily="18" charset="2"/>
              </a:rPr>
              <a:t></a:t>
            </a:r>
            <a:r>
              <a:rPr lang="pt-BR" altLang="zh-CN" sz="2400" b="1" i="0" dirty="0"/>
              <a:t> </a:t>
            </a:r>
            <a:r>
              <a:rPr lang="pt-BR" altLang="zh-CN" sz="2400" b="1" dirty="0"/>
              <a:t>i, j, k</a:t>
            </a:r>
            <a:r>
              <a:rPr lang="pt-BR" altLang="zh-CN" sz="2400" b="1" i="0" dirty="0"/>
              <a:t> </a:t>
            </a:r>
            <a:r>
              <a:rPr lang="en-US" altLang="zh-CN" sz="2400" b="1" i="0" dirty="0">
                <a:sym typeface="Symbol" pitchFamily="18" charset="2"/>
              </a:rPr>
              <a:t></a:t>
            </a:r>
            <a:r>
              <a:rPr lang="en-US" altLang="zh-CN" sz="2400" b="1" i="0" dirty="0"/>
              <a:t> </a:t>
            </a:r>
            <a:r>
              <a:rPr lang="pt-BR" altLang="zh-CN" sz="2400" b="1" i="0" dirty="0"/>
              <a:t>1</a:t>
            </a:r>
            <a:r>
              <a:rPr lang="pt-BR" altLang="zh-CN" sz="2400" b="1" i="0" dirty="0" smtClean="0"/>
              <a:t>}   </a:t>
            </a:r>
            <a:r>
              <a:rPr lang="zh-CN" altLang="en-US" sz="2400" b="1" i="0" dirty="0" smtClean="0"/>
              <a:t>是</a:t>
            </a:r>
            <a:r>
              <a:rPr lang="zh-CN" altLang="en-US" sz="2400" dirty="0" smtClean="0"/>
              <a:t>上下文无关文法</a:t>
            </a:r>
            <a:endParaRPr lang="pt-BR" altLang="zh-CN" sz="2400" dirty="0"/>
          </a:p>
          <a:p>
            <a:pPr algn="l">
              <a:buClrTx/>
              <a:buFont typeface="Symbol" pitchFamily="18" charset="2"/>
              <a:buNone/>
            </a:pPr>
            <a:r>
              <a:rPr lang="zh-CN" altLang="pt-BR" b="1" i="0" dirty="0"/>
              <a:t>     </a:t>
            </a:r>
            <a:r>
              <a:rPr lang="zh-CN" altLang="en-US" sz="2000" b="1" i="0" dirty="0" smtClean="0"/>
              <a:t>通过设置语义谓词</a:t>
            </a:r>
            <a:r>
              <a:rPr lang="zh-CN" altLang="pt-BR" sz="2000" b="1" i="0" dirty="0" smtClean="0">
                <a:solidFill>
                  <a:srgbClr val="333399"/>
                </a:solidFill>
              </a:rPr>
              <a:t>限定</a:t>
            </a:r>
            <a:r>
              <a:rPr lang="zh-CN" altLang="pt-BR" sz="2000" b="1" i="0" dirty="0">
                <a:solidFill>
                  <a:srgbClr val="333399"/>
                </a:solidFill>
              </a:rPr>
              <a:t>条件</a:t>
            </a:r>
            <a:r>
              <a:rPr lang="zh-CN" altLang="pt-BR" sz="2000" b="1" i="0" dirty="0" smtClean="0">
                <a:solidFill>
                  <a:srgbClr val="333399"/>
                </a:solidFill>
              </a:rPr>
              <a:t>，</a:t>
            </a:r>
            <a:r>
              <a:rPr lang="zh-CN" altLang="en-US" sz="2000" b="1" i="0" dirty="0" smtClean="0">
                <a:solidFill>
                  <a:srgbClr val="333399"/>
                </a:solidFill>
              </a:rPr>
              <a:t>只</a:t>
            </a:r>
            <a:r>
              <a:rPr lang="zh-CN" altLang="pt-BR" sz="2000" b="1" i="0" dirty="0" smtClean="0">
                <a:solidFill>
                  <a:srgbClr val="333399"/>
                </a:solidFill>
              </a:rPr>
              <a:t>显示</a:t>
            </a:r>
            <a:r>
              <a:rPr lang="pt-BR" altLang="zh-CN" sz="2000" b="1" dirty="0" smtClean="0"/>
              <a:t> </a:t>
            </a:r>
            <a:r>
              <a:rPr lang="pt-BR" altLang="zh-CN" sz="2000" b="1" dirty="0"/>
              <a:t>a</a:t>
            </a:r>
            <a:r>
              <a:rPr lang="pt-BR" altLang="zh-CN" sz="2000" b="1" baseline="30000" dirty="0"/>
              <a:t>n</a:t>
            </a:r>
            <a:r>
              <a:rPr lang="pt-BR" altLang="zh-CN" sz="2000" b="1" dirty="0"/>
              <a:t>b</a:t>
            </a:r>
            <a:r>
              <a:rPr lang="pt-BR" altLang="zh-CN" sz="2000" b="1" baseline="30000" dirty="0"/>
              <a:t>n</a:t>
            </a:r>
            <a:r>
              <a:rPr lang="pt-BR" altLang="zh-CN" sz="2000" b="1" dirty="0"/>
              <a:t>c</a:t>
            </a:r>
            <a:r>
              <a:rPr lang="pt-BR" altLang="zh-CN" sz="2000" b="1" baseline="30000" dirty="0"/>
              <a:t>n</a:t>
            </a:r>
            <a:r>
              <a:rPr lang="pt-BR" altLang="zh-CN" sz="2000" b="1" i="0" dirty="0"/>
              <a:t> </a:t>
            </a:r>
            <a:r>
              <a:rPr lang="pt-BR" altLang="zh-CN" sz="2000" b="1" i="0" dirty="0">
                <a:sym typeface="Symbol" pitchFamily="18" charset="2"/>
              </a:rPr>
              <a:t>(</a:t>
            </a:r>
            <a:r>
              <a:rPr lang="pt-BR" altLang="zh-CN" sz="2000" b="1" dirty="0"/>
              <a:t>n</a:t>
            </a:r>
            <a:r>
              <a:rPr lang="pt-BR" altLang="zh-CN" sz="2000" b="1" i="0" dirty="0"/>
              <a:t> </a:t>
            </a:r>
            <a:r>
              <a:rPr lang="en-US" altLang="zh-CN" sz="2000" b="1" i="0" dirty="0">
                <a:sym typeface="Symbol" pitchFamily="18" charset="2"/>
              </a:rPr>
              <a:t></a:t>
            </a:r>
            <a:r>
              <a:rPr lang="en-US" altLang="zh-CN" sz="2000" b="1" i="0" dirty="0"/>
              <a:t> </a:t>
            </a:r>
            <a:r>
              <a:rPr lang="pt-BR" altLang="zh-CN" sz="2000" b="1" i="0" dirty="0"/>
              <a:t>1) </a:t>
            </a:r>
            <a:r>
              <a:rPr lang="zh-CN" altLang="pt-BR" sz="2000" b="1" i="0" dirty="0">
                <a:solidFill>
                  <a:srgbClr val="333399"/>
                </a:solidFill>
              </a:rPr>
              <a:t>是合法</a:t>
            </a:r>
            <a:r>
              <a:rPr lang="zh-CN" altLang="pt-BR" sz="2000" b="1" i="0" dirty="0" smtClean="0">
                <a:solidFill>
                  <a:srgbClr val="333399"/>
                </a:solidFill>
              </a:rPr>
              <a:t>的</a:t>
            </a:r>
            <a:r>
              <a:rPr lang="zh-CN" altLang="en-US" sz="2000" b="1" i="0" dirty="0" smtClean="0">
                <a:solidFill>
                  <a:srgbClr val="333399"/>
                </a:solidFill>
              </a:rPr>
              <a:t>语句</a:t>
            </a:r>
            <a:endParaRPr lang="zh-CN" altLang="en-US" sz="2000" b="1" i="0" dirty="0">
              <a:solidFill>
                <a:srgbClr val="333399"/>
              </a:solidFill>
            </a:endParaRPr>
          </a:p>
        </p:txBody>
      </p:sp>
    </p:spTree>
    <p:extLst>
      <p:ext uri="{BB962C8B-B14F-4D97-AF65-F5344CB8AC3E}">
        <p14:creationId xmlns:p14="http://schemas.microsoft.com/office/powerpoint/2010/main" val="100540205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p:cNvSpPr txBox="1">
            <a:spLocks noChangeArrowheads="1"/>
          </p:cNvSpPr>
          <p:nvPr/>
        </p:nvSpPr>
        <p:spPr bwMode="auto">
          <a:xfrm>
            <a:off x="1379596" y="837546"/>
            <a:ext cx="4834961" cy="2831544"/>
          </a:xfrm>
          <a:prstGeom prst="rect">
            <a:avLst/>
          </a:prstGeom>
          <a:noFill/>
          <a:ln w="9525">
            <a:noFill/>
            <a:miter lim="800000"/>
            <a:headEnd/>
            <a:tailEnd/>
          </a:ln>
        </p:spPr>
        <p:txBody>
          <a:bodyPr wrap="square">
            <a:spAutoFit/>
          </a:bodyPr>
          <a:lstStyle/>
          <a:p>
            <a:pPr algn="l">
              <a:buClrTx/>
            </a:pPr>
            <a:r>
              <a:rPr kumimoji="0" lang="en-US" altLang="zh-CN" sz="1600" b="1" i="0" dirty="0">
                <a:sym typeface="Symbol" pitchFamily="18" charset="2"/>
              </a:rPr>
              <a:t>                     </a:t>
            </a:r>
            <a:r>
              <a:rPr kumimoji="0" lang="zh-CN" altLang="en-US" sz="1600" b="1" i="0" dirty="0">
                <a:sym typeface="Symbol" pitchFamily="18" charset="2"/>
              </a:rPr>
              <a:t>语义动作</a:t>
            </a:r>
            <a:endParaRPr kumimoji="0" lang="zh-CN" altLang="en-US" sz="1600" i="0" dirty="0">
              <a:cs typeface="Times New Roman" pitchFamily="18" charset="0"/>
              <a:sym typeface="Symbol" pitchFamily="18" charset="2"/>
            </a:endParaRPr>
          </a:p>
          <a:p>
            <a:pPr algn="l">
              <a:buClrTx/>
            </a:pPr>
            <a:r>
              <a:rPr lang="en-US" altLang="zh-CN" i="0" dirty="0" smtClean="0">
                <a:solidFill>
                  <a:srgbClr val="333399"/>
                </a:solidFill>
                <a:cs typeface="Times New Roman" pitchFamily="18" charset="0"/>
                <a:sym typeface="Symbol" pitchFamily="18" charset="2"/>
              </a:rPr>
              <a:t>{ </a:t>
            </a:r>
            <a:r>
              <a:rPr lang="en-US" altLang="zh-CN" i="0" dirty="0">
                <a:solidFill>
                  <a:srgbClr val="333399"/>
                </a:solidFill>
                <a:cs typeface="Times New Roman" pitchFamily="18" charset="0"/>
                <a:sym typeface="Symbol" pitchFamily="18" charset="2"/>
              </a:rPr>
              <a:t>if  (</a:t>
            </a:r>
            <a:r>
              <a:rPr lang="en-US" altLang="zh-CN" dirty="0" err="1">
                <a:solidFill>
                  <a:srgbClr val="333399"/>
                </a:solidFill>
                <a:cs typeface="Times New Roman" pitchFamily="18" charset="0"/>
                <a:sym typeface="Symbol" pitchFamily="18" charset="2"/>
              </a:rPr>
              <a:t>A</a:t>
            </a:r>
            <a:r>
              <a:rPr lang="en-US" altLang="zh-CN" b="1" dirty="0" err="1">
                <a:solidFill>
                  <a:srgbClr val="333399"/>
                </a:solidFill>
                <a:cs typeface="Times New Roman" pitchFamily="18" charset="0"/>
                <a:sym typeface="Symbol" pitchFamily="18" charset="2"/>
              </a:rPr>
              <a:t>.</a:t>
            </a:r>
            <a:r>
              <a:rPr lang="en-US" altLang="zh-CN" dirty="0" err="1">
                <a:solidFill>
                  <a:srgbClr val="333399"/>
                </a:solidFill>
                <a:cs typeface="Times New Roman" pitchFamily="18" charset="0"/>
                <a:sym typeface="Symbol" pitchFamily="18" charset="2"/>
              </a:rPr>
              <a:t>num</a:t>
            </a:r>
            <a:r>
              <a:rPr lang="en-US" altLang="zh-CN" dirty="0">
                <a:solidFill>
                  <a:srgbClr val="333399"/>
                </a:solidFill>
                <a:cs typeface="Times New Roman" pitchFamily="18" charset="0"/>
                <a:sym typeface="Symbol" pitchFamily="18" charset="2"/>
              </a:rPr>
              <a:t>=</a:t>
            </a:r>
            <a:r>
              <a:rPr lang="en-US" altLang="zh-CN" dirty="0" err="1">
                <a:solidFill>
                  <a:srgbClr val="333399"/>
                </a:solidFill>
                <a:cs typeface="Times New Roman" pitchFamily="18" charset="0"/>
                <a:sym typeface="Symbol" pitchFamily="18" charset="2"/>
              </a:rPr>
              <a:t>B</a:t>
            </a:r>
            <a:r>
              <a:rPr lang="en-US" altLang="zh-CN" b="1" dirty="0" err="1">
                <a:solidFill>
                  <a:srgbClr val="333399"/>
                </a:solidFill>
                <a:cs typeface="Times New Roman" pitchFamily="18" charset="0"/>
                <a:sym typeface="Symbol" pitchFamily="18" charset="2"/>
              </a:rPr>
              <a:t>.</a:t>
            </a:r>
            <a:r>
              <a:rPr lang="en-US" altLang="zh-CN" dirty="0" err="1">
                <a:solidFill>
                  <a:srgbClr val="333399"/>
                </a:solidFill>
                <a:cs typeface="Times New Roman" pitchFamily="18" charset="0"/>
                <a:sym typeface="Symbol" pitchFamily="18" charset="2"/>
              </a:rPr>
              <a:t>num</a:t>
            </a:r>
            <a:r>
              <a:rPr lang="en-US" altLang="zh-CN" i="0" dirty="0">
                <a:solidFill>
                  <a:srgbClr val="333399"/>
                </a:solidFill>
                <a:cs typeface="Times New Roman" pitchFamily="18" charset="0"/>
                <a:sym typeface="Symbol" pitchFamily="18" charset="2"/>
              </a:rPr>
              <a:t>) </a:t>
            </a:r>
            <a:r>
              <a:rPr lang="en-US" altLang="zh-CN" dirty="0">
                <a:solidFill>
                  <a:srgbClr val="333399"/>
                </a:solidFill>
                <a:cs typeface="Times New Roman" pitchFamily="18" charset="0"/>
                <a:sym typeface="Symbol" pitchFamily="18" charset="2"/>
              </a:rPr>
              <a:t>and </a:t>
            </a:r>
            <a:r>
              <a:rPr lang="en-US" altLang="zh-CN" i="0" dirty="0">
                <a:solidFill>
                  <a:srgbClr val="333399"/>
                </a:solidFill>
                <a:cs typeface="Times New Roman" pitchFamily="18" charset="0"/>
                <a:sym typeface="Symbol" pitchFamily="18" charset="2"/>
              </a:rPr>
              <a:t>(</a:t>
            </a:r>
            <a:r>
              <a:rPr lang="en-US" altLang="zh-CN" dirty="0" err="1">
                <a:solidFill>
                  <a:srgbClr val="333399"/>
                </a:solidFill>
              </a:rPr>
              <a:t>B</a:t>
            </a:r>
            <a:r>
              <a:rPr lang="en-US" altLang="zh-CN" b="1" dirty="0" err="1">
                <a:solidFill>
                  <a:srgbClr val="333399"/>
                </a:solidFill>
              </a:rPr>
              <a:t>.</a:t>
            </a:r>
            <a:r>
              <a:rPr lang="en-US" altLang="zh-CN" dirty="0" err="1">
                <a:solidFill>
                  <a:srgbClr val="333399"/>
                </a:solidFill>
              </a:rPr>
              <a:t>num</a:t>
            </a:r>
            <a:r>
              <a:rPr lang="en-US" altLang="zh-CN" dirty="0">
                <a:solidFill>
                  <a:srgbClr val="333399"/>
                </a:solidFill>
              </a:rPr>
              <a:t>=</a:t>
            </a:r>
            <a:r>
              <a:rPr lang="en-US" altLang="zh-CN" dirty="0" err="1">
                <a:solidFill>
                  <a:srgbClr val="333399"/>
                </a:solidFill>
              </a:rPr>
              <a:t>C</a:t>
            </a:r>
            <a:r>
              <a:rPr lang="en-US" altLang="zh-CN" b="1" dirty="0" err="1">
                <a:solidFill>
                  <a:srgbClr val="333399"/>
                </a:solidFill>
              </a:rPr>
              <a:t>.</a:t>
            </a:r>
            <a:r>
              <a:rPr lang="en-US" altLang="zh-CN" dirty="0" err="1">
                <a:solidFill>
                  <a:srgbClr val="333399"/>
                </a:solidFill>
              </a:rPr>
              <a:t>num</a:t>
            </a:r>
            <a:r>
              <a:rPr lang="en-US" altLang="zh-CN" i="0" dirty="0">
                <a:solidFill>
                  <a:srgbClr val="333399"/>
                </a:solidFill>
              </a:rPr>
              <a:t>)</a:t>
            </a:r>
          </a:p>
          <a:p>
            <a:pPr algn="l">
              <a:buClrTx/>
            </a:pPr>
            <a:r>
              <a:rPr lang="en-US" altLang="zh-CN" i="0" dirty="0">
                <a:solidFill>
                  <a:srgbClr val="333399"/>
                </a:solidFill>
              </a:rPr>
              <a:t>  then</a:t>
            </a:r>
            <a:r>
              <a:rPr lang="en-US" altLang="zh-CN" dirty="0">
                <a:solidFill>
                  <a:srgbClr val="333399"/>
                </a:solidFill>
              </a:rPr>
              <a:t> print(</a:t>
            </a:r>
            <a:r>
              <a:rPr lang="pt-BR" altLang="zh-CN" dirty="0">
                <a:solidFill>
                  <a:srgbClr val="333399"/>
                </a:solidFill>
              </a:rPr>
              <a:t>“Accepted!” </a:t>
            </a:r>
            <a:r>
              <a:rPr lang="en-US" altLang="zh-CN" dirty="0">
                <a:solidFill>
                  <a:srgbClr val="333399"/>
                </a:solidFill>
              </a:rPr>
              <a:t>) </a:t>
            </a:r>
          </a:p>
          <a:p>
            <a:pPr algn="l">
              <a:buClrTx/>
            </a:pPr>
            <a:r>
              <a:rPr lang="en-US" altLang="zh-CN" dirty="0">
                <a:solidFill>
                  <a:srgbClr val="333399"/>
                </a:solidFill>
              </a:rPr>
              <a:t>  </a:t>
            </a:r>
            <a:r>
              <a:rPr lang="en-US" altLang="zh-CN" i="0" dirty="0">
                <a:solidFill>
                  <a:srgbClr val="333399"/>
                </a:solidFill>
              </a:rPr>
              <a:t>else</a:t>
            </a:r>
            <a:r>
              <a:rPr lang="en-US" altLang="zh-CN" dirty="0">
                <a:solidFill>
                  <a:srgbClr val="333399"/>
                </a:solidFill>
              </a:rPr>
              <a:t> print(</a:t>
            </a:r>
            <a:r>
              <a:rPr lang="pt-BR" altLang="zh-CN" dirty="0">
                <a:solidFill>
                  <a:srgbClr val="333399"/>
                </a:solidFill>
              </a:rPr>
              <a:t>“Refused!” </a:t>
            </a:r>
            <a:r>
              <a:rPr lang="en-US" altLang="zh-CN" dirty="0">
                <a:solidFill>
                  <a:srgbClr val="333399"/>
                </a:solidFill>
              </a:rPr>
              <a:t>) </a:t>
            </a:r>
            <a:r>
              <a:rPr lang="en-US" altLang="zh-CN" i="0" dirty="0">
                <a:solidFill>
                  <a:srgbClr val="333399"/>
                </a:solidFill>
                <a:sym typeface="Symbol" pitchFamily="18" charset="2"/>
              </a:rPr>
              <a:t>}</a:t>
            </a:r>
            <a:endParaRPr kumimoji="0" lang="en-US" altLang="zh-CN" i="0" dirty="0">
              <a:solidFill>
                <a:srgbClr val="333399"/>
              </a:solidFill>
              <a:sym typeface="Symbol" pitchFamily="18" charset="2"/>
            </a:endParaRPr>
          </a:p>
          <a:p>
            <a:pPr algn="l">
              <a:buClrTx/>
            </a:pPr>
            <a:r>
              <a:rPr lang="en-US" altLang="zh-CN" i="0" dirty="0">
                <a:solidFill>
                  <a:srgbClr val="333399"/>
                </a:solidFill>
                <a:sym typeface="Symbol" pitchFamily="18" charset="2"/>
              </a:rPr>
              <a:t>{ </a:t>
            </a:r>
            <a:r>
              <a:rPr lang="en-US" altLang="zh-CN" dirty="0" err="1">
                <a:solidFill>
                  <a:srgbClr val="333399"/>
                </a:solidFill>
                <a:sym typeface="Symbol" pitchFamily="18" charset="2"/>
              </a:rPr>
              <a:t>A</a:t>
            </a:r>
            <a:r>
              <a:rPr lang="en-US" altLang="zh-CN" b="1" dirty="0" err="1">
                <a:solidFill>
                  <a:srgbClr val="333399"/>
                </a:solidFill>
                <a:sym typeface="Symbol" pitchFamily="18" charset="2"/>
              </a:rPr>
              <a:t>.</a:t>
            </a:r>
            <a:r>
              <a:rPr lang="en-US" altLang="zh-CN" dirty="0" err="1">
                <a:solidFill>
                  <a:srgbClr val="333399"/>
                </a:solidFill>
              </a:rPr>
              <a:t>num</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A</a:t>
            </a:r>
            <a:r>
              <a:rPr lang="en-US" altLang="zh-CN" i="0" baseline="-25000" dirty="0">
                <a:solidFill>
                  <a:srgbClr val="333399"/>
                </a:solidFill>
                <a:sym typeface="Symbol" pitchFamily="18" charset="2"/>
              </a:rPr>
              <a:t>1</a:t>
            </a:r>
            <a:r>
              <a:rPr lang="en-US" altLang="zh-CN" b="1" dirty="0">
                <a:solidFill>
                  <a:srgbClr val="333399"/>
                </a:solidFill>
              </a:rPr>
              <a:t>.</a:t>
            </a:r>
            <a:r>
              <a:rPr lang="en-US" altLang="zh-CN" dirty="0">
                <a:solidFill>
                  <a:srgbClr val="333399"/>
                </a:solidFill>
              </a:rPr>
              <a:t>num</a:t>
            </a:r>
            <a:r>
              <a:rPr lang="en-US" altLang="zh-CN" dirty="0">
                <a:solidFill>
                  <a:srgbClr val="333399"/>
                </a:solidFill>
                <a:sym typeface="Symbol" pitchFamily="18" charset="2"/>
              </a:rPr>
              <a:t> + 1</a:t>
            </a:r>
            <a:r>
              <a:rPr lang="en-US" altLang="zh-CN" i="0" dirty="0">
                <a:solidFill>
                  <a:srgbClr val="333399"/>
                </a:solidFill>
                <a:sym typeface="Symbol" pitchFamily="18" charset="2"/>
              </a:rPr>
              <a:t> }</a:t>
            </a:r>
            <a:endParaRPr lang="en-US" altLang="zh-CN" dirty="0">
              <a:solidFill>
                <a:srgbClr val="333399"/>
              </a:solidFill>
              <a:ea typeface="华文行楷" pitchFamily="2" charset="-122"/>
              <a:sym typeface="Symbol" pitchFamily="18" charset="2"/>
            </a:endParaRPr>
          </a:p>
          <a:p>
            <a:pPr algn="l">
              <a:buClrTx/>
            </a:pPr>
            <a:r>
              <a:rPr lang="en-US" altLang="zh-CN" i="0" dirty="0">
                <a:solidFill>
                  <a:srgbClr val="333399"/>
                </a:solidFill>
                <a:sym typeface="Symbol" pitchFamily="18" charset="2"/>
              </a:rPr>
              <a:t>{ </a:t>
            </a:r>
            <a:r>
              <a:rPr lang="en-US" altLang="zh-CN" dirty="0" err="1">
                <a:solidFill>
                  <a:srgbClr val="333399"/>
                </a:solidFill>
                <a:sym typeface="Symbol" pitchFamily="18" charset="2"/>
              </a:rPr>
              <a:t>A</a:t>
            </a:r>
            <a:r>
              <a:rPr lang="en-US" altLang="zh-CN" b="1" dirty="0" err="1">
                <a:solidFill>
                  <a:srgbClr val="333399"/>
                </a:solidFill>
              </a:rPr>
              <a:t>.</a:t>
            </a:r>
            <a:r>
              <a:rPr lang="en-US" altLang="zh-CN" dirty="0" err="1">
                <a:solidFill>
                  <a:srgbClr val="333399"/>
                </a:solidFill>
              </a:rPr>
              <a:t>num</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1</a:t>
            </a:r>
            <a:r>
              <a:rPr lang="en-US" altLang="zh-CN" i="0" dirty="0">
                <a:solidFill>
                  <a:srgbClr val="333399"/>
                </a:solidFill>
                <a:sym typeface="Symbol" pitchFamily="18" charset="2"/>
              </a:rPr>
              <a:t> }</a:t>
            </a:r>
            <a:endParaRPr lang="en-US" altLang="zh-CN" dirty="0">
              <a:solidFill>
                <a:srgbClr val="333399"/>
              </a:solidFill>
              <a:ea typeface="华文行楷" pitchFamily="2" charset="-122"/>
              <a:sym typeface="Symbol" pitchFamily="18" charset="2"/>
            </a:endParaRPr>
          </a:p>
          <a:p>
            <a:pPr algn="l"/>
            <a:r>
              <a:rPr lang="en-US" altLang="zh-CN" i="0" dirty="0">
                <a:solidFill>
                  <a:srgbClr val="333399"/>
                </a:solidFill>
                <a:sym typeface="Symbol" pitchFamily="18" charset="2"/>
              </a:rPr>
              <a:t>{ </a:t>
            </a:r>
            <a:r>
              <a:rPr lang="en-US" altLang="zh-CN" dirty="0" err="1">
                <a:solidFill>
                  <a:srgbClr val="333399"/>
                </a:solidFill>
                <a:sym typeface="Symbol" pitchFamily="18" charset="2"/>
              </a:rPr>
              <a:t>B</a:t>
            </a:r>
            <a:r>
              <a:rPr lang="en-US" altLang="zh-CN" b="1" dirty="0" err="1">
                <a:solidFill>
                  <a:srgbClr val="333399"/>
                </a:solidFill>
                <a:sym typeface="Symbol" pitchFamily="18" charset="2"/>
              </a:rPr>
              <a:t>.</a:t>
            </a:r>
            <a:r>
              <a:rPr lang="en-US" altLang="zh-CN" dirty="0" err="1">
                <a:solidFill>
                  <a:srgbClr val="333399"/>
                </a:solidFill>
              </a:rPr>
              <a:t>num</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B</a:t>
            </a:r>
            <a:r>
              <a:rPr lang="en-US" altLang="zh-CN" i="0" baseline="-25000" dirty="0">
                <a:solidFill>
                  <a:srgbClr val="333399"/>
                </a:solidFill>
                <a:sym typeface="Symbol" pitchFamily="18" charset="2"/>
              </a:rPr>
              <a:t>1</a:t>
            </a:r>
            <a:r>
              <a:rPr lang="en-US" altLang="zh-CN" b="1" dirty="0">
                <a:solidFill>
                  <a:srgbClr val="333399"/>
                </a:solidFill>
              </a:rPr>
              <a:t>.</a:t>
            </a:r>
            <a:r>
              <a:rPr lang="en-US" altLang="zh-CN" dirty="0">
                <a:solidFill>
                  <a:srgbClr val="333399"/>
                </a:solidFill>
              </a:rPr>
              <a:t>num</a:t>
            </a:r>
            <a:r>
              <a:rPr lang="en-US" altLang="zh-CN" dirty="0">
                <a:solidFill>
                  <a:srgbClr val="333399"/>
                </a:solidFill>
                <a:sym typeface="Symbol" pitchFamily="18" charset="2"/>
              </a:rPr>
              <a:t> + 1</a:t>
            </a:r>
            <a:r>
              <a:rPr lang="en-US" altLang="zh-CN" i="0" dirty="0">
                <a:solidFill>
                  <a:srgbClr val="333399"/>
                </a:solidFill>
                <a:sym typeface="Symbol" pitchFamily="18" charset="2"/>
              </a:rPr>
              <a:t> }</a:t>
            </a:r>
            <a:endParaRPr lang="en-US" altLang="zh-CN" dirty="0">
              <a:solidFill>
                <a:srgbClr val="333399"/>
              </a:solidFill>
              <a:sym typeface="Symbol" pitchFamily="18" charset="2"/>
            </a:endParaRPr>
          </a:p>
          <a:p>
            <a:pPr algn="l"/>
            <a:r>
              <a:rPr lang="en-US" altLang="zh-CN" i="0" dirty="0">
                <a:solidFill>
                  <a:srgbClr val="333399"/>
                </a:solidFill>
                <a:sym typeface="Symbol" pitchFamily="18" charset="2"/>
              </a:rPr>
              <a:t>{ </a:t>
            </a:r>
            <a:r>
              <a:rPr lang="en-US" altLang="zh-CN" dirty="0" err="1">
                <a:solidFill>
                  <a:srgbClr val="333399"/>
                </a:solidFill>
                <a:sym typeface="Symbol" pitchFamily="18" charset="2"/>
              </a:rPr>
              <a:t>B</a:t>
            </a:r>
            <a:r>
              <a:rPr lang="en-US" altLang="zh-CN" b="1" dirty="0" err="1">
                <a:solidFill>
                  <a:srgbClr val="333399"/>
                </a:solidFill>
              </a:rPr>
              <a:t>.</a:t>
            </a:r>
            <a:r>
              <a:rPr lang="en-US" altLang="zh-CN" dirty="0" err="1">
                <a:solidFill>
                  <a:srgbClr val="333399"/>
                </a:solidFill>
              </a:rPr>
              <a:t>num</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1</a:t>
            </a:r>
            <a:r>
              <a:rPr lang="en-US" altLang="zh-CN" i="0" dirty="0">
                <a:solidFill>
                  <a:srgbClr val="333399"/>
                </a:solidFill>
                <a:sym typeface="Symbol" pitchFamily="18" charset="2"/>
              </a:rPr>
              <a:t> }</a:t>
            </a:r>
            <a:endParaRPr lang="en-US" altLang="zh-CN" dirty="0">
              <a:solidFill>
                <a:srgbClr val="333399"/>
              </a:solidFill>
              <a:sym typeface="Symbol" pitchFamily="18" charset="2"/>
            </a:endParaRPr>
          </a:p>
          <a:p>
            <a:pPr algn="l"/>
            <a:r>
              <a:rPr lang="en-US" altLang="zh-CN" i="0" dirty="0">
                <a:solidFill>
                  <a:srgbClr val="333399"/>
                </a:solidFill>
                <a:sym typeface="Symbol" pitchFamily="18" charset="2"/>
              </a:rPr>
              <a:t>{ </a:t>
            </a:r>
            <a:r>
              <a:rPr lang="en-US" altLang="zh-CN" dirty="0" err="1">
                <a:solidFill>
                  <a:srgbClr val="333399"/>
                </a:solidFill>
                <a:sym typeface="Symbol" pitchFamily="18" charset="2"/>
              </a:rPr>
              <a:t>C</a:t>
            </a:r>
            <a:r>
              <a:rPr lang="en-US" altLang="zh-CN" b="1" dirty="0" err="1">
                <a:solidFill>
                  <a:srgbClr val="333399"/>
                </a:solidFill>
                <a:sym typeface="Symbol" pitchFamily="18" charset="2"/>
              </a:rPr>
              <a:t>.</a:t>
            </a:r>
            <a:r>
              <a:rPr lang="en-US" altLang="zh-CN" dirty="0" err="1">
                <a:solidFill>
                  <a:srgbClr val="333399"/>
                </a:solidFill>
              </a:rPr>
              <a:t>num</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C</a:t>
            </a:r>
            <a:r>
              <a:rPr lang="en-US" altLang="zh-CN" i="0" baseline="-25000" dirty="0">
                <a:solidFill>
                  <a:srgbClr val="333399"/>
                </a:solidFill>
                <a:sym typeface="Symbol" pitchFamily="18" charset="2"/>
              </a:rPr>
              <a:t>1</a:t>
            </a:r>
            <a:r>
              <a:rPr lang="en-US" altLang="zh-CN" b="1" dirty="0">
                <a:solidFill>
                  <a:srgbClr val="333399"/>
                </a:solidFill>
              </a:rPr>
              <a:t>.</a:t>
            </a:r>
            <a:r>
              <a:rPr lang="en-US" altLang="zh-CN" dirty="0">
                <a:solidFill>
                  <a:srgbClr val="333399"/>
                </a:solidFill>
              </a:rPr>
              <a:t>num</a:t>
            </a:r>
            <a:r>
              <a:rPr lang="en-US" altLang="zh-CN" dirty="0">
                <a:solidFill>
                  <a:srgbClr val="333399"/>
                </a:solidFill>
                <a:sym typeface="Symbol" pitchFamily="18" charset="2"/>
              </a:rPr>
              <a:t> + 1</a:t>
            </a:r>
            <a:r>
              <a:rPr lang="en-US" altLang="zh-CN" i="0" dirty="0">
                <a:solidFill>
                  <a:srgbClr val="333399"/>
                </a:solidFill>
                <a:sym typeface="Symbol" pitchFamily="18" charset="2"/>
              </a:rPr>
              <a:t> }</a:t>
            </a:r>
            <a:endParaRPr lang="en-US" altLang="zh-CN" dirty="0">
              <a:solidFill>
                <a:srgbClr val="333399"/>
              </a:solidFill>
              <a:sym typeface="Symbol" pitchFamily="18" charset="2"/>
            </a:endParaRPr>
          </a:p>
          <a:p>
            <a:pPr algn="l"/>
            <a:r>
              <a:rPr lang="en-US" altLang="zh-CN" i="0" dirty="0">
                <a:solidFill>
                  <a:srgbClr val="333399"/>
                </a:solidFill>
                <a:sym typeface="Symbol" pitchFamily="18" charset="2"/>
              </a:rPr>
              <a:t>{ </a:t>
            </a:r>
            <a:r>
              <a:rPr lang="en-US" altLang="zh-CN" dirty="0" err="1">
                <a:solidFill>
                  <a:srgbClr val="333399"/>
                </a:solidFill>
                <a:sym typeface="Symbol" pitchFamily="18" charset="2"/>
              </a:rPr>
              <a:t>C</a:t>
            </a:r>
            <a:r>
              <a:rPr lang="en-US" altLang="zh-CN" b="1" dirty="0" err="1">
                <a:solidFill>
                  <a:srgbClr val="333399"/>
                </a:solidFill>
              </a:rPr>
              <a:t>.</a:t>
            </a:r>
            <a:r>
              <a:rPr lang="en-US" altLang="zh-CN" dirty="0" err="1">
                <a:solidFill>
                  <a:srgbClr val="333399"/>
                </a:solidFill>
              </a:rPr>
              <a:t>num</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1</a:t>
            </a:r>
            <a:r>
              <a:rPr lang="en-US" altLang="zh-CN" i="0" dirty="0">
                <a:solidFill>
                  <a:srgbClr val="333399"/>
                </a:solidFill>
                <a:sym typeface="Symbol" pitchFamily="18" charset="2"/>
              </a:rPr>
              <a:t> </a:t>
            </a:r>
            <a:r>
              <a:rPr lang="en-US" altLang="zh-CN" i="0" dirty="0" smtClean="0">
                <a:solidFill>
                  <a:srgbClr val="333399"/>
                </a:solidFill>
                <a:sym typeface="Symbol" pitchFamily="18" charset="2"/>
              </a:rPr>
              <a:t>}</a:t>
            </a:r>
            <a:endParaRPr lang="en-US" altLang="zh-CN" i="0" dirty="0">
              <a:solidFill>
                <a:srgbClr val="333399"/>
              </a:solidFill>
              <a:sym typeface="Symbol" pitchFamily="18" charset="2"/>
            </a:endParaRPr>
          </a:p>
        </p:txBody>
      </p:sp>
      <p:sp>
        <p:nvSpPr>
          <p:cNvPr id="3" name="Text Box 11"/>
          <p:cNvSpPr txBox="1">
            <a:spLocks noChangeArrowheads="1"/>
          </p:cNvSpPr>
          <p:nvPr/>
        </p:nvSpPr>
        <p:spPr bwMode="auto">
          <a:xfrm>
            <a:off x="154363" y="836511"/>
            <a:ext cx="1530350" cy="2939266"/>
          </a:xfrm>
          <a:prstGeom prst="rect">
            <a:avLst/>
          </a:prstGeom>
          <a:noFill/>
          <a:ln w="9525">
            <a:noFill/>
            <a:miter lim="800000"/>
            <a:headEnd/>
            <a:tailEnd/>
          </a:ln>
        </p:spPr>
        <p:txBody>
          <a:bodyPr wrap="square">
            <a:spAutoFit/>
          </a:bodyPr>
          <a:lstStyle/>
          <a:p>
            <a:pPr algn="l">
              <a:buClrTx/>
            </a:pPr>
            <a:r>
              <a:rPr kumimoji="0" lang="en-US" altLang="zh-CN" sz="1600" b="1" i="0" dirty="0" smtClean="0">
                <a:sym typeface="Symbol" pitchFamily="18" charset="2"/>
              </a:rPr>
              <a:t>G[S}:</a:t>
            </a:r>
            <a:endParaRPr kumimoji="0" lang="zh-CN" altLang="en-US" sz="1600" i="0" dirty="0">
              <a:cs typeface="Times New Roman" pitchFamily="18" charset="0"/>
              <a:sym typeface="Symbol" pitchFamily="18" charset="2"/>
            </a:endParaRPr>
          </a:p>
          <a:p>
            <a:pPr algn="l">
              <a:buClrTx/>
            </a:pPr>
            <a:endParaRPr kumimoji="0" lang="zh-CN" altLang="en-US" sz="700" i="0" dirty="0">
              <a:solidFill>
                <a:srgbClr val="333399"/>
              </a:solidFill>
              <a:cs typeface="Times New Roman" pitchFamily="18" charset="0"/>
              <a:sym typeface="Symbol" pitchFamily="18" charset="2"/>
            </a:endParaRPr>
          </a:p>
          <a:p>
            <a:pPr algn="l">
              <a:buClrTx/>
            </a:pPr>
            <a:r>
              <a:rPr lang="en-US" altLang="zh-CN" dirty="0">
                <a:solidFill>
                  <a:srgbClr val="333399"/>
                </a:solidFill>
                <a:cs typeface="Times New Roman" pitchFamily="18" charset="0"/>
                <a:sym typeface="Symbol" pitchFamily="18" charset="2"/>
              </a:rPr>
              <a:t>S </a:t>
            </a: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 ABC</a:t>
            </a:r>
          </a:p>
          <a:p>
            <a:pPr algn="l">
              <a:buClrTx/>
            </a:pPr>
            <a:endParaRPr kumimoji="0" lang="en-US" altLang="zh-CN" i="0" dirty="0">
              <a:solidFill>
                <a:srgbClr val="333399"/>
              </a:solidFill>
              <a:cs typeface="Times New Roman" pitchFamily="18" charset="0"/>
              <a:sym typeface="Symbol" pitchFamily="18" charset="2"/>
            </a:endParaRPr>
          </a:p>
          <a:p>
            <a:pPr algn="l">
              <a:buClrTx/>
            </a:pPr>
            <a:endParaRPr lang="en-US" altLang="zh-CN" dirty="0">
              <a:solidFill>
                <a:srgbClr val="333399"/>
              </a:solidFill>
              <a:cs typeface="Times New Roman" pitchFamily="18" charset="0"/>
              <a:sym typeface="Symbol" pitchFamily="18" charset="2"/>
            </a:endParaRPr>
          </a:p>
          <a:p>
            <a:pPr algn="l">
              <a:buClrTx/>
            </a:pPr>
            <a:r>
              <a:rPr lang="en-US" altLang="zh-CN" dirty="0">
                <a:solidFill>
                  <a:srgbClr val="333399"/>
                </a:solidFill>
                <a:cs typeface="Times New Roman" pitchFamily="18" charset="0"/>
                <a:sym typeface="Symbol" pitchFamily="18" charset="2"/>
              </a:rPr>
              <a:t>A </a:t>
            </a:r>
            <a:r>
              <a:rPr lang="en-US" altLang="zh-CN" i="0" dirty="0">
                <a:solidFill>
                  <a:srgbClr val="333399"/>
                </a:solidFill>
                <a:ea typeface="华文行楷" pitchFamily="2" charset="-122"/>
                <a:cs typeface="Times New Roman" pitchFamily="18" charset="0"/>
                <a:sym typeface="Symbol" pitchFamily="18" charset="2"/>
              </a:rPr>
              <a:t></a:t>
            </a:r>
            <a:r>
              <a:rPr lang="en-US" altLang="zh-CN" dirty="0">
                <a:solidFill>
                  <a:srgbClr val="333399"/>
                </a:solidFill>
                <a:ea typeface="华文行楷" pitchFamily="2" charset="-122"/>
                <a:cs typeface="Times New Roman" pitchFamily="18" charset="0"/>
                <a:sym typeface="Symbol" pitchFamily="18" charset="2"/>
              </a:rPr>
              <a:t> A</a:t>
            </a:r>
            <a:r>
              <a:rPr lang="en-US" altLang="zh-CN" i="0" baseline="-25000" dirty="0">
                <a:solidFill>
                  <a:srgbClr val="333399"/>
                </a:solidFill>
                <a:ea typeface="华文行楷" pitchFamily="2" charset="-122"/>
                <a:cs typeface="Times New Roman" pitchFamily="18" charset="0"/>
                <a:sym typeface="Symbol" pitchFamily="18" charset="2"/>
              </a:rPr>
              <a:t>1</a:t>
            </a:r>
            <a:r>
              <a:rPr lang="en-US" altLang="zh-CN" dirty="0">
                <a:solidFill>
                  <a:srgbClr val="333399"/>
                </a:solidFill>
                <a:ea typeface="华文行楷" pitchFamily="2" charset="-122"/>
                <a:cs typeface="Times New Roman" pitchFamily="18" charset="0"/>
                <a:sym typeface="Symbol" pitchFamily="18" charset="2"/>
              </a:rPr>
              <a:t>a</a:t>
            </a:r>
          </a:p>
          <a:p>
            <a:pPr algn="l">
              <a:buClrTx/>
            </a:pPr>
            <a:r>
              <a:rPr lang="en-US" altLang="zh-CN" dirty="0">
                <a:solidFill>
                  <a:srgbClr val="333399"/>
                </a:solidFill>
                <a:cs typeface="Times New Roman" pitchFamily="18" charset="0"/>
                <a:sym typeface="Symbol" pitchFamily="18" charset="2"/>
              </a:rPr>
              <a:t>A </a:t>
            </a: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 a</a:t>
            </a:r>
            <a:endParaRPr lang="en-US" altLang="zh-CN" dirty="0">
              <a:solidFill>
                <a:srgbClr val="333399"/>
              </a:solidFill>
              <a:ea typeface="华文行楷" pitchFamily="2" charset="-122"/>
              <a:sym typeface="Symbol" pitchFamily="18" charset="2"/>
            </a:endParaRPr>
          </a:p>
          <a:p>
            <a:pPr algn="l">
              <a:buClrTx/>
            </a:pPr>
            <a:r>
              <a:rPr lang="en-US" altLang="zh-CN" dirty="0">
                <a:solidFill>
                  <a:srgbClr val="333399"/>
                </a:solidFill>
                <a:cs typeface="Times New Roman" pitchFamily="18" charset="0"/>
                <a:sym typeface="Symbol" pitchFamily="18" charset="2"/>
              </a:rPr>
              <a:t>B </a:t>
            </a:r>
            <a:r>
              <a:rPr lang="en-US" altLang="zh-CN" i="0" dirty="0">
                <a:solidFill>
                  <a:srgbClr val="333399"/>
                </a:solidFill>
                <a:ea typeface="华文行楷" pitchFamily="2" charset="-122"/>
                <a:sym typeface="Symbol" pitchFamily="18" charset="2"/>
              </a:rPr>
              <a:t></a:t>
            </a:r>
            <a:r>
              <a:rPr lang="en-US" altLang="zh-CN" dirty="0">
                <a:solidFill>
                  <a:srgbClr val="333399"/>
                </a:solidFill>
                <a:ea typeface="华文行楷" pitchFamily="2" charset="-122"/>
                <a:sym typeface="Symbol" pitchFamily="18" charset="2"/>
              </a:rPr>
              <a:t> B</a:t>
            </a:r>
            <a:r>
              <a:rPr lang="en-US" altLang="zh-CN" i="0" baseline="-25000" dirty="0">
                <a:solidFill>
                  <a:srgbClr val="333399"/>
                </a:solidFill>
                <a:sym typeface="Symbol" pitchFamily="18" charset="2"/>
              </a:rPr>
              <a:t>1</a:t>
            </a:r>
            <a:r>
              <a:rPr lang="en-US" altLang="zh-CN" dirty="0">
                <a:solidFill>
                  <a:srgbClr val="333399"/>
                </a:solidFill>
                <a:ea typeface="华文行楷" pitchFamily="2" charset="-122"/>
                <a:sym typeface="Symbol" pitchFamily="18" charset="2"/>
              </a:rPr>
              <a:t>b</a:t>
            </a:r>
            <a:endParaRPr lang="en-US" altLang="zh-CN" dirty="0">
              <a:solidFill>
                <a:srgbClr val="333399"/>
              </a:solidFill>
              <a:sym typeface="Symbol" pitchFamily="18" charset="2"/>
            </a:endParaRPr>
          </a:p>
          <a:p>
            <a:pPr algn="l">
              <a:buClrTx/>
            </a:pPr>
            <a:r>
              <a:rPr lang="en-US" altLang="zh-CN" dirty="0">
                <a:solidFill>
                  <a:srgbClr val="333399"/>
                </a:solidFill>
                <a:sym typeface="Symbol" pitchFamily="18" charset="2"/>
              </a:rPr>
              <a:t>B </a:t>
            </a:r>
            <a:r>
              <a:rPr lang="en-US" altLang="zh-CN" i="0" dirty="0">
                <a:solidFill>
                  <a:srgbClr val="333399"/>
                </a:solidFill>
                <a:sym typeface="Symbol" pitchFamily="18" charset="2"/>
              </a:rPr>
              <a:t> </a:t>
            </a:r>
            <a:r>
              <a:rPr lang="en-US" altLang="zh-CN" dirty="0">
                <a:solidFill>
                  <a:srgbClr val="333399"/>
                </a:solidFill>
                <a:sym typeface="Symbol" pitchFamily="18" charset="2"/>
              </a:rPr>
              <a:t>b</a:t>
            </a:r>
          </a:p>
          <a:p>
            <a:pPr algn="l">
              <a:buClrTx/>
            </a:pPr>
            <a:r>
              <a:rPr lang="en-US" altLang="zh-CN" dirty="0">
                <a:solidFill>
                  <a:srgbClr val="333399"/>
                </a:solidFill>
                <a:sym typeface="Symbol" pitchFamily="18" charset="2"/>
              </a:rPr>
              <a:t>C </a:t>
            </a:r>
            <a:r>
              <a:rPr lang="en-US" altLang="zh-CN" i="0" dirty="0">
                <a:solidFill>
                  <a:srgbClr val="333399"/>
                </a:solidFill>
                <a:sym typeface="Symbol" pitchFamily="18" charset="2"/>
              </a:rPr>
              <a:t> </a:t>
            </a:r>
            <a:r>
              <a:rPr lang="en-US" altLang="zh-CN" dirty="0">
                <a:solidFill>
                  <a:srgbClr val="333399"/>
                </a:solidFill>
                <a:sym typeface="Symbol" pitchFamily="18" charset="2"/>
              </a:rPr>
              <a:t>C</a:t>
            </a:r>
            <a:r>
              <a:rPr lang="en-US" altLang="zh-CN" i="0" baseline="-25000" dirty="0">
                <a:solidFill>
                  <a:srgbClr val="333399"/>
                </a:solidFill>
                <a:sym typeface="Symbol" pitchFamily="18" charset="2"/>
              </a:rPr>
              <a:t>1</a:t>
            </a:r>
            <a:r>
              <a:rPr lang="en-US" altLang="zh-CN" dirty="0">
                <a:solidFill>
                  <a:srgbClr val="333399"/>
                </a:solidFill>
                <a:sym typeface="Symbol" pitchFamily="18" charset="2"/>
              </a:rPr>
              <a:t>c</a:t>
            </a:r>
            <a:endParaRPr lang="en-US" altLang="zh-CN" dirty="0">
              <a:solidFill>
                <a:srgbClr val="333399"/>
              </a:solidFill>
              <a:ea typeface="华文行楷" pitchFamily="2" charset="-122"/>
              <a:sym typeface="Symbol" pitchFamily="18" charset="2"/>
            </a:endParaRPr>
          </a:p>
          <a:p>
            <a:pPr algn="l">
              <a:buClrTx/>
            </a:pPr>
            <a:r>
              <a:rPr lang="en-US" altLang="zh-CN" dirty="0">
                <a:solidFill>
                  <a:srgbClr val="333399"/>
                </a:solidFill>
                <a:sym typeface="Symbol" pitchFamily="18" charset="2"/>
              </a:rPr>
              <a:t>C </a:t>
            </a:r>
            <a:r>
              <a:rPr lang="en-US" altLang="zh-CN" i="0" dirty="0">
                <a:solidFill>
                  <a:srgbClr val="333399"/>
                </a:solidFill>
                <a:sym typeface="Symbol" pitchFamily="18" charset="2"/>
              </a:rPr>
              <a:t></a:t>
            </a:r>
            <a:r>
              <a:rPr lang="en-US" altLang="zh-CN" dirty="0">
                <a:solidFill>
                  <a:srgbClr val="333399"/>
                </a:solidFill>
                <a:sym typeface="Symbol" pitchFamily="18" charset="2"/>
              </a:rPr>
              <a:t> c</a:t>
            </a:r>
          </a:p>
        </p:txBody>
      </p:sp>
      <p:sp>
        <p:nvSpPr>
          <p:cNvPr id="15" name="椭圆 14"/>
          <p:cNvSpPr/>
          <p:nvPr/>
        </p:nvSpPr>
        <p:spPr bwMode="auto">
          <a:xfrm>
            <a:off x="2028372" y="3538977"/>
            <a:ext cx="243114" cy="347223"/>
          </a:xfrm>
          <a:prstGeom prst="ellipse">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S</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42" name="椭圆 41"/>
          <p:cNvSpPr/>
          <p:nvPr/>
        </p:nvSpPr>
        <p:spPr bwMode="auto">
          <a:xfrm>
            <a:off x="5953891" y="3048000"/>
            <a:ext cx="1267341" cy="499623"/>
          </a:xfrm>
          <a:prstGeom prst="ellipse">
            <a:avLst/>
          </a:prstGeom>
          <a:no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smtClean="0"/>
              <a:t>Print(“Accepted!”)</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43" name="椭圆 42"/>
          <p:cNvSpPr/>
          <p:nvPr/>
        </p:nvSpPr>
        <p:spPr bwMode="auto">
          <a:xfrm>
            <a:off x="5593451" y="3774061"/>
            <a:ext cx="315686" cy="331235"/>
          </a:xfrm>
          <a:prstGeom prst="ellipse">
            <a:avLst/>
          </a:prstGeom>
          <a:no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zh-CN" dirty="0" err="1" smtClean="0"/>
              <a:t>A.num</a:t>
            </a:r>
            <a:r>
              <a:rPr lang="en-US" altLang="zh-CN" dirty="0" smtClean="0"/>
              <a:t>=3</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44" name="椭圆 43"/>
          <p:cNvSpPr/>
          <p:nvPr/>
        </p:nvSpPr>
        <p:spPr bwMode="auto">
          <a:xfrm>
            <a:off x="4665440" y="5732714"/>
            <a:ext cx="383725" cy="393356"/>
          </a:xfrm>
          <a:prstGeom prst="ellipse">
            <a:avLst/>
          </a:prstGeom>
          <a:no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a</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46" name="椭圆 45"/>
          <p:cNvSpPr/>
          <p:nvPr/>
        </p:nvSpPr>
        <p:spPr bwMode="auto">
          <a:xfrm>
            <a:off x="7563759" y="3660842"/>
            <a:ext cx="351971" cy="367175"/>
          </a:xfrm>
          <a:prstGeom prst="ellipse">
            <a:avLst/>
          </a:prstGeom>
          <a:no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zh-CN" dirty="0" err="1" smtClean="0"/>
              <a:t>C.num</a:t>
            </a:r>
            <a:r>
              <a:rPr lang="en-US" altLang="zh-CN" dirty="0" smtClean="0"/>
              <a:t>=3</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48" name="椭圆 47"/>
          <p:cNvSpPr/>
          <p:nvPr/>
        </p:nvSpPr>
        <p:spPr bwMode="auto">
          <a:xfrm>
            <a:off x="5118105" y="4389796"/>
            <a:ext cx="265341" cy="379182"/>
          </a:xfrm>
          <a:prstGeom prst="ellipse">
            <a:avLst/>
          </a:prstGeom>
          <a:no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zh-CN" dirty="0" err="1" smtClean="0"/>
              <a:t>A.num</a:t>
            </a:r>
            <a:r>
              <a:rPr lang="en-US" altLang="zh-CN" dirty="0" smtClean="0"/>
              <a:t>=2</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49" name="椭圆 48"/>
          <p:cNvSpPr/>
          <p:nvPr/>
        </p:nvSpPr>
        <p:spPr bwMode="auto">
          <a:xfrm>
            <a:off x="6584047" y="3774061"/>
            <a:ext cx="290283" cy="331235"/>
          </a:xfrm>
          <a:prstGeom prst="ellipse">
            <a:avLst/>
          </a:prstGeom>
          <a:no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zh-CN" dirty="0" err="1" smtClean="0"/>
              <a:t>B.num</a:t>
            </a:r>
            <a:r>
              <a:rPr lang="en-US" altLang="zh-CN" dirty="0" smtClean="0"/>
              <a:t>=3</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50" name="椭圆 49"/>
          <p:cNvSpPr/>
          <p:nvPr/>
        </p:nvSpPr>
        <p:spPr bwMode="auto">
          <a:xfrm>
            <a:off x="4650019" y="4999743"/>
            <a:ext cx="399146" cy="378840"/>
          </a:xfrm>
          <a:prstGeom prst="ellipse">
            <a:avLst/>
          </a:prstGeom>
          <a:no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Arial" charset="0"/>
                <a:ea typeface="宋体" pitchFamily="2" charset="-122"/>
              </a:rPr>
              <a:t>A.num</a:t>
            </a:r>
            <a:r>
              <a:rPr kumimoji="0" lang="en-US" altLang="zh-CN" sz="1800" b="0" i="0" u="none" strike="noStrike" cap="none" normalizeH="0" baseline="0" dirty="0" smtClean="0">
                <a:ln>
                  <a:noFill/>
                </a:ln>
                <a:solidFill>
                  <a:schemeClr val="tx1"/>
                </a:solidFill>
                <a:effectLst/>
                <a:latin typeface="Arial" charset="0"/>
                <a:ea typeface="宋体" pitchFamily="2" charset="-122"/>
              </a:rPr>
              <a:t>=1</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51" name="椭圆 50"/>
          <p:cNvSpPr/>
          <p:nvPr/>
        </p:nvSpPr>
        <p:spPr bwMode="auto">
          <a:xfrm>
            <a:off x="5381401" y="5019100"/>
            <a:ext cx="366490" cy="359483"/>
          </a:xfrm>
          <a:prstGeom prst="ellipse">
            <a:avLst/>
          </a:prstGeom>
          <a:no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a</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53" name="椭圆 52"/>
          <p:cNvSpPr/>
          <p:nvPr/>
        </p:nvSpPr>
        <p:spPr bwMode="auto">
          <a:xfrm>
            <a:off x="5781533" y="4352407"/>
            <a:ext cx="344715" cy="431085"/>
          </a:xfrm>
          <a:prstGeom prst="ellipse">
            <a:avLst/>
          </a:prstGeom>
          <a:no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a</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54" name="椭圆 53"/>
          <p:cNvSpPr/>
          <p:nvPr/>
        </p:nvSpPr>
        <p:spPr bwMode="auto">
          <a:xfrm>
            <a:off x="6371774" y="4429271"/>
            <a:ext cx="315687" cy="374784"/>
          </a:xfrm>
          <a:prstGeom prst="ellipse">
            <a:avLst/>
          </a:prstGeom>
          <a:no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zh-CN" dirty="0" err="1" smtClean="0"/>
              <a:t>B.num</a:t>
            </a:r>
            <a:r>
              <a:rPr lang="en-US" altLang="zh-CN" dirty="0" smtClean="0"/>
              <a:t>=2</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55" name="椭圆 54"/>
          <p:cNvSpPr/>
          <p:nvPr/>
        </p:nvSpPr>
        <p:spPr bwMode="auto">
          <a:xfrm>
            <a:off x="6126850" y="5079906"/>
            <a:ext cx="283027" cy="354131"/>
          </a:xfrm>
          <a:prstGeom prst="ellipse">
            <a:avLst/>
          </a:prstGeom>
          <a:no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zh-CN" dirty="0" err="1" smtClean="0"/>
              <a:t>B.num</a:t>
            </a:r>
            <a:r>
              <a:rPr lang="en-US" altLang="zh-CN" dirty="0" smtClean="0"/>
              <a:t>=1</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57" name="椭圆 56"/>
          <p:cNvSpPr/>
          <p:nvPr/>
        </p:nvSpPr>
        <p:spPr bwMode="auto">
          <a:xfrm>
            <a:off x="7471969" y="4357462"/>
            <a:ext cx="388258" cy="402775"/>
          </a:xfrm>
          <a:prstGeom prst="ellipse">
            <a:avLst/>
          </a:prstGeom>
          <a:no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zh-CN" dirty="0" err="1" smtClean="0"/>
              <a:t>C.num</a:t>
            </a:r>
            <a:r>
              <a:rPr lang="en-US" altLang="zh-CN" dirty="0" smtClean="0"/>
              <a:t>=2</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59" name="椭圆 58"/>
          <p:cNvSpPr/>
          <p:nvPr/>
        </p:nvSpPr>
        <p:spPr bwMode="auto">
          <a:xfrm>
            <a:off x="8095345" y="4963668"/>
            <a:ext cx="362855" cy="376246"/>
          </a:xfrm>
          <a:prstGeom prst="ellipse">
            <a:avLst/>
          </a:prstGeom>
          <a:no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c</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67" name="椭圆 66"/>
          <p:cNvSpPr/>
          <p:nvPr/>
        </p:nvSpPr>
        <p:spPr bwMode="auto">
          <a:xfrm>
            <a:off x="6745517" y="5125656"/>
            <a:ext cx="430892" cy="313920"/>
          </a:xfrm>
          <a:prstGeom prst="ellipse">
            <a:avLst/>
          </a:prstGeom>
          <a:no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b</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68" name="椭圆 67"/>
          <p:cNvSpPr/>
          <p:nvPr/>
        </p:nvSpPr>
        <p:spPr bwMode="auto">
          <a:xfrm>
            <a:off x="6084204" y="5812674"/>
            <a:ext cx="359231" cy="288732"/>
          </a:xfrm>
          <a:prstGeom prst="ellipse">
            <a:avLst/>
          </a:prstGeom>
          <a:no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b</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69" name="椭圆 68"/>
          <p:cNvSpPr/>
          <p:nvPr/>
        </p:nvSpPr>
        <p:spPr bwMode="auto">
          <a:xfrm>
            <a:off x="6909707" y="4386665"/>
            <a:ext cx="375559" cy="303938"/>
          </a:xfrm>
          <a:prstGeom prst="ellipse">
            <a:avLst/>
          </a:prstGeom>
          <a:no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b</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70" name="椭圆 69"/>
          <p:cNvSpPr/>
          <p:nvPr/>
        </p:nvSpPr>
        <p:spPr bwMode="auto">
          <a:xfrm>
            <a:off x="7404101" y="5037423"/>
            <a:ext cx="366489" cy="356204"/>
          </a:xfrm>
          <a:prstGeom prst="ellipse">
            <a:avLst/>
          </a:prstGeom>
          <a:no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zh-CN" dirty="0" err="1" smtClean="0"/>
              <a:t>C.num</a:t>
            </a:r>
            <a:r>
              <a:rPr lang="en-US" altLang="zh-CN" dirty="0" smtClean="0"/>
              <a:t>=1</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71" name="椭圆 70"/>
          <p:cNvSpPr/>
          <p:nvPr/>
        </p:nvSpPr>
        <p:spPr bwMode="auto">
          <a:xfrm>
            <a:off x="7404105" y="5732714"/>
            <a:ext cx="353785" cy="323037"/>
          </a:xfrm>
          <a:prstGeom prst="ellipse">
            <a:avLst/>
          </a:prstGeom>
          <a:no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c</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72" name="椭圆 71"/>
          <p:cNvSpPr/>
          <p:nvPr/>
        </p:nvSpPr>
        <p:spPr bwMode="auto">
          <a:xfrm>
            <a:off x="8191499" y="4296746"/>
            <a:ext cx="353785" cy="323037"/>
          </a:xfrm>
          <a:prstGeom prst="ellipse">
            <a:avLst/>
          </a:prstGeom>
          <a:no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c</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cxnSp>
        <p:nvCxnSpPr>
          <p:cNvPr id="73" name="直接连接符 72"/>
          <p:cNvCxnSpPr>
            <a:stCxn id="42" idx="3"/>
          </p:cNvCxnSpPr>
          <p:nvPr/>
        </p:nvCxnSpPr>
        <p:spPr bwMode="auto">
          <a:xfrm flipH="1">
            <a:off x="6018331" y="3474455"/>
            <a:ext cx="121158" cy="358352"/>
          </a:xfrm>
          <a:prstGeom prst="line">
            <a:avLst/>
          </a:prstGeom>
          <a:solidFill>
            <a:srgbClr val="993366">
              <a:alpha val="96001"/>
            </a:srgbClr>
          </a:solidFill>
          <a:ln w="9525"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直接连接符 73"/>
          <p:cNvCxnSpPr>
            <a:stCxn id="43" idx="3"/>
            <a:endCxn id="48" idx="7"/>
          </p:cNvCxnSpPr>
          <p:nvPr/>
        </p:nvCxnSpPr>
        <p:spPr bwMode="auto">
          <a:xfrm flipH="1">
            <a:off x="5344588" y="4056788"/>
            <a:ext cx="295094" cy="388538"/>
          </a:xfrm>
          <a:prstGeom prst="line">
            <a:avLst/>
          </a:prstGeom>
          <a:solidFill>
            <a:srgbClr val="993366">
              <a:alpha val="96001"/>
            </a:srgbClr>
          </a:solidFill>
          <a:ln w="9525"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直接连接符 74"/>
          <p:cNvCxnSpPr>
            <a:stCxn id="48" idx="3"/>
            <a:endCxn id="50" idx="7"/>
          </p:cNvCxnSpPr>
          <p:nvPr/>
        </p:nvCxnSpPr>
        <p:spPr bwMode="auto">
          <a:xfrm flipH="1">
            <a:off x="4990711" y="4713448"/>
            <a:ext cx="166252" cy="341775"/>
          </a:xfrm>
          <a:prstGeom prst="line">
            <a:avLst/>
          </a:prstGeom>
          <a:solidFill>
            <a:srgbClr val="993366">
              <a:alpha val="96001"/>
            </a:srgbClr>
          </a:solidFill>
          <a:ln w="9525"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直接连接符 75"/>
          <p:cNvCxnSpPr>
            <a:stCxn id="50" idx="4"/>
            <a:endCxn id="44" idx="0"/>
          </p:cNvCxnSpPr>
          <p:nvPr/>
        </p:nvCxnSpPr>
        <p:spPr bwMode="auto">
          <a:xfrm>
            <a:off x="4849592" y="5378583"/>
            <a:ext cx="7711" cy="354131"/>
          </a:xfrm>
          <a:prstGeom prst="line">
            <a:avLst/>
          </a:prstGeom>
          <a:solidFill>
            <a:srgbClr val="993366">
              <a:alpha val="96001"/>
            </a:srgbClr>
          </a:solidFill>
          <a:ln w="9525"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直接连接符 76"/>
          <p:cNvCxnSpPr>
            <a:stCxn id="48" idx="5"/>
            <a:endCxn id="51" idx="0"/>
          </p:cNvCxnSpPr>
          <p:nvPr/>
        </p:nvCxnSpPr>
        <p:spPr bwMode="auto">
          <a:xfrm>
            <a:off x="5344588" y="4713448"/>
            <a:ext cx="220058" cy="305652"/>
          </a:xfrm>
          <a:prstGeom prst="line">
            <a:avLst/>
          </a:prstGeom>
          <a:solidFill>
            <a:srgbClr val="993366">
              <a:alpha val="96001"/>
            </a:srgbClr>
          </a:solidFill>
          <a:ln w="9525"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直接连接符 77"/>
          <p:cNvCxnSpPr>
            <a:stCxn id="43" idx="4"/>
            <a:endCxn id="53" idx="0"/>
          </p:cNvCxnSpPr>
          <p:nvPr/>
        </p:nvCxnSpPr>
        <p:spPr bwMode="auto">
          <a:xfrm>
            <a:off x="5751294" y="4105296"/>
            <a:ext cx="202597" cy="247111"/>
          </a:xfrm>
          <a:prstGeom prst="line">
            <a:avLst/>
          </a:prstGeom>
          <a:solidFill>
            <a:srgbClr val="993366">
              <a:alpha val="96001"/>
            </a:srgbClr>
          </a:solidFill>
          <a:ln w="9525"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直接连接符 78"/>
          <p:cNvCxnSpPr>
            <a:endCxn id="49" idx="0"/>
          </p:cNvCxnSpPr>
          <p:nvPr/>
        </p:nvCxnSpPr>
        <p:spPr bwMode="auto">
          <a:xfrm>
            <a:off x="6687461" y="3474455"/>
            <a:ext cx="41728" cy="299606"/>
          </a:xfrm>
          <a:prstGeom prst="line">
            <a:avLst/>
          </a:prstGeom>
          <a:solidFill>
            <a:srgbClr val="993366">
              <a:alpha val="96001"/>
            </a:srgbClr>
          </a:solidFill>
          <a:ln w="9525"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直接连接符 79"/>
          <p:cNvCxnSpPr>
            <a:endCxn id="46" idx="1"/>
          </p:cNvCxnSpPr>
          <p:nvPr/>
        </p:nvCxnSpPr>
        <p:spPr bwMode="auto">
          <a:xfrm>
            <a:off x="7404101" y="3474455"/>
            <a:ext cx="211203" cy="240159"/>
          </a:xfrm>
          <a:prstGeom prst="line">
            <a:avLst/>
          </a:prstGeom>
          <a:solidFill>
            <a:srgbClr val="993366">
              <a:alpha val="96001"/>
            </a:srgbClr>
          </a:solidFill>
          <a:ln w="9525"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直接连接符 80"/>
          <p:cNvCxnSpPr>
            <a:stCxn id="49" idx="4"/>
            <a:endCxn id="54" idx="0"/>
          </p:cNvCxnSpPr>
          <p:nvPr/>
        </p:nvCxnSpPr>
        <p:spPr bwMode="auto">
          <a:xfrm flipH="1">
            <a:off x="6529618" y="4105296"/>
            <a:ext cx="199571" cy="323975"/>
          </a:xfrm>
          <a:prstGeom prst="line">
            <a:avLst/>
          </a:prstGeom>
          <a:solidFill>
            <a:srgbClr val="993366">
              <a:alpha val="96001"/>
            </a:srgbClr>
          </a:solidFill>
          <a:ln w="9525"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直接连接符 81"/>
          <p:cNvCxnSpPr/>
          <p:nvPr/>
        </p:nvCxnSpPr>
        <p:spPr bwMode="auto">
          <a:xfrm flipH="1">
            <a:off x="6316434" y="4801681"/>
            <a:ext cx="141515" cy="323975"/>
          </a:xfrm>
          <a:prstGeom prst="line">
            <a:avLst/>
          </a:prstGeom>
          <a:solidFill>
            <a:srgbClr val="993366">
              <a:alpha val="96001"/>
            </a:srgbClr>
          </a:solidFill>
          <a:ln w="9525"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直接连接符 82"/>
          <p:cNvCxnSpPr>
            <a:stCxn id="55" idx="4"/>
            <a:endCxn id="68" idx="0"/>
          </p:cNvCxnSpPr>
          <p:nvPr/>
        </p:nvCxnSpPr>
        <p:spPr bwMode="auto">
          <a:xfrm flipH="1">
            <a:off x="6263820" y="5434037"/>
            <a:ext cx="4544" cy="378637"/>
          </a:xfrm>
          <a:prstGeom prst="line">
            <a:avLst/>
          </a:prstGeom>
          <a:solidFill>
            <a:srgbClr val="993366">
              <a:alpha val="96001"/>
            </a:srgbClr>
          </a:solidFill>
          <a:ln w="9525"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直接连接符 84"/>
          <p:cNvCxnSpPr>
            <a:stCxn id="54" idx="5"/>
            <a:endCxn id="67" idx="1"/>
          </p:cNvCxnSpPr>
          <p:nvPr/>
        </p:nvCxnSpPr>
        <p:spPr bwMode="auto">
          <a:xfrm>
            <a:off x="6641230" y="4749169"/>
            <a:ext cx="167390" cy="422460"/>
          </a:xfrm>
          <a:prstGeom prst="line">
            <a:avLst/>
          </a:prstGeom>
          <a:solidFill>
            <a:srgbClr val="993366">
              <a:alpha val="96001"/>
            </a:srgbClr>
          </a:solidFill>
          <a:ln w="9525"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直接连接符 86"/>
          <p:cNvCxnSpPr>
            <a:endCxn id="69" idx="1"/>
          </p:cNvCxnSpPr>
          <p:nvPr/>
        </p:nvCxnSpPr>
        <p:spPr bwMode="auto">
          <a:xfrm>
            <a:off x="6764566" y="4074558"/>
            <a:ext cx="200140" cy="356618"/>
          </a:xfrm>
          <a:prstGeom prst="line">
            <a:avLst/>
          </a:prstGeom>
          <a:solidFill>
            <a:srgbClr val="993366">
              <a:alpha val="96001"/>
            </a:srgbClr>
          </a:solidFill>
          <a:ln w="9525"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直接连接符 88"/>
          <p:cNvCxnSpPr>
            <a:stCxn id="46" idx="4"/>
            <a:endCxn id="57" idx="0"/>
          </p:cNvCxnSpPr>
          <p:nvPr/>
        </p:nvCxnSpPr>
        <p:spPr bwMode="auto">
          <a:xfrm flipH="1">
            <a:off x="7666098" y="4028017"/>
            <a:ext cx="73647" cy="329445"/>
          </a:xfrm>
          <a:prstGeom prst="line">
            <a:avLst/>
          </a:prstGeom>
          <a:solidFill>
            <a:srgbClr val="993366">
              <a:alpha val="96001"/>
            </a:srgbClr>
          </a:solidFill>
          <a:ln w="9525"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直接连接符 89"/>
          <p:cNvCxnSpPr>
            <a:stCxn id="57" idx="4"/>
          </p:cNvCxnSpPr>
          <p:nvPr/>
        </p:nvCxnSpPr>
        <p:spPr bwMode="auto">
          <a:xfrm>
            <a:off x="7666098" y="4760237"/>
            <a:ext cx="17404" cy="277186"/>
          </a:xfrm>
          <a:prstGeom prst="line">
            <a:avLst/>
          </a:prstGeom>
          <a:solidFill>
            <a:srgbClr val="993366">
              <a:alpha val="96001"/>
            </a:srgbClr>
          </a:solidFill>
          <a:ln w="9525"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直接连接符 90"/>
          <p:cNvCxnSpPr>
            <a:stCxn id="46" idx="5"/>
            <a:endCxn id="72" idx="1"/>
          </p:cNvCxnSpPr>
          <p:nvPr/>
        </p:nvCxnSpPr>
        <p:spPr bwMode="auto">
          <a:xfrm>
            <a:off x="7864185" y="3974245"/>
            <a:ext cx="379125" cy="369809"/>
          </a:xfrm>
          <a:prstGeom prst="line">
            <a:avLst/>
          </a:prstGeom>
          <a:solidFill>
            <a:srgbClr val="993366">
              <a:alpha val="96001"/>
            </a:srgbClr>
          </a:solidFill>
          <a:ln w="9525"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直接连接符 91"/>
          <p:cNvCxnSpPr>
            <a:stCxn id="57" idx="5"/>
            <a:endCxn id="59" idx="1"/>
          </p:cNvCxnSpPr>
          <p:nvPr/>
        </p:nvCxnSpPr>
        <p:spPr bwMode="auto">
          <a:xfrm>
            <a:off x="7803368" y="4701252"/>
            <a:ext cx="345116" cy="317516"/>
          </a:xfrm>
          <a:prstGeom prst="line">
            <a:avLst/>
          </a:prstGeom>
          <a:solidFill>
            <a:srgbClr val="993366">
              <a:alpha val="96001"/>
            </a:srgbClr>
          </a:solidFill>
          <a:ln w="9525"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直接连接符 92"/>
          <p:cNvCxnSpPr>
            <a:stCxn id="70" idx="4"/>
            <a:endCxn id="71" idx="0"/>
          </p:cNvCxnSpPr>
          <p:nvPr/>
        </p:nvCxnSpPr>
        <p:spPr bwMode="auto">
          <a:xfrm flipH="1">
            <a:off x="7580998" y="5393627"/>
            <a:ext cx="6348" cy="339087"/>
          </a:xfrm>
          <a:prstGeom prst="line">
            <a:avLst/>
          </a:prstGeom>
          <a:solidFill>
            <a:srgbClr val="993366">
              <a:alpha val="96001"/>
            </a:srgbClr>
          </a:solidFill>
          <a:ln w="9525"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7" name="组合 16"/>
          <p:cNvGrpSpPr/>
          <p:nvPr/>
        </p:nvGrpSpPr>
        <p:grpSpPr>
          <a:xfrm>
            <a:off x="103828" y="3687456"/>
            <a:ext cx="3798696" cy="2777191"/>
            <a:chOff x="103828" y="3687456"/>
            <a:chExt cx="3798696" cy="2777191"/>
          </a:xfrm>
        </p:grpSpPr>
        <p:sp>
          <p:nvSpPr>
            <p:cNvPr id="18" name="椭圆 17"/>
            <p:cNvSpPr/>
            <p:nvPr/>
          </p:nvSpPr>
          <p:spPr bwMode="auto">
            <a:xfrm>
              <a:off x="1226457" y="4112638"/>
              <a:ext cx="315686" cy="331235"/>
            </a:xfrm>
            <a:prstGeom prst="ellipse">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A</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19" name="椭圆 18"/>
            <p:cNvSpPr/>
            <p:nvPr/>
          </p:nvSpPr>
          <p:spPr bwMode="auto">
            <a:xfrm>
              <a:off x="225876" y="6071291"/>
              <a:ext cx="383725" cy="393356"/>
            </a:xfrm>
            <a:prstGeom prst="ellipse">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a</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20" name="椭圆 19"/>
            <p:cNvSpPr/>
            <p:nvPr/>
          </p:nvSpPr>
          <p:spPr bwMode="auto">
            <a:xfrm>
              <a:off x="2935513" y="3999419"/>
              <a:ext cx="351971" cy="367175"/>
            </a:xfrm>
            <a:prstGeom prst="ellipse">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C</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21" name="椭圆 20"/>
            <p:cNvSpPr/>
            <p:nvPr/>
          </p:nvSpPr>
          <p:spPr bwMode="auto">
            <a:xfrm>
              <a:off x="693055" y="4728373"/>
              <a:ext cx="265341" cy="379182"/>
            </a:xfrm>
            <a:prstGeom prst="ellipse">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A</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22" name="椭圆 21"/>
            <p:cNvSpPr/>
            <p:nvPr/>
          </p:nvSpPr>
          <p:spPr bwMode="auto">
            <a:xfrm>
              <a:off x="2028371" y="4112638"/>
              <a:ext cx="290283" cy="331235"/>
            </a:xfrm>
            <a:prstGeom prst="ellipse">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B</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23" name="椭圆 22"/>
            <p:cNvSpPr/>
            <p:nvPr/>
          </p:nvSpPr>
          <p:spPr bwMode="auto">
            <a:xfrm>
              <a:off x="210455" y="5338320"/>
              <a:ext cx="399146" cy="378840"/>
            </a:xfrm>
            <a:prstGeom prst="ellipse">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A</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24" name="椭圆 23"/>
            <p:cNvSpPr/>
            <p:nvPr/>
          </p:nvSpPr>
          <p:spPr bwMode="auto">
            <a:xfrm>
              <a:off x="825725" y="5357677"/>
              <a:ext cx="366490" cy="359483"/>
            </a:xfrm>
            <a:prstGeom prst="ellipse">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a</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25" name="椭圆 24"/>
            <p:cNvSpPr/>
            <p:nvPr/>
          </p:nvSpPr>
          <p:spPr bwMode="auto">
            <a:xfrm>
              <a:off x="1269399" y="4676470"/>
              <a:ext cx="344715" cy="431085"/>
            </a:xfrm>
            <a:prstGeom prst="ellipse">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a</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26" name="椭圆 25"/>
            <p:cNvSpPr/>
            <p:nvPr/>
          </p:nvSpPr>
          <p:spPr bwMode="auto">
            <a:xfrm>
              <a:off x="1874154" y="4767848"/>
              <a:ext cx="315687" cy="374784"/>
            </a:xfrm>
            <a:prstGeom prst="ellipse">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B</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27" name="椭圆 26"/>
            <p:cNvSpPr/>
            <p:nvPr/>
          </p:nvSpPr>
          <p:spPr bwMode="auto">
            <a:xfrm>
              <a:off x="1672772" y="5418483"/>
              <a:ext cx="283027" cy="354131"/>
            </a:xfrm>
            <a:prstGeom prst="ellipse">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B</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28" name="椭圆 27"/>
            <p:cNvSpPr/>
            <p:nvPr/>
          </p:nvSpPr>
          <p:spPr bwMode="auto">
            <a:xfrm>
              <a:off x="2829209" y="4696039"/>
              <a:ext cx="388258" cy="402775"/>
            </a:xfrm>
            <a:prstGeom prst="ellipse">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a:t>C</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29" name="椭圆 28"/>
            <p:cNvSpPr/>
            <p:nvPr/>
          </p:nvSpPr>
          <p:spPr bwMode="auto">
            <a:xfrm>
              <a:off x="3539669" y="5302245"/>
              <a:ext cx="362855" cy="376246"/>
            </a:xfrm>
            <a:prstGeom prst="ellipse">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c</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30" name="椭圆 29"/>
            <p:cNvSpPr/>
            <p:nvPr/>
          </p:nvSpPr>
          <p:spPr bwMode="auto">
            <a:xfrm>
              <a:off x="2189841" y="5464233"/>
              <a:ext cx="430892" cy="313920"/>
            </a:xfrm>
            <a:prstGeom prst="ellipse">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b</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31" name="椭圆 30"/>
            <p:cNvSpPr/>
            <p:nvPr/>
          </p:nvSpPr>
          <p:spPr bwMode="auto">
            <a:xfrm>
              <a:off x="1630126" y="6151251"/>
              <a:ext cx="359231" cy="288732"/>
            </a:xfrm>
            <a:prstGeom prst="ellipse">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b</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32" name="椭圆 31"/>
            <p:cNvSpPr/>
            <p:nvPr/>
          </p:nvSpPr>
          <p:spPr bwMode="auto">
            <a:xfrm>
              <a:off x="2354031" y="4725242"/>
              <a:ext cx="375559" cy="303938"/>
            </a:xfrm>
            <a:prstGeom prst="ellipse">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b</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33" name="椭圆 32"/>
            <p:cNvSpPr/>
            <p:nvPr/>
          </p:nvSpPr>
          <p:spPr bwMode="auto">
            <a:xfrm>
              <a:off x="2920995" y="5376000"/>
              <a:ext cx="366489" cy="356204"/>
            </a:xfrm>
            <a:prstGeom prst="ellipse">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C</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34" name="椭圆 33"/>
            <p:cNvSpPr/>
            <p:nvPr/>
          </p:nvSpPr>
          <p:spPr bwMode="auto">
            <a:xfrm>
              <a:off x="2935513" y="6071291"/>
              <a:ext cx="353785" cy="323037"/>
            </a:xfrm>
            <a:prstGeom prst="ellipse">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c</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35" name="椭圆 34"/>
            <p:cNvSpPr/>
            <p:nvPr/>
          </p:nvSpPr>
          <p:spPr bwMode="auto">
            <a:xfrm>
              <a:off x="3548739" y="4635323"/>
              <a:ext cx="353785" cy="323037"/>
            </a:xfrm>
            <a:prstGeom prst="ellipse">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c</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cxnSp>
          <p:nvCxnSpPr>
            <p:cNvPr id="37" name="直接连接符 36"/>
            <p:cNvCxnSpPr/>
            <p:nvPr/>
          </p:nvCxnSpPr>
          <p:spPr bwMode="auto">
            <a:xfrm flipH="1">
              <a:off x="1520711" y="3757506"/>
              <a:ext cx="521832" cy="442906"/>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连接符 38"/>
            <p:cNvCxnSpPr>
              <a:stCxn id="18" idx="3"/>
              <a:endCxn id="21" idx="7"/>
            </p:cNvCxnSpPr>
            <p:nvPr/>
          </p:nvCxnSpPr>
          <p:spPr bwMode="auto">
            <a:xfrm flipH="1">
              <a:off x="919538" y="4395365"/>
              <a:ext cx="353150" cy="388538"/>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连接符 40"/>
            <p:cNvCxnSpPr>
              <a:stCxn id="21" idx="3"/>
              <a:endCxn id="23" idx="7"/>
            </p:cNvCxnSpPr>
            <p:nvPr/>
          </p:nvCxnSpPr>
          <p:spPr bwMode="auto">
            <a:xfrm flipH="1">
              <a:off x="551147" y="5052025"/>
              <a:ext cx="180766" cy="341775"/>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接连接符 44"/>
            <p:cNvCxnSpPr>
              <a:stCxn id="23" idx="4"/>
              <a:endCxn id="19" idx="0"/>
            </p:cNvCxnSpPr>
            <p:nvPr/>
          </p:nvCxnSpPr>
          <p:spPr bwMode="auto">
            <a:xfrm>
              <a:off x="410028" y="5717160"/>
              <a:ext cx="7711" cy="354131"/>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直接连接符 46"/>
            <p:cNvCxnSpPr>
              <a:stCxn id="21" idx="5"/>
              <a:endCxn id="24" idx="0"/>
            </p:cNvCxnSpPr>
            <p:nvPr/>
          </p:nvCxnSpPr>
          <p:spPr bwMode="auto">
            <a:xfrm>
              <a:off x="919538" y="5052025"/>
              <a:ext cx="89432" cy="305652"/>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直接连接符 51"/>
            <p:cNvCxnSpPr>
              <a:stCxn id="18" idx="4"/>
              <a:endCxn id="25" idx="0"/>
            </p:cNvCxnSpPr>
            <p:nvPr/>
          </p:nvCxnSpPr>
          <p:spPr bwMode="auto">
            <a:xfrm>
              <a:off x="1384300" y="4443873"/>
              <a:ext cx="57457" cy="232597"/>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接连接符 55"/>
            <p:cNvCxnSpPr>
              <a:stCxn id="15" idx="4"/>
              <a:endCxn id="22" idx="0"/>
            </p:cNvCxnSpPr>
            <p:nvPr/>
          </p:nvCxnSpPr>
          <p:spPr bwMode="auto">
            <a:xfrm>
              <a:off x="2149929" y="3886200"/>
              <a:ext cx="23584" cy="226438"/>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直接连接符 57"/>
            <p:cNvCxnSpPr>
              <a:stCxn id="15" idx="6"/>
              <a:endCxn id="20" idx="1"/>
            </p:cNvCxnSpPr>
            <p:nvPr/>
          </p:nvCxnSpPr>
          <p:spPr bwMode="auto">
            <a:xfrm>
              <a:off x="2271486" y="3712589"/>
              <a:ext cx="715572" cy="340602"/>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接连接符 59"/>
            <p:cNvCxnSpPr>
              <a:stCxn id="22" idx="4"/>
              <a:endCxn id="26" idx="0"/>
            </p:cNvCxnSpPr>
            <p:nvPr/>
          </p:nvCxnSpPr>
          <p:spPr bwMode="auto">
            <a:xfrm flipH="1">
              <a:off x="2031998" y="4443873"/>
              <a:ext cx="141515" cy="323975"/>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接连接符 60"/>
            <p:cNvCxnSpPr/>
            <p:nvPr/>
          </p:nvCxnSpPr>
          <p:spPr bwMode="auto">
            <a:xfrm flipH="1">
              <a:off x="1847842" y="5140258"/>
              <a:ext cx="141515" cy="323975"/>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直接连接符 61"/>
            <p:cNvCxnSpPr>
              <a:stCxn id="27" idx="4"/>
              <a:endCxn id="31" idx="0"/>
            </p:cNvCxnSpPr>
            <p:nvPr/>
          </p:nvCxnSpPr>
          <p:spPr bwMode="auto">
            <a:xfrm flipH="1">
              <a:off x="1809742" y="5772614"/>
              <a:ext cx="4544" cy="378637"/>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接连接符 62"/>
            <p:cNvCxnSpPr>
              <a:endCxn id="30" idx="1"/>
            </p:cNvCxnSpPr>
            <p:nvPr/>
          </p:nvCxnSpPr>
          <p:spPr bwMode="auto">
            <a:xfrm>
              <a:off x="2119462" y="5062969"/>
              <a:ext cx="133482" cy="447237"/>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直接连接符 63"/>
            <p:cNvCxnSpPr>
              <a:endCxn id="32" idx="1"/>
            </p:cNvCxnSpPr>
            <p:nvPr/>
          </p:nvCxnSpPr>
          <p:spPr bwMode="auto">
            <a:xfrm>
              <a:off x="2208890" y="4413135"/>
              <a:ext cx="200140" cy="356618"/>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直接连接符 64"/>
            <p:cNvCxnSpPr>
              <a:stCxn id="20" idx="4"/>
              <a:endCxn id="28" idx="0"/>
            </p:cNvCxnSpPr>
            <p:nvPr/>
          </p:nvCxnSpPr>
          <p:spPr bwMode="auto">
            <a:xfrm flipH="1">
              <a:off x="3023338" y="4366594"/>
              <a:ext cx="88161" cy="329445"/>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直接连接符 65"/>
            <p:cNvCxnSpPr>
              <a:stCxn id="28" idx="4"/>
            </p:cNvCxnSpPr>
            <p:nvPr/>
          </p:nvCxnSpPr>
          <p:spPr bwMode="auto">
            <a:xfrm>
              <a:off x="3023338" y="5098814"/>
              <a:ext cx="17404" cy="277186"/>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直接连接符 83"/>
            <p:cNvCxnSpPr>
              <a:stCxn id="20" idx="5"/>
              <a:endCxn id="35" idx="1"/>
            </p:cNvCxnSpPr>
            <p:nvPr/>
          </p:nvCxnSpPr>
          <p:spPr bwMode="auto">
            <a:xfrm>
              <a:off x="3235939" y="4312822"/>
              <a:ext cx="364611" cy="369809"/>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接连接符 85"/>
            <p:cNvCxnSpPr>
              <a:stCxn id="28" idx="5"/>
              <a:endCxn id="29" idx="1"/>
            </p:cNvCxnSpPr>
            <p:nvPr/>
          </p:nvCxnSpPr>
          <p:spPr bwMode="auto">
            <a:xfrm>
              <a:off x="3160608" y="5039829"/>
              <a:ext cx="432200" cy="317516"/>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直接连接符 87"/>
            <p:cNvCxnSpPr>
              <a:stCxn id="33" idx="4"/>
              <a:endCxn id="34" idx="0"/>
            </p:cNvCxnSpPr>
            <p:nvPr/>
          </p:nvCxnSpPr>
          <p:spPr bwMode="auto">
            <a:xfrm>
              <a:off x="3104240" y="5732204"/>
              <a:ext cx="8166" cy="339087"/>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p:cNvSpPr txBox="1"/>
            <p:nvPr/>
          </p:nvSpPr>
          <p:spPr>
            <a:xfrm>
              <a:off x="103828" y="3687456"/>
              <a:ext cx="1621065" cy="369332"/>
            </a:xfrm>
            <a:prstGeom prst="rect">
              <a:avLst/>
            </a:prstGeom>
            <a:noFill/>
          </p:spPr>
          <p:txBody>
            <a:bodyPr wrap="square" rtlCol="0">
              <a:spAutoFit/>
            </a:bodyPr>
            <a:lstStyle/>
            <a:p>
              <a:r>
                <a:rPr lang="en-US" altLang="zh-CN" dirty="0" err="1" smtClean="0"/>
                <a:t>aaabbbccc</a:t>
              </a:r>
              <a:endParaRPr lang="zh-CN" altLang="en-US" dirty="0"/>
            </a:p>
          </p:txBody>
        </p:sp>
      </p:grpSp>
      <p:sp>
        <p:nvSpPr>
          <p:cNvPr id="36" name="TextBox 35"/>
          <p:cNvSpPr txBox="1"/>
          <p:nvPr/>
        </p:nvSpPr>
        <p:spPr>
          <a:xfrm>
            <a:off x="97172" y="423810"/>
            <a:ext cx="4623716" cy="461665"/>
          </a:xfrm>
          <a:prstGeom prst="rect">
            <a:avLst/>
          </a:prstGeom>
          <a:noFill/>
        </p:spPr>
        <p:txBody>
          <a:bodyPr wrap="square" rtlCol="0">
            <a:spAutoFit/>
          </a:bodyPr>
          <a:lstStyle/>
          <a:p>
            <a:r>
              <a:rPr lang="zh-CN" altLang="en-US" sz="2400" b="1" dirty="0" smtClean="0">
                <a:solidFill>
                  <a:srgbClr val="0000FF"/>
                </a:solidFill>
                <a:latin typeface="楷体_GB2312" pitchFamily="49" charset="-122"/>
              </a:rPr>
              <a:t>识别语言 </a:t>
            </a:r>
            <a:r>
              <a:rPr lang="pt-BR" altLang="zh-CN" sz="2400" b="1" dirty="0">
                <a:solidFill>
                  <a:srgbClr val="0000FF"/>
                </a:solidFill>
              </a:rPr>
              <a:t>L = { a</a:t>
            </a:r>
            <a:r>
              <a:rPr lang="pt-BR" altLang="zh-CN" sz="2400" b="1" baseline="30000" dirty="0">
                <a:solidFill>
                  <a:srgbClr val="0000FF"/>
                </a:solidFill>
              </a:rPr>
              <a:t>n</a:t>
            </a:r>
            <a:r>
              <a:rPr lang="pt-BR" altLang="zh-CN" sz="2400" b="1" dirty="0">
                <a:solidFill>
                  <a:srgbClr val="0000FF"/>
                </a:solidFill>
              </a:rPr>
              <a:t>b</a:t>
            </a:r>
            <a:r>
              <a:rPr lang="pt-BR" altLang="zh-CN" sz="2400" b="1" baseline="30000" dirty="0">
                <a:solidFill>
                  <a:srgbClr val="0000FF"/>
                </a:solidFill>
              </a:rPr>
              <a:t>n</a:t>
            </a:r>
            <a:r>
              <a:rPr lang="pt-BR" altLang="zh-CN" sz="2400" b="1" dirty="0">
                <a:solidFill>
                  <a:srgbClr val="0000FF"/>
                </a:solidFill>
              </a:rPr>
              <a:t>c</a:t>
            </a:r>
            <a:r>
              <a:rPr lang="pt-BR" altLang="zh-CN" sz="2400" b="1" baseline="30000" dirty="0">
                <a:solidFill>
                  <a:srgbClr val="0000FF"/>
                </a:solidFill>
              </a:rPr>
              <a:t>n</a:t>
            </a:r>
            <a:r>
              <a:rPr lang="pt-BR" altLang="zh-CN" sz="2400" b="1" dirty="0">
                <a:solidFill>
                  <a:srgbClr val="0000FF"/>
                </a:solidFill>
              </a:rPr>
              <a:t> </a:t>
            </a:r>
            <a:r>
              <a:rPr lang="pt-BR" altLang="zh-CN" sz="2400" b="1" dirty="0">
                <a:solidFill>
                  <a:srgbClr val="0000FF"/>
                </a:solidFill>
                <a:sym typeface="Symbol" pitchFamily="18" charset="2"/>
              </a:rPr>
              <a:t></a:t>
            </a:r>
            <a:r>
              <a:rPr lang="pt-BR" altLang="zh-CN" sz="2400" b="1" dirty="0">
                <a:solidFill>
                  <a:srgbClr val="0000FF"/>
                </a:solidFill>
              </a:rPr>
              <a:t> n </a:t>
            </a:r>
            <a:r>
              <a:rPr lang="en-US" altLang="zh-CN" sz="2400" b="1" dirty="0">
                <a:solidFill>
                  <a:srgbClr val="0000FF"/>
                </a:solidFill>
                <a:sym typeface="Symbol" pitchFamily="18" charset="2"/>
              </a:rPr>
              <a:t></a:t>
            </a:r>
            <a:r>
              <a:rPr lang="en-US" altLang="zh-CN" sz="2400" b="1" dirty="0">
                <a:solidFill>
                  <a:srgbClr val="0000FF"/>
                </a:solidFill>
              </a:rPr>
              <a:t> </a:t>
            </a:r>
            <a:r>
              <a:rPr lang="pt-BR" altLang="zh-CN" sz="2400" b="1" dirty="0">
                <a:solidFill>
                  <a:srgbClr val="0000FF"/>
                </a:solidFill>
              </a:rPr>
              <a:t>1}</a:t>
            </a:r>
            <a:endParaRPr lang="zh-CN" altLang="en-US" sz="2400" dirty="0">
              <a:solidFill>
                <a:srgbClr val="0000FF"/>
              </a:solidFill>
            </a:endParaRPr>
          </a:p>
        </p:txBody>
      </p:sp>
    </p:spTree>
    <p:extLst>
      <p:ext uri="{BB962C8B-B14F-4D97-AF65-F5344CB8AC3E}">
        <p14:creationId xmlns:p14="http://schemas.microsoft.com/office/powerpoint/2010/main" val="346638876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9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7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9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8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80"/>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79"/>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7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P spid="46" grpId="0"/>
      <p:bldP spid="48" grpId="0"/>
      <p:bldP spid="49" grpId="0"/>
      <p:bldP spid="50" grpId="0"/>
      <p:bldP spid="51" grpId="0"/>
      <p:bldP spid="53" grpId="0"/>
      <p:bldP spid="54" grpId="0"/>
      <p:bldP spid="55" grpId="0"/>
      <p:bldP spid="57" grpId="0"/>
      <p:bldP spid="59" grpId="0"/>
      <p:bldP spid="67" grpId="0"/>
      <p:bldP spid="68" grpId="0"/>
      <p:bldP spid="69" grpId="0"/>
      <p:bldP spid="70" grpId="0"/>
      <p:bldP spid="71" grpId="0"/>
      <p:bldP spid="7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p:cNvSpPr txBox="1">
            <a:spLocks noChangeArrowheads="1"/>
          </p:cNvSpPr>
          <p:nvPr/>
        </p:nvSpPr>
        <p:spPr bwMode="auto">
          <a:xfrm>
            <a:off x="1719940" y="960374"/>
            <a:ext cx="4834961" cy="3262432"/>
          </a:xfrm>
          <a:prstGeom prst="rect">
            <a:avLst/>
          </a:prstGeom>
          <a:noFill/>
          <a:ln w="9525">
            <a:noFill/>
            <a:miter lim="800000"/>
            <a:headEnd/>
            <a:tailEnd/>
          </a:ln>
        </p:spPr>
        <p:txBody>
          <a:bodyPr wrap="square">
            <a:spAutoFit/>
          </a:bodyPr>
          <a:lstStyle/>
          <a:p>
            <a:pPr algn="l">
              <a:buClrTx/>
            </a:pPr>
            <a:r>
              <a:rPr kumimoji="0" lang="en-US" altLang="zh-CN" b="1" i="0" dirty="0">
                <a:sym typeface="Symbol" pitchFamily="18" charset="2"/>
              </a:rPr>
              <a:t>                     </a:t>
            </a:r>
            <a:r>
              <a:rPr kumimoji="0" lang="zh-CN" altLang="en-US" b="1" i="0" dirty="0">
                <a:sym typeface="Symbol" pitchFamily="18" charset="2"/>
              </a:rPr>
              <a:t>语义动作</a:t>
            </a:r>
            <a:endParaRPr kumimoji="0" lang="zh-CN" altLang="en-US" i="0" dirty="0">
              <a:cs typeface="Times New Roman" pitchFamily="18" charset="0"/>
              <a:sym typeface="Symbol" pitchFamily="18" charset="2"/>
            </a:endParaRPr>
          </a:p>
          <a:p>
            <a:pPr algn="l">
              <a:buClrTx/>
            </a:pPr>
            <a:r>
              <a:rPr lang="en-US" altLang="zh-CN" sz="2000" i="0" dirty="0" smtClean="0">
                <a:solidFill>
                  <a:srgbClr val="333399"/>
                </a:solidFill>
                <a:cs typeface="Times New Roman" pitchFamily="18" charset="0"/>
                <a:sym typeface="Symbol" pitchFamily="18" charset="2"/>
              </a:rPr>
              <a:t>{ </a:t>
            </a:r>
            <a:r>
              <a:rPr lang="en-US" altLang="zh-CN" sz="2000" i="0" dirty="0">
                <a:solidFill>
                  <a:srgbClr val="333399"/>
                </a:solidFill>
                <a:cs typeface="Times New Roman" pitchFamily="18" charset="0"/>
                <a:sym typeface="Symbol" pitchFamily="18" charset="2"/>
              </a:rPr>
              <a:t>if  (</a:t>
            </a:r>
            <a:r>
              <a:rPr lang="en-US" altLang="zh-CN" sz="2000" dirty="0" err="1">
                <a:solidFill>
                  <a:srgbClr val="333399"/>
                </a:solidFill>
                <a:cs typeface="Times New Roman" pitchFamily="18" charset="0"/>
                <a:sym typeface="Symbol" pitchFamily="18" charset="2"/>
              </a:rPr>
              <a:t>A</a:t>
            </a:r>
            <a:r>
              <a:rPr lang="en-US" altLang="zh-CN" sz="2000" b="1" dirty="0" err="1">
                <a:solidFill>
                  <a:srgbClr val="333399"/>
                </a:solidFill>
                <a:cs typeface="Times New Roman" pitchFamily="18" charset="0"/>
                <a:sym typeface="Symbol" pitchFamily="18" charset="2"/>
              </a:rPr>
              <a:t>.</a:t>
            </a:r>
            <a:r>
              <a:rPr lang="en-US" altLang="zh-CN" sz="2000" dirty="0" err="1">
                <a:solidFill>
                  <a:srgbClr val="333399"/>
                </a:solidFill>
                <a:cs typeface="Times New Roman" pitchFamily="18" charset="0"/>
                <a:sym typeface="Symbol" pitchFamily="18" charset="2"/>
              </a:rPr>
              <a:t>num</a:t>
            </a:r>
            <a:r>
              <a:rPr lang="en-US" altLang="zh-CN" sz="2000" dirty="0">
                <a:solidFill>
                  <a:srgbClr val="333399"/>
                </a:solidFill>
                <a:cs typeface="Times New Roman" pitchFamily="18" charset="0"/>
                <a:sym typeface="Symbol" pitchFamily="18" charset="2"/>
              </a:rPr>
              <a:t>=</a:t>
            </a:r>
            <a:r>
              <a:rPr lang="en-US" altLang="zh-CN" sz="2000" dirty="0" err="1">
                <a:solidFill>
                  <a:srgbClr val="333399"/>
                </a:solidFill>
                <a:cs typeface="Times New Roman" pitchFamily="18" charset="0"/>
                <a:sym typeface="Symbol" pitchFamily="18" charset="2"/>
              </a:rPr>
              <a:t>B</a:t>
            </a:r>
            <a:r>
              <a:rPr lang="en-US" altLang="zh-CN" sz="2000" b="1" dirty="0" err="1">
                <a:solidFill>
                  <a:srgbClr val="333399"/>
                </a:solidFill>
                <a:cs typeface="Times New Roman" pitchFamily="18" charset="0"/>
                <a:sym typeface="Symbol" pitchFamily="18" charset="2"/>
              </a:rPr>
              <a:t>.</a:t>
            </a:r>
            <a:r>
              <a:rPr lang="en-US" altLang="zh-CN" sz="2000" dirty="0" err="1">
                <a:solidFill>
                  <a:srgbClr val="333399"/>
                </a:solidFill>
                <a:cs typeface="Times New Roman" pitchFamily="18" charset="0"/>
                <a:sym typeface="Symbol" pitchFamily="18" charset="2"/>
              </a:rPr>
              <a:t>num</a:t>
            </a:r>
            <a:r>
              <a:rPr lang="en-US" altLang="zh-CN" sz="2000" i="0" dirty="0">
                <a:solidFill>
                  <a:srgbClr val="333399"/>
                </a:solidFill>
                <a:cs typeface="Times New Roman" pitchFamily="18" charset="0"/>
                <a:sym typeface="Symbol" pitchFamily="18" charset="2"/>
              </a:rPr>
              <a:t>) </a:t>
            </a:r>
            <a:r>
              <a:rPr lang="en-US" altLang="zh-CN" sz="2000" dirty="0">
                <a:solidFill>
                  <a:srgbClr val="333399"/>
                </a:solidFill>
                <a:cs typeface="Times New Roman" pitchFamily="18" charset="0"/>
                <a:sym typeface="Symbol" pitchFamily="18" charset="2"/>
              </a:rPr>
              <a:t>and </a:t>
            </a:r>
            <a:r>
              <a:rPr lang="en-US" altLang="zh-CN" sz="2000" i="0" dirty="0">
                <a:solidFill>
                  <a:srgbClr val="333399"/>
                </a:solidFill>
                <a:cs typeface="Times New Roman" pitchFamily="18" charset="0"/>
                <a:sym typeface="Symbol" pitchFamily="18" charset="2"/>
              </a:rPr>
              <a:t>(</a:t>
            </a:r>
            <a:r>
              <a:rPr lang="en-US" altLang="zh-CN" sz="2000" dirty="0" err="1">
                <a:solidFill>
                  <a:srgbClr val="333399"/>
                </a:solidFill>
              </a:rPr>
              <a:t>B</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rPr>
              <a:t>=</a:t>
            </a:r>
            <a:r>
              <a:rPr lang="en-US" altLang="zh-CN" sz="2000" dirty="0" err="1">
                <a:solidFill>
                  <a:srgbClr val="333399"/>
                </a:solidFill>
              </a:rPr>
              <a:t>C</a:t>
            </a:r>
            <a:r>
              <a:rPr lang="en-US" altLang="zh-CN" sz="2000" b="1" dirty="0" err="1">
                <a:solidFill>
                  <a:srgbClr val="333399"/>
                </a:solidFill>
              </a:rPr>
              <a:t>.</a:t>
            </a:r>
            <a:r>
              <a:rPr lang="en-US" altLang="zh-CN" sz="2000" dirty="0" err="1">
                <a:solidFill>
                  <a:srgbClr val="333399"/>
                </a:solidFill>
              </a:rPr>
              <a:t>num</a:t>
            </a:r>
            <a:r>
              <a:rPr lang="en-US" altLang="zh-CN" sz="2000" i="0" dirty="0">
                <a:solidFill>
                  <a:srgbClr val="333399"/>
                </a:solidFill>
              </a:rPr>
              <a:t>)</a:t>
            </a:r>
          </a:p>
          <a:p>
            <a:pPr algn="l">
              <a:buClrTx/>
            </a:pPr>
            <a:r>
              <a:rPr lang="en-US" altLang="zh-CN" sz="2000" i="0" dirty="0">
                <a:solidFill>
                  <a:srgbClr val="333399"/>
                </a:solidFill>
              </a:rPr>
              <a:t>  then</a:t>
            </a:r>
            <a:r>
              <a:rPr lang="en-US" altLang="zh-CN" sz="2000" dirty="0">
                <a:solidFill>
                  <a:srgbClr val="333399"/>
                </a:solidFill>
              </a:rPr>
              <a:t> print(</a:t>
            </a:r>
            <a:r>
              <a:rPr lang="pt-BR" altLang="zh-CN" sz="2000" dirty="0">
                <a:solidFill>
                  <a:srgbClr val="333399"/>
                </a:solidFill>
              </a:rPr>
              <a:t>“Accepted!” </a:t>
            </a:r>
            <a:r>
              <a:rPr lang="en-US" altLang="zh-CN" sz="2000" dirty="0">
                <a:solidFill>
                  <a:srgbClr val="333399"/>
                </a:solidFill>
              </a:rPr>
              <a:t>) </a:t>
            </a:r>
          </a:p>
          <a:p>
            <a:pPr algn="l">
              <a:buClrTx/>
            </a:pPr>
            <a:r>
              <a:rPr lang="en-US" altLang="zh-CN" sz="2000" dirty="0">
                <a:solidFill>
                  <a:srgbClr val="333399"/>
                </a:solidFill>
              </a:rPr>
              <a:t>  </a:t>
            </a:r>
            <a:r>
              <a:rPr lang="en-US" altLang="zh-CN" sz="2000" i="0" dirty="0">
                <a:solidFill>
                  <a:srgbClr val="333399"/>
                </a:solidFill>
              </a:rPr>
              <a:t>else</a:t>
            </a:r>
            <a:r>
              <a:rPr lang="en-US" altLang="zh-CN" sz="2000" dirty="0">
                <a:solidFill>
                  <a:srgbClr val="333399"/>
                </a:solidFill>
              </a:rPr>
              <a:t> print(</a:t>
            </a:r>
            <a:r>
              <a:rPr lang="pt-BR" altLang="zh-CN" sz="2000" dirty="0">
                <a:solidFill>
                  <a:srgbClr val="333399"/>
                </a:solidFill>
              </a:rPr>
              <a:t>“Refused!” </a:t>
            </a:r>
            <a:r>
              <a:rPr lang="en-US" altLang="zh-CN" sz="2000" dirty="0">
                <a:solidFill>
                  <a:srgbClr val="333399"/>
                </a:solidFill>
              </a:rPr>
              <a:t>) </a:t>
            </a:r>
            <a:r>
              <a:rPr lang="en-US" altLang="zh-CN" sz="2000" i="0" dirty="0">
                <a:solidFill>
                  <a:srgbClr val="333399"/>
                </a:solidFill>
                <a:sym typeface="Symbol" pitchFamily="18" charset="2"/>
              </a:rPr>
              <a:t>}</a:t>
            </a:r>
            <a:endParaRPr kumimoji="0" lang="en-US" altLang="zh-CN" sz="2000" i="0" dirty="0">
              <a:solidFill>
                <a:srgbClr val="333399"/>
              </a:solidFill>
              <a:sym typeface="Symbol" pitchFamily="18" charset="2"/>
            </a:endParaRPr>
          </a:p>
          <a:p>
            <a:pPr algn="l">
              <a:buClrTx/>
            </a:pP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A</a:t>
            </a:r>
            <a:r>
              <a:rPr lang="en-US" altLang="zh-CN" sz="2000" b="1" dirty="0" err="1">
                <a:solidFill>
                  <a:srgbClr val="333399"/>
                </a:solidFill>
                <a:sym typeface="Symbol" pitchFamily="18" charset="2"/>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num</a:t>
            </a:r>
            <a:r>
              <a:rPr lang="en-US" altLang="zh-CN" sz="2000" dirty="0">
                <a:solidFill>
                  <a:srgbClr val="333399"/>
                </a:solidFill>
                <a:sym typeface="Symbol" pitchFamily="18" charset="2"/>
              </a:rPr>
              <a:t> + 1</a:t>
            </a:r>
            <a:r>
              <a:rPr lang="en-US" altLang="zh-CN" sz="2000" i="0" dirty="0">
                <a:solidFill>
                  <a:srgbClr val="333399"/>
                </a:solidFill>
                <a:sym typeface="Symbol" pitchFamily="18" charset="2"/>
              </a:rPr>
              <a:t> }</a:t>
            </a:r>
            <a:endParaRPr lang="en-US" altLang="zh-CN" sz="2000" dirty="0">
              <a:solidFill>
                <a:srgbClr val="333399"/>
              </a:solidFill>
              <a:ea typeface="华文行楷" pitchFamily="2" charset="-122"/>
              <a:sym typeface="Symbol" pitchFamily="18" charset="2"/>
            </a:endParaRPr>
          </a:p>
          <a:p>
            <a:pPr algn="l">
              <a:buClrTx/>
            </a:pP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A</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1</a:t>
            </a:r>
            <a:r>
              <a:rPr lang="en-US" altLang="zh-CN" sz="2000" i="0" dirty="0">
                <a:solidFill>
                  <a:srgbClr val="333399"/>
                </a:solidFill>
                <a:sym typeface="Symbol" pitchFamily="18" charset="2"/>
              </a:rPr>
              <a:t> }</a:t>
            </a:r>
            <a:endParaRPr lang="en-US" altLang="zh-CN" sz="2000" dirty="0">
              <a:solidFill>
                <a:srgbClr val="333399"/>
              </a:solidFill>
              <a:ea typeface="华文行楷" pitchFamily="2" charset="-122"/>
              <a:sym typeface="Symbol" pitchFamily="18" charset="2"/>
            </a:endParaRPr>
          </a:p>
          <a:p>
            <a:pPr algn="l"/>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sym typeface="Symbol" pitchFamily="18" charset="2"/>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B</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num</a:t>
            </a:r>
            <a:r>
              <a:rPr lang="en-US" altLang="zh-CN" sz="2000" dirty="0">
                <a:solidFill>
                  <a:srgbClr val="333399"/>
                </a:solidFill>
                <a:sym typeface="Symbol" pitchFamily="18" charset="2"/>
              </a:rPr>
              <a:t> + 1</a:t>
            </a:r>
            <a:r>
              <a:rPr lang="en-US" altLang="zh-CN" sz="2000" i="0" dirty="0">
                <a:solidFill>
                  <a:srgbClr val="333399"/>
                </a:solidFill>
                <a:sym typeface="Symbol" pitchFamily="18" charset="2"/>
              </a:rPr>
              <a:t> }</a:t>
            </a:r>
            <a:endParaRPr lang="en-US" altLang="zh-CN" sz="2000" dirty="0">
              <a:solidFill>
                <a:srgbClr val="333399"/>
              </a:solidFill>
              <a:sym typeface="Symbol" pitchFamily="18" charset="2"/>
            </a:endParaRPr>
          </a:p>
          <a:p>
            <a:pPr algn="l"/>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1</a:t>
            </a:r>
            <a:r>
              <a:rPr lang="en-US" altLang="zh-CN" sz="2000" i="0" dirty="0">
                <a:solidFill>
                  <a:srgbClr val="333399"/>
                </a:solidFill>
                <a:sym typeface="Symbol" pitchFamily="18" charset="2"/>
              </a:rPr>
              <a:t> }</a:t>
            </a:r>
            <a:endParaRPr lang="en-US" altLang="zh-CN" sz="2000" dirty="0">
              <a:solidFill>
                <a:srgbClr val="333399"/>
              </a:solidFill>
              <a:sym typeface="Symbol" pitchFamily="18" charset="2"/>
            </a:endParaRPr>
          </a:p>
          <a:p>
            <a:pPr algn="l"/>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C</a:t>
            </a:r>
            <a:r>
              <a:rPr lang="en-US" altLang="zh-CN" sz="2000" b="1" dirty="0" err="1">
                <a:solidFill>
                  <a:srgbClr val="333399"/>
                </a:solidFill>
                <a:sym typeface="Symbol" pitchFamily="18" charset="2"/>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C</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num</a:t>
            </a:r>
            <a:r>
              <a:rPr lang="en-US" altLang="zh-CN" sz="2000" dirty="0">
                <a:solidFill>
                  <a:srgbClr val="333399"/>
                </a:solidFill>
                <a:sym typeface="Symbol" pitchFamily="18" charset="2"/>
              </a:rPr>
              <a:t> + 1</a:t>
            </a:r>
            <a:r>
              <a:rPr lang="en-US" altLang="zh-CN" sz="2000" i="0" dirty="0">
                <a:solidFill>
                  <a:srgbClr val="333399"/>
                </a:solidFill>
                <a:sym typeface="Symbol" pitchFamily="18" charset="2"/>
              </a:rPr>
              <a:t> }</a:t>
            </a:r>
            <a:endParaRPr lang="en-US" altLang="zh-CN" sz="2000" dirty="0">
              <a:solidFill>
                <a:srgbClr val="333399"/>
              </a:solidFill>
              <a:sym typeface="Symbol" pitchFamily="18" charset="2"/>
            </a:endParaRPr>
          </a:p>
          <a:p>
            <a:pPr algn="l"/>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C</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1</a:t>
            </a:r>
            <a:r>
              <a:rPr lang="en-US" altLang="zh-CN" sz="2000" i="0" dirty="0">
                <a:solidFill>
                  <a:srgbClr val="333399"/>
                </a:solidFill>
                <a:sym typeface="Symbol" pitchFamily="18" charset="2"/>
              </a:rPr>
              <a:t> </a:t>
            </a:r>
            <a:r>
              <a:rPr lang="en-US" altLang="zh-CN" sz="2000" i="0" dirty="0" smtClean="0">
                <a:solidFill>
                  <a:srgbClr val="333399"/>
                </a:solidFill>
                <a:sym typeface="Symbol" pitchFamily="18" charset="2"/>
              </a:rPr>
              <a:t>}</a:t>
            </a:r>
            <a:endParaRPr lang="en-US" altLang="zh-CN" sz="2000" i="0" dirty="0">
              <a:solidFill>
                <a:srgbClr val="333399"/>
              </a:solidFill>
              <a:sym typeface="Symbol" pitchFamily="18" charset="2"/>
            </a:endParaRPr>
          </a:p>
        </p:txBody>
      </p:sp>
      <p:sp>
        <p:nvSpPr>
          <p:cNvPr id="3" name="Text Box 11"/>
          <p:cNvSpPr txBox="1">
            <a:spLocks noChangeArrowheads="1"/>
          </p:cNvSpPr>
          <p:nvPr/>
        </p:nvSpPr>
        <p:spPr bwMode="auto">
          <a:xfrm>
            <a:off x="167819" y="1023040"/>
            <a:ext cx="1530350" cy="3322638"/>
          </a:xfrm>
          <a:prstGeom prst="rect">
            <a:avLst/>
          </a:prstGeom>
          <a:noFill/>
          <a:ln w="9525">
            <a:noFill/>
            <a:miter lim="800000"/>
            <a:headEnd/>
            <a:tailEnd/>
          </a:ln>
        </p:spPr>
        <p:txBody>
          <a:bodyPr wrap="square">
            <a:spAutoFit/>
          </a:bodyPr>
          <a:lstStyle/>
          <a:p>
            <a:pPr algn="l">
              <a:buClrTx/>
            </a:pPr>
            <a:r>
              <a:rPr kumimoji="0" lang="en-US" altLang="zh-CN" b="1" i="0" dirty="0" smtClean="0">
                <a:sym typeface="Symbol" pitchFamily="18" charset="2"/>
              </a:rPr>
              <a:t>G[S}:</a:t>
            </a:r>
            <a:endParaRPr kumimoji="0" lang="zh-CN" altLang="en-US" i="0" dirty="0">
              <a:cs typeface="Times New Roman" pitchFamily="18" charset="0"/>
              <a:sym typeface="Symbol" pitchFamily="18" charset="2"/>
            </a:endParaRPr>
          </a:p>
          <a:p>
            <a:pPr algn="l">
              <a:buClrTx/>
            </a:pPr>
            <a:endParaRPr kumimoji="0" lang="zh-CN" altLang="en-US" sz="800" i="0" dirty="0">
              <a:solidFill>
                <a:srgbClr val="333399"/>
              </a:solidFill>
              <a:cs typeface="Times New Roman" pitchFamily="18" charset="0"/>
              <a:sym typeface="Symbol" pitchFamily="18" charset="2"/>
            </a:endParaRPr>
          </a:p>
          <a:p>
            <a:pPr algn="l">
              <a:buClrTx/>
            </a:pPr>
            <a:r>
              <a:rPr lang="en-US" altLang="zh-CN" sz="2000" dirty="0">
                <a:solidFill>
                  <a:srgbClr val="333399"/>
                </a:solidFill>
                <a:cs typeface="Times New Roman" pitchFamily="18" charset="0"/>
                <a:sym typeface="Symbol" pitchFamily="18" charset="2"/>
              </a:rPr>
              <a:t>S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ABC</a:t>
            </a:r>
          </a:p>
          <a:p>
            <a:pPr algn="l">
              <a:buClrTx/>
            </a:pPr>
            <a:endParaRPr kumimoji="0" lang="en-US" altLang="zh-CN" sz="2000" i="0" dirty="0">
              <a:solidFill>
                <a:srgbClr val="333399"/>
              </a:solidFill>
              <a:cs typeface="Times New Roman" pitchFamily="18" charset="0"/>
              <a:sym typeface="Symbol" pitchFamily="18" charset="2"/>
            </a:endParaRPr>
          </a:p>
          <a:p>
            <a:pPr algn="l">
              <a:buClrTx/>
            </a:pPr>
            <a:endParaRPr lang="en-US" altLang="zh-CN" sz="2000" dirty="0">
              <a:solidFill>
                <a:srgbClr val="333399"/>
              </a:solidFill>
              <a:cs typeface="Times New Roman" pitchFamily="18" charset="0"/>
              <a:sym typeface="Symbol" pitchFamily="18" charset="2"/>
            </a:endParaRPr>
          </a:p>
          <a:p>
            <a:pPr algn="l">
              <a:buClrTx/>
            </a:pPr>
            <a:r>
              <a:rPr lang="en-US" altLang="zh-CN" sz="2000" dirty="0">
                <a:solidFill>
                  <a:srgbClr val="333399"/>
                </a:solidFill>
                <a:cs typeface="Times New Roman" pitchFamily="18" charset="0"/>
                <a:sym typeface="Symbol" pitchFamily="18" charset="2"/>
              </a:rPr>
              <a:t>A </a:t>
            </a:r>
            <a:r>
              <a:rPr lang="en-US" altLang="zh-CN" sz="2000" i="0" dirty="0">
                <a:solidFill>
                  <a:srgbClr val="333399"/>
                </a:solidFill>
                <a:ea typeface="华文行楷" pitchFamily="2" charset="-122"/>
                <a:cs typeface="Times New Roman" pitchFamily="18" charset="0"/>
                <a:sym typeface="Symbol" pitchFamily="18" charset="2"/>
              </a:rPr>
              <a:t></a:t>
            </a:r>
            <a:r>
              <a:rPr lang="en-US" altLang="zh-CN" sz="2000" dirty="0">
                <a:solidFill>
                  <a:srgbClr val="333399"/>
                </a:solidFill>
                <a:ea typeface="华文行楷" pitchFamily="2" charset="-122"/>
                <a:cs typeface="Times New Roman" pitchFamily="18" charset="0"/>
                <a:sym typeface="Symbol" pitchFamily="18" charset="2"/>
              </a:rPr>
              <a:t> A</a:t>
            </a:r>
            <a:r>
              <a:rPr lang="en-US" altLang="zh-CN" sz="2000" i="0" baseline="-25000" dirty="0">
                <a:solidFill>
                  <a:srgbClr val="333399"/>
                </a:solidFill>
                <a:ea typeface="华文行楷" pitchFamily="2" charset="-122"/>
                <a:cs typeface="Times New Roman" pitchFamily="18" charset="0"/>
                <a:sym typeface="Symbol" pitchFamily="18" charset="2"/>
              </a:rPr>
              <a:t>1</a:t>
            </a:r>
            <a:r>
              <a:rPr lang="en-US" altLang="zh-CN" sz="2000" dirty="0">
                <a:solidFill>
                  <a:srgbClr val="333399"/>
                </a:solidFill>
                <a:ea typeface="华文行楷" pitchFamily="2" charset="-122"/>
                <a:cs typeface="Times New Roman" pitchFamily="18" charset="0"/>
                <a:sym typeface="Symbol" pitchFamily="18" charset="2"/>
              </a:rPr>
              <a:t>a</a:t>
            </a:r>
          </a:p>
          <a:p>
            <a:pPr algn="l">
              <a:buClrTx/>
            </a:pPr>
            <a:r>
              <a:rPr lang="en-US" altLang="zh-CN" sz="2000" dirty="0">
                <a:solidFill>
                  <a:srgbClr val="333399"/>
                </a:solidFill>
                <a:cs typeface="Times New Roman" pitchFamily="18" charset="0"/>
                <a:sym typeface="Symbol" pitchFamily="18" charset="2"/>
              </a:rPr>
              <a:t>A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a:t>
            </a:r>
            <a:endParaRPr lang="en-US" altLang="zh-CN" sz="2000" dirty="0">
              <a:solidFill>
                <a:srgbClr val="333399"/>
              </a:solidFill>
              <a:ea typeface="华文行楷" pitchFamily="2" charset="-122"/>
              <a:sym typeface="Symbol" pitchFamily="18" charset="2"/>
            </a:endParaRPr>
          </a:p>
          <a:p>
            <a:pPr algn="l">
              <a:buClrTx/>
            </a:pPr>
            <a:r>
              <a:rPr lang="en-US" altLang="zh-CN" sz="2000" dirty="0">
                <a:solidFill>
                  <a:srgbClr val="333399"/>
                </a:solidFill>
                <a:cs typeface="Times New Roman" pitchFamily="18" charset="0"/>
                <a:sym typeface="Symbol" pitchFamily="18" charset="2"/>
              </a:rPr>
              <a:t>B </a:t>
            </a:r>
            <a:r>
              <a:rPr lang="en-US" altLang="zh-CN" sz="2000" i="0" dirty="0">
                <a:solidFill>
                  <a:srgbClr val="333399"/>
                </a:solidFill>
                <a:ea typeface="华文行楷" pitchFamily="2" charset="-122"/>
                <a:sym typeface="Symbol" pitchFamily="18" charset="2"/>
              </a:rPr>
              <a:t></a:t>
            </a:r>
            <a:r>
              <a:rPr lang="en-US" altLang="zh-CN" sz="2000" dirty="0">
                <a:solidFill>
                  <a:srgbClr val="333399"/>
                </a:solidFill>
                <a:ea typeface="华文行楷" pitchFamily="2" charset="-122"/>
                <a:sym typeface="Symbol" pitchFamily="18" charset="2"/>
              </a:rPr>
              <a:t> B</a:t>
            </a:r>
            <a:r>
              <a:rPr lang="en-US" altLang="zh-CN" sz="2000" i="0" baseline="-25000" dirty="0">
                <a:solidFill>
                  <a:srgbClr val="333399"/>
                </a:solidFill>
                <a:sym typeface="Symbol" pitchFamily="18" charset="2"/>
              </a:rPr>
              <a:t>1</a:t>
            </a:r>
            <a:r>
              <a:rPr lang="en-US" altLang="zh-CN" sz="2000" dirty="0">
                <a:solidFill>
                  <a:srgbClr val="333399"/>
                </a:solidFill>
                <a:ea typeface="华文行楷" pitchFamily="2" charset="-122"/>
                <a:sym typeface="Symbol" pitchFamily="18" charset="2"/>
              </a:rPr>
              <a:t>b</a:t>
            </a:r>
            <a:endParaRPr lang="en-US" altLang="zh-CN" sz="2000" dirty="0">
              <a:solidFill>
                <a:srgbClr val="333399"/>
              </a:solidFill>
              <a:sym typeface="Symbol" pitchFamily="18" charset="2"/>
            </a:endParaRPr>
          </a:p>
          <a:p>
            <a:pPr algn="l">
              <a:buClrTx/>
            </a:pPr>
            <a:r>
              <a:rPr lang="en-US" altLang="zh-CN" sz="2000" dirty="0">
                <a:solidFill>
                  <a:srgbClr val="333399"/>
                </a:solidFill>
                <a:sym typeface="Symbol" pitchFamily="18" charset="2"/>
              </a:rPr>
              <a:t>B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b</a:t>
            </a:r>
          </a:p>
          <a:p>
            <a:pPr algn="l">
              <a:buClrTx/>
            </a:pPr>
            <a:r>
              <a:rPr lang="en-US" altLang="zh-CN" sz="2000" dirty="0">
                <a:solidFill>
                  <a:srgbClr val="333399"/>
                </a:solidFill>
                <a:sym typeface="Symbol" pitchFamily="18" charset="2"/>
              </a:rPr>
              <a:t>C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C</a:t>
            </a:r>
            <a:r>
              <a:rPr lang="en-US" altLang="zh-CN" sz="2000" i="0" baseline="-25000" dirty="0">
                <a:solidFill>
                  <a:srgbClr val="333399"/>
                </a:solidFill>
                <a:sym typeface="Symbol" pitchFamily="18" charset="2"/>
              </a:rPr>
              <a:t>1</a:t>
            </a:r>
            <a:r>
              <a:rPr lang="en-US" altLang="zh-CN" sz="2000" dirty="0">
                <a:solidFill>
                  <a:srgbClr val="333399"/>
                </a:solidFill>
                <a:sym typeface="Symbol" pitchFamily="18" charset="2"/>
              </a:rPr>
              <a:t>c</a:t>
            </a:r>
            <a:endParaRPr lang="en-US" altLang="zh-CN" sz="2000" dirty="0">
              <a:solidFill>
                <a:srgbClr val="333399"/>
              </a:solidFill>
              <a:ea typeface="华文行楷" pitchFamily="2" charset="-122"/>
              <a:sym typeface="Symbol" pitchFamily="18" charset="2"/>
            </a:endParaRPr>
          </a:p>
          <a:p>
            <a:pPr algn="l">
              <a:buClrTx/>
            </a:pPr>
            <a:r>
              <a:rPr lang="en-US" altLang="zh-CN" sz="2000" dirty="0">
                <a:solidFill>
                  <a:srgbClr val="333399"/>
                </a:solidFill>
                <a:sym typeface="Symbol" pitchFamily="18" charset="2"/>
              </a:rPr>
              <a:t>C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c</a:t>
            </a:r>
          </a:p>
        </p:txBody>
      </p:sp>
      <p:sp>
        <p:nvSpPr>
          <p:cNvPr id="15" name="椭圆 14"/>
          <p:cNvSpPr/>
          <p:nvPr/>
        </p:nvSpPr>
        <p:spPr bwMode="auto">
          <a:xfrm>
            <a:off x="2028372" y="4185093"/>
            <a:ext cx="243114" cy="347223"/>
          </a:xfrm>
          <a:prstGeom prst="ellipse">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S</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18" name="椭圆 17"/>
          <p:cNvSpPr/>
          <p:nvPr/>
        </p:nvSpPr>
        <p:spPr bwMode="auto">
          <a:xfrm>
            <a:off x="1226457" y="4758754"/>
            <a:ext cx="315686" cy="331235"/>
          </a:xfrm>
          <a:prstGeom prst="ellipse">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A</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20" name="椭圆 19"/>
          <p:cNvSpPr/>
          <p:nvPr/>
        </p:nvSpPr>
        <p:spPr bwMode="auto">
          <a:xfrm>
            <a:off x="2935513" y="4645535"/>
            <a:ext cx="351971" cy="367175"/>
          </a:xfrm>
          <a:prstGeom prst="ellipse">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C</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21" name="椭圆 20"/>
          <p:cNvSpPr/>
          <p:nvPr/>
        </p:nvSpPr>
        <p:spPr bwMode="auto">
          <a:xfrm>
            <a:off x="693055" y="5374489"/>
            <a:ext cx="265341" cy="379182"/>
          </a:xfrm>
          <a:prstGeom prst="ellipse">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A</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22" name="椭圆 21"/>
          <p:cNvSpPr/>
          <p:nvPr/>
        </p:nvSpPr>
        <p:spPr bwMode="auto">
          <a:xfrm>
            <a:off x="2028371" y="4758754"/>
            <a:ext cx="290283" cy="331235"/>
          </a:xfrm>
          <a:prstGeom prst="ellipse">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B</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24" name="椭圆 23"/>
          <p:cNvSpPr/>
          <p:nvPr/>
        </p:nvSpPr>
        <p:spPr bwMode="auto">
          <a:xfrm>
            <a:off x="553048" y="6041317"/>
            <a:ext cx="366490" cy="359483"/>
          </a:xfrm>
          <a:prstGeom prst="ellipse">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a</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25" name="椭圆 24"/>
          <p:cNvSpPr/>
          <p:nvPr/>
        </p:nvSpPr>
        <p:spPr bwMode="auto">
          <a:xfrm>
            <a:off x="1269399" y="5374489"/>
            <a:ext cx="344715" cy="379182"/>
          </a:xfrm>
          <a:prstGeom prst="ellipse">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a</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32" name="椭圆 31"/>
          <p:cNvSpPr/>
          <p:nvPr/>
        </p:nvSpPr>
        <p:spPr bwMode="auto">
          <a:xfrm>
            <a:off x="2020485" y="5489321"/>
            <a:ext cx="375559" cy="303938"/>
          </a:xfrm>
          <a:prstGeom prst="ellipse">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b</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35" name="椭圆 34"/>
          <p:cNvSpPr/>
          <p:nvPr/>
        </p:nvSpPr>
        <p:spPr bwMode="auto">
          <a:xfrm>
            <a:off x="2987058" y="5444996"/>
            <a:ext cx="353785" cy="323037"/>
          </a:xfrm>
          <a:prstGeom prst="ellipse">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c</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cxnSp>
        <p:nvCxnSpPr>
          <p:cNvPr id="37" name="直接连接符 36"/>
          <p:cNvCxnSpPr/>
          <p:nvPr/>
        </p:nvCxnSpPr>
        <p:spPr bwMode="auto">
          <a:xfrm flipH="1">
            <a:off x="1520711" y="4403622"/>
            <a:ext cx="521832" cy="442906"/>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连接符 38"/>
          <p:cNvCxnSpPr>
            <a:stCxn id="18" idx="3"/>
            <a:endCxn id="21" idx="7"/>
          </p:cNvCxnSpPr>
          <p:nvPr/>
        </p:nvCxnSpPr>
        <p:spPr bwMode="auto">
          <a:xfrm flipH="1">
            <a:off x="919538" y="5041481"/>
            <a:ext cx="353150" cy="388538"/>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直接连接符 46"/>
          <p:cNvCxnSpPr>
            <a:stCxn id="21" idx="4"/>
            <a:endCxn id="24" idx="0"/>
          </p:cNvCxnSpPr>
          <p:nvPr/>
        </p:nvCxnSpPr>
        <p:spPr bwMode="auto">
          <a:xfrm flipH="1">
            <a:off x="736293" y="5753671"/>
            <a:ext cx="89433" cy="287646"/>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直接连接符 51"/>
          <p:cNvCxnSpPr>
            <a:stCxn id="18" idx="4"/>
            <a:endCxn id="25" idx="0"/>
          </p:cNvCxnSpPr>
          <p:nvPr/>
        </p:nvCxnSpPr>
        <p:spPr bwMode="auto">
          <a:xfrm>
            <a:off x="1384300" y="5089989"/>
            <a:ext cx="57457" cy="28450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接连接符 55"/>
          <p:cNvCxnSpPr>
            <a:stCxn id="15" idx="4"/>
            <a:endCxn id="22" idx="0"/>
          </p:cNvCxnSpPr>
          <p:nvPr/>
        </p:nvCxnSpPr>
        <p:spPr bwMode="auto">
          <a:xfrm>
            <a:off x="2149929" y="4532316"/>
            <a:ext cx="23584" cy="226438"/>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直接连接符 57"/>
          <p:cNvCxnSpPr>
            <a:stCxn id="15" idx="6"/>
            <a:endCxn id="20" idx="1"/>
          </p:cNvCxnSpPr>
          <p:nvPr/>
        </p:nvCxnSpPr>
        <p:spPr bwMode="auto">
          <a:xfrm>
            <a:off x="2271486" y="4358705"/>
            <a:ext cx="715572" cy="340602"/>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直接连接符 63"/>
          <p:cNvCxnSpPr>
            <a:stCxn id="22" idx="4"/>
            <a:endCxn id="32" idx="0"/>
          </p:cNvCxnSpPr>
          <p:nvPr/>
        </p:nvCxnSpPr>
        <p:spPr bwMode="auto">
          <a:xfrm>
            <a:off x="2173513" y="5089989"/>
            <a:ext cx="34752" cy="399332"/>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直接连接符 83"/>
          <p:cNvCxnSpPr/>
          <p:nvPr/>
        </p:nvCxnSpPr>
        <p:spPr bwMode="auto">
          <a:xfrm flipH="1">
            <a:off x="3118753" y="4975331"/>
            <a:ext cx="19113" cy="500344"/>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椭圆 41"/>
          <p:cNvSpPr/>
          <p:nvPr/>
        </p:nvSpPr>
        <p:spPr bwMode="auto">
          <a:xfrm>
            <a:off x="5953891" y="3886200"/>
            <a:ext cx="1267341" cy="499623"/>
          </a:xfrm>
          <a:prstGeom prst="ellipse">
            <a:avLst/>
          </a:prstGeom>
          <a:no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smtClean="0"/>
              <a:t>Print(“Refused!”)</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43" name="椭圆 42"/>
          <p:cNvSpPr/>
          <p:nvPr/>
        </p:nvSpPr>
        <p:spPr bwMode="auto">
          <a:xfrm>
            <a:off x="5593451" y="4612261"/>
            <a:ext cx="315686" cy="331235"/>
          </a:xfrm>
          <a:prstGeom prst="ellipse">
            <a:avLst/>
          </a:prstGeom>
          <a:no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zh-CN" dirty="0" err="1" smtClean="0"/>
              <a:t>A.num</a:t>
            </a:r>
            <a:r>
              <a:rPr lang="en-US" altLang="zh-CN" dirty="0" smtClean="0"/>
              <a:t>=2</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46" name="椭圆 45"/>
          <p:cNvSpPr/>
          <p:nvPr/>
        </p:nvSpPr>
        <p:spPr bwMode="auto">
          <a:xfrm>
            <a:off x="7563759" y="4499042"/>
            <a:ext cx="351971" cy="367175"/>
          </a:xfrm>
          <a:prstGeom prst="ellipse">
            <a:avLst/>
          </a:prstGeom>
          <a:no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zh-CN" dirty="0" err="1" smtClean="0"/>
              <a:t>C.num</a:t>
            </a:r>
            <a:r>
              <a:rPr lang="en-US" altLang="zh-CN" dirty="0" smtClean="0"/>
              <a:t>=1</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48" name="椭圆 47"/>
          <p:cNvSpPr/>
          <p:nvPr/>
        </p:nvSpPr>
        <p:spPr bwMode="auto">
          <a:xfrm>
            <a:off x="5118105" y="5227996"/>
            <a:ext cx="265341" cy="379182"/>
          </a:xfrm>
          <a:prstGeom prst="ellipse">
            <a:avLst/>
          </a:prstGeom>
          <a:no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zh-CN" dirty="0" err="1" smtClean="0"/>
              <a:t>A.num</a:t>
            </a:r>
            <a:r>
              <a:rPr lang="en-US" altLang="zh-CN" dirty="0" smtClean="0"/>
              <a:t>=1</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49" name="椭圆 48"/>
          <p:cNvSpPr/>
          <p:nvPr/>
        </p:nvSpPr>
        <p:spPr bwMode="auto">
          <a:xfrm>
            <a:off x="6584047" y="4612261"/>
            <a:ext cx="290283" cy="331235"/>
          </a:xfrm>
          <a:prstGeom prst="ellipse">
            <a:avLst/>
          </a:prstGeom>
          <a:no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zh-CN" dirty="0" err="1" smtClean="0"/>
              <a:t>B.num</a:t>
            </a:r>
            <a:r>
              <a:rPr lang="en-US" altLang="zh-CN" dirty="0" smtClean="0"/>
              <a:t>=1</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51" name="椭圆 50"/>
          <p:cNvSpPr/>
          <p:nvPr/>
        </p:nvSpPr>
        <p:spPr bwMode="auto">
          <a:xfrm>
            <a:off x="5161343" y="5909836"/>
            <a:ext cx="366490" cy="359483"/>
          </a:xfrm>
          <a:prstGeom prst="ellipse">
            <a:avLst/>
          </a:prstGeom>
          <a:no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a</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53" name="椭圆 52"/>
          <p:cNvSpPr/>
          <p:nvPr/>
        </p:nvSpPr>
        <p:spPr bwMode="auto">
          <a:xfrm>
            <a:off x="5781533" y="5190607"/>
            <a:ext cx="344715" cy="431085"/>
          </a:xfrm>
          <a:prstGeom prst="ellipse">
            <a:avLst/>
          </a:prstGeom>
          <a:no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a</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69" name="椭圆 68"/>
          <p:cNvSpPr/>
          <p:nvPr/>
        </p:nvSpPr>
        <p:spPr bwMode="auto">
          <a:xfrm>
            <a:off x="6520545" y="5312807"/>
            <a:ext cx="375559" cy="303938"/>
          </a:xfrm>
          <a:prstGeom prst="ellipse">
            <a:avLst/>
          </a:prstGeom>
          <a:no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b</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72" name="椭圆 71"/>
          <p:cNvSpPr/>
          <p:nvPr/>
        </p:nvSpPr>
        <p:spPr bwMode="auto">
          <a:xfrm>
            <a:off x="7777262" y="5251346"/>
            <a:ext cx="353785" cy="323037"/>
          </a:xfrm>
          <a:prstGeom prst="ellipse">
            <a:avLst/>
          </a:prstGeom>
          <a:no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c</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cxnSp>
        <p:nvCxnSpPr>
          <p:cNvPr id="73" name="直接连接符 72"/>
          <p:cNvCxnSpPr>
            <a:stCxn id="42" idx="3"/>
          </p:cNvCxnSpPr>
          <p:nvPr/>
        </p:nvCxnSpPr>
        <p:spPr bwMode="auto">
          <a:xfrm flipH="1">
            <a:off x="6018331" y="4312655"/>
            <a:ext cx="121158" cy="358352"/>
          </a:xfrm>
          <a:prstGeom prst="line">
            <a:avLst/>
          </a:prstGeom>
          <a:solidFill>
            <a:srgbClr val="993366">
              <a:alpha val="96001"/>
            </a:srgbClr>
          </a:solidFill>
          <a:ln w="9525"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直接连接符 73"/>
          <p:cNvCxnSpPr>
            <a:stCxn id="43" idx="3"/>
            <a:endCxn id="48" idx="7"/>
          </p:cNvCxnSpPr>
          <p:nvPr/>
        </p:nvCxnSpPr>
        <p:spPr bwMode="auto">
          <a:xfrm flipH="1">
            <a:off x="5344588" y="4894988"/>
            <a:ext cx="295094" cy="388538"/>
          </a:xfrm>
          <a:prstGeom prst="line">
            <a:avLst/>
          </a:prstGeom>
          <a:solidFill>
            <a:srgbClr val="993366">
              <a:alpha val="96001"/>
            </a:srgbClr>
          </a:solidFill>
          <a:ln w="9525"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直接连接符 76"/>
          <p:cNvCxnSpPr>
            <a:stCxn id="48" idx="5"/>
            <a:endCxn id="51" idx="0"/>
          </p:cNvCxnSpPr>
          <p:nvPr/>
        </p:nvCxnSpPr>
        <p:spPr bwMode="auto">
          <a:xfrm>
            <a:off x="5344588" y="5551648"/>
            <a:ext cx="0" cy="358188"/>
          </a:xfrm>
          <a:prstGeom prst="line">
            <a:avLst/>
          </a:prstGeom>
          <a:solidFill>
            <a:srgbClr val="993366">
              <a:alpha val="96001"/>
            </a:srgbClr>
          </a:solidFill>
          <a:ln w="9525"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直接连接符 77"/>
          <p:cNvCxnSpPr>
            <a:stCxn id="43" idx="4"/>
            <a:endCxn id="53" idx="0"/>
          </p:cNvCxnSpPr>
          <p:nvPr/>
        </p:nvCxnSpPr>
        <p:spPr bwMode="auto">
          <a:xfrm>
            <a:off x="5751294" y="4943496"/>
            <a:ext cx="202597" cy="247111"/>
          </a:xfrm>
          <a:prstGeom prst="line">
            <a:avLst/>
          </a:prstGeom>
          <a:solidFill>
            <a:srgbClr val="993366">
              <a:alpha val="96001"/>
            </a:srgbClr>
          </a:solidFill>
          <a:ln w="9525"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直接连接符 78"/>
          <p:cNvCxnSpPr>
            <a:endCxn id="49" idx="0"/>
          </p:cNvCxnSpPr>
          <p:nvPr/>
        </p:nvCxnSpPr>
        <p:spPr bwMode="auto">
          <a:xfrm>
            <a:off x="6687461" y="4312655"/>
            <a:ext cx="41728" cy="299606"/>
          </a:xfrm>
          <a:prstGeom prst="line">
            <a:avLst/>
          </a:prstGeom>
          <a:solidFill>
            <a:srgbClr val="993366">
              <a:alpha val="96001"/>
            </a:srgbClr>
          </a:solidFill>
          <a:ln w="9525"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直接连接符 79"/>
          <p:cNvCxnSpPr>
            <a:endCxn id="46" idx="1"/>
          </p:cNvCxnSpPr>
          <p:nvPr/>
        </p:nvCxnSpPr>
        <p:spPr bwMode="auto">
          <a:xfrm>
            <a:off x="7404101" y="4312655"/>
            <a:ext cx="211203" cy="240159"/>
          </a:xfrm>
          <a:prstGeom prst="line">
            <a:avLst/>
          </a:prstGeom>
          <a:solidFill>
            <a:srgbClr val="993366">
              <a:alpha val="96001"/>
            </a:srgbClr>
          </a:solidFill>
          <a:ln w="9525"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直接连接符 86"/>
          <p:cNvCxnSpPr>
            <a:endCxn id="69" idx="0"/>
          </p:cNvCxnSpPr>
          <p:nvPr/>
        </p:nvCxnSpPr>
        <p:spPr bwMode="auto">
          <a:xfrm>
            <a:off x="6687462" y="5000700"/>
            <a:ext cx="20863" cy="312107"/>
          </a:xfrm>
          <a:prstGeom prst="line">
            <a:avLst/>
          </a:prstGeom>
          <a:solidFill>
            <a:srgbClr val="993366">
              <a:alpha val="96001"/>
            </a:srgbClr>
          </a:solidFill>
          <a:ln w="9525"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直接连接符 90"/>
          <p:cNvCxnSpPr>
            <a:stCxn id="46" idx="5"/>
            <a:endCxn id="72" idx="0"/>
          </p:cNvCxnSpPr>
          <p:nvPr/>
        </p:nvCxnSpPr>
        <p:spPr bwMode="auto">
          <a:xfrm>
            <a:off x="7864185" y="4812445"/>
            <a:ext cx="89970" cy="438901"/>
          </a:xfrm>
          <a:prstGeom prst="line">
            <a:avLst/>
          </a:prstGeom>
          <a:solidFill>
            <a:srgbClr val="993366">
              <a:alpha val="96001"/>
            </a:srgbClr>
          </a:solidFill>
          <a:ln w="9525"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p:cNvSpPr txBox="1"/>
          <p:nvPr/>
        </p:nvSpPr>
        <p:spPr>
          <a:xfrm>
            <a:off x="147863" y="4218956"/>
            <a:ext cx="1621065" cy="369332"/>
          </a:xfrm>
          <a:prstGeom prst="rect">
            <a:avLst/>
          </a:prstGeom>
          <a:noFill/>
        </p:spPr>
        <p:txBody>
          <a:bodyPr wrap="square" rtlCol="0">
            <a:spAutoFit/>
          </a:bodyPr>
          <a:lstStyle/>
          <a:p>
            <a:r>
              <a:rPr lang="en-US" altLang="zh-CN" dirty="0" err="1" smtClean="0"/>
              <a:t>aabc</a:t>
            </a:r>
            <a:endParaRPr lang="zh-CN" altLang="en-US" dirty="0"/>
          </a:p>
        </p:txBody>
      </p:sp>
      <p:sp>
        <p:nvSpPr>
          <p:cNvPr id="97" name="TextBox 96"/>
          <p:cNvSpPr txBox="1"/>
          <p:nvPr/>
        </p:nvSpPr>
        <p:spPr>
          <a:xfrm>
            <a:off x="317413" y="441220"/>
            <a:ext cx="5822075" cy="461665"/>
          </a:xfrm>
          <a:prstGeom prst="rect">
            <a:avLst/>
          </a:prstGeom>
          <a:noFill/>
        </p:spPr>
        <p:txBody>
          <a:bodyPr wrap="square" rtlCol="0">
            <a:spAutoFit/>
          </a:bodyPr>
          <a:lstStyle/>
          <a:p>
            <a:r>
              <a:rPr lang="zh-CN" altLang="en-US" sz="2400" b="1" dirty="0" smtClean="0">
                <a:solidFill>
                  <a:srgbClr val="0000FF"/>
                </a:solidFill>
                <a:latin typeface="楷体_GB2312" pitchFamily="49" charset="-122"/>
              </a:rPr>
              <a:t>拒绝语言 </a:t>
            </a:r>
            <a:r>
              <a:rPr lang="pt-BR" altLang="zh-CN" sz="2400" b="1" dirty="0">
                <a:solidFill>
                  <a:srgbClr val="0000FF"/>
                </a:solidFill>
              </a:rPr>
              <a:t>L = { </a:t>
            </a:r>
            <a:r>
              <a:rPr lang="pt-BR" altLang="zh-CN" sz="2400" b="1" dirty="0" smtClean="0">
                <a:solidFill>
                  <a:srgbClr val="0000FF"/>
                </a:solidFill>
              </a:rPr>
              <a:t>a</a:t>
            </a:r>
            <a:r>
              <a:rPr lang="en-US" altLang="zh-CN" sz="2400" b="1" baseline="30000" dirty="0" smtClean="0">
                <a:solidFill>
                  <a:srgbClr val="0000FF"/>
                </a:solidFill>
              </a:rPr>
              <a:t>i</a:t>
            </a:r>
            <a:r>
              <a:rPr lang="pt-BR" altLang="zh-CN" sz="2400" b="1" dirty="0" smtClean="0">
                <a:solidFill>
                  <a:srgbClr val="0000FF"/>
                </a:solidFill>
              </a:rPr>
              <a:t>b</a:t>
            </a:r>
            <a:r>
              <a:rPr lang="en-US" altLang="zh-CN" sz="2400" b="1" baseline="30000" dirty="0" smtClean="0">
                <a:solidFill>
                  <a:srgbClr val="0000FF"/>
                </a:solidFill>
              </a:rPr>
              <a:t>j</a:t>
            </a:r>
            <a:r>
              <a:rPr lang="pt-BR" altLang="zh-CN" sz="2400" b="1" dirty="0" smtClean="0">
                <a:solidFill>
                  <a:srgbClr val="0000FF"/>
                </a:solidFill>
              </a:rPr>
              <a:t>c</a:t>
            </a:r>
            <a:r>
              <a:rPr lang="en-US" altLang="zh-CN" sz="2400" b="1" baseline="30000" dirty="0" smtClean="0">
                <a:solidFill>
                  <a:srgbClr val="0000FF"/>
                </a:solidFill>
              </a:rPr>
              <a:t>k</a:t>
            </a:r>
            <a:r>
              <a:rPr lang="pt-BR" altLang="zh-CN" sz="2400" b="1" dirty="0" smtClean="0">
                <a:solidFill>
                  <a:srgbClr val="0000FF"/>
                </a:solidFill>
              </a:rPr>
              <a:t> </a:t>
            </a:r>
            <a:r>
              <a:rPr lang="pt-BR" altLang="zh-CN" sz="2400" b="1" dirty="0">
                <a:solidFill>
                  <a:srgbClr val="0000FF"/>
                </a:solidFill>
                <a:sym typeface="Symbol" pitchFamily="18" charset="2"/>
              </a:rPr>
              <a:t></a:t>
            </a:r>
            <a:r>
              <a:rPr lang="pt-BR" altLang="zh-CN" sz="2400" b="1" dirty="0">
                <a:solidFill>
                  <a:srgbClr val="0000FF"/>
                </a:solidFill>
              </a:rPr>
              <a:t> </a:t>
            </a:r>
            <a:r>
              <a:rPr lang="pt-BR" altLang="zh-CN" sz="2400" b="1" dirty="0" smtClean="0">
                <a:solidFill>
                  <a:srgbClr val="0000FF"/>
                </a:solidFill>
              </a:rPr>
              <a:t> </a:t>
            </a:r>
            <a:r>
              <a:rPr lang="pt-BR" altLang="zh-CN" sz="2400" b="1" dirty="0">
                <a:solidFill>
                  <a:srgbClr val="0000FF"/>
                </a:solidFill>
              </a:rPr>
              <a:t>i, j, k </a:t>
            </a:r>
            <a:r>
              <a:rPr lang="en-US" altLang="zh-CN" sz="2400" b="1" dirty="0">
                <a:solidFill>
                  <a:srgbClr val="0000FF"/>
                </a:solidFill>
                <a:sym typeface="Symbol" pitchFamily="18" charset="2"/>
              </a:rPr>
              <a:t></a:t>
            </a:r>
            <a:r>
              <a:rPr lang="en-US" altLang="zh-CN" sz="2400" b="1" dirty="0">
                <a:solidFill>
                  <a:srgbClr val="0000FF"/>
                </a:solidFill>
              </a:rPr>
              <a:t> </a:t>
            </a:r>
            <a:r>
              <a:rPr lang="pt-BR" altLang="zh-CN" sz="2400" b="1" dirty="0">
                <a:solidFill>
                  <a:srgbClr val="0000FF"/>
                </a:solidFill>
              </a:rPr>
              <a:t>1</a:t>
            </a:r>
            <a:r>
              <a:rPr lang="pt-BR" altLang="zh-CN" sz="2400" b="1" dirty="0" smtClean="0">
                <a:solidFill>
                  <a:srgbClr val="0000FF"/>
                </a:solidFill>
              </a:rPr>
              <a:t>}</a:t>
            </a:r>
            <a:endParaRPr lang="zh-CN" altLang="en-US" sz="2400" dirty="0">
              <a:solidFill>
                <a:srgbClr val="0000FF"/>
              </a:solidFill>
            </a:endParaRPr>
          </a:p>
        </p:txBody>
      </p:sp>
    </p:spTree>
    <p:extLst>
      <p:ext uri="{BB962C8B-B14F-4D97-AF65-F5344CB8AC3E}">
        <p14:creationId xmlns:p14="http://schemas.microsoft.com/office/powerpoint/2010/main" val="366459093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6" grpId="0"/>
      <p:bldP spid="48" grpId="0"/>
      <p:bldP spid="49" grpId="0"/>
      <p:bldP spid="51" grpId="0"/>
      <p:bldP spid="53" grpId="0"/>
      <p:bldP spid="69" grpId="0"/>
      <p:bldP spid="7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72" y="423810"/>
            <a:ext cx="5465428" cy="461665"/>
          </a:xfrm>
          <a:prstGeom prst="rect">
            <a:avLst/>
          </a:prstGeom>
          <a:noFill/>
        </p:spPr>
        <p:txBody>
          <a:bodyPr wrap="square" rtlCol="0">
            <a:spAutoFit/>
          </a:bodyPr>
          <a:lstStyle/>
          <a:p>
            <a:r>
              <a:rPr lang="en-US" altLang="zh-CN" sz="2400" b="1" dirty="0" smtClean="0">
                <a:solidFill>
                  <a:srgbClr val="0000FF"/>
                </a:solidFill>
                <a:latin typeface="楷体_GB2312" pitchFamily="49" charset="-122"/>
              </a:rPr>
              <a:t>7.1.2 </a:t>
            </a:r>
            <a:r>
              <a:rPr lang="zh-CN" altLang="en-US" sz="2400" b="1" dirty="0" smtClean="0">
                <a:solidFill>
                  <a:srgbClr val="0000FF"/>
                </a:solidFill>
                <a:latin typeface="楷体_GB2312" pitchFamily="49" charset="-122"/>
              </a:rPr>
              <a:t>遍历分析树的语义计算方法</a:t>
            </a:r>
            <a:endParaRPr lang="zh-CN" altLang="en-US" sz="2400" dirty="0">
              <a:solidFill>
                <a:srgbClr val="0000FF"/>
              </a:solidFill>
            </a:endParaRPr>
          </a:p>
        </p:txBody>
      </p:sp>
      <p:sp>
        <p:nvSpPr>
          <p:cNvPr id="3" name="Rectangle 97"/>
          <p:cNvSpPr>
            <a:spLocks noChangeArrowheads="1"/>
          </p:cNvSpPr>
          <p:nvPr/>
        </p:nvSpPr>
        <p:spPr bwMode="auto">
          <a:xfrm>
            <a:off x="533400" y="878218"/>
            <a:ext cx="7848600" cy="5632311"/>
          </a:xfrm>
          <a:prstGeom prst="rect">
            <a:avLst/>
          </a:prstGeom>
          <a:noFill/>
          <a:ln w="9525">
            <a:noFill/>
            <a:miter lim="800000"/>
            <a:headEnd/>
            <a:tailEnd/>
          </a:ln>
        </p:spPr>
        <p:txBody>
          <a:bodyPr wrap="square">
            <a:spAutoFit/>
          </a:bodyPr>
          <a:lstStyle/>
          <a:p>
            <a:pPr algn="l">
              <a:lnSpc>
                <a:spcPct val="150000"/>
              </a:lnSpc>
              <a:buClrTx/>
              <a:buFont typeface="Symbol" pitchFamily="18" charset="2"/>
              <a:buChar char="-"/>
            </a:pPr>
            <a:r>
              <a:rPr lang="en-US" altLang="zh-CN" sz="2400" b="1" i="0" dirty="0">
                <a:latin typeface="楷体_GB2312" pitchFamily="49" charset="-122"/>
              </a:rPr>
              <a:t> </a:t>
            </a:r>
            <a:r>
              <a:rPr lang="zh-CN" altLang="en-US" sz="2400" b="1" i="0" dirty="0">
                <a:latin typeface="Times New Roman" pitchFamily="18" charset="0"/>
              </a:rPr>
              <a:t>步骤</a:t>
            </a:r>
          </a:p>
          <a:p>
            <a:pPr lvl="1" algn="l">
              <a:lnSpc>
                <a:spcPct val="150000"/>
              </a:lnSpc>
              <a:buClrTx/>
              <a:buFontTx/>
              <a:buChar char="•"/>
            </a:pPr>
            <a:r>
              <a:rPr lang="zh-CN" altLang="en-US" sz="2400" b="1" i="0" dirty="0" smtClean="0">
                <a:latin typeface="Times New Roman" pitchFamily="18" charset="0"/>
              </a:rPr>
              <a:t> </a:t>
            </a:r>
            <a:r>
              <a:rPr lang="zh-CN" altLang="en-US" sz="2400" b="1" i="0" dirty="0">
                <a:solidFill>
                  <a:srgbClr val="333399"/>
                </a:solidFill>
                <a:latin typeface="Times New Roman" pitchFamily="18" charset="0"/>
              </a:rPr>
              <a:t>构造输入串的语法分析树</a:t>
            </a:r>
          </a:p>
          <a:p>
            <a:pPr lvl="1" algn="l">
              <a:lnSpc>
                <a:spcPct val="150000"/>
              </a:lnSpc>
              <a:buClrTx/>
              <a:buFontTx/>
              <a:buChar char="•"/>
            </a:pPr>
            <a:r>
              <a:rPr lang="zh-CN" altLang="en-US" sz="2400" b="1" i="0" dirty="0">
                <a:latin typeface="Times New Roman" pitchFamily="18" charset="0"/>
              </a:rPr>
              <a:t> </a:t>
            </a:r>
            <a:r>
              <a:rPr lang="zh-CN" altLang="en-US" sz="2400" b="1" i="0" dirty="0">
                <a:solidFill>
                  <a:srgbClr val="333399"/>
                </a:solidFill>
                <a:latin typeface="Times New Roman" pitchFamily="18" charset="0"/>
              </a:rPr>
              <a:t>构造依赖图（</a:t>
            </a:r>
            <a:r>
              <a:rPr lang="en-US" altLang="zh-CN" sz="2400" dirty="0">
                <a:solidFill>
                  <a:srgbClr val="333399"/>
                </a:solidFill>
              </a:rPr>
              <a:t>Dependency graph</a:t>
            </a:r>
            <a:r>
              <a:rPr lang="zh-CN" altLang="en-US" sz="2400" b="1" i="0" dirty="0">
                <a:solidFill>
                  <a:srgbClr val="333399"/>
                </a:solidFill>
                <a:latin typeface="Times New Roman" pitchFamily="18" charset="0"/>
              </a:rPr>
              <a:t>）</a:t>
            </a:r>
          </a:p>
          <a:p>
            <a:pPr lvl="1" algn="l">
              <a:lnSpc>
                <a:spcPct val="150000"/>
              </a:lnSpc>
              <a:buClrTx/>
              <a:buFontTx/>
              <a:buChar char="•"/>
            </a:pPr>
            <a:r>
              <a:rPr lang="zh-CN" altLang="en-US" sz="2400" b="1" i="0" dirty="0">
                <a:latin typeface="Times New Roman" pitchFamily="18" charset="0"/>
              </a:rPr>
              <a:t> </a:t>
            </a:r>
            <a:r>
              <a:rPr lang="zh-CN" altLang="en-US" sz="2400" b="1" i="0" dirty="0">
                <a:solidFill>
                  <a:srgbClr val="333399"/>
                </a:solidFill>
                <a:latin typeface="Times New Roman" pitchFamily="18" charset="0"/>
              </a:rPr>
              <a:t>若该依赖图是无圈的，则按造此无圈图的一种</a:t>
            </a:r>
          </a:p>
          <a:p>
            <a:pPr lvl="1" algn="l">
              <a:lnSpc>
                <a:spcPct val="150000"/>
              </a:lnSpc>
              <a:buClrTx/>
              <a:buFontTx/>
              <a:buNone/>
            </a:pPr>
            <a:r>
              <a:rPr lang="zh-CN" altLang="en-US" sz="2400" b="1" i="0" dirty="0">
                <a:solidFill>
                  <a:srgbClr val="333399"/>
                </a:solidFill>
                <a:latin typeface="Times New Roman" pitchFamily="18" charset="0"/>
              </a:rPr>
              <a:t>  拓扑排序（</a:t>
            </a:r>
            <a:r>
              <a:rPr lang="en-US" altLang="zh-CN" sz="2400" dirty="0">
                <a:solidFill>
                  <a:srgbClr val="333399"/>
                </a:solidFill>
              </a:rPr>
              <a:t>Topological sort</a:t>
            </a:r>
            <a:r>
              <a:rPr lang="zh-CN" altLang="en-US" sz="2400" b="1" i="0" dirty="0">
                <a:solidFill>
                  <a:srgbClr val="333399"/>
                </a:solidFill>
                <a:latin typeface="Times New Roman" pitchFamily="18" charset="0"/>
              </a:rPr>
              <a:t>）对分析树进行遍</a:t>
            </a:r>
          </a:p>
          <a:p>
            <a:pPr lvl="1" algn="l">
              <a:lnSpc>
                <a:spcPct val="150000"/>
              </a:lnSpc>
              <a:buClrTx/>
              <a:buFontTx/>
              <a:buNone/>
            </a:pPr>
            <a:r>
              <a:rPr lang="zh-CN" altLang="en-US" sz="2400" b="1" i="0" dirty="0">
                <a:solidFill>
                  <a:srgbClr val="333399"/>
                </a:solidFill>
                <a:latin typeface="Times New Roman" pitchFamily="18" charset="0"/>
              </a:rPr>
              <a:t>  历，则可以计算所有的</a:t>
            </a:r>
            <a:r>
              <a:rPr lang="zh-CN" altLang="en-US" sz="2400" b="1" i="0" dirty="0" smtClean="0">
                <a:solidFill>
                  <a:srgbClr val="333399"/>
                </a:solidFill>
                <a:latin typeface="Times New Roman" pitchFamily="18" charset="0"/>
              </a:rPr>
              <a:t>属性</a:t>
            </a:r>
            <a:endParaRPr lang="zh-CN" altLang="en-US" sz="1100" b="1" i="0" dirty="0">
              <a:solidFill>
                <a:srgbClr val="333399"/>
              </a:solidFill>
              <a:latin typeface="Times New Roman" pitchFamily="18" charset="0"/>
            </a:endParaRPr>
          </a:p>
          <a:p>
            <a:pPr lvl="1" algn="l">
              <a:lnSpc>
                <a:spcPct val="150000"/>
              </a:lnSpc>
              <a:buClrTx/>
              <a:buFontTx/>
              <a:buNone/>
            </a:pPr>
            <a:r>
              <a:rPr lang="zh-CN" altLang="en-US" sz="2400" b="1" i="0" dirty="0">
                <a:latin typeface="Times New Roman" pitchFamily="18" charset="0"/>
              </a:rPr>
              <a:t>注：</a:t>
            </a:r>
            <a:r>
              <a:rPr lang="zh-CN" altLang="en-US" sz="2400" b="1" i="0" dirty="0">
                <a:solidFill>
                  <a:srgbClr val="333399"/>
                </a:solidFill>
                <a:latin typeface="Times New Roman" pitchFamily="18" charset="0"/>
              </a:rPr>
              <a:t>若依赖图含有圈，则相应的属性文法不可采用这种方法进行语义计算，此类属性文法</a:t>
            </a:r>
            <a:r>
              <a:rPr lang="zh-CN" altLang="en-US" sz="2400" b="1" i="0" dirty="0" smtClean="0">
                <a:solidFill>
                  <a:srgbClr val="333399"/>
                </a:solidFill>
                <a:latin typeface="Times New Roman" pitchFamily="18" charset="0"/>
              </a:rPr>
              <a:t>不是良构的</a:t>
            </a:r>
            <a:r>
              <a:rPr lang="en-US" altLang="zh-CN" sz="2400" b="1" i="0" dirty="0">
                <a:solidFill>
                  <a:srgbClr val="333399"/>
                </a:solidFill>
                <a:latin typeface="Times New Roman" pitchFamily="18" charset="0"/>
              </a:rPr>
              <a:t>. </a:t>
            </a:r>
            <a:r>
              <a:rPr lang="en-US" altLang="zh-CN" sz="2400" b="1" i="0" dirty="0" smtClean="0">
                <a:solidFill>
                  <a:srgbClr val="333399"/>
                </a:solidFill>
                <a:latin typeface="Times New Roman" pitchFamily="18" charset="0"/>
              </a:rPr>
              <a:t> </a:t>
            </a:r>
            <a:r>
              <a:rPr lang="zh-CN" altLang="en-US" sz="2400" b="1" i="0" dirty="0" smtClean="0">
                <a:solidFill>
                  <a:srgbClr val="333399"/>
                </a:solidFill>
                <a:latin typeface="Times New Roman" pitchFamily="18" charset="0"/>
              </a:rPr>
              <a:t>所谓</a:t>
            </a:r>
            <a:r>
              <a:rPr lang="zh-CN" altLang="en-US" sz="2400" b="1" i="0" dirty="0" smtClean="0">
                <a:latin typeface="Times New Roman" pitchFamily="18" charset="0"/>
              </a:rPr>
              <a:t>良构的</a:t>
            </a:r>
            <a:r>
              <a:rPr lang="zh-CN" altLang="en-US" sz="2400" b="1" i="0" dirty="0">
                <a:latin typeface="Times New Roman" pitchFamily="18" charset="0"/>
              </a:rPr>
              <a:t>属性文法</a:t>
            </a:r>
            <a:r>
              <a:rPr lang="zh-CN" altLang="en-US" sz="2400" b="1" i="0" dirty="0">
                <a:solidFill>
                  <a:srgbClr val="333399"/>
                </a:solidFill>
                <a:latin typeface="Times New Roman" pitchFamily="18" charset="0"/>
              </a:rPr>
              <a:t>，当且仅当它的规则集合能够为所有分析树中的属性集确定唯一的值集。</a:t>
            </a:r>
          </a:p>
        </p:txBody>
      </p:sp>
    </p:spTree>
    <p:extLst>
      <p:ext uri="{BB962C8B-B14F-4D97-AF65-F5344CB8AC3E}">
        <p14:creationId xmlns:p14="http://schemas.microsoft.com/office/powerpoint/2010/main" val="1424057805"/>
      </p:ext>
    </p:extLst>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4"/>
          <p:cNvSpPr txBox="1">
            <a:spLocks noChangeArrowheads="1"/>
          </p:cNvSpPr>
          <p:nvPr/>
        </p:nvSpPr>
        <p:spPr bwMode="auto">
          <a:xfrm>
            <a:off x="228600" y="381000"/>
            <a:ext cx="8070850" cy="946150"/>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dirty="0">
                <a:latin typeface="楷体_GB2312" pitchFamily="49" charset="-122"/>
              </a:rPr>
              <a:t> </a:t>
            </a:r>
            <a:r>
              <a:rPr lang="zh-CN" altLang="en-US" sz="2800" b="1" i="0" dirty="0">
                <a:latin typeface="Times New Roman" pitchFamily="18" charset="0"/>
              </a:rPr>
              <a:t>依赖图</a:t>
            </a:r>
            <a:r>
              <a:rPr lang="zh-CN" altLang="en-US" sz="2800" b="1" i="0" dirty="0">
                <a:solidFill>
                  <a:srgbClr val="333399"/>
                </a:solidFill>
              </a:rPr>
              <a:t>是一个有向图，用来描述分析树中的属</a:t>
            </a:r>
          </a:p>
          <a:p>
            <a:pPr algn="l">
              <a:buClrTx/>
            </a:pPr>
            <a:r>
              <a:rPr lang="zh-CN" altLang="en-US" sz="2800" b="1" i="0" dirty="0">
                <a:solidFill>
                  <a:srgbClr val="333399"/>
                </a:solidFill>
              </a:rPr>
              <a:t>     性与属性之间的相互依赖关系</a:t>
            </a:r>
          </a:p>
        </p:txBody>
      </p:sp>
      <p:sp>
        <p:nvSpPr>
          <p:cNvPr id="3" name="Rectangle 15"/>
          <p:cNvSpPr>
            <a:spLocks noChangeArrowheads="1"/>
          </p:cNvSpPr>
          <p:nvPr/>
        </p:nvSpPr>
        <p:spPr bwMode="auto">
          <a:xfrm>
            <a:off x="90714" y="1304470"/>
            <a:ext cx="9053286" cy="4519699"/>
          </a:xfrm>
          <a:prstGeom prst="rect">
            <a:avLst/>
          </a:prstGeom>
          <a:noFill/>
          <a:ln w="9525">
            <a:noFill/>
            <a:miter lim="800000"/>
            <a:headEnd/>
            <a:tailEnd/>
          </a:ln>
        </p:spPr>
        <p:txBody>
          <a:bodyPr wrap="square">
            <a:spAutoFit/>
          </a:bodyPr>
          <a:lstStyle/>
          <a:p>
            <a:pPr algn="l">
              <a:buClrTx/>
              <a:buFont typeface="Symbol" pitchFamily="18" charset="2"/>
              <a:buChar char="-"/>
            </a:pPr>
            <a:r>
              <a:rPr lang="en-US" altLang="zh-CN" sz="2000" b="1" i="0" dirty="0">
                <a:latin typeface="楷体_GB2312" pitchFamily="49" charset="-122"/>
              </a:rPr>
              <a:t> </a:t>
            </a:r>
            <a:r>
              <a:rPr lang="zh-CN" altLang="en-US" sz="2000" b="1" i="0" dirty="0">
                <a:latin typeface="楷体_GB2312" pitchFamily="49" charset="-122"/>
              </a:rPr>
              <a:t>构造算法</a:t>
            </a:r>
            <a:endParaRPr lang="zh-CN" altLang="en-US" sz="2000" b="1" i="0" dirty="0">
              <a:latin typeface="Times New Roman" pitchFamily="18" charset="0"/>
            </a:endParaRPr>
          </a:p>
          <a:p>
            <a:pPr algn="l">
              <a:buClrTx/>
              <a:buFont typeface="Symbol" pitchFamily="18" charset="2"/>
              <a:buNone/>
            </a:pPr>
            <a:endParaRPr lang="zh-CN" altLang="en-US" sz="1050" b="1" i="0" dirty="0">
              <a:solidFill>
                <a:schemeClr val="tx1"/>
              </a:solidFill>
              <a:latin typeface="Times New Roman" pitchFamily="18" charset="0"/>
              <a:ea typeface="宋体" pitchFamily="2" charset="-122"/>
            </a:endParaRPr>
          </a:p>
          <a:p>
            <a:pPr algn="l">
              <a:buClrTx/>
              <a:buFont typeface="Symbol" pitchFamily="18" charset="2"/>
              <a:buNone/>
            </a:pPr>
            <a:r>
              <a:rPr lang="zh-CN" altLang="en-US" sz="2000" b="1" i="0" dirty="0">
                <a:solidFill>
                  <a:schemeClr val="tx1"/>
                </a:solidFill>
              </a:rPr>
              <a:t>    </a:t>
            </a:r>
            <a:r>
              <a:rPr lang="en-US" altLang="zh-CN" sz="2000" b="1" i="0" dirty="0">
                <a:solidFill>
                  <a:srgbClr val="333399"/>
                </a:solidFill>
              </a:rPr>
              <a:t>for </a:t>
            </a:r>
            <a:r>
              <a:rPr lang="zh-CN" altLang="en-US" sz="2400" b="1" i="0" dirty="0">
                <a:solidFill>
                  <a:srgbClr val="333399"/>
                </a:solidFill>
              </a:rPr>
              <a:t>分析树中每一个结点</a:t>
            </a:r>
            <a:r>
              <a:rPr lang="en-US" altLang="zh-CN" sz="2400" b="1" i="0" dirty="0">
                <a:solidFill>
                  <a:srgbClr val="333399"/>
                </a:solidFill>
              </a:rPr>
              <a:t>n</a:t>
            </a:r>
            <a:r>
              <a:rPr lang="en-US" altLang="zh-CN" sz="2000" b="1" i="0" dirty="0">
                <a:solidFill>
                  <a:srgbClr val="333399"/>
                </a:solidFill>
              </a:rPr>
              <a:t>  do</a:t>
            </a:r>
          </a:p>
          <a:p>
            <a:pPr algn="l">
              <a:lnSpc>
                <a:spcPct val="90000"/>
              </a:lnSpc>
              <a:spcBef>
                <a:spcPct val="20000"/>
              </a:spcBef>
              <a:buClrTx/>
              <a:buFontTx/>
              <a:buNone/>
            </a:pPr>
            <a:r>
              <a:rPr lang="en-US" altLang="zh-CN" sz="2000" b="1" i="0" dirty="0">
                <a:solidFill>
                  <a:srgbClr val="333399"/>
                </a:solidFill>
              </a:rPr>
              <a:t>        for </a:t>
            </a:r>
            <a:r>
              <a:rPr lang="zh-CN" altLang="en-US" sz="2400" b="1" i="0" dirty="0">
                <a:solidFill>
                  <a:srgbClr val="333399"/>
                </a:solidFill>
              </a:rPr>
              <a:t>结点</a:t>
            </a:r>
            <a:r>
              <a:rPr lang="en-US" altLang="zh-CN" sz="2400" b="1" i="0" dirty="0">
                <a:solidFill>
                  <a:srgbClr val="333399"/>
                </a:solidFill>
              </a:rPr>
              <a:t>n</a:t>
            </a:r>
            <a:r>
              <a:rPr lang="zh-CN" altLang="en-US" sz="2400" b="1" i="0" dirty="0">
                <a:solidFill>
                  <a:srgbClr val="333399"/>
                </a:solidFill>
              </a:rPr>
              <a:t>所用产生式的每个语义规则中涉及的每一个属性</a:t>
            </a:r>
            <a:r>
              <a:rPr lang="en-US" altLang="zh-CN" sz="2400" b="1" i="0" dirty="0">
                <a:solidFill>
                  <a:srgbClr val="333399"/>
                </a:solidFill>
              </a:rPr>
              <a:t>a</a:t>
            </a:r>
            <a:r>
              <a:rPr lang="en-US" altLang="zh-CN" sz="2000" b="1" i="0" dirty="0">
                <a:solidFill>
                  <a:srgbClr val="333399"/>
                </a:solidFill>
              </a:rPr>
              <a:t>  do</a:t>
            </a:r>
          </a:p>
          <a:p>
            <a:pPr algn="l">
              <a:lnSpc>
                <a:spcPct val="90000"/>
              </a:lnSpc>
              <a:spcBef>
                <a:spcPct val="20000"/>
              </a:spcBef>
              <a:buClrTx/>
              <a:buFontTx/>
              <a:buNone/>
            </a:pPr>
            <a:r>
              <a:rPr lang="en-US" altLang="zh-CN" sz="2000" b="1" i="0" dirty="0">
                <a:solidFill>
                  <a:srgbClr val="333399"/>
                </a:solidFill>
              </a:rPr>
              <a:t>             </a:t>
            </a:r>
            <a:r>
              <a:rPr lang="zh-CN" altLang="en-US" sz="2400" b="1" i="0" dirty="0">
                <a:solidFill>
                  <a:srgbClr val="333399"/>
                </a:solidFill>
              </a:rPr>
              <a:t>为</a:t>
            </a:r>
            <a:r>
              <a:rPr lang="en-US" altLang="zh-CN" sz="2400" b="1" i="0" dirty="0">
                <a:solidFill>
                  <a:srgbClr val="333399"/>
                </a:solidFill>
              </a:rPr>
              <a:t>a</a:t>
            </a:r>
            <a:r>
              <a:rPr lang="zh-CN" altLang="en-US" sz="2400" b="1" i="0" dirty="0">
                <a:solidFill>
                  <a:srgbClr val="333399"/>
                </a:solidFill>
              </a:rPr>
              <a:t>在依赖图中建立一个结点；</a:t>
            </a:r>
          </a:p>
          <a:p>
            <a:pPr algn="l">
              <a:lnSpc>
                <a:spcPct val="90000"/>
              </a:lnSpc>
              <a:spcBef>
                <a:spcPct val="20000"/>
              </a:spcBef>
              <a:buClrTx/>
              <a:buFontTx/>
              <a:buNone/>
            </a:pPr>
            <a:r>
              <a:rPr lang="zh-CN" altLang="en-US" sz="2000" b="1" i="0" dirty="0">
                <a:solidFill>
                  <a:srgbClr val="333399"/>
                </a:solidFill>
              </a:rPr>
              <a:t>        </a:t>
            </a:r>
            <a:r>
              <a:rPr lang="en-US" altLang="zh-CN" sz="2000" b="1" i="0" dirty="0">
                <a:solidFill>
                  <a:srgbClr val="333399"/>
                </a:solidFill>
              </a:rPr>
              <a:t>for </a:t>
            </a:r>
            <a:r>
              <a:rPr lang="zh-CN" altLang="en-US" sz="2400" b="1" i="0" dirty="0">
                <a:solidFill>
                  <a:srgbClr val="333399"/>
                </a:solidFill>
              </a:rPr>
              <a:t>结点</a:t>
            </a:r>
            <a:r>
              <a:rPr lang="en-US" altLang="zh-CN" sz="2400" b="1" i="0" dirty="0">
                <a:solidFill>
                  <a:srgbClr val="333399"/>
                </a:solidFill>
              </a:rPr>
              <a:t>n</a:t>
            </a:r>
            <a:r>
              <a:rPr lang="zh-CN" altLang="en-US" sz="2400" b="1" i="0" dirty="0">
                <a:solidFill>
                  <a:srgbClr val="333399"/>
                </a:solidFill>
              </a:rPr>
              <a:t>所用产生式中每个形如</a:t>
            </a:r>
            <a:r>
              <a:rPr lang="en-US" altLang="zh-CN" sz="2400" b="1" i="0" dirty="0">
                <a:solidFill>
                  <a:srgbClr val="333399"/>
                </a:solidFill>
              </a:rPr>
              <a:t>f(c</a:t>
            </a:r>
            <a:r>
              <a:rPr lang="en-US" altLang="zh-CN" sz="2400" b="1" i="0" baseline="-25000" dirty="0">
                <a:solidFill>
                  <a:srgbClr val="333399"/>
                </a:solidFill>
              </a:rPr>
              <a:t>1</a:t>
            </a:r>
            <a:r>
              <a:rPr lang="en-US" altLang="zh-CN" sz="2400" b="1" i="0" dirty="0">
                <a:solidFill>
                  <a:srgbClr val="333399"/>
                </a:solidFill>
              </a:rPr>
              <a:t>,c</a:t>
            </a:r>
            <a:r>
              <a:rPr lang="en-US" altLang="zh-CN" sz="2400" b="1" i="0" baseline="-25000" dirty="0">
                <a:solidFill>
                  <a:srgbClr val="333399"/>
                </a:solidFill>
              </a:rPr>
              <a:t>2</a:t>
            </a:r>
            <a:r>
              <a:rPr lang="en-US" altLang="zh-CN" sz="2400" b="1" i="0" dirty="0">
                <a:solidFill>
                  <a:srgbClr val="333399"/>
                </a:solidFill>
              </a:rPr>
              <a:t>,…</a:t>
            </a:r>
            <a:r>
              <a:rPr lang="en-US" altLang="zh-CN" sz="2400" b="1" i="0" dirty="0" err="1">
                <a:solidFill>
                  <a:srgbClr val="333399"/>
                </a:solidFill>
              </a:rPr>
              <a:t>c</a:t>
            </a:r>
            <a:r>
              <a:rPr lang="en-US" altLang="zh-CN" sz="2400" b="1" i="0" baseline="-25000" dirty="0" err="1">
                <a:solidFill>
                  <a:srgbClr val="333399"/>
                </a:solidFill>
              </a:rPr>
              <a:t>k</a:t>
            </a:r>
            <a:r>
              <a:rPr lang="en-US" altLang="zh-CN" sz="2400" b="1" i="0" dirty="0">
                <a:solidFill>
                  <a:srgbClr val="333399"/>
                </a:solidFill>
              </a:rPr>
              <a:t>)</a:t>
            </a:r>
            <a:r>
              <a:rPr lang="zh-CN" altLang="en-US" sz="2400" b="1" i="0" dirty="0">
                <a:solidFill>
                  <a:srgbClr val="333399"/>
                </a:solidFill>
              </a:rPr>
              <a:t>的语义规则</a:t>
            </a:r>
            <a:r>
              <a:rPr lang="zh-CN" altLang="en-US" sz="2000" b="1" i="0" dirty="0">
                <a:solidFill>
                  <a:srgbClr val="333399"/>
                </a:solidFill>
              </a:rPr>
              <a:t> </a:t>
            </a:r>
            <a:r>
              <a:rPr lang="en-US" altLang="zh-CN" sz="2000" b="1" i="0" dirty="0">
                <a:solidFill>
                  <a:srgbClr val="333399"/>
                </a:solidFill>
              </a:rPr>
              <a:t>do</a:t>
            </a:r>
          </a:p>
          <a:p>
            <a:pPr algn="l">
              <a:lnSpc>
                <a:spcPct val="90000"/>
              </a:lnSpc>
              <a:spcBef>
                <a:spcPct val="20000"/>
              </a:spcBef>
              <a:buClrTx/>
              <a:buFontTx/>
              <a:buNone/>
            </a:pPr>
            <a:r>
              <a:rPr lang="en-US" altLang="zh-CN" sz="2000" b="1" i="0" dirty="0">
                <a:solidFill>
                  <a:srgbClr val="333399"/>
                </a:solidFill>
              </a:rPr>
              <a:t>             </a:t>
            </a:r>
            <a:r>
              <a:rPr lang="zh-CN" altLang="en-US" sz="2400" b="1" i="0" dirty="0">
                <a:solidFill>
                  <a:srgbClr val="333399"/>
                </a:solidFill>
              </a:rPr>
              <a:t>为该规则在依赖图中也建立一个结点（称为虚结点）；</a:t>
            </a:r>
          </a:p>
          <a:p>
            <a:pPr algn="l">
              <a:lnSpc>
                <a:spcPct val="90000"/>
              </a:lnSpc>
              <a:spcBef>
                <a:spcPct val="20000"/>
              </a:spcBef>
              <a:buClrTx/>
              <a:buFontTx/>
              <a:buNone/>
            </a:pPr>
            <a:r>
              <a:rPr lang="zh-CN" altLang="en-US" sz="2000" b="1" i="0" dirty="0">
                <a:solidFill>
                  <a:srgbClr val="333399"/>
                </a:solidFill>
              </a:rPr>
              <a:t>    </a:t>
            </a:r>
            <a:r>
              <a:rPr lang="en-US" altLang="zh-CN" sz="2000" b="1" i="0" dirty="0">
                <a:solidFill>
                  <a:srgbClr val="333399"/>
                </a:solidFill>
              </a:rPr>
              <a:t>for </a:t>
            </a:r>
            <a:r>
              <a:rPr lang="zh-CN" altLang="en-US" sz="2400" b="1" i="0" dirty="0">
                <a:solidFill>
                  <a:srgbClr val="333399"/>
                </a:solidFill>
              </a:rPr>
              <a:t>分析树中每一个结点</a:t>
            </a:r>
            <a:r>
              <a:rPr lang="en-US" altLang="zh-CN" sz="2400" b="1" i="0" dirty="0">
                <a:solidFill>
                  <a:srgbClr val="333399"/>
                </a:solidFill>
              </a:rPr>
              <a:t>n</a:t>
            </a:r>
            <a:r>
              <a:rPr lang="en-US" altLang="zh-CN" sz="2000" b="1" i="0" dirty="0">
                <a:solidFill>
                  <a:srgbClr val="333399"/>
                </a:solidFill>
              </a:rPr>
              <a:t>    do</a:t>
            </a:r>
          </a:p>
          <a:p>
            <a:pPr algn="l">
              <a:lnSpc>
                <a:spcPct val="90000"/>
              </a:lnSpc>
              <a:spcBef>
                <a:spcPct val="20000"/>
              </a:spcBef>
              <a:buClrTx/>
              <a:buFontTx/>
              <a:buNone/>
            </a:pPr>
            <a:r>
              <a:rPr lang="en-US" altLang="zh-CN" sz="2000" b="1" i="0" dirty="0">
                <a:solidFill>
                  <a:srgbClr val="333399"/>
                </a:solidFill>
              </a:rPr>
              <a:t>        for </a:t>
            </a:r>
            <a:r>
              <a:rPr lang="zh-CN" altLang="en-US" sz="2400" b="1" i="0" dirty="0">
                <a:solidFill>
                  <a:srgbClr val="333399"/>
                </a:solidFill>
              </a:rPr>
              <a:t>结点</a:t>
            </a:r>
            <a:r>
              <a:rPr lang="en-US" altLang="zh-CN" sz="2400" b="1" i="0" dirty="0">
                <a:solidFill>
                  <a:srgbClr val="333399"/>
                </a:solidFill>
              </a:rPr>
              <a:t>n</a:t>
            </a:r>
            <a:r>
              <a:rPr lang="zh-CN" altLang="en-US" sz="2400" b="1" i="0" dirty="0">
                <a:solidFill>
                  <a:srgbClr val="333399"/>
                </a:solidFill>
              </a:rPr>
              <a:t>所用产生式对应的每个语义规则  </a:t>
            </a:r>
            <a:r>
              <a:rPr lang="en-US" altLang="zh-CN" sz="2400" b="1" i="0" dirty="0">
                <a:solidFill>
                  <a:srgbClr val="333399"/>
                </a:solidFill>
              </a:rPr>
              <a:t>b:=f(c</a:t>
            </a:r>
            <a:r>
              <a:rPr lang="en-US" altLang="zh-CN" sz="2400" b="1" i="0" baseline="-25000" dirty="0">
                <a:solidFill>
                  <a:srgbClr val="333399"/>
                </a:solidFill>
              </a:rPr>
              <a:t>1</a:t>
            </a:r>
            <a:r>
              <a:rPr lang="en-US" altLang="zh-CN" sz="2400" b="1" i="0" dirty="0">
                <a:solidFill>
                  <a:srgbClr val="333399"/>
                </a:solidFill>
              </a:rPr>
              <a:t>,c</a:t>
            </a:r>
            <a:r>
              <a:rPr lang="en-US" altLang="zh-CN" sz="2400" b="1" i="0" baseline="-25000" dirty="0">
                <a:solidFill>
                  <a:srgbClr val="333399"/>
                </a:solidFill>
              </a:rPr>
              <a:t>2</a:t>
            </a:r>
            <a:r>
              <a:rPr lang="en-US" altLang="zh-CN" sz="2400" b="1" i="0" dirty="0">
                <a:solidFill>
                  <a:srgbClr val="333399"/>
                </a:solidFill>
              </a:rPr>
              <a:t>,…c</a:t>
            </a:r>
            <a:r>
              <a:rPr lang="en-US" altLang="zh-CN" sz="2400" b="1" i="0" baseline="-25000" dirty="0">
                <a:solidFill>
                  <a:srgbClr val="333399"/>
                </a:solidFill>
              </a:rPr>
              <a:t>k</a:t>
            </a:r>
            <a:r>
              <a:rPr lang="en-US" altLang="zh-CN" sz="2400" b="1" i="0" dirty="0">
                <a:solidFill>
                  <a:srgbClr val="333399"/>
                </a:solidFill>
              </a:rPr>
              <a:t>)</a:t>
            </a:r>
            <a:r>
              <a:rPr lang="en-US" altLang="zh-CN" sz="2000" b="1" i="0" dirty="0">
                <a:solidFill>
                  <a:srgbClr val="333399"/>
                </a:solidFill>
              </a:rPr>
              <a:t> do</a:t>
            </a:r>
          </a:p>
          <a:p>
            <a:pPr algn="l">
              <a:lnSpc>
                <a:spcPct val="90000"/>
              </a:lnSpc>
              <a:spcBef>
                <a:spcPct val="20000"/>
              </a:spcBef>
              <a:buClrTx/>
              <a:buFontTx/>
              <a:buNone/>
            </a:pPr>
            <a:r>
              <a:rPr lang="en-US" altLang="zh-CN" sz="2000" b="1" i="0" dirty="0">
                <a:solidFill>
                  <a:srgbClr val="333399"/>
                </a:solidFill>
              </a:rPr>
              <a:t>             </a:t>
            </a:r>
            <a:r>
              <a:rPr lang="zh-CN" altLang="en-US" sz="2400" b="1" i="0" dirty="0">
                <a:solidFill>
                  <a:srgbClr val="333399"/>
                </a:solidFill>
              </a:rPr>
              <a:t>（可以只是</a:t>
            </a:r>
            <a:r>
              <a:rPr lang="en-US" altLang="zh-CN" sz="2400" b="1" i="0" dirty="0">
                <a:solidFill>
                  <a:srgbClr val="333399"/>
                </a:solidFill>
              </a:rPr>
              <a:t>f(c</a:t>
            </a:r>
            <a:r>
              <a:rPr lang="en-US" altLang="zh-CN" sz="2400" b="1" i="0" baseline="-25000" dirty="0">
                <a:solidFill>
                  <a:srgbClr val="333399"/>
                </a:solidFill>
              </a:rPr>
              <a:t>1</a:t>
            </a:r>
            <a:r>
              <a:rPr lang="en-US" altLang="zh-CN" sz="2400" b="1" i="0" dirty="0">
                <a:solidFill>
                  <a:srgbClr val="333399"/>
                </a:solidFill>
              </a:rPr>
              <a:t>,c</a:t>
            </a:r>
            <a:r>
              <a:rPr lang="en-US" altLang="zh-CN" sz="2400" b="1" i="0" baseline="-25000" dirty="0">
                <a:solidFill>
                  <a:srgbClr val="333399"/>
                </a:solidFill>
              </a:rPr>
              <a:t>2</a:t>
            </a:r>
            <a:r>
              <a:rPr lang="en-US" altLang="zh-CN" sz="2400" b="1" i="0" dirty="0">
                <a:solidFill>
                  <a:srgbClr val="333399"/>
                </a:solidFill>
              </a:rPr>
              <a:t>,…</a:t>
            </a:r>
            <a:r>
              <a:rPr lang="en-US" altLang="zh-CN" sz="2400" b="1" i="0" dirty="0" err="1">
                <a:solidFill>
                  <a:srgbClr val="333399"/>
                </a:solidFill>
              </a:rPr>
              <a:t>c</a:t>
            </a:r>
            <a:r>
              <a:rPr lang="en-US" altLang="zh-CN" sz="2400" b="1" i="0" baseline="-25000" dirty="0" err="1">
                <a:solidFill>
                  <a:srgbClr val="333399"/>
                </a:solidFill>
              </a:rPr>
              <a:t>k</a:t>
            </a:r>
            <a:r>
              <a:rPr lang="en-US" altLang="zh-CN" sz="2400" b="1" i="0" dirty="0">
                <a:solidFill>
                  <a:srgbClr val="333399"/>
                </a:solidFill>
              </a:rPr>
              <a:t>)</a:t>
            </a:r>
            <a:r>
              <a:rPr lang="en-US" altLang="zh-CN" sz="2000" b="1" i="0" dirty="0">
                <a:solidFill>
                  <a:srgbClr val="333399"/>
                </a:solidFill>
              </a:rPr>
              <a:t> </a:t>
            </a:r>
            <a:r>
              <a:rPr lang="zh-CN" altLang="en-US" sz="2400" b="1" i="0" dirty="0">
                <a:solidFill>
                  <a:srgbClr val="333399"/>
                </a:solidFill>
              </a:rPr>
              <a:t>，此时</a:t>
            </a:r>
            <a:r>
              <a:rPr lang="en-US" altLang="zh-CN" sz="2400" b="1" i="0" dirty="0">
                <a:solidFill>
                  <a:srgbClr val="333399"/>
                </a:solidFill>
              </a:rPr>
              <a:t>b</a:t>
            </a:r>
            <a:r>
              <a:rPr lang="zh-CN" altLang="en-US" sz="2400" b="1" i="0" dirty="0">
                <a:solidFill>
                  <a:srgbClr val="333399"/>
                </a:solidFill>
              </a:rPr>
              <a:t>结点为一个虚结点）</a:t>
            </a:r>
          </a:p>
          <a:p>
            <a:pPr algn="l">
              <a:lnSpc>
                <a:spcPct val="90000"/>
              </a:lnSpc>
              <a:spcBef>
                <a:spcPct val="20000"/>
              </a:spcBef>
              <a:buClrTx/>
              <a:buFontTx/>
              <a:buNone/>
            </a:pPr>
            <a:r>
              <a:rPr lang="zh-CN" altLang="en-US" sz="2000" b="1" i="0" dirty="0">
                <a:solidFill>
                  <a:srgbClr val="333399"/>
                </a:solidFill>
              </a:rPr>
              <a:t>             </a:t>
            </a:r>
            <a:r>
              <a:rPr lang="en-US" altLang="zh-CN" sz="2000" b="1" i="0" dirty="0">
                <a:solidFill>
                  <a:srgbClr val="333399"/>
                </a:solidFill>
              </a:rPr>
              <a:t>for  i :=1 to k do</a:t>
            </a:r>
          </a:p>
          <a:p>
            <a:pPr algn="l">
              <a:lnSpc>
                <a:spcPct val="90000"/>
              </a:lnSpc>
              <a:spcBef>
                <a:spcPct val="20000"/>
              </a:spcBef>
              <a:buClrTx/>
              <a:buFontTx/>
              <a:buNone/>
            </a:pPr>
            <a:r>
              <a:rPr lang="en-US" altLang="zh-CN" sz="2000" b="1" i="0" dirty="0">
                <a:solidFill>
                  <a:srgbClr val="333399"/>
                </a:solidFill>
              </a:rPr>
              <a:t>                 </a:t>
            </a:r>
            <a:r>
              <a:rPr lang="zh-CN" altLang="en-US" sz="2400" b="1" i="0" dirty="0">
                <a:solidFill>
                  <a:srgbClr val="333399"/>
                </a:solidFill>
              </a:rPr>
              <a:t>从</a:t>
            </a:r>
            <a:r>
              <a:rPr lang="en-US" altLang="zh-CN" sz="2400" b="1" i="0" dirty="0">
                <a:solidFill>
                  <a:srgbClr val="333399"/>
                </a:solidFill>
              </a:rPr>
              <a:t>c</a:t>
            </a:r>
            <a:r>
              <a:rPr lang="en-US" altLang="zh-CN" sz="2400" b="1" i="0" baseline="-25000" dirty="0">
                <a:solidFill>
                  <a:srgbClr val="333399"/>
                </a:solidFill>
              </a:rPr>
              <a:t>i</a:t>
            </a:r>
            <a:r>
              <a:rPr lang="zh-CN" altLang="en-US" sz="2400" b="1" i="0" dirty="0">
                <a:solidFill>
                  <a:srgbClr val="333399"/>
                </a:solidFill>
              </a:rPr>
              <a:t>结点到</a:t>
            </a:r>
            <a:r>
              <a:rPr lang="en-US" altLang="zh-CN" sz="2400" b="1" i="0" dirty="0">
                <a:solidFill>
                  <a:srgbClr val="333399"/>
                </a:solidFill>
              </a:rPr>
              <a:t>b</a:t>
            </a:r>
            <a:r>
              <a:rPr lang="zh-CN" altLang="en-US" sz="2400" b="1" i="0" dirty="0">
                <a:solidFill>
                  <a:srgbClr val="333399"/>
                </a:solidFill>
              </a:rPr>
              <a:t>结点构造一条有向边</a:t>
            </a:r>
          </a:p>
        </p:txBody>
      </p:sp>
    </p:spTree>
    <p:extLst>
      <p:ext uri="{BB962C8B-B14F-4D97-AF65-F5344CB8AC3E}">
        <p14:creationId xmlns:p14="http://schemas.microsoft.com/office/powerpoint/2010/main" val="3445505687"/>
      </p:ext>
    </p:extLst>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2"/>
          <p:cNvSpPr txBox="1">
            <a:spLocks noChangeArrowheads="1"/>
          </p:cNvSpPr>
          <p:nvPr/>
        </p:nvSpPr>
        <p:spPr bwMode="auto">
          <a:xfrm>
            <a:off x="311150" y="533400"/>
            <a:ext cx="8070850" cy="519113"/>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dirty="0">
                <a:latin typeface="楷体_GB2312" pitchFamily="49" charset="-122"/>
              </a:rPr>
              <a:t> </a:t>
            </a:r>
            <a:r>
              <a:rPr lang="zh-CN" altLang="en-US" sz="2800" b="1" i="0" dirty="0">
                <a:solidFill>
                  <a:srgbClr val="333399"/>
                </a:solidFill>
                <a:latin typeface="楷体_GB2312" pitchFamily="49" charset="-122"/>
              </a:rPr>
              <a:t>基于</a:t>
            </a:r>
            <a:r>
              <a:rPr lang="zh-CN" altLang="en-US" sz="2800" b="1" i="0" dirty="0">
                <a:solidFill>
                  <a:srgbClr val="333399"/>
                </a:solidFill>
                <a:latin typeface="Times New Roman" pitchFamily="18" charset="0"/>
              </a:rPr>
              <a:t>树遍历的计算方法</a:t>
            </a:r>
            <a:r>
              <a:rPr lang="zh-CN" altLang="en-US" sz="2800" b="1" i="0" dirty="0">
                <a:latin typeface="楷体_GB2312" pitchFamily="49" charset="-122"/>
              </a:rPr>
              <a:t>举例</a:t>
            </a:r>
            <a:endParaRPr lang="zh-CN" altLang="en-US" sz="2800" b="1" i="0" dirty="0">
              <a:solidFill>
                <a:srgbClr val="333399"/>
              </a:solidFill>
              <a:latin typeface="楷体_GB2312" pitchFamily="49" charset="-122"/>
            </a:endParaRPr>
          </a:p>
        </p:txBody>
      </p:sp>
      <p:sp>
        <p:nvSpPr>
          <p:cNvPr id="23555" name="Rectangle 13"/>
          <p:cNvSpPr>
            <a:spLocks noChangeArrowheads="1"/>
          </p:cNvSpPr>
          <p:nvPr/>
        </p:nvSpPr>
        <p:spPr bwMode="auto">
          <a:xfrm>
            <a:off x="674688" y="1052513"/>
            <a:ext cx="7886700" cy="457200"/>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dirty="0">
                <a:latin typeface="楷体_GB2312" pitchFamily="49" charset="-122"/>
              </a:rPr>
              <a:t> </a:t>
            </a:r>
            <a:r>
              <a:rPr lang="zh-CN" altLang="en-US" b="1" i="0" dirty="0">
                <a:solidFill>
                  <a:srgbClr val="333399"/>
                </a:solidFill>
                <a:latin typeface="Times New Roman" pitchFamily="18" charset="0"/>
              </a:rPr>
              <a:t>设有如下属性文法，考虑输入串 </a:t>
            </a:r>
            <a:r>
              <a:rPr lang="en-US" altLang="zh-CN" i="0" dirty="0"/>
              <a:t>10</a:t>
            </a:r>
            <a:r>
              <a:rPr lang="en-US" altLang="zh-CN" b="1" i="0" dirty="0"/>
              <a:t>.</a:t>
            </a:r>
            <a:r>
              <a:rPr lang="en-US" altLang="zh-CN" i="0" dirty="0"/>
              <a:t>01 </a:t>
            </a:r>
            <a:r>
              <a:rPr lang="zh-CN" altLang="en-US" b="1" i="0" dirty="0">
                <a:solidFill>
                  <a:srgbClr val="333399"/>
                </a:solidFill>
                <a:latin typeface="Times New Roman" pitchFamily="18" charset="0"/>
              </a:rPr>
              <a:t>的语义计算过程</a:t>
            </a:r>
            <a:endParaRPr lang="zh-CN" altLang="en-US" sz="1000" b="1" i="0" dirty="0">
              <a:solidFill>
                <a:srgbClr val="333399"/>
              </a:solidFill>
              <a:latin typeface="Times New Roman" pitchFamily="18" charset="0"/>
            </a:endParaRPr>
          </a:p>
        </p:txBody>
      </p:sp>
      <p:sp>
        <p:nvSpPr>
          <p:cNvPr id="23560" name="Text Box 18"/>
          <p:cNvSpPr txBox="1">
            <a:spLocks noChangeArrowheads="1"/>
          </p:cNvSpPr>
          <p:nvPr/>
        </p:nvSpPr>
        <p:spPr bwMode="auto">
          <a:xfrm>
            <a:off x="584993" y="1509713"/>
            <a:ext cx="1728787" cy="2651125"/>
          </a:xfrm>
          <a:prstGeom prst="rect">
            <a:avLst/>
          </a:prstGeom>
          <a:noFill/>
          <a:ln w="9525">
            <a:noFill/>
            <a:miter lim="800000"/>
            <a:headEnd/>
            <a:tailEnd/>
          </a:ln>
        </p:spPr>
        <p:txBody>
          <a:bodyPr>
            <a:spAutoFit/>
          </a:bodyPr>
          <a:lstStyle/>
          <a:p>
            <a:pPr algn="l">
              <a:buClrTx/>
            </a:pPr>
            <a:r>
              <a:rPr kumimoji="0" lang="zh-CN" altLang="en-US" b="1" i="0" dirty="0">
                <a:sym typeface="Symbol" pitchFamily="18" charset="2"/>
              </a:rPr>
              <a:t>产生式</a:t>
            </a:r>
            <a:endParaRPr kumimoji="0" lang="zh-CN" altLang="en-US" i="0" dirty="0">
              <a:cs typeface="Times New Roman" pitchFamily="18" charset="0"/>
              <a:sym typeface="Symbol" pitchFamily="18" charset="2"/>
            </a:endParaRPr>
          </a:p>
          <a:p>
            <a:pPr algn="l">
              <a:buClrTx/>
            </a:pPr>
            <a:endParaRPr kumimoji="0" lang="zh-CN" altLang="en-US" sz="1000" i="0" dirty="0">
              <a:solidFill>
                <a:srgbClr val="333399"/>
              </a:solidFill>
              <a:cs typeface="Times New Roman" pitchFamily="18" charset="0"/>
              <a:sym typeface="Symbol" pitchFamily="18" charset="2"/>
            </a:endParaRPr>
          </a:p>
          <a:p>
            <a:pPr algn="l">
              <a:buClrTx/>
            </a:pPr>
            <a:r>
              <a:rPr lang="en-US" altLang="zh-CN" sz="2000" dirty="0">
                <a:solidFill>
                  <a:srgbClr val="333399"/>
                </a:solidFill>
                <a:sym typeface="Symbol" pitchFamily="18" charset="2"/>
              </a:rPr>
              <a:t>N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S</a:t>
            </a:r>
            <a:r>
              <a:rPr lang="en-US" altLang="zh-CN" sz="2000" i="0" baseline="-25000" dirty="0">
                <a:solidFill>
                  <a:srgbClr val="333399"/>
                </a:solidFill>
                <a:sym typeface="Symbol" pitchFamily="18" charset="2"/>
              </a:rPr>
              <a:t>1</a:t>
            </a:r>
            <a:r>
              <a:rPr lang="en-US" altLang="zh-CN" sz="2000" b="1" dirty="0">
                <a:solidFill>
                  <a:srgbClr val="333399"/>
                </a:solidFill>
                <a:sym typeface="Symbol" pitchFamily="18" charset="2"/>
              </a:rPr>
              <a:t>.</a:t>
            </a:r>
            <a:r>
              <a:rPr lang="en-US" altLang="zh-CN" sz="2000" dirty="0">
                <a:solidFill>
                  <a:srgbClr val="333399"/>
                </a:solidFill>
                <a:sym typeface="Symbol" pitchFamily="18" charset="2"/>
              </a:rPr>
              <a:t>S</a:t>
            </a:r>
            <a:r>
              <a:rPr lang="en-US" altLang="zh-CN" sz="2000" i="0" baseline="-25000" dirty="0">
                <a:solidFill>
                  <a:srgbClr val="333399"/>
                </a:solidFill>
                <a:sym typeface="Symbol" pitchFamily="18" charset="2"/>
              </a:rPr>
              <a:t>2</a:t>
            </a:r>
          </a:p>
          <a:p>
            <a:pPr algn="l">
              <a:buClrTx/>
            </a:pPr>
            <a:endParaRPr lang="en-US" altLang="zh-CN" sz="1000" i="0" baseline="-25000" dirty="0">
              <a:solidFill>
                <a:srgbClr val="333399"/>
              </a:solidFill>
              <a:sym typeface="Symbol" pitchFamily="18" charset="2"/>
            </a:endParaRPr>
          </a:p>
          <a:p>
            <a:pPr algn="l">
              <a:buClrTx/>
            </a:pPr>
            <a:r>
              <a:rPr lang="en-US" altLang="zh-CN" sz="2000" dirty="0">
                <a:solidFill>
                  <a:srgbClr val="333399"/>
                </a:solidFill>
                <a:sym typeface="Symbol" pitchFamily="18" charset="2"/>
              </a:rPr>
              <a:t>S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S</a:t>
            </a:r>
            <a:r>
              <a:rPr lang="en-US" altLang="zh-CN" sz="2000" i="0" baseline="-25000" dirty="0">
                <a:solidFill>
                  <a:srgbClr val="333399"/>
                </a:solidFill>
                <a:sym typeface="Symbol" pitchFamily="18" charset="2"/>
              </a:rPr>
              <a:t>1</a:t>
            </a:r>
            <a:r>
              <a:rPr lang="en-US" altLang="zh-CN" sz="2000" dirty="0">
                <a:solidFill>
                  <a:srgbClr val="333399"/>
                </a:solidFill>
                <a:sym typeface="Symbol" pitchFamily="18" charset="2"/>
              </a:rPr>
              <a:t>B</a:t>
            </a:r>
          </a:p>
          <a:p>
            <a:pPr algn="l">
              <a:buClrTx/>
            </a:pPr>
            <a:endParaRPr lang="en-US" altLang="zh-CN" sz="1000" baseline="-25000" dirty="0">
              <a:solidFill>
                <a:srgbClr val="333399"/>
              </a:solidFill>
              <a:sym typeface="Symbol" pitchFamily="18" charset="2"/>
            </a:endParaRPr>
          </a:p>
          <a:p>
            <a:pPr algn="l">
              <a:buClrTx/>
            </a:pPr>
            <a:r>
              <a:rPr lang="en-US" altLang="zh-CN" sz="2000" dirty="0">
                <a:solidFill>
                  <a:srgbClr val="333399"/>
                </a:solidFill>
                <a:sym typeface="Symbol" pitchFamily="18" charset="2"/>
              </a:rPr>
              <a:t>S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B</a:t>
            </a:r>
          </a:p>
          <a:p>
            <a:pPr algn="l">
              <a:buClrTx/>
            </a:pPr>
            <a:endParaRPr kumimoji="0" lang="en-US" altLang="zh-CN" sz="1000" b="1" dirty="0">
              <a:solidFill>
                <a:srgbClr val="333399"/>
              </a:solidFill>
              <a:sym typeface="Symbol" pitchFamily="18" charset="2"/>
            </a:endParaRPr>
          </a:p>
          <a:p>
            <a:pPr algn="l">
              <a:buClrTx/>
            </a:pPr>
            <a:r>
              <a:rPr lang="en-US" altLang="zh-CN" sz="2000" dirty="0">
                <a:solidFill>
                  <a:srgbClr val="333399"/>
                </a:solidFill>
                <a:sym typeface="Symbol" pitchFamily="18" charset="2"/>
              </a:rPr>
              <a:t>B </a:t>
            </a:r>
            <a:r>
              <a:rPr lang="en-US" altLang="zh-CN" sz="2000" i="0" dirty="0">
                <a:solidFill>
                  <a:srgbClr val="333399"/>
                </a:solidFill>
                <a:ea typeface="华文行楷" pitchFamily="2" charset="-122"/>
                <a:sym typeface="Symbol" pitchFamily="18" charset="2"/>
              </a:rPr>
              <a:t> </a:t>
            </a:r>
            <a:r>
              <a:rPr lang="en-US" altLang="zh-CN" sz="2000" dirty="0">
                <a:solidFill>
                  <a:srgbClr val="333399"/>
                </a:solidFill>
                <a:ea typeface="华文行楷" pitchFamily="2" charset="-122"/>
                <a:sym typeface="Symbol" pitchFamily="18" charset="2"/>
              </a:rPr>
              <a:t>0</a:t>
            </a:r>
          </a:p>
          <a:p>
            <a:pPr algn="l">
              <a:buClrTx/>
            </a:pPr>
            <a:endParaRPr lang="en-US" altLang="zh-CN" sz="1000" u="sng" dirty="0">
              <a:solidFill>
                <a:srgbClr val="333399"/>
              </a:solidFill>
              <a:ea typeface="华文行楷" pitchFamily="2" charset="-122"/>
              <a:sym typeface="Symbol" pitchFamily="18" charset="2"/>
            </a:endParaRPr>
          </a:p>
          <a:p>
            <a:pPr algn="l">
              <a:buClrTx/>
            </a:pPr>
            <a:r>
              <a:rPr lang="en-US" altLang="zh-CN" sz="2000" dirty="0">
                <a:solidFill>
                  <a:srgbClr val="333399"/>
                </a:solidFill>
                <a:sym typeface="Symbol" pitchFamily="18" charset="2"/>
              </a:rPr>
              <a:t>B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1</a:t>
            </a:r>
          </a:p>
        </p:txBody>
      </p:sp>
      <p:sp>
        <p:nvSpPr>
          <p:cNvPr id="23561" name="Text Box 19"/>
          <p:cNvSpPr txBox="1">
            <a:spLocks noChangeArrowheads="1"/>
          </p:cNvSpPr>
          <p:nvPr/>
        </p:nvSpPr>
        <p:spPr bwMode="auto">
          <a:xfrm>
            <a:off x="2461304" y="1481138"/>
            <a:ext cx="6404883" cy="2679700"/>
          </a:xfrm>
          <a:prstGeom prst="rect">
            <a:avLst/>
          </a:prstGeom>
          <a:noFill/>
          <a:ln w="9525">
            <a:noFill/>
            <a:miter lim="800000"/>
            <a:headEnd/>
            <a:tailEnd/>
          </a:ln>
        </p:spPr>
        <p:txBody>
          <a:bodyPr wrap="square">
            <a:spAutoFit/>
          </a:bodyPr>
          <a:lstStyle/>
          <a:p>
            <a:pPr algn="l">
              <a:buClrTx/>
            </a:pPr>
            <a:r>
              <a:rPr kumimoji="0" lang="zh-CN" altLang="en-US" b="1" i="0" dirty="0">
                <a:sym typeface="Symbol" pitchFamily="18" charset="2"/>
              </a:rPr>
              <a:t>语义</a:t>
            </a:r>
            <a:r>
              <a:rPr kumimoji="0" lang="zh-CN" altLang="en-US" b="1" i="0" dirty="0" smtClean="0">
                <a:sym typeface="Symbol" pitchFamily="18" charset="2"/>
              </a:rPr>
              <a:t>动作（属性</a:t>
            </a:r>
            <a:r>
              <a:rPr kumimoji="0" lang="en-US" altLang="zh-CN" b="1" i="0" dirty="0" smtClean="0">
                <a:sym typeface="Symbol" pitchFamily="18" charset="2"/>
              </a:rPr>
              <a:t>v</a:t>
            </a:r>
            <a:r>
              <a:rPr kumimoji="0" lang="zh-CN" altLang="en-US" b="1" i="0" dirty="0" smtClean="0">
                <a:sym typeface="Symbol" pitchFamily="18" charset="2"/>
              </a:rPr>
              <a:t>表示值，</a:t>
            </a:r>
            <a:r>
              <a:rPr kumimoji="0" lang="en-US" altLang="zh-CN" b="1" i="0" dirty="0" smtClean="0">
                <a:sym typeface="Symbol" pitchFamily="18" charset="2"/>
              </a:rPr>
              <a:t>f</a:t>
            </a:r>
            <a:r>
              <a:rPr kumimoji="0" lang="zh-CN" altLang="en-US" b="1" i="0" dirty="0" smtClean="0">
                <a:sym typeface="Symbol" pitchFamily="18" charset="2"/>
              </a:rPr>
              <a:t>表示模，</a:t>
            </a:r>
            <a:r>
              <a:rPr kumimoji="0" lang="en-US" altLang="zh-CN" b="1" i="0" dirty="0" smtClean="0">
                <a:sym typeface="Symbol" pitchFamily="18" charset="2"/>
              </a:rPr>
              <a:t>l</a:t>
            </a:r>
            <a:r>
              <a:rPr kumimoji="0" lang="zh-CN" altLang="en-US" b="1" i="0" dirty="0" smtClean="0">
                <a:sym typeface="Symbol" pitchFamily="18" charset="2"/>
              </a:rPr>
              <a:t>表示位置）</a:t>
            </a:r>
            <a:endParaRPr kumimoji="0" lang="zh-CN" altLang="en-US" i="0" dirty="0">
              <a:cs typeface="Times New Roman" pitchFamily="18" charset="0"/>
              <a:sym typeface="Symbol" pitchFamily="18" charset="2"/>
            </a:endParaRPr>
          </a:p>
          <a:p>
            <a:pPr algn="l">
              <a:buClrTx/>
            </a:pPr>
            <a:endParaRPr kumimoji="0" lang="zh-CN" altLang="en-US" sz="1000" i="0" dirty="0">
              <a:solidFill>
                <a:srgbClr val="333399"/>
              </a:solidFill>
              <a:cs typeface="Times New Roman" pitchFamily="18" charset="0"/>
              <a:sym typeface="Symbol" pitchFamily="18" charset="2"/>
            </a:endParaRPr>
          </a:p>
          <a:p>
            <a:pPr algn="l">
              <a:buClrTx/>
            </a:pPr>
            <a:r>
              <a:rPr lang="en-US" altLang="zh-CN" sz="2000" i="0" dirty="0">
                <a:solidFill>
                  <a:srgbClr val="333399"/>
                </a:solidFill>
                <a:cs typeface="Times New Roman" pitchFamily="18" charset="0"/>
                <a:sym typeface="Symbol" pitchFamily="18" charset="2"/>
              </a:rPr>
              <a:t>{ </a:t>
            </a:r>
            <a:r>
              <a:rPr lang="en-US" altLang="zh-CN" sz="2000" dirty="0" err="1">
                <a:solidFill>
                  <a:srgbClr val="333399"/>
                </a:solidFill>
                <a:sym typeface="Symbol" pitchFamily="18" charset="2"/>
              </a:rPr>
              <a:t>N</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v</a:t>
            </a:r>
            <a:r>
              <a:rPr lang="en-US" altLang="zh-CN" sz="2000" dirty="0">
                <a:solidFill>
                  <a:srgbClr val="333399"/>
                </a:solidFill>
                <a:sym typeface="Symbol" pitchFamily="18" charset="2"/>
              </a:rPr>
              <a:t> </a:t>
            </a:r>
            <a:r>
              <a:rPr lang="en-US" altLang="zh-CN" sz="2000" i="0" dirty="0">
                <a:solidFill>
                  <a:srgbClr val="333399"/>
                </a:solidFill>
              </a:rPr>
              <a:t>:= </a:t>
            </a:r>
            <a:r>
              <a:rPr lang="en-US" altLang="zh-CN" sz="2000" dirty="0">
                <a:solidFill>
                  <a:srgbClr val="333399"/>
                </a:solidFill>
                <a:sym typeface="Symbol" pitchFamily="18" charset="2"/>
              </a:rPr>
              <a:t>S</a:t>
            </a:r>
            <a:r>
              <a:rPr lang="en-US" altLang="zh-CN" sz="2000" i="0" baseline="-25000" dirty="0">
                <a:solidFill>
                  <a:srgbClr val="333399"/>
                </a:solidFill>
                <a:sym typeface="Symbol" pitchFamily="18" charset="2"/>
              </a:rPr>
              <a:t>1</a:t>
            </a:r>
            <a:r>
              <a:rPr lang="en-US" altLang="zh-CN" sz="2000" b="1" i="0" dirty="0">
                <a:solidFill>
                  <a:srgbClr val="333399"/>
                </a:solidFill>
                <a:sym typeface="Symbol" pitchFamily="18" charset="2"/>
              </a:rPr>
              <a:t>.</a:t>
            </a:r>
            <a:r>
              <a:rPr lang="en-US" altLang="zh-CN" sz="2000" dirty="0">
                <a:solidFill>
                  <a:srgbClr val="333399"/>
                </a:solidFill>
                <a:sym typeface="Symbol" pitchFamily="18" charset="2"/>
              </a:rPr>
              <a:t>v</a:t>
            </a:r>
            <a:r>
              <a:rPr lang="en-US" altLang="zh-CN" sz="2000" i="0" dirty="0">
                <a:solidFill>
                  <a:srgbClr val="333399"/>
                </a:solidFill>
              </a:rPr>
              <a:t>+</a:t>
            </a:r>
            <a:r>
              <a:rPr lang="en-US" altLang="zh-CN" sz="2000" dirty="0">
                <a:solidFill>
                  <a:srgbClr val="333399"/>
                </a:solidFill>
                <a:sym typeface="Symbol" pitchFamily="18" charset="2"/>
              </a:rPr>
              <a:t>S</a:t>
            </a:r>
            <a:r>
              <a:rPr lang="en-US" altLang="zh-CN" sz="2000" i="0" baseline="-25000" dirty="0">
                <a:solidFill>
                  <a:srgbClr val="333399"/>
                </a:solidFill>
                <a:sym typeface="Symbol" pitchFamily="18" charset="2"/>
              </a:rPr>
              <a:t>2</a:t>
            </a:r>
            <a:r>
              <a:rPr lang="en-US" altLang="zh-CN" sz="2000" b="1" i="0" dirty="0">
                <a:solidFill>
                  <a:srgbClr val="333399"/>
                </a:solidFill>
                <a:sym typeface="Symbol" pitchFamily="18" charset="2"/>
              </a:rPr>
              <a:t>.</a:t>
            </a:r>
            <a:r>
              <a:rPr lang="en-US" altLang="zh-CN" sz="2000" dirty="0">
                <a:solidFill>
                  <a:srgbClr val="333399"/>
                </a:solidFill>
                <a:sym typeface="Symbol" pitchFamily="18" charset="2"/>
              </a:rPr>
              <a:t>v</a:t>
            </a:r>
            <a:r>
              <a:rPr lang="en-US" altLang="zh-CN" sz="2000" i="0" dirty="0">
                <a:solidFill>
                  <a:srgbClr val="333399"/>
                </a:solidFill>
              </a:rPr>
              <a:t>; </a:t>
            </a:r>
            <a:r>
              <a:rPr lang="en-US" altLang="zh-CN" sz="2000" dirty="0">
                <a:solidFill>
                  <a:srgbClr val="333399"/>
                </a:solidFill>
                <a:sym typeface="Symbol" pitchFamily="18" charset="2"/>
              </a:rPr>
              <a:t>S</a:t>
            </a:r>
            <a:r>
              <a:rPr lang="en-US" altLang="zh-CN" sz="2000" i="0" baseline="-25000" dirty="0">
                <a:solidFill>
                  <a:srgbClr val="333399"/>
                </a:solidFill>
                <a:sym typeface="Symbol" pitchFamily="18" charset="2"/>
              </a:rPr>
              <a:t>1</a:t>
            </a:r>
            <a:r>
              <a:rPr lang="en-US" altLang="zh-CN" sz="2000" b="1" i="0" dirty="0">
                <a:solidFill>
                  <a:srgbClr val="333399"/>
                </a:solidFill>
                <a:sym typeface="Symbol" pitchFamily="18" charset="2"/>
              </a:rPr>
              <a:t>.</a:t>
            </a:r>
            <a:r>
              <a:rPr lang="en-US" altLang="zh-CN" sz="2000" dirty="0">
                <a:solidFill>
                  <a:srgbClr val="333399"/>
                </a:solidFill>
              </a:rPr>
              <a:t>f</a:t>
            </a:r>
            <a:r>
              <a:rPr lang="en-US" altLang="zh-CN" sz="2000" i="0" dirty="0">
                <a:solidFill>
                  <a:srgbClr val="333399"/>
                </a:solidFill>
              </a:rPr>
              <a:t> : =1; </a:t>
            </a:r>
            <a:r>
              <a:rPr lang="en-US" altLang="zh-CN" sz="2000" dirty="0">
                <a:solidFill>
                  <a:srgbClr val="FF0000"/>
                </a:solidFill>
                <a:sym typeface="Symbol" pitchFamily="18" charset="2"/>
              </a:rPr>
              <a:t>S</a:t>
            </a:r>
            <a:r>
              <a:rPr lang="en-US" altLang="zh-CN" sz="2000" i="0" baseline="-25000" dirty="0">
                <a:solidFill>
                  <a:srgbClr val="FF0000"/>
                </a:solidFill>
                <a:sym typeface="Symbol" pitchFamily="18" charset="2"/>
              </a:rPr>
              <a:t>2</a:t>
            </a:r>
            <a:r>
              <a:rPr lang="en-US" altLang="zh-CN" sz="2000" b="1" i="0" dirty="0">
                <a:solidFill>
                  <a:srgbClr val="FF0000"/>
                </a:solidFill>
                <a:sym typeface="Symbol" pitchFamily="18" charset="2"/>
              </a:rPr>
              <a:t>.</a:t>
            </a:r>
            <a:r>
              <a:rPr lang="en-US" altLang="zh-CN" sz="2000" dirty="0">
                <a:solidFill>
                  <a:srgbClr val="FF0000"/>
                </a:solidFill>
              </a:rPr>
              <a:t>f</a:t>
            </a:r>
            <a:r>
              <a:rPr lang="en-US" altLang="zh-CN" sz="2000" i="0" dirty="0">
                <a:solidFill>
                  <a:srgbClr val="FF0000"/>
                </a:solidFill>
              </a:rPr>
              <a:t> </a:t>
            </a:r>
            <a:r>
              <a:rPr lang="en-US" altLang="zh-CN" sz="2000" i="0" dirty="0">
                <a:solidFill>
                  <a:srgbClr val="333399"/>
                </a:solidFill>
              </a:rPr>
              <a:t>:=2</a:t>
            </a:r>
            <a:r>
              <a:rPr lang="en-US" altLang="zh-CN" sz="2000" i="0" baseline="30000" dirty="0">
                <a:solidFill>
                  <a:srgbClr val="333399"/>
                </a:solidFill>
              </a:rPr>
              <a:t>-</a:t>
            </a:r>
            <a:r>
              <a:rPr lang="en-US" altLang="zh-CN" sz="2000" b="1" baseline="30000" dirty="0">
                <a:solidFill>
                  <a:srgbClr val="333399"/>
                </a:solidFill>
                <a:sym typeface="Symbol" pitchFamily="18" charset="2"/>
              </a:rPr>
              <a:t>S</a:t>
            </a:r>
            <a:r>
              <a:rPr lang="en-US" altLang="zh-CN" sz="1400" b="1" i="0" baseline="30000" dirty="0">
                <a:solidFill>
                  <a:srgbClr val="333399"/>
                </a:solidFill>
                <a:sym typeface="Symbol" pitchFamily="18" charset="2"/>
              </a:rPr>
              <a:t>2</a:t>
            </a:r>
            <a:r>
              <a:rPr lang="en-US" altLang="zh-CN" sz="2000" b="1" i="0" baseline="30000" dirty="0">
                <a:solidFill>
                  <a:srgbClr val="333399"/>
                </a:solidFill>
                <a:sym typeface="Symbol" pitchFamily="18" charset="2"/>
              </a:rPr>
              <a:t>.</a:t>
            </a:r>
            <a:r>
              <a:rPr lang="en-US" altLang="zh-CN" sz="2000" b="1" baseline="30000" dirty="0">
                <a:solidFill>
                  <a:srgbClr val="333399"/>
                </a:solidFill>
              </a:rPr>
              <a:t>l</a:t>
            </a:r>
            <a:r>
              <a:rPr lang="en-US" altLang="zh-CN" sz="2000" i="0" baseline="30000" dirty="0">
                <a:solidFill>
                  <a:srgbClr val="333399"/>
                </a:solidFill>
              </a:rPr>
              <a:t> </a:t>
            </a:r>
            <a:r>
              <a:rPr lang="en-US" altLang="zh-CN" sz="2000" i="0" dirty="0">
                <a:solidFill>
                  <a:srgbClr val="333399"/>
                </a:solidFill>
                <a:sym typeface="Symbol" pitchFamily="18" charset="2"/>
              </a:rPr>
              <a:t>}</a:t>
            </a:r>
          </a:p>
          <a:p>
            <a:pPr algn="l">
              <a:buClrTx/>
            </a:pPr>
            <a:endParaRPr kumimoji="0" lang="en-US" altLang="zh-CN" sz="900" i="0" dirty="0">
              <a:solidFill>
                <a:srgbClr val="333399"/>
              </a:solidFill>
              <a:sym typeface="Symbol" pitchFamily="18" charset="2"/>
            </a:endParaRPr>
          </a:p>
          <a:p>
            <a:pPr algn="l">
              <a:buClrTx/>
            </a:pPr>
            <a:r>
              <a:rPr lang="en-US" altLang="zh-CN" sz="2000" i="0" dirty="0">
                <a:solidFill>
                  <a:srgbClr val="333399"/>
                </a:solidFill>
                <a:sym typeface="Symbol" pitchFamily="18" charset="2"/>
              </a:rPr>
              <a:t>{ </a:t>
            </a:r>
            <a:r>
              <a:rPr lang="en-US" altLang="zh-CN" sz="2000" dirty="0">
                <a:solidFill>
                  <a:srgbClr val="FF0000"/>
                </a:solidFill>
                <a:sym typeface="Symbol" pitchFamily="18" charset="2"/>
              </a:rPr>
              <a:t>S</a:t>
            </a:r>
            <a:r>
              <a:rPr lang="en-US" altLang="zh-CN" sz="2000" i="0" baseline="-25000" dirty="0">
                <a:solidFill>
                  <a:srgbClr val="FF0000"/>
                </a:solidFill>
                <a:sym typeface="Symbol" pitchFamily="18" charset="2"/>
              </a:rPr>
              <a:t>1</a:t>
            </a:r>
            <a:r>
              <a:rPr lang="en-US" altLang="zh-CN" sz="2000" b="1" dirty="0">
                <a:solidFill>
                  <a:srgbClr val="FF0000"/>
                </a:solidFill>
                <a:sym typeface="Symbol" pitchFamily="18" charset="2"/>
              </a:rPr>
              <a:t>.</a:t>
            </a:r>
            <a:r>
              <a:rPr lang="en-US" altLang="zh-CN" sz="2000" dirty="0">
                <a:solidFill>
                  <a:srgbClr val="FF0000"/>
                </a:solidFill>
                <a:sym typeface="Symbol" pitchFamily="18" charset="2"/>
              </a:rPr>
              <a:t>f </a:t>
            </a:r>
            <a:r>
              <a:rPr lang="en-US" altLang="zh-CN" sz="2000" i="0" dirty="0">
                <a:solidFill>
                  <a:srgbClr val="333399"/>
                </a:solidFill>
              </a:rPr>
              <a:t>:= 2</a:t>
            </a:r>
            <a:r>
              <a:rPr lang="en-US" altLang="zh-CN" sz="2000" dirty="0">
                <a:solidFill>
                  <a:srgbClr val="333399"/>
                </a:solidFill>
                <a:sym typeface="Symbol" pitchFamily="18" charset="2"/>
              </a:rPr>
              <a:t>S</a:t>
            </a:r>
            <a:r>
              <a:rPr lang="en-US" altLang="zh-CN" sz="2000" b="1" dirty="0">
                <a:solidFill>
                  <a:srgbClr val="333399"/>
                </a:solidFill>
                <a:sym typeface="Symbol" pitchFamily="18" charset="2"/>
              </a:rPr>
              <a:t>.</a:t>
            </a:r>
            <a:r>
              <a:rPr lang="en-US" altLang="zh-CN" sz="2000" dirty="0">
                <a:solidFill>
                  <a:srgbClr val="333399"/>
                </a:solidFill>
                <a:sym typeface="Symbol" pitchFamily="18" charset="2"/>
              </a:rPr>
              <a:t>f</a:t>
            </a:r>
            <a:r>
              <a:rPr lang="en-US" altLang="zh-CN" sz="2000" i="0" dirty="0">
                <a:solidFill>
                  <a:srgbClr val="333399"/>
                </a:solidFill>
              </a:rPr>
              <a:t>; </a:t>
            </a:r>
            <a:r>
              <a:rPr lang="en-US" altLang="zh-CN" sz="2000" dirty="0" err="1">
                <a:solidFill>
                  <a:srgbClr val="FF0000"/>
                </a:solidFill>
                <a:sym typeface="Symbol" pitchFamily="18" charset="2"/>
              </a:rPr>
              <a:t>B</a:t>
            </a:r>
            <a:r>
              <a:rPr lang="en-US" altLang="zh-CN" sz="2000" b="1" i="0" dirty="0" err="1">
                <a:solidFill>
                  <a:srgbClr val="FF0000"/>
                </a:solidFill>
                <a:sym typeface="Symbol" pitchFamily="18" charset="2"/>
              </a:rPr>
              <a:t>.</a:t>
            </a:r>
            <a:r>
              <a:rPr lang="en-US" altLang="zh-CN" sz="2000" dirty="0" err="1">
                <a:solidFill>
                  <a:srgbClr val="FF0000"/>
                </a:solidFill>
              </a:rPr>
              <a:t>f</a:t>
            </a:r>
            <a:r>
              <a:rPr lang="en-US" altLang="zh-CN" sz="2000" i="0" dirty="0">
                <a:solidFill>
                  <a:srgbClr val="FF0000"/>
                </a:solidFill>
              </a:rPr>
              <a:t> </a:t>
            </a:r>
            <a:r>
              <a:rPr lang="en-US" altLang="zh-CN" sz="2000" i="0" dirty="0">
                <a:solidFill>
                  <a:srgbClr val="333399"/>
                </a:solidFill>
              </a:rPr>
              <a:t>: =</a:t>
            </a:r>
            <a:r>
              <a:rPr lang="en-US" altLang="zh-CN" sz="2000" dirty="0" err="1">
                <a:solidFill>
                  <a:srgbClr val="333399"/>
                </a:solidFill>
                <a:sym typeface="Symbol" pitchFamily="18" charset="2"/>
              </a:rPr>
              <a:t>S</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f</a:t>
            </a:r>
            <a:r>
              <a:rPr lang="en-US" altLang="zh-CN" sz="2000" i="0" dirty="0">
                <a:solidFill>
                  <a:srgbClr val="333399"/>
                </a:solidFill>
              </a:rPr>
              <a:t>; </a:t>
            </a:r>
            <a:r>
              <a:rPr lang="en-US" altLang="zh-CN" sz="2000" dirty="0" err="1">
                <a:solidFill>
                  <a:srgbClr val="333399"/>
                </a:solidFill>
                <a:sym typeface="Symbol" pitchFamily="18" charset="2"/>
              </a:rPr>
              <a:t>S</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v</a:t>
            </a:r>
            <a:r>
              <a:rPr lang="en-US" altLang="zh-CN" sz="2000" dirty="0">
                <a:solidFill>
                  <a:srgbClr val="333399"/>
                </a:solidFill>
                <a:sym typeface="Symbol" pitchFamily="18" charset="2"/>
              </a:rPr>
              <a:t> </a:t>
            </a:r>
            <a:r>
              <a:rPr lang="en-US" altLang="zh-CN" sz="2000" i="0" dirty="0">
                <a:solidFill>
                  <a:srgbClr val="333399"/>
                </a:solidFill>
              </a:rPr>
              <a:t>:= </a:t>
            </a:r>
            <a:r>
              <a:rPr lang="en-US" altLang="zh-CN" sz="2000" dirty="0">
                <a:solidFill>
                  <a:srgbClr val="333399"/>
                </a:solidFill>
                <a:sym typeface="Symbol" pitchFamily="18" charset="2"/>
              </a:rPr>
              <a:t>S</a:t>
            </a:r>
            <a:r>
              <a:rPr lang="en-US" altLang="zh-CN" sz="2000" i="0" baseline="-25000" dirty="0">
                <a:solidFill>
                  <a:srgbClr val="333399"/>
                </a:solidFill>
                <a:sym typeface="Symbol" pitchFamily="18" charset="2"/>
              </a:rPr>
              <a:t>1</a:t>
            </a:r>
            <a:r>
              <a:rPr lang="en-US" altLang="zh-CN" sz="2000" b="1" i="0" dirty="0">
                <a:solidFill>
                  <a:srgbClr val="333399"/>
                </a:solidFill>
                <a:sym typeface="Symbol" pitchFamily="18" charset="2"/>
              </a:rPr>
              <a:t>.</a:t>
            </a:r>
            <a:r>
              <a:rPr lang="en-US" altLang="zh-CN" sz="2000" dirty="0">
                <a:solidFill>
                  <a:srgbClr val="333399"/>
                </a:solidFill>
                <a:sym typeface="Symbol" pitchFamily="18" charset="2"/>
              </a:rPr>
              <a:t>v</a:t>
            </a:r>
            <a:r>
              <a:rPr lang="en-US" altLang="zh-CN" sz="2000" i="0" dirty="0">
                <a:solidFill>
                  <a:srgbClr val="333399"/>
                </a:solidFill>
              </a:rPr>
              <a:t>+</a:t>
            </a:r>
            <a:r>
              <a:rPr lang="en-US" altLang="zh-CN" sz="2000" dirty="0">
                <a:solidFill>
                  <a:srgbClr val="333399"/>
                </a:solidFill>
                <a:sym typeface="Symbol" pitchFamily="18" charset="2"/>
              </a:rPr>
              <a:t>B</a:t>
            </a:r>
            <a:r>
              <a:rPr lang="en-US" altLang="zh-CN" sz="2000" b="1" i="0" dirty="0">
                <a:solidFill>
                  <a:srgbClr val="333399"/>
                </a:solidFill>
                <a:sym typeface="Symbol" pitchFamily="18" charset="2"/>
              </a:rPr>
              <a:t>.</a:t>
            </a:r>
            <a:r>
              <a:rPr lang="en-US" altLang="zh-CN" sz="2000" dirty="0">
                <a:solidFill>
                  <a:srgbClr val="333399"/>
                </a:solidFill>
                <a:sym typeface="Symbol" pitchFamily="18" charset="2"/>
              </a:rPr>
              <a:t>v</a:t>
            </a:r>
            <a:r>
              <a:rPr lang="en-US" altLang="zh-CN" sz="2000" i="0" dirty="0">
                <a:solidFill>
                  <a:srgbClr val="333399"/>
                </a:solidFill>
              </a:rPr>
              <a:t>; </a:t>
            </a:r>
            <a:r>
              <a:rPr lang="en-US" altLang="zh-CN" sz="2000" dirty="0" err="1">
                <a:solidFill>
                  <a:srgbClr val="333399"/>
                </a:solidFill>
                <a:sym typeface="Symbol" pitchFamily="18" charset="2"/>
              </a:rPr>
              <a:t>S</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l</a:t>
            </a:r>
            <a:r>
              <a:rPr lang="en-US" altLang="zh-CN" sz="2000" dirty="0">
                <a:solidFill>
                  <a:srgbClr val="333399"/>
                </a:solidFill>
                <a:sym typeface="Symbol" pitchFamily="18" charset="2"/>
              </a:rPr>
              <a:t> </a:t>
            </a:r>
            <a:r>
              <a:rPr lang="en-US" altLang="zh-CN" sz="2000" i="0" dirty="0">
                <a:solidFill>
                  <a:srgbClr val="333399"/>
                </a:solidFill>
              </a:rPr>
              <a:t>:= </a:t>
            </a:r>
            <a:r>
              <a:rPr lang="en-US" altLang="zh-CN" sz="2000" dirty="0">
                <a:solidFill>
                  <a:srgbClr val="333399"/>
                </a:solidFill>
                <a:sym typeface="Symbol" pitchFamily="18" charset="2"/>
              </a:rPr>
              <a:t>S</a:t>
            </a:r>
            <a:r>
              <a:rPr lang="en-US" altLang="zh-CN" sz="2000" i="0" baseline="-25000" dirty="0">
                <a:solidFill>
                  <a:srgbClr val="333399"/>
                </a:solidFill>
                <a:sym typeface="Symbol" pitchFamily="18" charset="2"/>
              </a:rPr>
              <a:t>1</a:t>
            </a:r>
            <a:r>
              <a:rPr lang="en-US" altLang="zh-CN" sz="2000" b="1" i="0" dirty="0">
                <a:solidFill>
                  <a:srgbClr val="333399"/>
                </a:solidFill>
                <a:sym typeface="Symbol" pitchFamily="18" charset="2"/>
              </a:rPr>
              <a:t>.</a:t>
            </a:r>
            <a:r>
              <a:rPr lang="en-US" altLang="zh-CN" sz="2000" dirty="0">
                <a:solidFill>
                  <a:srgbClr val="333399"/>
                </a:solidFill>
                <a:sym typeface="Symbol" pitchFamily="18" charset="2"/>
              </a:rPr>
              <a:t>l </a:t>
            </a:r>
            <a:r>
              <a:rPr lang="en-US" altLang="zh-CN" sz="2000" i="0" dirty="0">
                <a:solidFill>
                  <a:srgbClr val="333399"/>
                </a:solidFill>
              </a:rPr>
              <a:t>+1 </a:t>
            </a:r>
            <a:r>
              <a:rPr lang="en-US" altLang="zh-CN" sz="2000" i="0" dirty="0">
                <a:solidFill>
                  <a:srgbClr val="333399"/>
                </a:solidFill>
                <a:sym typeface="Symbol" pitchFamily="18" charset="2"/>
              </a:rPr>
              <a:t>}</a:t>
            </a:r>
          </a:p>
          <a:p>
            <a:pPr algn="l">
              <a:buClrTx/>
            </a:pPr>
            <a:endParaRPr lang="en-US" altLang="zh-CN" sz="900" i="0" dirty="0">
              <a:solidFill>
                <a:srgbClr val="333399"/>
              </a:solidFill>
              <a:sym typeface="Symbol" pitchFamily="18" charset="2"/>
            </a:endParaRPr>
          </a:p>
          <a:p>
            <a:pPr algn="l">
              <a:buClrTx/>
            </a:pP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S</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l</a:t>
            </a:r>
            <a:r>
              <a:rPr lang="en-US" altLang="zh-CN" sz="2000" dirty="0">
                <a:solidFill>
                  <a:srgbClr val="333399"/>
                </a:solidFill>
                <a:sym typeface="Symbol" pitchFamily="18" charset="2"/>
              </a:rPr>
              <a:t> </a:t>
            </a:r>
            <a:r>
              <a:rPr lang="en-US" altLang="zh-CN" sz="2000" i="0" dirty="0">
                <a:solidFill>
                  <a:srgbClr val="333399"/>
                </a:solidFill>
              </a:rPr>
              <a:t>:= 1; </a:t>
            </a:r>
            <a:r>
              <a:rPr lang="en-US" altLang="zh-CN" sz="2000" dirty="0" err="1">
                <a:solidFill>
                  <a:srgbClr val="333399"/>
                </a:solidFill>
                <a:sym typeface="Symbol" pitchFamily="18" charset="2"/>
              </a:rPr>
              <a:t>S</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v</a:t>
            </a:r>
            <a:r>
              <a:rPr lang="en-US" altLang="zh-CN" sz="2000" dirty="0">
                <a:solidFill>
                  <a:srgbClr val="333399"/>
                </a:solidFill>
                <a:sym typeface="Symbol" pitchFamily="18" charset="2"/>
              </a:rPr>
              <a:t> </a:t>
            </a:r>
            <a:r>
              <a:rPr lang="en-US" altLang="zh-CN" sz="2000" i="0" dirty="0">
                <a:solidFill>
                  <a:srgbClr val="333399"/>
                </a:solidFill>
              </a:rPr>
              <a:t>:= </a:t>
            </a:r>
            <a:r>
              <a:rPr lang="en-US" altLang="zh-CN" sz="2000" dirty="0" err="1">
                <a:solidFill>
                  <a:srgbClr val="333399"/>
                </a:solidFill>
                <a:sym typeface="Symbol" pitchFamily="18" charset="2"/>
              </a:rPr>
              <a:t>B</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v</a:t>
            </a:r>
            <a:r>
              <a:rPr lang="en-US" altLang="zh-CN" sz="2000" dirty="0">
                <a:solidFill>
                  <a:srgbClr val="333399"/>
                </a:solidFill>
                <a:sym typeface="Symbol" pitchFamily="18" charset="2"/>
              </a:rPr>
              <a:t> </a:t>
            </a:r>
            <a:r>
              <a:rPr lang="en-US" altLang="zh-CN" sz="2000" i="0" dirty="0">
                <a:solidFill>
                  <a:srgbClr val="333399"/>
                </a:solidFill>
              </a:rPr>
              <a:t>; </a:t>
            </a:r>
            <a:r>
              <a:rPr lang="en-US" altLang="zh-CN" sz="2000" dirty="0" err="1">
                <a:solidFill>
                  <a:srgbClr val="FF0000"/>
                </a:solidFill>
                <a:sym typeface="Symbol" pitchFamily="18" charset="2"/>
              </a:rPr>
              <a:t>B</a:t>
            </a:r>
            <a:r>
              <a:rPr lang="en-US" altLang="zh-CN" sz="2000" b="1" dirty="0" err="1">
                <a:solidFill>
                  <a:srgbClr val="FF0000"/>
                </a:solidFill>
                <a:sym typeface="Symbol" pitchFamily="18" charset="2"/>
              </a:rPr>
              <a:t>.</a:t>
            </a:r>
            <a:r>
              <a:rPr lang="en-US" altLang="zh-CN" sz="2000" dirty="0" err="1">
                <a:solidFill>
                  <a:srgbClr val="FF0000"/>
                </a:solidFill>
                <a:sym typeface="Symbol" pitchFamily="18" charset="2"/>
              </a:rPr>
              <a:t>f</a:t>
            </a:r>
            <a:r>
              <a:rPr lang="en-US" altLang="zh-CN" sz="2000" dirty="0">
                <a:solidFill>
                  <a:srgbClr val="FF0000"/>
                </a:solidFill>
                <a:sym typeface="Symbol" pitchFamily="18" charset="2"/>
              </a:rPr>
              <a:t> </a:t>
            </a:r>
            <a:r>
              <a:rPr lang="en-US" altLang="zh-CN" sz="2000" i="0" dirty="0">
                <a:solidFill>
                  <a:srgbClr val="333399"/>
                </a:solidFill>
              </a:rPr>
              <a:t>:= </a:t>
            </a:r>
            <a:r>
              <a:rPr lang="en-US" altLang="zh-CN" sz="2000" dirty="0" err="1">
                <a:solidFill>
                  <a:srgbClr val="333399"/>
                </a:solidFill>
                <a:sym typeface="Symbol" pitchFamily="18" charset="2"/>
              </a:rPr>
              <a:t>S</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f</a:t>
            </a:r>
            <a:r>
              <a:rPr lang="en-US" altLang="zh-CN" sz="2000" i="0" dirty="0">
                <a:solidFill>
                  <a:srgbClr val="333399"/>
                </a:solidFill>
              </a:rPr>
              <a:t> </a:t>
            </a:r>
            <a:r>
              <a:rPr lang="en-US" altLang="zh-CN" sz="2000" i="0" dirty="0">
                <a:solidFill>
                  <a:srgbClr val="333399"/>
                </a:solidFill>
                <a:sym typeface="Symbol" pitchFamily="18" charset="2"/>
              </a:rPr>
              <a:t>}</a:t>
            </a:r>
          </a:p>
          <a:p>
            <a:pPr algn="l">
              <a:buClrTx/>
            </a:pPr>
            <a:endParaRPr lang="en-US" altLang="zh-CN" sz="900" i="0" dirty="0">
              <a:solidFill>
                <a:srgbClr val="333399"/>
              </a:solidFill>
              <a:sym typeface="Symbol" pitchFamily="18" charset="2"/>
            </a:endParaRPr>
          </a:p>
          <a:p>
            <a:pPr algn="l">
              <a:buClrTx/>
            </a:pP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v</a:t>
            </a:r>
            <a:r>
              <a:rPr lang="en-US" altLang="zh-CN" sz="2000" dirty="0">
                <a:solidFill>
                  <a:srgbClr val="333399"/>
                </a:solidFill>
                <a:sym typeface="Symbol" pitchFamily="18" charset="2"/>
              </a:rPr>
              <a:t> </a:t>
            </a:r>
            <a:r>
              <a:rPr lang="en-US" altLang="zh-CN" sz="2000" i="0" dirty="0">
                <a:solidFill>
                  <a:srgbClr val="333399"/>
                </a:solidFill>
              </a:rPr>
              <a:t>:= 0 </a:t>
            </a:r>
            <a:r>
              <a:rPr lang="en-US" altLang="zh-CN" sz="2000" i="0" dirty="0">
                <a:solidFill>
                  <a:srgbClr val="333399"/>
                </a:solidFill>
                <a:sym typeface="Symbol" pitchFamily="18" charset="2"/>
              </a:rPr>
              <a:t>}</a:t>
            </a:r>
          </a:p>
          <a:p>
            <a:pPr algn="l">
              <a:buClrTx/>
            </a:pPr>
            <a:endParaRPr lang="en-US" altLang="zh-CN" sz="900" i="0" dirty="0">
              <a:solidFill>
                <a:srgbClr val="333399"/>
              </a:solidFill>
              <a:sym typeface="Symbol" pitchFamily="18" charset="2"/>
            </a:endParaRPr>
          </a:p>
          <a:p>
            <a:pPr algn="l">
              <a:buClrTx/>
            </a:pP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v</a:t>
            </a:r>
            <a:r>
              <a:rPr lang="en-US" altLang="zh-CN" sz="2000" dirty="0">
                <a:solidFill>
                  <a:srgbClr val="333399"/>
                </a:solidFill>
                <a:sym typeface="Symbol" pitchFamily="18" charset="2"/>
              </a:rPr>
              <a:t> </a:t>
            </a:r>
            <a:r>
              <a:rPr lang="en-US" altLang="zh-CN" sz="2000" i="0" dirty="0">
                <a:solidFill>
                  <a:srgbClr val="333399"/>
                </a:solidFill>
              </a:rPr>
              <a:t>:= </a:t>
            </a:r>
            <a:r>
              <a:rPr lang="en-US" altLang="zh-CN" sz="2000" dirty="0" err="1">
                <a:solidFill>
                  <a:srgbClr val="333399"/>
                </a:solidFill>
                <a:sym typeface="Symbol" pitchFamily="18" charset="2"/>
              </a:rPr>
              <a:t>B</a:t>
            </a:r>
            <a:r>
              <a:rPr lang="en-US" altLang="zh-CN" sz="2000" b="1" i="0" dirty="0" err="1">
                <a:solidFill>
                  <a:srgbClr val="333399"/>
                </a:solidFill>
                <a:sym typeface="Symbol" pitchFamily="18" charset="2"/>
              </a:rPr>
              <a:t>.</a:t>
            </a:r>
            <a:r>
              <a:rPr lang="en-US" altLang="zh-CN" sz="2000" dirty="0" err="1">
                <a:solidFill>
                  <a:srgbClr val="333399"/>
                </a:solidFill>
              </a:rPr>
              <a:t>f</a:t>
            </a:r>
            <a:r>
              <a:rPr lang="en-US" altLang="zh-CN" sz="2000" i="0" dirty="0">
                <a:solidFill>
                  <a:srgbClr val="333399"/>
                </a:solidFill>
              </a:rPr>
              <a:t> </a:t>
            </a:r>
            <a:r>
              <a:rPr lang="en-US" altLang="zh-CN" sz="2000" i="0" dirty="0">
                <a:solidFill>
                  <a:srgbClr val="333399"/>
                </a:solidFill>
                <a:sym typeface="Symbol" pitchFamily="18" charset="2"/>
              </a:rPr>
              <a:t>}</a:t>
            </a:r>
          </a:p>
        </p:txBody>
      </p:sp>
      <p:sp>
        <p:nvSpPr>
          <p:cNvPr id="11" name="Rectangle 167"/>
          <p:cNvSpPr>
            <a:spLocks noChangeArrowheads="1"/>
          </p:cNvSpPr>
          <p:nvPr/>
        </p:nvSpPr>
        <p:spPr bwMode="auto">
          <a:xfrm>
            <a:off x="3509963" y="4513263"/>
            <a:ext cx="354012"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S</a:t>
            </a:r>
          </a:p>
        </p:txBody>
      </p:sp>
      <p:sp>
        <p:nvSpPr>
          <p:cNvPr id="12" name="Rectangle 168"/>
          <p:cNvSpPr>
            <a:spLocks noChangeArrowheads="1"/>
          </p:cNvSpPr>
          <p:nvPr/>
        </p:nvSpPr>
        <p:spPr bwMode="auto">
          <a:xfrm>
            <a:off x="4229100" y="3927475"/>
            <a:ext cx="3429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S</a:t>
            </a:r>
          </a:p>
        </p:txBody>
      </p:sp>
      <p:sp>
        <p:nvSpPr>
          <p:cNvPr id="13" name="Line 169"/>
          <p:cNvSpPr>
            <a:spLocks noChangeShapeType="1"/>
          </p:cNvSpPr>
          <p:nvPr/>
        </p:nvSpPr>
        <p:spPr bwMode="auto">
          <a:xfrm flipH="1" flipV="1">
            <a:off x="4572000" y="4191000"/>
            <a:ext cx="457200" cy="457200"/>
          </a:xfrm>
          <a:prstGeom prst="line">
            <a:avLst/>
          </a:prstGeom>
          <a:noFill/>
          <a:ln w="9525">
            <a:solidFill>
              <a:srgbClr val="000080"/>
            </a:solidFill>
            <a:round/>
            <a:headEnd/>
            <a:tailEnd/>
          </a:ln>
        </p:spPr>
        <p:txBody>
          <a:bodyPr>
            <a:spAutoFit/>
          </a:bodyPr>
          <a:lstStyle/>
          <a:p>
            <a:endParaRPr lang="zh-CN" altLang="en-US"/>
          </a:p>
        </p:txBody>
      </p:sp>
      <p:sp>
        <p:nvSpPr>
          <p:cNvPr id="14" name="Line 170"/>
          <p:cNvSpPr>
            <a:spLocks noChangeShapeType="1"/>
          </p:cNvSpPr>
          <p:nvPr/>
        </p:nvSpPr>
        <p:spPr bwMode="auto">
          <a:xfrm flipV="1">
            <a:off x="3849688" y="4191000"/>
            <a:ext cx="417512" cy="422275"/>
          </a:xfrm>
          <a:prstGeom prst="line">
            <a:avLst/>
          </a:prstGeom>
          <a:noFill/>
          <a:ln w="9525">
            <a:solidFill>
              <a:srgbClr val="000080"/>
            </a:solidFill>
            <a:round/>
            <a:headEnd/>
            <a:tailEnd/>
          </a:ln>
        </p:spPr>
        <p:txBody>
          <a:bodyPr>
            <a:spAutoFit/>
          </a:bodyPr>
          <a:lstStyle/>
          <a:p>
            <a:endParaRPr lang="zh-CN" altLang="en-US"/>
          </a:p>
        </p:txBody>
      </p:sp>
      <p:sp>
        <p:nvSpPr>
          <p:cNvPr id="15" name="Line 171"/>
          <p:cNvSpPr>
            <a:spLocks noChangeShapeType="1"/>
          </p:cNvSpPr>
          <p:nvPr/>
        </p:nvSpPr>
        <p:spPr bwMode="auto">
          <a:xfrm flipV="1">
            <a:off x="3200400" y="4800600"/>
            <a:ext cx="381000" cy="381000"/>
          </a:xfrm>
          <a:prstGeom prst="line">
            <a:avLst/>
          </a:prstGeom>
          <a:noFill/>
          <a:ln w="9525">
            <a:solidFill>
              <a:srgbClr val="000080"/>
            </a:solidFill>
            <a:round/>
            <a:headEnd/>
            <a:tailEnd/>
          </a:ln>
        </p:spPr>
        <p:txBody>
          <a:bodyPr>
            <a:spAutoFit/>
          </a:bodyPr>
          <a:lstStyle/>
          <a:p>
            <a:endParaRPr lang="zh-CN" altLang="en-US"/>
          </a:p>
        </p:txBody>
      </p:sp>
      <p:sp>
        <p:nvSpPr>
          <p:cNvPr id="16" name="Rectangle 172"/>
          <p:cNvSpPr>
            <a:spLocks noChangeArrowheads="1"/>
          </p:cNvSpPr>
          <p:nvPr/>
        </p:nvSpPr>
        <p:spPr bwMode="auto">
          <a:xfrm>
            <a:off x="5835650" y="3352800"/>
            <a:ext cx="41275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N</a:t>
            </a:r>
          </a:p>
        </p:txBody>
      </p:sp>
      <p:sp>
        <p:nvSpPr>
          <p:cNvPr id="17" name="Line 173"/>
          <p:cNvSpPr>
            <a:spLocks noChangeShapeType="1"/>
          </p:cNvSpPr>
          <p:nvPr/>
        </p:nvSpPr>
        <p:spPr bwMode="auto">
          <a:xfrm flipH="1" flipV="1">
            <a:off x="6172200" y="3657600"/>
            <a:ext cx="1447800" cy="533400"/>
          </a:xfrm>
          <a:prstGeom prst="line">
            <a:avLst/>
          </a:prstGeom>
          <a:noFill/>
          <a:ln w="9525">
            <a:solidFill>
              <a:srgbClr val="000080"/>
            </a:solidFill>
            <a:round/>
            <a:headEnd/>
            <a:tailEnd/>
          </a:ln>
        </p:spPr>
        <p:txBody>
          <a:bodyPr>
            <a:spAutoFit/>
          </a:bodyPr>
          <a:lstStyle/>
          <a:p>
            <a:endParaRPr lang="zh-CN" altLang="en-US"/>
          </a:p>
        </p:txBody>
      </p:sp>
      <p:sp>
        <p:nvSpPr>
          <p:cNvPr id="18" name="Line 174"/>
          <p:cNvSpPr>
            <a:spLocks noChangeShapeType="1"/>
          </p:cNvSpPr>
          <p:nvPr/>
        </p:nvSpPr>
        <p:spPr bwMode="auto">
          <a:xfrm flipV="1">
            <a:off x="4589463" y="3657600"/>
            <a:ext cx="1277937" cy="414338"/>
          </a:xfrm>
          <a:prstGeom prst="line">
            <a:avLst/>
          </a:prstGeom>
          <a:noFill/>
          <a:ln w="9525">
            <a:solidFill>
              <a:srgbClr val="000080"/>
            </a:solidFill>
            <a:round/>
            <a:headEnd/>
            <a:tailEnd/>
          </a:ln>
        </p:spPr>
        <p:txBody>
          <a:bodyPr>
            <a:spAutoFit/>
          </a:bodyPr>
          <a:lstStyle/>
          <a:p>
            <a:endParaRPr lang="zh-CN" altLang="en-US"/>
          </a:p>
        </p:txBody>
      </p:sp>
      <p:sp>
        <p:nvSpPr>
          <p:cNvPr id="19" name="Rectangle 175"/>
          <p:cNvSpPr>
            <a:spLocks noChangeArrowheads="1"/>
          </p:cNvSpPr>
          <p:nvPr/>
        </p:nvSpPr>
        <p:spPr bwMode="auto">
          <a:xfrm>
            <a:off x="7612063" y="4022725"/>
            <a:ext cx="312737"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S</a:t>
            </a:r>
          </a:p>
        </p:txBody>
      </p:sp>
      <p:sp>
        <p:nvSpPr>
          <p:cNvPr id="20" name="Rectangle 176"/>
          <p:cNvSpPr>
            <a:spLocks noChangeArrowheads="1"/>
          </p:cNvSpPr>
          <p:nvPr/>
        </p:nvSpPr>
        <p:spPr bwMode="auto">
          <a:xfrm>
            <a:off x="4953000" y="45561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B</a:t>
            </a:r>
          </a:p>
        </p:txBody>
      </p:sp>
      <p:sp>
        <p:nvSpPr>
          <p:cNvPr id="21" name="Rectangle 177"/>
          <p:cNvSpPr>
            <a:spLocks noChangeArrowheads="1"/>
          </p:cNvSpPr>
          <p:nvPr/>
        </p:nvSpPr>
        <p:spPr bwMode="auto">
          <a:xfrm>
            <a:off x="4932363" y="5241925"/>
            <a:ext cx="325437"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0</a:t>
            </a:r>
          </a:p>
        </p:txBody>
      </p:sp>
      <p:sp>
        <p:nvSpPr>
          <p:cNvPr id="22" name="Line 178"/>
          <p:cNvSpPr>
            <a:spLocks noChangeShapeType="1"/>
          </p:cNvSpPr>
          <p:nvPr/>
        </p:nvSpPr>
        <p:spPr bwMode="auto">
          <a:xfrm flipV="1">
            <a:off x="5105400" y="4876800"/>
            <a:ext cx="0" cy="381000"/>
          </a:xfrm>
          <a:prstGeom prst="line">
            <a:avLst/>
          </a:prstGeom>
          <a:noFill/>
          <a:ln w="9525">
            <a:solidFill>
              <a:srgbClr val="000080"/>
            </a:solidFill>
            <a:round/>
            <a:headEnd/>
            <a:tailEnd/>
          </a:ln>
        </p:spPr>
        <p:txBody>
          <a:bodyPr>
            <a:spAutoFit/>
          </a:bodyPr>
          <a:lstStyle/>
          <a:p>
            <a:endParaRPr lang="zh-CN" altLang="en-US"/>
          </a:p>
        </p:txBody>
      </p:sp>
      <p:sp>
        <p:nvSpPr>
          <p:cNvPr id="23" name="Line 179"/>
          <p:cNvSpPr>
            <a:spLocks noChangeShapeType="1"/>
          </p:cNvSpPr>
          <p:nvPr/>
        </p:nvSpPr>
        <p:spPr bwMode="auto">
          <a:xfrm flipH="1" flipV="1">
            <a:off x="6015038" y="3657600"/>
            <a:ext cx="4762" cy="381000"/>
          </a:xfrm>
          <a:prstGeom prst="line">
            <a:avLst/>
          </a:prstGeom>
          <a:noFill/>
          <a:ln w="9525">
            <a:solidFill>
              <a:srgbClr val="000080"/>
            </a:solidFill>
            <a:round/>
            <a:headEnd/>
            <a:tailEnd/>
          </a:ln>
        </p:spPr>
        <p:txBody>
          <a:bodyPr>
            <a:spAutoFit/>
          </a:bodyPr>
          <a:lstStyle/>
          <a:p>
            <a:endParaRPr lang="zh-CN" altLang="en-US"/>
          </a:p>
        </p:txBody>
      </p:sp>
      <p:sp>
        <p:nvSpPr>
          <p:cNvPr id="24" name="Rectangle 180"/>
          <p:cNvSpPr>
            <a:spLocks noChangeArrowheads="1"/>
          </p:cNvSpPr>
          <p:nvPr/>
        </p:nvSpPr>
        <p:spPr bwMode="auto">
          <a:xfrm>
            <a:off x="5867400" y="3917043"/>
            <a:ext cx="312738" cy="457200"/>
          </a:xfrm>
          <a:prstGeom prst="rect">
            <a:avLst/>
          </a:prstGeom>
          <a:noFill/>
          <a:ln w="9525">
            <a:noFill/>
            <a:miter lim="800000"/>
            <a:headEnd/>
            <a:tailEnd/>
          </a:ln>
        </p:spPr>
        <p:txBody>
          <a:bodyPr>
            <a:spAutoFit/>
          </a:bodyPr>
          <a:lstStyle/>
          <a:p>
            <a:pPr>
              <a:buClrTx/>
              <a:buFontTx/>
              <a:buNone/>
            </a:pPr>
            <a:r>
              <a:rPr lang="en-US" altLang="zh-CN" b="1" dirty="0">
                <a:solidFill>
                  <a:srgbClr val="333399"/>
                </a:solidFill>
              </a:rPr>
              <a:t>.</a:t>
            </a:r>
          </a:p>
        </p:txBody>
      </p:sp>
      <p:sp>
        <p:nvSpPr>
          <p:cNvPr id="25" name="Rectangle 181"/>
          <p:cNvSpPr>
            <a:spLocks noChangeArrowheads="1"/>
          </p:cNvSpPr>
          <p:nvPr/>
        </p:nvSpPr>
        <p:spPr bwMode="auto">
          <a:xfrm>
            <a:off x="2895600" y="51657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B</a:t>
            </a:r>
          </a:p>
        </p:txBody>
      </p:sp>
      <p:sp>
        <p:nvSpPr>
          <p:cNvPr id="26" name="Rectangle 182"/>
          <p:cNvSpPr>
            <a:spLocks noChangeArrowheads="1"/>
          </p:cNvSpPr>
          <p:nvPr/>
        </p:nvSpPr>
        <p:spPr bwMode="auto">
          <a:xfrm>
            <a:off x="2895600" y="5851525"/>
            <a:ext cx="325438"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1</a:t>
            </a:r>
          </a:p>
        </p:txBody>
      </p:sp>
      <p:sp>
        <p:nvSpPr>
          <p:cNvPr id="27" name="Line 183"/>
          <p:cNvSpPr>
            <a:spLocks noChangeShapeType="1"/>
          </p:cNvSpPr>
          <p:nvPr/>
        </p:nvSpPr>
        <p:spPr bwMode="auto">
          <a:xfrm flipV="1">
            <a:off x="3068638" y="5486400"/>
            <a:ext cx="0" cy="381000"/>
          </a:xfrm>
          <a:prstGeom prst="line">
            <a:avLst/>
          </a:prstGeom>
          <a:noFill/>
          <a:ln w="9525">
            <a:solidFill>
              <a:srgbClr val="000080"/>
            </a:solidFill>
            <a:round/>
            <a:headEnd/>
            <a:tailEnd/>
          </a:ln>
        </p:spPr>
        <p:txBody>
          <a:bodyPr>
            <a:spAutoFit/>
          </a:bodyPr>
          <a:lstStyle/>
          <a:p>
            <a:endParaRPr lang="zh-CN" altLang="en-US"/>
          </a:p>
        </p:txBody>
      </p:sp>
      <p:sp>
        <p:nvSpPr>
          <p:cNvPr id="28" name="Rectangle 184"/>
          <p:cNvSpPr>
            <a:spLocks noChangeArrowheads="1"/>
          </p:cNvSpPr>
          <p:nvPr/>
        </p:nvSpPr>
        <p:spPr bwMode="auto">
          <a:xfrm>
            <a:off x="6862763" y="4589463"/>
            <a:ext cx="354012"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S</a:t>
            </a:r>
          </a:p>
        </p:txBody>
      </p:sp>
      <p:sp>
        <p:nvSpPr>
          <p:cNvPr id="29" name="Line 185"/>
          <p:cNvSpPr>
            <a:spLocks noChangeShapeType="1"/>
          </p:cNvSpPr>
          <p:nvPr/>
        </p:nvSpPr>
        <p:spPr bwMode="auto">
          <a:xfrm flipH="1" flipV="1">
            <a:off x="7924800" y="4267200"/>
            <a:ext cx="457200" cy="457200"/>
          </a:xfrm>
          <a:prstGeom prst="line">
            <a:avLst/>
          </a:prstGeom>
          <a:noFill/>
          <a:ln w="9525">
            <a:solidFill>
              <a:srgbClr val="000080"/>
            </a:solidFill>
            <a:round/>
            <a:headEnd/>
            <a:tailEnd/>
          </a:ln>
        </p:spPr>
        <p:txBody>
          <a:bodyPr>
            <a:spAutoFit/>
          </a:bodyPr>
          <a:lstStyle/>
          <a:p>
            <a:endParaRPr lang="zh-CN" altLang="en-US"/>
          </a:p>
        </p:txBody>
      </p:sp>
      <p:sp>
        <p:nvSpPr>
          <p:cNvPr id="30" name="Line 186"/>
          <p:cNvSpPr>
            <a:spLocks noChangeShapeType="1"/>
          </p:cNvSpPr>
          <p:nvPr/>
        </p:nvSpPr>
        <p:spPr bwMode="auto">
          <a:xfrm flipV="1">
            <a:off x="7202488" y="4267200"/>
            <a:ext cx="417512" cy="422275"/>
          </a:xfrm>
          <a:prstGeom prst="line">
            <a:avLst/>
          </a:prstGeom>
          <a:noFill/>
          <a:ln w="9525">
            <a:solidFill>
              <a:srgbClr val="000080"/>
            </a:solidFill>
            <a:round/>
            <a:headEnd/>
            <a:tailEnd/>
          </a:ln>
        </p:spPr>
        <p:txBody>
          <a:bodyPr>
            <a:spAutoFit/>
          </a:bodyPr>
          <a:lstStyle/>
          <a:p>
            <a:endParaRPr lang="zh-CN" altLang="en-US"/>
          </a:p>
        </p:txBody>
      </p:sp>
      <p:sp>
        <p:nvSpPr>
          <p:cNvPr id="31" name="Line 187"/>
          <p:cNvSpPr>
            <a:spLocks noChangeShapeType="1"/>
          </p:cNvSpPr>
          <p:nvPr/>
        </p:nvSpPr>
        <p:spPr bwMode="auto">
          <a:xfrm flipV="1">
            <a:off x="6553200" y="4876800"/>
            <a:ext cx="381000" cy="381000"/>
          </a:xfrm>
          <a:prstGeom prst="line">
            <a:avLst/>
          </a:prstGeom>
          <a:noFill/>
          <a:ln w="9525">
            <a:solidFill>
              <a:srgbClr val="000080"/>
            </a:solidFill>
            <a:round/>
            <a:headEnd/>
            <a:tailEnd/>
          </a:ln>
        </p:spPr>
        <p:txBody>
          <a:bodyPr>
            <a:spAutoFit/>
          </a:bodyPr>
          <a:lstStyle/>
          <a:p>
            <a:endParaRPr lang="zh-CN" altLang="en-US"/>
          </a:p>
        </p:txBody>
      </p:sp>
      <p:sp>
        <p:nvSpPr>
          <p:cNvPr id="32" name="Rectangle 188"/>
          <p:cNvSpPr>
            <a:spLocks noChangeArrowheads="1"/>
          </p:cNvSpPr>
          <p:nvPr/>
        </p:nvSpPr>
        <p:spPr bwMode="auto">
          <a:xfrm>
            <a:off x="8305800" y="46323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B</a:t>
            </a:r>
          </a:p>
        </p:txBody>
      </p:sp>
      <p:sp>
        <p:nvSpPr>
          <p:cNvPr id="33" name="Rectangle 189"/>
          <p:cNvSpPr>
            <a:spLocks noChangeArrowheads="1"/>
          </p:cNvSpPr>
          <p:nvPr/>
        </p:nvSpPr>
        <p:spPr bwMode="auto">
          <a:xfrm>
            <a:off x="8285163" y="5318125"/>
            <a:ext cx="325437"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1</a:t>
            </a:r>
          </a:p>
        </p:txBody>
      </p:sp>
      <p:sp>
        <p:nvSpPr>
          <p:cNvPr id="34" name="Line 190"/>
          <p:cNvSpPr>
            <a:spLocks noChangeShapeType="1"/>
          </p:cNvSpPr>
          <p:nvPr/>
        </p:nvSpPr>
        <p:spPr bwMode="auto">
          <a:xfrm flipV="1">
            <a:off x="8458200" y="4953000"/>
            <a:ext cx="0" cy="381000"/>
          </a:xfrm>
          <a:prstGeom prst="line">
            <a:avLst/>
          </a:prstGeom>
          <a:noFill/>
          <a:ln w="9525">
            <a:solidFill>
              <a:srgbClr val="000080"/>
            </a:solidFill>
            <a:round/>
            <a:headEnd/>
            <a:tailEnd/>
          </a:ln>
        </p:spPr>
        <p:txBody>
          <a:bodyPr>
            <a:spAutoFit/>
          </a:bodyPr>
          <a:lstStyle/>
          <a:p>
            <a:endParaRPr lang="zh-CN" altLang="en-US"/>
          </a:p>
        </p:txBody>
      </p:sp>
      <p:sp>
        <p:nvSpPr>
          <p:cNvPr id="35" name="Rectangle 191"/>
          <p:cNvSpPr>
            <a:spLocks noChangeArrowheads="1"/>
          </p:cNvSpPr>
          <p:nvPr/>
        </p:nvSpPr>
        <p:spPr bwMode="auto">
          <a:xfrm>
            <a:off x="6248400" y="52419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B</a:t>
            </a:r>
          </a:p>
        </p:txBody>
      </p:sp>
      <p:sp>
        <p:nvSpPr>
          <p:cNvPr id="36" name="Rectangle 192"/>
          <p:cNvSpPr>
            <a:spLocks noChangeArrowheads="1"/>
          </p:cNvSpPr>
          <p:nvPr/>
        </p:nvSpPr>
        <p:spPr bwMode="auto">
          <a:xfrm>
            <a:off x="6248400" y="5927725"/>
            <a:ext cx="325438"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0</a:t>
            </a:r>
          </a:p>
        </p:txBody>
      </p:sp>
      <p:sp>
        <p:nvSpPr>
          <p:cNvPr id="37" name="Line 193"/>
          <p:cNvSpPr>
            <a:spLocks noChangeShapeType="1"/>
          </p:cNvSpPr>
          <p:nvPr/>
        </p:nvSpPr>
        <p:spPr bwMode="auto">
          <a:xfrm flipV="1">
            <a:off x="6421438" y="5562600"/>
            <a:ext cx="0" cy="381000"/>
          </a:xfrm>
          <a:prstGeom prst="line">
            <a:avLst/>
          </a:prstGeom>
          <a:noFill/>
          <a:ln w="9525">
            <a:solidFill>
              <a:srgbClr val="000080"/>
            </a:solidFill>
            <a:round/>
            <a:headEnd/>
            <a:tailEnd/>
          </a:ln>
        </p:spPr>
        <p:txBody>
          <a:bodyPr>
            <a:spAutoFit/>
          </a:bodyPr>
          <a:lstStyle/>
          <a:p>
            <a:endParaRPr lang="zh-CN" altLang="en-US"/>
          </a:p>
        </p:txBody>
      </p:sp>
      <p:sp>
        <p:nvSpPr>
          <p:cNvPr id="38" name="Rectangle 13"/>
          <p:cNvSpPr>
            <a:spLocks noChangeArrowheads="1"/>
          </p:cNvSpPr>
          <p:nvPr/>
        </p:nvSpPr>
        <p:spPr bwMode="auto">
          <a:xfrm>
            <a:off x="210344" y="4384675"/>
            <a:ext cx="2103436" cy="923330"/>
          </a:xfrm>
          <a:prstGeom prst="rect">
            <a:avLst/>
          </a:prstGeom>
          <a:noFill/>
          <a:ln w="9525">
            <a:noFill/>
            <a:miter lim="800000"/>
            <a:headEnd/>
            <a:tailEnd/>
          </a:ln>
        </p:spPr>
        <p:txBody>
          <a:bodyPr wrap="square">
            <a:spAutoFit/>
          </a:bodyPr>
          <a:lstStyle/>
          <a:p>
            <a:pPr algn="l">
              <a:buClrTx/>
              <a:buFont typeface="Symbol" pitchFamily="18" charset="2"/>
              <a:buChar char="-"/>
            </a:pPr>
            <a:r>
              <a:rPr lang="en-US" altLang="zh-CN" b="1" i="0" dirty="0">
                <a:latin typeface="楷体_GB2312" pitchFamily="49" charset="-122"/>
              </a:rPr>
              <a:t> </a:t>
            </a:r>
            <a:r>
              <a:rPr lang="zh-CN" altLang="en-US" b="1" i="0" dirty="0">
                <a:latin typeface="Times New Roman" pitchFamily="18" charset="0"/>
              </a:rPr>
              <a:t>步骤一 </a:t>
            </a:r>
            <a:r>
              <a:rPr lang="zh-CN" altLang="en-US" b="1" i="0" dirty="0">
                <a:solidFill>
                  <a:srgbClr val="333399"/>
                </a:solidFill>
                <a:latin typeface="Times New Roman" pitchFamily="18" charset="0"/>
              </a:rPr>
              <a:t>构造输入串</a:t>
            </a:r>
            <a:r>
              <a:rPr lang="en-US" altLang="zh-CN" i="0" dirty="0"/>
              <a:t>10</a:t>
            </a:r>
            <a:r>
              <a:rPr lang="en-US" altLang="zh-CN" b="1" i="0" dirty="0"/>
              <a:t>.</a:t>
            </a:r>
            <a:r>
              <a:rPr lang="en-US" altLang="zh-CN" i="0" dirty="0"/>
              <a:t>01</a:t>
            </a:r>
            <a:r>
              <a:rPr lang="zh-CN" altLang="en-US" b="1" i="0" dirty="0">
                <a:solidFill>
                  <a:srgbClr val="333399"/>
                </a:solidFill>
                <a:latin typeface="Times New Roman" pitchFamily="18" charset="0"/>
              </a:rPr>
              <a:t>的语法分析树</a:t>
            </a:r>
          </a:p>
        </p:txBody>
      </p:sp>
    </p:spTree>
    <p:extLst>
      <p:ext uri="{BB962C8B-B14F-4D97-AF65-F5344CB8AC3E}">
        <p14:creationId xmlns:p14="http://schemas.microsoft.com/office/powerpoint/2010/main" val="215345254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4" grpId="0" animBg="1"/>
      <p:bldP spid="15" grpId="0" animBg="1"/>
      <p:bldP spid="16" grpId="0"/>
      <p:bldP spid="17" grpId="0" animBg="1"/>
      <p:bldP spid="18" grpId="0" animBg="1"/>
      <p:bldP spid="19" grpId="0"/>
      <p:bldP spid="20" grpId="0"/>
      <p:bldP spid="21" grpId="0"/>
      <p:bldP spid="22" grpId="0" animBg="1"/>
      <p:bldP spid="23" grpId="0" animBg="1"/>
      <p:bldP spid="24" grpId="0"/>
      <p:bldP spid="25" grpId="0"/>
      <p:bldP spid="26" grpId="0"/>
      <p:bldP spid="27" grpId="0" animBg="1"/>
      <p:bldP spid="28" grpId="0"/>
      <p:bldP spid="29" grpId="0" animBg="1"/>
      <p:bldP spid="30" grpId="0" animBg="1"/>
      <p:bldP spid="31" grpId="0" animBg="1"/>
      <p:bldP spid="32" grpId="0"/>
      <p:bldP spid="33" grpId="0"/>
      <p:bldP spid="34" grpId="0" animBg="1"/>
      <p:bldP spid="35" grpId="0"/>
      <p:bldP spid="36" grpId="0"/>
      <p:bldP spid="37" grpId="0" animBg="1"/>
      <p:bldP spid="3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5"/>
          <p:cNvSpPr>
            <a:spLocks noGrp="1"/>
          </p:cNvSpPr>
          <p:nvPr>
            <p:ph type="sldNum" sz="quarter" idx="4294967295"/>
          </p:nvPr>
        </p:nvSpPr>
        <p:spPr>
          <a:xfrm>
            <a:off x="6629400" y="6477000"/>
            <a:ext cx="2133600" cy="244475"/>
          </a:xfrm>
          <a:prstGeom prst="rect">
            <a:avLst/>
          </a:prstGeom>
        </p:spPr>
        <p:txBody>
          <a:bodyPr/>
          <a:lstStyle/>
          <a:p>
            <a:fld id="{231D62DC-FCB4-4F84-8D1A-6B8BF2412333}" type="slidenum">
              <a:rPr lang="en-US" altLang="zh-CN"/>
              <a:pPr/>
              <a:t>2</a:t>
            </a:fld>
            <a:endParaRPr lang="en-US" altLang="zh-CN"/>
          </a:p>
          <a:p>
            <a:endParaRPr lang="en-US" altLang="zh-CN"/>
          </a:p>
        </p:txBody>
      </p:sp>
      <p:grpSp>
        <p:nvGrpSpPr>
          <p:cNvPr id="241666" name="Group 2"/>
          <p:cNvGrpSpPr>
            <a:grpSpLocks/>
          </p:cNvGrpSpPr>
          <p:nvPr/>
        </p:nvGrpSpPr>
        <p:grpSpPr bwMode="auto">
          <a:xfrm>
            <a:off x="1524000" y="1371600"/>
            <a:ext cx="6667500" cy="4878388"/>
            <a:chOff x="944" y="719"/>
            <a:chExt cx="4200" cy="3073"/>
          </a:xfrm>
        </p:grpSpPr>
        <p:sp>
          <p:nvSpPr>
            <p:cNvPr id="241667" name="Text Box 3"/>
            <p:cNvSpPr txBox="1">
              <a:spLocks noChangeAspect="1" noChangeArrowheads="1"/>
            </p:cNvSpPr>
            <p:nvPr/>
          </p:nvSpPr>
          <p:spPr bwMode="auto">
            <a:xfrm>
              <a:off x="2274" y="719"/>
              <a:ext cx="156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latin typeface="Times New Roman" pitchFamily="18" charset="0"/>
                  <a:ea typeface="宋体" pitchFamily="2" charset="-122"/>
                </a:rPr>
                <a:t>源程序</a:t>
              </a:r>
            </a:p>
          </p:txBody>
        </p:sp>
        <p:sp>
          <p:nvSpPr>
            <p:cNvPr id="241668" name="Rectangle 4"/>
            <p:cNvSpPr>
              <a:spLocks noChangeArrowheads="1"/>
            </p:cNvSpPr>
            <p:nvPr/>
          </p:nvSpPr>
          <p:spPr bwMode="auto">
            <a:xfrm>
              <a:off x="2349" y="777"/>
              <a:ext cx="2469" cy="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41669" name="Rectangle 5"/>
            <p:cNvSpPr>
              <a:spLocks noChangeArrowheads="1"/>
            </p:cNvSpPr>
            <p:nvPr/>
          </p:nvSpPr>
          <p:spPr bwMode="auto">
            <a:xfrm>
              <a:off x="944" y="748"/>
              <a:ext cx="24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endParaRPr kumimoji="1" lang="zh-CN" altLang="zh-CN" sz="2400">
                <a:latin typeface="Tahoma" pitchFamily="34" charset="0"/>
                <a:ea typeface="宋体" pitchFamily="2" charset="-122"/>
              </a:endParaRPr>
            </a:p>
          </p:txBody>
        </p:sp>
        <p:sp>
          <p:nvSpPr>
            <p:cNvPr id="241670" name="Rectangle 6"/>
            <p:cNvSpPr>
              <a:spLocks noChangeArrowheads="1"/>
            </p:cNvSpPr>
            <p:nvPr/>
          </p:nvSpPr>
          <p:spPr bwMode="auto">
            <a:xfrm>
              <a:off x="2349" y="777"/>
              <a:ext cx="2469" cy="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41671" name="Rectangle 7"/>
            <p:cNvSpPr>
              <a:spLocks noChangeArrowheads="1"/>
            </p:cNvSpPr>
            <p:nvPr/>
          </p:nvSpPr>
          <p:spPr bwMode="auto">
            <a:xfrm>
              <a:off x="944" y="748"/>
              <a:ext cx="24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endParaRPr kumimoji="1" lang="zh-CN" altLang="zh-CN" sz="2400">
                <a:latin typeface="Tahoma" pitchFamily="34" charset="0"/>
                <a:ea typeface="宋体" pitchFamily="2" charset="-122"/>
              </a:endParaRPr>
            </a:p>
          </p:txBody>
        </p:sp>
        <p:sp>
          <p:nvSpPr>
            <p:cNvPr id="241672" name="Rectangle 8"/>
            <p:cNvSpPr>
              <a:spLocks noChangeArrowheads="1"/>
            </p:cNvSpPr>
            <p:nvPr/>
          </p:nvSpPr>
          <p:spPr bwMode="auto">
            <a:xfrm>
              <a:off x="2349" y="777"/>
              <a:ext cx="2469" cy="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41673" name="Text Box 9"/>
            <p:cNvSpPr txBox="1">
              <a:spLocks noChangeAspect="1" noChangeArrowheads="1"/>
            </p:cNvSpPr>
            <p:nvPr/>
          </p:nvSpPr>
          <p:spPr bwMode="auto">
            <a:xfrm>
              <a:off x="2284" y="1952"/>
              <a:ext cx="1565" cy="207"/>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语义分析程序</a:t>
              </a:r>
            </a:p>
          </p:txBody>
        </p:sp>
        <p:sp>
          <p:nvSpPr>
            <p:cNvPr id="241674" name="Text Box 10"/>
            <p:cNvSpPr txBox="1">
              <a:spLocks noChangeAspect="1" noChangeArrowheads="1"/>
            </p:cNvSpPr>
            <p:nvPr/>
          </p:nvSpPr>
          <p:spPr bwMode="auto">
            <a:xfrm>
              <a:off x="2284" y="1538"/>
              <a:ext cx="1565" cy="206"/>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语法分析程序</a:t>
              </a:r>
            </a:p>
          </p:txBody>
        </p:sp>
        <p:sp>
          <p:nvSpPr>
            <p:cNvPr id="241675" name="Text Box 11"/>
            <p:cNvSpPr txBox="1">
              <a:spLocks noChangeAspect="1" noChangeArrowheads="1"/>
            </p:cNvSpPr>
            <p:nvPr/>
          </p:nvSpPr>
          <p:spPr bwMode="auto">
            <a:xfrm>
              <a:off x="2317" y="2365"/>
              <a:ext cx="1566" cy="207"/>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中间代码生成程序</a:t>
              </a:r>
            </a:p>
          </p:txBody>
        </p:sp>
        <p:sp>
          <p:nvSpPr>
            <p:cNvPr id="241676" name="Text Box 12"/>
            <p:cNvSpPr txBox="1">
              <a:spLocks noChangeAspect="1" noChangeArrowheads="1"/>
            </p:cNvSpPr>
            <p:nvPr/>
          </p:nvSpPr>
          <p:spPr bwMode="auto">
            <a:xfrm>
              <a:off x="2284" y="1136"/>
              <a:ext cx="1565" cy="206"/>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词法分析程序</a:t>
              </a:r>
            </a:p>
          </p:txBody>
        </p:sp>
        <p:sp>
          <p:nvSpPr>
            <p:cNvPr id="241677" name="Text Box 13"/>
            <p:cNvSpPr txBox="1">
              <a:spLocks noChangeAspect="1" noChangeArrowheads="1"/>
            </p:cNvSpPr>
            <p:nvPr/>
          </p:nvSpPr>
          <p:spPr bwMode="auto">
            <a:xfrm>
              <a:off x="2317" y="2778"/>
              <a:ext cx="1566" cy="207"/>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代码优化程序</a:t>
              </a:r>
            </a:p>
          </p:txBody>
        </p:sp>
        <p:sp>
          <p:nvSpPr>
            <p:cNvPr id="241678" name="Text Box 14"/>
            <p:cNvSpPr txBox="1">
              <a:spLocks noChangeAspect="1" noChangeArrowheads="1"/>
            </p:cNvSpPr>
            <p:nvPr/>
          </p:nvSpPr>
          <p:spPr bwMode="auto">
            <a:xfrm>
              <a:off x="2328" y="3196"/>
              <a:ext cx="1566" cy="206"/>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目标代码生成程序</a:t>
              </a:r>
            </a:p>
          </p:txBody>
        </p:sp>
        <p:sp>
          <p:nvSpPr>
            <p:cNvPr id="241679" name="Text Box 15"/>
            <p:cNvSpPr txBox="1">
              <a:spLocks noChangeAspect="1" noChangeArrowheads="1"/>
            </p:cNvSpPr>
            <p:nvPr/>
          </p:nvSpPr>
          <p:spPr bwMode="auto">
            <a:xfrm>
              <a:off x="2308" y="3585"/>
              <a:ext cx="1565"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latin typeface="Times New Roman" pitchFamily="18" charset="0"/>
                  <a:ea typeface="宋体" pitchFamily="2" charset="-122"/>
                </a:rPr>
                <a:t>目标程序</a:t>
              </a:r>
            </a:p>
          </p:txBody>
        </p:sp>
        <p:sp>
          <p:nvSpPr>
            <p:cNvPr id="241680" name="Text Box 16"/>
            <p:cNvSpPr txBox="1">
              <a:spLocks noChangeAspect="1" noChangeArrowheads="1"/>
            </p:cNvSpPr>
            <p:nvPr/>
          </p:nvSpPr>
          <p:spPr bwMode="auto">
            <a:xfrm>
              <a:off x="1222" y="1400"/>
              <a:ext cx="391" cy="1723"/>
            </a:xfrm>
            <a:prstGeom prst="rect">
              <a:avLst/>
            </a:prstGeom>
            <a:solidFill>
              <a:srgbClr val="FFFFFF"/>
            </a:solidFill>
            <a:ln w="9525">
              <a:solidFill>
                <a:srgbClr val="000000"/>
              </a:solidFill>
              <a:miter lim="800000"/>
              <a:headEnd/>
              <a:tailEnd/>
            </a:ln>
          </p:spPr>
          <p:txBody>
            <a:bodyPr/>
            <a:lstStyle/>
            <a:p>
              <a:endParaRPr lang="en-US" altLang="zh-CN" b="1">
                <a:latin typeface="Times New Roman" pitchFamily="18" charset="0"/>
                <a:ea typeface="宋体" pitchFamily="2" charset="-122"/>
              </a:endParaRPr>
            </a:p>
            <a:p>
              <a:endParaRPr lang="en-US" altLang="zh-CN" b="1">
                <a:latin typeface="Times New Roman" pitchFamily="18" charset="0"/>
                <a:ea typeface="宋体" pitchFamily="2" charset="-122"/>
              </a:endParaRPr>
            </a:p>
            <a:p>
              <a:r>
                <a:rPr lang="zh-CN" altLang="en-US" b="1">
                  <a:latin typeface="Times New Roman" pitchFamily="18" charset="0"/>
                  <a:ea typeface="宋体" pitchFamily="2" charset="-122"/>
                </a:rPr>
                <a:t>表格管理程序</a:t>
              </a:r>
            </a:p>
          </p:txBody>
        </p:sp>
        <p:sp>
          <p:nvSpPr>
            <p:cNvPr id="241681" name="Text Box 17"/>
            <p:cNvSpPr txBox="1">
              <a:spLocks noChangeAspect="1" noChangeArrowheads="1"/>
            </p:cNvSpPr>
            <p:nvPr/>
          </p:nvSpPr>
          <p:spPr bwMode="auto">
            <a:xfrm>
              <a:off x="4562" y="1400"/>
              <a:ext cx="365" cy="1723"/>
            </a:xfrm>
            <a:prstGeom prst="rect">
              <a:avLst/>
            </a:prstGeom>
            <a:solidFill>
              <a:srgbClr val="FFFFFF"/>
            </a:solidFill>
            <a:ln w="9525">
              <a:solidFill>
                <a:srgbClr val="000000"/>
              </a:solidFill>
              <a:miter lim="800000"/>
              <a:headEnd/>
              <a:tailEnd/>
            </a:ln>
          </p:spPr>
          <p:txBody>
            <a:bodyPr/>
            <a:lstStyle/>
            <a:p>
              <a:endParaRPr lang="en-US" altLang="zh-CN" b="1">
                <a:latin typeface="Times New Roman" pitchFamily="18" charset="0"/>
                <a:ea typeface="宋体" pitchFamily="2" charset="-122"/>
              </a:endParaRPr>
            </a:p>
            <a:p>
              <a:endParaRPr lang="en-US" altLang="zh-CN" b="1">
                <a:latin typeface="Times New Roman" pitchFamily="18" charset="0"/>
                <a:ea typeface="宋体" pitchFamily="2" charset="-122"/>
              </a:endParaRPr>
            </a:p>
            <a:p>
              <a:r>
                <a:rPr lang="zh-CN" altLang="en-US" b="1">
                  <a:latin typeface="Times New Roman" pitchFamily="18" charset="0"/>
                  <a:ea typeface="宋体" pitchFamily="2" charset="-122"/>
                </a:rPr>
                <a:t>出错处理程序</a:t>
              </a:r>
            </a:p>
          </p:txBody>
        </p:sp>
        <p:sp>
          <p:nvSpPr>
            <p:cNvPr id="241682" name="Line 18"/>
            <p:cNvSpPr>
              <a:spLocks noChangeAspect="1" noChangeShapeType="1"/>
            </p:cNvSpPr>
            <p:nvPr/>
          </p:nvSpPr>
          <p:spPr bwMode="auto">
            <a:xfrm>
              <a:off x="3069" y="919"/>
              <a:ext cx="1" cy="207"/>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1683" name="Line 19"/>
            <p:cNvSpPr>
              <a:spLocks noChangeAspect="1" noChangeShapeType="1"/>
            </p:cNvSpPr>
            <p:nvPr/>
          </p:nvSpPr>
          <p:spPr bwMode="auto">
            <a:xfrm>
              <a:off x="3080" y="3407"/>
              <a:ext cx="1" cy="206"/>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1684" name="Line 20"/>
            <p:cNvSpPr>
              <a:spLocks noChangeAspect="1" noChangeShapeType="1"/>
            </p:cNvSpPr>
            <p:nvPr/>
          </p:nvSpPr>
          <p:spPr bwMode="auto">
            <a:xfrm>
              <a:off x="1620" y="1641"/>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1685" name="Line 21"/>
            <p:cNvSpPr>
              <a:spLocks noChangeAspect="1" noChangeShapeType="1"/>
            </p:cNvSpPr>
            <p:nvPr/>
          </p:nvSpPr>
          <p:spPr bwMode="auto">
            <a:xfrm>
              <a:off x="1642" y="2039"/>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1686" name="Line 22"/>
            <p:cNvSpPr>
              <a:spLocks noChangeAspect="1" noChangeShapeType="1"/>
            </p:cNvSpPr>
            <p:nvPr/>
          </p:nvSpPr>
          <p:spPr bwMode="auto">
            <a:xfrm>
              <a:off x="3323" y="1331"/>
              <a:ext cx="1" cy="207"/>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1687" name="Line 23"/>
            <p:cNvSpPr>
              <a:spLocks noChangeAspect="1" noChangeShapeType="1"/>
            </p:cNvSpPr>
            <p:nvPr/>
          </p:nvSpPr>
          <p:spPr bwMode="auto">
            <a:xfrm>
              <a:off x="3323" y="1744"/>
              <a:ext cx="1" cy="208"/>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1688" name="Line 24"/>
            <p:cNvSpPr>
              <a:spLocks noChangeAspect="1" noChangeShapeType="1"/>
            </p:cNvSpPr>
            <p:nvPr/>
          </p:nvSpPr>
          <p:spPr bwMode="auto">
            <a:xfrm>
              <a:off x="3323" y="2159"/>
              <a:ext cx="1" cy="206"/>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1689" name="Line 25"/>
            <p:cNvSpPr>
              <a:spLocks noChangeAspect="1" noChangeShapeType="1"/>
            </p:cNvSpPr>
            <p:nvPr/>
          </p:nvSpPr>
          <p:spPr bwMode="auto">
            <a:xfrm>
              <a:off x="3334" y="2572"/>
              <a:ext cx="1" cy="206"/>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1690" name="Line 26"/>
            <p:cNvSpPr>
              <a:spLocks noChangeAspect="1" noChangeShapeType="1"/>
            </p:cNvSpPr>
            <p:nvPr/>
          </p:nvSpPr>
          <p:spPr bwMode="auto">
            <a:xfrm>
              <a:off x="3334" y="2985"/>
              <a:ext cx="1" cy="207"/>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1691" name="Line 27"/>
            <p:cNvSpPr>
              <a:spLocks noChangeAspect="1" noChangeShapeType="1"/>
            </p:cNvSpPr>
            <p:nvPr/>
          </p:nvSpPr>
          <p:spPr bwMode="auto">
            <a:xfrm flipV="1">
              <a:off x="1620" y="1222"/>
              <a:ext cx="641" cy="247"/>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1692" name="Line 28"/>
            <p:cNvSpPr>
              <a:spLocks noChangeAspect="1" noChangeShapeType="1"/>
            </p:cNvSpPr>
            <p:nvPr/>
          </p:nvSpPr>
          <p:spPr bwMode="auto">
            <a:xfrm>
              <a:off x="1631" y="2460"/>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1693" name="Line 29"/>
            <p:cNvSpPr>
              <a:spLocks noChangeAspect="1" noChangeShapeType="1"/>
            </p:cNvSpPr>
            <p:nvPr/>
          </p:nvSpPr>
          <p:spPr bwMode="auto">
            <a:xfrm>
              <a:off x="1631" y="2863"/>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1694" name="Line 30"/>
            <p:cNvSpPr>
              <a:spLocks noChangeAspect="1" noChangeShapeType="1"/>
            </p:cNvSpPr>
            <p:nvPr/>
          </p:nvSpPr>
          <p:spPr bwMode="auto">
            <a:xfrm>
              <a:off x="1620" y="3053"/>
              <a:ext cx="653" cy="22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1695" name="Line 31"/>
            <p:cNvSpPr>
              <a:spLocks noChangeAspect="1" noChangeShapeType="1"/>
            </p:cNvSpPr>
            <p:nvPr/>
          </p:nvSpPr>
          <p:spPr bwMode="auto">
            <a:xfrm>
              <a:off x="2818" y="1328"/>
              <a:ext cx="1" cy="20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1696" name="Line 32"/>
            <p:cNvSpPr>
              <a:spLocks noChangeAspect="1" noChangeShapeType="1"/>
            </p:cNvSpPr>
            <p:nvPr/>
          </p:nvSpPr>
          <p:spPr bwMode="auto">
            <a:xfrm>
              <a:off x="2818" y="1742"/>
              <a:ext cx="1" cy="2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1697" name="Line 33"/>
            <p:cNvSpPr>
              <a:spLocks noChangeAspect="1" noChangeShapeType="1"/>
            </p:cNvSpPr>
            <p:nvPr/>
          </p:nvSpPr>
          <p:spPr bwMode="auto">
            <a:xfrm>
              <a:off x="2818" y="2155"/>
              <a:ext cx="1" cy="2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1698" name="Line 34"/>
            <p:cNvSpPr>
              <a:spLocks noChangeAspect="1" noChangeShapeType="1"/>
            </p:cNvSpPr>
            <p:nvPr/>
          </p:nvSpPr>
          <p:spPr bwMode="auto">
            <a:xfrm>
              <a:off x="2830" y="2568"/>
              <a:ext cx="1" cy="2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1699" name="Line 35"/>
            <p:cNvSpPr>
              <a:spLocks noChangeAspect="1" noChangeShapeType="1"/>
            </p:cNvSpPr>
            <p:nvPr/>
          </p:nvSpPr>
          <p:spPr bwMode="auto">
            <a:xfrm>
              <a:off x="2826" y="2985"/>
              <a:ext cx="1" cy="2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1700" name="Line 36"/>
            <p:cNvSpPr>
              <a:spLocks noChangeAspect="1" noChangeShapeType="1"/>
            </p:cNvSpPr>
            <p:nvPr/>
          </p:nvSpPr>
          <p:spPr bwMode="auto">
            <a:xfrm>
              <a:off x="3876" y="1641"/>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1701" name="Line 37"/>
            <p:cNvSpPr>
              <a:spLocks noChangeAspect="1" noChangeShapeType="1"/>
            </p:cNvSpPr>
            <p:nvPr/>
          </p:nvSpPr>
          <p:spPr bwMode="auto">
            <a:xfrm>
              <a:off x="3898" y="2039"/>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1702" name="Line 38"/>
            <p:cNvSpPr>
              <a:spLocks noChangeAspect="1" noChangeShapeType="1"/>
            </p:cNvSpPr>
            <p:nvPr/>
          </p:nvSpPr>
          <p:spPr bwMode="auto">
            <a:xfrm>
              <a:off x="3887" y="2460"/>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1703" name="Line 39"/>
            <p:cNvSpPr>
              <a:spLocks noChangeAspect="1" noChangeShapeType="1"/>
            </p:cNvSpPr>
            <p:nvPr/>
          </p:nvSpPr>
          <p:spPr bwMode="auto">
            <a:xfrm>
              <a:off x="3887" y="2863"/>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1704" name="Line 40"/>
            <p:cNvSpPr>
              <a:spLocks noChangeAspect="1" noChangeShapeType="1"/>
            </p:cNvSpPr>
            <p:nvPr/>
          </p:nvSpPr>
          <p:spPr bwMode="auto">
            <a:xfrm flipH="1" flipV="1">
              <a:off x="3865" y="1229"/>
              <a:ext cx="664" cy="240"/>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1705" name="Line 41"/>
            <p:cNvSpPr>
              <a:spLocks noChangeAspect="1" noChangeShapeType="1"/>
            </p:cNvSpPr>
            <p:nvPr/>
          </p:nvSpPr>
          <p:spPr bwMode="auto">
            <a:xfrm flipH="1">
              <a:off x="3954" y="3053"/>
              <a:ext cx="576" cy="24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1706" name="Rectangle 42"/>
            <p:cNvSpPr>
              <a:spLocks noChangeAspect="1" noChangeArrowheads="1"/>
            </p:cNvSpPr>
            <p:nvPr/>
          </p:nvSpPr>
          <p:spPr bwMode="auto">
            <a:xfrm>
              <a:off x="1001" y="987"/>
              <a:ext cx="4143" cy="2482"/>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41707" name="Rectangle 43"/>
          <p:cNvSpPr>
            <a:spLocks noGrp="1" noChangeArrowheads="1"/>
          </p:cNvSpPr>
          <p:nvPr>
            <p:ph type="title"/>
          </p:nvPr>
        </p:nvSpPr>
        <p:spPr>
          <a:xfrm>
            <a:off x="850900" y="528638"/>
            <a:ext cx="4330700" cy="385762"/>
          </a:xfrm>
        </p:spPr>
        <p:txBody>
          <a:bodyPr/>
          <a:lstStyle/>
          <a:p>
            <a:r>
              <a:rPr lang="en-US" altLang="zh-CN" sz="3200" b="1">
                <a:solidFill>
                  <a:srgbClr val="CC0099"/>
                </a:solidFill>
                <a:latin typeface="Times New Roman" pitchFamily="18" charset="0"/>
                <a:ea typeface="黑体" pitchFamily="2" charset="-122"/>
              </a:rPr>
              <a:t>1.2.2</a:t>
            </a:r>
            <a:r>
              <a:rPr lang="zh-CN" altLang="en-US" sz="3200" b="1">
                <a:solidFill>
                  <a:srgbClr val="CC0099"/>
                </a:solidFill>
                <a:latin typeface="Times New Roman" pitchFamily="18" charset="0"/>
                <a:ea typeface="黑体" pitchFamily="2" charset="-122"/>
              </a:rPr>
              <a:t>　编译程序结构</a:t>
            </a:r>
          </a:p>
        </p:txBody>
      </p:sp>
      <p:sp>
        <p:nvSpPr>
          <p:cNvPr id="241708" name="Rectangle 44"/>
          <p:cNvSpPr>
            <a:spLocks noChangeArrowheads="1"/>
          </p:cNvSpPr>
          <p:nvPr/>
        </p:nvSpPr>
        <p:spPr bwMode="auto">
          <a:xfrm>
            <a:off x="3276600" y="1828800"/>
            <a:ext cx="3200400" cy="685800"/>
          </a:xfrm>
          <a:prstGeom prst="rect">
            <a:avLst/>
          </a:prstGeom>
          <a:solidFill>
            <a:srgbClr val="00FF00">
              <a:alpha val="38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Rectangle 44"/>
          <p:cNvSpPr>
            <a:spLocks noChangeArrowheads="1"/>
          </p:cNvSpPr>
          <p:nvPr/>
        </p:nvSpPr>
        <p:spPr bwMode="auto">
          <a:xfrm>
            <a:off x="3316288" y="2564358"/>
            <a:ext cx="3200400" cy="685800"/>
          </a:xfrm>
          <a:prstGeom prst="rect">
            <a:avLst/>
          </a:prstGeom>
          <a:solidFill>
            <a:srgbClr val="00FF00">
              <a:alpha val="38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23580261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3"/>
          <p:cNvSpPr>
            <a:spLocks noChangeArrowheads="1"/>
          </p:cNvSpPr>
          <p:nvPr/>
        </p:nvSpPr>
        <p:spPr bwMode="auto">
          <a:xfrm>
            <a:off x="438150" y="976313"/>
            <a:ext cx="8096250" cy="1015663"/>
          </a:xfrm>
          <a:prstGeom prst="rect">
            <a:avLst/>
          </a:prstGeom>
          <a:noFill/>
          <a:ln w="9525">
            <a:noFill/>
            <a:miter lim="800000"/>
            <a:headEnd/>
            <a:tailEnd/>
          </a:ln>
        </p:spPr>
        <p:txBody>
          <a:bodyPr wrap="square">
            <a:spAutoFit/>
          </a:bodyPr>
          <a:lstStyle/>
          <a:p>
            <a:pPr algn="l">
              <a:buClrTx/>
              <a:buFont typeface="Symbol" pitchFamily="18" charset="2"/>
              <a:buChar char="-"/>
            </a:pPr>
            <a:r>
              <a:rPr lang="en-US" altLang="zh-CN" sz="2000" b="1" i="0" dirty="0">
                <a:latin typeface="楷体_GB2312" pitchFamily="49" charset="-122"/>
              </a:rPr>
              <a:t> </a:t>
            </a:r>
            <a:r>
              <a:rPr lang="zh-CN" altLang="en-US" sz="2000" b="1" i="0" dirty="0">
                <a:latin typeface="Times New Roman" pitchFamily="18" charset="0"/>
              </a:rPr>
              <a:t>步骤二  </a:t>
            </a:r>
            <a:r>
              <a:rPr lang="zh-CN" altLang="en-US" sz="2000" b="1" i="0" dirty="0">
                <a:solidFill>
                  <a:srgbClr val="333399"/>
                </a:solidFill>
                <a:latin typeface="Times New Roman" pitchFamily="18" charset="0"/>
              </a:rPr>
              <a:t>为分析树中所有结点的每个</a:t>
            </a:r>
            <a:r>
              <a:rPr lang="zh-CN" altLang="en-US" sz="2000" b="1" i="0" dirty="0" smtClean="0">
                <a:solidFill>
                  <a:srgbClr val="333399"/>
                </a:solidFill>
                <a:latin typeface="Times New Roman" pitchFamily="18" charset="0"/>
              </a:rPr>
              <a:t>属性（根结点只有</a:t>
            </a:r>
            <a:r>
              <a:rPr lang="en-US" altLang="zh-CN" sz="2000" b="1" i="0" dirty="0" smtClean="0">
                <a:solidFill>
                  <a:srgbClr val="333399"/>
                </a:solidFill>
                <a:latin typeface="Times New Roman" pitchFamily="18" charset="0"/>
              </a:rPr>
              <a:t>V</a:t>
            </a:r>
            <a:r>
              <a:rPr lang="zh-CN" altLang="en-US" sz="2000" b="1" i="0" dirty="0" smtClean="0">
                <a:solidFill>
                  <a:srgbClr val="333399"/>
                </a:solidFill>
                <a:latin typeface="Times New Roman" pitchFamily="18" charset="0"/>
              </a:rPr>
              <a:t>属性，</a:t>
            </a:r>
            <a:r>
              <a:rPr lang="en-US" altLang="zh-CN" sz="2000" b="1" i="0" dirty="0" smtClean="0">
                <a:solidFill>
                  <a:srgbClr val="333399"/>
                </a:solidFill>
                <a:latin typeface="Times New Roman" pitchFamily="18" charset="0"/>
              </a:rPr>
              <a:t>S</a:t>
            </a:r>
            <a:r>
              <a:rPr lang="zh-CN" altLang="en-US" sz="2000" b="1" i="0" dirty="0" smtClean="0">
                <a:solidFill>
                  <a:srgbClr val="333399"/>
                </a:solidFill>
                <a:latin typeface="Times New Roman" pitchFamily="18" charset="0"/>
              </a:rPr>
              <a:t>有三个属性，</a:t>
            </a:r>
            <a:r>
              <a:rPr lang="en-US" altLang="zh-CN" sz="2000" b="1" i="0" dirty="0" smtClean="0">
                <a:solidFill>
                  <a:srgbClr val="333399"/>
                </a:solidFill>
                <a:latin typeface="Times New Roman" pitchFamily="18" charset="0"/>
              </a:rPr>
              <a:t>B</a:t>
            </a:r>
            <a:r>
              <a:rPr lang="zh-CN" altLang="en-US" sz="2000" b="1" i="0" dirty="0" smtClean="0">
                <a:solidFill>
                  <a:srgbClr val="333399"/>
                </a:solidFill>
                <a:latin typeface="Times New Roman" pitchFamily="18" charset="0"/>
              </a:rPr>
              <a:t>有</a:t>
            </a:r>
            <a:r>
              <a:rPr lang="en-US" altLang="zh-CN" sz="2000" b="1" i="0" dirty="0" smtClean="0">
                <a:solidFill>
                  <a:srgbClr val="333399"/>
                </a:solidFill>
                <a:latin typeface="Times New Roman" pitchFamily="18" charset="0"/>
              </a:rPr>
              <a:t>2</a:t>
            </a:r>
            <a:r>
              <a:rPr lang="zh-CN" altLang="en-US" sz="2000" b="1" i="0" dirty="0" smtClean="0">
                <a:solidFill>
                  <a:srgbClr val="333399"/>
                </a:solidFill>
                <a:latin typeface="Times New Roman" pitchFamily="18" charset="0"/>
              </a:rPr>
              <a:t>个属性，叶结点的属性在词法分析阶段存入符号表，）建立</a:t>
            </a:r>
            <a:r>
              <a:rPr lang="zh-CN" altLang="en-US" sz="2000" b="1" i="0" dirty="0">
                <a:solidFill>
                  <a:srgbClr val="333399"/>
                </a:solidFill>
                <a:latin typeface="Times New Roman" pitchFamily="18" charset="0"/>
              </a:rPr>
              <a:t>一</a:t>
            </a:r>
            <a:r>
              <a:rPr lang="zh-CN" altLang="en-US" sz="2000" b="1" i="0" dirty="0" smtClean="0">
                <a:solidFill>
                  <a:srgbClr val="333399"/>
                </a:solidFill>
                <a:latin typeface="Times New Roman" pitchFamily="18" charset="0"/>
              </a:rPr>
              <a:t>个依赖图</a:t>
            </a:r>
            <a:r>
              <a:rPr lang="zh-CN" altLang="en-US" sz="2000" b="1" i="0" dirty="0">
                <a:solidFill>
                  <a:srgbClr val="333399"/>
                </a:solidFill>
                <a:latin typeface="Times New Roman" pitchFamily="18" charset="0"/>
              </a:rPr>
              <a:t>中的结点，并给定一个标记序号</a:t>
            </a:r>
          </a:p>
        </p:txBody>
      </p:sp>
      <p:sp>
        <p:nvSpPr>
          <p:cNvPr id="25607" name="Text Box 18"/>
          <p:cNvSpPr txBox="1">
            <a:spLocks noChangeArrowheads="1"/>
          </p:cNvSpPr>
          <p:nvPr/>
        </p:nvSpPr>
        <p:spPr bwMode="auto">
          <a:xfrm>
            <a:off x="269875" y="457200"/>
            <a:ext cx="8070850" cy="519113"/>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dirty="0">
                <a:latin typeface="楷体_GB2312" pitchFamily="49" charset="-122"/>
              </a:rPr>
              <a:t> </a:t>
            </a:r>
            <a:r>
              <a:rPr lang="zh-CN" altLang="en-US" sz="2800" b="1" i="0" dirty="0">
                <a:solidFill>
                  <a:srgbClr val="333399"/>
                </a:solidFill>
                <a:latin typeface="楷体_GB2312" pitchFamily="49" charset="-122"/>
              </a:rPr>
              <a:t>基于</a:t>
            </a:r>
            <a:r>
              <a:rPr lang="zh-CN" altLang="en-US" sz="2800" b="1" i="0" dirty="0">
                <a:solidFill>
                  <a:srgbClr val="333399"/>
                </a:solidFill>
                <a:latin typeface="Times New Roman" pitchFamily="18" charset="0"/>
              </a:rPr>
              <a:t>树遍历的计算方法</a:t>
            </a:r>
            <a:r>
              <a:rPr lang="zh-CN" altLang="en-US" sz="2800" b="1" i="0" dirty="0">
                <a:latin typeface="楷体_GB2312" pitchFamily="49" charset="-122"/>
              </a:rPr>
              <a:t>举例</a:t>
            </a:r>
            <a:endParaRPr lang="zh-CN" altLang="en-US" sz="2800" b="1" i="0" dirty="0">
              <a:solidFill>
                <a:srgbClr val="333399"/>
              </a:solidFill>
              <a:latin typeface="楷体_GB2312" pitchFamily="49" charset="-122"/>
            </a:endParaRPr>
          </a:p>
        </p:txBody>
      </p:sp>
      <p:sp>
        <p:nvSpPr>
          <p:cNvPr id="25608" name="Rectangle 46"/>
          <p:cNvSpPr>
            <a:spLocks noChangeArrowheads="1"/>
          </p:cNvSpPr>
          <p:nvPr/>
        </p:nvSpPr>
        <p:spPr bwMode="auto">
          <a:xfrm>
            <a:off x="2290763" y="5046663"/>
            <a:ext cx="354012"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S</a:t>
            </a:r>
          </a:p>
        </p:txBody>
      </p:sp>
      <p:sp>
        <p:nvSpPr>
          <p:cNvPr id="25609" name="Rectangle 47"/>
          <p:cNvSpPr>
            <a:spLocks noChangeArrowheads="1"/>
          </p:cNvSpPr>
          <p:nvPr/>
        </p:nvSpPr>
        <p:spPr bwMode="auto">
          <a:xfrm>
            <a:off x="3009900" y="4460875"/>
            <a:ext cx="3429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S</a:t>
            </a:r>
          </a:p>
        </p:txBody>
      </p:sp>
      <p:sp>
        <p:nvSpPr>
          <p:cNvPr id="25610" name="Line 48"/>
          <p:cNvSpPr>
            <a:spLocks noChangeShapeType="1"/>
          </p:cNvSpPr>
          <p:nvPr/>
        </p:nvSpPr>
        <p:spPr bwMode="auto">
          <a:xfrm flipH="1" flipV="1">
            <a:off x="3352800" y="4724400"/>
            <a:ext cx="457200" cy="457200"/>
          </a:xfrm>
          <a:prstGeom prst="line">
            <a:avLst/>
          </a:prstGeom>
          <a:noFill/>
          <a:ln w="9525">
            <a:solidFill>
              <a:srgbClr val="000080"/>
            </a:solidFill>
            <a:round/>
            <a:headEnd/>
            <a:tailEnd/>
          </a:ln>
        </p:spPr>
        <p:txBody>
          <a:bodyPr>
            <a:spAutoFit/>
          </a:bodyPr>
          <a:lstStyle/>
          <a:p>
            <a:endParaRPr lang="zh-CN" altLang="en-US"/>
          </a:p>
        </p:txBody>
      </p:sp>
      <p:sp>
        <p:nvSpPr>
          <p:cNvPr id="25611" name="Line 49"/>
          <p:cNvSpPr>
            <a:spLocks noChangeShapeType="1"/>
          </p:cNvSpPr>
          <p:nvPr/>
        </p:nvSpPr>
        <p:spPr bwMode="auto">
          <a:xfrm flipV="1">
            <a:off x="2667000" y="4724400"/>
            <a:ext cx="381000" cy="381000"/>
          </a:xfrm>
          <a:prstGeom prst="line">
            <a:avLst/>
          </a:prstGeom>
          <a:noFill/>
          <a:ln w="9525">
            <a:solidFill>
              <a:srgbClr val="000080"/>
            </a:solidFill>
            <a:round/>
            <a:headEnd/>
            <a:tailEnd/>
          </a:ln>
        </p:spPr>
        <p:txBody>
          <a:bodyPr>
            <a:spAutoFit/>
          </a:bodyPr>
          <a:lstStyle/>
          <a:p>
            <a:endParaRPr lang="zh-CN" altLang="en-US"/>
          </a:p>
        </p:txBody>
      </p:sp>
      <p:sp>
        <p:nvSpPr>
          <p:cNvPr id="25612" name="Line 50"/>
          <p:cNvSpPr>
            <a:spLocks noChangeShapeType="1"/>
          </p:cNvSpPr>
          <p:nvPr/>
        </p:nvSpPr>
        <p:spPr bwMode="auto">
          <a:xfrm flipV="1">
            <a:off x="1981200" y="5334000"/>
            <a:ext cx="381000" cy="381000"/>
          </a:xfrm>
          <a:prstGeom prst="line">
            <a:avLst/>
          </a:prstGeom>
          <a:noFill/>
          <a:ln w="9525">
            <a:solidFill>
              <a:srgbClr val="000080"/>
            </a:solidFill>
            <a:round/>
            <a:headEnd/>
            <a:tailEnd/>
          </a:ln>
        </p:spPr>
        <p:txBody>
          <a:bodyPr>
            <a:spAutoFit/>
          </a:bodyPr>
          <a:lstStyle/>
          <a:p>
            <a:endParaRPr lang="zh-CN" altLang="en-US"/>
          </a:p>
        </p:txBody>
      </p:sp>
      <p:sp>
        <p:nvSpPr>
          <p:cNvPr id="25613" name="Rectangle 51"/>
          <p:cNvSpPr>
            <a:spLocks noChangeArrowheads="1"/>
          </p:cNvSpPr>
          <p:nvPr/>
        </p:nvSpPr>
        <p:spPr bwMode="auto">
          <a:xfrm>
            <a:off x="4616450" y="3886200"/>
            <a:ext cx="41275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N</a:t>
            </a:r>
          </a:p>
        </p:txBody>
      </p:sp>
      <p:sp>
        <p:nvSpPr>
          <p:cNvPr id="25614" name="Line 52"/>
          <p:cNvSpPr>
            <a:spLocks noChangeShapeType="1"/>
          </p:cNvSpPr>
          <p:nvPr/>
        </p:nvSpPr>
        <p:spPr bwMode="auto">
          <a:xfrm flipH="1" flipV="1">
            <a:off x="4953000" y="4191000"/>
            <a:ext cx="1447800" cy="533400"/>
          </a:xfrm>
          <a:prstGeom prst="line">
            <a:avLst/>
          </a:prstGeom>
          <a:noFill/>
          <a:ln w="9525">
            <a:solidFill>
              <a:srgbClr val="000080"/>
            </a:solidFill>
            <a:round/>
            <a:headEnd/>
            <a:tailEnd/>
          </a:ln>
        </p:spPr>
        <p:txBody>
          <a:bodyPr>
            <a:spAutoFit/>
          </a:bodyPr>
          <a:lstStyle/>
          <a:p>
            <a:endParaRPr lang="zh-CN" altLang="en-US"/>
          </a:p>
        </p:txBody>
      </p:sp>
      <p:sp>
        <p:nvSpPr>
          <p:cNvPr id="25615" name="Line 53"/>
          <p:cNvSpPr>
            <a:spLocks noChangeShapeType="1"/>
          </p:cNvSpPr>
          <p:nvPr/>
        </p:nvSpPr>
        <p:spPr bwMode="auto">
          <a:xfrm flipV="1">
            <a:off x="3370263" y="4191000"/>
            <a:ext cx="1277937" cy="414338"/>
          </a:xfrm>
          <a:prstGeom prst="line">
            <a:avLst/>
          </a:prstGeom>
          <a:noFill/>
          <a:ln w="9525">
            <a:solidFill>
              <a:srgbClr val="000080"/>
            </a:solidFill>
            <a:round/>
            <a:headEnd/>
            <a:tailEnd/>
          </a:ln>
        </p:spPr>
        <p:txBody>
          <a:bodyPr>
            <a:spAutoFit/>
          </a:bodyPr>
          <a:lstStyle/>
          <a:p>
            <a:endParaRPr lang="zh-CN" altLang="en-US"/>
          </a:p>
        </p:txBody>
      </p:sp>
      <p:sp>
        <p:nvSpPr>
          <p:cNvPr id="25616" name="Rectangle 54"/>
          <p:cNvSpPr>
            <a:spLocks noChangeArrowheads="1"/>
          </p:cNvSpPr>
          <p:nvPr/>
        </p:nvSpPr>
        <p:spPr bwMode="auto">
          <a:xfrm>
            <a:off x="6392863" y="4556125"/>
            <a:ext cx="388937"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S</a:t>
            </a:r>
          </a:p>
        </p:txBody>
      </p:sp>
      <p:sp>
        <p:nvSpPr>
          <p:cNvPr id="25617" name="Rectangle 55"/>
          <p:cNvSpPr>
            <a:spLocks noChangeArrowheads="1"/>
          </p:cNvSpPr>
          <p:nvPr/>
        </p:nvSpPr>
        <p:spPr bwMode="auto">
          <a:xfrm>
            <a:off x="3733800" y="50895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B</a:t>
            </a:r>
          </a:p>
        </p:txBody>
      </p:sp>
      <p:sp>
        <p:nvSpPr>
          <p:cNvPr id="25618" name="Rectangle 56"/>
          <p:cNvSpPr>
            <a:spLocks noChangeArrowheads="1"/>
          </p:cNvSpPr>
          <p:nvPr/>
        </p:nvSpPr>
        <p:spPr bwMode="auto">
          <a:xfrm>
            <a:off x="3713163" y="5775325"/>
            <a:ext cx="325437"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0</a:t>
            </a:r>
          </a:p>
        </p:txBody>
      </p:sp>
      <p:sp>
        <p:nvSpPr>
          <p:cNvPr id="25619" name="Line 57"/>
          <p:cNvSpPr>
            <a:spLocks noChangeShapeType="1"/>
          </p:cNvSpPr>
          <p:nvPr/>
        </p:nvSpPr>
        <p:spPr bwMode="auto">
          <a:xfrm flipV="1">
            <a:off x="3886200" y="5410200"/>
            <a:ext cx="0" cy="381000"/>
          </a:xfrm>
          <a:prstGeom prst="line">
            <a:avLst/>
          </a:prstGeom>
          <a:noFill/>
          <a:ln w="9525">
            <a:solidFill>
              <a:srgbClr val="000080"/>
            </a:solidFill>
            <a:round/>
            <a:headEnd/>
            <a:tailEnd/>
          </a:ln>
        </p:spPr>
        <p:txBody>
          <a:bodyPr>
            <a:spAutoFit/>
          </a:bodyPr>
          <a:lstStyle/>
          <a:p>
            <a:endParaRPr lang="zh-CN" altLang="en-US"/>
          </a:p>
        </p:txBody>
      </p:sp>
      <p:sp>
        <p:nvSpPr>
          <p:cNvPr id="25620" name="Line 58"/>
          <p:cNvSpPr>
            <a:spLocks noChangeShapeType="1"/>
          </p:cNvSpPr>
          <p:nvPr/>
        </p:nvSpPr>
        <p:spPr bwMode="auto">
          <a:xfrm flipH="1" flipV="1">
            <a:off x="4795838" y="4191000"/>
            <a:ext cx="4762" cy="381000"/>
          </a:xfrm>
          <a:prstGeom prst="line">
            <a:avLst/>
          </a:prstGeom>
          <a:noFill/>
          <a:ln w="9525">
            <a:solidFill>
              <a:srgbClr val="000080"/>
            </a:solidFill>
            <a:round/>
            <a:headEnd/>
            <a:tailEnd/>
          </a:ln>
        </p:spPr>
        <p:txBody>
          <a:bodyPr>
            <a:spAutoFit/>
          </a:bodyPr>
          <a:lstStyle/>
          <a:p>
            <a:endParaRPr lang="zh-CN" altLang="en-US"/>
          </a:p>
        </p:txBody>
      </p:sp>
      <p:sp>
        <p:nvSpPr>
          <p:cNvPr id="25621" name="Rectangle 59"/>
          <p:cNvSpPr>
            <a:spLocks noChangeArrowheads="1"/>
          </p:cNvSpPr>
          <p:nvPr/>
        </p:nvSpPr>
        <p:spPr bwMode="auto">
          <a:xfrm>
            <a:off x="4648200" y="4343400"/>
            <a:ext cx="312738" cy="457200"/>
          </a:xfrm>
          <a:prstGeom prst="rect">
            <a:avLst/>
          </a:prstGeom>
          <a:noFill/>
          <a:ln w="9525">
            <a:noFill/>
            <a:miter lim="800000"/>
            <a:headEnd/>
            <a:tailEnd/>
          </a:ln>
        </p:spPr>
        <p:txBody>
          <a:bodyPr>
            <a:spAutoFit/>
          </a:bodyPr>
          <a:lstStyle/>
          <a:p>
            <a:pPr>
              <a:buClrTx/>
              <a:buFontTx/>
              <a:buNone/>
            </a:pPr>
            <a:r>
              <a:rPr lang="en-US" altLang="zh-CN" b="1">
                <a:solidFill>
                  <a:srgbClr val="333399"/>
                </a:solidFill>
              </a:rPr>
              <a:t>.</a:t>
            </a:r>
          </a:p>
        </p:txBody>
      </p:sp>
      <p:sp>
        <p:nvSpPr>
          <p:cNvPr id="25622" name="Rectangle 60"/>
          <p:cNvSpPr>
            <a:spLocks noChangeArrowheads="1"/>
          </p:cNvSpPr>
          <p:nvPr/>
        </p:nvSpPr>
        <p:spPr bwMode="auto">
          <a:xfrm>
            <a:off x="1676400" y="56991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B</a:t>
            </a:r>
          </a:p>
        </p:txBody>
      </p:sp>
      <p:sp>
        <p:nvSpPr>
          <p:cNvPr id="25623" name="Rectangle 61"/>
          <p:cNvSpPr>
            <a:spLocks noChangeArrowheads="1"/>
          </p:cNvSpPr>
          <p:nvPr/>
        </p:nvSpPr>
        <p:spPr bwMode="auto">
          <a:xfrm>
            <a:off x="1676400" y="6384925"/>
            <a:ext cx="325438"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1</a:t>
            </a:r>
          </a:p>
        </p:txBody>
      </p:sp>
      <p:sp>
        <p:nvSpPr>
          <p:cNvPr id="25624" name="Line 62"/>
          <p:cNvSpPr>
            <a:spLocks noChangeShapeType="1"/>
          </p:cNvSpPr>
          <p:nvPr/>
        </p:nvSpPr>
        <p:spPr bwMode="auto">
          <a:xfrm flipV="1">
            <a:off x="1849438" y="6019800"/>
            <a:ext cx="0" cy="381000"/>
          </a:xfrm>
          <a:prstGeom prst="line">
            <a:avLst/>
          </a:prstGeom>
          <a:noFill/>
          <a:ln w="9525">
            <a:solidFill>
              <a:srgbClr val="000080"/>
            </a:solidFill>
            <a:round/>
            <a:headEnd/>
            <a:tailEnd/>
          </a:ln>
        </p:spPr>
        <p:txBody>
          <a:bodyPr>
            <a:spAutoFit/>
          </a:bodyPr>
          <a:lstStyle/>
          <a:p>
            <a:endParaRPr lang="zh-CN" altLang="en-US"/>
          </a:p>
        </p:txBody>
      </p:sp>
      <p:sp>
        <p:nvSpPr>
          <p:cNvPr id="25625" name="Rectangle 63"/>
          <p:cNvSpPr>
            <a:spLocks noChangeArrowheads="1"/>
          </p:cNvSpPr>
          <p:nvPr/>
        </p:nvSpPr>
        <p:spPr bwMode="auto">
          <a:xfrm>
            <a:off x="5643563" y="5122863"/>
            <a:ext cx="354012"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S</a:t>
            </a:r>
          </a:p>
        </p:txBody>
      </p:sp>
      <p:sp>
        <p:nvSpPr>
          <p:cNvPr id="25626" name="Line 64"/>
          <p:cNvSpPr>
            <a:spLocks noChangeShapeType="1"/>
          </p:cNvSpPr>
          <p:nvPr/>
        </p:nvSpPr>
        <p:spPr bwMode="auto">
          <a:xfrm flipH="1" flipV="1">
            <a:off x="6705600" y="4800600"/>
            <a:ext cx="457200" cy="457200"/>
          </a:xfrm>
          <a:prstGeom prst="line">
            <a:avLst/>
          </a:prstGeom>
          <a:noFill/>
          <a:ln w="9525">
            <a:solidFill>
              <a:srgbClr val="000080"/>
            </a:solidFill>
            <a:round/>
            <a:headEnd/>
            <a:tailEnd/>
          </a:ln>
        </p:spPr>
        <p:txBody>
          <a:bodyPr>
            <a:spAutoFit/>
          </a:bodyPr>
          <a:lstStyle/>
          <a:p>
            <a:endParaRPr lang="zh-CN" altLang="en-US"/>
          </a:p>
        </p:txBody>
      </p:sp>
      <p:sp>
        <p:nvSpPr>
          <p:cNvPr id="25627" name="Line 65"/>
          <p:cNvSpPr>
            <a:spLocks noChangeShapeType="1"/>
          </p:cNvSpPr>
          <p:nvPr/>
        </p:nvSpPr>
        <p:spPr bwMode="auto">
          <a:xfrm flipV="1">
            <a:off x="5983288" y="4800600"/>
            <a:ext cx="417512" cy="422275"/>
          </a:xfrm>
          <a:prstGeom prst="line">
            <a:avLst/>
          </a:prstGeom>
          <a:noFill/>
          <a:ln w="9525">
            <a:solidFill>
              <a:srgbClr val="000080"/>
            </a:solidFill>
            <a:round/>
            <a:headEnd/>
            <a:tailEnd/>
          </a:ln>
        </p:spPr>
        <p:txBody>
          <a:bodyPr>
            <a:spAutoFit/>
          </a:bodyPr>
          <a:lstStyle/>
          <a:p>
            <a:endParaRPr lang="zh-CN" altLang="en-US"/>
          </a:p>
        </p:txBody>
      </p:sp>
      <p:sp>
        <p:nvSpPr>
          <p:cNvPr id="25628" name="Line 66"/>
          <p:cNvSpPr>
            <a:spLocks noChangeShapeType="1"/>
          </p:cNvSpPr>
          <p:nvPr/>
        </p:nvSpPr>
        <p:spPr bwMode="auto">
          <a:xfrm flipV="1">
            <a:off x="5334000" y="5410200"/>
            <a:ext cx="381000" cy="381000"/>
          </a:xfrm>
          <a:prstGeom prst="line">
            <a:avLst/>
          </a:prstGeom>
          <a:noFill/>
          <a:ln w="9525">
            <a:solidFill>
              <a:srgbClr val="000080"/>
            </a:solidFill>
            <a:round/>
            <a:headEnd/>
            <a:tailEnd/>
          </a:ln>
        </p:spPr>
        <p:txBody>
          <a:bodyPr>
            <a:spAutoFit/>
          </a:bodyPr>
          <a:lstStyle/>
          <a:p>
            <a:endParaRPr lang="zh-CN" altLang="en-US"/>
          </a:p>
        </p:txBody>
      </p:sp>
      <p:sp>
        <p:nvSpPr>
          <p:cNvPr id="25629" name="Rectangle 67"/>
          <p:cNvSpPr>
            <a:spLocks noChangeArrowheads="1"/>
          </p:cNvSpPr>
          <p:nvPr/>
        </p:nvSpPr>
        <p:spPr bwMode="auto">
          <a:xfrm>
            <a:off x="7086600" y="51657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B</a:t>
            </a:r>
          </a:p>
        </p:txBody>
      </p:sp>
      <p:sp>
        <p:nvSpPr>
          <p:cNvPr id="25630" name="Rectangle 68"/>
          <p:cNvSpPr>
            <a:spLocks noChangeArrowheads="1"/>
          </p:cNvSpPr>
          <p:nvPr/>
        </p:nvSpPr>
        <p:spPr bwMode="auto">
          <a:xfrm>
            <a:off x="7065963" y="5851525"/>
            <a:ext cx="325437"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1</a:t>
            </a:r>
          </a:p>
        </p:txBody>
      </p:sp>
      <p:sp>
        <p:nvSpPr>
          <p:cNvPr id="25631" name="Line 69"/>
          <p:cNvSpPr>
            <a:spLocks noChangeShapeType="1"/>
          </p:cNvSpPr>
          <p:nvPr/>
        </p:nvSpPr>
        <p:spPr bwMode="auto">
          <a:xfrm flipV="1">
            <a:off x="7239000" y="5486400"/>
            <a:ext cx="0" cy="381000"/>
          </a:xfrm>
          <a:prstGeom prst="line">
            <a:avLst/>
          </a:prstGeom>
          <a:noFill/>
          <a:ln w="9525">
            <a:solidFill>
              <a:srgbClr val="000080"/>
            </a:solidFill>
            <a:round/>
            <a:headEnd/>
            <a:tailEnd/>
          </a:ln>
        </p:spPr>
        <p:txBody>
          <a:bodyPr>
            <a:spAutoFit/>
          </a:bodyPr>
          <a:lstStyle/>
          <a:p>
            <a:endParaRPr lang="zh-CN" altLang="en-US"/>
          </a:p>
        </p:txBody>
      </p:sp>
      <p:sp>
        <p:nvSpPr>
          <p:cNvPr id="25632" name="Rectangle 70"/>
          <p:cNvSpPr>
            <a:spLocks noChangeArrowheads="1"/>
          </p:cNvSpPr>
          <p:nvPr/>
        </p:nvSpPr>
        <p:spPr bwMode="auto">
          <a:xfrm>
            <a:off x="5029200" y="57753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B</a:t>
            </a:r>
          </a:p>
        </p:txBody>
      </p:sp>
      <p:sp>
        <p:nvSpPr>
          <p:cNvPr id="25633" name="Rectangle 71"/>
          <p:cNvSpPr>
            <a:spLocks noChangeArrowheads="1"/>
          </p:cNvSpPr>
          <p:nvPr/>
        </p:nvSpPr>
        <p:spPr bwMode="auto">
          <a:xfrm>
            <a:off x="5029200" y="6461125"/>
            <a:ext cx="325438"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0</a:t>
            </a:r>
          </a:p>
        </p:txBody>
      </p:sp>
      <p:sp>
        <p:nvSpPr>
          <p:cNvPr id="25634" name="Line 72"/>
          <p:cNvSpPr>
            <a:spLocks noChangeShapeType="1"/>
          </p:cNvSpPr>
          <p:nvPr/>
        </p:nvSpPr>
        <p:spPr bwMode="auto">
          <a:xfrm flipV="1">
            <a:off x="5202238" y="6096000"/>
            <a:ext cx="0" cy="381000"/>
          </a:xfrm>
          <a:prstGeom prst="line">
            <a:avLst/>
          </a:prstGeom>
          <a:noFill/>
          <a:ln w="9525">
            <a:solidFill>
              <a:srgbClr val="000080"/>
            </a:solidFill>
            <a:round/>
            <a:headEnd/>
            <a:tailEnd/>
          </a:ln>
        </p:spPr>
        <p:txBody>
          <a:bodyPr>
            <a:spAutoFit/>
          </a:bodyPr>
          <a:lstStyle/>
          <a:p>
            <a:endParaRPr lang="zh-CN" altLang="en-US"/>
          </a:p>
        </p:txBody>
      </p:sp>
      <p:grpSp>
        <p:nvGrpSpPr>
          <p:cNvPr id="2" name="Group 126"/>
          <p:cNvGrpSpPr>
            <a:grpSpLocks/>
          </p:cNvGrpSpPr>
          <p:nvPr/>
        </p:nvGrpSpPr>
        <p:grpSpPr bwMode="auto">
          <a:xfrm>
            <a:off x="4876800" y="3505200"/>
            <a:ext cx="990600" cy="533400"/>
            <a:chOff x="3168" y="1920"/>
            <a:chExt cx="624" cy="336"/>
          </a:xfrm>
        </p:grpSpPr>
        <p:sp>
          <p:nvSpPr>
            <p:cNvPr id="25685" name="Rectangle 75"/>
            <p:cNvSpPr>
              <a:spLocks noChangeArrowheads="1"/>
            </p:cNvSpPr>
            <p:nvPr/>
          </p:nvSpPr>
          <p:spPr bwMode="auto">
            <a:xfrm>
              <a:off x="3312" y="1920"/>
              <a:ext cx="480" cy="250"/>
            </a:xfrm>
            <a:prstGeom prst="rect">
              <a:avLst/>
            </a:prstGeom>
            <a:noFill/>
            <a:ln w="9525" algn="ctr">
              <a:noFill/>
              <a:miter lim="800000"/>
              <a:headEnd/>
              <a:tailEnd/>
            </a:ln>
          </p:spPr>
          <p:txBody>
            <a:bodyPr>
              <a:spAutoFit/>
            </a:bodyPr>
            <a:lstStyle/>
            <a:p>
              <a:pPr algn="l"/>
              <a:r>
                <a:rPr kumimoji="0" lang="en-US" altLang="zh-CN" sz="2000"/>
                <a:t>1</a:t>
              </a:r>
              <a:r>
                <a:rPr kumimoji="0" lang="zh-CN" altLang="en-US" sz="2000"/>
                <a:t>：</a:t>
              </a:r>
              <a:r>
                <a:rPr lang="en-US" altLang="zh-CN" sz="2000"/>
                <a:t>v</a:t>
              </a:r>
              <a:endParaRPr lang="en-US" altLang="zh-CN"/>
            </a:p>
          </p:txBody>
        </p:sp>
        <p:sp>
          <p:nvSpPr>
            <p:cNvPr id="25686" name="Line 77"/>
            <p:cNvSpPr>
              <a:spLocks noChangeShapeType="1"/>
            </p:cNvSpPr>
            <p:nvPr/>
          </p:nvSpPr>
          <p:spPr bwMode="auto">
            <a:xfrm flipH="1">
              <a:off x="3168" y="2064"/>
              <a:ext cx="192" cy="192"/>
            </a:xfrm>
            <a:prstGeom prst="line">
              <a:avLst/>
            </a:prstGeom>
            <a:noFill/>
            <a:ln w="9525" cap="rnd">
              <a:solidFill>
                <a:srgbClr val="800080"/>
              </a:solidFill>
              <a:prstDash val="sysDot"/>
              <a:round/>
              <a:headEnd/>
              <a:tailEnd/>
            </a:ln>
          </p:spPr>
          <p:txBody>
            <a:bodyPr>
              <a:spAutoFit/>
            </a:bodyPr>
            <a:lstStyle/>
            <a:p>
              <a:endParaRPr lang="zh-CN" altLang="en-US"/>
            </a:p>
          </p:txBody>
        </p:sp>
      </p:grpSp>
      <p:grpSp>
        <p:nvGrpSpPr>
          <p:cNvPr id="3" name="Group 78"/>
          <p:cNvGrpSpPr>
            <a:grpSpLocks/>
          </p:cNvGrpSpPr>
          <p:nvPr/>
        </p:nvGrpSpPr>
        <p:grpSpPr bwMode="auto">
          <a:xfrm>
            <a:off x="1981200" y="3810000"/>
            <a:ext cx="2438400" cy="1066800"/>
            <a:chOff x="1392" y="2016"/>
            <a:chExt cx="1440" cy="672"/>
          </a:xfrm>
        </p:grpSpPr>
        <p:sp>
          <p:nvSpPr>
            <p:cNvPr id="25679" name="Rectangle 79"/>
            <p:cNvSpPr>
              <a:spLocks noChangeArrowheads="1"/>
            </p:cNvSpPr>
            <p:nvPr/>
          </p:nvSpPr>
          <p:spPr bwMode="auto">
            <a:xfrm>
              <a:off x="2400" y="2438"/>
              <a:ext cx="432" cy="250"/>
            </a:xfrm>
            <a:prstGeom prst="rect">
              <a:avLst/>
            </a:prstGeom>
            <a:noFill/>
            <a:ln w="9525" algn="ctr">
              <a:noFill/>
              <a:miter lim="800000"/>
              <a:headEnd/>
              <a:tailEnd/>
            </a:ln>
          </p:spPr>
          <p:txBody>
            <a:bodyPr>
              <a:spAutoFit/>
            </a:bodyPr>
            <a:lstStyle/>
            <a:p>
              <a:pPr algn="l"/>
              <a:r>
                <a:rPr kumimoji="0" lang="en-US" altLang="zh-CN" sz="2000"/>
                <a:t>4</a:t>
              </a:r>
              <a:r>
                <a:rPr kumimoji="0" lang="zh-CN" altLang="en-US" sz="2000"/>
                <a:t>：</a:t>
              </a:r>
              <a:r>
                <a:rPr lang="en-US" altLang="zh-CN" sz="2000"/>
                <a:t>v</a:t>
              </a:r>
              <a:endParaRPr lang="en-US" altLang="zh-CN"/>
            </a:p>
          </p:txBody>
        </p:sp>
        <p:sp>
          <p:nvSpPr>
            <p:cNvPr id="25680" name="Rectangle 80"/>
            <p:cNvSpPr>
              <a:spLocks noChangeArrowheads="1"/>
            </p:cNvSpPr>
            <p:nvPr/>
          </p:nvSpPr>
          <p:spPr bwMode="auto">
            <a:xfrm>
              <a:off x="1920" y="2016"/>
              <a:ext cx="432" cy="250"/>
            </a:xfrm>
            <a:prstGeom prst="rect">
              <a:avLst/>
            </a:prstGeom>
            <a:noFill/>
            <a:ln w="9525" algn="ctr">
              <a:noFill/>
              <a:miter lim="800000"/>
              <a:headEnd/>
              <a:tailEnd/>
            </a:ln>
          </p:spPr>
          <p:txBody>
            <a:bodyPr>
              <a:spAutoFit/>
            </a:bodyPr>
            <a:lstStyle/>
            <a:p>
              <a:pPr algn="l"/>
              <a:r>
                <a:rPr kumimoji="0" lang="en-US" altLang="zh-CN" sz="2000"/>
                <a:t>3</a:t>
              </a:r>
              <a:r>
                <a:rPr kumimoji="0" lang="zh-CN" altLang="en-US" sz="2000"/>
                <a:t>：</a:t>
              </a:r>
              <a:r>
                <a:rPr lang="en-US" altLang="zh-CN" sz="2000"/>
                <a:t>f</a:t>
              </a:r>
              <a:endParaRPr lang="en-US" altLang="zh-CN"/>
            </a:p>
          </p:txBody>
        </p:sp>
        <p:sp>
          <p:nvSpPr>
            <p:cNvPr id="25681" name="Rectangle 81"/>
            <p:cNvSpPr>
              <a:spLocks noChangeArrowheads="1"/>
            </p:cNvSpPr>
            <p:nvPr/>
          </p:nvSpPr>
          <p:spPr bwMode="auto">
            <a:xfrm>
              <a:off x="1392" y="2400"/>
              <a:ext cx="432" cy="250"/>
            </a:xfrm>
            <a:prstGeom prst="rect">
              <a:avLst/>
            </a:prstGeom>
            <a:noFill/>
            <a:ln w="9525" algn="ctr">
              <a:noFill/>
              <a:miter lim="800000"/>
              <a:headEnd/>
              <a:tailEnd/>
            </a:ln>
          </p:spPr>
          <p:txBody>
            <a:bodyPr>
              <a:spAutoFit/>
            </a:bodyPr>
            <a:lstStyle/>
            <a:p>
              <a:pPr algn="l"/>
              <a:r>
                <a:rPr kumimoji="0" lang="en-US" altLang="zh-CN" sz="2000"/>
                <a:t>2</a:t>
              </a:r>
              <a:r>
                <a:rPr kumimoji="0" lang="zh-CN" altLang="en-US" sz="2000"/>
                <a:t>：</a:t>
              </a:r>
              <a:r>
                <a:rPr kumimoji="0" lang="en-US" altLang="zh-CN" sz="2000"/>
                <a:t>l</a:t>
              </a:r>
              <a:endParaRPr lang="en-US" altLang="zh-CN"/>
            </a:p>
          </p:txBody>
        </p:sp>
        <p:sp>
          <p:nvSpPr>
            <p:cNvPr id="25682" name="Line 82"/>
            <p:cNvSpPr>
              <a:spLocks noChangeShapeType="1"/>
            </p:cNvSpPr>
            <p:nvPr/>
          </p:nvSpPr>
          <p:spPr bwMode="auto">
            <a:xfrm>
              <a:off x="2112" y="2208"/>
              <a:ext cx="0" cy="24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5683" name="Line 83"/>
            <p:cNvSpPr>
              <a:spLocks noChangeShapeType="1"/>
            </p:cNvSpPr>
            <p:nvPr/>
          </p:nvSpPr>
          <p:spPr bwMode="auto">
            <a:xfrm>
              <a:off x="1776" y="2544"/>
              <a:ext cx="24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5684" name="Line 84"/>
            <p:cNvSpPr>
              <a:spLocks noChangeShapeType="1"/>
            </p:cNvSpPr>
            <p:nvPr/>
          </p:nvSpPr>
          <p:spPr bwMode="auto">
            <a:xfrm>
              <a:off x="2208" y="2544"/>
              <a:ext cx="240" cy="0"/>
            </a:xfrm>
            <a:prstGeom prst="line">
              <a:avLst/>
            </a:prstGeom>
            <a:noFill/>
            <a:ln w="9525" cap="rnd">
              <a:solidFill>
                <a:srgbClr val="800080"/>
              </a:solidFill>
              <a:prstDash val="sysDot"/>
              <a:round/>
              <a:headEnd/>
              <a:tailEnd/>
            </a:ln>
          </p:spPr>
          <p:txBody>
            <a:bodyPr>
              <a:spAutoFit/>
            </a:bodyPr>
            <a:lstStyle/>
            <a:p>
              <a:endParaRPr lang="zh-CN" altLang="en-US"/>
            </a:p>
          </p:txBody>
        </p:sp>
      </p:grpSp>
      <p:grpSp>
        <p:nvGrpSpPr>
          <p:cNvPr id="4" name="Group 85"/>
          <p:cNvGrpSpPr>
            <a:grpSpLocks/>
          </p:cNvGrpSpPr>
          <p:nvPr/>
        </p:nvGrpSpPr>
        <p:grpSpPr bwMode="auto">
          <a:xfrm>
            <a:off x="1371600" y="5013325"/>
            <a:ext cx="2209800" cy="869950"/>
            <a:chOff x="960" y="2774"/>
            <a:chExt cx="1392" cy="548"/>
          </a:xfrm>
        </p:grpSpPr>
        <p:sp>
          <p:nvSpPr>
            <p:cNvPr id="25673" name="Rectangle 86"/>
            <p:cNvSpPr>
              <a:spLocks noChangeArrowheads="1"/>
            </p:cNvSpPr>
            <p:nvPr/>
          </p:nvSpPr>
          <p:spPr bwMode="auto">
            <a:xfrm>
              <a:off x="960" y="2774"/>
              <a:ext cx="432" cy="250"/>
            </a:xfrm>
            <a:prstGeom prst="rect">
              <a:avLst/>
            </a:prstGeom>
            <a:noFill/>
            <a:ln w="9525" algn="ctr">
              <a:noFill/>
              <a:miter lim="800000"/>
              <a:headEnd/>
              <a:tailEnd/>
            </a:ln>
          </p:spPr>
          <p:txBody>
            <a:bodyPr>
              <a:spAutoFit/>
            </a:bodyPr>
            <a:lstStyle/>
            <a:p>
              <a:pPr algn="l"/>
              <a:r>
                <a:rPr kumimoji="0" lang="en-US" altLang="zh-CN" sz="2000"/>
                <a:t>5</a:t>
              </a:r>
              <a:r>
                <a:rPr kumimoji="0" lang="zh-CN" altLang="en-US" sz="2000"/>
                <a:t>：</a:t>
              </a:r>
              <a:r>
                <a:rPr kumimoji="0" lang="en-US" altLang="zh-CN" sz="2000"/>
                <a:t>l</a:t>
              </a:r>
              <a:endParaRPr lang="en-US" altLang="zh-CN"/>
            </a:p>
          </p:txBody>
        </p:sp>
        <p:sp>
          <p:nvSpPr>
            <p:cNvPr id="25674" name="Rectangle 87"/>
            <p:cNvSpPr>
              <a:spLocks noChangeArrowheads="1"/>
            </p:cNvSpPr>
            <p:nvPr/>
          </p:nvSpPr>
          <p:spPr bwMode="auto">
            <a:xfrm>
              <a:off x="1920" y="2784"/>
              <a:ext cx="432" cy="250"/>
            </a:xfrm>
            <a:prstGeom prst="rect">
              <a:avLst/>
            </a:prstGeom>
            <a:noFill/>
            <a:ln w="9525" algn="ctr">
              <a:noFill/>
              <a:miter lim="800000"/>
              <a:headEnd/>
              <a:tailEnd/>
            </a:ln>
          </p:spPr>
          <p:txBody>
            <a:bodyPr>
              <a:spAutoFit/>
            </a:bodyPr>
            <a:lstStyle/>
            <a:p>
              <a:pPr algn="l"/>
              <a:r>
                <a:rPr kumimoji="0" lang="en-US" altLang="zh-CN" sz="2000"/>
                <a:t>6</a:t>
              </a:r>
              <a:r>
                <a:rPr kumimoji="0" lang="zh-CN" altLang="en-US" sz="2000"/>
                <a:t>：</a:t>
              </a:r>
              <a:r>
                <a:rPr lang="en-US" altLang="zh-CN" sz="2000"/>
                <a:t>f</a:t>
              </a:r>
              <a:endParaRPr lang="en-US" altLang="zh-CN"/>
            </a:p>
          </p:txBody>
        </p:sp>
        <p:sp>
          <p:nvSpPr>
            <p:cNvPr id="25675" name="Rectangle 88"/>
            <p:cNvSpPr>
              <a:spLocks noChangeArrowheads="1"/>
            </p:cNvSpPr>
            <p:nvPr/>
          </p:nvSpPr>
          <p:spPr bwMode="auto">
            <a:xfrm>
              <a:off x="1728" y="3072"/>
              <a:ext cx="480" cy="250"/>
            </a:xfrm>
            <a:prstGeom prst="rect">
              <a:avLst/>
            </a:prstGeom>
            <a:noFill/>
            <a:ln w="9525" algn="ctr">
              <a:noFill/>
              <a:miter lim="800000"/>
              <a:headEnd/>
              <a:tailEnd/>
            </a:ln>
          </p:spPr>
          <p:txBody>
            <a:bodyPr>
              <a:spAutoFit/>
            </a:bodyPr>
            <a:lstStyle/>
            <a:p>
              <a:pPr algn="l"/>
              <a:r>
                <a:rPr kumimoji="0" lang="en-US" altLang="zh-CN" sz="2000"/>
                <a:t>7</a:t>
              </a:r>
              <a:r>
                <a:rPr kumimoji="0" lang="zh-CN" altLang="en-US" sz="2000"/>
                <a:t>：</a:t>
              </a:r>
              <a:r>
                <a:rPr lang="en-US" altLang="zh-CN" sz="2000"/>
                <a:t>v</a:t>
              </a:r>
              <a:endParaRPr lang="en-US" altLang="zh-CN"/>
            </a:p>
          </p:txBody>
        </p:sp>
        <p:sp>
          <p:nvSpPr>
            <p:cNvPr id="25676" name="Line 89"/>
            <p:cNvSpPr>
              <a:spLocks noChangeShapeType="1"/>
            </p:cNvSpPr>
            <p:nvPr/>
          </p:nvSpPr>
          <p:spPr bwMode="auto">
            <a:xfrm>
              <a:off x="1344" y="2880"/>
              <a:ext cx="24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5677" name="Line 90"/>
            <p:cNvSpPr>
              <a:spLocks noChangeShapeType="1"/>
            </p:cNvSpPr>
            <p:nvPr/>
          </p:nvSpPr>
          <p:spPr bwMode="auto">
            <a:xfrm>
              <a:off x="1728" y="2880"/>
              <a:ext cx="24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5678" name="Line 91"/>
            <p:cNvSpPr>
              <a:spLocks noChangeShapeType="1"/>
            </p:cNvSpPr>
            <p:nvPr/>
          </p:nvSpPr>
          <p:spPr bwMode="auto">
            <a:xfrm>
              <a:off x="1728" y="2976"/>
              <a:ext cx="144" cy="144"/>
            </a:xfrm>
            <a:prstGeom prst="line">
              <a:avLst/>
            </a:prstGeom>
            <a:noFill/>
            <a:ln w="9525" cap="rnd">
              <a:solidFill>
                <a:srgbClr val="800080"/>
              </a:solidFill>
              <a:prstDash val="sysDot"/>
              <a:round/>
              <a:headEnd/>
              <a:tailEnd/>
            </a:ln>
          </p:spPr>
          <p:txBody>
            <a:bodyPr>
              <a:spAutoFit/>
            </a:bodyPr>
            <a:lstStyle/>
            <a:p>
              <a:endParaRPr lang="zh-CN" altLang="en-US"/>
            </a:p>
          </p:txBody>
        </p:sp>
      </p:grpSp>
      <p:grpSp>
        <p:nvGrpSpPr>
          <p:cNvPr id="5" name="Group 92"/>
          <p:cNvGrpSpPr>
            <a:grpSpLocks/>
          </p:cNvGrpSpPr>
          <p:nvPr/>
        </p:nvGrpSpPr>
        <p:grpSpPr bwMode="auto">
          <a:xfrm>
            <a:off x="762000" y="5699125"/>
            <a:ext cx="2286000" cy="701675"/>
            <a:chOff x="576" y="3206"/>
            <a:chExt cx="1440" cy="442"/>
          </a:xfrm>
        </p:grpSpPr>
        <p:sp>
          <p:nvSpPr>
            <p:cNvPr id="25669" name="Rectangle 93"/>
            <p:cNvSpPr>
              <a:spLocks noChangeArrowheads="1"/>
            </p:cNvSpPr>
            <p:nvPr/>
          </p:nvSpPr>
          <p:spPr bwMode="auto">
            <a:xfrm>
              <a:off x="576" y="3206"/>
              <a:ext cx="432" cy="250"/>
            </a:xfrm>
            <a:prstGeom prst="rect">
              <a:avLst/>
            </a:prstGeom>
            <a:noFill/>
            <a:ln w="9525" algn="ctr">
              <a:noFill/>
              <a:miter lim="800000"/>
              <a:headEnd/>
              <a:tailEnd/>
            </a:ln>
          </p:spPr>
          <p:txBody>
            <a:bodyPr>
              <a:spAutoFit/>
            </a:bodyPr>
            <a:lstStyle/>
            <a:p>
              <a:pPr algn="l"/>
              <a:r>
                <a:rPr kumimoji="0" lang="en-US" altLang="zh-CN" sz="2000"/>
                <a:t>8</a:t>
              </a:r>
              <a:r>
                <a:rPr kumimoji="0" lang="zh-CN" altLang="en-US" sz="2000"/>
                <a:t>：</a:t>
              </a:r>
              <a:r>
                <a:rPr lang="en-US" altLang="zh-CN" sz="2000"/>
                <a:t>f</a:t>
              </a:r>
              <a:endParaRPr lang="en-US" altLang="zh-CN"/>
            </a:p>
          </p:txBody>
        </p:sp>
        <p:sp>
          <p:nvSpPr>
            <p:cNvPr id="25670" name="Rectangle 94"/>
            <p:cNvSpPr>
              <a:spLocks noChangeArrowheads="1"/>
            </p:cNvSpPr>
            <p:nvPr/>
          </p:nvSpPr>
          <p:spPr bwMode="auto">
            <a:xfrm>
              <a:off x="1440" y="3398"/>
              <a:ext cx="576" cy="250"/>
            </a:xfrm>
            <a:prstGeom prst="rect">
              <a:avLst/>
            </a:prstGeom>
            <a:noFill/>
            <a:ln w="9525" algn="ctr">
              <a:noFill/>
              <a:miter lim="800000"/>
              <a:headEnd/>
              <a:tailEnd/>
            </a:ln>
          </p:spPr>
          <p:txBody>
            <a:bodyPr>
              <a:spAutoFit/>
            </a:bodyPr>
            <a:lstStyle/>
            <a:p>
              <a:pPr algn="l"/>
              <a:r>
                <a:rPr kumimoji="0" lang="en-US" altLang="zh-CN" sz="2000"/>
                <a:t>9</a:t>
              </a:r>
              <a:r>
                <a:rPr kumimoji="0" lang="zh-CN" altLang="en-US" sz="2000"/>
                <a:t>：</a:t>
              </a:r>
              <a:r>
                <a:rPr lang="en-US" altLang="zh-CN" sz="2000"/>
                <a:t>v</a:t>
              </a:r>
              <a:endParaRPr lang="en-US" altLang="zh-CN"/>
            </a:p>
          </p:txBody>
        </p:sp>
        <p:sp>
          <p:nvSpPr>
            <p:cNvPr id="25671" name="Line 95"/>
            <p:cNvSpPr>
              <a:spLocks noChangeShapeType="1"/>
            </p:cNvSpPr>
            <p:nvPr/>
          </p:nvSpPr>
          <p:spPr bwMode="auto">
            <a:xfrm>
              <a:off x="960" y="3312"/>
              <a:ext cx="24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5672" name="Line 96"/>
            <p:cNvSpPr>
              <a:spLocks noChangeShapeType="1"/>
            </p:cNvSpPr>
            <p:nvPr/>
          </p:nvSpPr>
          <p:spPr bwMode="auto">
            <a:xfrm>
              <a:off x="1344" y="3312"/>
              <a:ext cx="144" cy="144"/>
            </a:xfrm>
            <a:prstGeom prst="line">
              <a:avLst/>
            </a:prstGeom>
            <a:noFill/>
            <a:ln w="9525" cap="rnd">
              <a:solidFill>
                <a:srgbClr val="800080"/>
              </a:solidFill>
              <a:prstDash val="sysDot"/>
              <a:round/>
              <a:headEnd/>
              <a:tailEnd/>
            </a:ln>
          </p:spPr>
          <p:txBody>
            <a:bodyPr>
              <a:spAutoFit/>
            </a:bodyPr>
            <a:lstStyle/>
            <a:p>
              <a:endParaRPr lang="zh-CN" altLang="en-US"/>
            </a:p>
          </p:txBody>
        </p:sp>
      </p:grpSp>
      <p:grpSp>
        <p:nvGrpSpPr>
          <p:cNvPr id="6" name="Group 97"/>
          <p:cNvGrpSpPr>
            <a:grpSpLocks/>
          </p:cNvGrpSpPr>
          <p:nvPr/>
        </p:nvGrpSpPr>
        <p:grpSpPr bwMode="auto">
          <a:xfrm>
            <a:off x="3886200" y="4784725"/>
            <a:ext cx="1143000" cy="1098550"/>
            <a:chOff x="2544" y="2630"/>
            <a:chExt cx="720" cy="692"/>
          </a:xfrm>
        </p:grpSpPr>
        <p:sp>
          <p:nvSpPr>
            <p:cNvPr id="25665" name="Rectangle 98"/>
            <p:cNvSpPr>
              <a:spLocks noChangeArrowheads="1"/>
            </p:cNvSpPr>
            <p:nvPr/>
          </p:nvSpPr>
          <p:spPr bwMode="auto">
            <a:xfrm>
              <a:off x="2736" y="2630"/>
              <a:ext cx="528" cy="250"/>
            </a:xfrm>
            <a:prstGeom prst="rect">
              <a:avLst/>
            </a:prstGeom>
            <a:noFill/>
            <a:ln w="9525" algn="ctr">
              <a:noFill/>
              <a:miter lim="800000"/>
              <a:headEnd/>
              <a:tailEnd/>
            </a:ln>
          </p:spPr>
          <p:txBody>
            <a:bodyPr>
              <a:spAutoFit/>
            </a:bodyPr>
            <a:lstStyle/>
            <a:p>
              <a:pPr algn="l"/>
              <a:r>
                <a:rPr kumimoji="0" lang="en-US" altLang="zh-CN" sz="2000"/>
                <a:t>10</a:t>
              </a:r>
              <a:r>
                <a:rPr kumimoji="0" lang="zh-CN" altLang="en-US" sz="2000"/>
                <a:t>：</a:t>
              </a:r>
              <a:r>
                <a:rPr lang="en-US" altLang="zh-CN" sz="2000"/>
                <a:t>f</a:t>
              </a:r>
              <a:endParaRPr lang="en-US" altLang="zh-CN"/>
            </a:p>
          </p:txBody>
        </p:sp>
        <p:sp>
          <p:nvSpPr>
            <p:cNvPr id="25666" name="Rectangle 99"/>
            <p:cNvSpPr>
              <a:spLocks noChangeArrowheads="1"/>
            </p:cNvSpPr>
            <p:nvPr/>
          </p:nvSpPr>
          <p:spPr bwMode="auto">
            <a:xfrm>
              <a:off x="2544" y="3072"/>
              <a:ext cx="576" cy="250"/>
            </a:xfrm>
            <a:prstGeom prst="rect">
              <a:avLst/>
            </a:prstGeom>
            <a:noFill/>
            <a:ln w="9525" algn="ctr">
              <a:noFill/>
              <a:miter lim="800000"/>
              <a:headEnd/>
              <a:tailEnd/>
            </a:ln>
          </p:spPr>
          <p:txBody>
            <a:bodyPr>
              <a:spAutoFit/>
            </a:bodyPr>
            <a:lstStyle/>
            <a:p>
              <a:pPr algn="l"/>
              <a:r>
                <a:rPr kumimoji="0" lang="en-US" altLang="zh-CN" sz="2000"/>
                <a:t>11</a:t>
              </a:r>
              <a:r>
                <a:rPr kumimoji="0" lang="zh-CN" altLang="en-US" sz="2000"/>
                <a:t>：</a:t>
              </a:r>
              <a:r>
                <a:rPr lang="en-US" altLang="zh-CN" sz="2000"/>
                <a:t>v</a:t>
              </a:r>
              <a:endParaRPr lang="en-US" altLang="zh-CN"/>
            </a:p>
          </p:txBody>
        </p:sp>
        <p:sp>
          <p:nvSpPr>
            <p:cNvPr id="25667" name="Line 100"/>
            <p:cNvSpPr>
              <a:spLocks noChangeShapeType="1"/>
            </p:cNvSpPr>
            <p:nvPr/>
          </p:nvSpPr>
          <p:spPr bwMode="auto">
            <a:xfrm flipH="1">
              <a:off x="2640" y="2784"/>
              <a:ext cx="144" cy="144"/>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5668" name="Line 101"/>
            <p:cNvSpPr>
              <a:spLocks noChangeShapeType="1"/>
            </p:cNvSpPr>
            <p:nvPr/>
          </p:nvSpPr>
          <p:spPr bwMode="auto">
            <a:xfrm>
              <a:off x="2640" y="2976"/>
              <a:ext cx="144" cy="144"/>
            </a:xfrm>
            <a:prstGeom prst="line">
              <a:avLst/>
            </a:prstGeom>
            <a:noFill/>
            <a:ln w="9525" cap="rnd">
              <a:solidFill>
                <a:srgbClr val="800080"/>
              </a:solidFill>
              <a:prstDash val="sysDot"/>
              <a:round/>
              <a:headEnd/>
              <a:tailEnd/>
            </a:ln>
          </p:spPr>
          <p:txBody>
            <a:bodyPr>
              <a:spAutoFit/>
            </a:bodyPr>
            <a:lstStyle/>
            <a:p>
              <a:endParaRPr lang="zh-CN" altLang="en-US"/>
            </a:p>
          </p:txBody>
        </p:sp>
      </p:grpSp>
      <p:grpSp>
        <p:nvGrpSpPr>
          <p:cNvPr id="7" name="Group 102"/>
          <p:cNvGrpSpPr>
            <a:grpSpLocks/>
          </p:cNvGrpSpPr>
          <p:nvPr/>
        </p:nvGrpSpPr>
        <p:grpSpPr bwMode="auto">
          <a:xfrm>
            <a:off x="4038600" y="6019800"/>
            <a:ext cx="2362200" cy="549275"/>
            <a:chOff x="2640" y="3408"/>
            <a:chExt cx="1488" cy="346"/>
          </a:xfrm>
        </p:grpSpPr>
        <p:sp>
          <p:nvSpPr>
            <p:cNvPr id="25661" name="Rectangle 103"/>
            <p:cNvSpPr>
              <a:spLocks noChangeArrowheads="1"/>
            </p:cNvSpPr>
            <p:nvPr/>
          </p:nvSpPr>
          <p:spPr bwMode="auto">
            <a:xfrm>
              <a:off x="2640" y="3494"/>
              <a:ext cx="528" cy="250"/>
            </a:xfrm>
            <a:prstGeom prst="rect">
              <a:avLst/>
            </a:prstGeom>
            <a:noFill/>
            <a:ln w="9525" algn="ctr">
              <a:noFill/>
              <a:miter lim="800000"/>
              <a:headEnd/>
              <a:tailEnd/>
            </a:ln>
          </p:spPr>
          <p:txBody>
            <a:bodyPr>
              <a:spAutoFit/>
            </a:bodyPr>
            <a:lstStyle/>
            <a:p>
              <a:pPr algn="l"/>
              <a:r>
                <a:rPr kumimoji="0" lang="en-US" altLang="zh-CN" sz="2000"/>
                <a:t>18</a:t>
              </a:r>
              <a:r>
                <a:rPr kumimoji="0" lang="zh-CN" altLang="en-US" sz="2000"/>
                <a:t>：</a:t>
              </a:r>
              <a:r>
                <a:rPr lang="en-US" altLang="zh-CN" sz="2000"/>
                <a:t>f</a:t>
              </a:r>
              <a:endParaRPr lang="en-US" altLang="zh-CN"/>
            </a:p>
          </p:txBody>
        </p:sp>
        <p:sp>
          <p:nvSpPr>
            <p:cNvPr id="25662" name="Rectangle 104"/>
            <p:cNvSpPr>
              <a:spLocks noChangeArrowheads="1"/>
            </p:cNvSpPr>
            <p:nvPr/>
          </p:nvSpPr>
          <p:spPr bwMode="auto">
            <a:xfrm>
              <a:off x="3552" y="3504"/>
              <a:ext cx="576" cy="250"/>
            </a:xfrm>
            <a:prstGeom prst="rect">
              <a:avLst/>
            </a:prstGeom>
            <a:noFill/>
            <a:ln w="9525" algn="ctr">
              <a:noFill/>
              <a:miter lim="800000"/>
              <a:headEnd/>
              <a:tailEnd/>
            </a:ln>
          </p:spPr>
          <p:txBody>
            <a:bodyPr>
              <a:spAutoFit/>
            </a:bodyPr>
            <a:lstStyle/>
            <a:p>
              <a:pPr algn="l"/>
              <a:r>
                <a:rPr kumimoji="0" lang="en-US" altLang="zh-CN" sz="2000" dirty="0"/>
                <a:t>19</a:t>
              </a:r>
              <a:r>
                <a:rPr kumimoji="0" lang="zh-CN" altLang="en-US" sz="2000" dirty="0"/>
                <a:t>：</a:t>
              </a:r>
              <a:r>
                <a:rPr lang="en-US" altLang="zh-CN" sz="2000" dirty="0"/>
                <a:t>v</a:t>
              </a:r>
              <a:endParaRPr lang="en-US" altLang="zh-CN" dirty="0"/>
            </a:p>
          </p:txBody>
        </p:sp>
        <p:sp>
          <p:nvSpPr>
            <p:cNvPr id="25663" name="Line 105"/>
            <p:cNvSpPr>
              <a:spLocks noChangeShapeType="1"/>
            </p:cNvSpPr>
            <p:nvPr/>
          </p:nvSpPr>
          <p:spPr bwMode="auto">
            <a:xfrm flipH="1">
              <a:off x="3120" y="3408"/>
              <a:ext cx="144" cy="144"/>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5664" name="Line 106"/>
            <p:cNvSpPr>
              <a:spLocks noChangeShapeType="1"/>
            </p:cNvSpPr>
            <p:nvPr/>
          </p:nvSpPr>
          <p:spPr bwMode="auto">
            <a:xfrm>
              <a:off x="3456" y="3408"/>
              <a:ext cx="144" cy="144"/>
            </a:xfrm>
            <a:prstGeom prst="line">
              <a:avLst/>
            </a:prstGeom>
            <a:noFill/>
            <a:ln w="9525" cap="rnd">
              <a:solidFill>
                <a:srgbClr val="800080"/>
              </a:solidFill>
              <a:prstDash val="sysDot"/>
              <a:round/>
              <a:headEnd/>
              <a:tailEnd/>
            </a:ln>
          </p:spPr>
          <p:txBody>
            <a:bodyPr>
              <a:spAutoFit/>
            </a:bodyPr>
            <a:lstStyle/>
            <a:p>
              <a:endParaRPr lang="zh-CN" altLang="en-US"/>
            </a:p>
          </p:txBody>
        </p:sp>
      </p:grpSp>
      <p:grpSp>
        <p:nvGrpSpPr>
          <p:cNvPr id="8" name="Group 107"/>
          <p:cNvGrpSpPr>
            <a:grpSpLocks/>
          </p:cNvGrpSpPr>
          <p:nvPr/>
        </p:nvGrpSpPr>
        <p:grpSpPr bwMode="auto">
          <a:xfrm>
            <a:off x="4572000" y="5089525"/>
            <a:ext cx="2362200" cy="869950"/>
            <a:chOff x="2976" y="2822"/>
            <a:chExt cx="1488" cy="548"/>
          </a:xfrm>
        </p:grpSpPr>
        <p:sp>
          <p:nvSpPr>
            <p:cNvPr id="25655" name="Rectangle 108"/>
            <p:cNvSpPr>
              <a:spLocks noChangeArrowheads="1"/>
            </p:cNvSpPr>
            <p:nvPr/>
          </p:nvSpPr>
          <p:spPr bwMode="auto">
            <a:xfrm>
              <a:off x="2976" y="2822"/>
              <a:ext cx="528" cy="250"/>
            </a:xfrm>
            <a:prstGeom prst="rect">
              <a:avLst/>
            </a:prstGeom>
            <a:noFill/>
            <a:ln w="9525" algn="ctr">
              <a:noFill/>
              <a:miter lim="800000"/>
              <a:headEnd/>
              <a:tailEnd/>
            </a:ln>
          </p:spPr>
          <p:txBody>
            <a:bodyPr>
              <a:spAutoFit/>
            </a:bodyPr>
            <a:lstStyle/>
            <a:p>
              <a:pPr algn="l"/>
              <a:r>
                <a:rPr kumimoji="0" lang="en-US" altLang="zh-CN" sz="2000"/>
                <a:t>15</a:t>
              </a:r>
              <a:r>
                <a:rPr kumimoji="0" lang="zh-CN" altLang="en-US" sz="2000"/>
                <a:t>：</a:t>
              </a:r>
              <a:r>
                <a:rPr lang="en-US" altLang="zh-CN" sz="2000"/>
                <a:t>l</a:t>
              </a:r>
              <a:endParaRPr lang="en-US" altLang="zh-CN"/>
            </a:p>
          </p:txBody>
        </p:sp>
        <p:sp>
          <p:nvSpPr>
            <p:cNvPr id="25656" name="Rectangle 109"/>
            <p:cNvSpPr>
              <a:spLocks noChangeArrowheads="1"/>
            </p:cNvSpPr>
            <p:nvPr/>
          </p:nvSpPr>
          <p:spPr bwMode="auto">
            <a:xfrm>
              <a:off x="3936" y="2832"/>
              <a:ext cx="528" cy="250"/>
            </a:xfrm>
            <a:prstGeom prst="rect">
              <a:avLst/>
            </a:prstGeom>
            <a:noFill/>
            <a:ln w="9525" algn="ctr">
              <a:noFill/>
              <a:miter lim="800000"/>
              <a:headEnd/>
              <a:tailEnd/>
            </a:ln>
          </p:spPr>
          <p:txBody>
            <a:bodyPr>
              <a:spAutoFit/>
            </a:bodyPr>
            <a:lstStyle/>
            <a:p>
              <a:pPr algn="l"/>
              <a:r>
                <a:rPr kumimoji="0" lang="en-US" altLang="zh-CN" sz="2000"/>
                <a:t>16</a:t>
              </a:r>
              <a:r>
                <a:rPr kumimoji="0" lang="zh-CN" altLang="en-US" sz="2000"/>
                <a:t>：</a:t>
              </a:r>
              <a:r>
                <a:rPr lang="en-US" altLang="zh-CN" sz="2000"/>
                <a:t>f</a:t>
              </a:r>
              <a:endParaRPr lang="en-US" altLang="zh-CN"/>
            </a:p>
          </p:txBody>
        </p:sp>
        <p:sp>
          <p:nvSpPr>
            <p:cNvPr id="25657" name="Rectangle 110"/>
            <p:cNvSpPr>
              <a:spLocks noChangeArrowheads="1"/>
            </p:cNvSpPr>
            <p:nvPr/>
          </p:nvSpPr>
          <p:spPr bwMode="auto">
            <a:xfrm>
              <a:off x="3744" y="3120"/>
              <a:ext cx="576" cy="250"/>
            </a:xfrm>
            <a:prstGeom prst="rect">
              <a:avLst/>
            </a:prstGeom>
            <a:noFill/>
            <a:ln w="9525" algn="ctr">
              <a:noFill/>
              <a:miter lim="800000"/>
              <a:headEnd/>
              <a:tailEnd/>
            </a:ln>
          </p:spPr>
          <p:txBody>
            <a:bodyPr>
              <a:spAutoFit/>
            </a:bodyPr>
            <a:lstStyle/>
            <a:p>
              <a:pPr algn="l"/>
              <a:r>
                <a:rPr kumimoji="0" lang="en-US" altLang="zh-CN" sz="2000"/>
                <a:t>17</a:t>
              </a:r>
              <a:r>
                <a:rPr kumimoji="0" lang="zh-CN" altLang="en-US" sz="2000"/>
                <a:t>：</a:t>
              </a:r>
              <a:r>
                <a:rPr lang="en-US" altLang="zh-CN" sz="2000"/>
                <a:t>v</a:t>
              </a:r>
              <a:endParaRPr lang="en-US" altLang="zh-CN"/>
            </a:p>
          </p:txBody>
        </p:sp>
        <p:sp>
          <p:nvSpPr>
            <p:cNvPr id="25658" name="Line 111"/>
            <p:cNvSpPr>
              <a:spLocks noChangeShapeType="1"/>
            </p:cNvSpPr>
            <p:nvPr/>
          </p:nvSpPr>
          <p:spPr bwMode="auto">
            <a:xfrm>
              <a:off x="3456" y="2928"/>
              <a:ext cx="24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5659" name="Line 112"/>
            <p:cNvSpPr>
              <a:spLocks noChangeShapeType="1"/>
            </p:cNvSpPr>
            <p:nvPr/>
          </p:nvSpPr>
          <p:spPr bwMode="auto">
            <a:xfrm>
              <a:off x="3840" y="2928"/>
              <a:ext cx="144"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5660" name="Line 113"/>
            <p:cNvSpPr>
              <a:spLocks noChangeShapeType="1"/>
            </p:cNvSpPr>
            <p:nvPr/>
          </p:nvSpPr>
          <p:spPr bwMode="auto">
            <a:xfrm>
              <a:off x="3840" y="3024"/>
              <a:ext cx="144" cy="144"/>
            </a:xfrm>
            <a:prstGeom prst="line">
              <a:avLst/>
            </a:prstGeom>
            <a:noFill/>
            <a:ln w="9525" cap="rnd">
              <a:solidFill>
                <a:srgbClr val="800080"/>
              </a:solidFill>
              <a:prstDash val="sysDot"/>
              <a:round/>
              <a:headEnd/>
              <a:tailEnd/>
            </a:ln>
          </p:spPr>
          <p:txBody>
            <a:bodyPr>
              <a:spAutoFit/>
            </a:bodyPr>
            <a:lstStyle/>
            <a:p>
              <a:endParaRPr lang="zh-CN" altLang="en-US"/>
            </a:p>
          </p:txBody>
        </p:sp>
      </p:grpSp>
      <p:grpSp>
        <p:nvGrpSpPr>
          <p:cNvPr id="9" name="Group 114"/>
          <p:cNvGrpSpPr>
            <a:grpSpLocks/>
          </p:cNvGrpSpPr>
          <p:nvPr/>
        </p:nvGrpSpPr>
        <p:grpSpPr bwMode="auto">
          <a:xfrm>
            <a:off x="5181600" y="3886200"/>
            <a:ext cx="2819400" cy="1082675"/>
            <a:chOff x="3360" y="2064"/>
            <a:chExt cx="1776" cy="682"/>
          </a:xfrm>
        </p:grpSpPr>
        <p:sp>
          <p:nvSpPr>
            <p:cNvPr id="25649" name="Rectangle 115"/>
            <p:cNvSpPr>
              <a:spLocks noChangeArrowheads="1"/>
            </p:cNvSpPr>
            <p:nvPr/>
          </p:nvSpPr>
          <p:spPr bwMode="auto">
            <a:xfrm>
              <a:off x="3360" y="2496"/>
              <a:ext cx="528" cy="250"/>
            </a:xfrm>
            <a:prstGeom prst="rect">
              <a:avLst/>
            </a:prstGeom>
            <a:noFill/>
            <a:ln w="9525" algn="ctr">
              <a:noFill/>
              <a:miter lim="800000"/>
              <a:headEnd/>
              <a:tailEnd/>
            </a:ln>
          </p:spPr>
          <p:txBody>
            <a:bodyPr>
              <a:spAutoFit/>
            </a:bodyPr>
            <a:lstStyle/>
            <a:p>
              <a:pPr algn="l"/>
              <a:r>
                <a:rPr kumimoji="0" lang="en-US" altLang="zh-CN" sz="2000"/>
                <a:t>12</a:t>
              </a:r>
              <a:r>
                <a:rPr kumimoji="0" lang="zh-CN" altLang="en-US" sz="2000"/>
                <a:t>：</a:t>
              </a:r>
              <a:r>
                <a:rPr kumimoji="0" lang="en-US" altLang="zh-CN" sz="2000"/>
                <a:t>l</a:t>
              </a:r>
              <a:endParaRPr lang="en-US" altLang="zh-CN"/>
            </a:p>
          </p:txBody>
        </p:sp>
        <p:sp>
          <p:nvSpPr>
            <p:cNvPr id="25650" name="Rectangle 116"/>
            <p:cNvSpPr>
              <a:spLocks noChangeArrowheads="1"/>
            </p:cNvSpPr>
            <p:nvPr/>
          </p:nvSpPr>
          <p:spPr bwMode="auto">
            <a:xfrm>
              <a:off x="3936" y="2064"/>
              <a:ext cx="528" cy="250"/>
            </a:xfrm>
            <a:prstGeom prst="rect">
              <a:avLst/>
            </a:prstGeom>
            <a:noFill/>
            <a:ln w="9525" algn="ctr">
              <a:noFill/>
              <a:miter lim="800000"/>
              <a:headEnd/>
              <a:tailEnd/>
            </a:ln>
          </p:spPr>
          <p:txBody>
            <a:bodyPr>
              <a:spAutoFit/>
            </a:bodyPr>
            <a:lstStyle/>
            <a:p>
              <a:pPr algn="l"/>
              <a:r>
                <a:rPr kumimoji="0" lang="en-US" altLang="zh-CN" sz="2000"/>
                <a:t>13</a:t>
              </a:r>
              <a:r>
                <a:rPr kumimoji="0" lang="zh-CN" altLang="en-US" sz="2000"/>
                <a:t>：</a:t>
              </a:r>
              <a:r>
                <a:rPr lang="en-US" altLang="zh-CN" sz="2000"/>
                <a:t>f</a:t>
              </a:r>
              <a:endParaRPr lang="en-US" altLang="zh-CN"/>
            </a:p>
          </p:txBody>
        </p:sp>
        <p:sp>
          <p:nvSpPr>
            <p:cNvPr id="25651" name="Rectangle 117"/>
            <p:cNvSpPr>
              <a:spLocks noChangeArrowheads="1"/>
            </p:cNvSpPr>
            <p:nvPr/>
          </p:nvSpPr>
          <p:spPr bwMode="auto">
            <a:xfrm>
              <a:off x="4560" y="2486"/>
              <a:ext cx="576" cy="250"/>
            </a:xfrm>
            <a:prstGeom prst="rect">
              <a:avLst/>
            </a:prstGeom>
            <a:noFill/>
            <a:ln w="9525" algn="ctr">
              <a:noFill/>
              <a:miter lim="800000"/>
              <a:headEnd/>
              <a:tailEnd/>
            </a:ln>
          </p:spPr>
          <p:txBody>
            <a:bodyPr>
              <a:spAutoFit/>
            </a:bodyPr>
            <a:lstStyle/>
            <a:p>
              <a:pPr algn="l"/>
              <a:r>
                <a:rPr kumimoji="0" lang="en-US" altLang="zh-CN" sz="2000"/>
                <a:t>14</a:t>
              </a:r>
              <a:r>
                <a:rPr kumimoji="0" lang="zh-CN" altLang="en-US" sz="2000"/>
                <a:t>：</a:t>
              </a:r>
              <a:r>
                <a:rPr lang="en-US" altLang="zh-CN" sz="2000"/>
                <a:t>v</a:t>
              </a:r>
              <a:endParaRPr lang="en-US" altLang="zh-CN"/>
            </a:p>
          </p:txBody>
        </p:sp>
        <p:sp>
          <p:nvSpPr>
            <p:cNvPr id="25652" name="Line 118"/>
            <p:cNvSpPr>
              <a:spLocks noChangeShapeType="1"/>
            </p:cNvSpPr>
            <p:nvPr/>
          </p:nvSpPr>
          <p:spPr bwMode="auto">
            <a:xfrm>
              <a:off x="4224" y="2256"/>
              <a:ext cx="0" cy="24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5653" name="Line 119"/>
            <p:cNvSpPr>
              <a:spLocks noChangeShapeType="1"/>
            </p:cNvSpPr>
            <p:nvPr/>
          </p:nvSpPr>
          <p:spPr bwMode="auto">
            <a:xfrm>
              <a:off x="3840" y="2640"/>
              <a:ext cx="24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5654" name="Line 120"/>
            <p:cNvSpPr>
              <a:spLocks noChangeShapeType="1"/>
            </p:cNvSpPr>
            <p:nvPr/>
          </p:nvSpPr>
          <p:spPr bwMode="auto">
            <a:xfrm>
              <a:off x="4368" y="2640"/>
              <a:ext cx="240" cy="0"/>
            </a:xfrm>
            <a:prstGeom prst="line">
              <a:avLst/>
            </a:prstGeom>
            <a:noFill/>
            <a:ln w="9525" cap="rnd">
              <a:solidFill>
                <a:srgbClr val="800080"/>
              </a:solidFill>
              <a:prstDash val="sysDot"/>
              <a:round/>
              <a:headEnd/>
              <a:tailEnd/>
            </a:ln>
          </p:spPr>
          <p:txBody>
            <a:bodyPr>
              <a:spAutoFit/>
            </a:bodyPr>
            <a:lstStyle/>
            <a:p>
              <a:endParaRPr lang="zh-CN" altLang="en-US"/>
            </a:p>
          </p:txBody>
        </p:sp>
      </p:grpSp>
      <p:grpSp>
        <p:nvGrpSpPr>
          <p:cNvPr id="10" name="Group 121"/>
          <p:cNvGrpSpPr>
            <a:grpSpLocks/>
          </p:cNvGrpSpPr>
          <p:nvPr/>
        </p:nvGrpSpPr>
        <p:grpSpPr bwMode="auto">
          <a:xfrm>
            <a:off x="7391400" y="5105400"/>
            <a:ext cx="1143000" cy="930275"/>
            <a:chOff x="4752" y="2832"/>
            <a:chExt cx="720" cy="586"/>
          </a:xfrm>
        </p:grpSpPr>
        <p:sp>
          <p:nvSpPr>
            <p:cNvPr id="25645" name="Rectangle 122"/>
            <p:cNvSpPr>
              <a:spLocks noChangeArrowheads="1"/>
            </p:cNvSpPr>
            <p:nvPr/>
          </p:nvSpPr>
          <p:spPr bwMode="auto">
            <a:xfrm>
              <a:off x="4944" y="2832"/>
              <a:ext cx="528" cy="250"/>
            </a:xfrm>
            <a:prstGeom prst="rect">
              <a:avLst/>
            </a:prstGeom>
            <a:noFill/>
            <a:ln w="9525" algn="ctr">
              <a:noFill/>
              <a:miter lim="800000"/>
              <a:headEnd/>
              <a:tailEnd/>
            </a:ln>
          </p:spPr>
          <p:txBody>
            <a:bodyPr>
              <a:spAutoFit/>
            </a:bodyPr>
            <a:lstStyle/>
            <a:p>
              <a:pPr algn="l"/>
              <a:r>
                <a:rPr kumimoji="0" lang="en-US" altLang="zh-CN" sz="2000"/>
                <a:t>20</a:t>
              </a:r>
              <a:r>
                <a:rPr kumimoji="0" lang="zh-CN" altLang="en-US" sz="2000"/>
                <a:t>：</a:t>
              </a:r>
              <a:r>
                <a:rPr lang="en-US" altLang="zh-CN" sz="2000"/>
                <a:t>f</a:t>
              </a:r>
              <a:endParaRPr lang="en-US" altLang="zh-CN"/>
            </a:p>
          </p:txBody>
        </p:sp>
        <p:sp>
          <p:nvSpPr>
            <p:cNvPr id="25646" name="Rectangle 123"/>
            <p:cNvSpPr>
              <a:spLocks noChangeArrowheads="1"/>
            </p:cNvSpPr>
            <p:nvPr/>
          </p:nvSpPr>
          <p:spPr bwMode="auto">
            <a:xfrm>
              <a:off x="4896" y="3168"/>
              <a:ext cx="576" cy="250"/>
            </a:xfrm>
            <a:prstGeom prst="rect">
              <a:avLst/>
            </a:prstGeom>
            <a:noFill/>
            <a:ln w="9525" algn="ctr">
              <a:noFill/>
              <a:miter lim="800000"/>
              <a:headEnd/>
              <a:tailEnd/>
            </a:ln>
          </p:spPr>
          <p:txBody>
            <a:bodyPr>
              <a:spAutoFit/>
            </a:bodyPr>
            <a:lstStyle/>
            <a:p>
              <a:pPr algn="l"/>
              <a:r>
                <a:rPr kumimoji="0" lang="en-US" altLang="zh-CN" sz="2000"/>
                <a:t>21</a:t>
              </a:r>
              <a:r>
                <a:rPr kumimoji="0" lang="zh-CN" altLang="en-US" sz="2000"/>
                <a:t>：</a:t>
              </a:r>
              <a:r>
                <a:rPr lang="en-US" altLang="zh-CN" sz="2000"/>
                <a:t>v</a:t>
              </a:r>
              <a:endParaRPr lang="en-US" altLang="zh-CN"/>
            </a:p>
          </p:txBody>
        </p:sp>
        <p:sp>
          <p:nvSpPr>
            <p:cNvPr id="25647" name="Line 124"/>
            <p:cNvSpPr>
              <a:spLocks noChangeShapeType="1"/>
            </p:cNvSpPr>
            <p:nvPr/>
          </p:nvSpPr>
          <p:spPr bwMode="auto">
            <a:xfrm>
              <a:off x="4752" y="2976"/>
              <a:ext cx="24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5648" name="Line 125"/>
            <p:cNvSpPr>
              <a:spLocks noChangeShapeType="1"/>
            </p:cNvSpPr>
            <p:nvPr/>
          </p:nvSpPr>
          <p:spPr bwMode="auto">
            <a:xfrm>
              <a:off x="4752" y="3072"/>
              <a:ext cx="192" cy="192"/>
            </a:xfrm>
            <a:prstGeom prst="line">
              <a:avLst/>
            </a:prstGeom>
            <a:noFill/>
            <a:ln w="9525" cap="rnd">
              <a:solidFill>
                <a:srgbClr val="800080"/>
              </a:solidFill>
              <a:prstDash val="sysDot"/>
              <a:round/>
              <a:headEnd/>
              <a:tailEnd/>
            </a:ln>
          </p:spPr>
          <p:txBody>
            <a:bodyPr>
              <a:spAutoFit/>
            </a:bodyPr>
            <a:lstStyle/>
            <a:p>
              <a:endParaRPr lang="zh-CN" altLang="en-US"/>
            </a:p>
          </p:txBody>
        </p:sp>
      </p:grpSp>
      <p:sp>
        <p:nvSpPr>
          <p:cNvPr id="11" name="矩形 10"/>
          <p:cNvSpPr/>
          <p:nvPr/>
        </p:nvSpPr>
        <p:spPr>
          <a:xfrm>
            <a:off x="363537" y="1917073"/>
            <a:ext cx="7502525" cy="1588127"/>
          </a:xfrm>
          <a:prstGeom prst="rect">
            <a:avLst/>
          </a:prstGeom>
        </p:spPr>
        <p:txBody>
          <a:bodyPr wrap="square">
            <a:spAutoFit/>
          </a:bodyPr>
          <a:lstStyle/>
          <a:p>
            <a:pPr algn="l">
              <a:buClrTx/>
              <a:buFont typeface="Symbol" pitchFamily="18" charset="2"/>
              <a:buNone/>
            </a:pPr>
            <a:r>
              <a:rPr lang="zh-CN" altLang="en-US" sz="1600" b="1" dirty="0"/>
              <a:t> </a:t>
            </a:r>
            <a:r>
              <a:rPr lang="en-US" altLang="zh-CN" sz="1600" b="1" dirty="0">
                <a:solidFill>
                  <a:srgbClr val="333399"/>
                </a:solidFill>
              </a:rPr>
              <a:t>for </a:t>
            </a:r>
            <a:r>
              <a:rPr lang="zh-CN" altLang="en-US" b="1" dirty="0">
                <a:solidFill>
                  <a:srgbClr val="333399"/>
                </a:solidFill>
              </a:rPr>
              <a:t>分析树中每一个结点</a:t>
            </a:r>
            <a:r>
              <a:rPr lang="en-US" altLang="zh-CN" b="1" dirty="0">
                <a:solidFill>
                  <a:srgbClr val="333399"/>
                </a:solidFill>
              </a:rPr>
              <a:t>n</a:t>
            </a:r>
            <a:r>
              <a:rPr lang="en-US" altLang="zh-CN" sz="1600" b="1" dirty="0">
                <a:solidFill>
                  <a:srgbClr val="333399"/>
                </a:solidFill>
              </a:rPr>
              <a:t>  do</a:t>
            </a:r>
          </a:p>
          <a:p>
            <a:pPr algn="l">
              <a:lnSpc>
                <a:spcPct val="90000"/>
              </a:lnSpc>
              <a:spcBef>
                <a:spcPct val="20000"/>
              </a:spcBef>
              <a:buClrTx/>
              <a:buFontTx/>
              <a:buNone/>
            </a:pPr>
            <a:r>
              <a:rPr lang="en-US" altLang="zh-CN" sz="1600" b="1" dirty="0">
                <a:solidFill>
                  <a:srgbClr val="333399"/>
                </a:solidFill>
              </a:rPr>
              <a:t>        for </a:t>
            </a:r>
            <a:r>
              <a:rPr lang="zh-CN" altLang="en-US" b="1" dirty="0">
                <a:solidFill>
                  <a:srgbClr val="333399"/>
                </a:solidFill>
              </a:rPr>
              <a:t>结点</a:t>
            </a:r>
            <a:r>
              <a:rPr lang="en-US" altLang="zh-CN" b="1" dirty="0">
                <a:solidFill>
                  <a:srgbClr val="333399"/>
                </a:solidFill>
              </a:rPr>
              <a:t>n</a:t>
            </a:r>
            <a:r>
              <a:rPr lang="zh-CN" altLang="en-US" b="1" dirty="0">
                <a:solidFill>
                  <a:srgbClr val="333399"/>
                </a:solidFill>
              </a:rPr>
              <a:t>所用产生式的每个语义规则中涉及的每一个属性</a:t>
            </a:r>
            <a:r>
              <a:rPr lang="en-US" altLang="zh-CN" b="1" dirty="0">
                <a:solidFill>
                  <a:srgbClr val="333399"/>
                </a:solidFill>
              </a:rPr>
              <a:t>a</a:t>
            </a:r>
            <a:r>
              <a:rPr lang="en-US" altLang="zh-CN" sz="1600" b="1" dirty="0">
                <a:solidFill>
                  <a:srgbClr val="333399"/>
                </a:solidFill>
              </a:rPr>
              <a:t>  do</a:t>
            </a:r>
          </a:p>
          <a:p>
            <a:pPr algn="l">
              <a:lnSpc>
                <a:spcPct val="90000"/>
              </a:lnSpc>
              <a:spcBef>
                <a:spcPct val="20000"/>
              </a:spcBef>
              <a:buClrTx/>
              <a:buFontTx/>
              <a:buNone/>
            </a:pPr>
            <a:r>
              <a:rPr lang="en-US" altLang="zh-CN" sz="1600" b="1" dirty="0">
                <a:solidFill>
                  <a:srgbClr val="333399"/>
                </a:solidFill>
              </a:rPr>
              <a:t>             </a:t>
            </a:r>
            <a:r>
              <a:rPr lang="zh-CN" altLang="en-US" b="1" dirty="0">
                <a:solidFill>
                  <a:srgbClr val="333399"/>
                </a:solidFill>
              </a:rPr>
              <a:t>为</a:t>
            </a:r>
            <a:r>
              <a:rPr lang="en-US" altLang="zh-CN" b="1" dirty="0">
                <a:solidFill>
                  <a:srgbClr val="333399"/>
                </a:solidFill>
              </a:rPr>
              <a:t>a</a:t>
            </a:r>
            <a:r>
              <a:rPr lang="zh-CN" altLang="en-US" b="1" dirty="0">
                <a:solidFill>
                  <a:srgbClr val="333399"/>
                </a:solidFill>
              </a:rPr>
              <a:t>在依赖图中建立一个结点；</a:t>
            </a:r>
          </a:p>
          <a:p>
            <a:pPr algn="l">
              <a:lnSpc>
                <a:spcPct val="90000"/>
              </a:lnSpc>
              <a:spcBef>
                <a:spcPct val="20000"/>
              </a:spcBef>
              <a:buClrTx/>
              <a:buFontTx/>
              <a:buNone/>
            </a:pPr>
            <a:r>
              <a:rPr lang="zh-CN" altLang="en-US" sz="1600" b="1" dirty="0">
                <a:solidFill>
                  <a:srgbClr val="333399"/>
                </a:solidFill>
              </a:rPr>
              <a:t>        </a:t>
            </a:r>
            <a:r>
              <a:rPr lang="en-US" altLang="zh-CN" sz="1600" b="1" dirty="0">
                <a:solidFill>
                  <a:srgbClr val="333399"/>
                </a:solidFill>
              </a:rPr>
              <a:t>for </a:t>
            </a:r>
            <a:r>
              <a:rPr lang="zh-CN" altLang="en-US" b="1" dirty="0">
                <a:solidFill>
                  <a:srgbClr val="333399"/>
                </a:solidFill>
              </a:rPr>
              <a:t>结点</a:t>
            </a:r>
            <a:r>
              <a:rPr lang="en-US" altLang="zh-CN" b="1" dirty="0">
                <a:solidFill>
                  <a:srgbClr val="333399"/>
                </a:solidFill>
              </a:rPr>
              <a:t>n</a:t>
            </a:r>
            <a:r>
              <a:rPr lang="zh-CN" altLang="en-US" b="1" dirty="0">
                <a:solidFill>
                  <a:srgbClr val="333399"/>
                </a:solidFill>
              </a:rPr>
              <a:t>所用产生式中每个形如</a:t>
            </a:r>
            <a:r>
              <a:rPr lang="en-US" altLang="zh-CN" b="1" dirty="0">
                <a:solidFill>
                  <a:srgbClr val="333399"/>
                </a:solidFill>
              </a:rPr>
              <a:t>f(c</a:t>
            </a:r>
            <a:r>
              <a:rPr lang="en-US" altLang="zh-CN" b="1" baseline="-25000" dirty="0">
                <a:solidFill>
                  <a:srgbClr val="333399"/>
                </a:solidFill>
              </a:rPr>
              <a:t>1</a:t>
            </a:r>
            <a:r>
              <a:rPr lang="en-US" altLang="zh-CN" b="1" dirty="0">
                <a:solidFill>
                  <a:srgbClr val="333399"/>
                </a:solidFill>
              </a:rPr>
              <a:t>,c</a:t>
            </a:r>
            <a:r>
              <a:rPr lang="en-US" altLang="zh-CN" b="1" baseline="-25000" dirty="0">
                <a:solidFill>
                  <a:srgbClr val="333399"/>
                </a:solidFill>
              </a:rPr>
              <a:t>2</a:t>
            </a:r>
            <a:r>
              <a:rPr lang="en-US" altLang="zh-CN" b="1" dirty="0">
                <a:solidFill>
                  <a:srgbClr val="333399"/>
                </a:solidFill>
              </a:rPr>
              <a:t>,…</a:t>
            </a:r>
            <a:r>
              <a:rPr lang="en-US" altLang="zh-CN" b="1" dirty="0" err="1">
                <a:solidFill>
                  <a:srgbClr val="333399"/>
                </a:solidFill>
              </a:rPr>
              <a:t>c</a:t>
            </a:r>
            <a:r>
              <a:rPr lang="en-US" altLang="zh-CN" b="1" baseline="-25000" dirty="0" err="1">
                <a:solidFill>
                  <a:srgbClr val="333399"/>
                </a:solidFill>
              </a:rPr>
              <a:t>k</a:t>
            </a:r>
            <a:r>
              <a:rPr lang="en-US" altLang="zh-CN" b="1" dirty="0">
                <a:solidFill>
                  <a:srgbClr val="333399"/>
                </a:solidFill>
              </a:rPr>
              <a:t>)</a:t>
            </a:r>
            <a:r>
              <a:rPr lang="zh-CN" altLang="en-US" b="1" dirty="0">
                <a:solidFill>
                  <a:srgbClr val="333399"/>
                </a:solidFill>
              </a:rPr>
              <a:t>的语义规则</a:t>
            </a:r>
            <a:r>
              <a:rPr lang="zh-CN" altLang="en-US" sz="1600" b="1" dirty="0">
                <a:solidFill>
                  <a:srgbClr val="333399"/>
                </a:solidFill>
              </a:rPr>
              <a:t> </a:t>
            </a:r>
            <a:r>
              <a:rPr lang="en-US" altLang="zh-CN" sz="1600" b="1" dirty="0">
                <a:solidFill>
                  <a:srgbClr val="333399"/>
                </a:solidFill>
              </a:rPr>
              <a:t>do</a:t>
            </a:r>
          </a:p>
          <a:p>
            <a:pPr algn="l">
              <a:lnSpc>
                <a:spcPct val="90000"/>
              </a:lnSpc>
              <a:spcBef>
                <a:spcPct val="20000"/>
              </a:spcBef>
              <a:buClrTx/>
              <a:buFontTx/>
              <a:buNone/>
            </a:pPr>
            <a:r>
              <a:rPr lang="en-US" altLang="zh-CN" sz="1600" b="1" dirty="0">
                <a:solidFill>
                  <a:srgbClr val="333399"/>
                </a:solidFill>
              </a:rPr>
              <a:t>             </a:t>
            </a:r>
            <a:r>
              <a:rPr lang="zh-CN" altLang="en-US" b="1" dirty="0">
                <a:solidFill>
                  <a:srgbClr val="333399"/>
                </a:solidFill>
              </a:rPr>
              <a:t>为该规则在依赖图中也建立一个结点（称为虚结点）；</a:t>
            </a:r>
            <a:endParaRPr lang="zh-CN" altLang="en-US" dirty="0"/>
          </a:p>
        </p:txBody>
      </p:sp>
    </p:spTree>
    <p:extLst>
      <p:ext uri="{BB962C8B-B14F-4D97-AF65-F5344CB8AC3E}">
        <p14:creationId xmlns:p14="http://schemas.microsoft.com/office/powerpoint/2010/main" val="152956704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dissolv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dissolv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dissolve">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24"/>
          <p:cNvSpPr>
            <a:spLocks noChangeArrowheads="1"/>
          </p:cNvSpPr>
          <p:nvPr/>
        </p:nvSpPr>
        <p:spPr bwMode="auto">
          <a:xfrm>
            <a:off x="358321" y="820512"/>
            <a:ext cx="7200900" cy="457200"/>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dirty="0">
                <a:latin typeface="楷体_GB2312" pitchFamily="49" charset="-122"/>
              </a:rPr>
              <a:t> </a:t>
            </a:r>
            <a:r>
              <a:rPr lang="zh-CN" altLang="en-US" b="1" i="0" dirty="0">
                <a:latin typeface="Times New Roman" pitchFamily="18" charset="0"/>
              </a:rPr>
              <a:t>步骤三  </a:t>
            </a:r>
            <a:r>
              <a:rPr lang="zh-CN" altLang="en-US" b="1" i="0" dirty="0">
                <a:solidFill>
                  <a:srgbClr val="333399"/>
                </a:solidFill>
                <a:latin typeface="Times New Roman" pitchFamily="18" charset="0"/>
              </a:rPr>
              <a:t>根据语义动作，建立依赖图中的有向边</a:t>
            </a:r>
          </a:p>
        </p:txBody>
      </p:sp>
      <p:sp>
        <p:nvSpPr>
          <p:cNvPr id="26631" name="Text Box 129"/>
          <p:cNvSpPr txBox="1">
            <a:spLocks noChangeArrowheads="1"/>
          </p:cNvSpPr>
          <p:nvPr/>
        </p:nvSpPr>
        <p:spPr bwMode="auto">
          <a:xfrm>
            <a:off x="147864" y="304800"/>
            <a:ext cx="8070850" cy="519113"/>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dirty="0">
                <a:latin typeface="楷体_GB2312" pitchFamily="49" charset="-122"/>
              </a:rPr>
              <a:t> </a:t>
            </a:r>
            <a:r>
              <a:rPr lang="zh-CN" altLang="en-US" sz="2800" b="1" i="0" dirty="0">
                <a:solidFill>
                  <a:srgbClr val="333399"/>
                </a:solidFill>
                <a:latin typeface="楷体_GB2312" pitchFamily="49" charset="-122"/>
              </a:rPr>
              <a:t>基于</a:t>
            </a:r>
            <a:r>
              <a:rPr lang="zh-CN" altLang="en-US" sz="2800" b="1" i="0" dirty="0">
                <a:solidFill>
                  <a:srgbClr val="333399"/>
                </a:solidFill>
                <a:latin typeface="Times New Roman" pitchFamily="18" charset="0"/>
              </a:rPr>
              <a:t>树遍历的计算方法</a:t>
            </a:r>
            <a:r>
              <a:rPr lang="zh-CN" altLang="en-US" sz="2800" b="1" i="0" dirty="0">
                <a:latin typeface="楷体_GB2312" pitchFamily="49" charset="-122"/>
              </a:rPr>
              <a:t>举例</a:t>
            </a:r>
            <a:endParaRPr lang="zh-CN" altLang="en-US" sz="2800" b="1" i="0" dirty="0">
              <a:solidFill>
                <a:srgbClr val="333399"/>
              </a:solidFill>
              <a:latin typeface="楷体_GB2312" pitchFamily="49" charset="-122"/>
            </a:endParaRPr>
          </a:p>
        </p:txBody>
      </p:sp>
      <p:sp>
        <p:nvSpPr>
          <p:cNvPr id="26632" name="Rectangle 130"/>
          <p:cNvSpPr>
            <a:spLocks noChangeArrowheads="1"/>
          </p:cNvSpPr>
          <p:nvPr/>
        </p:nvSpPr>
        <p:spPr bwMode="auto">
          <a:xfrm>
            <a:off x="2443163" y="4741863"/>
            <a:ext cx="354012"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S</a:t>
            </a:r>
          </a:p>
        </p:txBody>
      </p:sp>
      <p:sp>
        <p:nvSpPr>
          <p:cNvPr id="26633" name="Rectangle 131"/>
          <p:cNvSpPr>
            <a:spLocks noChangeArrowheads="1"/>
          </p:cNvSpPr>
          <p:nvPr/>
        </p:nvSpPr>
        <p:spPr bwMode="auto">
          <a:xfrm>
            <a:off x="3162300" y="4156075"/>
            <a:ext cx="3429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S</a:t>
            </a:r>
          </a:p>
        </p:txBody>
      </p:sp>
      <p:sp>
        <p:nvSpPr>
          <p:cNvPr id="26634" name="Line 132"/>
          <p:cNvSpPr>
            <a:spLocks noChangeShapeType="1"/>
          </p:cNvSpPr>
          <p:nvPr/>
        </p:nvSpPr>
        <p:spPr bwMode="auto">
          <a:xfrm flipH="1" flipV="1">
            <a:off x="3505200" y="4419600"/>
            <a:ext cx="457200" cy="457200"/>
          </a:xfrm>
          <a:prstGeom prst="line">
            <a:avLst/>
          </a:prstGeom>
          <a:noFill/>
          <a:ln w="9525">
            <a:solidFill>
              <a:srgbClr val="000080"/>
            </a:solidFill>
            <a:round/>
            <a:headEnd/>
            <a:tailEnd/>
          </a:ln>
        </p:spPr>
        <p:txBody>
          <a:bodyPr>
            <a:spAutoFit/>
          </a:bodyPr>
          <a:lstStyle/>
          <a:p>
            <a:endParaRPr lang="zh-CN" altLang="en-US"/>
          </a:p>
        </p:txBody>
      </p:sp>
      <p:sp>
        <p:nvSpPr>
          <p:cNvPr id="26635" name="Line 133"/>
          <p:cNvSpPr>
            <a:spLocks noChangeShapeType="1"/>
          </p:cNvSpPr>
          <p:nvPr/>
        </p:nvSpPr>
        <p:spPr bwMode="auto">
          <a:xfrm flipV="1">
            <a:off x="2819400" y="4419600"/>
            <a:ext cx="381000" cy="381000"/>
          </a:xfrm>
          <a:prstGeom prst="line">
            <a:avLst/>
          </a:prstGeom>
          <a:noFill/>
          <a:ln w="9525">
            <a:solidFill>
              <a:srgbClr val="000080"/>
            </a:solidFill>
            <a:round/>
            <a:headEnd/>
            <a:tailEnd/>
          </a:ln>
        </p:spPr>
        <p:txBody>
          <a:bodyPr>
            <a:spAutoFit/>
          </a:bodyPr>
          <a:lstStyle/>
          <a:p>
            <a:endParaRPr lang="zh-CN" altLang="en-US"/>
          </a:p>
        </p:txBody>
      </p:sp>
      <p:sp>
        <p:nvSpPr>
          <p:cNvPr id="26636" name="Line 134"/>
          <p:cNvSpPr>
            <a:spLocks noChangeShapeType="1"/>
          </p:cNvSpPr>
          <p:nvPr/>
        </p:nvSpPr>
        <p:spPr bwMode="auto">
          <a:xfrm flipV="1">
            <a:off x="2133600" y="5029200"/>
            <a:ext cx="381000" cy="381000"/>
          </a:xfrm>
          <a:prstGeom prst="line">
            <a:avLst/>
          </a:prstGeom>
          <a:noFill/>
          <a:ln w="9525">
            <a:solidFill>
              <a:srgbClr val="000080"/>
            </a:solidFill>
            <a:round/>
            <a:headEnd/>
            <a:tailEnd/>
          </a:ln>
        </p:spPr>
        <p:txBody>
          <a:bodyPr>
            <a:spAutoFit/>
          </a:bodyPr>
          <a:lstStyle/>
          <a:p>
            <a:endParaRPr lang="zh-CN" altLang="en-US"/>
          </a:p>
        </p:txBody>
      </p:sp>
      <p:sp>
        <p:nvSpPr>
          <p:cNvPr id="26637" name="Rectangle 135"/>
          <p:cNvSpPr>
            <a:spLocks noChangeArrowheads="1"/>
          </p:cNvSpPr>
          <p:nvPr/>
        </p:nvSpPr>
        <p:spPr bwMode="auto">
          <a:xfrm>
            <a:off x="4768850" y="3581400"/>
            <a:ext cx="41275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N</a:t>
            </a:r>
          </a:p>
        </p:txBody>
      </p:sp>
      <p:sp>
        <p:nvSpPr>
          <p:cNvPr id="26638" name="Line 136"/>
          <p:cNvSpPr>
            <a:spLocks noChangeShapeType="1"/>
          </p:cNvSpPr>
          <p:nvPr/>
        </p:nvSpPr>
        <p:spPr bwMode="auto">
          <a:xfrm flipH="1" flipV="1">
            <a:off x="5105400" y="3886200"/>
            <a:ext cx="1447800" cy="533400"/>
          </a:xfrm>
          <a:prstGeom prst="line">
            <a:avLst/>
          </a:prstGeom>
          <a:noFill/>
          <a:ln w="9525">
            <a:solidFill>
              <a:srgbClr val="000080"/>
            </a:solidFill>
            <a:round/>
            <a:headEnd/>
            <a:tailEnd/>
          </a:ln>
        </p:spPr>
        <p:txBody>
          <a:bodyPr>
            <a:spAutoFit/>
          </a:bodyPr>
          <a:lstStyle/>
          <a:p>
            <a:endParaRPr lang="zh-CN" altLang="en-US"/>
          </a:p>
        </p:txBody>
      </p:sp>
      <p:sp>
        <p:nvSpPr>
          <p:cNvPr id="26639" name="Line 137"/>
          <p:cNvSpPr>
            <a:spLocks noChangeShapeType="1"/>
          </p:cNvSpPr>
          <p:nvPr/>
        </p:nvSpPr>
        <p:spPr bwMode="auto">
          <a:xfrm flipV="1">
            <a:off x="3522663" y="3886200"/>
            <a:ext cx="1277937" cy="414338"/>
          </a:xfrm>
          <a:prstGeom prst="line">
            <a:avLst/>
          </a:prstGeom>
          <a:noFill/>
          <a:ln w="9525">
            <a:solidFill>
              <a:srgbClr val="000080"/>
            </a:solidFill>
            <a:round/>
            <a:headEnd/>
            <a:tailEnd/>
          </a:ln>
        </p:spPr>
        <p:txBody>
          <a:bodyPr>
            <a:spAutoFit/>
          </a:bodyPr>
          <a:lstStyle/>
          <a:p>
            <a:endParaRPr lang="zh-CN" altLang="en-US"/>
          </a:p>
        </p:txBody>
      </p:sp>
      <p:sp>
        <p:nvSpPr>
          <p:cNvPr id="26640" name="Rectangle 138"/>
          <p:cNvSpPr>
            <a:spLocks noChangeArrowheads="1"/>
          </p:cNvSpPr>
          <p:nvPr/>
        </p:nvSpPr>
        <p:spPr bwMode="auto">
          <a:xfrm>
            <a:off x="6545263" y="4251325"/>
            <a:ext cx="388937"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S</a:t>
            </a:r>
          </a:p>
        </p:txBody>
      </p:sp>
      <p:sp>
        <p:nvSpPr>
          <p:cNvPr id="26641" name="Rectangle 139"/>
          <p:cNvSpPr>
            <a:spLocks noChangeArrowheads="1"/>
          </p:cNvSpPr>
          <p:nvPr/>
        </p:nvSpPr>
        <p:spPr bwMode="auto">
          <a:xfrm>
            <a:off x="3886200" y="47847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B</a:t>
            </a:r>
          </a:p>
        </p:txBody>
      </p:sp>
      <p:sp>
        <p:nvSpPr>
          <p:cNvPr id="26642" name="Rectangle 140"/>
          <p:cNvSpPr>
            <a:spLocks noChangeArrowheads="1"/>
          </p:cNvSpPr>
          <p:nvPr/>
        </p:nvSpPr>
        <p:spPr bwMode="auto">
          <a:xfrm>
            <a:off x="3865563" y="5470525"/>
            <a:ext cx="325437"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0</a:t>
            </a:r>
          </a:p>
        </p:txBody>
      </p:sp>
      <p:sp>
        <p:nvSpPr>
          <p:cNvPr id="26643" name="Line 141"/>
          <p:cNvSpPr>
            <a:spLocks noChangeShapeType="1"/>
          </p:cNvSpPr>
          <p:nvPr/>
        </p:nvSpPr>
        <p:spPr bwMode="auto">
          <a:xfrm flipV="1">
            <a:off x="4038600" y="5105400"/>
            <a:ext cx="0" cy="381000"/>
          </a:xfrm>
          <a:prstGeom prst="line">
            <a:avLst/>
          </a:prstGeom>
          <a:noFill/>
          <a:ln w="9525">
            <a:solidFill>
              <a:srgbClr val="000080"/>
            </a:solidFill>
            <a:round/>
            <a:headEnd/>
            <a:tailEnd/>
          </a:ln>
        </p:spPr>
        <p:txBody>
          <a:bodyPr>
            <a:spAutoFit/>
          </a:bodyPr>
          <a:lstStyle/>
          <a:p>
            <a:endParaRPr lang="zh-CN" altLang="en-US"/>
          </a:p>
        </p:txBody>
      </p:sp>
      <p:sp>
        <p:nvSpPr>
          <p:cNvPr id="26644" name="Line 142"/>
          <p:cNvSpPr>
            <a:spLocks noChangeShapeType="1"/>
          </p:cNvSpPr>
          <p:nvPr/>
        </p:nvSpPr>
        <p:spPr bwMode="auto">
          <a:xfrm flipH="1" flipV="1">
            <a:off x="4948238" y="3886200"/>
            <a:ext cx="4762" cy="381000"/>
          </a:xfrm>
          <a:prstGeom prst="line">
            <a:avLst/>
          </a:prstGeom>
          <a:noFill/>
          <a:ln w="9525">
            <a:solidFill>
              <a:srgbClr val="000080"/>
            </a:solidFill>
            <a:round/>
            <a:headEnd/>
            <a:tailEnd/>
          </a:ln>
        </p:spPr>
        <p:txBody>
          <a:bodyPr>
            <a:spAutoFit/>
          </a:bodyPr>
          <a:lstStyle/>
          <a:p>
            <a:endParaRPr lang="zh-CN" altLang="en-US"/>
          </a:p>
        </p:txBody>
      </p:sp>
      <p:sp>
        <p:nvSpPr>
          <p:cNvPr id="26645" name="Rectangle 143"/>
          <p:cNvSpPr>
            <a:spLocks noChangeArrowheads="1"/>
          </p:cNvSpPr>
          <p:nvPr/>
        </p:nvSpPr>
        <p:spPr bwMode="auto">
          <a:xfrm>
            <a:off x="4800600" y="4038600"/>
            <a:ext cx="312738" cy="457200"/>
          </a:xfrm>
          <a:prstGeom prst="rect">
            <a:avLst/>
          </a:prstGeom>
          <a:noFill/>
          <a:ln w="9525">
            <a:noFill/>
            <a:miter lim="800000"/>
            <a:headEnd/>
            <a:tailEnd/>
          </a:ln>
        </p:spPr>
        <p:txBody>
          <a:bodyPr>
            <a:spAutoFit/>
          </a:bodyPr>
          <a:lstStyle/>
          <a:p>
            <a:pPr>
              <a:buClrTx/>
              <a:buFontTx/>
              <a:buNone/>
            </a:pPr>
            <a:r>
              <a:rPr lang="en-US" altLang="zh-CN" b="1">
                <a:solidFill>
                  <a:srgbClr val="333399"/>
                </a:solidFill>
              </a:rPr>
              <a:t>.</a:t>
            </a:r>
          </a:p>
        </p:txBody>
      </p:sp>
      <p:sp>
        <p:nvSpPr>
          <p:cNvPr id="26646" name="Rectangle 144"/>
          <p:cNvSpPr>
            <a:spLocks noChangeArrowheads="1"/>
          </p:cNvSpPr>
          <p:nvPr/>
        </p:nvSpPr>
        <p:spPr bwMode="auto">
          <a:xfrm>
            <a:off x="1828800" y="53943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B</a:t>
            </a:r>
          </a:p>
        </p:txBody>
      </p:sp>
      <p:sp>
        <p:nvSpPr>
          <p:cNvPr id="26647" name="Rectangle 145"/>
          <p:cNvSpPr>
            <a:spLocks noChangeArrowheads="1"/>
          </p:cNvSpPr>
          <p:nvPr/>
        </p:nvSpPr>
        <p:spPr bwMode="auto">
          <a:xfrm>
            <a:off x="1828800" y="6080125"/>
            <a:ext cx="325438"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1</a:t>
            </a:r>
          </a:p>
        </p:txBody>
      </p:sp>
      <p:sp>
        <p:nvSpPr>
          <p:cNvPr id="26648" name="Line 146"/>
          <p:cNvSpPr>
            <a:spLocks noChangeShapeType="1"/>
          </p:cNvSpPr>
          <p:nvPr/>
        </p:nvSpPr>
        <p:spPr bwMode="auto">
          <a:xfrm flipV="1">
            <a:off x="2001838" y="5715000"/>
            <a:ext cx="0" cy="381000"/>
          </a:xfrm>
          <a:prstGeom prst="line">
            <a:avLst/>
          </a:prstGeom>
          <a:noFill/>
          <a:ln w="9525">
            <a:solidFill>
              <a:srgbClr val="000080"/>
            </a:solidFill>
            <a:round/>
            <a:headEnd/>
            <a:tailEnd/>
          </a:ln>
        </p:spPr>
        <p:txBody>
          <a:bodyPr>
            <a:spAutoFit/>
          </a:bodyPr>
          <a:lstStyle/>
          <a:p>
            <a:endParaRPr lang="zh-CN" altLang="en-US"/>
          </a:p>
        </p:txBody>
      </p:sp>
      <p:sp>
        <p:nvSpPr>
          <p:cNvPr id="26649" name="Rectangle 147"/>
          <p:cNvSpPr>
            <a:spLocks noChangeArrowheads="1"/>
          </p:cNvSpPr>
          <p:nvPr/>
        </p:nvSpPr>
        <p:spPr bwMode="auto">
          <a:xfrm>
            <a:off x="5795963" y="4818063"/>
            <a:ext cx="354012"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S</a:t>
            </a:r>
          </a:p>
        </p:txBody>
      </p:sp>
      <p:sp>
        <p:nvSpPr>
          <p:cNvPr id="26650" name="Line 148"/>
          <p:cNvSpPr>
            <a:spLocks noChangeShapeType="1"/>
          </p:cNvSpPr>
          <p:nvPr/>
        </p:nvSpPr>
        <p:spPr bwMode="auto">
          <a:xfrm flipH="1" flipV="1">
            <a:off x="6858000" y="4495800"/>
            <a:ext cx="457200" cy="457200"/>
          </a:xfrm>
          <a:prstGeom prst="line">
            <a:avLst/>
          </a:prstGeom>
          <a:noFill/>
          <a:ln w="9525">
            <a:solidFill>
              <a:srgbClr val="000080"/>
            </a:solidFill>
            <a:round/>
            <a:headEnd/>
            <a:tailEnd/>
          </a:ln>
        </p:spPr>
        <p:txBody>
          <a:bodyPr>
            <a:spAutoFit/>
          </a:bodyPr>
          <a:lstStyle/>
          <a:p>
            <a:endParaRPr lang="zh-CN" altLang="en-US"/>
          </a:p>
        </p:txBody>
      </p:sp>
      <p:sp>
        <p:nvSpPr>
          <p:cNvPr id="26651" name="Line 149"/>
          <p:cNvSpPr>
            <a:spLocks noChangeShapeType="1"/>
          </p:cNvSpPr>
          <p:nvPr/>
        </p:nvSpPr>
        <p:spPr bwMode="auto">
          <a:xfrm flipV="1">
            <a:off x="6135688" y="4495800"/>
            <a:ext cx="417512" cy="422275"/>
          </a:xfrm>
          <a:prstGeom prst="line">
            <a:avLst/>
          </a:prstGeom>
          <a:noFill/>
          <a:ln w="9525">
            <a:solidFill>
              <a:srgbClr val="000080"/>
            </a:solidFill>
            <a:round/>
            <a:headEnd/>
            <a:tailEnd/>
          </a:ln>
        </p:spPr>
        <p:txBody>
          <a:bodyPr>
            <a:spAutoFit/>
          </a:bodyPr>
          <a:lstStyle/>
          <a:p>
            <a:endParaRPr lang="zh-CN" altLang="en-US"/>
          </a:p>
        </p:txBody>
      </p:sp>
      <p:sp>
        <p:nvSpPr>
          <p:cNvPr id="26652" name="Line 150"/>
          <p:cNvSpPr>
            <a:spLocks noChangeShapeType="1"/>
          </p:cNvSpPr>
          <p:nvPr/>
        </p:nvSpPr>
        <p:spPr bwMode="auto">
          <a:xfrm flipV="1">
            <a:off x="5486400" y="5105400"/>
            <a:ext cx="381000" cy="381000"/>
          </a:xfrm>
          <a:prstGeom prst="line">
            <a:avLst/>
          </a:prstGeom>
          <a:noFill/>
          <a:ln w="9525">
            <a:solidFill>
              <a:srgbClr val="000080"/>
            </a:solidFill>
            <a:round/>
            <a:headEnd/>
            <a:tailEnd/>
          </a:ln>
        </p:spPr>
        <p:txBody>
          <a:bodyPr>
            <a:spAutoFit/>
          </a:bodyPr>
          <a:lstStyle/>
          <a:p>
            <a:endParaRPr lang="zh-CN" altLang="en-US"/>
          </a:p>
        </p:txBody>
      </p:sp>
      <p:sp>
        <p:nvSpPr>
          <p:cNvPr id="26653" name="Rectangle 151"/>
          <p:cNvSpPr>
            <a:spLocks noChangeArrowheads="1"/>
          </p:cNvSpPr>
          <p:nvPr/>
        </p:nvSpPr>
        <p:spPr bwMode="auto">
          <a:xfrm>
            <a:off x="7239000" y="48609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B</a:t>
            </a:r>
          </a:p>
        </p:txBody>
      </p:sp>
      <p:sp>
        <p:nvSpPr>
          <p:cNvPr id="26654" name="Rectangle 152"/>
          <p:cNvSpPr>
            <a:spLocks noChangeArrowheads="1"/>
          </p:cNvSpPr>
          <p:nvPr/>
        </p:nvSpPr>
        <p:spPr bwMode="auto">
          <a:xfrm>
            <a:off x="7218363" y="5546725"/>
            <a:ext cx="325437"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1</a:t>
            </a:r>
          </a:p>
        </p:txBody>
      </p:sp>
      <p:sp>
        <p:nvSpPr>
          <p:cNvPr id="26655" name="Line 153"/>
          <p:cNvSpPr>
            <a:spLocks noChangeShapeType="1"/>
          </p:cNvSpPr>
          <p:nvPr/>
        </p:nvSpPr>
        <p:spPr bwMode="auto">
          <a:xfrm flipV="1">
            <a:off x="7391400" y="5181600"/>
            <a:ext cx="0" cy="381000"/>
          </a:xfrm>
          <a:prstGeom prst="line">
            <a:avLst/>
          </a:prstGeom>
          <a:noFill/>
          <a:ln w="9525">
            <a:solidFill>
              <a:srgbClr val="000080"/>
            </a:solidFill>
            <a:round/>
            <a:headEnd/>
            <a:tailEnd/>
          </a:ln>
        </p:spPr>
        <p:txBody>
          <a:bodyPr>
            <a:spAutoFit/>
          </a:bodyPr>
          <a:lstStyle/>
          <a:p>
            <a:endParaRPr lang="zh-CN" altLang="en-US"/>
          </a:p>
        </p:txBody>
      </p:sp>
      <p:sp>
        <p:nvSpPr>
          <p:cNvPr id="26656" name="Rectangle 154"/>
          <p:cNvSpPr>
            <a:spLocks noChangeArrowheads="1"/>
          </p:cNvSpPr>
          <p:nvPr/>
        </p:nvSpPr>
        <p:spPr bwMode="auto">
          <a:xfrm>
            <a:off x="5181600" y="5410200"/>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B</a:t>
            </a:r>
          </a:p>
        </p:txBody>
      </p:sp>
      <p:sp>
        <p:nvSpPr>
          <p:cNvPr id="26657" name="Rectangle 155"/>
          <p:cNvSpPr>
            <a:spLocks noChangeArrowheads="1"/>
          </p:cNvSpPr>
          <p:nvPr/>
        </p:nvSpPr>
        <p:spPr bwMode="auto">
          <a:xfrm>
            <a:off x="5181600" y="6156325"/>
            <a:ext cx="325438"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0</a:t>
            </a:r>
          </a:p>
        </p:txBody>
      </p:sp>
      <p:sp>
        <p:nvSpPr>
          <p:cNvPr id="26658" name="Line 156"/>
          <p:cNvSpPr>
            <a:spLocks noChangeShapeType="1"/>
          </p:cNvSpPr>
          <p:nvPr/>
        </p:nvSpPr>
        <p:spPr bwMode="auto">
          <a:xfrm flipV="1">
            <a:off x="5354638" y="5791200"/>
            <a:ext cx="0" cy="381000"/>
          </a:xfrm>
          <a:prstGeom prst="line">
            <a:avLst/>
          </a:prstGeom>
          <a:noFill/>
          <a:ln w="9525">
            <a:solidFill>
              <a:srgbClr val="000080"/>
            </a:solidFill>
            <a:round/>
            <a:headEnd/>
            <a:tailEnd/>
          </a:ln>
        </p:spPr>
        <p:txBody>
          <a:bodyPr>
            <a:spAutoFit/>
          </a:bodyPr>
          <a:lstStyle/>
          <a:p>
            <a:endParaRPr lang="zh-CN" altLang="en-US"/>
          </a:p>
        </p:txBody>
      </p:sp>
      <p:sp>
        <p:nvSpPr>
          <p:cNvPr id="26659" name="Rectangle 159"/>
          <p:cNvSpPr>
            <a:spLocks noChangeArrowheads="1"/>
          </p:cNvSpPr>
          <p:nvPr/>
        </p:nvSpPr>
        <p:spPr bwMode="auto">
          <a:xfrm>
            <a:off x="5257800" y="3200400"/>
            <a:ext cx="762000" cy="396875"/>
          </a:xfrm>
          <a:prstGeom prst="rect">
            <a:avLst/>
          </a:prstGeom>
          <a:noFill/>
          <a:ln w="9525" algn="ctr">
            <a:noFill/>
            <a:miter lim="800000"/>
            <a:headEnd/>
            <a:tailEnd/>
          </a:ln>
        </p:spPr>
        <p:txBody>
          <a:bodyPr>
            <a:spAutoFit/>
          </a:bodyPr>
          <a:lstStyle/>
          <a:p>
            <a:pPr algn="l"/>
            <a:r>
              <a:rPr kumimoji="0" lang="en-US" altLang="zh-CN" sz="2000"/>
              <a:t>1</a:t>
            </a:r>
            <a:r>
              <a:rPr kumimoji="0" lang="zh-CN" altLang="en-US" sz="2000"/>
              <a:t>：</a:t>
            </a:r>
            <a:r>
              <a:rPr lang="en-US" altLang="zh-CN" sz="2000"/>
              <a:t>v</a:t>
            </a:r>
            <a:endParaRPr lang="en-US" altLang="zh-CN"/>
          </a:p>
        </p:txBody>
      </p:sp>
      <p:sp>
        <p:nvSpPr>
          <p:cNvPr id="26660" name="Line 161"/>
          <p:cNvSpPr>
            <a:spLocks noChangeShapeType="1"/>
          </p:cNvSpPr>
          <p:nvPr/>
        </p:nvSpPr>
        <p:spPr bwMode="auto">
          <a:xfrm flipH="1">
            <a:off x="5029200" y="3429000"/>
            <a:ext cx="304800" cy="304800"/>
          </a:xfrm>
          <a:prstGeom prst="line">
            <a:avLst/>
          </a:prstGeom>
          <a:noFill/>
          <a:ln w="9525" cap="rnd">
            <a:solidFill>
              <a:srgbClr val="800080"/>
            </a:solidFill>
            <a:prstDash val="sysDot"/>
            <a:round/>
            <a:headEnd/>
            <a:tailEnd/>
          </a:ln>
        </p:spPr>
        <p:txBody>
          <a:bodyPr>
            <a:spAutoFit/>
          </a:bodyPr>
          <a:lstStyle/>
          <a:p>
            <a:endParaRPr lang="zh-CN" altLang="en-US"/>
          </a:p>
        </p:txBody>
      </p:sp>
      <p:grpSp>
        <p:nvGrpSpPr>
          <p:cNvPr id="26661" name="Group 162"/>
          <p:cNvGrpSpPr>
            <a:grpSpLocks/>
          </p:cNvGrpSpPr>
          <p:nvPr/>
        </p:nvGrpSpPr>
        <p:grpSpPr bwMode="auto">
          <a:xfrm>
            <a:off x="2209800" y="3505200"/>
            <a:ext cx="2362200" cy="1066800"/>
            <a:chOff x="1392" y="2016"/>
            <a:chExt cx="1440" cy="672"/>
          </a:xfrm>
        </p:grpSpPr>
        <p:sp>
          <p:nvSpPr>
            <p:cNvPr id="26738" name="Rectangle 163"/>
            <p:cNvSpPr>
              <a:spLocks noChangeArrowheads="1"/>
            </p:cNvSpPr>
            <p:nvPr/>
          </p:nvSpPr>
          <p:spPr bwMode="auto">
            <a:xfrm>
              <a:off x="2400" y="2438"/>
              <a:ext cx="432" cy="250"/>
            </a:xfrm>
            <a:prstGeom prst="rect">
              <a:avLst/>
            </a:prstGeom>
            <a:noFill/>
            <a:ln w="9525" algn="ctr">
              <a:noFill/>
              <a:miter lim="800000"/>
              <a:headEnd/>
              <a:tailEnd/>
            </a:ln>
          </p:spPr>
          <p:txBody>
            <a:bodyPr>
              <a:spAutoFit/>
            </a:bodyPr>
            <a:lstStyle/>
            <a:p>
              <a:pPr algn="l"/>
              <a:r>
                <a:rPr kumimoji="0" lang="en-US" altLang="zh-CN" sz="2000"/>
                <a:t>4</a:t>
              </a:r>
              <a:r>
                <a:rPr kumimoji="0" lang="zh-CN" altLang="en-US" sz="2000"/>
                <a:t>：</a:t>
              </a:r>
              <a:r>
                <a:rPr lang="en-US" altLang="zh-CN" sz="2000"/>
                <a:t>v</a:t>
              </a:r>
              <a:endParaRPr lang="en-US" altLang="zh-CN"/>
            </a:p>
          </p:txBody>
        </p:sp>
        <p:sp>
          <p:nvSpPr>
            <p:cNvPr id="26739" name="Rectangle 164"/>
            <p:cNvSpPr>
              <a:spLocks noChangeArrowheads="1"/>
            </p:cNvSpPr>
            <p:nvPr/>
          </p:nvSpPr>
          <p:spPr bwMode="auto">
            <a:xfrm>
              <a:off x="1920" y="2016"/>
              <a:ext cx="432" cy="250"/>
            </a:xfrm>
            <a:prstGeom prst="rect">
              <a:avLst/>
            </a:prstGeom>
            <a:noFill/>
            <a:ln w="9525" algn="ctr">
              <a:noFill/>
              <a:miter lim="800000"/>
              <a:headEnd/>
              <a:tailEnd/>
            </a:ln>
          </p:spPr>
          <p:txBody>
            <a:bodyPr>
              <a:spAutoFit/>
            </a:bodyPr>
            <a:lstStyle/>
            <a:p>
              <a:pPr algn="l"/>
              <a:r>
                <a:rPr kumimoji="0" lang="en-US" altLang="zh-CN" sz="2000"/>
                <a:t>3</a:t>
              </a:r>
              <a:r>
                <a:rPr kumimoji="0" lang="zh-CN" altLang="en-US" sz="2000"/>
                <a:t>：</a:t>
              </a:r>
              <a:r>
                <a:rPr lang="en-US" altLang="zh-CN" sz="2000"/>
                <a:t>f</a:t>
              </a:r>
              <a:endParaRPr lang="en-US" altLang="zh-CN"/>
            </a:p>
          </p:txBody>
        </p:sp>
        <p:sp>
          <p:nvSpPr>
            <p:cNvPr id="26740" name="Rectangle 165"/>
            <p:cNvSpPr>
              <a:spLocks noChangeArrowheads="1"/>
            </p:cNvSpPr>
            <p:nvPr/>
          </p:nvSpPr>
          <p:spPr bwMode="auto">
            <a:xfrm>
              <a:off x="1392" y="2400"/>
              <a:ext cx="432" cy="250"/>
            </a:xfrm>
            <a:prstGeom prst="rect">
              <a:avLst/>
            </a:prstGeom>
            <a:noFill/>
            <a:ln w="9525" algn="ctr">
              <a:noFill/>
              <a:miter lim="800000"/>
              <a:headEnd/>
              <a:tailEnd/>
            </a:ln>
          </p:spPr>
          <p:txBody>
            <a:bodyPr>
              <a:spAutoFit/>
            </a:bodyPr>
            <a:lstStyle/>
            <a:p>
              <a:pPr algn="l"/>
              <a:r>
                <a:rPr kumimoji="0" lang="en-US" altLang="zh-CN" sz="2000"/>
                <a:t>2</a:t>
              </a:r>
              <a:r>
                <a:rPr kumimoji="0" lang="zh-CN" altLang="en-US" sz="2000"/>
                <a:t>：</a:t>
              </a:r>
              <a:r>
                <a:rPr kumimoji="0" lang="en-US" altLang="zh-CN" sz="2000"/>
                <a:t>l</a:t>
              </a:r>
              <a:endParaRPr lang="en-US" altLang="zh-CN"/>
            </a:p>
          </p:txBody>
        </p:sp>
        <p:sp>
          <p:nvSpPr>
            <p:cNvPr id="26741" name="Line 166"/>
            <p:cNvSpPr>
              <a:spLocks noChangeShapeType="1"/>
            </p:cNvSpPr>
            <p:nvPr/>
          </p:nvSpPr>
          <p:spPr bwMode="auto">
            <a:xfrm>
              <a:off x="2112" y="2208"/>
              <a:ext cx="0" cy="24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6742" name="Line 167"/>
            <p:cNvSpPr>
              <a:spLocks noChangeShapeType="1"/>
            </p:cNvSpPr>
            <p:nvPr/>
          </p:nvSpPr>
          <p:spPr bwMode="auto">
            <a:xfrm>
              <a:off x="1776" y="2544"/>
              <a:ext cx="24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6743" name="Line 168"/>
            <p:cNvSpPr>
              <a:spLocks noChangeShapeType="1"/>
            </p:cNvSpPr>
            <p:nvPr/>
          </p:nvSpPr>
          <p:spPr bwMode="auto">
            <a:xfrm>
              <a:off x="2208" y="2544"/>
              <a:ext cx="240" cy="0"/>
            </a:xfrm>
            <a:prstGeom prst="line">
              <a:avLst/>
            </a:prstGeom>
            <a:noFill/>
            <a:ln w="9525" cap="rnd">
              <a:solidFill>
                <a:srgbClr val="800080"/>
              </a:solidFill>
              <a:prstDash val="sysDot"/>
              <a:round/>
              <a:headEnd/>
              <a:tailEnd/>
            </a:ln>
          </p:spPr>
          <p:txBody>
            <a:bodyPr>
              <a:spAutoFit/>
            </a:bodyPr>
            <a:lstStyle/>
            <a:p>
              <a:endParaRPr lang="zh-CN" altLang="en-US"/>
            </a:p>
          </p:txBody>
        </p:sp>
      </p:grpSp>
      <p:grpSp>
        <p:nvGrpSpPr>
          <p:cNvPr id="26662" name="Group 169"/>
          <p:cNvGrpSpPr>
            <a:grpSpLocks/>
          </p:cNvGrpSpPr>
          <p:nvPr/>
        </p:nvGrpSpPr>
        <p:grpSpPr bwMode="auto">
          <a:xfrm>
            <a:off x="1524000" y="4708525"/>
            <a:ext cx="2209800" cy="869950"/>
            <a:chOff x="960" y="2774"/>
            <a:chExt cx="1392" cy="548"/>
          </a:xfrm>
        </p:grpSpPr>
        <p:sp>
          <p:nvSpPr>
            <p:cNvPr id="26732" name="Rectangle 170"/>
            <p:cNvSpPr>
              <a:spLocks noChangeArrowheads="1"/>
            </p:cNvSpPr>
            <p:nvPr/>
          </p:nvSpPr>
          <p:spPr bwMode="auto">
            <a:xfrm>
              <a:off x="960" y="2774"/>
              <a:ext cx="432" cy="250"/>
            </a:xfrm>
            <a:prstGeom prst="rect">
              <a:avLst/>
            </a:prstGeom>
            <a:noFill/>
            <a:ln w="9525" algn="ctr">
              <a:noFill/>
              <a:miter lim="800000"/>
              <a:headEnd/>
              <a:tailEnd/>
            </a:ln>
          </p:spPr>
          <p:txBody>
            <a:bodyPr>
              <a:spAutoFit/>
            </a:bodyPr>
            <a:lstStyle/>
            <a:p>
              <a:pPr algn="l"/>
              <a:r>
                <a:rPr kumimoji="0" lang="en-US" altLang="zh-CN" sz="2000"/>
                <a:t>5</a:t>
              </a:r>
              <a:r>
                <a:rPr kumimoji="0" lang="zh-CN" altLang="en-US" sz="2000"/>
                <a:t>：</a:t>
              </a:r>
              <a:r>
                <a:rPr kumimoji="0" lang="en-US" altLang="zh-CN" sz="2000"/>
                <a:t>l</a:t>
              </a:r>
              <a:endParaRPr lang="en-US" altLang="zh-CN"/>
            </a:p>
          </p:txBody>
        </p:sp>
        <p:sp>
          <p:nvSpPr>
            <p:cNvPr id="26733" name="Rectangle 171"/>
            <p:cNvSpPr>
              <a:spLocks noChangeArrowheads="1"/>
            </p:cNvSpPr>
            <p:nvPr/>
          </p:nvSpPr>
          <p:spPr bwMode="auto">
            <a:xfrm>
              <a:off x="1920" y="2784"/>
              <a:ext cx="432" cy="250"/>
            </a:xfrm>
            <a:prstGeom prst="rect">
              <a:avLst/>
            </a:prstGeom>
            <a:noFill/>
            <a:ln w="9525" algn="ctr">
              <a:noFill/>
              <a:miter lim="800000"/>
              <a:headEnd/>
              <a:tailEnd/>
            </a:ln>
          </p:spPr>
          <p:txBody>
            <a:bodyPr>
              <a:spAutoFit/>
            </a:bodyPr>
            <a:lstStyle/>
            <a:p>
              <a:pPr algn="l"/>
              <a:r>
                <a:rPr kumimoji="0" lang="en-US" altLang="zh-CN" sz="2000"/>
                <a:t>6</a:t>
              </a:r>
              <a:r>
                <a:rPr kumimoji="0" lang="zh-CN" altLang="en-US" sz="2000"/>
                <a:t>：</a:t>
              </a:r>
              <a:r>
                <a:rPr lang="en-US" altLang="zh-CN" sz="2000"/>
                <a:t>f</a:t>
              </a:r>
              <a:endParaRPr lang="en-US" altLang="zh-CN"/>
            </a:p>
          </p:txBody>
        </p:sp>
        <p:sp>
          <p:nvSpPr>
            <p:cNvPr id="26734" name="Rectangle 172"/>
            <p:cNvSpPr>
              <a:spLocks noChangeArrowheads="1"/>
            </p:cNvSpPr>
            <p:nvPr/>
          </p:nvSpPr>
          <p:spPr bwMode="auto">
            <a:xfrm>
              <a:off x="1728" y="3072"/>
              <a:ext cx="480" cy="250"/>
            </a:xfrm>
            <a:prstGeom prst="rect">
              <a:avLst/>
            </a:prstGeom>
            <a:noFill/>
            <a:ln w="9525" algn="ctr">
              <a:noFill/>
              <a:miter lim="800000"/>
              <a:headEnd/>
              <a:tailEnd/>
            </a:ln>
          </p:spPr>
          <p:txBody>
            <a:bodyPr>
              <a:spAutoFit/>
            </a:bodyPr>
            <a:lstStyle/>
            <a:p>
              <a:pPr algn="l"/>
              <a:r>
                <a:rPr kumimoji="0" lang="en-US" altLang="zh-CN" sz="2000"/>
                <a:t>7</a:t>
              </a:r>
              <a:r>
                <a:rPr kumimoji="0" lang="zh-CN" altLang="en-US" sz="2000"/>
                <a:t>：</a:t>
              </a:r>
              <a:r>
                <a:rPr lang="en-US" altLang="zh-CN" sz="2000"/>
                <a:t>v</a:t>
              </a:r>
              <a:endParaRPr lang="en-US" altLang="zh-CN"/>
            </a:p>
          </p:txBody>
        </p:sp>
        <p:sp>
          <p:nvSpPr>
            <p:cNvPr id="26735" name="Line 173"/>
            <p:cNvSpPr>
              <a:spLocks noChangeShapeType="1"/>
            </p:cNvSpPr>
            <p:nvPr/>
          </p:nvSpPr>
          <p:spPr bwMode="auto">
            <a:xfrm>
              <a:off x="1344" y="2880"/>
              <a:ext cx="24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6736" name="Line 174"/>
            <p:cNvSpPr>
              <a:spLocks noChangeShapeType="1"/>
            </p:cNvSpPr>
            <p:nvPr/>
          </p:nvSpPr>
          <p:spPr bwMode="auto">
            <a:xfrm>
              <a:off x="1728" y="2880"/>
              <a:ext cx="24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6737" name="Line 175"/>
            <p:cNvSpPr>
              <a:spLocks noChangeShapeType="1"/>
            </p:cNvSpPr>
            <p:nvPr/>
          </p:nvSpPr>
          <p:spPr bwMode="auto">
            <a:xfrm>
              <a:off x="1728" y="2976"/>
              <a:ext cx="144" cy="144"/>
            </a:xfrm>
            <a:prstGeom prst="line">
              <a:avLst/>
            </a:prstGeom>
            <a:noFill/>
            <a:ln w="9525" cap="rnd">
              <a:solidFill>
                <a:srgbClr val="800080"/>
              </a:solidFill>
              <a:prstDash val="sysDot"/>
              <a:round/>
              <a:headEnd/>
              <a:tailEnd/>
            </a:ln>
          </p:spPr>
          <p:txBody>
            <a:bodyPr>
              <a:spAutoFit/>
            </a:bodyPr>
            <a:lstStyle/>
            <a:p>
              <a:endParaRPr lang="zh-CN" altLang="en-US"/>
            </a:p>
          </p:txBody>
        </p:sp>
      </p:grpSp>
      <p:grpSp>
        <p:nvGrpSpPr>
          <p:cNvPr id="26663" name="Group 176"/>
          <p:cNvGrpSpPr>
            <a:grpSpLocks/>
          </p:cNvGrpSpPr>
          <p:nvPr/>
        </p:nvGrpSpPr>
        <p:grpSpPr bwMode="auto">
          <a:xfrm>
            <a:off x="914400" y="5394325"/>
            <a:ext cx="2286000" cy="701675"/>
            <a:chOff x="576" y="3206"/>
            <a:chExt cx="1440" cy="442"/>
          </a:xfrm>
        </p:grpSpPr>
        <p:sp>
          <p:nvSpPr>
            <p:cNvPr id="26728" name="Rectangle 177"/>
            <p:cNvSpPr>
              <a:spLocks noChangeArrowheads="1"/>
            </p:cNvSpPr>
            <p:nvPr/>
          </p:nvSpPr>
          <p:spPr bwMode="auto">
            <a:xfrm>
              <a:off x="576" y="3206"/>
              <a:ext cx="432" cy="250"/>
            </a:xfrm>
            <a:prstGeom prst="rect">
              <a:avLst/>
            </a:prstGeom>
            <a:noFill/>
            <a:ln w="9525" algn="ctr">
              <a:noFill/>
              <a:miter lim="800000"/>
              <a:headEnd/>
              <a:tailEnd/>
            </a:ln>
          </p:spPr>
          <p:txBody>
            <a:bodyPr>
              <a:spAutoFit/>
            </a:bodyPr>
            <a:lstStyle/>
            <a:p>
              <a:pPr algn="l"/>
              <a:r>
                <a:rPr kumimoji="0" lang="en-US" altLang="zh-CN" sz="2000"/>
                <a:t>8</a:t>
              </a:r>
              <a:r>
                <a:rPr kumimoji="0" lang="zh-CN" altLang="en-US" sz="2000"/>
                <a:t>：</a:t>
              </a:r>
              <a:r>
                <a:rPr lang="en-US" altLang="zh-CN" sz="2000"/>
                <a:t>f</a:t>
              </a:r>
              <a:endParaRPr lang="en-US" altLang="zh-CN"/>
            </a:p>
          </p:txBody>
        </p:sp>
        <p:sp>
          <p:nvSpPr>
            <p:cNvPr id="26729" name="Rectangle 178"/>
            <p:cNvSpPr>
              <a:spLocks noChangeArrowheads="1"/>
            </p:cNvSpPr>
            <p:nvPr/>
          </p:nvSpPr>
          <p:spPr bwMode="auto">
            <a:xfrm>
              <a:off x="1440" y="3398"/>
              <a:ext cx="576" cy="250"/>
            </a:xfrm>
            <a:prstGeom prst="rect">
              <a:avLst/>
            </a:prstGeom>
            <a:noFill/>
            <a:ln w="9525" algn="ctr">
              <a:noFill/>
              <a:miter lim="800000"/>
              <a:headEnd/>
              <a:tailEnd/>
            </a:ln>
          </p:spPr>
          <p:txBody>
            <a:bodyPr>
              <a:spAutoFit/>
            </a:bodyPr>
            <a:lstStyle/>
            <a:p>
              <a:pPr algn="l"/>
              <a:r>
                <a:rPr kumimoji="0" lang="en-US" altLang="zh-CN" sz="2000"/>
                <a:t>9</a:t>
              </a:r>
              <a:r>
                <a:rPr kumimoji="0" lang="zh-CN" altLang="en-US" sz="2000"/>
                <a:t>：</a:t>
              </a:r>
              <a:r>
                <a:rPr lang="en-US" altLang="zh-CN" sz="2000"/>
                <a:t>v</a:t>
              </a:r>
              <a:endParaRPr lang="en-US" altLang="zh-CN"/>
            </a:p>
          </p:txBody>
        </p:sp>
        <p:sp>
          <p:nvSpPr>
            <p:cNvPr id="26730" name="Line 179"/>
            <p:cNvSpPr>
              <a:spLocks noChangeShapeType="1"/>
            </p:cNvSpPr>
            <p:nvPr/>
          </p:nvSpPr>
          <p:spPr bwMode="auto">
            <a:xfrm>
              <a:off x="960" y="3312"/>
              <a:ext cx="24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6731" name="Line 180"/>
            <p:cNvSpPr>
              <a:spLocks noChangeShapeType="1"/>
            </p:cNvSpPr>
            <p:nvPr/>
          </p:nvSpPr>
          <p:spPr bwMode="auto">
            <a:xfrm>
              <a:off x="1344" y="3312"/>
              <a:ext cx="144" cy="144"/>
            </a:xfrm>
            <a:prstGeom prst="line">
              <a:avLst/>
            </a:prstGeom>
            <a:noFill/>
            <a:ln w="9525" cap="rnd">
              <a:solidFill>
                <a:srgbClr val="800080"/>
              </a:solidFill>
              <a:prstDash val="sysDot"/>
              <a:round/>
              <a:headEnd/>
              <a:tailEnd/>
            </a:ln>
          </p:spPr>
          <p:txBody>
            <a:bodyPr>
              <a:spAutoFit/>
            </a:bodyPr>
            <a:lstStyle/>
            <a:p>
              <a:endParaRPr lang="zh-CN" altLang="en-US"/>
            </a:p>
          </p:txBody>
        </p:sp>
      </p:grpSp>
      <p:grpSp>
        <p:nvGrpSpPr>
          <p:cNvPr id="26664" name="Group 181"/>
          <p:cNvGrpSpPr>
            <a:grpSpLocks/>
          </p:cNvGrpSpPr>
          <p:nvPr/>
        </p:nvGrpSpPr>
        <p:grpSpPr bwMode="auto">
          <a:xfrm>
            <a:off x="4038600" y="4479925"/>
            <a:ext cx="1143000" cy="1098550"/>
            <a:chOff x="2544" y="2630"/>
            <a:chExt cx="720" cy="692"/>
          </a:xfrm>
        </p:grpSpPr>
        <p:sp>
          <p:nvSpPr>
            <p:cNvPr id="26724" name="Rectangle 182"/>
            <p:cNvSpPr>
              <a:spLocks noChangeArrowheads="1"/>
            </p:cNvSpPr>
            <p:nvPr/>
          </p:nvSpPr>
          <p:spPr bwMode="auto">
            <a:xfrm>
              <a:off x="2736" y="2630"/>
              <a:ext cx="528" cy="250"/>
            </a:xfrm>
            <a:prstGeom prst="rect">
              <a:avLst/>
            </a:prstGeom>
            <a:noFill/>
            <a:ln w="9525" algn="ctr">
              <a:noFill/>
              <a:miter lim="800000"/>
              <a:headEnd/>
              <a:tailEnd/>
            </a:ln>
          </p:spPr>
          <p:txBody>
            <a:bodyPr>
              <a:spAutoFit/>
            </a:bodyPr>
            <a:lstStyle/>
            <a:p>
              <a:pPr algn="l"/>
              <a:r>
                <a:rPr kumimoji="0" lang="en-US" altLang="zh-CN" sz="2000"/>
                <a:t>10</a:t>
              </a:r>
              <a:r>
                <a:rPr kumimoji="0" lang="zh-CN" altLang="en-US" sz="2000"/>
                <a:t>：</a:t>
              </a:r>
              <a:r>
                <a:rPr lang="en-US" altLang="zh-CN" sz="2000"/>
                <a:t>f</a:t>
              </a:r>
              <a:endParaRPr lang="en-US" altLang="zh-CN"/>
            </a:p>
          </p:txBody>
        </p:sp>
        <p:sp>
          <p:nvSpPr>
            <p:cNvPr id="26725" name="Rectangle 183"/>
            <p:cNvSpPr>
              <a:spLocks noChangeArrowheads="1"/>
            </p:cNvSpPr>
            <p:nvPr/>
          </p:nvSpPr>
          <p:spPr bwMode="auto">
            <a:xfrm>
              <a:off x="2544" y="3072"/>
              <a:ext cx="576" cy="250"/>
            </a:xfrm>
            <a:prstGeom prst="rect">
              <a:avLst/>
            </a:prstGeom>
            <a:noFill/>
            <a:ln w="9525" algn="ctr">
              <a:noFill/>
              <a:miter lim="800000"/>
              <a:headEnd/>
              <a:tailEnd/>
            </a:ln>
          </p:spPr>
          <p:txBody>
            <a:bodyPr>
              <a:spAutoFit/>
            </a:bodyPr>
            <a:lstStyle/>
            <a:p>
              <a:pPr algn="l"/>
              <a:r>
                <a:rPr kumimoji="0" lang="en-US" altLang="zh-CN" sz="2000"/>
                <a:t>11</a:t>
              </a:r>
              <a:r>
                <a:rPr kumimoji="0" lang="zh-CN" altLang="en-US" sz="2000"/>
                <a:t>：</a:t>
              </a:r>
              <a:r>
                <a:rPr lang="en-US" altLang="zh-CN" sz="2000"/>
                <a:t>v</a:t>
              </a:r>
              <a:endParaRPr lang="en-US" altLang="zh-CN"/>
            </a:p>
          </p:txBody>
        </p:sp>
        <p:sp>
          <p:nvSpPr>
            <p:cNvPr id="26726" name="Line 184"/>
            <p:cNvSpPr>
              <a:spLocks noChangeShapeType="1"/>
            </p:cNvSpPr>
            <p:nvPr/>
          </p:nvSpPr>
          <p:spPr bwMode="auto">
            <a:xfrm flipH="1">
              <a:off x="2640" y="2784"/>
              <a:ext cx="144" cy="144"/>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6727" name="Line 185"/>
            <p:cNvSpPr>
              <a:spLocks noChangeShapeType="1"/>
            </p:cNvSpPr>
            <p:nvPr/>
          </p:nvSpPr>
          <p:spPr bwMode="auto">
            <a:xfrm>
              <a:off x="2640" y="2976"/>
              <a:ext cx="144" cy="144"/>
            </a:xfrm>
            <a:prstGeom prst="line">
              <a:avLst/>
            </a:prstGeom>
            <a:noFill/>
            <a:ln w="9525" cap="rnd">
              <a:solidFill>
                <a:srgbClr val="800080"/>
              </a:solidFill>
              <a:prstDash val="sysDot"/>
              <a:round/>
              <a:headEnd/>
              <a:tailEnd/>
            </a:ln>
          </p:spPr>
          <p:txBody>
            <a:bodyPr>
              <a:spAutoFit/>
            </a:bodyPr>
            <a:lstStyle/>
            <a:p>
              <a:endParaRPr lang="zh-CN" altLang="en-US"/>
            </a:p>
          </p:txBody>
        </p:sp>
      </p:grpSp>
      <p:grpSp>
        <p:nvGrpSpPr>
          <p:cNvPr id="26665" name="Group 186"/>
          <p:cNvGrpSpPr>
            <a:grpSpLocks/>
          </p:cNvGrpSpPr>
          <p:nvPr/>
        </p:nvGrpSpPr>
        <p:grpSpPr bwMode="auto">
          <a:xfrm>
            <a:off x="4191000" y="5715000"/>
            <a:ext cx="2362200" cy="549275"/>
            <a:chOff x="2640" y="3408"/>
            <a:chExt cx="1488" cy="346"/>
          </a:xfrm>
        </p:grpSpPr>
        <p:sp>
          <p:nvSpPr>
            <p:cNvPr id="26720" name="Rectangle 187"/>
            <p:cNvSpPr>
              <a:spLocks noChangeArrowheads="1"/>
            </p:cNvSpPr>
            <p:nvPr/>
          </p:nvSpPr>
          <p:spPr bwMode="auto">
            <a:xfrm>
              <a:off x="2640" y="3494"/>
              <a:ext cx="528" cy="250"/>
            </a:xfrm>
            <a:prstGeom prst="rect">
              <a:avLst/>
            </a:prstGeom>
            <a:noFill/>
            <a:ln w="9525" algn="ctr">
              <a:noFill/>
              <a:miter lim="800000"/>
              <a:headEnd/>
              <a:tailEnd/>
            </a:ln>
          </p:spPr>
          <p:txBody>
            <a:bodyPr>
              <a:spAutoFit/>
            </a:bodyPr>
            <a:lstStyle/>
            <a:p>
              <a:pPr algn="l"/>
              <a:r>
                <a:rPr kumimoji="0" lang="en-US" altLang="zh-CN" sz="2000"/>
                <a:t>18</a:t>
              </a:r>
              <a:r>
                <a:rPr kumimoji="0" lang="zh-CN" altLang="en-US" sz="2000"/>
                <a:t>：</a:t>
              </a:r>
              <a:r>
                <a:rPr lang="en-US" altLang="zh-CN" sz="2000"/>
                <a:t>f</a:t>
              </a:r>
              <a:endParaRPr lang="en-US" altLang="zh-CN"/>
            </a:p>
          </p:txBody>
        </p:sp>
        <p:sp>
          <p:nvSpPr>
            <p:cNvPr id="26721" name="Rectangle 188"/>
            <p:cNvSpPr>
              <a:spLocks noChangeArrowheads="1"/>
            </p:cNvSpPr>
            <p:nvPr/>
          </p:nvSpPr>
          <p:spPr bwMode="auto">
            <a:xfrm>
              <a:off x="3552" y="3504"/>
              <a:ext cx="576" cy="250"/>
            </a:xfrm>
            <a:prstGeom prst="rect">
              <a:avLst/>
            </a:prstGeom>
            <a:noFill/>
            <a:ln w="9525" algn="ctr">
              <a:noFill/>
              <a:miter lim="800000"/>
              <a:headEnd/>
              <a:tailEnd/>
            </a:ln>
          </p:spPr>
          <p:txBody>
            <a:bodyPr>
              <a:spAutoFit/>
            </a:bodyPr>
            <a:lstStyle/>
            <a:p>
              <a:pPr algn="l"/>
              <a:r>
                <a:rPr kumimoji="0" lang="en-US" altLang="zh-CN" sz="2000"/>
                <a:t>19</a:t>
              </a:r>
              <a:r>
                <a:rPr kumimoji="0" lang="zh-CN" altLang="en-US" sz="2000"/>
                <a:t>：</a:t>
              </a:r>
              <a:r>
                <a:rPr lang="en-US" altLang="zh-CN" sz="2000"/>
                <a:t>v</a:t>
              </a:r>
              <a:endParaRPr lang="en-US" altLang="zh-CN"/>
            </a:p>
          </p:txBody>
        </p:sp>
        <p:sp>
          <p:nvSpPr>
            <p:cNvPr id="26722" name="Line 189"/>
            <p:cNvSpPr>
              <a:spLocks noChangeShapeType="1"/>
            </p:cNvSpPr>
            <p:nvPr/>
          </p:nvSpPr>
          <p:spPr bwMode="auto">
            <a:xfrm flipH="1">
              <a:off x="3120" y="3408"/>
              <a:ext cx="144" cy="144"/>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6723" name="Line 190"/>
            <p:cNvSpPr>
              <a:spLocks noChangeShapeType="1"/>
            </p:cNvSpPr>
            <p:nvPr/>
          </p:nvSpPr>
          <p:spPr bwMode="auto">
            <a:xfrm>
              <a:off x="3456" y="3408"/>
              <a:ext cx="144" cy="144"/>
            </a:xfrm>
            <a:prstGeom prst="line">
              <a:avLst/>
            </a:prstGeom>
            <a:noFill/>
            <a:ln w="9525" cap="rnd">
              <a:solidFill>
                <a:srgbClr val="800080"/>
              </a:solidFill>
              <a:prstDash val="sysDot"/>
              <a:round/>
              <a:headEnd/>
              <a:tailEnd/>
            </a:ln>
          </p:spPr>
          <p:txBody>
            <a:bodyPr>
              <a:spAutoFit/>
            </a:bodyPr>
            <a:lstStyle/>
            <a:p>
              <a:endParaRPr lang="zh-CN" altLang="en-US"/>
            </a:p>
          </p:txBody>
        </p:sp>
      </p:grpSp>
      <p:grpSp>
        <p:nvGrpSpPr>
          <p:cNvPr id="26666" name="Group 191"/>
          <p:cNvGrpSpPr>
            <a:grpSpLocks/>
          </p:cNvGrpSpPr>
          <p:nvPr/>
        </p:nvGrpSpPr>
        <p:grpSpPr bwMode="auto">
          <a:xfrm>
            <a:off x="4724400" y="4784725"/>
            <a:ext cx="2362200" cy="869950"/>
            <a:chOff x="2976" y="2822"/>
            <a:chExt cx="1488" cy="548"/>
          </a:xfrm>
        </p:grpSpPr>
        <p:sp>
          <p:nvSpPr>
            <p:cNvPr id="26714" name="Rectangle 192"/>
            <p:cNvSpPr>
              <a:spLocks noChangeArrowheads="1"/>
            </p:cNvSpPr>
            <p:nvPr/>
          </p:nvSpPr>
          <p:spPr bwMode="auto">
            <a:xfrm>
              <a:off x="2976" y="2822"/>
              <a:ext cx="528" cy="250"/>
            </a:xfrm>
            <a:prstGeom prst="rect">
              <a:avLst/>
            </a:prstGeom>
            <a:noFill/>
            <a:ln w="9525" algn="ctr">
              <a:noFill/>
              <a:miter lim="800000"/>
              <a:headEnd/>
              <a:tailEnd/>
            </a:ln>
          </p:spPr>
          <p:txBody>
            <a:bodyPr>
              <a:spAutoFit/>
            </a:bodyPr>
            <a:lstStyle/>
            <a:p>
              <a:pPr algn="l"/>
              <a:r>
                <a:rPr kumimoji="0" lang="en-US" altLang="zh-CN" sz="2000"/>
                <a:t>15</a:t>
              </a:r>
              <a:r>
                <a:rPr kumimoji="0" lang="zh-CN" altLang="en-US" sz="2000"/>
                <a:t>：</a:t>
              </a:r>
              <a:r>
                <a:rPr lang="en-US" altLang="zh-CN" sz="2000"/>
                <a:t>l</a:t>
              </a:r>
              <a:endParaRPr lang="en-US" altLang="zh-CN"/>
            </a:p>
          </p:txBody>
        </p:sp>
        <p:sp>
          <p:nvSpPr>
            <p:cNvPr id="26715" name="Rectangle 193"/>
            <p:cNvSpPr>
              <a:spLocks noChangeArrowheads="1"/>
            </p:cNvSpPr>
            <p:nvPr/>
          </p:nvSpPr>
          <p:spPr bwMode="auto">
            <a:xfrm>
              <a:off x="3936" y="2832"/>
              <a:ext cx="528" cy="250"/>
            </a:xfrm>
            <a:prstGeom prst="rect">
              <a:avLst/>
            </a:prstGeom>
            <a:noFill/>
            <a:ln w="9525" algn="ctr">
              <a:noFill/>
              <a:miter lim="800000"/>
              <a:headEnd/>
              <a:tailEnd/>
            </a:ln>
          </p:spPr>
          <p:txBody>
            <a:bodyPr>
              <a:spAutoFit/>
            </a:bodyPr>
            <a:lstStyle/>
            <a:p>
              <a:pPr algn="l"/>
              <a:r>
                <a:rPr kumimoji="0" lang="en-US" altLang="zh-CN" sz="2000"/>
                <a:t>16</a:t>
              </a:r>
              <a:r>
                <a:rPr kumimoji="0" lang="zh-CN" altLang="en-US" sz="2000"/>
                <a:t>：</a:t>
              </a:r>
              <a:r>
                <a:rPr lang="en-US" altLang="zh-CN" sz="2000"/>
                <a:t>f</a:t>
              </a:r>
              <a:endParaRPr lang="en-US" altLang="zh-CN"/>
            </a:p>
          </p:txBody>
        </p:sp>
        <p:sp>
          <p:nvSpPr>
            <p:cNvPr id="26716" name="Rectangle 194"/>
            <p:cNvSpPr>
              <a:spLocks noChangeArrowheads="1"/>
            </p:cNvSpPr>
            <p:nvPr/>
          </p:nvSpPr>
          <p:spPr bwMode="auto">
            <a:xfrm>
              <a:off x="3744" y="3120"/>
              <a:ext cx="576" cy="250"/>
            </a:xfrm>
            <a:prstGeom prst="rect">
              <a:avLst/>
            </a:prstGeom>
            <a:noFill/>
            <a:ln w="9525" algn="ctr">
              <a:noFill/>
              <a:miter lim="800000"/>
              <a:headEnd/>
              <a:tailEnd/>
            </a:ln>
          </p:spPr>
          <p:txBody>
            <a:bodyPr>
              <a:spAutoFit/>
            </a:bodyPr>
            <a:lstStyle/>
            <a:p>
              <a:pPr algn="l"/>
              <a:r>
                <a:rPr kumimoji="0" lang="en-US" altLang="zh-CN" sz="2000"/>
                <a:t>17</a:t>
              </a:r>
              <a:r>
                <a:rPr kumimoji="0" lang="zh-CN" altLang="en-US" sz="2000"/>
                <a:t>：</a:t>
              </a:r>
              <a:r>
                <a:rPr lang="en-US" altLang="zh-CN" sz="2000"/>
                <a:t>v</a:t>
              </a:r>
              <a:endParaRPr lang="en-US" altLang="zh-CN"/>
            </a:p>
          </p:txBody>
        </p:sp>
        <p:sp>
          <p:nvSpPr>
            <p:cNvPr id="26717" name="Line 195"/>
            <p:cNvSpPr>
              <a:spLocks noChangeShapeType="1"/>
            </p:cNvSpPr>
            <p:nvPr/>
          </p:nvSpPr>
          <p:spPr bwMode="auto">
            <a:xfrm>
              <a:off x="3456" y="2928"/>
              <a:ext cx="24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6718" name="Line 196"/>
            <p:cNvSpPr>
              <a:spLocks noChangeShapeType="1"/>
            </p:cNvSpPr>
            <p:nvPr/>
          </p:nvSpPr>
          <p:spPr bwMode="auto">
            <a:xfrm>
              <a:off x="3840" y="2928"/>
              <a:ext cx="144"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6719" name="Line 197"/>
            <p:cNvSpPr>
              <a:spLocks noChangeShapeType="1"/>
            </p:cNvSpPr>
            <p:nvPr/>
          </p:nvSpPr>
          <p:spPr bwMode="auto">
            <a:xfrm>
              <a:off x="3840" y="3024"/>
              <a:ext cx="144" cy="144"/>
            </a:xfrm>
            <a:prstGeom prst="line">
              <a:avLst/>
            </a:prstGeom>
            <a:noFill/>
            <a:ln w="9525" cap="rnd">
              <a:solidFill>
                <a:srgbClr val="800080"/>
              </a:solidFill>
              <a:prstDash val="sysDot"/>
              <a:round/>
              <a:headEnd/>
              <a:tailEnd/>
            </a:ln>
          </p:spPr>
          <p:txBody>
            <a:bodyPr>
              <a:spAutoFit/>
            </a:bodyPr>
            <a:lstStyle/>
            <a:p>
              <a:endParaRPr lang="zh-CN" altLang="en-US"/>
            </a:p>
          </p:txBody>
        </p:sp>
      </p:grpSp>
      <p:grpSp>
        <p:nvGrpSpPr>
          <p:cNvPr id="26667" name="Group 198"/>
          <p:cNvGrpSpPr>
            <a:grpSpLocks/>
          </p:cNvGrpSpPr>
          <p:nvPr/>
        </p:nvGrpSpPr>
        <p:grpSpPr bwMode="auto">
          <a:xfrm>
            <a:off x="5334000" y="3581400"/>
            <a:ext cx="2819400" cy="1082675"/>
            <a:chOff x="3360" y="2064"/>
            <a:chExt cx="1776" cy="682"/>
          </a:xfrm>
        </p:grpSpPr>
        <p:sp>
          <p:nvSpPr>
            <p:cNvPr id="26708" name="Rectangle 199"/>
            <p:cNvSpPr>
              <a:spLocks noChangeArrowheads="1"/>
            </p:cNvSpPr>
            <p:nvPr/>
          </p:nvSpPr>
          <p:spPr bwMode="auto">
            <a:xfrm>
              <a:off x="3360" y="2496"/>
              <a:ext cx="528" cy="250"/>
            </a:xfrm>
            <a:prstGeom prst="rect">
              <a:avLst/>
            </a:prstGeom>
            <a:noFill/>
            <a:ln w="9525" algn="ctr">
              <a:noFill/>
              <a:miter lim="800000"/>
              <a:headEnd/>
              <a:tailEnd/>
            </a:ln>
          </p:spPr>
          <p:txBody>
            <a:bodyPr>
              <a:spAutoFit/>
            </a:bodyPr>
            <a:lstStyle/>
            <a:p>
              <a:pPr algn="l"/>
              <a:r>
                <a:rPr kumimoji="0" lang="en-US" altLang="zh-CN" sz="2000"/>
                <a:t>12</a:t>
              </a:r>
              <a:r>
                <a:rPr kumimoji="0" lang="zh-CN" altLang="en-US" sz="2000"/>
                <a:t>：</a:t>
              </a:r>
              <a:r>
                <a:rPr kumimoji="0" lang="en-US" altLang="zh-CN" sz="2000"/>
                <a:t>l</a:t>
              </a:r>
              <a:endParaRPr lang="en-US" altLang="zh-CN"/>
            </a:p>
          </p:txBody>
        </p:sp>
        <p:sp>
          <p:nvSpPr>
            <p:cNvPr id="26709" name="Rectangle 200"/>
            <p:cNvSpPr>
              <a:spLocks noChangeArrowheads="1"/>
            </p:cNvSpPr>
            <p:nvPr/>
          </p:nvSpPr>
          <p:spPr bwMode="auto">
            <a:xfrm>
              <a:off x="3936" y="2064"/>
              <a:ext cx="528" cy="250"/>
            </a:xfrm>
            <a:prstGeom prst="rect">
              <a:avLst/>
            </a:prstGeom>
            <a:noFill/>
            <a:ln w="9525" algn="ctr">
              <a:noFill/>
              <a:miter lim="800000"/>
              <a:headEnd/>
              <a:tailEnd/>
            </a:ln>
          </p:spPr>
          <p:txBody>
            <a:bodyPr>
              <a:spAutoFit/>
            </a:bodyPr>
            <a:lstStyle/>
            <a:p>
              <a:pPr algn="l"/>
              <a:r>
                <a:rPr kumimoji="0" lang="en-US" altLang="zh-CN" sz="2000"/>
                <a:t>13</a:t>
              </a:r>
              <a:r>
                <a:rPr kumimoji="0" lang="zh-CN" altLang="en-US" sz="2000"/>
                <a:t>：</a:t>
              </a:r>
              <a:r>
                <a:rPr lang="en-US" altLang="zh-CN" sz="2000"/>
                <a:t>f</a:t>
              </a:r>
              <a:endParaRPr lang="en-US" altLang="zh-CN"/>
            </a:p>
          </p:txBody>
        </p:sp>
        <p:sp>
          <p:nvSpPr>
            <p:cNvPr id="26710" name="Rectangle 201"/>
            <p:cNvSpPr>
              <a:spLocks noChangeArrowheads="1"/>
            </p:cNvSpPr>
            <p:nvPr/>
          </p:nvSpPr>
          <p:spPr bwMode="auto">
            <a:xfrm>
              <a:off x="4560" y="2486"/>
              <a:ext cx="576" cy="250"/>
            </a:xfrm>
            <a:prstGeom prst="rect">
              <a:avLst/>
            </a:prstGeom>
            <a:noFill/>
            <a:ln w="9525" algn="ctr">
              <a:noFill/>
              <a:miter lim="800000"/>
              <a:headEnd/>
              <a:tailEnd/>
            </a:ln>
          </p:spPr>
          <p:txBody>
            <a:bodyPr>
              <a:spAutoFit/>
            </a:bodyPr>
            <a:lstStyle/>
            <a:p>
              <a:pPr algn="l"/>
              <a:r>
                <a:rPr kumimoji="0" lang="en-US" altLang="zh-CN" sz="2000"/>
                <a:t>14</a:t>
              </a:r>
              <a:r>
                <a:rPr kumimoji="0" lang="zh-CN" altLang="en-US" sz="2000"/>
                <a:t>：</a:t>
              </a:r>
              <a:r>
                <a:rPr lang="en-US" altLang="zh-CN" sz="2000"/>
                <a:t>v</a:t>
              </a:r>
              <a:endParaRPr lang="en-US" altLang="zh-CN"/>
            </a:p>
          </p:txBody>
        </p:sp>
        <p:sp>
          <p:nvSpPr>
            <p:cNvPr id="26711" name="Line 202"/>
            <p:cNvSpPr>
              <a:spLocks noChangeShapeType="1"/>
            </p:cNvSpPr>
            <p:nvPr/>
          </p:nvSpPr>
          <p:spPr bwMode="auto">
            <a:xfrm>
              <a:off x="4224" y="2256"/>
              <a:ext cx="0" cy="24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6712" name="Line 203"/>
            <p:cNvSpPr>
              <a:spLocks noChangeShapeType="1"/>
            </p:cNvSpPr>
            <p:nvPr/>
          </p:nvSpPr>
          <p:spPr bwMode="auto">
            <a:xfrm>
              <a:off x="3840" y="2640"/>
              <a:ext cx="24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6713" name="Line 204"/>
            <p:cNvSpPr>
              <a:spLocks noChangeShapeType="1"/>
            </p:cNvSpPr>
            <p:nvPr/>
          </p:nvSpPr>
          <p:spPr bwMode="auto">
            <a:xfrm>
              <a:off x="4368" y="2640"/>
              <a:ext cx="240" cy="0"/>
            </a:xfrm>
            <a:prstGeom prst="line">
              <a:avLst/>
            </a:prstGeom>
            <a:noFill/>
            <a:ln w="9525" cap="rnd">
              <a:solidFill>
                <a:srgbClr val="800080"/>
              </a:solidFill>
              <a:prstDash val="sysDot"/>
              <a:round/>
              <a:headEnd/>
              <a:tailEnd/>
            </a:ln>
          </p:spPr>
          <p:txBody>
            <a:bodyPr>
              <a:spAutoFit/>
            </a:bodyPr>
            <a:lstStyle/>
            <a:p>
              <a:endParaRPr lang="zh-CN" altLang="en-US"/>
            </a:p>
          </p:txBody>
        </p:sp>
      </p:grpSp>
      <p:grpSp>
        <p:nvGrpSpPr>
          <p:cNvPr id="26668" name="Group 205"/>
          <p:cNvGrpSpPr>
            <a:grpSpLocks/>
          </p:cNvGrpSpPr>
          <p:nvPr/>
        </p:nvGrpSpPr>
        <p:grpSpPr bwMode="auto">
          <a:xfrm>
            <a:off x="7543800" y="4800600"/>
            <a:ext cx="1143000" cy="930275"/>
            <a:chOff x="4752" y="2832"/>
            <a:chExt cx="720" cy="586"/>
          </a:xfrm>
        </p:grpSpPr>
        <p:sp>
          <p:nvSpPr>
            <p:cNvPr id="26704" name="Rectangle 206"/>
            <p:cNvSpPr>
              <a:spLocks noChangeArrowheads="1"/>
            </p:cNvSpPr>
            <p:nvPr/>
          </p:nvSpPr>
          <p:spPr bwMode="auto">
            <a:xfrm>
              <a:off x="4944" y="2832"/>
              <a:ext cx="528" cy="250"/>
            </a:xfrm>
            <a:prstGeom prst="rect">
              <a:avLst/>
            </a:prstGeom>
            <a:noFill/>
            <a:ln w="9525" algn="ctr">
              <a:noFill/>
              <a:miter lim="800000"/>
              <a:headEnd/>
              <a:tailEnd/>
            </a:ln>
          </p:spPr>
          <p:txBody>
            <a:bodyPr>
              <a:spAutoFit/>
            </a:bodyPr>
            <a:lstStyle/>
            <a:p>
              <a:pPr algn="l"/>
              <a:r>
                <a:rPr kumimoji="0" lang="en-US" altLang="zh-CN" sz="2000"/>
                <a:t>20</a:t>
              </a:r>
              <a:r>
                <a:rPr kumimoji="0" lang="zh-CN" altLang="en-US" sz="2000"/>
                <a:t>：</a:t>
              </a:r>
              <a:r>
                <a:rPr lang="en-US" altLang="zh-CN" sz="2000"/>
                <a:t>f</a:t>
              </a:r>
              <a:endParaRPr lang="en-US" altLang="zh-CN"/>
            </a:p>
          </p:txBody>
        </p:sp>
        <p:sp>
          <p:nvSpPr>
            <p:cNvPr id="26705" name="Rectangle 207"/>
            <p:cNvSpPr>
              <a:spLocks noChangeArrowheads="1"/>
            </p:cNvSpPr>
            <p:nvPr/>
          </p:nvSpPr>
          <p:spPr bwMode="auto">
            <a:xfrm>
              <a:off x="4896" y="3168"/>
              <a:ext cx="576" cy="250"/>
            </a:xfrm>
            <a:prstGeom prst="rect">
              <a:avLst/>
            </a:prstGeom>
            <a:noFill/>
            <a:ln w="9525" algn="ctr">
              <a:noFill/>
              <a:miter lim="800000"/>
              <a:headEnd/>
              <a:tailEnd/>
            </a:ln>
          </p:spPr>
          <p:txBody>
            <a:bodyPr>
              <a:spAutoFit/>
            </a:bodyPr>
            <a:lstStyle/>
            <a:p>
              <a:pPr algn="l"/>
              <a:r>
                <a:rPr kumimoji="0" lang="en-US" altLang="zh-CN" sz="2000"/>
                <a:t>21</a:t>
              </a:r>
              <a:r>
                <a:rPr kumimoji="0" lang="zh-CN" altLang="en-US" sz="2000"/>
                <a:t>：</a:t>
              </a:r>
              <a:r>
                <a:rPr lang="en-US" altLang="zh-CN" sz="2000"/>
                <a:t>v</a:t>
              </a:r>
              <a:endParaRPr lang="en-US" altLang="zh-CN"/>
            </a:p>
          </p:txBody>
        </p:sp>
        <p:sp>
          <p:nvSpPr>
            <p:cNvPr id="26706" name="Line 208"/>
            <p:cNvSpPr>
              <a:spLocks noChangeShapeType="1"/>
            </p:cNvSpPr>
            <p:nvPr/>
          </p:nvSpPr>
          <p:spPr bwMode="auto">
            <a:xfrm>
              <a:off x="4752" y="2976"/>
              <a:ext cx="24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6707" name="Line 209"/>
            <p:cNvSpPr>
              <a:spLocks noChangeShapeType="1"/>
            </p:cNvSpPr>
            <p:nvPr/>
          </p:nvSpPr>
          <p:spPr bwMode="auto">
            <a:xfrm>
              <a:off x="4752" y="3072"/>
              <a:ext cx="192" cy="192"/>
            </a:xfrm>
            <a:prstGeom prst="line">
              <a:avLst/>
            </a:prstGeom>
            <a:noFill/>
            <a:ln w="9525" cap="rnd">
              <a:solidFill>
                <a:srgbClr val="800080"/>
              </a:solidFill>
              <a:prstDash val="sysDot"/>
              <a:round/>
              <a:headEnd/>
              <a:tailEnd/>
            </a:ln>
          </p:spPr>
          <p:txBody>
            <a:bodyPr>
              <a:spAutoFit/>
            </a:bodyPr>
            <a:lstStyle/>
            <a:p>
              <a:endParaRPr lang="zh-CN" altLang="en-US"/>
            </a:p>
          </p:txBody>
        </p:sp>
      </p:grpSp>
      <p:grpSp>
        <p:nvGrpSpPr>
          <p:cNvPr id="10" name="Group 230"/>
          <p:cNvGrpSpPr>
            <a:grpSpLocks/>
          </p:cNvGrpSpPr>
          <p:nvPr/>
        </p:nvGrpSpPr>
        <p:grpSpPr bwMode="auto">
          <a:xfrm>
            <a:off x="4495800" y="3505200"/>
            <a:ext cx="2819400" cy="838200"/>
            <a:chOff x="2832" y="2112"/>
            <a:chExt cx="1776" cy="528"/>
          </a:xfrm>
        </p:grpSpPr>
        <p:sp>
          <p:nvSpPr>
            <p:cNvPr id="26702" name="Line 210"/>
            <p:cNvSpPr>
              <a:spLocks noChangeShapeType="1"/>
            </p:cNvSpPr>
            <p:nvPr/>
          </p:nvSpPr>
          <p:spPr bwMode="auto">
            <a:xfrm flipH="1">
              <a:off x="2832" y="2112"/>
              <a:ext cx="672" cy="480"/>
            </a:xfrm>
            <a:prstGeom prst="line">
              <a:avLst/>
            </a:prstGeom>
            <a:noFill/>
            <a:ln w="25400">
              <a:solidFill>
                <a:srgbClr val="0000FF"/>
              </a:solidFill>
              <a:round/>
              <a:headEnd type="arrow" w="med" len="med"/>
              <a:tailEnd/>
            </a:ln>
          </p:spPr>
          <p:txBody>
            <a:bodyPr>
              <a:spAutoFit/>
            </a:bodyPr>
            <a:lstStyle/>
            <a:p>
              <a:endParaRPr lang="zh-CN" altLang="en-US"/>
            </a:p>
          </p:txBody>
        </p:sp>
        <p:sp>
          <p:nvSpPr>
            <p:cNvPr id="26703" name="Line 211"/>
            <p:cNvSpPr>
              <a:spLocks noChangeShapeType="1"/>
            </p:cNvSpPr>
            <p:nvPr/>
          </p:nvSpPr>
          <p:spPr bwMode="auto">
            <a:xfrm>
              <a:off x="3552" y="2112"/>
              <a:ext cx="1056" cy="528"/>
            </a:xfrm>
            <a:prstGeom prst="line">
              <a:avLst/>
            </a:prstGeom>
            <a:noFill/>
            <a:ln w="25400">
              <a:solidFill>
                <a:srgbClr val="0000FF"/>
              </a:solidFill>
              <a:round/>
              <a:headEnd type="arrow" w="med" len="med"/>
              <a:tailEnd/>
            </a:ln>
          </p:spPr>
          <p:txBody>
            <a:bodyPr>
              <a:spAutoFit/>
            </a:bodyPr>
            <a:lstStyle/>
            <a:p>
              <a:endParaRPr lang="zh-CN" altLang="en-US"/>
            </a:p>
          </p:txBody>
        </p:sp>
      </p:grpSp>
      <p:sp>
        <p:nvSpPr>
          <p:cNvPr id="513238" name="Line 214"/>
          <p:cNvSpPr>
            <a:spLocks noChangeShapeType="1"/>
          </p:cNvSpPr>
          <p:nvPr/>
        </p:nvSpPr>
        <p:spPr bwMode="auto">
          <a:xfrm flipH="1">
            <a:off x="6096000" y="3886200"/>
            <a:ext cx="609600" cy="457200"/>
          </a:xfrm>
          <a:prstGeom prst="line">
            <a:avLst/>
          </a:prstGeom>
          <a:noFill/>
          <a:ln w="25400">
            <a:solidFill>
              <a:srgbClr val="0000FF"/>
            </a:solidFill>
            <a:round/>
            <a:headEnd type="arrow" w="med" len="med"/>
            <a:tailEnd/>
          </a:ln>
        </p:spPr>
        <p:txBody>
          <a:bodyPr>
            <a:spAutoFit/>
          </a:bodyPr>
          <a:lstStyle/>
          <a:p>
            <a:endParaRPr lang="zh-CN" altLang="en-US"/>
          </a:p>
        </p:txBody>
      </p:sp>
      <p:grpSp>
        <p:nvGrpSpPr>
          <p:cNvPr id="11" name="Group 234"/>
          <p:cNvGrpSpPr>
            <a:grpSpLocks/>
          </p:cNvGrpSpPr>
          <p:nvPr/>
        </p:nvGrpSpPr>
        <p:grpSpPr bwMode="auto">
          <a:xfrm>
            <a:off x="3429000" y="4495800"/>
            <a:ext cx="4495800" cy="914400"/>
            <a:chOff x="2160" y="2832"/>
            <a:chExt cx="2832" cy="576"/>
          </a:xfrm>
        </p:grpSpPr>
        <p:sp>
          <p:nvSpPr>
            <p:cNvPr id="26698" name="Line 216"/>
            <p:cNvSpPr>
              <a:spLocks noChangeShapeType="1"/>
            </p:cNvSpPr>
            <p:nvPr/>
          </p:nvSpPr>
          <p:spPr bwMode="auto">
            <a:xfrm flipH="1">
              <a:off x="2160" y="2832"/>
              <a:ext cx="432" cy="528"/>
            </a:xfrm>
            <a:prstGeom prst="line">
              <a:avLst/>
            </a:prstGeom>
            <a:noFill/>
            <a:ln w="25400">
              <a:solidFill>
                <a:srgbClr val="0000FF"/>
              </a:solidFill>
              <a:round/>
              <a:headEnd type="arrow" w="med" len="med"/>
              <a:tailEnd/>
            </a:ln>
          </p:spPr>
          <p:txBody>
            <a:bodyPr>
              <a:spAutoFit/>
            </a:bodyPr>
            <a:lstStyle/>
            <a:p>
              <a:endParaRPr lang="zh-CN" altLang="en-US"/>
            </a:p>
          </p:txBody>
        </p:sp>
        <p:sp>
          <p:nvSpPr>
            <p:cNvPr id="26699" name="Line 217"/>
            <p:cNvSpPr>
              <a:spLocks noChangeShapeType="1"/>
            </p:cNvSpPr>
            <p:nvPr/>
          </p:nvSpPr>
          <p:spPr bwMode="auto">
            <a:xfrm>
              <a:off x="2688" y="2832"/>
              <a:ext cx="144" cy="480"/>
            </a:xfrm>
            <a:prstGeom prst="line">
              <a:avLst/>
            </a:prstGeom>
            <a:noFill/>
            <a:ln w="25400">
              <a:solidFill>
                <a:srgbClr val="0000FF"/>
              </a:solidFill>
              <a:round/>
              <a:headEnd type="arrow" w="med" len="med"/>
              <a:tailEnd/>
            </a:ln>
          </p:spPr>
          <p:txBody>
            <a:bodyPr>
              <a:spAutoFit/>
            </a:bodyPr>
            <a:lstStyle/>
            <a:p>
              <a:endParaRPr lang="zh-CN" altLang="en-US"/>
            </a:p>
          </p:txBody>
        </p:sp>
        <p:sp>
          <p:nvSpPr>
            <p:cNvPr id="26700" name="Line 220"/>
            <p:cNvSpPr>
              <a:spLocks noChangeShapeType="1"/>
            </p:cNvSpPr>
            <p:nvPr/>
          </p:nvSpPr>
          <p:spPr bwMode="auto">
            <a:xfrm flipH="1">
              <a:off x="4272" y="2880"/>
              <a:ext cx="432" cy="528"/>
            </a:xfrm>
            <a:prstGeom prst="line">
              <a:avLst/>
            </a:prstGeom>
            <a:noFill/>
            <a:ln w="25400">
              <a:solidFill>
                <a:srgbClr val="0000FF"/>
              </a:solidFill>
              <a:round/>
              <a:headEnd type="arrow" w="med" len="med"/>
              <a:tailEnd/>
            </a:ln>
          </p:spPr>
          <p:txBody>
            <a:bodyPr>
              <a:spAutoFit/>
            </a:bodyPr>
            <a:lstStyle/>
            <a:p>
              <a:endParaRPr lang="zh-CN" altLang="en-US"/>
            </a:p>
          </p:txBody>
        </p:sp>
        <p:sp>
          <p:nvSpPr>
            <p:cNvPr id="26701" name="Line 221"/>
            <p:cNvSpPr>
              <a:spLocks noChangeShapeType="1"/>
            </p:cNvSpPr>
            <p:nvPr/>
          </p:nvSpPr>
          <p:spPr bwMode="auto">
            <a:xfrm>
              <a:off x="4848" y="2880"/>
              <a:ext cx="144" cy="528"/>
            </a:xfrm>
            <a:prstGeom prst="line">
              <a:avLst/>
            </a:prstGeom>
            <a:noFill/>
            <a:ln w="25400">
              <a:solidFill>
                <a:srgbClr val="0000FF"/>
              </a:solidFill>
              <a:round/>
              <a:headEnd type="arrow" w="med" len="med"/>
              <a:tailEnd/>
            </a:ln>
          </p:spPr>
          <p:txBody>
            <a:bodyPr>
              <a:spAutoFit/>
            </a:bodyPr>
            <a:lstStyle/>
            <a:p>
              <a:endParaRPr lang="zh-CN" altLang="en-US"/>
            </a:p>
          </p:txBody>
        </p:sp>
      </p:grpSp>
      <p:grpSp>
        <p:nvGrpSpPr>
          <p:cNvPr id="12" name="Group 235"/>
          <p:cNvGrpSpPr>
            <a:grpSpLocks/>
          </p:cNvGrpSpPr>
          <p:nvPr/>
        </p:nvGrpSpPr>
        <p:grpSpPr bwMode="auto">
          <a:xfrm>
            <a:off x="1981200" y="4419600"/>
            <a:ext cx="3581400" cy="457200"/>
            <a:chOff x="1248" y="2784"/>
            <a:chExt cx="2256" cy="288"/>
          </a:xfrm>
        </p:grpSpPr>
        <p:sp>
          <p:nvSpPr>
            <p:cNvPr id="26696" name="Line 215"/>
            <p:cNvSpPr>
              <a:spLocks noChangeShapeType="1"/>
            </p:cNvSpPr>
            <p:nvPr/>
          </p:nvSpPr>
          <p:spPr bwMode="auto">
            <a:xfrm flipH="1">
              <a:off x="1248" y="2784"/>
              <a:ext cx="288" cy="216"/>
            </a:xfrm>
            <a:prstGeom prst="line">
              <a:avLst/>
            </a:prstGeom>
            <a:noFill/>
            <a:ln w="25400">
              <a:solidFill>
                <a:srgbClr val="0000FF"/>
              </a:solidFill>
              <a:round/>
              <a:headEnd type="arrow" w="med" len="med"/>
              <a:tailEnd/>
            </a:ln>
          </p:spPr>
          <p:txBody>
            <a:bodyPr>
              <a:spAutoFit/>
            </a:bodyPr>
            <a:lstStyle/>
            <a:p>
              <a:endParaRPr lang="zh-CN" altLang="en-US"/>
            </a:p>
          </p:txBody>
        </p:sp>
        <p:sp>
          <p:nvSpPr>
            <p:cNvPr id="26697" name="Line 222"/>
            <p:cNvSpPr>
              <a:spLocks noChangeShapeType="1"/>
            </p:cNvSpPr>
            <p:nvPr/>
          </p:nvSpPr>
          <p:spPr bwMode="auto">
            <a:xfrm flipH="1">
              <a:off x="3264" y="2880"/>
              <a:ext cx="240" cy="192"/>
            </a:xfrm>
            <a:prstGeom prst="line">
              <a:avLst/>
            </a:prstGeom>
            <a:noFill/>
            <a:ln w="25400">
              <a:solidFill>
                <a:srgbClr val="0000FF"/>
              </a:solidFill>
              <a:round/>
              <a:headEnd type="arrow" w="med" len="med"/>
              <a:tailEnd/>
            </a:ln>
          </p:spPr>
          <p:txBody>
            <a:bodyPr>
              <a:spAutoFit/>
            </a:bodyPr>
            <a:lstStyle/>
            <a:p>
              <a:endParaRPr lang="zh-CN" altLang="en-US"/>
            </a:p>
          </p:txBody>
        </p:sp>
      </p:grpSp>
      <p:grpSp>
        <p:nvGrpSpPr>
          <p:cNvPr id="13" name="Group 233"/>
          <p:cNvGrpSpPr>
            <a:grpSpLocks/>
          </p:cNvGrpSpPr>
          <p:nvPr/>
        </p:nvGrpSpPr>
        <p:grpSpPr bwMode="auto">
          <a:xfrm>
            <a:off x="3581400" y="3733800"/>
            <a:ext cx="4800600" cy="1143000"/>
            <a:chOff x="2256" y="2352"/>
            <a:chExt cx="3024" cy="720"/>
          </a:xfrm>
        </p:grpSpPr>
        <p:sp>
          <p:nvSpPr>
            <p:cNvPr id="26692" name="Line 218"/>
            <p:cNvSpPr>
              <a:spLocks noChangeShapeType="1"/>
            </p:cNvSpPr>
            <p:nvPr/>
          </p:nvSpPr>
          <p:spPr bwMode="auto">
            <a:xfrm flipH="1" flipV="1">
              <a:off x="2256" y="2448"/>
              <a:ext cx="0" cy="576"/>
            </a:xfrm>
            <a:prstGeom prst="line">
              <a:avLst/>
            </a:prstGeom>
            <a:noFill/>
            <a:ln w="25400">
              <a:solidFill>
                <a:srgbClr val="0000FF"/>
              </a:solidFill>
              <a:round/>
              <a:headEnd type="arrow" w="med" len="med"/>
              <a:tailEnd/>
            </a:ln>
          </p:spPr>
          <p:txBody>
            <a:bodyPr>
              <a:spAutoFit/>
            </a:bodyPr>
            <a:lstStyle/>
            <a:p>
              <a:endParaRPr lang="zh-CN" altLang="en-US"/>
            </a:p>
          </p:txBody>
        </p:sp>
        <p:sp>
          <p:nvSpPr>
            <p:cNvPr id="26693" name="Line 219"/>
            <p:cNvSpPr>
              <a:spLocks noChangeShapeType="1"/>
            </p:cNvSpPr>
            <p:nvPr/>
          </p:nvSpPr>
          <p:spPr bwMode="auto">
            <a:xfrm flipH="1" flipV="1">
              <a:off x="2352" y="2352"/>
              <a:ext cx="480" cy="480"/>
            </a:xfrm>
            <a:prstGeom prst="line">
              <a:avLst/>
            </a:prstGeom>
            <a:noFill/>
            <a:ln w="25400">
              <a:solidFill>
                <a:srgbClr val="0000FF"/>
              </a:solidFill>
              <a:round/>
              <a:headEnd type="arrow" w="med" len="med"/>
              <a:tailEnd/>
            </a:ln>
          </p:spPr>
          <p:txBody>
            <a:bodyPr>
              <a:spAutoFit/>
            </a:bodyPr>
            <a:lstStyle/>
            <a:p>
              <a:endParaRPr lang="zh-CN" altLang="en-US"/>
            </a:p>
          </p:txBody>
        </p:sp>
        <p:sp>
          <p:nvSpPr>
            <p:cNvPr id="26694" name="Line 223"/>
            <p:cNvSpPr>
              <a:spLocks noChangeShapeType="1"/>
            </p:cNvSpPr>
            <p:nvPr/>
          </p:nvSpPr>
          <p:spPr bwMode="auto">
            <a:xfrm flipH="1" flipV="1">
              <a:off x="4416" y="2448"/>
              <a:ext cx="864" cy="624"/>
            </a:xfrm>
            <a:prstGeom prst="line">
              <a:avLst/>
            </a:prstGeom>
            <a:noFill/>
            <a:ln w="25400">
              <a:solidFill>
                <a:srgbClr val="0000FF"/>
              </a:solidFill>
              <a:round/>
              <a:headEnd type="arrow" w="med" len="med"/>
              <a:tailEnd/>
            </a:ln>
          </p:spPr>
          <p:txBody>
            <a:bodyPr>
              <a:spAutoFit/>
            </a:bodyPr>
            <a:lstStyle/>
            <a:p>
              <a:endParaRPr lang="zh-CN" altLang="en-US"/>
            </a:p>
          </p:txBody>
        </p:sp>
        <p:sp>
          <p:nvSpPr>
            <p:cNvPr id="26695" name="Line 224"/>
            <p:cNvSpPr>
              <a:spLocks noChangeShapeType="1"/>
            </p:cNvSpPr>
            <p:nvPr/>
          </p:nvSpPr>
          <p:spPr bwMode="auto">
            <a:xfrm flipV="1">
              <a:off x="4080" y="2448"/>
              <a:ext cx="192" cy="624"/>
            </a:xfrm>
            <a:prstGeom prst="line">
              <a:avLst/>
            </a:prstGeom>
            <a:noFill/>
            <a:ln w="25400">
              <a:solidFill>
                <a:srgbClr val="0000FF"/>
              </a:solidFill>
              <a:round/>
              <a:headEnd type="arrow" w="med" len="med"/>
              <a:tailEnd/>
            </a:ln>
          </p:spPr>
          <p:txBody>
            <a:bodyPr>
              <a:spAutoFit/>
            </a:bodyPr>
            <a:lstStyle/>
            <a:p>
              <a:endParaRPr lang="zh-CN" altLang="en-US"/>
            </a:p>
          </p:txBody>
        </p:sp>
      </p:grpSp>
      <p:grpSp>
        <p:nvGrpSpPr>
          <p:cNvPr id="14" name="Group 237"/>
          <p:cNvGrpSpPr>
            <a:grpSpLocks/>
          </p:cNvGrpSpPr>
          <p:nvPr/>
        </p:nvGrpSpPr>
        <p:grpSpPr bwMode="auto">
          <a:xfrm>
            <a:off x="2819400" y="5486400"/>
            <a:ext cx="3505200" cy="457200"/>
            <a:chOff x="1776" y="3456"/>
            <a:chExt cx="2208" cy="288"/>
          </a:xfrm>
        </p:grpSpPr>
        <p:sp>
          <p:nvSpPr>
            <p:cNvPr id="26690" name="Line 225"/>
            <p:cNvSpPr>
              <a:spLocks noChangeShapeType="1"/>
            </p:cNvSpPr>
            <p:nvPr/>
          </p:nvSpPr>
          <p:spPr bwMode="auto">
            <a:xfrm flipH="1">
              <a:off x="1776" y="3456"/>
              <a:ext cx="144" cy="192"/>
            </a:xfrm>
            <a:prstGeom prst="line">
              <a:avLst/>
            </a:prstGeom>
            <a:noFill/>
            <a:ln w="25400">
              <a:solidFill>
                <a:srgbClr val="0000FF"/>
              </a:solidFill>
              <a:round/>
              <a:headEnd type="arrow" w="med" len="med"/>
              <a:tailEnd/>
            </a:ln>
          </p:spPr>
          <p:txBody>
            <a:bodyPr>
              <a:spAutoFit/>
            </a:bodyPr>
            <a:lstStyle/>
            <a:p>
              <a:endParaRPr lang="zh-CN" altLang="en-US"/>
            </a:p>
          </p:txBody>
        </p:sp>
        <p:sp>
          <p:nvSpPr>
            <p:cNvPr id="26691" name="Line 226"/>
            <p:cNvSpPr>
              <a:spLocks noChangeShapeType="1"/>
            </p:cNvSpPr>
            <p:nvPr/>
          </p:nvSpPr>
          <p:spPr bwMode="auto">
            <a:xfrm flipH="1">
              <a:off x="3840" y="3552"/>
              <a:ext cx="144" cy="192"/>
            </a:xfrm>
            <a:prstGeom prst="line">
              <a:avLst/>
            </a:prstGeom>
            <a:noFill/>
            <a:ln w="25400">
              <a:solidFill>
                <a:srgbClr val="0000FF"/>
              </a:solidFill>
              <a:round/>
              <a:headEnd type="arrow" w="med" len="med"/>
              <a:tailEnd/>
            </a:ln>
          </p:spPr>
          <p:txBody>
            <a:bodyPr>
              <a:spAutoFit/>
            </a:bodyPr>
            <a:lstStyle/>
            <a:p>
              <a:endParaRPr lang="zh-CN" altLang="en-US"/>
            </a:p>
          </p:txBody>
        </p:sp>
      </p:grpSp>
      <p:sp>
        <p:nvSpPr>
          <p:cNvPr id="513253" name="Rectangle 229"/>
          <p:cNvSpPr>
            <a:spLocks noChangeArrowheads="1"/>
          </p:cNvSpPr>
          <p:nvPr/>
        </p:nvSpPr>
        <p:spPr bwMode="auto">
          <a:xfrm>
            <a:off x="76200" y="2410475"/>
            <a:ext cx="3886200" cy="396875"/>
          </a:xfrm>
          <a:prstGeom prst="rect">
            <a:avLst/>
          </a:prstGeom>
          <a:noFill/>
          <a:ln w="9525">
            <a:noFill/>
            <a:miter lim="800000"/>
            <a:headEnd/>
            <a:tailEnd/>
          </a:ln>
        </p:spPr>
        <p:txBody>
          <a:bodyPr>
            <a:spAutoFit/>
          </a:bodyPr>
          <a:lstStyle/>
          <a:p>
            <a:pPr algn="l"/>
            <a:r>
              <a:rPr lang="en-US" altLang="zh-CN" sz="2000" dirty="0">
                <a:solidFill>
                  <a:srgbClr val="333399"/>
                </a:solidFill>
                <a:sym typeface="Symbol" pitchFamily="18" charset="2"/>
              </a:rPr>
              <a:t>N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S</a:t>
            </a:r>
            <a:r>
              <a:rPr lang="en-US" altLang="zh-CN" sz="2000" i="0" baseline="-25000" dirty="0">
                <a:solidFill>
                  <a:srgbClr val="333399"/>
                </a:solidFill>
                <a:sym typeface="Symbol" pitchFamily="18" charset="2"/>
              </a:rPr>
              <a:t>1</a:t>
            </a:r>
            <a:r>
              <a:rPr lang="en-US" altLang="zh-CN" sz="2000" b="1" dirty="0">
                <a:solidFill>
                  <a:srgbClr val="333399"/>
                </a:solidFill>
                <a:sym typeface="Symbol" pitchFamily="18" charset="2"/>
              </a:rPr>
              <a:t>.</a:t>
            </a:r>
            <a:r>
              <a:rPr lang="en-US" altLang="zh-CN" sz="2000" dirty="0">
                <a:solidFill>
                  <a:srgbClr val="333399"/>
                </a:solidFill>
                <a:sym typeface="Symbol" pitchFamily="18" charset="2"/>
              </a:rPr>
              <a:t>S</a:t>
            </a:r>
            <a:r>
              <a:rPr lang="en-US" altLang="zh-CN" sz="2000" i="0" baseline="-25000" dirty="0">
                <a:solidFill>
                  <a:srgbClr val="333399"/>
                </a:solidFill>
                <a:sym typeface="Symbol" pitchFamily="18" charset="2"/>
              </a:rPr>
              <a:t>2</a:t>
            </a:r>
            <a:r>
              <a:rPr lang="en-US" altLang="zh-CN" sz="2000" dirty="0">
                <a:solidFill>
                  <a:srgbClr val="333399"/>
                </a:solidFill>
                <a:sym typeface="Symbol" pitchFamily="18" charset="2"/>
              </a:rPr>
              <a:t>  { </a:t>
            </a:r>
            <a:r>
              <a:rPr lang="en-US" altLang="zh-CN" sz="2000" dirty="0" err="1">
                <a:solidFill>
                  <a:srgbClr val="333399"/>
                </a:solidFill>
                <a:sym typeface="Symbol" pitchFamily="18" charset="2"/>
              </a:rPr>
              <a:t>N</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v</a:t>
            </a:r>
            <a:r>
              <a:rPr lang="en-US" altLang="zh-CN" sz="2000" dirty="0">
                <a:solidFill>
                  <a:srgbClr val="333399"/>
                </a:solidFill>
                <a:sym typeface="Symbol" pitchFamily="18" charset="2"/>
              </a:rPr>
              <a:t> </a:t>
            </a:r>
            <a:r>
              <a:rPr lang="en-US" altLang="zh-CN" sz="2000" i="0" dirty="0">
                <a:solidFill>
                  <a:srgbClr val="333399"/>
                </a:solidFill>
              </a:rPr>
              <a:t>:= </a:t>
            </a:r>
            <a:r>
              <a:rPr lang="en-US" altLang="zh-CN" sz="2000" dirty="0">
                <a:solidFill>
                  <a:srgbClr val="333399"/>
                </a:solidFill>
                <a:sym typeface="Symbol" pitchFamily="18" charset="2"/>
              </a:rPr>
              <a:t>S</a:t>
            </a:r>
            <a:r>
              <a:rPr lang="en-US" altLang="zh-CN" sz="2000" i="0" baseline="-25000" dirty="0">
                <a:solidFill>
                  <a:srgbClr val="333399"/>
                </a:solidFill>
                <a:sym typeface="Symbol" pitchFamily="18" charset="2"/>
              </a:rPr>
              <a:t>1</a:t>
            </a:r>
            <a:r>
              <a:rPr lang="en-US" altLang="zh-CN" sz="2000" b="1" i="0" dirty="0">
                <a:solidFill>
                  <a:srgbClr val="333399"/>
                </a:solidFill>
                <a:sym typeface="Symbol" pitchFamily="18" charset="2"/>
              </a:rPr>
              <a:t>.</a:t>
            </a:r>
            <a:r>
              <a:rPr lang="en-US" altLang="zh-CN" sz="2000" dirty="0">
                <a:solidFill>
                  <a:srgbClr val="333399"/>
                </a:solidFill>
                <a:sym typeface="Symbol" pitchFamily="18" charset="2"/>
              </a:rPr>
              <a:t>v</a:t>
            </a:r>
            <a:r>
              <a:rPr lang="en-US" altLang="zh-CN" sz="2000" i="0" dirty="0">
                <a:solidFill>
                  <a:srgbClr val="333399"/>
                </a:solidFill>
              </a:rPr>
              <a:t>+</a:t>
            </a:r>
            <a:r>
              <a:rPr lang="en-US" altLang="zh-CN" sz="2000" dirty="0">
                <a:solidFill>
                  <a:srgbClr val="333399"/>
                </a:solidFill>
                <a:sym typeface="Symbol" pitchFamily="18" charset="2"/>
              </a:rPr>
              <a:t>S</a:t>
            </a:r>
            <a:r>
              <a:rPr lang="en-US" altLang="zh-CN" sz="2000" i="0" baseline="-25000" dirty="0">
                <a:solidFill>
                  <a:srgbClr val="333399"/>
                </a:solidFill>
                <a:sym typeface="Symbol" pitchFamily="18" charset="2"/>
              </a:rPr>
              <a:t>2</a:t>
            </a:r>
            <a:r>
              <a:rPr lang="en-US" altLang="zh-CN" sz="2000" b="1" i="0" dirty="0">
                <a:solidFill>
                  <a:srgbClr val="333399"/>
                </a:solidFill>
                <a:sym typeface="Symbol" pitchFamily="18" charset="2"/>
              </a:rPr>
              <a:t>.</a:t>
            </a:r>
            <a:r>
              <a:rPr lang="en-US" altLang="zh-CN" sz="2000" dirty="0">
                <a:solidFill>
                  <a:srgbClr val="333399"/>
                </a:solidFill>
                <a:sym typeface="Symbol" pitchFamily="18" charset="2"/>
              </a:rPr>
              <a:t>v }</a:t>
            </a:r>
          </a:p>
        </p:txBody>
      </p:sp>
      <p:sp>
        <p:nvSpPr>
          <p:cNvPr id="513255" name="Rectangle 231"/>
          <p:cNvSpPr>
            <a:spLocks noChangeArrowheads="1"/>
          </p:cNvSpPr>
          <p:nvPr/>
        </p:nvSpPr>
        <p:spPr bwMode="auto">
          <a:xfrm>
            <a:off x="72571" y="2581890"/>
            <a:ext cx="3886200" cy="396875"/>
          </a:xfrm>
          <a:prstGeom prst="rect">
            <a:avLst/>
          </a:prstGeom>
          <a:noFill/>
          <a:ln w="9525">
            <a:noFill/>
            <a:miter lim="800000"/>
            <a:headEnd/>
            <a:tailEnd/>
          </a:ln>
        </p:spPr>
        <p:txBody>
          <a:bodyPr>
            <a:spAutoFit/>
          </a:bodyPr>
          <a:lstStyle/>
          <a:p>
            <a:pPr algn="l"/>
            <a:r>
              <a:rPr lang="en-US" altLang="zh-CN" sz="2000" dirty="0">
                <a:solidFill>
                  <a:srgbClr val="333399"/>
                </a:solidFill>
                <a:sym typeface="Symbol" pitchFamily="18" charset="2"/>
              </a:rPr>
              <a:t>N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S</a:t>
            </a:r>
            <a:r>
              <a:rPr lang="en-US" altLang="zh-CN" sz="2000" i="0" baseline="-25000" dirty="0">
                <a:solidFill>
                  <a:srgbClr val="333399"/>
                </a:solidFill>
                <a:sym typeface="Symbol" pitchFamily="18" charset="2"/>
              </a:rPr>
              <a:t>1</a:t>
            </a:r>
            <a:r>
              <a:rPr lang="en-US" altLang="zh-CN" sz="2000" b="1" dirty="0">
                <a:solidFill>
                  <a:srgbClr val="333399"/>
                </a:solidFill>
                <a:sym typeface="Symbol" pitchFamily="18" charset="2"/>
              </a:rPr>
              <a:t>.</a:t>
            </a:r>
            <a:r>
              <a:rPr lang="en-US" altLang="zh-CN" sz="2000" dirty="0">
                <a:solidFill>
                  <a:srgbClr val="333399"/>
                </a:solidFill>
                <a:sym typeface="Symbol" pitchFamily="18" charset="2"/>
              </a:rPr>
              <a:t>S</a:t>
            </a:r>
            <a:r>
              <a:rPr lang="en-US" altLang="zh-CN" sz="2000" i="0" baseline="-25000" dirty="0">
                <a:solidFill>
                  <a:srgbClr val="333399"/>
                </a:solidFill>
                <a:sym typeface="Symbol" pitchFamily="18" charset="2"/>
              </a:rPr>
              <a:t>2</a:t>
            </a:r>
            <a:r>
              <a:rPr lang="en-US" altLang="zh-CN" sz="2000" dirty="0">
                <a:solidFill>
                  <a:srgbClr val="333399"/>
                </a:solidFill>
                <a:sym typeface="Symbol" pitchFamily="18" charset="2"/>
              </a:rPr>
              <a:t>  {S</a:t>
            </a:r>
            <a:r>
              <a:rPr lang="en-US" altLang="zh-CN" sz="2000" i="0" baseline="-25000" dirty="0">
                <a:solidFill>
                  <a:srgbClr val="333399"/>
                </a:solidFill>
                <a:sym typeface="Symbol" pitchFamily="18" charset="2"/>
              </a:rPr>
              <a:t>2</a:t>
            </a:r>
            <a:r>
              <a:rPr lang="en-US" altLang="zh-CN" sz="2000" b="1" i="0" dirty="0">
                <a:solidFill>
                  <a:srgbClr val="333399"/>
                </a:solidFill>
                <a:sym typeface="Symbol" pitchFamily="18" charset="2"/>
              </a:rPr>
              <a:t>.</a:t>
            </a:r>
            <a:r>
              <a:rPr lang="en-US" altLang="zh-CN" sz="2000" dirty="0">
                <a:solidFill>
                  <a:srgbClr val="333399"/>
                </a:solidFill>
              </a:rPr>
              <a:t>f</a:t>
            </a:r>
            <a:r>
              <a:rPr lang="en-US" altLang="zh-CN" sz="2000" i="0" dirty="0">
                <a:solidFill>
                  <a:srgbClr val="333399"/>
                </a:solidFill>
              </a:rPr>
              <a:t> :=2</a:t>
            </a:r>
            <a:r>
              <a:rPr lang="en-US" altLang="zh-CN" sz="2000" i="0" baseline="30000" dirty="0">
                <a:solidFill>
                  <a:srgbClr val="333399"/>
                </a:solidFill>
              </a:rPr>
              <a:t>-</a:t>
            </a:r>
            <a:r>
              <a:rPr lang="en-US" altLang="zh-CN" sz="2000" b="1" baseline="30000" dirty="0">
                <a:solidFill>
                  <a:srgbClr val="333399"/>
                </a:solidFill>
                <a:sym typeface="Symbol" pitchFamily="18" charset="2"/>
              </a:rPr>
              <a:t>S</a:t>
            </a:r>
            <a:r>
              <a:rPr lang="en-US" altLang="zh-CN" sz="1400" b="1" i="0" baseline="30000" dirty="0">
                <a:solidFill>
                  <a:srgbClr val="333399"/>
                </a:solidFill>
                <a:sym typeface="Symbol" pitchFamily="18" charset="2"/>
              </a:rPr>
              <a:t>2</a:t>
            </a:r>
            <a:r>
              <a:rPr lang="en-US" altLang="zh-CN" sz="2000" b="1" i="0" baseline="30000" dirty="0">
                <a:solidFill>
                  <a:srgbClr val="333399"/>
                </a:solidFill>
                <a:sym typeface="Symbol" pitchFamily="18" charset="2"/>
              </a:rPr>
              <a:t>.</a:t>
            </a:r>
            <a:r>
              <a:rPr lang="en-US" altLang="zh-CN" sz="2000" b="1" baseline="30000" dirty="0">
                <a:solidFill>
                  <a:srgbClr val="333399"/>
                </a:solidFill>
              </a:rPr>
              <a:t>l</a:t>
            </a:r>
            <a:r>
              <a:rPr lang="en-US" altLang="zh-CN" sz="2000" i="0" baseline="30000" dirty="0">
                <a:solidFill>
                  <a:srgbClr val="333399"/>
                </a:solidFill>
              </a:rPr>
              <a:t> </a:t>
            </a:r>
            <a:r>
              <a:rPr lang="en-US" altLang="zh-CN" sz="2000" dirty="0">
                <a:solidFill>
                  <a:srgbClr val="333399"/>
                </a:solidFill>
                <a:sym typeface="Symbol" pitchFamily="18" charset="2"/>
              </a:rPr>
              <a:t>}</a:t>
            </a:r>
          </a:p>
        </p:txBody>
      </p:sp>
      <p:sp>
        <p:nvSpPr>
          <p:cNvPr id="513256" name="Rectangle 232"/>
          <p:cNvSpPr>
            <a:spLocks noChangeArrowheads="1"/>
          </p:cNvSpPr>
          <p:nvPr/>
        </p:nvSpPr>
        <p:spPr bwMode="auto">
          <a:xfrm>
            <a:off x="30842" y="3088579"/>
            <a:ext cx="3886200" cy="396875"/>
          </a:xfrm>
          <a:prstGeom prst="rect">
            <a:avLst/>
          </a:prstGeom>
          <a:noFill/>
          <a:ln w="9525">
            <a:noFill/>
            <a:miter lim="800000"/>
            <a:headEnd/>
            <a:tailEnd/>
          </a:ln>
        </p:spPr>
        <p:txBody>
          <a:bodyPr>
            <a:spAutoFit/>
          </a:bodyPr>
          <a:lstStyle/>
          <a:p>
            <a:pPr algn="l"/>
            <a:r>
              <a:rPr lang="en-US" altLang="zh-CN" sz="2000" dirty="0">
                <a:solidFill>
                  <a:srgbClr val="333399"/>
                </a:solidFill>
                <a:sym typeface="Symbol" pitchFamily="18" charset="2"/>
              </a:rPr>
              <a:t>S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S</a:t>
            </a:r>
            <a:r>
              <a:rPr lang="en-US" altLang="zh-CN" sz="2000" i="0" baseline="-25000" dirty="0">
                <a:solidFill>
                  <a:srgbClr val="333399"/>
                </a:solidFill>
                <a:sym typeface="Symbol" pitchFamily="18" charset="2"/>
              </a:rPr>
              <a:t>1</a:t>
            </a:r>
            <a:r>
              <a:rPr lang="en-US" altLang="zh-CN" sz="2000" dirty="0">
                <a:solidFill>
                  <a:srgbClr val="333399"/>
                </a:solidFill>
                <a:sym typeface="Symbol" pitchFamily="18" charset="2"/>
              </a:rPr>
              <a:t>B  { </a:t>
            </a:r>
            <a:r>
              <a:rPr lang="en-US" altLang="zh-CN" sz="2000" dirty="0" err="1">
                <a:solidFill>
                  <a:srgbClr val="333399"/>
                </a:solidFill>
                <a:sym typeface="Symbol" pitchFamily="18" charset="2"/>
              </a:rPr>
              <a:t>S</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l</a:t>
            </a:r>
            <a:r>
              <a:rPr lang="en-US" altLang="zh-CN" sz="2000" dirty="0">
                <a:solidFill>
                  <a:srgbClr val="333399"/>
                </a:solidFill>
                <a:sym typeface="Symbol" pitchFamily="18" charset="2"/>
              </a:rPr>
              <a:t> </a:t>
            </a:r>
            <a:r>
              <a:rPr lang="en-US" altLang="zh-CN" sz="2000" i="0" dirty="0">
                <a:solidFill>
                  <a:srgbClr val="333399"/>
                </a:solidFill>
              </a:rPr>
              <a:t>:= </a:t>
            </a:r>
            <a:r>
              <a:rPr lang="en-US" altLang="zh-CN" sz="2000" dirty="0">
                <a:solidFill>
                  <a:srgbClr val="333399"/>
                </a:solidFill>
                <a:sym typeface="Symbol" pitchFamily="18" charset="2"/>
              </a:rPr>
              <a:t>S</a:t>
            </a:r>
            <a:r>
              <a:rPr lang="en-US" altLang="zh-CN" sz="2000" i="0" baseline="-25000" dirty="0">
                <a:solidFill>
                  <a:srgbClr val="333399"/>
                </a:solidFill>
                <a:sym typeface="Symbol" pitchFamily="18" charset="2"/>
              </a:rPr>
              <a:t>1</a:t>
            </a:r>
            <a:r>
              <a:rPr lang="en-US" altLang="zh-CN" sz="2000" b="1" i="0" dirty="0">
                <a:solidFill>
                  <a:srgbClr val="333399"/>
                </a:solidFill>
                <a:sym typeface="Symbol" pitchFamily="18" charset="2"/>
              </a:rPr>
              <a:t>.</a:t>
            </a:r>
            <a:r>
              <a:rPr lang="en-US" altLang="zh-CN" sz="2000" dirty="0">
                <a:solidFill>
                  <a:srgbClr val="333399"/>
                </a:solidFill>
                <a:sym typeface="Symbol" pitchFamily="18" charset="2"/>
              </a:rPr>
              <a:t>l </a:t>
            </a:r>
            <a:r>
              <a:rPr lang="en-US" altLang="zh-CN" sz="2000" i="0" dirty="0">
                <a:solidFill>
                  <a:srgbClr val="333399"/>
                </a:solidFill>
              </a:rPr>
              <a:t>+1 </a:t>
            </a:r>
            <a:r>
              <a:rPr lang="en-US" altLang="zh-CN" sz="2000" dirty="0">
                <a:solidFill>
                  <a:srgbClr val="333399"/>
                </a:solidFill>
                <a:sym typeface="Symbol" pitchFamily="18" charset="2"/>
              </a:rPr>
              <a:t>}</a:t>
            </a:r>
          </a:p>
        </p:txBody>
      </p:sp>
      <p:sp>
        <p:nvSpPr>
          <p:cNvPr id="513260" name="Rectangle 236"/>
          <p:cNvSpPr>
            <a:spLocks noChangeArrowheads="1"/>
          </p:cNvSpPr>
          <p:nvPr/>
        </p:nvSpPr>
        <p:spPr bwMode="auto">
          <a:xfrm>
            <a:off x="-22860" y="3382962"/>
            <a:ext cx="3886200" cy="396875"/>
          </a:xfrm>
          <a:prstGeom prst="rect">
            <a:avLst/>
          </a:prstGeom>
          <a:noFill/>
          <a:ln w="9525">
            <a:noFill/>
            <a:miter lim="800000"/>
            <a:headEnd/>
            <a:tailEnd/>
          </a:ln>
        </p:spPr>
        <p:txBody>
          <a:bodyPr>
            <a:spAutoFit/>
          </a:bodyPr>
          <a:lstStyle/>
          <a:p>
            <a:pPr algn="l"/>
            <a:r>
              <a:rPr lang="en-US" altLang="zh-CN" sz="2000" dirty="0">
                <a:solidFill>
                  <a:srgbClr val="333399"/>
                </a:solidFill>
                <a:sym typeface="Symbol" pitchFamily="18" charset="2"/>
              </a:rPr>
              <a:t>S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S</a:t>
            </a:r>
            <a:r>
              <a:rPr lang="en-US" altLang="zh-CN" sz="2000" i="0" baseline="-25000" dirty="0">
                <a:solidFill>
                  <a:srgbClr val="333399"/>
                </a:solidFill>
                <a:sym typeface="Symbol" pitchFamily="18" charset="2"/>
              </a:rPr>
              <a:t>1</a:t>
            </a:r>
            <a:r>
              <a:rPr lang="en-US" altLang="zh-CN" sz="2000" dirty="0">
                <a:solidFill>
                  <a:srgbClr val="333399"/>
                </a:solidFill>
                <a:sym typeface="Symbol" pitchFamily="18" charset="2"/>
              </a:rPr>
              <a:t>B  { </a:t>
            </a:r>
            <a:r>
              <a:rPr lang="en-US" altLang="zh-CN" sz="2000" dirty="0" err="1">
                <a:solidFill>
                  <a:srgbClr val="333399"/>
                </a:solidFill>
                <a:sym typeface="Symbol" pitchFamily="18" charset="2"/>
              </a:rPr>
              <a:t>S</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v</a:t>
            </a:r>
            <a:r>
              <a:rPr lang="en-US" altLang="zh-CN" sz="2000" dirty="0">
                <a:solidFill>
                  <a:srgbClr val="333399"/>
                </a:solidFill>
                <a:sym typeface="Symbol" pitchFamily="18" charset="2"/>
              </a:rPr>
              <a:t> </a:t>
            </a:r>
            <a:r>
              <a:rPr lang="en-US" altLang="zh-CN" sz="2000" i="0" dirty="0">
                <a:solidFill>
                  <a:srgbClr val="333399"/>
                </a:solidFill>
              </a:rPr>
              <a:t>:= </a:t>
            </a:r>
            <a:r>
              <a:rPr lang="en-US" altLang="zh-CN" sz="2000" dirty="0">
                <a:solidFill>
                  <a:srgbClr val="333399"/>
                </a:solidFill>
                <a:sym typeface="Symbol" pitchFamily="18" charset="2"/>
              </a:rPr>
              <a:t>S</a:t>
            </a:r>
            <a:r>
              <a:rPr lang="en-US" altLang="zh-CN" sz="2000" i="0" baseline="-25000" dirty="0">
                <a:solidFill>
                  <a:srgbClr val="333399"/>
                </a:solidFill>
                <a:sym typeface="Symbol" pitchFamily="18" charset="2"/>
              </a:rPr>
              <a:t>1</a:t>
            </a:r>
            <a:r>
              <a:rPr lang="en-US" altLang="zh-CN" sz="2000" b="1" i="0" dirty="0">
                <a:solidFill>
                  <a:srgbClr val="333399"/>
                </a:solidFill>
                <a:sym typeface="Symbol" pitchFamily="18" charset="2"/>
              </a:rPr>
              <a:t>.</a:t>
            </a:r>
            <a:r>
              <a:rPr lang="en-US" altLang="zh-CN" sz="2000" dirty="0">
                <a:solidFill>
                  <a:srgbClr val="333399"/>
                </a:solidFill>
                <a:sym typeface="Symbol" pitchFamily="18" charset="2"/>
              </a:rPr>
              <a:t>v</a:t>
            </a:r>
            <a:r>
              <a:rPr lang="en-US" altLang="zh-CN" sz="2000" i="0" dirty="0">
                <a:solidFill>
                  <a:srgbClr val="333399"/>
                </a:solidFill>
              </a:rPr>
              <a:t>+</a:t>
            </a:r>
            <a:r>
              <a:rPr lang="en-US" altLang="zh-CN" sz="2000" dirty="0">
                <a:solidFill>
                  <a:srgbClr val="333399"/>
                </a:solidFill>
                <a:sym typeface="Symbol" pitchFamily="18" charset="2"/>
              </a:rPr>
              <a:t>B</a:t>
            </a:r>
            <a:r>
              <a:rPr lang="en-US" altLang="zh-CN" sz="2000" b="1" i="0" dirty="0">
                <a:solidFill>
                  <a:srgbClr val="333399"/>
                </a:solidFill>
                <a:sym typeface="Symbol" pitchFamily="18" charset="2"/>
              </a:rPr>
              <a:t>.</a:t>
            </a:r>
            <a:r>
              <a:rPr lang="en-US" altLang="zh-CN" sz="2000" dirty="0">
                <a:solidFill>
                  <a:srgbClr val="333399"/>
                </a:solidFill>
                <a:sym typeface="Symbol" pitchFamily="18" charset="2"/>
              </a:rPr>
              <a:t>v }</a:t>
            </a:r>
          </a:p>
        </p:txBody>
      </p:sp>
      <p:sp>
        <p:nvSpPr>
          <p:cNvPr id="513263" name="Rectangle 239"/>
          <p:cNvSpPr>
            <a:spLocks noChangeArrowheads="1"/>
          </p:cNvSpPr>
          <p:nvPr/>
        </p:nvSpPr>
        <p:spPr bwMode="auto">
          <a:xfrm>
            <a:off x="-38100" y="2780327"/>
            <a:ext cx="3886200" cy="396875"/>
          </a:xfrm>
          <a:prstGeom prst="rect">
            <a:avLst/>
          </a:prstGeom>
          <a:noFill/>
          <a:ln w="9525">
            <a:noFill/>
            <a:miter lim="800000"/>
            <a:headEnd/>
            <a:tailEnd/>
          </a:ln>
        </p:spPr>
        <p:txBody>
          <a:bodyPr>
            <a:spAutoFit/>
          </a:bodyPr>
          <a:lstStyle/>
          <a:p>
            <a:pPr algn="l"/>
            <a:r>
              <a:rPr lang="en-US" altLang="zh-CN" sz="2000" dirty="0">
                <a:solidFill>
                  <a:srgbClr val="333399"/>
                </a:solidFill>
                <a:sym typeface="Symbol" pitchFamily="18" charset="2"/>
              </a:rPr>
              <a:t>B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1   { </a:t>
            </a:r>
            <a:r>
              <a:rPr lang="en-US" altLang="zh-CN" sz="2000" dirty="0" err="1">
                <a:solidFill>
                  <a:srgbClr val="333399"/>
                </a:solidFill>
                <a:sym typeface="Symbol" pitchFamily="18" charset="2"/>
              </a:rPr>
              <a:t>B</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v</a:t>
            </a:r>
            <a:r>
              <a:rPr lang="en-US" altLang="zh-CN" sz="2000" dirty="0">
                <a:solidFill>
                  <a:srgbClr val="333399"/>
                </a:solidFill>
                <a:sym typeface="Symbol" pitchFamily="18" charset="2"/>
              </a:rPr>
              <a:t> </a:t>
            </a:r>
            <a:r>
              <a:rPr lang="en-US" altLang="zh-CN" sz="2000" i="0" dirty="0">
                <a:solidFill>
                  <a:srgbClr val="333399"/>
                </a:solidFill>
              </a:rPr>
              <a:t>:= </a:t>
            </a:r>
            <a:r>
              <a:rPr lang="en-US" altLang="zh-CN" sz="2000" dirty="0" err="1">
                <a:solidFill>
                  <a:srgbClr val="333399"/>
                </a:solidFill>
                <a:sym typeface="Symbol" pitchFamily="18" charset="2"/>
              </a:rPr>
              <a:t>B</a:t>
            </a:r>
            <a:r>
              <a:rPr lang="en-US" altLang="zh-CN" sz="2000" b="1" i="0" dirty="0" err="1">
                <a:solidFill>
                  <a:srgbClr val="333399"/>
                </a:solidFill>
                <a:sym typeface="Symbol" pitchFamily="18" charset="2"/>
              </a:rPr>
              <a:t>.</a:t>
            </a:r>
            <a:r>
              <a:rPr lang="en-US" altLang="zh-CN" sz="2000" dirty="0" err="1">
                <a:solidFill>
                  <a:srgbClr val="333399"/>
                </a:solidFill>
              </a:rPr>
              <a:t>f</a:t>
            </a:r>
            <a:r>
              <a:rPr lang="en-US" altLang="zh-CN" sz="2000" i="0" dirty="0">
                <a:solidFill>
                  <a:srgbClr val="333399"/>
                </a:solidFill>
              </a:rPr>
              <a:t> </a:t>
            </a:r>
            <a:r>
              <a:rPr lang="en-US" altLang="zh-CN" sz="2000" dirty="0">
                <a:solidFill>
                  <a:srgbClr val="333399"/>
                </a:solidFill>
                <a:sym typeface="Symbol" pitchFamily="18" charset="2"/>
              </a:rPr>
              <a:t>}</a:t>
            </a:r>
          </a:p>
        </p:txBody>
      </p:sp>
      <p:sp>
        <p:nvSpPr>
          <p:cNvPr id="513265" name="Rectangle 241"/>
          <p:cNvSpPr>
            <a:spLocks noChangeArrowheads="1"/>
          </p:cNvSpPr>
          <p:nvPr/>
        </p:nvSpPr>
        <p:spPr bwMode="auto">
          <a:xfrm>
            <a:off x="-76200" y="2796742"/>
            <a:ext cx="4038600" cy="396875"/>
          </a:xfrm>
          <a:prstGeom prst="rect">
            <a:avLst/>
          </a:prstGeom>
          <a:noFill/>
          <a:ln w="9525">
            <a:noFill/>
            <a:miter lim="800000"/>
            <a:headEnd/>
            <a:tailEnd/>
          </a:ln>
        </p:spPr>
        <p:txBody>
          <a:bodyPr>
            <a:spAutoFit/>
          </a:bodyPr>
          <a:lstStyle/>
          <a:p>
            <a:pPr algn="l"/>
            <a:r>
              <a:rPr lang="en-US" altLang="zh-CN" sz="2000" dirty="0">
                <a:solidFill>
                  <a:srgbClr val="333399"/>
                </a:solidFill>
                <a:sym typeface="Symbol" pitchFamily="18" charset="2"/>
              </a:rPr>
              <a:t>S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S</a:t>
            </a:r>
            <a:r>
              <a:rPr lang="en-US" altLang="zh-CN" sz="2000" i="0" baseline="-25000" dirty="0">
                <a:solidFill>
                  <a:srgbClr val="333399"/>
                </a:solidFill>
                <a:sym typeface="Symbol" pitchFamily="18" charset="2"/>
              </a:rPr>
              <a:t>1</a:t>
            </a:r>
            <a:r>
              <a:rPr lang="en-US" altLang="zh-CN" sz="2000" dirty="0">
                <a:solidFill>
                  <a:srgbClr val="333399"/>
                </a:solidFill>
                <a:sym typeface="Symbol" pitchFamily="18" charset="2"/>
              </a:rPr>
              <a:t>B  { S</a:t>
            </a:r>
            <a:r>
              <a:rPr lang="en-US" altLang="zh-CN" sz="2000" i="0" baseline="-25000" dirty="0">
                <a:solidFill>
                  <a:srgbClr val="333399"/>
                </a:solidFill>
                <a:sym typeface="Symbol" pitchFamily="18" charset="2"/>
              </a:rPr>
              <a:t>1</a:t>
            </a:r>
            <a:r>
              <a:rPr lang="en-US" altLang="zh-CN" sz="2000" b="1" dirty="0">
                <a:solidFill>
                  <a:srgbClr val="333399"/>
                </a:solidFill>
                <a:sym typeface="Symbol" pitchFamily="18" charset="2"/>
              </a:rPr>
              <a:t>.</a:t>
            </a:r>
            <a:r>
              <a:rPr lang="en-US" altLang="zh-CN" sz="2000" dirty="0">
                <a:solidFill>
                  <a:srgbClr val="333399"/>
                </a:solidFill>
                <a:sym typeface="Symbol" pitchFamily="18" charset="2"/>
              </a:rPr>
              <a:t>f </a:t>
            </a:r>
            <a:r>
              <a:rPr lang="en-US" altLang="zh-CN" sz="2000" i="0" dirty="0">
                <a:solidFill>
                  <a:srgbClr val="333399"/>
                </a:solidFill>
              </a:rPr>
              <a:t>:= 2</a:t>
            </a:r>
            <a:r>
              <a:rPr lang="en-US" altLang="zh-CN" sz="2000" dirty="0">
                <a:solidFill>
                  <a:srgbClr val="333399"/>
                </a:solidFill>
                <a:sym typeface="Symbol" pitchFamily="18" charset="2"/>
              </a:rPr>
              <a:t>S</a:t>
            </a:r>
            <a:r>
              <a:rPr lang="en-US" altLang="zh-CN" sz="2000" b="1" dirty="0">
                <a:solidFill>
                  <a:srgbClr val="333399"/>
                </a:solidFill>
                <a:sym typeface="Symbol" pitchFamily="18" charset="2"/>
              </a:rPr>
              <a:t>.</a:t>
            </a:r>
            <a:r>
              <a:rPr lang="en-US" altLang="zh-CN" sz="2000" dirty="0">
                <a:solidFill>
                  <a:srgbClr val="333399"/>
                </a:solidFill>
                <a:sym typeface="Symbol" pitchFamily="18" charset="2"/>
              </a:rPr>
              <a:t>f</a:t>
            </a:r>
            <a:r>
              <a:rPr lang="en-US" altLang="zh-CN" sz="2000" i="0" dirty="0">
                <a:solidFill>
                  <a:srgbClr val="333399"/>
                </a:solidFill>
              </a:rPr>
              <a:t>; </a:t>
            </a:r>
            <a:r>
              <a:rPr lang="en-US" altLang="zh-CN" sz="2000" dirty="0" err="1">
                <a:solidFill>
                  <a:srgbClr val="333399"/>
                </a:solidFill>
                <a:sym typeface="Symbol" pitchFamily="18" charset="2"/>
              </a:rPr>
              <a:t>B</a:t>
            </a:r>
            <a:r>
              <a:rPr lang="en-US" altLang="zh-CN" sz="2000" b="1" i="0" dirty="0" err="1">
                <a:solidFill>
                  <a:srgbClr val="333399"/>
                </a:solidFill>
                <a:sym typeface="Symbol" pitchFamily="18" charset="2"/>
              </a:rPr>
              <a:t>.</a:t>
            </a:r>
            <a:r>
              <a:rPr lang="en-US" altLang="zh-CN" sz="2000" dirty="0" err="1">
                <a:solidFill>
                  <a:srgbClr val="333399"/>
                </a:solidFill>
              </a:rPr>
              <a:t>f</a:t>
            </a:r>
            <a:r>
              <a:rPr lang="en-US" altLang="zh-CN" sz="2000" i="0" dirty="0">
                <a:solidFill>
                  <a:srgbClr val="333399"/>
                </a:solidFill>
              </a:rPr>
              <a:t> : =</a:t>
            </a:r>
            <a:r>
              <a:rPr lang="en-US" altLang="zh-CN" sz="2000" dirty="0" err="1">
                <a:solidFill>
                  <a:srgbClr val="333399"/>
                </a:solidFill>
                <a:sym typeface="Symbol" pitchFamily="18" charset="2"/>
              </a:rPr>
              <a:t>S</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f</a:t>
            </a:r>
            <a:r>
              <a:rPr lang="en-US" altLang="zh-CN" sz="2000" dirty="0">
                <a:solidFill>
                  <a:srgbClr val="333399"/>
                </a:solidFill>
                <a:sym typeface="Symbol" pitchFamily="18" charset="2"/>
              </a:rPr>
              <a:t> }</a:t>
            </a:r>
          </a:p>
        </p:txBody>
      </p:sp>
      <p:sp>
        <p:nvSpPr>
          <p:cNvPr id="513266" name="Rectangle 242"/>
          <p:cNvSpPr>
            <a:spLocks noChangeArrowheads="1"/>
          </p:cNvSpPr>
          <p:nvPr/>
        </p:nvSpPr>
        <p:spPr bwMode="auto">
          <a:xfrm>
            <a:off x="30842" y="3336925"/>
            <a:ext cx="3886200" cy="396875"/>
          </a:xfrm>
          <a:prstGeom prst="rect">
            <a:avLst/>
          </a:prstGeom>
          <a:noFill/>
          <a:ln w="9525">
            <a:noFill/>
            <a:miter lim="800000"/>
            <a:headEnd/>
            <a:tailEnd/>
          </a:ln>
        </p:spPr>
        <p:txBody>
          <a:bodyPr>
            <a:spAutoFit/>
          </a:bodyPr>
          <a:lstStyle/>
          <a:p>
            <a:pPr algn="l"/>
            <a:r>
              <a:rPr lang="en-US" altLang="zh-CN" sz="2000" dirty="0">
                <a:solidFill>
                  <a:srgbClr val="333399"/>
                </a:solidFill>
                <a:sym typeface="Symbol" pitchFamily="18" charset="2"/>
              </a:rPr>
              <a:t>S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B  { </a:t>
            </a:r>
            <a:r>
              <a:rPr lang="en-US" altLang="zh-CN" sz="2000" dirty="0" err="1">
                <a:solidFill>
                  <a:srgbClr val="333399"/>
                </a:solidFill>
                <a:sym typeface="Symbol" pitchFamily="18" charset="2"/>
              </a:rPr>
              <a:t>S</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v</a:t>
            </a:r>
            <a:r>
              <a:rPr lang="en-US" altLang="zh-CN" sz="2000" dirty="0">
                <a:solidFill>
                  <a:srgbClr val="333399"/>
                </a:solidFill>
                <a:sym typeface="Symbol" pitchFamily="18" charset="2"/>
              </a:rPr>
              <a:t> </a:t>
            </a:r>
            <a:r>
              <a:rPr lang="en-US" altLang="zh-CN" sz="2000" i="0" dirty="0">
                <a:solidFill>
                  <a:srgbClr val="333399"/>
                </a:solidFill>
              </a:rPr>
              <a:t>:= </a:t>
            </a:r>
            <a:r>
              <a:rPr lang="en-US" altLang="zh-CN" sz="2000" dirty="0" err="1">
                <a:solidFill>
                  <a:srgbClr val="333399"/>
                </a:solidFill>
                <a:sym typeface="Symbol" pitchFamily="18" charset="2"/>
              </a:rPr>
              <a:t>B</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v</a:t>
            </a:r>
            <a:r>
              <a:rPr lang="en-US" altLang="zh-CN" sz="2000" i="0" dirty="0">
                <a:solidFill>
                  <a:srgbClr val="333399"/>
                </a:solidFill>
              </a:rPr>
              <a:t> </a:t>
            </a:r>
            <a:r>
              <a:rPr lang="en-US" altLang="zh-CN" sz="2000" dirty="0">
                <a:solidFill>
                  <a:srgbClr val="333399"/>
                </a:solidFill>
                <a:sym typeface="Symbol" pitchFamily="18" charset="2"/>
              </a:rPr>
              <a:t>}</a:t>
            </a:r>
          </a:p>
        </p:txBody>
      </p:sp>
      <p:sp>
        <p:nvSpPr>
          <p:cNvPr id="513267" name="Rectangle 243"/>
          <p:cNvSpPr>
            <a:spLocks noChangeArrowheads="1"/>
          </p:cNvSpPr>
          <p:nvPr/>
        </p:nvSpPr>
        <p:spPr bwMode="auto">
          <a:xfrm>
            <a:off x="0" y="2892308"/>
            <a:ext cx="3886200" cy="396875"/>
          </a:xfrm>
          <a:prstGeom prst="rect">
            <a:avLst/>
          </a:prstGeom>
          <a:noFill/>
          <a:ln w="9525">
            <a:noFill/>
            <a:miter lim="800000"/>
            <a:headEnd/>
            <a:tailEnd/>
          </a:ln>
        </p:spPr>
        <p:txBody>
          <a:bodyPr>
            <a:spAutoFit/>
          </a:bodyPr>
          <a:lstStyle/>
          <a:p>
            <a:pPr algn="l"/>
            <a:r>
              <a:rPr lang="en-US" altLang="zh-CN" sz="2000" dirty="0">
                <a:solidFill>
                  <a:srgbClr val="333399"/>
                </a:solidFill>
                <a:sym typeface="Symbol" pitchFamily="18" charset="2"/>
              </a:rPr>
              <a:t>S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B  { </a:t>
            </a:r>
            <a:r>
              <a:rPr lang="en-US" altLang="zh-CN" sz="2000" dirty="0" err="1">
                <a:solidFill>
                  <a:srgbClr val="333399"/>
                </a:solidFill>
                <a:sym typeface="Symbol" pitchFamily="18" charset="2"/>
              </a:rPr>
              <a:t>B</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f</a:t>
            </a:r>
            <a:r>
              <a:rPr lang="en-US" altLang="zh-CN" sz="2000" dirty="0">
                <a:solidFill>
                  <a:srgbClr val="333399"/>
                </a:solidFill>
                <a:sym typeface="Symbol" pitchFamily="18" charset="2"/>
              </a:rPr>
              <a:t> </a:t>
            </a:r>
            <a:r>
              <a:rPr lang="en-US" altLang="zh-CN" sz="2000" i="0" dirty="0">
                <a:solidFill>
                  <a:srgbClr val="333399"/>
                </a:solidFill>
              </a:rPr>
              <a:t>:= </a:t>
            </a:r>
            <a:r>
              <a:rPr lang="en-US" altLang="zh-CN" sz="2000" dirty="0" err="1">
                <a:solidFill>
                  <a:srgbClr val="333399"/>
                </a:solidFill>
                <a:sym typeface="Symbol" pitchFamily="18" charset="2"/>
              </a:rPr>
              <a:t>S</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f</a:t>
            </a:r>
            <a:r>
              <a:rPr lang="en-US" altLang="zh-CN" sz="2000" i="0" dirty="0">
                <a:solidFill>
                  <a:srgbClr val="333399"/>
                </a:solidFill>
              </a:rPr>
              <a:t> </a:t>
            </a:r>
            <a:r>
              <a:rPr lang="en-US" altLang="zh-CN" sz="2000" dirty="0">
                <a:solidFill>
                  <a:srgbClr val="333399"/>
                </a:solidFill>
                <a:sym typeface="Symbol" pitchFamily="18" charset="2"/>
              </a:rPr>
              <a:t>}</a:t>
            </a:r>
          </a:p>
        </p:txBody>
      </p:sp>
      <p:grpSp>
        <p:nvGrpSpPr>
          <p:cNvPr id="15" name="Group 246"/>
          <p:cNvGrpSpPr>
            <a:grpSpLocks/>
          </p:cNvGrpSpPr>
          <p:nvPr/>
        </p:nvGrpSpPr>
        <p:grpSpPr bwMode="auto">
          <a:xfrm>
            <a:off x="1295400" y="5029200"/>
            <a:ext cx="5334000" cy="990600"/>
            <a:chOff x="816" y="3168"/>
            <a:chExt cx="3360" cy="624"/>
          </a:xfrm>
        </p:grpSpPr>
        <p:sp>
          <p:nvSpPr>
            <p:cNvPr id="26688" name="Line 244"/>
            <p:cNvSpPr>
              <a:spLocks noChangeShapeType="1"/>
            </p:cNvSpPr>
            <p:nvPr/>
          </p:nvSpPr>
          <p:spPr bwMode="auto">
            <a:xfrm flipV="1">
              <a:off x="3120" y="3216"/>
              <a:ext cx="1056" cy="576"/>
            </a:xfrm>
            <a:prstGeom prst="line">
              <a:avLst/>
            </a:prstGeom>
            <a:noFill/>
            <a:ln w="25400">
              <a:solidFill>
                <a:srgbClr val="0000FF"/>
              </a:solidFill>
              <a:round/>
              <a:headEnd type="arrow" w="med" len="med"/>
              <a:tailEnd/>
            </a:ln>
          </p:spPr>
          <p:txBody>
            <a:bodyPr>
              <a:spAutoFit/>
            </a:bodyPr>
            <a:lstStyle/>
            <a:p>
              <a:endParaRPr lang="zh-CN" altLang="en-US"/>
            </a:p>
          </p:txBody>
        </p:sp>
        <p:sp>
          <p:nvSpPr>
            <p:cNvPr id="26689" name="Line 245"/>
            <p:cNvSpPr>
              <a:spLocks noChangeShapeType="1"/>
            </p:cNvSpPr>
            <p:nvPr/>
          </p:nvSpPr>
          <p:spPr bwMode="auto">
            <a:xfrm flipV="1">
              <a:off x="816" y="3168"/>
              <a:ext cx="1248" cy="288"/>
            </a:xfrm>
            <a:prstGeom prst="line">
              <a:avLst/>
            </a:prstGeom>
            <a:noFill/>
            <a:ln w="25400">
              <a:solidFill>
                <a:srgbClr val="0000FF"/>
              </a:solidFill>
              <a:round/>
              <a:headEnd type="arrow" w="med" len="med"/>
              <a:tailEnd/>
            </a:ln>
          </p:spPr>
          <p:txBody>
            <a:bodyPr>
              <a:spAutoFit/>
            </a:bodyPr>
            <a:lstStyle/>
            <a:p>
              <a:endParaRPr lang="zh-CN" altLang="en-US"/>
            </a:p>
          </p:txBody>
        </p:sp>
      </p:grpSp>
      <p:grpSp>
        <p:nvGrpSpPr>
          <p:cNvPr id="16" name="Group 261"/>
          <p:cNvGrpSpPr>
            <a:grpSpLocks/>
          </p:cNvGrpSpPr>
          <p:nvPr/>
        </p:nvGrpSpPr>
        <p:grpSpPr bwMode="auto">
          <a:xfrm>
            <a:off x="1524000" y="5105400"/>
            <a:ext cx="6858000" cy="838200"/>
            <a:chOff x="960" y="3216"/>
            <a:chExt cx="4320" cy="528"/>
          </a:xfrm>
        </p:grpSpPr>
        <p:sp>
          <p:nvSpPr>
            <p:cNvPr id="26686" name="Line 227"/>
            <p:cNvSpPr>
              <a:spLocks noChangeShapeType="1"/>
            </p:cNvSpPr>
            <p:nvPr/>
          </p:nvSpPr>
          <p:spPr bwMode="auto">
            <a:xfrm flipH="1" flipV="1">
              <a:off x="960" y="3600"/>
              <a:ext cx="528" cy="144"/>
            </a:xfrm>
            <a:prstGeom prst="line">
              <a:avLst/>
            </a:prstGeom>
            <a:noFill/>
            <a:ln w="25400">
              <a:solidFill>
                <a:srgbClr val="0000FF"/>
              </a:solidFill>
              <a:round/>
              <a:headEnd type="arrow" w="med" len="med"/>
              <a:tailEnd/>
            </a:ln>
          </p:spPr>
          <p:txBody>
            <a:bodyPr>
              <a:spAutoFit/>
            </a:bodyPr>
            <a:lstStyle/>
            <a:p>
              <a:endParaRPr lang="zh-CN" altLang="en-US"/>
            </a:p>
          </p:txBody>
        </p:sp>
        <p:sp>
          <p:nvSpPr>
            <p:cNvPr id="26687" name="Line 228"/>
            <p:cNvSpPr>
              <a:spLocks noChangeShapeType="1"/>
            </p:cNvSpPr>
            <p:nvPr/>
          </p:nvSpPr>
          <p:spPr bwMode="auto">
            <a:xfrm flipV="1">
              <a:off x="5232" y="3216"/>
              <a:ext cx="48" cy="192"/>
            </a:xfrm>
            <a:prstGeom prst="line">
              <a:avLst/>
            </a:prstGeom>
            <a:noFill/>
            <a:ln w="25400">
              <a:solidFill>
                <a:srgbClr val="0000FF"/>
              </a:solidFill>
              <a:round/>
              <a:headEnd type="arrow" w="med" len="med"/>
              <a:tailEnd/>
            </a:ln>
          </p:spPr>
          <p:txBody>
            <a:bodyPr>
              <a:spAutoFit/>
            </a:bodyPr>
            <a:lstStyle/>
            <a:p>
              <a:endParaRPr lang="zh-CN" altLang="en-US"/>
            </a:p>
          </p:txBody>
        </p:sp>
      </p:grpSp>
      <p:sp>
        <p:nvSpPr>
          <p:cNvPr id="2" name="矩形 1"/>
          <p:cNvSpPr/>
          <p:nvPr/>
        </p:nvSpPr>
        <p:spPr>
          <a:xfrm>
            <a:off x="647700" y="1218440"/>
            <a:ext cx="8763000" cy="1363450"/>
          </a:xfrm>
          <a:prstGeom prst="rect">
            <a:avLst/>
          </a:prstGeom>
        </p:spPr>
        <p:txBody>
          <a:bodyPr wrap="square">
            <a:spAutoFit/>
          </a:bodyPr>
          <a:lstStyle/>
          <a:p>
            <a:pPr algn="l">
              <a:lnSpc>
                <a:spcPct val="90000"/>
              </a:lnSpc>
              <a:spcBef>
                <a:spcPct val="20000"/>
              </a:spcBef>
              <a:buClrTx/>
              <a:buFontTx/>
              <a:buNone/>
            </a:pPr>
            <a:r>
              <a:rPr lang="zh-CN" altLang="en-US" sz="1400" b="1" dirty="0">
                <a:solidFill>
                  <a:srgbClr val="333399"/>
                </a:solidFill>
              </a:rPr>
              <a:t> </a:t>
            </a:r>
            <a:r>
              <a:rPr lang="en-US" altLang="zh-CN" sz="1400" b="1" dirty="0">
                <a:solidFill>
                  <a:srgbClr val="333399"/>
                </a:solidFill>
              </a:rPr>
              <a:t>for </a:t>
            </a:r>
            <a:r>
              <a:rPr lang="zh-CN" altLang="en-US" sz="1600" b="1" dirty="0">
                <a:solidFill>
                  <a:srgbClr val="333399"/>
                </a:solidFill>
              </a:rPr>
              <a:t>分析树中每一个结点</a:t>
            </a:r>
            <a:r>
              <a:rPr lang="en-US" altLang="zh-CN" sz="1600" b="1" dirty="0">
                <a:solidFill>
                  <a:srgbClr val="333399"/>
                </a:solidFill>
              </a:rPr>
              <a:t>n</a:t>
            </a:r>
            <a:r>
              <a:rPr lang="en-US" altLang="zh-CN" sz="1400" b="1" dirty="0">
                <a:solidFill>
                  <a:srgbClr val="333399"/>
                </a:solidFill>
              </a:rPr>
              <a:t>    do</a:t>
            </a:r>
          </a:p>
          <a:p>
            <a:pPr algn="l">
              <a:lnSpc>
                <a:spcPct val="90000"/>
              </a:lnSpc>
              <a:spcBef>
                <a:spcPct val="20000"/>
              </a:spcBef>
              <a:buClrTx/>
              <a:buFontTx/>
              <a:buNone/>
            </a:pPr>
            <a:r>
              <a:rPr lang="en-US" altLang="zh-CN" sz="1400" b="1" dirty="0">
                <a:solidFill>
                  <a:srgbClr val="333399"/>
                </a:solidFill>
              </a:rPr>
              <a:t>        for </a:t>
            </a:r>
            <a:r>
              <a:rPr lang="zh-CN" altLang="en-US" sz="1600" b="1" dirty="0">
                <a:solidFill>
                  <a:srgbClr val="333399"/>
                </a:solidFill>
              </a:rPr>
              <a:t>结点</a:t>
            </a:r>
            <a:r>
              <a:rPr lang="en-US" altLang="zh-CN" sz="1600" b="1" dirty="0">
                <a:solidFill>
                  <a:srgbClr val="333399"/>
                </a:solidFill>
              </a:rPr>
              <a:t>n</a:t>
            </a:r>
            <a:r>
              <a:rPr lang="zh-CN" altLang="en-US" sz="1600" b="1" dirty="0">
                <a:solidFill>
                  <a:srgbClr val="333399"/>
                </a:solidFill>
              </a:rPr>
              <a:t>所用产生式对应的每个语义规则  </a:t>
            </a:r>
            <a:r>
              <a:rPr lang="en-US" altLang="zh-CN" sz="1600" b="1" dirty="0">
                <a:solidFill>
                  <a:srgbClr val="333399"/>
                </a:solidFill>
              </a:rPr>
              <a:t>b:=f(c</a:t>
            </a:r>
            <a:r>
              <a:rPr lang="en-US" altLang="zh-CN" sz="1600" b="1" baseline="-25000" dirty="0">
                <a:solidFill>
                  <a:srgbClr val="333399"/>
                </a:solidFill>
              </a:rPr>
              <a:t>1</a:t>
            </a:r>
            <a:r>
              <a:rPr lang="en-US" altLang="zh-CN" sz="1600" b="1" dirty="0">
                <a:solidFill>
                  <a:srgbClr val="333399"/>
                </a:solidFill>
              </a:rPr>
              <a:t>,c</a:t>
            </a:r>
            <a:r>
              <a:rPr lang="en-US" altLang="zh-CN" sz="1600" b="1" baseline="-25000" dirty="0">
                <a:solidFill>
                  <a:srgbClr val="333399"/>
                </a:solidFill>
              </a:rPr>
              <a:t>2</a:t>
            </a:r>
            <a:r>
              <a:rPr lang="en-US" altLang="zh-CN" sz="1600" b="1" dirty="0">
                <a:solidFill>
                  <a:srgbClr val="333399"/>
                </a:solidFill>
              </a:rPr>
              <a:t>,…c</a:t>
            </a:r>
            <a:r>
              <a:rPr lang="en-US" altLang="zh-CN" sz="1600" b="1" baseline="-25000" dirty="0">
                <a:solidFill>
                  <a:srgbClr val="333399"/>
                </a:solidFill>
              </a:rPr>
              <a:t>k</a:t>
            </a:r>
            <a:r>
              <a:rPr lang="en-US" altLang="zh-CN" sz="1600" b="1" dirty="0">
                <a:solidFill>
                  <a:srgbClr val="333399"/>
                </a:solidFill>
              </a:rPr>
              <a:t>)</a:t>
            </a:r>
            <a:r>
              <a:rPr lang="en-US" altLang="zh-CN" sz="1400" b="1" dirty="0">
                <a:solidFill>
                  <a:srgbClr val="333399"/>
                </a:solidFill>
              </a:rPr>
              <a:t> do</a:t>
            </a:r>
          </a:p>
          <a:p>
            <a:pPr algn="l">
              <a:lnSpc>
                <a:spcPct val="90000"/>
              </a:lnSpc>
              <a:spcBef>
                <a:spcPct val="20000"/>
              </a:spcBef>
              <a:buClrTx/>
              <a:buFontTx/>
              <a:buNone/>
            </a:pPr>
            <a:r>
              <a:rPr lang="en-US" altLang="zh-CN" sz="1400" b="1" dirty="0">
                <a:solidFill>
                  <a:srgbClr val="333399"/>
                </a:solidFill>
              </a:rPr>
              <a:t>             </a:t>
            </a:r>
            <a:r>
              <a:rPr lang="zh-CN" altLang="en-US" sz="1600" b="1" dirty="0">
                <a:solidFill>
                  <a:srgbClr val="333399"/>
                </a:solidFill>
              </a:rPr>
              <a:t>（可以只是</a:t>
            </a:r>
            <a:r>
              <a:rPr lang="en-US" altLang="zh-CN" sz="1600" b="1" dirty="0">
                <a:solidFill>
                  <a:srgbClr val="333399"/>
                </a:solidFill>
              </a:rPr>
              <a:t>f(c</a:t>
            </a:r>
            <a:r>
              <a:rPr lang="en-US" altLang="zh-CN" sz="1600" b="1" baseline="-25000" dirty="0">
                <a:solidFill>
                  <a:srgbClr val="333399"/>
                </a:solidFill>
              </a:rPr>
              <a:t>1</a:t>
            </a:r>
            <a:r>
              <a:rPr lang="en-US" altLang="zh-CN" sz="1600" b="1" dirty="0">
                <a:solidFill>
                  <a:srgbClr val="333399"/>
                </a:solidFill>
              </a:rPr>
              <a:t>,c</a:t>
            </a:r>
            <a:r>
              <a:rPr lang="en-US" altLang="zh-CN" sz="1600" b="1" baseline="-25000" dirty="0">
                <a:solidFill>
                  <a:srgbClr val="333399"/>
                </a:solidFill>
              </a:rPr>
              <a:t>2</a:t>
            </a:r>
            <a:r>
              <a:rPr lang="en-US" altLang="zh-CN" sz="1600" b="1" dirty="0">
                <a:solidFill>
                  <a:srgbClr val="333399"/>
                </a:solidFill>
              </a:rPr>
              <a:t>,…</a:t>
            </a:r>
            <a:r>
              <a:rPr lang="en-US" altLang="zh-CN" sz="1600" b="1" dirty="0" err="1">
                <a:solidFill>
                  <a:srgbClr val="333399"/>
                </a:solidFill>
              </a:rPr>
              <a:t>c</a:t>
            </a:r>
            <a:r>
              <a:rPr lang="en-US" altLang="zh-CN" sz="1600" b="1" baseline="-25000" dirty="0" err="1">
                <a:solidFill>
                  <a:srgbClr val="333399"/>
                </a:solidFill>
              </a:rPr>
              <a:t>k</a:t>
            </a:r>
            <a:r>
              <a:rPr lang="en-US" altLang="zh-CN" sz="1600" b="1" dirty="0">
                <a:solidFill>
                  <a:srgbClr val="333399"/>
                </a:solidFill>
              </a:rPr>
              <a:t>)</a:t>
            </a:r>
            <a:r>
              <a:rPr lang="en-US" altLang="zh-CN" sz="1400" b="1" dirty="0">
                <a:solidFill>
                  <a:srgbClr val="333399"/>
                </a:solidFill>
              </a:rPr>
              <a:t> </a:t>
            </a:r>
            <a:r>
              <a:rPr lang="zh-CN" altLang="en-US" sz="1600" b="1" dirty="0">
                <a:solidFill>
                  <a:srgbClr val="333399"/>
                </a:solidFill>
              </a:rPr>
              <a:t>，此时</a:t>
            </a:r>
            <a:r>
              <a:rPr lang="en-US" altLang="zh-CN" sz="1600" b="1" dirty="0">
                <a:solidFill>
                  <a:srgbClr val="333399"/>
                </a:solidFill>
              </a:rPr>
              <a:t>b</a:t>
            </a:r>
            <a:r>
              <a:rPr lang="zh-CN" altLang="en-US" sz="1600" b="1" dirty="0">
                <a:solidFill>
                  <a:srgbClr val="333399"/>
                </a:solidFill>
              </a:rPr>
              <a:t>结点为一个虚结点）</a:t>
            </a:r>
          </a:p>
          <a:p>
            <a:pPr algn="l">
              <a:lnSpc>
                <a:spcPct val="90000"/>
              </a:lnSpc>
              <a:spcBef>
                <a:spcPct val="20000"/>
              </a:spcBef>
              <a:buClrTx/>
              <a:buFontTx/>
              <a:buNone/>
            </a:pPr>
            <a:r>
              <a:rPr lang="zh-CN" altLang="en-US" sz="1400" b="1" dirty="0">
                <a:solidFill>
                  <a:srgbClr val="333399"/>
                </a:solidFill>
              </a:rPr>
              <a:t>             </a:t>
            </a:r>
            <a:r>
              <a:rPr lang="en-US" altLang="zh-CN" sz="1400" b="1" dirty="0">
                <a:solidFill>
                  <a:srgbClr val="333399"/>
                </a:solidFill>
              </a:rPr>
              <a:t>for  i :=1 to k do</a:t>
            </a:r>
          </a:p>
          <a:p>
            <a:pPr algn="l">
              <a:lnSpc>
                <a:spcPct val="90000"/>
              </a:lnSpc>
              <a:spcBef>
                <a:spcPct val="20000"/>
              </a:spcBef>
              <a:buClrTx/>
              <a:buFontTx/>
              <a:buNone/>
            </a:pPr>
            <a:r>
              <a:rPr lang="en-US" altLang="zh-CN" sz="1400" b="1" dirty="0">
                <a:solidFill>
                  <a:srgbClr val="333399"/>
                </a:solidFill>
              </a:rPr>
              <a:t>                 </a:t>
            </a:r>
            <a:r>
              <a:rPr lang="zh-CN" altLang="en-US" sz="1600" b="1" dirty="0">
                <a:solidFill>
                  <a:srgbClr val="333399"/>
                </a:solidFill>
              </a:rPr>
              <a:t>从</a:t>
            </a:r>
            <a:r>
              <a:rPr lang="en-US" altLang="zh-CN" sz="1600" b="1" dirty="0">
                <a:solidFill>
                  <a:srgbClr val="333399"/>
                </a:solidFill>
              </a:rPr>
              <a:t>c</a:t>
            </a:r>
            <a:r>
              <a:rPr lang="en-US" altLang="zh-CN" sz="1600" b="1" baseline="-25000" dirty="0">
                <a:solidFill>
                  <a:srgbClr val="333399"/>
                </a:solidFill>
              </a:rPr>
              <a:t>i</a:t>
            </a:r>
            <a:r>
              <a:rPr lang="zh-CN" altLang="en-US" sz="1600" b="1" dirty="0">
                <a:solidFill>
                  <a:srgbClr val="333399"/>
                </a:solidFill>
              </a:rPr>
              <a:t>结点到</a:t>
            </a:r>
            <a:r>
              <a:rPr lang="en-US" altLang="zh-CN" sz="1600" b="1" dirty="0">
                <a:solidFill>
                  <a:srgbClr val="333399"/>
                </a:solidFill>
              </a:rPr>
              <a:t>b</a:t>
            </a:r>
            <a:r>
              <a:rPr lang="zh-CN" altLang="en-US" sz="1600" b="1" dirty="0">
                <a:solidFill>
                  <a:srgbClr val="333399"/>
                </a:solidFill>
              </a:rPr>
              <a:t>结点构造一条有向边</a:t>
            </a:r>
            <a:endParaRPr lang="zh-CN" altLang="en-US" sz="1600" dirty="0"/>
          </a:p>
        </p:txBody>
      </p:sp>
    </p:spTree>
    <p:extLst>
      <p:ext uri="{BB962C8B-B14F-4D97-AF65-F5344CB8AC3E}">
        <p14:creationId xmlns:p14="http://schemas.microsoft.com/office/powerpoint/2010/main" val="219770714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3253"/>
                                        </p:tgtEl>
                                        <p:attrNameLst>
                                          <p:attrName>style.visibility</p:attrName>
                                        </p:attrNameLst>
                                      </p:cBhvr>
                                      <p:to>
                                        <p:strVal val="visible"/>
                                      </p:to>
                                    </p:set>
                                  </p:childTnLst>
                                  <p:subTnLst>
                                    <p:set>
                                      <p:cBhvr override="childStyle">
                                        <p:cTn dur="1" fill="hold" display="0" masterRel="nextClick" afterEffect="1"/>
                                        <p:tgtEl>
                                          <p:spTgt spid="51325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513255"/>
                                        </p:tgtEl>
                                        <p:attrNameLst>
                                          <p:attrName>style.visibility</p:attrName>
                                        </p:attrNameLst>
                                      </p:cBhvr>
                                      <p:to>
                                        <p:strVal val="visible"/>
                                      </p:to>
                                    </p:set>
                                  </p:childTnLst>
                                  <p:subTnLst>
                                    <p:set>
                                      <p:cBhvr override="childStyle">
                                        <p:cTn dur="1" fill="hold" display="0" masterRel="nextClick" afterEffect="1"/>
                                        <p:tgtEl>
                                          <p:spTgt spid="513255"/>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13238"/>
                                        </p:tgtEl>
                                        <p:attrNameLst>
                                          <p:attrName>style.visibility</p:attrName>
                                        </p:attrNameLst>
                                      </p:cBhvr>
                                      <p:to>
                                        <p:strVal val="visible"/>
                                      </p:to>
                                    </p:set>
                                    <p:animEffect transition="in" filter="dissolve">
                                      <p:cBhvr>
                                        <p:cTn id="20" dur="500"/>
                                        <p:tgtEl>
                                          <p:spTgt spid="51323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13265"/>
                                        </p:tgtEl>
                                        <p:attrNameLst>
                                          <p:attrName>style.visibility</p:attrName>
                                        </p:attrNameLst>
                                      </p:cBhvr>
                                      <p:to>
                                        <p:strVal val="visible"/>
                                      </p:to>
                                    </p:set>
                                  </p:childTnLst>
                                  <p:subTnLst>
                                    <p:set>
                                      <p:cBhvr override="childStyle">
                                        <p:cTn dur="1" fill="hold" display="0" masterRel="nextClick" afterEffect="1"/>
                                        <p:tgtEl>
                                          <p:spTgt spid="513265"/>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dissolv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513256"/>
                                        </p:tgtEl>
                                        <p:attrNameLst>
                                          <p:attrName>style.visibility</p:attrName>
                                        </p:attrNameLst>
                                      </p:cBhvr>
                                      <p:to>
                                        <p:strVal val="visible"/>
                                      </p:to>
                                    </p:set>
                                  </p:childTnLst>
                                  <p:subTnLst>
                                    <p:set>
                                      <p:cBhvr override="childStyle">
                                        <p:cTn dur="1" fill="hold" display="0" masterRel="nextClick" afterEffect="1"/>
                                        <p:tgtEl>
                                          <p:spTgt spid="513256"/>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dissolve">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13260"/>
                                        </p:tgtEl>
                                        <p:attrNameLst>
                                          <p:attrName>style.visibility</p:attrName>
                                        </p:attrNameLst>
                                      </p:cBhvr>
                                      <p:to>
                                        <p:strVal val="visible"/>
                                      </p:to>
                                    </p:set>
                                  </p:childTnLst>
                                  <p:subTnLst>
                                    <p:set>
                                      <p:cBhvr override="childStyle">
                                        <p:cTn dur="1" fill="hold" display="0" masterRel="nextClick" afterEffect="1"/>
                                        <p:tgtEl>
                                          <p:spTgt spid="513260"/>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dissolv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513266"/>
                                        </p:tgtEl>
                                        <p:attrNameLst>
                                          <p:attrName>style.visibility</p:attrName>
                                        </p:attrNameLst>
                                      </p:cBhvr>
                                      <p:to>
                                        <p:strVal val="visible"/>
                                      </p:to>
                                    </p:set>
                                  </p:childTnLst>
                                  <p:subTnLst>
                                    <p:set>
                                      <p:cBhvr override="childStyle">
                                        <p:cTn dur="1" fill="hold" display="0" masterRel="nextClick" afterEffect="1"/>
                                        <p:tgtEl>
                                          <p:spTgt spid="513266"/>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dissolve">
                                      <p:cBhvr>
                                        <p:cTn id="56" dur="500"/>
                                        <p:tgtEl>
                                          <p:spTgt spid="14"/>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513267"/>
                                        </p:tgtEl>
                                        <p:attrNameLst>
                                          <p:attrName>style.visibility</p:attrName>
                                        </p:attrNameLst>
                                      </p:cBhvr>
                                      <p:to>
                                        <p:strVal val="visible"/>
                                      </p:to>
                                    </p:set>
                                  </p:childTnLst>
                                  <p:subTnLst>
                                    <p:set>
                                      <p:cBhvr override="childStyle">
                                        <p:cTn dur="1" fill="hold" display="0" masterRel="nextClick" afterEffect="1"/>
                                        <p:tgtEl>
                                          <p:spTgt spid="513267"/>
                                        </p:tgtEl>
                                        <p:attrNameLst>
                                          <p:attrName>style.visibility</p:attrName>
                                        </p:attrNameLst>
                                      </p:cBhvr>
                                      <p:to>
                                        <p:strVal val="hidden"/>
                                      </p:to>
                                    </p:set>
                                  </p:sub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dissolve">
                                      <p:cBhvr>
                                        <p:cTn id="65" dur="500"/>
                                        <p:tgtEl>
                                          <p:spTgt spid="15"/>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499"/>
                                          </p:stCondLst>
                                        </p:cTn>
                                        <p:tgtEl>
                                          <p:spTgt spid="513263"/>
                                        </p:tgtEl>
                                        <p:attrNameLst>
                                          <p:attrName>style.visibility</p:attrName>
                                        </p:attrNameLst>
                                      </p:cBhvr>
                                      <p:to>
                                        <p:strVal val="visible"/>
                                      </p:to>
                                    </p:set>
                                  </p:childTnLst>
                                  <p:subTnLst>
                                    <p:set>
                                      <p:cBhvr override="childStyle">
                                        <p:cTn dur="1" fill="hold" display="0" masterRel="nextClick" afterEffect="1"/>
                                        <p:tgtEl>
                                          <p:spTgt spid="513263"/>
                                        </p:tgtEl>
                                        <p:attrNameLst>
                                          <p:attrName>style.visibility</p:attrName>
                                        </p:attrNameLst>
                                      </p:cBhvr>
                                      <p:to>
                                        <p:strVal val="hidden"/>
                                      </p:to>
                                    </p:set>
                                  </p:sub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dissolve">
                                      <p:cBhvr>
                                        <p:cTn id="7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238" grpId="0" animBg="1"/>
      <p:bldP spid="513253" grpId="0" autoUpdateAnimBg="0"/>
      <p:bldP spid="513255" grpId="0" autoUpdateAnimBg="0"/>
      <p:bldP spid="513256" grpId="0" autoUpdateAnimBg="0"/>
      <p:bldP spid="513260" grpId="0" autoUpdateAnimBg="0"/>
      <p:bldP spid="513263" grpId="0" autoUpdateAnimBg="0"/>
      <p:bldP spid="513265" grpId="0" autoUpdateAnimBg="0"/>
      <p:bldP spid="513266" grpId="0" autoUpdateAnimBg="0"/>
      <p:bldP spid="513267"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0"/>
          <p:cNvSpPr>
            <a:spLocks noChangeArrowheads="1"/>
          </p:cNvSpPr>
          <p:nvPr/>
        </p:nvSpPr>
        <p:spPr bwMode="auto">
          <a:xfrm>
            <a:off x="0" y="932788"/>
            <a:ext cx="6172199" cy="1692771"/>
          </a:xfrm>
          <a:prstGeom prst="rect">
            <a:avLst/>
          </a:prstGeom>
          <a:noFill/>
          <a:ln w="9525">
            <a:noFill/>
            <a:miter lim="800000"/>
            <a:headEnd/>
            <a:tailEnd/>
          </a:ln>
        </p:spPr>
        <p:txBody>
          <a:bodyPr wrap="square">
            <a:spAutoFit/>
          </a:bodyPr>
          <a:lstStyle/>
          <a:p>
            <a:pPr lvl="1" algn="l">
              <a:buClrTx/>
              <a:buFontTx/>
              <a:buChar char="•"/>
            </a:pPr>
            <a:r>
              <a:rPr lang="en-US" altLang="zh-CN" b="1" i="0" dirty="0">
                <a:latin typeface="楷体_GB2312" pitchFamily="49" charset="-122"/>
              </a:rPr>
              <a:t> </a:t>
            </a:r>
            <a:r>
              <a:rPr lang="zh-CN" altLang="en-US" sz="1600" b="1" dirty="0">
                <a:solidFill>
                  <a:srgbClr val="333399"/>
                </a:solidFill>
                <a:latin typeface="Times New Roman" pitchFamily="18" charset="0"/>
              </a:rPr>
              <a:t>步骤四若该依赖图是无圈的，则按造此无圈图的一种  拓扑排序（</a:t>
            </a:r>
            <a:r>
              <a:rPr lang="en-US" altLang="zh-CN" sz="1600" b="1" dirty="0">
                <a:solidFill>
                  <a:srgbClr val="333399"/>
                </a:solidFill>
                <a:latin typeface="Times New Roman" pitchFamily="18" charset="0"/>
              </a:rPr>
              <a:t>Topological sort</a:t>
            </a:r>
            <a:r>
              <a:rPr lang="zh-CN" altLang="en-US" sz="1600" b="1" dirty="0">
                <a:solidFill>
                  <a:srgbClr val="333399"/>
                </a:solidFill>
                <a:latin typeface="Times New Roman" pitchFamily="18" charset="0"/>
              </a:rPr>
              <a:t>） 。</a:t>
            </a:r>
            <a:endParaRPr lang="en-US" altLang="zh-CN" sz="1600" b="1" dirty="0">
              <a:solidFill>
                <a:srgbClr val="333399"/>
              </a:solidFill>
              <a:latin typeface="Times New Roman" pitchFamily="18" charset="0"/>
            </a:endParaRPr>
          </a:p>
          <a:p>
            <a:pPr lvl="1" algn="l">
              <a:buClrTx/>
              <a:buFontTx/>
              <a:buChar char="•"/>
            </a:pPr>
            <a:r>
              <a:rPr lang="zh-CN" altLang="en-US" sz="1600" b="1" dirty="0">
                <a:solidFill>
                  <a:srgbClr val="333399"/>
                </a:solidFill>
                <a:latin typeface="Times New Roman" pitchFamily="18" charset="0"/>
              </a:rPr>
              <a:t>容易看出，该依赖图是无圈的，因此存在</a:t>
            </a:r>
            <a:endParaRPr lang="zh-CN" altLang="en-US" b="1" dirty="0">
              <a:solidFill>
                <a:srgbClr val="333399"/>
              </a:solidFill>
              <a:latin typeface="Times New Roman" pitchFamily="18" charset="0"/>
            </a:endParaRPr>
          </a:p>
          <a:p>
            <a:pPr algn="l">
              <a:buClrTx/>
              <a:buFont typeface="Symbol" pitchFamily="18" charset="2"/>
              <a:buNone/>
            </a:pPr>
            <a:r>
              <a:rPr lang="zh-CN" altLang="en-US" b="1" i="0" dirty="0">
                <a:solidFill>
                  <a:srgbClr val="333399"/>
                </a:solidFill>
                <a:latin typeface="Times New Roman" pitchFamily="18" charset="0"/>
              </a:rPr>
              <a:t>    拓扑排序</a:t>
            </a:r>
            <a:r>
              <a:rPr lang="en-US" altLang="zh-CN" b="1" i="0" dirty="0">
                <a:solidFill>
                  <a:srgbClr val="333399"/>
                </a:solidFill>
                <a:latin typeface="Times New Roman" pitchFamily="18" charset="0"/>
              </a:rPr>
              <a:t>. </a:t>
            </a:r>
            <a:r>
              <a:rPr lang="zh-CN" altLang="en-US" b="1" i="0" dirty="0">
                <a:solidFill>
                  <a:srgbClr val="333399"/>
                </a:solidFill>
                <a:latin typeface="Times New Roman" pitchFamily="18" charset="0"/>
              </a:rPr>
              <a:t>依任何一个拓扑排序，都能够顺利完成</a:t>
            </a:r>
          </a:p>
          <a:p>
            <a:pPr algn="l">
              <a:buClrTx/>
              <a:buFont typeface="Symbol" pitchFamily="18" charset="2"/>
              <a:buNone/>
            </a:pPr>
            <a:r>
              <a:rPr lang="zh-CN" altLang="en-US" b="1" i="0" dirty="0">
                <a:solidFill>
                  <a:srgbClr val="333399"/>
                </a:solidFill>
                <a:latin typeface="Times New Roman" pitchFamily="18" charset="0"/>
              </a:rPr>
              <a:t>    属性值的计算</a:t>
            </a:r>
            <a:r>
              <a:rPr lang="en-US" altLang="zh-CN" b="1" i="0" dirty="0">
                <a:solidFill>
                  <a:srgbClr val="333399"/>
                </a:solidFill>
                <a:latin typeface="Times New Roman" pitchFamily="18" charset="0"/>
              </a:rPr>
              <a:t>. </a:t>
            </a:r>
            <a:r>
              <a:rPr lang="zh-CN" altLang="en-US" b="1" i="0" dirty="0">
                <a:solidFill>
                  <a:srgbClr val="333399"/>
                </a:solidFill>
                <a:latin typeface="Times New Roman" pitchFamily="18" charset="0"/>
              </a:rPr>
              <a:t>如下是一种可能的计算次序：</a:t>
            </a:r>
          </a:p>
          <a:p>
            <a:pPr algn="l">
              <a:buClrTx/>
              <a:buFont typeface="Symbol" pitchFamily="18" charset="2"/>
              <a:buNone/>
            </a:pPr>
            <a:r>
              <a:rPr lang="zh-CN" altLang="en-US" b="1" i="0" dirty="0">
                <a:solidFill>
                  <a:srgbClr val="333399"/>
                </a:solidFill>
                <a:latin typeface="Times New Roman" pitchFamily="18" charset="0"/>
              </a:rPr>
              <a:t>     </a:t>
            </a:r>
            <a:r>
              <a:rPr lang="en-US" altLang="zh-CN" b="1" i="0" dirty="0">
                <a:solidFill>
                  <a:srgbClr val="333399"/>
                </a:solidFill>
                <a:latin typeface="Times New Roman" pitchFamily="18" charset="0"/>
              </a:rPr>
              <a:t>3,5,2,6,10,8,9,7,11,4,15,12,13,16,20,18,21,19,17,14,1  </a:t>
            </a:r>
          </a:p>
        </p:txBody>
      </p:sp>
      <p:sp>
        <p:nvSpPr>
          <p:cNvPr id="27655" name="Text Box 25"/>
          <p:cNvSpPr txBox="1">
            <a:spLocks noChangeArrowheads="1"/>
          </p:cNvSpPr>
          <p:nvPr/>
        </p:nvSpPr>
        <p:spPr bwMode="auto">
          <a:xfrm>
            <a:off x="231775" y="413675"/>
            <a:ext cx="8070850" cy="519113"/>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dirty="0">
                <a:latin typeface="楷体_GB2312" pitchFamily="49" charset="-122"/>
              </a:rPr>
              <a:t> </a:t>
            </a:r>
            <a:r>
              <a:rPr lang="zh-CN" altLang="en-US" sz="2800" b="1" i="0" dirty="0">
                <a:solidFill>
                  <a:srgbClr val="333399"/>
                </a:solidFill>
                <a:latin typeface="楷体_GB2312" pitchFamily="49" charset="-122"/>
              </a:rPr>
              <a:t>基于</a:t>
            </a:r>
            <a:r>
              <a:rPr lang="zh-CN" altLang="en-US" sz="2800" b="1" i="0" dirty="0">
                <a:solidFill>
                  <a:srgbClr val="333399"/>
                </a:solidFill>
                <a:latin typeface="Times New Roman" pitchFamily="18" charset="0"/>
              </a:rPr>
              <a:t>树遍历的计算方法</a:t>
            </a:r>
            <a:r>
              <a:rPr lang="zh-CN" altLang="en-US" sz="2800" b="1" i="0" dirty="0">
                <a:latin typeface="楷体_GB2312" pitchFamily="49" charset="-122"/>
              </a:rPr>
              <a:t>举例</a:t>
            </a:r>
            <a:endParaRPr lang="zh-CN" altLang="en-US" sz="2800" b="1" i="0" dirty="0">
              <a:solidFill>
                <a:srgbClr val="333399"/>
              </a:solidFill>
              <a:latin typeface="楷体_GB2312" pitchFamily="49" charset="-122"/>
            </a:endParaRPr>
          </a:p>
        </p:txBody>
      </p:sp>
      <p:sp>
        <p:nvSpPr>
          <p:cNvPr id="27656" name="Rectangle 246"/>
          <p:cNvSpPr>
            <a:spLocks noChangeArrowheads="1"/>
          </p:cNvSpPr>
          <p:nvPr/>
        </p:nvSpPr>
        <p:spPr bwMode="auto">
          <a:xfrm>
            <a:off x="1909763" y="4208463"/>
            <a:ext cx="354012"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S</a:t>
            </a:r>
          </a:p>
        </p:txBody>
      </p:sp>
      <p:sp>
        <p:nvSpPr>
          <p:cNvPr id="27657" name="Rectangle 247"/>
          <p:cNvSpPr>
            <a:spLocks noChangeArrowheads="1"/>
          </p:cNvSpPr>
          <p:nvPr/>
        </p:nvSpPr>
        <p:spPr bwMode="auto">
          <a:xfrm>
            <a:off x="2628900" y="3622675"/>
            <a:ext cx="3429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S</a:t>
            </a:r>
          </a:p>
        </p:txBody>
      </p:sp>
      <p:sp>
        <p:nvSpPr>
          <p:cNvPr id="27658" name="Line 248"/>
          <p:cNvSpPr>
            <a:spLocks noChangeShapeType="1"/>
          </p:cNvSpPr>
          <p:nvPr/>
        </p:nvSpPr>
        <p:spPr bwMode="auto">
          <a:xfrm flipH="1" flipV="1">
            <a:off x="2971800" y="3886200"/>
            <a:ext cx="457200" cy="457200"/>
          </a:xfrm>
          <a:prstGeom prst="line">
            <a:avLst/>
          </a:prstGeom>
          <a:noFill/>
          <a:ln w="9525">
            <a:solidFill>
              <a:srgbClr val="000080"/>
            </a:solidFill>
            <a:round/>
            <a:headEnd/>
            <a:tailEnd/>
          </a:ln>
        </p:spPr>
        <p:txBody>
          <a:bodyPr>
            <a:spAutoFit/>
          </a:bodyPr>
          <a:lstStyle/>
          <a:p>
            <a:endParaRPr lang="zh-CN" altLang="en-US"/>
          </a:p>
        </p:txBody>
      </p:sp>
      <p:sp>
        <p:nvSpPr>
          <p:cNvPr id="27659" name="Line 249"/>
          <p:cNvSpPr>
            <a:spLocks noChangeShapeType="1"/>
          </p:cNvSpPr>
          <p:nvPr/>
        </p:nvSpPr>
        <p:spPr bwMode="auto">
          <a:xfrm flipV="1">
            <a:off x="2286000" y="3886200"/>
            <a:ext cx="381000" cy="381000"/>
          </a:xfrm>
          <a:prstGeom prst="line">
            <a:avLst/>
          </a:prstGeom>
          <a:noFill/>
          <a:ln w="9525">
            <a:solidFill>
              <a:srgbClr val="000080"/>
            </a:solidFill>
            <a:round/>
            <a:headEnd/>
            <a:tailEnd/>
          </a:ln>
        </p:spPr>
        <p:txBody>
          <a:bodyPr>
            <a:spAutoFit/>
          </a:bodyPr>
          <a:lstStyle/>
          <a:p>
            <a:endParaRPr lang="zh-CN" altLang="en-US"/>
          </a:p>
        </p:txBody>
      </p:sp>
      <p:sp>
        <p:nvSpPr>
          <p:cNvPr id="27660" name="Line 250"/>
          <p:cNvSpPr>
            <a:spLocks noChangeShapeType="1"/>
          </p:cNvSpPr>
          <p:nvPr/>
        </p:nvSpPr>
        <p:spPr bwMode="auto">
          <a:xfrm flipV="1">
            <a:off x="1600200" y="4495800"/>
            <a:ext cx="381000" cy="381000"/>
          </a:xfrm>
          <a:prstGeom prst="line">
            <a:avLst/>
          </a:prstGeom>
          <a:noFill/>
          <a:ln w="9525">
            <a:solidFill>
              <a:srgbClr val="000080"/>
            </a:solidFill>
            <a:round/>
            <a:headEnd/>
            <a:tailEnd/>
          </a:ln>
        </p:spPr>
        <p:txBody>
          <a:bodyPr>
            <a:spAutoFit/>
          </a:bodyPr>
          <a:lstStyle/>
          <a:p>
            <a:endParaRPr lang="zh-CN" altLang="en-US"/>
          </a:p>
        </p:txBody>
      </p:sp>
      <p:sp>
        <p:nvSpPr>
          <p:cNvPr id="27661" name="Rectangle 251"/>
          <p:cNvSpPr>
            <a:spLocks noChangeArrowheads="1"/>
          </p:cNvSpPr>
          <p:nvPr/>
        </p:nvSpPr>
        <p:spPr bwMode="auto">
          <a:xfrm>
            <a:off x="4235450" y="3048000"/>
            <a:ext cx="41275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N</a:t>
            </a:r>
          </a:p>
        </p:txBody>
      </p:sp>
      <p:sp>
        <p:nvSpPr>
          <p:cNvPr id="27662" name="Line 252"/>
          <p:cNvSpPr>
            <a:spLocks noChangeShapeType="1"/>
          </p:cNvSpPr>
          <p:nvPr/>
        </p:nvSpPr>
        <p:spPr bwMode="auto">
          <a:xfrm flipH="1" flipV="1">
            <a:off x="4572000" y="3352800"/>
            <a:ext cx="1447800" cy="533400"/>
          </a:xfrm>
          <a:prstGeom prst="line">
            <a:avLst/>
          </a:prstGeom>
          <a:noFill/>
          <a:ln w="9525">
            <a:solidFill>
              <a:srgbClr val="000080"/>
            </a:solidFill>
            <a:round/>
            <a:headEnd/>
            <a:tailEnd/>
          </a:ln>
        </p:spPr>
        <p:txBody>
          <a:bodyPr>
            <a:spAutoFit/>
          </a:bodyPr>
          <a:lstStyle/>
          <a:p>
            <a:endParaRPr lang="zh-CN" altLang="en-US"/>
          </a:p>
        </p:txBody>
      </p:sp>
      <p:sp>
        <p:nvSpPr>
          <p:cNvPr id="27663" name="Line 253"/>
          <p:cNvSpPr>
            <a:spLocks noChangeShapeType="1"/>
          </p:cNvSpPr>
          <p:nvPr/>
        </p:nvSpPr>
        <p:spPr bwMode="auto">
          <a:xfrm flipV="1">
            <a:off x="2989263" y="3352800"/>
            <a:ext cx="1277937" cy="414338"/>
          </a:xfrm>
          <a:prstGeom prst="line">
            <a:avLst/>
          </a:prstGeom>
          <a:noFill/>
          <a:ln w="9525">
            <a:solidFill>
              <a:srgbClr val="000080"/>
            </a:solidFill>
            <a:round/>
            <a:headEnd/>
            <a:tailEnd/>
          </a:ln>
        </p:spPr>
        <p:txBody>
          <a:bodyPr>
            <a:spAutoFit/>
          </a:bodyPr>
          <a:lstStyle/>
          <a:p>
            <a:endParaRPr lang="zh-CN" altLang="en-US"/>
          </a:p>
        </p:txBody>
      </p:sp>
      <p:sp>
        <p:nvSpPr>
          <p:cNvPr id="27664" name="Rectangle 254"/>
          <p:cNvSpPr>
            <a:spLocks noChangeArrowheads="1"/>
          </p:cNvSpPr>
          <p:nvPr/>
        </p:nvSpPr>
        <p:spPr bwMode="auto">
          <a:xfrm>
            <a:off x="6011863" y="3717925"/>
            <a:ext cx="388937"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S</a:t>
            </a:r>
          </a:p>
        </p:txBody>
      </p:sp>
      <p:sp>
        <p:nvSpPr>
          <p:cNvPr id="27665" name="Rectangle 255"/>
          <p:cNvSpPr>
            <a:spLocks noChangeArrowheads="1"/>
          </p:cNvSpPr>
          <p:nvPr/>
        </p:nvSpPr>
        <p:spPr bwMode="auto">
          <a:xfrm>
            <a:off x="3352800" y="42513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B</a:t>
            </a:r>
          </a:p>
        </p:txBody>
      </p:sp>
      <p:sp>
        <p:nvSpPr>
          <p:cNvPr id="27666" name="Rectangle 256"/>
          <p:cNvSpPr>
            <a:spLocks noChangeArrowheads="1"/>
          </p:cNvSpPr>
          <p:nvPr/>
        </p:nvSpPr>
        <p:spPr bwMode="auto">
          <a:xfrm>
            <a:off x="3332163" y="4937125"/>
            <a:ext cx="325437"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0</a:t>
            </a:r>
          </a:p>
        </p:txBody>
      </p:sp>
      <p:sp>
        <p:nvSpPr>
          <p:cNvPr id="27667" name="Line 257"/>
          <p:cNvSpPr>
            <a:spLocks noChangeShapeType="1"/>
          </p:cNvSpPr>
          <p:nvPr/>
        </p:nvSpPr>
        <p:spPr bwMode="auto">
          <a:xfrm flipV="1">
            <a:off x="3505200" y="4572000"/>
            <a:ext cx="0" cy="381000"/>
          </a:xfrm>
          <a:prstGeom prst="line">
            <a:avLst/>
          </a:prstGeom>
          <a:noFill/>
          <a:ln w="9525">
            <a:solidFill>
              <a:srgbClr val="000080"/>
            </a:solidFill>
            <a:round/>
            <a:headEnd/>
            <a:tailEnd/>
          </a:ln>
        </p:spPr>
        <p:txBody>
          <a:bodyPr>
            <a:spAutoFit/>
          </a:bodyPr>
          <a:lstStyle/>
          <a:p>
            <a:endParaRPr lang="zh-CN" altLang="en-US"/>
          </a:p>
        </p:txBody>
      </p:sp>
      <p:sp>
        <p:nvSpPr>
          <p:cNvPr id="27668" name="Line 258"/>
          <p:cNvSpPr>
            <a:spLocks noChangeShapeType="1"/>
          </p:cNvSpPr>
          <p:nvPr/>
        </p:nvSpPr>
        <p:spPr bwMode="auto">
          <a:xfrm flipH="1" flipV="1">
            <a:off x="4414838" y="3352800"/>
            <a:ext cx="4762" cy="381000"/>
          </a:xfrm>
          <a:prstGeom prst="line">
            <a:avLst/>
          </a:prstGeom>
          <a:noFill/>
          <a:ln w="9525">
            <a:solidFill>
              <a:srgbClr val="000080"/>
            </a:solidFill>
            <a:round/>
            <a:headEnd/>
            <a:tailEnd/>
          </a:ln>
        </p:spPr>
        <p:txBody>
          <a:bodyPr>
            <a:spAutoFit/>
          </a:bodyPr>
          <a:lstStyle/>
          <a:p>
            <a:endParaRPr lang="zh-CN" altLang="en-US"/>
          </a:p>
        </p:txBody>
      </p:sp>
      <p:sp>
        <p:nvSpPr>
          <p:cNvPr id="27669" name="Rectangle 259"/>
          <p:cNvSpPr>
            <a:spLocks noChangeArrowheads="1"/>
          </p:cNvSpPr>
          <p:nvPr/>
        </p:nvSpPr>
        <p:spPr bwMode="auto">
          <a:xfrm>
            <a:off x="4267200" y="3505200"/>
            <a:ext cx="312738" cy="457200"/>
          </a:xfrm>
          <a:prstGeom prst="rect">
            <a:avLst/>
          </a:prstGeom>
          <a:noFill/>
          <a:ln w="9525">
            <a:noFill/>
            <a:miter lim="800000"/>
            <a:headEnd/>
            <a:tailEnd/>
          </a:ln>
        </p:spPr>
        <p:txBody>
          <a:bodyPr>
            <a:spAutoFit/>
          </a:bodyPr>
          <a:lstStyle/>
          <a:p>
            <a:pPr>
              <a:buClrTx/>
              <a:buFontTx/>
              <a:buNone/>
            </a:pPr>
            <a:r>
              <a:rPr lang="en-US" altLang="zh-CN" b="1">
                <a:solidFill>
                  <a:srgbClr val="333399"/>
                </a:solidFill>
              </a:rPr>
              <a:t>.</a:t>
            </a:r>
          </a:p>
        </p:txBody>
      </p:sp>
      <p:sp>
        <p:nvSpPr>
          <p:cNvPr id="27670" name="Rectangle 260"/>
          <p:cNvSpPr>
            <a:spLocks noChangeArrowheads="1"/>
          </p:cNvSpPr>
          <p:nvPr/>
        </p:nvSpPr>
        <p:spPr bwMode="auto">
          <a:xfrm>
            <a:off x="1295400" y="48609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B</a:t>
            </a:r>
          </a:p>
        </p:txBody>
      </p:sp>
      <p:sp>
        <p:nvSpPr>
          <p:cNvPr id="27671" name="Rectangle 261"/>
          <p:cNvSpPr>
            <a:spLocks noChangeArrowheads="1"/>
          </p:cNvSpPr>
          <p:nvPr/>
        </p:nvSpPr>
        <p:spPr bwMode="auto">
          <a:xfrm>
            <a:off x="1295400" y="5546725"/>
            <a:ext cx="325438"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1</a:t>
            </a:r>
          </a:p>
        </p:txBody>
      </p:sp>
      <p:sp>
        <p:nvSpPr>
          <p:cNvPr id="27672" name="Line 262"/>
          <p:cNvSpPr>
            <a:spLocks noChangeShapeType="1"/>
          </p:cNvSpPr>
          <p:nvPr/>
        </p:nvSpPr>
        <p:spPr bwMode="auto">
          <a:xfrm flipV="1">
            <a:off x="1468438" y="5181600"/>
            <a:ext cx="0" cy="381000"/>
          </a:xfrm>
          <a:prstGeom prst="line">
            <a:avLst/>
          </a:prstGeom>
          <a:noFill/>
          <a:ln w="9525">
            <a:solidFill>
              <a:srgbClr val="000080"/>
            </a:solidFill>
            <a:round/>
            <a:headEnd/>
            <a:tailEnd/>
          </a:ln>
        </p:spPr>
        <p:txBody>
          <a:bodyPr>
            <a:spAutoFit/>
          </a:bodyPr>
          <a:lstStyle/>
          <a:p>
            <a:endParaRPr lang="zh-CN" altLang="en-US"/>
          </a:p>
        </p:txBody>
      </p:sp>
      <p:sp>
        <p:nvSpPr>
          <p:cNvPr id="27673" name="Rectangle 263"/>
          <p:cNvSpPr>
            <a:spLocks noChangeArrowheads="1"/>
          </p:cNvSpPr>
          <p:nvPr/>
        </p:nvSpPr>
        <p:spPr bwMode="auto">
          <a:xfrm>
            <a:off x="5262563" y="4284663"/>
            <a:ext cx="354012"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S</a:t>
            </a:r>
          </a:p>
        </p:txBody>
      </p:sp>
      <p:sp>
        <p:nvSpPr>
          <p:cNvPr id="27674" name="Line 264"/>
          <p:cNvSpPr>
            <a:spLocks noChangeShapeType="1"/>
          </p:cNvSpPr>
          <p:nvPr/>
        </p:nvSpPr>
        <p:spPr bwMode="auto">
          <a:xfrm flipH="1" flipV="1">
            <a:off x="6324600" y="3962400"/>
            <a:ext cx="457200" cy="457200"/>
          </a:xfrm>
          <a:prstGeom prst="line">
            <a:avLst/>
          </a:prstGeom>
          <a:noFill/>
          <a:ln w="9525">
            <a:solidFill>
              <a:srgbClr val="000080"/>
            </a:solidFill>
            <a:round/>
            <a:headEnd/>
            <a:tailEnd/>
          </a:ln>
        </p:spPr>
        <p:txBody>
          <a:bodyPr>
            <a:spAutoFit/>
          </a:bodyPr>
          <a:lstStyle/>
          <a:p>
            <a:endParaRPr lang="zh-CN" altLang="en-US"/>
          </a:p>
        </p:txBody>
      </p:sp>
      <p:sp>
        <p:nvSpPr>
          <p:cNvPr id="27675" name="Line 265"/>
          <p:cNvSpPr>
            <a:spLocks noChangeShapeType="1"/>
          </p:cNvSpPr>
          <p:nvPr/>
        </p:nvSpPr>
        <p:spPr bwMode="auto">
          <a:xfrm flipV="1">
            <a:off x="5602288" y="3962400"/>
            <a:ext cx="417512" cy="422275"/>
          </a:xfrm>
          <a:prstGeom prst="line">
            <a:avLst/>
          </a:prstGeom>
          <a:noFill/>
          <a:ln w="9525">
            <a:solidFill>
              <a:srgbClr val="000080"/>
            </a:solidFill>
            <a:round/>
            <a:headEnd/>
            <a:tailEnd/>
          </a:ln>
        </p:spPr>
        <p:txBody>
          <a:bodyPr>
            <a:spAutoFit/>
          </a:bodyPr>
          <a:lstStyle/>
          <a:p>
            <a:endParaRPr lang="zh-CN" altLang="en-US"/>
          </a:p>
        </p:txBody>
      </p:sp>
      <p:sp>
        <p:nvSpPr>
          <p:cNvPr id="27676" name="Line 266"/>
          <p:cNvSpPr>
            <a:spLocks noChangeShapeType="1"/>
          </p:cNvSpPr>
          <p:nvPr/>
        </p:nvSpPr>
        <p:spPr bwMode="auto">
          <a:xfrm flipV="1">
            <a:off x="4953000" y="4572000"/>
            <a:ext cx="381000" cy="381000"/>
          </a:xfrm>
          <a:prstGeom prst="line">
            <a:avLst/>
          </a:prstGeom>
          <a:noFill/>
          <a:ln w="9525">
            <a:solidFill>
              <a:srgbClr val="000080"/>
            </a:solidFill>
            <a:round/>
            <a:headEnd/>
            <a:tailEnd/>
          </a:ln>
        </p:spPr>
        <p:txBody>
          <a:bodyPr>
            <a:spAutoFit/>
          </a:bodyPr>
          <a:lstStyle/>
          <a:p>
            <a:endParaRPr lang="zh-CN" altLang="en-US"/>
          </a:p>
        </p:txBody>
      </p:sp>
      <p:sp>
        <p:nvSpPr>
          <p:cNvPr id="27677" name="Rectangle 267"/>
          <p:cNvSpPr>
            <a:spLocks noChangeArrowheads="1"/>
          </p:cNvSpPr>
          <p:nvPr/>
        </p:nvSpPr>
        <p:spPr bwMode="auto">
          <a:xfrm>
            <a:off x="6705600" y="43275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B</a:t>
            </a:r>
          </a:p>
        </p:txBody>
      </p:sp>
      <p:sp>
        <p:nvSpPr>
          <p:cNvPr id="27678" name="Rectangle 268"/>
          <p:cNvSpPr>
            <a:spLocks noChangeArrowheads="1"/>
          </p:cNvSpPr>
          <p:nvPr/>
        </p:nvSpPr>
        <p:spPr bwMode="auto">
          <a:xfrm>
            <a:off x="6684963" y="5013325"/>
            <a:ext cx="325437"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1</a:t>
            </a:r>
          </a:p>
        </p:txBody>
      </p:sp>
      <p:sp>
        <p:nvSpPr>
          <p:cNvPr id="27679" name="Line 269"/>
          <p:cNvSpPr>
            <a:spLocks noChangeShapeType="1"/>
          </p:cNvSpPr>
          <p:nvPr/>
        </p:nvSpPr>
        <p:spPr bwMode="auto">
          <a:xfrm flipV="1">
            <a:off x="6858000" y="4648200"/>
            <a:ext cx="0" cy="381000"/>
          </a:xfrm>
          <a:prstGeom prst="line">
            <a:avLst/>
          </a:prstGeom>
          <a:noFill/>
          <a:ln w="9525">
            <a:solidFill>
              <a:srgbClr val="000080"/>
            </a:solidFill>
            <a:round/>
            <a:headEnd/>
            <a:tailEnd/>
          </a:ln>
        </p:spPr>
        <p:txBody>
          <a:bodyPr>
            <a:spAutoFit/>
          </a:bodyPr>
          <a:lstStyle/>
          <a:p>
            <a:endParaRPr lang="zh-CN" altLang="en-US"/>
          </a:p>
        </p:txBody>
      </p:sp>
      <p:sp>
        <p:nvSpPr>
          <p:cNvPr id="27680" name="Rectangle 270"/>
          <p:cNvSpPr>
            <a:spLocks noChangeArrowheads="1"/>
          </p:cNvSpPr>
          <p:nvPr/>
        </p:nvSpPr>
        <p:spPr bwMode="auto">
          <a:xfrm>
            <a:off x="4648200" y="49371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B</a:t>
            </a:r>
          </a:p>
        </p:txBody>
      </p:sp>
      <p:sp>
        <p:nvSpPr>
          <p:cNvPr id="27681" name="Rectangle 271"/>
          <p:cNvSpPr>
            <a:spLocks noChangeArrowheads="1"/>
          </p:cNvSpPr>
          <p:nvPr/>
        </p:nvSpPr>
        <p:spPr bwMode="auto">
          <a:xfrm>
            <a:off x="4648200" y="5622925"/>
            <a:ext cx="325438"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0</a:t>
            </a:r>
          </a:p>
        </p:txBody>
      </p:sp>
      <p:sp>
        <p:nvSpPr>
          <p:cNvPr id="27682" name="Line 272"/>
          <p:cNvSpPr>
            <a:spLocks noChangeShapeType="1"/>
          </p:cNvSpPr>
          <p:nvPr/>
        </p:nvSpPr>
        <p:spPr bwMode="auto">
          <a:xfrm flipV="1">
            <a:off x="4821238" y="5257800"/>
            <a:ext cx="0" cy="381000"/>
          </a:xfrm>
          <a:prstGeom prst="line">
            <a:avLst/>
          </a:prstGeom>
          <a:noFill/>
          <a:ln w="9525">
            <a:solidFill>
              <a:srgbClr val="000080"/>
            </a:solidFill>
            <a:round/>
            <a:headEnd/>
            <a:tailEnd/>
          </a:ln>
        </p:spPr>
        <p:txBody>
          <a:bodyPr>
            <a:spAutoFit/>
          </a:bodyPr>
          <a:lstStyle/>
          <a:p>
            <a:endParaRPr lang="zh-CN" altLang="en-US"/>
          </a:p>
        </p:txBody>
      </p:sp>
      <p:sp>
        <p:nvSpPr>
          <p:cNvPr id="27683" name="Rectangle 273"/>
          <p:cNvSpPr>
            <a:spLocks noChangeArrowheads="1"/>
          </p:cNvSpPr>
          <p:nvPr/>
        </p:nvSpPr>
        <p:spPr bwMode="auto">
          <a:xfrm>
            <a:off x="4724400" y="2667000"/>
            <a:ext cx="762000" cy="396875"/>
          </a:xfrm>
          <a:prstGeom prst="rect">
            <a:avLst/>
          </a:prstGeom>
          <a:noFill/>
          <a:ln w="9525" algn="ctr">
            <a:noFill/>
            <a:miter lim="800000"/>
            <a:headEnd/>
            <a:tailEnd/>
          </a:ln>
        </p:spPr>
        <p:txBody>
          <a:bodyPr>
            <a:spAutoFit/>
          </a:bodyPr>
          <a:lstStyle/>
          <a:p>
            <a:pPr algn="l"/>
            <a:r>
              <a:rPr kumimoji="0" lang="en-US" altLang="zh-CN" sz="2000"/>
              <a:t>1</a:t>
            </a:r>
            <a:r>
              <a:rPr kumimoji="0" lang="zh-CN" altLang="en-US" sz="2000"/>
              <a:t>：</a:t>
            </a:r>
            <a:r>
              <a:rPr lang="en-US" altLang="zh-CN" sz="2000"/>
              <a:t>v</a:t>
            </a:r>
            <a:endParaRPr lang="en-US" altLang="zh-CN"/>
          </a:p>
        </p:txBody>
      </p:sp>
      <p:sp>
        <p:nvSpPr>
          <p:cNvPr id="27684" name="Line 274"/>
          <p:cNvSpPr>
            <a:spLocks noChangeShapeType="1"/>
          </p:cNvSpPr>
          <p:nvPr/>
        </p:nvSpPr>
        <p:spPr bwMode="auto">
          <a:xfrm flipH="1">
            <a:off x="4495800" y="2895600"/>
            <a:ext cx="304800" cy="304800"/>
          </a:xfrm>
          <a:prstGeom prst="line">
            <a:avLst/>
          </a:prstGeom>
          <a:noFill/>
          <a:ln w="9525" cap="rnd">
            <a:solidFill>
              <a:srgbClr val="800080"/>
            </a:solidFill>
            <a:prstDash val="sysDot"/>
            <a:round/>
            <a:headEnd/>
            <a:tailEnd/>
          </a:ln>
        </p:spPr>
        <p:txBody>
          <a:bodyPr>
            <a:spAutoFit/>
          </a:bodyPr>
          <a:lstStyle/>
          <a:p>
            <a:endParaRPr lang="zh-CN" altLang="en-US"/>
          </a:p>
        </p:txBody>
      </p:sp>
      <p:grpSp>
        <p:nvGrpSpPr>
          <p:cNvPr id="27685" name="Group 275"/>
          <p:cNvGrpSpPr>
            <a:grpSpLocks/>
          </p:cNvGrpSpPr>
          <p:nvPr/>
        </p:nvGrpSpPr>
        <p:grpSpPr bwMode="auto">
          <a:xfrm>
            <a:off x="1676400" y="2971800"/>
            <a:ext cx="2362200" cy="1066800"/>
            <a:chOff x="1392" y="2016"/>
            <a:chExt cx="1440" cy="672"/>
          </a:xfrm>
        </p:grpSpPr>
        <p:sp>
          <p:nvSpPr>
            <p:cNvPr id="27756" name="Rectangle 276"/>
            <p:cNvSpPr>
              <a:spLocks noChangeArrowheads="1"/>
            </p:cNvSpPr>
            <p:nvPr/>
          </p:nvSpPr>
          <p:spPr bwMode="auto">
            <a:xfrm>
              <a:off x="2400" y="2438"/>
              <a:ext cx="432" cy="250"/>
            </a:xfrm>
            <a:prstGeom prst="rect">
              <a:avLst/>
            </a:prstGeom>
            <a:noFill/>
            <a:ln w="9525" algn="ctr">
              <a:noFill/>
              <a:miter lim="800000"/>
              <a:headEnd/>
              <a:tailEnd/>
            </a:ln>
          </p:spPr>
          <p:txBody>
            <a:bodyPr>
              <a:spAutoFit/>
            </a:bodyPr>
            <a:lstStyle/>
            <a:p>
              <a:pPr algn="l"/>
              <a:r>
                <a:rPr kumimoji="0" lang="en-US" altLang="zh-CN" sz="2000"/>
                <a:t>4</a:t>
              </a:r>
              <a:r>
                <a:rPr kumimoji="0" lang="zh-CN" altLang="en-US" sz="2000"/>
                <a:t>：</a:t>
              </a:r>
              <a:r>
                <a:rPr lang="en-US" altLang="zh-CN" sz="2000"/>
                <a:t>v</a:t>
              </a:r>
              <a:endParaRPr lang="en-US" altLang="zh-CN"/>
            </a:p>
          </p:txBody>
        </p:sp>
        <p:sp>
          <p:nvSpPr>
            <p:cNvPr id="27757" name="Rectangle 277"/>
            <p:cNvSpPr>
              <a:spLocks noChangeArrowheads="1"/>
            </p:cNvSpPr>
            <p:nvPr/>
          </p:nvSpPr>
          <p:spPr bwMode="auto">
            <a:xfrm>
              <a:off x="1920" y="2016"/>
              <a:ext cx="432" cy="250"/>
            </a:xfrm>
            <a:prstGeom prst="rect">
              <a:avLst/>
            </a:prstGeom>
            <a:noFill/>
            <a:ln w="9525" algn="ctr">
              <a:noFill/>
              <a:miter lim="800000"/>
              <a:headEnd/>
              <a:tailEnd/>
            </a:ln>
          </p:spPr>
          <p:txBody>
            <a:bodyPr>
              <a:spAutoFit/>
            </a:bodyPr>
            <a:lstStyle/>
            <a:p>
              <a:pPr algn="l"/>
              <a:r>
                <a:rPr kumimoji="0" lang="en-US" altLang="zh-CN" sz="2000"/>
                <a:t>3</a:t>
              </a:r>
              <a:r>
                <a:rPr kumimoji="0" lang="zh-CN" altLang="en-US" sz="2000"/>
                <a:t>：</a:t>
              </a:r>
              <a:r>
                <a:rPr lang="en-US" altLang="zh-CN" sz="2000"/>
                <a:t>f</a:t>
              </a:r>
              <a:endParaRPr lang="en-US" altLang="zh-CN"/>
            </a:p>
          </p:txBody>
        </p:sp>
        <p:sp>
          <p:nvSpPr>
            <p:cNvPr id="27758" name="Rectangle 278"/>
            <p:cNvSpPr>
              <a:spLocks noChangeArrowheads="1"/>
            </p:cNvSpPr>
            <p:nvPr/>
          </p:nvSpPr>
          <p:spPr bwMode="auto">
            <a:xfrm>
              <a:off x="1392" y="2400"/>
              <a:ext cx="432" cy="250"/>
            </a:xfrm>
            <a:prstGeom prst="rect">
              <a:avLst/>
            </a:prstGeom>
            <a:noFill/>
            <a:ln w="9525" algn="ctr">
              <a:noFill/>
              <a:miter lim="800000"/>
              <a:headEnd/>
              <a:tailEnd/>
            </a:ln>
          </p:spPr>
          <p:txBody>
            <a:bodyPr>
              <a:spAutoFit/>
            </a:bodyPr>
            <a:lstStyle/>
            <a:p>
              <a:pPr algn="l"/>
              <a:r>
                <a:rPr kumimoji="0" lang="en-US" altLang="zh-CN" sz="2000"/>
                <a:t>2</a:t>
              </a:r>
              <a:r>
                <a:rPr kumimoji="0" lang="zh-CN" altLang="en-US" sz="2000"/>
                <a:t>：</a:t>
              </a:r>
              <a:r>
                <a:rPr kumimoji="0" lang="en-US" altLang="zh-CN" sz="2000"/>
                <a:t>l</a:t>
              </a:r>
              <a:endParaRPr lang="en-US" altLang="zh-CN"/>
            </a:p>
          </p:txBody>
        </p:sp>
        <p:sp>
          <p:nvSpPr>
            <p:cNvPr id="27759" name="Line 279"/>
            <p:cNvSpPr>
              <a:spLocks noChangeShapeType="1"/>
            </p:cNvSpPr>
            <p:nvPr/>
          </p:nvSpPr>
          <p:spPr bwMode="auto">
            <a:xfrm>
              <a:off x="2112" y="2208"/>
              <a:ext cx="0" cy="24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7760" name="Line 280"/>
            <p:cNvSpPr>
              <a:spLocks noChangeShapeType="1"/>
            </p:cNvSpPr>
            <p:nvPr/>
          </p:nvSpPr>
          <p:spPr bwMode="auto">
            <a:xfrm>
              <a:off x="1776" y="2544"/>
              <a:ext cx="24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7761" name="Line 281"/>
            <p:cNvSpPr>
              <a:spLocks noChangeShapeType="1"/>
            </p:cNvSpPr>
            <p:nvPr/>
          </p:nvSpPr>
          <p:spPr bwMode="auto">
            <a:xfrm>
              <a:off x="2208" y="2544"/>
              <a:ext cx="240" cy="0"/>
            </a:xfrm>
            <a:prstGeom prst="line">
              <a:avLst/>
            </a:prstGeom>
            <a:noFill/>
            <a:ln w="9525" cap="rnd">
              <a:solidFill>
                <a:srgbClr val="800080"/>
              </a:solidFill>
              <a:prstDash val="sysDot"/>
              <a:round/>
              <a:headEnd/>
              <a:tailEnd/>
            </a:ln>
          </p:spPr>
          <p:txBody>
            <a:bodyPr>
              <a:spAutoFit/>
            </a:bodyPr>
            <a:lstStyle/>
            <a:p>
              <a:endParaRPr lang="zh-CN" altLang="en-US"/>
            </a:p>
          </p:txBody>
        </p:sp>
      </p:grpSp>
      <p:grpSp>
        <p:nvGrpSpPr>
          <p:cNvPr id="27686" name="Group 282"/>
          <p:cNvGrpSpPr>
            <a:grpSpLocks/>
          </p:cNvGrpSpPr>
          <p:nvPr/>
        </p:nvGrpSpPr>
        <p:grpSpPr bwMode="auto">
          <a:xfrm>
            <a:off x="990600" y="4175125"/>
            <a:ext cx="2209800" cy="869950"/>
            <a:chOff x="960" y="2774"/>
            <a:chExt cx="1392" cy="548"/>
          </a:xfrm>
        </p:grpSpPr>
        <p:sp>
          <p:nvSpPr>
            <p:cNvPr id="27750" name="Rectangle 283"/>
            <p:cNvSpPr>
              <a:spLocks noChangeArrowheads="1"/>
            </p:cNvSpPr>
            <p:nvPr/>
          </p:nvSpPr>
          <p:spPr bwMode="auto">
            <a:xfrm>
              <a:off x="960" y="2774"/>
              <a:ext cx="432" cy="250"/>
            </a:xfrm>
            <a:prstGeom prst="rect">
              <a:avLst/>
            </a:prstGeom>
            <a:noFill/>
            <a:ln w="9525" algn="ctr">
              <a:noFill/>
              <a:miter lim="800000"/>
              <a:headEnd/>
              <a:tailEnd/>
            </a:ln>
          </p:spPr>
          <p:txBody>
            <a:bodyPr>
              <a:spAutoFit/>
            </a:bodyPr>
            <a:lstStyle/>
            <a:p>
              <a:pPr algn="l"/>
              <a:r>
                <a:rPr kumimoji="0" lang="en-US" altLang="zh-CN" sz="2000"/>
                <a:t>5</a:t>
              </a:r>
              <a:r>
                <a:rPr kumimoji="0" lang="zh-CN" altLang="en-US" sz="2000"/>
                <a:t>：</a:t>
              </a:r>
              <a:r>
                <a:rPr kumimoji="0" lang="en-US" altLang="zh-CN" sz="2000"/>
                <a:t>l</a:t>
              </a:r>
              <a:endParaRPr lang="en-US" altLang="zh-CN"/>
            </a:p>
          </p:txBody>
        </p:sp>
        <p:sp>
          <p:nvSpPr>
            <p:cNvPr id="27751" name="Rectangle 284"/>
            <p:cNvSpPr>
              <a:spLocks noChangeArrowheads="1"/>
            </p:cNvSpPr>
            <p:nvPr/>
          </p:nvSpPr>
          <p:spPr bwMode="auto">
            <a:xfrm>
              <a:off x="1920" y="2784"/>
              <a:ext cx="432" cy="250"/>
            </a:xfrm>
            <a:prstGeom prst="rect">
              <a:avLst/>
            </a:prstGeom>
            <a:noFill/>
            <a:ln w="9525" algn="ctr">
              <a:noFill/>
              <a:miter lim="800000"/>
              <a:headEnd/>
              <a:tailEnd/>
            </a:ln>
          </p:spPr>
          <p:txBody>
            <a:bodyPr>
              <a:spAutoFit/>
            </a:bodyPr>
            <a:lstStyle/>
            <a:p>
              <a:pPr algn="l"/>
              <a:r>
                <a:rPr kumimoji="0" lang="en-US" altLang="zh-CN" sz="2000"/>
                <a:t>6</a:t>
              </a:r>
              <a:r>
                <a:rPr kumimoji="0" lang="zh-CN" altLang="en-US" sz="2000"/>
                <a:t>：</a:t>
              </a:r>
              <a:r>
                <a:rPr lang="en-US" altLang="zh-CN" sz="2000"/>
                <a:t>f</a:t>
              </a:r>
              <a:endParaRPr lang="en-US" altLang="zh-CN"/>
            </a:p>
          </p:txBody>
        </p:sp>
        <p:sp>
          <p:nvSpPr>
            <p:cNvPr id="27752" name="Rectangle 285"/>
            <p:cNvSpPr>
              <a:spLocks noChangeArrowheads="1"/>
            </p:cNvSpPr>
            <p:nvPr/>
          </p:nvSpPr>
          <p:spPr bwMode="auto">
            <a:xfrm>
              <a:off x="1728" y="3072"/>
              <a:ext cx="480" cy="250"/>
            </a:xfrm>
            <a:prstGeom prst="rect">
              <a:avLst/>
            </a:prstGeom>
            <a:noFill/>
            <a:ln w="9525" algn="ctr">
              <a:noFill/>
              <a:miter lim="800000"/>
              <a:headEnd/>
              <a:tailEnd/>
            </a:ln>
          </p:spPr>
          <p:txBody>
            <a:bodyPr>
              <a:spAutoFit/>
            </a:bodyPr>
            <a:lstStyle/>
            <a:p>
              <a:pPr algn="l"/>
              <a:r>
                <a:rPr kumimoji="0" lang="en-US" altLang="zh-CN" sz="2000"/>
                <a:t>7</a:t>
              </a:r>
              <a:r>
                <a:rPr kumimoji="0" lang="zh-CN" altLang="en-US" sz="2000"/>
                <a:t>：</a:t>
              </a:r>
              <a:r>
                <a:rPr lang="en-US" altLang="zh-CN" sz="2000"/>
                <a:t>v</a:t>
              </a:r>
              <a:endParaRPr lang="en-US" altLang="zh-CN"/>
            </a:p>
          </p:txBody>
        </p:sp>
        <p:sp>
          <p:nvSpPr>
            <p:cNvPr id="27753" name="Line 286"/>
            <p:cNvSpPr>
              <a:spLocks noChangeShapeType="1"/>
            </p:cNvSpPr>
            <p:nvPr/>
          </p:nvSpPr>
          <p:spPr bwMode="auto">
            <a:xfrm>
              <a:off x="1344" y="2880"/>
              <a:ext cx="24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7754" name="Line 287"/>
            <p:cNvSpPr>
              <a:spLocks noChangeShapeType="1"/>
            </p:cNvSpPr>
            <p:nvPr/>
          </p:nvSpPr>
          <p:spPr bwMode="auto">
            <a:xfrm>
              <a:off x="1728" y="2880"/>
              <a:ext cx="24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7755" name="Line 288"/>
            <p:cNvSpPr>
              <a:spLocks noChangeShapeType="1"/>
            </p:cNvSpPr>
            <p:nvPr/>
          </p:nvSpPr>
          <p:spPr bwMode="auto">
            <a:xfrm>
              <a:off x="1728" y="2976"/>
              <a:ext cx="144" cy="144"/>
            </a:xfrm>
            <a:prstGeom prst="line">
              <a:avLst/>
            </a:prstGeom>
            <a:noFill/>
            <a:ln w="9525" cap="rnd">
              <a:solidFill>
                <a:srgbClr val="800080"/>
              </a:solidFill>
              <a:prstDash val="sysDot"/>
              <a:round/>
              <a:headEnd/>
              <a:tailEnd/>
            </a:ln>
          </p:spPr>
          <p:txBody>
            <a:bodyPr>
              <a:spAutoFit/>
            </a:bodyPr>
            <a:lstStyle/>
            <a:p>
              <a:endParaRPr lang="zh-CN" altLang="en-US"/>
            </a:p>
          </p:txBody>
        </p:sp>
      </p:grpSp>
      <p:grpSp>
        <p:nvGrpSpPr>
          <p:cNvPr id="27687" name="Group 289"/>
          <p:cNvGrpSpPr>
            <a:grpSpLocks/>
          </p:cNvGrpSpPr>
          <p:nvPr/>
        </p:nvGrpSpPr>
        <p:grpSpPr bwMode="auto">
          <a:xfrm>
            <a:off x="381000" y="4860925"/>
            <a:ext cx="2286000" cy="701675"/>
            <a:chOff x="576" y="3206"/>
            <a:chExt cx="1440" cy="442"/>
          </a:xfrm>
        </p:grpSpPr>
        <p:sp>
          <p:nvSpPr>
            <p:cNvPr id="27746" name="Rectangle 290"/>
            <p:cNvSpPr>
              <a:spLocks noChangeArrowheads="1"/>
            </p:cNvSpPr>
            <p:nvPr/>
          </p:nvSpPr>
          <p:spPr bwMode="auto">
            <a:xfrm>
              <a:off x="576" y="3206"/>
              <a:ext cx="432" cy="250"/>
            </a:xfrm>
            <a:prstGeom prst="rect">
              <a:avLst/>
            </a:prstGeom>
            <a:noFill/>
            <a:ln w="9525" algn="ctr">
              <a:noFill/>
              <a:miter lim="800000"/>
              <a:headEnd/>
              <a:tailEnd/>
            </a:ln>
          </p:spPr>
          <p:txBody>
            <a:bodyPr>
              <a:spAutoFit/>
            </a:bodyPr>
            <a:lstStyle/>
            <a:p>
              <a:pPr algn="l"/>
              <a:r>
                <a:rPr kumimoji="0" lang="en-US" altLang="zh-CN" sz="2000"/>
                <a:t>8</a:t>
              </a:r>
              <a:r>
                <a:rPr kumimoji="0" lang="zh-CN" altLang="en-US" sz="2000"/>
                <a:t>：</a:t>
              </a:r>
              <a:r>
                <a:rPr lang="en-US" altLang="zh-CN" sz="2000"/>
                <a:t>f</a:t>
              </a:r>
              <a:endParaRPr lang="en-US" altLang="zh-CN"/>
            </a:p>
          </p:txBody>
        </p:sp>
        <p:sp>
          <p:nvSpPr>
            <p:cNvPr id="27747" name="Rectangle 291"/>
            <p:cNvSpPr>
              <a:spLocks noChangeArrowheads="1"/>
            </p:cNvSpPr>
            <p:nvPr/>
          </p:nvSpPr>
          <p:spPr bwMode="auto">
            <a:xfrm>
              <a:off x="1440" y="3398"/>
              <a:ext cx="576" cy="250"/>
            </a:xfrm>
            <a:prstGeom prst="rect">
              <a:avLst/>
            </a:prstGeom>
            <a:noFill/>
            <a:ln w="9525" algn="ctr">
              <a:noFill/>
              <a:miter lim="800000"/>
              <a:headEnd/>
              <a:tailEnd/>
            </a:ln>
          </p:spPr>
          <p:txBody>
            <a:bodyPr>
              <a:spAutoFit/>
            </a:bodyPr>
            <a:lstStyle/>
            <a:p>
              <a:pPr algn="l"/>
              <a:r>
                <a:rPr kumimoji="0" lang="en-US" altLang="zh-CN" sz="2000"/>
                <a:t>9</a:t>
              </a:r>
              <a:r>
                <a:rPr kumimoji="0" lang="zh-CN" altLang="en-US" sz="2000"/>
                <a:t>：</a:t>
              </a:r>
              <a:r>
                <a:rPr lang="en-US" altLang="zh-CN" sz="2000"/>
                <a:t>v</a:t>
              </a:r>
              <a:endParaRPr lang="en-US" altLang="zh-CN"/>
            </a:p>
          </p:txBody>
        </p:sp>
        <p:sp>
          <p:nvSpPr>
            <p:cNvPr id="27748" name="Line 292"/>
            <p:cNvSpPr>
              <a:spLocks noChangeShapeType="1"/>
            </p:cNvSpPr>
            <p:nvPr/>
          </p:nvSpPr>
          <p:spPr bwMode="auto">
            <a:xfrm>
              <a:off x="960" y="3312"/>
              <a:ext cx="24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7749" name="Line 293"/>
            <p:cNvSpPr>
              <a:spLocks noChangeShapeType="1"/>
            </p:cNvSpPr>
            <p:nvPr/>
          </p:nvSpPr>
          <p:spPr bwMode="auto">
            <a:xfrm>
              <a:off x="1344" y="3312"/>
              <a:ext cx="144" cy="144"/>
            </a:xfrm>
            <a:prstGeom prst="line">
              <a:avLst/>
            </a:prstGeom>
            <a:noFill/>
            <a:ln w="9525" cap="rnd">
              <a:solidFill>
                <a:srgbClr val="800080"/>
              </a:solidFill>
              <a:prstDash val="sysDot"/>
              <a:round/>
              <a:headEnd/>
              <a:tailEnd/>
            </a:ln>
          </p:spPr>
          <p:txBody>
            <a:bodyPr>
              <a:spAutoFit/>
            </a:bodyPr>
            <a:lstStyle/>
            <a:p>
              <a:endParaRPr lang="zh-CN" altLang="en-US"/>
            </a:p>
          </p:txBody>
        </p:sp>
      </p:grpSp>
      <p:grpSp>
        <p:nvGrpSpPr>
          <p:cNvPr id="27688" name="Group 294"/>
          <p:cNvGrpSpPr>
            <a:grpSpLocks/>
          </p:cNvGrpSpPr>
          <p:nvPr/>
        </p:nvGrpSpPr>
        <p:grpSpPr bwMode="auto">
          <a:xfrm>
            <a:off x="3505200" y="3946525"/>
            <a:ext cx="1143000" cy="1098550"/>
            <a:chOff x="2544" y="2630"/>
            <a:chExt cx="720" cy="692"/>
          </a:xfrm>
        </p:grpSpPr>
        <p:sp>
          <p:nvSpPr>
            <p:cNvPr id="27742" name="Rectangle 295"/>
            <p:cNvSpPr>
              <a:spLocks noChangeArrowheads="1"/>
            </p:cNvSpPr>
            <p:nvPr/>
          </p:nvSpPr>
          <p:spPr bwMode="auto">
            <a:xfrm>
              <a:off x="2736" y="2630"/>
              <a:ext cx="528" cy="250"/>
            </a:xfrm>
            <a:prstGeom prst="rect">
              <a:avLst/>
            </a:prstGeom>
            <a:noFill/>
            <a:ln w="9525" algn="ctr">
              <a:noFill/>
              <a:miter lim="800000"/>
              <a:headEnd/>
              <a:tailEnd/>
            </a:ln>
          </p:spPr>
          <p:txBody>
            <a:bodyPr>
              <a:spAutoFit/>
            </a:bodyPr>
            <a:lstStyle/>
            <a:p>
              <a:pPr algn="l"/>
              <a:r>
                <a:rPr kumimoji="0" lang="en-US" altLang="zh-CN" sz="2000"/>
                <a:t>10</a:t>
              </a:r>
              <a:r>
                <a:rPr kumimoji="0" lang="zh-CN" altLang="en-US" sz="2000"/>
                <a:t>：</a:t>
              </a:r>
              <a:r>
                <a:rPr lang="en-US" altLang="zh-CN" sz="2000"/>
                <a:t>f</a:t>
              </a:r>
              <a:endParaRPr lang="en-US" altLang="zh-CN"/>
            </a:p>
          </p:txBody>
        </p:sp>
        <p:sp>
          <p:nvSpPr>
            <p:cNvPr id="27743" name="Rectangle 296"/>
            <p:cNvSpPr>
              <a:spLocks noChangeArrowheads="1"/>
            </p:cNvSpPr>
            <p:nvPr/>
          </p:nvSpPr>
          <p:spPr bwMode="auto">
            <a:xfrm>
              <a:off x="2544" y="3072"/>
              <a:ext cx="576" cy="250"/>
            </a:xfrm>
            <a:prstGeom prst="rect">
              <a:avLst/>
            </a:prstGeom>
            <a:noFill/>
            <a:ln w="9525" algn="ctr">
              <a:noFill/>
              <a:miter lim="800000"/>
              <a:headEnd/>
              <a:tailEnd/>
            </a:ln>
          </p:spPr>
          <p:txBody>
            <a:bodyPr>
              <a:spAutoFit/>
            </a:bodyPr>
            <a:lstStyle/>
            <a:p>
              <a:pPr algn="l"/>
              <a:r>
                <a:rPr kumimoji="0" lang="en-US" altLang="zh-CN" sz="2000"/>
                <a:t>11</a:t>
              </a:r>
              <a:r>
                <a:rPr kumimoji="0" lang="zh-CN" altLang="en-US" sz="2000"/>
                <a:t>：</a:t>
              </a:r>
              <a:r>
                <a:rPr lang="en-US" altLang="zh-CN" sz="2000"/>
                <a:t>v</a:t>
              </a:r>
              <a:endParaRPr lang="en-US" altLang="zh-CN"/>
            </a:p>
          </p:txBody>
        </p:sp>
        <p:sp>
          <p:nvSpPr>
            <p:cNvPr id="27744" name="Line 297"/>
            <p:cNvSpPr>
              <a:spLocks noChangeShapeType="1"/>
            </p:cNvSpPr>
            <p:nvPr/>
          </p:nvSpPr>
          <p:spPr bwMode="auto">
            <a:xfrm flipH="1">
              <a:off x="2640" y="2784"/>
              <a:ext cx="144" cy="144"/>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7745" name="Line 298"/>
            <p:cNvSpPr>
              <a:spLocks noChangeShapeType="1"/>
            </p:cNvSpPr>
            <p:nvPr/>
          </p:nvSpPr>
          <p:spPr bwMode="auto">
            <a:xfrm>
              <a:off x="2640" y="2976"/>
              <a:ext cx="144" cy="144"/>
            </a:xfrm>
            <a:prstGeom prst="line">
              <a:avLst/>
            </a:prstGeom>
            <a:noFill/>
            <a:ln w="9525" cap="rnd">
              <a:solidFill>
                <a:srgbClr val="800080"/>
              </a:solidFill>
              <a:prstDash val="sysDot"/>
              <a:round/>
              <a:headEnd/>
              <a:tailEnd/>
            </a:ln>
          </p:spPr>
          <p:txBody>
            <a:bodyPr>
              <a:spAutoFit/>
            </a:bodyPr>
            <a:lstStyle/>
            <a:p>
              <a:endParaRPr lang="zh-CN" altLang="en-US"/>
            </a:p>
          </p:txBody>
        </p:sp>
      </p:grpSp>
      <p:grpSp>
        <p:nvGrpSpPr>
          <p:cNvPr id="27689" name="Group 299"/>
          <p:cNvGrpSpPr>
            <a:grpSpLocks/>
          </p:cNvGrpSpPr>
          <p:nvPr/>
        </p:nvGrpSpPr>
        <p:grpSpPr bwMode="auto">
          <a:xfrm>
            <a:off x="3657600" y="5181600"/>
            <a:ext cx="2362200" cy="549275"/>
            <a:chOff x="2640" y="3408"/>
            <a:chExt cx="1488" cy="346"/>
          </a:xfrm>
        </p:grpSpPr>
        <p:sp>
          <p:nvSpPr>
            <p:cNvPr id="27738" name="Rectangle 300"/>
            <p:cNvSpPr>
              <a:spLocks noChangeArrowheads="1"/>
            </p:cNvSpPr>
            <p:nvPr/>
          </p:nvSpPr>
          <p:spPr bwMode="auto">
            <a:xfrm>
              <a:off x="2640" y="3494"/>
              <a:ext cx="528" cy="250"/>
            </a:xfrm>
            <a:prstGeom prst="rect">
              <a:avLst/>
            </a:prstGeom>
            <a:noFill/>
            <a:ln w="9525" algn="ctr">
              <a:noFill/>
              <a:miter lim="800000"/>
              <a:headEnd/>
              <a:tailEnd/>
            </a:ln>
          </p:spPr>
          <p:txBody>
            <a:bodyPr>
              <a:spAutoFit/>
            </a:bodyPr>
            <a:lstStyle/>
            <a:p>
              <a:pPr algn="l"/>
              <a:r>
                <a:rPr kumimoji="0" lang="en-US" altLang="zh-CN" sz="2000"/>
                <a:t>18</a:t>
              </a:r>
              <a:r>
                <a:rPr kumimoji="0" lang="zh-CN" altLang="en-US" sz="2000"/>
                <a:t>：</a:t>
              </a:r>
              <a:r>
                <a:rPr lang="en-US" altLang="zh-CN" sz="2000"/>
                <a:t>f</a:t>
              </a:r>
              <a:endParaRPr lang="en-US" altLang="zh-CN"/>
            </a:p>
          </p:txBody>
        </p:sp>
        <p:sp>
          <p:nvSpPr>
            <p:cNvPr id="27739" name="Rectangle 301"/>
            <p:cNvSpPr>
              <a:spLocks noChangeArrowheads="1"/>
            </p:cNvSpPr>
            <p:nvPr/>
          </p:nvSpPr>
          <p:spPr bwMode="auto">
            <a:xfrm>
              <a:off x="3552" y="3504"/>
              <a:ext cx="576" cy="250"/>
            </a:xfrm>
            <a:prstGeom prst="rect">
              <a:avLst/>
            </a:prstGeom>
            <a:noFill/>
            <a:ln w="9525" algn="ctr">
              <a:noFill/>
              <a:miter lim="800000"/>
              <a:headEnd/>
              <a:tailEnd/>
            </a:ln>
          </p:spPr>
          <p:txBody>
            <a:bodyPr>
              <a:spAutoFit/>
            </a:bodyPr>
            <a:lstStyle/>
            <a:p>
              <a:pPr algn="l"/>
              <a:r>
                <a:rPr kumimoji="0" lang="en-US" altLang="zh-CN" sz="2000"/>
                <a:t>19</a:t>
              </a:r>
              <a:r>
                <a:rPr kumimoji="0" lang="zh-CN" altLang="en-US" sz="2000"/>
                <a:t>：</a:t>
              </a:r>
              <a:r>
                <a:rPr lang="en-US" altLang="zh-CN" sz="2000"/>
                <a:t>v</a:t>
              </a:r>
              <a:endParaRPr lang="en-US" altLang="zh-CN"/>
            </a:p>
          </p:txBody>
        </p:sp>
        <p:sp>
          <p:nvSpPr>
            <p:cNvPr id="27740" name="Line 302"/>
            <p:cNvSpPr>
              <a:spLocks noChangeShapeType="1"/>
            </p:cNvSpPr>
            <p:nvPr/>
          </p:nvSpPr>
          <p:spPr bwMode="auto">
            <a:xfrm flipH="1">
              <a:off x="3120" y="3408"/>
              <a:ext cx="144" cy="144"/>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7741" name="Line 303"/>
            <p:cNvSpPr>
              <a:spLocks noChangeShapeType="1"/>
            </p:cNvSpPr>
            <p:nvPr/>
          </p:nvSpPr>
          <p:spPr bwMode="auto">
            <a:xfrm>
              <a:off x="3456" y="3408"/>
              <a:ext cx="144" cy="144"/>
            </a:xfrm>
            <a:prstGeom prst="line">
              <a:avLst/>
            </a:prstGeom>
            <a:noFill/>
            <a:ln w="9525" cap="rnd">
              <a:solidFill>
                <a:srgbClr val="800080"/>
              </a:solidFill>
              <a:prstDash val="sysDot"/>
              <a:round/>
              <a:headEnd/>
              <a:tailEnd/>
            </a:ln>
          </p:spPr>
          <p:txBody>
            <a:bodyPr>
              <a:spAutoFit/>
            </a:bodyPr>
            <a:lstStyle/>
            <a:p>
              <a:endParaRPr lang="zh-CN" altLang="en-US"/>
            </a:p>
          </p:txBody>
        </p:sp>
      </p:grpSp>
      <p:grpSp>
        <p:nvGrpSpPr>
          <p:cNvPr id="27690" name="Group 304"/>
          <p:cNvGrpSpPr>
            <a:grpSpLocks/>
          </p:cNvGrpSpPr>
          <p:nvPr/>
        </p:nvGrpSpPr>
        <p:grpSpPr bwMode="auto">
          <a:xfrm>
            <a:off x="4191000" y="4251325"/>
            <a:ext cx="2362200" cy="869950"/>
            <a:chOff x="2976" y="2822"/>
            <a:chExt cx="1488" cy="548"/>
          </a:xfrm>
        </p:grpSpPr>
        <p:sp>
          <p:nvSpPr>
            <p:cNvPr id="27732" name="Rectangle 305"/>
            <p:cNvSpPr>
              <a:spLocks noChangeArrowheads="1"/>
            </p:cNvSpPr>
            <p:nvPr/>
          </p:nvSpPr>
          <p:spPr bwMode="auto">
            <a:xfrm>
              <a:off x="2976" y="2822"/>
              <a:ext cx="528" cy="250"/>
            </a:xfrm>
            <a:prstGeom prst="rect">
              <a:avLst/>
            </a:prstGeom>
            <a:noFill/>
            <a:ln w="9525" algn="ctr">
              <a:noFill/>
              <a:miter lim="800000"/>
              <a:headEnd/>
              <a:tailEnd/>
            </a:ln>
          </p:spPr>
          <p:txBody>
            <a:bodyPr>
              <a:spAutoFit/>
            </a:bodyPr>
            <a:lstStyle/>
            <a:p>
              <a:pPr algn="l"/>
              <a:r>
                <a:rPr kumimoji="0" lang="en-US" altLang="zh-CN" sz="2000"/>
                <a:t>15</a:t>
              </a:r>
              <a:r>
                <a:rPr kumimoji="0" lang="zh-CN" altLang="en-US" sz="2000"/>
                <a:t>：</a:t>
              </a:r>
              <a:r>
                <a:rPr lang="en-US" altLang="zh-CN" sz="2000"/>
                <a:t>l</a:t>
              </a:r>
              <a:endParaRPr lang="en-US" altLang="zh-CN"/>
            </a:p>
          </p:txBody>
        </p:sp>
        <p:sp>
          <p:nvSpPr>
            <p:cNvPr id="27733" name="Rectangle 306"/>
            <p:cNvSpPr>
              <a:spLocks noChangeArrowheads="1"/>
            </p:cNvSpPr>
            <p:nvPr/>
          </p:nvSpPr>
          <p:spPr bwMode="auto">
            <a:xfrm>
              <a:off x="3936" y="2832"/>
              <a:ext cx="528" cy="250"/>
            </a:xfrm>
            <a:prstGeom prst="rect">
              <a:avLst/>
            </a:prstGeom>
            <a:noFill/>
            <a:ln w="9525" algn="ctr">
              <a:noFill/>
              <a:miter lim="800000"/>
              <a:headEnd/>
              <a:tailEnd/>
            </a:ln>
          </p:spPr>
          <p:txBody>
            <a:bodyPr>
              <a:spAutoFit/>
            </a:bodyPr>
            <a:lstStyle/>
            <a:p>
              <a:pPr algn="l"/>
              <a:r>
                <a:rPr kumimoji="0" lang="en-US" altLang="zh-CN" sz="2000"/>
                <a:t>16</a:t>
              </a:r>
              <a:r>
                <a:rPr kumimoji="0" lang="zh-CN" altLang="en-US" sz="2000"/>
                <a:t>：</a:t>
              </a:r>
              <a:r>
                <a:rPr lang="en-US" altLang="zh-CN" sz="2000"/>
                <a:t>f</a:t>
              </a:r>
              <a:endParaRPr lang="en-US" altLang="zh-CN"/>
            </a:p>
          </p:txBody>
        </p:sp>
        <p:sp>
          <p:nvSpPr>
            <p:cNvPr id="27734" name="Rectangle 307"/>
            <p:cNvSpPr>
              <a:spLocks noChangeArrowheads="1"/>
            </p:cNvSpPr>
            <p:nvPr/>
          </p:nvSpPr>
          <p:spPr bwMode="auto">
            <a:xfrm>
              <a:off x="3744" y="3120"/>
              <a:ext cx="576" cy="250"/>
            </a:xfrm>
            <a:prstGeom prst="rect">
              <a:avLst/>
            </a:prstGeom>
            <a:noFill/>
            <a:ln w="9525" algn="ctr">
              <a:noFill/>
              <a:miter lim="800000"/>
              <a:headEnd/>
              <a:tailEnd/>
            </a:ln>
          </p:spPr>
          <p:txBody>
            <a:bodyPr>
              <a:spAutoFit/>
            </a:bodyPr>
            <a:lstStyle/>
            <a:p>
              <a:pPr algn="l"/>
              <a:r>
                <a:rPr kumimoji="0" lang="en-US" altLang="zh-CN" sz="2000"/>
                <a:t>17</a:t>
              </a:r>
              <a:r>
                <a:rPr kumimoji="0" lang="zh-CN" altLang="en-US" sz="2000"/>
                <a:t>：</a:t>
              </a:r>
              <a:r>
                <a:rPr lang="en-US" altLang="zh-CN" sz="2000"/>
                <a:t>v</a:t>
              </a:r>
              <a:endParaRPr lang="en-US" altLang="zh-CN"/>
            </a:p>
          </p:txBody>
        </p:sp>
        <p:sp>
          <p:nvSpPr>
            <p:cNvPr id="27735" name="Line 308"/>
            <p:cNvSpPr>
              <a:spLocks noChangeShapeType="1"/>
            </p:cNvSpPr>
            <p:nvPr/>
          </p:nvSpPr>
          <p:spPr bwMode="auto">
            <a:xfrm>
              <a:off x="3456" y="2928"/>
              <a:ext cx="24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7736" name="Line 309"/>
            <p:cNvSpPr>
              <a:spLocks noChangeShapeType="1"/>
            </p:cNvSpPr>
            <p:nvPr/>
          </p:nvSpPr>
          <p:spPr bwMode="auto">
            <a:xfrm>
              <a:off x="3840" y="2928"/>
              <a:ext cx="144"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7737" name="Line 310"/>
            <p:cNvSpPr>
              <a:spLocks noChangeShapeType="1"/>
            </p:cNvSpPr>
            <p:nvPr/>
          </p:nvSpPr>
          <p:spPr bwMode="auto">
            <a:xfrm>
              <a:off x="3840" y="3024"/>
              <a:ext cx="144" cy="144"/>
            </a:xfrm>
            <a:prstGeom prst="line">
              <a:avLst/>
            </a:prstGeom>
            <a:noFill/>
            <a:ln w="9525" cap="rnd">
              <a:solidFill>
                <a:srgbClr val="800080"/>
              </a:solidFill>
              <a:prstDash val="sysDot"/>
              <a:round/>
              <a:headEnd/>
              <a:tailEnd/>
            </a:ln>
          </p:spPr>
          <p:txBody>
            <a:bodyPr>
              <a:spAutoFit/>
            </a:bodyPr>
            <a:lstStyle/>
            <a:p>
              <a:endParaRPr lang="zh-CN" altLang="en-US"/>
            </a:p>
          </p:txBody>
        </p:sp>
      </p:grpSp>
      <p:grpSp>
        <p:nvGrpSpPr>
          <p:cNvPr id="27691" name="Group 311"/>
          <p:cNvGrpSpPr>
            <a:grpSpLocks/>
          </p:cNvGrpSpPr>
          <p:nvPr/>
        </p:nvGrpSpPr>
        <p:grpSpPr bwMode="auto">
          <a:xfrm>
            <a:off x="4800600" y="3048000"/>
            <a:ext cx="2819400" cy="1082675"/>
            <a:chOff x="3360" y="2064"/>
            <a:chExt cx="1776" cy="682"/>
          </a:xfrm>
        </p:grpSpPr>
        <p:sp>
          <p:nvSpPr>
            <p:cNvPr id="27726" name="Rectangle 312"/>
            <p:cNvSpPr>
              <a:spLocks noChangeArrowheads="1"/>
            </p:cNvSpPr>
            <p:nvPr/>
          </p:nvSpPr>
          <p:spPr bwMode="auto">
            <a:xfrm>
              <a:off x="3360" y="2496"/>
              <a:ext cx="528" cy="250"/>
            </a:xfrm>
            <a:prstGeom prst="rect">
              <a:avLst/>
            </a:prstGeom>
            <a:noFill/>
            <a:ln w="9525" algn="ctr">
              <a:noFill/>
              <a:miter lim="800000"/>
              <a:headEnd/>
              <a:tailEnd/>
            </a:ln>
          </p:spPr>
          <p:txBody>
            <a:bodyPr>
              <a:spAutoFit/>
            </a:bodyPr>
            <a:lstStyle/>
            <a:p>
              <a:pPr algn="l"/>
              <a:r>
                <a:rPr kumimoji="0" lang="en-US" altLang="zh-CN" sz="2000"/>
                <a:t>12</a:t>
              </a:r>
              <a:r>
                <a:rPr kumimoji="0" lang="zh-CN" altLang="en-US" sz="2000"/>
                <a:t>：</a:t>
              </a:r>
              <a:r>
                <a:rPr kumimoji="0" lang="en-US" altLang="zh-CN" sz="2000"/>
                <a:t>l</a:t>
              </a:r>
              <a:endParaRPr lang="en-US" altLang="zh-CN"/>
            </a:p>
          </p:txBody>
        </p:sp>
        <p:sp>
          <p:nvSpPr>
            <p:cNvPr id="27727" name="Rectangle 313"/>
            <p:cNvSpPr>
              <a:spLocks noChangeArrowheads="1"/>
            </p:cNvSpPr>
            <p:nvPr/>
          </p:nvSpPr>
          <p:spPr bwMode="auto">
            <a:xfrm>
              <a:off x="3936" y="2064"/>
              <a:ext cx="528" cy="250"/>
            </a:xfrm>
            <a:prstGeom prst="rect">
              <a:avLst/>
            </a:prstGeom>
            <a:noFill/>
            <a:ln w="9525" algn="ctr">
              <a:noFill/>
              <a:miter lim="800000"/>
              <a:headEnd/>
              <a:tailEnd/>
            </a:ln>
          </p:spPr>
          <p:txBody>
            <a:bodyPr>
              <a:spAutoFit/>
            </a:bodyPr>
            <a:lstStyle/>
            <a:p>
              <a:pPr algn="l"/>
              <a:r>
                <a:rPr kumimoji="0" lang="en-US" altLang="zh-CN" sz="2000"/>
                <a:t>13</a:t>
              </a:r>
              <a:r>
                <a:rPr kumimoji="0" lang="zh-CN" altLang="en-US" sz="2000"/>
                <a:t>：</a:t>
              </a:r>
              <a:r>
                <a:rPr lang="en-US" altLang="zh-CN" sz="2000"/>
                <a:t>f</a:t>
              </a:r>
              <a:endParaRPr lang="en-US" altLang="zh-CN"/>
            </a:p>
          </p:txBody>
        </p:sp>
        <p:sp>
          <p:nvSpPr>
            <p:cNvPr id="27728" name="Rectangle 314"/>
            <p:cNvSpPr>
              <a:spLocks noChangeArrowheads="1"/>
            </p:cNvSpPr>
            <p:nvPr/>
          </p:nvSpPr>
          <p:spPr bwMode="auto">
            <a:xfrm>
              <a:off x="4560" y="2486"/>
              <a:ext cx="576" cy="250"/>
            </a:xfrm>
            <a:prstGeom prst="rect">
              <a:avLst/>
            </a:prstGeom>
            <a:noFill/>
            <a:ln w="9525" algn="ctr">
              <a:noFill/>
              <a:miter lim="800000"/>
              <a:headEnd/>
              <a:tailEnd/>
            </a:ln>
          </p:spPr>
          <p:txBody>
            <a:bodyPr>
              <a:spAutoFit/>
            </a:bodyPr>
            <a:lstStyle/>
            <a:p>
              <a:pPr algn="l"/>
              <a:r>
                <a:rPr kumimoji="0" lang="en-US" altLang="zh-CN" sz="2000"/>
                <a:t>14</a:t>
              </a:r>
              <a:r>
                <a:rPr kumimoji="0" lang="zh-CN" altLang="en-US" sz="2000"/>
                <a:t>：</a:t>
              </a:r>
              <a:r>
                <a:rPr lang="en-US" altLang="zh-CN" sz="2000"/>
                <a:t>v</a:t>
              </a:r>
              <a:endParaRPr lang="en-US" altLang="zh-CN"/>
            </a:p>
          </p:txBody>
        </p:sp>
        <p:sp>
          <p:nvSpPr>
            <p:cNvPr id="27729" name="Line 315"/>
            <p:cNvSpPr>
              <a:spLocks noChangeShapeType="1"/>
            </p:cNvSpPr>
            <p:nvPr/>
          </p:nvSpPr>
          <p:spPr bwMode="auto">
            <a:xfrm>
              <a:off x="4224" y="2256"/>
              <a:ext cx="0" cy="24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7730" name="Line 316"/>
            <p:cNvSpPr>
              <a:spLocks noChangeShapeType="1"/>
            </p:cNvSpPr>
            <p:nvPr/>
          </p:nvSpPr>
          <p:spPr bwMode="auto">
            <a:xfrm>
              <a:off x="3840" y="2640"/>
              <a:ext cx="24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7731" name="Line 317"/>
            <p:cNvSpPr>
              <a:spLocks noChangeShapeType="1"/>
            </p:cNvSpPr>
            <p:nvPr/>
          </p:nvSpPr>
          <p:spPr bwMode="auto">
            <a:xfrm>
              <a:off x="4368" y="2640"/>
              <a:ext cx="240" cy="0"/>
            </a:xfrm>
            <a:prstGeom prst="line">
              <a:avLst/>
            </a:prstGeom>
            <a:noFill/>
            <a:ln w="9525" cap="rnd">
              <a:solidFill>
                <a:srgbClr val="800080"/>
              </a:solidFill>
              <a:prstDash val="sysDot"/>
              <a:round/>
              <a:headEnd/>
              <a:tailEnd/>
            </a:ln>
          </p:spPr>
          <p:txBody>
            <a:bodyPr>
              <a:spAutoFit/>
            </a:bodyPr>
            <a:lstStyle/>
            <a:p>
              <a:endParaRPr lang="zh-CN" altLang="en-US"/>
            </a:p>
          </p:txBody>
        </p:sp>
      </p:grpSp>
      <p:grpSp>
        <p:nvGrpSpPr>
          <p:cNvPr id="27692" name="Group 318"/>
          <p:cNvGrpSpPr>
            <a:grpSpLocks/>
          </p:cNvGrpSpPr>
          <p:nvPr/>
        </p:nvGrpSpPr>
        <p:grpSpPr bwMode="auto">
          <a:xfrm>
            <a:off x="7010400" y="4267200"/>
            <a:ext cx="1143000" cy="930275"/>
            <a:chOff x="4752" y="2832"/>
            <a:chExt cx="720" cy="586"/>
          </a:xfrm>
        </p:grpSpPr>
        <p:sp>
          <p:nvSpPr>
            <p:cNvPr id="27722" name="Rectangle 319"/>
            <p:cNvSpPr>
              <a:spLocks noChangeArrowheads="1"/>
            </p:cNvSpPr>
            <p:nvPr/>
          </p:nvSpPr>
          <p:spPr bwMode="auto">
            <a:xfrm>
              <a:off x="4944" y="2832"/>
              <a:ext cx="528" cy="250"/>
            </a:xfrm>
            <a:prstGeom prst="rect">
              <a:avLst/>
            </a:prstGeom>
            <a:noFill/>
            <a:ln w="9525" algn="ctr">
              <a:noFill/>
              <a:miter lim="800000"/>
              <a:headEnd/>
              <a:tailEnd/>
            </a:ln>
          </p:spPr>
          <p:txBody>
            <a:bodyPr>
              <a:spAutoFit/>
            </a:bodyPr>
            <a:lstStyle/>
            <a:p>
              <a:pPr algn="l"/>
              <a:r>
                <a:rPr kumimoji="0" lang="en-US" altLang="zh-CN" sz="2000"/>
                <a:t>20</a:t>
              </a:r>
              <a:r>
                <a:rPr kumimoji="0" lang="zh-CN" altLang="en-US" sz="2000"/>
                <a:t>：</a:t>
              </a:r>
              <a:r>
                <a:rPr lang="en-US" altLang="zh-CN" sz="2000"/>
                <a:t>f</a:t>
              </a:r>
              <a:endParaRPr lang="en-US" altLang="zh-CN"/>
            </a:p>
          </p:txBody>
        </p:sp>
        <p:sp>
          <p:nvSpPr>
            <p:cNvPr id="27723" name="Rectangle 320"/>
            <p:cNvSpPr>
              <a:spLocks noChangeArrowheads="1"/>
            </p:cNvSpPr>
            <p:nvPr/>
          </p:nvSpPr>
          <p:spPr bwMode="auto">
            <a:xfrm>
              <a:off x="4896" y="3168"/>
              <a:ext cx="576" cy="250"/>
            </a:xfrm>
            <a:prstGeom prst="rect">
              <a:avLst/>
            </a:prstGeom>
            <a:noFill/>
            <a:ln w="9525" algn="ctr">
              <a:noFill/>
              <a:miter lim="800000"/>
              <a:headEnd/>
              <a:tailEnd/>
            </a:ln>
          </p:spPr>
          <p:txBody>
            <a:bodyPr>
              <a:spAutoFit/>
            </a:bodyPr>
            <a:lstStyle/>
            <a:p>
              <a:pPr algn="l"/>
              <a:r>
                <a:rPr kumimoji="0" lang="en-US" altLang="zh-CN" sz="2000"/>
                <a:t>21</a:t>
              </a:r>
              <a:r>
                <a:rPr kumimoji="0" lang="zh-CN" altLang="en-US" sz="2000"/>
                <a:t>：</a:t>
              </a:r>
              <a:r>
                <a:rPr lang="en-US" altLang="zh-CN" sz="2000"/>
                <a:t>v</a:t>
              </a:r>
              <a:endParaRPr lang="en-US" altLang="zh-CN"/>
            </a:p>
          </p:txBody>
        </p:sp>
        <p:sp>
          <p:nvSpPr>
            <p:cNvPr id="27724" name="Line 321"/>
            <p:cNvSpPr>
              <a:spLocks noChangeShapeType="1"/>
            </p:cNvSpPr>
            <p:nvPr/>
          </p:nvSpPr>
          <p:spPr bwMode="auto">
            <a:xfrm>
              <a:off x="4752" y="2976"/>
              <a:ext cx="24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7725" name="Line 322"/>
            <p:cNvSpPr>
              <a:spLocks noChangeShapeType="1"/>
            </p:cNvSpPr>
            <p:nvPr/>
          </p:nvSpPr>
          <p:spPr bwMode="auto">
            <a:xfrm>
              <a:off x="4752" y="3072"/>
              <a:ext cx="192" cy="192"/>
            </a:xfrm>
            <a:prstGeom prst="line">
              <a:avLst/>
            </a:prstGeom>
            <a:noFill/>
            <a:ln w="9525" cap="rnd">
              <a:solidFill>
                <a:srgbClr val="800080"/>
              </a:solidFill>
              <a:prstDash val="sysDot"/>
              <a:round/>
              <a:headEnd/>
              <a:tailEnd/>
            </a:ln>
          </p:spPr>
          <p:txBody>
            <a:bodyPr>
              <a:spAutoFit/>
            </a:bodyPr>
            <a:lstStyle/>
            <a:p>
              <a:endParaRPr lang="zh-CN" altLang="en-US"/>
            </a:p>
          </p:txBody>
        </p:sp>
      </p:grpSp>
      <p:grpSp>
        <p:nvGrpSpPr>
          <p:cNvPr id="27693" name="Group 323"/>
          <p:cNvGrpSpPr>
            <a:grpSpLocks/>
          </p:cNvGrpSpPr>
          <p:nvPr/>
        </p:nvGrpSpPr>
        <p:grpSpPr bwMode="auto">
          <a:xfrm>
            <a:off x="3962400" y="2971800"/>
            <a:ext cx="2819400" cy="838200"/>
            <a:chOff x="2832" y="2112"/>
            <a:chExt cx="1776" cy="528"/>
          </a:xfrm>
        </p:grpSpPr>
        <p:sp>
          <p:nvSpPr>
            <p:cNvPr id="27720" name="Line 324"/>
            <p:cNvSpPr>
              <a:spLocks noChangeShapeType="1"/>
            </p:cNvSpPr>
            <p:nvPr/>
          </p:nvSpPr>
          <p:spPr bwMode="auto">
            <a:xfrm flipH="1">
              <a:off x="2832" y="2112"/>
              <a:ext cx="672" cy="480"/>
            </a:xfrm>
            <a:prstGeom prst="line">
              <a:avLst/>
            </a:prstGeom>
            <a:noFill/>
            <a:ln w="25400">
              <a:solidFill>
                <a:srgbClr val="0000FF"/>
              </a:solidFill>
              <a:round/>
              <a:headEnd type="arrow" w="med" len="med"/>
              <a:tailEnd/>
            </a:ln>
          </p:spPr>
          <p:txBody>
            <a:bodyPr>
              <a:spAutoFit/>
            </a:bodyPr>
            <a:lstStyle/>
            <a:p>
              <a:endParaRPr lang="zh-CN" altLang="en-US"/>
            </a:p>
          </p:txBody>
        </p:sp>
        <p:sp>
          <p:nvSpPr>
            <p:cNvPr id="27721" name="Line 325"/>
            <p:cNvSpPr>
              <a:spLocks noChangeShapeType="1"/>
            </p:cNvSpPr>
            <p:nvPr/>
          </p:nvSpPr>
          <p:spPr bwMode="auto">
            <a:xfrm>
              <a:off x="3552" y="2112"/>
              <a:ext cx="1056" cy="528"/>
            </a:xfrm>
            <a:prstGeom prst="line">
              <a:avLst/>
            </a:prstGeom>
            <a:noFill/>
            <a:ln w="25400">
              <a:solidFill>
                <a:srgbClr val="0000FF"/>
              </a:solidFill>
              <a:round/>
              <a:headEnd type="arrow" w="med" len="med"/>
              <a:tailEnd/>
            </a:ln>
          </p:spPr>
          <p:txBody>
            <a:bodyPr>
              <a:spAutoFit/>
            </a:bodyPr>
            <a:lstStyle/>
            <a:p>
              <a:endParaRPr lang="zh-CN" altLang="en-US"/>
            </a:p>
          </p:txBody>
        </p:sp>
      </p:grpSp>
      <p:sp>
        <p:nvSpPr>
          <p:cNvPr id="27694" name="Line 326"/>
          <p:cNvSpPr>
            <a:spLocks noChangeShapeType="1"/>
          </p:cNvSpPr>
          <p:nvPr/>
        </p:nvSpPr>
        <p:spPr bwMode="auto">
          <a:xfrm flipH="1">
            <a:off x="5562600" y="3352800"/>
            <a:ext cx="609600" cy="457200"/>
          </a:xfrm>
          <a:prstGeom prst="line">
            <a:avLst/>
          </a:prstGeom>
          <a:noFill/>
          <a:ln w="25400">
            <a:solidFill>
              <a:srgbClr val="0000FF"/>
            </a:solidFill>
            <a:round/>
            <a:headEnd type="arrow" w="med" len="med"/>
            <a:tailEnd/>
          </a:ln>
        </p:spPr>
        <p:txBody>
          <a:bodyPr>
            <a:spAutoFit/>
          </a:bodyPr>
          <a:lstStyle/>
          <a:p>
            <a:endParaRPr lang="zh-CN" altLang="en-US"/>
          </a:p>
        </p:txBody>
      </p:sp>
      <p:grpSp>
        <p:nvGrpSpPr>
          <p:cNvPr id="27695" name="Group 327"/>
          <p:cNvGrpSpPr>
            <a:grpSpLocks/>
          </p:cNvGrpSpPr>
          <p:nvPr/>
        </p:nvGrpSpPr>
        <p:grpSpPr bwMode="auto">
          <a:xfrm>
            <a:off x="2895600" y="3962400"/>
            <a:ext cx="4495800" cy="914400"/>
            <a:chOff x="2160" y="2832"/>
            <a:chExt cx="2832" cy="576"/>
          </a:xfrm>
        </p:grpSpPr>
        <p:sp>
          <p:nvSpPr>
            <p:cNvPr id="27716" name="Line 328"/>
            <p:cNvSpPr>
              <a:spLocks noChangeShapeType="1"/>
            </p:cNvSpPr>
            <p:nvPr/>
          </p:nvSpPr>
          <p:spPr bwMode="auto">
            <a:xfrm flipH="1">
              <a:off x="2160" y="2832"/>
              <a:ext cx="432" cy="528"/>
            </a:xfrm>
            <a:prstGeom prst="line">
              <a:avLst/>
            </a:prstGeom>
            <a:noFill/>
            <a:ln w="25400">
              <a:solidFill>
                <a:srgbClr val="0000FF"/>
              </a:solidFill>
              <a:round/>
              <a:headEnd type="arrow" w="med" len="med"/>
              <a:tailEnd/>
            </a:ln>
          </p:spPr>
          <p:txBody>
            <a:bodyPr>
              <a:spAutoFit/>
            </a:bodyPr>
            <a:lstStyle/>
            <a:p>
              <a:endParaRPr lang="zh-CN" altLang="en-US"/>
            </a:p>
          </p:txBody>
        </p:sp>
        <p:sp>
          <p:nvSpPr>
            <p:cNvPr id="27717" name="Line 329"/>
            <p:cNvSpPr>
              <a:spLocks noChangeShapeType="1"/>
            </p:cNvSpPr>
            <p:nvPr/>
          </p:nvSpPr>
          <p:spPr bwMode="auto">
            <a:xfrm>
              <a:off x="2688" y="2832"/>
              <a:ext cx="144" cy="480"/>
            </a:xfrm>
            <a:prstGeom prst="line">
              <a:avLst/>
            </a:prstGeom>
            <a:noFill/>
            <a:ln w="25400">
              <a:solidFill>
                <a:srgbClr val="0000FF"/>
              </a:solidFill>
              <a:round/>
              <a:headEnd type="arrow" w="med" len="med"/>
              <a:tailEnd/>
            </a:ln>
          </p:spPr>
          <p:txBody>
            <a:bodyPr>
              <a:spAutoFit/>
            </a:bodyPr>
            <a:lstStyle/>
            <a:p>
              <a:endParaRPr lang="zh-CN" altLang="en-US"/>
            </a:p>
          </p:txBody>
        </p:sp>
        <p:sp>
          <p:nvSpPr>
            <p:cNvPr id="27718" name="Line 330"/>
            <p:cNvSpPr>
              <a:spLocks noChangeShapeType="1"/>
            </p:cNvSpPr>
            <p:nvPr/>
          </p:nvSpPr>
          <p:spPr bwMode="auto">
            <a:xfrm flipH="1">
              <a:off x="4272" y="2880"/>
              <a:ext cx="432" cy="528"/>
            </a:xfrm>
            <a:prstGeom prst="line">
              <a:avLst/>
            </a:prstGeom>
            <a:noFill/>
            <a:ln w="25400">
              <a:solidFill>
                <a:srgbClr val="0000FF"/>
              </a:solidFill>
              <a:round/>
              <a:headEnd type="arrow" w="med" len="med"/>
              <a:tailEnd/>
            </a:ln>
          </p:spPr>
          <p:txBody>
            <a:bodyPr>
              <a:spAutoFit/>
            </a:bodyPr>
            <a:lstStyle/>
            <a:p>
              <a:endParaRPr lang="zh-CN" altLang="en-US"/>
            </a:p>
          </p:txBody>
        </p:sp>
        <p:sp>
          <p:nvSpPr>
            <p:cNvPr id="27719" name="Line 331"/>
            <p:cNvSpPr>
              <a:spLocks noChangeShapeType="1"/>
            </p:cNvSpPr>
            <p:nvPr/>
          </p:nvSpPr>
          <p:spPr bwMode="auto">
            <a:xfrm>
              <a:off x="4848" y="2880"/>
              <a:ext cx="144" cy="528"/>
            </a:xfrm>
            <a:prstGeom prst="line">
              <a:avLst/>
            </a:prstGeom>
            <a:noFill/>
            <a:ln w="25400">
              <a:solidFill>
                <a:srgbClr val="0000FF"/>
              </a:solidFill>
              <a:round/>
              <a:headEnd type="arrow" w="med" len="med"/>
              <a:tailEnd/>
            </a:ln>
          </p:spPr>
          <p:txBody>
            <a:bodyPr>
              <a:spAutoFit/>
            </a:bodyPr>
            <a:lstStyle/>
            <a:p>
              <a:endParaRPr lang="zh-CN" altLang="en-US"/>
            </a:p>
          </p:txBody>
        </p:sp>
      </p:grpSp>
      <p:grpSp>
        <p:nvGrpSpPr>
          <p:cNvPr id="27696" name="Group 332"/>
          <p:cNvGrpSpPr>
            <a:grpSpLocks/>
          </p:cNvGrpSpPr>
          <p:nvPr/>
        </p:nvGrpSpPr>
        <p:grpSpPr bwMode="auto">
          <a:xfrm>
            <a:off x="1447800" y="3886200"/>
            <a:ext cx="3581400" cy="457200"/>
            <a:chOff x="1248" y="2784"/>
            <a:chExt cx="2256" cy="288"/>
          </a:xfrm>
        </p:grpSpPr>
        <p:sp>
          <p:nvSpPr>
            <p:cNvPr id="27714" name="Line 333"/>
            <p:cNvSpPr>
              <a:spLocks noChangeShapeType="1"/>
            </p:cNvSpPr>
            <p:nvPr/>
          </p:nvSpPr>
          <p:spPr bwMode="auto">
            <a:xfrm flipH="1">
              <a:off x="1248" y="2784"/>
              <a:ext cx="288" cy="216"/>
            </a:xfrm>
            <a:prstGeom prst="line">
              <a:avLst/>
            </a:prstGeom>
            <a:noFill/>
            <a:ln w="25400">
              <a:solidFill>
                <a:srgbClr val="0000FF"/>
              </a:solidFill>
              <a:round/>
              <a:headEnd type="arrow" w="med" len="med"/>
              <a:tailEnd/>
            </a:ln>
          </p:spPr>
          <p:txBody>
            <a:bodyPr>
              <a:spAutoFit/>
            </a:bodyPr>
            <a:lstStyle/>
            <a:p>
              <a:endParaRPr lang="zh-CN" altLang="en-US"/>
            </a:p>
          </p:txBody>
        </p:sp>
        <p:sp>
          <p:nvSpPr>
            <p:cNvPr id="27715" name="Line 334"/>
            <p:cNvSpPr>
              <a:spLocks noChangeShapeType="1"/>
            </p:cNvSpPr>
            <p:nvPr/>
          </p:nvSpPr>
          <p:spPr bwMode="auto">
            <a:xfrm flipH="1">
              <a:off x="3264" y="2880"/>
              <a:ext cx="240" cy="192"/>
            </a:xfrm>
            <a:prstGeom prst="line">
              <a:avLst/>
            </a:prstGeom>
            <a:noFill/>
            <a:ln w="25400">
              <a:solidFill>
                <a:srgbClr val="0000FF"/>
              </a:solidFill>
              <a:round/>
              <a:headEnd type="arrow" w="med" len="med"/>
              <a:tailEnd/>
            </a:ln>
          </p:spPr>
          <p:txBody>
            <a:bodyPr>
              <a:spAutoFit/>
            </a:bodyPr>
            <a:lstStyle/>
            <a:p>
              <a:endParaRPr lang="zh-CN" altLang="en-US"/>
            </a:p>
          </p:txBody>
        </p:sp>
      </p:grpSp>
      <p:grpSp>
        <p:nvGrpSpPr>
          <p:cNvPr id="27697" name="Group 335"/>
          <p:cNvGrpSpPr>
            <a:grpSpLocks/>
          </p:cNvGrpSpPr>
          <p:nvPr/>
        </p:nvGrpSpPr>
        <p:grpSpPr bwMode="auto">
          <a:xfrm>
            <a:off x="3048000" y="3200400"/>
            <a:ext cx="4800600" cy="1143000"/>
            <a:chOff x="2256" y="2352"/>
            <a:chExt cx="3024" cy="720"/>
          </a:xfrm>
        </p:grpSpPr>
        <p:sp>
          <p:nvSpPr>
            <p:cNvPr id="27710" name="Line 336"/>
            <p:cNvSpPr>
              <a:spLocks noChangeShapeType="1"/>
            </p:cNvSpPr>
            <p:nvPr/>
          </p:nvSpPr>
          <p:spPr bwMode="auto">
            <a:xfrm flipH="1" flipV="1">
              <a:off x="2256" y="2448"/>
              <a:ext cx="0" cy="576"/>
            </a:xfrm>
            <a:prstGeom prst="line">
              <a:avLst/>
            </a:prstGeom>
            <a:noFill/>
            <a:ln w="25400">
              <a:solidFill>
                <a:srgbClr val="0000FF"/>
              </a:solidFill>
              <a:round/>
              <a:headEnd type="arrow" w="med" len="med"/>
              <a:tailEnd/>
            </a:ln>
          </p:spPr>
          <p:txBody>
            <a:bodyPr>
              <a:spAutoFit/>
            </a:bodyPr>
            <a:lstStyle/>
            <a:p>
              <a:endParaRPr lang="zh-CN" altLang="en-US"/>
            </a:p>
          </p:txBody>
        </p:sp>
        <p:sp>
          <p:nvSpPr>
            <p:cNvPr id="27711" name="Line 337"/>
            <p:cNvSpPr>
              <a:spLocks noChangeShapeType="1"/>
            </p:cNvSpPr>
            <p:nvPr/>
          </p:nvSpPr>
          <p:spPr bwMode="auto">
            <a:xfrm flipH="1" flipV="1">
              <a:off x="2352" y="2352"/>
              <a:ext cx="480" cy="480"/>
            </a:xfrm>
            <a:prstGeom prst="line">
              <a:avLst/>
            </a:prstGeom>
            <a:noFill/>
            <a:ln w="25400">
              <a:solidFill>
                <a:srgbClr val="0000FF"/>
              </a:solidFill>
              <a:round/>
              <a:headEnd type="arrow" w="med" len="med"/>
              <a:tailEnd/>
            </a:ln>
          </p:spPr>
          <p:txBody>
            <a:bodyPr>
              <a:spAutoFit/>
            </a:bodyPr>
            <a:lstStyle/>
            <a:p>
              <a:endParaRPr lang="zh-CN" altLang="en-US"/>
            </a:p>
          </p:txBody>
        </p:sp>
        <p:sp>
          <p:nvSpPr>
            <p:cNvPr id="27712" name="Line 338"/>
            <p:cNvSpPr>
              <a:spLocks noChangeShapeType="1"/>
            </p:cNvSpPr>
            <p:nvPr/>
          </p:nvSpPr>
          <p:spPr bwMode="auto">
            <a:xfrm flipH="1" flipV="1">
              <a:off x="4416" y="2448"/>
              <a:ext cx="864" cy="624"/>
            </a:xfrm>
            <a:prstGeom prst="line">
              <a:avLst/>
            </a:prstGeom>
            <a:noFill/>
            <a:ln w="25400">
              <a:solidFill>
                <a:srgbClr val="0000FF"/>
              </a:solidFill>
              <a:round/>
              <a:headEnd type="arrow" w="med" len="med"/>
              <a:tailEnd/>
            </a:ln>
          </p:spPr>
          <p:txBody>
            <a:bodyPr>
              <a:spAutoFit/>
            </a:bodyPr>
            <a:lstStyle/>
            <a:p>
              <a:endParaRPr lang="zh-CN" altLang="en-US"/>
            </a:p>
          </p:txBody>
        </p:sp>
        <p:sp>
          <p:nvSpPr>
            <p:cNvPr id="27713" name="Line 339"/>
            <p:cNvSpPr>
              <a:spLocks noChangeShapeType="1"/>
            </p:cNvSpPr>
            <p:nvPr/>
          </p:nvSpPr>
          <p:spPr bwMode="auto">
            <a:xfrm flipV="1">
              <a:off x="4080" y="2448"/>
              <a:ext cx="192" cy="624"/>
            </a:xfrm>
            <a:prstGeom prst="line">
              <a:avLst/>
            </a:prstGeom>
            <a:noFill/>
            <a:ln w="25400">
              <a:solidFill>
                <a:srgbClr val="0000FF"/>
              </a:solidFill>
              <a:round/>
              <a:headEnd type="arrow" w="med" len="med"/>
              <a:tailEnd/>
            </a:ln>
          </p:spPr>
          <p:txBody>
            <a:bodyPr>
              <a:spAutoFit/>
            </a:bodyPr>
            <a:lstStyle/>
            <a:p>
              <a:endParaRPr lang="zh-CN" altLang="en-US"/>
            </a:p>
          </p:txBody>
        </p:sp>
      </p:grpSp>
      <p:grpSp>
        <p:nvGrpSpPr>
          <p:cNvPr id="27698" name="Group 340"/>
          <p:cNvGrpSpPr>
            <a:grpSpLocks/>
          </p:cNvGrpSpPr>
          <p:nvPr/>
        </p:nvGrpSpPr>
        <p:grpSpPr bwMode="auto">
          <a:xfrm>
            <a:off x="2286000" y="4953000"/>
            <a:ext cx="3505200" cy="457200"/>
            <a:chOff x="1776" y="3456"/>
            <a:chExt cx="2208" cy="288"/>
          </a:xfrm>
        </p:grpSpPr>
        <p:sp>
          <p:nvSpPr>
            <p:cNvPr id="27708" name="Line 341"/>
            <p:cNvSpPr>
              <a:spLocks noChangeShapeType="1"/>
            </p:cNvSpPr>
            <p:nvPr/>
          </p:nvSpPr>
          <p:spPr bwMode="auto">
            <a:xfrm flipH="1">
              <a:off x="1776" y="3456"/>
              <a:ext cx="144" cy="192"/>
            </a:xfrm>
            <a:prstGeom prst="line">
              <a:avLst/>
            </a:prstGeom>
            <a:noFill/>
            <a:ln w="25400">
              <a:solidFill>
                <a:srgbClr val="0000FF"/>
              </a:solidFill>
              <a:round/>
              <a:headEnd type="arrow" w="med" len="med"/>
              <a:tailEnd/>
            </a:ln>
          </p:spPr>
          <p:txBody>
            <a:bodyPr>
              <a:spAutoFit/>
            </a:bodyPr>
            <a:lstStyle/>
            <a:p>
              <a:endParaRPr lang="zh-CN" altLang="en-US"/>
            </a:p>
          </p:txBody>
        </p:sp>
        <p:sp>
          <p:nvSpPr>
            <p:cNvPr id="27709" name="Line 342"/>
            <p:cNvSpPr>
              <a:spLocks noChangeShapeType="1"/>
            </p:cNvSpPr>
            <p:nvPr/>
          </p:nvSpPr>
          <p:spPr bwMode="auto">
            <a:xfrm flipH="1">
              <a:off x="3840" y="3552"/>
              <a:ext cx="144" cy="192"/>
            </a:xfrm>
            <a:prstGeom prst="line">
              <a:avLst/>
            </a:prstGeom>
            <a:noFill/>
            <a:ln w="25400">
              <a:solidFill>
                <a:srgbClr val="0000FF"/>
              </a:solidFill>
              <a:round/>
              <a:headEnd type="arrow" w="med" len="med"/>
              <a:tailEnd/>
            </a:ln>
          </p:spPr>
          <p:txBody>
            <a:bodyPr>
              <a:spAutoFit/>
            </a:bodyPr>
            <a:lstStyle/>
            <a:p>
              <a:endParaRPr lang="zh-CN" altLang="en-US"/>
            </a:p>
          </p:txBody>
        </p:sp>
      </p:grpSp>
      <p:grpSp>
        <p:nvGrpSpPr>
          <p:cNvPr id="27699" name="Group 343"/>
          <p:cNvGrpSpPr>
            <a:grpSpLocks/>
          </p:cNvGrpSpPr>
          <p:nvPr/>
        </p:nvGrpSpPr>
        <p:grpSpPr bwMode="auto">
          <a:xfrm>
            <a:off x="990600" y="4572000"/>
            <a:ext cx="6858000" cy="838200"/>
            <a:chOff x="960" y="3216"/>
            <a:chExt cx="4320" cy="528"/>
          </a:xfrm>
        </p:grpSpPr>
        <p:sp>
          <p:nvSpPr>
            <p:cNvPr id="27706" name="Line 344"/>
            <p:cNvSpPr>
              <a:spLocks noChangeShapeType="1"/>
            </p:cNvSpPr>
            <p:nvPr/>
          </p:nvSpPr>
          <p:spPr bwMode="auto">
            <a:xfrm flipH="1" flipV="1">
              <a:off x="960" y="3600"/>
              <a:ext cx="528" cy="144"/>
            </a:xfrm>
            <a:prstGeom prst="line">
              <a:avLst/>
            </a:prstGeom>
            <a:noFill/>
            <a:ln w="25400">
              <a:solidFill>
                <a:srgbClr val="0000FF"/>
              </a:solidFill>
              <a:round/>
              <a:headEnd type="arrow" w="med" len="med"/>
              <a:tailEnd/>
            </a:ln>
          </p:spPr>
          <p:txBody>
            <a:bodyPr>
              <a:spAutoFit/>
            </a:bodyPr>
            <a:lstStyle/>
            <a:p>
              <a:endParaRPr lang="zh-CN" altLang="en-US"/>
            </a:p>
          </p:txBody>
        </p:sp>
        <p:sp>
          <p:nvSpPr>
            <p:cNvPr id="27707" name="Line 345"/>
            <p:cNvSpPr>
              <a:spLocks noChangeShapeType="1"/>
            </p:cNvSpPr>
            <p:nvPr/>
          </p:nvSpPr>
          <p:spPr bwMode="auto">
            <a:xfrm flipV="1">
              <a:off x="5232" y="3216"/>
              <a:ext cx="48" cy="192"/>
            </a:xfrm>
            <a:prstGeom prst="line">
              <a:avLst/>
            </a:prstGeom>
            <a:noFill/>
            <a:ln w="25400">
              <a:solidFill>
                <a:srgbClr val="0000FF"/>
              </a:solidFill>
              <a:round/>
              <a:headEnd type="arrow" w="med" len="med"/>
              <a:tailEnd/>
            </a:ln>
          </p:spPr>
          <p:txBody>
            <a:bodyPr>
              <a:spAutoFit/>
            </a:bodyPr>
            <a:lstStyle/>
            <a:p>
              <a:endParaRPr lang="zh-CN" altLang="en-US"/>
            </a:p>
          </p:txBody>
        </p:sp>
      </p:grpSp>
      <p:grpSp>
        <p:nvGrpSpPr>
          <p:cNvPr id="27700" name="Group 346"/>
          <p:cNvGrpSpPr>
            <a:grpSpLocks/>
          </p:cNvGrpSpPr>
          <p:nvPr/>
        </p:nvGrpSpPr>
        <p:grpSpPr bwMode="auto">
          <a:xfrm>
            <a:off x="762000" y="4495800"/>
            <a:ext cx="5334000" cy="990600"/>
            <a:chOff x="816" y="3168"/>
            <a:chExt cx="3360" cy="624"/>
          </a:xfrm>
        </p:grpSpPr>
        <p:sp>
          <p:nvSpPr>
            <p:cNvPr id="27704" name="Line 347"/>
            <p:cNvSpPr>
              <a:spLocks noChangeShapeType="1"/>
            </p:cNvSpPr>
            <p:nvPr/>
          </p:nvSpPr>
          <p:spPr bwMode="auto">
            <a:xfrm flipV="1">
              <a:off x="3120" y="3216"/>
              <a:ext cx="1056" cy="576"/>
            </a:xfrm>
            <a:prstGeom prst="line">
              <a:avLst/>
            </a:prstGeom>
            <a:noFill/>
            <a:ln w="25400">
              <a:solidFill>
                <a:srgbClr val="0000FF"/>
              </a:solidFill>
              <a:round/>
              <a:headEnd type="arrow" w="med" len="med"/>
              <a:tailEnd/>
            </a:ln>
          </p:spPr>
          <p:txBody>
            <a:bodyPr>
              <a:spAutoFit/>
            </a:bodyPr>
            <a:lstStyle/>
            <a:p>
              <a:endParaRPr lang="zh-CN" altLang="en-US"/>
            </a:p>
          </p:txBody>
        </p:sp>
        <p:sp>
          <p:nvSpPr>
            <p:cNvPr id="27705" name="Line 348"/>
            <p:cNvSpPr>
              <a:spLocks noChangeShapeType="1"/>
            </p:cNvSpPr>
            <p:nvPr/>
          </p:nvSpPr>
          <p:spPr bwMode="auto">
            <a:xfrm flipV="1">
              <a:off x="816" y="3168"/>
              <a:ext cx="1248" cy="288"/>
            </a:xfrm>
            <a:prstGeom prst="line">
              <a:avLst/>
            </a:prstGeom>
            <a:noFill/>
            <a:ln w="25400">
              <a:solidFill>
                <a:srgbClr val="0000FF"/>
              </a:solidFill>
              <a:round/>
              <a:headEnd type="arrow" w="med" len="med"/>
              <a:tailEnd/>
            </a:ln>
          </p:spPr>
          <p:txBody>
            <a:bodyPr>
              <a:spAutoFit/>
            </a:bodyPr>
            <a:lstStyle/>
            <a:p>
              <a:endParaRPr lang="zh-CN" altLang="en-US"/>
            </a:p>
          </p:txBody>
        </p:sp>
      </p:grpSp>
      <p:sp>
        <p:nvSpPr>
          <p:cNvPr id="27702" name="Line 351"/>
          <p:cNvSpPr>
            <a:spLocks noChangeShapeType="1"/>
          </p:cNvSpPr>
          <p:nvPr/>
        </p:nvSpPr>
        <p:spPr bwMode="auto">
          <a:xfrm flipH="1" flipV="1">
            <a:off x="990600" y="5181600"/>
            <a:ext cx="838200" cy="228600"/>
          </a:xfrm>
          <a:prstGeom prst="line">
            <a:avLst/>
          </a:prstGeom>
          <a:noFill/>
          <a:ln w="25400">
            <a:solidFill>
              <a:srgbClr val="0000FF"/>
            </a:solidFill>
            <a:round/>
            <a:headEnd type="arrow" w="med" len="med"/>
            <a:tailEnd/>
          </a:ln>
        </p:spPr>
        <p:txBody>
          <a:bodyPr>
            <a:spAutoFit/>
          </a:bodyPr>
          <a:lstStyle/>
          <a:p>
            <a:endParaRPr lang="zh-CN" altLang="en-US"/>
          </a:p>
        </p:txBody>
      </p:sp>
      <p:sp>
        <p:nvSpPr>
          <p:cNvPr id="27703" name="Line 352"/>
          <p:cNvSpPr>
            <a:spLocks noChangeShapeType="1"/>
          </p:cNvSpPr>
          <p:nvPr/>
        </p:nvSpPr>
        <p:spPr bwMode="auto">
          <a:xfrm flipV="1">
            <a:off x="7772400" y="4572000"/>
            <a:ext cx="76200" cy="304800"/>
          </a:xfrm>
          <a:prstGeom prst="line">
            <a:avLst/>
          </a:prstGeom>
          <a:noFill/>
          <a:ln w="25400">
            <a:solidFill>
              <a:srgbClr val="0000FF"/>
            </a:solidFill>
            <a:round/>
            <a:headEnd type="arrow" w="med" len="med"/>
            <a:tailEnd/>
          </a:ln>
        </p:spPr>
        <p:txBody>
          <a:bodyPr>
            <a:spAutoFit/>
          </a:bodyPr>
          <a:lstStyle/>
          <a:p>
            <a:endParaRPr lang="zh-CN" altLang="en-US"/>
          </a:p>
        </p:txBody>
      </p:sp>
      <p:sp>
        <p:nvSpPr>
          <p:cNvPr id="2" name="TextBox 1"/>
          <p:cNvSpPr txBox="1"/>
          <p:nvPr/>
        </p:nvSpPr>
        <p:spPr>
          <a:xfrm>
            <a:off x="6248400" y="951158"/>
            <a:ext cx="2598057" cy="1477328"/>
          </a:xfrm>
          <a:prstGeom prst="rect">
            <a:avLst/>
          </a:prstGeom>
          <a:noFill/>
        </p:spPr>
        <p:txBody>
          <a:bodyPr wrap="square" rtlCol="0">
            <a:spAutoFit/>
          </a:bodyPr>
          <a:lstStyle/>
          <a:p>
            <a:pPr algn="l">
              <a:buClrTx/>
              <a:buFont typeface="Symbol" pitchFamily="18" charset="2"/>
              <a:buNone/>
            </a:pPr>
            <a:r>
              <a:rPr lang="zh-CN" altLang="en-US" b="1" dirty="0" smtClean="0">
                <a:solidFill>
                  <a:srgbClr val="FF0000"/>
                </a:solidFill>
              </a:rPr>
              <a:t>选择入度为</a:t>
            </a:r>
            <a:r>
              <a:rPr lang="en-US" altLang="zh-CN" b="1" dirty="0" smtClean="0">
                <a:solidFill>
                  <a:srgbClr val="FF0000"/>
                </a:solidFill>
              </a:rPr>
              <a:t>0</a:t>
            </a:r>
            <a:r>
              <a:rPr lang="zh-CN" altLang="en-US" b="1" dirty="0" smtClean="0">
                <a:solidFill>
                  <a:srgbClr val="FF0000"/>
                </a:solidFill>
              </a:rPr>
              <a:t>的结点，输出并删除该结点，依次循环，直到所有结点都输出为止，得到的序列！</a:t>
            </a:r>
            <a:endParaRPr lang="zh-CN" altLang="en-US" b="1" dirty="0">
              <a:solidFill>
                <a:srgbClr val="FF0000"/>
              </a:solidFill>
            </a:endParaRPr>
          </a:p>
        </p:txBody>
      </p:sp>
    </p:spTree>
    <p:extLst>
      <p:ext uri="{BB962C8B-B14F-4D97-AF65-F5344CB8AC3E}">
        <p14:creationId xmlns:p14="http://schemas.microsoft.com/office/powerpoint/2010/main" val="94399726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4"/>
          <p:cNvSpPr>
            <a:spLocks noChangeArrowheads="1"/>
          </p:cNvSpPr>
          <p:nvPr/>
        </p:nvSpPr>
        <p:spPr bwMode="auto">
          <a:xfrm>
            <a:off x="361950" y="1089932"/>
            <a:ext cx="7200900" cy="1187450"/>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dirty="0">
                <a:latin typeface="楷体_GB2312" pitchFamily="49" charset="-122"/>
              </a:rPr>
              <a:t> </a:t>
            </a:r>
            <a:r>
              <a:rPr lang="zh-CN" altLang="en-US" b="1" i="0" dirty="0">
                <a:latin typeface="Times New Roman" pitchFamily="18" charset="0"/>
              </a:rPr>
              <a:t>步骤五  </a:t>
            </a:r>
            <a:r>
              <a:rPr lang="zh-CN" altLang="en-US" b="1" i="0" dirty="0">
                <a:solidFill>
                  <a:srgbClr val="333399"/>
                </a:solidFill>
                <a:latin typeface="Times New Roman" pitchFamily="18" charset="0"/>
              </a:rPr>
              <a:t>依计算次序，根据语义动作求出各结点对</a:t>
            </a:r>
          </a:p>
          <a:p>
            <a:pPr algn="l">
              <a:buClrTx/>
              <a:buFont typeface="Symbol" pitchFamily="18" charset="2"/>
              <a:buNone/>
            </a:pPr>
            <a:r>
              <a:rPr lang="zh-CN" altLang="en-US" b="1" i="0" dirty="0">
                <a:solidFill>
                  <a:srgbClr val="333399"/>
                </a:solidFill>
                <a:latin typeface="Times New Roman" pitchFamily="18" charset="0"/>
              </a:rPr>
              <a:t>    应的属性值</a:t>
            </a:r>
            <a:r>
              <a:rPr lang="en-US" altLang="zh-CN" b="1" i="0" dirty="0">
                <a:solidFill>
                  <a:srgbClr val="333399"/>
                </a:solidFill>
                <a:latin typeface="Times New Roman" pitchFamily="18" charset="0"/>
              </a:rPr>
              <a:t>. </a:t>
            </a:r>
            <a:r>
              <a:rPr lang="zh-CN" altLang="en-US" b="1" i="0" dirty="0">
                <a:solidFill>
                  <a:srgbClr val="333399"/>
                </a:solidFill>
                <a:latin typeface="Times New Roman" pitchFamily="18" charset="0"/>
              </a:rPr>
              <a:t>对如下结点次序进行计算：</a:t>
            </a:r>
          </a:p>
          <a:p>
            <a:pPr algn="l">
              <a:buClrTx/>
              <a:buFont typeface="Symbol" pitchFamily="18" charset="2"/>
              <a:buNone/>
            </a:pPr>
            <a:r>
              <a:rPr lang="zh-CN" altLang="en-US" b="1" i="0" dirty="0">
                <a:solidFill>
                  <a:srgbClr val="333399"/>
                </a:solidFill>
                <a:latin typeface="Times New Roman" pitchFamily="18" charset="0"/>
              </a:rPr>
              <a:t>     </a:t>
            </a:r>
            <a:r>
              <a:rPr lang="en-US" altLang="zh-CN" b="1" i="0" dirty="0">
                <a:solidFill>
                  <a:srgbClr val="333399"/>
                </a:solidFill>
                <a:latin typeface="Times New Roman" pitchFamily="18" charset="0"/>
              </a:rPr>
              <a:t>3,5,2,6,10,8,9,7,11,4,15,12,13,16,20,18,21,19,17,14,1  </a:t>
            </a:r>
          </a:p>
        </p:txBody>
      </p:sp>
      <p:sp>
        <p:nvSpPr>
          <p:cNvPr id="28679" name="Text Box 19"/>
          <p:cNvSpPr txBox="1">
            <a:spLocks noChangeArrowheads="1"/>
          </p:cNvSpPr>
          <p:nvPr/>
        </p:nvSpPr>
        <p:spPr bwMode="auto">
          <a:xfrm>
            <a:off x="231775" y="554944"/>
            <a:ext cx="8070850" cy="519113"/>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楷体_GB2312" pitchFamily="49" charset="-122"/>
              </a:rPr>
              <a:t> </a:t>
            </a:r>
            <a:r>
              <a:rPr lang="zh-CN" altLang="en-US" sz="2800" b="1" i="0">
                <a:solidFill>
                  <a:srgbClr val="333399"/>
                </a:solidFill>
                <a:latin typeface="楷体_GB2312" pitchFamily="49" charset="-122"/>
              </a:rPr>
              <a:t>基于</a:t>
            </a:r>
            <a:r>
              <a:rPr lang="zh-CN" altLang="en-US" sz="2800" b="1" i="0">
                <a:solidFill>
                  <a:srgbClr val="333399"/>
                </a:solidFill>
                <a:latin typeface="Times New Roman" pitchFamily="18" charset="0"/>
              </a:rPr>
              <a:t>树遍历的计算方法</a:t>
            </a:r>
            <a:r>
              <a:rPr lang="zh-CN" altLang="en-US" sz="2800" b="1" i="0">
                <a:latin typeface="楷体_GB2312" pitchFamily="49" charset="-122"/>
              </a:rPr>
              <a:t>举例</a:t>
            </a:r>
            <a:endParaRPr lang="zh-CN" altLang="en-US" sz="2800" b="1" i="0">
              <a:solidFill>
                <a:srgbClr val="333399"/>
              </a:solidFill>
              <a:latin typeface="楷体_GB2312" pitchFamily="49" charset="-122"/>
            </a:endParaRPr>
          </a:p>
        </p:txBody>
      </p:sp>
      <p:sp>
        <p:nvSpPr>
          <p:cNvPr id="28680" name="Rectangle 123"/>
          <p:cNvSpPr>
            <a:spLocks noChangeArrowheads="1"/>
          </p:cNvSpPr>
          <p:nvPr/>
        </p:nvSpPr>
        <p:spPr bwMode="auto">
          <a:xfrm>
            <a:off x="2443163" y="3954463"/>
            <a:ext cx="354012"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S</a:t>
            </a:r>
          </a:p>
        </p:txBody>
      </p:sp>
      <p:sp>
        <p:nvSpPr>
          <p:cNvPr id="28681" name="Rectangle 124"/>
          <p:cNvSpPr>
            <a:spLocks noChangeArrowheads="1"/>
          </p:cNvSpPr>
          <p:nvPr/>
        </p:nvSpPr>
        <p:spPr bwMode="auto">
          <a:xfrm>
            <a:off x="3162300" y="3368675"/>
            <a:ext cx="3429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S</a:t>
            </a:r>
          </a:p>
        </p:txBody>
      </p:sp>
      <p:sp>
        <p:nvSpPr>
          <p:cNvPr id="28682" name="Line 125"/>
          <p:cNvSpPr>
            <a:spLocks noChangeShapeType="1"/>
          </p:cNvSpPr>
          <p:nvPr/>
        </p:nvSpPr>
        <p:spPr bwMode="auto">
          <a:xfrm flipH="1" flipV="1">
            <a:off x="3505200" y="3632200"/>
            <a:ext cx="457200" cy="449263"/>
          </a:xfrm>
          <a:prstGeom prst="line">
            <a:avLst/>
          </a:prstGeom>
          <a:noFill/>
          <a:ln w="9525">
            <a:solidFill>
              <a:srgbClr val="000080"/>
            </a:solidFill>
            <a:round/>
            <a:headEnd/>
            <a:tailEnd/>
          </a:ln>
        </p:spPr>
        <p:txBody>
          <a:bodyPr>
            <a:spAutoFit/>
          </a:bodyPr>
          <a:lstStyle/>
          <a:p>
            <a:endParaRPr lang="zh-CN" altLang="en-US"/>
          </a:p>
        </p:txBody>
      </p:sp>
      <p:sp>
        <p:nvSpPr>
          <p:cNvPr id="28683" name="Line 126"/>
          <p:cNvSpPr>
            <a:spLocks noChangeShapeType="1"/>
          </p:cNvSpPr>
          <p:nvPr/>
        </p:nvSpPr>
        <p:spPr bwMode="auto">
          <a:xfrm flipV="1">
            <a:off x="2819400" y="3632200"/>
            <a:ext cx="381000" cy="374650"/>
          </a:xfrm>
          <a:prstGeom prst="line">
            <a:avLst/>
          </a:prstGeom>
          <a:noFill/>
          <a:ln w="9525">
            <a:solidFill>
              <a:srgbClr val="000080"/>
            </a:solidFill>
            <a:round/>
            <a:headEnd/>
            <a:tailEnd/>
          </a:ln>
        </p:spPr>
        <p:txBody>
          <a:bodyPr>
            <a:spAutoFit/>
          </a:bodyPr>
          <a:lstStyle/>
          <a:p>
            <a:endParaRPr lang="zh-CN" altLang="en-US"/>
          </a:p>
        </p:txBody>
      </p:sp>
      <p:sp>
        <p:nvSpPr>
          <p:cNvPr id="28684" name="Line 127"/>
          <p:cNvSpPr>
            <a:spLocks noChangeShapeType="1"/>
          </p:cNvSpPr>
          <p:nvPr/>
        </p:nvSpPr>
        <p:spPr bwMode="auto">
          <a:xfrm flipV="1">
            <a:off x="2133600" y="4241800"/>
            <a:ext cx="381000" cy="374650"/>
          </a:xfrm>
          <a:prstGeom prst="line">
            <a:avLst/>
          </a:prstGeom>
          <a:noFill/>
          <a:ln w="9525">
            <a:solidFill>
              <a:srgbClr val="000080"/>
            </a:solidFill>
            <a:round/>
            <a:headEnd/>
            <a:tailEnd/>
          </a:ln>
        </p:spPr>
        <p:txBody>
          <a:bodyPr>
            <a:spAutoFit/>
          </a:bodyPr>
          <a:lstStyle/>
          <a:p>
            <a:endParaRPr lang="zh-CN" altLang="en-US"/>
          </a:p>
        </p:txBody>
      </p:sp>
      <p:sp>
        <p:nvSpPr>
          <p:cNvPr id="28685" name="Rectangle 128"/>
          <p:cNvSpPr>
            <a:spLocks noChangeArrowheads="1"/>
          </p:cNvSpPr>
          <p:nvPr/>
        </p:nvSpPr>
        <p:spPr bwMode="auto">
          <a:xfrm>
            <a:off x="4768850" y="2794000"/>
            <a:ext cx="41275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N</a:t>
            </a:r>
          </a:p>
        </p:txBody>
      </p:sp>
      <p:sp>
        <p:nvSpPr>
          <p:cNvPr id="28686" name="Line 129"/>
          <p:cNvSpPr>
            <a:spLocks noChangeShapeType="1"/>
          </p:cNvSpPr>
          <p:nvPr/>
        </p:nvSpPr>
        <p:spPr bwMode="auto">
          <a:xfrm flipH="1" flipV="1">
            <a:off x="5105400" y="3098800"/>
            <a:ext cx="1447800" cy="523875"/>
          </a:xfrm>
          <a:prstGeom prst="line">
            <a:avLst/>
          </a:prstGeom>
          <a:noFill/>
          <a:ln w="9525">
            <a:solidFill>
              <a:srgbClr val="000080"/>
            </a:solidFill>
            <a:round/>
            <a:headEnd/>
            <a:tailEnd/>
          </a:ln>
        </p:spPr>
        <p:txBody>
          <a:bodyPr>
            <a:spAutoFit/>
          </a:bodyPr>
          <a:lstStyle/>
          <a:p>
            <a:endParaRPr lang="zh-CN" altLang="en-US"/>
          </a:p>
        </p:txBody>
      </p:sp>
      <p:sp>
        <p:nvSpPr>
          <p:cNvPr id="28687" name="Line 130"/>
          <p:cNvSpPr>
            <a:spLocks noChangeShapeType="1"/>
          </p:cNvSpPr>
          <p:nvPr/>
        </p:nvSpPr>
        <p:spPr bwMode="auto">
          <a:xfrm flipV="1">
            <a:off x="3522663" y="3098800"/>
            <a:ext cx="1277937" cy="407988"/>
          </a:xfrm>
          <a:prstGeom prst="line">
            <a:avLst/>
          </a:prstGeom>
          <a:noFill/>
          <a:ln w="9525">
            <a:solidFill>
              <a:srgbClr val="000080"/>
            </a:solidFill>
            <a:round/>
            <a:headEnd/>
            <a:tailEnd/>
          </a:ln>
        </p:spPr>
        <p:txBody>
          <a:bodyPr>
            <a:spAutoFit/>
          </a:bodyPr>
          <a:lstStyle/>
          <a:p>
            <a:endParaRPr lang="zh-CN" altLang="en-US"/>
          </a:p>
        </p:txBody>
      </p:sp>
      <p:sp>
        <p:nvSpPr>
          <p:cNvPr id="28688" name="Rectangle 131"/>
          <p:cNvSpPr>
            <a:spLocks noChangeArrowheads="1"/>
          </p:cNvSpPr>
          <p:nvPr/>
        </p:nvSpPr>
        <p:spPr bwMode="auto">
          <a:xfrm>
            <a:off x="6545263" y="3463925"/>
            <a:ext cx="388937"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S</a:t>
            </a:r>
          </a:p>
        </p:txBody>
      </p:sp>
      <p:sp>
        <p:nvSpPr>
          <p:cNvPr id="28689" name="Rectangle 132"/>
          <p:cNvSpPr>
            <a:spLocks noChangeArrowheads="1"/>
          </p:cNvSpPr>
          <p:nvPr/>
        </p:nvSpPr>
        <p:spPr bwMode="auto">
          <a:xfrm>
            <a:off x="3886200" y="39973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B</a:t>
            </a:r>
          </a:p>
        </p:txBody>
      </p:sp>
      <p:sp>
        <p:nvSpPr>
          <p:cNvPr id="28690" name="Rectangle 133"/>
          <p:cNvSpPr>
            <a:spLocks noChangeArrowheads="1"/>
          </p:cNvSpPr>
          <p:nvPr/>
        </p:nvSpPr>
        <p:spPr bwMode="auto">
          <a:xfrm>
            <a:off x="3865563" y="4683125"/>
            <a:ext cx="325437"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0</a:t>
            </a:r>
          </a:p>
        </p:txBody>
      </p:sp>
      <p:sp>
        <p:nvSpPr>
          <p:cNvPr id="28691" name="Line 134"/>
          <p:cNvSpPr>
            <a:spLocks noChangeShapeType="1"/>
          </p:cNvSpPr>
          <p:nvPr/>
        </p:nvSpPr>
        <p:spPr bwMode="auto">
          <a:xfrm flipV="1">
            <a:off x="4038600" y="4318000"/>
            <a:ext cx="1588" cy="374650"/>
          </a:xfrm>
          <a:prstGeom prst="line">
            <a:avLst/>
          </a:prstGeom>
          <a:noFill/>
          <a:ln w="9525">
            <a:solidFill>
              <a:srgbClr val="000080"/>
            </a:solidFill>
            <a:round/>
            <a:headEnd/>
            <a:tailEnd/>
          </a:ln>
        </p:spPr>
        <p:txBody>
          <a:bodyPr>
            <a:spAutoFit/>
          </a:bodyPr>
          <a:lstStyle/>
          <a:p>
            <a:endParaRPr lang="zh-CN" altLang="en-US"/>
          </a:p>
        </p:txBody>
      </p:sp>
      <p:sp>
        <p:nvSpPr>
          <p:cNvPr id="28692" name="Line 135"/>
          <p:cNvSpPr>
            <a:spLocks noChangeShapeType="1"/>
          </p:cNvSpPr>
          <p:nvPr/>
        </p:nvSpPr>
        <p:spPr bwMode="auto">
          <a:xfrm flipH="1" flipV="1">
            <a:off x="4948238" y="3098800"/>
            <a:ext cx="4762" cy="374650"/>
          </a:xfrm>
          <a:prstGeom prst="line">
            <a:avLst/>
          </a:prstGeom>
          <a:noFill/>
          <a:ln w="9525">
            <a:solidFill>
              <a:srgbClr val="000080"/>
            </a:solidFill>
            <a:round/>
            <a:headEnd/>
            <a:tailEnd/>
          </a:ln>
        </p:spPr>
        <p:txBody>
          <a:bodyPr>
            <a:spAutoFit/>
          </a:bodyPr>
          <a:lstStyle/>
          <a:p>
            <a:endParaRPr lang="zh-CN" altLang="en-US"/>
          </a:p>
        </p:txBody>
      </p:sp>
      <p:sp>
        <p:nvSpPr>
          <p:cNvPr id="28693" name="Rectangle 136"/>
          <p:cNvSpPr>
            <a:spLocks noChangeArrowheads="1"/>
          </p:cNvSpPr>
          <p:nvPr/>
        </p:nvSpPr>
        <p:spPr bwMode="auto">
          <a:xfrm>
            <a:off x="4800600" y="3251200"/>
            <a:ext cx="312738" cy="457200"/>
          </a:xfrm>
          <a:prstGeom prst="rect">
            <a:avLst/>
          </a:prstGeom>
          <a:noFill/>
          <a:ln w="9525">
            <a:noFill/>
            <a:miter lim="800000"/>
            <a:headEnd/>
            <a:tailEnd/>
          </a:ln>
        </p:spPr>
        <p:txBody>
          <a:bodyPr>
            <a:spAutoFit/>
          </a:bodyPr>
          <a:lstStyle/>
          <a:p>
            <a:pPr>
              <a:buClrTx/>
              <a:buFontTx/>
              <a:buNone/>
            </a:pPr>
            <a:r>
              <a:rPr lang="en-US" altLang="zh-CN" b="1">
                <a:solidFill>
                  <a:srgbClr val="333399"/>
                </a:solidFill>
              </a:rPr>
              <a:t>.</a:t>
            </a:r>
          </a:p>
        </p:txBody>
      </p:sp>
      <p:sp>
        <p:nvSpPr>
          <p:cNvPr id="28694" name="Rectangle 137"/>
          <p:cNvSpPr>
            <a:spLocks noChangeArrowheads="1"/>
          </p:cNvSpPr>
          <p:nvPr/>
        </p:nvSpPr>
        <p:spPr bwMode="auto">
          <a:xfrm>
            <a:off x="1828800" y="46069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B</a:t>
            </a:r>
          </a:p>
        </p:txBody>
      </p:sp>
      <p:sp>
        <p:nvSpPr>
          <p:cNvPr id="28695" name="Rectangle 138"/>
          <p:cNvSpPr>
            <a:spLocks noChangeArrowheads="1"/>
          </p:cNvSpPr>
          <p:nvPr/>
        </p:nvSpPr>
        <p:spPr bwMode="auto">
          <a:xfrm>
            <a:off x="1828800" y="5292725"/>
            <a:ext cx="325438"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1</a:t>
            </a:r>
          </a:p>
        </p:txBody>
      </p:sp>
      <p:sp>
        <p:nvSpPr>
          <p:cNvPr id="28696" name="Line 139"/>
          <p:cNvSpPr>
            <a:spLocks noChangeShapeType="1"/>
          </p:cNvSpPr>
          <p:nvPr/>
        </p:nvSpPr>
        <p:spPr bwMode="auto">
          <a:xfrm flipV="1">
            <a:off x="2001838" y="4927600"/>
            <a:ext cx="1587" cy="374650"/>
          </a:xfrm>
          <a:prstGeom prst="line">
            <a:avLst/>
          </a:prstGeom>
          <a:noFill/>
          <a:ln w="9525">
            <a:solidFill>
              <a:srgbClr val="000080"/>
            </a:solidFill>
            <a:round/>
            <a:headEnd/>
            <a:tailEnd/>
          </a:ln>
        </p:spPr>
        <p:txBody>
          <a:bodyPr>
            <a:spAutoFit/>
          </a:bodyPr>
          <a:lstStyle/>
          <a:p>
            <a:endParaRPr lang="zh-CN" altLang="en-US"/>
          </a:p>
        </p:txBody>
      </p:sp>
      <p:sp>
        <p:nvSpPr>
          <p:cNvPr id="28697" name="Rectangle 140"/>
          <p:cNvSpPr>
            <a:spLocks noChangeArrowheads="1"/>
          </p:cNvSpPr>
          <p:nvPr/>
        </p:nvSpPr>
        <p:spPr bwMode="auto">
          <a:xfrm>
            <a:off x="5795963" y="4030663"/>
            <a:ext cx="354012"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S</a:t>
            </a:r>
          </a:p>
        </p:txBody>
      </p:sp>
      <p:sp>
        <p:nvSpPr>
          <p:cNvPr id="28698" name="Line 141"/>
          <p:cNvSpPr>
            <a:spLocks noChangeShapeType="1"/>
          </p:cNvSpPr>
          <p:nvPr/>
        </p:nvSpPr>
        <p:spPr bwMode="auto">
          <a:xfrm flipH="1" flipV="1">
            <a:off x="6858000" y="3708400"/>
            <a:ext cx="457200" cy="449263"/>
          </a:xfrm>
          <a:prstGeom prst="line">
            <a:avLst/>
          </a:prstGeom>
          <a:noFill/>
          <a:ln w="9525">
            <a:solidFill>
              <a:srgbClr val="000080"/>
            </a:solidFill>
            <a:round/>
            <a:headEnd/>
            <a:tailEnd/>
          </a:ln>
        </p:spPr>
        <p:txBody>
          <a:bodyPr>
            <a:spAutoFit/>
          </a:bodyPr>
          <a:lstStyle/>
          <a:p>
            <a:endParaRPr lang="zh-CN" altLang="en-US"/>
          </a:p>
        </p:txBody>
      </p:sp>
      <p:sp>
        <p:nvSpPr>
          <p:cNvPr id="28699" name="Line 142"/>
          <p:cNvSpPr>
            <a:spLocks noChangeShapeType="1"/>
          </p:cNvSpPr>
          <p:nvPr/>
        </p:nvSpPr>
        <p:spPr bwMode="auto">
          <a:xfrm flipV="1">
            <a:off x="6135688" y="3708400"/>
            <a:ext cx="417512" cy="414338"/>
          </a:xfrm>
          <a:prstGeom prst="line">
            <a:avLst/>
          </a:prstGeom>
          <a:noFill/>
          <a:ln w="9525">
            <a:solidFill>
              <a:srgbClr val="000080"/>
            </a:solidFill>
            <a:round/>
            <a:headEnd/>
            <a:tailEnd/>
          </a:ln>
        </p:spPr>
        <p:txBody>
          <a:bodyPr>
            <a:spAutoFit/>
          </a:bodyPr>
          <a:lstStyle/>
          <a:p>
            <a:endParaRPr lang="zh-CN" altLang="en-US"/>
          </a:p>
        </p:txBody>
      </p:sp>
      <p:sp>
        <p:nvSpPr>
          <p:cNvPr id="28700" name="Line 143"/>
          <p:cNvSpPr>
            <a:spLocks noChangeShapeType="1"/>
          </p:cNvSpPr>
          <p:nvPr/>
        </p:nvSpPr>
        <p:spPr bwMode="auto">
          <a:xfrm flipV="1">
            <a:off x="5486400" y="4318000"/>
            <a:ext cx="381000" cy="374650"/>
          </a:xfrm>
          <a:prstGeom prst="line">
            <a:avLst/>
          </a:prstGeom>
          <a:noFill/>
          <a:ln w="9525">
            <a:solidFill>
              <a:srgbClr val="000080"/>
            </a:solidFill>
            <a:round/>
            <a:headEnd/>
            <a:tailEnd/>
          </a:ln>
        </p:spPr>
        <p:txBody>
          <a:bodyPr>
            <a:spAutoFit/>
          </a:bodyPr>
          <a:lstStyle/>
          <a:p>
            <a:endParaRPr lang="zh-CN" altLang="en-US"/>
          </a:p>
        </p:txBody>
      </p:sp>
      <p:sp>
        <p:nvSpPr>
          <p:cNvPr id="28701" name="Rectangle 144"/>
          <p:cNvSpPr>
            <a:spLocks noChangeArrowheads="1"/>
          </p:cNvSpPr>
          <p:nvPr/>
        </p:nvSpPr>
        <p:spPr bwMode="auto">
          <a:xfrm>
            <a:off x="7239000" y="40735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B</a:t>
            </a:r>
          </a:p>
        </p:txBody>
      </p:sp>
      <p:sp>
        <p:nvSpPr>
          <p:cNvPr id="28702" name="Rectangle 145"/>
          <p:cNvSpPr>
            <a:spLocks noChangeArrowheads="1"/>
          </p:cNvSpPr>
          <p:nvPr/>
        </p:nvSpPr>
        <p:spPr bwMode="auto">
          <a:xfrm>
            <a:off x="7218363" y="4759325"/>
            <a:ext cx="325437"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1</a:t>
            </a:r>
          </a:p>
        </p:txBody>
      </p:sp>
      <p:sp>
        <p:nvSpPr>
          <p:cNvPr id="28703" name="Line 146"/>
          <p:cNvSpPr>
            <a:spLocks noChangeShapeType="1"/>
          </p:cNvSpPr>
          <p:nvPr/>
        </p:nvSpPr>
        <p:spPr bwMode="auto">
          <a:xfrm flipV="1">
            <a:off x="7391400" y="4394200"/>
            <a:ext cx="1588" cy="374650"/>
          </a:xfrm>
          <a:prstGeom prst="line">
            <a:avLst/>
          </a:prstGeom>
          <a:noFill/>
          <a:ln w="9525">
            <a:solidFill>
              <a:srgbClr val="000080"/>
            </a:solidFill>
            <a:round/>
            <a:headEnd/>
            <a:tailEnd/>
          </a:ln>
        </p:spPr>
        <p:txBody>
          <a:bodyPr>
            <a:spAutoFit/>
          </a:bodyPr>
          <a:lstStyle/>
          <a:p>
            <a:endParaRPr lang="zh-CN" altLang="en-US"/>
          </a:p>
        </p:txBody>
      </p:sp>
      <p:sp>
        <p:nvSpPr>
          <p:cNvPr id="28704" name="Rectangle 147"/>
          <p:cNvSpPr>
            <a:spLocks noChangeArrowheads="1"/>
          </p:cNvSpPr>
          <p:nvPr/>
        </p:nvSpPr>
        <p:spPr bwMode="auto">
          <a:xfrm>
            <a:off x="5181600" y="4683125"/>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B</a:t>
            </a:r>
          </a:p>
        </p:txBody>
      </p:sp>
      <p:sp>
        <p:nvSpPr>
          <p:cNvPr id="28705" name="Rectangle 148"/>
          <p:cNvSpPr>
            <a:spLocks noChangeArrowheads="1"/>
          </p:cNvSpPr>
          <p:nvPr/>
        </p:nvSpPr>
        <p:spPr bwMode="auto">
          <a:xfrm>
            <a:off x="5181600" y="5368925"/>
            <a:ext cx="325438"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0</a:t>
            </a:r>
          </a:p>
        </p:txBody>
      </p:sp>
      <p:sp>
        <p:nvSpPr>
          <p:cNvPr id="28706" name="Line 149"/>
          <p:cNvSpPr>
            <a:spLocks noChangeShapeType="1"/>
          </p:cNvSpPr>
          <p:nvPr/>
        </p:nvSpPr>
        <p:spPr bwMode="auto">
          <a:xfrm flipV="1">
            <a:off x="5354638" y="5003800"/>
            <a:ext cx="1587" cy="374650"/>
          </a:xfrm>
          <a:prstGeom prst="line">
            <a:avLst/>
          </a:prstGeom>
          <a:noFill/>
          <a:ln w="9525">
            <a:solidFill>
              <a:srgbClr val="000080"/>
            </a:solidFill>
            <a:round/>
            <a:headEnd/>
            <a:tailEnd/>
          </a:ln>
        </p:spPr>
        <p:txBody>
          <a:bodyPr>
            <a:spAutoFit/>
          </a:bodyPr>
          <a:lstStyle/>
          <a:p>
            <a:endParaRPr lang="zh-CN" altLang="en-US"/>
          </a:p>
        </p:txBody>
      </p:sp>
      <p:sp>
        <p:nvSpPr>
          <p:cNvPr id="28707" name="Rectangle 151"/>
          <p:cNvSpPr>
            <a:spLocks noChangeArrowheads="1"/>
          </p:cNvSpPr>
          <p:nvPr/>
        </p:nvSpPr>
        <p:spPr bwMode="auto">
          <a:xfrm>
            <a:off x="5257800" y="2413000"/>
            <a:ext cx="762000" cy="396875"/>
          </a:xfrm>
          <a:prstGeom prst="rect">
            <a:avLst/>
          </a:prstGeom>
          <a:noFill/>
          <a:ln w="9525" algn="ctr">
            <a:noFill/>
            <a:miter lim="800000"/>
            <a:headEnd/>
            <a:tailEnd/>
          </a:ln>
        </p:spPr>
        <p:txBody>
          <a:bodyPr>
            <a:spAutoFit/>
          </a:bodyPr>
          <a:lstStyle/>
          <a:p>
            <a:pPr algn="l"/>
            <a:r>
              <a:rPr kumimoji="0" lang="en-US" altLang="zh-CN" sz="2000"/>
              <a:t>1</a:t>
            </a:r>
            <a:r>
              <a:rPr kumimoji="0" lang="zh-CN" altLang="en-US" sz="2000"/>
              <a:t>：</a:t>
            </a:r>
            <a:r>
              <a:rPr lang="en-US" altLang="zh-CN" sz="2000"/>
              <a:t>v</a:t>
            </a:r>
            <a:endParaRPr lang="en-US" altLang="zh-CN"/>
          </a:p>
        </p:txBody>
      </p:sp>
      <p:sp>
        <p:nvSpPr>
          <p:cNvPr id="28708" name="Line 152"/>
          <p:cNvSpPr>
            <a:spLocks noChangeShapeType="1"/>
          </p:cNvSpPr>
          <p:nvPr/>
        </p:nvSpPr>
        <p:spPr bwMode="auto">
          <a:xfrm flipH="1">
            <a:off x="5029200" y="2636838"/>
            <a:ext cx="304800" cy="300037"/>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8709" name="Rectangle 154"/>
          <p:cNvSpPr>
            <a:spLocks noChangeArrowheads="1"/>
          </p:cNvSpPr>
          <p:nvPr/>
        </p:nvSpPr>
        <p:spPr bwMode="auto">
          <a:xfrm>
            <a:off x="3810000" y="3376613"/>
            <a:ext cx="762000" cy="396875"/>
          </a:xfrm>
          <a:prstGeom prst="rect">
            <a:avLst/>
          </a:prstGeom>
          <a:noFill/>
          <a:ln w="9525" algn="ctr">
            <a:noFill/>
            <a:miter lim="800000"/>
            <a:headEnd/>
            <a:tailEnd/>
          </a:ln>
        </p:spPr>
        <p:txBody>
          <a:bodyPr>
            <a:spAutoFit/>
          </a:bodyPr>
          <a:lstStyle/>
          <a:p>
            <a:pPr algn="l"/>
            <a:r>
              <a:rPr kumimoji="0" lang="en-US" altLang="zh-CN" sz="2000"/>
              <a:t>4</a:t>
            </a:r>
            <a:r>
              <a:rPr kumimoji="0" lang="zh-CN" altLang="en-US" sz="2000"/>
              <a:t>：</a:t>
            </a:r>
            <a:r>
              <a:rPr lang="en-US" altLang="zh-CN" sz="2000"/>
              <a:t>v</a:t>
            </a:r>
            <a:endParaRPr lang="en-US" altLang="zh-CN"/>
          </a:p>
        </p:txBody>
      </p:sp>
      <p:sp>
        <p:nvSpPr>
          <p:cNvPr id="28710" name="Rectangle 155"/>
          <p:cNvSpPr>
            <a:spLocks noChangeArrowheads="1"/>
          </p:cNvSpPr>
          <p:nvPr/>
        </p:nvSpPr>
        <p:spPr bwMode="auto">
          <a:xfrm>
            <a:off x="3048000" y="2717800"/>
            <a:ext cx="685800" cy="396875"/>
          </a:xfrm>
          <a:prstGeom prst="rect">
            <a:avLst/>
          </a:prstGeom>
          <a:noFill/>
          <a:ln w="9525" algn="ctr">
            <a:noFill/>
            <a:miter lim="800000"/>
            <a:headEnd/>
            <a:tailEnd/>
          </a:ln>
        </p:spPr>
        <p:txBody>
          <a:bodyPr>
            <a:spAutoFit/>
          </a:bodyPr>
          <a:lstStyle/>
          <a:p>
            <a:pPr algn="l"/>
            <a:r>
              <a:rPr kumimoji="0" lang="en-US" altLang="zh-CN" sz="2000"/>
              <a:t>3</a:t>
            </a:r>
            <a:r>
              <a:rPr kumimoji="0" lang="zh-CN" altLang="en-US" sz="2000"/>
              <a:t>：</a:t>
            </a:r>
            <a:r>
              <a:rPr lang="en-US" altLang="zh-CN" sz="2000"/>
              <a:t>f</a:t>
            </a:r>
            <a:endParaRPr lang="en-US" altLang="zh-CN"/>
          </a:p>
        </p:txBody>
      </p:sp>
      <p:sp>
        <p:nvSpPr>
          <p:cNvPr id="28711" name="Rectangle 156"/>
          <p:cNvSpPr>
            <a:spLocks noChangeArrowheads="1"/>
          </p:cNvSpPr>
          <p:nvPr/>
        </p:nvSpPr>
        <p:spPr bwMode="auto">
          <a:xfrm>
            <a:off x="2209800" y="3317875"/>
            <a:ext cx="685800" cy="396875"/>
          </a:xfrm>
          <a:prstGeom prst="rect">
            <a:avLst/>
          </a:prstGeom>
          <a:noFill/>
          <a:ln w="9525" algn="ctr">
            <a:noFill/>
            <a:miter lim="800000"/>
            <a:headEnd/>
            <a:tailEnd/>
          </a:ln>
        </p:spPr>
        <p:txBody>
          <a:bodyPr>
            <a:spAutoFit/>
          </a:bodyPr>
          <a:lstStyle/>
          <a:p>
            <a:pPr algn="l"/>
            <a:r>
              <a:rPr kumimoji="0" lang="en-US" altLang="zh-CN" sz="2000"/>
              <a:t>2</a:t>
            </a:r>
            <a:r>
              <a:rPr kumimoji="0" lang="zh-CN" altLang="en-US" sz="2000"/>
              <a:t>：</a:t>
            </a:r>
            <a:r>
              <a:rPr kumimoji="0" lang="en-US" altLang="zh-CN" sz="2000"/>
              <a:t>l</a:t>
            </a:r>
            <a:endParaRPr lang="en-US" altLang="zh-CN"/>
          </a:p>
        </p:txBody>
      </p:sp>
      <p:sp>
        <p:nvSpPr>
          <p:cNvPr id="28712" name="Line 157"/>
          <p:cNvSpPr>
            <a:spLocks noChangeShapeType="1"/>
          </p:cNvSpPr>
          <p:nvPr/>
        </p:nvSpPr>
        <p:spPr bwMode="auto">
          <a:xfrm>
            <a:off x="3352800" y="3017838"/>
            <a:ext cx="0" cy="37465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8713" name="Line 158"/>
          <p:cNvSpPr>
            <a:spLocks noChangeShapeType="1"/>
          </p:cNvSpPr>
          <p:nvPr/>
        </p:nvSpPr>
        <p:spPr bwMode="auto">
          <a:xfrm>
            <a:off x="2819400" y="3541713"/>
            <a:ext cx="38100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8714" name="Line 159"/>
          <p:cNvSpPr>
            <a:spLocks noChangeShapeType="1"/>
          </p:cNvSpPr>
          <p:nvPr/>
        </p:nvSpPr>
        <p:spPr bwMode="auto">
          <a:xfrm>
            <a:off x="3505200" y="3541713"/>
            <a:ext cx="38100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8715" name="Rectangle 161"/>
          <p:cNvSpPr>
            <a:spLocks noChangeArrowheads="1"/>
          </p:cNvSpPr>
          <p:nvPr/>
        </p:nvSpPr>
        <p:spPr bwMode="auto">
          <a:xfrm>
            <a:off x="1524000" y="3921125"/>
            <a:ext cx="685800" cy="396875"/>
          </a:xfrm>
          <a:prstGeom prst="rect">
            <a:avLst/>
          </a:prstGeom>
          <a:noFill/>
          <a:ln w="9525" algn="ctr">
            <a:noFill/>
            <a:miter lim="800000"/>
            <a:headEnd/>
            <a:tailEnd/>
          </a:ln>
        </p:spPr>
        <p:txBody>
          <a:bodyPr>
            <a:spAutoFit/>
          </a:bodyPr>
          <a:lstStyle/>
          <a:p>
            <a:pPr algn="l"/>
            <a:r>
              <a:rPr kumimoji="0" lang="en-US" altLang="zh-CN" sz="2000"/>
              <a:t>5</a:t>
            </a:r>
            <a:r>
              <a:rPr kumimoji="0" lang="zh-CN" altLang="en-US" sz="2000"/>
              <a:t>：</a:t>
            </a:r>
            <a:r>
              <a:rPr kumimoji="0" lang="en-US" altLang="zh-CN" sz="2000"/>
              <a:t>l</a:t>
            </a:r>
            <a:endParaRPr lang="en-US" altLang="zh-CN"/>
          </a:p>
        </p:txBody>
      </p:sp>
      <p:sp>
        <p:nvSpPr>
          <p:cNvPr id="28716" name="Rectangle 162"/>
          <p:cNvSpPr>
            <a:spLocks noChangeArrowheads="1"/>
          </p:cNvSpPr>
          <p:nvPr/>
        </p:nvSpPr>
        <p:spPr bwMode="auto">
          <a:xfrm>
            <a:off x="2895600" y="3937000"/>
            <a:ext cx="685800" cy="396875"/>
          </a:xfrm>
          <a:prstGeom prst="rect">
            <a:avLst/>
          </a:prstGeom>
          <a:noFill/>
          <a:ln w="9525" algn="ctr">
            <a:noFill/>
            <a:miter lim="800000"/>
            <a:headEnd/>
            <a:tailEnd/>
          </a:ln>
        </p:spPr>
        <p:txBody>
          <a:bodyPr>
            <a:spAutoFit/>
          </a:bodyPr>
          <a:lstStyle/>
          <a:p>
            <a:pPr algn="l"/>
            <a:r>
              <a:rPr kumimoji="0" lang="en-US" altLang="zh-CN" sz="2000"/>
              <a:t>6</a:t>
            </a:r>
            <a:r>
              <a:rPr kumimoji="0" lang="zh-CN" altLang="en-US" sz="2000"/>
              <a:t>：</a:t>
            </a:r>
            <a:r>
              <a:rPr lang="en-US" altLang="zh-CN" sz="2000"/>
              <a:t>f</a:t>
            </a:r>
            <a:endParaRPr lang="en-US" altLang="zh-CN"/>
          </a:p>
        </p:txBody>
      </p:sp>
      <p:sp>
        <p:nvSpPr>
          <p:cNvPr id="28717" name="Rectangle 163"/>
          <p:cNvSpPr>
            <a:spLocks noChangeArrowheads="1"/>
          </p:cNvSpPr>
          <p:nvPr/>
        </p:nvSpPr>
        <p:spPr bwMode="auto">
          <a:xfrm>
            <a:off x="2743200" y="4386263"/>
            <a:ext cx="762000" cy="396875"/>
          </a:xfrm>
          <a:prstGeom prst="rect">
            <a:avLst/>
          </a:prstGeom>
          <a:noFill/>
          <a:ln w="9525" algn="ctr">
            <a:noFill/>
            <a:miter lim="800000"/>
            <a:headEnd/>
            <a:tailEnd/>
          </a:ln>
        </p:spPr>
        <p:txBody>
          <a:bodyPr>
            <a:spAutoFit/>
          </a:bodyPr>
          <a:lstStyle/>
          <a:p>
            <a:pPr algn="l"/>
            <a:r>
              <a:rPr kumimoji="0" lang="en-US" altLang="zh-CN" sz="2000"/>
              <a:t>7</a:t>
            </a:r>
            <a:r>
              <a:rPr kumimoji="0" lang="zh-CN" altLang="en-US" sz="2000"/>
              <a:t>：</a:t>
            </a:r>
            <a:r>
              <a:rPr lang="en-US" altLang="zh-CN" sz="2000"/>
              <a:t>v</a:t>
            </a:r>
            <a:endParaRPr lang="en-US" altLang="zh-CN"/>
          </a:p>
        </p:txBody>
      </p:sp>
      <p:sp>
        <p:nvSpPr>
          <p:cNvPr id="28718" name="Line 164"/>
          <p:cNvSpPr>
            <a:spLocks noChangeShapeType="1"/>
          </p:cNvSpPr>
          <p:nvPr/>
        </p:nvSpPr>
        <p:spPr bwMode="auto">
          <a:xfrm>
            <a:off x="2133600" y="4086225"/>
            <a:ext cx="38100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8719" name="Line 165"/>
          <p:cNvSpPr>
            <a:spLocks noChangeShapeType="1"/>
          </p:cNvSpPr>
          <p:nvPr/>
        </p:nvSpPr>
        <p:spPr bwMode="auto">
          <a:xfrm>
            <a:off x="2743200" y="4086225"/>
            <a:ext cx="15240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8720" name="Line 166"/>
          <p:cNvSpPr>
            <a:spLocks noChangeShapeType="1"/>
          </p:cNvSpPr>
          <p:nvPr/>
        </p:nvSpPr>
        <p:spPr bwMode="auto">
          <a:xfrm>
            <a:off x="2743200" y="4237038"/>
            <a:ext cx="228600" cy="223837"/>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8721" name="Rectangle 168"/>
          <p:cNvSpPr>
            <a:spLocks noChangeArrowheads="1"/>
          </p:cNvSpPr>
          <p:nvPr/>
        </p:nvSpPr>
        <p:spPr bwMode="auto">
          <a:xfrm>
            <a:off x="914400" y="4606925"/>
            <a:ext cx="685800" cy="396875"/>
          </a:xfrm>
          <a:prstGeom prst="rect">
            <a:avLst/>
          </a:prstGeom>
          <a:noFill/>
          <a:ln w="9525" algn="ctr">
            <a:noFill/>
            <a:miter lim="800000"/>
            <a:headEnd/>
            <a:tailEnd/>
          </a:ln>
        </p:spPr>
        <p:txBody>
          <a:bodyPr>
            <a:spAutoFit/>
          </a:bodyPr>
          <a:lstStyle/>
          <a:p>
            <a:pPr algn="l"/>
            <a:r>
              <a:rPr kumimoji="0" lang="en-US" altLang="zh-CN" sz="2000"/>
              <a:t>8</a:t>
            </a:r>
            <a:r>
              <a:rPr kumimoji="0" lang="zh-CN" altLang="en-US" sz="2000"/>
              <a:t>：</a:t>
            </a:r>
            <a:r>
              <a:rPr lang="en-US" altLang="zh-CN" sz="2000"/>
              <a:t>f</a:t>
            </a:r>
            <a:endParaRPr lang="en-US" altLang="zh-CN"/>
          </a:p>
        </p:txBody>
      </p:sp>
      <p:sp>
        <p:nvSpPr>
          <p:cNvPr id="28722" name="Rectangle 169"/>
          <p:cNvSpPr>
            <a:spLocks noChangeArrowheads="1"/>
          </p:cNvSpPr>
          <p:nvPr/>
        </p:nvSpPr>
        <p:spPr bwMode="auto">
          <a:xfrm>
            <a:off x="2286000" y="4906963"/>
            <a:ext cx="914400" cy="396875"/>
          </a:xfrm>
          <a:prstGeom prst="rect">
            <a:avLst/>
          </a:prstGeom>
          <a:noFill/>
          <a:ln w="9525" algn="ctr">
            <a:noFill/>
            <a:miter lim="800000"/>
            <a:headEnd/>
            <a:tailEnd/>
          </a:ln>
        </p:spPr>
        <p:txBody>
          <a:bodyPr>
            <a:spAutoFit/>
          </a:bodyPr>
          <a:lstStyle/>
          <a:p>
            <a:pPr algn="l"/>
            <a:r>
              <a:rPr kumimoji="0" lang="en-US" altLang="zh-CN" sz="2000"/>
              <a:t>9</a:t>
            </a:r>
            <a:r>
              <a:rPr kumimoji="0" lang="zh-CN" altLang="en-US" sz="2000"/>
              <a:t>：</a:t>
            </a:r>
            <a:r>
              <a:rPr lang="en-US" altLang="zh-CN" sz="2000"/>
              <a:t>v</a:t>
            </a:r>
            <a:endParaRPr lang="en-US" altLang="zh-CN"/>
          </a:p>
        </p:txBody>
      </p:sp>
      <p:sp>
        <p:nvSpPr>
          <p:cNvPr id="28723" name="Line 170"/>
          <p:cNvSpPr>
            <a:spLocks noChangeShapeType="1"/>
          </p:cNvSpPr>
          <p:nvPr/>
        </p:nvSpPr>
        <p:spPr bwMode="auto">
          <a:xfrm>
            <a:off x="1524000" y="4772025"/>
            <a:ext cx="38100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8724" name="Line 171"/>
          <p:cNvSpPr>
            <a:spLocks noChangeShapeType="1"/>
          </p:cNvSpPr>
          <p:nvPr/>
        </p:nvSpPr>
        <p:spPr bwMode="auto">
          <a:xfrm>
            <a:off x="2133600" y="4772025"/>
            <a:ext cx="228600" cy="225425"/>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8725" name="Rectangle 173"/>
          <p:cNvSpPr>
            <a:spLocks noChangeArrowheads="1"/>
          </p:cNvSpPr>
          <p:nvPr/>
        </p:nvSpPr>
        <p:spPr bwMode="auto">
          <a:xfrm>
            <a:off x="4343400" y="3692525"/>
            <a:ext cx="838200" cy="396875"/>
          </a:xfrm>
          <a:prstGeom prst="rect">
            <a:avLst/>
          </a:prstGeom>
          <a:noFill/>
          <a:ln w="9525" algn="ctr">
            <a:noFill/>
            <a:miter lim="800000"/>
            <a:headEnd/>
            <a:tailEnd/>
          </a:ln>
        </p:spPr>
        <p:txBody>
          <a:bodyPr>
            <a:spAutoFit/>
          </a:bodyPr>
          <a:lstStyle/>
          <a:p>
            <a:pPr algn="l"/>
            <a:r>
              <a:rPr kumimoji="0" lang="en-US" altLang="zh-CN" sz="2000"/>
              <a:t>10</a:t>
            </a:r>
            <a:r>
              <a:rPr kumimoji="0" lang="zh-CN" altLang="en-US" sz="2000"/>
              <a:t>：</a:t>
            </a:r>
            <a:r>
              <a:rPr lang="en-US" altLang="zh-CN" sz="2000"/>
              <a:t>f</a:t>
            </a:r>
            <a:endParaRPr lang="en-US" altLang="zh-CN"/>
          </a:p>
        </p:txBody>
      </p:sp>
      <p:sp>
        <p:nvSpPr>
          <p:cNvPr id="28726" name="Rectangle 174"/>
          <p:cNvSpPr>
            <a:spLocks noChangeArrowheads="1"/>
          </p:cNvSpPr>
          <p:nvPr/>
        </p:nvSpPr>
        <p:spPr bwMode="auto">
          <a:xfrm>
            <a:off x="4038600" y="4381500"/>
            <a:ext cx="914400" cy="396875"/>
          </a:xfrm>
          <a:prstGeom prst="rect">
            <a:avLst/>
          </a:prstGeom>
          <a:noFill/>
          <a:ln w="9525" algn="ctr">
            <a:noFill/>
            <a:miter lim="800000"/>
            <a:headEnd/>
            <a:tailEnd/>
          </a:ln>
        </p:spPr>
        <p:txBody>
          <a:bodyPr>
            <a:spAutoFit/>
          </a:bodyPr>
          <a:lstStyle/>
          <a:p>
            <a:pPr algn="l"/>
            <a:r>
              <a:rPr kumimoji="0" lang="en-US" altLang="zh-CN" sz="2000"/>
              <a:t>11</a:t>
            </a:r>
            <a:r>
              <a:rPr kumimoji="0" lang="zh-CN" altLang="en-US" sz="2000"/>
              <a:t>：</a:t>
            </a:r>
            <a:r>
              <a:rPr lang="en-US" altLang="zh-CN" sz="2000"/>
              <a:t>v</a:t>
            </a:r>
            <a:endParaRPr lang="en-US" altLang="zh-CN"/>
          </a:p>
        </p:txBody>
      </p:sp>
      <p:sp>
        <p:nvSpPr>
          <p:cNvPr id="28727" name="Line 175"/>
          <p:cNvSpPr>
            <a:spLocks noChangeShapeType="1"/>
          </p:cNvSpPr>
          <p:nvPr/>
        </p:nvSpPr>
        <p:spPr bwMode="auto">
          <a:xfrm flipH="1">
            <a:off x="4191000" y="3932238"/>
            <a:ext cx="228600" cy="225425"/>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8728" name="Line 176"/>
          <p:cNvSpPr>
            <a:spLocks noChangeShapeType="1"/>
          </p:cNvSpPr>
          <p:nvPr/>
        </p:nvSpPr>
        <p:spPr bwMode="auto">
          <a:xfrm>
            <a:off x="4191000" y="4232275"/>
            <a:ext cx="228600" cy="225425"/>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8729" name="Rectangle 178"/>
          <p:cNvSpPr>
            <a:spLocks noChangeArrowheads="1"/>
          </p:cNvSpPr>
          <p:nvPr/>
        </p:nvSpPr>
        <p:spPr bwMode="auto">
          <a:xfrm>
            <a:off x="4191000" y="5062538"/>
            <a:ext cx="838200" cy="396875"/>
          </a:xfrm>
          <a:prstGeom prst="rect">
            <a:avLst/>
          </a:prstGeom>
          <a:noFill/>
          <a:ln w="9525" algn="ctr">
            <a:noFill/>
            <a:miter lim="800000"/>
            <a:headEnd/>
            <a:tailEnd/>
          </a:ln>
        </p:spPr>
        <p:txBody>
          <a:bodyPr>
            <a:spAutoFit/>
          </a:bodyPr>
          <a:lstStyle/>
          <a:p>
            <a:pPr algn="l"/>
            <a:r>
              <a:rPr kumimoji="0" lang="en-US" altLang="zh-CN" sz="2000"/>
              <a:t>18</a:t>
            </a:r>
            <a:r>
              <a:rPr kumimoji="0" lang="zh-CN" altLang="en-US" sz="2000"/>
              <a:t>：</a:t>
            </a:r>
            <a:r>
              <a:rPr lang="en-US" altLang="zh-CN" sz="2000"/>
              <a:t>f</a:t>
            </a:r>
            <a:endParaRPr lang="en-US" altLang="zh-CN"/>
          </a:p>
        </p:txBody>
      </p:sp>
      <p:sp>
        <p:nvSpPr>
          <p:cNvPr id="28730" name="Rectangle 179"/>
          <p:cNvSpPr>
            <a:spLocks noChangeArrowheads="1"/>
          </p:cNvSpPr>
          <p:nvPr/>
        </p:nvSpPr>
        <p:spPr bwMode="auto">
          <a:xfrm>
            <a:off x="5638800" y="5076825"/>
            <a:ext cx="914400" cy="396875"/>
          </a:xfrm>
          <a:prstGeom prst="rect">
            <a:avLst/>
          </a:prstGeom>
          <a:noFill/>
          <a:ln w="9525" algn="ctr">
            <a:noFill/>
            <a:miter lim="800000"/>
            <a:headEnd/>
            <a:tailEnd/>
          </a:ln>
        </p:spPr>
        <p:txBody>
          <a:bodyPr>
            <a:spAutoFit/>
          </a:bodyPr>
          <a:lstStyle/>
          <a:p>
            <a:pPr algn="l"/>
            <a:r>
              <a:rPr kumimoji="0" lang="en-US" altLang="zh-CN" sz="2000"/>
              <a:t>19</a:t>
            </a:r>
            <a:r>
              <a:rPr kumimoji="0" lang="zh-CN" altLang="en-US" sz="2000"/>
              <a:t>：</a:t>
            </a:r>
            <a:r>
              <a:rPr lang="en-US" altLang="zh-CN" sz="2000"/>
              <a:t>v</a:t>
            </a:r>
            <a:endParaRPr lang="en-US" altLang="zh-CN"/>
          </a:p>
        </p:txBody>
      </p:sp>
      <p:sp>
        <p:nvSpPr>
          <p:cNvPr id="28731" name="Line 180"/>
          <p:cNvSpPr>
            <a:spLocks noChangeShapeType="1"/>
          </p:cNvSpPr>
          <p:nvPr/>
        </p:nvSpPr>
        <p:spPr bwMode="auto">
          <a:xfrm flipH="1">
            <a:off x="4953000" y="4927600"/>
            <a:ext cx="228600" cy="225425"/>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8732" name="Line 181"/>
          <p:cNvSpPr>
            <a:spLocks noChangeShapeType="1"/>
          </p:cNvSpPr>
          <p:nvPr/>
        </p:nvSpPr>
        <p:spPr bwMode="auto">
          <a:xfrm>
            <a:off x="5486400" y="4927600"/>
            <a:ext cx="228600" cy="225425"/>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8733" name="Rectangle 183"/>
          <p:cNvSpPr>
            <a:spLocks noChangeArrowheads="1"/>
          </p:cNvSpPr>
          <p:nvPr/>
        </p:nvSpPr>
        <p:spPr bwMode="auto">
          <a:xfrm>
            <a:off x="4724400" y="3997325"/>
            <a:ext cx="838200" cy="396875"/>
          </a:xfrm>
          <a:prstGeom prst="rect">
            <a:avLst/>
          </a:prstGeom>
          <a:noFill/>
          <a:ln w="9525" algn="ctr">
            <a:noFill/>
            <a:miter lim="800000"/>
            <a:headEnd/>
            <a:tailEnd/>
          </a:ln>
        </p:spPr>
        <p:txBody>
          <a:bodyPr>
            <a:spAutoFit/>
          </a:bodyPr>
          <a:lstStyle/>
          <a:p>
            <a:pPr algn="l"/>
            <a:r>
              <a:rPr kumimoji="0" lang="en-US" altLang="zh-CN" sz="2000"/>
              <a:t>15</a:t>
            </a:r>
            <a:r>
              <a:rPr kumimoji="0" lang="zh-CN" altLang="en-US" sz="2000"/>
              <a:t>：</a:t>
            </a:r>
            <a:r>
              <a:rPr lang="en-US" altLang="zh-CN" sz="2000"/>
              <a:t>l</a:t>
            </a:r>
            <a:endParaRPr lang="en-US" altLang="zh-CN"/>
          </a:p>
        </p:txBody>
      </p:sp>
      <p:sp>
        <p:nvSpPr>
          <p:cNvPr id="28734" name="Rectangle 184"/>
          <p:cNvSpPr>
            <a:spLocks noChangeArrowheads="1"/>
          </p:cNvSpPr>
          <p:nvPr/>
        </p:nvSpPr>
        <p:spPr bwMode="auto">
          <a:xfrm>
            <a:off x="6248400" y="3784600"/>
            <a:ext cx="838200" cy="396875"/>
          </a:xfrm>
          <a:prstGeom prst="rect">
            <a:avLst/>
          </a:prstGeom>
          <a:noFill/>
          <a:ln w="9525" algn="ctr">
            <a:noFill/>
            <a:miter lim="800000"/>
            <a:headEnd/>
            <a:tailEnd/>
          </a:ln>
        </p:spPr>
        <p:txBody>
          <a:bodyPr>
            <a:spAutoFit/>
          </a:bodyPr>
          <a:lstStyle/>
          <a:p>
            <a:pPr algn="l"/>
            <a:r>
              <a:rPr kumimoji="0" lang="en-US" altLang="zh-CN" sz="2000"/>
              <a:t>16</a:t>
            </a:r>
            <a:r>
              <a:rPr kumimoji="0" lang="zh-CN" altLang="en-US" sz="2000"/>
              <a:t>：</a:t>
            </a:r>
            <a:r>
              <a:rPr lang="en-US" altLang="zh-CN" sz="2000"/>
              <a:t>f</a:t>
            </a:r>
            <a:endParaRPr lang="en-US" altLang="zh-CN"/>
          </a:p>
        </p:txBody>
      </p:sp>
      <p:sp>
        <p:nvSpPr>
          <p:cNvPr id="28735" name="Rectangle 185"/>
          <p:cNvSpPr>
            <a:spLocks noChangeArrowheads="1"/>
          </p:cNvSpPr>
          <p:nvPr/>
        </p:nvSpPr>
        <p:spPr bwMode="auto">
          <a:xfrm>
            <a:off x="5943600" y="4462463"/>
            <a:ext cx="914400" cy="396875"/>
          </a:xfrm>
          <a:prstGeom prst="rect">
            <a:avLst/>
          </a:prstGeom>
          <a:noFill/>
          <a:ln w="9525" algn="ctr">
            <a:noFill/>
            <a:miter lim="800000"/>
            <a:headEnd/>
            <a:tailEnd/>
          </a:ln>
        </p:spPr>
        <p:txBody>
          <a:bodyPr>
            <a:spAutoFit/>
          </a:bodyPr>
          <a:lstStyle/>
          <a:p>
            <a:pPr algn="l"/>
            <a:r>
              <a:rPr kumimoji="0" lang="en-US" altLang="zh-CN" sz="2000"/>
              <a:t>17</a:t>
            </a:r>
            <a:r>
              <a:rPr kumimoji="0" lang="zh-CN" altLang="en-US" sz="2000"/>
              <a:t>：</a:t>
            </a:r>
            <a:r>
              <a:rPr lang="en-US" altLang="zh-CN" sz="2000"/>
              <a:t>v</a:t>
            </a:r>
            <a:endParaRPr lang="en-US" altLang="zh-CN"/>
          </a:p>
        </p:txBody>
      </p:sp>
      <p:sp>
        <p:nvSpPr>
          <p:cNvPr id="28736" name="Line 186"/>
          <p:cNvSpPr>
            <a:spLocks noChangeShapeType="1"/>
          </p:cNvSpPr>
          <p:nvPr/>
        </p:nvSpPr>
        <p:spPr bwMode="auto">
          <a:xfrm>
            <a:off x="5486400" y="4162425"/>
            <a:ext cx="38100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8737" name="Line 187"/>
          <p:cNvSpPr>
            <a:spLocks noChangeShapeType="1"/>
          </p:cNvSpPr>
          <p:nvPr/>
        </p:nvSpPr>
        <p:spPr bwMode="auto">
          <a:xfrm>
            <a:off x="6096000" y="4162425"/>
            <a:ext cx="30480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8738" name="Line 188"/>
          <p:cNvSpPr>
            <a:spLocks noChangeShapeType="1"/>
          </p:cNvSpPr>
          <p:nvPr/>
        </p:nvSpPr>
        <p:spPr bwMode="auto">
          <a:xfrm>
            <a:off x="6096000" y="4313238"/>
            <a:ext cx="228600" cy="223837"/>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8739" name="Rectangle 190"/>
          <p:cNvSpPr>
            <a:spLocks noChangeArrowheads="1"/>
          </p:cNvSpPr>
          <p:nvPr/>
        </p:nvSpPr>
        <p:spPr bwMode="auto">
          <a:xfrm>
            <a:off x="5334000" y="3387725"/>
            <a:ext cx="838200" cy="396875"/>
          </a:xfrm>
          <a:prstGeom prst="rect">
            <a:avLst/>
          </a:prstGeom>
          <a:noFill/>
          <a:ln w="9525" algn="ctr">
            <a:noFill/>
            <a:miter lim="800000"/>
            <a:headEnd/>
            <a:tailEnd/>
          </a:ln>
        </p:spPr>
        <p:txBody>
          <a:bodyPr>
            <a:spAutoFit/>
          </a:bodyPr>
          <a:lstStyle/>
          <a:p>
            <a:pPr algn="l"/>
            <a:r>
              <a:rPr kumimoji="0" lang="en-US" altLang="zh-CN" sz="2000"/>
              <a:t>12</a:t>
            </a:r>
            <a:r>
              <a:rPr kumimoji="0" lang="zh-CN" altLang="en-US" sz="2000"/>
              <a:t>：</a:t>
            </a:r>
            <a:r>
              <a:rPr kumimoji="0" lang="en-US" altLang="zh-CN" sz="2000"/>
              <a:t>l</a:t>
            </a:r>
            <a:endParaRPr lang="en-US" altLang="zh-CN"/>
          </a:p>
        </p:txBody>
      </p:sp>
      <p:sp>
        <p:nvSpPr>
          <p:cNvPr id="28740" name="Rectangle 191"/>
          <p:cNvSpPr>
            <a:spLocks noChangeArrowheads="1"/>
          </p:cNvSpPr>
          <p:nvPr/>
        </p:nvSpPr>
        <p:spPr bwMode="auto">
          <a:xfrm>
            <a:off x="6248400" y="2794000"/>
            <a:ext cx="838200" cy="396875"/>
          </a:xfrm>
          <a:prstGeom prst="rect">
            <a:avLst/>
          </a:prstGeom>
          <a:noFill/>
          <a:ln w="9525" algn="ctr">
            <a:noFill/>
            <a:miter lim="800000"/>
            <a:headEnd/>
            <a:tailEnd/>
          </a:ln>
        </p:spPr>
        <p:txBody>
          <a:bodyPr>
            <a:spAutoFit/>
          </a:bodyPr>
          <a:lstStyle/>
          <a:p>
            <a:pPr algn="l"/>
            <a:r>
              <a:rPr kumimoji="0" lang="en-US" altLang="zh-CN" sz="2000"/>
              <a:t>13</a:t>
            </a:r>
            <a:r>
              <a:rPr kumimoji="0" lang="zh-CN" altLang="en-US" sz="2000"/>
              <a:t>：</a:t>
            </a:r>
            <a:r>
              <a:rPr lang="en-US" altLang="zh-CN" sz="2000"/>
              <a:t>f</a:t>
            </a:r>
            <a:endParaRPr lang="en-US" altLang="zh-CN"/>
          </a:p>
        </p:txBody>
      </p:sp>
      <p:sp>
        <p:nvSpPr>
          <p:cNvPr id="28741" name="Rectangle 192"/>
          <p:cNvSpPr>
            <a:spLocks noChangeArrowheads="1"/>
          </p:cNvSpPr>
          <p:nvPr/>
        </p:nvSpPr>
        <p:spPr bwMode="auto">
          <a:xfrm>
            <a:off x="7239000" y="3452813"/>
            <a:ext cx="914400" cy="396875"/>
          </a:xfrm>
          <a:prstGeom prst="rect">
            <a:avLst/>
          </a:prstGeom>
          <a:noFill/>
          <a:ln w="9525" algn="ctr">
            <a:noFill/>
            <a:miter lim="800000"/>
            <a:headEnd/>
            <a:tailEnd/>
          </a:ln>
        </p:spPr>
        <p:txBody>
          <a:bodyPr>
            <a:spAutoFit/>
          </a:bodyPr>
          <a:lstStyle/>
          <a:p>
            <a:pPr algn="l"/>
            <a:r>
              <a:rPr kumimoji="0" lang="en-US" altLang="zh-CN" sz="2000"/>
              <a:t>14</a:t>
            </a:r>
            <a:r>
              <a:rPr kumimoji="0" lang="zh-CN" altLang="en-US" sz="2000"/>
              <a:t>：</a:t>
            </a:r>
            <a:r>
              <a:rPr lang="en-US" altLang="zh-CN" sz="2000"/>
              <a:t>v</a:t>
            </a:r>
            <a:endParaRPr lang="en-US" altLang="zh-CN"/>
          </a:p>
        </p:txBody>
      </p:sp>
      <p:sp>
        <p:nvSpPr>
          <p:cNvPr id="28742" name="Line 193"/>
          <p:cNvSpPr>
            <a:spLocks noChangeShapeType="1"/>
          </p:cNvSpPr>
          <p:nvPr/>
        </p:nvSpPr>
        <p:spPr bwMode="auto">
          <a:xfrm>
            <a:off x="6705600" y="3094038"/>
            <a:ext cx="0" cy="373062"/>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8743" name="Line 194"/>
          <p:cNvSpPr>
            <a:spLocks noChangeShapeType="1"/>
          </p:cNvSpPr>
          <p:nvPr/>
        </p:nvSpPr>
        <p:spPr bwMode="auto">
          <a:xfrm>
            <a:off x="6096000" y="3632200"/>
            <a:ext cx="457200" cy="7620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8744" name="Line 195"/>
          <p:cNvSpPr>
            <a:spLocks noChangeShapeType="1"/>
          </p:cNvSpPr>
          <p:nvPr/>
        </p:nvSpPr>
        <p:spPr bwMode="auto">
          <a:xfrm>
            <a:off x="6934200" y="3692525"/>
            <a:ext cx="381000" cy="0"/>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8745" name="Rectangle 197"/>
          <p:cNvSpPr>
            <a:spLocks noChangeArrowheads="1"/>
          </p:cNvSpPr>
          <p:nvPr/>
        </p:nvSpPr>
        <p:spPr bwMode="auto">
          <a:xfrm>
            <a:off x="7848600" y="3844925"/>
            <a:ext cx="838200" cy="396875"/>
          </a:xfrm>
          <a:prstGeom prst="rect">
            <a:avLst/>
          </a:prstGeom>
          <a:noFill/>
          <a:ln w="9525" algn="ctr">
            <a:noFill/>
            <a:miter lim="800000"/>
            <a:headEnd/>
            <a:tailEnd/>
          </a:ln>
        </p:spPr>
        <p:txBody>
          <a:bodyPr>
            <a:spAutoFit/>
          </a:bodyPr>
          <a:lstStyle/>
          <a:p>
            <a:pPr algn="l"/>
            <a:r>
              <a:rPr kumimoji="0" lang="en-US" altLang="zh-CN" sz="2000"/>
              <a:t>20</a:t>
            </a:r>
            <a:r>
              <a:rPr kumimoji="0" lang="zh-CN" altLang="en-US" sz="2000"/>
              <a:t>：</a:t>
            </a:r>
            <a:r>
              <a:rPr lang="en-US" altLang="zh-CN" sz="2000"/>
              <a:t>f</a:t>
            </a:r>
            <a:endParaRPr lang="en-US" altLang="zh-CN"/>
          </a:p>
        </p:txBody>
      </p:sp>
      <p:sp>
        <p:nvSpPr>
          <p:cNvPr id="28746" name="Rectangle 198"/>
          <p:cNvSpPr>
            <a:spLocks noChangeArrowheads="1"/>
          </p:cNvSpPr>
          <p:nvPr/>
        </p:nvSpPr>
        <p:spPr bwMode="auto">
          <a:xfrm>
            <a:off x="7772400" y="4537075"/>
            <a:ext cx="914400" cy="396875"/>
          </a:xfrm>
          <a:prstGeom prst="rect">
            <a:avLst/>
          </a:prstGeom>
          <a:noFill/>
          <a:ln w="9525" algn="ctr">
            <a:noFill/>
            <a:miter lim="800000"/>
            <a:headEnd/>
            <a:tailEnd/>
          </a:ln>
        </p:spPr>
        <p:txBody>
          <a:bodyPr>
            <a:spAutoFit/>
          </a:bodyPr>
          <a:lstStyle/>
          <a:p>
            <a:pPr algn="l"/>
            <a:r>
              <a:rPr kumimoji="0" lang="en-US" altLang="zh-CN" sz="2000"/>
              <a:t>21</a:t>
            </a:r>
            <a:r>
              <a:rPr kumimoji="0" lang="zh-CN" altLang="en-US" sz="2000"/>
              <a:t>：</a:t>
            </a:r>
            <a:r>
              <a:rPr lang="en-US" altLang="zh-CN" sz="2000"/>
              <a:t>v</a:t>
            </a:r>
            <a:endParaRPr lang="en-US" altLang="zh-CN"/>
          </a:p>
        </p:txBody>
      </p:sp>
      <p:sp>
        <p:nvSpPr>
          <p:cNvPr id="28747" name="Line 199"/>
          <p:cNvSpPr>
            <a:spLocks noChangeShapeType="1"/>
          </p:cNvSpPr>
          <p:nvPr/>
        </p:nvSpPr>
        <p:spPr bwMode="auto">
          <a:xfrm flipV="1">
            <a:off x="7543800" y="4089400"/>
            <a:ext cx="381000" cy="149225"/>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28748" name="Line 200"/>
          <p:cNvSpPr>
            <a:spLocks noChangeShapeType="1"/>
          </p:cNvSpPr>
          <p:nvPr/>
        </p:nvSpPr>
        <p:spPr bwMode="auto">
          <a:xfrm>
            <a:off x="7543800" y="4387850"/>
            <a:ext cx="304800" cy="300038"/>
          </a:xfrm>
          <a:prstGeom prst="line">
            <a:avLst/>
          </a:prstGeom>
          <a:noFill/>
          <a:ln w="9525" cap="rnd">
            <a:solidFill>
              <a:srgbClr val="800080"/>
            </a:solidFill>
            <a:prstDash val="sysDot"/>
            <a:round/>
            <a:headEnd/>
            <a:tailEnd/>
          </a:ln>
        </p:spPr>
        <p:txBody>
          <a:bodyPr>
            <a:spAutoFit/>
          </a:bodyPr>
          <a:lstStyle/>
          <a:p>
            <a:endParaRPr lang="zh-CN" altLang="en-US"/>
          </a:p>
        </p:txBody>
      </p:sp>
      <p:sp>
        <p:nvSpPr>
          <p:cNvPr id="462025" name="Rectangle 201"/>
          <p:cNvSpPr>
            <a:spLocks noChangeArrowheads="1"/>
          </p:cNvSpPr>
          <p:nvPr/>
        </p:nvSpPr>
        <p:spPr bwMode="auto">
          <a:xfrm>
            <a:off x="3713163" y="2717800"/>
            <a:ext cx="325437"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ea typeface="华文行楷" pitchFamily="2" charset="-122"/>
              </a:rPr>
              <a:t>1</a:t>
            </a:r>
          </a:p>
        </p:txBody>
      </p:sp>
      <p:sp>
        <p:nvSpPr>
          <p:cNvPr id="462029" name="Rectangle 205"/>
          <p:cNvSpPr>
            <a:spLocks noChangeArrowheads="1"/>
          </p:cNvSpPr>
          <p:nvPr/>
        </p:nvSpPr>
        <p:spPr bwMode="auto">
          <a:xfrm>
            <a:off x="1274763" y="3911600"/>
            <a:ext cx="325437"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ea typeface="华文行楷" pitchFamily="2" charset="-122"/>
              </a:rPr>
              <a:t>1</a:t>
            </a:r>
          </a:p>
        </p:txBody>
      </p:sp>
      <p:sp>
        <p:nvSpPr>
          <p:cNvPr id="462031" name="Rectangle 207"/>
          <p:cNvSpPr>
            <a:spLocks noChangeArrowheads="1"/>
          </p:cNvSpPr>
          <p:nvPr/>
        </p:nvSpPr>
        <p:spPr bwMode="auto">
          <a:xfrm>
            <a:off x="1960563" y="3327400"/>
            <a:ext cx="325437"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ea typeface="华文行楷" pitchFamily="2" charset="-122"/>
              </a:rPr>
              <a:t>2</a:t>
            </a:r>
          </a:p>
        </p:txBody>
      </p:sp>
      <p:sp>
        <p:nvSpPr>
          <p:cNvPr id="462032" name="Rectangle 208"/>
          <p:cNvSpPr>
            <a:spLocks noChangeArrowheads="1"/>
          </p:cNvSpPr>
          <p:nvPr/>
        </p:nvSpPr>
        <p:spPr bwMode="auto">
          <a:xfrm>
            <a:off x="3505200" y="3987800"/>
            <a:ext cx="325438"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ea typeface="华文行楷" pitchFamily="2" charset="-122"/>
              </a:rPr>
              <a:t>2</a:t>
            </a:r>
          </a:p>
        </p:txBody>
      </p:sp>
      <p:sp>
        <p:nvSpPr>
          <p:cNvPr id="462033" name="Rectangle 209"/>
          <p:cNvSpPr>
            <a:spLocks noChangeArrowheads="1"/>
          </p:cNvSpPr>
          <p:nvPr/>
        </p:nvSpPr>
        <p:spPr bwMode="auto">
          <a:xfrm>
            <a:off x="5084763" y="3632200"/>
            <a:ext cx="325437"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ea typeface="华文行楷" pitchFamily="2" charset="-122"/>
              </a:rPr>
              <a:t>1</a:t>
            </a:r>
          </a:p>
        </p:txBody>
      </p:sp>
      <p:sp>
        <p:nvSpPr>
          <p:cNvPr id="462034" name="Rectangle 210"/>
          <p:cNvSpPr>
            <a:spLocks noChangeArrowheads="1"/>
          </p:cNvSpPr>
          <p:nvPr/>
        </p:nvSpPr>
        <p:spPr bwMode="auto">
          <a:xfrm>
            <a:off x="609600" y="4622800"/>
            <a:ext cx="325438"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ea typeface="华文行楷" pitchFamily="2" charset="-122"/>
              </a:rPr>
              <a:t>2</a:t>
            </a:r>
          </a:p>
        </p:txBody>
      </p:sp>
      <p:sp>
        <p:nvSpPr>
          <p:cNvPr id="462035" name="Rectangle 211"/>
          <p:cNvSpPr>
            <a:spLocks noChangeArrowheads="1"/>
          </p:cNvSpPr>
          <p:nvPr/>
        </p:nvSpPr>
        <p:spPr bwMode="auto">
          <a:xfrm>
            <a:off x="2951163" y="4927600"/>
            <a:ext cx="325437"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ea typeface="华文行楷" pitchFamily="2" charset="-122"/>
              </a:rPr>
              <a:t>2</a:t>
            </a:r>
          </a:p>
        </p:txBody>
      </p:sp>
      <p:sp>
        <p:nvSpPr>
          <p:cNvPr id="462036" name="Rectangle 212"/>
          <p:cNvSpPr>
            <a:spLocks noChangeArrowheads="1"/>
          </p:cNvSpPr>
          <p:nvPr/>
        </p:nvSpPr>
        <p:spPr bwMode="auto">
          <a:xfrm>
            <a:off x="3429000" y="4445000"/>
            <a:ext cx="325438"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ea typeface="华文行楷" pitchFamily="2" charset="-122"/>
              </a:rPr>
              <a:t>2</a:t>
            </a:r>
          </a:p>
        </p:txBody>
      </p:sp>
      <p:sp>
        <p:nvSpPr>
          <p:cNvPr id="462037" name="Rectangle 213"/>
          <p:cNvSpPr>
            <a:spLocks noChangeArrowheads="1"/>
          </p:cNvSpPr>
          <p:nvPr/>
        </p:nvSpPr>
        <p:spPr bwMode="auto">
          <a:xfrm>
            <a:off x="4856163" y="4394200"/>
            <a:ext cx="325437"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ea typeface="华文行楷" pitchFamily="2" charset="-122"/>
              </a:rPr>
              <a:t>0</a:t>
            </a:r>
          </a:p>
        </p:txBody>
      </p:sp>
      <p:sp>
        <p:nvSpPr>
          <p:cNvPr id="462038" name="Rectangle 214"/>
          <p:cNvSpPr>
            <a:spLocks noChangeArrowheads="1"/>
          </p:cNvSpPr>
          <p:nvPr/>
        </p:nvSpPr>
        <p:spPr bwMode="auto">
          <a:xfrm>
            <a:off x="4475163" y="3327400"/>
            <a:ext cx="325437"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ea typeface="华文行楷" pitchFamily="2" charset="-122"/>
              </a:rPr>
              <a:t>2</a:t>
            </a:r>
          </a:p>
        </p:txBody>
      </p:sp>
      <p:sp>
        <p:nvSpPr>
          <p:cNvPr id="462039" name="Rectangle 215"/>
          <p:cNvSpPr>
            <a:spLocks noChangeArrowheads="1"/>
          </p:cNvSpPr>
          <p:nvPr/>
        </p:nvSpPr>
        <p:spPr bwMode="auto">
          <a:xfrm>
            <a:off x="4475163" y="4013200"/>
            <a:ext cx="325437"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ea typeface="华文行楷" pitchFamily="2" charset="-122"/>
              </a:rPr>
              <a:t>1</a:t>
            </a:r>
          </a:p>
        </p:txBody>
      </p:sp>
      <p:sp>
        <p:nvSpPr>
          <p:cNvPr id="462040" name="Rectangle 216"/>
          <p:cNvSpPr>
            <a:spLocks noChangeArrowheads="1"/>
          </p:cNvSpPr>
          <p:nvPr/>
        </p:nvSpPr>
        <p:spPr bwMode="auto">
          <a:xfrm>
            <a:off x="5618163" y="3708400"/>
            <a:ext cx="325437"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ea typeface="华文行楷" pitchFamily="2" charset="-122"/>
              </a:rPr>
              <a:t>2</a:t>
            </a:r>
          </a:p>
        </p:txBody>
      </p:sp>
      <p:sp>
        <p:nvSpPr>
          <p:cNvPr id="462041" name="Rectangle 217"/>
          <p:cNvSpPr>
            <a:spLocks noChangeArrowheads="1"/>
          </p:cNvSpPr>
          <p:nvPr/>
        </p:nvSpPr>
        <p:spPr bwMode="auto">
          <a:xfrm>
            <a:off x="7086600" y="2794000"/>
            <a:ext cx="762000"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ea typeface="华文行楷" pitchFamily="2" charset="-122"/>
              </a:rPr>
              <a:t>0.25</a:t>
            </a:r>
          </a:p>
        </p:txBody>
      </p:sp>
      <p:sp>
        <p:nvSpPr>
          <p:cNvPr id="462042" name="Rectangle 218"/>
          <p:cNvSpPr>
            <a:spLocks noChangeArrowheads="1"/>
          </p:cNvSpPr>
          <p:nvPr/>
        </p:nvSpPr>
        <p:spPr bwMode="auto">
          <a:xfrm>
            <a:off x="6400800" y="4140200"/>
            <a:ext cx="609600"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ea typeface="华文行楷" pitchFamily="2" charset="-122"/>
              </a:rPr>
              <a:t>0.5</a:t>
            </a:r>
          </a:p>
        </p:txBody>
      </p:sp>
      <p:sp>
        <p:nvSpPr>
          <p:cNvPr id="462043" name="Rectangle 219"/>
          <p:cNvSpPr>
            <a:spLocks noChangeArrowheads="1"/>
          </p:cNvSpPr>
          <p:nvPr/>
        </p:nvSpPr>
        <p:spPr bwMode="auto">
          <a:xfrm>
            <a:off x="8001000" y="4165600"/>
            <a:ext cx="762000"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ea typeface="华文行楷" pitchFamily="2" charset="-122"/>
              </a:rPr>
              <a:t>0.25</a:t>
            </a:r>
          </a:p>
        </p:txBody>
      </p:sp>
      <p:sp>
        <p:nvSpPr>
          <p:cNvPr id="462044" name="Rectangle 220"/>
          <p:cNvSpPr>
            <a:spLocks noChangeArrowheads="1"/>
          </p:cNvSpPr>
          <p:nvPr/>
        </p:nvSpPr>
        <p:spPr bwMode="auto">
          <a:xfrm>
            <a:off x="4419600" y="5384800"/>
            <a:ext cx="609600"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ea typeface="华文行楷" pitchFamily="2" charset="-122"/>
              </a:rPr>
              <a:t>0.5</a:t>
            </a:r>
          </a:p>
        </p:txBody>
      </p:sp>
      <p:sp>
        <p:nvSpPr>
          <p:cNvPr id="462045" name="Rectangle 221"/>
          <p:cNvSpPr>
            <a:spLocks noChangeArrowheads="1"/>
          </p:cNvSpPr>
          <p:nvPr/>
        </p:nvSpPr>
        <p:spPr bwMode="auto">
          <a:xfrm>
            <a:off x="7848600" y="4851400"/>
            <a:ext cx="762000"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ea typeface="华文行楷" pitchFamily="2" charset="-122"/>
              </a:rPr>
              <a:t>0.25</a:t>
            </a:r>
          </a:p>
        </p:txBody>
      </p:sp>
      <p:sp>
        <p:nvSpPr>
          <p:cNvPr id="462046" name="Rectangle 222"/>
          <p:cNvSpPr>
            <a:spLocks noChangeArrowheads="1"/>
          </p:cNvSpPr>
          <p:nvPr/>
        </p:nvSpPr>
        <p:spPr bwMode="auto">
          <a:xfrm>
            <a:off x="6477000" y="5080000"/>
            <a:ext cx="304800"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ea typeface="华文行楷" pitchFamily="2" charset="-122"/>
              </a:rPr>
              <a:t>0</a:t>
            </a:r>
          </a:p>
        </p:txBody>
      </p:sp>
      <p:sp>
        <p:nvSpPr>
          <p:cNvPr id="462047" name="Rectangle 223"/>
          <p:cNvSpPr>
            <a:spLocks noChangeArrowheads="1"/>
          </p:cNvSpPr>
          <p:nvPr/>
        </p:nvSpPr>
        <p:spPr bwMode="auto">
          <a:xfrm>
            <a:off x="5715000" y="4521200"/>
            <a:ext cx="304800"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ea typeface="华文行楷" pitchFamily="2" charset="-122"/>
              </a:rPr>
              <a:t>0</a:t>
            </a:r>
          </a:p>
        </p:txBody>
      </p:sp>
      <p:sp>
        <p:nvSpPr>
          <p:cNvPr id="462048" name="Rectangle 224"/>
          <p:cNvSpPr>
            <a:spLocks noChangeArrowheads="1"/>
          </p:cNvSpPr>
          <p:nvPr/>
        </p:nvSpPr>
        <p:spPr bwMode="auto">
          <a:xfrm>
            <a:off x="8077200" y="3403600"/>
            <a:ext cx="762000"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ea typeface="华文行楷" pitchFamily="2" charset="-122"/>
              </a:rPr>
              <a:t>0.25</a:t>
            </a:r>
          </a:p>
        </p:txBody>
      </p:sp>
      <p:sp>
        <p:nvSpPr>
          <p:cNvPr id="462049" name="Rectangle 225"/>
          <p:cNvSpPr>
            <a:spLocks noChangeArrowheads="1"/>
          </p:cNvSpPr>
          <p:nvPr/>
        </p:nvSpPr>
        <p:spPr bwMode="auto">
          <a:xfrm>
            <a:off x="5943600" y="2413000"/>
            <a:ext cx="762000" cy="406400"/>
          </a:xfrm>
          <a:prstGeom prst="rect">
            <a:avLst/>
          </a:prstGeom>
          <a:noFill/>
          <a:ln w="9525" cap="rnd">
            <a:solidFill>
              <a:srgbClr val="000080"/>
            </a:solidFill>
            <a:prstDash val="sysDot"/>
            <a:miter lim="800000"/>
            <a:headEnd/>
            <a:tailEnd/>
          </a:ln>
        </p:spPr>
        <p:txBody>
          <a:bodyPr>
            <a:spAutoFit/>
          </a:bodyPr>
          <a:lstStyle/>
          <a:p>
            <a:pPr algn="l">
              <a:buClrTx/>
              <a:buFontTx/>
              <a:buNone/>
            </a:pPr>
            <a:r>
              <a:rPr lang="en-US" altLang="zh-CN" sz="2000" b="1">
                <a:solidFill>
                  <a:srgbClr val="333399"/>
                </a:solidFill>
                <a:ea typeface="华文行楷" pitchFamily="2" charset="-122"/>
              </a:rPr>
              <a:t>2.25</a:t>
            </a:r>
          </a:p>
        </p:txBody>
      </p:sp>
    </p:spTree>
    <p:extLst>
      <p:ext uri="{BB962C8B-B14F-4D97-AF65-F5344CB8AC3E}">
        <p14:creationId xmlns:p14="http://schemas.microsoft.com/office/powerpoint/2010/main" val="274912193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2025"/>
                                        </p:tgtEl>
                                        <p:attrNameLst>
                                          <p:attrName>style.visibility</p:attrName>
                                        </p:attrNameLst>
                                      </p:cBhvr>
                                      <p:to>
                                        <p:strVal val="visible"/>
                                      </p:to>
                                    </p:set>
                                    <p:animEffect transition="in" filter="dissolve">
                                      <p:cBhvr>
                                        <p:cTn id="7" dur="500"/>
                                        <p:tgtEl>
                                          <p:spTgt spid="4620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2029"/>
                                        </p:tgtEl>
                                        <p:attrNameLst>
                                          <p:attrName>style.visibility</p:attrName>
                                        </p:attrNameLst>
                                      </p:cBhvr>
                                      <p:to>
                                        <p:strVal val="visible"/>
                                      </p:to>
                                    </p:set>
                                    <p:animEffect transition="in" filter="dissolve">
                                      <p:cBhvr>
                                        <p:cTn id="12" dur="500"/>
                                        <p:tgtEl>
                                          <p:spTgt spid="46202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62031"/>
                                        </p:tgtEl>
                                        <p:attrNameLst>
                                          <p:attrName>style.visibility</p:attrName>
                                        </p:attrNameLst>
                                      </p:cBhvr>
                                      <p:to>
                                        <p:strVal val="visible"/>
                                      </p:to>
                                    </p:set>
                                    <p:animEffect transition="in" filter="dissolve">
                                      <p:cBhvr>
                                        <p:cTn id="17" dur="500"/>
                                        <p:tgtEl>
                                          <p:spTgt spid="46203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62032"/>
                                        </p:tgtEl>
                                        <p:attrNameLst>
                                          <p:attrName>style.visibility</p:attrName>
                                        </p:attrNameLst>
                                      </p:cBhvr>
                                      <p:to>
                                        <p:strVal val="visible"/>
                                      </p:to>
                                    </p:set>
                                    <p:animEffect transition="in" filter="dissolve">
                                      <p:cBhvr>
                                        <p:cTn id="22" dur="500"/>
                                        <p:tgtEl>
                                          <p:spTgt spid="46203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62033"/>
                                        </p:tgtEl>
                                        <p:attrNameLst>
                                          <p:attrName>style.visibility</p:attrName>
                                        </p:attrNameLst>
                                      </p:cBhvr>
                                      <p:to>
                                        <p:strVal val="visible"/>
                                      </p:to>
                                    </p:set>
                                    <p:animEffect transition="in" filter="dissolve">
                                      <p:cBhvr>
                                        <p:cTn id="27" dur="500"/>
                                        <p:tgtEl>
                                          <p:spTgt spid="46203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62034"/>
                                        </p:tgtEl>
                                        <p:attrNameLst>
                                          <p:attrName>style.visibility</p:attrName>
                                        </p:attrNameLst>
                                      </p:cBhvr>
                                      <p:to>
                                        <p:strVal val="visible"/>
                                      </p:to>
                                    </p:set>
                                    <p:animEffect transition="in" filter="dissolve">
                                      <p:cBhvr>
                                        <p:cTn id="32" dur="500"/>
                                        <p:tgtEl>
                                          <p:spTgt spid="46203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62035"/>
                                        </p:tgtEl>
                                        <p:attrNameLst>
                                          <p:attrName>style.visibility</p:attrName>
                                        </p:attrNameLst>
                                      </p:cBhvr>
                                      <p:to>
                                        <p:strVal val="visible"/>
                                      </p:to>
                                    </p:set>
                                    <p:animEffect transition="in" filter="dissolve">
                                      <p:cBhvr>
                                        <p:cTn id="37" dur="500"/>
                                        <p:tgtEl>
                                          <p:spTgt spid="462035"/>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62036"/>
                                        </p:tgtEl>
                                        <p:attrNameLst>
                                          <p:attrName>style.visibility</p:attrName>
                                        </p:attrNameLst>
                                      </p:cBhvr>
                                      <p:to>
                                        <p:strVal val="visible"/>
                                      </p:to>
                                    </p:set>
                                    <p:animEffect transition="in" filter="dissolve">
                                      <p:cBhvr>
                                        <p:cTn id="42" dur="500"/>
                                        <p:tgtEl>
                                          <p:spTgt spid="462036"/>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62037"/>
                                        </p:tgtEl>
                                        <p:attrNameLst>
                                          <p:attrName>style.visibility</p:attrName>
                                        </p:attrNameLst>
                                      </p:cBhvr>
                                      <p:to>
                                        <p:strVal val="visible"/>
                                      </p:to>
                                    </p:set>
                                    <p:animEffect transition="in" filter="dissolve">
                                      <p:cBhvr>
                                        <p:cTn id="47" dur="500"/>
                                        <p:tgtEl>
                                          <p:spTgt spid="462037"/>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62038"/>
                                        </p:tgtEl>
                                        <p:attrNameLst>
                                          <p:attrName>style.visibility</p:attrName>
                                        </p:attrNameLst>
                                      </p:cBhvr>
                                      <p:to>
                                        <p:strVal val="visible"/>
                                      </p:to>
                                    </p:set>
                                    <p:animEffect transition="in" filter="dissolve">
                                      <p:cBhvr>
                                        <p:cTn id="52" dur="500"/>
                                        <p:tgtEl>
                                          <p:spTgt spid="462038"/>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462039"/>
                                        </p:tgtEl>
                                        <p:attrNameLst>
                                          <p:attrName>style.visibility</p:attrName>
                                        </p:attrNameLst>
                                      </p:cBhvr>
                                      <p:to>
                                        <p:strVal val="visible"/>
                                      </p:to>
                                    </p:set>
                                    <p:animEffect transition="in" filter="dissolve">
                                      <p:cBhvr>
                                        <p:cTn id="57" dur="500"/>
                                        <p:tgtEl>
                                          <p:spTgt spid="462039"/>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462040"/>
                                        </p:tgtEl>
                                        <p:attrNameLst>
                                          <p:attrName>style.visibility</p:attrName>
                                        </p:attrNameLst>
                                      </p:cBhvr>
                                      <p:to>
                                        <p:strVal val="visible"/>
                                      </p:to>
                                    </p:set>
                                    <p:animEffect transition="in" filter="dissolve">
                                      <p:cBhvr>
                                        <p:cTn id="62" dur="500"/>
                                        <p:tgtEl>
                                          <p:spTgt spid="462040"/>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462041"/>
                                        </p:tgtEl>
                                        <p:attrNameLst>
                                          <p:attrName>style.visibility</p:attrName>
                                        </p:attrNameLst>
                                      </p:cBhvr>
                                      <p:to>
                                        <p:strVal val="visible"/>
                                      </p:to>
                                    </p:set>
                                    <p:animEffect transition="in" filter="dissolve">
                                      <p:cBhvr>
                                        <p:cTn id="67" dur="500"/>
                                        <p:tgtEl>
                                          <p:spTgt spid="462041"/>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462042"/>
                                        </p:tgtEl>
                                        <p:attrNameLst>
                                          <p:attrName>style.visibility</p:attrName>
                                        </p:attrNameLst>
                                      </p:cBhvr>
                                      <p:to>
                                        <p:strVal val="visible"/>
                                      </p:to>
                                    </p:set>
                                    <p:animEffect transition="in" filter="dissolve">
                                      <p:cBhvr>
                                        <p:cTn id="72" dur="500"/>
                                        <p:tgtEl>
                                          <p:spTgt spid="46204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462043"/>
                                        </p:tgtEl>
                                        <p:attrNameLst>
                                          <p:attrName>style.visibility</p:attrName>
                                        </p:attrNameLst>
                                      </p:cBhvr>
                                      <p:to>
                                        <p:strVal val="visible"/>
                                      </p:to>
                                    </p:set>
                                    <p:animEffect transition="in" filter="dissolve">
                                      <p:cBhvr>
                                        <p:cTn id="77" dur="500"/>
                                        <p:tgtEl>
                                          <p:spTgt spid="462043"/>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462044"/>
                                        </p:tgtEl>
                                        <p:attrNameLst>
                                          <p:attrName>style.visibility</p:attrName>
                                        </p:attrNameLst>
                                      </p:cBhvr>
                                      <p:to>
                                        <p:strVal val="visible"/>
                                      </p:to>
                                    </p:set>
                                    <p:animEffect transition="in" filter="dissolve">
                                      <p:cBhvr>
                                        <p:cTn id="82" dur="500"/>
                                        <p:tgtEl>
                                          <p:spTgt spid="462044"/>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462045"/>
                                        </p:tgtEl>
                                        <p:attrNameLst>
                                          <p:attrName>style.visibility</p:attrName>
                                        </p:attrNameLst>
                                      </p:cBhvr>
                                      <p:to>
                                        <p:strVal val="visible"/>
                                      </p:to>
                                    </p:set>
                                    <p:animEffect transition="in" filter="dissolve">
                                      <p:cBhvr>
                                        <p:cTn id="87" dur="500"/>
                                        <p:tgtEl>
                                          <p:spTgt spid="462045"/>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462046"/>
                                        </p:tgtEl>
                                        <p:attrNameLst>
                                          <p:attrName>style.visibility</p:attrName>
                                        </p:attrNameLst>
                                      </p:cBhvr>
                                      <p:to>
                                        <p:strVal val="visible"/>
                                      </p:to>
                                    </p:set>
                                    <p:animEffect transition="in" filter="dissolve">
                                      <p:cBhvr>
                                        <p:cTn id="92" dur="500"/>
                                        <p:tgtEl>
                                          <p:spTgt spid="462046"/>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462047"/>
                                        </p:tgtEl>
                                        <p:attrNameLst>
                                          <p:attrName>style.visibility</p:attrName>
                                        </p:attrNameLst>
                                      </p:cBhvr>
                                      <p:to>
                                        <p:strVal val="visible"/>
                                      </p:to>
                                    </p:set>
                                    <p:animEffect transition="in" filter="dissolve">
                                      <p:cBhvr>
                                        <p:cTn id="97" dur="500"/>
                                        <p:tgtEl>
                                          <p:spTgt spid="462047"/>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462048"/>
                                        </p:tgtEl>
                                        <p:attrNameLst>
                                          <p:attrName>style.visibility</p:attrName>
                                        </p:attrNameLst>
                                      </p:cBhvr>
                                      <p:to>
                                        <p:strVal val="visible"/>
                                      </p:to>
                                    </p:set>
                                    <p:animEffect transition="in" filter="dissolve">
                                      <p:cBhvr>
                                        <p:cTn id="102" dur="500"/>
                                        <p:tgtEl>
                                          <p:spTgt spid="462048"/>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462049"/>
                                        </p:tgtEl>
                                        <p:attrNameLst>
                                          <p:attrName>style.visibility</p:attrName>
                                        </p:attrNameLst>
                                      </p:cBhvr>
                                      <p:to>
                                        <p:strVal val="visible"/>
                                      </p:to>
                                    </p:set>
                                    <p:animEffect transition="in" filter="dissolve">
                                      <p:cBhvr>
                                        <p:cTn id="107" dur="500"/>
                                        <p:tgtEl>
                                          <p:spTgt spid="462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025" grpId="0" animBg="1" autoUpdateAnimBg="0"/>
      <p:bldP spid="462029" grpId="0" animBg="1" autoUpdateAnimBg="0"/>
      <p:bldP spid="462031" grpId="0" animBg="1" autoUpdateAnimBg="0"/>
      <p:bldP spid="462032" grpId="0" animBg="1" autoUpdateAnimBg="0"/>
      <p:bldP spid="462033" grpId="0" animBg="1" autoUpdateAnimBg="0"/>
      <p:bldP spid="462034" grpId="0" animBg="1" autoUpdateAnimBg="0"/>
      <p:bldP spid="462035" grpId="0" animBg="1" autoUpdateAnimBg="0"/>
      <p:bldP spid="462036" grpId="0" animBg="1" autoUpdateAnimBg="0"/>
      <p:bldP spid="462037" grpId="0" animBg="1" autoUpdateAnimBg="0"/>
      <p:bldP spid="462038" grpId="0" animBg="1" autoUpdateAnimBg="0"/>
      <p:bldP spid="462039" grpId="0" animBg="1" autoUpdateAnimBg="0"/>
      <p:bldP spid="462040" grpId="0" animBg="1" autoUpdateAnimBg="0"/>
      <p:bldP spid="462041" grpId="0" animBg="1" autoUpdateAnimBg="0"/>
      <p:bldP spid="462042" grpId="0" animBg="1" autoUpdateAnimBg="0"/>
      <p:bldP spid="462043" grpId="0" animBg="1" autoUpdateAnimBg="0"/>
      <p:bldP spid="462044" grpId="0" animBg="1" autoUpdateAnimBg="0"/>
      <p:bldP spid="462045" grpId="0" animBg="1" autoUpdateAnimBg="0"/>
      <p:bldP spid="462046" grpId="0" animBg="1" autoUpdateAnimBg="0"/>
      <p:bldP spid="462047" grpId="0" animBg="1" autoUpdateAnimBg="0"/>
      <p:bldP spid="462048" grpId="0" animBg="1" autoUpdateAnimBg="0"/>
      <p:bldP spid="462049"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404245" y="1387475"/>
            <a:ext cx="7777163" cy="1187450"/>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dirty="0">
                <a:latin typeface="楷体_GB2312" pitchFamily="49" charset="-122"/>
              </a:rPr>
              <a:t> </a:t>
            </a:r>
            <a:r>
              <a:rPr lang="zh-CN" altLang="en-US" b="1" i="0" dirty="0">
                <a:solidFill>
                  <a:srgbClr val="333399"/>
                </a:solidFill>
                <a:latin typeface="Times New Roman" pitchFamily="18" charset="0"/>
              </a:rPr>
              <a:t>语法分析树中各结点属性值的计算过程被称为对语</a:t>
            </a:r>
          </a:p>
          <a:p>
            <a:pPr algn="l">
              <a:buClrTx/>
              <a:buFont typeface="Symbol" pitchFamily="18" charset="2"/>
              <a:buNone/>
            </a:pPr>
            <a:r>
              <a:rPr lang="zh-CN" altLang="en-US" b="1" i="0" dirty="0">
                <a:solidFill>
                  <a:srgbClr val="333399"/>
                </a:solidFill>
                <a:latin typeface="Times New Roman" pitchFamily="18" charset="0"/>
              </a:rPr>
              <a:t>    法分析树的</a:t>
            </a:r>
            <a:r>
              <a:rPr lang="zh-CN" altLang="en-US" b="1" i="0" dirty="0">
                <a:latin typeface="Times New Roman" pitchFamily="18" charset="0"/>
              </a:rPr>
              <a:t>标注</a:t>
            </a:r>
            <a:r>
              <a:rPr lang="zh-CN" altLang="en-US" b="1" i="0" dirty="0">
                <a:solidFill>
                  <a:srgbClr val="333399"/>
                </a:solidFill>
                <a:latin typeface="Times New Roman" pitchFamily="18" charset="0"/>
              </a:rPr>
              <a:t>（</a:t>
            </a:r>
            <a:r>
              <a:rPr lang="en-US" altLang="zh-CN" dirty="0">
                <a:solidFill>
                  <a:srgbClr val="333399"/>
                </a:solidFill>
                <a:latin typeface="Times New Roman" pitchFamily="18" charset="0"/>
              </a:rPr>
              <a:t>annotating</a:t>
            </a:r>
            <a:r>
              <a:rPr lang="zh-CN" altLang="en-US" b="1" i="0" dirty="0">
                <a:solidFill>
                  <a:srgbClr val="333399"/>
                </a:solidFill>
                <a:latin typeface="Times New Roman" pitchFamily="18" charset="0"/>
              </a:rPr>
              <a:t>）或</a:t>
            </a:r>
            <a:r>
              <a:rPr lang="zh-CN" altLang="en-US" b="1" i="0" dirty="0">
                <a:latin typeface="Times New Roman" pitchFamily="18" charset="0"/>
              </a:rPr>
              <a:t>修饰</a:t>
            </a:r>
            <a:r>
              <a:rPr lang="zh-CN" altLang="en-US" b="1" i="0" dirty="0">
                <a:solidFill>
                  <a:srgbClr val="333399"/>
                </a:solidFill>
                <a:latin typeface="Times New Roman" pitchFamily="18" charset="0"/>
              </a:rPr>
              <a:t>（</a:t>
            </a:r>
            <a:r>
              <a:rPr lang="en-US" altLang="zh-CN" dirty="0">
                <a:solidFill>
                  <a:srgbClr val="333399"/>
                </a:solidFill>
                <a:latin typeface="Times New Roman" pitchFamily="18" charset="0"/>
              </a:rPr>
              <a:t>decorating</a:t>
            </a:r>
            <a:r>
              <a:rPr lang="zh-CN" altLang="en-US" b="1" i="0" dirty="0">
                <a:solidFill>
                  <a:srgbClr val="333399"/>
                </a:solidFill>
                <a:latin typeface="Times New Roman" pitchFamily="18" charset="0"/>
              </a:rPr>
              <a:t>），</a:t>
            </a:r>
          </a:p>
          <a:p>
            <a:pPr algn="l">
              <a:buClrTx/>
              <a:buFont typeface="Symbol" pitchFamily="18" charset="2"/>
              <a:buNone/>
            </a:pPr>
            <a:r>
              <a:rPr lang="zh-CN" altLang="en-US" b="1" i="0" dirty="0">
                <a:solidFill>
                  <a:srgbClr val="333399"/>
                </a:solidFill>
                <a:latin typeface="Times New Roman" pitchFamily="18" charset="0"/>
              </a:rPr>
              <a:t>    用</a:t>
            </a:r>
            <a:r>
              <a:rPr lang="zh-CN" altLang="en-US" b="1" i="0" dirty="0">
                <a:latin typeface="Times New Roman" pitchFamily="18" charset="0"/>
              </a:rPr>
              <a:t>带标注的语法分析树</a:t>
            </a:r>
            <a:r>
              <a:rPr lang="zh-CN" altLang="en-US" b="1" i="0" dirty="0">
                <a:solidFill>
                  <a:srgbClr val="333399"/>
                </a:solidFill>
                <a:latin typeface="Times New Roman" pitchFamily="18" charset="0"/>
              </a:rPr>
              <a:t>表示属性值的计算结果，如：</a:t>
            </a:r>
          </a:p>
        </p:txBody>
      </p:sp>
      <p:sp>
        <p:nvSpPr>
          <p:cNvPr id="29703" name="Text Box 7"/>
          <p:cNvSpPr txBox="1">
            <a:spLocks noChangeArrowheads="1"/>
          </p:cNvSpPr>
          <p:nvPr/>
        </p:nvSpPr>
        <p:spPr bwMode="auto">
          <a:xfrm>
            <a:off x="422275" y="609600"/>
            <a:ext cx="7994650" cy="519113"/>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dirty="0">
                <a:latin typeface="楷体_GB2312" pitchFamily="49" charset="-122"/>
              </a:rPr>
              <a:t> </a:t>
            </a:r>
            <a:r>
              <a:rPr lang="zh-CN" altLang="en-US" sz="2800" b="1" i="0" dirty="0">
                <a:latin typeface="楷体_GB2312" pitchFamily="49" charset="-122"/>
              </a:rPr>
              <a:t>带标注</a:t>
            </a:r>
            <a:r>
              <a:rPr lang="zh-CN" altLang="en-US" sz="2800" b="1" i="0" dirty="0">
                <a:solidFill>
                  <a:srgbClr val="333399"/>
                </a:solidFill>
                <a:latin typeface="楷体_GB2312" pitchFamily="49" charset="-122"/>
              </a:rPr>
              <a:t>（</a:t>
            </a:r>
            <a:r>
              <a:rPr lang="en-US" altLang="zh-CN" sz="2800" b="1" i="0" dirty="0">
                <a:solidFill>
                  <a:srgbClr val="333399"/>
                </a:solidFill>
                <a:latin typeface="楷体_GB2312" pitchFamily="49" charset="-122"/>
              </a:rPr>
              <a:t>annotated</a:t>
            </a:r>
            <a:r>
              <a:rPr lang="zh-CN" altLang="en-US" sz="2800" b="1" i="0" dirty="0">
                <a:solidFill>
                  <a:srgbClr val="333399"/>
                </a:solidFill>
                <a:latin typeface="楷体_GB2312" pitchFamily="49" charset="-122"/>
              </a:rPr>
              <a:t>）</a:t>
            </a:r>
            <a:r>
              <a:rPr lang="zh-CN" altLang="en-US" sz="2800" b="1" i="0" dirty="0">
                <a:latin typeface="楷体_GB2312" pitchFamily="49" charset="-122"/>
              </a:rPr>
              <a:t>的语法分析树</a:t>
            </a:r>
            <a:endParaRPr lang="zh-CN" altLang="en-US" sz="2800" b="1" i="0" dirty="0">
              <a:solidFill>
                <a:srgbClr val="333399"/>
              </a:solidFill>
              <a:latin typeface="楷体_GB2312" pitchFamily="49" charset="-122"/>
            </a:endParaRPr>
          </a:p>
        </p:txBody>
      </p:sp>
      <p:sp>
        <p:nvSpPr>
          <p:cNvPr id="29704" name="Rectangle 8"/>
          <p:cNvSpPr>
            <a:spLocks noChangeArrowheads="1"/>
          </p:cNvSpPr>
          <p:nvPr/>
        </p:nvSpPr>
        <p:spPr bwMode="auto">
          <a:xfrm>
            <a:off x="1833563" y="3995738"/>
            <a:ext cx="354012"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S</a:t>
            </a:r>
          </a:p>
        </p:txBody>
      </p:sp>
      <p:sp>
        <p:nvSpPr>
          <p:cNvPr id="29705" name="Rectangle 9"/>
          <p:cNvSpPr>
            <a:spLocks noChangeArrowheads="1"/>
          </p:cNvSpPr>
          <p:nvPr/>
        </p:nvSpPr>
        <p:spPr bwMode="auto">
          <a:xfrm>
            <a:off x="2552700" y="3409950"/>
            <a:ext cx="3429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S</a:t>
            </a:r>
          </a:p>
        </p:txBody>
      </p:sp>
      <p:sp>
        <p:nvSpPr>
          <p:cNvPr id="29706" name="Line 10"/>
          <p:cNvSpPr>
            <a:spLocks noChangeShapeType="1"/>
          </p:cNvSpPr>
          <p:nvPr/>
        </p:nvSpPr>
        <p:spPr bwMode="auto">
          <a:xfrm flipH="1" flipV="1">
            <a:off x="2895600" y="3673475"/>
            <a:ext cx="457200" cy="449263"/>
          </a:xfrm>
          <a:prstGeom prst="line">
            <a:avLst/>
          </a:prstGeom>
          <a:noFill/>
          <a:ln w="9525">
            <a:solidFill>
              <a:srgbClr val="000080"/>
            </a:solidFill>
            <a:round/>
            <a:headEnd/>
            <a:tailEnd/>
          </a:ln>
        </p:spPr>
        <p:txBody>
          <a:bodyPr>
            <a:spAutoFit/>
          </a:bodyPr>
          <a:lstStyle/>
          <a:p>
            <a:endParaRPr lang="zh-CN" altLang="en-US"/>
          </a:p>
        </p:txBody>
      </p:sp>
      <p:sp>
        <p:nvSpPr>
          <p:cNvPr id="29707" name="Line 11"/>
          <p:cNvSpPr>
            <a:spLocks noChangeShapeType="1"/>
          </p:cNvSpPr>
          <p:nvPr/>
        </p:nvSpPr>
        <p:spPr bwMode="auto">
          <a:xfrm flipV="1">
            <a:off x="2209800" y="3673475"/>
            <a:ext cx="381000" cy="374650"/>
          </a:xfrm>
          <a:prstGeom prst="line">
            <a:avLst/>
          </a:prstGeom>
          <a:noFill/>
          <a:ln w="9525">
            <a:solidFill>
              <a:srgbClr val="000080"/>
            </a:solidFill>
            <a:round/>
            <a:headEnd/>
            <a:tailEnd/>
          </a:ln>
        </p:spPr>
        <p:txBody>
          <a:bodyPr>
            <a:spAutoFit/>
          </a:bodyPr>
          <a:lstStyle/>
          <a:p>
            <a:endParaRPr lang="zh-CN" altLang="en-US"/>
          </a:p>
        </p:txBody>
      </p:sp>
      <p:sp>
        <p:nvSpPr>
          <p:cNvPr id="29708" name="Line 12"/>
          <p:cNvSpPr>
            <a:spLocks noChangeShapeType="1"/>
          </p:cNvSpPr>
          <p:nvPr/>
        </p:nvSpPr>
        <p:spPr bwMode="auto">
          <a:xfrm flipV="1">
            <a:off x="1524000" y="4283075"/>
            <a:ext cx="381000" cy="374650"/>
          </a:xfrm>
          <a:prstGeom prst="line">
            <a:avLst/>
          </a:prstGeom>
          <a:noFill/>
          <a:ln w="9525">
            <a:solidFill>
              <a:srgbClr val="000080"/>
            </a:solidFill>
            <a:round/>
            <a:headEnd/>
            <a:tailEnd/>
          </a:ln>
        </p:spPr>
        <p:txBody>
          <a:bodyPr>
            <a:spAutoFit/>
          </a:bodyPr>
          <a:lstStyle/>
          <a:p>
            <a:endParaRPr lang="zh-CN" altLang="en-US"/>
          </a:p>
        </p:txBody>
      </p:sp>
      <p:sp>
        <p:nvSpPr>
          <p:cNvPr id="29709" name="Rectangle 13"/>
          <p:cNvSpPr>
            <a:spLocks noChangeArrowheads="1"/>
          </p:cNvSpPr>
          <p:nvPr/>
        </p:nvSpPr>
        <p:spPr bwMode="auto">
          <a:xfrm>
            <a:off x="4114800" y="2819400"/>
            <a:ext cx="4572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N</a:t>
            </a:r>
          </a:p>
        </p:txBody>
      </p:sp>
      <p:sp>
        <p:nvSpPr>
          <p:cNvPr id="29710" name="Line 14"/>
          <p:cNvSpPr>
            <a:spLocks noChangeShapeType="1"/>
          </p:cNvSpPr>
          <p:nvPr/>
        </p:nvSpPr>
        <p:spPr bwMode="auto">
          <a:xfrm flipH="1" flipV="1">
            <a:off x="4495800" y="3140075"/>
            <a:ext cx="1447800" cy="523875"/>
          </a:xfrm>
          <a:prstGeom prst="line">
            <a:avLst/>
          </a:prstGeom>
          <a:noFill/>
          <a:ln w="9525">
            <a:solidFill>
              <a:srgbClr val="000080"/>
            </a:solidFill>
            <a:round/>
            <a:headEnd/>
            <a:tailEnd/>
          </a:ln>
        </p:spPr>
        <p:txBody>
          <a:bodyPr>
            <a:spAutoFit/>
          </a:bodyPr>
          <a:lstStyle/>
          <a:p>
            <a:endParaRPr lang="zh-CN" altLang="en-US"/>
          </a:p>
        </p:txBody>
      </p:sp>
      <p:sp>
        <p:nvSpPr>
          <p:cNvPr id="29711" name="Line 15"/>
          <p:cNvSpPr>
            <a:spLocks noChangeShapeType="1"/>
          </p:cNvSpPr>
          <p:nvPr/>
        </p:nvSpPr>
        <p:spPr bwMode="auto">
          <a:xfrm flipV="1">
            <a:off x="2913063" y="3140075"/>
            <a:ext cx="1277937" cy="407988"/>
          </a:xfrm>
          <a:prstGeom prst="line">
            <a:avLst/>
          </a:prstGeom>
          <a:noFill/>
          <a:ln w="9525">
            <a:solidFill>
              <a:srgbClr val="000080"/>
            </a:solidFill>
            <a:round/>
            <a:headEnd/>
            <a:tailEnd/>
          </a:ln>
        </p:spPr>
        <p:txBody>
          <a:bodyPr>
            <a:spAutoFit/>
          </a:bodyPr>
          <a:lstStyle/>
          <a:p>
            <a:endParaRPr lang="zh-CN" altLang="en-US"/>
          </a:p>
        </p:txBody>
      </p:sp>
      <p:sp>
        <p:nvSpPr>
          <p:cNvPr id="29712" name="Rectangle 16"/>
          <p:cNvSpPr>
            <a:spLocks noChangeArrowheads="1"/>
          </p:cNvSpPr>
          <p:nvPr/>
        </p:nvSpPr>
        <p:spPr bwMode="auto">
          <a:xfrm>
            <a:off x="5935663" y="3505200"/>
            <a:ext cx="388937"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S</a:t>
            </a:r>
          </a:p>
        </p:txBody>
      </p:sp>
      <p:sp>
        <p:nvSpPr>
          <p:cNvPr id="29713" name="Rectangle 17"/>
          <p:cNvSpPr>
            <a:spLocks noChangeArrowheads="1"/>
          </p:cNvSpPr>
          <p:nvPr/>
        </p:nvSpPr>
        <p:spPr bwMode="auto">
          <a:xfrm>
            <a:off x="3276600" y="4038600"/>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B</a:t>
            </a:r>
          </a:p>
        </p:txBody>
      </p:sp>
      <p:sp>
        <p:nvSpPr>
          <p:cNvPr id="29714" name="Rectangle 18"/>
          <p:cNvSpPr>
            <a:spLocks noChangeArrowheads="1"/>
          </p:cNvSpPr>
          <p:nvPr/>
        </p:nvSpPr>
        <p:spPr bwMode="auto">
          <a:xfrm>
            <a:off x="3255963" y="4724400"/>
            <a:ext cx="325437"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0</a:t>
            </a:r>
          </a:p>
        </p:txBody>
      </p:sp>
      <p:sp>
        <p:nvSpPr>
          <p:cNvPr id="29715" name="Line 19"/>
          <p:cNvSpPr>
            <a:spLocks noChangeShapeType="1"/>
          </p:cNvSpPr>
          <p:nvPr/>
        </p:nvSpPr>
        <p:spPr bwMode="auto">
          <a:xfrm flipV="1">
            <a:off x="3429000" y="4359275"/>
            <a:ext cx="1588" cy="374650"/>
          </a:xfrm>
          <a:prstGeom prst="line">
            <a:avLst/>
          </a:prstGeom>
          <a:noFill/>
          <a:ln w="9525">
            <a:solidFill>
              <a:srgbClr val="000080"/>
            </a:solidFill>
            <a:round/>
            <a:headEnd/>
            <a:tailEnd/>
          </a:ln>
        </p:spPr>
        <p:txBody>
          <a:bodyPr>
            <a:spAutoFit/>
          </a:bodyPr>
          <a:lstStyle/>
          <a:p>
            <a:endParaRPr lang="zh-CN" altLang="en-US"/>
          </a:p>
        </p:txBody>
      </p:sp>
      <p:sp>
        <p:nvSpPr>
          <p:cNvPr id="29716" name="Line 20"/>
          <p:cNvSpPr>
            <a:spLocks noChangeShapeType="1"/>
          </p:cNvSpPr>
          <p:nvPr/>
        </p:nvSpPr>
        <p:spPr bwMode="auto">
          <a:xfrm flipH="1" flipV="1">
            <a:off x="4338638" y="3140075"/>
            <a:ext cx="4762" cy="374650"/>
          </a:xfrm>
          <a:prstGeom prst="line">
            <a:avLst/>
          </a:prstGeom>
          <a:noFill/>
          <a:ln w="9525">
            <a:solidFill>
              <a:srgbClr val="000080"/>
            </a:solidFill>
            <a:round/>
            <a:headEnd/>
            <a:tailEnd/>
          </a:ln>
        </p:spPr>
        <p:txBody>
          <a:bodyPr>
            <a:spAutoFit/>
          </a:bodyPr>
          <a:lstStyle/>
          <a:p>
            <a:endParaRPr lang="zh-CN" altLang="en-US"/>
          </a:p>
        </p:txBody>
      </p:sp>
      <p:sp>
        <p:nvSpPr>
          <p:cNvPr id="29717" name="Rectangle 21"/>
          <p:cNvSpPr>
            <a:spLocks noChangeArrowheads="1"/>
          </p:cNvSpPr>
          <p:nvPr/>
        </p:nvSpPr>
        <p:spPr bwMode="auto">
          <a:xfrm>
            <a:off x="4191000" y="3292475"/>
            <a:ext cx="312738" cy="457200"/>
          </a:xfrm>
          <a:prstGeom prst="rect">
            <a:avLst/>
          </a:prstGeom>
          <a:noFill/>
          <a:ln w="9525">
            <a:noFill/>
            <a:miter lim="800000"/>
            <a:headEnd/>
            <a:tailEnd/>
          </a:ln>
        </p:spPr>
        <p:txBody>
          <a:bodyPr>
            <a:spAutoFit/>
          </a:bodyPr>
          <a:lstStyle/>
          <a:p>
            <a:pPr>
              <a:buClrTx/>
              <a:buFontTx/>
              <a:buNone/>
            </a:pPr>
            <a:r>
              <a:rPr lang="en-US" altLang="zh-CN" b="1">
                <a:solidFill>
                  <a:srgbClr val="333399"/>
                </a:solidFill>
              </a:rPr>
              <a:t>.</a:t>
            </a:r>
          </a:p>
        </p:txBody>
      </p:sp>
      <p:sp>
        <p:nvSpPr>
          <p:cNvPr id="29718" name="Rectangle 22"/>
          <p:cNvSpPr>
            <a:spLocks noChangeArrowheads="1"/>
          </p:cNvSpPr>
          <p:nvPr/>
        </p:nvSpPr>
        <p:spPr bwMode="auto">
          <a:xfrm>
            <a:off x="1219200" y="4648200"/>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B</a:t>
            </a:r>
          </a:p>
        </p:txBody>
      </p:sp>
      <p:sp>
        <p:nvSpPr>
          <p:cNvPr id="29719" name="Rectangle 23"/>
          <p:cNvSpPr>
            <a:spLocks noChangeArrowheads="1"/>
          </p:cNvSpPr>
          <p:nvPr/>
        </p:nvSpPr>
        <p:spPr bwMode="auto">
          <a:xfrm>
            <a:off x="1219200" y="5334000"/>
            <a:ext cx="325438"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1</a:t>
            </a:r>
          </a:p>
        </p:txBody>
      </p:sp>
      <p:sp>
        <p:nvSpPr>
          <p:cNvPr id="29720" name="Line 24"/>
          <p:cNvSpPr>
            <a:spLocks noChangeShapeType="1"/>
          </p:cNvSpPr>
          <p:nvPr/>
        </p:nvSpPr>
        <p:spPr bwMode="auto">
          <a:xfrm flipV="1">
            <a:off x="1392238" y="4968875"/>
            <a:ext cx="1587" cy="374650"/>
          </a:xfrm>
          <a:prstGeom prst="line">
            <a:avLst/>
          </a:prstGeom>
          <a:noFill/>
          <a:ln w="9525">
            <a:solidFill>
              <a:srgbClr val="000080"/>
            </a:solidFill>
            <a:round/>
            <a:headEnd/>
            <a:tailEnd/>
          </a:ln>
        </p:spPr>
        <p:txBody>
          <a:bodyPr>
            <a:spAutoFit/>
          </a:bodyPr>
          <a:lstStyle/>
          <a:p>
            <a:endParaRPr lang="zh-CN" altLang="en-US"/>
          </a:p>
        </p:txBody>
      </p:sp>
      <p:sp>
        <p:nvSpPr>
          <p:cNvPr id="29721" name="Rectangle 25"/>
          <p:cNvSpPr>
            <a:spLocks noChangeArrowheads="1"/>
          </p:cNvSpPr>
          <p:nvPr/>
        </p:nvSpPr>
        <p:spPr bwMode="auto">
          <a:xfrm>
            <a:off x="5186363" y="4071938"/>
            <a:ext cx="354012"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S</a:t>
            </a:r>
          </a:p>
        </p:txBody>
      </p:sp>
      <p:sp>
        <p:nvSpPr>
          <p:cNvPr id="29722" name="Line 26"/>
          <p:cNvSpPr>
            <a:spLocks noChangeShapeType="1"/>
          </p:cNvSpPr>
          <p:nvPr/>
        </p:nvSpPr>
        <p:spPr bwMode="auto">
          <a:xfrm flipH="1" flipV="1">
            <a:off x="6248400" y="3749675"/>
            <a:ext cx="457200" cy="449263"/>
          </a:xfrm>
          <a:prstGeom prst="line">
            <a:avLst/>
          </a:prstGeom>
          <a:noFill/>
          <a:ln w="9525">
            <a:solidFill>
              <a:srgbClr val="000080"/>
            </a:solidFill>
            <a:round/>
            <a:headEnd/>
            <a:tailEnd/>
          </a:ln>
        </p:spPr>
        <p:txBody>
          <a:bodyPr>
            <a:spAutoFit/>
          </a:bodyPr>
          <a:lstStyle/>
          <a:p>
            <a:endParaRPr lang="zh-CN" altLang="en-US"/>
          </a:p>
        </p:txBody>
      </p:sp>
      <p:sp>
        <p:nvSpPr>
          <p:cNvPr id="29723" name="Line 27"/>
          <p:cNvSpPr>
            <a:spLocks noChangeShapeType="1"/>
          </p:cNvSpPr>
          <p:nvPr/>
        </p:nvSpPr>
        <p:spPr bwMode="auto">
          <a:xfrm flipV="1">
            <a:off x="5526088" y="3749675"/>
            <a:ext cx="417512" cy="414338"/>
          </a:xfrm>
          <a:prstGeom prst="line">
            <a:avLst/>
          </a:prstGeom>
          <a:noFill/>
          <a:ln w="9525">
            <a:solidFill>
              <a:srgbClr val="000080"/>
            </a:solidFill>
            <a:round/>
            <a:headEnd/>
            <a:tailEnd/>
          </a:ln>
        </p:spPr>
        <p:txBody>
          <a:bodyPr>
            <a:spAutoFit/>
          </a:bodyPr>
          <a:lstStyle/>
          <a:p>
            <a:endParaRPr lang="zh-CN" altLang="en-US"/>
          </a:p>
        </p:txBody>
      </p:sp>
      <p:sp>
        <p:nvSpPr>
          <p:cNvPr id="29724" name="Line 28"/>
          <p:cNvSpPr>
            <a:spLocks noChangeShapeType="1"/>
          </p:cNvSpPr>
          <p:nvPr/>
        </p:nvSpPr>
        <p:spPr bwMode="auto">
          <a:xfrm flipV="1">
            <a:off x="4876800" y="4359275"/>
            <a:ext cx="381000" cy="374650"/>
          </a:xfrm>
          <a:prstGeom prst="line">
            <a:avLst/>
          </a:prstGeom>
          <a:noFill/>
          <a:ln w="9525">
            <a:solidFill>
              <a:srgbClr val="000080"/>
            </a:solidFill>
            <a:round/>
            <a:headEnd/>
            <a:tailEnd/>
          </a:ln>
        </p:spPr>
        <p:txBody>
          <a:bodyPr>
            <a:spAutoFit/>
          </a:bodyPr>
          <a:lstStyle/>
          <a:p>
            <a:endParaRPr lang="zh-CN" altLang="en-US"/>
          </a:p>
        </p:txBody>
      </p:sp>
      <p:sp>
        <p:nvSpPr>
          <p:cNvPr id="29725" name="Rectangle 29"/>
          <p:cNvSpPr>
            <a:spLocks noChangeArrowheads="1"/>
          </p:cNvSpPr>
          <p:nvPr/>
        </p:nvSpPr>
        <p:spPr bwMode="auto">
          <a:xfrm>
            <a:off x="6629400" y="4114800"/>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B</a:t>
            </a:r>
          </a:p>
        </p:txBody>
      </p:sp>
      <p:sp>
        <p:nvSpPr>
          <p:cNvPr id="29726" name="Rectangle 30"/>
          <p:cNvSpPr>
            <a:spLocks noChangeArrowheads="1"/>
          </p:cNvSpPr>
          <p:nvPr/>
        </p:nvSpPr>
        <p:spPr bwMode="auto">
          <a:xfrm>
            <a:off x="6608763" y="4800600"/>
            <a:ext cx="325437"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1</a:t>
            </a:r>
          </a:p>
        </p:txBody>
      </p:sp>
      <p:sp>
        <p:nvSpPr>
          <p:cNvPr id="29727" name="Line 31"/>
          <p:cNvSpPr>
            <a:spLocks noChangeShapeType="1"/>
          </p:cNvSpPr>
          <p:nvPr/>
        </p:nvSpPr>
        <p:spPr bwMode="auto">
          <a:xfrm flipV="1">
            <a:off x="6781800" y="4435475"/>
            <a:ext cx="1588" cy="374650"/>
          </a:xfrm>
          <a:prstGeom prst="line">
            <a:avLst/>
          </a:prstGeom>
          <a:noFill/>
          <a:ln w="9525">
            <a:solidFill>
              <a:srgbClr val="000080"/>
            </a:solidFill>
            <a:round/>
            <a:headEnd/>
            <a:tailEnd/>
          </a:ln>
        </p:spPr>
        <p:txBody>
          <a:bodyPr>
            <a:spAutoFit/>
          </a:bodyPr>
          <a:lstStyle/>
          <a:p>
            <a:endParaRPr lang="zh-CN" altLang="en-US"/>
          </a:p>
        </p:txBody>
      </p:sp>
      <p:sp>
        <p:nvSpPr>
          <p:cNvPr id="29728" name="Rectangle 32"/>
          <p:cNvSpPr>
            <a:spLocks noChangeArrowheads="1"/>
          </p:cNvSpPr>
          <p:nvPr/>
        </p:nvSpPr>
        <p:spPr bwMode="auto">
          <a:xfrm>
            <a:off x="4572000" y="4724400"/>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B</a:t>
            </a:r>
          </a:p>
        </p:txBody>
      </p:sp>
      <p:sp>
        <p:nvSpPr>
          <p:cNvPr id="29729" name="Rectangle 33"/>
          <p:cNvSpPr>
            <a:spLocks noChangeArrowheads="1"/>
          </p:cNvSpPr>
          <p:nvPr/>
        </p:nvSpPr>
        <p:spPr bwMode="auto">
          <a:xfrm>
            <a:off x="4572000" y="5410200"/>
            <a:ext cx="325438"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0</a:t>
            </a:r>
          </a:p>
        </p:txBody>
      </p:sp>
      <p:sp>
        <p:nvSpPr>
          <p:cNvPr id="29730" name="Line 34"/>
          <p:cNvSpPr>
            <a:spLocks noChangeShapeType="1"/>
          </p:cNvSpPr>
          <p:nvPr/>
        </p:nvSpPr>
        <p:spPr bwMode="auto">
          <a:xfrm flipV="1">
            <a:off x="4745038" y="5045075"/>
            <a:ext cx="1587" cy="374650"/>
          </a:xfrm>
          <a:prstGeom prst="line">
            <a:avLst/>
          </a:prstGeom>
          <a:noFill/>
          <a:ln w="9525">
            <a:solidFill>
              <a:srgbClr val="000080"/>
            </a:solidFill>
            <a:round/>
            <a:headEnd/>
            <a:tailEnd/>
          </a:ln>
        </p:spPr>
        <p:txBody>
          <a:bodyPr>
            <a:spAutoFit/>
          </a:bodyPr>
          <a:lstStyle/>
          <a:p>
            <a:endParaRPr lang="zh-CN" altLang="en-US"/>
          </a:p>
        </p:txBody>
      </p:sp>
      <p:sp>
        <p:nvSpPr>
          <p:cNvPr id="29731" name="Rectangle 77"/>
          <p:cNvSpPr>
            <a:spLocks noChangeArrowheads="1"/>
          </p:cNvSpPr>
          <p:nvPr/>
        </p:nvSpPr>
        <p:spPr bwMode="auto">
          <a:xfrm>
            <a:off x="2493963" y="3200400"/>
            <a:ext cx="630237"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ea typeface="华文行楷" pitchFamily="2" charset="-122"/>
              </a:rPr>
              <a:t>f=1</a:t>
            </a:r>
          </a:p>
        </p:txBody>
      </p:sp>
      <p:sp>
        <p:nvSpPr>
          <p:cNvPr id="29732" name="Rectangle 78"/>
          <p:cNvSpPr>
            <a:spLocks noChangeArrowheads="1"/>
          </p:cNvSpPr>
          <p:nvPr/>
        </p:nvSpPr>
        <p:spPr bwMode="auto">
          <a:xfrm>
            <a:off x="1371600" y="3952875"/>
            <a:ext cx="554038"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ea typeface="华文行楷" pitchFamily="2" charset="-122"/>
              </a:rPr>
              <a:t>l=1</a:t>
            </a:r>
          </a:p>
        </p:txBody>
      </p:sp>
      <p:sp>
        <p:nvSpPr>
          <p:cNvPr id="29733" name="Rectangle 79"/>
          <p:cNvSpPr>
            <a:spLocks noChangeArrowheads="1"/>
          </p:cNvSpPr>
          <p:nvPr/>
        </p:nvSpPr>
        <p:spPr bwMode="auto">
          <a:xfrm>
            <a:off x="2036763" y="3429000"/>
            <a:ext cx="630237"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ea typeface="华文行楷" pitchFamily="2" charset="-122"/>
              </a:rPr>
              <a:t>l=2</a:t>
            </a:r>
          </a:p>
        </p:txBody>
      </p:sp>
      <p:sp>
        <p:nvSpPr>
          <p:cNvPr id="29734" name="Rectangle 80"/>
          <p:cNvSpPr>
            <a:spLocks noChangeArrowheads="1"/>
          </p:cNvSpPr>
          <p:nvPr/>
        </p:nvSpPr>
        <p:spPr bwMode="auto">
          <a:xfrm>
            <a:off x="2133600" y="3978275"/>
            <a:ext cx="609600"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ea typeface="华文行楷" pitchFamily="2" charset="-122"/>
              </a:rPr>
              <a:t>f=2</a:t>
            </a:r>
          </a:p>
        </p:txBody>
      </p:sp>
      <p:sp>
        <p:nvSpPr>
          <p:cNvPr id="29735" name="Rectangle 81"/>
          <p:cNvSpPr>
            <a:spLocks noChangeArrowheads="1"/>
          </p:cNvSpPr>
          <p:nvPr/>
        </p:nvSpPr>
        <p:spPr bwMode="auto">
          <a:xfrm>
            <a:off x="4724400" y="4054475"/>
            <a:ext cx="609600"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ea typeface="华文行楷" pitchFamily="2" charset="-122"/>
              </a:rPr>
              <a:t>l=2</a:t>
            </a:r>
          </a:p>
        </p:txBody>
      </p:sp>
      <p:sp>
        <p:nvSpPr>
          <p:cNvPr id="29736" name="Rectangle 82"/>
          <p:cNvSpPr>
            <a:spLocks noChangeArrowheads="1"/>
          </p:cNvSpPr>
          <p:nvPr/>
        </p:nvSpPr>
        <p:spPr bwMode="auto">
          <a:xfrm>
            <a:off x="762000" y="4648200"/>
            <a:ext cx="609600"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ea typeface="华文行楷" pitchFamily="2" charset="-122"/>
              </a:rPr>
              <a:t>f=2</a:t>
            </a:r>
          </a:p>
        </p:txBody>
      </p:sp>
      <p:sp>
        <p:nvSpPr>
          <p:cNvPr id="29737" name="Rectangle 83"/>
          <p:cNvSpPr>
            <a:spLocks noChangeArrowheads="1"/>
          </p:cNvSpPr>
          <p:nvPr/>
        </p:nvSpPr>
        <p:spPr bwMode="auto">
          <a:xfrm>
            <a:off x="1447800" y="4664075"/>
            <a:ext cx="685800"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ea typeface="华文行楷" pitchFamily="2" charset="-122"/>
              </a:rPr>
              <a:t>v=2</a:t>
            </a:r>
          </a:p>
        </p:txBody>
      </p:sp>
      <p:sp>
        <p:nvSpPr>
          <p:cNvPr id="29738" name="Rectangle 84"/>
          <p:cNvSpPr>
            <a:spLocks noChangeArrowheads="1"/>
          </p:cNvSpPr>
          <p:nvPr/>
        </p:nvSpPr>
        <p:spPr bwMode="auto">
          <a:xfrm>
            <a:off x="1731963" y="4257675"/>
            <a:ext cx="630237"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ea typeface="华文行楷" pitchFamily="2" charset="-122"/>
              </a:rPr>
              <a:t>v=2</a:t>
            </a:r>
          </a:p>
        </p:txBody>
      </p:sp>
      <p:sp>
        <p:nvSpPr>
          <p:cNvPr id="29739" name="Rectangle 85"/>
          <p:cNvSpPr>
            <a:spLocks noChangeArrowheads="1"/>
          </p:cNvSpPr>
          <p:nvPr/>
        </p:nvSpPr>
        <p:spPr bwMode="auto">
          <a:xfrm>
            <a:off x="2819400" y="4038600"/>
            <a:ext cx="685800"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ea typeface="华文行楷" pitchFamily="2" charset="-122"/>
              </a:rPr>
              <a:t>v=0</a:t>
            </a:r>
          </a:p>
        </p:txBody>
      </p:sp>
      <p:sp>
        <p:nvSpPr>
          <p:cNvPr id="29740" name="Rectangle 86"/>
          <p:cNvSpPr>
            <a:spLocks noChangeArrowheads="1"/>
          </p:cNvSpPr>
          <p:nvPr/>
        </p:nvSpPr>
        <p:spPr bwMode="auto">
          <a:xfrm>
            <a:off x="2895600" y="3429000"/>
            <a:ext cx="762000"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ea typeface="华文行楷" pitchFamily="2" charset="-122"/>
              </a:rPr>
              <a:t>v=2</a:t>
            </a:r>
          </a:p>
        </p:txBody>
      </p:sp>
      <p:sp>
        <p:nvSpPr>
          <p:cNvPr id="29741" name="Rectangle 87"/>
          <p:cNvSpPr>
            <a:spLocks noChangeArrowheads="1"/>
          </p:cNvSpPr>
          <p:nvPr/>
        </p:nvSpPr>
        <p:spPr bwMode="auto">
          <a:xfrm>
            <a:off x="3505200" y="4029075"/>
            <a:ext cx="609600"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ea typeface="华文行楷" pitchFamily="2" charset="-122"/>
              </a:rPr>
              <a:t>f=1</a:t>
            </a:r>
          </a:p>
        </p:txBody>
      </p:sp>
      <p:sp>
        <p:nvSpPr>
          <p:cNvPr id="29742" name="Rectangle 88"/>
          <p:cNvSpPr>
            <a:spLocks noChangeArrowheads="1"/>
          </p:cNvSpPr>
          <p:nvPr/>
        </p:nvSpPr>
        <p:spPr bwMode="auto">
          <a:xfrm>
            <a:off x="5410200" y="3521075"/>
            <a:ext cx="609600"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ea typeface="华文行楷" pitchFamily="2" charset="-122"/>
              </a:rPr>
              <a:t>l=2</a:t>
            </a:r>
          </a:p>
        </p:txBody>
      </p:sp>
      <p:sp>
        <p:nvSpPr>
          <p:cNvPr id="29743" name="Rectangle 89"/>
          <p:cNvSpPr>
            <a:spLocks noChangeArrowheads="1"/>
          </p:cNvSpPr>
          <p:nvPr/>
        </p:nvSpPr>
        <p:spPr bwMode="auto">
          <a:xfrm>
            <a:off x="5715000" y="3276600"/>
            <a:ext cx="990600"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ea typeface="华文行楷" pitchFamily="2" charset="-122"/>
              </a:rPr>
              <a:t>f=0.25</a:t>
            </a:r>
          </a:p>
        </p:txBody>
      </p:sp>
      <p:sp>
        <p:nvSpPr>
          <p:cNvPr id="29744" name="Rectangle 90"/>
          <p:cNvSpPr>
            <a:spLocks noChangeArrowheads="1"/>
          </p:cNvSpPr>
          <p:nvPr/>
        </p:nvSpPr>
        <p:spPr bwMode="auto">
          <a:xfrm>
            <a:off x="5486400" y="4054475"/>
            <a:ext cx="838200"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ea typeface="华文行楷" pitchFamily="2" charset="-122"/>
              </a:rPr>
              <a:t>f=0.5</a:t>
            </a:r>
          </a:p>
        </p:txBody>
      </p:sp>
      <p:sp>
        <p:nvSpPr>
          <p:cNvPr id="29745" name="Rectangle 91"/>
          <p:cNvSpPr>
            <a:spLocks noChangeArrowheads="1"/>
          </p:cNvSpPr>
          <p:nvPr/>
        </p:nvSpPr>
        <p:spPr bwMode="auto">
          <a:xfrm>
            <a:off x="6858000" y="3962400"/>
            <a:ext cx="990600"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ea typeface="华文行楷" pitchFamily="2" charset="-122"/>
              </a:rPr>
              <a:t>f=0.25</a:t>
            </a:r>
          </a:p>
        </p:txBody>
      </p:sp>
      <p:sp>
        <p:nvSpPr>
          <p:cNvPr id="29746" name="Rectangle 92"/>
          <p:cNvSpPr>
            <a:spLocks noChangeArrowheads="1"/>
          </p:cNvSpPr>
          <p:nvPr/>
        </p:nvSpPr>
        <p:spPr bwMode="auto">
          <a:xfrm>
            <a:off x="3886200" y="4740275"/>
            <a:ext cx="914400"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ea typeface="华文行楷" pitchFamily="2" charset="-122"/>
              </a:rPr>
              <a:t>f=0.5</a:t>
            </a:r>
          </a:p>
        </p:txBody>
      </p:sp>
      <p:sp>
        <p:nvSpPr>
          <p:cNvPr id="29747" name="Rectangle 93"/>
          <p:cNvSpPr>
            <a:spLocks noChangeArrowheads="1"/>
          </p:cNvSpPr>
          <p:nvPr/>
        </p:nvSpPr>
        <p:spPr bwMode="auto">
          <a:xfrm>
            <a:off x="6858000" y="4206875"/>
            <a:ext cx="990600"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ea typeface="华文行楷" pitchFamily="2" charset="-122"/>
              </a:rPr>
              <a:t>v=0.25</a:t>
            </a:r>
          </a:p>
        </p:txBody>
      </p:sp>
      <p:sp>
        <p:nvSpPr>
          <p:cNvPr id="29748" name="Rectangle 94"/>
          <p:cNvSpPr>
            <a:spLocks noChangeArrowheads="1"/>
          </p:cNvSpPr>
          <p:nvPr/>
        </p:nvSpPr>
        <p:spPr bwMode="auto">
          <a:xfrm>
            <a:off x="4800600" y="4740275"/>
            <a:ext cx="685800"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ea typeface="华文行楷" pitchFamily="2" charset="-122"/>
              </a:rPr>
              <a:t>v=0</a:t>
            </a:r>
          </a:p>
        </p:txBody>
      </p:sp>
      <p:sp>
        <p:nvSpPr>
          <p:cNvPr id="29749" name="Rectangle 95"/>
          <p:cNvSpPr>
            <a:spLocks noChangeArrowheads="1"/>
          </p:cNvSpPr>
          <p:nvPr/>
        </p:nvSpPr>
        <p:spPr bwMode="auto">
          <a:xfrm>
            <a:off x="5105400" y="4283075"/>
            <a:ext cx="685800"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ea typeface="华文行楷" pitchFamily="2" charset="-122"/>
              </a:rPr>
              <a:t>v=0</a:t>
            </a:r>
          </a:p>
        </p:txBody>
      </p:sp>
      <p:sp>
        <p:nvSpPr>
          <p:cNvPr id="29750" name="Rectangle 96"/>
          <p:cNvSpPr>
            <a:spLocks noChangeArrowheads="1"/>
          </p:cNvSpPr>
          <p:nvPr/>
        </p:nvSpPr>
        <p:spPr bwMode="auto">
          <a:xfrm>
            <a:off x="6248400" y="3495675"/>
            <a:ext cx="990600"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ea typeface="华文行楷" pitchFamily="2" charset="-122"/>
              </a:rPr>
              <a:t>v=0.25</a:t>
            </a:r>
          </a:p>
        </p:txBody>
      </p:sp>
      <p:sp>
        <p:nvSpPr>
          <p:cNvPr id="29751" name="Rectangle 97"/>
          <p:cNvSpPr>
            <a:spLocks noChangeArrowheads="1"/>
          </p:cNvSpPr>
          <p:nvPr/>
        </p:nvSpPr>
        <p:spPr bwMode="auto">
          <a:xfrm>
            <a:off x="4495800" y="2819400"/>
            <a:ext cx="1143000" cy="396875"/>
          </a:xfrm>
          <a:prstGeom prst="rect">
            <a:avLst/>
          </a:prstGeom>
          <a:noFill/>
          <a:ln w="9525" cap="rnd">
            <a:noFill/>
            <a:prstDash val="sysDot"/>
            <a:miter lim="800000"/>
            <a:headEnd/>
            <a:tailEnd/>
          </a:ln>
        </p:spPr>
        <p:txBody>
          <a:bodyPr>
            <a:spAutoFit/>
          </a:bodyPr>
          <a:lstStyle/>
          <a:p>
            <a:pPr algn="l">
              <a:buClrTx/>
              <a:buFontTx/>
              <a:buNone/>
            </a:pPr>
            <a:r>
              <a:rPr lang="en-US" altLang="zh-CN" sz="2000" b="1">
                <a:ea typeface="华文行楷" pitchFamily="2" charset="-122"/>
              </a:rPr>
              <a:t>v=2.25</a:t>
            </a:r>
          </a:p>
        </p:txBody>
      </p:sp>
    </p:spTree>
    <p:extLst>
      <p:ext uri="{BB962C8B-B14F-4D97-AF65-F5344CB8AC3E}">
        <p14:creationId xmlns:p14="http://schemas.microsoft.com/office/powerpoint/2010/main" val="886462865"/>
      </p:ext>
    </p:extLst>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a:xfrm>
            <a:off x="381000" y="304800"/>
            <a:ext cx="8534400" cy="2133600"/>
          </a:xfrm>
        </p:spPr>
        <p:txBody>
          <a:bodyPr/>
          <a:lstStyle/>
          <a:p>
            <a:r>
              <a:rPr lang="zh-CN" altLang="en-US" sz="2400" b="1" dirty="0" smtClean="0">
                <a:latin typeface="+mn-ea"/>
                <a:ea typeface="+mn-ea"/>
              </a:rPr>
              <a:t>语法</a:t>
            </a:r>
            <a:r>
              <a:rPr lang="zh-CN" altLang="en-US" sz="2400" b="1" dirty="0">
                <a:latin typeface="+mn-ea"/>
                <a:ea typeface="+mn-ea"/>
              </a:rPr>
              <a:t>制导的</a:t>
            </a:r>
            <a:r>
              <a:rPr lang="zh-CN" altLang="en-US" sz="2400" b="1" dirty="0" smtClean="0">
                <a:latin typeface="+mn-ea"/>
                <a:ea typeface="+mn-ea"/>
              </a:rPr>
              <a:t>定义：对单词符号串进行语法分析，构造语法分析树，然后根据需要</a:t>
            </a:r>
            <a:r>
              <a:rPr lang="zh-CN" altLang="en-US" sz="2400" b="1" dirty="0" smtClean="0">
                <a:solidFill>
                  <a:srgbClr val="FF0000"/>
                </a:solidFill>
                <a:latin typeface="+mn-ea"/>
                <a:ea typeface="+mn-ea"/>
              </a:rPr>
              <a:t>构造属性依赖图</a:t>
            </a:r>
            <a:r>
              <a:rPr lang="zh-CN" altLang="en-US" sz="2400" b="1" dirty="0" smtClean="0">
                <a:latin typeface="+mn-ea"/>
                <a:ea typeface="+mn-ea"/>
              </a:rPr>
              <a:t>，遍历语法</a:t>
            </a:r>
            <a:r>
              <a:rPr lang="zh-CN" altLang="en-US" sz="2400" b="1" dirty="0">
                <a:latin typeface="+mn-ea"/>
                <a:ea typeface="+mn-ea"/>
              </a:rPr>
              <a:t>树并在各</a:t>
            </a:r>
            <a:r>
              <a:rPr lang="zh-CN" altLang="en-US" sz="2400" b="1" dirty="0" smtClean="0">
                <a:latin typeface="+mn-ea"/>
                <a:ea typeface="+mn-ea"/>
              </a:rPr>
              <a:t>结点处按语义规则计算属性值。</a:t>
            </a:r>
            <a:r>
              <a:rPr lang="en-US" altLang="zh-CN" sz="2400" b="1" dirty="0" smtClean="0">
                <a:latin typeface="+mn-ea"/>
                <a:ea typeface="+mn-ea"/>
              </a:rPr>
              <a:t/>
            </a:r>
            <a:br>
              <a:rPr lang="en-US" altLang="zh-CN" sz="2400" b="1" dirty="0" smtClean="0">
                <a:latin typeface="+mn-ea"/>
                <a:ea typeface="+mn-ea"/>
              </a:rPr>
            </a:br>
            <a:r>
              <a:rPr lang="zh-CN" altLang="en-US" sz="2400" b="1" dirty="0" smtClean="0">
                <a:latin typeface="+mn-ea"/>
                <a:ea typeface="+mn-ea"/>
              </a:rPr>
              <a:t>是语言翻译的高层规格说明，它隐藏了具体实现细节，不说明翻译发生的顺序。</a:t>
            </a:r>
            <a:endParaRPr lang="zh-CN" altLang="en-US" sz="2400" b="1" dirty="0">
              <a:latin typeface="+mn-ea"/>
              <a:ea typeface="+mn-ea"/>
            </a:endParaRPr>
          </a:p>
        </p:txBody>
      </p:sp>
      <p:sp>
        <p:nvSpPr>
          <p:cNvPr id="569347" name="Rectangle 3"/>
          <p:cNvSpPr>
            <a:spLocks noGrp="1" noChangeArrowheads="1"/>
          </p:cNvSpPr>
          <p:nvPr>
            <p:ph type="body" idx="1"/>
          </p:nvPr>
        </p:nvSpPr>
        <p:spPr>
          <a:xfrm>
            <a:off x="228600" y="2286000"/>
            <a:ext cx="8610600" cy="4191000"/>
          </a:xfrm>
        </p:spPr>
        <p:txBody>
          <a:bodyPr/>
          <a:lstStyle/>
          <a:p>
            <a:pPr>
              <a:spcBef>
                <a:spcPct val="0"/>
              </a:spcBef>
              <a:buNone/>
            </a:pPr>
            <a:r>
              <a:rPr lang="zh-CN" altLang="en-US" b="1" dirty="0"/>
              <a:t>	</a:t>
            </a:r>
            <a:r>
              <a:rPr lang="zh-CN" altLang="en-US" sz="2800" b="1" dirty="0"/>
              <a:t>继承</a:t>
            </a:r>
            <a:r>
              <a:rPr lang="zh-CN" altLang="en-US" sz="2800" b="1" dirty="0" smtClean="0"/>
              <a:t>属性举例：</a:t>
            </a:r>
            <a:r>
              <a:rPr lang="en-US" altLang="zh-CN" sz="2800" b="1" dirty="0" err="1" smtClean="0"/>
              <a:t>int</a:t>
            </a:r>
            <a:r>
              <a:rPr lang="en-US" altLang="zh-CN" sz="2800" b="1" dirty="0" smtClean="0"/>
              <a:t> </a:t>
            </a:r>
            <a:r>
              <a:rPr lang="en-US" altLang="zh-CN" sz="2800" b="1" dirty="0"/>
              <a:t>id, id, id</a:t>
            </a:r>
            <a:endParaRPr lang="zh-CN" altLang="en-US" sz="2800" b="1" dirty="0"/>
          </a:p>
        </p:txBody>
      </p:sp>
      <p:graphicFrame>
        <p:nvGraphicFramePr>
          <p:cNvPr id="569410" name="Group 66"/>
          <p:cNvGraphicFramePr>
            <a:graphicFrameLocks noGrp="1"/>
          </p:cNvGraphicFramePr>
          <p:nvPr>
            <p:extLst>
              <p:ext uri="{D42A27DB-BD31-4B8C-83A1-F6EECF244321}">
                <p14:modId xmlns:p14="http://schemas.microsoft.com/office/powerpoint/2010/main" val="3987161670"/>
              </p:ext>
            </p:extLst>
          </p:nvPr>
        </p:nvGraphicFramePr>
        <p:xfrm>
          <a:off x="1219200" y="2971800"/>
          <a:ext cx="7086600" cy="3417984"/>
        </p:xfrm>
        <a:graphic>
          <a:graphicData uri="http://schemas.openxmlformats.org/drawingml/2006/table">
            <a:tbl>
              <a:tblPr/>
              <a:tblGrid>
                <a:gridCol w="2362200"/>
                <a:gridCol w="4724400"/>
              </a:tblGrid>
              <a:tr h="43790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宋体" charset="-122"/>
                          <a:ea typeface="宋体" charset="-122"/>
                        </a:rPr>
                        <a:t>产  生  式</a:t>
                      </a:r>
                      <a:r>
                        <a:rPr kumimoji="0" lang="zh-CN" altLang="en-US" sz="2800" b="0" i="0" u="none" strike="noStrike" cap="none" normalizeH="0" baseline="0" dirty="0" smtClean="0">
                          <a:ln>
                            <a:noFill/>
                          </a:ln>
                          <a:solidFill>
                            <a:schemeClr val="tx1"/>
                          </a:solidFill>
                          <a:effectLst/>
                          <a:latin typeface="Times New Roman" charset="0"/>
                          <a:ea typeface="宋体"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宋体" charset="-122"/>
                          <a:ea typeface="宋体" charset="-122"/>
                        </a:rPr>
                        <a:t>语</a:t>
                      </a:r>
                      <a:r>
                        <a:rPr kumimoji="0" lang="zh-CN" altLang="en-US" sz="2800" b="1" i="0" u="none" strike="noStrike" cap="none" normalizeH="0" baseline="0" dirty="0" smtClean="0">
                          <a:ln>
                            <a:noFill/>
                          </a:ln>
                          <a:solidFill>
                            <a:schemeClr val="tx1"/>
                          </a:solidFill>
                          <a:effectLst/>
                          <a:latin typeface="Times New Roman" charset="0"/>
                          <a:ea typeface="宋体" charset="-122"/>
                        </a:rPr>
                        <a:t>  </a:t>
                      </a:r>
                      <a:r>
                        <a:rPr kumimoji="0" lang="zh-CN" altLang="en-US" sz="2800" b="1" i="0" u="none" strike="noStrike" cap="none" normalizeH="0" baseline="0" dirty="0" smtClean="0">
                          <a:ln>
                            <a:noFill/>
                          </a:ln>
                          <a:solidFill>
                            <a:schemeClr val="tx1"/>
                          </a:solidFill>
                          <a:effectLst/>
                          <a:latin typeface="宋体" charset="-122"/>
                          <a:ea typeface="宋体" charset="-122"/>
                        </a:rPr>
                        <a:t>义</a:t>
                      </a:r>
                      <a:r>
                        <a:rPr kumimoji="0" lang="zh-CN" altLang="en-US" sz="2800" b="1" i="0" u="none" strike="noStrike" cap="none" normalizeH="0" baseline="0" dirty="0" smtClean="0">
                          <a:ln>
                            <a:noFill/>
                          </a:ln>
                          <a:solidFill>
                            <a:schemeClr val="tx1"/>
                          </a:solidFill>
                          <a:effectLst/>
                          <a:latin typeface="Times New Roman" charset="0"/>
                          <a:ea typeface="宋体" charset="-122"/>
                        </a:rPr>
                        <a:t>  </a:t>
                      </a:r>
                      <a:r>
                        <a:rPr kumimoji="0" lang="zh-CN" altLang="en-US" sz="2800" b="1" i="0" u="none" strike="noStrike" cap="none" normalizeH="0" baseline="0" dirty="0" smtClean="0">
                          <a:ln>
                            <a:noFill/>
                          </a:ln>
                          <a:solidFill>
                            <a:schemeClr val="tx1"/>
                          </a:solidFill>
                          <a:effectLst/>
                          <a:latin typeface="宋体" charset="-122"/>
                          <a:ea typeface="宋体" charset="-122"/>
                        </a:rPr>
                        <a:t>规</a:t>
                      </a:r>
                      <a:r>
                        <a:rPr kumimoji="0" lang="zh-CN" altLang="en-US" sz="2800" b="1" i="0" u="none" strike="noStrike" cap="none" normalizeH="0" baseline="0" dirty="0" smtClean="0">
                          <a:ln>
                            <a:noFill/>
                          </a:ln>
                          <a:solidFill>
                            <a:schemeClr val="tx1"/>
                          </a:solidFill>
                          <a:effectLst/>
                          <a:latin typeface="Times New Roman" charset="0"/>
                          <a:ea typeface="宋体" charset="-122"/>
                        </a:rPr>
                        <a:t>  </a:t>
                      </a:r>
                      <a:r>
                        <a:rPr kumimoji="0" lang="zh-CN" altLang="en-US" sz="2800" b="1" i="0" u="none" strike="noStrike" cap="none" normalizeH="0" baseline="0" dirty="0" smtClean="0">
                          <a:ln>
                            <a:noFill/>
                          </a:ln>
                          <a:solidFill>
                            <a:schemeClr val="tx1"/>
                          </a:solidFill>
                          <a:effectLst/>
                          <a:latin typeface="宋体" charset="-122"/>
                          <a:ea typeface="宋体" charset="-122"/>
                        </a:rPr>
                        <a:t>则</a:t>
                      </a:r>
                      <a:r>
                        <a:rPr kumimoji="0" lang="zh-CN" altLang="en-US" sz="2800" b="0" i="0" u="none" strike="noStrike" cap="none" normalizeH="0" baseline="0" dirty="0" smtClean="0">
                          <a:ln>
                            <a:noFill/>
                          </a:ln>
                          <a:solidFill>
                            <a:schemeClr val="tx1"/>
                          </a:solidFill>
                          <a:effectLst/>
                          <a:latin typeface="Times New Roman" charset="0"/>
                          <a:ea typeface="宋体"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790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charset="0"/>
                          <a:ea typeface="宋体" charset="-122"/>
                        </a:rPr>
                        <a:t>  D </a:t>
                      </a:r>
                      <a:r>
                        <a:rPr kumimoji="0" lang="en-US" altLang="zh-CN" sz="2800" b="1" i="0" u="none" strike="noStrike" cap="none" normalizeH="0" baseline="0" smtClean="0">
                          <a:ln>
                            <a:noFill/>
                          </a:ln>
                          <a:solidFill>
                            <a:schemeClr val="tx1"/>
                          </a:solidFill>
                          <a:effectLst/>
                          <a:latin typeface="Times New Roman"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charset="0"/>
                          <a:ea typeface="宋体" charset="-122"/>
                        </a:rPr>
                        <a:t> </a:t>
                      </a:r>
                      <a:r>
                        <a:rPr kumimoji="0" lang="en-US" altLang="zh-CN" sz="2800" b="1" i="1" u="none" strike="noStrike" cap="none" normalizeH="0" baseline="0" smtClean="0">
                          <a:ln>
                            <a:noFill/>
                          </a:ln>
                          <a:solidFill>
                            <a:schemeClr val="tx1"/>
                          </a:solidFill>
                          <a:effectLst/>
                          <a:latin typeface="Times New Roman" charset="0"/>
                          <a:ea typeface="宋体" charset="-122"/>
                        </a:rPr>
                        <a:t>TL</a:t>
                      </a:r>
                      <a:endParaRPr kumimoji="0" lang="zh-CN" altLang="en-US" sz="2800" b="0" i="0" u="none" strike="noStrike" cap="none" normalizeH="0" baseline="0" smtClean="0">
                        <a:ln>
                          <a:noFill/>
                        </a:ln>
                        <a:solidFill>
                          <a:schemeClr val="tx1"/>
                        </a:solidFill>
                        <a:effectLst/>
                        <a:latin typeface="Times New Roman"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charset="0"/>
                          <a:ea typeface="宋体" charset="-122"/>
                        </a:rPr>
                        <a:t>  </a:t>
                      </a:r>
                      <a:r>
                        <a:rPr kumimoji="0" lang="en-US" altLang="zh-CN" sz="2800" b="1" i="1" u="none" strike="noStrike" cap="none" normalizeH="0" baseline="0" smtClean="0">
                          <a:ln>
                            <a:noFill/>
                          </a:ln>
                          <a:solidFill>
                            <a:schemeClr val="tx1"/>
                          </a:solidFill>
                          <a:effectLst/>
                          <a:latin typeface="Times New Roman" charset="0"/>
                          <a:ea typeface="宋体" charset="-122"/>
                        </a:rPr>
                        <a:t>L</a:t>
                      </a:r>
                      <a:r>
                        <a:rPr kumimoji="0" lang="en-US" altLang="zh-CN" sz="2800" b="1" i="0" u="none" strike="noStrike" cap="none" normalizeH="0" baseline="0" smtClean="0">
                          <a:ln>
                            <a:noFill/>
                          </a:ln>
                          <a:solidFill>
                            <a:schemeClr val="tx1"/>
                          </a:solidFill>
                          <a:effectLst/>
                          <a:latin typeface="Times New Roman" charset="0"/>
                          <a:ea typeface="宋体" charset="-122"/>
                        </a:rPr>
                        <a:t>.</a:t>
                      </a:r>
                      <a:r>
                        <a:rPr kumimoji="0" lang="en-US" altLang="zh-CN" sz="2800" b="1" i="1" u="none" strike="noStrike" cap="none" normalizeH="0" baseline="0" smtClean="0">
                          <a:ln>
                            <a:noFill/>
                          </a:ln>
                          <a:solidFill>
                            <a:schemeClr val="tx1"/>
                          </a:solidFill>
                          <a:effectLst/>
                          <a:latin typeface="Times New Roman" charset="0"/>
                          <a:ea typeface="宋体" charset="-122"/>
                        </a:rPr>
                        <a:t>in</a:t>
                      </a:r>
                      <a:r>
                        <a:rPr kumimoji="0" lang="en-US" altLang="zh-CN" sz="2800" b="1" i="0" u="none" strike="noStrike" cap="none" normalizeH="0" baseline="0" smtClean="0">
                          <a:ln>
                            <a:noFill/>
                          </a:ln>
                          <a:solidFill>
                            <a:schemeClr val="tx1"/>
                          </a:solidFill>
                          <a:effectLst/>
                          <a:latin typeface="Times New Roman" charset="0"/>
                          <a:ea typeface="宋体" charset="-122"/>
                        </a:rPr>
                        <a:t> := </a:t>
                      </a:r>
                      <a:r>
                        <a:rPr kumimoji="0" lang="en-US" altLang="zh-CN" sz="2800" b="1" i="1" u="none" strike="noStrike" cap="none" normalizeH="0" baseline="0" smtClean="0">
                          <a:ln>
                            <a:noFill/>
                          </a:ln>
                          <a:solidFill>
                            <a:schemeClr val="tx1"/>
                          </a:solidFill>
                          <a:effectLst/>
                          <a:latin typeface="Times New Roman" charset="0"/>
                          <a:ea typeface="宋体" charset="-122"/>
                        </a:rPr>
                        <a:t>T</a:t>
                      </a:r>
                      <a:r>
                        <a:rPr kumimoji="0" lang="en-US" altLang="zh-CN" sz="2800" b="1" i="0" u="none" strike="noStrike" cap="none" normalizeH="0" baseline="0" smtClean="0">
                          <a:ln>
                            <a:noFill/>
                          </a:ln>
                          <a:solidFill>
                            <a:schemeClr val="tx1"/>
                          </a:solidFill>
                          <a:effectLst/>
                          <a:latin typeface="Times New Roman" charset="0"/>
                          <a:ea typeface="宋体" charset="-122"/>
                        </a:rPr>
                        <a:t>.</a:t>
                      </a:r>
                      <a:r>
                        <a:rPr kumimoji="0" lang="en-US" altLang="zh-CN" sz="2800" b="1" i="1" u="none" strike="noStrike" cap="none" normalizeH="0" baseline="0" smtClean="0">
                          <a:ln>
                            <a:noFill/>
                          </a:ln>
                          <a:solidFill>
                            <a:schemeClr val="tx1"/>
                          </a:solidFill>
                          <a:effectLst/>
                          <a:latin typeface="Times New Roman" charset="0"/>
                          <a:ea typeface="宋体" charset="-122"/>
                        </a:rPr>
                        <a:t>type</a:t>
                      </a:r>
                      <a:r>
                        <a:rPr kumimoji="0" lang="en-US" altLang="zh-CN" sz="2800" b="0" i="0" u="none" strike="noStrike" cap="none" normalizeH="0" baseline="0" smtClean="0">
                          <a:ln>
                            <a:noFill/>
                          </a:ln>
                          <a:solidFill>
                            <a:schemeClr val="tx1"/>
                          </a:solidFill>
                          <a:effectLst/>
                          <a:latin typeface="Times New Roman" charset="0"/>
                          <a:ea typeface="宋体" charset="-122"/>
                        </a:rPr>
                        <a:t> </a:t>
                      </a:r>
                      <a:endParaRPr kumimoji="0" lang="zh-CN" altLang="en-US" sz="2800" b="0" i="0" u="none" strike="noStrike" cap="none" normalizeH="0" baseline="0" smtClean="0">
                        <a:ln>
                          <a:noFill/>
                        </a:ln>
                        <a:solidFill>
                          <a:schemeClr val="tx1"/>
                        </a:solidFill>
                        <a:effectLst/>
                        <a:latin typeface="Times New Roman"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841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charset="0"/>
                          <a:ea typeface="宋体" charset="-122"/>
                        </a:rPr>
                        <a:t>  </a:t>
                      </a:r>
                      <a:r>
                        <a:rPr kumimoji="0" lang="en-US" altLang="zh-CN" sz="2800" b="1" i="1" u="none" strike="noStrike" cap="none" normalizeH="0" baseline="0" smtClean="0">
                          <a:ln>
                            <a:noFill/>
                          </a:ln>
                          <a:solidFill>
                            <a:schemeClr val="tx1"/>
                          </a:solidFill>
                          <a:effectLst/>
                          <a:latin typeface="Times New Roman" charset="0"/>
                          <a:ea typeface="宋体" charset="-122"/>
                        </a:rPr>
                        <a:t>T</a:t>
                      </a:r>
                      <a:r>
                        <a:rPr kumimoji="0" lang="en-US" altLang="zh-CN" sz="2800" b="1" i="0" u="none" strike="noStrike" cap="none" normalizeH="0" baseline="0" smtClean="0">
                          <a:ln>
                            <a:noFill/>
                          </a:ln>
                          <a:solidFill>
                            <a:schemeClr val="tx1"/>
                          </a:solidFill>
                          <a:effectLst/>
                          <a:latin typeface="Times New Roman" charset="0"/>
                          <a:ea typeface="宋体" charset="-122"/>
                          <a:sym typeface="Symbol" pitchFamily="18" charset="2"/>
                        </a:rPr>
                        <a:t></a:t>
                      </a:r>
                      <a:r>
                        <a:rPr kumimoji="0" lang="en-US" altLang="zh-CN" sz="2800" b="0" i="0" u="none" strike="noStrike" cap="none" normalizeH="0" baseline="0" smtClean="0">
                          <a:ln>
                            <a:noFill/>
                          </a:ln>
                          <a:solidFill>
                            <a:schemeClr val="tx1"/>
                          </a:solidFill>
                          <a:effectLst/>
                          <a:latin typeface="Times New Roman" charset="0"/>
                          <a:ea typeface="宋体" charset="-122"/>
                        </a:rPr>
                        <a:t> </a:t>
                      </a:r>
                      <a:r>
                        <a:rPr kumimoji="0" lang="en-US" altLang="zh-CN" sz="2800" b="1" i="0" u="none" strike="noStrike" cap="none" normalizeH="0" baseline="0" smtClean="0">
                          <a:ln>
                            <a:noFill/>
                          </a:ln>
                          <a:solidFill>
                            <a:schemeClr val="tx1"/>
                          </a:solidFill>
                          <a:effectLst/>
                          <a:latin typeface="Times New Roman" charset="0"/>
                          <a:ea typeface="宋体" charset="-122"/>
                        </a:rPr>
                        <a:t>int</a:t>
                      </a:r>
                      <a:r>
                        <a:rPr kumimoji="0" lang="en-US" altLang="zh-CN" sz="2800" b="0" i="0" u="none" strike="noStrike" cap="none" normalizeH="0" baseline="0" smtClean="0">
                          <a:ln>
                            <a:noFill/>
                          </a:ln>
                          <a:solidFill>
                            <a:schemeClr val="tx1"/>
                          </a:solidFill>
                          <a:effectLst/>
                          <a:latin typeface="Times New Roman" charset="0"/>
                          <a:ea typeface="宋体" charset="-122"/>
                        </a:rPr>
                        <a:t> </a:t>
                      </a:r>
                      <a:endParaRPr kumimoji="0" lang="zh-CN" altLang="en-US" sz="2800" b="0" i="0" u="none" strike="noStrike" cap="none" normalizeH="0" baseline="0" smtClean="0">
                        <a:ln>
                          <a:noFill/>
                        </a:ln>
                        <a:solidFill>
                          <a:schemeClr val="tx1"/>
                        </a:solidFill>
                        <a:effectLst/>
                        <a:latin typeface="Times New Roman"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charset="0"/>
                          <a:ea typeface="宋体" charset="-122"/>
                        </a:rPr>
                        <a:t>  </a:t>
                      </a:r>
                      <a:r>
                        <a:rPr kumimoji="0" lang="en-US" altLang="zh-CN" sz="2800" b="1" i="1" u="none" strike="noStrike" cap="none" normalizeH="0" baseline="0" smtClean="0">
                          <a:ln>
                            <a:noFill/>
                          </a:ln>
                          <a:solidFill>
                            <a:schemeClr val="tx1"/>
                          </a:solidFill>
                          <a:effectLst/>
                          <a:latin typeface="Times New Roman" charset="0"/>
                          <a:ea typeface="宋体" charset="-122"/>
                        </a:rPr>
                        <a:t>T</a:t>
                      </a:r>
                      <a:r>
                        <a:rPr kumimoji="0" lang="en-US" altLang="zh-CN" sz="2800" b="1" i="0" u="none" strike="noStrike" cap="none" normalizeH="0" baseline="0" smtClean="0">
                          <a:ln>
                            <a:noFill/>
                          </a:ln>
                          <a:solidFill>
                            <a:schemeClr val="tx1"/>
                          </a:solidFill>
                          <a:effectLst/>
                          <a:latin typeface="Times New Roman" charset="0"/>
                          <a:ea typeface="宋体" charset="-122"/>
                        </a:rPr>
                        <a:t>.</a:t>
                      </a:r>
                      <a:r>
                        <a:rPr kumimoji="0" lang="en-US" altLang="zh-CN" sz="2800" b="1" i="1" u="none" strike="noStrike" cap="none" normalizeH="0" baseline="0" smtClean="0">
                          <a:ln>
                            <a:noFill/>
                          </a:ln>
                          <a:solidFill>
                            <a:schemeClr val="tx1"/>
                          </a:solidFill>
                          <a:effectLst/>
                          <a:latin typeface="Times New Roman" charset="0"/>
                          <a:ea typeface="宋体" charset="-122"/>
                        </a:rPr>
                        <a:t> type</a:t>
                      </a:r>
                      <a:r>
                        <a:rPr kumimoji="0" lang="en-US" altLang="zh-CN" sz="2800" b="1" i="0" u="none" strike="noStrike" cap="none" normalizeH="0" baseline="0" smtClean="0">
                          <a:ln>
                            <a:noFill/>
                          </a:ln>
                          <a:solidFill>
                            <a:schemeClr val="tx1"/>
                          </a:solidFill>
                          <a:effectLst/>
                          <a:latin typeface="Times New Roman" charset="0"/>
                          <a:ea typeface="宋体" charset="-122"/>
                        </a:rPr>
                        <a:t> := </a:t>
                      </a:r>
                      <a:r>
                        <a:rPr kumimoji="0" lang="en-US" altLang="zh-CN" sz="2800" b="1" i="1" u="none" strike="noStrike" cap="none" normalizeH="0" baseline="0" smtClean="0">
                          <a:ln>
                            <a:noFill/>
                          </a:ln>
                          <a:solidFill>
                            <a:schemeClr val="tx1"/>
                          </a:solidFill>
                          <a:effectLst/>
                          <a:latin typeface="Times New Roman" charset="0"/>
                          <a:ea typeface="宋体" charset="-122"/>
                        </a:rPr>
                        <a:t>integer</a:t>
                      </a:r>
                      <a:r>
                        <a:rPr kumimoji="0" lang="en-US" altLang="zh-CN" sz="2800" b="0" i="0" u="none" strike="noStrike" cap="none" normalizeH="0" baseline="0" smtClean="0">
                          <a:ln>
                            <a:noFill/>
                          </a:ln>
                          <a:solidFill>
                            <a:schemeClr val="tx1"/>
                          </a:solidFill>
                          <a:effectLst/>
                          <a:latin typeface="Times New Roman" charset="0"/>
                          <a:ea typeface="宋体" charset="-122"/>
                        </a:rPr>
                        <a:t> </a:t>
                      </a:r>
                      <a:endParaRPr kumimoji="0" lang="zh-CN" altLang="en-US" sz="2800" b="0" i="0" u="none" strike="noStrike" cap="none" normalizeH="0" baseline="0" smtClean="0">
                        <a:ln>
                          <a:noFill/>
                        </a:ln>
                        <a:solidFill>
                          <a:schemeClr val="tx1"/>
                        </a:solidFill>
                        <a:effectLst/>
                        <a:latin typeface="Times New Roman"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53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charset="0"/>
                          <a:ea typeface="宋体" charset="-122"/>
                        </a:rPr>
                        <a:t>  </a:t>
                      </a:r>
                      <a:r>
                        <a:rPr kumimoji="0" lang="en-US" altLang="zh-CN" sz="2800" b="1" i="1" u="none" strike="noStrike" cap="none" normalizeH="0" baseline="0" smtClean="0">
                          <a:ln>
                            <a:noFill/>
                          </a:ln>
                          <a:solidFill>
                            <a:schemeClr val="tx1"/>
                          </a:solidFill>
                          <a:effectLst/>
                          <a:latin typeface="Times New Roman" charset="0"/>
                          <a:ea typeface="宋体" charset="-122"/>
                        </a:rPr>
                        <a:t>T</a:t>
                      </a:r>
                      <a:r>
                        <a:rPr kumimoji="0" lang="en-US" altLang="zh-CN" sz="2800" b="1" i="0" u="none" strike="noStrike" cap="none" normalizeH="0" baseline="0" smtClean="0">
                          <a:ln>
                            <a:noFill/>
                          </a:ln>
                          <a:solidFill>
                            <a:schemeClr val="tx1"/>
                          </a:solidFill>
                          <a:effectLst/>
                          <a:latin typeface="Times New Roman" charset="0"/>
                          <a:ea typeface="宋体" charset="-122"/>
                          <a:sym typeface="Symbol" pitchFamily="18" charset="2"/>
                        </a:rPr>
                        <a:t></a:t>
                      </a:r>
                      <a:r>
                        <a:rPr kumimoji="0" lang="en-US" altLang="zh-CN" sz="2800" b="0" i="0" u="none" strike="noStrike" cap="none" normalizeH="0" baseline="0" smtClean="0">
                          <a:ln>
                            <a:noFill/>
                          </a:ln>
                          <a:solidFill>
                            <a:schemeClr val="tx1"/>
                          </a:solidFill>
                          <a:effectLst/>
                          <a:latin typeface="Times New Roman" charset="0"/>
                          <a:ea typeface="宋体" charset="-122"/>
                        </a:rPr>
                        <a:t> </a:t>
                      </a:r>
                      <a:r>
                        <a:rPr kumimoji="0" lang="en-US" altLang="zh-CN" sz="2800" b="1" i="0" u="none" strike="noStrike" cap="none" normalizeH="0" baseline="0" smtClean="0">
                          <a:ln>
                            <a:noFill/>
                          </a:ln>
                          <a:solidFill>
                            <a:schemeClr val="tx1"/>
                          </a:solidFill>
                          <a:effectLst/>
                          <a:latin typeface="Times New Roman" charset="0"/>
                          <a:ea typeface="宋体" charset="-122"/>
                        </a:rPr>
                        <a:t>real</a:t>
                      </a:r>
                      <a:r>
                        <a:rPr kumimoji="0" lang="en-US" altLang="zh-CN" sz="2800" b="0" i="0" u="none" strike="noStrike" cap="none" normalizeH="0" baseline="0" smtClean="0">
                          <a:ln>
                            <a:noFill/>
                          </a:ln>
                          <a:solidFill>
                            <a:schemeClr val="tx1"/>
                          </a:solidFill>
                          <a:effectLst/>
                          <a:latin typeface="Times New Roman" charset="0"/>
                          <a:ea typeface="宋体" charset="-122"/>
                        </a:rPr>
                        <a:t> </a:t>
                      </a:r>
                      <a:endParaRPr kumimoji="0" lang="zh-CN" altLang="en-US" sz="2800" b="0" i="0" u="none" strike="noStrike" cap="none" normalizeH="0" baseline="0" smtClean="0">
                        <a:ln>
                          <a:noFill/>
                        </a:ln>
                        <a:solidFill>
                          <a:schemeClr val="tx1"/>
                        </a:solidFill>
                        <a:effectLst/>
                        <a:latin typeface="Times New Roman"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charset="0"/>
                          <a:ea typeface="宋体" charset="-122"/>
                        </a:rPr>
                        <a:t>  </a:t>
                      </a:r>
                      <a:r>
                        <a:rPr kumimoji="0" lang="en-US" altLang="zh-CN" sz="2800" b="1" i="1" u="none" strike="noStrike" cap="none" normalizeH="0" baseline="0" smtClean="0">
                          <a:ln>
                            <a:noFill/>
                          </a:ln>
                          <a:solidFill>
                            <a:schemeClr val="tx1"/>
                          </a:solidFill>
                          <a:effectLst/>
                          <a:latin typeface="Times New Roman" charset="0"/>
                          <a:ea typeface="宋体" charset="-122"/>
                        </a:rPr>
                        <a:t>T</a:t>
                      </a:r>
                      <a:r>
                        <a:rPr kumimoji="0" lang="en-US" altLang="zh-CN" sz="2800" b="1" i="0" u="none" strike="noStrike" cap="none" normalizeH="0" baseline="0" smtClean="0">
                          <a:ln>
                            <a:noFill/>
                          </a:ln>
                          <a:solidFill>
                            <a:schemeClr val="tx1"/>
                          </a:solidFill>
                          <a:effectLst/>
                          <a:latin typeface="Times New Roman" charset="0"/>
                          <a:ea typeface="宋体" charset="-122"/>
                        </a:rPr>
                        <a:t>.</a:t>
                      </a:r>
                      <a:r>
                        <a:rPr kumimoji="0" lang="en-US" altLang="zh-CN" sz="2800" b="1" i="1" u="none" strike="noStrike" cap="none" normalizeH="0" baseline="0" smtClean="0">
                          <a:ln>
                            <a:noFill/>
                          </a:ln>
                          <a:solidFill>
                            <a:schemeClr val="tx1"/>
                          </a:solidFill>
                          <a:effectLst/>
                          <a:latin typeface="Times New Roman" charset="0"/>
                          <a:ea typeface="宋体" charset="-122"/>
                        </a:rPr>
                        <a:t> type</a:t>
                      </a:r>
                      <a:r>
                        <a:rPr kumimoji="0" lang="en-US" altLang="zh-CN" sz="2800" b="1" i="0" u="none" strike="noStrike" cap="none" normalizeH="0" baseline="0" smtClean="0">
                          <a:ln>
                            <a:noFill/>
                          </a:ln>
                          <a:solidFill>
                            <a:schemeClr val="tx1"/>
                          </a:solidFill>
                          <a:effectLst/>
                          <a:latin typeface="Times New Roman" charset="0"/>
                          <a:ea typeface="宋体" charset="-122"/>
                        </a:rPr>
                        <a:t> := </a:t>
                      </a:r>
                      <a:r>
                        <a:rPr kumimoji="0" lang="en-US" altLang="zh-CN" sz="2800" b="1" i="1" u="none" strike="noStrike" cap="none" normalizeH="0" baseline="0" smtClean="0">
                          <a:ln>
                            <a:noFill/>
                          </a:ln>
                          <a:solidFill>
                            <a:schemeClr val="tx1"/>
                          </a:solidFill>
                          <a:effectLst/>
                          <a:latin typeface="Times New Roman" charset="0"/>
                          <a:ea typeface="宋体" charset="-122"/>
                        </a:rPr>
                        <a:t>real</a:t>
                      </a:r>
                      <a:r>
                        <a:rPr kumimoji="0" lang="en-US" altLang="zh-CN" sz="2800" b="0" i="0" u="none" strike="noStrike" cap="none" normalizeH="0" baseline="0" smtClean="0">
                          <a:ln>
                            <a:noFill/>
                          </a:ln>
                          <a:solidFill>
                            <a:schemeClr val="tx1"/>
                          </a:solidFill>
                          <a:effectLst/>
                          <a:latin typeface="Times New Roman" charset="0"/>
                          <a:ea typeface="宋体" charset="-122"/>
                        </a:rPr>
                        <a:t> </a:t>
                      </a:r>
                      <a:endParaRPr kumimoji="0" lang="zh-CN" altLang="en-US" sz="2800" b="0" i="0" u="none" strike="noStrike" cap="none" normalizeH="0" baseline="0" smtClean="0">
                        <a:ln>
                          <a:noFill/>
                        </a:ln>
                        <a:solidFill>
                          <a:schemeClr val="tx1"/>
                        </a:solidFill>
                        <a:effectLst/>
                        <a:latin typeface="Times New Roman"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090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charset="0"/>
                          <a:ea typeface="宋体" charset="-122"/>
                        </a:rPr>
                        <a:t>  </a:t>
                      </a:r>
                      <a:r>
                        <a:rPr kumimoji="0" lang="en-US" altLang="zh-CN" sz="2800" b="1" i="1" u="none" strike="noStrike" cap="none" normalizeH="0" baseline="0" smtClean="0">
                          <a:ln>
                            <a:noFill/>
                          </a:ln>
                          <a:solidFill>
                            <a:schemeClr val="tx1"/>
                          </a:solidFill>
                          <a:effectLst/>
                          <a:latin typeface="Times New Roman" charset="0"/>
                          <a:ea typeface="宋体" charset="-122"/>
                        </a:rPr>
                        <a:t>L</a:t>
                      </a:r>
                      <a:r>
                        <a:rPr kumimoji="0" lang="en-US" altLang="zh-CN" sz="2800" b="1" i="0" u="none" strike="noStrike" cap="none" normalizeH="0" baseline="0" smtClean="0">
                          <a:ln>
                            <a:noFill/>
                          </a:ln>
                          <a:solidFill>
                            <a:schemeClr val="tx1"/>
                          </a:solidFill>
                          <a:effectLst/>
                          <a:latin typeface="Times New Roman"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charset="0"/>
                          <a:ea typeface="宋体" charset="-122"/>
                        </a:rPr>
                        <a:t> </a:t>
                      </a:r>
                      <a:r>
                        <a:rPr kumimoji="0" lang="en-US" altLang="zh-CN" sz="2800" b="1" i="1" u="none" strike="noStrike" cap="none" normalizeH="0" baseline="0" smtClean="0">
                          <a:ln>
                            <a:noFill/>
                          </a:ln>
                          <a:solidFill>
                            <a:schemeClr val="tx1"/>
                          </a:solidFill>
                          <a:effectLst/>
                          <a:latin typeface="Times New Roman" charset="0"/>
                          <a:ea typeface="宋体" charset="-122"/>
                        </a:rPr>
                        <a:t>L</a:t>
                      </a:r>
                      <a:r>
                        <a:rPr kumimoji="0" lang="en-US" altLang="zh-CN" sz="2800" b="1" i="0" u="none" strike="noStrike" cap="none" normalizeH="0" baseline="-30000" smtClean="0">
                          <a:ln>
                            <a:noFill/>
                          </a:ln>
                          <a:solidFill>
                            <a:schemeClr val="tx1"/>
                          </a:solidFill>
                          <a:effectLst/>
                          <a:latin typeface="Times New Roman" charset="0"/>
                          <a:ea typeface="宋体" charset="-122"/>
                        </a:rPr>
                        <a:t>1</a:t>
                      </a:r>
                      <a:r>
                        <a:rPr kumimoji="0" lang="en-US" altLang="zh-CN" sz="2800" b="1" i="0" u="none" strike="noStrike" cap="none" normalizeH="0" baseline="0" smtClean="0">
                          <a:ln>
                            <a:noFill/>
                          </a:ln>
                          <a:solidFill>
                            <a:schemeClr val="tx1"/>
                          </a:solidFill>
                          <a:effectLst/>
                          <a:latin typeface="Times New Roman" charset="0"/>
                          <a:ea typeface="宋体" charset="-122"/>
                        </a:rPr>
                        <a:t>,</a:t>
                      </a:r>
                      <a:r>
                        <a:rPr kumimoji="0" lang="en-US" altLang="zh-CN" sz="2800" b="0" i="0" u="none" strike="noStrike" cap="none" normalizeH="0" baseline="0" smtClean="0">
                          <a:ln>
                            <a:noFill/>
                          </a:ln>
                          <a:solidFill>
                            <a:schemeClr val="tx1"/>
                          </a:solidFill>
                          <a:effectLst/>
                          <a:latin typeface="Times New Roman" charset="0"/>
                          <a:ea typeface="宋体" charset="-122"/>
                        </a:rPr>
                        <a:t> </a:t>
                      </a:r>
                      <a:r>
                        <a:rPr kumimoji="0" lang="en-US" altLang="zh-CN" sz="2800" b="1" i="0" u="none" strike="noStrike" cap="none" normalizeH="0" baseline="0" smtClean="0">
                          <a:ln>
                            <a:noFill/>
                          </a:ln>
                          <a:solidFill>
                            <a:schemeClr val="tx1"/>
                          </a:solidFill>
                          <a:effectLst/>
                          <a:latin typeface="Times New Roman" charset="0"/>
                          <a:ea typeface="宋体" charset="-122"/>
                        </a:rPr>
                        <a:t>id</a:t>
                      </a:r>
                      <a:r>
                        <a:rPr kumimoji="0" lang="en-US" altLang="zh-CN" sz="2800" b="0" i="0" u="none" strike="noStrike" cap="none" normalizeH="0" baseline="0" smtClean="0">
                          <a:ln>
                            <a:noFill/>
                          </a:ln>
                          <a:solidFill>
                            <a:schemeClr val="tx1"/>
                          </a:solidFill>
                          <a:effectLst/>
                          <a:latin typeface="Times New Roman" charset="0"/>
                          <a:ea typeface="宋体" charset="-122"/>
                        </a:rPr>
                        <a:t> </a:t>
                      </a:r>
                      <a:endParaRPr kumimoji="0" lang="zh-CN" altLang="en-US" sz="2800" b="0" i="0" u="none" strike="noStrike" cap="none" normalizeH="0" baseline="0" smtClean="0">
                        <a:ln>
                          <a:noFill/>
                        </a:ln>
                        <a:solidFill>
                          <a:schemeClr val="tx1"/>
                        </a:solidFill>
                        <a:effectLst/>
                        <a:latin typeface="Times New Roman"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Times New Roman" charset="0"/>
                          <a:ea typeface="宋体" charset="-122"/>
                        </a:rPr>
                        <a:t>  </a:t>
                      </a:r>
                      <a:r>
                        <a:rPr kumimoji="0" lang="en-US" altLang="zh-CN" sz="2800" b="1" i="1" u="none" strike="noStrike" cap="none" normalizeH="0" baseline="0" dirty="0" smtClean="0">
                          <a:ln>
                            <a:noFill/>
                          </a:ln>
                          <a:solidFill>
                            <a:schemeClr val="tx1"/>
                          </a:solidFill>
                          <a:effectLst/>
                          <a:latin typeface="Times New Roman" charset="0"/>
                          <a:ea typeface="宋体" charset="-122"/>
                        </a:rPr>
                        <a:t>L</a:t>
                      </a:r>
                      <a:r>
                        <a:rPr kumimoji="0" lang="en-US" altLang="zh-CN" sz="2800" b="1" i="0" u="none" strike="noStrike" cap="none" normalizeH="0" baseline="-30000" dirty="0" smtClean="0">
                          <a:ln>
                            <a:noFill/>
                          </a:ln>
                          <a:solidFill>
                            <a:schemeClr val="tx1"/>
                          </a:solidFill>
                          <a:effectLst/>
                          <a:latin typeface="Times New Roman" charset="0"/>
                          <a:ea typeface="宋体" charset="-122"/>
                        </a:rPr>
                        <a:t>1</a:t>
                      </a:r>
                      <a:r>
                        <a:rPr kumimoji="0" lang="en-US" altLang="zh-CN" sz="2800" b="1" i="1" u="none" strike="noStrike" cap="none" normalizeH="0" baseline="0" dirty="0" smtClean="0">
                          <a:ln>
                            <a:noFill/>
                          </a:ln>
                          <a:solidFill>
                            <a:schemeClr val="tx1"/>
                          </a:solidFill>
                          <a:effectLst/>
                          <a:latin typeface="Times New Roman" charset="0"/>
                          <a:ea typeface="宋体" charset="-122"/>
                        </a:rPr>
                        <a:t>.in</a:t>
                      </a:r>
                      <a:r>
                        <a:rPr kumimoji="0" lang="en-US" altLang="zh-CN" sz="2800" b="1" i="0" u="none" strike="noStrike" cap="none" normalizeH="0" baseline="0" dirty="0" smtClean="0">
                          <a:ln>
                            <a:noFill/>
                          </a:ln>
                          <a:solidFill>
                            <a:schemeClr val="tx1"/>
                          </a:solidFill>
                          <a:effectLst/>
                          <a:latin typeface="Times New Roman" charset="0"/>
                          <a:ea typeface="宋体" charset="-122"/>
                        </a:rPr>
                        <a:t> := </a:t>
                      </a:r>
                      <a:r>
                        <a:rPr kumimoji="0" lang="en-US" altLang="zh-CN" sz="2800" b="1" i="1" u="none" strike="noStrike" cap="none" normalizeH="0" baseline="0" dirty="0" smtClean="0">
                          <a:ln>
                            <a:noFill/>
                          </a:ln>
                          <a:solidFill>
                            <a:schemeClr val="tx1"/>
                          </a:solidFill>
                          <a:effectLst/>
                          <a:latin typeface="Times New Roman" charset="0"/>
                          <a:ea typeface="宋体" charset="-122"/>
                        </a:rPr>
                        <a:t>L</a:t>
                      </a:r>
                      <a:r>
                        <a:rPr kumimoji="0" lang="en-US" altLang="zh-CN" sz="2800" b="1" i="0" u="none" strike="noStrike" cap="none" normalizeH="0" baseline="0" dirty="0" smtClean="0">
                          <a:ln>
                            <a:noFill/>
                          </a:ln>
                          <a:solidFill>
                            <a:schemeClr val="tx1"/>
                          </a:solidFill>
                          <a:effectLst/>
                          <a:latin typeface="Times New Roman" charset="0"/>
                          <a:ea typeface="宋体" charset="-122"/>
                        </a:rPr>
                        <a:t>.</a:t>
                      </a:r>
                      <a:r>
                        <a:rPr kumimoji="0" lang="en-US" altLang="zh-CN" sz="2800" b="1" i="1" u="none" strike="noStrike" cap="none" normalizeH="0" baseline="0" dirty="0" smtClean="0">
                          <a:ln>
                            <a:noFill/>
                          </a:ln>
                          <a:solidFill>
                            <a:schemeClr val="tx1"/>
                          </a:solidFill>
                          <a:effectLst/>
                          <a:latin typeface="Times New Roman" charset="0"/>
                          <a:ea typeface="宋体" charset="-122"/>
                        </a:rPr>
                        <a:t>in</a:t>
                      </a:r>
                      <a:r>
                        <a:rPr kumimoji="0" lang="en-US" altLang="zh-CN" sz="2800" b="1" i="0" u="none" strike="noStrike" cap="none" normalizeH="0" baseline="0" dirty="0" smtClean="0">
                          <a:ln>
                            <a:noFill/>
                          </a:ln>
                          <a:solidFill>
                            <a:schemeClr val="tx1"/>
                          </a:solidFill>
                          <a:effectLst/>
                          <a:latin typeface="Times New Roman" charset="0"/>
                          <a:ea typeface="宋体" charset="-122"/>
                        </a:rPr>
                        <a:t>;</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Times New Roman" charset="0"/>
                          <a:ea typeface="宋体" charset="-122"/>
                        </a:rPr>
                        <a:t>  </a:t>
                      </a:r>
                      <a:r>
                        <a:rPr kumimoji="0" lang="en-US" altLang="zh-CN" sz="2800" b="1" i="1" u="none" strike="noStrike" cap="none" normalizeH="0" baseline="0" dirty="0" err="1" smtClean="0">
                          <a:ln>
                            <a:noFill/>
                          </a:ln>
                          <a:solidFill>
                            <a:schemeClr val="tx1"/>
                          </a:solidFill>
                          <a:effectLst/>
                          <a:latin typeface="Times New Roman" charset="0"/>
                          <a:ea typeface="宋体" charset="-122"/>
                        </a:rPr>
                        <a:t>addtype</a:t>
                      </a:r>
                      <a:r>
                        <a:rPr kumimoji="0" lang="en-US" altLang="zh-CN" sz="2800" b="1" i="0" u="none" strike="noStrike" cap="none" normalizeH="0" baseline="0" dirty="0" smtClean="0">
                          <a:ln>
                            <a:noFill/>
                          </a:ln>
                          <a:solidFill>
                            <a:schemeClr val="tx1"/>
                          </a:solidFill>
                          <a:effectLst/>
                          <a:latin typeface="Times New Roman" charset="0"/>
                          <a:ea typeface="宋体" charset="-122"/>
                        </a:rPr>
                        <a:t> (</a:t>
                      </a:r>
                      <a:r>
                        <a:rPr kumimoji="0" lang="en-US" altLang="zh-CN" sz="2800" b="1" i="0" u="none" strike="noStrike" cap="none" normalizeH="0" baseline="0" dirty="0" err="1" smtClean="0">
                          <a:ln>
                            <a:noFill/>
                          </a:ln>
                          <a:solidFill>
                            <a:schemeClr val="tx1"/>
                          </a:solidFill>
                          <a:effectLst/>
                          <a:latin typeface="Times New Roman" charset="0"/>
                          <a:ea typeface="宋体" charset="-122"/>
                        </a:rPr>
                        <a:t>id.</a:t>
                      </a:r>
                      <a:r>
                        <a:rPr kumimoji="0" lang="en-US" altLang="zh-CN" sz="2800" b="1" i="1" u="none" strike="noStrike" cap="none" normalizeH="0" baseline="0" dirty="0" err="1" smtClean="0">
                          <a:ln>
                            <a:noFill/>
                          </a:ln>
                          <a:solidFill>
                            <a:schemeClr val="tx1"/>
                          </a:solidFill>
                          <a:effectLst/>
                          <a:latin typeface="Times New Roman" charset="0"/>
                          <a:ea typeface="宋体" charset="-122"/>
                        </a:rPr>
                        <a:t>entry</a:t>
                      </a:r>
                      <a:r>
                        <a:rPr kumimoji="0" lang="en-US" altLang="zh-CN" sz="2800" b="1" i="0" u="none" strike="noStrike" cap="none" normalizeH="0" baseline="0" dirty="0" smtClean="0">
                          <a:ln>
                            <a:noFill/>
                          </a:ln>
                          <a:solidFill>
                            <a:schemeClr val="tx1"/>
                          </a:solidFill>
                          <a:effectLst/>
                          <a:latin typeface="Times New Roman" charset="0"/>
                          <a:ea typeface="宋体" charset="-122"/>
                        </a:rPr>
                        <a:t>, </a:t>
                      </a:r>
                      <a:r>
                        <a:rPr kumimoji="0" lang="en-US" altLang="zh-CN" sz="2800" b="1" i="1" u="none" strike="noStrike" cap="none" normalizeH="0" baseline="0" dirty="0" smtClean="0">
                          <a:ln>
                            <a:noFill/>
                          </a:ln>
                          <a:solidFill>
                            <a:schemeClr val="tx1"/>
                          </a:solidFill>
                          <a:effectLst/>
                          <a:latin typeface="Times New Roman" charset="0"/>
                          <a:ea typeface="宋体" charset="-122"/>
                        </a:rPr>
                        <a:t>L</a:t>
                      </a:r>
                      <a:r>
                        <a:rPr kumimoji="0" lang="en-US" altLang="zh-CN" sz="2800" b="1" i="0" u="none" strike="noStrike" cap="none" normalizeH="0" baseline="0" dirty="0" smtClean="0">
                          <a:ln>
                            <a:noFill/>
                          </a:ln>
                          <a:solidFill>
                            <a:schemeClr val="tx1"/>
                          </a:solidFill>
                          <a:effectLst/>
                          <a:latin typeface="Times New Roman" charset="0"/>
                          <a:ea typeface="宋体" charset="-122"/>
                        </a:rPr>
                        <a:t>.</a:t>
                      </a:r>
                      <a:r>
                        <a:rPr kumimoji="0" lang="en-US" altLang="zh-CN" sz="2800" b="1" i="1" u="none" strike="noStrike" cap="none" normalizeH="0" baseline="0" dirty="0" smtClean="0">
                          <a:ln>
                            <a:noFill/>
                          </a:ln>
                          <a:solidFill>
                            <a:schemeClr val="tx1"/>
                          </a:solidFill>
                          <a:effectLst/>
                          <a:latin typeface="Times New Roman" charset="0"/>
                          <a:ea typeface="宋体" charset="-122"/>
                        </a:rPr>
                        <a:t>in</a:t>
                      </a:r>
                      <a:r>
                        <a:rPr kumimoji="0" lang="en-US" altLang="zh-CN" sz="2800" b="1" i="0" u="none" strike="noStrike" cap="none" normalizeH="0" baseline="0" dirty="0" smtClean="0">
                          <a:ln>
                            <a:noFill/>
                          </a:ln>
                          <a:solidFill>
                            <a:schemeClr val="tx1"/>
                          </a:solidFill>
                          <a:effectLst/>
                          <a:latin typeface="Times New Roman" charset="0"/>
                          <a:ea typeface="宋体" charset="-122"/>
                        </a:rPr>
                        <a:t> )</a:t>
                      </a:r>
                      <a:r>
                        <a:rPr kumimoji="0" lang="en-US" altLang="zh-CN" sz="2800" b="0" i="0" u="none" strike="noStrike" cap="none" normalizeH="0" baseline="0" dirty="0" smtClean="0">
                          <a:ln>
                            <a:noFill/>
                          </a:ln>
                          <a:solidFill>
                            <a:schemeClr val="tx1"/>
                          </a:solidFill>
                          <a:effectLst/>
                          <a:latin typeface="Times New Roman" charset="0"/>
                          <a:ea typeface="宋体" charset="-122"/>
                        </a:rPr>
                        <a:t> </a:t>
                      </a:r>
                      <a:endParaRPr kumimoji="0" lang="zh-CN" altLang="en-US" sz="2800" b="0" i="0" u="none" strike="noStrike" cap="none" normalizeH="0" baseline="0" dirty="0" smtClean="0">
                        <a:ln>
                          <a:noFill/>
                        </a:ln>
                        <a:solidFill>
                          <a:schemeClr val="tx1"/>
                        </a:solidFill>
                        <a:effectLst/>
                        <a:latin typeface="Times New Roman"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53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Times New Roman" charset="0"/>
                          <a:ea typeface="宋体" charset="-122"/>
                        </a:rPr>
                        <a:t>  </a:t>
                      </a:r>
                      <a:r>
                        <a:rPr kumimoji="0" lang="en-US" altLang="zh-CN" sz="2800" b="1" i="1" u="none" strike="noStrike" cap="none" normalizeH="0" baseline="0" dirty="0" smtClean="0">
                          <a:ln>
                            <a:noFill/>
                          </a:ln>
                          <a:solidFill>
                            <a:schemeClr val="tx1"/>
                          </a:solidFill>
                          <a:effectLst/>
                          <a:latin typeface="Times New Roman" charset="0"/>
                          <a:ea typeface="宋体" charset="-122"/>
                        </a:rPr>
                        <a:t>L</a:t>
                      </a:r>
                      <a:r>
                        <a:rPr kumimoji="0" lang="en-US" altLang="zh-CN" sz="2800" b="1" i="0" u="none" strike="noStrike" cap="none" normalizeH="0" baseline="0" dirty="0" smtClean="0">
                          <a:ln>
                            <a:noFill/>
                          </a:ln>
                          <a:solidFill>
                            <a:schemeClr val="tx1"/>
                          </a:solidFill>
                          <a:effectLst/>
                          <a:latin typeface="Times New Roman" charset="0"/>
                          <a:ea typeface="宋体" charset="-122"/>
                          <a:sym typeface="Symbol" pitchFamily="18" charset="2"/>
                        </a:rPr>
                        <a:t></a:t>
                      </a:r>
                      <a:r>
                        <a:rPr kumimoji="0" lang="en-US" altLang="zh-CN" sz="2800" b="0" i="0" u="none" strike="noStrike" cap="none" normalizeH="0" baseline="0" dirty="0" smtClean="0">
                          <a:ln>
                            <a:noFill/>
                          </a:ln>
                          <a:solidFill>
                            <a:schemeClr val="tx1"/>
                          </a:solidFill>
                          <a:effectLst/>
                          <a:latin typeface="Times New Roman" charset="0"/>
                          <a:ea typeface="宋体" charset="-122"/>
                        </a:rPr>
                        <a:t> </a:t>
                      </a:r>
                      <a:r>
                        <a:rPr kumimoji="0" lang="en-US" altLang="zh-CN" sz="2800" b="1" i="0" u="none" strike="noStrike" cap="none" normalizeH="0" baseline="0" dirty="0" smtClean="0">
                          <a:ln>
                            <a:noFill/>
                          </a:ln>
                          <a:solidFill>
                            <a:schemeClr val="tx1"/>
                          </a:solidFill>
                          <a:effectLst/>
                          <a:latin typeface="Times New Roman" charset="0"/>
                          <a:ea typeface="宋体" charset="-122"/>
                        </a:rPr>
                        <a:t>id</a:t>
                      </a:r>
                      <a:r>
                        <a:rPr kumimoji="0" lang="en-US" altLang="zh-CN" sz="2800" b="0" i="0" u="none" strike="noStrike" cap="none" normalizeH="0" baseline="0" dirty="0" smtClean="0">
                          <a:ln>
                            <a:noFill/>
                          </a:ln>
                          <a:solidFill>
                            <a:schemeClr val="tx1"/>
                          </a:solidFill>
                          <a:effectLst/>
                          <a:latin typeface="Times New Roman" charset="0"/>
                          <a:ea typeface="宋体" charset="-122"/>
                        </a:rPr>
                        <a:t> </a:t>
                      </a:r>
                      <a:endParaRPr kumimoji="0" lang="zh-CN" altLang="en-US" sz="2800" b="0" i="0" u="none" strike="noStrike" cap="none" normalizeH="0" baseline="0" dirty="0" smtClean="0">
                        <a:ln>
                          <a:noFill/>
                        </a:ln>
                        <a:solidFill>
                          <a:schemeClr val="tx1"/>
                        </a:solidFill>
                        <a:effectLst/>
                        <a:latin typeface="Times New Roman"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Times New Roman" charset="0"/>
                          <a:ea typeface="宋体" charset="-122"/>
                        </a:rPr>
                        <a:t>  </a:t>
                      </a:r>
                      <a:r>
                        <a:rPr kumimoji="0" lang="en-US" altLang="zh-CN" sz="2800" b="1" i="1" u="none" strike="noStrike" cap="none" normalizeH="0" baseline="0" dirty="0" err="1" smtClean="0">
                          <a:ln>
                            <a:noFill/>
                          </a:ln>
                          <a:solidFill>
                            <a:schemeClr val="tx1"/>
                          </a:solidFill>
                          <a:effectLst/>
                          <a:latin typeface="Times New Roman" charset="0"/>
                          <a:ea typeface="宋体" charset="-122"/>
                        </a:rPr>
                        <a:t>addtype</a:t>
                      </a:r>
                      <a:r>
                        <a:rPr kumimoji="0" lang="en-US" altLang="zh-CN" sz="2800" b="1" i="0" u="none" strike="noStrike" cap="none" normalizeH="0" baseline="0" dirty="0" smtClean="0">
                          <a:ln>
                            <a:noFill/>
                          </a:ln>
                          <a:solidFill>
                            <a:schemeClr val="tx1"/>
                          </a:solidFill>
                          <a:effectLst/>
                          <a:latin typeface="Times New Roman" charset="0"/>
                          <a:ea typeface="宋体" charset="-122"/>
                        </a:rPr>
                        <a:t> (</a:t>
                      </a:r>
                      <a:r>
                        <a:rPr kumimoji="0" lang="en-US" altLang="zh-CN" sz="2800" b="1" i="0" u="none" strike="noStrike" cap="none" normalizeH="0" baseline="0" dirty="0" err="1" smtClean="0">
                          <a:ln>
                            <a:noFill/>
                          </a:ln>
                          <a:solidFill>
                            <a:schemeClr val="tx1"/>
                          </a:solidFill>
                          <a:effectLst/>
                          <a:latin typeface="Times New Roman" charset="0"/>
                          <a:ea typeface="宋体" charset="-122"/>
                        </a:rPr>
                        <a:t>id.</a:t>
                      </a:r>
                      <a:r>
                        <a:rPr kumimoji="0" lang="en-US" altLang="zh-CN" sz="2800" b="1" i="1" u="none" strike="noStrike" cap="none" normalizeH="0" baseline="0" dirty="0" err="1" smtClean="0">
                          <a:ln>
                            <a:noFill/>
                          </a:ln>
                          <a:solidFill>
                            <a:schemeClr val="tx1"/>
                          </a:solidFill>
                          <a:effectLst/>
                          <a:latin typeface="Times New Roman" charset="0"/>
                          <a:ea typeface="宋体" charset="-122"/>
                        </a:rPr>
                        <a:t>entry</a:t>
                      </a:r>
                      <a:r>
                        <a:rPr kumimoji="0" lang="en-US" altLang="zh-CN" sz="2800" b="1" i="0" u="none" strike="noStrike" cap="none" normalizeH="0" baseline="0" dirty="0" smtClean="0">
                          <a:ln>
                            <a:noFill/>
                          </a:ln>
                          <a:solidFill>
                            <a:schemeClr val="tx1"/>
                          </a:solidFill>
                          <a:effectLst/>
                          <a:latin typeface="Times New Roman" charset="0"/>
                          <a:ea typeface="宋体" charset="-122"/>
                        </a:rPr>
                        <a:t>, </a:t>
                      </a:r>
                      <a:r>
                        <a:rPr kumimoji="0" lang="en-US" altLang="zh-CN" sz="2800" b="1" i="1" u="none" strike="noStrike" cap="none" normalizeH="0" baseline="0" dirty="0" smtClean="0">
                          <a:ln>
                            <a:noFill/>
                          </a:ln>
                          <a:solidFill>
                            <a:schemeClr val="tx1"/>
                          </a:solidFill>
                          <a:effectLst/>
                          <a:latin typeface="Times New Roman" charset="0"/>
                          <a:ea typeface="宋体" charset="-122"/>
                        </a:rPr>
                        <a:t>L</a:t>
                      </a:r>
                      <a:r>
                        <a:rPr kumimoji="0" lang="en-US" altLang="zh-CN" sz="2800" b="1" i="0" u="none" strike="noStrike" cap="none" normalizeH="0" baseline="0" dirty="0" smtClean="0">
                          <a:ln>
                            <a:noFill/>
                          </a:ln>
                          <a:solidFill>
                            <a:schemeClr val="tx1"/>
                          </a:solidFill>
                          <a:effectLst/>
                          <a:latin typeface="Times New Roman" charset="0"/>
                          <a:ea typeface="宋体" charset="-122"/>
                        </a:rPr>
                        <a:t>.</a:t>
                      </a:r>
                      <a:r>
                        <a:rPr kumimoji="0" lang="en-US" altLang="zh-CN" sz="2800" b="1" i="1" u="none" strike="noStrike" cap="none" normalizeH="0" baseline="0" dirty="0" smtClean="0">
                          <a:ln>
                            <a:noFill/>
                          </a:ln>
                          <a:solidFill>
                            <a:schemeClr val="tx1"/>
                          </a:solidFill>
                          <a:effectLst/>
                          <a:latin typeface="Times New Roman" charset="0"/>
                          <a:ea typeface="宋体" charset="-122"/>
                        </a:rPr>
                        <a:t>in</a:t>
                      </a:r>
                      <a:r>
                        <a:rPr kumimoji="0" lang="en-US" altLang="zh-CN" sz="2800" b="1" i="0" u="none" strike="noStrike" cap="none" normalizeH="0" baseline="0" dirty="0" smtClean="0">
                          <a:ln>
                            <a:noFill/>
                          </a:ln>
                          <a:solidFill>
                            <a:schemeClr val="tx1"/>
                          </a:solidFill>
                          <a:effectLst/>
                          <a:latin typeface="Times New Roman" charset="0"/>
                          <a:ea typeface="宋体" charset="-122"/>
                        </a:rPr>
                        <a:t> )</a:t>
                      </a:r>
                      <a:r>
                        <a:rPr kumimoji="0" lang="en-US" altLang="zh-CN" sz="2800" b="0" i="0" u="none" strike="noStrike" cap="none" normalizeH="0" baseline="0" dirty="0" smtClean="0">
                          <a:ln>
                            <a:noFill/>
                          </a:ln>
                          <a:solidFill>
                            <a:schemeClr val="tx1"/>
                          </a:solidFill>
                          <a:effectLst/>
                          <a:latin typeface="Times New Roman" charset="0"/>
                          <a:ea typeface="宋体" charset="-122"/>
                        </a:rPr>
                        <a:t> </a:t>
                      </a:r>
                      <a:endParaRPr kumimoji="0" lang="zh-CN" altLang="en-US" sz="2800" b="0" i="0" u="none" strike="noStrike" cap="none" normalizeH="0" baseline="0" dirty="0" smtClean="0">
                        <a:ln>
                          <a:noFill/>
                        </a:ln>
                        <a:solidFill>
                          <a:schemeClr val="tx1"/>
                        </a:solidFill>
                        <a:effectLst/>
                        <a:latin typeface="Times New Roman"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581567535"/>
      </p:ext>
    </p:extLst>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5" name="Rectangle 3"/>
          <p:cNvSpPr>
            <a:spLocks noGrp="1" noChangeArrowheads="1"/>
          </p:cNvSpPr>
          <p:nvPr>
            <p:ph type="body" idx="1"/>
          </p:nvPr>
        </p:nvSpPr>
        <p:spPr>
          <a:xfrm>
            <a:off x="304800" y="1295400"/>
            <a:ext cx="8610600" cy="5257800"/>
          </a:xfrm>
        </p:spPr>
        <p:txBody>
          <a:bodyPr/>
          <a:lstStyle/>
          <a:p>
            <a:pPr>
              <a:spcBef>
                <a:spcPct val="0"/>
              </a:spcBef>
              <a:buFontTx/>
              <a:buNone/>
            </a:pPr>
            <a:r>
              <a:rPr lang="en-US" altLang="zh-CN" b="1" dirty="0" err="1"/>
              <a:t>int</a:t>
            </a:r>
            <a:r>
              <a:rPr lang="en-US" altLang="zh-CN" b="1" dirty="0"/>
              <a:t> id</a:t>
            </a:r>
            <a:r>
              <a:rPr lang="en-US" altLang="zh-CN" b="1" baseline="-25000" dirty="0"/>
              <a:t>1</a:t>
            </a:r>
            <a:r>
              <a:rPr lang="en-US" altLang="zh-CN" b="1" dirty="0"/>
              <a:t>, id</a:t>
            </a:r>
            <a:r>
              <a:rPr lang="en-US" altLang="zh-CN" b="1" baseline="-25000" dirty="0"/>
              <a:t>2</a:t>
            </a:r>
            <a:r>
              <a:rPr lang="en-US" altLang="zh-CN" b="1" dirty="0"/>
              <a:t>, id</a:t>
            </a:r>
            <a:r>
              <a:rPr lang="en-US" altLang="zh-CN" b="1" baseline="-25000" dirty="0"/>
              <a:t>3</a:t>
            </a:r>
            <a:r>
              <a:rPr lang="zh-CN" altLang="en-US" b="1" dirty="0"/>
              <a:t>的注释分析树</a:t>
            </a:r>
          </a:p>
          <a:p>
            <a:pPr>
              <a:spcBef>
                <a:spcPct val="0"/>
              </a:spcBef>
              <a:buFontTx/>
              <a:buNone/>
            </a:pPr>
            <a:endParaRPr lang="zh-CN" altLang="en-US" b="1" dirty="0"/>
          </a:p>
        </p:txBody>
      </p:sp>
      <p:grpSp>
        <p:nvGrpSpPr>
          <p:cNvPr id="571443" name="Group 51"/>
          <p:cNvGrpSpPr>
            <a:grpSpLocks/>
          </p:cNvGrpSpPr>
          <p:nvPr/>
        </p:nvGrpSpPr>
        <p:grpSpPr bwMode="auto">
          <a:xfrm>
            <a:off x="504826" y="2362200"/>
            <a:ext cx="8229600" cy="3435350"/>
            <a:chOff x="240" y="1488"/>
            <a:chExt cx="5184" cy="2164"/>
          </a:xfrm>
        </p:grpSpPr>
        <p:sp>
          <p:nvSpPr>
            <p:cNvPr id="571420" name="Rectangle 28"/>
            <p:cNvSpPr>
              <a:spLocks noChangeArrowheads="1"/>
            </p:cNvSpPr>
            <p:nvPr/>
          </p:nvSpPr>
          <p:spPr bwMode="auto">
            <a:xfrm>
              <a:off x="2305" y="1488"/>
              <a:ext cx="24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D</a:t>
              </a:r>
            </a:p>
          </p:txBody>
        </p:sp>
        <p:sp>
          <p:nvSpPr>
            <p:cNvPr id="571421" name="Rectangle 29"/>
            <p:cNvSpPr>
              <a:spLocks noChangeArrowheads="1"/>
            </p:cNvSpPr>
            <p:nvPr/>
          </p:nvSpPr>
          <p:spPr bwMode="auto">
            <a:xfrm>
              <a:off x="282" y="2633"/>
              <a:ext cx="77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r>
                <a:rPr lang="en-US" altLang="zh-CN" sz="2800" dirty="0" err="1"/>
                <a:t>int</a:t>
              </a:r>
              <a:endParaRPr lang="en-US" altLang="zh-CN" sz="2800" dirty="0"/>
            </a:p>
          </p:txBody>
        </p:sp>
        <p:sp>
          <p:nvSpPr>
            <p:cNvPr id="571422" name="Rectangle 30"/>
            <p:cNvSpPr>
              <a:spLocks noChangeArrowheads="1"/>
            </p:cNvSpPr>
            <p:nvPr/>
          </p:nvSpPr>
          <p:spPr bwMode="auto">
            <a:xfrm>
              <a:off x="240" y="1992"/>
              <a:ext cx="159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dirty="0" err="1"/>
                <a:t>T</a:t>
              </a:r>
              <a:r>
                <a:rPr lang="en-US" altLang="zh-CN" sz="2800" dirty="0" err="1"/>
                <a:t>.</a:t>
              </a:r>
              <a:r>
                <a:rPr lang="en-US" altLang="zh-CN" sz="2800" i="1" dirty="0" err="1"/>
                <a:t>type</a:t>
              </a:r>
              <a:r>
                <a:rPr lang="en-US" altLang="zh-CN" sz="2800" i="1" dirty="0"/>
                <a:t> </a:t>
              </a:r>
              <a:r>
                <a:rPr lang="en-US" altLang="zh-CN" sz="2800" dirty="0"/>
                <a:t>= </a:t>
              </a:r>
              <a:r>
                <a:rPr lang="en-US" altLang="zh-CN" sz="2800" i="1" dirty="0"/>
                <a:t>integer</a:t>
              </a:r>
            </a:p>
          </p:txBody>
        </p:sp>
        <p:sp>
          <p:nvSpPr>
            <p:cNvPr id="571423" name="Line 31"/>
            <p:cNvSpPr>
              <a:spLocks noChangeShapeType="1"/>
            </p:cNvSpPr>
            <p:nvPr/>
          </p:nvSpPr>
          <p:spPr bwMode="auto">
            <a:xfrm flipH="1">
              <a:off x="1002" y="1705"/>
              <a:ext cx="1179" cy="29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1424" name="Rectangle 32"/>
            <p:cNvSpPr>
              <a:spLocks noChangeArrowheads="1"/>
            </p:cNvSpPr>
            <p:nvPr/>
          </p:nvSpPr>
          <p:spPr bwMode="auto">
            <a:xfrm>
              <a:off x="3841" y="2455"/>
              <a:ext cx="248"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571425" name="Line 33"/>
            <p:cNvSpPr>
              <a:spLocks noChangeShapeType="1"/>
            </p:cNvSpPr>
            <p:nvPr/>
          </p:nvSpPr>
          <p:spPr bwMode="auto">
            <a:xfrm>
              <a:off x="672" y="2311"/>
              <a:ext cx="0" cy="2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1426" name="Line 34"/>
            <p:cNvSpPr>
              <a:spLocks noChangeShapeType="1"/>
            </p:cNvSpPr>
            <p:nvPr/>
          </p:nvSpPr>
          <p:spPr bwMode="auto">
            <a:xfrm>
              <a:off x="4153" y="2304"/>
              <a:ext cx="667" cy="1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1427" name="Line 35"/>
            <p:cNvSpPr>
              <a:spLocks noChangeShapeType="1"/>
            </p:cNvSpPr>
            <p:nvPr/>
          </p:nvSpPr>
          <p:spPr bwMode="auto">
            <a:xfrm flipH="1">
              <a:off x="2953" y="2302"/>
              <a:ext cx="666" cy="17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1428" name="Rectangle 36"/>
            <p:cNvSpPr>
              <a:spLocks noChangeArrowheads="1"/>
            </p:cNvSpPr>
            <p:nvPr/>
          </p:nvSpPr>
          <p:spPr bwMode="auto">
            <a:xfrm>
              <a:off x="4851" y="2478"/>
              <a:ext cx="57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3</a:t>
              </a:r>
            </a:p>
          </p:txBody>
        </p:sp>
        <p:sp>
          <p:nvSpPr>
            <p:cNvPr id="571429" name="Rectangle 37"/>
            <p:cNvSpPr>
              <a:spLocks noChangeArrowheads="1"/>
            </p:cNvSpPr>
            <p:nvPr/>
          </p:nvSpPr>
          <p:spPr bwMode="auto">
            <a:xfrm>
              <a:off x="3263" y="1978"/>
              <a:ext cx="150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r>
                <a:rPr lang="en-US" altLang="zh-CN" sz="2800"/>
                <a:t>.</a:t>
              </a:r>
              <a:r>
                <a:rPr lang="en-US" altLang="zh-CN" sz="2800" i="1"/>
                <a:t>in </a:t>
              </a:r>
              <a:r>
                <a:rPr lang="en-US" altLang="zh-CN" sz="2800"/>
                <a:t>= </a:t>
              </a:r>
              <a:r>
                <a:rPr lang="en-US" altLang="zh-CN" sz="2800" i="1"/>
                <a:t>integer</a:t>
              </a:r>
            </a:p>
          </p:txBody>
        </p:sp>
        <p:sp>
          <p:nvSpPr>
            <p:cNvPr id="571431" name="Line 39"/>
            <p:cNvSpPr>
              <a:spLocks noChangeShapeType="1"/>
            </p:cNvSpPr>
            <p:nvPr/>
          </p:nvSpPr>
          <p:spPr bwMode="auto">
            <a:xfrm>
              <a:off x="2616" y="1705"/>
              <a:ext cx="1179" cy="29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1432" name="Line 40"/>
            <p:cNvSpPr>
              <a:spLocks noChangeShapeType="1"/>
            </p:cNvSpPr>
            <p:nvPr/>
          </p:nvSpPr>
          <p:spPr bwMode="auto">
            <a:xfrm>
              <a:off x="1732" y="3168"/>
              <a:ext cx="0" cy="2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1433" name="Line 41"/>
            <p:cNvSpPr>
              <a:spLocks noChangeShapeType="1"/>
            </p:cNvSpPr>
            <p:nvPr/>
          </p:nvSpPr>
          <p:spPr bwMode="auto">
            <a:xfrm>
              <a:off x="2740" y="2740"/>
              <a:ext cx="0" cy="26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1434" name="Line 42"/>
            <p:cNvSpPr>
              <a:spLocks noChangeShapeType="1"/>
            </p:cNvSpPr>
            <p:nvPr/>
          </p:nvSpPr>
          <p:spPr bwMode="auto">
            <a:xfrm>
              <a:off x="3905" y="2304"/>
              <a:ext cx="0" cy="2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1435" name="Rectangle 43"/>
            <p:cNvSpPr>
              <a:spLocks noChangeArrowheads="1"/>
            </p:cNvSpPr>
            <p:nvPr/>
          </p:nvSpPr>
          <p:spPr bwMode="auto">
            <a:xfrm>
              <a:off x="2131" y="2475"/>
              <a:ext cx="15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r>
                <a:rPr lang="en-US" altLang="zh-CN" sz="2800"/>
                <a:t>.</a:t>
              </a:r>
              <a:r>
                <a:rPr lang="en-US" altLang="zh-CN" sz="2800" i="1"/>
                <a:t>in </a:t>
              </a:r>
              <a:r>
                <a:rPr lang="en-US" altLang="zh-CN" sz="2800"/>
                <a:t>= </a:t>
              </a:r>
              <a:r>
                <a:rPr lang="en-US" altLang="zh-CN" sz="2800" i="1"/>
                <a:t>integer</a:t>
              </a:r>
            </a:p>
          </p:txBody>
        </p:sp>
        <p:sp>
          <p:nvSpPr>
            <p:cNvPr id="571436" name="Rectangle 44"/>
            <p:cNvSpPr>
              <a:spLocks noChangeArrowheads="1"/>
            </p:cNvSpPr>
            <p:nvPr/>
          </p:nvSpPr>
          <p:spPr bwMode="auto">
            <a:xfrm>
              <a:off x="1169" y="2916"/>
              <a:ext cx="15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r>
                <a:rPr lang="en-US" altLang="zh-CN" sz="2800"/>
                <a:t>.</a:t>
              </a:r>
              <a:r>
                <a:rPr lang="en-US" altLang="zh-CN" sz="2800" i="1"/>
                <a:t>in </a:t>
              </a:r>
              <a:r>
                <a:rPr lang="en-US" altLang="zh-CN" sz="2800"/>
                <a:t>= </a:t>
              </a:r>
              <a:r>
                <a:rPr lang="en-US" altLang="zh-CN" sz="2800" i="1"/>
                <a:t>integer</a:t>
              </a:r>
            </a:p>
          </p:txBody>
        </p:sp>
        <p:sp>
          <p:nvSpPr>
            <p:cNvPr id="571437" name="Line 45"/>
            <p:cNvSpPr>
              <a:spLocks noChangeShapeType="1"/>
            </p:cNvSpPr>
            <p:nvPr/>
          </p:nvSpPr>
          <p:spPr bwMode="auto">
            <a:xfrm flipH="1">
              <a:off x="1836" y="2774"/>
              <a:ext cx="666" cy="1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1438" name="Line 46"/>
            <p:cNvSpPr>
              <a:spLocks noChangeShapeType="1"/>
            </p:cNvSpPr>
            <p:nvPr/>
          </p:nvSpPr>
          <p:spPr bwMode="auto">
            <a:xfrm>
              <a:off x="2988" y="2777"/>
              <a:ext cx="667" cy="1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1439" name="Rectangle 47"/>
            <p:cNvSpPr>
              <a:spLocks noChangeArrowheads="1"/>
            </p:cNvSpPr>
            <p:nvPr/>
          </p:nvSpPr>
          <p:spPr bwMode="auto">
            <a:xfrm>
              <a:off x="3578" y="2937"/>
              <a:ext cx="57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2</a:t>
              </a:r>
            </a:p>
          </p:txBody>
        </p:sp>
        <p:sp>
          <p:nvSpPr>
            <p:cNvPr id="571440" name="Rectangle 48"/>
            <p:cNvSpPr>
              <a:spLocks noChangeArrowheads="1"/>
            </p:cNvSpPr>
            <p:nvPr/>
          </p:nvSpPr>
          <p:spPr bwMode="auto">
            <a:xfrm>
              <a:off x="1606" y="3400"/>
              <a:ext cx="57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1</a:t>
              </a:r>
            </a:p>
          </p:txBody>
        </p:sp>
        <p:sp>
          <p:nvSpPr>
            <p:cNvPr id="571441" name="Rectangle 49"/>
            <p:cNvSpPr>
              <a:spLocks noChangeArrowheads="1"/>
            </p:cNvSpPr>
            <p:nvPr/>
          </p:nvSpPr>
          <p:spPr bwMode="auto">
            <a:xfrm>
              <a:off x="2661" y="2891"/>
              <a:ext cx="24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grpSp>
    </p:spTree>
    <p:extLst>
      <p:ext uri="{BB962C8B-B14F-4D97-AF65-F5344CB8AC3E}">
        <p14:creationId xmlns:p14="http://schemas.microsoft.com/office/powerpoint/2010/main" val="307719359"/>
      </p:ext>
    </p:extLst>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83" name="Rectangle 3"/>
          <p:cNvSpPr>
            <a:spLocks noGrp="1" noChangeArrowheads="1"/>
          </p:cNvSpPr>
          <p:nvPr>
            <p:ph type="body" idx="1"/>
          </p:nvPr>
        </p:nvSpPr>
        <p:spPr>
          <a:xfrm>
            <a:off x="200025" y="682124"/>
            <a:ext cx="8610600" cy="5257800"/>
          </a:xfrm>
        </p:spPr>
        <p:txBody>
          <a:bodyPr/>
          <a:lstStyle/>
          <a:p>
            <a:pPr>
              <a:spcBef>
                <a:spcPct val="0"/>
              </a:spcBef>
              <a:buFontTx/>
              <a:buNone/>
            </a:pPr>
            <a:r>
              <a:rPr lang="zh-CN" altLang="en-US" b="1" dirty="0" smtClean="0"/>
              <a:t>属性</a:t>
            </a:r>
            <a:r>
              <a:rPr lang="zh-CN" altLang="en-US" b="1" dirty="0"/>
              <a:t>依赖图</a:t>
            </a:r>
            <a:endParaRPr lang="en-US" altLang="zh-CN" b="1" dirty="0"/>
          </a:p>
          <a:p>
            <a:pPr>
              <a:spcBef>
                <a:spcPct val="0"/>
              </a:spcBef>
              <a:buFontTx/>
              <a:buNone/>
            </a:pPr>
            <a:r>
              <a:rPr lang="en-US" altLang="zh-CN" b="1" dirty="0"/>
              <a:t>	</a:t>
            </a:r>
            <a:r>
              <a:rPr lang="en-US" altLang="zh-CN" b="1" dirty="0" err="1"/>
              <a:t>int</a:t>
            </a:r>
            <a:r>
              <a:rPr lang="en-US" altLang="zh-CN" b="1" dirty="0"/>
              <a:t> id</a:t>
            </a:r>
            <a:r>
              <a:rPr lang="en-US" altLang="zh-CN" b="1" baseline="-25000" dirty="0"/>
              <a:t>1</a:t>
            </a:r>
            <a:r>
              <a:rPr lang="en-US" altLang="zh-CN" b="1" dirty="0"/>
              <a:t>, id</a:t>
            </a:r>
            <a:r>
              <a:rPr lang="en-US" altLang="zh-CN" b="1" baseline="-25000" dirty="0"/>
              <a:t>2</a:t>
            </a:r>
            <a:r>
              <a:rPr lang="en-US" altLang="zh-CN" b="1" dirty="0"/>
              <a:t>, id</a:t>
            </a:r>
            <a:r>
              <a:rPr lang="en-US" altLang="zh-CN" b="1" baseline="-25000" dirty="0"/>
              <a:t>3</a:t>
            </a:r>
            <a:r>
              <a:rPr lang="zh-CN" altLang="en-US" b="1" dirty="0"/>
              <a:t>的分析树的依赖图</a:t>
            </a:r>
          </a:p>
          <a:p>
            <a:pPr algn="r">
              <a:spcBef>
                <a:spcPct val="0"/>
              </a:spcBef>
              <a:buFontTx/>
              <a:buNone/>
            </a:pPr>
            <a:r>
              <a:rPr lang="en-US" altLang="zh-CN" sz="2800" b="1" i="1" dirty="0"/>
              <a:t>		</a:t>
            </a:r>
            <a:r>
              <a:rPr lang="en-US" altLang="zh-CN" sz="2800" b="1" i="1" dirty="0" err="1" smtClean="0">
                <a:solidFill>
                  <a:srgbClr val="0000FF"/>
                </a:solidFill>
              </a:rPr>
              <a:t>addtype</a:t>
            </a:r>
            <a:r>
              <a:rPr lang="en-US" altLang="zh-CN" sz="2800" b="1" dirty="0" smtClean="0">
                <a:solidFill>
                  <a:srgbClr val="0000FF"/>
                </a:solidFill>
              </a:rPr>
              <a:t> </a:t>
            </a:r>
            <a:r>
              <a:rPr lang="en-US" altLang="zh-CN" sz="2800" b="1" dirty="0">
                <a:solidFill>
                  <a:srgbClr val="0000FF"/>
                </a:solidFill>
              </a:rPr>
              <a:t>(</a:t>
            </a:r>
            <a:r>
              <a:rPr lang="en-US" altLang="zh-CN" sz="2800" b="1" dirty="0" err="1">
                <a:solidFill>
                  <a:srgbClr val="0000FF"/>
                </a:solidFill>
              </a:rPr>
              <a:t>id.</a:t>
            </a:r>
            <a:r>
              <a:rPr lang="en-US" altLang="zh-CN" sz="2800" b="1" i="1" dirty="0" err="1">
                <a:solidFill>
                  <a:srgbClr val="0000FF"/>
                </a:solidFill>
              </a:rPr>
              <a:t>entry</a:t>
            </a:r>
            <a:r>
              <a:rPr lang="en-US" altLang="zh-CN" sz="2800" b="1" dirty="0">
                <a:solidFill>
                  <a:srgbClr val="0000FF"/>
                </a:solidFill>
              </a:rPr>
              <a:t>, </a:t>
            </a:r>
            <a:r>
              <a:rPr lang="en-US" altLang="zh-CN" sz="2800" b="1" i="1" dirty="0">
                <a:solidFill>
                  <a:srgbClr val="0000FF"/>
                </a:solidFill>
              </a:rPr>
              <a:t>L</a:t>
            </a:r>
            <a:r>
              <a:rPr lang="en-US" altLang="zh-CN" sz="2800" b="1" dirty="0">
                <a:solidFill>
                  <a:srgbClr val="0000FF"/>
                </a:solidFill>
              </a:rPr>
              <a:t>.</a:t>
            </a:r>
            <a:r>
              <a:rPr lang="en-US" altLang="zh-CN" sz="2800" b="1" i="1" dirty="0">
                <a:solidFill>
                  <a:srgbClr val="0000FF"/>
                </a:solidFill>
              </a:rPr>
              <a:t>in</a:t>
            </a:r>
            <a:r>
              <a:rPr lang="en-US" altLang="zh-CN" sz="2800" b="1" dirty="0">
                <a:solidFill>
                  <a:srgbClr val="0000FF"/>
                </a:solidFill>
              </a:rPr>
              <a:t> )</a:t>
            </a:r>
            <a:r>
              <a:rPr lang="en-US" altLang="zh-CN" sz="2800" dirty="0">
                <a:solidFill>
                  <a:srgbClr val="0000FF"/>
                </a:solidFill>
              </a:rPr>
              <a:t> </a:t>
            </a:r>
            <a:endParaRPr lang="en-US" altLang="zh-CN" sz="2800" dirty="0" smtClean="0">
              <a:solidFill>
                <a:srgbClr val="0000FF"/>
              </a:solidFill>
            </a:endParaRPr>
          </a:p>
          <a:p>
            <a:pPr algn="r">
              <a:spcBef>
                <a:spcPct val="0"/>
              </a:spcBef>
              <a:buNone/>
            </a:pPr>
            <a:r>
              <a:rPr lang="en-US" altLang="zh-CN" sz="2800" b="1" i="1" dirty="0">
                <a:solidFill>
                  <a:srgbClr val="0000FF"/>
                </a:solidFill>
              </a:rPr>
              <a:t>L</a:t>
            </a:r>
            <a:r>
              <a:rPr lang="en-US" altLang="zh-CN" sz="2800" b="1" dirty="0">
                <a:solidFill>
                  <a:srgbClr val="0000FF"/>
                </a:solidFill>
                <a:sym typeface="Symbol" pitchFamily="18" charset="2"/>
              </a:rPr>
              <a:t></a:t>
            </a:r>
            <a:r>
              <a:rPr lang="en-US" altLang="zh-CN" sz="2800" b="1" dirty="0">
                <a:solidFill>
                  <a:srgbClr val="0000FF"/>
                </a:solidFill>
              </a:rPr>
              <a:t> </a:t>
            </a:r>
            <a:r>
              <a:rPr lang="en-US" altLang="zh-CN" sz="2800" b="1" i="1" dirty="0">
                <a:solidFill>
                  <a:srgbClr val="0000FF"/>
                </a:solidFill>
              </a:rPr>
              <a:t>L</a:t>
            </a:r>
            <a:r>
              <a:rPr lang="en-US" altLang="zh-CN" sz="2800" b="1" baseline="-30000" dirty="0">
                <a:solidFill>
                  <a:srgbClr val="0000FF"/>
                </a:solidFill>
              </a:rPr>
              <a:t>1</a:t>
            </a:r>
            <a:r>
              <a:rPr lang="en-US" altLang="zh-CN" sz="2800" b="1" dirty="0">
                <a:solidFill>
                  <a:srgbClr val="0000FF"/>
                </a:solidFill>
              </a:rPr>
              <a:t>,</a:t>
            </a:r>
            <a:r>
              <a:rPr lang="en-US" altLang="zh-CN" sz="2800" dirty="0">
                <a:solidFill>
                  <a:srgbClr val="0000FF"/>
                </a:solidFill>
              </a:rPr>
              <a:t> </a:t>
            </a:r>
            <a:r>
              <a:rPr lang="en-US" altLang="zh-CN" sz="2800" b="1" dirty="0">
                <a:solidFill>
                  <a:srgbClr val="0000FF"/>
                </a:solidFill>
              </a:rPr>
              <a:t>id</a:t>
            </a:r>
            <a:r>
              <a:rPr lang="en-US" altLang="zh-CN" sz="3600" dirty="0">
                <a:solidFill>
                  <a:srgbClr val="0000FF"/>
                </a:solidFill>
              </a:rPr>
              <a:t>   </a:t>
            </a:r>
            <a:r>
              <a:rPr lang="en-US" altLang="zh-CN" sz="2800" b="1" i="1" dirty="0">
                <a:solidFill>
                  <a:srgbClr val="0000FF"/>
                </a:solidFill>
              </a:rPr>
              <a:t>L</a:t>
            </a:r>
            <a:r>
              <a:rPr lang="en-US" altLang="zh-CN" sz="2800" b="1" baseline="-30000" dirty="0">
                <a:solidFill>
                  <a:srgbClr val="0000FF"/>
                </a:solidFill>
              </a:rPr>
              <a:t>1</a:t>
            </a:r>
            <a:r>
              <a:rPr lang="en-US" altLang="zh-CN" sz="2800" b="1" i="1" dirty="0">
                <a:solidFill>
                  <a:srgbClr val="0000FF"/>
                </a:solidFill>
              </a:rPr>
              <a:t>.in</a:t>
            </a:r>
            <a:r>
              <a:rPr lang="en-US" altLang="zh-CN" sz="2800" b="1" dirty="0">
                <a:solidFill>
                  <a:srgbClr val="0000FF"/>
                </a:solidFill>
              </a:rPr>
              <a:t> := </a:t>
            </a:r>
            <a:r>
              <a:rPr lang="en-US" altLang="zh-CN" sz="2800" b="1" i="1" dirty="0">
                <a:solidFill>
                  <a:srgbClr val="0000FF"/>
                </a:solidFill>
              </a:rPr>
              <a:t>L</a:t>
            </a:r>
            <a:r>
              <a:rPr lang="en-US" altLang="zh-CN" sz="2800" b="1" dirty="0">
                <a:solidFill>
                  <a:srgbClr val="0000FF"/>
                </a:solidFill>
              </a:rPr>
              <a:t>.</a:t>
            </a:r>
            <a:r>
              <a:rPr lang="en-US" altLang="zh-CN" sz="2800" b="1" i="1" dirty="0">
                <a:solidFill>
                  <a:srgbClr val="0000FF"/>
                </a:solidFill>
              </a:rPr>
              <a:t>in</a:t>
            </a:r>
            <a:r>
              <a:rPr lang="en-US" altLang="zh-CN" sz="2800" b="1" dirty="0" smtClean="0">
                <a:solidFill>
                  <a:srgbClr val="0000FF"/>
                </a:solidFill>
              </a:rPr>
              <a:t>;</a:t>
            </a:r>
            <a:r>
              <a:rPr lang="en-US" altLang="zh-CN" sz="2800" b="1" i="1" dirty="0">
                <a:solidFill>
                  <a:srgbClr val="0000FF"/>
                </a:solidFill>
              </a:rPr>
              <a:t> </a:t>
            </a:r>
            <a:endParaRPr lang="en-US" altLang="zh-CN" sz="2800" b="1" i="1" dirty="0" smtClean="0">
              <a:solidFill>
                <a:srgbClr val="0000FF"/>
              </a:solidFill>
            </a:endParaRPr>
          </a:p>
          <a:p>
            <a:pPr algn="r">
              <a:spcBef>
                <a:spcPct val="0"/>
              </a:spcBef>
              <a:buNone/>
            </a:pPr>
            <a:r>
              <a:rPr lang="en-US" altLang="zh-CN" sz="2800" b="1" i="1" dirty="0" err="1" smtClean="0">
                <a:solidFill>
                  <a:srgbClr val="0000FF"/>
                </a:solidFill>
              </a:rPr>
              <a:t>addtype</a:t>
            </a:r>
            <a:r>
              <a:rPr lang="en-US" altLang="zh-CN" sz="2800" b="1" dirty="0" smtClean="0">
                <a:solidFill>
                  <a:srgbClr val="0000FF"/>
                </a:solidFill>
              </a:rPr>
              <a:t> </a:t>
            </a:r>
            <a:r>
              <a:rPr lang="en-US" altLang="zh-CN" sz="2800" b="1" dirty="0">
                <a:solidFill>
                  <a:srgbClr val="0000FF"/>
                </a:solidFill>
              </a:rPr>
              <a:t>(</a:t>
            </a:r>
            <a:r>
              <a:rPr lang="en-US" altLang="zh-CN" sz="2800" b="1" dirty="0" err="1">
                <a:solidFill>
                  <a:srgbClr val="0000FF"/>
                </a:solidFill>
              </a:rPr>
              <a:t>id.</a:t>
            </a:r>
            <a:r>
              <a:rPr lang="en-US" altLang="zh-CN" sz="2800" b="1" i="1" dirty="0" err="1">
                <a:solidFill>
                  <a:srgbClr val="0000FF"/>
                </a:solidFill>
              </a:rPr>
              <a:t>entry</a:t>
            </a:r>
            <a:r>
              <a:rPr lang="en-US" altLang="zh-CN" sz="2800" b="1" dirty="0">
                <a:solidFill>
                  <a:srgbClr val="0000FF"/>
                </a:solidFill>
              </a:rPr>
              <a:t>, </a:t>
            </a:r>
            <a:r>
              <a:rPr lang="en-US" altLang="zh-CN" sz="2800" b="1" i="1" dirty="0">
                <a:solidFill>
                  <a:srgbClr val="0000FF"/>
                </a:solidFill>
              </a:rPr>
              <a:t>L</a:t>
            </a:r>
            <a:r>
              <a:rPr lang="en-US" altLang="zh-CN" sz="2800" b="1" dirty="0">
                <a:solidFill>
                  <a:srgbClr val="0000FF"/>
                </a:solidFill>
              </a:rPr>
              <a:t>.</a:t>
            </a:r>
            <a:r>
              <a:rPr lang="en-US" altLang="zh-CN" sz="2800" b="1" i="1" dirty="0">
                <a:solidFill>
                  <a:srgbClr val="0000FF"/>
                </a:solidFill>
              </a:rPr>
              <a:t>in</a:t>
            </a:r>
            <a:r>
              <a:rPr lang="en-US" altLang="zh-CN" sz="2800" b="1" dirty="0">
                <a:solidFill>
                  <a:srgbClr val="0000FF"/>
                </a:solidFill>
              </a:rPr>
              <a:t> )</a:t>
            </a:r>
            <a:endParaRPr lang="en-US" altLang="zh-CN" sz="2800" b="1" dirty="0">
              <a:solidFill>
                <a:srgbClr val="FF0000"/>
              </a:solidFill>
            </a:endParaRPr>
          </a:p>
          <a:p>
            <a:pPr>
              <a:spcBef>
                <a:spcPct val="0"/>
              </a:spcBef>
              <a:buFontTx/>
              <a:buNone/>
            </a:pPr>
            <a:endParaRPr lang="zh-CN" altLang="en-US" sz="2800" dirty="0">
              <a:solidFill>
                <a:srgbClr val="0000FF"/>
              </a:solidFill>
            </a:endParaRPr>
          </a:p>
        </p:txBody>
      </p:sp>
      <p:grpSp>
        <p:nvGrpSpPr>
          <p:cNvPr id="839684" name="Group 4"/>
          <p:cNvGrpSpPr>
            <a:grpSpLocks/>
          </p:cNvGrpSpPr>
          <p:nvPr/>
        </p:nvGrpSpPr>
        <p:grpSpPr bwMode="auto">
          <a:xfrm>
            <a:off x="457200" y="2514600"/>
            <a:ext cx="8458200" cy="3878263"/>
            <a:chOff x="288" y="1392"/>
            <a:chExt cx="5328" cy="2443"/>
          </a:xfrm>
        </p:grpSpPr>
        <p:sp>
          <p:nvSpPr>
            <p:cNvPr id="839685" name="Rectangle 5"/>
            <p:cNvSpPr>
              <a:spLocks noChangeArrowheads="1"/>
            </p:cNvSpPr>
            <p:nvPr/>
          </p:nvSpPr>
          <p:spPr bwMode="auto">
            <a:xfrm>
              <a:off x="2012" y="1392"/>
              <a:ext cx="24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D</a:t>
              </a:r>
            </a:p>
          </p:txBody>
        </p:sp>
        <p:sp>
          <p:nvSpPr>
            <p:cNvPr id="839686" name="Rectangle 6"/>
            <p:cNvSpPr>
              <a:spLocks noChangeArrowheads="1"/>
            </p:cNvSpPr>
            <p:nvPr/>
          </p:nvSpPr>
          <p:spPr bwMode="auto">
            <a:xfrm>
              <a:off x="288" y="2483"/>
              <a:ext cx="90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    int</a:t>
              </a:r>
            </a:p>
          </p:txBody>
        </p:sp>
        <p:sp>
          <p:nvSpPr>
            <p:cNvPr id="839687" name="Rectangle 7"/>
            <p:cNvSpPr>
              <a:spLocks noChangeArrowheads="1"/>
            </p:cNvSpPr>
            <p:nvPr/>
          </p:nvSpPr>
          <p:spPr bwMode="auto">
            <a:xfrm>
              <a:off x="550" y="1964"/>
              <a:ext cx="369"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T</a:t>
              </a:r>
            </a:p>
          </p:txBody>
        </p:sp>
        <p:sp>
          <p:nvSpPr>
            <p:cNvPr id="839688" name="Line 8"/>
            <p:cNvSpPr>
              <a:spLocks noChangeShapeType="1"/>
            </p:cNvSpPr>
            <p:nvPr/>
          </p:nvSpPr>
          <p:spPr bwMode="auto">
            <a:xfrm flipH="1">
              <a:off x="721"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689" name="Rectangle 9"/>
            <p:cNvSpPr>
              <a:spLocks noChangeArrowheads="1"/>
            </p:cNvSpPr>
            <p:nvPr/>
          </p:nvSpPr>
          <p:spPr bwMode="auto">
            <a:xfrm>
              <a:off x="3533" y="2462"/>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839690" name="Line 10"/>
            <p:cNvSpPr>
              <a:spLocks noChangeShapeType="1"/>
            </p:cNvSpPr>
            <p:nvPr/>
          </p:nvSpPr>
          <p:spPr bwMode="auto">
            <a:xfrm>
              <a:off x="645" y="2282"/>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691" name="Line 11"/>
            <p:cNvSpPr>
              <a:spLocks noChangeShapeType="1"/>
            </p:cNvSpPr>
            <p:nvPr/>
          </p:nvSpPr>
          <p:spPr bwMode="auto">
            <a:xfrm>
              <a:off x="3840" y="230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692" name="Line 12"/>
            <p:cNvSpPr>
              <a:spLocks noChangeShapeType="1"/>
            </p:cNvSpPr>
            <p:nvPr/>
          </p:nvSpPr>
          <p:spPr bwMode="auto">
            <a:xfrm flipH="1">
              <a:off x="2654" y="2294"/>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693" name="Rectangle 13"/>
            <p:cNvSpPr>
              <a:spLocks noChangeArrowheads="1"/>
            </p:cNvSpPr>
            <p:nvPr/>
          </p:nvSpPr>
          <p:spPr bwMode="auto">
            <a:xfrm>
              <a:off x="4534" y="2488"/>
              <a:ext cx="56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3</a:t>
              </a:r>
            </a:p>
          </p:txBody>
        </p:sp>
        <p:sp>
          <p:nvSpPr>
            <p:cNvPr id="839694" name="Rectangle 14"/>
            <p:cNvSpPr>
              <a:spLocks noChangeArrowheads="1"/>
            </p:cNvSpPr>
            <p:nvPr/>
          </p:nvSpPr>
          <p:spPr bwMode="auto">
            <a:xfrm>
              <a:off x="3500" y="1972"/>
              <a:ext cx="33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839695" name="Line 15"/>
            <p:cNvSpPr>
              <a:spLocks noChangeShapeType="1"/>
            </p:cNvSpPr>
            <p:nvPr/>
          </p:nvSpPr>
          <p:spPr bwMode="auto">
            <a:xfrm>
              <a:off x="2320"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696" name="Line 16"/>
            <p:cNvSpPr>
              <a:spLocks noChangeShapeType="1"/>
            </p:cNvSpPr>
            <p:nvPr/>
          </p:nvSpPr>
          <p:spPr bwMode="auto">
            <a:xfrm>
              <a:off x="1444" y="3252"/>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697" name="Line 17"/>
            <p:cNvSpPr>
              <a:spLocks noChangeShapeType="1"/>
            </p:cNvSpPr>
            <p:nvPr/>
          </p:nvSpPr>
          <p:spPr bwMode="auto">
            <a:xfrm>
              <a:off x="2443" y="2779"/>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698" name="Line 18"/>
            <p:cNvSpPr>
              <a:spLocks noChangeShapeType="1"/>
            </p:cNvSpPr>
            <p:nvPr/>
          </p:nvSpPr>
          <p:spPr bwMode="auto">
            <a:xfrm>
              <a:off x="3597" y="2295"/>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699" name="Rectangle 19"/>
            <p:cNvSpPr>
              <a:spLocks noChangeArrowheads="1"/>
            </p:cNvSpPr>
            <p:nvPr/>
          </p:nvSpPr>
          <p:spPr bwMode="auto">
            <a:xfrm>
              <a:off x="2377" y="2484"/>
              <a:ext cx="29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839700" name="Rectangle 20"/>
            <p:cNvSpPr>
              <a:spLocks noChangeArrowheads="1"/>
            </p:cNvSpPr>
            <p:nvPr/>
          </p:nvSpPr>
          <p:spPr bwMode="auto">
            <a:xfrm>
              <a:off x="1377" y="2959"/>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839701" name="Line 21"/>
            <p:cNvSpPr>
              <a:spLocks noChangeShapeType="1"/>
            </p:cNvSpPr>
            <p:nvPr/>
          </p:nvSpPr>
          <p:spPr bwMode="auto">
            <a:xfrm flipH="1">
              <a:off x="1536" y="278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702" name="Line 22"/>
            <p:cNvSpPr>
              <a:spLocks noChangeShapeType="1"/>
            </p:cNvSpPr>
            <p:nvPr/>
          </p:nvSpPr>
          <p:spPr bwMode="auto">
            <a:xfrm>
              <a:off x="2689" y="2820"/>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703" name="Rectangle 23"/>
            <p:cNvSpPr>
              <a:spLocks noChangeArrowheads="1"/>
            </p:cNvSpPr>
            <p:nvPr/>
          </p:nvSpPr>
          <p:spPr bwMode="auto">
            <a:xfrm>
              <a:off x="3273" y="2997"/>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2</a:t>
              </a:r>
            </a:p>
          </p:txBody>
        </p:sp>
        <p:sp>
          <p:nvSpPr>
            <p:cNvPr id="839704" name="Rectangle 24"/>
            <p:cNvSpPr>
              <a:spLocks noChangeArrowheads="1"/>
            </p:cNvSpPr>
            <p:nvPr/>
          </p:nvSpPr>
          <p:spPr bwMode="auto">
            <a:xfrm>
              <a:off x="1319" y="3509"/>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1</a:t>
              </a:r>
            </a:p>
          </p:txBody>
        </p:sp>
        <p:sp>
          <p:nvSpPr>
            <p:cNvPr id="839705" name="Rectangle 25"/>
            <p:cNvSpPr>
              <a:spLocks noChangeArrowheads="1"/>
            </p:cNvSpPr>
            <p:nvPr/>
          </p:nvSpPr>
          <p:spPr bwMode="auto">
            <a:xfrm>
              <a:off x="2365" y="2945"/>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839706" name="Rectangle 26"/>
            <p:cNvSpPr>
              <a:spLocks noChangeArrowheads="1"/>
            </p:cNvSpPr>
            <p:nvPr/>
          </p:nvSpPr>
          <p:spPr bwMode="auto">
            <a:xfrm>
              <a:off x="1729" y="3532"/>
              <a:ext cx="6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1 </a:t>
              </a:r>
              <a:r>
                <a:rPr lang="en-US" altLang="zh-CN" sz="2800" i="1"/>
                <a:t>entry</a:t>
              </a:r>
            </a:p>
          </p:txBody>
        </p:sp>
        <p:sp>
          <p:nvSpPr>
            <p:cNvPr id="839707" name="Rectangle 27"/>
            <p:cNvSpPr>
              <a:spLocks noChangeArrowheads="1"/>
            </p:cNvSpPr>
            <p:nvPr/>
          </p:nvSpPr>
          <p:spPr bwMode="auto">
            <a:xfrm>
              <a:off x="1670" y="2985"/>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dirty="0"/>
                <a:t>10</a:t>
              </a:r>
            </a:p>
          </p:txBody>
        </p:sp>
        <p:sp>
          <p:nvSpPr>
            <p:cNvPr id="839708" name="Line 28"/>
            <p:cNvSpPr>
              <a:spLocks noChangeShapeType="1"/>
            </p:cNvSpPr>
            <p:nvPr/>
          </p:nvSpPr>
          <p:spPr bwMode="auto">
            <a:xfrm flipV="1">
              <a:off x="1811" y="3241"/>
              <a:ext cx="0" cy="345"/>
            </a:xfrm>
            <a:prstGeom prst="line">
              <a:avLst/>
            </a:prstGeom>
            <a:noFill/>
            <a:ln w="25400">
              <a:solidFill>
                <a:srgbClr val="0000FF"/>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839709" name="Rectangle 29"/>
            <p:cNvSpPr>
              <a:spLocks noChangeArrowheads="1"/>
            </p:cNvSpPr>
            <p:nvPr/>
          </p:nvSpPr>
          <p:spPr bwMode="auto">
            <a:xfrm>
              <a:off x="3712" y="3046"/>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b="0"/>
                <a:t>2 </a:t>
              </a:r>
              <a:r>
                <a:rPr lang="en-US" altLang="zh-CN" sz="2800" i="1"/>
                <a:t>entry</a:t>
              </a:r>
            </a:p>
          </p:txBody>
        </p:sp>
        <p:sp>
          <p:nvSpPr>
            <p:cNvPr id="839710" name="Rectangle 30"/>
            <p:cNvSpPr>
              <a:spLocks noChangeArrowheads="1"/>
            </p:cNvSpPr>
            <p:nvPr/>
          </p:nvSpPr>
          <p:spPr bwMode="auto">
            <a:xfrm>
              <a:off x="4942" y="2527"/>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3 </a:t>
              </a:r>
              <a:r>
                <a:rPr lang="en-US" altLang="zh-CN" sz="2800" i="1"/>
                <a:t>entry</a:t>
              </a:r>
            </a:p>
          </p:txBody>
        </p:sp>
        <p:sp>
          <p:nvSpPr>
            <p:cNvPr id="839711" name="Rectangle 31"/>
            <p:cNvSpPr>
              <a:spLocks noChangeArrowheads="1"/>
            </p:cNvSpPr>
            <p:nvPr/>
          </p:nvSpPr>
          <p:spPr bwMode="auto">
            <a:xfrm>
              <a:off x="731" y="2983"/>
              <a:ext cx="4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in </a:t>
              </a:r>
              <a:r>
                <a:rPr lang="en-US" altLang="zh-CN" sz="2800"/>
                <a:t>9</a:t>
              </a:r>
            </a:p>
          </p:txBody>
        </p:sp>
        <p:sp>
          <p:nvSpPr>
            <p:cNvPr id="839712" name="Rectangle 32"/>
            <p:cNvSpPr>
              <a:spLocks noChangeArrowheads="1"/>
            </p:cNvSpPr>
            <p:nvPr/>
          </p:nvSpPr>
          <p:spPr bwMode="auto">
            <a:xfrm>
              <a:off x="2730" y="2501"/>
              <a:ext cx="27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8</a:t>
              </a:r>
            </a:p>
          </p:txBody>
        </p:sp>
        <p:sp>
          <p:nvSpPr>
            <p:cNvPr id="839713" name="Rectangle 33"/>
            <p:cNvSpPr>
              <a:spLocks noChangeArrowheads="1"/>
            </p:cNvSpPr>
            <p:nvPr/>
          </p:nvSpPr>
          <p:spPr bwMode="auto">
            <a:xfrm>
              <a:off x="1764" y="2498"/>
              <a:ext cx="428"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in </a:t>
              </a:r>
              <a:r>
                <a:rPr lang="en-US" altLang="zh-CN" sz="2800"/>
                <a:t>7</a:t>
              </a:r>
            </a:p>
          </p:txBody>
        </p:sp>
        <p:sp>
          <p:nvSpPr>
            <p:cNvPr id="839714" name="Rectangle 34"/>
            <p:cNvSpPr>
              <a:spLocks noChangeArrowheads="1"/>
            </p:cNvSpPr>
            <p:nvPr/>
          </p:nvSpPr>
          <p:spPr bwMode="auto">
            <a:xfrm>
              <a:off x="3841" y="2003"/>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6</a:t>
              </a:r>
            </a:p>
          </p:txBody>
        </p:sp>
        <p:sp>
          <p:nvSpPr>
            <p:cNvPr id="839715" name="Rectangle 35"/>
            <p:cNvSpPr>
              <a:spLocks noChangeArrowheads="1"/>
            </p:cNvSpPr>
            <p:nvPr/>
          </p:nvSpPr>
          <p:spPr bwMode="auto">
            <a:xfrm>
              <a:off x="2838" y="1977"/>
              <a:ext cx="5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in </a:t>
              </a:r>
              <a:r>
                <a:rPr lang="en-US" altLang="zh-CN" sz="2800"/>
                <a:t>5</a:t>
              </a:r>
            </a:p>
          </p:txBody>
        </p:sp>
        <p:sp>
          <p:nvSpPr>
            <p:cNvPr id="839716" name="Rectangle 36"/>
            <p:cNvSpPr>
              <a:spLocks noChangeArrowheads="1"/>
            </p:cNvSpPr>
            <p:nvPr/>
          </p:nvSpPr>
          <p:spPr bwMode="auto">
            <a:xfrm>
              <a:off x="887" y="2003"/>
              <a:ext cx="613"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4 </a:t>
              </a:r>
              <a:r>
                <a:rPr lang="en-US" altLang="zh-CN" sz="2800" i="1"/>
                <a:t>type</a:t>
              </a:r>
            </a:p>
          </p:txBody>
        </p:sp>
        <p:sp>
          <p:nvSpPr>
            <p:cNvPr id="839717" name="Line 37"/>
            <p:cNvSpPr>
              <a:spLocks noChangeShapeType="1"/>
            </p:cNvSpPr>
            <p:nvPr/>
          </p:nvSpPr>
          <p:spPr bwMode="auto">
            <a:xfrm flipH="1">
              <a:off x="2084" y="2331"/>
              <a:ext cx="660" cy="19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839718" name="Line 38"/>
            <p:cNvSpPr>
              <a:spLocks noChangeShapeType="1"/>
            </p:cNvSpPr>
            <p:nvPr/>
          </p:nvSpPr>
          <p:spPr bwMode="auto">
            <a:xfrm flipH="1">
              <a:off x="1056" y="2736"/>
              <a:ext cx="660" cy="19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839719" name="Line 39"/>
            <p:cNvSpPr>
              <a:spLocks noChangeShapeType="1"/>
            </p:cNvSpPr>
            <p:nvPr/>
          </p:nvSpPr>
          <p:spPr bwMode="auto">
            <a:xfrm flipH="1" flipV="1">
              <a:off x="4130" y="2244"/>
              <a:ext cx="1060" cy="331"/>
            </a:xfrm>
            <a:prstGeom prst="line">
              <a:avLst/>
            </a:prstGeom>
            <a:noFill/>
            <a:ln w="25400">
              <a:solidFill>
                <a:srgbClr val="0000FF"/>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839720" name="Line 40"/>
            <p:cNvSpPr>
              <a:spLocks noChangeShapeType="1"/>
            </p:cNvSpPr>
            <p:nvPr/>
          </p:nvSpPr>
          <p:spPr bwMode="auto">
            <a:xfrm flipH="1" flipV="1">
              <a:off x="2945" y="2741"/>
              <a:ext cx="1060" cy="330"/>
            </a:xfrm>
            <a:prstGeom prst="line">
              <a:avLst/>
            </a:prstGeom>
            <a:noFill/>
            <a:ln w="25400">
              <a:solidFill>
                <a:srgbClr val="0000FF"/>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839721" name="Freeform 41"/>
            <p:cNvSpPr>
              <a:spLocks/>
            </p:cNvSpPr>
            <p:nvPr/>
          </p:nvSpPr>
          <p:spPr bwMode="auto">
            <a:xfrm>
              <a:off x="1135" y="1815"/>
              <a:ext cx="1906" cy="268"/>
            </a:xfrm>
            <a:custGeom>
              <a:avLst/>
              <a:gdLst>
                <a:gd name="T0" fmla="*/ 0 w 1860"/>
                <a:gd name="T1" fmla="*/ 315 h 315"/>
                <a:gd name="T2" fmla="*/ 360 w 1860"/>
                <a:gd name="T3" fmla="*/ 119 h 315"/>
                <a:gd name="T4" fmla="*/ 960 w 1860"/>
                <a:gd name="T5" fmla="*/ 0 h 315"/>
                <a:gd name="T6" fmla="*/ 1515 w 1860"/>
                <a:gd name="T7" fmla="*/ 120 h 315"/>
                <a:gd name="T8" fmla="*/ 1860 w 1860"/>
                <a:gd name="T9" fmla="*/ 285 h 315"/>
              </a:gdLst>
              <a:ahLst/>
              <a:cxnLst>
                <a:cxn ang="0">
                  <a:pos x="T0" y="T1"/>
                </a:cxn>
                <a:cxn ang="0">
                  <a:pos x="T2" y="T3"/>
                </a:cxn>
                <a:cxn ang="0">
                  <a:pos x="T4" y="T5"/>
                </a:cxn>
                <a:cxn ang="0">
                  <a:pos x="T6" y="T7"/>
                </a:cxn>
                <a:cxn ang="0">
                  <a:pos x="T8" y="T9"/>
                </a:cxn>
              </a:cxnLst>
              <a:rect l="0" t="0" r="r" b="b"/>
              <a:pathLst>
                <a:path w="1860" h="315">
                  <a:moveTo>
                    <a:pt x="0" y="315"/>
                  </a:moveTo>
                  <a:cubicBezTo>
                    <a:pt x="60" y="282"/>
                    <a:pt x="200" y="171"/>
                    <a:pt x="360" y="119"/>
                  </a:cubicBezTo>
                  <a:cubicBezTo>
                    <a:pt x="520" y="67"/>
                    <a:pt x="768" y="0"/>
                    <a:pt x="960" y="0"/>
                  </a:cubicBezTo>
                  <a:cubicBezTo>
                    <a:pt x="1152" y="0"/>
                    <a:pt x="1365" y="73"/>
                    <a:pt x="1515" y="120"/>
                  </a:cubicBezTo>
                  <a:cubicBezTo>
                    <a:pt x="1665" y="167"/>
                    <a:pt x="1788" y="251"/>
                    <a:pt x="1860" y="285"/>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9722" name="Freeform 42"/>
            <p:cNvSpPr>
              <a:spLocks/>
            </p:cNvSpPr>
            <p:nvPr/>
          </p:nvSpPr>
          <p:spPr bwMode="auto">
            <a:xfrm>
              <a:off x="965" y="3282"/>
              <a:ext cx="754" cy="142"/>
            </a:xfrm>
            <a:custGeom>
              <a:avLst/>
              <a:gdLst>
                <a:gd name="T0" fmla="*/ 0 w 736"/>
                <a:gd name="T1" fmla="*/ 0 h 167"/>
                <a:gd name="T2" fmla="*/ 346 w 736"/>
                <a:gd name="T3" fmla="*/ 165 h 167"/>
                <a:gd name="T4" fmla="*/ 736 w 736"/>
                <a:gd name="T5" fmla="*/ 14 h 167"/>
              </a:gdLst>
              <a:ahLst/>
              <a:cxnLst>
                <a:cxn ang="0">
                  <a:pos x="T0" y="T1"/>
                </a:cxn>
                <a:cxn ang="0">
                  <a:pos x="T2" y="T3"/>
                </a:cxn>
                <a:cxn ang="0">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9723" name="Freeform 43"/>
            <p:cNvSpPr>
              <a:spLocks/>
            </p:cNvSpPr>
            <p:nvPr/>
          </p:nvSpPr>
          <p:spPr bwMode="auto">
            <a:xfrm>
              <a:off x="2016" y="2784"/>
              <a:ext cx="754" cy="142"/>
            </a:xfrm>
            <a:custGeom>
              <a:avLst/>
              <a:gdLst>
                <a:gd name="T0" fmla="*/ 0 w 736"/>
                <a:gd name="T1" fmla="*/ 0 h 167"/>
                <a:gd name="T2" fmla="*/ 346 w 736"/>
                <a:gd name="T3" fmla="*/ 165 h 167"/>
                <a:gd name="T4" fmla="*/ 736 w 736"/>
                <a:gd name="T5" fmla="*/ 14 h 167"/>
              </a:gdLst>
              <a:ahLst/>
              <a:cxnLst>
                <a:cxn ang="0">
                  <a:pos x="T0" y="T1"/>
                </a:cxn>
                <a:cxn ang="0">
                  <a:pos x="T2" y="T3"/>
                </a:cxn>
                <a:cxn ang="0">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9724" name="Freeform 44"/>
            <p:cNvSpPr>
              <a:spLocks/>
            </p:cNvSpPr>
            <p:nvPr/>
          </p:nvSpPr>
          <p:spPr bwMode="auto">
            <a:xfrm>
              <a:off x="3086" y="2289"/>
              <a:ext cx="755" cy="142"/>
            </a:xfrm>
            <a:custGeom>
              <a:avLst/>
              <a:gdLst>
                <a:gd name="T0" fmla="*/ 0 w 736"/>
                <a:gd name="T1" fmla="*/ 0 h 167"/>
                <a:gd name="T2" fmla="*/ 346 w 736"/>
                <a:gd name="T3" fmla="*/ 165 h 167"/>
                <a:gd name="T4" fmla="*/ 736 w 736"/>
                <a:gd name="T5" fmla="*/ 14 h 167"/>
              </a:gdLst>
              <a:ahLst/>
              <a:cxnLst>
                <a:cxn ang="0">
                  <a:pos x="T0" y="T1"/>
                </a:cxn>
                <a:cxn ang="0">
                  <a:pos x="T2" y="T3"/>
                </a:cxn>
                <a:cxn ang="0">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extLst>
      <p:ext uri="{BB962C8B-B14F-4D97-AF65-F5344CB8AC3E}">
        <p14:creationId xmlns:p14="http://schemas.microsoft.com/office/powerpoint/2010/main" val="4031349126"/>
      </p:ext>
    </p:extLst>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3" name="Rectangle 3"/>
          <p:cNvSpPr>
            <a:spLocks noGrp="1" noChangeArrowheads="1"/>
          </p:cNvSpPr>
          <p:nvPr>
            <p:ph type="body" idx="1"/>
          </p:nvPr>
        </p:nvSpPr>
        <p:spPr>
          <a:xfrm>
            <a:off x="216009" y="769938"/>
            <a:ext cx="8610600" cy="5257800"/>
          </a:xfrm>
        </p:spPr>
        <p:txBody>
          <a:bodyPr/>
          <a:lstStyle/>
          <a:p>
            <a:pPr>
              <a:spcBef>
                <a:spcPct val="0"/>
              </a:spcBef>
              <a:buFontTx/>
              <a:buNone/>
            </a:pPr>
            <a:r>
              <a:rPr lang="zh-CN" altLang="en-US" b="1" dirty="0" smtClean="0"/>
              <a:t>属性依赖图：依赖属性</a:t>
            </a:r>
            <a:endParaRPr lang="en-US" altLang="zh-CN" b="1" dirty="0"/>
          </a:p>
          <a:p>
            <a:pPr>
              <a:spcBef>
                <a:spcPct val="0"/>
              </a:spcBef>
              <a:buFontTx/>
              <a:buNone/>
            </a:pPr>
            <a:r>
              <a:rPr lang="en-US" altLang="zh-CN" b="1" dirty="0"/>
              <a:t>	</a:t>
            </a:r>
            <a:r>
              <a:rPr lang="en-US" altLang="zh-CN" b="1" dirty="0" err="1"/>
              <a:t>int</a:t>
            </a:r>
            <a:r>
              <a:rPr lang="en-US" altLang="zh-CN" b="1" dirty="0"/>
              <a:t> id</a:t>
            </a:r>
            <a:r>
              <a:rPr lang="en-US" altLang="zh-CN" b="1" baseline="-25000" dirty="0"/>
              <a:t>1</a:t>
            </a:r>
            <a:r>
              <a:rPr lang="en-US" altLang="zh-CN" b="1" dirty="0"/>
              <a:t>, id</a:t>
            </a:r>
            <a:r>
              <a:rPr lang="en-US" altLang="zh-CN" b="1" baseline="-25000" dirty="0"/>
              <a:t>2</a:t>
            </a:r>
            <a:r>
              <a:rPr lang="en-US" altLang="zh-CN" b="1" dirty="0"/>
              <a:t>, id</a:t>
            </a:r>
            <a:r>
              <a:rPr lang="en-US" altLang="zh-CN" b="1" baseline="-25000" dirty="0"/>
              <a:t>3</a:t>
            </a:r>
            <a:r>
              <a:rPr lang="zh-CN" altLang="en-US" b="1" dirty="0"/>
              <a:t>的分析树的依赖图</a:t>
            </a:r>
          </a:p>
          <a:p>
            <a:pPr>
              <a:spcBef>
                <a:spcPct val="0"/>
              </a:spcBef>
              <a:buFontTx/>
              <a:buNone/>
            </a:pPr>
            <a:endParaRPr lang="en-US" altLang="zh-CN" sz="2800" b="1" dirty="0"/>
          </a:p>
          <a:p>
            <a:pPr>
              <a:spcBef>
                <a:spcPct val="0"/>
              </a:spcBef>
              <a:buFontTx/>
              <a:buNone/>
            </a:pPr>
            <a:r>
              <a:rPr lang="en-US" altLang="zh-CN" sz="2800" b="1" dirty="0"/>
              <a:t>					         </a:t>
            </a:r>
            <a:r>
              <a:rPr lang="en-US" altLang="zh-CN" sz="2800" b="1" i="1" dirty="0" smtClean="0">
                <a:solidFill>
                  <a:srgbClr val="FF0000"/>
                </a:solidFill>
              </a:rPr>
              <a:t>D </a:t>
            </a:r>
            <a:r>
              <a:rPr lang="en-US" altLang="zh-CN" sz="2800" b="1" dirty="0">
                <a:solidFill>
                  <a:srgbClr val="FF0000"/>
                </a:solidFill>
                <a:sym typeface="Symbol" pitchFamily="18" charset="2"/>
              </a:rPr>
              <a:t></a:t>
            </a:r>
            <a:r>
              <a:rPr lang="en-US" altLang="zh-CN" sz="2800" b="1" dirty="0">
                <a:solidFill>
                  <a:srgbClr val="FF0000"/>
                </a:solidFill>
              </a:rPr>
              <a:t> </a:t>
            </a:r>
            <a:r>
              <a:rPr lang="en-US" altLang="zh-CN" sz="2800" b="1" i="1" dirty="0">
                <a:solidFill>
                  <a:srgbClr val="FF0000"/>
                </a:solidFill>
              </a:rPr>
              <a:t>TL</a:t>
            </a:r>
            <a:r>
              <a:rPr lang="en-US" altLang="zh-CN" sz="2800" b="1" dirty="0">
                <a:solidFill>
                  <a:srgbClr val="FF0000"/>
                </a:solidFill>
              </a:rPr>
              <a:t>  </a:t>
            </a:r>
            <a:r>
              <a:rPr lang="en-US" altLang="zh-CN" sz="2800" b="1" dirty="0" smtClean="0">
                <a:solidFill>
                  <a:srgbClr val="FF0000"/>
                </a:solidFill>
              </a:rPr>
              <a:t>  </a:t>
            </a:r>
            <a:r>
              <a:rPr lang="en-US" altLang="zh-CN" sz="2800" b="1" i="1" dirty="0">
                <a:solidFill>
                  <a:srgbClr val="FF0000"/>
                </a:solidFill>
              </a:rPr>
              <a:t>L</a:t>
            </a:r>
            <a:r>
              <a:rPr lang="en-US" altLang="zh-CN" sz="2800" b="1" dirty="0">
                <a:solidFill>
                  <a:srgbClr val="FF0000"/>
                </a:solidFill>
              </a:rPr>
              <a:t>.</a:t>
            </a:r>
            <a:r>
              <a:rPr lang="en-US" altLang="zh-CN" sz="2800" b="1" i="1" dirty="0">
                <a:solidFill>
                  <a:srgbClr val="FF0000"/>
                </a:solidFill>
              </a:rPr>
              <a:t>in</a:t>
            </a:r>
            <a:r>
              <a:rPr lang="en-US" altLang="zh-CN" sz="2800" b="1" dirty="0">
                <a:solidFill>
                  <a:srgbClr val="FF0000"/>
                </a:solidFill>
              </a:rPr>
              <a:t> </a:t>
            </a:r>
            <a:r>
              <a:rPr lang="en-US" altLang="zh-CN" sz="2800" b="1" dirty="0" smtClean="0">
                <a:solidFill>
                  <a:srgbClr val="FF0000"/>
                </a:solidFill>
              </a:rPr>
              <a:t>:=</a:t>
            </a:r>
            <a:r>
              <a:rPr lang="en-US" altLang="zh-CN" sz="2800" b="1" i="1" dirty="0" err="1" smtClean="0">
                <a:solidFill>
                  <a:srgbClr val="FF0000"/>
                </a:solidFill>
              </a:rPr>
              <a:t>T</a:t>
            </a:r>
            <a:r>
              <a:rPr lang="en-US" altLang="zh-CN" sz="2800" b="1" dirty="0" err="1" smtClean="0">
                <a:solidFill>
                  <a:srgbClr val="FF0000"/>
                </a:solidFill>
              </a:rPr>
              <a:t>.</a:t>
            </a:r>
            <a:r>
              <a:rPr lang="en-US" altLang="zh-CN" sz="2800" b="1" i="1" dirty="0" err="1" smtClean="0">
                <a:solidFill>
                  <a:srgbClr val="FF0000"/>
                </a:solidFill>
              </a:rPr>
              <a:t>type</a:t>
            </a:r>
            <a:endParaRPr lang="zh-CN" altLang="en-US" sz="2800" b="1" i="1" dirty="0">
              <a:solidFill>
                <a:srgbClr val="FF0000"/>
              </a:solidFill>
            </a:endParaRPr>
          </a:p>
        </p:txBody>
      </p:sp>
      <p:sp>
        <p:nvSpPr>
          <p:cNvPr id="573467" name="Rectangle 27"/>
          <p:cNvSpPr>
            <a:spLocks noChangeArrowheads="1"/>
          </p:cNvSpPr>
          <p:nvPr/>
        </p:nvSpPr>
        <p:spPr bwMode="auto">
          <a:xfrm>
            <a:off x="3194050" y="2514600"/>
            <a:ext cx="39052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D</a:t>
            </a:r>
          </a:p>
        </p:txBody>
      </p:sp>
      <p:sp>
        <p:nvSpPr>
          <p:cNvPr id="573468" name="Rectangle 28"/>
          <p:cNvSpPr>
            <a:spLocks noChangeArrowheads="1"/>
          </p:cNvSpPr>
          <p:nvPr/>
        </p:nvSpPr>
        <p:spPr bwMode="auto">
          <a:xfrm>
            <a:off x="457200" y="4246563"/>
            <a:ext cx="1438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    int</a:t>
            </a:r>
          </a:p>
        </p:txBody>
      </p:sp>
      <p:sp>
        <p:nvSpPr>
          <p:cNvPr id="573469" name="Rectangle 29"/>
          <p:cNvSpPr>
            <a:spLocks noChangeArrowheads="1"/>
          </p:cNvSpPr>
          <p:nvPr/>
        </p:nvSpPr>
        <p:spPr bwMode="auto">
          <a:xfrm>
            <a:off x="873125" y="3422650"/>
            <a:ext cx="585788"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T</a:t>
            </a:r>
          </a:p>
        </p:txBody>
      </p:sp>
      <p:sp>
        <p:nvSpPr>
          <p:cNvPr id="573470" name="Line 30"/>
          <p:cNvSpPr>
            <a:spLocks noChangeShapeType="1"/>
          </p:cNvSpPr>
          <p:nvPr/>
        </p:nvSpPr>
        <p:spPr bwMode="auto">
          <a:xfrm flipH="1">
            <a:off x="1144588" y="2895600"/>
            <a:ext cx="1854200" cy="52705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471" name="Rectangle 31"/>
          <p:cNvSpPr>
            <a:spLocks noChangeArrowheads="1"/>
          </p:cNvSpPr>
          <p:nvPr/>
        </p:nvSpPr>
        <p:spPr bwMode="auto">
          <a:xfrm>
            <a:off x="5608638" y="4213225"/>
            <a:ext cx="3905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573472" name="Line 32"/>
          <p:cNvSpPr>
            <a:spLocks noChangeShapeType="1"/>
          </p:cNvSpPr>
          <p:nvPr/>
        </p:nvSpPr>
        <p:spPr bwMode="auto">
          <a:xfrm>
            <a:off x="1023938" y="3927475"/>
            <a:ext cx="0" cy="465138"/>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473" name="Line 33"/>
          <p:cNvSpPr>
            <a:spLocks noChangeShapeType="1"/>
          </p:cNvSpPr>
          <p:nvPr/>
        </p:nvSpPr>
        <p:spPr bwMode="auto">
          <a:xfrm>
            <a:off x="6096000" y="3962400"/>
            <a:ext cx="1047750" cy="30321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474" name="Line 34"/>
          <p:cNvSpPr>
            <a:spLocks noChangeShapeType="1"/>
          </p:cNvSpPr>
          <p:nvPr/>
        </p:nvSpPr>
        <p:spPr bwMode="auto">
          <a:xfrm flipH="1">
            <a:off x="4213225" y="3946525"/>
            <a:ext cx="1047750" cy="301625"/>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475" name="Rectangle 35"/>
          <p:cNvSpPr>
            <a:spLocks noChangeArrowheads="1"/>
          </p:cNvSpPr>
          <p:nvPr/>
        </p:nvSpPr>
        <p:spPr bwMode="auto">
          <a:xfrm>
            <a:off x="7197725" y="4254500"/>
            <a:ext cx="900113"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3</a:t>
            </a:r>
          </a:p>
        </p:txBody>
      </p:sp>
      <p:sp>
        <p:nvSpPr>
          <p:cNvPr id="573476" name="Rectangle 36"/>
          <p:cNvSpPr>
            <a:spLocks noChangeArrowheads="1"/>
          </p:cNvSpPr>
          <p:nvPr/>
        </p:nvSpPr>
        <p:spPr bwMode="auto">
          <a:xfrm>
            <a:off x="5556250" y="3435350"/>
            <a:ext cx="5349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573478" name="Line 38"/>
          <p:cNvSpPr>
            <a:spLocks noChangeShapeType="1"/>
          </p:cNvSpPr>
          <p:nvPr/>
        </p:nvSpPr>
        <p:spPr bwMode="auto">
          <a:xfrm>
            <a:off x="3683000" y="2895600"/>
            <a:ext cx="1854200" cy="52705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479" name="Line 39"/>
          <p:cNvSpPr>
            <a:spLocks noChangeShapeType="1"/>
          </p:cNvSpPr>
          <p:nvPr/>
        </p:nvSpPr>
        <p:spPr bwMode="auto">
          <a:xfrm>
            <a:off x="2292350" y="5467350"/>
            <a:ext cx="0" cy="46355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480" name="Line 40"/>
          <p:cNvSpPr>
            <a:spLocks noChangeShapeType="1"/>
          </p:cNvSpPr>
          <p:nvPr/>
        </p:nvSpPr>
        <p:spPr bwMode="auto">
          <a:xfrm>
            <a:off x="3878263" y="4716463"/>
            <a:ext cx="0" cy="46355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481" name="Line 41"/>
          <p:cNvSpPr>
            <a:spLocks noChangeShapeType="1"/>
          </p:cNvSpPr>
          <p:nvPr/>
        </p:nvSpPr>
        <p:spPr bwMode="auto">
          <a:xfrm>
            <a:off x="5710238" y="3948113"/>
            <a:ext cx="0" cy="465138"/>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482" name="Rectangle 42"/>
          <p:cNvSpPr>
            <a:spLocks noChangeArrowheads="1"/>
          </p:cNvSpPr>
          <p:nvPr/>
        </p:nvSpPr>
        <p:spPr bwMode="auto">
          <a:xfrm>
            <a:off x="3773488" y="4248150"/>
            <a:ext cx="4619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573483" name="Rectangle 43"/>
          <p:cNvSpPr>
            <a:spLocks noChangeArrowheads="1"/>
          </p:cNvSpPr>
          <p:nvPr/>
        </p:nvSpPr>
        <p:spPr bwMode="auto">
          <a:xfrm>
            <a:off x="2185988" y="5002213"/>
            <a:ext cx="434975"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573484" name="Line 44"/>
          <p:cNvSpPr>
            <a:spLocks noChangeShapeType="1"/>
          </p:cNvSpPr>
          <p:nvPr/>
        </p:nvSpPr>
        <p:spPr bwMode="auto">
          <a:xfrm flipH="1">
            <a:off x="2438400" y="4724400"/>
            <a:ext cx="1047750" cy="30321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485" name="Line 45"/>
          <p:cNvSpPr>
            <a:spLocks noChangeShapeType="1"/>
          </p:cNvSpPr>
          <p:nvPr/>
        </p:nvSpPr>
        <p:spPr bwMode="auto">
          <a:xfrm>
            <a:off x="4268788" y="4781550"/>
            <a:ext cx="1047750" cy="301625"/>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486" name="Rectangle 46"/>
          <p:cNvSpPr>
            <a:spLocks noChangeArrowheads="1"/>
          </p:cNvSpPr>
          <p:nvPr/>
        </p:nvSpPr>
        <p:spPr bwMode="auto">
          <a:xfrm>
            <a:off x="5195888" y="5062538"/>
            <a:ext cx="9017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2</a:t>
            </a:r>
          </a:p>
        </p:txBody>
      </p:sp>
      <p:sp>
        <p:nvSpPr>
          <p:cNvPr id="573487" name="Rectangle 47"/>
          <p:cNvSpPr>
            <a:spLocks noChangeArrowheads="1"/>
          </p:cNvSpPr>
          <p:nvPr/>
        </p:nvSpPr>
        <p:spPr bwMode="auto">
          <a:xfrm>
            <a:off x="2093913" y="5875338"/>
            <a:ext cx="9017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1</a:t>
            </a:r>
          </a:p>
        </p:txBody>
      </p:sp>
      <p:sp>
        <p:nvSpPr>
          <p:cNvPr id="573488" name="Rectangle 48"/>
          <p:cNvSpPr>
            <a:spLocks noChangeArrowheads="1"/>
          </p:cNvSpPr>
          <p:nvPr/>
        </p:nvSpPr>
        <p:spPr bwMode="auto">
          <a:xfrm>
            <a:off x="3754438" y="4979988"/>
            <a:ext cx="3905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573489" name="Rectangle 49"/>
          <p:cNvSpPr>
            <a:spLocks noChangeArrowheads="1"/>
          </p:cNvSpPr>
          <p:nvPr/>
        </p:nvSpPr>
        <p:spPr bwMode="auto">
          <a:xfrm>
            <a:off x="2744788" y="5911850"/>
            <a:ext cx="1071563"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dirty="0" smtClean="0"/>
              <a:t>1</a:t>
            </a:r>
            <a:r>
              <a:rPr lang="en-US" altLang="zh-CN" sz="2800" i="1" dirty="0" smtClean="0"/>
              <a:t>entry</a:t>
            </a:r>
            <a:endParaRPr lang="en-US" altLang="zh-CN" sz="2800" i="1" dirty="0"/>
          </a:p>
        </p:txBody>
      </p:sp>
      <p:sp>
        <p:nvSpPr>
          <p:cNvPr id="573490" name="Rectangle 50"/>
          <p:cNvSpPr>
            <a:spLocks noChangeArrowheads="1"/>
          </p:cNvSpPr>
          <p:nvPr/>
        </p:nvSpPr>
        <p:spPr bwMode="auto">
          <a:xfrm>
            <a:off x="2651125" y="5043488"/>
            <a:ext cx="434975"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10</a:t>
            </a:r>
          </a:p>
        </p:txBody>
      </p:sp>
      <p:sp>
        <p:nvSpPr>
          <p:cNvPr id="573491" name="Line 51"/>
          <p:cNvSpPr>
            <a:spLocks noChangeShapeType="1"/>
          </p:cNvSpPr>
          <p:nvPr/>
        </p:nvSpPr>
        <p:spPr bwMode="auto">
          <a:xfrm flipV="1">
            <a:off x="2874963" y="5449888"/>
            <a:ext cx="0" cy="54768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573492" name="Rectangle 52"/>
          <p:cNvSpPr>
            <a:spLocks noChangeArrowheads="1"/>
          </p:cNvSpPr>
          <p:nvPr/>
        </p:nvSpPr>
        <p:spPr bwMode="auto">
          <a:xfrm>
            <a:off x="5892800" y="5140325"/>
            <a:ext cx="1069975"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b="0"/>
              <a:t>2 </a:t>
            </a:r>
            <a:r>
              <a:rPr lang="en-US" altLang="zh-CN" sz="2800" i="1"/>
              <a:t>entry</a:t>
            </a:r>
          </a:p>
        </p:txBody>
      </p:sp>
      <p:sp>
        <p:nvSpPr>
          <p:cNvPr id="573493" name="Rectangle 53"/>
          <p:cNvSpPr>
            <a:spLocks noChangeArrowheads="1"/>
          </p:cNvSpPr>
          <p:nvPr/>
        </p:nvSpPr>
        <p:spPr bwMode="auto">
          <a:xfrm>
            <a:off x="7845425" y="4316413"/>
            <a:ext cx="1069975"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3 </a:t>
            </a:r>
            <a:r>
              <a:rPr lang="en-US" altLang="zh-CN" sz="2800" i="1"/>
              <a:t>entry</a:t>
            </a:r>
          </a:p>
        </p:txBody>
      </p:sp>
      <p:sp>
        <p:nvSpPr>
          <p:cNvPr id="573494" name="Rectangle 54"/>
          <p:cNvSpPr>
            <a:spLocks noChangeArrowheads="1"/>
          </p:cNvSpPr>
          <p:nvPr/>
        </p:nvSpPr>
        <p:spPr bwMode="auto">
          <a:xfrm>
            <a:off x="1160463" y="5040313"/>
            <a:ext cx="67945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in </a:t>
            </a:r>
            <a:r>
              <a:rPr lang="en-US" altLang="zh-CN" sz="2800"/>
              <a:t>9</a:t>
            </a:r>
          </a:p>
        </p:txBody>
      </p:sp>
      <p:sp>
        <p:nvSpPr>
          <p:cNvPr id="573495" name="Rectangle 55"/>
          <p:cNvSpPr>
            <a:spLocks noChangeArrowheads="1"/>
          </p:cNvSpPr>
          <p:nvPr/>
        </p:nvSpPr>
        <p:spPr bwMode="auto">
          <a:xfrm>
            <a:off x="4333875" y="4275138"/>
            <a:ext cx="4349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8</a:t>
            </a:r>
          </a:p>
        </p:txBody>
      </p:sp>
      <p:sp>
        <p:nvSpPr>
          <p:cNvPr id="573496" name="Rectangle 56"/>
          <p:cNvSpPr>
            <a:spLocks noChangeArrowheads="1"/>
          </p:cNvSpPr>
          <p:nvPr/>
        </p:nvSpPr>
        <p:spPr bwMode="auto">
          <a:xfrm>
            <a:off x="2800350" y="4270375"/>
            <a:ext cx="67945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in </a:t>
            </a:r>
            <a:r>
              <a:rPr lang="en-US" altLang="zh-CN" sz="2800"/>
              <a:t>7</a:t>
            </a:r>
          </a:p>
        </p:txBody>
      </p:sp>
      <p:sp>
        <p:nvSpPr>
          <p:cNvPr id="573497" name="Rectangle 57"/>
          <p:cNvSpPr>
            <a:spLocks noChangeArrowheads="1"/>
          </p:cNvSpPr>
          <p:nvPr/>
        </p:nvSpPr>
        <p:spPr bwMode="auto">
          <a:xfrm>
            <a:off x="6097588" y="3484563"/>
            <a:ext cx="434975"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6</a:t>
            </a:r>
          </a:p>
        </p:txBody>
      </p:sp>
      <p:sp>
        <p:nvSpPr>
          <p:cNvPr id="573498" name="Rectangle 58"/>
          <p:cNvSpPr>
            <a:spLocks noChangeArrowheads="1"/>
          </p:cNvSpPr>
          <p:nvPr/>
        </p:nvSpPr>
        <p:spPr bwMode="auto">
          <a:xfrm>
            <a:off x="4505325" y="3443288"/>
            <a:ext cx="901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in </a:t>
            </a:r>
            <a:r>
              <a:rPr lang="en-US" altLang="zh-CN" sz="2800"/>
              <a:t>5</a:t>
            </a:r>
          </a:p>
        </p:txBody>
      </p:sp>
      <p:sp>
        <p:nvSpPr>
          <p:cNvPr id="573499" name="Rectangle 59"/>
          <p:cNvSpPr>
            <a:spLocks noChangeArrowheads="1"/>
          </p:cNvSpPr>
          <p:nvPr/>
        </p:nvSpPr>
        <p:spPr bwMode="auto">
          <a:xfrm>
            <a:off x="1408113" y="3484563"/>
            <a:ext cx="973138"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4 </a:t>
            </a:r>
            <a:r>
              <a:rPr lang="en-US" altLang="zh-CN" sz="2800" i="1"/>
              <a:t>type</a:t>
            </a:r>
          </a:p>
        </p:txBody>
      </p:sp>
      <p:sp>
        <p:nvSpPr>
          <p:cNvPr id="573500" name="Line 60"/>
          <p:cNvSpPr>
            <a:spLocks noChangeShapeType="1"/>
          </p:cNvSpPr>
          <p:nvPr/>
        </p:nvSpPr>
        <p:spPr bwMode="auto">
          <a:xfrm flipH="1">
            <a:off x="3308350" y="4005263"/>
            <a:ext cx="1047750" cy="303213"/>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573501" name="Line 61"/>
          <p:cNvSpPr>
            <a:spLocks noChangeShapeType="1"/>
          </p:cNvSpPr>
          <p:nvPr/>
        </p:nvSpPr>
        <p:spPr bwMode="auto">
          <a:xfrm flipH="1">
            <a:off x="1676400" y="4648200"/>
            <a:ext cx="1047750" cy="303213"/>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573502" name="Line 62"/>
          <p:cNvSpPr>
            <a:spLocks noChangeShapeType="1"/>
          </p:cNvSpPr>
          <p:nvPr/>
        </p:nvSpPr>
        <p:spPr bwMode="auto">
          <a:xfrm flipH="1" flipV="1">
            <a:off x="6556375" y="3867150"/>
            <a:ext cx="1682750" cy="525463"/>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573503" name="Line 63"/>
          <p:cNvSpPr>
            <a:spLocks noChangeShapeType="1"/>
          </p:cNvSpPr>
          <p:nvPr/>
        </p:nvSpPr>
        <p:spPr bwMode="auto">
          <a:xfrm flipH="1" flipV="1">
            <a:off x="4675188" y="4656138"/>
            <a:ext cx="1682750" cy="52387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573504" name="Freeform 64"/>
          <p:cNvSpPr>
            <a:spLocks/>
          </p:cNvSpPr>
          <p:nvPr/>
        </p:nvSpPr>
        <p:spPr bwMode="auto">
          <a:xfrm>
            <a:off x="1801813" y="3186113"/>
            <a:ext cx="3025775" cy="425450"/>
          </a:xfrm>
          <a:custGeom>
            <a:avLst/>
            <a:gdLst>
              <a:gd name="T0" fmla="*/ 0 w 1860"/>
              <a:gd name="T1" fmla="*/ 315 h 315"/>
              <a:gd name="T2" fmla="*/ 360 w 1860"/>
              <a:gd name="T3" fmla="*/ 119 h 315"/>
              <a:gd name="T4" fmla="*/ 960 w 1860"/>
              <a:gd name="T5" fmla="*/ 0 h 315"/>
              <a:gd name="T6" fmla="*/ 1515 w 1860"/>
              <a:gd name="T7" fmla="*/ 120 h 315"/>
              <a:gd name="T8" fmla="*/ 1860 w 1860"/>
              <a:gd name="T9" fmla="*/ 285 h 315"/>
            </a:gdLst>
            <a:ahLst/>
            <a:cxnLst>
              <a:cxn ang="0">
                <a:pos x="T0" y="T1"/>
              </a:cxn>
              <a:cxn ang="0">
                <a:pos x="T2" y="T3"/>
              </a:cxn>
              <a:cxn ang="0">
                <a:pos x="T4" y="T5"/>
              </a:cxn>
              <a:cxn ang="0">
                <a:pos x="T6" y="T7"/>
              </a:cxn>
              <a:cxn ang="0">
                <a:pos x="T8" y="T9"/>
              </a:cxn>
            </a:cxnLst>
            <a:rect l="0" t="0" r="r" b="b"/>
            <a:pathLst>
              <a:path w="1860" h="315">
                <a:moveTo>
                  <a:pt x="0" y="315"/>
                </a:moveTo>
                <a:cubicBezTo>
                  <a:pt x="60" y="282"/>
                  <a:pt x="200" y="171"/>
                  <a:pt x="360" y="119"/>
                </a:cubicBezTo>
                <a:cubicBezTo>
                  <a:pt x="520" y="67"/>
                  <a:pt x="768" y="0"/>
                  <a:pt x="960" y="0"/>
                </a:cubicBezTo>
                <a:cubicBezTo>
                  <a:pt x="1152" y="0"/>
                  <a:pt x="1365" y="73"/>
                  <a:pt x="1515" y="120"/>
                </a:cubicBezTo>
                <a:cubicBezTo>
                  <a:pt x="1665" y="167"/>
                  <a:pt x="1788" y="251"/>
                  <a:pt x="1860" y="285"/>
                </a:cubicBezTo>
              </a:path>
            </a:pathLst>
          </a:custGeom>
          <a:ln>
            <a:solidFill>
              <a:srgbClr val="FF0000"/>
            </a:solidFill>
            <a:headEnd/>
            <a:tailEnd type="stealth" w="lg" len="med"/>
          </a:ln>
          <a:extLst/>
        </p:spPr>
        <p:style>
          <a:lnRef idx="3">
            <a:schemeClr val="accent1"/>
          </a:lnRef>
          <a:fillRef idx="0">
            <a:schemeClr val="accent1"/>
          </a:fillRef>
          <a:effectRef idx="2">
            <a:schemeClr val="accent1"/>
          </a:effectRef>
          <a:fontRef idx="minor">
            <a:schemeClr val="tx1"/>
          </a:fontRef>
        </p:style>
        <p:txBody>
          <a:bodyPr/>
          <a:lstStyle/>
          <a:p>
            <a:endParaRPr lang="zh-CN" altLang="en-US">
              <a:solidFill>
                <a:srgbClr val="FF0000"/>
              </a:solidFill>
            </a:endParaRPr>
          </a:p>
        </p:txBody>
      </p:sp>
      <p:sp>
        <p:nvSpPr>
          <p:cNvPr id="573505" name="Freeform 65"/>
          <p:cNvSpPr>
            <a:spLocks/>
          </p:cNvSpPr>
          <p:nvPr/>
        </p:nvSpPr>
        <p:spPr bwMode="auto">
          <a:xfrm>
            <a:off x="1531938" y="5514975"/>
            <a:ext cx="1196975" cy="225425"/>
          </a:xfrm>
          <a:custGeom>
            <a:avLst/>
            <a:gdLst>
              <a:gd name="T0" fmla="*/ 0 w 736"/>
              <a:gd name="T1" fmla="*/ 0 h 167"/>
              <a:gd name="T2" fmla="*/ 346 w 736"/>
              <a:gd name="T3" fmla="*/ 165 h 167"/>
              <a:gd name="T4" fmla="*/ 736 w 736"/>
              <a:gd name="T5" fmla="*/ 14 h 167"/>
            </a:gdLst>
            <a:ahLst/>
            <a:cxnLst>
              <a:cxn ang="0">
                <a:pos x="T0" y="T1"/>
              </a:cxn>
              <a:cxn ang="0">
                <a:pos x="T2" y="T3"/>
              </a:cxn>
              <a:cxn ang="0">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506" name="Freeform 66"/>
          <p:cNvSpPr>
            <a:spLocks/>
          </p:cNvSpPr>
          <p:nvPr/>
        </p:nvSpPr>
        <p:spPr bwMode="auto">
          <a:xfrm>
            <a:off x="3200400" y="4724400"/>
            <a:ext cx="1196975" cy="225425"/>
          </a:xfrm>
          <a:custGeom>
            <a:avLst/>
            <a:gdLst>
              <a:gd name="T0" fmla="*/ 0 w 736"/>
              <a:gd name="T1" fmla="*/ 0 h 167"/>
              <a:gd name="T2" fmla="*/ 346 w 736"/>
              <a:gd name="T3" fmla="*/ 165 h 167"/>
              <a:gd name="T4" fmla="*/ 736 w 736"/>
              <a:gd name="T5" fmla="*/ 14 h 167"/>
            </a:gdLst>
            <a:ahLst/>
            <a:cxnLst>
              <a:cxn ang="0">
                <a:pos x="T0" y="T1"/>
              </a:cxn>
              <a:cxn ang="0">
                <a:pos x="T2" y="T3"/>
              </a:cxn>
              <a:cxn ang="0">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507" name="Freeform 67"/>
          <p:cNvSpPr>
            <a:spLocks/>
          </p:cNvSpPr>
          <p:nvPr/>
        </p:nvSpPr>
        <p:spPr bwMode="auto">
          <a:xfrm>
            <a:off x="4899025" y="3938588"/>
            <a:ext cx="1198563" cy="225425"/>
          </a:xfrm>
          <a:custGeom>
            <a:avLst/>
            <a:gdLst>
              <a:gd name="T0" fmla="*/ 0 w 736"/>
              <a:gd name="T1" fmla="*/ 0 h 167"/>
              <a:gd name="T2" fmla="*/ 346 w 736"/>
              <a:gd name="T3" fmla="*/ 165 h 167"/>
              <a:gd name="T4" fmla="*/ 736 w 736"/>
              <a:gd name="T5" fmla="*/ 14 h 167"/>
            </a:gdLst>
            <a:ahLst/>
            <a:cxnLst>
              <a:cxn ang="0">
                <a:pos x="T0" y="T1"/>
              </a:cxn>
              <a:cxn ang="0">
                <a:pos x="T2" y="T3"/>
              </a:cxn>
              <a:cxn ang="0">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extLst>
      <p:ext uri="{BB962C8B-B14F-4D97-AF65-F5344CB8AC3E}">
        <p14:creationId xmlns:p14="http://schemas.microsoft.com/office/powerpoint/2010/main" val="3142312960"/>
      </p:ext>
    </p:extLst>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83" name="Rectangle 3"/>
          <p:cNvSpPr>
            <a:spLocks noGrp="1" noChangeArrowheads="1"/>
          </p:cNvSpPr>
          <p:nvPr>
            <p:ph type="body" idx="1"/>
          </p:nvPr>
        </p:nvSpPr>
        <p:spPr>
          <a:xfrm>
            <a:off x="200025" y="682124"/>
            <a:ext cx="8610600" cy="5257800"/>
          </a:xfrm>
        </p:spPr>
        <p:txBody>
          <a:bodyPr/>
          <a:lstStyle/>
          <a:p>
            <a:pPr>
              <a:spcBef>
                <a:spcPct val="0"/>
              </a:spcBef>
              <a:buFontTx/>
              <a:buNone/>
            </a:pPr>
            <a:r>
              <a:rPr lang="zh-CN" altLang="en-US" b="1" dirty="0" smtClean="0"/>
              <a:t>属性</a:t>
            </a:r>
            <a:r>
              <a:rPr lang="zh-CN" altLang="en-US" b="1" dirty="0"/>
              <a:t>依赖图</a:t>
            </a:r>
            <a:endParaRPr lang="en-US" altLang="zh-CN" b="1" dirty="0"/>
          </a:p>
          <a:p>
            <a:pPr>
              <a:spcBef>
                <a:spcPct val="0"/>
              </a:spcBef>
              <a:buFontTx/>
              <a:buNone/>
            </a:pPr>
            <a:r>
              <a:rPr lang="en-US" altLang="zh-CN" b="1" dirty="0"/>
              <a:t>	</a:t>
            </a:r>
            <a:r>
              <a:rPr lang="en-US" altLang="zh-CN" b="1" dirty="0" err="1"/>
              <a:t>int</a:t>
            </a:r>
            <a:r>
              <a:rPr lang="en-US" altLang="zh-CN" b="1" dirty="0"/>
              <a:t> id</a:t>
            </a:r>
            <a:r>
              <a:rPr lang="en-US" altLang="zh-CN" b="1" baseline="-25000" dirty="0"/>
              <a:t>1</a:t>
            </a:r>
            <a:r>
              <a:rPr lang="en-US" altLang="zh-CN" b="1" dirty="0"/>
              <a:t>, id</a:t>
            </a:r>
            <a:r>
              <a:rPr lang="en-US" altLang="zh-CN" b="1" baseline="-25000" dirty="0"/>
              <a:t>2</a:t>
            </a:r>
            <a:r>
              <a:rPr lang="en-US" altLang="zh-CN" b="1" dirty="0"/>
              <a:t>, id</a:t>
            </a:r>
            <a:r>
              <a:rPr lang="en-US" altLang="zh-CN" b="1" baseline="-25000" dirty="0"/>
              <a:t>3</a:t>
            </a:r>
            <a:r>
              <a:rPr lang="zh-CN" altLang="en-US" b="1" dirty="0"/>
              <a:t>的分析树的依赖图</a:t>
            </a:r>
          </a:p>
          <a:p>
            <a:pPr>
              <a:spcBef>
                <a:spcPct val="0"/>
              </a:spcBef>
              <a:buFontTx/>
              <a:buNone/>
            </a:pPr>
            <a:r>
              <a:rPr lang="en-US" altLang="zh-CN" sz="2800" b="1" i="1" dirty="0"/>
              <a:t>					</a:t>
            </a:r>
            <a:r>
              <a:rPr lang="en-US" altLang="zh-CN" sz="2800" b="1" i="1" dirty="0">
                <a:solidFill>
                  <a:srgbClr val="FF0000"/>
                </a:solidFill>
              </a:rPr>
              <a:t>	L</a:t>
            </a:r>
            <a:r>
              <a:rPr lang="en-US" altLang="zh-CN" sz="2800" b="1" dirty="0">
                <a:solidFill>
                  <a:srgbClr val="FF0000"/>
                </a:solidFill>
                <a:sym typeface="Symbol" pitchFamily="18" charset="2"/>
              </a:rPr>
              <a:t></a:t>
            </a:r>
            <a:r>
              <a:rPr lang="en-US" altLang="zh-CN" sz="2800" b="1" dirty="0">
                <a:solidFill>
                  <a:srgbClr val="FF0000"/>
                </a:solidFill>
              </a:rPr>
              <a:t> </a:t>
            </a:r>
            <a:r>
              <a:rPr lang="en-US" altLang="zh-CN" sz="2800" b="1" i="1" dirty="0">
                <a:solidFill>
                  <a:srgbClr val="FF0000"/>
                </a:solidFill>
              </a:rPr>
              <a:t>L</a:t>
            </a:r>
            <a:r>
              <a:rPr lang="en-US" altLang="zh-CN" sz="2800" b="1" baseline="-30000" dirty="0">
                <a:solidFill>
                  <a:srgbClr val="FF0000"/>
                </a:solidFill>
              </a:rPr>
              <a:t>1</a:t>
            </a:r>
            <a:r>
              <a:rPr lang="en-US" altLang="zh-CN" sz="2800" b="1" dirty="0">
                <a:solidFill>
                  <a:srgbClr val="FF0000"/>
                </a:solidFill>
              </a:rPr>
              <a:t>,</a:t>
            </a:r>
            <a:r>
              <a:rPr lang="en-US" altLang="zh-CN" sz="2800" dirty="0">
                <a:solidFill>
                  <a:srgbClr val="FF0000"/>
                </a:solidFill>
              </a:rPr>
              <a:t> </a:t>
            </a:r>
            <a:r>
              <a:rPr lang="en-US" altLang="zh-CN" sz="2800" b="1" dirty="0">
                <a:solidFill>
                  <a:srgbClr val="FF0000"/>
                </a:solidFill>
              </a:rPr>
              <a:t>id</a:t>
            </a:r>
            <a:r>
              <a:rPr lang="en-US" altLang="zh-CN" sz="3600" dirty="0">
                <a:solidFill>
                  <a:srgbClr val="FF0000"/>
                </a:solidFill>
              </a:rPr>
              <a:t>   </a:t>
            </a:r>
            <a:r>
              <a:rPr lang="en-US" altLang="zh-CN" sz="2800" b="1" i="1" dirty="0">
                <a:solidFill>
                  <a:srgbClr val="FF0000"/>
                </a:solidFill>
              </a:rPr>
              <a:t>L</a:t>
            </a:r>
            <a:r>
              <a:rPr lang="en-US" altLang="zh-CN" sz="2800" b="1" baseline="-30000" dirty="0">
                <a:solidFill>
                  <a:srgbClr val="FF0000"/>
                </a:solidFill>
              </a:rPr>
              <a:t>1</a:t>
            </a:r>
            <a:r>
              <a:rPr lang="en-US" altLang="zh-CN" sz="2800" b="1" i="1" dirty="0">
                <a:solidFill>
                  <a:srgbClr val="FF0000"/>
                </a:solidFill>
              </a:rPr>
              <a:t>.in</a:t>
            </a:r>
            <a:r>
              <a:rPr lang="en-US" altLang="zh-CN" sz="2800" b="1" dirty="0">
                <a:solidFill>
                  <a:srgbClr val="FF0000"/>
                </a:solidFill>
              </a:rPr>
              <a:t> := </a:t>
            </a:r>
            <a:r>
              <a:rPr lang="en-US" altLang="zh-CN" sz="2800" b="1" i="1" dirty="0">
                <a:solidFill>
                  <a:srgbClr val="FF0000"/>
                </a:solidFill>
              </a:rPr>
              <a:t>L</a:t>
            </a:r>
            <a:r>
              <a:rPr lang="en-US" altLang="zh-CN" sz="2800" b="1" dirty="0">
                <a:solidFill>
                  <a:srgbClr val="FF0000"/>
                </a:solidFill>
              </a:rPr>
              <a:t>.</a:t>
            </a:r>
            <a:r>
              <a:rPr lang="en-US" altLang="zh-CN" sz="2800" b="1" i="1" dirty="0">
                <a:solidFill>
                  <a:srgbClr val="FF0000"/>
                </a:solidFill>
              </a:rPr>
              <a:t>in</a:t>
            </a:r>
            <a:r>
              <a:rPr lang="en-US" altLang="zh-CN" sz="2800" b="1" dirty="0">
                <a:solidFill>
                  <a:srgbClr val="FF0000"/>
                </a:solidFill>
              </a:rPr>
              <a:t>;</a:t>
            </a:r>
          </a:p>
          <a:p>
            <a:pPr>
              <a:buFontTx/>
              <a:buNone/>
            </a:pPr>
            <a:r>
              <a:rPr lang="en-US" altLang="zh-CN" sz="2800" b="1" dirty="0">
                <a:solidFill>
                  <a:srgbClr val="FF0000"/>
                </a:solidFill>
              </a:rPr>
              <a:t>      					</a:t>
            </a:r>
            <a:r>
              <a:rPr lang="en-US" altLang="zh-CN" sz="2800" b="1" i="1" dirty="0" err="1" smtClean="0">
                <a:solidFill>
                  <a:srgbClr val="0000FF"/>
                </a:solidFill>
              </a:rPr>
              <a:t>addtype</a:t>
            </a:r>
            <a:r>
              <a:rPr lang="en-US" altLang="zh-CN" sz="2800" b="1" dirty="0" smtClean="0">
                <a:solidFill>
                  <a:srgbClr val="0000FF"/>
                </a:solidFill>
              </a:rPr>
              <a:t> </a:t>
            </a:r>
            <a:r>
              <a:rPr lang="en-US" altLang="zh-CN" sz="2800" b="1" dirty="0">
                <a:solidFill>
                  <a:srgbClr val="0000FF"/>
                </a:solidFill>
              </a:rPr>
              <a:t>(</a:t>
            </a:r>
            <a:r>
              <a:rPr lang="en-US" altLang="zh-CN" sz="2800" b="1" dirty="0" err="1">
                <a:solidFill>
                  <a:srgbClr val="0000FF"/>
                </a:solidFill>
              </a:rPr>
              <a:t>id.</a:t>
            </a:r>
            <a:r>
              <a:rPr lang="en-US" altLang="zh-CN" sz="2800" b="1" i="1" dirty="0" err="1">
                <a:solidFill>
                  <a:srgbClr val="0000FF"/>
                </a:solidFill>
              </a:rPr>
              <a:t>entry</a:t>
            </a:r>
            <a:r>
              <a:rPr lang="en-US" altLang="zh-CN" sz="2800" b="1" dirty="0">
                <a:solidFill>
                  <a:srgbClr val="0000FF"/>
                </a:solidFill>
              </a:rPr>
              <a:t>, </a:t>
            </a:r>
            <a:r>
              <a:rPr lang="en-US" altLang="zh-CN" sz="2800" b="1" i="1" dirty="0">
                <a:solidFill>
                  <a:srgbClr val="0000FF"/>
                </a:solidFill>
              </a:rPr>
              <a:t>L</a:t>
            </a:r>
            <a:r>
              <a:rPr lang="en-US" altLang="zh-CN" sz="2800" b="1" dirty="0">
                <a:solidFill>
                  <a:srgbClr val="0000FF"/>
                </a:solidFill>
              </a:rPr>
              <a:t>.</a:t>
            </a:r>
            <a:r>
              <a:rPr lang="en-US" altLang="zh-CN" sz="2800" b="1" i="1" dirty="0">
                <a:solidFill>
                  <a:srgbClr val="0000FF"/>
                </a:solidFill>
              </a:rPr>
              <a:t>in</a:t>
            </a:r>
            <a:r>
              <a:rPr lang="en-US" altLang="zh-CN" sz="2800" b="1" dirty="0">
                <a:solidFill>
                  <a:srgbClr val="0000FF"/>
                </a:solidFill>
              </a:rPr>
              <a:t> )</a:t>
            </a:r>
            <a:r>
              <a:rPr lang="en-US" altLang="zh-CN" sz="2800" dirty="0">
                <a:solidFill>
                  <a:srgbClr val="0000FF"/>
                </a:solidFill>
              </a:rPr>
              <a:t> </a:t>
            </a:r>
            <a:endParaRPr lang="zh-CN" altLang="en-US" sz="2800" dirty="0">
              <a:solidFill>
                <a:srgbClr val="0000FF"/>
              </a:solidFill>
            </a:endParaRPr>
          </a:p>
        </p:txBody>
      </p:sp>
      <p:grpSp>
        <p:nvGrpSpPr>
          <p:cNvPr id="839684" name="Group 4"/>
          <p:cNvGrpSpPr>
            <a:grpSpLocks/>
          </p:cNvGrpSpPr>
          <p:nvPr/>
        </p:nvGrpSpPr>
        <p:grpSpPr bwMode="auto">
          <a:xfrm>
            <a:off x="457200" y="2514600"/>
            <a:ext cx="8458200" cy="3878263"/>
            <a:chOff x="288" y="1392"/>
            <a:chExt cx="5328" cy="2443"/>
          </a:xfrm>
        </p:grpSpPr>
        <p:sp>
          <p:nvSpPr>
            <p:cNvPr id="839685" name="Rectangle 5"/>
            <p:cNvSpPr>
              <a:spLocks noChangeArrowheads="1"/>
            </p:cNvSpPr>
            <p:nvPr/>
          </p:nvSpPr>
          <p:spPr bwMode="auto">
            <a:xfrm>
              <a:off x="2012" y="1392"/>
              <a:ext cx="24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D</a:t>
              </a:r>
            </a:p>
          </p:txBody>
        </p:sp>
        <p:sp>
          <p:nvSpPr>
            <p:cNvPr id="839686" name="Rectangle 6"/>
            <p:cNvSpPr>
              <a:spLocks noChangeArrowheads="1"/>
            </p:cNvSpPr>
            <p:nvPr/>
          </p:nvSpPr>
          <p:spPr bwMode="auto">
            <a:xfrm>
              <a:off x="288" y="2483"/>
              <a:ext cx="90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    int</a:t>
              </a:r>
            </a:p>
          </p:txBody>
        </p:sp>
        <p:sp>
          <p:nvSpPr>
            <p:cNvPr id="839687" name="Rectangle 7"/>
            <p:cNvSpPr>
              <a:spLocks noChangeArrowheads="1"/>
            </p:cNvSpPr>
            <p:nvPr/>
          </p:nvSpPr>
          <p:spPr bwMode="auto">
            <a:xfrm>
              <a:off x="550" y="1964"/>
              <a:ext cx="369"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T</a:t>
              </a:r>
            </a:p>
          </p:txBody>
        </p:sp>
        <p:sp>
          <p:nvSpPr>
            <p:cNvPr id="839688" name="Line 8"/>
            <p:cNvSpPr>
              <a:spLocks noChangeShapeType="1"/>
            </p:cNvSpPr>
            <p:nvPr/>
          </p:nvSpPr>
          <p:spPr bwMode="auto">
            <a:xfrm flipH="1">
              <a:off x="721"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689" name="Rectangle 9"/>
            <p:cNvSpPr>
              <a:spLocks noChangeArrowheads="1"/>
            </p:cNvSpPr>
            <p:nvPr/>
          </p:nvSpPr>
          <p:spPr bwMode="auto">
            <a:xfrm>
              <a:off x="3533" y="2462"/>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839690" name="Line 10"/>
            <p:cNvSpPr>
              <a:spLocks noChangeShapeType="1"/>
            </p:cNvSpPr>
            <p:nvPr/>
          </p:nvSpPr>
          <p:spPr bwMode="auto">
            <a:xfrm>
              <a:off x="645" y="2282"/>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691" name="Line 11"/>
            <p:cNvSpPr>
              <a:spLocks noChangeShapeType="1"/>
            </p:cNvSpPr>
            <p:nvPr/>
          </p:nvSpPr>
          <p:spPr bwMode="auto">
            <a:xfrm>
              <a:off x="3840" y="230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692" name="Line 12"/>
            <p:cNvSpPr>
              <a:spLocks noChangeShapeType="1"/>
            </p:cNvSpPr>
            <p:nvPr/>
          </p:nvSpPr>
          <p:spPr bwMode="auto">
            <a:xfrm flipH="1">
              <a:off x="2654" y="2294"/>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693" name="Rectangle 13"/>
            <p:cNvSpPr>
              <a:spLocks noChangeArrowheads="1"/>
            </p:cNvSpPr>
            <p:nvPr/>
          </p:nvSpPr>
          <p:spPr bwMode="auto">
            <a:xfrm>
              <a:off x="4534" y="2488"/>
              <a:ext cx="56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3</a:t>
              </a:r>
            </a:p>
          </p:txBody>
        </p:sp>
        <p:sp>
          <p:nvSpPr>
            <p:cNvPr id="839694" name="Rectangle 14"/>
            <p:cNvSpPr>
              <a:spLocks noChangeArrowheads="1"/>
            </p:cNvSpPr>
            <p:nvPr/>
          </p:nvSpPr>
          <p:spPr bwMode="auto">
            <a:xfrm>
              <a:off x="3500" y="1972"/>
              <a:ext cx="33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839695" name="Line 15"/>
            <p:cNvSpPr>
              <a:spLocks noChangeShapeType="1"/>
            </p:cNvSpPr>
            <p:nvPr/>
          </p:nvSpPr>
          <p:spPr bwMode="auto">
            <a:xfrm>
              <a:off x="2320"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696" name="Line 16"/>
            <p:cNvSpPr>
              <a:spLocks noChangeShapeType="1"/>
            </p:cNvSpPr>
            <p:nvPr/>
          </p:nvSpPr>
          <p:spPr bwMode="auto">
            <a:xfrm>
              <a:off x="1444" y="3252"/>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697" name="Line 17"/>
            <p:cNvSpPr>
              <a:spLocks noChangeShapeType="1"/>
            </p:cNvSpPr>
            <p:nvPr/>
          </p:nvSpPr>
          <p:spPr bwMode="auto">
            <a:xfrm>
              <a:off x="2443" y="2779"/>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698" name="Line 18"/>
            <p:cNvSpPr>
              <a:spLocks noChangeShapeType="1"/>
            </p:cNvSpPr>
            <p:nvPr/>
          </p:nvSpPr>
          <p:spPr bwMode="auto">
            <a:xfrm>
              <a:off x="3597" y="2295"/>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699" name="Rectangle 19"/>
            <p:cNvSpPr>
              <a:spLocks noChangeArrowheads="1"/>
            </p:cNvSpPr>
            <p:nvPr/>
          </p:nvSpPr>
          <p:spPr bwMode="auto">
            <a:xfrm>
              <a:off x="2377" y="2484"/>
              <a:ext cx="29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839700" name="Rectangle 20"/>
            <p:cNvSpPr>
              <a:spLocks noChangeArrowheads="1"/>
            </p:cNvSpPr>
            <p:nvPr/>
          </p:nvSpPr>
          <p:spPr bwMode="auto">
            <a:xfrm>
              <a:off x="1377" y="2959"/>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839701" name="Line 21"/>
            <p:cNvSpPr>
              <a:spLocks noChangeShapeType="1"/>
            </p:cNvSpPr>
            <p:nvPr/>
          </p:nvSpPr>
          <p:spPr bwMode="auto">
            <a:xfrm flipH="1">
              <a:off x="1536" y="278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702" name="Line 22"/>
            <p:cNvSpPr>
              <a:spLocks noChangeShapeType="1"/>
            </p:cNvSpPr>
            <p:nvPr/>
          </p:nvSpPr>
          <p:spPr bwMode="auto">
            <a:xfrm>
              <a:off x="2689" y="2820"/>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703" name="Rectangle 23"/>
            <p:cNvSpPr>
              <a:spLocks noChangeArrowheads="1"/>
            </p:cNvSpPr>
            <p:nvPr/>
          </p:nvSpPr>
          <p:spPr bwMode="auto">
            <a:xfrm>
              <a:off x="3273" y="2997"/>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2</a:t>
              </a:r>
            </a:p>
          </p:txBody>
        </p:sp>
        <p:sp>
          <p:nvSpPr>
            <p:cNvPr id="839704" name="Rectangle 24"/>
            <p:cNvSpPr>
              <a:spLocks noChangeArrowheads="1"/>
            </p:cNvSpPr>
            <p:nvPr/>
          </p:nvSpPr>
          <p:spPr bwMode="auto">
            <a:xfrm>
              <a:off x="1319" y="3509"/>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1</a:t>
              </a:r>
            </a:p>
          </p:txBody>
        </p:sp>
        <p:sp>
          <p:nvSpPr>
            <p:cNvPr id="839705" name="Rectangle 25"/>
            <p:cNvSpPr>
              <a:spLocks noChangeArrowheads="1"/>
            </p:cNvSpPr>
            <p:nvPr/>
          </p:nvSpPr>
          <p:spPr bwMode="auto">
            <a:xfrm>
              <a:off x="2365" y="2945"/>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839706" name="Rectangle 26"/>
            <p:cNvSpPr>
              <a:spLocks noChangeArrowheads="1"/>
            </p:cNvSpPr>
            <p:nvPr/>
          </p:nvSpPr>
          <p:spPr bwMode="auto">
            <a:xfrm>
              <a:off x="1729" y="3532"/>
              <a:ext cx="6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1 </a:t>
              </a:r>
              <a:r>
                <a:rPr lang="en-US" altLang="zh-CN" sz="2800" i="1"/>
                <a:t>entry</a:t>
              </a:r>
            </a:p>
          </p:txBody>
        </p:sp>
        <p:sp>
          <p:nvSpPr>
            <p:cNvPr id="839707" name="Rectangle 27"/>
            <p:cNvSpPr>
              <a:spLocks noChangeArrowheads="1"/>
            </p:cNvSpPr>
            <p:nvPr/>
          </p:nvSpPr>
          <p:spPr bwMode="auto">
            <a:xfrm>
              <a:off x="1670" y="2985"/>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dirty="0"/>
                <a:t>10</a:t>
              </a:r>
            </a:p>
          </p:txBody>
        </p:sp>
        <p:sp>
          <p:nvSpPr>
            <p:cNvPr id="839708" name="Line 28"/>
            <p:cNvSpPr>
              <a:spLocks noChangeShapeType="1"/>
            </p:cNvSpPr>
            <p:nvPr/>
          </p:nvSpPr>
          <p:spPr bwMode="auto">
            <a:xfrm flipV="1">
              <a:off x="1811" y="3241"/>
              <a:ext cx="0" cy="345"/>
            </a:xfrm>
            <a:prstGeom prst="line">
              <a:avLst/>
            </a:prstGeom>
            <a:noFill/>
            <a:ln w="25400">
              <a:solidFill>
                <a:srgbClr val="0000FF"/>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839709" name="Rectangle 29"/>
            <p:cNvSpPr>
              <a:spLocks noChangeArrowheads="1"/>
            </p:cNvSpPr>
            <p:nvPr/>
          </p:nvSpPr>
          <p:spPr bwMode="auto">
            <a:xfrm>
              <a:off x="3712" y="3046"/>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b="0"/>
                <a:t>2 </a:t>
              </a:r>
              <a:r>
                <a:rPr lang="en-US" altLang="zh-CN" sz="2800" i="1"/>
                <a:t>entry</a:t>
              </a:r>
            </a:p>
          </p:txBody>
        </p:sp>
        <p:sp>
          <p:nvSpPr>
            <p:cNvPr id="839710" name="Rectangle 30"/>
            <p:cNvSpPr>
              <a:spLocks noChangeArrowheads="1"/>
            </p:cNvSpPr>
            <p:nvPr/>
          </p:nvSpPr>
          <p:spPr bwMode="auto">
            <a:xfrm>
              <a:off x="4942" y="2527"/>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3 </a:t>
              </a:r>
              <a:r>
                <a:rPr lang="en-US" altLang="zh-CN" sz="2800" i="1"/>
                <a:t>entry</a:t>
              </a:r>
            </a:p>
          </p:txBody>
        </p:sp>
        <p:sp>
          <p:nvSpPr>
            <p:cNvPr id="839711" name="Rectangle 31"/>
            <p:cNvSpPr>
              <a:spLocks noChangeArrowheads="1"/>
            </p:cNvSpPr>
            <p:nvPr/>
          </p:nvSpPr>
          <p:spPr bwMode="auto">
            <a:xfrm>
              <a:off x="731" y="2983"/>
              <a:ext cx="4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in </a:t>
              </a:r>
              <a:r>
                <a:rPr lang="en-US" altLang="zh-CN" sz="2800"/>
                <a:t>9</a:t>
              </a:r>
            </a:p>
          </p:txBody>
        </p:sp>
        <p:sp>
          <p:nvSpPr>
            <p:cNvPr id="839712" name="Rectangle 32"/>
            <p:cNvSpPr>
              <a:spLocks noChangeArrowheads="1"/>
            </p:cNvSpPr>
            <p:nvPr/>
          </p:nvSpPr>
          <p:spPr bwMode="auto">
            <a:xfrm>
              <a:off x="2730" y="2501"/>
              <a:ext cx="27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8</a:t>
              </a:r>
            </a:p>
          </p:txBody>
        </p:sp>
        <p:sp>
          <p:nvSpPr>
            <p:cNvPr id="839713" name="Rectangle 33"/>
            <p:cNvSpPr>
              <a:spLocks noChangeArrowheads="1"/>
            </p:cNvSpPr>
            <p:nvPr/>
          </p:nvSpPr>
          <p:spPr bwMode="auto">
            <a:xfrm>
              <a:off x="1764" y="2498"/>
              <a:ext cx="428"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in </a:t>
              </a:r>
              <a:r>
                <a:rPr lang="en-US" altLang="zh-CN" sz="2800"/>
                <a:t>7</a:t>
              </a:r>
            </a:p>
          </p:txBody>
        </p:sp>
        <p:sp>
          <p:nvSpPr>
            <p:cNvPr id="839714" name="Rectangle 34"/>
            <p:cNvSpPr>
              <a:spLocks noChangeArrowheads="1"/>
            </p:cNvSpPr>
            <p:nvPr/>
          </p:nvSpPr>
          <p:spPr bwMode="auto">
            <a:xfrm>
              <a:off x="3841" y="2003"/>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6</a:t>
              </a:r>
            </a:p>
          </p:txBody>
        </p:sp>
        <p:sp>
          <p:nvSpPr>
            <p:cNvPr id="839715" name="Rectangle 35"/>
            <p:cNvSpPr>
              <a:spLocks noChangeArrowheads="1"/>
            </p:cNvSpPr>
            <p:nvPr/>
          </p:nvSpPr>
          <p:spPr bwMode="auto">
            <a:xfrm>
              <a:off x="2838" y="1977"/>
              <a:ext cx="5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in </a:t>
              </a:r>
              <a:r>
                <a:rPr lang="en-US" altLang="zh-CN" sz="2800"/>
                <a:t>5</a:t>
              </a:r>
            </a:p>
          </p:txBody>
        </p:sp>
        <p:sp>
          <p:nvSpPr>
            <p:cNvPr id="839716" name="Rectangle 36"/>
            <p:cNvSpPr>
              <a:spLocks noChangeArrowheads="1"/>
            </p:cNvSpPr>
            <p:nvPr/>
          </p:nvSpPr>
          <p:spPr bwMode="auto">
            <a:xfrm>
              <a:off x="887" y="2003"/>
              <a:ext cx="613"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4 </a:t>
              </a:r>
              <a:r>
                <a:rPr lang="en-US" altLang="zh-CN" sz="2800" i="1"/>
                <a:t>type</a:t>
              </a:r>
            </a:p>
          </p:txBody>
        </p:sp>
        <p:sp>
          <p:nvSpPr>
            <p:cNvPr id="839717" name="Line 37"/>
            <p:cNvSpPr>
              <a:spLocks noChangeShapeType="1"/>
            </p:cNvSpPr>
            <p:nvPr/>
          </p:nvSpPr>
          <p:spPr bwMode="auto">
            <a:xfrm flipH="1">
              <a:off x="2084" y="2331"/>
              <a:ext cx="660" cy="191"/>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839718" name="Line 38"/>
            <p:cNvSpPr>
              <a:spLocks noChangeShapeType="1"/>
            </p:cNvSpPr>
            <p:nvPr/>
          </p:nvSpPr>
          <p:spPr bwMode="auto">
            <a:xfrm flipH="1">
              <a:off x="1056" y="2736"/>
              <a:ext cx="660" cy="191"/>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839719" name="Line 39"/>
            <p:cNvSpPr>
              <a:spLocks noChangeShapeType="1"/>
            </p:cNvSpPr>
            <p:nvPr/>
          </p:nvSpPr>
          <p:spPr bwMode="auto">
            <a:xfrm flipH="1" flipV="1">
              <a:off x="4130" y="2244"/>
              <a:ext cx="1060" cy="331"/>
            </a:xfrm>
            <a:prstGeom prst="line">
              <a:avLst/>
            </a:prstGeom>
            <a:noFill/>
            <a:ln w="25400">
              <a:solidFill>
                <a:srgbClr val="0000FF"/>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839720" name="Line 40"/>
            <p:cNvSpPr>
              <a:spLocks noChangeShapeType="1"/>
            </p:cNvSpPr>
            <p:nvPr/>
          </p:nvSpPr>
          <p:spPr bwMode="auto">
            <a:xfrm flipH="1" flipV="1">
              <a:off x="2945" y="2741"/>
              <a:ext cx="1060" cy="330"/>
            </a:xfrm>
            <a:prstGeom prst="line">
              <a:avLst/>
            </a:prstGeom>
            <a:noFill/>
            <a:ln w="25400">
              <a:solidFill>
                <a:srgbClr val="0000FF"/>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839721" name="Freeform 41"/>
            <p:cNvSpPr>
              <a:spLocks/>
            </p:cNvSpPr>
            <p:nvPr/>
          </p:nvSpPr>
          <p:spPr bwMode="auto">
            <a:xfrm>
              <a:off x="1135" y="1815"/>
              <a:ext cx="1906" cy="268"/>
            </a:xfrm>
            <a:custGeom>
              <a:avLst/>
              <a:gdLst>
                <a:gd name="T0" fmla="*/ 0 w 1860"/>
                <a:gd name="T1" fmla="*/ 315 h 315"/>
                <a:gd name="T2" fmla="*/ 360 w 1860"/>
                <a:gd name="T3" fmla="*/ 119 h 315"/>
                <a:gd name="T4" fmla="*/ 960 w 1860"/>
                <a:gd name="T5" fmla="*/ 0 h 315"/>
                <a:gd name="T6" fmla="*/ 1515 w 1860"/>
                <a:gd name="T7" fmla="*/ 120 h 315"/>
                <a:gd name="T8" fmla="*/ 1860 w 1860"/>
                <a:gd name="T9" fmla="*/ 285 h 315"/>
              </a:gdLst>
              <a:ahLst/>
              <a:cxnLst>
                <a:cxn ang="0">
                  <a:pos x="T0" y="T1"/>
                </a:cxn>
                <a:cxn ang="0">
                  <a:pos x="T2" y="T3"/>
                </a:cxn>
                <a:cxn ang="0">
                  <a:pos x="T4" y="T5"/>
                </a:cxn>
                <a:cxn ang="0">
                  <a:pos x="T6" y="T7"/>
                </a:cxn>
                <a:cxn ang="0">
                  <a:pos x="T8" y="T9"/>
                </a:cxn>
              </a:cxnLst>
              <a:rect l="0" t="0" r="r" b="b"/>
              <a:pathLst>
                <a:path w="1860" h="315">
                  <a:moveTo>
                    <a:pt x="0" y="315"/>
                  </a:moveTo>
                  <a:cubicBezTo>
                    <a:pt x="60" y="282"/>
                    <a:pt x="200" y="171"/>
                    <a:pt x="360" y="119"/>
                  </a:cubicBezTo>
                  <a:cubicBezTo>
                    <a:pt x="520" y="67"/>
                    <a:pt x="768" y="0"/>
                    <a:pt x="960" y="0"/>
                  </a:cubicBezTo>
                  <a:cubicBezTo>
                    <a:pt x="1152" y="0"/>
                    <a:pt x="1365" y="73"/>
                    <a:pt x="1515" y="120"/>
                  </a:cubicBezTo>
                  <a:cubicBezTo>
                    <a:pt x="1665" y="167"/>
                    <a:pt x="1788" y="251"/>
                    <a:pt x="1860" y="285"/>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9722" name="Freeform 42"/>
            <p:cNvSpPr>
              <a:spLocks/>
            </p:cNvSpPr>
            <p:nvPr/>
          </p:nvSpPr>
          <p:spPr bwMode="auto">
            <a:xfrm>
              <a:off x="965" y="3282"/>
              <a:ext cx="754" cy="142"/>
            </a:xfrm>
            <a:custGeom>
              <a:avLst/>
              <a:gdLst>
                <a:gd name="T0" fmla="*/ 0 w 736"/>
                <a:gd name="T1" fmla="*/ 0 h 167"/>
                <a:gd name="T2" fmla="*/ 346 w 736"/>
                <a:gd name="T3" fmla="*/ 165 h 167"/>
                <a:gd name="T4" fmla="*/ 736 w 736"/>
                <a:gd name="T5" fmla="*/ 14 h 167"/>
              </a:gdLst>
              <a:ahLst/>
              <a:cxnLst>
                <a:cxn ang="0">
                  <a:pos x="T0" y="T1"/>
                </a:cxn>
                <a:cxn ang="0">
                  <a:pos x="T2" y="T3"/>
                </a:cxn>
                <a:cxn ang="0">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rgbClr val="FF0000"/>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9723" name="Freeform 43"/>
            <p:cNvSpPr>
              <a:spLocks/>
            </p:cNvSpPr>
            <p:nvPr/>
          </p:nvSpPr>
          <p:spPr bwMode="auto">
            <a:xfrm>
              <a:off x="2016" y="2784"/>
              <a:ext cx="754" cy="142"/>
            </a:xfrm>
            <a:custGeom>
              <a:avLst/>
              <a:gdLst>
                <a:gd name="T0" fmla="*/ 0 w 736"/>
                <a:gd name="T1" fmla="*/ 0 h 167"/>
                <a:gd name="T2" fmla="*/ 346 w 736"/>
                <a:gd name="T3" fmla="*/ 165 h 167"/>
                <a:gd name="T4" fmla="*/ 736 w 736"/>
                <a:gd name="T5" fmla="*/ 14 h 167"/>
              </a:gdLst>
              <a:ahLst/>
              <a:cxnLst>
                <a:cxn ang="0">
                  <a:pos x="T0" y="T1"/>
                </a:cxn>
                <a:cxn ang="0">
                  <a:pos x="T2" y="T3"/>
                </a:cxn>
                <a:cxn ang="0">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rgbClr val="FF0000"/>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9724" name="Freeform 44"/>
            <p:cNvSpPr>
              <a:spLocks/>
            </p:cNvSpPr>
            <p:nvPr/>
          </p:nvSpPr>
          <p:spPr bwMode="auto">
            <a:xfrm>
              <a:off x="3086" y="2289"/>
              <a:ext cx="755" cy="142"/>
            </a:xfrm>
            <a:custGeom>
              <a:avLst/>
              <a:gdLst>
                <a:gd name="T0" fmla="*/ 0 w 736"/>
                <a:gd name="T1" fmla="*/ 0 h 167"/>
                <a:gd name="T2" fmla="*/ 346 w 736"/>
                <a:gd name="T3" fmla="*/ 165 h 167"/>
                <a:gd name="T4" fmla="*/ 736 w 736"/>
                <a:gd name="T5" fmla="*/ 14 h 167"/>
              </a:gdLst>
              <a:ahLst/>
              <a:cxnLst>
                <a:cxn ang="0">
                  <a:pos x="T0" y="T1"/>
                </a:cxn>
                <a:cxn ang="0">
                  <a:pos x="T2" y="T3"/>
                </a:cxn>
                <a:cxn ang="0">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rgbClr val="FF0000"/>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extLst>
      <p:ext uri="{BB962C8B-B14F-4D97-AF65-F5344CB8AC3E}">
        <p14:creationId xmlns:p14="http://schemas.microsoft.com/office/powerpoint/2010/main" val="1903667415"/>
      </p:ext>
    </p:extLst>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p:txBody>
          <a:bodyPr/>
          <a:lstStyle/>
          <a:p>
            <a:fld id="{8AABE690-8A9E-43DD-ABBD-0CC33103DAF1}" type="slidenum">
              <a:rPr lang="en-US" altLang="zh-CN"/>
              <a:pPr/>
              <a:t>3</a:t>
            </a:fld>
            <a:endParaRPr lang="en-US" altLang="zh-CN"/>
          </a:p>
        </p:txBody>
      </p:sp>
      <p:sp>
        <p:nvSpPr>
          <p:cNvPr id="20483" name="Text Box 3"/>
          <p:cNvSpPr txBox="1">
            <a:spLocks noChangeArrowheads="1"/>
          </p:cNvSpPr>
          <p:nvPr/>
        </p:nvSpPr>
        <p:spPr bwMode="auto">
          <a:xfrm>
            <a:off x="2895600" y="1828800"/>
            <a:ext cx="4157662" cy="1782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spcBef>
                <a:spcPct val="30000"/>
              </a:spcBef>
            </a:pPr>
            <a:r>
              <a:rPr lang="en-US" altLang="zh-CN" b="1" dirty="0" smtClean="0">
                <a:latin typeface="Times New Roman" charset="0"/>
                <a:hlinkClick r:id="rId2" action="ppaction://hlinksldjump"/>
              </a:rPr>
              <a:t>7.1</a:t>
            </a:r>
            <a:r>
              <a:rPr lang="zh-CN" altLang="en-US" b="1" dirty="0">
                <a:latin typeface="Times New Roman" charset="0"/>
                <a:hlinkClick r:id="rId2" action="ppaction://hlinksldjump"/>
              </a:rPr>
              <a:t>　</a:t>
            </a:r>
            <a:r>
              <a:rPr lang="zh-CN" altLang="en-US" b="1" dirty="0" smtClean="0">
                <a:latin typeface="Times New Roman" charset="0"/>
                <a:hlinkClick r:id="rId2" action="ppaction://hlinksldjump"/>
              </a:rPr>
              <a:t>基于属性文法的语义计算  </a:t>
            </a:r>
            <a:endParaRPr lang="zh-CN" altLang="en-US" b="1" dirty="0">
              <a:latin typeface="Times New Roman" charset="0"/>
            </a:endParaRPr>
          </a:p>
          <a:p>
            <a:pPr algn="l">
              <a:lnSpc>
                <a:spcPct val="130000"/>
              </a:lnSpc>
              <a:spcBef>
                <a:spcPct val="30000"/>
              </a:spcBef>
            </a:pPr>
            <a:r>
              <a:rPr lang="en-US" altLang="zh-CN" b="1" dirty="0" smtClean="0">
                <a:latin typeface="Times New Roman" charset="0"/>
                <a:hlinkClick r:id="rId3" action="ppaction://hlinksldjump"/>
              </a:rPr>
              <a:t>7.2</a:t>
            </a:r>
            <a:r>
              <a:rPr lang="zh-CN" altLang="en-US" b="1" dirty="0">
                <a:latin typeface="Times New Roman" charset="0"/>
                <a:hlinkClick r:id="rId3" action="ppaction://hlinksldjump"/>
              </a:rPr>
              <a:t>　</a:t>
            </a:r>
            <a:r>
              <a:rPr lang="zh-CN" altLang="en-US" b="1" dirty="0" smtClean="0">
                <a:latin typeface="Times New Roman" charset="0"/>
                <a:hlinkClick r:id="rId3" action="ppaction://hlinksldjump"/>
              </a:rPr>
              <a:t>基于翻译模式的语义计算 </a:t>
            </a:r>
            <a:endParaRPr lang="zh-CN" altLang="en-US" b="1" dirty="0">
              <a:latin typeface="Times New Roman" charset="0"/>
            </a:endParaRPr>
          </a:p>
          <a:p>
            <a:pPr algn="l">
              <a:lnSpc>
                <a:spcPct val="130000"/>
              </a:lnSpc>
              <a:spcBef>
                <a:spcPct val="30000"/>
              </a:spcBef>
            </a:pPr>
            <a:r>
              <a:rPr lang="en-US" altLang="zh-CN" b="1" dirty="0" smtClean="0">
                <a:latin typeface="Times New Roman" charset="0"/>
                <a:hlinkClick r:id="rId4" action="ppaction://hlinksldjump"/>
              </a:rPr>
              <a:t>7.3</a:t>
            </a:r>
            <a:r>
              <a:rPr lang="zh-CN" altLang="en-US" b="1" dirty="0">
                <a:latin typeface="Times New Roman" charset="0"/>
                <a:hlinkClick r:id="rId4" action="ppaction://hlinksldjump"/>
              </a:rPr>
              <a:t>　</a:t>
            </a:r>
            <a:r>
              <a:rPr lang="zh-CN" altLang="en-US" b="1" dirty="0" smtClean="0">
                <a:latin typeface="Times New Roman" charset="0"/>
                <a:hlinkClick r:id="rId4" action="ppaction://hlinksldjump"/>
              </a:rPr>
              <a:t>语法分析自动生成工具</a:t>
            </a:r>
            <a:r>
              <a:rPr lang="en-US" altLang="zh-CN" b="1" dirty="0" smtClean="0">
                <a:latin typeface="Times New Roman" charset="0"/>
                <a:hlinkClick r:id="rId4" action="ppaction://hlinksldjump"/>
              </a:rPr>
              <a:t>YACC</a:t>
            </a:r>
            <a:r>
              <a:rPr lang="zh-CN" altLang="en-US" b="1" dirty="0" smtClean="0">
                <a:latin typeface="Times New Roman" charset="0"/>
                <a:hlinkClick r:id="rId4" action="ppaction://hlinksldjump"/>
              </a:rPr>
              <a:t> </a:t>
            </a:r>
            <a:endParaRPr lang="zh-CN" altLang="en-US" b="1" dirty="0">
              <a:latin typeface="Times New Roman" charset="0"/>
            </a:endParaRPr>
          </a:p>
          <a:p>
            <a:pPr algn="l">
              <a:lnSpc>
                <a:spcPct val="130000"/>
              </a:lnSpc>
              <a:spcBef>
                <a:spcPct val="30000"/>
              </a:spcBef>
            </a:pPr>
            <a:endParaRPr lang="zh-CN" altLang="en-US" b="1" dirty="0">
              <a:latin typeface="Times New Roman" charset="0"/>
            </a:endParaRPr>
          </a:p>
        </p:txBody>
      </p:sp>
      <p:sp>
        <p:nvSpPr>
          <p:cNvPr id="20484" name="Text Box 4"/>
          <p:cNvSpPr txBox="1">
            <a:spLocks noChangeArrowheads="1"/>
          </p:cNvSpPr>
          <p:nvPr/>
        </p:nvSpPr>
        <p:spPr bwMode="auto">
          <a:xfrm>
            <a:off x="3657600" y="776288"/>
            <a:ext cx="1676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a:solidFill>
                  <a:srgbClr val="800000"/>
                </a:solidFill>
              </a:rPr>
              <a:t>重点讲解</a:t>
            </a:r>
          </a:p>
        </p:txBody>
      </p:sp>
      <p:sp>
        <p:nvSpPr>
          <p:cNvPr id="20485" name="Text Box 5"/>
          <p:cNvSpPr txBox="1">
            <a:spLocks noChangeArrowheads="1"/>
          </p:cNvSpPr>
          <p:nvPr/>
        </p:nvSpPr>
        <p:spPr bwMode="auto">
          <a:xfrm flipH="1">
            <a:off x="8480425" y="5999163"/>
            <a:ext cx="5111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000">
                <a:hlinkClick r:id="" action="ppaction://noaction"/>
              </a:rPr>
              <a:t>小结</a:t>
            </a:r>
            <a:endParaRPr lang="zh-CN" altLang="en-US" sz="1000"/>
          </a:p>
        </p:txBody>
      </p:sp>
    </p:spTree>
    <p:extLst>
      <p:ext uri="{BB962C8B-B14F-4D97-AF65-F5344CB8AC3E}">
        <p14:creationId xmlns:p14="http://schemas.microsoft.com/office/powerpoint/2010/main" val="584124751"/>
      </p:ext>
    </p:extLst>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1" name="Rectangle 3"/>
          <p:cNvSpPr>
            <a:spLocks noGrp="1" noChangeArrowheads="1"/>
          </p:cNvSpPr>
          <p:nvPr>
            <p:ph type="body" idx="1"/>
          </p:nvPr>
        </p:nvSpPr>
        <p:spPr>
          <a:xfrm>
            <a:off x="228600" y="561181"/>
            <a:ext cx="8610600" cy="5257800"/>
          </a:xfrm>
        </p:spPr>
        <p:txBody>
          <a:bodyPr/>
          <a:lstStyle/>
          <a:p>
            <a:pPr>
              <a:spcBef>
                <a:spcPct val="0"/>
              </a:spcBef>
              <a:buFontTx/>
              <a:buNone/>
            </a:pPr>
            <a:r>
              <a:rPr lang="zh-CN" altLang="en-US" b="1" dirty="0" smtClean="0"/>
              <a:t>属性</a:t>
            </a:r>
            <a:r>
              <a:rPr lang="zh-CN" altLang="en-US" b="1" dirty="0"/>
              <a:t>计算</a:t>
            </a:r>
            <a:r>
              <a:rPr lang="zh-CN" altLang="en-US" b="1" dirty="0" smtClean="0"/>
              <a:t>次序：</a:t>
            </a:r>
            <a:endParaRPr lang="zh-CN" altLang="en-US" b="1" dirty="0"/>
          </a:p>
          <a:p>
            <a:pPr>
              <a:spcBef>
                <a:spcPct val="0"/>
              </a:spcBef>
              <a:buFontTx/>
              <a:buNone/>
            </a:pPr>
            <a:r>
              <a:rPr lang="zh-CN" altLang="en-US" sz="2800" b="1" dirty="0"/>
              <a:t>拓扑排序</a:t>
            </a:r>
            <a:r>
              <a:rPr lang="zh-CN" altLang="en-US" sz="2800" b="1" dirty="0">
                <a:latin typeface="宋体" charset="-122"/>
              </a:rPr>
              <a:t>：结点的一种排序，使得边只会从该次序中先出现的结点到后出现的结点。</a:t>
            </a:r>
          </a:p>
          <a:p>
            <a:pPr>
              <a:spcBef>
                <a:spcPct val="0"/>
              </a:spcBef>
              <a:buFontTx/>
              <a:buNone/>
            </a:pPr>
            <a:r>
              <a:rPr lang="zh-CN" altLang="en-US" sz="2800" b="1" dirty="0">
                <a:latin typeface="宋体" charset="-122"/>
              </a:rPr>
              <a:t>例：</a:t>
            </a:r>
            <a:r>
              <a:rPr lang="zh-CN" altLang="en-US" sz="2800" b="1" dirty="0"/>
              <a:t>1，2，3，4，5，6，7，8，9，10</a:t>
            </a:r>
          </a:p>
        </p:txBody>
      </p:sp>
      <p:grpSp>
        <p:nvGrpSpPr>
          <p:cNvPr id="575492" name="Group 4"/>
          <p:cNvGrpSpPr>
            <a:grpSpLocks/>
          </p:cNvGrpSpPr>
          <p:nvPr/>
        </p:nvGrpSpPr>
        <p:grpSpPr bwMode="auto">
          <a:xfrm>
            <a:off x="381000" y="2286000"/>
            <a:ext cx="8458200" cy="3878262"/>
            <a:chOff x="288" y="1392"/>
            <a:chExt cx="5328" cy="2443"/>
          </a:xfrm>
        </p:grpSpPr>
        <p:sp>
          <p:nvSpPr>
            <p:cNvPr id="575493" name="Rectangle 5"/>
            <p:cNvSpPr>
              <a:spLocks noChangeArrowheads="1"/>
            </p:cNvSpPr>
            <p:nvPr/>
          </p:nvSpPr>
          <p:spPr bwMode="auto">
            <a:xfrm>
              <a:off x="2012" y="1392"/>
              <a:ext cx="24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D</a:t>
              </a:r>
            </a:p>
          </p:txBody>
        </p:sp>
        <p:sp>
          <p:nvSpPr>
            <p:cNvPr id="575494" name="Rectangle 6"/>
            <p:cNvSpPr>
              <a:spLocks noChangeArrowheads="1"/>
            </p:cNvSpPr>
            <p:nvPr/>
          </p:nvSpPr>
          <p:spPr bwMode="auto">
            <a:xfrm>
              <a:off x="288" y="2483"/>
              <a:ext cx="90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    int</a:t>
              </a:r>
            </a:p>
          </p:txBody>
        </p:sp>
        <p:sp>
          <p:nvSpPr>
            <p:cNvPr id="575495" name="Rectangle 7"/>
            <p:cNvSpPr>
              <a:spLocks noChangeArrowheads="1"/>
            </p:cNvSpPr>
            <p:nvPr/>
          </p:nvSpPr>
          <p:spPr bwMode="auto">
            <a:xfrm>
              <a:off x="550" y="1964"/>
              <a:ext cx="369"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T</a:t>
              </a:r>
            </a:p>
          </p:txBody>
        </p:sp>
        <p:sp>
          <p:nvSpPr>
            <p:cNvPr id="575496" name="Line 8"/>
            <p:cNvSpPr>
              <a:spLocks noChangeShapeType="1"/>
            </p:cNvSpPr>
            <p:nvPr/>
          </p:nvSpPr>
          <p:spPr bwMode="auto">
            <a:xfrm flipH="1">
              <a:off x="721"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497" name="Rectangle 9"/>
            <p:cNvSpPr>
              <a:spLocks noChangeArrowheads="1"/>
            </p:cNvSpPr>
            <p:nvPr/>
          </p:nvSpPr>
          <p:spPr bwMode="auto">
            <a:xfrm>
              <a:off x="3533" y="2462"/>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575498" name="Line 10"/>
            <p:cNvSpPr>
              <a:spLocks noChangeShapeType="1"/>
            </p:cNvSpPr>
            <p:nvPr/>
          </p:nvSpPr>
          <p:spPr bwMode="auto">
            <a:xfrm>
              <a:off x="645" y="2282"/>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499" name="Line 11"/>
            <p:cNvSpPr>
              <a:spLocks noChangeShapeType="1"/>
            </p:cNvSpPr>
            <p:nvPr/>
          </p:nvSpPr>
          <p:spPr bwMode="auto">
            <a:xfrm>
              <a:off x="3840" y="230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500" name="Line 12"/>
            <p:cNvSpPr>
              <a:spLocks noChangeShapeType="1"/>
            </p:cNvSpPr>
            <p:nvPr/>
          </p:nvSpPr>
          <p:spPr bwMode="auto">
            <a:xfrm flipH="1">
              <a:off x="2654" y="2294"/>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501" name="Rectangle 13"/>
            <p:cNvSpPr>
              <a:spLocks noChangeArrowheads="1"/>
            </p:cNvSpPr>
            <p:nvPr/>
          </p:nvSpPr>
          <p:spPr bwMode="auto">
            <a:xfrm>
              <a:off x="4534" y="2488"/>
              <a:ext cx="56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3</a:t>
              </a:r>
            </a:p>
          </p:txBody>
        </p:sp>
        <p:sp>
          <p:nvSpPr>
            <p:cNvPr id="575502" name="Rectangle 14"/>
            <p:cNvSpPr>
              <a:spLocks noChangeArrowheads="1"/>
            </p:cNvSpPr>
            <p:nvPr/>
          </p:nvSpPr>
          <p:spPr bwMode="auto">
            <a:xfrm>
              <a:off x="3500" y="1972"/>
              <a:ext cx="33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575503" name="Line 15"/>
            <p:cNvSpPr>
              <a:spLocks noChangeShapeType="1"/>
            </p:cNvSpPr>
            <p:nvPr/>
          </p:nvSpPr>
          <p:spPr bwMode="auto">
            <a:xfrm>
              <a:off x="2320"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504" name="Line 16"/>
            <p:cNvSpPr>
              <a:spLocks noChangeShapeType="1"/>
            </p:cNvSpPr>
            <p:nvPr/>
          </p:nvSpPr>
          <p:spPr bwMode="auto">
            <a:xfrm>
              <a:off x="1444" y="3252"/>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505" name="Line 17"/>
            <p:cNvSpPr>
              <a:spLocks noChangeShapeType="1"/>
            </p:cNvSpPr>
            <p:nvPr/>
          </p:nvSpPr>
          <p:spPr bwMode="auto">
            <a:xfrm>
              <a:off x="2443" y="2779"/>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506" name="Line 18"/>
            <p:cNvSpPr>
              <a:spLocks noChangeShapeType="1"/>
            </p:cNvSpPr>
            <p:nvPr/>
          </p:nvSpPr>
          <p:spPr bwMode="auto">
            <a:xfrm>
              <a:off x="3597" y="2295"/>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507" name="Rectangle 19"/>
            <p:cNvSpPr>
              <a:spLocks noChangeArrowheads="1"/>
            </p:cNvSpPr>
            <p:nvPr/>
          </p:nvSpPr>
          <p:spPr bwMode="auto">
            <a:xfrm>
              <a:off x="2377" y="2484"/>
              <a:ext cx="29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575508" name="Rectangle 20"/>
            <p:cNvSpPr>
              <a:spLocks noChangeArrowheads="1"/>
            </p:cNvSpPr>
            <p:nvPr/>
          </p:nvSpPr>
          <p:spPr bwMode="auto">
            <a:xfrm>
              <a:off x="1377" y="2959"/>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575509" name="Line 21"/>
            <p:cNvSpPr>
              <a:spLocks noChangeShapeType="1"/>
            </p:cNvSpPr>
            <p:nvPr/>
          </p:nvSpPr>
          <p:spPr bwMode="auto">
            <a:xfrm flipH="1">
              <a:off x="1536" y="278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510" name="Line 22"/>
            <p:cNvSpPr>
              <a:spLocks noChangeShapeType="1"/>
            </p:cNvSpPr>
            <p:nvPr/>
          </p:nvSpPr>
          <p:spPr bwMode="auto">
            <a:xfrm>
              <a:off x="2689" y="2820"/>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511" name="Rectangle 23"/>
            <p:cNvSpPr>
              <a:spLocks noChangeArrowheads="1"/>
            </p:cNvSpPr>
            <p:nvPr/>
          </p:nvSpPr>
          <p:spPr bwMode="auto">
            <a:xfrm>
              <a:off x="3273" y="2997"/>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2</a:t>
              </a:r>
            </a:p>
          </p:txBody>
        </p:sp>
        <p:sp>
          <p:nvSpPr>
            <p:cNvPr id="575512" name="Rectangle 24"/>
            <p:cNvSpPr>
              <a:spLocks noChangeArrowheads="1"/>
            </p:cNvSpPr>
            <p:nvPr/>
          </p:nvSpPr>
          <p:spPr bwMode="auto">
            <a:xfrm>
              <a:off x="1319" y="3509"/>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1</a:t>
              </a:r>
            </a:p>
          </p:txBody>
        </p:sp>
        <p:sp>
          <p:nvSpPr>
            <p:cNvPr id="575513" name="Rectangle 25"/>
            <p:cNvSpPr>
              <a:spLocks noChangeArrowheads="1"/>
            </p:cNvSpPr>
            <p:nvPr/>
          </p:nvSpPr>
          <p:spPr bwMode="auto">
            <a:xfrm>
              <a:off x="2365" y="2945"/>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575514" name="Rectangle 26"/>
            <p:cNvSpPr>
              <a:spLocks noChangeArrowheads="1"/>
            </p:cNvSpPr>
            <p:nvPr/>
          </p:nvSpPr>
          <p:spPr bwMode="auto">
            <a:xfrm>
              <a:off x="1729" y="3532"/>
              <a:ext cx="6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dirty="0" smtClean="0"/>
                <a:t>1</a:t>
              </a:r>
              <a:r>
                <a:rPr lang="en-US" altLang="zh-CN" sz="2800" i="1" dirty="0" smtClean="0"/>
                <a:t>entry</a:t>
              </a:r>
              <a:endParaRPr lang="en-US" altLang="zh-CN" sz="2800" i="1" dirty="0"/>
            </a:p>
          </p:txBody>
        </p:sp>
        <p:sp>
          <p:nvSpPr>
            <p:cNvPr id="575515" name="Rectangle 27"/>
            <p:cNvSpPr>
              <a:spLocks noChangeArrowheads="1"/>
            </p:cNvSpPr>
            <p:nvPr/>
          </p:nvSpPr>
          <p:spPr bwMode="auto">
            <a:xfrm>
              <a:off x="1670" y="2985"/>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10</a:t>
              </a:r>
            </a:p>
          </p:txBody>
        </p:sp>
        <p:sp>
          <p:nvSpPr>
            <p:cNvPr id="575516" name="Line 28"/>
            <p:cNvSpPr>
              <a:spLocks noChangeShapeType="1"/>
            </p:cNvSpPr>
            <p:nvPr/>
          </p:nvSpPr>
          <p:spPr bwMode="auto">
            <a:xfrm flipV="1">
              <a:off x="1811" y="3241"/>
              <a:ext cx="0" cy="34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575517" name="Rectangle 29"/>
            <p:cNvSpPr>
              <a:spLocks noChangeArrowheads="1"/>
            </p:cNvSpPr>
            <p:nvPr/>
          </p:nvSpPr>
          <p:spPr bwMode="auto">
            <a:xfrm>
              <a:off x="3712" y="3046"/>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b="0"/>
                <a:t>2 </a:t>
              </a:r>
              <a:r>
                <a:rPr lang="en-US" altLang="zh-CN" sz="2800" i="1"/>
                <a:t>entry</a:t>
              </a:r>
            </a:p>
          </p:txBody>
        </p:sp>
        <p:sp>
          <p:nvSpPr>
            <p:cNvPr id="575518" name="Rectangle 30"/>
            <p:cNvSpPr>
              <a:spLocks noChangeArrowheads="1"/>
            </p:cNvSpPr>
            <p:nvPr/>
          </p:nvSpPr>
          <p:spPr bwMode="auto">
            <a:xfrm>
              <a:off x="4942" y="2527"/>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3 </a:t>
              </a:r>
              <a:r>
                <a:rPr lang="en-US" altLang="zh-CN" sz="2800" i="1"/>
                <a:t>entry</a:t>
              </a:r>
            </a:p>
          </p:txBody>
        </p:sp>
        <p:sp>
          <p:nvSpPr>
            <p:cNvPr id="575519" name="Rectangle 31"/>
            <p:cNvSpPr>
              <a:spLocks noChangeArrowheads="1"/>
            </p:cNvSpPr>
            <p:nvPr/>
          </p:nvSpPr>
          <p:spPr bwMode="auto">
            <a:xfrm>
              <a:off x="731" y="2983"/>
              <a:ext cx="4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in </a:t>
              </a:r>
              <a:r>
                <a:rPr lang="en-US" altLang="zh-CN" sz="2800"/>
                <a:t>9</a:t>
              </a:r>
            </a:p>
          </p:txBody>
        </p:sp>
        <p:sp>
          <p:nvSpPr>
            <p:cNvPr id="575520" name="Rectangle 32"/>
            <p:cNvSpPr>
              <a:spLocks noChangeArrowheads="1"/>
            </p:cNvSpPr>
            <p:nvPr/>
          </p:nvSpPr>
          <p:spPr bwMode="auto">
            <a:xfrm>
              <a:off x="2730" y="2501"/>
              <a:ext cx="27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8</a:t>
              </a:r>
            </a:p>
          </p:txBody>
        </p:sp>
        <p:sp>
          <p:nvSpPr>
            <p:cNvPr id="575521" name="Rectangle 33"/>
            <p:cNvSpPr>
              <a:spLocks noChangeArrowheads="1"/>
            </p:cNvSpPr>
            <p:nvPr/>
          </p:nvSpPr>
          <p:spPr bwMode="auto">
            <a:xfrm>
              <a:off x="1764" y="2498"/>
              <a:ext cx="428"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in </a:t>
              </a:r>
              <a:r>
                <a:rPr lang="en-US" altLang="zh-CN" sz="2800"/>
                <a:t>7</a:t>
              </a:r>
            </a:p>
          </p:txBody>
        </p:sp>
        <p:sp>
          <p:nvSpPr>
            <p:cNvPr id="575522" name="Rectangle 34"/>
            <p:cNvSpPr>
              <a:spLocks noChangeArrowheads="1"/>
            </p:cNvSpPr>
            <p:nvPr/>
          </p:nvSpPr>
          <p:spPr bwMode="auto">
            <a:xfrm>
              <a:off x="3841" y="2003"/>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6</a:t>
              </a:r>
            </a:p>
          </p:txBody>
        </p:sp>
        <p:sp>
          <p:nvSpPr>
            <p:cNvPr id="575523" name="Rectangle 35"/>
            <p:cNvSpPr>
              <a:spLocks noChangeArrowheads="1"/>
            </p:cNvSpPr>
            <p:nvPr/>
          </p:nvSpPr>
          <p:spPr bwMode="auto">
            <a:xfrm>
              <a:off x="2838" y="1977"/>
              <a:ext cx="5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in </a:t>
              </a:r>
              <a:r>
                <a:rPr lang="en-US" altLang="zh-CN" sz="2800"/>
                <a:t>5</a:t>
              </a:r>
            </a:p>
          </p:txBody>
        </p:sp>
        <p:sp>
          <p:nvSpPr>
            <p:cNvPr id="575524" name="Rectangle 36"/>
            <p:cNvSpPr>
              <a:spLocks noChangeArrowheads="1"/>
            </p:cNvSpPr>
            <p:nvPr/>
          </p:nvSpPr>
          <p:spPr bwMode="auto">
            <a:xfrm>
              <a:off x="887" y="2003"/>
              <a:ext cx="613"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dirty="0"/>
                <a:t>4 </a:t>
              </a:r>
              <a:r>
                <a:rPr lang="en-US" altLang="zh-CN" sz="2800" i="1" dirty="0"/>
                <a:t>type</a:t>
              </a:r>
            </a:p>
          </p:txBody>
        </p:sp>
        <p:sp>
          <p:nvSpPr>
            <p:cNvPr id="575525" name="Line 37"/>
            <p:cNvSpPr>
              <a:spLocks noChangeShapeType="1"/>
            </p:cNvSpPr>
            <p:nvPr/>
          </p:nvSpPr>
          <p:spPr bwMode="auto">
            <a:xfrm flipH="1">
              <a:off x="2084" y="2331"/>
              <a:ext cx="660" cy="19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575526" name="Line 38"/>
            <p:cNvSpPr>
              <a:spLocks noChangeShapeType="1"/>
            </p:cNvSpPr>
            <p:nvPr/>
          </p:nvSpPr>
          <p:spPr bwMode="auto">
            <a:xfrm flipH="1">
              <a:off x="1056" y="2736"/>
              <a:ext cx="660" cy="19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575527" name="Line 39"/>
            <p:cNvSpPr>
              <a:spLocks noChangeShapeType="1"/>
            </p:cNvSpPr>
            <p:nvPr/>
          </p:nvSpPr>
          <p:spPr bwMode="auto">
            <a:xfrm flipH="1" flipV="1">
              <a:off x="4130" y="2244"/>
              <a:ext cx="1060" cy="33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575528" name="Line 40"/>
            <p:cNvSpPr>
              <a:spLocks noChangeShapeType="1"/>
            </p:cNvSpPr>
            <p:nvPr/>
          </p:nvSpPr>
          <p:spPr bwMode="auto">
            <a:xfrm flipH="1" flipV="1">
              <a:off x="2945" y="2741"/>
              <a:ext cx="1060" cy="33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575529" name="Freeform 41"/>
            <p:cNvSpPr>
              <a:spLocks/>
            </p:cNvSpPr>
            <p:nvPr/>
          </p:nvSpPr>
          <p:spPr bwMode="auto">
            <a:xfrm>
              <a:off x="1135" y="1815"/>
              <a:ext cx="1906" cy="268"/>
            </a:xfrm>
            <a:custGeom>
              <a:avLst/>
              <a:gdLst>
                <a:gd name="T0" fmla="*/ 0 w 1860"/>
                <a:gd name="T1" fmla="*/ 315 h 315"/>
                <a:gd name="T2" fmla="*/ 360 w 1860"/>
                <a:gd name="T3" fmla="*/ 119 h 315"/>
                <a:gd name="T4" fmla="*/ 960 w 1860"/>
                <a:gd name="T5" fmla="*/ 0 h 315"/>
                <a:gd name="T6" fmla="*/ 1515 w 1860"/>
                <a:gd name="T7" fmla="*/ 120 h 315"/>
                <a:gd name="T8" fmla="*/ 1860 w 1860"/>
                <a:gd name="T9" fmla="*/ 285 h 315"/>
              </a:gdLst>
              <a:ahLst/>
              <a:cxnLst>
                <a:cxn ang="0">
                  <a:pos x="T0" y="T1"/>
                </a:cxn>
                <a:cxn ang="0">
                  <a:pos x="T2" y="T3"/>
                </a:cxn>
                <a:cxn ang="0">
                  <a:pos x="T4" y="T5"/>
                </a:cxn>
                <a:cxn ang="0">
                  <a:pos x="T6" y="T7"/>
                </a:cxn>
                <a:cxn ang="0">
                  <a:pos x="T8" y="T9"/>
                </a:cxn>
              </a:cxnLst>
              <a:rect l="0" t="0" r="r" b="b"/>
              <a:pathLst>
                <a:path w="1860" h="315">
                  <a:moveTo>
                    <a:pt x="0" y="315"/>
                  </a:moveTo>
                  <a:cubicBezTo>
                    <a:pt x="60" y="282"/>
                    <a:pt x="200" y="171"/>
                    <a:pt x="360" y="119"/>
                  </a:cubicBezTo>
                  <a:cubicBezTo>
                    <a:pt x="520" y="67"/>
                    <a:pt x="768" y="0"/>
                    <a:pt x="960" y="0"/>
                  </a:cubicBezTo>
                  <a:cubicBezTo>
                    <a:pt x="1152" y="0"/>
                    <a:pt x="1365" y="73"/>
                    <a:pt x="1515" y="120"/>
                  </a:cubicBezTo>
                  <a:cubicBezTo>
                    <a:pt x="1665" y="167"/>
                    <a:pt x="1788" y="251"/>
                    <a:pt x="1860" y="285"/>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5530" name="Freeform 42"/>
            <p:cNvSpPr>
              <a:spLocks/>
            </p:cNvSpPr>
            <p:nvPr/>
          </p:nvSpPr>
          <p:spPr bwMode="auto">
            <a:xfrm>
              <a:off x="965" y="3282"/>
              <a:ext cx="754" cy="142"/>
            </a:xfrm>
            <a:custGeom>
              <a:avLst/>
              <a:gdLst>
                <a:gd name="T0" fmla="*/ 0 w 736"/>
                <a:gd name="T1" fmla="*/ 0 h 167"/>
                <a:gd name="T2" fmla="*/ 346 w 736"/>
                <a:gd name="T3" fmla="*/ 165 h 167"/>
                <a:gd name="T4" fmla="*/ 736 w 736"/>
                <a:gd name="T5" fmla="*/ 14 h 167"/>
              </a:gdLst>
              <a:ahLst/>
              <a:cxnLst>
                <a:cxn ang="0">
                  <a:pos x="T0" y="T1"/>
                </a:cxn>
                <a:cxn ang="0">
                  <a:pos x="T2" y="T3"/>
                </a:cxn>
                <a:cxn ang="0">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5531" name="Freeform 43"/>
            <p:cNvSpPr>
              <a:spLocks/>
            </p:cNvSpPr>
            <p:nvPr/>
          </p:nvSpPr>
          <p:spPr bwMode="auto">
            <a:xfrm>
              <a:off x="2016" y="2784"/>
              <a:ext cx="754" cy="142"/>
            </a:xfrm>
            <a:custGeom>
              <a:avLst/>
              <a:gdLst>
                <a:gd name="T0" fmla="*/ 0 w 736"/>
                <a:gd name="T1" fmla="*/ 0 h 167"/>
                <a:gd name="T2" fmla="*/ 346 w 736"/>
                <a:gd name="T3" fmla="*/ 165 h 167"/>
                <a:gd name="T4" fmla="*/ 736 w 736"/>
                <a:gd name="T5" fmla="*/ 14 h 167"/>
              </a:gdLst>
              <a:ahLst/>
              <a:cxnLst>
                <a:cxn ang="0">
                  <a:pos x="T0" y="T1"/>
                </a:cxn>
                <a:cxn ang="0">
                  <a:pos x="T2" y="T3"/>
                </a:cxn>
                <a:cxn ang="0">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5532" name="Freeform 44"/>
            <p:cNvSpPr>
              <a:spLocks/>
            </p:cNvSpPr>
            <p:nvPr/>
          </p:nvSpPr>
          <p:spPr bwMode="auto">
            <a:xfrm>
              <a:off x="3086" y="2289"/>
              <a:ext cx="755" cy="142"/>
            </a:xfrm>
            <a:custGeom>
              <a:avLst/>
              <a:gdLst>
                <a:gd name="T0" fmla="*/ 0 w 736"/>
                <a:gd name="T1" fmla="*/ 0 h 167"/>
                <a:gd name="T2" fmla="*/ 346 w 736"/>
                <a:gd name="T3" fmla="*/ 165 h 167"/>
                <a:gd name="T4" fmla="*/ 736 w 736"/>
                <a:gd name="T5" fmla="*/ 14 h 167"/>
              </a:gdLst>
              <a:ahLst/>
              <a:cxnLst>
                <a:cxn ang="0">
                  <a:pos x="T0" y="T1"/>
                </a:cxn>
                <a:cxn ang="0">
                  <a:pos x="T2" y="T3"/>
                </a:cxn>
                <a:cxn ang="0">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extLst>
      <p:ext uri="{BB962C8B-B14F-4D97-AF65-F5344CB8AC3E}">
        <p14:creationId xmlns:p14="http://schemas.microsoft.com/office/powerpoint/2010/main" val="1794494067"/>
      </p:ext>
    </p:extLst>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a:xfrm>
            <a:off x="381000" y="304800"/>
            <a:ext cx="8534400" cy="2133600"/>
          </a:xfrm>
        </p:spPr>
        <p:txBody>
          <a:bodyPr/>
          <a:lstStyle/>
          <a:p>
            <a:r>
              <a:rPr lang="zh-CN" altLang="en-US" sz="2800" b="1" dirty="0" smtClean="0">
                <a:latin typeface="+mn-ea"/>
                <a:ea typeface="+mn-ea"/>
              </a:rPr>
              <a:t>对单词符号串进行语法分析，构造语法分析树，然后根据需要</a:t>
            </a:r>
            <a:r>
              <a:rPr lang="zh-CN" altLang="en-US" sz="2800" b="1" dirty="0" smtClean="0">
                <a:solidFill>
                  <a:srgbClr val="FF0000"/>
                </a:solidFill>
                <a:latin typeface="+mn-ea"/>
                <a:ea typeface="+mn-ea"/>
              </a:rPr>
              <a:t>构造属性依赖图</a:t>
            </a:r>
            <a:r>
              <a:rPr lang="zh-CN" altLang="en-US" sz="2800" b="1" dirty="0" smtClean="0">
                <a:latin typeface="+mn-ea"/>
                <a:ea typeface="+mn-ea"/>
              </a:rPr>
              <a:t>，遍历语法</a:t>
            </a:r>
            <a:r>
              <a:rPr lang="zh-CN" altLang="en-US" sz="2800" b="1" dirty="0">
                <a:latin typeface="+mn-ea"/>
                <a:ea typeface="+mn-ea"/>
              </a:rPr>
              <a:t>树并在各</a:t>
            </a:r>
            <a:r>
              <a:rPr lang="zh-CN" altLang="en-US" sz="2800" b="1" dirty="0" smtClean="0">
                <a:latin typeface="+mn-ea"/>
                <a:ea typeface="+mn-ea"/>
              </a:rPr>
              <a:t>结点处按语义规则计算属性值。</a:t>
            </a:r>
            <a:r>
              <a:rPr lang="en-US" altLang="zh-CN" sz="2800" b="1" dirty="0" smtClean="0">
                <a:latin typeface="+mn-ea"/>
                <a:ea typeface="+mn-ea"/>
              </a:rPr>
              <a:t/>
            </a:r>
            <a:br>
              <a:rPr lang="en-US" altLang="zh-CN" sz="2800" b="1" dirty="0" smtClean="0">
                <a:latin typeface="+mn-ea"/>
                <a:ea typeface="+mn-ea"/>
              </a:rPr>
            </a:br>
            <a:r>
              <a:rPr lang="zh-CN" altLang="en-US" sz="2800" b="1" dirty="0" smtClean="0">
                <a:latin typeface="+mn-ea"/>
                <a:ea typeface="+mn-ea"/>
              </a:rPr>
              <a:t>是语言翻译的高层规格说明，它隐藏了具体实现细节，不说明翻译发生的顺序。</a:t>
            </a:r>
            <a:endParaRPr lang="zh-CN" altLang="en-US" sz="2800" b="1" dirty="0">
              <a:latin typeface="+mn-ea"/>
              <a:ea typeface="+mn-ea"/>
            </a:endParaRPr>
          </a:p>
        </p:txBody>
      </p:sp>
      <p:sp>
        <p:nvSpPr>
          <p:cNvPr id="569347" name="Rectangle 3"/>
          <p:cNvSpPr>
            <a:spLocks noGrp="1" noChangeArrowheads="1"/>
          </p:cNvSpPr>
          <p:nvPr>
            <p:ph type="body" idx="1"/>
          </p:nvPr>
        </p:nvSpPr>
        <p:spPr>
          <a:xfrm>
            <a:off x="304800" y="2438400"/>
            <a:ext cx="8610600" cy="4191000"/>
          </a:xfrm>
        </p:spPr>
        <p:txBody>
          <a:bodyPr/>
          <a:lstStyle/>
          <a:p>
            <a:pPr>
              <a:spcBef>
                <a:spcPct val="0"/>
              </a:spcBef>
              <a:buNone/>
            </a:pPr>
            <a:r>
              <a:rPr lang="zh-CN" altLang="en-US" b="1" dirty="0"/>
              <a:t>	</a:t>
            </a:r>
            <a:r>
              <a:rPr lang="zh-CN" altLang="en-US" sz="2800" b="1" dirty="0"/>
              <a:t>继承</a:t>
            </a:r>
            <a:r>
              <a:rPr lang="zh-CN" altLang="en-US" sz="2800" b="1" dirty="0" smtClean="0"/>
              <a:t>属性举例：</a:t>
            </a:r>
            <a:r>
              <a:rPr lang="en-US" altLang="zh-CN" sz="2800" b="1" dirty="0" err="1" smtClean="0"/>
              <a:t>int</a:t>
            </a:r>
            <a:r>
              <a:rPr lang="en-US" altLang="zh-CN" sz="2800" b="1" dirty="0" smtClean="0"/>
              <a:t> </a:t>
            </a:r>
            <a:r>
              <a:rPr lang="en-US" altLang="zh-CN" sz="2800" b="1" dirty="0"/>
              <a:t>id, id, id</a:t>
            </a:r>
            <a:endParaRPr lang="zh-CN" altLang="en-US" sz="2800" b="1" dirty="0"/>
          </a:p>
        </p:txBody>
      </p:sp>
      <p:graphicFrame>
        <p:nvGraphicFramePr>
          <p:cNvPr id="569410" name="Group 66"/>
          <p:cNvGraphicFramePr>
            <a:graphicFrameLocks noGrp="1"/>
          </p:cNvGraphicFramePr>
          <p:nvPr>
            <p:extLst>
              <p:ext uri="{D42A27DB-BD31-4B8C-83A1-F6EECF244321}">
                <p14:modId xmlns:p14="http://schemas.microsoft.com/office/powerpoint/2010/main" val="3740808920"/>
              </p:ext>
            </p:extLst>
          </p:nvPr>
        </p:nvGraphicFramePr>
        <p:xfrm>
          <a:off x="1219200" y="3048001"/>
          <a:ext cx="7010400" cy="3480695"/>
        </p:xfrm>
        <a:graphic>
          <a:graphicData uri="http://schemas.openxmlformats.org/drawingml/2006/table">
            <a:tbl>
              <a:tblPr/>
              <a:tblGrid>
                <a:gridCol w="2336800"/>
                <a:gridCol w="4673600"/>
              </a:tblGrid>
              <a:tr h="54703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宋体" charset="-122"/>
                          <a:ea typeface="宋体" charset="-122"/>
                        </a:rPr>
                        <a:t>产  生  式</a:t>
                      </a:r>
                      <a:r>
                        <a:rPr kumimoji="0" lang="zh-CN" altLang="en-US" sz="2800" b="0" i="0" u="none" strike="noStrike" cap="none" normalizeH="0" baseline="0" dirty="0" smtClean="0">
                          <a:ln>
                            <a:noFill/>
                          </a:ln>
                          <a:solidFill>
                            <a:schemeClr val="tx1"/>
                          </a:solidFill>
                          <a:effectLst/>
                          <a:latin typeface="Times New Roman" charset="0"/>
                          <a:ea typeface="宋体"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宋体" charset="-122"/>
                          <a:ea typeface="宋体" charset="-122"/>
                        </a:rPr>
                        <a:t>语</a:t>
                      </a:r>
                      <a:r>
                        <a:rPr kumimoji="0" lang="zh-CN" altLang="en-US" sz="2800" b="1" i="0" u="none" strike="noStrike" cap="none" normalizeH="0" baseline="0" dirty="0" smtClean="0">
                          <a:ln>
                            <a:noFill/>
                          </a:ln>
                          <a:solidFill>
                            <a:schemeClr val="tx1"/>
                          </a:solidFill>
                          <a:effectLst/>
                          <a:latin typeface="Times New Roman" charset="0"/>
                          <a:ea typeface="宋体" charset="-122"/>
                        </a:rPr>
                        <a:t>  </a:t>
                      </a:r>
                      <a:r>
                        <a:rPr kumimoji="0" lang="zh-CN" altLang="en-US" sz="2800" b="1" i="0" u="none" strike="noStrike" cap="none" normalizeH="0" baseline="0" dirty="0" smtClean="0">
                          <a:ln>
                            <a:noFill/>
                          </a:ln>
                          <a:solidFill>
                            <a:schemeClr val="tx1"/>
                          </a:solidFill>
                          <a:effectLst/>
                          <a:latin typeface="宋体" charset="-122"/>
                          <a:ea typeface="宋体" charset="-122"/>
                        </a:rPr>
                        <a:t>义</a:t>
                      </a:r>
                      <a:r>
                        <a:rPr kumimoji="0" lang="zh-CN" altLang="en-US" sz="2800" b="1" i="0" u="none" strike="noStrike" cap="none" normalizeH="0" baseline="0" dirty="0" smtClean="0">
                          <a:ln>
                            <a:noFill/>
                          </a:ln>
                          <a:solidFill>
                            <a:schemeClr val="tx1"/>
                          </a:solidFill>
                          <a:effectLst/>
                          <a:latin typeface="Times New Roman" charset="0"/>
                          <a:ea typeface="宋体" charset="-122"/>
                        </a:rPr>
                        <a:t>  </a:t>
                      </a:r>
                      <a:r>
                        <a:rPr kumimoji="0" lang="zh-CN" altLang="en-US" sz="2800" b="1" i="0" u="none" strike="noStrike" cap="none" normalizeH="0" baseline="0" dirty="0" smtClean="0">
                          <a:ln>
                            <a:noFill/>
                          </a:ln>
                          <a:solidFill>
                            <a:schemeClr val="tx1"/>
                          </a:solidFill>
                          <a:effectLst/>
                          <a:latin typeface="宋体" charset="-122"/>
                          <a:ea typeface="宋体" charset="-122"/>
                        </a:rPr>
                        <a:t>规</a:t>
                      </a:r>
                      <a:r>
                        <a:rPr kumimoji="0" lang="zh-CN" altLang="en-US" sz="2800" b="1" i="0" u="none" strike="noStrike" cap="none" normalizeH="0" baseline="0" dirty="0" smtClean="0">
                          <a:ln>
                            <a:noFill/>
                          </a:ln>
                          <a:solidFill>
                            <a:schemeClr val="tx1"/>
                          </a:solidFill>
                          <a:effectLst/>
                          <a:latin typeface="Times New Roman" charset="0"/>
                          <a:ea typeface="宋体" charset="-122"/>
                        </a:rPr>
                        <a:t>  </a:t>
                      </a:r>
                      <a:r>
                        <a:rPr kumimoji="0" lang="zh-CN" altLang="en-US" sz="2800" b="1" i="0" u="none" strike="noStrike" cap="none" normalizeH="0" baseline="0" dirty="0" smtClean="0">
                          <a:ln>
                            <a:noFill/>
                          </a:ln>
                          <a:solidFill>
                            <a:schemeClr val="tx1"/>
                          </a:solidFill>
                          <a:effectLst/>
                          <a:latin typeface="宋体" charset="-122"/>
                          <a:ea typeface="宋体" charset="-122"/>
                        </a:rPr>
                        <a:t>则</a:t>
                      </a:r>
                      <a:r>
                        <a:rPr kumimoji="0" lang="zh-CN" altLang="en-US" sz="2800" b="0" i="0" u="none" strike="noStrike" cap="none" normalizeH="0" baseline="0" dirty="0" smtClean="0">
                          <a:ln>
                            <a:noFill/>
                          </a:ln>
                          <a:solidFill>
                            <a:schemeClr val="tx1"/>
                          </a:solidFill>
                          <a:effectLst/>
                          <a:latin typeface="Times New Roman" charset="0"/>
                          <a:ea typeface="宋体"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46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charset="0"/>
                          <a:ea typeface="宋体" charset="-122"/>
                        </a:rPr>
                        <a:t>  D </a:t>
                      </a:r>
                      <a:r>
                        <a:rPr kumimoji="0" lang="en-US" altLang="zh-CN" sz="2800" b="1" i="0" u="none" strike="noStrike" cap="none" normalizeH="0" baseline="0" smtClean="0">
                          <a:ln>
                            <a:noFill/>
                          </a:ln>
                          <a:solidFill>
                            <a:schemeClr val="tx1"/>
                          </a:solidFill>
                          <a:effectLst/>
                          <a:latin typeface="Times New Roman"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charset="0"/>
                          <a:ea typeface="宋体" charset="-122"/>
                        </a:rPr>
                        <a:t> </a:t>
                      </a:r>
                      <a:r>
                        <a:rPr kumimoji="0" lang="en-US" altLang="zh-CN" sz="2800" b="1" i="1" u="none" strike="noStrike" cap="none" normalizeH="0" baseline="0" smtClean="0">
                          <a:ln>
                            <a:noFill/>
                          </a:ln>
                          <a:solidFill>
                            <a:schemeClr val="tx1"/>
                          </a:solidFill>
                          <a:effectLst/>
                          <a:latin typeface="Times New Roman" charset="0"/>
                          <a:ea typeface="宋体" charset="-122"/>
                        </a:rPr>
                        <a:t>TL</a:t>
                      </a:r>
                      <a:endParaRPr kumimoji="0" lang="zh-CN" altLang="en-US" sz="2800" b="0" i="0" u="none" strike="noStrike" cap="none" normalizeH="0" baseline="0" smtClean="0">
                        <a:ln>
                          <a:noFill/>
                        </a:ln>
                        <a:solidFill>
                          <a:schemeClr val="tx1"/>
                        </a:solidFill>
                        <a:effectLst/>
                        <a:latin typeface="Times New Roman"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charset="0"/>
                          <a:ea typeface="宋体" charset="-122"/>
                        </a:rPr>
                        <a:t>  </a:t>
                      </a:r>
                      <a:r>
                        <a:rPr kumimoji="0" lang="en-US" altLang="zh-CN" sz="2800" b="1" i="1" u="none" strike="noStrike" cap="none" normalizeH="0" baseline="0" smtClean="0">
                          <a:ln>
                            <a:noFill/>
                          </a:ln>
                          <a:solidFill>
                            <a:schemeClr val="tx1"/>
                          </a:solidFill>
                          <a:effectLst/>
                          <a:latin typeface="Times New Roman" charset="0"/>
                          <a:ea typeface="宋体" charset="-122"/>
                        </a:rPr>
                        <a:t>L</a:t>
                      </a:r>
                      <a:r>
                        <a:rPr kumimoji="0" lang="en-US" altLang="zh-CN" sz="2800" b="1" i="0" u="none" strike="noStrike" cap="none" normalizeH="0" baseline="0" smtClean="0">
                          <a:ln>
                            <a:noFill/>
                          </a:ln>
                          <a:solidFill>
                            <a:schemeClr val="tx1"/>
                          </a:solidFill>
                          <a:effectLst/>
                          <a:latin typeface="Times New Roman" charset="0"/>
                          <a:ea typeface="宋体" charset="-122"/>
                        </a:rPr>
                        <a:t>.</a:t>
                      </a:r>
                      <a:r>
                        <a:rPr kumimoji="0" lang="en-US" altLang="zh-CN" sz="2800" b="1" i="1" u="none" strike="noStrike" cap="none" normalizeH="0" baseline="0" smtClean="0">
                          <a:ln>
                            <a:noFill/>
                          </a:ln>
                          <a:solidFill>
                            <a:schemeClr val="tx1"/>
                          </a:solidFill>
                          <a:effectLst/>
                          <a:latin typeface="Times New Roman" charset="0"/>
                          <a:ea typeface="宋体" charset="-122"/>
                        </a:rPr>
                        <a:t>in</a:t>
                      </a:r>
                      <a:r>
                        <a:rPr kumimoji="0" lang="en-US" altLang="zh-CN" sz="2800" b="1" i="0" u="none" strike="noStrike" cap="none" normalizeH="0" baseline="0" smtClean="0">
                          <a:ln>
                            <a:noFill/>
                          </a:ln>
                          <a:solidFill>
                            <a:schemeClr val="tx1"/>
                          </a:solidFill>
                          <a:effectLst/>
                          <a:latin typeface="Times New Roman" charset="0"/>
                          <a:ea typeface="宋体" charset="-122"/>
                        </a:rPr>
                        <a:t> := </a:t>
                      </a:r>
                      <a:r>
                        <a:rPr kumimoji="0" lang="en-US" altLang="zh-CN" sz="2800" b="1" i="1" u="none" strike="noStrike" cap="none" normalizeH="0" baseline="0" smtClean="0">
                          <a:ln>
                            <a:noFill/>
                          </a:ln>
                          <a:solidFill>
                            <a:schemeClr val="tx1"/>
                          </a:solidFill>
                          <a:effectLst/>
                          <a:latin typeface="Times New Roman" charset="0"/>
                          <a:ea typeface="宋体" charset="-122"/>
                        </a:rPr>
                        <a:t>T</a:t>
                      </a:r>
                      <a:r>
                        <a:rPr kumimoji="0" lang="en-US" altLang="zh-CN" sz="2800" b="1" i="0" u="none" strike="noStrike" cap="none" normalizeH="0" baseline="0" smtClean="0">
                          <a:ln>
                            <a:noFill/>
                          </a:ln>
                          <a:solidFill>
                            <a:schemeClr val="tx1"/>
                          </a:solidFill>
                          <a:effectLst/>
                          <a:latin typeface="Times New Roman" charset="0"/>
                          <a:ea typeface="宋体" charset="-122"/>
                        </a:rPr>
                        <a:t>.</a:t>
                      </a:r>
                      <a:r>
                        <a:rPr kumimoji="0" lang="en-US" altLang="zh-CN" sz="2800" b="1" i="1" u="none" strike="noStrike" cap="none" normalizeH="0" baseline="0" smtClean="0">
                          <a:ln>
                            <a:noFill/>
                          </a:ln>
                          <a:solidFill>
                            <a:schemeClr val="tx1"/>
                          </a:solidFill>
                          <a:effectLst/>
                          <a:latin typeface="Times New Roman" charset="0"/>
                          <a:ea typeface="宋体" charset="-122"/>
                        </a:rPr>
                        <a:t>type</a:t>
                      </a:r>
                      <a:r>
                        <a:rPr kumimoji="0" lang="en-US" altLang="zh-CN" sz="2800" b="0" i="0" u="none" strike="noStrike" cap="none" normalizeH="0" baseline="0" smtClean="0">
                          <a:ln>
                            <a:noFill/>
                          </a:ln>
                          <a:solidFill>
                            <a:schemeClr val="tx1"/>
                          </a:solidFill>
                          <a:effectLst/>
                          <a:latin typeface="Times New Roman" charset="0"/>
                          <a:ea typeface="宋体" charset="-122"/>
                        </a:rPr>
                        <a:t> </a:t>
                      </a:r>
                      <a:endParaRPr kumimoji="0" lang="zh-CN" altLang="en-US" sz="2800" b="0" i="0" u="none" strike="noStrike" cap="none" normalizeH="0" baseline="0" smtClean="0">
                        <a:ln>
                          <a:noFill/>
                        </a:ln>
                        <a:solidFill>
                          <a:schemeClr val="tx1"/>
                        </a:solidFill>
                        <a:effectLst/>
                        <a:latin typeface="Times New Roman"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46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charset="0"/>
                          <a:ea typeface="宋体" charset="-122"/>
                        </a:rPr>
                        <a:t>  </a:t>
                      </a:r>
                      <a:r>
                        <a:rPr kumimoji="0" lang="en-US" altLang="zh-CN" sz="2800" b="1" i="1" u="none" strike="noStrike" cap="none" normalizeH="0" baseline="0" smtClean="0">
                          <a:ln>
                            <a:noFill/>
                          </a:ln>
                          <a:solidFill>
                            <a:schemeClr val="tx1"/>
                          </a:solidFill>
                          <a:effectLst/>
                          <a:latin typeface="Times New Roman" charset="0"/>
                          <a:ea typeface="宋体" charset="-122"/>
                        </a:rPr>
                        <a:t>T</a:t>
                      </a:r>
                      <a:r>
                        <a:rPr kumimoji="0" lang="en-US" altLang="zh-CN" sz="2800" b="1" i="0" u="none" strike="noStrike" cap="none" normalizeH="0" baseline="0" smtClean="0">
                          <a:ln>
                            <a:noFill/>
                          </a:ln>
                          <a:solidFill>
                            <a:schemeClr val="tx1"/>
                          </a:solidFill>
                          <a:effectLst/>
                          <a:latin typeface="Times New Roman" charset="0"/>
                          <a:ea typeface="宋体" charset="-122"/>
                          <a:sym typeface="Symbol" pitchFamily="18" charset="2"/>
                        </a:rPr>
                        <a:t></a:t>
                      </a:r>
                      <a:r>
                        <a:rPr kumimoji="0" lang="en-US" altLang="zh-CN" sz="2800" b="0" i="0" u="none" strike="noStrike" cap="none" normalizeH="0" baseline="0" smtClean="0">
                          <a:ln>
                            <a:noFill/>
                          </a:ln>
                          <a:solidFill>
                            <a:schemeClr val="tx1"/>
                          </a:solidFill>
                          <a:effectLst/>
                          <a:latin typeface="Times New Roman" charset="0"/>
                          <a:ea typeface="宋体" charset="-122"/>
                        </a:rPr>
                        <a:t> </a:t>
                      </a:r>
                      <a:r>
                        <a:rPr kumimoji="0" lang="en-US" altLang="zh-CN" sz="2800" b="1" i="0" u="none" strike="noStrike" cap="none" normalizeH="0" baseline="0" smtClean="0">
                          <a:ln>
                            <a:noFill/>
                          </a:ln>
                          <a:solidFill>
                            <a:schemeClr val="tx1"/>
                          </a:solidFill>
                          <a:effectLst/>
                          <a:latin typeface="Times New Roman" charset="0"/>
                          <a:ea typeface="宋体" charset="-122"/>
                        </a:rPr>
                        <a:t>int</a:t>
                      </a:r>
                      <a:r>
                        <a:rPr kumimoji="0" lang="en-US" altLang="zh-CN" sz="2800" b="0" i="0" u="none" strike="noStrike" cap="none" normalizeH="0" baseline="0" smtClean="0">
                          <a:ln>
                            <a:noFill/>
                          </a:ln>
                          <a:solidFill>
                            <a:schemeClr val="tx1"/>
                          </a:solidFill>
                          <a:effectLst/>
                          <a:latin typeface="Times New Roman" charset="0"/>
                          <a:ea typeface="宋体" charset="-122"/>
                        </a:rPr>
                        <a:t> </a:t>
                      </a:r>
                      <a:endParaRPr kumimoji="0" lang="zh-CN" altLang="en-US" sz="2800" b="0" i="0" u="none" strike="noStrike" cap="none" normalizeH="0" baseline="0" smtClean="0">
                        <a:ln>
                          <a:noFill/>
                        </a:ln>
                        <a:solidFill>
                          <a:schemeClr val="tx1"/>
                        </a:solidFill>
                        <a:effectLst/>
                        <a:latin typeface="Times New Roman"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charset="0"/>
                          <a:ea typeface="宋体" charset="-122"/>
                        </a:rPr>
                        <a:t>  </a:t>
                      </a:r>
                      <a:r>
                        <a:rPr kumimoji="0" lang="en-US" altLang="zh-CN" sz="2800" b="1" i="1" u="none" strike="noStrike" cap="none" normalizeH="0" baseline="0" smtClean="0">
                          <a:ln>
                            <a:noFill/>
                          </a:ln>
                          <a:solidFill>
                            <a:schemeClr val="tx1"/>
                          </a:solidFill>
                          <a:effectLst/>
                          <a:latin typeface="Times New Roman" charset="0"/>
                          <a:ea typeface="宋体" charset="-122"/>
                        </a:rPr>
                        <a:t>T</a:t>
                      </a:r>
                      <a:r>
                        <a:rPr kumimoji="0" lang="en-US" altLang="zh-CN" sz="2800" b="1" i="0" u="none" strike="noStrike" cap="none" normalizeH="0" baseline="0" smtClean="0">
                          <a:ln>
                            <a:noFill/>
                          </a:ln>
                          <a:solidFill>
                            <a:schemeClr val="tx1"/>
                          </a:solidFill>
                          <a:effectLst/>
                          <a:latin typeface="Times New Roman" charset="0"/>
                          <a:ea typeface="宋体" charset="-122"/>
                        </a:rPr>
                        <a:t>.</a:t>
                      </a:r>
                      <a:r>
                        <a:rPr kumimoji="0" lang="en-US" altLang="zh-CN" sz="2800" b="1" i="1" u="none" strike="noStrike" cap="none" normalizeH="0" baseline="0" smtClean="0">
                          <a:ln>
                            <a:noFill/>
                          </a:ln>
                          <a:solidFill>
                            <a:schemeClr val="tx1"/>
                          </a:solidFill>
                          <a:effectLst/>
                          <a:latin typeface="Times New Roman" charset="0"/>
                          <a:ea typeface="宋体" charset="-122"/>
                        </a:rPr>
                        <a:t> type</a:t>
                      </a:r>
                      <a:r>
                        <a:rPr kumimoji="0" lang="en-US" altLang="zh-CN" sz="2800" b="1" i="0" u="none" strike="noStrike" cap="none" normalizeH="0" baseline="0" smtClean="0">
                          <a:ln>
                            <a:noFill/>
                          </a:ln>
                          <a:solidFill>
                            <a:schemeClr val="tx1"/>
                          </a:solidFill>
                          <a:effectLst/>
                          <a:latin typeface="Times New Roman" charset="0"/>
                          <a:ea typeface="宋体" charset="-122"/>
                        </a:rPr>
                        <a:t> := </a:t>
                      </a:r>
                      <a:r>
                        <a:rPr kumimoji="0" lang="en-US" altLang="zh-CN" sz="2800" b="1" i="1" u="none" strike="noStrike" cap="none" normalizeH="0" baseline="0" smtClean="0">
                          <a:ln>
                            <a:noFill/>
                          </a:ln>
                          <a:solidFill>
                            <a:schemeClr val="tx1"/>
                          </a:solidFill>
                          <a:effectLst/>
                          <a:latin typeface="Times New Roman" charset="0"/>
                          <a:ea typeface="宋体" charset="-122"/>
                        </a:rPr>
                        <a:t>integer</a:t>
                      </a:r>
                      <a:r>
                        <a:rPr kumimoji="0" lang="en-US" altLang="zh-CN" sz="2800" b="0" i="0" u="none" strike="noStrike" cap="none" normalizeH="0" baseline="0" smtClean="0">
                          <a:ln>
                            <a:noFill/>
                          </a:ln>
                          <a:solidFill>
                            <a:schemeClr val="tx1"/>
                          </a:solidFill>
                          <a:effectLst/>
                          <a:latin typeface="Times New Roman" charset="0"/>
                          <a:ea typeface="宋体" charset="-122"/>
                        </a:rPr>
                        <a:t> </a:t>
                      </a:r>
                      <a:endParaRPr kumimoji="0" lang="zh-CN" altLang="en-US" sz="2800" b="0" i="0" u="none" strike="noStrike" cap="none" normalizeH="0" baseline="0" smtClean="0">
                        <a:ln>
                          <a:noFill/>
                        </a:ln>
                        <a:solidFill>
                          <a:schemeClr val="tx1"/>
                        </a:solidFill>
                        <a:effectLst/>
                        <a:latin typeface="Times New Roman"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46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charset="0"/>
                          <a:ea typeface="宋体" charset="-122"/>
                        </a:rPr>
                        <a:t>  </a:t>
                      </a:r>
                      <a:r>
                        <a:rPr kumimoji="0" lang="en-US" altLang="zh-CN" sz="2800" b="1" i="1" u="none" strike="noStrike" cap="none" normalizeH="0" baseline="0" smtClean="0">
                          <a:ln>
                            <a:noFill/>
                          </a:ln>
                          <a:solidFill>
                            <a:schemeClr val="tx1"/>
                          </a:solidFill>
                          <a:effectLst/>
                          <a:latin typeface="Times New Roman" charset="0"/>
                          <a:ea typeface="宋体" charset="-122"/>
                        </a:rPr>
                        <a:t>T</a:t>
                      </a:r>
                      <a:r>
                        <a:rPr kumimoji="0" lang="en-US" altLang="zh-CN" sz="2800" b="1" i="0" u="none" strike="noStrike" cap="none" normalizeH="0" baseline="0" smtClean="0">
                          <a:ln>
                            <a:noFill/>
                          </a:ln>
                          <a:solidFill>
                            <a:schemeClr val="tx1"/>
                          </a:solidFill>
                          <a:effectLst/>
                          <a:latin typeface="Times New Roman" charset="0"/>
                          <a:ea typeface="宋体" charset="-122"/>
                          <a:sym typeface="Symbol" pitchFamily="18" charset="2"/>
                        </a:rPr>
                        <a:t></a:t>
                      </a:r>
                      <a:r>
                        <a:rPr kumimoji="0" lang="en-US" altLang="zh-CN" sz="2800" b="0" i="0" u="none" strike="noStrike" cap="none" normalizeH="0" baseline="0" smtClean="0">
                          <a:ln>
                            <a:noFill/>
                          </a:ln>
                          <a:solidFill>
                            <a:schemeClr val="tx1"/>
                          </a:solidFill>
                          <a:effectLst/>
                          <a:latin typeface="Times New Roman" charset="0"/>
                          <a:ea typeface="宋体" charset="-122"/>
                        </a:rPr>
                        <a:t> </a:t>
                      </a:r>
                      <a:r>
                        <a:rPr kumimoji="0" lang="en-US" altLang="zh-CN" sz="2800" b="1" i="0" u="none" strike="noStrike" cap="none" normalizeH="0" baseline="0" smtClean="0">
                          <a:ln>
                            <a:noFill/>
                          </a:ln>
                          <a:solidFill>
                            <a:schemeClr val="tx1"/>
                          </a:solidFill>
                          <a:effectLst/>
                          <a:latin typeface="Times New Roman" charset="0"/>
                          <a:ea typeface="宋体" charset="-122"/>
                        </a:rPr>
                        <a:t>real</a:t>
                      </a:r>
                      <a:r>
                        <a:rPr kumimoji="0" lang="en-US" altLang="zh-CN" sz="2800" b="0" i="0" u="none" strike="noStrike" cap="none" normalizeH="0" baseline="0" smtClean="0">
                          <a:ln>
                            <a:noFill/>
                          </a:ln>
                          <a:solidFill>
                            <a:schemeClr val="tx1"/>
                          </a:solidFill>
                          <a:effectLst/>
                          <a:latin typeface="Times New Roman" charset="0"/>
                          <a:ea typeface="宋体" charset="-122"/>
                        </a:rPr>
                        <a:t> </a:t>
                      </a:r>
                      <a:endParaRPr kumimoji="0" lang="zh-CN" altLang="en-US" sz="2800" b="0" i="0" u="none" strike="noStrike" cap="none" normalizeH="0" baseline="0" smtClean="0">
                        <a:ln>
                          <a:noFill/>
                        </a:ln>
                        <a:solidFill>
                          <a:schemeClr val="tx1"/>
                        </a:solidFill>
                        <a:effectLst/>
                        <a:latin typeface="Times New Roman"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Times New Roman" charset="0"/>
                          <a:ea typeface="宋体" charset="-122"/>
                        </a:rPr>
                        <a:t>  </a:t>
                      </a:r>
                      <a:r>
                        <a:rPr kumimoji="0" lang="en-US" altLang="zh-CN" sz="2800" b="1" i="1" u="none" strike="noStrike" cap="none" normalizeH="0" baseline="0" dirty="0" smtClean="0">
                          <a:ln>
                            <a:noFill/>
                          </a:ln>
                          <a:solidFill>
                            <a:schemeClr val="tx1"/>
                          </a:solidFill>
                          <a:effectLst/>
                          <a:latin typeface="Times New Roman" charset="0"/>
                          <a:ea typeface="宋体" charset="-122"/>
                        </a:rPr>
                        <a:t>T</a:t>
                      </a:r>
                      <a:r>
                        <a:rPr kumimoji="0" lang="en-US" altLang="zh-CN" sz="2800" b="1" i="0" u="none" strike="noStrike" cap="none" normalizeH="0" baseline="0" dirty="0" smtClean="0">
                          <a:ln>
                            <a:noFill/>
                          </a:ln>
                          <a:solidFill>
                            <a:schemeClr val="tx1"/>
                          </a:solidFill>
                          <a:effectLst/>
                          <a:latin typeface="Times New Roman" charset="0"/>
                          <a:ea typeface="宋体" charset="-122"/>
                        </a:rPr>
                        <a:t>.</a:t>
                      </a:r>
                      <a:r>
                        <a:rPr kumimoji="0" lang="en-US" altLang="zh-CN" sz="2800" b="1" i="1" u="none" strike="noStrike" cap="none" normalizeH="0" baseline="0" dirty="0" smtClean="0">
                          <a:ln>
                            <a:noFill/>
                          </a:ln>
                          <a:solidFill>
                            <a:schemeClr val="tx1"/>
                          </a:solidFill>
                          <a:effectLst/>
                          <a:latin typeface="Times New Roman" charset="0"/>
                          <a:ea typeface="宋体" charset="-122"/>
                        </a:rPr>
                        <a:t> type</a:t>
                      </a:r>
                      <a:r>
                        <a:rPr kumimoji="0" lang="en-US" altLang="zh-CN" sz="2800" b="1" i="0" u="none" strike="noStrike" cap="none" normalizeH="0" baseline="0" dirty="0" smtClean="0">
                          <a:ln>
                            <a:noFill/>
                          </a:ln>
                          <a:solidFill>
                            <a:schemeClr val="tx1"/>
                          </a:solidFill>
                          <a:effectLst/>
                          <a:latin typeface="Times New Roman" charset="0"/>
                          <a:ea typeface="宋体" charset="-122"/>
                        </a:rPr>
                        <a:t> := </a:t>
                      </a:r>
                      <a:r>
                        <a:rPr kumimoji="0" lang="en-US" altLang="zh-CN" sz="2800" b="1" i="1" u="none" strike="noStrike" cap="none" normalizeH="0" baseline="0" dirty="0" smtClean="0">
                          <a:ln>
                            <a:noFill/>
                          </a:ln>
                          <a:solidFill>
                            <a:schemeClr val="tx1"/>
                          </a:solidFill>
                          <a:effectLst/>
                          <a:latin typeface="Times New Roman" charset="0"/>
                          <a:ea typeface="宋体" charset="-122"/>
                        </a:rPr>
                        <a:t>real</a:t>
                      </a:r>
                      <a:r>
                        <a:rPr kumimoji="0" lang="en-US" altLang="zh-CN" sz="2800" b="0" i="0" u="none" strike="noStrike" cap="none" normalizeH="0" baseline="0" dirty="0" smtClean="0">
                          <a:ln>
                            <a:noFill/>
                          </a:ln>
                          <a:solidFill>
                            <a:schemeClr val="tx1"/>
                          </a:solidFill>
                          <a:effectLst/>
                          <a:latin typeface="Times New Roman" charset="0"/>
                          <a:ea typeface="宋体" charset="-122"/>
                        </a:rPr>
                        <a:t> </a:t>
                      </a:r>
                      <a:endParaRPr kumimoji="0" lang="zh-CN" altLang="en-US" sz="2800" b="0" i="0" u="none" strike="noStrike" cap="none" normalizeH="0" baseline="0" dirty="0" smtClean="0">
                        <a:ln>
                          <a:noFill/>
                        </a:ln>
                        <a:solidFill>
                          <a:schemeClr val="tx1"/>
                        </a:solidFill>
                        <a:effectLst/>
                        <a:latin typeface="Times New Roman"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530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charset="0"/>
                          <a:ea typeface="宋体" charset="-122"/>
                        </a:rPr>
                        <a:t>  </a:t>
                      </a:r>
                      <a:r>
                        <a:rPr kumimoji="0" lang="en-US" altLang="zh-CN" sz="2800" b="1" i="1" u="none" strike="noStrike" cap="none" normalizeH="0" baseline="0" smtClean="0">
                          <a:ln>
                            <a:noFill/>
                          </a:ln>
                          <a:solidFill>
                            <a:schemeClr val="tx1"/>
                          </a:solidFill>
                          <a:effectLst/>
                          <a:latin typeface="Times New Roman" charset="0"/>
                          <a:ea typeface="宋体" charset="-122"/>
                        </a:rPr>
                        <a:t>L</a:t>
                      </a:r>
                      <a:r>
                        <a:rPr kumimoji="0" lang="en-US" altLang="zh-CN" sz="2800" b="1" i="0" u="none" strike="noStrike" cap="none" normalizeH="0" baseline="0" smtClean="0">
                          <a:ln>
                            <a:noFill/>
                          </a:ln>
                          <a:solidFill>
                            <a:schemeClr val="tx1"/>
                          </a:solidFill>
                          <a:effectLst/>
                          <a:latin typeface="Times New Roman"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charset="0"/>
                          <a:ea typeface="宋体" charset="-122"/>
                        </a:rPr>
                        <a:t> </a:t>
                      </a:r>
                      <a:r>
                        <a:rPr kumimoji="0" lang="en-US" altLang="zh-CN" sz="2800" b="1" i="1" u="none" strike="noStrike" cap="none" normalizeH="0" baseline="0" smtClean="0">
                          <a:ln>
                            <a:noFill/>
                          </a:ln>
                          <a:solidFill>
                            <a:schemeClr val="tx1"/>
                          </a:solidFill>
                          <a:effectLst/>
                          <a:latin typeface="Times New Roman" charset="0"/>
                          <a:ea typeface="宋体" charset="-122"/>
                        </a:rPr>
                        <a:t>L</a:t>
                      </a:r>
                      <a:r>
                        <a:rPr kumimoji="0" lang="en-US" altLang="zh-CN" sz="2800" b="1" i="0" u="none" strike="noStrike" cap="none" normalizeH="0" baseline="-30000" smtClean="0">
                          <a:ln>
                            <a:noFill/>
                          </a:ln>
                          <a:solidFill>
                            <a:schemeClr val="tx1"/>
                          </a:solidFill>
                          <a:effectLst/>
                          <a:latin typeface="Times New Roman" charset="0"/>
                          <a:ea typeface="宋体" charset="-122"/>
                        </a:rPr>
                        <a:t>1</a:t>
                      </a:r>
                      <a:r>
                        <a:rPr kumimoji="0" lang="en-US" altLang="zh-CN" sz="2800" b="1" i="0" u="none" strike="noStrike" cap="none" normalizeH="0" baseline="0" smtClean="0">
                          <a:ln>
                            <a:noFill/>
                          </a:ln>
                          <a:solidFill>
                            <a:schemeClr val="tx1"/>
                          </a:solidFill>
                          <a:effectLst/>
                          <a:latin typeface="Times New Roman" charset="0"/>
                          <a:ea typeface="宋体" charset="-122"/>
                        </a:rPr>
                        <a:t>,</a:t>
                      </a:r>
                      <a:r>
                        <a:rPr kumimoji="0" lang="en-US" altLang="zh-CN" sz="2800" b="0" i="0" u="none" strike="noStrike" cap="none" normalizeH="0" baseline="0" smtClean="0">
                          <a:ln>
                            <a:noFill/>
                          </a:ln>
                          <a:solidFill>
                            <a:schemeClr val="tx1"/>
                          </a:solidFill>
                          <a:effectLst/>
                          <a:latin typeface="Times New Roman" charset="0"/>
                          <a:ea typeface="宋体" charset="-122"/>
                        </a:rPr>
                        <a:t> </a:t>
                      </a:r>
                      <a:r>
                        <a:rPr kumimoji="0" lang="en-US" altLang="zh-CN" sz="2800" b="1" i="0" u="none" strike="noStrike" cap="none" normalizeH="0" baseline="0" smtClean="0">
                          <a:ln>
                            <a:noFill/>
                          </a:ln>
                          <a:solidFill>
                            <a:schemeClr val="tx1"/>
                          </a:solidFill>
                          <a:effectLst/>
                          <a:latin typeface="Times New Roman" charset="0"/>
                          <a:ea typeface="宋体" charset="-122"/>
                        </a:rPr>
                        <a:t>id</a:t>
                      </a:r>
                      <a:r>
                        <a:rPr kumimoji="0" lang="en-US" altLang="zh-CN" sz="2800" b="0" i="0" u="none" strike="noStrike" cap="none" normalizeH="0" baseline="0" smtClean="0">
                          <a:ln>
                            <a:noFill/>
                          </a:ln>
                          <a:solidFill>
                            <a:schemeClr val="tx1"/>
                          </a:solidFill>
                          <a:effectLst/>
                          <a:latin typeface="Times New Roman" charset="0"/>
                          <a:ea typeface="宋体" charset="-122"/>
                        </a:rPr>
                        <a:t> </a:t>
                      </a:r>
                      <a:endParaRPr kumimoji="0" lang="zh-CN" altLang="en-US" sz="2800" b="0" i="0" u="none" strike="noStrike" cap="none" normalizeH="0" baseline="0" smtClean="0">
                        <a:ln>
                          <a:noFill/>
                        </a:ln>
                        <a:solidFill>
                          <a:schemeClr val="tx1"/>
                        </a:solidFill>
                        <a:effectLst/>
                        <a:latin typeface="Times New Roman"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Times New Roman" charset="0"/>
                          <a:ea typeface="宋体" charset="-122"/>
                        </a:rPr>
                        <a:t>  </a:t>
                      </a:r>
                      <a:r>
                        <a:rPr kumimoji="0" lang="en-US" altLang="zh-CN" sz="2800" b="1" i="1" u="none" strike="noStrike" cap="none" normalizeH="0" baseline="0" dirty="0" smtClean="0">
                          <a:ln>
                            <a:noFill/>
                          </a:ln>
                          <a:solidFill>
                            <a:schemeClr val="tx1"/>
                          </a:solidFill>
                          <a:effectLst/>
                          <a:latin typeface="Times New Roman" charset="0"/>
                          <a:ea typeface="宋体" charset="-122"/>
                        </a:rPr>
                        <a:t>L</a:t>
                      </a:r>
                      <a:r>
                        <a:rPr kumimoji="0" lang="en-US" altLang="zh-CN" sz="2800" b="1" i="0" u="none" strike="noStrike" cap="none" normalizeH="0" baseline="-30000" dirty="0" smtClean="0">
                          <a:ln>
                            <a:noFill/>
                          </a:ln>
                          <a:solidFill>
                            <a:schemeClr val="tx1"/>
                          </a:solidFill>
                          <a:effectLst/>
                          <a:latin typeface="Times New Roman" charset="0"/>
                          <a:ea typeface="宋体" charset="-122"/>
                        </a:rPr>
                        <a:t>1</a:t>
                      </a:r>
                      <a:r>
                        <a:rPr kumimoji="0" lang="en-US" altLang="zh-CN" sz="2800" b="1" i="1" u="none" strike="noStrike" cap="none" normalizeH="0" baseline="0" dirty="0" smtClean="0">
                          <a:ln>
                            <a:noFill/>
                          </a:ln>
                          <a:solidFill>
                            <a:schemeClr val="tx1"/>
                          </a:solidFill>
                          <a:effectLst/>
                          <a:latin typeface="Times New Roman" charset="0"/>
                          <a:ea typeface="宋体" charset="-122"/>
                        </a:rPr>
                        <a:t>.in</a:t>
                      </a:r>
                      <a:r>
                        <a:rPr kumimoji="0" lang="en-US" altLang="zh-CN" sz="2800" b="1" i="0" u="none" strike="noStrike" cap="none" normalizeH="0" baseline="0" dirty="0" smtClean="0">
                          <a:ln>
                            <a:noFill/>
                          </a:ln>
                          <a:solidFill>
                            <a:schemeClr val="tx1"/>
                          </a:solidFill>
                          <a:effectLst/>
                          <a:latin typeface="Times New Roman" charset="0"/>
                          <a:ea typeface="宋体" charset="-122"/>
                        </a:rPr>
                        <a:t> := </a:t>
                      </a:r>
                      <a:r>
                        <a:rPr kumimoji="0" lang="en-US" altLang="zh-CN" sz="2800" b="1" i="1" u="none" strike="noStrike" cap="none" normalizeH="0" baseline="0" dirty="0" smtClean="0">
                          <a:ln>
                            <a:noFill/>
                          </a:ln>
                          <a:solidFill>
                            <a:schemeClr val="tx1"/>
                          </a:solidFill>
                          <a:effectLst/>
                          <a:latin typeface="Times New Roman" charset="0"/>
                          <a:ea typeface="宋体" charset="-122"/>
                        </a:rPr>
                        <a:t>L</a:t>
                      </a:r>
                      <a:r>
                        <a:rPr kumimoji="0" lang="en-US" altLang="zh-CN" sz="2800" b="1" i="0" u="none" strike="noStrike" cap="none" normalizeH="0" baseline="0" dirty="0" smtClean="0">
                          <a:ln>
                            <a:noFill/>
                          </a:ln>
                          <a:solidFill>
                            <a:schemeClr val="tx1"/>
                          </a:solidFill>
                          <a:effectLst/>
                          <a:latin typeface="Times New Roman" charset="0"/>
                          <a:ea typeface="宋体" charset="-122"/>
                        </a:rPr>
                        <a:t>.</a:t>
                      </a:r>
                      <a:r>
                        <a:rPr kumimoji="0" lang="en-US" altLang="zh-CN" sz="2800" b="1" i="1" u="none" strike="noStrike" cap="none" normalizeH="0" baseline="0" dirty="0" smtClean="0">
                          <a:ln>
                            <a:noFill/>
                          </a:ln>
                          <a:solidFill>
                            <a:schemeClr val="tx1"/>
                          </a:solidFill>
                          <a:effectLst/>
                          <a:latin typeface="Times New Roman" charset="0"/>
                          <a:ea typeface="宋体" charset="-122"/>
                        </a:rPr>
                        <a:t>in</a:t>
                      </a:r>
                      <a:r>
                        <a:rPr kumimoji="0" lang="en-US" altLang="zh-CN" sz="2800" b="1" i="0" u="none" strike="noStrike" cap="none" normalizeH="0" baseline="0" dirty="0" smtClean="0">
                          <a:ln>
                            <a:noFill/>
                          </a:ln>
                          <a:solidFill>
                            <a:schemeClr val="tx1"/>
                          </a:solidFill>
                          <a:effectLst/>
                          <a:latin typeface="Times New Roman" charset="0"/>
                          <a:ea typeface="宋体" charset="-122"/>
                        </a:rPr>
                        <a:t>;</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Times New Roman" charset="0"/>
                          <a:ea typeface="宋体" charset="-122"/>
                        </a:rPr>
                        <a:t>  </a:t>
                      </a:r>
                      <a:r>
                        <a:rPr kumimoji="0" lang="en-US" altLang="zh-CN" sz="2800" b="1" i="1" u="none" strike="noStrike" cap="none" normalizeH="0" baseline="0" dirty="0" err="1" smtClean="0">
                          <a:ln>
                            <a:noFill/>
                          </a:ln>
                          <a:solidFill>
                            <a:schemeClr val="tx1"/>
                          </a:solidFill>
                          <a:effectLst/>
                          <a:latin typeface="Times New Roman" charset="0"/>
                          <a:ea typeface="宋体" charset="-122"/>
                        </a:rPr>
                        <a:t>addtype</a:t>
                      </a:r>
                      <a:r>
                        <a:rPr kumimoji="0" lang="en-US" altLang="zh-CN" sz="2800" b="1" i="0" u="none" strike="noStrike" cap="none" normalizeH="0" baseline="0" dirty="0" smtClean="0">
                          <a:ln>
                            <a:noFill/>
                          </a:ln>
                          <a:solidFill>
                            <a:schemeClr val="tx1"/>
                          </a:solidFill>
                          <a:effectLst/>
                          <a:latin typeface="Times New Roman" charset="0"/>
                          <a:ea typeface="宋体" charset="-122"/>
                        </a:rPr>
                        <a:t> (</a:t>
                      </a:r>
                      <a:r>
                        <a:rPr kumimoji="0" lang="en-US" altLang="zh-CN" sz="2800" b="1" i="0" u="none" strike="noStrike" cap="none" normalizeH="0" baseline="0" dirty="0" err="1" smtClean="0">
                          <a:ln>
                            <a:noFill/>
                          </a:ln>
                          <a:solidFill>
                            <a:schemeClr val="tx1"/>
                          </a:solidFill>
                          <a:effectLst/>
                          <a:latin typeface="Times New Roman" charset="0"/>
                          <a:ea typeface="宋体" charset="-122"/>
                        </a:rPr>
                        <a:t>id.</a:t>
                      </a:r>
                      <a:r>
                        <a:rPr kumimoji="0" lang="en-US" altLang="zh-CN" sz="2800" b="1" i="1" u="none" strike="noStrike" cap="none" normalizeH="0" baseline="0" dirty="0" err="1" smtClean="0">
                          <a:ln>
                            <a:noFill/>
                          </a:ln>
                          <a:solidFill>
                            <a:schemeClr val="tx1"/>
                          </a:solidFill>
                          <a:effectLst/>
                          <a:latin typeface="Times New Roman" charset="0"/>
                          <a:ea typeface="宋体" charset="-122"/>
                        </a:rPr>
                        <a:t>entry</a:t>
                      </a:r>
                      <a:r>
                        <a:rPr kumimoji="0" lang="en-US" altLang="zh-CN" sz="2800" b="1" i="0" u="none" strike="noStrike" cap="none" normalizeH="0" baseline="0" dirty="0" smtClean="0">
                          <a:ln>
                            <a:noFill/>
                          </a:ln>
                          <a:solidFill>
                            <a:schemeClr val="tx1"/>
                          </a:solidFill>
                          <a:effectLst/>
                          <a:latin typeface="Times New Roman" charset="0"/>
                          <a:ea typeface="宋体" charset="-122"/>
                        </a:rPr>
                        <a:t>, </a:t>
                      </a:r>
                      <a:r>
                        <a:rPr kumimoji="0" lang="en-US" altLang="zh-CN" sz="2800" b="1" i="1" u="none" strike="noStrike" cap="none" normalizeH="0" baseline="0" dirty="0" smtClean="0">
                          <a:ln>
                            <a:noFill/>
                          </a:ln>
                          <a:solidFill>
                            <a:schemeClr val="tx1"/>
                          </a:solidFill>
                          <a:effectLst/>
                          <a:latin typeface="Times New Roman" charset="0"/>
                          <a:ea typeface="宋体" charset="-122"/>
                        </a:rPr>
                        <a:t>L</a:t>
                      </a:r>
                      <a:r>
                        <a:rPr kumimoji="0" lang="en-US" altLang="zh-CN" sz="2800" b="1" i="0" u="none" strike="noStrike" cap="none" normalizeH="0" baseline="0" dirty="0" smtClean="0">
                          <a:ln>
                            <a:noFill/>
                          </a:ln>
                          <a:solidFill>
                            <a:schemeClr val="tx1"/>
                          </a:solidFill>
                          <a:effectLst/>
                          <a:latin typeface="Times New Roman" charset="0"/>
                          <a:ea typeface="宋体" charset="-122"/>
                        </a:rPr>
                        <a:t>.</a:t>
                      </a:r>
                      <a:r>
                        <a:rPr kumimoji="0" lang="en-US" altLang="zh-CN" sz="2800" b="1" i="1" u="none" strike="noStrike" cap="none" normalizeH="0" baseline="0" dirty="0" smtClean="0">
                          <a:ln>
                            <a:noFill/>
                          </a:ln>
                          <a:solidFill>
                            <a:schemeClr val="tx1"/>
                          </a:solidFill>
                          <a:effectLst/>
                          <a:latin typeface="Times New Roman" charset="0"/>
                          <a:ea typeface="宋体" charset="-122"/>
                        </a:rPr>
                        <a:t>in</a:t>
                      </a:r>
                      <a:r>
                        <a:rPr kumimoji="0" lang="en-US" altLang="zh-CN" sz="2800" b="1" i="0" u="none" strike="noStrike" cap="none" normalizeH="0" baseline="0" dirty="0" smtClean="0">
                          <a:ln>
                            <a:noFill/>
                          </a:ln>
                          <a:solidFill>
                            <a:schemeClr val="tx1"/>
                          </a:solidFill>
                          <a:effectLst/>
                          <a:latin typeface="Times New Roman" charset="0"/>
                          <a:ea typeface="宋体" charset="-122"/>
                        </a:rPr>
                        <a:t> )</a:t>
                      </a:r>
                      <a:r>
                        <a:rPr kumimoji="0" lang="en-US" altLang="zh-CN" sz="2800" b="0" i="0" u="none" strike="noStrike" cap="none" normalizeH="0" baseline="0" dirty="0" smtClean="0">
                          <a:ln>
                            <a:noFill/>
                          </a:ln>
                          <a:solidFill>
                            <a:schemeClr val="tx1"/>
                          </a:solidFill>
                          <a:effectLst/>
                          <a:latin typeface="Times New Roman" charset="0"/>
                          <a:ea typeface="宋体" charset="-122"/>
                        </a:rPr>
                        <a:t> </a:t>
                      </a:r>
                      <a:endParaRPr kumimoji="0" lang="zh-CN" altLang="en-US" sz="2800" b="0" i="0" u="none" strike="noStrike" cap="none" normalizeH="0" baseline="0" dirty="0" smtClean="0">
                        <a:ln>
                          <a:noFill/>
                        </a:ln>
                        <a:solidFill>
                          <a:schemeClr val="tx1"/>
                        </a:solidFill>
                        <a:effectLst/>
                        <a:latin typeface="Times New Roman"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46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Times New Roman" charset="0"/>
                          <a:ea typeface="宋体" charset="-122"/>
                        </a:rPr>
                        <a:t>  </a:t>
                      </a:r>
                      <a:r>
                        <a:rPr kumimoji="0" lang="en-US" altLang="zh-CN" sz="2800" b="1" i="1" u="none" strike="noStrike" cap="none" normalizeH="0" baseline="0" dirty="0" smtClean="0">
                          <a:ln>
                            <a:noFill/>
                          </a:ln>
                          <a:solidFill>
                            <a:schemeClr val="tx1"/>
                          </a:solidFill>
                          <a:effectLst/>
                          <a:latin typeface="Times New Roman" charset="0"/>
                          <a:ea typeface="宋体" charset="-122"/>
                        </a:rPr>
                        <a:t>L</a:t>
                      </a:r>
                      <a:r>
                        <a:rPr kumimoji="0" lang="en-US" altLang="zh-CN" sz="2800" b="1" i="0" u="none" strike="noStrike" cap="none" normalizeH="0" baseline="0" dirty="0" smtClean="0">
                          <a:ln>
                            <a:noFill/>
                          </a:ln>
                          <a:solidFill>
                            <a:schemeClr val="tx1"/>
                          </a:solidFill>
                          <a:effectLst/>
                          <a:latin typeface="Times New Roman" charset="0"/>
                          <a:ea typeface="宋体" charset="-122"/>
                          <a:sym typeface="Symbol" pitchFamily="18" charset="2"/>
                        </a:rPr>
                        <a:t></a:t>
                      </a:r>
                      <a:r>
                        <a:rPr kumimoji="0" lang="en-US" altLang="zh-CN" sz="2800" b="0" i="0" u="none" strike="noStrike" cap="none" normalizeH="0" baseline="0" dirty="0" smtClean="0">
                          <a:ln>
                            <a:noFill/>
                          </a:ln>
                          <a:solidFill>
                            <a:schemeClr val="tx1"/>
                          </a:solidFill>
                          <a:effectLst/>
                          <a:latin typeface="Times New Roman" charset="0"/>
                          <a:ea typeface="宋体" charset="-122"/>
                        </a:rPr>
                        <a:t> </a:t>
                      </a:r>
                      <a:r>
                        <a:rPr kumimoji="0" lang="en-US" altLang="zh-CN" sz="2800" b="1" i="0" u="none" strike="noStrike" cap="none" normalizeH="0" baseline="0" dirty="0" smtClean="0">
                          <a:ln>
                            <a:noFill/>
                          </a:ln>
                          <a:solidFill>
                            <a:schemeClr val="tx1"/>
                          </a:solidFill>
                          <a:effectLst/>
                          <a:latin typeface="Times New Roman" charset="0"/>
                          <a:ea typeface="宋体" charset="-122"/>
                        </a:rPr>
                        <a:t>id</a:t>
                      </a:r>
                      <a:r>
                        <a:rPr kumimoji="0" lang="en-US" altLang="zh-CN" sz="2800" b="0" i="0" u="none" strike="noStrike" cap="none" normalizeH="0" baseline="0" dirty="0" smtClean="0">
                          <a:ln>
                            <a:noFill/>
                          </a:ln>
                          <a:solidFill>
                            <a:schemeClr val="tx1"/>
                          </a:solidFill>
                          <a:effectLst/>
                          <a:latin typeface="Times New Roman" charset="0"/>
                          <a:ea typeface="宋体" charset="-122"/>
                        </a:rPr>
                        <a:t> </a:t>
                      </a:r>
                      <a:endParaRPr kumimoji="0" lang="zh-CN" altLang="en-US" sz="2800" b="0" i="0" u="none" strike="noStrike" cap="none" normalizeH="0" baseline="0" dirty="0" smtClean="0">
                        <a:ln>
                          <a:noFill/>
                        </a:ln>
                        <a:solidFill>
                          <a:schemeClr val="tx1"/>
                        </a:solidFill>
                        <a:effectLst/>
                        <a:latin typeface="Times New Roman"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Times New Roman" charset="0"/>
                          <a:ea typeface="宋体" charset="-122"/>
                        </a:rPr>
                        <a:t>  </a:t>
                      </a:r>
                      <a:r>
                        <a:rPr kumimoji="0" lang="en-US" altLang="zh-CN" sz="2800" b="1" i="1" u="none" strike="noStrike" cap="none" normalizeH="0" baseline="0" dirty="0" err="1" smtClean="0">
                          <a:ln>
                            <a:noFill/>
                          </a:ln>
                          <a:solidFill>
                            <a:schemeClr val="tx1"/>
                          </a:solidFill>
                          <a:effectLst/>
                          <a:latin typeface="Times New Roman" charset="0"/>
                          <a:ea typeface="宋体" charset="-122"/>
                        </a:rPr>
                        <a:t>addtype</a:t>
                      </a:r>
                      <a:r>
                        <a:rPr kumimoji="0" lang="en-US" altLang="zh-CN" sz="2800" b="1" i="0" u="none" strike="noStrike" cap="none" normalizeH="0" baseline="0" dirty="0" smtClean="0">
                          <a:ln>
                            <a:noFill/>
                          </a:ln>
                          <a:solidFill>
                            <a:schemeClr val="tx1"/>
                          </a:solidFill>
                          <a:effectLst/>
                          <a:latin typeface="Times New Roman" charset="0"/>
                          <a:ea typeface="宋体" charset="-122"/>
                        </a:rPr>
                        <a:t> (</a:t>
                      </a:r>
                      <a:r>
                        <a:rPr kumimoji="0" lang="en-US" altLang="zh-CN" sz="2800" b="1" i="0" u="none" strike="noStrike" cap="none" normalizeH="0" baseline="0" dirty="0" err="1" smtClean="0">
                          <a:ln>
                            <a:noFill/>
                          </a:ln>
                          <a:solidFill>
                            <a:schemeClr val="tx1"/>
                          </a:solidFill>
                          <a:effectLst/>
                          <a:latin typeface="Times New Roman" charset="0"/>
                          <a:ea typeface="宋体" charset="-122"/>
                        </a:rPr>
                        <a:t>id.</a:t>
                      </a:r>
                      <a:r>
                        <a:rPr kumimoji="0" lang="en-US" altLang="zh-CN" sz="2800" b="1" i="1" u="none" strike="noStrike" cap="none" normalizeH="0" baseline="0" dirty="0" err="1" smtClean="0">
                          <a:ln>
                            <a:noFill/>
                          </a:ln>
                          <a:solidFill>
                            <a:schemeClr val="tx1"/>
                          </a:solidFill>
                          <a:effectLst/>
                          <a:latin typeface="Times New Roman" charset="0"/>
                          <a:ea typeface="宋体" charset="-122"/>
                        </a:rPr>
                        <a:t>entry</a:t>
                      </a:r>
                      <a:r>
                        <a:rPr kumimoji="0" lang="en-US" altLang="zh-CN" sz="2800" b="1" i="0" u="none" strike="noStrike" cap="none" normalizeH="0" baseline="0" dirty="0" smtClean="0">
                          <a:ln>
                            <a:noFill/>
                          </a:ln>
                          <a:solidFill>
                            <a:schemeClr val="tx1"/>
                          </a:solidFill>
                          <a:effectLst/>
                          <a:latin typeface="Times New Roman" charset="0"/>
                          <a:ea typeface="宋体" charset="-122"/>
                        </a:rPr>
                        <a:t>, </a:t>
                      </a:r>
                      <a:r>
                        <a:rPr kumimoji="0" lang="en-US" altLang="zh-CN" sz="2800" b="1" i="1" u="none" strike="noStrike" cap="none" normalizeH="0" baseline="0" dirty="0" smtClean="0">
                          <a:ln>
                            <a:noFill/>
                          </a:ln>
                          <a:solidFill>
                            <a:schemeClr val="tx1"/>
                          </a:solidFill>
                          <a:effectLst/>
                          <a:latin typeface="Times New Roman" charset="0"/>
                          <a:ea typeface="宋体" charset="-122"/>
                        </a:rPr>
                        <a:t>L</a:t>
                      </a:r>
                      <a:r>
                        <a:rPr kumimoji="0" lang="en-US" altLang="zh-CN" sz="2800" b="1" i="0" u="none" strike="noStrike" cap="none" normalizeH="0" baseline="0" dirty="0" smtClean="0">
                          <a:ln>
                            <a:noFill/>
                          </a:ln>
                          <a:solidFill>
                            <a:schemeClr val="tx1"/>
                          </a:solidFill>
                          <a:effectLst/>
                          <a:latin typeface="Times New Roman" charset="0"/>
                          <a:ea typeface="宋体" charset="-122"/>
                        </a:rPr>
                        <a:t>.</a:t>
                      </a:r>
                      <a:r>
                        <a:rPr kumimoji="0" lang="en-US" altLang="zh-CN" sz="2800" b="1" i="1" u="none" strike="noStrike" cap="none" normalizeH="0" baseline="0" dirty="0" smtClean="0">
                          <a:ln>
                            <a:noFill/>
                          </a:ln>
                          <a:solidFill>
                            <a:schemeClr val="tx1"/>
                          </a:solidFill>
                          <a:effectLst/>
                          <a:latin typeface="Times New Roman" charset="0"/>
                          <a:ea typeface="宋体" charset="-122"/>
                        </a:rPr>
                        <a:t>in</a:t>
                      </a:r>
                      <a:r>
                        <a:rPr kumimoji="0" lang="en-US" altLang="zh-CN" sz="2800" b="1" i="0" u="none" strike="noStrike" cap="none" normalizeH="0" baseline="0" dirty="0" smtClean="0">
                          <a:ln>
                            <a:noFill/>
                          </a:ln>
                          <a:solidFill>
                            <a:schemeClr val="tx1"/>
                          </a:solidFill>
                          <a:effectLst/>
                          <a:latin typeface="Times New Roman" charset="0"/>
                          <a:ea typeface="宋体" charset="-122"/>
                        </a:rPr>
                        <a:t> )</a:t>
                      </a:r>
                      <a:r>
                        <a:rPr kumimoji="0" lang="en-US" altLang="zh-CN" sz="2800" b="0" i="0" u="none" strike="noStrike" cap="none" normalizeH="0" baseline="0" dirty="0" smtClean="0">
                          <a:ln>
                            <a:noFill/>
                          </a:ln>
                          <a:solidFill>
                            <a:schemeClr val="tx1"/>
                          </a:solidFill>
                          <a:effectLst/>
                          <a:latin typeface="Times New Roman" charset="0"/>
                          <a:ea typeface="宋体" charset="-122"/>
                        </a:rPr>
                        <a:t> </a:t>
                      </a:r>
                      <a:endParaRPr kumimoji="0" lang="zh-CN" altLang="en-US" sz="2800" b="0" i="0" u="none" strike="noStrike" cap="none" normalizeH="0" baseline="0" dirty="0" smtClean="0">
                        <a:ln>
                          <a:noFill/>
                        </a:ln>
                        <a:solidFill>
                          <a:schemeClr val="tx1"/>
                        </a:solidFill>
                        <a:effectLst/>
                        <a:latin typeface="Times New Roman"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581567535"/>
      </p:ext>
    </p:extLst>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5" name="Rectangle 3"/>
          <p:cNvSpPr>
            <a:spLocks noGrp="1" noChangeArrowheads="1"/>
          </p:cNvSpPr>
          <p:nvPr>
            <p:ph type="body" idx="1"/>
          </p:nvPr>
        </p:nvSpPr>
        <p:spPr>
          <a:xfrm>
            <a:off x="304800" y="1295400"/>
            <a:ext cx="8610600" cy="5257800"/>
          </a:xfrm>
        </p:spPr>
        <p:txBody>
          <a:bodyPr/>
          <a:lstStyle/>
          <a:p>
            <a:pPr>
              <a:spcBef>
                <a:spcPct val="0"/>
              </a:spcBef>
              <a:buFontTx/>
              <a:buNone/>
            </a:pPr>
            <a:r>
              <a:rPr lang="en-US" altLang="zh-CN" b="1" dirty="0" err="1"/>
              <a:t>int</a:t>
            </a:r>
            <a:r>
              <a:rPr lang="en-US" altLang="zh-CN" b="1" dirty="0"/>
              <a:t> id</a:t>
            </a:r>
            <a:r>
              <a:rPr lang="en-US" altLang="zh-CN" b="1" baseline="-25000" dirty="0"/>
              <a:t>1</a:t>
            </a:r>
            <a:r>
              <a:rPr lang="en-US" altLang="zh-CN" b="1" dirty="0"/>
              <a:t>, id</a:t>
            </a:r>
            <a:r>
              <a:rPr lang="en-US" altLang="zh-CN" b="1" baseline="-25000" dirty="0"/>
              <a:t>2</a:t>
            </a:r>
            <a:r>
              <a:rPr lang="en-US" altLang="zh-CN" b="1" dirty="0"/>
              <a:t>, id</a:t>
            </a:r>
            <a:r>
              <a:rPr lang="en-US" altLang="zh-CN" b="1" baseline="-25000" dirty="0"/>
              <a:t>3</a:t>
            </a:r>
            <a:r>
              <a:rPr lang="zh-CN" altLang="en-US" b="1" dirty="0"/>
              <a:t>的注释分析树</a:t>
            </a:r>
          </a:p>
          <a:p>
            <a:pPr>
              <a:spcBef>
                <a:spcPct val="0"/>
              </a:spcBef>
              <a:buFontTx/>
              <a:buNone/>
            </a:pPr>
            <a:endParaRPr lang="zh-CN" altLang="en-US" b="1" dirty="0"/>
          </a:p>
        </p:txBody>
      </p:sp>
      <p:grpSp>
        <p:nvGrpSpPr>
          <p:cNvPr id="571443" name="Group 51"/>
          <p:cNvGrpSpPr>
            <a:grpSpLocks/>
          </p:cNvGrpSpPr>
          <p:nvPr/>
        </p:nvGrpSpPr>
        <p:grpSpPr bwMode="auto">
          <a:xfrm>
            <a:off x="504826" y="2362200"/>
            <a:ext cx="8229600" cy="3435350"/>
            <a:chOff x="240" y="1488"/>
            <a:chExt cx="5184" cy="2164"/>
          </a:xfrm>
        </p:grpSpPr>
        <p:sp>
          <p:nvSpPr>
            <p:cNvPr id="571420" name="Rectangle 28"/>
            <p:cNvSpPr>
              <a:spLocks noChangeArrowheads="1"/>
            </p:cNvSpPr>
            <p:nvPr/>
          </p:nvSpPr>
          <p:spPr bwMode="auto">
            <a:xfrm>
              <a:off x="2305" y="1488"/>
              <a:ext cx="24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D</a:t>
              </a:r>
            </a:p>
          </p:txBody>
        </p:sp>
        <p:sp>
          <p:nvSpPr>
            <p:cNvPr id="571421" name="Rectangle 29"/>
            <p:cNvSpPr>
              <a:spLocks noChangeArrowheads="1"/>
            </p:cNvSpPr>
            <p:nvPr/>
          </p:nvSpPr>
          <p:spPr bwMode="auto">
            <a:xfrm>
              <a:off x="282" y="2633"/>
              <a:ext cx="77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r>
                <a:rPr lang="en-US" altLang="zh-CN" sz="2800" dirty="0" err="1"/>
                <a:t>int</a:t>
              </a:r>
              <a:endParaRPr lang="en-US" altLang="zh-CN" sz="2800" dirty="0"/>
            </a:p>
          </p:txBody>
        </p:sp>
        <p:sp>
          <p:nvSpPr>
            <p:cNvPr id="571422" name="Rectangle 30"/>
            <p:cNvSpPr>
              <a:spLocks noChangeArrowheads="1"/>
            </p:cNvSpPr>
            <p:nvPr/>
          </p:nvSpPr>
          <p:spPr bwMode="auto">
            <a:xfrm>
              <a:off x="240" y="1992"/>
              <a:ext cx="159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dirty="0" err="1"/>
                <a:t>T</a:t>
              </a:r>
              <a:r>
                <a:rPr lang="en-US" altLang="zh-CN" sz="2800" dirty="0" err="1"/>
                <a:t>.</a:t>
              </a:r>
              <a:r>
                <a:rPr lang="en-US" altLang="zh-CN" sz="2800" i="1" dirty="0" err="1"/>
                <a:t>type</a:t>
              </a:r>
              <a:r>
                <a:rPr lang="en-US" altLang="zh-CN" sz="2800" i="1" dirty="0"/>
                <a:t> </a:t>
              </a:r>
              <a:r>
                <a:rPr lang="en-US" altLang="zh-CN" sz="2800" dirty="0"/>
                <a:t>= </a:t>
              </a:r>
              <a:r>
                <a:rPr lang="en-US" altLang="zh-CN" sz="2800" i="1" dirty="0"/>
                <a:t>integer</a:t>
              </a:r>
            </a:p>
          </p:txBody>
        </p:sp>
        <p:sp>
          <p:nvSpPr>
            <p:cNvPr id="571423" name="Line 31"/>
            <p:cNvSpPr>
              <a:spLocks noChangeShapeType="1"/>
            </p:cNvSpPr>
            <p:nvPr/>
          </p:nvSpPr>
          <p:spPr bwMode="auto">
            <a:xfrm flipH="1">
              <a:off x="1002" y="1705"/>
              <a:ext cx="1179" cy="29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1424" name="Rectangle 32"/>
            <p:cNvSpPr>
              <a:spLocks noChangeArrowheads="1"/>
            </p:cNvSpPr>
            <p:nvPr/>
          </p:nvSpPr>
          <p:spPr bwMode="auto">
            <a:xfrm>
              <a:off x="3841" y="2455"/>
              <a:ext cx="248"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571425" name="Line 33"/>
            <p:cNvSpPr>
              <a:spLocks noChangeShapeType="1"/>
            </p:cNvSpPr>
            <p:nvPr/>
          </p:nvSpPr>
          <p:spPr bwMode="auto">
            <a:xfrm>
              <a:off x="672" y="2311"/>
              <a:ext cx="0" cy="2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1426" name="Line 34"/>
            <p:cNvSpPr>
              <a:spLocks noChangeShapeType="1"/>
            </p:cNvSpPr>
            <p:nvPr/>
          </p:nvSpPr>
          <p:spPr bwMode="auto">
            <a:xfrm>
              <a:off x="4153" y="2304"/>
              <a:ext cx="667" cy="1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1427" name="Line 35"/>
            <p:cNvSpPr>
              <a:spLocks noChangeShapeType="1"/>
            </p:cNvSpPr>
            <p:nvPr/>
          </p:nvSpPr>
          <p:spPr bwMode="auto">
            <a:xfrm flipH="1">
              <a:off x="2953" y="2302"/>
              <a:ext cx="666" cy="17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1428" name="Rectangle 36"/>
            <p:cNvSpPr>
              <a:spLocks noChangeArrowheads="1"/>
            </p:cNvSpPr>
            <p:nvPr/>
          </p:nvSpPr>
          <p:spPr bwMode="auto">
            <a:xfrm>
              <a:off x="4851" y="2478"/>
              <a:ext cx="57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3</a:t>
              </a:r>
            </a:p>
          </p:txBody>
        </p:sp>
        <p:sp>
          <p:nvSpPr>
            <p:cNvPr id="571429" name="Rectangle 37"/>
            <p:cNvSpPr>
              <a:spLocks noChangeArrowheads="1"/>
            </p:cNvSpPr>
            <p:nvPr/>
          </p:nvSpPr>
          <p:spPr bwMode="auto">
            <a:xfrm>
              <a:off x="3263" y="1978"/>
              <a:ext cx="150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r>
                <a:rPr lang="en-US" altLang="zh-CN" sz="2800"/>
                <a:t>.</a:t>
              </a:r>
              <a:r>
                <a:rPr lang="en-US" altLang="zh-CN" sz="2800" i="1"/>
                <a:t>in </a:t>
              </a:r>
              <a:r>
                <a:rPr lang="en-US" altLang="zh-CN" sz="2800"/>
                <a:t>= </a:t>
              </a:r>
              <a:r>
                <a:rPr lang="en-US" altLang="zh-CN" sz="2800" i="1"/>
                <a:t>integer</a:t>
              </a:r>
            </a:p>
          </p:txBody>
        </p:sp>
        <p:sp>
          <p:nvSpPr>
            <p:cNvPr id="571431" name="Line 39"/>
            <p:cNvSpPr>
              <a:spLocks noChangeShapeType="1"/>
            </p:cNvSpPr>
            <p:nvPr/>
          </p:nvSpPr>
          <p:spPr bwMode="auto">
            <a:xfrm>
              <a:off x="2616" y="1705"/>
              <a:ext cx="1179" cy="29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1432" name="Line 40"/>
            <p:cNvSpPr>
              <a:spLocks noChangeShapeType="1"/>
            </p:cNvSpPr>
            <p:nvPr/>
          </p:nvSpPr>
          <p:spPr bwMode="auto">
            <a:xfrm>
              <a:off x="1732" y="3168"/>
              <a:ext cx="0" cy="2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1433" name="Line 41"/>
            <p:cNvSpPr>
              <a:spLocks noChangeShapeType="1"/>
            </p:cNvSpPr>
            <p:nvPr/>
          </p:nvSpPr>
          <p:spPr bwMode="auto">
            <a:xfrm>
              <a:off x="2740" y="2740"/>
              <a:ext cx="0" cy="26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1434" name="Line 42"/>
            <p:cNvSpPr>
              <a:spLocks noChangeShapeType="1"/>
            </p:cNvSpPr>
            <p:nvPr/>
          </p:nvSpPr>
          <p:spPr bwMode="auto">
            <a:xfrm>
              <a:off x="3905" y="2304"/>
              <a:ext cx="0" cy="2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1435" name="Rectangle 43"/>
            <p:cNvSpPr>
              <a:spLocks noChangeArrowheads="1"/>
            </p:cNvSpPr>
            <p:nvPr/>
          </p:nvSpPr>
          <p:spPr bwMode="auto">
            <a:xfrm>
              <a:off x="2131" y="2475"/>
              <a:ext cx="15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r>
                <a:rPr lang="en-US" altLang="zh-CN" sz="2800"/>
                <a:t>.</a:t>
              </a:r>
              <a:r>
                <a:rPr lang="en-US" altLang="zh-CN" sz="2800" i="1"/>
                <a:t>in </a:t>
              </a:r>
              <a:r>
                <a:rPr lang="en-US" altLang="zh-CN" sz="2800"/>
                <a:t>= </a:t>
              </a:r>
              <a:r>
                <a:rPr lang="en-US" altLang="zh-CN" sz="2800" i="1"/>
                <a:t>integer</a:t>
              </a:r>
            </a:p>
          </p:txBody>
        </p:sp>
        <p:sp>
          <p:nvSpPr>
            <p:cNvPr id="571436" name="Rectangle 44"/>
            <p:cNvSpPr>
              <a:spLocks noChangeArrowheads="1"/>
            </p:cNvSpPr>
            <p:nvPr/>
          </p:nvSpPr>
          <p:spPr bwMode="auto">
            <a:xfrm>
              <a:off x="1169" y="2916"/>
              <a:ext cx="15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r>
                <a:rPr lang="en-US" altLang="zh-CN" sz="2800"/>
                <a:t>.</a:t>
              </a:r>
              <a:r>
                <a:rPr lang="en-US" altLang="zh-CN" sz="2800" i="1"/>
                <a:t>in </a:t>
              </a:r>
              <a:r>
                <a:rPr lang="en-US" altLang="zh-CN" sz="2800"/>
                <a:t>= </a:t>
              </a:r>
              <a:r>
                <a:rPr lang="en-US" altLang="zh-CN" sz="2800" i="1"/>
                <a:t>integer</a:t>
              </a:r>
            </a:p>
          </p:txBody>
        </p:sp>
        <p:sp>
          <p:nvSpPr>
            <p:cNvPr id="571437" name="Line 45"/>
            <p:cNvSpPr>
              <a:spLocks noChangeShapeType="1"/>
            </p:cNvSpPr>
            <p:nvPr/>
          </p:nvSpPr>
          <p:spPr bwMode="auto">
            <a:xfrm flipH="1">
              <a:off x="1836" y="2774"/>
              <a:ext cx="666" cy="1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1438" name="Line 46"/>
            <p:cNvSpPr>
              <a:spLocks noChangeShapeType="1"/>
            </p:cNvSpPr>
            <p:nvPr/>
          </p:nvSpPr>
          <p:spPr bwMode="auto">
            <a:xfrm>
              <a:off x="2988" y="2777"/>
              <a:ext cx="667" cy="1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1439" name="Rectangle 47"/>
            <p:cNvSpPr>
              <a:spLocks noChangeArrowheads="1"/>
            </p:cNvSpPr>
            <p:nvPr/>
          </p:nvSpPr>
          <p:spPr bwMode="auto">
            <a:xfrm>
              <a:off x="3578" y="2937"/>
              <a:ext cx="57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2</a:t>
              </a:r>
            </a:p>
          </p:txBody>
        </p:sp>
        <p:sp>
          <p:nvSpPr>
            <p:cNvPr id="571440" name="Rectangle 48"/>
            <p:cNvSpPr>
              <a:spLocks noChangeArrowheads="1"/>
            </p:cNvSpPr>
            <p:nvPr/>
          </p:nvSpPr>
          <p:spPr bwMode="auto">
            <a:xfrm>
              <a:off x="1606" y="3400"/>
              <a:ext cx="57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1</a:t>
              </a:r>
            </a:p>
          </p:txBody>
        </p:sp>
        <p:sp>
          <p:nvSpPr>
            <p:cNvPr id="571441" name="Rectangle 49"/>
            <p:cNvSpPr>
              <a:spLocks noChangeArrowheads="1"/>
            </p:cNvSpPr>
            <p:nvPr/>
          </p:nvSpPr>
          <p:spPr bwMode="auto">
            <a:xfrm>
              <a:off x="2661" y="2891"/>
              <a:ext cx="24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grpSp>
    </p:spTree>
    <p:extLst>
      <p:ext uri="{BB962C8B-B14F-4D97-AF65-F5344CB8AC3E}">
        <p14:creationId xmlns:p14="http://schemas.microsoft.com/office/powerpoint/2010/main" val="307719359"/>
      </p:ext>
    </p:extLst>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83" name="Rectangle 3"/>
          <p:cNvSpPr>
            <a:spLocks noGrp="1" noChangeArrowheads="1"/>
          </p:cNvSpPr>
          <p:nvPr>
            <p:ph type="body" idx="1"/>
          </p:nvPr>
        </p:nvSpPr>
        <p:spPr>
          <a:xfrm>
            <a:off x="200025" y="682124"/>
            <a:ext cx="8610600" cy="5257800"/>
          </a:xfrm>
        </p:spPr>
        <p:txBody>
          <a:bodyPr/>
          <a:lstStyle/>
          <a:p>
            <a:pPr>
              <a:spcBef>
                <a:spcPct val="0"/>
              </a:spcBef>
              <a:buFontTx/>
              <a:buNone/>
            </a:pPr>
            <a:r>
              <a:rPr lang="zh-CN" altLang="en-US" b="1" dirty="0" smtClean="0"/>
              <a:t>属性</a:t>
            </a:r>
            <a:r>
              <a:rPr lang="zh-CN" altLang="en-US" b="1" dirty="0"/>
              <a:t>依赖图</a:t>
            </a:r>
            <a:endParaRPr lang="en-US" altLang="zh-CN" b="1" dirty="0"/>
          </a:p>
          <a:p>
            <a:pPr>
              <a:spcBef>
                <a:spcPct val="0"/>
              </a:spcBef>
              <a:buFontTx/>
              <a:buNone/>
            </a:pPr>
            <a:r>
              <a:rPr lang="en-US" altLang="zh-CN" b="1" dirty="0"/>
              <a:t>	</a:t>
            </a:r>
            <a:r>
              <a:rPr lang="en-US" altLang="zh-CN" b="1" dirty="0" err="1"/>
              <a:t>int</a:t>
            </a:r>
            <a:r>
              <a:rPr lang="en-US" altLang="zh-CN" b="1" dirty="0"/>
              <a:t> id</a:t>
            </a:r>
            <a:r>
              <a:rPr lang="en-US" altLang="zh-CN" b="1" baseline="-25000" dirty="0"/>
              <a:t>1</a:t>
            </a:r>
            <a:r>
              <a:rPr lang="en-US" altLang="zh-CN" b="1" dirty="0"/>
              <a:t>, id</a:t>
            </a:r>
            <a:r>
              <a:rPr lang="en-US" altLang="zh-CN" b="1" baseline="-25000" dirty="0"/>
              <a:t>2</a:t>
            </a:r>
            <a:r>
              <a:rPr lang="en-US" altLang="zh-CN" b="1" dirty="0"/>
              <a:t>, id</a:t>
            </a:r>
            <a:r>
              <a:rPr lang="en-US" altLang="zh-CN" b="1" baseline="-25000" dirty="0"/>
              <a:t>3</a:t>
            </a:r>
            <a:r>
              <a:rPr lang="zh-CN" altLang="en-US" b="1" dirty="0"/>
              <a:t>的分析树的依赖图</a:t>
            </a:r>
          </a:p>
          <a:p>
            <a:pPr algn="r">
              <a:spcBef>
                <a:spcPct val="0"/>
              </a:spcBef>
              <a:buFontTx/>
              <a:buNone/>
            </a:pPr>
            <a:r>
              <a:rPr lang="en-US" altLang="zh-CN" sz="2800" b="1" i="1" dirty="0"/>
              <a:t>		</a:t>
            </a:r>
            <a:r>
              <a:rPr lang="en-US" altLang="zh-CN" sz="2800" b="1" i="1" dirty="0" err="1" smtClean="0">
                <a:solidFill>
                  <a:srgbClr val="0000FF"/>
                </a:solidFill>
              </a:rPr>
              <a:t>addtype</a:t>
            </a:r>
            <a:r>
              <a:rPr lang="en-US" altLang="zh-CN" sz="2800" b="1" dirty="0" smtClean="0">
                <a:solidFill>
                  <a:srgbClr val="0000FF"/>
                </a:solidFill>
              </a:rPr>
              <a:t> </a:t>
            </a:r>
            <a:r>
              <a:rPr lang="en-US" altLang="zh-CN" sz="2800" b="1" dirty="0">
                <a:solidFill>
                  <a:srgbClr val="0000FF"/>
                </a:solidFill>
              </a:rPr>
              <a:t>(</a:t>
            </a:r>
            <a:r>
              <a:rPr lang="en-US" altLang="zh-CN" sz="2800" b="1" dirty="0" err="1">
                <a:solidFill>
                  <a:srgbClr val="0000FF"/>
                </a:solidFill>
              </a:rPr>
              <a:t>id.</a:t>
            </a:r>
            <a:r>
              <a:rPr lang="en-US" altLang="zh-CN" sz="2800" b="1" i="1" dirty="0" err="1">
                <a:solidFill>
                  <a:srgbClr val="0000FF"/>
                </a:solidFill>
              </a:rPr>
              <a:t>entry</a:t>
            </a:r>
            <a:r>
              <a:rPr lang="en-US" altLang="zh-CN" sz="2800" b="1" dirty="0">
                <a:solidFill>
                  <a:srgbClr val="0000FF"/>
                </a:solidFill>
              </a:rPr>
              <a:t>, </a:t>
            </a:r>
            <a:r>
              <a:rPr lang="en-US" altLang="zh-CN" sz="2800" b="1" i="1" dirty="0">
                <a:solidFill>
                  <a:srgbClr val="0000FF"/>
                </a:solidFill>
              </a:rPr>
              <a:t>L</a:t>
            </a:r>
            <a:r>
              <a:rPr lang="en-US" altLang="zh-CN" sz="2800" b="1" dirty="0">
                <a:solidFill>
                  <a:srgbClr val="0000FF"/>
                </a:solidFill>
              </a:rPr>
              <a:t>.</a:t>
            </a:r>
            <a:r>
              <a:rPr lang="en-US" altLang="zh-CN" sz="2800" b="1" i="1" dirty="0">
                <a:solidFill>
                  <a:srgbClr val="0000FF"/>
                </a:solidFill>
              </a:rPr>
              <a:t>in</a:t>
            </a:r>
            <a:r>
              <a:rPr lang="en-US" altLang="zh-CN" sz="2800" b="1" dirty="0">
                <a:solidFill>
                  <a:srgbClr val="0000FF"/>
                </a:solidFill>
              </a:rPr>
              <a:t> )</a:t>
            </a:r>
            <a:r>
              <a:rPr lang="en-US" altLang="zh-CN" sz="2800" dirty="0">
                <a:solidFill>
                  <a:srgbClr val="0000FF"/>
                </a:solidFill>
              </a:rPr>
              <a:t> </a:t>
            </a:r>
            <a:endParaRPr lang="en-US" altLang="zh-CN" sz="2800" dirty="0" smtClean="0">
              <a:solidFill>
                <a:srgbClr val="0000FF"/>
              </a:solidFill>
            </a:endParaRPr>
          </a:p>
          <a:p>
            <a:pPr algn="r">
              <a:spcBef>
                <a:spcPct val="0"/>
              </a:spcBef>
              <a:buNone/>
            </a:pPr>
            <a:r>
              <a:rPr lang="en-US" altLang="zh-CN" sz="2800" b="1" i="1" dirty="0">
                <a:solidFill>
                  <a:srgbClr val="0000FF"/>
                </a:solidFill>
              </a:rPr>
              <a:t>L</a:t>
            </a:r>
            <a:r>
              <a:rPr lang="en-US" altLang="zh-CN" sz="2800" b="1" dirty="0">
                <a:solidFill>
                  <a:srgbClr val="0000FF"/>
                </a:solidFill>
                <a:sym typeface="Symbol" pitchFamily="18" charset="2"/>
              </a:rPr>
              <a:t></a:t>
            </a:r>
            <a:r>
              <a:rPr lang="en-US" altLang="zh-CN" sz="2800" b="1" dirty="0">
                <a:solidFill>
                  <a:srgbClr val="0000FF"/>
                </a:solidFill>
              </a:rPr>
              <a:t> </a:t>
            </a:r>
            <a:r>
              <a:rPr lang="en-US" altLang="zh-CN" sz="2800" b="1" i="1" dirty="0">
                <a:solidFill>
                  <a:srgbClr val="0000FF"/>
                </a:solidFill>
              </a:rPr>
              <a:t>L</a:t>
            </a:r>
            <a:r>
              <a:rPr lang="en-US" altLang="zh-CN" sz="2800" b="1" baseline="-30000" dirty="0">
                <a:solidFill>
                  <a:srgbClr val="0000FF"/>
                </a:solidFill>
              </a:rPr>
              <a:t>1</a:t>
            </a:r>
            <a:r>
              <a:rPr lang="en-US" altLang="zh-CN" sz="2800" b="1" dirty="0">
                <a:solidFill>
                  <a:srgbClr val="0000FF"/>
                </a:solidFill>
              </a:rPr>
              <a:t>,</a:t>
            </a:r>
            <a:r>
              <a:rPr lang="en-US" altLang="zh-CN" sz="2800" dirty="0">
                <a:solidFill>
                  <a:srgbClr val="0000FF"/>
                </a:solidFill>
              </a:rPr>
              <a:t> </a:t>
            </a:r>
            <a:r>
              <a:rPr lang="en-US" altLang="zh-CN" sz="2800" b="1" dirty="0">
                <a:solidFill>
                  <a:srgbClr val="0000FF"/>
                </a:solidFill>
              </a:rPr>
              <a:t>id</a:t>
            </a:r>
            <a:r>
              <a:rPr lang="en-US" altLang="zh-CN" sz="3600" dirty="0">
                <a:solidFill>
                  <a:srgbClr val="0000FF"/>
                </a:solidFill>
              </a:rPr>
              <a:t>   </a:t>
            </a:r>
            <a:r>
              <a:rPr lang="en-US" altLang="zh-CN" sz="2800" b="1" i="1" dirty="0">
                <a:solidFill>
                  <a:srgbClr val="0000FF"/>
                </a:solidFill>
              </a:rPr>
              <a:t>L</a:t>
            </a:r>
            <a:r>
              <a:rPr lang="en-US" altLang="zh-CN" sz="2800" b="1" baseline="-30000" dirty="0">
                <a:solidFill>
                  <a:srgbClr val="0000FF"/>
                </a:solidFill>
              </a:rPr>
              <a:t>1</a:t>
            </a:r>
            <a:r>
              <a:rPr lang="en-US" altLang="zh-CN" sz="2800" b="1" i="1" dirty="0">
                <a:solidFill>
                  <a:srgbClr val="0000FF"/>
                </a:solidFill>
              </a:rPr>
              <a:t>.in</a:t>
            </a:r>
            <a:r>
              <a:rPr lang="en-US" altLang="zh-CN" sz="2800" b="1" dirty="0">
                <a:solidFill>
                  <a:srgbClr val="0000FF"/>
                </a:solidFill>
              </a:rPr>
              <a:t> := </a:t>
            </a:r>
            <a:r>
              <a:rPr lang="en-US" altLang="zh-CN" sz="2800" b="1" i="1" dirty="0">
                <a:solidFill>
                  <a:srgbClr val="0000FF"/>
                </a:solidFill>
              </a:rPr>
              <a:t>L</a:t>
            </a:r>
            <a:r>
              <a:rPr lang="en-US" altLang="zh-CN" sz="2800" b="1" dirty="0">
                <a:solidFill>
                  <a:srgbClr val="0000FF"/>
                </a:solidFill>
              </a:rPr>
              <a:t>.</a:t>
            </a:r>
            <a:r>
              <a:rPr lang="en-US" altLang="zh-CN" sz="2800" b="1" i="1" dirty="0">
                <a:solidFill>
                  <a:srgbClr val="0000FF"/>
                </a:solidFill>
              </a:rPr>
              <a:t>in</a:t>
            </a:r>
            <a:r>
              <a:rPr lang="en-US" altLang="zh-CN" sz="2800" b="1" dirty="0" smtClean="0">
                <a:solidFill>
                  <a:srgbClr val="0000FF"/>
                </a:solidFill>
              </a:rPr>
              <a:t>;</a:t>
            </a:r>
            <a:r>
              <a:rPr lang="en-US" altLang="zh-CN" sz="2800" b="1" i="1" dirty="0">
                <a:solidFill>
                  <a:srgbClr val="0000FF"/>
                </a:solidFill>
              </a:rPr>
              <a:t> </a:t>
            </a:r>
            <a:endParaRPr lang="en-US" altLang="zh-CN" sz="2800" b="1" i="1" dirty="0" smtClean="0">
              <a:solidFill>
                <a:srgbClr val="0000FF"/>
              </a:solidFill>
            </a:endParaRPr>
          </a:p>
          <a:p>
            <a:pPr algn="r">
              <a:spcBef>
                <a:spcPct val="0"/>
              </a:spcBef>
              <a:buNone/>
            </a:pPr>
            <a:r>
              <a:rPr lang="en-US" altLang="zh-CN" sz="2800" b="1" i="1" dirty="0" err="1" smtClean="0">
                <a:solidFill>
                  <a:srgbClr val="0000FF"/>
                </a:solidFill>
              </a:rPr>
              <a:t>addtype</a:t>
            </a:r>
            <a:r>
              <a:rPr lang="en-US" altLang="zh-CN" sz="2800" b="1" dirty="0" smtClean="0">
                <a:solidFill>
                  <a:srgbClr val="0000FF"/>
                </a:solidFill>
              </a:rPr>
              <a:t> </a:t>
            </a:r>
            <a:r>
              <a:rPr lang="en-US" altLang="zh-CN" sz="2800" b="1" dirty="0">
                <a:solidFill>
                  <a:srgbClr val="0000FF"/>
                </a:solidFill>
              </a:rPr>
              <a:t>(</a:t>
            </a:r>
            <a:r>
              <a:rPr lang="en-US" altLang="zh-CN" sz="2800" b="1" dirty="0" err="1">
                <a:solidFill>
                  <a:srgbClr val="0000FF"/>
                </a:solidFill>
              </a:rPr>
              <a:t>id.</a:t>
            </a:r>
            <a:r>
              <a:rPr lang="en-US" altLang="zh-CN" sz="2800" b="1" i="1" dirty="0" err="1">
                <a:solidFill>
                  <a:srgbClr val="0000FF"/>
                </a:solidFill>
              </a:rPr>
              <a:t>entry</a:t>
            </a:r>
            <a:r>
              <a:rPr lang="en-US" altLang="zh-CN" sz="2800" b="1" dirty="0">
                <a:solidFill>
                  <a:srgbClr val="0000FF"/>
                </a:solidFill>
              </a:rPr>
              <a:t>, </a:t>
            </a:r>
            <a:r>
              <a:rPr lang="en-US" altLang="zh-CN" sz="2800" b="1" i="1" dirty="0">
                <a:solidFill>
                  <a:srgbClr val="0000FF"/>
                </a:solidFill>
              </a:rPr>
              <a:t>L</a:t>
            </a:r>
            <a:r>
              <a:rPr lang="en-US" altLang="zh-CN" sz="2800" b="1" dirty="0">
                <a:solidFill>
                  <a:srgbClr val="0000FF"/>
                </a:solidFill>
              </a:rPr>
              <a:t>.</a:t>
            </a:r>
            <a:r>
              <a:rPr lang="en-US" altLang="zh-CN" sz="2800" b="1" i="1" dirty="0">
                <a:solidFill>
                  <a:srgbClr val="0000FF"/>
                </a:solidFill>
              </a:rPr>
              <a:t>in</a:t>
            </a:r>
            <a:r>
              <a:rPr lang="en-US" altLang="zh-CN" sz="2800" b="1" dirty="0">
                <a:solidFill>
                  <a:srgbClr val="0000FF"/>
                </a:solidFill>
              </a:rPr>
              <a:t> )</a:t>
            </a:r>
            <a:endParaRPr lang="en-US" altLang="zh-CN" sz="2800" b="1" dirty="0">
              <a:solidFill>
                <a:srgbClr val="FF0000"/>
              </a:solidFill>
            </a:endParaRPr>
          </a:p>
          <a:p>
            <a:pPr>
              <a:spcBef>
                <a:spcPct val="0"/>
              </a:spcBef>
              <a:buFontTx/>
              <a:buNone/>
            </a:pPr>
            <a:endParaRPr lang="zh-CN" altLang="en-US" sz="2800" dirty="0">
              <a:solidFill>
                <a:srgbClr val="0000FF"/>
              </a:solidFill>
            </a:endParaRPr>
          </a:p>
        </p:txBody>
      </p:sp>
      <p:grpSp>
        <p:nvGrpSpPr>
          <p:cNvPr id="839684" name="Group 4"/>
          <p:cNvGrpSpPr>
            <a:grpSpLocks/>
          </p:cNvGrpSpPr>
          <p:nvPr/>
        </p:nvGrpSpPr>
        <p:grpSpPr bwMode="auto">
          <a:xfrm>
            <a:off x="457200" y="2514600"/>
            <a:ext cx="8458200" cy="3878263"/>
            <a:chOff x="288" y="1392"/>
            <a:chExt cx="5328" cy="2443"/>
          </a:xfrm>
        </p:grpSpPr>
        <p:sp>
          <p:nvSpPr>
            <p:cNvPr id="839685" name="Rectangle 5"/>
            <p:cNvSpPr>
              <a:spLocks noChangeArrowheads="1"/>
            </p:cNvSpPr>
            <p:nvPr/>
          </p:nvSpPr>
          <p:spPr bwMode="auto">
            <a:xfrm>
              <a:off x="2012" y="1392"/>
              <a:ext cx="24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D</a:t>
              </a:r>
            </a:p>
          </p:txBody>
        </p:sp>
        <p:sp>
          <p:nvSpPr>
            <p:cNvPr id="839686" name="Rectangle 6"/>
            <p:cNvSpPr>
              <a:spLocks noChangeArrowheads="1"/>
            </p:cNvSpPr>
            <p:nvPr/>
          </p:nvSpPr>
          <p:spPr bwMode="auto">
            <a:xfrm>
              <a:off x="288" y="2483"/>
              <a:ext cx="90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    int</a:t>
              </a:r>
            </a:p>
          </p:txBody>
        </p:sp>
        <p:sp>
          <p:nvSpPr>
            <p:cNvPr id="839687" name="Rectangle 7"/>
            <p:cNvSpPr>
              <a:spLocks noChangeArrowheads="1"/>
            </p:cNvSpPr>
            <p:nvPr/>
          </p:nvSpPr>
          <p:spPr bwMode="auto">
            <a:xfrm>
              <a:off x="550" y="1964"/>
              <a:ext cx="369"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T</a:t>
              </a:r>
            </a:p>
          </p:txBody>
        </p:sp>
        <p:sp>
          <p:nvSpPr>
            <p:cNvPr id="839688" name="Line 8"/>
            <p:cNvSpPr>
              <a:spLocks noChangeShapeType="1"/>
            </p:cNvSpPr>
            <p:nvPr/>
          </p:nvSpPr>
          <p:spPr bwMode="auto">
            <a:xfrm flipH="1">
              <a:off x="721"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689" name="Rectangle 9"/>
            <p:cNvSpPr>
              <a:spLocks noChangeArrowheads="1"/>
            </p:cNvSpPr>
            <p:nvPr/>
          </p:nvSpPr>
          <p:spPr bwMode="auto">
            <a:xfrm>
              <a:off x="3533" y="2462"/>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839690" name="Line 10"/>
            <p:cNvSpPr>
              <a:spLocks noChangeShapeType="1"/>
            </p:cNvSpPr>
            <p:nvPr/>
          </p:nvSpPr>
          <p:spPr bwMode="auto">
            <a:xfrm>
              <a:off x="645" y="2282"/>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691" name="Line 11"/>
            <p:cNvSpPr>
              <a:spLocks noChangeShapeType="1"/>
            </p:cNvSpPr>
            <p:nvPr/>
          </p:nvSpPr>
          <p:spPr bwMode="auto">
            <a:xfrm>
              <a:off x="3840" y="230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692" name="Line 12"/>
            <p:cNvSpPr>
              <a:spLocks noChangeShapeType="1"/>
            </p:cNvSpPr>
            <p:nvPr/>
          </p:nvSpPr>
          <p:spPr bwMode="auto">
            <a:xfrm flipH="1">
              <a:off x="2654" y="2294"/>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693" name="Rectangle 13"/>
            <p:cNvSpPr>
              <a:spLocks noChangeArrowheads="1"/>
            </p:cNvSpPr>
            <p:nvPr/>
          </p:nvSpPr>
          <p:spPr bwMode="auto">
            <a:xfrm>
              <a:off x="4534" y="2488"/>
              <a:ext cx="56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3</a:t>
              </a:r>
            </a:p>
          </p:txBody>
        </p:sp>
        <p:sp>
          <p:nvSpPr>
            <p:cNvPr id="839694" name="Rectangle 14"/>
            <p:cNvSpPr>
              <a:spLocks noChangeArrowheads="1"/>
            </p:cNvSpPr>
            <p:nvPr/>
          </p:nvSpPr>
          <p:spPr bwMode="auto">
            <a:xfrm>
              <a:off x="3500" y="1972"/>
              <a:ext cx="33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839695" name="Line 15"/>
            <p:cNvSpPr>
              <a:spLocks noChangeShapeType="1"/>
            </p:cNvSpPr>
            <p:nvPr/>
          </p:nvSpPr>
          <p:spPr bwMode="auto">
            <a:xfrm>
              <a:off x="2320"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696" name="Line 16"/>
            <p:cNvSpPr>
              <a:spLocks noChangeShapeType="1"/>
            </p:cNvSpPr>
            <p:nvPr/>
          </p:nvSpPr>
          <p:spPr bwMode="auto">
            <a:xfrm>
              <a:off x="1444" y="3252"/>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697" name="Line 17"/>
            <p:cNvSpPr>
              <a:spLocks noChangeShapeType="1"/>
            </p:cNvSpPr>
            <p:nvPr/>
          </p:nvSpPr>
          <p:spPr bwMode="auto">
            <a:xfrm>
              <a:off x="2443" y="2779"/>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698" name="Line 18"/>
            <p:cNvSpPr>
              <a:spLocks noChangeShapeType="1"/>
            </p:cNvSpPr>
            <p:nvPr/>
          </p:nvSpPr>
          <p:spPr bwMode="auto">
            <a:xfrm>
              <a:off x="3597" y="2295"/>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699" name="Rectangle 19"/>
            <p:cNvSpPr>
              <a:spLocks noChangeArrowheads="1"/>
            </p:cNvSpPr>
            <p:nvPr/>
          </p:nvSpPr>
          <p:spPr bwMode="auto">
            <a:xfrm>
              <a:off x="2377" y="2484"/>
              <a:ext cx="29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839700" name="Rectangle 20"/>
            <p:cNvSpPr>
              <a:spLocks noChangeArrowheads="1"/>
            </p:cNvSpPr>
            <p:nvPr/>
          </p:nvSpPr>
          <p:spPr bwMode="auto">
            <a:xfrm>
              <a:off x="1377" y="2959"/>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839701" name="Line 21"/>
            <p:cNvSpPr>
              <a:spLocks noChangeShapeType="1"/>
            </p:cNvSpPr>
            <p:nvPr/>
          </p:nvSpPr>
          <p:spPr bwMode="auto">
            <a:xfrm flipH="1">
              <a:off x="1536" y="278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702" name="Line 22"/>
            <p:cNvSpPr>
              <a:spLocks noChangeShapeType="1"/>
            </p:cNvSpPr>
            <p:nvPr/>
          </p:nvSpPr>
          <p:spPr bwMode="auto">
            <a:xfrm>
              <a:off x="2689" y="2820"/>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703" name="Rectangle 23"/>
            <p:cNvSpPr>
              <a:spLocks noChangeArrowheads="1"/>
            </p:cNvSpPr>
            <p:nvPr/>
          </p:nvSpPr>
          <p:spPr bwMode="auto">
            <a:xfrm>
              <a:off x="3273" y="2997"/>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2</a:t>
              </a:r>
            </a:p>
          </p:txBody>
        </p:sp>
        <p:sp>
          <p:nvSpPr>
            <p:cNvPr id="839704" name="Rectangle 24"/>
            <p:cNvSpPr>
              <a:spLocks noChangeArrowheads="1"/>
            </p:cNvSpPr>
            <p:nvPr/>
          </p:nvSpPr>
          <p:spPr bwMode="auto">
            <a:xfrm>
              <a:off x="1319" y="3509"/>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1</a:t>
              </a:r>
            </a:p>
          </p:txBody>
        </p:sp>
        <p:sp>
          <p:nvSpPr>
            <p:cNvPr id="839705" name="Rectangle 25"/>
            <p:cNvSpPr>
              <a:spLocks noChangeArrowheads="1"/>
            </p:cNvSpPr>
            <p:nvPr/>
          </p:nvSpPr>
          <p:spPr bwMode="auto">
            <a:xfrm>
              <a:off x="2365" y="2945"/>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839706" name="Rectangle 26"/>
            <p:cNvSpPr>
              <a:spLocks noChangeArrowheads="1"/>
            </p:cNvSpPr>
            <p:nvPr/>
          </p:nvSpPr>
          <p:spPr bwMode="auto">
            <a:xfrm>
              <a:off x="1729" y="3532"/>
              <a:ext cx="6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1 </a:t>
              </a:r>
              <a:r>
                <a:rPr lang="en-US" altLang="zh-CN" sz="2800" i="1"/>
                <a:t>entry</a:t>
              </a:r>
            </a:p>
          </p:txBody>
        </p:sp>
        <p:sp>
          <p:nvSpPr>
            <p:cNvPr id="839707" name="Rectangle 27"/>
            <p:cNvSpPr>
              <a:spLocks noChangeArrowheads="1"/>
            </p:cNvSpPr>
            <p:nvPr/>
          </p:nvSpPr>
          <p:spPr bwMode="auto">
            <a:xfrm>
              <a:off x="1670" y="2985"/>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dirty="0"/>
                <a:t>10</a:t>
              </a:r>
            </a:p>
          </p:txBody>
        </p:sp>
        <p:sp>
          <p:nvSpPr>
            <p:cNvPr id="839708" name="Line 28"/>
            <p:cNvSpPr>
              <a:spLocks noChangeShapeType="1"/>
            </p:cNvSpPr>
            <p:nvPr/>
          </p:nvSpPr>
          <p:spPr bwMode="auto">
            <a:xfrm flipV="1">
              <a:off x="1811" y="3241"/>
              <a:ext cx="0" cy="345"/>
            </a:xfrm>
            <a:prstGeom prst="line">
              <a:avLst/>
            </a:prstGeom>
            <a:noFill/>
            <a:ln w="25400">
              <a:solidFill>
                <a:srgbClr val="0000FF"/>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839709" name="Rectangle 29"/>
            <p:cNvSpPr>
              <a:spLocks noChangeArrowheads="1"/>
            </p:cNvSpPr>
            <p:nvPr/>
          </p:nvSpPr>
          <p:spPr bwMode="auto">
            <a:xfrm>
              <a:off x="3712" y="3046"/>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b="0"/>
                <a:t>2 </a:t>
              </a:r>
              <a:r>
                <a:rPr lang="en-US" altLang="zh-CN" sz="2800" i="1"/>
                <a:t>entry</a:t>
              </a:r>
            </a:p>
          </p:txBody>
        </p:sp>
        <p:sp>
          <p:nvSpPr>
            <p:cNvPr id="839710" name="Rectangle 30"/>
            <p:cNvSpPr>
              <a:spLocks noChangeArrowheads="1"/>
            </p:cNvSpPr>
            <p:nvPr/>
          </p:nvSpPr>
          <p:spPr bwMode="auto">
            <a:xfrm>
              <a:off x="4942" y="2527"/>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3 </a:t>
              </a:r>
              <a:r>
                <a:rPr lang="en-US" altLang="zh-CN" sz="2800" i="1"/>
                <a:t>entry</a:t>
              </a:r>
            </a:p>
          </p:txBody>
        </p:sp>
        <p:sp>
          <p:nvSpPr>
            <p:cNvPr id="839711" name="Rectangle 31"/>
            <p:cNvSpPr>
              <a:spLocks noChangeArrowheads="1"/>
            </p:cNvSpPr>
            <p:nvPr/>
          </p:nvSpPr>
          <p:spPr bwMode="auto">
            <a:xfrm>
              <a:off x="731" y="2983"/>
              <a:ext cx="4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in </a:t>
              </a:r>
              <a:r>
                <a:rPr lang="en-US" altLang="zh-CN" sz="2800"/>
                <a:t>9</a:t>
              </a:r>
            </a:p>
          </p:txBody>
        </p:sp>
        <p:sp>
          <p:nvSpPr>
            <p:cNvPr id="839712" name="Rectangle 32"/>
            <p:cNvSpPr>
              <a:spLocks noChangeArrowheads="1"/>
            </p:cNvSpPr>
            <p:nvPr/>
          </p:nvSpPr>
          <p:spPr bwMode="auto">
            <a:xfrm>
              <a:off x="2730" y="2501"/>
              <a:ext cx="27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8</a:t>
              </a:r>
            </a:p>
          </p:txBody>
        </p:sp>
        <p:sp>
          <p:nvSpPr>
            <p:cNvPr id="839713" name="Rectangle 33"/>
            <p:cNvSpPr>
              <a:spLocks noChangeArrowheads="1"/>
            </p:cNvSpPr>
            <p:nvPr/>
          </p:nvSpPr>
          <p:spPr bwMode="auto">
            <a:xfrm>
              <a:off x="1764" y="2498"/>
              <a:ext cx="428"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in </a:t>
              </a:r>
              <a:r>
                <a:rPr lang="en-US" altLang="zh-CN" sz="2800"/>
                <a:t>7</a:t>
              </a:r>
            </a:p>
          </p:txBody>
        </p:sp>
        <p:sp>
          <p:nvSpPr>
            <p:cNvPr id="839714" name="Rectangle 34"/>
            <p:cNvSpPr>
              <a:spLocks noChangeArrowheads="1"/>
            </p:cNvSpPr>
            <p:nvPr/>
          </p:nvSpPr>
          <p:spPr bwMode="auto">
            <a:xfrm>
              <a:off x="3841" y="2003"/>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6</a:t>
              </a:r>
            </a:p>
          </p:txBody>
        </p:sp>
        <p:sp>
          <p:nvSpPr>
            <p:cNvPr id="839715" name="Rectangle 35"/>
            <p:cNvSpPr>
              <a:spLocks noChangeArrowheads="1"/>
            </p:cNvSpPr>
            <p:nvPr/>
          </p:nvSpPr>
          <p:spPr bwMode="auto">
            <a:xfrm>
              <a:off x="2838" y="1977"/>
              <a:ext cx="5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in </a:t>
              </a:r>
              <a:r>
                <a:rPr lang="en-US" altLang="zh-CN" sz="2800"/>
                <a:t>5</a:t>
              </a:r>
            </a:p>
          </p:txBody>
        </p:sp>
        <p:sp>
          <p:nvSpPr>
            <p:cNvPr id="839716" name="Rectangle 36"/>
            <p:cNvSpPr>
              <a:spLocks noChangeArrowheads="1"/>
            </p:cNvSpPr>
            <p:nvPr/>
          </p:nvSpPr>
          <p:spPr bwMode="auto">
            <a:xfrm>
              <a:off x="887" y="2003"/>
              <a:ext cx="613"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4 </a:t>
              </a:r>
              <a:r>
                <a:rPr lang="en-US" altLang="zh-CN" sz="2800" i="1"/>
                <a:t>type</a:t>
              </a:r>
            </a:p>
          </p:txBody>
        </p:sp>
        <p:sp>
          <p:nvSpPr>
            <p:cNvPr id="839717" name="Line 37"/>
            <p:cNvSpPr>
              <a:spLocks noChangeShapeType="1"/>
            </p:cNvSpPr>
            <p:nvPr/>
          </p:nvSpPr>
          <p:spPr bwMode="auto">
            <a:xfrm flipH="1">
              <a:off x="2084" y="2331"/>
              <a:ext cx="660" cy="19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839718" name="Line 38"/>
            <p:cNvSpPr>
              <a:spLocks noChangeShapeType="1"/>
            </p:cNvSpPr>
            <p:nvPr/>
          </p:nvSpPr>
          <p:spPr bwMode="auto">
            <a:xfrm flipH="1">
              <a:off x="1056" y="2736"/>
              <a:ext cx="660" cy="19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839719" name="Line 39"/>
            <p:cNvSpPr>
              <a:spLocks noChangeShapeType="1"/>
            </p:cNvSpPr>
            <p:nvPr/>
          </p:nvSpPr>
          <p:spPr bwMode="auto">
            <a:xfrm flipH="1" flipV="1">
              <a:off x="4130" y="2244"/>
              <a:ext cx="1060" cy="331"/>
            </a:xfrm>
            <a:prstGeom prst="line">
              <a:avLst/>
            </a:prstGeom>
            <a:noFill/>
            <a:ln w="25400">
              <a:solidFill>
                <a:srgbClr val="0000FF"/>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839720" name="Line 40"/>
            <p:cNvSpPr>
              <a:spLocks noChangeShapeType="1"/>
            </p:cNvSpPr>
            <p:nvPr/>
          </p:nvSpPr>
          <p:spPr bwMode="auto">
            <a:xfrm flipH="1" flipV="1">
              <a:off x="2945" y="2741"/>
              <a:ext cx="1060" cy="330"/>
            </a:xfrm>
            <a:prstGeom prst="line">
              <a:avLst/>
            </a:prstGeom>
            <a:noFill/>
            <a:ln w="25400">
              <a:solidFill>
                <a:srgbClr val="0000FF"/>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839721" name="Freeform 41"/>
            <p:cNvSpPr>
              <a:spLocks/>
            </p:cNvSpPr>
            <p:nvPr/>
          </p:nvSpPr>
          <p:spPr bwMode="auto">
            <a:xfrm>
              <a:off x="1135" y="1815"/>
              <a:ext cx="1906" cy="268"/>
            </a:xfrm>
            <a:custGeom>
              <a:avLst/>
              <a:gdLst>
                <a:gd name="T0" fmla="*/ 0 w 1860"/>
                <a:gd name="T1" fmla="*/ 315 h 315"/>
                <a:gd name="T2" fmla="*/ 360 w 1860"/>
                <a:gd name="T3" fmla="*/ 119 h 315"/>
                <a:gd name="T4" fmla="*/ 960 w 1860"/>
                <a:gd name="T5" fmla="*/ 0 h 315"/>
                <a:gd name="T6" fmla="*/ 1515 w 1860"/>
                <a:gd name="T7" fmla="*/ 120 h 315"/>
                <a:gd name="T8" fmla="*/ 1860 w 1860"/>
                <a:gd name="T9" fmla="*/ 285 h 315"/>
              </a:gdLst>
              <a:ahLst/>
              <a:cxnLst>
                <a:cxn ang="0">
                  <a:pos x="T0" y="T1"/>
                </a:cxn>
                <a:cxn ang="0">
                  <a:pos x="T2" y="T3"/>
                </a:cxn>
                <a:cxn ang="0">
                  <a:pos x="T4" y="T5"/>
                </a:cxn>
                <a:cxn ang="0">
                  <a:pos x="T6" y="T7"/>
                </a:cxn>
                <a:cxn ang="0">
                  <a:pos x="T8" y="T9"/>
                </a:cxn>
              </a:cxnLst>
              <a:rect l="0" t="0" r="r" b="b"/>
              <a:pathLst>
                <a:path w="1860" h="315">
                  <a:moveTo>
                    <a:pt x="0" y="315"/>
                  </a:moveTo>
                  <a:cubicBezTo>
                    <a:pt x="60" y="282"/>
                    <a:pt x="200" y="171"/>
                    <a:pt x="360" y="119"/>
                  </a:cubicBezTo>
                  <a:cubicBezTo>
                    <a:pt x="520" y="67"/>
                    <a:pt x="768" y="0"/>
                    <a:pt x="960" y="0"/>
                  </a:cubicBezTo>
                  <a:cubicBezTo>
                    <a:pt x="1152" y="0"/>
                    <a:pt x="1365" y="73"/>
                    <a:pt x="1515" y="120"/>
                  </a:cubicBezTo>
                  <a:cubicBezTo>
                    <a:pt x="1665" y="167"/>
                    <a:pt x="1788" y="251"/>
                    <a:pt x="1860" y="285"/>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9722" name="Freeform 42"/>
            <p:cNvSpPr>
              <a:spLocks/>
            </p:cNvSpPr>
            <p:nvPr/>
          </p:nvSpPr>
          <p:spPr bwMode="auto">
            <a:xfrm>
              <a:off x="965" y="3282"/>
              <a:ext cx="754" cy="142"/>
            </a:xfrm>
            <a:custGeom>
              <a:avLst/>
              <a:gdLst>
                <a:gd name="T0" fmla="*/ 0 w 736"/>
                <a:gd name="T1" fmla="*/ 0 h 167"/>
                <a:gd name="T2" fmla="*/ 346 w 736"/>
                <a:gd name="T3" fmla="*/ 165 h 167"/>
                <a:gd name="T4" fmla="*/ 736 w 736"/>
                <a:gd name="T5" fmla="*/ 14 h 167"/>
              </a:gdLst>
              <a:ahLst/>
              <a:cxnLst>
                <a:cxn ang="0">
                  <a:pos x="T0" y="T1"/>
                </a:cxn>
                <a:cxn ang="0">
                  <a:pos x="T2" y="T3"/>
                </a:cxn>
                <a:cxn ang="0">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9723" name="Freeform 43"/>
            <p:cNvSpPr>
              <a:spLocks/>
            </p:cNvSpPr>
            <p:nvPr/>
          </p:nvSpPr>
          <p:spPr bwMode="auto">
            <a:xfrm>
              <a:off x="2016" y="2784"/>
              <a:ext cx="754" cy="142"/>
            </a:xfrm>
            <a:custGeom>
              <a:avLst/>
              <a:gdLst>
                <a:gd name="T0" fmla="*/ 0 w 736"/>
                <a:gd name="T1" fmla="*/ 0 h 167"/>
                <a:gd name="T2" fmla="*/ 346 w 736"/>
                <a:gd name="T3" fmla="*/ 165 h 167"/>
                <a:gd name="T4" fmla="*/ 736 w 736"/>
                <a:gd name="T5" fmla="*/ 14 h 167"/>
              </a:gdLst>
              <a:ahLst/>
              <a:cxnLst>
                <a:cxn ang="0">
                  <a:pos x="T0" y="T1"/>
                </a:cxn>
                <a:cxn ang="0">
                  <a:pos x="T2" y="T3"/>
                </a:cxn>
                <a:cxn ang="0">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9724" name="Freeform 44"/>
            <p:cNvSpPr>
              <a:spLocks/>
            </p:cNvSpPr>
            <p:nvPr/>
          </p:nvSpPr>
          <p:spPr bwMode="auto">
            <a:xfrm>
              <a:off x="3086" y="2289"/>
              <a:ext cx="755" cy="142"/>
            </a:xfrm>
            <a:custGeom>
              <a:avLst/>
              <a:gdLst>
                <a:gd name="T0" fmla="*/ 0 w 736"/>
                <a:gd name="T1" fmla="*/ 0 h 167"/>
                <a:gd name="T2" fmla="*/ 346 w 736"/>
                <a:gd name="T3" fmla="*/ 165 h 167"/>
                <a:gd name="T4" fmla="*/ 736 w 736"/>
                <a:gd name="T5" fmla="*/ 14 h 167"/>
              </a:gdLst>
              <a:ahLst/>
              <a:cxnLst>
                <a:cxn ang="0">
                  <a:pos x="T0" y="T1"/>
                </a:cxn>
                <a:cxn ang="0">
                  <a:pos x="T2" y="T3"/>
                </a:cxn>
                <a:cxn ang="0">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extLst>
      <p:ext uri="{BB962C8B-B14F-4D97-AF65-F5344CB8AC3E}">
        <p14:creationId xmlns:p14="http://schemas.microsoft.com/office/powerpoint/2010/main" val="4031349126"/>
      </p:ext>
    </p:extLst>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3" name="Rectangle 3"/>
          <p:cNvSpPr>
            <a:spLocks noGrp="1" noChangeArrowheads="1"/>
          </p:cNvSpPr>
          <p:nvPr>
            <p:ph type="body" idx="1"/>
          </p:nvPr>
        </p:nvSpPr>
        <p:spPr>
          <a:xfrm>
            <a:off x="216009" y="769938"/>
            <a:ext cx="8610600" cy="5257800"/>
          </a:xfrm>
        </p:spPr>
        <p:txBody>
          <a:bodyPr/>
          <a:lstStyle/>
          <a:p>
            <a:pPr>
              <a:spcBef>
                <a:spcPct val="0"/>
              </a:spcBef>
              <a:buFontTx/>
              <a:buNone/>
            </a:pPr>
            <a:r>
              <a:rPr lang="zh-CN" altLang="en-US" b="1" dirty="0" smtClean="0"/>
              <a:t>属性依赖图：依赖属性</a:t>
            </a:r>
            <a:endParaRPr lang="en-US" altLang="zh-CN" b="1" dirty="0"/>
          </a:p>
          <a:p>
            <a:pPr>
              <a:spcBef>
                <a:spcPct val="0"/>
              </a:spcBef>
              <a:buFontTx/>
              <a:buNone/>
            </a:pPr>
            <a:r>
              <a:rPr lang="en-US" altLang="zh-CN" b="1" dirty="0"/>
              <a:t>	</a:t>
            </a:r>
            <a:r>
              <a:rPr lang="en-US" altLang="zh-CN" b="1" dirty="0" err="1"/>
              <a:t>int</a:t>
            </a:r>
            <a:r>
              <a:rPr lang="en-US" altLang="zh-CN" b="1" dirty="0"/>
              <a:t> id</a:t>
            </a:r>
            <a:r>
              <a:rPr lang="en-US" altLang="zh-CN" b="1" baseline="-25000" dirty="0"/>
              <a:t>1</a:t>
            </a:r>
            <a:r>
              <a:rPr lang="en-US" altLang="zh-CN" b="1" dirty="0"/>
              <a:t>, id</a:t>
            </a:r>
            <a:r>
              <a:rPr lang="en-US" altLang="zh-CN" b="1" baseline="-25000" dirty="0"/>
              <a:t>2</a:t>
            </a:r>
            <a:r>
              <a:rPr lang="en-US" altLang="zh-CN" b="1" dirty="0"/>
              <a:t>, id</a:t>
            </a:r>
            <a:r>
              <a:rPr lang="en-US" altLang="zh-CN" b="1" baseline="-25000" dirty="0"/>
              <a:t>3</a:t>
            </a:r>
            <a:r>
              <a:rPr lang="zh-CN" altLang="en-US" b="1" dirty="0"/>
              <a:t>的分析树的依赖图</a:t>
            </a:r>
          </a:p>
          <a:p>
            <a:pPr>
              <a:spcBef>
                <a:spcPct val="0"/>
              </a:spcBef>
              <a:buFontTx/>
              <a:buNone/>
            </a:pPr>
            <a:endParaRPr lang="en-US" altLang="zh-CN" sz="2800" b="1" dirty="0"/>
          </a:p>
          <a:p>
            <a:pPr>
              <a:spcBef>
                <a:spcPct val="0"/>
              </a:spcBef>
              <a:buFontTx/>
              <a:buNone/>
            </a:pPr>
            <a:r>
              <a:rPr lang="en-US" altLang="zh-CN" sz="2800" b="1" dirty="0"/>
              <a:t>					         </a:t>
            </a:r>
            <a:r>
              <a:rPr lang="en-US" altLang="zh-CN" sz="2800" b="1" i="1" dirty="0" smtClean="0">
                <a:solidFill>
                  <a:srgbClr val="FF0000"/>
                </a:solidFill>
              </a:rPr>
              <a:t>D </a:t>
            </a:r>
            <a:r>
              <a:rPr lang="en-US" altLang="zh-CN" sz="2800" b="1" dirty="0">
                <a:solidFill>
                  <a:srgbClr val="FF0000"/>
                </a:solidFill>
                <a:sym typeface="Symbol" pitchFamily="18" charset="2"/>
              </a:rPr>
              <a:t></a:t>
            </a:r>
            <a:r>
              <a:rPr lang="en-US" altLang="zh-CN" sz="2800" b="1" dirty="0">
                <a:solidFill>
                  <a:srgbClr val="FF0000"/>
                </a:solidFill>
              </a:rPr>
              <a:t> </a:t>
            </a:r>
            <a:r>
              <a:rPr lang="en-US" altLang="zh-CN" sz="2800" b="1" i="1" dirty="0">
                <a:solidFill>
                  <a:srgbClr val="FF0000"/>
                </a:solidFill>
              </a:rPr>
              <a:t>TL</a:t>
            </a:r>
            <a:r>
              <a:rPr lang="en-US" altLang="zh-CN" sz="2800" b="1" dirty="0">
                <a:solidFill>
                  <a:srgbClr val="FF0000"/>
                </a:solidFill>
              </a:rPr>
              <a:t>  </a:t>
            </a:r>
            <a:r>
              <a:rPr lang="en-US" altLang="zh-CN" sz="2800" b="1" dirty="0" smtClean="0">
                <a:solidFill>
                  <a:srgbClr val="FF0000"/>
                </a:solidFill>
              </a:rPr>
              <a:t>  </a:t>
            </a:r>
            <a:r>
              <a:rPr lang="en-US" altLang="zh-CN" sz="2800" b="1" i="1" dirty="0">
                <a:solidFill>
                  <a:srgbClr val="FF0000"/>
                </a:solidFill>
              </a:rPr>
              <a:t>L</a:t>
            </a:r>
            <a:r>
              <a:rPr lang="en-US" altLang="zh-CN" sz="2800" b="1" dirty="0">
                <a:solidFill>
                  <a:srgbClr val="FF0000"/>
                </a:solidFill>
              </a:rPr>
              <a:t>.</a:t>
            </a:r>
            <a:r>
              <a:rPr lang="en-US" altLang="zh-CN" sz="2800" b="1" i="1" dirty="0">
                <a:solidFill>
                  <a:srgbClr val="FF0000"/>
                </a:solidFill>
              </a:rPr>
              <a:t>in</a:t>
            </a:r>
            <a:r>
              <a:rPr lang="en-US" altLang="zh-CN" sz="2800" b="1" dirty="0">
                <a:solidFill>
                  <a:srgbClr val="FF0000"/>
                </a:solidFill>
              </a:rPr>
              <a:t> </a:t>
            </a:r>
            <a:r>
              <a:rPr lang="en-US" altLang="zh-CN" sz="2800" b="1" dirty="0" smtClean="0">
                <a:solidFill>
                  <a:srgbClr val="FF0000"/>
                </a:solidFill>
              </a:rPr>
              <a:t>:=</a:t>
            </a:r>
            <a:r>
              <a:rPr lang="en-US" altLang="zh-CN" sz="2800" b="1" i="1" dirty="0" err="1" smtClean="0">
                <a:solidFill>
                  <a:srgbClr val="FF0000"/>
                </a:solidFill>
              </a:rPr>
              <a:t>T</a:t>
            </a:r>
            <a:r>
              <a:rPr lang="en-US" altLang="zh-CN" sz="2800" b="1" dirty="0" err="1" smtClean="0">
                <a:solidFill>
                  <a:srgbClr val="FF0000"/>
                </a:solidFill>
              </a:rPr>
              <a:t>.</a:t>
            </a:r>
            <a:r>
              <a:rPr lang="en-US" altLang="zh-CN" sz="2800" b="1" i="1" dirty="0" err="1" smtClean="0">
                <a:solidFill>
                  <a:srgbClr val="FF0000"/>
                </a:solidFill>
              </a:rPr>
              <a:t>type</a:t>
            </a:r>
            <a:endParaRPr lang="zh-CN" altLang="en-US" sz="2800" b="1" i="1" dirty="0">
              <a:solidFill>
                <a:srgbClr val="FF0000"/>
              </a:solidFill>
            </a:endParaRPr>
          </a:p>
        </p:txBody>
      </p:sp>
      <p:sp>
        <p:nvSpPr>
          <p:cNvPr id="573467" name="Rectangle 27"/>
          <p:cNvSpPr>
            <a:spLocks noChangeArrowheads="1"/>
          </p:cNvSpPr>
          <p:nvPr/>
        </p:nvSpPr>
        <p:spPr bwMode="auto">
          <a:xfrm>
            <a:off x="3194050" y="2514600"/>
            <a:ext cx="39052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D</a:t>
            </a:r>
          </a:p>
        </p:txBody>
      </p:sp>
      <p:sp>
        <p:nvSpPr>
          <p:cNvPr id="573468" name="Rectangle 28"/>
          <p:cNvSpPr>
            <a:spLocks noChangeArrowheads="1"/>
          </p:cNvSpPr>
          <p:nvPr/>
        </p:nvSpPr>
        <p:spPr bwMode="auto">
          <a:xfrm>
            <a:off x="457200" y="4246563"/>
            <a:ext cx="1438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    int</a:t>
            </a:r>
          </a:p>
        </p:txBody>
      </p:sp>
      <p:sp>
        <p:nvSpPr>
          <p:cNvPr id="573469" name="Rectangle 29"/>
          <p:cNvSpPr>
            <a:spLocks noChangeArrowheads="1"/>
          </p:cNvSpPr>
          <p:nvPr/>
        </p:nvSpPr>
        <p:spPr bwMode="auto">
          <a:xfrm>
            <a:off x="873125" y="3422650"/>
            <a:ext cx="585788"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T</a:t>
            </a:r>
          </a:p>
        </p:txBody>
      </p:sp>
      <p:sp>
        <p:nvSpPr>
          <p:cNvPr id="573470" name="Line 30"/>
          <p:cNvSpPr>
            <a:spLocks noChangeShapeType="1"/>
          </p:cNvSpPr>
          <p:nvPr/>
        </p:nvSpPr>
        <p:spPr bwMode="auto">
          <a:xfrm flipH="1">
            <a:off x="1144588" y="2895600"/>
            <a:ext cx="1854200" cy="52705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471" name="Rectangle 31"/>
          <p:cNvSpPr>
            <a:spLocks noChangeArrowheads="1"/>
          </p:cNvSpPr>
          <p:nvPr/>
        </p:nvSpPr>
        <p:spPr bwMode="auto">
          <a:xfrm>
            <a:off x="5608638" y="4213225"/>
            <a:ext cx="3905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573472" name="Line 32"/>
          <p:cNvSpPr>
            <a:spLocks noChangeShapeType="1"/>
          </p:cNvSpPr>
          <p:nvPr/>
        </p:nvSpPr>
        <p:spPr bwMode="auto">
          <a:xfrm>
            <a:off x="1023938" y="3927475"/>
            <a:ext cx="0" cy="465138"/>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473" name="Line 33"/>
          <p:cNvSpPr>
            <a:spLocks noChangeShapeType="1"/>
          </p:cNvSpPr>
          <p:nvPr/>
        </p:nvSpPr>
        <p:spPr bwMode="auto">
          <a:xfrm>
            <a:off x="6096000" y="3962400"/>
            <a:ext cx="1047750" cy="30321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474" name="Line 34"/>
          <p:cNvSpPr>
            <a:spLocks noChangeShapeType="1"/>
          </p:cNvSpPr>
          <p:nvPr/>
        </p:nvSpPr>
        <p:spPr bwMode="auto">
          <a:xfrm flipH="1">
            <a:off x="4213225" y="3946525"/>
            <a:ext cx="1047750" cy="301625"/>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475" name="Rectangle 35"/>
          <p:cNvSpPr>
            <a:spLocks noChangeArrowheads="1"/>
          </p:cNvSpPr>
          <p:nvPr/>
        </p:nvSpPr>
        <p:spPr bwMode="auto">
          <a:xfrm>
            <a:off x="7197725" y="4254500"/>
            <a:ext cx="900113"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3</a:t>
            </a:r>
          </a:p>
        </p:txBody>
      </p:sp>
      <p:sp>
        <p:nvSpPr>
          <p:cNvPr id="573476" name="Rectangle 36"/>
          <p:cNvSpPr>
            <a:spLocks noChangeArrowheads="1"/>
          </p:cNvSpPr>
          <p:nvPr/>
        </p:nvSpPr>
        <p:spPr bwMode="auto">
          <a:xfrm>
            <a:off x="5556250" y="3435350"/>
            <a:ext cx="5349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573478" name="Line 38"/>
          <p:cNvSpPr>
            <a:spLocks noChangeShapeType="1"/>
          </p:cNvSpPr>
          <p:nvPr/>
        </p:nvSpPr>
        <p:spPr bwMode="auto">
          <a:xfrm>
            <a:off x="3683000" y="2895600"/>
            <a:ext cx="1854200" cy="52705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479" name="Line 39"/>
          <p:cNvSpPr>
            <a:spLocks noChangeShapeType="1"/>
          </p:cNvSpPr>
          <p:nvPr/>
        </p:nvSpPr>
        <p:spPr bwMode="auto">
          <a:xfrm>
            <a:off x="2292350" y="5467350"/>
            <a:ext cx="0" cy="46355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480" name="Line 40"/>
          <p:cNvSpPr>
            <a:spLocks noChangeShapeType="1"/>
          </p:cNvSpPr>
          <p:nvPr/>
        </p:nvSpPr>
        <p:spPr bwMode="auto">
          <a:xfrm>
            <a:off x="3878263" y="4716463"/>
            <a:ext cx="0" cy="46355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481" name="Line 41"/>
          <p:cNvSpPr>
            <a:spLocks noChangeShapeType="1"/>
          </p:cNvSpPr>
          <p:nvPr/>
        </p:nvSpPr>
        <p:spPr bwMode="auto">
          <a:xfrm>
            <a:off x="5710238" y="3948113"/>
            <a:ext cx="0" cy="465138"/>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482" name="Rectangle 42"/>
          <p:cNvSpPr>
            <a:spLocks noChangeArrowheads="1"/>
          </p:cNvSpPr>
          <p:nvPr/>
        </p:nvSpPr>
        <p:spPr bwMode="auto">
          <a:xfrm>
            <a:off x="3773488" y="4248150"/>
            <a:ext cx="4619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573483" name="Rectangle 43"/>
          <p:cNvSpPr>
            <a:spLocks noChangeArrowheads="1"/>
          </p:cNvSpPr>
          <p:nvPr/>
        </p:nvSpPr>
        <p:spPr bwMode="auto">
          <a:xfrm>
            <a:off x="2185988" y="5002213"/>
            <a:ext cx="434975"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573484" name="Line 44"/>
          <p:cNvSpPr>
            <a:spLocks noChangeShapeType="1"/>
          </p:cNvSpPr>
          <p:nvPr/>
        </p:nvSpPr>
        <p:spPr bwMode="auto">
          <a:xfrm flipH="1">
            <a:off x="2438400" y="4724400"/>
            <a:ext cx="1047750" cy="30321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485" name="Line 45"/>
          <p:cNvSpPr>
            <a:spLocks noChangeShapeType="1"/>
          </p:cNvSpPr>
          <p:nvPr/>
        </p:nvSpPr>
        <p:spPr bwMode="auto">
          <a:xfrm>
            <a:off x="4268788" y="4781550"/>
            <a:ext cx="1047750" cy="301625"/>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486" name="Rectangle 46"/>
          <p:cNvSpPr>
            <a:spLocks noChangeArrowheads="1"/>
          </p:cNvSpPr>
          <p:nvPr/>
        </p:nvSpPr>
        <p:spPr bwMode="auto">
          <a:xfrm>
            <a:off x="5195888" y="5062538"/>
            <a:ext cx="9017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2</a:t>
            </a:r>
          </a:p>
        </p:txBody>
      </p:sp>
      <p:sp>
        <p:nvSpPr>
          <p:cNvPr id="573487" name="Rectangle 47"/>
          <p:cNvSpPr>
            <a:spLocks noChangeArrowheads="1"/>
          </p:cNvSpPr>
          <p:nvPr/>
        </p:nvSpPr>
        <p:spPr bwMode="auto">
          <a:xfrm>
            <a:off x="2093913" y="5875338"/>
            <a:ext cx="9017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1</a:t>
            </a:r>
          </a:p>
        </p:txBody>
      </p:sp>
      <p:sp>
        <p:nvSpPr>
          <p:cNvPr id="573488" name="Rectangle 48"/>
          <p:cNvSpPr>
            <a:spLocks noChangeArrowheads="1"/>
          </p:cNvSpPr>
          <p:nvPr/>
        </p:nvSpPr>
        <p:spPr bwMode="auto">
          <a:xfrm>
            <a:off x="3754438" y="4979988"/>
            <a:ext cx="3905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573489" name="Rectangle 49"/>
          <p:cNvSpPr>
            <a:spLocks noChangeArrowheads="1"/>
          </p:cNvSpPr>
          <p:nvPr/>
        </p:nvSpPr>
        <p:spPr bwMode="auto">
          <a:xfrm>
            <a:off x="2744788" y="5911850"/>
            <a:ext cx="1071563"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dirty="0" smtClean="0"/>
              <a:t>1</a:t>
            </a:r>
            <a:r>
              <a:rPr lang="en-US" altLang="zh-CN" sz="2800" i="1" dirty="0" smtClean="0"/>
              <a:t>entry</a:t>
            </a:r>
            <a:endParaRPr lang="en-US" altLang="zh-CN" sz="2800" i="1" dirty="0"/>
          </a:p>
        </p:txBody>
      </p:sp>
      <p:sp>
        <p:nvSpPr>
          <p:cNvPr id="573490" name="Rectangle 50"/>
          <p:cNvSpPr>
            <a:spLocks noChangeArrowheads="1"/>
          </p:cNvSpPr>
          <p:nvPr/>
        </p:nvSpPr>
        <p:spPr bwMode="auto">
          <a:xfrm>
            <a:off x="2651125" y="5043488"/>
            <a:ext cx="434975"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10</a:t>
            </a:r>
          </a:p>
        </p:txBody>
      </p:sp>
      <p:sp>
        <p:nvSpPr>
          <p:cNvPr id="573491" name="Line 51"/>
          <p:cNvSpPr>
            <a:spLocks noChangeShapeType="1"/>
          </p:cNvSpPr>
          <p:nvPr/>
        </p:nvSpPr>
        <p:spPr bwMode="auto">
          <a:xfrm flipV="1">
            <a:off x="2874963" y="5449888"/>
            <a:ext cx="0" cy="54768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573492" name="Rectangle 52"/>
          <p:cNvSpPr>
            <a:spLocks noChangeArrowheads="1"/>
          </p:cNvSpPr>
          <p:nvPr/>
        </p:nvSpPr>
        <p:spPr bwMode="auto">
          <a:xfrm>
            <a:off x="5892800" y="5140325"/>
            <a:ext cx="1069975"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b="0"/>
              <a:t>2 </a:t>
            </a:r>
            <a:r>
              <a:rPr lang="en-US" altLang="zh-CN" sz="2800" i="1"/>
              <a:t>entry</a:t>
            </a:r>
          </a:p>
        </p:txBody>
      </p:sp>
      <p:sp>
        <p:nvSpPr>
          <p:cNvPr id="573493" name="Rectangle 53"/>
          <p:cNvSpPr>
            <a:spLocks noChangeArrowheads="1"/>
          </p:cNvSpPr>
          <p:nvPr/>
        </p:nvSpPr>
        <p:spPr bwMode="auto">
          <a:xfrm>
            <a:off x="7845425" y="4316413"/>
            <a:ext cx="1069975"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3 </a:t>
            </a:r>
            <a:r>
              <a:rPr lang="en-US" altLang="zh-CN" sz="2800" i="1"/>
              <a:t>entry</a:t>
            </a:r>
          </a:p>
        </p:txBody>
      </p:sp>
      <p:sp>
        <p:nvSpPr>
          <p:cNvPr id="573494" name="Rectangle 54"/>
          <p:cNvSpPr>
            <a:spLocks noChangeArrowheads="1"/>
          </p:cNvSpPr>
          <p:nvPr/>
        </p:nvSpPr>
        <p:spPr bwMode="auto">
          <a:xfrm>
            <a:off x="1160463" y="5040313"/>
            <a:ext cx="67945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in </a:t>
            </a:r>
            <a:r>
              <a:rPr lang="en-US" altLang="zh-CN" sz="2800"/>
              <a:t>9</a:t>
            </a:r>
          </a:p>
        </p:txBody>
      </p:sp>
      <p:sp>
        <p:nvSpPr>
          <p:cNvPr id="573495" name="Rectangle 55"/>
          <p:cNvSpPr>
            <a:spLocks noChangeArrowheads="1"/>
          </p:cNvSpPr>
          <p:nvPr/>
        </p:nvSpPr>
        <p:spPr bwMode="auto">
          <a:xfrm>
            <a:off x="4333875" y="4275138"/>
            <a:ext cx="4349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8</a:t>
            </a:r>
          </a:p>
        </p:txBody>
      </p:sp>
      <p:sp>
        <p:nvSpPr>
          <p:cNvPr id="573496" name="Rectangle 56"/>
          <p:cNvSpPr>
            <a:spLocks noChangeArrowheads="1"/>
          </p:cNvSpPr>
          <p:nvPr/>
        </p:nvSpPr>
        <p:spPr bwMode="auto">
          <a:xfrm>
            <a:off x="2800350" y="4270375"/>
            <a:ext cx="67945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in </a:t>
            </a:r>
            <a:r>
              <a:rPr lang="en-US" altLang="zh-CN" sz="2800"/>
              <a:t>7</a:t>
            </a:r>
          </a:p>
        </p:txBody>
      </p:sp>
      <p:sp>
        <p:nvSpPr>
          <p:cNvPr id="573497" name="Rectangle 57"/>
          <p:cNvSpPr>
            <a:spLocks noChangeArrowheads="1"/>
          </p:cNvSpPr>
          <p:nvPr/>
        </p:nvSpPr>
        <p:spPr bwMode="auto">
          <a:xfrm>
            <a:off x="6097588" y="3484563"/>
            <a:ext cx="434975"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6</a:t>
            </a:r>
          </a:p>
        </p:txBody>
      </p:sp>
      <p:sp>
        <p:nvSpPr>
          <p:cNvPr id="573498" name="Rectangle 58"/>
          <p:cNvSpPr>
            <a:spLocks noChangeArrowheads="1"/>
          </p:cNvSpPr>
          <p:nvPr/>
        </p:nvSpPr>
        <p:spPr bwMode="auto">
          <a:xfrm>
            <a:off x="4505325" y="3443288"/>
            <a:ext cx="901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in </a:t>
            </a:r>
            <a:r>
              <a:rPr lang="en-US" altLang="zh-CN" sz="2800"/>
              <a:t>5</a:t>
            </a:r>
          </a:p>
        </p:txBody>
      </p:sp>
      <p:sp>
        <p:nvSpPr>
          <p:cNvPr id="573499" name="Rectangle 59"/>
          <p:cNvSpPr>
            <a:spLocks noChangeArrowheads="1"/>
          </p:cNvSpPr>
          <p:nvPr/>
        </p:nvSpPr>
        <p:spPr bwMode="auto">
          <a:xfrm>
            <a:off x="1408113" y="3484563"/>
            <a:ext cx="973138"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4 </a:t>
            </a:r>
            <a:r>
              <a:rPr lang="en-US" altLang="zh-CN" sz="2800" i="1"/>
              <a:t>type</a:t>
            </a:r>
          </a:p>
        </p:txBody>
      </p:sp>
      <p:sp>
        <p:nvSpPr>
          <p:cNvPr id="573500" name="Line 60"/>
          <p:cNvSpPr>
            <a:spLocks noChangeShapeType="1"/>
          </p:cNvSpPr>
          <p:nvPr/>
        </p:nvSpPr>
        <p:spPr bwMode="auto">
          <a:xfrm flipH="1">
            <a:off x="3308350" y="4005263"/>
            <a:ext cx="1047750" cy="303213"/>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573501" name="Line 61"/>
          <p:cNvSpPr>
            <a:spLocks noChangeShapeType="1"/>
          </p:cNvSpPr>
          <p:nvPr/>
        </p:nvSpPr>
        <p:spPr bwMode="auto">
          <a:xfrm flipH="1">
            <a:off x="1676400" y="4648200"/>
            <a:ext cx="1047750" cy="303213"/>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573502" name="Line 62"/>
          <p:cNvSpPr>
            <a:spLocks noChangeShapeType="1"/>
          </p:cNvSpPr>
          <p:nvPr/>
        </p:nvSpPr>
        <p:spPr bwMode="auto">
          <a:xfrm flipH="1" flipV="1">
            <a:off x="6556375" y="3867150"/>
            <a:ext cx="1682750" cy="525463"/>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573503" name="Line 63"/>
          <p:cNvSpPr>
            <a:spLocks noChangeShapeType="1"/>
          </p:cNvSpPr>
          <p:nvPr/>
        </p:nvSpPr>
        <p:spPr bwMode="auto">
          <a:xfrm flipH="1" flipV="1">
            <a:off x="4675188" y="4656138"/>
            <a:ext cx="1682750" cy="52387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573504" name="Freeform 64"/>
          <p:cNvSpPr>
            <a:spLocks/>
          </p:cNvSpPr>
          <p:nvPr/>
        </p:nvSpPr>
        <p:spPr bwMode="auto">
          <a:xfrm>
            <a:off x="1801813" y="3186113"/>
            <a:ext cx="3025775" cy="425450"/>
          </a:xfrm>
          <a:custGeom>
            <a:avLst/>
            <a:gdLst>
              <a:gd name="T0" fmla="*/ 0 w 1860"/>
              <a:gd name="T1" fmla="*/ 315 h 315"/>
              <a:gd name="T2" fmla="*/ 360 w 1860"/>
              <a:gd name="T3" fmla="*/ 119 h 315"/>
              <a:gd name="T4" fmla="*/ 960 w 1860"/>
              <a:gd name="T5" fmla="*/ 0 h 315"/>
              <a:gd name="T6" fmla="*/ 1515 w 1860"/>
              <a:gd name="T7" fmla="*/ 120 h 315"/>
              <a:gd name="T8" fmla="*/ 1860 w 1860"/>
              <a:gd name="T9" fmla="*/ 285 h 315"/>
            </a:gdLst>
            <a:ahLst/>
            <a:cxnLst>
              <a:cxn ang="0">
                <a:pos x="T0" y="T1"/>
              </a:cxn>
              <a:cxn ang="0">
                <a:pos x="T2" y="T3"/>
              </a:cxn>
              <a:cxn ang="0">
                <a:pos x="T4" y="T5"/>
              </a:cxn>
              <a:cxn ang="0">
                <a:pos x="T6" y="T7"/>
              </a:cxn>
              <a:cxn ang="0">
                <a:pos x="T8" y="T9"/>
              </a:cxn>
            </a:cxnLst>
            <a:rect l="0" t="0" r="r" b="b"/>
            <a:pathLst>
              <a:path w="1860" h="315">
                <a:moveTo>
                  <a:pt x="0" y="315"/>
                </a:moveTo>
                <a:cubicBezTo>
                  <a:pt x="60" y="282"/>
                  <a:pt x="200" y="171"/>
                  <a:pt x="360" y="119"/>
                </a:cubicBezTo>
                <a:cubicBezTo>
                  <a:pt x="520" y="67"/>
                  <a:pt x="768" y="0"/>
                  <a:pt x="960" y="0"/>
                </a:cubicBezTo>
                <a:cubicBezTo>
                  <a:pt x="1152" y="0"/>
                  <a:pt x="1365" y="73"/>
                  <a:pt x="1515" y="120"/>
                </a:cubicBezTo>
                <a:cubicBezTo>
                  <a:pt x="1665" y="167"/>
                  <a:pt x="1788" y="251"/>
                  <a:pt x="1860" y="285"/>
                </a:cubicBezTo>
              </a:path>
            </a:pathLst>
          </a:custGeom>
          <a:ln>
            <a:solidFill>
              <a:srgbClr val="FF0000"/>
            </a:solidFill>
            <a:headEnd/>
            <a:tailEnd type="stealth" w="lg" len="med"/>
          </a:ln>
          <a:extLst/>
        </p:spPr>
        <p:style>
          <a:lnRef idx="3">
            <a:schemeClr val="accent1"/>
          </a:lnRef>
          <a:fillRef idx="0">
            <a:schemeClr val="accent1"/>
          </a:fillRef>
          <a:effectRef idx="2">
            <a:schemeClr val="accent1"/>
          </a:effectRef>
          <a:fontRef idx="minor">
            <a:schemeClr val="tx1"/>
          </a:fontRef>
        </p:style>
        <p:txBody>
          <a:bodyPr/>
          <a:lstStyle/>
          <a:p>
            <a:endParaRPr lang="zh-CN" altLang="en-US">
              <a:solidFill>
                <a:srgbClr val="FF0000"/>
              </a:solidFill>
            </a:endParaRPr>
          </a:p>
        </p:txBody>
      </p:sp>
      <p:sp>
        <p:nvSpPr>
          <p:cNvPr id="573505" name="Freeform 65"/>
          <p:cNvSpPr>
            <a:spLocks/>
          </p:cNvSpPr>
          <p:nvPr/>
        </p:nvSpPr>
        <p:spPr bwMode="auto">
          <a:xfrm>
            <a:off x="1531938" y="5514975"/>
            <a:ext cx="1196975" cy="225425"/>
          </a:xfrm>
          <a:custGeom>
            <a:avLst/>
            <a:gdLst>
              <a:gd name="T0" fmla="*/ 0 w 736"/>
              <a:gd name="T1" fmla="*/ 0 h 167"/>
              <a:gd name="T2" fmla="*/ 346 w 736"/>
              <a:gd name="T3" fmla="*/ 165 h 167"/>
              <a:gd name="T4" fmla="*/ 736 w 736"/>
              <a:gd name="T5" fmla="*/ 14 h 167"/>
            </a:gdLst>
            <a:ahLst/>
            <a:cxnLst>
              <a:cxn ang="0">
                <a:pos x="T0" y="T1"/>
              </a:cxn>
              <a:cxn ang="0">
                <a:pos x="T2" y="T3"/>
              </a:cxn>
              <a:cxn ang="0">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506" name="Freeform 66"/>
          <p:cNvSpPr>
            <a:spLocks/>
          </p:cNvSpPr>
          <p:nvPr/>
        </p:nvSpPr>
        <p:spPr bwMode="auto">
          <a:xfrm>
            <a:off x="3200400" y="4724400"/>
            <a:ext cx="1196975" cy="225425"/>
          </a:xfrm>
          <a:custGeom>
            <a:avLst/>
            <a:gdLst>
              <a:gd name="T0" fmla="*/ 0 w 736"/>
              <a:gd name="T1" fmla="*/ 0 h 167"/>
              <a:gd name="T2" fmla="*/ 346 w 736"/>
              <a:gd name="T3" fmla="*/ 165 h 167"/>
              <a:gd name="T4" fmla="*/ 736 w 736"/>
              <a:gd name="T5" fmla="*/ 14 h 167"/>
            </a:gdLst>
            <a:ahLst/>
            <a:cxnLst>
              <a:cxn ang="0">
                <a:pos x="T0" y="T1"/>
              </a:cxn>
              <a:cxn ang="0">
                <a:pos x="T2" y="T3"/>
              </a:cxn>
              <a:cxn ang="0">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507" name="Freeform 67"/>
          <p:cNvSpPr>
            <a:spLocks/>
          </p:cNvSpPr>
          <p:nvPr/>
        </p:nvSpPr>
        <p:spPr bwMode="auto">
          <a:xfrm>
            <a:off x="4899025" y="3938588"/>
            <a:ext cx="1198563" cy="225425"/>
          </a:xfrm>
          <a:custGeom>
            <a:avLst/>
            <a:gdLst>
              <a:gd name="T0" fmla="*/ 0 w 736"/>
              <a:gd name="T1" fmla="*/ 0 h 167"/>
              <a:gd name="T2" fmla="*/ 346 w 736"/>
              <a:gd name="T3" fmla="*/ 165 h 167"/>
              <a:gd name="T4" fmla="*/ 736 w 736"/>
              <a:gd name="T5" fmla="*/ 14 h 167"/>
            </a:gdLst>
            <a:ahLst/>
            <a:cxnLst>
              <a:cxn ang="0">
                <a:pos x="T0" y="T1"/>
              </a:cxn>
              <a:cxn ang="0">
                <a:pos x="T2" y="T3"/>
              </a:cxn>
              <a:cxn ang="0">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extLst>
      <p:ext uri="{BB962C8B-B14F-4D97-AF65-F5344CB8AC3E}">
        <p14:creationId xmlns:p14="http://schemas.microsoft.com/office/powerpoint/2010/main" val="3142312960"/>
      </p:ext>
    </p:extLst>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83" name="Rectangle 3"/>
          <p:cNvSpPr>
            <a:spLocks noGrp="1" noChangeArrowheads="1"/>
          </p:cNvSpPr>
          <p:nvPr>
            <p:ph type="body" idx="1"/>
          </p:nvPr>
        </p:nvSpPr>
        <p:spPr>
          <a:xfrm>
            <a:off x="200025" y="682124"/>
            <a:ext cx="8610600" cy="5257800"/>
          </a:xfrm>
        </p:spPr>
        <p:txBody>
          <a:bodyPr/>
          <a:lstStyle/>
          <a:p>
            <a:pPr>
              <a:spcBef>
                <a:spcPct val="0"/>
              </a:spcBef>
              <a:buFontTx/>
              <a:buNone/>
            </a:pPr>
            <a:r>
              <a:rPr lang="zh-CN" altLang="en-US" b="1" dirty="0" smtClean="0"/>
              <a:t>属性</a:t>
            </a:r>
            <a:r>
              <a:rPr lang="zh-CN" altLang="en-US" b="1" dirty="0"/>
              <a:t>依赖图</a:t>
            </a:r>
            <a:endParaRPr lang="en-US" altLang="zh-CN" b="1" dirty="0"/>
          </a:p>
          <a:p>
            <a:pPr>
              <a:spcBef>
                <a:spcPct val="0"/>
              </a:spcBef>
              <a:buFontTx/>
              <a:buNone/>
            </a:pPr>
            <a:r>
              <a:rPr lang="en-US" altLang="zh-CN" b="1" dirty="0"/>
              <a:t>	</a:t>
            </a:r>
            <a:r>
              <a:rPr lang="en-US" altLang="zh-CN" b="1" dirty="0" err="1"/>
              <a:t>int</a:t>
            </a:r>
            <a:r>
              <a:rPr lang="en-US" altLang="zh-CN" b="1" dirty="0"/>
              <a:t> id</a:t>
            </a:r>
            <a:r>
              <a:rPr lang="en-US" altLang="zh-CN" b="1" baseline="-25000" dirty="0"/>
              <a:t>1</a:t>
            </a:r>
            <a:r>
              <a:rPr lang="en-US" altLang="zh-CN" b="1" dirty="0"/>
              <a:t>, id</a:t>
            </a:r>
            <a:r>
              <a:rPr lang="en-US" altLang="zh-CN" b="1" baseline="-25000" dirty="0"/>
              <a:t>2</a:t>
            </a:r>
            <a:r>
              <a:rPr lang="en-US" altLang="zh-CN" b="1" dirty="0"/>
              <a:t>, id</a:t>
            </a:r>
            <a:r>
              <a:rPr lang="en-US" altLang="zh-CN" b="1" baseline="-25000" dirty="0"/>
              <a:t>3</a:t>
            </a:r>
            <a:r>
              <a:rPr lang="zh-CN" altLang="en-US" b="1" dirty="0"/>
              <a:t>的分析树的依赖图</a:t>
            </a:r>
          </a:p>
          <a:p>
            <a:pPr>
              <a:spcBef>
                <a:spcPct val="0"/>
              </a:spcBef>
              <a:buFontTx/>
              <a:buNone/>
            </a:pPr>
            <a:r>
              <a:rPr lang="en-US" altLang="zh-CN" sz="2800" b="1" i="1" dirty="0"/>
              <a:t>					</a:t>
            </a:r>
            <a:r>
              <a:rPr lang="en-US" altLang="zh-CN" sz="2800" b="1" i="1" dirty="0">
                <a:solidFill>
                  <a:srgbClr val="FF0000"/>
                </a:solidFill>
              </a:rPr>
              <a:t>	L</a:t>
            </a:r>
            <a:r>
              <a:rPr lang="en-US" altLang="zh-CN" sz="2800" b="1" dirty="0">
                <a:solidFill>
                  <a:srgbClr val="FF0000"/>
                </a:solidFill>
                <a:sym typeface="Symbol" pitchFamily="18" charset="2"/>
              </a:rPr>
              <a:t></a:t>
            </a:r>
            <a:r>
              <a:rPr lang="en-US" altLang="zh-CN" sz="2800" b="1" dirty="0">
                <a:solidFill>
                  <a:srgbClr val="FF0000"/>
                </a:solidFill>
              </a:rPr>
              <a:t> </a:t>
            </a:r>
            <a:r>
              <a:rPr lang="en-US" altLang="zh-CN" sz="2800" b="1" i="1" dirty="0">
                <a:solidFill>
                  <a:srgbClr val="FF0000"/>
                </a:solidFill>
              </a:rPr>
              <a:t>L</a:t>
            </a:r>
            <a:r>
              <a:rPr lang="en-US" altLang="zh-CN" sz="2800" b="1" baseline="-30000" dirty="0">
                <a:solidFill>
                  <a:srgbClr val="FF0000"/>
                </a:solidFill>
              </a:rPr>
              <a:t>1</a:t>
            </a:r>
            <a:r>
              <a:rPr lang="en-US" altLang="zh-CN" sz="2800" b="1" dirty="0">
                <a:solidFill>
                  <a:srgbClr val="FF0000"/>
                </a:solidFill>
              </a:rPr>
              <a:t>,</a:t>
            </a:r>
            <a:r>
              <a:rPr lang="en-US" altLang="zh-CN" sz="2800" dirty="0">
                <a:solidFill>
                  <a:srgbClr val="FF0000"/>
                </a:solidFill>
              </a:rPr>
              <a:t> </a:t>
            </a:r>
            <a:r>
              <a:rPr lang="en-US" altLang="zh-CN" sz="2800" b="1" dirty="0">
                <a:solidFill>
                  <a:srgbClr val="FF0000"/>
                </a:solidFill>
              </a:rPr>
              <a:t>id</a:t>
            </a:r>
            <a:r>
              <a:rPr lang="en-US" altLang="zh-CN" sz="3600" dirty="0">
                <a:solidFill>
                  <a:srgbClr val="FF0000"/>
                </a:solidFill>
              </a:rPr>
              <a:t>   </a:t>
            </a:r>
            <a:r>
              <a:rPr lang="en-US" altLang="zh-CN" sz="2800" b="1" i="1" dirty="0">
                <a:solidFill>
                  <a:srgbClr val="FF0000"/>
                </a:solidFill>
              </a:rPr>
              <a:t>L</a:t>
            </a:r>
            <a:r>
              <a:rPr lang="en-US" altLang="zh-CN" sz="2800" b="1" baseline="-30000" dirty="0">
                <a:solidFill>
                  <a:srgbClr val="FF0000"/>
                </a:solidFill>
              </a:rPr>
              <a:t>1</a:t>
            </a:r>
            <a:r>
              <a:rPr lang="en-US" altLang="zh-CN" sz="2800" b="1" i="1" dirty="0">
                <a:solidFill>
                  <a:srgbClr val="FF0000"/>
                </a:solidFill>
              </a:rPr>
              <a:t>.in</a:t>
            </a:r>
            <a:r>
              <a:rPr lang="en-US" altLang="zh-CN" sz="2800" b="1" dirty="0">
                <a:solidFill>
                  <a:srgbClr val="FF0000"/>
                </a:solidFill>
              </a:rPr>
              <a:t> := </a:t>
            </a:r>
            <a:r>
              <a:rPr lang="en-US" altLang="zh-CN" sz="2800" b="1" i="1" dirty="0">
                <a:solidFill>
                  <a:srgbClr val="FF0000"/>
                </a:solidFill>
              </a:rPr>
              <a:t>L</a:t>
            </a:r>
            <a:r>
              <a:rPr lang="en-US" altLang="zh-CN" sz="2800" b="1" dirty="0">
                <a:solidFill>
                  <a:srgbClr val="FF0000"/>
                </a:solidFill>
              </a:rPr>
              <a:t>.</a:t>
            </a:r>
            <a:r>
              <a:rPr lang="en-US" altLang="zh-CN" sz="2800" b="1" i="1" dirty="0">
                <a:solidFill>
                  <a:srgbClr val="FF0000"/>
                </a:solidFill>
              </a:rPr>
              <a:t>in</a:t>
            </a:r>
            <a:r>
              <a:rPr lang="en-US" altLang="zh-CN" sz="2800" b="1" dirty="0">
                <a:solidFill>
                  <a:srgbClr val="FF0000"/>
                </a:solidFill>
              </a:rPr>
              <a:t>;</a:t>
            </a:r>
          </a:p>
          <a:p>
            <a:pPr>
              <a:buFontTx/>
              <a:buNone/>
            </a:pPr>
            <a:r>
              <a:rPr lang="en-US" altLang="zh-CN" sz="2800" b="1" dirty="0">
                <a:solidFill>
                  <a:srgbClr val="FF0000"/>
                </a:solidFill>
              </a:rPr>
              <a:t>      					</a:t>
            </a:r>
            <a:r>
              <a:rPr lang="en-US" altLang="zh-CN" sz="2800" b="1" i="1" dirty="0" err="1" smtClean="0">
                <a:solidFill>
                  <a:srgbClr val="0000FF"/>
                </a:solidFill>
              </a:rPr>
              <a:t>addtype</a:t>
            </a:r>
            <a:r>
              <a:rPr lang="en-US" altLang="zh-CN" sz="2800" b="1" dirty="0" smtClean="0">
                <a:solidFill>
                  <a:srgbClr val="0000FF"/>
                </a:solidFill>
              </a:rPr>
              <a:t> </a:t>
            </a:r>
            <a:r>
              <a:rPr lang="en-US" altLang="zh-CN" sz="2800" b="1" dirty="0">
                <a:solidFill>
                  <a:srgbClr val="0000FF"/>
                </a:solidFill>
              </a:rPr>
              <a:t>(</a:t>
            </a:r>
            <a:r>
              <a:rPr lang="en-US" altLang="zh-CN" sz="2800" b="1" dirty="0" err="1">
                <a:solidFill>
                  <a:srgbClr val="0000FF"/>
                </a:solidFill>
              </a:rPr>
              <a:t>id.</a:t>
            </a:r>
            <a:r>
              <a:rPr lang="en-US" altLang="zh-CN" sz="2800" b="1" i="1" dirty="0" err="1">
                <a:solidFill>
                  <a:srgbClr val="0000FF"/>
                </a:solidFill>
              </a:rPr>
              <a:t>entry</a:t>
            </a:r>
            <a:r>
              <a:rPr lang="en-US" altLang="zh-CN" sz="2800" b="1" dirty="0">
                <a:solidFill>
                  <a:srgbClr val="0000FF"/>
                </a:solidFill>
              </a:rPr>
              <a:t>, </a:t>
            </a:r>
            <a:r>
              <a:rPr lang="en-US" altLang="zh-CN" sz="2800" b="1" i="1" dirty="0">
                <a:solidFill>
                  <a:srgbClr val="0000FF"/>
                </a:solidFill>
              </a:rPr>
              <a:t>L</a:t>
            </a:r>
            <a:r>
              <a:rPr lang="en-US" altLang="zh-CN" sz="2800" b="1" dirty="0">
                <a:solidFill>
                  <a:srgbClr val="0000FF"/>
                </a:solidFill>
              </a:rPr>
              <a:t>.</a:t>
            </a:r>
            <a:r>
              <a:rPr lang="en-US" altLang="zh-CN" sz="2800" b="1" i="1" dirty="0">
                <a:solidFill>
                  <a:srgbClr val="0000FF"/>
                </a:solidFill>
              </a:rPr>
              <a:t>in</a:t>
            </a:r>
            <a:r>
              <a:rPr lang="en-US" altLang="zh-CN" sz="2800" b="1" dirty="0">
                <a:solidFill>
                  <a:srgbClr val="0000FF"/>
                </a:solidFill>
              </a:rPr>
              <a:t> )</a:t>
            </a:r>
            <a:r>
              <a:rPr lang="en-US" altLang="zh-CN" sz="2800" dirty="0">
                <a:solidFill>
                  <a:srgbClr val="0000FF"/>
                </a:solidFill>
              </a:rPr>
              <a:t> </a:t>
            </a:r>
            <a:endParaRPr lang="zh-CN" altLang="en-US" sz="2800" dirty="0">
              <a:solidFill>
                <a:srgbClr val="0000FF"/>
              </a:solidFill>
            </a:endParaRPr>
          </a:p>
        </p:txBody>
      </p:sp>
      <p:grpSp>
        <p:nvGrpSpPr>
          <p:cNvPr id="839684" name="Group 4"/>
          <p:cNvGrpSpPr>
            <a:grpSpLocks/>
          </p:cNvGrpSpPr>
          <p:nvPr/>
        </p:nvGrpSpPr>
        <p:grpSpPr bwMode="auto">
          <a:xfrm>
            <a:off x="457200" y="2514600"/>
            <a:ext cx="8458200" cy="3878263"/>
            <a:chOff x="288" y="1392"/>
            <a:chExt cx="5328" cy="2443"/>
          </a:xfrm>
        </p:grpSpPr>
        <p:sp>
          <p:nvSpPr>
            <p:cNvPr id="839685" name="Rectangle 5"/>
            <p:cNvSpPr>
              <a:spLocks noChangeArrowheads="1"/>
            </p:cNvSpPr>
            <p:nvPr/>
          </p:nvSpPr>
          <p:spPr bwMode="auto">
            <a:xfrm>
              <a:off x="2012" y="1392"/>
              <a:ext cx="24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D</a:t>
              </a:r>
            </a:p>
          </p:txBody>
        </p:sp>
        <p:sp>
          <p:nvSpPr>
            <p:cNvPr id="839686" name="Rectangle 6"/>
            <p:cNvSpPr>
              <a:spLocks noChangeArrowheads="1"/>
            </p:cNvSpPr>
            <p:nvPr/>
          </p:nvSpPr>
          <p:spPr bwMode="auto">
            <a:xfrm>
              <a:off x="288" y="2483"/>
              <a:ext cx="90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    int</a:t>
              </a:r>
            </a:p>
          </p:txBody>
        </p:sp>
        <p:sp>
          <p:nvSpPr>
            <p:cNvPr id="839687" name="Rectangle 7"/>
            <p:cNvSpPr>
              <a:spLocks noChangeArrowheads="1"/>
            </p:cNvSpPr>
            <p:nvPr/>
          </p:nvSpPr>
          <p:spPr bwMode="auto">
            <a:xfrm>
              <a:off x="550" y="1964"/>
              <a:ext cx="369"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T</a:t>
              </a:r>
            </a:p>
          </p:txBody>
        </p:sp>
        <p:sp>
          <p:nvSpPr>
            <p:cNvPr id="839688" name="Line 8"/>
            <p:cNvSpPr>
              <a:spLocks noChangeShapeType="1"/>
            </p:cNvSpPr>
            <p:nvPr/>
          </p:nvSpPr>
          <p:spPr bwMode="auto">
            <a:xfrm flipH="1">
              <a:off x="721"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689" name="Rectangle 9"/>
            <p:cNvSpPr>
              <a:spLocks noChangeArrowheads="1"/>
            </p:cNvSpPr>
            <p:nvPr/>
          </p:nvSpPr>
          <p:spPr bwMode="auto">
            <a:xfrm>
              <a:off x="3533" y="2462"/>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839690" name="Line 10"/>
            <p:cNvSpPr>
              <a:spLocks noChangeShapeType="1"/>
            </p:cNvSpPr>
            <p:nvPr/>
          </p:nvSpPr>
          <p:spPr bwMode="auto">
            <a:xfrm>
              <a:off x="645" y="2282"/>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691" name="Line 11"/>
            <p:cNvSpPr>
              <a:spLocks noChangeShapeType="1"/>
            </p:cNvSpPr>
            <p:nvPr/>
          </p:nvSpPr>
          <p:spPr bwMode="auto">
            <a:xfrm>
              <a:off x="3840" y="230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692" name="Line 12"/>
            <p:cNvSpPr>
              <a:spLocks noChangeShapeType="1"/>
            </p:cNvSpPr>
            <p:nvPr/>
          </p:nvSpPr>
          <p:spPr bwMode="auto">
            <a:xfrm flipH="1">
              <a:off x="2654" y="2294"/>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693" name="Rectangle 13"/>
            <p:cNvSpPr>
              <a:spLocks noChangeArrowheads="1"/>
            </p:cNvSpPr>
            <p:nvPr/>
          </p:nvSpPr>
          <p:spPr bwMode="auto">
            <a:xfrm>
              <a:off x="4534" y="2488"/>
              <a:ext cx="56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3</a:t>
              </a:r>
            </a:p>
          </p:txBody>
        </p:sp>
        <p:sp>
          <p:nvSpPr>
            <p:cNvPr id="839694" name="Rectangle 14"/>
            <p:cNvSpPr>
              <a:spLocks noChangeArrowheads="1"/>
            </p:cNvSpPr>
            <p:nvPr/>
          </p:nvSpPr>
          <p:spPr bwMode="auto">
            <a:xfrm>
              <a:off x="3500" y="1972"/>
              <a:ext cx="33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839695" name="Line 15"/>
            <p:cNvSpPr>
              <a:spLocks noChangeShapeType="1"/>
            </p:cNvSpPr>
            <p:nvPr/>
          </p:nvSpPr>
          <p:spPr bwMode="auto">
            <a:xfrm>
              <a:off x="2320"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696" name="Line 16"/>
            <p:cNvSpPr>
              <a:spLocks noChangeShapeType="1"/>
            </p:cNvSpPr>
            <p:nvPr/>
          </p:nvSpPr>
          <p:spPr bwMode="auto">
            <a:xfrm>
              <a:off x="1444" y="3252"/>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697" name="Line 17"/>
            <p:cNvSpPr>
              <a:spLocks noChangeShapeType="1"/>
            </p:cNvSpPr>
            <p:nvPr/>
          </p:nvSpPr>
          <p:spPr bwMode="auto">
            <a:xfrm>
              <a:off x="2443" y="2779"/>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698" name="Line 18"/>
            <p:cNvSpPr>
              <a:spLocks noChangeShapeType="1"/>
            </p:cNvSpPr>
            <p:nvPr/>
          </p:nvSpPr>
          <p:spPr bwMode="auto">
            <a:xfrm>
              <a:off x="3597" y="2295"/>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699" name="Rectangle 19"/>
            <p:cNvSpPr>
              <a:spLocks noChangeArrowheads="1"/>
            </p:cNvSpPr>
            <p:nvPr/>
          </p:nvSpPr>
          <p:spPr bwMode="auto">
            <a:xfrm>
              <a:off x="2377" y="2484"/>
              <a:ext cx="29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839700" name="Rectangle 20"/>
            <p:cNvSpPr>
              <a:spLocks noChangeArrowheads="1"/>
            </p:cNvSpPr>
            <p:nvPr/>
          </p:nvSpPr>
          <p:spPr bwMode="auto">
            <a:xfrm>
              <a:off x="1377" y="2959"/>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839701" name="Line 21"/>
            <p:cNvSpPr>
              <a:spLocks noChangeShapeType="1"/>
            </p:cNvSpPr>
            <p:nvPr/>
          </p:nvSpPr>
          <p:spPr bwMode="auto">
            <a:xfrm flipH="1">
              <a:off x="1536" y="278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702" name="Line 22"/>
            <p:cNvSpPr>
              <a:spLocks noChangeShapeType="1"/>
            </p:cNvSpPr>
            <p:nvPr/>
          </p:nvSpPr>
          <p:spPr bwMode="auto">
            <a:xfrm>
              <a:off x="2689" y="2820"/>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703" name="Rectangle 23"/>
            <p:cNvSpPr>
              <a:spLocks noChangeArrowheads="1"/>
            </p:cNvSpPr>
            <p:nvPr/>
          </p:nvSpPr>
          <p:spPr bwMode="auto">
            <a:xfrm>
              <a:off x="3273" y="2997"/>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2</a:t>
              </a:r>
            </a:p>
          </p:txBody>
        </p:sp>
        <p:sp>
          <p:nvSpPr>
            <p:cNvPr id="839704" name="Rectangle 24"/>
            <p:cNvSpPr>
              <a:spLocks noChangeArrowheads="1"/>
            </p:cNvSpPr>
            <p:nvPr/>
          </p:nvSpPr>
          <p:spPr bwMode="auto">
            <a:xfrm>
              <a:off x="1319" y="3509"/>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1</a:t>
              </a:r>
            </a:p>
          </p:txBody>
        </p:sp>
        <p:sp>
          <p:nvSpPr>
            <p:cNvPr id="839705" name="Rectangle 25"/>
            <p:cNvSpPr>
              <a:spLocks noChangeArrowheads="1"/>
            </p:cNvSpPr>
            <p:nvPr/>
          </p:nvSpPr>
          <p:spPr bwMode="auto">
            <a:xfrm>
              <a:off x="2365" y="2945"/>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839706" name="Rectangle 26"/>
            <p:cNvSpPr>
              <a:spLocks noChangeArrowheads="1"/>
            </p:cNvSpPr>
            <p:nvPr/>
          </p:nvSpPr>
          <p:spPr bwMode="auto">
            <a:xfrm>
              <a:off x="1729" y="3532"/>
              <a:ext cx="6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1 </a:t>
              </a:r>
              <a:r>
                <a:rPr lang="en-US" altLang="zh-CN" sz="2800" i="1"/>
                <a:t>entry</a:t>
              </a:r>
            </a:p>
          </p:txBody>
        </p:sp>
        <p:sp>
          <p:nvSpPr>
            <p:cNvPr id="839707" name="Rectangle 27"/>
            <p:cNvSpPr>
              <a:spLocks noChangeArrowheads="1"/>
            </p:cNvSpPr>
            <p:nvPr/>
          </p:nvSpPr>
          <p:spPr bwMode="auto">
            <a:xfrm>
              <a:off x="1670" y="2985"/>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dirty="0"/>
                <a:t>10</a:t>
              </a:r>
            </a:p>
          </p:txBody>
        </p:sp>
        <p:sp>
          <p:nvSpPr>
            <p:cNvPr id="839708" name="Line 28"/>
            <p:cNvSpPr>
              <a:spLocks noChangeShapeType="1"/>
            </p:cNvSpPr>
            <p:nvPr/>
          </p:nvSpPr>
          <p:spPr bwMode="auto">
            <a:xfrm flipV="1">
              <a:off x="1811" y="3241"/>
              <a:ext cx="0" cy="345"/>
            </a:xfrm>
            <a:prstGeom prst="line">
              <a:avLst/>
            </a:prstGeom>
            <a:noFill/>
            <a:ln w="25400">
              <a:solidFill>
                <a:srgbClr val="0000FF"/>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839709" name="Rectangle 29"/>
            <p:cNvSpPr>
              <a:spLocks noChangeArrowheads="1"/>
            </p:cNvSpPr>
            <p:nvPr/>
          </p:nvSpPr>
          <p:spPr bwMode="auto">
            <a:xfrm>
              <a:off x="3712" y="3046"/>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b="0"/>
                <a:t>2 </a:t>
              </a:r>
              <a:r>
                <a:rPr lang="en-US" altLang="zh-CN" sz="2800" i="1"/>
                <a:t>entry</a:t>
              </a:r>
            </a:p>
          </p:txBody>
        </p:sp>
        <p:sp>
          <p:nvSpPr>
            <p:cNvPr id="839710" name="Rectangle 30"/>
            <p:cNvSpPr>
              <a:spLocks noChangeArrowheads="1"/>
            </p:cNvSpPr>
            <p:nvPr/>
          </p:nvSpPr>
          <p:spPr bwMode="auto">
            <a:xfrm>
              <a:off x="4942" y="2527"/>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3 </a:t>
              </a:r>
              <a:r>
                <a:rPr lang="en-US" altLang="zh-CN" sz="2800" i="1"/>
                <a:t>entry</a:t>
              </a:r>
            </a:p>
          </p:txBody>
        </p:sp>
        <p:sp>
          <p:nvSpPr>
            <p:cNvPr id="839711" name="Rectangle 31"/>
            <p:cNvSpPr>
              <a:spLocks noChangeArrowheads="1"/>
            </p:cNvSpPr>
            <p:nvPr/>
          </p:nvSpPr>
          <p:spPr bwMode="auto">
            <a:xfrm>
              <a:off x="731" y="2983"/>
              <a:ext cx="4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in </a:t>
              </a:r>
              <a:r>
                <a:rPr lang="en-US" altLang="zh-CN" sz="2800"/>
                <a:t>9</a:t>
              </a:r>
            </a:p>
          </p:txBody>
        </p:sp>
        <p:sp>
          <p:nvSpPr>
            <p:cNvPr id="839712" name="Rectangle 32"/>
            <p:cNvSpPr>
              <a:spLocks noChangeArrowheads="1"/>
            </p:cNvSpPr>
            <p:nvPr/>
          </p:nvSpPr>
          <p:spPr bwMode="auto">
            <a:xfrm>
              <a:off x="2730" y="2501"/>
              <a:ext cx="27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8</a:t>
              </a:r>
            </a:p>
          </p:txBody>
        </p:sp>
        <p:sp>
          <p:nvSpPr>
            <p:cNvPr id="839713" name="Rectangle 33"/>
            <p:cNvSpPr>
              <a:spLocks noChangeArrowheads="1"/>
            </p:cNvSpPr>
            <p:nvPr/>
          </p:nvSpPr>
          <p:spPr bwMode="auto">
            <a:xfrm>
              <a:off x="1764" y="2498"/>
              <a:ext cx="428"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in </a:t>
              </a:r>
              <a:r>
                <a:rPr lang="en-US" altLang="zh-CN" sz="2800"/>
                <a:t>7</a:t>
              </a:r>
            </a:p>
          </p:txBody>
        </p:sp>
        <p:sp>
          <p:nvSpPr>
            <p:cNvPr id="839714" name="Rectangle 34"/>
            <p:cNvSpPr>
              <a:spLocks noChangeArrowheads="1"/>
            </p:cNvSpPr>
            <p:nvPr/>
          </p:nvSpPr>
          <p:spPr bwMode="auto">
            <a:xfrm>
              <a:off x="3841" y="2003"/>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6</a:t>
              </a:r>
            </a:p>
          </p:txBody>
        </p:sp>
        <p:sp>
          <p:nvSpPr>
            <p:cNvPr id="839715" name="Rectangle 35"/>
            <p:cNvSpPr>
              <a:spLocks noChangeArrowheads="1"/>
            </p:cNvSpPr>
            <p:nvPr/>
          </p:nvSpPr>
          <p:spPr bwMode="auto">
            <a:xfrm>
              <a:off x="2838" y="1977"/>
              <a:ext cx="5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in </a:t>
              </a:r>
              <a:r>
                <a:rPr lang="en-US" altLang="zh-CN" sz="2800"/>
                <a:t>5</a:t>
              </a:r>
            </a:p>
          </p:txBody>
        </p:sp>
        <p:sp>
          <p:nvSpPr>
            <p:cNvPr id="839716" name="Rectangle 36"/>
            <p:cNvSpPr>
              <a:spLocks noChangeArrowheads="1"/>
            </p:cNvSpPr>
            <p:nvPr/>
          </p:nvSpPr>
          <p:spPr bwMode="auto">
            <a:xfrm>
              <a:off x="887" y="2003"/>
              <a:ext cx="613"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4 </a:t>
              </a:r>
              <a:r>
                <a:rPr lang="en-US" altLang="zh-CN" sz="2800" i="1"/>
                <a:t>type</a:t>
              </a:r>
            </a:p>
          </p:txBody>
        </p:sp>
        <p:sp>
          <p:nvSpPr>
            <p:cNvPr id="839717" name="Line 37"/>
            <p:cNvSpPr>
              <a:spLocks noChangeShapeType="1"/>
            </p:cNvSpPr>
            <p:nvPr/>
          </p:nvSpPr>
          <p:spPr bwMode="auto">
            <a:xfrm flipH="1">
              <a:off x="2084" y="2331"/>
              <a:ext cx="660" cy="191"/>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839718" name="Line 38"/>
            <p:cNvSpPr>
              <a:spLocks noChangeShapeType="1"/>
            </p:cNvSpPr>
            <p:nvPr/>
          </p:nvSpPr>
          <p:spPr bwMode="auto">
            <a:xfrm flipH="1">
              <a:off x="1056" y="2736"/>
              <a:ext cx="660" cy="191"/>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839719" name="Line 39"/>
            <p:cNvSpPr>
              <a:spLocks noChangeShapeType="1"/>
            </p:cNvSpPr>
            <p:nvPr/>
          </p:nvSpPr>
          <p:spPr bwMode="auto">
            <a:xfrm flipH="1" flipV="1">
              <a:off x="4130" y="2244"/>
              <a:ext cx="1060" cy="331"/>
            </a:xfrm>
            <a:prstGeom prst="line">
              <a:avLst/>
            </a:prstGeom>
            <a:noFill/>
            <a:ln w="25400">
              <a:solidFill>
                <a:srgbClr val="0000FF"/>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839720" name="Line 40"/>
            <p:cNvSpPr>
              <a:spLocks noChangeShapeType="1"/>
            </p:cNvSpPr>
            <p:nvPr/>
          </p:nvSpPr>
          <p:spPr bwMode="auto">
            <a:xfrm flipH="1" flipV="1">
              <a:off x="2945" y="2741"/>
              <a:ext cx="1060" cy="330"/>
            </a:xfrm>
            <a:prstGeom prst="line">
              <a:avLst/>
            </a:prstGeom>
            <a:noFill/>
            <a:ln w="25400">
              <a:solidFill>
                <a:srgbClr val="0000FF"/>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839721" name="Freeform 41"/>
            <p:cNvSpPr>
              <a:spLocks/>
            </p:cNvSpPr>
            <p:nvPr/>
          </p:nvSpPr>
          <p:spPr bwMode="auto">
            <a:xfrm>
              <a:off x="1135" y="1815"/>
              <a:ext cx="1906" cy="268"/>
            </a:xfrm>
            <a:custGeom>
              <a:avLst/>
              <a:gdLst>
                <a:gd name="T0" fmla="*/ 0 w 1860"/>
                <a:gd name="T1" fmla="*/ 315 h 315"/>
                <a:gd name="T2" fmla="*/ 360 w 1860"/>
                <a:gd name="T3" fmla="*/ 119 h 315"/>
                <a:gd name="T4" fmla="*/ 960 w 1860"/>
                <a:gd name="T5" fmla="*/ 0 h 315"/>
                <a:gd name="T6" fmla="*/ 1515 w 1860"/>
                <a:gd name="T7" fmla="*/ 120 h 315"/>
                <a:gd name="T8" fmla="*/ 1860 w 1860"/>
                <a:gd name="T9" fmla="*/ 285 h 315"/>
              </a:gdLst>
              <a:ahLst/>
              <a:cxnLst>
                <a:cxn ang="0">
                  <a:pos x="T0" y="T1"/>
                </a:cxn>
                <a:cxn ang="0">
                  <a:pos x="T2" y="T3"/>
                </a:cxn>
                <a:cxn ang="0">
                  <a:pos x="T4" y="T5"/>
                </a:cxn>
                <a:cxn ang="0">
                  <a:pos x="T6" y="T7"/>
                </a:cxn>
                <a:cxn ang="0">
                  <a:pos x="T8" y="T9"/>
                </a:cxn>
              </a:cxnLst>
              <a:rect l="0" t="0" r="r" b="b"/>
              <a:pathLst>
                <a:path w="1860" h="315">
                  <a:moveTo>
                    <a:pt x="0" y="315"/>
                  </a:moveTo>
                  <a:cubicBezTo>
                    <a:pt x="60" y="282"/>
                    <a:pt x="200" y="171"/>
                    <a:pt x="360" y="119"/>
                  </a:cubicBezTo>
                  <a:cubicBezTo>
                    <a:pt x="520" y="67"/>
                    <a:pt x="768" y="0"/>
                    <a:pt x="960" y="0"/>
                  </a:cubicBezTo>
                  <a:cubicBezTo>
                    <a:pt x="1152" y="0"/>
                    <a:pt x="1365" y="73"/>
                    <a:pt x="1515" y="120"/>
                  </a:cubicBezTo>
                  <a:cubicBezTo>
                    <a:pt x="1665" y="167"/>
                    <a:pt x="1788" y="251"/>
                    <a:pt x="1860" y="285"/>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9722" name="Freeform 42"/>
            <p:cNvSpPr>
              <a:spLocks/>
            </p:cNvSpPr>
            <p:nvPr/>
          </p:nvSpPr>
          <p:spPr bwMode="auto">
            <a:xfrm>
              <a:off x="965" y="3282"/>
              <a:ext cx="754" cy="142"/>
            </a:xfrm>
            <a:custGeom>
              <a:avLst/>
              <a:gdLst>
                <a:gd name="T0" fmla="*/ 0 w 736"/>
                <a:gd name="T1" fmla="*/ 0 h 167"/>
                <a:gd name="T2" fmla="*/ 346 w 736"/>
                <a:gd name="T3" fmla="*/ 165 h 167"/>
                <a:gd name="T4" fmla="*/ 736 w 736"/>
                <a:gd name="T5" fmla="*/ 14 h 167"/>
              </a:gdLst>
              <a:ahLst/>
              <a:cxnLst>
                <a:cxn ang="0">
                  <a:pos x="T0" y="T1"/>
                </a:cxn>
                <a:cxn ang="0">
                  <a:pos x="T2" y="T3"/>
                </a:cxn>
                <a:cxn ang="0">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rgbClr val="FF0000"/>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9723" name="Freeform 43"/>
            <p:cNvSpPr>
              <a:spLocks/>
            </p:cNvSpPr>
            <p:nvPr/>
          </p:nvSpPr>
          <p:spPr bwMode="auto">
            <a:xfrm>
              <a:off x="2016" y="2784"/>
              <a:ext cx="754" cy="142"/>
            </a:xfrm>
            <a:custGeom>
              <a:avLst/>
              <a:gdLst>
                <a:gd name="T0" fmla="*/ 0 w 736"/>
                <a:gd name="T1" fmla="*/ 0 h 167"/>
                <a:gd name="T2" fmla="*/ 346 w 736"/>
                <a:gd name="T3" fmla="*/ 165 h 167"/>
                <a:gd name="T4" fmla="*/ 736 w 736"/>
                <a:gd name="T5" fmla="*/ 14 h 167"/>
              </a:gdLst>
              <a:ahLst/>
              <a:cxnLst>
                <a:cxn ang="0">
                  <a:pos x="T0" y="T1"/>
                </a:cxn>
                <a:cxn ang="0">
                  <a:pos x="T2" y="T3"/>
                </a:cxn>
                <a:cxn ang="0">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rgbClr val="FF0000"/>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9724" name="Freeform 44"/>
            <p:cNvSpPr>
              <a:spLocks/>
            </p:cNvSpPr>
            <p:nvPr/>
          </p:nvSpPr>
          <p:spPr bwMode="auto">
            <a:xfrm>
              <a:off x="3086" y="2289"/>
              <a:ext cx="755" cy="142"/>
            </a:xfrm>
            <a:custGeom>
              <a:avLst/>
              <a:gdLst>
                <a:gd name="T0" fmla="*/ 0 w 736"/>
                <a:gd name="T1" fmla="*/ 0 h 167"/>
                <a:gd name="T2" fmla="*/ 346 w 736"/>
                <a:gd name="T3" fmla="*/ 165 h 167"/>
                <a:gd name="T4" fmla="*/ 736 w 736"/>
                <a:gd name="T5" fmla="*/ 14 h 167"/>
              </a:gdLst>
              <a:ahLst/>
              <a:cxnLst>
                <a:cxn ang="0">
                  <a:pos x="T0" y="T1"/>
                </a:cxn>
                <a:cxn ang="0">
                  <a:pos x="T2" y="T3"/>
                </a:cxn>
                <a:cxn ang="0">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rgbClr val="FF0000"/>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extLst>
      <p:ext uri="{BB962C8B-B14F-4D97-AF65-F5344CB8AC3E}">
        <p14:creationId xmlns:p14="http://schemas.microsoft.com/office/powerpoint/2010/main" val="1903667415"/>
      </p:ext>
    </p:extLst>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1" name="Rectangle 3"/>
          <p:cNvSpPr>
            <a:spLocks noGrp="1" noChangeArrowheads="1"/>
          </p:cNvSpPr>
          <p:nvPr>
            <p:ph type="body" idx="1"/>
          </p:nvPr>
        </p:nvSpPr>
        <p:spPr>
          <a:xfrm>
            <a:off x="228600" y="561181"/>
            <a:ext cx="8610600" cy="5257800"/>
          </a:xfrm>
        </p:spPr>
        <p:txBody>
          <a:bodyPr/>
          <a:lstStyle/>
          <a:p>
            <a:pPr>
              <a:spcBef>
                <a:spcPct val="0"/>
              </a:spcBef>
              <a:buFontTx/>
              <a:buNone/>
            </a:pPr>
            <a:r>
              <a:rPr lang="zh-CN" altLang="en-US" b="1" dirty="0" smtClean="0"/>
              <a:t>属性</a:t>
            </a:r>
            <a:r>
              <a:rPr lang="zh-CN" altLang="en-US" b="1" dirty="0"/>
              <a:t>计算</a:t>
            </a:r>
            <a:r>
              <a:rPr lang="zh-CN" altLang="en-US" b="1" dirty="0" smtClean="0"/>
              <a:t>次序：</a:t>
            </a:r>
            <a:endParaRPr lang="zh-CN" altLang="en-US" b="1" dirty="0"/>
          </a:p>
          <a:p>
            <a:pPr>
              <a:spcBef>
                <a:spcPct val="0"/>
              </a:spcBef>
              <a:buFontTx/>
              <a:buNone/>
            </a:pPr>
            <a:r>
              <a:rPr lang="zh-CN" altLang="en-US" sz="2800" b="1" dirty="0"/>
              <a:t>拓扑排序</a:t>
            </a:r>
            <a:r>
              <a:rPr lang="zh-CN" altLang="en-US" sz="2800" b="1" dirty="0">
                <a:latin typeface="宋体" charset="-122"/>
              </a:rPr>
              <a:t>：结点的一种排序，使得边只会从该次序中先出现的结点到后出现的结点。</a:t>
            </a:r>
          </a:p>
          <a:p>
            <a:pPr>
              <a:spcBef>
                <a:spcPct val="0"/>
              </a:spcBef>
              <a:buFontTx/>
              <a:buNone/>
            </a:pPr>
            <a:r>
              <a:rPr lang="zh-CN" altLang="en-US" sz="2800" b="1" dirty="0">
                <a:latin typeface="宋体" charset="-122"/>
              </a:rPr>
              <a:t>例：</a:t>
            </a:r>
            <a:r>
              <a:rPr lang="zh-CN" altLang="en-US" sz="2800" b="1" dirty="0"/>
              <a:t>1，2，3，4，5，6，7，8，9，10</a:t>
            </a:r>
          </a:p>
        </p:txBody>
      </p:sp>
      <p:grpSp>
        <p:nvGrpSpPr>
          <p:cNvPr id="575492" name="Group 4"/>
          <p:cNvGrpSpPr>
            <a:grpSpLocks/>
          </p:cNvGrpSpPr>
          <p:nvPr/>
        </p:nvGrpSpPr>
        <p:grpSpPr bwMode="auto">
          <a:xfrm>
            <a:off x="381000" y="2286000"/>
            <a:ext cx="8458200" cy="3878262"/>
            <a:chOff x="288" y="1392"/>
            <a:chExt cx="5328" cy="2443"/>
          </a:xfrm>
        </p:grpSpPr>
        <p:sp>
          <p:nvSpPr>
            <p:cNvPr id="575493" name="Rectangle 5"/>
            <p:cNvSpPr>
              <a:spLocks noChangeArrowheads="1"/>
            </p:cNvSpPr>
            <p:nvPr/>
          </p:nvSpPr>
          <p:spPr bwMode="auto">
            <a:xfrm>
              <a:off x="2012" y="1392"/>
              <a:ext cx="24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D</a:t>
              </a:r>
            </a:p>
          </p:txBody>
        </p:sp>
        <p:sp>
          <p:nvSpPr>
            <p:cNvPr id="575494" name="Rectangle 6"/>
            <p:cNvSpPr>
              <a:spLocks noChangeArrowheads="1"/>
            </p:cNvSpPr>
            <p:nvPr/>
          </p:nvSpPr>
          <p:spPr bwMode="auto">
            <a:xfrm>
              <a:off x="288" y="2483"/>
              <a:ext cx="90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    int</a:t>
              </a:r>
            </a:p>
          </p:txBody>
        </p:sp>
        <p:sp>
          <p:nvSpPr>
            <p:cNvPr id="575495" name="Rectangle 7"/>
            <p:cNvSpPr>
              <a:spLocks noChangeArrowheads="1"/>
            </p:cNvSpPr>
            <p:nvPr/>
          </p:nvSpPr>
          <p:spPr bwMode="auto">
            <a:xfrm>
              <a:off x="550" y="1964"/>
              <a:ext cx="369"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T</a:t>
              </a:r>
            </a:p>
          </p:txBody>
        </p:sp>
        <p:sp>
          <p:nvSpPr>
            <p:cNvPr id="575496" name="Line 8"/>
            <p:cNvSpPr>
              <a:spLocks noChangeShapeType="1"/>
            </p:cNvSpPr>
            <p:nvPr/>
          </p:nvSpPr>
          <p:spPr bwMode="auto">
            <a:xfrm flipH="1">
              <a:off x="721"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497" name="Rectangle 9"/>
            <p:cNvSpPr>
              <a:spLocks noChangeArrowheads="1"/>
            </p:cNvSpPr>
            <p:nvPr/>
          </p:nvSpPr>
          <p:spPr bwMode="auto">
            <a:xfrm>
              <a:off x="3533" y="2462"/>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575498" name="Line 10"/>
            <p:cNvSpPr>
              <a:spLocks noChangeShapeType="1"/>
            </p:cNvSpPr>
            <p:nvPr/>
          </p:nvSpPr>
          <p:spPr bwMode="auto">
            <a:xfrm>
              <a:off x="645" y="2282"/>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499" name="Line 11"/>
            <p:cNvSpPr>
              <a:spLocks noChangeShapeType="1"/>
            </p:cNvSpPr>
            <p:nvPr/>
          </p:nvSpPr>
          <p:spPr bwMode="auto">
            <a:xfrm>
              <a:off x="3840" y="230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500" name="Line 12"/>
            <p:cNvSpPr>
              <a:spLocks noChangeShapeType="1"/>
            </p:cNvSpPr>
            <p:nvPr/>
          </p:nvSpPr>
          <p:spPr bwMode="auto">
            <a:xfrm flipH="1">
              <a:off x="2654" y="2294"/>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501" name="Rectangle 13"/>
            <p:cNvSpPr>
              <a:spLocks noChangeArrowheads="1"/>
            </p:cNvSpPr>
            <p:nvPr/>
          </p:nvSpPr>
          <p:spPr bwMode="auto">
            <a:xfrm>
              <a:off x="4534" y="2488"/>
              <a:ext cx="56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3</a:t>
              </a:r>
            </a:p>
          </p:txBody>
        </p:sp>
        <p:sp>
          <p:nvSpPr>
            <p:cNvPr id="575502" name="Rectangle 14"/>
            <p:cNvSpPr>
              <a:spLocks noChangeArrowheads="1"/>
            </p:cNvSpPr>
            <p:nvPr/>
          </p:nvSpPr>
          <p:spPr bwMode="auto">
            <a:xfrm>
              <a:off x="3500" y="1972"/>
              <a:ext cx="33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575503" name="Line 15"/>
            <p:cNvSpPr>
              <a:spLocks noChangeShapeType="1"/>
            </p:cNvSpPr>
            <p:nvPr/>
          </p:nvSpPr>
          <p:spPr bwMode="auto">
            <a:xfrm>
              <a:off x="2320"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504" name="Line 16"/>
            <p:cNvSpPr>
              <a:spLocks noChangeShapeType="1"/>
            </p:cNvSpPr>
            <p:nvPr/>
          </p:nvSpPr>
          <p:spPr bwMode="auto">
            <a:xfrm>
              <a:off x="1444" y="3252"/>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505" name="Line 17"/>
            <p:cNvSpPr>
              <a:spLocks noChangeShapeType="1"/>
            </p:cNvSpPr>
            <p:nvPr/>
          </p:nvSpPr>
          <p:spPr bwMode="auto">
            <a:xfrm>
              <a:off x="2443" y="2779"/>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506" name="Line 18"/>
            <p:cNvSpPr>
              <a:spLocks noChangeShapeType="1"/>
            </p:cNvSpPr>
            <p:nvPr/>
          </p:nvSpPr>
          <p:spPr bwMode="auto">
            <a:xfrm>
              <a:off x="3597" y="2295"/>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507" name="Rectangle 19"/>
            <p:cNvSpPr>
              <a:spLocks noChangeArrowheads="1"/>
            </p:cNvSpPr>
            <p:nvPr/>
          </p:nvSpPr>
          <p:spPr bwMode="auto">
            <a:xfrm>
              <a:off x="2377" y="2484"/>
              <a:ext cx="29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575508" name="Rectangle 20"/>
            <p:cNvSpPr>
              <a:spLocks noChangeArrowheads="1"/>
            </p:cNvSpPr>
            <p:nvPr/>
          </p:nvSpPr>
          <p:spPr bwMode="auto">
            <a:xfrm>
              <a:off x="1377" y="2959"/>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L</a:t>
              </a:r>
            </a:p>
          </p:txBody>
        </p:sp>
        <p:sp>
          <p:nvSpPr>
            <p:cNvPr id="575509" name="Line 21"/>
            <p:cNvSpPr>
              <a:spLocks noChangeShapeType="1"/>
            </p:cNvSpPr>
            <p:nvPr/>
          </p:nvSpPr>
          <p:spPr bwMode="auto">
            <a:xfrm flipH="1">
              <a:off x="1536" y="278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510" name="Line 22"/>
            <p:cNvSpPr>
              <a:spLocks noChangeShapeType="1"/>
            </p:cNvSpPr>
            <p:nvPr/>
          </p:nvSpPr>
          <p:spPr bwMode="auto">
            <a:xfrm>
              <a:off x="2689" y="2820"/>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511" name="Rectangle 23"/>
            <p:cNvSpPr>
              <a:spLocks noChangeArrowheads="1"/>
            </p:cNvSpPr>
            <p:nvPr/>
          </p:nvSpPr>
          <p:spPr bwMode="auto">
            <a:xfrm>
              <a:off x="3273" y="2997"/>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2</a:t>
              </a:r>
            </a:p>
          </p:txBody>
        </p:sp>
        <p:sp>
          <p:nvSpPr>
            <p:cNvPr id="575512" name="Rectangle 24"/>
            <p:cNvSpPr>
              <a:spLocks noChangeArrowheads="1"/>
            </p:cNvSpPr>
            <p:nvPr/>
          </p:nvSpPr>
          <p:spPr bwMode="auto">
            <a:xfrm>
              <a:off x="1319" y="3509"/>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a:t>id</a:t>
              </a:r>
              <a:r>
                <a:rPr lang="en-US" altLang="zh-CN" sz="2800" baseline="-25000"/>
                <a:t>1</a:t>
              </a:r>
            </a:p>
          </p:txBody>
        </p:sp>
        <p:sp>
          <p:nvSpPr>
            <p:cNvPr id="575513" name="Rectangle 25"/>
            <p:cNvSpPr>
              <a:spLocks noChangeArrowheads="1"/>
            </p:cNvSpPr>
            <p:nvPr/>
          </p:nvSpPr>
          <p:spPr bwMode="auto">
            <a:xfrm>
              <a:off x="2365" y="2945"/>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575514" name="Rectangle 26"/>
            <p:cNvSpPr>
              <a:spLocks noChangeArrowheads="1"/>
            </p:cNvSpPr>
            <p:nvPr/>
          </p:nvSpPr>
          <p:spPr bwMode="auto">
            <a:xfrm>
              <a:off x="1729" y="3532"/>
              <a:ext cx="6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dirty="0" smtClean="0"/>
                <a:t>1</a:t>
              </a:r>
              <a:r>
                <a:rPr lang="en-US" altLang="zh-CN" sz="2800" i="1" dirty="0" smtClean="0"/>
                <a:t>entry</a:t>
              </a:r>
              <a:endParaRPr lang="en-US" altLang="zh-CN" sz="2800" i="1" dirty="0"/>
            </a:p>
          </p:txBody>
        </p:sp>
        <p:sp>
          <p:nvSpPr>
            <p:cNvPr id="575515" name="Rectangle 27"/>
            <p:cNvSpPr>
              <a:spLocks noChangeArrowheads="1"/>
            </p:cNvSpPr>
            <p:nvPr/>
          </p:nvSpPr>
          <p:spPr bwMode="auto">
            <a:xfrm>
              <a:off x="1670" y="2985"/>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10</a:t>
              </a:r>
            </a:p>
          </p:txBody>
        </p:sp>
        <p:sp>
          <p:nvSpPr>
            <p:cNvPr id="575516" name="Line 28"/>
            <p:cNvSpPr>
              <a:spLocks noChangeShapeType="1"/>
            </p:cNvSpPr>
            <p:nvPr/>
          </p:nvSpPr>
          <p:spPr bwMode="auto">
            <a:xfrm flipV="1">
              <a:off x="1811" y="3241"/>
              <a:ext cx="0" cy="34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575517" name="Rectangle 29"/>
            <p:cNvSpPr>
              <a:spLocks noChangeArrowheads="1"/>
            </p:cNvSpPr>
            <p:nvPr/>
          </p:nvSpPr>
          <p:spPr bwMode="auto">
            <a:xfrm>
              <a:off x="3712" y="3046"/>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b="0"/>
                <a:t>2 </a:t>
              </a:r>
              <a:r>
                <a:rPr lang="en-US" altLang="zh-CN" sz="2800" i="1"/>
                <a:t>entry</a:t>
              </a:r>
            </a:p>
          </p:txBody>
        </p:sp>
        <p:sp>
          <p:nvSpPr>
            <p:cNvPr id="575518" name="Rectangle 30"/>
            <p:cNvSpPr>
              <a:spLocks noChangeArrowheads="1"/>
            </p:cNvSpPr>
            <p:nvPr/>
          </p:nvSpPr>
          <p:spPr bwMode="auto">
            <a:xfrm>
              <a:off x="4942" y="2527"/>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3 </a:t>
              </a:r>
              <a:r>
                <a:rPr lang="en-US" altLang="zh-CN" sz="2800" i="1"/>
                <a:t>entry</a:t>
              </a:r>
            </a:p>
          </p:txBody>
        </p:sp>
        <p:sp>
          <p:nvSpPr>
            <p:cNvPr id="575519" name="Rectangle 31"/>
            <p:cNvSpPr>
              <a:spLocks noChangeArrowheads="1"/>
            </p:cNvSpPr>
            <p:nvPr/>
          </p:nvSpPr>
          <p:spPr bwMode="auto">
            <a:xfrm>
              <a:off x="731" y="2983"/>
              <a:ext cx="4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in </a:t>
              </a:r>
              <a:r>
                <a:rPr lang="en-US" altLang="zh-CN" sz="2800"/>
                <a:t>9</a:t>
              </a:r>
            </a:p>
          </p:txBody>
        </p:sp>
        <p:sp>
          <p:nvSpPr>
            <p:cNvPr id="575520" name="Rectangle 32"/>
            <p:cNvSpPr>
              <a:spLocks noChangeArrowheads="1"/>
            </p:cNvSpPr>
            <p:nvPr/>
          </p:nvSpPr>
          <p:spPr bwMode="auto">
            <a:xfrm>
              <a:off x="2730" y="2501"/>
              <a:ext cx="27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8</a:t>
              </a:r>
            </a:p>
          </p:txBody>
        </p:sp>
        <p:sp>
          <p:nvSpPr>
            <p:cNvPr id="575521" name="Rectangle 33"/>
            <p:cNvSpPr>
              <a:spLocks noChangeArrowheads="1"/>
            </p:cNvSpPr>
            <p:nvPr/>
          </p:nvSpPr>
          <p:spPr bwMode="auto">
            <a:xfrm>
              <a:off x="1764" y="2498"/>
              <a:ext cx="428"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in </a:t>
              </a:r>
              <a:r>
                <a:rPr lang="en-US" altLang="zh-CN" sz="2800"/>
                <a:t>7</a:t>
              </a:r>
            </a:p>
          </p:txBody>
        </p:sp>
        <p:sp>
          <p:nvSpPr>
            <p:cNvPr id="575522" name="Rectangle 34"/>
            <p:cNvSpPr>
              <a:spLocks noChangeArrowheads="1"/>
            </p:cNvSpPr>
            <p:nvPr/>
          </p:nvSpPr>
          <p:spPr bwMode="auto">
            <a:xfrm>
              <a:off x="3841" y="2003"/>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6</a:t>
              </a:r>
            </a:p>
          </p:txBody>
        </p:sp>
        <p:sp>
          <p:nvSpPr>
            <p:cNvPr id="575523" name="Rectangle 35"/>
            <p:cNvSpPr>
              <a:spLocks noChangeArrowheads="1"/>
            </p:cNvSpPr>
            <p:nvPr/>
          </p:nvSpPr>
          <p:spPr bwMode="auto">
            <a:xfrm>
              <a:off x="2838" y="1977"/>
              <a:ext cx="5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in </a:t>
              </a:r>
              <a:r>
                <a:rPr lang="en-US" altLang="zh-CN" sz="2800"/>
                <a:t>5</a:t>
              </a:r>
            </a:p>
          </p:txBody>
        </p:sp>
        <p:sp>
          <p:nvSpPr>
            <p:cNvPr id="575524" name="Rectangle 36"/>
            <p:cNvSpPr>
              <a:spLocks noChangeArrowheads="1"/>
            </p:cNvSpPr>
            <p:nvPr/>
          </p:nvSpPr>
          <p:spPr bwMode="auto">
            <a:xfrm>
              <a:off x="887" y="2003"/>
              <a:ext cx="613"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dirty="0"/>
                <a:t>4 </a:t>
              </a:r>
              <a:r>
                <a:rPr lang="en-US" altLang="zh-CN" sz="2800" i="1" dirty="0"/>
                <a:t>type</a:t>
              </a:r>
            </a:p>
          </p:txBody>
        </p:sp>
        <p:sp>
          <p:nvSpPr>
            <p:cNvPr id="575525" name="Line 37"/>
            <p:cNvSpPr>
              <a:spLocks noChangeShapeType="1"/>
            </p:cNvSpPr>
            <p:nvPr/>
          </p:nvSpPr>
          <p:spPr bwMode="auto">
            <a:xfrm flipH="1">
              <a:off x="2084" y="2331"/>
              <a:ext cx="660" cy="19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575526" name="Line 38"/>
            <p:cNvSpPr>
              <a:spLocks noChangeShapeType="1"/>
            </p:cNvSpPr>
            <p:nvPr/>
          </p:nvSpPr>
          <p:spPr bwMode="auto">
            <a:xfrm flipH="1">
              <a:off x="1056" y="2736"/>
              <a:ext cx="660" cy="19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575527" name="Line 39"/>
            <p:cNvSpPr>
              <a:spLocks noChangeShapeType="1"/>
            </p:cNvSpPr>
            <p:nvPr/>
          </p:nvSpPr>
          <p:spPr bwMode="auto">
            <a:xfrm flipH="1" flipV="1">
              <a:off x="4130" y="2244"/>
              <a:ext cx="1060" cy="33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575528" name="Line 40"/>
            <p:cNvSpPr>
              <a:spLocks noChangeShapeType="1"/>
            </p:cNvSpPr>
            <p:nvPr/>
          </p:nvSpPr>
          <p:spPr bwMode="auto">
            <a:xfrm flipH="1" flipV="1">
              <a:off x="2945" y="2741"/>
              <a:ext cx="1060" cy="33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575529" name="Freeform 41"/>
            <p:cNvSpPr>
              <a:spLocks/>
            </p:cNvSpPr>
            <p:nvPr/>
          </p:nvSpPr>
          <p:spPr bwMode="auto">
            <a:xfrm>
              <a:off x="1135" y="1815"/>
              <a:ext cx="1906" cy="268"/>
            </a:xfrm>
            <a:custGeom>
              <a:avLst/>
              <a:gdLst>
                <a:gd name="T0" fmla="*/ 0 w 1860"/>
                <a:gd name="T1" fmla="*/ 315 h 315"/>
                <a:gd name="T2" fmla="*/ 360 w 1860"/>
                <a:gd name="T3" fmla="*/ 119 h 315"/>
                <a:gd name="T4" fmla="*/ 960 w 1860"/>
                <a:gd name="T5" fmla="*/ 0 h 315"/>
                <a:gd name="T6" fmla="*/ 1515 w 1860"/>
                <a:gd name="T7" fmla="*/ 120 h 315"/>
                <a:gd name="T8" fmla="*/ 1860 w 1860"/>
                <a:gd name="T9" fmla="*/ 285 h 315"/>
              </a:gdLst>
              <a:ahLst/>
              <a:cxnLst>
                <a:cxn ang="0">
                  <a:pos x="T0" y="T1"/>
                </a:cxn>
                <a:cxn ang="0">
                  <a:pos x="T2" y="T3"/>
                </a:cxn>
                <a:cxn ang="0">
                  <a:pos x="T4" y="T5"/>
                </a:cxn>
                <a:cxn ang="0">
                  <a:pos x="T6" y="T7"/>
                </a:cxn>
                <a:cxn ang="0">
                  <a:pos x="T8" y="T9"/>
                </a:cxn>
              </a:cxnLst>
              <a:rect l="0" t="0" r="r" b="b"/>
              <a:pathLst>
                <a:path w="1860" h="315">
                  <a:moveTo>
                    <a:pt x="0" y="315"/>
                  </a:moveTo>
                  <a:cubicBezTo>
                    <a:pt x="60" y="282"/>
                    <a:pt x="200" y="171"/>
                    <a:pt x="360" y="119"/>
                  </a:cubicBezTo>
                  <a:cubicBezTo>
                    <a:pt x="520" y="67"/>
                    <a:pt x="768" y="0"/>
                    <a:pt x="960" y="0"/>
                  </a:cubicBezTo>
                  <a:cubicBezTo>
                    <a:pt x="1152" y="0"/>
                    <a:pt x="1365" y="73"/>
                    <a:pt x="1515" y="120"/>
                  </a:cubicBezTo>
                  <a:cubicBezTo>
                    <a:pt x="1665" y="167"/>
                    <a:pt x="1788" y="251"/>
                    <a:pt x="1860" y="285"/>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5530" name="Freeform 42"/>
            <p:cNvSpPr>
              <a:spLocks/>
            </p:cNvSpPr>
            <p:nvPr/>
          </p:nvSpPr>
          <p:spPr bwMode="auto">
            <a:xfrm>
              <a:off x="965" y="3282"/>
              <a:ext cx="754" cy="142"/>
            </a:xfrm>
            <a:custGeom>
              <a:avLst/>
              <a:gdLst>
                <a:gd name="T0" fmla="*/ 0 w 736"/>
                <a:gd name="T1" fmla="*/ 0 h 167"/>
                <a:gd name="T2" fmla="*/ 346 w 736"/>
                <a:gd name="T3" fmla="*/ 165 h 167"/>
                <a:gd name="T4" fmla="*/ 736 w 736"/>
                <a:gd name="T5" fmla="*/ 14 h 167"/>
              </a:gdLst>
              <a:ahLst/>
              <a:cxnLst>
                <a:cxn ang="0">
                  <a:pos x="T0" y="T1"/>
                </a:cxn>
                <a:cxn ang="0">
                  <a:pos x="T2" y="T3"/>
                </a:cxn>
                <a:cxn ang="0">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5531" name="Freeform 43"/>
            <p:cNvSpPr>
              <a:spLocks/>
            </p:cNvSpPr>
            <p:nvPr/>
          </p:nvSpPr>
          <p:spPr bwMode="auto">
            <a:xfrm>
              <a:off x="2016" y="2784"/>
              <a:ext cx="754" cy="142"/>
            </a:xfrm>
            <a:custGeom>
              <a:avLst/>
              <a:gdLst>
                <a:gd name="T0" fmla="*/ 0 w 736"/>
                <a:gd name="T1" fmla="*/ 0 h 167"/>
                <a:gd name="T2" fmla="*/ 346 w 736"/>
                <a:gd name="T3" fmla="*/ 165 h 167"/>
                <a:gd name="T4" fmla="*/ 736 w 736"/>
                <a:gd name="T5" fmla="*/ 14 h 167"/>
              </a:gdLst>
              <a:ahLst/>
              <a:cxnLst>
                <a:cxn ang="0">
                  <a:pos x="T0" y="T1"/>
                </a:cxn>
                <a:cxn ang="0">
                  <a:pos x="T2" y="T3"/>
                </a:cxn>
                <a:cxn ang="0">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5532" name="Freeform 44"/>
            <p:cNvSpPr>
              <a:spLocks/>
            </p:cNvSpPr>
            <p:nvPr/>
          </p:nvSpPr>
          <p:spPr bwMode="auto">
            <a:xfrm>
              <a:off x="3086" y="2289"/>
              <a:ext cx="755" cy="142"/>
            </a:xfrm>
            <a:custGeom>
              <a:avLst/>
              <a:gdLst>
                <a:gd name="T0" fmla="*/ 0 w 736"/>
                <a:gd name="T1" fmla="*/ 0 h 167"/>
                <a:gd name="T2" fmla="*/ 346 w 736"/>
                <a:gd name="T3" fmla="*/ 165 h 167"/>
                <a:gd name="T4" fmla="*/ 736 w 736"/>
                <a:gd name="T5" fmla="*/ 14 h 167"/>
              </a:gdLst>
              <a:ahLst/>
              <a:cxnLst>
                <a:cxn ang="0">
                  <a:pos x="T0" y="T1"/>
                </a:cxn>
                <a:cxn ang="0">
                  <a:pos x="T2" y="T3"/>
                </a:cxn>
                <a:cxn ang="0">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extLst>
      <p:ext uri="{BB962C8B-B14F-4D97-AF65-F5344CB8AC3E}">
        <p14:creationId xmlns:p14="http://schemas.microsoft.com/office/powerpoint/2010/main" val="1794494067"/>
      </p:ext>
    </p:extLst>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5734"/>
            <a:ext cx="6781800" cy="523220"/>
          </a:xfrm>
          <a:prstGeom prst="rect">
            <a:avLst/>
          </a:prstGeom>
          <a:noFill/>
        </p:spPr>
        <p:txBody>
          <a:bodyPr wrap="square" rtlCol="0">
            <a:spAutoFit/>
          </a:bodyPr>
          <a:lstStyle/>
          <a:p>
            <a:pPr algn="l"/>
            <a:r>
              <a:rPr lang="en-US" altLang="zh-CN" sz="2800" b="1" dirty="0" smtClean="0">
                <a:solidFill>
                  <a:srgbClr val="0000FF"/>
                </a:solidFill>
                <a:latin typeface="楷体_GB2312" pitchFamily="49" charset="-122"/>
              </a:rPr>
              <a:t>7.1.3 S-</a:t>
            </a:r>
            <a:r>
              <a:rPr lang="zh-CN" altLang="en-US" sz="2800" b="1" dirty="0" smtClean="0">
                <a:solidFill>
                  <a:srgbClr val="0000FF"/>
                </a:solidFill>
                <a:latin typeface="楷体_GB2312" pitchFamily="49" charset="-122"/>
              </a:rPr>
              <a:t>属性文法和</a:t>
            </a:r>
            <a:r>
              <a:rPr lang="en-US" altLang="zh-CN" sz="2800" b="1" dirty="0" smtClean="0">
                <a:solidFill>
                  <a:srgbClr val="0000FF"/>
                </a:solidFill>
                <a:latin typeface="楷体_GB2312" pitchFamily="49" charset="-122"/>
              </a:rPr>
              <a:t>L-</a:t>
            </a:r>
            <a:r>
              <a:rPr lang="zh-CN" altLang="en-US" sz="2800" b="1" dirty="0" smtClean="0">
                <a:solidFill>
                  <a:srgbClr val="0000FF"/>
                </a:solidFill>
                <a:latin typeface="楷体_GB2312" pitchFamily="49" charset="-122"/>
              </a:rPr>
              <a:t>属性文法</a:t>
            </a:r>
            <a:endParaRPr lang="zh-CN" altLang="en-US" sz="2800" dirty="0">
              <a:solidFill>
                <a:srgbClr val="0000FF"/>
              </a:solidFill>
            </a:endParaRPr>
          </a:p>
        </p:txBody>
      </p:sp>
      <p:sp>
        <p:nvSpPr>
          <p:cNvPr id="5" name="Rectangle 3"/>
          <p:cNvSpPr txBox="1">
            <a:spLocks noChangeArrowheads="1"/>
          </p:cNvSpPr>
          <p:nvPr/>
        </p:nvSpPr>
        <p:spPr>
          <a:xfrm>
            <a:off x="101600" y="1081314"/>
            <a:ext cx="8850313" cy="5257800"/>
          </a:xfrm>
          <a:prstGeom prst="rect">
            <a:avLst/>
          </a:prstGeom>
        </p:spPr>
        <p:txBody>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spcBef>
                <a:spcPct val="0"/>
              </a:spcBef>
              <a:buFontTx/>
              <a:buNone/>
            </a:pPr>
            <a:r>
              <a:rPr lang="en-US" altLang="zh-CN" sz="2400" b="1" dirty="0" smtClean="0"/>
              <a:t>S-</a:t>
            </a:r>
            <a:r>
              <a:rPr lang="zh-CN" altLang="en-US" sz="2400" b="1" dirty="0" smtClean="0"/>
              <a:t>属性文法：只含有综合属性的属性文法。</a:t>
            </a:r>
            <a:endParaRPr lang="en-US" altLang="zh-CN" sz="2400" b="1" dirty="0" smtClean="0"/>
          </a:p>
          <a:p>
            <a:pPr>
              <a:lnSpc>
                <a:spcPct val="150000"/>
              </a:lnSpc>
              <a:spcBef>
                <a:spcPct val="0"/>
              </a:spcBef>
              <a:buFontTx/>
              <a:buNone/>
            </a:pPr>
            <a:r>
              <a:rPr lang="en-US" altLang="zh-CN" sz="2400" b="1" i="1" dirty="0" smtClean="0">
                <a:ea typeface="黑体" pitchFamily="2" charset="-122"/>
              </a:rPr>
              <a:t>L-</a:t>
            </a:r>
            <a:r>
              <a:rPr lang="zh-CN" altLang="en-US" sz="2400" b="1" dirty="0" smtClean="0"/>
              <a:t>属性文法</a:t>
            </a:r>
            <a:r>
              <a:rPr lang="zh-CN" altLang="en-US" sz="2400" b="1" dirty="0"/>
              <a:t>定义</a:t>
            </a:r>
          </a:p>
          <a:p>
            <a:pPr algn="just">
              <a:lnSpc>
                <a:spcPct val="150000"/>
              </a:lnSpc>
              <a:spcBef>
                <a:spcPct val="0"/>
              </a:spcBef>
            </a:pPr>
            <a:r>
              <a:rPr lang="zh-CN" altLang="en-US" sz="2400" b="1" dirty="0"/>
              <a:t>如果每个产生式</a:t>
            </a:r>
            <a:r>
              <a:rPr lang="en-US" altLang="zh-CN" sz="2400" b="1" i="1" dirty="0"/>
              <a:t>A </a:t>
            </a:r>
            <a:r>
              <a:rPr lang="en-US" altLang="zh-CN" sz="2400" b="1" dirty="0">
                <a:sym typeface="Symbol" pitchFamily="18" charset="2"/>
              </a:rPr>
              <a:t></a:t>
            </a:r>
            <a:r>
              <a:rPr lang="en-US" altLang="zh-CN" sz="2400" b="1" i="1" dirty="0"/>
              <a:t>X</a:t>
            </a:r>
            <a:r>
              <a:rPr lang="en-US" altLang="zh-CN" sz="2400" b="1" baseline="-30000" dirty="0"/>
              <a:t>1</a:t>
            </a:r>
            <a:r>
              <a:rPr lang="en-US" altLang="zh-CN" sz="2400" b="1" dirty="0"/>
              <a:t> </a:t>
            </a:r>
            <a:r>
              <a:rPr lang="en-US" altLang="zh-CN" sz="2400" b="1" i="1" dirty="0"/>
              <a:t>X</a:t>
            </a:r>
            <a:r>
              <a:rPr lang="en-US" altLang="zh-CN" sz="2400" b="1" baseline="-30000" dirty="0"/>
              <a:t>2</a:t>
            </a:r>
            <a:r>
              <a:rPr lang="en-US" altLang="zh-CN" sz="2400" b="1" dirty="0"/>
              <a:t> … </a:t>
            </a:r>
            <a:r>
              <a:rPr lang="en-US" altLang="zh-CN" sz="2400" b="1" i="1" dirty="0" err="1"/>
              <a:t>X</a:t>
            </a:r>
            <a:r>
              <a:rPr lang="en-US" altLang="zh-CN" sz="2400" b="1" i="1" baseline="-30000" dirty="0" err="1"/>
              <a:t>n</a:t>
            </a:r>
            <a:r>
              <a:rPr lang="en-US" altLang="zh-CN" sz="2400" b="1" dirty="0">
                <a:latin typeface="宋体" charset="-122"/>
              </a:rPr>
              <a:t> </a:t>
            </a:r>
            <a:r>
              <a:rPr lang="zh-CN" altLang="en-US" sz="2400" b="1" dirty="0"/>
              <a:t>的每条语义规则计算的属性是</a:t>
            </a:r>
            <a:r>
              <a:rPr lang="en-US" altLang="zh-CN" sz="2400" b="1" i="1" dirty="0"/>
              <a:t>A</a:t>
            </a:r>
            <a:r>
              <a:rPr lang="zh-CN" altLang="en-US" sz="2400" b="1" dirty="0"/>
              <a:t>的综合属性；或者是</a:t>
            </a:r>
            <a:r>
              <a:rPr lang="en-US" altLang="zh-CN" sz="2400" b="1" i="1" dirty="0" err="1"/>
              <a:t>X</a:t>
            </a:r>
            <a:r>
              <a:rPr lang="en-US" altLang="zh-CN" sz="2400" b="1" i="1" baseline="-30000" dirty="0" err="1"/>
              <a:t>j</a:t>
            </a:r>
            <a:r>
              <a:rPr lang="en-US" altLang="zh-CN" sz="2400" b="1" i="1" dirty="0"/>
              <a:t> </a:t>
            </a:r>
            <a:r>
              <a:rPr lang="zh-CN" altLang="en-US" sz="2400" b="1" dirty="0"/>
              <a:t>的继承属性，1 </a:t>
            </a:r>
            <a:r>
              <a:rPr lang="zh-CN" altLang="en-US" sz="2400" b="1" dirty="0">
                <a:sym typeface="Symbol" pitchFamily="18" charset="2"/>
              </a:rPr>
              <a:t></a:t>
            </a:r>
            <a:r>
              <a:rPr lang="zh-CN" altLang="en-US" sz="2400" b="1" dirty="0"/>
              <a:t> </a:t>
            </a:r>
            <a:r>
              <a:rPr lang="en-US" altLang="zh-CN" sz="2400" b="1" i="1" dirty="0"/>
              <a:t>j </a:t>
            </a:r>
            <a:r>
              <a:rPr lang="en-US" altLang="zh-CN" sz="2400" b="1" dirty="0">
                <a:sym typeface="Symbol" pitchFamily="18" charset="2"/>
              </a:rPr>
              <a:t></a:t>
            </a:r>
            <a:r>
              <a:rPr lang="en-US" altLang="zh-CN" sz="2400" b="1" dirty="0"/>
              <a:t> </a:t>
            </a:r>
            <a:r>
              <a:rPr lang="en-US" altLang="zh-CN" sz="2400" b="1" i="1" dirty="0"/>
              <a:t>n</a:t>
            </a:r>
            <a:r>
              <a:rPr lang="en-US" altLang="zh-CN" sz="2400" b="1" dirty="0">
                <a:latin typeface="宋体" charset="-122"/>
              </a:rPr>
              <a:t>, </a:t>
            </a:r>
            <a:r>
              <a:rPr lang="zh-CN" altLang="en-US" sz="2400" b="1" dirty="0"/>
              <a:t>但它仅依赖：</a:t>
            </a:r>
            <a:endParaRPr lang="zh-CN" altLang="en-US" sz="2400" b="1" dirty="0">
              <a:latin typeface="宋体" charset="-122"/>
            </a:endParaRPr>
          </a:p>
          <a:p>
            <a:pPr lvl="1" algn="just">
              <a:lnSpc>
                <a:spcPct val="150000"/>
              </a:lnSpc>
              <a:spcBef>
                <a:spcPct val="0"/>
              </a:spcBef>
            </a:pPr>
            <a:r>
              <a:rPr lang="zh-CN" altLang="en-US" sz="2000" b="1" dirty="0"/>
              <a:t>该产生式中</a:t>
            </a:r>
            <a:r>
              <a:rPr lang="en-US" altLang="zh-CN" sz="2000" b="1" i="1" dirty="0" err="1"/>
              <a:t>X</a:t>
            </a:r>
            <a:r>
              <a:rPr lang="en-US" altLang="zh-CN" sz="2000" b="1" i="1" baseline="-30000" dirty="0" err="1"/>
              <a:t>j</a:t>
            </a:r>
            <a:r>
              <a:rPr lang="zh-CN" altLang="en-US" sz="2000" b="1" dirty="0"/>
              <a:t>左边符号</a:t>
            </a:r>
            <a:r>
              <a:rPr lang="en-US" altLang="zh-CN" sz="2000" b="1" i="1" dirty="0"/>
              <a:t>X</a:t>
            </a:r>
            <a:r>
              <a:rPr lang="en-US" altLang="zh-CN" sz="2000" b="1" baseline="-30000" dirty="0"/>
              <a:t>1</a:t>
            </a:r>
            <a:r>
              <a:rPr lang="en-US" altLang="zh-CN" sz="2000" b="1" dirty="0"/>
              <a:t>, </a:t>
            </a:r>
            <a:r>
              <a:rPr lang="en-US" altLang="zh-CN" sz="2000" b="1" i="1" dirty="0"/>
              <a:t>X</a:t>
            </a:r>
            <a:r>
              <a:rPr lang="en-US" altLang="zh-CN" sz="2000" b="1" baseline="-30000" dirty="0"/>
              <a:t>2</a:t>
            </a:r>
            <a:r>
              <a:rPr lang="en-US" altLang="zh-CN" sz="2000" b="1" dirty="0"/>
              <a:t>, …, </a:t>
            </a:r>
            <a:r>
              <a:rPr lang="en-US" altLang="zh-CN" sz="2000" b="1" i="1" dirty="0"/>
              <a:t>X</a:t>
            </a:r>
            <a:r>
              <a:rPr lang="en-US" altLang="zh-CN" sz="2000" b="1" i="1" baseline="-30000" dirty="0"/>
              <a:t>j</a:t>
            </a:r>
            <a:r>
              <a:rPr lang="en-US" altLang="zh-CN" sz="2000" b="1" baseline="-30000" dirty="0"/>
              <a:t>-1</a:t>
            </a:r>
            <a:r>
              <a:rPr lang="zh-CN" altLang="en-US" sz="2000" b="1" dirty="0"/>
              <a:t>的属性；</a:t>
            </a:r>
            <a:endParaRPr lang="zh-CN" altLang="en-US" sz="2000" b="1" dirty="0">
              <a:latin typeface="宋体" charset="-122"/>
            </a:endParaRPr>
          </a:p>
          <a:p>
            <a:pPr lvl="1" algn="just">
              <a:lnSpc>
                <a:spcPct val="150000"/>
              </a:lnSpc>
              <a:spcBef>
                <a:spcPct val="0"/>
              </a:spcBef>
            </a:pPr>
            <a:r>
              <a:rPr lang="en-US" altLang="zh-CN" sz="2000" b="1" i="1" dirty="0"/>
              <a:t>A</a:t>
            </a:r>
            <a:r>
              <a:rPr lang="zh-CN" altLang="en-US" sz="2000" b="1" dirty="0"/>
              <a:t>的继承属性。</a:t>
            </a:r>
            <a:endParaRPr lang="en-US" altLang="zh-CN" sz="2000" b="1" dirty="0"/>
          </a:p>
          <a:p>
            <a:pPr algn="just">
              <a:lnSpc>
                <a:spcPct val="150000"/>
              </a:lnSpc>
              <a:spcBef>
                <a:spcPct val="0"/>
              </a:spcBef>
            </a:pPr>
            <a:r>
              <a:rPr lang="en-US" altLang="zh-CN" sz="2400" b="1" i="1" dirty="0"/>
              <a:t>S</a:t>
            </a:r>
            <a:r>
              <a:rPr lang="zh-CN" altLang="en-US" sz="2400" b="1" dirty="0"/>
              <a:t>属性文法属于</a:t>
            </a:r>
            <a:r>
              <a:rPr lang="en-US" altLang="zh-CN" sz="2400" b="1" i="1" dirty="0"/>
              <a:t>L</a:t>
            </a:r>
            <a:r>
              <a:rPr lang="zh-CN" altLang="en-US" sz="2400" b="1" dirty="0" smtClean="0"/>
              <a:t>属性文法</a:t>
            </a:r>
            <a:endParaRPr lang="zh-CN" altLang="en-US" sz="2000" b="1" dirty="0">
              <a:latin typeface="宋体" charset="-122"/>
            </a:endParaRPr>
          </a:p>
        </p:txBody>
      </p:sp>
    </p:spTree>
    <p:extLst>
      <p:ext uri="{BB962C8B-B14F-4D97-AF65-F5344CB8AC3E}">
        <p14:creationId xmlns:p14="http://schemas.microsoft.com/office/powerpoint/2010/main" val="2365543807"/>
      </p:ext>
    </p:extLst>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nvPr>
        </p:nvSpPr>
        <p:spPr>
          <a:xfrm>
            <a:off x="261257" y="972430"/>
            <a:ext cx="8382000" cy="1143000"/>
          </a:xfrm>
        </p:spPr>
        <p:txBody>
          <a:bodyPr/>
          <a:lstStyle/>
          <a:p>
            <a:r>
              <a:rPr lang="en-US" altLang="zh-CN" sz="2800" b="1" i="1" dirty="0" smtClean="0">
                <a:latin typeface="+mn-ea"/>
                <a:ea typeface="+mn-ea"/>
              </a:rPr>
              <a:t>S-</a:t>
            </a:r>
            <a:r>
              <a:rPr lang="zh-CN" altLang="en-US" sz="2800" b="1" dirty="0" smtClean="0">
                <a:latin typeface="+mn-ea"/>
                <a:ea typeface="+mn-ea"/>
              </a:rPr>
              <a:t>属性</a:t>
            </a:r>
            <a:r>
              <a:rPr lang="zh-CN" altLang="en-US" sz="2800" b="1" dirty="0">
                <a:latin typeface="+mn-ea"/>
                <a:ea typeface="+mn-ea"/>
              </a:rPr>
              <a:t>定义的自下而上</a:t>
            </a:r>
            <a:r>
              <a:rPr lang="zh-CN" altLang="en-US" sz="2800" b="1" dirty="0" smtClean="0">
                <a:latin typeface="+mn-ea"/>
                <a:ea typeface="+mn-ea"/>
              </a:rPr>
              <a:t>计算的实现</a:t>
            </a:r>
            <a:endParaRPr lang="zh-CN" altLang="en-US" sz="2800" b="1" dirty="0">
              <a:latin typeface="+mn-ea"/>
              <a:ea typeface="+mn-ea"/>
            </a:endParaRPr>
          </a:p>
        </p:txBody>
      </p:sp>
      <p:sp>
        <p:nvSpPr>
          <p:cNvPr id="618499" name="Rectangle 3"/>
          <p:cNvSpPr>
            <a:spLocks noGrp="1" noChangeArrowheads="1"/>
          </p:cNvSpPr>
          <p:nvPr>
            <p:ph type="body" idx="1"/>
          </p:nvPr>
        </p:nvSpPr>
        <p:spPr>
          <a:xfrm>
            <a:off x="228600" y="1524000"/>
            <a:ext cx="8610600" cy="5334000"/>
          </a:xfrm>
        </p:spPr>
        <p:txBody>
          <a:bodyPr/>
          <a:lstStyle/>
          <a:p>
            <a:pPr>
              <a:spcBef>
                <a:spcPct val="0"/>
              </a:spcBef>
              <a:buNone/>
            </a:pPr>
            <a:r>
              <a:rPr lang="zh-CN" altLang="en-US" sz="2400" b="1" dirty="0" smtClean="0"/>
              <a:t>在</a:t>
            </a:r>
            <a:r>
              <a:rPr lang="en-US" altLang="zh-CN" sz="2400" b="1" dirty="0" smtClean="0"/>
              <a:t>LR</a:t>
            </a:r>
            <a:r>
              <a:rPr lang="zh-CN" altLang="en-US" sz="2400" b="1" dirty="0">
                <a:latin typeface="宋体" charset="-122"/>
              </a:rPr>
              <a:t>分析器</a:t>
            </a:r>
            <a:r>
              <a:rPr lang="zh-CN" altLang="en-US" sz="2400" b="1" dirty="0"/>
              <a:t>增加</a:t>
            </a:r>
            <a:r>
              <a:rPr lang="zh-CN" altLang="en-US" sz="2400" b="1" dirty="0">
                <a:latin typeface="宋体" charset="-122"/>
              </a:rPr>
              <a:t>一个域来保存综合属性值</a:t>
            </a:r>
            <a:r>
              <a:rPr lang="zh-CN" altLang="en-US" sz="2400" b="1" dirty="0" smtClean="0"/>
              <a:t>。在语法分析的过程中实现</a:t>
            </a:r>
            <a:r>
              <a:rPr lang="en-US" altLang="zh-CN" sz="2400" b="1" dirty="0" smtClean="0"/>
              <a:t>S</a:t>
            </a:r>
            <a:r>
              <a:rPr lang="zh-CN" altLang="en-US" sz="2400" b="1" dirty="0" smtClean="0"/>
              <a:t>属性</a:t>
            </a:r>
            <a:r>
              <a:rPr lang="zh-CN" altLang="en-US" sz="2400" b="1" dirty="0"/>
              <a:t>的自下而上</a:t>
            </a:r>
            <a:r>
              <a:rPr lang="zh-CN" altLang="en-US" sz="2400" b="1" dirty="0" smtClean="0"/>
              <a:t>计算。</a:t>
            </a:r>
            <a:endParaRPr lang="zh-CN" altLang="en-US" sz="2400" b="1" dirty="0"/>
          </a:p>
          <a:p>
            <a:pPr>
              <a:spcBef>
                <a:spcPct val="0"/>
              </a:spcBef>
              <a:buFontTx/>
              <a:buNone/>
            </a:pPr>
            <a:endParaRPr lang="zh-CN" altLang="en-US" sz="2400" b="1" dirty="0"/>
          </a:p>
          <a:p>
            <a:pPr>
              <a:spcBef>
                <a:spcPct val="0"/>
              </a:spcBef>
              <a:buFontTx/>
              <a:buNone/>
            </a:pPr>
            <a:endParaRPr lang="zh-CN" altLang="en-US" sz="2400" b="1" dirty="0"/>
          </a:p>
        </p:txBody>
      </p:sp>
      <p:graphicFrame>
        <p:nvGraphicFramePr>
          <p:cNvPr id="618591" name="Group 95"/>
          <p:cNvGraphicFramePr>
            <a:graphicFrameLocks noGrp="1"/>
          </p:cNvGraphicFramePr>
          <p:nvPr>
            <p:extLst>
              <p:ext uri="{D42A27DB-BD31-4B8C-83A1-F6EECF244321}">
                <p14:modId xmlns:p14="http://schemas.microsoft.com/office/powerpoint/2010/main" val="2940793493"/>
              </p:ext>
            </p:extLst>
          </p:nvPr>
        </p:nvGraphicFramePr>
        <p:xfrm>
          <a:off x="990600" y="2819400"/>
          <a:ext cx="1600200" cy="2819402"/>
        </p:xfrm>
        <a:graphic>
          <a:graphicData uri="http://schemas.openxmlformats.org/drawingml/2006/table">
            <a:tbl>
              <a:tblPr/>
              <a:tblGrid>
                <a:gridCol w="685800"/>
                <a:gridCol w="914400"/>
              </a:tblGrid>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1" i="0" u="none" strike="noStrike" cap="none" normalizeH="0" baseline="0" dirty="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1"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Z</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z</a:t>
                      </a:r>
                      <a:endParaRPr kumimoji="0" lang="zh-CN" altLang="en-US" sz="2800" b="1" i="1"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Y</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X</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18592" name="Rectangle 96"/>
          <p:cNvSpPr>
            <a:spLocks noChangeArrowheads="1"/>
          </p:cNvSpPr>
          <p:nvPr/>
        </p:nvSpPr>
        <p:spPr bwMode="auto">
          <a:xfrm>
            <a:off x="76200" y="5791200"/>
            <a:ext cx="2590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a:t>栈     </a:t>
            </a:r>
            <a:r>
              <a:rPr lang="en-US" altLang="zh-CN" sz="2800" i="1"/>
              <a:t>state   val</a:t>
            </a:r>
          </a:p>
        </p:txBody>
      </p:sp>
      <p:sp>
        <p:nvSpPr>
          <p:cNvPr id="618593" name="Line 97"/>
          <p:cNvSpPr>
            <a:spLocks noChangeShapeType="1"/>
          </p:cNvSpPr>
          <p:nvPr/>
        </p:nvSpPr>
        <p:spPr bwMode="auto">
          <a:xfrm>
            <a:off x="228600" y="3657600"/>
            <a:ext cx="685800"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8594" name="Rectangle 98"/>
          <p:cNvSpPr>
            <a:spLocks noChangeArrowheads="1"/>
          </p:cNvSpPr>
          <p:nvPr/>
        </p:nvSpPr>
        <p:spPr bwMode="auto">
          <a:xfrm>
            <a:off x="228600" y="31242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i="1"/>
              <a:t>top</a:t>
            </a:r>
          </a:p>
        </p:txBody>
      </p:sp>
      <p:sp>
        <p:nvSpPr>
          <p:cNvPr id="618595" name="Line 99"/>
          <p:cNvSpPr>
            <a:spLocks noChangeShapeType="1"/>
          </p:cNvSpPr>
          <p:nvPr/>
        </p:nvSpPr>
        <p:spPr bwMode="auto">
          <a:xfrm flipV="1">
            <a:off x="381000" y="4419600"/>
            <a:ext cx="0" cy="121920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28"/>
          <p:cNvSpPr>
            <a:spLocks noChangeArrowheads="1"/>
          </p:cNvSpPr>
          <p:nvPr/>
        </p:nvSpPr>
        <p:spPr bwMode="auto">
          <a:xfrm>
            <a:off x="3415862" y="2438400"/>
            <a:ext cx="5105400"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zh-CN" altLang="en-US" sz="2800" dirty="0">
                <a:latin typeface="宋体" charset="-122"/>
              </a:rPr>
              <a:t>若产生式</a:t>
            </a:r>
            <a:r>
              <a:rPr lang="en-US" altLang="zh-CN" sz="2800" i="1" dirty="0"/>
              <a:t>A</a:t>
            </a:r>
            <a:r>
              <a:rPr lang="en-US" altLang="zh-CN" sz="2800" baseline="-30000" dirty="0"/>
              <a:t> </a:t>
            </a:r>
            <a:r>
              <a:rPr lang="en-US" altLang="zh-CN" sz="2800" dirty="0">
                <a:latin typeface="宋体" charset="-122"/>
              </a:rPr>
              <a:t>→</a:t>
            </a:r>
            <a:r>
              <a:rPr lang="en-US" altLang="zh-CN" sz="2800" i="1" dirty="0"/>
              <a:t>XYZ</a:t>
            </a:r>
            <a:r>
              <a:rPr lang="zh-CN" altLang="en-US" sz="2800" dirty="0">
                <a:latin typeface="宋体" charset="-122"/>
              </a:rPr>
              <a:t>的语义规则是</a:t>
            </a:r>
          </a:p>
          <a:p>
            <a:r>
              <a:rPr lang="en-US" altLang="zh-CN" sz="2800" i="1" dirty="0" err="1"/>
              <a:t>A</a:t>
            </a:r>
            <a:r>
              <a:rPr lang="en-US" altLang="zh-CN" sz="2800" dirty="0" err="1"/>
              <a:t>.</a:t>
            </a:r>
            <a:r>
              <a:rPr lang="en-US" altLang="zh-CN" sz="2800" i="1" dirty="0" err="1"/>
              <a:t>a</a:t>
            </a:r>
            <a:r>
              <a:rPr lang="en-US" altLang="zh-CN" sz="2800" dirty="0"/>
              <a:t> := </a:t>
            </a:r>
            <a:r>
              <a:rPr lang="en-US" altLang="zh-CN" sz="2800" i="1" dirty="0"/>
              <a:t>f </a:t>
            </a:r>
            <a:r>
              <a:rPr lang="en-US" altLang="zh-CN" sz="2800" dirty="0"/>
              <a:t>(</a:t>
            </a:r>
            <a:r>
              <a:rPr lang="en-US" altLang="zh-CN" sz="2800" i="1" dirty="0" err="1"/>
              <a:t>X</a:t>
            </a:r>
            <a:r>
              <a:rPr lang="en-US" altLang="zh-CN" sz="2800" dirty="0" err="1"/>
              <a:t>.</a:t>
            </a:r>
            <a:r>
              <a:rPr lang="en-US" altLang="zh-CN" sz="2800" i="1" dirty="0" err="1"/>
              <a:t>x</a:t>
            </a:r>
            <a:r>
              <a:rPr lang="en-US" altLang="zh-CN" sz="2800" dirty="0"/>
              <a:t>, </a:t>
            </a:r>
            <a:r>
              <a:rPr lang="en-US" altLang="zh-CN" sz="2800" i="1" dirty="0" err="1"/>
              <a:t>Y</a:t>
            </a:r>
            <a:r>
              <a:rPr lang="en-US" altLang="zh-CN" sz="2800" dirty="0" err="1"/>
              <a:t>.</a:t>
            </a:r>
            <a:r>
              <a:rPr lang="en-US" altLang="zh-CN" sz="2800" i="1" dirty="0" err="1"/>
              <a:t>y</a:t>
            </a:r>
            <a:r>
              <a:rPr lang="en-US" altLang="zh-CN" sz="2800" dirty="0"/>
              <a:t>, </a:t>
            </a:r>
            <a:r>
              <a:rPr lang="en-US" altLang="zh-CN" sz="2800" i="1" dirty="0" err="1"/>
              <a:t>Z</a:t>
            </a:r>
            <a:r>
              <a:rPr lang="en-US" altLang="zh-CN" sz="2800" dirty="0" err="1"/>
              <a:t>.</a:t>
            </a:r>
            <a:r>
              <a:rPr lang="en-US" altLang="zh-CN" sz="2800" i="1" dirty="0" err="1"/>
              <a:t>z</a:t>
            </a:r>
            <a:r>
              <a:rPr lang="en-US" altLang="zh-CN" sz="2800" dirty="0"/>
              <a:t>)</a:t>
            </a:r>
            <a:endParaRPr lang="zh-CN" altLang="en-US" sz="2800" dirty="0"/>
          </a:p>
        </p:txBody>
      </p:sp>
      <p:graphicFrame>
        <p:nvGraphicFramePr>
          <p:cNvPr id="11" name="Group 51"/>
          <p:cNvGraphicFramePr>
            <a:graphicFrameLocks noGrp="1"/>
          </p:cNvGraphicFramePr>
          <p:nvPr>
            <p:extLst>
              <p:ext uri="{D42A27DB-BD31-4B8C-83A1-F6EECF244321}">
                <p14:modId xmlns:p14="http://schemas.microsoft.com/office/powerpoint/2010/main" val="1497240455"/>
              </p:ext>
            </p:extLst>
          </p:nvPr>
        </p:nvGraphicFramePr>
        <p:xfrm>
          <a:off x="5715000" y="3810000"/>
          <a:ext cx="1600200" cy="1674814"/>
        </p:xfrm>
        <a:graphic>
          <a:graphicData uri="http://schemas.openxmlformats.org/drawingml/2006/table">
            <a:tbl>
              <a:tblPr/>
              <a:tblGrid>
                <a:gridCol w="685800"/>
                <a:gridCol w="914400"/>
              </a:tblGrid>
              <a:tr h="5476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1" i="0" u="none" strike="noStrike" cap="none" normalizeH="0" baseline="0" dirty="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1"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dirty="0" err="1" smtClean="0">
                          <a:ln>
                            <a:noFill/>
                          </a:ln>
                          <a:solidFill>
                            <a:schemeClr val="tx1"/>
                          </a:solidFill>
                          <a:effectLst/>
                          <a:latin typeface="Times New Roman" pitchFamily="18" charset="0"/>
                          <a:ea typeface="宋体" charset="-122"/>
                        </a:rPr>
                        <a:t>A</a:t>
                      </a:r>
                      <a:r>
                        <a:rPr kumimoji="0" lang="en-US" altLang="zh-CN" sz="2800" b="1" i="0" u="none" strike="noStrike" cap="none" normalizeH="0" baseline="0" dirty="0" err="1" smtClean="0">
                          <a:ln>
                            <a:noFill/>
                          </a:ln>
                          <a:solidFill>
                            <a:schemeClr val="tx1"/>
                          </a:solidFill>
                          <a:effectLst/>
                          <a:latin typeface="Times New Roman" pitchFamily="18" charset="0"/>
                          <a:ea typeface="宋体" charset="-122"/>
                        </a:rPr>
                        <a:t>.</a:t>
                      </a:r>
                      <a:r>
                        <a:rPr kumimoji="0" lang="en-US" altLang="zh-CN" sz="2800" b="1" i="1" u="none" strike="noStrike" cap="none" normalizeH="0" baseline="0" dirty="0" err="1" smtClean="0">
                          <a:ln>
                            <a:noFill/>
                          </a:ln>
                          <a:solidFill>
                            <a:schemeClr val="tx1"/>
                          </a:solidFill>
                          <a:effectLst/>
                          <a:latin typeface="Times New Roman" pitchFamily="18" charset="0"/>
                          <a:ea typeface="宋体" charset="-122"/>
                        </a:rPr>
                        <a:t>a</a:t>
                      </a:r>
                      <a:endParaRPr kumimoji="0" lang="en-US" altLang="zh-CN" sz="2800" b="1" i="1"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Times New Roman" pitchFamily="18" charset="0"/>
                          <a:ea typeface="宋体"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右箭头 2"/>
          <p:cNvSpPr/>
          <p:nvPr/>
        </p:nvSpPr>
        <p:spPr bwMode="auto">
          <a:xfrm>
            <a:off x="3048000" y="4191000"/>
            <a:ext cx="2438400" cy="990600"/>
          </a:xfrm>
          <a:prstGeom prst="rightArrow">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FFFF00"/>
                </a:solidFill>
                <a:effectLst/>
                <a:latin typeface="Arial" charset="0"/>
                <a:ea typeface="宋体" pitchFamily="2" charset="-122"/>
              </a:rPr>
              <a:t>规约后</a:t>
            </a:r>
          </a:p>
        </p:txBody>
      </p:sp>
      <p:sp>
        <p:nvSpPr>
          <p:cNvPr id="12" name="TextBox 11"/>
          <p:cNvSpPr txBox="1"/>
          <p:nvPr/>
        </p:nvSpPr>
        <p:spPr>
          <a:xfrm>
            <a:off x="97172" y="423810"/>
            <a:ext cx="5694028" cy="523220"/>
          </a:xfrm>
          <a:prstGeom prst="rect">
            <a:avLst/>
          </a:prstGeom>
          <a:noFill/>
        </p:spPr>
        <p:txBody>
          <a:bodyPr wrap="square" rtlCol="0">
            <a:spAutoFit/>
          </a:bodyPr>
          <a:lstStyle/>
          <a:p>
            <a:r>
              <a:rPr lang="en-US" altLang="zh-CN" sz="2800" b="1" dirty="0" smtClean="0">
                <a:solidFill>
                  <a:srgbClr val="0000FF"/>
                </a:solidFill>
                <a:latin typeface="楷体_GB2312" pitchFamily="49" charset="-122"/>
              </a:rPr>
              <a:t>7.1.4 </a:t>
            </a:r>
            <a:r>
              <a:rPr lang="zh-CN" altLang="en-US" sz="2800" b="1" dirty="0" smtClean="0">
                <a:solidFill>
                  <a:srgbClr val="0000FF"/>
                </a:solidFill>
                <a:latin typeface="楷体_GB2312" pitchFamily="49" charset="-122"/>
              </a:rPr>
              <a:t>基于</a:t>
            </a:r>
            <a:r>
              <a:rPr lang="en-US" altLang="zh-CN" sz="2800" b="1" dirty="0" smtClean="0">
                <a:solidFill>
                  <a:srgbClr val="0000FF"/>
                </a:solidFill>
                <a:latin typeface="楷体_GB2312" pitchFamily="49" charset="-122"/>
              </a:rPr>
              <a:t>S-</a:t>
            </a:r>
            <a:r>
              <a:rPr lang="zh-CN" altLang="en-US" sz="2800" b="1" dirty="0" smtClean="0">
                <a:solidFill>
                  <a:srgbClr val="0000FF"/>
                </a:solidFill>
                <a:latin typeface="楷体_GB2312" pitchFamily="49" charset="-122"/>
              </a:rPr>
              <a:t>属性文法的语义计算</a:t>
            </a:r>
            <a:endParaRPr lang="zh-CN" altLang="en-US" sz="2800" dirty="0">
              <a:solidFill>
                <a:srgbClr val="0000FF"/>
              </a:solidFill>
            </a:endParaRPr>
          </a:p>
        </p:txBody>
      </p:sp>
    </p:spTree>
    <p:extLst>
      <p:ext uri="{BB962C8B-B14F-4D97-AF65-F5344CB8AC3E}">
        <p14:creationId xmlns:p14="http://schemas.microsoft.com/office/powerpoint/2010/main" val="3853412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9142" y="1143000"/>
            <a:ext cx="8153400" cy="3344570"/>
          </a:xfrm>
          <a:prstGeom prst="rect">
            <a:avLst/>
          </a:prstGeom>
        </p:spPr>
        <p:txBody>
          <a:bodyPr wrap="square">
            <a:spAutoFit/>
          </a:bodyPr>
          <a:lstStyle/>
          <a:p>
            <a:pPr algn="l">
              <a:lnSpc>
                <a:spcPct val="150000"/>
              </a:lnSpc>
            </a:pPr>
            <a:r>
              <a:rPr lang="zh-CN" altLang="en-US" sz="2400" b="1" dirty="0" smtClean="0">
                <a:latin typeface="宋体" charset="-122"/>
              </a:rPr>
              <a:t>语法分析</a:t>
            </a:r>
            <a:r>
              <a:rPr lang="zh-CN" altLang="en-US" sz="2400" b="1" dirty="0">
                <a:latin typeface="宋体" charset="-122"/>
              </a:rPr>
              <a:t>过程形成的树称为语法分析树在前几章简称语法树，实际上在语法分析过程中没有显式生成分析树。</a:t>
            </a:r>
            <a:endParaRPr lang="en-US" altLang="zh-CN" sz="2400" b="1" dirty="0">
              <a:latin typeface="宋体" charset="-122"/>
            </a:endParaRPr>
          </a:p>
          <a:p>
            <a:pPr algn="l">
              <a:lnSpc>
                <a:spcPct val="150000"/>
              </a:lnSpc>
            </a:pPr>
            <a:r>
              <a:rPr lang="zh-CN" altLang="en-US" sz="2400" b="1" dirty="0">
                <a:latin typeface="宋体" charset="-122"/>
              </a:rPr>
              <a:t>语法树是算符和关键字是作为内部结点，操作数作为叶节点的树，它是分析树的浓缩表示，在语义分析阶段显式生成。</a:t>
            </a:r>
            <a:r>
              <a:rPr lang="zh-CN" altLang="en-US" sz="2400" b="1" dirty="0"/>
              <a:t> </a:t>
            </a:r>
          </a:p>
          <a:p>
            <a:pPr algn="l">
              <a:lnSpc>
                <a:spcPct val="150000"/>
              </a:lnSpc>
            </a:pPr>
            <a:r>
              <a:rPr lang="zh-CN" altLang="en-US" sz="2400" b="1" dirty="0">
                <a:latin typeface="宋体" charset="-122"/>
              </a:rPr>
              <a:t>语法制导翻译可以基于分析树，也可以基于语法树</a:t>
            </a:r>
            <a:endParaRPr lang="zh-CN" altLang="en-US" sz="2400" b="1" dirty="0"/>
          </a:p>
          <a:p>
            <a:pPr algn="l">
              <a:lnSpc>
                <a:spcPct val="150000"/>
              </a:lnSpc>
            </a:pPr>
            <a:r>
              <a:rPr lang="zh-CN" altLang="en-US" sz="2400" b="1" dirty="0"/>
              <a:t>语法树的例子：</a:t>
            </a:r>
          </a:p>
        </p:txBody>
      </p:sp>
      <p:sp>
        <p:nvSpPr>
          <p:cNvPr id="3" name="TextBox 2"/>
          <p:cNvSpPr txBox="1"/>
          <p:nvPr/>
        </p:nvSpPr>
        <p:spPr>
          <a:xfrm>
            <a:off x="457200" y="455734"/>
            <a:ext cx="6781800" cy="523220"/>
          </a:xfrm>
          <a:prstGeom prst="rect">
            <a:avLst/>
          </a:prstGeom>
          <a:noFill/>
        </p:spPr>
        <p:txBody>
          <a:bodyPr wrap="square" rtlCol="0">
            <a:spAutoFit/>
          </a:bodyPr>
          <a:lstStyle/>
          <a:p>
            <a:pPr algn="l"/>
            <a:r>
              <a:rPr lang="zh-CN" altLang="en-US" sz="2800" b="1" dirty="0" smtClean="0">
                <a:solidFill>
                  <a:srgbClr val="0000FF"/>
                </a:solidFill>
                <a:latin typeface="楷体_GB2312" pitchFamily="49" charset="-122"/>
              </a:rPr>
              <a:t>语法</a:t>
            </a:r>
            <a:r>
              <a:rPr lang="zh-CN" altLang="en-US" sz="2800" b="1" dirty="0">
                <a:solidFill>
                  <a:srgbClr val="0000FF"/>
                </a:solidFill>
                <a:latin typeface="楷体_GB2312" pitchFamily="49" charset="-122"/>
              </a:rPr>
              <a:t>树再定义</a:t>
            </a:r>
          </a:p>
        </p:txBody>
      </p:sp>
      <p:grpSp>
        <p:nvGrpSpPr>
          <p:cNvPr id="4" name="Group 24"/>
          <p:cNvGrpSpPr>
            <a:grpSpLocks/>
          </p:cNvGrpSpPr>
          <p:nvPr/>
        </p:nvGrpSpPr>
        <p:grpSpPr bwMode="auto">
          <a:xfrm>
            <a:off x="762001" y="4487570"/>
            <a:ext cx="8001000" cy="1855788"/>
            <a:chOff x="480" y="2496"/>
            <a:chExt cx="5040" cy="1169"/>
          </a:xfrm>
        </p:grpSpPr>
        <p:sp>
          <p:nvSpPr>
            <p:cNvPr id="5" name="Rectangle 5"/>
            <p:cNvSpPr>
              <a:spLocks noChangeArrowheads="1"/>
            </p:cNvSpPr>
            <p:nvPr/>
          </p:nvSpPr>
          <p:spPr bwMode="auto">
            <a:xfrm>
              <a:off x="1191" y="2504"/>
              <a:ext cx="1136"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dirty="0"/>
                <a:t>if-then-else</a:t>
              </a:r>
            </a:p>
          </p:txBody>
        </p:sp>
        <p:sp>
          <p:nvSpPr>
            <p:cNvPr id="6" name="Line 6"/>
            <p:cNvSpPr>
              <a:spLocks noChangeShapeType="1"/>
            </p:cNvSpPr>
            <p:nvPr/>
          </p:nvSpPr>
          <p:spPr bwMode="auto">
            <a:xfrm flipH="1">
              <a:off x="569" y="2812"/>
              <a:ext cx="880" cy="4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7"/>
            <p:cNvSpPr>
              <a:spLocks noChangeShapeType="1"/>
            </p:cNvSpPr>
            <p:nvPr/>
          </p:nvSpPr>
          <p:spPr bwMode="auto">
            <a:xfrm>
              <a:off x="1632" y="2812"/>
              <a:ext cx="880" cy="4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8"/>
            <p:cNvSpPr>
              <a:spLocks noChangeShapeType="1"/>
            </p:cNvSpPr>
            <p:nvPr/>
          </p:nvSpPr>
          <p:spPr bwMode="auto">
            <a:xfrm>
              <a:off x="1541" y="2823"/>
              <a:ext cx="1" cy="42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9"/>
            <p:cNvSpPr>
              <a:spLocks noChangeArrowheads="1"/>
            </p:cNvSpPr>
            <p:nvPr/>
          </p:nvSpPr>
          <p:spPr bwMode="auto">
            <a:xfrm>
              <a:off x="480" y="3188"/>
              <a:ext cx="28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B</a:t>
              </a:r>
            </a:p>
          </p:txBody>
        </p:sp>
        <p:sp>
          <p:nvSpPr>
            <p:cNvPr id="10" name="Rectangle 10"/>
            <p:cNvSpPr>
              <a:spLocks noChangeArrowheads="1"/>
            </p:cNvSpPr>
            <p:nvPr/>
          </p:nvSpPr>
          <p:spPr bwMode="auto">
            <a:xfrm>
              <a:off x="1471" y="3197"/>
              <a:ext cx="28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S</a:t>
              </a:r>
              <a:r>
                <a:rPr lang="en-US" altLang="zh-CN" sz="2800" baseline="-25000"/>
                <a:t>1</a:t>
              </a:r>
            </a:p>
          </p:txBody>
        </p:sp>
        <p:sp>
          <p:nvSpPr>
            <p:cNvPr id="11" name="Rectangle 11"/>
            <p:cNvSpPr>
              <a:spLocks noChangeArrowheads="1"/>
            </p:cNvSpPr>
            <p:nvPr/>
          </p:nvSpPr>
          <p:spPr bwMode="auto">
            <a:xfrm>
              <a:off x="2453" y="3176"/>
              <a:ext cx="28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800" i="1"/>
                <a:t>S</a:t>
              </a:r>
              <a:r>
                <a:rPr lang="en-US" altLang="zh-CN" sz="2800" baseline="-25000"/>
                <a:t>2</a:t>
              </a:r>
            </a:p>
          </p:txBody>
        </p:sp>
        <p:sp>
          <p:nvSpPr>
            <p:cNvPr id="12" name="Rectangle 13"/>
            <p:cNvSpPr>
              <a:spLocks noChangeArrowheads="1"/>
            </p:cNvSpPr>
            <p:nvPr/>
          </p:nvSpPr>
          <p:spPr bwMode="auto">
            <a:xfrm>
              <a:off x="3707" y="2496"/>
              <a:ext cx="28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13" name="Line 14"/>
            <p:cNvSpPr>
              <a:spLocks noChangeShapeType="1"/>
            </p:cNvSpPr>
            <p:nvPr/>
          </p:nvSpPr>
          <p:spPr bwMode="auto">
            <a:xfrm flipH="1">
              <a:off x="3041" y="2720"/>
              <a:ext cx="663" cy="2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5"/>
            <p:cNvSpPr>
              <a:spLocks noChangeShapeType="1"/>
            </p:cNvSpPr>
            <p:nvPr/>
          </p:nvSpPr>
          <p:spPr bwMode="auto">
            <a:xfrm>
              <a:off x="3830" y="2735"/>
              <a:ext cx="662" cy="2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Rectangle 16"/>
            <p:cNvSpPr>
              <a:spLocks noChangeArrowheads="1"/>
            </p:cNvSpPr>
            <p:nvPr/>
          </p:nvSpPr>
          <p:spPr bwMode="auto">
            <a:xfrm>
              <a:off x="4485" y="2940"/>
              <a:ext cx="28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a:t>
              </a:r>
            </a:p>
          </p:txBody>
        </p:sp>
        <p:sp>
          <p:nvSpPr>
            <p:cNvPr id="16" name="Line 17"/>
            <p:cNvSpPr>
              <a:spLocks noChangeShapeType="1"/>
            </p:cNvSpPr>
            <p:nvPr/>
          </p:nvSpPr>
          <p:spPr bwMode="auto">
            <a:xfrm>
              <a:off x="4608" y="3109"/>
              <a:ext cx="663" cy="2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8"/>
            <p:cNvSpPr>
              <a:spLocks noChangeShapeType="1"/>
            </p:cNvSpPr>
            <p:nvPr/>
          </p:nvSpPr>
          <p:spPr bwMode="auto">
            <a:xfrm flipH="1">
              <a:off x="3809" y="3118"/>
              <a:ext cx="663" cy="2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Rectangle 19"/>
            <p:cNvSpPr>
              <a:spLocks noChangeArrowheads="1"/>
            </p:cNvSpPr>
            <p:nvPr/>
          </p:nvSpPr>
          <p:spPr bwMode="auto">
            <a:xfrm>
              <a:off x="5235" y="3348"/>
              <a:ext cx="28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2</a:t>
              </a:r>
            </a:p>
          </p:txBody>
        </p:sp>
        <p:sp>
          <p:nvSpPr>
            <p:cNvPr id="19" name="Rectangle 20"/>
            <p:cNvSpPr>
              <a:spLocks noChangeArrowheads="1"/>
            </p:cNvSpPr>
            <p:nvPr/>
          </p:nvSpPr>
          <p:spPr bwMode="auto">
            <a:xfrm>
              <a:off x="3727" y="3369"/>
              <a:ext cx="285"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5</a:t>
              </a:r>
            </a:p>
          </p:txBody>
        </p:sp>
        <p:sp>
          <p:nvSpPr>
            <p:cNvPr id="20" name="Rectangle 21"/>
            <p:cNvSpPr>
              <a:spLocks noChangeArrowheads="1"/>
            </p:cNvSpPr>
            <p:nvPr/>
          </p:nvSpPr>
          <p:spPr bwMode="auto">
            <a:xfrm>
              <a:off x="2959" y="2962"/>
              <a:ext cx="28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800"/>
                <a:t>8</a:t>
              </a:r>
            </a:p>
          </p:txBody>
        </p:sp>
      </p:grpSp>
    </p:spTree>
    <p:extLst>
      <p:ext uri="{BB962C8B-B14F-4D97-AF65-F5344CB8AC3E}">
        <p14:creationId xmlns:p14="http://schemas.microsoft.com/office/powerpoint/2010/main" val="532299207"/>
      </p:ext>
    </p:extLst>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fld id="{49A76BE4-B90C-4469-93CD-428E88AF3178}" type="slidenum">
              <a:rPr lang="en-US" altLang="zh-CN"/>
              <a:pPr/>
              <a:t>4</a:t>
            </a:fld>
            <a:endParaRPr lang="en-US" altLang="zh-CN"/>
          </a:p>
        </p:txBody>
      </p:sp>
      <p:sp>
        <p:nvSpPr>
          <p:cNvPr id="21518" name="Rectangle 14"/>
          <p:cNvSpPr>
            <a:spLocks noChangeArrowheads="1"/>
          </p:cNvSpPr>
          <p:nvPr/>
        </p:nvSpPr>
        <p:spPr bwMode="auto">
          <a:xfrm>
            <a:off x="742950" y="5210175"/>
            <a:ext cx="1371600" cy="533400"/>
          </a:xfrm>
          <a:prstGeom prst="rect">
            <a:avLst/>
          </a:prstGeom>
          <a:solidFill>
            <a:srgbClr val="FF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2" name="Text Box 8"/>
          <p:cNvSpPr txBox="1">
            <a:spLocks noChangeArrowheads="1"/>
          </p:cNvSpPr>
          <p:nvPr/>
        </p:nvSpPr>
        <p:spPr bwMode="auto">
          <a:xfrm>
            <a:off x="685800" y="1368425"/>
            <a:ext cx="7924800"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84200">
              <a:defRPr kumimoji="1" sz="2400">
                <a:solidFill>
                  <a:schemeClr val="tx1"/>
                </a:solidFill>
                <a:latin typeface="Times New Roman" charset="0"/>
                <a:ea typeface="宋体" pitchFamily="2" charset="-122"/>
              </a:defRPr>
            </a:lvl1pPr>
            <a:lvl2pPr marL="763588">
              <a:defRPr kumimoji="1" sz="2400">
                <a:solidFill>
                  <a:schemeClr val="tx1"/>
                </a:solidFill>
                <a:latin typeface="Times New Roman" charset="0"/>
                <a:ea typeface="宋体" pitchFamily="2" charset="-122"/>
              </a:defRPr>
            </a:lvl2pPr>
            <a:lvl3pPr marL="954088">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sz="2000" b="1" dirty="0"/>
              <a:t>在语言形式化研究领域，基于形式语言和自动机理论，可以较好地解决计算机高级语言语法的形式化描述。关于语言语义形式化问题，已经推出了诸如操作语义学、公理语义学和指称语义学等理论。但是，目前这些理论与实际应用尚有较大距离。</a:t>
            </a:r>
          </a:p>
          <a:p>
            <a:pPr algn="l">
              <a:lnSpc>
                <a:spcPct val="150000"/>
              </a:lnSpc>
              <a:spcBef>
                <a:spcPct val="50000"/>
              </a:spcBef>
            </a:pPr>
            <a:r>
              <a:rPr lang="zh-CN" altLang="en-US" sz="2000" b="1" dirty="0"/>
              <a:t>现实的编译程序通常采用一种在语法制导下的语义分析和代码生成方法。所谓“</a:t>
            </a:r>
            <a:r>
              <a:rPr lang="zh-CN" altLang="en-US" sz="2000" b="1" dirty="0">
                <a:solidFill>
                  <a:srgbClr val="CC6600"/>
                </a:solidFill>
              </a:rPr>
              <a:t>语法制导</a:t>
            </a:r>
            <a:r>
              <a:rPr lang="zh-CN" altLang="en-US" sz="2000" b="1" dirty="0"/>
              <a:t>”是指伴随着语法分析过程，在语法分析每步推导或归约时刻，增加相应的语义分析和代码生成处理之含义。这种方法，可以采用一种非形式化、但接近形式化的“</a:t>
            </a:r>
            <a:r>
              <a:rPr lang="zh-CN" altLang="en-US" sz="2000" b="1" dirty="0">
                <a:solidFill>
                  <a:srgbClr val="CC6600"/>
                </a:solidFill>
              </a:rPr>
              <a:t>属性文法</a:t>
            </a:r>
            <a:r>
              <a:rPr lang="zh-CN" altLang="en-US" sz="2000" b="1" dirty="0"/>
              <a:t>”，作为语言语义的描述工具。</a:t>
            </a:r>
          </a:p>
        </p:txBody>
      </p:sp>
      <p:sp>
        <p:nvSpPr>
          <p:cNvPr id="21515" name="Rectangle 11"/>
          <p:cNvSpPr>
            <a:spLocks noGrp="1" noChangeArrowheads="1"/>
          </p:cNvSpPr>
          <p:nvPr>
            <p:ph type="title"/>
          </p:nvPr>
        </p:nvSpPr>
        <p:spPr>
          <a:xfrm>
            <a:off x="685800" y="762000"/>
            <a:ext cx="2735263" cy="533400"/>
          </a:xfrm>
        </p:spPr>
        <p:txBody>
          <a:bodyPr/>
          <a:lstStyle/>
          <a:p>
            <a:r>
              <a:rPr lang="en-US" altLang="zh-CN" sz="2800" b="1" dirty="0" smtClean="0">
                <a:solidFill>
                  <a:srgbClr val="0000FF"/>
                </a:solidFill>
                <a:latin typeface="Times New Roman" charset="0"/>
                <a:ea typeface="黑体" pitchFamily="2" charset="-122"/>
              </a:rPr>
              <a:t>7.1  </a:t>
            </a:r>
            <a:r>
              <a:rPr lang="zh-CN" altLang="en-US" sz="2800" b="1" dirty="0">
                <a:solidFill>
                  <a:srgbClr val="0000FF"/>
                </a:solidFill>
                <a:latin typeface="Times New Roman" charset="0"/>
                <a:ea typeface="黑体" pitchFamily="2" charset="-122"/>
              </a:rPr>
              <a:t>属性文法</a:t>
            </a:r>
          </a:p>
        </p:txBody>
      </p:sp>
    </p:spTree>
    <p:extLst>
      <p:ext uri="{BB962C8B-B14F-4D97-AF65-F5344CB8AC3E}">
        <p14:creationId xmlns:p14="http://schemas.microsoft.com/office/powerpoint/2010/main" val="4022475549"/>
      </p:ext>
    </p:extLst>
  </p:cSld>
  <p:clrMapOvr>
    <a:masterClrMapping/>
  </p:clrMapOvr>
  <p:transition>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9" name="Rectangle 3"/>
          <p:cNvSpPr>
            <a:spLocks noGrp="1" noChangeArrowheads="1"/>
          </p:cNvSpPr>
          <p:nvPr>
            <p:ph type="body" idx="1"/>
          </p:nvPr>
        </p:nvSpPr>
        <p:spPr>
          <a:xfrm>
            <a:off x="228600" y="990600"/>
            <a:ext cx="8610600" cy="5257800"/>
          </a:xfrm>
        </p:spPr>
        <p:txBody>
          <a:bodyPr/>
          <a:lstStyle/>
          <a:p>
            <a:pPr>
              <a:spcBef>
                <a:spcPct val="0"/>
              </a:spcBef>
              <a:buFontTx/>
              <a:buNone/>
            </a:pPr>
            <a:r>
              <a:rPr lang="zh-CN" altLang="en-US" b="1" dirty="0" smtClean="0">
                <a:latin typeface="宋体" charset="-122"/>
              </a:rPr>
              <a:t>表达式文法</a:t>
            </a:r>
            <a:r>
              <a:rPr lang="zh-CN" altLang="en-US" b="1" dirty="0" smtClean="0"/>
              <a:t>构造</a:t>
            </a:r>
            <a:r>
              <a:rPr lang="zh-CN" altLang="en-US" b="1" dirty="0"/>
              <a:t>语法树的</a:t>
            </a:r>
            <a:r>
              <a:rPr lang="zh-CN" altLang="en-US" b="1" dirty="0">
                <a:solidFill>
                  <a:srgbClr val="FF0000"/>
                </a:solidFill>
              </a:rPr>
              <a:t>语法制导定义</a:t>
            </a:r>
            <a:endParaRPr lang="zh-CN" altLang="en-US" b="1" dirty="0">
              <a:solidFill>
                <a:srgbClr val="FF0000"/>
              </a:solidFill>
              <a:latin typeface="宋体" charset="-122"/>
            </a:endParaRPr>
          </a:p>
        </p:txBody>
      </p:sp>
      <p:graphicFrame>
        <p:nvGraphicFramePr>
          <p:cNvPr id="598136" name="Group 120"/>
          <p:cNvGraphicFramePr>
            <a:graphicFrameLocks noGrp="1"/>
          </p:cNvGraphicFramePr>
          <p:nvPr>
            <p:extLst>
              <p:ext uri="{D42A27DB-BD31-4B8C-83A1-F6EECF244321}">
                <p14:modId xmlns:p14="http://schemas.microsoft.com/office/powerpoint/2010/main" val="2061456083"/>
              </p:ext>
            </p:extLst>
          </p:nvPr>
        </p:nvGraphicFramePr>
        <p:xfrm>
          <a:off x="228600" y="1676400"/>
          <a:ext cx="8450263" cy="4145280"/>
        </p:xfrm>
        <a:graphic>
          <a:graphicData uri="http://schemas.openxmlformats.org/drawingml/2006/table">
            <a:tbl>
              <a:tblPr/>
              <a:tblGrid>
                <a:gridCol w="2057400"/>
                <a:gridCol w="6392863"/>
              </a:tblGrid>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宋体" charset="-122"/>
                          <a:ea typeface="宋体" charset="-122"/>
                        </a:rPr>
                        <a:t>产  生  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宋体" charset="-122"/>
                          <a:ea typeface="宋体" charset="-122"/>
                        </a:rPr>
                        <a:t>语</a:t>
                      </a:r>
                      <a:r>
                        <a:rPr kumimoji="0" lang="zh-CN" altLang="en-US" sz="2800" b="1" i="0" u="none" strike="noStrike" cap="none" normalizeH="0" baseline="0" dirty="0" smtClean="0">
                          <a:ln>
                            <a:noFill/>
                          </a:ln>
                          <a:solidFill>
                            <a:schemeClr val="tx1"/>
                          </a:solidFill>
                          <a:effectLst/>
                          <a:latin typeface="Times New Roman" charset="0"/>
                          <a:ea typeface="宋体" charset="-122"/>
                        </a:rPr>
                        <a:t>  </a:t>
                      </a:r>
                      <a:r>
                        <a:rPr kumimoji="0" lang="zh-CN" altLang="en-US" sz="2800" b="1" i="0" u="none" strike="noStrike" cap="none" normalizeH="0" baseline="0" dirty="0" smtClean="0">
                          <a:ln>
                            <a:noFill/>
                          </a:ln>
                          <a:solidFill>
                            <a:schemeClr val="tx1"/>
                          </a:solidFill>
                          <a:effectLst/>
                          <a:latin typeface="宋体" charset="-122"/>
                          <a:ea typeface="宋体" charset="-122"/>
                        </a:rPr>
                        <a:t>义</a:t>
                      </a:r>
                      <a:r>
                        <a:rPr kumimoji="0" lang="zh-CN" altLang="en-US" sz="2800" b="1" i="0" u="none" strike="noStrike" cap="none" normalizeH="0" baseline="0" dirty="0" smtClean="0">
                          <a:ln>
                            <a:noFill/>
                          </a:ln>
                          <a:solidFill>
                            <a:schemeClr val="tx1"/>
                          </a:solidFill>
                          <a:effectLst/>
                          <a:latin typeface="Times New Roman" charset="0"/>
                          <a:ea typeface="宋体" charset="-122"/>
                        </a:rPr>
                        <a:t>  </a:t>
                      </a:r>
                      <a:r>
                        <a:rPr kumimoji="0" lang="zh-CN" altLang="en-US" sz="2800" b="1" i="0" u="none" strike="noStrike" cap="none" normalizeH="0" baseline="0" dirty="0" smtClean="0">
                          <a:ln>
                            <a:noFill/>
                          </a:ln>
                          <a:solidFill>
                            <a:schemeClr val="tx1"/>
                          </a:solidFill>
                          <a:effectLst/>
                          <a:latin typeface="宋体" charset="-122"/>
                          <a:ea typeface="宋体" charset="-122"/>
                        </a:rPr>
                        <a:t>规</a:t>
                      </a:r>
                      <a:r>
                        <a:rPr kumimoji="0" lang="zh-CN" altLang="en-US" sz="2800" b="1" i="0" u="none" strike="noStrike" cap="none" normalizeH="0" baseline="0" dirty="0" smtClean="0">
                          <a:ln>
                            <a:noFill/>
                          </a:ln>
                          <a:solidFill>
                            <a:schemeClr val="tx1"/>
                          </a:solidFill>
                          <a:effectLst/>
                          <a:latin typeface="Times New Roman" charset="0"/>
                          <a:ea typeface="宋体" charset="-122"/>
                        </a:rPr>
                        <a:t>  </a:t>
                      </a:r>
                      <a:r>
                        <a:rPr kumimoji="0" lang="zh-CN" altLang="en-US" sz="2800" b="1" i="0" u="none" strike="noStrike" cap="none" normalizeH="0" baseline="0" dirty="0" smtClean="0">
                          <a:ln>
                            <a:noFill/>
                          </a:ln>
                          <a:solidFill>
                            <a:schemeClr val="tx1"/>
                          </a:solidFill>
                          <a:effectLst/>
                          <a:latin typeface="宋体" charset="-122"/>
                          <a:ea typeface="宋体" charset="-122"/>
                        </a:rPr>
                        <a:t>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chemeClr val="tx1"/>
                          </a:solidFill>
                          <a:effectLst/>
                          <a:latin typeface="Times New Roman" charset="0"/>
                          <a:ea typeface="宋体" charset="-122"/>
                        </a:rPr>
                        <a:t>  </a:t>
                      </a:r>
                      <a:r>
                        <a:rPr kumimoji="0" lang="en-US" altLang="zh-CN" sz="2800" b="1" i="1" u="none" strike="noStrike" cap="none" normalizeH="0" baseline="0" smtClean="0">
                          <a:ln>
                            <a:noFill/>
                          </a:ln>
                          <a:solidFill>
                            <a:schemeClr val="tx1"/>
                          </a:solidFill>
                          <a:effectLst/>
                          <a:latin typeface="Times New Roman" charset="0"/>
                          <a:ea typeface="宋体" charset="-122"/>
                        </a:rPr>
                        <a:t>E </a:t>
                      </a:r>
                      <a:r>
                        <a:rPr kumimoji="0" lang="en-US" altLang="zh-CN" sz="2800" b="1" i="0" u="none" strike="noStrike" cap="none" normalizeH="0" baseline="0" smtClean="0">
                          <a:ln>
                            <a:noFill/>
                          </a:ln>
                          <a:solidFill>
                            <a:schemeClr val="tx1"/>
                          </a:solidFill>
                          <a:effectLst/>
                          <a:latin typeface="Times New Roman"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charset="0"/>
                          <a:ea typeface="宋体" charset="-122"/>
                        </a:rPr>
                        <a:t> </a:t>
                      </a:r>
                      <a:r>
                        <a:rPr kumimoji="0" lang="en-US" altLang="zh-CN" sz="2800" b="1" i="1" u="none" strike="noStrike" cap="none" normalizeH="0" baseline="0" smtClean="0">
                          <a:ln>
                            <a:noFill/>
                          </a:ln>
                          <a:solidFill>
                            <a:schemeClr val="tx1"/>
                          </a:solidFill>
                          <a:effectLst/>
                          <a:latin typeface="Times New Roman" charset="0"/>
                          <a:ea typeface="宋体" charset="-122"/>
                        </a:rPr>
                        <a:t>E</a:t>
                      </a:r>
                      <a:r>
                        <a:rPr kumimoji="0" lang="en-US" altLang="zh-CN" sz="2800" b="1" i="0" u="none" strike="noStrike" cap="none" normalizeH="0" baseline="-30000" smtClean="0">
                          <a:ln>
                            <a:noFill/>
                          </a:ln>
                          <a:solidFill>
                            <a:schemeClr val="tx1"/>
                          </a:solidFill>
                          <a:effectLst/>
                          <a:latin typeface="Times New Roman" charset="0"/>
                          <a:ea typeface="宋体" charset="-122"/>
                        </a:rPr>
                        <a:t>1 </a:t>
                      </a:r>
                      <a:r>
                        <a:rPr kumimoji="0" lang="en-US" altLang="zh-CN" sz="2800" b="1" i="0" u="none" strike="noStrike" cap="none" normalizeH="0" baseline="0" smtClean="0">
                          <a:ln>
                            <a:noFill/>
                          </a:ln>
                          <a:solidFill>
                            <a:schemeClr val="tx1"/>
                          </a:solidFill>
                          <a:effectLst/>
                          <a:latin typeface="Times New Roman" charset="0"/>
                          <a:ea typeface="宋体" charset="-122"/>
                        </a:rPr>
                        <a:t>+ </a:t>
                      </a:r>
                      <a:r>
                        <a:rPr kumimoji="0" lang="en-US" altLang="zh-CN" sz="2800" b="1" i="1" u="none" strike="noStrike" cap="none" normalizeH="0" baseline="0" smtClean="0">
                          <a:ln>
                            <a:noFill/>
                          </a:ln>
                          <a:solidFill>
                            <a:schemeClr val="tx1"/>
                          </a:solidFill>
                          <a:effectLst/>
                          <a:latin typeface="Times New Roman" charset="0"/>
                          <a:ea typeface="宋体" charset="-122"/>
                        </a:rPr>
                        <a:t>T</a:t>
                      </a:r>
                      <a:r>
                        <a:rPr kumimoji="0" lang="en-US" altLang="zh-CN" sz="2800" b="0" i="0" u="none" strike="noStrike" cap="none" normalizeH="0" baseline="0" smtClean="0">
                          <a:ln>
                            <a:noFill/>
                          </a:ln>
                          <a:solidFill>
                            <a:schemeClr val="tx1"/>
                          </a:solidFill>
                          <a:effectLst/>
                          <a:latin typeface="Times New Roman" charset="0"/>
                          <a:ea typeface="宋体" charset="-122"/>
                        </a:rPr>
                        <a:t> </a:t>
                      </a:r>
                      <a:endParaRPr kumimoji="0" lang="zh-CN" altLang="en-US" sz="28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1" u="none" strike="noStrike" cap="none" normalizeH="0" baseline="0" dirty="0" smtClean="0">
                          <a:ln>
                            <a:noFill/>
                          </a:ln>
                          <a:solidFill>
                            <a:schemeClr val="tx1"/>
                          </a:solidFill>
                          <a:effectLst/>
                          <a:latin typeface="Times New Roman" charset="0"/>
                          <a:ea typeface="宋体" charset="-122"/>
                        </a:rPr>
                        <a:t>  </a:t>
                      </a:r>
                      <a:r>
                        <a:rPr kumimoji="0" lang="en-US" altLang="zh-CN" sz="2800" b="1" i="1" u="none" strike="noStrike" cap="none" normalizeH="0" baseline="0" dirty="0" err="1" smtClean="0">
                          <a:ln>
                            <a:noFill/>
                          </a:ln>
                          <a:solidFill>
                            <a:schemeClr val="tx1"/>
                          </a:solidFill>
                          <a:effectLst/>
                          <a:latin typeface="Times New Roman" charset="0"/>
                          <a:ea typeface="宋体" charset="-122"/>
                        </a:rPr>
                        <a:t>E</a:t>
                      </a:r>
                      <a:r>
                        <a:rPr kumimoji="0" lang="en-US" altLang="zh-CN" sz="2800" b="1" i="0" u="none" strike="noStrike" cap="none" normalizeH="0" baseline="0" dirty="0" err="1" smtClean="0">
                          <a:ln>
                            <a:noFill/>
                          </a:ln>
                          <a:solidFill>
                            <a:schemeClr val="tx1"/>
                          </a:solidFill>
                          <a:effectLst/>
                          <a:latin typeface="Times New Roman" charset="0"/>
                          <a:ea typeface="宋体" charset="-122"/>
                        </a:rPr>
                        <a:t>.</a:t>
                      </a:r>
                      <a:r>
                        <a:rPr kumimoji="0" lang="en-US" altLang="zh-CN" sz="2800" b="1" i="1" u="none" strike="noStrike" cap="none" normalizeH="0" baseline="0" dirty="0" err="1" smtClean="0">
                          <a:ln>
                            <a:noFill/>
                          </a:ln>
                          <a:solidFill>
                            <a:schemeClr val="tx1"/>
                          </a:solidFill>
                          <a:effectLst/>
                          <a:latin typeface="Times New Roman" charset="0"/>
                          <a:ea typeface="宋体" charset="-122"/>
                        </a:rPr>
                        <a:t>nptr</a:t>
                      </a:r>
                      <a:r>
                        <a:rPr kumimoji="0" lang="en-US" altLang="zh-CN" sz="2800" b="1" i="0" u="none" strike="noStrike" cap="none" normalizeH="0" baseline="0" dirty="0" smtClean="0">
                          <a:ln>
                            <a:noFill/>
                          </a:ln>
                          <a:solidFill>
                            <a:schemeClr val="tx1"/>
                          </a:solidFill>
                          <a:effectLst/>
                          <a:latin typeface="Times New Roman" charset="0"/>
                          <a:ea typeface="宋体" charset="-122"/>
                        </a:rPr>
                        <a:t> := </a:t>
                      </a:r>
                      <a:r>
                        <a:rPr kumimoji="0" lang="en-US" altLang="zh-CN" sz="2800" b="1" i="1" u="none" strike="noStrike" cap="none" normalizeH="0" baseline="0" dirty="0" err="1" smtClean="0">
                          <a:ln>
                            <a:noFill/>
                          </a:ln>
                          <a:solidFill>
                            <a:schemeClr val="tx1"/>
                          </a:solidFill>
                          <a:effectLst/>
                          <a:latin typeface="Times New Roman" charset="0"/>
                          <a:ea typeface="宋体" charset="-122"/>
                        </a:rPr>
                        <a:t>mknode</a:t>
                      </a:r>
                      <a:r>
                        <a:rPr kumimoji="0" lang="en-US" altLang="zh-CN" sz="2800" b="1" i="0" u="none" strike="noStrike" cap="none" normalizeH="0" baseline="0" dirty="0" smtClean="0">
                          <a:ln>
                            <a:noFill/>
                          </a:ln>
                          <a:solidFill>
                            <a:schemeClr val="tx1"/>
                          </a:solidFill>
                          <a:effectLst/>
                          <a:latin typeface="Times New Roman" charset="0"/>
                          <a:ea typeface="宋体" charset="-122"/>
                        </a:rPr>
                        <a:t>( ‘+’, </a:t>
                      </a:r>
                      <a:r>
                        <a:rPr kumimoji="0" lang="en-US" altLang="zh-CN" sz="2800" b="1" i="1" u="none" strike="noStrike" cap="none" normalizeH="0" baseline="0" dirty="0" smtClean="0">
                          <a:ln>
                            <a:noFill/>
                          </a:ln>
                          <a:solidFill>
                            <a:schemeClr val="tx1"/>
                          </a:solidFill>
                          <a:effectLst/>
                          <a:latin typeface="Times New Roman" charset="0"/>
                          <a:ea typeface="宋体" charset="-122"/>
                        </a:rPr>
                        <a:t>E</a:t>
                      </a:r>
                      <a:r>
                        <a:rPr kumimoji="0" lang="en-US" altLang="zh-CN" sz="2800" b="1" i="0" u="none" strike="noStrike" cap="none" normalizeH="0" baseline="-30000" dirty="0" smtClean="0">
                          <a:ln>
                            <a:noFill/>
                          </a:ln>
                          <a:solidFill>
                            <a:schemeClr val="tx1"/>
                          </a:solidFill>
                          <a:effectLst/>
                          <a:latin typeface="Times New Roman" charset="0"/>
                          <a:ea typeface="宋体" charset="-122"/>
                        </a:rPr>
                        <a:t>1</a:t>
                      </a:r>
                      <a:r>
                        <a:rPr kumimoji="0" lang="en-US" altLang="zh-CN" sz="2800" b="1" i="0" u="none" strike="noStrike" cap="none" normalizeH="0" baseline="0" dirty="0" smtClean="0">
                          <a:ln>
                            <a:noFill/>
                          </a:ln>
                          <a:solidFill>
                            <a:schemeClr val="tx1"/>
                          </a:solidFill>
                          <a:effectLst/>
                          <a:latin typeface="Times New Roman" charset="0"/>
                          <a:ea typeface="宋体" charset="-122"/>
                        </a:rPr>
                        <a:t>.</a:t>
                      </a:r>
                      <a:r>
                        <a:rPr kumimoji="0" lang="en-US" altLang="zh-CN" sz="2800" b="1" i="1" u="none" strike="noStrike" cap="none" normalizeH="0" baseline="0" dirty="0" smtClean="0">
                          <a:ln>
                            <a:noFill/>
                          </a:ln>
                          <a:solidFill>
                            <a:schemeClr val="tx1"/>
                          </a:solidFill>
                          <a:effectLst/>
                          <a:latin typeface="Times New Roman" charset="0"/>
                          <a:ea typeface="宋体" charset="-122"/>
                        </a:rPr>
                        <a:t>nptr</a:t>
                      </a:r>
                      <a:r>
                        <a:rPr kumimoji="0" lang="en-US" altLang="zh-CN" sz="2800" b="1" i="0" u="none" strike="noStrike" cap="none" normalizeH="0" baseline="0" dirty="0" smtClean="0">
                          <a:ln>
                            <a:noFill/>
                          </a:ln>
                          <a:solidFill>
                            <a:schemeClr val="tx1"/>
                          </a:solidFill>
                          <a:effectLst/>
                          <a:latin typeface="Times New Roman" charset="0"/>
                          <a:ea typeface="宋体" charset="-122"/>
                        </a:rPr>
                        <a:t>,</a:t>
                      </a:r>
                      <a:r>
                        <a:rPr kumimoji="0" lang="en-US" altLang="zh-CN" sz="2800" b="1" i="1" u="none" strike="noStrike" cap="none" normalizeH="0" baseline="0" dirty="0" smtClean="0">
                          <a:ln>
                            <a:noFill/>
                          </a:ln>
                          <a:solidFill>
                            <a:schemeClr val="tx1"/>
                          </a:solidFill>
                          <a:effectLst/>
                          <a:latin typeface="Times New Roman" charset="0"/>
                          <a:ea typeface="宋体" charset="-122"/>
                        </a:rPr>
                        <a:t> </a:t>
                      </a:r>
                      <a:r>
                        <a:rPr kumimoji="0" lang="en-US" altLang="zh-CN" sz="2800" b="1" i="1" u="none" strike="noStrike" cap="none" normalizeH="0" baseline="0" dirty="0" err="1" smtClean="0">
                          <a:ln>
                            <a:noFill/>
                          </a:ln>
                          <a:solidFill>
                            <a:schemeClr val="tx1"/>
                          </a:solidFill>
                          <a:effectLst/>
                          <a:latin typeface="Times New Roman" charset="0"/>
                          <a:ea typeface="宋体" charset="-122"/>
                        </a:rPr>
                        <a:t>T</a:t>
                      </a:r>
                      <a:r>
                        <a:rPr kumimoji="0" lang="en-US" altLang="zh-CN" sz="2800" b="1" i="0" u="none" strike="noStrike" cap="none" normalizeH="0" baseline="0" dirty="0" err="1" smtClean="0">
                          <a:ln>
                            <a:noFill/>
                          </a:ln>
                          <a:solidFill>
                            <a:schemeClr val="tx1"/>
                          </a:solidFill>
                          <a:effectLst/>
                          <a:latin typeface="Times New Roman" charset="0"/>
                          <a:ea typeface="宋体" charset="-122"/>
                        </a:rPr>
                        <a:t>.</a:t>
                      </a:r>
                      <a:r>
                        <a:rPr kumimoji="0" lang="en-US" altLang="zh-CN" sz="2800" b="1" i="1" u="none" strike="noStrike" cap="none" normalizeH="0" baseline="0" dirty="0" err="1" smtClean="0">
                          <a:ln>
                            <a:noFill/>
                          </a:ln>
                          <a:solidFill>
                            <a:schemeClr val="tx1"/>
                          </a:solidFill>
                          <a:effectLst/>
                          <a:latin typeface="Times New Roman" charset="0"/>
                          <a:ea typeface="宋体" charset="-122"/>
                        </a:rPr>
                        <a:t>nptr</a:t>
                      </a:r>
                      <a:r>
                        <a:rPr kumimoji="0" lang="en-US" altLang="zh-CN" sz="2800" b="1" i="0" u="none" strike="noStrike" cap="none" normalizeH="0" baseline="0" dirty="0" smtClean="0">
                          <a:ln>
                            <a:noFill/>
                          </a:ln>
                          <a:solidFill>
                            <a:schemeClr val="tx1"/>
                          </a:solidFill>
                          <a:effectLst/>
                          <a:latin typeface="Times New Roman" charset="0"/>
                          <a:ea typeface="宋体" charset="-122"/>
                        </a:rPr>
                        <a:t>)</a:t>
                      </a:r>
                      <a:r>
                        <a:rPr kumimoji="0" lang="en-US" altLang="zh-CN" sz="2800" b="0" i="0" u="none" strike="noStrike" cap="none" normalizeH="0" baseline="0" dirty="0" smtClean="0">
                          <a:ln>
                            <a:noFill/>
                          </a:ln>
                          <a:solidFill>
                            <a:schemeClr val="tx1"/>
                          </a:solidFill>
                          <a:effectLst/>
                          <a:latin typeface="Times New Roman" charset="0"/>
                          <a:ea typeface="宋体" charset="-122"/>
                        </a:rPr>
                        <a:t> </a:t>
                      </a:r>
                      <a:endParaRPr kumimoji="0" lang="zh-CN" altLang="en-US" sz="28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Times New Roman" charset="0"/>
                          <a:ea typeface="宋体" charset="-122"/>
                        </a:rPr>
                        <a:t>  </a:t>
                      </a:r>
                      <a:r>
                        <a:rPr kumimoji="0" lang="en-US" altLang="zh-CN" sz="2800" b="1" i="1" u="none" strike="noStrike" cap="none" normalizeH="0" baseline="0" dirty="0" smtClean="0">
                          <a:ln>
                            <a:noFill/>
                          </a:ln>
                          <a:solidFill>
                            <a:schemeClr val="tx1"/>
                          </a:solidFill>
                          <a:effectLst/>
                          <a:latin typeface="Times New Roman" charset="0"/>
                          <a:ea typeface="宋体" charset="-122"/>
                        </a:rPr>
                        <a:t>E </a:t>
                      </a:r>
                      <a:r>
                        <a:rPr kumimoji="0" lang="en-US" altLang="zh-CN" sz="2800" b="1" i="0" u="none" strike="noStrike" cap="none" normalizeH="0" baseline="0" dirty="0" smtClean="0">
                          <a:ln>
                            <a:noFill/>
                          </a:ln>
                          <a:solidFill>
                            <a:schemeClr val="tx1"/>
                          </a:solidFill>
                          <a:effectLst/>
                          <a:latin typeface="Times New Roman" charset="0"/>
                          <a:ea typeface="宋体" charset="-122"/>
                          <a:sym typeface="Symbol" pitchFamily="18" charset="2"/>
                        </a:rPr>
                        <a:t></a:t>
                      </a:r>
                      <a:r>
                        <a:rPr kumimoji="0" lang="en-US" altLang="zh-CN" sz="2800" b="1" i="1" u="none" strike="noStrike" cap="none" normalizeH="0" baseline="0" dirty="0" smtClean="0">
                          <a:ln>
                            <a:noFill/>
                          </a:ln>
                          <a:solidFill>
                            <a:schemeClr val="tx1"/>
                          </a:solidFill>
                          <a:effectLst/>
                          <a:latin typeface="Times New Roman" charset="0"/>
                          <a:ea typeface="宋体" charset="-122"/>
                        </a:rPr>
                        <a:t> T</a:t>
                      </a:r>
                      <a:r>
                        <a:rPr kumimoji="0" lang="en-US" altLang="zh-CN" sz="2800" b="0" i="0" u="none" strike="noStrike" cap="none" normalizeH="0" baseline="0" dirty="0" smtClean="0">
                          <a:ln>
                            <a:noFill/>
                          </a:ln>
                          <a:solidFill>
                            <a:schemeClr val="tx1"/>
                          </a:solidFill>
                          <a:effectLst/>
                          <a:latin typeface="Times New Roman" charset="0"/>
                          <a:ea typeface="宋体" charset="-122"/>
                        </a:rPr>
                        <a:t> </a:t>
                      </a:r>
                      <a:endParaRPr kumimoji="0" lang="zh-CN" altLang="en-US" sz="2800" b="0" i="0" u="none" strike="noStrike" cap="none" normalizeH="0" baseline="0" dirty="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Times New Roman" charset="0"/>
                          <a:ea typeface="宋体" charset="-122"/>
                        </a:rPr>
                        <a:t>  </a:t>
                      </a:r>
                      <a:r>
                        <a:rPr kumimoji="0" lang="en-US" altLang="zh-CN" sz="2800" b="1" i="1" u="none" strike="noStrike" cap="none" normalizeH="0" baseline="0" dirty="0" err="1" smtClean="0">
                          <a:ln>
                            <a:noFill/>
                          </a:ln>
                          <a:solidFill>
                            <a:schemeClr val="tx1"/>
                          </a:solidFill>
                          <a:effectLst/>
                          <a:latin typeface="Times New Roman" charset="0"/>
                          <a:ea typeface="宋体" charset="-122"/>
                        </a:rPr>
                        <a:t>E</a:t>
                      </a:r>
                      <a:r>
                        <a:rPr kumimoji="0" lang="en-US" altLang="zh-CN" sz="2800" b="1" i="0" u="none" strike="noStrike" cap="none" normalizeH="0" baseline="0" dirty="0" err="1" smtClean="0">
                          <a:ln>
                            <a:noFill/>
                          </a:ln>
                          <a:solidFill>
                            <a:schemeClr val="tx1"/>
                          </a:solidFill>
                          <a:effectLst/>
                          <a:latin typeface="Times New Roman" charset="0"/>
                          <a:ea typeface="宋体" charset="-122"/>
                        </a:rPr>
                        <a:t>.</a:t>
                      </a:r>
                      <a:r>
                        <a:rPr kumimoji="0" lang="en-US" altLang="zh-CN" sz="2800" b="1" i="1" u="none" strike="noStrike" cap="none" normalizeH="0" baseline="0" dirty="0" err="1" smtClean="0">
                          <a:ln>
                            <a:noFill/>
                          </a:ln>
                          <a:solidFill>
                            <a:schemeClr val="tx1"/>
                          </a:solidFill>
                          <a:effectLst/>
                          <a:latin typeface="Times New Roman" charset="0"/>
                          <a:ea typeface="宋体" charset="-122"/>
                        </a:rPr>
                        <a:t>nptr</a:t>
                      </a:r>
                      <a:r>
                        <a:rPr kumimoji="0" lang="en-US" altLang="zh-CN" sz="2800" b="1" i="0" u="none" strike="noStrike" cap="none" normalizeH="0" baseline="0" dirty="0" smtClean="0">
                          <a:ln>
                            <a:noFill/>
                          </a:ln>
                          <a:solidFill>
                            <a:schemeClr val="tx1"/>
                          </a:solidFill>
                          <a:effectLst/>
                          <a:latin typeface="Times New Roman" charset="0"/>
                          <a:ea typeface="宋体" charset="-122"/>
                        </a:rPr>
                        <a:t> := </a:t>
                      </a:r>
                      <a:r>
                        <a:rPr kumimoji="0" lang="en-US" altLang="zh-CN" sz="2800" b="1" i="1" u="none" strike="noStrike" cap="none" normalizeH="0" baseline="0" dirty="0" err="1" smtClean="0">
                          <a:ln>
                            <a:noFill/>
                          </a:ln>
                          <a:solidFill>
                            <a:schemeClr val="tx1"/>
                          </a:solidFill>
                          <a:effectLst/>
                          <a:latin typeface="Times New Roman" charset="0"/>
                          <a:ea typeface="宋体" charset="-122"/>
                        </a:rPr>
                        <a:t>T</a:t>
                      </a:r>
                      <a:r>
                        <a:rPr kumimoji="0" lang="en-US" altLang="zh-CN" sz="2800" b="1" i="0" u="none" strike="noStrike" cap="none" normalizeH="0" baseline="0" dirty="0" err="1" smtClean="0">
                          <a:ln>
                            <a:noFill/>
                          </a:ln>
                          <a:solidFill>
                            <a:schemeClr val="tx1"/>
                          </a:solidFill>
                          <a:effectLst/>
                          <a:latin typeface="Times New Roman" charset="0"/>
                          <a:ea typeface="宋体" charset="-122"/>
                        </a:rPr>
                        <a:t>.</a:t>
                      </a:r>
                      <a:r>
                        <a:rPr kumimoji="0" lang="en-US" altLang="zh-CN" sz="2800" b="1" i="1" u="none" strike="noStrike" cap="none" normalizeH="0" baseline="0" dirty="0" err="1" smtClean="0">
                          <a:ln>
                            <a:noFill/>
                          </a:ln>
                          <a:solidFill>
                            <a:schemeClr val="tx1"/>
                          </a:solidFill>
                          <a:effectLst/>
                          <a:latin typeface="Times New Roman" charset="0"/>
                          <a:ea typeface="宋体" charset="-122"/>
                        </a:rPr>
                        <a:t>nptr</a:t>
                      </a:r>
                      <a:r>
                        <a:rPr kumimoji="0" lang="en-US" altLang="zh-CN" sz="2800" b="0" i="0" u="none" strike="noStrike" cap="none" normalizeH="0" baseline="0" dirty="0" smtClean="0">
                          <a:ln>
                            <a:noFill/>
                          </a:ln>
                          <a:solidFill>
                            <a:schemeClr val="tx1"/>
                          </a:solidFill>
                          <a:effectLst/>
                          <a:latin typeface="Times New Roman" charset="0"/>
                          <a:ea typeface="宋体" charset="-122"/>
                        </a:rPr>
                        <a:t> </a:t>
                      </a:r>
                      <a:endParaRPr kumimoji="0" lang="zh-CN" altLang="en-US" sz="28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Times New Roman" charset="0"/>
                          <a:ea typeface="宋体" charset="-122"/>
                        </a:rPr>
                        <a:t>  </a:t>
                      </a:r>
                      <a:r>
                        <a:rPr kumimoji="0" lang="en-US" altLang="zh-CN" sz="2800" b="1" i="1" u="none" strike="noStrike" cap="none" normalizeH="0" baseline="0" dirty="0" smtClean="0">
                          <a:ln>
                            <a:noFill/>
                          </a:ln>
                          <a:solidFill>
                            <a:schemeClr val="tx1"/>
                          </a:solidFill>
                          <a:effectLst/>
                          <a:latin typeface="Times New Roman" charset="0"/>
                          <a:ea typeface="宋体" charset="-122"/>
                        </a:rPr>
                        <a:t>T </a:t>
                      </a:r>
                      <a:r>
                        <a:rPr kumimoji="0" lang="en-US" altLang="zh-CN" sz="2800" b="1" i="0" u="none" strike="noStrike" cap="none" normalizeH="0" baseline="0" dirty="0" smtClean="0">
                          <a:ln>
                            <a:noFill/>
                          </a:ln>
                          <a:solidFill>
                            <a:schemeClr val="tx1"/>
                          </a:solidFill>
                          <a:effectLst/>
                          <a:latin typeface="Times New Roman" charset="0"/>
                          <a:ea typeface="宋体" charset="-122"/>
                          <a:sym typeface="Symbol" pitchFamily="18" charset="2"/>
                        </a:rPr>
                        <a:t></a:t>
                      </a:r>
                      <a:r>
                        <a:rPr kumimoji="0" lang="en-US" altLang="zh-CN" sz="2800" b="1" i="0" u="none" strike="noStrike" cap="none" normalizeH="0" baseline="0" dirty="0" smtClean="0">
                          <a:ln>
                            <a:noFill/>
                          </a:ln>
                          <a:solidFill>
                            <a:schemeClr val="tx1"/>
                          </a:solidFill>
                          <a:effectLst/>
                          <a:latin typeface="Times New Roman" charset="0"/>
                          <a:ea typeface="宋体" charset="-122"/>
                        </a:rPr>
                        <a:t> </a:t>
                      </a:r>
                      <a:r>
                        <a:rPr kumimoji="0" lang="en-US" altLang="zh-CN" sz="2800" b="1" i="1" u="none" strike="noStrike" cap="none" normalizeH="0" baseline="0" dirty="0" smtClean="0">
                          <a:ln>
                            <a:noFill/>
                          </a:ln>
                          <a:solidFill>
                            <a:schemeClr val="tx1"/>
                          </a:solidFill>
                          <a:effectLst/>
                          <a:latin typeface="Times New Roman" charset="0"/>
                          <a:ea typeface="宋体" charset="-122"/>
                        </a:rPr>
                        <a:t>T</a:t>
                      </a:r>
                      <a:r>
                        <a:rPr kumimoji="0" lang="en-US" altLang="zh-CN" sz="2800" b="1" i="0" u="none" strike="noStrike" cap="none" normalizeH="0" baseline="-30000" dirty="0" smtClean="0">
                          <a:ln>
                            <a:noFill/>
                          </a:ln>
                          <a:solidFill>
                            <a:schemeClr val="tx1"/>
                          </a:solidFill>
                          <a:effectLst/>
                          <a:latin typeface="Times New Roman" charset="0"/>
                          <a:ea typeface="宋体" charset="-122"/>
                        </a:rPr>
                        <a:t>1</a:t>
                      </a:r>
                      <a:r>
                        <a:rPr kumimoji="0" lang="en-US" altLang="zh-CN" sz="2800" b="1" i="0" u="none" strike="noStrike" cap="none" normalizeH="0" baseline="0" dirty="0" smtClean="0">
                          <a:ln>
                            <a:noFill/>
                          </a:ln>
                          <a:solidFill>
                            <a:schemeClr val="tx1"/>
                          </a:solidFill>
                          <a:effectLst/>
                          <a:latin typeface="宋体" charset="-122"/>
                          <a:ea typeface="宋体" charset="-122"/>
                        </a:rPr>
                        <a:t>*</a:t>
                      </a:r>
                      <a:r>
                        <a:rPr kumimoji="0" lang="en-US" altLang="zh-CN" sz="2800" b="1" i="1" u="none" strike="noStrike" cap="none" normalizeH="0" baseline="0" dirty="0" smtClean="0">
                          <a:ln>
                            <a:noFill/>
                          </a:ln>
                          <a:solidFill>
                            <a:schemeClr val="tx1"/>
                          </a:solidFill>
                          <a:effectLst/>
                          <a:latin typeface="Times New Roman" charset="0"/>
                          <a:ea typeface="宋体" charset="-122"/>
                        </a:rPr>
                        <a:t>F</a:t>
                      </a:r>
                      <a:r>
                        <a:rPr kumimoji="0" lang="en-US" altLang="zh-CN" sz="2800" b="0" i="0" u="none" strike="noStrike" cap="none" normalizeH="0" baseline="0" dirty="0" smtClean="0">
                          <a:ln>
                            <a:noFill/>
                          </a:ln>
                          <a:solidFill>
                            <a:schemeClr val="tx1"/>
                          </a:solidFill>
                          <a:effectLst/>
                          <a:latin typeface="Times New Roman" charset="0"/>
                          <a:ea typeface="宋体" charset="-122"/>
                        </a:rPr>
                        <a:t> </a:t>
                      </a:r>
                      <a:endParaRPr kumimoji="0" lang="zh-CN" altLang="en-US" sz="2800" b="0" i="0" u="none" strike="noStrike" cap="none" normalizeH="0" baseline="0" dirty="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Times New Roman" charset="0"/>
                          <a:ea typeface="宋体" charset="-122"/>
                        </a:rPr>
                        <a:t>  </a:t>
                      </a:r>
                      <a:r>
                        <a:rPr kumimoji="0" lang="en-US" altLang="zh-CN" sz="2800" b="1" i="1" u="none" strike="noStrike" cap="none" normalizeH="0" baseline="0" dirty="0" err="1" smtClean="0">
                          <a:ln>
                            <a:noFill/>
                          </a:ln>
                          <a:solidFill>
                            <a:schemeClr val="tx1"/>
                          </a:solidFill>
                          <a:effectLst/>
                          <a:latin typeface="Times New Roman" charset="0"/>
                          <a:ea typeface="宋体" charset="-122"/>
                        </a:rPr>
                        <a:t>T</a:t>
                      </a:r>
                      <a:r>
                        <a:rPr kumimoji="0" lang="en-US" altLang="zh-CN" sz="2800" b="1" i="0" u="none" strike="noStrike" cap="none" normalizeH="0" baseline="0" dirty="0" err="1" smtClean="0">
                          <a:ln>
                            <a:noFill/>
                          </a:ln>
                          <a:solidFill>
                            <a:schemeClr val="tx1"/>
                          </a:solidFill>
                          <a:effectLst/>
                          <a:latin typeface="Times New Roman" charset="0"/>
                          <a:ea typeface="宋体" charset="-122"/>
                        </a:rPr>
                        <a:t>.</a:t>
                      </a:r>
                      <a:r>
                        <a:rPr kumimoji="0" lang="en-US" altLang="zh-CN" sz="2800" b="1" i="1" u="none" strike="noStrike" cap="none" normalizeH="0" baseline="0" dirty="0" err="1" smtClean="0">
                          <a:ln>
                            <a:noFill/>
                          </a:ln>
                          <a:solidFill>
                            <a:schemeClr val="tx1"/>
                          </a:solidFill>
                          <a:effectLst/>
                          <a:latin typeface="Times New Roman" charset="0"/>
                          <a:ea typeface="宋体" charset="-122"/>
                        </a:rPr>
                        <a:t>nptr</a:t>
                      </a:r>
                      <a:r>
                        <a:rPr kumimoji="0" lang="en-US" altLang="zh-CN" sz="2800" b="1" i="0" u="none" strike="noStrike" cap="none" normalizeH="0" baseline="0" dirty="0" smtClean="0">
                          <a:ln>
                            <a:noFill/>
                          </a:ln>
                          <a:solidFill>
                            <a:schemeClr val="tx1"/>
                          </a:solidFill>
                          <a:effectLst/>
                          <a:latin typeface="Times New Roman" charset="0"/>
                          <a:ea typeface="宋体" charset="-122"/>
                        </a:rPr>
                        <a:t> := </a:t>
                      </a:r>
                      <a:r>
                        <a:rPr kumimoji="0" lang="en-US" altLang="zh-CN" sz="2800" b="1" i="1" u="none" strike="noStrike" cap="none" normalizeH="0" baseline="0" dirty="0" err="1" smtClean="0">
                          <a:ln>
                            <a:noFill/>
                          </a:ln>
                          <a:solidFill>
                            <a:schemeClr val="tx1"/>
                          </a:solidFill>
                          <a:effectLst/>
                          <a:latin typeface="Times New Roman" charset="0"/>
                          <a:ea typeface="宋体" charset="-122"/>
                        </a:rPr>
                        <a:t>mknode</a:t>
                      </a:r>
                      <a:r>
                        <a:rPr kumimoji="0" lang="en-US" altLang="zh-CN" sz="2800" b="1" i="0" u="none" strike="noStrike" cap="none" normalizeH="0" baseline="0" dirty="0" smtClean="0">
                          <a:ln>
                            <a:noFill/>
                          </a:ln>
                          <a:solidFill>
                            <a:schemeClr val="tx1"/>
                          </a:solidFill>
                          <a:effectLst/>
                          <a:latin typeface="Times New Roman" charset="0"/>
                          <a:ea typeface="宋体" charset="-122"/>
                        </a:rPr>
                        <a:t>( ‘</a:t>
                      </a:r>
                      <a:r>
                        <a:rPr kumimoji="0" lang="en-US" altLang="zh-CN" sz="2800" b="1" i="0" u="none" strike="noStrike" cap="none" normalizeH="0" baseline="0" dirty="0" smtClean="0">
                          <a:ln>
                            <a:noFill/>
                          </a:ln>
                          <a:solidFill>
                            <a:schemeClr val="tx1"/>
                          </a:solidFill>
                          <a:effectLst/>
                          <a:latin typeface="宋体" charset="-122"/>
                          <a:ea typeface="宋体" charset="-122"/>
                        </a:rPr>
                        <a:t>*</a:t>
                      </a:r>
                      <a:r>
                        <a:rPr kumimoji="0" lang="en-US" altLang="zh-CN" sz="2800" b="1" i="0" u="none" strike="noStrike" cap="none" normalizeH="0" baseline="0" dirty="0" smtClean="0">
                          <a:ln>
                            <a:noFill/>
                          </a:ln>
                          <a:solidFill>
                            <a:schemeClr val="tx1"/>
                          </a:solidFill>
                          <a:effectLst/>
                          <a:latin typeface="Times New Roman" charset="0"/>
                          <a:ea typeface="宋体" charset="-122"/>
                        </a:rPr>
                        <a:t>’, </a:t>
                      </a:r>
                      <a:r>
                        <a:rPr kumimoji="0" lang="en-US" altLang="zh-CN" sz="2800" b="1" i="1" u="none" strike="noStrike" cap="none" normalizeH="0" baseline="0" dirty="0" smtClean="0">
                          <a:ln>
                            <a:noFill/>
                          </a:ln>
                          <a:solidFill>
                            <a:schemeClr val="tx1"/>
                          </a:solidFill>
                          <a:effectLst/>
                          <a:latin typeface="Times New Roman" charset="0"/>
                          <a:ea typeface="宋体" charset="-122"/>
                        </a:rPr>
                        <a:t>T</a:t>
                      </a:r>
                      <a:r>
                        <a:rPr kumimoji="0" lang="en-US" altLang="zh-CN" sz="2800" b="1" i="0" u="none" strike="noStrike" cap="none" normalizeH="0" baseline="-30000" dirty="0" smtClean="0">
                          <a:ln>
                            <a:noFill/>
                          </a:ln>
                          <a:solidFill>
                            <a:schemeClr val="tx1"/>
                          </a:solidFill>
                          <a:effectLst/>
                          <a:latin typeface="Times New Roman" charset="0"/>
                          <a:ea typeface="宋体" charset="-122"/>
                        </a:rPr>
                        <a:t>1</a:t>
                      </a:r>
                      <a:r>
                        <a:rPr kumimoji="0" lang="en-US" altLang="zh-CN" sz="2800" b="1" i="0" u="none" strike="noStrike" cap="none" normalizeH="0" baseline="0" dirty="0" smtClean="0">
                          <a:ln>
                            <a:noFill/>
                          </a:ln>
                          <a:solidFill>
                            <a:schemeClr val="tx1"/>
                          </a:solidFill>
                          <a:effectLst/>
                          <a:latin typeface="Times New Roman" charset="0"/>
                          <a:ea typeface="宋体" charset="-122"/>
                        </a:rPr>
                        <a:t>.</a:t>
                      </a:r>
                      <a:r>
                        <a:rPr kumimoji="0" lang="en-US" altLang="zh-CN" sz="2800" b="1" i="1" u="none" strike="noStrike" cap="none" normalizeH="0" baseline="0" dirty="0" smtClean="0">
                          <a:ln>
                            <a:noFill/>
                          </a:ln>
                          <a:solidFill>
                            <a:schemeClr val="tx1"/>
                          </a:solidFill>
                          <a:effectLst/>
                          <a:latin typeface="Times New Roman" charset="0"/>
                          <a:ea typeface="宋体" charset="-122"/>
                        </a:rPr>
                        <a:t>nptr</a:t>
                      </a:r>
                      <a:r>
                        <a:rPr kumimoji="0" lang="en-US" altLang="zh-CN" sz="2800" b="1" i="0" u="none" strike="noStrike" cap="none" normalizeH="0" baseline="0" dirty="0" smtClean="0">
                          <a:ln>
                            <a:noFill/>
                          </a:ln>
                          <a:solidFill>
                            <a:schemeClr val="tx1"/>
                          </a:solidFill>
                          <a:effectLst/>
                          <a:latin typeface="Times New Roman" charset="0"/>
                          <a:ea typeface="宋体" charset="-122"/>
                        </a:rPr>
                        <a:t>,</a:t>
                      </a:r>
                      <a:r>
                        <a:rPr kumimoji="0" lang="en-US" altLang="zh-CN" sz="2800" b="1" i="1" u="none" strike="noStrike" cap="none" normalizeH="0" baseline="0" dirty="0" smtClean="0">
                          <a:ln>
                            <a:noFill/>
                          </a:ln>
                          <a:solidFill>
                            <a:schemeClr val="tx1"/>
                          </a:solidFill>
                          <a:effectLst/>
                          <a:latin typeface="Times New Roman" charset="0"/>
                          <a:ea typeface="宋体" charset="-122"/>
                        </a:rPr>
                        <a:t> </a:t>
                      </a:r>
                      <a:r>
                        <a:rPr kumimoji="0" lang="en-US" altLang="zh-CN" sz="2800" b="1" i="1" u="none" strike="noStrike" cap="none" normalizeH="0" baseline="0" dirty="0" err="1" smtClean="0">
                          <a:ln>
                            <a:noFill/>
                          </a:ln>
                          <a:solidFill>
                            <a:schemeClr val="tx1"/>
                          </a:solidFill>
                          <a:effectLst/>
                          <a:latin typeface="Times New Roman" charset="0"/>
                          <a:ea typeface="宋体" charset="-122"/>
                        </a:rPr>
                        <a:t>F</a:t>
                      </a:r>
                      <a:r>
                        <a:rPr kumimoji="0" lang="en-US" altLang="zh-CN" sz="2800" b="1" i="0" u="none" strike="noStrike" cap="none" normalizeH="0" baseline="0" dirty="0" err="1" smtClean="0">
                          <a:ln>
                            <a:noFill/>
                          </a:ln>
                          <a:solidFill>
                            <a:schemeClr val="tx1"/>
                          </a:solidFill>
                          <a:effectLst/>
                          <a:latin typeface="Times New Roman" charset="0"/>
                          <a:ea typeface="宋体" charset="-122"/>
                        </a:rPr>
                        <a:t>.</a:t>
                      </a:r>
                      <a:r>
                        <a:rPr kumimoji="0" lang="en-US" altLang="zh-CN" sz="2800" b="1" i="1" u="none" strike="noStrike" cap="none" normalizeH="0" baseline="0" dirty="0" err="1" smtClean="0">
                          <a:ln>
                            <a:noFill/>
                          </a:ln>
                          <a:solidFill>
                            <a:schemeClr val="tx1"/>
                          </a:solidFill>
                          <a:effectLst/>
                          <a:latin typeface="Times New Roman" charset="0"/>
                          <a:ea typeface="宋体" charset="-122"/>
                        </a:rPr>
                        <a:t>nptr</a:t>
                      </a:r>
                      <a:r>
                        <a:rPr kumimoji="0" lang="en-US" altLang="zh-CN" sz="2800" b="1" i="0" u="none" strike="noStrike" cap="none" normalizeH="0" baseline="0" dirty="0" smtClean="0">
                          <a:ln>
                            <a:noFill/>
                          </a:ln>
                          <a:solidFill>
                            <a:schemeClr val="tx1"/>
                          </a:solidFill>
                          <a:effectLst/>
                          <a:latin typeface="Times New Roman" charset="0"/>
                          <a:ea typeface="宋体" charset="-122"/>
                        </a:rPr>
                        <a:t>)</a:t>
                      </a:r>
                      <a:r>
                        <a:rPr kumimoji="0" lang="en-US" altLang="zh-CN" sz="2800" b="0" i="0" u="none" strike="noStrike" cap="none" normalizeH="0" baseline="0" dirty="0" smtClean="0">
                          <a:ln>
                            <a:noFill/>
                          </a:ln>
                          <a:solidFill>
                            <a:schemeClr val="tx1"/>
                          </a:solidFill>
                          <a:effectLst/>
                          <a:latin typeface="Times New Roman" charset="0"/>
                          <a:ea typeface="宋体" charset="-122"/>
                        </a:rPr>
                        <a:t> </a:t>
                      </a:r>
                      <a:endParaRPr kumimoji="0" lang="zh-CN" altLang="en-US" sz="28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Times New Roman" charset="0"/>
                          <a:ea typeface="宋体" charset="-122"/>
                        </a:rPr>
                        <a:t>  </a:t>
                      </a:r>
                      <a:r>
                        <a:rPr kumimoji="0" lang="en-US" altLang="zh-CN" sz="2800" b="1" i="1" u="none" strike="noStrike" cap="none" normalizeH="0" baseline="0" dirty="0" smtClean="0">
                          <a:ln>
                            <a:noFill/>
                          </a:ln>
                          <a:solidFill>
                            <a:schemeClr val="tx1"/>
                          </a:solidFill>
                          <a:effectLst/>
                          <a:latin typeface="Times New Roman" charset="0"/>
                          <a:ea typeface="宋体" charset="-122"/>
                        </a:rPr>
                        <a:t>T </a:t>
                      </a:r>
                      <a:r>
                        <a:rPr kumimoji="0" lang="en-US" altLang="zh-CN" sz="2800" b="1" i="0" u="none" strike="noStrike" cap="none" normalizeH="0" baseline="0" dirty="0" smtClean="0">
                          <a:ln>
                            <a:noFill/>
                          </a:ln>
                          <a:solidFill>
                            <a:schemeClr val="tx1"/>
                          </a:solidFill>
                          <a:effectLst/>
                          <a:latin typeface="Times New Roman" charset="0"/>
                          <a:ea typeface="宋体" charset="-122"/>
                          <a:sym typeface="Symbol" pitchFamily="18" charset="2"/>
                        </a:rPr>
                        <a:t></a:t>
                      </a:r>
                      <a:r>
                        <a:rPr kumimoji="0" lang="en-US" altLang="zh-CN" sz="2800" b="1" i="0" u="none" strike="noStrike" cap="none" normalizeH="0" baseline="0" dirty="0" smtClean="0">
                          <a:ln>
                            <a:noFill/>
                          </a:ln>
                          <a:solidFill>
                            <a:schemeClr val="tx1"/>
                          </a:solidFill>
                          <a:effectLst/>
                          <a:latin typeface="Times New Roman" charset="0"/>
                          <a:ea typeface="宋体" charset="-122"/>
                        </a:rPr>
                        <a:t> </a:t>
                      </a:r>
                      <a:r>
                        <a:rPr kumimoji="0" lang="en-US" altLang="zh-CN" sz="2800" b="1" i="1" u="none" strike="noStrike" cap="none" normalizeH="0" baseline="0" dirty="0" smtClean="0">
                          <a:ln>
                            <a:noFill/>
                          </a:ln>
                          <a:solidFill>
                            <a:schemeClr val="tx1"/>
                          </a:solidFill>
                          <a:effectLst/>
                          <a:latin typeface="Times New Roman" charset="0"/>
                          <a:ea typeface="宋体" charset="-122"/>
                        </a:rPr>
                        <a:t>F</a:t>
                      </a:r>
                      <a:r>
                        <a:rPr kumimoji="0" lang="en-US" altLang="zh-CN" sz="2800" b="0" i="0" u="none" strike="noStrike" cap="none" normalizeH="0" baseline="0" dirty="0" smtClean="0">
                          <a:ln>
                            <a:noFill/>
                          </a:ln>
                          <a:solidFill>
                            <a:schemeClr val="tx1"/>
                          </a:solidFill>
                          <a:effectLst/>
                          <a:latin typeface="Times New Roman" charset="0"/>
                          <a:ea typeface="宋体" charset="-122"/>
                        </a:rPr>
                        <a:t> </a:t>
                      </a:r>
                      <a:endParaRPr kumimoji="0" lang="zh-CN" altLang="en-US" sz="2800" b="0" i="0" u="none" strike="noStrike" cap="none" normalizeH="0" baseline="0" dirty="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Times New Roman" charset="0"/>
                          <a:ea typeface="宋体" charset="-122"/>
                        </a:rPr>
                        <a:t>  </a:t>
                      </a:r>
                      <a:r>
                        <a:rPr kumimoji="0" lang="en-US" altLang="zh-CN" sz="2800" b="1" i="1" u="none" strike="noStrike" cap="none" normalizeH="0" baseline="0" dirty="0" err="1" smtClean="0">
                          <a:ln>
                            <a:noFill/>
                          </a:ln>
                          <a:solidFill>
                            <a:schemeClr val="tx1"/>
                          </a:solidFill>
                          <a:effectLst/>
                          <a:latin typeface="Times New Roman" charset="0"/>
                          <a:ea typeface="宋体" charset="-122"/>
                        </a:rPr>
                        <a:t>T</a:t>
                      </a:r>
                      <a:r>
                        <a:rPr kumimoji="0" lang="en-US" altLang="zh-CN" sz="2800" b="1" i="0" u="none" strike="noStrike" cap="none" normalizeH="0" baseline="0" dirty="0" err="1" smtClean="0">
                          <a:ln>
                            <a:noFill/>
                          </a:ln>
                          <a:solidFill>
                            <a:schemeClr val="tx1"/>
                          </a:solidFill>
                          <a:effectLst/>
                          <a:latin typeface="Times New Roman" charset="0"/>
                          <a:ea typeface="宋体" charset="-122"/>
                        </a:rPr>
                        <a:t>.</a:t>
                      </a:r>
                      <a:r>
                        <a:rPr kumimoji="0" lang="en-US" altLang="zh-CN" sz="2800" b="1" i="1" u="none" strike="noStrike" cap="none" normalizeH="0" baseline="0" dirty="0" err="1" smtClean="0">
                          <a:ln>
                            <a:noFill/>
                          </a:ln>
                          <a:solidFill>
                            <a:schemeClr val="tx1"/>
                          </a:solidFill>
                          <a:effectLst/>
                          <a:latin typeface="Times New Roman" charset="0"/>
                          <a:ea typeface="宋体" charset="-122"/>
                        </a:rPr>
                        <a:t>nptr</a:t>
                      </a:r>
                      <a:r>
                        <a:rPr kumimoji="0" lang="en-US" altLang="zh-CN" sz="2800" b="1" i="0" u="none" strike="noStrike" cap="none" normalizeH="0" baseline="0" dirty="0" smtClean="0">
                          <a:ln>
                            <a:noFill/>
                          </a:ln>
                          <a:solidFill>
                            <a:schemeClr val="tx1"/>
                          </a:solidFill>
                          <a:effectLst/>
                          <a:latin typeface="Times New Roman" charset="0"/>
                          <a:ea typeface="宋体" charset="-122"/>
                        </a:rPr>
                        <a:t> := </a:t>
                      </a:r>
                      <a:r>
                        <a:rPr kumimoji="0" lang="en-US" altLang="zh-CN" sz="2800" b="1" i="1" u="none" strike="noStrike" cap="none" normalizeH="0" baseline="0" dirty="0" err="1" smtClean="0">
                          <a:ln>
                            <a:noFill/>
                          </a:ln>
                          <a:solidFill>
                            <a:schemeClr val="tx1"/>
                          </a:solidFill>
                          <a:effectLst/>
                          <a:latin typeface="Times New Roman" charset="0"/>
                          <a:ea typeface="宋体" charset="-122"/>
                        </a:rPr>
                        <a:t>F</a:t>
                      </a:r>
                      <a:r>
                        <a:rPr kumimoji="0" lang="en-US" altLang="zh-CN" sz="2800" b="1" i="0" u="none" strike="noStrike" cap="none" normalizeH="0" baseline="0" dirty="0" err="1" smtClean="0">
                          <a:ln>
                            <a:noFill/>
                          </a:ln>
                          <a:solidFill>
                            <a:schemeClr val="tx1"/>
                          </a:solidFill>
                          <a:effectLst/>
                          <a:latin typeface="Times New Roman" charset="0"/>
                          <a:ea typeface="宋体" charset="-122"/>
                        </a:rPr>
                        <a:t>.</a:t>
                      </a:r>
                      <a:r>
                        <a:rPr kumimoji="0" lang="en-US" altLang="zh-CN" sz="2800" b="1" i="1" u="none" strike="noStrike" cap="none" normalizeH="0" baseline="0" dirty="0" err="1" smtClean="0">
                          <a:ln>
                            <a:noFill/>
                          </a:ln>
                          <a:solidFill>
                            <a:schemeClr val="tx1"/>
                          </a:solidFill>
                          <a:effectLst/>
                          <a:latin typeface="Times New Roman" charset="0"/>
                          <a:ea typeface="宋体" charset="-122"/>
                        </a:rPr>
                        <a:t>nptr</a:t>
                      </a:r>
                      <a:r>
                        <a:rPr kumimoji="0" lang="en-US" altLang="zh-CN" sz="2800" b="0" i="0" u="none" strike="noStrike" cap="none" normalizeH="0" baseline="0" dirty="0" smtClean="0">
                          <a:ln>
                            <a:noFill/>
                          </a:ln>
                          <a:solidFill>
                            <a:schemeClr val="tx1"/>
                          </a:solidFill>
                          <a:effectLst/>
                          <a:latin typeface="Times New Roman" charset="0"/>
                          <a:ea typeface="宋体" charset="-122"/>
                        </a:rPr>
                        <a:t> </a:t>
                      </a:r>
                      <a:endParaRPr kumimoji="0" lang="zh-CN" altLang="en-US" sz="28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charset="0"/>
                          <a:ea typeface="宋体" charset="-122"/>
                        </a:rPr>
                        <a:t>  </a:t>
                      </a:r>
                      <a:r>
                        <a:rPr kumimoji="0" lang="en-US" altLang="zh-CN" sz="2800" b="1" i="1" u="none" strike="noStrike" cap="none" normalizeH="0" baseline="0" smtClean="0">
                          <a:ln>
                            <a:noFill/>
                          </a:ln>
                          <a:solidFill>
                            <a:schemeClr val="tx1"/>
                          </a:solidFill>
                          <a:effectLst/>
                          <a:latin typeface="Times New Roman" charset="0"/>
                          <a:ea typeface="宋体" charset="-122"/>
                        </a:rPr>
                        <a:t>F </a:t>
                      </a:r>
                      <a:r>
                        <a:rPr kumimoji="0" lang="en-US" altLang="zh-CN" sz="2800" b="1" i="0" u="none" strike="noStrike" cap="none" normalizeH="0" baseline="0" smtClean="0">
                          <a:ln>
                            <a:noFill/>
                          </a:ln>
                          <a:solidFill>
                            <a:schemeClr val="tx1"/>
                          </a:solidFill>
                          <a:effectLst/>
                          <a:latin typeface="Times New Roman"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charset="0"/>
                          <a:ea typeface="宋体" charset="-122"/>
                        </a:rPr>
                        <a:t> (</a:t>
                      </a:r>
                      <a:r>
                        <a:rPr kumimoji="0" lang="en-US" altLang="zh-CN" sz="2800" b="1" i="1" u="none" strike="noStrike" cap="none" normalizeH="0" baseline="0" smtClean="0">
                          <a:ln>
                            <a:noFill/>
                          </a:ln>
                          <a:solidFill>
                            <a:schemeClr val="tx1"/>
                          </a:solidFill>
                          <a:effectLst/>
                          <a:latin typeface="Times New Roman" charset="0"/>
                          <a:ea typeface="宋体" charset="-122"/>
                        </a:rPr>
                        <a:t>E</a:t>
                      </a:r>
                      <a:r>
                        <a:rPr kumimoji="0" lang="en-US" altLang="zh-CN" sz="2800" b="1" i="0" u="none" strike="noStrike" cap="none" normalizeH="0" baseline="0" smtClean="0">
                          <a:ln>
                            <a:noFill/>
                          </a:ln>
                          <a:solidFill>
                            <a:schemeClr val="tx1"/>
                          </a:solidFill>
                          <a:effectLst/>
                          <a:latin typeface="Times New Roman" charset="0"/>
                          <a:ea typeface="宋体" charset="-122"/>
                        </a:rPr>
                        <a:t>)</a:t>
                      </a:r>
                      <a:r>
                        <a:rPr kumimoji="0" lang="en-US" altLang="zh-CN" sz="2800" b="0" i="0" u="none" strike="noStrike" cap="none" normalizeH="0" baseline="0" smtClean="0">
                          <a:ln>
                            <a:noFill/>
                          </a:ln>
                          <a:solidFill>
                            <a:schemeClr val="tx1"/>
                          </a:solidFill>
                          <a:effectLst/>
                          <a:latin typeface="Times New Roman" charset="0"/>
                          <a:ea typeface="宋体" charset="-122"/>
                        </a:rPr>
                        <a:t> </a:t>
                      </a:r>
                      <a:endParaRPr kumimoji="0" lang="zh-CN" altLang="en-US" sz="28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charset="0"/>
                          <a:ea typeface="宋体" charset="-122"/>
                        </a:rPr>
                        <a:t>  </a:t>
                      </a:r>
                      <a:r>
                        <a:rPr kumimoji="0" lang="en-US" altLang="zh-CN" sz="2800" b="1" i="1" u="none" strike="noStrike" cap="none" normalizeH="0" baseline="0" smtClean="0">
                          <a:ln>
                            <a:noFill/>
                          </a:ln>
                          <a:solidFill>
                            <a:schemeClr val="tx1"/>
                          </a:solidFill>
                          <a:effectLst/>
                          <a:latin typeface="Times New Roman" charset="0"/>
                          <a:ea typeface="宋体" charset="-122"/>
                        </a:rPr>
                        <a:t>F</a:t>
                      </a:r>
                      <a:r>
                        <a:rPr kumimoji="0" lang="en-US" altLang="zh-CN" sz="2800" b="1" i="0" u="none" strike="noStrike" cap="none" normalizeH="0" baseline="0" smtClean="0">
                          <a:ln>
                            <a:noFill/>
                          </a:ln>
                          <a:solidFill>
                            <a:schemeClr val="tx1"/>
                          </a:solidFill>
                          <a:effectLst/>
                          <a:latin typeface="Times New Roman" charset="0"/>
                          <a:ea typeface="宋体" charset="-122"/>
                        </a:rPr>
                        <a:t>.</a:t>
                      </a:r>
                      <a:r>
                        <a:rPr kumimoji="0" lang="en-US" altLang="zh-CN" sz="2800" b="1" i="1" u="none" strike="noStrike" cap="none" normalizeH="0" baseline="0" smtClean="0">
                          <a:ln>
                            <a:noFill/>
                          </a:ln>
                          <a:solidFill>
                            <a:schemeClr val="tx1"/>
                          </a:solidFill>
                          <a:effectLst/>
                          <a:latin typeface="Times New Roman" charset="0"/>
                          <a:ea typeface="宋体" charset="-122"/>
                        </a:rPr>
                        <a:t>nptr</a:t>
                      </a:r>
                      <a:r>
                        <a:rPr kumimoji="0" lang="en-US" altLang="zh-CN" sz="2800" b="1" i="0" u="none" strike="noStrike" cap="none" normalizeH="0" baseline="0" smtClean="0">
                          <a:ln>
                            <a:noFill/>
                          </a:ln>
                          <a:solidFill>
                            <a:schemeClr val="tx1"/>
                          </a:solidFill>
                          <a:effectLst/>
                          <a:latin typeface="Times New Roman" charset="0"/>
                          <a:ea typeface="宋体" charset="-122"/>
                        </a:rPr>
                        <a:t> := </a:t>
                      </a:r>
                      <a:r>
                        <a:rPr kumimoji="0" lang="en-US" altLang="zh-CN" sz="2800" b="1" i="1" u="none" strike="noStrike" cap="none" normalizeH="0" baseline="0" smtClean="0">
                          <a:ln>
                            <a:noFill/>
                          </a:ln>
                          <a:solidFill>
                            <a:schemeClr val="tx1"/>
                          </a:solidFill>
                          <a:effectLst/>
                          <a:latin typeface="Times New Roman" charset="0"/>
                          <a:ea typeface="宋体" charset="-122"/>
                        </a:rPr>
                        <a:t>E</a:t>
                      </a:r>
                      <a:r>
                        <a:rPr kumimoji="0" lang="en-US" altLang="zh-CN" sz="2800" b="1" i="0" u="none" strike="noStrike" cap="none" normalizeH="0" baseline="0" smtClean="0">
                          <a:ln>
                            <a:noFill/>
                          </a:ln>
                          <a:solidFill>
                            <a:schemeClr val="tx1"/>
                          </a:solidFill>
                          <a:effectLst/>
                          <a:latin typeface="Times New Roman" charset="0"/>
                          <a:ea typeface="宋体" charset="-122"/>
                        </a:rPr>
                        <a:t>.</a:t>
                      </a:r>
                      <a:r>
                        <a:rPr kumimoji="0" lang="en-US" altLang="zh-CN" sz="2800" b="1" i="1" u="none" strike="noStrike" cap="none" normalizeH="0" baseline="0" smtClean="0">
                          <a:ln>
                            <a:noFill/>
                          </a:ln>
                          <a:solidFill>
                            <a:schemeClr val="tx1"/>
                          </a:solidFill>
                          <a:effectLst/>
                          <a:latin typeface="Times New Roman" charset="0"/>
                          <a:ea typeface="宋体" charset="-122"/>
                        </a:rPr>
                        <a:t>nptr</a:t>
                      </a:r>
                      <a:r>
                        <a:rPr kumimoji="0" lang="en-US" altLang="zh-CN" sz="2800" b="0" i="0" u="none" strike="noStrike" cap="none" normalizeH="0" baseline="0" smtClean="0">
                          <a:ln>
                            <a:noFill/>
                          </a:ln>
                          <a:solidFill>
                            <a:schemeClr val="tx1"/>
                          </a:solidFill>
                          <a:effectLst/>
                          <a:latin typeface="Times New Roman" charset="0"/>
                          <a:ea typeface="宋体" charset="-122"/>
                        </a:rPr>
                        <a:t> </a:t>
                      </a:r>
                      <a:endParaRPr kumimoji="0" lang="zh-CN" altLang="en-US" sz="2800" b="0" i="0" u="none" strike="noStrike" cap="none" normalizeH="0" baseline="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Times New Roman" charset="0"/>
                          <a:ea typeface="宋体" charset="-122"/>
                        </a:rPr>
                        <a:t>  </a:t>
                      </a:r>
                      <a:r>
                        <a:rPr kumimoji="0" lang="en-US" altLang="zh-CN" sz="2800" b="1" i="1" u="none" strike="noStrike" cap="none" normalizeH="0" baseline="0" dirty="0" smtClean="0">
                          <a:ln>
                            <a:noFill/>
                          </a:ln>
                          <a:solidFill>
                            <a:schemeClr val="tx1"/>
                          </a:solidFill>
                          <a:effectLst/>
                          <a:latin typeface="Times New Roman" charset="0"/>
                          <a:ea typeface="宋体" charset="-122"/>
                        </a:rPr>
                        <a:t>F </a:t>
                      </a:r>
                      <a:r>
                        <a:rPr kumimoji="0" lang="en-US" altLang="zh-CN" sz="2800" b="0" i="0" u="none" strike="noStrike" cap="none" normalizeH="0" baseline="0" dirty="0" smtClean="0">
                          <a:ln>
                            <a:noFill/>
                          </a:ln>
                          <a:solidFill>
                            <a:schemeClr val="tx1"/>
                          </a:solidFill>
                          <a:effectLst/>
                          <a:latin typeface="Times New Roman" charset="0"/>
                          <a:ea typeface="宋体" charset="-122"/>
                          <a:sym typeface="Symbol" pitchFamily="18" charset="2"/>
                        </a:rPr>
                        <a:t></a:t>
                      </a:r>
                      <a:r>
                        <a:rPr kumimoji="0" lang="en-US" altLang="zh-CN" sz="2800" b="1" i="0" u="none" strike="noStrike" cap="none" normalizeH="0" baseline="0" dirty="0" smtClean="0">
                          <a:ln>
                            <a:noFill/>
                          </a:ln>
                          <a:solidFill>
                            <a:schemeClr val="tx1"/>
                          </a:solidFill>
                          <a:effectLst/>
                          <a:latin typeface="Times New Roman" charset="0"/>
                          <a:ea typeface="宋体" charset="-122"/>
                        </a:rPr>
                        <a:t> id</a:t>
                      </a:r>
                      <a:r>
                        <a:rPr kumimoji="0" lang="en-US" altLang="zh-CN" sz="2800" b="0" i="0" u="none" strike="noStrike" cap="none" normalizeH="0" baseline="0" dirty="0" smtClean="0">
                          <a:ln>
                            <a:noFill/>
                          </a:ln>
                          <a:solidFill>
                            <a:schemeClr val="tx1"/>
                          </a:solidFill>
                          <a:effectLst/>
                          <a:latin typeface="Times New Roman" charset="0"/>
                          <a:ea typeface="宋体" charset="-122"/>
                        </a:rPr>
                        <a:t> </a:t>
                      </a:r>
                      <a:endParaRPr kumimoji="0" lang="zh-CN" altLang="en-US" sz="2800" b="0" i="0" u="none" strike="noStrike" cap="none" normalizeH="0" baseline="0" dirty="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Times New Roman" charset="0"/>
                          <a:ea typeface="宋体" charset="-122"/>
                        </a:rPr>
                        <a:t>  </a:t>
                      </a:r>
                      <a:r>
                        <a:rPr kumimoji="0" lang="en-US" altLang="zh-CN" sz="2800" b="1" i="1" u="none" strike="noStrike" cap="none" normalizeH="0" baseline="0" dirty="0" err="1" smtClean="0">
                          <a:ln>
                            <a:noFill/>
                          </a:ln>
                          <a:solidFill>
                            <a:schemeClr val="tx1"/>
                          </a:solidFill>
                          <a:effectLst/>
                          <a:latin typeface="Times New Roman" charset="0"/>
                          <a:ea typeface="宋体" charset="-122"/>
                        </a:rPr>
                        <a:t>F</a:t>
                      </a:r>
                      <a:r>
                        <a:rPr kumimoji="0" lang="en-US" altLang="zh-CN" sz="2800" b="1" i="0" u="none" strike="noStrike" cap="none" normalizeH="0" baseline="0" dirty="0" err="1" smtClean="0">
                          <a:ln>
                            <a:noFill/>
                          </a:ln>
                          <a:solidFill>
                            <a:schemeClr val="tx1"/>
                          </a:solidFill>
                          <a:effectLst/>
                          <a:latin typeface="Times New Roman" charset="0"/>
                          <a:ea typeface="宋体" charset="-122"/>
                        </a:rPr>
                        <a:t>.</a:t>
                      </a:r>
                      <a:r>
                        <a:rPr kumimoji="0" lang="en-US" altLang="zh-CN" sz="2800" b="1" i="1" u="none" strike="noStrike" cap="none" normalizeH="0" baseline="0" dirty="0" err="1" smtClean="0">
                          <a:ln>
                            <a:noFill/>
                          </a:ln>
                          <a:solidFill>
                            <a:schemeClr val="tx1"/>
                          </a:solidFill>
                          <a:effectLst/>
                          <a:latin typeface="Times New Roman" charset="0"/>
                          <a:ea typeface="宋体" charset="-122"/>
                        </a:rPr>
                        <a:t>nptr</a:t>
                      </a:r>
                      <a:r>
                        <a:rPr kumimoji="0" lang="en-US" altLang="zh-CN" sz="2800" b="1" i="0" u="none" strike="noStrike" cap="none" normalizeH="0" baseline="0" dirty="0" smtClean="0">
                          <a:ln>
                            <a:noFill/>
                          </a:ln>
                          <a:solidFill>
                            <a:schemeClr val="tx1"/>
                          </a:solidFill>
                          <a:effectLst/>
                          <a:latin typeface="Times New Roman" charset="0"/>
                          <a:ea typeface="宋体" charset="-122"/>
                        </a:rPr>
                        <a:t> := </a:t>
                      </a:r>
                      <a:r>
                        <a:rPr kumimoji="0" lang="en-US" altLang="zh-CN" sz="2800" b="1" i="1" u="none" strike="noStrike" cap="none" normalizeH="0" baseline="0" dirty="0" err="1" smtClean="0">
                          <a:ln>
                            <a:noFill/>
                          </a:ln>
                          <a:solidFill>
                            <a:schemeClr val="tx1"/>
                          </a:solidFill>
                          <a:effectLst/>
                          <a:latin typeface="Times New Roman" charset="0"/>
                          <a:ea typeface="宋体" charset="-122"/>
                        </a:rPr>
                        <a:t>mkleaf</a:t>
                      </a:r>
                      <a:r>
                        <a:rPr kumimoji="0" lang="en-US" altLang="zh-CN" sz="2800" b="1" i="1" u="none" strike="noStrike" cap="none" normalizeH="0" baseline="0" dirty="0" smtClean="0">
                          <a:ln>
                            <a:noFill/>
                          </a:ln>
                          <a:solidFill>
                            <a:schemeClr val="tx1"/>
                          </a:solidFill>
                          <a:effectLst/>
                          <a:latin typeface="Times New Roman" charset="0"/>
                          <a:ea typeface="宋体" charset="-122"/>
                        </a:rPr>
                        <a:t> </a:t>
                      </a:r>
                      <a:r>
                        <a:rPr kumimoji="0" lang="en-US" altLang="zh-CN" sz="2800" b="1" i="0" u="none" strike="noStrike" cap="none" normalizeH="0" baseline="0" dirty="0" smtClean="0">
                          <a:ln>
                            <a:noFill/>
                          </a:ln>
                          <a:solidFill>
                            <a:schemeClr val="tx1"/>
                          </a:solidFill>
                          <a:effectLst/>
                          <a:latin typeface="Times New Roman" charset="0"/>
                          <a:ea typeface="宋体" charset="-122"/>
                        </a:rPr>
                        <a:t>(id, </a:t>
                      </a:r>
                      <a:r>
                        <a:rPr kumimoji="0" lang="en-US" altLang="zh-CN" sz="2800" b="1" i="0" u="none" strike="noStrike" cap="none" normalizeH="0" baseline="0" dirty="0" err="1" smtClean="0">
                          <a:ln>
                            <a:noFill/>
                          </a:ln>
                          <a:solidFill>
                            <a:schemeClr val="tx1"/>
                          </a:solidFill>
                          <a:effectLst/>
                          <a:latin typeface="Times New Roman" charset="0"/>
                          <a:ea typeface="宋体" charset="-122"/>
                        </a:rPr>
                        <a:t>id.</a:t>
                      </a:r>
                      <a:r>
                        <a:rPr kumimoji="0" lang="en-US" altLang="zh-CN" sz="2800" b="1" i="1" u="none" strike="noStrike" cap="none" normalizeH="0" baseline="0" dirty="0" err="1" smtClean="0">
                          <a:ln>
                            <a:noFill/>
                          </a:ln>
                          <a:solidFill>
                            <a:schemeClr val="tx1"/>
                          </a:solidFill>
                          <a:effectLst/>
                          <a:latin typeface="Times New Roman" charset="0"/>
                          <a:ea typeface="宋体" charset="-122"/>
                        </a:rPr>
                        <a:t>entry</a:t>
                      </a:r>
                      <a:r>
                        <a:rPr kumimoji="0" lang="en-US" altLang="zh-CN" sz="2800" b="1" i="0" u="none" strike="noStrike" cap="none" normalizeH="0" baseline="0" dirty="0" smtClean="0">
                          <a:ln>
                            <a:noFill/>
                          </a:ln>
                          <a:solidFill>
                            <a:schemeClr val="tx1"/>
                          </a:solidFill>
                          <a:effectLst/>
                          <a:latin typeface="Times New Roman" charset="0"/>
                          <a:ea typeface="宋体" charset="-122"/>
                        </a:rPr>
                        <a:t>)</a:t>
                      </a:r>
                      <a:r>
                        <a:rPr kumimoji="0" lang="en-US" altLang="zh-CN" sz="2800" b="0" i="0" u="none" strike="noStrike" cap="none" normalizeH="0" baseline="0" dirty="0" smtClean="0">
                          <a:ln>
                            <a:noFill/>
                          </a:ln>
                          <a:solidFill>
                            <a:schemeClr val="tx1"/>
                          </a:solidFill>
                          <a:effectLst/>
                          <a:latin typeface="Times New Roman" charset="0"/>
                          <a:ea typeface="宋体" charset="-122"/>
                        </a:rPr>
                        <a:t> </a:t>
                      </a:r>
                      <a:endParaRPr kumimoji="0" lang="zh-CN" altLang="en-US" sz="28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charset="0"/>
                          <a:ea typeface="宋体" charset="-122"/>
                        </a:rPr>
                        <a:t>  </a:t>
                      </a:r>
                      <a:r>
                        <a:rPr kumimoji="0" lang="en-US" altLang="zh-CN" sz="2800" b="1" i="1" u="none" strike="noStrike" cap="none" normalizeH="0" baseline="0" smtClean="0">
                          <a:ln>
                            <a:noFill/>
                          </a:ln>
                          <a:solidFill>
                            <a:schemeClr val="tx1"/>
                          </a:solidFill>
                          <a:effectLst/>
                          <a:latin typeface="Times New Roman" charset="0"/>
                          <a:ea typeface="宋体" charset="-122"/>
                        </a:rPr>
                        <a:t>F </a:t>
                      </a:r>
                      <a:r>
                        <a:rPr kumimoji="0" lang="en-US" altLang="zh-CN" sz="2800" b="1" i="0" u="none" strike="noStrike" cap="none" normalizeH="0" baseline="0" smtClean="0">
                          <a:ln>
                            <a:noFill/>
                          </a:ln>
                          <a:solidFill>
                            <a:schemeClr val="tx1"/>
                          </a:solidFill>
                          <a:effectLst/>
                          <a:latin typeface="Times New Roman"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charset="0"/>
                          <a:ea typeface="宋体" charset="-122"/>
                        </a:rPr>
                        <a:t> num</a:t>
                      </a:r>
                      <a:r>
                        <a:rPr kumimoji="0" lang="en-US" altLang="zh-CN" sz="2800" b="0" i="0" u="none" strike="noStrike" cap="none" normalizeH="0" baseline="0" smtClean="0">
                          <a:ln>
                            <a:noFill/>
                          </a:ln>
                          <a:solidFill>
                            <a:schemeClr val="tx1"/>
                          </a:solidFill>
                          <a:effectLst/>
                          <a:latin typeface="Times New Roman" charset="0"/>
                          <a:ea typeface="宋体" charset="-122"/>
                        </a:rPr>
                        <a:t> </a:t>
                      </a:r>
                      <a:endParaRPr kumimoji="0" lang="zh-CN" altLang="en-US" sz="28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Times New Roman" charset="0"/>
                          <a:ea typeface="宋体" charset="-122"/>
                        </a:rPr>
                        <a:t>  </a:t>
                      </a:r>
                      <a:r>
                        <a:rPr kumimoji="0" lang="en-US" altLang="zh-CN" sz="2800" b="1" i="1" u="none" strike="noStrike" cap="none" normalizeH="0" baseline="0" dirty="0" err="1" smtClean="0">
                          <a:ln>
                            <a:noFill/>
                          </a:ln>
                          <a:solidFill>
                            <a:schemeClr val="tx1"/>
                          </a:solidFill>
                          <a:effectLst/>
                          <a:latin typeface="Times New Roman" charset="0"/>
                          <a:ea typeface="宋体" charset="-122"/>
                        </a:rPr>
                        <a:t>F</a:t>
                      </a:r>
                      <a:r>
                        <a:rPr kumimoji="0" lang="en-US" altLang="zh-CN" sz="2800" b="1" i="0" u="none" strike="noStrike" cap="none" normalizeH="0" baseline="0" dirty="0" err="1" smtClean="0">
                          <a:ln>
                            <a:noFill/>
                          </a:ln>
                          <a:solidFill>
                            <a:schemeClr val="tx1"/>
                          </a:solidFill>
                          <a:effectLst/>
                          <a:latin typeface="Times New Roman" charset="0"/>
                          <a:ea typeface="宋体" charset="-122"/>
                        </a:rPr>
                        <a:t>.</a:t>
                      </a:r>
                      <a:r>
                        <a:rPr kumimoji="0" lang="en-US" altLang="zh-CN" sz="2800" b="1" i="1" u="none" strike="noStrike" cap="none" normalizeH="0" baseline="0" dirty="0" err="1" smtClean="0">
                          <a:ln>
                            <a:noFill/>
                          </a:ln>
                          <a:solidFill>
                            <a:schemeClr val="tx1"/>
                          </a:solidFill>
                          <a:effectLst/>
                          <a:latin typeface="Times New Roman" charset="0"/>
                          <a:ea typeface="宋体" charset="-122"/>
                        </a:rPr>
                        <a:t>nptr</a:t>
                      </a:r>
                      <a:r>
                        <a:rPr kumimoji="0" lang="en-US" altLang="zh-CN" sz="2800" b="1" i="0" u="none" strike="noStrike" cap="none" normalizeH="0" baseline="0" dirty="0" smtClean="0">
                          <a:ln>
                            <a:noFill/>
                          </a:ln>
                          <a:solidFill>
                            <a:schemeClr val="tx1"/>
                          </a:solidFill>
                          <a:effectLst/>
                          <a:latin typeface="Times New Roman" charset="0"/>
                          <a:ea typeface="宋体" charset="-122"/>
                        </a:rPr>
                        <a:t> := </a:t>
                      </a:r>
                      <a:r>
                        <a:rPr kumimoji="0" lang="en-US" altLang="zh-CN" sz="2800" b="1" i="1" u="none" strike="noStrike" cap="none" normalizeH="0" baseline="0" dirty="0" err="1" smtClean="0">
                          <a:ln>
                            <a:noFill/>
                          </a:ln>
                          <a:solidFill>
                            <a:schemeClr val="tx1"/>
                          </a:solidFill>
                          <a:effectLst/>
                          <a:latin typeface="Times New Roman" charset="0"/>
                          <a:ea typeface="宋体" charset="-122"/>
                        </a:rPr>
                        <a:t>mkleaf</a:t>
                      </a:r>
                      <a:r>
                        <a:rPr kumimoji="0" lang="en-US" altLang="zh-CN" sz="2800" b="1" i="1" u="none" strike="noStrike" cap="none" normalizeH="0" baseline="0" dirty="0" smtClean="0">
                          <a:ln>
                            <a:noFill/>
                          </a:ln>
                          <a:solidFill>
                            <a:schemeClr val="tx1"/>
                          </a:solidFill>
                          <a:effectLst/>
                          <a:latin typeface="Times New Roman" charset="0"/>
                          <a:ea typeface="宋体" charset="-122"/>
                        </a:rPr>
                        <a:t> </a:t>
                      </a:r>
                      <a:r>
                        <a:rPr kumimoji="0" lang="en-US" altLang="zh-CN" sz="2800" b="1" i="0" u="none" strike="noStrike" cap="none" normalizeH="0" baseline="0" dirty="0" smtClean="0">
                          <a:ln>
                            <a:noFill/>
                          </a:ln>
                          <a:solidFill>
                            <a:schemeClr val="tx1"/>
                          </a:solidFill>
                          <a:effectLst/>
                          <a:latin typeface="Times New Roman" charset="0"/>
                          <a:ea typeface="宋体" charset="-122"/>
                        </a:rPr>
                        <a:t>(</a:t>
                      </a:r>
                      <a:r>
                        <a:rPr kumimoji="0" lang="en-US" altLang="zh-CN" sz="2800" b="1" i="0" u="none" strike="noStrike" cap="none" normalizeH="0" baseline="0" dirty="0" err="1" smtClean="0">
                          <a:ln>
                            <a:noFill/>
                          </a:ln>
                          <a:solidFill>
                            <a:schemeClr val="tx1"/>
                          </a:solidFill>
                          <a:effectLst/>
                          <a:latin typeface="Times New Roman" charset="0"/>
                          <a:ea typeface="宋体" charset="-122"/>
                        </a:rPr>
                        <a:t>num</a:t>
                      </a:r>
                      <a:r>
                        <a:rPr kumimoji="0" lang="en-US" altLang="zh-CN" sz="2800" b="1" i="0" u="none" strike="noStrike" cap="none" normalizeH="0" baseline="0" dirty="0" smtClean="0">
                          <a:ln>
                            <a:noFill/>
                          </a:ln>
                          <a:solidFill>
                            <a:schemeClr val="tx1"/>
                          </a:solidFill>
                          <a:effectLst/>
                          <a:latin typeface="Times New Roman" charset="0"/>
                          <a:ea typeface="宋体" charset="-122"/>
                        </a:rPr>
                        <a:t>, </a:t>
                      </a:r>
                      <a:r>
                        <a:rPr kumimoji="0" lang="en-US" altLang="zh-CN" sz="2800" b="1" i="0" u="none" strike="noStrike" cap="none" normalizeH="0" baseline="0" dirty="0" err="1" smtClean="0">
                          <a:ln>
                            <a:noFill/>
                          </a:ln>
                          <a:solidFill>
                            <a:schemeClr val="tx1"/>
                          </a:solidFill>
                          <a:effectLst/>
                          <a:latin typeface="Times New Roman" charset="0"/>
                          <a:ea typeface="宋体" charset="-122"/>
                        </a:rPr>
                        <a:t>num.</a:t>
                      </a:r>
                      <a:r>
                        <a:rPr kumimoji="0" lang="en-US" altLang="zh-CN" sz="2800" b="1" i="1" u="none" strike="noStrike" cap="none" normalizeH="0" baseline="0" dirty="0" err="1" smtClean="0">
                          <a:ln>
                            <a:noFill/>
                          </a:ln>
                          <a:solidFill>
                            <a:schemeClr val="tx1"/>
                          </a:solidFill>
                          <a:effectLst/>
                          <a:latin typeface="Times New Roman" charset="0"/>
                          <a:ea typeface="宋体" charset="-122"/>
                        </a:rPr>
                        <a:t>val</a:t>
                      </a:r>
                      <a:r>
                        <a:rPr kumimoji="0" lang="en-US" altLang="zh-CN" sz="2800" b="1" i="0" u="none" strike="noStrike" cap="none" normalizeH="0" baseline="0" dirty="0" smtClean="0">
                          <a:ln>
                            <a:noFill/>
                          </a:ln>
                          <a:solidFill>
                            <a:schemeClr val="tx1"/>
                          </a:solidFill>
                          <a:effectLst/>
                          <a:latin typeface="Times New Roman" charset="0"/>
                          <a:ea typeface="宋体" charset="-122"/>
                        </a:rPr>
                        <a:t>)</a:t>
                      </a:r>
                      <a:r>
                        <a:rPr kumimoji="0" lang="en-US" altLang="zh-CN" sz="2800" b="0" i="0" u="none" strike="noStrike" cap="none" normalizeH="0" baseline="0" dirty="0" smtClean="0">
                          <a:ln>
                            <a:noFill/>
                          </a:ln>
                          <a:solidFill>
                            <a:schemeClr val="tx1"/>
                          </a:solidFill>
                          <a:effectLst/>
                          <a:latin typeface="Times New Roman" charset="0"/>
                          <a:ea typeface="宋体" charset="-122"/>
                        </a:rPr>
                        <a:t> </a:t>
                      </a:r>
                      <a:endParaRPr kumimoji="0" lang="zh-CN" altLang="en-US" sz="28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Rectangle 2"/>
          <p:cNvSpPr>
            <a:spLocks noGrp="1" noChangeArrowheads="1"/>
          </p:cNvSpPr>
          <p:nvPr>
            <p:ph type="title"/>
          </p:nvPr>
        </p:nvSpPr>
        <p:spPr>
          <a:xfrm>
            <a:off x="236483" y="381000"/>
            <a:ext cx="8382000" cy="609600"/>
          </a:xfrm>
        </p:spPr>
        <p:txBody>
          <a:bodyPr/>
          <a:lstStyle/>
          <a:p>
            <a:r>
              <a:rPr lang="en-US" altLang="zh-CN" sz="3200" b="1" i="1" dirty="0" smtClean="0">
                <a:latin typeface="+mn-ea"/>
                <a:ea typeface="+mn-ea"/>
              </a:rPr>
              <a:t>S-</a:t>
            </a:r>
            <a:r>
              <a:rPr lang="zh-CN" altLang="en-US" sz="3200" b="1" dirty="0" smtClean="0">
                <a:latin typeface="+mn-ea"/>
                <a:ea typeface="+mn-ea"/>
              </a:rPr>
              <a:t>属性</a:t>
            </a:r>
            <a:r>
              <a:rPr lang="zh-CN" altLang="en-US" sz="3200" b="1" dirty="0">
                <a:latin typeface="+mn-ea"/>
                <a:ea typeface="+mn-ea"/>
              </a:rPr>
              <a:t>定义的自下而上</a:t>
            </a:r>
            <a:r>
              <a:rPr lang="zh-CN" altLang="en-US" sz="3200" b="1" dirty="0" smtClean="0">
                <a:latin typeface="+mn-ea"/>
                <a:ea typeface="+mn-ea"/>
              </a:rPr>
              <a:t>计算的实现</a:t>
            </a:r>
            <a:endParaRPr lang="zh-CN" altLang="en-US" sz="3200" b="1" dirty="0">
              <a:latin typeface="+mn-ea"/>
              <a:ea typeface="+mn-ea"/>
            </a:endParaRPr>
          </a:p>
        </p:txBody>
      </p:sp>
    </p:spTree>
    <p:extLst>
      <p:ext uri="{BB962C8B-B14F-4D97-AF65-F5344CB8AC3E}">
        <p14:creationId xmlns:p14="http://schemas.microsoft.com/office/powerpoint/2010/main" val="12517692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8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1" name="Rectangle 3"/>
          <p:cNvSpPr>
            <a:spLocks noGrp="1" noChangeArrowheads="1"/>
          </p:cNvSpPr>
          <p:nvPr>
            <p:ph type="body" idx="1"/>
          </p:nvPr>
        </p:nvSpPr>
        <p:spPr>
          <a:xfrm>
            <a:off x="37516" y="685800"/>
            <a:ext cx="4858334" cy="1600200"/>
          </a:xfrm>
        </p:spPr>
        <p:txBody>
          <a:bodyPr/>
          <a:lstStyle/>
          <a:p>
            <a:pPr>
              <a:lnSpc>
                <a:spcPct val="90000"/>
              </a:lnSpc>
              <a:spcBef>
                <a:spcPct val="0"/>
              </a:spcBef>
              <a:buFontTx/>
              <a:buNone/>
            </a:pPr>
            <a:r>
              <a:rPr lang="en-US" altLang="zh-CN" sz="2400" b="1" i="1" dirty="0"/>
              <a:t>a</a:t>
            </a:r>
            <a:r>
              <a:rPr lang="en-US" altLang="zh-CN" sz="2400" b="1" dirty="0"/>
              <a:t>+5</a:t>
            </a:r>
            <a:r>
              <a:rPr lang="en-US" altLang="zh-CN" sz="2400" b="1" dirty="0">
                <a:latin typeface="宋体" charset="-122"/>
              </a:rPr>
              <a:t>*</a:t>
            </a:r>
            <a:r>
              <a:rPr lang="en-US" altLang="zh-CN" sz="2400" b="1" i="1" dirty="0"/>
              <a:t>b</a:t>
            </a:r>
            <a:r>
              <a:rPr lang="zh-CN" altLang="en-US" sz="2400" b="1" dirty="0"/>
              <a:t>的语法树的</a:t>
            </a:r>
            <a:r>
              <a:rPr lang="zh-CN" altLang="en-US" sz="2400" b="1" dirty="0" smtClean="0"/>
              <a:t>构造</a:t>
            </a:r>
            <a:endParaRPr lang="en-US" altLang="zh-CN" sz="2400" b="1" dirty="0" smtClean="0"/>
          </a:p>
          <a:p>
            <a:pPr>
              <a:lnSpc>
                <a:spcPct val="90000"/>
              </a:lnSpc>
              <a:spcBef>
                <a:spcPct val="0"/>
              </a:spcBef>
              <a:buFontTx/>
              <a:buNone/>
            </a:pPr>
            <a:endParaRPr lang="en-US" altLang="zh-CN" sz="2000" b="1" dirty="0" smtClean="0"/>
          </a:p>
          <a:p>
            <a:pPr>
              <a:lnSpc>
                <a:spcPct val="90000"/>
              </a:lnSpc>
              <a:spcBef>
                <a:spcPct val="0"/>
              </a:spcBef>
            </a:pPr>
            <a:r>
              <a:rPr lang="zh-CN" altLang="en-US" sz="1800" b="1" dirty="0" smtClean="0">
                <a:solidFill>
                  <a:srgbClr val="0000FF"/>
                </a:solidFill>
              </a:rPr>
              <a:t>虚线表示是分析树，实际不存在</a:t>
            </a:r>
            <a:endParaRPr lang="en-US" altLang="zh-CN" sz="1800" b="1" dirty="0" smtClean="0">
              <a:solidFill>
                <a:srgbClr val="0000FF"/>
              </a:solidFill>
            </a:endParaRPr>
          </a:p>
          <a:p>
            <a:pPr>
              <a:lnSpc>
                <a:spcPct val="90000"/>
              </a:lnSpc>
              <a:spcBef>
                <a:spcPct val="0"/>
              </a:spcBef>
            </a:pPr>
            <a:r>
              <a:rPr lang="zh-CN" altLang="en-US" sz="1800" b="1" dirty="0" smtClean="0">
                <a:solidFill>
                  <a:srgbClr val="0000FF"/>
                </a:solidFill>
              </a:rPr>
              <a:t>实线表示的是语法树，实际存在</a:t>
            </a:r>
            <a:endParaRPr lang="zh-CN" altLang="en-US" sz="1800" b="1" dirty="0">
              <a:solidFill>
                <a:srgbClr val="0000FF"/>
              </a:solidFill>
            </a:endParaRPr>
          </a:p>
        </p:txBody>
      </p:sp>
      <p:grpSp>
        <p:nvGrpSpPr>
          <p:cNvPr id="596083" name="Group 115"/>
          <p:cNvGrpSpPr>
            <a:grpSpLocks/>
          </p:cNvGrpSpPr>
          <p:nvPr/>
        </p:nvGrpSpPr>
        <p:grpSpPr bwMode="auto">
          <a:xfrm>
            <a:off x="95250" y="2514600"/>
            <a:ext cx="9048750" cy="4495800"/>
            <a:chOff x="60" y="1152"/>
            <a:chExt cx="5700" cy="2832"/>
          </a:xfrm>
        </p:grpSpPr>
        <p:sp>
          <p:nvSpPr>
            <p:cNvPr id="596015" name="Rectangle 47"/>
            <p:cNvSpPr>
              <a:spLocks noChangeArrowheads="1"/>
            </p:cNvSpPr>
            <p:nvPr/>
          </p:nvSpPr>
          <p:spPr bwMode="auto">
            <a:xfrm>
              <a:off x="1586" y="1152"/>
              <a:ext cx="5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dirty="0" err="1"/>
                <a:t>E</a:t>
              </a:r>
              <a:r>
                <a:rPr lang="en-US" altLang="zh-CN" sz="2400" dirty="0" err="1"/>
                <a:t>.</a:t>
              </a:r>
              <a:r>
                <a:rPr lang="en-US" altLang="zh-CN" sz="2400" i="1" dirty="0" err="1"/>
                <a:t>nptr</a:t>
              </a:r>
              <a:endParaRPr lang="en-US" altLang="zh-CN" sz="2400" dirty="0"/>
            </a:p>
          </p:txBody>
        </p:sp>
        <p:sp>
          <p:nvSpPr>
            <p:cNvPr id="596016" name="Rectangle 48"/>
            <p:cNvSpPr>
              <a:spLocks noChangeArrowheads="1"/>
            </p:cNvSpPr>
            <p:nvPr/>
          </p:nvSpPr>
          <p:spPr bwMode="auto">
            <a:xfrm>
              <a:off x="3960" y="1513"/>
              <a:ext cx="5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596017" name="Rectangle 49"/>
            <p:cNvSpPr>
              <a:spLocks noChangeArrowheads="1"/>
            </p:cNvSpPr>
            <p:nvPr/>
          </p:nvSpPr>
          <p:spPr bwMode="auto">
            <a:xfrm>
              <a:off x="96" y="1584"/>
              <a:ext cx="5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E</a:t>
              </a:r>
              <a:r>
                <a:rPr lang="en-US" altLang="zh-CN" sz="2400"/>
                <a:t>.</a:t>
              </a:r>
              <a:r>
                <a:rPr lang="en-US" altLang="zh-CN" sz="2400" i="1"/>
                <a:t>nptr</a:t>
              </a:r>
              <a:endParaRPr lang="en-US" altLang="zh-CN" sz="2400"/>
            </a:p>
          </p:txBody>
        </p:sp>
        <p:sp>
          <p:nvSpPr>
            <p:cNvPr id="596018" name="Rectangle 50"/>
            <p:cNvSpPr>
              <a:spLocks noChangeArrowheads="1"/>
            </p:cNvSpPr>
            <p:nvPr/>
          </p:nvSpPr>
          <p:spPr bwMode="auto">
            <a:xfrm>
              <a:off x="60" y="1920"/>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596019" name="Rectangle 51"/>
            <p:cNvSpPr>
              <a:spLocks noChangeArrowheads="1"/>
            </p:cNvSpPr>
            <p:nvPr/>
          </p:nvSpPr>
          <p:spPr bwMode="auto">
            <a:xfrm>
              <a:off x="96" y="2256"/>
              <a:ext cx="57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p>
          </p:txBody>
        </p:sp>
        <p:sp>
          <p:nvSpPr>
            <p:cNvPr id="596020" name="Rectangle 52"/>
            <p:cNvSpPr>
              <a:spLocks noChangeArrowheads="1"/>
            </p:cNvSpPr>
            <p:nvPr/>
          </p:nvSpPr>
          <p:spPr bwMode="auto">
            <a:xfrm>
              <a:off x="144" y="2658"/>
              <a:ext cx="22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id</a:t>
              </a:r>
            </a:p>
          </p:txBody>
        </p:sp>
        <p:sp>
          <p:nvSpPr>
            <p:cNvPr id="596021" name="Rectangle 53"/>
            <p:cNvSpPr>
              <a:spLocks noChangeArrowheads="1"/>
            </p:cNvSpPr>
            <p:nvPr/>
          </p:nvSpPr>
          <p:spPr bwMode="auto">
            <a:xfrm>
              <a:off x="2832" y="1872"/>
              <a:ext cx="67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596022" name="Rectangle 54"/>
            <p:cNvSpPr>
              <a:spLocks noChangeArrowheads="1"/>
            </p:cNvSpPr>
            <p:nvPr/>
          </p:nvSpPr>
          <p:spPr bwMode="auto">
            <a:xfrm>
              <a:off x="1577" y="1532"/>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400"/>
                <a:t>+</a:t>
              </a:r>
            </a:p>
          </p:txBody>
        </p:sp>
        <p:sp>
          <p:nvSpPr>
            <p:cNvPr id="596023" name="Rectangle 55"/>
            <p:cNvSpPr>
              <a:spLocks noChangeArrowheads="1"/>
            </p:cNvSpPr>
            <p:nvPr/>
          </p:nvSpPr>
          <p:spPr bwMode="auto">
            <a:xfrm>
              <a:off x="4093" y="1919"/>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400"/>
                <a:t>*</a:t>
              </a:r>
            </a:p>
          </p:txBody>
        </p:sp>
        <p:sp>
          <p:nvSpPr>
            <p:cNvPr id="596024" name="Rectangle 56"/>
            <p:cNvSpPr>
              <a:spLocks noChangeArrowheads="1"/>
            </p:cNvSpPr>
            <p:nvPr/>
          </p:nvSpPr>
          <p:spPr bwMode="auto">
            <a:xfrm>
              <a:off x="2880" y="2256"/>
              <a:ext cx="57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endParaRPr lang="en-US" altLang="zh-CN" sz="2400"/>
            </a:p>
          </p:txBody>
        </p:sp>
        <p:sp>
          <p:nvSpPr>
            <p:cNvPr id="596025" name="Rectangle 57"/>
            <p:cNvSpPr>
              <a:spLocks noChangeArrowheads="1"/>
            </p:cNvSpPr>
            <p:nvPr/>
          </p:nvSpPr>
          <p:spPr bwMode="auto">
            <a:xfrm>
              <a:off x="5040" y="1862"/>
              <a:ext cx="57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endParaRPr lang="en-US" altLang="zh-CN" sz="2400"/>
            </a:p>
          </p:txBody>
        </p:sp>
        <p:sp>
          <p:nvSpPr>
            <p:cNvPr id="596026" name="Rectangle 58"/>
            <p:cNvSpPr>
              <a:spLocks noChangeArrowheads="1"/>
            </p:cNvSpPr>
            <p:nvPr/>
          </p:nvSpPr>
          <p:spPr bwMode="auto">
            <a:xfrm>
              <a:off x="5154" y="2273"/>
              <a:ext cx="235"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id</a:t>
              </a:r>
              <a:endParaRPr lang="en-US" altLang="zh-CN" sz="2400" b="0"/>
            </a:p>
          </p:txBody>
        </p:sp>
        <p:sp>
          <p:nvSpPr>
            <p:cNvPr id="596027" name="Rectangle 59"/>
            <p:cNvSpPr>
              <a:spLocks noChangeArrowheads="1"/>
            </p:cNvSpPr>
            <p:nvPr/>
          </p:nvSpPr>
          <p:spPr bwMode="auto">
            <a:xfrm>
              <a:off x="2944" y="2595"/>
              <a:ext cx="42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num</a:t>
              </a:r>
              <a:endParaRPr lang="en-US" altLang="zh-CN" sz="2400" b="0"/>
            </a:p>
          </p:txBody>
        </p:sp>
        <p:sp>
          <p:nvSpPr>
            <p:cNvPr id="596029" name="Line 61"/>
            <p:cNvSpPr>
              <a:spLocks noChangeShapeType="1"/>
            </p:cNvSpPr>
            <p:nvPr/>
          </p:nvSpPr>
          <p:spPr bwMode="auto">
            <a:xfrm flipH="1">
              <a:off x="267" y="1311"/>
              <a:ext cx="1266"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6030" name="Line 62"/>
            <p:cNvSpPr>
              <a:spLocks noChangeShapeType="1"/>
            </p:cNvSpPr>
            <p:nvPr/>
          </p:nvSpPr>
          <p:spPr bwMode="auto">
            <a:xfrm flipH="1">
              <a:off x="203" y="1807"/>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6031" name="Line 63"/>
            <p:cNvSpPr>
              <a:spLocks noChangeShapeType="1"/>
            </p:cNvSpPr>
            <p:nvPr/>
          </p:nvSpPr>
          <p:spPr bwMode="auto">
            <a:xfrm flipH="1">
              <a:off x="213" y="2156"/>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6032" name="Line 64"/>
            <p:cNvSpPr>
              <a:spLocks noChangeShapeType="1"/>
            </p:cNvSpPr>
            <p:nvPr/>
          </p:nvSpPr>
          <p:spPr bwMode="auto">
            <a:xfrm flipH="1">
              <a:off x="213" y="2524"/>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6033" name="Line 65"/>
            <p:cNvSpPr>
              <a:spLocks noChangeShapeType="1"/>
            </p:cNvSpPr>
            <p:nvPr/>
          </p:nvSpPr>
          <p:spPr bwMode="auto">
            <a:xfrm>
              <a:off x="1974" y="1321"/>
              <a:ext cx="2008"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6034" name="Line 66"/>
            <p:cNvSpPr>
              <a:spLocks noChangeShapeType="1"/>
            </p:cNvSpPr>
            <p:nvPr/>
          </p:nvSpPr>
          <p:spPr bwMode="auto">
            <a:xfrm flipH="1">
              <a:off x="1632" y="1375"/>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6035" name="Line 67"/>
            <p:cNvSpPr>
              <a:spLocks noChangeShapeType="1"/>
            </p:cNvSpPr>
            <p:nvPr/>
          </p:nvSpPr>
          <p:spPr bwMode="auto">
            <a:xfrm>
              <a:off x="4140" y="1767"/>
              <a:ext cx="9"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6036" name="Line 68"/>
            <p:cNvSpPr>
              <a:spLocks noChangeShapeType="1"/>
            </p:cNvSpPr>
            <p:nvPr/>
          </p:nvSpPr>
          <p:spPr bwMode="auto">
            <a:xfrm flipH="1">
              <a:off x="3074" y="1734"/>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6037" name="Line 69"/>
            <p:cNvSpPr>
              <a:spLocks noChangeShapeType="1"/>
            </p:cNvSpPr>
            <p:nvPr/>
          </p:nvSpPr>
          <p:spPr bwMode="auto">
            <a:xfrm>
              <a:off x="4275" y="1725"/>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6038" name="Line 70"/>
            <p:cNvSpPr>
              <a:spLocks noChangeShapeType="1"/>
            </p:cNvSpPr>
            <p:nvPr/>
          </p:nvSpPr>
          <p:spPr bwMode="auto">
            <a:xfrm flipH="1">
              <a:off x="3084" y="2110"/>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6039" name="Line 71"/>
            <p:cNvSpPr>
              <a:spLocks noChangeShapeType="1"/>
            </p:cNvSpPr>
            <p:nvPr/>
          </p:nvSpPr>
          <p:spPr bwMode="auto">
            <a:xfrm flipH="1">
              <a:off x="3084" y="2477"/>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6040" name="Line 72"/>
            <p:cNvSpPr>
              <a:spLocks noChangeShapeType="1"/>
            </p:cNvSpPr>
            <p:nvPr/>
          </p:nvSpPr>
          <p:spPr bwMode="auto">
            <a:xfrm flipH="1">
              <a:off x="5221" y="2119"/>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96041" name="Group 73"/>
            <p:cNvGrpSpPr>
              <a:grpSpLocks/>
            </p:cNvGrpSpPr>
            <p:nvPr/>
          </p:nvGrpSpPr>
          <p:grpSpPr bwMode="auto">
            <a:xfrm>
              <a:off x="825" y="3240"/>
              <a:ext cx="793" cy="412"/>
              <a:chOff x="2582" y="5834"/>
              <a:chExt cx="1156" cy="673"/>
            </a:xfrm>
          </p:grpSpPr>
          <p:sp>
            <p:nvSpPr>
              <p:cNvPr id="596042" name="Rectangle 74"/>
              <p:cNvSpPr>
                <a:spLocks noChangeArrowheads="1"/>
              </p:cNvSpPr>
              <p:nvPr/>
            </p:nvSpPr>
            <p:spPr bwMode="auto">
              <a:xfrm>
                <a:off x="2582" y="5834"/>
                <a:ext cx="1156"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400"/>
                  <a:t>id</a:t>
                </a:r>
              </a:p>
            </p:txBody>
          </p:sp>
          <p:sp>
            <p:nvSpPr>
              <p:cNvPr id="596043" name="Line 75"/>
              <p:cNvSpPr>
                <a:spLocks noChangeShapeType="1"/>
              </p:cNvSpPr>
              <p:nvPr/>
            </p:nvSpPr>
            <p:spPr bwMode="auto">
              <a:xfrm>
                <a:off x="3150" y="5847"/>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6044" name="Line 76"/>
              <p:cNvSpPr>
                <a:spLocks noChangeShapeType="1"/>
              </p:cNvSpPr>
              <p:nvPr/>
            </p:nvSpPr>
            <p:spPr bwMode="auto">
              <a:xfrm>
                <a:off x="3420" y="6057"/>
                <a:ext cx="0" cy="45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96045" name="Group 77"/>
            <p:cNvGrpSpPr>
              <a:grpSpLocks/>
            </p:cNvGrpSpPr>
            <p:nvPr/>
          </p:nvGrpSpPr>
          <p:grpSpPr bwMode="auto">
            <a:xfrm>
              <a:off x="4797" y="3250"/>
              <a:ext cx="793" cy="412"/>
              <a:chOff x="2582" y="5834"/>
              <a:chExt cx="1156" cy="673"/>
            </a:xfrm>
          </p:grpSpPr>
          <p:sp>
            <p:nvSpPr>
              <p:cNvPr id="596046" name="Rectangle 78"/>
              <p:cNvSpPr>
                <a:spLocks noChangeArrowheads="1"/>
              </p:cNvSpPr>
              <p:nvPr/>
            </p:nvSpPr>
            <p:spPr bwMode="auto">
              <a:xfrm>
                <a:off x="2582" y="5834"/>
                <a:ext cx="1156"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400"/>
                  <a:t>id</a:t>
                </a:r>
              </a:p>
            </p:txBody>
          </p:sp>
          <p:sp>
            <p:nvSpPr>
              <p:cNvPr id="596047" name="Line 79"/>
              <p:cNvSpPr>
                <a:spLocks noChangeShapeType="1"/>
              </p:cNvSpPr>
              <p:nvPr/>
            </p:nvSpPr>
            <p:spPr bwMode="auto">
              <a:xfrm>
                <a:off x="3150" y="5847"/>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6048" name="Line 80"/>
              <p:cNvSpPr>
                <a:spLocks noChangeShapeType="1"/>
              </p:cNvSpPr>
              <p:nvPr/>
            </p:nvSpPr>
            <p:spPr bwMode="auto">
              <a:xfrm>
                <a:off x="3420" y="6057"/>
                <a:ext cx="0" cy="45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96049" name="Group 81"/>
            <p:cNvGrpSpPr>
              <a:grpSpLocks/>
            </p:cNvGrpSpPr>
            <p:nvPr/>
          </p:nvGrpSpPr>
          <p:grpSpPr bwMode="auto">
            <a:xfrm>
              <a:off x="3451" y="3250"/>
              <a:ext cx="793" cy="265"/>
              <a:chOff x="6306" y="5910"/>
              <a:chExt cx="1156" cy="433"/>
            </a:xfrm>
          </p:grpSpPr>
          <p:sp>
            <p:nvSpPr>
              <p:cNvPr id="596050" name="Rectangle 82"/>
              <p:cNvSpPr>
                <a:spLocks noChangeArrowheads="1"/>
              </p:cNvSpPr>
              <p:nvPr/>
            </p:nvSpPr>
            <p:spPr bwMode="auto">
              <a:xfrm>
                <a:off x="6306" y="5910"/>
                <a:ext cx="1156"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10800" rIns="18000" bIns="10800"/>
              <a:lstStyle/>
              <a:p>
                <a:pPr algn="just"/>
                <a:r>
                  <a:rPr lang="en-US" altLang="zh-CN" sz="2400"/>
                  <a:t>num  5</a:t>
                </a:r>
              </a:p>
            </p:txBody>
          </p:sp>
          <p:sp>
            <p:nvSpPr>
              <p:cNvPr id="596051" name="Line 83"/>
              <p:cNvSpPr>
                <a:spLocks noChangeShapeType="1"/>
              </p:cNvSpPr>
              <p:nvPr/>
            </p:nvSpPr>
            <p:spPr bwMode="auto">
              <a:xfrm>
                <a:off x="6874" y="59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96052" name="Group 84"/>
            <p:cNvGrpSpPr>
              <a:grpSpLocks/>
            </p:cNvGrpSpPr>
            <p:nvPr/>
          </p:nvGrpSpPr>
          <p:grpSpPr bwMode="auto">
            <a:xfrm>
              <a:off x="3943" y="2707"/>
              <a:ext cx="1173" cy="265"/>
              <a:chOff x="7626" y="5010"/>
              <a:chExt cx="1710" cy="433"/>
            </a:xfrm>
          </p:grpSpPr>
          <p:sp>
            <p:nvSpPr>
              <p:cNvPr id="596053" name="Rectangle 85"/>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zh-CN" altLang="en-US" sz="2400">
                    <a:latin typeface="宋体" charset="-122"/>
                  </a:rPr>
                  <a:t>*</a:t>
                </a:r>
              </a:p>
            </p:txBody>
          </p:sp>
          <p:sp>
            <p:nvSpPr>
              <p:cNvPr id="596054" name="Line 86"/>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6055" name="Line 87"/>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96056" name="Group 88"/>
            <p:cNvGrpSpPr>
              <a:grpSpLocks/>
            </p:cNvGrpSpPr>
            <p:nvPr/>
          </p:nvGrpSpPr>
          <p:grpSpPr bwMode="auto">
            <a:xfrm>
              <a:off x="1496" y="2119"/>
              <a:ext cx="1172" cy="266"/>
              <a:chOff x="7626" y="5010"/>
              <a:chExt cx="1710" cy="433"/>
            </a:xfrm>
          </p:grpSpPr>
          <p:sp>
            <p:nvSpPr>
              <p:cNvPr id="596057" name="Rectangle 89"/>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zh-CN" altLang="en-US" sz="2400">
                    <a:latin typeface="宋体" charset="-122"/>
                  </a:rPr>
                  <a:t>+</a:t>
                </a:r>
              </a:p>
            </p:txBody>
          </p:sp>
          <p:sp>
            <p:nvSpPr>
              <p:cNvPr id="596058" name="Line 90"/>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6059" name="Line 91"/>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96060" name="Rectangle 92"/>
            <p:cNvSpPr>
              <a:spLocks noChangeArrowheads="1"/>
            </p:cNvSpPr>
            <p:nvPr/>
          </p:nvSpPr>
          <p:spPr bwMode="auto">
            <a:xfrm>
              <a:off x="192" y="3648"/>
              <a:ext cx="22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r>
                <a:rPr lang="zh-CN" altLang="en-US" sz="2800"/>
                <a:t>指向符号表中</a:t>
              </a:r>
              <a:r>
                <a:rPr lang="en-US" altLang="zh-CN" sz="2800" i="1"/>
                <a:t>a</a:t>
              </a:r>
              <a:r>
                <a:rPr lang="zh-CN" altLang="en-US" sz="2800"/>
                <a:t>的入口</a:t>
              </a:r>
            </a:p>
          </p:txBody>
        </p:sp>
        <p:sp>
          <p:nvSpPr>
            <p:cNvPr id="596061" name="Rectangle 93"/>
            <p:cNvSpPr>
              <a:spLocks noChangeArrowheads="1"/>
            </p:cNvSpPr>
            <p:nvPr/>
          </p:nvSpPr>
          <p:spPr bwMode="auto">
            <a:xfrm>
              <a:off x="3557" y="3648"/>
              <a:ext cx="2203"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r>
                <a:rPr lang="zh-CN" altLang="en-US" sz="2800"/>
                <a:t>指向符号表中</a:t>
              </a:r>
              <a:r>
                <a:rPr lang="en-US" altLang="zh-CN" sz="2800" i="1"/>
                <a:t>b</a:t>
              </a:r>
              <a:r>
                <a:rPr lang="zh-CN" altLang="en-US" sz="2800"/>
                <a:t>的入口</a:t>
              </a:r>
            </a:p>
          </p:txBody>
        </p:sp>
        <p:sp>
          <p:nvSpPr>
            <p:cNvPr id="596062" name="Line 94"/>
            <p:cNvSpPr>
              <a:spLocks noChangeShapeType="1"/>
            </p:cNvSpPr>
            <p:nvPr/>
          </p:nvSpPr>
          <p:spPr bwMode="auto">
            <a:xfrm>
              <a:off x="1800" y="1412"/>
              <a:ext cx="0" cy="707"/>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596063" name="Line 95"/>
            <p:cNvSpPr>
              <a:spLocks noChangeShapeType="1"/>
            </p:cNvSpPr>
            <p:nvPr/>
          </p:nvSpPr>
          <p:spPr bwMode="auto">
            <a:xfrm>
              <a:off x="1056" y="1730"/>
              <a:ext cx="0" cy="1534"/>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596064" name="Line 96"/>
            <p:cNvSpPr>
              <a:spLocks noChangeShapeType="1"/>
            </p:cNvSpPr>
            <p:nvPr/>
          </p:nvSpPr>
          <p:spPr bwMode="auto">
            <a:xfrm>
              <a:off x="624" y="1728"/>
              <a:ext cx="384" cy="0"/>
            </a:xfrm>
            <a:prstGeom prst="line">
              <a:avLst/>
            </a:prstGeom>
            <a:noFill/>
            <a:ln w="254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6065" name="Line 97"/>
            <p:cNvSpPr>
              <a:spLocks noChangeShapeType="1"/>
            </p:cNvSpPr>
            <p:nvPr/>
          </p:nvSpPr>
          <p:spPr bwMode="auto">
            <a:xfrm>
              <a:off x="607" y="2091"/>
              <a:ext cx="353" cy="21"/>
            </a:xfrm>
            <a:prstGeom prst="line">
              <a:avLst/>
            </a:prstGeom>
            <a:noFill/>
            <a:ln w="254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6066" name="Line 98"/>
            <p:cNvSpPr>
              <a:spLocks noChangeShapeType="1"/>
            </p:cNvSpPr>
            <p:nvPr/>
          </p:nvSpPr>
          <p:spPr bwMode="auto">
            <a:xfrm>
              <a:off x="607" y="2450"/>
              <a:ext cx="277" cy="0"/>
            </a:xfrm>
            <a:prstGeom prst="line">
              <a:avLst/>
            </a:prstGeom>
            <a:noFill/>
            <a:ln w="254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6067" name="Line 99"/>
            <p:cNvSpPr>
              <a:spLocks noChangeShapeType="1"/>
            </p:cNvSpPr>
            <p:nvPr/>
          </p:nvSpPr>
          <p:spPr bwMode="auto">
            <a:xfrm>
              <a:off x="3696" y="2016"/>
              <a:ext cx="0" cy="1231"/>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596068" name="Line 100"/>
            <p:cNvSpPr>
              <a:spLocks noChangeShapeType="1"/>
            </p:cNvSpPr>
            <p:nvPr/>
          </p:nvSpPr>
          <p:spPr bwMode="auto">
            <a:xfrm flipV="1">
              <a:off x="3360" y="2016"/>
              <a:ext cx="336" cy="0"/>
            </a:xfrm>
            <a:prstGeom prst="line">
              <a:avLst/>
            </a:prstGeom>
            <a:noFill/>
            <a:ln w="254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6069" name="Line 101"/>
            <p:cNvSpPr>
              <a:spLocks noChangeShapeType="1"/>
            </p:cNvSpPr>
            <p:nvPr/>
          </p:nvSpPr>
          <p:spPr bwMode="auto">
            <a:xfrm>
              <a:off x="3408" y="2400"/>
              <a:ext cx="165" cy="0"/>
            </a:xfrm>
            <a:prstGeom prst="line">
              <a:avLst/>
            </a:prstGeom>
            <a:noFill/>
            <a:ln w="254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6070" name="Line 102"/>
            <p:cNvSpPr>
              <a:spLocks noChangeShapeType="1"/>
            </p:cNvSpPr>
            <p:nvPr/>
          </p:nvSpPr>
          <p:spPr bwMode="auto">
            <a:xfrm>
              <a:off x="4309" y="1752"/>
              <a:ext cx="0" cy="945"/>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596071" name="Line 103"/>
            <p:cNvSpPr>
              <a:spLocks noChangeShapeType="1"/>
            </p:cNvSpPr>
            <p:nvPr/>
          </p:nvSpPr>
          <p:spPr bwMode="auto">
            <a:xfrm>
              <a:off x="4936" y="2881"/>
              <a:ext cx="0" cy="36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596072" name="Freeform 104"/>
            <p:cNvSpPr>
              <a:spLocks/>
            </p:cNvSpPr>
            <p:nvPr/>
          </p:nvSpPr>
          <p:spPr bwMode="auto">
            <a:xfrm>
              <a:off x="1089" y="2275"/>
              <a:ext cx="968" cy="965"/>
            </a:xfrm>
            <a:custGeom>
              <a:avLst/>
              <a:gdLst>
                <a:gd name="T0" fmla="*/ 1412 w 1412"/>
                <a:gd name="T1" fmla="*/ 0 h 1576"/>
                <a:gd name="T2" fmla="*/ 1113 w 1412"/>
                <a:gd name="T3" fmla="*/ 811 h 1576"/>
                <a:gd name="T4" fmla="*/ 182 w 1412"/>
                <a:gd name="T5" fmla="*/ 960 h 1576"/>
                <a:gd name="T6" fmla="*/ 18 w 1412"/>
                <a:gd name="T7" fmla="*/ 1576 h 1576"/>
              </a:gdLst>
              <a:ahLst/>
              <a:cxnLst>
                <a:cxn ang="0">
                  <a:pos x="T0" y="T1"/>
                </a:cxn>
                <a:cxn ang="0">
                  <a:pos x="T2" y="T3"/>
                </a:cxn>
                <a:cxn ang="0">
                  <a:pos x="T4" y="T5"/>
                </a:cxn>
                <a:cxn ang="0">
                  <a:pos x="T6" y="T7"/>
                </a:cxn>
              </a:cxnLst>
              <a:rect l="0" t="0" r="r" b="b"/>
              <a:pathLst>
                <a:path w="1412" h="1576">
                  <a:moveTo>
                    <a:pt x="1412" y="0"/>
                  </a:moveTo>
                  <a:cubicBezTo>
                    <a:pt x="1362" y="135"/>
                    <a:pt x="1318" y="651"/>
                    <a:pt x="1113" y="811"/>
                  </a:cubicBezTo>
                  <a:cubicBezTo>
                    <a:pt x="908" y="971"/>
                    <a:pt x="364" y="833"/>
                    <a:pt x="182" y="960"/>
                  </a:cubicBezTo>
                  <a:cubicBezTo>
                    <a:pt x="0" y="1087"/>
                    <a:pt x="45" y="1473"/>
                    <a:pt x="18" y="1576"/>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6073" name="Freeform 105"/>
            <p:cNvSpPr>
              <a:spLocks/>
            </p:cNvSpPr>
            <p:nvPr/>
          </p:nvSpPr>
          <p:spPr bwMode="auto">
            <a:xfrm>
              <a:off x="2541" y="2240"/>
              <a:ext cx="1583" cy="457"/>
            </a:xfrm>
            <a:custGeom>
              <a:avLst/>
              <a:gdLst>
                <a:gd name="T0" fmla="*/ 0 w 2310"/>
                <a:gd name="T1" fmla="*/ 13 h 747"/>
                <a:gd name="T2" fmla="*/ 1380 w 2310"/>
                <a:gd name="T3" fmla="*/ 13 h 747"/>
                <a:gd name="T4" fmla="*/ 1590 w 2310"/>
                <a:gd name="T5" fmla="*/ 28 h 747"/>
                <a:gd name="T6" fmla="*/ 1980 w 2310"/>
                <a:gd name="T7" fmla="*/ 178 h 747"/>
                <a:gd name="T8" fmla="*/ 2310 w 2310"/>
                <a:gd name="T9" fmla="*/ 747 h 747"/>
              </a:gdLst>
              <a:ahLst/>
              <a:cxnLst>
                <a:cxn ang="0">
                  <a:pos x="T0" y="T1"/>
                </a:cxn>
                <a:cxn ang="0">
                  <a:pos x="T2" y="T3"/>
                </a:cxn>
                <a:cxn ang="0">
                  <a:pos x="T4" y="T5"/>
                </a:cxn>
                <a:cxn ang="0">
                  <a:pos x="T6" y="T7"/>
                </a:cxn>
                <a:cxn ang="0">
                  <a:pos x="T8" y="T9"/>
                </a:cxn>
              </a:cxnLst>
              <a:rect l="0" t="0" r="r" b="b"/>
              <a:pathLst>
                <a:path w="2310" h="747">
                  <a:moveTo>
                    <a:pt x="0" y="13"/>
                  </a:moveTo>
                  <a:cubicBezTo>
                    <a:pt x="230" y="13"/>
                    <a:pt x="1115" y="11"/>
                    <a:pt x="1380" y="13"/>
                  </a:cubicBezTo>
                  <a:cubicBezTo>
                    <a:pt x="1645" y="15"/>
                    <a:pt x="1490" y="0"/>
                    <a:pt x="1590" y="28"/>
                  </a:cubicBezTo>
                  <a:cubicBezTo>
                    <a:pt x="1690" y="56"/>
                    <a:pt x="1860" y="58"/>
                    <a:pt x="1980" y="178"/>
                  </a:cubicBezTo>
                  <a:cubicBezTo>
                    <a:pt x="2100" y="298"/>
                    <a:pt x="2241" y="629"/>
                    <a:pt x="2310" y="747"/>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6074" name="Freeform 106"/>
            <p:cNvSpPr>
              <a:spLocks/>
            </p:cNvSpPr>
            <p:nvPr/>
          </p:nvSpPr>
          <p:spPr bwMode="auto">
            <a:xfrm>
              <a:off x="3743" y="2881"/>
              <a:ext cx="772" cy="368"/>
            </a:xfrm>
            <a:custGeom>
              <a:avLst/>
              <a:gdLst>
                <a:gd name="T0" fmla="*/ 1126 w 1126"/>
                <a:gd name="T1" fmla="*/ 0 h 600"/>
                <a:gd name="T2" fmla="*/ 916 w 1126"/>
                <a:gd name="T3" fmla="*/ 301 h 600"/>
                <a:gd name="T4" fmla="*/ 181 w 1126"/>
                <a:gd name="T5" fmla="*/ 346 h 600"/>
                <a:gd name="T6" fmla="*/ 0 w 1126"/>
                <a:gd name="T7" fmla="*/ 600 h 600"/>
              </a:gdLst>
              <a:ahLst/>
              <a:cxnLst>
                <a:cxn ang="0">
                  <a:pos x="T0" y="T1"/>
                </a:cxn>
                <a:cxn ang="0">
                  <a:pos x="T2" y="T3"/>
                </a:cxn>
                <a:cxn ang="0">
                  <a:pos x="T4" y="T5"/>
                </a:cxn>
                <a:cxn ang="0">
                  <a:pos x="T6" y="T7"/>
                </a:cxn>
              </a:cxnLst>
              <a:rect l="0" t="0" r="r" b="b"/>
              <a:pathLst>
                <a:path w="1126" h="600">
                  <a:moveTo>
                    <a:pt x="1126" y="0"/>
                  </a:moveTo>
                  <a:cubicBezTo>
                    <a:pt x="1091" y="50"/>
                    <a:pt x="1073" y="243"/>
                    <a:pt x="916" y="301"/>
                  </a:cubicBezTo>
                  <a:cubicBezTo>
                    <a:pt x="759" y="359"/>
                    <a:pt x="334" y="296"/>
                    <a:pt x="181" y="346"/>
                  </a:cubicBezTo>
                  <a:cubicBezTo>
                    <a:pt x="28" y="396"/>
                    <a:pt x="38" y="547"/>
                    <a:pt x="0" y="60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6075" name="Freeform 107"/>
            <p:cNvSpPr>
              <a:spLocks/>
            </p:cNvSpPr>
            <p:nvPr/>
          </p:nvSpPr>
          <p:spPr bwMode="auto">
            <a:xfrm>
              <a:off x="5059" y="2083"/>
              <a:ext cx="375" cy="1157"/>
            </a:xfrm>
            <a:custGeom>
              <a:avLst/>
              <a:gdLst>
                <a:gd name="T0" fmla="*/ 526 w 546"/>
                <a:gd name="T1" fmla="*/ 0 h 1890"/>
                <a:gd name="T2" fmla="*/ 526 w 546"/>
                <a:gd name="T3" fmla="*/ 1290 h 1890"/>
                <a:gd name="T4" fmla="*/ 406 w 546"/>
                <a:gd name="T5" fmla="*/ 1634 h 1890"/>
                <a:gd name="T6" fmla="*/ 211 w 546"/>
                <a:gd name="T7" fmla="*/ 1785 h 1890"/>
                <a:gd name="T8" fmla="*/ 0 w 546"/>
                <a:gd name="T9" fmla="*/ 1890 h 1890"/>
              </a:gdLst>
              <a:ahLst/>
              <a:cxnLst>
                <a:cxn ang="0">
                  <a:pos x="T0" y="T1"/>
                </a:cxn>
                <a:cxn ang="0">
                  <a:pos x="T2" y="T3"/>
                </a:cxn>
                <a:cxn ang="0">
                  <a:pos x="T4" y="T5"/>
                </a:cxn>
                <a:cxn ang="0">
                  <a:pos x="T6" y="T7"/>
                </a:cxn>
                <a:cxn ang="0">
                  <a:pos x="T8" y="T9"/>
                </a:cxn>
              </a:cxnLst>
              <a:rect l="0" t="0" r="r" b="b"/>
              <a:pathLst>
                <a:path w="546" h="1890">
                  <a:moveTo>
                    <a:pt x="526" y="0"/>
                  </a:moveTo>
                  <a:cubicBezTo>
                    <a:pt x="536" y="509"/>
                    <a:pt x="546" y="1018"/>
                    <a:pt x="526" y="1290"/>
                  </a:cubicBezTo>
                  <a:cubicBezTo>
                    <a:pt x="506" y="1562"/>
                    <a:pt x="458" y="1552"/>
                    <a:pt x="406" y="1634"/>
                  </a:cubicBezTo>
                  <a:cubicBezTo>
                    <a:pt x="354" y="1716"/>
                    <a:pt x="279" y="1742"/>
                    <a:pt x="211" y="1785"/>
                  </a:cubicBezTo>
                  <a:cubicBezTo>
                    <a:pt x="143" y="1828"/>
                    <a:pt x="44" y="1868"/>
                    <a:pt x="0" y="1890"/>
                  </a:cubicBezTo>
                </a:path>
              </a:pathLst>
            </a:custGeom>
            <a:noFill/>
            <a:ln w="25400" cap="flat">
              <a:solidFill>
                <a:schemeClr val="tx1"/>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6078" name="Line 110"/>
            <p:cNvSpPr>
              <a:spLocks noChangeShapeType="1"/>
            </p:cNvSpPr>
            <p:nvPr/>
          </p:nvSpPr>
          <p:spPr bwMode="auto">
            <a:xfrm flipH="1">
              <a:off x="864" y="2448"/>
              <a:ext cx="0" cy="801"/>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596079" name="Line 111"/>
            <p:cNvSpPr>
              <a:spLocks noChangeShapeType="1"/>
            </p:cNvSpPr>
            <p:nvPr/>
          </p:nvSpPr>
          <p:spPr bwMode="auto">
            <a:xfrm flipH="1">
              <a:off x="960" y="2112"/>
              <a:ext cx="0" cy="1137"/>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596080" name="Line 112"/>
            <p:cNvSpPr>
              <a:spLocks noChangeShapeType="1"/>
            </p:cNvSpPr>
            <p:nvPr/>
          </p:nvSpPr>
          <p:spPr bwMode="auto">
            <a:xfrm>
              <a:off x="3552" y="2400"/>
              <a:ext cx="0" cy="864"/>
            </a:xfrm>
            <a:prstGeom prst="line">
              <a:avLst/>
            </a:prstGeom>
            <a:noFill/>
            <a:ln w="25400">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68" name="Group 120"/>
          <p:cNvGraphicFramePr>
            <a:graphicFrameLocks noGrp="1"/>
          </p:cNvGraphicFramePr>
          <p:nvPr>
            <p:extLst>
              <p:ext uri="{D42A27DB-BD31-4B8C-83A1-F6EECF244321}">
                <p14:modId xmlns:p14="http://schemas.microsoft.com/office/powerpoint/2010/main" val="3268949653"/>
              </p:ext>
            </p:extLst>
          </p:nvPr>
        </p:nvGraphicFramePr>
        <p:xfrm>
          <a:off x="3895725" y="36480"/>
          <a:ext cx="5203825" cy="2682240"/>
        </p:xfrm>
        <a:graphic>
          <a:graphicData uri="http://schemas.openxmlformats.org/drawingml/2006/table">
            <a:tbl>
              <a:tblPr/>
              <a:tblGrid>
                <a:gridCol w="1470043"/>
                <a:gridCol w="3733782"/>
              </a:tblGrid>
              <a:tr h="23429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宋体" charset="-122"/>
                          <a:ea typeface="宋体" charset="-122"/>
                        </a:rPr>
                        <a:t>产  生  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宋体" charset="-122"/>
                          <a:ea typeface="宋体" charset="-122"/>
                        </a:rPr>
                        <a:t>语</a:t>
                      </a:r>
                      <a:r>
                        <a:rPr kumimoji="0" lang="zh-CN" altLang="en-US" sz="1600" b="1" i="0" u="none" strike="noStrike" cap="none" normalizeH="0" baseline="0" dirty="0" smtClean="0">
                          <a:ln>
                            <a:noFill/>
                          </a:ln>
                          <a:solidFill>
                            <a:schemeClr val="tx1"/>
                          </a:solidFill>
                          <a:effectLst/>
                          <a:latin typeface="Times New Roman" charset="0"/>
                          <a:ea typeface="宋体" charset="-122"/>
                        </a:rPr>
                        <a:t>  </a:t>
                      </a:r>
                      <a:r>
                        <a:rPr kumimoji="0" lang="zh-CN" altLang="en-US" sz="1600" b="1" i="0" u="none" strike="noStrike" cap="none" normalizeH="0" baseline="0" dirty="0" smtClean="0">
                          <a:ln>
                            <a:noFill/>
                          </a:ln>
                          <a:solidFill>
                            <a:schemeClr val="tx1"/>
                          </a:solidFill>
                          <a:effectLst/>
                          <a:latin typeface="宋体" charset="-122"/>
                          <a:ea typeface="宋体" charset="-122"/>
                        </a:rPr>
                        <a:t>义</a:t>
                      </a:r>
                      <a:r>
                        <a:rPr kumimoji="0" lang="zh-CN" altLang="en-US" sz="1600" b="1" i="0" u="none" strike="noStrike" cap="none" normalizeH="0" baseline="0" dirty="0" smtClean="0">
                          <a:ln>
                            <a:noFill/>
                          </a:ln>
                          <a:solidFill>
                            <a:schemeClr val="tx1"/>
                          </a:solidFill>
                          <a:effectLst/>
                          <a:latin typeface="Times New Roman" charset="0"/>
                          <a:ea typeface="宋体" charset="-122"/>
                        </a:rPr>
                        <a:t>  </a:t>
                      </a:r>
                      <a:r>
                        <a:rPr kumimoji="0" lang="zh-CN" altLang="en-US" sz="1600" b="1" i="0" u="none" strike="noStrike" cap="none" normalizeH="0" baseline="0" dirty="0" smtClean="0">
                          <a:ln>
                            <a:noFill/>
                          </a:ln>
                          <a:solidFill>
                            <a:schemeClr val="tx1"/>
                          </a:solidFill>
                          <a:effectLst/>
                          <a:latin typeface="宋体" charset="-122"/>
                          <a:ea typeface="宋体" charset="-122"/>
                        </a:rPr>
                        <a:t>规</a:t>
                      </a:r>
                      <a:r>
                        <a:rPr kumimoji="0" lang="zh-CN" altLang="en-US" sz="1600" b="1" i="0" u="none" strike="noStrike" cap="none" normalizeH="0" baseline="0" dirty="0" smtClean="0">
                          <a:ln>
                            <a:noFill/>
                          </a:ln>
                          <a:solidFill>
                            <a:schemeClr val="tx1"/>
                          </a:solidFill>
                          <a:effectLst/>
                          <a:latin typeface="Times New Roman" charset="0"/>
                          <a:ea typeface="宋体" charset="-122"/>
                        </a:rPr>
                        <a:t>  </a:t>
                      </a:r>
                      <a:r>
                        <a:rPr kumimoji="0" lang="zh-CN" altLang="en-US" sz="1600" b="1" i="0" u="none" strike="noStrike" cap="none" normalizeH="0" baseline="0" dirty="0" smtClean="0">
                          <a:ln>
                            <a:noFill/>
                          </a:ln>
                          <a:solidFill>
                            <a:schemeClr val="tx1"/>
                          </a:solidFill>
                          <a:effectLst/>
                          <a:latin typeface="宋体" charset="-122"/>
                          <a:ea typeface="宋体" charset="-122"/>
                        </a:rPr>
                        <a:t>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charset="0"/>
                          <a:ea typeface="宋体" charset="-122"/>
                        </a:rPr>
                        <a:t>  </a:t>
                      </a:r>
                      <a:r>
                        <a:rPr kumimoji="0" lang="en-US" altLang="zh-CN" sz="1600" b="1" i="1" u="none" strike="noStrike" cap="none" normalizeH="0" baseline="0" smtClean="0">
                          <a:ln>
                            <a:noFill/>
                          </a:ln>
                          <a:solidFill>
                            <a:schemeClr val="tx1"/>
                          </a:solidFill>
                          <a:effectLst/>
                          <a:latin typeface="Times New Roman" charset="0"/>
                          <a:ea typeface="宋体" charset="-122"/>
                        </a:rPr>
                        <a:t>E </a:t>
                      </a:r>
                      <a:r>
                        <a:rPr kumimoji="0" lang="en-US" altLang="zh-CN" sz="1600" b="1" i="0" u="none" strike="noStrike" cap="none" normalizeH="0" baseline="0" smtClean="0">
                          <a:ln>
                            <a:noFill/>
                          </a:ln>
                          <a:solidFill>
                            <a:schemeClr val="tx1"/>
                          </a:solidFill>
                          <a:effectLst/>
                          <a:latin typeface="Times New Roman" charset="0"/>
                          <a:ea typeface="宋体" charset="-122"/>
                          <a:sym typeface="Symbol" pitchFamily="18" charset="2"/>
                        </a:rPr>
                        <a:t></a:t>
                      </a:r>
                      <a:r>
                        <a:rPr kumimoji="0" lang="en-US" altLang="zh-CN" sz="1600" b="1" i="0" u="none" strike="noStrike" cap="none" normalizeH="0" baseline="0" smtClean="0">
                          <a:ln>
                            <a:noFill/>
                          </a:ln>
                          <a:solidFill>
                            <a:schemeClr val="tx1"/>
                          </a:solidFill>
                          <a:effectLst/>
                          <a:latin typeface="Times New Roman" charset="0"/>
                          <a:ea typeface="宋体" charset="-122"/>
                        </a:rPr>
                        <a:t> </a:t>
                      </a:r>
                      <a:r>
                        <a:rPr kumimoji="0" lang="en-US" altLang="zh-CN" sz="1600" b="1" i="1" u="none" strike="noStrike" cap="none" normalizeH="0" baseline="0" smtClean="0">
                          <a:ln>
                            <a:noFill/>
                          </a:ln>
                          <a:solidFill>
                            <a:schemeClr val="tx1"/>
                          </a:solidFill>
                          <a:effectLst/>
                          <a:latin typeface="Times New Roman" charset="0"/>
                          <a:ea typeface="宋体" charset="-122"/>
                        </a:rPr>
                        <a:t>E</a:t>
                      </a:r>
                      <a:r>
                        <a:rPr kumimoji="0" lang="en-US" altLang="zh-CN" sz="1600" b="1" i="0" u="none" strike="noStrike" cap="none" normalizeH="0" baseline="-30000" smtClean="0">
                          <a:ln>
                            <a:noFill/>
                          </a:ln>
                          <a:solidFill>
                            <a:schemeClr val="tx1"/>
                          </a:solidFill>
                          <a:effectLst/>
                          <a:latin typeface="Times New Roman" charset="0"/>
                          <a:ea typeface="宋体" charset="-122"/>
                        </a:rPr>
                        <a:t>1 </a:t>
                      </a:r>
                      <a:r>
                        <a:rPr kumimoji="0" lang="en-US" altLang="zh-CN" sz="1600" b="1" i="0" u="none" strike="noStrike" cap="none" normalizeH="0" baseline="0" smtClean="0">
                          <a:ln>
                            <a:noFill/>
                          </a:ln>
                          <a:solidFill>
                            <a:schemeClr val="tx1"/>
                          </a:solidFill>
                          <a:effectLst/>
                          <a:latin typeface="Times New Roman" charset="0"/>
                          <a:ea typeface="宋体" charset="-122"/>
                        </a:rPr>
                        <a:t>+ </a:t>
                      </a:r>
                      <a:r>
                        <a:rPr kumimoji="0" lang="en-US" altLang="zh-CN" sz="1600" b="1" i="1" u="none" strike="noStrike" cap="none" normalizeH="0" baseline="0" smtClean="0">
                          <a:ln>
                            <a:noFill/>
                          </a:ln>
                          <a:solidFill>
                            <a:schemeClr val="tx1"/>
                          </a:solidFill>
                          <a:effectLst/>
                          <a:latin typeface="Times New Roman" charset="0"/>
                          <a:ea typeface="宋体" charset="-122"/>
                        </a:rPr>
                        <a:t>T</a:t>
                      </a:r>
                      <a:r>
                        <a:rPr kumimoji="0" lang="en-US" altLang="zh-CN" sz="1600" b="0" i="0" u="none" strike="noStrike" cap="none" normalizeH="0" baseline="0" smtClean="0">
                          <a:ln>
                            <a:noFill/>
                          </a:ln>
                          <a:solidFill>
                            <a:schemeClr val="tx1"/>
                          </a:solidFill>
                          <a:effectLst/>
                          <a:latin typeface="Times New Roman" charset="0"/>
                          <a:ea typeface="宋体" charset="-122"/>
                        </a:rPr>
                        <a:t> </a:t>
                      </a:r>
                      <a:endParaRPr kumimoji="0" lang="zh-CN" altLang="en-US" sz="16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E</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err="1" smtClean="0">
                          <a:ln>
                            <a:noFill/>
                          </a:ln>
                          <a:solidFill>
                            <a:schemeClr val="tx1"/>
                          </a:solidFill>
                          <a:effectLst/>
                          <a:latin typeface="Times New Roman" charset="0"/>
                          <a:ea typeface="宋体" charset="-122"/>
                        </a:rPr>
                        <a:t>mknode</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smtClean="0">
                          <a:ln>
                            <a:noFill/>
                          </a:ln>
                          <a:solidFill>
                            <a:schemeClr val="tx1"/>
                          </a:solidFill>
                          <a:effectLst/>
                          <a:latin typeface="Times New Roman" charset="0"/>
                          <a:ea typeface="宋体" charset="-122"/>
                        </a:rPr>
                        <a:t>E</a:t>
                      </a:r>
                      <a:r>
                        <a:rPr kumimoji="0" lang="en-US" altLang="zh-CN" sz="1600" b="1" i="0" u="none" strike="noStrike" cap="none" normalizeH="0" baseline="-30000" dirty="0" smtClean="0">
                          <a:ln>
                            <a:noFill/>
                          </a:ln>
                          <a:solidFill>
                            <a:schemeClr val="tx1"/>
                          </a:solidFill>
                          <a:effectLst/>
                          <a:latin typeface="Times New Roman" charset="0"/>
                          <a:ea typeface="宋体" charset="-122"/>
                        </a:rPr>
                        <a:t>1</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1" i="1" u="none" strike="noStrike" cap="none" normalizeH="0" baseline="0" dirty="0"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1" i="1"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T</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E </a:t>
                      </a:r>
                      <a:r>
                        <a:rPr kumimoji="0" lang="en-US" altLang="zh-CN" sz="1600" b="1" i="0" u="none" strike="noStrike" cap="none" normalizeH="0" baseline="0" dirty="0" smtClean="0">
                          <a:ln>
                            <a:noFill/>
                          </a:ln>
                          <a:solidFill>
                            <a:schemeClr val="tx1"/>
                          </a:solidFill>
                          <a:effectLst/>
                          <a:latin typeface="Times New Roman" charset="0"/>
                          <a:ea typeface="宋体" charset="-122"/>
                          <a:sym typeface="Symbol" pitchFamily="18" charset="2"/>
                        </a:rPr>
                        <a:t></a:t>
                      </a:r>
                      <a:r>
                        <a:rPr kumimoji="0" lang="en-US" altLang="zh-CN" sz="1600" b="1" i="1" u="none" strike="noStrike" cap="none" normalizeH="0" baseline="0" dirty="0" smtClean="0">
                          <a:ln>
                            <a:noFill/>
                          </a:ln>
                          <a:solidFill>
                            <a:schemeClr val="tx1"/>
                          </a:solidFill>
                          <a:effectLst/>
                          <a:latin typeface="Times New Roman" charset="0"/>
                          <a:ea typeface="宋体" charset="-122"/>
                        </a:rPr>
                        <a:t> T</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E</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err="1" smtClean="0">
                          <a:ln>
                            <a:noFill/>
                          </a:ln>
                          <a:solidFill>
                            <a:schemeClr val="tx1"/>
                          </a:solidFill>
                          <a:effectLst/>
                          <a:latin typeface="Times New Roman" charset="0"/>
                          <a:ea typeface="宋体" charset="-122"/>
                        </a:rPr>
                        <a:t>T</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6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T </a:t>
                      </a:r>
                      <a:r>
                        <a:rPr kumimoji="0" lang="en-US" altLang="zh-CN" sz="1600" b="1" i="0" u="none" strike="noStrike" cap="none" normalizeH="0" baseline="0" dirty="0" smtClean="0">
                          <a:ln>
                            <a:noFill/>
                          </a:ln>
                          <a:solidFill>
                            <a:schemeClr val="tx1"/>
                          </a:solidFill>
                          <a:effectLst/>
                          <a:latin typeface="Times New Roman" charset="0"/>
                          <a:ea typeface="宋体" charset="-122"/>
                          <a:sym typeface="Symbol" pitchFamily="18" charset="2"/>
                        </a:rPr>
                        <a:t></a:t>
                      </a:r>
                      <a:r>
                        <a:rPr kumimoji="0" lang="en-US" altLang="zh-CN" sz="1600" b="1"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T</a:t>
                      </a:r>
                      <a:r>
                        <a:rPr kumimoji="0" lang="en-US" altLang="zh-CN" sz="1600" b="1" i="0" u="none" strike="noStrike" cap="none" normalizeH="0" baseline="-30000" dirty="0" smtClean="0">
                          <a:ln>
                            <a:noFill/>
                          </a:ln>
                          <a:solidFill>
                            <a:schemeClr val="tx1"/>
                          </a:solidFill>
                          <a:effectLst/>
                          <a:latin typeface="Times New Roman" charset="0"/>
                          <a:ea typeface="宋体" charset="-122"/>
                        </a:rPr>
                        <a:t>1</a:t>
                      </a:r>
                      <a:r>
                        <a:rPr kumimoji="0" lang="en-US" altLang="zh-CN" sz="1600" b="1" i="0" u="none" strike="noStrike" cap="none" normalizeH="0" baseline="0" dirty="0" smtClean="0">
                          <a:ln>
                            <a:noFill/>
                          </a:ln>
                          <a:solidFill>
                            <a:schemeClr val="tx1"/>
                          </a:solidFill>
                          <a:effectLst/>
                          <a:latin typeface="宋体" charset="-122"/>
                          <a:ea typeface="宋体" charset="-122"/>
                        </a:rPr>
                        <a:t>*</a:t>
                      </a:r>
                      <a:r>
                        <a:rPr kumimoji="0" lang="en-US" altLang="zh-CN" sz="1600" b="1" i="1" u="none" strike="noStrike" cap="none" normalizeH="0" baseline="0" dirty="0" smtClean="0">
                          <a:ln>
                            <a:noFill/>
                          </a:ln>
                          <a:solidFill>
                            <a:schemeClr val="tx1"/>
                          </a:solidFill>
                          <a:effectLst/>
                          <a:latin typeface="Times New Roman" charset="0"/>
                          <a:ea typeface="宋体" charset="-122"/>
                        </a:rPr>
                        <a:t>F</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T</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err="1" smtClean="0">
                          <a:ln>
                            <a:noFill/>
                          </a:ln>
                          <a:solidFill>
                            <a:schemeClr val="tx1"/>
                          </a:solidFill>
                          <a:effectLst/>
                          <a:latin typeface="Times New Roman" charset="0"/>
                          <a:ea typeface="宋体" charset="-122"/>
                        </a:rPr>
                        <a:t>mknode</a:t>
                      </a:r>
                      <a:r>
                        <a:rPr kumimoji="0" lang="en-US" altLang="zh-CN" sz="1600" b="1" i="0" u="none" strike="noStrike" cap="none" normalizeH="0" baseline="0" dirty="0" smtClean="0">
                          <a:ln>
                            <a:noFill/>
                          </a:ln>
                          <a:solidFill>
                            <a:schemeClr val="tx1"/>
                          </a:solidFill>
                          <a:effectLst/>
                          <a:latin typeface="Times New Roman" charset="0"/>
                          <a:ea typeface="宋体" charset="-122"/>
                        </a:rPr>
                        <a:t>( ‘</a:t>
                      </a:r>
                      <a:r>
                        <a:rPr kumimoji="0" lang="en-US" altLang="zh-CN" sz="1600" b="1" i="0" u="none" strike="noStrike" cap="none" normalizeH="0" baseline="0" dirty="0" smtClean="0">
                          <a:ln>
                            <a:noFill/>
                          </a:ln>
                          <a:solidFill>
                            <a:schemeClr val="tx1"/>
                          </a:solidFill>
                          <a:effectLst/>
                          <a:latin typeface="宋体" charset="-122"/>
                          <a:ea typeface="宋体" charset="-122"/>
                        </a:rPr>
                        <a:t>*</a:t>
                      </a:r>
                      <a:r>
                        <a:rPr kumimoji="0" lang="en-US" altLang="zh-CN" sz="1600" b="1"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T</a:t>
                      </a:r>
                      <a:r>
                        <a:rPr kumimoji="0" lang="en-US" altLang="zh-CN" sz="1600" b="1" i="0" u="none" strike="noStrike" cap="none" normalizeH="0" baseline="-30000" dirty="0" smtClean="0">
                          <a:ln>
                            <a:noFill/>
                          </a:ln>
                          <a:solidFill>
                            <a:schemeClr val="tx1"/>
                          </a:solidFill>
                          <a:effectLst/>
                          <a:latin typeface="Times New Roman" charset="0"/>
                          <a:ea typeface="宋体" charset="-122"/>
                        </a:rPr>
                        <a:t>1</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1" i="1" u="none" strike="noStrike" cap="none" normalizeH="0" baseline="0" dirty="0"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1" i="1"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F</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T </a:t>
                      </a:r>
                      <a:r>
                        <a:rPr kumimoji="0" lang="en-US" altLang="zh-CN" sz="1600" b="1" i="0" u="none" strike="noStrike" cap="none" normalizeH="0" baseline="0" dirty="0" smtClean="0">
                          <a:ln>
                            <a:noFill/>
                          </a:ln>
                          <a:solidFill>
                            <a:schemeClr val="tx1"/>
                          </a:solidFill>
                          <a:effectLst/>
                          <a:latin typeface="Times New Roman" charset="0"/>
                          <a:ea typeface="宋体" charset="-122"/>
                          <a:sym typeface="Symbol" pitchFamily="18" charset="2"/>
                        </a:rPr>
                        <a:t></a:t>
                      </a:r>
                      <a:r>
                        <a:rPr kumimoji="0" lang="en-US" altLang="zh-CN" sz="1600" b="1"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F</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T</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err="1" smtClean="0">
                          <a:ln>
                            <a:noFill/>
                          </a:ln>
                          <a:solidFill>
                            <a:schemeClr val="tx1"/>
                          </a:solidFill>
                          <a:effectLst/>
                          <a:latin typeface="Times New Roman" charset="0"/>
                          <a:ea typeface="宋体" charset="-122"/>
                        </a:rPr>
                        <a:t>F</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charset="0"/>
                          <a:ea typeface="宋体" charset="-122"/>
                        </a:rPr>
                        <a:t>  </a:t>
                      </a:r>
                      <a:r>
                        <a:rPr kumimoji="0" lang="en-US" altLang="zh-CN" sz="1600" b="1" i="1" u="none" strike="noStrike" cap="none" normalizeH="0" baseline="0" smtClean="0">
                          <a:ln>
                            <a:noFill/>
                          </a:ln>
                          <a:solidFill>
                            <a:schemeClr val="tx1"/>
                          </a:solidFill>
                          <a:effectLst/>
                          <a:latin typeface="Times New Roman" charset="0"/>
                          <a:ea typeface="宋体" charset="-122"/>
                        </a:rPr>
                        <a:t>F </a:t>
                      </a:r>
                      <a:r>
                        <a:rPr kumimoji="0" lang="en-US" altLang="zh-CN" sz="1600" b="1" i="0" u="none" strike="noStrike" cap="none" normalizeH="0" baseline="0" smtClean="0">
                          <a:ln>
                            <a:noFill/>
                          </a:ln>
                          <a:solidFill>
                            <a:schemeClr val="tx1"/>
                          </a:solidFill>
                          <a:effectLst/>
                          <a:latin typeface="Times New Roman" charset="0"/>
                          <a:ea typeface="宋体" charset="-122"/>
                          <a:sym typeface="Symbol" pitchFamily="18" charset="2"/>
                        </a:rPr>
                        <a:t></a:t>
                      </a:r>
                      <a:r>
                        <a:rPr kumimoji="0" lang="en-US" altLang="zh-CN" sz="1600" b="1" i="0" u="none" strike="noStrike" cap="none" normalizeH="0" baseline="0" smtClean="0">
                          <a:ln>
                            <a:noFill/>
                          </a:ln>
                          <a:solidFill>
                            <a:schemeClr val="tx1"/>
                          </a:solidFill>
                          <a:effectLst/>
                          <a:latin typeface="Times New Roman" charset="0"/>
                          <a:ea typeface="宋体" charset="-122"/>
                        </a:rPr>
                        <a:t> (</a:t>
                      </a:r>
                      <a:r>
                        <a:rPr kumimoji="0" lang="en-US" altLang="zh-CN" sz="1600" b="1" i="1" u="none" strike="noStrike" cap="none" normalizeH="0" baseline="0" smtClean="0">
                          <a:ln>
                            <a:noFill/>
                          </a:ln>
                          <a:solidFill>
                            <a:schemeClr val="tx1"/>
                          </a:solidFill>
                          <a:effectLst/>
                          <a:latin typeface="Times New Roman" charset="0"/>
                          <a:ea typeface="宋体" charset="-122"/>
                        </a:rPr>
                        <a:t>E</a:t>
                      </a:r>
                      <a:r>
                        <a:rPr kumimoji="0" lang="en-US" altLang="zh-CN" sz="1600" b="1" i="0" u="none" strike="noStrike" cap="none" normalizeH="0" baseline="0" smtClean="0">
                          <a:ln>
                            <a:noFill/>
                          </a:ln>
                          <a:solidFill>
                            <a:schemeClr val="tx1"/>
                          </a:solidFill>
                          <a:effectLst/>
                          <a:latin typeface="Times New Roman" charset="0"/>
                          <a:ea typeface="宋体" charset="-122"/>
                        </a:rPr>
                        <a:t>)</a:t>
                      </a:r>
                      <a:r>
                        <a:rPr kumimoji="0" lang="en-US" altLang="zh-CN" sz="1600" b="0" i="0" u="none" strike="noStrike" cap="none" normalizeH="0" baseline="0" smtClean="0">
                          <a:ln>
                            <a:noFill/>
                          </a:ln>
                          <a:solidFill>
                            <a:schemeClr val="tx1"/>
                          </a:solidFill>
                          <a:effectLst/>
                          <a:latin typeface="Times New Roman" charset="0"/>
                          <a:ea typeface="宋体" charset="-122"/>
                        </a:rPr>
                        <a:t> </a:t>
                      </a:r>
                      <a:endParaRPr kumimoji="0" lang="zh-CN" altLang="en-US" sz="16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charset="0"/>
                          <a:ea typeface="宋体" charset="-122"/>
                        </a:rPr>
                        <a:t>  </a:t>
                      </a:r>
                      <a:r>
                        <a:rPr kumimoji="0" lang="en-US" altLang="zh-CN" sz="1600" b="1" i="1" u="none" strike="noStrike" cap="none" normalizeH="0" baseline="0" smtClean="0">
                          <a:ln>
                            <a:noFill/>
                          </a:ln>
                          <a:solidFill>
                            <a:schemeClr val="tx1"/>
                          </a:solidFill>
                          <a:effectLst/>
                          <a:latin typeface="Times New Roman" charset="0"/>
                          <a:ea typeface="宋体" charset="-122"/>
                        </a:rPr>
                        <a:t>F</a:t>
                      </a:r>
                      <a:r>
                        <a:rPr kumimoji="0" lang="en-US" altLang="zh-CN" sz="1600" b="1" i="0" u="none" strike="noStrike" cap="none" normalizeH="0" baseline="0" smtClean="0">
                          <a:ln>
                            <a:noFill/>
                          </a:ln>
                          <a:solidFill>
                            <a:schemeClr val="tx1"/>
                          </a:solidFill>
                          <a:effectLst/>
                          <a:latin typeface="Times New Roman" charset="0"/>
                          <a:ea typeface="宋体" charset="-122"/>
                        </a:rPr>
                        <a:t>.</a:t>
                      </a:r>
                      <a:r>
                        <a:rPr kumimoji="0" lang="en-US" altLang="zh-CN" sz="1600" b="1" i="1" u="none" strike="noStrike" cap="none" normalizeH="0" baseline="0" smtClean="0">
                          <a:ln>
                            <a:noFill/>
                          </a:ln>
                          <a:solidFill>
                            <a:schemeClr val="tx1"/>
                          </a:solidFill>
                          <a:effectLst/>
                          <a:latin typeface="Times New Roman" charset="0"/>
                          <a:ea typeface="宋体" charset="-122"/>
                        </a:rPr>
                        <a:t>nptr</a:t>
                      </a:r>
                      <a:r>
                        <a:rPr kumimoji="0" lang="en-US" altLang="zh-CN" sz="1600" b="1" i="0" u="none" strike="noStrike" cap="none" normalizeH="0" baseline="0" smtClean="0">
                          <a:ln>
                            <a:noFill/>
                          </a:ln>
                          <a:solidFill>
                            <a:schemeClr val="tx1"/>
                          </a:solidFill>
                          <a:effectLst/>
                          <a:latin typeface="Times New Roman" charset="0"/>
                          <a:ea typeface="宋体" charset="-122"/>
                        </a:rPr>
                        <a:t> := </a:t>
                      </a:r>
                      <a:r>
                        <a:rPr kumimoji="0" lang="en-US" altLang="zh-CN" sz="1600" b="1" i="1" u="none" strike="noStrike" cap="none" normalizeH="0" baseline="0" smtClean="0">
                          <a:ln>
                            <a:noFill/>
                          </a:ln>
                          <a:solidFill>
                            <a:schemeClr val="tx1"/>
                          </a:solidFill>
                          <a:effectLst/>
                          <a:latin typeface="Times New Roman" charset="0"/>
                          <a:ea typeface="宋体" charset="-122"/>
                        </a:rPr>
                        <a:t>E</a:t>
                      </a:r>
                      <a:r>
                        <a:rPr kumimoji="0" lang="en-US" altLang="zh-CN" sz="1600" b="1" i="0" u="none" strike="noStrike" cap="none" normalizeH="0" baseline="0" smtClean="0">
                          <a:ln>
                            <a:noFill/>
                          </a:ln>
                          <a:solidFill>
                            <a:schemeClr val="tx1"/>
                          </a:solidFill>
                          <a:effectLst/>
                          <a:latin typeface="Times New Roman" charset="0"/>
                          <a:ea typeface="宋体" charset="-122"/>
                        </a:rPr>
                        <a:t>.</a:t>
                      </a:r>
                      <a:r>
                        <a:rPr kumimoji="0" lang="en-US" altLang="zh-CN" sz="1600" b="1" i="1" u="none" strike="noStrike" cap="none" normalizeH="0" baseline="0" smtClean="0">
                          <a:ln>
                            <a:noFill/>
                          </a:ln>
                          <a:solidFill>
                            <a:schemeClr val="tx1"/>
                          </a:solidFill>
                          <a:effectLst/>
                          <a:latin typeface="Times New Roman" charset="0"/>
                          <a:ea typeface="宋体" charset="-122"/>
                        </a:rPr>
                        <a:t>nptr</a:t>
                      </a:r>
                      <a:r>
                        <a:rPr kumimoji="0" lang="en-US" altLang="zh-CN" sz="1600" b="0" i="0" u="none" strike="noStrike" cap="none" normalizeH="0" baseline="0" smtClean="0">
                          <a:ln>
                            <a:noFill/>
                          </a:ln>
                          <a:solidFill>
                            <a:schemeClr val="tx1"/>
                          </a:solidFill>
                          <a:effectLst/>
                          <a:latin typeface="Times New Roman" charset="0"/>
                          <a:ea typeface="宋体" charset="-122"/>
                        </a:rPr>
                        <a:t> </a:t>
                      </a:r>
                      <a:endParaRPr kumimoji="0" lang="zh-CN" altLang="en-US" sz="1600" b="0" i="0" u="none" strike="noStrike" cap="none" normalizeH="0" baseline="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F </a:t>
                      </a:r>
                      <a:r>
                        <a:rPr kumimoji="0" lang="en-US" altLang="zh-CN" sz="1600" b="0" i="0" u="none" strike="noStrike" cap="none" normalizeH="0" baseline="0" dirty="0" smtClean="0">
                          <a:ln>
                            <a:noFill/>
                          </a:ln>
                          <a:solidFill>
                            <a:schemeClr val="tx1"/>
                          </a:solidFill>
                          <a:effectLst/>
                          <a:latin typeface="Times New Roman" charset="0"/>
                          <a:ea typeface="宋体" charset="-122"/>
                          <a:sym typeface="Symbol" pitchFamily="18" charset="2"/>
                        </a:rPr>
                        <a:t></a:t>
                      </a:r>
                      <a:r>
                        <a:rPr kumimoji="0" lang="en-US" altLang="zh-CN" sz="1600" b="1" i="0" u="none" strike="noStrike" cap="none" normalizeH="0" baseline="0" dirty="0" smtClean="0">
                          <a:ln>
                            <a:noFill/>
                          </a:ln>
                          <a:solidFill>
                            <a:schemeClr val="tx1"/>
                          </a:solidFill>
                          <a:effectLst/>
                          <a:latin typeface="Times New Roman" charset="0"/>
                          <a:ea typeface="宋体" charset="-122"/>
                        </a:rPr>
                        <a:t> id</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F</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err="1" smtClean="0">
                          <a:ln>
                            <a:noFill/>
                          </a:ln>
                          <a:solidFill>
                            <a:schemeClr val="tx1"/>
                          </a:solidFill>
                          <a:effectLst/>
                          <a:latin typeface="Times New Roman" charset="0"/>
                          <a:ea typeface="宋体" charset="-122"/>
                        </a:rPr>
                        <a:t>mkleaf</a:t>
                      </a:r>
                      <a:r>
                        <a:rPr kumimoji="0" lang="en-US" altLang="zh-CN" sz="1600" b="1" i="1" u="none" strike="noStrike" cap="none" normalizeH="0" baseline="0" dirty="0" smtClean="0">
                          <a:ln>
                            <a:noFill/>
                          </a:ln>
                          <a:solidFill>
                            <a:schemeClr val="tx1"/>
                          </a:solidFill>
                          <a:effectLst/>
                          <a:latin typeface="Times New Roman" charset="0"/>
                          <a:ea typeface="宋体" charset="-122"/>
                        </a:rPr>
                        <a:t> </a:t>
                      </a:r>
                      <a:r>
                        <a:rPr kumimoji="0" lang="en-US" altLang="zh-CN" sz="1600" b="1" i="0" u="none" strike="noStrike" cap="none" normalizeH="0" baseline="0" dirty="0" smtClean="0">
                          <a:ln>
                            <a:noFill/>
                          </a:ln>
                          <a:solidFill>
                            <a:schemeClr val="tx1"/>
                          </a:solidFill>
                          <a:effectLst/>
                          <a:latin typeface="Times New Roman" charset="0"/>
                          <a:ea typeface="宋体" charset="-122"/>
                        </a:rPr>
                        <a:t>(id, </a:t>
                      </a:r>
                      <a:r>
                        <a:rPr kumimoji="0" lang="en-US" altLang="zh-CN" sz="1600" b="1" i="0" u="none" strike="noStrike" cap="none" normalizeH="0" baseline="0" dirty="0" err="1" smtClean="0">
                          <a:ln>
                            <a:noFill/>
                          </a:ln>
                          <a:solidFill>
                            <a:schemeClr val="tx1"/>
                          </a:solidFill>
                          <a:effectLst/>
                          <a:latin typeface="Times New Roman" charset="0"/>
                          <a:ea typeface="宋体" charset="-122"/>
                        </a:rPr>
                        <a:t>id.</a:t>
                      </a:r>
                      <a:r>
                        <a:rPr kumimoji="0" lang="en-US" altLang="zh-CN" sz="1600" b="1" i="1" u="none" strike="noStrike" cap="none" normalizeH="0" baseline="0" dirty="0" err="1" smtClean="0">
                          <a:ln>
                            <a:noFill/>
                          </a:ln>
                          <a:solidFill>
                            <a:schemeClr val="tx1"/>
                          </a:solidFill>
                          <a:effectLst/>
                          <a:latin typeface="Times New Roman" charset="0"/>
                          <a:ea typeface="宋体" charset="-122"/>
                        </a:rPr>
                        <a:t>entry</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F </a:t>
                      </a:r>
                      <a:r>
                        <a:rPr kumimoji="0" lang="en-US" altLang="zh-CN" sz="1600" b="1" i="0" u="none" strike="noStrike" cap="none" normalizeH="0" baseline="0" dirty="0" smtClean="0">
                          <a:ln>
                            <a:noFill/>
                          </a:ln>
                          <a:solidFill>
                            <a:schemeClr val="tx1"/>
                          </a:solidFill>
                          <a:effectLst/>
                          <a:latin typeface="Times New Roman" charset="0"/>
                          <a:ea typeface="宋体" charset="-122"/>
                          <a:sym typeface="Symbol" pitchFamily="18" charset="2"/>
                        </a:rPr>
                        <a:t></a:t>
                      </a:r>
                      <a:r>
                        <a:rPr kumimoji="0" lang="en-US" altLang="zh-CN" sz="1600" b="1" i="0" u="none" strike="noStrike" cap="none" normalizeH="0" baseline="0" dirty="0" smtClean="0">
                          <a:ln>
                            <a:noFill/>
                          </a:ln>
                          <a:solidFill>
                            <a:schemeClr val="tx1"/>
                          </a:solidFill>
                          <a:effectLst/>
                          <a:latin typeface="Times New Roman" charset="0"/>
                          <a:ea typeface="宋体" charset="-122"/>
                        </a:rPr>
                        <a:t> </a:t>
                      </a:r>
                      <a:r>
                        <a:rPr kumimoji="0" lang="en-US" altLang="zh-CN" sz="1600" b="1" i="0" u="none" strike="noStrike" cap="none" normalizeH="0" baseline="0" dirty="0" err="1" smtClean="0">
                          <a:ln>
                            <a:noFill/>
                          </a:ln>
                          <a:solidFill>
                            <a:schemeClr val="tx1"/>
                          </a:solidFill>
                          <a:effectLst/>
                          <a:latin typeface="Times New Roman" charset="0"/>
                          <a:ea typeface="宋体" charset="-122"/>
                        </a:rPr>
                        <a:t>num</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F</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err="1" smtClean="0">
                          <a:ln>
                            <a:noFill/>
                          </a:ln>
                          <a:solidFill>
                            <a:schemeClr val="tx1"/>
                          </a:solidFill>
                          <a:effectLst/>
                          <a:latin typeface="Times New Roman" charset="0"/>
                          <a:ea typeface="宋体" charset="-122"/>
                        </a:rPr>
                        <a:t>mkleaf</a:t>
                      </a:r>
                      <a:r>
                        <a:rPr kumimoji="0" lang="en-US" altLang="zh-CN" sz="1600" b="1" i="1" u="none" strike="noStrike" cap="none" normalizeH="0" baseline="0" dirty="0" smtClean="0">
                          <a:ln>
                            <a:noFill/>
                          </a:ln>
                          <a:solidFill>
                            <a:schemeClr val="tx1"/>
                          </a:solidFill>
                          <a:effectLst/>
                          <a:latin typeface="Times New Roman" charset="0"/>
                          <a:ea typeface="宋体" charset="-122"/>
                        </a:rPr>
                        <a:t> </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1" i="0" u="none" strike="noStrike" cap="none" normalizeH="0" baseline="0" dirty="0" err="1" smtClean="0">
                          <a:ln>
                            <a:noFill/>
                          </a:ln>
                          <a:solidFill>
                            <a:schemeClr val="tx1"/>
                          </a:solidFill>
                          <a:effectLst/>
                          <a:latin typeface="Times New Roman" charset="0"/>
                          <a:ea typeface="宋体" charset="-122"/>
                        </a:rPr>
                        <a:t>num</a:t>
                      </a:r>
                      <a:r>
                        <a:rPr kumimoji="0" lang="en-US" altLang="zh-CN" sz="1600" b="1" i="0" u="none" strike="noStrike" cap="none" normalizeH="0" baseline="0" dirty="0" smtClean="0">
                          <a:ln>
                            <a:noFill/>
                          </a:ln>
                          <a:solidFill>
                            <a:schemeClr val="tx1"/>
                          </a:solidFill>
                          <a:effectLst/>
                          <a:latin typeface="Times New Roman" charset="0"/>
                          <a:ea typeface="宋体" charset="-122"/>
                        </a:rPr>
                        <a:t>, </a:t>
                      </a:r>
                      <a:r>
                        <a:rPr kumimoji="0" lang="en-US" altLang="zh-CN" sz="1600" b="1" i="0" u="none" strike="noStrike" cap="none" normalizeH="0" baseline="0" dirty="0" err="1" smtClean="0">
                          <a:ln>
                            <a:noFill/>
                          </a:ln>
                          <a:solidFill>
                            <a:schemeClr val="tx1"/>
                          </a:solidFill>
                          <a:effectLst/>
                          <a:latin typeface="Times New Roman" charset="0"/>
                          <a:ea typeface="宋体" charset="-122"/>
                        </a:rPr>
                        <a:t>num.</a:t>
                      </a:r>
                      <a:r>
                        <a:rPr kumimoji="0" lang="en-US" altLang="zh-CN" sz="1600" b="1" i="1" u="none" strike="noStrike" cap="none" normalizeH="0" baseline="0" dirty="0" err="1" smtClean="0">
                          <a:ln>
                            <a:noFill/>
                          </a:ln>
                          <a:solidFill>
                            <a:schemeClr val="tx1"/>
                          </a:solidFill>
                          <a:effectLst/>
                          <a:latin typeface="Times New Roman" charset="0"/>
                          <a:ea typeface="宋体" charset="-122"/>
                        </a:rPr>
                        <a:t>val</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71224575"/>
      </p:ext>
    </p:extLst>
  </p:cSld>
  <p:clrMapOvr>
    <a:masterClrMapping/>
  </p:clrMapOvr>
  <p:transition>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1" name="Rectangle 3"/>
          <p:cNvSpPr>
            <a:spLocks noGrp="1" noChangeArrowheads="1"/>
          </p:cNvSpPr>
          <p:nvPr>
            <p:ph type="body" idx="1"/>
          </p:nvPr>
        </p:nvSpPr>
        <p:spPr>
          <a:xfrm>
            <a:off x="0" y="457200"/>
            <a:ext cx="8610600" cy="533400"/>
          </a:xfrm>
        </p:spPr>
        <p:txBody>
          <a:bodyPr/>
          <a:lstStyle/>
          <a:p>
            <a:pPr>
              <a:lnSpc>
                <a:spcPct val="90000"/>
              </a:lnSpc>
              <a:spcBef>
                <a:spcPct val="0"/>
              </a:spcBef>
              <a:buFontTx/>
              <a:buNone/>
            </a:pPr>
            <a:r>
              <a:rPr lang="en-US" altLang="zh-CN" sz="2800" b="1" i="1" dirty="0"/>
              <a:t>a</a:t>
            </a:r>
            <a:r>
              <a:rPr lang="en-US" altLang="zh-CN" sz="2800" b="1" dirty="0"/>
              <a:t>+5</a:t>
            </a:r>
            <a:r>
              <a:rPr lang="en-US" altLang="zh-CN" sz="2800" b="1" dirty="0">
                <a:latin typeface="宋体" charset="-122"/>
              </a:rPr>
              <a:t>*</a:t>
            </a:r>
            <a:r>
              <a:rPr lang="en-US" altLang="zh-CN" sz="2800" b="1" i="1" dirty="0"/>
              <a:t>b</a:t>
            </a:r>
            <a:r>
              <a:rPr lang="zh-CN" altLang="en-US" sz="2800" b="1" dirty="0"/>
              <a:t>的语法树的构造</a:t>
            </a:r>
          </a:p>
        </p:txBody>
      </p:sp>
      <p:grpSp>
        <p:nvGrpSpPr>
          <p:cNvPr id="616452" name="Group 4"/>
          <p:cNvGrpSpPr>
            <a:grpSpLocks/>
          </p:cNvGrpSpPr>
          <p:nvPr/>
        </p:nvGrpSpPr>
        <p:grpSpPr bwMode="auto">
          <a:xfrm>
            <a:off x="95250" y="2438400"/>
            <a:ext cx="9048750" cy="4495800"/>
            <a:chOff x="60" y="1152"/>
            <a:chExt cx="5700" cy="2832"/>
          </a:xfrm>
        </p:grpSpPr>
        <p:sp>
          <p:nvSpPr>
            <p:cNvPr id="616453" name="Rectangle 5"/>
            <p:cNvSpPr>
              <a:spLocks noChangeArrowheads="1"/>
            </p:cNvSpPr>
            <p:nvPr/>
          </p:nvSpPr>
          <p:spPr bwMode="auto">
            <a:xfrm>
              <a:off x="1586" y="1152"/>
              <a:ext cx="5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dirty="0" err="1"/>
                <a:t>E</a:t>
              </a:r>
              <a:r>
                <a:rPr lang="en-US" altLang="zh-CN" sz="2400" dirty="0" err="1"/>
                <a:t>.</a:t>
              </a:r>
              <a:r>
                <a:rPr lang="en-US" altLang="zh-CN" sz="2400" i="1" dirty="0" err="1"/>
                <a:t>nptr</a:t>
              </a:r>
              <a:endParaRPr lang="en-US" altLang="zh-CN" sz="2400" dirty="0"/>
            </a:p>
          </p:txBody>
        </p:sp>
        <p:sp>
          <p:nvSpPr>
            <p:cNvPr id="616454" name="Rectangle 6"/>
            <p:cNvSpPr>
              <a:spLocks noChangeArrowheads="1"/>
            </p:cNvSpPr>
            <p:nvPr/>
          </p:nvSpPr>
          <p:spPr bwMode="auto">
            <a:xfrm>
              <a:off x="3960" y="1513"/>
              <a:ext cx="5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616455" name="Rectangle 7"/>
            <p:cNvSpPr>
              <a:spLocks noChangeArrowheads="1"/>
            </p:cNvSpPr>
            <p:nvPr/>
          </p:nvSpPr>
          <p:spPr bwMode="auto">
            <a:xfrm>
              <a:off x="96" y="1584"/>
              <a:ext cx="5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E</a:t>
              </a:r>
              <a:r>
                <a:rPr lang="en-US" altLang="zh-CN" sz="2400"/>
                <a:t>.</a:t>
              </a:r>
              <a:r>
                <a:rPr lang="en-US" altLang="zh-CN" sz="2400" i="1"/>
                <a:t>nptr</a:t>
              </a:r>
              <a:endParaRPr lang="en-US" altLang="zh-CN" sz="2400"/>
            </a:p>
          </p:txBody>
        </p:sp>
        <p:sp>
          <p:nvSpPr>
            <p:cNvPr id="616456" name="Rectangle 8"/>
            <p:cNvSpPr>
              <a:spLocks noChangeArrowheads="1"/>
            </p:cNvSpPr>
            <p:nvPr/>
          </p:nvSpPr>
          <p:spPr bwMode="auto">
            <a:xfrm>
              <a:off x="60" y="1920"/>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616457" name="Rectangle 9"/>
            <p:cNvSpPr>
              <a:spLocks noChangeArrowheads="1"/>
            </p:cNvSpPr>
            <p:nvPr/>
          </p:nvSpPr>
          <p:spPr bwMode="auto">
            <a:xfrm>
              <a:off x="96" y="2256"/>
              <a:ext cx="57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p>
          </p:txBody>
        </p:sp>
        <p:sp>
          <p:nvSpPr>
            <p:cNvPr id="616458" name="Rectangle 10"/>
            <p:cNvSpPr>
              <a:spLocks noChangeArrowheads="1"/>
            </p:cNvSpPr>
            <p:nvPr/>
          </p:nvSpPr>
          <p:spPr bwMode="auto">
            <a:xfrm>
              <a:off x="144" y="2658"/>
              <a:ext cx="22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id</a:t>
              </a:r>
            </a:p>
          </p:txBody>
        </p:sp>
        <p:sp>
          <p:nvSpPr>
            <p:cNvPr id="616459" name="Rectangle 11"/>
            <p:cNvSpPr>
              <a:spLocks noChangeArrowheads="1"/>
            </p:cNvSpPr>
            <p:nvPr/>
          </p:nvSpPr>
          <p:spPr bwMode="auto">
            <a:xfrm>
              <a:off x="2832" y="1872"/>
              <a:ext cx="67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616460" name="Rectangle 12"/>
            <p:cNvSpPr>
              <a:spLocks noChangeArrowheads="1"/>
            </p:cNvSpPr>
            <p:nvPr/>
          </p:nvSpPr>
          <p:spPr bwMode="auto">
            <a:xfrm>
              <a:off x="1577" y="1532"/>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400"/>
                <a:t>+</a:t>
              </a:r>
            </a:p>
          </p:txBody>
        </p:sp>
        <p:sp>
          <p:nvSpPr>
            <p:cNvPr id="616461" name="Rectangle 13"/>
            <p:cNvSpPr>
              <a:spLocks noChangeArrowheads="1"/>
            </p:cNvSpPr>
            <p:nvPr/>
          </p:nvSpPr>
          <p:spPr bwMode="auto">
            <a:xfrm>
              <a:off x="4093" y="1919"/>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400"/>
                <a:t>*</a:t>
              </a:r>
            </a:p>
          </p:txBody>
        </p:sp>
        <p:sp>
          <p:nvSpPr>
            <p:cNvPr id="616462" name="Rectangle 14"/>
            <p:cNvSpPr>
              <a:spLocks noChangeArrowheads="1"/>
            </p:cNvSpPr>
            <p:nvPr/>
          </p:nvSpPr>
          <p:spPr bwMode="auto">
            <a:xfrm>
              <a:off x="2880" y="2256"/>
              <a:ext cx="57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endParaRPr lang="en-US" altLang="zh-CN" sz="2400"/>
            </a:p>
          </p:txBody>
        </p:sp>
        <p:sp>
          <p:nvSpPr>
            <p:cNvPr id="616463" name="Rectangle 15"/>
            <p:cNvSpPr>
              <a:spLocks noChangeArrowheads="1"/>
            </p:cNvSpPr>
            <p:nvPr/>
          </p:nvSpPr>
          <p:spPr bwMode="auto">
            <a:xfrm>
              <a:off x="5040" y="1862"/>
              <a:ext cx="57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endParaRPr lang="en-US" altLang="zh-CN" sz="2400"/>
            </a:p>
          </p:txBody>
        </p:sp>
        <p:sp>
          <p:nvSpPr>
            <p:cNvPr id="616464" name="Rectangle 16"/>
            <p:cNvSpPr>
              <a:spLocks noChangeArrowheads="1"/>
            </p:cNvSpPr>
            <p:nvPr/>
          </p:nvSpPr>
          <p:spPr bwMode="auto">
            <a:xfrm>
              <a:off x="5154" y="2273"/>
              <a:ext cx="235"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id</a:t>
              </a:r>
              <a:endParaRPr lang="en-US" altLang="zh-CN" sz="2400" b="0"/>
            </a:p>
          </p:txBody>
        </p:sp>
        <p:sp>
          <p:nvSpPr>
            <p:cNvPr id="616465" name="Rectangle 17"/>
            <p:cNvSpPr>
              <a:spLocks noChangeArrowheads="1"/>
            </p:cNvSpPr>
            <p:nvPr/>
          </p:nvSpPr>
          <p:spPr bwMode="auto">
            <a:xfrm>
              <a:off x="2944" y="2595"/>
              <a:ext cx="42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num</a:t>
              </a:r>
              <a:endParaRPr lang="en-US" altLang="zh-CN" sz="2400" b="0"/>
            </a:p>
          </p:txBody>
        </p:sp>
        <p:sp>
          <p:nvSpPr>
            <p:cNvPr id="616466" name="Line 18"/>
            <p:cNvSpPr>
              <a:spLocks noChangeShapeType="1"/>
            </p:cNvSpPr>
            <p:nvPr/>
          </p:nvSpPr>
          <p:spPr bwMode="auto">
            <a:xfrm flipH="1">
              <a:off x="267" y="1311"/>
              <a:ext cx="1266"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467" name="Line 19"/>
            <p:cNvSpPr>
              <a:spLocks noChangeShapeType="1"/>
            </p:cNvSpPr>
            <p:nvPr/>
          </p:nvSpPr>
          <p:spPr bwMode="auto">
            <a:xfrm flipH="1">
              <a:off x="203" y="1807"/>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468" name="Line 20"/>
            <p:cNvSpPr>
              <a:spLocks noChangeShapeType="1"/>
            </p:cNvSpPr>
            <p:nvPr/>
          </p:nvSpPr>
          <p:spPr bwMode="auto">
            <a:xfrm flipH="1">
              <a:off x="213" y="2156"/>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469" name="Line 21"/>
            <p:cNvSpPr>
              <a:spLocks noChangeShapeType="1"/>
            </p:cNvSpPr>
            <p:nvPr/>
          </p:nvSpPr>
          <p:spPr bwMode="auto">
            <a:xfrm flipH="1">
              <a:off x="213" y="2524"/>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470" name="Line 22"/>
            <p:cNvSpPr>
              <a:spLocks noChangeShapeType="1"/>
            </p:cNvSpPr>
            <p:nvPr/>
          </p:nvSpPr>
          <p:spPr bwMode="auto">
            <a:xfrm>
              <a:off x="1974" y="1321"/>
              <a:ext cx="2008"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471" name="Line 23"/>
            <p:cNvSpPr>
              <a:spLocks noChangeShapeType="1"/>
            </p:cNvSpPr>
            <p:nvPr/>
          </p:nvSpPr>
          <p:spPr bwMode="auto">
            <a:xfrm flipH="1">
              <a:off x="1632" y="1375"/>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472" name="Line 24"/>
            <p:cNvSpPr>
              <a:spLocks noChangeShapeType="1"/>
            </p:cNvSpPr>
            <p:nvPr/>
          </p:nvSpPr>
          <p:spPr bwMode="auto">
            <a:xfrm>
              <a:off x="4140" y="1767"/>
              <a:ext cx="9"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473" name="Line 25"/>
            <p:cNvSpPr>
              <a:spLocks noChangeShapeType="1"/>
            </p:cNvSpPr>
            <p:nvPr/>
          </p:nvSpPr>
          <p:spPr bwMode="auto">
            <a:xfrm flipH="1">
              <a:off x="3074" y="1734"/>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474" name="Line 26"/>
            <p:cNvSpPr>
              <a:spLocks noChangeShapeType="1"/>
            </p:cNvSpPr>
            <p:nvPr/>
          </p:nvSpPr>
          <p:spPr bwMode="auto">
            <a:xfrm>
              <a:off x="4275" y="1725"/>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475" name="Line 27"/>
            <p:cNvSpPr>
              <a:spLocks noChangeShapeType="1"/>
            </p:cNvSpPr>
            <p:nvPr/>
          </p:nvSpPr>
          <p:spPr bwMode="auto">
            <a:xfrm flipH="1">
              <a:off x="3084" y="2110"/>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476" name="Line 28"/>
            <p:cNvSpPr>
              <a:spLocks noChangeShapeType="1"/>
            </p:cNvSpPr>
            <p:nvPr/>
          </p:nvSpPr>
          <p:spPr bwMode="auto">
            <a:xfrm flipH="1">
              <a:off x="3084" y="2477"/>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477" name="Line 29"/>
            <p:cNvSpPr>
              <a:spLocks noChangeShapeType="1"/>
            </p:cNvSpPr>
            <p:nvPr/>
          </p:nvSpPr>
          <p:spPr bwMode="auto">
            <a:xfrm flipH="1">
              <a:off x="5221" y="2119"/>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16478" name="Group 30"/>
            <p:cNvGrpSpPr>
              <a:grpSpLocks/>
            </p:cNvGrpSpPr>
            <p:nvPr/>
          </p:nvGrpSpPr>
          <p:grpSpPr bwMode="auto">
            <a:xfrm>
              <a:off x="825" y="3240"/>
              <a:ext cx="793" cy="412"/>
              <a:chOff x="2582" y="5834"/>
              <a:chExt cx="1156" cy="673"/>
            </a:xfrm>
          </p:grpSpPr>
          <p:sp>
            <p:nvSpPr>
              <p:cNvPr id="616479" name="Rectangle 31"/>
              <p:cNvSpPr>
                <a:spLocks noChangeArrowheads="1"/>
              </p:cNvSpPr>
              <p:nvPr/>
            </p:nvSpPr>
            <p:spPr bwMode="auto">
              <a:xfrm>
                <a:off x="2582" y="5834"/>
                <a:ext cx="1156"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400"/>
                  <a:t>id</a:t>
                </a:r>
              </a:p>
            </p:txBody>
          </p:sp>
          <p:sp>
            <p:nvSpPr>
              <p:cNvPr id="616480" name="Line 32"/>
              <p:cNvSpPr>
                <a:spLocks noChangeShapeType="1"/>
              </p:cNvSpPr>
              <p:nvPr/>
            </p:nvSpPr>
            <p:spPr bwMode="auto">
              <a:xfrm>
                <a:off x="3150" y="5847"/>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481" name="Line 33"/>
              <p:cNvSpPr>
                <a:spLocks noChangeShapeType="1"/>
              </p:cNvSpPr>
              <p:nvPr/>
            </p:nvSpPr>
            <p:spPr bwMode="auto">
              <a:xfrm>
                <a:off x="3420" y="6057"/>
                <a:ext cx="0" cy="450"/>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16482" name="Group 34"/>
            <p:cNvGrpSpPr>
              <a:grpSpLocks/>
            </p:cNvGrpSpPr>
            <p:nvPr/>
          </p:nvGrpSpPr>
          <p:grpSpPr bwMode="auto">
            <a:xfrm>
              <a:off x="4797" y="3250"/>
              <a:ext cx="793" cy="412"/>
              <a:chOff x="2582" y="5834"/>
              <a:chExt cx="1156" cy="673"/>
            </a:xfrm>
          </p:grpSpPr>
          <p:sp>
            <p:nvSpPr>
              <p:cNvPr id="616483" name="Rectangle 35"/>
              <p:cNvSpPr>
                <a:spLocks noChangeArrowheads="1"/>
              </p:cNvSpPr>
              <p:nvPr/>
            </p:nvSpPr>
            <p:spPr bwMode="auto">
              <a:xfrm>
                <a:off x="2582" y="5834"/>
                <a:ext cx="1156"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400"/>
                  <a:t>id</a:t>
                </a:r>
              </a:p>
            </p:txBody>
          </p:sp>
          <p:sp>
            <p:nvSpPr>
              <p:cNvPr id="616484" name="Line 36"/>
              <p:cNvSpPr>
                <a:spLocks noChangeShapeType="1"/>
              </p:cNvSpPr>
              <p:nvPr/>
            </p:nvSpPr>
            <p:spPr bwMode="auto">
              <a:xfrm>
                <a:off x="3150" y="5847"/>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485" name="Line 37"/>
              <p:cNvSpPr>
                <a:spLocks noChangeShapeType="1"/>
              </p:cNvSpPr>
              <p:nvPr/>
            </p:nvSpPr>
            <p:spPr bwMode="auto">
              <a:xfrm>
                <a:off x="3420" y="6057"/>
                <a:ext cx="0" cy="45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16486" name="Group 38"/>
            <p:cNvGrpSpPr>
              <a:grpSpLocks/>
            </p:cNvGrpSpPr>
            <p:nvPr/>
          </p:nvGrpSpPr>
          <p:grpSpPr bwMode="auto">
            <a:xfrm>
              <a:off x="3451" y="3250"/>
              <a:ext cx="793" cy="265"/>
              <a:chOff x="6306" y="5910"/>
              <a:chExt cx="1156" cy="433"/>
            </a:xfrm>
          </p:grpSpPr>
          <p:sp>
            <p:nvSpPr>
              <p:cNvPr id="616487" name="Rectangle 39"/>
              <p:cNvSpPr>
                <a:spLocks noChangeArrowheads="1"/>
              </p:cNvSpPr>
              <p:nvPr/>
            </p:nvSpPr>
            <p:spPr bwMode="auto">
              <a:xfrm>
                <a:off x="6306" y="5910"/>
                <a:ext cx="1156"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10800" rIns="18000" bIns="10800"/>
              <a:lstStyle/>
              <a:p>
                <a:pPr algn="just"/>
                <a:r>
                  <a:rPr lang="en-US" altLang="zh-CN" sz="2400"/>
                  <a:t>num  5</a:t>
                </a:r>
              </a:p>
            </p:txBody>
          </p:sp>
          <p:sp>
            <p:nvSpPr>
              <p:cNvPr id="616488" name="Line 40"/>
              <p:cNvSpPr>
                <a:spLocks noChangeShapeType="1"/>
              </p:cNvSpPr>
              <p:nvPr/>
            </p:nvSpPr>
            <p:spPr bwMode="auto">
              <a:xfrm>
                <a:off x="6874" y="59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6489" name="Group 41"/>
            <p:cNvGrpSpPr>
              <a:grpSpLocks/>
            </p:cNvGrpSpPr>
            <p:nvPr/>
          </p:nvGrpSpPr>
          <p:grpSpPr bwMode="auto">
            <a:xfrm>
              <a:off x="3943" y="2707"/>
              <a:ext cx="1173" cy="265"/>
              <a:chOff x="7626" y="5010"/>
              <a:chExt cx="1710" cy="433"/>
            </a:xfrm>
          </p:grpSpPr>
          <p:sp>
            <p:nvSpPr>
              <p:cNvPr id="616490" name="Rectangle 42"/>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zh-CN" altLang="en-US" sz="2400">
                    <a:latin typeface="宋体" charset="-122"/>
                  </a:rPr>
                  <a:t>*</a:t>
                </a:r>
              </a:p>
            </p:txBody>
          </p:sp>
          <p:sp>
            <p:nvSpPr>
              <p:cNvPr id="616491" name="Line 43"/>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492" name="Line 44"/>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6493" name="Group 45"/>
            <p:cNvGrpSpPr>
              <a:grpSpLocks/>
            </p:cNvGrpSpPr>
            <p:nvPr/>
          </p:nvGrpSpPr>
          <p:grpSpPr bwMode="auto">
            <a:xfrm>
              <a:off x="1496" y="2119"/>
              <a:ext cx="1172" cy="266"/>
              <a:chOff x="7626" y="5010"/>
              <a:chExt cx="1710" cy="433"/>
            </a:xfrm>
          </p:grpSpPr>
          <p:sp>
            <p:nvSpPr>
              <p:cNvPr id="616494" name="Rectangle 46"/>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zh-CN" altLang="en-US" sz="2400">
                    <a:latin typeface="宋体" charset="-122"/>
                  </a:rPr>
                  <a:t>+</a:t>
                </a:r>
              </a:p>
            </p:txBody>
          </p:sp>
          <p:sp>
            <p:nvSpPr>
              <p:cNvPr id="616495" name="Line 47"/>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496" name="Line 48"/>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16497" name="Rectangle 49"/>
            <p:cNvSpPr>
              <a:spLocks noChangeArrowheads="1"/>
            </p:cNvSpPr>
            <p:nvPr/>
          </p:nvSpPr>
          <p:spPr bwMode="auto">
            <a:xfrm>
              <a:off x="192" y="3648"/>
              <a:ext cx="22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r>
                <a:rPr lang="zh-CN" altLang="en-US" sz="2800"/>
                <a:t>指向符号表中</a:t>
              </a:r>
              <a:r>
                <a:rPr lang="en-US" altLang="zh-CN" sz="2800" i="1"/>
                <a:t>a</a:t>
              </a:r>
              <a:r>
                <a:rPr lang="zh-CN" altLang="en-US" sz="2800"/>
                <a:t>的入口</a:t>
              </a:r>
            </a:p>
          </p:txBody>
        </p:sp>
        <p:sp>
          <p:nvSpPr>
            <p:cNvPr id="616498" name="Rectangle 50"/>
            <p:cNvSpPr>
              <a:spLocks noChangeArrowheads="1"/>
            </p:cNvSpPr>
            <p:nvPr/>
          </p:nvSpPr>
          <p:spPr bwMode="auto">
            <a:xfrm>
              <a:off x="3557" y="3648"/>
              <a:ext cx="2203"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r>
                <a:rPr lang="zh-CN" altLang="en-US" sz="2800"/>
                <a:t>指向符号表中</a:t>
              </a:r>
              <a:r>
                <a:rPr lang="en-US" altLang="zh-CN" sz="2800" i="1"/>
                <a:t>b</a:t>
              </a:r>
              <a:r>
                <a:rPr lang="zh-CN" altLang="en-US" sz="2800"/>
                <a:t>的入口</a:t>
              </a:r>
            </a:p>
          </p:txBody>
        </p:sp>
        <p:sp>
          <p:nvSpPr>
            <p:cNvPr id="616499" name="Line 51"/>
            <p:cNvSpPr>
              <a:spLocks noChangeShapeType="1"/>
            </p:cNvSpPr>
            <p:nvPr/>
          </p:nvSpPr>
          <p:spPr bwMode="auto">
            <a:xfrm>
              <a:off x="1800" y="1412"/>
              <a:ext cx="0" cy="707"/>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16500" name="Line 52"/>
            <p:cNvSpPr>
              <a:spLocks noChangeShapeType="1"/>
            </p:cNvSpPr>
            <p:nvPr/>
          </p:nvSpPr>
          <p:spPr bwMode="auto">
            <a:xfrm>
              <a:off x="1056" y="1730"/>
              <a:ext cx="0" cy="1534"/>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16501" name="Line 53"/>
            <p:cNvSpPr>
              <a:spLocks noChangeShapeType="1"/>
            </p:cNvSpPr>
            <p:nvPr/>
          </p:nvSpPr>
          <p:spPr bwMode="auto">
            <a:xfrm>
              <a:off x="624" y="1728"/>
              <a:ext cx="384" cy="0"/>
            </a:xfrm>
            <a:prstGeom prst="line">
              <a:avLst/>
            </a:prstGeom>
            <a:noFill/>
            <a:ln w="254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502" name="Line 54"/>
            <p:cNvSpPr>
              <a:spLocks noChangeShapeType="1"/>
            </p:cNvSpPr>
            <p:nvPr/>
          </p:nvSpPr>
          <p:spPr bwMode="auto">
            <a:xfrm>
              <a:off x="607" y="2091"/>
              <a:ext cx="353" cy="21"/>
            </a:xfrm>
            <a:prstGeom prst="line">
              <a:avLst/>
            </a:prstGeom>
            <a:noFill/>
            <a:ln w="254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503" name="Line 55"/>
            <p:cNvSpPr>
              <a:spLocks noChangeShapeType="1"/>
            </p:cNvSpPr>
            <p:nvPr/>
          </p:nvSpPr>
          <p:spPr bwMode="auto">
            <a:xfrm>
              <a:off x="607" y="2450"/>
              <a:ext cx="277" cy="0"/>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504" name="Line 56"/>
            <p:cNvSpPr>
              <a:spLocks noChangeShapeType="1"/>
            </p:cNvSpPr>
            <p:nvPr/>
          </p:nvSpPr>
          <p:spPr bwMode="auto">
            <a:xfrm>
              <a:off x="3696" y="2016"/>
              <a:ext cx="0" cy="1231"/>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16505" name="Line 57"/>
            <p:cNvSpPr>
              <a:spLocks noChangeShapeType="1"/>
            </p:cNvSpPr>
            <p:nvPr/>
          </p:nvSpPr>
          <p:spPr bwMode="auto">
            <a:xfrm flipV="1">
              <a:off x="3360" y="2016"/>
              <a:ext cx="336" cy="0"/>
            </a:xfrm>
            <a:prstGeom prst="line">
              <a:avLst/>
            </a:prstGeom>
            <a:noFill/>
            <a:ln w="254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506" name="Line 58"/>
            <p:cNvSpPr>
              <a:spLocks noChangeShapeType="1"/>
            </p:cNvSpPr>
            <p:nvPr/>
          </p:nvSpPr>
          <p:spPr bwMode="auto">
            <a:xfrm>
              <a:off x="3408" y="2400"/>
              <a:ext cx="165" cy="0"/>
            </a:xfrm>
            <a:prstGeom prst="line">
              <a:avLst/>
            </a:prstGeom>
            <a:noFill/>
            <a:ln w="254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507" name="Line 59"/>
            <p:cNvSpPr>
              <a:spLocks noChangeShapeType="1"/>
            </p:cNvSpPr>
            <p:nvPr/>
          </p:nvSpPr>
          <p:spPr bwMode="auto">
            <a:xfrm>
              <a:off x="4309" y="1752"/>
              <a:ext cx="0" cy="945"/>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16508" name="Line 60"/>
            <p:cNvSpPr>
              <a:spLocks noChangeShapeType="1"/>
            </p:cNvSpPr>
            <p:nvPr/>
          </p:nvSpPr>
          <p:spPr bwMode="auto">
            <a:xfrm>
              <a:off x="4936" y="2881"/>
              <a:ext cx="0" cy="36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16509" name="Freeform 61"/>
            <p:cNvSpPr>
              <a:spLocks/>
            </p:cNvSpPr>
            <p:nvPr/>
          </p:nvSpPr>
          <p:spPr bwMode="auto">
            <a:xfrm>
              <a:off x="1089" y="2275"/>
              <a:ext cx="968" cy="965"/>
            </a:xfrm>
            <a:custGeom>
              <a:avLst/>
              <a:gdLst>
                <a:gd name="T0" fmla="*/ 1412 w 1412"/>
                <a:gd name="T1" fmla="*/ 0 h 1576"/>
                <a:gd name="T2" fmla="*/ 1113 w 1412"/>
                <a:gd name="T3" fmla="*/ 811 h 1576"/>
                <a:gd name="T4" fmla="*/ 182 w 1412"/>
                <a:gd name="T5" fmla="*/ 960 h 1576"/>
                <a:gd name="T6" fmla="*/ 18 w 1412"/>
                <a:gd name="T7" fmla="*/ 1576 h 1576"/>
              </a:gdLst>
              <a:ahLst/>
              <a:cxnLst>
                <a:cxn ang="0">
                  <a:pos x="T0" y="T1"/>
                </a:cxn>
                <a:cxn ang="0">
                  <a:pos x="T2" y="T3"/>
                </a:cxn>
                <a:cxn ang="0">
                  <a:pos x="T4" y="T5"/>
                </a:cxn>
                <a:cxn ang="0">
                  <a:pos x="T6" y="T7"/>
                </a:cxn>
              </a:cxnLst>
              <a:rect l="0" t="0" r="r" b="b"/>
              <a:pathLst>
                <a:path w="1412" h="1576">
                  <a:moveTo>
                    <a:pt x="1412" y="0"/>
                  </a:moveTo>
                  <a:cubicBezTo>
                    <a:pt x="1362" y="135"/>
                    <a:pt x="1318" y="651"/>
                    <a:pt x="1113" y="811"/>
                  </a:cubicBezTo>
                  <a:cubicBezTo>
                    <a:pt x="908" y="971"/>
                    <a:pt x="364" y="833"/>
                    <a:pt x="182" y="960"/>
                  </a:cubicBezTo>
                  <a:cubicBezTo>
                    <a:pt x="0" y="1087"/>
                    <a:pt x="45" y="1473"/>
                    <a:pt x="18" y="1576"/>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6510" name="Freeform 62"/>
            <p:cNvSpPr>
              <a:spLocks/>
            </p:cNvSpPr>
            <p:nvPr/>
          </p:nvSpPr>
          <p:spPr bwMode="auto">
            <a:xfrm>
              <a:off x="2541" y="2240"/>
              <a:ext cx="1583" cy="457"/>
            </a:xfrm>
            <a:custGeom>
              <a:avLst/>
              <a:gdLst>
                <a:gd name="T0" fmla="*/ 0 w 2310"/>
                <a:gd name="T1" fmla="*/ 13 h 747"/>
                <a:gd name="T2" fmla="*/ 1380 w 2310"/>
                <a:gd name="T3" fmla="*/ 13 h 747"/>
                <a:gd name="T4" fmla="*/ 1590 w 2310"/>
                <a:gd name="T5" fmla="*/ 28 h 747"/>
                <a:gd name="T6" fmla="*/ 1980 w 2310"/>
                <a:gd name="T7" fmla="*/ 178 h 747"/>
                <a:gd name="T8" fmla="*/ 2310 w 2310"/>
                <a:gd name="T9" fmla="*/ 747 h 747"/>
              </a:gdLst>
              <a:ahLst/>
              <a:cxnLst>
                <a:cxn ang="0">
                  <a:pos x="T0" y="T1"/>
                </a:cxn>
                <a:cxn ang="0">
                  <a:pos x="T2" y="T3"/>
                </a:cxn>
                <a:cxn ang="0">
                  <a:pos x="T4" y="T5"/>
                </a:cxn>
                <a:cxn ang="0">
                  <a:pos x="T6" y="T7"/>
                </a:cxn>
                <a:cxn ang="0">
                  <a:pos x="T8" y="T9"/>
                </a:cxn>
              </a:cxnLst>
              <a:rect l="0" t="0" r="r" b="b"/>
              <a:pathLst>
                <a:path w="2310" h="747">
                  <a:moveTo>
                    <a:pt x="0" y="13"/>
                  </a:moveTo>
                  <a:cubicBezTo>
                    <a:pt x="230" y="13"/>
                    <a:pt x="1115" y="11"/>
                    <a:pt x="1380" y="13"/>
                  </a:cubicBezTo>
                  <a:cubicBezTo>
                    <a:pt x="1645" y="15"/>
                    <a:pt x="1490" y="0"/>
                    <a:pt x="1590" y="28"/>
                  </a:cubicBezTo>
                  <a:cubicBezTo>
                    <a:pt x="1690" y="56"/>
                    <a:pt x="1860" y="58"/>
                    <a:pt x="1980" y="178"/>
                  </a:cubicBezTo>
                  <a:cubicBezTo>
                    <a:pt x="2100" y="298"/>
                    <a:pt x="2241" y="629"/>
                    <a:pt x="2310" y="747"/>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6511" name="Freeform 63"/>
            <p:cNvSpPr>
              <a:spLocks/>
            </p:cNvSpPr>
            <p:nvPr/>
          </p:nvSpPr>
          <p:spPr bwMode="auto">
            <a:xfrm>
              <a:off x="3743" y="2881"/>
              <a:ext cx="772" cy="368"/>
            </a:xfrm>
            <a:custGeom>
              <a:avLst/>
              <a:gdLst>
                <a:gd name="T0" fmla="*/ 1126 w 1126"/>
                <a:gd name="T1" fmla="*/ 0 h 600"/>
                <a:gd name="T2" fmla="*/ 916 w 1126"/>
                <a:gd name="T3" fmla="*/ 301 h 600"/>
                <a:gd name="T4" fmla="*/ 181 w 1126"/>
                <a:gd name="T5" fmla="*/ 346 h 600"/>
                <a:gd name="T6" fmla="*/ 0 w 1126"/>
                <a:gd name="T7" fmla="*/ 600 h 600"/>
              </a:gdLst>
              <a:ahLst/>
              <a:cxnLst>
                <a:cxn ang="0">
                  <a:pos x="T0" y="T1"/>
                </a:cxn>
                <a:cxn ang="0">
                  <a:pos x="T2" y="T3"/>
                </a:cxn>
                <a:cxn ang="0">
                  <a:pos x="T4" y="T5"/>
                </a:cxn>
                <a:cxn ang="0">
                  <a:pos x="T6" y="T7"/>
                </a:cxn>
              </a:cxnLst>
              <a:rect l="0" t="0" r="r" b="b"/>
              <a:pathLst>
                <a:path w="1126" h="600">
                  <a:moveTo>
                    <a:pt x="1126" y="0"/>
                  </a:moveTo>
                  <a:cubicBezTo>
                    <a:pt x="1091" y="50"/>
                    <a:pt x="1073" y="243"/>
                    <a:pt x="916" y="301"/>
                  </a:cubicBezTo>
                  <a:cubicBezTo>
                    <a:pt x="759" y="359"/>
                    <a:pt x="334" y="296"/>
                    <a:pt x="181" y="346"/>
                  </a:cubicBezTo>
                  <a:cubicBezTo>
                    <a:pt x="28" y="396"/>
                    <a:pt x="38" y="547"/>
                    <a:pt x="0" y="60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6512" name="Freeform 64"/>
            <p:cNvSpPr>
              <a:spLocks/>
            </p:cNvSpPr>
            <p:nvPr/>
          </p:nvSpPr>
          <p:spPr bwMode="auto">
            <a:xfrm>
              <a:off x="5059" y="2083"/>
              <a:ext cx="375" cy="1157"/>
            </a:xfrm>
            <a:custGeom>
              <a:avLst/>
              <a:gdLst>
                <a:gd name="T0" fmla="*/ 526 w 546"/>
                <a:gd name="T1" fmla="*/ 0 h 1890"/>
                <a:gd name="T2" fmla="*/ 526 w 546"/>
                <a:gd name="T3" fmla="*/ 1290 h 1890"/>
                <a:gd name="T4" fmla="*/ 406 w 546"/>
                <a:gd name="T5" fmla="*/ 1634 h 1890"/>
                <a:gd name="T6" fmla="*/ 211 w 546"/>
                <a:gd name="T7" fmla="*/ 1785 h 1890"/>
                <a:gd name="T8" fmla="*/ 0 w 546"/>
                <a:gd name="T9" fmla="*/ 1890 h 1890"/>
              </a:gdLst>
              <a:ahLst/>
              <a:cxnLst>
                <a:cxn ang="0">
                  <a:pos x="T0" y="T1"/>
                </a:cxn>
                <a:cxn ang="0">
                  <a:pos x="T2" y="T3"/>
                </a:cxn>
                <a:cxn ang="0">
                  <a:pos x="T4" y="T5"/>
                </a:cxn>
                <a:cxn ang="0">
                  <a:pos x="T6" y="T7"/>
                </a:cxn>
                <a:cxn ang="0">
                  <a:pos x="T8" y="T9"/>
                </a:cxn>
              </a:cxnLst>
              <a:rect l="0" t="0" r="r" b="b"/>
              <a:pathLst>
                <a:path w="546" h="1890">
                  <a:moveTo>
                    <a:pt x="526" y="0"/>
                  </a:moveTo>
                  <a:cubicBezTo>
                    <a:pt x="536" y="509"/>
                    <a:pt x="546" y="1018"/>
                    <a:pt x="526" y="1290"/>
                  </a:cubicBezTo>
                  <a:cubicBezTo>
                    <a:pt x="506" y="1562"/>
                    <a:pt x="458" y="1552"/>
                    <a:pt x="406" y="1634"/>
                  </a:cubicBezTo>
                  <a:cubicBezTo>
                    <a:pt x="354" y="1716"/>
                    <a:pt x="279" y="1742"/>
                    <a:pt x="211" y="1785"/>
                  </a:cubicBezTo>
                  <a:cubicBezTo>
                    <a:pt x="143" y="1828"/>
                    <a:pt x="44" y="1868"/>
                    <a:pt x="0" y="1890"/>
                  </a:cubicBezTo>
                </a:path>
              </a:pathLst>
            </a:custGeom>
            <a:noFill/>
            <a:ln w="25400" cap="flat">
              <a:solidFill>
                <a:schemeClr val="tx1"/>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6513" name="Line 65"/>
            <p:cNvSpPr>
              <a:spLocks noChangeShapeType="1"/>
            </p:cNvSpPr>
            <p:nvPr/>
          </p:nvSpPr>
          <p:spPr bwMode="auto">
            <a:xfrm flipH="1">
              <a:off x="864" y="2448"/>
              <a:ext cx="0" cy="801"/>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16514" name="Line 66"/>
            <p:cNvSpPr>
              <a:spLocks noChangeShapeType="1"/>
            </p:cNvSpPr>
            <p:nvPr/>
          </p:nvSpPr>
          <p:spPr bwMode="auto">
            <a:xfrm flipH="1">
              <a:off x="960" y="2112"/>
              <a:ext cx="0" cy="1137"/>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16515" name="Line 67"/>
            <p:cNvSpPr>
              <a:spLocks noChangeShapeType="1"/>
            </p:cNvSpPr>
            <p:nvPr/>
          </p:nvSpPr>
          <p:spPr bwMode="auto">
            <a:xfrm>
              <a:off x="3552" y="2400"/>
              <a:ext cx="0" cy="864"/>
            </a:xfrm>
            <a:prstGeom prst="line">
              <a:avLst/>
            </a:prstGeom>
            <a:noFill/>
            <a:ln w="25400">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 name="圆角矩形 1"/>
          <p:cNvSpPr/>
          <p:nvPr/>
        </p:nvSpPr>
        <p:spPr bwMode="auto">
          <a:xfrm>
            <a:off x="95250" y="4119562"/>
            <a:ext cx="1088232" cy="1063626"/>
          </a:xfrm>
          <a:prstGeom prst="roundRect">
            <a:avLst/>
          </a:prstGeom>
          <a:solidFill>
            <a:srgbClr val="FFFF00">
              <a:alpha val="36000"/>
            </a:srgb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graphicFrame>
        <p:nvGraphicFramePr>
          <p:cNvPr id="69" name="Group 120"/>
          <p:cNvGraphicFramePr>
            <a:graphicFrameLocks noGrp="1"/>
          </p:cNvGraphicFramePr>
          <p:nvPr>
            <p:extLst>
              <p:ext uri="{D42A27DB-BD31-4B8C-83A1-F6EECF244321}">
                <p14:modId xmlns:p14="http://schemas.microsoft.com/office/powerpoint/2010/main" val="3973813191"/>
              </p:ext>
            </p:extLst>
          </p:nvPr>
        </p:nvGraphicFramePr>
        <p:xfrm>
          <a:off x="3895725" y="36480"/>
          <a:ext cx="5203825" cy="2682240"/>
        </p:xfrm>
        <a:graphic>
          <a:graphicData uri="http://schemas.openxmlformats.org/drawingml/2006/table">
            <a:tbl>
              <a:tblPr/>
              <a:tblGrid>
                <a:gridCol w="1470043"/>
                <a:gridCol w="3733782"/>
              </a:tblGrid>
              <a:tr h="23429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宋体" charset="-122"/>
                          <a:ea typeface="宋体" charset="-122"/>
                        </a:rPr>
                        <a:t>产  生  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宋体" charset="-122"/>
                          <a:ea typeface="宋体" charset="-122"/>
                        </a:rPr>
                        <a:t>语</a:t>
                      </a:r>
                      <a:r>
                        <a:rPr kumimoji="0" lang="zh-CN" altLang="en-US" sz="1600" b="1" i="0" u="none" strike="noStrike" cap="none" normalizeH="0" baseline="0" dirty="0" smtClean="0">
                          <a:ln>
                            <a:noFill/>
                          </a:ln>
                          <a:solidFill>
                            <a:schemeClr val="tx1"/>
                          </a:solidFill>
                          <a:effectLst/>
                          <a:latin typeface="Times New Roman" charset="0"/>
                          <a:ea typeface="宋体" charset="-122"/>
                        </a:rPr>
                        <a:t>  </a:t>
                      </a:r>
                      <a:r>
                        <a:rPr kumimoji="0" lang="zh-CN" altLang="en-US" sz="1600" b="1" i="0" u="none" strike="noStrike" cap="none" normalizeH="0" baseline="0" dirty="0" smtClean="0">
                          <a:ln>
                            <a:noFill/>
                          </a:ln>
                          <a:solidFill>
                            <a:schemeClr val="tx1"/>
                          </a:solidFill>
                          <a:effectLst/>
                          <a:latin typeface="宋体" charset="-122"/>
                          <a:ea typeface="宋体" charset="-122"/>
                        </a:rPr>
                        <a:t>义</a:t>
                      </a:r>
                      <a:r>
                        <a:rPr kumimoji="0" lang="zh-CN" altLang="en-US" sz="1600" b="1" i="0" u="none" strike="noStrike" cap="none" normalizeH="0" baseline="0" dirty="0" smtClean="0">
                          <a:ln>
                            <a:noFill/>
                          </a:ln>
                          <a:solidFill>
                            <a:schemeClr val="tx1"/>
                          </a:solidFill>
                          <a:effectLst/>
                          <a:latin typeface="Times New Roman" charset="0"/>
                          <a:ea typeface="宋体" charset="-122"/>
                        </a:rPr>
                        <a:t>  </a:t>
                      </a:r>
                      <a:r>
                        <a:rPr kumimoji="0" lang="zh-CN" altLang="en-US" sz="1600" b="1" i="0" u="none" strike="noStrike" cap="none" normalizeH="0" baseline="0" dirty="0" smtClean="0">
                          <a:ln>
                            <a:noFill/>
                          </a:ln>
                          <a:solidFill>
                            <a:schemeClr val="tx1"/>
                          </a:solidFill>
                          <a:effectLst/>
                          <a:latin typeface="宋体" charset="-122"/>
                          <a:ea typeface="宋体" charset="-122"/>
                        </a:rPr>
                        <a:t>规</a:t>
                      </a:r>
                      <a:r>
                        <a:rPr kumimoji="0" lang="zh-CN" altLang="en-US" sz="1600" b="1" i="0" u="none" strike="noStrike" cap="none" normalizeH="0" baseline="0" dirty="0" smtClean="0">
                          <a:ln>
                            <a:noFill/>
                          </a:ln>
                          <a:solidFill>
                            <a:schemeClr val="tx1"/>
                          </a:solidFill>
                          <a:effectLst/>
                          <a:latin typeface="Times New Roman" charset="0"/>
                          <a:ea typeface="宋体" charset="-122"/>
                        </a:rPr>
                        <a:t>  </a:t>
                      </a:r>
                      <a:r>
                        <a:rPr kumimoji="0" lang="zh-CN" altLang="en-US" sz="1600" b="1" i="0" u="none" strike="noStrike" cap="none" normalizeH="0" baseline="0" dirty="0" smtClean="0">
                          <a:ln>
                            <a:noFill/>
                          </a:ln>
                          <a:solidFill>
                            <a:schemeClr val="tx1"/>
                          </a:solidFill>
                          <a:effectLst/>
                          <a:latin typeface="宋体" charset="-122"/>
                          <a:ea typeface="宋体" charset="-122"/>
                        </a:rPr>
                        <a:t>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charset="0"/>
                          <a:ea typeface="宋体" charset="-122"/>
                        </a:rPr>
                        <a:t>  </a:t>
                      </a:r>
                      <a:r>
                        <a:rPr kumimoji="0" lang="en-US" altLang="zh-CN" sz="1600" b="1" i="1" u="none" strike="noStrike" cap="none" normalizeH="0" baseline="0" smtClean="0">
                          <a:ln>
                            <a:noFill/>
                          </a:ln>
                          <a:solidFill>
                            <a:schemeClr val="tx1"/>
                          </a:solidFill>
                          <a:effectLst/>
                          <a:latin typeface="Times New Roman" charset="0"/>
                          <a:ea typeface="宋体" charset="-122"/>
                        </a:rPr>
                        <a:t>E </a:t>
                      </a:r>
                      <a:r>
                        <a:rPr kumimoji="0" lang="en-US" altLang="zh-CN" sz="1600" b="1" i="0" u="none" strike="noStrike" cap="none" normalizeH="0" baseline="0" smtClean="0">
                          <a:ln>
                            <a:noFill/>
                          </a:ln>
                          <a:solidFill>
                            <a:schemeClr val="tx1"/>
                          </a:solidFill>
                          <a:effectLst/>
                          <a:latin typeface="Times New Roman" charset="0"/>
                          <a:ea typeface="宋体" charset="-122"/>
                          <a:sym typeface="Symbol" pitchFamily="18" charset="2"/>
                        </a:rPr>
                        <a:t></a:t>
                      </a:r>
                      <a:r>
                        <a:rPr kumimoji="0" lang="en-US" altLang="zh-CN" sz="1600" b="1" i="0" u="none" strike="noStrike" cap="none" normalizeH="0" baseline="0" smtClean="0">
                          <a:ln>
                            <a:noFill/>
                          </a:ln>
                          <a:solidFill>
                            <a:schemeClr val="tx1"/>
                          </a:solidFill>
                          <a:effectLst/>
                          <a:latin typeface="Times New Roman" charset="0"/>
                          <a:ea typeface="宋体" charset="-122"/>
                        </a:rPr>
                        <a:t> </a:t>
                      </a:r>
                      <a:r>
                        <a:rPr kumimoji="0" lang="en-US" altLang="zh-CN" sz="1600" b="1" i="1" u="none" strike="noStrike" cap="none" normalizeH="0" baseline="0" smtClean="0">
                          <a:ln>
                            <a:noFill/>
                          </a:ln>
                          <a:solidFill>
                            <a:schemeClr val="tx1"/>
                          </a:solidFill>
                          <a:effectLst/>
                          <a:latin typeface="Times New Roman" charset="0"/>
                          <a:ea typeface="宋体" charset="-122"/>
                        </a:rPr>
                        <a:t>E</a:t>
                      </a:r>
                      <a:r>
                        <a:rPr kumimoji="0" lang="en-US" altLang="zh-CN" sz="1600" b="1" i="0" u="none" strike="noStrike" cap="none" normalizeH="0" baseline="-30000" smtClean="0">
                          <a:ln>
                            <a:noFill/>
                          </a:ln>
                          <a:solidFill>
                            <a:schemeClr val="tx1"/>
                          </a:solidFill>
                          <a:effectLst/>
                          <a:latin typeface="Times New Roman" charset="0"/>
                          <a:ea typeface="宋体" charset="-122"/>
                        </a:rPr>
                        <a:t>1 </a:t>
                      </a:r>
                      <a:r>
                        <a:rPr kumimoji="0" lang="en-US" altLang="zh-CN" sz="1600" b="1" i="0" u="none" strike="noStrike" cap="none" normalizeH="0" baseline="0" smtClean="0">
                          <a:ln>
                            <a:noFill/>
                          </a:ln>
                          <a:solidFill>
                            <a:schemeClr val="tx1"/>
                          </a:solidFill>
                          <a:effectLst/>
                          <a:latin typeface="Times New Roman" charset="0"/>
                          <a:ea typeface="宋体" charset="-122"/>
                        </a:rPr>
                        <a:t>+ </a:t>
                      </a:r>
                      <a:r>
                        <a:rPr kumimoji="0" lang="en-US" altLang="zh-CN" sz="1600" b="1" i="1" u="none" strike="noStrike" cap="none" normalizeH="0" baseline="0" smtClean="0">
                          <a:ln>
                            <a:noFill/>
                          </a:ln>
                          <a:solidFill>
                            <a:schemeClr val="tx1"/>
                          </a:solidFill>
                          <a:effectLst/>
                          <a:latin typeface="Times New Roman" charset="0"/>
                          <a:ea typeface="宋体" charset="-122"/>
                        </a:rPr>
                        <a:t>T</a:t>
                      </a:r>
                      <a:r>
                        <a:rPr kumimoji="0" lang="en-US" altLang="zh-CN" sz="1600" b="0" i="0" u="none" strike="noStrike" cap="none" normalizeH="0" baseline="0" smtClean="0">
                          <a:ln>
                            <a:noFill/>
                          </a:ln>
                          <a:solidFill>
                            <a:schemeClr val="tx1"/>
                          </a:solidFill>
                          <a:effectLst/>
                          <a:latin typeface="Times New Roman" charset="0"/>
                          <a:ea typeface="宋体" charset="-122"/>
                        </a:rPr>
                        <a:t> </a:t>
                      </a:r>
                      <a:endParaRPr kumimoji="0" lang="zh-CN" altLang="en-US" sz="16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E</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err="1" smtClean="0">
                          <a:ln>
                            <a:noFill/>
                          </a:ln>
                          <a:solidFill>
                            <a:schemeClr val="tx1"/>
                          </a:solidFill>
                          <a:effectLst/>
                          <a:latin typeface="Times New Roman" charset="0"/>
                          <a:ea typeface="宋体" charset="-122"/>
                        </a:rPr>
                        <a:t>mknode</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smtClean="0">
                          <a:ln>
                            <a:noFill/>
                          </a:ln>
                          <a:solidFill>
                            <a:schemeClr val="tx1"/>
                          </a:solidFill>
                          <a:effectLst/>
                          <a:latin typeface="Times New Roman" charset="0"/>
                          <a:ea typeface="宋体" charset="-122"/>
                        </a:rPr>
                        <a:t>E</a:t>
                      </a:r>
                      <a:r>
                        <a:rPr kumimoji="0" lang="en-US" altLang="zh-CN" sz="1600" b="1" i="0" u="none" strike="noStrike" cap="none" normalizeH="0" baseline="-30000" dirty="0" smtClean="0">
                          <a:ln>
                            <a:noFill/>
                          </a:ln>
                          <a:solidFill>
                            <a:schemeClr val="tx1"/>
                          </a:solidFill>
                          <a:effectLst/>
                          <a:latin typeface="Times New Roman" charset="0"/>
                          <a:ea typeface="宋体" charset="-122"/>
                        </a:rPr>
                        <a:t>1</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1" i="1" u="none" strike="noStrike" cap="none" normalizeH="0" baseline="0" dirty="0"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1" i="1"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T</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E </a:t>
                      </a:r>
                      <a:r>
                        <a:rPr kumimoji="0" lang="en-US" altLang="zh-CN" sz="1600" b="1" i="0" u="none" strike="noStrike" cap="none" normalizeH="0" baseline="0" dirty="0" smtClean="0">
                          <a:ln>
                            <a:noFill/>
                          </a:ln>
                          <a:solidFill>
                            <a:schemeClr val="tx1"/>
                          </a:solidFill>
                          <a:effectLst/>
                          <a:latin typeface="Times New Roman" charset="0"/>
                          <a:ea typeface="宋体" charset="-122"/>
                          <a:sym typeface="Symbol" pitchFamily="18" charset="2"/>
                        </a:rPr>
                        <a:t></a:t>
                      </a:r>
                      <a:r>
                        <a:rPr kumimoji="0" lang="en-US" altLang="zh-CN" sz="1600" b="1" i="1" u="none" strike="noStrike" cap="none" normalizeH="0" baseline="0" dirty="0" smtClean="0">
                          <a:ln>
                            <a:noFill/>
                          </a:ln>
                          <a:solidFill>
                            <a:schemeClr val="tx1"/>
                          </a:solidFill>
                          <a:effectLst/>
                          <a:latin typeface="Times New Roman" charset="0"/>
                          <a:ea typeface="宋体" charset="-122"/>
                        </a:rPr>
                        <a:t> T</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E</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err="1" smtClean="0">
                          <a:ln>
                            <a:noFill/>
                          </a:ln>
                          <a:solidFill>
                            <a:schemeClr val="tx1"/>
                          </a:solidFill>
                          <a:effectLst/>
                          <a:latin typeface="Times New Roman" charset="0"/>
                          <a:ea typeface="宋体" charset="-122"/>
                        </a:rPr>
                        <a:t>T</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6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T </a:t>
                      </a:r>
                      <a:r>
                        <a:rPr kumimoji="0" lang="en-US" altLang="zh-CN" sz="1600" b="1" i="0" u="none" strike="noStrike" cap="none" normalizeH="0" baseline="0" dirty="0" smtClean="0">
                          <a:ln>
                            <a:noFill/>
                          </a:ln>
                          <a:solidFill>
                            <a:schemeClr val="tx1"/>
                          </a:solidFill>
                          <a:effectLst/>
                          <a:latin typeface="Times New Roman" charset="0"/>
                          <a:ea typeface="宋体" charset="-122"/>
                          <a:sym typeface="Symbol" pitchFamily="18" charset="2"/>
                        </a:rPr>
                        <a:t></a:t>
                      </a:r>
                      <a:r>
                        <a:rPr kumimoji="0" lang="en-US" altLang="zh-CN" sz="1600" b="1"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T</a:t>
                      </a:r>
                      <a:r>
                        <a:rPr kumimoji="0" lang="en-US" altLang="zh-CN" sz="1600" b="1" i="0" u="none" strike="noStrike" cap="none" normalizeH="0" baseline="-30000" dirty="0" smtClean="0">
                          <a:ln>
                            <a:noFill/>
                          </a:ln>
                          <a:solidFill>
                            <a:schemeClr val="tx1"/>
                          </a:solidFill>
                          <a:effectLst/>
                          <a:latin typeface="Times New Roman" charset="0"/>
                          <a:ea typeface="宋体" charset="-122"/>
                        </a:rPr>
                        <a:t>1</a:t>
                      </a:r>
                      <a:r>
                        <a:rPr kumimoji="0" lang="en-US" altLang="zh-CN" sz="1600" b="1" i="0" u="none" strike="noStrike" cap="none" normalizeH="0" baseline="0" dirty="0" smtClean="0">
                          <a:ln>
                            <a:noFill/>
                          </a:ln>
                          <a:solidFill>
                            <a:schemeClr val="tx1"/>
                          </a:solidFill>
                          <a:effectLst/>
                          <a:latin typeface="宋体" charset="-122"/>
                          <a:ea typeface="宋体" charset="-122"/>
                        </a:rPr>
                        <a:t>*</a:t>
                      </a:r>
                      <a:r>
                        <a:rPr kumimoji="0" lang="en-US" altLang="zh-CN" sz="1600" b="1" i="1" u="none" strike="noStrike" cap="none" normalizeH="0" baseline="0" dirty="0" smtClean="0">
                          <a:ln>
                            <a:noFill/>
                          </a:ln>
                          <a:solidFill>
                            <a:schemeClr val="tx1"/>
                          </a:solidFill>
                          <a:effectLst/>
                          <a:latin typeface="Times New Roman" charset="0"/>
                          <a:ea typeface="宋体" charset="-122"/>
                        </a:rPr>
                        <a:t>F</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T</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err="1" smtClean="0">
                          <a:ln>
                            <a:noFill/>
                          </a:ln>
                          <a:solidFill>
                            <a:schemeClr val="tx1"/>
                          </a:solidFill>
                          <a:effectLst/>
                          <a:latin typeface="Times New Roman" charset="0"/>
                          <a:ea typeface="宋体" charset="-122"/>
                        </a:rPr>
                        <a:t>mknode</a:t>
                      </a:r>
                      <a:r>
                        <a:rPr kumimoji="0" lang="en-US" altLang="zh-CN" sz="1600" b="1" i="0" u="none" strike="noStrike" cap="none" normalizeH="0" baseline="0" dirty="0" smtClean="0">
                          <a:ln>
                            <a:noFill/>
                          </a:ln>
                          <a:solidFill>
                            <a:schemeClr val="tx1"/>
                          </a:solidFill>
                          <a:effectLst/>
                          <a:latin typeface="Times New Roman" charset="0"/>
                          <a:ea typeface="宋体" charset="-122"/>
                        </a:rPr>
                        <a:t>( ‘</a:t>
                      </a:r>
                      <a:r>
                        <a:rPr kumimoji="0" lang="en-US" altLang="zh-CN" sz="1600" b="1" i="0" u="none" strike="noStrike" cap="none" normalizeH="0" baseline="0" dirty="0" smtClean="0">
                          <a:ln>
                            <a:noFill/>
                          </a:ln>
                          <a:solidFill>
                            <a:schemeClr val="tx1"/>
                          </a:solidFill>
                          <a:effectLst/>
                          <a:latin typeface="宋体" charset="-122"/>
                          <a:ea typeface="宋体" charset="-122"/>
                        </a:rPr>
                        <a:t>*</a:t>
                      </a:r>
                      <a:r>
                        <a:rPr kumimoji="0" lang="en-US" altLang="zh-CN" sz="1600" b="1"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T</a:t>
                      </a:r>
                      <a:r>
                        <a:rPr kumimoji="0" lang="en-US" altLang="zh-CN" sz="1600" b="1" i="0" u="none" strike="noStrike" cap="none" normalizeH="0" baseline="-30000" dirty="0" smtClean="0">
                          <a:ln>
                            <a:noFill/>
                          </a:ln>
                          <a:solidFill>
                            <a:schemeClr val="tx1"/>
                          </a:solidFill>
                          <a:effectLst/>
                          <a:latin typeface="Times New Roman" charset="0"/>
                          <a:ea typeface="宋体" charset="-122"/>
                        </a:rPr>
                        <a:t>1</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1" i="1" u="none" strike="noStrike" cap="none" normalizeH="0" baseline="0" dirty="0"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1" i="1"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F</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T </a:t>
                      </a:r>
                      <a:r>
                        <a:rPr kumimoji="0" lang="en-US" altLang="zh-CN" sz="1600" b="1" i="0" u="none" strike="noStrike" cap="none" normalizeH="0" baseline="0" dirty="0" smtClean="0">
                          <a:ln>
                            <a:noFill/>
                          </a:ln>
                          <a:solidFill>
                            <a:schemeClr val="tx1"/>
                          </a:solidFill>
                          <a:effectLst/>
                          <a:latin typeface="Times New Roman" charset="0"/>
                          <a:ea typeface="宋体" charset="-122"/>
                          <a:sym typeface="Symbol" pitchFamily="18" charset="2"/>
                        </a:rPr>
                        <a:t></a:t>
                      </a:r>
                      <a:r>
                        <a:rPr kumimoji="0" lang="en-US" altLang="zh-CN" sz="1600" b="1"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F</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T</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err="1" smtClean="0">
                          <a:ln>
                            <a:noFill/>
                          </a:ln>
                          <a:solidFill>
                            <a:schemeClr val="tx1"/>
                          </a:solidFill>
                          <a:effectLst/>
                          <a:latin typeface="Times New Roman" charset="0"/>
                          <a:ea typeface="宋体" charset="-122"/>
                        </a:rPr>
                        <a:t>F</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charset="0"/>
                          <a:ea typeface="宋体" charset="-122"/>
                        </a:rPr>
                        <a:t>  </a:t>
                      </a:r>
                      <a:r>
                        <a:rPr kumimoji="0" lang="en-US" altLang="zh-CN" sz="1600" b="1" i="1" u="none" strike="noStrike" cap="none" normalizeH="0" baseline="0" smtClean="0">
                          <a:ln>
                            <a:noFill/>
                          </a:ln>
                          <a:solidFill>
                            <a:schemeClr val="tx1"/>
                          </a:solidFill>
                          <a:effectLst/>
                          <a:latin typeface="Times New Roman" charset="0"/>
                          <a:ea typeface="宋体" charset="-122"/>
                        </a:rPr>
                        <a:t>F </a:t>
                      </a:r>
                      <a:r>
                        <a:rPr kumimoji="0" lang="en-US" altLang="zh-CN" sz="1600" b="1" i="0" u="none" strike="noStrike" cap="none" normalizeH="0" baseline="0" smtClean="0">
                          <a:ln>
                            <a:noFill/>
                          </a:ln>
                          <a:solidFill>
                            <a:schemeClr val="tx1"/>
                          </a:solidFill>
                          <a:effectLst/>
                          <a:latin typeface="Times New Roman" charset="0"/>
                          <a:ea typeface="宋体" charset="-122"/>
                          <a:sym typeface="Symbol" pitchFamily="18" charset="2"/>
                        </a:rPr>
                        <a:t></a:t>
                      </a:r>
                      <a:r>
                        <a:rPr kumimoji="0" lang="en-US" altLang="zh-CN" sz="1600" b="1" i="0" u="none" strike="noStrike" cap="none" normalizeH="0" baseline="0" smtClean="0">
                          <a:ln>
                            <a:noFill/>
                          </a:ln>
                          <a:solidFill>
                            <a:schemeClr val="tx1"/>
                          </a:solidFill>
                          <a:effectLst/>
                          <a:latin typeface="Times New Roman" charset="0"/>
                          <a:ea typeface="宋体" charset="-122"/>
                        </a:rPr>
                        <a:t> (</a:t>
                      </a:r>
                      <a:r>
                        <a:rPr kumimoji="0" lang="en-US" altLang="zh-CN" sz="1600" b="1" i="1" u="none" strike="noStrike" cap="none" normalizeH="0" baseline="0" smtClean="0">
                          <a:ln>
                            <a:noFill/>
                          </a:ln>
                          <a:solidFill>
                            <a:schemeClr val="tx1"/>
                          </a:solidFill>
                          <a:effectLst/>
                          <a:latin typeface="Times New Roman" charset="0"/>
                          <a:ea typeface="宋体" charset="-122"/>
                        </a:rPr>
                        <a:t>E</a:t>
                      </a:r>
                      <a:r>
                        <a:rPr kumimoji="0" lang="en-US" altLang="zh-CN" sz="1600" b="1" i="0" u="none" strike="noStrike" cap="none" normalizeH="0" baseline="0" smtClean="0">
                          <a:ln>
                            <a:noFill/>
                          </a:ln>
                          <a:solidFill>
                            <a:schemeClr val="tx1"/>
                          </a:solidFill>
                          <a:effectLst/>
                          <a:latin typeface="Times New Roman" charset="0"/>
                          <a:ea typeface="宋体" charset="-122"/>
                        </a:rPr>
                        <a:t>)</a:t>
                      </a:r>
                      <a:r>
                        <a:rPr kumimoji="0" lang="en-US" altLang="zh-CN" sz="1600" b="0" i="0" u="none" strike="noStrike" cap="none" normalizeH="0" baseline="0" smtClean="0">
                          <a:ln>
                            <a:noFill/>
                          </a:ln>
                          <a:solidFill>
                            <a:schemeClr val="tx1"/>
                          </a:solidFill>
                          <a:effectLst/>
                          <a:latin typeface="Times New Roman" charset="0"/>
                          <a:ea typeface="宋体" charset="-122"/>
                        </a:rPr>
                        <a:t> </a:t>
                      </a:r>
                      <a:endParaRPr kumimoji="0" lang="zh-CN" altLang="en-US" sz="16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charset="0"/>
                          <a:ea typeface="宋体" charset="-122"/>
                        </a:rPr>
                        <a:t>  </a:t>
                      </a:r>
                      <a:r>
                        <a:rPr kumimoji="0" lang="en-US" altLang="zh-CN" sz="1600" b="1" i="1" u="none" strike="noStrike" cap="none" normalizeH="0" baseline="0" smtClean="0">
                          <a:ln>
                            <a:noFill/>
                          </a:ln>
                          <a:solidFill>
                            <a:schemeClr val="tx1"/>
                          </a:solidFill>
                          <a:effectLst/>
                          <a:latin typeface="Times New Roman" charset="0"/>
                          <a:ea typeface="宋体" charset="-122"/>
                        </a:rPr>
                        <a:t>F</a:t>
                      </a:r>
                      <a:r>
                        <a:rPr kumimoji="0" lang="en-US" altLang="zh-CN" sz="1600" b="1" i="0" u="none" strike="noStrike" cap="none" normalizeH="0" baseline="0" smtClean="0">
                          <a:ln>
                            <a:noFill/>
                          </a:ln>
                          <a:solidFill>
                            <a:schemeClr val="tx1"/>
                          </a:solidFill>
                          <a:effectLst/>
                          <a:latin typeface="Times New Roman" charset="0"/>
                          <a:ea typeface="宋体" charset="-122"/>
                        </a:rPr>
                        <a:t>.</a:t>
                      </a:r>
                      <a:r>
                        <a:rPr kumimoji="0" lang="en-US" altLang="zh-CN" sz="1600" b="1" i="1" u="none" strike="noStrike" cap="none" normalizeH="0" baseline="0" smtClean="0">
                          <a:ln>
                            <a:noFill/>
                          </a:ln>
                          <a:solidFill>
                            <a:schemeClr val="tx1"/>
                          </a:solidFill>
                          <a:effectLst/>
                          <a:latin typeface="Times New Roman" charset="0"/>
                          <a:ea typeface="宋体" charset="-122"/>
                        </a:rPr>
                        <a:t>nptr</a:t>
                      </a:r>
                      <a:r>
                        <a:rPr kumimoji="0" lang="en-US" altLang="zh-CN" sz="1600" b="1" i="0" u="none" strike="noStrike" cap="none" normalizeH="0" baseline="0" smtClean="0">
                          <a:ln>
                            <a:noFill/>
                          </a:ln>
                          <a:solidFill>
                            <a:schemeClr val="tx1"/>
                          </a:solidFill>
                          <a:effectLst/>
                          <a:latin typeface="Times New Roman" charset="0"/>
                          <a:ea typeface="宋体" charset="-122"/>
                        </a:rPr>
                        <a:t> := </a:t>
                      </a:r>
                      <a:r>
                        <a:rPr kumimoji="0" lang="en-US" altLang="zh-CN" sz="1600" b="1" i="1" u="none" strike="noStrike" cap="none" normalizeH="0" baseline="0" smtClean="0">
                          <a:ln>
                            <a:noFill/>
                          </a:ln>
                          <a:solidFill>
                            <a:schemeClr val="tx1"/>
                          </a:solidFill>
                          <a:effectLst/>
                          <a:latin typeface="Times New Roman" charset="0"/>
                          <a:ea typeface="宋体" charset="-122"/>
                        </a:rPr>
                        <a:t>E</a:t>
                      </a:r>
                      <a:r>
                        <a:rPr kumimoji="0" lang="en-US" altLang="zh-CN" sz="1600" b="1" i="0" u="none" strike="noStrike" cap="none" normalizeH="0" baseline="0" smtClean="0">
                          <a:ln>
                            <a:noFill/>
                          </a:ln>
                          <a:solidFill>
                            <a:schemeClr val="tx1"/>
                          </a:solidFill>
                          <a:effectLst/>
                          <a:latin typeface="Times New Roman" charset="0"/>
                          <a:ea typeface="宋体" charset="-122"/>
                        </a:rPr>
                        <a:t>.</a:t>
                      </a:r>
                      <a:r>
                        <a:rPr kumimoji="0" lang="en-US" altLang="zh-CN" sz="1600" b="1" i="1" u="none" strike="noStrike" cap="none" normalizeH="0" baseline="0" smtClean="0">
                          <a:ln>
                            <a:noFill/>
                          </a:ln>
                          <a:solidFill>
                            <a:schemeClr val="tx1"/>
                          </a:solidFill>
                          <a:effectLst/>
                          <a:latin typeface="Times New Roman" charset="0"/>
                          <a:ea typeface="宋体" charset="-122"/>
                        </a:rPr>
                        <a:t>nptr</a:t>
                      </a:r>
                      <a:r>
                        <a:rPr kumimoji="0" lang="en-US" altLang="zh-CN" sz="1600" b="0" i="0" u="none" strike="noStrike" cap="none" normalizeH="0" baseline="0" smtClean="0">
                          <a:ln>
                            <a:noFill/>
                          </a:ln>
                          <a:solidFill>
                            <a:schemeClr val="tx1"/>
                          </a:solidFill>
                          <a:effectLst/>
                          <a:latin typeface="Times New Roman" charset="0"/>
                          <a:ea typeface="宋体" charset="-122"/>
                        </a:rPr>
                        <a:t> </a:t>
                      </a:r>
                      <a:endParaRPr kumimoji="0" lang="zh-CN" altLang="en-US" sz="1600" b="0" i="0" u="none" strike="noStrike" cap="none" normalizeH="0" baseline="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rgbClr val="FF0000"/>
                          </a:solidFill>
                          <a:effectLst/>
                          <a:latin typeface="Times New Roman" charset="0"/>
                          <a:ea typeface="宋体" charset="-122"/>
                        </a:rPr>
                        <a:t>  </a:t>
                      </a:r>
                      <a:r>
                        <a:rPr kumimoji="0" lang="en-US" altLang="zh-CN" sz="1600" b="1" i="1" u="none" strike="noStrike" cap="none" normalizeH="0" baseline="0" dirty="0" smtClean="0">
                          <a:ln>
                            <a:noFill/>
                          </a:ln>
                          <a:solidFill>
                            <a:srgbClr val="FF0000"/>
                          </a:solidFill>
                          <a:effectLst/>
                          <a:latin typeface="Times New Roman" charset="0"/>
                          <a:ea typeface="宋体" charset="-122"/>
                        </a:rPr>
                        <a:t>F </a:t>
                      </a:r>
                      <a:r>
                        <a:rPr kumimoji="0" lang="en-US" altLang="zh-CN" sz="1600" b="0" i="0" u="none" strike="noStrike" cap="none" normalizeH="0" baseline="0" dirty="0" smtClean="0">
                          <a:ln>
                            <a:noFill/>
                          </a:ln>
                          <a:solidFill>
                            <a:srgbClr val="FF0000"/>
                          </a:solidFill>
                          <a:effectLst/>
                          <a:latin typeface="Times New Roman" charset="0"/>
                          <a:ea typeface="宋体" charset="-122"/>
                          <a:sym typeface="Symbol" pitchFamily="18" charset="2"/>
                        </a:rPr>
                        <a:t></a:t>
                      </a:r>
                      <a:r>
                        <a:rPr kumimoji="0" lang="en-US" altLang="zh-CN" sz="1600" b="1" i="0" u="none" strike="noStrike" cap="none" normalizeH="0" baseline="0" dirty="0" smtClean="0">
                          <a:ln>
                            <a:noFill/>
                          </a:ln>
                          <a:solidFill>
                            <a:srgbClr val="FF0000"/>
                          </a:solidFill>
                          <a:effectLst/>
                          <a:latin typeface="Times New Roman" charset="0"/>
                          <a:ea typeface="宋体" charset="-122"/>
                        </a:rPr>
                        <a:t> id</a:t>
                      </a:r>
                      <a:r>
                        <a:rPr kumimoji="0" lang="en-US" altLang="zh-CN" sz="1600" b="0" i="0" u="none" strike="noStrike" cap="none" normalizeH="0" baseline="0" dirty="0" smtClean="0">
                          <a:ln>
                            <a:noFill/>
                          </a:ln>
                          <a:solidFill>
                            <a:srgbClr val="FF0000"/>
                          </a:solidFill>
                          <a:effectLst/>
                          <a:latin typeface="Times New Roman" charset="0"/>
                          <a:ea typeface="宋体" charset="-122"/>
                        </a:rPr>
                        <a:t> </a:t>
                      </a:r>
                      <a:endParaRPr kumimoji="0" lang="zh-CN" altLang="en-US" sz="1600" b="0" i="0" u="none" strike="noStrike" cap="none" normalizeH="0" baseline="0" dirty="0" smtClean="0">
                        <a:ln>
                          <a:noFill/>
                        </a:ln>
                        <a:solidFill>
                          <a:srgbClr val="FF0000"/>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rgbClr val="FF0000"/>
                          </a:solidFill>
                          <a:effectLst/>
                          <a:latin typeface="Times New Roman" charset="0"/>
                          <a:ea typeface="宋体" charset="-122"/>
                        </a:rPr>
                        <a:t>  </a:t>
                      </a:r>
                      <a:r>
                        <a:rPr kumimoji="0" lang="en-US" altLang="zh-CN" sz="1600" b="1" i="1" u="none" strike="noStrike" cap="none" normalizeH="0" baseline="0" dirty="0" err="1" smtClean="0">
                          <a:ln>
                            <a:noFill/>
                          </a:ln>
                          <a:solidFill>
                            <a:srgbClr val="FF0000"/>
                          </a:solidFill>
                          <a:effectLst/>
                          <a:latin typeface="Times New Roman" charset="0"/>
                          <a:ea typeface="宋体" charset="-122"/>
                        </a:rPr>
                        <a:t>F</a:t>
                      </a:r>
                      <a:r>
                        <a:rPr kumimoji="0" lang="en-US" altLang="zh-CN" sz="1600" b="1" i="0" u="none" strike="noStrike" cap="none" normalizeH="0" baseline="0" dirty="0" err="1" smtClean="0">
                          <a:ln>
                            <a:noFill/>
                          </a:ln>
                          <a:solidFill>
                            <a:srgbClr val="FF0000"/>
                          </a:solidFill>
                          <a:effectLst/>
                          <a:latin typeface="Times New Roman" charset="0"/>
                          <a:ea typeface="宋体" charset="-122"/>
                        </a:rPr>
                        <a:t>.</a:t>
                      </a:r>
                      <a:r>
                        <a:rPr kumimoji="0" lang="en-US" altLang="zh-CN" sz="1600" b="1" i="1" u="none" strike="noStrike" cap="none" normalizeH="0" baseline="0" dirty="0" err="1" smtClean="0">
                          <a:ln>
                            <a:noFill/>
                          </a:ln>
                          <a:solidFill>
                            <a:srgbClr val="FF0000"/>
                          </a:solidFill>
                          <a:effectLst/>
                          <a:latin typeface="Times New Roman" charset="0"/>
                          <a:ea typeface="宋体" charset="-122"/>
                        </a:rPr>
                        <a:t>nptr</a:t>
                      </a:r>
                      <a:r>
                        <a:rPr kumimoji="0" lang="en-US" altLang="zh-CN" sz="1600" b="1" i="0" u="none" strike="noStrike" cap="none" normalizeH="0" baseline="0" dirty="0" smtClean="0">
                          <a:ln>
                            <a:noFill/>
                          </a:ln>
                          <a:solidFill>
                            <a:srgbClr val="FF0000"/>
                          </a:solidFill>
                          <a:effectLst/>
                          <a:latin typeface="Times New Roman" charset="0"/>
                          <a:ea typeface="宋体" charset="-122"/>
                        </a:rPr>
                        <a:t> := </a:t>
                      </a:r>
                      <a:r>
                        <a:rPr kumimoji="0" lang="en-US" altLang="zh-CN" sz="1600" b="1" i="1" u="none" strike="noStrike" cap="none" normalizeH="0" baseline="0" dirty="0" err="1" smtClean="0">
                          <a:ln>
                            <a:noFill/>
                          </a:ln>
                          <a:solidFill>
                            <a:srgbClr val="FF0000"/>
                          </a:solidFill>
                          <a:effectLst/>
                          <a:latin typeface="Times New Roman" charset="0"/>
                          <a:ea typeface="宋体" charset="-122"/>
                        </a:rPr>
                        <a:t>mkleaf</a:t>
                      </a:r>
                      <a:r>
                        <a:rPr kumimoji="0" lang="en-US" altLang="zh-CN" sz="1600" b="1" i="1" u="none" strike="noStrike" cap="none" normalizeH="0" baseline="0" dirty="0" smtClean="0">
                          <a:ln>
                            <a:noFill/>
                          </a:ln>
                          <a:solidFill>
                            <a:srgbClr val="FF0000"/>
                          </a:solidFill>
                          <a:effectLst/>
                          <a:latin typeface="Times New Roman" charset="0"/>
                          <a:ea typeface="宋体" charset="-122"/>
                        </a:rPr>
                        <a:t> </a:t>
                      </a:r>
                      <a:r>
                        <a:rPr kumimoji="0" lang="en-US" altLang="zh-CN" sz="1600" b="1" i="0" u="none" strike="noStrike" cap="none" normalizeH="0" baseline="0" dirty="0" smtClean="0">
                          <a:ln>
                            <a:noFill/>
                          </a:ln>
                          <a:solidFill>
                            <a:srgbClr val="FF0000"/>
                          </a:solidFill>
                          <a:effectLst/>
                          <a:latin typeface="Times New Roman" charset="0"/>
                          <a:ea typeface="宋体" charset="-122"/>
                        </a:rPr>
                        <a:t>(id, </a:t>
                      </a:r>
                      <a:r>
                        <a:rPr kumimoji="0" lang="en-US" altLang="zh-CN" sz="1600" b="1" i="0" u="none" strike="noStrike" cap="none" normalizeH="0" baseline="0" dirty="0" err="1" smtClean="0">
                          <a:ln>
                            <a:noFill/>
                          </a:ln>
                          <a:solidFill>
                            <a:srgbClr val="FF0000"/>
                          </a:solidFill>
                          <a:effectLst/>
                          <a:latin typeface="Times New Roman" charset="0"/>
                          <a:ea typeface="宋体" charset="-122"/>
                        </a:rPr>
                        <a:t>id.</a:t>
                      </a:r>
                      <a:r>
                        <a:rPr kumimoji="0" lang="en-US" altLang="zh-CN" sz="1600" b="1" i="1" u="none" strike="noStrike" cap="none" normalizeH="0" baseline="0" dirty="0" err="1" smtClean="0">
                          <a:ln>
                            <a:noFill/>
                          </a:ln>
                          <a:solidFill>
                            <a:srgbClr val="FF0000"/>
                          </a:solidFill>
                          <a:effectLst/>
                          <a:latin typeface="Times New Roman" charset="0"/>
                          <a:ea typeface="宋体" charset="-122"/>
                        </a:rPr>
                        <a:t>entry</a:t>
                      </a:r>
                      <a:r>
                        <a:rPr kumimoji="0" lang="en-US" altLang="zh-CN" sz="1600" b="1" i="0" u="none" strike="noStrike" cap="none" normalizeH="0" baseline="0" dirty="0" smtClean="0">
                          <a:ln>
                            <a:noFill/>
                          </a:ln>
                          <a:solidFill>
                            <a:srgbClr val="FF0000"/>
                          </a:solidFill>
                          <a:effectLst/>
                          <a:latin typeface="Times New Roman" charset="0"/>
                          <a:ea typeface="宋体" charset="-122"/>
                        </a:rPr>
                        <a:t>)</a:t>
                      </a:r>
                      <a:r>
                        <a:rPr kumimoji="0" lang="en-US" altLang="zh-CN" sz="1600" b="0" i="0" u="none" strike="noStrike" cap="none" normalizeH="0" baseline="0" dirty="0" smtClean="0">
                          <a:ln>
                            <a:noFill/>
                          </a:ln>
                          <a:solidFill>
                            <a:srgbClr val="FF0000"/>
                          </a:solidFill>
                          <a:effectLst/>
                          <a:latin typeface="Times New Roman" charset="0"/>
                          <a:ea typeface="宋体" charset="-122"/>
                        </a:rPr>
                        <a:t> </a:t>
                      </a:r>
                      <a:endParaRPr kumimoji="0" lang="zh-CN" altLang="en-US" sz="1600" b="0" i="0" u="none" strike="noStrike" cap="none" normalizeH="0" baseline="0" dirty="0" smtClean="0">
                        <a:ln>
                          <a:noFill/>
                        </a:ln>
                        <a:solidFill>
                          <a:srgbClr val="FF0000"/>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F </a:t>
                      </a:r>
                      <a:r>
                        <a:rPr kumimoji="0" lang="en-US" altLang="zh-CN" sz="1600" b="1" i="0" u="none" strike="noStrike" cap="none" normalizeH="0" baseline="0" dirty="0" smtClean="0">
                          <a:ln>
                            <a:noFill/>
                          </a:ln>
                          <a:solidFill>
                            <a:schemeClr val="tx1"/>
                          </a:solidFill>
                          <a:effectLst/>
                          <a:latin typeface="Times New Roman" charset="0"/>
                          <a:ea typeface="宋体" charset="-122"/>
                          <a:sym typeface="Symbol" pitchFamily="18" charset="2"/>
                        </a:rPr>
                        <a:t></a:t>
                      </a:r>
                      <a:r>
                        <a:rPr kumimoji="0" lang="en-US" altLang="zh-CN" sz="1600" b="1" i="0" u="none" strike="noStrike" cap="none" normalizeH="0" baseline="0" dirty="0" smtClean="0">
                          <a:ln>
                            <a:noFill/>
                          </a:ln>
                          <a:solidFill>
                            <a:schemeClr val="tx1"/>
                          </a:solidFill>
                          <a:effectLst/>
                          <a:latin typeface="Times New Roman" charset="0"/>
                          <a:ea typeface="宋体" charset="-122"/>
                        </a:rPr>
                        <a:t> </a:t>
                      </a:r>
                      <a:r>
                        <a:rPr kumimoji="0" lang="en-US" altLang="zh-CN" sz="1600" b="1" i="0" u="none" strike="noStrike" cap="none" normalizeH="0" baseline="0" dirty="0" err="1" smtClean="0">
                          <a:ln>
                            <a:noFill/>
                          </a:ln>
                          <a:solidFill>
                            <a:schemeClr val="tx1"/>
                          </a:solidFill>
                          <a:effectLst/>
                          <a:latin typeface="Times New Roman" charset="0"/>
                          <a:ea typeface="宋体" charset="-122"/>
                        </a:rPr>
                        <a:t>num</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F</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err="1" smtClean="0">
                          <a:ln>
                            <a:noFill/>
                          </a:ln>
                          <a:solidFill>
                            <a:schemeClr val="tx1"/>
                          </a:solidFill>
                          <a:effectLst/>
                          <a:latin typeface="Times New Roman" charset="0"/>
                          <a:ea typeface="宋体" charset="-122"/>
                        </a:rPr>
                        <a:t>mkleaf</a:t>
                      </a:r>
                      <a:r>
                        <a:rPr kumimoji="0" lang="en-US" altLang="zh-CN" sz="1600" b="1" i="1" u="none" strike="noStrike" cap="none" normalizeH="0" baseline="0" dirty="0" smtClean="0">
                          <a:ln>
                            <a:noFill/>
                          </a:ln>
                          <a:solidFill>
                            <a:schemeClr val="tx1"/>
                          </a:solidFill>
                          <a:effectLst/>
                          <a:latin typeface="Times New Roman" charset="0"/>
                          <a:ea typeface="宋体" charset="-122"/>
                        </a:rPr>
                        <a:t> </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1" i="0" u="none" strike="noStrike" cap="none" normalizeH="0" baseline="0" dirty="0" err="1" smtClean="0">
                          <a:ln>
                            <a:noFill/>
                          </a:ln>
                          <a:solidFill>
                            <a:schemeClr val="tx1"/>
                          </a:solidFill>
                          <a:effectLst/>
                          <a:latin typeface="Times New Roman" charset="0"/>
                          <a:ea typeface="宋体" charset="-122"/>
                        </a:rPr>
                        <a:t>num</a:t>
                      </a:r>
                      <a:r>
                        <a:rPr kumimoji="0" lang="en-US" altLang="zh-CN" sz="1600" b="1" i="0" u="none" strike="noStrike" cap="none" normalizeH="0" baseline="0" dirty="0" smtClean="0">
                          <a:ln>
                            <a:noFill/>
                          </a:ln>
                          <a:solidFill>
                            <a:schemeClr val="tx1"/>
                          </a:solidFill>
                          <a:effectLst/>
                          <a:latin typeface="Times New Roman" charset="0"/>
                          <a:ea typeface="宋体" charset="-122"/>
                        </a:rPr>
                        <a:t>, </a:t>
                      </a:r>
                      <a:r>
                        <a:rPr kumimoji="0" lang="en-US" altLang="zh-CN" sz="1600" b="1" i="0" u="none" strike="noStrike" cap="none" normalizeH="0" baseline="0" dirty="0" err="1" smtClean="0">
                          <a:ln>
                            <a:noFill/>
                          </a:ln>
                          <a:solidFill>
                            <a:schemeClr val="tx1"/>
                          </a:solidFill>
                          <a:effectLst/>
                          <a:latin typeface="Times New Roman" charset="0"/>
                          <a:ea typeface="宋体" charset="-122"/>
                        </a:rPr>
                        <a:t>num.</a:t>
                      </a:r>
                      <a:r>
                        <a:rPr kumimoji="0" lang="en-US" altLang="zh-CN" sz="1600" b="1" i="1" u="none" strike="noStrike" cap="none" normalizeH="0" baseline="0" dirty="0" err="1" smtClean="0">
                          <a:ln>
                            <a:noFill/>
                          </a:ln>
                          <a:solidFill>
                            <a:schemeClr val="tx1"/>
                          </a:solidFill>
                          <a:effectLst/>
                          <a:latin typeface="Times New Roman" charset="0"/>
                          <a:ea typeface="宋体" charset="-122"/>
                        </a:rPr>
                        <a:t>val</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6229973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5" name="Rectangle 3"/>
          <p:cNvSpPr>
            <a:spLocks noGrp="1" noChangeArrowheads="1"/>
          </p:cNvSpPr>
          <p:nvPr>
            <p:ph type="body" idx="1"/>
          </p:nvPr>
        </p:nvSpPr>
        <p:spPr>
          <a:xfrm>
            <a:off x="-45178" y="1219200"/>
            <a:ext cx="8610600" cy="533400"/>
          </a:xfrm>
        </p:spPr>
        <p:txBody>
          <a:bodyPr/>
          <a:lstStyle/>
          <a:p>
            <a:pPr>
              <a:lnSpc>
                <a:spcPct val="90000"/>
              </a:lnSpc>
              <a:spcBef>
                <a:spcPct val="0"/>
              </a:spcBef>
              <a:buFontTx/>
              <a:buNone/>
            </a:pPr>
            <a:r>
              <a:rPr lang="en-US" altLang="zh-CN" sz="2800" b="1" i="1" dirty="0"/>
              <a:t>a</a:t>
            </a:r>
            <a:r>
              <a:rPr lang="en-US" altLang="zh-CN" sz="2800" b="1" dirty="0"/>
              <a:t>+5</a:t>
            </a:r>
            <a:r>
              <a:rPr lang="en-US" altLang="zh-CN" sz="2800" b="1" dirty="0">
                <a:latin typeface="宋体" charset="-122"/>
              </a:rPr>
              <a:t>*</a:t>
            </a:r>
            <a:r>
              <a:rPr lang="en-US" altLang="zh-CN" sz="2800" b="1" i="1" dirty="0"/>
              <a:t>b</a:t>
            </a:r>
            <a:r>
              <a:rPr lang="zh-CN" altLang="en-US" sz="2800" b="1" dirty="0"/>
              <a:t>的语法树的构造</a:t>
            </a:r>
          </a:p>
        </p:txBody>
      </p:sp>
      <p:grpSp>
        <p:nvGrpSpPr>
          <p:cNvPr id="602180" name="Group 68"/>
          <p:cNvGrpSpPr>
            <a:grpSpLocks/>
          </p:cNvGrpSpPr>
          <p:nvPr/>
        </p:nvGrpSpPr>
        <p:grpSpPr bwMode="auto">
          <a:xfrm>
            <a:off x="95250" y="2438400"/>
            <a:ext cx="9048750" cy="4495800"/>
            <a:chOff x="60" y="1152"/>
            <a:chExt cx="5700" cy="2832"/>
          </a:xfrm>
        </p:grpSpPr>
        <p:sp>
          <p:nvSpPr>
            <p:cNvPr id="602117" name="Rectangle 5"/>
            <p:cNvSpPr>
              <a:spLocks noChangeArrowheads="1"/>
            </p:cNvSpPr>
            <p:nvPr/>
          </p:nvSpPr>
          <p:spPr bwMode="auto">
            <a:xfrm>
              <a:off x="1586" y="1152"/>
              <a:ext cx="5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E</a:t>
              </a:r>
              <a:r>
                <a:rPr lang="en-US" altLang="zh-CN" sz="2400"/>
                <a:t>.</a:t>
              </a:r>
              <a:r>
                <a:rPr lang="en-US" altLang="zh-CN" sz="2400" i="1"/>
                <a:t>nptr</a:t>
              </a:r>
              <a:endParaRPr lang="en-US" altLang="zh-CN" sz="2400"/>
            </a:p>
          </p:txBody>
        </p:sp>
        <p:sp>
          <p:nvSpPr>
            <p:cNvPr id="602118" name="Rectangle 6"/>
            <p:cNvSpPr>
              <a:spLocks noChangeArrowheads="1"/>
            </p:cNvSpPr>
            <p:nvPr/>
          </p:nvSpPr>
          <p:spPr bwMode="auto">
            <a:xfrm>
              <a:off x="3960" y="1513"/>
              <a:ext cx="5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602119" name="Rectangle 7"/>
            <p:cNvSpPr>
              <a:spLocks noChangeArrowheads="1"/>
            </p:cNvSpPr>
            <p:nvPr/>
          </p:nvSpPr>
          <p:spPr bwMode="auto">
            <a:xfrm>
              <a:off x="96" y="1584"/>
              <a:ext cx="5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E</a:t>
              </a:r>
              <a:r>
                <a:rPr lang="en-US" altLang="zh-CN" sz="2400"/>
                <a:t>.</a:t>
              </a:r>
              <a:r>
                <a:rPr lang="en-US" altLang="zh-CN" sz="2400" i="1"/>
                <a:t>nptr</a:t>
              </a:r>
              <a:endParaRPr lang="en-US" altLang="zh-CN" sz="2400"/>
            </a:p>
          </p:txBody>
        </p:sp>
        <p:sp>
          <p:nvSpPr>
            <p:cNvPr id="602120" name="Rectangle 8"/>
            <p:cNvSpPr>
              <a:spLocks noChangeArrowheads="1"/>
            </p:cNvSpPr>
            <p:nvPr/>
          </p:nvSpPr>
          <p:spPr bwMode="auto">
            <a:xfrm>
              <a:off x="60" y="1920"/>
              <a:ext cx="612" cy="231"/>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dirty="0" err="1"/>
                <a:t>T</a:t>
              </a:r>
              <a:r>
                <a:rPr lang="en-US" altLang="zh-CN" sz="2400" dirty="0" err="1"/>
                <a:t>.</a:t>
              </a:r>
              <a:r>
                <a:rPr lang="en-US" altLang="zh-CN" sz="2400" i="1" dirty="0" err="1"/>
                <a:t>nptr</a:t>
              </a:r>
              <a:endParaRPr lang="en-US" altLang="zh-CN" sz="2400" dirty="0"/>
            </a:p>
          </p:txBody>
        </p:sp>
        <p:sp>
          <p:nvSpPr>
            <p:cNvPr id="602121" name="Rectangle 9"/>
            <p:cNvSpPr>
              <a:spLocks noChangeArrowheads="1"/>
            </p:cNvSpPr>
            <p:nvPr/>
          </p:nvSpPr>
          <p:spPr bwMode="auto">
            <a:xfrm>
              <a:off x="96" y="2256"/>
              <a:ext cx="57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p>
          </p:txBody>
        </p:sp>
        <p:sp>
          <p:nvSpPr>
            <p:cNvPr id="602122" name="Rectangle 10"/>
            <p:cNvSpPr>
              <a:spLocks noChangeArrowheads="1"/>
            </p:cNvSpPr>
            <p:nvPr/>
          </p:nvSpPr>
          <p:spPr bwMode="auto">
            <a:xfrm>
              <a:off x="144" y="2658"/>
              <a:ext cx="22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id</a:t>
              </a:r>
            </a:p>
          </p:txBody>
        </p:sp>
        <p:sp>
          <p:nvSpPr>
            <p:cNvPr id="602123" name="Rectangle 11"/>
            <p:cNvSpPr>
              <a:spLocks noChangeArrowheads="1"/>
            </p:cNvSpPr>
            <p:nvPr/>
          </p:nvSpPr>
          <p:spPr bwMode="auto">
            <a:xfrm>
              <a:off x="2832" y="1872"/>
              <a:ext cx="67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602124" name="Rectangle 12"/>
            <p:cNvSpPr>
              <a:spLocks noChangeArrowheads="1"/>
            </p:cNvSpPr>
            <p:nvPr/>
          </p:nvSpPr>
          <p:spPr bwMode="auto">
            <a:xfrm>
              <a:off x="1577" y="1532"/>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400"/>
                <a:t>+</a:t>
              </a:r>
            </a:p>
          </p:txBody>
        </p:sp>
        <p:sp>
          <p:nvSpPr>
            <p:cNvPr id="602125" name="Rectangle 13"/>
            <p:cNvSpPr>
              <a:spLocks noChangeArrowheads="1"/>
            </p:cNvSpPr>
            <p:nvPr/>
          </p:nvSpPr>
          <p:spPr bwMode="auto">
            <a:xfrm>
              <a:off x="4093" y="1919"/>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400"/>
                <a:t>*</a:t>
              </a:r>
            </a:p>
          </p:txBody>
        </p:sp>
        <p:sp>
          <p:nvSpPr>
            <p:cNvPr id="602126" name="Rectangle 14"/>
            <p:cNvSpPr>
              <a:spLocks noChangeArrowheads="1"/>
            </p:cNvSpPr>
            <p:nvPr/>
          </p:nvSpPr>
          <p:spPr bwMode="auto">
            <a:xfrm>
              <a:off x="2880" y="2256"/>
              <a:ext cx="57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endParaRPr lang="en-US" altLang="zh-CN" sz="2400"/>
            </a:p>
          </p:txBody>
        </p:sp>
        <p:sp>
          <p:nvSpPr>
            <p:cNvPr id="602127" name="Rectangle 15"/>
            <p:cNvSpPr>
              <a:spLocks noChangeArrowheads="1"/>
            </p:cNvSpPr>
            <p:nvPr/>
          </p:nvSpPr>
          <p:spPr bwMode="auto">
            <a:xfrm>
              <a:off x="5040" y="1862"/>
              <a:ext cx="57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endParaRPr lang="en-US" altLang="zh-CN" sz="2400"/>
            </a:p>
          </p:txBody>
        </p:sp>
        <p:sp>
          <p:nvSpPr>
            <p:cNvPr id="602128" name="Rectangle 16"/>
            <p:cNvSpPr>
              <a:spLocks noChangeArrowheads="1"/>
            </p:cNvSpPr>
            <p:nvPr/>
          </p:nvSpPr>
          <p:spPr bwMode="auto">
            <a:xfrm>
              <a:off x="5154" y="2273"/>
              <a:ext cx="235"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id</a:t>
              </a:r>
              <a:endParaRPr lang="en-US" altLang="zh-CN" sz="2400" b="0"/>
            </a:p>
          </p:txBody>
        </p:sp>
        <p:sp>
          <p:nvSpPr>
            <p:cNvPr id="602129" name="Rectangle 17"/>
            <p:cNvSpPr>
              <a:spLocks noChangeArrowheads="1"/>
            </p:cNvSpPr>
            <p:nvPr/>
          </p:nvSpPr>
          <p:spPr bwMode="auto">
            <a:xfrm>
              <a:off x="2944" y="2595"/>
              <a:ext cx="42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num</a:t>
              </a:r>
              <a:endParaRPr lang="en-US" altLang="zh-CN" sz="2400" b="0"/>
            </a:p>
          </p:txBody>
        </p:sp>
        <p:sp>
          <p:nvSpPr>
            <p:cNvPr id="602130" name="Line 18"/>
            <p:cNvSpPr>
              <a:spLocks noChangeShapeType="1"/>
            </p:cNvSpPr>
            <p:nvPr/>
          </p:nvSpPr>
          <p:spPr bwMode="auto">
            <a:xfrm flipH="1">
              <a:off x="267" y="1311"/>
              <a:ext cx="1266"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2131" name="Line 19"/>
            <p:cNvSpPr>
              <a:spLocks noChangeShapeType="1"/>
            </p:cNvSpPr>
            <p:nvPr/>
          </p:nvSpPr>
          <p:spPr bwMode="auto">
            <a:xfrm flipH="1">
              <a:off x="203" y="1807"/>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2132" name="Line 20"/>
            <p:cNvSpPr>
              <a:spLocks noChangeShapeType="1"/>
            </p:cNvSpPr>
            <p:nvPr/>
          </p:nvSpPr>
          <p:spPr bwMode="auto">
            <a:xfrm flipH="1">
              <a:off x="213" y="2156"/>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2133" name="Line 21"/>
            <p:cNvSpPr>
              <a:spLocks noChangeShapeType="1"/>
            </p:cNvSpPr>
            <p:nvPr/>
          </p:nvSpPr>
          <p:spPr bwMode="auto">
            <a:xfrm flipH="1">
              <a:off x="213" y="2524"/>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2134" name="Line 22"/>
            <p:cNvSpPr>
              <a:spLocks noChangeShapeType="1"/>
            </p:cNvSpPr>
            <p:nvPr/>
          </p:nvSpPr>
          <p:spPr bwMode="auto">
            <a:xfrm>
              <a:off x="1974" y="1321"/>
              <a:ext cx="2008"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2135" name="Line 23"/>
            <p:cNvSpPr>
              <a:spLocks noChangeShapeType="1"/>
            </p:cNvSpPr>
            <p:nvPr/>
          </p:nvSpPr>
          <p:spPr bwMode="auto">
            <a:xfrm flipH="1">
              <a:off x="1632" y="1375"/>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2136" name="Line 24"/>
            <p:cNvSpPr>
              <a:spLocks noChangeShapeType="1"/>
            </p:cNvSpPr>
            <p:nvPr/>
          </p:nvSpPr>
          <p:spPr bwMode="auto">
            <a:xfrm>
              <a:off x="4140" y="1767"/>
              <a:ext cx="9"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2137" name="Line 25"/>
            <p:cNvSpPr>
              <a:spLocks noChangeShapeType="1"/>
            </p:cNvSpPr>
            <p:nvPr/>
          </p:nvSpPr>
          <p:spPr bwMode="auto">
            <a:xfrm flipH="1">
              <a:off x="3074" y="1734"/>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2138" name="Line 26"/>
            <p:cNvSpPr>
              <a:spLocks noChangeShapeType="1"/>
            </p:cNvSpPr>
            <p:nvPr/>
          </p:nvSpPr>
          <p:spPr bwMode="auto">
            <a:xfrm>
              <a:off x="4275" y="1725"/>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2139" name="Line 27"/>
            <p:cNvSpPr>
              <a:spLocks noChangeShapeType="1"/>
            </p:cNvSpPr>
            <p:nvPr/>
          </p:nvSpPr>
          <p:spPr bwMode="auto">
            <a:xfrm flipH="1">
              <a:off x="3084" y="2110"/>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2140" name="Line 28"/>
            <p:cNvSpPr>
              <a:spLocks noChangeShapeType="1"/>
            </p:cNvSpPr>
            <p:nvPr/>
          </p:nvSpPr>
          <p:spPr bwMode="auto">
            <a:xfrm flipH="1">
              <a:off x="3084" y="2477"/>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2141" name="Line 29"/>
            <p:cNvSpPr>
              <a:spLocks noChangeShapeType="1"/>
            </p:cNvSpPr>
            <p:nvPr/>
          </p:nvSpPr>
          <p:spPr bwMode="auto">
            <a:xfrm flipH="1">
              <a:off x="5221" y="2119"/>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02142" name="Group 30"/>
            <p:cNvGrpSpPr>
              <a:grpSpLocks/>
            </p:cNvGrpSpPr>
            <p:nvPr/>
          </p:nvGrpSpPr>
          <p:grpSpPr bwMode="auto">
            <a:xfrm>
              <a:off x="825" y="3240"/>
              <a:ext cx="793" cy="412"/>
              <a:chOff x="2582" y="5834"/>
              <a:chExt cx="1156" cy="673"/>
            </a:xfrm>
          </p:grpSpPr>
          <p:sp>
            <p:nvSpPr>
              <p:cNvPr id="602143" name="Rectangle 31"/>
              <p:cNvSpPr>
                <a:spLocks noChangeArrowheads="1"/>
              </p:cNvSpPr>
              <p:nvPr/>
            </p:nvSpPr>
            <p:spPr bwMode="auto">
              <a:xfrm>
                <a:off x="2582" y="5834"/>
                <a:ext cx="1156"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400"/>
                  <a:t>id</a:t>
                </a:r>
              </a:p>
            </p:txBody>
          </p:sp>
          <p:sp>
            <p:nvSpPr>
              <p:cNvPr id="602144" name="Line 32"/>
              <p:cNvSpPr>
                <a:spLocks noChangeShapeType="1"/>
              </p:cNvSpPr>
              <p:nvPr/>
            </p:nvSpPr>
            <p:spPr bwMode="auto">
              <a:xfrm>
                <a:off x="3150" y="5847"/>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2145" name="Line 33"/>
              <p:cNvSpPr>
                <a:spLocks noChangeShapeType="1"/>
              </p:cNvSpPr>
              <p:nvPr/>
            </p:nvSpPr>
            <p:spPr bwMode="auto">
              <a:xfrm>
                <a:off x="3420" y="6057"/>
                <a:ext cx="0" cy="450"/>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02146" name="Group 34"/>
            <p:cNvGrpSpPr>
              <a:grpSpLocks/>
            </p:cNvGrpSpPr>
            <p:nvPr/>
          </p:nvGrpSpPr>
          <p:grpSpPr bwMode="auto">
            <a:xfrm>
              <a:off x="4797" y="3250"/>
              <a:ext cx="793" cy="412"/>
              <a:chOff x="2582" y="5834"/>
              <a:chExt cx="1156" cy="673"/>
            </a:xfrm>
          </p:grpSpPr>
          <p:sp>
            <p:nvSpPr>
              <p:cNvPr id="602147" name="Rectangle 35"/>
              <p:cNvSpPr>
                <a:spLocks noChangeArrowheads="1"/>
              </p:cNvSpPr>
              <p:nvPr/>
            </p:nvSpPr>
            <p:spPr bwMode="auto">
              <a:xfrm>
                <a:off x="2582" y="5834"/>
                <a:ext cx="1156"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400"/>
                  <a:t>id</a:t>
                </a:r>
              </a:p>
            </p:txBody>
          </p:sp>
          <p:sp>
            <p:nvSpPr>
              <p:cNvPr id="602148" name="Line 36"/>
              <p:cNvSpPr>
                <a:spLocks noChangeShapeType="1"/>
              </p:cNvSpPr>
              <p:nvPr/>
            </p:nvSpPr>
            <p:spPr bwMode="auto">
              <a:xfrm>
                <a:off x="3150" y="5847"/>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2149" name="Line 37"/>
              <p:cNvSpPr>
                <a:spLocks noChangeShapeType="1"/>
              </p:cNvSpPr>
              <p:nvPr/>
            </p:nvSpPr>
            <p:spPr bwMode="auto">
              <a:xfrm>
                <a:off x="3420" y="6057"/>
                <a:ext cx="0" cy="45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02150" name="Group 38"/>
            <p:cNvGrpSpPr>
              <a:grpSpLocks/>
            </p:cNvGrpSpPr>
            <p:nvPr/>
          </p:nvGrpSpPr>
          <p:grpSpPr bwMode="auto">
            <a:xfrm>
              <a:off x="3451" y="3250"/>
              <a:ext cx="793" cy="265"/>
              <a:chOff x="6306" y="5910"/>
              <a:chExt cx="1156" cy="433"/>
            </a:xfrm>
          </p:grpSpPr>
          <p:sp>
            <p:nvSpPr>
              <p:cNvPr id="602151" name="Rectangle 39"/>
              <p:cNvSpPr>
                <a:spLocks noChangeArrowheads="1"/>
              </p:cNvSpPr>
              <p:nvPr/>
            </p:nvSpPr>
            <p:spPr bwMode="auto">
              <a:xfrm>
                <a:off x="6306" y="5910"/>
                <a:ext cx="1156"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10800" rIns="18000" bIns="10800"/>
              <a:lstStyle/>
              <a:p>
                <a:pPr algn="just"/>
                <a:r>
                  <a:rPr lang="en-US" altLang="zh-CN" sz="2400"/>
                  <a:t>num  5</a:t>
                </a:r>
              </a:p>
            </p:txBody>
          </p:sp>
          <p:sp>
            <p:nvSpPr>
              <p:cNvPr id="602152" name="Line 40"/>
              <p:cNvSpPr>
                <a:spLocks noChangeShapeType="1"/>
              </p:cNvSpPr>
              <p:nvPr/>
            </p:nvSpPr>
            <p:spPr bwMode="auto">
              <a:xfrm>
                <a:off x="6874" y="59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02153" name="Group 41"/>
            <p:cNvGrpSpPr>
              <a:grpSpLocks/>
            </p:cNvGrpSpPr>
            <p:nvPr/>
          </p:nvGrpSpPr>
          <p:grpSpPr bwMode="auto">
            <a:xfrm>
              <a:off x="3943" y="2707"/>
              <a:ext cx="1173" cy="265"/>
              <a:chOff x="7626" y="5010"/>
              <a:chExt cx="1710" cy="433"/>
            </a:xfrm>
          </p:grpSpPr>
          <p:sp>
            <p:nvSpPr>
              <p:cNvPr id="602154" name="Rectangle 42"/>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zh-CN" altLang="en-US" sz="2400">
                    <a:latin typeface="宋体" charset="-122"/>
                  </a:rPr>
                  <a:t>*</a:t>
                </a:r>
              </a:p>
            </p:txBody>
          </p:sp>
          <p:sp>
            <p:nvSpPr>
              <p:cNvPr id="602155" name="Line 43"/>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2156" name="Line 44"/>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02157" name="Group 45"/>
            <p:cNvGrpSpPr>
              <a:grpSpLocks/>
            </p:cNvGrpSpPr>
            <p:nvPr/>
          </p:nvGrpSpPr>
          <p:grpSpPr bwMode="auto">
            <a:xfrm>
              <a:off x="1496" y="2119"/>
              <a:ext cx="1172" cy="266"/>
              <a:chOff x="7626" y="5010"/>
              <a:chExt cx="1710" cy="433"/>
            </a:xfrm>
          </p:grpSpPr>
          <p:sp>
            <p:nvSpPr>
              <p:cNvPr id="602158" name="Rectangle 46"/>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zh-CN" altLang="en-US" sz="2400">
                    <a:latin typeface="宋体" charset="-122"/>
                  </a:rPr>
                  <a:t>+</a:t>
                </a:r>
              </a:p>
            </p:txBody>
          </p:sp>
          <p:sp>
            <p:nvSpPr>
              <p:cNvPr id="602159" name="Line 47"/>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2160" name="Line 48"/>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02161" name="Rectangle 49"/>
            <p:cNvSpPr>
              <a:spLocks noChangeArrowheads="1"/>
            </p:cNvSpPr>
            <p:nvPr/>
          </p:nvSpPr>
          <p:spPr bwMode="auto">
            <a:xfrm>
              <a:off x="192" y="3648"/>
              <a:ext cx="22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r>
                <a:rPr lang="zh-CN" altLang="en-US" sz="2800"/>
                <a:t>指向符号表中</a:t>
              </a:r>
              <a:r>
                <a:rPr lang="en-US" altLang="zh-CN" sz="2800" i="1"/>
                <a:t>a</a:t>
              </a:r>
              <a:r>
                <a:rPr lang="zh-CN" altLang="en-US" sz="2800"/>
                <a:t>的入口</a:t>
              </a:r>
            </a:p>
          </p:txBody>
        </p:sp>
        <p:sp>
          <p:nvSpPr>
            <p:cNvPr id="602162" name="Rectangle 50"/>
            <p:cNvSpPr>
              <a:spLocks noChangeArrowheads="1"/>
            </p:cNvSpPr>
            <p:nvPr/>
          </p:nvSpPr>
          <p:spPr bwMode="auto">
            <a:xfrm>
              <a:off x="3557" y="3648"/>
              <a:ext cx="2203"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r>
                <a:rPr lang="zh-CN" altLang="en-US" sz="2800"/>
                <a:t>指向符号表中</a:t>
              </a:r>
              <a:r>
                <a:rPr lang="en-US" altLang="zh-CN" sz="2800" i="1"/>
                <a:t>b</a:t>
              </a:r>
              <a:r>
                <a:rPr lang="zh-CN" altLang="en-US" sz="2800"/>
                <a:t>的入口</a:t>
              </a:r>
            </a:p>
          </p:txBody>
        </p:sp>
        <p:sp>
          <p:nvSpPr>
            <p:cNvPr id="602163" name="Line 51"/>
            <p:cNvSpPr>
              <a:spLocks noChangeShapeType="1"/>
            </p:cNvSpPr>
            <p:nvPr/>
          </p:nvSpPr>
          <p:spPr bwMode="auto">
            <a:xfrm>
              <a:off x="1800" y="1412"/>
              <a:ext cx="0" cy="707"/>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02164" name="Line 52"/>
            <p:cNvSpPr>
              <a:spLocks noChangeShapeType="1"/>
            </p:cNvSpPr>
            <p:nvPr/>
          </p:nvSpPr>
          <p:spPr bwMode="auto">
            <a:xfrm>
              <a:off x="1056" y="1730"/>
              <a:ext cx="0" cy="1534"/>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02165" name="Line 53"/>
            <p:cNvSpPr>
              <a:spLocks noChangeShapeType="1"/>
            </p:cNvSpPr>
            <p:nvPr/>
          </p:nvSpPr>
          <p:spPr bwMode="auto">
            <a:xfrm>
              <a:off x="624" y="1728"/>
              <a:ext cx="384" cy="0"/>
            </a:xfrm>
            <a:prstGeom prst="line">
              <a:avLst/>
            </a:prstGeom>
            <a:noFill/>
            <a:ln w="254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2166" name="Line 54"/>
            <p:cNvSpPr>
              <a:spLocks noChangeShapeType="1"/>
            </p:cNvSpPr>
            <p:nvPr/>
          </p:nvSpPr>
          <p:spPr bwMode="auto">
            <a:xfrm>
              <a:off x="607" y="2091"/>
              <a:ext cx="353" cy="21"/>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2167" name="Line 55"/>
            <p:cNvSpPr>
              <a:spLocks noChangeShapeType="1"/>
            </p:cNvSpPr>
            <p:nvPr/>
          </p:nvSpPr>
          <p:spPr bwMode="auto">
            <a:xfrm>
              <a:off x="607" y="2450"/>
              <a:ext cx="277" cy="0"/>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2168" name="Line 56"/>
            <p:cNvSpPr>
              <a:spLocks noChangeShapeType="1"/>
            </p:cNvSpPr>
            <p:nvPr/>
          </p:nvSpPr>
          <p:spPr bwMode="auto">
            <a:xfrm>
              <a:off x="3696" y="2016"/>
              <a:ext cx="0" cy="1231"/>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02169" name="Line 57"/>
            <p:cNvSpPr>
              <a:spLocks noChangeShapeType="1"/>
            </p:cNvSpPr>
            <p:nvPr/>
          </p:nvSpPr>
          <p:spPr bwMode="auto">
            <a:xfrm flipV="1">
              <a:off x="3360" y="2016"/>
              <a:ext cx="336" cy="0"/>
            </a:xfrm>
            <a:prstGeom prst="line">
              <a:avLst/>
            </a:prstGeom>
            <a:noFill/>
            <a:ln w="254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2170" name="Line 58"/>
            <p:cNvSpPr>
              <a:spLocks noChangeShapeType="1"/>
            </p:cNvSpPr>
            <p:nvPr/>
          </p:nvSpPr>
          <p:spPr bwMode="auto">
            <a:xfrm>
              <a:off x="3408" y="2400"/>
              <a:ext cx="165" cy="0"/>
            </a:xfrm>
            <a:prstGeom prst="line">
              <a:avLst/>
            </a:prstGeom>
            <a:noFill/>
            <a:ln w="254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2171" name="Line 59"/>
            <p:cNvSpPr>
              <a:spLocks noChangeShapeType="1"/>
            </p:cNvSpPr>
            <p:nvPr/>
          </p:nvSpPr>
          <p:spPr bwMode="auto">
            <a:xfrm>
              <a:off x="4309" y="1752"/>
              <a:ext cx="0" cy="945"/>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02172" name="Line 60"/>
            <p:cNvSpPr>
              <a:spLocks noChangeShapeType="1"/>
            </p:cNvSpPr>
            <p:nvPr/>
          </p:nvSpPr>
          <p:spPr bwMode="auto">
            <a:xfrm>
              <a:off x="4936" y="2881"/>
              <a:ext cx="0" cy="36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02173" name="Freeform 61"/>
            <p:cNvSpPr>
              <a:spLocks/>
            </p:cNvSpPr>
            <p:nvPr/>
          </p:nvSpPr>
          <p:spPr bwMode="auto">
            <a:xfrm>
              <a:off x="1089" y="2275"/>
              <a:ext cx="968" cy="965"/>
            </a:xfrm>
            <a:custGeom>
              <a:avLst/>
              <a:gdLst>
                <a:gd name="T0" fmla="*/ 1412 w 1412"/>
                <a:gd name="T1" fmla="*/ 0 h 1576"/>
                <a:gd name="T2" fmla="*/ 1113 w 1412"/>
                <a:gd name="T3" fmla="*/ 811 h 1576"/>
                <a:gd name="T4" fmla="*/ 182 w 1412"/>
                <a:gd name="T5" fmla="*/ 960 h 1576"/>
                <a:gd name="T6" fmla="*/ 18 w 1412"/>
                <a:gd name="T7" fmla="*/ 1576 h 1576"/>
              </a:gdLst>
              <a:ahLst/>
              <a:cxnLst>
                <a:cxn ang="0">
                  <a:pos x="T0" y="T1"/>
                </a:cxn>
                <a:cxn ang="0">
                  <a:pos x="T2" y="T3"/>
                </a:cxn>
                <a:cxn ang="0">
                  <a:pos x="T4" y="T5"/>
                </a:cxn>
                <a:cxn ang="0">
                  <a:pos x="T6" y="T7"/>
                </a:cxn>
              </a:cxnLst>
              <a:rect l="0" t="0" r="r" b="b"/>
              <a:pathLst>
                <a:path w="1412" h="1576">
                  <a:moveTo>
                    <a:pt x="1412" y="0"/>
                  </a:moveTo>
                  <a:cubicBezTo>
                    <a:pt x="1362" y="135"/>
                    <a:pt x="1318" y="651"/>
                    <a:pt x="1113" y="811"/>
                  </a:cubicBezTo>
                  <a:cubicBezTo>
                    <a:pt x="908" y="971"/>
                    <a:pt x="364" y="833"/>
                    <a:pt x="182" y="960"/>
                  </a:cubicBezTo>
                  <a:cubicBezTo>
                    <a:pt x="0" y="1087"/>
                    <a:pt x="45" y="1473"/>
                    <a:pt x="18" y="1576"/>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2174" name="Freeform 62"/>
            <p:cNvSpPr>
              <a:spLocks/>
            </p:cNvSpPr>
            <p:nvPr/>
          </p:nvSpPr>
          <p:spPr bwMode="auto">
            <a:xfrm>
              <a:off x="2541" y="2240"/>
              <a:ext cx="1583" cy="457"/>
            </a:xfrm>
            <a:custGeom>
              <a:avLst/>
              <a:gdLst>
                <a:gd name="T0" fmla="*/ 0 w 2310"/>
                <a:gd name="T1" fmla="*/ 13 h 747"/>
                <a:gd name="T2" fmla="*/ 1380 w 2310"/>
                <a:gd name="T3" fmla="*/ 13 h 747"/>
                <a:gd name="T4" fmla="*/ 1590 w 2310"/>
                <a:gd name="T5" fmla="*/ 28 h 747"/>
                <a:gd name="T6" fmla="*/ 1980 w 2310"/>
                <a:gd name="T7" fmla="*/ 178 h 747"/>
                <a:gd name="T8" fmla="*/ 2310 w 2310"/>
                <a:gd name="T9" fmla="*/ 747 h 747"/>
              </a:gdLst>
              <a:ahLst/>
              <a:cxnLst>
                <a:cxn ang="0">
                  <a:pos x="T0" y="T1"/>
                </a:cxn>
                <a:cxn ang="0">
                  <a:pos x="T2" y="T3"/>
                </a:cxn>
                <a:cxn ang="0">
                  <a:pos x="T4" y="T5"/>
                </a:cxn>
                <a:cxn ang="0">
                  <a:pos x="T6" y="T7"/>
                </a:cxn>
                <a:cxn ang="0">
                  <a:pos x="T8" y="T9"/>
                </a:cxn>
              </a:cxnLst>
              <a:rect l="0" t="0" r="r" b="b"/>
              <a:pathLst>
                <a:path w="2310" h="747">
                  <a:moveTo>
                    <a:pt x="0" y="13"/>
                  </a:moveTo>
                  <a:cubicBezTo>
                    <a:pt x="230" y="13"/>
                    <a:pt x="1115" y="11"/>
                    <a:pt x="1380" y="13"/>
                  </a:cubicBezTo>
                  <a:cubicBezTo>
                    <a:pt x="1645" y="15"/>
                    <a:pt x="1490" y="0"/>
                    <a:pt x="1590" y="28"/>
                  </a:cubicBezTo>
                  <a:cubicBezTo>
                    <a:pt x="1690" y="56"/>
                    <a:pt x="1860" y="58"/>
                    <a:pt x="1980" y="178"/>
                  </a:cubicBezTo>
                  <a:cubicBezTo>
                    <a:pt x="2100" y="298"/>
                    <a:pt x="2241" y="629"/>
                    <a:pt x="2310" y="747"/>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2175" name="Freeform 63"/>
            <p:cNvSpPr>
              <a:spLocks/>
            </p:cNvSpPr>
            <p:nvPr/>
          </p:nvSpPr>
          <p:spPr bwMode="auto">
            <a:xfrm>
              <a:off x="3743" y="2881"/>
              <a:ext cx="772" cy="368"/>
            </a:xfrm>
            <a:custGeom>
              <a:avLst/>
              <a:gdLst>
                <a:gd name="T0" fmla="*/ 1126 w 1126"/>
                <a:gd name="T1" fmla="*/ 0 h 600"/>
                <a:gd name="T2" fmla="*/ 916 w 1126"/>
                <a:gd name="T3" fmla="*/ 301 h 600"/>
                <a:gd name="T4" fmla="*/ 181 w 1126"/>
                <a:gd name="T5" fmla="*/ 346 h 600"/>
                <a:gd name="T6" fmla="*/ 0 w 1126"/>
                <a:gd name="T7" fmla="*/ 600 h 600"/>
              </a:gdLst>
              <a:ahLst/>
              <a:cxnLst>
                <a:cxn ang="0">
                  <a:pos x="T0" y="T1"/>
                </a:cxn>
                <a:cxn ang="0">
                  <a:pos x="T2" y="T3"/>
                </a:cxn>
                <a:cxn ang="0">
                  <a:pos x="T4" y="T5"/>
                </a:cxn>
                <a:cxn ang="0">
                  <a:pos x="T6" y="T7"/>
                </a:cxn>
              </a:cxnLst>
              <a:rect l="0" t="0" r="r" b="b"/>
              <a:pathLst>
                <a:path w="1126" h="600">
                  <a:moveTo>
                    <a:pt x="1126" y="0"/>
                  </a:moveTo>
                  <a:cubicBezTo>
                    <a:pt x="1091" y="50"/>
                    <a:pt x="1073" y="243"/>
                    <a:pt x="916" y="301"/>
                  </a:cubicBezTo>
                  <a:cubicBezTo>
                    <a:pt x="759" y="359"/>
                    <a:pt x="334" y="296"/>
                    <a:pt x="181" y="346"/>
                  </a:cubicBezTo>
                  <a:cubicBezTo>
                    <a:pt x="28" y="396"/>
                    <a:pt x="38" y="547"/>
                    <a:pt x="0" y="60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2176" name="Freeform 64"/>
            <p:cNvSpPr>
              <a:spLocks/>
            </p:cNvSpPr>
            <p:nvPr/>
          </p:nvSpPr>
          <p:spPr bwMode="auto">
            <a:xfrm>
              <a:off x="5059" y="2083"/>
              <a:ext cx="375" cy="1157"/>
            </a:xfrm>
            <a:custGeom>
              <a:avLst/>
              <a:gdLst>
                <a:gd name="T0" fmla="*/ 526 w 546"/>
                <a:gd name="T1" fmla="*/ 0 h 1890"/>
                <a:gd name="T2" fmla="*/ 526 w 546"/>
                <a:gd name="T3" fmla="*/ 1290 h 1890"/>
                <a:gd name="T4" fmla="*/ 406 w 546"/>
                <a:gd name="T5" fmla="*/ 1634 h 1890"/>
                <a:gd name="T6" fmla="*/ 211 w 546"/>
                <a:gd name="T7" fmla="*/ 1785 h 1890"/>
                <a:gd name="T8" fmla="*/ 0 w 546"/>
                <a:gd name="T9" fmla="*/ 1890 h 1890"/>
              </a:gdLst>
              <a:ahLst/>
              <a:cxnLst>
                <a:cxn ang="0">
                  <a:pos x="T0" y="T1"/>
                </a:cxn>
                <a:cxn ang="0">
                  <a:pos x="T2" y="T3"/>
                </a:cxn>
                <a:cxn ang="0">
                  <a:pos x="T4" y="T5"/>
                </a:cxn>
                <a:cxn ang="0">
                  <a:pos x="T6" y="T7"/>
                </a:cxn>
                <a:cxn ang="0">
                  <a:pos x="T8" y="T9"/>
                </a:cxn>
              </a:cxnLst>
              <a:rect l="0" t="0" r="r" b="b"/>
              <a:pathLst>
                <a:path w="546" h="1890">
                  <a:moveTo>
                    <a:pt x="526" y="0"/>
                  </a:moveTo>
                  <a:cubicBezTo>
                    <a:pt x="536" y="509"/>
                    <a:pt x="546" y="1018"/>
                    <a:pt x="526" y="1290"/>
                  </a:cubicBezTo>
                  <a:cubicBezTo>
                    <a:pt x="506" y="1562"/>
                    <a:pt x="458" y="1552"/>
                    <a:pt x="406" y="1634"/>
                  </a:cubicBezTo>
                  <a:cubicBezTo>
                    <a:pt x="354" y="1716"/>
                    <a:pt x="279" y="1742"/>
                    <a:pt x="211" y="1785"/>
                  </a:cubicBezTo>
                  <a:cubicBezTo>
                    <a:pt x="143" y="1828"/>
                    <a:pt x="44" y="1868"/>
                    <a:pt x="0" y="1890"/>
                  </a:cubicBezTo>
                </a:path>
              </a:pathLst>
            </a:custGeom>
            <a:noFill/>
            <a:ln w="25400" cap="flat">
              <a:solidFill>
                <a:schemeClr val="tx1"/>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2177" name="Line 65"/>
            <p:cNvSpPr>
              <a:spLocks noChangeShapeType="1"/>
            </p:cNvSpPr>
            <p:nvPr/>
          </p:nvSpPr>
          <p:spPr bwMode="auto">
            <a:xfrm flipH="1">
              <a:off x="864" y="2448"/>
              <a:ext cx="0" cy="801"/>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02178" name="Line 66"/>
            <p:cNvSpPr>
              <a:spLocks noChangeShapeType="1"/>
            </p:cNvSpPr>
            <p:nvPr/>
          </p:nvSpPr>
          <p:spPr bwMode="auto">
            <a:xfrm flipH="1">
              <a:off x="960" y="2112"/>
              <a:ext cx="0" cy="1137"/>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02179" name="Line 67"/>
            <p:cNvSpPr>
              <a:spLocks noChangeShapeType="1"/>
            </p:cNvSpPr>
            <p:nvPr/>
          </p:nvSpPr>
          <p:spPr bwMode="auto">
            <a:xfrm>
              <a:off x="3552" y="2400"/>
              <a:ext cx="0" cy="864"/>
            </a:xfrm>
            <a:prstGeom prst="line">
              <a:avLst/>
            </a:prstGeom>
            <a:noFill/>
            <a:ln w="25400">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68" name="Group 120"/>
          <p:cNvGraphicFramePr>
            <a:graphicFrameLocks noGrp="1"/>
          </p:cNvGraphicFramePr>
          <p:nvPr>
            <p:extLst>
              <p:ext uri="{D42A27DB-BD31-4B8C-83A1-F6EECF244321}">
                <p14:modId xmlns:p14="http://schemas.microsoft.com/office/powerpoint/2010/main" val="3322713207"/>
              </p:ext>
            </p:extLst>
          </p:nvPr>
        </p:nvGraphicFramePr>
        <p:xfrm>
          <a:off x="3895725" y="36480"/>
          <a:ext cx="5203825" cy="2682240"/>
        </p:xfrm>
        <a:graphic>
          <a:graphicData uri="http://schemas.openxmlformats.org/drawingml/2006/table">
            <a:tbl>
              <a:tblPr/>
              <a:tblGrid>
                <a:gridCol w="1470043"/>
                <a:gridCol w="3733782"/>
              </a:tblGrid>
              <a:tr h="23429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宋体" charset="-122"/>
                          <a:ea typeface="宋体" charset="-122"/>
                        </a:rPr>
                        <a:t>产  生  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宋体" charset="-122"/>
                          <a:ea typeface="宋体" charset="-122"/>
                        </a:rPr>
                        <a:t>语</a:t>
                      </a:r>
                      <a:r>
                        <a:rPr kumimoji="0" lang="zh-CN" altLang="en-US" sz="1600" b="1" i="0" u="none" strike="noStrike" cap="none" normalizeH="0" baseline="0" dirty="0" smtClean="0">
                          <a:ln>
                            <a:noFill/>
                          </a:ln>
                          <a:solidFill>
                            <a:schemeClr val="tx1"/>
                          </a:solidFill>
                          <a:effectLst/>
                          <a:latin typeface="Times New Roman" charset="0"/>
                          <a:ea typeface="宋体" charset="-122"/>
                        </a:rPr>
                        <a:t>  </a:t>
                      </a:r>
                      <a:r>
                        <a:rPr kumimoji="0" lang="zh-CN" altLang="en-US" sz="1600" b="1" i="0" u="none" strike="noStrike" cap="none" normalizeH="0" baseline="0" dirty="0" smtClean="0">
                          <a:ln>
                            <a:noFill/>
                          </a:ln>
                          <a:solidFill>
                            <a:schemeClr val="tx1"/>
                          </a:solidFill>
                          <a:effectLst/>
                          <a:latin typeface="宋体" charset="-122"/>
                          <a:ea typeface="宋体" charset="-122"/>
                        </a:rPr>
                        <a:t>义</a:t>
                      </a:r>
                      <a:r>
                        <a:rPr kumimoji="0" lang="zh-CN" altLang="en-US" sz="1600" b="1" i="0" u="none" strike="noStrike" cap="none" normalizeH="0" baseline="0" dirty="0" smtClean="0">
                          <a:ln>
                            <a:noFill/>
                          </a:ln>
                          <a:solidFill>
                            <a:schemeClr val="tx1"/>
                          </a:solidFill>
                          <a:effectLst/>
                          <a:latin typeface="Times New Roman" charset="0"/>
                          <a:ea typeface="宋体" charset="-122"/>
                        </a:rPr>
                        <a:t>  </a:t>
                      </a:r>
                      <a:r>
                        <a:rPr kumimoji="0" lang="zh-CN" altLang="en-US" sz="1600" b="1" i="0" u="none" strike="noStrike" cap="none" normalizeH="0" baseline="0" dirty="0" smtClean="0">
                          <a:ln>
                            <a:noFill/>
                          </a:ln>
                          <a:solidFill>
                            <a:schemeClr val="tx1"/>
                          </a:solidFill>
                          <a:effectLst/>
                          <a:latin typeface="宋体" charset="-122"/>
                          <a:ea typeface="宋体" charset="-122"/>
                        </a:rPr>
                        <a:t>规</a:t>
                      </a:r>
                      <a:r>
                        <a:rPr kumimoji="0" lang="zh-CN" altLang="en-US" sz="1600" b="1" i="0" u="none" strike="noStrike" cap="none" normalizeH="0" baseline="0" dirty="0" smtClean="0">
                          <a:ln>
                            <a:noFill/>
                          </a:ln>
                          <a:solidFill>
                            <a:schemeClr val="tx1"/>
                          </a:solidFill>
                          <a:effectLst/>
                          <a:latin typeface="Times New Roman" charset="0"/>
                          <a:ea typeface="宋体" charset="-122"/>
                        </a:rPr>
                        <a:t>  </a:t>
                      </a:r>
                      <a:r>
                        <a:rPr kumimoji="0" lang="zh-CN" altLang="en-US" sz="1600" b="1" i="0" u="none" strike="noStrike" cap="none" normalizeH="0" baseline="0" dirty="0" smtClean="0">
                          <a:ln>
                            <a:noFill/>
                          </a:ln>
                          <a:solidFill>
                            <a:schemeClr val="tx1"/>
                          </a:solidFill>
                          <a:effectLst/>
                          <a:latin typeface="宋体" charset="-122"/>
                          <a:ea typeface="宋体" charset="-122"/>
                        </a:rPr>
                        <a:t>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charset="0"/>
                          <a:ea typeface="宋体" charset="-122"/>
                        </a:rPr>
                        <a:t>  </a:t>
                      </a:r>
                      <a:r>
                        <a:rPr kumimoji="0" lang="en-US" altLang="zh-CN" sz="1600" b="1" i="1" u="none" strike="noStrike" cap="none" normalizeH="0" baseline="0" smtClean="0">
                          <a:ln>
                            <a:noFill/>
                          </a:ln>
                          <a:solidFill>
                            <a:schemeClr val="tx1"/>
                          </a:solidFill>
                          <a:effectLst/>
                          <a:latin typeface="Times New Roman" charset="0"/>
                          <a:ea typeface="宋体" charset="-122"/>
                        </a:rPr>
                        <a:t>E </a:t>
                      </a:r>
                      <a:r>
                        <a:rPr kumimoji="0" lang="en-US" altLang="zh-CN" sz="1600" b="1" i="0" u="none" strike="noStrike" cap="none" normalizeH="0" baseline="0" smtClean="0">
                          <a:ln>
                            <a:noFill/>
                          </a:ln>
                          <a:solidFill>
                            <a:schemeClr val="tx1"/>
                          </a:solidFill>
                          <a:effectLst/>
                          <a:latin typeface="Times New Roman" charset="0"/>
                          <a:ea typeface="宋体" charset="-122"/>
                          <a:sym typeface="Symbol" pitchFamily="18" charset="2"/>
                        </a:rPr>
                        <a:t></a:t>
                      </a:r>
                      <a:r>
                        <a:rPr kumimoji="0" lang="en-US" altLang="zh-CN" sz="1600" b="1" i="0" u="none" strike="noStrike" cap="none" normalizeH="0" baseline="0" smtClean="0">
                          <a:ln>
                            <a:noFill/>
                          </a:ln>
                          <a:solidFill>
                            <a:schemeClr val="tx1"/>
                          </a:solidFill>
                          <a:effectLst/>
                          <a:latin typeface="Times New Roman" charset="0"/>
                          <a:ea typeface="宋体" charset="-122"/>
                        </a:rPr>
                        <a:t> </a:t>
                      </a:r>
                      <a:r>
                        <a:rPr kumimoji="0" lang="en-US" altLang="zh-CN" sz="1600" b="1" i="1" u="none" strike="noStrike" cap="none" normalizeH="0" baseline="0" smtClean="0">
                          <a:ln>
                            <a:noFill/>
                          </a:ln>
                          <a:solidFill>
                            <a:schemeClr val="tx1"/>
                          </a:solidFill>
                          <a:effectLst/>
                          <a:latin typeface="Times New Roman" charset="0"/>
                          <a:ea typeface="宋体" charset="-122"/>
                        </a:rPr>
                        <a:t>E</a:t>
                      </a:r>
                      <a:r>
                        <a:rPr kumimoji="0" lang="en-US" altLang="zh-CN" sz="1600" b="1" i="0" u="none" strike="noStrike" cap="none" normalizeH="0" baseline="-30000" smtClean="0">
                          <a:ln>
                            <a:noFill/>
                          </a:ln>
                          <a:solidFill>
                            <a:schemeClr val="tx1"/>
                          </a:solidFill>
                          <a:effectLst/>
                          <a:latin typeface="Times New Roman" charset="0"/>
                          <a:ea typeface="宋体" charset="-122"/>
                        </a:rPr>
                        <a:t>1 </a:t>
                      </a:r>
                      <a:r>
                        <a:rPr kumimoji="0" lang="en-US" altLang="zh-CN" sz="1600" b="1" i="0" u="none" strike="noStrike" cap="none" normalizeH="0" baseline="0" smtClean="0">
                          <a:ln>
                            <a:noFill/>
                          </a:ln>
                          <a:solidFill>
                            <a:schemeClr val="tx1"/>
                          </a:solidFill>
                          <a:effectLst/>
                          <a:latin typeface="Times New Roman" charset="0"/>
                          <a:ea typeface="宋体" charset="-122"/>
                        </a:rPr>
                        <a:t>+ </a:t>
                      </a:r>
                      <a:r>
                        <a:rPr kumimoji="0" lang="en-US" altLang="zh-CN" sz="1600" b="1" i="1" u="none" strike="noStrike" cap="none" normalizeH="0" baseline="0" smtClean="0">
                          <a:ln>
                            <a:noFill/>
                          </a:ln>
                          <a:solidFill>
                            <a:schemeClr val="tx1"/>
                          </a:solidFill>
                          <a:effectLst/>
                          <a:latin typeface="Times New Roman" charset="0"/>
                          <a:ea typeface="宋体" charset="-122"/>
                        </a:rPr>
                        <a:t>T</a:t>
                      </a:r>
                      <a:r>
                        <a:rPr kumimoji="0" lang="en-US" altLang="zh-CN" sz="1600" b="0" i="0" u="none" strike="noStrike" cap="none" normalizeH="0" baseline="0" smtClean="0">
                          <a:ln>
                            <a:noFill/>
                          </a:ln>
                          <a:solidFill>
                            <a:schemeClr val="tx1"/>
                          </a:solidFill>
                          <a:effectLst/>
                          <a:latin typeface="Times New Roman" charset="0"/>
                          <a:ea typeface="宋体" charset="-122"/>
                        </a:rPr>
                        <a:t> </a:t>
                      </a:r>
                      <a:endParaRPr kumimoji="0" lang="zh-CN" altLang="en-US" sz="16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E</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err="1" smtClean="0">
                          <a:ln>
                            <a:noFill/>
                          </a:ln>
                          <a:solidFill>
                            <a:schemeClr val="tx1"/>
                          </a:solidFill>
                          <a:effectLst/>
                          <a:latin typeface="Times New Roman" charset="0"/>
                          <a:ea typeface="宋体" charset="-122"/>
                        </a:rPr>
                        <a:t>mknode</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smtClean="0">
                          <a:ln>
                            <a:noFill/>
                          </a:ln>
                          <a:solidFill>
                            <a:schemeClr val="tx1"/>
                          </a:solidFill>
                          <a:effectLst/>
                          <a:latin typeface="Times New Roman" charset="0"/>
                          <a:ea typeface="宋体" charset="-122"/>
                        </a:rPr>
                        <a:t>E</a:t>
                      </a:r>
                      <a:r>
                        <a:rPr kumimoji="0" lang="en-US" altLang="zh-CN" sz="1600" b="1" i="0" u="none" strike="noStrike" cap="none" normalizeH="0" baseline="-30000" dirty="0" smtClean="0">
                          <a:ln>
                            <a:noFill/>
                          </a:ln>
                          <a:solidFill>
                            <a:schemeClr val="tx1"/>
                          </a:solidFill>
                          <a:effectLst/>
                          <a:latin typeface="Times New Roman" charset="0"/>
                          <a:ea typeface="宋体" charset="-122"/>
                        </a:rPr>
                        <a:t>1</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1" i="1" u="none" strike="noStrike" cap="none" normalizeH="0" baseline="0" dirty="0"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1" i="1"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T</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E </a:t>
                      </a:r>
                      <a:r>
                        <a:rPr kumimoji="0" lang="en-US" altLang="zh-CN" sz="1600" b="1" i="0" u="none" strike="noStrike" cap="none" normalizeH="0" baseline="0" dirty="0" smtClean="0">
                          <a:ln>
                            <a:noFill/>
                          </a:ln>
                          <a:solidFill>
                            <a:schemeClr val="tx1"/>
                          </a:solidFill>
                          <a:effectLst/>
                          <a:latin typeface="Times New Roman" charset="0"/>
                          <a:ea typeface="宋体" charset="-122"/>
                          <a:sym typeface="Symbol" pitchFamily="18" charset="2"/>
                        </a:rPr>
                        <a:t></a:t>
                      </a:r>
                      <a:r>
                        <a:rPr kumimoji="0" lang="en-US" altLang="zh-CN" sz="1600" b="1" i="1" u="none" strike="noStrike" cap="none" normalizeH="0" baseline="0" dirty="0" smtClean="0">
                          <a:ln>
                            <a:noFill/>
                          </a:ln>
                          <a:solidFill>
                            <a:schemeClr val="tx1"/>
                          </a:solidFill>
                          <a:effectLst/>
                          <a:latin typeface="Times New Roman" charset="0"/>
                          <a:ea typeface="宋体" charset="-122"/>
                        </a:rPr>
                        <a:t> T</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E</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err="1" smtClean="0">
                          <a:ln>
                            <a:noFill/>
                          </a:ln>
                          <a:solidFill>
                            <a:schemeClr val="tx1"/>
                          </a:solidFill>
                          <a:effectLst/>
                          <a:latin typeface="Times New Roman" charset="0"/>
                          <a:ea typeface="宋体" charset="-122"/>
                        </a:rPr>
                        <a:t>T</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6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T </a:t>
                      </a:r>
                      <a:r>
                        <a:rPr kumimoji="0" lang="en-US" altLang="zh-CN" sz="1600" b="1" i="0" u="none" strike="noStrike" cap="none" normalizeH="0" baseline="0" dirty="0" smtClean="0">
                          <a:ln>
                            <a:noFill/>
                          </a:ln>
                          <a:solidFill>
                            <a:schemeClr val="tx1"/>
                          </a:solidFill>
                          <a:effectLst/>
                          <a:latin typeface="Times New Roman" charset="0"/>
                          <a:ea typeface="宋体" charset="-122"/>
                          <a:sym typeface="Symbol" pitchFamily="18" charset="2"/>
                        </a:rPr>
                        <a:t></a:t>
                      </a:r>
                      <a:r>
                        <a:rPr kumimoji="0" lang="en-US" altLang="zh-CN" sz="1600" b="1"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T</a:t>
                      </a:r>
                      <a:r>
                        <a:rPr kumimoji="0" lang="en-US" altLang="zh-CN" sz="1600" b="1" i="0" u="none" strike="noStrike" cap="none" normalizeH="0" baseline="-30000" dirty="0" smtClean="0">
                          <a:ln>
                            <a:noFill/>
                          </a:ln>
                          <a:solidFill>
                            <a:schemeClr val="tx1"/>
                          </a:solidFill>
                          <a:effectLst/>
                          <a:latin typeface="Times New Roman" charset="0"/>
                          <a:ea typeface="宋体" charset="-122"/>
                        </a:rPr>
                        <a:t>1</a:t>
                      </a:r>
                      <a:r>
                        <a:rPr kumimoji="0" lang="en-US" altLang="zh-CN" sz="1600" b="1" i="0" u="none" strike="noStrike" cap="none" normalizeH="0" baseline="0" dirty="0" smtClean="0">
                          <a:ln>
                            <a:noFill/>
                          </a:ln>
                          <a:solidFill>
                            <a:schemeClr val="tx1"/>
                          </a:solidFill>
                          <a:effectLst/>
                          <a:latin typeface="宋体" charset="-122"/>
                          <a:ea typeface="宋体" charset="-122"/>
                        </a:rPr>
                        <a:t>*</a:t>
                      </a:r>
                      <a:r>
                        <a:rPr kumimoji="0" lang="en-US" altLang="zh-CN" sz="1600" b="1" i="1" u="none" strike="noStrike" cap="none" normalizeH="0" baseline="0" dirty="0" smtClean="0">
                          <a:ln>
                            <a:noFill/>
                          </a:ln>
                          <a:solidFill>
                            <a:schemeClr val="tx1"/>
                          </a:solidFill>
                          <a:effectLst/>
                          <a:latin typeface="Times New Roman" charset="0"/>
                          <a:ea typeface="宋体" charset="-122"/>
                        </a:rPr>
                        <a:t>F</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T</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err="1" smtClean="0">
                          <a:ln>
                            <a:noFill/>
                          </a:ln>
                          <a:solidFill>
                            <a:schemeClr val="tx1"/>
                          </a:solidFill>
                          <a:effectLst/>
                          <a:latin typeface="Times New Roman" charset="0"/>
                          <a:ea typeface="宋体" charset="-122"/>
                        </a:rPr>
                        <a:t>mknode</a:t>
                      </a:r>
                      <a:r>
                        <a:rPr kumimoji="0" lang="en-US" altLang="zh-CN" sz="1600" b="1" i="0" u="none" strike="noStrike" cap="none" normalizeH="0" baseline="0" dirty="0" smtClean="0">
                          <a:ln>
                            <a:noFill/>
                          </a:ln>
                          <a:solidFill>
                            <a:schemeClr val="tx1"/>
                          </a:solidFill>
                          <a:effectLst/>
                          <a:latin typeface="Times New Roman" charset="0"/>
                          <a:ea typeface="宋体" charset="-122"/>
                        </a:rPr>
                        <a:t>( ‘</a:t>
                      </a:r>
                      <a:r>
                        <a:rPr kumimoji="0" lang="en-US" altLang="zh-CN" sz="1600" b="1" i="0" u="none" strike="noStrike" cap="none" normalizeH="0" baseline="0" dirty="0" smtClean="0">
                          <a:ln>
                            <a:noFill/>
                          </a:ln>
                          <a:solidFill>
                            <a:schemeClr val="tx1"/>
                          </a:solidFill>
                          <a:effectLst/>
                          <a:latin typeface="宋体" charset="-122"/>
                          <a:ea typeface="宋体" charset="-122"/>
                        </a:rPr>
                        <a:t>*</a:t>
                      </a:r>
                      <a:r>
                        <a:rPr kumimoji="0" lang="en-US" altLang="zh-CN" sz="1600" b="1"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T</a:t>
                      </a:r>
                      <a:r>
                        <a:rPr kumimoji="0" lang="en-US" altLang="zh-CN" sz="1600" b="1" i="0" u="none" strike="noStrike" cap="none" normalizeH="0" baseline="-30000" dirty="0" smtClean="0">
                          <a:ln>
                            <a:noFill/>
                          </a:ln>
                          <a:solidFill>
                            <a:schemeClr val="tx1"/>
                          </a:solidFill>
                          <a:effectLst/>
                          <a:latin typeface="Times New Roman" charset="0"/>
                          <a:ea typeface="宋体" charset="-122"/>
                        </a:rPr>
                        <a:t>1</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1" i="1" u="none" strike="noStrike" cap="none" normalizeH="0" baseline="0" dirty="0"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1" i="1"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F</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rgbClr val="FF0000"/>
                          </a:solidFill>
                          <a:effectLst/>
                          <a:latin typeface="Times New Roman" charset="0"/>
                          <a:ea typeface="宋体" charset="-122"/>
                        </a:rPr>
                        <a:t>  </a:t>
                      </a:r>
                      <a:r>
                        <a:rPr kumimoji="0" lang="en-US" altLang="zh-CN" sz="1600" b="1" i="1" u="none" strike="noStrike" cap="none" normalizeH="0" baseline="0" dirty="0" smtClean="0">
                          <a:ln>
                            <a:noFill/>
                          </a:ln>
                          <a:solidFill>
                            <a:srgbClr val="FF0000"/>
                          </a:solidFill>
                          <a:effectLst/>
                          <a:latin typeface="Times New Roman" charset="0"/>
                          <a:ea typeface="宋体" charset="-122"/>
                        </a:rPr>
                        <a:t>T </a:t>
                      </a:r>
                      <a:r>
                        <a:rPr kumimoji="0" lang="en-US" altLang="zh-CN" sz="1600" b="1" i="0" u="none" strike="noStrike" cap="none" normalizeH="0" baseline="0" dirty="0" smtClean="0">
                          <a:ln>
                            <a:noFill/>
                          </a:ln>
                          <a:solidFill>
                            <a:srgbClr val="FF0000"/>
                          </a:solidFill>
                          <a:effectLst/>
                          <a:latin typeface="Times New Roman" charset="0"/>
                          <a:ea typeface="宋体" charset="-122"/>
                          <a:sym typeface="Symbol" pitchFamily="18" charset="2"/>
                        </a:rPr>
                        <a:t></a:t>
                      </a:r>
                      <a:r>
                        <a:rPr kumimoji="0" lang="en-US" altLang="zh-CN" sz="1600" b="1" i="0" u="none" strike="noStrike" cap="none" normalizeH="0" baseline="0" dirty="0" smtClean="0">
                          <a:ln>
                            <a:noFill/>
                          </a:ln>
                          <a:solidFill>
                            <a:srgbClr val="FF0000"/>
                          </a:solidFill>
                          <a:effectLst/>
                          <a:latin typeface="Times New Roman" charset="0"/>
                          <a:ea typeface="宋体" charset="-122"/>
                        </a:rPr>
                        <a:t> </a:t>
                      </a:r>
                      <a:r>
                        <a:rPr kumimoji="0" lang="en-US" altLang="zh-CN" sz="1600" b="1" i="1" u="none" strike="noStrike" cap="none" normalizeH="0" baseline="0" dirty="0" smtClean="0">
                          <a:ln>
                            <a:noFill/>
                          </a:ln>
                          <a:solidFill>
                            <a:srgbClr val="FF0000"/>
                          </a:solidFill>
                          <a:effectLst/>
                          <a:latin typeface="Times New Roman" charset="0"/>
                          <a:ea typeface="宋体" charset="-122"/>
                        </a:rPr>
                        <a:t>F</a:t>
                      </a:r>
                      <a:r>
                        <a:rPr kumimoji="0" lang="en-US" altLang="zh-CN" sz="1600" b="0" i="0" u="none" strike="noStrike" cap="none" normalizeH="0" baseline="0" dirty="0" smtClean="0">
                          <a:ln>
                            <a:noFill/>
                          </a:ln>
                          <a:solidFill>
                            <a:srgbClr val="FF0000"/>
                          </a:solidFill>
                          <a:effectLst/>
                          <a:latin typeface="Times New Roman" charset="0"/>
                          <a:ea typeface="宋体" charset="-122"/>
                        </a:rPr>
                        <a:t> </a:t>
                      </a:r>
                      <a:endParaRPr kumimoji="0" lang="zh-CN" altLang="en-US" sz="1600" b="0" i="0" u="none" strike="noStrike" cap="none" normalizeH="0" baseline="0" dirty="0" smtClean="0">
                        <a:ln>
                          <a:noFill/>
                        </a:ln>
                        <a:solidFill>
                          <a:srgbClr val="FF0000"/>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rgbClr val="FF0000"/>
                          </a:solidFill>
                          <a:effectLst/>
                          <a:latin typeface="Times New Roman" charset="0"/>
                          <a:ea typeface="宋体" charset="-122"/>
                        </a:rPr>
                        <a:t>  </a:t>
                      </a:r>
                      <a:r>
                        <a:rPr kumimoji="0" lang="en-US" altLang="zh-CN" sz="1600" b="1" i="1" u="none" strike="noStrike" cap="none" normalizeH="0" baseline="0" dirty="0" err="1" smtClean="0">
                          <a:ln>
                            <a:noFill/>
                          </a:ln>
                          <a:solidFill>
                            <a:srgbClr val="FF0000"/>
                          </a:solidFill>
                          <a:effectLst/>
                          <a:latin typeface="Times New Roman" charset="0"/>
                          <a:ea typeface="宋体" charset="-122"/>
                        </a:rPr>
                        <a:t>T</a:t>
                      </a:r>
                      <a:r>
                        <a:rPr kumimoji="0" lang="en-US" altLang="zh-CN" sz="1600" b="1" i="0" u="none" strike="noStrike" cap="none" normalizeH="0" baseline="0" dirty="0" err="1" smtClean="0">
                          <a:ln>
                            <a:noFill/>
                          </a:ln>
                          <a:solidFill>
                            <a:srgbClr val="FF0000"/>
                          </a:solidFill>
                          <a:effectLst/>
                          <a:latin typeface="Times New Roman" charset="0"/>
                          <a:ea typeface="宋体" charset="-122"/>
                        </a:rPr>
                        <a:t>.</a:t>
                      </a:r>
                      <a:r>
                        <a:rPr kumimoji="0" lang="en-US" altLang="zh-CN" sz="1600" b="1" i="1" u="none" strike="noStrike" cap="none" normalizeH="0" baseline="0" dirty="0" err="1" smtClean="0">
                          <a:ln>
                            <a:noFill/>
                          </a:ln>
                          <a:solidFill>
                            <a:srgbClr val="FF0000"/>
                          </a:solidFill>
                          <a:effectLst/>
                          <a:latin typeface="Times New Roman" charset="0"/>
                          <a:ea typeface="宋体" charset="-122"/>
                        </a:rPr>
                        <a:t>nptr</a:t>
                      </a:r>
                      <a:r>
                        <a:rPr kumimoji="0" lang="en-US" altLang="zh-CN" sz="1600" b="1" i="0" u="none" strike="noStrike" cap="none" normalizeH="0" baseline="0" dirty="0" smtClean="0">
                          <a:ln>
                            <a:noFill/>
                          </a:ln>
                          <a:solidFill>
                            <a:srgbClr val="FF0000"/>
                          </a:solidFill>
                          <a:effectLst/>
                          <a:latin typeface="Times New Roman" charset="0"/>
                          <a:ea typeface="宋体" charset="-122"/>
                        </a:rPr>
                        <a:t> := </a:t>
                      </a:r>
                      <a:r>
                        <a:rPr kumimoji="0" lang="en-US" altLang="zh-CN" sz="1600" b="1" i="1" u="none" strike="noStrike" cap="none" normalizeH="0" baseline="0" dirty="0" err="1" smtClean="0">
                          <a:ln>
                            <a:noFill/>
                          </a:ln>
                          <a:solidFill>
                            <a:srgbClr val="FF0000"/>
                          </a:solidFill>
                          <a:effectLst/>
                          <a:latin typeface="Times New Roman" charset="0"/>
                          <a:ea typeface="宋体" charset="-122"/>
                        </a:rPr>
                        <a:t>F</a:t>
                      </a:r>
                      <a:r>
                        <a:rPr kumimoji="0" lang="en-US" altLang="zh-CN" sz="1600" b="1" i="0" u="none" strike="noStrike" cap="none" normalizeH="0" baseline="0" dirty="0" err="1" smtClean="0">
                          <a:ln>
                            <a:noFill/>
                          </a:ln>
                          <a:solidFill>
                            <a:srgbClr val="FF0000"/>
                          </a:solidFill>
                          <a:effectLst/>
                          <a:latin typeface="Times New Roman" charset="0"/>
                          <a:ea typeface="宋体" charset="-122"/>
                        </a:rPr>
                        <a:t>.</a:t>
                      </a:r>
                      <a:r>
                        <a:rPr kumimoji="0" lang="en-US" altLang="zh-CN" sz="1600" b="1" i="1" u="none" strike="noStrike" cap="none" normalizeH="0" baseline="0" dirty="0" err="1" smtClean="0">
                          <a:ln>
                            <a:noFill/>
                          </a:ln>
                          <a:solidFill>
                            <a:srgbClr val="FF0000"/>
                          </a:solidFill>
                          <a:effectLst/>
                          <a:latin typeface="Times New Roman" charset="0"/>
                          <a:ea typeface="宋体" charset="-122"/>
                        </a:rPr>
                        <a:t>nptr</a:t>
                      </a:r>
                      <a:r>
                        <a:rPr kumimoji="0" lang="en-US" altLang="zh-CN" sz="1600" b="0" i="0" u="none" strike="noStrike" cap="none" normalizeH="0" baseline="0" dirty="0" smtClean="0">
                          <a:ln>
                            <a:noFill/>
                          </a:ln>
                          <a:solidFill>
                            <a:srgbClr val="FF0000"/>
                          </a:solidFill>
                          <a:effectLst/>
                          <a:latin typeface="Times New Roman" charset="0"/>
                          <a:ea typeface="宋体" charset="-122"/>
                        </a:rPr>
                        <a:t> </a:t>
                      </a:r>
                      <a:endParaRPr kumimoji="0" lang="zh-CN" altLang="en-US" sz="1600" b="0" i="0" u="none" strike="noStrike" cap="none" normalizeH="0" baseline="0" dirty="0" smtClean="0">
                        <a:ln>
                          <a:noFill/>
                        </a:ln>
                        <a:solidFill>
                          <a:srgbClr val="FF0000"/>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charset="0"/>
                          <a:ea typeface="宋体" charset="-122"/>
                        </a:rPr>
                        <a:t>  </a:t>
                      </a:r>
                      <a:r>
                        <a:rPr kumimoji="0" lang="en-US" altLang="zh-CN" sz="1600" b="1" i="1" u="none" strike="noStrike" cap="none" normalizeH="0" baseline="0" smtClean="0">
                          <a:ln>
                            <a:noFill/>
                          </a:ln>
                          <a:solidFill>
                            <a:schemeClr val="tx1"/>
                          </a:solidFill>
                          <a:effectLst/>
                          <a:latin typeface="Times New Roman" charset="0"/>
                          <a:ea typeface="宋体" charset="-122"/>
                        </a:rPr>
                        <a:t>F </a:t>
                      </a:r>
                      <a:r>
                        <a:rPr kumimoji="0" lang="en-US" altLang="zh-CN" sz="1600" b="1" i="0" u="none" strike="noStrike" cap="none" normalizeH="0" baseline="0" smtClean="0">
                          <a:ln>
                            <a:noFill/>
                          </a:ln>
                          <a:solidFill>
                            <a:schemeClr val="tx1"/>
                          </a:solidFill>
                          <a:effectLst/>
                          <a:latin typeface="Times New Roman" charset="0"/>
                          <a:ea typeface="宋体" charset="-122"/>
                          <a:sym typeface="Symbol" pitchFamily="18" charset="2"/>
                        </a:rPr>
                        <a:t></a:t>
                      </a:r>
                      <a:r>
                        <a:rPr kumimoji="0" lang="en-US" altLang="zh-CN" sz="1600" b="1" i="0" u="none" strike="noStrike" cap="none" normalizeH="0" baseline="0" smtClean="0">
                          <a:ln>
                            <a:noFill/>
                          </a:ln>
                          <a:solidFill>
                            <a:schemeClr val="tx1"/>
                          </a:solidFill>
                          <a:effectLst/>
                          <a:latin typeface="Times New Roman" charset="0"/>
                          <a:ea typeface="宋体" charset="-122"/>
                        </a:rPr>
                        <a:t> (</a:t>
                      </a:r>
                      <a:r>
                        <a:rPr kumimoji="0" lang="en-US" altLang="zh-CN" sz="1600" b="1" i="1" u="none" strike="noStrike" cap="none" normalizeH="0" baseline="0" smtClean="0">
                          <a:ln>
                            <a:noFill/>
                          </a:ln>
                          <a:solidFill>
                            <a:schemeClr val="tx1"/>
                          </a:solidFill>
                          <a:effectLst/>
                          <a:latin typeface="Times New Roman" charset="0"/>
                          <a:ea typeface="宋体" charset="-122"/>
                        </a:rPr>
                        <a:t>E</a:t>
                      </a:r>
                      <a:r>
                        <a:rPr kumimoji="0" lang="en-US" altLang="zh-CN" sz="1600" b="1" i="0" u="none" strike="noStrike" cap="none" normalizeH="0" baseline="0" smtClean="0">
                          <a:ln>
                            <a:noFill/>
                          </a:ln>
                          <a:solidFill>
                            <a:schemeClr val="tx1"/>
                          </a:solidFill>
                          <a:effectLst/>
                          <a:latin typeface="Times New Roman" charset="0"/>
                          <a:ea typeface="宋体" charset="-122"/>
                        </a:rPr>
                        <a:t>)</a:t>
                      </a:r>
                      <a:r>
                        <a:rPr kumimoji="0" lang="en-US" altLang="zh-CN" sz="1600" b="0" i="0" u="none" strike="noStrike" cap="none" normalizeH="0" baseline="0" smtClean="0">
                          <a:ln>
                            <a:noFill/>
                          </a:ln>
                          <a:solidFill>
                            <a:schemeClr val="tx1"/>
                          </a:solidFill>
                          <a:effectLst/>
                          <a:latin typeface="Times New Roman" charset="0"/>
                          <a:ea typeface="宋体" charset="-122"/>
                        </a:rPr>
                        <a:t> </a:t>
                      </a:r>
                      <a:endParaRPr kumimoji="0" lang="zh-CN" altLang="en-US" sz="16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F</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err="1" smtClean="0">
                          <a:ln>
                            <a:noFill/>
                          </a:ln>
                          <a:solidFill>
                            <a:schemeClr val="tx1"/>
                          </a:solidFill>
                          <a:effectLst/>
                          <a:latin typeface="Times New Roman" charset="0"/>
                          <a:ea typeface="宋体" charset="-122"/>
                        </a:rPr>
                        <a:t>E</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F </a:t>
                      </a:r>
                      <a:r>
                        <a:rPr kumimoji="0" lang="en-US" altLang="zh-CN" sz="1600" b="0" i="0" u="none" strike="noStrike" cap="none" normalizeH="0" baseline="0" dirty="0" smtClean="0">
                          <a:ln>
                            <a:noFill/>
                          </a:ln>
                          <a:solidFill>
                            <a:schemeClr val="tx1"/>
                          </a:solidFill>
                          <a:effectLst/>
                          <a:latin typeface="Times New Roman" charset="0"/>
                          <a:ea typeface="宋体" charset="-122"/>
                          <a:sym typeface="Symbol" pitchFamily="18" charset="2"/>
                        </a:rPr>
                        <a:t></a:t>
                      </a:r>
                      <a:r>
                        <a:rPr kumimoji="0" lang="en-US" altLang="zh-CN" sz="1600" b="1" i="0" u="none" strike="noStrike" cap="none" normalizeH="0" baseline="0" dirty="0" smtClean="0">
                          <a:ln>
                            <a:noFill/>
                          </a:ln>
                          <a:solidFill>
                            <a:schemeClr val="tx1"/>
                          </a:solidFill>
                          <a:effectLst/>
                          <a:latin typeface="Times New Roman" charset="0"/>
                          <a:ea typeface="宋体" charset="-122"/>
                        </a:rPr>
                        <a:t> id</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F</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err="1" smtClean="0">
                          <a:ln>
                            <a:noFill/>
                          </a:ln>
                          <a:solidFill>
                            <a:schemeClr val="tx1"/>
                          </a:solidFill>
                          <a:effectLst/>
                          <a:latin typeface="Times New Roman" charset="0"/>
                          <a:ea typeface="宋体" charset="-122"/>
                        </a:rPr>
                        <a:t>mkleaf</a:t>
                      </a:r>
                      <a:r>
                        <a:rPr kumimoji="0" lang="en-US" altLang="zh-CN" sz="1600" b="1" i="1" u="none" strike="noStrike" cap="none" normalizeH="0" baseline="0" dirty="0" smtClean="0">
                          <a:ln>
                            <a:noFill/>
                          </a:ln>
                          <a:solidFill>
                            <a:schemeClr val="tx1"/>
                          </a:solidFill>
                          <a:effectLst/>
                          <a:latin typeface="Times New Roman" charset="0"/>
                          <a:ea typeface="宋体" charset="-122"/>
                        </a:rPr>
                        <a:t> </a:t>
                      </a:r>
                      <a:r>
                        <a:rPr kumimoji="0" lang="en-US" altLang="zh-CN" sz="1600" b="1" i="0" u="none" strike="noStrike" cap="none" normalizeH="0" baseline="0" dirty="0" smtClean="0">
                          <a:ln>
                            <a:noFill/>
                          </a:ln>
                          <a:solidFill>
                            <a:schemeClr val="tx1"/>
                          </a:solidFill>
                          <a:effectLst/>
                          <a:latin typeface="Times New Roman" charset="0"/>
                          <a:ea typeface="宋体" charset="-122"/>
                        </a:rPr>
                        <a:t>(id, </a:t>
                      </a:r>
                      <a:r>
                        <a:rPr kumimoji="0" lang="en-US" altLang="zh-CN" sz="1600" b="1" i="0" u="none" strike="noStrike" cap="none" normalizeH="0" baseline="0" dirty="0" err="1" smtClean="0">
                          <a:ln>
                            <a:noFill/>
                          </a:ln>
                          <a:solidFill>
                            <a:schemeClr val="tx1"/>
                          </a:solidFill>
                          <a:effectLst/>
                          <a:latin typeface="Times New Roman" charset="0"/>
                          <a:ea typeface="宋体" charset="-122"/>
                        </a:rPr>
                        <a:t>id.</a:t>
                      </a:r>
                      <a:r>
                        <a:rPr kumimoji="0" lang="en-US" altLang="zh-CN" sz="1600" b="1" i="1" u="none" strike="noStrike" cap="none" normalizeH="0" baseline="0" dirty="0" err="1" smtClean="0">
                          <a:ln>
                            <a:noFill/>
                          </a:ln>
                          <a:solidFill>
                            <a:schemeClr val="tx1"/>
                          </a:solidFill>
                          <a:effectLst/>
                          <a:latin typeface="Times New Roman" charset="0"/>
                          <a:ea typeface="宋体" charset="-122"/>
                        </a:rPr>
                        <a:t>entry</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F </a:t>
                      </a:r>
                      <a:r>
                        <a:rPr kumimoji="0" lang="en-US" altLang="zh-CN" sz="1600" b="1" i="0" u="none" strike="noStrike" cap="none" normalizeH="0" baseline="0" dirty="0" smtClean="0">
                          <a:ln>
                            <a:noFill/>
                          </a:ln>
                          <a:solidFill>
                            <a:schemeClr val="tx1"/>
                          </a:solidFill>
                          <a:effectLst/>
                          <a:latin typeface="Times New Roman" charset="0"/>
                          <a:ea typeface="宋体" charset="-122"/>
                          <a:sym typeface="Symbol" pitchFamily="18" charset="2"/>
                        </a:rPr>
                        <a:t></a:t>
                      </a:r>
                      <a:r>
                        <a:rPr kumimoji="0" lang="en-US" altLang="zh-CN" sz="1600" b="1" i="0" u="none" strike="noStrike" cap="none" normalizeH="0" baseline="0" dirty="0" smtClean="0">
                          <a:ln>
                            <a:noFill/>
                          </a:ln>
                          <a:solidFill>
                            <a:schemeClr val="tx1"/>
                          </a:solidFill>
                          <a:effectLst/>
                          <a:latin typeface="Times New Roman" charset="0"/>
                          <a:ea typeface="宋体" charset="-122"/>
                        </a:rPr>
                        <a:t> </a:t>
                      </a:r>
                      <a:r>
                        <a:rPr kumimoji="0" lang="en-US" altLang="zh-CN" sz="1600" b="1" i="0" u="none" strike="noStrike" cap="none" normalizeH="0" baseline="0" dirty="0" err="1" smtClean="0">
                          <a:ln>
                            <a:noFill/>
                          </a:ln>
                          <a:solidFill>
                            <a:schemeClr val="tx1"/>
                          </a:solidFill>
                          <a:effectLst/>
                          <a:latin typeface="Times New Roman" charset="0"/>
                          <a:ea typeface="宋体" charset="-122"/>
                        </a:rPr>
                        <a:t>num</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F</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err="1" smtClean="0">
                          <a:ln>
                            <a:noFill/>
                          </a:ln>
                          <a:solidFill>
                            <a:schemeClr val="tx1"/>
                          </a:solidFill>
                          <a:effectLst/>
                          <a:latin typeface="Times New Roman" charset="0"/>
                          <a:ea typeface="宋体" charset="-122"/>
                        </a:rPr>
                        <a:t>mkleaf</a:t>
                      </a:r>
                      <a:r>
                        <a:rPr kumimoji="0" lang="en-US" altLang="zh-CN" sz="1600" b="1" i="1" u="none" strike="noStrike" cap="none" normalizeH="0" baseline="0" dirty="0" smtClean="0">
                          <a:ln>
                            <a:noFill/>
                          </a:ln>
                          <a:solidFill>
                            <a:schemeClr val="tx1"/>
                          </a:solidFill>
                          <a:effectLst/>
                          <a:latin typeface="Times New Roman" charset="0"/>
                          <a:ea typeface="宋体" charset="-122"/>
                        </a:rPr>
                        <a:t> </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1" i="0" u="none" strike="noStrike" cap="none" normalizeH="0" baseline="0" dirty="0" err="1" smtClean="0">
                          <a:ln>
                            <a:noFill/>
                          </a:ln>
                          <a:solidFill>
                            <a:schemeClr val="tx1"/>
                          </a:solidFill>
                          <a:effectLst/>
                          <a:latin typeface="Times New Roman" charset="0"/>
                          <a:ea typeface="宋体" charset="-122"/>
                        </a:rPr>
                        <a:t>num</a:t>
                      </a:r>
                      <a:r>
                        <a:rPr kumimoji="0" lang="en-US" altLang="zh-CN" sz="1600" b="1" i="0" u="none" strike="noStrike" cap="none" normalizeH="0" baseline="0" dirty="0" smtClean="0">
                          <a:ln>
                            <a:noFill/>
                          </a:ln>
                          <a:solidFill>
                            <a:schemeClr val="tx1"/>
                          </a:solidFill>
                          <a:effectLst/>
                          <a:latin typeface="Times New Roman" charset="0"/>
                          <a:ea typeface="宋体" charset="-122"/>
                        </a:rPr>
                        <a:t>, </a:t>
                      </a:r>
                      <a:r>
                        <a:rPr kumimoji="0" lang="en-US" altLang="zh-CN" sz="1600" b="1" i="0" u="none" strike="noStrike" cap="none" normalizeH="0" baseline="0" dirty="0" err="1" smtClean="0">
                          <a:ln>
                            <a:noFill/>
                          </a:ln>
                          <a:solidFill>
                            <a:schemeClr val="tx1"/>
                          </a:solidFill>
                          <a:effectLst/>
                          <a:latin typeface="Times New Roman" charset="0"/>
                          <a:ea typeface="宋体" charset="-122"/>
                        </a:rPr>
                        <a:t>num.</a:t>
                      </a:r>
                      <a:r>
                        <a:rPr kumimoji="0" lang="en-US" altLang="zh-CN" sz="1600" b="1" i="1" u="none" strike="noStrike" cap="none" normalizeH="0" baseline="0" dirty="0" err="1" smtClean="0">
                          <a:ln>
                            <a:noFill/>
                          </a:ln>
                          <a:solidFill>
                            <a:schemeClr val="tx1"/>
                          </a:solidFill>
                          <a:effectLst/>
                          <a:latin typeface="Times New Roman" charset="0"/>
                          <a:ea typeface="宋体" charset="-122"/>
                        </a:rPr>
                        <a:t>val</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98997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3" name="Rectangle 3"/>
          <p:cNvSpPr>
            <a:spLocks noGrp="1" noChangeArrowheads="1"/>
          </p:cNvSpPr>
          <p:nvPr>
            <p:ph type="body" idx="1"/>
          </p:nvPr>
        </p:nvSpPr>
        <p:spPr>
          <a:xfrm>
            <a:off x="15876" y="990600"/>
            <a:ext cx="8610600" cy="533400"/>
          </a:xfrm>
        </p:spPr>
        <p:txBody>
          <a:bodyPr/>
          <a:lstStyle/>
          <a:p>
            <a:pPr>
              <a:lnSpc>
                <a:spcPct val="90000"/>
              </a:lnSpc>
              <a:spcBef>
                <a:spcPct val="0"/>
              </a:spcBef>
              <a:buFontTx/>
              <a:buNone/>
            </a:pPr>
            <a:r>
              <a:rPr lang="en-US" altLang="zh-CN" sz="2800" b="1" i="1" dirty="0"/>
              <a:t>a</a:t>
            </a:r>
            <a:r>
              <a:rPr lang="en-US" altLang="zh-CN" sz="2800" b="1" dirty="0"/>
              <a:t>+5</a:t>
            </a:r>
            <a:r>
              <a:rPr lang="en-US" altLang="zh-CN" sz="2800" b="1" dirty="0">
                <a:latin typeface="宋体" charset="-122"/>
              </a:rPr>
              <a:t>*</a:t>
            </a:r>
            <a:r>
              <a:rPr lang="en-US" altLang="zh-CN" sz="2800" b="1" i="1" dirty="0"/>
              <a:t>b</a:t>
            </a:r>
            <a:r>
              <a:rPr lang="zh-CN" altLang="en-US" sz="2800" b="1" dirty="0"/>
              <a:t>的语法树的构造</a:t>
            </a:r>
          </a:p>
        </p:txBody>
      </p:sp>
      <p:grpSp>
        <p:nvGrpSpPr>
          <p:cNvPr id="604227" name="Group 67"/>
          <p:cNvGrpSpPr>
            <a:grpSpLocks/>
          </p:cNvGrpSpPr>
          <p:nvPr/>
        </p:nvGrpSpPr>
        <p:grpSpPr bwMode="auto">
          <a:xfrm>
            <a:off x="95250" y="2514600"/>
            <a:ext cx="9048750" cy="4495800"/>
            <a:chOff x="60" y="1152"/>
            <a:chExt cx="5700" cy="2832"/>
          </a:xfrm>
        </p:grpSpPr>
        <p:sp>
          <p:nvSpPr>
            <p:cNvPr id="604164" name="Rectangle 4"/>
            <p:cNvSpPr>
              <a:spLocks noChangeArrowheads="1"/>
            </p:cNvSpPr>
            <p:nvPr/>
          </p:nvSpPr>
          <p:spPr bwMode="auto">
            <a:xfrm>
              <a:off x="1586" y="1152"/>
              <a:ext cx="5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E</a:t>
              </a:r>
              <a:r>
                <a:rPr lang="en-US" altLang="zh-CN" sz="2400"/>
                <a:t>.</a:t>
              </a:r>
              <a:r>
                <a:rPr lang="en-US" altLang="zh-CN" sz="2400" i="1"/>
                <a:t>nptr</a:t>
              </a:r>
              <a:endParaRPr lang="en-US" altLang="zh-CN" sz="2400"/>
            </a:p>
          </p:txBody>
        </p:sp>
        <p:sp>
          <p:nvSpPr>
            <p:cNvPr id="604165" name="Rectangle 5"/>
            <p:cNvSpPr>
              <a:spLocks noChangeArrowheads="1"/>
            </p:cNvSpPr>
            <p:nvPr/>
          </p:nvSpPr>
          <p:spPr bwMode="auto">
            <a:xfrm>
              <a:off x="3960" y="1513"/>
              <a:ext cx="5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604166" name="Rectangle 6"/>
            <p:cNvSpPr>
              <a:spLocks noChangeArrowheads="1"/>
            </p:cNvSpPr>
            <p:nvPr/>
          </p:nvSpPr>
          <p:spPr bwMode="auto">
            <a:xfrm>
              <a:off x="96" y="1584"/>
              <a:ext cx="554" cy="19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dirty="0" err="1"/>
                <a:t>E</a:t>
              </a:r>
              <a:r>
                <a:rPr lang="en-US" altLang="zh-CN" sz="2400" dirty="0" err="1"/>
                <a:t>.</a:t>
              </a:r>
              <a:r>
                <a:rPr lang="en-US" altLang="zh-CN" sz="2400" i="1" dirty="0" err="1"/>
                <a:t>nptr</a:t>
              </a:r>
              <a:endParaRPr lang="en-US" altLang="zh-CN" sz="2400" dirty="0"/>
            </a:p>
          </p:txBody>
        </p:sp>
        <p:sp>
          <p:nvSpPr>
            <p:cNvPr id="604167" name="Rectangle 7"/>
            <p:cNvSpPr>
              <a:spLocks noChangeArrowheads="1"/>
            </p:cNvSpPr>
            <p:nvPr/>
          </p:nvSpPr>
          <p:spPr bwMode="auto">
            <a:xfrm>
              <a:off x="60" y="1920"/>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604168" name="Rectangle 8"/>
            <p:cNvSpPr>
              <a:spLocks noChangeArrowheads="1"/>
            </p:cNvSpPr>
            <p:nvPr/>
          </p:nvSpPr>
          <p:spPr bwMode="auto">
            <a:xfrm>
              <a:off x="96" y="2256"/>
              <a:ext cx="57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p>
          </p:txBody>
        </p:sp>
        <p:sp>
          <p:nvSpPr>
            <p:cNvPr id="604169" name="Rectangle 9"/>
            <p:cNvSpPr>
              <a:spLocks noChangeArrowheads="1"/>
            </p:cNvSpPr>
            <p:nvPr/>
          </p:nvSpPr>
          <p:spPr bwMode="auto">
            <a:xfrm>
              <a:off x="144" y="2658"/>
              <a:ext cx="22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id</a:t>
              </a:r>
            </a:p>
          </p:txBody>
        </p:sp>
        <p:sp>
          <p:nvSpPr>
            <p:cNvPr id="604170" name="Rectangle 10"/>
            <p:cNvSpPr>
              <a:spLocks noChangeArrowheads="1"/>
            </p:cNvSpPr>
            <p:nvPr/>
          </p:nvSpPr>
          <p:spPr bwMode="auto">
            <a:xfrm>
              <a:off x="2832" y="1872"/>
              <a:ext cx="67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604171" name="Rectangle 11"/>
            <p:cNvSpPr>
              <a:spLocks noChangeArrowheads="1"/>
            </p:cNvSpPr>
            <p:nvPr/>
          </p:nvSpPr>
          <p:spPr bwMode="auto">
            <a:xfrm>
              <a:off x="1577" y="1532"/>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400"/>
                <a:t>+</a:t>
              </a:r>
            </a:p>
          </p:txBody>
        </p:sp>
        <p:sp>
          <p:nvSpPr>
            <p:cNvPr id="604172" name="Rectangle 12"/>
            <p:cNvSpPr>
              <a:spLocks noChangeArrowheads="1"/>
            </p:cNvSpPr>
            <p:nvPr/>
          </p:nvSpPr>
          <p:spPr bwMode="auto">
            <a:xfrm>
              <a:off x="4093" y="1919"/>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400"/>
                <a:t>*</a:t>
              </a:r>
            </a:p>
          </p:txBody>
        </p:sp>
        <p:sp>
          <p:nvSpPr>
            <p:cNvPr id="604173" name="Rectangle 13"/>
            <p:cNvSpPr>
              <a:spLocks noChangeArrowheads="1"/>
            </p:cNvSpPr>
            <p:nvPr/>
          </p:nvSpPr>
          <p:spPr bwMode="auto">
            <a:xfrm>
              <a:off x="2880" y="2256"/>
              <a:ext cx="57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endParaRPr lang="en-US" altLang="zh-CN" sz="2400"/>
            </a:p>
          </p:txBody>
        </p:sp>
        <p:sp>
          <p:nvSpPr>
            <p:cNvPr id="604174" name="Rectangle 14"/>
            <p:cNvSpPr>
              <a:spLocks noChangeArrowheads="1"/>
            </p:cNvSpPr>
            <p:nvPr/>
          </p:nvSpPr>
          <p:spPr bwMode="auto">
            <a:xfrm>
              <a:off x="5040" y="1862"/>
              <a:ext cx="57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endParaRPr lang="en-US" altLang="zh-CN" sz="2400"/>
            </a:p>
          </p:txBody>
        </p:sp>
        <p:sp>
          <p:nvSpPr>
            <p:cNvPr id="604175" name="Rectangle 15"/>
            <p:cNvSpPr>
              <a:spLocks noChangeArrowheads="1"/>
            </p:cNvSpPr>
            <p:nvPr/>
          </p:nvSpPr>
          <p:spPr bwMode="auto">
            <a:xfrm>
              <a:off x="5154" y="2273"/>
              <a:ext cx="235"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id</a:t>
              </a:r>
              <a:endParaRPr lang="en-US" altLang="zh-CN" sz="2400" b="0"/>
            </a:p>
          </p:txBody>
        </p:sp>
        <p:sp>
          <p:nvSpPr>
            <p:cNvPr id="604176" name="Rectangle 16"/>
            <p:cNvSpPr>
              <a:spLocks noChangeArrowheads="1"/>
            </p:cNvSpPr>
            <p:nvPr/>
          </p:nvSpPr>
          <p:spPr bwMode="auto">
            <a:xfrm>
              <a:off x="2944" y="2595"/>
              <a:ext cx="42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num</a:t>
              </a:r>
              <a:endParaRPr lang="en-US" altLang="zh-CN" sz="2400" b="0"/>
            </a:p>
          </p:txBody>
        </p:sp>
        <p:sp>
          <p:nvSpPr>
            <p:cNvPr id="604177" name="Line 17"/>
            <p:cNvSpPr>
              <a:spLocks noChangeShapeType="1"/>
            </p:cNvSpPr>
            <p:nvPr/>
          </p:nvSpPr>
          <p:spPr bwMode="auto">
            <a:xfrm flipH="1">
              <a:off x="267" y="1311"/>
              <a:ext cx="1266"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178" name="Line 18"/>
            <p:cNvSpPr>
              <a:spLocks noChangeShapeType="1"/>
            </p:cNvSpPr>
            <p:nvPr/>
          </p:nvSpPr>
          <p:spPr bwMode="auto">
            <a:xfrm flipH="1">
              <a:off x="203" y="1807"/>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179" name="Line 19"/>
            <p:cNvSpPr>
              <a:spLocks noChangeShapeType="1"/>
            </p:cNvSpPr>
            <p:nvPr/>
          </p:nvSpPr>
          <p:spPr bwMode="auto">
            <a:xfrm flipH="1">
              <a:off x="213" y="2156"/>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180" name="Line 20"/>
            <p:cNvSpPr>
              <a:spLocks noChangeShapeType="1"/>
            </p:cNvSpPr>
            <p:nvPr/>
          </p:nvSpPr>
          <p:spPr bwMode="auto">
            <a:xfrm flipH="1">
              <a:off x="213" y="2524"/>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181" name="Line 21"/>
            <p:cNvSpPr>
              <a:spLocks noChangeShapeType="1"/>
            </p:cNvSpPr>
            <p:nvPr/>
          </p:nvSpPr>
          <p:spPr bwMode="auto">
            <a:xfrm>
              <a:off x="1974" y="1321"/>
              <a:ext cx="2008"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182" name="Line 22"/>
            <p:cNvSpPr>
              <a:spLocks noChangeShapeType="1"/>
            </p:cNvSpPr>
            <p:nvPr/>
          </p:nvSpPr>
          <p:spPr bwMode="auto">
            <a:xfrm flipH="1">
              <a:off x="1632" y="1375"/>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183" name="Line 23"/>
            <p:cNvSpPr>
              <a:spLocks noChangeShapeType="1"/>
            </p:cNvSpPr>
            <p:nvPr/>
          </p:nvSpPr>
          <p:spPr bwMode="auto">
            <a:xfrm>
              <a:off x="4140" y="1767"/>
              <a:ext cx="9"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184" name="Line 24"/>
            <p:cNvSpPr>
              <a:spLocks noChangeShapeType="1"/>
            </p:cNvSpPr>
            <p:nvPr/>
          </p:nvSpPr>
          <p:spPr bwMode="auto">
            <a:xfrm flipH="1">
              <a:off x="3074" y="1734"/>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185" name="Line 25"/>
            <p:cNvSpPr>
              <a:spLocks noChangeShapeType="1"/>
            </p:cNvSpPr>
            <p:nvPr/>
          </p:nvSpPr>
          <p:spPr bwMode="auto">
            <a:xfrm>
              <a:off x="4275" y="1725"/>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186" name="Line 26"/>
            <p:cNvSpPr>
              <a:spLocks noChangeShapeType="1"/>
            </p:cNvSpPr>
            <p:nvPr/>
          </p:nvSpPr>
          <p:spPr bwMode="auto">
            <a:xfrm flipH="1">
              <a:off x="3084" y="2110"/>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187" name="Line 27"/>
            <p:cNvSpPr>
              <a:spLocks noChangeShapeType="1"/>
            </p:cNvSpPr>
            <p:nvPr/>
          </p:nvSpPr>
          <p:spPr bwMode="auto">
            <a:xfrm flipH="1">
              <a:off x="3084" y="2477"/>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188" name="Line 28"/>
            <p:cNvSpPr>
              <a:spLocks noChangeShapeType="1"/>
            </p:cNvSpPr>
            <p:nvPr/>
          </p:nvSpPr>
          <p:spPr bwMode="auto">
            <a:xfrm flipH="1">
              <a:off x="5221" y="2119"/>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04189" name="Group 29"/>
            <p:cNvGrpSpPr>
              <a:grpSpLocks/>
            </p:cNvGrpSpPr>
            <p:nvPr/>
          </p:nvGrpSpPr>
          <p:grpSpPr bwMode="auto">
            <a:xfrm>
              <a:off x="825" y="3240"/>
              <a:ext cx="793" cy="412"/>
              <a:chOff x="2582" y="5834"/>
              <a:chExt cx="1156" cy="673"/>
            </a:xfrm>
          </p:grpSpPr>
          <p:sp>
            <p:nvSpPr>
              <p:cNvPr id="604190" name="Rectangle 30"/>
              <p:cNvSpPr>
                <a:spLocks noChangeArrowheads="1"/>
              </p:cNvSpPr>
              <p:nvPr/>
            </p:nvSpPr>
            <p:spPr bwMode="auto">
              <a:xfrm>
                <a:off x="2582" y="5834"/>
                <a:ext cx="1156"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400"/>
                  <a:t>id</a:t>
                </a:r>
              </a:p>
            </p:txBody>
          </p:sp>
          <p:sp>
            <p:nvSpPr>
              <p:cNvPr id="604191" name="Line 31"/>
              <p:cNvSpPr>
                <a:spLocks noChangeShapeType="1"/>
              </p:cNvSpPr>
              <p:nvPr/>
            </p:nvSpPr>
            <p:spPr bwMode="auto">
              <a:xfrm>
                <a:off x="3150" y="5847"/>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192" name="Line 32"/>
              <p:cNvSpPr>
                <a:spLocks noChangeShapeType="1"/>
              </p:cNvSpPr>
              <p:nvPr/>
            </p:nvSpPr>
            <p:spPr bwMode="auto">
              <a:xfrm>
                <a:off x="3420" y="6057"/>
                <a:ext cx="0" cy="450"/>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04193" name="Group 33"/>
            <p:cNvGrpSpPr>
              <a:grpSpLocks/>
            </p:cNvGrpSpPr>
            <p:nvPr/>
          </p:nvGrpSpPr>
          <p:grpSpPr bwMode="auto">
            <a:xfrm>
              <a:off x="4797" y="3250"/>
              <a:ext cx="793" cy="412"/>
              <a:chOff x="2582" y="5834"/>
              <a:chExt cx="1156" cy="673"/>
            </a:xfrm>
          </p:grpSpPr>
          <p:sp>
            <p:nvSpPr>
              <p:cNvPr id="604194" name="Rectangle 34"/>
              <p:cNvSpPr>
                <a:spLocks noChangeArrowheads="1"/>
              </p:cNvSpPr>
              <p:nvPr/>
            </p:nvSpPr>
            <p:spPr bwMode="auto">
              <a:xfrm>
                <a:off x="2582" y="5834"/>
                <a:ext cx="1156"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400"/>
                  <a:t>id</a:t>
                </a:r>
              </a:p>
            </p:txBody>
          </p:sp>
          <p:sp>
            <p:nvSpPr>
              <p:cNvPr id="604195" name="Line 35"/>
              <p:cNvSpPr>
                <a:spLocks noChangeShapeType="1"/>
              </p:cNvSpPr>
              <p:nvPr/>
            </p:nvSpPr>
            <p:spPr bwMode="auto">
              <a:xfrm>
                <a:off x="3150" y="5847"/>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196" name="Line 36"/>
              <p:cNvSpPr>
                <a:spLocks noChangeShapeType="1"/>
              </p:cNvSpPr>
              <p:nvPr/>
            </p:nvSpPr>
            <p:spPr bwMode="auto">
              <a:xfrm>
                <a:off x="3420" y="6057"/>
                <a:ext cx="0" cy="45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04197" name="Group 37"/>
            <p:cNvGrpSpPr>
              <a:grpSpLocks/>
            </p:cNvGrpSpPr>
            <p:nvPr/>
          </p:nvGrpSpPr>
          <p:grpSpPr bwMode="auto">
            <a:xfrm>
              <a:off x="3451" y="3250"/>
              <a:ext cx="793" cy="265"/>
              <a:chOff x="6306" y="5910"/>
              <a:chExt cx="1156" cy="433"/>
            </a:xfrm>
          </p:grpSpPr>
          <p:sp>
            <p:nvSpPr>
              <p:cNvPr id="604198" name="Rectangle 38"/>
              <p:cNvSpPr>
                <a:spLocks noChangeArrowheads="1"/>
              </p:cNvSpPr>
              <p:nvPr/>
            </p:nvSpPr>
            <p:spPr bwMode="auto">
              <a:xfrm>
                <a:off x="6306" y="5910"/>
                <a:ext cx="1156"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10800" rIns="18000" bIns="10800"/>
              <a:lstStyle/>
              <a:p>
                <a:pPr algn="just"/>
                <a:r>
                  <a:rPr lang="en-US" altLang="zh-CN" sz="2400"/>
                  <a:t>num  5</a:t>
                </a:r>
              </a:p>
            </p:txBody>
          </p:sp>
          <p:sp>
            <p:nvSpPr>
              <p:cNvPr id="604199" name="Line 39"/>
              <p:cNvSpPr>
                <a:spLocks noChangeShapeType="1"/>
              </p:cNvSpPr>
              <p:nvPr/>
            </p:nvSpPr>
            <p:spPr bwMode="auto">
              <a:xfrm>
                <a:off x="6874" y="59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04200" name="Group 40"/>
            <p:cNvGrpSpPr>
              <a:grpSpLocks/>
            </p:cNvGrpSpPr>
            <p:nvPr/>
          </p:nvGrpSpPr>
          <p:grpSpPr bwMode="auto">
            <a:xfrm>
              <a:off x="3943" y="2707"/>
              <a:ext cx="1173" cy="265"/>
              <a:chOff x="7626" y="5010"/>
              <a:chExt cx="1710" cy="433"/>
            </a:xfrm>
          </p:grpSpPr>
          <p:sp>
            <p:nvSpPr>
              <p:cNvPr id="604201" name="Rectangle 41"/>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zh-CN" altLang="en-US" sz="2400">
                    <a:latin typeface="宋体" charset="-122"/>
                  </a:rPr>
                  <a:t>*</a:t>
                </a:r>
              </a:p>
            </p:txBody>
          </p:sp>
          <p:sp>
            <p:nvSpPr>
              <p:cNvPr id="604202" name="Line 42"/>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03" name="Line 43"/>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04204" name="Group 44"/>
            <p:cNvGrpSpPr>
              <a:grpSpLocks/>
            </p:cNvGrpSpPr>
            <p:nvPr/>
          </p:nvGrpSpPr>
          <p:grpSpPr bwMode="auto">
            <a:xfrm>
              <a:off x="1496" y="2119"/>
              <a:ext cx="1172" cy="266"/>
              <a:chOff x="7626" y="5010"/>
              <a:chExt cx="1710" cy="433"/>
            </a:xfrm>
          </p:grpSpPr>
          <p:sp>
            <p:nvSpPr>
              <p:cNvPr id="604205" name="Rectangle 45"/>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zh-CN" altLang="en-US" sz="2400">
                    <a:latin typeface="宋体" charset="-122"/>
                  </a:rPr>
                  <a:t>+</a:t>
                </a:r>
              </a:p>
            </p:txBody>
          </p:sp>
          <p:sp>
            <p:nvSpPr>
              <p:cNvPr id="604206" name="Line 46"/>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07" name="Line 47"/>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04208" name="Rectangle 48"/>
            <p:cNvSpPr>
              <a:spLocks noChangeArrowheads="1"/>
            </p:cNvSpPr>
            <p:nvPr/>
          </p:nvSpPr>
          <p:spPr bwMode="auto">
            <a:xfrm>
              <a:off x="192" y="3648"/>
              <a:ext cx="22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r>
                <a:rPr lang="zh-CN" altLang="en-US" sz="2800"/>
                <a:t>指向符号表中</a:t>
              </a:r>
              <a:r>
                <a:rPr lang="en-US" altLang="zh-CN" sz="2800" i="1"/>
                <a:t>a</a:t>
              </a:r>
              <a:r>
                <a:rPr lang="zh-CN" altLang="en-US" sz="2800"/>
                <a:t>的入口</a:t>
              </a:r>
            </a:p>
          </p:txBody>
        </p:sp>
        <p:sp>
          <p:nvSpPr>
            <p:cNvPr id="604209" name="Rectangle 49"/>
            <p:cNvSpPr>
              <a:spLocks noChangeArrowheads="1"/>
            </p:cNvSpPr>
            <p:nvPr/>
          </p:nvSpPr>
          <p:spPr bwMode="auto">
            <a:xfrm>
              <a:off x="3557" y="3648"/>
              <a:ext cx="2203"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r>
                <a:rPr lang="zh-CN" altLang="en-US" sz="2800"/>
                <a:t>指向符号表中</a:t>
              </a:r>
              <a:r>
                <a:rPr lang="en-US" altLang="zh-CN" sz="2800" i="1"/>
                <a:t>b</a:t>
              </a:r>
              <a:r>
                <a:rPr lang="zh-CN" altLang="en-US" sz="2800"/>
                <a:t>的入口</a:t>
              </a:r>
            </a:p>
          </p:txBody>
        </p:sp>
        <p:sp>
          <p:nvSpPr>
            <p:cNvPr id="604210" name="Line 50"/>
            <p:cNvSpPr>
              <a:spLocks noChangeShapeType="1"/>
            </p:cNvSpPr>
            <p:nvPr/>
          </p:nvSpPr>
          <p:spPr bwMode="auto">
            <a:xfrm>
              <a:off x="1800" y="1412"/>
              <a:ext cx="0" cy="707"/>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04211" name="Line 51"/>
            <p:cNvSpPr>
              <a:spLocks noChangeShapeType="1"/>
            </p:cNvSpPr>
            <p:nvPr/>
          </p:nvSpPr>
          <p:spPr bwMode="auto">
            <a:xfrm>
              <a:off x="1056" y="1730"/>
              <a:ext cx="0" cy="1534"/>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04212" name="Line 52"/>
            <p:cNvSpPr>
              <a:spLocks noChangeShapeType="1"/>
            </p:cNvSpPr>
            <p:nvPr/>
          </p:nvSpPr>
          <p:spPr bwMode="auto">
            <a:xfrm>
              <a:off x="624" y="1728"/>
              <a:ext cx="384" cy="0"/>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13" name="Line 53"/>
            <p:cNvSpPr>
              <a:spLocks noChangeShapeType="1"/>
            </p:cNvSpPr>
            <p:nvPr/>
          </p:nvSpPr>
          <p:spPr bwMode="auto">
            <a:xfrm>
              <a:off x="607" y="2091"/>
              <a:ext cx="353" cy="21"/>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14" name="Line 54"/>
            <p:cNvSpPr>
              <a:spLocks noChangeShapeType="1"/>
            </p:cNvSpPr>
            <p:nvPr/>
          </p:nvSpPr>
          <p:spPr bwMode="auto">
            <a:xfrm>
              <a:off x="607" y="2450"/>
              <a:ext cx="277" cy="0"/>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15" name="Line 55"/>
            <p:cNvSpPr>
              <a:spLocks noChangeShapeType="1"/>
            </p:cNvSpPr>
            <p:nvPr/>
          </p:nvSpPr>
          <p:spPr bwMode="auto">
            <a:xfrm>
              <a:off x="3696" y="2016"/>
              <a:ext cx="0" cy="1231"/>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04216" name="Line 56"/>
            <p:cNvSpPr>
              <a:spLocks noChangeShapeType="1"/>
            </p:cNvSpPr>
            <p:nvPr/>
          </p:nvSpPr>
          <p:spPr bwMode="auto">
            <a:xfrm flipV="1">
              <a:off x="3360" y="2016"/>
              <a:ext cx="336" cy="0"/>
            </a:xfrm>
            <a:prstGeom prst="line">
              <a:avLst/>
            </a:prstGeom>
            <a:noFill/>
            <a:ln w="254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17" name="Line 57"/>
            <p:cNvSpPr>
              <a:spLocks noChangeShapeType="1"/>
            </p:cNvSpPr>
            <p:nvPr/>
          </p:nvSpPr>
          <p:spPr bwMode="auto">
            <a:xfrm>
              <a:off x="3408" y="2400"/>
              <a:ext cx="165" cy="0"/>
            </a:xfrm>
            <a:prstGeom prst="line">
              <a:avLst/>
            </a:prstGeom>
            <a:noFill/>
            <a:ln w="254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18" name="Line 58"/>
            <p:cNvSpPr>
              <a:spLocks noChangeShapeType="1"/>
            </p:cNvSpPr>
            <p:nvPr/>
          </p:nvSpPr>
          <p:spPr bwMode="auto">
            <a:xfrm>
              <a:off x="4309" y="1752"/>
              <a:ext cx="0" cy="945"/>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04219" name="Line 59"/>
            <p:cNvSpPr>
              <a:spLocks noChangeShapeType="1"/>
            </p:cNvSpPr>
            <p:nvPr/>
          </p:nvSpPr>
          <p:spPr bwMode="auto">
            <a:xfrm>
              <a:off x="4936" y="2881"/>
              <a:ext cx="0" cy="36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04220" name="Freeform 60"/>
            <p:cNvSpPr>
              <a:spLocks/>
            </p:cNvSpPr>
            <p:nvPr/>
          </p:nvSpPr>
          <p:spPr bwMode="auto">
            <a:xfrm>
              <a:off x="1089" y="2275"/>
              <a:ext cx="968" cy="965"/>
            </a:xfrm>
            <a:custGeom>
              <a:avLst/>
              <a:gdLst>
                <a:gd name="T0" fmla="*/ 1412 w 1412"/>
                <a:gd name="T1" fmla="*/ 0 h 1576"/>
                <a:gd name="T2" fmla="*/ 1113 w 1412"/>
                <a:gd name="T3" fmla="*/ 811 h 1576"/>
                <a:gd name="T4" fmla="*/ 182 w 1412"/>
                <a:gd name="T5" fmla="*/ 960 h 1576"/>
                <a:gd name="T6" fmla="*/ 18 w 1412"/>
                <a:gd name="T7" fmla="*/ 1576 h 1576"/>
              </a:gdLst>
              <a:ahLst/>
              <a:cxnLst>
                <a:cxn ang="0">
                  <a:pos x="T0" y="T1"/>
                </a:cxn>
                <a:cxn ang="0">
                  <a:pos x="T2" y="T3"/>
                </a:cxn>
                <a:cxn ang="0">
                  <a:pos x="T4" y="T5"/>
                </a:cxn>
                <a:cxn ang="0">
                  <a:pos x="T6" y="T7"/>
                </a:cxn>
              </a:cxnLst>
              <a:rect l="0" t="0" r="r" b="b"/>
              <a:pathLst>
                <a:path w="1412" h="1576">
                  <a:moveTo>
                    <a:pt x="1412" y="0"/>
                  </a:moveTo>
                  <a:cubicBezTo>
                    <a:pt x="1362" y="135"/>
                    <a:pt x="1318" y="651"/>
                    <a:pt x="1113" y="811"/>
                  </a:cubicBezTo>
                  <a:cubicBezTo>
                    <a:pt x="908" y="971"/>
                    <a:pt x="364" y="833"/>
                    <a:pt x="182" y="960"/>
                  </a:cubicBezTo>
                  <a:cubicBezTo>
                    <a:pt x="0" y="1087"/>
                    <a:pt x="45" y="1473"/>
                    <a:pt x="18" y="1576"/>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221" name="Freeform 61"/>
            <p:cNvSpPr>
              <a:spLocks/>
            </p:cNvSpPr>
            <p:nvPr/>
          </p:nvSpPr>
          <p:spPr bwMode="auto">
            <a:xfrm>
              <a:off x="2541" y="2240"/>
              <a:ext cx="1583" cy="457"/>
            </a:xfrm>
            <a:custGeom>
              <a:avLst/>
              <a:gdLst>
                <a:gd name="T0" fmla="*/ 0 w 2310"/>
                <a:gd name="T1" fmla="*/ 13 h 747"/>
                <a:gd name="T2" fmla="*/ 1380 w 2310"/>
                <a:gd name="T3" fmla="*/ 13 h 747"/>
                <a:gd name="T4" fmla="*/ 1590 w 2310"/>
                <a:gd name="T5" fmla="*/ 28 h 747"/>
                <a:gd name="T6" fmla="*/ 1980 w 2310"/>
                <a:gd name="T7" fmla="*/ 178 h 747"/>
                <a:gd name="T8" fmla="*/ 2310 w 2310"/>
                <a:gd name="T9" fmla="*/ 747 h 747"/>
              </a:gdLst>
              <a:ahLst/>
              <a:cxnLst>
                <a:cxn ang="0">
                  <a:pos x="T0" y="T1"/>
                </a:cxn>
                <a:cxn ang="0">
                  <a:pos x="T2" y="T3"/>
                </a:cxn>
                <a:cxn ang="0">
                  <a:pos x="T4" y="T5"/>
                </a:cxn>
                <a:cxn ang="0">
                  <a:pos x="T6" y="T7"/>
                </a:cxn>
                <a:cxn ang="0">
                  <a:pos x="T8" y="T9"/>
                </a:cxn>
              </a:cxnLst>
              <a:rect l="0" t="0" r="r" b="b"/>
              <a:pathLst>
                <a:path w="2310" h="747">
                  <a:moveTo>
                    <a:pt x="0" y="13"/>
                  </a:moveTo>
                  <a:cubicBezTo>
                    <a:pt x="230" y="13"/>
                    <a:pt x="1115" y="11"/>
                    <a:pt x="1380" y="13"/>
                  </a:cubicBezTo>
                  <a:cubicBezTo>
                    <a:pt x="1645" y="15"/>
                    <a:pt x="1490" y="0"/>
                    <a:pt x="1590" y="28"/>
                  </a:cubicBezTo>
                  <a:cubicBezTo>
                    <a:pt x="1690" y="56"/>
                    <a:pt x="1860" y="58"/>
                    <a:pt x="1980" y="178"/>
                  </a:cubicBezTo>
                  <a:cubicBezTo>
                    <a:pt x="2100" y="298"/>
                    <a:pt x="2241" y="629"/>
                    <a:pt x="2310" y="747"/>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222" name="Freeform 62"/>
            <p:cNvSpPr>
              <a:spLocks/>
            </p:cNvSpPr>
            <p:nvPr/>
          </p:nvSpPr>
          <p:spPr bwMode="auto">
            <a:xfrm>
              <a:off x="3743" y="2881"/>
              <a:ext cx="772" cy="368"/>
            </a:xfrm>
            <a:custGeom>
              <a:avLst/>
              <a:gdLst>
                <a:gd name="T0" fmla="*/ 1126 w 1126"/>
                <a:gd name="T1" fmla="*/ 0 h 600"/>
                <a:gd name="T2" fmla="*/ 916 w 1126"/>
                <a:gd name="T3" fmla="*/ 301 h 600"/>
                <a:gd name="T4" fmla="*/ 181 w 1126"/>
                <a:gd name="T5" fmla="*/ 346 h 600"/>
                <a:gd name="T6" fmla="*/ 0 w 1126"/>
                <a:gd name="T7" fmla="*/ 600 h 600"/>
              </a:gdLst>
              <a:ahLst/>
              <a:cxnLst>
                <a:cxn ang="0">
                  <a:pos x="T0" y="T1"/>
                </a:cxn>
                <a:cxn ang="0">
                  <a:pos x="T2" y="T3"/>
                </a:cxn>
                <a:cxn ang="0">
                  <a:pos x="T4" y="T5"/>
                </a:cxn>
                <a:cxn ang="0">
                  <a:pos x="T6" y="T7"/>
                </a:cxn>
              </a:cxnLst>
              <a:rect l="0" t="0" r="r" b="b"/>
              <a:pathLst>
                <a:path w="1126" h="600">
                  <a:moveTo>
                    <a:pt x="1126" y="0"/>
                  </a:moveTo>
                  <a:cubicBezTo>
                    <a:pt x="1091" y="50"/>
                    <a:pt x="1073" y="243"/>
                    <a:pt x="916" y="301"/>
                  </a:cubicBezTo>
                  <a:cubicBezTo>
                    <a:pt x="759" y="359"/>
                    <a:pt x="334" y="296"/>
                    <a:pt x="181" y="346"/>
                  </a:cubicBezTo>
                  <a:cubicBezTo>
                    <a:pt x="28" y="396"/>
                    <a:pt x="38" y="547"/>
                    <a:pt x="0" y="60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223" name="Freeform 63"/>
            <p:cNvSpPr>
              <a:spLocks/>
            </p:cNvSpPr>
            <p:nvPr/>
          </p:nvSpPr>
          <p:spPr bwMode="auto">
            <a:xfrm>
              <a:off x="5059" y="2083"/>
              <a:ext cx="375" cy="1157"/>
            </a:xfrm>
            <a:custGeom>
              <a:avLst/>
              <a:gdLst>
                <a:gd name="T0" fmla="*/ 526 w 546"/>
                <a:gd name="T1" fmla="*/ 0 h 1890"/>
                <a:gd name="T2" fmla="*/ 526 w 546"/>
                <a:gd name="T3" fmla="*/ 1290 h 1890"/>
                <a:gd name="T4" fmla="*/ 406 w 546"/>
                <a:gd name="T5" fmla="*/ 1634 h 1890"/>
                <a:gd name="T6" fmla="*/ 211 w 546"/>
                <a:gd name="T7" fmla="*/ 1785 h 1890"/>
                <a:gd name="T8" fmla="*/ 0 w 546"/>
                <a:gd name="T9" fmla="*/ 1890 h 1890"/>
              </a:gdLst>
              <a:ahLst/>
              <a:cxnLst>
                <a:cxn ang="0">
                  <a:pos x="T0" y="T1"/>
                </a:cxn>
                <a:cxn ang="0">
                  <a:pos x="T2" y="T3"/>
                </a:cxn>
                <a:cxn ang="0">
                  <a:pos x="T4" y="T5"/>
                </a:cxn>
                <a:cxn ang="0">
                  <a:pos x="T6" y="T7"/>
                </a:cxn>
                <a:cxn ang="0">
                  <a:pos x="T8" y="T9"/>
                </a:cxn>
              </a:cxnLst>
              <a:rect l="0" t="0" r="r" b="b"/>
              <a:pathLst>
                <a:path w="546" h="1890">
                  <a:moveTo>
                    <a:pt x="526" y="0"/>
                  </a:moveTo>
                  <a:cubicBezTo>
                    <a:pt x="536" y="509"/>
                    <a:pt x="546" y="1018"/>
                    <a:pt x="526" y="1290"/>
                  </a:cubicBezTo>
                  <a:cubicBezTo>
                    <a:pt x="506" y="1562"/>
                    <a:pt x="458" y="1552"/>
                    <a:pt x="406" y="1634"/>
                  </a:cubicBezTo>
                  <a:cubicBezTo>
                    <a:pt x="354" y="1716"/>
                    <a:pt x="279" y="1742"/>
                    <a:pt x="211" y="1785"/>
                  </a:cubicBezTo>
                  <a:cubicBezTo>
                    <a:pt x="143" y="1828"/>
                    <a:pt x="44" y="1868"/>
                    <a:pt x="0" y="1890"/>
                  </a:cubicBezTo>
                </a:path>
              </a:pathLst>
            </a:custGeom>
            <a:noFill/>
            <a:ln w="25400" cap="flat">
              <a:solidFill>
                <a:schemeClr val="tx1"/>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224" name="Line 64"/>
            <p:cNvSpPr>
              <a:spLocks noChangeShapeType="1"/>
            </p:cNvSpPr>
            <p:nvPr/>
          </p:nvSpPr>
          <p:spPr bwMode="auto">
            <a:xfrm flipH="1">
              <a:off x="864" y="2448"/>
              <a:ext cx="0" cy="801"/>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04225" name="Line 65"/>
            <p:cNvSpPr>
              <a:spLocks noChangeShapeType="1"/>
            </p:cNvSpPr>
            <p:nvPr/>
          </p:nvSpPr>
          <p:spPr bwMode="auto">
            <a:xfrm flipH="1">
              <a:off x="960" y="2112"/>
              <a:ext cx="0" cy="1137"/>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04226" name="Line 66"/>
            <p:cNvSpPr>
              <a:spLocks noChangeShapeType="1"/>
            </p:cNvSpPr>
            <p:nvPr/>
          </p:nvSpPr>
          <p:spPr bwMode="auto">
            <a:xfrm>
              <a:off x="3552" y="2400"/>
              <a:ext cx="0" cy="864"/>
            </a:xfrm>
            <a:prstGeom prst="line">
              <a:avLst/>
            </a:prstGeom>
            <a:noFill/>
            <a:ln w="25400">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68" name="Group 120"/>
          <p:cNvGraphicFramePr>
            <a:graphicFrameLocks noGrp="1"/>
          </p:cNvGraphicFramePr>
          <p:nvPr>
            <p:extLst>
              <p:ext uri="{D42A27DB-BD31-4B8C-83A1-F6EECF244321}">
                <p14:modId xmlns:p14="http://schemas.microsoft.com/office/powerpoint/2010/main" val="3205744458"/>
              </p:ext>
            </p:extLst>
          </p:nvPr>
        </p:nvGraphicFramePr>
        <p:xfrm>
          <a:off x="3895725" y="36480"/>
          <a:ext cx="5203825" cy="2682240"/>
        </p:xfrm>
        <a:graphic>
          <a:graphicData uri="http://schemas.openxmlformats.org/drawingml/2006/table">
            <a:tbl>
              <a:tblPr/>
              <a:tblGrid>
                <a:gridCol w="1470043"/>
                <a:gridCol w="3733782"/>
              </a:tblGrid>
              <a:tr h="23429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宋体" charset="-122"/>
                          <a:ea typeface="宋体" charset="-122"/>
                        </a:rPr>
                        <a:t>产  生  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宋体" charset="-122"/>
                          <a:ea typeface="宋体" charset="-122"/>
                        </a:rPr>
                        <a:t>语</a:t>
                      </a:r>
                      <a:r>
                        <a:rPr kumimoji="0" lang="zh-CN" altLang="en-US" sz="1600" b="1" i="0" u="none" strike="noStrike" cap="none" normalizeH="0" baseline="0" dirty="0" smtClean="0">
                          <a:ln>
                            <a:noFill/>
                          </a:ln>
                          <a:solidFill>
                            <a:schemeClr val="tx1"/>
                          </a:solidFill>
                          <a:effectLst/>
                          <a:latin typeface="Times New Roman" charset="0"/>
                          <a:ea typeface="宋体" charset="-122"/>
                        </a:rPr>
                        <a:t>  </a:t>
                      </a:r>
                      <a:r>
                        <a:rPr kumimoji="0" lang="zh-CN" altLang="en-US" sz="1600" b="1" i="0" u="none" strike="noStrike" cap="none" normalizeH="0" baseline="0" dirty="0" smtClean="0">
                          <a:ln>
                            <a:noFill/>
                          </a:ln>
                          <a:solidFill>
                            <a:schemeClr val="tx1"/>
                          </a:solidFill>
                          <a:effectLst/>
                          <a:latin typeface="宋体" charset="-122"/>
                          <a:ea typeface="宋体" charset="-122"/>
                        </a:rPr>
                        <a:t>义</a:t>
                      </a:r>
                      <a:r>
                        <a:rPr kumimoji="0" lang="zh-CN" altLang="en-US" sz="1600" b="1" i="0" u="none" strike="noStrike" cap="none" normalizeH="0" baseline="0" dirty="0" smtClean="0">
                          <a:ln>
                            <a:noFill/>
                          </a:ln>
                          <a:solidFill>
                            <a:schemeClr val="tx1"/>
                          </a:solidFill>
                          <a:effectLst/>
                          <a:latin typeface="Times New Roman" charset="0"/>
                          <a:ea typeface="宋体" charset="-122"/>
                        </a:rPr>
                        <a:t>  </a:t>
                      </a:r>
                      <a:r>
                        <a:rPr kumimoji="0" lang="zh-CN" altLang="en-US" sz="1600" b="1" i="0" u="none" strike="noStrike" cap="none" normalizeH="0" baseline="0" dirty="0" smtClean="0">
                          <a:ln>
                            <a:noFill/>
                          </a:ln>
                          <a:solidFill>
                            <a:schemeClr val="tx1"/>
                          </a:solidFill>
                          <a:effectLst/>
                          <a:latin typeface="宋体" charset="-122"/>
                          <a:ea typeface="宋体" charset="-122"/>
                        </a:rPr>
                        <a:t>规</a:t>
                      </a:r>
                      <a:r>
                        <a:rPr kumimoji="0" lang="zh-CN" altLang="en-US" sz="1600" b="1" i="0" u="none" strike="noStrike" cap="none" normalizeH="0" baseline="0" dirty="0" smtClean="0">
                          <a:ln>
                            <a:noFill/>
                          </a:ln>
                          <a:solidFill>
                            <a:schemeClr val="tx1"/>
                          </a:solidFill>
                          <a:effectLst/>
                          <a:latin typeface="Times New Roman" charset="0"/>
                          <a:ea typeface="宋体" charset="-122"/>
                        </a:rPr>
                        <a:t>  </a:t>
                      </a:r>
                      <a:r>
                        <a:rPr kumimoji="0" lang="zh-CN" altLang="en-US" sz="1600" b="1" i="0" u="none" strike="noStrike" cap="none" normalizeH="0" baseline="0" dirty="0" smtClean="0">
                          <a:ln>
                            <a:noFill/>
                          </a:ln>
                          <a:solidFill>
                            <a:schemeClr val="tx1"/>
                          </a:solidFill>
                          <a:effectLst/>
                          <a:latin typeface="宋体" charset="-122"/>
                          <a:ea typeface="宋体" charset="-122"/>
                        </a:rPr>
                        <a:t>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charset="0"/>
                          <a:ea typeface="宋体" charset="-122"/>
                        </a:rPr>
                        <a:t>  </a:t>
                      </a:r>
                      <a:r>
                        <a:rPr kumimoji="0" lang="en-US" altLang="zh-CN" sz="1600" b="1" i="1" u="none" strike="noStrike" cap="none" normalizeH="0" baseline="0" smtClean="0">
                          <a:ln>
                            <a:noFill/>
                          </a:ln>
                          <a:solidFill>
                            <a:schemeClr val="tx1"/>
                          </a:solidFill>
                          <a:effectLst/>
                          <a:latin typeface="Times New Roman" charset="0"/>
                          <a:ea typeface="宋体" charset="-122"/>
                        </a:rPr>
                        <a:t>E </a:t>
                      </a:r>
                      <a:r>
                        <a:rPr kumimoji="0" lang="en-US" altLang="zh-CN" sz="1600" b="1" i="0" u="none" strike="noStrike" cap="none" normalizeH="0" baseline="0" smtClean="0">
                          <a:ln>
                            <a:noFill/>
                          </a:ln>
                          <a:solidFill>
                            <a:schemeClr val="tx1"/>
                          </a:solidFill>
                          <a:effectLst/>
                          <a:latin typeface="Times New Roman" charset="0"/>
                          <a:ea typeface="宋体" charset="-122"/>
                          <a:sym typeface="Symbol" pitchFamily="18" charset="2"/>
                        </a:rPr>
                        <a:t></a:t>
                      </a:r>
                      <a:r>
                        <a:rPr kumimoji="0" lang="en-US" altLang="zh-CN" sz="1600" b="1" i="0" u="none" strike="noStrike" cap="none" normalizeH="0" baseline="0" smtClean="0">
                          <a:ln>
                            <a:noFill/>
                          </a:ln>
                          <a:solidFill>
                            <a:schemeClr val="tx1"/>
                          </a:solidFill>
                          <a:effectLst/>
                          <a:latin typeface="Times New Roman" charset="0"/>
                          <a:ea typeface="宋体" charset="-122"/>
                        </a:rPr>
                        <a:t> </a:t>
                      </a:r>
                      <a:r>
                        <a:rPr kumimoji="0" lang="en-US" altLang="zh-CN" sz="1600" b="1" i="1" u="none" strike="noStrike" cap="none" normalizeH="0" baseline="0" smtClean="0">
                          <a:ln>
                            <a:noFill/>
                          </a:ln>
                          <a:solidFill>
                            <a:schemeClr val="tx1"/>
                          </a:solidFill>
                          <a:effectLst/>
                          <a:latin typeface="Times New Roman" charset="0"/>
                          <a:ea typeface="宋体" charset="-122"/>
                        </a:rPr>
                        <a:t>E</a:t>
                      </a:r>
                      <a:r>
                        <a:rPr kumimoji="0" lang="en-US" altLang="zh-CN" sz="1600" b="1" i="0" u="none" strike="noStrike" cap="none" normalizeH="0" baseline="-30000" smtClean="0">
                          <a:ln>
                            <a:noFill/>
                          </a:ln>
                          <a:solidFill>
                            <a:schemeClr val="tx1"/>
                          </a:solidFill>
                          <a:effectLst/>
                          <a:latin typeface="Times New Roman" charset="0"/>
                          <a:ea typeface="宋体" charset="-122"/>
                        </a:rPr>
                        <a:t>1 </a:t>
                      </a:r>
                      <a:r>
                        <a:rPr kumimoji="0" lang="en-US" altLang="zh-CN" sz="1600" b="1" i="0" u="none" strike="noStrike" cap="none" normalizeH="0" baseline="0" smtClean="0">
                          <a:ln>
                            <a:noFill/>
                          </a:ln>
                          <a:solidFill>
                            <a:schemeClr val="tx1"/>
                          </a:solidFill>
                          <a:effectLst/>
                          <a:latin typeface="Times New Roman" charset="0"/>
                          <a:ea typeface="宋体" charset="-122"/>
                        </a:rPr>
                        <a:t>+ </a:t>
                      </a:r>
                      <a:r>
                        <a:rPr kumimoji="0" lang="en-US" altLang="zh-CN" sz="1600" b="1" i="1" u="none" strike="noStrike" cap="none" normalizeH="0" baseline="0" smtClean="0">
                          <a:ln>
                            <a:noFill/>
                          </a:ln>
                          <a:solidFill>
                            <a:schemeClr val="tx1"/>
                          </a:solidFill>
                          <a:effectLst/>
                          <a:latin typeface="Times New Roman" charset="0"/>
                          <a:ea typeface="宋体" charset="-122"/>
                        </a:rPr>
                        <a:t>T</a:t>
                      </a:r>
                      <a:r>
                        <a:rPr kumimoji="0" lang="en-US" altLang="zh-CN" sz="1600" b="0" i="0" u="none" strike="noStrike" cap="none" normalizeH="0" baseline="0" smtClean="0">
                          <a:ln>
                            <a:noFill/>
                          </a:ln>
                          <a:solidFill>
                            <a:schemeClr val="tx1"/>
                          </a:solidFill>
                          <a:effectLst/>
                          <a:latin typeface="Times New Roman" charset="0"/>
                          <a:ea typeface="宋体" charset="-122"/>
                        </a:rPr>
                        <a:t> </a:t>
                      </a:r>
                      <a:endParaRPr kumimoji="0" lang="zh-CN" altLang="en-US" sz="16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E</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err="1" smtClean="0">
                          <a:ln>
                            <a:noFill/>
                          </a:ln>
                          <a:solidFill>
                            <a:schemeClr val="tx1"/>
                          </a:solidFill>
                          <a:effectLst/>
                          <a:latin typeface="Times New Roman" charset="0"/>
                          <a:ea typeface="宋体" charset="-122"/>
                        </a:rPr>
                        <a:t>mknode</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smtClean="0">
                          <a:ln>
                            <a:noFill/>
                          </a:ln>
                          <a:solidFill>
                            <a:schemeClr val="tx1"/>
                          </a:solidFill>
                          <a:effectLst/>
                          <a:latin typeface="Times New Roman" charset="0"/>
                          <a:ea typeface="宋体" charset="-122"/>
                        </a:rPr>
                        <a:t>E</a:t>
                      </a:r>
                      <a:r>
                        <a:rPr kumimoji="0" lang="en-US" altLang="zh-CN" sz="1600" b="1" i="0" u="none" strike="noStrike" cap="none" normalizeH="0" baseline="-30000" dirty="0" smtClean="0">
                          <a:ln>
                            <a:noFill/>
                          </a:ln>
                          <a:solidFill>
                            <a:schemeClr val="tx1"/>
                          </a:solidFill>
                          <a:effectLst/>
                          <a:latin typeface="Times New Roman" charset="0"/>
                          <a:ea typeface="宋体" charset="-122"/>
                        </a:rPr>
                        <a:t>1</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1" i="1" u="none" strike="noStrike" cap="none" normalizeH="0" baseline="0" dirty="0"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1" i="1"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T</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rgbClr val="FF0000"/>
                          </a:solidFill>
                          <a:effectLst/>
                          <a:latin typeface="Times New Roman" charset="0"/>
                          <a:ea typeface="宋体" charset="-122"/>
                        </a:rPr>
                        <a:t>  </a:t>
                      </a:r>
                      <a:r>
                        <a:rPr kumimoji="0" lang="en-US" altLang="zh-CN" sz="1600" b="1" i="1" u="none" strike="noStrike" cap="none" normalizeH="0" baseline="0" dirty="0" smtClean="0">
                          <a:ln>
                            <a:noFill/>
                          </a:ln>
                          <a:solidFill>
                            <a:srgbClr val="FF0000"/>
                          </a:solidFill>
                          <a:effectLst/>
                          <a:latin typeface="Times New Roman" charset="0"/>
                          <a:ea typeface="宋体" charset="-122"/>
                        </a:rPr>
                        <a:t>E </a:t>
                      </a:r>
                      <a:r>
                        <a:rPr kumimoji="0" lang="en-US" altLang="zh-CN" sz="1600" b="1" i="0" u="none" strike="noStrike" cap="none" normalizeH="0" baseline="0" dirty="0" smtClean="0">
                          <a:ln>
                            <a:noFill/>
                          </a:ln>
                          <a:solidFill>
                            <a:srgbClr val="FF0000"/>
                          </a:solidFill>
                          <a:effectLst/>
                          <a:latin typeface="Times New Roman" charset="0"/>
                          <a:ea typeface="宋体" charset="-122"/>
                          <a:sym typeface="Symbol" pitchFamily="18" charset="2"/>
                        </a:rPr>
                        <a:t></a:t>
                      </a:r>
                      <a:r>
                        <a:rPr kumimoji="0" lang="en-US" altLang="zh-CN" sz="1600" b="1" i="1" u="none" strike="noStrike" cap="none" normalizeH="0" baseline="0" dirty="0" smtClean="0">
                          <a:ln>
                            <a:noFill/>
                          </a:ln>
                          <a:solidFill>
                            <a:srgbClr val="FF0000"/>
                          </a:solidFill>
                          <a:effectLst/>
                          <a:latin typeface="Times New Roman" charset="0"/>
                          <a:ea typeface="宋体" charset="-122"/>
                        </a:rPr>
                        <a:t> T</a:t>
                      </a:r>
                      <a:r>
                        <a:rPr kumimoji="0" lang="en-US" altLang="zh-CN" sz="1600" b="0" i="0" u="none" strike="noStrike" cap="none" normalizeH="0" baseline="0" dirty="0" smtClean="0">
                          <a:ln>
                            <a:noFill/>
                          </a:ln>
                          <a:solidFill>
                            <a:srgbClr val="FF0000"/>
                          </a:solidFill>
                          <a:effectLst/>
                          <a:latin typeface="Times New Roman" charset="0"/>
                          <a:ea typeface="宋体" charset="-122"/>
                        </a:rPr>
                        <a:t> </a:t>
                      </a:r>
                      <a:endParaRPr kumimoji="0" lang="zh-CN" altLang="en-US" sz="1600" b="0" i="0" u="none" strike="noStrike" cap="none" normalizeH="0" baseline="0" dirty="0" smtClean="0">
                        <a:ln>
                          <a:noFill/>
                        </a:ln>
                        <a:solidFill>
                          <a:srgbClr val="FF0000"/>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rgbClr val="FF0000"/>
                          </a:solidFill>
                          <a:effectLst/>
                          <a:latin typeface="Times New Roman" charset="0"/>
                          <a:ea typeface="宋体" charset="-122"/>
                        </a:rPr>
                        <a:t>  </a:t>
                      </a:r>
                      <a:r>
                        <a:rPr kumimoji="0" lang="en-US" altLang="zh-CN" sz="1600" b="1" i="1" u="none" strike="noStrike" cap="none" normalizeH="0" baseline="0" dirty="0" err="1" smtClean="0">
                          <a:ln>
                            <a:noFill/>
                          </a:ln>
                          <a:solidFill>
                            <a:srgbClr val="FF0000"/>
                          </a:solidFill>
                          <a:effectLst/>
                          <a:latin typeface="Times New Roman" charset="0"/>
                          <a:ea typeface="宋体" charset="-122"/>
                        </a:rPr>
                        <a:t>E</a:t>
                      </a:r>
                      <a:r>
                        <a:rPr kumimoji="0" lang="en-US" altLang="zh-CN" sz="1600" b="1" i="0" u="none" strike="noStrike" cap="none" normalizeH="0" baseline="0" dirty="0" err="1" smtClean="0">
                          <a:ln>
                            <a:noFill/>
                          </a:ln>
                          <a:solidFill>
                            <a:srgbClr val="FF0000"/>
                          </a:solidFill>
                          <a:effectLst/>
                          <a:latin typeface="Times New Roman" charset="0"/>
                          <a:ea typeface="宋体" charset="-122"/>
                        </a:rPr>
                        <a:t>.</a:t>
                      </a:r>
                      <a:r>
                        <a:rPr kumimoji="0" lang="en-US" altLang="zh-CN" sz="1600" b="1" i="1" u="none" strike="noStrike" cap="none" normalizeH="0" baseline="0" dirty="0" err="1" smtClean="0">
                          <a:ln>
                            <a:noFill/>
                          </a:ln>
                          <a:solidFill>
                            <a:srgbClr val="FF0000"/>
                          </a:solidFill>
                          <a:effectLst/>
                          <a:latin typeface="Times New Roman" charset="0"/>
                          <a:ea typeface="宋体" charset="-122"/>
                        </a:rPr>
                        <a:t>nptr</a:t>
                      </a:r>
                      <a:r>
                        <a:rPr kumimoji="0" lang="en-US" altLang="zh-CN" sz="1600" b="1" i="0" u="none" strike="noStrike" cap="none" normalizeH="0" baseline="0" dirty="0" smtClean="0">
                          <a:ln>
                            <a:noFill/>
                          </a:ln>
                          <a:solidFill>
                            <a:srgbClr val="FF0000"/>
                          </a:solidFill>
                          <a:effectLst/>
                          <a:latin typeface="Times New Roman" charset="0"/>
                          <a:ea typeface="宋体" charset="-122"/>
                        </a:rPr>
                        <a:t> := </a:t>
                      </a:r>
                      <a:r>
                        <a:rPr kumimoji="0" lang="en-US" altLang="zh-CN" sz="1600" b="1" i="1" u="none" strike="noStrike" cap="none" normalizeH="0" baseline="0" dirty="0" err="1" smtClean="0">
                          <a:ln>
                            <a:noFill/>
                          </a:ln>
                          <a:solidFill>
                            <a:srgbClr val="FF0000"/>
                          </a:solidFill>
                          <a:effectLst/>
                          <a:latin typeface="Times New Roman" charset="0"/>
                          <a:ea typeface="宋体" charset="-122"/>
                        </a:rPr>
                        <a:t>T</a:t>
                      </a:r>
                      <a:r>
                        <a:rPr kumimoji="0" lang="en-US" altLang="zh-CN" sz="1600" b="1" i="0" u="none" strike="noStrike" cap="none" normalizeH="0" baseline="0" dirty="0" err="1" smtClean="0">
                          <a:ln>
                            <a:noFill/>
                          </a:ln>
                          <a:solidFill>
                            <a:srgbClr val="FF0000"/>
                          </a:solidFill>
                          <a:effectLst/>
                          <a:latin typeface="Times New Roman" charset="0"/>
                          <a:ea typeface="宋体" charset="-122"/>
                        </a:rPr>
                        <a:t>.</a:t>
                      </a:r>
                      <a:r>
                        <a:rPr kumimoji="0" lang="en-US" altLang="zh-CN" sz="1600" b="1" i="1" u="none" strike="noStrike" cap="none" normalizeH="0" baseline="0" dirty="0" err="1" smtClean="0">
                          <a:ln>
                            <a:noFill/>
                          </a:ln>
                          <a:solidFill>
                            <a:srgbClr val="FF0000"/>
                          </a:solidFill>
                          <a:effectLst/>
                          <a:latin typeface="Times New Roman" charset="0"/>
                          <a:ea typeface="宋体" charset="-122"/>
                        </a:rPr>
                        <a:t>nptr</a:t>
                      </a:r>
                      <a:r>
                        <a:rPr kumimoji="0" lang="en-US" altLang="zh-CN" sz="1600" b="0" i="0" u="none" strike="noStrike" cap="none" normalizeH="0" baseline="0" dirty="0" smtClean="0">
                          <a:ln>
                            <a:noFill/>
                          </a:ln>
                          <a:solidFill>
                            <a:srgbClr val="FF0000"/>
                          </a:solidFill>
                          <a:effectLst/>
                          <a:latin typeface="Times New Roman" charset="0"/>
                          <a:ea typeface="宋体" charset="-122"/>
                        </a:rPr>
                        <a:t> </a:t>
                      </a:r>
                      <a:endParaRPr kumimoji="0" lang="zh-CN" altLang="en-US" sz="1600" b="0" i="0" u="none" strike="noStrike" cap="none" normalizeH="0" baseline="0" dirty="0" smtClean="0">
                        <a:ln>
                          <a:noFill/>
                        </a:ln>
                        <a:solidFill>
                          <a:srgbClr val="FF0000"/>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6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T </a:t>
                      </a:r>
                      <a:r>
                        <a:rPr kumimoji="0" lang="en-US" altLang="zh-CN" sz="1600" b="1" i="0" u="none" strike="noStrike" cap="none" normalizeH="0" baseline="0" dirty="0" smtClean="0">
                          <a:ln>
                            <a:noFill/>
                          </a:ln>
                          <a:solidFill>
                            <a:schemeClr val="tx1"/>
                          </a:solidFill>
                          <a:effectLst/>
                          <a:latin typeface="Times New Roman" charset="0"/>
                          <a:ea typeface="宋体" charset="-122"/>
                          <a:sym typeface="Symbol" pitchFamily="18" charset="2"/>
                        </a:rPr>
                        <a:t></a:t>
                      </a:r>
                      <a:r>
                        <a:rPr kumimoji="0" lang="en-US" altLang="zh-CN" sz="1600" b="1"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T</a:t>
                      </a:r>
                      <a:r>
                        <a:rPr kumimoji="0" lang="en-US" altLang="zh-CN" sz="1600" b="1" i="0" u="none" strike="noStrike" cap="none" normalizeH="0" baseline="-30000" dirty="0" smtClean="0">
                          <a:ln>
                            <a:noFill/>
                          </a:ln>
                          <a:solidFill>
                            <a:schemeClr val="tx1"/>
                          </a:solidFill>
                          <a:effectLst/>
                          <a:latin typeface="Times New Roman" charset="0"/>
                          <a:ea typeface="宋体" charset="-122"/>
                        </a:rPr>
                        <a:t>1</a:t>
                      </a:r>
                      <a:r>
                        <a:rPr kumimoji="0" lang="en-US" altLang="zh-CN" sz="1600" b="1" i="0" u="none" strike="noStrike" cap="none" normalizeH="0" baseline="0" dirty="0" smtClean="0">
                          <a:ln>
                            <a:noFill/>
                          </a:ln>
                          <a:solidFill>
                            <a:schemeClr val="tx1"/>
                          </a:solidFill>
                          <a:effectLst/>
                          <a:latin typeface="宋体" charset="-122"/>
                          <a:ea typeface="宋体" charset="-122"/>
                        </a:rPr>
                        <a:t>*</a:t>
                      </a:r>
                      <a:r>
                        <a:rPr kumimoji="0" lang="en-US" altLang="zh-CN" sz="1600" b="1" i="1" u="none" strike="noStrike" cap="none" normalizeH="0" baseline="0" dirty="0" smtClean="0">
                          <a:ln>
                            <a:noFill/>
                          </a:ln>
                          <a:solidFill>
                            <a:schemeClr val="tx1"/>
                          </a:solidFill>
                          <a:effectLst/>
                          <a:latin typeface="Times New Roman" charset="0"/>
                          <a:ea typeface="宋体" charset="-122"/>
                        </a:rPr>
                        <a:t>F</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T</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err="1" smtClean="0">
                          <a:ln>
                            <a:noFill/>
                          </a:ln>
                          <a:solidFill>
                            <a:schemeClr val="tx1"/>
                          </a:solidFill>
                          <a:effectLst/>
                          <a:latin typeface="Times New Roman" charset="0"/>
                          <a:ea typeface="宋体" charset="-122"/>
                        </a:rPr>
                        <a:t>mknode</a:t>
                      </a:r>
                      <a:r>
                        <a:rPr kumimoji="0" lang="en-US" altLang="zh-CN" sz="1600" b="1" i="0" u="none" strike="noStrike" cap="none" normalizeH="0" baseline="0" dirty="0" smtClean="0">
                          <a:ln>
                            <a:noFill/>
                          </a:ln>
                          <a:solidFill>
                            <a:schemeClr val="tx1"/>
                          </a:solidFill>
                          <a:effectLst/>
                          <a:latin typeface="Times New Roman" charset="0"/>
                          <a:ea typeface="宋体" charset="-122"/>
                        </a:rPr>
                        <a:t>( ‘</a:t>
                      </a:r>
                      <a:r>
                        <a:rPr kumimoji="0" lang="en-US" altLang="zh-CN" sz="1600" b="1" i="0" u="none" strike="noStrike" cap="none" normalizeH="0" baseline="0" dirty="0" smtClean="0">
                          <a:ln>
                            <a:noFill/>
                          </a:ln>
                          <a:solidFill>
                            <a:schemeClr val="tx1"/>
                          </a:solidFill>
                          <a:effectLst/>
                          <a:latin typeface="宋体" charset="-122"/>
                          <a:ea typeface="宋体" charset="-122"/>
                        </a:rPr>
                        <a:t>*</a:t>
                      </a:r>
                      <a:r>
                        <a:rPr kumimoji="0" lang="en-US" altLang="zh-CN" sz="1600" b="1"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T</a:t>
                      </a:r>
                      <a:r>
                        <a:rPr kumimoji="0" lang="en-US" altLang="zh-CN" sz="1600" b="1" i="0" u="none" strike="noStrike" cap="none" normalizeH="0" baseline="-30000" dirty="0" smtClean="0">
                          <a:ln>
                            <a:noFill/>
                          </a:ln>
                          <a:solidFill>
                            <a:schemeClr val="tx1"/>
                          </a:solidFill>
                          <a:effectLst/>
                          <a:latin typeface="Times New Roman" charset="0"/>
                          <a:ea typeface="宋体" charset="-122"/>
                        </a:rPr>
                        <a:t>1</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1" i="1" u="none" strike="noStrike" cap="none" normalizeH="0" baseline="0" dirty="0"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1" i="1"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F</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T </a:t>
                      </a:r>
                      <a:r>
                        <a:rPr kumimoji="0" lang="en-US" altLang="zh-CN" sz="1600" b="1" i="0" u="none" strike="noStrike" cap="none" normalizeH="0" baseline="0" dirty="0" smtClean="0">
                          <a:ln>
                            <a:noFill/>
                          </a:ln>
                          <a:solidFill>
                            <a:schemeClr val="tx1"/>
                          </a:solidFill>
                          <a:effectLst/>
                          <a:latin typeface="Times New Roman" charset="0"/>
                          <a:ea typeface="宋体" charset="-122"/>
                          <a:sym typeface="Symbol" pitchFamily="18" charset="2"/>
                        </a:rPr>
                        <a:t></a:t>
                      </a:r>
                      <a:r>
                        <a:rPr kumimoji="0" lang="en-US" altLang="zh-CN" sz="1600" b="1"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F</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T</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err="1" smtClean="0">
                          <a:ln>
                            <a:noFill/>
                          </a:ln>
                          <a:solidFill>
                            <a:schemeClr val="tx1"/>
                          </a:solidFill>
                          <a:effectLst/>
                          <a:latin typeface="Times New Roman" charset="0"/>
                          <a:ea typeface="宋体" charset="-122"/>
                        </a:rPr>
                        <a:t>F</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charset="0"/>
                          <a:ea typeface="宋体" charset="-122"/>
                        </a:rPr>
                        <a:t>  </a:t>
                      </a:r>
                      <a:r>
                        <a:rPr kumimoji="0" lang="en-US" altLang="zh-CN" sz="1600" b="1" i="1" u="none" strike="noStrike" cap="none" normalizeH="0" baseline="0" smtClean="0">
                          <a:ln>
                            <a:noFill/>
                          </a:ln>
                          <a:solidFill>
                            <a:schemeClr val="tx1"/>
                          </a:solidFill>
                          <a:effectLst/>
                          <a:latin typeface="Times New Roman" charset="0"/>
                          <a:ea typeface="宋体" charset="-122"/>
                        </a:rPr>
                        <a:t>F </a:t>
                      </a:r>
                      <a:r>
                        <a:rPr kumimoji="0" lang="en-US" altLang="zh-CN" sz="1600" b="1" i="0" u="none" strike="noStrike" cap="none" normalizeH="0" baseline="0" smtClean="0">
                          <a:ln>
                            <a:noFill/>
                          </a:ln>
                          <a:solidFill>
                            <a:schemeClr val="tx1"/>
                          </a:solidFill>
                          <a:effectLst/>
                          <a:latin typeface="Times New Roman" charset="0"/>
                          <a:ea typeface="宋体" charset="-122"/>
                          <a:sym typeface="Symbol" pitchFamily="18" charset="2"/>
                        </a:rPr>
                        <a:t></a:t>
                      </a:r>
                      <a:r>
                        <a:rPr kumimoji="0" lang="en-US" altLang="zh-CN" sz="1600" b="1" i="0" u="none" strike="noStrike" cap="none" normalizeH="0" baseline="0" smtClean="0">
                          <a:ln>
                            <a:noFill/>
                          </a:ln>
                          <a:solidFill>
                            <a:schemeClr val="tx1"/>
                          </a:solidFill>
                          <a:effectLst/>
                          <a:latin typeface="Times New Roman" charset="0"/>
                          <a:ea typeface="宋体" charset="-122"/>
                        </a:rPr>
                        <a:t> (</a:t>
                      </a:r>
                      <a:r>
                        <a:rPr kumimoji="0" lang="en-US" altLang="zh-CN" sz="1600" b="1" i="1" u="none" strike="noStrike" cap="none" normalizeH="0" baseline="0" smtClean="0">
                          <a:ln>
                            <a:noFill/>
                          </a:ln>
                          <a:solidFill>
                            <a:schemeClr val="tx1"/>
                          </a:solidFill>
                          <a:effectLst/>
                          <a:latin typeface="Times New Roman" charset="0"/>
                          <a:ea typeface="宋体" charset="-122"/>
                        </a:rPr>
                        <a:t>E</a:t>
                      </a:r>
                      <a:r>
                        <a:rPr kumimoji="0" lang="en-US" altLang="zh-CN" sz="1600" b="1" i="0" u="none" strike="noStrike" cap="none" normalizeH="0" baseline="0" smtClean="0">
                          <a:ln>
                            <a:noFill/>
                          </a:ln>
                          <a:solidFill>
                            <a:schemeClr val="tx1"/>
                          </a:solidFill>
                          <a:effectLst/>
                          <a:latin typeface="Times New Roman" charset="0"/>
                          <a:ea typeface="宋体" charset="-122"/>
                        </a:rPr>
                        <a:t>)</a:t>
                      </a:r>
                      <a:r>
                        <a:rPr kumimoji="0" lang="en-US" altLang="zh-CN" sz="1600" b="0" i="0" u="none" strike="noStrike" cap="none" normalizeH="0" baseline="0" smtClean="0">
                          <a:ln>
                            <a:noFill/>
                          </a:ln>
                          <a:solidFill>
                            <a:schemeClr val="tx1"/>
                          </a:solidFill>
                          <a:effectLst/>
                          <a:latin typeface="Times New Roman" charset="0"/>
                          <a:ea typeface="宋体" charset="-122"/>
                        </a:rPr>
                        <a:t> </a:t>
                      </a:r>
                      <a:endParaRPr kumimoji="0" lang="zh-CN" altLang="en-US" sz="16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charset="0"/>
                          <a:ea typeface="宋体" charset="-122"/>
                        </a:rPr>
                        <a:t>  </a:t>
                      </a:r>
                      <a:r>
                        <a:rPr kumimoji="0" lang="en-US" altLang="zh-CN" sz="1600" b="1" i="1" u="none" strike="noStrike" cap="none" normalizeH="0" baseline="0" smtClean="0">
                          <a:ln>
                            <a:noFill/>
                          </a:ln>
                          <a:solidFill>
                            <a:schemeClr val="tx1"/>
                          </a:solidFill>
                          <a:effectLst/>
                          <a:latin typeface="Times New Roman" charset="0"/>
                          <a:ea typeface="宋体" charset="-122"/>
                        </a:rPr>
                        <a:t>F</a:t>
                      </a:r>
                      <a:r>
                        <a:rPr kumimoji="0" lang="en-US" altLang="zh-CN" sz="1600" b="1" i="0" u="none" strike="noStrike" cap="none" normalizeH="0" baseline="0" smtClean="0">
                          <a:ln>
                            <a:noFill/>
                          </a:ln>
                          <a:solidFill>
                            <a:schemeClr val="tx1"/>
                          </a:solidFill>
                          <a:effectLst/>
                          <a:latin typeface="Times New Roman" charset="0"/>
                          <a:ea typeface="宋体" charset="-122"/>
                        </a:rPr>
                        <a:t>.</a:t>
                      </a:r>
                      <a:r>
                        <a:rPr kumimoji="0" lang="en-US" altLang="zh-CN" sz="1600" b="1" i="1" u="none" strike="noStrike" cap="none" normalizeH="0" baseline="0" smtClean="0">
                          <a:ln>
                            <a:noFill/>
                          </a:ln>
                          <a:solidFill>
                            <a:schemeClr val="tx1"/>
                          </a:solidFill>
                          <a:effectLst/>
                          <a:latin typeface="Times New Roman" charset="0"/>
                          <a:ea typeface="宋体" charset="-122"/>
                        </a:rPr>
                        <a:t>nptr</a:t>
                      </a:r>
                      <a:r>
                        <a:rPr kumimoji="0" lang="en-US" altLang="zh-CN" sz="1600" b="1" i="0" u="none" strike="noStrike" cap="none" normalizeH="0" baseline="0" smtClean="0">
                          <a:ln>
                            <a:noFill/>
                          </a:ln>
                          <a:solidFill>
                            <a:schemeClr val="tx1"/>
                          </a:solidFill>
                          <a:effectLst/>
                          <a:latin typeface="Times New Roman" charset="0"/>
                          <a:ea typeface="宋体" charset="-122"/>
                        </a:rPr>
                        <a:t> := </a:t>
                      </a:r>
                      <a:r>
                        <a:rPr kumimoji="0" lang="en-US" altLang="zh-CN" sz="1600" b="1" i="1" u="none" strike="noStrike" cap="none" normalizeH="0" baseline="0" smtClean="0">
                          <a:ln>
                            <a:noFill/>
                          </a:ln>
                          <a:solidFill>
                            <a:schemeClr val="tx1"/>
                          </a:solidFill>
                          <a:effectLst/>
                          <a:latin typeface="Times New Roman" charset="0"/>
                          <a:ea typeface="宋体" charset="-122"/>
                        </a:rPr>
                        <a:t>E</a:t>
                      </a:r>
                      <a:r>
                        <a:rPr kumimoji="0" lang="en-US" altLang="zh-CN" sz="1600" b="1" i="0" u="none" strike="noStrike" cap="none" normalizeH="0" baseline="0" smtClean="0">
                          <a:ln>
                            <a:noFill/>
                          </a:ln>
                          <a:solidFill>
                            <a:schemeClr val="tx1"/>
                          </a:solidFill>
                          <a:effectLst/>
                          <a:latin typeface="Times New Roman" charset="0"/>
                          <a:ea typeface="宋体" charset="-122"/>
                        </a:rPr>
                        <a:t>.</a:t>
                      </a:r>
                      <a:r>
                        <a:rPr kumimoji="0" lang="en-US" altLang="zh-CN" sz="1600" b="1" i="1" u="none" strike="noStrike" cap="none" normalizeH="0" baseline="0" smtClean="0">
                          <a:ln>
                            <a:noFill/>
                          </a:ln>
                          <a:solidFill>
                            <a:schemeClr val="tx1"/>
                          </a:solidFill>
                          <a:effectLst/>
                          <a:latin typeface="Times New Roman" charset="0"/>
                          <a:ea typeface="宋体" charset="-122"/>
                        </a:rPr>
                        <a:t>nptr</a:t>
                      </a:r>
                      <a:r>
                        <a:rPr kumimoji="0" lang="en-US" altLang="zh-CN" sz="1600" b="0" i="0" u="none" strike="noStrike" cap="none" normalizeH="0" baseline="0" smtClean="0">
                          <a:ln>
                            <a:noFill/>
                          </a:ln>
                          <a:solidFill>
                            <a:schemeClr val="tx1"/>
                          </a:solidFill>
                          <a:effectLst/>
                          <a:latin typeface="Times New Roman" charset="0"/>
                          <a:ea typeface="宋体" charset="-122"/>
                        </a:rPr>
                        <a:t> </a:t>
                      </a:r>
                      <a:endParaRPr kumimoji="0" lang="zh-CN" altLang="en-US" sz="1600" b="0" i="0" u="none" strike="noStrike" cap="none" normalizeH="0" baseline="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F </a:t>
                      </a:r>
                      <a:r>
                        <a:rPr kumimoji="0" lang="en-US" altLang="zh-CN" sz="1600" b="0" i="0" u="none" strike="noStrike" cap="none" normalizeH="0" baseline="0" dirty="0" smtClean="0">
                          <a:ln>
                            <a:noFill/>
                          </a:ln>
                          <a:solidFill>
                            <a:schemeClr val="tx1"/>
                          </a:solidFill>
                          <a:effectLst/>
                          <a:latin typeface="Times New Roman" charset="0"/>
                          <a:ea typeface="宋体" charset="-122"/>
                          <a:sym typeface="Symbol" pitchFamily="18" charset="2"/>
                        </a:rPr>
                        <a:t></a:t>
                      </a:r>
                      <a:r>
                        <a:rPr kumimoji="0" lang="en-US" altLang="zh-CN" sz="1600" b="1" i="0" u="none" strike="noStrike" cap="none" normalizeH="0" baseline="0" dirty="0" smtClean="0">
                          <a:ln>
                            <a:noFill/>
                          </a:ln>
                          <a:solidFill>
                            <a:schemeClr val="tx1"/>
                          </a:solidFill>
                          <a:effectLst/>
                          <a:latin typeface="Times New Roman" charset="0"/>
                          <a:ea typeface="宋体" charset="-122"/>
                        </a:rPr>
                        <a:t> id</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F</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err="1" smtClean="0">
                          <a:ln>
                            <a:noFill/>
                          </a:ln>
                          <a:solidFill>
                            <a:schemeClr val="tx1"/>
                          </a:solidFill>
                          <a:effectLst/>
                          <a:latin typeface="Times New Roman" charset="0"/>
                          <a:ea typeface="宋体" charset="-122"/>
                        </a:rPr>
                        <a:t>mkleaf</a:t>
                      </a:r>
                      <a:r>
                        <a:rPr kumimoji="0" lang="en-US" altLang="zh-CN" sz="1600" b="1" i="1" u="none" strike="noStrike" cap="none" normalizeH="0" baseline="0" dirty="0" smtClean="0">
                          <a:ln>
                            <a:noFill/>
                          </a:ln>
                          <a:solidFill>
                            <a:schemeClr val="tx1"/>
                          </a:solidFill>
                          <a:effectLst/>
                          <a:latin typeface="Times New Roman" charset="0"/>
                          <a:ea typeface="宋体" charset="-122"/>
                        </a:rPr>
                        <a:t> </a:t>
                      </a:r>
                      <a:r>
                        <a:rPr kumimoji="0" lang="en-US" altLang="zh-CN" sz="1600" b="1" i="0" u="none" strike="noStrike" cap="none" normalizeH="0" baseline="0" dirty="0" smtClean="0">
                          <a:ln>
                            <a:noFill/>
                          </a:ln>
                          <a:solidFill>
                            <a:schemeClr val="tx1"/>
                          </a:solidFill>
                          <a:effectLst/>
                          <a:latin typeface="Times New Roman" charset="0"/>
                          <a:ea typeface="宋体" charset="-122"/>
                        </a:rPr>
                        <a:t>(id, </a:t>
                      </a:r>
                      <a:r>
                        <a:rPr kumimoji="0" lang="en-US" altLang="zh-CN" sz="1600" b="1" i="0" u="none" strike="noStrike" cap="none" normalizeH="0" baseline="0" dirty="0" err="1" smtClean="0">
                          <a:ln>
                            <a:noFill/>
                          </a:ln>
                          <a:solidFill>
                            <a:schemeClr val="tx1"/>
                          </a:solidFill>
                          <a:effectLst/>
                          <a:latin typeface="Times New Roman" charset="0"/>
                          <a:ea typeface="宋体" charset="-122"/>
                        </a:rPr>
                        <a:t>id.</a:t>
                      </a:r>
                      <a:r>
                        <a:rPr kumimoji="0" lang="en-US" altLang="zh-CN" sz="1600" b="1" i="1" u="none" strike="noStrike" cap="none" normalizeH="0" baseline="0" dirty="0" err="1" smtClean="0">
                          <a:ln>
                            <a:noFill/>
                          </a:ln>
                          <a:solidFill>
                            <a:schemeClr val="tx1"/>
                          </a:solidFill>
                          <a:effectLst/>
                          <a:latin typeface="Times New Roman" charset="0"/>
                          <a:ea typeface="宋体" charset="-122"/>
                        </a:rPr>
                        <a:t>entry</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F </a:t>
                      </a:r>
                      <a:r>
                        <a:rPr kumimoji="0" lang="en-US" altLang="zh-CN" sz="1600" b="1" i="0" u="none" strike="noStrike" cap="none" normalizeH="0" baseline="0" dirty="0" smtClean="0">
                          <a:ln>
                            <a:noFill/>
                          </a:ln>
                          <a:solidFill>
                            <a:schemeClr val="tx1"/>
                          </a:solidFill>
                          <a:effectLst/>
                          <a:latin typeface="Times New Roman" charset="0"/>
                          <a:ea typeface="宋体" charset="-122"/>
                          <a:sym typeface="Symbol" pitchFamily="18" charset="2"/>
                        </a:rPr>
                        <a:t></a:t>
                      </a:r>
                      <a:r>
                        <a:rPr kumimoji="0" lang="en-US" altLang="zh-CN" sz="1600" b="1" i="0" u="none" strike="noStrike" cap="none" normalizeH="0" baseline="0" dirty="0" smtClean="0">
                          <a:ln>
                            <a:noFill/>
                          </a:ln>
                          <a:solidFill>
                            <a:schemeClr val="tx1"/>
                          </a:solidFill>
                          <a:effectLst/>
                          <a:latin typeface="Times New Roman" charset="0"/>
                          <a:ea typeface="宋体" charset="-122"/>
                        </a:rPr>
                        <a:t> </a:t>
                      </a:r>
                      <a:r>
                        <a:rPr kumimoji="0" lang="en-US" altLang="zh-CN" sz="1600" b="1" i="0" u="none" strike="noStrike" cap="none" normalizeH="0" baseline="0" dirty="0" err="1" smtClean="0">
                          <a:ln>
                            <a:noFill/>
                          </a:ln>
                          <a:solidFill>
                            <a:schemeClr val="tx1"/>
                          </a:solidFill>
                          <a:effectLst/>
                          <a:latin typeface="Times New Roman" charset="0"/>
                          <a:ea typeface="宋体" charset="-122"/>
                        </a:rPr>
                        <a:t>num</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F</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err="1" smtClean="0">
                          <a:ln>
                            <a:noFill/>
                          </a:ln>
                          <a:solidFill>
                            <a:schemeClr val="tx1"/>
                          </a:solidFill>
                          <a:effectLst/>
                          <a:latin typeface="Times New Roman" charset="0"/>
                          <a:ea typeface="宋体" charset="-122"/>
                        </a:rPr>
                        <a:t>mkleaf</a:t>
                      </a:r>
                      <a:r>
                        <a:rPr kumimoji="0" lang="en-US" altLang="zh-CN" sz="1600" b="1" i="1" u="none" strike="noStrike" cap="none" normalizeH="0" baseline="0" dirty="0" smtClean="0">
                          <a:ln>
                            <a:noFill/>
                          </a:ln>
                          <a:solidFill>
                            <a:schemeClr val="tx1"/>
                          </a:solidFill>
                          <a:effectLst/>
                          <a:latin typeface="Times New Roman" charset="0"/>
                          <a:ea typeface="宋体" charset="-122"/>
                        </a:rPr>
                        <a:t> </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1" i="0" u="none" strike="noStrike" cap="none" normalizeH="0" baseline="0" dirty="0" err="1" smtClean="0">
                          <a:ln>
                            <a:noFill/>
                          </a:ln>
                          <a:solidFill>
                            <a:schemeClr val="tx1"/>
                          </a:solidFill>
                          <a:effectLst/>
                          <a:latin typeface="Times New Roman" charset="0"/>
                          <a:ea typeface="宋体" charset="-122"/>
                        </a:rPr>
                        <a:t>num</a:t>
                      </a:r>
                      <a:r>
                        <a:rPr kumimoji="0" lang="en-US" altLang="zh-CN" sz="1600" b="1" i="0" u="none" strike="noStrike" cap="none" normalizeH="0" baseline="0" dirty="0" smtClean="0">
                          <a:ln>
                            <a:noFill/>
                          </a:ln>
                          <a:solidFill>
                            <a:schemeClr val="tx1"/>
                          </a:solidFill>
                          <a:effectLst/>
                          <a:latin typeface="Times New Roman" charset="0"/>
                          <a:ea typeface="宋体" charset="-122"/>
                        </a:rPr>
                        <a:t>, </a:t>
                      </a:r>
                      <a:r>
                        <a:rPr kumimoji="0" lang="en-US" altLang="zh-CN" sz="1600" b="1" i="0" u="none" strike="noStrike" cap="none" normalizeH="0" baseline="0" dirty="0" err="1" smtClean="0">
                          <a:ln>
                            <a:noFill/>
                          </a:ln>
                          <a:solidFill>
                            <a:schemeClr val="tx1"/>
                          </a:solidFill>
                          <a:effectLst/>
                          <a:latin typeface="Times New Roman" charset="0"/>
                          <a:ea typeface="宋体" charset="-122"/>
                        </a:rPr>
                        <a:t>num.</a:t>
                      </a:r>
                      <a:r>
                        <a:rPr kumimoji="0" lang="en-US" altLang="zh-CN" sz="1600" b="1" i="1" u="none" strike="noStrike" cap="none" normalizeH="0" baseline="0" dirty="0" err="1" smtClean="0">
                          <a:ln>
                            <a:noFill/>
                          </a:ln>
                          <a:solidFill>
                            <a:schemeClr val="tx1"/>
                          </a:solidFill>
                          <a:effectLst/>
                          <a:latin typeface="Times New Roman" charset="0"/>
                          <a:ea typeface="宋体" charset="-122"/>
                        </a:rPr>
                        <a:t>val</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961872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1" name="Rectangle 3"/>
          <p:cNvSpPr>
            <a:spLocks noGrp="1" noChangeArrowheads="1"/>
          </p:cNvSpPr>
          <p:nvPr>
            <p:ph type="body" idx="1"/>
          </p:nvPr>
        </p:nvSpPr>
        <p:spPr>
          <a:xfrm>
            <a:off x="-28908" y="1066800"/>
            <a:ext cx="8610600" cy="533400"/>
          </a:xfrm>
        </p:spPr>
        <p:txBody>
          <a:bodyPr/>
          <a:lstStyle/>
          <a:p>
            <a:pPr>
              <a:lnSpc>
                <a:spcPct val="90000"/>
              </a:lnSpc>
              <a:spcBef>
                <a:spcPct val="0"/>
              </a:spcBef>
              <a:buFontTx/>
              <a:buNone/>
            </a:pPr>
            <a:r>
              <a:rPr lang="en-US" altLang="zh-CN" sz="2800" b="1" i="1" dirty="0"/>
              <a:t>a</a:t>
            </a:r>
            <a:r>
              <a:rPr lang="en-US" altLang="zh-CN" sz="2800" b="1" dirty="0"/>
              <a:t>+5</a:t>
            </a:r>
            <a:r>
              <a:rPr lang="en-US" altLang="zh-CN" sz="2800" b="1" dirty="0">
                <a:latin typeface="宋体" charset="-122"/>
              </a:rPr>
              <a:t>*</a:t>
            </a:r>
            <a:r>
              <a:rPr lang="en-US" altLang="zh-CN" sz="2800" b="1" i="1" dirty="0"/>
              <a:t>b</a:t>
            </a:r>
            <a:r>
              <a:rPr lang="zh-CN" altLang="en-US" sz="2800" b="1" dirty="0"/>
              <a:t>的语法树的构造</a:t>
            </a:r>
          </a:p>
        </p:txBody>
      </p:sp>
      <p:grpSp>
        <p:nvGrpSpPr>
          <p:cNvPr id="606275" name="Group 67"/>
          <p:cNvGrpSpPr>
            <a:grpSpLocks/>
          </p:cNvGrpSpPr>
          <p:nvPr/>
        </p:nvGrpSpPr>
        <p:grpSpPr bwMode="auto">
          <a:xfrm>
            <a:off x="95250" y="2438400"/>
            <a:ext cx="9048750" cy="4495800"/>
            <a:chOff x="60" y="1152"/>
            <a:chExt cx="5700" cy="2832"/>
          </a:xfrm>
        </p:grpSpPr>
        <p:sp>
          <p:nvSpPr>
            <p:cNvPr id="606212" name="Rectangle 4"/>
            <p:cNvSpPr>
              <a:spLocks noChangeArrowheads="1"/>
            </p:cNvSpPr>
            <p:nvPr/>
          </p:nvSpPr>
          <p:spPr bwMode="auto">
            <a:xfrm>
              <a:off x="1586" y="1152"/>
              <a:ext cx="5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dirty="0" err="1"/>
                <a:t>E</a:t>
              </a:r>
              <a:r>
                <a:rPr lang="en-US" altLang="zh-CN" sz="2400" dirty="0" err="1"/>
                <a:t>.</a:t>
              </a:r>
              <a:r>
                <a:rPr lang="en-US" altLang="zh-CN" sz="2400" i="1" dirty="0" err="1"/>
                <a:t>nptr</a:t>
              </a:r>
              <a:endParaRPr lang="en-US" altLang="zh-CN" sz="2400" dirty="0"/>
            </a:p>
          </p:txBody>
        </p:sp>
        <p:sp>
          <p:nvSpPr>
            <p:cNvPr id="606213" name="Rectangle 5"/>
            <p:cNvSpPr>
              <a:spLocks noChangeArrowheads="1"/>
            </p:cNvSpPr>
            <p:nvPr/>
          </p:nvSpPr>
          <p:spPr bwMode="auto">
            <a:xfrm>
              <a:off x="3960" y="1513"/>
              <a:ext cx="5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606214" name="Rectangle 6"/>
            <p:cNvSpPr>
              <a:spLocks noChangeArrowheads="1"/>
            </p:cNvSpPr>
            <p:nvPr/>
          </p:nvSpPr>
          <p:spPr bwMode="auto">
            <a:xfrm>
              <a:off x="96" y="1584"/>
              <a:ext cx="5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E</a:t>
              </a:r>
              <a:r>
                <a:rPr lang="en-US" altLang="zh-CN" sz="2400"/>
                <a:t>.</a:t>
              </a:r>
              <a:r>
                <a:rPr lang="en-US" altLang="zh-CN" sz="2400" i="1"/>
                <a:t>nptr</a:t>
              </a:r>
              <a:endParaRPr lang="en-US" altLang="zh-CN" sz="2400"/>
            </a:p>
          </p:txBody>
        </p:sp>
        <p:sp>
          <p:nvSpPr>
            <p:cNvPr id="606215" name="Rectangle 7"/>
            <p:cNvSpPr>
              <a:spLocks noChangeArrowheads="1"/>
            </p:cNvSpPr>
            <p:nvPr/>
          </p:nvSpPr>
          <p:spPr bwMode="auto">
            <a:xfrm>
              <a:off x="60" y="1920"/>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606216" name="Rectangle 8"/>
            <p:cNvSpPr>
              <a:spLocks noChangeArrowheads="1"/>
            </p:cNvSpPr>
            <p:nvPr/>
          </p:nvSpPr>
          <p:spPr bwMode="auto">
            <a:xfrm>
              <a:off x="96" y="2256"/>
              <a:ext cx="57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p>
          </p:txBody>
        </p:sp>
        <p:sp>
          <p:nvSpPr>
            <p:cNvPr id="606217" name="Rectangle 9"/>
            <p:cNvSpPr>
              <a:spLocks noChangeArrowheads="1"/>
            </p:cNvSpPr>
            <p:nvPr/>
          </p:nvSpPr>
          <p:spPr bwMode="auto">
            <a:xfrm>
              <a:off x="144" y="2658"/>
              <a:ext cx="22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id</a:t>
              </a:r>
            </a:p>
          </p:txBody>
        </p:sp>
        <p:sp>
          <p:nvSpPr>
            <p:cNvPr id="606218" name="Rectangle 10"/>
            <p:cNvSpPr>
              <a:spLocks noChangeArrowheads="1"/>
            </p:cNvSpPr>
            <p:nvPr/>
          </p:nvSpPr>
          <p:spPr bwMode="auto">
            <a:xfrm>
              <a:off x="2832" y="1872"/>
              <a:ext cx="67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606219" name="Rectangle 11"/>
            <p:cNvSpPr>
              <a:spLocks noChangeArrowheads="1"/>
            </p:cNvSpPr>
            <p:nvPr/>
          </p:nvSpPr>
          <p:spPr bwMode="auto">
            <a:xfrm>
              <a:off x="1577" y="1532"/>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400"/>
                <a:t>+</a:t>
              </a:r>
            </a:p>
          </p:txBody>
        </p:sp>
        <p:sp>
          <p:nvSpPr>
            <p:cNvPr id="606220" name="Rectangle 12"/>
            <p:cNvSpPr>
              <a:spLocks noChangeArrowheads="1"/>
            </p:cNvSpPr>
            <p:nvPr/>
          </p:nvSpPr>
          <p:spPr bwMode="auto">
            <a:xfrm>
              <a:off x="4093" y="1919"/>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400"/>
                <a:t>*</a:t>
              </a:r>
            </a:p>
          </p:txBody>
        </p:sp>
        <p:sp>
          <p:nvSpPr>
            <p:cNvPr id="606221" name="Rectangle 13"/>
            <p:cNvSpPr>
              <a:spLocks noChangeArrowheads="1"/>
            </p:cNvSpPr>
            <p:nvPr/>
          </p:nvSpPr>
          <p:spPr bwMode="auto">
            <a:xfrm>
              <a:off x="2880" y="2256"/>
              <a:ext cx="57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endParaRPr lang="en-US" altLang="zh-CN" sz="2400"/>
            </a:p>
          </p:txBody>
        </p:sp>
        <p:sp>
          <p:nvSpPr>
            <p:cNvPr id="606222" name="Rectangle 14"/>
            <p:cNvSpPr>
              <a:spLocks noChangeArrowheads="1"/>
            </p:cNvSpPr>
            <p:nvPr/>
          </p:nvSpPr>
          <p:spPr bwMode="auto">
            <a:xfrm>
              <a:off x="5040" y="1862"/>
              <a:ext cx="57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endParaRPr lang="en-US" altLang="zh-CN" sz="2400"/>
            </a:p>
          </p:txBody>
        </p:sp>
        <p:sp>
          <p:nvSpPr>
            <p:cNvPr id="606223" name="Rectangle 15"/>
            <p:cNvSpPr>
              <a:spLocks noChangeArrowheads="1"/>
            </p:cNvSpPr>
            <p:nvPr/>
          </p:nvSpPr>
          <p:spPr bwMode="auto">
            <a:xfrm>
              <a:off x="5154" y="2273"/>
              <a:ext cx="235"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id</a:t>
              </a:r>
              <a:endParaRPr lang="en-US" altLang="zh-CN" sz="2400" b="0"/>
            </a:p>
          </p:txBody>
        </p:sp>
        <p:sp>
          <p:nvSpPr>
            <p:cNvPr id="606224" name="Rectangle 16"/>
            <p:cNvSpPr>
              <a:spLocks noChangeArrowheads="1"/>
            </p:cNvSpPr>
            <p:nvPr/>
          </p:nvSpPr>
          <p:spPr bwMode="auto">
            <a:xfrm>
              <a:off x="2944" y="2595"/>
              <a:ext cx="42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num</a:t>
              </a:r>
              <a:endParaRPr lang="en-US" altLang="zh-CN" sz="2400" b="0"/>
            </a:p>
          </p:txBody>
        </p:sp>
        <p:sp>
          <p:nvSpPr>
            <p:cNvPr id="606225" name="Line 17"/>
            <p:cNvSpPr>
              <a:spLocks noChangeShapeType="1"/>
            </p:cNvSpPr>
            <p:nvPr/>
          </p:nvSpPr>
          <p:spPr bwMode="auto">
            <a:xfrm flipH="1">
              <a:off x="267" y="1311"/>
              <a:ext cx="1266"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6226" name="Line 18"/>
            <p:cNvSpPr>
              <a:spLocks noChangeShapeType="1"/>
            </p:cNvSpPr>
            <p:nvPr/>
          </p:nvSpPr>
          <p:spPr bwMode="auto">
            <a:xfrm flipH="1">
              <a:off x="203" y="1807"/>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6227" name="Line 19"/>
            <p:cNvSpPr>
              <a:spLocks noChangeShapeType="1"/>
            </p:cNvSpPr>
            <p:nvPr/>
          </p:nvSpPr>
          <p:spPr bwMode="auto">
            <a:xfrm flipH="1">
              <a:off x="213" y="2156"/>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6228" name="Line 20"/>
            <p:cNvSpPr>
              <a:spLocks noChangeShapeType="1"/>
            </p:cNvSpPr>
            <p:nvPr/>
          </p:nvSpPr>
          <p:spPr bwMode="auto">
            <a:xfrm flipH="1">
              <a:off x="213" y="2524"/>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6229" name="Line 21"/>
            <p:cNvSpPr>
              <a:spLocks noChangeShapeType="1"/>
            </p:cNvSpPr>
            <p:nvPr/>
          </p:nvSpPr>
          <p:spPr bwMode="auto">
            <a:xfrm>
              <a:off x="1974" y="1321"/>
              <a:ext cx="2008"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6230" name="Line 22"/>
            <p:cNvSpPr>
              <a:spLocks noChangeShapeType="1"/>
            </p:cNvSpPr>
            <p:nvPr/>
          </p:nvSpPr>
          <p:spPr bwMode="auto">
            <a:xfrm flipH="1">
              <a:off x="1632" y="1375"/>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6231" name="Line 23"/>
            <p:cNvSpPr>
              <a:spLocks noChangeShapeType="1"/>
            </p:cNvSpPr>
            <p:nvPr/>
          </p:nvSpPr>
          <p:spPr bwMode="auto">
            <a:xfrm>
              <a:off x="4140" y="1767"/>
              <a:ext cx="9"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6232" name="Line 24"/>
            <p:cNvSpPr>
              <a:spLocks noChangeShapeType="1"/>
            </p:cNvSpPr>
            <p:nvPr/>
          </p:nvSpPr>
          <p:spPr bwMode="auto">
            <a:xfrm flipH="1">
              <a:off x="3074" y="1734"/>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6233" name="Line 25"/>
            <p:cNvSpPr>
              <a:spLocks noChangeShapeType="1"/>
            </p:cNvSpPr>
            <p:nvPr/>
          </p:nvSpPr>
          <p:spPr bwMode="auto">
            <a:xfrm>
              <a:off x="4275" y="1725"/>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6234" name="Line 26"/>
            <p:cNvSpPr>
              <a:spLocks noChangeShapeType="1"/>
            </p:cNvSpPr>
            <p:nvPr/>
          </p:nvSpPr>
          <p:spPr bwMode="auto">
            <a:xfrm flipH="1">
              <a:off x="3084" y="2110"/>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6235" name="Line 27"/>
            <p:cNvSpPr>
              <a:spLocks noChangeShapeType="1"/>
            </p:cNvSpPr>
            <p:nvPr/>
          </p:nvSpPr>
          <p:spPr bwMode="auto">
            <a:xfrm flipH="1">
              <a:off x="3084" y="2477"/>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6236" name="Line 28"/>
            <p:cNvSpPr>
              <a:spLocks noChangeShapeType="1"/>
            </p:cNvSpPr>
            <p:nvPr/>
          </p:nvSpPr>
          <p:spPr bwMode="auto">
            <a:xfrm flipH="1">
              <a:off x="5221" y="2119"/>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06237" name="Group 29"/>
            <p:cNvGrpSpPr>
              <a:grpSpLocks/>
            </p:cNvGrpSpPr>
            <p:nvPr/>
          </p:nvGrpSpPr>
          <p:grpSpPr bwMode="auto">
            <a:xfrm>
              <a:off x="825" y="3240"/>
              <a:ext cx="793" cy="412"/>
              <a:chOff x="2582" y="5834"/>
              <a:chExt cx="1156" cy="673"/>
            </a:xfrm>
          </p:grpSpPr>
          <p:sp>
            <p:nvSpPr>
              <p:cNvPr id="606238" name="Rectangle 30"/>
              <p:cNvSpPr>
                <a:spLocks noChangeArrowheads="1"/>
              </p:cNvSpPr>
              <p:nvPr/>
            </p:nvSpPr>
            <p:spPr bwMode="auto">
              <a:xfrm>
                <a:off x="2582" y="5834"/>
                <a:ext cx="1156"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400"/>
                  <a:t>id</a:t>
                </a:r>
              </a:p>
            </p:txBody>
          </p:sp>
          <p:sp>
            <p:nvSpPr>
              <p:cNvPr id="606239" name="Line 31"/>
              <p:cNvSpPr>
                <a:spLocks noChangeShapeType="1"/>
              </p:cNvSpPr>
              <p:nvPr/>
            </p:nvSpPr>
            <p:spPr bwMode="auto">
              <a:xfrm>
                <a:off x="3150" y="5847"/>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6240" name="Line 32"/>
              <p:cNvSpPr>
                <a:spLocks noChangeShapeType="1"/>
              </p:cNvSpPr>
              <p:nvPr/>
            </p:nvSpPr>
            <p:spPr bwMode="auto">
              <a:xfrm>
                <a:off x="3420" y="6057"/>
                <a:ext cx="0" cy="450"/>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06241" name="Group 33"/>
            <p:cNvGrpSpPr>
              <a:grpSpLocks/>
            </p:cNvGrpSpPr>
            <p:nvPr/>
          </p:nvGrpSpPr>
          <p:grpSpPr bwMode="auto">
            <a:xfrm>
              <a:off x="4797" y="3250"/>
              <a:ext cx="793" cy="412"/>
              <a:chOff x="2582" y="5834"/>
              <a:chExt cx="1156" cy="673"/>
            </a:xfrm>
          </p:grpSpPr>
          <p:sp>
            <p:nvSpPr>
              <p:cNvPr id="606242" name="Rectangle 34"/>
              <p:cNvSpPr>
                <a:spLocks noChangeArrowheads="1"/>
              </p:cNvSpPr>
              <p:nvPr/>
            </p:nvSpPr>
            <p:spPr bwMode="auto">
              <a:xfrm>
                <a:off x="2582" y="5834"/>
                <a:ext cx="1156"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400"/>
                  <a:t>id</a:t>
                </a:r>
              </a:p>
            </p:txBody>
          </p:sp>
          <p:sp>
            <p:nvSpPr>
              <p:cNvPr id="606243" name="Line 35"/>
              <p:cNvSpPr>
                <a:spLocks noChangeShapeType="1"/>
              </p:cNvSpPr>
              <p:nvPr/>
            </p:nvSpPr>
            <p:spPr bwMode="auto">
              <a:xfrm>
                <a:off x="3150" y="5847"/>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6244" name="Line 36"/>
              <p:cNvSpPr>
                <a:spLocks noChangeShapeType="1"/>
              </p:cNvSpPr>
              <p:nvPr/>
            </p:nvSpPr>
            <p:spPr bwMode="auto">
              <a:xfrm>
                <a:off x="3420" y="6057"/>
                <a:ext cx="0" cy="45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06245" name="Group 37"/>
            <p:cNvGrpSpPr>
              <a:grpSpLocks/>
            </p:cNvGrpSpPr>
            <p:nvPr/>
          </p:nvGrpSpPr>
          <p:grpSpPr bwMode="auto">
            <a:xfrm>
              <a:off x="3451" y="3250"/>
              <a:ext cx="793" cy="265"/>
              <a:chOff x="6306" y="5910"/>
              <a:chExt cx="1156" cy="433"/>
            </a:xfrm>
          </p:grpSpPr>
          <p:sp>
            <p:nvSpPr>
              <p:cNvPr id="606246" name="Rectangle 38"/>
              <p:cNvSpPr>
                <a:spLocks noChangeArrowheads="1"/>
              </p:cNvSpPr>
              <p:nvPr/>
            </p:nvSpPr>
            <p:spPr bwMode="auto">
              <a:xfrm>
                <a:off x="6306" y="5910"/>
                <a:ext cx="1156"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54000" tIns="10800" rIns="18000" bIns="10800"/>
              <a:lstStyle/>
              <a:p>
                <a:pPr algn="just"/>
                <a:r>
                  <a:rPr lang="en-US" altLang="zh-CN" sz="2400"/>
                  <a:t>num  5</a:t>
                </a:r>
              </a:p>
            </p:txBody>
          </p:sp>
          <p:sp>
            <p:nvSpPr>
              <p:cNvPr id="606247" name="Line 39"/>
              <p:cNvSpPr>
                <a:spLocks noChangeShapeType="1"/>
              </p:cNvSpPr>
              <p:nvPr/>
            </p:nvSpPr>
            <p:spPr bwMode="auto">
              <a:xfrm>
                <a:off x="6874" y="5923"/>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06248" name="Group 40"/>
            <p:cNvGrpSpPr>
              <a:grpSpLocks/>
            </p:cNvGrpSpPr>
            <p:nvPr/>
          </p:nvGrpSpPr>
          <p:grpSpPr bwMode="auto">
            <a:xfrm>
              <a:off x="3943" y="2707"/>
              <a:ext cx="1173" cy="265"/>
              <a:chOff x="7626" y="5010"/>
              <a:chExt cx="1710" cy="433"/>
            </a:xfrm>
          </p:grpSpPr>
          <p:sp>
            <p:nvSpPr>
              <p:cNvPr id="606249" name="Rectangle 41"/>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zh-CN" altLang="en-US" sz="2400">
                    <a:latin typeface="宋体" charset="-122"/>
                  </a:rPr>
                  <a:t>*</a:t>
                </a:r>
              </a:p>
            </p:txBody>
          </p:sp>
          <p:sp>
            <p:nvSpPr>
              <p:cNvPr id="606250" name="Line 42"/>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6251" name="Line 43"/>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06252" name="Group 44"/>
            <p:cNvGrpSpPr>
              <a:grpSpLocks/>
            </p:cNvGrpSpPr>
            <p:nvPr/>
          </p:nvGrpSpPr>
          <p:grpSpPr bwMode="auto">
            <a:xfrm>
              <a:off x="1496" y="2119"/>
              <a:ext cx="1172" cy="266"/>
              <a:chOff x="7626" y="5010"/>
              <a:chExt cx="1710" cy="433"/>
            </a:xfrm>
          </p:grpSpPr>
          <p:sp>
            <p:nvSpPr>
              <p:cNvPr id="606253" name="Rectangle 45"/>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zh-CN" altLang="en-US" sz="2400">
                    <a:latin typeface="宋体" charset="-122"/>
                  </a:rPr>
                  <a:t>+</a:t>
                </a:r>
              </a:p>
            </p:txBody>
          </p:sp>
          <p:sp>
            <p:nvSpPr>
              <p:cNvPr id="606254" name="Line 46"/>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6255" name="Line 47"/>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06256" name="Rectangle 48"/>
            <p:cNvSpPr>
              <a:spLocks noChangeArrowheads="1"/>
            </p:cNvSpPr>
            <p:nvPr/>
          </p:nvSpPr>
          <p:spPr bwMode="auto">
            <a:xfrm>
              <a:off x="192" y="3648"/>
              <a:ext cx="22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r>
                <a:rPr lang="zh-CN" altLang="en-US" sz="2800"/>
                <a:t>指向符号表中</a:t>
              </a:r>
              <a:r>
                <a:rPr lang="en-US" altLang="zh-CN" sz="2800" i="1"/>
                <a:t>a</a:t>
              </a:r>
              <a:r>
                <a:rPr lang="zh-CN" altLang="en-US" sz="2800"/>
                <a:t>的入口</a:t>
              </a:r>
            </a:p>
          </p:txBody>
        </p:sp>
        <p:sp>
          <p:nvSpPr>
            <p:cNvPr id="606257" name="Rectangle 49"/>
            <p:cNvSpPr>
              <a:spLocks noChangeArrowheads="1"/>
            </p:cNvSpPr>
            <p:nvPr/>
          </p:nvSpPr>
          <p:spPr bwMode="auto">
            <a:xfrm>
              <a:off x="3557" y="3648"/>
              <a:ext cx="2203"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r>
                <a:rPr lang="zh-CN" altLang="en-US" sz="2800"/>
                <a:t>指向符号表中</a:t>
              </a:r>
              <a:r>
                <a:rPr lang="en-US" altLang="zh-CN" sz="2800" i="1"/>
                <a:t>b</a:t>
              </a:r>
              <a:r>
                <a:rPr lang="zh-CN" altLang="en-US" sz="2800"/>
                <a:t>的入口</a:t>
              </a:r>
            </a:p>
          </p:txBody>
        </p:sp>
        <p:sp>
          <p:nvSpPr>
            <p:cNvPr id="606258" name="Line 50"/>
            <p:cNvSpPr>
              <a:spLocks noChangeShapeType="1"/>
            </p:cNvSpPr>
            <p:nvPr/>
          </p:nvSpPr>
          <p:spPr bwMode="auto">
            <a:xfrm>
              <a:off x="1800" y="1412"/>
              <a:ext cx="0" cy="707"/>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06259" name="Line 51"/>
            <p:cNvSpPr>
              <a:spLocks noChangeShapeType="1"/>
            </p:cNvSpPr>
            <p:nvPr/>
          </p:nvSpPr>
          <p:spPr bwMode="auto">
            <a:xfrm>
              <a:off x="1056" y="1730"/>
              <a:ext cx="0" cy="1534"/>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06260" name="Line 52"/>
            <p:cNvSpPr>
              <a:spLocks noChangeShapeType="1"/>
            </p:cNvSpPr>
            <p:nvPr/>
          </p:nvSpPr>
          <p:spPr bwMode="auto">
            <a:xfrm>
              <a:off x="624" y="1728"/>
              <a:ext cx="384" cy="0"/>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6261" name="Line 53"/>
            <p:cNvSpPr>
              <a:spLocks noChangeShapeType="1"/>
            </p:cNvSpPr>
            <p:nvPr/>
          </p:nvSpPr>
          <p:spPr bwMode="auto">
            <a:xfrm>
              <a:off x="607" y="2091"/>
              <a:ext cx="353" cy="21"/>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6262" name="Line 54"/>
            <p:cNvSpPr>
              <a:spLocks noChangeShapeType="1"/>
            </p:cNvSpPr>
            <p:nvPr/>
          </p:nvSpPr>
          <p:spPr bwMode="auto">
            <a:xfrm>
              <a:off x="607" y="2450"/>
              <a:ext cx="277" cy="0"/>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6263" name="Line 55"/>
            <p:cNvSpPr>
              <a:spLocks noChangeShapeType="1"/>
            </p:cNvSpPr>
            <p:nvPr/>
          </p:nvSpPr>
          <p:spPr bwMode="auto">
            <a:xfrm>
              <a:off x="3696" y="2016"/>
              <a:ext cx="0" cy="1231"/>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06264" name="Line 56"/>
            <p:cNvSpPr>
              <a:spLocks noChangeShapeType="1"/>
            </p:cNvSpPr>
            <p:nvPr/>
          </p:nvSpPr>
          <p:spPr bwMode="auto">
            <a:xfrm flipV="1">
              <a:off x="3360" y="2016"/>
              <a:ext cx="336" cy="0"/>
            </a:xfrm>
            <a:prstGeom prst="line">
              <a:avLst/>
            </a:prstGeom>
            <a:noFill/>
            <a:ln w="254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6265" name="Line 57"/>
            <p:cNvSpPr>
              <a:spLocks noChangeShapeType="1"/>
            </p:cNvSpPr>
            <p:nvPr/>
          </p:nvSpPr>
          <p:spPr bwMode="auto">
            <a:xfrm>
              <a:off x="3408" y="2400"/>
              <a:ext cx="165" cy="0"/>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6266" name="Line 58"/>
            <p:cNvSpPr>
              <a:spLocks noChangeShapeType="1"/>
            </p:cNvSpPr>
            <p:nvPr/>
          </p:nvSpPr>
          <p:spPr bwMode="auto">
            <a:xfrm>
              <a:off x="4309" y="1752"/>
              <a:ext cx="0" cy="945"/>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06267" name="Line 59"/>
            <p:cNvSpPr>
              <a:spLocks noChangeShapeType="1"/>
            </p:cNvSpPr>
            <p:nvPr/>
          </p:nvSpPr>
          <p:spPr bwMode="auto">
            <a:xfrm>
              <a:off x="4936" y="2881"/>
              <a:ext cx="0" cy="36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06268" name="Freeform 60"/>
            <p:cNvSpPr>
              <a:spLocks/>
            </p:cNvSpPr>
            <p:nvPr/>
          </p:nvSpPr>
          <p:spPr bwMode="auto">
            <a:xfrm>
              <a:off x="1089" y="2275"/>
              <a:ext cx="968" cy="965"/>
            </a:xfrm>
            <a:custGeom>
              <a:avLst/>
              <a:gdLst>
                <a:gd name="T0" fmla="*/ 1412 w 1412"/>
                <a:gd name="T1" fmla="*/ 0 h 1576"/>
                <a:gd name="T2" fmla="*/ 1113 w 1412"/>
                <a:gd name="T3" fmla="*/ 811 h 1576"/>
                <a:gd name="T4" fmla="*/ 182 w 1412"/>
                <a:gd name="T5" fmla="*/ 960 h 1576"/>
                <a:gd name="T6" fmla="*/ 18 w 1412"/>
                <a:gd name="T7" fmla="*/ 1576 h 1576"/>
              </a:gdLst>
              <a:ahLst/>
              <a:cxnLst>
                <a:cxn ang="0">
                  <a:pos x="T0" y="T1"/>
                </a:cxn>
                <a:cxn ang="0">
                  <a:pos x="T2" y="T3"/>
                </a:cxn>
                <a:cxn ang="0">
                  <a:pos x="T4" y="T5"/>
                </a:cxn>
                <a:cxn ang="0">
                  <a:pos x="T6" y="T7"/>
                </a:cxn>
              </a:cxnLst>
              <a:rect l="0" t="0" r="r" b="b"/>
              <a:pathLst>
                <a:path w="1412" h="1576">
                  <a:moveTo>
                    <a:pt x="1412" y="0"/>
                  </a:moveTo>
                  <a:cubicBezTo>
                    <a:pt x="1362" y="135"/>
                    <a:pt x="1318" y="651"/>
                    <a:pt x="1113" y="811"/>
                  </a:cubicBezTo>
                  <a:cubicBezTo>
                    <a:pt x="908" y="971"/>
                    <a:pt x="364" y="833"/>
                    <a:pt x="182" y="960"/>
                  </a:cubicBezTo>
                  <a:cubicBezTo>
                    <a:pt x="0" y="1087"/>
                    <a:pt x="45" y="1473"/>
                    <a:pt x="18" y="1576"/>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6269" name="Freeform 61"/>
            <p:cNvSpPr>
              <a:spLocks/>
            </p:cNvSpPr>
            <p:nvPr/>
          </p:nvSpPr>
          <p:spPr bwMode="auto">
            <a:xfrm>
              <a:off x="2541" y="2240"/>
              <a:ext cx="1583" cy="457"/>
            </a:xfrm>
            <a:custGeom>
              <a:avLst/>
              <a:gdLst>
                <a:gd name="T0" fmla="*/ 0 w 2310"/>
                <a:gd name="T1" fmla="*/ 13 h 747"/>
                <a:gd name="T2" fmla="*/ 1380 w 2310"/>
                <a:gd name="T3" fmla="*/ 13 h 747"/>
                <a:gd name="T4" fmla="*/ 1590 w 2310"/>
                <a:gd name="T5" fmla="*/ 28 h 747"/>
                <a:gd name="T6" fmla="*/ 1980 w 2310"/>
                <a:gd name="T7" fmla="*/ 178 h 747"/>
                <a:gd name="T8" fmla="*/ 2310 w 2310"/>
                <a:gd name="T9" fmla="*/ 747 h 747"/>
              </a:gdLst>
              <a:ahLst/>
              <a:cxnLst>
                <a:cxn ang="0">
                  <a:pos x="T0" y="T1"/>
                </a:cxn>
                <a:cxn ang="0">
                  <a:pos x="T2" y="T3"/>
                </a:cxn>
                <a:cxn ang="0">
                  <a:pos x="T4" y="T5"/>
                </a:cxn>
                <a:cxn ang="0">
                  <a:pos x="T6" y="T7"/>
                </a:cxn>
                <a:cxn ang="0">
                  <a:pos x="T8" y="T9"/>
                </a:cxn>
              </a:cxnLst>
              <a:rect l="0" t="0" r="r" b="b"/>
              <a:pathLst>
                <a:path w="2310" h="747">
                  <a:moveTo>
                    <a:pt x="0" y="13"/>
                  </a:moveTo>
                  <a:cubicBezTo>
                    <a:pt x="230" y="13"/>
                    <a:pt x="1115" y="11"/>
                    <a:pt x="1380" y="13"/>
                  </a:cubicBezTo>
                  <a:cubicBezTo>
                    <a:pt x="1645" y="15"/>
                    <a:pt x="1490" y="0"/>
                    <a:pt x="1590" y="28"/>
                  </a:cubicBezTo>
                  <a:cubicBezTo>
                    <a:pt x="1690" y="56"/>
                    <a:pt x="1860" y="58"/>
                    <a:pt x="1980" y="178"/>
                  </a:cubicBezTo>
                  <a:cubicBezTo>
                    <a:pt x="2100" y="298"/>
                    <a:pt x="2241" y="629"/>
                    <a:pt x="2310" y="747"/>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6270" name="Freeform 62"/>
            <p:cNvSpPr>
              <a:spLocks/>
            </p:cNvSpPr>
            <p:nvPr/>
          </p:nvSpPr>
          <p:spPr bwMode="auto">
            <a:xfrm>
              <a:off x="3743" y="2881"/>
              <a:ext cx="772" cy="368"/>
            </a:xfrm>
            <a:custGeom>
              <a:avLst/>
              <a:gdLst>
                <a:gd name="T0" fmla="*/ 1126 w 1126"/>
                <a:gd name="T1" fmla="*/ 0 h 600"/>
                <a:gd name="T2" fmla="*/ 916 w 1126"/>
                <a:gd name="T3" fmla="*/ 301 h 600"/>
                <a:gd name="T4" fmla="*/ 181 w 1126"/>
                <a:gd name="T5" fmla="*/ 346 h 600"/>
                <a:gd name="T6" fmla="*/ 0 w 1126"/>
                <a:gd name="T7" fmla="*/ 600 h 600"/>
              </a:gdLst>
              <a:ahLst/>
              <a:cxnLst>
                <a:cxn ang="0">
                  <a:pos x="T0" y="T1"/>
                </a:cxn>
                <a:cxn ang="0">
                  <a:pos x="T2" y="T3"/>
                </a:cxn>
                <a:cxn ang="0">
                  <a:pos x="T4" y="T5"/>
                </a:cxn>
                <a:cxn ang="0">
                  <a:pos x="T6" y="T7"/>
                </a:cxn>
              </a:cxnLst>
              <a:rect l="0" t="0" r="r" b="b"/>
              <a:pathLst>
                <a:path w="1126" h="600">
                  <a:moveTo>
                    <a:pt x="1126" y="0"/>
                  </a:moveTo>
                  <a:cubicBezTo>
                    <a:pt x="1091" y="50"/>
                    <a:pt x="1073" y="243"/>
                    <a:pt x="916" y="301"/>
                  </a:cubicBezTo>
                  <a:cubicBezTo>
                    <a:pt x="759" y="359"/>
                    <a:pt x="334" y="296"/>
                    <a:pt x="181" y="346"/>
                  </a:cubicBezTo>
                  <a:cubicBezTo>
                    <a:pt x="28" y="396"/>
                    <a:pt x="38" y="547"/>
                    <a:pt x="0" y="60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6271" name="Freeform 63"/>
            <p:cNvSpPr>
              <a:spLocks/>
            </p:cNvSpPr>
            <p:nvPr/>
          </p:nvSpPr>
          <p:spPr bwMode="auto">
            <a:xfrm>
              <a:off x="5059" y="2083"/>
              <a:ext cx="375" cy="1157"/>
            </a:xfrm>
            <a:custGeom>
              <a:avLst/>
              <a:gdLst>
                <a:gd name="T0" fmla="*/ 526 w 546"/>
                <a:gd name="T1" fmla="*/ 0 h 1890"/>
                <a:gd name="T2" fmla="*/ 526 w 546"/>
                <a:gd name="T3" fmla="*/ 1290 h 1890"/>
                <a:gd name="T4" fmla="*/ 406 w 546"/>
                <a:gd name="T5" fmla="*/ 1634 h 1890"/>
                <a:gd name="T6" fmla="*/ 211 w 546"/>
                <a:gd name="T7" fmla="*/ 1785 h 1890"/>
                <a:gd name="T8" fmla="*/ 0 w 546"/>
                <a:gd name="T9" fmla="*/ 1890 h 1890"/>
              </a:gdLst>
              <a:ahLst/>
              <a:cxnLst>
                <a:cxn ang="0">
                  <a:pos x="T0" y="T1"/>
                </a:cxn>
                <a:cxn ang="0">
                  <a:pos x="T2" y="T3"/>
                </a:cxn>
                <a:cxn ang="0">
                  <a:pos x="T4" y="T5"/>
                </a:cxn>
                <a:cxn ang="0">
                  <a:pos x="T6" y="T7"/>
                </a:cxn>
                <a:cxn ang="0">
                  <a:pos x="T8" y="T9"/>
                </a:cxn>
              </a:cxnLst>
              <a:rect l="0" t="0" r="r" b="b"/>
              <a:pathLst>
                <a:path w="546" h="1890">
                  <a:moveTo>
                    <a:pt x="526" y="0"/>
                  </a:moveTo>
                  <a:cubicBezTo>
                    <a:pt x="536" y="509"/>
                    <a:pt x="546" y="1018"/>
                    <a:pt x="526" y="1290"/>
                  </a:cubicBezTo>
                  <a:cubicBezTo>
                    <a:pt x="506" y="1562"/>
                    <a:pt x="458" y="1552"/>
                    <a:pt x="406" y="1634"/>
                  </a:cubicBezTo>
                  <a:cubicBezTo>
                    <a:pt x="354" y="1716"/>
                    <a:pt x="279" y="1742"/>
                    <a:pt x="211" y="1785"/>
                  </a:cubicBezTo>
                  <a:cubicBezTo>
                    <a:pt x="143" y="1828"/>
                    <a:pt x="44" y="1868"/>
                    <a:pt x="0" y="1890"/>
                  </a:cubicBezTo>
                </a:path>
              </a:pathLst>
            </a:custGeom>
            <a:noFill/>
            <a:ln w="25400" cap="flat">
              <a:solidFill>
                <a:schemeClr val="tx1"/>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6272" name="Line 64"/>
            <p:cNvSpPr>
              <a:spLocks noChangeShapeType="1"/>
            </p:cNvSpPr>
            <p:nvPr/>
          </p:nvSpPr>
          <p:spPr bwMode="auto">
            <a:xfrm flipH="1">
              <a:off x="864" y="2448"/>
              <a:ext cx="0" cy="801"/>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06273" name="Line 65"/>
            <p:cNvSpPr>
              <a:spLocks noChangeShapeType="1"/>
            </p:cNvSpPr>
            <p:nvPr/>
          </p:nvSpPr>
          <p:spPr bwMode="auto">
            <a:xfrm flipH="1">
              <a:off x="960" y="2112"/>
              <a:ext cx="0" cy="1137"/>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06274" name="Line 66"/>
            <p:cNvSpPr>
              <a:spLocks noChangeShapeType="1"/>
            </p:cNvSpPr>
            <p:nvPr/>
          </p:nvSpPr>
          <p:spPr bwMode="auto">
            <a:xfrm>
              <a:off x="3552" y="2400"/>
              <a:ext cx="0" cy="864"/>
            </a:xfrm>
            <a:prstGeom prst="line">
              <a:avLst/>
            </a:prstGeom>
            <a:noFill/>
            <a:ln w="25400">
              <a:solidFill>
                <a:srgbClr val="00FF00"/>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67" name="Group 120"/>
          <p:cNvGraphicFramePr>
            <a:graphicFrameLocks noGrp="1"/>
          </p:cNvGraphicFramePr>
          <p:nvPr>
            <p:extLst>
              <p:ext uri="{D42A27DB-BD31-4B8C-83A1-F6EECF244321}">
                <p14:modId xmlns:p14="http://schemas.microsoft.com/office/powerpoint/2010/main" val="2008662527"/>
              </p:ext>
            </p:extLst>
          </p:nvPr>
        </p:nvGraphicFramePr>
        <p:xfrm>
          <a:off x="3895725" y="36480"/>
          <a:ext cx="5203825" cy="2682240"/>
        </p:xfrm>
        <a:graphic>
          <a:graphicData uri="http://schemas.openxmlformats.org/drawingml/2006/table">
            <a:tbl>
              <a:tblPr/>
              <a:tblGrid>
                <a:gridCol w="1470043"/>
                <a:gridCol w="3733782"/>
              </a:tblGrid>
              <a:tr h="23429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宋体" charset="-122"/>
                          <a:ea typeface="宋体" charset="-122"/>
                        </a:rPr>
                        <a:t>产  生  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宋体" charset="-122"/>
                          <a:ea typeface="宋体" charset="-122"/>
                        </a:rPr>
                        <a:t>语</a:t>
                      </a:r>
                      <a:r>
                        <a:rPr kumimoji="0" lang="zh-CN" altLang="en-US" sz="1600" b="1" i="0" u="none" strike="noStrike" cap="none" normalizeH="0" baseline="0" dirty="0" smtClean="0">
                          <a:ln>
                            <a:noFill/>
                          </a:ln>
                          <a:solidFill>
                            <a:schemeClr val="tx1"/>
                          </a:solidFill>
                          <a:effectLst/>
                          <a:latin typeface="Times New Roman" charset="0"/>
                          <a:ea typeface="宋体" charset="-122"/>
                        </a:rPr>
                        <a:t>  </a:t>
                      </a:r>
                      <a:r>
                        <a:rPr kumimoji="0" lang="zh-CN" altLang="en-US" sz="1600" b="1" i="0" u="none" strike="noStrike" cap="none" normalizeH="0" baseline="0" dirty="0" smtClean="0">
                          <a:ln>
                            <a:noFill/>
                          </a:ln>
                          <a:solidFill>
                            <a:schemeClr val="tx1"/>
                          </a:solidFill>
                          <a:effectLst/>
                          <a:latin typeface="宋体" charset="-122"/>
                          <a:ea typeface="宋体" charset="-122"/>
                        </a:rPr>
                        <a:t>义</a:t>
                      </a:r>
                      <a:r>
                        <a:rPr kumimoji="0" lang="zh-CN" altLang="en-US" sz="1600" b="1" i="0" u="none" strike="noStrike" cap="none" normalizeH="0" baseline="0" dirty="0" smtClean="0">
                          <a:ln>
                            <a:noFill/>
                          </a:ln>
                          <a:solidFill>
                            <a:schemeClr val="tx1"/>
                          </a:solidFill>
                          <a:effectLst/>
                          <a:latin typeface="Times New Roman" charset="0"/>
                          <a:ea typeface="宋体" charset="-122"/>
                        </a:rPr>
                        <a:t>  </a:t>
                      </a:r>
                      <a:r>
                        <a:rPr kumimoji="0" lang="zh-CN" altLang="en-US" sz="1600" b="1" i="0" u="none" strike="noStrike" cap="none" normalizeH="0" baseline="0" dirty="0" smtClean="0">
                          <a:ln>
                            <a:noFill/>
                          </a:ln>
                          <a:solidFill>
                            <a:schemeClr val="tx1"/>
                          </a:solidFill>
                          <a:effectLst/>
                          <a:latin typeface="宋体" charset="-122"/>
                          <a:ea typeface="宋体" charset="-122"/>
                        </a:rPr>
                        <a:t>规</a:t>
                      </a:r>
                      <a:r>
                        <a:rPr kumimoji="0" lang="zh-CN" altLang="en-US" sz="1600" b="1" i="0" u="none" strike="noStrike" cap="none" normalizeH="0" baseline="0" dirty="0" smtClean="0">
                          <a:ln>
                            <a:noFill/>
                          </a:ln>
                          <a:solidFill>
                            <a:schemeClr val="tx1"/>
                          </a:solidFill>
                          <a:effectLst/>
                          <a:latin typeface="Times New Roman" charset="0"/>
                          <a:ea typeface="宋体" charset="-122"/>
                        </a:rPr>
                        <a:t>  </a:t>
                      </a:r>
                      <a:r>
                        <a:rPr kumimoji="0" lang="zh-CN" altLang="en-US" sz="1600" b="1" i="0" u="none" strike="noStrike" cap="none" normalizeH="0" baseline="0" dirty="0" smtClean="0">
                          <a:ln>
                            <a:noFill/>
                          </a:ln>
                          <a:solidFill>
                            <a:schemeClr val="tx1"/>
                          </a:solidFill>
                          <a:effectLst/>
                          <a:latin typeface="宋体" charset="-122"/>
                          <a:ea typeface="宋体" charset="-122"/>
                        </a:rPr>
                        <a:t>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charset="0"/>
                          <a:ea typeface="宋体" charset="-122"/>
                        </a:rPr>
                        <a:t>  </a:t>
                      </a:r>
                      <a:r>
                        <a:rPr kumimoji="0" lang="en-US" altLang="zh-CN" sz="1600" b="1" i="1" u="none" strike="noStrike" cap="none" normalizeH="0" baseline="0" smtClean="0">
                          <a:ln>
                            <a:noFill/>
                          </a:ln>
                          <a:solidFill>
                            <a:schemeClr val="tx1"/>
                          </a:solidFill>
                          <a:effectLst/>
                          <a:latin typeface="Times New Roman" charset="0"/>
                          <a:ea typeface="宋体" charset="-122"/>
                        </a:rPr>
                        <a:t>E </a:t>
                      </a:r>
                      <a:r>
                        <a:rPr kumimoji="0" lang="en-US" altLang="zh-CN" sz="1600" b="1" i="0" u="none" strike="noStrike" cap="none" normalizeH="0" baseline="0" smtClean="0">
                          <a:ln>
                            <a:noFill/>
                          </a:ln>
                          <a:solidFill>
                            <a:schemeClr val="tx1"/>
                          </a:solidFill>
                          <a:effectLst/>
                          <a:latin typeface="Times New Roman" charset="0"/>
                          <a:ea typeface="宋体" charset="-122"/>
                          <a:sym typeface="Symbol" pitchFamily="18" charset="2"/>
                        </a:rPr>
                        <a:t></a:t>
                      </a:r>
                      <a:r>
                        <a:rPr kumimoji="0" lang="en-US" altLang="zh-CN" sz="1600" b="1" i="0" u="none" strike="noStrike" cap="none" normalizeH="0" baseline="0" smtClean="0">
                          <a:ln>
                            <a:noFill/>
                          </a:ln>
                          <a:solidFill>
                            <a:schemeClr val="tx1"/>
                          </a:solidFill>
                          <a:effectLst/>
                          <a:latin typeface="Times New Roman" charset="0"/>
                          <a:ea typeface="宋体" charset="-122"/>
                        </a:rPr>
                        <a:t> </a:t>
                      </a:r>
                      <a:r>
                        <a:rPr kumimoji="0" lang="en-US" altLang="zh-CN" sz="1600" b="1" i="1" u="none" strike="noStrike" cap="none" normalizeH="0" baseline="0" smtClean="0">
                          <a:ln>
                            <a:noFill/>
                          </a:ln>
                          <a:solidFill>
                            <a:schemeClr val="tx1"/>
                          </a:solidFill>
                          <a:effectLst/>
                          <a:latin typeface="Times New Roman" charset="0"/>
                          <a:ea typeface="宋体" charset="-122"/>
                        </a:rPr>
                        <a:t>E</a:t>
                      </a:r>
                      <a:r>
                        <a:rPr kumimoji="0" lang="en-US" altLang="zh-CN" sz="1600" b="1" i="0" u="none" strike="noStrike" cap="none" normalizeH="0" baseline="-30000" smtClean="0">
                          <a:ln>
                            <a:noFill/>
                          </a:ln>
                          <a:solidFill>
                            <a:schemeClr val="tx1"/>
                          </a:solidFill>
                          <a:effectLst/>
                          <a:latin typeface="Times New Roman" charset="0"/>
                          <a:ea typeface="宋体" charset="-122"/>
                        </a:rPr>
                        <a:t>1 </a:t>
                      </a:r>
                      <a:r>
                        <a:rPr kumimoji="0" lang="en-US" altLang="zh-CN" sz="1600" b="1" i="0" u="none" strike="noStrike" cap="none" normalizeH="0" baseline="0" smtClean="0">
                          <a:ln>
                            <a:noFill/>
                          </a:ln>
                          <a:solidFill>
                            <a:schemeClr val="tx1"/>
                          </a:solidFill>
                          <a:effectLst/>
                          <a:latin typeface="Times New Roman" charset="0"/>
                          <a:ea typeface="宋体" charset="-122"/>
                        </a:rPr>
                        <a:t>+ </a:t>
                      </a:r>
                      <a:r>
                        <a:rPr kumimoji="0" lang="en-US" altLang="zh-CN" sz="1600" b="1" i="1" u="none" strike="noStrike" cap="none" normalizeH="0" baseline="0" smtClean="0">
                          <a:ln>
                            <a:noFill/>
                          </a:ln>
                          <a:solidFill>
                            <a:schemeClr val="tx1"/>
                          </a:solidFill>
                          <a:effectLst/>
                          <a:latin typeface="Times New Roman" charset="0"/>
                          <a:ea typeface="宋体" charset="-122"/>
                        </a:rPr>
                        <a:t>T</a:t>
                      </a:r>
                      <a:r>
                        <a:rPr kumimoji="0" lang="en-US" altLang="zh-CN" sz="1600" b="0" i="0" u="none" strike="noStrike" cap="none" normalizeH="0" baseline="0" smtClean="0">
                          <a:ln>
                            <a:noFill/>
                          </a:ln>
                          <a:solidFill>
                            <a:schemeClr val="tx1"/>
                          </a:solidFill>
                          <a:effectLst/>
                          <a:latin typeface="Times New Roman" charset="0"/>
                          <a:ea typeface="宋体" charset="-122"/>
                        </a:rPr>
                        <a:t> </a:t>
                      </a:r>
                      <a:endParaRPr kumimoji="0" lang="zh-CN" altLang="en-US" sz="16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E</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err="1" smtClean="0">
                          <a:ln>
                            <a:noFill/>
                          </a:ln>
                          <a:solidFill>
                            <a:schemeClr val="tx1"/>
                          </a:solidFill>
                          <a:effectLst/>
                          <a:latin typeface="Times New Roman" charset="0"/>
                          <a:ea typeface="宋体" charset="-122"/>
                        </a:rPr>
                        <a:t>mknode</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smtClean="0">
                          <a:ln>
                            <a:noFill/>
                          </a:ln>
                          <a:solidFill>
                            <a:schemeClr val="tx1"/>
                          </a:solidFill>
                          <a:effectLst/>
                          <a:latin typeface="Times New Roman" charset="0"/>
                          <a:ea typeface="宋体" charset="-122"/>
                        </a:rPr>
                        <a:t>E</a:t>
                      </a:r>
                      <a:r>
                        <a:rPr kumimoji="0" lang="en-US" altLang="zh-CN" sz="1600" b="1" i="0" u="none" strike="noStrike" cap="none" normalizeH="0" baseline="-30000" dirty="0" smtClean="0">
                          <a:ln>
                            <a:noFill/>
                          </a:ln>
                          <a:solidFill>
                            <a:schemeClr val="tx1"/>
                          </a:solidFill>
                          <a:effectLst/>
                          <a:latin typeface="Times New Roman" charset="0"/>
                          <a:ea typeface="宋体" charset="-122"/>
                        </a:rPr>
                        <a:t>1</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1" i="1" u="none" strike="noStrike" cap="none" normalizeH="0" baseline="0" dirty="0"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1" i="1"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T</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E </a:t>
                      </a:r>
                      <a:r>
                        <a:rPr kumimoji="0" lang="en-US" altLang="zh-CN" sz="1600" b="1" i="0" u="none" strike="noStrike" cap="none" normalizeH="0" baseline="0" dirty="0" smtClean="0">
                          <a:ln>
                            <a:noFill/>
                          </a:ln>
                          <a:solidFill>
                            <a:schemeClr val="tx1"/>
                          </a:solidFill>
                          <a:effectLst/>
                          <a:latin typeface="Times New Roman" charset="0"/>
                          <a:ea typeface="宋体" charset="-122"/>
                          <a:sym typeface="Symbol" pitchFamily="18" charset="2"/>
                        </a:rPr>
                        <a:t></a:t>
                      </a:r>
                      <a:r>
                        <a:rPr kumimoji="0" lang="en-US" altLang="zh-CN" sz="1600" b="1" i="1" u="none" strike="noStrike" cap="none" normalizeH="0" baseline="0" dirty="0" smtClean="0">
                          <a:ln>
                            <a:noFill/>
                          </a:ln>
                          <a:solidFill>
                            <a:schemeClr val="tx1"/>
                          </a:solidFill>
                          <a:effectLst/>
                          <a:latin typeface="Times New Roman" charset="0"/>
                          <a:ea typeface="宋体" charset="-122"/>
                        </a:rPr>
                        <a:t> T</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E</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err="1" smtClean="0">
                          <a:ln>
                            <a:noFill/>
                          </a:ln>
                          <a:solidFill>
                            <a:schemeClr val="tx1"/>
                          </a:solidFill>
                          <a:effectLst/>
                          <a:latin typeface="Times New Roman" charset="0"/>
                          <a:ea typeface="宋体" charset="-122"/>
                        </a:rPr>
                        <a:t>T</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6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T </a:t>
                      </a:r>
                      <a:r>
                        <a:rPr kumimoji="0" lang="en-US" altLang="zh-CN" sz="1600" b="1" i="0" u="none" strike="noStrike" cap="none" normalizeH="0" baseline="0" dirty="0" smtClean="0">
                          <a:ln>
                            <a:noFill/>
                          </a:ln>
                          <a:solidFill>
                            <a:schemeClr val="tx1"/>
                          </a:solidFill>
                          <a:effectLst/>
                          <a:latin typeface="Times New Roman" charset="0"/>
                          <a:ea typeface="宋体" charset="-122"/>
                          <a:sym typeface="Symbol" pitchFamily="18" charset="2"/>
                        </a:rPr>
                        <a:t></a:t>
                      </a:r>
                      <a:r>
                        <a:rPr kumimoji="0" lang="en-US" altLang="zh-CN" sz="1600" b="1"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T</a:t>
                      </a:r>
                      <a:r>
                        <a:rPr kumimoji="0" lang="en-US" altLang="zh-CN" sz="1600" b="1" i="0" u="none" strike="noStrike" cap="none" normalizeH="0" baseline="-30000" dirty="0" smtClean="0">
                          <a:ln>
                            <a:noFill/>
                          </a:ln>
                          <a:solidFill>
                            <a:schemeClr val="tx1"/>
                          </a:solidFill>
                          <a:effectLst/>
                          <a:latin typeface="Times New Roman" charset="0"/>
                          <a:ea typeface="宋体" charset="-122"/>
                        </a:rPr>
                        <a:t>1</a:t>
                      </a:r>
                      <a:r>
                        <a:rPr kumimoji="0" lang="en-US" altLang="zh-CN" sz="1600" b="1" i="0" u="none" strike="noStrike" cap="none" normalizeH="0" baseline="0" dirty="0" smtClean="0">
                          <a:ln>
                            <a:noFill/>
                          </a:ln>
                          <a:solidFill>
                            <a:schemeClr val="tx1"/>
                          </a:solidFill>
                          <a:effectLst/>
                          <a:latin typeface="宋体" charset="-122"/>
                          <a:ea typeface="宋体" charset="-122"/>
                        </a:rPr>
                        <a:t>*</a:t>
                      </a:r>
                      <a:r>
                        <a:rPr kumimoji="0" lang="en-US" altLang="zh-CN" sz="1600" b="1" i="1" u="none" strike="noStrike" cap="none" normalizeH="0" baseline="0" dirty="0" smtClean="0">
                          <a:ln>
                            <a:noFill/>
                          </a:ln>
                          <a:solidFill>
                            <a:schemeClr val="tx1"/>
                          </a:solidFill>
                          <a:effectLst/>
                          <a:latin typeface="Times New Roman" charset="0"/>
                          <a:ea typeface="宋体" charset="-122"/>
                        </a:rPr>
                        <a:t>F</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T</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err="1" smtClean="0">
                          <a:ln>
                            <a:noFill/>
                          </a:ln>
                          <a:solidFill>
                            <a:schemeClr val="tx1"/>
                          </a:solidFill>
                          <a:effectLst/>
                          <a:latin typeface="Times New Roman" charset="0"/>
                          <a:ea typeface="宋体" charset="-122"/>
                        </a:rPr>
                        <a:t>mknode</a:t>
                      </a:r>
                      <a:r>
                        <a:rPr kumimoji="0" lang="en-US" altLang="zh-CN" sz="1600" b="1" i="0" u="none" strike="noStrike" cap="none" normalizeH="0" baseline="0" dirty="0" smtClean="0">
                          <a:ln>
                            <a:noFill/>
                          </a:ln>
                          <a:solidFill>
                            <a:schemeClr val="tx1"/>
                          </a:solidFill>
                          <a:effectLst/>
                          <a:latin typeface="Times New Roman" charset="0"/>
                          <a:ea typeface="宋体" charset="-122"/>
                        </a:rPr>
                        <a:t>( ‘</a:t>
                      </a:r>
                      <a:r>
                        <a:rPr kumimoji="0" lang="en-US" altLang="zh-CN" sz="1600" b="1" i="0" u="none" strike="noStrike" cap="none" normalizeH="0" baseline="0" dirty="0" smtClean="0">
                          <a:ln>
                            <a:noFill/>
                          </a:ln>
                          <a:solidFill>
                            <a:schemeClr val="tx1"/>
                          </a:solidFill>
                          <a:effectLst/>
                          <a:latin typeface="宋体" charset="-122"/>
                          <a:ea typeface="宋体" charset="-122"/>
                        </a:rPr>
                        <a:t>*</a:t>
                      </a:r>
                      <a:r>
                        <a:rPr kumimoji="0" lang="en-US" altLang="zh-CN" sz="1600" b="1"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T</a:t>
                      </a:r>
                      <a:r>
                        <a:rPr kumimoji="0" lang="en-US" altLang="zh-CN" sz="1600" b="1" i="0" u="none" strike="noStrike" cap="none" normalizeH="0" baseline="-30000" dirty="0" smtClean="0">
                          <a:ln>
                            <a:noFill/>
                          </a:ln>
                          <a:solidFill>
                            <a:schemeClr val="tx1"/>
                          </a:solidFill>
                          <a:effectLst/>
                          <a:latin typeface="Times New Roman" charset="0"/>
                          <a:ea typeface="宋体" charset="-122"/>
                        </a:rPr>
                        <a:t>1</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1" i="1" u="none" strike="noStrike" cap="none" normalizeH="0" baseline="0" dirty="0"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1" i="1"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F</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T </a:t>
                      </a:r>
                      <a:r>
                        <a:rPr kumimoji="0" lang="en-US" altLang="zh-CN" sz="1600" b="1" i="0" u="none" strike="noStrike" cap="none" normalizeH="0" baseline="0" dirty="0" smtClean="0">
                          <a:ln>
                            <a:noFill/>
                          </a:ln>
                          <a:solidFill>
                            <a:schemeClr val="tx1"/>
                          </a:solidFill>
                          <a:effectLst/>
                          <a:latin typeface="Times New Roman" charset="0"/>
                          <a:ea typeface="宋体" charset="-122"/>
                          <a:sym typeface="Symbol" pitchFamily="18" charset="2"/>
                        </a:rPr>
                        <a:t></a:t>
                      </a:r>
                      <a:r>
                        <a:rPr kumimoji="0" lang="en-US" altLang="zh-CN" sz="1600" b="1"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F</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T</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err="1" smtClean="0">
                          <a:ln>
                            <a:noFill/>
                          </a:ln>
                          <a:solidFill>
                            <a:schemeClr val="tx1"/>
                          </a:solidFill>
                          <a:effectLst/>
                          <a:latin typeface="Times New Roman" charset="0"/>
                          <a:ea typeface="宋体" charset="-122"/>
                        </a:rPr>
                        <a:t>F</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charset="0"/>
                          <a:ea typeface="宋体" charset="-122"/>
                        </a:rPr>
                        <a:t>  </a:t>
                      </a:r>
                      <a:r>
                        <a:rPr kumimoji="0" lang="en-US" altLang="zh-CN" sz="1600" b="1" i="1" u="none" strike="noStrike" cap="none" normalizeH="0" baseline="0" smtClean="0">
                          <a:ln>
                            <a:noFill/>
                          </a:ln>
                          <a:solidFill>
                            <a:schemeClr val="tx1"/>
                          </a:solidFill>
                          <a:effectLst/>
                          <a:latin typeface="Times New Roman" charset="0"/>
                          <a:ea typeface="宋体" charset="-122"/>
                        </a:rPr>
                        <a:t>F </a:t>
                      </a:r>
                      <a:r>
                        <a:rPr kumimoji="0" lang="en-US" altLang="zh-CN" sz="1600" b="1" i="0" u="none" strike="noStrike" cap="none" normalizeH="0" baseline="0" smtClean="0">
                          <a:ln>
                            <a:noFill/>
                          </a:ln>
                          <a:solidFill>
                            <a:schemeClr val="tx1"/>
                          </a:solidFill>
                          <a:effectLst/>
                          <a:latin typeface="Times New Roman" charset="0"/>
                          <a:ea typeface="宋体" charset="-122"/>
                          <a:sym typeface="Symbol" pitchFamily="18" charset="2"/>
                        </a:rPr>
                        <a:t></a:t>
                      </a:r>
                      <a:r>
                        <a:rPr kumimoji="0" lang="en-US" altLang="zh-CN" sz="1600" b="1" i="0" u="none" strike="noStrike" cap="none" normalizeH="0" baseline="0" smtClean="0">
                          <a:ln>
                            <a:noFill/>
                          </a:ln>
                          <a:solidFill>
                            <a:schemeClr val="tx1"/>
                          </a:solidFill>
                          <a:effectLst/>
                          <a:latin typeface="Times New Roman" charset="0"/>
                          <a:ea typeface="宋体" charset="-122"/>
                        </a:rPr>
                        <a:t> (</a:t>
                      </a:r>
                      <a:r>
                        <a:rPr kumimoji="0" lang="en-US" altLang="zh-CN" sz="1600" b="1" i="1" u="none" strike="noStrike" cap="none" normalizeH="0" baseline="0" smtClean="0">
                          <a:ln>
                            <a:noFill/>
                          </a:ln>
                          <a:solidFill>
                            <a:schemeClr val="tx1"/>
                          </a:solidFill>
                          <a:effectLst/>
                          <a:latin typeface="Times New Roman" charset="0"/>
                          <a:ea typeface="宋体" charset="-122"/>
                        </a:rPr>
                        <a:t>E</a:t>
                      </a:r>
                      <a:r>
                        <a:rPr kumimoji="0" lang="en-US" altLang="zh-CN" sz="1600" b="1" i="0" u="none" strike="noStrike" cap="none" normalizeH="0" baseline="0" smtClean="0">
                          <a:ln>
                            <a:noFill/>
                          </a:ln>
                          <a:solidFill>
                            <a:schemeClr val="tx1"/>
                          </a:solidFill>
                          <a:effectLst/>
                          <a:latin typeface="Times New Roman" charset="0"/>
                          <a:ea typeface="宋体" charset="-122"/>
                        </a:rPr>
                        <a:t>)</a:t>
                      </a:r>
                      <a:r>
                        <a:rPr kumimoji="0" lang="en-US" altLang="zh-CN" sz="1600" b="0" i="0" u="none" strike="noStrike" cap="none" normalizeH="0" baseline="0" smtClean="0">
                          <a:ln>
                            <a:noFill/>
                          </a:ln>
                          <a:solidFill>
                            <a:schemeClr val="tx1"/>
                          </a:solidFill>
                          <a:effectLst/>
                          <a:latin typeface="Times New Roman" charset="0"/>
                          <a:ea typeface="宋体" charset="-122"/>
                        </a:rPr>
                        <a:t> </a:t>
                      </a:r>
                      <a:endParaRPr kumimoji="0" lang="zh-CN" altLang="en-US" sz="16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charset="0"/>
                          <a:ea typeface="宋体" charset="-122"/>
                        </a:rPr>
                        <a:t>  </a:t>
                      </a:r>
                      <a:r>
                        <a:rPr kumimoji="0" lang="en-US" altLang="zh-CN" sz="1600" b="1" i="1" u="none" strike="noStrike" cap="none" normalizeH="0" baseline="0" smtClean="0">
                          <a:ln>
                            <a:noFill/>
                          </a:ln>
                          <a:solidFill>
                            <a:schemeClr val="tx1"/>
                          </a:solidFill>
                          <a:effectLst/>
                          <a:latin typeface="Times New Roman" charset="0"/>
                          <a:ea typeface="宋体" charset="-122"/>
                        </a:rPr>
                        <a:t>F</a:t>
                      </a:r>
                      <a:r>
                        <a:rPr kumimoji="0" lang="en-US" altLang="zh-CN" sz="1600" b="1" i="0" u="none" strike="noStrike" cap="none" normalizeH="0" baseline="0" smtClean="0">
                          <a:ln>
                            <a:noFill/>
                          </a:ln>
                          <a:solidFill>
                            <a:schemeClr val="tx1"/>
                          </a:solidFill>
                          <a:effectLst/>
                          <a:latin typeface="Times New Roman" charset="0"/>
                          <a:ea typeface="宋体" charset="-122"/>
                        </a:rPr>
                        <a:t>.</a:t>
                      </a:r>
                      <a:r>
                        <a:rPr kumimoji="0" lang="en-US" altLang="zh-CN" sz="1600" b="1" i="1" u="none" strike="noStrike" cap="none" normalizeH="0" baseline="0" smtClean="0">
                          <a:ln>
                            <a:noFill/>
                          </a:ln>
                          <a:solidFill>
                            <a:schemeClr val="tx1"/>
                          </a:solidFill>
                          <a:effectLst/>
                          <a:latin typeface="Times New Roman" charset="0"/>
                          <a:ea typeface="宋体" charset="-122"/>
                        </a:rPr>
                        <a:t>nptr</a:t>
                      </a:r>
                      <a:r>
                        <a:rPr kumimoji="0" lang="en-US" altLang="zh-CN" sz="1600" b="1" i="0" u="none" strike="noStrike" cap="none" normalizeH="0" baseline="0" smtClean="0">
                          <a:ln>
                            <a:noFill/>
                          </a:ln>
                          <a:solidFill>
                            <a:schemeClr val="tx1"/>
                          </a:solidFill>
                          <a:effectLst/>
                          <a:latin typeface="Times New Roman" charset="0"/>
                          <a:ea typeface="宋体" charset="-122"/>
                        </a:rPr>
                        <a:t> := </a:t>
                      </a:r>
                      <a:r>
                        <a:rPr kumimoji="0" lang="en-US" altLang="zh-CN" sz="1600" b="1" i="1" u="none" strike="noStrike" cap="none" normalizeH="0" baseline="0" smtClean="0">
                          <a:ln>
                            <a:noFill/>
                          </a:ln>
                          <a:solidFill>
                            <a:schemeClr val="tx1"/>
                          </a:solidFill>
                          <a:effectLst/>
                          <a:latin typeface="Times New Roman" charset="0"/>
                          <a:ea typeface="宋体" charset="-122"/>
                        </a:rPr>
                        <a:t>E</a:t>
                      </a:r>
                      <a:r>
                        <a:rPr kumimoji="0" lang="en-US" altLang="zh-CN" sz="1600" b="1" i="0" u="none" strike="noStrike" cap="none" normalizeH="0" baseline="0" smtClean="0">
                          <a:ln>
                            <a:noFill/>
                          </a:ln>
                          <a:solidFill>
                            <a:schemeClr val="tx1"/>
                          </a:solidFill>
                          <a:effectLst/>
                          <a:latin typeface="Times New Roman" charset="0"/>
                          <a:ea typeface="宋体" charset="-122"/>
                        </a:rPr>
                        <a:t>.</a:t>
                      </a:r>
                      <a:r>
                        <a:rPr kumimoji="0" lang="en-US" altLang="zh-CN" sz="1600" b="1" i="1" u="none" strike="noStrike" cap="none" normalizeH="0" baseline="0" smtClean="0">
                          <a:ln>
                            <a:noFill/>
                          </a:ln>
                          <a:solidFill>
                            <a:schemeClr val="tx1"/>
                          </a:solidFill>
                          <a:effectLst/>
                          <a:latin typeface="Times New Roman" charset="0"/>
                          <a:ea typeface="宋体" charset="-122"/>
                        </a:rPr>
                        <a:t>nptr</a:t>
                      </a:r>
                      <a:r>
                        <a:rPr kumimoji="0" lang="en-US" altLang="zh-CN" sz="1600" b="0" i="0" u="none" strike="noStrike" cap="none" normalizeH="0" baseline="0" smtClean="0">
                          <a:ln>
                            <a:noFill/>
                          </a:ln>
                          <a:solidFill>
                            <a:schemeClr val="tx1"/>
                          </a:solidFill>
                          <a:effectLst/>
                          <a:latin typeface="Times New Roman" charset="0"/>
                          <a:ea typeface="宋体" charset="-122"/>
                        </a:rPr>
                        <a:t> </a:t>
                      </a:r>
                      <a:endParaRPr kumimoji="0" lang="zh-CN" altLang="en-US" sz="1600" b="0" i="0" u="none" strike="noStrike" cap="none" normalizeH="0" baseline="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F </a:t>
                      </a:r>
                      <a:r>
                        <a:rPr kumimoji="0" lang="en-US" altLang="zh-CN" sz="1600" b="0" i="0" u="none" strike="noStrike" cap="none" normalizeH="0" baseline="0" dirty="0" smtClean="0">
                          <a:ln>
                            <a:noFill/>
                          </a:ln>
                          <a:solidFill>
                            <a:schemeClr val="tx1"/>
                          </a:solidFill>
                          <a:effectLst/>
                          <a:latin typeface="Times New Roman" charset="0"/>
                          <a:ea typeface="宋体" charset="-122"/>
                          <a:sym typeface="Symbol" pitchFamily="18" charset="2"/>
                        </a:rPr>
                        <a:t></a:t>
                      </a:r>
                      <a:r>
                        <a:rPr kumimoji="0" lang="en-US" altLang="zh-CN" sz="1600" b="1" i="0" u="none" strike="noStrike" cap="none" normalizeH="0" baseline="0" dirty="0" smtClean="0">
                          <a:ln>
                            <a:noFill/>
                          </a:ln>
                          <a:solidFill>
                            <a:schemeClr val="tx1"/>
                          </a:solidFill>
                          <a:effectLst/>
                          <a:latin typeface="Times New Roman" charset="0"/>
                          <a:ea typeface="宋体" charset="-122"/>
                        </a:rPr>
                        <a:t> id</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F</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err="1" smtClean="0">
                          <a:ln>
                            <a:noFill/>
                          </a:ln>
                          <a:solidFill>
                            <a:schemeClr val="tx1"/>
                          </a:solidFill>
                          <a:effectLst/>
                          <a:latin typeface="Times New Roman" charset="0"/>
                          <a:ea typeface="宋体" charset="-122"/>
                        </a:rPr>
                        <a:t>mkleaf</a:t>
                      </a:r>
                      <a:r>
                        <a:rPr kumimoji="0" lang="en-US" altLang="zh-CN" sz="1600" b="1" i="1" u="none" strike="noStrike" cap="none" normalizeH="0" baseline="0" dirty="0" smtClean="0">
                          <a:ln>
                            <a:noFill/>
                          </a:ln>
                          <a:solidFill>
                            <a:schemeClr val="tx1"/>
                          </a:solidFill>
                          <a:effectLst/>
                          <a:latin typeface="Times New Roman" charset="0"/>
                          <a:ea typeface="宋体" charset="-122"/>
                        </a:rPr>
                        <a:t> </a:t>
                      </a:r>
                      <a:r>
                        <a:rPr kumimoji="0" lang="en-US" altLang="zh-CN" sz="1600" b="1" i="0" u="none" strike="noStrike" cap="none" normalizeH="0" baseline="0" dirty="0" smtClean="0">
                          <a:ln>
                            <a:noFill/>
                          </a:ln>
                          <a:solidFill>
                            <a:schemeClr val="tx1"/>
                          </a:solidFill>
                          <a:effectLst/>
                          <a:latin typeface="Times New Roman" charset="0"/>
                          <a:ea typeface="宋体" charset="-122"/>
                        </a:rPr>
                        <a:t>(id, </a:t>
                      </a:r>
                      <a:r>
                        <a:rPr kumimoji="0" lang="en-US" altLang="zh-CN" sz="1600" b="1" i="0" u="none" strike="noStrike" cap="none" normalizeH="0" baseline="0" dirty="0" err="1" smtClean="0">
                          <a:ln>
                            <a:noFill/>
                          </a:ln>
                          <a:solidFill>
                            <a:schemeClr val="tx1"/>
                          </a:solidFill>
                          <a:effectLst/>
                          <a:latin typeface="Times New Roman" charset="0"/>
                          <a:ea typeface="宋体" charset="-122"/>
                        </a:rPr>
                        <a:t>id.</a:t>
                      </a:r>
                      <a:r>
                        <a:rPr kumimoji="0" lang="en-US" altLang="zh-CN" sz="1600" b="1" i="1" u="none" strike="noStrike" cap="none" normalizeH="0" baseline="0" dirty="0" err="1" smtClean="0">
                          <a:ln>
                            <a:noFill/>
                          </a:ln>
                          <a:solidFill>
                            <a:schemeClr val="tx1"/>
                          </a:solidFill>
                          <a:effectLst/>
                          <a:latin typeface="Times New Roman" charset="0"/>
                          <a:ea typeface="宋体" charset="-122"/>
                        </a:rPr>
                        <a:t>entry</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rgbClr val="FF0000"/>
                          </a:solidFill>
                          <a:effectLst/>
                          <a:latin typeface="Times New Roman" charset="0"/>
                          <a:ea typeface="宋体" charset="-122"/>
                        </a:rPr>
                        <a:t>  </a:t>
                      </a:r>
                      <a:r>
                        <a:rPr kumimoji="0" lang="en-US" altLang="zh-CN" sz="1600" b="1" i="1" u="none" strike="noStrike" cap="none" normalizeH="0" baseline="0" dirty="0" smtClean="0">
                          <a:ln>
                            <a:noFill/>
                          </a:ln>
                          <a:solidFill>
                            <a:srgbClr val="FF0000"/>
                          </a:solidFill>
                          <a:effectLst/>
                          <a:latin typeface="Times New Roman" charset="0"/>
                          <a:ea typeface="宋体" charset="-122"/>
                        </a:rPr>
                        <a:t>F </a:t>
                      </a:r>
                      <a:r>
                        <a:rPr kumimoji="0" lang="en-US" altLang="zh-CN" sz="1600" b="1" i="0" u="none" strike="noStrike" cap="none" normalizeH="0" baseline="0" dirty="0" smtClean="0">
                          <a:ln>
                            <a:noFill/>
                          </a:ln>
                          <a:solidFill>
                            <a:srgbClr val="FF0000"/>
                          </a:solidFill>
                          <a:effectLst/>
                          <a:latin typeface="Times New Roman" charset="0"/>
                          <a:ea typeface="宋体" charset="-122"/>
                          <a:sym typeface="Symbol" pitchFamily="18" charset="2"/>
                        </a:rPr>
                        <a:t></a:t>
                      </a:r>
                      <a:r>
                        <a:rPr kumimoji="0" lang="en-US" altLang="zh-CN" sz="1600" b="1" i="0" u="none" strike="noStrike" cap="none" normalizeH="0" baseline="0" dirty="0" smtClean="0">
                          <a:ln>
                            <a:noFill/>
                          </a:ln>
                          <a:solidFill>
                            <a:srgbClr val="FF0000"/>
                          </a:solidFill>
                          <a:effectLst/>
                          <a:latin typeface="Times New Roman" charset="0"/>
                          <a:ea typeface="宋体" charset="-122"/>
                        </a:rPr>
                        <a:t> </a:t>
                      </a:r>
                      <a:r>
                        <a:rPr kumimoji="0" lang="en-US" altLang="zh-CN" sz="1600" b="1" i="0" u="none" strike="noStrike" cap="none" normalizeH="0" baseline="0" dirty="0" err="1" smtClean="0">
                          <a:ln>
                            <a:noFill/>
                          </a:ln>
                          <a:solidFill>
                            <a:srgbClr val="FF0000"/>
                          </a:solidFill>
                          <a:effectLst/>
                          <a:latin typeface="Times New Roman" charset="0"/>
                          <a:ea typeface="宋体" charset="-122"/>
                        </a:rPr>
                        <a:t>num</a:t>
                      </a:r>
                      <a:r>
                        <a:rPr kumimoji="0" lang="en-US" altLang="zh-CN" sz="1600" b="0" i="0" u="none" strike="noStrike" cap="none" normalizeH="0" baseline="0" dirty="0" smtClean="0">
                          <a:ln>
                            <a:noFill/>
                          </a:ln>
                          <a:solidFill>
                            <a:srgbClr val="FF0000"/>
                          </a:solidFill>
                          <a:effectLst/>
                          <a:latin typeface="Times New Roman" charset="0"/>
                          <a:ea typeface="宋体" charset="-122"/>
                        </a:rPr>
                        <a:t> </a:t>
                      </a:r>
                      <a:endParaRPr kumimoji="0" lang="zh-CN" altLang="en-US" sz="1600" b="0" i="0" u="none" strike="noStrike" cap="none" normalizeH="0" baseline="0" dirty="0" smtClean="0">
                        <a:ln>
                          <a:noFill/>
                        </a:ln>
                        <a:solidFill>
                          <a:srgbClr val="FF0000"/>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rgbClr val="FF0000"/>
                          </a:solidFill>
                          <a:effectLst/>
                          <a:latin typeface="Times New Roman" charset="0"/>
                          <a:ea typeface="宋体" charset="-122"/>
                        </a:rPr>
                        <a:t>  </a:t>
                      </a:r>
                      <a:r>
                        <a:rPr kumimoji="0" lang="en-US" altLang="zh-CN" sz="1600" b="1" i="1" u="none" strike="noStrike" cap="none" normalizeH="0" baseline="0" dirty="0" err="1" smtClean="0">
                          <a:ln>
                            <a:noFill/>
                          </a:ln>
                          <a:solidFill>
                            <a:srgbClr val="FF0000"/>
                          </a:solidFill>
                          <a:effectLst/>
                          <a:latin typeface="Times New Roman" charset="0"/>
                          <a:ea typeface="宋体" charset="-122"/>
                        </a:rPr>
                        <a:t>F</a:t>
                      </a:r>
                      <a:r>
                        <a:rPr kumimoji="0" lang="en-US" altLang="zh-CN" sz="1600" b="1" i="0" u="none" strike="noStrike" cap="none" normalizeH="0" baseline="0" dirty="0" err="1" smtClean="0">
                          <a:ln>
                            <a:noFill/>
                          </a:ln>
                          <a:solidFill>
                            <a:srgbClr val="FF0000"/>
                          </a:solidFill>
                          <a:effectLst/>
                          <a:latin typeface="Times New Roman" charset="0"/>
                          <a:ea typeface="宋体" charset="-122"/>
                        </a:rPr>
                        <a:t>.</a:t>
                      </a:r>
                      <a:r>
                        <a:rPr kumimoji="0" lang="en-US" altLang="zh-CN" sz="1600" b="1" i="1" u="none" strike="noStrike" cap="none" normalizeH="0" baseline="0" dirty="0" err="1" smtClean="0">
                          <a:ln>
                            <a:noFill/>
                          </a:ln>
                          <a:solidFill>
                            <a:srgbClr val="FF0000"/>
                          </a:solidFill>
                          <a:effectLst/>
                          <a:latin typeface="Times New Roman" charset="0"/>
                          <a:ea typeface="宋体" charset="-122"/>
                        </a:rPr>
                        <a:t>nptr</a:t>
                      </a:r>
                      <a:r>
                        <a:rPr kumimoji="0" lang="en-US" altLang="zh-CN" sz="1600" b="1" i="0" u="none" strike="noStrike" cap="none" normalizeH="0" baseline="0" dirty="0" smtClean="0">
                          <a:ln>
                            <a:noFill/>
                          </a:ln>
                          <a:solidFill>
                            <a:srgbClr val="FF0000"/>
                          </a:solidFill>
                          <a:effectLst/>
                          <a:latin typeface="Times New Roman" charset="0"/>
                          <a:ea typeface="宋体" charset="-122"/>
                        </a:rPr>
                        <a:t> := </a:t>
                      </a:r>
                      <a:r>
                        <a:rPr kumimoji="0" lang="en-US" altLang="zh-CN" sz="1600" b="1" i="1" u="none" strike="noStrike" cap="none" normalizeH="0" baseline="0" dirty="0" err="1" smtClean="0">
                          <a:ln>
                            <a:noFill/>
                          </a:ln>
                          <a:solidFill>
                            <a:srgbClr val="FF0000"/>
                          </a:solidFill>
                          <a:effectLst/>
                          <a:latin typeface="Times New Roman" charset="0"/>
                          <a:ea typeface="宋体" charset="-122"/>
                        </a:rPr>
                        <a:t>mkleaf</a:t>
                      </a:r>
                      <a:r>
                        <a:rPr kumimoji="0" lang="en-US" altLang="zh-CN" sz="1600" b="1" i="1" u="none" strike="noStrike" cap="none" normalizeH="0" baseline="0" dirty="0" smtClean="0">
                          <a:ln>
                            <a:noFill/>
                          </a:ln>
                          <a:solidFill>
                            <a:srgbClr val="FF0000"/>
                          </a:solidFill>
                          <a:effectLst/>
                          <a:latin typeface="Times New Roman" charset="0"/>
                          <a:ea typeface="宋体" charset="-122"/>
                        </a:rPr>
                        <a:t> </a:t>
                      </a:r>
                      <a:r>
                        <a:rPr kumimoji="0" lang="en-US" altLang="zh-CN" sz="1600" b="1" i="0" u="none" strike="noStrike" cap="none" normalizeH="0" baseline="0" dirty="0" smtClean="0">
                          <a:ln>
                            <a:noFill/>
                          </a:ln>
                          <a:solidFill>
                            <a:srgbClr val="FF0000"/>
                          </a:solidFill>
                          <a:effectLst/>
                          <a:latin typeface="Times New Roman" charset="0"/>
                          <a:ea typeface="宋体" charset="-122"/>
                        </a:rPr>
                        <a:t>(</a:t>
                      </a:r>
                      <a:r>
                        <a:rPr kumimoji="0" lang="en-US" altLang="zh-CN" sz="1600" b="1" i="0" u="none" strike="noStrike" cap="none" normalizeH="0" baseline="0" dirty="0" err="1" smtClean="0">
                          <a:ln>
                            <a:noFill/>
                          </a:ln>
                          <a:solidFill>
                            <a:srgbClr val="FF0000"/>
                          </a:solidFill>
                          <a:effectLst/>
                          <a:latin typeface="Times New Roman" charset="0"/>
                          <a:ea typeface="宋体" charset="-122"/>
                        </a:rPr>
                        <a:t>num</a:t>
                      </a:r>
                      <a:r>
                        <a:rPr kumimoji="0" lang="en-US" altLang="zh-CN" sz="1600" b="1" i="0" u="none" strike="noStrike" cap="none" normalizeH="0" baseline="0" dirty="0" smtClean="0">
                          <a:ln>
                            <a:noFill/>
                          </a:ln>
                          <a:solidFill>
                            <a:srgbClr val="FF0000"/>
                          </a:solidFill>
                          <a:effectLst/>
                          <a:latin typeface="Times New Roman" charset="0"/>
                          <a:ea typeface="宋体" charset="-122"/>
                        </a:rPr>
                        <a:t>, </a:t>
                      </a:r>
                      <a:r>
                        <a:rPr kumimoji="0" lang="en-US" altLang="zh-CN" sz="1600" b="1" i="0" u="none" strike="noStrike" cap="none" normalizeH="0" baseline="0" dirty="0" err="1" smtClean="0">
                          <a:ln>
                            <a:noFill/>
                          </a:ln>
                          <a:solidFill>
                            <a:srgbClr val="FF0000"/>
                          </a:solidFill>
                          <a:effectLst/>
                          <a:latin typeface="Times New Roman" charset="0"/>
                          <a:ea typeface="宋体" charset="-122"/>
                        </a:rPr>
                        <a:t>num.</a:t>
                      </a:r>
                      <a:r>
                        <a:rPr kumimoji="0" lang="en-US" altLang="zh-CN" sz="1600" b="1" i="1" u="none" strike="noStrike" cap="none" normalizeH="0" baseline="0" dirty="0" err="1" smtClean="0">
                          <a:ln>
                            <a:noFill/>
                          </a:ln>
                          <a:solidFill>
                            <a:srgbClr val="FF0000"/>
                          </a:solidFill>
                          <a:effectLst/>
                          <a:latin typeface="Times New Roman" charset="0"/>
                          <a:ea typeface="宋体" charset="-122"/>
                        </a:rPr>
                        <a:t>val</a:t>
                      </a:r>
                      <a:r>
                        <a:rPr kumimoji="0" lang="en-US" altLang="zh-CN" sz="1600" b="1" i="0" u="none" strike="noStrike" cap="none" normalizeH="0" baseline="0" dirty="0" smtClean="0">
                          <a:ln>
                            <a:noFill/>
                          </a:ln>
                          <a:solidFill>
                            <a:srgbClr val="FF0000"/>
                          </a:solidFill>
                          <a:effectLst/>
                          <a:latin typeface="Times New Roman" charset="0"/>
                          <a:ea typeface="宋体" charset="-122"/>
                        </a:rPr>
                        <a:t>)</a:t>
                      </a:r>
                      <a:r>
                        <a:rPr kumimoji="0" lang="en-US" altLang="zh-CN" sz="1600" b="0" i="0" u="none" strike="noStrike" cap="none" normalizeH="0" baseline="0" dirty="0" smtClean="0">
                          <a:ln>
                            <a:noFill/>
                          </a:ln>
                          <a:solidFill>
                            <a:srgbClr val="FF0000"/>
                          </a:solidFill>
                          <a:effectLst/>
                          <a:latin typeface="Times New Roman" charset="0"/>
                          <a:ea typeface="宋体" charset="-122"/>
                        </a:rPr>
                        <a:t> </a:t>
                      </a:r>
                      <a:endParaRPr kumimoji="0" lang="zh-CN" altLang="en-US" sz="1600" b="0" i="0" u="none" strike="noStrike" cap="none" normalizeH="0" baseline="0" dirty="0" smtClean="0">
                        <a:ln>
                          <a:noFill/>
                        </a:ln>
                        <a:solidFill>
                          <a:srgbClr val="FF0000"/>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561183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9" name="Rectangle 3"/>
          <p:cNvSpPr>
            <a:spLocks noGrp="1" noChangeArrowheads="1"/>
          </p:cNvSpPr>
          <p:nvPr>
            <p:ph type="body" idx="1"/>
          </p:nvPr>
        </p:nvSpPr>
        <p:spPr>
          <a:xfrm>
            <a:off x="87773" y="609600"/>
            <a:ext cx="8610600" cy="533400"/>
          </a:xfrm>
        </p:spPr>
        <p:txBody>
          <a:bodyPr/>
          <a:lstStyle/>
          <a:p>
            <a:pPr>
              <a:lnSpc>
                <a:spcPct val="90000"/>
              </a:lnSpc>
              <a:spcBef>
                <a:spcPct val="0"/>
              </a:spcBef>
              <a:buFontTx/>
              <a:buNone/>
            </a:pPr>
            <a:r>
              <a:rPr lang="en-US" altLang="zh-CN" sz="2800" b="1" i="1" dirty="0"/>
              <a:t>a</a:t>
            </a:r>
            <a:r>
              <a:rPr lang="en-US" altLang="zh-CN" sz="2800" b="1" dirty="0"/>
              <a:t>+5</a:t>
            </a:r>
            <a:r>
              <a:rPr lang="en-US" altLang="zh-CN" sz="2800" b="1" dirty="0">
                <a:latin typeface="宋体" charset="-122"/>
              </a:rPr>
              <a:t>*</a:t>
            </a:r>
            <a:r>
              <a:rPr lang="en-US" altLang="zh-CN" sz="2800" b="1" i="1" dirty="0"/>
              <a:t>b</a:t>
            </a:r>
            <a:r>
              <a:rPr lang="zh-CN" altLang="en-US" sz="2800" b="1" dirty="0"/>
              <a:t>的语法树的构造</a:t>
            </a:r>
          </a:p>
        </p:txBody>
      </p:sp>
      <p:grpSp>
        <p:nvGrpSpPr>
          <p:cNvPr id="608323" name="Group 67"/>
          <p:cNvGrpSpPr>
            <a:grpSpLocks/>
          </p:cNvGrpSpPr>
          <p:nvPr/>
        </p:nvGrpSpPr>
        <p:grpSpPr bwMode="auto">
          <a:xfrm>
            <a:off x="95250" y="2514600"/>
            <a:ext cx="9048750" cy="4495800"/>
            <a:chOff x="60" y="1152"/>
            <a:chExt cx="5700" cy="2832"/>
          </a:xfrm>
        </p:grpSpPr>
        <p:sp>
          <p:nvSpPr>
            <p:cNvPr id="608260" name="Rectangle 4"/>
            <p:cNvSpPr>
              <a:spLocks noChangeArrowheads="1"/>
            </p:cNvSpPr>
            <p:nvPr/>
          </p:nvSpPr>
          <p:spPr bwMode="auto">
            <a:xfrm>
              <a:off x="1586" y="1152"/>
              <a:ext cx="5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E</a:t>
              </a:r>
              <a:r>
                <a:rPr lang="en-US" altLang="zh-CN" sz="2400"/>
                <a:t>.</a:t>
              </a:r>
              <a:r>
                <a:rPr lang="en-US" altLang="zh-CN" sz="2400" i="1"/>
                <a:t>nptr</a:t>
              </a:r>
              <a:endParaRPr lang="en-US" altLang="zh-CN" sz="2400"/>
            </a:p>
          </p:txBody>
        </p:sp>
        <p:sp>
          <p:nvSpPr>
            <p:cNvPr id="608261" name="Rectangle 5"/>
            <p:cNvSpPr>
              <a:spLocks noChangeArrowheads="1"/>
            </p:cNvSpPr>
            <p:nvPr/>
          </p:nvSpPr>
          <p:spPr bwMode="auto">
            <a:xfrm>
              <a:off x="3960" y="1513"/>
              <a:ext cx="5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608262" name="Rectangle 6"/>
            <p:cNvSpPr>
              <a:spLocks noChangeArrowheads="1"/>
            </p:cNvSpPr>
            <p:nvPr/>
          </p:nvSpPr>
          <p:spPr bwMode="auto">
            <a:xfrm>
              <a:off x="96" y="1584"/>
              <a:ext cx="5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E</a:t>
              </a:r>
              <a:r>
                <a:rPr lang="en-US" altLang="zh-CN" sz="2400"/>
                <a:t>.</a:t>
              </a:r>
              <a:r>
                <a:rPr lang="en-US" altLang="zh-CN" sz="2400" i="1"/>
                <a:t>nptr</a:t>
              </a:r>
              <a:endParaRPr lang="en-US" altLang="zh-CN" sz="2400"/>
            </a:p>
          </p:txBody>
        </p:sp>
        <p:sp>
          <p:nvSpPr>
            <p:cNvPr id="608263" name="Rectangle 7"/>
            <p:cNvSpPr>
              <a:spLocks noChangeArrowheads="1"/>
            </p:cNvSpPr>
            <p:nvPr/>
          </p:nvSpPr>
          <p:spPr bwMode="auto">
            <a:xfrm>
              <a:off x="60" y="1920"/>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608264" name="Rectangle 8"/>
            <p:cNvSpPr>
              <a:spLocks noChangeArrowheads="1"/>
            </p:cNvSpPr>
            <p:nvPr/>
          </p:nvSpPr>
          <p:spPr bwMode="auto">
            <a:xfrm>
              <a:off x="96" y="2256"/>
              <a:ext cx="57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p>
          </p:txBody>
        </p:sp>
        <p:sp>
          <p:nvSpPr>
            <p:cNvPr id="608265" name="Rectangle 9"/>
            <p:cNvSpPr>
              <a:spLocks noChangeArrowheads="1"/>
            </p:cNvSpPr>
            <p:nvPr/>
          </p:nvSpPr>
          <p:spPr bwMode="auto">
            <a:xfrm>
              <a:off x="144" y="2658"/>
              <a:ext cx="22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id</a:t>
              </a:r>
            </a:p>
          </p:txBody>
        </p:sp>
        <p:sp>
          <p:nvSpPr>
            <p:cNvPr id="608266" name="Rectangle 10"/>
            <p:cNvSpPr>
              <a:spLocks noChangeArrowheads="1"/>
            </p:cNvSpPr>
            <p:nvPr/>
          </p:nvSpPr>
          <p:spPr bwMode="auto">
            <a:xfrm>
              <a:off x="2832" y="1872"/>
              <a:ext cx="67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608267" name="Rectangle 11"/>
            <p:cNvSpPr>
              <a:spLocks noChangeArrowheads="1"/>
            </p:cNvSpPr>
            <p:nvPr/>
          </p:nvSpPr>
          <p:spPr bwMode="auto">
            <a:xfrm>
              <a:off x="1577" y="1532"/>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400"/>
                <a:t>+</a:t>
              </a:r>
            </a:p>
          </p:txBody>
        </p:sp>
        <p:sp>
          <p:nvSpPr>
            <p:cNvPr id="608268" name="Rectangle 12"/>
            <p:cNvSpPr>
              <a:spLocks noChangeArrowheads="1"/>
            </p:cNvSpPr>
            <p:nvPr/>
          </p:nvSpPr>
          <p:spPr bwMode="auto">
            <a:xfrm>
              <a:off x="4093" y="1919"/>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400"/>
                <a:t>*</a:t>
              </a:r>
            </a:p>
          </p:txBody>
        </p:sp>
        <p:sp>
          <p:nvSpPr>
            <p:cNvPr id="608269" name="Rectangle 13"/>
            <p:cNvSpPr>
              <a:spLocks noChangeArrowheads="1"/>
            </p:cNvSpPr>
            <p:nvPr/>
          </p:nvSpPr>
          <p:spPr bwMode="auto">
            <a:xfrm>
              <a:off x="2880" y="2256"/>
              <a:ext cx="57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endParaRPr lang="en-US" altLang="zh-CN" sz="2400"/>
            </a:p>
          </p:txBody>
        </p:sp>
        <p:sp>
          <p:nvSpPr>
            <p:cNvPr id="608270" name="Rectangle 14"/>
            <p:cNvSpPr>
              <a:spLocks noChangeArrowheads="1"/>
            </p:cNvSpPr>
            <p:nvPr/>
          </p:nvSpPr>
          <p:spPr bwMode="auto">
            <a:xfrm>
              <a:off x="5040" y="1862"/>
              <a:ext cx="57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endParaRPr lang="en-US" altLang="zh-CN" sz="2400"/>
            </a:p>
          </p:txBody>
        </p:sp>
        <p:sp>
          <p:nvSpPr>
            <p:cNvPr id="608271" name="Rectangle 15"/>
            <p:cNvSpPr>
              <a:spLocks noChangeArrowheads="1"/>
            </p:cNvSpPr>
            <p:nvPr/>
          </p:nvSpPr>
          <p:spPr bwMode="auto">
            <a:xfrm>
              <a:off x="5154" y="2273"/>
              <a:ext cx="235"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id</a:t>
              </a:r>
              <a:endParaRPr lang="en-US" altLang="zh-CN" sz="2400" b="0"/>
            </a:p>
          </p:txBody>
        </p:sp>
        <p:sp>
          <p:nvSpPr>
            <p:cNvPr id="608272" name="Rectangle 16"/>
            <p:cNvSpPr>
              <a:spLocks noChangeArrowheads="1"/>
            </p:cNvSpPr>
            <p:nvPr/>
          </p:nvSpPr>
          <p:spPr bwMode="auto">
            <a:xfrm>
              <a:off x="2944" y="2595"/>
              <a:ext cx="42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num</a:t>
              </a:r>
              <a:endParaRPr lang="en-US" altLang="zh-CN" sz="2400" b="0"/>
            </a:p>
          </p:txBody>
        </p:sp>
        <p:sp>
          <p:nvSpPr>
            <p:cNvPr id="608273" name="Line 17"/>
            <p:cNvSpPr>
              <a:spLocks noChangeShapeType="1"/>
            </p:cNvSpPr>
            <p:nvPr/>
          </p:nvSpPr>
          <p:spPr bwMode="auto">
            <a:xfrm flipH="1">
              <a:off x="267" y="1311"/>
              <a:ext cx="1266"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8274" name="Line 18"/>
            <p:cNvSpPr>
              <a:spLocks noChangeShapeType="1"/>
            </p:cNvSpPr>
            <p:nvPr/>
          </p:nvSpPr>
          <p:spPr bwMode="auto">
            <a:xfrm flipH="1">
              <a:off x="203" y="1807"/>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8275" name="Line 19"/>
            <p:cNvSpPr>
              <a:spLocks noChangeShapeType="1"/>
            </p:cNvSpPr>
            <p:nvPr/>
          </p:nvSpPr>
          <p:spPr bwMode="auto">
            <a:xfrm flipH="1">
              <a:off x="213" y="2156"/>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8276" name="Line 20"/>
            <p:cNvSpPr>
              <a:spLocks noChangeShapeType="1"/>
            </p:cNvSpPr>
            <p:nvPr/>
          </p:nvSpPr>
          <p:spPr bwMode="auto">
            <a:xfrm flipH="1">
              <a:off x="213" y="2524"/>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8277" name="Line 21"/>
            <p:cNvSpPr>
              <a:spLocks noChangeShapeType="1"/>
            </p:cNvSpPr>
            <p:nvPr/>
          </p:nvSpPr>
          <p:spPr bwMode="auto">
            <a:xfrm>
              <a:off x="1974" y="1321"/>
              <a:ext cx="2008"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8278" name="Line 22"/>
            <p:cNvSpPr>
              <a:spLocks noChangeShapeType="1"/>
            </p:cNvSpPr>
            <p:nvPr/>
          </p:nvSpPr>
          <p:spPr bwMode="auto">
            <a:xfrm flipH="1">
              <a:off x="1632" y="1375"/>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8279" name="Line 23"/>
            <p:cNvSpPr>
              <a:spLocks noChangeShapeType="1"/>
            </p:cNvSpPr>
            <p:nvPr/>
          </p:nvSpPr>
          <p:spPr bwMode="auto">
            <a:xfrm>
              <a:off x="4140" y="1767"/>
              <a:ext cx="9"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8280" name="Line 24"/>
            <p:cNvSpPr>
              <a:spLocks noChangeShapeType="1"/>
            </p:cNvSpPr>
            <p:nvPr/>
          </p:nvSpPr>
          <p:spPr bwMode="auto">
            <a:xfrm flipH="1">
              <a:off x="3074" y="1734"/>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8281" name="Line 25"/>
            <p:cNvSpPr>
              <a:spLocks noChangeShapeType="1"/>
            </p:cNvSpPr>
            <p:nvPr/>
          </p:nvSpPr>
          <p:spPr bwMode="auto">
            <a:xfrm>
              <a:off x="4275" y="1725"/>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8282" name="Line 26"/>
            <p:cNvSpPr>
              <a:spLocks noChangeShapeType="1"/>
            </p:cNvSpPr>
            <p:nvPr/>
          </p:nvSpPr>
          <p:spPr bwMode="auto">
            <a:xfrm flipH="1">
              <a:off x="3084" y="2110"/>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8283" name="Line 27"/>
            <p:cNvSpPr>
              <a:spLocks noChangeShapeType="1"/>
            </p:cNvSpPr>
            <p:nvPr/>
          </p:nvSpPr>
          <p:spPr bwMode="auto">
            <a:xfrm flipH="1">
              <a:off x="3084" y="2477"/>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8284" name="Line 28"/>
            <p:cNvSpPr>
              <a:spLocks noChangeShapeType="1"/>
            </p:cNvSpPr>
            <p:nvPr/>
          </p:nvSpPr>
          <p:spPr bwMode="auto">
            <a:xfrm flipH="1">
              <a:off x="5221" y="2119"/>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08285" name="Group 29"/>
            <p:cNvGrpSpPr>
              <a:grpSpLocks/>
            </p:cNvGrpSpPr>
            <p:nvPr/>
          </p:nvGrpSpPr>
          <p:grpSpPr bwMode="auto">
            <a:xfrm>
              <a:off x="825" y="3240"/>
              <a:ext cx="793" cy="412"/>
              <a:chOff x="2582" y="5834"/>
              <a:chExt cx="1156" cy="673"/>
            </a:xfrm>
          </p:grpSpPr>
          <p:sp>
            <p:nvSpPr>
              <p:cNvPr id="608286" name="Rectangle 30"/>
              <p:cNvSpPr>
                <a:spLocks noChangeArrowheads="1"/>
              </p:cNvSpPr>
              <p:nvPr/>
            </p:nvSpPr>
            <p:spPr bwMode="auto">
              <a:xfrm>
                <a:off x="2582" y="5834"/>
                <a:ext cx="1156"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400"/>
                  <a:t>id</a:t>
                </a:r>
              </a:p>
            </p:txBody>
          </p:sp>
          <p:sp>
            <p:nvSpPr>
              <p:cNvPr id="608287" name="Line 31"/>
              <p:cNvSpPr>
                <a:spLocks noChangeShapeType="1"/>
              </p:cNvSpPr>
              <p:nvPr/>
            </p:nvSpPr>
            <p:spPr bwMode="auto">
              <a:xfrm>
                <a:off x="3150" y="5847"/>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8288" name="Line 32"/>
              <p:cNvSpPr>
                <a:spLocks noChangeShapeType="1"/>
              </p:cNvSpPr>
              <p:nvPr/>
            </p:nvSpPr>
            <p:spPr bwMode="auto">
              <a:xfrm>
                <a:off x="3420" y="6057"/>
                <a:ext cx="0" cy="450"/>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08289" name="Group 33"/>
            <p:cNvGrpSpPr>
              <a:grpSpLocks/>
            </p:cNvGrpSpPr>
            <p:nvPr/>
          </p:nvGrpSpPr>
          <p:grpSpPr bwMode="auto">
            <a:xfrm>
              <a:off x="4797" y="3250"/>
              <a:ext cx="793" cy="412"/>
              <a:chOff x="2582" y="5834"/>
              <a:chExt cx="1156" cy="673"/>
            </a:xfrm>
          </p:grpSpPr>
          <p:sp>
            <p:nvSpPr>
              <p:cNvPr id="608290" name="Rectangle 34"/>
              <p:cNvSpPr>
                <a:spLocks noChangeArrowheads="1"/>
              </p:cNvSpPr>
              <p:nvPr/>
            </p:nvSpPr>
            <p:spPr bwMode="auto">
              <a:xfrm>
                <a:off x="2582" y="5834"/>
                <a:ext cx="1156"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400"/>
                  <a:t>id</a:t>
                </a:r>
              </a:p>
            </p:txBody>
          </p:sp>
          <p:sp>
            <p:nvSpPr>
              <p:cNvPr id="608291" name="Line 35"/>
              <p:cNvSpPr>
                <a:spLocks noChangeShapeType="1"/>
              </p:cNvSpPr>
              <p:nvPr/>
            </p:nvSpPr>
            <p:spPr bwMode="auto">
              <a:xfrm>
                <a:off x="3150" y="5847"/>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8292" name="Line 36"/>
              <p:cNvSpPr>
                <a:spLocks noChangeShapeType="1"/>
              </p:cNvSpPr>
              <p:nvPr/>
            </p:nvSpPr>
            <p:spPr bwMode="auto">
              <a:xfrm>
                <a:off x="3420" y="6057"/>
                <a:ext cx="0" cy="45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08293" name="Group 37"/>
            <p:cNvGrpSpPr>
              <a:grpSpLocks/>
            </p:cNvGrpSpPr>
            <p:nvPr/>
          </p:nvGrpSpPr>
          <p:grpSpPr bwMode="auto">
            <a:xfrm>
              <a:off x="3451" y="3250"/>
              <a:ext cx="793" cy="265"/>
              <a:chOff x="6306" y="5910"/>
              <a:chExt cx="1156" cy="433"/>
            </a:xfrm>
          </p:grpSpPr>
          <p:sp>
            <p:nvSpPr>
              <p:cNvPr id="608294" name="Rectangle 38"/>
              <p:cNvSpPr>
                <a:spLocks noChangeArrowheads="1"/>
              </p:cNvSpPr>
              <p:nvPr/>
            </p:nvSpPr>
            <p:spPr bwMode="auto">
              <a:xfrm>
                <a:off x="6306" y="5910"/>
                <a:ext cx="1156"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54000" tIns="10800" rIns="18000" bIns="10800"/>
              <a:lstStyle/>
              <a:p>
                <a:pPr algn="just"/>
                <a:r>
                  <a:rPr lang="en-US" altLang="zh-CN" sz="2400"/>
                  <a:t>num  5</a:t>
                </a:r>
              </a:p>
            </p:txBody>
          </p:sp>
          <p:sp>
            <p:nvSpPr>
              <p:cNvPr id="608295" name="Line 39"/>
              <p:cNvSpPr>
                <a:spLocks noChangeShapeType="1"/>
              </p:cNvSpPr>
              <p:nvPr/>
            </p:nvSpPr>
            <p:spPr bwMode="auto">
              <a:xfrm>
                <a:off x="6874" y="5923"/>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08296" name="Group 40"/>
            <p:cNvGrpSpPr>
              <a:grpSpLocks/>
            </p:cNvGrpSpPr>
            <p:nvPr/>
          </p:nvGrpSpPr>
          <p:grpSpPr bwMode="auto">
            <a:xfrm>
              <a:off x="3943" y="2707"/>
              <a:ext cx="1173" cy="265"/>
              <a:chOff x="7626" y="5010"/>
              <a:chExt cx="1710" cy="433"/>
            </a:xfrm>
          </p:grpSpPr>
          <p:sp>
            <p:nvSpPr>
              <p:cNvPr id="608297" name="Rectangle 41"/>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zh-CN" altLang="en-US" sz="2400">
                    <a:latin typeface="宋体" charset="-122"/>
                  </a:rPr>
                  <a:t>*</a:t>
                </a:r>
              </a:p>
            </p:txBody>
          </p:sp>
          <p:sp>
            <p:nvSpPr>
              <p:cNvPr id="608298" name="Line 42"/>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8299" name="Line 43"/>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08300" name="Group 44"/>
            <p:cNvGrpSpPr>
              <a:grpSpLocks/>
            </p:cNvGrpSpPr>
            <p:nvPr/>
          </p:nvGrpSpPr>
          <p:grpSpPr bwMode="auto">
            <a:xfrm>
              <a:off x="1496" y="2119"/>
              <a:ext cx="1172" cy="266"/>
              <a:chOff x="7626" y="5010"/>
              <a:chExt cx="1710" cy="433"/>
            </a:xfrm>
          </p:grpSpPr>
          <p:sp>
            <p:nvSpPr>
              <p:cNvPr id="608301" name="Rectangle 45"/>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zh-CN" altLang="en-US" sz="2400">
                    <a:latin typeface="宋体" charset="-122"/>
                  </a:rPr>
                  <a:t>+</a:t>
                </a:r>
              </a:p>
            </p:txBody>
          </p:sp>
          <p:sp>
            <p:nvSpPr>
              <p:cNvPr id="608302" name="Line 46"/>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8303" name="Line 47"/>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08304" name="Rectangle 48"/>
            <p:cNvSpPr>
              <a:spLocks noChangeArrowheads="1"/>
            </p:cNvSpPr>
            <p:nvPr/>
          </p:nvSpPr>
          <p:spPr bwMode="auto">
            <a:xfrm>
              <a:off x="192" y="3648"/>
              <a:ext cx="22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r>
                <a:rPr lang="zh-CN" altLang="en-US" sz="2800"/>
                <a:t>指向符号表中</a:t>
              </a:r>
              <a:r>
                <a:rPr lang="en-US" altLang="zh-CN" sz="2800" i="1"/>
                <a:t>a</a:t>
              </a:r>
              <a:r>
                <a:rPr lang="zh-CN" altLang="en-US" sz="2800"/>
                <a:t>的入口</a:t>
              </a:r>
            </a:p>
          </p:txBody>
        </p:sp>
        <p:sp>
          <p:nvSpPr>
            <p:cNvPr id="608305" name="Rectangle 49"/>
            <p:cNvSpPr>
              <a:spLocks noChangeArrowheads="1"/>
            </p:cNvSpPr>
            <p:nvPr/>
          </p:nvSpPr>
          <p:spPr bwMode="auto">
            <a:xfrm>
              <a:off x="3557" y="3648"/>
              <a:ext cx="2203"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r>
                <a:rPr lang="zh-CN" altLang="en-US" sz="2800"/>
                <a:t>指向符号表中</a:t>
              </a:r>
              <a:r>
                <a:rPr lang="en-US" altLang="zh-CN" sz="2800" i="1"/>
                <a:t>b</a:t>
              </a:r>
              <a:r>
                <a:rPr lang="zh-CN" altLang="en-US" sz="2800"/>
                <a:t>的入口</a:t>
              </a:r>
            </a:p>
          </p:txBody>
        </p:sp>
        <p:sp>
          <p:nvSpPr>
            <p:cNvPr id="608306" name="Line 50"/>
            <p:cNvSpPr>
              <a:spLocks noChangeShapeType="1"/>
            </p:cNvSpPr>
            <p:nvPr/>
          </p:nvSpPr>
          <p:spPr bwMode="auto">
            <a:xfrm>
              <a:off x="1800" y="1412"/>
              <a:ext cx="0" cy="707"/>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08307" name="Line 51"/>
            <p:cNvSpPr>
              <a:spLocks noChangeShapeType="1"/>
            </p:cNvSpPr>
            <p:nvPr/>
          </p:nvSpPr>
          <p:spPr bwMode="auto">
            <a:xfrm>
              <a:off x="1056" y="1730"/>
              <a:ext cx="0" cy="1534"/>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08308" name="Line 52"/>
            <p:cNvSpPr>
              <a:spLocks noChangeShapeType="1"/>
            </p:cNvSpPr>
            <p:nvPr/>
          </p:nvSpPr>
          <p:spPr bwMode="auto">
            <a:xfrm>
              <a:off x="624" y="1728"/>
              <a:ext cx="384" cy="0"/>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8309" name="Line 53"/>
            <p:cNvSpPr>
              <a:spLocks noChangeShapeType="1"/>
            </p:cNvSpPr>
            <p:nvPr/>
          </p:nvSpPr>
          <p:spPr bwMode="auto">
            <a:xfrm>
              <a:off x="607" y="2091"/>
              <a:ext cx="353" cy="21"/>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8310" name="Line 54"/>
            <p:cNvSpPr>
              <a:spLocks noChangeShapeType="1"/>
            </p:cNvSpPr>
            <p:nvPr/>
          </p:nvSpPr>
          <p:spPr bwMode="auto">
            <a:xfrm>
              <a:off x="607" y="2450"/>
              <a:ext cx="277" cy="0"/>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8311" name="Line 55"/>
            <p:cNvSpPr>
              <a:spLocks noChangeShapeType="1"/>
            </p:cNvSpPr>
            <p:nvPr/>
          </p:nvSpPr>
          <p:spPr bwMode="auto">
            <a:xfrm>
              <a:off x="3696" y="2016"/>
              <a:ext cx="0" cy="1231"/>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08312" name="Line 56"/>
            <p:cNvSpPr>
              <a:spLocks noChangeShapeType="1"/>
            </p:cNvSpPr>
            <p:nvPr/>
          </p:nvSpPr>
          <p:spPr bwMode="auto">
            <a:xfrm flipV="1">
              <a:off x="3360" y="2016"/>
              <a:ext cx="336" cy="0"/>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8313" name="Line 57"/>
            <p:cNvSpPr>
              <a:spLocks noChangeShapeType="1"/>
            </p:cNvSpPr>
            <p:nvPr/>
          </p:nvSpPr>
          <p:spPr bwMode="auto">
            <a:xfrm>
              <a:off x="3408" y="2400"/>
              <a:ext cx="165" cy="0"/>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8314" name="Line 58"/>
            <p:cNvSpPr>
              <a:spLocks noChangeShapeType="1"/>
            </p:cNvSpPr>
            <p:nvPr/>
          </p:nvSpPr>
          <p:spPr bwMode="auto">
            <a:xfrm>
              <a:off x="4309" y="1752"/>
              <a:ext cx="0" cy="945"/>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08315" name="Line 59"/>
            <p:cNvSpPr>
              <a:spLocks noChangeShapeType="1"/>
            </p:cNvSpPr>
            <p:nvPr/>
          </p:nvSpPr>
          <p:spPr bwMode="auto">
            <a:xfrm>
              <a:off x="4936" y="2881"/>
              <a:ext cx="0" cy="36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08316" name="Freeform 60"/>
            <p:cNvSpPr>
              <a:spLocks/>
            </p:cNvSpPr>
            <p:nvPr/>
          </p:nvSpPr>
          <p:spPr bwMode="auto">
            <a:xfrm>
              <a:off x="1089" y="2275"/>
              <a:ext cx="968" cy="965"/>
            </a:xfrm>
            <a:custGeom>
              <a:avLst/>
              <a:gdLst>
                <a:gd name="T0" fmla="*/ 1412 w 1412"/>
                <a:gd name="T1" fmla="*/ 0 h 1576"/>
                <a:gd name="T2" fmla="*/ 1113 w 1412"/>
                <a:gd name="T3" fmla="*/ 811 h 1576"/>
                <a:gd name="T4" fmla="*/ 182 w 1412"/>
                <a:gd name="T5" fmla="*/ 960 h 1576"/>
                <a:gd name="T6" fmla="*/ 18 w 1412"/>
                <a:gd name="T7" fmla="*/ 1576 h 1576"/>
              </a:gdLst>
              <a:ahLst/>
              <a:cxnLst>
                <a:cxn ang="0">
                  <a:pos x="T0" y="T1"/>
                </a:cxn>
                <a:cxn ang="0">
                  <a:pos x="T2" y="T3"/>
                </a:cxn>
                <a:cxn ang="0">
                  <a:pos x="T4" y="T5"/>
                </a:cxn>
                <a:cxn ang="0">
                  <a:pos x="T6" y="T7"/>
                </a:cxn>
              </a:cxnLst>
              <a:rect l="0" t="0" r="r" b="b"/>
              <a:pathLst>
                <a:path w="1412" h="1576">
                  <a:moveTo>
                    <a:pt x="1412" y="0"/>
                  </a:moveTo>
                  <a:cubicBezTo>
                    <a:pt x="1362" y="135"/>
                    <a:pt x="1318" y="651"/>
                    <a:pt x="1113" y="811"/>
                  </a:cubicBezTo>
                  <a:cubicBezTo>
                    <a:pt x="908" y="971"/>
                    <a:pt x="364" y="833"/>
                    <a:pt x="182" y="960"/>
                  </a:cubicBezTo>
                  <a:cubicBezTo>
                    <a:pt x="0" y="1087"/>
                    <a:pt x="45" y="1473"/>
                    <a:pt x="18" y="1576"/>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8317" name="Freeform 61"/>
            <p:cNvSpPr>
              <a:spLocks/>
            </p:cNvSpPr>
            <p:nvPr/>
          </p:nvSpPr>
          <p:spPr bwMode="auto">
            <a:xfrm>
              <a:off x="2541" y="2240"/>
              <a:ext cx="1583" cy="457"/>
            </a:xfrm>
            <a:custGeom>
              <a:avLst/>
              <a:gdLst>
                <a:gd name="T0" fmla="*/ 0 w 2310"/>
                <a:gd name="T1" fmla="*/ 13 h 747"/>
                <a:gd name="T2" fmla="*/ 1380 w 2310"/>
                <a:gd name="T3" fmla="*/ 13 h 747"/>
                <a:gd name="T4" fmla="*/ 1590 w 2310"/>
                <a:gd name="T5" fmla="*/ 28 h 747"/>
                <a:gd name="T6" fmla="*/ 1980 w 2310"/>
                <a:gd name="T7" fmla="*/ 178 h 747"/>
                <a:gd name="T8" fmla="*/ 2310 w 2310"/>
                <a:gd name="T9" fmla="*/ 747 h 747"/>
              </a:gdLst>
              <a:ahLst/>
              <a:cxnLst>
                <a:cxn ang="0">
                  <a:pos x="T0" y="T1"/>
                </a:cxn>
                <a:cxn ang="0">
                  <a:pos x="T2" y="T3"/>
                </a:cxn>
                <a:cxn ang="0">
                  <a:pos x="T4" y="T5"/>
                </a:cxn>
                <a:cxn ang="0">
                  <a:pos x="T6" y="T7"/>
                </a:cxn>
                <a:cxn ang="0">
                  <a:pos x="T8" y="T9"/>
                </a:cxn>
              </a:cxnLst>
              <a:rect l="0" t="0" r="r" b="b"/>
              <a:pathLst>
                <a:path w="2310" h="747">
                  <a:moveTo>
                    <a:pt x="0" y="13"/>
                  </a:moveTo>
                  <a:cubicBezTo>
                    <a:pt x="230" y="13"/>
                    <a:pt x="1115" y="11"/>
                    <a:pt x="1380" y="13"/>
                  </a:cubicBezTo>
                  <a:cubicBezTo>
                    <a:pt x="1645" y="15"/>
                    <a:pt x="1490" y="0"/>
                    <a:pt x="1590" y="28"/>
                  </a:cubicBezTo>
                  <a:cubicBezTo>
                    <a:pt x="1690" y="56"/>
                    <a:pt x="1860" y="58"/>
                    <a:pt x="1980" y="178"/>
                  </a:cubicBezTo>
                  <a:cubicBezTo>
                    <a:pt x="2100" y="298"/>
                    <a:pt x="2241" y="629"/>
                    <a:pt x="2310" y="747"/>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8318" name="Freeform 62"/>
            <p:cNvSpPr>
              <a:spLocks/>
            </p:cNvSpPr>
            <p:nvPr/>
          </p:nvSpPr>
          <p:spPr bwMode="auto">
            <a:xfrm>
              <a:off x="3743" y="2881"/>
              <a:ext cx="772" cy="368"/>
            </a:xfrm>
            <a:custGeom>
              <a:avLst/>
              <a:gdLst>
                <a:gd name="T0" fmla="*/ 1126 w 1126"/>
                <a:gd name="T1" fmla="*/ 0 h 600"/>
                <a:gd name="T2" fmla="*/ 916 w 1126"/>
                <a:gd name="T3" fmla="*/ 301 h 600"/>
                <a:gd name="T4" fmla="*/ 181 w 1126"/>
                <a:gd name="T5" fmla="*/ 346 h 600"/>
                <a:gd name="T6" fmla="*/ 0 w 1126"/>
                <a:gd name="T7" fmla="*/ 600 h 600"/>
              </a:gdLst>
              <a:ahLst/>
              <a:cxnLst>
                <a:cxn ang="0">
                  <a:pos x="T0" y="T1"/>
                </a:cxn>
                <a:cxn ang="0">
                  <a:pos x="T2" y="T3"/>
                </a:cxn>
                <a:cxn ang="0">
                  <a:pos x="T4" y="T5"/>
                </a:cxn>
                <a:cxn ang="0">
                  <a:pos x="T6" y="T7"/>
                </a:cxn>
              </a:cxnLst>
              <a:rect l="0" t="0" r="r" b="b"/>
              <a:pathLst>
                <a:path w="1126" h="600">
                  <a:moveTo>
                    <a:pt x="1126" y="0"/>
                  </a:moveTo>
                  <a:cubicBezTo>
                    <a:pt x="1091" y="50"/>
                    <a:pt x="1073" y="243"/>
                    <a:pt x="916" y="301"/>
                  </a:cubicBezTo>
                  <a:cubicBezTo>
                    <a:pt x="759" y="359"/>
                    <a:pt x="334" y="296"/>
                    <a:pt x="181" y="346"/>
                  </a:cubicBezTo>
                  <a:cubicBezTo>
                    <a:pt x="28" y="396"/>
                    <a:pt x="38" y="547"/>
                    <a:pt x="0" y="60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8319" name="Freeform 63"/>
            <p:cNvSpPr>
              <a:spLocks/>
            </p:cNvSpPr>
            <p:nvPr/>
          </p:nvSpPr>
          <p:spPr bwMode="auto">
            <a:xfrm>
              <a:off x="5059" y="2083"/>
              <a:ext cx="375" cy="1157"/>
            </a:xfrm>
            <a:custGeom>
              <a:avLst/>
              <a:gdLst>
                <a:gd name="T0" fmla="*/ 526 w 546"/>
                <a:gd name="T1" fmla="*/ 0 h 1890"/>
                <a:gd name="T2" fmla="*/ 526 w 546"/>
                <a:gd name="T3" fmla="*/ 1290 h 1890"/>
                <a:gd name="T4" fmla="*/ 406 w 546"/>
                <a:gd name="T5" fmla="*/ 1634 h 1890"/>
                <a:gd name="T6" fmla="*/ 211 w 546"/>
                <a:gd name="T7" fmla="*/ 1785 h 1890"/>
                <a:gd name="T8" fmla="*/ 0 w 546"/>
                <a:gd name="T9" fmla="*/ 1890 h 1890"/>
              </a:gdLst>
              <a:ahLst/>
              <a:cxnLst>
                <a:cxn ang="0">
                  <a:pos x="T0" y="T1"/>
                </a:cxn>
                <a:cxn ang="0">
                  <a:pos x="T2" y="T3"/>
                </a:cxn>
                <a:cxn ang="0">
                  <a:pos x="T4" y="T5"/>
                </a:cxn>
                <a:cxn ang="0">
                  <a:pos x="T6" y="T7"/>
                </a:cxn>
                <a:cxn ang="0">
                  <a:pos x="T8" y="T9"/>
                </a:cxn>
              </a:cxnLst>
              <a:rect l="0" t="0" r="r" b="b"/>
              <a:pathLst>
                <a:path w="546" h="1890">
                  <a:moveTo>
                    <a:pt x="526" y="0"/>
                  </a:moveTo>
                  <a:cubicBezTo>
                    <a:pt x="536" y="509"/>
                    <a:pt x="546" y="1018"/>
                    <a:pt x="526" y="1290"/>
                  </a:cubicBezTo>
                  <a:cubicBezTo>
                    <a:pt x="506" y="1562"/>
                    <a:pt x="458" y="1552"/>
                    <a:pt x="406" y="1634"/>
                  </a:cubicBezTo>
                  <a:cubicBezTo>
                    <a:pt x="354" y="1716"/>
                    <a:pt x="279" y="1742"/>
                    <a:pt x="211" y="1785"/>
                  </a:cubicBezTo>
                  <a:cubicBezTo>
                    <a:pt x="143" y="1828"/>
                    <a:pt x="44" y="1868"/>
                    <a:pt x="0" y="1890"/>
                  </a:cubicBezTo>
                </a:path>
              </a:pathLst>
            </a:custGeom>
            <a:noFill/>
            <a:ln w="25400" cap="flat">
              <a:solidFill>
                <a:schemeClr val="tx1"/>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8320" name="Line 64"/>
            <p:cNvSpPr>
              <a:spLocks noChangeShapeType="1"/>
            </p:cNvSpPr>
            <p:nvPr/>
          </p:nvSpPr>
          <p:spPr bwMode="auto">
            <a:xfrm flipH="1">
              <a:off x="864" y="2448"/>
              <a:ext cx="0" cy="801"/>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08321" name="Line 65"/>
            <p:cNvSpPr>
              <a:spLocks noChangeShapeType="1"/>
            </p:cNvSpPr>
            <p:nvPr/>
          </p:nvSpPr>
          <p:spPr bwMode="auto">
            <a:xfrm flipH="1">
              <a:off x="960" y="2112"/>
              <a:ext cx="0" cy="1137"/>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08322" name="Line 66"/>
            <p:cNvSpPr>
              <a:spLocks noChangeShapeType="1"/>
            </p:cNvSpPr>
            <p:nvPr/>
          </p:nvSpPr>
          <p:spPr bwMode="auto">
            <a:xfrm>
              <a:off x="3552" y="2400"/>
              <a:ext cx="0" cy="864"/>
            </a:xfrm>
            <a:prstGeom prst="line">
              <a:avLst/>
            </a:prstGeom>
            <a:noFill/>
            <a:ln w="25400">
              <a:solidFill>
                <a:srgbClr val="00FF00"/>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67" name="Group 120"/>
          <p:cNvGraphicFramePr>
            <a:graphicFrameLocks noGrp="1"/>
          </p:cNvGraphicFramePr>
          <p:nvPr>
            <p:extLst>
              <p:ext uri="{D42A27DB-BD31-4B8C-83A1-F6EECF244321}">
                <p14:modId xmlns:p14="http://schemas.microsoft.com/office/powerpoint/2010/main" val="3071379342"/>
              </p:ext>
            </p:extLst>
          </p:nvPr>
        </p:nvGraphicFramePr>
        <p:xfrm>
          <a:off x="3895725" y="36480"/>
          <a:ext cx="5203825" cy="2682240"/>
        </p:xfrm>
        <a:graphic>
          <a:graphicData uri="http://schemas.openxmlformats.org/drawingml/2006/table">
            <a:tbl>
              <a:tblPr/>
              <a:tblGrid>
                <a:gridCol w="1470043"/>
                <a:gridCol w="3733782"/>
              </a:tblGrid>
              <a:tr h="23429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宋体" charset="-122"/>
                          <a:ea typeface="宋体" charset="-122"/>
                        </a:rPr>
                        <a:t>产  生  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宋体" charset="-122"/>
                          <a:ea typeface="宋体" charset="-122"/>
                        </a:rPr>
                        <a:t>语</a:t>
                      </a:r>
                      <a:r>
                        <a:rPr kumimoji="0" lang="zh-CN" altLang="en-US" sz="1600" b="1" i="0" u="none" strike="noStrike" cap="none" normalizeH="0" baseline="0" dirty="0" smtClean="0">
                          <a:ln>
                            <a:noFill/>
                          </a:ln>
                          <a:solidFill>
                            <a:schemeClr val="tx1"/>
                          </a:solidFill>
                          <a:effectLst/>
                          <a:latin typeface="Times New Roman" charset="0"/>
                          <a:ea typeface="宋体" charset="-122"/>
                        </a:rPr>
                        <a:t>  </a:t>
                      </a:r>
                      <a:r>
                        <a:rPr kumimoji="0" lang="zh-CN" altLang="en-US" sz="1600" b="1" i="0" u="none" strike="noStrike" cap="none" normalizeH="0" baseline="0" dirty="0" smtClean="0">
                          <a:ln>
                            <a:noFill/>
                          </a:ln>
                          <a:solidFill>
                            <a:schemeClr val="tx1"/>
                          </a:solidFill>
                          <a:effectLst/>
                          <a:latin typeface="宋体" charset="-122"/>
                          <a:ea typeface="宋体" charset="-122"/>
                        </a:rPr>
                        <a:t>义</a:t>
                      </a:r>
                      <a:r>
                        <a:rPr kumimoji="0" lang="zh-CN" altLang="en-US" sz="1600" b="1" i="0" u="none" strike="noStrike" cap="none" normalizeH="0" baseline="0" dirty="0" smtClean="0">
                          <a:ln>
                            <a:noFill/>
                          </a:ln>
                          <a:solidFill>
                            <a:schemeClr val="tx1"/>
                          </a:solidFill>
                          <a:effectLst/>
                          <a:latin typeface="Times New Roman" charset="0"/>
                          <a:ea typeface="宋体" charset="-122"/>
                        </a:rPr>
                        <a:t>  </a:t>
                      </a:r>
                      <a:r>
                        <a:rPr kumimoji="0" lang="zh-CN" altLang="en-US" sz="1600" b="1" i="0" u="none" strike="noStrike" cap="none" normalizeH="0" baseline="0" dirty="0" smtClean="0">
                          <a:ln>
                            <a:noFill/>
                          </a:ln>
                          <a:solidFill>
                            <a:schemeClr val="tx1"/>
                          </a:solidFill>
                          <a:effectLst/>
                          <a:latin typeface="宋体" charset="-122"/>
                          <a:ea typeface="宋体" charset="-122"/>
                        </a:rPr>
                        <a:t>规</a:t>
                      </a:r>
                      <a:r>
                        <a:rPr kumimoji="0" lang="zh-CN" altLang="en-US" sz="1600" b="1" i="0" u="none" strike="noStrike" cap="none" normalizeH="0" baseline="0" dirty="0" smtClean="0">
                          <a:ln>
                            <a:noFill/>
                          </a:ln>
                          <a:solidFill>
                            <a:schemeClr val="tx1"/>
                          </a:solidFill>
                          <a:effectLst/>
                          <a:latin typeface="Times New Roman" charset="0"/>
                          <a:ea typeface="宋体" charset="-122"/>
                        </a:rPr>
                        <a:t>  </a:t>
                      </a:r>
                      <a:r>
                        <a:rPr kumimoji="0" lang="zh-CN" altLang="en-US" sz="1600" b="1" i="0" u="none" strike="noStrike" cap="none" normalizeH="0" baseline="0" dirty="0" smtClean="0">
                          <a:ln>
                            <a:noFill/>
                          </a:ln>
                          <a:solidFill>
                            <a:schemeClr val="tx1"/>
                          </a:solidFill>
                          <a:effectLst/>
                          <a:latin typeface="宋体" charset="-122"/>
                          <a:ea typeface="宋体" charset="-122"/>
                        </a:rPr>
                        <a:t>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charset="0"/>
                          <a:ea typeface="宋体" charset="-122"/>
                        </a:rPr>
                        <a:t>  </a:t>
                      </a:r>
                      <a:r>
                        <a:rPr kumimoji="0" lang="en-US" altLang="zh-CN" sz="1600" b="1" i="1" u="none" strike="noStrike" cap="none" normalizeH="0" baseline="0" smtClean="0">
                          <a:ln>
                            <a:noFill/>
                          </a:ln>
                          <a:solidFill>
                            <a:schemeClr val="tx1"/>
                          </a:solidFill>
                          <a:effectLst/>
                          <a:latin typeface="Times New Roman" charset="0"/>
                          <a:ea typeface="宋体" charset="-122"/>
                        </a:rPr>
                        <a:t>E </a:t>
                      </a:r>
                      <a:r>
                        <a:rPr kumimoji="0" lang="en-US" altLang="zh-CN" sz="1600" b="1" i="0" u="none" strike="noStrike" cap="none" normalizeH="0" baseline="0" smtClean="0">
                          <a:ln>
                            <a:noFill/>
                          </a:ln>
                          <a:solidFill>
                            <a:schemeClr val="tx1"/>
                          </a:solidFill>
                          <a:effectLst/>
                          <a:latin typeface="Times New Roman" charset="0"/>
                          <a:ea typeface="宋体" charset="-122"/>
                          <a:sym typeface="Symbol" pitchFamily="18" charset="2"/>
                        </a:rPr>
                        <a:t></a:t>
                      </a:r>
                      <a:r>
                        <a:rPr kumimoji="0" lang="en-US" altLang="zh-CN" sz="1600" b="1" i="0" u="none" strike="noStrike" cap="none" normalizeH="0" baseline="0" smtClean="0">
                          <a:ln>
                            <a:noFill/>
                          </a:ln>
                          <a:solidFill>
                            <a:schemeClr val="tx1"/>
                          </a:solidFill>
                          <a:effectLst/>
                          <a:latin typeface="Times New Roman" charset="0"/>
                          <a:ea typeface="宋体" charset="-122"/>
                        </a:rPr>
                        <a:t> </a:t>
                      </a:r>
                      <a:r>
                        <a:rPr kumimoji="0" lang="en-US" altLang="zh-CN" sz="1600" b="1" i="1" u="none" strike="noStrike" cap="none" normalizeH="0" baseline="0" smtClean="0">
                          <a:ln>
                            <a:noFill/>
                          </a:ln>
                          <a:solidFill>
                            <a:schemeClr val="tx1"/>
                          </a:solidFill>
                          <a:effectLst/>
                          <a:latin typeface="Times New Roman" charset="0"/>
                          <a:ea typeface="宋体" charset="-122"/>
                        </a:rPr>
                        <a:t>E</a:t>
                      </a:r>
                      <a:r>
                        <a:rPr kumimoji="0" lang="en-US" altLang="zh-CN" sz="1600" b="1" i="0" u="none" strike="noStrike" cap="none" normalizeH="0" baseline="-30000" smtClean="0">
                          <a:ln>
                            <a:noFill/>
                          </a:ln>
                          <a:solidFill>
                            <a:schemeClr val="tx1"/>
                          </a:solidFill>
                          <a:effectLst/>
                          <a:latin typeface="Times New Roman" charset="0"/>
                          <a:ea typeface="宋体" charset="-122"/>
                        </a:rPr>
                        <a:t>1 </a:t>
                      </a:r>
                      <a:r>
                        <a:rPr kumimoji="0" lang="en-US" altLang="zh-CN" sz="1600" b="1" i="0" u="none" strike="noStrike" cap="none" normalizeH="0" baseline="0" smtClean="0">
                          <a:ln>
                            <a:noFill/>
                          </a:ln>
                          <a:solidFill>
                            <a:schemeClr val="tx1"/>
                          </a:solidFill>
                          <a:effectLst/>
                          <a:latin typeface="Times New Roman" charset="0"/>
                          <a:ea typeface="宋体" charset="-122"/>
                        </a:rPr>
                        <a:t>+ </a:t>
                      </a:r>
                      <a:r>
                        <a:rPr kumimoji="0" lang="en-US" altLang="zh-CN" sz="1600" b="1" i="1" u="none" strike="noStrike" cap="none" normalizeH="0" baseline="0" smtClean="0">
                          <a:ln>
                            <a:noFill/>
                          </a:ln>
                          <a:solidFill>
                            <a:schemeClr val="tx1"/>
                          </a:solidFill>
                          <a:effectLst/>
                          <a:latin typeface="Times New Roman" charset="0"/>
                          <a:ea typeface="宋体" charset="-122"/>
                        </a:rPr>
                        <a:t>T</a:t>
                      </a:r>
                      <a:r>
                        <a:rPr kumimoji="0" lang="en-US" altLang="zh-CN" sz="1600" b="0" i="0" u="none" strike="noStrike" cap="none" normalizeH="0" baseline="0" smtClean="0">
                          <a:ln>
                            <a:noFill/>
                          </a:ln>
                          <a:solidFill>
                            <a:schemeClr val="tx1"/>
                          </a:solidFill>
                          <a:effectLst/>
                          <a:latin typeface="Times New Roman" charset="0"/>
                          <a:ea typeface="宋体" charset="-122"/>
                        </a:rPr>
                        <a:t> </a:t>
                      </a:r>
                      <a:endParaRPr kumimoji="0" lang="zh-CN" altLang="en-US" sz="16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E</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err="1" smtClean="0">
                          <a:ln>
                            <a:noFill/>
                          </a:ln>
                          <a:solidFill>
                            <a:schemeClr val="tx1"/>
                          </a:solidFill>
                          <a:effectLst/>
                          <a:latin typeface="Times New Roman" charset="0"/>
                          <a:ea typeface="宋体" charset="-122"/>
                        </a:rPr>
                        <a:t>mknode</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smtClean="0">
                          <a:ln>
                            <a:noFill/>
                          </a:ln>
                          <a:solidFill>
                            <a:schemeClr val="tx1"/>
                          </a:solidFill>
                          <a:effectLst/>
                          <a:latin typeface="Times New Roman" charset="0"/>
                          <a:ea typeface="宋体" charset="-122"/>
                        </a:rPr>
                        <a:t>E</a:t>
                      </a:r>
                      <a:r>
                        <a:rPr kumimoji="0" lang="en-US" altLang="zh-CN" sz="1600" b="1" i="0" u="none" strike="noStrike" cap="none" normalizeH="0" baseline="-30000" dirty="0" smtClean="0">
                          <a:ln>
                            <a:noFill/>
                          </a:ln>
                          <a:solidFill>
                            <a:schemeClr val="tx1"/>
                          </a:solidFill>
                          <a:effectLst/>
                          <a:latin typeface="Times New Roman" charset="0"/>
                          <a:ea typeface="宋体" charset="-122"/>
                        </a:rPr>
                        <a:t>1</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1" i="1" u="none" strike="noStrike" cap="none" normalizeH="0" baseline="0" dirty="0"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1" i="1"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T</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E </a:t>
                      </a:r>
                      <a:r>
                        <a:rPr kumimoji="0" lang="en-US" altLang="zh-CN" sz="1600" b="1" i="0" u="none" strike="noStrike" cap="none" normalizeH="0" baseline="0" dirty="0" smtClean="0">
                          <a:ln>
                            <a:noFill/>
                          </a:ln>
                          <a:solidFill>
                            <a:schemeClr val="tx1"/>
                          </a:solidFill>
                          <a:effectLst/>
                          <a:latin typeface="Times New Roman" charset="0"/>
                          <a:ea typeface="宋体" charset="-122"/>
                          <a:sym typeface="Symbol" pitchFamily="18" charset="2"/>
                        </a:rPr>
                        <a:t></a:t>
                      </a:r>
                      <a:r>
                        <a:rPr kumimoji="0" lang="en-US" altLang="zh-CN" sz="1600" b="1" i="1" u="none" strike="noStrike" cap="none" normalizeH="0" baseline="0" dirty="0" smtClean="0">
                          <a:ln>
                            <a:noFill/>
                          </a:ln>
                          <a:solidFill>
                            <a:schemeClr val="tx1"/>
                          </a:solidFill>
                          <a:effectLst/>
                          <a:latin typeface="Times New Roman" charset="0"/>
                          <a:ea typeface="宋体" charset="-122"/>
                        </a:rPr>
                        <a:t> T</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E</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err="1" smtClean="0">
                          <a:ln>
                            <a:noFill/>
                          </a:ln>
                          <a:solidFill>
                            <a:schemeClr val="tx1"/>
                          </a:solidFill>
                          <a:effectLst/>
                          <a:latin typeface="Times New Roman" charset="0"/>
                          <a:ea typeface="宋体" charset="-122"/>
                        </a:rPr>
                        <a:t>T</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6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T </a:t>
                      </a:r>
                      <a:r>
                        <a:rPr kumimoji="0" lang="en-US" altLang="zh-CN" sz="1600" b="1" i="0" u="none" strike="noStrike" cap="none" normalizeH="0" baseline="0" dirty="0" smtClean="0">
                          <a:ln>
                            <a:noFill/>
                          </a:ln>
                          <a:solidFill>
                            <a:schemeClr val="tx1"/>
                          </a:solidFill>
                          <a:effectLst/>
                          <a:latin typeface="Times New Roman" charset="0"/>
                          <a:ea typeface="宋体" charset="-122"/>
                          <a:sym typeface="Symbol" pitchFamily="18" charset="2"/>
                        </a:rPr>
                        <a:t></a:t>
                      </a:r>
                      <a:r>
                        <a:rPr kumimoji="0" lang="en-US" altLang="zh-CN" sz="1600" b="1"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T</a:t>
                      </a:r>
                      <a:r>
                        <a:rPr kumimoji="0" lang="en-US" altLang="zh-CN" sz="1600" b="1" i="0" u="none" strike="noStrike" cap="none" normalizeH="0" baseline="-30000" dirty="0" smtClean="0">
                          <a:ln>
                            <a:noFill/>
                          </a:ln>
                          <a:solidFill>
                            <a:schemeClr val="tx1"/>
                          </a:solidFill>
                          <a:effectLst/>
                          <a:latin typeface="Times New Roman" charset="0"/>
                          <a:ea typeface="宋体" charset="-122"/>
                        </a:rPr>
                        <a:t>1</a:t>
                      </a:r>
                      <a:r>
                        <a:rPr kumimoji="0" lang="en-US" altLang="zh-CN" sz="1600" b="1" i="0" u="none" strike="noStrike" cap="none" normalizeH="0" baseline="0" dirty="0" smtClean="0">
                          <a:ln>
                            <a:noFill/>
                          </a:ln>
                          <a:solidFill>
                            <a:schemeClr val="tx1"/>
                          </a:solidFill>
                          <a:effectLst/>
                          <a:latin typeface="宋体" charset="-122"/>
                          <a:ea typeface="宋体" charset="-122"/>
                        </a:rPr>
                        <a:t>*</a:t>
                      </a:r>
                      <a:r>
                        <a:rPr kumimoji="0" lang="en-US" altLang="zh-CN" sz="1600" b="1" i="1" u="none" strike="noStrike" cap="none" normalizeH="0" baseline="0" dirty="0" smtClean="0">
                          <a:ln>
                            <a:noFill/>
                          </a:ln>
                          <a:solidFill>
                            <a:schemeClr val="tx1"/>
                          </a:solidFill>
                          <a:effectLst/>
                          <a:latin typeface="Times New Roman" charset="0"/>
                          <a:ea typeface="宋体" charset="-122"/>
                        </a:rPr>
                        <a:t>F</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T</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err="1" smtClean="0">
                          <a:ln>
                            <a:noFill/>
                          </a:ln>
                          <a:solidFill>
                            <a:schemeClr val="tx1"/>
                          </a:solidFill>
                          <a:effectLst/>
                          <a:latin typeface="Times New Roman" charset="0"/>
                          <a:ea typeface="宋体" charset="-122"/>
                        </a:rPr>
                        <a:t>mknode</a:t>
                      </a:r>
                      <a:r>
                        <a:rPr kumimoji="0" lang="en-US" altLang="zh-CN" sz="1600" b="1" i="0" u="none" strike="noStrike" cap="none" normalizeH="0" baseline="0" dirty="0" smtClean="0">
                          <a:ln>
                            <a:noFill/>
                          </a:ln>
                          <a:solidFill>
                            <a:schemeClr val="tx1"/>
                          </a:solidFill>
                          <a:effectLst/>
                          <a:latin typeface="Times New Roman" charset="0"/>
                          <a:ea typeface="宋体" charset="-122"/>
                        </a:rPr>
                        <a:t>( ‘</a:t>
                      </a:r>
                      <a:r>
                        <a:rPr kumimoji="0" lang="en-US" altLang="zh-CN" sz="1600" b="1" i="0" u="none" strike="noStrike" cap="none" normalizeH="0" baseline="0" dirty="0" smtClean="0">
                          <a:ln>
                            <a:noFill/>
                          </a:ln>
                          <a:solidFill>
                            <a:schemeClr val="tx1"/>
                          </a:solidFill>
                          <a:effectLst/>
                          <a:latin typeface="宋体" charset="-122"/>
                          <a:ea typeface="宋体" charset="-122"/>
                        </a:rPr>
                        <a:t>*</a:t>
                      </a:r>
                      <a:r>
                        <a:rPr kumimoji="0" lang="en-US" altLang="zh-CN" sz="1600" b="1"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T</a:t>
                      </a:r>
                      <a:r>
                        <a:rPr kumimoji="0" lang="en-US" altLang="zh-CN" sz="1600" b="1" i="0" u="none" strike="noStrike" cap="none" normalizeH="0" baseline="-30000" dirty="0" smtClean="0">
                          <a:ln>
                            <a:noFill/>
                          </a:ln>
                          <a:solidFill>
                            <a:schemeClr val="tx1"/>
                          </a:solidFill>
                          <a:effectLst/>
                          <a:latin typeface="Times New Roman" charset="0"/>
                          <a:ea typeface="宋体" charset="-122"/>
                        </a:rPr>
                        <a:t>1</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1" i="1" u="none" strike="noStrike" cap="none" normalizeH="0" baseline="0" dirty="0"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1" i="1"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F</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rgbClr val="FF0000"/>
                          </a:solidFill>
                          <a:effectLst/>
                          <a:latin typeface="Times New Roman" charset="0"/>
                          <a:ea typeface="宋体" charset="-122"/>
                        </a:rPr>
                        <a:t>  </a:t>
                      </a:r>
                      <a:r>
                        <a:rPr kumimoji="0" lang="en-US" altLang="zh-CN" sz="1600" b="1" i="1" u="none" strike="noStrike" cap="none" normalizeH="0" baseline="0" dirty="0" smtClean="0">
                          <a:ln>
                            <a:noFill/>
                          </a:ln>
                          <a:solidFill>
                            <a:srgbClr val="FF0000"/>
                          </a:solidFill>
                          <a:effectLst/>
                          <a:latin typeface="Times New Roman" charset="0"/>
                          <a:ea typeface="宋体" charset="-122"/>
                        </a:rPr>
                        <a:t>T </a:t>
                      </a:r>
                      <a:r>
                        <a:rPr kumimoji="0" lang="en-US" altLang="zh-CN" sz="1600" b="1" i="0" u="none" strike="noStrike" cap="none" normalizeH="0" baseline="0" dirty="0" smtClean="0">
                          <a:ln>
                            <a:noFill/>
                          </a:ln>
                          <a:solidFill>
                            <a:srgbClr val="FF0000"/>
                          </a:solidFill>
                          <a:effectLst/>
                          <a:latin typeface="Times New Roman" charset="0"/>
                          <a:ea typeface="宋体" charset="-122"/>
                          <a:sym typeface="Symbol" pitchFamily="18" charset="2"/>
                        </a:rPr>
                        <a:t></a:t>
                      </a:r>
                      <a:r>
                        <a:rPr kumimoji="0" lang="en-US" altLang="zh-CN" sz="1600" b="1" i="0" u="none" strike="noStrike" cap="none" normalizeH="0" baseline="0" dirty="0" smtClean="0">
                          <a:ln>
                            <a:noFill/>
                          </a:ln>
                          <a:solidFill>
                            <a:srgbClr val="FF0000"/>
                          </a:solidFill>
                          <a:effectLst/>
                          <a:latin typeface="Times New Roman" charset="0"/>
                          <a:ea typeface="宋体" charset="-122"/>
                        </a:rPr>
                        <a:t> </a:t>
                      </a:r>
                      <a:r>
                        <a:rPr kumimoji="0" lang="en-US" altLang="zh-CN" sz="1600" b="1" i="1" u="none" strike="noStrike" cap="none" normalizeH="0" baseline="0" dirty="0" smtClean="0">
                          <a:ln>
                            <a:noFill/>
                          </a:ln>
                          <a:solidFill>
                            <a:srgbClr val="FF0000"/>
                          </a:solidFill>
                          <a:effectLst/>
                          <a:latin typeface="Times New Roman" charset="0"/>
                          <a:ea typeface="宋体" charset="-122"/>
                        </a:rPr>
                        <a:t>F</a:t>
                      </a:r>
                      <a:r>
                        <a:rPr kumimoji="0" lang="en-US" altLang="zh-CN" sz="1600" b="0" i="0" u="none" strike="noStrike" cap="none" normalizeH="0" baseline="0" dirty="0" smtClean="0">
                          <a:ln>
                            <a:noFill/>
                          </a:ln>
                          <a:solidFill>
                            <a:srgbClr val="FF0000"/>
                          </a:solidFill>
                          <a:effectLst/>
                          <a:latin typeface="Times New Roman" charset="0"/>
                          <a:ea typeface="宋体" charset="-122"/>
                        </a:rPr>
                        <a:t> </a:t>
                      </a:r>
                      <a:endParaRPr kumimoji="0" lang="zh-CN" altLang="en-US" sz="1600" b="0" i="0" u="none" strike="noStrike" cap="none" normalizeH="0" baseline="0" dirty="0" smtClean="0">
                        <a:ln>
                          <a:noFill/>
                        </a:ln>
                        <a:solidFill>
                          <a:srgbClr val="FF0000"/>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rgbClr val="FF0000"/>
                          </a:solidFill>
                          <a:effectLst/>
                          <a:latin typeface="Times New Roman" charset="0"/>
                          <a:ea typeface="宋体" charset="-122"/>
                        </a:rPr>
                        <a:t>  </a:t>
                      </a:r>
                      <a:r>
                        <a:rPr kumimoji="0" lang="en-US" altLang="zh-CN" sz="1600" b="1" i="1" u="none" strike="noStrike" cap="none" normalizeH="0" baseline="0" dirty="0" err="1" smtClean="0">
                          <a:ln>
                            <a:noFill/>
                          </a:ln>
                          <a:solidFill>
                            <a:srgbClr val="FF0000"/>
                          </a:solidFill>
                          <a:effectLst/>
                          <a:latin typeface="Times New Roman" charset="0"/>
                          <a:ea typeface="宋体" charset="-122"/>
                        </a:rPr>
                        <a:t>T</a:t>
                      </a:r>
                      <a:r>
                        <a:rPr kumimoji="0" lang="en-US" altLang="zh-CN" sz="1600" b="1" i="0" u="none" strike="noStrike" cap="none" normalizeH="0" baseline="0" dirty="0" err="1" smtClean="0">
                          <a:ln>
                            <a:noFill/>
                          </a:ln>
                          <a:solidFill>
                            <a:srgbClr val="FF0000"/>
                          </a:solidFill>
                          <a:effectLst/>
                          <a:latin typeface="Times New Roman" charset="0"/>
                          <a:ea typeface="宋体" charset="-122"/>
                        </a:rPr>
                        <a:t>.</a:t>
                      </a:r>
                      <a:r>
                        <a:rPr kumimoji="0" lang="en-US" altLang="zh-CN" sz="1600" b="1" i="1" u="none" strike="noStrike" cap="none" normalizeH="0" baseline="0" dirty="0" err="1" smtClean="0">
                          <a:ln>
                            <a:noFill/>
                          </a:ln>
                          <a:solidFill>
                            <a:srgbClr val="FF0000"/>
                          </a:solidFill>
                          <a:effectLst/>
                          <a:latin typeface="Times New Roman" charset="0"/>
                          <a:ea typeface="宋体" charset="-122"/>
                        </a:rPr>
                        <a:t>nptr</a:t>
                      </a:r>
                      <a:r>
                        <a:rPr kumimoji="0" lang="en-US" altLang="zh-CN" sz="1600" b="1" i="0" u="none" strike="noStrike" cap="none" normalizeH="0" baseline="0" dirty="0" smtClean="0">
                          <a:ln>
                            <a:noFill/>
                          </a:ln>
                          <a:solidFill>
                            <a:srgbClr val="FF0000"/>
                          </a:solidFill>
                          <a:effectLst/>
                          <a:latin typeface="Times New Roman" charset="0"/>
                          <a:ea typeface="宋体" charset="-122"/>
                        </a:rPr>
                        <a:t> := </a:t>
                      </a:r>
                      <a:r>
                        <a:rPr kumimoji="0" lang="en-US" altLang="zh-CN" sz="1600" b="1" i="1" u="none" strike="noStrike" cap="none" normalizeH="0" baseline="0" dirty="0" err="1" smtClean="0">
                          <a:ln>
                            <a:noFill/>
                          </a:ln>
                          <a:solidFill>
                            <a:srgbClr val="FF0000"/>
                          </a:solidFill>
                          <a:effectLst/>
                          <a:latin typeface="Times New Roman" charset="0"/>
                          <a:ea typeface="宋体" charset="-122"/>
                        </a:rPr>
                        <a:t>F</a:t>
                      </a:r>
                      <a:r>
                        <a:rPr kumimoji="0" lang="en-US" altLang="zh-CN" sz="1600" b="1" i="0" u="none" strike="noStrike" cap="none" normalizeH="0" baseline="0" dirty="0" err="1" smtClean="0">
                          <a:ln>
                            <a:noFill/>
                          </a:ln>
                          <a:solidFill>
                            <a:srgbClr val="FF0000"/>
                          </a:solidFill>
                          <a:effectLst/>
                          <a:latin typeface="Times New Roman" charset="0"/>
                          <a:ea typeface="宋体" charset="-122"/>
                        </a:rPr>
                        <a:t>.</a:t>
                      </a:r>
                      <a:r>
                        <a:rPr kumimoji="0" lang="en-US" altLang="zh-CN" sz="1600" b="1" i="1" u="none" strike="noStrike" cap="none" normalizeH="0" baseline="0" dirty="0" err="1" smtClean="0">
                          <a:ln>
                            <a:noFill/>
                          </a:ln>
                          <a:solidFill>
                            <a:srgbClr val="FF0000"/>
                          </a:solidFill>
                          <a:effectLst/>
                          <a:latin typeface="Times New Roman" charset="0"/>
                          <a:ea typeface="宋体" charset="-122"/>
                        </a:rPr>
                        <a:t>nptr</a:t>
                      </a:r>
                      <a:r>
                        <a:rPr kumimoji="0" lang="en-US" altLang="zh-CN" sz="1600" b="0" i="0" u="none" strike="noStrike" cap="none" normalizeH="0" baseline="0" dirty="0" smtClean="0">
                          <a:ln>
                            <a:noFill/>
                          </a:ln>
                          <a:solidFill>
                            <a:srgbClr val="FF0000"/>
                          </a:solidFill>
                          <a:effectLst/>
                          <a:latin typeface="Times New Roman" charset="0"/>
                          <a:ea typeface="宋体" charset="-122"/>
                        </a:rPr>
                        <a:t> </a:t>
                      </a:r>
                      <a:endParaRPr kumimoji="0" lang="zh-CN" altLang="en-US" sz="1600" b="0" i="0" u="none" strike="noStrike" cap="none" normalizeH="0" baseline="0" dirty="0" smtClean="0">
                        <a:ln>
                          <a:noFill/>
                        </a:ln>
                        <a:solidFill>
                          <a:srgbClr val="FF0000"/>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charset="0"/>
                          <a:ea typeface="宋体" charset="-122"/>
                        </a:rPr>
                        <a:t>  </a:t>
                      </a:r>
                      <a:r>
                        <a:rPr kumimoji="0" lang="en-US" altLang="zh-CN" sz="1600" b="1" i="1" u="none" strike="noStrike" cap="none" normalizeH="0" baseline="0" smtClean="0">
                          <a:ln>
                            <a:noFill/>
                          </a:ln>
                          <a:solidFill>
                            <a:schemeClr val="tx1"/>
                          </a:solidFill>
                          <a:effectLst/>
                          <a:latin typeface="Times New Roman" charset="0"/>
                          <a:ea typeface="宋体" charset="-122"/>
                        </a:rPr>
                        <a:t>F </a:t>
                      </a:r>
                      <a:r>
                        <a:rPr kumimoji="0" lang="en-US" altLang="zh-CN" sz="1600" b="1" i="0" u="none" strike="noStrike" cap="none" normalizeH="0" baseline="0" smtClean="0">
                          <a:ln>
                            <a:noFill/>
                          </a:ln>
                          <a:solidFill>
                            <a:schemeClr val="tx1"/>
                          </a:solidFill>
                          <a:effectLst/>
                          <a:latin typeface="Times New Roman" charset="0"/>
                          <a:ea typeface="宋体" charset="-122"/>
                          <a:sym typeface="Symbol" pitchFamily="18" charset="2"/>
                        </a:rPr>
                        <a:t></a:t>
                      </a:r>
                      <a:r>
                        <a:rPr kumimoji="0" lang="en-US" altLang="zh-CN" sz="1600" b="1" i="0" u="none" strike="noStrike" cap="none" normalizeH="0" baseline="0" smtClean="0">
                          <a:ln>
                            <a:noFill/>
                          </a:ln>
                          <a:solidFill>
                            <a:schemeClr val="tx1"/>
                          </a:solidFill>
                          <a:effectLst/>
                          <a:latin typeface="Times New Roman" charset="0"/>
                          <a:ea typeface="宋体" charset="-122"/>
                        </a:rPr>
                        <a:t> (</a:t>
                      </a:r>
                      <a:r>
                        <a:rPr kumimoji="0" lang="en-US" altLang="zh-CN" sz="1600" b="1" i="1" u="none" strike="noStrike" cap="none" normalizeH="0" baseline="0" smtClean="0">
                          <a:ln>
                            <a:noFill/>
                          </a:ln>
                          <a:solidFill>
                            <a:schemeClr val="tx1"/>
                          </a:solidFill>
                          <a:effectLst/>
                          <a:latin typeface="Times New Roman" charset="0"/>
                          <a:ea typeface="宋体" charset="-122"/>
                        </a:rPr>
                        <a:t>E</a:t>
                      </a:r>
                      <a:r>
                        <a:rPr kumimoji="0" lang="en-US" altLang="zh-CN" sz="1600" b="1" i="0" u="none" strike="noStrike" cap="none" normalizeH="0" baseline="0" smtClean="0">
                          <a:ln>
                            <a:noFill/>
                          </a:ln>
                          <a:solidFill>
                            <a:schemeClr val="tx1"/>
                          </a:solidFill>
                          <a:effectLst/>
                          <a:latin typeface="Times New Roman" charset="0"/>
                          <a:ea typeface="宋体" charset="-122"/>
                        </a:rPr>
                        <a:t>)</a:t>
                      </a:r>
                      <a:r>
                        <a:rPr kumimoji="0" lang="en-US" altLang="zh-CN" sz="1600" b="0" i="0" u="none" strike="noStrike" cap="none" normalizeH="0" baseline="0" smtClean="0">
                          <a:ln>
                            <a:noFill/>
                          </a:ln>
                          <a:solidFill>
                            <a:schemeClr val="tx1"/>
                          </a:solidFill>
                          <a:effectLst/>
                          <a:latin typeface="Times New Roman" charset="0"/>
                          <a:ea typeface="宋体" charset="-122"/>
                        </a:rPr>
                        <a:t> </a:t>
                      </a:r>
                      <a:endParaRPr kumimoji="0" lang="zh-CN" altLang="en-US" sz="16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F</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err="1" smtClean="0">
                          <a:ln>
                            <a:noFill/>
                          </a:ln>
                          <a:solidFill>
                            <a:schemeClr val="tx1"/>
                          </a:solidFill>
                          <a:effectLst/>
                          <a:latin typeface="Times New Roman" charset="0"/>
                          <a:ea typeface="宋体" charset="-122"/>
                        </a:rPr>
                        <a:t>E</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F </a:t>
                      </a:r>
                      <a:r>
                        <a:rPr kumimoji="0" lang="en-US" altLang="zh-CN" sz="1600" b="0" i="0" u="none" strike="noStrike" cap="none" normalizeH="0" baseline="0" dirty="0" smtClean="0">
                          <a:ln>
                            <a:noFill/>
                          </a:ln>
                          <a:solidFill>
                            <a:schemeClr val="tx1"/>
                          </a:solidFill>
                          <a:effectLst/>
                          <a:latin typeface="Times New Roman" charset="0"/>
                          <a:ea typeface="宋体" charset="-122"/>
                          <a:sym typeface="Symbol" pitchFamily="18" charset="2"/>
                        </a:rPr>
                        <a:t></a:t>
                      </a:r>
                      <a:r>
                        <a:rPr kumimoji="0" lang="en-US" altLang="zh-CN" sz="1600" b="1" i="0" u="none" strike="noStrike" cap="none" normalizeH="0" baseline="0" dirty="0" smtClean="0">
                          <a:ln>
                            <a:noFill/>
                          </a:ln>
                          <a:solidFill>
                            <a:schemeClr val="tx1"/>
                          </a:solidFill>
                          <a:effectLst/>
                          <a:latin typeface="Times New Roman" charset="0"/>
                          <a:ea typeface="宋体" charset="-122"/>
                        </a:rPr>
                        <a:t> id</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F</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err="1" smtClean="0">
                          <a:ln>
                            <a:noFill/>
                          </a:ln>
                          <a:solidFill>
                            <a:schemeClr val="tx1"/>
                          </a:solidFill>
                          <a:effectLst/>
                          <a:latin typeface="Times New Roman" charset="0"/>
                          <a:ea typeface="宋体" charset="-122"/>
                        </a:rPr>
                        <a:t>mkleaf</a:t>
                      </a:r>
                      <a:r>
                        <a:rPr kumimoji="0" lang="en-US" altLang="zh-CN" sz="1600" b="1" i="1" u="none" strike="noStrike" cap="none" normalizeH="0" baseline="0" dirty="0" smtClean="0">
                          <a:ln>
                            <a:noFill/>
                          </a:ln>
                          <a:solidFill>
                            <a:schemeClr val="tx1"/>
                          </a:solidFill>
                          <a:effectLst/>
                          <a:latin typeface="Times New Roman" charset="0"/>
                          <a:ea typeface="宋体" charset="-122"/>
                        </a:rPr>
                        <a:t> </a:t>
                      </a:r>
                      <a:r>
                        <a:rPr kumimoji="0" lang="en-US" altLang="zh-CN" sz="1600" b="1" i="0" u="none" strike="noStrike" cap="none" normalizeH="0" baseline="0" dirty="0" smtClean="0">
                          <a:ln>
                            <a:noFill/>
                          </a:ln>
                          <a:solidFill>
                            <a:schemeClr val="tx1"/>
                          </a:solidFill>
                          <a:effectLst/>
                          <a:latin typeface="Times New Roman" charset="0"/>
                          <a:ea typeface="宋体" charset="-122"/>
                        </a:rPr>
                        <a:t>(id, </a:t>
                      </a:r>
                      <a:r>
                        <a:rPr kumimoji="0" lang="en-US" altLang="zh-CN" sz="1600" b="1" i="0" u="none" strike="noStrike" cap="none" normalizeH="0" baseline="0" dirty="0" err="1" smtClean="0">
                          <a:ln>
                            <a:noFill/>
                          </a:ln>
                          <a:solidFill>
                            <a:schemeClr val="tx1"/>
                          </a:solidFill>
                          <a:effectLst/>
                          <a:latin typeface="Times New Roman" charset="0"/>
                          <a:ea typeface="宋体" charset="-122"/>
                        </a:rPr>
                        <a:t>id.</a:t>
                      </a:r>
                      <a:r>
                        <a:rPr kumimoji="0" lang="en-US" altLang="zh-CN" sz="1600" b="1" i="1" u="none" strike="noStrike" cap="none" normalizeH="0" baseline="0" dirty="0" err="1" smtClean="0">
                          <a:ln>
                            <a:noFill/>
                          </a:ln>
                          <a:solidFill>
                            <a:schemeClr val="tx1"/>
                          </a:solidFill>
                          <a:effectLst/>
                          <a:latin typeface="Times New Roman" charset="0"/>
                          <a:ea typeface="宋体" charset="-122"/>
                        </a:rPr>
                        <a:t>entry</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F </a:t>
                      </a:r>
                      <a:r>
                        <a:rPr kumimoji="0" lang="en-US" altLang="zh-CN" sz="1600" b="1" i="0" u="none" strike="noStrike" cap="none" normalizeH="0" baseline="0" dirty="0" smtClean="0">
                          <a:ln>
                            <a:noFill/>
                          </a:ln>
                          <a:solidFill>
                            <a:schemeClr val="tx1"/>
                          </a:solidFill>
                          <a:effectLst/>
                          <a:latin typeface="Times New Roman" charset="0"/>
                          <a:ea typeface="宋体" charset="-122"/>
                          <a:sym typeface="Symbol" pitchFamily="18" charset="2"/>
                        </a:rPr>
                        <a:t></a:t>
                      </a:r>
                      <a:r>
                        <a:rPr kumimoji="0" lang="en-US" altLang="zh-CN" sz="1600" b="1" i="0" u="none" strike="noStrike" cap="none" normalizeH="0" baseline="0" dirty="0" smtClean="0">
                          <a:ln>
                            <a:noFill/>
                          </a:ln>
                          <a:solidFill>
                            <a:schemeClr val="tx1"/>
                          </a:solidFill>
                          <a:effectLst/>
                          <a:latin typeface="Times New Roman" charset="0"/>
                          <a:ea typeface="宋体" charset="-122"/>
                        </a:rPr>
                        <a:t> </a:t>
                      </a:r>
                      <a:r>
                        <a:rPr kumimoji="0" lang="en-US" altLang="zh-CN" sz="1600" b="1" i="0" u="none" strike="noStrike" cap="none" normalizeH="0" baseline="0" dirty="0" err="1" smtClean="0">
                          <a:ln>
                            <a:noFill/>
                          </a:ln>
                          <a:solidFill>
                            <a:schemeClr val="tx1"/>
                          </a:solidFill>
                          <a:effectLst/>
                          <a:latin typeface="Times New Roman" charset="0"/>
                          <a:ea typeface="宋体" charset="-122"/>
                        </a:rPr>
                        <a:t>num</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F</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err="1" smtClean="0">
                          <a:ln>
                            <a:noFill/>
                          </a:ln>
                          <a:solidFill>
                            <a:schemeClr val="tx1"/>
                          </a:solidFill>
                          <a:effectLst/>
                          <a:latin typeface="Times New Roman" charset="0"/>
                          <a:ea typeface="宋体" charset="-122"/>
                        </a:rPr>
                        <a:t>mkleaf</a:t>
                      </a:r>
                      <a:r>
                        <a:rPr kumimoji="0" lang="en-US" altLang="zh-CN" sz="1600" b="1" i="1" u="none" strike="noStrike" cap="none" normalizeH="0" baseline="0" dirty="0" smtClean="0">
                          <a:ln>
                            <a:noFill/>
                          </a:ln>
                          <a:solidFill>
                            <a:schemeClr val="tx1"/>
                          </a:solidFill>
                          <a:effectLst/>
                          <a:latin typeface="Times New Roman" charset="0"/>
                          <a:ea typeface="宋体" charset="-122"/>
                        </a:rPr>
                        <a:t> </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1" i="0" u="none" strike="noStrike" cap="none" normalizeH="0" baseline="0" dirty="0" err="1" smtClean="0">
                          <a:ln>
                            <a:noFill/>
                          </a:ln>
                          <a:solidFill>
                            <a:schemeClr val="tx1"/>
                          </a:solidFill>
                          <a:effectLst/>
                          <a:latin typeface="Times New Roman" charset="0"/>
                          <a:ea typeface="宋体" charset="-122"/>
                        </a:rPr>
                        <a:t>num</a:t>
                      </a:r>
                      <a:r>
                        <a:rPr kumimoji="0" lang="en-US" altLang="zh-CN" sz="1600" b="1" i="0" u="none" strike="noStrike" cap="none" normalizeH="0" baseline="0" dirty="0" smtClean="0">
                          <a:ln>
                            <a:noFill/>
                          </a:ln>
                          <a:solidFill>
                            <a:schemeClr val="tx1"/>
                          </a:solidFill>
                          <a:effectLst/>
                          <a:latin typeface="Times New Roman" charset="0"/>
                          <a:ea typeface="宋体" charset="-122"/>
                        </a:rPr>
                        <a:t>, </a:t>
                      </a:r>
                      <a:r>
                        <a:rPr kumimoji="0" lang="en-US" altLang="zh-CN" sz="1600" b="1" i="0" u="none" strike="noStrike" cap="none" normalizeH="0" baseline="0" dirty="0" err="1" smtClean="0">
                          <a:ln>
                            <a:noFill/>
                          </a:ln>
                          <a:solidFill>
                            <a:schemeClr val="tx1"/>
                          </a:solidFill>
                          <a:effectLst/>
                          <a:latin typeface="Times New Roman" charset="0"/>
                          <a:ea typeface="宋体" charset="-122"/>
                        </a:rPr>
                        <a:t>num.</a:t>
                      </a:r>
                      <a:r>
                        <a:rPr kumimoji="0" lang="en-US" altLang="zh-CN" sz="1600" b="1" i="1" u="none" strike="noStrike" cap="none" normalizeH="0" baseline="0" dirty="0" err="1" smtClean="0">
                          <a:ln>
                            <a:noFill/>
                          </a:ln>
                          <a:solidFill>
                            <a:schemeClr val="tx1"/>
                          </a:solidFill>
                          <a:effectLst/>
                          <a:latin typeface="Times New Roman" charset="0"/>
                          <a:ea typeface="宋体" charset="-122"/>
                        </a:rPr>
                        <a:t>val</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9998671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7" name="Rectangle 3"/>
          <p:cNvSpPr>
            <a:spLocks noGrp="1" noChangeArrowheads="1"/>
          </p:cNvSpPr>
          <p:nvPr>
            <p:ph type="body" idx="1"/>
          </p:nvPr>
        </p:nvSpPr>
        <p:spPr>
          <a:xfrm>
            <a:off x="1588" y="457200"/>
            <a:ext cx="8610600" cy="533400"/>
          </a:xfrm>
        </p:spPr>
        <p:txBody>
          <a:bodyPr/>
          <a:lstStyle/>
          <a:p>
            <a:pPr>
              <a:lnSpc>
                <a:spcPct val="90000"/>
              </a:lnSpc>
              <a:spcBef>
                <a:spcPct val="0"/>
              </a:spcBef>
              <a:buFontTx/>
              <a:buNone/>
            </a:pPr>
            <a:r>
              <a:rPr lang="en-US" altLang="zh-CN" sz="2800" b="1" i="1" dirty="0"/>
              <a:t>a</a:t>
            </a:r>
            <a:r>
              <a:rPr lang="en-US" altLang="zh-CN" sz="2800" b="1" dirty="0"/>
              <a:t>+5</a:t>
            </a:r>
            <a:r>
              <a:rPr lang="en-US" altLang="zh-CN" sz="2800" b="1" dirty="0">
                <a:latin typeface="宋体" charset="-122"/>
              </a:rPr>
              <a:t>*</a:t>
            </a:r>
            <a:r>
              <a:rPr lang="en-US" altLang="zh-CN" sz="2800" b="1" i="1" dirty="0"/>
              <a:t>b</a:t>
            </a:r>
            <a:r>
              <a:rPr lang="zh-CN" altLang="en-US" sz="2800" b="1" dirty="0"/>
              <a:t>的语法树的构造</a:t>
            </a:r>
          </a:p>
        </p:txBody>
      </p:sp>
      <p:grpSp>
        <p:nvGrpSpPr>
          <p:cNvPr id="610371" name="Group 67"/>
          <p:cNvGrpSpPr>
            <a:grpSpLocks/>
          </p:cNvGrpSpPr>
          <p:nvPr/>
        </p:nvGrpSpPr>
        <p:grpSpPr bwMode="auto">
          <a:xfrm>
            <a:off x="152400" y="2514600"/>
            <a:ext cx="9048750" cy="4495800"/>
            <a:chOff x="60" y="1152"/>
            <a:chExt cx="5700" cy="2832"/>
          </a:xfrm>
        </p:grpSpPr>
        <p:sp>
          <p:nvSpPr>
            <p:cNvPr id="610308" name="Rectangle 4"/>
            <p:cNvSpPr>
              <a:spLocks noChangeArrowheads="1"/>
            </p:cNvSpPr>
            <p:nvPr/>
          </p:nvSpPr>
          <p:spPr bwMode="auto">
            <a:xfrm>
              <a:off x="1586" y="1152"/>
              <a:ext cx="5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E</a:t>
              </a:r>
              <a:r>
                <a:rPr lang="en-US" altLang="zh-CN" sz="2400"/>
                <a:t>.</a:t>
              </a:r>
              <a:r>
                <a:rPr lang="en-US" altLang="zh-CN" sz="2400" i="1"/>
                <a:t>nptr</a:t>
              </a:r>
              <a:endParaRPr lang="en-US" altLang="zh-CN" sz="2400"/>
            </a:p>
          </p:txBody>
        </p:sp>
        <p:sp>
          <p:nvSpPr>
            <p:cNvPr id="610309" name="Rectangle 5"/>
            <p:cNvSpPr>
              <a:spLocks noChangeArrowheads="1"/>
            </p:cNvSpPr>
            <p:nvPr/>
          </p:nvSpPr>
          <p:spPr bwMode="auto">
            <a:xfrm>
              <a:off x="3960" y="1513"/>
              <a:ext cx="5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610310" name="Rectangle 6"/>
            <p:cNvSpPr>
              <a:spLocks noChangeArrowheads="1"/>
            </p:cNvSpPr>
            <p:nvPr/>
          </p:nvSpPr>
          <p:spPr bwMode="auto">
            <a:xfrm>
              <a:off x="96" y="1584"/>
              <a:ext cx="5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E</a:t>
              </a:r>
              <a:r>
                <a:rPr lang="en-US" altLang="zh-CN" sz="2400"/>
                <a:t>.</a:t>
              </a:r>
              <a:r>
                <a:rPr lang="en-US" altLang="zh-CN" sz="2400" i="1"/>
                <a:t>nptr</a:t>
              </a:r>
              <a:endParaRPr lang="en-US" altLang="zh-CN" sz="2400"/>
            </a:p>
          </p:txBody>
        </p:sp>
        <p:sp>
          <p:nvSpPr>
            <p:cNvPr id="610311" name="Rectangle 7"/>
            <p:cNvSpPr>
              <a:spLocks noChangeArrowheads="1"/>
            </p:cNvSpPr>
            <p:nvPr/>
          </p:nvSpPr>
          <p:spPr bwMode="auto">
            <a:xfrm>
              <a:off x="60" y="1920"/>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610312" name="Rectangle 8"/>
            <p:cNvSpPr>
              <a:spLocks noChangeArrowheads="1"/>
            </p:cNvSpPr>
            <p:nvPr/>
          </p:nvSpPr>
          <p:spPr bwMode="auto">
            <a:xfrm>
              <a:off x="96" y="2256"/>
              <a:ext cx="57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p>
          </p:txBody>
        </p:sp>
        <p:sp>
          <p:nvSpPr>
            <p:cNvPr id="610313" name="Rectangle 9"/>
            <p:cNvSpPr>
              <a:spLocks noChangeArrowheads="1"/>
            </p:cNvSpPr>
            <p:nvPr/>
          </p:nvSpPr>
          <p:spPr bwMode="auto">
            <a:xfrm>
              <a:off x="144" y="2658"/>
              <a:ext cx="22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id</a:t>
              </a:r>
            </a:p>
          </p:txBody>
        </p:sp>
        <p:sp>
          <p:nvSpPr>
            <p:cNvPr id="610314" name="Rectangle 10"/>
            <p:cNvSpPr>
              <a:spLocks noChangeArrowheads="1"/>
            </p:cNvSpPr>
            <p:nvPr/>
          </p:nvSpPr>
          <p:spPr bwMode="auto">
            <a:xfrm>
              <a:off x="2832" y="1872"/>
              <a:ext cx="67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610315" name="Rectangle 11"/>
            <p:cNvSpPr>
              <a:spLocks noChangeArrowheads="1"/>
            </p:cNvSpPr>
            <p:nvPr/>
          </p:nvSpPr>
          <p:spPr bwMode="auto">
            <a:xfrm>
              <a:off x="1577" y="1532"/>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400"/>
                <a:t>+</a:t>
              </a:r>
            </a:p>
          </p:txBody>
        </p:sp>
        <p:sp>
          <p:nvSpPr>
            <p:cNvPr id="610316" name="Rectangle 12"/>
            <p:cNvSpPr>
              <a:spLocks noChangeArrowheads="1"/>
            </p:cNvSpPr>
            <p:nvPr/>
          </p:nvSpPr>
          <p:spPr bwMode="auto">
            <a:xfrm>
              <a:off x="4093" y="1919"/>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400"/>
                <a:t>*</a:t>
              </a:r>
            </a:p>
          </p:txBody>
        </p:sp>
        <p:sp>
          <p:nvSpPr>
            <p:cNvPr id="610317" name="Rectangle 13"/>
            <p:cNvSpPr>
              <a:spLocks noChangeArrowheads="1"/>
            </p:cNvSpPr>
            <p:nvPr/>
          </p:nvSpPr>
          <p:spPr bwMode="auto">
            <a:xfrm>
              <a:off x="2880" y="2256"/>
              <a:ext cx="57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endParaRPr lang="en-US" altLang="zh-CN" sz="2400"/>
            </a:p>
          </p:txBody>
        </p:sp>
        <p:sp>
          <p:nvSpPr>
            <p:cNvPr id="610318" name="Rectangle 14"/>
            <p:cNvSpPr>
              <a:spLocks noChangeArrowheads="1"/>
            </p:cNvSpPr>
            <p:nvPr/>
          </p:nvSpPr>
          <p:spPr bwMode="auto">
            <a:xfrm>
              <a:off x="5040" y="1862"/>
              <a:ext cx="57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endParaRPr lang="en-US" altLang="zh-CN" sz="2400"/>
            </a:p>
          </p:txBody>
        </p:sp>
        <p:sp>
          <p:nvSpPr>
            <p:cNvPr id="610319" name="Rectangle 15"/>
            <p:cNvSpPr>
              <a:spLocks noChangeArrowheads="1"/>
            </p:cNvSpPr>
            <p:nvPr/>
          </p:nvSpPr>
          <p:spPr bwMode="auto">
            <a:xfrm>
              <a:off x="5154" y="2273"/>
              <a:ext cx="235"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id</a:t>
              </a:r>
              <a:endParaRPr lang="en-US" altLang="zh-CN" sz="2400" b="0"/>
            </a:p>
          </p:txBody>
        </p:sp>
        <p:sp>
          <p:nvSpPr>
            <p:cNvPr id="610320" name="Rectangle 16"/>
            <p:cNvSpPr>
              <a:spLocks noChangeArrowheads="1"/>
            </p:cNvSpPr>
            <p:nvPr/>
          </p:nvSpPr>
          <p:spPr bwMode="auto">
            <a:xfrm>
              <a:off x="2944" y="2595"/>
              <a:ext cx="42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num</a:t>
              </a:r>
              <a:endParaRPr lang="en-US" altLang="zh-CN" sz="2400" b="0"/>
            </a:p>
          </p:txBody>
        </p:sp>
        <p:sp>
          <p:nvSpPr>
            <p:cNvPr id="610321" name="Line 17"/>
            <p:cNvSpPr>
              <a:spLocks noChangeShapeType="1"/>
            </p:cNvSpPr>
            <p:nvPr/>
          </p:nvSpPr>
          <p:spPr bwMode="auto">
            <a:xfrm flipH="1">
              <a:off x="267" y="1311"/>
              <a:ext cx="1266"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0322" name="Line 18"/>
            <p:cNvSpPr>
              <a:spLocks noChangeShapeType="1"/>
            </p:cNvSpPr>
            <p:nvPr/>
          </p:nvSpPr>
          <p:spPr bwMode="auto">
            <a:xfrm flipH="1">
              <a:off x="203" y="1807"/>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0323" name="Line 19"/>
            <p:cNvSpPr>
              <a:spLocks noChangeShapeType="1"/>
            </p:cNvSpPr>
            <p:nvPr/>
          </p:nvSpPr>
          <p:spPr bwMode="auto">
            <a:xfrm flipH="1">
              <a:off x="213" y="2156"/>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0324" name="Line 20"/>
            <p:cNvSpPr>
              <a:spLocks noChangeShapeType="1"/>
            </p:cNvSpPr>
            <p:nvPr/>
          </p:nvSpPr>
          <p:spPr bwMode="auto">
            <a:xfrm flipH="1">
              <a:off x="213" y="2524"/>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0325" name="Line 21"/>
            <p:cNvSpPr>
              <a:spLocks noChangeShapeType="1"/>
            </p:cNvSpPr>
            <p:nvPr/>
          </p:nvSpPr>
          <p:spPr bwMode="auto">
            <a:xfrm>
              <a:off x="1974" y="1321"/>
              <a:ext cx="2008"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0326" name="Line 22"/>
            <p:cNvSpPr>
              <a:spLocks noChangeShapeType="1"/>
            </p:cNvSpPr>
            <p:nvPr/>
          </p:nvSpPr>
          <p:spPr bwMode="auto">
            <a:xfrm flipH="1">
              <a:off x="1632" y="1375"/>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0327" name="Line 23"/>
            <p:cNvSpPr>
              <a:spLocks noChangeShapeType="1"/>
            </p:cNvSpPr>
            <p:nvPr/>
          </p:nvSpPr>
          <p:spPr bwMode="auto">
            <a:xfrm>
              <a:off x="4140" y="1767"/>
              <a:ext cx="9"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0328" name="Line 24"/>
            <p:cNvSpPr>
              <a:spLocks noChangeShapeType="1"/>
            </p:cNvSpPr>
            <p:nvPr/>
          </p:nvSpPr>
          <p:spPr bwMode="auto">
            <a:xfrm flipH="1">
              <a:off x="3074" y="1734"/>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0329" name="Line 25"/>
            <p:cNvSpPr>
              <a:spLocks noChangeShapeType="1"/>
            </p:cNvSpPr>
            <p:nvPr/>
          </p:nvSpPr>
          <p:spPr bwMode="auto">
            <a:xfrm>
              <a:off x="4275" y="1725"/>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0330" name="Line 26"/>
            <p:cNvSpPr>
              <a:spLocks noChangeShapeType="1"/>
            </p:cNvSpPr>
            <p:nvPr/>
          </p:nvSpPr>
          <p:spPr bwMode="auto">
            <a:xfrm flipH="1">
              <a:off x="3084" y="2110"/>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0331" name="Line 27"/>
            <p:cNvSpPr>
              <a:spLocks noChangeShapeType="1"/>
            </p:cNvSpPr>
            <p:nvPr/>
          </p:nvSpPr>
          <p:spPr bwMode="auto">
            <a:xfrm flipH="1">
              <a:off x="3084" y="2477"/>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0332" name="Line 28"/>
            <p:cNvSpPr>
              <a:spLocks noChangeShapeType="1"/>
            </p:cNvSpPr>
            <p:nvPr/>
          </p:nvSpPr>
          <p:spPr bwMode="auto">
            <a:xfrm flipH="1">
              <a:off x="5221" y="2119"/>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10333" name="Group 29"/>
            <p:cNvGrpSpPr>
              <a:grpSpLocks/>
            </p:cNvGrpSpPr>
            <p:nvPr/>
          </p:nvGrpSpPr>
          <p:grpSpPr bwMode="auto">
            <a:xfrm>
              <a:off x="825" y="3240"/>
              <a:ext cx="793" cy="412"/>
              <a:chOff x="2582" y="5834"/>
              <a:chExt cx="1156" cy="673"/>
            </a:xfrm>
          </p:grpSpPr>
          <p:sp>
            <p:nvSpPr>
              <p:cNvPr id="610334" name="Rectangle 30"/>
              <p:cNvSpPr>
                <a:spLocks noChangeArrowheads="1"/>
              </p:cNvSpPr>
              <p:nvPr/>
            </p:nvSpPr>
            <p:spPr bwMode="auto">
              <a:xfrm>
                <a:off x="2582" y="5834"/>
                <a:ext cx="1156"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400"/>
                  <a:t>id</a:t>
                </a:r>
              </a:p>
            </p:txBody>
          </p:sp>
          <p:sp>
            <p:nvSpPr>
              <p:cNvPr id="610335" name="Line 31"/>
              <p:cNvSpPr>
                <a:spLocks noChangeShapeType="1"/>
              </p:cNvSpPr>
              <p:nvPr/>
            </p:nvSpPr>
            <p:spPr bwMode="auto">
              <a:xfrm>
                <a:off x="3150" y="5847"/>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0336" name="Line 32"/>
              <p:cNvSpPr>
                <a:spLocks noChangeShapeType="1"/>
              </p:cNvSpPr>
              <p:nvPr/>
            </p:nvSpPr>
            <p:spPr bwMode="auto">
              <a:xfrm>
                <a:off x="3420" y="6057"/>
                <a:ext cx="0" cy="450"/>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10337" name="Group 33"/>
            <p:cNvGrpSpPr>
              <a:grpSpLocks/>
            </p:cNvGrpSpPr>
            <p:nvPr/>
          </p:nvGrpSpPr>
          <p:grpSpPr bwMode="auto">
            <a:xfrm>
              <a:off x="4797" y="3250"/>
              <a:ext cx="793" cy="412"/>
              <a:chOff x="2582" y="5834"/>
              <a:chExt cx="1156" cy="673"/>
            </a:xfrm>
          </p:grpSpPr>
          <p:sp>
            <p:nvSpPr>
              <p:cNvPr id="610338" name="Rectangle 34"/>
              <p:cNvSpPr>
                <a:spLocks noChangeArrowheads="1"/>
              </p:cNvSpPr>
              <p:nvPr/>
            </p:nvSpPr>
            <p:spPr bwMode="auto">
              <a:xfrm>
                <a:off x="2582" y="5834"/>
                <a:ext cx="1156"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400"/>
                  <a:t>id</a:t>
                </a:r>
              </a:p>
            </p:txBody>
          </p:sp>
          <p:sp>
            <p:nvSpPr>
              <p:cNvPr id="610339" name="Line 35"/>
              <p:cNvSpPr>
                <a:spLocks noChangeShapeType="1"/>
              </p:cNvSpPr>
              <p:nvPr/>
            </p:nvSpPr>
            <p:spPr bwMode="auto">
              <a:xfrm>
                <a:off x="3150" y="5847"/>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0340" name="Line 36"/>
              <p:cNvSpPr>
                <a:spLocks noChangeShapeType="1"/>
              </p:cNvSpPr>
              <p:nvPr/>
            </p:nvSpPr>
            <p:spPr bwMode="auto">
              <a:xfrm>
                <a:off x="3420" y="6057"/>
                <a:ext cx="0" cy="450"/>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10341" name="Group 37"/>
            <p:cNvGrpSpPr>
              <a:grpSpLocks/>
            </p:cNvGrpSpPr>
            <p:nvPr/>
          </p:nvGrpSpPr>
          <p:grpSpPr bwMode="auto">
            <a:xfrm>
              <a:off x="3451" y="3250"/>
              <a:ext cx="793" cy="265"/>
              <a:chOff x="6306" y="5910"/>
              <a:chExt cx="1156" cy="433"/>
            </a:xfrm>
          </p:grpSpPr>
          <p:sp>
            <p:nvSpPr>
              <p:cNvPr id="610342" name="Rectangle 38"/>
              <p:cNvSpPr>
                <a:spLocks noChangeArrowheads="1"/>
              </p:cNvSpPr>
              <p:nvPr/>
            </p:nvSpPr>
            <p:spPr bwMode="auto">
              <a:xfrm>
                <a:off x="6306" y="5910"/>
                <a:ext cx="1156"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54000" tIns="10800" rIns="18000" bIns="10800"/>
              <a:lstStyle/>
              <a:p>
                <a:pPr algn="just"/>
                <a:r>
                  <a:rPr lang="en-US" altLang="zh-CN" sz="2400"/>
                  <a:t>num  5</a:t>
                </a:r>
              </a:p>
            </p:txBody>
          </p:sp>
          <p:sp>
            <p:nvSpPr>
              <p:cNvPr id="610343" name="Line 39"/>
              <p:cNvSpPr>
                <a:spLocks noChangeShapeType="1"/>
              </p:cNvSpPr>
              <p:nvPr/>
            </p:nvSpPr>
            <p:spPr bwMode="auto">
              <a:xfrm>
                <a:off x="6874" y="5923"/>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0344" name="Group 40"/>
            <p:cNvGrpSpPr>
              <a:grpSpLocks/>
            </p:cNvGrpSpPr>
            <p:nvPr/>
          </p:nvGrpSpPr>
          <p:grpSpPr bwMode="auto">
            <a:xfrm>
              <a:off x="3943" y="2707"/>
              <a:ext cx="1173" cy="265"/>
              <a:chOff x="7626" y="5010"/>
              <a:chExt cx="1710" cy="433"/>
            </a:xfrm>
          </p:grpSpPr>
          <p:sp>
            <p:nvSpPr>
              <p:cNvPr id="610345" name="Rectangle 41"/>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zh-CN" altLang="en-US" sz="2400">
                    <a:latin typeface="宋体" charset="-122"/>
                  </a:rPr>
                  <a:t>*</a:t>
                </a:r>
              </a:p>
            </p:txBody>
          </p:sp>
          <p:sp>
            <p:nvSpPr>
              <p:cNvPr id="610346" name="Line 42"/>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0347" name="Line 43"/>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0348" name="Group 44"/>
            <p:cNvGrpSpPr>
              <a:grpSpLocks/>
            </p:cNvGrpSpPr>
            <p:nvPr/>
          </p:nvGrpSpPr>
          <p:grpSpPr bwMode="auto">
            <a:xfrm>
              <a:off x="1496" y="2119"/>
              <a:ext cx="1172" cy="266"/>
              <a:chOff x="7626" y="5010"/>
              <a:chExt cx="1710" cy="433"/>
            </a:xfrm>
          </p:grpSpPr>
          <p:sp>
            <p:nvSpPr>
              <p:cNvPr id="610349" name="Rectangle 45"/>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zh-CN" altLang="en-US" sz="2400">
                    <a:latin typeface="宋体" charset="-122"/>
                  </a:rPr>
                  <a:t>+</a:t>
                </a:r>
              </a:p>
            </p:txBody>
          </p:sp>
          <p:sp>
            <p:nvSpPr>
              <p:cNvPr id="610350" name="Line 46"/>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0351" name="Line 47"/>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10352" name="Rectangle 48"/>
            <p:cNvSpPr>
              <a:spLocks noChangeArrowheads="1"/>
            </p:cNvSpPr>
            <p:nvPr/>
          </p:nvSpPr>
          <p:spPr bwMode="auto">
            <a:xfrm>
              <a:off x="192" y="3648"/>
              <a:ext cx="22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r>
                <a:rPr lang="zh-CN" altLang="en-US" sz="2800"/>
                <a:t>指向符号表中</a:t>
              </a:r>
              <a:r>
                <a:rPr lang="en-US" altLang="zh-CN" sz="2800" i="1"/>
                <a:t>a</a:t>
              </a:r>
              <a:r>
                <a:rPr lang="zh-CN" altLang="en-US" sz="2800"/>
                <a:t>的入口</a:t>
              </a:r>
            </a:p>
          </p:txBody>
        </p:sp>
        <p:sp>
          <p:nvSpPr>
            <p:cNvPr id="610353" name="Rectangle 49"/>
            <p:cNvSpPr>
              <a:spLocks noChangeArrowheads="1"/>
            </p:cNvSpPr>
            <p:nvPr/>
          </p:nvSpPr>
          <p:spPr bwMode="auto">
            <a:xfrm>
              <a:off x="3557" y="3648"/>
              <a:ext cx="2203"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r>
                <a:rPr lang="zh-CN" altLang="en-US" sz="2800"/>
                <a:t>指向符号表中</a:t>
              </a:r>
              <a:r>
                <a:rPr lang="en-US" altLang="zh-CN" sz="2800" i="1"/>
                <a:t>b</a:t>
              </a:r>
              <a:r>
                <a:rPr lang="zh-CN" altLang="en-US" sz="2800"/>
                <a:t>的入口</a:t>
              </a:r>
            </a:p>
          </p:txBody>
        </p:sp>
        <p:sp>
          <p:nvSpPr>
            <p:cNvPr id="610354" name="Line 50"/>
            <p:cNvSpPr>
              <a:spLocks noChangeShapeType="1"/>
            </p:cNvSpPr>
            <p:nvPr/>
          </p:nvSpPr>
          <p:spPr bwMode="auto">
            <a:xfrm>
              <a:off x="1800" y="1412"/>
              <a:ext cx="0" cy="707"/>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10355" name="Line 51"/>
            <p:cNvSpPr>
              <a:spLocks noChangeShapeType="1"/>
            </p:cNvSpPr>
            <p:nvPr/>
          </p:nvSpPr>
          <p:spPr bwMode="auto">
            <a:xfrm>
              <a:off x="1056" y="1730"/>
              <a:ext cx="0" cy="1534"/>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10356" name="Line 52"/>
            <p:cNvSpPr>
              <a:spLocks noChangeShapeType="1"/>
            </p:cNvSpPr>
            <p:nvPr/>
          </p:nvSpPr>
          <p:spPr bwMode="auto">
            <a:xfrm>
              <a:off x="624" y="1728"/>
              <a:ext cx="384" cy="0"/>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0357" name="Line 53"/>
            <p:cNvSpPr>
              <a:spLocks noChangeShapeType="1"/>
            </p:cNvSpPr>
            <p:nvPr/>
          </p:nvSpPr>
          <p:spPr bwMode="auto">
            <a:xfrm>
              <a:off x="607" y="2091"/>
              <a:ext cx="353" cy="21"/>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0358" name="Line 54"/>
            <p:cNvSpPr>
              <a:spLocks noChangeShapeType="1"/>
            </p:cNvSpPr>
            <p:nvPr/>
          </p:nvSpPr>
          <p:spPr bwMode="auto">
            <a:xfrm>
              <a:off x="607" y="2450"/>
              <a:ext cx="277" cy="0"/>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0359" name="Line 55"/>
            <p:cNvSpPr>
              <a:spLocks noChangeShapeType="1"/>
            </p:cNvSpPr>
            <p:nvPr/>
          </p:nvSpPr>
          <p:spPr bwMode="auto">
            <a:xfrm>
              <a:off x="3696" y="2016"/>
              <a:ext cx="0" cy="1231"/>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10360" name="Line 56"/>
            <p:cNvSpPr>
              <a:spLocks noChangeShapeType="1"/>
            </p:cNvSpPr>
            <p:nvPr/>
          </p:nvSpPr>
          <p:spPr bwMode="auto">
            <a:xfrm flipV="1">
              <a:off x="3360" y="2016"/>
              <a:ext cx="336" cy="0"/>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0361" name="Line 57"/>
            <p:cNvSpPr>
              <a:spLocks noChangeShapeType="1"/>
            </p:cNvSpPr>
            <p:nvPr/>
          </p:nvSpPr>
          <p:spPr bwMode="auto">
            <a:xfrm>
              <a:off x="3408" y="2400"/>
              <a:ext cx="165" cy="0"/>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0362" name="Line 58"/>
            <p:cNvSpPr>
              <a:spLocks noChangeShapeType="1"/>
            </p:cNvSpPr>
            <p:nvPr/>
          </p:nvSpPr>
          <p:spPr bwMode="auto">
            <a:xfrm>
              <a:off x="4309" y="1752"/>
              <a:ext cx="0" cy="945"/>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10363" name="Line 59"/>
            <p:cNvSpPr>
              <a:spLocks noChangeShapeType="1"/>
            </p:cNvSpPr>
            <p:nvPr/>
          </p:nvSpPr>
          <p:spPr bwMode="auto">
            <a:xfrm>
              <a:off x="4936" y="2881"/>
              <a:ext cx="0" cy="36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10364" name="Freeform 60"/>
            <p:cNvSpPr>
              <a:spLocks/>
            </p:cNvSpPr>
            <p:nvPr/>
          </p:nvSpPr>
          <p:spPr bwMode="auto">
            <a:xfrm>
              <a:off x="1089" y="2275"/>
              <a:ext cx="968" cy="965"/>
            </a:xfrm>
            <a:custGeom>
              <a:avLst/>
              <a:gdLst>
                <a:gd name="T0" fmla="*/ 1412 w 1412"/>
                <a:gd name="T1" fmla="*/ 0 h 1576"/>
                <a:gd name="T2" fmla="*/ 1113 w 1412"/>
                <a:gd name="T3" fmla="*/ 811 h 1576"/>
                <a:gd name="T4" fmla="*/ 182 w 1412"/>
                <a:gd name="T5" fmla="*/ 960 h 1576"/>
                <a:gd name="T6" fmla="*/ 18 w 1412"/>
                <a:gd name="T7" fmla="*/ 1576 h 1576"/>
              </a:gdLst>
              <a:ahLst/>
              <a:cxnLst>
                <a:cxn ang="0">
                  <a:pos x="T0" y="T1"/>
                </a:cxn>
                <a:cxn ang="0">
                  <a:pos x="T2" y="T3"/>
                </a:cxn>
                <a:cxn ang="0">
                  <a:pos x="T4" y="T5"/>
                </a:cxn>
                <a:cxn ang="0">
                  <a:pos x="T6" y="T7"/>
                </a:cxn>
              </a:cxnLst>
              <a:rect l="0" t="0" r="r" b="b"/>
              <a:pathLst>
                <a:path w="1412" h="1576">
                  <a:moveTo>
                    <a:pt x="1412" y="0"/>
                  </a:moveTo>
                  <a:cubicBezTo>
                    <a:pt x="1362" y="135"/>
                    <a:pt x="1318" y="651"/>
                    <a:pt x="1113" y="811"/>
                  </a:cubicBezTo>
                  <a:cubicBezTo>
                    <a:pt x="908" y="971"/>
                    <a:pt x="364" y="833"/>
                    <a:pt x="182" y="960"/>
                  </a:cubicBezTo>
                  <a:cubicBezTo>
                    <a:pt x="0" y="1087"/>
                    <a:pt x="45" y="1473"/>
                    <a:pt x="18" y="1576"/>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0365" name="Freeform 61"/>
            <p:cNvSpPr>
              <a:spLocks/>
            </p:cNvSpPr>
            <p:nvPr/>
          </p:nvSpPr>
          <p:spPr bwMode="auto">
            <a:xfrm>
              <a:off x="2541" y="2240"/>
              <a:ext cx="1583" cy="457"/>
            </a:xfrm>
            <a:custGeom>
              <a:avLst/>
              <a:gdLst>
                <a:gd name="T0" fmla="*/ 0 w 2310"/>
                <a:gd name="T1" fmla="*/ 13 h 747"/>
                <a:gd name="T2" fmla="*/ 1380 w 2310"/>
                <a:gd name="T3" fmla="*/ 13 h 747"/>
                <a:gd name="T4" fmla="*/ 1590 w 2310"/>
                <a:gd name="T5" fmla="*/ 28 h 747"/>
                <a:gd name="T6" fmla="*/ 1980 w 2310"/>
                <a:gd name="T7" fmla="*/ 178 h 747"/>
                <a:gd name="T8" fmla="*/ 2310 w 2310"/>
                <a:gd name="T9" fmla="*/ 747 h 747"/>
              </a:gdLst>
              <a:ahLst/>
              <a:cxnLst>
                <a:cxn ang="0">
                  <a:pos x="T0" y="T1"/>
                </a:cxn>
                <a:cxn ang="0">
                  <a:pos x="T2" y="T3"/>
                </a:cxn>
                <a:cxn ang="0">
                  <a:pos x="T4" y="T5"/>
                </a:cxn>
                <a:cxn ang="0">
                  <a:pos x="T6" y="T7"/>
                </a:cxn>
                <a:cxn ang="0">
                  <a:pos x="T8" y="T9"/>
                </a:cxn>
              </a:cxnLst>
              <a:rect l="0" t="0" r="r" b="b"/>
              <a:pathLst>
                <a:path w="2310" h="747">
                  <a:moveTo>
                    <a:pt x="0" y="13"/>
                  </a:moveTo>
                  <a:cubicBezTo>
                    <a:pt x="230" y="13"/>
                    <a:pt x="1115" y="11"/>
                    <a:pt x="1380" y="13"/>
                  </a:cubicBezTo>
                  <a:cubicBezTo>
                    <a:pt x="1645" y="15"/>
                    <a:pt x="1490" y="0"/>
                    <a:pt x="1590" y="28"/>
                  </a:cubicBezTo>
                  <a:cubicBezTo>
                    <a:pt x="1690" y="56"/>
                    <a:pt x="1860" y="58"/>
                    <a:pt x="1980" y="178"/>
                  </a:cubicBezTo>
                  <a:cubicBezTo>
                    <a:pt x="2100" y="298"/>
                    <a:pt x="2241" y="629"/>
                    <a:pt x="2310" y="747"/>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0366" name="Freeform 62"/>
            <p:cNvSpPr>
              <a:spLocks/>
            </p:cNvSpPr>
            <p:nvPr/>
          </p:nvSpPr>
          <p:spPr bwMode="auto">
            <a:xfrm>
              <a:off x="3743" y="2881"/>
              <a:ext cx="772" cy="368"/>
            </a:xfrm>
            <a:custGeom>
              <a:avLst/>
              <a:gdLst>
                <a:gd name="T0" fmla="*/ 1126 w 1126"/>
                <a:gd name="T1" fmla="*/ 0 h 600"/>
                <a:gd name="T2" fmla="*/ 916 w 1126"/>
                <a:gd name="T3" fmla="*/ 301 h 600"/>
                <a:gd name="T4" fmla="*/ 181 w 1126"/>
                <a:gd name="T5" fmla="*/ 346 h 600"/>
                <a:gd name="T6" fmla="*/ 0 w 1126"/>
                <a:gd name="T7" fmla="*/ 600 h 600"/>
              </a:gdLst>
              <a:ahLst/>
              <a:cxnLst>
                <a:cxn ang="0">
                  <a:pos x="T0" y="T1"/>
                </a:cxn>
                <a:cxn ang="0">
                  <a:pos x="T2" y="T3"/>
                </a:cxn>
                <a:cxn ang="0">
                  <a:pos x="T4" y="T5"/>
                </a:cxn>
                <a:cxn ang="0">
                  <a:pos x="T6" y="T7"/>
                </a:cxn>
              </a:cxnLst>
              <a:rect l="0" t="0" r="r" b="b"/>
              <a:pathLst>
                <a:path w="1126" h="600">
                  <a:moveTo>
                    <a:pt x="1126" y="0"/>
                  </a:moveTo>
                  <a:cubicBezTo>
                    <a:pt x="1091" y="50"/>
                    <a:pt x="1073" y="243"/>
                    <a:pt x="916" y="301"/>
                  </a:cubicBezTo>
                  <a:cubicBezTo>
                    <a:pt x="759" y="359"/>
                    <a:pt x="334" y="296"/>
                    <a:pt x="181" y="346"/>
                  </a:cubicBezTo>
                  <a:cubicBezTo>
                    <a:pt x="28" y="396"/>
                    <a:pt x="38" y="547"/>
                    <a:pt x="0" y="60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0367" name="Freeform 63"/>
            <p:cNvSpPr>
              <a:spLocks/>
            </p:cNvSpPr>
            <p:nvPr/>
          </p:nvSpPr>
          <p:spPr bwMode="auto">
            <a:xfrm>
              <a:off x="5059" y="2083"/>
              <a:ext cx="375" cy="1157"/>
            </a:xfrm>
            <a:custGeom>
              <a:avLst/>
              <a:gdLst>
                <a:gd name="T0" fmla="*/ 526 w 546"/>
                <a:gd name="T1" fmla="*/ 0 h 1890"/>
                <a:gd name="T2" fmla="*/ 526 w 546"/>
                <a:gd name="T3" fmla="*/ 1290 h 1890"/>
                <a:gd name="T4" fmla="*/ 406 w 546"/>
                <a:gd name="T5" fmla="*/ 1634 h 1890"/>
                <a:gd name="T6" fmla="*/ 211 w 546"/>
                <a:gd name="T7" fmla="*/ 1785 h 1890"/>
                <a:gd name="T8" fmla="*/ 0 w 546"/>
                <a:gd name="T9" fmla="*/ 1890 h 1890"/>
              </a:gdLst>
              <a:ahLst/>
              <a:cxnLst>
                <a:cxn ang="0">
                  <a:pos x="T0" y="T1"/>
                </a:cxn>
                <a:cxn ang="0">
                  <a:pos x="T2" y="T3"/>
                </a:cxn>
                <a:cxn ang="0">
                  <a:pos x="T4" y="T5"/>
                </a:cxn>
                <a:cxn ang="0">
                  <a:pos x="T6" y="T7"/>
                </a:cxn>
                <a:cxn ang="0">
                  <a:pos x="T8" y="T9"/>
                </a:cxn>
              </a:cxnLst>
              <a:rect l="0" t="0" r="r" b="b"/>
              <a:pathLst>
                <a:path w="546" h="1890">
                  <a:moveTo>
                    <a:pt x="526" y="0"/>
                  </a:moveTo>
                  <a:cubicBezTo>
                    <a:pt x="536" y="509"/>
                    <a:pt x="546" y="1018"/>
                    <a:pt x="526" y="1290"/>
                  </a:cubicBezTo>
                  <a:cubicBezTo>
                    <a:pt x="506" y="1562"/>
                    <a:pt x="458" y="1552"/>
                    <a:pt x="406" y="1634"/>
                  </a:cubicBezTo>
                  <a:cubicBezTo>
                    <a:pt x="354" y="1716"/>
                    <a:pt x="279" y="1742"/>
                    <a:pt x="211" y="1785"/>
                  </a:cubicBezTo>
                  <a:cubicBezTo>
                    <a:pt x="143" y="1828"/>
                    <a:pt x="44" y="1868"/>
                    <a:pt x="0" y="1890"/>
                  </a:cubicBezTo>
                </a:path>
              </a:pathLst>
            </a:custGeom>
            <a:noFill/>
            <a:ln w="25400" cap="flat">
              <a:solidFill>
                <a:srgbClr val="00FF00"/>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0368" name="Line 64"/>
            <p:cNvSpPr>
              <a:spLocks noChangeShapeType="1"/>
            </p:cNvSpPr>
            <p:nvPr/>
          </p:nvSpPr>
          <p:spPr bwMode="auto">
            <a:xfrm flipH="1">
              <a:off x="864" y="2448"/>
              <a:ext cx="0" cy="801"/>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10369" name="Line 65"/>
            <p:cNvSpPr>
              <a:spLocks noChangeShapeType="1"/>
            </p:cNvSpPr>
            <p:nvPr/>
          </p:nvSpPr>
          <p:spPr bwMode="auto">
            <a:xfrm flipH="1">
              <a:off x="960" y="2112"/>
              <a:ext cx="0" cy="1137"/>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10370" name="Line 66"/>
            <p:cNvSpPr>
              <a:spLocks noChangeShapeType="1"/>
            </p:cNvSpPr>
            <p:nvPr/>
          </p:nvSpPr>
          <p:spPr bwMode="auto">
            <a:xfrm>
              <a:off x="3552" y="2400"/>
              <a:ext cx="0" cy="864"/>
            </a:xfrm>
            <a:prstGeom prst="line">
              <a:avLst/>
            </a:prstGeom>
            <a:noFill/>
            <a:ln w="25400">
              <a:solidFill>
                <a:srgbClr val="00FF00"/>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67" name="Group 120"/>
          <p:cNvGraphicFramePr>
            <a:graphicFrameLocks noGrp="1"/>
          </p:cNvGraphicFramePr>
          <p:nvPr>
            <p:extLst>
              <p:ext uri="{D42A27DB-BD31-4B8C-83A1-F6EECF244321}">
                <p14:modId xmlns:p14="http://schemas.microsoft.com/office/powerpoint/2010/main" val="1196714889"/>
              </p:ext>
            </p:extLst>
          </p:nvPr>
        </p:nvGraphicFramePr>
        <p:xfrm>
          <a:off x="3895725" y="36480"/>
          <a:ext cx="5203825" cy="2682240"/>
        </p:xfrm>
        <a:graphic>
          <a:graphicData uri="http://schemas.openxmlformats.org/drawingml/2006/table">
            <a:tbl>
              <a:tblPr/>
              <a:tblGrid>
                <a:gridCol w="1470043"/>
                <a:gridCol w="3733782"/>
              </a:tblGrid>
              <a:tr h="23429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宋体" charset="-122"/>
                          <a:ea typeface="宋体" charset="-122"/>
                        </a:rPr>
                        <a:t>产  生  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宋体" charset="-122"/>
                          <a:ea typeface="宋体" charset="-122"/>
                        </a:rPr>
                        <a:t>语</a:t>
                      </a:r>
                      <a:r>
                        <a:rPr kumimoji="0" lang="zh-CN" altLang="en-US" sz="1600" b="1" i="0" u="none" strike="noStrike" cap="none" normalizeH="0" baseline="0" dirty="0" smtClean="0">
                          <a:ln>
                            <a:noFill/>
                          </a:ln>
                          <a:solidFill>
                            <a:schemeClr val="tx1"/>
                          </a:solidFill>
                          <a:effectLst/>
                          <a:latin typeface="Times New Roman" charset="0"/>
                          <a:ea typeface="宋体" charset="-122"/>
                        </a:rPr>
                        <a:t>  </a:t>
                      </a:r>
                      <a:r>
                        <a:rPr kumimoji="0" lang="zh-CN" altLang="en-US" sz="1600" b="1" i="0" u="none" strike="noStrike" cap="none" normalizeH="0" baseline="0" dirty="0" smtClean="0">
                          <a:ln>
                            <a:noFill/>
                          </a:ln>
                          <a:solidFill>
                            <a:schemeClr val="tx1"/>
                          </a:solidFill>
                          <a:effectLst/>
                          <a:latin typeface="宋体" charset="-122"/>
                          <a:ea typeface="宋体" charset="-122"/>
                        </a:rPr>
                        <a:t>义</a:t>
                      </a:r>
                      <a:r>
                        <a:rPr kumimoji="0" lang="zh-CN" altLang="en-US" sz="1600" b="1" i="0" u="none" strike="noStrike" cap="none" normalizeH="0" baseline="0" dirty="0" smtClean="0">
                          <a:ln>
                            <a:noFill/>
                          </a:ln>
                          <a:solidFill>
                            <a:schemeClr val="tx1"/>
                          </a:solidFill>
                          <a:effectLst/>
                          <a:latin typeface="Times New Roman" charset="0"/>
                          <a:ea typeface="宋体" charset="-122"/>
                        </a:rPr>
                        <a:t>  </a:t>
                      </a:r>
                      <a:r>
                        <a:rPr kumimoji="0" lang="zh-CN" altLang="en-US" sz="1600" b="1" i="0" u="none" strike="noStrike" cap="none" normalizeH="0" baseline="0" dirty="0" smtClean="0">
                          <a:ln>
                            <a:noFill/>
                          </a:ln>
                          <a:solidFill>
                            <a:schemeClr val="tx1"/>
                          </a:solidFill>
                          <a:effectLst/>
                          <a:latin typeface="宋体" charset="-122"/>
                          <a:ea typeface="宋体" charset="-122"/>
                        </a:rPr>
                        <a:t>规</a:t>
                      </a:r>
                      <a:r>
                        <a:rPr kumimoji="0" lang="zh-CN" altLang="en-US" sz="1600" b="1" i="0" u="none" strike="noStrike" cap="none" normalizeH="0" baseline="0" dirty="0" smtClean="0">
                          <a:ln>
                            <a:noFill/>
                          </a:ln>
                          <a:solidFill>
                            <a:schemeClr val="tx1"/>
                          </a:solidFill>
                          <a:effectLst/>
                          <a:latin typeface="Times New Roman" charset="0"/>
                          <a:ea typeface="宋体" charset="-122"/>
                        </a:rPr>
                        <a:t>  </a:t>
                      </a:r>
                      <a:r>
                        <a:rPr kumimoji="0" lang="zh-CN" altLang="en-US" sz="1600" b="1" i="0" u="none" strike="noStrike" cap="none" normalizeH="0" baseline="0" dirty="0" smtClean="0">
                          <a:ln>
                            <a:noFill/>
                          </a:ln>
                          <a:solidFill>
                            <a:schemeClr val="tx1"/>
                          </a:solidFill>
                          <a:effectLst/>
                          <a:latin typeface="宋体" charset="-122"/>
                          <a:ea typeface="宋体" charset="-122"/>
                        </a:rPr>
                        <a:t>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charset="0"/>
                          <a:ea typeface="宋体" charset="-122"/>
                        </a:rPr>
                        <a:t>  </a:t>
                      </a:r>
                      <a:r>
                        <a:rPr kumimoji="0" lang="en-US" altLang="zh-CN" sz="1600" b="1" i="1" u="none" strike="noStrike" cap="none" normalizeH="0" baseline="0" smtClean="0">
                          <a:ln>
                            <a:noFill/>
                          </a:ln>
                          <a:solidFill>
                            <a:schemeClr val="tx1"/>
                          </a:solidFill>
                          <a:effectLst/>
                          <a:latin typeface="Times New Roman" charset="0"/>
                          <a:ea typeface="宋体" charset="-122"/>
                        </a:rPr>
                        <a:t>E </a:t>
                      </a:r>
                      <a:r>
                        <a:rPr kumimoji="0" lang="en-US" altLang="zh-CN" sz="1600" b="1" i="0" u="none" strike="noStrike" cap="none" normalizeH="0" baseline="0" smtClean="0">
                          <a:ln>
                            <a:noFill/>
                          </a:ln>
                          <a:solidFill>
                            <a:schemeClr val="tx1"/>
                          </a:solidFill>
                          <a:effectLst/>
                          <a:latin typeface="Times New Roman" charset="0"/>
                          <a:ea typeface="宋体" charset="-122"/>
                          <a:sym typeface="Symbol" pitchFamily="18" charset="2"/>
                        </a:rPr>
                        <a:t></a:t>
                      </a:r>
                      <a:r>
                        <a:rPr kumimoji="0" lang="en-US" altLang="zh-CN" sz="1600" b="1" i="0" u="none" strike="noStrike" cap="none" normalizeH="0" baseline="0" smtClean="0">
                          <a:ln>
                            <a:noFill/>
                          </a:ln>
                          <a:solidFill>
                            <a:schemeClr val="tx1"/>
                          </a:solidFill>
                          <a:effectLst/>
                          <a:latin typeface="Times New Roman" charset="0"/>
                          <a:ea typeface="宋体" charset="-122"/>
                        </a:rPr>
                        <a:t> </a:t>
                      </a:r>
                      <a:r>
                        <a:rPr kumimoji="0" lang="en-US" altLang="zh-CN" sz="1600" b="1" i="1" u="none" strike="noStrike" cap="none" normalizeH="0" baseline="0" smtClean="0">
                          <a:ln>
                            <a:noFill/>
                          </a:ln>
                          <a:solidFill>
                            <a:schemeClr val="tx1"/>
                          </a:solidFill>
                          <a:effectLst/>
                          <a:latin typeface="Times New Roman" charset="0"/>
                          <a:ea typeface="宋体" charset="-122"/>
                        </a:rPr>
                        <a:t>E</a:t>
                      </a:r>
                      <a:r>
                        <a:rPr kumimoji="0" lang="en-US" altLang="zh-CN" sz="1600" b="1" i="0" u="none" strike="noStrike" cap="none" normalizeH="0" baseline="-30000" smtClean="0">
                          <a:ln>
                            <a:noFill/>
                          </a:ln>
                          <a:solidFill>
                            <a:schemeClr val="tx1"/>
                          </a:solidFill>
                          <a:effectLst/>
                          <a:latin typeface="Times New Roman" charset="0"/>
                          <a:ea typeface="宋体" charset="-122"/>
                        </a:rPr>
                        <a:t>1 </a:t>
                      </a:r>
                      <a:r>
                        <a:rPr kumimoji="0" lang="en-US" altLang="zh-CN" sz="1600" b="1" i="0" u="none" strike="noStrike" cap="none" normalizeH="0" baseline="0" smtClean="0">
                          <a:ln>
                            <a:noFill/>
                          </a:ln>
                          <a:solidFill>
                            <a:schemeClr val="tx1"/>
                          </a:solidFill>
                          <a:effectLst/>
                          <a:latin typeface="Times New Roman" charset="0"/>
                          <a:ea typeface="宋体" charset="-122"/>
                        </a:rPr>
                        <a:t>+ </a:t>
                      </a:r>
                      <a:r>
                        <a:rPr kumimoji="0" lang="en-US" altLang="zh-CN" sz="1600" b="1" i="1" u="none" strike="noStrike" cap="none" normalizeH="0" baseline="0" smtClean="0">
                          <a:ln>
                            <a:noFill/>
                          </a:ln>
                          <a:solidFill>
                            <a:schemeClr val="tx1"/>
                          </a:solidFill>
                          <a:effectLst/>
                          <a:latin typeface="Times New Roman" charset="0"/>
                          <a:ea typeface="宋体" charset="-122"/>
                        </a:rPr>
                        <a:t>T</a:t>
                      </a:r>
                      <a:r>
                        <a:rPr kumimoji="0" lang="en-US" altLang="zh-CN" sz="1600" b="0" i="0" u="none" strike="noStrike" cap="none" normalizeH="0" baseline="0" smtClean="0">
                          <a:ln>
                            <a:noFill/>
                          </a:ln>
                          <a:solidFill>
                            <a:schemeClr val="tx1"/>
                          </a:solidFill>
                          <a:effectLst/>
                          <a:latin typeface="Times New Roman" charset="0"/>
                          <a:ea typeface="宋体" charset="-122"/>
                        </a:rPr>
                        <a:t> </a:t>
                      </a:r>
                      <a:endParaRPr kumimoji="0" lang="zh-CN" altLang="en-US" sz="16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E</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err="1" smtClean="0">
                          <a:ln>
                            <a:noFill/>
                          </a:ln>
                          <a:solidFill>
                            <a:schemeClr val="tx1"/>
                          </a:solidFill>
                          <a:effectLst/>
                          <a:latin typeface="Times New Roman" charset="0"/>
                          <a:ea typeface="宋体" charset="-122"/>
                        </a:rPr>
                        <a:t>mknode</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smtClean="0">
                          <a:ln>
                            <a:noFill/>
                          </a:ln>
                          <a:solidFill>
                            <a:schemeClr val="tx1"/>
                          </a:solidFill>
                          <a:effectLst/>
                          <a:latin typeface="Times New Roman" charset="0"/>
                          <a:ea typeface="宋体" charset="-122"/>
                        </a:rPr>
                        <a:t>E</a:t>
                      </a:r>
                      <a:r>
                        <a:rPr kumimoji="0" lang="en-US" altLang="zh-CN" sz="1600" b="1" i="0" u="none" strike="noStrike" cap="none" normalizeH="0" baseline="-30000" dirty="0" smtClean="0">
                          <a:ln>
                            <a:noFill/>
                          </a:ln>
                          <a:solidFill>
                            <a:schemeClr val="tx1"/>
                          </a:solidFill>
                          <a:effectLst/>
                          <a:latin typeface="Times New Roman" charset="0"/>
                          <a:ea typeface="宋体" charset="-122"/>
                        </a:rPr>
                        <a:t>1</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1" i="1" u="none" strike="noStrike" cap="none" normalizeH="0" baseline="0" dirty="0"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1" i="1"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T</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E </a:t>
                      </a:r>
                      <a:r>
                        <a:rPr kumimoji="0" lang="en-US" altLang="zh-CN" sz="1600" b="1" i="0" u="none" strike="noStrike" cap="none" normalizeH="0" baseline="0" dirty="0" smtClean="0">
                          <a:ln>
                            <a:noFill/>
                          </a:ln>
                          <a:solidFill>
                            <a:schemeClr val="tx1"/>
                          </a:solidFill>
                          <a:effectLst/>
                          <a:latin typeface="Times New Roman" charset="0"/>
                          <a:ea typeface="宋体" charset="-122"/>
                          <a:sym typeface="Symbol" pitchFamily="18" charset="2"/>
                        </a:rPr>
                        <a:t></a:t>
                      </a:r>
                      <a:r>
                        <a:rPr kumimoji="0" lang="en-US" altLang="zh-CN" sz="1600" b="1" i="1" u="none" strike="noStrike" cap="none" normalizeH="0" baseline="0" dirty="0" smtClean="0">
                          <a:ln>
                            <a:noFill/>
                          </a:ln>
                          <a:solidFill>
                            <a:schemeClr val="tx1"/>
                          </a:solidFill>
                          <a:effectLst/>
                          <a:latin typeface="Times New Roman" charset="0"/>
                          <a:ea typeface="宋体" charset="-122"/>
                        </a:rPr>
                        <a:t> T</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E</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err="1" smtClean="0">
                          <a:ln>
                            <a:noFill/>
                          </a:ln>
                          <a:solidFill>
                            <a:schemeClr val="tx1"/>
                          </a:solidFill>
                          <a:effectLst/>
                          <a:latin typeface="Times New Roman" charset="0"/>
                          <a:ea typeface="宋体" charset="-122"/>
                        </a:rPr>
                        <a:t>T</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6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T </a:t>
                      </a:r>
                      <a:r>
                        <a:rPr kumimoji="0" lang="en-US" altLang="zh-CN" sz="1600" b="1" i="0" u="none" strike="noStrike" cap="none" normalizeH="0" baseline="0" dirty="0" smtClean="0">
                          <a:ln>
                            <a:noFill/>
                          </a:ln>
                          <a:solidFill>
                            <a:schemeClr val="tx1"/>
                          </a:solidFill>
                          <a:effectLst/>
                          <a:latin typeface="Times New Roman" charset="0"/>
                          <a:ea typeface="宋体" charset="-122"/>
                          <a:sym typeface="Symbol" pitchFamily="18" charset="2"/>
                        </a:rPr>
                        <a:t></a:t>
                      </a:r>
                      <a:r>
                        <a:rPr kumimoji="0" lang="en-US" altLang="zh-CN" sz="1600" b="1"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T</a:t>
                      </a:r>
                      <a:r>
                        <a:rPr kumimoji="0" lang="en-US" altLang="zh-CN" sz="1600" b="1" i="0" u="none" strike="noStrike" cap="none" normalizeH="0" baseline="-30000" dirty="0" smtClean="0">
                          <a:ln>
                            <a:noFill/>
                          </a:ln>
                          <a:solidFill>
                            <a:schemeClr val="tx1"/>
                          </a:solidFill>
                          <a:effectLst/>
                          <a:latin typeface="Times New Roman" charset="0"/>
                          <a:ea typeface="宋体" charset="-122"/>
                        </a:rPr>
                        <a:t>1</a:t>
                      </a:r>
                      <a:r>
                        <a:rPr kumimoji="0" lang="en-US" altLang="zh-CN" sz="1600" b="1" i="0" u="none" strike="noStrike" cap="none" normalizeH="0" baseline="0" dirty="0" smtClean="0">
                          <a:ln>
                            <a:noFill/>
                          </a:ln>
                          <a:solidFill>
                            <a:schemeClr val="tx1"/>
                          </a:solidFill>
                          <a:effectLst/>
                          <a:latin typeface="宋体" charset="-122"/>
                          <a:ea typeface="宋体" charset="-122"/>
                        </a:rPr>
                        <a:t>*</a:t>
                      </a:r>
                      <a:r>
                        <a:rPr kumimoji="0" lang="en-US" altLang="zh-CN" sz="1600" b="1" i="1" u="none" strike="noStrike" cap="none" normalizeH="0" baseline="0" dirty="0" smtClean="0">
                          <a:ln>
                            <a:noFill/>
                          </a:ln>
                          <a:solidFill>
                            <a:schemeClr val="tx1"/>
                          </a:solidFill>
                          <a:effectLst/>
                          <a:latin typeface="Times New Roman" charset="0"/>
                          <a:ea typeface="宋体" charset="-122"/>
                        </a:rPr>
                        <a:t>F</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T</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err="1" smtClean="0">
                          <a:ln>
                            <a:noFill/>
                          </a:ln>
                          <a:solidFill>
                            <a:schemeClr val="tx1"/>
                          </a:solidFill>
                          <a:effectLst/>
                          <a:latin typeface="Times New Roman" charset="0"/>
                          <a:ea typeface="宋体" charset="-122"/>
                        </a:rPr>
                        <a:t>mknode</a:t>
                      </a:r>
                      <a:r>
                        <a:rPr kumimoji="0" lang="en-US" altLang="zh-CN" sz="1600" b="1" i="0" u="none" strike="noStrike" cap="none" normalizeH="0" baseline="0" dirty="0" smtClean="0">
                          <a:ln>
                            <a:noFill/>
                          </a:ln>
                          <a:solidFill>
                            <a:schemeClr val="tx1"/>
                          </a:solidFill>
                          <a:effectLst/>
                          <a:latin typeface="Times New Roman" charset="0"/>
                          <a:ea typeface="宋体" charset="-122"/>
                        </a:rPr>
                        <a:t>( ‘</a:t>
                      </a:r>
                      <a:r>
                        <a:rPr kumimoji="0" lang="en-US" altLang="zh-CN" sz="1600" b="1" i="0" u="none" strike="noStrike" cap="none" normalizeH="0" baseline="0" dirty="0" smtClean="0">
                          <a:ln>
                            <a:noFill/>
                          </a:ln>
                          <a:solidFill>
                            <a:schemeClr val="tx1"/>
                          </a:solidFill>
                          <a:effectLst/>
                          <a:latin typeface="宋体" charset="-122"/>
                          <a:ea typeface="宋体" charset="-122"/>
                        </a:rPr>
                        <a:t>*</a:t>
                      </a:r>
                      <a:r>
                        <a:rPr kumimoji="0" lang="en-US" altLang="zh-CN" sz="1600" b="1"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T</a:t>
                      </a:r>
                      <a:r>
                        <a:rPr kumimoji="0" lang="en-US" altLang="zh-CN" sz="1600" b="1" i="0" u="none" strike="noStrike" cap="none" normalizeH="0" baseline="-30000" dirty="0" smtClean="0">
                          <a:ln>
                            <a:noFill/>
                          </a:ln>
                          <a:solidFill>
                            <a:schemeClr val="tx1"/>
                          </a:solidFill>
                          <a:effectLst/>
                          <a:latin typeface="Times New Roman" charset="0"/>
                          <a:ea typeface="宋体" charset="-122"/>
                        </a:rPr>
                        <a:t>1</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1" i="1" u="none" strike="noStrike" cap="none" normalizeH="0" baseline="0" dirty="0"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1" i="1"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F</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T </a:t>
                      </a:r>
                      <a:r>
                        <a:rPr kumimoji="0" lang="en-US" altLang="zh-CN" sz="1600" b="1" i="0" u="none" strike="noStrike" cap="none" normalizeH="0" baseline="0" dirty="0" smtClean="0">
                          <a:ln>
                            <a:noFill/>
                          </a:ln>
                          <a:solidFill>
                            <a:schemeClr val="tx1"/>
                          </a:solidFill>
                          <a:effectLst/>
                          <a:latin typeface="Times New Roman" charset="0"/>
                          <a:ea typeface="宋体" charset="-122"/>
                          <a:sym typeface="Symbol" pitchFamily="18" charset="2"/>
                        </a:rPr>
                        <a:t></a:t>
                      </a:r>
                      <a:r>
                        <a:rPr kumimoji="0" lang="en-US" altLang="zh-CN" sz="1600" b="1"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F</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T</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err="1" smtClean="0">
                          <a:ln>
                            <a:noFill/>
                          </a:ln>
                          <a:solidFill>
                            <a:schemeClr val="tx1"/>
                          </a:solidFill>
                          <a:effectLst/>
                          <a:latin typeface="Times New Roman" charset="0"/>
                          <a:ea typeface="宋体" charset="-122"/>
                        </a:rPr>
                        <a:t>F</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charset="0"/>
                          <a:ea typeface="宋体" charset="-122"/>
                        </a:rPr>
                        <a:t>  </a:t>
                      </a:r>
                      <a:r>
                        <a:rPr kumimoji="0" lang="en-US" altLang="zh-CN" sz="1600" b="1" i="1" u="none" strike="noStrike" cap="none" normalizeH="0" baseline="0" smtClean="0">
                          <a:ln>
                            <a:noFill/>
                          </a:ln>
                          <a:solidFill>
                            <a:schemeClr val="tx1"/>
                          </a:solidFill>
                          <a:effectLst/>
                          <a:latin typeface="Times New Roman" charset="0"/>
                          <a:ea typeface="宋体" charset="-122"/>
                        </a:rPr>
                        <a:t>F </a:t>
                      </a:r>
                      <a:r>
                        <a:rPr kumimoji="0" lang="en-US" altLang="zh-CN" sz="1600" b="1" i="0" u="none" strike="noStrike" cap="none" normalizeH="0" baseline="0" smtClean="0">
                          <a:ln>
                            <a:noFill/>
                          </a:ln>
                          <a:solidFill>
                            <a:schemeClr val="tx1"/>
                          </a:solidFill>
                          <a:effectLst/>
                          <a:latin typeface="Times New Roman" charset="0"/>
                          <a:ea typeface="宋体" charset="-122"/>
                          <a:sym typeface="Symbol" pitchFamily="18" charset="2"/>
                        </a:rPr>
                        <a:t></a:t>
                      </a:r>
                      <a:r>
                        <a:rPr kumimoji="0" lang="en-US" altLang="zh-CN" sz="1600" b="1" i="0" u="none" strike="noStrike" cap="none" normalizeH="0" baseline="0" smtClean="0">
                          <a:ln>
                            <a:noFill/>
                          </a:ln>
                          <a:solidFill>
                            <a:schemeClr val="tx1"/>
                          </a:solidFill>
                          <a:effectLst/>
                          <a:latin typeface="Times New Roman" charset="0"/>
                          <a:ea typeface="宋体" charset="-122"/>
                        </a:rPr>
                        <a:t> (</a:t>
                      </a:r>
                      <a:r>
                        <a:rPr kumimoji="0" lang="en-US" altLang="zh-CN" sz="1600" b="1" i="1" u="none" strike="noStrike" cap="none" normalizeH="0" baseline="0" smtClean="0">
                          <a:ln>
                            <a:noFill/>
                          </a:ln>
                          <a:solidFill>
                            <a:schemeClr val="tx1"/>
                          </a:solidFill>
                          <a:effectLst/>
                          <a:latin typeface="Times New Roman" charset="0"/>
                          <a:ea typeface="宋体" charset="-122"/>
                        </a:rPr>
                        <a:t>E</a:t>
                      </a:r>
                      <a:r>
                        <a:rPr kumimoji="0" lang="en-US" altLang="zh-CN" sz="1600" b="1" i="0" u="none" strike="noStrike" cap="none" normalizeH="0" baseline="0" smtClean="0">
                          <a:ln>
                            <a:noFill/>
                          </a:ln>
                          <a:solidFill>
                            <a:schemeClr val="tx1"/>
                          </a:solidFill>
                          <a:effectLst/>
                          <a:latin typeface="Times New Roman" charset="0"/>
                          <a:ea typeface="宋体" charset="-122"/>
                        </a:rPr>
                        <a:t>)</a:t>
                      </a:r>
                      <a:r>
                        <a:rPr kumimoji="0" lang="en-US" altLang="zh-CN" sz="1600" b="0" i="0" u="none" strike="noStrike" cap="none" normalizeH="0" baseline="0" smtClean="0">
                          <a:ln>
                            <a:noFill/>
                          </a:ln>
                          <a:solidFill>
                            <a:schemeClr val="tx1"/>
                          </a:solidFill>
                          <a:effectLst/>
                          <a:latin typeface="Times New Roman" charset="0"/>
                          <a:ea typeface="宋体" charset="-122"/>
                        </a:rPr>
                        <a:t> </a:t>
                      </a:r>
                      <a:endParaRPr kumimoji="0" lang="zh-CN" altLang="en-US" sz="16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charset="0"/>
                          <a:ea typeface="宋体" charset="-122"/>
                        </a:rPr>
                        <a:t>  </a:t>
                      </a:r>
                      <a:r>
                        <a:rPr kumimoji="0" lang="en-US" altLang="zh-CN" sz="1600" b="1" i="1" u="none" strike="noStrike" cap="none" normalizeH="0" baseline="0" smtClean="0">
                          <a:ln>
                            <a:noFill/>
                          </a:ln>
                          <a:solidFill>
                            <a:schemeClr val="tx1"/>
                          </a:solidFill>
                          <a:effectLst/>
                          <a:latin typeface="Times New Roman" charset="0"/>
                          <a:ea typeface="宋体" charset="-122"/>
                        </a:rPr>
                        <a:t>F</a:t>
                      </a:r>
                      <a:r>
                        <a:rPr kumimoji="0" lang="en-US" altLang="zh-CN" sz="1600" b="1" i="0" u="none" strike="noStrike" cap="none" normalizeH="0" baseline="0" smtClean="0">
                          <a:ln>
                            <a:noFill/>
                          </a:ln>
                          <a:solidFill>
                            <a:schemeClr val="tx1"/>
                          </a:solidFill>
                          <a:effectLst/>
                          <a:latin typeface="Times New Roman" charset="0"/>
                          <a:ea typeface="宋体" charset="-122"/>
                        </a:rPr>
                        <a:t>.</a:t>
                      </a:r>
                      <a:r>
                        <a:rPr kumimoji="0" lang="en-US" altLang="zh-CN" sz="1600" b="1" i="1" u="none" strike="noStrike" cap="none" normalizeH="0" baseline="0" smtClean="0">
                          <a:ln>
                            <a:noFill/>
                          </a:ln>
                          <a:solidFill>
                            <a:schemeClr val="tx1"/>
                          </a:solidFill>
                          <a:effectLst/>
                          <a:latin typeface="Times New Roman" charset="0"/>
                          <a:ea typeface="宋体" charset="-122"/>
                        </a:rPr>
                        <a:t>nptr</a:t>
                      </a:r>
                      <a:r>
                        <a:rPr kumimoji="0" lang="en-US" altLang="zh-CN" sz="1600" b="1" i="0" u="none" strike="noStrike" cap="none" normalizeH="0" baseline="0" smtClean="0">
                          <a:ln>
                            <a:noFill/>
                          </a:ln>
                          <a:solidFill>
                            <a:schemeClr val="tx1"/>
                          </a:solidFill>
                          <a:effectLst/>
                          <a:latin typeface="Times New Roman" charset="0"/>
                          <a:ea typeface="宋体" charset="-122"/>
                        </a:rPr>
                        <a:t> := </a:t>
                      </a:r>
                      <a:r>
                        <a:rPr kumimoji="0" lang="en-US" altLang="zh-CN" sz="1600" b="1" i="1" u="none" strike="noStrike" cap="none" normalizeH="0" baseline="0" smtClean="0">
                          <a:ln>
                            <a:noFill/>
                          </a:ln>
                          <a:solidFill>
                            <a:schemeClr val="tx1"/>
                          </a:solidFill>
                          <a:effectLst/>
                          <a:latin typeface="Times New Roman" charset="0"/>
                          <a:ea typeface="宋体" charset="-122"/>
                        </a:rPr>
                        <a:t>E</a:t>
                      </a:r>
                      <a:r>
                        <a:rPr kumimoji="0" lang="en-US" altLang="zh-CN" sz="1600" b="1" i="0" u="none" strike="noStrike" cap="none" normalizeH="0" baseline="0" smtClean="0">
                          <a:ln>
                            <a:noFill/>
                          </a:ln>
                          <a:solidFill>
                            <a:schemeClr val="tx1"/>
                          </a:solidFill>
                          <a:effectLst/>
                          <a:latin typeface="Times New Roman" charset="0"/>
                          <a:ea typeface="宋体" charset="-122"/>
                        </a:rPr>
                        <a:t>.</a:t>
                      </a:r>
                      <a:r>
                        <a:rPr kumimoji="0" lang="en-US" altLang="zh-CN" sz="1600" b="1" i="1" u="none" strike="noStrike" cap="none" normalizeH="0" baseline="0" smtClean="0">
                          <a:ln>
                            <a:noFill/>
                          </a:ln>
                          <a:solidFill>
                            <a:schemeClr val="tx1"/>
                          </a:solidFill>
                          <a:effectLst/>
                          <a:latin typeface="Times New Roman" charset="0"/>
                          <a:ea typeface="宋体" charset="-122"/>
                        </a:rPr>
                        <a:t>nptr</a:t>
                      </a:r>
                      <a:r>
                        <a:rPr kumimoji="0" lang="en-US" altLang="zh-CN" sz="1600" b="0" i="0" u="none" strike="noStrike" cap="none" normalizeH="0" baseline="0" smtClean="0">
                          <a:ln>
                            <a:noFill/>
                          </a:ln>
                          <a:solidFill>
                            <a:schemeClr val="tx1"/>
                          </a:solidFill>
                          <a:effectLst/>
                          <a:latin typeface="Times New Roman" charset="0"/>
                          <a:ea typeface="宋体" charset="-122"/>
                        </a:rPr>
                        <a:t> </a:t>
                      </a:r>
                      <a:endParaRPr kumimoji="0" lang="zh-CN" altLang="en-US" sz="1600" b="0" i="0" u="none" strike="noStrike" cap="none" normalizeH="0" baseline="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rgbClr val="FF0000"/>
                          </a:solidFill>
                          <a:effectLst/>
                          <a:latin typeface="Times New Roman" charset="0"/>
                          <a:ea typeface="宋体" charset="-122"/>
                        </a:rPr>
                        <a:t>  </a:t>
                      </a:r>
                      <a:r>
                        <a:rPr kumimoji="0" lang="en-US" altLang="zh-CN" sz="1600" b="1" i="1" u="none" strike="noStrike" cap="none" normalizeH="0" baseline="0" dirty="0" smtClean="0">
                          <a:ln>
                            <a:noFill/>
                          </a:ln>
                          <a:solidFill>
                            <a:srgbClr val="FF0000"/>
                          </a:solidFill>
                          <a:effectLst/>
                          <a:latin typeface="Times New Roman" charset="0"/>
                          <a:ea typeface="宋体" charset="-122"/>
                        </a:rPr>
                        <a:t>F </a:t>
                      </a:r>
                      <a:r>
                        <a:rPr kumimoji="0" lang="en-US" altLang="zh-CN" sz="1600" b="0" i="0" u="none" strike="noStrike" cap="none" normalizeH="0" baseline="0" dirty="0" smtClean="0">
                          <a:ln>
                            <a:noFill/>
                          </a:ln>
                          <a:solidFill>
                            <a:srgbClr val="FF0000"/>
                          </a:solidFill>
                          <a:effectLst/>
                          <a:latin typeface="Times New Roman" charset="0"/>
                          <a:ea typeface="宋体" charset="-122"/>
                          <a:sym typeface="Symbol" pitchFamily="18" charset="2"/>
                        </a:rPr>
                        <a:t></a:t>
                      </a:r>
                      <a:r>
                        <a:rPr kumimoji="0" lang="en-US" altLang="zh-CN" sz="1600" b="1" i="0" u="none" strike="noStrike" cap="none" normalizeH="0" baseline="0" dirty="0" smtClean="0">
                          <a:ln>
                            <a:noFill/>
                          </a:ln>
                          <a:solidFill>
                            <a:srgbClr val="FF0000"/>
                          </a:solidFill>
                          <a:effectLst/>
                          <a:latin typeface="Times New Roman" charset="0"/>
                          <a:ea typeface="宋体" charset="-122"/>
                        </a:rPr>
                        <a:t> id</a:t>
                      </a:r>
                      <a:r>
                        <a:rPr kumimoji="0" lang="en-US" altLang="zh-CN" sz="1600" b="0" i="0" u="none" strike="noStrike" cap="none" normalizeH="0" baseline="0" dirty="0" smtClean="0">
                          <a:ln>
                            <a:noFill/>
                          </a:ln>
                          <a:solidFill>
                            <a:srgbClr val="FF0000"/>
                          </a:solidFill>
                          <a:effectLst/>
                          <a:latin typeface="Times New Roman" charset="0"/>
                          <a:ea typeface="宋体" charset="-122"/>
                        </a:rPr>
                        <a:t> </a:t>
                      </a:r>
                      <a:endParaRPr kumimoji="0" lang="zh-CN" altLang="en-US" sz="1600" b="0" i="0" u="none" strike="noStrike" cap="none" normalizeH="0" baseline="0" dirty="0" smtClean="0">
                        <a:ln>
                          <a:noFill/>
                        </a:ln>
                        <a:solidFill>
                          <a:srgbClr val="FF0000"/>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rgbClr val="FF0000"/>
                          </a:solidFill>
                          <a:effectLst/>
                          <a:latin typeface="Times New Roman" charset="0"/>
                          <a:ea typeface="宋体" charset="-122"/>
                        </a:rPr>
                        <a:t>  </a:t>
                      </a:r>
                      <a:r>
                        <a:rPr kumimoji="0" lang="en-US" altLang="zh-CN" sz="1600" b="1" i="1" u="none" strike="noStrike" cap="none" normalizeH="0" baseline="0" dirty="0" err="1" smtClean="0">
                          <a:ln>
                            <a:noFill/>
                          </a:ln>
                          <a:solidFill>
                            <a:srgbClr val="FF0000"/>
                          </a:solidFill>
                          <a:effectLst/>
                          <a:latin typeface="Times New Roman" charset="0"/>
                          <a:ea typeface="宋体" charset="-122"/>
                        </a:rPr>
                        <a:t>F</a:t>
                      </a:r>
                      <a:r>
                        <a:rPr kumimoji="0" lang="en-US" altLang="zh-CN" sz="1600" b="1" i="0" u="none" strike="noStrike" cap="none" normalizeH="0" baseline="0" dirty="0" err="1" smtClean="0">
                          <a:ln>
                            <a:noFill/>
                          </a:ln>
                          <a:solidFill>
                            <a:srgbClr val="FF0000"/>
                          </a:solidFill>
                          <a:effectLst/>
                          <a:latin typeface="Times New Roman" charset="0"/>
                          <a:ea typeface="宋体" charset="-122"/>
                        </a:rPr>
                        <a:t>.</a:t>
                      </a:r>
                      <a:r>
                        <a:rPr kumimoji="0" lang="en-US" altLang="zh-CN" sz="1600" b="1" i="1" u="none" strike="noStrike" cap="none" normalizeH="0" baseline="0" dirty="0" err="1" smtClean="0">
                          <a:ln>
                            <a:noFill/>
                          </a:ln>
                          <a:solidFill>
                            <a:srgbClr val="FF0000"/>
                          </a:solidFill>
                          <a:effectLst/>
                          <a:latin typeface="Times New Roman" charset="0"/>
                          <a:ea typeface="宋体" charset="-122"/>
                        </a:rPr>
                        <a:t>nptr</a:t>
                      </a:r>
                      <a:r>
                        <a:rPr kumimoji="0" lang="en-US" altLang="zh-CN" sz="1600" b="1" i="0" u="none" strike="noStrike" cap="none" normalizeH="0" baseline="0" dirty="0" smtClean="0">
                          <a:ln>
                            <a:noFill/>
                          </a:ln>
                          <a:solidFill>
                            <a:srgbClr val="FF0000"/>
                          </a:solidFill>
                          <a:effectLst/>
                          <a:latin typeface="Times New Roman" charset="0"/>
                          <a:ea typeface="宋体" charset="-122"/>
                        </a:rPr>
                        <a:t> := </a:t>
                      </a:r>
                      <a:r>
                        <a:rPr kumimoji="0" lang="en-US" altLang="zh-CN" sz="1600" b="1" i="1" u="none" strike="noStrike" cap="none" normalizeH="0" baseline="0" dirty="0" err="1" smtClean="0">
                          <a:ln>
                            <a:noFill/>
                          </a:ln>
                          <a:solidFill>
                            <a:srgbClr val="FF0000"/>
                          </a:solidFill>
                          <a:effectLst/>
                          <a:latin typeface="Times New Roman" charset="0"/>
                          <a:ea typeface="宋体" charset="-122"/>
                        </a:rPr>
                        <a:t>mkleaf</a:t>
                      </a:r>
                      <a:r>
                        <a:rPr kumimoji="0" lang="en-US" altLang="zh-CN" sz="1600" b="1" i="1" u="none" strike="noStrike" cap="none" normalizeH="0" baseline="0" dirty="0" smtClean="0">
                          <a:ln>
                            <a:noFill/>
                          </a:ln>
                          <a:solidFill>
                            <a:srgbClr val="FF0000"/>
                          </a:solidFill>
                          <a:effectLst/>
                          <a:latin typeface="Times New Roman" charset="0"/>
                          <a:ea typeface="宋体" charset="-122"/>
                        </a:rPr>
                        <a:t> </a:t>
                      </a:r>
                      <a:r>
                        <a:rPr kumimoji="0" lang="en-US" altLang="zh-CN" sz="1600" b="1" i="0" u="none" strike="noStrike" cap="none" normalizeH="0" baseline="0" dirty="0" smtClean="0">
                          <a:ln>
                            <a:noFill/>
                          </a:ln>
                          <a:solidFill>
                            <a:srgbClr val="FF0000"/>
                          </a:solidFill>
                          <a:effectLst/>
                          <a:latin typeface="Times New Roman" charset="0"/>
                          <a:ea typeface="宋体" charset="-122"/>
                        </a:rPr>
                        <a:t>(id, </a:t>
                      </a:r>
                      <a:r>
                        <a:rPr kumimoji="0" lang="en-US" altLang="zh-CN" sz="1600" b="1" i="0" u="none" strike="noStrike" cap="none" normalizeH="0" baseline="0" dirty="0" err="1" smtClean="0">
                          <a:ln>
                            <a:noFill/>
                          </a:ln>
                          <a:solidFill>
                            <a:srgbClr val="FF0000"/>
                          </a:solidFill>
                          <a:effectLst/>
                          <a:latin typeface="Times New Roman" charset="0"/>
                          <a:ea typeface="宋体" charset="-122"/>
                        </a:rPr>
                        <a:t>id.</a:t>
                      </a:r>
                      <a:r>
                        <a:rPr kumimoji="0" lang="en-US" altLang="zh-CN" sz="1600" b="1" i="1" u="none" strike="noStrike" cap="none" normalizeH="0" baseline="0" dirty="0" err="1" smtClean="0">
                          <a:ln>
                            <a:noFill/>
                          </a:ln>
                          <a:solidFill>
                            <a:srgbClr val="FF0000"/>
                          </a:solidFill>
                          <a:effectLst/>
                          <a:latin typeface="Times New Roman" charset="0"/>
                          <a:ea typeface="宋体" charset="-122"/>
                        </a:rPr>
                        <a:t>entry</a:t>
                      </a:r>
                      <a:r>
                        <a:rPr kumimoji="0" lang="en-US" altLang="zh-CN" sz="1600" b="1" i="0" u="none" strike="noStrike" cap="none" normalizeH="0" baseline="0" dirty="0" smtClean="0">
                          <a:ln>
                            <a:noFill/>
                          </a:ln>
                          <a:solidFill>
                            <a:srgbClr val="FF0000"/>
                          </a:solidFill>
                          <a:effectLst/>
                          <a:latin typeface="Times New Roman" charset="0"/>
                          <a:ea typeface="宋体" charset="-122"/>
                        </a:rPr>
                        <a:t>)</a:t>
                      </a:r>
                      <a:r>
                        <a:rPr kumimoji="0" lang="en-US" altLang="zh-CN" sz="1600" b="0" i="0" u="none" strike="noStrike" cap="none" normalizeH="0" baseline="0" dirty="0" smtClean="0">
                          <a:ln>
                            <a:noFill/>
                          </a:ln>
                          <a:solidFill>
                            <a:srgbClr val="FF0000"/>
                          </a:solidFill>
                          <a:effectLst/>
                          <a:latin typeface="Times New Roman" charset="0"/>
                          <a:ea typeface="宋体" charset="-122"/>
                        </a:rPr>
                        <a:t> </a:t>
                      </a:r>
                      <a:endParaRPr kumimoji="0" lang="zh-CN" altLang="en-US" sz="1600" b="0" i="0" u="none" strike="noStrike" cap="none" normalizeH="0" baseline="0" dirty="0" smtClean="0">
                        <a:ln>
                          <a:noFill/>
                        </a:ln>
                        <a:solidFill>
                          <a:srgbClr val="FF0000"/>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F </a:t>
                      </a:r>
                      <a:r>
                        <a:rPr kumimoji="0" lang="en-US" altLang="zh-CN" sz="1600" b="1" i="0" u="none" strike="noStrike" cap="none" normalizeH="0" baseline="0" dirty="0" smtClean="0">
                          <a:ln>
                            <a:noFill/>
                          </a:ln>
                          <a:solidFill>
                            <a:schemeClr val="tx1"/>
                          </a:solidFill>
                          <a:effectLst/>
                          <a:latin typeface="Times New Roman" charset="0"/>
                          <a:ea typeface="宋体" charset="-122"/>
                          <a:sym typeface="Symbol" pitchFamily="18" charset="2"/>
                        </a:rPr>
                        <a:t></a:t>
                      </a:r>
                      <a:r>
                        <a:rPr kumimoji="0" lang="en-US" altLang="zh-CN" sz="1600" b="1" i="0" u="none" strike="noStrike" cap="none" normalizeH="0" baseline="0" dirty="0" smtClean="0">
                          <a:ln>
                            <a:noFill/>
                          </a:ln>
                          <a:solidFill>
                            <a:schemeClr val="tx1"/>
                          </a:solidFill>
                          <a:effectLst/>
                          <a:latin typeface="Times New Roman" charset="0"/>
                          <a:ea typeface="宋体" charset="-122"/>
                        </a:rPr>
                        <a:t> </a:t>
                      </a:r>
                      <a:r>
                        <a:rPr kumimoji="0" lang="en-US" altLang="zh-CN" sz="1600" b="1" i="0" u="none" strike="noStrike" cap="none" normalizeH="0" baseline="0" dirty="0" err="1" smtClean="0">
                          <a:ln>
                            <a:noFill/>
                          </a:ln>
                          <a:solidFill>
                            <a:schemeClr val="tx1"/>
                          </a:solidFill>
                          <a:effectLst/>
                          <a:latin typeface="Times New Roman" charset="0"/>
                          <a:ea typeface="宋体" charset="-122"/>
                        </a:rPr>
                        <a:t>num</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F</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err="1" smtClean="0">
                          <a:ln>
                            <a:noFill/>
                          </a:ln>
                          <a:solidFill>
                            <a:schemeClr val="tx1"/>
                          </a:solidFill>
                          <a:effectLst/>
                          <a:latin typeface="Times New Roman" charset="0"/>
                          <a:ea typeface="宋体" charset="-122"/>
                        </a:rPr>
                        <a:t>mkleaf</a:t>
                      </a:r>
                      <a:r>
                        <a:rPr kumimoji="0" lang="en-US" altLang="zh-CN" sz="1600" b="1" i="1" u="none" strike="noStrike" cap="none" normalizeH="0" baseline="0" dirty="0" smtClean="0">
                          <a:ln>
                            <a:noFill/>
                          </a:ln>
                          <a:solidFill>
                            <a:schemeClr val="tx1"/>
                          </a:solidFill>
                          <a:effectLst/>
                          <a:latin typeface="Times New Roman" charset="0"/>
                          <a:ea typeface="宋体" charset="-122"/>
                        </a:rPr>
                        <a:t> </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1" i="0" u="none" strike="noStrike" cap="none" normalizeH="0" baseline="0" dirty="0" err="1" smtClean="0">
                          <a:ln>
                            <a:noFill/>
                          </a:ln>
                          <a:solidFill>
                            <a:schemeClr val="tx1"/>
                          </a:solidFill>
                          <a:effectLst/>
                          <a:latin typeface="Times New Roman" charset="0"/>
                          <a:ea typeface="宋体" charset="-122"/>
                        </a:rPr>
                        <a:t>num</a:t>
                      </a:r>
                      <a:r>
                        <a:rPr kumimoji="0" lang="en-US" altLang="zh-CN" sz="1600" b="1" i="0" u="none" strike="noStrike" cap="none" normalizeH="0" baseline="0" dirty="0" smtClean="0">
                          <a:ln>
                            <a:noFill/>
                          </a:ln>
                          <a:solidFill>
                            <a:schemeClr val="tx1"/>
                          </a:solidFill>
                          <a:effectLst/>
                          <a:latin typeface="Times New Roman" charset="0"/>
                          <a:ea typeface="宋体" charset="-122"/>
                        </a:rPr>
                        <a:t>, </a:t>
                      </a:r>
                      <a:r>
                        <a:rPr kumimoji="0" lang="en-US" altLang="zh-CN" sz="1600" b="1" i="0" u="none" strike="noStrike" cap="none" normalizeH="0" baseline="0" dirty="0" err="1" smtClean="0">
                          <a:ln>
                            <a:noFill/>
                          </a:ln>
                          <a:solidFill>
                            <a:schemeClr val="tx1"/>
                          </a:solidFill>
                          <a:effectLst/>
                          <a:latin typeface="Times New Roman" charset="0"/>
                          <a:ea typeface="宋体" charset="-122"/>
                        </a:rPr>
                        <a:t>num.</a:t>
                      </a:r>
                      <a:r>
                        <a:rPr kumimoji="0" lang="en-US" altLang="zh-CN" sz="1600" b="1" i="1" u="none" strike="noStrike" cap="none" normalizeH="0" baseline="0" dirty="0" err="1" smtClean="0">
                          <a:ln>
                            <a:noFill/>
                          </a:ln>
                          <a:solidFill>
                            <a:schemeClr val="tx1"/>
                          </a:solidFill>
                          <a:effectLst/>
                          <a:latin typeface="Times New Roman" charset="0"/>
                          <a:ea typeface="宋体" charset="-122"/>
                        </a:rPr>
                        <a:t>val</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436438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5" name="Rectangle 3"/>
          <p:cNvSpPr>
            <a:spLocks noGrp="1" noChangeArrowheads="1"/>
          </p:cNvSpPr>
          <p:nvPr>
            <p:ph type="body" idx="1"/>
          </p:nvPr>
        </p:nvSpPr>
        <p:spPr>
          <a:xfrm>
            <a:off x="15876" y="533400"/>
            <a:ext cx="8610600" cy="533400"/>
          </a:xfrm>
        </p:spPr>
        <p:txBody>
          <a:bodyPr/>
          <a:lstStyle/>
          <a:p>
            <a:pPr>
              <a:lnSpc>
                <a:spcPct val="90000"/>
              </a:lnSpc>
              <a:spcBef>
                <a:spcPct val="0"/>
              </a:spcBef>
              <a:buFontTx/>
              <a:buNone/>
            </a:pPr>
            <a:r>
              <a:rPr lang="en-US" altLang="zh-CN" sz="2800" b="1" i="1" dirty="0"/>
              <a:t>a</a:t>
            </a:r>
            <a:r>
              <a:rPr lang="en-US" altLang="zh-CN" sz="2800" b="1" dirty="0"/>
              <a:t>+5</a:t>
            </a:r>
            <a:r>
              <a:rPr lang="en-US" altLang="zh-CN" sz="2800" b="1" dirty="0">
                <a:latin typeface="宋体" charset="-122"/>
              </a:rPr>
              <a:t>*</a:t>
            </a:r>
            <a:r>
              <a:rPr lang="en-US" altLang="zh-CN" sz="2800" b="1" i="1" dirty="0"/>
              <a:t>b</a:t>
            </a:r>
            <a:r>
              <a:rPr lang="zh-CN" altLang="en-US" sz="2800" b="1" dirty="0"/>
              <a:t>的语法树的构造</a:t>
            </a:r>
          </a:p>
        </p:txBody>
      </p:sp>
      <p:grpSp>
        <p:nvGrpSpPr>
          <p:cNvPr id="612419" name="Group 67"/>
          <p:cNvGrpSpPr>
            <a:grpSpLocks/>
          </p:cNvGrpSpPr>
          <p:nvPr/>
        </p:nvGrpSpPr>
        <p:grpSpPr bwMode="auto">
          <a:xfrm>
            <a:off x="95250" y="2514600"/>
            <a:ext cx="9048750" cy="4495800"/>
            <a:chOff x="60" y="1152"/>
            <a:chExt cx="5700" cy="2832"/>
          </a:xfrm>
        </p:grpSpPr>
        <p:sp>
          <p:nvSpPr>
            <p:cNvPr id="612356" name="Rectangle 4"/>
            <p:cNvSpPr>
              <a:spLocks noChangeArrowheads="1"/>
            </p:cNvSpPr>
            <p:nvPr/>
          </p:nvSpPr>
          <p:spPr bwMode="auto">
            <a:xfrm>
              <a:off x="1586" y="1152"/>
              <a:ext cx="5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E</a:t>
              </a:r>
              <a:r>
                <a:rPr lang="en-US" altLang="zh-CN" sz="2400"/>
                <a:t>.</a:t>
              </a:r>
              <a:r>
                <a:rPr lang="en-US" altLang="zh-CN" sz="2400" i="1"/>
                <a:t>nptr</a:t>
              </a:r>
              <a:endParaRPr lang="en-US" altLang="zh-CN" sz="2400"/>
            </a:p>
          </p:txBody>
        </p:sp>
        <p:sp>
          <p:nvSpPr>
            <p:cNvPr id="612357" name="Rectangle 5"/>
            <p:cNvSpPr>
              <a:spLocks noChangeArrowheads="1"/>
            </p:cNvSpPr>
            <p:nvPr/>
          </p:nvSpPr>
          <p:spPr bwMode="auto">
            <a:xfrm>
              <a:off x="3960" y="1513"/>
              <a:ext cx="5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612358" name="Rectangle 6"/>
            <p:cNvSpPr>
              <a:spLocks noChangeArrowheads="1"/>
            </p:cNvSpPr>
            <p:nvPr/>
          </p:nvSpPr>
          <p:spPr bwMode="auto">
            <a:xfrm>
              <a:off x="96" y="1584"/>
              <a:ext cx="5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E</a:t>
              </a:r>
              <a:r>
                <a:rPr lang="en-US" altLang="zh-CN" sz="2400"/>
                <a:t>.</a:t>
              </a:r>
              <a:r>
                <a:rPr lang="en-US" altLang="zh-CN" sz="2400" i="1"/>
                <a:t>nptr</a:t>
              </a:r>
              <a:endParaRPr lang="en-US" altLang="zh-CN" sz="2400"/>
            </a:p>
          </p:txBody>
        </p:sp>
        <p:sp>
          <p:nvSpPr>
            <p:cNvPr id="612359" name="Rectangle 7"/>
            <p:cNvSpPr>
              <a:spLocks noChangeArrowheads="1"/>
            </p:cNvSpPr>
            <p:nvPr/>
          </p:nvSpPr>
          <p:spPr bwMode="auto">
            <a:xfrm>
              <a:off x="60" y="1920"/>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612360" name="Rectangle 8"/>
            <p:cNvSpPr>
              <a:spLocks noChangeArrowheads="1"/>
            </p:cNvSpPr>
            <p:nvPr/>
          </p:nvSpPr>
          <p:spPr bwMode="auto">
            <a:xfrm>
              <a:off x="96" y="2256"/>
              <a:ext cx="57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p>
          </p:txBody>
        </p:sp>
        <p:sp>
          <p:nvSpPr>
            <p:cNvPr id="612361" name="Rectangle 9"/>
            <p:cNvSpPr>
              <a:spLocks noChangeArrowheads="1"/>
            </p:cNvSpPr>
            <p:nvPr/>
          </p:nvSpPr>
          <p:spPr bwMode="auto">
            <a:xfrm>
              <a:off x="144" y="2658"/>
              <a:ext cx="22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id</a:t>
              </a:r>
            </a:p>
          </p:txBody>
        </p:sp>
        <p:sp>
          <p:nvSpPr>
            <p:cNvPr id="612362" name="Rectangle 10"/>
            <p:cNvSpPr>
              <a:spLocks noChangeArrowheads="1"/>
            </p:cNvSpPr>
            <p:nvPr/>
          </p:nvSpPr>
          <p:spPr bwMode="auto">
            <a:xfrm>
              <a:off x="2832" y="1872"/>
              <a:ext cx="67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612363" name="Rectangle 11"/>
            <p:cNvSpPr>
              <a:spLocks noChangeArrowheads="1"/>
            </p:cNvSpPr>
            <p:nvPr/>
          </p:nvSpPr>
          <p:spPr bwMode="auto">
            <a:xfrm>
              <a:off x="1577" y="1532"/>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400"/>
                <a:t>+</a:t>
              </a:r>
            </a:p>
          </p:txBody>
        </p:sp>
        <p:sp>
          <p:nvSpPr>
            <p:cNvPr id="612364" name="Rectangle 12"/>
            <p:cNvSpPr>
              <a:spLocks noChangeArrowheads="1"/>
            </p:cNvSpPr>
            <p:nvPr/>
          </p:nvSpPr>
          <p:spPr bwMode="auto">
            <a:xfrm>
              <a:off x="4093" y="1919"/>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400"/>
                <a:t>*</a:t>
              </a:r>
            </a:p>
          </p:txBody>
        </p:sp>
        <p:sp>
          <p:nvSpPr>
            <p:cNvPr id="612365" name="Rectangle 13"/>
            <p:cNvSpPr>
              <a:spLocks noChangeArrowheads="1"/>
            </p:cNvSpPr>
            <p:nvPr/>
          </p:nvSpPr>
          <p:spPr bwMode="auto">
            <a:xfrm>
              <a:off x="2880" y="2256"/>
              <a:ext cx="57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endParaRPr lang="en-US" altLang="zh-CN" sz="2400"/>
            </a:p>
          </p:txBody>
        </p:sp>
        <p:sp>
          <p:nvSpPr>
            <p:cNvPr id="612366" name="Rectangle 14"/>
            <p:cNvSpPr>
              <a:spLocks noChangeArrowheads="1"/>
            </p:cNvSpPr>
            <p:nvPr/>
          </p:nvSpPr>
          <p:spPr bwMode="auto">
            <a:xfrm>
              <a:off x="5040" y="1862"/>
              <a:ext cx="57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endParaRPr lang="en-US" altLang="zh-CN" sz="2400"/>
            </a:p>
          </p:txBody>
        </p:sp>
        <p:sp>
          <p:nvSpPr>
            <p:cNvPr id="612367" name="Rectangle 15"/>
            <p:cNvSpPr>
              <a:spLocks noChangeArrowheads="1"/>
            </p:cNvSpPr>
            <p:nvPr/>
          </p:nvSpPr>
          <p:spPr bwMode="auto">
            <a:xfrm>
              <a:off x="5154" y="2273"/>
              <a:ext cx="235"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id</a:t>
              </a:r>
              <a:endParaRPr lang="en-US" altLang="zh-CN" sz="2400" b="0"/>
            </a:p>
          </p:txBody>
        </p:sp>
        <p:sp>
          <p:nvSpPr>
            <p:cNvPr id="612368" name="Rectangle 16"/>
            <p:cNvSpPr>
              <a:spLocks noChangeArrowheads="1"/>
            </p:cNvSpPr>
            <p:nvPr/>
          </p:nvSpPr>
          <p:spPr bwMode="auto">
            <a:xfrm>
              <a:off x="2944" y="2595"/>
              <a:ext cx="42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num</a:t>
              </a:r>
              <a:endParaRPr lang="en-US" altLang="zh-CN" sz="2400" b="0"/>
            </a:p>
          </p:txBody>
        </p:sp>
        <p:sp>
          <p:nvSpPr>
            <p:cNvPr id="612369" name="Line 17"/>
            <p:cNvSpPr>
              <a:spLocks noChangeShapeType="1"/>
            </p:cNvSpPr>
            <p:nvPr/>
          </p:nvSpPr>
          <p:spPr bwMode="auto">
            <a:xfrm flipH="1">
              <a:off x="267" y="1311"/>
              <a:ext cx="1266"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2370" name="Line 18"/>
            <p:cNvSpPr>
              <a:spLocks noChangeShapeType="1"/>
            </p:cNvSpPr>
            <p:nvPr/>
          </p:nvSpPr>
          <p:spPr bwMode="auto">
            <a:xfrm flipH="1">
              <a:off x="203" y="1807"/>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2371" name="Line 19"/>
            <p:cNvSpPr>
              <a:spLocks noChangeShapeType="1"/>
            </p:cNvSpPr>
            <p:nvPr/>
          </p:nvSpPr>
          <p:spPr bwMode="auto">
            <a:xfrm flipH="1">
              <a:off x="213" y="2156"/>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2372" name="Line 20"/>
            <p:cNvSpPr>
              <a:spLocks noChangeShapeType="1"/>
            </p:cNvSpPr>
            <p:nvPr/>
          </p:nvSpPr>
          <p:spPr bwMode="auto">
            <a:xfrm flipH="1">
              <a:off x="213" y="2524"/>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2373" name="Line 21"/>
            <p:cNvSpPr>
              <a:spLocks noChangeShapeType="1"/>
            </p:cNvSpPr>
            <p:nvPr/>
          </p:nvSpPr>
          <p:spPr bwMode="auto">
            <a:xfrm>
              <a:off x="1974" y="1321"/>
              <a:ext cx="2008"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2374" name="Line 22"/>
            <p:cNvSpPr>
              <a:spLocks noChangeShapeType="1"/>
            </p:cNvSpPr>
            <p:nvPr/>
          </p:nvSpPr>
          <p:spPr bwMode="auto">
            <a:xfrm flipH="1">
              <a:off x="1632" y="1375"/>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2375" name="Line 23"/>
            <p:cNvSpPr>
              <a:spLocks noChangeShapeType="1"/>
            </p:cNvSpPr>
            <p:nvPr/>
          </p:nvSpPr>
          <p:spPr bwMode="auto">
            <a:xfrm>
              <a:off x="4140" y="1767"/>
              <a:ext cx="9"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2376" name="Line 24"/>
            <p:cNvSpPr>
              <a:spLocks noChangeShapeType="1"/>
            </p:cNvSpPr>
            <p:nvPr/>
          </p:nvSpPr>
          <p:spPr bwMode="auto">
            <a:xfrm flipH="1">
              <a:off x="3074" y="1734"/>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2377" name="Line 25"/>
            <p:cNvSpPr>
              <a:spLocks noChangeShapeType="1"/>
            </p:cNvSpPr>
            <p:nvPr/>
          </p:nvSpPr>
          <p:spPr bwMode="auto">
            <a:xfrm>
              <a:off x="4275" y="1725"/>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2378" name="Line 26"/>
            <p:cNvSpPr>
              <a:spLocks noChangeShapeType="1"/>
            </p:cNvSpPr>
            <p:nvPr/>
          </p:nvSpPr>
          <p:spPr bwMode="auto">
            <a:xfrm flipH="1">
              <a:off x="3084" y="2110"/>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2379" name="Line 27"/>
            <p:cNvSpPr>
              <a:spLocks noChangeShapeType="1"/>
            </p:cNvSpPr>
            <p:nvPr/>
          </p:nvSpPr>
          <p:spPr bwMode="auto">
            <a:xfrm flipH="1">
              <a:off x="3084" y="2477"/>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2380" name="Line 28"/>
            <p:cNvSpPr>
              <a:spLocks noChangeShapeType="1"/>
            </p:cNvSpPr>
            <p:nvPr/>
          </p:nvSpPr>
          <p:spPr bwMode="auto">
            <a:xfrm flipH="1">
              <a:off x="5221" y="2119"/>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12381" name="Group 29"/>
            <p:cNvGrpSpPr>
              <a:grpSpLocks/>
            </p:cNvGrpSpPr>
            <p:nvPr/>
          </p:nvGrpSpPr>
          <p:grpSpPr bwMode="auto">
            <a:xfrm>
              <a:off x="825" y="3240"/>
              <a:ext cx="793" cy="412"/>
              <a:chOff x="2582" y="5834"/>
              <a:chExt cx="1156" cy="673"/>
            </a:xfrm>
          </p:grpSpPr>
          <p:sp>
            <p:nvSpPr>
              <p:cNvPr id="612382" name="Rectangle 30"/>
              <p:cNvSpPr>
                <a:spLocks noChangeArrowheads="1"/>
              </p:cNvSpPr>
              <p:nvPr/>
            </p:nvSpPr>
            <p:spPr bwMode="auto">
              <a:xfrm>
                <a:off x="2582" y="5834"/>
                <a:ext cx="1156"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400"/>
                  <a:t>id</a:t>
                </a:r>
              </a:p>
            </p:txBody>
          </p:sp>
          <p:sp>
            <p:nvSpPr>
              <p:cNvPr id="612383" name="Line 31"/>
              <p:cNvSpPr>
                <a:spLocks noChangeShapeType="1"/>
              </p:cNvSpPr>
              <p:nvPr/>
            </p:nvSpPr>
            <p:spPr bwMode="auto">
              <a:xfrm>
                <a:off x="3150" y="5847"/>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2384" name="Line 32"/>
              <p:cNvSpPr>
                <a:spLocks noChangeShapeType="1"/>
              </p:cNvSpPr>
              <p:nvPr/>
            </p:nvSpPr>
            <p:spPr bwMode="auto">
              <a:xfrm>
                <a:off x="3420" y="6057"/>
                <a:ext cx="0" cy="450"/>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12385" name="Group 33"/>
            <p:cNvGrpSpPr>
              <a:grpSpLocks/>
            </p:cNvGrpSpPr>
            <p:nvPr/>
          </p:nvGrpSpPr>
          <p:grpSpPr bwMode="auto">
            <a:xfrm>
              <a:off x="4797" y="3250"/>
              <a:ext cx="793" cy="412"/>
              <a:chOff x="2582" y="5834"/>
              <a:chExt cx="1156" cy="673"/>
            </a:xfrm>
          </p:grpSpPr>
          <p:sp>
            <p:nvSpPr>
              <p:cNvPr id="612386" name="Rectangle 34"/>
              <p:cNvSpPr>
                <a:spLocks noChangeArrowheads="1"/>
              </p:cNvSpPr>
              <p:nvPr/>
            </p:nvSpPr>
            <p:spPr bwMode="auto">
              <a:xfrm>
                <a:off x="2582" y="5834"/>
                <a:ext cx="1156"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400"/>
                  <a:t>id</a:t>
                </a:r>
              </a:p>
            </p:txBody>
          </p:sp>
          <p:sp>
            <p:nvSpPr>
              <p:cNvPr id="612387" name="Line 35"/>
              <p:cNvSpPr>
                <a:spLocks noChangeShapeType="1"/>
              </p:cNvSpPr>
              <p:nvPr/>
            </p:nvSpPr>
            <p:spPr bwMode="auto">
              <a:xfrm>
                <a:off x="3150" y="5847"/>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2388" name="Line 36"/>
              <p:cNvSpPr>
                <a:spLocks noChangeShapeType="1"/>
              </p:cNvSpPr>
              <p:nvPr/>
            </p:nvSpPr>
            <p:spPr bwMode="auto">
              <a:xfrm>
                <a:off x="3420" y="6057"/>
                <a:ext cx="0" cy="450"/>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12389" name="Group 37"/>
            <p:cNvGrpSpPr>
              <a:grpSpLocks/>
            </p:cNvGrpSpPr>
            <p:nvPr/>
          </p:nvGrpSpPr>
          <p:grpSpPr bwMode="auto">
            <a:xfrm>
              <a:off x="3451" y="3250"/>
              <a:ext cx="793" cy="265"/>
              <a:chOff x="6306" y="5910"/>
              <a:chExt cx="1156" cy="433"/>
            </a:xfrm>
          </p:grpSpPr>
          <p:sp>
            <p:nvSpPr>
              <p:cNvPr id="612390" name="Rectangle 38"/>
              <p:cNvSpPr>
                <a:spLocks noChangeArrowheads="1"/>
              </p:cNvSpPr>
              <p:nvPr/>
            </p:nvSpPr>
            <p:spPr bwMode="auto">
              <a:xfrm>
                <a:off x="6306" y="5910"/>
                <a:ext cx="1156"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54000" tIns="10800" rIns="18000" bIns="10800"/>
              <a:lstStyle/>
              <a:p>
                <a:pPr algn="just"/>
                <a:r>
                  <a:rPr lang="en-US" altLang="zh-CN" sz="2400"/>
                  <a:t>num  5</a:t>
                </a:r>
              </a:p>
            </p:txBody>
          </p:sp>
          <p:sp>
            <p:nvSpPr>
              <p:cNvPr id="612391" name="Line 39"/>
              <p:cNvSpPr>
                <a:spLocks noChangeShapeType="1"/>
              </p:cNvSpPr>
              <p:nvPr/>
            </p:nvSpPr>
            <p:spPr bwMode="auto">
              <a:xfrm>
                <a:off x="6874" y="5923"/>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2392" name="Group 40"/>
            <p:cNvGrpSpPr>
              <a:grpSpLocks/>
            </p:cNvGrpSpPr>
            <p:nvPr/>
          </p:nvGrpSpPr>
          <p:grpSpPr bwMode="auto">
            <a:xfrm>
              <a:off x="3943" y="2707"/>
              <a:ext cx="1173" cy="265"/>
              <a:chOff x="7626" y="5010"/>
              <a:chExt cx="1710" cy="433"/>
            </a:xfrm>
          </p:grpSpPr>
          <p:sp>
            <p:nvSpPr>
              <p:cNvPr id="612393" name="Rectangle 41"/>
              <p:cNvSpPr>
                <a:spLocks noChangeArrowheads="1"/>
              </p:cNvSpPr>
              <p:nvPr/>
            </p:nvSpPr>
            <p:spPr bwMode="auto">
              <a:xfrm>
                <a:off x="7626" y="5010"/>
                <a:ext cx="1710"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zh-CN" altLang="en-US" sz="2400">
                    <a:latin typeface="宋体" charset="-122"/>
                  </a:rPr>
                  <a:t>*</a:t>
                </a:r>
              </a:p>
            </p:txBody>
          </p:sp>
          <p:sp>
            <p:nvSpPr>
              <p:cNvPr id="612394" name="Line 42"/>
              <p:cNvSpPr>
                <a:spLocks noChangeShapeType="1"/>
              </p:cNvSpPr>
              <p:nvPr/>
            </p:nvSpPr>
            <p:spPr bwMode="auto">
              <a:xfrm>
                <a:off x="8194" y="5023"/>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2395" name="Line 43"/>
              <p:cNvSpPr>
                <a:spLocks noChangeShapeType="1"/>
              </p:cNvSpPr>
              <p:nvPr/>
            </p:nvSpPr>
            <p:spPr bwMode="auto">
              <a:xfrm>
                <a:off x="8777" y="5010"/>
                <a:ext cx="0" cy="39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2396" name="Group 44"/>
            <p:cNvGrpSpPr>
              <a:grpSpLocks/>
            </p:cNvGrpSpPr>
            <p:nvPr/>
          </p:nvGrpSpPr>
          <p:grpSpPr bwMode="auto">
            <a:xfrm>
              <a:off x="1496" y="2119"/>
              <a:ext cx="1172" cy="266"/>
              <a:chOff x="7626" y="5010"/>
              <a:chExt cx="1710" cy="433"/>
            </a:xfrm>
          </p:grpSpPr>
          <p:sp>
            <p:nvSpPr>
              <p:cNvPr id="612397" name="Rectangle 45"/>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zh-CN" altLang="en-US" sz="2400">
                    <a:latin typeface="宋体" charset="-122"/>
                  </a:rPr>
                  <a:t>+</a:t>
                </a:r>
              </a:p>
            </p:txBody>
          </p:sp>
          <p:sp>
            <p:nvSpPr>
              <p:cNvPr id="612398" name="Line 46"/>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2399" name="Line 47"/>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12400" name="Rectangle 48"/>
            <p:cNvSpPr>
              <a:spLocks noChangeArrowheads="1"/>
            </p:cNvSpPr>
            <p:nvPr/>
          </p:nvSpPr>
          <p:spPr bwMode="auto">
            <a:xfrm>
              <a:off x="192" y="3648"/>
              <a:ext cx="22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r>
                <a:rPr lang="zh-CN" altLang="en-US" sz="2800"/>
                <a:t>指向符号表中</a:t>
              </a:r>
              <a:r>
                <a:rPr lang="en-US" altLang="zh-CN" sz="2800" i="1"/>
                <a:t>a</a:t>
              </a:r>
              <a:r>
                <a:rPr lang="zh-CN" altLang="en-US" sz="2800"/>
                <a:t>的入口</a:t>
              </a:r>
            </a:p>
          </p:txBody>
        </p:sp>
        <p:sp>
          <p:nvSpPr>
            <p:cNvPr id="612401" name="Rectangle 49"/>
            <p:cNvSpPr>
              <a:spLocks noChangeArrowheads="1"/>
            </p:cNvSpPr>
            <p:nvPr/>
          </p:nvSpPr>
          <p:spPr bwMode="auto">
            <a:xfrm>
              <a:off x="3557" y="3648"/>
              <a:ext cx="2203"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r>
                <a:rPr lang="zh-CN" altLang="en-US" sz="2800"/>
                <a:t>指向符号表中</a:t>
              </a:r>
              <a:r>
                <a:rPr lang="en-US" altLang="zh-CN" sz="2800" i="1"/>
                <a:t>b</a:t>
              </a:r>
              <a:r>
                <a:rPr lang="zh-CN" altLang="en-US" sz="2800"/>
                <a:t>的入口</a:t>
              </a:r>
            </a:p>
          </p:txBody>
        </p:sp>
        <p:sp>
          <p:nvSpPr>
            <p:cNvPr id="612402" name="Line 50"/>
            <p:cNvSpPr>
              <a:spLocks noChangeShapeType="1"/>
            </p:cNvSpPr>
            <p:nvPr/>
          </p:nvSpPr>
          <p:spPr bwMode="auto">
            <a:xfrm>
              <a:off x="1800" y="1412"/>
              <a:ext cx="0" cy="707"/>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12403" name="Line 51"/>
            <p:cNvSpPr>
              <a:spLocks noChangeShapeType="1"/>
            </p:cNvSpPr>
            <p:nvPr/>
          </p:nvSpPr>
          <p:spPr bwMode="auto">
            <a:xfrm>
              <a:off x="1056" y="1730"/>
              <a:ext cx="0" cy="1534"/>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12404" name="Line 52"/>
            <p:cNvSpPr>
              <a:spLocks noChangeShapeType="1"/>
            </p:cNvSpPr>
            <p:nvPr/>
          </p:nvSpPr>
          <p:spPr bwMode="auto">
            <a:xfrm>
              <a:off x="624" y="1728"/>
              <a:ext cx="384" cy="0"/>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2405" name="Line 53"/>
            <p:cNvSpPr>
              <a:spLocks noChangeShapeType="1"/>
            </p:cNvSpPr>
            <p:nvPr/>
          </p:nvSpPr>
          <p:spPr bwMode="auto">
            <a:xfrm>
              <a:off x="607" y="2091"/>
              <a:ext cx="353" cy="21"/>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2406" name="Line 54"/>
            <p:cNvSpPr>
              <a:spLocks noChangeShapeType="1"/>
            </p:cNvSpPr>
            <p:nvPr/>
          </p:nvSpPr>
          <p:spPr bwMode="auto">
            <a:xfrm>
              <a:off x="607" y="2450"/>
              <a:ext cx="277" cy="0"/>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2407" name="Line 55"/>
            <p:cNvSpPr>
              <a:spLocks noChangeShapeType="1"/>
            </p:cNvSpPr>
            <p:nvPr/>
          </p:nvSpPr>
          <p:spPr bwMode="auto">
            <a:xfrm>
              <a:off x="3696" y="2016"/>
              <a:ext cx="0" cy="1231"/>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12408" name="Line 56"/>
            <p:cNvSpPr>
              <a:spLocks noChangeShapeType="1"/>
            </p:cNvSpPr>
            <p:nvPr/>
          </p:nvSpPr>
          <p:spPr bwMode="auto">
            <a:xfrm flipV="1">
              <a:off x="3360" y="2016"/>
              <a:ext cx="336" cy="0"/>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2409" name="Line 57"/>
            <p:cNvSpPr>
              <a:spLocks noChangeShapeType="1"/>
            </p:cNvSpPr>
            <p:nvPr/>
          </p:nvSpPr>
          <p:spPr bwMode="auto">
            <a:xfrm>
              <a:off x="3408" y="2400"/>
              <a:ext cx="165" cy="0"/>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2410" name="Line 58"/>
            <p:cNvSpPr>
              <a:spLocks noChangeShapeType="1"/>
            </p:cNvSpPr>
            <p:nvPr/>
          </p:nvSpPr>
          <p:spPr bwMode="auto">
            <a:xfrm>
              <a:off x="4309" y="1752"/>
              <a:ext cx="0" cy="945"/>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12411" name="Line 59"/>
            <p:cNvSpPr>
              <a:spLocks noChangeShapeType="1"/>
            </p:cNvSpPr>
            <p:nvPr/>
          </p:nvSpPr>
          <p:spPr bwMode="auto">
            <a:xfrm>
              <a:off x="4936" y="2881"/>
              <a:ext cx="0" cy="368"/>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12412" name="Freeform 60"/>
            <p:cNvSpPr>
              <a:spLocks/>
            </p:cNvSpPr>
            <p:nvPr/>
          </p:nvSpPr>
          <p:spPr bwMode="auto">
            <a:xfrm>
              <a:off x="1089" y="2275"/>
              <a:ext cx="968" cy="965"/>
            </a:xfrm>
            <a:custGeom>
              <a:avLst/>
              <a:gdLst>
                <a:gd name="T0" fmla="*/ 1412 w 1412"/>
                <a:gd name="T1" fmla="*/ 0 h 1576"/>
                <a:gd name="T2" fmla="*/ 1113 w 1412"/>
                <a:gd name="T3" fmla="*/ 811 h 1576"/>
                <a:gd name="T4" fmla="*/ 182 w 1412"/>
                <a:gd name="T5" fmla="*/ 960 h 1576"/>
                <a:gd name="T6" fmla="*/ 18 w 1412"/>
                <a:gd name="T7" fmla="*/ 1576 h 1576"/>
              </a:gdLst>
              <a:ahLst/>
              <a:cxnLst>
                <a:cxn ang="0">
                  <a:pos x="T0" y="T1"/>
                </a:cxn>
                <a:cxn ang="0">
                  <a:pos x="T2" y="T3"/>
                </a:cxn>
                <a:cxn ang="0">
                  <a:pos x="T4" y="T5"/>
                </a:cxn>
                <a:cxn ang="0">
                  <a:pos x="T6" y="T7"/>
                </a:cxn>
              </a:cxnLst>
              <a:rect l="0" t="0" r="r" b="b"/>
              <a:pathLst>
                <a:path w="1412" h="1576">
                  <a:moveTo>
                    <a:pt x="1412" y="0"/>
                  </a:moveTo>
                  <a:cubicBezTo>
                    <a:pt x="1362" y="135"/>
                    <a:pt x="1318" y="651"/>
                    <a:pt x="1113" y="811"/>
                  </a:cubicBezTo>
                  <a:cubicBezTo>
                    <a:pt x="908" y="971"/>
                    <a:pt x="364" y="833"/>
                    <a:pt x="182" y="960"/>
                  </a:cubicBezTo>
                  <a:cubicBezTo>
                    <a:pt x="0" y="1087"/>
                    <a:pt x="45" y="1473"/>
                    <a:pt x="18" y="1576"/>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2413" name="Freeform 61"/>
            <p:cNvSpPr>
              <a:spLocks/>
            </p:cNvSpPr>
            <p:nvPr/>
          </p:nvSpPr>
          <p:spPr bwMode="auto">
            <a:xfrm>
              <a:off x="2541" y="2240"/>
              <a:ext cx="1583" cy="457"/>
            </a:xfrm>
            <a:custGeom>
              <a:avLst/>
              <a:gdLst>
                <a:gd name="T0" fmla="*/ 0 w 2310"/>
                <a:gd name="T1" fmla="*/ 13 h 747"/>
                <a:gd name="T2" fmla="*/ 1380 w 2310"/>
                <a:gd name="T3" fmla="*/ 13 h 747"/>
                <a:gd name="T4" fmla="*/ 1590 w 2310"/>
                <a:gd name="T5" fmla="*/ 28 h 747"/>
                <a:gd name="T6" fmla="*/ 1980 w 2310"/>
                <a:gd name="T7" fmla="*/ 178 h 747"/>
                <a:gd name="T8" fmla="*/ 2310 w 2310"/>
                <a:gd name="T9" fmla="*/ 747 h 747"/>
              </a:gdLst>
              <a:ahLst/>
              <a:cxnLst>
                <a:cxn ang="0">
                  <a:pos x="T0" y="T1"/>
                </a:cxn>
                <a:cxn ang="0">
                  <a:pos x="T2" y="T3"/>
                </a:cxn>
                <a:cxn ang="0">
                  <a:pos x="T4" y="T5"/>
                </a:cxn>
                <a:cxn ang="0">
                  <a:pos x="T6" y="T7"/>
                </a:cxn>
                <a:cxn ang="0">
                  <a:pos x="T8" y="T9"/>
                </a:cxn>
              </a:cxnLst>
              <a:rect l="0" t="0" r="r" b="b"/>
              <a:pathLst>
                <a:path w="2310" h="747">
                  <a:moveTo>
                    <a:pt x="0" y="13"/>
                  </a:moveTo>
                  <a:cubicBezTo>
                    <a:pt x="230" y="13"/>
                    <a:pt x="1115" y="11"/>
                    <a:pt x="1380" y="13"/>
                  </a:cubicBezTo>
                  <a:cubicBezTo>
                    <a:pt x="1645" y="15"/>
                    <a:pt x="1490" y="0"/>
                    <a:pt x="1590" y="28"/>
                  </a:cubicBezTo>
                  <a:cubicBezTo>
                    <a:pt x="1690" y="56"/>
                    <a:pt x="1860" y="58"/>
                    <a:pt x="1980" y="178"/>
                  </a:cubicBezTo>
                  <a:cubicBezTo>
                    <a:pt x="2100" y="298"/>
                    <a:pt x="2241" y="629"/>
                    <a:pt x="2310" y="747"/>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2414" name="Freeform 62"/>
            <p:cNvSpPr>
              <a:spLocks/>
            </p:cNvSpPr>
            <p:nvPr/>
          </p:nvSpPr>
          <p:spPr bwMode="auto">
            <a:xfrm>
              <a:off x="3743" y="2881"/>
              <a:ext cx="772" cy="368"/>
            </a:xfrm>
            <a:custGeom>
              <a:avLst/>
              <a:gdLst>
                <a:gd name="T0" fmla="*/ 1126 w 1126"/>
                <a:gd name="T1" fmla="*/ 0 h 600"/>
                <a:gd name="T2" fmla="*/ 916 w 1126"/>
                <a:gd name="T3" fmla="*/ 301 h 600"/>
                <a:gd name="T4" fmla="*/ 181 w 1126"/>
                <a:gd name="T5" fmla="*/ 346 h 600"/>
                <a:gd name="T6" fmla="*/ 0 w 1126"/>
                <a:gd name="T7" fmla="*/ 600 h 600"/>
              </a:gdLst>
              <a:ahLst/>
              <a:cxnLst>
                <a:cxn ang="0">
                  <a:pos x="T0" y="T1"/>
                </a:cxn>
                <a:cxn ang="0">
                  <a:pos x="T2" y="T3"/>
                </a:cxn>
                <a:cxn ang="0">
                  <a:pos x="T4" y="T5"/>
                </a:cxn>
                <a:cxn ang="0">
                  <a:pos x="T6" y="T7"/>
                </a:cxn>
              </a:cxnLst>
              <a:rect l="0" t="0" r="r" b="b"/>
              <a:pathLst>
                <a:path w="1126" h="600">
                  <a:moveTo>
                    <a:pt x="1126" y="0"/>
                  </a:moveTo>
                  <a:cubicBezTo>
                    <a:pt x="1091" y="50"/>
                    <a:pt x="1073" y="243"/>
                    <a:pt x="916" y="301"/>
                  </a:cubicBezTo>
                  <a:cubicBezTo>
                    <a:pt x="759" y="359"/>
                    <a:pt x="334" y="296"/>
                    <a:pt x="181" y="346"/>
                  </a:cubicBezTo>
                  <a:cubicBezTo>
                    <a:pt x="28" y="396"/>
                    <a:pt x="38" y="547"/>
                    <a:pt x="0" y="600"/>
                  </a:cubicBezTo>
                </a:path>
              </a:pathLst>
            </a:custGeom>
            <a:noFill/>
            <a:ln w="25400">
              <a:solidFill>
                <a:srgbClr val="FF0000"/>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2415" name="Freeform 63"/>
            <p:cNvSpPr>
              <a:spLocks/>
            </p:cNvSpPr>
            <p:nvPr/>
          </p:nvSpPr>
          <p:spPr bwMode="auto">
            <a:xfrm>
              <a:off x="5059" y="2083"/>
              <a:ext cx="375" cy="1157"/>
            </a:xfrm>
            <a:custGeom>
              <a:avLst/>
              <a:gdLst>
                <a:gd name="T0" fmla="*/ 526 w 546"/>
                <a:gd name="T1" fmla="*/ 0 h 1890"/>
                <a:gd name="T2" fmla="*/ 526 w 546"/>
                <a:gd name="T3" fmla="*/ 1290 h 1890"/>
                <a:gd name="T4" fmla="*/ 406 w 546"/>
                <a:gd name="T5" fmla="*/ 1634 h 1890"/>
                <a:gd name="T6" fmla="*/ 211 w 546"/>
                <a:gd name="T7" fmla="*/ 1785 h 1890"/>
                <a:gd name="T8" fmla="*/ 0 w 546"/>
                <a:gd name="T9" fmla="*/ 1890 h 1890"/>
              </a:gdLst>
              <a:ahLst/>
              <a:cxnLst>
                <a:cxn ang="0">
                  <a:pos x="T0" y="T1"/>
                </a:cxn>
                <a:cxn ang="0">
                  <a:pos x="T2" y="T3"/>
                </a:cxn>
                <a:cxn ang="0">
                  <a:pos x="T4" y="T5"/>
                </a:cxn>
                <a:cxn ang="0">
                  <a:pos x="T6" y="T7"/>
                </a:cxn>
                <a:cxn ang="0">
                  <a:pos x="T8" y="T9"/>
                </a:cxn>
              </a:cxnLst>
              <a:rect l="0" t="0" r="r" b="b"/>
              <a:pathLst>
                <a:path w="546" h="1890">
                  <a:moveTo>
                    <a:pt x="526" y="0"/>
                  </a:moveTo>
                  <a:cubicBezTo>
                    <a:pt x="536" y="509"/>
                    <a:pt x="546" y="1018"/>
                    <a:pt x="526" y="1290"/>
                  </a:cubicBezTo>
                  <a:cubicBezTo>
                    <a:pt x="506" y="1562"/>
                    <a:pt x="458" y="1552"/>
                    <a:pt x="406" y="1634"/>
                  </a:cubicBezTo>
                  <a:cubicBezTo>
                    <a:pt x="354" y="1716"/>
                    <a:pt x="279" y="1742"/>
                    <a:pt x="211" y="1785"/>
                  </a:cubicBezTo>
                  <a:cubicBezTo>
                    <a:pt x="143" y="1828"/>
                    <a:pt x="44" y="1868"/>
                    <a:pt x="0" y="1890"/>
                  </a:cubicBezTo>
                </a:path>
              </a:pathLst>
            </a:custGeom>
            <a:noFill/>
            <a:ln w="25400" cap="flat">
              <a:solidFill>
                <a:srgbClr val="00FF00"/>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2416" name="Line 64"/>
            <p:cNvSpPr>
              <a:spLocks noChangeShapeType="1"/>
            </p:cNvSpPr>
            <p:nvPr/>
          </p:nvSpPr>
          <p:spPr bwMode="auto">
            <a:xfrm flipH="1">
              <a:off x="864" y="2448"/>
              <a:ext cx="0" cy="801"/>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12417" name="Line 65"/>
            <p:cNvSpPr>
              <a:spLocks noChangeShapeType="1"/>
            </p:cNvSpPr>
            <p:nvPr/>
          </p:nvSpPr>
          <p:spPr bwMode="auto">
            <a:xfrm flipH="1">
              <a:off x="960" y="2112"/>
              <a:ext cx="0" cy="1137"/>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12418" name="Line 66"/>
            <p:cNvSpPr>
              <a:spLocks noChangeShapeType="1"/>
            </p:cNvSpPr>
            <p:nvPr/>
          </p:nvSpPr>
          <p:spPr bwMode="auto">
            <a:xfrm>
              <a:off x="3552" y="2400"/>
              <a:ext cx="0" cy="864"/>
            </a:xfrm>
            <a:prstGeom prst="line">
              <a:avLst/>
            </a:prstGeom>
            <a:noFill/>
            <a:ln w="25400">
              <a:solidFill>
                <a:srgbClr val="00FF00"/>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69" name="Group 120"/>
          <p:cNvGraphicFramePr>
            <a:graphicFrameLocks noGrp="1"/>
          </p:cNvGraphicFramePr>
          <p:nvPr>
            <p:extLst>
              <p:ext uri="{D42A27DB-BD31-4B8C-83A1-F6EECF244321}">
                <p14:modId xmlns:p14="http://schemas.microsoft.com/office/powerpoint/2010/main" val="3802382220"/>
              </p:ext>
            </p:extLst>
          </p:nvPr>
        </p:nvGraphicFramePr>
        <p:xfrm>
          <a:off x="3895725" y="36480"/>
          <a:ext cx="5203825" cy="2682240"/>
        </p:xfrm>
        <a:graphic>
          <a:graphicData uri="http://schemas.openxmlformats.org/drawingml/2006/table">
            <a:tbl>
              <a:tblPr/>
              <a:tblGrid>
                <a:gridCol w="1470043"/>
                <a:gridCol w="3733782"/>
              </a:tblGrid>
              <a:tr h="23429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宋体" charset="-122"/>
                          <a:ea typeface="宋体" charset="-122"/>
                        </a:rPr>
                        <a:t>产  生  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宋体" charset="-122"/>
                          <a:ea typeface="宋体" charset="-122"/>
                        </a:rPr>
                        <a:t>语</a:t>
                      </a:r>
                      <a:r>
                        <a:rPr kumimoji="0" lang="zh-CN" altLang="en-US" sz="1600" b="1" i="0" u="none" strike="noStrike" cap="none" normalizeH="0" baseline="0" dirty="0" smtClean="0">
                          <a:ln>
                            <a:noFill/>
                          </a:ln>
                          <a:solidFill>
                            <a:schemeClr val="tx1"/>
                          </a:solidFill>
                          <a:effectLst/>
                          <a:latin typeface="Times New Roman" charset="0"/>
                          <a:ea typeface="宋体" charset="-122"/>
                        </a:rPr>
                        <a:t>  </a:t>
                      </a:r>
                      <a:r>
                        <a:rPr kumimoji="0" lang="zh-CN" altLang="en-US" sz="1600" b="1" i="0" u="none" strike="noStrike" cap="none" normalizeH="0" baseline="0" dirty="0" smtClean="0">
                          <a:ln>
                            <a:noFill/>
                          </a:ln>
                          <a:solidFill>
                            <a:schemeClr val="tx1"/>
                          </a:solidFill>
                          <a:effectLst/>
                          <a:latin typeface="宋体" charset="-122"/>
                          <a:ea typeface="宋体" charset="-122"/>
                        </a:rPr>
                        <a:t>义</a:t>
                      </a:r>
                      <a:r>
                        <a:rPr kumimoji="0" lang="zh-CN" altLang="en-US" sz="1600" b="1" i="0" u="none" strike="noStrike" cap="none" normalizeH="0" baseline="0" dirty="0" smtClean="0">
                          <a:ln>
                            <a:noFill/>
                          </a:ln>
                          <a:solidFill>
                            <a:schemeClr val="tx1"/>
                          </a:solidFill>
                          <a:effectLst/>
                          <a:latin typeface="Times New Roman" charset="0"/>
                          <a:ea typeface="宋体" charset="-122"/>
                        </a:rPr>
                        <a:t>  </a:t>
                      </a:r>
                      <a:r>
                        <a:rPr kumimoji="0" lang="zh-CN" altLang="en-US" sz="1600" b="1" i="0" u="none" strike="noStrike" cap="none" normalizeH="0" baseline="0" dirty="0" smtClean="0">
                          <a:ln>
                            <a:noFill/>
                          </a:ln>
                          <a:solidFill>
                            <a:schemeClr val="tx1"/>
                          </a:solidFill>
                          <a:effectLst/>
                          <a:latin typeface="宋体" charset="-122"/>
                          <a:ea typeface="宋体" charset="-122"/>
                        </a:rPr>
                        <a:t>规</a:t>
                      </a:r>
                      <a:r>
                        <a:rPr kumimoji="0" lang="zh-CN" altLang="en-US" sz="1600" b="1" i="0" u="none" strike="noStrike" cap="none" normalizeH="0" baseline="0" dirty="0" smtClean="0">
                          <a:ln>
                            <a:noFill/>
                          </a:ln>
                          <a:solidFill>
                            <a:schemeClr val="tx1"/>
                          </a:solidFill>
                          <a:effectLst/>
                          <a:latin typeface="Times New Roman" charset="0"/>
                          <a:ea typeface="宋体" charset="-122"/>
                        </a:rPr>
                        <a:t>  </a:t>
                      </a:r>
                      <a:r>
                        <a:rPr kumimoji="0" lang="zh-CN" altLang="en-US" sz="1600" b="1" i="0" u="none" strike="noStrike" cap="none" normalizeH="0" baseline="0" dirty="0" smtClean="0">
                          <a:ln>
                            <a:noFill/>
                          </a:ln>
                          <a:solidFill>
                            <a:schemeClr val="tx1"/>
                          </a:solidFill>
                          <a:effectLst/>
                          <a:latin typeface="宋体" charset="-122"/>
                          <a:ea typeface="宋体" charset="-122"/>
                        </a:rPr>
                        <a:t>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charset="0"/>
                          <a:ea typeface="宋体" charset="-122"/>
                        </a:rPr>
                        <a:t>  </a:t>
                      </a:r>
                      <a:r>
                        <a:rPr kumimoji="0" lang="en-US" altLang="zh-CN" sz="1600" b="1" i="1" u="none" strike="noStrike" cap="none" normalizeH="0" baseline="0" smtClean="0">
                          <a:ln>
                            <a:noFill/>
                          </a:ln>
                          <a:solidFill>
                            <a:schemeClr val="tx1"/>
                          </a:solidFill>
                          <a:effectLst/>
                          <a:latin typeface="Times New Roman" charset="0"/>
                          <a:ea typeface="宋体" charset="-122"/>
                        </a:rPr>
                        <a:t>E </a:t>
                      </a:r>
                      <a:r>
                        <a:rPr kumimoji="0" lang="en-US" altLang="zh-CN" sz="1600" b="1" i="0" u="none" strike="noStrike" cap="none" normalizeH="0" baseline="0" smtClean="0">
                          <a:ln>
                            <a:noFill/>
                          </a:ln>
                          <a:solidFill>
                            <a:schemeClr val="tx1"/>
                          </a:solidFill>
                          <a:effectLst/>
                          <a:latin typeface="Times New Roman" charset="0"/>
                          <a:ea typeface="宋体" charset="-122"/>
                          <a:sym typeface="Symbol" pitchFamily="18" charset="2"/>
                        </a:rPr>
                        <a:t></a:t>
                      </a:r>
                      <a:r>
                        <a:rPr kumimoji="0" lang="en-US" altLang="zh-CN" sz="1600" b="1" i="0" u="none" strike="noStrike" cap="none" normalizeH="0" baseline="0" smtClean="0">
                          <a:ln>
                            <a:noFill/>
                          </a:ln>
                          <a:solidFill>
                            <a:schemeClr val="tx1"/>
                          </a:solidFill>
                          <a:effectLst/>
                          <a:latin typeface="Times New Roman" charset="0"/>
                          <a:ea typeface="宋体" charset="-122"/>
                        </a:rPr>
                        <a:t> </a:t>
                      </a:r>
                      <a:r>
                        <a:rPr kumimoji="0" lang="en-US" altLang="zh-CN" sz="1600" b="1" i="1" u="none" strike="noStrike" cap="none" normalizeH="0" baseline="0" smtClean="0">
                          <a:ln>
                            <a:noFill/>
                          </a:ln>
                          <a:solidFill>
                            <a:schemeClr val="tx1"/>
                          </a:solidFill>
                          <a:effectLst/>
                          <a:latin typeface="Times New Roman" charset="0"/>
                          <a:ea typeface="宋体" charset="-122"/>
                        </a:rPr>
                        <a:t>E</a:t>
                      </a:r>
                      <a:r>
                        <a:rPr kumimoji="0" lang="en-US" altLang="zh-CN" sz="1600" b="1" i="0" u="none" strike="noStrike" cap="none" normalizeH="0" baseline="-30000" smtClean="0">
                          <a:ln>
                            <a:noFill/>
                          </a:ln>
                          <a:solidFill>
                            <a:schemeClr val="tx1"/>
                          </a:solidFill>
                          <a:effectLst/>
                          <a:latin typeface="Times New Roman" charset="0"/>
                          <a:ea typeface="宋体" charset="-122"/>
                        </a:rPr>
                        <a:t>1 </a:t>
                      </a:r>
                      <a:r>
                        <a:rPr kumimoji="0" lang="en-US" altLang="zh-CN" sz="1600" b="1" i="0" u="none" strike="noStrike" cap="none" normalizeH="0" baseline="0" smtClean="0">
                          <a:ln>
                            <a:noFill/>
                          </a:ln>
                          <a:solidFill>
                            <a:schemeClr val="tx1"/>
                          </a:solidFill>
                          <a:effectLst/>
                          <a:latin typeface="Times New Roman" charset="0"/>
                          <a:ea typeface="宋体" charset="-122"/>
                        </a:rPr>
                        <a:t>+ </a:t>
                      </a:r>
                      <a:r>
                        <a:rPr kumimoji="0" lang="en-US" altLang="zh-CN" sz="1600" b="1" i="1" u="none" strike="noStrike" cap="none" normalizeH="0" baseline="0" smtClean="0">
                          <a:ln>
                            <a:noFill/>
                          </a:ln>
                          <a:solidFill>
                            <a:schemeClr val="tx1"/>
                          </a:solidFill>
                          <a:effectLst/>
                          <a:latin typeface="Times New Roman" charset="0"/>
                          <a:ea typeface="宋体" charset="-122"/>
                        </a:rPr>
                        <a:t>T</a:t>
                      </a:r>
                      <a:r>
                        <a:rPr kumimoji="0" lang="en-US" altLang="zh-CN" sz="1600" b="0" i="0" u="none" strike="noStrike" cap="none" normalizeH="0" baseline="0" smtClean="0">
                          <a:ln>
                            <a:noFill/>
                          </a:ln>
                          <a:solidFill>
                            <a:schemeClr val="tx1"/>
                          </a:solidFill>
                          <a:effectLst/>
                          <a:latin typeface="Times New Roman" charset="0"/>
                          <a:ea typeface="宋体" charset="-122"/>
                        </a:rPr>
                        <a:t> </a:t>
                      </a:r>
                      <a:endParaRPr kumimoji="0" lang="zh-CN" altLang="en-US" sz="16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E</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err="1" smtClean="0">
                          <a:ln>
                            <a:noFill/>
                          </a:ln>
                          <a:solidFill>
                            <a:schemeClr val="tx1"/>
                          </a:solidFill>
                          <a:effectLst/>
                          <a:latin typeface="Times New Roman" charset="0"/>
                          <a:ea typeface="宋体" charset="-122"/>
                        </a:rPr>
                        <a:t>mknode</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smtClean="0">
                          <a:ln>
                            <a:noFill/>
                          </a:ln>
                          <a:solidFill>
                            <a:schemeClr val="tx1"/>
                          </a:solidFill>
                          <a:effectLst/>
                          <a:latin typeface="Times New Roman" charset="0"/>
                          <a:ea typeface="宋体" charset="-122"/>
                        </a:rPr>
                        <a:t>E</a:t>
                      </a:r>
                      <a:r>
                        <a:rPr kumimoji="0" lang="en-US" altLang="zh-CN" sz="1600" b="1" i="0" u="none" strike="noStrike" cap="none" normalizeH="0" baseline="-30000" dirty="0" smtClean="0">
                          <a:ln>
                            <a:noFill/>
                          </a:ln>
                          <a:solidFill>
                            <a:schemeClr val="tx1"/>
                          </a:solidFill>
                          <a:effectLst/>
                          <a:latin typeface="Times New Roman" charset="0"/>
                          <a:ea typeface="宋体" charset="-122"/>
                        </a:rPr>
                        <a:t>1</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1" i="1" u="none" strike="noStrike" cap="none" normalizeH="0" baseline="0" dirty="0"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1" i="1"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T</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E </a:t>
                      </a:r>
                      <a:r>
                        <a:rPr kumimoji="0" lang="en-US" altLang="zh-CN" sz="1600" b="1" i="0" u="none" strike="noStrike" cap="none" normalizeH="0" baseline="0" dirty="0" smtClean="0">
                          <a:ln>
                            <a:noFill/>
                          </a:ln>
                          <a:solidFill>
                            <a:schemeClr val="tx1"/>
                          </a:solidFill>
                          <a:effectLst/>
                          <a:latin typeface="Times New Roman" charset="0"/>
                          <a:ea typeface="宋体" charset="-122"/>
                          <a:sym typeface="Symbol" pitchFamily="18" charset="2"/>
                        </a:rPr>
                        <a:t></a:t>
                      </a:r>
                      <a:r>
                        <a:rPr kumimoji="0" lang="en-US" altLang="zh-CN" sz="1600" b="1" i="1" u="none" strike="noStrike" cap="none" normalizeH="0" baseline="0" dirty="0" smtClean="0">
                          <a:ln>
                            <a:noFill/>
                          </a:ln>
                          <a:solidFill>
                            <a:schemeClr val="tx1"/>
                          </a:solidFill>
                          <a:effectLst/>
                          <a:latin typeface="Times New Roman" charset="0"/>
                          <a:ea typeface="宋体" charset="-122"/>
                        </a:rPr>
                        <a:t> T</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E</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err="1" smtClean="0">
                          <a:ln>
                            <a:noFill/>
                          </a:ln>
                          <a:solidFill>
                            <a:schemeClr val="tx1"/>
                          </a:solidFill>
                          <a:effectLst/>
                          <a:latin typeface="Times New Roman" charset="0"/>
                          <a:ea typeface="宋体" charset="-122"/>
                        </a:rPr>
                        <a:t>T</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6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rgbClr val="FF0000"/>
                          </a:solidFill>
                          <a:effectLst/>
                          <a:latin typeface="Times New Roman" charset="0"/>
                          <a:ea typeface="宋体" charset="-122"/>
                        </a:rPr>
                        <a:t>  </a:t>
                      </a:r>
                      <a:r>
                        <a:rPr kumimoji="0" lang="en-US" altLang="zh-CN" sz="1600" b="1" i="1" u="none" strike="noStrike" cap="none" normalizeH="0" baseline="0" dirty="0" smtClean="0">
                          <a:ln>
                            <a:noFill/>
                          </a:ln>
                          <a:solidFill>
                            <a:srgbClr val="FF0000"/>
                          </a:solidFill>
                          <a:effectLst/>
                          <a:latin typeface="Times New Roman" charset="0"/>
                          <a:ea typeface="宋体" charset="-122"/>
                        </a:rPr>
                        <a:t>T </a:t>
                      </a:r>
                      <a:r>
                        <a:rPr kumimoji="0" lang="en-US" altLang="zh-CN" sz="1600" b="1" i="0" u="none" strike="noStrike" cap="none" normalizeH="0" baseline="0" dirty="0" smtClean="0">
                          <a:ln>
                            <a:noFill/>
                          </a:ln>
                          <a:solidFill>
                            <a:srgbClr val="FF0000"/>
                          </a:solidFill>
                          <a:effectLst/>
                          <a:latin typeface="Times New Roman" charset="0"/>
                          <a:ea typeface="宋体" charset="-122"/>
                          <a:sym typeface="Symbol" pitchFamily="18" charset="2"/>
                        </a:rPr>
                        <a:t></a:t>
                      </a:r>
                      <a:r>
                        <a:rPr kumimoji="0" lang="en-US" altLang="zh-CN" sz="1600" b="1" i="0" u="none" strike="noStrike" cap="none" normalizeH="0" baseline="0" dirty="0" smtClean="0">
                          <a:ln>
                            <a:noFill/>
                          </a:ln>
                          <a:solidFill>
                            <a:srgbClr val="FF0000"/>
                          </a:solidFill>
                          <a:effectLst/>
                          <a:latin typeface="Times New Roman" charset="0"/>
                          <a:ea typeface="宋体" charset="-122"/>
                        </a:rPr>
                        <a:t> </a:t>
                      </a:r>
                      <a:r>
                        <a:rPr kumimoji="0" lang="en-US" altLang="zh-CN" sz="1600" b="1" i="1" u="none" strike="noStrike" cap="none" normalizeH="0" baseline="0" dirty="0" smtClean="0">
                          <a:ln>
                            <a:noFill/>
                          </a:ln>
                          <a:solidFill>
                            <a:srgbClr val="FF0000"/>
                          </a:solidFill>
                          <a:effectLst/>
                          <a:latin typeface="Times New Roman" charset="0"/>
                          <a:ea typeface="宋体" charset="-122"/>
                        </a:rPr>
                        <a:t>T</a:t>
                      </a:r>
                      <a:r>
                        <a:rPr kumimoji="0" lang="en-US" altLang="zh-CN" sz="1600" b="1" i="0" u="none" strike="noStrike" cap="none" normalizeH="0" baseline="-30000" dirty="0" smtClean="0">
                          <a:ln>
                            <a:noFill/>
                          </a:ln>
                          <a:solidFill>
                            <a:srgbClr val="FF0000"/>
                          </a:solidFill>
                          <a:effectLst/>
                          <a:latin typeface="Times New Roman" charset="0"/>
                          <a:ea typeface="宋体" charset="-122"/>
                        </a:rPr>
                        <a:t>1</a:t>
                      </a:r>
                      <a:r>
                        <a:rPr kumimoji="0" lang="en-US" altLang="zh-CN" sz="1600" b="1" i="0" u="none" strike="noStrike" cap="none" normalizeH="0" baseline="0" dirty="0" smtClean="0">
                          <a:ln>
                            <a:noFill/>
                          </a:ln>
                          <a:solidFill>
                            <a:srgbClr val="FF0000"/>
                          </a:solidFill>
                          <a:effectLst/>
                          <a:latin typeface="宋体" charset="-122"/>
                          <a:ea typeface="宋体" charset="-122"/>
                        </a:rPr>
                        <a:t>*</a:t>
                      </a:r>
                      <a:r>
                        <a:rPr kumimoji="0" lang="en-US" altLang="zh-CN" sz="1600" b="1" i="1" u="none" strike="noStrike" cap="none" normalizeH="0" baseline="0" dirty="0" smtClean="0">
                          <a:ln>
                            <a:noFill/>
                          </a:ln>
                          <a:solidFill>
                            <a:srgbClr val="FF0000"/>
                          </a:solidFill>
                          <a:effectLst/>
                          <a:latin typeface="Times New Roman" charset="0"/>
                          <a:ea typeface="宋体" charset="-122"/>
                        </a:rPr>
                        <a:t>F</a:t>
                      </a:r>
                      <a:r>
                        <a:rPr kumimoji="0" lang="en-US" altLang="zh-CN" sz="1600" b="0" i="0" u="none" strike="noStrike" cap="none" normalizeH="0" baseline="0" dirty="0" smtClean="0">
                          <a:ln>
                            <a:noFill/>
                          </a:ln>
                          <a:solidFill>
                            <a:srgbClr val="FF0000"/>
                          </a:solidFill>
                          <a:effectLst/>
                          <a:latin typeface="Times New Roman" charset="0"/>
                          <a:ea typeface="宋体" charset="-122"/>
                        </a:rPr>
                        <a:t> </a:t>
                      </a:r>
                      <a:endParaRPr kumimoji="0" lang="zh-CN" altLang="en-US" sz="1600" b="0" i="0" u="none" strike="noStrike" cap="none" normalizeH="0" baseline="0" dirty="0" smtClean="0">
                        <a:ln>
                          <a:noFill/>
                        </a:ln>
                        <a:solidFill>
                          <a:srgbClr val="FF0000"/>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rgbClr val="FF0000"/>
                          </a:solidFill>
                          <a:effectLst/>
                          <a:latin typeface="Times New Roman" charset="0"/>
                          <a:ea typeface="宋体" charset="-122"/>
                        </a:rPr>
                        <a:t>  </a:t>
                      </a:r>
                      <a:r>
                        <a:rPr kumimoji="0" lang="en-US" altLang="zh-CN" sz="1600" b="1" i="1" u="none" strike="noStrike" cap="none" normalizeH="0" baseline="0" dirty="0" err="1" smtClean="0">
                          <a:ln>
                            <a:noFill/>
                          </a:ln>
                          <a:solidFill>
                            <a:srgbClr val="FF0000"/>
                          </a:solidFill>
                          <a:effectLst/>
                          <a:latin typeface="Times New Roman" charset="0"/>
                          <a:ea typeface="宋体" charset="-122"/>
                        </a:rPr>
                        <a:t>T</a:t>
                      </a:r>
                      <a:r>
                        <a:rPr kumimoji="0" lang="en-US" altLang="zh-CN" sz="1600" b="1" i="0" u="none" strike="noStrike" cap="none" normalizeH="0" baseline="0" dirty="0" err="1" smtClean="0">
                          <a:ln>
                            <a:noFill/>
                          </a:ln>
                          <a:solidFill>
                            <a:srgbClr val="FF0000"/>
                          </a:solidFill>
                          <a:effectLst/>
                          <a:latin typeface="Times New Roman" charset="0"/>
                          <a:ea typeface="宋体" charset="-122"/>
                        </a:rPr>
                        <a:t>.</a:t>
                      </a:r>
                      <a:r>
                        <a:rPr kumimoji="0" lang="en-US" altLang="zh-CN" sz="1600" b="1" i="1" u="none" strike="noStrike" cap="none" normalizeH="0" baseline="0" dirty="0" err="1" smtClean="0">
                          <a:ln>
                            <a:noFill/>
                          </a:ln>
                          <a:solidFill>
                            <a:srgbClr val="FF0000"/>
                          </a:solidFill>
                          <a:effectLst/>
                          <a:latin typeface="Times New Roman" charset="0"/>
                          <a:ea typeface="宋体" charset="-122"/>
                        </a:rPr>
                        <a:t>nptr</a:t>
                      </a:r>
                      <a:r>
                        <a:rPr kumimoji="0" lang="en-US" altLang="zh-CN" sz="1600" b="1" i="0" u="none" strike="noStrike" cap="none" normalizeH="0" baseline="0" dirty="0" smtClean="0">
                          <a:ln>
                            <a:noFill/>
                          </a:ln>
                          <a:solidFill>
                            <a:srgbClr val="FF0000"/>
                          </a:solidFill>
                          <a:effectLst/>
                          <a:latin typeface="Times New Roman" charset="0"/>
                          <a:ea typeface="宋体" charset="-122"/>
                        </a:rPr>
                        <a:t> := </a:t>
                      </a:r>
                      <a:r>
                        <a:rPr kumimoji="0" lang="en-US" altLang="zh-CN" sz="1600" b="1" i="1" u="none" strike="noStrike" cap="none" normalizeH="0" baseline="0" dirty="0" err="1" smtClean="0">
                          <a:ln>
                            <a:noFill/>
                          </a:ln>
                          <a:solidFill>
                            <a:srgbClr val="FF0000"/>
                          </a:solidFill>
                          <a:effectLst/>
                          <a:latin typeface="Times New Roman" charset="0"/>
                          <a:ea typeface="宋体" charset="-122"/>
                        </a:rPr>
                        <a:t>mknode</a:t>
                      </a:r>
                      <a:r>
                        <a:rPr kumimoji="0" lang="en-US" altLang="zh-CN" sz="1600" b="1" i="0" u="none" strike="noStrike" cap="none" normalizeH="0" baseline="0" dirty="0" smtClean="0">
                          <a:ln>
                            <a:noFill/>
                          </a:ln>
                          <a:solidFill>
                            <a:srgbClr val="FF0000"/>
                          </a:solidFill>
                          <a:effectLst/>
                          <a:latin typeface="Times New Roman" charset="0"/>
                          <a:ea typeface="宋体" charset="-122"/>
                        </a:rPr>
                        <a:t>( ‘</a:t>
                      </a:r>
                      <a:r>
                        <a:rPr kumimoji="0" lang="en-US" altLang="zh-CN" sz="1600" b="1" i="0" u="none" strike="noStrike" cap="none" normalizeH="0" baseline="0" dirty="0" smtClean="0">
                          <a:ln>
                            <a:noFill/>
                          </a:ln>
                          <a:solidFill>
                            <a:srgbClr val="FF0000"/>
                          </a:solidFill>
                          <a:effectLst/>
                          <a:latin typeface="宋体" charset="-122"/>
                          <a:ea typeface="宋体" charset="-122"/>
                        </a:rPr>
                        <a:t>*</a:t>
                      </a:r>
                      <a:r>
                        <a:rPr kumimoji="0" lang="en-US" altLang="zh-CN" sz="1600" b="1" i="0" u="none" strike="noStrike" cap="none" normalizeH="0" baseline="0" dirty="0" smtClean="0">
                          <a:ln>
                            <a:noFill/>
                          </a:ln>
                          <a:solidFill>
                            <a:srgbClr val="FF0000"/>
                          </a:solidFill>
                          <a:effectLst/>
                          <a:latin typeface="Times New Roman" charset="0"/>
                          <a:ea typeface="宋体" charset="-122"/>
                        </a:rPr>
                        <a:t>’, </a:t>
                      </a:r>
                      <a:r>
                        <a:rPr kumimoji="0" lang="en-US" altLang="zh-CN" sz="1600" b="1" i="1" u="none" strike="noStrike" cap="none" normalizeH="0" baseline="0" dirty="0" smtClean="0">
                          <a:ln>
                            <a:noFill/>
                          </a:ln>
                          <a:solidFill>
                            <a:srgbClr val="FF0000"/>
                          </a:solidFill>
                          <a:effectLst/>
                          <a:latin typeface="Times New Roman" charset="0"/>
                          <a:ea typeface="宋体" charset="-122"/>
                        </a:rPr>
                        <a:t>T</a:t>
                      </a:r>
                      <a:r>
                        <a:rPr kumimoji="0" lang="en-US" altLang="zh-CN" sz="1600" b="1" i="0" u="none" strike="noStrike" cap="none" normalizeH="0" baseline="-30000" dirty="0" smtClean="0">
                          <a:ln>
                            <a:noFill/>
                          </a:ln>
                          <a:solidFill>
                            <a:srgbClr val="FF0000"/>
                          </a:solidFill>
                          <a:effectLst/>
                          <a:latin typeface="Times New Roman" charset="0"/>
                          <a:ea typeface="宋体" charset="-122"/>
                        </a:rPr>
                        <a:t>1</a:t>
                      </a:r>
                      <a:r>
                        <a:rPr kumimoji="0" lang="en-US" altLang="zh-CN" sz="1600" b="1" i="0" u="none" strike="noStrike" cap="none" normalizeH="0" baseline="0" dirty="0" smtClean="0">
                          <a:ln>
                            <a:noFill/>
                          </a:ln>
                          <a:solidFill>
                            <a:srgbClr val="FF0000"/>
                          </a:solidFill>
                          <a:effectLst/>
                          <a:latin typeface="Times New Roman" charset="0"/>
                          <a:ea typeface="宋体" charset="-122"/>
                        </a:rPr>
                        <a:t>.</a:t>
                      </a:r>
                      <a:r>
                        <a:rPr kumimoji="0" lang="en-US" altLang="zh-CN" sz="1600" b="1" i="1" u="none" strike="noStrike" cap="none" normalizeH="0" baseline="0" dirty="0" smtClean="0">
                          <a:ln>
                            <a:noFill/>
                          </a:ln>
                          <a:solidFill>
                            <a:srgbClr val="FF0000"/>
                          </a:solidFill>
                          <a:effectLst/>
                          <a:latin typeface="Times New Roman" charset="0"/>
                          <a:ea typeface="宋体" charset="-122"/>
                        </a:rPr>
                        <a:t>nptr</a:t>
                      </a:r>
                      <a:r>
                        <a:rPr kumimoji="0" lang="en-US" altLang="zh-CN" sz="1600" b="1" i="0" u="none" strike="noStrike" cap="none" normalizeH="0" baseline="0" dirty="0" smtClean="0">
                          <a:ln>
                            <a:noFill/>
                          </a:ln>
                          <a:solidFill>
                            <a:srgbClr val="FF0000"/>
                          </a:solidFill>
                          <a:effectLst/>
                          <a:latin typeface="Times New Roman" charset="0"/>
                          <a:ea typeface="宋体" charset="-122"/>
                        </a:rPr>
                        <a:t>,</a:t>
                      </a:r>
                      <a:r>
                        <a:rPr kumimoji="0" lang="en-US" altLang="zh-CN" sz="1600" b="1" i="1" u="none" strike="noStrike" cap="none" normalizeH="0" baseline="0" dirty="0" smtClean="0">
                          <a:ln>
                            <a:noFill/>
                          </a:ln>
                          <a:solidFill>
                            <a:srgbClr val="FF0000"/>
                          </a:solidFill>
                          <a:effectLst/>
                          <a:latin typeface="Times New Roman" charset="0"/>
                          <a:ea typeface="宋体" charset="-122"/>
                        </a:rPr>
                        <a:t> </a:t>
                      </a:r>
                      <a:r>
                        <a:rPr kumimoji="0" lang="en-US" altLang="zh-CN" sz="1600" b="1" i="1" u="none" strike="noStrike" cap="none" normalizeH="0" baseline="0" dirty="0" err="1" smtClean="0">
                          <a:ln>
                            <a:noFill/>
                          </a:ln>
                          <a:solidFill>
                            <a:srgbClr val="FF0000"/>
                          </a:solidFill>
                          <a:effectLst/>
                          <a:latin typeface="Times New Roman" charset="0"/>
                          <a:ea typeface="宋体" charset="-122"/>
                        </a:rPr>
                        <a:t>F</a:t>
                      </a:r>
                      <a:r>
                        <a:rPr kumimoji="0" lang="en-US" altLang="zh-CN" sz="1600" b="1" i="0" u="none" strike="noStrike" cap="none" normalizeH="0" baseline="0" dirty="0" err="1" smtClean="0">
                          <a:ln>
                            <a:noFill/>
                          </a:ln>
                          <a:solidFill>
                            <a:srgbClr val="FF0000"/>
                          </a:solidFill>
                          <a:effectLst/>
                          <a:latin typeface="Times New Roman" charset="0"/>
                          <a:ea typeface="宋体" charset="-122"/>
                        </a:rPr>
                        <a:t>.</a:t>
                      </a:r>
                      <a:r>
                        <a:rPr kumimoji="0" lang="en-US" altLang="zh-CN" sz="1600" b="1" i="1" u="none" strike="noStrike" cap="none" normalizeH="0" baseline="0" dirty="0" err="1" smtClean="0">
                          <a:ln>
                            <a:noFill/>
                          </a:ln>
                          <a:solidFill>
                            <a:srgbClr val="FF0000"/>
                          </a:solidFill>
                          <a:effectLst/>
                          <a:latin typeface="Times New Roman" charset="0"/>
                          <a:ea typeface="宋体" charset="-122"/>
                        </a:rPr>
                        <a:t>nptr</a:t>
                      </a:r>
                      <a:r>
                        <a:rPr kumimoji="0" lang="en-US" altLang="zh-CN" sz="1600" b="1" i="0" u="none" strike="noStrike" cap="none" normalizeH="0" baseline="0" dirty="0" smtClean="0">
                          <a:ln>
                            <a:noFill/>
                          </a:ln>
                          <a:solidFill>
                            <a:srgbClr val="FF0000"/>
                          </a:solidFill>
                          <a:effectLst/>
                          <a:latin typeface="Times New Roman" charset="0"/>
                          <a:ea typeface="宋体" charset="-122"/>
                        </a:rPr>
                        <a:t>)</a:t>
                      </a:r>
                      <a:r>
                        <a:rPr kumimoji="0" lang="en-US" altLang="zh-CN" sz="1600" b="0" i="0" u="none" strike="noStrike" cap="none" normalizeH="0" baseline="0" dirty="0" smtClean="0">
                          <a:ln>
                            <a:noFill/>
                          </a:ln>
                          <a:solidFill>
                            <a:srgbClr val="FF0000"/>
                          </a:solidFill>
                          <a:effectLst/>
                          <a:latin typeface="Times New Roman" charset="0"/>
                          <a:ea typeface="宋体" charset="-122"/>
                        </a:rPr>
                        <a:t> </a:t>
                      </a:r>
                      <a:endParaRPr kumimoji="0" lang="zh-CN" altLang="en-US" sz="1600" b="0" i="0" u="none" strike="noStrike" cap="none" normalizeH="0" baseline="0" dirty="0" smtClean="0">
                        <a:ln>
                          <a:noFill/>
                        </a:ln>
                        <a:solidFill>
                          <a:srgbClr val="FF0000"/>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T </a:t>
                      </a:r>
                      <a:r>
                        <a:rPr kumimoji="0" lang="en-US" altLang="zh-CN" sz="1600" b="1" i="0" u="none" strike="noStrike" cap="none" normalizeH="0" baseline="0" dirty="0" smtClean="0">
                          <a:ln>
                            <a:noFill/>
                          </a:ln>
                          <a:solidFill>
                            <a:schemeClr val="tx1"/>
                          </a:solidFill>
                          <a:effectLst/>
                          <a:latin typeface="Times New Roman" charset="0"/>
                          <a:ea typeface="宋体" charset="-122"/>
                          <a:sym typeface="Symbol" pitchFamily="18" charset="2"/>
                        </a:rPr>
                        <a:t></a:t>
                      </a:r>
                      <a:r>
                        <a:rPr kumimoji="0" lang="en-US" altLang="zh-CN" sz="1600" b="1"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F</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T</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err="1" smtClean="0">
                          <a:ln>
                            <a:noFill/>
                          </a:ln>
                          <a:solidFill>
                            <a:schemeClr val="tx1"/>
                          </a:solidFill>
                          <a:effectLst/>
                          <a:latin typeface="Times New Roman" charset="0"/>
                          <a:ea typeface="宋体" charset="-122"/>
                        </a:rPr>
                        <a:t>F</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charset="0"/>
                          <a:ea typeface="宋体" charset="-122"/>
                        </a:rPr>
                        <a:t>  </a:t>
                      </a:r>
                      <a:r>
                        <a:rPr kumimoji="0" lang="en-US" altLang="zh-CN" sz="1600" b="1" i="1" u="none" strike="noStrike" cap="none" normalizeH="0" baseline="0" smtClean="0">
                          <a:ln>
                            <a:noFill/>
                          </a:ln>
                          <a:solidFill>
                            <a:schemeClr val="tx1"/>
                          </a:solidFill>
                          <a:effectLst/>
                          <a:latin typeface="Times New Roman" charset="0"/>
                          <a:ea typeface="宋体" charset="-122"/>
                        </a:rPr>
                        <a:t>F </a:t>
                      </a:r>
                      <a:r>
                        <a:rPr kumimoji="0" lang="en-US" altLang="zh-CN" sz="1600" b="1" i="0" u="none" strike="noStrike" cap="none" normalizeH="0" baseline="0" smtClean="0">
                          <a:ln>
                            <a:noFill/>
                          </a:ln>
                          <a:solidFill>
                            <a:schemeClr val="tx1"/>
                          </a:solidFill>
                          <a:effectLst/>
                          <a:latin typeface="Times New Roman" charset="0"/>
                          <a:ea typeface="宋体" charset="-122"/>
                          <a:sym typeface="Symbol" pitchFamily="18" charset="2"/>
                        </a:rPr>
                        <a:t></a:t>
                      </a:r>
                      <a:r>
                        <a:rPr kumimoji="0" lang="en-US" altLang="zh-CN" sz="1600" b="1" i="0" u="none" strike="noStrike" cap="none" normalizeH="0" baseline="0" smtClean="0">
                          <a:ln>
                            <a:noFill/>
                          </a:ln>
                          <a:solidFill>
                            <a:schemeClr val="tx1"/>
                          </a:solidFill>
                          <a:effectLst/>
                          <a:latin typeface="Times New Roman" charset="0"/>
                          <a:ea typeface="宋体" charset="-122"/>
                        </a:rPr>
                        <a:t> (</a:t>
                      </a:r>
                      <a:r>
                        <a:rPr kumimoji="0" lang="en-US" altLang="zh-CN" sz="1600" b="1" i="1" u="none" strike="noStrike" cap="none" normalizeH="0" baseline="0" smtClean="0">
                          <a:ln>
                            <a:noFill/>
                          </a:ln>
                          <a:solidFill>
                            <a:schemeClr val="tx1"/>
                          </a:solidFill>
                          <a:effectLst/>
                          <a:latin typeface="Times New Roman" charset="0"/>
                          <a:ea typeface="宋体" charset="-122"/>
                        </a:rPr>
                        <a:t>E</a:t>
                      </a:r>
                      <a:r>
                        <a:rPr kumimoji="0" lang="en-US" altLang="zh-CN" sz="1600" b="1" i="0" u="none" strike="noStrike" cap="none" normalizeH="0" baseline="0" smtClean="0">
                          <a:ln>
                            <a:noFill/>
                          </a:ln>
                          <a:solidFill>
                            <a:schemeClr val="tx1"/>
                          </a:solidFill>
                          <a:effectLst/>
                          <a:latin typeface="Times New Roman" charset="0"/>
                          <a:ea typeface="宋体" charset="-122"/>
                        </a:rPr>
                        <a:t>)</a:t>
                      </a:r>
                      <a:r>
                        <a:rPr kumimoji="0" lang="en-US" altLang="zh-CN" sz="1600" b="0" i="0" u="none" strike="noStrike" cap="none" normalizeH="0" baseline="0" smtClean="0">
                          <a:ln>
                            <a:noFill/>
                          </a:ln>
                          <a:solidFill>
                            <a:schemeClr val="tx1"/>
                          </a:solidFill>
                          <a:effectLst/>
                          <a:latin typeface="Times New Roman" charset="0"/>
                          <a:ea typeface="宋体" charset="-122"/>
                        </a:rPr>
                        <a:t> </a:t>
                      </a:r>
                      <a:endParaRPr kumimoji="0" lang="zh-CN" altLang="en-US" sz="16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charset="0"/>
                          <a:ea typeface="宋体" charset="-122"/>
                        </a:rPr>
                        <a:t>  </a:t>
                      </a:r>
                      <a:r>
                        <a:rPr kumimoji="0" lang="en-US" altLang="zh-CN" sz="1600" b="1" i="1" u="none" strike="noStrike" cap="none" normalizeH="0" baseline="0" smtClean="0">
                          <a:ln>
                            <a:noFill/>
                          </a:ln>
                          <a:solidFill>
                            <a:schemeClr val="tx1"/>
                          </a:solidFill>
                          <a:effectLst/>
                          <a:latin typeface="Times New Roman" charset="0"/>
                          <a:ea typeface="宋体" charset="-122"/>
                        </a:rPr>
                        <a:t>F</a:t>
                      </a:r>
                      <a:r>
                        <a:rPr kumimoji="0" lang="en-US" altLang="zh-CN" sz="1600" b="1" i="0" u="none" strike="noStrike" cap="none" normalizeH="0" baseline="0" smtClean="0">
                          <a:ln>
                            <a:noFill/>
                          </a:ln>
                          <a:solidFill>
                            <a:schemeClr val="tx1"/>
                          </a:solidFill>
                          <a:effectLst/>
                          <a:latin typeface="Times New Roman" charset="0"/>
                          <a:ea typeface="宋体" charset="-122"/>
                        </a:rPr>
                        <a:t>.</a:t>
                      </a:r>
                      <a:r>
                        <a:rPr kumimoji="0" lang="en-US" altLang="zh-CN" sz="1600" b="1" i="1" u="none" strike="noStrike" cap="none" normalizeH="0" baseline="0" smtClean="0">
                          <a:ln>
                            <a:noFill/>
                          </a:ln>
                          <a:solidFill>
                            <a:schemeClr val="tx1"/>
                          </a:solidFill>
                          <a:effectLst/>
                          <a:latin typeface="Times New Roman" charset="0"/>
                          <a:ea typeface="宋体" charset="-122"/>
                        </a:rPr>
                        <a:t>nptr</a:t>
                      </a:r>
                      <a:r>
                        <a:rPr kumimoji="0" lang="en-US" altLang="zh-CN" sz="1600" b="1" i="0" u="none" strike="noStrike" cap="none" normalizeH="0" baseline="0" smtClean="0">
                          <a:ln>
                            <a:noFill/>
                          </a:ln>
                          <a:solidFill>
                            <a:schemeClr val="tx1"/>
                          </a:solidFill>
                          <a:effectLst/>
                          <a:latin typeface="Times New Roman" charset="0"/>
                          <a:ea typeface="宋体" charset="-122"/>
                        </a:rPr>
                        <a:t> := </a:t>
                      </a:r>
                      <a:r>
                        <a:rPr kumimoji="0" lang="en-US" altLang="zh-CN" sz="1600" b="1" i="1" u="none" strike="noStrike" cap="none" normalizeH="0" baseline="0" smtClean="0">
                          <a:ln>
                            <a:noFill/>
                          </a:ln>
                          <a:solidFill>
                            <a:schemeClr val="tx1"/>
                          </a:solidFill>
                          <a:effectLst/>
                          <a:latin typeface="Times New Roman" charset="0"/>
                          <a:ea typeface="宋体" charset="-122"/>
                        </a:rPr>
                        <a:t>E</a:t>
                      </a:r>
                      <a:r>
                        <a:rPr kumimoji="0" lang="en-US" altLang="zh-CN" sz="1600" b="1" i="0" u="none" strike="noStrike" cap="none" normalizeH="0" baseline="0" smtClean="0">
                          <a:ln>
                            <a:noFill/>
                          </a:ln>
                          <a:solidFill>
                            <a:schemeClr val="tx1"/>
                          </a:solidFill>
                          <a:effectLst/>
                          <a:latin typeface="Times New Roman" charset="0"/>
                          <a:ea typeface="宋体" charset="-122"/>
                        </a:rPr>
                        <a:t>.</a:t>
                      </a:r>
                      <a:r>
                        <a:rPr kumimoji="0" lang="en-US" altLang="zh-CN" sz="1600" b="1" i="1" u="none" strike="noStrike" cap="none" normalizeH="0" baseline="0" smtClean="0">
                          <a:ln>
                            <a:noFill/>
                          </a:ln>
                          <a:solidFill>
                            <a:schemeClr val="tx1"/>
                          </a:solidFill>
                          <a:effectLst/>
                          <a:latin typeface="Times New Roman" charset="0"/>
                          <a:ea typeface="宋体" charset="-122"/>
                        </a:rPr>
                        <a:t>nptr</a:t>
                      </a:r>
                      <a:r>
                        <a:rPr kumimoji="0" lang="en-US" altLang="zh-CN" sz="1600" b="0" i="0" u="none" strike="noStrike" cap="none" normalizeH="0" baseline="0" smtClean="0">
                          <a:ln>
                            <a:noFill/>
                          </a:ln>
                          <a:solidFill>
                            <a:schemeClr val="tx1"/>
                          </a:solidFill>
                          <a:effectLst/>
                          <a:latin typeface="Times New Roman" charset="0"/>
                          <a:ea typeface="宋体" charset="-122"/>
                        </a:rPr>
                        <a:t> </a:t>
                      </a:r>
                      <a:endParaRPr kumimoji="0" lang="zh-CN" altLang="en-US" sz="1600" b="0" i="0" u="none" strike="noStrike" cap="none" normalizeH="0" baseline="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F </a:t>
                      </a:r>
                      <a:r>
                        <a:rPr kumimoji="0" lang="en-US" altLang="zh-CN" sz="1600" b="0" i="0" u="none" strike="noStrike" cap="none" normalizeH="0" baseline="0" dirty="0" smtClean="0">
                          <a:ln>
                            <a:noFill/>
                          </a:ln>
                          <a:solidFill>
                            <a:schemeClr val="tx1"/>
                          </a:solidFill>
                          <a:effectLst/>
                          <a:latin typeface="Times New Roman" charset="0"/>
                          <a:ea typeface="宋体" charset="-122"/>
                          <a:sym typeface="Symbol" pitchFamily="18" charset="2"/>
                        </a:rPr>
                        <a:t></a:t>
                      </a:r>
                      <a:r>
                        <a:rPr kumimoji="0" lang="en-US" altLang="zh-CN" sz="1600" b="1" i="0" u="none" strike="noStrike" cap="none" normalizeH="0" baseline="0" dirty="0" smtClean="0">
                          <a:ln>
                            <a:noFill/>
                          </a:ln>
                          <a:solidFill>
                            <a:schemeClr val="tx1"/>
                          </a:solidFill>
                          <a:effectLst/>
                          <a:latin typeface="Times New Roman" charset="0"/>
                          <a:ea typeface="宋体" charset="-122"/>
                        </a:rPr>
                        <a:t> id</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F</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err="1" smtClean="0">
                          <a:ln>
                            <a:noFill/>
                          </a:ln>
                          <a:solidFill>
                            <a:schemeClr val="tx1"/>
                          </a:solidFill>
                          <a:effectLst/>
                          <a:latin typeface="Times New Roman" charset="0"/>
                          <a:ea typeface="宋体" charset="-122"/>
                        </a:rPr>
                        <a:t>mkleaf</a:t>
                      </a:r>
                      <a:r>
                        <a:rPr kumimoji="0" lang="en-US" altLang="zh-CN" sz="1600" b="1" i="1" u="none" strike="noStrike" cap="none" normalizeH="0" baseline="0" dirty="0" smtClean="0">
                          <a:ln>
                            <a:noFill/>
                          </a:ln>
                          <a:solidFill>
                            <a:schemeClr val="tx1"/>
                          </a:solidFill>
                          <a:effectLst/>
                          <a:latin typeface="Times New Roman" charset="0"/>
                          <a:ea typeface="宋体" charset="-122"/>
                        </a:rPr>
                        <a:t> </a:t>
                      </a:r>
                      <a:r>
                        <a:rPr kumimoji="0" lang="en-US" altLang="zh-CN" sz="1600" b="1" i="0" u="none" strike="noStrike" cap="none" normalizeH="0" baseline="0" dirty="0" smtClean="0">
                          <a:ln>
                            <a:noFill/>
                          </a:ln>
                          <a:solidFill>
                            <a:schemeClr val="tx1"/>
                          </a:solidFill>
                          <a:effectLst/>
                          <a:latin typeface="Times New Roman" charset="0"/>
                          <a:ea typeface="宋体" charset="-122"/>
                        </a:rPr>
                        <a:t>(id, </a:t>
                      </a:r>
                      <a:r>
                        <a:rPr kumimoji="0" lang="en-US" altLang="zh-CN" sz="1600" b="1" i="0" u="none" strike="noStrike" cap="none" normalizeH="0" baseline="0" dirty="0" err="1" smtClean="0">
                          <a:ln>
                            <a:noFill/>
                          </a:ln>
                          <a:solidFill>
                            <a:schemeClr val="tx1"/>
                          </a:solidFill>
                          <a:effectLst/>
                          <a:latin typeface="Times New Roman" charset="0"/>
                          <a:ea typeface="宋体" charset="-122"/>
                        </a:rPr>
                        <a:t>id.</a:t>
                      </a:r>
                      <a:r>
                        <a:rPr kumimoji="0" lang="en-US" altLang="zh-CN" sz="1600" b="1" i="1" u="none" strike="noStrike" cap="none" normalizeH="0" baseline="0" dirty="0" err="1" smtClean="0">
                          <a:ln>
                            <a:noFill/>
                          </a:ln>
                          <a:solidFill>
                            <a:schemeClr val="tx1"/>
                          </a:solidFill>
                          <a:effectLst/>
                          <a:latin typeface="Times New Roman" charset="0"/>
                          <a:ea typeface="宋体" charset="-122"/>
                        </a:rPr>
                        <a:t>entry</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F </a:t>
                      </a:r>
                      <a:r>
                        <a:rPr kumimoji="0" lang="en-US" altLang="zh-CN" sz="1600" b="1" i="0" u="none" strike="noStrike" cap="none" normalizeH="0" baseline="0" dirty="0" smtClean="0">
                          <a:ln>
                            <a:noFill/>
                          </a:ln>
                          <a:solidFill>
                            <a:schemeClr val="tx1"/>
                          </a:solidFill>
                          <a:effectLst/>
                          <a:latin typeface="Times New Roman" charset="0"/>
                          <a:ea typeface="宋体" charset="-122"/>
                          <a:sym typeface="Symbol" pitchFamily="18" charset="2"/>
                        </a:rPr>
                        <a:t></a:t>
                      </a:r>
                      <a:r>
                        <a:rPr kumimoji="0" lang="en-US" altLang="zh-CN" sz="1600" b="1" i="0" u="none" strike="noStrike" cap="none" normalizeH="0" baseline="0" dirty="0" smtClean="0">
                          <a:ln>
                            <a:noFill/>
                          </a:ln>
                          <a:solidFill>
                            <a:schemeClr val="tx1"/>
                          </a:solidFill>
                          <a:effectLst/>
                          <a:latin typeface="Times New Roman" charset="0"/>
                          <a:ea typeface="宋体" charset="-122"/>
                        </a:rPr>
                        <a:t> </a:t>
                      </a:r>
                      <a:r>
                        <a:rPr kumimoji="0" lang="en-US" altLang="zh-CN" sz="1600" b="1" i="0" u="none" strike="noStrike" cap="none" normalizeH="0" baseline="0" dirty="0" err="1" smtClean="0">
                          <a:ln>
                            <a:noFill/>
                          </a:ln>
                          <a:solidFill>
                            <a:schemeClr val="tx1"/>
                          </a:solidFill>
                          <a:effectLst/>
                          <a:latin typeface="Times New Roman" charset="0"/>
                          <a:ea typeface="宋体" charset="-122"/>
                        </a:rPr>
                        <a:t>num</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F</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err="1" smtClean="0">
                          <a:ln>
                            <a:noFill/>
                          </a:ln>
                          <a:solidFill>
                            <a:schemeClr val="tx1"/>
                          </a:solidFill>
                          <a:effectLst/>
                          <a:latin typeface="Times New Roman" charset="0"/>
                          <a:ea typeface="宋体" charset="-122"/>
                        </a:rPr>
                        <a:t>mkleaf</a:t>
                      </a:r>
                      <a:r>
                        <a:rPr kumimoji="0" lang="en-US" altLang="zh-CN" sz="1600" b="1" i="1" u="none" strike="noStrike" cap="none" normalizeH="0" baseline="0" dirty="0" smtClean="0">
                          <a:ln>
                            <a:noFill/>
                          </a:ln>
                          <a:solidFill>
                            <a:schemeClr val="tx1"/>
                          </a:solidFill>
                          <a:effectLst/>
                          <a:latin typeface="Times New Roman" charset="0"/>
                          <a:ea typeface="宋体" charset="-122"/>
                        </a:rPr>
                        <a:t> </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1" i="0" u="none" strike="noStrike" cap="none" normalizeH="0" baseline="0" dirty="0" err="1" smtClean="0">
                          <a:ln>
                            <a:noFill/>
                          </a:ln>
                          <a:solidFill>
                            <a:schemeClr val="tx1"/>
                          </a:solidFill>
                          <a:effectLst/>
                          <a:latin typeface="Times New Roman" charset="0"/>
                          <a:ea typeface="宋体" charset="-122"/>
                        </a:rPr>
                        <a:t>num</a:t>
                      </a:r>
                      <a:r>
                        <a:rPr kumimoji="0" lang="en-US" altLang="zh-CN" sz="1600" b="1" i="0" u="none" strike="noStrike" cap="none" normalizeH="0" baseline="0" dirty="0" smtClean="0">
                          <a:ln>
                            <a:noFill/>
                          </a:ln>
                          <a:solidFill>
                            <a:schemeClr val="tx1"/>
                          </a:solidFill>
                          <a:effectLst/>
                          <a:latin typeface="Times New Roman" charset="0"/>
                          <a:ea typeface="宋体" charset="-122"/>
                        </a:rPr>
                        <a:t>, </a:t>
                      </a:r>
                      <a:r>
                        <a:rPr kumimoji="0" lang="en-US" altLang="zh-CN" sz="1600" b="1" i="0" u="none" strike="noStrike" cap="none" normalizeH="0" baseline="0" dirty="0" err="1" smtClean="0">
                          <a:ln>
                            <a:noFill/>
                          </a:ln>
                          <a:solidFill>
                            <a:schemeClr val="tx1"/>
                          </a:solidFill>
                          <a:effectLst/>
                          <a:latin typeface="Times New Roman" charset="0"/>
                          <a:ea typeface="宋体" charset="-122"/>
                        </a:rPr>
                        <a:t>num.</a:t>
                      </a:r>
                      <a:r>
                        <a:rPr kumimoji="0" lang="en-US" altLang="zh-CN" sz="1600" b="1" i="1" u="none" strike="noStrike" cap="none" normalizeH="0" baseline="0" dirty="0" err="1" smtClean="0">
                          <a:ln>
                            <a:noFill/>
                          </a:ln>
                          <a:solidFill>
                            <a:schemeClr val="tx1"/>
                          </a:solidFill>
                          <a:effectLst/>
                          <a:latin typeface="Times New Roman" charset="0"/>
                          <a:ea typeface="宋体" charset="-122"/>
                        </a:rPr>
                        <a:t>val</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48175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3" name="Rectangle 3"/>
          <p:cNvSpPr>
            <a:spLocks noGrp="1" noChangeArrowheads="1"/>
          </p:cNvSpPr>
          <p:nvPr>
            <p:ph type="body" idx="1"/>
          </p:nvPr>
        </p:nvSpPr>
        <p:spPr>
          <a:xfrm>
            <a:off x="-4246" y="457200"/>
            <a:ext cx="8610600" cy="533400"/>
          </a:xfrm>
        </p:spPr>
        <p:txBody>
          <a:bodyPr/>
          <a:lstStyle/>
          <a:p>
            <a:pPr>
              <a:lnSpc>
                <a:spcPct val="90000"/>
              </a:lnSpc>
              <a:spcBef>
                <a:spcPct val="0"/>
              </a:spcBef>
              <a:buFontTx/>
              <a:buNone/>
            </a:pPr>
            <a:r>
              <a:rPr lang="en-US" altLang="zh-CN" sz="2800" b="1" i="1" dirty="0"/>
              <a:t>a</a:t>
            </a:r>
            <a:r>
              <a:rPr lang="en-US" altLang="zh-CN" sz="2800" b="1" dirty="0"/>
              <a:t>+5</a:t>
            </a:r>
            <a:r>
              <a:rPr lang="en-US" altLang="zh-CN" sz="2800" b="1" dirty="0">
                <a:latin typeface="宋体" charset="-122"/>
              </a:rPr>
              <a:t>*</a:t>
            </a:r>
            <a:r>
              <a:rPr lang="en-US" altLang="zh-CN" sz="2800" b="1" i="1" dirty="0"/>
              <a:t>b</a:t>
            </a:r>
            <a:r>
              <a:rPr lang="zh-CN" altLang="en-US" sz="2800" b="1" dirty="0"/>
              <a:t>的语法树的构造</a:t>
            </a:r>
          </a:p>
        </p:txBody>
      </p:sp>
      <p:grpSp>
        <p:nvGrpSpPr>
          <p:cNvPr id="614467" name="Group 67"/>
          <p:cNvGrpSpPr>
            <a:grpSpLocks/>
          </p:cNvGrpSpPr>
          <p:nvPr/>
        </p:nvGrpSpPr>
        <p:grpSpPr bwMode="auto">
          <a:xfrm>
            <a:off x="95250" y="2514600"/>
            <a:ext cx="9048750" cy="4495801"/>
            <a:chOff x="60" y="1152"/>
            <a:chExt cx="5700" cy="2832"/>
          </a:xfrm>
        </p:grpSpPr>
        <p:sp>
          <p:nvSpPr>
            <p:cNvPr id="614404" name="Rectangle 4"/>
            <p:cNvSpPr>
              <a:spLocks noChangeArrowheads="1"/>
            </p:cNvSpPr>
            <p:nvPr/>
          </p:nvSpPr>
          <p:spPr bwMode="auto">
            <a:xfrm>
              <a:off x="1586" y="1152"/>
              <a:ext cx="5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E</a:t>
              </a:r>
              <a:r>
                <a:rPr lang="en-US" altLang="zh-CN" sz="2400"/>
                <a:t>.</a:t>
              </a:r>
              <a:r>
                <a:rPr lang="en-US" altLang="zh-CN" sz="2400" i="1"/>
                <a:t>nptr</a:t>
              </a:r>
              <a:endParaRPr lang="en-US" altLang="zh-CN" sz="2400"/>
            </a:p>
          </p:txBody>
        </p:sp>
        <p:sp>
          <p:nvSpPr>
            <p:cNvPr id="614405" name="Rectangle 5"/>
            <p:cNvSpPr>
              <a:spLocks noChangeArrowheads="1"/>
            </p:cNvSpPr>
            <p:nvPr/>
          </p:nvSpPr>
          <p:spPr bwMode="auto">
            <a:xfrm>
              <a:off x="3960" y="1513"/>
              <a:ext cx="5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614406" name="Rectangle 6"/>
            <p:cNvSpPr>
              <a:spLocks noChangeArrowheads="1"/>
            </p:cNvSpPr>
            <p:nvPr/>
          </p:nvSpPr>
          <p:spPr bwMode="auto">
            <a:xfrm>
              <a:off x="96" y="1584"/>
              <a:ext cx="5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E</a:t>
              </a:r>
              <a:r>
                <a:rPr lang="en-US" altLang="zh-CN" sz="2400"/>
                <a:t>.</a:t>
              </a:r>
              <a:r>
                <a:rPr lang="en-US" altLang="zh-CN" sz="2400" i="1"/>
                <a:t>nptr</a:t>
              </a:r>
              <a:endParaRPr lang="en-US" altLang="zh-CN" sz="2400"/>
            </a:p>
          </p:txBody>
        </p:sp>
        <p:sp>
          <p:nvSpPr>
            <p:cNvPr id="614407" name="Rectangle 7"/>
            <p:cNvSpPr>
              <a:spLocks noChangeArrowheads="1"/>
            </p:cNvSpPr>
            <p:nvPr/>
          </p:nvSpPr>
          <p:spPr bwMode="auto">
            <a:xfrm>
              <a:off x="60" y="1920"/>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614408" name="Rectangle 8"/>
            <p:cNvSpPr>
              <a:spLocks noChangeArrowheads="1"/>
            </p:cNvSpPr>
            <p:nvPr/>
          </p:nvSpPr>
          <p:spPr bwMode="auto">
            <a:xfrm>
              <a:off x="96" y="2256"/>
              <a:ext cx="57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p>
          </p:txBody>
        </p:sp>
        <p:sp>
          <p:nvSpPr>
            <p:cNvPr id="614409" name="Rectangle 9"/>
            <p:cNvSpPr>
              <a:spLocks noChangeArrowheads="1"/>
            </p:cNvSpPr>
            <p:nvPr/>
          </p:nvSpPr>
          <p:spPr bwMode="auto">
            <a:xfrm>
              <a:off x="144" y="2658"/>
              <a:ext cx="22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id</a:t>
              </a:r>
            </a:p>
          </p:txBody>
        </p:sp>
        <p:sp>
          <p:nvSpPr>
            <p:cNvPr id="614410" name="Rectangle 10"/>
            <p:cNvSpPr>
              <a:spLocks noChangeArrowheads="1"/>
            </p:cNvSpPr>
            <p:nvPr/>
          </p:nvSpPr>
          <p:spPr bwMode="auto">
            <a:xfrm>
              <a:off x="2832" y="1872"/>
              <a:ext cx="67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T</a:t>
              </a:r>
              <a:r>
                <a:rPr lang="en-US" altLang="zh-CN" sz="2400"/>
                <a:t>.</a:t>
              </a:r>
              <a:r>
                <a:rPr lang="en-US" altLang="zh-CN" sz="2400" i="1"/>
                <a:t>nptr</a:t>
              </a:r>
              <a:endParaRPr lang="en-US" altLang="zh-CN" sz="2400"/>
            </a:p>
          </p:txBody>
        </p:sp>
        <p:sp>
          <p:nvSpPr>
            <p:cNvPr id="614411" name="Rectangle 11"/>
            <p:cNvSpPr>
              <a:spLocks noChangeArrowheads="1"/>
            </p:cNvSpPr>
            <p:nvPr/>
          </p:nvSpPr>
          <p:spPr bwMode="auto">
            <a:xfrm>
              <a:off x="1577" y="1532"/>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400"/>
                <a:t>+</a:t>
              </a:r>
            </a:p>
          </p:txBody>
        </p:sp>
        <p:sp>
          <p:nvSpPr>
            <p:cNvPr id="614412" name="Rectangle 12"/>
            <p:cNvSpPr>
              <a:spLocks noChangeArrowheads="1"/>
            </p:cNvSpPr>
            <p:nvPr/>
          </p:nvSpPr>
          <p:spPr bwMode="auto">
            <a:xfrm>
              <a:off x="4093" y="1919"/>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zh-CN" altLang="en-US" sz="2400"/>
                <a:t>*</a:t>
              </a:r>
            </a:p>
          </p:txBody>
        </p:sp>
        <p:sp>
          <p:nvSpPr>
            <p:cNvPr id="614413" name="Rectangle 13"/>
            <p:cNvSpPr>
              <a:spLocks noChangeArrowheads="1"/>
            </p:cNvSpPr>
            <p:nvPr/>
          </p:nvSpPr>
          <p:spPr bwMode="auto">
            <a:xfrm>
              <a:off x="2880" y="2256"/>
              <a:ext cx="57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endParaRPr lang="en-US" altLang="zh-CN" sz="2400"/>
            </a:p>
          </p:txBody>
        </p:sp>
        <p:sp>
          <p:nvSpPr>
            <p:cNvPr id="614414" name="Rectangle 14"/>
            <p:cNvSpPr>
              <a:spLocks noChangeArrowheads="1"/>
            </p:cNvSpPr>
            <p:nvPr/>
          </p:nvSpPr>
          <p:spPr bwMode="auto">
            <a:xfrm>
              <a:off x="5040" y="1862"/>
              <a:ext cx="57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i="1"/>
                <a:t>F</a:t>
              </a:r>
              <a:r>
                <a:rPr lang="en-US" altLang="zh-CN" sz="2400"/>
                <a:t>.</a:t>
              </a:r>
              <a:r>
                <a:rPr lang="en-US" altLang="zh-CN" sz="2400" i="1"/>
                <a:t>nptr</a:t>
              </a:r>
              <a:endParaRPr lang="en-US" altLang="zh-CN" sz="2400"/>
            </a:p>
          </p:txBody>
        </p:sp>
        <p:sp>
          <p:nvSpPr>
            <p:cNvPr id="614415" name="Rectangle 15"/>
            <p:cNvSpPr>
              <a:spLocks noChangeArrowheads="1"/>
            </p:cNvSpPr>
            <p:nvPr/>
          </p:nvSpPr>
          <p:spPr bwMode="auto">
            <a:xfrm>
              <a:off x="5154" y="2273"/>
              <a:ext cx="235"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id</a:t>
              </a:r>
              <a:endParaRPr lang="en-US" altLang="zh-CN" sz="2400" b="0"/>
            </a:p>
          </p:txBody>
        </p:sp>
        <p:sp>
          <p:nvSpPr>
            <p:cNvPr id="614416" name="Rectangle 16"/>
            <p:cNvSpPr>
              <a:spLocks noChangeArrowheads="1"/>
            </p:cNvSpPr>
            <p:nvPr/>
          </p:nvSpPr>
          <p:spPr bwMode="auto">
            <a:xfrm>
              <a:off x="2944" y="2595"/>
              <a:ext cx="42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a:r>
                <a:rPr lang="en-US" altLang="zh-CN" sz="2400"/>
                <a:t>num</a:t>
              </a:r>
              <a:endParaRPr lang="en-US" altLang="zh-CN" sz="2400" b="0"/>
            </a:p>
          </p:txBody>
        </p:sp>
        <p:sp>
          <p:nvSpPr>
            <p:cNvPr id="614417" name="Line 17"/>
            <p:cNvSpPr>
              <a:spLocks noChangeShapeType="1"/>
            </p:cNvSpPr>
            <p:nvPr/>
          </p:nvSpPr>
          <p:spPr bwMode="auto">
            <a:xfrm flipH="1">
              <a:off x="267" y="1311"/>
              <a:ext cx="1266"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18" name="Line 18"/>
            <p:cNvSpPr>
              <a:spLocks noChangeShapeType="1"/>
            </p:cNvSpPr>
            <p:nvPr/>
          </p:nvSpPr>
          <p:spPr bwMode="auto">
            <a:xfrm flipH="1">
              <a:off x="203" y="1807"/>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19" name="Line 19"/>
            <p:cNvSpPr>
              <a:spLocks noChangeShapeType="1"/>
            </p:cNvSpPr>
            <p:nvPr/>
          </p:nvSpPr>
          <p:spPr bwMode="auto">
            <a:xfrm flipH="1">
              <a:off x="213" y="2156"/>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20" name="Line 20"/>
            <p:cNvSpPr>
              <a:spLocks noChangeShapeType="1"/>
            </p:cNvSpPr>
            <p:nvPr/>
          </p:nvSpPr>
          <p:spPr bwMode="auto">
            <a:xfrm flipH="1">
              <a:off x="213" y="2524"/>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21" name="Line 21"/>
            <p:cNvSpPr>
              <a:spLocks noChangeShapeType="1"/>
            </p:cNvSpPr>
            <p:nvPr/>
          </p:nvSpPr>
          <p:spPr bwMode="auto">
            <a:xfrm>
              <a:off x="1974" y="1321"/>
              <a:ext cx="2008"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22" name="Line 22"/>
            <p:cNvSpPr>
              <a:spLocks noChangeShapeType="1"/>
            </p:cNvSpPr>
            <p:nvPr/>
          </p:nvSpPr>
          <p:spPr bwMode="auto">
            <a:xfrm flipH="1">
              <a:off x="1632" y="1375"/>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23" name="Line 23"/>
            <p:cNvSpPr>
              <a:spLocks noChangeShapeType="1"/>
            </p:cNvSpPr>
            <p:nvPr/>
          </p:nvSpPr>
          <p:spPr bwMode="auto">
            <a:xfrm>
              <a:off x="4140" y="1767"/>
              <a:ext cx="9"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24" name="Line 24"/>
            <p:cNvSpPr>
              <a:spLocks noChangeShapeType="1"/>
            </p:cNvSpPr>
            <p:nvPr/>
          </p:nvSpPr>
          <p:spPr bwMode="auto">
            <a:xfrm flipH="1">
              <a:off x="3074" y="1734"/>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25" name="Line 25"/>
            <p:cNvSpPr>
              <a:spLocks noChangeShapeType="1"/>
            </p:cNvSpPr>
            <p:nvPr/>
          </p:nvSpPr>
          <p:spPr bwMode="auto">
            <a:xfrm>
              <a:off x="4275" y="1725"/>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26" name="Line 26"/>
            <p:cNvSpPr>
              <a:spLocks noChangeShapeType="1"/>
            </p:cNvSpPr>
            <p:nvPr/>
          </p:nvSpPr>
          <p:spPr bwMode="auto">
            <a:xfrm flipH="1">
              <a:off x="3084" y="2110"/>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27" name="Line 27"/>
            <p:cNvSpPr>
              <a:spLocks noChangeShapeType="1"/>
            </p:cNvSpPr>
            <p:nvPr/>
          </p:nvSpPr>
          <p:spPr bwMode="auto">
            <a:xfrm flipH="1">
              <a:off x="3084" y="2477"/>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28" name="Line 28"/>
            <p:cNvSpPr>
              <a:spLocks noChangeShapeType="1"/>
            </p:cNvSpPr>
            <p:nvPr/>
          </p:nvSpPr>
          <p:spPr bwMode="auto">
            <a:xfrm flipH="1">
              <a:off x="5221" y="2119"/>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14429" name="Group 29"/>
            <p:cNvGrpSpPr>
              <a:grpSpLocks/>
            </p:cNvGrpSpPr>
            <p:nvPr/>
          </p:nvGrpSpPr>
          <p:grpSpPr bwMode="auto">
            <a:xfrm>
              <a:off x="825" y="3240"/>
              <a:ext cx="793" cy="412"/>
              <a:chOff x="2582" y="5834"/>
              <a:chExt cx="1156" cy="673"/>
            </a:xfrm>
          </p:grpSpPr>
          <p:sp>
            <p:nvSpPr>
              <p:cNvPr id="614430" name="Rectangle 30"/>
              <p:cNvSpPr>
                <a:spLocks noChangeArrowheads="1"/>
              </p:cNvSpPr>
              <p:nvPr/>
            </p:nvSpPr>
            <p:spPr bwMode="auto">
              <a:xfrm>
                <a:off x="2582" y="5834"/>
                <a:ext cx="1156"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400"/>
                  <a:t>id</a:t>
                </a:r>
              </a:p>
            </p:txBody>
          </p:sp>
          <p:sp>
            <p:nvSpPr>
              <p:cNvPr id="614431" name="Line 31"/>
              <p:cNvSpPr>
                <a:spLocks noChangeShapeType="1"/>
              </p:cNvSpPr>
              <p:nvPr/>
            </p:nvSpPr>
            <p:spPr bwMode="auto">
              <a:xfrm>
                <a:off x="3150" y="5847"/>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32" name="Line 32"/>
              <p:cNvSpPr>
                <a:spLocks noChangeShapeType="1"/>
              </p:cNvSpPr>
              <p:nvPr/>
            </p:nvSpPr>
            <p:spPr bwMode="auto">
              <a:xfrm>
                <a:off x="3420" y="6057"/>
                <a:ext cx="0" cy="450"/>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14433" name="Group 33"/>
            <p:cNvGrpSpPr>
              <a:grpSpLocks/>
            </p:cNvGrpSpPr>
            <p:nvPr/>
          </p:nvGrpSpPr>
          <p:grpSpPr bwMode="auto">
            <a:xfrm>
              <a:off x="4797" y="3250"/>
              <a:ext cx="793" cy="412"/>
              <a:chOff x="2582" y="5834"/>
              <a:chExt cx="1156" cy="673"/>
            </a:xfrm>
          </p:grpSpPr>
          <p:sp>
            <p:nvSpPr>
              <p:cNvPr id="614434" name="Rectangle 34"/>
              <p:cNvSpPr>
                <a:spLocks noChangeArrowheads="1"/>
              </p:cNvSpPr>
              <p:nvPr/>
            </p:nvSpPr>
            <p:spPr bwMode="auto">
              <a:xfrm>
                <a:off x="2582" y="5834"/>
                <a:ext cx="1156"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p>
                <a:pPr algn="just"/>
                <a:r>
                  <a:rPr lang="en-US" altLang="zh-CN" sz="2400"/>
                  <a:t>id</a:t>
                </a:r>
              </a:p>
            </p:txBody>
          </p:sp>
          <p:sp>
            <p:nvSpPr>
              <p:cNvPr id="614435" name="Line 35"/>
              <p:cNvSpPr>
                <a:spLocks noChangeShapeType="1"/>
              </p:cNvSpPr>
              <p:nvPr/>
            </p:nvSpPr>
            <p:spPr bwMode="auto">
              <a:xfrm>
                <a:off x="3150" y="5847"/>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36" name="Line 36"/>
              <p:cNvSpPr>
                <a:spLocks noChangeShapeType="1"/>
              </p:cNvSpPr>
              <p:nvPr/>
            </p:nvSpPr>
            <p:spPr bwMode="auto">
              <a:xfrm>
                <a:off x="3420" y="6057"/>
                <a:ext cx="0" cy="450"/>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14437" name="Group 37"/>
            <p:cNvGrpSpPr>
              <a:grpSpLocks/>
            </p:cNvGrpSpPr>
            <p:nvPr/>
          </p:nvGrpSpPr>
          <p:grpSpPr bwMode="auto">
            <a:xfrm>
              <a:off x="3451" y="3250"/>
              <a:ext cx="793" cy="265"/>
              <a:chOff x="6306" y="5910"/>
              <a:chExt cx="1156" cy="433"/>
            </a:xfrm>
          </p:grpSpPr>
          <p:sp>
            <p:nvSpPr>
              <p:cNvPr id="614438" name="Rectangle 38"/>
              <p:cNvSpPr>
                <a:spLocks noChangeArrowheads="1"/>
              </p:cNvSpPr>
              <p:nvPr/>
            </p:nvSpPr>
            <p:spPr bwMode="auto">
              <a:xfrm>
                <a:off x="6306" y="5910"/>
                <a:ext cx="1156"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54000" tIns="10800" rIns="18000" bIns="10800"/>
              <a:lstStyle/>
              <a:p>
                <a:pPr algn="just"/>
                <a:r>
                  <a:rPr lang="en-US" altLang="zh-CN" sz="2400"/>
                  <a:t>num  5</a:t>
                </a:r>
              </a:p>
            </p:txBody>
          </p:sp>
          <p:sp>
            <p:nvSpPr>
              <p:cNvPr id="614439" name="Line 39"/>
              <p:cNvSpPr>
                <a:spLocks noChangeShapeType="1"/>
              </p:cNvSpPr>
              <p:nvPr/>
            </p:nvSpPr>
            <p:spPr bwMode="auto">
              <a:xfrm>
                <a:off x="6874" y="5923"/>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4440" name="Group 40"/>
            <p:cNvGrpSpPr>
              <a:grpSpLocks/>
            </p:cNvGrpSpPr>
            <p:nvPr/>
          </p:nvGrpSpPr>
          <p:grpSpPr bwMode="auto">
            <a:xfrm>
              <a:off x="3943" y="2707"/>
              <a:ext cx="1173" cy="265"/>
              <a:chOff x="7626" y="5010"/>
              <a:chExt cx="1710" cy="433"/>
            </a:xfrm>
          </p:grpSpPr>
          <p:sp>
            <p:nvSpPr>
              <p:cNvPr id="614441" name="Rectangle 41"/>
              <p:cNvSpPr>
                <a:spLocks noChangeArrowheads="1"/>
              </p:cNvSpPr>
              <p:nvPr/>
            </p:nvSpPr>
            <p:spPr bwMode="auto">
              <a:xfrm>
                <a:off x="7626" y="5010"/>
                <a:ext cx="1710"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zh-CN" altLang="en-US" sz="2400">
                    <a:latin typeface="宋体" charset="-122"/>
                  </a:rPr>
                  <a:t>*</a:t>
                </a:r>
              </a:p>
            </p:txBody>
          </p:sp>
          <p:sp>
            <p:nvSpPr>
              <p:cNvPr id="614442" name="Line 42"/>
              <p:cNvSpPr>
                <a:spLocks noChangeShapeType="1"/>
              </p:cNvSpPr>
              <p:nvPr/>
            </p:nvSpPr>
            <p:spPr bwMode="auto">
              <a:xfrm>
                <a:off x="8194" y="5023"/>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43" name="Line 43"/>
              <p:cNvSpPr>
                <a:spLocks noChangeShapeType="1"/>
              </p:cNvSpPr>
              <p:nvPr/>
            </p:nvSpPr>
            <p:spPr bwMode="auto">
              <a:xfrm>
                <a:off x="8777" y="5010"/>
                <a:ext cx="0" cy="39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4444" name="Group 44"/>
            <p:cNvGrpSpPr>
              <a:grpSpLocks/>
            </p:cNvGrpSpPr>
            <p:nvPr/>
          </p:nvGrpSpPr>
          <p:grpSpPr bwMode="auto">
            <a:xfrm>
              <a:off x="1496" y="2119"/>
              <a:ext cx="1172" cy="266"/>
              <a:chOff x="7626" y="5010"/>
              <a:chExt cx="1710" cy="433"/>
            </a:xfrm>
          </p:grpSpPr>
          <p:sp>
            <p:nvSpPr>
              <p:cNvPr id="614445" name="Rectangle 45"/>
              <p:cNvSpPr>
                <a:spLocks noChangeArrowheads="1"/>
              </p:cNvSpPr>
              <p:nvPr/>
            </p:nvSpPr>
            <p:spPr bwMode="auto">
              <a:xfrm>
                <a:off x="7626" y="5010"/>
                <a:ext cx="1710"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p>
                <a:pPr algn="just"/>
                <a:r>
                  <a:rPr lang="zh-CN" altLang="en-US" sz="2400">
                    <a:latin typeface="宋体" charset="-122"/>
                  </a:rPr>
                  <a:t>+</a:t>
                </a:r>
              </a:p>
            </p:txBody>
          </p:sp>
          <p:sp>
            <p:nvSpPr>
              <p:cNvPr id="614446" name="Line 46"/>
              <p:cNvSpPr>
                <a:spLocks noChangeShapeType="1"/>
              </p:cNvSpPr>
              <p:nvPr/>
            </p:nvSpPr>
            <p:spPr bwMode="auto">
              <a:xfrm>
                <a:off x="8194" y="5023"/>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47" name="Line 47"/>
              <p:cNvSpPr>
                <a:spLocks noChangeShapeType="1"/>
              </p:cNvSpPr>
              <p:nvPr/>
            </p:nvSpPr>
            <p:spPr bwMode="auto">
              <a:xfrm>
                <a:off x="8777" y="5010"/>
                <a:ext cx="0" cy="39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14448" name="Rectangle 48"/>
            <p:cNvSpPr>
              <a:spLocks noChangeArrowheads="1"/>
            </p:cNvSpPr>
            <p:nvPr/>
          </p:nvSpPr>
          <p:spPr bwMode="auto">
            <a:xfrm>
              <a:off x="192" y="3648"/>
              <a:ext cx="22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r>
                <a:rPr lang="zh-CN" altLang="en-US" sz="2800"/>
                <a:t>指向符号表中</a:t>
              </a:r>
              <a:r>
                <a:rPr lang="en-US" altLang="zh-CN" sz="2800" i="1"/>
                <a:t>a</a:t>
              </a:r>
              <a:r>
                <a:rPr lang="zh-CN" altLang="en-US" sz="2800"/>
                <a:t>的入口</a:t>
              </a:r>
            </a:p>
          </p:txBody>
        </p:sp>
        <p:sp>
          <p:nvSpPr>
            <p:cNvPr id="614449" name="Rectangle 49"/>
            <p:cNvSpPr>
              <a:spLocks noChangeArrowheads="1"/>
            </p:cNvSpPr>
            <p:nvPr/>
          </p:nvSpPr>
          <p:spPr bwMode="auto">
            <a:xfrm>
              <a:off x="3557" y="3648"/>
              <a:ext cx="2203"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r>
                <a:rPr lang="zh-CN" altLang="en-US" sz="2800"/>
                <a:t>指向符号表中</a:t>
              </a:r>
              <a:r>
                <a:rPr lang="en-US" altLang="zh-CN" sz="2800" i="1"/>
                <a:t>b</a:t>
              </a:r>
              <a:r>
                <a:rPr lang="zh-CN" altLang="en-US" sz="2800"/>
                <a:t>的入口</a:t>
              </a:r>
            </a:p>
          </p:txBody>
        </p:sp>
        <p:sp>
          <p:nvSpPr>
            <p:cNvPr id="614450" name="Line 50"/>
            <p:cNvSpPr>
              <a:spLocks noChangeShapeType="1"/>
            </p:cNvSpPr>
            <p:nvPr/>
          </p:nvSpPr>
          <p:spPr bwMode="auto">
            <a:xfrm>
              <a:off x="1800" y="1412"/>
              <a:ext cx="0" cy="707"/>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14451" name="Line 51"/>
            <p:cNvSpPr>
              <a:spLocks noChangeShapeType="1"/>
            </p:cNvSpPr>
            <p:nvPr/>
          </p:nvSpPr>
          <p:spPr bwMode="auto">
            <a:xfrm>
              <a:off x="1056" y="1730"/>
              <a:ext cx="0" cy="1534"/>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14452" name="Line 52"/>
            <p:cNvSpPr>
              <a:spLocks noChangeShapeType="1"/>
            </p:cNvSpPr>
            <p:nvPr/>
          </p:nvSpPr>
          <p:spPr bwMode="auto">
            <a:xfrm>
              <a:off x="624" y="1728"/>
              <a:ext cx="384" cy="0"/>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53" name="Line 53"/>
            <p:cNvSpPr>
              <a:spLocks noChangeShapeType="1"/>
            </p:cNvSpPr>
            <p:nvPr/>
          </p:nvSpPr>
          <p:spPr bwMode="auto">
            <a:xfrm>
              <a:off x="607" y="2091"/>
              <a:ext cx="353" cy="21"/>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54" name="Line 54"/>
            <p:cNvSpPr>
              <a:spLocks noChangeShapeType="1"/>
            </p:cNvSpPr>
            <p:nvPr/>
          </p:nvSpPr>
          <p:spPr bwMode="auto">
            <a:xfrm>
              <a:off x="607" y="2450"/>
              <a:ext cx="277" cy="0"/>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55" name="Line 55"/>
            <p:cNvSpPr>
              <a:spLocks noChangeShapeType="1"/>
            </p:cNvSpPr>
            <p:nvPr/>
          </p:nvSpPr>
          <p:spPr bwMode="auto">
            <a:xfrm>
              <a:off x="3696" y="2016"/>
              <a:ext cx="0" cy="1231"/>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14456" name="Line 56"/>
            <p:cNvSpPr>
              <a:spLocks noChangeShapeType="1"/>
            </p:cNvSpPr>
            <p:nvPr/>
          </p:nvSpPr>
          <p:spPr bwMode="auto">
            <a:xfrm flipV="1">
              <a:off x="3360" y="2016"/>
              <a:ext cx="336" cy="0"/>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57" name="Line 57"/>
            <p:cNvSpPr>
              <a:spLocks noChangeShapeType="1"/>
            </p:cNvSpPr>
            <p:nvPr/>
          </p:nvSpPr>
          <p:spPr bwMode="auto">
            <a:xfrm>
              <a:off x="3408" y="2400"/>
              <a:ext cx="165" cy="0"/>
            </a:xfrm>
            <a:prstGeom prst="line">
              <a:avLst/>
            </a:prstGeom>
            <a:noFill/>
            <a:ln w="2540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58" name="Line 58"/>
            <p:cNvSpPr>
              <a:spLocks noChangeShapeType="1"/>
            </p:cNvSpPr>
            <p:nvPr/>
          </p:nvSpPr>
          <p:spPr bwMode="auto">
            <a:xfrm>
              <a:off x="4309" y="1752"/>
              <a:ext cx="0" cy="945"/>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14459" name="Line 59"/>
            <p:cNvSpPr>
              <a:spLocks noChangeShapeType="1"/>
            </p:cNvSpPr>
            <p:nvPr/>
          </p:nvSpPr>
          <p:spPr bwMode="auto">
            <a:xfrm>
              <a:off x="4936" y="2881"/>
              <a:ext cx="0" cy="368"/>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14460" name="Freeform 60"/>
            <p:cNvSpPr>
              <a:spLocks/>
            </p:cNvSpPr>
            <p:nvPr/>
          </p:nvSpPr>
          <p:spPr bwMode="auto">
            <a:xfrm>
              <a:off x="1089" y="2275"/>
              <a:ext cx="968" cy="965"/>
            </a:xfrm>
            <a:custGeom>
              <a:avLst/>
              <a:gdLst>
                <a:gd name="T0" fmla="*/ 1412 w 1412"/>
                <a:gd name="T1" fmla="*/ 0 h 1576"/>
                <a:gd name="T2" fmla="*/ 1113 w 1412"/>
                <a:gd name="T3" fmla="*/ 811 h 1576"/>
                <a:gd name="T4" fmla="*/ 182 w 1412"/>
                <a:gd name="T5" fmla="*/ 960 h 1576"/>
                <a:gd name="T6" fmla="*/ 18 w 1412"/>
                <a:gd name="T7" fmla="*/ 1576 h 1576"/>
              </a:gdLst>
              <a:ahLst/>
              <a:cxnLst>
                <a:cxn ang="0">
                  <a:pos x="T0" y="T1"/>
                </a:cxn>
                <a:cxn ang="0">
                  <a:pos x="T2" y="T3"/>
                </a:cxn>
                <a:cxn ang="0">
                  <a:pos x="T4" y="T5"/>
                </a:cxn>
                <a:cxn ang="0">
                  <a:pos x="T6" y="T7"/>
                </a:cxn>
              </a:cxnLst>
              <a:rect l="0" t="0" r="r" b="b"/>
              <a:pathLst>
                <a:path w="1412" h="1576">
                  <a:moveTo>
                    <a:pt x="1412" y="0"/>
                  </a:moveTo>
                  <a:cubicBezTo>
                    <a:pt x="1362" y="135"/>
                    <a:pt x="1318" y="651"/>
                    <a:pt x="1113" y="811"/>
                  </a:cubicBezTo>
                  <a:cubicBezTo>
                    <a:pt x="908" y="971"/>
                    <a:pt x="364" y="833"/>
                    <a:pt x="182" y="960"/>
                  </a:cubicBezTo>
                  <a:cubicBezTo>
                    <a:pt x="0" y="1087"/>
                    <a:pt x="45" y="1473"/>
                    <a:pt x="18" y="1576"/>
                  </a:cubicBezTo>
                </a:path>
              </a:pathLst>
            </a:custGeom>
            <a:noFill/>
            <a:ln w="25400">
              <a:solidFill>
                <a:srgbClr val="FF0000"/>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4461" name="Freeform 61"/>
            <p:cNvSpPr>
              <a:spLocks/>
            </p:cNvSpPr>
            <p:nvPr/>
          </p:nvSpPr>
          <p:spPr bwMode="auto">
            <a:xfrm>
              <a:off x="2541" y="2240"/>
              <a:ext cx="1583" cy="457"/>
            </a:xfrm>
            <a:custGeom>
              <a:avLst/>
              <a:gdLst>
                <a:gd name="T0" fmla="*/ 0 w 2310"/>
                <a:gd name="T1" fmla="*/ 13 h 747"/>
                <a:gd name="T2" fmla="*/ 1380 w 2310"/>
                <a:gd name="T3" fmla="*/ 13 h 747"/>
                <a:gd name="T4" fmla="*/ 1590 w 2310"/>
                <a:gd name="T5" fmla="*/ 28 h 747"/>
                <a:gd name="T6" fmla="*/ 1980 w 2310"/>
                <a:gd name="T7" fmla="*/ 178 h 747"/>
                <a:gd name="T8" fmla="*/ 2310 w 2310"/>
                <a:gd name="T9" fmla="*/ 747 h 747"/>
              </a:gdLst>
              <a:ahLst/>
              <a:cxnLst>
                <a:cxn ang="0">
                  <a:pos x="T0" y="T1"/>
                </a:cxn>
                <a:cxn ang="0">
                  <a:pos x="T2" y="T3"/>
                </a:cxn>
                <a:cxn ang="0">
                  <a:pos x="T4" y="T5"/>
                </a:cxn>
                <a:cxn ang="0">
                  <a:pos x="T6" y="T7"/>
                </a:cxn>
                <a:cxn ang="0">
                  <a:pos x="T8" y="T9"/>
                </a:cxn>
              </a:cxnLst>
              <a:rect l="0" t="0" r="r" b="b"/>
              <a:pathLst>
                <a:path w="2310" h="747">
                  <a:moveTo>
                    <a:pt x="0" y="13"/>
                  </a:moveTo>
                  <a:cubicBezTo>
                    <a:pt x="230" y="13"/>
                    <a:pt x="1115" y="11"/>
                    <a:pt x="1380" y="13"/>
                  </a:cubicBezTo>
                  <a:cubicBezTo>
                    <a:pt x="1645" y="15"/>
                    <a:pt x="1490" y="0"/>
                    <a:pt x="1590" y="28"/>
                  </a:cubicBezTo>
                  <a:cubicBezTo>
                    <a:pt x="1690" y="56"/>
                    <a:pt x="1860" y="58"/>
                    <a:pt x="1980" y="178"/>
                  </a:cubicBezTo>
                  <a:cubicBezTo>
                    <a:pt x="2100" y="298"/>
                    <a:pt x="2241" y="629"/>
                    <a:pt x="2310" y="747"/>
                  </a:cubicBezTo>
                </a:path>
              </a:pathLst>
            </a:custGeom>
            <a:noFill/>
            <a:ln w="25400">
              <a:solidFill>
                <a:srgbClr val="FF0000"/>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4462" name="Freeform 62"/>
            <p:cNvSpPr>
              <a:spLocks/>
            </p:cNvSpPr>
            <p:nvPr/>
          </p:nvSpPr>
          <p:spPr bwMode="auto">
            <a:xfrm>
              <a:off x="3743" y="2881"/>
              <a:ext cx="772" cy="368"/>
            </a:xfrm>
            <a:custGeom>
              <a:avLst/>
              <a:gdLst>
                <a:gd name="T0" fmla="*/ 1126 w 1126"/>
                <a:gd name="T1" fmla="*/ 0 h 600"/>
                <a:gd name="T2" fmla="*/ 916 w 1126"/>
                <a:gd name="T3" fmla="*/ 301 h 600"/>
                <a:gd name="T4" fmla="*/ 181 w 1126"/>
                <a:gd name="T5" fmla="*/ 346 h 600"/>
                <a:gd name="T6" fmla="*/ 0 w 1126"/>
                <a:gd name="T7" fmla="*/ 600 h 600"/>
              </a:gdLst>
              <a:ahLst/>
              <a:cxnLst>
                <a:cxn ang="0">
                  <a:pos x="T0" y="T1"/>
                </a:cxn>
                <a:cxn ang="0">
                  <a:pos x="T2" y="T3"/>
                </a:cxn>
                <a:cxn ang="0">
                  <a:pos x="T4" y="T5"/>
                </a:cxn>
                <a:cxn ang="0">
                  <a:pos x="T6" y="T7"/>
                </a:cxn>
              </a:cxnLst>
              <a:rect l="0" t="0" r="r" b="b"/>
              <a:pathLst>
                <a:path w="1126" h="600">
                  <a:moveTo>
                    <a:pt x="1126" y="0"/>
                  </a:moveTo>
                  <a:cubicBezTo>
                    <a:pt x="1091" y="50"/>
                    <a:pt x="1073" y="243"/>
                    <a:pt x="916" y="301"/>
                  </a:cubicBezTo>
                  <a:cubicBezTo>
                    <a:pt x="759" y="359"/>
                    <a:pt x="334" y="296"/>
                    <a:pt x="181" y="346"/>
                  </a:cubicBezTo>
                  <a:cubicBezTo>
                    <a:pt x="28" y="396"/>
                    <a:pt x="38" y="547"/>
                    <a:pt x="0" y="600"/>
                  </a:cubicBezTo>
                </a:path>
              </a:pathLst>
            </a:custGeom>
            <a:noFill/>
            <a:ln w="25400">
              <a:solidFill>
                <a:srgbClr val="FF0000"/>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4463" name="Freeform 63"/>
            <p:cNvSpPr>
              <a:spLocks/>
            </p:cNvSpPr>
            <p:nvPr/>
          </p:nvSpPr>
          <p:spPr bwMode="auto">
            <a:xfrm>
              <a:off x="5059" y="2083"/>
              <a:ext cx="375" cy="1157"/>
            </a:xfrm>
            <a:custGeom>
              <a:avLst/>
              <a:gdLst>
                <a:gd name="T0" fmla="*/ 526 w 546"/>
                <a:gd name="T1" fmla="*/ 0 h 1890"/>
                <a:gd name="T2" fmla="*/ 526 w 546"/>
                <a:gd name="T3" fmla="*/ 1290 h 1890"/>
                <a:gd name="T4" fmla="*/ 406 w 546"/>
                <a:gd name="T5" fmla="*/ 1634 h 1890"/>
                <a:gd name="T6" fmla="*/ 211 w 546"/>
                <a:gd name="T7" fmla="*/ 1785 h 1890"/>
                <a:gd name="T8" fmla="*/ 0 w 546"/>
                <a:gd name="T9" fmla="*/ 1890 h 1890"/>
              </a:gdLst>
              <a:ahLst/>
              <a:cxnLst>
                <a:cxn ang="0">
                  <a:pos x="T0" y="T1"/>
                </a:cxn>
                <a:cxn ang="0">
                  <a:pos x="T2" y="T3"/>
                </a:cxn>
                <a:cxn ang="0">
                  <a:pos x="T4" y="T5"/>
                </a:cxn>
                <a:cxn ang="0">
                  <a:pos x="T6" y="T7"/>
                </a:cxn>
                <a:cxn ang="0">
                  <a:pos x="T8" y="T9"/>
                </a:cxn>
              </a:cxnLst>
              <a:rect l="0" t="0" r="r" b="b"/>
              <a:pathLst>
                <a:path w="546" h="1890">
                  <a:moveTo>
                    <a:pt x="526" y="0"/>
                  </a:moveTo>
                  <a:cubicBezTo>
                    <a:pt x="536" y="509"/>
                    <a:pt x="546" y="1018"/>
                    <a:pt x="526" y="1290"/>
                  </a:cubicBezTo>
                  <a:cubicBezTo>
                    <a:pt x="506" y="1562"/>
                    <a:pt x="458" y="1552"/>
                    <a:pt x="406" y="1634"/>
                  </a:cubicBezTo>
                  <a:cubicBezTo>
                    <a:pt x="354" y="1716"/>
                    <a:pt x="279" y="1742"/>
                    <a:pt x="211" y="1785"/>
                  </a:cubicBezTo>
                  <a:cubicBezTo>
                    <a:pt x="143" y="1828"/>
                    <a:pt x="44" y="1868"/>
                    <a:pt x="0" y="1890"/>
                  </a:cubicBezTo>
                </a:path>
              </a:pathLst>
            </a:custGeom>
            <a:noFill/>
            <a:ln w="25400" cap="flat">
              <a:solidFill>
                <a:srgbClr val="00FF00"/>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4464" name="Line 64"/>
            <p:cNvSpPr>
              <a:spLocks noChangeShapeType="1"/>
            </p:cNvSpPr>
            <p:nvPr/>
          </p:nvSpPr>
          <p:spPr bwMode="auto">
            <a:xfrm flipH="1">
              <a:off x="864" y="2448"/>
              <a:ext cx="0" cy="801"/>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14465" name="Line 65"/>
            <p:cNvSpPr>
              <a:spLocks noChangeShapeType="1"/>
            </p:cNvSpPr>
            <p:nvPr/>
          </p:nvSpPr>
          <p:spPr bwMode="auto">
            <a:xfrm flipH="1">
              <a:off x="960" y="2112"/>
              <a:ext cx="0" cy="1137"/>
            </a:xfrm>
            <a:prstGeom prst="line">
              <a:avLst/>
            </a:prstGeom>
            <a:noFill/>
            <a:ln w="25400">
              <a:solidFill>
                <a:srgbClr val="00FF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14466" name="Line 66"/>
            <p:cNvSpPr>
              <a:spLocks noChangeShapeType="1"/>
            </p:cNvSpPr>
            <p:nvPr/>
          </p:nvSpPr>
          <p:spPr bwMode="auto">
            <a:xfrm>
              <a:off x="3552" y="2400"/>
              <a:ext cx="0" cy="864"/>
            </a:xfrm>
            <a:prstGeom prst="line">
              <a:avLst/>
            </a:prstGeom>
            <a:noFill/>
            <a:ln w="25400">
              <a:solidFill>
                <a:srgbClr val="00FF00"/>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67" name="Group 120"/>
          <p:cNvGraphicFramePr>
            <a:graphicFrameLocks noGrp="1"/>
          </p:cNvGraphicFramePr>
          <p:nvPr>
            <p:extLst>
              <p:ext uri="{D42A27DB-BD31-4B8C-83A1-F6EECF244321}">
                <p14:modId xmlns:p14="http://schemas.microsoft.com/office/powerpoint/2010/main" val="3672960853"/>
              </p:ext>
            </p:extLst>
          </p:nvPr>
        </p:nvGraphicFramePr>
        <p:xfrm>
          <a:off x="3895725" y="36480"/>
          <a:ext cx="5203825" cy="2682240"/>
        </p:xfrm>
        <a:graphic>
          <a:graphicData uri="http://schemas.openxmlformats.org/drawingml/2006/table">
            <a:tbl>
              <a:tblPr/>
              <a:tblGrid>
                <a:gridCol w="1470043"/>
                <a:gridCol w="3733782"/>
              </a:tblGrid>
              <a:tr h="23429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宋体" charset="-122"/>
                          <a:ea typeface="宋体" charset="-122"/>
                        </a:rPr>
                        <a:t>产  生  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宋体" charset="-122"/>
                          <a:ea typeface="宋体" charset="-122"/>
                        </a:rPr>
                        <a:t>语</a:t>
                      </a:r>
                      <a:r>
                        <a:rPr kumimoji="0" lang="zh-CN" altLang="en-US" sz="1600" b="1" i="0" u="none" strike="noStrike" cap="none" normalizeH="0" baseline="0" dirty="0" smtClean="0">
                          <a:ln>
                            <a:noFill/>
                          </a:ln>
                          <a:solidFill>
                            <a:schemeClr val="tx1"/>
                          </a:solidFill>
                          <a:effectLst/>
                          <a:latin typeface="Times New Roman" charset="0"/>
                          <a:ea typeface="宋体" charset="-122"/>
                        </a:rPr>
                        <a:t>  </a:t>
                      </a:r>
                      <a:r>
                        <a:rPr kumimoji="0" lang="zh-CN" altLang="en-US" sz="1600" b="1" i="0" u="none" strike="noStrike" cap="none" normalizeH="0" baseline="0" dirty="0" smtClean="0">
                          <a:ln>
                            <a:noFill/>
                          </a:ln>
                          <a:solidFill>
                            <a:schemeClr val="tx1"/>
                          </a:solidFill>
                          <a:effectLst/>
                          <a:latin typeface="宋体" charset="-122"/>
                          <a:ea typeface="宋体" charset="-122"/>
                        </a:rPr>
                        <a:t>义</a:t>
                      </a:r>
                      <a:r>
                        <a:rPr kumimoji="0" lang="zh-CN" altLang="en-US" sz="1600" b="1" i="0" u="none" strike="noStrike" cap="none" normalizeH="0" baseline="0" dirty="0" smtClean="0">
                          <a:ln>
                            <a:noFill/>
                          </a:ln>
                          <a:solidFill>
                            <a:schemeClr val="tx1"/>
                          </a:solidFill>
                          <a:effectLst/>
                          <a:latin typeface="Times New Roman" charset="0"/>
                          <a:ea typeface="宋体" charset="-122"/>
                        </a:rPr>
                        <a:t>  </a:t>
                      </a:r>
                      <a:r>
                        <a:rPr kumimoji="0" lang="zh-CN" altLang="en-US" sz="1600" b="1" i="0" u="none" strike="noStrike" cap="none" normalizeH="0" baseline="0" dirty="0" smtClean="0">
                          <a:ln>
                            <a:noFill/>
                          </a:ln>
                          <a:solidFill>
                            <a:schemeClr val="tx1"/>
                          </a:solidFill>
                          <a:effectLst/>
                          <a:latin typeface="宋体" charset="-122"/>
                          <a:ea typeface="宋体" charset="-122"/>
                        </a:rPr>
                        <a:t>规</a:t>
                      </a:r>
                      <a:r>
                        <a:rPr kumimoji="0" lang="zh-CN" altLang="en-US" sz="1600" b="1" i="0" u="none" strike="noStrike" cap="none" normalizeH="0" baseline="0" dirty="0" smtClean="0">
                          <a:ln>
                            <a:noFill/>
                          </a:ln>
                          <a:solidFill>
                            <a:schemeClr val="tx1"/>
                          </a:solidFill>
                          <a:effectLst/>
                          <a:latin typeface="Times New Roman" charset="0"/>
                          <a:ea typeface="宋体" charset="-122"/>
                        </a:rPr>
                        <a:t>  </a:t>
                      </a:r>
                      <a:r>
                        <a:rPr kumimoji="0" lang="zh-CN" altLang="en-US" sz="1600" b="1" i="0" u="none" strike="noStrike" cap="none" normalizeH="0" baseline="0" dirty="0" smtClean="0">
                          <a:ln>
                            <a:noFill/>
                          </a:ln>
                          <a:solidFill>
                            <a:schemeClr val="tx1"/>
                          </a:solidFill>
                          <a:effectLst/>
                          <a:latin typeface="宋体" charset="-122"/>
                          <a:ea typeface="宋体" charset="-122"/>
                        </a:rPr>
                        <a:t>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dirty="0" smtClean="0">
                          <a:ln>
                            <a:noFill/>
                          </a:ln>
                          <a:solidFill>
                            <a:srgbClr val="FF0000"/>
                          </a:solidFill>
                          <a:effectLst/>
                          <a:latin typeface="Times New Roman" charset="0"/>
                          <a:ea typeface="宋体" charset="-122"/>
                        </a:rPr>
                        <a:t>  </a:t>
                      </a:r>
                      <a:r>
                        <a:rPr kumimoji="0" lang="en-US" altLang="zh-CN" sz="1600" b="1" i="1" u="none" strike="noStrike" cap="none" normalizeH="0" baseline="0" dirty="0" smtClean="0">
                          <a:ln>
                            <a:noFill/>
                          </a:ln>
                          <a:solidFill>
                            <a:srgbClr val="FF0000"/>
                          </a:solidFill>
                          <a:effectLst/>
                          <a:latin typeface="Times New Roman" charset="0"/>
                          <a:ea typeface="宋体" charset="-122"/>
                        </a:rPr>
                        <a:t>E </a:t>
                      </a:r>
                      <a:r>
                        <a:rPr kumimoji="0" lang="en-US" altLang="zh-CN" sz="1600" b="1" i="0" u="none" strike="noStrike" cap="none" normalizeH="0" baseline="0" dirty="0" smtClean="0">
                          <a:ln>
                            <a:noFill/>
                          </a:ln>
                          <a:solidFill>
                            <a:srgbClr val="FF0000"/>
                          </a:solidFill>
                          <a:effectLst/>
                          <a:latin typeface="Times New Roman" charset="0"/>
                          <a:ea typeface="宋体" charset="-122"/>
                          <a:sym typeface="Symbol" pitchFamily="18" charset="2"/>
                        </a:rPr>
                        <a:t></a:t>
                      </a:r>
                      <a:r>
                        <a:rPr kumimoji="0" lang="en-US" altLang="zh-CN" sz="1600" b="1" i="0" u="none" strike="noStrike" cap="none" normalizeH="0" baseline="0" dirty="0" smtClean="0">
                          <a:ln>
                            <a:noFill/>
                          </a:ln>
                          <a:solidFill>
                            <a:srgbClr val="FF0000"/>
                          </a:solidFill>
                          <a:effectLst/>
                          <a:latin typeface="Times New Roman" charset="0"/>
                          <a:ea typeface="宋体" charset="-122"/>
                        </a:rPr>
                        <a:t> </a:t>
                      </a:r>
                      <a:r>
                        <a:rPr kumimoji="0" lang="en-US" altLang="zh-CN" sz="1600" b="1" i="1" u="none" strike="noStrike" cap="none" normalizeH="0" baseline="0" dirty="0" smtClean="0">
                          <a:ln>
                            <a:noFill/>
                          </a:ln>
                          <a:solidFill>
                            <a:srgbClr val="FF0000"/>
                          </a:solidFill>
                          <a:effectLst/>
                          <a:latin typeface="Times New Roman" charset="0"/>
                          <a:ea typeface="宋体" charset="-122"/>
                        </a:rPr>
                        <a:t>E</a:t>
                      </a:r>
                      <a:r>
                        <a:rPr kumimoji="0" lang="en-US" altLang="zh-CN" sz="1600" b="1" i="0" u="none" strike="noStrike" cap="none" normalizeH="0" baseline="-30000" dirty="0" smtClean="0">
                          <a:ln>
                            <a:noFill/>
                          </a:ln>
                          <a:solidFill>
                            <a:srgbClr val="FF0000"/>
                          </a:solidFill>
                          <a:effectLst/>
                          <a:latin typeface="Times New Roman" charset="0"/>
                          <a:ea typeface="宋体" charset="-122"/>
                        </a:rPr>
                        <a:t>1 </a:t>
                      </a:r>
                      <a:r>
                        <a:rPr kumimoji="0" lang="en-US" altLang="zh-CN" sz="1600" b="1" i="0" u="none" strike="noStrike" cap="none" normalizeH="0" baseline="0" dirty="0" smtClean="0">
                          <a:ln>
                            <a:noFill/>
                          </a:ln>
                          <a:solidFill>
                            <a:srgbClr val="FF0000"/>
                          </a:solidFill>
                          <a:effectLst/>
                          <a:latin typeface="Times New Roman" charset="0"/>
                          <a:ea typeface="宋体" charset="-122"/>
                        </a:rPr>
                        <a:t>+ </a:t>
                      </a:r>
                      <a:r>
                        <a:rPr kumimoji="0" lang="en-US" altLang="zh-CN" sz="1600" b="1" i="1" u="none" strike="noStrike" cap="none" normalizeH="0" baseline="0" dirty="0" smtClean="0">
                          <a:ln>
                            <a:noFill/>
                          </a:ln>
                          <a:solidFill>
                            <a:srgbClr val="FF0000"/>
                          </a:solidFill>
                          <a:effectLst/>
                          <a:latin typeface="Times New Roman" charset="0"/>
                          <a:ea typeface="宋体" charset="-122"/>
                        </a:rPr>
                        <a:t>T</a:t>
                      </a:r>
                      <a:r>
                        <a:rPr kumimoji="0" lang="en-US" altLang="zh-CN" sz="1600" b="0" i="0" u="none" strike="noStrike" cap="none" normalizeH="0" baseline="0" dirty="0" smtClean="0">
                          <a:ln>
                            <a:noFill/>
                          </a:ln>
                          <a:solidFill>
                            <a:srgbClr val="FF0000"/>
                          </a:solidFill>
                          <a:effectLst/>
                          <a:latin typeface="Times New Roman" charset="0"/>
                          <a:ea typeface="宋体" charset="-122"/>
                        </a:rPr>
                        <a:t> </a:t>
                      </a:r>
                      <a:endParaRPr kumimoji="0" lang="zh-CN" altLang="en-US" sz="1600" b="0" i="0" u="none" strike="noStrike" cap="none" normalizeH="0" baseline="0" dirty="0" smtClean="0">
                        <a:ln>
                          <a:noFill/>
                        </a:ln>
                        <a:solidFill>
                          <a:srgbClr val="FF0000"/>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b="0" i="1" u="none" strike="noStrike" cap="none" normalizeH="0" baseline="0" dirty="0" smtClean="0">
                          <a:ln>
                            <a:noFill/>
                          </a:ln>
                          <a:solidFill>
                            <a:srgbClr val="FF0000"/>
                          </a:solidFill>
                          <a:effectLst/>
                          <a:latin typeface="Times New Roman" charset="0"/>
                          <a:ea typeface="宋体" charset="-122"/>
                        </a:rPr>
                        <a:t>  </a:t>
                      </a:r>
                      <a:r>
                        <a:rPr kumimoji="0" lang="en-US" altLang="zh-CN" sz="1600" b="1" i="1" u="none" strike="noStrike" cap="none" normalizeH="0" baseline="0" dirty="0" err="1" smtClean="0">
                          <a:ln>
                            <a:noFill/>
                          </a:ln>
                          <a:solidFill>
                            <a:srgbClr val="FF0000"/>
                          </a:solidFill>
                          <a:effectLst/>
                          <a:latin typeface="Times New Roman" charset="0"/>
                          <a:ea typeface="宋体" charset="-122"/>
                        </a:rPr>
                        <a:t>E</a:t>
                      </a:r>
                      <a:r>
                        <a:rPr kumimoji="0" lang="en-US" altLang="zh-CN" sz="1600" b="1" i="0" u="none" strike="noStrike" cap="none" normalizeH="0" baseline="0" dirty="0" err="1" smtClean="0">
                          <a:ln>
                            <a:noFill/>
                          </a:ln>
                          <a:solidFill>
                            <a:srgbClr val="FF0000"/>
                          </a:solidFill>
                          <a:effectLst/>
                          <a:latin typeface="Times New Roman" charset="0"/>
                          <a:ea typeface="宋体" charset="-122"/>
                        </a:rPr>
                        <a:t>.</a:t>
                      </a:r>
                      <a:r>
                        <a:rPr kumimoji="0" lang="en-US" altLang="zh-CN" sz="1600" b="1" i="1" u="none" strike="noStrike" cap="none" normalizeH="0" baseline="0" dirty="0" err="1" smtClean="0">
                          <a:ln>
                            <a:noFill/>
                          </a:ln>
                          <a:solidFill>
                            <a:srgbClr val="FF0000"/>
                          </a:solidFill>
                          <a:effectLst/>
                          <a:latin typeface="Times New Roman" charset="0"/>
                          <a:ea typeface="宋体" charset="-122"/>
                        </a:rPr>
                        <a:t>nptr</a:t>
                      </a:r>
                      <a:r>
                        <a:rPr kumimoji="0" lang="en-US" altLang="zh-CN" sz="1600" b="1" i="0" u="none" strike="noStrike" cap="none" normalizeH="0" baseline="0" dirty="0" smtClean="0">
                          <a:ln>
                            <a:noFill/>
                          </a:ln>
                          <a:solidFill>
                            <a:srgbClr val="FF0000"/>
                          </a:solidFill>
                          <a:effectLst/>
                          <a:latin typeface="Times New Roman" charset="0"/>
                          <a:ea typeface="宋体" charset="-122"/>
                        </a:rPr>
                        <a:t> := </a:t>
                      </a:r>
                      <a:r>
                        <a:rPr kumimoji="0" lang="en-US" altLang="zh-CN" sz="1600" b="1" i="1" u="none" strike="noStrike" cap="none" normalizeH="0" baseline="0" dirty="0" err="1" smtClean="0">
                          <a:ln>
                            <a:noFill/>
                          </a:ln>
                          <a:solidFill>
                            <a:srgbClr val="FF0000"/>
                          </a:solidFill>
                          <a:effectLst/>
                          <a:latin typeface="Times New Roman" charset="0"/>
                          <a:ea typeface="宋体" charset="-122"/>
                        </a:rPr>
                        <a:t>mknode</a:t>
                      </a:r>
                      <a:r>
                        <a:rPr kumimoji="0" lang="en-US" altLang="zh-CN" sz="1600" b="1" i="0" u="none" strike="noStrike" cap="none" normalizeH="0" baseline="0" dirty="0" smtClean="0">
                          <a:ln>
                            <a:noFill/>
                          </a:ln>
                          <a:solidFill>
                            <a:srgbClr val="FF0000"/>
                          </a:solidFill>
                          <a:effectLst/>
                          <a:latin typeface="Times New Roman" charset="0"/>
                          <a:ea typeface="宋体" charset="-122"/>
                        </a:rPr>
                        <a:t>( ‘+’, </a:t>
                      </a:r>
                      <a:r>
                        <a:rPr kumimoji="0" lang="en-US" altLang="zh-CN" sz="1600" b="1" i="1" u="none" strike="noStrike" cap="none" normalizeH="0" baseline="0" dirty="0" smtClean="0">
                          <a:ln>
                            <a:noFill/>
                          </a:ln>
                          <a:solidFill>
                            <a:srgbClr val="FF0000"/>
                          </a:solidFill>
                          <a:effectLst/>
                          <a:latin typeface="Times New Roman" charset="0"/>
                          <a:ea typeface="宋体" charset="-122"/>
                        </a:rPr>
                        <a:t>E</a:t>
                      </a:r>
                      <a:r>
                        <a:rPr kumimoji="0" lang="en-US" altLang="zh-CN" sz="1600" b="1" i="0" u="none" strike="noStrike" cap="none" normalizeH="0" baseline="-30000" dirty="0" smtClean="0">
                          <a:ln>
                            <a:noFill/>
                          </a:ln>
                          <a:solidFill>
                            <a:srgbClr val="FF0000"/>
                          </a:solidFill>
                          <a:effectLst/>
                          <a:latin typeface="Times New Roman" charset="0"/>
                          <a:ea typeface="宋体" charset="-122"/>
                        </a:rPr>
                        <a:t>1</a:t>
                      </a:r>
                      <a:r>
                        <a:rPr kumimoji="0" lang="en-US" altLang="zh-CN" sz="1600" b="1" i="0" u="none" strike="noStrike" cap="none" normalizeH="0" baseline="0" dirty="0" smtClean="0">
                          <a:ln>
                            <a:noFill/>
                          </a:ln>
                          <a:solidFill>
                            <a:srgbClr val="FF0000"/>
                          </a:solidFill>
                          <a:effectLst/>
                          <a:latin typeface="Times New Roman" charset="0"/>
                          <a:ea typeface="宋体" charset="-122"/>
                        </a:rPr>
                        <a:t>.</a:t>
                      </a:r>
                      <a:r>
                        <a:rPr kumimoji="0" lang="en-US" altLang="zh-CN" sz="1600" b="1" i="1" u="none" strike="noStrike" cap="none" normalizeH="0" baseline="0" dirty="0" smtClean="0">
                          <a:ln>
                            <a:noFill/>
                          </a:ln>
                          <a:solidFill>
                            <a:srgbClr val="FF0000"/>
                          </a:solidFill>
                          <a:effectLst/>
                          <a:latin typeface="Times New Roman" charset="0"/>
                          <a:ea typeface="宋体" charset="-122"/>
                        </a:rPr>
                        <a:t>nptr</a:t>
                      </a:r>
                      <a:r>
                        <a:rPr kumimoji="0" lang="en-US" altLang="zh-CN" sz="1600" b="1" i="0" u="none" strike="noStrike" cap="none" normalizeH="0" baseline="0" dirty="0" smtClean="0">
                          <a:ln>
                            <a:noFill/>
                          </a:ln>
                          <a:solidFill>
                            <a:srgbClr val="FF0000"/>
                          </a:solidFill>
                          <a:effectLst/>
                          <a:latin typeface="Times New Roman" charset="0"/>
                          <a:ea typeface="宋体" charset="-122"/>
                        </a:rPr>
                        <a:t>,</a:t>
                      </a:r>
                      <a:r>
                        <a:rPr kumimoji="0" lang="en-US" altLang="zh-CN" sz="1600" b="1" i="1" u="none" strike="noStrike" cap="none" normalizeH="0" baseline="0" dirty="0" smtClean="0">
                          <a:ln>
                            <a:noFill/>
                          </a:ln>
                          <a:solidFill>
                            <a:srgbClr val="FF0000"/>
                          </a:solidFill>
                          <a:effectLst/>
                          <a:latin typeface="Times New Roman" charset="0"/>
                          <a:ea typeface="宋体" charset="-122"/>
                        </a:rPr>
                        <a:t> </a:t>
                      </a:r>
                      <a:r>
                        <a:rPr kumimoji="0" lang="en-US" altLang="zh-CN" sz="1600" b="1" i="1" u="none" strike="noStrike" cap="none" normalizeH="0" baseline="0" dirty="0" err="1" smtClean="0">
                          <a:ln>
                            <a:noFill/>
                          </a:ln>
                          <a:solidFill>
                            <a:srgbClr val="FF0000"/>
                          </a:solidFill>
                          <a:effectLst/>
                          <a:latin typeface="Times New Roman" charset="0"/>
                          <a:ea typeface="宋体" charset="-122"/>
                        </a:rPr>
                        <a:t>T</a:t>
                      </a:r>
                      <a:r>
                        <a:rPr kumimoji="0" lang="en-US" altLang="zh-CN" sz="1600" b="1" i="0" u="none" strike="noStrike" cap="none" normalizeH="0" baseline="0" dirty="0" err="1" smtClean="0">
                          <a:ln>
                            <a:noFill/>
                          </a:ln>
                          <a:solidFill>
                            <a:srgbClr val="FF0000"/>
                          </a:solidFill>
                          <a:effectLst/>
                          <a:latin typeface="Times New Roman" charset="0"/>
                          <a:ea typeface="宋体" charset="-122"/>
                        </a:rPr>
                        <a:t>.</a:t>
                      </a:r>
                      <a:r>
                        <a:rPr kumimoji="0" lang="en-US" altLang="zh-CN" sz="1600" b="1" i="1" u="none" strike="noStrike" cap="none" normalizeH="0" baseline="0" dirty="0" err="1" smtClean="0">
                          <a:ln>
                            <a:noFill/>
                          </a:ln>
                          <a:solidFill>
                            <a:srgbClr val="FF0000"/>
                          </a:solidFill>
                          <a:effectLst/>
                          <a:latin typeface="Times New Roman" charset="0"/>
                          <a:ea typeface="宋体" charset="-122"/>
                        </a:rPr>
                        <a:t>nptr</a:t>
                      </a:r>
                      <a:r>
                        <a:rPr kumimoji="0" lang="en-US" altLang="zh-CN" sz="1600" b="1" i="0" u="none" strike="noStrike" cap="none" normalizeH="0" baseline="0" dirty="0" smtClean="0">
                          <a:ln>
                            <a:noFill/>
                          </a:ln>
                          <a:solidFill>
                            <a:srgbClr val="FF0000"/>
                          </a:solidFill>
                          <a:effectLst/>
                          <a:latin typeface="Times New Roman" charset="0"/>
                          <a:ea typeface="宋体" charset="-122"/>
                        </a:rPr>
                        <a:t>)</a:t>
                      </a:r>
                      <a:r>
                        <a:rPr kumimoji="0" lang="en-US" altLang="zh-CN" sz="1600" b="0" i="0" u="none" strike="noStrike" cap="none" normalizeH="0" baseline="0" dirty="0" smtClean="0">
                          <a:ln>
                            <a:noFill/>
                          </a:ln>
                          <a:solidFill>
                            <a:srgbClr val="FF0000"/>
                          </a:solidFill>
                          <a:effectLst/>
                          <a:latin typeface="Times New Roman" charset="0"/>
                          <a:ea typeface="宋体" charset="-122"/>
                        </a:rPr>
                        <a:t> </a:t>
                      </a:r>
                      <a:endParaRPr kumimoji="0" lang="zh-CN" altLang="en-US" sz="1600" b="0" i="0" u="none" strike="noStrike" cap="none" normalizeH="0" baseline="0" dirty="0" smtClean="0">
                        <a:ln>
                          <a:noFill/>
                        </a:ln>
                        <a:solidFill>
                          <a:srgbClr val="FF0000"/>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E </a:t>
                      </a:r>
                      <a:r>
                        <a:rPr kumimoji="0" lang="en-US" altLang="zh-CN" sz="1600" b="1" i="0" u="none" strike="noStrike" cap="none" normalizeH="0" baseline="0" dirty="0" smtClean="0">
                          <a:ln>
                            <a:noFill/>
                          </a:ln>
                          <a:solidFill>
                            <a:schemeClr val="tx1"/>
                          </a:solidFill>
                          <a:effectLst/>
                          <a:latin typeface="Times New Roman" charset="0"/>
                          <a:ea typeface="宋体" charset="-122"/>
                          <a:sym typeface="Symbol" pitchFamily="18" charset="2"/>
                        </a:rPr>
                        <a:t></a:t>
                      </a:r>
                      <a:r>
                        <a:rPr kumimoji="0" lang="en-US" altLang="zh-CN" sz="1600" b="1" i="1" u="none" strike="noStrike" cap="none" normalizeH="0" baseline="0" dirty="0" smtClean="0">
                          <a:ln>
                            <a:noFill/>
                          </a:ln>
                          <a:solidFill>
                            <a:schemeClr val="tx1"/>
                          </a:solidFill>
                          <a:effectLst/>
                          <a:latin typeface="Times New Roman" charset="0"/>
                          <a:ea typeface="宋体" charset="-122"/>
                        </a:rPr>
                        <a:t> T</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E</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err="1" smtClean="0">
                          <a:ln>
                            <a:noFill/>
                          </a:ln>
                          <a:solidFill>
                            <a:schemeClr val="tx1"/>
                          </a:solidFill>
                          <a:effectLst/>
                          <a:latin typeface="Times New Roman" charset="0"/>
                          <a:ea typeface="宋体" charset="-122"/>
                        </a:rPr>
                        <a:t>T</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6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T </a:t>
                      </a:r>
                      <a:r>
                        <a:rPr kumimoji="0" lang="en-US" altLang="zh-CN" sz="1600" b="1" i="0" u="none" strike="noStrike" cap="none" normalizeH="0" baseline="0" dirty="0" smtClean="0">
                          <a:ln>
                            <a:noFill/>
                          </a:ln>
                          <a:solidFill>
                            <a:schemeClr val="tx1"/>
                          </a:solidFill>
                          <a:effectLst/>
                          <a:latin typeface="Times New Roman" charset="0"/>
                          <a:ea typeface="宋体" charset="-122"/>
                          <a:sym typeface="Symbol" pitchFamily="18" charset="2"/>
                        </a:rPr>
                        <a:t></a:t>
                      </a:r>
                      <a:r>
                        <a:rPr kumimoji="0" lang="en-US" altLang="zh-CN" sz="1600" b="1"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T</a:t>
                      </a:r>
                      <a:r>
                        <a:rPr kumimoji="0" lang="en-US" altLang="zh-CN" sz="1600" b="1" i="0" u="none" strike="noStrike" cap="none" normalizeH="0" baseline="-30000" dirty="0" smtClean="0">
                          <a:ln>
                            <a:noFill/>
                          </a:ln>
                          <a:solidFill>
                            <a:schemeClr val="tx1"/>
                          </a:solidFill>
                          <a:effectLst/>
                          <a:latin typeface="Times New Roman" charset="0"/>
                          <a:ea typeface="宋体" charset="-122"/>
                        </a:rPr>
                        <a:t>1</a:t>
                      </a:r>
                      <a:r>
                        <a:rPr kumimoji="0" lang="en-US" altLang="zh-CN" sz="1600" b="1" i="0" u="none" strike="noStrike" cap="none" normalizeH="0" baseline="0" dirty="0" smtClean="0">
                          <a:ln>
                            <a:noFill/>
                          </a:ln>
                          <a:solidFill>
                            <a:schemeClr val="tx1"/>
                          </a:solidFill>
                          <a:effectLst/>
                          <a:latin typeface="宋体" charset="-122"/>
                          <a:ea typeface="宋体" charset="-122"/>
                        </a:rPr>
                        <a:t>*</a:t>
                      </a:r>
                      <a:r>
                        <a:rPr kumimoji="0" lang="en-US" altLang="zh-CN" sz="1600" b="1" i="1" u="none" strike="noStrike" cap="none" normalizeH="0" baseline="0" dirty="0" smtClean="0">
                          <a:ln>
                            <a:noFill/>
                          </a:ln>
                          <a:solidFill>
                            <a:schemeClr val="tx1"/>
                          </a:solidFill>
                          <a:effectLst/>
                          <a:latin typeface="Times New Roman" charset="0"/>
                          <a:ea typeface="宋体" charset="-122"/>
                        </a:rPr>
                        <a:t>F</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T</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err="1" smtClean="0">
                          <a:ln>
                            <a:noFill/>
                          </a:ln>
                          <a:solidFill>
                            <a:schemeClr val="tx1"/>
                          </a:solidFill>
                          <a:effectLst/>
                          <a:latin typeface="Times New Roman" charset="0"/>
                          <a:ea typeface="宋体" charset="-122"/>
                        </a:rPr>
                        <a:t>mknode</a:t>
                      </a:r>
                      <a:r>
                        <a:rPr kumimoji="0" lang="en-US" altLang="zh-CN" sz="1600" b="1" i="0" u="none" strike="noStrike" cap="none" normalizeH="0" baseline="0" dirty="0" smtClean="0">
                          <a:ln>
                            <a:noFill/>
                          </a:ln>
                          <a:solidFill>
                            <a:schemeClr val="tx1"/>
                          </a:solidFill>
                          <a:effectLst/>
                          <a:latin typeface="Times New Roman" charset="0"/>
                          <a:ea typeface="宋体" charset="-122"/>
                        </a:rPr>
                        <a:t>( ‘</a:t>
                      </a:r>
                      <a:r>
                        <a:rPr kumimoji="0" lang="en-US" altLang="zh-CN" sz="1600" b="1" i="0" u="none" strike="noStrike" cap="none" normalizeH="0" baseline="0" dirty="0" smtClean="0">
                          <a:ln>
                            <a:noFill/>
                          </a:ln>
                          <a:solidFill>
                            <a:schemeClr val="tx1"/>
                          </a:solidFill>
                          <a:effectLst/>
                          <a:latin typeface="宋体" charset="-122"/>
                          <a:ea typeface="宋体" charset="-122"/>
                        </a:rPr>
                        <a:t>*</a:t>
                      </a:r>
                      <a:r>
                        <a:rPr kumimoji="0" lang="en-US" altLang="zh-CN" sz="1600" b="1"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T</a:t>
                      </a:r>
                      <a:r>
                        <a:rPr kumimoji="0" lang="en-US" altLang="zh-CN" sz="1600" b="1" i="0" u="none" strike="noStrike" cap="none" normalizeH="0" baseline="-30000" dirty="0" smtClean="0">
                          <a:ln>
                            <a:noFill/>
                          </a:ln>
                          <a:solidFill>
                            <a:schemeClr val="tx1"/>
                          </a:solidFill>
                          <a:effectLst/>
                          <a:latin typeface="Times New Roman" charset="0"/>
                          <a:ea typeface="宋体" charset="-122"/>
                        </a:rPr>
                        <a:t>1</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1" i="1" u="none" strike="noStrike" cap="none" normalizeH="0" baseline="0" dirty="0"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1" i="1"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F</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T </a:t>
                      </a:r>
                      <a:r>
                        <a:rPr kumimoji="0" lang="en-US" altLang="zh-CN" sz="1600" b="1" i="0" u="none" strike="noStrike" cap="none" normalizeH="0" baseline="0" dirty="0" smtClean="0">
                          <a:ln>
                            <a:noFill/>
                          </a:ln>
                          <a:solidFill>
                            <a:schemeClr val="tx1"/>
                          </a:solidFill>
                          <a:effectLst/>
                          <a:latin typeface="Times New Roman" charset="0"/>
                          <a:ea typeface="宋体" charset="-122"/>
                          <a:sym typeface="Symbol" pitchFamily="18" charset="2"/>
                        </a:rPr>
                        <a:t></a:t>
                      </a:r>
                      <a:r>
                        <a:rPr kumimoji="0" lang="en-US" altLang="zh-CN" sz="1600" b="1"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F</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T</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err="1" smtClean="0">
                          <a:ln>
                            <a:noFill/>
                          </a:ln>
                          <a:solidFill>
                            <a:schemeClr val="tx1"/>
                          </a:solidFill>
                          <a:effectLst/>
                          <a:latin typeface="Times New Roman" charset="0"/>
                          <a:ea typeface="宋体" charset="-122"/>
                        </a:rPr>
                        <a:t>F</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charset="0"/>
                          <a:ea typeface="宋体" charset="-122"/>
                        </a:rPr>
                        <a:t>  </a:t>
                      </a:r>
                      <a:r>
                        <a:rPr kumimoji="0" lang="en-US" altLang="zh-CN" sz="1600" b="1" i="1" u="none" strike="noStrike" cap="none" normalizeH="0" baseline="0" smtClean="0">
                          <a:ln>
                            <a:noFill/>
                          </a:ln>
                          <a:solidFill>
                            <a:schemeClr val="tx1"/>
                          </a:solidFill>
                          <a:effectLst/>
                          <a:latin typeface="Times New Roman" charset="0"/>
                          <a:ea typeface="宋体" charset="-122"/>
                        </a:rPr>
                        <a:t>F </a:t>
                      </a:r>
                      <a:r>
                        <a:rPr kumimoji="0" lang="en-US" altLang="zh-CN" sz="1600" b="1" i="0" u="none" strike="noStrike" cap="none" normalizeH="0" baseline="0" smtClean="0">
                          <a:ln>
                            <a:noFill/>
                          </a:ln>
                          <a:solidFill>
                            <a:schemeClr val="tx1"/>
                          </a:solidFill>
                          <a:effectLst/>
                          <a:latin typeface="Times New Roman" charset="0"/>
                          <a:ea typeface="宋体" charset="-122"/>
                          <a:sym typeface="Symbol" pitchFamily="18" charset="2"/>
                        </a:rPr>
                        <a:t></a:t>
                      </a:r>
                      <a:r>
                        <a:rPr kumimoji="0" lang="en-US" altLang="zh-CN" sz="1600" b="1" i="0" u="none" strike="noStrike" cap="none" normalizeH="0" baseline="0" smtClean="0">
                          <a:ln>
                            <a:noFill/>
                          </a:ln>
                          <a:solidFill>
                            <a:schemeClr val="tx1"/>
                          </a:solidFill>
                          <a:effectLst/>
                          <a:latin typeface="Times New Roman" charset="0"/>
                          <a:ea typeface="宋体" charset="-122"/>
                        </a:rPr>
                        <a:t> (</a:t>
                      </a:r>
                      <a:r>
                        <a:rPr kumimoji="0" lang="en-US" altLang="zh-CN" sz="1600" b="1" i="1" u="none" strike="noStrike" cap="none" normalizeH="0" baseline="0" smtClean="0">
                          <a:ln>
                            <a:noFill/>
                          </a:ln>
                          <a:solidFill>
                            <a:schemeClr val="tx1"/>
                          </a:solidFill>
                          <a:effectLst/>
                          <a:latin typeface="Times New Roman" charset="0"/>
                          <a:ea typeface="宋体" charset="-122"/>
                        </a:rPr>
                        <a:t>E</a:t>
                      </a:r>
                      <a:r>
                        <a:rPr kumimoji="0" lang="en-US" altLang="zh-CN" sz="1600" b="1" i="0" u="none" strike="noStrike" cap="none" normalizeH="0" baseline="0" smtClean="0">
                          <a:ln>
                            <a:noFill/>
                          </a:ln>
                          <a:solidFill>
                            <a:schemeClr val="tx1"/>
                          </a:solidFill>
                          <a:effectLst/>
                          <a:latin typeface="Times New Roman" charset="0"/>
                          <a:ea typeface="宋体" charset="-122"/>
                        </a:rPr>
                        <a:t>)</a:t>
                      </a:r>
                      <a:r>
                        <a:rPr kumimoji="0" lang="en-US" altLang="zh-CN" sz="1600" b="0" i="0" u="none" strike="noStrike" cap="none" normalizeH="0" baseline="0" smtClean="0">
                          <a:ln>
                            <a:noFill/>
                          </a:ln>
                          <a:solidFill>
                            <a:schemeClr val="tx1"/>
                          </a:solidFill>
                          <a:effectLst/>
                          <a:latin typeface="Times New Roman" charset="0"/>
                          <a:ea typeface="宋体" charset="-122"/>
                        </a:rPr>
                        <a:t> </a:t>
                      </a:r>
                      <a:endParaRPr kumimoji="0" lang="zh-CN" altLang="en-US" sz="16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charset="0"/>
                          <a:ea typeface="宋体" charset="-122"/>
                        </a:rPr>
                        <a:t>  </a:t>
                      </a:r>
                      <a:r>
                        <a:rPr kumimoji="0" lang="en-US" altLang="zh-CN" sz="1600" b="1" i="1" u="none" strike="noStrike" cap="none" normalizeH="0" baseline="0" smtClean="0">
                          <a:ln>
                            <a:noFill/>
                          </a:ln>
                          <a:solidFill>
                            <a:schemeClr val="tx1"/>
                          </a:solidFill>
                          <a:effectLst/>
                          <a:latin typeface="Times New Roman" charset="0"/>
                          <a:ea typeface="宋体" charset="-122"/>
                        </a:rPr>
                        <a:t>F</a:t>
                      </a:r>
                      <a:r>
                        <a:rPr kumimoji="0" lang="en-US" altLang="zh-CN" sz="1600" b="1" i="0" u="none" strike="noStrike" cap="none" normalizeH="0" baseline="0" smtClean="0">
                          <a:ln>
                            <a:noFill/>
                          </a:ln>
                          <a:solidFill>
                            <a:schemeClr val="tx1"/>
                          </a:solidFill>
                          <a:effectLst/>
                          <a:latin typeface="Times New Roman" charset="0"/>
                          <a:ea typeface="宋体" charset="-122"/>
                        </a:rPr>
                        <a:t>.</a:t>
                      </a:r>
                      <a:r>
                        <a:rPr kumimoji="0" lang="en-US" altLang="zh-CN" sz="1600" b="1" i="1" u="none" strike="noStrike" cap="none" normalizeH="0" baseline="0" smtClean="0">
                          <a:ln>
                            <a:noFill/>
                          </a:ln>
                          <a:solidFill>
                            <a:schemeClr val="tx1"/>
                          </a:solidFill>
                          <a:effectLst/>
                          <a:latin typeface="Times New Roman" charset="0"/>
                          <a:ea typeface="宋体" charset="-122"/>
                        </a:rPr>
                        <a:t>nptr</a:t>
                      </a:r>
                      <a:r>
                        <a:rPr kumimoji="0" lang="en-US" altLang="zh-CN" sz="1600" b="1" i="0" u="none" strike="noStrike" cap="none" normalizeH="0" baseline="0" smtClean="0">
                          <a:ln>
                            <a:noFill/>
                          </a:ln>
                          <a:solidFill>
                            <a:schemeClr val="tx1"/>
                          </a:solidFill>
                          <a:effectLst/>
                          <a:latin typeface="Times New Roman" charset="0"/>
                          <a:ea typeface="宋体" charset="-122"/>
                        </a:rPr>
                        <a:t> := </a:t>
                      </a:r>
                      <a:r>
                        <a:rPr kumimoji="0" lang="en-US" altLang="zh-CN" sz="1600" b="1" i="1" u="none" strike="noStrike" cap="none" normalizeH="0" baseline="0" smtClean="0">
                          <a:ln>
                            <a:noFill/>
                          </a:ln>
                          <a:solidFill>
                            <a:schemeClr val="tx1"/>
                          </a:solidFill>
                          <a:effectLst/>
                          <a:latin typeface="Times New Roman" charset="0"/>
                          <a:ea typeface="宋体" charset="-122"/>
                        </a:rPr>
                        <a:t>E</a:t>
                      </a:r>
                      <a:r>
                        <a:rPr kumimoji="0" lang="en-US" altLang="zh-CN" sz="1600" b="1" i="0" u="none" strike="noStrike" cap="none" normalizeH="0" baseline="0" smtClean="0">
                          <a:ln>
                            <a:noFill/>
                          </a:ln>
                          <a:solidFill>
                            <a:schemeClr val="tx1"/>
                          </a:solidFill>
                          <a:effectLst/>
                          <a:latin typeface="Times New Roman" charset="0"/>
                          <a:ea typeface="宋体" charset="-122"/>
                        </a:rPr>
                        <a:t>.</a:t>
                      </a:r>
                      <a:r>
                        <a:rPr kumimoji="0" lang="en-US" altLang="zh-CN" sz="1600" b="1" i="1" u="none" strike="noStrike" cap="none" normalizeH="0" baseline="0" smtClean="0">
                          <a:ln>
                            <a:noFill/>
                          </a:ln>
                          <a:solidFill>
                            <a:schemeClr val="tx1"/>
                          </a:solidFill>
                          <a:effectLst/>
                          <a:latin typeface="Times New Roman" charset="0"/>
                          <a:ea typeface="宋体" charset="-122"/>
                        </a:rPr>
                        <a:t>nptr</a:t>
                      </a:r>
                      <a:r>
                        <a:rPr kumimoji="0" lang="en-US" altLang="zh-CN" sz="1600" b="0" i="0" u="none" strike="noStrike" cap="none" normalizeH="0" baseline="0" smtClean="0">
                          <a:ln>
                            <a:noFill/>
                          </a:ln>
                          <a:solidFill>
                            <a:schemeClr val="tx1"/>
                          </a:solidFill>
                          <a:effectLst/>
                          <a:latin typeface="Times New Roman" charset="0"/>
                          <a:ea typeface="宋体" charset="-122"/>
                        </a:rPr>
                        <a:t> </a:t>
                      </a:r>
                      <a:endParaRPr kumimoji="0" lang="zh-CN" altLang="en-US" sz="1600" b="0" i="0" u="none" strike="noStrike" cap="none" normalizeH="0" baseline="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F </a:t>
                      </a:r>
                      <a:r>
                        <a:rPr kumimoji="0" lang="en-US" altLang="zh-CN" sz="1600" b="0" i="0" u="none" strike="noStrike" cap="none" normalizeH="0" baseline="0" dirty="0" smtClean="0">
                          <a:ln>
                            <a:noFill/>
                          </a:ln>
                          <a:solidFill>
                            <a:schemeClr val="tx1"/>
                          </a:solidFill>
                          <a:effectLst/>
                          <a:latin typeface="Times New Roman" charset="0"/>
                          <a:ea typeface="宋体" charset="-122"/>
                          <a:sym typeface="Symbol" pitchFamily="18" charset="2"/>
                        </a:rPr>
                        <a:t></a:t>
                      </a:r>
                      <a:r>
                        <a:rPr kumimoji="0" lang="en-US" altLang="zh-CN" sz="1600" b="1" i="0" u="none" strike="noStrike" cap="none" normalizeH="0" baseline="0" dirty="0" smtClean="0">
                          <a:ln>
                            <a:noFill/>
                          </a:ln>
                          <a:solidFill>
                            <a:schemeClr val="tx1"/>
                          </a:solidFill>
                          <a:effectLst/>
                          <a:latin typeface="Times New Roman" charset="0"/>
                          <a:ea typeface="宋体" charset="-122"/>
                        </a:rPr>
                        <a:t> id</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F</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err="1" smtClean="0">
                          <a:ln>
                            <a:noFill/>
                          </a:ln>
                          <a:solidFill>
                            <a:schemeClr val="tx1"/>
                          </a:solidFill>
                          <a:effectLst/>
                          <a:latin typeface="Times New Roman" charset="0"/>
                          <a:ea typeface="宋体" charset="-122"/>
                        </a:rPr>
                        <a:t>mkleaf</a:t>
                      </a:r>
                      <a:r>
                        <a:rPr kumimoji="0" lang="en-US" altLang="zh-CN" sz="1600" b="1" i="1" u="none" strike="noStrike" cap="none" normalizeH="0" baseline="0" dirty="0" smtClean="0">
                          <a:ln>
                            <a:noFill/>
                          </a:ln>
                          <a:solidFill>
                            <a:schemeClr val="tx1"/>
                          </a:solidFill>
                          <a:effectLst/>
                          <a:latin typeface="Times New Roman" charset="0"/>
                          <a:ea typeface="宋体" charset="-122"/>
                        </a:rPr>
                        <a:t> </a:t>
                      </a:r>
                      <a:r>
                        <a:rPr kumimoji="0" lang="en-US" altLang="zh-CN" sz="1600" b="1" i="0" u="none" strike="noStrike" cap="none" normalizeH="0" baseline="0" dirty="0" smtClean="0">
                          <a:ln>
                            <a:noFill/>
                          </a:ln>
                          <a:solidFill>
                            <a:schemeClr val="tx1"/>
                          </a:solidFill>
                          <a:effectLst/>
                          <a:latin typeface="Times New Roman" charset="0"/>
                          <a:ea typeface="宋体" charset="-122"/>
                        </a:rPr>
                        <a:t>(id, </a:t>
                      </a:r>
                      <a:r>
                        <a:rPr kumimoji="0" lang="en-US" altLang="zh-CN" sz="1600" b="1" i="0" u="none" strike="noStrike" cap="none" normalizeH="0" baseline="0" dirty="0" err="1" smtClean="0">
                          <a:ln>
                            <a:noFill/>
                          </a:ln>
                          <a:solidFill>
                            <a:schemeClr val="tx1"/>
                          </a:solidFill>
                          <a:effectLst/>
                          <a:latin typeface="Times New Roman" charset="0"/>
                          <a:ea typeface="宋体" charset="-122"/>
                        </a:rPr>
                        <a:t>id.</a:t>
                      </a:r>
                      <a:r>
                        <a:rPr kumimoji="0" lang="en-US" altLang="zh-CN" sz="1600" b="1" i="1" u="none" strike="noStrike" cap="none" normalizeH="0" baseline="0" dirty="0" err="1" smtClean="0">
                          <a:ln>
                            <a:noFill/>
                          </a:ln>
                          <a:solidFill>
                            <a:schemeClr val="tx1"/>
                          </a:solidFill>
                          <a:effectLst/>
                          <a:latin typeface="Times New Roman" charset="0"/>
                          <a:ea typeface="宋体" charset="-122"/>
                        </a:rPr>
                        <a:t>entry</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3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smtClean="0">
                          <a:ln>
                            <a:noFill/>
                          </a:ln>
                          <a:solidFill>
                            <a:schemeClr val="tx1"/>
                          </a:solidFill>
                          <a:effectLst/>
                          <a:latin typeface="Times New Roman" charset="0"/>
                          <a:ea typeface="宋体" charset="-122"/>
                        </a:rPr>
                        <a:t>F </a:t>
                      </a:r>
                      <a:r>
                        <a:rPr kumimoji="0" lang="en-US" altLang="zh-CN" sz="1600" b="1" i="0" u="none" strike="noStrike" cap="none" normalizeH="0" baseline="0" dirty="0" smtClean="0">
                          <a:ln>
                            <a:noFill/>
                          </a:ln>
                          <a:solidFill>
                            <a:schemeClr val="tx1"/>
                          </a:solidFill>
                          <a:effectLst/>
                          <a:latin typeface="Times New Roman" charset="0"/>
                          <a:ea typeface="宋体" charset="-122"/>
                          <a:sym typeface="Symbol" pitchFamily="18" charset="2"/>
                        </a:rPr>
                        <a:t></a:t>
                      </a:r>
                      <a:r>
                        <a:rPr kumimoji="0" lang="en-US" altLang="zh-CN" sz="1600" b="1" i="0" u="none" strike="noStrike" cap="none" normalizeH="0" baseline="0" dirty="0" smtClean="0">
                          <a:ln>
                            <a:noFill/>
                          </a:ln>
                          <a:solidFill>
                            <a:schemeClr val="tx1"/>
                          </a:solidFill>
                          <a:effectLst/>
                          <a:latin typeface="Times New Roman" charset="0"/>
                          <a:ea typeface="宋体" charset="-122"/>
                        </a:rPr>
                        <a:t> </a:t>
                      </a:r>
                      <a:r>
                        <a:rPr kumimoji="0" lang="en-US" altLang="zh-CN" sz="1600" b="1" i="0" u="none" strike="noStrike" cap="none" normalizeH="0" baseline="0" dirty="0" err="1" smtClean="0">
                          <a:ln>
                            <a:noFill/>
                          </a:ln>
                          <a:solidFill>
                            <a:schemeClr val="tx1"/>
                          </a:solidFill>
                          <a:effectLst/>
                          <a:latin typeface="Times New Roman" charset="0"/>
                          <a:ea typeface="宋体" charset="-122"/>
                        </a:rPr>
                        <a:t>num</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charset="0"/>
                          <a:ea typeface="宋体" charset="-122"/>
                        </a:rPr>
                        <a:t>  </a:t>
                      </a:r>
                      <a:r>
                        <a:rPr kumimoji="0" lang="en-US" altLang="zh-CN" sz="1600" b="1" i="1" u="none" strike="noStrike" cap="none" normalizeH="0" baseline="0" dirty="0" err="1" smtClean="0">
                          <a:ln>
                            <a:noFill/>
                          </a:ln>
                          <a:solidFill>
                            <a:schemeClr val="tx1"/>
                          </a:solidFill>
                          <a:effectLst/>
                          <a:latin typeface="Times New Roman" charset="0"/>
                          <a:ea typeface="宋体" charset="-122"/>
                        </a:rPr>
                        <a:t>F</a:t>
                      </a:r>
                      <a:r>
                        <a:rPr kumimoji="0" lang="en-US" altLang="zh-CN" sz="1600" b="1" i="0" u="none" strike="noStrike" cap="none" normalizeH="0" baseline="0" dirty="0" err="1" smtClean="0">
                          <a:ln>
                            <a:noFill/>
                          </a:ln>
                          <a:solidFill>
                            <a:schemeClr val="tx1"/>
                          </a:solidFill>
                          <a:effectLst/>
                          <a:latin typeface="Times New Roman" charset="0"/>
                          <a:ea typeface="宋体" charset="-122"/>
                        </a:rPr>
                        <a:t>.</a:t>
                      </a:r>
                      <a:r>
                        <a:rPr kumimoji="0" lang="en-US" altLang="zh-CN" sz="1600" b="1" i="1" u="none" strike="noStrike" cap="none" normalizeH="0" baseline="0" dirty="0" err="1" smtClean="0">
                          <a:ln>
                            <a:noFill/>
                          </a:ln>
                          <a:solidFill>
                            <a:schemeClr val="tx1"/>
                          </a:solidFill>
                          <a:effectLst/>
                          <a:latin typeface="Times New Roman" charset="0"/>
                          <a:ea typeface="宋体" charset="-122"/>
                        </a:rPr>
                        <a:t>nptr</a:t>
                      </a:r>
                      <a:r>
                        <a:rPr kumimoji="0" lang="en-US" altLang="zh-CN" sz="1600" b="1" i="0" u="none" strike="noStrike" cap="none" normalizeH="0" baseline="0" dirty="0" smtClean="0">
                          <a:ln>
                            <a:noFill/>
                          </a:ln>
                          <a:solidFill>
                            <a:schemeClr val="tx1"/>
                          </a:solidFill>
                          <a:effectLst/>
                          <a:latin typeface="Times New Roman" charset="0"/>
                          <a:ea typeface="宋体" charset="-122"/>
                        </a:rPr>
                        <a:t> := </a:t>
                      </a:r>
                      <a:r>
                        <a:rPr kumimoji="0" lang="en-US" altLang="zh-CN" sz="1600" b="1" i="1" u="none" strike="noStrike" cap="none" normalizeH="0" baseline="0" dirty="0" err="1" smtClean="0">
                          <a:ln>
                            <a:noFill/>
                          </a:ln>
                          <a:solidFill>
                            <a:schemeClr val="tx1"/>
                          </a:solidFill>
                          <a:effectLst/>
                          <a:latin typeface="Times New Roman" charset="0"/>
                          <a:ea typeface="宋体" charset="-122"/>
                        </a:rPr>
                        <a:t>mkleaf</a:t>
                      </a:r>
                      <a:r>
                        <a:rPr kumimoji="0" lang="en-US" altLang="zh-CN" sz="1600" b="1" i="1" u="none" strike="noStrike" cap="none" normalizeH="0" baseline="0" dirty="0" smtClean="0">
                          <a:ln>
                            <a:noFill/>
                          </a:ln>
                          <a:solidFill>
                            <a:schemeClr val="tx1"/>
                          </a:solidFill>
                          <a:effectLst/>
                          <a:latin typeface="Times New Roman" charset="0"/>
                          <a:ea typeface="宋体" charset="-122"/>
                        </a:rPr>
                        <a:t> </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1" i="0" u="none" strike="noStrike" cap="none" normalizeH="0" baseline="0" dirty="0" err="1" smtClean="0">
                          <a:ln>
                            <a:noFill/>
                          </a:ln>
                          <a:solidFill>
                            <a:schemeClr val="tx1"/>
                          </a:solidFill>
                          <a:effectLst/>
                          <a:latin typeface="Times New Roman" charset="0"/>
                          <a:ea typeface="宋体" charset="-122"/>
                        </a:rPr>
                        <a:t>num</a:t>
                      </a:r>
                      <a:r>
                        <a:rPr kumimoji="0" lang="en-US" altLang="zh-CN" sz="1600" b="1" i="0" u="none" strike="noStrike" cap="none" normalizeH="0" baseline="0" dirty="0" smtClean="0">
                          <a:ln>
                            <a:noFill/>
                          </a:ln>
                          <a:solidFill>
                            <a:schemeClr val="tx1"/>
                          </a:solidFill>
                          <a:effectLst/>
                          <a:latin typeface="Times New Roman" charset="0"/>
                          <a:ea typeface="宋体" charset="-122"/>
                        </a:rPr>
                        <a:t>, </a:t>
                      </a:r>
                      <a:r>
                        <a:rPr kumimoji="0" lang="en-US" altLang="zh-CN" sz="1600" b="1" i="0" u="none" strike="noStrike" cap="none" normalizeH="0" baseline="0" dirty="0" err="1" smtClean="0">
                          <a:ln>
                            <a:noFill/>
                          </a:ln>
                          <a:solidFill>
                            <a:schemeClr val="tx1"/>
                          </a:solidFill>
                          <a:effectLst/>
                          <a:latin typeface="Times New Roman" charset="0"/>
                          <a:ea typeface="宋体" charset="-122"/>
                        </a:rPr>
                        <a:t>num.</a:t>
                      </a:r>
                      <a:r>
                        <a:rPr kumimoji="0" lang="en-US" altLang="zh-CN" sz="1600" b="1" i="1" u="none" strike="noStrike" cap="none" normalizeH="0" baseline="0" dirty="0" err="1" smtClean="0">
                          <a:ln>
                            <a:noFill/>
                          </a:ln>
                          <a:solidFill>
                            <a:schemeClr val="tx1"/>
                          </a:solidFill>
                          <a:effectLst/>
                          <a:latin typeface="Times New Roman" charset="0"/>
                          <a:ea typeface="宋体" charset="-122"/>
                        </a:rPr>
                        <a:t>val</a:t>
                      </a:r>
                      <a:r>
                        <a:rPr kumimoji="0" lang="en-US" altLang="zh-CN" sz="1600" b="1" i="0" u="none" strike="noStrike" cap="none" normalizeH="0" baseline="0" dirty="0" smtClean="0">
                          <a:ln>
                            <a:noFill/>
                          </a:ln>
                          <a:solidFill>
                            <a:schemeClr val="tx1"/>
                          </a:solidFill>
                          <a:effectLst/>
                          <a:latin typeface="Times New Roman" charset="0"/>
                          <a:ea typeface="宋体" charset="-122"/>
                        </a:rPr>
                        <a:t>)</a:t>
                      </a:r>
                      <a:r>
                        <a:rPr kumimoji="0" lang="en-US" altLang="zh-CN" sz="1600" b="0" i="0" u="none" strike="noStrike" cap="none" normalizeH="0" baseline="0" dirty="0" smtClean="0">
                          <a:ln>
                            <a:noFill/>
                          </a:ln>
                          <a:solidFill>
                            <a:schemeClr val="tx1"/>
                          </a:solidFill>
                          <a:effectLst/>
                          <a:latin typeface="Times New Roman" charset="0"/>
                          <a:ea typeface="宋体" charset="-122"/>
                        </a:rPr>
                        <a:t> </a:t>
                      </a:r>
                      <a:endParaRPr kumimoji="0" lang="zh-CN" altLang="en-US" sz="1600" b="0" i="0" u="none" strike="noStrike" cap="none" normalizeH="0" baseline="0" dirty="0" smtClean="0">
                        <a:ln>
                          <a:noFill/>
                        </a:ln>
                        <a:solidFill>
                          <a:schemeClr val="tx1"/>
                        </a:solidFill>
                        <a:effectLst/>
                        <a:latin typeface="Times New Roman"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242500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
          <p:cNvSpPr>
            <a:spLocks noGrp="1"/>
          </p:cNvSpPr>
          <p:nvPr>
            <p:ph type="sldNum" sz="quarter" idx="10"/>
          </p:nvPr>
        </p:nvSpPr>
        <p:spPr/>
        <p:txBody>
          <a:bodyPr/>
          <a:lstStyle/>
          <a:p>
            <a:fld id="{9D209C28-A385-4168-BBBA-41BE895F1516}" type="slidenum">
              <a:rPr lang="en-US" altLang="zh-CN"/>
              <a:pPr/>
              <a:t>5</a:t>
            </a:fld>
            <a:endParaRPr lang="en-US" altLang="zh-CN"/>
          </a:p>
        </p:txBody>
      </p:sp>
      <p:sp>
        <p:nvSpPr>
          <p:cNvPr id="32770" name="Text Box 2"/>
          <p:cNvSpPr txBox="1">
            <a:spLocks noChangeArrowheads="1"/>
          </p:cNvSpPr>
          <p:nvPr/>
        </p:nvSpPr>
        <p:spPr bwMode="auto">
          <a:xfrm>
            <a:off x="609600" y="609600"/>
            <a:ext cx="518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latin typeface="Times New Roman" charset="0"/>
              </a:rPr>
              <a:t>例</a:t>
            </a:r>
            <a:r>
              <a:rPr lang="en-US" altLang="zh-CN" sz="2000" b="1">
                <a:latin typeface="Times New Roman" charset="0"/>
              </a:rPr>
              <a:t>8.1 </a:t>
            </a:r>
            <a:r>
              <a:rPr lang="zh-CN" altLang="en-US" sz="2000" b="1">
                <a:latin typeface="Times New Roman" charset="0"/>
              </a:rPr>
              <a:t>设文法</a:t>
            </a:r>
            <a:r>
              <a:rPr lang="en-US" altLang="zh-CN" sz="2000" b="1">
                <a:latin typeface="Times New Roman" charset="0"/>
              </a:rPr>
              <a:t>G[E]</a:t>
            </a:r>
            <a:r>
              <a:rPr lang="zh-CN" altLang="en-US" sz="2000" b="1">
                <a:latin typeface="Times New Roman" charset="0"/>
              </a:rPr>
              <a:t>定义如下，试解释其语义。 </a:t>
            </a:r>
          </a:p>
        </p:txBody>
      </p:sp>
      <p:sp>
        <p:nvSpPr>
          <p:cNvPr id="32771" name="Text Box 3"/>
          <p:cNvSpPr txBox="1">
            <a:spLocks noChangeArrowheads="1"/>
          </p:cNvSpPr>
          <p:nvPr/>
        </p:nvSpPr>
        <p:spPr bwMode="auto">
          <a:xfrm>
            <a:off x="2895600" y="990600"/>
            <a:ext cx="3276600" cy="1625600"/>
          </a:xfrm>
          <a:prstGeom prst="rect">
            <a:avLst/>
          </a:prstGeom>
          <a:noFill/>
          <a:ln w="9525">
            <a:solidFill>
              <a:srgbClr val="808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000" b="1">
                <a:latin typeface="Times New Roman" charset="0"/>
              </a:rPr>
              <a:t>G[E]</a:t>
            </a:r>
            <a:r>
              <a:rPr lang="zh-CN" altLang="en-US" sz="2000" b="1">
                <a:latin typeface="Times New Roman" charset="0"/>
              </a:rPr>
              <a:t>：⑴ </a:t>
            </a:r>
            <a:r>
              <a:rPr lang="en-US" altLang="zh-CN" sz="2000" b="1">
                <a:latin typeface="Times New Roman" charset="0"/>
              </a:rPr>
              <a:t>E→N</a:t>
            </a:r>
            <a:r>
              <a:rPr lang="en-US" altLang="zh-CN" sz="2000" b="1" baseline="30000">
                <a:solidFill>
                  <a:srgbClr val="FF0000"/>
                </a:solidFill>
                <a:latin typeface="宋体" pitchFamily="2" charset="-122"/>
              </a:rPr>
              <a:t>(</a:t>
            </a:r>
            <a:r>
              <a:rPr lang="en-US" altLang="zh-CN" sz="2000" b="1" baseline="30000">
                <a:solidFill>
                  <a:srgbClr val="FF0000"/>
                </a:solidFill>
                <a:latin typeface="Times New Roman" charset="0"/>
              </a:rPr>
              <a:t>1</a:t>
            </a:r>
            <a:r>
              <a:rPr lang="en-US" altLang="zh-CN" sz="2000" b="1" baseline="30000">
                <a:solidFill>
                  <a:srgbClr val="FF0000"/>
                </a:solidFill>
                <a:latin typeface="宋体" pitchFamily="2" charset="-122"/>
              </a:rPr>
              <a:t>)</a:t>
            </a:r>
            <a:r>
              <a:rPr lang="en-US" altLang="zh-CN" sz="2000" b="1" baseline="30000">
                <a:latin typeface="宋体" pitchFamily="2" charset="-122"/>
              </a:rPr>
              <a:t> </a:t>
            </a:r>
            <a:r>
              <a:rPr lang="en-US" altLang="zh-CN" sz="2000" b="1">
                <a:latin typeface="Times New Roman" charset="0"/>
              </a:rPr>
              <a:t>+ N</a:t>
            </a:r>
            <a:r>
              <a:rPr lang="en-US" altLang="zh-CN" sz="2000" b="1" baseline="30000">
                <a:solidFill>
                  <a:srgbClr val="FF0000"/>
                </a:solidFill>
                <a:latin typeface="宋体" pitchFamily="2" charset="-122"/>
              </a:rPr>
              <a:t>(</a:t>
            </a:r>
            <a:r>
              <a:rPr lang="en-US" altLang="zh-CN" sz="2000" b="1" baseline="30000">
                <a:solidFill>
                  <a:srgbClr val="FF0000"/>
                </a:solidFill>
                <a:latin typeface="Times New Roman" charset="0"/>
              </a:rPr>
              <a:t>2</a:t>
            </a:r>
            <a:r>
              <a:rPr lang="en-US" altLang="zh-CN" sz="2000" b="1" baseline="30000">
                <a:solidFill>
                  <a:srgbClr val="FF0000"/>
                </a:solidFill>
                <a:latin typeface="宋体" pitchFamily="2" charset="-122"/>
              </a:rPr>
              <a:t>)</a:t>
            </a:r>
            <a:r>
              <a:rPr lang="en-US" altLang="zh-CN" sz="2000" b="1" baseline="30000">
                <a:latin typeface="宋体" pitchFamily="2" charset="-122"/>
              </a:rPr>
              <a:t> </a:t>
            </a:r>
            <a:endParaRPr lang="en-US" altLang="zh-CN" sz="2000" b="1">
              <a:latin typeface="Times New Roman" charset="0"/>
            </a:endParaRPr>
          </a:p>
          <a:p>
            <a:pPr algn="l"/>
            <a:r>
              <a:rPr lang="en-US" altLang="zh-CN" sz="2000" b="1">
                <a:latin typeface="Times New Roman" charset="0"/>
              </a:rPr>
              <a:t>             ⑵ E→N</a:t>
            </a:r>
            <a:r>
              <a:rPr lang="en-US" altLang="zh-CN" sz="2000" b="1" baseline="30000">
                <a:solidFill>
                  <a:srgbClr val="FF0000"/>
                </a:solidFill>
                <a:latin typeface="宋体" pitchFamily="2" charset="-122"/>
              </a:rPr>
              <a:t>(</a:t>
            </a:r>
            <a:r>
              <a:rPr lang="en-US" altLang="zh-CN" sz="2000" b="1" baseline="30000">
                <a:solidFill>
                  <a:srgbClr val="FF0000"/>
                </a:solidFill>
                <a:latin typeface="Times New Roman" charset="0"/>
              </a:rPr>
              <a:t>1</a:t>
            </a:r>
            <a:r>
              <a:rPr lang="en-US" altLang="zh-CN" sz="2000" b="1" baseline="30000">
                <a:solidFill>
                  <a:srgbClr val="FF0000"/>
                </a:solidFill>
                <a:latin typeface="宋体" pitchFamily="2" charset="-122"/>
              </a:rPr>
              <a:t>)</a:t>
            </a:r>
            <a:r>
              <a:rPr lang="en-US" altLang="zh-CN" sz="2000" b="1">
                <a:solidFill>
                  <a:srgbClr val="FF0000"/>
                </a:solidFill>
                <a:latin typeface="Times New Roman" charset="0"/>
              </a:rPr>
              <a:t> </a:t>
            </a:r>
            <a:r>
              <a:rPr lang="en-US" altLang="zh-CN" sz="2000" b="1">
                <a:latin typeface="Times New Roman" charset="0"/>
              </a:rPr>
              <a:t>or N</a:t>
            </a:r>
            <a:r>
              <a:rPr lang="en-US" altLang="zh-CN" sz="2000" b="1" baseline="30000">
                <a:solidFill>
                  <a:srgbClr val="FF0000"/>
                </a:solidFill>
                <a:latin typeface="宋体" pitchFamily="2" charset="-122"/>
              </a:rPr>
              <a:t>(</a:t>
            </a:r>
            <a:r>
              <a:rPr lang="en-US" altLang="zh-CN" sz="2000" b="1" baseline="30000">
                <a:solidFill>
                  <a:srgbClr val="FF0000"/>
                </a:solidFill>
                <a:latin typeface="Times New Roman" charset="0"/>
              </a:rPr>
              <a:t>2</a:t>
            </a:r>
            <a:r>
              <a:rPr lang="en-US" altLang="zh-CN" sz="2000" b="1" baseline="30000">
                <a:solidFill>
                  <a:srgbClr val="FF0000"/>
                </a:solidFill>
                <a:latin typeface="宋体" pitchFamily="2" charset="-122"/>
              </a:rPr>
              <a:t>)</a:t>
            </a:r>
            <a:r>
              <a:rPr lang="en-US" altLang="zh-CN" sz="2000" b="1" baseline="30000">
                <a:latin typeface="宋体" pitchFamily="2" charset="-122"/>
              </a:rPr>
              <a:t> </a:t>
            </a:r>
            <a:endParaRPr lang="en-US" altLang="zh-CN" sz="2000" b="1">
              <a:latin typeface="Times New Roman" charset="0"/>
            </a:endParaRPr>
          </a:p>
          <a:p>
            <a:pPr algn="l"/>
            <a:r>
              <a:rPr lang="en-US" altLang="zh-CN" sz="2000" b="1">
                <a:latin typeface="Times New Roman" charset="0"/>
              </a:rPr>
              <a:t>             ⑶ N→n</a:t>
            </a:r>
          </a:p>
          <a:p>
            <a:pPr algn="l"/>
            <a:r>
              <a:rPr lang="en-US" altLang="zh-CN" sz="2000" b="1">
                <a:latin typeface="Times New Roman" charset="0"/>
              </a:rPr>
              <a:t>             ⑷ N→t</a:t>
            </a:r>
          </a:p>
          <a:p>
            <a:pPr algn="l"/>
            <a:r>
              <a:rPr lang="en-US" altLang="zh-CN" sz="2000" b="1">
                <a:latin typeface="Times New Roman" charset="0"/>
              </a:rPr>
              <a:t>             ⑸ N→f </a:t>
            </a:r>
          </a:p>
        </p:txBody>
      </p:sp>
      <p:sp>
        <p:nvSpPr>
          <p:cNvPr id="32772" name="Text Box 4"/>
          <p:cNvSpPr txBox="1">
            <a:spLocks noChangeArrowheads="1"/>
          </p:cNvSpPr>
          <p:nvPr/>
        </p:nvSpPr>
        <p:spPr bwMode="auto">
          <a:xfrm>
            <a:off x="609600" y="2819400"/>
            <a:ext cx="7620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04825">
              <a:defRPr kumimoji="1" sz="2400">
                <a:solidFill>
                  <a:schemeClr val="tx1"/>
                </a:solidFill>
                <a:latin typeface="Times New Roman" charset="0"/>
                <a:ea typeface="宋体" pitchFamily="2" charset="-122"/>
              </a:defRPr>
            </a:lvl1pPr>
            <a:lvl2pPr marL="506413">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spcBef>
                <a:spcPct val="50000"/>
              </a:spcBef>
            </a:pPr>
            <a:r>
              <a:rPr lang="zh-CN" altLang="en-US" sz="2000" b="1" dirty="0"/>
              <a:t>考察输入串</a:t>
            </a:r>
            <a:r>
              <a:rPr lang="en-US" altLang="zh-CN" sz="2000" b="1" dirty="0" err="1"/>
              <a:t>n+t</a:t>
            </a:r>
            <a:r>
              <a:rPr lang="zh-CN" altLang="en-US" sz="2000" b="1" dirty="0"/>
              <a:t>，因为存在如下推导过程，所以输入串</a:t>
            </a:r>
            <a:r>
              <a:rPr lang="en-US" altLang="zh-CN" sz="2000" b="1" dirty="0" err="1"/>
              <a:t>n+t</a:t>
            </a:r>
            <a:r>
              <a:rPr lang="zh-CN" altLang="en-US" sz="2000" b="1" dirty="0"/>
              <a:t>是文法</a:t>
            </a:r>
            <a:r>
              <a:rPr lang="en-US" altLang="zh-CN" sz="2000" b="1" dirty="0"/>
              <a:t>G[E]</a:t>
            </a:r>
            <a:r>
              <a:rPr lang="zh-CN" altLang="en-US" sz="2000" b="1" dirty="0"/>
              <a:t>的一个句子。 </a:t>
            </a:r>
          </a:p>
        </p:txBody>
      </p:sp>
      <p:grpSp>
        <p:nvGrpSpPr>
          <p:cNvPr id="32778" name="Group 10"/>
          <p:cNvGrpSpPr>
            <a:grpSpLocks/>
          </p:cNvGrpSpPr>
          <p:nvPr/>
        </p:nvGrpSpPr>
        <p:grpSpPr bwMode="auto">
          <a:xfrm>
            <a:off x="2362200" y="3505200"/>
            <a:ext cx="5029200" cy="2286000"/>
            <a:chOff x="1488" y="2208"/>
            <a:chExt cx="3168" cy="1440"/>
          </a:xfrm>
        </p:grpSpPr>
        <p:sp>
          <p:nvSpPr>
            <p:cNvPr id="32775" name="Rectangle 7"/>
            <p:cNvSpPr>
              <a:spLocks noChangeArrowheads="1"/>
            </p:cNvSpPr>
            <p:nvPr/>
          </p:nvSpPr>
          <p:spPr bwMode="auto">
            <a:xfrm>
              <a:off x="1488" y="2208"/>
              <a:ext cx="3168" cy="1440"/>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2773" name="Picture 5" descr="例8_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 y="2262"/>
              <a:ext cx="2983" cy="1338"/>
            </a:xfrm>
            <a:prstGeom prst="rect">
              <a:avLst/>
            </a:prstGeom>
            <a:noFill/>
            <a:extLst>
              <a:ext uri="{909E8E84-426E-40DD-AFC4-6F175D3DCCD1}">
                <a14:hiddenFill xmlns:a14="http://schemas.microsoft.com/office/drawing/2010/main">
                  <a:solidFill>
                    <a:srgbClr val="FFFFFF"/>
                  </a:solidFill>
                </a14:hiddenFill>
              </a:ext>
            </a:extLst>
          </p:spPr>
        </p:pic>
        <p:sp>
          <p:nvSpPr>
            <p:cNvPr id="32776" name="Arc 8"/>
            <p:cNvSpPr>
              <a:spLocks/>
            </p:cNvSpPr>
            <p:nvPr/>
          </p:nvSpPr>
          <p:spPr bwMode="auto">
            <a:xfrm rot="5546727" flipH="1" flipV="1">
              <a:off x="2131" y="2683"/>
              <a:ext cx="282" cy="688"/>
            </a:xfrm>
            <a:custGeom>
              <a:avLst/>
              <a:gdLst>
                <a:gd name="G0" fmla="+- 0 0 0"/>
                <a:gd name="G1" fmla="+- 19219 0 0"/>
                <a:gd name="G2" fmla="+- 21600 0 0"/>
                <a:gd name="T0" fmla="*/ 9858 w 21600"/>
                <a:gd name="T1" fmla="*/ 0 h 37588"/>
                <a:gd name="T2" fmla="*/ 11364 w 21600"/>
                <a:gd name="T3" fmla="*/ 37588 h 37588"/>
                <a:gd name="T4" fmla="*/ 0 w 21600"/>
                <a:gd name="T5" fmla="*/ 19219 h 37588"/>
              </a:gdLst>
              <a:ahLst/>
              <a:cxnLst>
                <a:cxn ang="0">
                  <a:pos x="T0" y="T1"/>
                </a:cxn>
                <a:cxn ang="0">
                  <a:pos x="T2" y="T3"/>
                </a:cxn>
                <a:cxn ang="0">
                  <a:pos x="T4" y="T5"/>
                </a:cxn>
              </a:cxnLst>
              <a:rect l="0" t="0" r="r" b="b"/>
              <a:pathLst>
                <a:path w="21600" h="37588" fill="none" extrusionOk="0">
                  <a:moveTo>
                    <a:pt x="9858" y="-1"/>
                  </a:moveTo>
                  <a:cubicBezTo>
                    <a:pt x="17066" y="3697"/>
                    <a:pt x="21600" y="11117"/>
                    <a:pt x="21600" y="19219"/>
                  </a:cubicBezTo>
                  <a:cubicBezTo>
                    <a:pt x="21600" y="26701"/>
                    <a:pt x="17727" y="33651"/>
                    <a:pt x="11363" y="37587"/>
                  </a:cubicBezTo>
                </a:path>
                <a:path w="21600" h="37588" stroke="0" extrusionOk="0">
                  <a:moveTo>
                    <a:pt x="9858" y="-1"/>
                  </a:moveTo>
                  <a:cubicBezTo>
                    <a:pt x="17066" y="3697"/>
                    <a:pt x="21600" y="11117"/>
                    <a:pt x="21600" y="19219"/>
                  </a:cubicBezTo>
                  <a:cubicBezTo>
                    <a:pt x="21600" y="26701"/>
                    <a:pt x="17727" y="33651"/>
                    <a:pt x="11363" y="37587"/>
                  </a:cubicBezTo>
                  <a:lnTo>
                    <a:pt x="0" y="19219"/>
                  </a:lnTo>
                  <a:close/>
                </a:path>
              </a:pathLst>
            </a:custGeom>
            <a:noFill/>
            <a:ln w="19050">
              <a:solidFill>
                <a:srgbClr val="FF0000"/>
              </a:solidFill>
              <a:miter lim="800000"/>
              <a:headEnd type="triangle" w="med" len="me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7" name="Line 9"/>
            <p:cNvSpPr>
              <a:spLocks noChangeShapeType="1"/>
            </p:cNvSpPr>
            <p:nvPr/>
          </p:nvSpPr>
          <p:spPr bwMode="auto">
            <a:xfrm>
              <a:off x="2250" y="3030"/>
              <a:ext cx="672" cy="0"/>
            </a:xfrm>
            <a:prstGeom prst="line">
              <a:avLst/>
            </a:prstGeom>
            <a:noFill/>
            <a:ln w="190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2779" name="Text Box 11"/>
          <p:cNvSpPr txBox="1">
            <a:spLocks noChangeArrowheads="1"/>
          </p:cNvSpPr>
          <p:nvPr/>
        </p:nvSpPr>
        <p:spPr bwMode="auto">
          <a:xfrm>
            <a:off x="2438400" y="5867400"/>
            <a:ext cx="495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t>最后一步归约时，可以发现其语义错误！</a:t>
            </a:r>
          </a:p>
        </p:txBody>
      </p:sp>
    </p:spTree>
    <p:extLst>
      <p:ext uri="{BB962C8B-B14F-4D97-AF65-F5344CB8AC3E}">
        <p14:creationId xmlns:p14="http://schemas.microsoft.com/office/powerpoint/2010/main" val="3047547115"/>
      </p:ext>
    </p:extLst>
  </p:cSld>
  <p:clrMapOvr>
    <a:masterClrMapping/>
  </p:clrMapOvr>
  <p:transition>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1" name="Rectangle 3"/>
          <p:cNvSpPr>
            <a:spLocks noGrp="1" noChangeArrowheads="1"/>
          </p:cNvSpPr>
          <p:nvPr>
            <p:ph type="body" idx="1"/>
          </p:nvPr>
        </p:nvSpPr>
        <p:spPr>
          <a:xfrm>
            <a:off x="243114" y="727529"/>
            <a:ext cx="8610600" cy="5334000"/>
          </a:xfrm>
        </p:spPr>
        <p:txBody>
          <a:bodyPr/>
          <a:lstStyle/>
          <a:p>
            <a:pPr>
              <a:spcBef>
                <a:spcPct val="0"/>
              </a:spcBef>
              <a:buFontTx/>
              <a:buNone/>
            </a:pPr>
            <a:r>
              <a:rPr lang="zh-CN" altLang="en-US" sz="2800" b="1" dirty="0" smtClean="0">
                <a:latin typeface="宋体" charset="-122"/>
              </a:rPr>
              <a:t>表达式求值的</a:t>
            </a:r>
            <a:r>
              <a:rPr lang="zh-CN" altLang="en-US" sz="2800" b="1" dirty="0">
                <a:latin typeface="宋体" charset="-122"/>
              </a:rPr>
              <a:t>语法制导定义改成栈操作代码</a:t>
            </a:r>
            <a:endParaRPr lang="en-US" altLang="zh-CN" b="1" dirty="0"/>
          </a:p>
          <a:p>
            <a:pPr>
              <a:spcBef>
                <a:spcPct val="0"/>
              </a:spcBef>
              <a:buFontTx/>
              <a:buNone/>
            </a:pPr>
            <a:r>
              <a:rPr lang="en-US" altLang="zh-CN" sz="2800" b="1" dirty="0"/>
              <a:t>	</a:t>
            </a:r>
            <a:endParaRPr lang="zh-CN" altLang="en-US" sz="2800" b="1" dirty="0"/>
          </a:p>
          <a:p>
            <a:pPr>
              <a:spcBef>
                <a:spcPct val="0"/>
              </a:spcBef>
              <a:buFontTx/>
              <a:buNone/>
            </a:pPr>
            <a:endParaRPr lang="zh-CN" altLang="en-US" sz="2800" b="1" dirty="0"/>
          </a:p>
        </p:txBody>
      </p:sp>
      <p:graphicFrame>
        <p:nvGraphicFramePr>
          <p:cNvPr id="647172" name="Group 4"/>
          <p:cNvGraphicFramePr>
            <a:graphicFrameLocks noGrp="1"/>
          </p:cNvGraphicFramePr>
          <p:nvPr>
            <p:extLst>
              <p:ext uri="{D42A27DB-BD31-4B8C-83A1-F6EECF244321}">
                <p14:modId xmlns:p14="http://schemas.microsoft.com/office/powerpoint/2010/main" val="2126880883"/>
              </p:ext>
            </p:extLst>
          </p:nvPr>
        </p:nvGraphicFramePr>
        <p:xfrm>
          <a:off x="990600" y="2819400"/>
          <a:ext cx="1600200" cy="2819402"/>
        </p:xfrm>
        <a:graphic>
          <a:graphicData uri="http://schemas.openxmlformats.org/drawingml/2006/table">
            <a:tbl>
              <a:tblPr/>
              <a:tblGrid>
                <a:gridCol w="685800"/>
                <a:gridCol w="914400"/>
              </a:tblGrid>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1" i="0" u="none" strike="noStrike" cap="none" normalizeH="0" baseline="0" dirty="0" smtClean="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1"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Z</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z</a:t>
                      </a:r>
                      <a:endParaRPr kumimoji="0" lang="zh-CN" altLang="en-US" sz="2800" b="1" i="1"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Y</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X</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47192" name="Rectangle 24"/>
          <p:cNvSpPr>
            <a:spLocks noChangeArrowheads="1"/>
          </p:cNvSpPr>
          <p:nvPr/>
        </p:nvSpPr>
        <p:spPr bwMode="auto">
          <a:xfrm>
            <a:off x="76200" y="5791200"/>
            <a:ext cx="2590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a:t>栈     </a:t>
            </a:r>
            <a:r>
              <a:rPr lang="en-US" altLang="zh-CN" sz="2800" i="1"/>
              <a:t>state   val</a:t>
            </a:r>
          </a:p>
        </p:txBody>
      </p:sp>
      <p:sp>
        <p:nvSpPr>
          <p:cNvPr id="647193" name="Line 25"/>
          <p:cNvSpPr>
            <a:spLocks noChangeShapeType="1"/>
          </p:cNvSpPr>
          <p:nvPr/>
        </p:nvSpPr>
        <p:spPr bwMode="auto">
          <a:xfrm>
            <a:off x="228600" y="3657600"/>
            <a:ext cx="685800"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7194" name="Rectangle 26"/>
          <p:cNvSpPr>
            <a:spLocks noChangeArrowheads="1"/>
          </p:cNvSpPr>
          <p:nvPr/>
        </p:nvSpPr>
        <p:spPr bwMode="auto">
          <a:xfrm>
            <a:off x="228600" y="31242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i="1"/>
              <a:t>top</a:t>
            </a:r>
          </a:p>
        </p:txBody>
      </p:sp>
      <p:sp>
        <p:nvSpPr>
          <p:cNvPr id="647195" name="Line 27"/>
          <p:cNvSpPr>
            <a:spLocks noChangeShapeType="1"/>
          </p:cNvSpPr>
          <p:nvPr/>
        </p:nvSpPr>
        <p:spPr bwMode="auto">
          <a:xfrm flipV="1">
            <a:off x="381000" y="4419600"/>
            <a:ext cx="0" cy="121920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47196" name="Group 28"/>
          <p:cNvGraphicFramePr>
            <a:graphicFrameLocks noGrp="1"/>
          </p:cNvGraphicFramePr>
          <p:nvPr>
            <p:extLst>
              <p:ext uri="{D42A27DB-BD31-4B8C-83A1-F6EECF244321}">
                <p14:modId xmlns:p14="http://schemas.microsoft.com/office/powerpoint/2010/main" val="1572377379"/>
              </p:ext>
            </p:extLst>
          </p:nvPr>
        </p:nvGraphicFramePr>
        <p:xfrm>
          <a:off x="2819400" y="1904072"/>
          <a:ext cx="5867400" cy="3887128"/>
        </p:xfrm>
        <a:graphic>
          <a:graphicData uri="http://schemas.openxmlformats.org/drawingml/2006/table">
            <a:tbl>
              <a:tblPr/>
              <a:tblGrid>
                <a:gridCol w="2543175"/>
                <a:gridCol w="3324225"/>
              </a:tblGrid>
              <a:tr h="4667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宋体" charset="-122"/>
                          <a:ea typeface="宋体" charset="-122"/>
                        </a:rPr>
                        <a:t>产</a:t>
                      </a:r>
                      <a:r>
                        <a:rPr kumimoji="0" lang="zh-CN" altLang="en-US" sz="2800" b="1" i="0" u="none" strike="noStrike" cap="none" normalizeH="0" baseline="0" dirty="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dirty="0" smtClean="0">
                          <a:ln>
                            <a:noFill/>
                          </a:ln>
                          <a:solidFill>
                            <a:schemeClr val="tx1"/>
                          </a:solidFill>
                          <a:effectLst/>
                          <a:latin typeface="宋体" charset="-122"/>
                          <a:ea typeface="宋体" charset="-122"/>
                        </a:rPr>
                        <a:t>生</a:t>
                      </a:r>
                      <a:r>
                        <a:rPr kumimoji="0" lang="zh-CN" altLang="en-US" sz="2800" b="1" i="0" u="none" strike="noStrike" cap="none" normalizeH="0" baseline="0" dirty="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dirty="0" smtClean="0">
                          <a:ln>
                            <a:noFill/>
                          </a:ln>
                          <a:solidFill>
                            <a:schemeClr val="tx1"/>
                          </a:solidFill>
                          <a:effectLst/>
                          <a:latin typeface="宋体" charset="-122"/>
                          <a:ea typeface="宋体" charset="-122"/>
                        </a:rPr>
                        <a:t>式</a:t>
                      </a:r>
                      <a:r>
                        <a:rPr kumimoji="0" lang="zh-CN" altLang="en-US" sz="2800" b="0" i="0" u="none" strike="noStrike" cap="none" normalizeH="0" baseline="0" dirty="0" smtClean="0">
                          <a:ln>
                            <a:noFill/>
                          </a:ln>
                          <a:solidFill>
                            <a:schemeClr val="tx1"/>
                          </a:solidFill>
                          <a:effectLst/>
                          <a:latin typeface="Times New Roman" pitchFamily="18" charset="0"/>
                          <a:ea typeface="宋体"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宋体" charset="-122"/>
                          <a:ea typeface="宋体" charset="-122"/>
                        </a:rPr>
                        <a:t>代 码 段</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02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L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0"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n</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print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 </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 </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T.val</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T.val</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 </a:t>
                      </a:r>
                      <a:r>
                        <a:rPr kumimoji="0" lang="en-US" altLang="zh-CN" sz="2800" b="1" i="0" u="none" strike="noStrike" cap="none" normalizeH="0" baseline="0" smtClean="0">
                          <a:ln>
                            <a:noFill/>
                          </a:ln>
                          <a:solidFill>
                            <a:schemeClr val="tx1"/>
                          </a:solidFill>
                          <a:effectLst/>
                          <a:latin typeface="宋体" charset="-122"/>
                          <a:ea typeface="宋体" charset="-12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宋体" charset="-122"/>
                          <a:ea typeface="宋体" charset="-12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F.val</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F.val</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F.val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E.val</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digit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dirty="0" err="1" smtClean="0">
                          <a:ln>
                            <a:noFill/>
                          </a:ln>
                          <a:solidFill>
                            <a:schemeClr val="tx1"/>
                          </a:solidFill>
                          <a:effectLst/>
                          <a:latin typeface="Times New Roman" pitchFamily="18" charset="0"/>
                          <a:ea typeface="宋体" charset="-122"/>
                        </a:rPr>
                        <a:t>F.va</a:t>
                      </a:r>
                      <a:r>
                        <a:rPr kumimoji="0" lang="en-US" altLang="zh-CN" sz="2800" b="1" i="0" u="none" strike="noStrike" cap="none" normalizeH="0" baseline="0" dirty="0" err="1" smtClean="0">
                          <a:ln>
                            <a:noFill/>
                          </a:ln>
                          <a:solidFill>
                            <a:schemeClr val="tx1"/>
                          </a:solidFill>
                          <a:effectLst/>
                          <a:latin typeface="Times New Roman" pitchFamily="18" charset="0"/>
                          <a:ea typeface="宋体" charset="-122"/>
                        </a:rPr>
                        <a:t>l</a:t>
                      </a:r>
                      <a:r>
                        <a:rPr kumimoji="0" lang="en-US" altLang="zh-CN" sz="2800" b="1" i="0" u="none" strike="noStrike" cap="none" normalizeH="0" baseline="0" dirty="0" smtClean="0">
                          <a:ln>
                            <a:noFill/>
                          </a:ln>
                          <a:solidFill>
                            <a:schemeClr val="tx1"/>
                          </a:solidFill>
                          <a:effectLst/>
                          <a:latin typeface="Times New Roman" pitchFamily="18" charset="0"/>
                          <a:ea typeface="宋体" charset="-122"/>
                        </a:rPr>
                        <a:t> := </a:t>
                      </a:r>
                      <a:r>
                        <a:rPr kumimoji="0" lang="en-US" altLang="zh-CN" sz="2800" b="1" i="0" u="none" strike="noStrike" cap="none" normalizeH="0" baseline="0" dirty="0" err="1" smtClean="0">
                          <a:ln>
                            <a:noFill/>
                          </a:ln>
                          <a:solidFill>
                            <a:schemeClr val="tx1"/>
                          </a:solidFill>
                          <a:effectLst/>
                          <a:latin typeface="Times New Roman" pitchFamily="18" charset="0"/>
                          <a:ea typeface="宋体" charset="-122"/>
                        </a:rPr>
                        <a:t>digit</a:t>
                      </a:r>
                      <a:r>
                        <a:rPr kumimoji="0" lang="en-US" altLang="zh-CN" sz="2800" b="1" i="1" u="none" strike="noStrike" cap="none" normalizeH="0" baseline="0" dirty="0" err="1" smtClean="0">
                          <a:ln>
                            <a:noFill/>
                          </a:ln>
                          <a:solidFill>
                            <a:schemeClr val="tx1"/>
                          </a:solidFill>
                          <a:effectLst/>
                          <a:latin typeface="Times New Roman" pitchFamily="18" charset="0"/>
                          <a:ea typeface="宋体" charset="-122"/>
                        </a:rPr>
                        <a:t>.lexval</a:t>
                      </a:r>
                      <a:endParaRPr kumimoji="0" lang="zh-CN" altLang="en-US" sz="2800" b="0" i="0" u="none" strike="noStrike" cap="none" normalizeH="0" baseline="0" dirty="0" smtClean="0">
                        <a:ln>
                          <a:noFill/>
                        </a:ln>
                        <a:solidFill>
                          <a:schemeClr val="tx1"/>
                        </a:solidFill>
                        <a:effectLst/>
                        <a:latin typeface="Times New Roman" pitchFamily="18"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0021656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9" name="Rectangle 3"/>
          <p:cNvSpPr>
            <a:spLocks noGrp="1" noChangeArrowheads="1"/>
          </p:cNvSpPr>
          <p:nvPr>
            <p:ph type="body" idx="1"/>
          </p:nvPr>
        </p:nvSpPr>
        <p:spPr>
          <a:xfrm>
            <a:off x="304800" y="990600"/>
            <a:ext cx="8610600" cy="5334000"/>
          </a:xfrm>
        </p:spPr>
        <p:txBody>
          <a:bodyPr/>
          <a:lstStyle/>
          <a:p>
            <a:pPr>
              <a:spcBef>
                <a:spcPct val="0"/>
              </a:spcBef>
              <a:buFontTx/>
              <a:buNone/>
            </a:pPr>
            <a:r>
              <a:rPr lang="zh-CN" altLang="en-US" sz="2800" b="1" dirty="0">
                <a:latin typeface="宋体" charset="-122"/>
              </a:rPr>
              <a:t>表达式求值的语法制导</a:t>
            </a:r>
            <a:r>
              <a:rPr lang="zh-CN" altLang="en-US" sz="2800" b="1" dirty="0" smtClean="0">
                <a:latin typeface="宋体" charset="-122"/>
              </a:rPr>
              <a:t>定义</a:t>
            </a:r>
            <a:r>
              <a:rPr lang="en-US" altLang="zh-CN" sz="2800" b="1" dirty="0"/>
              <a:t>	</a:t>
            </a:r>
            <a:endParaRPr lang="zh-CN" altLang="en-US" sz="2800" b="1" dirty="0"/>
          </a:p>
          <a:p>
            <a:pPr>
              <a:spcBef>
                <a:spcPct val="0"/>
              </a:spcBef>
              <a:buFontTx/>
              <a:buNone/>
            </a:pPr>
            <a:endParaRPr lang="zh-CN" altLang="en-US" sz="2800" b="1" dirty="0"/>
          </a:p>
        </p:txBody>
      </p:sp>
      <p:graphicFrame>
        <p:nvGraphicFramePr>
          <p:cNvPr id="649220" name="Group 4"/>
          <p:cNvGraphicFramePr>
            <a:graphicFrameLocks noGrp="1"/>
          </p:cNvGraphicFramePr>
          <p:nvPr>
            <p:extLst>
              <p:ext uri="{D42A27DB-BD31-4B8C-83A1-F6EECF244321}">
                <p14:modId xmlns:p14="http://schemas.microsoft.com/office/powerpoint/2010/main" val="1482570960"/>
              </p:ext>
            </p:extLst>
          </p:nvPr>
        </p:nvGraphicFramePr>
        <p:xfrm>
          <a:off x="990600" y="3124199"/>
          <a:ext cx="1600200" cy="2773999"/>
        </p:xfrm>
        <a:graphic>
          <a:graphicData uri="http://schemas.openxmlformats.org/drawingml/2006/table">
            <a:tbl>
              <a:tblPr/>
              <a:tblGrid>
                <a:gridCol w="685800"/>
                <a:gridCol w="914400"/>
              </a:tblGrid>
              <a:tr h="2587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Z</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z</a:t>
                      </a:r>
                      <a:endParaRPr kumimoji="0" lang="zh-CN" altLang="en-US" sz="2800" b="1" i="1"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Y</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X</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Times New Roman" pitchFamily="18" charset="0"/>
                          <a:ea typeface="宋体"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49240" name="Rectangle 24"/>
          <p:cNvSpPr>
            <a:spLocks noChangeArrowheads="1"/>
          </p:cNvSpPr>
          <p:nvPr/>
        </p:nvSpPr>
        <p:spPr bwMode="auto">
          <a:xfrm>
            <a:off x="76200" y="5791200"/>
            <a:ext cx="2590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a:t>栈     </a:t>
            </a:r>
            <a:r>
              <a:rPr lang="en-US" altLang="zh-CN" sz="2800" i="1"/>
              <a:t>state   val</a:t>
            </a:r>
          </a:p>
        </p:txBody>
      </p:sp>
      <p:sp>
        <p:nvSpPr>
          <p:cNvPr id="649241" name="Line 25"/>
          <p:cNvSpPr>
            <a:spLocks noChangeShapeType="1"/>
          </p:cNvSpPr>
          <p:nvPr/>
        </p:nvSpPr>
        <p:spPr bwMode="auto">
          <a:xfrm>
            <a:off x="228600" y="3657600"/>
            <a:ext cx="685800"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9242" name="Rectangle 26"/>
          <p:cNvSpPr>
            <a:spLocks noChangeArrowheads="1"/>
          </p:cNvSpPr>
          <p:nvPr/>
        </p:nvSpPr>
        <p:spPr bwMode="auto">
          <a:xfrm>
            <a:off x="228600" y="31242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i="1"/>
              <a:t>top</a:t>
            </a:r>
          </a:p>
        </p:txBody>
      </p:sp>
      <p:sp>
        <p:nvSpPr>
          <p:cNvPr id="649243" name="Line 27"/>
          <p:cNvSpPr>
            <a:spLocks noChangeShapeType="1"/>
          </p:cNvSpPr>
          <p:nvPr/>
        </p:nvSpPr>
        <p:spPr bwMode="auto">
          <a:xfrm flipV="1">
            <a:off x="381000" y="4419600"/>
            <a:ext cx="0" cy="121920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49244" name="Group 28"/>
          <p:cNvGraphicFramePr>
            <a:graphicFrameLocks noGrp="1"/>
          </p:cNvGraphicFramePr>
          <p:nvPr>
            <p:extLst>
              <p:ext uri="{D42A27DB-BD31-4B8C-83A1-F6EECF244321}">
                <p14:modId xmlns:p14="http://schemas.microsoft.com/office/powerpoint/2010/main" val="457234787"/>
              </p:ext>
            </p:extLst>
          </p:nvPr>
        </p:nvGraphicFramePr>
        <p:xfrm>
          <a:off x="2971800" y="2056472"/>
          <a:ext cx="5867400" cy="3887128"/>
        </p:xfrm>
        <a:graphic>
          <a:graphicData uri="http://schemas.openxmlformats.org/drawingml/2006/table">
            <a:tbl>
              <a:tblPr/>
              <a:tblGrid>
                <a:gridCol w="2543175"/>
                <a:gridCol w="3324225"/>
              </a:tblGrid>
              <a:tr h="4667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宋体" charset="-122"/>
                          <a:ea typeface="宋体" charset="-122"/>
                        </a:rPr>
                        <a:t>产</a:t>
                      </a:r>
                      <a:r>
                        <a:rPr kumimoji="0" lang="zh-CN" altLang="en-US" sz="2800" b="1" i="0" u="none" strike="noStrike" cap="none" normalizeH="0" baseline="0" dirty="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dirty="0" smtClean="0">
                          <a:ln>
                            <a:noFill/>
                          </a:ln>
                          <a:solidFill>
                            <a:schemeClr val="tx1"/>
                          </a:solidFill>
                          <a:effectLst/>
                          <a:latin typeface="宋体" charset="-122"/>
                          <a:ea typeface="宋体" charset="-122"/>
                        </a:rPr>
                        <a:t>生</a:t>
                      </a:r>
                      <a:r>
                        <a:rPr kumimoji="0" lang="zh-CN" altLang="en-US" sz="2800" b="1" i="0" u="none" strike="noStrike" cap="none" normalizeH="0" baseline="0" dirty="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dirty="0" smtClean="0">
                          <a:ln>
                            <a:noFill/>
                          </a:ln>
                          <a:solidFill>
                            <a:schemeClr val="tx1"/>
                          </a:solidFill>
                          <a:effectLst/>
                          <a:latin typeface="宋体" charset="-122"/>
                          <a:ea typeface="宋体" charset="-122"/>
                        </a:rPr>
                        <a:t>式</a:t>
                      </a:r>
                      <a:r>
                        <a:rPr kumimoji="0" lang="zh-CN" altLang="en-US" sz="2800" b="0" i="0" u="none" strike="noStrike" cap="none" normalizeH="0" baseline="0" dirty="0" smtClean="0">
                          <a:ln>
                            <a:noFill/>
                          </a:ln>
                          <a:solidFill>
                            <a:schemeClr val="tx1"/>
                          </a:solidFill>
                          <a:effectLst/>
                          <a:latin typeface="Times New Roman" pitchFamily="18" charset="0"/>
                          <a:ea typeface="宋体"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代 码 段</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02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1" u="none" strike="noStrike" cap="none" normalizeH="0" baseline="0" dirty="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dirty="0" smtClean="0">
                          <a:ln>
                            <a:noFill/>
                          </a:ln>
                          <a:solidFill>
                            <a:srgbClr val="FF0000"/>
                          </a:solidFill>
                          <a:effectLst/>
                          <a:latin typeface="Times New Roman" pitchFamily="18" charset="0"/>
                          <a:ea typeface="宋体" charset="-122"/>
                        </a:rPr>
                        <a:t>L </a:t>
                      </a:r>
                      <a:r>
                        <a:rPr kumimoji="0" lang="en-US" altLang="zh-CN" sz="2800" b="1" i="0" u="none" strike="noStrike" cap="none" normalizeH="0" baseline="0" dirty="0" smtClean="0">
                          <a:ln>
                            <a:noFill/>
                          </a:ln>
                          <a:solidFill>
                            <a:srgbClr val="FF0000"/>
                          </a:solidFill>
                          <a:effectLst/>
                          <a:latin typeface="Times New Roman" pitchFamily="18" charset="0"/>
                          <a:ea typeface="宋体" charset="-122"/>
                          <a:sym typeface="Symbol" pitchFamily="18" charset="2"/>
                        </a:rPr>
                        <a:t></a:t>
                      </a:r>
                      <a:r>
                        <a:rPr kumimoji="0" lang="en-US" altLang="zh-CN" sz="2800" b="1" i="0" u="none" strike="noStrike" cap="none" normalizeH="0" baseline="0" dirty="0" smtClean="0">
                          <a:ln>
                            <a:noFill/>
                          </a:ln>
                          <a:solidFill>
                            <a:srgbClr val="FF0000"/>
                          </a:solidFill>
                          <a:effectLst/>
                          <a:latin typeface="Times New Roman" pitchFamily="18" charset="0"/>
                          <a:ea typeface="宋体" charset="-122"/>
                        </a:rPr>
                        <a:t> </a:t>
                      </a:r>
                      <a:r>
                        <a:rPr kumimoji="0" lang="en-US" altLang="zh-CN" sz="2800" b="1" i="1" u="none" strike="noStrike" cap="none" normalizeH="0" baseline="0" dirty="0" smtClean="0">
                          <a:ln>
                            <a:noFill/>
                          </a:ln>
                          <a:solidFill>
                            <a:srgbClr val="FF0000"/>
                          </a:solidFill>
                          <a:effectLst/>
                          <a:latin typeface="Times New Roman" pitchFamily="18" charset="0"/>
                          <a:ea typeface="宋体" charset="-122"/>
                        </a:rPr>
                        <a:t>E</a:t>
                      </a:r>
                      <a:r>
                        <a:rPr kumimoji="0" lang="en-US" altLang="zh-CN" sz="2800" b="0" i="1" u="none" strike="noStrike" cap="none" normalizeH="0" baseline="0" dirty="0" smtClean="0">
                          <a:ln>
                            <a:noFill/>
                          </a:ln>
                          <a:solidFill>
                            <a:srgbClr val="FF0000"/>
                          </a:solidFill>
                          <a:effectLst/>
                          <a:latin typeface="Times New Roman" pitchFamily="18" charset="0"/>
                          <a:ea typeface="宋体" charset="-122"/>
                        </a:rPr>
                        <a:t> </a:t>
                      </a:r>
                      <a:r>
                        <a:rPr kumimoji="0" lang="en-US" altLang="zh-CN" sz="2800" b="1" i="0" u="none" strike="noStrike" cap="none" normalizeH="0" baseline="0" dirty="0" smtClean="0">
                          <a:ln>
                            <a:noFill/>
                          </a:ln>
                          <a:solidFill>
                            <a:srgbClr val="FF0000"/>
                          </a:solidFill>
                          <a:effectLst/>
                          <a:latin typeface="Times New Roman" pitchFamily="18" charset="0"/>
                          <a:ea typeface="宋体" charset="-122"/>
                        </a:rPr>
                        <a:t>n</a:t>
                      </a:r>
                      <a:r>
                        <a:rPr kumimoji="0" lang="en-US" altLang="zh-CN" sz="2800" b="0" i="0" u="none" strike="noStrike" cap="none" normalizeH="0" baseline="0" dirty="0" smtClean="0">
                          <a:ln>
                            <a:noFill/>
                          </a:ln>
                          <a:solidFill>
                            <a:srgbClr val="FF0000"/>
                          </a:solidFill>
                          <a:effectLst/>
                          <a:latin typeface="Times New Roman" pitchFamily="18" charset="0"/>
                          <a:ea typeface="宋体" charset="-122"/>
                        </a:rPr>
                        <a:t> </a:t>
                      </a:r>
                      <a:endParaRPr kumimoji="0" lang="zh-CN" altLang="en-US" sz="2800" b="0" i="0" u="none" strike="noStrike" cap="none" normalizeH="0" baseline="0" dirty="0" smtClean="0">
                        <a:ln>
                          <a:noFill/>
                        </a:ln>
                        <a:solidFill>
                          <a:srgbClr val="FF0000"/>
                        </a:solidFill>
                        <a:effectLst/>
                        <a:latin typeface="Times New Roman" pitchFamily="18"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dirty="0" smtClean="0">
                          <a:ln>
                            <a:noFill/>
                          </a:ln>
                          <a:solidFill>
                            <a:srgbClr val="FF0000"/>
                          </a:solidFill>
                          <a:effectLst/>
                          <a:latin typeface="Times New Roman" pitchFamily="18" charset="0"/>
                          <a:ea typeface="宋体" charset="-122"/>
                        </a:rPr>
                        <a:t>print </a:t>
                      </a:r>
                      <a:r>
                        <a:rPr kumimoji="0" lang="en-US" altLang="zh-CN" sz="2800" b="1" i="0" u="none" strike="noStrike" cap="none" normalizeH="0" baseline="0" dirty="0" smtClean="0">
                          <a:ln>
                            <a:noFill/>
                          </a:ln>
                          <a:solidFill>
                            <a:srgbClr val="FF0000"/>
                          </a:solidFill>
                          <a:effectLst/>
                          <a:latin typeface="Times New Roman" pitchFamily="18" charset="0"/>
                          <a:ea typeface="宋体" charset="-122"/>
                        </a:rPr>
                        <a:t>(</a:t>
                      </a:r>
                      <a:r>
                        <a:rPr kumimoji="0" lang="en-US" altLang="zh-CN" sz="2800" b="1" i="1" u="none" strike="noStrike" cap="none" normalizeH="0" baseline="0" dirty="0" err="1" smtClean="0">
                          <a:ln>
                            <a:noFill/>
                          </a:ln>
                          <a:solidFill>
                            <a:srgbClr val="FF0000"/>
                          </a:solidFill>
                          <a:effectLst/>
                          <a:latin typeface="Times New Roman" pitchFamily="18" charset="0"/>
                          <a:ea typeface="宋体" charset="-122"/>
                        </a:rPr>
                        <a:t>val</a:t>
                      </a:r>
                      <a:r>
                        <a:rPr kumimoji="0" lang="en-US" altLang="zh-CN" sz="2800" b="1" i="0" u="none" strike="noStrike" cap="none" normalizeH="0" baseline="0" dirty="0" smtClean="0">
                          <a:ln>
                            <a:noFill/>
                          </a:ln>
                          <a:solidFill>
                            <a:srgbClr val="FF0000"/>
                          </a:solidFill>
                          <a:effectLst/>
                          <a:latin typeface="Times New Roman" pitchFamily="18" charset="0"/>
                          <a:ea typeface="宋体" charset="-122"/>
                        </a:rPr>
                        <a:t> [ </a:t>
                      </a:r>
                      <a:r>
                        <a:rPr kumimoji="0" lang="en-US" altLang="zh-CN" sz="2800" b="1" i="1" u="none" strike="noStrike" cap="none" normalizeH="0" baseline="0" dirty="0" smtClean="0">
                          <a:ln>
                            <a:noFill/>
                          </a:ln>
                          <a:solidFill>
                            <a:srgbClr val="FF0000"/>
                          </a:solidFill>
                          <a:effectLst/>
                          <a:latin typeface="Times New Roman" pitchFamily="18" charset="0"/>
                          <a:ea typeface="宋体" charset="-122"/>
                        </a:rPr>
                        <a:t>top</a:t>
                      </a:r>
                      <a:r>
                        <a:rPr kumimoji="0" lang="en-US" altLang="zh-CN" sz="2800" b="1" i="0" u="none" strike="noStrike" cap="none" normalizeH="0" baseline="0" dirty="0" smtClean="0">
                          <a:ln>
                            <a:noFill/>
                          </a:ln>
                          <a:solidFill>
                            <a:srgbClr val="FF0000"/>
                          </a:solidFill>
                          <a:effectLst/>
                          <a:latin typeface="Times New Roman" pitchFamily="18" charset="0"/>
                          <a:ea typeface="宋体" charset="-122"/>
                          <a:sym typeface="Symbol" pitchFamily="18" charset="2"/>
                        </a:rPr>
                        <a:t></a:t>
                      </a:r>
                      <a:r>
                        <a:rPr kumimoji="0" lang="en-US" altLang="zh-CN" sz="2800" b="1" i="0" u="none" strike="noStrike" cap="none" normalizeH="0" baseline="0" dirty="0" smtClean="0">
                          <a:ln>
                            <a:noFill/>
                          </a:ln>
                          <a:solidFill>
                            <a:srgbClr val="FF0000"/>
                          </a:solidFill>
                          <a:effectLst/>
                          <a:latin typeface="Times New Roman" pitchFamily="18" charset="0"/>
                          <a:ea typeface="宋体" charset="-122"/>
                        </a:rPr>
                        <a:t>1] )</a:t>
                      </a:r>
                      <a:endParaRPr kumimoji="0" lang="zh-CN" altLang="en-US" sz="2800" b="1" i="0" u="none" strike="noStrike" cap="none" normalizeH="0" baseline="0" dirty="0" smtClean="0">
                        <a:ln>
                          <a:noFill/>
                        </a:ln>
                        <a:solidFill>
                          <a:srgbClr val="FF0000"/>
                        </a:solidFill>
                        <a:effectLst/>
                        <a:latin typeface="Times New Roman" pitchFamily="18"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 </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 </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T.val</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T.val</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 </a:t>
                      </a:r>
                      <a:r>
                        <a:rPr kumimoji="0" lang="en-US" altLang="zh-CN" sz="2800" b="1" i="0" u="none" strike="noStrike" cap="none" normalizeH="0" baseline="0" smtClean="0">
                          <a:ln>
                            <a:noFill/>
                          </a:ln>
                          <a:solidFill>
                            <a:schemeClr val="tx1"/>
                          </a:solidFill>
                          <a:effectLst/>
                          <a:latin typeface="宋体" charset="-122"/>
                          <a:ea typeface="宋体" charset="-12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宋体" charset="-122"/>
                          <a:ea typeface="宋体" charset="-12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F.val</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F.val</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F.val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E.val</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digit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dirty="0" err="1" smtClean="0">
                          <a:ln>
                            <a:noFill/>
                          </a:ln>
                          <a:solidFill>
                            <a:schemeClr val="tx1"/>
                          </a:solidFill>
                          <a:effectLst/>
                          <a:latin typeface="Times New Roman" pitchFamily="18" charset="0"/>
                          <a:ea typeface="宋体" charset="-122"/>
                        </a:rPr>
                        <a:t>F.va</a:t>
                      </a:r>
                      <a:r>
                        <a:rPr kumimoji="0" lang="en-US" altLang="zh-CN" sz="2800" b="1" i="0" u="none" strike="noStrike" cap="none" normalizeH="0" baseline="0" dirty="0" err="1" smtClean="0">
                          <a:ln>
                            <a:noFill/>
                          </a:ln>
                          <a:solidFill>
                            <a:schemeClr val="tx1"/>
                          </a:solidFill>
                          <a:effectLst/>
                          <a:latin typeface="Times New Roman" pitchFamily="18" charset="0"/>
                          <a:ea typeface="宋体" charset="-122"/>
                        </a:rPr>
                        <a:t>l</a:t>
                      </a:r>
                      <a:r>
                        <a:rPr kumimoji="0" lang="en-US" altLang="zh-CN" sz="2800" b="1" i="0" u="none" strike="noStrike" cap="none" normalizeH="0" baseline="0" dirty="0" smtClean="0">
                          <a:ln>
                            <a:noFill/>
                          </a:ln>
                          <a:solidFill>
                            <a:schemeClr val="tx1"/>
                          </a:solidFill>
                          <a:effectLst/>
                          <a:latin typeface="Times New Roman" pitchFamily="18" charset="0"/>
                          <a:ea typeface="宋体" charset="-122"/>
                        </a:rPr>
                        <a:t> := </a:t>
                      </a:r>
                      <a:r>
                        <a:rPr kumimoji="0" lang="en-US" altLang="zh-CN" sz="2800" b="1" i="0" u="none" strike="noStrike" cap="none" normalizeH="0" baseline="0" dirty="0" err="1" smtClean="0">
                          <a:ln>
                            <a:noFill/>
                          </a:ln>
                          <a:solidFill>
                            <a:schemeClr val="tx1"/>
                          </a:solidFill>
                          <a:effectLst/>
                          <a:latin typeface="Times New Roman" pitchFamily="18" charset="0"/>
                          <a:ea typeface="宋体" charset="-122"/>
                        </a:rPr>
                        <a:t>digit</a:t>
                      </a:r>
                      <a:r>
                        <a:rPr kumimoji="0" lang="en-US" altLang="zh-CN" sz="2800" b="1" i="1" u="none" strike="noStrike" cap="none" normalizeH="0" baseline="0" dirty="0" err="1" smtClean="0">
                          <a:ln>
                            <a:noFill/>
                          </a:ln>
                          <a:solidFill>
                            <a:schemeClr val="tx1"/>
                          </a:solidFill>
                          <a:effectLst/>
                          <a:latin typeface="Times New Roman" pitchFamily="18" charset="0"/>
                          <a:ea typeface="宋体" charset="-122"/>
                        </a:rPr>
                        <a:t>.lexval</a:t>
                      </a:r>
                      <a:endParaRPr kumimoji="0" lang="zh-CN" altLang="en-US" sz="2800" b="0" i="0" u="none" strike="noStrike" cap="none" normalizeH="0" baseline="0" dirty="0" smtClean="0">
                        <a:ln>
                          <a:noFill/>
                        </a:ln>
                        <a:solidFill>
                          <a:schemeClr val="tx1"/>
                        </a:solidFill>
                        <a:effectLst/>
                        <a:latin typeface="Times New Roman" pitchFamily="18"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986997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7" name="Rectangle 3"/>
          <p:cNvSpPr>
            <a:spLocks noGrp="1" noChangeArrowheads="1"/>
          </p:cNvSpPr>
          <p:nvPr>
            <p:ph type="body" idx="1"/>
          </p:nvPr>
        </p:nvSpPr>
        <p:spPr>
          <a:xfrm>
            <a:off x="304800" y="990600"/>
            <a:ext cx="8610600" cy="5334000"/>
          </a:xfrm>
        </p:spPr>
        <p:txBody>
          <a:bodyPr/>
          <a:lstStyle/>
          <a:p>
            <a:pPr>
              <a:spcBef>
                <a:spcPct val="0"/>
              </a:spcBef>
              <a:buFontTx/>
              <a:buNone/>
            </a:pPr>
            <a:r>
              <a:rPr lang="zh-CN" altLang="en-US" sz="2800" b="1" dirty="0">
                <a:latin typeface="宋体" charset="-122"/>
              </a:rPr>
              <a:t>表达式求值的语法制导定义改成栈操作代码</a:t>
            </a:r>
            <a:endParaRPr lang="en-US" altLang="zh-CN" b="1" dirty="0"/>
          </a:p>
          <a:p>
            <a:pPr>
              <a:spcBef>
                <a:spcPct val="0"/>
              </a:spcBef>
              <a:buFontTx/>
              <a:buNone/>
            </a:pPr>
            <a:r>
              <a:rPr lang="en-US" altLang="zh-CN" sz="2800" b="1" dirty="0"/>
              <a:t>	</a:t>
            </a:r>
            <a:endParaRPr lang="zh-CN" altLang="en-US" sz="2800" b="1" dirty="0"/>
          </a:p>
          <a:p>
            <a:pPr>
              <a:spcBef>
                <a:spcPct val="0"/>
              </a:spcBef>
              <a:buFontTx/>
              <a:buNone/>
            </a:pPr>
            <a:endParaRPr lang="zh-CN" altLang="en-US" sz="2800" b="1" dirty="0"/>
          </a:p>
        </p:txBody>
      </p:sp>
      <p:graphicFrame>
        <p:nvGraphicFramePr>
          <p:cNvPr id="651268" name="Group 4"/>
          <p:cNvGraphicFramePr>
            <a:graphicFrameLocks noGrp="1"/>
          </p:cNvGraphicFramePr>
          <p:nvPr/>
        </p:nvGraphicFramePr>
        <p:xfrm>
          <a:off x="990600" y="2819400"/>
          <a:ext cx="1600200" cy="2819402"/>
        </p:xfrm>
        <a:graphic>
          <a:graphicData uri="http://schemas.openxmlformats.org/drawingml/2006/table">
            <a:tbl>
              <a:tblPr/>
              <a:tblGrid>
                <a:gridCol w="685800"/>
                <a:gridCol w="914400"/>
              </a:tblGrid>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Z</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z</a:t>
                      </a:r>
                      <a:endParaRPr kumimoji="0" lang="zh-CN" altLang="en-US" sz="2800" b="1" i="1"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Y</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X</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51288" name="Rectangle 24"/>
          <p:cNvSpPr>
            <a:spLocks noChangeArrowheads="1"/>
          </p:cNvSpPr>
          <p:nvPr/>
        </p:nvSpPr>
        <p:spPr bwMode="auto">
          <a:xfrm>
            <a:off x="76200" y="5791200"/>
            <a:ext cx="2590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a:t>栈     </a:t>
            </a:r>
            <a:r>
              <a:rPr lang="en-US" altLang="zh-CN" sz="2800" i="1"/>
              <a:t>state   val</a:t>
            </a:r>
          </a:p>
        </p:txBody>
      </p:sp>
      <p:sp>
        <p:nvSpPr>
          <p:cNvPr id="651289" name="Line 25"/>
          <p:cNvSpPr>
            <a:spLocks noChangeShapeType="1"/>
          </p:cNvSpPr>
          <p:nvPr/>
        </p:nvSpPr>
        <p:spPr bwMode="auto">
          <a:xfrm>
            <a:off x="228600" y="3657600"/>
            <a:ext cx="685800"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1290" name="Rectangle 26"/>
          <p:cNvSpPr>
            <a:spLocks noChangeArrowheads="1"/>
          </p:cNvSpPr>
          <p:nvPr/>
        </p:nvSpPr>
        <p:spPr bwMode="auto">
          <a:xfrm>
            <a:off x="228600" y="31242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i="1"/>
              <a:t>top</a:t>
            </a:r>
          </a:p>
        </p:txBody>
      </p:sp>
      <p:sp>
        <p:nvSpPr>
          <p:cNvPr id="651291" name="Line 27"/>
          <p:cNvSpPr>
            <a:spLocks noChangeShapeType="1"/>
          </p:cNvSpPr>
          <p:nvPr/>
        </p:nvSpPr>
        <p:spPr bwMode="auto">
          <a:xfrm flipV="1">
            <a:off x="381000" y="4419600"/>
            <a:ext cx="0" cy="121920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51323" name="Group 59"/>
          <p:cNvGraphicFramePr>
            <a:graphicFrameLocks noGrp="1"/>
          </p:cNvGraphicFramePr>
          <p:nvPr>
            <p:extLst>
              <p:ext uri="{D42A27DB-BD31-4B8C-83A1-F6EECF244321}">
                <p14:modId xmlns:p14="http://schemas.microsoft.com/office/powerpoint/2010/main" val="1299187747"/>
              </p:ext>
            </p:extLst>
          </p:nvPr>
        </p:nvGraphicFramePr>
        <p:xfrm>
          <a:off x="2971800" y="1773008"/>
          <a:ext cx="5867400" cy="4399192"/>
        </p:xfrm>
        <a:graphic>
          <a:graphicData uri="http://schemas.openxmlformats.org/drawingml/2006/table">
            <a:tbl>
              <a:tblPr/>
              <a:tblGrid>
                <a:gridCol w="2543175"/>
                <a:gridCol w="3324225"/>
              </a:tblGrid>
              <a:tr h="4667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宋体" charset="-122"/>
                          <a:ea typeface="宋体" charset="-122"/>
                        </a:rPr>
                        <a:t>产</a:t>
                      </a:r>
                      <a:r>
                        <a:rPr kumimoji="0" lang="zh-CN" altLang="en-US" sz="2800" b="1" i="0" u="none" strike="noStrike" cap="none" normalizeH="0" baseline="0" dirty="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dirty="0" smtClean="0">
                          <a:ln>
                            <a:noFill/>
                          </a:ln>
                          <a:solidFill>
                            <a:schemeClr val="tx1"/>
                          </a:solidFill>
                          <a:effectLst/>
                          <a:latin typeface="宋体" charset="-122"/>
                          <a:ea typeface="宋体" charset="-122"/>
                        </a:rPr>
                        <a:t>生</a:t>
                      </a:r>
                      <a:r>
                        <a:rPr kumimoji="0" lang="zh-CN" altLang="en-US" sz="2800" b="1" i="0" u="none" strike="noStrike" cap="none" normalizeH="0" baseline="0" dirty="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dirty="0" smtClean="0">
                          <a:ln>
                            <a:noFill/>
                          </a:ln>
                          <a:solidFill>
                            <a:schemeClr val="tx1"/>
                          </a:solidFill>
                          <a:effectLst/>
                          <a:latin typeface="宋体" charset="-122"/>
                          <a:ea typeface="宋体" charset="-122"/>
                        </a:rPr>
                        <a:t>式</a:t>
                      </a:r>
                      <a:r>
                        <a:rPr kumimoji="0" lang="zh-CN" altLang="en-US" sz="2800" b="0" i="0" u="none" strike="noStrike" cap="none" normalizeH="0" baseline="0" dirty="0" smtClean="0">
                          <a:ln>
                            <a:noFill/>
                          </a:ln>
                          <a:solidFill>
                            <a:schemeClr val="tx1"/>
                          </a:solidFill>
                          <a:effectLst/>
                          <a:latin typeface="Times New Roman" pitchFamily="18" charset="0"/>
                          <a:ea typeface="宋体"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代 码 段</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02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L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0"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n</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print </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1]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dirty="0" smtClean="0">
                          <a:ln>
                            <a:noFill/>
                          </a:ln>
                          <a:solidFill>
                            <a:srgbClr val="FF0000"/>
                          </a:solidFill>
                          <a:effectLst/>
                          <a:latin typeface="Times New Roman" pitchFamily="18" charset="0"/>
                          <a:ea typeface="宋体" charset="-122"/>
                        </a:rPr>
                        <a:t>E </a:t>
                      </a:r>
                      <a:r>
                        <a:rPr kumimoji="0" lang="en-US" altLang="zh-CN" sz="2800" b="1" i="0" u="none" strike="noStrike" cap="none" normalizeH="0" baseline="0" dirty="0" smtClean="0">
                          <a:ln>
                            <a:noFill/>
                          </a:ln>
                          <a:solidFill>
                            <a:srgbClr val="FF0000"/>
                          </a:solidFill>
                          <a:effectLst/>
                          <a:latin typeface="Times New Roman" pitchFamily="18" charset="0"/>
                          <a:ea typeface="宋体" charset="-122"/>
                          <a:sym typeface="Symbol" pitchFamily="18" charset="2"/>
                        </a:rPr>
                        <a:t></a:t>
                      </a:r>
                      <a:r>
                        <a:rPr kumimoji="0" lang="en-US" altLang="zh-CN" sz="2800" b="1" i="0" u="none" strike="noStrike" cap="none" normalizeH="0" baseline="0" dirty="0" smtClean="0">
                          <a:ln>
                            <a:noFill/>
                          </a:ln>
                          <a:solidFill>
                            <a:srgbClr val="FF0000"/>
                          </a:solidFill>
                          <a:effectLst/>
                          <a:latin typeface="Times New Roman" pitchFamily="18" charset="0"/>
                          <a:ea typeface="宋体" charset="-122"/>
                        </a:rPr>
                        <a:t> </a:t>
                      </a:r>
                      <a:r>
                        <a:rPr kumimoji="0" lang="en-US" altLang="zh-CN" sz="2800" b="1" i="1" u="none" strike="noStrike" cap="none" normalizeH="0" baseline="0" dirty="0" smtClean="0">
                          <a:ln>
                            <a:noFill/>
                          </a:ln>
                          <a:solidFill>
                            <a:srgbClr val="FF0000"/>
                          </a:solidFill>
                          <a:effectLst/>
                          <a:latin typeface="Times New Roman" pitchFamily="18" charset="0"/>
                          <a:ea typeface="宋体" charset="-122"/>
                        </a:rPr>
                        <a:t>E</a:t>
                      </a:r>
                      <a:r>
                        <a:rPr kumimoji="0" lang="en-US" altLang="zh-CN" sz="2800" b="1" i="0" u="none" strike="noStrike" cap="none" normalizeH="0" baseline="-30000" dirty="0" smtClean="0">
                          <a:ln>
                            <a:noFill/>
                          </a:ln>
                          <a:solidFill>
                            <a:srgbClr val="FF0000"/>
                          </a:solidFill>
                          <a:effectLst/>
                          <a:latin typeface="Times New Roman" pitchFamily="18" charset="0"/>
                          <a:ea typeface="宋体" charset="-122"/>
                        </a:rPr>
                        <a:t>1 </a:t>
                      </a:r>
                      <a:r>
                        <a:rPr kumimoji="0" lang="en-US" altLang="zh-CN" sz="2800" b="1" i="0" u="none" strike="noStrike" cap="none" normalizeH="0" baseline="0" dirty="0" smtClean="0">
                          <a:ln>
                            <a:noFill/>
                          </a:ln>
                          <a:solidFill>
                            <a:srgbClr val="FF0000"/>
                          </a:solidFill>
                          <a:effectLst/>
                          <a:latin typeface="Times New Roman" pitchFamily="18" charset="0"/>
                          <a:ea typeface="宋体" charset="-122"/>
                        </a:rPr>
                        <a:t>+ </a:t>
                      </a:r>
                      <a:r>
                        <a:rPr kumimoji="0" lang="en-US" altLang="zh-CN" sz="2800" b="1" i="1" u="none" strike="noStrike" cap="none" normalizeH="0" baseline="0" dirty="0" smtClean="0">
                          <a:ln>
                            <a:noFill/>
                          </a:ln>
                          <a:solidFill>
                            <a:srgbClr val="FF0000"/>
                          </a:solidFill>
                          <a:effectLst/>
                          <a:latin typeface="Times New Roman" pitchFamily="18" charset="0"/>
                          <a:ea typeface="宋体" charset="-122"/>
                        </a:rPr>
                        <a:t>T</a:t>
                      </a:r>
                      <a:r>
                        <a:rPr kumimoji="0" lang="en-US" altLang="zh-CN" sz="2800" b="0" i="0" u="none" strike="noStrike" cap="none" normalizeH="0" baseline="0" dirty="0" smtClean="0">
                          <a:ln>
                            <a:noFill/>
                          </a:ln>
                          <a:solidFill>
                            <a:srgbClr val="FF0000"/>
                          </a:solidFill>
                          <a:effectLst/>
                          <a:latin typeface="Times New Roman" pitchFamily="18" charset="0"/>
                          <a:ea typeface="宋体" charset="-122"/>
                        </a:rPr>
                        <a:t> </a:t>
                      </a:r>
                      <a:endParaRPr kumimoji="0" lang="zh-CN" altLang="en-US" sz="2800" b="0" i="0" u="none" strike="noStrike" cap="none" normalizeH="0" baseline="0" dirty="0" smtClean="0">
                        <a:ln>
                          <a:noFill/>
                        </a:ln>
                        <a:solidFill>
                          <a:srgbClr val="FF0000"/>
                        </a:solidFill>
                        <a:effectLst/>
                        <a:latin typeface="Times New Roman" pitchFamily="18"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dirty="0" err="1" smtClean="0">
                          <a:ln>
                            <a:noFill/>
                          </a:ln>
                          <a:solidFill>
                            <a:srgbClr val="FF0000"/>
                          </a:solidFill>
                          <a:effectLst/>
                          <a:latin typeface="Times New Roman" pitchFamily="18" charset="0"/>
                          <a:ea typeface="宋体" charset="-122"/>
                        </a:rPr>
                        <a:t>val</a:t>
                      </a:r>
                      <a:r>
                        <a:rPr kumimoji="0" lang="en-US" altLang="zh-CN" sz="2800" b="1" i="0" u="none" strike="noStrike" cap="none" normalizeH="0" baseline="0" dirty="0" smtClean="0">
                          <a:ln>
                            <a:noFill/>
                          </a:ln>
                          <a:solidFill>
                            <a:srgbClr val="FF0000"/>
                          </a:solidFill>
                          <a:effectLst/>
                          <a:latin typeface="Times New Roman" pitchFamily="18" charset="0"/>
                          <a:ea typeface="宋体" charset="-122"/>
                        </a:rPr>
                        <a:t> [</a:t>
                      </a:r>
                      <a:r>
                        <a:rPr kumimoji="0" lang="en-US" altLang="zh-CN" sz="2800" b="1" i="1" u="none" strike="noStrike" cap="none" normalizeH="0" baseline="0" dirty="0" smtClean="0">
                          <a:ln>
                            <a:noFill/>
                          </a:ln>
                          <a:solidFill>
                            <a:srgbClr val="FF0000"/>
                          </a:solidFill>
                          <a:effectLst/>
                          <a:latin typeface="Times New Roman" pitchFamily="18" charset="0"/>
                          <a:ea typeface="宋体" charset="-122"/>
                        </a:rPr>
                        <a:t>top </a:t>
                      </a:r>
                      <a:r>
                        <a:rPr kumimoji="0" lang="en-US" altLang="zh-CN" sz="2800" b="1" i="0" u="none" strike="noStrike" cap="none" normalizeH="0" baseline="0" dirty="0" smtClean="0">
                          <a:ln>
                            <a:noFill/>
                          </a:ln>
                          <a:solidFill>
                            <a:srgbClr val="FF0000"/>
                          </a:solidFill>
                          <a:effectLst/>
                          <a:latin typeface="Times New Roman" pitchFamily="18" charset="0"/>
                          <a:ea typeface="宋体" charset="-122"/>
                          <a:sym typeface="Symbol" pitchFamily="18" charset="2"/>
                        </a:rPr>
                        <a:t></a:t>
                      </a:r>
                      <a:r>
                        <a:rPr kumimoji="0" lang="en-US" altLang="zh-CN" sz="2800" b="1" i="0" u="none" strike="noStrike" cap="none" normalizeH="0" baseline="0" dirty="0" smtClean="0">
                          <a:ln>
                            <a:noFill/>
                          </a:ln>
                          <a:solidFill>
                            <a:srgbClr val="FF0000"/>
                          </a:solidFill>
                          <a:effectLst/>
                          <a:latin typeface="Times New Roman" pitchFamily="18" charset="0"/>
                          <a:ea typeface="宋体" charset="-122"/>
                        </a:rPr>
                        <a:t>2 ]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dirty="0" err="1" smtClean="0">
                          <a:ln>
                            <a:noFill/>
                          </a:ln>
                          <a:solidFill>
                            <a:srgbClr val="FF0000"/>
                          </a:solidFill>
                          <a:effectLst/>
                          <a:latin typeface="Times New Roman" pitchFamily="18" charset="0"/>
                          <a:ea typeface="宋体" charset="-122"/>
                        </a:rPr>
                        <a:t>val</a:t>
                      </a:r>
                      <a:r>
                        <a:rPr kumimoji="0" lang="en-US" altLang="zh-CN" sz="2800" b="1" i="0" u="none" strike="noStrike" cap="none" normalizeH="0" baseline="0" dirty="0" smtClean="0">
                          <a:ln>
                            <a:noFill/>
                          </a:ln>
                          <a:solidFill>
                            <a:srgbClr val="FF0000"/>
                          </a:solidFill>
                          <a:effectLst/>
                          <a:latin typeface="Times New Roman" pitchFamily="18" charset="0"/>
                          <a:ea typeface="宋体" charset="-122"/>
                        </a:rPr>
                        <a:t> [</a:t>
                      </a:r>
                      <a:r>
                        <a:rPr kumimoji="0" lang="en-US" altLang="zh-CN" sz="2800" b="1" i="1" u="none" strike="noStrike" cap="none" normalizeH="0" baseline="0" dirty="0" smtClean="0">
                          <a:ln>
                            <a:noFill/>
                          </a:ln>
                          <a:solidFill>
                            <a:srgbClr val="FF0000"/>
                          </a:solidFill>
                          <a:effectLst/>
                          <a:latin typeface="Times New Roman" pitchFamily="18" charset="0"/>
                          <a:ea typeface="宋体" charset="-122"/>
                        </a:rPr>
                        <a:t>top </a:t>
                      </a:r>
                      <a:r>
                        <a:rPr kumimoji="0" lang="en-US" altLang="zh-CN" sz="2800" b="1" i="0" u="none" strike="noStrike" cap="none" normalizeH="0" baseline="0" dirty="0" smtClean="0">
                          <a:ln>
                            <a:noFill/>
                          </a:ln>
                          <a:solidFill>
                            <a:srgbClr val="FF0000"/>
                          </a:solidFill>
                          <a:effectLst/>
                          <a:latin typeface="Times New Roman" pitchFamily="18" charset="0"/>
                          <a:ea typeface="宋体" charset="-122"/>
                          <a:sym typeface="Symbol" pitchFamily="18" charset="2"/>
                        </a:rPr>
                        <a:t></a:t>
                      </a:r>
                      <a:r>
                        <a:rPr kumimoji="0" lang="en-US" altLang="zh-CN" sz="2800" b="1" i="0" u="none" strike="noStrike" cap="none" normalizeH="0" baseline="0" dirty="0" smtClean="0">
                          <a:ln>
                            <a:noFill/>
                          </a:ln>
                          <a:solidFill>
                            <a:srgbClr val="FF0000"/>
                          </a:solidFill>
                          <a:effectLst/>
                          <a:latin typeface="Times New Roman" pitchFamily="18" charset="0"/>
                          <a:ea typeface="宋体" charset="-122"/>
                        </a:rPr>
                        <a:t>2]+</a:t>
                      </a:r>
                      <a:r>
                        <a:rPr kumimoji="0" lang="en-US" altLang="zh-CN" sz="2800" b="1" i="1" u="none" strike="noStrike" cap="none" normalizeH="0" baseline="0" dirty="0" err="1" smtClean="0">
                          <a:ln>
                            <a:noFill/>
                          </a:ln>
                          <a:solidFill>
                            <a:srgbClr val="FF0000"/>
                          </a:solidFill>
                          <a:effectLst/>
                          <a:latin typeface="Times New Roman" pitchFamily="18" charset="0"/>
                          <a:ea typeface="宋体" charset="-122"/>
                        </a:rPr>
                        <a:t>val</a:t>
                      </a:r>
                      <a:r>
                        <a:rPr kumimoji="0" lang="en-US" altLang="zh-CN" sz="2800" b="1" i="0" u="none" strike="noStrike" cap="none" normalizeH="0" baseline="0" dirty="0" smtClean="0">
                          <a:ln>
                            <a:noFill/>
                          </a:ln>
                          <a:solidFill>
                            <a:srgbClr val="FF0000"/>
                          </a:solidFill>
                          <a:effectLst/>
                          <a:latin typeface="Times New Roman" pitchFamily="18" charset="0"/>
                          <a:ea typeface="宋体" charset="-122"/>
                        </a:rPr>
                        <a:t> [</a:t>
                      </a:r>
                      <a:r>
                        <a:rPr kumimoji="0" lang="en-US" altLang="zh-CN" sz="2800" b="1" i="1" u="none" strike="noStrike" cap="none" normalizeH="0" baseline="0" dirty="0" smtClean="0">
                          <a:ln>
                            <a:noFill/>
                          </a:ln>
                          <a:solidFill>
                            <a:srgbClr val="FF0000"/>
                          </a:solidFill>
                          <a:effectLst/>
                          <a:latin typeface="Times New Roman" pitchFamily="18" charset="0"/>
                          <a:ea typeface="宋体" charset="-122"/>
                        </a:rPr>
                        <a:t>top</a:t>
                      </a:r>
                      <a:r>
                        <a:rPr kumimoji="0" lang="en-US" altLang="zh-CN" sz="2800" b="1" i="0" u="none" strike="noStrike" cap="none" normalizeH="0" baseline="0" dirty="0" smtClean="0">
                          <a:ln>
                            <a:noFill/>
                          </a:ln>
                          <a:solidFill>
                            <a:srgbClr val="FF0000"/>
                          </a:solidFill>
                          <a:effectLst/>
                          <a:latin typeface="Times New Roman" pitchFamily="18" charset="0"/>
                          <a:ea typeface="宋体" charset="-122"/>
                        </a:rPr>
                        <a:t>] </a:t>
                      </a:r>
                      <a:endParaRPr kumimoji="0" lang="zh-CN" altLang="en-US" sz="2800" b="1" i="0" u="none" strike="noStrike" cap="none" normalizeH="0" baseline="0" dirty="0" smtClean="0">
                        <a:ln>
                          <a:noFill/>
                        </a:ln>
                        <a:solidFill>
                          <a:srgbClr val="FF0000"/>
                        </a:solidFill>
                        <a:effectLst/>
                        <a:latin typeface="Times New Roman" pitchFamily="18"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T.val</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 </a:t>
                      </a:r>
                      <a:r>
                        <a:rPr kumimoji="0" lang="en-US" altLang="zh-CN" sz="2800" b="1" i="0" u="none" strike="noStrike" cap="none" normalizeH="0" baseline="0" smtClean="0">
                          <a:ln>
                            <a:noFill/>
                          </a:ln>
                          <a:solidFill>
                            <a:schemeClr val="tx1"/>
                          </a:solidFill>
                          <a:effectLst/>
                          <a:latin typeface="宋体" charset="-122"/>
                          <a:ea typeface="宋体" charset="-12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宋体" charset="-122"/>
                          <a:ea typeface="宋体" charset="-12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F.val</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F.val</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F.val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E.val</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digit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dirty="0" err="1" smtClean="0">
                          <a:ln>
                            <a:noFill/>
                          </a:ln>
                          <a:solidFill>
                            <a:schemeClr val="tx1"/>
                          </a:solidFill>
                          <a:effectLst/>
                          <a:latin typeface="Times New Roman" pitchFamily="18" charset="0"/>
                          <a:ea typeface="宋体" charset="-122"/>
                        </a:rPr>
                        <a:t>F.va</a:t>
                      </a:r>
                      <a:r>
                        <a:rPr kumimoji="0" lang="en-US" altLang="zh-CN" sz="2800" b="1" i="0" u="none" strike="noStrike" cap="none" normalizeH="0" baseline="0" dirty="0" err="1" smtClean="0">
                          <a:ln>
                            <a:noFill/>
                          </a:ln>
                          <a:solidFill>
                            <a:schemeClr val="tx1"/>
                          </a:solidFill>
                          <a:effectLst/>
                          <a:latin typeface="Times New Roman" pitchFamily="18" charset="0"/>
                          <a:ea typeface="宋体" charset="-122"/>
                        </a:rPr>
                        <a:t>l</a:t>
                      </a:r>
                      <a:r>
                        <a:rPr kumimoji="0" lang="en-US" altLang="zh-CN" sz="2800" b="1" i="0" u="none" strike="noStrike" cap="none" normalizeH="0" baseline="0" dirty="0" smtClean="0">
                          <a:ln>
                            <a:noFill/>
                          </a:ln>
                          <a:solidFill>
                            <a:schemeClr val="tx1"/>
                          </a:solidFill>
                          <a:effectLst/>
                          <a:latin typeface="Times New Roman" pitchFamily="18" charset="0"/>
                          <a:ea typeface="宋体" charset="-122"/>
                        </a:rPr>
                        <a:t> := </a:t>
                      </a:r>
                      <a:r>
                        <a:rPr kumimoji="0" lang="en-US" altLang="zh-CN" sz="2800" b="1" i="0" u="none" strike="noStrike" cap="none" normalizeH="0" baseline="0" dirty="0" err="1" smtClean="0">
                          <a:ln>
                            <a:noFill/>
                          </a:ln>
                          <a:solidFill>
                            <a:schemeClr val="tx1"/>
                          </a:solidFill>
                          <a:effectLst/>
                          <a:latin typeface="Times New Roman" pitchFamily="18" charset="0"/>
                          <a:ea typeface="宋体" charset="-122"/>
                        </a:rPr>
                        <a:t>digit</a:t>
                      </a:r>
                      <a:r>
                        <a:rPr kumimoji="0" lang="en-US" altLang="zh-CN" sz="2800" b="1" i="1" u="none" strike="noStrike" cap="none" normalizeH="0" baseline="0" dirty="0" err="1" smtClean="0">
                          <a:ln>
                            <a:noFill/>
                          </a:ln>
                          <a:solidFill>
                            <a:schemeClr val="tx1"/>
                          </a:solidFill>
                          <a:effectLst/>
                          <a:latin typeface="Times New Roman" pitchFamily="18" charset="0"/>
                          <a:ea typeface="宋体" charset="-122"/>
                        </a:rPr>
                        <a:t>.lexval</a:t>
                      </a:r>
                      <a:endParaRPr kumimoji="0" lang="zh-CN" altLang="en-US" sz="2800" b="0" i="0" u="none" strike="noStrike" cap="none" normalizeH="0" baseline="0" dirty="0" smtClean="0">
                        <a:ln>
                          <a:noFill/>
                        </a:ln>
                        <a:solidFill>
                          <a:schemeClr val="tx1"/>
                        </a:solidFill>
                        <a:effectLst/>
                        <a:latin typeface="Times New Roman" pitchFamily="18"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132632581"/>
      </p:ext>
    </p:extLst>
  </p:cSld>
  <p:clrMapOvr>
    <a:masterClrMapping/>
  </p:clrMapOvr>
  <p:transition>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3" name="Rectangle 3"/>
          <p:cNvSpPr>
            <a:spLocks noGrp="1" noChangeArrowheads="1"/>
          </p:cNvSpPr>
          <p:nvPr>
            <p:ph type="body" idx="1"/>
          </p:nvPr>
        </p:nvSpPr>
        <p:spPr>
          <a:xfrm>
            <a:off x="304800" y="609600"/>
            <a:ext cx="8610600" cy="5715000"/>
          </a:xfrm>
        </p:spPr>
        <p:txBody>
          <a:bodyPr/>
          <a:lstStyle/>
          <a:p>
            <a:pPr>
              <a:spcBef>
                <a:spcPct val="0"/>
              </a:spcBef>
              <a:buFontTx/>
              <a:buNone/>
            </a:pPr>
            <a:r>
              <a:rPr lang="zh-CN" altLang="en-US" sz="2800" b="1" dirty="0">
                <a:latin typeface="宋体" charset="-122"/>
              </a:rPr>
              <a:t>表达式求值的</a:t>
            </a:r>
            <a:r>
              <a:rPr lang="zh-CN" altLang="en-US" sz="2800" b="1" dirty="0" smtClean="0">
                <a:solidFill>
                  <a:srgbClr val="FF0000"/>
                </a:solidFill>
                <a:latin typeface="宋体" charset="-122"/>
              </a:rPr>
              <a:t>语法</a:t>
            </a:r>
            <a:r>
              <a:rPr lang="zh-CN" altLang="en-US" sz="2800" b="1" dirty="0">
                <a:solidFill>
                  <a:srgbClr val="FF0000"/>
                </a:solidFill>
                <a:latin typeface="宋体" charset="-122"/>
              </a:rPr>
              <a:t>制导定</a:t>
            </a:r>
            <a:r>
              <a:rPr lang="zh-CN" altLang="en-US" sz="2800" b="1" dirty="0">
                <a:latin typeface="宋体" charset="-122"/>
              </a:rPr>
              <a:t>义改成栈操作代码</a:t>
            </a:r>
            <a:endParaRPr lang="en-US" altLang="zh-CN" b="1" dirty="0"/>
          </a:p>
          <a:p>
            <a:pPr>
              <a:spcBef>
                <a:spcPct val="0"/>
              </a:spcBef>
              <a:buFontTx/>
              <a:buNone/>
            </a:pPr>
            <a:r>
              <a:rPr lang="en-US" altLang="zh-CN" sz="2800" b="1" dirty="0"/>
              <a:t>	</a:t>
            </a:r>
            <a:endParaRPr lang="zh-CN" altLang="en-US" sz="2800" b="1" dirty="0"/>
          </a:p>
          <a:p>
            <a:pPr>
              <a:spcBef>
                <a:spcPct val="0"/>
              </a:spcBef>
              <a:buFontTx/>
              <a:buNone/>
            </a:pPr>
            <a:endParaRPr lang="zh-CN" altLang="en-US" sz="2800" b="1" dirty="0"/>
          </a:p>
        </p:txBody>
      </p:sp>
      <p:graphicFrame>
        <p:nvGraphicFramePr>
          <p:cNvPr id="655364" name="Group 4"/>
          <p:cNvGraphicFramePr>
            <a:graphicFrameLocks noGrp="1"/>
          </p:cNvGraphicFramePr>
          <p:nvPr/>
        </p:nvGraphicFramePr>
        <p:xfrm>
          <a:off x="990600" y="2819400"/>
          <a:ext cx="1600200" cy="2819402"/>
        </p:xfrm>
        <a:graphic>
          <a:graphicData uri="http://schemas.openxmlformats.org/drawingml/2006/table">
            <a:tbl>
              <a:tblPr/>
              <a:tblGrid>
                <a:gridCol w="685800"/>
                <a:gridCol w="914400"/>
              </a:tblGrid>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Z</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z</a:t>
                      </a:r>
                      <a:endParaRPr kumimoji="0" lang="zh-CN" altLang="en-US" sz="2800" b="1" i="1"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Y</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X</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55384" name="Rectangle 24"/>
          <p:cNvSpPr>
            <a:spLocks noChangeArrowheads="1"/>
          </p:cNvSpPr>
          <p:nvPr/>
        </p:nvSpPr>
        <p:spPr bwMode="auto">
          <a:xfrm>
            <a:off x="76200" y="5791200"/>
            <a:ext cx="2590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a:t>栈     </a:t>
            </a:r>
            <a:r>
              <a:rPr lang="en-US" altLang="zh-CN" sz="2800" i="1"/>
              <a:t>state   val</a:t>
            </a:r>
          </a:p>
        </p:txBody>
      </p:sp>
      <p:sp>
        <p:nvSpPr>
          <p:cNvPr id="655385" name="Line 25"/>
          <p:cNvSpPr>
            <a:spLocks noChangeShapeType="1"/>
          </p:cNvSpPr>
          <p:nvPr/>
        </p:nvSpPr>
        <p:spPr bwMode="auto">
          <a:xfrm>
            <a:off x="228600" y="3657600"/>
            <a:ext cx="685800"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386" name="Rectangle 26"/>
          <p:cNvSpPr>
            <a:spLocks noChangeArrowheads="1"/>
          </p:cNvSpPr>
          <p:nvPr/>
        </p:nvSpPr>
        <p:spPr bwMode="auto">
          <a:xfrm>
            <a:off x="228600" y="31242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i="1"/>
              <a:t>top</a:t>
            </a:r>
          </a:p>
        </p:txBody>
      </p:sp>
      <p:sp>
        <p:nvSpPr>
          <p:cNvPr id="655387" name="Line 27"/>
          <p:cNvSpPr>
            <a:spLocks noChangeShapeType="1"/>
          </p:cNvSpPr>
          <p:nvPr/>
        </p:nvSpPr>
        <p:spPr bwMode="auto">
          <a:xfrm flipV="1">
            <a:off x="381000" y="4419600"/>
            <a:ext cx="0" cy="121920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55419" name="Group 59"/>
          <p:cNvGraphicFramePr>
            <a:graphicFrameLocks noGrp="1"/>
          </p:cNvGraphicFramePr>
          <p:nvPr>
            <p:extLst>
              <p:ext uri="{D42A27DB-BD31-4B8C-83A1-F6EECF244321}">
                <p14:modId xmlns:p14="http://schemas.microsoft.com/office/powerpoint/2010/main" val="3082207993"/>
              </p:ext>
            </p:extLst>
          </p:nvPr>
        </p:nvGraphicFramePr>
        <p:xfrm>
          <a:off x="2971800" y="1447800"/>
          <a:ext cx="5867400" cy="4911256"/>
        </p:xfrm>
        <a:graphic>
          <a:graphicData uri="http://schemas.openxmlformats.org/drawingml/2006/table">
            <a:tbl>
              <a:tblPr/>
              <a:tblGrid>
                <a:gridCol w="2543175"/>
                <a:gridCol w="3324225"/>
              </a:tblGrid>
              <a:tr h="4667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宋体" charset="-122"/>
                          <a:ea typeface="宋体" charset="-122"/>
                        </a:rPr>
                        <a:t>产</a:t>
                      </a:r>
                      <a:r>
                        <a:rPr kumimoji="0" lang="zh-CN" altLang="en-US" sz="2800" b="1" i="0" u="none" strike="noStrike" cap="none" normalizeH="0" baseline="0" dirty="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dirty="0" smtClean="0">
                          <a:ln>
                            <a:noFill/>
                          </a:ln>
                          <a:solidFill>
                            <a:schemeClr val="tx1"/>
                          </a:solidFill>
                          <a:effectLst/>
                          <a:latin typeface="宋体" charset="-122"/>
                          <a:ea typeface="宋体" charset="-122"/>
                        </a:rPr>
                        <a:t>生</a:t>
                      </a:r>
                      <a:r>
                        <a:rPr kumimoji="0" lang="zh-CN" altLang="en-US" sz="2800" b="1" i="0" u="none" strike="noStrike" cap="none" normalizeH="0" baseline="0" dirty="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dirty="0" smtClean="0">
                          <a:ln>
                            <a:noFill/>
                          </a:ln>
                          <a:solidFill>
                            <a:schemeClr val="tx1"/>
                          </a:solidFill>
                          <a:effectLst/>
                          <a:latin typeface="宋体" charset="-122"/>
                          <a:ea typeface="宋体" charset="-122"/>
                        </a:rPr>
                        <a:t>式</a:t>
                      </a:r>
                      <a:r>
                        <a:rPr kumimoji="0" lang="zh-CN" altLang="en-US" sz="2800" b="0" i="0" u="none" strike="noStrike" cap="none" normalizeH="0" baseline="0" dirty="0" smtClean="0">
                          <a:ln>
                            <a:noFill/>
                          </a:ln>
                          <a:solidFill>
                            <a:schemeClr val="tx1"/>
                          </a:solidFill>
                          <a:effectLst/>
                          <a:latin typeface="Times New Roman" pitchFamily="18" charset="0"/>
                          <a:ea typeface="宋体"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代 码 段</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02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L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0"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n</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print </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1]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2 ]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2]+</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dirty="0" smtClean="0">
                          <a:ln>
                            <a:noFill/>
                          </a:ln>
                          <a:solidFill>
                            <a:srgbClr val="FF0000"/>
                          </a:solidFill>
                          <a:effectLst/>
                          <a:latin typeface="Times New Roman" pitchFamily="18" charset="0"/>
                          <a:ea typeface="宋体" charset="-122"/>
                        </a:rPr>
                        <a:t>T </a:t>
                      </a:r>
                      <a:r>
                        <a:rPr kumimoji="0" lang="en-US" altLang="zh-CN" sz="2800" b="1" i="0" u="none" strike="noStrike" cap="none" normalizeH="0" baseline="0" dirty="0" smtClean="0">
                          <a:ln>
                            <a:noFill/>
                          </a:ln>
                          <a:solidFill>
                            <a:srgbClr val="FF0000"/>
                          </a:solidFill>
                          <a:effectLst/>
                          <a:latin typeface="Times New Roman" pitchFamily="18" charset="0"/>
                          <a:ea typeface="宋体" charset="-122"/>
                          <a:sym typeface="Symbol" pitchFamily="18" charset="2"/>
                        </a:rPr>
                        <a:t></a:t>
                      </a:r>
                      <a:r>
                        <a:rPr kumimoji="0" lang="en-US" altLang="zh-CN" sz="2800" b="1" i="0" u="none" strike="noStrike" cap="none" normalizeH="0" baseline="0" dirty="0" smtClean="0">
                          <a:ln>
                            <a:noFill/>
                          </a:ln>
                          <a:solidFill>
                            <a:srgbClr val="FF0000"/>
                          </a:solidFill>
                          <a:effectLst/>
                          <a:latin typeface="Times New Roman" pitchFamily="18" charset="0"/>
                          <a:ea typeface="宋体" charset="-122"/>
                        </a:rPr>
                        <a:t> </a:t>
                      </a:r>
                      <a:r>
                        <a:rPr kumimoji="0" lang="en-US" altLang="zh-CN" sz="2800" b="1" i="1" u="none" strike="noStrike" cap="none" normalizeH="0" baseline="0" dirty="0" smtClean="0">
                          <a:ln>
                            <a:noFill/>
                          </a:ln>
                          <a:solidFill>
                            <a:srgbClr val="FF0000"/>
                          </a:solidFill>
                          <a:effectLst/>
                          <a:latin typeface="Times New Roman" pitchFamily="18" charset="0"/>
                          <a:ea typeface="宋体" charset="-122"/>
                        </a:rPr>
                        <a:t>T</a:t>
                      </a:r>
                      <a:r>
                        <a:rPr kumimoji="0" lang="en-US" altLang="zh-CN" sz="2800" b="1" i="0" u="none" strike="noStrike" cap="none" normalizeH="0" baseline="-30000" dirty="0" smtClean="0">
                          <a:ln>
                            <a:noFill/>
                          </a:ln>
                          <a:solidFill>
                            <a:srgbClr val="FF0000"/>
                          </a:solidFill>
                          <a:effectLst/>
                          <a:latin typeface="Times New Roman" pitchFamily="18" charset="0"/>
                          <a:ea typeface="宋体" charset="-122"/>
                        </a:rPr>
                        <a:t>1 </a:t>
                      </a:r>
                      <a:r>
                        <a:rPr kumimoji="0" lang="en-US" altLang="zh-CN" sz="2800" b="1" i="0" u="none" strike="noStrike" cap="none" normalizeH="0" baseline="0" dirty="0" smtClean="0">
                          <a:ln>
                            <a:noFill/>
                          </a:ln>
                          <a:solidFill>
                            <a:srgbClr val="FF0000"/>
                          </a:solidFill>
                          <a:effectLst/>
                          <a:latin typeface="宋体" charset="-122"/>
                          <a:ea typeface="宋体" charset="-122"/>
                        </a:rPr>
                        <a:t>*</a:t>
                      </a:r>
                      <a:r>
                        <a:rPr kumimoji="0" lang="en-US" altLang="zh-CN" sz="2800" b="1" i="0" u="none" strike="noStrike" cap="none" normalizeH="0" baseline="0" dirty="0" smtClean="0">
                          <a:ln>
                            <a:noFill/>
                          </a:ln>
                          <a:solidFill>
                            <a:srgbClr val="FF0000"/>
                          </a:solidFill>
                          <a:effectLst/>
                          <a:latin typeface="Times New Roman" pitchFamily="18" charset="0"/>
                          <a:ea typeface="宋体" charset="-122"/>
                        </a:rPr>
                        <a:t> </a:t>
                      </a:r>
                      <a:r>
                        <a:rPr kumimoji="0" lang="en-US" altLang="zh-CN" sz="2800" b="1" i="1" u="none" strike="noStrike" cap="none" normalizeH="0" baseline="0" dirty="0" smtClean="0">
                          <a:ln>
                            <a:noFill/>
                          </a:ln>
                          <a:solidFill>
                            <a:srgbClr val="FF0000"/>
                          </a:solidFill>
                          <a:effectLst/>
                          <a:latin typeface="Times New Roman" pitchFamily="18" charset="0"/>
                          <a:ea typeface="宋体" charset="-122"/>
                        </a:rPr>
                        <a:t>F</a:t>
                      </a:r>
                      <a:r>
                        <a:rPr kumimoji="0" lang="en-US" altLang="zh-CN" sz="2800" b="0" i="0" u="none" strike="noStrike" cap="none" normalizeH="0" baseline="0" dirty="0" smtClean="0">
                          <a:ln>
                            <a:noFill/>
                          </a:ln>
                          <a:solidFill>
                            <a:srgbClr val="FF0000"/>
                          </a:solidFill>
                          <a:effectLst/>
                          <a:latin typeface="Times New Roman" pitchFamily="18" charset="0"/>
                          <a:ea typeface="宋体" charset="-122"/>
                        </a:rPr>
                        <a:t> </a:t>
                      </a:r>
                      <a:endParaRPr kumimoji="0" lang="zh-CN" altLang="en-US" sz="2800" b="0" i="0" u="none" strike="noStrike" cap="none" normalizeH="0" baseline="0" dirty="0" smtClean="0">
                        <a:ln>
                          <a:noFill/>
                        </a:ln>
                        <a:solidFill>
                          <a:srgbClr val="FF0000"/>
                        </a:solidFill>
                        <a:effectLst/>
                        <a:latin typeface="Times New Roman" pitchFamily="18"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dirty="0" err="1" smtClean="0">
                          <a:ln>
                            <a:noFill/>
                          </a:ln>
                          <a:solidFill>
                            <a:srgbClr val="FF0000"/>
                          </a:solidFill>
                          <a:effectLst/>
                          <a:latin typeface="Times New Roman" pitchFamily="18" charset="0"/>
                          <a:ea typeface="宋体" charset="-122"/>
                        </a:rPr>
                        <a:t>val</a:t>
                      </a:r>
                      <a:r>
                        <a:rPr kumimoji="0" lang="en-US" altLang="zh-CN" sz="2800" b="1" i="0" u="none" strike="noStrike" cap="none" normalizeH="0" baseline="0" dirty="0" smtClean="0">
                          <a:ln>
                            <a:noFill/>
                          </a:ln>
                          <a:solidFill>
                            <a:srgbClr val="FF0000"/>
                          </a:solidFill>
                          <a:effectLst/>
                          <a:latin typeface="Times New Roman" pitchFamily="18" charset="0"/>
                          <a:ea typeface="宋体" charset="-122"/>
                        </a:rPr>
                        <a:t> [</a:t>
                      </a:r>
                      <a:r>
                        <a:rPr kumimoji="0" lang="en-US" altLang="zh-CN" sz="2800" b="1" i="1" u="none" strike="noStrike" cap="none" normalizeH="0" baseline="0" dirty="0" smtClean="0">
                          <a:ln>
                            <a:noFill/>
                          </a:ln>
                          <a:solidFill>
                            <a:srgbClr val="FF0000"/>
                          </a:solidFill>
                          <a:effectLst/>
                          <a:latin typeface="Times New Roman" pitchFamily="18" charset="0"/>
                          <a:ea typeface="宋体" charset="-122"/>
                        </a:rPr>
                        <a:t>top </a:t>
                      </a:r>
                      <a:r>
                        <a:rPr kumimoji="0" lang="en-US" altLang="zh-CN" sz="2800" b="1" i="0" u="none" strike="noStrike" cap="none" normalizeH="0" baseline="0" dirty="0" smtClean="0">
                          <a:ln>
                            <a:noFill/>
                          </a:ln>
                          <a:solidFill>
                            <a:srgbClr val="FF0000"/>
                          </a:solidFill>
                          <a:effectLst/>
                          <a:latin typeface="Times New Roman" pitchFamily="18" charset="0"/>
                          <a:ea typeface="宋体" charset="-122"/>
                          <a:sym typeface="Symbol" pitchFamily="18" charset="2"/>
                        </a:rPr>
                        <a:t></a:t>
                      </a:r>
                      <a:r>
                        <a:rPr kumimoji="0" lang="en-US" altLang="zh-CN" sz="2800" b="1" i="0" u="none" strike="noStrike" cap="none" normalizeH="0" baseline="0" dirty="0" smtClean="0">
                          <a:ln>
                            <a:noFill/>
                          </a:ln>
                          <a:solidFill>
                            <a:srgbClr val="FF0000"/>
                          </a:solidFill>
                          <a:effectLst/>
                          <a:latin typeface="Times New Roman" pitchFamily="18" charset="0"/>
                          <a:ea typeface="宋体" charset="-122"/>
                        </a:rPr>
                        <a:t>2 ] :=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dirty="0" err="1" smtClean="0">
                          <a:ln>
                            <a:noFill/>
                          </a:ln>
                          <a:solidFill>
                            <a:srgbClr val="FF0000"/>
                          </a:solidFill>
                          <a:effectLst/>
                          <a:latin typeface="Times New Roman" pitchFamily="18" charset="0"/>
                          <a:ea typeface="宋体" charset="-122"/>
                        </a:rPr>
                        <a:t>val</a:t>
                      </a:r>
                      <a:r>
                        <a:rPr kumimoji="0" lang="en-US" altLang="zh-CN" sz="2800" b="1" i="0" u="none" strike="noStrike" cap="none" normalizeH="0" baseline="0" dirty="0" smtClean="0">
                          <a:ln>
                            <a:noFill/>
                          </a:ln>
                          <a:solidFill>
                            <a:srgbClr val="FF0000"/>
                          </a:solidFill>
                          <a:effectLst/>
                          <a:latin typeface="Times New Roman" pitchFamily="18" charset="0"/>
                          <a:ea typeface="宋体" charset="-122"/>
                        </a:rPr>
                        <a:t> [</a:t>
                      </a:r>
                      <a:r>
                        <a:rPr kumimoji="0" lang="en-US" altLang="zh-CN" sz="2800" b="1" i="1" u="none" strike="noStrike" cap="none" normalizeH="0" baseline="0" dirty="0" smtClean="0">
                          <a:ln>
                            <a:noFill/>
                          </a:ln>
                          <a:solidFill>
                            <a:srgbClr val="FF0000"/>
                          </a:solidFill>
                          <a:effectLst/>
                          <a:latin typeface="Times New Roman" pitchFamily="18" charset="0"/>
                          <a:ea typeface="宋体" charset="-122"/>
                        </a:rPr>
                        <a:t>top </a:t>
                      </a:r>
                      <a:r>
                        <a:rPr kumimoji="0" lang="en-US" altLang="zh-CN" sz="2800" b="1" i="0" u="none" strike="noStrike" cap="none" normalizeH="0" baseline="0" dirty="0" smtClean="0">
                          <a:ln>
                            <a:noFill/>
                          </a:ln>
                          <a:solidFill>
                            <a:srgbClr val="FF0000"/>
                          </a:solidFill>
                          <a:effectLst/>
                          <a:latin typeface="Times New Roman" pitchFamily="18" charset="0"/>
                          <a:ea typeface="宋体" charset="-122"/>
                          <a:sym typeface="Symbol" pitchFamily="18" charset="2"/>
                        </a:rPr>
                        <a:t></a:t>
                      </a:r>
                      <a:r>
                        <a:rPr kumimoji="0" lang="en-US" altLang="zh-CN" sz="2800" b="1" i="0" u="none" strike="noStrike" cap="none" normalizeH="0" baseline="0" dirty="0" smtClean="0">
                          <a:ln>
                            <a:noFill/>
                          </a:ln>
                          <a:solidFill>
                            <a:srgbClr val="FF0000"/>
                          </a:solidFill>
                          <a:effectLst/>
                          <a:latin typeface="Times New Roman" pitchFamily="18" charset="0"/>
                          <a:ea typeface="宋体" charset="-122"/>
                        </a:rPr>
                        <a:t>2]</a:t>
                      </a:r>
                      <a:r>
                        <a:rPr kumimoji="0" lang="en-US" altLang="zh-CN" sz="2800" b="1" i="0" u="none" strike="noStrike" cap="none" normalizeH="0" baseline="0" dirty="0" smtClean="0">
                          <a:ln>
                            <a:noFill/>
                          </a:ln>
                          <a:solidFill>
                            <a:srgbClr val="FF0000"/>
                          </a:solidFill>
                          <a:effectLst/>
                          <a:latin typeface="Times New Roman" pitchFamily="18" charset="0"/>
                          <a:ea typeface="宋体" charset="-122"/>
                          <a:sym typeface="Symbol" pitchFamily="18" charset="2"/>
                        </a:rPr>
                        <a:t></a:t>
                      </a:r>
                      <a:r>
                        <a:rPr kumimoji="0" lang="en-US" altLang="zh-CN" sz="2800" b="1" i="1" u="none" strike="noStrike" cap="none" normalizeH="0" baseline="0" dirty="0" err="1" smtClean="0">
                          <a:ln>
                            <a:noFill/>
                          </a:ln>
                          <a:solidFill>
                            <a:srgbClr val="FF0000"/>
                          </a:solidFill>
                          <a:effectLst/>
                          <a:latin typeface="Times New Roman" pitchFamily="18" charset="0"/>
                          <a:ea typeface="宋体" charset="-122"/>
                        </a:rPr>
                        <a:t>val</a:t>
                      </a:r>
                      <a:r>
                        <a:rPr kumimoji="0" lang="en-US" altLang="zh-CN" sz="2800" b="1" i="0" u="none" strike="noStrike" cap="none" normalizeH="0" baseline="0" dirty="0" smtClean="0">
                          <a:ln>
                            <a:noFill/>
                          </a:ln>
                          <a:solidFill>
                            <a:srgbClr val="FF0000"/>
                          </a:solidFill>
                          <a:effectLst/>
                          <a:latin typeface="Times New Roman" pitchFamily="18" charset="0"/>
                          <a:ea typeface="宋体" charset="-122"/>
                        </a:rPr>
                        <a:t> [</a:t>
                      </a:r>
                      <a:r>
                        <a:rPr kumimoji="0" lang="en-US" altLang="zh-CN" sz="2800" b="1" i="1" u="none" strike="noStrike" cap="none" normalizeH="0" baseline="0" dirty="0" smtClean="0">
                          <a:ln>
                            <a:noFill/>
                          </a:ln>
                          <a:solidFill>
                            <a:srgbClr val="FF0000"/>
                          </a:solidFill>
                          <a:effectLst/>
                          <a:latin typeface="Times New Roman" pitchFamily="18" charset="0"/>
                          <a:ea typeface="宋体" charset="-122"/>
                        </a:rPr>
                        <a:t>top</a:t>
                      </a:r>
                      <a:r>
                        <a:rPr kumimoji="0" lang="en-US" altLang="zh-CN" sz="2800" b="1" i="0" u="none" strike="noStrike" cap="none" normalizeH="0" baseline="0" dirty="0" smtClean="0">
                          <a:ln>
                            <a:noFill/>
                          </a:ln>
                          <a:solidFill>
                            <a:srgbClr val="FF0000"/>
                          </a:solidFill>
                          <a:effectLst/>
                          <a:latin typeface="Times New Roman" pitchFamily="18" charset="0"/>
                          <a:ea typeface="宋体" charset="-122"/>
                        </a:rPr>
                        <a:t>] </a:t>
                      </a:r>
                      <a:endParaRPr kumimoji="0" lang="zh-CN" altLang="en-US" sz="2800" b="1" i="0" u="none" strike="noStrike" cap="none" normalizeH="0" baseline="0" dirty="0" smtClean="0">
                        <a:ln>
                          <a:noFill/>
                        </a:ln>
                        <a:solidFill>
                          <a:srgbClr val="FF0000"/>
                        </a:solidFill>
                        <a:effectLst/>
                        <a:latin typeface="Times New Roman" pitchFamily="18"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F.val</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F.val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E.val</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digit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F.va</a:t>
                      </a:r>
                      <a:r>
                        <a:rPr kumimoji="0" lang="en-US" altLang="zh-CN" sz="2800" b="1" i="0" u="none" strike="noStrike" cap="none" normalizeH="0" baseline="0" smtClean="0">
                          <a:ln>
                            <a:noFill/>
                          </a:ln>
                          <a:solidFill>
                            <a:schemeClr val="tx1"/>
                          </a:solidFill>
                          <a:effectLst/>
                          <a:latin typeface="Times New Roman" pitchFamily="18" charset="0"/>
                          <a:ea typeface="宋体" charset="-122"/>
                        </a:rPr>
                        <a:t>l := digit</a:t>
                      </a:r>
                      <a:r>
                        <a:rPr kumimoji="0" lang="en-US" altLang="zh-CN" sz="2800" b="1" i="1" u="none" strike="noStrike" cap="none" normalizeH="0" baseline="0" smtClean="0">
                          <a:ln>
                            <a:noFill/>
                          </a:ln>
                          <a:solidFill>
                            <a:schemeClr val="tx1"/>
                          </a:solidFill>
                          <a:effectLst/>
                          <a:latin typeface="Times New Roman" pitchFamily="18" charset="0"/>
                          <a:ea typeface="宋体" charset="-122"/>
                        </a:rPr>
                        <a:t>.lexval</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29875337"/>
      </p:ext>
    </p:extLst>
  </p:cSld>
  <p:clrMapOvr>
    <a:masterClrMapping/>
  </p:clrMapOvr>
  <p:transition>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9" name="Rectangle 3"/>
          <p:cNvSpPr>
            <a:spLocks noGrp="1" noChangeArrowheads="1"/>
          </p:cNvSpPr>
          <p:nvPr>
            <p:ph type="body" idx="1"/>
          </p:nvPr>
        </p:nvSpPr>
        <p:spPr>
          <a:xfrm>
            <a:off x="228600" y="304800"/>
            <a:ext cx="8610600" cy="5334000"/>
          </a:xfrm>
        </p:spPr>
        <p:txBody>
          <a:bodyPr/>
          <a:lstStyle/>
          <a:p>
            <a:pPr>
              <a:spcBef>
                <a:spcPct val="0"/>
              </a:spcBef>
              <a:buFontTx/>
              <a:buNone/>
            </a:pPr>
            <a:r>
              <a:rPr lang="zh-CN" altLang="en-US" sz="2800" b="1" dirty="0">
                <a:latin typeface="宋体" charset="-122"/>
              </a:rPr>
              <a:t>表达式求值的</a:t>
            </a:r>
            <a:r>
              <a:rPr lang="zh-CN" altLang="en-US" sz="2800" b="1" dirty="0" smtClean="0">
                <a:solidFill>
                  <a:srgbClr val="FF0000"/>
                </a:solidFill>
                <a:latin typeface="宋体" charset="-122"/>
              </a:rPr>
              <a:t>语法</a:t>
            </a:r>
            <a:r>
              <a:rPr lang="zh-CN" altLang="en-US" sz="2800" b="1" dirty="0">
                <a:solidFill>
                  <a:srgbClr val="FF0000"/>
                </a:solidFill>
                <a:latin typeface="宋体" charset="-122"/>
              </a:rPr>
              <a:t>制导定义</a:t>
            </a:r>
            <a:r>
              <a:rPr lang="zh-CN" altLang="en-US" sz="2800" b="1" dirty="0">
                <a:latin typeface="宋体" charset="-122"/>
              </a:rPr>
              <a:t>改成栈操作代码</a:t>
            </a:r>
            <a:endParaRPr lang="en-US" altLang="zh-CN" b="1" dirty="0"/>
          </a:p>
          <a:p>
            <a:pPr>
              <a:spcBef>
                <a:spcPct val="0"/>
              </a:spcBef>
              <a:buFontTx/>
              <a:buNone/>
            </a:pPr>
            <a:r>
              <a:rPr lang="en-US" altLang="zh-CN" sz="2800" b="1" dirty="0"/>
              <a:t>	</a:t>
            </a:r>
            <a:endParaRPr lang="zh-CN" altLang="en-US" sz="2800" b="1" dirty="0"/>
          </a:p>
          <a:p>
            <a:pPr>
              <a:spcBef>
                <a:spcPct val="0"/>
              </a:spcBef>
              <a:buFontTx/>
              <a:buNone/>
            </a:pPr>
            <a:endParaRPr lang="zh-CN" altLang="en-US" sz="2800" b="1" dirty="0"/>
          </a:p>
        </p:txBody>
      </p:sp>
      <p:graphicFrame>
        <p:nvGraphicFramePr>
          <p:cNvPr id="659460" name="Group 4"/>
          <p:cNvGraphicFramePr>
            <a:graphicFrameLocks noGrp="1"/>
          </p:cNvGraphicFramePr>
          <p:nvPr/>
        </p:nvGraphicFramePr>
        <p:xfrm>
          <a:off x="990600" y="2819400"/>
          <a:ext cx="1600200" cy="2819402"/>
        </p:xfrm>
        <a:graphic>
          <a:graphicData uri="http://schemas.openxmlformats.org/drawingml/2006/table">
            <a:tbl>
              <a:tblPr/>
              <a:tblGrid>
                <a:gridCol w="685800"/>
                <a:gridCol w="914400"/>
              </a:tblGrid>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Z</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z</a:t>
                      </a:r>
                      <a:endParaRPr kumimoji="0" lang="zh-CN" altLang="en-US" sz="2800" b="1" i="1"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Y</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X</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59480" name="Rectangle 24"/>
          <p:cNvSpPr>
            <a:spLocks noChangeArrowheads="1"/>
          </p:cNvSpPr>
          <p:nvPr/>
        </p:nvSpPr>
        <p:spPr bwMode="auto">
          <a:xfrm>
            <a:off x="76200" y="5791200"/>
            <a:ext cx="2590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a:t>栈     </a:t>
            </a:r>
            <a:r>
              <a:rPr lang="en-US" altLang="zh-CN" sz="2800" i="1"/>
              <a:t>state   val</a:t>
            </a:r>
          </a:p>
        </p:txBody>
      </p:sp>
      <p:sp>
        <p:nvSpPr>
          <p:cNvPr id="659481" name="Line 25"/>
          <p:cNvSpPr>
            <a:spLocks noChangeShapeType="1"/>
          </p:cNvSpPr>
          <p:nvPr/>
        </p:nvSpPr>
        <p:spPr bwMode="auto">
          <a:xfrm>
            <a:off x="228600" y="3657600"/>
            <a:ext cx="685800"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9482" name="Rectangle 26"/>
          <p:cNvSpPr>
            <a:spLocks noChangeArrowheads="1"/>
          </p:cNvSpPr>
          <p:nvPr/>
        </p:nvSpPr>
        <p:spPr bwMode="auto">
          <a:xfrm>
            <a:off x="228600" y="31242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i="1"/>
              <a:t>top</a:t>
            </a:r>
          </a:p>
        </p:txBody>
      </p:sp>
      <p:sp>
        <p:nvSpPr>
          <p:cNvPr id="659483" name="Line 27"/>
          <p:cNvSpPr>
            <a:spLocks noChangeShapeType="1"/>
          </p:cNvSpPr>
          <p:nvPr/>
        </p:nvSpPr>
        <p:spPr bwMode="auto">
          <a:xfrm flipV="1">
            <a:off x="381000" y="4419600"/>
            <a:ext cx="0" cy="121920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59514" name="Group 58"/>
          <p:cNvGraphicFramePr>
            <a:graphicFrameLocks noGrp="1"/>
          </p:cNvGraphicFramePr>
          <p:nvPr>
            <p:extLst>
              <p:ext uri="{D42A27DB-BD31-4B8C-83A1-F6EECF244321}">
                <p14:modId xmlns:p14="http://schemas.microsoft.com/office/powerpoint/2010/main" val="4069067627"/>
              </p:ext>
            </p:extLst>
          </p:nvPr>
        </p:nvGraphicFramePr>
        <p:xfrm>
          <a:off x="2971800" y="945940"/>
          <a:ext cx="5867400" cy="5423320"/>
        </p:xfrm>
        <a:graphic>
          <a:graphicData uri="http://schemas.openxmlformats.org/drawingml/2006/table">
            <a:tbl>
              <a:tblPr/>
              <a:tblGrid>
                <a:gridCol w="2543175"/>
                <a:gridCol w="3324225"/>
              </a:tblGrid>
              <a:tr h="4667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宋体" charset="-122"/>
                          <a:ea typeface="宋体" charset="-122"/>
                        </a:rPr>
                        <a:t>产</a:t>
                      </a:r>
                      <a:r>
                        <a:rPr kumimoji="0" lang="zh-CN" altLang="en-US" sz="2800" b="1" i="0" u="none" strike="noStrike" cap="none" normalizeH="0" baseline="0" dirty="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dirty="0" smtClean="0">
                          <a:ln>
                            <a:noFill/>
                          </a:ln>
                          <a:solidFill>
                            <a:schemeClr val="tx1"/>
                          </a:solidFill>
                          <a:effectLst/>
                          <a:latin typeface="宋体" charset="-122"/>
                          <a:ea typeface="宋体" charset="-122"/>
                        </a:rPr>
                        <a:t>生</a:t>
                      </a:r>
                      <a:r>
                        <a:rPr kumimoji="0" lang="zh-CN" altLang="en-US" sz="2800" b="1" i="0" u="none" strike="noStrike" cap="none" normalizeH="0" baseline="0" dirty="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dirty="0" smtClean="0">
                          <a:ln>
                            <a:noFill/>
                          </a:ln>
                          <a:solidFill>
                            <a:schemeClr val="tx1"/>
                          </a:solidFill>
                          <a:effectLst/>
                          <a:latin typeface="宋体" charset="-122"/>
                          <a:ea typeface="宋体" charset="-122"/>
                        </a:rPr>
                        <a:t>式</a:t>
                      </a:r>
                      <a:r>
                        <a:rPr kumimoji="0" lang="zh-CN" altLang="en-US" sz="2800" b="0" i="0" u="none" strike="noStrike" cap="none" normalizeH="0" baseline="0" dirty="0" smtClean="0">
                          <a:ln>
                            <a:noFill/>
                          </a:ln>
                          <a:solidFill>
                            <a:schemeClr val="tx1"/>
                          </a:solidFill>
                          <a:effectLst/>
                          <a:latin typeface="Times New Roman" pitchFamily="18" charset="0"/>
                          <a:ea typeface="宋体"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代 码 段</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02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L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0"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n</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print </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1]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2 ]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2]+</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 </a:t>
                      </a:r>
                      <a:r>
                        <a:rPr kumimoji="0" lang="en-US" altLang="zh-CN" sz="2800" b="1" i="0" u="none" strike="noStrike" cap="none" normalizeH="0" baseline="0" smtClean="0">
                          <a:ln>
                            <a:noFill/>
                          </a:ln>
                          <a:solidFill>
                            <a:schemeClr val="tx1"/>
                          </a:solidFill>
                          <a:effectLst/>
                          <a:latin typeface="宋体" charset="-122"/>
                          <a:ea typeface="宋体" charset="-12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2 ] :=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rgbClr val="FF0000"/>
                          </a:solidFill>
                          <a:effectLst/>
                          <a:latin typeface="Times New Roman" pitchFamily="18" charset="0"/>
                          <a:ea typeface="宋体" charset="-122"/>
                        </a:rPr>
                        <a:t>  </a:t>
                      </a:r>
                      <a:r>
                        <a:rPr kumimoji="0" lang="en-US" altLang="zh-CN" sz="2800" b="1" i="1" u="none" strike="noStrike" cap="none" normalizeH="0" baseline="0" dirty="0" smtClean="0">
                          <a:ln>
                            <a:noFill/>
                          </a:ln>
                          <a:solidFill>
                            <a:srgbClr val="FF0000"/>
                          </a:solidFill>
                          <a:effectLst/>
                          <a:latin typeface="Times New Roman" pitchFamily="18" charset="0"/>
                          <a:ea typeface="宋体" charset="-122"/>
                        </a:rPr>
                        <a:t>F</a:t>
                      </a:r>
                      <a:r>
                        <a:rPr kumimoji="0" lang="en-US" altLang="zh-CN" sz="2800" b="1" i="0" u="none" strike="noStrike" cap="none" normalizeH="0" baseline="0" dirty="0" smtClean="0">
                          <a:ln>
                            <a:noFill/>
                          </a:ln>
                          <a:solidFill>
                            <a:srgbClr val="FF0000"/>
                          </a:solidFill>
                          <a:effectLst/>
                          <a:latin typeface="Times New Roman" pitchFamily="18" charset="0"/>
                          <a:ea typeface="宋体" charset="-122"/>
                          <a:sym typeface="Symbol" pitchFamily="18" charset="2"/>
                        </a:rPr>
                        <a:t></a:t>
                      </a:r>
                      <a:r>
                        <a:rPr kumimoji="0" lang="en-US" altLang="zh-CN" sz="2800" b="1" i="0" u="none" strike="noStrike" cap="none" normalizeH="0" baseline="0" dirty="0" smtClean="0">
                          <a:ln>
                            <a:noFill/>
                          </a:ln>
                          <a:solidFill>
                            <a:srgbClr val="FF0000"/>
                          </a:solidFill>
                          <a:effectLst/>
                          <a:latin typeface="Times New Roman" pitchFamily="18" charset="0"/>
                          <a:ea typeface="宋体" charset="-122"/>
                        </a:rPr>
                        <a:t> (</a:t>
                      </a:r>
                      <a:r>
                        <a:rPr kumimoji="0" lang="en-US" altLang="zh-CN" sz="2800" b="1" i="1" u="none" strike="noStrike" cap="none" normalizeH="0" baseline="0" dirty="0" smtClean="0">
                          <a:ln>
                            <a:noFill/>
                          </a:ln>
                          <a:solidFill>
                            <a:srgbClr val="FF0000"/>
                          </a:solidFill>
                          <a:effectLst/>
                          <a:latin typeface="Times New Roman" pitchFamily="18" charset="0"/>
                          <a:ea typeface="宋体" charset="-122"/>
                        </a:rPr>
                        <a:t>E</a:t>
                      </a:r>
                      <a:r>
                        <a:rPr kumimoji="0" lang="en-US" altLang="zh-CN" sz="2800" b="1" i="0" u="none" strike="noStrike" cap="none" normalizeH="0" baseline="0" dirty="0" smtClean="0">
                          <a:ln>
                            <a:noFill/>
                          </a:ln>
                          <a:solidFill>
                            <a:srgbClr val="FF0000"/>
                          </a:solidFill>
                          <a:effectLst/>
                          <a:latin typeface="Times New Roman" pitchFamily="18" charset="0"/>
                          <a:ea typeface="宋体" charset="-122"/>
                        </a:rPr>
                        <a:t>)</a:t>
                      </a:r>
                      <a:r>
                        <a:rPr kumimoji="0" lang="en-US" altLang="zh-CN" sz="2800" b="0" i="0" u="none" strike="noStrike" cap="none" normalizeH="0" baseline="0" dirty="0" smtClean="0">
                          <a:ln>
                            <a:noFill/>
                          </a:ln>
                          <a:solidFill>
                            <a:srgbClr val="FF0000"/>
                          </a:solidFill>
                          <a:effectLst/>
                          <a:latin typeface="Times New Roman" pitchFamily="18" charset="0"/>
                          <a:ea typeface="宋体" charset="-122"/>
                        </a:rPr>
                        <a:t> </a:t>
                      </a:r>
                      <a:endParaRPr kumimoji="0" lang="zh-CN" altLang="en-US" sz="2800" b="0" i="0" u="none" strike="noStrike" cap="none" normalizeH="0" baseline="0" dirty="0" smtClean="0">
                        <a:ln>
                          <a:noFill/>
                        </a:ln>
                        <a:solidFill>
                          <a:srgbClr val="FF0000"/>
                        </a:solidFill>
                        <a:effectLst/>
                        <a:latin typeface="Times New Roman" pitchFamily="18"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dirty="0" err="1" smtClean="0">
                          <a:ln>
                            <a:noFill/>
                          </a:ln>
                          <a:solidFill>
                            <a:srgbClr val="FF0000"/>
                          </a:solidFill>
                          <a:effectLst/>
                          <a:latin typeface="Times New Roman" pitchFamily="18" charset="0"/>
                          <a:ea typeface="宋体" charset="-122"/>
                        </a:rPr>
                        <a:t>val</a:t>
                      </a:r>
                      <a:r>
                        <a:rPr kumimoji="0" lang="en-US" altLang="zh-CN" sz="2800" b="1" i="1" u="none" strike="noStrike" cap="none" normalizeH="0" baseline="0" dirty="0" smtClean="0">
                          <a:ln>
                            <a:noFill/>
                          </a:ln>
                          <a:solidFill>
                            <a:srgbClr val="FF0000"/>
                          </a:solidFill>
                          <a:effectLst/>
                          <a:latin typeface="Times New Roman" pitchFamily="18" charset="0"/>
                          <a:ea typeface="宋体" charset="-122"/>
                        </a:rPr>
                        <a:t> </a:t>
                      </a:r>
                      <a:r>
                        <a:rPr kumimoji="0" lang="en-US" altLang="zh-CN" sz="2800" b="1" i="0" u="none" strike="noStrike" cap="none" normalizeH="0" baseline="0" dirty="0" smtClean="0">
                          <a:ln>
                            <a:noFill/>
                          </a:ln>
                          <a:solidFill>
                            <a:srgbClr val="FF0000"/>
                          </a:solidFill>
                          <a:effectLst/>
                          <a:latin typeface="Times New Roman" pitchFamily="18" charset="0"/>
                          <a:ea typeface="宋体" charset="-122"/>
                        </a:rPr>
                        <a:t>[top </a:t>
                      </a:r>
                      <a:r>
                        <a:rPr kumimoji="0" lang="en-US" altLang="zh-CN" sz="2800" b="1" i="0" u="none" strike="noStrike" cap="none" normalizeH="0" baseline="0" dirty="0" smtClean="0">
                          <a:ln>
                            <a:noFill/>
                          </a:ln>
                          <a:solidFill>
                            <a:srgbClr val="FF0000"/>
                          </a:solidFill>
                          <a:effectLst/>
                          <a:latin typeface="Times New Roman" pitchFamily="18" charset="0"/>
                          <a:ea typeface="宋体" charset="-122"/>
                          <a:sym typeface="Symbol" pitchFamily="18" charset="2"/>
                        </a:rPr>
                        <a:t></a:t>
                      </a:r>
                      <a:r>
                        <a:rPr kumimoji="0" lang="en-US" altLang="zh-CN" sz="2800" b="1" i="0" u="none" strike="noStrike" cap="none" normalizeH="0" baseline="0" dirty="0" smtClean="0">
                          <a:ln>
                            <a:noFill/>
                          </a:ln>
                          <a:solidFill>
                            <a:srgbClr val="FF0000"/>
                          </a:solidFill>
                          <a:effectLst/>
                          <a:latin typeface="Times New Roman" pitchFamily="18" charset="0"/>
                          <a:ea typeface="宋体" charset="-122"/>
                        </a:rPr>
                        <a:t>2 ]</a:t>
                      </a:r>
                      <a:r>
                        <a:rPr kumimoji="0" lang="en-US" altLang="zh-CN" sz="2800" b="1" i="1" u="none" strike="noStrike" cap="none" normalizeH="0" baseline="0" dirty="0" smtClean="0">
                          <a:ln>
                            <a:noFill/>
                          </a:ln>
                          <a:solidFill>
                            <a:srgbClr val="FF0000"/>
                          </a:solidFill>
                          <a:effectLst/>
                          <a:latin typeface="Times New Roman" pitchFamily="18" charset="0"/>
                          <a:ea typeface="宋体" charset="-122"/>
                        </a:rPr>
                        <a:t> </a:t>
                      </a:r>
                      <a:r>
                        <a:rPr kumimoji="0" lang="en-US" altLang="zh-CN" sz="2800" b="1" i="0" u="none" strike="noStrike" cap="none" normalizeH="0" baseline="0" dirty="0" smtClean="0">
                          <a:ln>
                            <a:noFill/>
                          </a:ln>
                          <a:solidFill>
                            <a:srgbClr val="FF0000"/>
                          </a:solidFill>
                          <a:effectLst/>
                          <a:latin typeface="Times New Roman" pitchFamily="18" charset="0"/>
                          <a:ea typeface="宋体" charset="-122"/>
                        </a:rPr>
                        <a:t>:=</a:t>
                      </a:r>
                      <a:endParaRPr kumimoji="0" lang="en-US" altLang="zh-CN" sz="2800" b="1" i="1" u="none" strike="noStrike" cap="none" normalizeH="0" baseline="0" dirty="0" smtClean="0">
                        <a:ln>
                          <a:noFill/>
                        </a:ln>
                        <a:solidFill>
                          <a:srgbClr val="FF0000"/>
                        </a:solidFill>
                        <a:effectLst/>
                        <a:latin typeface="Times New Roman" pitchFamily="18" charset="0"/>
                        <a:ea typeface="宋体" charset="-122"/>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dirty="0" err="1" smtClean="0">
                          <a:ln>
                            <a:noFill/>
                          </a:ln>
                          <a:solidFill>
                            <a:srgbClr val="FF0000"/>
                          </a:solidFill>
                          <a:effectLst/>
                          <a:latin typeface="Times New Roman" pitchFamily="18" charset="0"/>
                          <a:ea typeface="宋体" charset="-122"/>
                        </a:rPr>
                        <a:t>val</a:t>
                      </a:r>
                      <a:r>
                        <a:rPr kumimoji="0" lang="en-US" altLang="zh-CN" sz="2800" b="1" i="1" u="none" strike="noStrike" cap="none" normalizeH="0" baseline="0" dirty="0" smtClean="0">
                          <a:ln>
                            <a:noFill/>
                          </a:ln>
                          <a:solidFill>
                            <a:srgbClr val="FF0000"/>
                          </a:solidFill>
                          <a:effectLst/>
                          <a:latin typeface="Times New Roman" pitchFamily="18" charset="0"/>
                          <a:ea typeface="宋体" charset="-122"/>
                        </a:rPr>
                        <a:t> </a:t>
                      </a:r>
                      <a:r>
                        <a:rPr kumimoji="0" lang="en-US" altLang="zh-CN" sz="2800" b="1" i="0" u="none" strike="noStrike" cap="none" normalizeH="0" baseline="0" dirty="0" smtClean="0">
                          <a:ln>
                            <a:noFill/>
                          </a:ln>
                          <a:solidFill>
                            <a:srgbClr val="FF0000"/>
                          </a:solidFill>
                          <a:effectLst/>
                          <a:latin typeface="Times New Roman" pitchFamily="18" charset="0"/>
                          <a:ea typeface="宋体" charset="-122"/>
                        </a:rPr>
                        <a:t>[top </a:t>
                      </a:r>
                      <a:r>
                        <a:rPr kumimoji="0" lang="en-US" altLang="zh-CN" sz="2800" b="1" i="0" u="none" strike="noStrike" cap="none" normalizeH="0" baseline="0" dirty="0" smtClean="0">
                          <a:ln>
                            <a:noFill/>
                          </a:ln>
                          <a:solidFill>
                            <a:srgbClr val="FF0000"/>
                          </a:solidFill>
                          <a:effectLst/>
                          <a:latin typeface="Times New Roman" pitchFamily="18" charset="0"/>
                          <a:ea typeface="宋体" charset="-122"/>
                          <a:sym typeface="Symbol" pitchFamily="18" charset="2"/>
                        </a:rPr>
                        <a:t></a:t>
                      </a:r>
                      <a:r>
                        <a:rPr kumimoji="0" lang="en-US" altLang="zh-CN" sz="2800" b="1" i="0" u="none" strike="noStrike" cap="none" normalizeH="0" baseline="0" dirty="0" smtClean="0">
                          <a:ln>
                            <a:noFill/>
                          </a:ln>
                          <a:solidFill>
                            <a:srgbClr val="FF0000"/>
                          </a:solidFill>
                          <a:effectLst/>
                          <a:latin typeface="Times New Roman" pitchFamily="18" charset="0"/>
                          <a:ea typeface="宋体" charset="-122"/>
                        </a:rPr>
                        <a:t>1]</a:t>
                      </a:r>
                      <a:endParaRPr kumimoji="0" lang="zh-CN" altLang="en-US" sz="2800" b="1" i="1" u="none" strike="noStrike" cap="none" normalizeH="0" baseline="0" dirty="0" smtClean="0">
                        <a:ln>
                          <a:noFill/>
                        </a:ln>
                        <a:solidFill>
                          <a:srgbClr val="FF0000"/>
                        </a:solidFill>
                        <a:effectLst/>
                        <a:latin typeface="Times New Roman" pitchFamily="18"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digit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dirty="0" err="1" smtClean="0">
                          <a:ln>
                            <a:noFill/>
                          </a:ln>
                          <a:solidFill>
                            <a:schemeClr val="tx1"/>
                          </a:solidFill>
                          <a:effectLst/>
                          <a:latin typeface="Times New Roman" pitchFamily="18" charset="0"/>
                          <a:ea typeface="宋体" charset="-122"/>
                        </a:rPr>
                        <a:t>F.va</a:t>
                      </a:r>
                      <a:r>
                        <a:rPr kumimoji="0" lang="en-US" altLang="zh-CN" sz="2800" b="1" i="0" u="none" strike="noStrike" cap="none" normalizeH="0" baseline="0" dirty="0" err="1" smtClean="0">
                          <a:ln>
                            <a:noFill/>
                          </a:ln>
                          <a:solidFill>
                            <a:schemeClr val="tx1"/>
                          </a:solidFill>
                          <a:effectLst/>
                          <a:latin typeface="Times New Roman" pitchFamily="18" charset="0"/>
                          <a:ea typeface="宋体" charset="-122"/>
                        </a:rPr>
                        <a:t>l</a:t>
                      </a:r>
                      <a:r>
                        <a:rPr kumimoji="0" lang="en-US" altLang="zh-CN" sz="2800" b="1" i="0" u="none" strike="noStrike" cap="none" normalizeH="0" baseline="0" dirty="0" smtClean="0">
                          <a:ln>
                            <a:noFill/>
                          </a:ln>
                          <a:solidFill>
                            <a:schemeClr val="tx1"/>
                          </a:solidFill>
                          <a:effectLst/>
                          <a:latin typeface="Times New Roman" pitchFamily="18" charset="0"/>
                          <a:ea typeface="宋体" charset="-122"/>
                        </a:rPr>
                        <a:t> := </a:t>
                      </a:r>
                      <a:r>
                        <a:rPr kumimoji="0" lang="en-US" altLang="zh-CN" sz="2800" b="1" i="0" u="none" strike="noStrike" cap="none" normalizeH="0" baseline="0" dirty="0" err="1" smtClean="0">
                          <a:ln>
                            <a:noFill/>
                          </a:ln>
                          <a:solidFill>
                            <a:schemeClr val="tx1"/>
                          </a:solidFill>
                          <a:effectLst/>
                          <a:latin typeface="Times New Roman" pitchFamily="18" charset="0"/>
                          <a:ea typeface="宋体" charset="-122"/>
                        </a:rPr>
                        <a:t>digit</a:t>
                      </a:r>
                      <a:r>
                        <a:rPr kumimoji="0" lang="en-US" altLang="zh-CN" sz="2800" b="1" i="1" u="none" strike="noStrike" cap="none" normalizeH="0" baseline="0" dirty="0" err="1" smtClean="0">
                          <a:ln>
                            <a:noFill/>
                          </a:ln>
                          <a:solidFill>
                            <a:schemeClr val="tx1"/>
                          </a:solidFill>
                          <a:effectLst/>
                          <a:latin typeface="Times New Roman" pitchFamily="18" charset="0"/>
                          <a:ea typeface="宋体" charset="-122"/>
                        </a:rPr>
                        <a:t>.lexval</a:t>
                      </a:r>
                      <a:endParaRPr kumimoji="0" lang="zh-CN" altLang="en-US" sz="2800" b="0" i="0" u="none" strike="noStrike" cap="none" normalizeH="0" baseline="0" dirty="0" smtClean="0">
                        <a:ln>
                          <a:noFill/>
                        </a:ln>
                        <a:solidFill>
                          <a:schemeClr val="tx1"/>
                        </a:solidFill>
                        <a:effectLst/>
                        <a:latin typeface="Times New Roman" pitchFamily="18"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913111228"/>
      </p:ext>
    </p:extLst>
  </p:cSld>
  <p:clrMapOvr>
    <a:masterClrMapping/>
  </p:clrMapOvr>
  <p:transition>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7" name="Rectangle 3"/>
          <p:cNvSpPr>
            <a:spLocks noGrp="1" noChangeArrowheads="1"/>
          </p:cNvSpPr>
          <p:nvPr>
            <p:ph type="body" idx="1"/>
          </p:nvPr>
        </p:nvSpPr>
        <p:spPr>
          <a:xfrm>
            <a:off x="76200" y="685800"/>
            <a:ext cx="9067800" cy="5638800"/>
          </a:xfrm>
        </p:spPr>
        <p:txBody>
          <a:bodyPr/>
          <a:lstStyle/>
          <a:p>
            <a:pPr>
              <a:spcBef>
                <a:spcPct val="0"/>
              </a:spcBef>
              <a:buFontTx/>
              <a:buNone/>
            </a:pPr>
            <a:r>
              <a:rPr lang="zh-CN" altLang="en-US" sz="2800" b="1" dirty="0">
                <a:latin typeface="宋体" charset="-122"/>
              </a:rPr>
              <a:t>表达式求值的</a:t>
            </a:r>
            <a:r>
              <a:rPr lang="zh-CN" altLang="en-US" sz="2800" b="1" dirty="0" smtClean="0">
                <a:solidFill>
                  <a:srgbClr val="FF0000"/>
                </a:solidFill>
                <a:latin typeface="宋体" charset="-122"/>
              </a:rPr>
              <a:t>语法</a:t>
            </a:r>
            <a:r>
              <a:rPr lang="zh-CN" altLang="en-US" sz="2800" b="1" dirty="0">
                <a:solidFill>
                  <a:srgbClr val="FF0000"/>
                </a:solidFill>
                <a:latin typeface="宋体" charset="-122"/>
              </a:rPr>
              <a:t>制导定义</a:t>
            </a:r>
            <a:r>
              <a:rPr lang="zh-CN" altLang="en-US" sz="2800" b="1" dirty="0">
                <a:latin typeface="宋体" charset="-122"/>
              </a:rPr>
              <a:t>改成栈操作代码</a:t>
            </a:r>
            <a:endParaRPr lang="en-US" altLang="zh-CN" b="1" dirty="0"/>
          </a:p>
          <a:p>
            <a:pPr>
              <a:spcBef>
                <a:spcPct val="0"/>
              </a:spcBef>
              <a:buFontTx/>
              <a:buNone/>
            </a:pPr>
            <a:r>
              <a:rPr lang="en-US" altLang="zh-CN" sz="2800" b="1" dirty="0"/>
              <a:t>	</a:t>
            </a:r>
            <a:endParaRPr lang="zh-CN" altLang="en-US" sz="2800" b="1" dirty="0"/>
          </a:p>
          <a:p>
            <a:pPr>
              <a:spcBef>
                <a:spcPct val="0"/>
              </a:spcBef>
              <a:buFontTx/>
              <a:buNone/>
            </a:pPr>
            <a:endParaRPr lang="zh-CN" altLang="en-US" sz="2800" b="1" dirty="0"/>
          </a:p>
        </p:txBody>
      </p:sp>
      <p:graphicFrame>
        <p:nvGraphicFramePr>
          <p:cNvPr id="661508" name="Group 4"/>
          <p:cNvGraphicFramePr>
            <a:graphicFrameLocks noGrp="1"/>
          </p:cNvGraphicFramePr>
          <p:nvPr/>
        </p:nvGraphicFramePr>
        <p:xfrm>
          <a:off x="990600" y="2819400"/>
          <a:ext cx="1600200" cy="2819402"/>
        </p:xfrm>
        <a:graphic>
          <a:graphicData uri="http://schemas.openxmlformats.org/drawingml/2006/table">
            <a:tbl>
              <a:tblPr/>
              <a:tblGrid>
                <a:gridCol w="685800"/>
                <a:gridCol w="914400"/>
              </a:tblGrid>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Z</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z</a:t>
                      </a:r>
                      <a:endParaRPr kumimoji="0" lang="zh-CN" altLang="en-US" sz="2800" b="1" i="1"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Y</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X</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61528" name="Rectangle 24"/>
          <p:cNvSpPr>
            <a:spLocks noChangeArrowheads="1"/>
          </p:cNvSpPr>
          <p:nvPr/>
        </p:nvSpPr>
        <p:spPr bwMode="auto">
          <a:xfrm>
            <a:off x="76200" y="5791200"/>
            <a:ext cx="2590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a:t>栈     </a:t>
            </a:r>
            <a:r>
              <a:rPr lang="en-US" altLang="zh-CN" sz="2800" i="1"/>
              <a:t>state   val</a:t>
            </a:r>
          </a:p>
        </p:txBody>
      </p:sp>
      <p:sp>
        <p:nvSpPr>
          <p:cNvPr id="661529" name="Line 25"/>
          <p:cNvSpPr>
            <a:spLocks noChangeShapeType="1"/>
          </p:cNvSpPr>
          <p:nvPr/>
        </p:nvSpPr>
        <p:spPr bwMode="auto">
          <a:xfrm>
            <a:off x="228600" y="3657600"/>
            <a:ext cx="685800"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1530" name="Rectangle 26"/>
          <p:cNvSpPr>
            <a:spLocks noChangeArrowheads="1"/>
          </p:cNvSpPr>
          <p:nvPr/>
        </p:nvSpPr>
        <p:spPr bwMode="auto">
          <a:xfrm>
            <a:off x="228600" y="31242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i="1"/>
              <a:t>top</a:t>
            </a:r>
          </a:p>
        </p:txBody>
      </p:sp>
      <p:sp>
        <p:nvSpPr>
          <p:cNvPr id="661531" name="Line 27"/>
          <p:cNvSpPr>
            <a:spLocks noChangeShapeType="1"/>
          </p:cNvSpPr>
          <p:nvPr/>
        </p:nvSpPr>
        <p:spPr bwMode="auto">
          <a:xfrm flipV="1">
            <a:off x="381000" y="4419600"/>
            <a:ext cx="0" cy="121920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61561" name="Group 57"/>
          <p:cNvGraphicFramePr>
            <a:graphicFrameLocks noGrp="1"/>
          </p:cNvGraphicFramePr>
          <p:nvPr>
            <p:extLst>
              <p:ext uri="{D42A27DB-BD31-4B8C-83A1-F6EECF244321}">
                <p14:modId xmlns:p14="http://schemas.microsoft.com/office/powerpoint/2010/main" val="1790811145"/>
              </p:ext>
            </p:extLst>
          </p:nvPr>
        </p:nvGraphicFramePr>
        <p:xfrm>
          <a:off x="2971800" y="1447800"/>
          <a:ext cx="6172200" cy="5423320"/>
        </p:xfrm>
        <a:graphic>
          <a:graphicData uri="http://schemas.openxmlformats.org/drawingml/2006/table">
            <a:tbl>
              <a:tblPr/>
              <a:tblGrid>
                <a:gridCol w="2675288"/>
                <a:gridCol w="3496912"/>
              </a:tblGrid>
              <a:tr h="3905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宋体" charset="-122"/>
                          <a:ea typeface="宋体" charset="-122"/>
                        </a:rPr>
                        <a:t>产</a:t>
                      </a:r>
                      <a:r>
                        <a:rPr kumimoji="0" lang="zh-CN" altLang="en-US" sz="2800" b="1" i="0" u="none" strike="noStrike" cap="none" normalizeH="0" baseline="0" dirty="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dirty="0" smtClean="0">
                          <a:ln>
                            <a:noFill/>
                          </a:ln>
                          <a:solidFill>
                            <a:schemeClr val="tx1"/>
                          </a:solidFill>
                          <a:effectLst/>
                          <a:latin typeface="宋体" charset="-122"/>
                          <a:ea typeface="宋体" charset="-122"/>
                        </a:rPr>
                        <a:t>生</a:t>
                      </a:r>
                      <a:r>
                        <a:rPr kumimoji="0" lang="zh-CN" altLang="en-US" sz="2800" b="1" i="0" u="none" strike="noStrike" cap="none" normalizeH="0" baseline="0" dirty="0" smtClean="0">
                          <a:ln>
                            <a:noFill/>
                          </a:ln>
                          <a:solidFill>
                            <a:schemeClr val="tx1"/>
                          </a:solidFill>
                          <a:effectLst/>
                          <a:latin typeface="Times New Roman" pitchFamily="18" charset="0"/>
                          <a:ea typeface="宋体" charset="-122"/>
                        </a:rPr>
                        <a:t>  </a:t>
                      </a:r>
                      <a:r>
                        <a:rPr kumimoji="0" lang="zh-CN" altLang="en-US" sz="2800" b="1" i="0" u="none" strike="noStrike" cap="none" normalizeH="0" baseline="0" dirty="0" smtClean="0">
                          <a:ln>
                            <a:noFill/>
                          </a:ln>
                          <a:solidFill>
                            <a:schemeClr val="tx1"/>
                          </a:solidFill>
                          <a:effectLst/>
                          <a:latin typeface="宋体" charset="-122"/>
                          <a:ea typeface="宋体" charset="-122"/>
                        </a:rPr>
                        <a:t>式</a:t>
                      </a:r>
                      <a:r>
                        <a:rPr kumimoji="0" lang="zh-CN" altLang="en-US" sz="2800" b="0" i="0" u="none" strike="noStrike" cap="none" normalizeH="0" baseline="0" dirty="0" smtClean="0">
                          <a:ln>
                            <a:noFill/>
                          </a:ln>
                          <a:solidFill>
                            <a:schemeClr val="tx1"/>
                          </a:solidFill>
                          <a:effectLst/>
                          <a:latin typeface="Times New Roman" pitchFamily="18" charset="0"/>
                          <a:ea typeface="宋体"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charset="-122"/>
                          <a:ea typeface="宋体" charset="-122"/>
                        </a:rPr>
                        <a:t>代 码 段</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02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L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0" i="1"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n</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print </a:t>
                      </a:r>
                      <a:r>
                        <a:rPr kumimoji="0" lang="en-US" altLang="zh-CN" sz="2800" b="1" i="0" u="none" strike="noStrike" cap="none" normalizeH="0" baseline="0" smtClean="0">
                          <a:ln>
                            <a:noFill/>
                          </a:ln>
                          <a:solidFill>
                            <a:schemeClr val="tx1"/>
                          </a:solidFill>
                          <a:effectLst/>
                          <a:latin typeface="Times New Roman" pitchFamily="18" charset="0"/>
                          <a:ea typeface="宋体" charset="-12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1]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 </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2 ]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2]+</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E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a:t>
                      </a:r>
                      <a:r>
                        <a:rPr kumimoji="0" lang="en-US" altLang="zh-CN" sz="2800" b="1" i="0" u="none" strike="noStrike" cap="none" normalizeH="0" baseline="-30000" smtClean="0">
                          <a:ln>
                            <a:noFill/>
                          </a:ln>
                          <a:solidFill>
                            <a:schemeClr val="tx1"/>
                          </a:solidFill>
                          <a:effectLst/>
                          <a:latin typeface="Times New Roman" pitchFamily="18" charset="0"/>
                          <a:ea typeface="宋体" charset="-122"/>
                        </a:rPr>
                        <a:t>1 </a:t>
                      </a:r>
                      <a:r>
                        <a:rPr kumimoji="0" lang="en-US" altLang="zh-CN" sz="2800" b="1" i="0" u="none" strike="noStrike" cap="none" normalizeH="0" baseline="0" smtClean="0">
                          <a:ln>
                            <a:noFill/>
                          </a:ln>
                          <a:solidFill>
                            <a:schemeClr val="tx1"/>
                          </a:solidFill>
                          <a:effectLst/>
                          <a:latin typeface="宋体" charset="-122"/>
                          <a:ea typeface="宋体" charset="-12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2 ] :=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2]</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1" u="none" strike="noStrike" cap="none" normalizeH="0" baseline="0" smtClean="0">
                          <a:ln>
                            <a:noFill/>
                          </a:ln>
                          <a:solidFill>
                            <a:schemeClr val="tx1"/>
                          </a:solidFill>
                          <a:effectLst/>
                          <a:latin typeface="Times New Roman" pitchFamily="18" charset="0"/>
                          <a:ea typeface="宋体" charset="-122"/>
                        </a:rPr>
                        <a:t>val</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top</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1"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T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dirty="0" smtClean="0">
                          <a:ln>
                            <a:noFill/>
                          </a:ln>
                          <a:solidFill>
                            <a:schemeClr val="tx1"/>
                          </a:solidFill>
                          <a:effectLst/>
                          <a:latin typeface="Times New Roman" pitchFamily="18" charset="0"/>
                          <a:ea typeface="宋体" charset="-122"/>
                        </a:rPr>
                        <a:t>F</a:t>
                      </a:r>
                      <a:r>
                        <a:rPr kumimoji="0" lang="en-US" altLang="zh-CN" sz="2800" b="1" i="0" u="none" strike="noStrike" cap="none" normalizeH="0" baseline="0" dirty="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dirty="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dirty="0" smtClean="0">
                          <a:ln>
                            <a:noFill/>
                          </a:ln>
                          <a:solidFill>
                            <a:schemeClr val="tx1"/>
                          </a:solidFill>
                          <a:effectLst/>
                          <a:latin typeface="Times New Roman" pitchFamily="18" charset="0"/>
                          <a:ea typeface="宋体" charset="-122"/>
                        </a:rPr>
                        <a:t>E</a:t>
                      </a:r>
                      <a:r>
                        <a:rPr kumimoji="0" lang="en-US" altLang="zh-CN" sz="2800" b="1" i="0" u="none" strike="noStrike" cap="none" normalizeH="0" baseline="0" dirty="0" smtClean="0">
                          <a:ln>
                            <a:noFill/>
                          </a:ln>
                          <a:solidFill>
                            <a:schemeClr val="tx1"/>
                          </a:solidFill>
                          <a:effectLst/>
                          <a:latin typeface="Times New Roman" pitchFamily="18" charset="0"/>
                          <a:ea typeface="宋体" charset="-122"/>
                        </a:rPr>
                        <a:t>)</a:t>
                      </a:r>
                      <a:r>
                        <a:rPr kumimoji="0" lang="en-US" altLang="zh-CN" sz="2800" b="0" i="0" u="none" strike="noStrike" cap="none" normalizeH="0" baseline="0" dirty="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dirty="0" smtClean="0">
                        <a:ln>
                          <a:noFill/>
                        </a:ln>
                        <a:solidFill>
                          <a:schemeClr val="tx1"/>
                        </a:solidFill>
                        <a:effectLst/>
                        <a:latin typeface="Times New Roman" pitchFamily="18"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dirty="0" err="1" smtClean="0">
                          <a:ln>
                            <a:noFill/>
                          </a:ln>
                          <a:solidFill>
                            <a:schemeClr val="tx1"/>
                          </a:solidFill>
                          <a:effectLst/>
                          <a:latin typeface="Times New Roman" pitchFamily="18" charset="0"/>
                          <a:ea typeface="宋体" charset="-122"/>
                        </a:rPr>
                        <a:t>val</a:t>
                      </a:r>
                      <a:r>
                        <a:rPr kumimoji="0" lang="en-US" altLang="zh-CN" sz="2800" b="1" i="1" u="none" strike="noStrike" cap="none" normalizeH="0" baseline="0" dirty="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dirty="0" smtClean="0">
                          <a:ln>
                            <a:noFill/>
                          </a:ln>
                          <a:solidFill>
                            <a:schemeClr val="tx1"/>
                          </a:solidFill>
                          <a:effectLst/>
                          <a:latin typeface="Times New Roman" pitchFamily="18" charset="0"/>
                          <a:ea typeface="宋体" charset="-122"/>
                        </a:rPr>
                        <a:t>[top </a:t>
                      </a:r>
                      <a:r>
                        <a:rPr kumimoji="0" lang="en-US" altLang="zh-CN" sz="2800" b="1" i="0" u="none" strike="noStrike" cap="none" normalizeH="0" baseline="0" dirty="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dirty="0" smtClean="0">
                          <a:ln>
                            <a:noFill/>
                          </a:ln>
                          <a:solidFill>
                            <a:schemeClr val="tx1"/>
                          </a:solidFill>
                          <a:effectLst/>
                          <a:latin typeface="Times New Roman" pitchFamily="18" charset="0"/>
                          <a:ea typeface="宋体" charset="-122"/>
                        </a:rPr>
                        <a:t>2 ]</a:t>
                      </a:r>
                      <a:r>
                        <a:rPr kumimoji="0" lang="en-US" altLang="zh-CN" sz="2800" b="1" i="1" u="none" strike="noStrike" cap="none" normalizeH="0" baseline="0" dirty="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dirty="0" smtClean="0">
                          <a:ln>
                            <a:noFill/>
                          </a:ln>
                          <a:solidFill>
                            <a:schemeClr val="tx1"/>
                          </a:solidFill>
                          <a:effectLst/>
                          <a:latin typeface="Times New Roman" pitchFamily="18" charset="0"/>
                          <a:ea typeface="宋体" charset="-122"/>
                        </a:rPr>
                        <a:t>:=</a:t>
                      </a:r>
                      <a:endParaRPr kumimoji="0" lang="en-US" altLang="zh-CN" sz="2800" b="1" i="1" u="none" strike="noStrike" cap="none" normalizeH="0" baseline="0" dirty="0" smtClean="0">
                        <a:ln>
                          <a:noFill/>
                        </a:ln>
                        <a:solidFill>
                          <a:schemeClr val="tx1"/>
                        </a:solidFill>
                        <a:effectLst/>
                        <a:latin typeface="Times New Roman" pitchFamily="18" charset="0"/>
                        <a:ea typeface="宋体" charset="-122"/>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dirty="0" err="1" smtClean="0">
                          <a:ln>
                            <a:noFill/>
                          </a:ln>
                          <a:solidFill>
                            <a:schemeClr val="tx1"/>
                          </a:solidFill>
                          <a:effectLst/>
                          <a:latin typeface="Times New Roman" pitchFamily="18" charset="0"/>
                          <a:ea typeface="宋体" charset="-122"/>
                        </a:rPr>
                        <a:t>val</a:t>
                      </a:r>
                      <a:r>
                        <a:rPr kumimoji="0" lang="en-US" altLang="zh-CN" sz="2800" b="1" i="1" u="none" strike="noStrike" cap="none" normalizeH="0" baseline="0" dirty="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dirty="0" smtClean="0">
                          <a:ln>
                            <a:noFill/>
                          </a:ln>
                          <a:solidFill>
                            <a:schemeClr val="tx1"/>
                          </a:solidFill>
                          <a:effectLst/>
                          <a:latin typeface="Times New Roman" pitchFamily="18" charset="0"/>
                          <a:ea typeface="宋体" charset="-122"/>
                        </a:rPr>
                        <a:t>[top </a:t>
                      </a:r>
                      <a:r>
                        <a:rPr kumimoji="0" lang="en-US" altLang="zh-CN" sz="2800" b="1" i="0" u="none" strike="noStrike" cap="none" normalizeH="0" baseline="0" dirty="0" smtClean="0">
                          <a:ln>
                            <a:noFill/>
                          </a:ln>
                          <a:solidFill>
                            <a:schemeClr val="tx1"/>
                          </a:solidFill>
                          <a:effectLst/>
                          <a:latin typeface="Times New Roman" pitchFamily="18" charset="0"/>
                          <a:ea typeface="宋体" charset="-122"/>
                          <a:sym typeface="Symbol" pitchFamily="18" charset="2"/>
                        </a:rPr>
                        <a:t></a:t>
                      </a:r>
                      <a:r>
                        <a:rPr kumimoji="0" lang="en-US" altLang="zh-CN" sz="2800" b="1" i="0" u="none" strike="noStrike" cap="none" normalizeH="0" baseline="0" dirty="0" smtClean="0">
                          <a:ln>
                            <a:noFill/>
                          </a:ln>
                          <a:solidFill>
                            <a:schemeClr val="tx1"/>
                          </a:solidFill>
                          <a:effectLst/>
                          <a:latin typeface="Times New Roman" pitchFamily="18" charset="0"/>
                          <a:ea typeface="宋体" charset="-122"/>
                        </a:rPr>
                        <a:t>1]</a:t>
                      </a:r>
                      <a:endParaRPr kumimoji="0" lang="zh-CN" altLang="en-US" sz="2800" b="1" i="1" u="none" strike="noStrike" cap="none" normalizeH="0" baseline="0" dirty="0" smtClean="0">
                        <a:ln>
                          <a:noFill/>
                        </a:ln>
                        <a:solidFill>
                          <a:schemeClr val="tx1"/>
                        </a:solidFill>
                        <a:effectLst/>
                        <a:latin typeface="Times New Roman" pitchFamily="18"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1" u="none" strike="noStrike" cap="none" normalizeH="0" baseline="0" smtClean="0">
                          <a:ln>
                            <a:noFill/>
                          </a:ln>
                          <a:solidFill>
                            <a:schemeClr val="tx1"/>
                          </a:solidFill>
                          <a:effectLst/>
                          <a:latin typeface="Times New Roman" pitchFamily="18" charset="0"/>
                          <a:ea typeface="宋体" charset="-122"/>
                        </a:rPr>
                        <a:t>F </a:t>
                      </a:r>
                      <a:r>
                        <a:rPr kumimoji="0" lang="en-US" altLang="zh-CN" sz="2800" b="1" i="0" u="none" strike="noStrike" cap="none" normalizeH="0" baseline="0" smtClean="0">
                          <a:ln>
                            <a:noFill/>
                          </a:ln>
                          <a:solidFill>
                            <a:schemeClr val="tx1"/>
                          </a:solidFill>
                          <a:effectLst/>
                          <a:latin typeface="Times New Roman" pitchFamily="18" charset="0"/>
                          <a:ea typeface="宋体" charset="-122"/>
                          <a:sym typeface="Symbol" pitchFamily="18" charset="2"/>
                        </a:rPr>
                        <a: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r>
                        <a:rPr kumimoji="0" lang="en-US" altLang="zh-CN" sz="2800" b="1" i="0" u="none" strike="noStrike" cap="none" normalizeH="0" baseline="0" smtClean="0">
                          <a:ln>
                            <a:noFill/>
                          </a:ln>
                          <a:solidFill>
                            <a:schemeClr val="tx1"/>
                          </a:solidFill>
                          <a:effectLst/>
                          <a:latin typeface="Times New Roman" pitchFamily="18" charset="0"/>
                          <a:ea typeface="宋体" charset="-122"/>
                        </a:rPr>
                        <a:t>digit</a:t>
                      </a:r>
                      <a:r>
                        <a:rPr kumimoji="0" lang="en-US" altLang="zh-CN" sz="2800" b="0" i="0" u="none" strike="noStrike" cap="none" normalizeH="0" baseline="0" smtClean="0">
                          <a:ln>
                            <a:noFill/>
                          </a:ln>
                          <a:solidFill>
                            <a:schemeClr val="tx1"/>
                          </a:solidFill>
                          <a:effectLst/>
                          <a:latin typeface="Times New Roman" pitchFamily="18" charset="0"/>
                          <a:ea typeface="宋体" charset="-122"/>
                        </a:rPr>
                        <a:t> </a:t>
                      </a:r>
                      <a:endParaRPr kumimoji="0" lang="zh-CN" altLang="en-US" sz="2800" b="0" i="0" u="none" strike="noStrike" cap="none" normalizeH="0" baseline="0" smtClean="0">
                        <a:ln>
                          <a:noFill/>
                        </a:ln>
                        <a:solidFill>
                          <a:schemeClr val="tx1"/>
                        </a:solidFill>
                        <a:effectLst/>
                        <a:latin typeface="Times New Roman" pitchFamily="18"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0" i="0" u="none" strike="noStrike" cap="none" normalizeH="0" baseline="0" dirty="0" smtClean="0">
                        <a:ln>
                          <a:noFill/>
                        </a:ln>
                        <a:solidFill>
                          <a:schemeClr val="tx1"/>
                        </a:solidFill>
                        <a:effectLst/>
                        <a:latin typeface="Times New Roman" pitchFamily="18"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584835568"/>
      </p:ext>
    </p:extLst>
  </p:cSld>
  <p:clrMapOvr>
    <a:masterClrMapping/>
  </p:clrMapOvr>
  <p:transition>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5" name="Rectangle 3"/>
          <p:cNvSpPr>
            <a:spLocks noGrp="1" noChangeArrowheads="1"/>
          </p:cNvSpPr>
          <p:nvPr>
            <p:ph type="body" idx="1"/>
          </p:nvPr>
        </p:nvSpPr>
        <p:spPr>
          <a:xfrm>
            <a:off x="304800" y="1600200"/>
            <a:ext cx="8610600" cy="4724400"/>
          </a:xfrm>
        </p:spPr>
        <p:txBody>
          <a:bodyPr/>
          <a:lstStyle/>
          <a:p>
            <a:pPr>
              <a:spcBef>
                <a:spcPct val="0"/>
              </a:spcBef>
              <a:buFontTx/>
              <a:buNone/>
            </a:pPr>
            <a:r>
              <a:rPr lang="zh-CN" altLang="en-US" sz="2800" b="1" dirty="0">
                <a:latin typeface="宋体" charset="-122"/>
              </a:rPr>
              <a:t>变量类型声明的语法制导定义是一个</a:t>
            </a:r>
            <a:r>
              <a:rPr lang="en-US" altLang="zh-CN" sz="2800" b="1" i="1" dirty="0"/>
              <a:t>L</a:t>
            </a:r>
            <a:r>
              <a:rPr lang="zh-CN" altLang="en-US" sz="2800" b="1" dirty="0">
                <a:latin typeface="宋体" charset="-122"/>
              </a:rPr>
              <a:t>属性定义</a:t>
            </a:r>
            <a:r>
              <a:rPr lang="zh-CN" altLang="en-US" sz="2800" b="1" dirty="0"/>
              <a:t> </a:t>
            </a:r>
          </a:p>
          <a:p>
            <a:pPr algn="just">
              <a:spcBef>
                <a:spcPct val="0"/>
              </a:spcBef>
              <a:buFontTx/>
              <a:buNone/>
            </a:pPr>
            <a:endParaRPr lang="zh-CN" altLang="en-US" sz="2400" dirty="0">
              <a:latin typeface="宋体" charset="-122"/>
            </a:endParaRPr>
          </a:p>
        </p:txBody>
      </p:sp>
      <p:graphicFrame>
        <p:nvGraphicFramePr>
          <p:cNvPr id="673796" name="Group 4"/>
          <p:cNvGraphicFramePr>
            <a:graphicFrameLocks noGrp="1"/>
          </p:cNvGraphicFramePr>
          <p:nvPr>
            <p:extLst>
              <p:ext uri="{D42A27DB-BD31-4B8C-83A1-F6EECF244321}">
                <p14:modId xmlns:p14="http://schemas.microsoft.com/office/powerpoint/2010/main" val="1271679469"/>
              </p:ext>
            </p:extLst>
          </p:nvPr>
        </p:nvGraphicFramePr>
        <p:xfrm>
          <a:off x="914400" y="2286000"/>
          <a:ext cx="7086600" cy="3908686"/>
        </p:xfrm>
        <a:graphic>
          <a:graphicData uri="http://schemas.openxmlformats.org/drawingml/2006/table">
            <a:tbl>
              <a:tblPr/>
              <a:tblGrid>
                <a:gridCol w="2362200"/>
                <a:gridCol w="4724400"/>
              </a:tblGrid>
              <a:tr h="533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宋体" charset="-122"/>
                          <a:ea typeface="宋体" charset="-122"/>
                        </a:rPr>
                        <a:t>产  生  式</a:t>
                      </a:r>
                      <a:r>
                        <a:rPr kumimoji="0" lang="zh-CN" altLang="en-US" sz="2400" b="1" i="0" u="none" strike="noStrike" cap="none" normalizeH="0" baseline="0" dirty="0" smtClean="0">
                          <a:ln>
                            <a:noFill/>
                          </a:ln>
                          <a:solidFill>
                            <a:schemeClr val="tx1"/>
                          </a:solidFill>
                          <a:effectLst/>
                          <a:latin typeface="Times New Roman" charset="0"/>
                          <a:ea typeface="宋体"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宋体" charset="-122"/>
                          <a:ea typeface="宋体" charset="-122"/>
                        </a:rPr>
                        <a:t>语</a:t>
                      </a:r>
                      <a:r>
                        <a:rPr kumimoji="0" lang="zh-CN" altLang="en-US" sz="2400" b="1" i="0" u="none" strike="noStrike" cap="none" normalizeH="0" baseline="0" dirty="0" smtClean="0">
                          <a:ln>
                            <a:noFill/>
                          </a:ln>
                          <a:solidFill>
                            <a:schemeClr val="tx1"/>
                          </a:solidFill>
                          <a:effectLst/>
                          <a:latin typeface="Times New Roman" charset="0"/>
                          <a:ea typeface="宋体" charset="-122"/>
                        </a:rPr>
                        <a:t>  </a:t>
                      </a:r>
                      <a:r>
                        <a:rPr kumimoji="0" lang="zh-CN" altLang="en-US" sz="2400" b="1" i="0" u="none" strike="noStrike" cap="none" normalizeH="0" baseline="0" dirty="0" smtClean="0">
                          <a:ln>
                            <a:noFill/>
                          </a:ln>
                          <a:solidFill>
                            <a:schemeClr val="tx1"/>
                          </a:solidFill>
                          <a:effectLst/>
                          <a:latin typeface="宋体" charset="-122"/>
                          <a:ea typeface="宋体" charset="-122"/>
                        </a:rPr>
                        <a:t>义</a:t>
                      </a:r>
                      <a:r>
                        <a:rPr kumimoji="0" lang="zh-CN" altLang="en-US" sz="2400" b="1" i="0" u="none" strike="noStrike" cap="none" normalizeH="0" baseline="0" dirty="0" smtClean="0">
                          <a:ln>
                            <a:noFill/>
                          </a:ln>
                          <a:solidFill>
                            <a:schemeClr val="tx1"/>
                          </a:solidFill>
                          <a:effectLst/>
                          <a:latin typeface="Times New Roman" charset="0"/>
                          <a:ea typeface="宋体" charset="-122"/>
                        </a:rPr>
                        <a:t>  </a:t>
                      </a:r>
                      <a:r>
                        <a:rPr kumimoji="0" lang="zh-CN" altLang="en-US" sz="2400" b="1" i="0" u="none" strike="noStrike" cap="none" normalizeH="0" baseline="0" dirty="0" smtClean="0">
                          <a:ln>
                            <a:noFill/>
                          </a:ln>
                          <a:solidFill>
                            <a:schemeClr val="tx1"/>
                          </a:solidFill>
                          <a:effectLst/>
                          <a:latin typeface="宋体" charset="-122"/>
                          <a:ea typeface="宋体" charset="-122"/>
                        </a:rPr>
                        <a:t>规</a:t>
                      </a:r>
                      <a:r>
                        <a:rPr kumimoji="0" lang="zh-CN" altLang="en-US" sz="2400" b="1" i="0" u="none" strike="noStrike" cap="none" normalizeH="0" baseline="0" dirty="0" smtClean="0">
                          <a:ln>
                            <a:noFill/>
                          </a:ln>
                          <a:solidFill>
                            <a:schemeClr val="tx1"/>
                          </a:solidFill>
                          <a:effectLst/>
                          <a:latin typeface="Times New Roman" charset="0"/>
                          <a:ea typeface="宋体" charset="-122"/>
                        </a:rPr>
                        <a:t>  </a:t>
                      </a:r>
                      <a:r>
                        <a:rPr kumimoji="0" lang="zh-CN" altLang="en-US" sz="2400" b="1" i="0" u="none" strike="noStrike" cap="none" normalizeH="0" baseline="0" dirty="0" smtClean="0">
                          <a:ln>
                            <a:noFill/>
                          </a:ln>
                          <a:solidFill>
                            <a:schemeClr val="tx1"/>
                          </a:solidFill>
                          <a:effectLst/>
                          <a:latin typeface="宋体" charset="-122"/>
                          <a:ea typeface="宋体" charset="-122"/>
                        </a:rPr>
                        <a:t>则</a:t>
                      </a:r>
                      <a:r>
                        <a:rPr kumimoji="0" lang="zh-CN" altLang="en-US" sz="2400" b="1" i="0" u="none" strike="noStrike" cap="none" normalizeH="0" baseline="0" dirty="0" smtClean="0">
                          <a:ln>
                            <a:noFill/>
                          </a:ln>
                          <a:solidFill>
                            <a:schemeClr val="tx1"/>
                          </a:solidFill>
                          <a:effectLst/>
                          <a:latin typeface="Times New Roman" charset="0"/>
                          <a:ea typeface="宋体"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57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1" u="none" strike="noStrike" cap="none" normalizeH="0" baseline="0" dirty="0" smtClean="0">
                          <a:ln>
                            <a:noFill/>
                          </a:ln>
                          <a:solidFill>
                            <a:schemeClr val="tx1"/>
                          </a:solidFill>
                          <a:effectLst/>
                          <a:latin typeface="Times New Roman" charset="0"/>
                          <a:ea typeface="宋体" charset="-122"/>
                        </a:rPr>
                        <a:t>  D </a:t>
                      </a:r>
                      <a:r>
                        <a:rPr kumimoji="0" lang="en-US" altLang="zh-CN" sz="2400" b="1" i="0" u="none" strike="noStrike" cap="none" normalizeH="0" baseline="0" dirty="0" smtClean="0">
                          <a:ln>
                            <a:noFill/>
                          </a:ln>
                          <a:solidFill>
                            <a:schemeClr val="tx1"/>
                          </a:solidFill>
                          <a:effectLst/>
                          <a:latin typeface="Times New Roman" charset="0"/>
                          <a:ea typeface="宋体" charset="-122"/>
                          <a:sym typeface="Symbol" pitchFamily="18" charset="2"/>
                        </a:rPr>
                        <a:t></a:t>
                      </a:r>
                      <a:r>
                        <a:rPr kumimoji="0" lang="en-US" altLang="zh-CN" sz="2400" b="1" i="0" u="none" strike="noStrike" cap="none" normalizeH="0" baseline="0" dirty="0" smtClean="0">
                          <a:ln>
                            <a:noFill/>
                          </a:ln>
                          <a:solidFill>
                            <a:schemeClr val="tx1"/>
                          </a:solidFill>
                          <a:effectLst/>
                          <a:latin typeface="Times New Roman" charset="0"/>
                          <a:ea typeface="宋体" charset="-122"/>
                        </a:rPr>
                        <a:t> </a:t>
                      </a:r>
                      <a:r>
                        <a:rPr kumimoji="0" lang="en-US" altLang="zh-CN" sz="2400" b="1" i="1" u="none" strike="noStrike" cap="none" normalizeH="0" baseline="0" dirty="0" smtClean="0">
                          <a:ln>
                            <a:noFill/>
                          </a:ln>
                          <a:solidFill>
                            <a:schemeClr val="tx1"/>
                          </a:solidFill>
                          <a:effectLst/>
                          <a:latin typeface="Times New Roman" charset="0"/>
                          <a:ea typeface="宋体" charset="-122"/>
                        </a:rPr>
                        <a:t>TL</a:t>
                      </a:r>
                      <a:endParaRPr kumimoji="0" lang="zh-CN" altLang="en-US" sz="2400" b="1" i="0" u="none" strike="noStrike" cap="none" normalizeH="0" baseline="0" dirty="0" smtClean="0">
                        <a:ln>
                          <a:noFill/>
                        </a:ln>
                        <a:solidFill>
                          <a:schemeClr val="tx1"/>
                        </a:solidFill>
                        <a:effectLst/>
                        <a:latin typeface="Times New Roman"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charset="0"/>
                          <a:ea typeface="宋体" charset="-122"/>
                        </a:rPr>
                        <a:t>  </a:t>
                      </a:r>
                      <a:r>
                        <a:rPr kumimoji="0" lang="en-US" altLang="zh-CN" sz="2400" b="1" i="1" u="none" strike="noStrike" cap="none" normalizeH="0" baseline="0" smtClean="0">
                          <a:ln>
                            <a:noFill/>
                          </a:ln>
                          <a:solidFill>
                            <a:schemeClr val="tx1"/>
                          </a:solidFill>
                          <a:effectLst/>
                          <a:latin typeface="Times New Roman" charset="0"/>
                          <a:ea typeface="宋体" charset="-122"/>
                        </a:rPr>
                        <a:t>L</a:t>
                      </a:r>
                      <a:r>
                        <a:rPr kumimoji="0" lang="en-US" altLang="zh-CN" sz="2400" b="1" i="0" u="none" strike="noStrike" cap="none" normalizeH="0" baseline="0" smtClean="0">
                          <a:ln>
                            <a:noFill/>
                          </a:ln>
                          <a:solidFill>
                            <a:schemeClr val="tx1"/>
                          </a:solidFill>
                          <a:effectLst/>
                          <a:latin typeface="Times New Roman" charset="0"/>
                          <a:ea typeface="宋体" charset="-122"/>
                        </a:rPr>
                        <a:t>.</a:t>
                      </a:r>
                      <a:r>
                        <a:rPr kumimoji="0" lang="en-US" altLang="zh-CN" sz="2400" b="1" i="1" u="none" strike="noStrike" cap="none" normalizeH="0" baseline="0" smtClean="0">
                          <a:ln>
                            <a:noFill/>
                          </a:ln>
                          <a:solidFill>
                            <a:schemeClr val="tx1"/>
                          </a:solidFill>
                          <a:effectLst/>
                          <a:latin typeface="Times New Roman" charset="0"/>
                          <a:ea typeface="宋体" charset="-122"/>
                        </a:rPr>
                        <a:t>in</a:t>
                      </a:r>
                      <a:r>
                        <a:rPr kumimoji="0" lang="en-US" altLang="zh-CN" sz="2400" b="1" i="0" u="none" strike="noStrike" cap="none" normalizeH="0" baseline="0" smtClean="0">
                          <a:ln>
                            <a:noFill/>
                          </a:ln>
                          <a:solidFill>
                            <a:schemeClr val="tx1"/>
                          </a:solidFill>
                          <a:effectLst/>
                          <a:latin typeface="Times New Roman" charset="0"/>
                          <a:ea typeface="宋体" charset="-122"/>
                        </a:rPr>
                        <a:t> := </a:t>
                      </a:r>
                      <a:r>
                        <a:rPr kumimoji="0" lang="en-US" altLang="zh-CN" sz="2400" b="1" i="1" u="none" strike="noStrike" cap="none" normalizeH="0" baseline="0" smtClean="0">
                          <a:ln>
                            <a:noFill/>
                          </a:ln>
                          <a:solidFill>
                            <a:schemeClr val="tx1"/>
                          </a:solidFill>
                          <a:effectLst/>
                          <a:latin typeface="Times New Roman" charset="0"/>
                          <a:ea typeface="宋体" charset="-122"/>
                        </a:rPr>
                        <a:t>T</a:t>
                      </a:r>
                      <a:r>
                        <a:rPr kumimoji="0" lang="en-US" altLang="zh-CN" sz="2400" b="1" i="0" u="none" strike="noStrike" cap="none" normalizeH="0" baseline="0" smtClean="0">
                          <a:ln>
                            <a:noFill/>
                          </a:ln>
                          <a:solidFill>
                            <a:schemeClr val="tx1"/>
                          </a:solidFill>
                          <a:effectLst/>
                          <a:latin typeface="Times New Roman" charset="0"/>
                          <a:ea typeface="宋体" charset="-122"/>
                        </a:rPr>
                        <a:t>.</a:t>
                      </a:r>
                      <a:r>
                        <a:rPr kumimoji="0" lang="en-US" altLang="zh-CN" sz="2400" b="1" i="1" u="none" strike="noStrike" cap="none" normalizeH="0" baseline="0" smtClean="0">
                          <a:ln>
                            <a:noFill/>
                          </a:ln>
                          <a:solidFill>
                            <a:schemeClr val="tx1"/>
                          </a:solidFill>
                          <a:effectLst/>
                          <a:latin typeface="Times New Roman" charset="0"/>
                          <a:ea typeface="宋体" charset="-122"/>
                        </a:rPr>
                        <a:t>type</a:t>
                      </a:r>
                      <a:r>
                        <a:rPr kumimoji="0" lang="en-US" altLang="zh-CN" sz="2400" b="1" i="0" u="none" strike="noStrike" cap="none" normalizeH="0" baseline="0" smtClean="0">
                          <a:ln>
                            <a:noFill/>
                          </a:ln>
                          <a:solidFill>
                            <a:schemeClr val="tx1"/>
                          </a:solidFill>
                          <a:effectLst/>
                          <a:latin typeface="Times New Roman" charset="0"/>
                          <a:ea typeface="宋体" charset="-122"/>
                        </a:rPr>
                        <a:t> </a:t>
                      </a:r>
                      <a:endParaRPr kumimoji="0" lang="zh-CN" altLang="en-US" sz="2400" b="1" i="0" u="none" strike="noStrike" cap="none" normalizeH="0" baseline="0" smtClean="0">
                        <a:ln>
                          <a:noFill/>
                        </a:ln>
                        <a:solidFill>
                          <a:schemeClr val="tx1"/>
                        </a:solidFill>
                        <a:effectLst/>
                        <a:latin typeface="Times New Roman"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13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charset="0"/>
                          <a:ea typeface="宋体" charset="-122"/>
                        </a:rPr>
                        <a:t>  </a:t>
                      </a:r>
                      <a:r>
                        <a:rPr kumimoji="0" lang="en-US" altLang="zh-CN" sz="2400" b="1" i="1" u="none" strike="noStrike" cap="none" normalizeH="0" baseline="0" smtClean="0">
                          <a:ln>
                            <a:noFill/>
                          </a:ln>
                          <a:solidFill>
                            <a:schemeClr val="tx1"/>
                          </a:solidFill>
                          <a:effectLst/>
                          <a:latin typeface="Times New Roman" charset="0"/>
                          <a:ea typeface="宋体" charset="-122"/>
                        </a:rPr>
                        <a:t>T</a:t>
                      </a:r>
                      <a:r>
                        <a:rPr kumimoji="0" lang="en-US" altLang="zh-CN" sz="2400" b="1" i="0" u="none" strike="noStrike" cap="none" normalizeH="0" baseline="0" smtClean="0">
                          <a:ln>
                            <a:noFill/>
                          </a:ln>
                          <a:solidFill>
                            <a:schemeClr val="tx1"/>
                          </a:solidFill>
                          <a:effectLst/>
                          <a:latin typeface="Times New Roman" charset="0"/>
                          <a:ea typeface="宋体" charset="-122"/>
                          <a:sym typeface="Symbol" pitchFamily="18" charset="2"/>
                        </a:rPr>
                        <a:t></a:t>
                      </a:r>
                      <a:r>
                        <a:rPr kumimoji="0" lang="en-US" altLang="zh-CN" sz="2400" b="1" i="0" u="none" strike="noStrike" cap="none" normalizeH="0" baseline="0" smtClean="0">
                          <a:ln>
                            <a:noFill/>
                          </a:ln>
                          <a:solidFill>
                            <a:schemeClr val="tx1"/>
                          </a:solidFill>
                          <a:effectLst/>
                          <a:latin typeface="Times New Roman" charset="0"/>
                          <a:ea typeface="宋体" charset="-122"/>
                        </a:rPr>
                        <a:t> int </a:t>
                      </a:r>
                      <a:endParaRPr kumimoji="0" lang="zh-CN" altLang="en-US" sz="2400" b="1" i="0" u="none" strike="noStrike" cap="none" normalizeH="0" baseline="0" smtClean="0">
                        <a:ln>
                          <a:noFill/>
                        </a:ln>
                        <a:solidFill>
                          <a:schemeClr val="tx1"/>
                        </a:solidFill>
                        <a:effectLst/>
                        <a:latin typeface="Times New Roman"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charset="0"/>
                          <a:ea typeface="宋体" charset="-122"/>
                        </a:rPr>
                        <a:t>  </a:t>
                      </a:r>
                      <a:r>
                        <a:rPr kumimoji="0" lang="en-US" altLang="zh-CN" sz="2400" b="1" i="1" u="none" strike="noStrike" cap="none" normalizeH="0" baseline="0" smtClean="0">
                          <a:ln>
                            <a:noFill/>
                          </a:ln>
                          <a:solidFill>
                            <a:schemeClr val="tx1"/>
                          </a:solidFill>
                          <a:effectLst/>
                          <a:latin typeface="Times New Roman" charset="0"/>
                          <a:ea typeface="宋体" charset="-122"/>
                        </a:rPr>
                        <a:t>T</a:t>
                      </a:r>
                      <a:r>
                        <a:rPr kumimoji="0" lang="en-US" altLang="zh-CN" sz="2400" b="1" i="0" u="none" strike="noStrike" cap="none" normalizeH="0" baseline="0" smtClean="0">
                          <a:ln>
                            <a:noFill/>
                          </a:ln>
                          <a:solidFill>
                            <a:schemeClr val="tx1"/>
                          </a:solidFill>
                          <a:effectLst/>
                          <a:latin typeface="Times New Roman" charset="0"/>
                          <a:ea typeface="宋体" charset="-122"/>
                        </a:rPr>
                        <a:t>.</a:t>
                      </a:r>
                      <a:r>
                        <a:rPr kumimoji="0" lang="en-US" altLang="zh-CN" sz="2400" b="1" i="1" u="none" strike="noStrike" cap="none" normalizeH="0" baseline="0" smtClean="0">
                          <a:ln>
                            <a:noFill/>
                          </a:ln>
                          <a:solidFill>
                            <a:schemeClr val="tx1"/>
                          </a:solidFill>
                          <a:effectLst/>
                          <a:latin typeface="Times New Roman" charset="0"/>
                          <a:ea typeface="宋体" charset="-122"/>
                        </a:rPr>
                        <a:t> type</a:t>
                      </a:r>
                      <a:r>
                        <a:rPr kumimoji="0" lang="en-US" altLang="zh-CN" sz="2400" b="1" i="0" u="none" strike="noStrike" cap="none" normalizeH="0" baseline="0" smtClean="0">
                          <a:ln>
                            <a:noFill/>
                          </a:ln>
                          <a:solidFill>
                            <a:schemeClr val="tx1"/>
                          </a:solidFill>
                          <a:effectLst/>
                          <a:latin typeface="Times New Roman" charset="0"/>
                          <a:ea typeface="宋体" charset="-122"/>
                        </a:rPr>
                        <a:t> := </a:t>
                      </a:r>
                      <a:r>
                        <a:rPr kumimoji="0" lang="en-US" altLang="zh-CN" sz="2400" b="1" i="1" u="none" strike="noStrike" cap="none" normalizeH="0" baseline="0" smtClean="0">
                          <a:ln>
                            <a:noFill/>
                          </a:ln>
                          <a:solidFill>
                            <a:schemeClr val="tx1"/>
                          </a:solidFill>
                          <a:effectLst/>
                          <a:latin typeface="Times New Roman" charset="0"/>
                          <a:ea typeface="宋体" charset="-122"/>
                        </a:rPr>
                        <a:t>integer</a:t>
                      </a:r>
                      <a:r>
                        <a:rPr kumimoji="0" lang="en-US" altLang="zh-CN" sz="2400" b="1" i="0" u="none" strike="noStrike" cap="none" normalizeH="0" baseline="0" smtClean="0">
                          <a:ln>
                            <a:noFill/>
                          </a:ln>
                          <a:solidFill>
                            <a:schemeClr val="tx1"/>
                          </a:solidFill>
                          <a:effectLst/>
                          <a:latin typeface="Times New Roman" charset="0"/>
                          <a:ea typeface="宋体" charset="-122"/>
                        </a:rPr>
                        <a:t> </a:t>
                      </a:r>
                      <a:endParaRPr kumimoji="0" lang="zh-CN" altLang="en-US" sz="2400" b="1" i="0" u="none" strike="noStrike" cap="none" normalizeH="0" baseline="0" smtClean="0">
                        <a:ln>
                          <a:noFill/>
                        </a:ln>
                        <a:solidFill>
                          <a:schemeClr val="tx1"/>
                        </a:solidFill>
                        <a:effectLst/>
                        <a:latin typeface="Times New Roman"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2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charset="0"/>
                          <a:ea typeface="宋体" charset="-122"/>
                        </a:rPr>
                        <a:t>  </a:t>
                      </a:r>
                      <a:r>
                        <a:rPr kumimoji="0" lang="en-US" altLang="zh-CN" sz="2400" b="1" i="1" u="none" strike="noStrike" cap="none" normalizeH="0" baseline="0" smtClean="0">
                          <a:ln>
                            <a:noFill/>
                          </a:ln>
                          <a:solidFill>
                            <a:schemeClr val="tx1"/>
                          </a:solidFill>
                          <a:effectLst/>
                          <a:latin typeface="Times New Roman" charset="0"/>
                          <a:ea typeface="宋体" charset="-122"/>
                        </a:rPr>
                        <a:t>T</a:t>
                      </a:r>
                      <a:r>
                        <a:rPr kumimoji="0" lang="en-US" altLang="zh-CN" sz="2400" b="1" i="0" u="none" strike="noStrike" cap="none" normalizeH="0" baseline="0" smtClean="0">
                          <a:ln>
                            <a:noFill/>
                          </a:ln>
                          <a:solidFill>
                            <a:schemeClr val="tx1"/>
                          </a:solidFill>
                          <a:effectLst/>
                          <a:latin typeface="Times New Roman" charset="0"/>
                          <a:ea typeface="宋体" charset="-122"/>
                          <a:sym typeface="Symbol" pitchFamily="18" charset="2"/>
                        </a:rPr>
                        <a:t></a:t>
                      </a:r>
                      <a:r>
                        <a:rPr kumimoji="0" lang="en-US" altLang="zh-CN" sz="2400" b="1" i="0" u="none" strike="noStrike" cap="none" normalizeH="0" baseline="0" smtClean="0">
                          <a:ln>
                            <a:noFill/>
                          </a:ln>
                          <a:solidFill>
                            <a:schemeClr val="tx1"/>
                          </a:solidFill>
                          <a:effectLst/>
                          <a:latin typeface="Times New Roman" charset="0"/>
                          <a:ea typeface="宋体" charset="-122"/>
                        </a:rPr>
                        <a:t> real </a:t>
                      </a:r>
                      <a:endParaRPr kumimoji="0" lang="zh-CN" altLang="en-US" sz="2400" b="1" i="0" u="none" strike="noStrike" cap="none" normalizeH="0" baseline="0" smtClean="0">
                        <a:ln>
                          <a:noFill/>
                        </a:ln>
                        <a:solidFill>
                          <a:schemeClr val="tx1"/>
                        </a:solidFill>
                        <a:effectLst/>
                        <a:latin typeface="Times New Roman"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charset="0"/>
                          <a:ea typeface="宋体" charset="-122"/>
                        </a:rPr>
                        <a:t>  </a:t>
                      </a:r>
                      <a:r>
                        <a:rPr kumimoji="0" lang="en-US" altLang="zh-CN" sz="2400" b="1" i="1" u="none" strike="noStrike" cap="none" normalizeH="0" baseline="0" smtClean="0">
                          <a:ln>
                            <a:noFill/>
                          </a:ln>
                          <a:solidFill>
                            <a:schemeClr val="tx1"/>
                          </a:solidFill>
                          <a:effectLst/>
                          <a:latin typeface="Times New Roman" charset="0"/>
                          <a:ea typeface="宋体" charset="-122"/>
                        </a:rPr>
                        <a:t>T</a:t>
                      </a:r>
                      <a:r>
                        <a:rPr kumimoji="0" lang="en-US" altLang="zh-CN" sz="2400" b="1" i="0" u="none" strike="noStrike" cap="none" normalizeH="0" baseline="0" smtClean="0">
                          <a:ln>
                            <a:noFill/>
                          </a:ln>
                          <a:solidFill>
                            <a:schemeClr val="tx1"/>
                          </a:solidFill>
                          <a:effectLst/>
                          <a:latin typeface="Times New Roman" charset="0"/>
                          <a:ea typeface="宋体" charset="-122"/>
                        </a:rPr>
                        <a:t>.</a:t>
                      </a:r>
                      <a:r>
                        <a:rPr kumimoji="0" lang="en-US" altLang="zh-CN" sz="2400" b="1" i="1" u="none" strike="noStrike" cap="none" normalizeH="0" baseline="0" smtClean="0">
                          <a:ln>
                            <a:noFill/>
                          </a:ln>
                          <a:solidFill>
                            <a:schemeClr val="tx1"/>
                          </a:solidFill>
                          <a:effectLst/>
                          <a:latin typeface="Times New Roman" charset="0"/>
                          <a:ea typeface="宋体" charset="-122"/>
                        </a:rPr>
                        <a:t> type</a:t>
                      </a:r>
                      <a:r>
                        <a:rPr kumimoji="0" lang="en-US" altLang="zh-CN" sz="2400" b="1" i="0" u="none" strike="noStrike" cap="none" normalizeH="0" baseline="0" smtClean="0">
                          <a:ln>
                            <a:noFill/>
                          </a:ln>
                          <a:solidFill>
                            <a:schemeClr val="tx1"/>
                          </a:solidFill>
                          <a:effectLst/>
                          <a:latin typeface="Times New Roman" charset="0"/>
                          <a:ea typeface="宋体" charset="-122"/>
                        </a:rPr>
                        <a:t> := </a:t>
                      </a:r>
                      <a:r>
                        <a:rPr kumimoji="0" lang="en-US" altLang="zh-CN" sz="2400" b="1" i="1" u="none" strike="noStrike" cap="none" normalizeH="0" baseline="0" smtClean="0">
                          <a:ln>
                            <a:noFill/>
                          </a:ln>
                          <a:solidFill>
                            <a:schemeClr val="tx1"/>
                          </a:solidFill>
                          <a:effectLst/>
                          <a:latin typeface="Times New Roman" charset="0"/>
                          <a:ea typeface="宋体" charset="-122"/>
                        </a:rPr>
                        <a:t>real</a:t>
                      </a:r>
                      <a:r>
                        <a:rPr kumimoji="0" lang="en-US" altLang="zh-CN" sz="2400" b="1" i="0" u="none" strike="noStrike" cap="none" normalizeH="0" baseline="0" smtClean="0">
                          <a:ln>
                            <a:noFill/>
                          </a:ln>
                          <a:solidFill>
                            <a:schemeClr val="tx1"/>
                          </a:solidFill>
                          <a:effectLst/>
                          <a:latin typeface="Times New Roman" charset="0"/>
                          <a:ea typeface="宋体" charset="-122"/>
                        </a:rPr>
                        <a:t> </a:t>
                      </a:r>
                      <a:endParaRPr kumimoji="0" lang="zh-CN" altLang="en-US" sz="2400" b="1" i="0" u="none" strike="noStrike" cap="none" normalizeH="0" baseline="0" smtClean="0">
                        <a:ln>
                          <a:noFill/>
                        </a:ln>
                        <a:solidFill>
                          <a:schemeClr val="tx1"/>
                        </a:solidFill>
                        <a:effectLst/>
                        <a:latin typeface="Times New Roman"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62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charset="0"/>
                          <a:ea typeface="宋体" charset="-122"/>
                        </a:rPr>
                        <a:t>  </a:t>
                      </a:r>
                      <a:r>
                        <a:rPr kumimoji="0" lang="en-US" altLang="zh-CN" sz="2400" b="1" i="1" u="none" strike="noStrike" cap="none" normalizeH="0" baseline="0" smtClean="0">
                          <a:ln>
                            <a:noFill/>
                          </a:ln>
                          <a:solidFill>
                            <a:schemeClr val="tx1"/>
                          </a:solidFill>
                          <a:effectLst/>
                          <a:latin typeface="Times New Roman" charset="0"/>
                          <a:ea typeface="宋体" charset="-122"/>
                        </a:rPr>
                        <a:t>L</a:t>
                      </a:r>
                      <a:r>
                        <a:rPr kumimoji="0" lang="en-US" altLang="zh-CN" sz="2400" b="1" i="0" u="none" strike="noStrike" cap="none" normalizeH="0" baseline="0" smtClean="0">
                          <a:ln>
                            <a:noFill/>
                          </a:ln>
                          <a:solidFill>
                            <a:schemeClr val="tx1"/>
                          </a:solidFill>
                          <a:effectLst/>
                          <a:latin typeface="Times New Roman" charset="0"/>
                          <a:ea typeface="宋体" charset="-122"/>
                          <a:sym typeface="Symbol" pitchFamily="18" charset="2"/>
                        </a:rPr>
                        <a:t></a:t>
                      </a:r>
                      <a:r>
                        <a:rPr kumimoji="0" lang="en-US" altLang="zh-CN" sz="2400" b="1" i="0" u="none" strike="noStrike" cap="none" normalizeH="0" baseline="0" smtClean="0">
                          <a:ln>
                            <a:noFill/>
                          </a:ln>
                          <a:solidFill>
                            <a:schemeClr val="tx1"/>
                          </a:solidFill>
                          <a:effectLst/>
                          <a:latin typeface="Times New Roman" charset="0"/>
                          <a:ea typeface="宋体" charset="-122"/>
                        </a:rPr>
                        <a:t> </a:t>
                      </a:r>
                      <a:r>
                        <a:rPr kumimoji="0" lang="en-US" altLang="zh-CN" sz="2400" b="1" i="1" u="none" strike="noStrike" cap="none" normalizeH="0" baseline="0" smtClean="0">
                          <a:ln>
                            <a:noFill/>
                          </a:ln>
                          <a:solidFill>
                            <a:schemeClr val="tx1"/>
                          </a:solidFill>
                          <a:effectLst/>
                          <a:latin typeface="Times New Roman" charset="0"/>
                          <a:ea typeface="宋体" charset="-122"/>
                        </a:rPr>
                        <a:t>L</a:t>
                      </a:r>
                      <a:r>
                        <a:rPr kumimoji="0" lang="en-US" altLang="zh-CN" sz="2400" b="1" i="0" u="none" strike="noStrike" cap="none" normalizeH="0" baseline="-30000" smtClean="0">
                          <a:ln>
                            <a:noFill/>
                          </a:ln>
                          <a:solidFill>
                            <a:schemeClr val="tx1"/>
                          </a:solidFill>
                          <a:effectLst/>
                          <a:latin typeface="Times New Roman" charset="0"/>
                          <a:ea typeface="宋体" charset="-122"/>
                        </a:rPr>
                        <a:t>1</a:t>
                      </a:r>
                      <a:r>
                        <a:rPr kumimoji="0" lang="en-US" altLang="zh-CN" sz="2400" b="1" i="0" u="none" strike="noStrike" cap="none" normalizeH="0" baseline="0" smtClean="0">
                          <a:ln>
                            <a:noFill/>
                          </a:ln>
                          <a:solidFill>
                            <a:schemeClr val="tx1"/>
                          </a:solidFill>
                          <a:effectLst/>
                          <a:latin typeface="Times New Roman" charset="0"/>
                          <a:ea typeface="宋体" charset="-122"/>
                        </a:rPr>
                        <a:t>, id </a:t>
                      </a:r>
                      <a:endParaRPr kumimoji="0" lang="zh-CN" altLang="en-US" sz="2400" b="1" i="0" u="none" strike="noStrike" cap="none" normalizeH="0" baseline="0" smtClean="0">
                        <a:ln>
                          <a:noFill/>
                        </a:ln>
                        <a:solidFill>
                          <a:schemeClr val="tx1"/>
                        </a:solidFill>
                        <a:effectLst/>
                        <a:latin typeface="Times New Roman"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Times New Roman" charset="0"/>
                          <a:ea typeface="宋体" charset="-122"/>
                        </a:rPr>
                        <a:t>  </a:t>
                      </a:r>
                      <a:r>
                        <a:rPr kumimoji="0" lang="en-US" altLang="zh-CN" sz="2400" b="1" i="1" u="none" strike="noStrike" cap="none" normalizeH="0" baseline="0" dirty="0" smtClean="0">
                          <a:ln>
                            <a:noFill/>
                          </a:ln>
                          <a:solidFill>
                            <a:schemeClr val="tx1"/>
                          </a:solidFill>
                          <a:effectLst/>
                          <a:latin typeface="Times New Roman" charset="0"/>
                          <a:ea typeface="宋体" charset="-122"/>
                        </a:rPr>
                        <a:t>L</a:t>
                      </a:r>
                      <a:r>
                        <a:rPr kumimoji="0" lang="en-US" altLang="zh-CN" sz="2400" b="1" i="0" u="none" strike="noStrike" cap="none" normalizeH="0" baseline="-30000" dirty="0" smtClean="0">
                          <a:ln>
                            <a:noFill/>
                          </a:ln>
                          <a:solidFill>
                            <a:schemeClr val="tx1"/>
                          </a:solidFill>
                          <a:effectLst/>
                          <a:latin typeface="Times New Roman" charset="0"/>
                          <a:ea typeface="宋体" charset="-122"/>
                        </a:rPr>
                        <a:t>1</a:t>
                      </a:r>
                      <a:r>
                        <a:rPr kumimoji="0" lang="en-US" altLang="zh-CN" sz="2400" b="1" i="1" u="none" strike="noStrike" cap="none" normalizeH="0" baseline="0" dirty="0" smtClean="0">
                          <a:ln>
                            <a:noFill/>
                          </a:ln>
                          <a:solidFill>
                            <a:schemeClr val="tx1"/>
                          </a:solidFill>
                          <a:effectLst/>
                          <a:latin typeface="Times New Roman" charset="0"/>
                          <a:ea typeface="宋体" charset="-122"/>
                        </a:rPr>
                        <a:t>.in</a:t>
                      </a:r>
                      <a:r>
                        <a:rPr kumimoji="0" lang="en-US" altLang="zh-CN" sz="2400" b="1" i="0" u="none" strike="noStrike" cap="none" normalizeH="0" baseline="0" dirty="0" smtClean="0">
                          <a:ln>
                            <a:noFill/>
                          </a:ln>
                          <a:solidFill>
                            <a:schemeClr val="tx1"/>
                          </a:solidFill>
                          <a:effectLst/>
                          <a:latin typeface="Times New Roman" charset="0"/>
                          <a:ea typeface="宋体" charset="-122"/>
                        </a:rPr>
                        <a:t> := </a:t>
                      </a:r>
                      <a:r>
                        <a:rPr kumimoji="0" lang="en-US" altLang="zh-CN" sz="2400" b="1" i="1" u="none" strike="noStrike" cap="none" normalizeH="0" baseline="0" dirty="0" smtClean="0">
                          <a:ln>
                            <a:noFill/>
                          </a:ln>
                          <a:solidFill>
                            <a:schemeClr val="tx1"/>
                          </a:solidFill>
                          <a:effectLst/>
                          <a:latin typeface="Times New Roman" charset="0"/>
                          <a:ea typeface="宋体" charset="-122"/>
                        </a:rPr>
                        <a:t>L</a:t>
                      </a:r>
                      <a:r>
                        <a:rPr kumimoji="0" lang="en-US" altLang="zh-CN" sz="2400" b="1" i="0" u="none" strike="noStrike" cap="none" normalizeH="0" baseline="0" dirty="0" smtClean="0">
                          <a:ln>
                            <a:noFill/>
                          </a:ln>
                          <a:solidFill>
                            <a:schemeClr val="tx1"/>
                          </a:solidFill>
                          <a:effectLst/>
                          <a:latin typeface="Times New Roman" charset="0"/>
                          <a:ea typeface="宋体" charset="-122"/>
                        </a:rPr>
                        <a:t>.</a:t>
                      </a:r>
                      <a:r>
                        <a:rPr kumimoji="0" lang="en-US" altLang="zh-CN" sz="2400" b="1" i="1" u="none" strike="noStrike" cap="none" normalizeH="0" baseline="0" dirty="0" smtClean="0">
                          <a:ln>
                            <a:noFill/>
                          </a:ln>
                          <a:solidFill>
                            <a:schemeClr val="tx1"/>
                          </a:solidFill>
                          <a:effectLst/>
                          <a:latin typeface="Times New Roman" charset="0"/>
                          <a:ea typeface="宋体" charset="-122"/>
                        </a:rPr>
                        <a:t>in</a:t>
                      </a:r>
                      <a:r>
                        <a:rPr kumimoji="0" lang="en-US" altLang="zh-CN" sz="2400" b="1" i="0" u="none" strike="noStrike" cap="none" normalizeH="0" baseline="0" dirty="0" smtClean="0">
                          <a:ln>
                            <a:noFill/>
                          </a:ln>
                          <a:solidFill>
                            <a:schemeClr val="tx1"/>
                          </a:solidFill>
                          <a:effectLst/>
                          <a:latin typeface="Times New Roman" charset="0"/>
                          <a:ea typeface="宋体" charset="-122"/>
                        </a:rPr>
                        <a:t>;</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charset="0"/>
                          <a:ea typeface="宋体" charset="-122"/>
                        </a:rPr>
                        <a:t>      </a:t>
                      </a:r>
                      <a:r>
                        <a:rPr kumimoji="0" lang="en-US" altLang="zh-CN" sz="2400" b="1" i="1" u="none" strike="noStrike" cap="none" normalizeH="0" baseline="0" dirty="0" err="1" smtClean="0">
                          <a:ln>
                            <a:noFill/>
                          </a:ln>
                          <a:solidFill>
                            <a:schemeClr val="tx1"/>
                          </a:solidFill>
                          <a:effectLst/>
                          <a:latin typeface="Times New Roman" charset="0"/>
                          <a:ea typeface="宋体" charset="-122"/>
                        </a:rPr>
                        <a:t>addtype</a:t>
                      </a:r>
                      <a:r>
                        <a:rPr kumimoji="0" lang="en-US" altLang="zh-CN" sz="2400" b="1" i="0" u="none" strike="noStrike" cap="none" normalizeH="0" baseline="0" dirty="0" smtClean="0">
                          <a:ln>
                            <a:noFill/>
                          </a:ln>
                          <a:solidFill>
                            <a:schemeClr val="tx1"/>
                          </a:solidFill>
                          <a:effectLst/>
                          <a:latin typeface="Times New Roman" charset="0"/>
                          <a:ea typeface="宋体" charset="-122"/>
                        </a:rPr>
                        <a:t> (</a:t>
                      </a:r>
                      <a:r>
                        <a:rPr kumimoji="0" lang="en-US" altLang="zh-CN" sz="2400" b="1" i="0" u="none" strike="noStrike" cap="none" normalizeH="0" baseline="0" dirty="0" err="1" smtClean="0">
                          <a:ln>
                            <a:noFill/>
                          </a:ln>
                          <a:solidFill>
                            <a:schemeClr val="tx1"/>
                          </a:solidFill>
                          <a:effectLst/>
                          <a:latin typeface="Times New Roman" charset="0"/>
                          <a:ea typeface="宋体" charset="-122"/>
                        </a:rPr>
                        <a:t>id.</a:t>
                      </a:r>
                      <a:r>
                        <a:rPr kumimoji="0" lang="en-US" altLang="zh-CN" sz="2400" b="1" i="1" u="none" strike="noStrike" cap="none" normalizeH="0" baseline="0" dirty="0" err="1" smtClean="0">
                          <a:ln>
                            <a:noFill/>
                          </a:ln>
                          <a:solidFill>
                            <a:schemeClr val="tx1"/>
                          </a:solidFill>
                          <a:effectLst/>
                          <a:latin typeface="Times New Roman" charset="0"/>
                          <a:ea typeface="宋体" charset="-122"/>
                        </a:rPr>
                        <a:t>entry</a:t>
                      </a:r>
                      <a:r>
                        <a:rPr kumimoji="0" lang="en-US" altLang="zh-CN" sz="2400" b="1" i="0" u="none" strike="noStrike" cap="none" normalizeH="0" baseline="0" dirty="0" smtClean="0">
                          <a:ln>
                            <a:noFill/>
                          </a:ln>
                          <a:solidFill>
                            <a:schemeClr val="tx1"/>
                          </a:solidFill>
                          <a:effectLst/>
                          <a:latin typeface="Times New Roman" charset="0"/>
                          <a:ea typeface="宋体" charset="-122"/>
                        </a:rPr>
                        <a:t>, </a:t>
                      </a:r>
                      <a:r>
                        <a:rPr kumimoji="0" lang="en-US" altLang="zh-CN" sz="2400" b="1" i="1" u="none" strike="noStrike" cap="none" normalizeH="0" baseline="0" dirty="0" smtClean="0">
                          <a:ln>
                            <a:noFill/>
                          </a:ln>
                          <a:solidFill>
                            <a:schemeClr val="tx1"/>
                          </a:solidFill>
                          <a:effectLst/>
                          <a:latin typeface="Times New Roman" charset="0"/>
                          <a:ea typeface="宋体" charset="-122"/>
                        </a:rPr>
                        <a:t>L</a:t>
                      </a:r>
                      <a:r>
                        <a:rPr kumimoji="0" lang="en-US" altLang="zh-CN" sz="2400" b="1" i="0" u="none" strike="noStrike" cap="none" normalizeH="0" baseline="0" dirty="0" smtClean="0">
                          <a:ln>
                            <a:noFill/>
                          </a:ln>
                          <a:solidFill>
                            <a:schemeClr val="tx1"/>
                          </a:solidFill>
                          <a:effectLst/>
                          <a:latin typeface="Times New Roman" charset="0"/>
                          <a:ea typeface="宋体" charset="-122"/>
                        </a:rPr>
                        <a:t>.</a:t>
                      </a:r>
                      <a:r>
                        <a:rPr kumimoji="0" lang="en-US" altLang="zh-CN" sz="2400" b="1" i="1" u="none" strike="noStrike" cap="none" normalizeH="0" baseline="0" dirty="0" smtClean="0">
                          <a:ln>
                            <a:noFill/>
                          </a:ln>
                          <a:solidFill>
                            <a:schemeClr val="tx1"/>
                          </a:solidFill>
                          <a:effectLst/>
                          <a:latin typeface="Times New Roman" charset="0"/>
                          <a:ea typeface="宋体" charset="-122"/>
                        </a:rPr>
                        <a:t>in</a:t>
                      </a:r>
                      <a:r>
                        <a:rPr kumimoji="0" lang="en-US" altLang="zh-CN" sz="2400" b="1" i="0" u="none" strike="noStrike" cap="none" normalizeH="0" baseline="0" dirty="0" smtClean="0">
                          <a:ln>
                            <a:noFill/>
                          </a:ln>
                          <a:solidFill>
                            <a:schemeClr val="tx1"/>
                          </a:solidFill>
                          <a:effectLst/>
                          <a:latin typeface="Times New Roman" charset="0"/>
                          <a:ea typeface="宋体" charset="-122"/>
                        </a:rPr>
                        <a:t> ) </a:t>
                      </a:r>
                      <a:endParaRPr kumimoji="0" lang="zh-CN" altLang="en-US" sz="2400" b="1" i="0" u="none" strike="noStrike" cap="none" normalizeH="0" baseline="0" dirty="0" smtClean="0">
                        <a:ln>
                          <a:noFill/>
                        </a:ln>
                        <a:solidFill>
                          <a:schemeClr val="tx1"/>
                        </a:solidFill>
                        <a:effectLst/>
                        <a:latin typeface="Times New Roman"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2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charset="0"/>
                          <a:ea typeface="宋体" charset="-122"/>
                        </a:rPr>
                        <a:t>  </a:t>
                      </a:r>
                      <a:r>
                        <a:rPr kumimoji="0" lang="en-US" altLang="zh-CN" sz="2400" b="1" i="1" u="none" strike="noStrike" cap="none" normalizeH="0" baseline="0" smtClean="0">
                          <a:ln>
                            <a:noFill/>
                          </a:ln>
                          <a:solidFill>
                            <a:schemeClr val="tx1"/>
                          </a:solidFill>
                          <a:effectLst/>
                          <a:latin typeface="Times New Roman" charset="0"/>
                          <a:ea typeface="宋体" charset="-122"/>
                        </a:rPr>
                        <a:t>L</a:t>
                      </a:r>
                      <a:r>
                        <a:rPr kumimoji="0" lang="en-US" altLang="zh-CN" sz="2400" b="1" i="0" u="none" strike="noStrike" cap="none" normalizeH="0" baseline="0" smtClean="0">
                          <a:ln>
                            <a:noFill/>
                          </a:ln>
                          <a:solidFill>
                            <a:schemeClr val="tx1"/>
                          </a:solidFill>
                          <a:effectLst/>
                          <a:latin typeface="Times New Roman" charset="0"/>
                          <a:ea typeface="宋体" charset="-122"/>
                          <a:sym typeface="Symbol" pitchFamily="18" charset="2"/>
                        </a:rPr>
                        <a:t></a:t>
                      </a:r>
                      <a:r>
                        <a:rPr kumimoji="0" lang="en-US" altLang="zh-CN" sz="2400" b="1" i="0" u="none" strike="noStrike" cap="none" normalizeH="0" baseline="0" smtClean="0">
                          <a:ln>
                            <a:noFill/>
                          </a:ln>
                          <a:solidFill>
                            <a:schemeClr val="tx1"/>
                          </a:solidFill>
                          <a:effectLst/>
                          <a:latin typeface="Times New Roman" charset="0"/>
                          <a:ea typeface="宋体" charset="-122"/>
                        </a:rPr>
                        <a:t> id </a:t>
                      </a:r>
                      <a:endParaRPr kumimoji="0" lang="zh-CN" altLang="en-US" sz="2400" b="1" i="0" u="none" strike="noStrike" cap="none" normalizeH="0" baseline="0" smtClean="0">
                        <a:ln>
                          <a:noFill/>
                        </a:ln>
                        <a:solidFill>
                          <a:schemeClr val="tx1"/>
                        </a:solidFill>
                        <a:effectLst/>
                        <a:latin typeface="Times New Roman" charset="0"/>
                        <a:ea typeface="宋体"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Times New Roman" charset="0"/>
                          <a:ea typeface="宋体" charset="-122"/>
                        </a:rPr>
                        <a:t>  </a:t>
                      </a:r>
                      <a:r>
                        <a:rPr kumimoji="0" lang="en-US" altLang="zh-CN" sz="2400" b="1" i="1" u="none" strike="noStrike" cap="none" normalizeH="0" baseline="0" dirty="0" err="1" smtClean="0">
                          <a:ln>
                            <a:noFill/>
                          </a:ln>
                          <a:solidFill>
                            <a:schemeClr val="tx1"/>
                          </a:solidFill>
                          <a:effectLst/>
                          <a:latin typeface="Times New Roman" charset="0"/>
                          <a:ea typeface="宋体" charset="-122"/>
                        </a:rPr>
                        <a:t>addtype</a:t>
                      </a:r>
                      <a:r>
                        <a:rPr kumimoji="0" lang="en-US" altLang="zh-CN" sz="2400" b="1" i="0" u="none" strike="noStrike" cap="none" normalizeH="0" baseline="0" dirty="0" smtClean="0">
                          <a:ln>
                            <a:noFill/>
                          </a:ln>
                          <a:solidFill>
                            <a:schemeClr val="tx1"/>
                          </a:solidFill>
                          <a:effectLst/>
                          <a:latin typeface="Times New Roman" charset="0"/>
                          <a:ea typeface="宋体" charset="-122"/>
                        </a:rPr>
                        <a:t> (</a:t>
                      </a:r>
                      <a:r>
                        <a:rPr kumimoji="0" lang="en-US" altLang="zh-CN" sz="2400" b="1" i="0" u="none" strike="noStrike" cap="none" normalizeH="0" baseline="0" dirty="0" err="1" smtClean="0">
                          <a:ln>
                            <a:noFill/>
                          </a:ln>
                          <a:solidFill>
                            <a:schemeClr val="tx1"/>
                          </a:solidFill>
                          <a:effectLst/>
                          <a:latin typeface="Times New Roman" charset="0"/>
                          <a:ea typeface="宋体" charset="-122"/>
                        </a:rPr>
                        <a:t>id.</a:t>
                      </a:r>
                      <a:r>
                        <a:rPr kumimoji="0" lang="en-US" altLang="zh-CN" sz="2400" b="1" i="1" u="none" strike="noStrike" cap="none" normalizeH="0" baseline="0" dirty="0" err="1" smtClean="0">
                          <a:ln>
                            <a:noFill/>
                          </a:ln>
                          <a:solidFill>
                            <a:schemeClr val="tx1"/>
                          </a:solidFill>
                          <a:effectLst/>
                          <a:latin typeface="Times New Roman" charset="0"/>
                          <a:ea typeface="宋体" charset="-122"/>
                        </a:rPr>
                        <a:t>entry</a:t>
                      </a:r>
                      <a:r>
                        <a:rPr kumimoji="0" lang="en-US" altLang="zh-CN" sz="2400" b="1" i="0" u="none" strike="noStrike" cap="none" normalizeH="0" baseline="0" dirty="0" smtClean="0">
                          <a:ln>
                            <a:noFill/>
                          </a:ln>
                          <a:solidFill>
                            <a:schemeClr val="tx1"/>
                          </a:solidFill>
                          <a:effectLst/>
                          <a:latin typeface="Times New Roman" charset="0"/>
                          <a:ea typeface="宋体" charset="-122"/>
                        </a:rPr>
                        <a:t>, </a:t>
                      </a:r>
                      <a:r>
                        <a:rPr kumimoji="0" lang="en-US" altLang="zh-CN" sz="2400" b="1" i="1" u="none" strike="noStrike" cap="none" normalizeH="0" baseline="0" dirty="0" smtClean="0">
                          <a:ln>
                            <a:noFill/>
                          </a:ln>
                          <a:solidFill>
                            <a:schemeClr val="tx1"/>
                          </a:solidFill>
                          <a:effectLst/>
                          <a:latin typeface="Times New Roman" charset="0"/>
                          <a:ea typeface="宋体" charset="-122"/>
                        </a:rPr>
                        <a:t>L</a:t>
                      </a:r>
                      <a:r>
                        <a:rPr kumimoji="0" lang="en-US" altLang="zh-CN" sz="2400" b="1" i="0" u="none" strike="noStrike" cap="none" normalizeH="0" baseline="0" dirty="0" smtClean="0">
                          <a:ln>
                            <a:noFill/>
                          </a:ln>
                          <a:solidFill>
                            <a:schemeClr val="tx1"/>
                          </a:solidFill>
                          <a:effectLst/>
                          <a:latin typeface="Times New Roman" charset="0"/>
                          <a:ea typeface="宋体" charset="-122"/>
                        </a:rPr>
                        <a:t>.</a:t>
                      </a:r>
                      <a:r>
                        <a:rPr kumimoji="0" lang="en-US" altLang="zh-CN" sz="2400" b="1" i="1" u="none" strike="noStrike" cap="none" normalizeH="0" baseline="0" dirty="0" smtClean="0">
                          <a:ln>
                            <a:noFill/>
                          </a:ln>
                          <a:solidFill>
                            <a:schemeClr val="tx1"/>
                          </a:solidFill>
                          <a:effectLst/>
                          <a:latin typeface="Times New Roman" charset="0"/>
                          <a:ea typeface="宋体" charset="-122"/>
                        </a:rPr>
                        <a:t>in</a:t>
                      </a:r>
                      <a:r>
                        <a:rPr kumimoji="0" lang="en-US" altLang="zh-CN" sz="2400" b="1" i="0" u="none" strike="noStrike" cap="none" normalizeH="0" baseline="0" dirty="0" smtClean="0">
                          <a:ln>
                            <a:noFill/>
                          </a:ln>
                          <a:solidFill>
                            <a:schemeClr val="tx1"/>
                          </a:solidFill>
                          <a:effectLst/>
                          <a:latin typeface="Times New Roman" charset="0"/>
                          <a:ea typeface="宋体" charset="-122"/>
                        </a:rPr>
                        <a:t> ) </a:t>
                      </a:r>
                      <a:endParaRPr kumimoji="0" lang="zh-CN" altLang="en-US" sz="2400" b="1" i="0" u="none" strike="noStrike" cap="none" normalizeH="0" baseline="0" dirty="0" smtClean="0">
                        <a:ln>
                          <a:noFill/>
                        </a:ln>
                        <a:solidFill>
                          <a:schemeClr val="tx1"/>
                        </a:solidFill>
                        <a:effectLst/>
                        <a:latin typeface="Times New Roman" charset="0"/>
                        <a:ea typeface="宋体"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TextBox 4"/>
          <p:cNvSpPr txBox="1"/>
          <p:nvPr/>
        </p:nvSpPr>
        <p:spPr>
          <a:xfrm>
            <a:off x="97172" y="455418"/>
            <a:ext cx="7141828" cy="584775"/>
          </a:xfrm>
          <a:prstGeom prst="rect">
            <a:avLst/>
          </a:prstGeom>
          <a:noFill/>
        </p:spPr>
        <p:txBody>
          <a:bodyPr wrap="square" rtlCol="0">
            <a:spAutoFit/>
          </a:bodyPr>
          <a:lstStyle/>
          <a:p>
            <a:r>
              <a:rPr lang="en-US" altLang="zh-CN" sz="3200" b="1" dirty="0" smtClean="0">
                <a:solidFill>
                  <a:srgbClr val="0000FF"/>
                </a:solidFill>
                <a:latin typeface="楷体_GB2312" pitchFamily="49" charset="-122"/>
              </a:rPr>
              <a:t>7.1.4 </a:t>
            </a:r>
            <a:r>
              <a:rPr lang="zh-CN" altLang="en-US" sz="3200" b="1" dirty="0" smtClean="0">
                <a:solidFill>
                  <a:srgbClr val="0000FF"/>
                </a:solidFill>
                <a:latin typeface="楷体_GB2312" pitchFamily="49" charset="-122"/>
              </a:rPr>
              <a:t>基于</a:t>
            </a:r>
            <a:r>
              <a:rPr lang="en-US" altLang="zh-CN" sz="3200" b="1" dirty="0" smtClean="0">
                <a:solidFill>
                  <a:srgbClr val="0000FF"/>
                </a:solidFill>
                <a:latin typeface="楷体_GB2312" pitchFamily="49" charset="-122"/>
              </a:rPr>
              <a:t>L-</a:t>
            </a:r>
            <a:r>
              <a:rPr lang="zh-CN" altLang="en-US" sz="3200" b="1" dirty="0" smtClean="0">
                <a:solidFill>
                  <a:srgbClr val="0000FF"/>
                </a:solidFill>
                <a:latin typeface="楷体_GB2312" pitchFamily="49" charset="-122"/>
              </a:rPr>
              <a:t>属性文法的语义计算</a:t>
            </a:r>
            <a:endParaRPr lang="zh-CN" altLang="en-US" sz="3200" dirty="0">
              <a:solidFill>
                <a:srgbClr val="0000FF"/>
              </a:solidFill>
            </a:endParaRPr>
          </a:p>
        </p:txBody>
      </p:sp>
    </p:spTree>
    <p:extLst>
      <p:ext uri="{BB962C8B-B14F-4D97-AF65-F5344CB8AC3E}">
        <p14:creationId xmlns:p14="http://schemas.microsoft.com/office/powerpoint/2010/main" val="1883778655"/>
      </p:ext>
    </p:extLst>
  </p:cSld>
  <p:clrMapOvr>
    <a:masterClrMapping/>
  </p:clrMapOvr>
  <p:transition>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3"/>
          <p:cNvSpPr txBox="1">
            <a:spLocks noChangeArrowheads="1"/>
          </p:cNvSpPr>
          <p:nvPr/>
        </p:nvSpPr>
        <p:spPr bwMode="auto">
          <a:xfrm>
            <a:off x="684213" y="1004888"/>
            <a:ext cx="8070850" cy="519112"/>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楷体_GB2312" pitchFamily="49" charset="-122"/>
              </a:rPr>
              <a:t> </a:t>
            </a:r>
            <a:r>
              <a:rPr lang="en-US" altLang="zh-CN" sz="2800" i="0"/>
              <a:t>L-</a:t>
            </a:r>
            <a:r>
              <a:rPr lang="zh-CN" altLang="en-US" sz="2800" b="1" i="0"/>
              <a:t>属性文法的语义计算</a:t>
            </a:r>
          </a:p>
        </p:txBody>
      </p:sp>
      <p:sp>
        <p:nvSpPr>
          <p:cNvPr id="37891"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2"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3"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4"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5" name="Rectangle 8"/>
          <p:cNvSpPr>
            <a:spLocks noChangeArrowheads="1"/>
          </p:cNvSpPr>
          <p:nvPr/>
        </p:nvSpPr>
        <p:spPr bwMode="auto">
          <a:xfrm>
            <a:off x="971550" y="1524000"/>
            <a:ext cx="8039100" cy="4965700"/>
          </a:xfrm>
          <a:prstGeom prst="rect">
            <a:avLst/>
          </a:prstGeom>
          <a:noFill/>
          <a:ln w="9525">
            <a:noFill/>
            <a:miter lim="800000"/>
            <a:headEnd/>
            <a:tailEnd/>
          </a:ln>
        </p:spPr>
        <p:txBody>
          <a:bodyPr>
            <a:spAutoFit/>
          </a:bodyPr>
          <a:lstStyle/>
          <a:p>
            <a:pPr algn="l">
              <a:buClrTx/>
              <a:buFont typeface="Symbol" pitchFamily="18" charset="2"/>
              <a:buChar char="-"/>
            </a:pPr>
            <a:r>
              <a:rPr lang="en-US" altLang="zh-CN" b="1" i="0" dirty="0"/>
              <a:t>   </a:t>
            </a:r>
            <a:r>
              <a:rPr lang="zh-CN" altLang="en-US" b="1" i="0" dirty="0">
                <a:solidFill>
                  <a:srgbClr val="333399"/>
                </a:solidFill>
              </a:rPr>
              <a:t>采用自上而下的方式可以较方便地进行</a:t>
            </a:r>
          </a:p>
          <a:p>
            <a:pPr algn="l">
              <a:buClrTx/>
              <a:buFont typeface="Symbol" pitchFamily="18" charset="2"/>
              <a:buNone/>
            </a:pPr>
            <a:endParaRPr lang="zh-CN" altLang="en-US" sz="1000" b="1" i="0" dirty="0"/>
          </a:p>
          <a:p>
            <a:pPr algn="l">
              <a:buClrTx/>
              <a:buFont typeface="Symbol" pitchFamily="18" charset="2"/>
              <a:buChar char="-"/>
            </a:pPr>
            <a:r>
              <a:rPr lang="zh-CN" altLang="en-US" b="1" i="0" dirty="0"/>
              <a:t>   </a:t>
            </a:r>
            <a:r>
              <a:rPr lang="zh-CN" altLang="en-US" b="1" i="0" dirty="0">
                <a:solidFill>
                  <a:srgbClr val="333399"/>
                </a:solidFill>
              </a:rPr>
              <a:t>可以采用下列基于</a:t>
            </a:r>
            <a:r>
              <a:rPr lang="zh-CN" altLang="en-US" b="1" i="0" dirty="0">
                <a:solidFill>
                  <a:srgbClr val="333399"/>
                </a:solidFill>
                <a:latin typeface="Times New Roman" pitchFamily="18" charset="0"/>
              </a:rPr>
              <a:t>深度优先后序遍历的算法</a:t>
            </a:r>
          </a:p>
          <a:p>
            <a:pPr algn="l">
              <a:buClrTx/>
              <a:buFont typeface="Symbol" pitchFamily="18" charset="2"/>
              <a:buNone/>
            </a:pPr>
            <a:r>
              <a:rPr lang="zh-CN" altLang="en-US" sz="2000" b="1" i="0" dirty="0">
                <a:solidFill>
                  <a:srgbClr val="333399"/>
                </a:solidFill>
                <a:latin typeface="Times New Roman" pitchFamily="18" charset="0"/>
              </a:rPr>
              <a:t>       </a:t>
            </a:r>
            <a:r>
              <a:rPr lang="en-US" altLang="zh-CN" sz="2000" b="1" i="0" dirty="0">
                <a:solidFill>
                  <a:srgbClr val="333399"/>
                </a:solidFill>
              </a:rPr>
              <a:t>procedure </a:t>
            </a:r>
            <a:r>
              <a:rPr lang="en-US" altLang="zh-CN" sz="2000" b="1" i="0" dirty="0" err="1">
                <a:solidFill>
                  <a:srgbClr val="333399"/>
                </a:solidFill>
              </a:rPr>
              <a:t>dfvisit</a:t>
            </a:r>
            <a:r>
              <a:rPr lang="en-US" altLang="zh-CN" sz="2000" b="1" i="0" dirty="0">
                <a:solidFill>
                  <a:srgbClr val="333399"/>
                </a:solidFill>
              </a:rPr>
              <a:t>(</a:t>
            </a:r>
            <a:r>
              <a:rPr lang="en-US" altLang="zh-CN" sz="2000" b="1" dirty="0">
                <a:solidFill>
                  <a:srgbClr val="333399"/>
                </a:solidFill>
              </a:rPr>
              <a:t>n</a:t>
            </a:r>
            <a:r>
              <a:rPr lang="en-US" altLang="zh-CN" sz="2000" b="1" i="0" dirty="0">
                <a:solidFill>
                  <a:srgbClr val="333399"/>
                </a:solidFill>
              </a:rPr>
              <a:t>: node);</a:t>
            </a:r>
            <a:endParaRPr lang="en-US" altLang="zh-CN" sz="2000" b="1" i="0" dirty="0">
              <a:solidFill>
                <a:srgbClr val="333399"/>
              </a:solidFill>
              <a:ea typeface="宋体" pitchFamily="2" charset="-122"/>
            </a:endParaRPr>
          </a:p>
          <a:p>
            <a:pPr algn="just">
              <a:buClrTx/>
              <a:buFont typeface="Symbol" pitchFamily="18" charset="2"/>
              <a:buNone/>
            </a:pPr>
            <a:r>
              <a:rPr lang="en-US" altLang="zh-CN" sz="2000" b="1" i="0" dirty="0">
                <a:solidFill>
                  <a:srgbClr val="333399"/>
                </a:solidFill>
              </a:rPr>
              <a:t>          begin</a:t>
            </a:r>
            <a:endParaRPr lang="en-US" altLang="zh-CN" sz="2000" b="1" i="0" dirty="0">
              <a:solidFill>
                <a:srgbClr val="333399"/>
              </a:solidFill>
              <a:ea typeface="宋体" pitchFamily="2" charset="-122"/>
            </a:endParaRPr>
          </a:p>
          <a:p>
            <a:pPr algn="just">
              <a:buClrTx/>
              <a:buFont typeface="Symbol" pitchFamily="18" charset="2"/>
              <a:buNone/>
            </a:pPr>
            <a:r>
              <a:rPr lang="en-US" altLang="zh-CN" sz="2000" b="1" i="0" dirty="0">
                <a:solidFill>
                  <a:srgbClr val="333399"/>
                </a:solidFill>
              </a:rPr>
              <a:t>              for </a:t>
            </a:r>
            <a:r>
              <a:rPr lang="en-US" altLang="zh-CN" sz="2000" b="1" dirty="0">
                <a:solidFill>
                  <a:srgbClr val="333399"/>
                </a:solidFill>
              </a:rPr>
              <a:t>n </a:t>
            </a:r>
            <a:r>
              <a:rPr lang="zh-CN" altLang="en-US" sz="2000" b="1" i="0" dirty="0">
                <a:solidFill>
                  <a:srgbClr val="333399"/>
                </a:solidFill>
              </a:rPr>
              <a:t>的每一孩子</a:t>
            </a:r>
            <a:r>
              <a:rPr lang="en-US" altLang="zh-CN" sz="2000" b="1" dirty="0">
                <a:solidFill>
                  <a:srgbClr val="333399"/>
                </a:solidFill>
              </a:rPr>
              <a:t>m</a:t>
            </a:r>
            <a:r>
              <a:rPr lang="en-US" altLang="zh-CN" sz="2000" b="1" i="0" dirty="0">
                <a:solidFill>
                  <a:srgbClr val="333399"/>
                </a:solidFill>
              </a:rPr>
              <a:t>, </a:t>
            </a:r>
            <a:r>
              <a:rPr lang="zh-CN" altLang="en-US" sz="2000" b="1" i="0" dirty="0">
                <a:solidFill>
                  <a:srgbClr val="333399"/>
                </a:solidFill>
              </a:rPr>
              <a:t>从左到右 </a:t>
            </a:r>
            <a:r>
              <a:rPr lang="en-US" altLang="zh-CN" sz="2000" b="1" i="0" dirty="0">
                <a:solidFill>
                  <a:srgbClr val="333399"/>
                </a:solidFill>
              </a:rPr>
              <a:t>do </a:t>
            </a:r>
            <a:endParaRPr lang="en-US" altLang="zh-CN" sz="2000" b="1" i="0" dirty="0">
              <a:solidFill>
                <a:srgbClr val="333399"/>
              </a:solidFill>
              <a:ea typeface="宋体" pitchFamily="2" charset="-122"/>
            </a:endParaRPr>
          </a:p>
          <a:p>
            <a:pPr algn="just">
              <a:buClrTx/>
              <a:buFont typeface="Symbol" pitchFamily="18" charset="2"/>
              <a:buNone/>
            </a:pPr>
            <a:r>
              <a:rPr lang="en-US" altLang="zh-CN" sz="2000" b="1" i="0" dirty="0">
                <a:solidFill>
                  <a:srgbClr val="333399"/>
                </a:solidFill>
              </a:rPr>
              <a:t>                    begin</a:t>
            </a:r>
            <a:endParaRPr lang="en-US" altLang="zh-CN" sz="2000" b="1" i="0" dirty="0">
              <a:solidFill>
                <a:srgbClr val="333399"/>
              </a:solidFill>
              <a:ea typeface="宋体" pitchFamily="2" charset="-122"/>
            </a:endParaRPr>
          </a:p>
          <a:p>
            <a:pPr algn="just">
              <a:buClrTx/>
              <a:buFont typeface="Symbol" pitchFamily="18" charset="2"/>
              <a:buNone/>
            </a:pPr>
            <a:r>
              <a:rPr lang="en-US" altLang="zh-CN" sz="2000" b="1" i="0" dirty="0">
                <a:solidFill>
                  <a:srgbClr val="333399"/>
                </a:solidFill>
              </a:rPr>
              <a:t>                         </a:t>
            </a:r>
            <a:r>
              <a:rPr lang="zh-CN" altLang="en-US" sz="2000" b="1" i="0" dirty="0">
                <a:solidFill>
                  <a:srgbClr val="333399"/>
                </a:solidFill>
              </a:rPr>
              <a:t>计算 </a:t>
            </a:r>
            <a:r>
              <a:rPr lang="en-US" altLang="zh-CN" sz="2000" b="1" dirty="0">
                <a:solidFill>
                  <a:srgbClr val="333399"/>
                </a:solidFill>
              </a:rPr>
              <a:t>m </a:t>
            </a:r>
            <a:r>
              <a:rPr lang="zh-CN" altLang="en-US" sz="2000" b="1" i="0" dirty="0">
                <a:solidFill>
                  <a:srgbClr val="333399"/>
                </a:solidFill>
              </a:rPr>
              <a:t>的继承属性值</a:t>
            </a:r>
            <a:r>
              <a:rPr lang="en-US" altLang="zh-CN" sz="2000" b="1" i="0" dirty="0">
                <a:solidFill>
                  <a:srgbClr val="333399"/>
                </a:solidFill>
              </a:rPr>
              <a:t>;</a:t>
            </a:r>
            <a:endParaRPr lang="en-US" altLang="zh-CN" sz="2000" b="1" i="0" dirty="0">
              <a:solidFill>
                <a:srgbClr val="333399"/>
              </a:solidFill>
              <a:ea typeface="宋体" pitchFamily="2" charset="-122"/>
            </a:endParaRPr>
          </a:p>
          <a:p>
            <a:pPr algn="just">
              <a:buClrTx/>
              <a:buFont typeface="Symbol" pitchFamily="18" charset="2"/>
              <a:buNone/>
            </a:pPr>
            <a:r>
              <a:rPr lang="en-US" altLang="zh-CN" sz="2000" b="1" i="0" dirty="0">
                <a:solidFill>
                  <a:srgbClr val="333399"/>
                </a:solidFill>
              </a:rPr>
              <a:t>                         </a:t>
            </a:r>
            <a:r>
              <a:rPr lang="en-US" altLang="zh-CN" sz="2000" b="1" i="0" dirty="0" err="1">
                <a:solidFill>
                  <a:srgbClr val="333399"/>
                </a:solidFill>
              </a:rPr>
              <a:t>dfvisit</a:t>
            </a:r>
            <a:r>
              <a:rPr lang="en-US" altLang="zh-CN" sz="2000" b="1" i="0" dirty="0">
                <a:solidFill>
                  <a:srgbClr val="333399"/>
                </a:solidFill>
              </a:rPr>
              <a:t>(</a:t>
            </a:r>
            <a:r>
              <a:rPr lang="en-US" altLang="zh-CN" sz="2000" b="1" dirty="0">
                <a:solidFill>
                  <a:srgbClr val="333399"/>
                </a:solidFill>
              </a:rPr>
              <a:t>m</a:t>
            </a:r>
            <a:r>
              <a:rPr lang="en-US" altLang="zh-CN" sz="2000" b="1" i="0" dirty="0">
                <a:solidFill>
                  <a:srgbClr val="333399"/>
                </a:solidFill>
              </a:rPr>
              <a:t>)</a:t>
            </a:r>
            <a:endParaRPr lang="en-US" altLang="zh-CN" sz="2000" b="1" i="0" dirty="0">
              <a:solidFill>
                <a:srgbClr val="333399"/>
              </a:solidFill>
              <a:ea typeface="宋体" pitchFamily="2" charset="-122"/>
            </a:endParaRPr>
          </a:p>
          <a:p>
            <a:pPr algn="just">
              <a:buClrTx/>
              <a:buFont typeface="Symbol" pitchFamily="18" charset="2"/>
              <a:buNone/>
            </a:pPr>
            <a:r>
              <a:rPr lang="en-US" altLang="zh-CN" sz="2000" b="1" i="0" dirty="0">
                <a:solidFill>
                  <a:srgbClr val="333399"/>
                </a:solidFill>
              </a:rPr>
              <a:t>                    end;</a:t>
            </a:r>
            <a:endParaRPr lang="en-US" altLang="zh-CN" sz="2000" b="1" i="0" dirty="0">
              <a:solidFill>
                <a:srgbClr val="333399"/>
              </a:solidFill>
              <a:ea typeface="宋体" pitchFamily="2" charset="-122"/>
            </a:endParaRPr>
          </a:p>
          <a:p>
            <a:pPr algn="just">
              <a:buClrTx/>
              <a:buFont typeface="Symbol" pitchFamily="18" charset="2"/>
              <a:buNone/>
            </a:pPr>
            <a:r>
              <a:rPr lang="en-US" altLang="zh-CN" sz="2000" b="1" i="0" dirty="0">
                <a:solidFill>
                  <a:srgbClr val="333399"/>
                </a:solidFill>
              </a:rPr>
              <a:t>                    </a:t>
            </a:r>
            <a:r>
              <a:rPr lang="zh-CN" altLang="en-US" sz="2000" b="1" i="0" dirty="0">
                <a:solidFill>
                  <a:srgbClr val="333399"/>
                </a:solidFill>
              </a:rPr>
              <a:t>计算</a:t>
            </a:r>
            <a:r>
              <a:rPr lang="en-US" altLang="zh-CN" sz="2000" b="1" dirty="0">
                <a:solidFill>
                  <a:srgbClr val="333399"/>
                </a:solidFill>
              </a:rPr>
              <a:t>n</a:t>
            </a:r>
            <a:r>
              <a:rPr lang="zh-CN" altLang="en-US" sz="2000" b="1" i="0" dirty="0">
                <a:solidFill>
                  <a:srgbClr val="333399"/>
                </a:solidFill>
              </a:rPr>
              <a:t>的综合属性值</a:t>
            </a:r>
            <a:endParaRPr lang="zh-CN" altLang="en-US" sz="2000" b="1" i="0" dirty="0">
              <a:solidFill>
                <a:srgbClr val="333399"/>
              </a:solidFill>
              <a:ea typeface="宋体" pitchFamily="2" charset="-122"/>
            </a:endParaRPr>
          </a:p>
          <a:p>
            <a:pPr algn="l">
              <a:buClrTx/>
              <a:buFont typeface="Symbol" pitchFamily="18" charset="2"/>
              <a:buNone/>
            </a:pPr>
            <a:r>
              <a:rPr lang="zh-CN" altLang="en-US" sz="2000" b="1" i="0" dirty="0">
                <a:solidFill>
                  <a:srgbClr val="333399"/>
                </a:solidFill>
              </a:rPr>
              <a:t>          </a:t>
            </a:r>
            <a:r>
              <a:rPr lang="en-US" altLang="zh-CN" sz="2000" b="1" i="0" dirty="0">
                <a:solidFill>
                  <a:srgbClr val="333399"/>
                </a:solidFill>
              </a:rPr>
              <a:t>end </a:t>
            </a:r>
          </a:p>
          <a:p>
            <a:pPr algn="l">
              <a:buClrTx/>
              <a:buFont typeface="Symbol" pitchFamily="18" charset="2"/>
              <a:buNone/>
            </a:pPr>
            <a:endParaRPr lang="en-US" altLang="zh-CN" sz="1000" b="1" i="0" dirty="0">
              <a:solidFill>
                <a:srgbClr val="333399"/>
              </a:solidFill>
            </a:endParaRPr>
          </a:p>
          <a:p>
            <a:pPr algn="l">
              <a:buClrTx/>
              <a:buFont typeface="Symbol" pitchFamily="18" charset="2"/>
              <a:buChar char="-"/>
            </a:pPr>
            <a:r>
              <a:rPr lang="en-US" altLang="zh-CN" b="1" i="0" dirty="0"/>
              <a:t>   </a:t>
            </a:r>
            <a:r>
              <a:rPr lang="zh-CN" altLang="en-US" b="1" i="0" dirty="0">
                <a:solidFill>
                  <a:srgbClr val="333399"/>
                </a:solidFill>
              </a:rPr>
              <a:t>该算法与自上而下预测分析过程对应</a:t>
            </a:r>
            <a:r>
              <a:rPr lang="en-US" altLang="zh-CN" b="1" i="0" dirty="0">
                <a:solidFill>
                  <a:srgbClr val="333399"/>
                </a:solidFill>
              </a:rPr>
              <a:t>. </a:t>
            </a:r>
            <a:r>
              <a:rPr lang="zh-CN" altLang="en-US" b="1" i="0" dirty="0">
                <a:solidFill>
                  <a:srgbClr val="333399"/>
                </a:solidFill>
              </a:rPr>
              <a:t>因此</a:t>
            </a:r>
            <a:r>
              <a:rPr lang="en-US" altLang="zh-CN" b="1" i="0" dirty="0">
                <a:solidFill>
                  <a:srgbClr val="333399"/>
                </a:solidFill>
              </a:rPr>
              <a:t>,</a:t>
            </a:r>
            <a:r>
              <a:rPr lang="zh-CN" altLang="en-US" b="1" i="0" dirty="0">
                <a:solidFill>
                  <a:srgbClr val="333399"/>
                </a:solidFill>
              </a:rPr>
              <a:t>基于 </a:t>
            </a:r>
            <a:r>
              <a:rPr lang="en-US" altLang="zh-CN" i="0" dirty="0">
                <a:solidFill>
                  <a:srgbClr val="333399"/>
                </a:solidFill>
              </a:rPr>
              <a:t>LL(1)</a:t>
            </a:r>
            <a:r>
              <a:rPr lang="en-US" altLang="zh-CN" b="1" i="0" dirty="0">
                <a:solidFill>
                  <a:srgbClr val="333399"/>
                </a:solidFill>
              </a:rPr>
              <a:t> </a:t>
            </a:r>
          </a:p>
          <a:p>
            <a:pPr algn="l">
              <a:buClrTx/>
              <a:buFont typeface="Symbol" pitchFamily="18" charset="2"/>
              <a:buNone/>
            </a:pPr>
            <a:r>
              <a:rPr lang="en-US" altLang="zh-CN" b="1" i="0" dirty="0">
                <a:solidFill>
                  <a:srgbClr val="333399"/>
                </a:solidFill>
              </a:rPr>
              <a:t>     </a:t>
            </a:r>
            <a:r>
              <a:rPr lang="zh-CN" altLang="en-US" b="1" i="0" dirty="0">
                <a:solidFill>
                  <a:srgbClr val="333399"/>
                </a:solidFill>
              </a:rPr>
              <a:t>文法的 </a:t>
            </a:r>
            <a:r>
              <a:rPr lang="en-US" altLang="zh-CN" i="0" dirty="0">
                <a:solidFill>
                  <a:srgbClr val="333399"/>
                </a:solidFill>
              </a:rPr>
              <a:t>L-</a:t>
            </a:r>
            <a:r>
              <a:rPr lang="zh-CN" altLang="en-US" b="1" i="0" dirty="0">
                <a:solidFill>
                  <a:srgbClr val="333399"/>
                </a:solidFill>
              </a:rPr>
              <a:t>属性文法可以采用这种方法进行语义计算</a:t>
            </a:r>
            <a:r>
              <a:rPr lang="en-US" altLang="zh-CN" b="1" i="0" dirty="0">
                <a:solidFill>
                  <a:srgbClr val="333399"/>
                </a:solidFill>
              </a:rPr>
              <a:t>.</a:t>
            </a:r>
          </a:p>
          <a:p>
            <a:pPr algn="l">
              <a:buClrTx/>
              <a:buFont typeface="Symbol" pitchFamily="18" charset="2"/>
              <a:buNone/>
            </a:pPr>
            <a:r>
              <a:rPr lang="en-US" altLang="zh-CN" b="1" i="0" dirty="0">
                <a:solidFill>
                  <a:srgbClr val="333399"/>
                </a:solidFill>
              </a:rPr>
              <a:t>     </a:t>
            </a:r>
            <a:r>
              <a:rPr lang="zh-CN" altLang="en-US" b="1" i="0" dirty="0">
                <a:solidFill>
                  <a:srgbClr val="333399"/>
                </a:solidFill>
              </a:rPr>
              <a:t>（随后将结合翻译模式的进一步讨论分析程序的构造） </a:t>
            </a:r>
          </a:p>
        </p:txBody>
      </p:sp>
      <p:sp>
        <p:nvSpPr>
          <p:cNvPr id="9" name="Rectangle 2"/>
          <p:cNvSpPr txBox="1">
            <a:spLocks noChangeArrowheads="1"/>
          </p:cNvSpPr>
          <p:nvPr/>
        </p:nvSpPr>
        <p:spPr>
          <a:xfrm>
            <a:off x="528638" y="368681"/>
            <a:ext cx="8382000" cy="685800"/>
          </a:xfrm>
          <a:prstGeom prst="rect">
            <a:avLst/>
          </a:prstGeom>
        </p:spPr>
        <p:txBody>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r>
              <a:rPr lang="en-US" altLang="zh-CN" sz="2800" b="1" i="1" smtClean="0">
                <a:latin typeface="+mn-ea"/>
                <a:ea typeface="+mn-ea"/>
              </a:rPr>
              <a:t>L</a:t>
            </a:r>
            <a:r>
              <a:rPr lang="zh-CN" altLang="en-US" sz="2800" b="1" smtClean="0">
                <a:latin typeface="+mn-ea"/>
                <a:ea typeface="+mn-ea"/>
              </a:rPr>
              <a:t>属性定义的自上而下计算</a:t>
            </a:r>
            <a:endParaRPr lang="zh-CN" altLang="en-US" sz="2800" b="1" dirty="0">
              <a:latin typeface="+mn-ea"/>
              <a:ea typeface="+mn-ea"/>
            </a:endParaRPr>
          </a:p>
        </p:txBody>
      </p:sp>
    </p:spTree>
    <p:extLst>
      <p:ext uri="{BB962C8B-B14F-4D97-AF65-F5344CB8AC3E}">
        <p14:creationId xmlns:p14="http://schemas.microsoft.com/office/powerpoint/2010/main" val="3305066297"/>
      </p:ext>
    </p:extLst>
  </p:cSld>
  <p:clrMapOvr>
    <a:masterClrMapping/>
  </p:clrMapOvr>
  <p:transition>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8" name="Text Box 8"/>
          <p:cNvSpPr txBox="1">
            <a:spLocks noChangeArrowheads="1"/>
          </p:cNvSpPr>
          <p:nvPr/>
        </p:nvSpPr>
        <p:spPr bwMode="auto">
          <a:xfrm>
            <a:off x="170543" y="1978924"/>
            <a:ext cx="1371600" cy="3001963"/>
          </a:xfrm>
          <a:prstGeom prst="rect">
            <a:avLst/>
          </a:prstGeom>
          <a:noFill/>
          <a:ln w="9525">
            <a:noFill/>
            <a:miter lim="800000"/>
            <a:headEnd/>
            <a:tailEnd/>
          </a:ln>
        </p:spPr>
        <p:txBody>
          <a:bodyPr>
            <a:spAutoFit/>
          </a:bodyPr>
          <a:lstStyle/>
          <a:p>
            <a:pPr algn="l">
              <a:buClrTx/>
            </a:pPr>
            <a:r>
              <a:rPr kumimoji="0" lang="zh-CN" altLang="en-US" b="1" i="0" dirty="0">
                <a:sym typeface="Symbol" pitchFamily="18" charset="2"/>
              </a:rPr>
              <a:t>产生式</a:t>
            </a:r>
            <a:endParaRPr kumimoji="0" lang="zh-CN" altLang="en-US" i="0" dirty="0">
              <a:cs typeface="Times New Roman" pitchFamily="18" charset="0"/>
              <a:sym typeface="Symbol" pitchFamily="18" charset="2"/>
            </a:endParaRPr>
          </a:p>
          <a:p>
            <a:pPr algn="l">
              <a:buClrTx/>
            </a:pPr>
            <a:endParaRPr kumimoji="0" lang="zh-CN" altLang="en-US" sz="1000" i="0" dirty="0">
              <a:solidFill>
                <a:srgbClr val="333399"/>
              </a:solidFill>
              <a:cs typeface="Times New Roman" pitchFamily="18" charset="0"/>
              <a:sym typeface="Symbol" pitchFamily="18" charset="2"/>
            </a:endParaRPr>
          </a:p>
          <a:p>
            <a:pPr algn="l">
              <a:buClrTx/>
            </a:pPr>
            <a:r>
              <a:rPr lang="en-US" altLang="zh-CN" sz="2000" dirty="0">
                <a:solidFill>
                  <a:srgbClr val="333399"/>
                </a:solidFill>
                <a:sym typeface="Symbol" pitchFamily="18" charset="2"/>
              </a:rPr>
              <a:t>N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t>
            </a:r>
            <a:r>
              <a:rPr lang="en-US" altLang="zh-CN" sz="2000" b="1" i="0" dirty="0">
                <a:solidFill>
                  <a:srgbClr val="333399"/>
                </a:solidFill>
                <a:sym typeface="Symbol" pitchFamily="18" charset="2"/>
              </a:rPr>
              <a:t>.</a:t>
            </a:r>
            <a:r>
              <a:rPr lang="en-US" altLang="zh-CN" sz="2000" dirty="0">
                <a:solidFill>
                  <a:srgbClr val="333399"/>
                </a:solidFill>
                <a:sym typeface="Symbol" pitchFamily="18" charset="2"/>
              </a:rPr>
              <a:t>S</a:t>
            </a:r>
            <a:endParaRPr lang="en-US" altLang="zh-CN" sz="2000" i="0" baseline="-25000" dirty="0">
              <a:solidFill>
                <a:srgbClr val="333399"/>
              </a:solidFill>
              <a:sym typeface="Symbol" pitchFamily="18" charset="2"/>
            </a:endParaRPr>
          </a:p>
          <a:p>
            <a:pPr algn="l">
              <a:buClrTx/>
            </a:pPr>
            <a:endParaRPr lang="en-US" altLang="zh-CN" sz="1000" i="0" baseline="-25000" dirty="0">
              <a:solidFill>
                <a:srgbClr val="333399"/>
              </a:solidFill>
              <a:sym typeface="Symbol" pitchFamily="18" charset="2"/>
            </a:endParaRPr>
          </a:p>
          <a:p>
            <a:pPr algn="l">
              <a:buClrTx/>
            </a:pPr>
            <a:r>
              <a:rPr lang="en-US" altLang="zh-CN" sz="2000" dirty="0">
                <a:solidFill>
                  <a:srgbClr val="333399"/>
                </a:solidFill>
                <a:sym typeface="Symbol" pitchFamily="18" charset="2"/>
              </a:rPr>
              <a:t>S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BS</a:t>
            </a:r>
            <a:r>
              <a:rPr lang="en-US" altLang="zh-CN" sz="2000" i="0" baseline="-25000" dirty="0">
                <a:solidFill>
                  <a:srgbClr val="333399"/>
                </a:solidFill>
                <a:sym typeface="Symbol" pitchFamily="18" charset="2"/>
              </a:rPr>
              <a:t>1</a:t>
            </a:r>
            <a:endParaRPr lang="en-US" altLang="zh-CN" sz="1000" baseline="-25000" dirty="0">
              <a:solidFill>
                <a:srgbClr val="333399"/>
              </a:solidFill>
              <a:sym typeface="Symbol" pitchFamily="18" charset="2"/>
            </a:endParaRPr>
          </a:p>
          <a:p>
            <a:pPr algn="l">
              <a:buClrTx/>
            </a:pPr>
            <a:endParaRPr lang="en-US" altLang="zh-CN" sz="2000" dirty="0">
              <a:solidFill>
                <a:srgbClr val="333399"/>
              </a:solidFill>
              <a:sym typeface="Symbol" pitchFamily="18" charset="2"/>
            </a:endParaRPr>
          </a:p>
          <a:p>
            <a:pPr algn="l">
              <a:buClrTx/>
            </a:pPr>
            <a:endParaRPr lang="en-US" altLang="zh-CN" sz="1000" dirty="0">
              <a:solidFill>
                <a:srgbClr val="333399"/>
              </a:solidFill>
              <a:sym typeface="Symbol" pitchFamily="18" charset="2"/>
            </a:endParaRPr>
          </a:p>
          <a:p>
            <a:pPr algn="l">
              <a:buClrTx/>
            </a:pPr>
            <a:r>
              <a:rPr lang="en-US" altLang="zh-CN" sz="2000" dirty="0">
                <a:solidFill>
                  <a:srgbClr val="333399"/>
                </a:solidFill>
                <a:sym typeface="Symbol" pitchFamily="18" charset="2"/>
              </a:rPr>
              <a:t>S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t>
            </a:r>
          </a:p>
          <a:p>
            <a:pPr algn="l">
              <a:buClrTx/>
            </a:pPr>
            <a:endParaRPr kumimoji="0" lang="en-US" altLang="zh-CN" sz="1000" b="1" dirty="0">
              <a:solidFill>
                <a:srgbClr val="333399"/>
              </a:solidFill>
              <a:sym typeface="Symbol" pitchFamily="18" charset="2"/>
            </a:endParaRPr>
          </a:p>
          <a:p>
            <a:pPr algn="l">
              <a:buClrTx/>
            </a:pPr>
            <a:r>
              <a:rPr lang="en-US" altLang="zh-CN" sz="2000" dirty="0">
                <a:solidFill>
                  <a:srgbClr val="333399"/>
                </a:solidFill>
                <a:sym typeface="Symbol" pitchFamily="18" charset="2"/>
              </a:rPr>
              <a:t>B </a:t>
            </a:r>
            <a:r>
              <a:rPr lang="en-US" altLang="zh-CN" sz="2000" i="0" dirty="0">
                <a:solidFill>
                  <a:srgbClr val="333399"/>
                </a:solidFill>
                <a:ea typeface="华文行楷" pitchFamily="2" charset="-122"/>
                <a:sym typeface="Symbol" pitchFamily="18" charset="2"/>
              </a:rPr>
              <a:t> </a:t>
            </a:r>
            <a:r>
              <a:rPr lang="en-US" altLang="zh-CN" sz="2000" dirty="0">
                <a:solidFill>
                  <a:srgbClr val="333399"/>
                </a:solidFill>
                <a:ea typeface="华文行楷" pitchFamily="2" charset="-122"/>
                <a:sym typeface="Symbol" pitchFamily="18" charset="2"/>
              </a:rPr>
              <a:t>0</a:t>
            </a:r>
          </a:p>
          <a:p>
            <a:pPr algn="l">
              <a:buClrTx/>
            </a:pPr>
            <a:endParaRPr lang="en-US" altLang="zh-CN" sz="1000" u="sng" dirty="0">
              <a:solidFill>
                <a:srgbClr val="333399"/>
              </a:solidFill>
              <a:ea typeface="华文行楷" pitchFamily="2" charset="-122"/>
              <a:sym typeface="Symbol" pitchFamily="18" charset="2"/>
            </a:endParaRPr>
          </a:p>
          <a:p>
            <a:pPr algn="l">
              <a:buClrTx/>
            </a:pPr>
            <a:r>
              <a:rPr lang="en-US" altLang="zh-CN" sz="2000" dirty="0">
                <a:solidFill>
                  <a:srgbClr val="333399"/>
                </a:solidFill>
                <a:sym typeface="Symbol" pitchFamily="18" charset="2"/>
              </a:rPr>
              <a:t>B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1</a:t>
            </a:r>
          </a:p>
        </p:txBody>
      </p:sp>
      <p:sp>
        <p:nvSpPr>
          <p:cNvPr id="38919" name="Text Box 9"/>
          <p:cNvSpPr txBox="1">
            <a:spLocks noChangeArrowheads="1"/>
          </p:cNvSpPr>
          <p:nvPr/>
        </p:nvSpPr>
        <p:spPr bwMode="auto">
          <a:xfrm>
            <a:off x="1399833" y="1936748"/>
            <a:ext cx="2919412" cy="3014663"/>
          </a:xfrm>
          <a:prstGeom prst="rect">
            <a:avLst/>
          </a:prstGeom>
          <a:noFill/>
          <a:ln w="9525">
            <a:noFill/>
            <a:miter lim="800000"/>
            <a:headEnd/>
            <a:tailEnd/>
          </a:ln>
        </p:spPr>
        <p:txBody>
          <a:bodyPr>
            <a:spAutoFit/>
          </a:bodyPr>
          <a:lstStyle/>
          <a:p>
            <a:pPr algn="l">
              <a:buClrTx/>
            </a:pPr>
            <a:r>
              <a:rPr kumimoji="0" lang="zh-CN" altLang="en-US" b="1" i="0" dirty="0">
                <a:sym typeface="Symbol" pitchFamily="18" charset="2"/>
              </a:rPr>
              <a:t>语义动作</a:t>
            </a:r>
          </a:p>
          <a:p>
            <a:pPr algn="l">
              <a:buClrTx/>
            </a:pPr>
            <a:endParaRPr kumimoji="0" lang="zh-CN" altLang="en-US" sz="800" i="0" dirty="0">
              <a:solidFill>
                <a:srgbClr val="333399"/>
              </a:solidFill>
              <a:cs typeface="Times New Roman" pitchFamily="18" charset="0"/>
              <a:sym typeface="Symbol" pitchFamily="18" charset="2"/>
            </a:endParaRPr>
          </a:p>
          <a:p>
            <a:pPr algn="l">
              <a:buClrTx/>
            </a:pPr>
            <a:r>
              <a:rPr lang="en-US" altLang="zh-CN" sz="2000" i="0" dirty="0">
                <a:solidFill>
                  <a:srgbClr val="333399"/>
                </a:solidFill>
                <a:cs typeface="Times New Roman" pitchFamily="18" charset="0"/>
                <a:sym typeface="Symbol" pitchFamily="18" charset="2"/>
              </a:rPr>
              <a:t>{ </a:t>
            </a:r>
            <a:r>
              <a:rPr lang="en-US" altLang="zh-CN" sz="2000" dirty="0" err="1">
                <a:solidFill>
                  <a:srgbClr val="333399"/>
                </a:solidFill>
                <a:sym typeface="Symbol" pitchFamily="18" charset="2"/>
              </a:rPr>
              <a:t>S</a:t>
            </a:r>
            <a:r>
              <a:rPr lang="en-US" altLang="zh-CN" sz="2000" b="1" i="0" dirty="0" err="1">
                <a:solidFill>
                  <a:srgbClr val="333399"/>
                </a:solidFill>
                <a:sym typeface="Symbol" pitchFamily="18" charset="2"/>
              </a:rPr>
              <a:t>.</a:t>
            </a:r>
            <a:r>
              <a:rPr lang="en-US" altLang="zh-CN" sz="2000" dirty="0" err="1">
                <a:solidFill>
                  <a:srgbClr val="333399"/>
                </a:solidFill>
              </a:rPr>
              <a:t>f</a:t>
            </a:r>
            <a:r>
              <a:rPr lang="en-US" altLang="zh-CN" sz="2000" i="0" dirty="0">
                <a:solidFill>
                  <a:srgbClr val="333399"/>
                </a:solidFill>
              </a:rPr>
              <a:t> : =1</a:t>
            </a:r>
            <a:r>
              <a:rPr lang="zh-CN" altLang="en-US" sz="2000" i="0" dirty="0">
                <a:solidFill>
                  <a:srgbClr val="333399"/>
                </a:solidFill>
              </a:rPr>
              <a:t>； </a:t>
            </a:r>
            <a:r>
              <a:rPr lang="en-US" altLang="zh-CN" sz="2000" dirty="0">
                <a:solidFill>
                  <a:srgbClr val="333399"/>
                </a:solidFill>
                <a:sym typeface="Symbol" pitchFamily="18" charset="2"/>
              </a:rPr>
              <a:t>p</a:t>
            </a:r>
            <a:r>
              <a:rPr lang="en-US" altLang="zh-CN" sz="2000" dirty="0">
                <a:solidFill>
                  <a:srgbClr val="333399"/>
                </a:solidFill>
              </a:rPr>
              <a:t>rint(</a:t>
            </a:r>
            <a:r>
              <a:rPr lang="en-US" altLang="zh-CN" sz="2000" dirty="0" err="1">
                <a:solidFill>
                  <a:srgbClr val="333399"/>
                </a:solidFill>
                <a:sym typeface="Symbol" pitchFamily="18" charset="2"/>
              </a:rPr>
              <a:t>S</a:t>
            </a:r>
            <a:r>
              <a:rPr lang="en-US" altLang="zh-CN" sz="2000" b="1" i="0" dirty="0" err="1">
                <a:solidFill>
                  <a:srgbClr val="333399"/>
                </a:solidFill>
                <a:sym typeface="Symbol" pitchFamily="18" charset="2"/>
              </a:rPr>
              <a:t>.</a:t>
            </a:r>
            <a:r>
              <a:rPr lang="en-US" altLang="zh-CN" sz="2000" dirty="0" err="1">
                <a:solidFill>
                  <a:srgbClr val="333399"/>
                </a:solidFill>
                <a:sym typeface="Symbol" pitchFamily="18" charset="2"/>
              </a:rPr>
              <a:t>v</a:t>
            </a:r>
            <a:r>
              <a:rPr lang="en-US" altLang="zh-CN" sz="2000" dirty="0">
                <a:solidFill>
                  <a:srgbClr val="333399"/>
                </a:solidFill>
              </a:rPr>
              <a:t>)</a:t>
            </a:r>
            <a:r>
              <a:rPr lang="en-US" altLang="zh-CN" dirty="0">
                <a:solidFill>
                  <a:srgbClr val="333399"/>
                </a:solidFill>
              </a:rPr>
              <a:t> </a:t>
            </a:r>
            <a:r>
              <a:rPr lang="en-US" altLang="zh-CN" sz="2000" i="0" dirty="0">
                <a:solidFill>
                  <a:srgbClr val="333399"/>
                </a:solidFill>
                <a:sym typeface="Symbol" pitchFamily="18" charset="2"/>
              </a:rPr>
              <a:t>}</a:t>
            </a:r>
          </a:p>
          <a:p>
            <a:pPr algn="l">
              <a:buClrTx/>
            </a:pPr>
            <a:endParaRPr kumimoji="0" lang="en-US" altLang="zh-CN" sz="900" i="0" dirty="0">
              <a:solidFill>
                <a:srgbClr val="333399"/>
              </a:solidFill>
              <a:sym typeface="Symbol" pitchFamily="18" charset="2"/>
            </a:endParaRPr>
          </a:p>
          <a:p>
            <a:pPr algn="l">
              <a:buClrTx/>
            </a:pP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S</a:t>
            </a:r>
            <a:r>
              <a:rPr lang="en-US" altLang="zh-CN" sz="2000" i="0" baseline="-25000" dirty="0">
                <a:solidFill>
                  <a:srgbClr val="333399"/>
                </a:solidFill>
                <a:sym typeface="Symbol" pitchFamily="18" charset="2"/>
              </a:rPr>
              <a:t>1</a:t>
            </a:r>
            <a:r>
              <a:rPr lang="en-US" altLang="zh-CN" sz="2000" b="1" dirty="0">
                <a:solidFill>
                  <a:srgbClr val="333399"/>
                </a:solidFill>
                <a:sym typeface="Symbol" pitchFamily="18" charset="2"/>
              </a:rPr>
              <a:t>.</a:t>
            </a:r>
            <a:r>
              <a:rPr lang="en-US" altLang="zh-CN" sz="2000" dirty="0">
                <a:solidFill>
                  <a:srgbClr val="333399"/>
                </a:solidFill>
                <a:sym typeface="Symbol" pitchFamily="18" charset="2"/>
              </a:rPr>
              <a:t>f </a:t>
            </a:r>
            <a:r>
              <a:rPr lang="en-US" altLang="zh-CN" sz="2000" i="0" dirty="0">
                <a:solidFill>
                  <a:srgbClr val="333399"/>
                </a:solidFill>
              </a:rPr>
              <a:t>:= </a:t>
            </a:r>
            <a:r>
              <a:rPr lang="en-US" altLang="zh-CN" sz="2000" dirty="0">
                <a:solidFill>
                  <a:srgbClr val="333399"/>
                </a:solidFill>
                <a:sym typeface="Symbol" pitchFamily="18" charset="2"/>
              </a:rPr>
              <a:t>S</a:t>
            </a:r>
            <a:r>
              <a:rPr lang="en-US" altLang="zh-CN" sz="2000" b="1" dirty="0">
                <a:solidFill>
                  <a:srgbClr val="333399"/>
                </a:solidFill>
                <a:sym typeface="Symbol" pitchFamily="18" charset="2"/>
              </a:rPr>
              <a:t>.</a:t>
            </a:r>
            <a:r>
              <a:rPr lang="en-US" altLang="zh-CN" sz="2000" dirty="0">
                <a:solidFill>
                  <a:srgbClr val="333399"/>
                </a:solidFill>
                <a:sym typeface="Symbol" pitchFamily="18" charset="2"/>
              </a:rPr>
              <a:t>f+1</a:t>
            </a:r>
            <a:r>
              <a:rPr lang="en-US" altLang="zh-CN" sz="2000" i="0" dirty="0">
                <a:solidFill>
                  <a:srgbClr val="333399"/>
                </a:solidFill>
              </a:rPr>
              <a:t>; </a:t>
            </a:r>
            <a:r>
              <a:rPr lang="en-US" altLang="zh-CN" sz="2000" dirty="0" err="1">
                <a:solidFill>
                  <a:srgbClr val="333399"/>
                </a:solidFill>
                <a:sym typeface="Symbol" pitchFamily="18" charset="2"/>
              </a:rPr>
              <a:t>B</a:t>
            </a:r>
            <a:r>
              <a:rPr lang="en-US" altLang="zh-CN" sz="2000" b="1" i="0" dirty="0" err="1">
                <a:solidFill>
                  <a:srgbClr val="333399"/>
                </a:solidFill>
                <a:sym typeface="Symbol" pitchFamily="18" charset="2"/>
              </a:rPr>
              <a:t>.</a:t>
            </a:r>
            <a:r>
              <a:rPr lang="en-US" altLang="zh-CN" sz="2000" dirty="0" err="1">
                <a:solidFill>
                  <a:srgbClr val="333399"/>
                </a:solidFill>
              </a:rPr>
              <a:t>f</a:t>
            </a:r>
            <a:r>
              <a:rPr lang="en-US" altLang="zh-CN" sz="2000" i="0" dirty="0">
                <a:solidFill>
                  <a:srgbClr val="333399"/>
                </a:solidFill>
              </a:rPr>
              <a:t> : =</a:t>
            </a:r>
            <a:r>
              <a:rPr lang="en-US" altLang="zh-CN" sz="2000" dirty="0" err="1">
                <a:solidFill>
                  <a:srgbClr val="333399"/>
                </a:solidFill>
                <a:sym typeface="Symbol" pitchFamily="18" charset="2"/>
              </a:rPr>
              <a:t>S</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f</a:t>
            </a:r>
            <a:r>
              <a:rPr lang="en-US" altLang="zh-CN" sz="2000" i="0" dirty="0">
                <a:solidFill>
                  <a:srgbClr val="333399"/>
                </a:solidFill>
              </a:rPr>
              <a:t>; </a:t>
            </a:r>
          </a:p>
          <a:p>
            <a:pPr algn="l">
              <a:buClrTx/>
            </a:pPr>
            <a:r>
              <a:rPr lang="en-US" altLang="zh-CN" sz="2000" i="0" dirty="0">
                <a:solidFill>
                  <a:srgbClr val="333399"/>
                </a:solidFill>
              </a:rPr>
              <a:t>  </a:t>
            </a:r>
            <a:r>
              <a:rPr lang="en-US" altLang="zh-CN" sz="2000" dirty="0" err="1">
                <a:solidFill>
                  <a:srgbClr val="333399"/>
                </a:solidFill>
                <a:sym typeface="Symbol" pitchFamily="18" charset="2"/>
              </a:rPr>
              <a:t>S</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v</a:t>
            </a:r>
            <a:r>
              <a:rPr lang="en-US" altLang="zh-CN" sz="2000" dirty="0">
                <a:solidFill>
                  <a:srgbClr val="333399"/>
                </a:solidFill>
                <a:sym typeface="Symbol" pitchFamily="18" charset="2"/>
              </a:rPr>
              <a:t> </a:t>
            </a:r>
            <a:r>
              <a:rPr lang="en-US" altLang="zh-CN" sz="2000" i="0" dirty="0">
                <a:solidFill>
                  <a:srgbClr val="333399"/>
                </a:solidFill>
              </a:rPr>
              <a:t>:= </a:t>
            </a:r>
            <a:r>
              <a:rPr lang="en-US" altLang="zh-CN" sz="2000" dirty="0">
                <a:solidFill>
                  <a:srgbClr val="333399"/>
                </a:solidFill>
                <a:sym typeface="Symbol" pitchFamily="18" charset="2"/>
              </a:rPr>
              <a:t>S</a:t>
            </a:r>
            <a:r>
              <a:rPr lang="en-US" altLang="zh-CN" sz="2000" i="0" baseline="-25000" dirty="0">
                <a:solidFill>
                  <a:srgbClr val="333399"/>
                </a:solidFill>
                <a:sym typeface="Symbol" pitchFamily="18" charset="2"/>
              </a:rPr>
              <a:t>1</a:t>
            </a:r>
            <a:r>
              <a:rPr lang="en-US" altLang="zh-CN" sz="2000" b="1" i="0" dirty="0">
                <a:solidFill>
                  <a:srgbClr val="333399"/>
                </a:solidFill>
                <a:sym typeface="Symbol" pitchFamily="18" charset="2"/>
              </a:rPr>
              <a:t>.</a:t>
            </a:r>
            <a:r>
              <a:rPr lang="en-US" altLang="zh-CN" sz="2000" dirty="0">
                <a:solidFill>
                  <a:srgbClr val="333399"/>
                </a:solidFill>
                <a:sym typeface="Symbol" pitchFamily="18" charset="2"/>
              </a:rPr>
              <a:t>v</a:t>
            </a:r>
            <a:r>
              <a:rPr lang="en-US" altLang="zh-CN" sz="2000" i="0" dirty="0">
                <a:solidFill>
                  <a:srgbClr val="333399"/>
                </a:solidFill>
              </a:rPr>
              <a:t>+</a:t>
            </a:r>
            <a:r>
              <a:rPr lang="en-US" altLang="zh-CN" sz="2000" dirty="0">
                <a:solidFill>
                  <a:srgbClr val="333399"/>
                </a:solidFill>
                <a:sym typeface="Symbol" pitchFamily="18" charset="2"/>
              </a:rPr>
              <a:t>B</a:t>
            </a:r>
            <a:r>
              <a:rPr lang="en-US" altLang="zh-CN" sz="2000" b="1" i="0" dirty="0">
                <a:solidFill>
                  <a:srgbClr val="333399"/>
                </a:solidFill>
                <a:sym typeface="Symbol" pitchFamily="18" charset="2"/>
              </a:rPr>
              <a:t>.</a:t>
            </a:r>
            <a:r>
              <a:rPr lang="en-US" altLang="zh-CN" sz="2000" dirty="0">
                <a:solidFill>
                  <a:srgbClr val="333399"/>
                </a:solidFill>
                <a:sym typeface="Symbol" pitchFamily="18" charset="2"/>
              </a:rPr>
              <a:t>v </a:t>
            </a:r>
            <a:r>
              <a:rPr lang="en-US" altLang="zh-CN" sz="2000" i="0" dirty="0">
                <a:solidFill>
                  <a:srgbClr val="333399"/>
                </a:solidFill>
                <a:sym typeface="Symbol" pitchFamily="18" charset="2"/>
              </a:rPr>
              <a:t>}</a:t>
            </a:r>
          </a:p>
          <a:p>
            <a:pPr algn="l">
              <a:buClrTx/>
            </a:pPr>
            <a:endParaRPr lang="en-US" altLang="zh-CN" sz="900" i="0" dirty="0">
              <a:solidFill>
                <a:srgbClr val="333399"/>
              </a:solidFill>
              <a:sym typeface="Symbol" pitchFamily="18" charset="2"/>
            </a:endParaRPr>
          </a:p>
          <a:p>
            <a:pPr algn="l">
              <a:buClrTx/>
            </a:pP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S</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v</a:t>
            </a:r>
            <a:r>
              <a:rPr lang="en-US" altLang="zh-CN" sz="2000" dirty="0">
                <a:solidFill>
                  <a:srgbClr val="333399"/>
                </a:solidFill>
                <a:sym typeface="Symbol" pitchFamily="18" charset="2"/>
              </a:rPr>
              <a:t> </a:t>
            </a:r>
            <a:r>
              <a:rPr lang="en-US" altLang="zh-CN" sz="2000" i="0" dirty="0">
                <a:solidFill>
                  <a:srgbClr val="333399"/>
                </a:solidFill>
              </a:rPr>
              <a:t>:= </a:t>
            </a:r>
            <a:r>
              <a:rPr lang="en-US" altLang="zh-CN" sz="2000" dirty="0">
                <a:solidFill>
                  <a:srgbClr val="333399"/>
                </a:solidFill>
                <a:sym typeface="Symbol" pitchFamily="18" charset="2"/>
              </a:rPr>
              <a:t>0</a:t>
            </a:r>
            <a:r>
              <a:rPr lang="en-US" altLang="zh-CN" sz="2000" i="0" dirty="0">
                <a:solidFill>
                  <a:srgbClr val="333399"/>
                </a:solidFill>
              </a:rPr>
              <a:t> </a:t>
            </a:r>
            <a:r>
              <a:rPr lang="en-US" altLang="zh-CN" sz="2000" i="0" dirty="0">
                <a:solidFill>
                  <a:srgbClr val="333399"/>
                </a:solidFill>
                <a:sym typeface="Symbol" pitchFamily="18" charset="2"/>
              </a:rPr>
              <a:t>}</a:t>
            </a:r>
          </a:p>
          <a:p>
            <a:pPr algn="l">
              <a:buClrTx/>
            </a:pPr>
            <a:endParaRPr lang="en-US" altLang="zh-CN" sz="900" i="0" dirty="0">
              <a:solidFill>
                <a:srgbClr val="333399"/>
              </a:solidFill>
              <a:sym typeface="Symbol" pitchFamily="18" charset="2"/>
            </a:endParaRPr>
          </a:p>
          <a:p>
            <a:pPr algn="l">
              <a:buClrTx/>
            </a:pP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v</a:t>
            </a:r>
            <a:r>
              <a:rPr lang="en-US" altLang="zh-CN" sz="2000" dirty="0">
                <a:solidFill>
                  <a:srgbClr val="333399"/>
                </a:solidFill>
                <a:sym typeface="Symbol" pitchFamily="18" charset="2"/>
              </a:rPr>
              <a:t> </a:t>
            </a:r>
            <a:r>
              <a:rPr lang="en-US" altLang="zh-CN" sz="2000" i="0" dirty="0">
                <a:solidFill>
                  <a:srgbClr val="333399"/>
                </a:solidFill>
              </a:rPr>
              <a:t>:= 0 </a:t>
            </a:r>
            <a:r>
              <a:rPr lang="en-US" altLang="zh-CN" sz="2000" i="0" dirty="0">
                <a:solidFill>
                  <a:srgbClr val="333399"/>
                </a:solidFill>
                <a:sym typeface="Symbol" pitchFamily="18" charset="2"/>
              </a:rPr>
              <a:t>}</a:t>
            </a:r>
          </a:p>
          <a:p>
            <a:pPr algn="l">
              <a:buClrTx/>
            </a:pPr>
            <a:endParaRPr lang="en-US" altLang="zh-CN" sz="900" i="0" dirty="0">
              <a:solidFill>
                <a:srgbClr val="333399"/>
              </a:solidFill>
              <a:sym typeface="Symbol" pitchFamily="18" charset="2"/>
            </a:endParaRPr>
          </a:p>
          <a:p>
            <a:pPr algn="l">
              <a:buClrTx/>
            </a:pP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v</a:t>
            </a:r>
            <a:r>
              <a:rPr lang="en-US" altLang="zh-CN" sz="2000" dirty="0">
                <a:solidFill>
                  <a:srgbClr val="333399"/>
                </a:solidFill>
                <a:sym typeface="Symbol" pitchFamily="18" charset="2"/>
              </a:rPr>
              <a:t> </a:t>
            </a:r>
            <a:r>
              <a:rPr lang="en-US" altLang="zh-CN" sz="2000" i="0" dirty="0">
                <a:solidFill>
                  <a:srgbClr val="333399"/>
                </a:solidFill>
              </a:rPr>
              <a:t>:= 2</a:t>
            </a:r>
            <a:r>
              <a:rPr lang="en-US" altLang="zh-CN" sz="2000" i="0" baseline="30000" dirty="0">
                <a:solidFill>
                  <a:srgbClr val="333399"/>
                </a:solidFill>
              </a:rPr>
              <a:t>-</a:t>
            </a:r>
            <a:r>
              <a:rPr lang="en-US" altLang="zh-CN" sz="2000" baseline="30000" dirty="0">
                <a:solidFill>
                  <a:srgbClr val="333399"/>
                </a:solidFill>
                <a:sym typeface="Symbol" pitchFamily="18" charset="2"/>
              </a:rPr>
              <a:t>B</a:t>
            </a:r>
            <a:r>
              <a:rPr lang="en-US" altLang="zh-CN" sz="2000" b="1" i="0" baseline="30000" dirty="0">
                <a:solidFill>
                  <a:srgbClr val="333399"/>
                </a:solidFill>
                <a:sym typeface="Symbol" pitchFamily="18" charset="2"/>
              </a:rPr>
              <a:t>.</a:t>
            </a:r>
            <a:r>
              <a:rPr lang="en-US" altLang="zh-CN" sz="2000" baseline="30000" dirty="0">
                <a:solidFill>
                  <a:srgbClr val="333399"/>
                </a:solidFill>
              </a:rPr>
              <a:t>f</a:t>
            </a:r>
            <a:r>
              <a:rPr lang="en-US" altLang="zh-CN" sz="2000" i="0" dirty="0">
                <a:solidFill>
                  <a:srgbClr val="333399"/>
                </a:solidFill>
              </a:rPr>
              <a:t> </a:t>
            </a:r>
            <a:r>
              <a:rPr lang="en-US" altLang="zh-CN" sz="2000" i="0" dirty="0">
                <a:solidFill>
                  <a:srgbClr val="333399"/>
                </a:solidFill>
                <a:sym typeface="Symbol" pitchFamily="18" charset="2"/>
              </a:rPr>
              <a:t>}</a:t>
            </a:r>
          </a:p>
        </p:txBody>
      </p:sp>
      <p:sp>
        <p:nvSpPr>
          <p:cNvPr id="38920" name="Rectangle 12"/>
          <p:cNvSpPr>
            <a:spLocks noChangeArrowheads="1"/>
          </p:cNvSpPr>
          <p:nvPr/>
        </p:nvSpPr>
        <p:spPr bwMode="auto">
          <a:xfrm>
            <a:off x="189594" y="1313543"/>
            <a:ext cx="4382406" cy="646331"/>
          </a:xfrm>
          <a:prstGeom prst="rect">
            <a:avLst/>
          </a:prstGeom>
          <a:noFill/>
          <a:ln w="9525">
            <a:noFill/>
            <a:miter lim="800000"/>
            <a:headEnd/>
            <a:tailEnd/>
          </a:ln>
        </p:spPr>
        <p:txBody>
          <a:bodyPr wrap="square">
            <a:spAutoFit/>
          </a:bodyPr>
          <a:lstStyle/>
          <a:p>
            <a:pPr algn="l">
              <a:buClrTx/>
              <a:buFont typeface="Symbol" pitchFamily="18" charset="2"/>
              <a:buChar char="-"/>
            </a:pPr>
            <a:r>
              <a:rPr lang="en-US" altLang="zh-CN" b="1" i="0" dirty="0"/>
              <a:t>  </a:t>
            </a:r>
            <a:r>
              <a:rPr lang="zh-CN" altLang="en-US" b="1" i="0" dirty="0">
                <a:solidFill>
                  <a:srgbClr val="333399"/>
                </a:solidFill>
              </a:rPr>
              <a:t>考虑对于下列</a:t>
            </a:r>
            <a:r>
              <a:rPr lang="en-US" altLang="zh-CN" i="0" dirty="0">
                <a:solidFill>
                  <a:srgbClr val="333399"/>
                </a:solidFill>
              </a:rPr>
              <a:t>L-</a:t>
            </a:r>
            <a:r>
              <a:rPr lang="zh-CN" altLang="en-US" b="1" i="0" dirty="0">
                <a:solidFill>
                  <a:srgbClr val="333399"/>
                </a:solidFill>
              </a:rPr>
              <a:t>属性文法，输入串为 </a:t>
            </a:r>
            <a:r>
              <a:rPr lang="en-US" altLang="zh-CN" b="1" i="0" dirty="0"/>
              <a:t>.101</a:t>
            </a:r>
            <a:r>
              <a:rPr lang="en-US" altLang="zh-CN" b="1" i="0" dirty="0">
                <a:solidFill>
                  <a:srgbClr val="333399"/>
                </a:solidFill>
              </a:rPr>
              <a:t> </a:t>
            </a:r>
            <a:r>
              <a:rPr lang="zh-CN" altLang="en-US" b="1" i="0" dirty="0">
                <a:solidFill>
                  <a:srgbClr val="333399"/>
                </a:solidFill>
              </a:rPr>
              <a:t>时的计算过程</a:t>
            </a:r>
            <a:endParaRPr lang="zh-CN" altLang="en-US" b="1" i="0" dirty="0"/>
          </a:p>
        </p:txBody>
      </p:sp>
      <p:sp>
        <p:nvSpPr>
          <p:cNvPr id="38921" name="Text Box 14"/>
          <p:cNvSpPr txBox="1">
            <a:spLocks noChangeArrowheads="1"/>
          </p:cNvSpPr>
          <p:nvPr/>
        </p:nvSpPr>
        <p:spPr bwMode="auto">
          <a:xfrm>
            <a:off x="214313" y="367393"/>
            <a:ext cx="8070850" cy="946150"/>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dirty="0">
                <a:latin typeface="楷体_GB2312" pitchFamily="49" charset="-122"/>
              </a:rPr>
              <a:t> </a:t>
            </a:r>
            <a:r>
              <a:rPr lang="zh-CN" altLang="en-US" sz="2800" b="1" i="0" dirty="0">
                <a:solidFill>
                  <a:srgbClr val="333399"/>
                </a:solidFill>
                <a:latin typeface="楷体_GB2312" pitchFamily="49" charset="-122"/>
              </a:rPr>
              <a:t>采用</a:t>
            </a:r>
            <a:r>
              <a:rPr lang="zh-CN" altLang="en-US" sz="2800" b="1" i="0" dirty="0">
                <a:solidFill>
                  <a:srgbClr val="333399"/>
                </a:solidFill>
              </a:rPr>
              <a:t>基于</a:t>
            </a:r>
            <a:r>
              <a:rPr lang="zh-CN" altLang="en-US" sz="2800" b="1" i="0" dirty="0">
                <a:solidFill>
                  <a:srgbClr val="333399"/>
                </a:solidFill>
                <a:latin typeface="Times New Roman" pitchFamily="18" charset="0"/>
              </a:rPr>
              <a:t>深度优先后序遍历算法进行 </a:t>
            </a:r>
            <a:r>
              <a:rPr lang="en-US" altLang="zh-CN" sz="2800" i="0" dirty="0">
                <a:solidFill>
                  <a:srgbClr val="333399"/>
                </a:solidFill>
              </a:rPr>
              <a:t>L-</a:t>
            </a:r>
            <a:r>
              <a:rPr lang="zh-CN" altLang="en-US" sz="2800" b="1" i="0" dirty="0">
                <a:solidFill>
                  <a:srgbClr val="333399"/>
                </a:solidFill>
              </a:rPr>
              <a:t>属性文</a:t>
            </a:r>
          </a:p>
          <a:p>
            <a:pPr algn="l">
              <a:buClrTx/>
            </a:pPr>
            <a:r>
              <a:rPr lang="zh-CN" altLang="en-US" sz="2800" b="1" i="0" dirty="0">
                <a:solidFill>
                  <a:srgbClr val="333399"/>
                </a:solidFill>
              </a:rPr>
              <a:t>     法的语义计算</a:t>
            </a:r>
            <a:r>
              <a:rPr lang="zh-CN" altLang="en-US" sz="2800" b="1" i="0" dirty="0"/>
              <a:t>举例</a:t>
            </a:r>
          </a:p>
        </p:txBody>
      </p:sp>
      <p:sp>
        <p:nvSpPr>
          <p:cNvPr id="581647" name="Rectangle 15"/>
          <p:cNvSpPr>
            <a:spLocks noChangeArrowheads="1"/>
          </p:cNvSpPr>
          <p:nvPr/>
        </p:nvSpPr>
        <p:spPr bwMode="auto">
          <a:xfrm>
            <a:off x="4746625" y="3397250"/>
            <a:ext cx="782638" cy="396875"/>
          </a:xfrm>
          <a:prstGeom prst="rect">
            <a:avLst/>
          </a:prstGeom>
          <a:noFill/>
          <a:ln w="9525">
            <a:noFill/>
            <a:miter lim="800000"/>
            <a:headEnd/>
            <a:tailEnd/>
          </a:ln>
        </p:spPr>
        <p:txBody>
          <a:bodyPr wrap="none">
            <a:spAutoFit/>
          </a:bodyPr>
          <a:lstStyle/>
          <a:p>
            <a:pPr algn="l"/>
            <a:r>
              <a:rPr lang="en-US" altLang="zh-CN" sz="2000" dirty="0" err="1">
                <a:sym typeface="Symbol" pitchFamily="18" charset="2"/>
              </a:rPr>
              <a:t>S</a:t>
            </a:r>
            <a:r>
              <a:rPr lang="en-US" altLang="zh-CN" sz="2000" b="1" i="0" dirty="0" err="1">
                <a:sym typeface="Symbol" pitchFamily="18" charset="2"/>
              </a:rPr>
              <a:t>.</a:t>
            </a:r>
            <a:r>
              <a:rPr lang="en-US" altLang="zh-CN" sz="2000" dirty="0" err="1"/>
              <a:t>f</a:t>
            </a:r>
            <a:r>
              <a:rPr lang="en-US" altLang="zh-CN" sz="2000" i="0" dirty="0"/>
              <a:t>=1</a:t>
            </a:r>
          </a:p>
        </p:txBody>
      </p:sp>
      <p:sp>
        <p:nvSpPr>
          <p:cNvPr id="581648" name="Rectangle 16"/>
          <p:cNvSpPr>
            <a:spLocks noChangeArrowheads="1"/>
          </p:cNvSpPr>
          <p:nvPr/>
        </p:nvSpPr>
        <p:spPr bwMode="auto">
          <a:xfrm>
            <a:off x="5715000" y="4022725"/>
            <a:ext cx="922338" cy="396875"/>
          </a:xfrm>
          <a:prstGeom prst="rect">
            <a:avLst/>
          </a:prstGeom>
          <a:noFill/>
          <a:ln w="9525">
            <a:noFill/>
            <a:miter lim="800000"/>
            <a:headEnd/>
            <a:tailEnd/>
          </a:ln>
        </p:spPr>
        <p:txBody>
          <a:bodyPr wrap="none">
            <a:spAutoFit/>
          </a:bodyPr>
          <a:lstStyle/>
          <a:p>
            <a:pPr algn="l"/>
            <a:r>
              <a:rPr lang="en-US" altLang="zh-CN" sz="2000">
                <a:sym typeface="Symbol" pitchFamily="18" charset="2"/>
              </a:rPr>
              <a:t>S</a:t>
            </a:r>
            <a:r>
              <a:rPr lang="en-US" altLang="zh-CN" sz="2000" b="1" i="0">
                <a:sym typeface="Symbol" pitchFamily="18" charset="2"/>
              </a:rPr>
              <a:t>.</a:t>
            </a:r>
            <a:r>
              <a:rPr lang="en-US" altLang="zh-CN" sz="2000">
                <a:sym typeface="Symbol" pitchFamily="18" charset="2"/>
              </a:rPr>
              <a:t>f </a:t>
            </a:r>
            <a:r>
              <a:rPr lang="en-US" altLang="zh-CN" sz="2000" i="0"/>
              <a:t>= 2</a:t>
            </a:r>
          </a:p>
        </p:txBody>
      </p:sp>
      <p:sp>
        <p:nvSpPr>
          <p:cNvPr id="581649" name="Rectangle 17"/>
          <p:cNvSpPr>
            <a:spLocks noChangeArrowheads="1"/>
          </p:cNvSpPr>
          <p:nvPr/>
        </p:nvSpPr>
        <p:spPr bwMode="auto">
          <a:xfrm>
            <a:off x="5791200" y="4648200"/>
            <a:ext cx="782638" cy="396875"/>
          </a:xfrm>
          <a:prstGeom prst="rect">
            <a:avLst/>
          </a:prstGeom>
          <a:noFill/>
          <a:ln w="9525">
            <a:noFill/>
            <a:miter lim="800000"/>
            <a:headEnd/>
            <a:tailEnd/>
          </a:ln>
        </p:spPr>
        <p:txBody>
          <a:bodyPr wrap="none">
            <a:spAutoFit/>
          </a:bodyPr>
          <a:lstStyle/>
          <a:p>
            <a:pPr algn="l"/>
            <a:r>
              <a:rPr lang="en-US" altLang="zh-CN" sz="2000">
                <a:sym typeface="Symbol" pitchFamily="18" charset="2"/>
              </a:rPr>
              <a:t>B</a:t>
            </a:r>
            <a:r>
              <a:rPr lang="en-US" altLang="zh-CN" sz="2000" b="1" i="0">
                <a:sym typeface="Symbol" pitchFamily="18" charset="2"/>
              </a:rPr>
              <a:t>.</a:t>
            </a:r>
            <a:r>
              <a:rPr lang="en-US" altLang="zh-CN" sz="2000">
                <a:sym typeface="Symbol" pitchFamily="18" charset="2"/>
              </a:rPr>
              <a:t>f</a:t>
            </a:r>
            <a:r>
              <a:rPr lang="en-US" altLang="zh-CN" sz="2000" i="0"/>
              <a:t>=2</a:t>
            </a:r>
          </a:p>
        </p:txBody>
      </p:sp>
      <p:sp>
        <p:nvSpPr>
          <p:cNvPr id="581651" name="Rectangle 19"/>
          <p:cNvSpPr>
            <a:spLocks noChangeArrowheads="1"/>
          </p:cNvSpPr>
          <p:nvPr/>
        </p:nvSpPr>
        <p:spPr bwMode="auto">
          <a:xfrm>
            <a:off x="6477000" y="5257800"/>
            <a:ext cx="922338" cy="396875"/>
          </a:xfrm>
          <a:prstGeom prst="rect">
            <a:avLst/>
          </a:prstGeom>
          <a:noFill/>
          <a:ln w="9525">
            <a:noFill/>
            <a:miter lim="800000"/>
            <a:headEnd/>
            <a:tailEnd/>
          </a:ln>
        </p:spPr>
        <p:txBody>
          <a:bodyPr wrap="none">
            <a:spAutoFit/>
          </a:bodyPr>
          <a:lstStyle/>
          <a:p>
            <a:pPr algn="l"/>
            <a:r>
              <a:rPr lang="en-US" altLang="zh-CN" sz="2000">
                <a:sym typeface="Symbol" pitchFamily="18" charset="2"/>
              </a:rPr>
              <a:t>B</a:t>
            </a:r>
            <a:r>
              <a:rPr lang="en-US" altLang="zh-CN" sz="2000" b="1" i="0">
                <a:sym typeface="Symbol" pitchFamily="18" charset="2"/>
              </a:rPr>
              <a:t>.</a:t>
            </a:r>
            <a:r>
              <a:rPr lang="en-US" altLang="zh-CN" sz="2000">
                <a:sym typeface="Symbol" pitchFamily="18" charset="2"/>
              </a:rPr>
              <a:t>f </a:t>
            </a:r>
            <a:r>
              <a:rPr lang="en-US" altLang="zh-CN" sz="2000" i="0"/>
              <a:t>= 3</a:t>
            </a:r>
          </a:p>
        </p:txBody>
      </p:sp>
      <p:sp>
        <p:nvSpPr>
          <p:cNvPr id="581653" name="Rectangle 21"/>
          <p:cNvSpPr>
            <a:spLocks noChangeArrowheads="1"/>
          </p:cNvSpPr>
          <p:nvPr/>
        </p:nvSpPr>
        <p:spPr bwMode="auto">
          <a:xfrm>
            <a:off x="5715000" y="5257800"/>
            <a:ext cx="839788" cy="396875"/>
          </a:xfrm>
          <a:prstGeom prst="rect">
            <a:avLst/>
          </a:prstGeom>
          <a:noFill/>
          <a:ln w="9525">
            <a:noFill/>
            <a:miter lim="800000"/>
            <a:headEnd/>
            <a:tailEnd/>
          </a:ln>
        </p:spPr>
        <p:txBody>
          <a:bodyPr wrap="none">
            <a:spAutoFit/>
          </a:bodyPr>
          <a:lstStyle/>
          <a:p>
            <a:pPr algn="l"/>
            <a:r>
              <a:rPr lang="en-US" altLang="zh-CN" sz="2000">
                <a:sym typeface="Symbol" pitchFamily="18" charset="2"/>
              </a:rPr>
              <a:t>B</a:t>
            </a:r>
            <a:r>
              <a:rPr lang="en-US" altLang="zh-CN" sz="2000" b="1" i="0">
                <a:sym typeface="Symbol" pitchFamily="18" charset="2"/>
              </a:rPr>
              <a:t>.</a:t>
            </a:r>
            <a:r>
              <a:rPr lang="en-US" altLang="zh-CN" sz="2000">
                <a:sym typeface="Symbol" pitchFamily="18" charset="2"/>
              </a:rPr>
              <a:t>v</a:t>
            </a:r>
            <a:r>
              <a:rPr lang="en-US" altLang="zh-CN" sz="2000" i="0"/>
              <a:t>=0</a:t>
            </a:r>
          </a:p>
        </p:txBody>
      </p:sp>
      <p:sp>
        <p:nvSpPr>
          <p:cNvPr id="581657" name="Rectangle 25"/>
          <p:cNvSpPr>
            <a:spLocks noChangeArrowheads="1"/>
          </p:cNvSpPr>
          <p:nvPr/>
        </p:nvSpPr>
        <p:spPr bwMode="auto">
          <a:xfrm>
            <a:off x="5992813" y="5927725"/>
            <a:ext cx="1473200" cy="396875"/>
          </a:xfrm>
          <a:prstGeom prst="rect">
            <a:avLst/>
          </a:prstGeom>
          <a:noFill/>
          <a:ln w="9525">
            <a:noFill/>
            <a:miter lim="800000"/>
            <a:headEnd/>
            <a:tailEnd/>
          </a:ln>
        </p:spPr>
        <p:txBody>
          <a:bodyPr wrap="none">
            <a:spAutoFit/>
          </a:bodyPr>
          <a:lstStyle/>
          <a:p>
            <a:pPr algn="l"/>
            <a:r>
              <a:rPr lang="en-US" altLang="zh-CN" sz="2000">
                <a:sym typeface="Symbol" pitchFamily="18" charset="2"/>
              </a:rPr>
              <a:t>B</a:t>
            </a:r>
            <a:r>
              <a:rPr lang="en-US" altLang="zh-CN" sz="2000" b="1" i="0">
                <a:sym typeface="Symbol" pitchFamily="18" charset="2"/>
              </a:rPr>
              <a:t>.</a:t>
            </a:r>
            <a:r>
              <a:rPr lang="en-US" altLang="zh-CN" sz="2000">
                <a:sym typeface="Symbol" pitchFamily="18" charset="2"/>
              </a:rPr>
              <a:t>v </a:t>
            </a:r>
            <a:r>
              <a:rPr lang="en-US" altLang="zh-CN" sz="2000" i="0"/>
              <a:t>= 0.125</a:t>
            </a:r>
          </a:p>
        </p:txBody>
      </p:sp>
      <p:sp>
        <p:nvSpPr>
          <p:cNvPr id="581659" name="Rectangle 27"/>
          <p:cNvSpPr>
            <a:spLocks noChangeArrowheads="1"/>
          </p:cNvSpPr>
          <p:nvPr/>
        </p:nvSpPr>
        <p:spPr bwMode="auto">
          <a:xfrm>
            <a:off x="4757738" y="4648200"/>
            <a:ext cx="1050925" cy="396875"/>
          </a:xfrm>
          <a:prstGeom prst="rect">
            <a:avLst/>
          </a:prstGeom>
          <a:noFill/>
          <a:ln w="9525">
            <a:noFill/>
            <a:miter lim="800000"/>
            <a:headEnd/>
            <a:tailEnd/>
          </a:ln>
        </p:spPr>
        <p:txBody>
          <a:bodyPr wrap="none">
            <a:spAutoFit/>
          </a:bodyPr>
          <a:lstStyle/>
          <a:p>
            <a:pPr algn="l"/>
            <a:r>
              <a:rPr lang="en-US" altLang="zh-CN" sz="2000">
                <a:sym typeface="Symbol" pitchFamily="18" charset="2"/>
              </a:rPr>
              <a:t>B</a:t>
            </a:r>
            <a:r>
              <a:rPr lang="en-US" altLang="zh-CN" sz="2000" b="1" i="0">
                <a:sym typeface="Symbol" pitchFamily="18" charset="2"/>
              </a:rPr>
              <a:t>.</a:t>
            </a:r>
            <a:r>
              <a:rPr lang="en-US" altLang="zh-CN" sz="2000">
                <a:sym typeface="Symbol" pitchFamily="18" charset="2"/>
              </a:rPr>
              <a:t>v</a:t>
            </a:r>
            <a:r>
              <a:rPr lang="en-US" altLang="zh-CN" sz="2000" i="0"/>
              <a:t>=0.5</a:t>
            </a:r>
          </a:p>
        </p:txBody>
      </p:sp>
      <p:sp>
        <p:nvSpPr>
          <p:cNvPr id="581662" name="Rectangle 30"/>
          <p:cNvSpPr>
            <a:spLocks noChangeArrowheads="1"/>
          </p:cNvSpPr>
          <p:nvPr/>
        </p:nvSpPr>
        <p:spPr bwMode="auto">
          <a:xfrm>
            <a:off x="6872288" y="3300412"/>
            <a:ext cx="1481137" cy="396875"/>
          </a:xfrm>
          <a:prstGeom prst="rect">
            <a:avLst/>
          </a:prstGeom>
          <a:noFill/>
          <a:ln w="9525">
            <a:noFill/>
            <a:miter lim="800000"/>
            <a:headEnd/>
            <a:tailEnd/>
          </a:ln>
        </p:spPr>
        <p:txBody>
          <a:bodyPr wrap="none">
            <a:spAutoFit/>
          </a:bodyPr>
          <a:lstStyle/>
          <a:p>
            <a:pPr algn="l"/>
            <a:r>
              <a:rPr lang="en-US" altLang="zh-CN" sz="2000">
                <a:sym typeface="Symbol" pitchFamily="18" charset="2"/>
              </a:rPr>
              <a:t>p</a:t>
            </a:r>
            <a:r>
              <a:rPr lang="en-US" altLang="zh-CN" sz="2000"/>
              <a:t>rint(</a:t>
            </a:r>
            <a:r>
              <a:rPr lang="en-US" altLang="zh-CN" sz="2000" i="0"/>
              <a:t>0.625</a:t>
            </a:r>
            <a:r>
              <a:rPr lang="en-US" altLang="zh-CN" sz="2000"/>
              <a:t>)</a:t>
            </a:r>
          </a:p>
        </p:txBody>
      </p:sp>
      <p:sp>
        <p:nvSpPr>
          <p:cNvPr id="581663" name="Rectangle 31"/>
          <p:cNvSpPr>
            <a:spLocks noChangeArrowheads="1"/>
          </p:cNvSpPr>
          <p:nvPr/>
        </p:nvSpPr>
        <p:spPr bwMode="auto">
          <a:xfrm>
            <a:off x="4746625" y="4022725"/>
            <a:ext cx="782638" cy="396875"/>
          </a:xfrm>
          <a:prstGeom prst="rect">
            <a:avLst/>
          </a:prstGeom>
          <a:noFill/>
          <a:ln w="9525">
            <a:noFill/>
            <a:miter lim="800000"/>
            <a:headEnd/>
            <a:tailEnd/>
          </a:ln>
        </p:spPr>
        <p:txBody>
          <a:bodyPr wrap="none">
            <a:spAutoFit/>
          </a:bodyPr>
          <a:lstStyle/>
          <a:p>
            <a:pPr algn="l"/>
            <a:r>
              <a:rPr lang="en-US" altLang="zh-CN" sz="2000">
                <a:sym typeface="Symbol" pitchFamily="18" charset="2"/>
              </a:rPr>
              <a:t>B</a:t>
            </a:r>
            <a:r>
              <a:rPr lang="en-US" altLang="zh-CN" sz="2000" b="1" i="0">
                <a:sym typeface="Symbol" pitchFamily="18" charset="2"/>
              </a:rPr>
              <a:t>.</a:t>
            </a:r>
            <a:r>
              <a:rPr lang="en-US" altLang="zh-CN" sz="2000"/>
              <a:t>f</a:t>
            </a:r>
            <a:r>
              <a:rPr lang="en-US" altLang="zh-CN" sz="2000" i="0"/>
              <a:t>=1</a:t>
            </a:r>
          </a:p>
        </p:txBody>
      </p:sp>
      <p:sp>
        <p:nvSpPr>
          <p:cNvPr id="581664" name="Rectangle 32"/>
          <p:cNvSpPr>
            <a:spLocks noChangeArrowheads="1"/>
          </p:cNvSpPr>
          <p:nvPr/>
        </p:nvSpPr>
        <p:spPr bwMode="auto">
          <a:xfrm>
            <a:off x="6499225" y="4648200"/>
            <a:ext cx="922338" cy="396875"/>
          </a:xfrm>
          <a:prstGeom prst="rect">
            <a:avLst/>
          </a:prstGeom>
          <a:noFill/>
          <a:ln w="9525">
            <a:noFill/>
            <a:miter lim="800000"/>
            <a:headEnd/>
            <a:tailEnd/>
          </a:ln>
        </p:spPr>
        <p:txBody>
          <a:bodyPr wrap="none">
            <a:spAutoFit/>
          </a:bodyPr>
          <a:lstStyle/>
          <a:p>
            <a:pPr algn="l"/>
            <a:r>
              <a:rPr lang="en-US" altLang="zh-CN" sz="2000">
                <a:sym typeface="Symbol" pitchFamily="18" charset="2"/>
              </a:rPr>
              <a:t>S</a:t>
            </a:r>
            <a:r>
              <a:rPr lang="en-US" altLang="zh-CN" sz="2000" b="1" i="0">
                <a:sym typeface="Symbol" pitchFamily="18" charset="2"/>
              </a:rPr>
              <a:t>.</a:t>
            </a:r>
            <a:r>
              <a:rPr lang="en-US" altLang="zh-CN" sz="2000">
                <a:sym typeface="Symbol" pitchFamily="18" charset="2"/>
              </a:rPr>
              <a:t>f </a:t>
            </a:r>
            <a:r>
              <a:rPr lang="en-US" altLang="zh-CN" sz="2000" i="0"/>
              <a:t>= 3</a:t>
            </a:r>
          </a:p>
        </p:txBody>
      </p:sp>
      <p:sp>
        <p:nvSpPr>
          <p:cNvPr id="581666" name="Rectangle 34"/>
          <p:cNvSpPr>
            <a:spLocks noChangeArrowheads="1"/>
          </p:cNvSpPr>
          <p:nvPr/>
        </p:nvSpPr>
        <p:spPr bwMode="auto">
          <a:xfrm>
            <a:off x="7897813" y="5927725"/>
            <a:ext cx="839787" cy="396875"/>
          </a:xfrm>
          <a:prstGeom prst="rect">
            <a:avLst/>
          </a:prstGeom>
          <a:noFill/>
          <a:ln w="9525">
            <a:noFill/>
            <a:miter lim="800000"/>
            <a:headEnd/>
            <a:tailEnd/>
          </a:ln>
        </p:spPr>
        <p:txBody>
          <a:bodyPr wrap="none">
            <a:spAutoFit/>
          </a:bodyPr>
          <a:lstStyle/>
          <a:p>
            <a:pPr algn="l"/>
            <a:r>
              <a:rPr lang="en-US" altLang="zh-CN" sz="2000" dirty="0" err="1">
                <a:sym typeface="Symbol" pitchFamily="18" charset="2"/>
              </a:rPr>
              <a:t>S</a:t>
            </a:r>
            <a:r>
              <a:rPr lang="en-US" altLang="zh-CN" sz="2000" b="1" i="0" dirty="0" err="1">
                <a:sym typeface="Symbol" pitchFamily="18" charset="2"/>
              </a:rPr>
              <a:t>.</a:t>
            </a:r>
            <a:r>
              <a:rPr lang="en-US" altLang="zh-CN" sz="2000" dirty="0" err="1">
                <a:sym typeface="Symbol" pitchFamily="18" charset="2"/>
              </a:rPr>
              <a:t>v</a:t>
            </a:r>
            <a:r>
              <a:rPr lang="en-US" altLang="zh-CN" sz="2000" i="0" dirty="0"/>
              <a:t>=0</a:t>
            </a:r>
          </a:p>
        </p:txBody>
      </p:sp>
      <p:sp>
        <p:nvSpPr>
          <p:cNvPr id="581668" name="Rectangle 36"/>
          <p:cNvSpPr>
            <a:spLocks noChangeArrowheads="1"/>
          </p:cNvSpPr>
          <p:nvPr/>
        </p:nvSpPr>
        <p:spPr bwMode="auto">
          <a:xfrm>
            <a:off x="7429500" y="4648200"/>
            <a:ext cx="1333500" cy="396875"/>
          </a:xfrm>
          <a:prstGeom prst="rect">
            <a:avLst/>
          </a:prstGeom>
          <a:noFill/>
          <a:ln w="9525">
            <a:noFill/>
            <a:miter lim="800000"/>
            <a:headEnd/>
            <a:tailEnd/>
          </a:ln>
        </p:spPr>
        <p:txBody>
          <a:bodyPr wrap="none">
            <a:spAutoFit/>
          </a:bodyPr>
          <a:lstStyle/>
          <a:p>
            <a:pPr algn="l"/>
            <a:r>
              <a:rPr lang="en-US" altLang="zh-CN" sz="2000">
                <a:sym typeface="Symbol" pitchFamily="18" charset="2"/>
              </a:rPr>
              <a:t>S</a:t>
            </a:r>
            <a:r>
              <a:rPr lang="en-US" altLang="zh-CN" sz="2000" b="1" i="0">
                <a:sym typeface="Symbol" pitchFamily="18" charset="2"/>
              </a:rPr>
              <a:t>.</a:t>
            </a:r>
            <a:r>
              <a:rPr lang="en-US" altLang="zh-CN" sz="2000">
                <a:sym typeface="Symbol" pitchFamily="18" charset="2"/>
              </a:rPr>
              <a:t>v</a:t>
            </a:r>
            <a:r>
              <a:rPr lang="en-US" altLang="zh-CN" sz="2000" i="0"/>
              <a:t>=0.125</a:t>
            </a:r>
          </a:p>
        </p:txBody>
      </p:sp>
      <p:sp>
        <p:nvSpPr>
          <p:cNvPr id="581669" name="Rectangle 37"/>
          <p:cNvSpPr>
            <a:spLocks noChangeArrowheads="1"/>
          </p:cNvSpPr>
          <p:nvPr/>
        </p:nvSpPr>
        <p:spPr bwMode="auto">
          <a:xfrm>
            <a:off x="6858000" y="4022725"/>
            <a:ext cx="1333500" cy="396875"/>
          </a:xfrm>
          <a:prstGeom prst="rect">
            <a:avLst/>
          </a:prstGeom>
          <a:noFill/>
          <a:ln w="9525">
            <a:noFill/>
            <a:miter lim="800000"/>
            <a:headEnd/>
            <a:tailEnd/>
          </a:ln>
        </p:spPr>
        <p:txBody>
          <a:bodyPr wrap="none">
            <a:spAutoFit/>
          </a:bodyPr>
          <a:lstStyle/>
          <a:p>
            <a:pPr algn="l"/>
            <a:r>
              <a:rPr lang="en-US" altLang="zh-CN" sz="2000">
                <a:sym typeface="Symbol" pitchFamily="18" charset="2"/>
              </a:rPr>
              <a:t>S</a:t>
            </a:r>
            <a:r>
              <a:rPr lang="en-US" altLang="zh-CN" sz="2000" b="1" i="0">
                <a:sym typeface="Symbol" pitchFamily="18" charset="2"/>
              </a:rPr>
              <a:t>.</a:t>
            </a:r>
            <a:r>
              <a:rPr lang="en-US" altLang="zh-CN" sz="2000">
                <a:sym typeface="Symbol" pitchFamily="18" charset="2"/>
              </a:rPr>
              <a:t>v</a:t>
            </a:r>
            <a:r>
              <a:rPr lang="en-US" altLang="zh-CN" sz="2000" i="0"/>
              <a:t>=0.625</a:t>
            </a:r>
          </a:p>
        </p:txBody>
      </p:sp>
      <p:grpSp>
        <p:nvGrpSpPr>
          <p:cNvPr id="2" name="Group 92"/>
          <p:cNvGrpSpPr>
            <a:grpSpLocks/>
          </p:cNvGrpSpPr>
          <p:nvPr/>
        </p:nvGrpSpPr>
        <p:grpSpPr bwMode="auto">
          <a:xfrm>
            <a:off x="5490369" y="933555"/>
            <a:ext cx="2376487" cy="2052638"/>
            <a:chOff x="2653" y="2908"/>
            <a:chExt cx="1497" cy="1293"/>
          </a:xfrm>
        </p:grpSpPr>
        <p:sp>
          <p:nvSpPr>
            <p:cNvPr id="38952" name="Line 87"/>
            <p:cNvSpPr>
              <a:spLocks noChangeShapeType="1"/>
            </p:cNvSpPr>
            <p:nvPr/>
          </p:nvSpPr>
          <p:spPr bwMode="auto">
            <a:xfrm flipH="1" flipV="1">
              <a:off x="3198" y="3067"/>
              <a:ext cx="90" cy="91"/>
            </a:xfrm>
            <a:prstGeom prst="line">
              <a:avLst/>
            </a:prstGeom>
            <a:noFill/>
            <a:ln w="9525">
              <a:solidFill>
                <a:schemeClr val="tx1"/>
              </a:solidFill>
              <a:round/>
              <a:headEnd/>
              <a:tailEnd/>
            </a:ln>
          </p:spPr>
          <p:txBody>
            <a:bodyPr>
              <a:spAutoFit/>
            </a:bodyPr>
            <a:lstStyle/>
            <a:p>
              <a:endParaRPr lang="zh-CN" altLang="en-US"/>
            </a:p>
          </p:txBody>
        </p:sp>
        <p:sp>
          <p:nvSpPr>
            <p:cNvPr id="38953" name="Rectangle 53"/>
            <p:cNvSpPr>
              <a:spLocks noChangeArrowheads="1"/>
            </p:cNvSpPr>
            <p:nvPr/>
          </p:nvSpPr>
          <p:spPr bwMode="auto">
            <a:xfrm>
              <a:off x="3011" y="2908"/>
              <a:ext cx="232" cy="250"/>
            </a:xfrm>
            <a:prstGeom prst="rect">
              <a:avLst/>
            </a:prstGeom>
            <a:noFill/>
            <a:ln w="9525">
              <a:noFill/>
              <a:miter lim="800000"/>
              <a:headEnd/>
              <a:tailEnd/>
            </a:ln>
          </p:spPr>
          <p:txBody>
            <a:bodyPr wrap="none">
              <a:spAutoFit/>
            </a:bodyPr>
            <a:lstStyle/>
            <a:p>
              <a:pPr algn="l"/>
              <a:r>
                <a:rPr lang="en-US" altLang="zh-CN" sz="2000">
                  <a:solidFill>
                    <a:srgbClr val="333399"/>
                  </a:solidFill>
                  <a:sym typeface="Symbol" pitchFamily="18" charset="2"/>
                </a:rPr>
                <a:t>N</a:t>
              </a:r>
            </a:p>
          </p:txBody>
        </p:sp>
        <p:sp>
          <p:nvSpPr>
            <p:cNvPr id="38954" name="Rectangle 54"/>
            <p:cNvSpPr>
              <a:spLocks noChangeArrowheads="1"/>
            </p:cNvSpPr>
            <p:nvPr/>
          </p:nvSpPr>
          <p:spPr bwMode="auto">
            <a:xfrm>
              <a:off x="2744" y="3045"/>
              <a:ext cx="178" cy="327"/>
            </a:xfrm>
            <a:prstGeom prst="rect">
              <a:avLst/>
            </a:prstGeom>
            <a:noFill/>
            <a:ln w="9525">
              <a:noFill/>
              <a:miter lim="800000"/>
              <a:headEnd/>
              <a:tailEnd/>
            </a:ln>
          </p:spPr>
          <p:txBody>
            <a:bodyPr wrap="none">
              <a:spAutoFit/>
            </a:bodyPr>
            <a:lstStyle/>
            <a:p>
              <a:pPr algn="l"/>
              <a:r>
                <a:rPr lang="en-US" altLang="zh-CN" sz="2800" b="1" i="0">
                  <a:solidFill>
                    <a:srgbClr val="333399"/>
                  </a:solidFill>
                  <a:sym typeface="Symbol" pitchFamily="18" charset="2"/>
                </a:rPr>
                <a:t>.</a:t>
              </a:r>
            </a:p>
          </p:txBody>
        </p:sp>
        <p:sp>
          <p:nvSpPr>
            <p:cNvPr id="38955" name="Rectangle 55"/>
            <p:cNvSpPr>
              <a:spLocks noChangeArrowheads="1"/>
            </p:cNvSpPr>
            <p:nvPr/>
          </p:nvSpPr>
          <p:spPr bwMode="auto">
            <a:xfrm>
              <a:off x="3243" y="3135"/>
              <a:ext cx="223" cy="250"/>
            </a:xfrm>
            <a:prstGeom prst="rect">
              <a:avLst/>
            </a:prstGeom>
            <a:noFill/>
            <a:ln w="9525">
              <a:noFill/>
              <a:miter lim="800000"/>
              <a:headEnd/>
              <a:tailEnd/>
            </a:ln>
          </p:spPr>
          <p:txBody>
            <a:bodyPr wrap="none">
              <a:spAutoFit/>
            </a:bodyPr>
            <a:lstStyle/>
            <a:p>
              <a:pPr algn="l"/>
              <a:r>
                <a:rPr lang="en-US" altLang="zh-CN" sz="2000" dirty="0">
                  <a:solidFill>
                    <a:srgbClr val="333399"/>
                  </a:solidFill>
                  <a:sym typeface="Symbol" pitchFamily="18" charset="2"/>
                </a:rPr>
                <a:t>S</a:t>
              </a:r>
            </a:p>
          </p:txBody>
        </p:sp>
        <p:sp>
          <p:nvSpPr>
            <p:cNvPr id="38956" name="Rectangle 56"/>
            <p:cNvSpPr>
              <a:spLocks noChangeArrowheads="1"/>
            </p:cNvSpPr>
            <p:nvPr/>
          </p:nvSpPr>
          <p:spPr bwMode="auto">
            <a:xfrm>
              <a:off x="2922" y="3339"/>
              <a:ext cx="223" cy="250"/>
            </a:xfrm>
            <a:prstGeom prst="rect">
              <a:avLst/>
            </a:prstGeom>
            <a:noFill/>
            <a:ln w="9525">
              <a:noFill/>
              <a:miter lim="800000"/>
              <a:headEnd/>
              <a:tailEnd/>
            </a:ln>
          </p:spPr>
          <p:txBody>
            <a:bodyPr wrap="none">
              <a:spAutoFit/>
            </a:bodyPr>
            <a:lstStyle/>
            <a:p>
              <a:pPr algn="l"/>
              <a:r>
                <a:rPr lang="en-US" altLang="zh-CN" sz="2000" dirty="0">
                  <a:solidFill>
                    <a:srgbClr val="333399"/>
                  </a:solidFill>
                  <a:sym typeface="Symbol" pitchFamily="18" charset="2"/>
                </a:rPr>
                <a:t>B</a:t>
              </a:r>
            </a:p>
          </p:txBody>
        </p:sp>
        <p:sp>
          <p:nvSpPr>
            <p:cNvPr id="38957" name="Rectangle 57"/>
            <p:cNvSpPr>
              <a:spLocks noChangeArrowheads="1"/>
            </p:cNvSpPr>
            <p:nvPr/>
          </p:nvSpPr>
          <p:spPr bwMode="auto">
            <a:xfrm>
              <a:off x="3470" y="3339"/>
              <a:ext cx="223" cy="250"/>
            </a:xfrm>
            <a:prstGeom prst="rect">
              <a:avLst/>
            </a:prstGeom>
            <a:noFill/>
            <a:ln w="9525">
              <a:noFill/>
              <a:miter lim="800000"/>
              <a:headEnd/>
              <a:tailEnd/>
            </a:ln>
          </p:spPr>
          <p:txBody>
            <a:bodyPr wrap="none">
              <a:spAutoFit/>
            </a:bodyPr>
            <a:lstStyle/>
            <a:p>
              <a:pPr algn="l"/>
              <a:r>
                <a:rPr lang="en-US" altLang="zh-CN" sz="2000">
                  <a:solidFill>
                    <a:srgbClr val="333399"/>
                  </a:solidFill>
                  <a:sym typeface="Symbol" pitchFamily="18" charset="2"/>
                </a:rPr>
                <a:t>S</a:t>
              </a:r>
            </a:p>
          </p:txBody>
        </p:sp>
        <p:sp>
          <p:nvSpPr>
            <p:cNvPr id="38958" name="Rectangle 58"/>
            <p:cNvSpPr>
              <a:spLocks noChangeArrowheads="1"/>
            </p:cNvSpPr>
            <p:nvPr/>
          </p:nvSpPr>
          <p:spPr bwMode="auto">
            <a:xfrm>
              <a:off x="3149" y="3566"/>
              <a:ext cx="223" cy="250"/>
            </a:xfrm>
            <a:prstGeom prst="rect">
              <a:avLst/>
            </a:prstGeom>
            <a:noFill/>
            <a:ln w="9525">
              <a:noFill/>
              <a:miter lim="800000"/>
              <a:headEnd/>
              <a:tailEnd/>
            </a:ln>
          </p:spPr>
          <p:txBody>
            <a:bodyPr wrap="none">
              <a:spAutoFit/>
            </a:bodyPr>
            <a:lstStyle/>
            <a:p>
              <a:pPr algn="l"/>
              <a:r>
                <a:rPr lang="en-US" altLang="zh-CN" sz="2000" dirty="0">
                  <a:solidFill>
                    <a:srgbClr val="333399"/>
                  </a:solidFill>
                  <a:sym typeface="Symbol" pitchFamily="18" charset="2"/>
                </a:rPr>
                <a:t>B</a:t>
              </a:r>
            </a:p>
          </p:txBody>
        </p:sp>
        <p:sp>
          <p:nvSpPr>
            <p:cNvPr id="38959" name="Rectangle 59"/>
            <p:cNvSpPr>
              <a:spLocks noChangeArrowheads="1"/>
            </p:cNvSpPr>
            <p:nvPr/>
          </p:nvSpPr>
          <p:spPr bwMode="auto">
            <a:xfrm>
              <a:off x="3696" y="3566"/>
              <a:ext cx="223" cy="250"/>
            </a:xfrm>
            <a:prstGeom prst="rect">
              <a:avLst/>
            </a:prstGeom>
            <a:noFill/>
            <a:ln w="9525">
              <a:noFill/>
              <a:miter lim="800000"/>
              <a:headEnd/>
              <a:tailEnd/>
            </a:ln>
          </p:spPr>
          <p:txBody>
            <a:bodyPr wrap="none">
              <a:spAutoFit/>
            </a:bodyPr>
            <a:lstStyle/>
            <a:p>
              <a:pPr algn="l"/>
              <a:r>
                <a:rPr lang="en-US" altLang="zh-CN" sz="2000">
                  <a:solidFill>
                    <a:srgbClr val="333399"/>
                  </a:solidFill>
                  <a:sym typeface="Symbol" pitchFamily="18" charset="2"/>
                </a:rPr>
                <a:t>S</a:t>
              </a:r>
            </a:p>
          </p:txBody>
        </p:sp>
        <p:sp>
          <p:nvSpPr>
            <p:cNvPr id="38960" name="Rectangle 60"/>
            <p:cNvSpPr>
              <a:spLocks noChangeArrowheads="1"/>
            </p:cNvSpPr>
            <p:nvPr/>
          </p:nvSpPr>
          <p:spPr bwMode="auto">
            <a:xfrm>
              <a:off x="3379" y="3770"/>
              <a:ext cx="223" cy="250"/>
            </a:xfrm>
            <a:prstGeom prst="rect">
              <a:avLst/>
            </a:prstGeom>
            <a:noFill/>
            <a:ln w="9525">
              <a:noFill/>
              <a:miter lim="800000"/>
              <a:headEnd/>
              <a:tailEnd/>
            </a:ln>
          </p:spPr>
          <p:txBody>
            <a:bodyPr wrap="none">
              <a:spAutoFit/>
            </a:bodyPr>
            <a:lstStyle/>
            <a:p>
              <a:pPr algn="l"/>
              <a:r>
                <a:rPr lang="en-US" altLang="zh-CN" sz="2000">
                  <a:solidFill>
                    <a:srgbClr val="333399"/>
                  </a:solidFill>
                  <a:sym typeface="Symbol" pitchFamily="18" charset="2"/>
                </a:rPr>
                <a:t>B</a:t>
              </a:r>
            </a:p>
          </p:txBody>
        </p:sp>
        <p:sp>
          <p:nvSpPr>
            <p:cNvPr id="38961" name="Rectangle 61"/>
            <p:cNvSpPr>
              <a:spLocks noChangeArrowheads="1"/>
            </p:cNvSpPr>
            <p:nvPr/>
          </p:nvSpPr>
          <p:spPr bwMode="auto">
            <a:xfrm>
              <a:off x="3927" y="3748"/>
              <a:ext cx="223" cy="250"/>
            </a:xfrm>
            <a:prstGeom prst="rect">
              <a:avLst/>
            </a:prstGeom>
            <a:noFill/>
            <a:ln w="9525">
              <a:noFill/>
              <a:miter lim="800000"/>
              <a:headEnd/>
              <a:tailEnd/>
            </a:ln>
          </p:spPr>
          <p:txBody>
            <a:bodyPr wrap="none">
              <a:spAutoFit/>
            </a:bodyPr>
            <a:lstStyle/>
            <a:p>
              <a:pPr algn="l"/>
              <a:r>
                <a:rPr lang="en-US" altLang="zh-CN" sz="2000">
                  <a:solidFill>
                    <a:srgbClr val="333399"/>
                  </a:solidFill>
                  <a:sym typeface="Symbol" pitchFamily="18" charset="2"/>
                </a:rPr>
                <a:t>S</a:t>
              </a:r>
            </a:p>
          </p:txBody>
        </p:sp>
        <p:sp>
          <p:nvSpPr>
            <p:cNvPr id="38962" name="Rectangle 62"/>
            <p:cNvSpPr>
              <a:spLocks noChangeArrowheads="1"/>
            </p:cNvSpPr>
            <p:nvPr/>
          </p:nvSpPr>
          <p:spPr bwMode="auto">
            <a:xfrm>
              <a:off x="2653" y="3566"/>
              <a:ext cx="205" cy="250"/>
            </a:xfrm>
            <a:prstGeom prst="rect">
              <a:avLst/>
            </a:prstGeom>
            <a:noFill/>
            <a:ln w="9525">
              <a:noFill/>
              <a:miter lim="800000"/>
              <a:headEnd/>
              <a:tailEnd/>
            </a:ln>
          </p:spPr>
          <p:txBody>
            <a:bodyPr wrap="none">
              <a:spAutoFit/>
            </a:bodyPr>
            <a:lstStyle/>
            <a:p>
              <a:pPr algn="l"/>
              <a:r>
                <a:rPr lang="en-US" altLang="zh-CN" sz="2000">
                  <a:solidFill>
                    <a:srgbClr val="333399"/>
                  </a:solidFill>
                  <a:sym typeface="Symbol" pitchFamily="18" charset="2"/>
                </a:rPr>
                <a:t>1</a:t>
              </a:r>
            </a:p>
          </p:txBody>
        </p:sp>
        <p:sp>
          <p:nvSpPr>
            <p:cNvPr id="38963" name="Rectangle 63"/>
            <p:cNvSpPr>
              <a:spLocks noChangeArrowheads="1"/>
            </p:cNvSpPr>
            <p:nvPr/>
          </p:nvSpPr>
          <p:spPr bwMode="auto">
            <a:xfrm>
              <a:off x="2880" y="3748"/>
              <a:ext cx="205" cy="250"/>
            </a:xfrm>
            <a:prstGeom prst="rect">
              <a:avLst/>
            </a:prstGeom>
            <a:noFill/>
            <a:ln w="9525">
              <a:noFill/>
              <a:miter lim="800000"/>
              <a:headEnd/>
              <a:tailEnd/>
            </a:ln>
          </p:spPr>
          <p:txBody>
            <a:bodyPr wrap="none">
              <a:spAutoFit/>
            </a:bodyPr>
            <a:lstStyle/>
            <a:p>
              <a:pPr algn="l"/>
              <a:r>
                <a:rPr lang="en-US" altLang="zh-CN" sz="2000">
                  <a:solidFill>
                    <a:srgbClr val="333399"/>
                  </a:solidFill>
                  <a:sym typeface="Symbol" pitchFamily="18" charset="2"/>
                </a:rPr>
                <a:t>0</a:t>
              </a:r>
            </a:p>
          </p:txBody>
        </p:sp>
        <p:sp>
          <p:nvSpPr>
            <p:cNvPr id="38964" name="Rectangle 64"/>
            <p:cNvSpPr>
              <a:spLocks noChangeArrowheads="1"/>
            </p:cNvSpPr>
            <p:nvPr/>
          </p:nvSpPr>
          <p:spPr bwMode="auto">
            <a:xfrm>
              <a:off x="3107" y="3929"/>
              <a:ext cx="205" cy="250"/>
            </a:xfrm>
            <a:prstGeom prst="rect">
              <a:avLst/>
            </a:prstGeom>
            <a:noFill/>
            <a:ln w="9525">
              <a:noFill/>
              <a:miter lim="800000"/>
              <a:headEnd/>
              <a:tailEnd/>
            </a:ln>
          </p:spPr>
          <p:txBody>
            <a:bodyPr wrap="none">
              <a:spAutoFit/>
            </a:bodyPr>
            <a:lstStyle/>
            <a:p>
              <a:pPr algn="l"/>
              <a:r>
                <a:rPr lang="en-US" altLang="zh-CN" sz="2000">
                  <a:solidFill>
                    <a:srgbClr val="333399"/>
                  </a:solidFill>
                  <a:sym typeface="Symbol" pitchFamily="18" charset="2"/>
                </a:rPr>
                <a:t>1</a:t>
              </a:r>
            </a:p>
          </p:txBody>
        </p:sp>
        <p:sp>
          <p:nvSpPr>
            <p:cNvPr id="38965" name="Rectangle 65"/>
            <p:cNvSpPr>
              <a:spLocks noChangeArrowheads="1"/>
            </p:cNvSpPr>
            <p:nvPr/>
          </p:nvSpPr>
          <p:spPr bwMode="auto">
            <a:xfrm>
              <a:off x="3601" y="3951"/>
              <a:ext cx="186" cy="250"/>
            </a:xfrm>
            <a:prstGeom prst="rect">
              <a:avLst/>
            </a:prstGeom>
            <a:noFill/>
            <a:ln w="9525">
              <a:noFill/>
              <a:miter lim="800000"/>
              <a:headEnd/>
              <a:tailEnd/>
            </a:ln>
          </p:spPr>
          <p:txBody>
            <a:bodyPr wrap="none">
              <a:spAutoFit/>
            </a:bodyPr>
            <a:lstStyle/>
            <a:p>
              <a:pPr algn="l"/>
              <a:r>
                <a:rPr lang="en-US" altLang="zh-CN" sz="2000" b="1" i="0">
                  <a:solidFill>
                    <a:srgbClr val="333399"/>
                  </a:solidFill>
                  <a:sym typeface="Symbol" pitchFamily="18" charset="2"/>
                </a:rPr>
                <a:t></a:t>
              </a:r>
              <a:endParaRPr lang="en-US" altLang="en-US" sz="2000" b="1" i="0">
                <a:solidFill>
                  <a:srgbClr val="333399"/>
                </a:solidFill>
                <a:sym typeface="Symbol" pitchFamily="18" charset="2"/>
              </a:endParaRPr>
            </a:p>
          </p:txBody>
        </p:sp>
        <p:sp>
          <p:nvSpPr>
            <p:cNvPr id="38966" name="Line 79"/>
            <p:cNvSpPr>
              <a:spLocks noChangeShapeType="1"/>
            </p:cNvSpPr>
            <p:nvPr/>
          </p:nvSpPr>
          <p:spPr bwMode="auto">
            <a:xfrm flipV="1">
              <a:off x="2880" y="3113"/>
              <a:ext cx="181" cy="136"/>
            </a:xfrm>
            <a:prstGeom prst="line">
              <a:avLst/>
            </a:prstGeom>
            <a:noFill/>
            <a:ln w="9525">
              <a:solidFill>
                <a:schemeClr val="tx1"/>
              </a:solidFill>
              <a:round/>
              <a:headEnd/>
              <a:tailEnd/>
            </a:ln>
          </p:spPr>
          <p:txBody>
            <a:bodyPr>
              <a:spAutoFit/>
            </a:bodyPr>
            <a:lstStyle/>
            <a:p>
              <a:endParaRPr lang="zh-CN" altLang="en-US"/>
            </a:p>
          </p:txBody>
        </p:sp>
        <p:sp>
          <p:nvSpPr>
            <p:cNvPr id="38967" name="Line 80"/>
            <p:cNvSpPr>
              <a:spLocks noChangeShapeType="1"/>
            </p:cNvSpPr>
            <p:nvPr/>
          </p:nvSpPr>
          <p:spPr bwMode="auto">
            <a:xfrm flipV="1">
              <a:off x="3107" y="3339"/>
              <a:ext cx="136" cy="91"/>
            </a:xfrm>
            <a:prstGeom prst="line">
              <a:avLst/>
            </a:prstGeom>
            <a:noFill/>
            <a:ln w="9525">
              <a:solidFill>
                <a:schemeClr val="tx1"/>
              </a:solidFill>
              <a:round/>
              <a:headEnd/>
              <a:tailEnd/>
            </a:ln>
          </p:spPr>
          <p:txBody>
            <a:bodyPr>
              <a:spAutoFit/>
            </a:bodyPr>
            <a:lstStyle/>
            <a:p>
              <a:endParaRPr lang="zh-CN" altLang="en-US"/>
            </a:p>
          </p:txBody>
        </p:sp>
        <p:sp>
          <p:nvSpPr>
            <p:cNvPr id="38968" name="Line 81"/>
            <p:cNvSpPr>
              <a:spLocks noChangeShapeType="1"/>
            </p:cNvSpPr>
            <p:nvPr/>
          </p:nvSpPr>
          <p:spPr bwMode="auto">
            <a:xfrm flipV="1">
              <a:off x="2835" y="3521"/>
              <a:ext cx="136" cy="91"/>
            </a:xfrm>
            <a:prstGeom prst="line">
              <a:avLst/>
            </a:prstGeom>
            <a:noFill/>
            <a:ln w="9525">
              <a:solidFill>
                <a:schemeClr val="tx1"/>
              </a:solidFill>
              <a:round/>
              <a:headEnd/>
              <a:tailEnd/>
            </a:ln>
          </p:spPr>
          <p:txBody>
            <a:bodyPr>
              <a:spAutoFit/>
            </a:bodyPr>
            <a:lstStyle/>
            <a:p>
              <a:endParaRPr lang="zh-CN" altLang="en-US"/>
            </a:p>
          </p:txBody>
        </p:sp>
        <p:sp>
          <p:nvSpPr>
            <p:cNvPr id="38969" name="Line 82"/>
            <p:cNvSpPr>
              <a:spLocks noChangeShapeType="1"/>
            </p:cNvSpPr>
            <p:nvPr/>
          </p:nvSpPr>
          <p:spPr bwMode="auto">
            <a:xfrm flipV="1">
              <a:off x="3061" y="3702"/>
              <a:ext cx="136" cy="91"/>
            </a:xfrm>
            <a:prstGeom prst="line">
              <a:avLst/>
            </a:prstGeom>
            <a:noFill/>
            <a:ln w="9525">
              <a:solidFill>
                <a:schemeClr val="tx1"/>
              </a:solidFill>
              <a:round/>
              <a:headEnd/>
              <a:tailEnd/>
            </a:ln>
          </p:spPr>
          <p:txBody>
            <a:bodyPr>
              <a:spAutoFit/>
            </a:bodyPr>
            <a:lstStyle/>
            <a:p>
              <a:endParaRPr lang="zh-CN" altLang="en-US"/>
            </a:p>
          </p:txBody>
        </p:sp>
        <p:sp>
          <p:nvSpPr>
            <p:cNvPr id="38970" name="Line 83"/>
            <p:cNvSpPr>
              <a:spLocks noChangeShapeType="1"/>
            </p:cNvSpPr>
            <p:nvPr/>
          </p:nvSpPr>
          <p:spPr bwMode="auto">
            <a:xfrm flipV="1">
              <a:off x="3288" y="3929"/>
              <a:ext cx="136" cy="91"/>
            </a:xfrm>
            <a:prstGeom prst="line">
              <a:avLst/>
            </a:prstGeom>
            <a:noFill/>
            <a:ln w="9525">
              <a:solidFill>
                <a:schemeClr val="tx1"/>
              </a:solidFill>
              <a:round/>
              <a:headEnd/>
              <a:tailEnd/>
            </a:ln>
          </p:spPr>
          <p:txBody>
            <a:bodyPr>
              <a:spAutoFit/>
            </a:bodyPr>
            <a:lstStyle/>
            <a:p>
              <a:endParaRPr lang="zh-CN" altLang="en-US"/>
            </a:p>
          </p:txBody>
        </p:sp>
        <p:sp>
          <p:nvSpPr>
            <p:cNvPr id="38971" name="Line 84"/>
            <p:cNvSpPr>
              <a:spLocks noChangeShapeType="1"/>
            </p:cNvSpPr>
            <p:nvPr/>
          </p:nvSpPr>
          <p:spPr bwMode="auto">
            <a:xfrm flipV="1">
              <a:off x="3334" y="3521"/>
              <a:ext cx="136" cy="91"/>
            </a:xfrm>
            <a:prstGeom prst="line">
              <a:avLst/>
            </a:prstGeom>
            <a:noFill/>
            <a:ln w="9525">
              <a:solidFill>
                <a:schemeClr val="tx1"/>
              </a:solidFill>
              <a:round/>
              <a:headEnd/>
              <a:tailEnd/>
            </a:ln>
          </p:spPr>
          <p:txBody>
            <a:bodyPr>
              <a:spAutoFit/>
            </a:bodyPr>
            <a:lstStyle/>
            <a:p>
              <a:endParaRPr lang="zh-CN" altLang="en-US"/>
            </a:p>
          </p:txBody>
        </p:sp>
        <p:sp>
          <p:nvSpPr>
            <p:cNvPr id="38972" name="Line 85"/>
            <p:cNvSpPr>
              <a:spLocks noChangeShapeType="1"/>
            </p:cNvSpPr>
            <p:nvPr/>
          </p:nvSpPr>
          <p:spPr bwMode="auto">
            <a:xfrm flipV="1">
              <a:off x="3560" y="3748"/>
              <a:ext cx="136" cy="91"/>
            </a:xfrm>
            <a:prstGeom prst="line">
              <a:avLst/>
            </a:prstGeom>
            <a:noFill/>
            <a:ln w="9525">
              <a:solidFill>
                <a:schemeClr val="tx1"/>
              </a:solidFill>
              <a:round/>
              <a:headEnd/>
              <a:tailEnd/>
            </a:ln>
          </p:spPr>
          <p:txBody>
            <a:bodyPr>
              <a:spAutoFit/>
            </a:bodyPr>
            <a:lstStyle/>
            <a:p>
              <a:endParaRPr lang="zh-CN" altLang="en-US"/>
            </a:p>
          </p:txBody>
        </p:sp>
        <p:sp>
          <p:nvSpPr>
            <p:cNvPr id="38973" name="Line 86"/>
            <p:cNvSpPr>
              <a:spLocks noChangeShapeType="1"/>
            </p:cNvSpPr>
            <p:nvPr/>
          </p:nvSpPr>
          <p:spPr bwMode="auto">
            <a:xfrm flipV="1">
              <a:off x="3787" y="3974"/>
              <a:ext cx="136" cy="91"/>
            </a:xfrm>
            <a:prstGeom prst="line">
              <a:avLst/>
            </a:prstGeom>
            <a:noFill/>
            <a:ln w="9525">
              <a:solidFill>
                <a:schemeClr val="tx1"/>
              </a:solidFill>
              <a:round/>
              <a:headEnd/>
              <a:tailEnd/>
            </a:ln>
          </p:spPr>
          <p:txBody>
            <a:bodyPr>
              <a:spAutoFit/>
            </a:bodyPr>
            <a:lstStyle/>
            <a:p>
              <a:endParaRPr lang="zh-CN" altLang="en-US"/>
            </a:p>
          </p:txBody>
        </p:sp>
        <p:sp>
          <p:nvSpPr>
            <p:cNvPr id="38974" name="Line 88"/>
            <p:cNvSpPr>
              <a:spLocks noChangeShapeType="1"/>
            </p:cNvSpPr>
            <p:nvPr/>
          </p:nvSpPr>
          <p:spPr bwMode="auto">
            <a:xfrm flipH="1" flipV="1">
              <a:off x="3424" y="3294"/>
              <a:ext cx="91" cy="91"/>
            </a:xfrm>
            <a:prstGeom prst="line">
              <a:avLst/>
            </a:prstGeom>
            <a:noFill/>
            <a:ln w="9525">
              <a:solidFill>
                <a:schemeClr val="tx1"/>
              </a:solidFill>
              <a:round/>
              <a:headEnd/>
              <a:tailEnd/>
            </a:ln>
          </p:spPr>
          <p:txBody>
            <a:bodyPr>
              <a:spAutoFit/>
            </a:bodyPr>
            <a:lstStyle/>
            <a:p>
              <a:endParaRPr lang="zh-CN" altLang="en-US"/>
            </a:p>
          </p:txBody>
        </p:sp>
        <p:sp>
          <p:nvSpPr>
            <p:cNvPr id="38975" name="Line 89"/>
            <p:cNvSpPr>
              <a:spLocks noChangeShapeType="1"/>
            </p:cNvSpPr>
            <p:nvPr/>
          </p:nvSpPr>
          <p:spPr bwMode="auto">
            <a:xfrm flipH="1" flipV="1">
              <a:off x="3651" y="3521"/>
              <a:ext cx="91" cy="90"/>
            </a:xfrm>
            <a:prstGeom prst="line">
              <a:avLst/>
            </a:prstGeom>
            <a:noFill/>
            <a:ln w="9525">
              <a:solidFill>
                <a:schemeClr val="tx1"/>
              </a:solidFill>
              <a:round/>
              <a:headEnd/>
              <a:tailEnd/>
            </a:ln>
          </p:spPr>
          <p:txBody>
            <a:bodyPr>
              <a:spAutoFit/>
            </a:bodyPr>
            <a:lstStyle/>
            <a:p>
              <a:endParaRPr lang="zh-CN" altLang="en-US"/>
            </a:p>
          </p:txBody>
        </p:sp>
        <p:sp>
          <p:nvSpPr>
            <p:cNvPr id="38976" name="Line 90"/>
            <p:cNvSpPr>
              <a:spLocks noChangeShapeType="1"/>
            </p:cNvSpPr>
            <p:nvPr/>
          </p:nvSpPr>
          <p:spPr bwMode="auto">
            <a:xfrm flipH="1" flipV="1">
              <a:off x="3879" y="3747"/>
              <a:ext cx="90" cy="91"/>
            </a:xfrm>
            <a:prstGeom prst="line">
              <a:avLst/>
            </a:prstGeom>
            <a:noFill/>
            <a:ln w="9525">
              <a:solidFill>
                <a:schemeClr val="tx1"/>
              </a:solidFill>
              <a:round/>
              <a:headEnd/>
              <a:tailEnd/>
            </a:ln>
          </p:spPr>
          <p:txBody>
            <a:bodyPr>
              <a:spAutoFit/>
            </a:bodyPr>
            <a:lstStyle/>
            <a:p>
              <a:endParaRPr lang="zh-CN" altLang="en-US"/>
            </a:p>
          </p:txBody>
        </p:sp>
      </p:grpSp>
      <p:sp>
        <p:nvSpPr>
          <p:cNvPr id="38939" name="Line 40"/>
          <p:cNvSpPr>
            <a:spLocks noChangeShapeType="1"/>
          </p:cNvSpPr>
          <p:nvPr/>
        </p:nvSpPr>
        <p:spPr bwMode="auto">
          <a:xfrm>
            <a:off x="5129213" y="3721100"/>
            <a:ext cx="1588" cy="358775"/>
          </a:xfrm>
          <a:prstGeom prst="line">
            <a:avLst/>
          </a:prstGeom>
          <a:noFill/>
          <a:ln w="9525">
            <a:solidFill>
              <a:srgbClr val="000080"/>
            </a:solidFill>
            <a:round/>
            <a:headEnd/>
            <a:tailEnd type="stealth" w="med" len="med"/>
          </a:ln>
        </p:spPr>
        <p:txBody>
          <a:bodyPr>
            <a:spAutoFit/>
          </a:bodyPr>
          <a:lstStyle/>
          <a:p>
            <a:endParaRPr lang="zh-CN" altLang="en-US"/>
          </a:p>
        </p:txBody>
      </p:sp>
      <p:sp>
        <p:nvSpPr>
          <p:cNvPr id="38940" name="Line 41"/>
          <p:cNvSpPr>
            <a:spLocks noChangeShapeType="1"/>
          </p:cNvSpPr>
          <p:nvPr/>
        </p:nvSpPr>
        <p:spPr bwMode="auto">
          <a:xfrm>
            <a:off x="5130801" y="4370387"/>
            <a:ext cx="1588" cy="358775"/>
          </a:xfrm>
          <a:prstGeom prst="line">
            <a:avLst/>
          </a:prstGeom>
          <a:noFill/>
          <a:ln w="9525">
            <a:solidFill>
              <a:srgbClr val="000080"/>
            </a:solidFill>
            <a:round/>
            <a:headEnd/>
            <a:tailEnd type="stealth" w="med" len="med"/>
          </a:ln>
        </p:spPr>
        <p:txBody>
          <a:bodyPr>
            <a:spAutoFit/>
          </a:bodyPr>
          <a:lstStyle/>
          <a:p>
            <a:endParaRPr lang="zh-CN" altLang="en-US"/>
          </a:p>
        </p:txBody>
      </p:sp>
      <p:sp>
        <p:nvSpPr>
          <p:cNvPr id="38941" name="Line 42"/>
          <p:cNvSpPr>
            <a:spLocks noChangeShapeType="1"/>
          </p:cNvSpPr>
          <p:nvPr/>
        </p:nvSpPr>
        <p:spPr bwMode="auto">
          <a:xfrm>
            <a:off x="6210301" y="4370387"/>
            <a:ext cx="1588" cy="358775"/>
          </a:xfrm>
          <a:prstGeom prst="line">
            <a:avLst/>
          </a:prstGeom>
          <a:noFill/>
          <a:ln w="9525">
            <a:solidFill>
              <a:srgbClr val="000080"/>
            </a:solidFill>
            <a:round/>
            <a:headEnd/>
            <a:tailEnd type="stealth" w="med" len="med"/>
          </a:ln>
        </p:spPr>
        <p:txBody>
          <a:bodyPr>
            <a:spAutoFit/>
          </a:bodyPr>
          <a:lstStyle/>
          <a:p>
            <a:endParaRPr lang="zh-CN" altLang="en-US"/>
          </a:p>
        </p:txBody>
      </p:sp>
      <p:sp>
        <p:nvSpPr>
          <p:cNvPr id="38942" name="Line 43"/>
          <p:cNvSpPr>
            <a:spLocks noChangeShapeType="1"/>
          </p:cNvSpPr>
          <p:nvPr/>
        </p:nvSpPr>
        <p:spPr bwMode="auto">
          <a:xfrm>
            <a:off x="6210301" y="5018087"/>
            <a:ext cx="1588" cy="358775"/>
          </a:xfrm>
          <a:prstGeom prst="line">
            <a:avLst/>
          </a:prstGeom>
          <a:noFill/>
          <a:ln w="9525">
            <a:solidFill>
              <a:srgbClr val="000080"/>
            </a:solidFill>
            <a:round/>
            <a:headEnd/>
            <a:tailEnd type="stealth" w="med" len="med"/>
          </a:ln>
        </p:spPr>
        <p:txBody>
          <a:bodyPr>
            <a:spAutoFit/>
          </a:bodyPr>
          <a:lstStyle/>
          <a:p>
            <a:endParaRPr lang="zh-CN" altLang="en-US"/>
          </a:p>
        </p:txBody>
      </p:sp>
      <p:sp>
        <p:nvSpPr>
          <p:cNvPr id="38943" name="Line 44"/>
          <p:cNvSpPr>
            <a:spLocks noChangeShapeType="1"/>
          </p:cNvSpPr>
          <p:nvPr/>
        </p:nvSpPr>
        <p:spPr bwMode="auto">
          <a:xfrm>
            <a:off x="7002463" y="5018087"/>
            <a:ext cx="1588" cy="358775"/>
          </a:xfrm>
          <a:prstGeom prst="line">
            <a:avLst/>
          </a:prstGeom>
          <a:noFill/>
          <a:ln w="9525">
            <a:solidFill>
              <a:srgbClr val="000080"/>
            </a:solidFill>
            <a:round/>
            <a:headEnd/>
            <a:tailEnd type="stealth" w="med" len="med"/>
          </a:ln>
        </p:spPr>
        <p:txBody>
          <a:bodyPr>
            <a:spAutoFit/>
          </a:bodyPr>
          <a:lstStyle/>
          <a:p>
            <a:endParaRPr lang="zh-CN" altLang="en-US"/>
          </a:p>
        </p:txBody>
      </p:sp>
      <p:sp>
        <p:nvSpPr>
          <p:cNvPr id="38944" name="Line 45"/>
          <p:cNvSpPr>
            <a:spLocks noChangeShapeType="1"/>
          </p:cNvSpPr>
          <p:nvPr/>
        </p:nvSpPr>
        <p:spPr bwMode="auto">
          <a:xfrm>
            <a:off x="6673851" y="5594350"/>
            <a:ext cx="1588" cy="358775"/>
          </a:xfrm>
          <a:prstGeom prst="line">
            <a:avLst/>
          </a:prstGeom>
          <a:noFill/>
          <a:ln w="9525">
            <a:solidFill>
              <a:srgbClr val="000080"/>
            </a:solidFill>
            <a:round/>
            <a:headEnd/>
            <a:tailEnd type="stealth" w="med" len="med"/>
          </a:ln>
        </p:spPr>
        <p:txBody>
          <a:bodyPr>
            <a:spAutoFit/>
          </a:bodyPr>
          <a:lstStyle/>
          <a:p>
            <a:endParaRPr lang="zh-CN" altLang="en-US"/>
          </a:p>
        </p:txBody>
      </p:sp>
      <p:sp>
        <p:nvSpPr>
          <p:cNvPr id="38945" name="Line 46"/>
          <p:cNvSpPr>
            <a:spLocks noChangeShapeType="1"/>
          </p:cNvSpPr>
          <p:nvPr/>
        </p:nvSpPr>
        <p:spPr bwMode="auto">
          <a:xfrm flipV="1">
            <a:off x="5562601" y="4368800"/>
            <a:ext cx="504825" cy="288925"/>
          </a:xfrm>
          <a:prstGeom prst="line">
            <a:avLst/>
          </a:prstGeom>
          <a:noFill/>
          <a:ln w="9525">
            <a:solidFill>
              <a:srgbClr val="000080"/>
            </a:solidFill>
            <a:round/>
            <a:headEnd/>
            <a:tailEnd type="stealth" w="med" len="med"/>
          </a:ln>
        </p:spPr>
        <p:txBody>
          <a:bodyPr>
            <a:spAutoFit/>
          </a:bodyPr>
          <a:lstStyle/>
          <a:p>
            <a:endParaRPr lang="zh-CN" altLang="en-US"/>
          </a:p>
        </p:txBody>
      </p:sp>
      <p:sp>
        <p:nvSpPr>
          <p:cNvPr id="38946" name="Line 47"/>
          <p:cNvSpPr>
            <a:spLocks noChangeShapeType="1"/>
          </p:cNvSpPr>
          <p:nvPr/>
        </p:nvSpPr>
        <p:spPr bwMode="auto">
          <a:xfrm flipV="1">
            <a:off x="6426201" y="5018087"/>
            <a:ext cx="504825" cy="288925"/>
          </a:xfrm>
          <a:prstGeom prst="line">
            <a:avLst/>
          </a:prstGeom>
          <a:noFill/>
          <a:ln w="9525">
            <a:solidFill>
              <a:srgbClr val="000080"/>
            </a:solidFill>
            <a:round/>
            <a:headEnd/>
            <a:tailEnd type="stealth" w="med" len="med"/>
          </a:ln>
        </p:spPr>
        <p:txBody>
          <a:bodyPr>
            <a:spAutoFit/>
          </a:bodyPr>
          <a:lstStyle/>
          <a:p>
            <a:endParaRPr lang="zh-CN" altLang="en-US"/>
          </a:p>
        </p:txBody>
      </p:sp>
      <p:sp>
        <p:nvSpPr>
          <p:cNvPr id="38947" name="Line 48"/>
          <p:cNvSpPr>
            <a:spLocks noChangeShapeType="1"/>
          </p:cNvSpPr>
          <p:nvPr/>
        </p:nvSpPr>
        <p:spPr bwMode="auto">
          <a:xfrm flipV="1">
            <a:off x="7466013" y="6180137"/>
            <a:ext cx="431800" cy="0"/>
          </a:xfrm>
          <a:prstGeom prst="line">
            <a:avLst/>
          </a:prstGeom>
          <a:noFill/>
          <a:ln w="9525">
            <a:solidFill>
              <a:srgbClr val="000080"/>
            </a:solidFill>
            <a:round/>
            <a:headEnd/>
            <a:tailEnd type="stealth" w="med" len="med"/>
          </a:ln>
        </p:spPr>
        <p:txBody>
          <a:bodyPr>
            <a:spAutoFit/>
          </a:bodyPr>
          <a:lstStyle/>
          <a:p>
            <a:endParaRPr lang="zh-CN" altLang="en-US"/>
          </a:p>
        </p:txBody>
      </p:sp>
      <p:sp>
        <p:nvSpPr>
          <p:cNvPr id="38948" name="Line 49"/>
          <p:cNvSpPr>
            <a:spLocks noChangeShapeType="1"/>
          </p:cNvSpPr>
          <p:nvPr/>
        </p:nvSpPr>
        <p:spPr bwMode="auto">
          <a:xfrm flipV="1">
            <a:off x="7939088" y="4945062"/>
            <a:ext cx="0" cy="358775"/>
          </a:xfrm>
          <a:prstGeom prst="line">
            <a:avLst/>
          </a:prstGeom>
          <a:noFill/>
          <a:ln w="9525">
            <a:solidFill>
              <a:srgbClr val="000080"/>
            </a:solidFill>
            <a:round/>
            <a:headEnd/>
            <a:tailEnd type="stealth" w="med" len="med"/>
          </a:ln>
        </p:spPr>
        <p:txBody>
          <a:bodyPr>
            <a:spAutoFit/>
          </a:bodyPr>
          <a:lstStyle/>
          <a:p>
            <a:endParaRPr lang="zh-CN" altLang="en-US"/>
          </a:p>
        </p:txBody>
      </p:sp>
      <p:sp>
        <p:nvSpPr>
          <p:cNvPr id="38949" name="Line 50"/>
          <p:cNvSpPr>
            <a:spLocks noChangeShapeType="1"/>
          </p:cNvSpPr>
          <p:nvPr/>
        </p:nvSpPr>
        <p:spPr bwMode="auto">
          <a:xfrm flipV="1">
            <a:off x="7939088" y="4368800"/>
            <a:ext cx="0" cy="358775"/>
          </a:xfrm>
          <a:prstGeom prst="line">
            <a:avLst/>
          </a:prstGeom>
          <a:noFill/>
          <a:ln w="9525">
            <a:solidFill>
              <a:srgbClr val="000080"/>
            </a:solidFill>
            <a:round/>
            <a:headEnd/>
            <a:tailEnd type="stealth" w="med" len="med"/>
          </a:ln>
        </p:spPr>
        <p:txBody>
          <a:bodyPr>
            <a:spAutoFit/>
          </a:bodyPr>
          <a:lstStyle/>
          <a:p>
            <a:endParaRPr lang="zh-CN" altLang="en-US"/>
          </a:p>
        </p:txBody>
      </p:sp>
      <p:sp>
        <p:nvSpPr>
          <p:cNvPr id="38950" name="Line 51"/>
          <p:cNvSpPr>
            <a:spLocks noChangeShapeType="1"/>
          </p:cNvSpPr>
          <p:nvPr/>
        </p:nvSpPr>
        <p:spPr bwMode="auto">
          <a:xfrm flipV="1">
            <a:off x="7939088" y="3722687"/>
            <a:ext cx="0" cy="358775"/>
          </a:xfrm>
          <a:prstGeom prst="line">
            <a:avLst/>
          </a:prstGeom>
          <a:noFill/>
          <a:ln w="9525">
            <a:solidFill>
              <a:srgbClr val="000080"/>
            </a:solidFill>
            <a:round/>
            <a:headEnd/>
            <a:tailEnd type="stealth" w="med" len="med"/>
          </a:ln>
        </p:spPr>
        <p:txBody>
          <a:bodyPr>
            <a:spAutoFit/>
          </a:bodyPr>
          <a:lstStyle/>
          <a:p>
            <a:endParaRPr lang="zh-CN" altLang="en-US"/>
          </a:p>
        </p:txBody>
      </p:sp>
      <p:sp>
        <p:nvSpPr>
          <p:cNvPr id="38951" name="Line 93"/>
          <p:cNvSpPr>
            <a:spLocks noChangeShapeType="1"/>
          </p:cNvSpPr>
          <p:nvPr/>
        </p:nvSpPr>
        <p:spPr bwMode="auto">
          <a:xfrm flipV="1">
            <a:off x="8154988" y="5605462"/>
            <a:ext cx="0" cy="358775"/>
          </a:xfrm>
          <a:prstGeom prst="line">
            <a:avLst/>
          </a:prstGeom>
          <a:noFill/>
          <a:ln w="9525">
            <a:solidFill>
              <a:srgbClr val="000080"/>
            </a:solidFill>
            <a:round/>
            <a:headEnd/>
            <a:tailEnd type="stealth" w="med" len="med"/>
          </a:ln>
        </p:spPr>
        <p:txBody>
          <a:bodyPr>
            <a:spAutoFit/>
          </a:bodyPr>
          <a:lstStyle/>
          <a:p>
            <a:endParaRPr lang="zh-CN" altLang="en-US"/>
          </a:p>
        </p:txBody>
      </p:sp>
      <p:sp>
        <p:nvSpPr>
          <p:cNvPr id="581726" name="Rectangle 94"/>
          <p:cNvSpPr>
            <a:spLocks noChangeArrowheads="1"/>
          </p:cNvSpPr>
          <p:nvPr/>
        </p:nvSpPr>
        <p:spPr bwMode="auto">
          <a:xfrm>
            <a:off x="7394575" y="5245100"/>
            <a:ext cx="1333500" cy="396875"/>
          </a:xfrm>
          <a:prstGeom prst="rect">
            <a:avLst/>
          </a:prstGeom>
          <a:noFill/>
          <a:ln w="9525">
            <a:noFill/>
            <a:miter lim="800000"/>
            <a:headEnd/>
            <a:tailEnd/>
          </a:ln>
        </p:spPr>
        <p:txBody>
          <a:bodyPr wrap="none">
            <a:spAutoFit/>
          </a:bodyPr>
          <a:lstStyle/>
          <a:p>
            <a:pPr algn="l"/>
            <a:r>
              <a:rPr lang="en-US" altLang="zh-CN" sz="2000">
                <a:sym typeface="Symbol" pitchFamily="18" charset="2"/>
              </a:rPr>
              <a:t>S</a:t>
            </a:r>
            <a:r>
              <a:rPr lang="en-US" altLang="zh-CN" sz="2000" b="1" i="0">
                <a:sym typeface="Symbol" pitchFamily="18" charset="2"/>
              </a:rPr>
              <a:t>.</a:t>
            </a:r>
            <a:r>
              <a:rPr lang="en-US" altLang="zh-CN" sz="2000">
                <a:sym typeface="Symbol" pitchFamily="18" charset="2"/>
              </a:rPr>
              <a:t>v</a:t>
            </a:r>
            <a:r>
              <a:rPr lang="en-US" altLang="zh-CN" sz="2000" i="0"/>
              <a:t>=0.125</a:t>
            </a:r>
          </a:p>
        </p:txBody>
      </p:sp>
    </p:spTree>
    <p:extLst>
      <p:ext uri="{BB962C8B-B14F-4D97-AF65-F5344CB8AC3E}">
        <p14:creationId xmlns:p14="http://schemas.microsoft.com/office/powerpoint/2010/main" val="282959133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8164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893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581663"/>
                                        </p:tgtEl>
                                        <p:attrNameLst>
                                          <p:attrName>style.visibility</p:attrName>
                                        </p:attrNameLst>
                                      </p:cBhvr>
                                      <p:to>
                                        <p:strVal val="visible"/>
                                      </p:to>
                                    </p:set>
                                    <p:animEffect transition="in" filter="slide(fromBottom)">
                                      <p:cBhvr>
                                        <p:cTn id="20" dur="500"/>
                                        <p:tgtEl>
                                          <p:spTgt spid="581663"/>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9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581659"/>
                                        </p:tgtEl>
                                        <p:attrNameLst>
                                          <p:attrName>style.visibility</p:attrName>
                                        </p:attrNameLst>
                                      </p:cBhvr>
                                      <p:to>
                                        <p:strVal val="visible"/>
                                      </p:to>
                                    </p:set>
                                    <p:animEffect transition="in" filter="slide(fromBottom)">
                                      <p:cBhvr>
                                        <p:cTn id="29" dur="500"/>
                                        <p:tgtEl>
                                          <p:spTgt spid="581659"/>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894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p:stCondLst>
                                    <p:cond delay="0"/>
                                  </p:stCondLst>
                                  <p:childTnLst>
                                    <p:set>
                                      <p:cBhvr>
                                        <p:cTn id="37" dur="1" fill="hold">
                                          <p:stCondLst>
                                            <p:cond delay="0"/>
                                          </p:stCondLst>
                                        </p:cTn>
                                        <p:tgtEl>
                                          <p:spTgt spid="581648"/>
                                        </p:tgtEl>
                                        <p:attrNameLst>
                                          <p:attrName>style.visibility</p:attrName>
                                        </p:attrNameLst>
                                      </p:cBhvr>
                                      <p:to>
                                        <p:strVal val="visible"/>
                                      </p:to>
                                    </p:set>
                                    <p:animEffect transition="in" filter="slide(fromBottom)">
                                      <p:cBhvr>
                                        <p:cTn id="38" dur="500"/>
                                        <p:tgtEl>
                                          <p:spTgt spid="58164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9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581649"/>
                                        </p:tgtEl>
                                        <p:attrNameLst>
                                          <p:attrName>style.visibility</p:attrName>
                                        </p:attrNameLst>
                                      </p:cBhvr>
                                      <p:to>
                                        <p:strVal val="visible"/>
                                      </p:to>
                                    </p:set>
                                    <p:animEffect transition="in" filter="slide(fromBottom)">
                                      <p:cBhvr>
                                        <p:cTn id="47" dur="500"/>
                                        <p:tgtEl>
                                          <p:spTgt spid="581649"/>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894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2" presetClass="entr" presetSubtype="4" fill="hold" grpId="0" nodeType="clickEffect">
                                  <p:stCondLst>
                                    <p:cond delay="0"/>
                                  </p:stCondLst>
                                  <p:childTnLst>
                                    <p:set>
                                      <p:cBhvr>
                                        <p:cTn id="55" dur="1" fill="hold">
                                          <p:stCondLst>
                                            <p:cond delay="0"/>
                                          </p:stCondLst>
                                        </p:cTn>
                                        <p:tgtEl>
                                          <p:spTgt spid="581653"/>
                                        </p:tgtEl>
                                        <p:attrNameLst>
                                          <p:attrName>style.visibility</p:attrName>
                                        </p:attrNameLst>
                                      </p:cBhvr>
                                      <p:to>
                                        <p:strVal val="visible"/>
                                      </p:to>
                                    </p:set>
                                    <p:animEffect transition="in" filter="slide(fromBottom)">
                                      <p:cBhvr>
                                        <p:cTn id="56" dur="500"/>
                                        <p:tgtEl>
                                          <p:spTgt spid="581653"/>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894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2" presetClass="entr" presetSubtype="4" fill="hold" grpId="0" nodeType="clickEffect">
                                  <p:stCondLst>
                                    <p:cond delay="0"/>
                                  </p:stCondLst>
                                  <p:childTnLst>
                                    <p:set>
                                      <p:cBhvr>
                                        <p:cTn id="64" dur="1" fill="hold">
                                          <p:stCondLst>
                                            <p:cond delay="0"/>
                                          </p:stCondLst>
                                        </p:cTn>
                                        <p:tgtEl>
                                          <p:spTgt spid="581664"/>
                                        </p:tgtEl>
                                        <p:attrNameLst>
                                          <p:attrName>style.visibility</p:attrName>
                                        </p:attrNameLst>
                                      </p:cBhvr>
                                      <p:to>
                                        <p:strVal val="visible"/>
                                      </p:to>
                                    </p:set>
                                    <p:animEffect transition="in" filter="slide(fromBottom)">
                                      <p:cBhvr>
                                        <p:cTn id="65" dur="500"/>
                                        <p:tgtEl>
                                          <p:spTgt spid="581664"/>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894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2" presetClass="entr" presetSubtype="4" fill="hold" grpId="0" nodeType="clickEffect">
                                  <p:stCondLst>
                                    <p:cond delay="0"/>
                                  </p:stCondLst>
                                  <p:childTnLst>
                                    <p:set>
                                      <p:cBhvr>
                                        <p:cTn id="73" dur="1" fill="hold">
                                          <p:stCondLst>
                                            <p:cond delay="0"/>
                                          </p:stCondLst>
                                        </p:cTn>
                                        <p:tgtEl>
                                          <p:spTgt spid="581651"/>
                                        </p:tgtEl>
                                        <p:attrNameLst>
                                          <p:attrName>style.visibility</p:attrName>
                                        </p:attrNameLst>
                                      </p:cBhvr>
                                      <p:to>
                                        <p:strVal val="visible"/>
                                      </p:to>
                                    </p:set>
                                    <p:animEffect transition="in" filter="slide(fromBottom)">
                                      <p:cBhvr>
                                        <p:cTn id="74" dur="500"/>
                                        <p:tgtEl>
                                          <p:spTgt spid="581651"/>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894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2" presetClass="entr" presetSubtype="4" fill="hold" grpId="0" nodeType="clickEffect">
                                  <p:stCondLst>
                                    <p:cond delay="0"/>
                                  </p:stCondLst>
                                  <p:childTnLst>
                                    <p:set>
                                      <p:cBhvr>
                                        <p:cTn id="82" dur="1" fill="hold">
                                          <p:stCondLst>
                                            <p:cond delay="0"/>
                                          </p:stCondLst>
                                        </p:cTn>
                                        <p:tgtEl>
                                          <p:spTgt spid="581657"/>
                                        </p:tgtEl>
                                        <p:attrNameLst>
                                          <p:attrName>style.visibility</p:attrName>
                                        </p:attrNameLst>
                                      </p:cBhvr>
                                      <p:to>
                                        <p:strVal val="visible"/>
                                      </p:to>
                                    </p:set>
                                    <p:animEffect transition="in" filter="slide(fromBottom)">
                                      <p:cBhvr>
                                        <p:cTn id="83" dur="500"/>
                                        <p:tgtEl>
                                          <p:spTgt spid="581657"/>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38947"/>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2" presetClass="entr" presetSubtype="4" fill="hold" grpId="0" nodeType="clickEffect">
                                  <p:stCondLst>
                                    <p:cond delay="0"/>
                                  </p:stCondLst>
                                  <p:childTnLst>
                                    <p:set>
                                      <p:cBhvr>
                                        <p:cTn id="91" dur="1" fill="hold">
                                          <p:stCondLst>
                                            <p:cond delay="0"/>
                                          </p:stCondLst>
                                        </p:cTn>
                                        <p:tgtEl>
                                          <p:spTgt spid="581666"/>
                                        </p:tgtEl>
                                        <p:attrNameLst>
                                          <p:attrName>style.visibility</p:attrName>
                                        </p:attrNameLst>
                                      </p:cBhvr>
                                      <p:to>
                                        <p:strVal val="visible"/>
                                      </p:to>
                                    </p:set>
                                    <p:animEffect transition="in" filter="slide(fromBottom)">
                                      <p:cBhvr>
                                        <p:cTn id="92" dur="500"/>
                                        <p:tgtEl>
                                          <p:spTgt spid="581666"/>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8951"/>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2" presetClass="entr" presetSubtype="4" fill="hold" grpId="0" nodeType="clickEffect">
                                  <p:stCondLst>
                                    <p:cond delay="0"/>
                                  </p:stCondLst>
                                  <p:childTnLst>
                                    <p:set>
                                      <p:cBhvr>
                                        <p:cTn id="100" dur="1" fill="hold">
                                          <p:stCondLst>
                                            <p:cond delay="0"/>
                                          </p:stCondLst>
                                        </p:cTn>
                                        <p:tgtEl>
                                          <p:spTgt spid="581726"/>
                                        </p:tgtEl>
                                        <p:attrNameLst>
                                          <p:attrName>style.visibility</p:attrName>
                                        </p:attrNameLst>
                                      </p:cBhvr>
                                      <p:to>
                                        <p:strVal val="visible"/>
                                      </p:to>
                                    </p:set>
                                    <p:animEffect transition="in" filter="slide(fromBottom)">
                                      <p:cBhvr>
                                        <p:cTn id="101" dur="500"/>
                                        <p:tgtEl>
                                          <p:spTgt spid="581726"/>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38948"/>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2" presetClass="entr" presetSubtype="4" fill="hold" grpId="0" nodeType="clickEffect">
                                  <p:stCondLst>
                                    <p:cond delay="0"/>
                                  </p:stCondLst>
                                  <p:childTnLst>
                                    <p:set>
                                      <p:cBhvr>
                                        <p:cTn id="109" dur="1" fill="hold">
                                          <p:stCondLst>
                                            <p:cond delay="0"/>
                                          </p:stCondLst>
                                        </p:cTn>
                                        <p:tgtEl>
                                          <p:spTgt spid="581668"/>
                                        </p:tgtEl>
                                        <p:attrNameLst>
                                          <p:attrName>style.visibility</p:attrName>
                                        </p:attrNameLst>
                                      </p:cBhvr>
                                      <p:to>
                                        <p:strVal val="visible"/>
                                      </p:to>
                                    </p:set>
                                    <p:animEffect transition="in" filter="slide(fromBottom)">
                                      <p:cBhvr>
                                        <p:cTn id="110" dur="500"/>
                                        <p:tgtEl>
                                          <p:spTgt spid="581668"/>
                                        </p:tgtEl>
                                      </p:cBhvr>
                                    </p:animEffec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894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2" presetClass="entr" presetSubtype="4" fill="hold" grpId="0" nodeType="clickEffect">
                                  <p:stCondLst>
                                    <p:cond delay="0"/>
                                  </p:stCondLst>
                                  <p:childTnLst>
                                    <p:set>
                                      <p:cBhvr>
                                        <p:cTn id="118" dur="1" fill="hold">
                                          <p:stCondLst>
                                            <p:cond delay="0"/>
                                          </p:stCondLst>
                                        </p:cTn>
                                        <p:tgtEl>
                                          <p:spTgt spid="581669"/>
                                        </p:tgtEl>
                                        <p:attrNameLst>
                                          <p:attrName>style.visibility</p:attrName>
                                        </p:attrNameLst>
                                      </p:cBhvr>
                                      <p:to>
                                        <p:strVal val="visible"/>
                                      </p:to>
                                    </p:set>
                                    <p:animEffect transition="in" filter="slide(fromBottom)">
                                      <p:cBhvr>
                                        <p:cTn id="119" dur="500"/>
                                        <p:tgtEl>
                                          <p:spTgt spid="581669"/>
                                        </p:tgtEl>
                                      </p:cBhvr>
                                    </p:animEffec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38950"/>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2" presetClass="entr" presetSubtype="4" fill="hold" grpId="0" nodeType="clickEffect">
                                  <p:stCondLst>
                                    <p:cond delay="0"/>
                                  </p:stCondLst>
                                  <p:childTnLst>
                                    <p:set>
                                      <p:cBhvr>
                                        <p:cTn id="127" dur="1" fill="hold">
                                          <p:stCondLst>
                                            <p:cond delay="0"/>
                                          </p:stCondLst>
                                        </p:cTn>
                                        <p:tgtEl>
                                          <p:spTgt spid="581662"/>
                                        </p:tgtEl>
                                        <p:attrNameLst>
                                          <p:attrName>style.visibility</p:attrName>
                                        </p:attrNameLst>
                                      </p:cBhvr>
                                      <p:to>
                                        <p:strVal val="visible"/>
                                      </p:to>
                                    </p:set>
                                    <p:animEffect transition="in" filter="slide(fromBottom)">
                                      <p:cBhvr>
                                        <p:cTn id="128" dur="500"/>
                                        <p:tgtEl>
                                          <p:spTgt spid="581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47" grpId="0"/>
      <p:bldP spid="581648" grpId="0" autoUpdateAnimBg="0"/>
      <p:bldP spid="581649" grpId="0" autoUpdateAnimBg="0"/>
      <p:bldP spid="581651" grpId="0" autoUpdateAnimBg="0"/>
      <p:bldP spid="581653" grpId="0" autoUpdateAnimBg="0"/>
      <p:bldP spid="581657" grpId="0" autoUpdateAnimBg="0"/>
      <p:bldP spid="581659" grpId="0" autoUpdateAnimBg="0"/>
      <p:bldP spid="581662" grpId="0" autoUpdateAnimBg="0"/>
      <p:bldP spid="581663" grpId="0" autoUpdateAnimBg="0"/>
      <p:bldP spid="581664" grpId="0" autoUpdateAnimBg="0"/>
      <p:bldP spid="581666" grpId="0" autoUpdateAnimBg="0"/>
      <p:bldP spid="581668" grpId="0" autoUpdateAnimBg="0"/>
      <p:bldP spid="581669" grpId="0" autoUpdateAnimBg="0"/>
      <p:bldP spid="38939" grpId="0" animBg="1"/>
      <p:bldP spid="38940" grpId="0" animBg="1"/>
      <p:bldP spid="38941" grpId="0" animBg="1"/>
      <p:bldP spid="38942" grpId="0" animBg="1"/>
      <p:bldP spid="38943" grpId="0" animBg="1"/>
      <p:bldP spid="38944" grpId="0" animBg="1"/>
      <p:bldP spid="38945" grpId="0" animBg="1"/>
      <p:bldP spid="38946" grpId="0" animBg="1"/>
      <p:bldP spid="38947" grpId="0" animBg="1"/>
      <p:bldP spid="38948" grpId="0" animBg="1"/>
      <p:bldP spid="38949" grpId="0" animBg="1"/>
      <p:bldP spid="38950" grpId="0" animBg="1"/>
      <p:bldP spid="38951" grpId="0" animBg="1"/>
      <p:bldP spid="581726"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AutoShape 2">
            <a:hlinkClick r:id="rId3" action="ppaction://hlinksldjump"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6"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7"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8"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9" name="Text Box 6"/>
          <p:cNvSpPr txBox="1">
            <a:spLocks noChangeArrowheads="1"/>
          </p:cNvSpPr>
          <p:nvPr/>
        </p:nvSpPr>
        <p:spPr bwMode="auto">
          <a:xfrm>
            <a:off x="4693103" y="354919"/>
            <a:ext cx="1371600" cy="2484438"/>
          </a:xfrm>
          <a:prstGeom prst="rect">
            <a:avLst/>
          </a:prstGeom>
          <a:noFill/>
          <a:ln w="9525">
            <a:noFill/>
            <a:miter lim="800000"/>
            <a:headEnd/>
            <a:tailEnd/>
          </a:ln>
        </p:spPr>
        <p:txBody>
          <a:bodyPr>
            <a:spAutoFit/>
          </a:bodyPr>
          <a:lstStyle/>
          <a:p>
            <a:pPr algn="l">
              <a:buClrTx/>
            </a:pPr>
            <a:r>
              <a:rPr lang="en-US" altLang="zh-CN" sz="2000" dirty="0">
                <a:solidFill>
                  <a:srgbClr val="333399"/>
                </a:solidFill>
                <a:sym typeface="Symbol" pitchFamily="18" charset="2"/>
              </a:rPr>
              <a:t>N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t>
            </a:r>
            <a:r>
              <a:rPr lang="en-US" altLang="zh-CN" sz="2000" b="1" i="0" dirty="0">
                <a:solidFill>
                  <a:srgbClr val="333399"/>
                </a:solidFill>
                <a:sym typeface="Symbol" pitchFamily="18" charset="2"/>
              </a:rPr>
              <a:t>.</a:t>
            </a:r>
            <a:r>
              <a:rPr lang="en-US" altLang="zh-CN" sz="2000" dirty="0">
                <a:solidFill>
                  <a:srgbClr val="333399"/>
                </a:solidFill>
                <a:sym typeface="Symbol" pitchFamily="18" charset="2"/>
              </a:rPr>
              <a:t>S</a:t>
            </a:r>
            <a:endParaRPr lang="en-US" altLang="zh-CN" sz="2000" i="0" baseline="-25000" dirty="0">
              <a:solidFill>
                <a:srgbClr val="333399"/>
              </a:solidFill>
              <a:sym typeface="Symbol" pitchFamily="18" charset="2"/>
            </a:endParaRPr>
          </a:p>
          <a:p>
            <a:pPr algn="l">
              <a:buClrTx/>
            </a:pPr>
            <a:endParaRPr lang="en-US" altLang="zh-CN" sz="1000" i="0" baseline="-25000" dirty="0">
              <a:solidFill>
                <a:srgbClr val="333399"/>
              </a:solidFill>
              <a:sym typeface="Symbol" pitchFamily="18" charset="2"/>
            </a:endParaRPr>
          </a:p>
          <a:p>
            <a:pPr algn="l">
              <a:buClrTx/>
            </a:pPr>
            <a:r>
              <a:rPr lang="en-US" altLang="zh-CN" sz="2000" dirty="0">
                <a:solidFill>
                  <a:srgbClr val="333399"/>
                </a:solidFill>
                <a:sym typeface="Symbol" pitchFamily="18" charset="2"/>
              </a:rPr>
              <a:t>S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BS</a:t>
            </a:r>
            <a:r>
              <a:rPr lang="en-US" altLang="zh-CN" sz="2000" i="0" baseline="-25000" dirty="0">
                <a:solidFill>
                  <a:srgbClr val="333399"/>
                </a:solidFill>
                <a:sym typeface="Symbol" pitchFamily="18" charset="2"/>
              </a:rPr>
              <a:t>1</a:t>
            </a:r>
            <a:endParaRPr lang="en-US" altLang="zh-CN" sz="1000" baseline="-25000" dirty="0">
              <a:solidFill>
                <a:srgbClr val="333399"/>
              </a:solidFill>
              <a:sym typeface="Symbol" pitchFamily="18" charset="2"/>
            </a:endParaRPr>
          </a:p>
          <a:p>
            <a:pPr algn="l">
              <a:buClrTx/>
            </a:pPr>
            <a:endParaRPr lang="en-US" altLang="zh-CN" sz="2000" dirty="0">
              <a:solidFill>
                <a:srgbClr val="333399"/>
              </a:solidFill>
              <a:sym typeface="Symbol" pitchFamily="18" charset="2"/>
            </a:endParaRPr>
          </a:p>
          <a:p>
            <a:pPr algn="l">
              <a:buClrTx/>
            </a:pPr>
            <a:endParaRPr lang="en-US" altLang="zh-CN" sz="1000" dirty="0">
              <a:solidFill>
                <a:srgbClr val="333399"/>
              </a:solidFill>
              <a:sym typeface="Symbol" pitchFamily="18" charset="2"/>
            </a:endParaRPr>
          </a:p>
          <a:p>
            <a:pPr algn="l">
              <a:buClrTx/>
            </a:pPr>
            <a:r>
              <a:rPr lang="en-US" altLang="zh-CN" sz="2000" dirty="0">
                <a:solidFill>
                  <a:srgbClr val="333399"/>
                </a:solidFill>
                <a:sym typeface="Symbol" pitchFamily="18" charset="2"/>
              </a:rPr>
              <a:t>S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t>
            </a:r>
          </a:p>
          <a:p>
            <a:pPr algn="l">
              <a:buClrTx/>
            </a:pPr>
            <a:endParaRPr kumimoji="0" lang="en-US" altLang="zh-CN" sz="1000" b="1" dirty="0">
              <a:solidFill>
                <a:srgbClr val="333399"/>
              </a:solidFill>
              <a:sym typeface="Symbol" pitchFamily="18" charset="2"/>
            </a:endParaRPr>
          </a:p>
          <a:p>
            <a:pPr algn="l">
              <a:buClrTx/>
            </a:pPr>
            <a:r>
              <a:rPr lang="en-US" altLang="zh-CN" sz="2000" dirty="0">
                <a:solidFill>
                  <a:srgbClr val="333399"/>
                </a:solidFill>
                <a:sym typeface="Symbol" pitchFamily="18" charset="2"/>
              </a:rPr>
              <a:t>B </a:t>
            </a:r>
            <a:r>
              <a:rPr lang="en-US" altLang="zh-CN" sz="2000" i="0" dirty="0">
                <a:solidFill>
                  <a:srgbClr val="333399"/>
                </a:solidFill>
                <a:ea typeface="华文行楷" pitchFamily="2" charset="-122"/>
                <a:sym typeface="Symbol" pitchFamily="18" charset="2"/>
              </a:rPr>
              <a:t> </a:t>
            </a:r>
            <a:r>
              <a:rPr lang="en-US" altLang="zh-CN" sz="2000" dirty="0">
                <a:solidFill>
                  <a:srgbClr val="333399"/>
                </a:solidFill>
                <a:ea typeface="华文行楷" pitchFamily="2" charset="-122"/>
                <a:sym typeface="Symbol" pitchFamily="18" charset="2"/>
              </a:rPr>
              <a:t>0</a:t>
            </a:r>
          </a:p>
          <a:p>
            <a:pPr algn="l">
              <a:buClrTx/>
            </a:pPr>
            <a:endParaRPr lang="en-US" altLang="zh-CN" sz="1000" u="sng" dirty="0">
              <a:solidFill>
                <a:srgbClr val="333399"/>
              </a:solidFill>
              <a:ea typeface="华文行楷" pitchFamily="2" charset="-122"/>
              <a:sym typeface="Symbol" pitchFamily="18" charset="2"/>
            </a:endParaRPr>
          </a:p>
          <a:p>
            <a:pPr algn="l">
              <a:buClrTx/>
            </a:pPr>
            <a:r>
              <a:rPr lang="en-US" altLang="zh-CN" sz="2000" dirty="0">
                <a:solidFill>
                  <a:srgbClr val="333399"/>
                </a:solidFill>
                <a:sym typeface="Symbol" pitchFamily="18" charset="2"/>
              </a:rPr>
              <a:t>B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1</a:t>
            </a:r>
          </a:p>
        </p:txBody>
      </p:sp>
      <p:sp>
        <p:nvSpPr>
          <p:cNvPr id="3080" name="Text Box 7"/>
          <p:cNvSpPr txBox="1">
            <a:spLocks noChangeArrowheads="1"/>
          </p:cNvSpPr>
          <p:nvPr/>
        </p:nvSpPr>
        <p:spPr bwMode="auto">
          <a:xfrm>
            <a:off x="6100989" y="304800"/>
            <a:ext cx="2919412" cy="2527300"/>
          </a:xfrm>
          <a:prstGeom prst="rect">
            <a:avLst/>
          </a:prstGeom>
          <a:noFill/>
          <a:ln w="9525">
            <a:noFill/>
            <a:miter lim="800000"/>
            <a:headEnd/>
            <a:tailEnd/>
          </a:ln>
        </p:spPr>
        <p:txBody>
          <a:bodyPr>
            <a:spAutoFit/>
          </a:bodyPr>
          <a:lstStyle/>
          <a:p>
            <a:pPr algn="l">
              <a:buClrTx/>
            </a:pPr>
            <a:r>
              <a:rPr lang="en-US" altLang="zh-CN" sz="2000" i="0" dirty="0">
                <a:solidFill>
                  <a:srgbClr val="333399"/>
                </a:solidFill>
                <a:cs typeface="Times New Roman" pitchFamily="18" charset="0"/>
                <a:sym typeface="Symbol" pitchFamily="18" charset="2"/>
              </a:rPr>
              <a:t>{ </a:t>
            </a:r>
            <a:r>
              <a:rPr lang="en-US" altLang="zh-CN" sz="2000" dirty="0" err="1">
                <a:solidFill>
                  <a:srgbClr val="333399"/>
                </a:solidFill>
                <a:cs typeface="Times New Roman" pitchFamily="18" charset="0"/>
                <a:sym typeface="Symbol" pitchFamily="18" charset="2"/>
              </a:rPr>
              <a:t>S</a:t>
            </a:r>
            <a:r>
              <a:rPr lang="en-US" altLang="zh-CN" sz="2000" b="1" i="0" dirty="0" err="1">
                <a:solidFill>
                  <a:srgbClr val="333399"/>
                </a:solidFill>
                <a:cs typeface="Times New Roman" pitchFamily="18" charset="0"/>
                <a:sym typeface="Symbol" pitchFamily="18" charset="2"/>
              </a:rPr>
              <a:t>.</a:t>
            </a:r>
            <a:r>
              <a:rPr lang="en-US" altLang="zh-CN" sz="2000" dirty="0" err="1">
                <a:solidFill>
                  <a:srgbClr val="333399"/>
                </a:solidFill>
                <a:cs typeface="Times New Roman" pitchFamily="18" charset="0"/>
              </a:rPr>
              <a:t>f</a:t>
            </a:r>
            <a:r>
              <a:rPr lang="en-US" altLang="zh-CN" sz="2000" i="0" dirty="0">
                <a:solidFill>
                  <a:srgbClr val="333399"/>
                </a:solidFill>
                <a:cs typeface="Times New Roman" pitchFamily="18" charset="0"/>
              </a:rPr>
              <a:t> : =1</a:t>
            </a:r>
            <a:r>
              <a:rPr lang="zh-CN" altLang="en-US" sz="2000" i="0" dirty="0">
                <a:solidFill>
                  <a:srgbClr val="333399"/>
                </a:solidFill>
                <a:cs typeface="Times New Roman" pitchFamily="18" charset="0"/>
              </a:rPr>
              <a:t>； </a:t>
            </a:r>
            <a:r>
              <a:rPr lang="en-US" altLang="zh-CN" sz="2000" dirty="0">
                <a:solidFill>
                  <a:srgbClr val="333399"/>
                </a:solidFill>
                <a:cs typeface="Times New Roman" pitchFamily="18" charset="0"/>
                <a:sym typeface="Symbol" pitchFamily="18" charset="2"/>
              </a:rPr>
              <a:t>p</a:t>
            </a:r>
            <a:r>
              <a:rPr lang="en-US" altLang="zh-CN" sz="2000" dirty="0">
                <a:solidFill>
                  <a:srgbClr val="333399"/>
                </a:solidFill>
                <a:cs typeface="Times New Roman" pitchFamily="18" charset="0"/>
              </a:rPr>
              <a:t>rint(</a:t>
            </a:r>
            <a:r>
              <a:rPr lang="en-US" altLang="zh-CN" sz="2000" dirty="0" err="1">
                <a:solidFill>
                  <a:srgbClr val="333399"/>
                </a:solidFill>
                <a:cs typeface="Times New Roman" pitchFamily="18" charset="0"/>
                <a:sym typeface="Symbol" pitchFamily="18" charset="2"/>
              </a:rPr>
              <a:t>S</a:t>
            </a:r>
            <a:r>
              <a:rPr lang="en-US" altLang="zh-CN" sz="2000" b="1" i="0" dirty="0" err="1">
                <a:solidFill>
                  <a:srgbClr val="333399"/>
                </a:solidFill>
                <a:cs typeface="Times New Roman" pitchFamily="18" charset="0"/>
                <a:sym typeface="Symbol" pitchFamily="18" charset="2"/>
              </a:rPr>
              <a:t>.</a:t>
            </a:r>
            <a:r>
              <a:rPr lang="en-US" altLang="zh-CN" sz="2000" dirty="0" err="1">
                <a:solidFill>
                  <a:srgbClr val="333399"/>
                </a:solidFill>
                <a:cs typeface="Times New Roman" pitchFamily="18" charset="0"/>
                <a:sym typeface="Symbol" pitchFamily="18" charset="2"/>
              </a:rPr>
              <a:t>v</a:t>
            </a:r>
            <a:r>
              <a:rPr lang="en-US" altLang="zh-CN" sz="2000" dirty="0">
                <a:solidFill>
                  <a:srgbClr val="333399"/>
                </a:solidFill>
                <a:cs typeface="Times New Roman" pitchFamily="18" charset="0"/>
              </a:rPr>
              <a:t>)</a:t>
            </a:r>
            <a:r>
              <a:rPr lang="en-US" altLang="zh-CN" dirty="0">
                <a:solidFill>
                  <a:srgbClr val="333399"/>
                </a:solidFill>
                <a:cs typeface="Times New Roman" pitchFamily="18" charset="0"/>
              </a:rPr>
              <a:t> </a:t>
            </a:r>
            <a:r>
              <a:rPr lang="en-US" altLang="zh-CN" sz="2000" i="0" dirty="0">
                <a:solidFill>
                  <a:srgbClr val="333399"/>
                </a:solidFill>
                <a:cs typeface="Times New Roman" pitchFamily="18" charset="0"/>
                <a:sym typeface="Symbol" pitchFamily="18" charset="2"/>
              </a:rPr>
              <a:t>}</a:t>
            </a:r>
          </a:p>
          <a:p>
            <a:pPr algn="l">
              <a:buClrTx/>
            </a:pPr>
            <a:endParaRPr kumimoji="0" lang="en-US" altLang="zh-CN" sz="900" i="0" dirty="0">
              <a:solidFill>
                <a:srgbClr val="333399"/>
              </a:solidFill>
              <a:cs typeface="Times New Roman" pitchFamily="18" charset="0"/>
              <a:sym typeface="Symbol" pitchFamily="18" charset="2"/>
            </a:endParaRPr>
          </a:p>
          <a:p>
            <a:pPr algn="l">
              <a:buClrTx/>
            </a:pPr>
            <a:r>
              <a:rPr lang="en-US" altLang="zh-CN" sz="2000" i="0" dirty="0">
                <a:solidFill>
                  <a:srgbClr val="333399"/>
                </a:solidFill>
                <a:cs typeface="Times New Roman" pitchFamily="18" charset="0"/>
                <a:sym typeface="Symbol" pitchFamily="18" charset="2"/>
              </a:rPr>
              <a:t>{ </a:t>
            </a:r>
            <a:r>
              <a:rPr lang="en-US" altLang="zh-CN" sz="2000" dirty="0">
                <a:solidFill>
                  <a:srgbClr val="333399"/>
                </a:solidFill>
                <a:cs typeface="Times New Roman" pitchFamily="18" charset="0"/>
                <a:sym typeface="Symbol" pitchFamily="18" charset="2"/>
              </a:rPr>
              <a:t>S</a:t>
            </a:r>
            <a:r>
              <a:rPr lang="en-US" altLang="zh-CN" sz="2000" i="0" baseline="-25000" dirty="0">
                <a:solidFill>
                  <a:srgbClr val="333399"/>
                </a:solidFill>
                <a:cs typeface="Times New Roman" pitchFamily="18" charset="0"/>
                <a:sym typeface="Symbol" pitchFamily="18" charset="2"/>
              </a:rPr>
              <a:t>1</a:t>
            </a:r>
            <a:r>
              <a:rPr lang="en-US" altLang="zh-CN" sz="2000" b="1"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f </a:t>
            </a:r>
            <a:r>
              <a:rPr lang="en-US" altLang="zh-CN" sz="2000" i="0" dirty="0">
                <a:solidFill>
                  <a:srgbClr val="333399"/>
                </a:solidFill>
                <a:cs typeface="Times New Roman" pitchFamily="18" charset="0"/>
              </a:rPr>
              <a:t>:= </a:t>
            </a:r>
            <a:r>
              <a:rPr lang="en-US" altLang="zh-CN" sz="2000" dirty="0">
                <a:solidFill>
                  <a:srgbClr val="333399"/>
                </a:solidFill>
                <a:cs typeface="Times New Roman" pitchFamily="18" charset="0"/>
                <a:sym typeface="Symbol" pitchFamily="18" charset="2"/>
              </a:rPr>
              <a:t>S</a:t>
            </a:r>
            <a:r>
              <a:rPr lang="en-US" altLang="zh-CN" sz="2000" b="1"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f+1</a:t>
            </a:r>
            <a:r>
              <a:rPr lang="en-US" altLang="zh-CN" sz="2000" i="0" dirty="0">
                <a:solidFill>
                  <a:srgbClr val="333399"/>
                </a:solidFill>
                <a:cs typeface="Times New Roman" pitchFamily="18" charset="0"/>
              </a:rPr>
              <a:t>; </a:t>
            </a:r>
            <a:r>
              <a:rPr lang="en-US" altLang="zh-CN" sz="2000" dirty="0" err="1">
                <a:solidFill>
                  <a:srgbClr val="333399"/>
                </a:solidFill>
                <a:cs typeface="Times New Roman" pitchFamily="18" charset="0"/>
                <a:sym typeface="Symbol" pitchFamily="18" charset="2"/>
              </a:rPr>
              <a:t>B</a:t>
            </a:r>
            <a:r>
              <a:rPr lang="en-US" altLang="zh-CN" sz="2000" b="1" i="0" dirty="0" err="1">
                <a:solidFill>
                  <a:srgbClr val="333399"/>
                </a:solidFill>
                <a:cs typeface="Times New Roman" pitchFamily="18" charset="0"/>
                <a:sym typeface="Symbol" pitchFamily="18" charset="2"/>
              </a:rPr>
              <a:t>.</a:t>
            </a:r>
            <a:r>
              <a:rPr lang="en-US" altLang="zh-CN" sz="2000" dirty="0" err="1">
                <a:solidFill>
                  <a:srgbClr val="333399"/>
                </a:solidFill>
                <a:cs typeface="Times New Roman" pitchFamily="18" charset="0"/>
              </a:rPr>
              <a:t>f</a:t>
            </a:r>
            <a:r>
              <a:rPr lang="en-US" altLang="zh-CN" sz="2000" i="0" dirty="0">
                <a:solidFill>
                  <a:srgbClr val="333399"/>
                </a:solidFill>
                <a:cs typeface="Times New Roman" pitchFamily="18" charset="0"/>
              </a:rPr>
              <a:t> : =</a:t>
            </a:r>
            <a:r>
              <a:rPr lang="en-US" altLang="zh-CN" sz="2000" dirty="0" err="1">
                <a:solidFill>
                  <a:srgbClr val="333399"/>
                </a:solidFill>
                <a:cs typeface="Times New Roman" pitchFamily="18" charset="0"/>
                <a:sym typeface="Symbol" pitchFamily="18" charset="2"/>
              </a:rPr>
              <a:t>S</a:t>
            </a:r>
            <a:r>
              <a:rPr lang="en-US" altLang="zh-CN" sz="2000" b="1" dirty="0" err="1">
                <a:solidFill>
                  <a:srgbClr val="333399"/>
                </a:solidFill>
                <a:cs typeface="Times New Roman" pitchFamily="18" charset="0"/>
                <a:sym typeface="Symbol" pitchFamily="18" charset="2"/>
              </a:rPr>
              <a:t>.</a:t>
            </a:r>
            <a:r>
              <a:rPr lang="en-US" altLang="zh-CN" sz="2000" dirty="0" err="1">
                <a:solidFill>
                  <a:srgbClr val="333399"/>
                </a:solidFill>
                <a:cs typeface="Times New Roman" pitchFamily="18" charset="0"/>
                <a:sym typeface="Symbol" pitchFamily="18" charset="2"/>
              </a:rPr>
              <a:t>f</a:t>
            </a:r>
            <a:r>
              <a:rPr lang="en-US" altLang="zh-CN" sz="2000" i="0" dirty="0">
                <a:solidFill>
                  <a:srgbClr val="333399"/>
                </a:solidFill>
                <a:cs typeface="Times New Roman" pitchFamily="18" charset="0"/>
              </a:rPr>
              <a:t>; </a:t>
            </a:r>
          </a:p>
          <a:p>
            <a:pPr algn="l">
              <a:buClrTx/>
            </a:pPr>
            <a:r>
              <a:rPr lang="en-US" altLang="zh-CN" sz="2000" i="0" dirty="0">
                <a:solidFill>
                  <a:srgbClr val="333399"/>
                </a:solidFill>
                <a:cs typeface="Times New Roman" pitchFamily="18" charset="0"/>
              </a:rPr>
              <a:t>  </a:t>
            </a:r>
            <a:r>
              <a:rPr lang="en-US" altLang="zh-CN" sz="2000" dirty="0" err="1">
                <a:solidFill>
                  <a:srgbClr val="333399"/>
                </a:solidFill>
                <a:cs typeface="Times New Roman" pitchFamily="18" charset="0"/>
                <a:sym typeface="Symbol" pitchFamily="18" charset="2"/>
              </a:rPr>
              <a:t>S</a:t>
            </a:r>
            <a:r>
              <a:rPr lang="en-US" altLang="zh-CN" sz="2000" b="1" dirty="0" err="1">
                <a:solidFill>
                  <a:srgbClr val="333399"/>
                </a:solidFill>
                <a:cs typeface="Times New Roman" pitchFamily="18" charset="0"/>
                <a:sym typeface="Symbol" pitchFamily="18" charset="2"/>
              </a:rPr>
              <a:t>.</a:t>
            </a:r>
            <a:r>
              <a:rPr lang="en-US" altLang="zh-CN" sz="2000" dirty="0" err="1">
                <a:solidFill>
                  <a:srgbClr val="333399"/>
                </a:solidFill>
                <a:cs typeface="Times New Roman" pitchFamily="18" charset="0"/>
                <a:sym typeface="Symbol" pitchFamily="18" charset="2"/>
              </a:rPr>
              <a:t>v</a:t>
            </a:r>
            <a:r>
              <a:rPr lang="en-US" altLang="zh-CN" sz="2000" dirty="0">
                <a:solidFill>
                  <a:srgbClr val="333399"/>
                </a:solidFill>
                <a:cs typeface="Times New Roman" pitchFamily="18" charset="0"/>
                <a:sym typeface="Symbol" pitchFamily="18" charset="2"/>
              </a:rPr>
              <a:t> </a:t>
            </a:r>
            <a:r>
              <a:rPr lang="en-US" altLang="zh-CN" sz="2000" i="0" dirty="0">
                <a:solidFill>
                  <a:srgbClr val="333399"/>
                </a:solidFill>
                <a:cs typeface="Times New Roman" pitchFamily="18" charset="0"/>
              </a:rPr>
              <a:t>:= </a:t>
            </a:r>
            <a:r>
              <a:rPr lang="en-US" altLang="zh-CN" sz="2000" dirty="0">
                <a:solidFill>
                  <a:srgbClr val="333399"/>
                </a:solidFill>
                <a:cs typeface="Times New Roman" pitchFamily="18" charset="0"/>
                <a:sym typeface="Symbol" pitchFamily="18" charset="2"/>
              </a:rPr>
              <a:t>S</a:t>
            </a:r>
            <a:r>
              <a:rPr lang="en-US" altLang="zh-CN" sz="2000" i="0" baseline="-25000" dirty="0">
                <a:solidFill>
                  <a:srgbClr val="333399"/>
                </a:solidFill>
                <a:cs typeface="Times New Roman" pitchFamily="18" charset="0"/>
                <a:sym typeface="Symbol" pitchFamily="18" charset="2"/>
              </a:rPr>
              <a:t>1</a:t>
            </a:r>
            <a:r>
              <a:rPr lang="en-US" altLang="zh-CN" sz="2000" b="1"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v</a:t>
            </a:r>
            <a:r>
              <a:rPr lang="en-US" altLang="zh-CN" sz="2000" i="0" dirty="0">
                <a:solidFill>
                  <a:srgbClr val="333399"/>
                </a:solidFill>
                <a:cs typeface="Times New Roman" pitchFamily="18" charset="0"/>
              </a:rPr>
              <a:t>+</a:t>
            </a:r>
            <a:r>
              <a:rPr lang="en-US" altLang="zh-CN" sz="2000" dirty="0">
                <a:solidFill>
                  <a:srgbClr val="333399"/>
                </a:solidFill>
                <a:cs typeface="Times New Roman" pitchFamily="18" charset="0"/>
                <a:sym typeface="Symbol" pitchFamily="18" charset="2"/>
              </a:rPr>
              <a:t>B</a:t>
            </a:r>
            <a:r>
              <a:rPr lang="en-US" altLang="zh-CN" sz="2000" b="1"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v </a:t>
            </a:r>
            <a:r>
              <a:rPr lang="en-US" altLang="zh-CN" sz="2000" i="0" dirty="0">
                <a:solidFill>
                  <a:srgbClr val="333399"/>
                </a:solidFill>
                <a:cs typeface="Times New Roman" pitchFamily="18" charset="0"/>
                <a:sym typeface="Symbol" pitchFamily="18" charset="2"/>
              </a:rPr>
              <a:t>}</a:t>
            </a:r>
          </a:p>
          <a:p>
            <a:pPr algn="l">
              <a:buClrTx/>
            </a:pPr>
            <a:endParaRPr lang="en-US" altLang="zh-CN" sz="900" i="0" dirty="0">
              <a:solidFill>
                <a:srgbClr val="333399"/>
              </a:solidFill>
              <a:cs typeface="Times New Roman" pitchFamily="18" charset="0"/>
              <a:sym typeface="Symbol" pitchFamily="18" charset="2"/>
            </a:endParaRPr>
          </a:p>
          <a:p>
            <a:pPr algn="l">
              <a:buClrTx/>
            </a:pPr>
            <a:r>
              <a:rPr lang="en-US" altLang="zh-CN" sz="2000" i="0" dirty="0">
                <a:solidFill>
                  <a:srgbClr val="333399"/>
                </a:solidFill>
                <a:cs typeface="Times New Roman" pitchFamily="18" charset="0"/>
                <a:sym typeface="Symbol" pitchFamily="18" charset="2"/>
              </a:rPr>
              <a:t>{ </a:t>
            </a:r>
            <a:r>
              <a:rPr lang="en-US" altLang="zh-CN" sz="2000" dirty="0" err="1">
                <a:solidFill>
                  <a:srgbClr val="333399"/>
                </a:solidFill>
                <a:cs typeface="Times New Roman" pitchFamily="18" charset="0"/>
                <a:sym typeface="Symbol" pitchFamily="18" charset="2"/>
              </a:rPr>
              <a:t>S</a:t>
            </a:r>
            <a:r>
              <a:rPr lang="en-US" altLang="zh-CN" sz="2000" b="1" dirty="0" err="1">
                <a:solidFill>
                  <a:srgbClr val="333399"/>
                </a:solidFill>
                <a:cs typeface="Times New Roman" pitchFamily="18" charset="0"/>
                <a:sym typeface="Symbol" pitchFamily="18" charset="2"/>
              </a:rPr>
              <a:t>.</a:t>
            </a:r>
            <a:r>
              <a:rPr lang="en-US" altLang="zh-CN" sz="2000" dirty="0" err="1">
                <a:solidFill>
                  <a:srgbClr val="333399"/>
                </a:solidFill>
                <a:cs typeface="Times New Roman" pitchFamily="18" charset="0"/>
                <a:sym typeface="Symbol" pitchFamily="18" charset="2"/>
              </a:rPr>
              <a:t>v</a:t>
            </a:r>
            <a:r>
              <a:rPr lang="en-US" altLang="zh-CN" sz="2000" dirty="0">
                <a:solidFill>
                  <a:srgbClr val="333399"/>
                </a:solidFill>
                <a:cs typeface="Times New Roman" pitchFamily="18" charset="0"/>
                <a:sym typeface="Symbol" pitchFamily="18" charset="2"/>
              </a:rPr>
              <a:t> </a:t>
            </a:r>
            <a:r>
              <a:rPr lang="en-US" altLang="zh-CN" sz="2000" i="0" dirty="0">
                <a:solidFill>
                  <a:srgbClr val="333399"/>
                </a:solidFill>
                <a:cs typeface="Times New Roman" pitchFamily="18" charset="0"/>
              </a:rPr>
              <a:t>:= </a:t>
            </a:r>
            <a:r>
              <a:rPr lang="en-US" altLang="zh-CN" sz="2000" dirty="0">
                <a:solidFill>
                  <a:srgbClr val="333399"/>
                </a:solidFill>
                <a:cs typeface="Times New Roman" pitchFamily="18" charset="0"/>
                <a:sym typeface="Symbol" pitchFamily="18" charset="2"/>
              </a:rPr>
              <a:t>0</a:t>
            </a:r>
            <a:r>
              <a:rPr lang="en-US" altLang="zh-CN" sz="2000" i="0" dirty="0">
                <a:solidFill>
                  <a:srgbClr val="333399"/>
                </a:solidFill>
                <a:cs typeface="Times New Roman" pitchFamily="18" charset="0"/>
              </a:rPr>
              <a:t> </a:t>
            </a:r>
            <a:r>
              <a:rPr lang="en-US" altLang="zh-CN" sz="2000" i="0" dirty="0">
                <a:solidFill>
                  <a:srgbClr val="333399"/>
                </a:solidFill>
                <a:cs typeface="Times New Roman" pitchFamily="18" charset="0"/>
                <a:sym typeface="Symbol" pitchFamily="18" charset="2"/>
              </a:rPr>
              <a:t>}</a:t>
            </a:r>
          </a:p>
          <a:p>
            <a:pPr algn="l">
              <a:buClrTx/>
            </a:pPr>
            <a:endParaRPr lang="en-US" altLang="zh-CN" sz="900" i="0" dirty="0">
              <a:solidFill>
                <a:srgbClr val="333399"/>
              </a:solidFill>
              <a:cs typeface="Times New Roman" pitchFamily="18" charset="0"/>
              <a:sym typeface="Symbol" pitchFamily="18" charset="2"/>
            </a:endParaRPr>
          </a:p>
          <a:p>
            <a:pPr algn="l">
              <a:buClrTx/>
            </a:pPr>
            <a:r>
              <a:rPr lang="en-US" altLang="zh-CN" sz="2000" i="0" dirty="0">
                <a:solidFill>
                  <a:srgbClr val="333399"/>
                </a:solidFill>
                <a:cs typeface="Times New Roman" pitchFamily="18" charset="0"/>
                <a:sym typeface="Symbol" pitchFamily="18" charset="2"/>
              </a:rPr>
              <a:t>{ </a:t>
            </a:r>
            <a:r>
              <a:rPr lang="en-US" altLang="zh-CN" sz="2000" dirty="0" err="1">
                <a:solidFill>
                  <a:srgbClr val="333399"/>
                </a:solidFill>
                <a:cs typeface="Times New Roman" pitchFamily="18" charset="0"/>
                <a:sym typeface="Symbol" pitchFamily="18" charset="2"/>
              </a:rPr>
              <a:t>B</a:t>
            </a:r>
            <a:r>
              <a:rPr lang="en-US" altLang="zh-CN" sz="2000" b="1" dirty="0" err="1">
                <a:solidFill>
                  <a:srgbClr val="333399"/>
                </a:solidFill>
                <a:cs typeface="Times New Roman" pitchFamily="18" charset="0"/>
                <a:sym typeface="Symbol" pitchFamily="18" charset="2"/>
              </a:rPr>
              <a:t>.</a:t>
            </a:r>
            <a:r>
              <a:rPr lang="en-US" altLang="zh-CN" sz="2000" dirty="0" err="1">
                <a:solidFill>
                  <a:srgbClr val="333399"/>
                </a:solidFill>
                <a:cs typeface="Times New Roman" pitchFamily="18" charset="0"/>
                <a:sym typeface="Symbol" pitchFamily="18" charset="2"/>
              </a:rPr>
              <a:t>v</a:t>
            </a:r>
            <a:r>
              <a:rPr lang="en-US" altLang="zh-CN" sz="2000" dirty="0">
                <a:solidFill>
                  <a:srgbClr val="333399"/>
                </a:solidFill>
                <a:cs typeface="Times New Roman" pitchFamily="18" charset="0"/>
                <a:sym typeface="Symbol" pitchFamily="18" charset="2"/>
              </a:rPr>
              <a:t> </a:t>
            </a:r>
            <a:r>
              <a:rPr lang="en-US" altLang="zh-CN" sz="2000" i="0" dirty="0">
                <a:solidFill>
                  <a:srgbClr val="333399"/>
                </a:solidFill>
                <a:cs typeface="Times New Roman" pitchFamily="18" charset="0"/>
              </a:rPr>
              <a:t>:= 0 </a:t>
            </a:r>
            <a:r>
              <a:rPr lang="en-US" altLang="zh-CN" sz="2000" i="0" dirty="0">
                <a:solidFill>
                  <a:srgbClr val="333399"/>
                </a:solidFill>
                <a:cs typeface="Times New Roman" pitchFamily="18" charset="0"/>
                <a:sym typeface="Symbol" pitchFamily="18" charset="2"/>
              </a:rPr>
              <a:t>}</a:t>
            </a:r>
          </a:p>
          <a:p>
            <a:pPr algn="l">
              <a:buClrTx/>
            </a:pPr>
            <a:endParaRPr lang="en-US" altLang="zh-CN" sz="900" i="0" dirty="0">
              <a:solidFill>
                <a:srgbClr val="333399"/>
              </a:solidFill>
              <a:cs typeface="Times New Roman" pitchFamily="18" charset="0"/>
              <a:sym typeface="Symbol" pitchFamily="18" charset="2"/>
            </a:endParaRPr>
          </a:p>
          <a:p>
            <a:pPr algn="l">
              <a:buClrTx/>
            </a:pPr>
            <a:r>
              <a:rPr lang="en-US" altLang="zh-CN" sz="2000" i="0" dirty="0">
                <a:solidFill>
                  <a:srgbClr val="333399"/>
                </a:solidFill>
                <a:cs typeface="Times New Roman" pitchFamily="18" charset="0"/>
                <a:sym typeface="Symbol" pitchFamily="18" charset="2"/>
              </a:rPr>
              <a:t>{ </a:t>
            </a:r>
            <a:r>
              <a:rPr lang="en-US" altLang="zh-CN" sz="2000" dirty="0" err="1">
                <a:solidFill>
                  <a:srgbClr val="333399"/>
                </a:solidFill>
                <a:cs typeface="Times New Roman" pitchFamily="18" charset="0"/>
                <a:sym typeface="Symbol" pitchFamily="18" charset="2"/>
              </a:rPr>
              <a:t>B</a:t>
            </a:r>
            <a:r>
              <a:rPr lang="en-US" altLang="zh-CN" sz="2000" b="1" dirty="0" err="1">
                <a:solidFill>
                  <a:srgbClr val="333399"/>
                </a:solidFill>
                <a:cs typeface="Times New Roman" pitchFamily="18" charset="0"/>
                <a:sym typeface="Symbol" pitchFamily="18" charset="2"/>
              </a:rPr>
              <a:t>.</a:t>
            </a:r>
            <a:r>
              <a:rPr lang="en-US" altLang="zh-CN" sz="2000" dirty="0" err="1">
                <a:solidFill>
                  <a:srgbClr val="333399"/>
                </a:solidFill>
                <a:cs typeface="Times New Roman" pitchFamily="18" charset="0"/>
                <a:sym typeface="Symbol" pitchFamily="18" charset="2"/>
              </a:rPr>
              <a:t>v</a:t>
            </a:r>
            <a:r>
              <a:rPr lang="en-US" altLang="zh-CN" sz="2000" dirty="0">
                <a:solidFill>
                  <a:srgbClr val="333399"/>
                </a:solidFill>
                <a:cs typeface="Times New Roman" pitchFamily="18" charset="0"/>
                <a:sym typeface="Symbol" pitchFamily="18" charset="2"/>
              </a:rPr>
              <a:t> </a:t>
            </a:r>
            <a:r>
              <a:rPr lang="en-US" altLang="zh-CN" sz="2000" i="0" dirty="0">
                <a:solidFill>
                  <a:srgbClr val="333399"/>
                </a:solidFill>
                <a:cs typeface="Times New Roman" pitchFamily="18" charset="0"/>
              </a:rPr>
              <a:t>:= 2</a:t>
            </a:r>
            <a:r>
              <a:rPr lang="en-US" altLang="zh-CN" sz="2000" i="0" baseline="30000" dirty="0">
                <a:solidFill>
                  <a:srgbClr val="333399"/>
                </a:solidFill>
                <a:cs typeface="Times New Roman" pitchFamily="18" charset="0"/>
              </a:rPr>
              <a:t>-</a:t>
            </a:r>
            <a:r>
              <a:rPr lang="en-US" altLang="zh-CN" sz="2000" baseline="30000" dirty="0">
                <a:solidFill>
                  <a:srgbClr val="333399"/>
                </a:solidFill>
                <a:cs typeface="Times New Roman" pitchFamily="18" charset="0"/>
                <a:sym typeface="Symbol" pitchFamily="18" charset="2"/>
              </a:rPr>
              <a:t>B</a:t>
            </a:r>
            <a:r>
              <a:rPr lang="en-US" altLang="zh-CN" sz="2000" b="1" i="0" baseline="30000" dirty="0">
                <a:solidFill>
                  <a:srgbClr val="333399"/>
                </a:solidFill>
                <a:cs typeface="Times New Roman" pitchFamily="18" charset="0"/>
                <a:sym typeface="Symbol" pitchFamily="18" charset="2"/>
              </a:rPr>
              <a:t>.</a:t>
            </a:r>
            <a:r>
              <a:rPr lang="en-US" altLang="zh-CN" sz="2000" baseline="30000" dirty="0">
                <a:solidFill>
                  <a:srgbClr val="333399"/>
                </a:solidFill>
                <a:cs typeface="Times New Roman" pitchFamily="18" charset="0"/>
              </a:rPr>
              <a:t>f</a:t>
            </a:r>
            <a:r>
              <a:rPr lang="en-US" altLang="zh-CN" sz="2000" i="0" dirty="0">
                <a:solidFill>
                  <a:srgbClr val="333399"/>
                </a:solidFill>
                <a:cs typeface="Times New Roman" pitchFamily="18" charset="0"/>
              </a:rPr>
              <a:t> </a:t>
            </a:r>
            <a:r>
              <a:rPr lang="en-US" altLang="zh-CN" sz="2000" i="0" dirty="0">
                <a:solidFill>
                  <a:srgbClr val="333399"/>
                </a:solidFill>
                <a:cs typeface="Times New Roman" pitchFamily="18" charset="0"/>
                <a:sym typeface="Symbol" pitchFamily="18" charset="2"/>
              </a:rPr>
              <a:t>}</a:t>
            </a:r>
          </a:p>
        </p:txBody>
      </p:sp>
      <p:sp>
        <p:nvSpPr>
          <p:cNvPr id="3081" name="Text Box 9"/>
          <p:cNvSpPr txBox="1">
            <a:spLocks noChangeArrowheads="1"/>
          </p:cNvSpPr>
          <p:nvPr/>
        </p:nvSpPr>
        <p:spPr bwMode="auto">
          <a:xfrm>
            <a:off x="304800" y="457200"/>
            <a:ext cx="3244850" cy="519112"/>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a:latin typeface="楷体_GB2312" pitchFamily="49" charset="-122"/>
              </a:rPr>
              <a:t> </a:t>
            </a:r>
            <a:r>
              <a:rPr lang="zh-CN" altLang="en-US" sz="2800" b="1" i="0"/>
              <a:t>接上页例子</a:t>
            </a:r>
          </a:p>
        </p:txBody>
      </p:sp>
      <p:graphicFrame>
        <p:nvGraphicFramePr>
          <p:cNvPr id="3074" name="Object 65"/>
          <p:cNvGraphicFramePr>
            <a:graphicFrameLocks noChangeAspect="1"/>
          </p:cNvGraphicFramePr>
          <p:nvPr>
            <p:extLst>
              <p:ext uri="{D42A27DB-BD31-4B8C-83A1-F6EECF244321}">
                <p14:modId xmlns:p14="http://schemas.microsoft.com/office/powerpoint/2010/main" val="1203462054"/>
              </p:ext>
            </p:extLst>
          </p:nvPr>
        </p:nvGraphicFramePr>
        <p:xfrm>
          <a:off x="533400" y="1611652"/>
          <a:ext cx="6551613" cy="4194175"/>
        </p:xfrm>
        <a:graphic>
          <a:graphicData uri="http://schemas.openxmlformats.org/presentationml/2006/ole">
            <mc:AlternateContent xmlns:mc="http://schemas.openxmlformats.org/markup-compatibility/2006">
              <mc:Choice xmlns:v="urn:schemas-microsoft-com:vml" Requires="v">
                <p:oleObj spid="_x0000_s2069" name="Visio" r:id="rId4" imgW="3313786" imgH="2026920" progId="Visio.Drawing.11">
                  <p:embed/>
                </p:oleObj>
              </mc:Choice>
              <mc:Fallback>
                <p:oleObj name="Visio" r:id="rId4" imgW="3313786" imgH="202692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611652"/>
                        <a:ext cx="6551613"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64054194"/>
      </p:ext>
    </p:extLst>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p:txBody>
          <a:bodyPr/>
          <a:lstStyle/>
          <a:p>
            <a:fld id="{01429206-C7B2-4CFA-9A53-90A091A308EB}" type="slidenum">
              <a:rPr lang="en-US" altLang="zh-CN"/>
              <a:pPr/>
              <a:t>6</a:t>
            </a:fld>
            <a:endParaRPr lang="en-US" altLang="zh-CN"/>
          </a:p>
        </p:txBody>
      </p:sp>
      <p:sp>
        <p:nvSpPr>
          <p:cNvPr id="33797" name="Rectangle 5"/>
          <p:cNvSpPr>
            <a:spLocks noChangeArrowheads="1"/>
          </p:cNvSpPr>
          <p:nvPr/>
        </p:nvSpPr>
        <p:spPr bwMode="auto">
          <a:xfrm>
            <a:off x="533400" y="2362200"/>
            <a:ext cx="8458200" cy="4038600"/>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4" name="Text Box 2"/>
          <p:cNvSpPr txBox="1">
            <a:spLocks noChangeArrowheads="1"/>
          </p:cNvSpPr>
          <p:nvPr/>
        </p:nvSpPr>
        <p:spPr bwMode="auto">
          <a:xfrm>
            <a:off x="457200" y="457200"/>
            <a:ext cx="8153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04825">
              <a:defRPr kumimoji="1" sz="2400">
                <a:solidFill>
                  <a:schemeClr val="tx1"/>
                </a:solidFill>
                <a:latin typeface="Times New Roman" charset="0"/>
                <a:ea typeface="宋体" pitchFamily="2" charset="-122"/>
              </a:defRPr>
            </a:lvl1pPr>
            <a:lvl2pPr marL="585788">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20000"/>
              </a:lnSpc>
              <a:spcBef>
                <a:spcPct val="10000"/>
              </a:spcBef>
            </a:pPr>
            <a:r>
              <a:rPr lang="zh-CN" altLang="en-US" sz="2000" b="1" dirty="0"/>
              <a:t>如果将数据值和数据类型两类语义称为文法符的属性，并分别命名为 </a:t>
            </a:r>
            <a:r>
              <a:rPr lang="en-US" altLang="zh-CN" sz="2000" b="1" dirty="0"/>
              <a:t>value</a:t>
            </a:r>
            <a:r>
              <a:rPr lang="zh-CN" altLang="en-US" sz="2000" b="1" dirty="0"/>
              <a:t>和</a:t>
            </a:r>
            <a:r>
              <a:rPr lang="en-US" altLang="zh-CN" sz="2000" b="1" dirty="0"/>
              <a:t>type</a:t>
            </a:r>
            <a:r>
              <a:rPr lang="zh-CN" altLang="en-US" sz="2000" b="1" dirty="0"/>
              <a:t>属性，任意文法符</a:t>
            </a:r>
            <a:r>
              <a:rPr lang="en-US" altLang="zh-CN" sz="2000" b="1" dirty="0"/>
              <a:t>X</a:t>
            </a:r>
            <a:r>
              <a:rPr lang="zh-CN" altLang="en-US" sz="2000" b="1" dirty="0"/>
              <a:t>的数据值和数据类型两类语义分别记为 </a:t>
            </a:r>
            <a:r>
              <a:rPr lang="en-US" altLang="zh-CN" sz="2000" b="1" dirty="0" err="1"/>
              <a:t>X.value</a:t>
            </a:r>
            <a:r>
              <a:rPr lang="zh-CN" altLang="en-US" sz="2000" b="1" dirty="0"/>
              <a:t>和</a:t>
            </a:r>
            <a:r>
              <a:rPr lang="en-US" altLang="zh-CN" sz="2000" b="1" dirty="0" err="1"/>
              <a:t>X.type</a:t>
            </a:r>
            <a:r>
              <a:rPr lang="en-US" altLang="zh-CN" sz="2000" b="1" dirty="0"/>
              <a:t> </a:t>
            </a:r>
            <a:r>
              <a:rPr lang="zh-CN" altLang="en-US" sz="2000" b="1" dirty="0"/>
              <a:t>，则</a:t>
            </a:r>
            <a:r>
              <a:rPr lang="zh-CN" altLang="en-US" sz="2000" b="1" dirty="0">
                <a:solidFill>
                  <a:srgbClr val="0000FF"/>
                </a:solidFill>
              </a:rPr>
              <a:t>每个规则的语义要求就可以描述成形式化的断言或谓词形式</a:t>
            </a:r>
            <a:r>
              <a:rPr lang="zh-CN" altLang="en-US" sz="2000" b="1" dirty="0"/>
              <a:t>如下，并称为</a:t>
            </a:r>
            <a:r>
              <a:rPr lang="zh-CN" altLang="en-US" sz="2000" b="1" dirty="0">
                <a:solidFill>
                  <a:srgbClr val="0000FF"/>
                </a:solidFill>
              </a:rPr>
              <a:t>语义规则</a:t>
            </a:r>
            <a:r>
              <a:rPr lang="zh-CN" altLang="en-US" sz="2000" b="1" dirty="0"/>
              <a:t>。其中，</a:t>
            </a:r>
            <a:r>
              <a:rPr lang="en-US" altLang="zh-CN" sz="2000" b="1" dirty="0" err="1"/>
              <a:t>int</a:t>
            </a:r>
            <a:r>
              <a:rPr lang="zh-CN" altLang="en-US" sz="2000" b="1" dirty="0"/>
              <a:t>和</a:t>
            </a:r>
            <a:r>
              <a:rPr lang="en-US" altLang="zh-CN" sz="2000" b="1" dirty="0" err="1"/>
              <a:t>bool</a:t>
            </a:r>
            <a:r>
              <a:rPr lang="zh-CN" altLang="en-US" sz="2000" b="1" dirty="0"/>
              <a:t>分别表示整数型和逻辑型，</a:t>
            </a:r>
            <a:r>
              <a:rPr lang="en-US" altLang="zh-CN" sz="2000" b="1" dirty="0"/>
              <a:t>@(a)</a:t>
            </a:r>
            <a:r>
              <a:rPr lang="zh-CN" altLang="en-US" sz="2000" b="1" dirty="0"/>
              <a:t>表示词法分析提供的</a:t>
            </a:r>
            <a:r>
              <a:rPr lang="en-US" altLang="zh-CN" sz="2000" b="1" dirty="0"/>
              <a:t>a</a:t>
            </a:r>
            <a:r>
              <a:rPr lang="zh-CN" altLang="en-US" sz="2000" b="1" dirty="0"/>
              <a:t>之数据值。 </a:t>
            </a:r>
          </a:p>
        </p:txBody>
      </p:sp>
      <p:pic>
        <p:nvPicPr>
          <p:cNvPr id="33796" name="Picture 4" descr="例8_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514600"/>
            <a:ext cx="792480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252884"/>
      </p:ext>
    </p:extLst>
  </p:cSld>
  <p:clrMapOvr>
    <a:masterClrMapping/>
  </p:clrMapOvr>
  <p:transition>
    <p:rand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86657" y="1066800"/>
            <a:ext cx="86106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spcBef>
                <a:spcPct val="0"/>
              </a:spcBef>
              <a:buFontTx/>
              <a:buNone/>
            </a:pPr>
            <a:r>
              <a:rPr lang="zh-CN" altLang="en-US" dirty="0" smtClean="0">
                <a:latin typeface="宋体" charset="-122"/>
              </a:rPr>
              <a:t>边分析边翻译的方式能否用于继承属性</a:t>
            </a:r>
            <a:r>
              <a:rPr lang="zh-CN" altLang="en-US" dirty="0" smtClean="0"/>
              <a:t>？</a:t>
            </a:r>
          </a:p>
          <a:p>
            <a:pPr>
              <a:spcBef>
                <a:spcPct val="0"/>
              </a:spcBef>
            </a:pPr>
            <a:endParaRPr lang="zh-CN" altLang="en-US" sz="2800" dirty="0" smtClean="0">
              <a:latin typeface="宋体" charset="-122"/>
            </a:endParaRPr>
          </a:p>
          <a:p>
            <a:pPr>
              <a:spcBef>
                <a:spcPct val="0"/>
              </a:spcBef>
            </a:pPr>
            <a:r>
              <a:rPr lang="zh-CN" altLang="en-US" sz="2800" dirty="0" smtClean="0">
                <a:latin typeface="宋体" charset="-122"/>
              </a:rPr>
              <a:t>属性的计算次序受分析方法所限定，分析树结点建立次序的限制了属性计算次序。</a:t>
            </a:r>
          </a:p>
          <a:p>
            <a:pPr>
              <a:spcBef>
                <a:spcPct val="0"/>
              </a:spcBef>
            </a:pPr>
            <a:r>
              <a:rPr lang="zh-CN" altLang="en-US" sz="2800" dirty="0" smtClean="0">
                <a:latin typeface="宋体" charset="-122"/>
              </a:rPr>
              <a:t>分析树的结点是自左向右生成。</a:t>
            </a:r>
          </a:p>
          <a:p>
            <a:pPr>
              <a:spcBef>
                <a:spcPct val="0"/>
              </a:spcBef>
            </a:pPr>
            <a:r>
              <a:rPr lang="zh-CN" altLang="en-US" sz="2800" dirty="0" smtClean="0">
                <a:latin typeface="宋体" charset="-122"/>
              </a:rPr>
              <a:t>如果属性信息是自左向右流动，那么就有可能在分析的同时完成属性计算。</a:t>
            </a:r>
            <a:endParaRPr lang="zh-CN" altLang="en-US" sz="2800" dirty="0">
              <a:latin typeface="宋体" charset="-122"/>
            </a:endParaRPr>
          </a:p>
        </p:txBody>
      </p:sp>
      <p:sp>
        <p:nvSpPr>
          <p:cNvPr id="7" name="Rectangle 2"/>
          <p:cNvSpPr>
            <a:spLocks noGrp="1" noChangeArrowheads="1"/>
          </p:cNvSpPr>
          <p:nvPr>
            <p:ph type="title"/>
          </p:nvPr>
        </p:nvSpPr>
        <p:spPr>
          <a:xfrm>
            <a:off x="304800" y="304800"/>
            <a:ext cx="8382000" cy="1143000"/>
          </a:xfrm>
        </p:spPr>
        <p:txBody>
          <a:bodyPr/>
          <a:lstStyle/>
          <a:p>
            <a:r>
              <a:rPr lang="en-US" altLang="zh-CN" sz="3600" b="1" i="1" dirty="0" smtClean="0">
                <a:latin typeface="+mn-ea"/>
                <a:ea typeface="+mn-ea"/>
              </a:rPr>
              <a:t>L</a:t>
            </a:r>
            <a:r>
              <a:rPr lang="zh-CN" altLang="en-US" sz="3600" b="1" dirty="0">
                <a:latin typeface="+mn-ea"/>
                <a:ea typeface="+mn-ea"/>
              </a:rPr>
              <a:t>属性定义的自上而下计算</a:t>
            </a:r>
          </a:p>
        </p:txBody>
      </p:sp>
    </p:spTree>
    <p:extLst>
      <p:ext uri="{BB962C8B-B14F-4D97-AF65-F5344CB8AC3E}">
        <p14:creationId xmlns:p14="http://schemas.microsoft.com/office/powerpoint/2010/main" val="1449376966"/>
      </p:ext>
    </p:extLst>
  </p:cSld>
  <p:clrMapOvr>
    <a:masterClrMapping/>
  </p:clrMapOvr>
  <p:transition>
    <p:rand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6"/>
          <p:cNvSpPr txBox="1">
            <a:spLocks noChangeArrowheads="1"/>
          </p:cNvSpPr>
          <p:nvPr/>
        </p:nvSpPr>
        <p:spPr bwMode="auto">
          <a:xfrm>
            <a:off x="457200" y="1295400"/>
            <a:ext cx="7842250" cy="4025900"/>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dirty="0">
                <a:latin typeface="楷体_GB2312" pitchFamily="49" charset="-122"/>
              </a:rPr>
              <a:t> </a:t>
            </a:r>
            <a:r>
              <a:rPr lang="zh-CN" altLang="en-US" sz="3200" b="1" i="0" dirty="0">
                <a:latin typeface="楷体_GB2312" pitchFamily="49" charset="-122"/>
              </a:rPr>
              <a:t>翻译模式</a:t>
            </a:r>
            <a:r>
              <a:rPr lang="zh-CN" altLang="en-US" sz="2800" b="1" i="0" dirty="0">
                <a:solidFill>
                  <a:srgbClr val="333399"/>
                </a:solidFill>
                <a:latin typeface="楷体_GB2312" pitchFamily="49" charset="-122"/>
              </a:rPr>
              <a:t>（</a:t>
            </a:r>
            <a:r>
              <a:rPr lang="en-US" altLang="zh-CN" sz="2800" i="0" dirty="0">
                <a:solidFill>
                  <a:srgbClr val="333399"/>
                </a:solidFill>
              </a:rPr>
              <a:t>Translation Scheme</a:t>
            </a:r>
            <a:r>
              <a:rPr lang="zh-CN" altLang="en-US" sz="2800" b="1" i="0" dirty="0">
                <a:solidFill>
                  <a:srgbClr val="333399"/>
                </a:solidFill>
                <a:latin typeface="楷体_GB2312" pitchFamily="49" charset="-122"/>
              </a:rPr>
              <a:t>）</a:t>
            </a:r>
            <a:r>
              <a:rPr lang="zh-CN" altLang="en-US" sz="3200" b="1" i="0" dirty="0">
                <a:latin typeface="楷体_GB2312" pitchFamily="49" charset="-122"/>
              </a:rPr>
              <a:t>概念</a:t>
            </a:r>
          </a:p>
          <a:p>
            <a:pPr algn="l">
              <a:buClrTx/>
            </a:pPr>
            <a:endParaRPr lang="zh-CN" altLang="en-US" sz="1000" b="1" i="0" dirty="0">
              <a:latin typeface="楷体_GB2312" pitchFamily="49" charset="-122"/>
            </a:endParaRPr>
          </a:p>
          <a:p>
            <a:pPr lvl="1" algn="l">
              <a:buClrTx/>
              <a:buFont typeface="Symbol" pitchFamily="18" charset="2"/>
              <a:buChar char="-"/>
            </a:pPr>
            <a:r>
              <a:rPr lang="zh-CN" altLang="en-US" sz="2800" b="1" i="0" dirty="0"/>
              <a:t> </a:t>
            </a:r>
            <a:r>
              <a:rPr lang="zh-CN" altLang="en-US" sz="2800" b="1" i="0" dirty="0">
                <a:solidFill>
                  <a:srgbClr val="333399"/>
                </a:solidFill>
                <a:latin typeface="Times New Roman" pitchFamily="18" charset="0"/>
              </a:rPr>
              <a:t>适合语法制导语义计算的另一种描述形式</a:t>
            </a:r>
          </a:p>
          <a:p>
            <a:pPr lvl="1" algn="l">
              <a:buClrTx/>
              <a:buFont typeface="Symbol" pitchFamily="18" charset="2"/>
              <a:buChar char="-"/>
            </a:pPr>
            <a:endParaRPr lang="zh-CN" altLang="en-US" sz="1000" b="1" i="0" dirty="0">
              <a:solidFill>
                <a:srgbClr val="333399"/>
              </a:solidFill>
              <a:latin typeface="Times New Roman" pitchFamily="18" charset="0"/>
            </a:endParaRPr>
          </a:p>
          <a:p>
            <a:pPr lvl="1" algn="l">
              <a:buClrTx/>
              <a:buFont typeface="Symbol" pitchFamily="18" charset="2"/>
              <a:buChar char="-"/>
            </a:pPr>
            <a:r>
              <a:rPr lang="zh-CN" altLang="en-US" sz="2800" b="1" i="0" dirty="0"/>
              <a:t> </a:t>
            </a:r>
            <a:r>
              <a:rPr lang="zh-CN" altLang="en-US" sz="2800" b="1" i="0" dirty="0">
                <a:solidFill>
                  <a:srgbClr val="333399"/>
                </a:solidFill>
                <a:latin typeface="Times New Roman" pitchFamily="18" charset="0"/>
              </a:rPr>
              <a:t>可以体现一种合理调用语义动作的翻译算法</a:t>
            </a:r>
          </a:p>
          <a:p>
            <a:pPr lvl="1" algn="l">
              <a:buClrTx/>
              <a:buFont typeface="Symbol" pitchFamily="18" charset="2"/>
              <a:buChar char="-"/>
            </a:pPr>
            <a:endParaRPr lang="zh-CN" altLang="en-US" sz="1000" b="1" i="0" dirty="0">
              <a:solidFill>
                <a:srgbClr val="333399"/>
              </a:solidFill>
              <a:latin typeface="Times New Roman" pitchFamily="18" charset="0"/>
            </a:endParaRPr>
          </a:p>
          <a:p>
            <a:pPr lvl="1" algn="l">
              <a:buClrTx/>
              <a:buFont typeface="Symbol" pitchFamily="18" charset="2"/>
              <a:buChar char="-"/>
            </a:pPr>
            <a:r>
              <a:rPr lang="zh-CN" altLang="en-US" sz="2800" b="1" i="0" dirty="0"/>
              <a:t> </a:t>
            </a:r>
            <a:r>
              <a:rPr lang="zh-CN" altLang="en-US" sz="2800" b="1" i="0" dirty="0">
                <a:solidFill>
                  <a:srgbClr val="333399"/>
                </a:solidFill>
                <a:latin typeface="Times New Roman" pitchFamily="18" charset="0"/>
              </a:rPr>
              <a:t>形式上类似于属性文法，但允许由</a:t>
            </a:r>
            <a:r>
              <a:rPr lang="en-US" altLang="zh-CN" sz="2800" b="1" i="0" dirty="0">
                <a:solidFill>
                  <a:srgbClr val="333399"/>
                </a:solidFill>
                <a:latin typeface="Times New Roman" pitchFamily="18" charset="0"/>
              </a:rPr>
              <a:t>{}</a:t>
            </a:r>
            <a:r>
              <a:rPr lang="zh-CN" altLang="en-US" sz="2800" b="1" i="0" dirty="0">
                <a:solidFill>
                  <a:srgbClr val="333399"/>
                </a:solidFill>
                <a:latin typeface="Times New Roman" pitchFamily="18" charset="0"/>
              </a:rPr>
              <a:t>括起来</a:t>
            </a:r>
          </a:p>
          <a:p>
            <a:pPr lvl="1" algn="l">
              <a:buClrTx/>
              <a:buFont typeface="Symbol" pitchFamily="18" charset="2"/>
              <a:buNone/>
            </a:pPr>
            <a:r>
              <a:rPr lang="zh-CN" altLang="en-US" sz="2800" b="1" i="0" dirty="0">
                <a:solidFill>
                  <a:srgbClr val="333399"/>
                </a:solidFill>
                <a:latin typeface="Times New Roman" pitchFamily="18" charset="0"/>
              </a:rPr>
              <a:t>   的语义规则集合出现在产生式右端的任何位</a:t>
            </a:r>
          </a:p>
          <a:p>
            <a:pPr lvl="1" algn="l">
              <a:buClrTx/>
              <a:buFont typeface="Symbol" pitchFamily="18" charset="2"/>
              <a:buNone/>
            </a:pPr>
            <a:r>
              <a:rPr lang="zh-CN" altLang="en-US" sz="2800" b="1" i="0" dirty="0">
                <a:solidFill>
                  <a:srgbClr val="333399"/>
                </a:solidFill>
                <a:latin typeface="Times New Roman" pitchFamily="18" charset="0"/>
              </a:rPr>
              <a:t>   置</a:t>
            </a:r>
            <a:r>
              <a:rPr lang="en-US" altLang="zh-CN" sz="2800" b="1" i="0" dirty="0">
                <a:solidFill>
                  <a:srgbClr val="333399"/>
                </a:solidFill>
                <a:latin typeface="Times New Roman" pitchFamily="18" charset="0"/>
              </a:rPr>
              <a:t>. </a:t>
            </a:r>
            <a:r>
              <a:rPr lang="zh-CN" altLang="en-US" sz="2800" b="1" i="0" dirty="0">
                <a:solidFill>
                  <a:srgbClr val="333399"/>
                </a:solidFill>
                <a:latin typeface="Times New Roman" pitchFamily="18" charset="0"/>
              </a:rPr>
              <a:t>这样做的好处是可以显式地表达动作和</a:t>
            </a:r>
          </a:p>
          <a:p>
            <a:pPr lvl="1" algn="l">
              <a:buClrTx/>
              <a:buFont typeface="Symbol" pitchFamily="18" charset="2"/>
              <a:buNone/>
            </a:pPr>
            <a:r>
              <a:rPr lang="zh-CN" altLang="en-US" sz="2800" b="1" i="0" dirty="0">
                <a:solidFill>
                  <a:srgbClr val="333399"/>
                </a:solidFill>
                <a:latin typeface="Times New Roman" pitchFamily="18" charset="0"/>
              </a:rPr>
              <a:t>   属性计算的次序，而在前述的属性文法中不</a:t>
            </a:r>
          </a:p>
          <a:p>
            <a:pPr lvl="1" algn="l">
              <a:buClrTx/>
              <a:buFont typeface="Symbol" pitchFamily="18" charset="2"/>
              <a:buNone/>
            </a:pPr>
            <a:r>
              <a:rPr lang="zh-CN" altLang="en-US" sz="2800" b="1" i="0" dirty="0">
                <a:solidFill>
                  <a:srgbClr val="333399"/>
                </a:solidFill>
                <a:latin typeface="Times New Roman" pitchFamily="18" charset="0"/>
              </a:rPr>
              <a:t>   体现这种次序</a:t>
            </a:r>
          </a:p>
        </p:txBody>
      </p:sp>
      <p:sp>
        <p:nvSpPr>
          <p:cNvPr id="8" name="Rectangle 2"/>
          <p:cNvSpPr txBox="1">
            <a:spLocks noChangeArrowheads="1"/>
          </p:cNvSpPr>
          <p:nvPr/>
        </p:nvSpPr>
        <p:spPr>
          <a:xfrm>
            <a:off x="304800" y="457200"/>
            <a:ext cx="7772400" cy="838200"/>
          </a:xfrm>
          <a:prstGeom prst="rect">
            <a:avLst/>
          </a:prstGeom>
        </p:spPr>
        <p:txBody>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r>
              <a:rPr lang="en-US" altLang="zh-CN" sz="3200" b="1" smtClean="0">
                <a:latin typeface="+mn-ea"/>
                <a:ea typeface="+mn-ea"/>
              </a:rPr>
              <a:t>7.2</a:t>
            </a:r>
            <a:r>
              <a:rPr lang="zh-CN" altLang="en-US" sz="3200" b="1" smtClean="0">
                <a:latin typeface="+mn-ea"/>
                <a:ea typeface="+mn-ea"/>
              </a:rPr>
              <a:t>基于翻译模式的语义计算</a:t>
            </a:r>
            <a:endParaRPr lang="zh-CN" altLang="en-US" sz="3200" b="1" dirty="0">
              <a:latin typeface="+mn-ea"/>
              <a:ea typeface="+mn-ea"/>
            </a:endParaRPr>
          </a:p>
        </p:txBody>
      </p:sp>
    </p:spTree>
    <p:extLst>
      <p:ext uri="{BB962C8B-B14F-4D97-AF65-F5344CB8AC3E}">
        <p14:creationId xmlns:p14="http://schemas.microsoft.com/office/powerpoint/2010/main" val="3771023943"/>
      </p:ext>
    </p:extLst>
  </p:cSld>
  <p:clrMapOvr>
    <a:masterClrMapping/>
  </p:clrMapOvr>
  <p:transition>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88"/>
          <p:cNvSpPr txBox="1">
            <a:spLocks noChangeArrowheads="1"/>
          </p:cNvSpPr>
          <p:nvPr/>
        </p:nvSpPr>
        <p:spPr bwMode="auto">
          <a:xfrm>
            <a:off x="241721" y="1066800"/>
            <a:ext cx="8445079" cy="5109091"/>
          </a:xfrm>
          <a:prstGeom prst="rect">
            <a:avLst/>
          </a:prstGeom>
          <a:noFill/>
          <a:ln w="9525">
            <a:noFill/>
            <a:miter lim="800000"/>
            <a:headEnd/>
            <a:tailEnd/>
          </a:ln>
        </p:spPr>
        <p:txBody>
          <a:bodyPr wrap="square">
            <a:spAutoFit/>
          </a:bodyPr>
          <a:lstStyle/>
          <a:p>
            <a:pPr algn="l">
              <a:buClrTx/>
              <a:buFont typeface="Wingdings" pitchFamily="2" charset="2"/>
              <a:buChar char="²"/>
            </a:pPr>
            <a:r>
              <a:rPr lang="en-US" altLang="zh-CN" sz="3200" b="1" i="0" dirty="0">
                <a:latin typeface="Times New Roman" pitchFamily="18" charset="0"/>
              </a:rPr>
              <a:t>  </a:t>
            </a:r>
            <a:r>
              <a:rPr lang="zh-CN" altLang="en-US" sz="3200" b="1" i="0" dirty="0">
                <a:latin typeface="Times New Roman" pitchFamily="18" charset="0"/>
              </a:rPr>
              <a:t>受限的翻译模式</a:t>
            </a:r>
            <a:endParaRPr lang="zh-CN" altLang="en-US" sz="3200" b="1" i="0" dirty="0">
              <a:solidFill>
                <a:srgbClr val="333399"/>
              </a:solidFill>
              <a:latin typeface="楷体_GB2312" pitchFamily="49" charset="-122"/>
            </a:endParaRPr>
          </a:p>
          <a:p>
            <a:pPr algn="l">
              <a:buClrTx/>
            </a:pPr>
            <a:endParaRPr lang="zh-CN" altLang="en-US" sz="1000" b="1" i="0" dirty="0">
              <a:latin typeface="楷体_GB2312" pitchFamily="49" charset="-122"/>
            </a:endParaRPr>
          </a:p>
          <a:p>
            <a:pPr lvl="1" algn="l">
              <a:buClrTx/>
              <a:buFont typeface="Symbol" pitchFamily="18" charset="2"/>
              <a:buChar char="-"/>
            </a:pPr>
            <a:r>
              <a:rPr lang="zh-CN" altLang="en-US" b="1" i="0" dirty="0"/>
              <a:t> </a:t>
            </a:r>
            <a:r>
              <a:rPr lang="zh-CN" altLang="en-US" b="1" i="0" dirty="0">
                <a:solidFill>
                  <a:srgbClr val="333399"/>
                </a:solidFill>
              </a:rPr>
              <a:t>在设计翻译模式时，必须作某些限制，以确保每个属</a:t>
            </a:r>
          </a:p>
          <a:p>
            <a:pPr lvl="1" algn="l">
              <a:buClrTx/>
              <a:buFont typeface="Symbol" pitchFamily="18" charset="2"/>
              <a:buNone/>
            </a:pPr>
            <a:r>
              <a:rPr lang="zh-CN" altLang="en-US" b="1" i="0" dirty="0">
                <a:solidFill>
                  <a:srgbClr val="333399"/>
                </a:solidFill>
              </a:rPr>
              <a:t>   性值在被访问到的时候已经存在</a:t>
            </a:r>
          </a:p>
          <a:p>
            <a:pPr lvl="1" algn="l">
              <a:buClrTx/>
              <a:buFont typeface="Symbol" pitchFamily="18" charset="2"/>
              <a:buNone/>
            </a:pPr>
            <a:endParaRPr lang="zh-CN" altLang="en-US" sz="1000" b="1" i="0" dirty="0">
              <a:solidFill>
                <a:srgbClr val="333399"/>
              </a:solidFill>
            </a:endParaRPr>
          </a:p>
          <a:p>
            <a:pPr lvl="1" algn="l">
              <a:buFont typeface="Symbol" pitchFamily="18" charset="2"/>
              <a:buChar char="-"/>
            </a:pPr>
            <a:r>
              <a:rPr lang="zh-CN" altLang="en-US" b="1" i="0" dirty="0">
                <a:solidFill>
                  <a:srgbClr val="333399"/>
                </a:solidFill>
                <a:latin typeface="Times New Roman" pitchFamily="18" charset="0"/>
              </a:rPr>
              <a:t> 本讲仅</a:t>
            </a:r>
            <a:r>
              <a:rPr lang="zh-CN" altLang="en-US" b="1" i="0" dirty="0">
                <a:latin typeface="Times New Roman" pitchFamily="18" charset="0"/>
              </a:rPr>
              <a:t>讨论两类受限的翻译模式</a:t>
            </a:r>
          </a:p>
          <a:p>
            <a:pPr lvl="1" algn="l">
              <a:buFont typeface="Symbol" pitchFamily="18" charset="2"/>
              <a:buNone/>
            </a:pPr>
            <a:endParaRPr lang="zh-CN" altLang="en-US" sz="1000" b="1" i="0" dirty="0">
              <a:solidFill>
                <a:srgbClr val="333399"/>
              </a:solidFill>
              <a:latin typeface="Times New Roman" pitchFamily="18" charset="0"/>
            </a:endParaRPr>
          </a:p>
          <a:p>
            <a:pPr lvl="2" algn="l">
              <a:buClrTx/>
              <a:buFontTx/>
              <a:buChar char="•"/>
            </a:pPr>
            <a:r>
              <a:rPr lang="zh-CN" altLang="en-US" sz="2000" b="1" i="0" dirty="0"/>
              <a:t> </a:t>
            </a:r>
            <a:r>
              <a:rPr lang="zh-CN" altLang="en-US" sz="2000" b="1" i="0" dirty="0">
                <a:solidFill>
                  <a:srgbClr val="333399"/>
                </a:solidFill>
              </a:rPr>
              <a:t>受</a:t>
            </a:r>
            <a:r>
              <a:rPr lang="en-US" altLang="zh-CN" sz="2000" b="1" i="0" dirty="0">
                <a:solidFill>
                  <a:srgbClr val="333399"/>
                </a:solidFill>
              </a:rPr>
              <a:t>S-</a:t>
            </a:r>
            <a:r>
              <a:rPr lang="zh-CN" altLang="en-US" sz="2000" b="1" i="0" dirty="0">
                <a:solidFill>
                  <a:srgbClr val="333399"/>
                </a:solidFill>
              </a:rPr>
              <a:t>属性文法的启示，</a:t>
            </a:r>
            <a:r>
              <a:rPr lang="zh-CN" altLang="en-US" sz="2000" b="1" i="0" dirty="0"/>
              <a:t>对于仅需要综合属性的情形</a:t>
            </a:r>
            <a:r>
              <a:rPr lang="zh-CN" altLang="en-US" sz="2000" b="1" i="0" dirty="0">
                <a:solidFill>
                  <a:srgbClr val="333399"/>
                </a:solidFill>
              </a:rPr>
              <a:t>，只要创</a:t>
            </a:r>
          </a:p>
          <a:p>
            <a:pPr lvl="2" algn="l">
              <a:buClrTx/>
              <a:buFontTx/>
              <a:buNone/>
            </a:pPr>
            <a:r>
              <a:rPr lang="zh-CN" altLang="en-US" sz="2000" b="1" i="0" dirty="0">
                <a:solidFill>
                  <a:srgbClr val="333399"/>
                </a:solidFill>
              </a:rPr>
              <a:t>  建一个语义规则集合，放在相应产生式右端的末尾，把属性 </a:t>
            </a:r>
          </a:p>
          <a:p>
            <a:pPr lvl="2" algn="l">
              <a:buClrTx/>
              <a:buFontTx/>
              <a:buNone/>
            </a:pPr>
            <a:r>
              <a:rPr lang="zh-CN" altLang="en-US" sz="2000" b="1" i="0" dirty="0">
                <a:solidFill>
                  <a:srgbClr val="333399"/>
                </a:solidFill>
              </a:rPr>
              <a:t>  的计算规则加入其中即可</a:t>
            </a:r>
          </a:p>
          <a:p>
            <a:pPr lvl="2" algn="l">
              <a:buClrTx/>
              <a:buFontTx/>
              <a:buNone/>
            </a:pPr>
            <a:endParaRPr lang="zh-CN" altLang="en-US" sz="1000" b="1" i="0" dirty="0">
              <a:solidFill>
                <a:srgbClr val="333399"/>
              </a:solidFill>
            </a:endParaRPr>
          </a:p>
          <a:p>
            <a:pPr lvl="2" algn="l">
              <a:buClrTx/>
              <a:buFontTx/>
              <a:buChar char="•"/>
            </a:pPr>
            <a:r>
              <a:rPr lang="zh-CN" altLang="en-US" sz="2000" b="1" i="0" dirty="0"/>
              <a:t> </a:t>
            </a:r>
            <a:r>
              <a:rPr lang="zh-CN" altLang="en-US" sz="2000" b="1" i="0" dirty="0">
                <a:solidFill>
                  <a:srgbClr val="333399"/>
                </a:solidFill>
              </a:rPr>
              <a:t>受</a:t>
            </a:r>
            <a:r>
              <a:rPr lang="en-US" altLang="zh-CN" sz="2000" b="1" i="0" dirty="0">
                <a:solidFill>
                  <a:srgbClr val="333399"/>
                </a:solidFill>
              </a:rPr>
              <a:t>L-</a:t>
            </a:r>
            <a:r>
              <a:rPr lang="zh-CN" altLang="en-US" sz="2000" b="1" i="0" dirty="0">
                <a:solidFill>
                  <a:srgbClr val="333399"/>
                </a:solidFill>
              </a:rPr>
              <a:t>属性文法的启示，</a:t>
            </a:r>
            <a:r>
              <a:rPr lang="zh-CN" altLang="en-US" sz="2000" b="1" i="0" dirty="0"/>
              <a:t>对于既包含继承属性又包含综合属</a:t>
            </a:r>
          </a:p>
          <a:p>
            <a:pPr lvl="2" algn="l">
              <a:buClrTx/>
              <a:buFontTx/>
              <a:buNone/>
            </a:pPr>
            <a:r>
              <a:rPr lang="zh-CN" altLang="en-US" sz="2000" b="1" i="0" dirty="0"/>
              <a:t>  性的情形</a:t>
            </a:r>
            <a:r>
              <a:rPr lang="zh-CN" altLang="en-US" sz="2000" b="1" i="0" dirty="0">
                <a:solidFill>
                  <a:srgbClr val="333399"/>
                </a:solidFill>
              </a:rPr>
              <a:t>，但需要满足：（</a:t>
            </a:r>
            <a:r>
              <a:rPr lang="en-US" altLang="zh-CN" sz="2000" b="1" i="0" dirty="0">
                <a:solidFill>
                  <a:srgbClr val="333399"/>
                </a:solidFill>
              </a:rPr>
              <a:t>1</a:t>
            </a:r>
            <a:r>
              <a:rPr lang="zh-CN" altLang="en-US" sz="2000" b="1" i="0" dirty="0">
                <a:solidFill>
                  <a:srgbClr val="333399"/>
                </a:solidFill>
              </a:rPr>
              <a:t>）产生式右端某个符号继承属性</a:t>
            </a:r>
          </a:p>
          <a:p>
            <a:pPr lvl="2" algn="l">
              <a:buClrTx/>
              <a:buFontTx/>
              <a:buNone/>
            </a:pPr>
            <a:r>
              <a:rPr lang="zh-CN" altLang="en-US" sz="2000" b="1" i="0" dirty="0">
                <a:solidFill>
                  <a:srgbClr val="333399"/>
                </a:solidFill>
              </a:rPr>
              <a:t>  的计算必须位于该符号之前，其语义动作不访问位于它右边</a:t>
            </a:r>
          </a:p>
          <a:p>
            <a:pPr lvl="2" algn="l">
              <a:buClrTx/>
              <a:buFontTx/>
              <a:buNone/>
            </a:pPr>
            <a:r>
              <a:rPr lang="zh-CN" altLang="en-US" sz="2000" b="1" i="0" dirty="0">
                <a:solidFill>
                  <a:srgbClr val="333399"/>
                </a:solidFill>
              </a:rPr>
              <a:t>  符号的属性，只依赖于该符号左边符号的属性 （对于产生式</a:t>
            </a:r>
          </a:p>
          <a:p>
            <a:pPr lvl="2" algn="l">
              <a:buClrTx/>
              <a:buFontTx/>
              <a:buNone/>
            </a:pPr>
            <a:r>
              <a:rPr lang="zh-CN" altLang="en-US" sz="2000" b="1" i="0" dirty="0">
                <a:solidFill>
                  <a:srgbClr val="333399"/>
                </a:solidFill>
              </a:rPr>
              <a:t>  左部的符号，只能是继承属性）；（</a:t>
            </a:r>
            <a:r>
              <a:rPr lang="en-US" altLang="zh-CN" sz="2000" b="1" i="0" dirty="0">
                <a:solidFill>
                  <a:srgbClr val="333399"/>
                </a:solidFill>
              </a:rPr>
              <a:t>2</a:t>
            </a:r>
            <a:r>
              <a:rPr lang="zh-CN" altLang="en-US" sz="2000" b="1" i="0" dirty="0">
                <a:solidFill>
                  <a:srgbClr val="333399"/>
                </a:solidFill>
              </a:rPr>
              <a:t>）产生式左部非终结符</a:t>
            </a:r>
          </a:p>
          <a:p>
            <a:pPr lvl="2" algn="l">
              <a:buClrTx/>
              <a:buFontTx/>
              <a:buNone/>
            </a:pPr>
            <a:r>
              <a:rPr lang="zh-CN" altLang="en-US" sz="2000" b="1" i="0" dirty="0">
                <a:solidFill>
                  <a:srgbClr val="333399"/>
                </a:solidFill>
              </a:rPr>
              <a:t>  的综合属性的计算只能在所用到的属性都已计算出来之后进</a:t>
            </a:r>
          </a:p>
          <a:p>
            <a:pPr lvl="2" algn="l">
              <a:buClrTx/>
              <a:buFontTx/>
              <a:buNone/>
            </a:pPr>
            <a:r>
              <a:rPr lang="zh-CN" altLang="en-US" sz="2000" b="1" i="0" dirty="0">
                <a:solidFill>
                  <a:srgbClr val="333399"/>
                </a:solidFill>
              </a:rPr>
              <a:t>  行，通常将相应的语义动作置于产生式的尾部。 </a:t>
            </a:r>
          </a:p>
        </p:txBody>
      </p:sp>
      <p:sp>
        <p:nvSpPr>
          <p:cNvPr id="8" name="Rectangle 2"/>
          <p:cNvSpPr txBox="1">
            <a:spLocks noChangeArrowheads="1"/>
          </p:cNvSpPr>
          <p:nvPr/>
        </p:nvSpPr>
        <p:spPr>
          <a:xfrm>
            <a:off x="241721" y="447869"/>
            <a:ext cx="7772400" cy="838200"/>
          </a:xfrm>
          <a:prstGeom prst="rect">
            <a:avLst/>
          </a:prstGeom>
        </p:spPr>
        <p:txBody>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r>
              <a:rPr lang="en-US" altLang="zh-CN" sz="3200" b="1" dirty="0" smtClean="0">
                <a:latin typeface="+mn-ea"/>
                <a:ea typeface="+mn-ea"/>
              </a:rPr>
              <a:t>7.2</a:t>
            </a:r>
            <a:r>
              <a:rPr lang="zh-CN" altLang="en-US" sz="3200" b="1" dirty="0" smtClean="0">
                <a:latin typeface="+mn-ea"/>
                <a:ea typeface="+mn-ea"/>
              </a:rPr>
              <a:t>基于翻译模式的语义计算</a:t>
            </a:r>
            <a:endParaRPr lang="zh-CN" altLang="en-US" sz="3200" b="1" dirty="0">
              <a:latin typeface="+mn-ea"/>
              <a:ea typeface="+mn-ea"/>
            </a:endParaRPr>
          </a:p>
        </p:txBody>
      </p:sp>
    </p:spTree>
    <p:extLst>
      <p:ext uri="{BB962C8B-B14F-4D97-AF65-F5344CB8AC3E}">
        <p14:creationId xmlns:p14="http://schemas.microsoft.com/office/powerpoint/2010/main" val="1023966093"/>
      </p:ext>
    </p:extLst>
  </p:cSld>
  <p:clrMapOvr>
    <a:masterClrMapping/>
  </p:clrMapOvr>
  <p:transition>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6"/>
          <p:cNvSpPr txBox="1">
            <a:spLocks noChangeArrowheads="1"/>
          </p:cNvSpPr>
          <p:nvPr/>
        </p:nvSpPr>
        <p:spPr bwMode="auto">
          <a:xfrm>
            <a:off x="340195" y="742399"/>
            <a:ext cx="7842250" cy="1300356"/>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600" b="1" i="0" dirty="0">
                <a:latin typeface="楷体_GB2312" pitchFamily="49" charset="-122"/>
              </a:rPr>
              <a:t> </a:t>
            </a:r>
            <a:r>
              <a:rPr lang="zh-CN" altLang="en-US" sz="3600" b="1" i="0" dirty="0">
                <a:solidFill>
                  <a:srgbClr val="333399"/>
                </a:solidFill>
                <a:latin typeface="楷体_GB2312" pitchFamily="49" charset="-122"/>
              </a:rPr>
              <a:t>翻译模式</a:t>
            </a:r>
            <a:r>
              <a:rPr lang="zh-CN" altLang="en-US" sz="3600" b="1" i="0" dirty="0">
                <a:latin typeface="楷体_GB2312" pitchFamily="49" charset="-122"/>
              </a:rPr>
              <a:t>举例</a:t>
            </a:r>
          </a:p>
          <a:p>
            <a:pPr algn="l">
              <a:buClrTx/>
            </a:pPr>
            <a:endParaRPr lang="zh-CN" altLang="en-US" sz="1050" b="1" i="0" dirty="0">
              <a:latin typeface="楷体_GB2312" pitchFamily="49" charset="-122"/>
            </a:endParaRPr>
          </a:p>
          <a:p>
            <a:pPr lvl="1" algn="l">
              <a:buClrTx/>
              <a:buFont typeface="Symbol" pitchFamily="18" charset="2"/>
              <a:buChar char="-"/>
            </a:pPr>
            <a:r>
              <a:rPr lang="zh-CN" altLang="en-US" sz="3200" b="1" i="0" dirty="0"/>
              <a:t>  </a:t>
            </a:r>
            <a:r>
              <a:rPr lang="zh-CN" altLang="en-US" sz="3200" b="1" i="0" dirty="0">
                <a:solidFill>
                  <a:srgbClr val="333399"/>
                </a:solidFill>
                <a:latin typeface="楷体_GB2312" pitchFamily="49" charset="-122"/>
              </a:rPr>
              <a:t>定点二进制小数转换为十进制小数</a:t>
            </a:r>
            <a:endParaRPr lang="zh-CN" altLang="en-US" sz="1050" b="1" i="0" dirty="0">
              <a:solidFill>
                <a:srgbClr val="333399"/>
              </a:solidFill>
              <a:latin typeface="楷体_GB2312" pitchFamily="49" charset="-122"/>
            </a:endParaRPr>
          </a:p>
        </p:txBody>
      </p:sp>
      <p:sp>
        <p:nvSpPr>
          <p:cNvPr id="41991" name="Text Box 32"/>
          <p:cNvSpPr txBox="1">
            <a:spLocks noChangeArrowheads="1"/>
          </p:cNvSpPr>
          <p:nvPr/>
        </p:nvSpPr>
        <p:spPr bwMode="auto">
          <a:xfrm>
            <a:off x="152400" y="2209800"/>
            <a:ext cx="9144000" cy="2867452"/>
          </a:xfrm>
          <a:prstGeom prst="rect">
            <a:avLst/>
          </a:prstGeom>
          <a:noFill/>
          <a:ln w="9525">
            <a:noFill/>
            <a:miter lim="800000"/>
            <a:headEnd/>
            <a:tailEnd/>
          </a:ln>
        </p:spPr>
        <p:txBody>
          <a:bodyPr wrap="square">
            <a:spAutoFit/>
          </a:bodyPr>
          <a:lstStyle/>
          <a:p>
            <a:pPr algn="l">
              <a:buClrTx/>
            </a:pPr>
            <a:r>
              <a:rPr lang="en-US" altLang="zh-CN" sz="2800" dirty="0">
                <a:solidFill>
                  <a:srgbClr val="333399"/>
                </a:solidFill>
                <a:sym typeface="Symbol" pitchFamily="18" charset="2"/>
              </a:rPr>
              <a:t>N </a:t>
            </a:r>
            <a:r>
              <a:rPr lang="en-US" altLang="zh-CN" sz="2800" i="0" dirty="0">
                <a:solidFill>
                  <a:srgbClr val="333399"/>
                </a:solidFill>
                <a:sym typeface="Symbol" pitchFamily="18" charset="2"/>
              </a:rPr>
              <a:t></a:t>
            </a:r>
            <a:r>
              <a:rPr lang="en-US" altLang="zh-CN" sz="2800" dirty="0">
                <a:solidFill>
                  <a:srgbClr val="333399"/>
                </a:solidFill>
                <a:sym typeface="Symbol" pitchFamily="18" charset="2"/>
              </a:rPr>
              <a:t> </a:t>
            </a:r>
            <a:r>
              <a:rPr lang="en-US" altLang="zh-CN" sz="2800" b="1" i="0" dirty="0">
                <a:solidFill>
                  <a:srgbClr val="333399"/>
                </a:solidFill>
                <a:sym typeface="Symbol" pitchFamily="18" charset="2"/>
              </a:rPr>
              <a:t>.  </a:t>
            </a:r>
            <a:r>
              <a:rPr lang="en-US" altLang="zh-CN" sz="2800" i="0" dirty="0">
                <a:solidFill>
                  <a:srgbClr val="FF0000"/>
                </a:solidFill>
                <a:cs typeface="Times New Roman" pitchFamily="18" charset="0"/>
                <a:sym typeface="Symbol" pitchFamily="18" charset="2"/>
              </a:rPr>
              <a:t>{ </a:t>
            </a:r>
            <a:r>
              <a:rPr lang="en-US" altLang="zh-CN" sz="2800" dirty="0" err="1">
                <a:solidFill>
                  <a:srgbClr val="FF0000"/>
                </a:solidFill>
                <a:sym typeface="Symbol" pitchFamily="18" charset="2"/>
              </a:rPr>
              <a:t>S</a:t>
            </a:r>
            <a:r>
              <a:rPr lang="en-US" altLang="zh-CN" sz="2800" b="1" i="0" dirty="0" err="1">
                <a:solidFill>
                  <a:srgbClr val="FF0000"/>
                </a:solidFill>
                <a:sym typeface="Symbol" pitchFamily="18" charset="2"/>
              </a:rPr>
              <a:t>.</a:t>
            </a:r>
            <a:r>
              <a:rPr lang="en-US" altLang="zh-CN" sz="2800" dirty="0" err="1">
                <a:solidFill>
                  <a:srgbClr val="FF0000"/>
                </a:solidFill>
              </a:rPr>
              <a:t>f</a:t>
            </a:r>
            <a:r>
              <a:rPr lang="en-US" altLang="zh-CN" sz="2800" i="0" dirty="0">
                <a:solidFill>
                  <a:srgbClr val="FF0000"/>
                </a:solidFill>
              </a:rPr>
              <a:t> : =1</a:t>
            </a:r>
            <a:r>
              <a:rPr lang="en-US" altLang="zh-CN" sz="2800" i="0" dirty="0">
                <a:solidFill>
                  <a:srgbClr val="FF0000"/>
                </a:solidFill>
                <a:sym typeface="Symbol" pitchFamily="18" charset="2"/>
              </a:rPr>
              <a:t>}</a:t>
            </a:r>
            <a:r>
              <a:rPr lang="en-US" altLang="zh-CN" sz="2800" b="1" i="0" dirty="0">
                <a:solidFill>
                  <a:srgbClr val="333399"/>
                </a:solidFill>
                <a:sym typeface="Symbol" pitchFamily="18" charset="2"/>
              </a:rPr>
              <a:t>  </a:t>
            </a:r>
            <a:r>
              <a:rPr lang="en-US" altLang="zh-CN" sz="2800" dirty="0">
                <a:solidFill>
                  <a:srgbClr val="333399"/>
                </a:solidFill>
                <a:sym typeface="Symbol" pitchFamily="18" charset="2"/>
              </a:rPr>
              <a:t>S  </a:t>
            </a:r>
            <a:r>
              <a:rPr lang="en-US" altLang="zh-CN" sz="2800" i="0" dirty="0">
                <a:solidFill>
                  <a:srgbClr val="FF0000"/>
                </a:solidFill>
                <a:sym typeface="Symbol" pitchFamily="18" charset="2"/>
              </a:rPr>
              <a:t>{ </a:t>
            </a:r>
            <a:r>
              <a:rPr lang="en-US" altLang="zh-CN" sz="2800" dirty="0">
                <a:solidFill>
                  <a:srgbClr val="FF0000"/>
                </a:solidFill>
                <a:sym typeface="Symbol" pitchFamily="18" charset="2"/>
              </a:rPr>
              <a:t>p</a:t>
            </a:r>
            <a:r>
              <a:rPr lang="en-US" altLang="zh-CN" sz="2800" dirty="0">
                <a:solidFill>
                  <a:srgbClr val="FF0000"/>
                </a:solidFill>
              </a:rPr>
              <a:t>rint(</a:t>
            </a:r>
            <a:r>
              <a:rPr lang="en-US" altLang="zh-CN" sz="2800" dirty="0" err="1">
                <a:solidFill>
                  <a:srgbClr val="FF0000"/>
                </a:solidFill>
                <a:sym typeface="Symbol" pitchFamily="18" charset="2"/>
              </a:rPr>
              <a:t>S</a:t>
            </a:r>
            <a:r>
              <a:rPr lang="en-US" altLang="zh-CN" sz="2800" b="1" i="0" dirty="0" err="1">
                <a:solidFill>
                  <a:srgbClr val="FF0000"/>
                </a:solidFill>
                <a:sym typeface="Symbol" pitchFamily="18" charset="2"/>
              </a:rPr>
              <a:t>.</a:t>
            </a:r>
            <a:r>
              <a:rPr lang="en-US" altLang="zh-CN" sz="2800" dirty="0" err="1">
                <a:solidFill>
                  <a:srgbClr val="FF0000"/>
                </a:solidFill>
                <a:sym typeface="Symbol" pitchFamily="18" charset="2"/>
              </a:rPr>
              <a:t>v</a:t>
            </a:r>
            <a:r>
              <a:rPr lang="en-US" altLang="zh-CN" sz="2800" dirty="0">
                <a:solidFill>
                  <a:srgbClr val="FF0000"/>
                </a:solidFill>
              </a:rPr>
              <a:t>)</a:t>
            </a:r>
            <a:r>
              <a:rPr lang="en-US" altLang="zh-CN" sz="2400" dirty="0">
                <a:solidFill>
                  <a:srgbClr val="FF0000"/>
                </a:solidFill>
              </a:rPr>
              <a:t> </a:t>
            </a:r>
            <a:r>
              <a:rPr lang="en-US" altLang="zh-CN" sz="2800" i="0" dirty="0">
                <a:solidFill>
                  <a:srgbClr val="FF0000"/>
                </a:solidFill>
                <a:sym typeface="Symbol" pitchFamily="18" charset="2"/>
              </a:rPr>
              <a:t>}</a:t>
            </a:r>
            <a:endParaRPr lang="en-US" altLang="zh-CN" sz="2800" i="0" baseline="-25000" dirty="0">
              <a:solidFill>
                <a:srgbClr val="FF0000"/>
              </a:solidFill>
              <a:sym typeface="Symbol" pitchFamily="18" charset="2"/>
            </a:endParaRPr>
          </a:p>
          <a:p>
            <a:pPr algn="l">
              <a:buClrTx/>
            </a:pPr>
            <a:endParaRPr lang="en-US" altLang="zh-CN" sz="1100" i="0" baseline="-25000" dirty="0">
              <a:solidFill>
                <a:srgbClr val="333399"/>
              </a:solidFill>
              <a:sym typeface="Symbol" pitchFamily="18" charset="2"/>
            </a:endParaRPr>
          </a:p>
          <a:p>
            <a:pPr algn="l">
              <a:buClrTx/>
            </a:pPr>
            <a:r>
              <a:rPr lang="en-US" altLang="zh-CN" sz="2800" dirty="0">
                <a:solidFill>
                  <a:srgbClr val="333399"/>
                </a:solidFill>
                <a:sym typeface="Symbol" pitchFamily="18" charset="2"/>
              </a:rPr>
              <a:t>S </a:t>
            </a:r>
            <a:r>
              <a:rPr lang="en-US" altLang="zh-CN" sz="2800" i="0" dirty="0">
                <a:solidFill>
                  <a:srgbClr val="333399"/>
                </a:solidFill>
                <a:sym typeface="Symbol" pitchFamily="18" charset="2"/>
              </a:rPr>
              <a:t></a:t>
            </a:r>
            <a:r>
              <a:rPr lang="en-US" altLang="zh-CN" sz="2800" dirty="0">
                <a:solidFill>
                  <a:srgbClr val="333399"/>
                </a:solidFill>
                <a:sym typeface="Symbol" pitchFamily="18" charset="2"/>
              </a:rPr>
              <a:t> </a:t>
            </a:r>
            <a:r>
              <a:rPr lang="en-US" altLang="zh-CN" sz="2800" i="0" dirty="0">
                <a:solidFill>
                  <a:srgbClr val="FF0000"/>
                </a:solidFill>
                <a:sym typeface="Symbol" pitchFamily="18" charset="2"/>
              </a:rPr>
              <a:t>{ </a:t>
            </a:r>
            <a:r>
              <a:rPr lang="en-US" altLang="zh-CN" sz="2800" dirty="0" err="1">
                <a:solidFill>
                  <a:srgbClr val="FF0000"/>
                </a:solidFill>
                <a:sym typeface="Symbol" pitchFamily="18" charset="2"/>
              </a:rPr>
              <a:t>B</a:t>
            </a:r>
            <a:r>
              <a:rPr lang="en-US" altLang="zh-CN" sz="2800" b="1" i="0" dirty="0" err="1">
                <a:solidFill>
                  <a:srgbClr val="FF0000"/>
                </a:solidFill>
                <a:sym typeface="Symbol" pitchFamily="18" charset="2"/>
              </a:rPr>
              <a:t>.</a:t>
            </a:r>
            <a:r>
              <a:rPr lang="en-US" altLang="zh-CN" sz="2800" dirty="0" err="1">
                <a:solidFill>
                  <a:srgbClr val="FF0000"/>
                </a:solidFill>
              </a:rPr>
              <a:t>f</a:t>
            </a:r>
            <a:r>
              <a:rPr lang="en-US" altLang="zh-CN" sz="2800" i="0" dirty="0">
                <a:solidFill>
                  <a:srgbClr val="FF0000"/>
                </a:solidFill>
              </a:rPr>
              <a:t> : =</a:t>
            </a:r>
            <a:r>
              <a:rPr lang="en-US" altLang="zh-CN" sz="2800" dirty="0" err="1">
                <a:solidFill>
                  <a:srgbClr val="FF0000"/>
                </a:solidFill>
                <a:sym typeface="Symbol" pitchFamily="18" charset="2"/>
              </a:rPr>
              <a:t>S</a:t>
            </a:r>
            <a:r>
              <a:rPr lang="en-US" altLang="zh-CN" sz="2800" b="1" dirty="0" err="1">
                <a:solidFill>
                  <a:srgbClr val="FF0000"/>
                </a:solidFill>
                <a:sym typeface="Symbol" pitchFamily="18" charset="2"/>
              </a:rPr>
              <a:t>.</a:t>
            </a:r>
            <a:r>
              <a:rPr lang="en-US" altLang="zh-CN" sz="2800" dirty="0" err="1">
                <a:solidFill>
                  <a:srgbClr val="FF0000"/>
                </a:solidFill>
                <a:sym typeface="Symbol" pitchFamily="18" charset="2"/>
              </a:rPr>
              <a:t>f</a:t>
            </a:r>
            <a:r>
              <a:rPr lang="en-US" altLang="zh-CN" sz="2800" dirty="0">
                <a:solidFill>
                  <a:srgbClr val="FF0000"/>
                </a:solidFill>
                <a:sym typeface="Symbol" pitchFamily="18" charset="2"/>
              </a:rPr>
              <a:t> </a:t>
            </a:r>
            <a:r>
              <a:rPr lang="en-US" altLang="zh-CN" sz="2800" i="0" dirty="0">
                <a:solidFill>
                  <a:srgbClr val="FF0000"/>
                </a:solidFill>
                <a:sym typeface="Symbol" pitchFamily="18" charset="2"/>
              </a:rPr>
              <a:t>}</a:t>
            </a:r>
            <a:r>
              <a:rPr lang="en-US" altLang="zh-CN" sz="2800" dirty="0">
                <a:solidFill>
                  <a:srgbClr val="FF0000"/>
                </a:solidFill>
                <a:sym typeface="Symbol" pitchFamily="18" charset="2"/>
              </a:rPr>
              <a:t> </a:t>
            </a:r>
            <a:r>
              <a:rPr lang="en-US" altLang="zh-CN" sz="2800" dirty="0">
                <a:solidFill>
                  <a:srgbClr val="0070C0"/>
                </a:solidFill>
                <a:sym typeface="Symbol" pitchFamily="18" charset="2"/>
              </a:rPr>
              <a:t>B</a:t>
            </a:r>
            <a:r>
              <a:rPr lang="en-US" altLang="zh-CN" sz="2800" dirty="0">
                <a:solidFill>
                  <a:srgbClr val="FF0000"/>
                </a:solidFill>
                <a:sym typeface="Symbol" pitchFamily="18" charset="2"/>
              </a:rPr>
              <a:t>  </a:t>
            </a:r>
            <a:r>
              <a:rPr lang="en-US" altLang="zh-CN" sz="2800" i="0" dirty="0">
                <a:solidFill>
                  <a:srgbClr val="FF0000"/>
                </a:solidFill>
                <a:sym typeface="Symbol" pitchFamily="18" charset="2"/>
              </a:rPr>
              <a:t>{ </a:t>
            </a:r>
            <a:r>
              <a:rPr lang="en-US" altLang="zh-CN" sz="2800" dirty="0">
                <a:solidFill>
                  <a:srgbClr val="FF0000"/>
                </a:solidFill>
                <a:sym typeface="Symbol" pitchFamily="18" charset="2"/>
              </a:rPr>
              <a:t>S</a:t>
            </a:r>
            <a:r>
              <a:rPr lang="en-US" altLang="zh-CN" sz="2800" i="0" baseline="-25000" dirty="0">
                <a:solidFill>
                  <a:srgbClr val="FF0000"/>
                </a:solidFill>
                <a:sym typeface="Symbol" pitchFamily="18" charset="2"/>
              </a:rPr>
              <a:t>1</a:t>
            </a:r>
            <a:r>
              <a:rPr lang="en-US" altLang="zh-CN" sz="2800" b="1" dirty="0">
                <a:solidFill>
                  <a:srgbClr val="FF0000"/>
                </a:solidFill>
                <a:sym typeface="Symbol" pitchFamily="18" charset="2"/>
              </a:rPr>
              <a:t>.</a:t>
            </a:r>
            <a:r>
              <a:rPr lang="en-US" altLang="zh-CN" sz="2800" dirty="0">
                <a:solidFill>
                  <a:srgbClr val="FF0000"/>
                </a:solidFill>
                <a:sym typeface="Symbol" pitchFamily="18" charset="2"/>
              </a:rPr>
              <a:t>f </a:t>
            </a:r>
            <a:r>
              <a:rPr lang="en-US" altLang="zh-CN" sz="2800" i="0" dirty="0">
                <a:solidFill>
                  <a:srgbClr val="FF0000"/>
                </a:solidFill>
              </a:rPr>
              <a:t>:= </a:t>
            </a:r>
            <a:r>
              <a:rPr lang="en-US" altLang="zh-CN" sz="2800" dirty="0" err="1">
                <a:solidFill>
                  <a:srgbClr val="FF0000"/>
                </a:solidFill>
                <a:sym typeface="Symbol" pitchFamily="18" charset="2"/>
              </a:rPr>
              <a:t>S</a:t>
            </a:r>
            <a:r>
              <a:rPr lang="en-US" altLang="zh-CN" sz="2800" b="1" dirty="0" err="1">
                <a:solidFill>
                  <a:srgbClr val="FF0000"/>
                </a:solidFill>
                <a:sym typeface="Symbol" pitchFamily="18" charset="2"/>
              </a:rPr>
              <a:t>.</a:t>
            </a:r>
            <a:r>
              <a:rPr lang="en-US" altLang="zh-CN" sz="2800" dirty="0" err="1">
                <a:solidFill>
                  <a:srgbClr val="FF0000"/>
                </a:solidFill>
                <a:sym typeface="Symbol" pitchFamily="18" charset="2"/>
              </a:rPr>
              <a:t>f</a:t>
            </a:r>
            <a:r>
              <a:rPr lang="en-US" altLang="zh-CN" sz="2800" dirty="0">
                <a:solidFill>
                  <a:srgbClr val="FF0000"/>
                </a:solidFill>
                <a:sym typeface="Symbol" pitchFamily="18" charset="2"/>
              </a:rPr>
              <a:t> +1 </a:t>
            </a:r>
            <a:r>
              <a:rPr lang="en-US" altLang="zh-CN" sz="2800" i="0" dirty="0">
                <a:solidFill>
                  <a:srgbClr val="FF0000"/>
                </a:solidFill>
                <a:sym typeface="Symbol" pitchFamily="18" charset="2"/>
              </a:rPr>
              <a:t>}</a:t>
            </a:r>
            <a:r>
              <a:rPr lang="en-US" altLang="zh-CN" sz="2800" dirty="0">
                <a:solidFill>
                  <a:srgbClr val="FF0000"/>
                </a:solidFill>
                <a:sym typeface="Symbol" pitchFamily="18" charset="2"/>
              </a:rPr>
              <a:t> </a:t>
            </a:r>
            <a:r>
              <a:rPr lang="en-US" altLang="zh-CN" sz="2800" dirty="0">
                <a:solidFill>
                  <a:srgbClr val="333399"/>
                </a:solidFill>
                <a:sym typeface="Symbol" pitchFamily="18" charset="2"/>
              </a:rPr>
              <a:t>S</a:t>
            </a:r>
            <a:r>
              <a:rPr lang="en-US" altLang="zh-CN" sz="2800" i="0" baseline="-25000" dirty="0">
                <a:solidFill>
                  <a:srgbClr val="333399"/>
                </a:solidFill>
                <a:sym typeface="Symbol" pitchFamily="18" charset="2"/>
              </a:rPr>
              <a:t>1 </a:t>
            </a:r>
            <a:r>
              <a:rPr lang="en-US" altLang="zh-CN" sz="2800" i="0" dirty="0">
                <a:solidFill>
                  <a:srgbClr val="FF0000"/>
                </a:solidFill>
                <a:sym typeface="Symbol" pitchFamily="18" charset="2"/>
              </a:rPr>
              <a:t>{</a:t>
            </a:r>
            <a:r>
              <a:rPr lang="en-US" altLang="zh-CN" sz="2800" dirty="0" err="1">
                <a:solidFill>
                  <a:srgbClr val="FF0000"/>
                </a:solidFill>
                <a:sym typeface="Symbol" pitchFamily="18" charset="2"/>
              </a:rPr>
              <a:t>S</a:t>
            </a:r>
            <a:r>
              <a:rPr lang="en-US" altLang="zh-CN" sz="2800" b="1" dirty="0" err="1">
                <a:solidFill>
                  <a:srgbClr val="FF0000"/>
                </a:solidFill>
                <a:sym typeface="Symbol" pitchFamily="18" charset="2"/>
              </a:rPr>
              <a:t>.</a:t>
            </a:r>
            <a:r>
              <a:rPr lang="en-US" altLang="zh-CN" sz="2800" dirty="0" err="1">
                <a:solidFill>
                  <a:srgbClr val="FF0000"/>
                </a:solidFill>
                <a:sym typeface="Symbol" pitchFamily="18" charset="2"/>
              </a:rPr>
              <a:t>v</a:t>
            </a:r>
            <a:r>
              <a:rPr lang="en-US" altLang="zh-CN" sz="2800" dirty="0">
                <a:solidFill>
                  <a:srgbClr val="FF0000"/>
                </a:solidFill>
                <a:sym typeface="Symbol" pitchFamily="18" charset="2"/>
              </a:rPr>
              <a:t> </a:t>
            </a:r>
            <a:r>
              <a:rPr lang="en-US" altLang="zh-CN" sz="2800" i="0" dirty="0">
                <a:solidFill>
                  <a:srgbClr val="FF0000"/>
                </a:solidFill>
              </a:rPr>
              <a:t>:= </a:t>
            </a:r>
            <a:r>
              <a:rPr lang="en-US" altLang="zh-CN" sz="2800" dirty="0">
                <a:solidFill>
                  <a:srgbClr val="FF0000"/>
                </a:solidFill>
                <a:sym typeface="Symbol" pitchFamily="18" charset="2"/>
              </a:rPr>
              <a:t>S</a:t>
            </a:r>
            <a:r>
              <a:rPr lang="en-US" altLang="zh-CN" sz="2800" i="0" baseline="-25000" dirty="0">
                <a:solidFill>
                  <a:srgbClr val="FF0000"/>
                </a:solidFill>
                <a:sym typeface="Symbol" pitchFamily="18" charset="2"/>
              </a:rPr>
              <a:t>1</a:t>
            </a:r>
            <a:r>
              <a:rPr lang="en-US" altLang="zh-CN" sz="2800" b="1" i="0" dirty="0">
                <a:solidFill>
                  <a:srgbClr val="FF0000"/>
                </a:solidFill>
                <a:sym typeface="Symbol" pitchFamily="18" charset="2"/>
              </a:rPr>
              <a:t>.</a:t>
            </a:r>
            <a:r>
              <a:rPr lang="en-US" altLang="zh-CN" sz="2800" dirty="0">
                <a:solidFill>
                  <a:srgbClr val="FF0000"/>
                </a:solidFill>
                <a:sym typeface="Symbol" pitchFamily="18" charset="2"/>
              </a:rPr>
              <a:t>v</a:t>
            </a:r>
            <a:r>
              <a:rPr lang="en-US" altLang="zh-CN" sz="2800" i="0" dirty="0">
                <a:solidFill>
                  <a:srgbClr val="FF0000"/>
                </a:solidFill>
              </a:rPr>
              <a:t>+</a:t>
            </a:r>
            <a:r>
              <a:rPr lang="en-US" altLang="zh-CN" sz="2800" dirty="0">
                <a:solidFill>
                  <a:srgbClr val="FF0000"/>
                </a:solidFill>
                <a:sym typeface="Symbol" pitchFamily="18" charset="2"/>
              </a:rPr>
              <a:t>B</a:t>
            </a:r>
            <a:r>
              <a:rPr lang="en-US" altLang="zh-CN" sz="2800" b="1" i="0" dirty="0">
                <a:solidFill>
                  <a:srgbClr val="FF0000"/>
                </a:solidFill>
                <a:sym typeface="Symbol" pitchFamily="18" charset="2"/>
              </a:rPr>
              <a:t>.</a:t>
            </a:r>
            <a:r>
              <a:rPr lang="en-US" altLang="zh-CN" sz="2800" dirty="0">
                <a:solidFill>
                  <a:srgbClr val="FF0000"/>
                </a:solidFill>
                <a:sym typeface="Symbol" pitchFamily="18" charset="2"/>
              </a:rPr>
              <a:t>v </a:t>
            </a:r>
            <a:r>
              <a:rPr lang="en-US" altLang="zh-CN" sz="2800" i="0" dirty="0">
                <a:solidFill>
                  <a:srgbClr val="FF0000"/>
                </a:solidFill>
                <a:sym typeface="Symbol" pitchFamily="18" charset="2"/>
              </a:rPr>
              <a:t>}</a:t>
            </a:r>
            <a:r>
              <a:rPr lang="en-US" altLang="zh-CN" sz="2800" dirty="0">
                <a:solidFill>
                  <a:srgbClr val="FF0000"/>
                </a:solidFill>
                <a:sym typeface="Symbol" pitchFamily="18" charset="2"/>
              </a:rPr>
              <a:t> </a:t>
            </a:r>
            <a:endParaRPr lang="en-US" altLang="zh-CN" sz="1100" baseline="-25000" dirty="0">
              <a:solidFill>
                <a:srgbClr val="FF0000"/>
              </a:solidFill>
              <a:sym typeface="Symbol" pitchFamily="18" charset="2"/>
            </a:endParaRPr>
          </a:p>
          <a:p>
            <a:pPr algn="l">
              <a:buClrTx/>
            </a:pPr>
            <a:endParaRPr lang="en-US" altLang="zh-CN" sz="1100" dirty="0">
              <a:solidFill>
                <a:srgbClr val="333399"/>
              </a:solidFill>
              <a:sym typeface="Symbol" pitchFamily="18" charset="2"/>
            </a:endParaRPr>
          </a:p>
          <a:p>
            <a:pPr algn="l">
              <a:buClrTx/>
            </a:pPr>
            <a:r>
              <a:rPr lang="en-US" altLang="zh-CN" sz="2800" dirty="0">
                <a:solidFill>
                  <a:srgbClr val="333399"/>
                </a:solidFill>
                <a:sym typeface="Symbol" pitchFamily="18" charset="2"/>
              </a:rPr>
              <a:t>S </a:t>
            </a:r>
            <a:r>
              <a:rPr lang="en-US" altLang="zh-CN" sz="2800" i="0" dirty="0">
                <a:solidFill>
                  <a:srgbClr val="333399"/>
                </a:solidFill>
                <a:sym typeface="Symbol" pitchFamily="18" charset="2"/>
              </a:rPr>
              <a:t></a:t>
            </a:r>
            <a:r>
              <a:rPr lang="en-US" altLang="zh-CN" sz="2800" dirty="0">
                <a:solidFill>
                  <a:srgbClr val="333399"/>
                </a:solidFill>
                <a:sym typeface="Symbol" pitchFamily="18" charset="2"/>
              </a:rPr>
              <a:t>   </a:t>
            </a:r>
            <a:r>
              <a:rPr lang="en-US" altLang="zh-CN" sz="2800" i="0" dirty="0">
                <a:solidFill>
                  <a:srgbClr val="333399"/>
                </a:solidFill>
                <a:sym typeface="Symbol" pitchFamily="18" charset="2"/>
              </a:rPr>
              <a:t>{ </a:t>
            </a:r>
            <a:r>
              <a:rPr lang="en-US" altLang="zh-CN" sz="2800" dirty="0" err="1">
                <a:solidFill>
                  <a:srgbClr val="333399"/>
                </a:solidFill>
                <a:sym typeface="Symbol" pitchFamily="18" charset="2"/>
              </a:rPr>
              <a:t>S</a:t>
            </a:r>
            <a:r>
              <a:rPr lang="en-US" altLang="zh-CN" sz="2800" b="1" dirty="0" err="1">
                <a:solidFill>
                  <a:srgbClr val="333399"/>
                </a:solidFill>
                <a:sym typeface="Symbol" pitchFamily="18" charset="2"/>
              </a:rPr>
              <a:t>.</a:t>
            </a:r>
            <a:r>
              <a:rPr lang="en-US" altLang="zh-CN" sz="2800" dirty="0" err="1">
                <a:solidFill>
                  <a:srgbClr val="333399"/>
                </a:solidFill>
                <a:sym typeface="Symbol" pitchFamily="18" charset="2"/>
              </a:rPr>
              <a:t>v</a:t>
            </a:r>
            <a:r>
              <a:rPr lang="en-US" altLang="zh-CN" sz="2800" dirty="0">
                <a:solidFill>
                  <a:srgbClr val="333399"/>
                </a:solidFill>
                <a:sym typeface="Symbol" pitchFamily="18" charset="2"/>
              </a:rPr>
              <a:t> </a:t>
            </a:r>
            <a:r>
              <a:rPr lang="en-US" altLang="zh-CN" sz="2800" i="0" dirty="0">
                <a:solidFill>
                  <a:srgbClr val="333399"/>
                </a:solidFill>
              </a:rPr>
              <a:t>:= </a:t>
            </a:r>
            <a:r>
              <a:rPr lang="en-US" altLang="zh-CN" sz="2800" dirty="0">
                <a:solidFill>
                  <a:srgbClr val="333399"/>
                </a:solidFill>
                <a:sym typeface="Symbol" pitchFamily="18" charset="2"/>
              </a:rPr>
              <a:t>0 </a:t>
            </a:r>
            <a:r>
              <a:rPr lang="en-US" altLang="zh-CN" sz="2800" i="0" dirty="0">
                <a:solidFill>
                  <a:srgbClr val="333399"/>
                </a:solidFill>
                <a:sym typeface="Symbol" pitchFamily="18" charset="2"/>
              </a:rPr>
              <a:t>}</a:t>
            </a:r>
            <a:r>
              <a:rPr lang="en-US" altLang="zh-CN" sz="2800" dirty="0">
                <a:solidFill>
                  <a:srgbClr val="333399"/>
                </a:solidFill>
                <a:sym typeface="Symbol" pitchFamily="18" charset="2"/>
              </a:rPr>
              <a:t> </a:t>
            </a:r>
          </a:p>
          <a:p>
            <a:pPr algn="l">
              <a:buClrTx/>
            </a:pPr>
            <a:endParaRPr kumimoji="0" lang="en-US" altLang="zh-CN" sz="1100" b="1" dirty="0">
              <a:solidFill>
                <a:srgbClr val="333399"/>
              </a:solidFill>
              <a:sym typeface="Symbol" pitchFamily="18" charset="2"/>
            </a:endParaRPr>
          </a:p>
          <a:p>
            <a:pPr algn="l">
              <a:buClrTx/>
            </a:pPr>
            <a:r>
              <a:rPr lang="en-US" altLang="zh-CN" sz="2800" dirty="0">
                <a:solidFill>
                  <a:srgbClr val="333399"/>
                </a:solidFill>
                <a:sym typeface="Symbol" pitchFamily="18" charset="2"/>
              </a:rPr>
              <a:t>B </a:t>
            </a:r>
            <a:r>
              <a:rPr lang="en-US" altLang="zh-CN" sz="2800" i="0" dirty="0">
                <a:solidFill>
                  <a:srgbClr val="333399"/>
                </a:solidFill>
                <a:ea typeface="华文行楷" pitchFamily="2" charset="-122"/>
                <a:sym typeface="Symbol" pitchFamily="18" charset="2"/>
              </a:rPr>
              <a:t> </a:t>
            </a:r>
            <a:r>
              <a:rPr lang="en-US" altLang="zh-CN" sz="2800" dirty="0">
                <a:solidFill>
                  <a:srgbClr val="333399"/>
                </a:solidFill>
                <a:ea typeface="华文行楷" pitchFamily="2" charset="-122"/>
                <a:sym typeface="Symbol" pitchFamily="18" charset="2"/>
              </a:rPr>
              <a:t>0  </a:t>
            </a:r>
            <a:r>
              <a:rPr lang="en-US" altLang="zh-CN" sz="2800" i="0" dirty="0">
                <a:solidFill>
                  <a:srgbClr val="333399"/>
                </a:solidFill>
                <a:sym typeface="Symbol" pitchFamily="18" charset="2"/>
              </a:rPr>
              <a:t>{ </a:t>
            </a:r>
            <a:r>
              <a:rPr lang="en-US" altLang="zh-CN" sz="2800" dirty="0" err="1">
                <a:solidFill>
                  <a:srgbClr val="333399"/>
                </a:solidFill>
                <a:sym typeface="Symbol" pitchFamily="18" charset="2"/>
              </a:rPr>
              <a:t>B</a:t>
            </a:r>
            <a:r>
              <a:rPr lang="en-US" altLang="zh-CN" sz="2800" b="1" dirty="0" err="1">
                <a:solidFill>
                  <a:srgbClr val="333399"/>
                </a:solidFill>
                <a:sym typeface="Symbol" pitchFamily="18" charset="2"/>
              </a:rPr>
              <a:t>.</a:t>
            </a:r>
            <a:r>
              <a:rPr lang="en-US" altLang="zh-CN" sz="2800" dirty="0" err="1">
                <a:solidFill>
                  <a:srgbClr val="333399"/>
                </a:solidFill>
                <a:sym typeface="Symbol" pitchFamily="18" charset="2"/>
              </a:rPr>
              <a:t>v</a:t>
            </a:r>
            <a:r>
              <a:rPr lang="en-US" altLang="zh-CN" sz="2800" dirty="0">
                <a:solidFill>
                  <a:srgbClr val="333399"/>
                </a:solidFill>
                <a:sym typeface="Symbol" pitchFamily="18" charset="2"/>
              </a:rPr>
              <a:t> </a:t>
            </a:r>
            <a:r>
              <a:rPr lang="en-US" altLang="zh-CN" sz="2800" i="0" dirty="0">
                <a:solidFill>
                  <a:srgbClr val="333399"/>
                </a:solidFill>
              </a:rPr>
              <a:t>:= 0 </a:t>
            </a:r>
            <a:r>
              <a:rPr lang="en-US" altLang="zh-CN" sz="2800" i="0" dirty="0">
                <a:solidFill>
                  <a:srgbClr val="333399"/>
                </a:solidFill>
                <a:sym typeface="Symbol" pitchFamily="18" charset="2"/>
              </a:rPr>
              <a:t>}</a:t>
            </a:r>
            <a:endParaRPr lang="en-US" altLang="zh-CN" sz="2800" dirty="0">
              <a:solidFill>
                <a:srgbClr val="333399"/>
              </a:solidFill>
              <a:ea typeface="华文行楷" pitchFamily="2" charset="-122"/>
              <a:sym typeface="Symbol" pitchFamily="18" charset="2"/>
            </a:endParaRPr>
          </a:p>
          <a:p>
            <a:pPr algn="l">
              <a:buClrTx/>
            </a:pPr>
            <a:endParaRPr lang="en-US" altLang="zh-CN" sz="1100" u="sng" dirty="0">
              <a:solidFill>
                <a:srgbClr val="333399"/>
              </a:solidFill>
              <a:ea typeface="华文行楷" pitchFamily="2" charset="-122"/>
              <a:sym typeface="Symbol" pitchFamily="18" charset="2"/>
            </a:endParaRPr>
          </a:p>
          <a:p>
            <a:pPr algn="l">
              <a:buClrTx/>
            </a:pPr>
            <a:r>
              <a:rPr lang="en-US" altLang="zh-CN" sz="2800" dirty="0">
                <a:solidFill>
                  <a:srgbClr val="333399"/>
                </a:solidFill>
                <a:sym typeface="Symbol" pitchFamily="18" charset="2"/>
              </a:rPr>
              <a:t>B </a:t>
            </a:r>
            <a:r>
              <a:rPr lang="en-US" altLang="zh-CN" sz="2800" i="0" dirty="0">
                <a:solidFill>
                  <a:srgbClr val="333399"/>
                </a:solidFill>
                <a:sym typeface="Symbol" pitchFamily="18" charset="2"/>
              </a:rPr>
              <a:t> </a:t>
            </a:r>
            <a:r>
              <a:rPr lang="en-US" altLang="zh-CN" sz="2800" dirty="0">
                <a:solidFill>
                  <a:srgbClr val="333399"/>
                </a:solidFill>
                <a:sym typeface="Symbol" pitchFamily="18" charset="2"/>
              </a:rPr>
              <a:t>1  </a:t>
            </a:r>
            <a:r>
              <a:rPr lang="en-US" altLang="zh-CN" sz="2800" i="0" dirty="0">
                <a:solidFill>
                  <a:srgbClr val="333399"/>
                </a:solidFill>
                <a:sym typeface="Symbol" pitchFamily="18" charset="2"/>
              </a:rPr>
              <a:t>{ </a:t>
            </a:r>
            <a:r>
              <a:rPr lang="en-US" altLang="zh-CN" sz="2800" dirty="0" err="1">
                <a:solidFill>
                  <a:srgbClr val="333399"/>
                </a:solidFill>
                <a:sym typeface="Symbol" pitchFamily="18" charset="2"/>
              </a:rPr>
              <a:t>B</a:t>
            </a:r>
            <a:r>
              <a:rPr lang="en-US" altLang="zh-CN" sz="2800" b="1" dirty="0" err="1">
                <a:solidFill>
                  <a:srgbClr val="333399"/>
                </a:solidFill>
                <a:sym typeface="Symbol" pitchFamily="18" charset="2"/>
              </a:rPr>
              <a:t>.</a:t>
            </a:r>
            <a:r>
              <a:rPr lang="en-US" altLang="zh-CN" sz="2800" dirty="0" err="1">
                <a:solidFill>
                  <a:srgbClr val="333399"/>
                </a:solidFill>
                <a:sym typeface="Symbol" pitchFamily="18" charset="2"/>
              </a:rPr>
              <a:t>v</a:t>
            </a:r>
            <a:r>
              <a:rPr lang="en-US" altLang="zh-CN" sz="2800" dirty="0">
                <a:solidFill>
                  <a:srgbClr val="333399"/>
                </a:solidFill>
                <a:sym typeface="Symbol" pitchFamily="18" charset="2"/>
              </a:rPr>
              <a:t> </a:t>
            </a:r>
            <a:r>
              <a:rPr lang="en-US" altLang="zh-CN" sz="2800" i="0" dirty="0">
                <a:solidFill>
                  <a:srgbClr val="333399"/>
                </a:solidFill>
              </a:rPr>
              <a:t>:= 2</a:t>
            </a:r>
            <a:r>
              <a:rPr lang="en-US" altLang="zh-CN" sz="2800" i="0" baseline="30000" dirty="0">
                <a:solidFill>
                  <a:srgbClr val="333399"/>
                </a:solidFill>
              </a:rPr>
              <a:t>-</a:t>
            </a:r>
            <a:r>
              <a:rPr lang="en-US" altLang="zh-CN" sz="2800" baseline="30000" dirty="0">
                <a:solidFill>
                  <a:srgbClr val="333399"/>
                </a:solidFill>
                <a:sym typeface="Symbol" pitchFamily="18" charset="2"/>
              </a:rPr>
              <a:t>B</a:t>
            </a:r>
            <a:r>
              <a:rPr lang="en-US" altLang="zh-CN" sz="2800" b="1" i="0" baseline="30000" dirty="0">
                <a:solidFill>
                  <a:srgbClr val="333399"/>
                </a:solidFill>
                <a:sym typeface="Symbol" pitchFamily="18" charset="2"/>
              </a:rPr>
              <a:t>.</a:t>
            </a:r>
            <a:r>
              <a:rPr lang="en-US" altLang="zh-CN" sz="2800" baseline="30000" dirty="0">
                <a:solidFill>
                  <a:srgbClr val="333399"/>
                </a:solidFill>
              </a:rPr>
              <a:t>f</a:t>
            </a:r>
            <a:r>
              <a:rPr lang="en-US" altLang="zh-CN" sz="2800" i="0" dirty="0">
                <a:solidFill>
                  <a:srgbClr val="333399"/>
                </a:solidFill>
              </a:rPr>
              <a:t> </a:t>
            </a:r>
            <a:r>
              <a:rPr lang="en-US" altLang="zh-CN" sz="2800" i="0" dirty="0">
                <a:solidFill>
                  <a:srgbClr val="333399"/>
                </a:solidFill>
                <a:sym typeface="Symbol" pitchFamily="18" charset="2"/>
              </a:rPr>
              <a:t>}</a:t>
            </a:r>
          </a:p>
        </p:txBody>
      </p:sp>
      <p:sp>
        <p:nvSpPr>
          <p:cNvPr id="2" name="矩形 1"/>
          <p:cNvSpPr/>
          <p:nvPr/>
        </p:nvSpPr>
        <p:spPr>
          <a:xfrm>
            <a:off x="4364251" y="3244334"/>
            <a:ext cx="415498" cy="369332"/>
          </a:xfrm>
          <a:prstGeom prst="rect">
            <a:avLst/>
          </a:prstGeom>
        </p:spPr>
        <p:txBody>
          <a:bodyPr wrap="none">
            <a:spAutoFit/>
          </a:bodyPr>
          <a:lstStyle/>
          <a:p>
            <a:r>
              <a:rPr lang="zh-CN" altLang="en-US" dirty="0"/>
              <a:t>，</a:t>
            </a:r>
          </a:p>
        </p:txBody>
      </p:sp>
    </p:spTree>
    <p:extLst>
      <p:ext uri="{BB962C8B-B14F-4D97-AF65-F5344CB8AC3E}">
        <p14:creationId xmlns:p14="http://schemas.microsoft.com/office/powerpoint/2010/main" val="2803333265"/>
      </p:ext>
    </p:extLst>
  </p:cSld>
  <p:clrMapOvr>
    <a:masterClrMapping/>
  </p:clrMapOvr>
  <p:transition>
    <p:rand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3"/>
          <p:cNvSpPr txBox="1">
            <a:spLocks noChangeArrowheads="1"/>
          </p:cNvSpPr>
          <p:nvPr/>
        </p:nvSpPr>
        <p:spPr bwMode="auto">
          <a:xfrm>
            <a:off x="261387" y="609600"/>
            <a:ext cx="7842250" cy="4308872"/>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4000" b="1" i="0" dirty="0">
                <a:latin typeface="楷体_GB2312" pitchFamily="49" charset="-122"/>
              </a:rPr>
              <a:t> </a:t>
            </a:r>
            <a:r>
              <a:rPr lang="zh-CN" altLang="en-US" sz="4000" b="1" i="0" dirty="0">
                <a:latin typeface="楷体_GB2312" pitchFamily="49" charset="-122"/>
              </a:rPr>
              <a:t>基于翻译模式的语义计算</a:t>
            </a:r>
          </a:p>
          <a:p>
            <a:pPr algn="l">
              <a:buClrTx/>
            </a:pPr>
            <a:endParaRPr lang="zh-CN" altLang="en-US" sz="1100" b="1" i="0" dirty="0">
              <a:latin typeface="楷体_GB2312" pitchFamily="49" charset="-122"/>
            </a:endParaRPr>
          </a:p>
          <a:p>
            <a:pPr lvl="1" algn="l">
              <a:buClrTx/>
              <a:buFont typeface="Symbol" pitchFamily="18" charset="2"/>
              <a:buChar char="-"/>
            </a:pPr>
            <a:r>
              <a:rPr lang="zh-CN" altLang="en-US" sz="3600" b="1" i="0" dirty="0"/>
              <a:t>  </a:t>
            </a:r>
            <a:r>
              <a:rPr lang="zh-CN" altLang="en-US" sz="3600" b="1" i="0" dirty="0">
                <a:solidFill>
                  <a:srgbClr val="333399"/>
                </a:solidFill>
              </a:rPr>
              <a:t>仅考虑</a:t>
            </a:r>
            <a:r>
              <a:rPr lang="zh-CN" altLang="en-US" sz="3600" b="1" i="0" dirty="0">
                <a:latin typeface="Times New Roman" pitchFamily="18" charset="0"/>
              </a:rPr>
              <a:t>单遍的方法 </a:t>
            </a:r>
            <a:endParaRPr lang="zh-CN" altLang="en-US" sz="3600" b="1" i="0" dirty="0">
              <a:solidFill>
                <a:srgbClr val="333399"/>
              </a:solidFill>
              <a:latin typeface="Times New Roman" pitchFamily="18" charset="0"/>
            </a:endParaRPr>
          </a:p>
          <a:p>
            <a:pPr lvl="1" algn="l">
              <a:buFont typeface="Symbol" pitchFamily="18" charset="2"/>
              <a:buNone/>
            </a:pPr>
            <a:endParaRPr lang="zh-CN" altLang="en-US" sz="1100" b="1" i="0" dirty="0">
              <a:solidFill>
                <a:srgbClr val="333399"/>
              </a:solidFill>
              <a:latin typeface="Times New Roman" pitchFamily="18" charset="0"/>
            </a:endParaRPr>
          </a:p>
          <a:p>
            <a:pPr lvl="2" algn="l">
              <a:buClrTx/>
              <a:buFontTx/>
              <a:buChar char="•"/>
            </a:pPr>
            <a:r>
              <a:rPr lang="zh-CN" altLang="en-US" sz="2400" b="1" i="0" dirty="0"/>
              <a:t> </a:t>
            </a:r>
            <a:r>
              <a:rPr lang="zh-CN" altLang="en-US" sz="2400" b="1" i="0" dirty="0">
                <a:solidFill>
                  <a:srgbClr val="333399"/>
                </a:solidFill>
              </a:rPr>
              <a:t>自上而下的语义计算</a:t>
            </a:r>
          </a:p>
          <a:p>
            <a:pPr lvl="2" algn="l">
              <a:buClrTx/>
              <a:buFontTx/>
              <a:buNone/>
            </a:pPr>
            <a:endParaRPr lang="zh-CN" altLang="en-US" sz="1100" b="1" i="0" dirty="0">
              <a:solidFill>
                <a:srgbClr val="333399"/>
              </a:solidFill>
            </a:endParaRPr>
          </a:p>
          <a:p>
            <a:pPr lvl="2" algn="l">
              <a:buClrTx/>
              <a:buFontTx/>
              <a:buNone/>
            </a:pPr>
            <a:r>
              <a:rPr lang="zh-CN" altLang="en-US" sz="2400" b="1" i="0" dirty="0">
                <a:solidFill>
                  <a:srgbClr val="333399"/>
                </a:solidFill>
              </a:rPr>
              <a:t>  借助于自上而下的预测分析技术</a:t>
            </a:r>
          </a:p>
          <a:p>
            <a:pPr lvl="2" algn="l">
              <a:buClrTx/>
              <a:buFontTx/>
              <a:buNone/>
            </a:pPr>
            <a:endParaRPr lang="zh-CN" altLang="en-US" sz="1100" b="1" i="0" dirty="0">
              <a:solidFill>
                <a:srgbClr val="333399"/>
              </a:solidFill>
            </a:endParaRPr>
          </a:p>
          <a:p>
            <a:pPr lvl="2" algn="l">
              <a:buClrTx/>
              <a:buFontTx/>
              <a:buChar char="•"/>
            </a:pPr>
            <a:r>
              <a:rPr lang="zh-CN" altLang="en-US" sz="2400" b="1" i="0" dirty="0"/>
              <a:t> </a:t>
            </a:r>
            <a:r>
              <a:rPr lang="zh-CN" altLang="en-US" sz="2400" b="1" i="0" dirty="0">
                <a:solidFill>
                  <a:srgbClr val="333399"/>
                </a:solidFill>
              </a:rPr>
              <a:t>自下而上的语义计算</a:t>
            </a:r>
          </a:p>
          <a:p>
            <a:pPr lvl="2" algn="l">
              <a:buClrTx/>
              <a:buFontTx/>
              <a:buNone/>
            </a:pPr>
            <a:r>
              <a:rPr lang="zh-CN" altLang="en-US" sz="1100" b="1" i="0" dirty="0">
                <a:solidFill>
                  <a:srgbClr val="333399"/>
                </a:solidFill>
              </a:rPr>
              <a:t> </a:t>
            </a:r>
          </a:p>
          <a:p>
            <a:pPr lvl="2" algn="l">
              <a:buClrTx/>
              <a:buFontTx/>
              <a:buNone/>
            </a:pPr>
            <a:r>
              <a:rPr lang="zh-CN" altLang="en-US" sz="2400" b="1" i="0" dirty="0">
                <a:solidFill>
                  <a:srgbClr val="333399"/>
                </a:solidFill>
              </a:rPr>
              <a:t>  借助于自下而上的移进</a:t>
            </a:r>
            <a:r>
              <a:rPr lang="zh-CN" altLang="en-US" sz="2400" b="1" i="0" dirty="0">
                <a:solidFill>
                  <a:srgbClr val="333399"/>
                </a:solidFill>
                <a:sym typeface="Symbol" pitchFamily="18" charset="2"/>
              </a:rPr>
              <a:t></a:t>
            </a:r>
            <a:r>
              <a:rPr lang="zh-CN" altLang="en-US" sz="2400" b="1" i="0" dirty="0">
                <a:solidFill>
                  <a:srgbClr val="333399"/>
                </a:solidFill>
              </a:rPr>
              <a:t>归约分析技术</a:t>
            </a:r>
          </a:p>
          <a:p>
            <a:pPr lvl="2" algn="l">
              <a:buClrTx/>
              <a:buFontTx/>
              <a:buNone/>
            </a:pPr>
            <a:endParaRPr lang="zh-CN" altLang="en-US" sz="1100" b="1" i="0" dirty="0">
              <a:solidFill>
                <a:srgbClr val="333399"/>
              </a:solidFill>
            </a:endParaRPr>
          </a:p>
          <a:p>
            <a:pPr lvl="1" algn="l">
              <a:buClrTx/>
              <a:buFont typeface="Symbol" pitchFamily="18" charset="2"/>
              <a:buChar char="-"/>
            </a:pPr>
            <a:r>
              <a:rPr lang="zh-CN" altLang="en-US" sz="3600" b="1" i="0" dirty="0"/>
              <a:t>  </a:t>
            </a:r>
            <a:r>
              <a:rPr lang="zh-CN" altLang="en-US" sz="3600" b="1" i="0" dirty="0">
                <a:solidFill>
                  <a:srgbClr val="333399"/>
                </a:solidFill>
              </a:rPr>
              <a:t>仅考虑上述</a:t>
            </a:r>
            <a:r>
              <a:rPr lang="zh-CN" altLang="en-US" sz="3600" b="1" i="0" dirty="0">
                <a:solidFill>
                  <a:srgbClr val="333399"/>
                </a:solidFill>
                <a:latin typeface="Times New Roman" pitchFamily="18" charset="0"/>
              </a:rPr>
              <a:t>受限的翻译</a:t>
            </a:r>
            <a:r>
              <a:rPr lang="zh-CN" altLang="en-US" sz="3600" b="1" i="0" dirty="0" smtClean="0">
                <a:solidFill>
                  <a:srgbClr val="333399"/>
                </a:solidFill>
                <a:latin typeface="Times New Roman" pitchFamily="18" charset="0"/>
              </a:rPr>
              <a:t>模式</a:t>
            </a:r>
            <a:endParaRPr lang="zh-CN" altLang="en-US" sz="3600" b="1" i="0" dirty="0">
              <a:solidFill>
                <a:srgbClr val="333399"/>
              </a:solidFill>
              <a:latin typeface="Times New Roman" pitchFamily="18" charset="0"/>
            </a:endParaRPr>
          </a:p>
        </p:txBody>
      </p:sp>
    </p:spTree>
    <p:extLst>
      <p:ext uri="{BB962C8B-B14F-4D97-AF65-F5344CB8AC3E}">
        <p14:creationId xmlns:p14="http://schemas.microsoft.com/office/powerpoint/2010/main" val="393817286"/>
      </p:ext>
    </p:extLst>
  </p:cSld>
  <p:clrMapOvr>
    <a:masterClrMapping/>
  </p:clrMapOvr>
  <p:transition>
    <p:rand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3"/>
          <p:cNvSpPr txBox="1">
            <a:spLocks noChangeArrowheads="1"/>
          </p:cNvSpPr>
          <p:nvPr/>
        </p:nvSpPr>
        <p:spPr bwMode="auto">
          <a:xfrm>
            <a:off x="377516" y="762000"/>
            <a:ext cx="8488671" cy="4909036"/>
          </a:xfrm>
          <a:prstGeom prst="rect">
            <a:avLst/>
          </a:prstGeom>
          <a:noFill/>
          <a:ln w="9525">
            <a:noFill/>
            <a:miter lim="800000"/>
            <a:headEnd/>
            <a:tailEnd/>
          </a:ln>
        </p:spPr>
        <p:txBody>
          <a:bodyPr wrap="square">
            <a:spAutoFit/>
          </a:bodyPr>
          <a:lstStyle/>
          <a:p>
            <a:pPr algn="l">
              <a:buClrTx/>
              <a:buFont typeface="Wingdings" pitchFamily="2" charset="2"/>
              <a:buChar char="²"/>
            </a:pPr>
            <a:r>
              <a:rPr lang="en-US" altLang="zh-CN" sz="4000" b="1" i="0" dirty="0">
                <a:latin typeface="楷体_GB2312" pitchFamily="49" charset="-122"/>
              </a:rPr>
              <a:t> </a:t>
            </a:r>
            <a:r>
              <a:rPr lang="zh-CN" altLang="en-US" sz="3600" b="1" i="0" dirty="0">
                <a:latin typeface="楷体_GB2312" pitchFamily="49" charset="-122"/>
              </a:rPr>
              <a:t>基于翻译模式的</a:t>
            </a:r>
            <a:r>
              <a:rPr lang="zh-CN" altLang="en-US" sz="3600" b="1" i="0" dirty="0"/>
              <a:t>自上而下</a:t>
            </a:r>
            <a:r>
              <a:rPr lang="zh-CN" altLang="en-US" sz="3600" b="1" i="0" dirty="0">
                <a:latin typeface="楷体_GB2312" pitchFamily="49" charset="-122"/>
              </a:rPr>
              <a:t>语义计算</a:t>
            </a:r>
          </a:p>
          <a:p>
            <a:pPr algn="l">
              <a:buClrTx/>
            </a:pPr>
            <a:endParaRPr lang="zh-CN" altLang="en-US" sz="1100" b="1" i="0" dirty="0">
              <a:latin typeface="楷体_GB2312" pitchFamily="49" charset="-122"/>
            </a:endParaRPr>
          </a:p>
          <a:p>
            <a:pPr lvl="1" algn="l">
              <a:buClrTx/>
              <a:buFont typeface="Symbol" pitchFamily="18" charset="2"/>
              <a:buChar char="-"/>
            </a:pPr>
            <a:r>
              <a:rPr lang="zh-CN" altLang="en-US" sz="3600" b="1" i="0" dirty="0"/>
              <a:t>  </a:t>
            </a:r>
            <a:r>
              <a:rPr lang="zh-CN" altLang="en-US" sz="2400" b="1" i="0" dirty="0">
                <a:solidFill>
                  <a:srgbClr val="333399"/>
                </a:solidFill>
                <a:latin typeface="Times New Roman" pitchFamily="18" charset="0"/>
              </a:rPr>
              <a:t>对适合于自上而下预测技术的翻译模式，语法制导</a:t>
            </a:r>
          </a:p>
          <a:p>
            <a:pPr lvl="1" algn="l">
              <a:buClrTx/>
              <a:buFont typeface="Symbol" pitchFamily="18" charset="2"/>
              <a:buNone/>
            </a:pPr>
            <a:r>
              <a:rPr lang="zh-CN" altLang="en-US" sz="2400" b="1" i="0" dirty="0">
                <a:solidFill>
                  <a:srgbClr val="333399"/>
                </a:solidFill>
                <a:latin typeface="Times New Roman" pitchFamily="18" charset="0"/>
              </a:rPr>
              <a:t>     的语义计算程序可以如下思路构造</a:t>
            </a:r>
            <a:r>
              <a:rPr lang="zh-CN" altLang="en-US" sz="3600" b="1" i="0" dirty="0">
                <a:solidFill>
                  <a:srgbClr val="333399"/>
                </a:solidFill>
                <a:latin typeface="Times New Roman" pitchFamily="18" charset="0"/>
              </a:rPr>
              <a:t>  </a:t>
            </a:r>
          </a:p>
          <a:p>
            <a:pPr lvl="1" algn="l">
              <a:buFont typeface="Symbol" pitchFamily="18" charset="2"/>
              <a:buNone/>
            </a:pPr>
            <a:endParaRPr lang="zh-CN" altLang="en-US" sz="1100" b="1" i="0" dirty="0">
              <a:solidFill>
                <a:srgbClr val="333399"/>
              </a:solidFill>
              <a:latin typeface="Times New Roman" pitchFamily="18" charset="0"/>
            </a:endParaRPr>
          </a:p>
          <a:p>
            <a:pPr lvl="2" algn="l">
              <a:buClrTx/>
              <a:buFontTx/>
              <a:buChar char="•"/>
            </a:pPr>
            <a:r>
              <a:rPr lang="zh-CN" altLang="en-US" sz="2400" b="1" i="0" dirty="0"/>
              <a:t>  </a:t>
            </a:r>
            <a:r>
              <a:rPr lang="zh-CN" altLang="en-US" sz="2400" b="1" i="0" dirty="0">
                <a:solidFill>
                  <a:srgbClr val="333399"/>
                </a:solidFill>
              </a:rPr>
              <a:t>对每个非终结符 </a:t>
            </a:r>
            <a:r>
              <a:rPr lang="en-US" altLang="zh-CN" sz="2400" b="1" i="0" dirty="0">
                <a:solidFill>
                  <a:srgbClr val="333399"/>
                </a:solidFill>
                <a:cs typeface="Times New Roman" pitchFamily="18" charset="0"/>
              </a:rPr>
              <a:t>A</a:t>
            </a:r>
            <a:r>
              <a:rPr lang="zh-CN" altLang="en-US" sz="2400" b="1" i="0" dirty="0">
                <a:solidFill>
                  <a:srgbClr val="333399"/>
                </a:solidFill>
              </a:rPr>
              <a:t>，构造一个函数，以 </a:t>
            </a:r>
            <a:r>
              <a:rPr lang="en-US" altLang="zh-CN" sz="2400" b="1" i="0" dirty="0">
                <a:solidFill>
                  <a:srgbClr val="333399"/>
                </a:solidFill>
              </a:rPr>
              <a:t>A </a:t>
            </a:r>
            <a:r>
              <a:rPr lang="zh-CN" altLang="en-US" sz="2400" b="1" i="0" dirty="0">
                <a:solidFill>
                  <a:srgbClr val="333399"/>
                </a:solidFill>
              </a:rPr>
              <a:t>的每个</a:t>
            </a:r>
          </a:p>
          <a:p>
            <a:pPr lvl="2" algn="l">
              <a:buClrTx/>
              <a:buFontTx/>
              <a:buNone/>
            </a:pPr>
            <a:r>
              <a:rPr lang="zh-CN" altLang="en-US" sz="2400" b="1" i="0" dirty="0">
                <a:solidFill>
                  <a:srgbClr val="333399"/>
                </a:solidFill>
              </a:rPr>
              <a:t>   </a:t>
            </a:r>
            <a:r>
              <a:rPr lang="zh-CN" altLang="en-US" sz="2400" b="1" i="0" dirty="0"/>
              <a:t>继承属性为形参</a:t>
            </a:r>
            <a:r>
              <a:rPr lang="zh-CN" altLang="en-US" sz="2400" b="1" i="0" dirty="0">
                <a:solidFill>
                  <a:srgbClr val="333399"/>
                </a:solidFill>
              </a:rPr>
              <a:t>，以 </a:t>
            </a:r>
            <a:r>
              <a:rPr lang="en-US" altLang="zh-CN" sz="2400" b="1" i="0" dirty="0">
                <a:solidFill>
                  <a:srgbClr val="333399"/>
                </a:solidFill>
              </a:rPr>
              <a:t>A </a:t>
            </a:r>
            <a:r>
              <a:rPr lang="zh-CN" altLang="en-US" sz="2400" b="1" i="0" dirty="0">
                <a:solidFill>
                  <a:srgbClr val="333399"/>
                </a:solidFill>
              </a:rPr>
              <a:t>的</a:t>
            </a:r>
            <a:r>
              <a:rPr lang="zh-CN" altLang="en-US" sz="2400" b="1" i="0" dirty="0"/>
              <a:t>综合属性为返回值</a:t>
            </a:r>
            <a:r>
              <a:rPr lang="zh-CN" altLang="en-US" sz="2400" b="1" i="0" dirty="0">
                <a:solidFill>
                  <a:srgbClr val="333399"/>
                </a:solidFill>
              </a:rPr>
              <a:t>（若</a:t>
            </a:r>
          </a:p>
          <a:p>
            <a:pPr lvl="2" algn="l">
              <a:buClrTx/>
              <a:buFontTx/>
              <a:buNone/>
            </a:pPr>
            <a:r>
              <a:rPr lang="zh-CN" altLang="en-US" sz="2400" b="1" i="0" dirty="0">
                <a:solidFill>
                  <a:srgbClr val="333399"/>
                </a:solidFill>
              </a:rPr>
              <a:t>   有多个综合属性，可返回记录类型的值） 。如同</a:t>
            </a:r>
          </a:p>
          <a:p>
            <a:pPr lvl="2" algn="l">
              <a:buClrTx/>
              <a:buFontTx/>
              <a:buNone/>
            </a:pPr>
            <a:r>
              <a:rPr lang="zh-CN" altLang="en-US" sz="2400" b="1" i="0" dirty="0">
                <a:solidFill>
                  <a:srgbClr val="333399"/>
                </a:solidFill>
              </a:rPr>
              <a:t>   预测分析程序的构造，该函数代码的流程是根据</a:t>
            </a:r>
          </a:p>
          <a:p>
            <a:pPr lvl="2" algn="l">
              <a:buClrTx/>
              <a:buFontTx/>
              <a:buNone/>
            </a:pPr>
            <a:r>
              <a:rPr lang="zh-CN" altLang="en-US" sz="2400" b="1" i="0" dirty="0">
                <a:solidFill>
                  <a:srgbClr val="333399"/>
                </a:solidFill>
              </a:rPr>
              <a:t>   当前的输入符号来决定调用哪个产生式。</a:t>
            </a:r>
          </a:p>
          <a:p>
            <a:pPr lvl="2" algn="l">
              <a:buClrTx/>
              <a:buFontTx/>
              <a:buNone/>
            </a:pPr>
            <a:endParaRPr lang="zh-CN" altLang="en-US" sz="1100" b="1" i="0" dirty="0">
              <a:solidFill>
                <a:srgbClr val="333399"/>
              </a:solidFill>
            </a:endParaRPr>
          </a:p>
          <a:p>
            <a:pPr lvl="2" algn="l">
              <a:buClrTx/>
              <a:buFontTx/>
              <a:buChar char="•"/>
            </a:pPr>
            <a:r>
              <a:rPr lang="zh-CN" altLang="en-US" sz="2400" b="1" i="0" dirty="0"/>
              <a:t>  </a:t>
            </a:r>
            <a:r>
              <a:rPr lang="zh-CN" altLang="en-US" sz="2400" b="1" i="0" dirty="0">
                <a:solidFill>
                  <a:srgbClr val="333399"/>
                </a:solidFill>
              </a:rPr>
              <a:t>与每个产生式相关的代码根据其右端的结构来构</a:t>
            </a:r>
          </a:p>
          <a:p>
            <a:pPr lvl="2" algn="l">
              <a:buClrTx/>
              <a:buFontTx/>
              <a:buNone/>
            </a:pPr>
            <a:r>
              <a:rPr lang="zh-CN" altLang="en-US" sz="2400" b="1" i="0" dirty="0">
                <a:solidFill>
                  <a:srgbClr val="333399"/>
                </a:solidFill>
              </a:rPr>
              <a:t>   造（见下页）</a:t>
            </a:r>
          </a:p>
        </p:txBody>
      </p:sp>
    </p:spTree>
    <p:extLst>
      <p:ext uri="{BB962C8B-B14F-4D97-AF65-F5344CB8AC3E}">
        <p14:creationId xmlns:p14="http://schemas.microsoft.com/office/powerpoint/2010/main" val="327059965"/>
      </p:ext>
    </p:extLst>
  </p:cSld>
  <p:clrMapOvr>
    <a:masterClrMapping/>
  </p:clrMapOvr>
  <p:transition>
    <p:rand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1"/>
          <p:cNvSpPr txBox="1">
            <a:spLocks noChangeArrowheads="1"/>
          </p:cNvSpPr>
          <p:nvPr/>
        </p:nvSpPr>
        <p:spPr bwMode="auto">
          <a:xfrm>
            <a:off x="152400" y="533400"/>
            <a:ext cx="8991600" cy="5409173"/>
          </a:xfrm>
          <a:prstGeom prst="rect">
            <a:avLst/>
          </a:prstGeom>
          <a:noFill/>
          <a:ln w="9525">
            <a:noFill/>
            <a:miter lim="800000"/>
            <a:headEnd/>
            <a:tailEnd/>
          </a:ln>
        </p:spPr>
        <p:txBody>
          <a:bodyPr wrap="square">
            <a:spAutoFit/>
          </a:bodyPr>
          <a:lstStyle/>
          <a:p>
            <a:pPr algn="l">
              <a:buClrTx/>
              <a:buFont typeface="Wingdings" pitchFamily="2" charset="2"/>
              <a:buChar char="²"/>
            </a:pPr>
            <a:r>
              <a:rPr lang="en-US" altLang="zh-CN" sz="3200" b="1" i="0" dirty="0">
                <a:latin typeface="楷体_GB2312" pitchFamily="49" charset="-122"/>
              </a:rPr>
              <a:t> </a:t>
            </a:r>
            <a:r>
              <a:rPr lang="zh-CN" altLang="en-US" sz="2800" b="1" i="0" dirty="0">
                <a:latin typeface="楷体_GB2312" pitchFamily="49" charset="-122"/>
              </a:rPr>
              <a:t>基于翻译模式的</a:t>
            </a:r>
            <a:r>
              <a:rPr lang="zh-CN" altLang="en-US" sz="2800" b="1" i="0" dirty="0"/>
              <a:t>自上而下</a:t>
            </a:r>
            <a:r>
              <a:rPr lang="zh-CN" altLang="en-US" sz="2800" b="1" i="0" dirty="0">
                <a:latin typeface="楷体_GB2312" pitchFamily="49" charset="-122"/>
              </a:rPr>
              <a:t>语义计算</a:t>
            </a:r>
          </a:p>
          <a:p>
            <a:pPr algn="l">
              <a:buClrTx/>
            </a:pPr>
            <a:endParaRPr lang="zh-CN" altLang="en-US" sz="1000" b="1" i="0" dirty="0">
              <a:latin typeface="楷体_GB2312" pitchFamily="49" charset="-122"/>
            </a:endParaRPr>
          </a:p>
          <a:p>
            <a:pPr lvl="1" algn="l">
              <a:buClrTx/>
              <a:buFont typeface="Symbol" pitchFamily="18" charset="2"/>
              <a:buChar char="-"/>
            </a:pPr>
            <a:r>
              <a:rPr lang="zh-CN" altLang="en-US" sz="3200" b="1" i="0" dirty="0"/>
              <a:t>  </a:t>
            </a:r>
            <a:r>
              <a:rPr lang="zh-CN" altLang="en-US" sz="2400" b="1" i="0" dirty="0">
                <a:solidFill>
                  <a:srgbClr val="333399"/>
                </a:solidFill>
                <a:latin typeface="Times New Roman" pitchFamily="18" charset="0"/>
              </a:rPr>
              <a:t>语法制导的语义计算程序的构造中，</a:t>
            </a:r>
            <a:r>
              <a:rPr lang="zh-CN" altLang="en-US" sz="2400" b="1" i="0" dirty="0">
                <a:solidFill>
                  <a:srgbClr val="333399"/>
                </a:solidFill>
              </a:rPr>
              <a:t>与每个产生式</a:t>
            </a:r>
          </a:p>
          <a:p>
            <a:pPr lvl="1" algn="l">
              <a:buClrTx/>
              <a:buFont typeface="Symbol" pitchFamily="18" charset="2"/>
              <a:buNone/>
            </a:pPr>
            <a:r>
              <a:rPr kumimoji="0" lang="zh-CN" altLang="en-US" sz="2400" b="1" i="0" dirty="0">
                <a:solidFill>
                  <a:srgbClr val="333399"/>
                </a:solidFill>
              </a:rPr>
              <a:t>    相</a:t>
            </a:r>
            <a:r>
              <a:rPr lang="zh-CN" altLang="en-US" sz="2400" b="1" i="0" dirty="0">
                <a:solidFill>
                  <a:srgbClr val="333399"/>
                </a:solidFill>
              </a:rPr>
              <a:t>关的代码根据产生式右端的终结符，</a:t>
            </a:r>
            <a:r>
              <a:rPr lang="zh-CN" altLang="en-US" sz="2400" b="1" i="0" dirty="0" smtClean="0">
                <a:solidFill>
                  <a:srgbClr val="333399"/>
                </a:solidFill>
              </a:rPr>
              <a:t>非终结符</a:t>
            </a:r>
            <a:r>
              <a:rPr lang="zh-CN" altLang="en-US" sz="2400" b="1" i="0" dirty="0">
                <a:solidFill>
                  <a:srgbClr val="333399"/>
                </a:solidFill>
              </a:rPr>
              <a:t>，和语义规则集（语义动作），依从左到</a:t>
            </a:r>
            <a:r>
              <a:rPr lang="zh-CN" altLang="en-US" sz="2400" b="1" i="0" dirty="0" smtClean="0">
                <a:solidFill>
                  <a:srgbClr val="333399"/>
                </a:solidFill>
              </a:rPr>
              <a:t>右的</a:t>
            </a:r>
            <a:r>
              <a:rPr lang="zh-CN" altLang="en-US" sz="2400" b="1" i="0" dirty="0">
                <a:solidFill>
                  <a:srgbClr val="333399"/>
                </a:solidFill>
              </a:rPr>
              <a:t>次序完成下列工作：</a:t>
            </a:r>
            <a:endParaRPr lang="zh-CN" altLang="en-US" sz="2400" b="1" i="0" dirty="0">
              <a:solidFill>
                <a:srgbClr val="333399"/>
              </a:solidFill>
              <a:latin typeface="Times New Roman" pitchFamily="18" charset="0"/>
            </a:endParaRPr>
          </a:p>
          <a:p>
            <a:pPr lvl="1" algn="l">
              <a:buFont typeface="Symbol" pitchFamily="18" charset="2"/>
              <a:buNone/>
            </a:pPr>
            <a:endParaRPr lang="zh-CN" altLang="en-US" sz="1050" b="1" i="0" dirty="0">
              <a:solidFill>
                <a:srgbClr val="333399"/>
              </a:solidFill>
              <a:latin typeface="Times New Roman" pitchFamily="18" charset="0"/>
            </a:endParaRPr>
          </a:p>
          <a:p>
            <a:pPr lvl="2" algn="l">
              <a:buClrTx/>
              <a:buFontTx/>
              <a:buChar char="•"/>
            </a:pPr>
            <a:r>
              <a:rPr lang="zh-CN" altLang="en-US" sz="2400" b="1" i="0" dirty="0"/>
              <a:t> </a:t>
            </a:r>
            <a:r>
              <a:rPr lang="zh-CN" altLang="en-US" sz="2400" b="1" i="0" dirty="0">
                <a:solidFill>
                  <a:srgbClr val="333399"/>
                </a:solidFill>
              </a:rPr>
              <a:t>对终结符 </a:t>
            </a:r>
            <a:r>
              <a:rPr lang="en-US" altLang="zh-CN" sz="2400" b="1" i="0" dirty="0">
                <a:solidFill>
                  <a:srgbClr val="333399"/>
                </a:solidFill>
                <a:cs typeface="Times New Roman" pitchFamily="18" charset="0"/>
              </a:rPr>
              <a:t>X</a:t>
            </a:r>
            <a:r>
              <a:rPr lang="zh-CN" altLang="en-US" sz="2400" b="1" i="0" dirty="0">
                <a:solidFill>
                  <a:srgbClr val="333399"/>
                </a:solidFill>
              </a:rPr>
              <a:t>，保存其综合属性</a:t>
            </a:r>
            <a:r>
              <a:rPr lang="en-US" altLang="zh-CN" sz="2400" b="1" i="0" dirty="0">
                <a:solidFill>
                  <a:srgbClr val="333399"/>
                </a:solidFill>
              </a:rPr>
              <a:t>x</a:t>
            </a:r>
            <a:r>
              <a:rPr lang="zh-CN" altLang="en-US" sz="2400" b="1" i="0" dirty="0">
                <a:solidFill>
                  <a:srgbClr val="333399"/>
                </a:solidFill>
              </a:rPr>
              <a:t>的值至专为 </a:t>
            </a:r>
            <a:r>
              <a:rPr lang="en-US" altLang="zh-CN" sz="2400" b="1" i="0" dirty="0" err="1">
                <a:solidFill>
                  <a:srgbClr val="333399"/>
                </a:solidFill>
              </a:rPr>
              <a:t>X.x</a:t>
            </a:r>
            <a:r>
              <a:rPr lang="en-US" altLang="zh-CN" sz="2400" b="1" i="0" dirty="0">
                <a:solidFill>
                  <a:srgbClr val="333399"/>
                </a:solidFill>
              </a:rPr>
              <a:t> </a:t>
            </a:r>
            <a:r>
              <a:rPr lang="zh-CN" altLang="en-US" sz="2400" b="1" i="0" dirty="0">
                <a:solidFill>
                  <a:srgbClr val="333399"/>
                </a:solidFill>
              </a:rPr>
              <a:t>而声明的</a:t>
            </a:r>
            <a:r>
              <a:rPr lang="zh-CN" altLang="en-US" sz="2400" b="1" i="0" dirty="0" smtClean="0">
                <a:solidFill>
                  <a:srgbClr val="333399"/>
                </a:solidFill>
              </a:rPr>
              <a:t>变量</a:t>
            </a:r>
            <a:r>
              <a:rPr lang="zh-CN" altLang="en-US" sz="2400" b="1" i="0" dirty="0">
                <a:solidFill>
                  <a:srgbClr val="333399"/>
                </a:solidFill>
              </a:rPr>
              <a:t>；然后调用匹配终结符（</a:t>
            </a:r>
            <a:r>
              <a:rPr lang="en-US" altLang="zh-CN" sz="2400" b="1" i="0" dirty="0" err="1">
                <a:solidFill>
                  <a:srgbClr val="333399"/>
                </a:solidFill>
              </a:rPr>
              <a:t>match_token</a:t>
            </a:r>
            <a:r>
              <a:rPr lang="zh-CN" altLang="en-US" sz="2400" b="1" i="0" dirty="0">
                <a:solidFill>
                  <a:srgbClr val="333399"/>
                </a:solidFill>
              </a:rPr>
              <a:t>） 和取下一</a:t>
            </a:r>
            <a:r>
              <a:rPr lang="zh-CN" altLang="en-US" sz="2400" b="1" i="0" dirty="0" smtClean="0">
                <a:solidFill>
                  <a:srgbClr val="333399"/>
                </a:solidFill>
              </a:rPr>
              <a:t>输入符号</a:t>
            </a:r>
            <a:r>
              <a:rPr lang="zh-CN" altLang="en-US" sz="2400" b="1" i="0" dirty="0">
                <a:solidFill>
                  <a:srgbClr val="333399"/>
                </a:solidFill>
              </a:rPr>
              <a:t>（</a:t>
            </a:r>
            <a:r>
              <a:rPr lang="en-US" altLang="zh-CN" sz="2400" b="1" i="0" dirty="0" err="1">
                <a:solidFill>
                  <a:srgbClr val="333399"/>
                </a:solidFill>
              </a:rPr>
              <a:t>next_token</a:t>
            </a:r>
            <a:r>
              <a:rPr lang="zh-CN" altLang="en-US" sz="2400" b="1" i="0" dirty="0">
                <a:solidFill>
                  <a:srgbClr val="333399"/>
                </a:solidFill>
              </a:rPr>
              <a:t>）的函数；  </a:t>
            </a:r>
          </a:p>
          <a:p>
            <a:pPr lvl="2" algn="l">
              <a:buClrTx/>
              <a:buFontTx/>
              <a:buNone/>
            </a:pPr>
            <a:endParaRPr lang="zh-CN" altLang="en-US" sz="1050" b="1" i="0" dirty="0">
              <a:solidFill>
                <a:srgbClr val="333399"/>
              </a:solidFill>
            </a:endParaRPr>
          </a:p>
          <a:p>
            <a:pPr lvl="2" algn="l">
              <a:buClrTx/>
              <a:buFontTx/>
              <a:buChar char="•"/>
            </a:pPr>
            <a:r>
              <a:rPr lang="zh-CN" altLang="en-US" sz="2400" b="1" i="0" dirty="0"/>
              <a:t> </a:t>
            </a:r>
            <a:r>
              <a:rPr lang="zh-CN" altLang="en-US" sz="2400" b="1" i="0" dirty="0">
                <a:solidFill>
                  <a:srgbClr val="333399"/>
                </a:solidFill>
              </a:rPr>
              <a:t>对非终结符 </a:t>
            </a:r>
            <a:r>
              <a:rPr lang="en-US" altLang="zh-CN" sz="2400" b="1" i="0" dirty="0">
                <a:solidFill>
                  <a:srgbClr val="333399"/>
                </a:solidFill>
              </a:rPr>
              <a:t>B</a:t>
            </a:r>
            <a:r>
              <a:rPr lang="zh-CN" altLang="en-US" sz="2400" b="1" i="0" dirty="0">
                <a:solidFill>
                  <a:srgbClr val="333399"/>
                </a:solidFill>
              </a:rPr>
              <a:t>，利用相应于 </a:t>
            </a:r>
            <a:r>
              <a:rPr lang="en-US" altLang="zh-CN" sz="2400" b="1" i="0" dirty="0">
                <a:solidFill>
                  <a:srgbClr val="333399"/>
                </a:solidFill>
              </a:rPr>
              <a:t>B </a:t>
            </a:r>
            <a:r>
              <a:rPr lang="zh-CN" altLang="en-US" sz="2400" b="1" i="0" dirty="0">
                <a:solidFill>
                  <a:srgbClr val="333399"/>
                </a:solidFill>
              </a:rPr>
              <a:t>的函数 </a:t>
            </a:r>
            <a:r>
              <a:rPr lang="en-US" altLang="zh-CN" sz="2400" b="1" i="0" dirty="0" err="1">
                <a:solidFill>
                  <a:srgbClr val="333399"/>
                </a:solidFill>
              </a:rPr>
              <a:t>ParseB</a:t>
            </a:r>
            <a:r>
              <a:rPr lang="en-US" altLang="zh-CN" sz="2400" b="1" i="0" dirty="0">
                <a:solidFill>
                  <a:srgbClr val="333399"/>
                </a:solidFill>
              </a:rPr>
              <a:t> </a:t>
            </a:r>
            <a:r>
              <a:rPr lang="zh-CN" altLang="en-US" sz="2400" b="1" i="0" dirty="0">
                <a:solidFill>
                  <a:srgbClr val="333399"/>
                </a:solidFill>
              </a:rPr>
              <a:t>产生赋值</a:t>
            </a:r>
          </a:p>
          <a:p>
            <a:pPr lvl="2" algn="l">
              <a:buClrTx/>
              <a:buFontTx/>
              <a:buNone/>
            </a:pPr>
            <a:r>
              <a:rPr lang="zh-CN" altLang="en-US" sz="2400" b="1" i="0" dirty="0">
                <a:solidFill>
                  <a:srgbClr val="333399"/>
                </a:solidFill>
              </a:rPr>
              <a:t>  语句 </a:t>
            </a:r>
            <a:r>
              <a:rPr lang="en-US" altLang="zh-CN" sz="2400" b="1" i="0" dirty="0">
                <a:solidFill>
                  <a:srgbClr val="333399"/>
                </a:solidFill>
              </a:rPr>
              <a:t>c:=B(b</a:t>
            </a:r>
            <a:r>
              <a:rPr lang="en-US" altLang="zh-CN" sz="2400" b="1" i="0" baseline="-30000" dirty="0">
                <a:solidFill>
                  <a:srgbClr val="333399"/>
                </a:solidFill>
              </a:rPr>
              <a:t>1</a:t>
            </a:r>
            <a:r>
              <a:rPr lang="en-US" altLang="zh-CN" sz="2400" b="1" i="0" dirty="0">
                <a:solidFill>
                  <a:srgbClr val="333399"/>
                </a:solidFill>
              </a:rPr>
              <a:t>, b</a:t>
            </a:r>
            <a:r>
              <a:rPr lang="en-US" altLang="zh-CN" sz="2400" b="1" i="0" baseline="-30000" dirty="0">
                <a:solidFill>
                  <a:srgbClr val="333399"/>
                </a:solidFill>
              </a:rPr>
              <a:t>2</a:t>
            </a:r>
            <a:r>
              <a:rPr lang="en-US" altLang="zh-CN" sz="2400" b="1" i="0" dirty="0">
                <a:solidFill>
                  <a:srgbClr val="333399"/>
                </a:solidFill>
              </a:rPr>
              <a:t>, …, </a:t>
            </a:r>
            <a:r>
              <a:rPr lang="en-US" altLang="zh-CN" sz="2400" b="1" i="0" dirty="0" err="1">
                <a:solidFill>
                  <a:srgbClr val="333399"/>
                </a:solidFill>
              </a:rPr>
              <a:t>b</a:t>
            </a:r>
            <a:r>
              <a:rPr lang="en-US" altLang="zh-CN" sz="2400" b="1" i="0" baseline="-30000" dirty="0" err="1">
                <a:solidFill>
                  <a:srgbClr val="333399"/>
                </a:solidFill>
              </a:rPr>
              <a:t>k</a:t>
            </a:r>
            <a:r>
              <a:rPr lang="en-US" altLang="zh-CN" sz="2400" b="1" i="0" dirty="0">
                <a:solidFill>
                  <a:srgbClr val="333399"/>
                </a:solidFill>
              </a:rPr>
              <a:t>)</a:t>
            </a:r>
            <a:r>
              <a:rPr lang="zh-CN" altLang="en-US" sz="2400" b="1" i="0" dirty="0">
                <a:solidFill>
                  <a:srgbClr val="333399"/>
                </a:solidFill>
              </a:rPr>
              <a:t>，其中变量 </a:t>
            </a:r>
            <a:r>
              <a:rPr lang="en-US" altLang="zh-CN" sz="2400" b="1" i="0" dirty="0">
                <a:solidFill>
                  <a:srgbClr val="333399"/>
                </a:solidFill>
              </a:rPr>
              <a:t>b</a:t>
            </a:r>
            <a:r>
              <a:rPr lang="en-US" altLang="zh-CN" sz="2400" b="1" i="0" baseline="-30000" dirty="0">
                <a:solidFill>
                  <a:srgbClr val="333399"/>
                </a:solidFill>
              </a:rPr>
              <a:t>1</a:t>
            </a:r>
            <a:r>
              <a:rPr lang="en-US" altLang="zh-CN" sz="2400" b="1" i="0" dirty="0">
                <a:solidFill>
                  <a:srgbClr val="333399"/>
                </a:solidFill>
              </a:rPr>
              <a:t>, b</a:t>
            </a:r>
            <a:r>
              <a:rPr lang="en-US" altLang="zh-CN" sz="2400" b="1" i="0" baseline="-30000" dirty="0">
                <a:solidFill>
                  <a:srgbClr val="333399"/>
                </a:solidFill>
              </a:rPr>
              <a:t>2</a:t>
            </a:r>
            <a:r>
              <a:rPr lang="en-US" altLang="zh-CN" sz="2400" b="1" i="0" dirty="0">
                <a:solidFill>
                  <a:srgbClr val="333399"/>
                </a:solidFill>
              </a:rPr>
              <a:t>, …, </a:t>
            </a:r>
            <a:r>
              <a:rPr lang="en-US" altLang="zh-CN" sz="2400" b="1" i="0" dirty="0" err="1">
                <a:solidFill>
                  <a:srgbClr val="333399"/>
                </a:solidFill>
              </a:rPr>
              <a:t>b</a:t>
            </a:r>
            <a:r>
              <a:rPr lang="en-US" altLang="zh-CN" sz="2400" b="1" i="0" baseline="-30000" dirty="0" err="1">
                <a:solidFill>
                  <a:srgbClr val="333399"/>
                </a:solidFill>
              </a:rPr>
              <a:t>k</a:t>
            </a:r>
            <a:r>
              <a:rPr lang="en-US" altLang="zh-CN" sz="2400" b="1" i="0" baseline="-30000" dirty="0">
                <a:solidFill>
                  <a:srgbClr val="333399"/>
                </a:solidFill>
              </a:rPr>
              <a:t> </a:t>
            </a:r>
            <a:r>
              <a:rPr lang="zh-CN" altLang="en-US" sz="2400" b="1" i="0" dirty="0">
                <a:solidFill>
                  <a:srgbClr val="333399"/>
                </a:solidFill>
              </a:rPr>
              <a:t>对应 </a:t>
            </a:r>
            <a:r>
              <a:rPr lang="en-US" altLang="zh-CN" sz="2400" b="1" i="0" dirty="0">
                <a:solidFill>
                  <a:srgbClr val="333399"/>
                </a:solidFill>
              </a:rPr>
              <a:t>B</a:t>
            </a:r>
            <a:r>
              <a:rPr lang="zh-CN" altLang="en-US" sz="2400" b="1" i="0" dirty="0" smtClean="0">
                <a:solidFill>
                  <a:srgbClr val="333399"/>
                </a:solidFill>
              </a:rPr>
              <a:t>的各</a:t>
            </a:r>
            <a:r>
              <a:rPr lang="zh-CN" altLang="en-US" sz="2400" b="1" i="0" dirty="0">
                <a:solidFill>
                  <a:srgbClr val="333399"/>
                </a:solidFill>
              </a:rPr>
              <a:t>继承属性，变量</a:t>
            </a:r>
            <a:r>
              <a:rPr lang="en-US" altLang="zh-CN" sz="2400" b="1" i="0" dirty="0">
                <a:solidFill>
                  <a:srgbClr val="333399"/>
                </a:solidFill>
              </a:rPr>
              <a:t>c</a:t>
            </a:r>
            <a:r>
              <a:rPr lang="zh-CN" altLang="en-US" sz="2400" b="1" i="0" dirty="0">
                <a:solidFill>
                  <a:srgbClr val="333399"/>
                </a:solidFill>
              </a:rPr>
              <a:t>对应</a:t>
            </a:r>
            <a:r>
              <a:rPr lang="en-US" altLang="zh-CN" sz="2400" b="1" i="0" dirty="0">
                <a:solidFill>
                  <a:srgbClr val="333399"/>
                </a:solidFill>
              </a:rPr>
              <a:t>B</a:t>
            </a:r>
            <a:r>
              <a:rPr lang="zh-CN" altLang="en-US" sz="2400" b="1" i="0" dirty="0">
                <a:solidFill>
                  <a:srgbClr val="333399"/>
                </a:solidFill>
              </a:rPr>
              <a:t>的综合属性</a:t>
            </a:r>
          </a:p>
          <a:p>
            <a:pPr lvl="2" algn="l">
              <a:buClrTx/>
              <a:buFontTx/>
              <a:buNone/>
            </a:pPr>
            <a:r>
              <a:rPr lang="zh-CN" altLang="en-US" sz="1050" b="1" i="0" dirty="0">
                <a:solidFill>
                  <a:srgbClr val="333399"/>
                </a:solidFill>
              </a:rPr>
              <a:t> </a:t>
            </a:r>
          </a:p>
          <a:p>
            <a:pPr lvl="2" algn="l">
              <a:buClrTx/>
              <a:buFontTx/>
              <a:buChar char="•"/>
            </a:pPr>
            <a:r>
              <a:rPr lang="zh-CN" altLang="en-US" sz="2400" b="1" i="0" dirty="0"/>
              <a:t> </a:t>
            </a:r>
            <a:r>
              <a:rPr lang="zh-CN" altLang="en-US" sz="2400" b="1" i="0" dirty="0">
                <a:solidFill>
                  <a:srgbClr val="333399"/>
                </a:solidFill>
              </a:rPr>
              <a:t>对语义规则集，直接</a:t>
            </a:r>
            <a:r>
              <a:rPr lang="en-US" altLang="zh-CN" sz="2400" b="1" i="0" dirty="0">
                <a:solidFill>
                  <a:srgbClr val="333399"/>
                </a:solidFill>
              </a:rPr>
              <a:t>copy</a:t>
            </a:r>
            <a:r>
              <a:rPr lang="zh-CN" altLang="en-US" sz="2400" b="1" i="0" dirty="0">
                <a:solidFill>
                  <a:srgbClr val="333399"/>
                </a:solidFill>
              </a:rPr>
              <a:t>其中每一语义规则来产</a:t>
            </a:r>
          </a:p>
          <a:p>
            <a:pPr lvl="2" algn="l">
              <a:buClrTx/>
              <a:buFontTx/>
              <a:buNone/>
            </a:pPr>
            <a:r>
              <a:rPr lang="zh-CN" altLang="en-US" sz="2400" b="1" i="0" dirty="0">
                <a:solidFill>
                  <a:srgbClr val="333399"/>
                </a:solidFill>
              </a:rPr>
              <a:t>  生代码，只是将对属性的访问替换为对相应变量的访问</a:t>
            </a:r>
            <a:r>
              <a:rPr lang="zh-CN" altLang="en-US" sz="2000" b="1" i="0" dirty="0">
                <a:solidFill>
                  <a:srgbClr val="333399"/>
                </a:solidFill>
              </a:rPr>
              <a:t>。 </a:t>
            </a:r>
          </a:p>
        </p:txBody>
      </p:sp>
    </p:spTree>
    <p:extLst>
      <p:ext uri="{BB962C8B-B14F-4D97-AF65-F5344CB8AC3E}">
        <p14:creationId xmlns:p14="http://schemas.microsoft.com/office/powerpoint/2010/main" val="1567331500"/>
      </p:ext>
    </p:extLst>
  </p:cSld>
  <p:clrMapOvr>
    <a:masterClrMapping/>
  </p:clrMapOvr>
  <p:transition>
    <p:rand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0"/>
          <p:cNvSpPr txBox="1">
            <a:spLocks noChangeArrowheads="1"/>
          </p:cNvSpPr>
          <p:nvPr/>
        </p:nvSpPr>
        <p:spPr bwMode="auto">
          <a:xfrm>
            <a:off x="227806" y="554686"/>
            <a:ext cx="8243888" cy="1608133"/>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dirty="0">
                <a:latin typeface="楷体_GB2312" pitchFamily="49" charset="-122"/>
              </a:rPr>
              <a:t> </a:t>
            </a:r>
            <a:r>
              <a:rPr lang="zh-CN" altLang="en-US" sz="3200" b="1" i="0" dirty="0">
                <a:solidFill>
                  <a:srgbClr val="333399"/>
                </a:solidFill>
                <a:latin typeface="楷体_GB2312" pitchFamily="49" charset="-122"/>
              </a:rPr>
              <a:t>基于翻译模式的</a:t>
            </a:r>
            <a:r>
              <a:rPr lang="zh-CN" altLang="en-US" sz="3200" b="1" i="0" dirty="0">
                <a:solidFill>
                  <a:srgbClr val="333399"/>
                </a:solidFill>
              </a:rPr>
              <a:t>自上而下</a:t>
            </a:r>
            <a:r>
              <a:rPr lang="zh-CN" altLang="en-US" sz="3200" b="1" i="0" dirty="0">
                <a:solidFill>
                  <a:srgbClr val="333399"/>
                </a:solidFill>
                <a:latin typeface="楷体_GB2312" pitchFamily="49" charset="-122"/>
              </a:rPr>
              <a:t>语义计算</a:t>
            </a:r>
            <a:r>
              <a:rPr lang="zh-CN" altLang="en-US" sz="3200" b="1" i="0" dirty="0">
                <a:latin typeface="楷体_GB2312" pitchFamily="49" charset="-122"/>
              </a:rPr>
              <a:t>举例</a:t>
            </a:r>
          </a:p>
          <a:p>
            <a:pPr algn="l">
              <a:buClrTx/>
            </a:pPr>
            <a:endParaRPr lang="zh-CN" altLang="en-US" sz="1050" b="1" i="0" dirty="0">
              <a:latin typeface="楷体_GB2312" pitchFamily="49" charset="-122"/>
            </a:endParaRPr>
          </a:p>
          <a:p>
            <a:pPr lvl="1" algn="l">
              <a:buClrTx/>
              <a:buFont typeface="Symbol" pitchFamily="18" charset="2"/>
              <a:buChar char="-"/>
            </a:pPr>
            <a:r>
              <a:rPr lang="zh-CN" altLang="en-US" sz="3200" b="1" i="0" dirty="0"/>
              <a:t>  </a:t>
            </a:r>
            <a:r>
              <a:rPr lang="zh-CN" altLang="en-US" sz="2400" b="1" i="0" dirty="0">
                <a:solidFill>
                  <a:srgbClr val="333399"/>
                </a:solidFill>
                <a:latin typeface="楷体_GB2312" pitchFamily="49" charset="-122"/>
              </a:rPr>
              <a:t>构造下列翻译模式的</a:t>
            </a:r>
            <a:r>
              <a:rPr lang="zh-CN" altLang="en-US" sz="2400" b="1" i="0" dirty="0">
                <a:solidFill>
                  <a:srgbClr val="333399"/>
                </a:solidFill>
                <a:latin typeface="Times New Roman" pitchFamily="18" charset="0"/>
              </a:rPr>
              <a:t>自上而下递归下降（预测）翻译</a:t>
            </a:r>
          </a:p>
          <a:p>
            <a:pPr lvl="1" algn="l">
              <a:buClrTx/>
              <a:buFont typeface="Symbol" pitchFamily="18" charset="2"/>
              <a:buNone/>
            </a:pPr>
            <a:r>
              <a:rPr lang="zh-CN" altLang="en-US" sz="2400" b="1" i="0" dirty="0">
                <a:solidFill>
                  <a:srgbClr val="333399"/>
                </a:solidFill>
                <a:latin typeface="Times New Roman" pitchFamily="18" charset="0"/>
              </a:rPr>
              <a:t>     程序（</a:t>
            </a:r>
            <a:r>
              <a:rPr lang="zh-CN" altLang="en-US" sz="2400" b="1" i="0" dirty="0">
                <a:solidFill>
                  <a:srgbClr val="333399"/>
                </a:solidFill>
              </a:rPr>
              <a:t>可以验证其基础文法为 </a:t>
            </a:r>
            <a:r>
              <a:rPr lang="en-US" altLang="zh-CN" sz="2400" i="0" dirty="0">
                <a:solidFill>
                  <a:srgbClr val="333399"/>
                </a:solidFill>
              </a:rPr>
              <a:t>LL</a:t>
            </a:r>
            <a:r>
              <a:rPr lang="zh-CN" altLang="en-US" sz="2400" i="0" dirty="0">
                <a:solidFill>
                  <a:srgbClr val="333399"/>
                </a:solidFill>
              </a:rPr>
              <a:t>（</a:t>
            </a:r>
            <a:r>
              <a:rPr lang="en-US" altLang="zh-CN" sz="2400" i="0" dirty="0">
                <a:solidFill>
                  <a:srgbClr val="333399"/>
                </a:solidFill>
              </a:rPr>
              <a:t>1</a:t>
            </a:r>
            <a:r>
              <a:rPr lang="zh-CN" altLang="en-US" sz="2400" i="0" dirty="0">
                <a:solidFill>
                  <a:srgbClr val="333399"/>
                </a:solidFill>
              </a:rPr>
              <a:t>）</a:t>
            </a:r>
            <a:r>
              <a:rPr lang="zh-CN" altLang="en-US" sz="2400" b="1" i="0" dirty="0">
                <a:solidFill>
                  <a:srgbClr val="333399"/>
                </a:solidFill>
              </a:rPr>
              <a:t>文法</a:t>
            </a:r>
            <a:r>
              <a:rPr lang="zh-CN" altLang="en-US" sz="2400" b="1" i="0" dirty="0">
                <a:solidFill>
                  <a:srgbClr val="333399"/>
                </a:solidFill>
                <a:latin typeface="Times New Roman" pitchFamily="18" charset="0"/>
              </a:rPr>
              <a:t>）</a:t>
            </a:r>
          </a:p>
        </p:txBody>
      </p:sp>
      <p:sp>
        <p:nvSpPr>
          <p:cNvPr id="46087" name="Text Box 25"/>
          <p:cNvSpPr txBox="1">
            <a:spLocks noChangeArrowheads="1"/>
          </p:cNvSpPr>
          <p:nvPr/>
        </p:nvSpPr>
        <p:spPr bwMode="auto">
          <a:xfrm>
            <a:off x="381000" y="2438400"/>
            <a:ext cx="8305800" cy="2531462"/>
          </a:xfrm>
          <a:prstGeom prst="rect">
            <a:avLst/>
          </a:prstGeom>
          <a:noFill/>
          <a:ln w="9525">
            <a:noFill/>
            <a:miter lim="800000"/>
            <a:headEnd/>
            <a:tailEnd/>
          </a:ln>
        </p:spPr>
        <p:txBody>
          <a:bodyPr wrap="square">
            <a:spAutoFit/>
          </a:bodyPr>
          <a:lstStyle/>
          <a:p>
            <a:pPr algn="l">
              <a:buClrTx/>
            </a:pPr>
            <a:r>
              <a:rPr lang="en-US" altLang="zh-CN" sz="2400" b="1" dirty="0">
                <a:solidFill>
                  <a:srgbClr val="333399"/>
                </a:solidFill>
                <a:sym typeface="Symbol" pitchFamily="18" charset="2"/>
              </a:rPr>
              <a:t>N </a:t>
            </a:r>
            <a:r>
              <a:rPr lang="en-US" altLang="zh-CN" sz="2400" b="1" i="0" dirty="0">
                <a:solidFill>
                  <a:srgbClr val="333399"/>
                </a:solidFill>
                <a:sym typeface="Symbol" pitchFamily="18" charset="2"/>
              </a:rPr>
              <a:t></a:t>
            </a:r>
            <a:r>
              <a:rPr lang="en-US" altLang="zh-CN" sz="2400" b="1" dirty="0">
                <a:solidFill>
                  <a:srgbClr val="333399"/>
                </a:solidFill>
                <a:sym typeface="Symbol" pitchFamily="18" charset="2"/>
              </a:rPr>
              <a:t> </a:t>
            </a:r>
            <a:r>
              <a:rPr lang="en-US" altLang="zh-CN" sz="2400" b="1" i="0" dirty="0">
                <a:solidFill>
                  <a:srgbClr val="333399"/>
                </a:solidFill>
                <a:sym typeface="Symbol" pitchFamily="18" charset="2"/>
              </a:rPr>
              <a:t>.  </a:t>
            </a:r>
            <a:r>
              <a:rPr lang="en-US" altLang="zh-CN" sz="2400" b="1" i="0" dirty="0">
                <a:solidFill>
                  <a:srgbClr val="333399"/>
                </a:solidFill>
                <a:cs typeface="Times New Roman" pitchFamily="18" charset="0"/>
                <a:sym typeface="Symbol" pitchFamily="18" charset="2"/>
              </a:rPr>
              <a:t>{ </a:t>
            </a:r>
            <a:r>
              <a:rPr lang="en-US" altLang="zh-CN" sz="2400" b="1" dirty="0" err="1">
                <a:solidFill>
                  <a:srgbClr val="333399"/>
                </a:solidFill>
                <a:sym typeface="Symbol" pitchFamily="18" charset="2"/>
              </a:rPr>
              <a:t>S</a:t>
            </a:r>
            <a:r>
              <a:rPr lang="en-US" altLang="zh-CN" sz="2400" b="1" i="0" dirty="0" err="1">
                <a:solidFill>
                  <a:srgbClr val="333399"/>
                </a:solidFill>
                <a:sym typeface="Symbol" pitchFamily="18" charset="2"/>
              </a:rPr>
              <a:t>.</a:t>
            </a:r>
            <a:r>
              <a:rPr lang="en-US" altLang="zh-CN" sz="2400" b="1" dirty="0" err="1">
                <a:solidFill>
                  <a:srgbClr val="333399"/>
                </a:solidFill>
              </a:rPr>
              <a:t>f</a:t>
            </a:r>
            <a:r>
              <a:rPr lang="en-US" altLang="zh-CN" sz="2400" b="1" i="0" dirty="0">
                <a:solidFill>
                  <a:srgbClr val="333399"/>
                </a:solidFill>
              </a:rPr>
              <a:t> : =1</a:t>
            </a:r>
            <a:r>
              <a:rPr lang="en-US" altLang="zh-CN" sz="2400" b="1" i="0" dirty="0">
                <a:solidFill>
                  <a:srgbClr val="333399"/>
                </a:solidFill>
                <a:sym typeface="Symbol" pitchFamily="18" charset="2"/>
              </a:rPr>
              <a:t>}  </a:t>
            </a:r>
            <a:r>
              <a:rPr lang="en-US" altLang="zh-CN" sz="2400" b="1" dirty="0">
                <a:solidFill>
                  <a:srgbClr val="333399"/>
                </a:solidFill>
                <a:sym typeface="Symbol" pitchFamily="18" charset="2"/>
              </a:rPr>
              <a:t>S  </a:t>
            </a:r>
            <a:r>
              <a:rPr lang="en-US" altLang="zh-CN" sz="2400" b="1" i="0" dirty="0">
                <a:solidFill>
                  <a:srgbClr val="333399"/>
                </a:solidFill>
                <a:sym typeface="Symbol" pitchFamily="18" charset="2"/>
              </a:rPr>
              <a:t>{ </a:t>
            </a:r>
            <a:r>
              <a:rPr lang="en-US" altLang="zh-CN" sz="2400" b="1" dirty="0">
                <a:solidFill>
                  <a:srgbClr val="333399"/>
                </a:solidFill>
                <a:sym typeface="Symbol" pitchFamily="18" charset="2"/>
              </a:rPr>
              <a:t>p</a:t>
            </a:r>
            <a:r>
              <a:rPr lang="en-US" altLang="zh-CN" sz="2400" b="1" dirty="0">
                <a:solidFill>
                  <a:srgbClr val="333399"/>
                </a:solidFill>
              </a:rPr>
              <a:t>rint(</a:t>
            </a:r>
            <a:r>
              <a:rPr lang="en-US" altLang="zh-CN" sz="2400" b="1" dirty="0" err="1">
                <a:solidFill>
                  <a:srgbClr val="333399"/>
                </a:solidFill>
                <a:sym typeface="Symbol" pitchFamily="18" charset="2"/>
              </a:rPr>
              <a:t>S</a:t>
            </a:r>
            <a:r>
              <a:rPr lang="en-US" altLang="zh-CN" sz="2400" b="1" i="0" dirty="0" err="1">
                <a:solidFill>
                  <a:srgbClr val="333399"/>
                </a:solidFill>
                <a:sym typeface="Symbol" pitchFamily="18" charset="2"/>
              </a:rPr>
              <a:t>.</a:t>
            </a:r>
            <a:r>
              <a:rPr lang="en-US" altLang="zh-CN" sz="2400" b="1" dirty="0" err="1">
                <a:solidFill>
                  <a:srgbClr val="333399"/>
                </a:solidFill>
                <a:sym typeface="Symbol" pitchFamily="18" charset="2"/>
              </a:rPr>
              <a:t>v</a:t>
            </a:r>
            <a:r>
              <a:rPr lang="en-US" altLang="zh-CN" sz="2400" b="1" dirty="0">
                <a:solidFill>
                  <a:srgbClr val="333399"/>
                </a:solidFill>
              </a:rPr>
              <a:t>)</a:t>
            </a:r>
            <a:r>
              <a:rPr lang="en-US" altLang="zh-CN" sz="2000" b="1" dirty="0">
                <a:solidFill>
                  <a:srgbClr val="333399"/>
                </a:solidFill>
              </a:rPr>
              <a:t> </a:t>
            </a:r>
            <a:r>
              <a:rPr lang="en-US" altLang="zh-CN" sz="2400" b="1" i="0" dirty="0">
                <a:solidFill>
                  <a:srgbClr val="333399"/>
                </a:solidFill>
                <a:sym typeface="Symbol" pitchFamily="18" charset="2"/>
              </a:rPr>
              <a:t>}</a:t>
            </a:r>
            <a:endParaRPr lang="en-US" altLang="zh-CN" sz="2400" b="1" i="0" baseline="-25000" dirty="0">
              <a:solidFill>
                <a:srgbClr val="333399"/>
              </a:solidFill>
              <a:sym typeface="Symbol" pitchFamily="18" charset="2"/>
            </a:endParaRPr>
          </a:p>
          <a:p>
            <a:pPr algn="l">
              <a:buClrTx/>
            </a:pPr>
            <a:endParaRPr lang="en-US" altLang="zh-CN" sz="1050" b="1" i="0" baseline="-25000" dirty="0">
              <a:solidFill>
                <a:srgbClr val="333399"/>
              </a:solidFill>
              <a:sym typeface="Symbol" pitchFamily="18" charset="2"/>
            </a:endParaRPr>
          </a:p>
          <a:p>
            <a:pPr algn="l">
              <a:buClrTx/>
            </a:pPr>
            <a:r>
              <a:rPr lang="en-US" altLang="zh-CN" sz="2400" b="1" dirty="0">
                <a:solidFill>
                  <a:srgbClr val="333399"/>
                </a:solidFill>
                <a:sym typeface="Symbol" pitchFamily="18" charset="2"/>
              </a:rPr>
              <a:t>S </a:t>
            </a:r>
            <a:r>
              <a:rPr lang="en-US" altLang="zh-CN" sz="2400" b="1" i="0" dirty="0">
                <a:solidFill>
                  <a:srgbClr val="333399"/>
                </a:solidFill>
                <a:sym typeface="Symbol" pitchFamily="18" charset="2"/>
              </a:rPr>
              <a:t></a:t>
            </a:r>
            <a:r>
              <a:rPr lang="en-US" altLang="zh-CN" sz="2400" b="1" dirty="0">
                <a:solidFill>
                  <a:srgbClr val="333399"/>
                </a:solidFill>
                <a:sym typeface="Symbol" pitchFamily="18" charset="2"/>
              </a:rPr>
              <a:t> </a:t>
            </a:r>
            <a:r>
              <a:rPr lang="en-US" altLang="zh-CN" sz="2400" b="1" i="0" dirty="0">
                <a:solidFill>
                  <a:srgbClr val="333399"/>
                </a:solidFill>
                <a:sym typeface="Symbol" pitchFamily="18" charset="2"/>
              </a:rPr>
              <a:t>{ </a:t>
            </a:r>
            <a:r>
              <a:rPr lang="en-US" altLang="zh-CN" sz="2400" b="1" dirty="0" err="1">
                <a:solidFill>
                  <a:srgbClr val="333399"/>
                </a:solidFill>
                <a:sym typeface="Symbol" pitchFamily="18" charset="2"/>
              </a:rPr>
              <a:t>B</a:t>
            </a:r>
            <a:r>
              <a:rPr lang="en-US" altLang="zh-CN" sz="2400" b="1" i="0" dirty="0" err="1">
                <a:solidFill>
                  <a:srgbClr val="333399"/>
                </a:solidFill>
                <a:sym typeface="Symbol" pitchFamily="18" charset="2"/>
              </a:rPr>
              <a:t>.</a:t>
            </a:r>
            <a:r>
              <a:rPr lang="en-US" altLang="zh-CN" sz="2400" b="1" dirty="0" err="1">
                <a:solidFill>
                  <a:srgbClr val="333399"/>
                </a:solidFill>
              </a:rPr>
              <a:t>f</a:t>
            </a:r>
            <a:r>
              <a:rPr lang="en-US" altLang="zh-CN" sz="2400" b="1" i="0" dirty="0">
                <a:solidFill>
                  <a:srgbClr val="333399"/>
                </a:solidFill>
              </a:rPr>
              <a:t> : =</a:t>
            </a:r>
            <a:r>
              <a:rPr lang="en-US" altLang="zh-CN" sz="2400" b="1" dirty="0" err="1">
                <a:solidFill>
                  <a:srgbClr val="333399"/>
                </a:solidFill>
                <a:sym typeface="Symbol" pitchFamily="18" charset="2"/>
              </a:rPr>
              <a:t>S.f</a:t>
            </a:r>
            <a:r>
              <a:rPr lang="en-US" altLang="zh-CN" sz="2400" b="1" dirty="0">
                <a:solidFill>
                  <a:srgbClr val="333399"/>
                </a:solidFill>
                <a:sym typeface="Symbol" pitchFamily="18" charset="2"/>
              </a:rPr>
              <a:t> </a:t>
            </a:r>
            <a:r>
              <a:rPr lang="en-US" altLang="zh-CN" sz="2400" b="1" i="0" dirty="0">
                <a:solidFill>
                  <a:srgbClr val="333399"/>
                </a:solidFill>
                <a:sym typeface="Symbol" pitchFamily="18" charset="2"/>
              </a:rPr>
              <a:t>}</a:t>
            </a:r>
            <a:r>
              <a:rPr lang="en-US" altLang="zh-CN" sz="2400" b="1" dirty="0">
                <a:solidFill>
                  <a:srgbClr val="333399"/>
                </a:solidFill>
                <a:sym typeface="Symbol" pitchFamily="18" charset="2"/>
              </a:rPr>
              <a:t> B  </a:t>
            </a:r>
            <a:r>
              <a:rPr lang="en-US" altLang="zh-CN" sz="2400" b="1" i="0" dirty="0">
                <a:solidFill>
                  <a:srgbClr val="333399"/>
                </a:solidFill>
                <a:sym typeface="Symbol" pitchFamily="18" charset="2"/>
              </a:rPr>
              <a:t>{ </a:t>
            </a:r>
            <a:r>
              <a:rPr lang="en-US" altLang="zh-CN" sz="2400" b="1" dirty="0">
                <a:solidFill>
                  <a:srgbClr val="333399"/>
                </a:solidFill>
                <a:sym typeface="Symbol" pitchFamily="18" charset="2"/>
              </a:rPr>
              <a:t>S</a:t>
            </a:r>
            <a:r>
              <a:rPr lang="en-US" altLang="zh-CN" sz="2400" b="1" i="0" baseline="-25000" dirty="0">
                <a:solidFill>
                  <a:srgbClr val="333399"/>
                </a:solidFill>
                <a:sym typeface="Symbol" pitchFamily="18" charset="2"/>
              </a:rPr>
              <a:t>1</a:t>
            </a:r>
            <a:r>
              <a:rPr lang="en-US" altLang="zh-CN" sz="2400" b="1" dirty="0">
                <a:solidFill>
                  <a:srgbClr val="333399"/>
                </a:solidFill>
                <a:sym typeface="Symbol" pitchFamily="18" charset="2"/>
              </a:rPr>
              <a:t>.f </a:t>
            </a:r>
            <a:r>
              <a:rPr lang="en-US" altLang="zh-CN" sz="2400" b="1" i="0" dirty="0">
                <a:solidFill>
                  <a:srgbClr val="333399"/>
                </a:solidFill>
              </a:rPr>
              <a:t>:= </a:t>
            </a:r>
            <a:r>
              <a:rPr lang="en-US" altLang="zh-CN" sz="2400" b="1" dirty="0" err="1">
                <a:solidFill>
                  <a:srgbClr val="333399"/>
                </a:solidFill>
                <a:sym typeface="Symbol" pitchFamily="18" charset="2"/>
              </a:rPr>
              <a:t>S.f</a:t>
            </a:r>
            <a:r>
              <a:rPr lang="en-US" altLang="zh-CN" sz="2400" b="1" dirty="0">
                <a:solidFill>
                  <a:srgbClr val="333399"/>
                </a:solidFill>
                <a:sym typeface="Symbol" pitchFamily="18" charset="2"/>
              </a:rPr>
              <a:t> +1 </a:t>
            </a:r>
            <a:r>
              <a:rPr lang="en-US" altLang="zh-CN" sz="2400" b="1" i="0" dirty="0">
                <a:solidFill>
                  <a:srgbClr val="333399"/>
                </a:solidFill>
                <a:sym typeface="Symbol" pitchFamily="18" charset="2"/>
              </a:rPr>
              <a:t>}</a:t>
            </a:r>
            <a:r>
              <a:rPr lang="en-US" altLang="zh-CN" sz="2400" b="1" dirty="0">
                <a:solidFill>
                  <a:srgbClr val="333399"/>
                </a:solidFill>
                <a:sym typeface="Symbol" pitchFamily="18" charset="2"/>
              </a:rPr>
              <a:t> S</a:t>
            </a:r>
            <a:r>
              <a:rPr lang="en-US" altLang="zh-CN" sz="2400" b="1" i="0" baseline="-25000" dirty="0">
                <a:solidFill>
                  <a:srgbClr val="333399"/>
                </a:solidFill>
                <a:sym typeface="Symbol" pitchFamily="18" charset="2"/>
              </a:rPr>
              <a:t>1 </a:t>
            </a:r>
            <a:r>
              <a:rPr lang="en-US" altLang="zh-CN" sz="2400" b="1" i="0" dirty="0">
                <a:solidFill>
                  <a:srgbClr val="333399"/>
                </a:solidFill>
                <a:sym typeface="Symbol" pitchFamily="18" charset="2"/>
              </a:rPr>
              <a:t>{</a:t>
            </a:r>
            <a:r>
              <a:rPr lang="en-US" altLang="zh-CN" sz="2400" b="1" dirty="0" err="1">
                <a:solidFill>
                  <a:srgbClr val="333399"/>
                </a:solidFill>
                <a:sym typeface="Symbol" pitchFamily="18" charset="2"/>
              </a:rPr>
              <a:t>S.v</a:t>
            </a:r>
            <a:r>
              <a:rPr lang="en-US" altLang="zh-CN" sz="2400" b="1" dirty="0">
                <a:solidFill>
                  <a:srgbClr val="333399"/>
                </a:solidFill>
                <a:sym typeface="Symbol" pitchFamily="18" charset="2"/>
              </a:rPr>
              <a:t> </a:t>
            </a:r>
            <a:r>
              <a:rPr lang="en-US" altLang="zh-CN" sz="2400" b="1" i="0" dirty="0">
                <a:solidFill>
                  <a:srgbClr val="333399"/>
                </a:solidFill>
              </a:rPr>
              <a:t>:= </a:t>
            </a:r>
            <a:r>
              <a:rPr lang="en-US" altLang="zh-CN" sz="2400" b="1" dirty="0">
                <a:solidFill>
                  <a:srgbClr val="333399"/>
                </a:solidFill>
                <a:sym typeface="Symbol" pitchFamily="18" charset="2"/>
              </a:rPr>
              <a:t>S</a:t>
            </a:r>
            <a:r>
              <a:rPr lang="en-US" altLang="zh-CN" sz="2400" b="1" i="0" baseline="-25000" dirty="0">
                <a:solidFill>
                  <a:srgbClr val="333399"/>
                </a:solidFill>
                <a:sym typeface="Symbol" pitchFamily="18" charset="2"/>
              </a:rPr>
              <a:t>1</a:t>
            </a:r>
            <a:r>
              <a:rPr lang="en-US" altLang="zh-CN" sz="2400" b="1" i="0" dirty="0">
                <a:solidFill>
                  <a:srgbClr val="333399"/>
                </a:solidFill>
                <a:sym typeface="Symbol" pitchFamily="18" charset="2"/>
              </a:rPr>
              <a:t>.</a:t>
            </a:r>
            <a:r>
              <a:rPr lang="en-US" altLang="zh-CN" sz="2400" b="1" dirty="0">
                <a:solidFill>
                  <a:srgbClr val="333399"/>
                </a:solidFill>
                <a:sym typeface="Symbol" pitchFamily="18" charset="2"/>
              </a:rPr>
              <a:t>v</a:t>
            </a:r>
            <a:r>
              <a:rPr lang="en-US" altLang="zh-CN" sz="2400" b="1" i="0" dirty="0">
                <a:solidFill>
                  <a:srgbClr val="333399"/>
                </a:solidFill>
              </a:rPr>
              <a:t>+</a:t>
            </a:r>
            <a:r>
              <a:rPr lang="en-US" altLang="zh-CN" sz="2400" b="1" dirty="0">
                <a:solidFill>
                  <a:srgbClr val="333399"/>
                </a:solidFill>
                <a:sym typeface="Symbol" pitchFamily="18" charset="2"/>
              </a:rPr>
              <a:t>B</a:t>
            </a:r>
            <a:r>
              <a:rPr lang="en-US" altLang="zh-CN" sz="2400" b="1" i="0" dirty="0">
                <a:solidFill>
                  <a:srgbClr val="333399"/>
                </a:solidFill>
                <a:sym typeface="Symbol" pitchFamily="18" charset="2"/>
              </a:rPr>
              <a:t>.</a:t>
            </a:r>
            <a:r>
              <a:rPr lang="en-US" altLang="zh-CN" sz="2400" b="1" dirty="0">
                <a:solidFill>
                  <a:srgbClr val="333399"/>
                </a:solidFill>
                <a:sym typeface="Symbol" pitchFamily="18" charset="2"/>
              </a:rPr>
              <a:t>v </a:t>
            </a:r>
            <a:r>
              <a:rPr lang="en-US" altLang="zh-CN" sz="2400" b="1" i="0" dirty="0">
                <a:solidFill>
                  <a:srgbClr val="333399"/>
                </a:solidFill>
                <a:sym typeface="Symbol" pitchFamily="18" charset="2"/>
              </a:rPr>
              <a:t>}</a:t>
            </a:r>
            <a:r>
              <a:rPr lang="en-US" altLang="zh-CN" sz="2400" b="1" dirty="0">
                <a:solidFill>
                  <a:srgbClr val="333399"/>
                </a:solidFill>
                <a:sym typeface="Symbol" pitchFamily="18" charset="2"/>
              </a:rPr>
              <a:t> </a:t>
            </a:r>
            <a:endParaRPr lang="en-US" altLang="zh-CN" sz="1050" b="1" baseline="-25000" dirty="0">
              <a:solidFill>
                <a:srgbClr val="333399"/>
              </a:solidFill>
              <a:sym typeface="Symbol" pitchFamily="18" charset="2"/>
            </a:endParaRPr>
          </a:p>
          <a:p>
            <a:pPr algn="l">
              <a:buClrTx/>
            </a:pPr>
            <a:endParaRPr lang="en-US" altLang="zh-CN" sz="1050" b="1" dirty="0">
              <a:solidFill>
                <a:srgbClr val="333399"/>
              </a:solidFill>
              <a:sym typeface="Symbol" pitchFamily="18" charset="2"/>
            </a:endParaRPr>
          </a:p>
          <a:p>
            <a:pPr algn="l">
              <a:buClrTx/>
            </a:pPr>
            <a:r>
              <a:rPr lang="en-US" altLang="zh-CN" sz="2400" b="1" dirty="0">
                <a:solidFill>
                  <a:srgbClr val="333399"/>
                </a:solidFill>
                <a:sym typeface="Symbol" pitchFamily="18" charset="2"/>
              </a:rPr>
              <a:t>S </a:t>
            </a:r>
            <a:r>
              <a:rPr lang="en-US" altLang="zh-CN" sz="2400" b="1" i="0" dirty="0">
                <a:solidFill>
                  <a:srgbClr val="333399"/>
                </a:solidFill>
                <a:sym typeface="Symbol" pitchFamily="18" charset="2"/>
              </a:rPr>
              <a:t></a:t>
            </a:r>
            <a:r>
              <a:rPr lang="en-US" altLang="zh-CN" sz="2400" b="1" dirty="0">
                <a:solidFill>
                  <a:srgbClr val="333399"/>
                </a:solidFill>
                <a:sym typeface="Symbol" pitchFamily="18" charset="2"/>
              </a:rPr>
              <a:t>   </a:t>
            </a:r>
            <a:r>
              <a:rPr lang="en-US" altLang="zh-CN" sz="2400" b="1" i="0" dirty="0">
                <a:solidFill>
                  <a:srgbClr val="333399"/>
                </a:solidFill>
                <a:sym typeface="Symbol" pitchFamily="18" charset="2"/>
              </a:rPr>
              <a:t>{ </a:t>
            </a:r>
            <a:r>
              <a:rPr lang="en-US" altLang="zh-CN" sz="2400" b="1" dirty="0" err="1">
                <a:solidFill>
                  <a:srgbClr val="333399"/>
                </a:solidFill>
                <a:sym typeface="Symbol" pitchFamily="18" charset="2"/>
              </a:rPr>
              <a:t>S.v</a:t>
            </a:r>
            <a:r>
              <a:rPr lang="en-US" altLang="zh-CN" sz="2400" b="1" dirty="0">
                <a:solidFill>
                  <a:srgbClr val="333399"/>
                </a:solidFill>
                <a:sym typeface="Symbol" pitchFamily="18" charset="2"/>
              </a:rPr>
              <a:t> </a:t>
            </a:r>
            <a:r>
              <a:rPr lang="en-US" altLang="zh-CN" sz="2400" b="1" i="0" dirty="0">
                <a:solidFill>
                  <a:srgbClr val="333399"/>
                </a:solidFill>
              </a:rPr>
              <a:t>:= </a:t>
            </a:r>
            <a:r>
              <a:rPr lang="en-US" altLang="zh-CN" sz="2400" b="1" dirty="0">
                <a:solidFill>
                  <a:srgbClr val="333399"/>
                </a:solidFill>
                <a:sym typeface="Symbol" pitchFamily="18" charset="2"/>
              </a:rPr>
              <a:t>0 </a:t>
            </a:r>
            <a:r>
              <a:rPr lang="en-US" altLang="zh-CN" sz="2400" b="1" i="0" dirty="0">
                <a:solidFill>
                  <a:srgbClr val="333399"/>
                </a:solidFill>
                <a:sym typeface="Symbol" pitchFamily="18" charset="2"/>
              </a:rPr>
              <a:t>}</a:t>
            </a:r>
            <a:endParaRPr lang="en-US" altLang="zh-CN" sz="2400" b="1" dirty="0">
              <a:solidFill>
                <a:srgbClr val="333399"/>
              </a:solidFill>
              <a:sym typeface="Symbol" pitchFamily="18" charset="2"/>
            </a:endParaRPr>
          </a:p>
          <a:p>
            <a:pPr algn="l">
              <a:buClrTx/>
            </a:pPr>
            <a:endParaRPr kumimoji="0" lang="en-US" altLang="zh-CN" sz="1050" b="1" dirty="0">
              <a:solidFill>
                <a:srgbClr val="333399"/>
              </a:solidFill>
              <a:sym typeface="Symbol" pitchFamily="18" charset="2"/>
            </a:endParaRPr>
          </a:p>
          <a:p>
            <a:pPr algn="l">
              <a:buClrTx/>
            </a:pPr>
            <a:r>
              <a:rPr lang="en-US" altLang="zh-CN" sz="2400" b="1" dirty="0">
                <a:solidFill>
                  <a:srgbClr val="333399"/>
                </a:solidFill>
                <a:sym typeface="Symbol" pitchFamily="18" charset="2"/>
              </a:rPr>
              <a:t>B </a:t>
            </a:r>
            <a:r>
              <a:rPr lang="en-US" altLang="zh-CN" sz="2400" b="1" i="0" dirty="0">
                <a:solidFill>
                  <a:srgbClr val="333399"/>
                </a:solidFill>
                <a:ea typeface="华文行楷" pitchFamily="2" charset="-122"/>
                <a:sym typeface="Symbol" pitchFamily="18" charset="2"/>
              </a:rPr>
              <a:t> </a:t>
            </a:r>
            <a:r>
              <a:rPr lang="en-US" altLang="zh-CN" sz="2400" b="1" dirty="0">
                <a:solidFill>
                  <a:srgbClr val="333399"/>
                </a:solidFill>
                <a:ea typeface="华文行楷" pitchFamily="2" charset="-122"/>
                <a:sym typeface="Symbol" pitchFamily="18" charset="2"/>
              </a:rPr>
              <a:t>0  </a:t>
            </a:r>
            <a:r>
              <a:rPr lang="en-US" altLang="zh-CN" sz="2400" b="1" i="0" dirty="0">
                <a:solidFill>
                  <a:srgbClr val="333399"/>
                </a:solidFill>
                <a:sym typeface="Symbol" pitchFamily="18" charset="2"/>
              </a:rPr>
              <a:t>{ </a:t>
            </a:r>
            <a:r>
              <a:rPr lang="en-US" altLang="zh-CN" sz="2400" b="1" dirty="0" err="1">
                <a:solidFill>
                  <a:srgbClr val="333399"/>
                </a:solidFill>
                <a:sym typeface="Symbol" pitchFamily="18" charset="2"/>
              </a:rPr>
              <a:t>B.v</a:t>
            </a:r>
            <a:r>
              <a:rPr lang="en-US" altLang="zh-CN" sz="2400" b="1" dirty="0">
                <a:solidFill>
                  <a:srgbClr val="333399"/>
                </a:solidFill>
                <a:sym typeface="Symbol" pitchFamily="18" charset="2"/>
              </a:rPr>
              <a:t> </a:t>
            </a:r>
            <a:r>
              <a:rPr lang="en-US" altLang="zh-CN" sz="2400" b="1" i="0" dirty="0">
                <a:solidFill>
                  <a:srgbClr val="333399"/>
                </a:solidFill>
              </a:rPr>
              <a:t>:= 0 </a:t>
            </a:r>
            <a:r>
              <a:rPr lang="en-US" altLang="zh-CN" sz="2400" b="1" i="0" dirty="0">
                <a:solidFill>
                  <a:srgbClr val="333399"/>
                </a:solidFill>
                <a:sym typeface="Symbol" pitchFamily="18" charset="2"/>
              </a:rPr>
              <a:t>}</a:t>
            </a:r>
            <a:endParaRPr lang="en-US" altLang="zh-CN" sz="2400" b="1" dirty="0">
              <a:solidFill>
                <a:srgbClr val="333399"/>
              </a:solidFill>
              <a:ea typeface="华文行楷" pitchFamily="2" charset="-122"/>
              <a:sym typeface="Symbol" pitchFamily="18" charset="2"/>
            </a:endParaRPr>
          </a:p>
          <a:p>
            <a:pPr algn="l">
              <a:buClrTx/>
            </a:pPr>
            <a:endParaRPr lang="en-US" altLang="zh-CN" sz="1050" b="1" u="sng" dirty="0">
              <a:solidFill>
                <a:srgbClr val="333399"/>
              </a:solidFill>
              <a:ea typeface="华文行楷" pitchFamily="2" charset="-122"/>
              <a:sym typeface="Symbol" pitchFamily="18" charset="2"/>
            </a:endParaRPr>
          </a:p>
          <a:p>
            <a:pPr algn="l">
              <a:buClrTx/>
            </a:pPr>
            <a:r>
              <a:rPr lang="en-US" altLang="zh-CN" sz="2400" b="1" dirty="0">
                <a:solidFill>
                  <a:srgbClr val="333399"/>
                </a:solidFill>
                <a:sym typeface="Symbol" pitchFamily="18" charset="2"/>
              </a:rPr>
              <a:t>B </a:t>
            </a:r>
            <a:r>
              <a:rPr lang="en-US" altLang="zh-CN" sz="2400" b="1" i="0" dirty="0">
                <a:solidFill>
                  <a:srgbClr val="333399"/>
                </a:solidFill>
                <a:sym typeface="Symbol" pitchFamily="18" charset="2"/>
              </a:rPr>
              <a:t> </a:t>
            </a:r>
            <a:r>
              <a:rPr lang="en-US" altLang="zh-CN" sz="2400" b="1" dirty="0">
                <a:solidFill>
                  <a:srgbClr val="333399"/>
                </a:solidFill>
                <a:sym typeface="Symbol" pitchFamily="18" charset="2"/>
              </a:rPr>
              <a:t>1  </a:t>
            </a:r>
            <a:r>
              <a:rPr lang="en-US" altLang="zh-CN" sz="2400" b="1" i="0" dirty="0">
                <a:solidFill>
                  <a:srgbClr val="333399"/>
                </a:solidFill>
                <a:sym typeface="Symbol" pitchFamily="18" charset="2"/>
              </a:rPr>
              <a:t>{ </a:t>
            </a:r>
            <a:r>
              <a:rPr lang="en-US" altLang="zh-CN" sz="2400" b="1" dirty="0" err="1">
                <a:solidFill>
                  <a:srgbClr val="333399"/>
                </a:solidFill>
                <a:sym typeface="Symbol" pitchFamily="18" charset="2"/>
              </a:rPr>
              <a:t>B.v</a:t>
            </a:r>
            <a:r>
              <a:rPr lang="en-US" altLang="zh-CN" sz="2400" b="1" dirty="0">
                <a:solidFill>
                  <a:srgbClr val="333399"/>
                </a:solidFill>
                <a:sym typeface="Symbol" pitchFamily="18" charset="2"/>
              </a:rPr>
              <a:t> </a:t>
            </a:r>
            <a:r>
              <a:rPr lang="en-US" altLang="zh-CN" sz="2400" b="1" i="0" dirty="0">
                <a:solidFill>
                  <a:srgbClr val="333399"/>
                </a:solidFill>
              </a:rPr>
              <a:t>:= 2</a:t>
            </a:r>
            <a:r>
              <a:rPr lang="en-US" altLang="zh-CN" sz="2400" b="1" i="0" baseline="30000" dirty="0">
                <a:solidFill>
                  <a:srgbClr val="333399"/>
                </a:solidFill>
              </a:rPr>
              <a:t>-</a:t>
            </a:r>
            <a:r>
              <a:rPr lang="en-US" altLang="zh-CN" sz="2400" b="1" baseline="30000" dirty="0">
                <a:solidFill>
                  <a:srgbClr val="333399"/>
                </a:solidFill>
                <a:sym typeface="Symbol" pitchFamily="18" charset="2"/>
              </a:rPr>
              <a:t>B</a:t>
            </a:r>
            <a:r>
              <a:rPr lang="en-US" altLang="zh-CN" sz="2400" b="1" i="0" baseline="30000" dirty="0">
                <a:solidFill>
                  <a:srgbClr val="333399"/>
                </a:solidFill>
                <a:sym typeface="Symbol" pitchFamily="18" charset="2"/>
              </a:rPr>
              <a:t>.</a:t>
            </a:r>
            <a:r>
              <a:rPr lang="en-US" altLang="zh-CN" sz="2400" b="1" baseline="30000" dirty="0">
                <a:solidFill>
                  <a:srgbClr val="333399"/>
                </a:solidFill>
              </a:rPr>
              <a:t>f</a:t>
            </a:r>
            <a:r>
              <a:rPr lang="en-US" altLang="zh-CN" sz="2400" b="1" i="0" dirty="0">
                <a:solidFill>
                  <a:srgbClr val="333399"/>
                </a:solidFill>
              </a:rPr>
              <a:t> </a:t>
            </a:r>
            <a:r>
              <a:rPr lang="en-US" altLang="zh-CN" sz="2400" b="1" i="0" dirty="0">
                <a:solidFill>
                  <a:srgbClr val="333399"/>
                </a:solidFill>
                <a:sym typeface="Symbol" pitchFamily="18" charset="2"/>
              </a:rPr>
              <a:t>}</a:t>
            </a:r>
          </a:p>
        </p:txBody>
      </p:sp>
    </p:spTree>
    <p:extLst>
      <p:ext uri="{BB962C8B-B14F-4D97-AF65-F5344CB8AC3E}">
        <p14:creationId xmlns:p14="http://schemas.microsoft.com/office/powerpoint/2010/main" val="374938181"/>
      </p:ext>
    </p:extLst>
  </p:cSld>
  <p:clrMapOvr>
    <a:masterClrMapping/>
  </p:clrMapOvr>
  <p:transition>
    <p:rand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5"/>
          <p:cNvSpPr txBox="1">
            <a:spLocks noChangeArrowheads="1"/>
          </p:cNvSpPr>
          <p:nvPr/>
        </p:nvSpPr>
        <p:spPr bwMode="auto">
          <a:xfrm>
            <a:off x="344860" y="533400"/>
            <a:ext cx="7842250" cy="2239074"/>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楷体_GB2312" pitchFamily="49" charset="-122"/>
              </a:rPr>
              <a:t> </a:t>
            </a:r>
            <a:r>
              <a:rPr lang="zh-CN" altLang="en-US" sz="3200" b="1" i="0">
                <a:solidFill>
                  <a:srgbClr val="333399"/>
                </a:solidFill>
                <a:latin typeface="楷体_GB2312" pitchFamily="49" charset="-122"/>
              </a:rPr>
              <a:t>基于翻译模式的</a:t>
            </a:r>
            <a:r>
              <a:rPr lang="zh-CN" altLang="en-US" sz="3200" b="1" i="0">
                <a:solidFill>
                  <a:srgbClr val="333399"/>
                </a:solidFill>
              </a:rPr>
              <a:t>自上而下</a:t>
            </a:r>
            <a:r>
              <a:rPr lang="zh-CN" altLang="en-US" sz="3200" b="1" i="0">
                <a:solidFill>
                  <a:srgbClr val="333399"/>
                </a:solidFill>
                <a:latin typeface="楷体_GB2312" pitchFamily="49" charset="-122"/>
              </a:rPr>
              <a:t>语义计算</a:t>
            </a:r>
            <a:r>
              <a:rPr lang="zh-CN" altLang="en-US" sz="3200" b="1" i="0">
                <a:latin typeface="楷体_GB2312" pitchFamily="49" charset="-122"/>
              </a:rPr>
              <a:t>举例</a:t>
            </a:r>
          </a:p>
          <a:p>
            <a:pPr algn="l">
              <a:buClrTx/>
            </a:pPr>
            <a:endParaRPr lang="zh-CN" altLang="en-US" sz="1050" b="1" i="0">
              <a:latin typeface="楷体_GB2312" pitchFamily="49" charset="-122"/>
            </a:endParaRPr>
          </a:p>
          <a:p>
            <a:pPr lvl="1" algn="l">
              <a:buClrTx/>
              <a:buFont typeface="Symbol" pitchFamily="18" charset="2"/>
              <a:buChar char="-"/>
            </a:pPr>
            <a:r>
              <a:rPr lang="zh-CN" altLang="en-US" sz="3200" b="1" i="0"/>
              <a:t>  </a:t>
            </a:r>
            <a:r>
              <a:rPr lang="zh-CN" altLang="en-US" sz="2000" b="1" i="0">
                <a:solidFill>
                  <a:srgbClr val="333399"/>
                </a:solidFill>
                <a:latin typeface="楷体_GB2312" pitchFamily="49" charset="-122"/>
              </a:rPr>
              <a:t>根据产生式</a:t>
            </a:r>
          </a:p>
          <a:p>
            <a:pPr lvl="1" algn="l">
              <a:buClrTx/>
              <a:buFont typeface="Symbol" pitchFamily="18" charset="2"/>
              <a:buNone/>
            </a:pPr>
            <a:endParaRPr lang="zh-CN" altLang="en-US" sz="1050" b="1" i="0">
              <a:solidFill>
                <a:srgbClr val="333399"/>
              </a:solidFill>
              <a:latin typeface="楷体_GB2312" pitchFamily="49" charset="-122"/>
            </a:endParaRPr>
          </a:p>
          <a:p>
            <a:pPr algn="l">
              <a:buClrTx/>
            </a:pPr>
            <a:r>
              <a:rPr lang="zh-CN" altLang="en-US" sz="2400">
                <a:solidFill>
                  <a:srgbClr val="333399"/>
                </a:solidFill>
                <a:sym typeface="Symbol" pitchFamily="18" charset="2"/>
              </a:rPr>
              <a:t>                      </a:t>
            </a:r>
            <a:r>
              <a:rPr lang="en-US" altLang="zh-CN" sz="2400">
                <a:solidFill>
                  <a:srgbClr val="333399"/>
                </a:solidFill>
                <a:sym typeface="Symbol" pitchFamily="18" charset="2"/>
              </a:rPr>
              <a:t>N </a:t>
            </a:r>
            <a:r>
              <a:rPr lang="en-US" altLang="zh-CN" sz="2400" i="0">
                <a:solidFill>
                  <a:srgbClr val="333399"/>
                </a:solidFill>
                <a:sym typeface="Symbol" pitchFamily="18" charset="2"/>
              </a:rPr>
              <a:t></a:t>
            </a:r>
            <a:r>
              <a:rPr lang="en-US" altLang="zh-CN" sz="2400">
                <a:solidFill>
                  <a:srgbClr val="333399"/>
                </a:solidFill>
                <a:sym typeface="Symbol" pitchFamily="18" charset="2"/>
              </a:rPr>
              <a:t> </a:t>
            </a:r>
            <a:r>
              <a:rPr lang="en-US" altLang="zh-CN" sz="2400" b="1" i="0">
                <a:solidFill>
                  <a:srgbClr val="333399"/>
                </a:solidFill>
                <a:sym typeface="Symbol" pitchFamily="18" charset="2"/>
              </a:rPr>
              <a:t>.  </a:t>
            </a:r>
            <a:r>
              <a:rPr lang="en-US" altLang="zh-CN" sz="2400" i="0">
                <a:solidFill>
                  <a:srgbClr val="333399"/>
                </a:solidFill>
                <a:sym typeface="Symbol" pitchFamily="18" charset="2"/>
              </a:rPr>
              <a:t>{ </a:t>
            </a:r>
            <a:r>
              <a:rPr lang="en-US" altLang="zh-CN" sz="2400">
                <a:solidFill>
                  <a:srgbClr val="333399"/>
                </a:solidFill>
                <a:sym typeface="Symbol" pitchFamily="18" charset="2"/>
              </a:rPr>
              <a:t>S</a:t>
            </a:r>
            <a:r>
              <a:rPr lang="en-US" altLang="zh-CN" sz="2400" b="1" i="0">
                <a:solidFill>
                  <a:srgbClr val="333399"/>
                </a:solidFill>
                <a:sym typeface="Symbol" pitchFamily="18" charset="2"/>
              </a:rPr>
              <a:t>.</a:t>
            </a:r>
            <a:r>
              <a:rPr lang="en-US" altLang="zh-CN" sz="2400">
                <a:solidFill>
                  <a:srgbClr val="333399"/>
                </a:solidFill>
              </a:rPr>
              <a:t>f</a:t>
            </a:r>
            <a:r>
              <a:rPr lang="en-US" altLang="zh-CN" sz="2400" i="0">
                <a:solidFill>
                  <a:srgbClr val="333399"/>
                </a:solidFill>
              </a:rPr>
              <a:t> : =1</a:t>
            </a:r>
            <a:r>
              <a:rPr lang="en-US" altLang="zh-CN" sz="2400" i="0">
                <a:solidFill>
                  <a:srgbClr val="333399"/>
                </a:solidFill>
                <a:sym typeface="Symbol" pitchFamily="18" charset="2"/>
              </a:rPr>
              <a:t>}</a:t>
            </a:r>
            <a:r>
              <a:rPr lang="en-US" altLang="zh-CN" sz="2400" b="1" i="0">
                <a:solidFill>
                  <a:srgbClr val="333399"/>
                </a:solidFill>
                <a:sym typeface="Symbol" pitchFamily="18" charset="2"/>
              </a:rPr>
              <a:t>  </a:t>
            </a:r>
            <a:r>
              <a:rPr lang="en-US" altLang="zh-CN" sz="2400">
                <a:solidFill>
                  <a:srgbClr val="333399"/>
                </a:solidFill>
                <a:sym typeface="Symbol" pitchFamily="18" charset="2"/>
              </a:rPr>
              <a:t>S  </a:t>
            </a:r>
            <a:r>
              <a:rPr lang="en-US" altLang="zh-CN" sz="2400" i="0">
                <a:solidFill>
                  <a:srgbClr val="333399"/>
                </a:solidFill>
                <a:sym typeface="Symbol" pitchFamily="18" charset="2"/>
              </a:rPr>
              <a:t>{ </a:t>
            </a:r>
            <a:r>
              <a:rPr lang="en-US" altLang="zh-CN" sz="2400">
                <a:solidFill>
                  <a:srgbClr val="333399"/>
                </a:solidFill>
                <a:sym typeface="Symbol" pitchFamily="18" charset="2"/>
              </a:rPr>
              <a:t>p</a:t>
            </a:r>
            <a:r>
              <a:rPr lang="en-US" altLang="zh-CN" sz="2400">
                <a:solidFill>
                  <a:srgbClr val="333399"/>
                </a:solidFill>
              </a:rPr>
              <a:t>rint(</a:t>
            </a:r>
            <a:r>
              <a:rPr lang="en-US" altLang="zh-CN" sz="2400">
                <a:solidFill>
                  <a:srgbClr val="333399"/>
                </a:solidFill>
                <a:sym typeface="Symbol" pitchFamily="18" charset="2"/>
              </a:rPr>
              <a:t>S</a:t>
            </a:r>
            <a:r>
              <a:rPr lang="en-US" altLang="zh-CN" sz="2400" b="1" i="0">
                <a:solidFill>
                  <a:srgbClr val="333399"/>
                </a:solidFill>
                <a:sym typeface="Symbol" pitchFamily="18" charset="2"/>
              </a:rPr>
              <a:t>.</a:t>
            </a:r>
            <a:r>
              <a:rPr lang="en-US" altLang="zh-CN" sz="2400">
                <a:solidFill>
                  <a:srgbClr val="333399"/>
                </a:solidFill>
                <a:sym typeface="Symbol" pitchFamily="18" charset="2"/>
              </a:rPr>
              <a:t>v</a:t>
            </a:r>
            <a:r>
              <a:rPr lang="en-US" altLang="zh-CN" sz="2400">
                <a:solidFill>
                  <a:srgbClr val="333399"/>
                </a:solidFill>
              </a:rPr>
              <a:t>)</a:t>
            </a:r>
            <a:r>
              <a:rPr lang="en-US" altLang="zh-CN" sz="2000">
                <a:solidFill>
                  <a:srgbClr val="333399"/>
                </a:solidFill>
              </a:rPr>
              <a:t> </a:t>
            </a:r>
            <a:r>
              <a:rPr lang="en-US" altLang="zh-CN" sz="2400" i="0">
                <a:solidFill>
                  <a:srgbClr val="333399"/>
                </a:solidFill>
                <a:sym typeface="Symbol" pitchFamily="18" charset="2"/>
              </a:rPr>
              <a:t>}</a:t>
            </a:r>
            <a:endParaRPr lang="en-US" altLang="zh-CN" sz="2400" i="0" baseline="-25000">
              <a:solidFill>
                <a:srgbClr val="333399"/>
              </a:solidFill>
              <a:sym typeface="Symbol" pitchFamily="18" charset="2"/>
            </a:endParaRPr>
          </a:p>
          <a:p>
            <a:pPr lvl="1" algn="l">
              <a:buClrTx/>
              <a:buFont typeface="Symbol" pitchFamily="18" charset="2"/>
              <a:buNone/>
            </a:pPr>
            <a:endParaRPr lang="en-US" altLang="zh-CN" sz="1050" b="1" i="0">
              <a:solidFill>
                <a:srgbClr val="333399"/>
              </a:solidFill>
              <a:latin typeface="Times New Roman" pitchFamily="18" charset="0"/>
            </a:endParaRPr>
          </a:p>
          <a:p>
            <a:pPr lvl="1" algn="l">
              <a:buClrTx/>
              <a:buFont typeface="Symbol" pitchFamily="18" charset="2"/>
              <a:buNone/>
            </a:pPr>
            <a:r>
              <a:rPr lang="en-US" altLang="zh-CN" sz="2000" b="1" i="0">
                <a:solidFill>
                  <a:srgbClr val="333399"/>
                </a:solidFill>
              </a:rPr>
              <a:t>     </a:t>
            </a:r>
            <a:r>
              <a:rPr lang="zh-CN" altLang="en-US" sz="2000" b="1" i="0">
                <a:solidFill>
                  <a:srgbClr val="333399"/>
                </a:solidFill>
              </a:rPr>
              <a:t>对非终结符 </a:t>
            </a:r>
            <a:r>
              <a:rPr lang="en-US" altLang="zh-CN" sz="2000">
                <a:solidFill>
                  <a:srgbClr val="333399"/>
                </a:solidFill>
              </a:rPr>
              <a:t>N</a:t>
            </a:r>
            <a:r>
              <a:rPr lang="zh-CN" altLang="en-US" sz="2000" b="1" i="0">
                <a:solidFill>
                  <a:srgbClr val="333399"/>
                </a:solidFill>
              </a:rPr>
              <a:t>，构造如下函数</a:t>
            </a:r>
          </a:p>
        </p:txBody>
      </p:sp>
      <p:sp>
        <p:nvSpPr>
          <p:cNvPr id="530453" name="Rectangle 21"/>
          <p:cNvSpPr>
            <a:spLocks noChangeArrowheads="1"/>
          </p:cNvSpPr>
          <p:nvPr/>
        </p:nvSpPr>
        <p:spPr bwMode="auto">
          <a:xfrm>
            <a:off x="762000" y="3048000"/>
            <a:ext cx="7100094" cy="2800767"/>
          </a:xfrm>
          <a:prstGeom prst="rect">
            <a:avLst/>
          </a:prstGeom>
          <a:noFill/>
          <a:ln w="9525">
            <a:noFill/>
            <a:miter lim="800000"/>
            <a:headEnd/>
            <a:tailEnd/>
          </a:ln>
        </p:spPr>
        <p:txBody>
          <a:bodyPr wrap="square">
            <a:spAutoFit/>
          </a:bodyPr>
          <a:lstStyle/>
          <a:p>
            <a:pPr algn="l"/>
            <a:r>
              <a:rPr lang="en-US" altLang="zh-CN" sz="2400" i="0" dirty="0">
                <a:solidFill>
                  <a:srgbClr val="333399"/>
                </a:solidFill>
              </a:rPr>
              <a:t>void </a:t>
            </a:r>
            <a:r>
              <a:rPr lang="en-US" altLang="zh-CN" sz="2400" i="0" dirty="0" err="1">
                <a:solidFill>
                  <a:srgbClr val="333399"/>
                </a:solidFill>
              </a:rPr>
              <a:t>ParseN</a:t>
            </a:r>
            <a:r>
              <a:rPr lang="en-US" altLang="zh-CN" sz="2400" i="0" dirty="0">
                <a:solidFill>
                  <a:srgbClr val="333399"/>
                </a:solidFill>
              </a:rPr>
              <a:t>()</a:t>
            </a:r>
          </a:p>
          <a:p>
            <a:pPr algn="l"/>
            <a:r>
              <a:rPr lang="en-US" altLang="zh-CN" sz="2400" i="0" dirty="0">
                <a:solidFill>
                  <a:srgbClr val="333399"/>
                </a:solidFill>
              </a:rPr>
              <a:t>{</a:t>
            </a:r>
          </a:p>
          <a:p>
            <a:pPr algn="l"/>
            <a:r>
              <a:rPr lang="en-US" altLang="zh-CN" sz="2400" i="0" dirty="0">
                <a:solidFill>
                  <a:srgbClr val="333399"/>
                </a:solidFill>
              </a:rPr>
              <a:t>    </a:t>
            </a:r>
            <a:r>
              <a:rPr lang="en-US" altLang="zh-CN" sz="2400" i="0" dirty="0" err="1">
                <a:solidFill>
                  <a:srgbClr val="333399"/>
                </a:solidFill>
              </a:rPr>
              <a:t>MatchToken</a:t>
            </a:r>
            <a:r>
              <a:rPr lang="en-US" altLang="zh-CN" sz="2400" i="0" dirty="0">
                <a:solidFill>
                  <a:srgbClr val="333399"/>
                </a:solidFill>
              </a:rPr>
              <a:t>(‘</a:t>
            </a:r>
            <a:r>
              <a:rPr lang="en-US" altLang="zh-CN" sz="2400" b="1" i="0" dirty="0">
                <a:solidFill>
                  <a:srgbClr val="333399"/>
                </a:solidFill>
              </a:rPr>
              <a:t>.</a:t>
            </a:r>
            <a:r>
              <a:rPr lang="en-US" altLang="zh-CN" sz="2400" i="0" dirty="0">
                <a:solidFill>
                  <a:srgbClr val="333399"/>
                </a:solidFill>
              </a:rPr>
              <a:t>’);       //</a:t>
            </a:r>
            <a:r>
              <a:rPr lang="zh-CN" altLang="en-US" sz="2400" b="1" i="0" dirty="0">
                <a:solidFill>
                  <a:srgbClr val="333399"/>
                </a:solidFill>
              </a:rPr>
              <a:t>匹配</a:t>
            </a:r>
            <a:r>
              <a:rPr lang="zh-CN" altLang="en-US" sz="2400" i="0" dirty="0">
                <a:solidFill>
                  <a:srgbClr val="333399"/>
                </a:solidFill>
              </a:rPr>
              <a:t>‘</a:t>
            </a:r>
            <a:r>
              <a:rPr lang="en-US" altLang="zh-CN" sz="2400" b="1" i="0" dirty="0">
                <a:solidFill>
                  <a:srgbClr val="333399"/>
                </a:solidFill>
              </a:rPr>
              <a:t>.</a:t>
            </a:r>
            <a:r>
              <a:rPr lang="en-US" altLang="zh-CN" sz="2400" i="0" dirty="0">
                <a:solidFill>
                  <a:srgbClr val="333399"/>
                </a:solidFill>
              </a:rPr>
              <a:t>’</a:t>
            </a:r>
          </a:p>
          <a:p>
            <a:pPr algn="l"/>
            <a:r>
              <a:rPr lang="en-US" altLang="zh-CN" sz="2400" i="0" dirty="0">
                <a:solidFill>
                  <a:srgbClr val="333399"/>
                </a:solidFill>
              </a:rPr>
              <a:t>    </a:t>
            </a:r>
            <a:r>
              <a:rPr lang="en-US" altLang="zh-CN" sz="2400" dirty="0" err="1">
                <a:solidFill>
                  <a:srgbClr val="333399"/>
                </a:solidFill>
                <a:sym typeface="Symbol" pitchFamily="18" charset="2"/>
              </a:rPr>
              <a:t>S</a:t>
            </a:r>
            <a:r>
              <a:rPr lang="en-US" altLang="zh-CN" sz="2400" dirty="0" err="1">
                <a:solidFill>
                  <a:srgbClr val="333399"/>
                </a:solidFill>
              </a:rPr>
              <a:t>f</a:t>
            </a:r>
            <a:r>
              <a:rPr lang="en-US" altLang="zh-CN" sz="2400" i="0" dirty="0">
                <a:solidFill>
                  <a:srgbClr val="333399"/>
                </a:solidFill>
              </a:rPr>
              <a:t> : =1;                     //</a:t>
            </a:r>
            <a:r>
              <a:rPr lang="zh-CN" altLang="en-US" sz="2400" b="1" i="0" dirty="0">
                <a:solidFill>
                  <a:srgbClr val="333399"/>
                </a:solidFill>
              </a:rPr>
              <a:t>变量 </a:t>
            </a:r>
            <a:r>
              <a:rPr lang="en-US" altLang="zh-CN" sz="2400" dirty="0" err="1">
                <a:solidFill>
                  <a:srgbClr val="333399"/>
                </a:solidFill>
                <a:sym typeface="Symbol" pitchFamily="18" charset="2"/>
              </a:rPr>
              <a:t>S</a:t>
            </a:r>
            <a:r>
              <a:rPr lang="en-US" altLang="zh-CN" sz="2400" dirty="0" err="1">
                <a:solidFill>
                  <a:srgbClr val="333399"/>
                </a:solidFill>
              </a:rPr>
              <a:t>f</a:t>
            </a:r>
            <a:r>
              <a:rPr lang="en-US" altLang="zh-CN" sz="2400" dirty="0">
                <a:solidFill>
                  <a:srgbClr val="333399"/>
                </a:solidFill>
              </a:rPr>
              <a:t> </a:t>
            </a:r>
            <a:r>
              <a:rPr lang="zh-CN" altLang="en-US" sz="2400" b="1" i="0" dirty="0">
                <a:solidFill>
                  <a:srgbClr val="333399"/>
                </a:solidFill>
              </a:rPr>
              <a:t>对应属性</a:t>
            </a:r>
            <a:r>
              <a:rPr lang="en-US" altLang="zh-CN" sz="2400" dirty="0" err="1">
                <a:solidFill>
                  <a:srgbClr val="333399"/>
                </a:solidFill>
                <a:sym typeface="Symbol" pitchFamily="18" charset="2"/>
              </a:rPr>
              <a:t>S</a:t>
            </a:r>
            <a:r>
              <a:rPr lang="en-US" altLang="zh-CN" sz="2400" b="1" i="0" dirty="0" err="1">
                <a:solidFill>
                  <a:srgbClr val="333399"/>
                </a:solidFill>
                <a:sym typeface="Symbol" pitchFamily="18" charset="2"/>
              </a:rPr>
              <a:t>.</a:t>
            </a:r>
            <a:r>
              <a:rPr lang="en-US" altLang="zh-CN" sz="2400" dirty="0" err="1">
                <a:solidFill>
                  <a:srgbClr val="333399"/>
                </a:solidFill>
              </a:rPr>
              <a:t>f</a:t>
            </a:r>
            <a:r>
              <a:rPr lang="en-US" altLang="zh-CN" sz="2800" i="0" dirty="0">
                <a:solidFill>
                  <a:srgbClr val="333399"/>
                </a:solidFill>
              </a:rPr>
              <a:t> </a:t>
            </a:r>
            <a:endParaRPr lang="en-US" altLang="zh-CN" sz="2400" i="0" dirty="0">
              <a:solidFill>
                <a:srgbClr val="333399"/>
              </a:solidFill>
            </a:endParaRPr>
          </a:p>
          <a:p>
            <a:pPr algn="l"/>
            <a:r>
              <a:rPr lang="en-US" altLang="zh-CN" sz="2400" i="0" dirty="0">
                <a:solidFill>
                  <a:srgbClr val="333399"/>
                </a:solidFill>
              </a:rPr>
              <a:t>    </a:t>
            </a:r>
            <a:r>
              <a:rPr lang="en-US" altLang="zh-CN" sz="2400" dirty="0" err="1">
                <a:solidFill>
                  <a:srgbClr val="333399"/>
                </a:solidFill>
                <a:sym typeface="Symbol" pitchFamily="18" charset="2"/>
              </a:rPr>
              <a:t>S</a:t>
            </a:r>
            <a:r>
              <a:rPr lang="en-US" altLang="zh-CN" sz="2400" dirty="0" err="1">
                <a:solidFill>
                  <a:srgbClr val="333399"/>
                </a:solidFill>
              </a:rPr>
              <a:t>v</a:t>
            </a:r>
            <a:r>
              <a:rPr lang="en-US" altLang="zh-CN" sz="2400" i="0" dirty="0">
                <a:solidFill>
                  <a:srgbClr val="333399"/>
                </a:solidFill>
              </a:rPr>
              <a:t> : = </a:t>
            </a:r>
            <a:r>
              <a:rPr lang="en-US" altLang="zh-CN" sz="2400" i="0" dirty="0" err="1">
                <a:solidFill>
                  <a:srgbClr val="333399"/>
                </a:solidFill>
              </a:rPr>
              <a:t>ParseS</a:t>
            </a:r>
            <a:r>
              <a:rPr lang="en-US" altLang="zh-CN" sz="2400" i="0" dirty="0">
                <a:solidFill>
                  <a:srgbClr val="333399"/>
                </a:solidFill>
              </a:rPr>
              <a:t>(</a:t>
            </a:r>
            <a:r>
              <a:rPr lang="en-US" altLang="zh-CN" sz="2400" dirty="0" err="1">
                <a:solidFill>
                  <a:srgbClr val="333399"/>
                </a:solidFill>
                <a:sym typeface="Symbol" pitchFamily="18" charset="2"/>
              </a:rPr>
              <a:t>S</a:t>
            </a:r>
            <a:r>
              <a:rPr lang="en-US" altLang="zh-CN" sz="2400" dirty="0" err="1">
                <a:solidFill>
                  <a:srgbClr val="333399"/>
                </a:solidFill>
              </a:rPr>
              <a:t>f</a:t>
            </a:r>
            <a:r>
              <a:rPr lang="en-US" altLang="zh-CN" sz="2400" i="0" dirty="0">
                <a:solidFill>
                  <a:srgbClr val="333399"/>
                </a:solidFill>
              </a:rPr>
              <a:t>);   //</a:t>
            </a:r>
            <a:r>
              <a:rPr lang="zh-CN" altLang="en-US" sz="2400" b="1" i="0" dirty="0">
                <a:solidFill>
                  <a:srgbClr val="333399"/>
                </a:solidFill>
              </a:rPr>
              <a:t>变量 </a:t>
            </a:r>
            <a:r>
              <a:rPr lang="en-US" altLang="zh-CN" sz="2400" dirty="0" err="1">
                <a:solidFill>
                  <a:srgbClr val="333399"/>
                </a:solidFill>
                <a:sym typeface="Symbol" pitchFamily="18" charset="2"/>
              </a:rPr>
              <a:t>S</a:t>
            </a:r>
            <a:r>
              <a:rPr lang="en-US" altLang="zh-CN" sz="2400" dirty="0" err="1">
                <a:solidFill>
                  <a:srgbClr val="333399"/>
                </a:solidFill>
              </a:rPr>
              <a:t>v</a:t>
            </a:r>
            <a:r>
              <a:rPr lang="en-US" altLang="zh-CN" sz="2400" dirty="0">
                <a:solidFill>
                  <a:srgbClr val="333399"/>
                </a:solidFill>
              </a:rPr>
              <a:t> </a:t>
            </a:r>
            <a:r>
              <a:rPr lang="zh-CN" altLang="en-US" sz="2400" b="1" i="0" dirty="0">
                <a:solidFill>
                  <a:srgbClr val="333399"/>
                </a:solidFill>
              </a:rPr>
              <a:t>对应属性</a:t>
            </a:r>
            <a:r>
              <a:rPr lang="en-US" altLang="zh-CN" sz="2400" dirty="0" err="1">
                <a:solidFill>
                  <a:srgbClr val="333399"/>
                </a:solidFill>
                <a:sym typeface="Symbol" pitchFamily="18" charset="2"/>
              </a:rPr>
              <a:t>S</a:t>
            </a:r>
            <a:r>
              <a:rPr lang="en-US" altLang="zh-CN" sz="2400" b="1" i="0" dirty="0" err="1">
                <a:solidFill>
                  <a:srgbClr val="333399"/>
                </a:solidFill>
                <a:sym typeface="Symbol" pitchFamily="18" charset="2"/>
              </a:rPr>
              <a:t>.</a:t>
            </a:r>
            <a:r>
              <a:rPr lang="en-US" altLang="zh-CN" sz="2400" dirty="0" err="1">
                <a:solidFill>
                  <a:srgbClr val="333399"/>
                </a:solidFill>
              </a:rPr>
              <a:t>v</a:t>
            </a:r>
            <a:r>
              <a:rPr lang="en-US" altLang="zh-CN" sz="2800" i="0" dirty="0">
                <a:solidFill>
                  <a:srgbClr val="333399"/>
                </a:solidFill>
              </a:rPr>
              <a:t> </a:t>
            </a:r>
            <a:endParaRPr lang="en-US" altLang="zh-CN" sz="2400" b="1" i="0" dirty="0">
              <a:solidFill>
                <a:srgbClr val="333399"/>
              </a:solidFill>
            </a:endParaRPr>
          </a:p>
          <a:p>
            <a:pPr algn="l"/>
            <a:r>
              <a:rPr lang="en-US" altLang="zh-CN" sz="2400" i="0" dirty="0">
                <a:solidFill>
                  <a:srgbClr val="333399"/>
                </a:solidFill>
              </a:rPr>
              <a:t>    </a:t>
            </a:r>
            <a:r>
              <a:rPr lang="en-US" altLang="zh-CN" sz="2400" dirty="0">
                <a:solidFill>
                  <a:srgbClr val="333399"/>
                </a:solidFill>
                <a:sym typeface="Symbol" pitchFamily="18" charset="2"/>
              </a:rPr>
              <a:t>p</a:t>
            </a:r>
            <a:r>
              <a:rPr lang="en-US" altLang="zh-CN" sz="2400" dirty="0">
                <a:solidFill>
                  <a:srgbClr val="333399"/>
                </a:solidFill>
              </a:rPr>
              <a:t>rint(</a:t>
            </a:r>
            <a:r>
              <a:rPr lang="en-US" altLang="zh-CN" sz="2400" dirty="0" err="1">
                <a:solidFill>
                  <a:srgbClr val="333399"/>
                </a:solidFill>
                <a:sym typeface="Symbol" pitchFamily="18" charset="2"/>
              </a:rPr>
              <a:t>S</a:t>
            </a:r>
            <a:r>
              <a:rPr lang="en-US" altLang="zh-CN" sz="2400" dirty="0" err="1">
                <a:solidFill>
                  <a:srgbClr val="333399"/>
                </a:solidFill>
              </a:rPr>
              <a:t>v</a:t>
            </a:r>
            <a:r>
              <a:rPr lang="en-US" altLang="zh-CN" sz="2400" dirty="0">
                <a:solidFill>
                  <a:srgbClr val="333399"/>
                </a:solidFill>
              </a:rPr>
              <a:t>)</a:t>
            </a:r>
            <a:r>
              <a:rPr lang="en-US" altLang="zh-CN" sz="2400" i="0" dirty="0">
                <a:solidFill>
                  <a:srgbClr val="333399"/>
                </a:solidFill>
              </a:rPr>
              <a:t>;</a:t>
            </a:r>
          </a:p>
          <a:p>
            <a:pPr algn="l"/>
            <a:r>
              <a:rPr lang="en-US" altLang="zh-CN" sz="2400" i="0" dirty="0">
                <a:solidFill>
                  <a:srgbClr val="333399"/>
                </a:solidFill>
              </a:rPr>
              <a:t>}</a:t>
            </a:r>
          </a:p>
        </p:txBody>
      </p:sp>
    </p:spTree>
    <p:extLst>
      <p:ext uri="{BB962C8B-B14F-4D97-AF65-F5344CB8AC3E}">
        <p14:creationId xmlns:p14="http://schemas.microsoft.com/office/powerpoint/2010/main" val="93937722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30453"/>
                                        </p:tgtEl>
                                        <p:attrNameLst>
                                          <p:attrName>style.visibility</p:attrName>
                                        </p:attrNameLst>
                                      </p:cBhvr>
                                      <p:to>
                                        <p:strVal val="visible"/>
                                      </p:to>
                                    </p:set>
                                    <p:animEffect transition="in" filter="slide(fromBottom)">
                                      <p:cBhvr>
                                        <p:cTn id="7" dur="500"/>
                                        <p:tgtEl>
                                          <p:spTgt spid="530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53"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0"/>
          <p:cNvSpPr txBox="1">
            <a:spLocks noChangeArrowheads="1"/>
          </p:cNvSpPr>
          <p:nvPr/>
        </p:nvSpPr>
        <p:spPr bwMode="auto">
          <a:xfrm>
            <a:off x="185738" y="533400"/>
            <a:ext cx="8958262" cy="2539157"/>
          </a:xfrm>
          <a:prstGeom prst="rect">
            <a:avLst/>
          </a:prstGeom>
          <a:noFill/>
          <a:ln w="9525">
            <a:noFill/>
            <a:miter lim="800000"/>
            <a:headEnd/>
            <a:tailEnd/>
          </a:ln>
        </p:spPr>
        <p:txBody>
          <a:bodyPr wrap="square">
            <a:spAutoFit/>
          </a:bodyPr>
          <a:lstStyle/>
          <a:p>
            <a:pPr algn="l">
              <a:buClrTx/>
              <a:buFont typeface="Wingdings" pitchFamily="2" charset="2"/>
              <a:buChar char="²"/>
            </a:pPr>
            <a:r>
              <a:rPr lang="en-US" altLang="zh-CN" sz="3200" b="1" i="0" dirty="0">
                <a:latin typeface="楷体_GB2312" pitchFamily="49" charset="-122"/>
              </a:rPr>
              <a:t> </a:t>
            </a:r>
            <a:r>
              <a:rPr lang="zh-CN" altLang="en-US" sz="3200" b="1" i="0" dirty="0">
                <a:solidFill>
                  <a:srgbClr val="333399"/>
                </a:solidFill>
                <a:latin typeface="楷体_GB2312" pitchFamily="49" charset="-122"/>
              </a:rPr>
              <a:t>基于翻译模式的</a:t>
            </a:r>
            <a:r>
              <a:rPr lang="zh-CN" altLang="en-US" sz="3200" b="1" i="0" dirty="0">
                <a:solidFill>
                  <a:srgbClr val="333399"/>
                </a:solidFill>
              </a:rPr>
              <a:t>自上而下</a:t>
            </a:r>
            <a:r>
              <a:rPr lang="zh-CN" altLang="en-US" sz="3200" b="1" i="0" dirty="0">
                <a:solidFill>
                  <a:srgbClr val="333399"/>
                </a:solidFill>
                <a:latin typeface="楷体_GB2312" pitchFamily="49" charset="-122"/>
              </a:rPr>
              <a:t>语义计算</a:t>
            </a:r>
            <a:r>
              <a:rPr lang="zh-CN" altLang="en-US" sz="3200" b="1" i="0" dirty="0">
                <a:latin typeface="楷体_GB2312" pitchFamily="49" charset="-122"/>
              </a:rPr>
              <a:t>举例</a:t>
            </a:r>
          </a:p>
          <a:p>
            <a:pPr algn="l">
              <a:buClrTx/>
            </a:pPr>
            <a:endParaRPr lang="zh-CN" altLang="en-US" sz="900" b="1" i="0" dirty="0">
              <a:latin typeface="楷体_GB2312" pitchFamily="49" charset="-122"/>
            </a:endParaRPr>
          </a:p>
          <a:p>
            <a:pPr lvl="1" algn="l">
              <a:buClrTx/>
              <a:buFont typeface="Symbol" pitchFamily="18" charset="2"/>
              <a:buChar char="-"/>
            </a:pPr>
            <a:r>
              <a:rPr lang="zh-CN" altLang="en-US" sz="3200" b="1" i="0" dirty="0"/>
              <a:t>  </a:t>
            </a:r>
            <a:r>
              <a:rPr lang="zh-CN" altLang="en-US" sz="2000" b="1" i="0" dirty="0">
                <a:solidFill>
                  <a:srgbClr val="333399"/>
                </a:solidFill>
                <a:latin typeface="楷体_GB2312" pitchFamily="49" charset="-122"/>
              </a:rPr>
              <a:t>根据产生式</a:t>
            </a:r>
          </a:p>
          <a:p>
            <a:pPr lvl="1" algn="l">
              <a:buClrTx/>
              <a:buFont typeface="Symbol" pitchFamily="18" charset="2"/>
              <a:buNone/>
            </a:pPr>
            <a:endParaRPr lang="zh-CN" altLang="en-US" sz="900" b="1" i="0" dirty="0">
              <a:solidFill>
                <a:srgbClr val="333399"/>
              </a:solidFill>
              <a:latin typeface="楷体_GB2312" pitchFamily="49" charset="-122"/>
            </a:endParaRPr>
          </a:p>
          <a:p>
            <a:pPr algn="l">
              <a:buClrTx/>
            </a:pPr>
            <a:r>
              <a:rPr lang="zh-CN" altLang="en-US" sz="2400" dirty="0">
                <a:solidFill>
                  <a:srgbClr val="333399"/>
                </a:solidFill>
                <a:sym typeface="Symbol" pitchFamily="18" charset="2"/>
              </a:rPr>
              <a:t>              </a:t>
            </a:r>
            <a:r>
              <a:rPr lang="en-US" altLang="zh-CN" sz="2400" dirty="0" smtClean="0">
                <a:solidFill>
                  <a:srgbClr val="333399"/>
                </a:solidFill>
                <a:sym typeface="Symbol" pitchFamily="18" charset="2"/>
              </a:rPr>
              <a:t>S </a:t>
            </a:r>
            <a:r>
              <a:rPr lang="en-US" altLang="zh-CN" sz="2400" i="0" dirty="0">
                <a:solidFill>
                  <a:srgbClr val="333399"/>
                </a:solidFill>
                <a:sym typeface="Symbol" pitchFamily="18" charset="2"/>
              </a:rPr>
              <a:t></a:t>
            </a:r>
            <a:r>
              <a:rPr lang="en-US" altLang="zh-CN" sz="2400" dirty="0">
                <a:solidFill>
                  <a:srgbClr val="333399"/>
                </a:solidFill>
                <a:sym typeface="Symbol" pitchFamily="18" charset="2"/>
              </a:rPr>
              <a:t> </a:t>
            </a:r>
            <a:r>
              <a:rPr lang="en-US" altLang="zh-CN" sz="2400" i="0" dirty="0">
                <a:solidFill>
                  <a:srgbClr val="333399"/>
                </a:solidFill>
                <a:sym typeface="Symbol" pitchFamily="18" charset="2"/>
              </a:rPr>
              <a:t>{ </a:t>
            </a:r>
            <a:r>
              <a:rPr lang="en-US" altLang="zh-CN" sz="2400" dirty="0" err="1">
                <a:solidFill>
                  <a:srgbClr val="333399"/>
                </a:solidFill>
                <a:sym typeface="Symbol" pitchFamily="18" charset="2"/>
              </a:rPr>
              <a:t>B</a:t>
            </a:r>
            <a:r>
              <a:rPr lang="en-US" altLang="zh-CN" sz="2400" b="1" i="0" dirty="0" err="1">
                <a:solidFill>
                  <a:srgbClr val="333399"/>
                </a:solidFill>
                <a:sym typeface="Symbol" pitchFamily="18" charset="2"/>
              </a:rPr>
              <a:t>.</a:t>
            </a:r>
            <a:r>
              <a:rPr lang="en-US" altLang="zh-CN" sz="2400" dirty="0" err="1">
                <a:solidFill>
                  <a:srgbClr val="333399"/>
                </a:solidFill>
              </a:rPr>
              <a:t>f</a:t>
            </a:r>
            <a:r>
              <a:rPr lang="en-US" altLang="zh-CN" sz="2400" i="0" dirty="0">
                <a:solidFill>
                  <a:srgbClr val="333399"/>
                </a:solidFill>
              </a:rPr>
              <a:t> : =</a:t>
            </a:r>
            <a:r>
              <a:rPr lang="en-US" altLang="zh-CN" sz="2400" dirty="0" err="1">
                <a:solidFill>
                  <a:srgbClr val="333399"/>
                </a:solidFill>
                <a:sym typeface="Symbol" pitchFamily="18" charset="2"/>
              </a:rPr>
              <a:t>S</a:t>
            </a:r>
            <a:r>
              <a:rPr lang="en-US" altLang="zh-CN" sz="2400" b="1" dirty="0" err="1">
                <a:solidFill>
                  <a:srgbClr val="333399"/>
                </a:solidFill>
                <a:sym typeface="Symbol" pitchFamily="18" charset="2"/>
              </a:rPr>
              <a:t>.</a:t>
            </a:r>
            <a:r>
              <a:rPr lang="en-US" altLang="zh-CN" sz="2400" dirty="0" err="1">
                <a:solidFill>
                  <a:srgbClr val="333399"/>
                </a:solidFill>
                <a:sym typeface="Symbol" pitchFamily="18" charset="2"/>
              </a:rPr>
              <a:t>f</a:t>
            </a:r>
            <a:r>
              <a:rPr lang="en-US" altLang="zh-CN" sz="2400" dirty="0">
                <a:solidFill>
                  <a:srgbClr val="333399"/>
                </a:solidFill>
                <a:sym typeface="Symbol" pitchFamily="18" charset="2"/>
              </a:rPr>
              <a:t> </a:t>
            </a:r>
            <a:r>
              <a:rPr lang="en-US" altLang="zh-CN" sz="2400" i="0" dirty="0">
                <a:solidFill>
                  <a:srgbClr val="333399"/>
                </a:solidFill>
                <a:sym typeface="Symbol" pitchFamily="18" charset="2"/>
              </a:rPr>
              <a:t>}</a:t>
            </a:r>
            <a:r>
              <a:rPr lang="en-US" altLang="zh-CN" sz="2400" dirty="0">
                <a:solidFill>
                  <a:srgbClr val="333399"/>
                </a:solidFill>
                <a:sym typeface="Symbol" pitchFamily="18" charset="2"/>
              </a:rPr>
              <a:t> B  </a:t>
            </a:r>
            <a:r>
              <a:rPr lang="en-US" altLang="zh-CN" sz="2400" i="0" dirty="0">
                <a:solidFill>
                  <a:srgbClr val="333399"/>
                </a:solidFill>
                <a:sym typeface="Symbol" pitchFamily="18" charset="2"/>
              </a:rPr>
              <a:t>{ </a:t>
            </a:r>
            <a:r>
              <a:rPr lang="en-US" altLang="zh-CN" sz="2400" dirty="0">
                <a:solidFill>
                  <a:srgbClr val="333399"/>
                </a:solidFill>
                <a:sym typeface="Symbol" pitchFamily="18" charset="2"/>
              </a:rPr>
              <a:t>S</a:t>
            </a:r>
            <a:r>
              <a:rPr lang="en-US" altLang="zh-CN" sz="2400" i="0" baseline="-25000" dirty="0">
                <a:solidFill>
                  <a:srgbClr val="333399"/>
                </a:solidFill>
                <a:sym typeface="Symbol" pitchFamily="18" charset="2"/>
              </a:rPr>
              <a:t>1</a:t>
            </a:r>
            <a:r>
              <a:rPr lang="en-US" altLang="zh-CN" sz="2400" b="1" dirty="0">
                <a:solidFill>
                  <a:srgbClr val="333399"/>
                </a:solidFill>
                <a:sym typeface="Symbol" pitchFamily="18" charset="2"/>
              </a:rPr>
              <a:t>.</a:t>
            </a:r>
            <a:r>
              <a:rPr lang="en-US" altLang="zh-CN" sz="2400" dirty="0">
                <a:solidFill>
                  <a:srgbClr val="333399"/>
                </a:solidFill>
                <a:sym typeface="Symbol" pitchFamily="18" charset="2"/>
              </a:rPr>
              <a:t>f </a:t>
            </a:r>
            <a:r>
              <a:rPr lang="en-US" altLang="zh-CN" sz="2400" i="0" dirty="0">
                <a:solidFill>
                  <a:srgbClr val="333399"/>
                </a:solidFill>
              </a:rPr>
              <a:t>:= </a:t>
            </a:r>
            <a:r>
              <a:rPr lang="en-US" altLang="zh-CN" sz="2400" dirty="0" err="1">
                <a:solidFill>
                  <a:srgbClr val="333399"/>
                </a:solidFill>
                <a:sym typeface="Symbol" pitchFamily="18" charset="2"/>
              </a:rPr>
              <a:t>S</a:t>
            </a:r>
            <a:r>
              <a:rPr lang="en-US" altLang="zh-CN" sz="2400" b="1" dirty="0" err="1">
                <a:solidFill>
                  <a:srgbClr val="333399"/>
                </a:solidFill>
                <a:sym typeface="Symbol" pitchFamily="18" charset="2"/>
              </a:rPr>
              <a:t>.</a:t>
            </a:r>
            <a:r>
              <a:rPr lang="en-US" altLang="zh-CN" sz="2400" dirty="0" err="1">
                <a:solidFill>
                  <a:srgbClr val="333399"/>
                </a:solidFill>
                <a:sym typeface="Symbol" pitchFamily="18" charset="2"/>
              </a:rPr>
              <a:t>f</a:t>
            </a:r>
            <a:r>
              <a:rPr lang="en-US" altLang="zh-CN" sz="2400" dirty="0">
                <a:solidFill>
                  <a:srgbClr val="333399"/>
                </a:solidFill>
                <a:sym typeface="Symbol" pitchFamily="18" charset="2"/>
              </a:rPr>
              <a:t> +1 </a:t>
            </a:r>
            <a:r>
              <a:rPr lang="en-US" altLang="zh-CN" sz="2400" i="0" dirty="0">
                <a:solidFill>
                  <a:srgbClr val="333399"/>
                </a:solidFill>
                <a:sym typeface="Symbol" pitchFamily="18" charset="2"/>
              </a:rPr>
              <a:t>}</a:t>
            </a:r>
            <a:r>
              <a:rPr lang="en-US" altLang="zh-CN" sz="2400" dirty="0">
                <a:solidFill>
                  <a:srgbClr val="333399"/>
                </a:solidFill>
                <a:sym typeface="Symbol" pitchFamily="18" charset="2"/>
              </a:rPr>
              <a:t> S</a:t>
            </a:r>
            <a:r>
              <a:rPr lang="en-US" altLang="zh-CN" sz="2400" i="0" baseline="-25000" dirty="0">
                <a:solidFill>
                  <a:srgbClr val="333399"/>
                </a:solidFill>
                <a:sym typeface="Symbol" pitchFamily="18" charset="2"/>
              </a:rPr>
              <a:t>1 </a:t>
            </a:r>
            <a:r>
              <a:rPr lang="en-US" altLang="zh-CN" sz="2400" i="0" dirty="0">
                <a:solidFill>
                  <a:srgbClr val="333399"/>
                </a:solidFill>
                <a:sym typeface="Symbol" pitchFamily="18" charset="2"/>
              </a:rPr>
              <a:t>{</a:t>
            </a:r>
            <a:r>
              <a:rPr lang="en-US" altLang="zh-CN" sz="2400" dirty="0" err="1">
                <a:solidFill>
                  <a:srgbClr val="333399"/>
                </a:solidFill>
                <a:sym typeface="Symbol" pitchFamily="18" charset="2"/>
              </a:rPr>
              <a:t>S</a:t>
            </a:r>
            <a:r>
              <a:rPr lang="en-US" altLang="zh-CN" sz="2400" b="1" dirty="0" err="1">
                <a:solidFill>
                  <a:srgbClr val="333399"/>
                </a:solidFill>
                <a:sym typeface="Symbol" pitchFamily="18" charset="2"/>
              </a:rPr>
              <a:t>.</a:t>
            </a:r>
            <a:r>
              <a:rPr lang="en-US" altLang="zh-CN" sz="2400" dirty="0" err="1">
                <a:solidFill>
                  <a:srgbClr val="333399"/>
                </a:solidFill>
                <a:sym typeface="Symbol" pitchFamily="18" charset="2"/>
              </a:rPr>
              <a:t>v</a:t>
            </a:r>
            <a:r>
              <a:rPr lang="en-US" altLang="zh-CN" sz="2400" dirty="0">
                <a:solidFill>
                  <a:srgbClr val="333399"/>
                </a:solidFill>
                <a:sym typeface="Symbol" pitchFamily="18" charset="2"/>
              </a:rPr>
              <a:t> </a:t>
            </a:r>
            <a:r>
              <a:rPr lang="en-US" altLang="zh-CN" sz="2400" i="0" dirty="0">
                <a:solidFill>
                  <a:srgbClr val="333399"/>
                </a:solidFill>
              </a:rPr>
              <a:t>:= </a:t>
            </a:r>
            <a:r>
              <a:rPr lang="en-US" altLang="zh-CN" sz="2400" dirty="0">
                <a:solidFill>
                  <a:srgbClr val="333399"/>
                </a:solidFill>
                <a:sym typeface="Symbol" pitchFamily="18" charset="2"/>
              </a:rPr>
              <a:t>S</a:t>
            </a:r>
            <a:r>
              <a:rPr lang="en-US" altLang="zh-CN" sz="2400" i="0" baseline="-25000" dirty="0">
                <a:solidFill>
                  <a:srgbClr val="333399"/>
                </a:solidFill>
                <a:sym typeface="Symbol" pitchFamily="18" charset="2"/>
              </a:rPr>
              <a:t>1</a:t>
            </a:r>
            <a:r>
              <a:rPr lang="en-US" altLang="zh-CN" sz="2400" b="1" i="0" dirty="0">
                <a:solidFill>
                  <a:srgbClr val="333399"/>
                </a:solidFill>
                <a:sym typeface="Symbol" pitchFamily="18" charset="2"/>
              </a:rPr>
              <a:t>.</a:t>
            </a:r>
            <a:r>
              <a:rPr lang="en-US" altLang="zh-CN" sz="2400" dirty="0">
                <a:solidFill>
                  <a:srgbClr val="333399"/>
                </a:solidFill>
                <a:sym typeface="Symbol" pitchFamily="18" charset="2"/>
              </a:rPr>
              <a:t>v</a:t>
            </a:r>
            <a:r>
              <a:rPr lang="en-US" altLang="zh-CN" sz="2400" i="0" dirty="0">
                <a:solidFill>
                  <a:srgbClr val="333399"/>
                </a:solidFill>
              </a:rPr>
              <a:t>+</a:t>
            </a:r>
            <a:r>
              <a:rPr lang="en-US" altLang="zh-CN" sz="2400" dirty="0">
                <a:solidFill>
                  <a:srgbClr val="333399"/>
                </a:solidFill>
                <a:sym typeface="Symbol" pitchFamily="18" charset="2"/>
              </a:rPr>
              <a:t>B</a:t>
            </a:r>
            <a:r>
              <a:rPr lang="en-US" altLang="zh-CN" sz="2400" b="1" i="0" dirty="0">
                <a:solidFill>
                  <a:srgbClr val="333399"/>
                </a:solidFill>
                <a:sym typeface="Symbol" pitchFamily="18" charset="2"/>
              </a:rPr>
              <a:t>.</a:t>
            </a:r>
            <a:r>
              <a:rPr lang="en-US" altLang="zh-CN" sz="2400" dirty="0">
                <a:solidFill>
                  <a:srgbClr val="333399"/>
                </a:solidFill>
                <a:sym typeface="Symbol" pitchFamily="18" charset="2"/>
              </a:rPr>
              <a:t>v </a:t>
            </a:r>
            <a:r>
              <a:rPr lang="en-US" altLang="zh-CN" sz="2400" i="0" dirty="0">
                <a:solidFill>
                  <a:srgbClr val="333399"/>
                </a:solidFill>
                <a:sym typeface="Symbol" pitchFamily="18" charset="2"/>
              </a:rPr>
              <a:t>}</a:t>
            </a:r>
            <a:r>
              <a:rPr lang="en-US" altLang="zh-CN" sz="2400" dirty="0">
                <a:solidFill>
                  <a:srgbClr val="333399"/>
                </a:solidFill>
                <a:sym typeface="Symbol" pitchFamily="18" charset="2"/>
              </a:rPr>
              <a:t> </a:t>
            </a:r>
            <a:endParaRPr lang="en-US" altLang="zh-CN" sz="1050" baseline="-25000" dirty="0">
              <a:solidFill>
                <a:srgbClr val="333399"/>
              </a:solidFill>
              <a:sym typeface="Symbol" pitchFamily="18" charset="2"/>
            </a:endParaRPr>
          </a:p>
          <a:p>
            <a:pPr algn="l">
              <a:buClrTx/>
            </a:pPr>
            <a:r>
              <a:rPr lang="en-US" altLang="zh-CN" sz="2400">
                <a:solidFill>
                  <a:srgbClr val="333399"/>
                </a:solidFill>
                <a:sym typeface="Symbol" pitchFamily="18" charset="2"/>
              </a:rPr>
              <a:t>              </a:t>
            </a:r>
            <a:r>
              <a:rPr lang="en-US" altLang="zh-CN" sz="2400" smtClean="0">
                <a:solidFill>
                  <a:srgbClr val="333399"/>
                </a:solidFill>
                <a:sym typeface="Symbol" pitchFamily="18" charset="2"/>
              </a:rPr>
              <a:t>S </a:t>
            </a:r>
            <a:r>
              <a:rPr lang="en-US" altLang="zh-CN" sz="2400" i="0" dirty="0">
                <a:solidFill>
                  <a:srgbClr val="333399"/>
                </a:solidFill>
                <a:sym typeface="Symbol" pitchFamily="18" charset="2"/>
              </a:rPr>
              <a:t></a:t>
            </a:r>
            <a:r>
              <a:rPr lang="en-US" altLang="zh-CN" sz="2400" dirty="0">
                <a:solidFill>
                  <a:srgbClr val="333399"/>
                </a:solidFill>
                <a:sym typeface="Symbol" pitchFamily="18" charset="2"/>
              </a:rPr>
              <a:t>   </a:t>
            </a:r>
            <a:r>
              <a:rPr lang="en-US" altLang="zh-CN" sz="2400" i="0" dirty="0">
                <a:solidFill>
                  <a:srgbClr val="333399"/>
                </a:solidFill>
                <a:sym typeface="Symbol" pitchFamily="18" charset="2"/>
              </a:rPr>
              <a:t>{ </a:t>
            </a:r>
            <a:r>
              <a:rPr lang="en-US" altLang="zh-CN" sz="2400" dirty="0" err="1">
                <a:solidFill>
                  <a:srgbClr val="333399"/>
                </a:solidFill>
                <a:sym typeface="Symbol" pitchFamily="18" charset="2"/>
              </a:rPr>
              <a:t>S</a:t>
            </a:r>
            <a:r>
              <a:rPr lang="en-US" altLang="zh-CN" sz="2400" b="1" dirty="0" err="1">
                <a:solidFill>
                  <a:srgbClr val="333399"/>
                </a:solidFill>
                <a:sym typeface="Symbol" pitchFamily="18" charset="2"/>
              </a:rPr>
              <a:t>.</a:t>
            </a:r>
            <a:r>
              <a:rPr lang="en-US" altLang="zh-CN" sz="2400" dirty="0" err="1">
                <a:solidFill>
                  <a:srgbClr val="333399"/>
                </a:solidFill>
                <a:sym typeface="Symbol" pitchFamily="18" charset="2"/>
              </a:rPr>
              <a:t>v</a:t>
            </a:r>
            <a:r>
              <a:rPr lang="en-US" altLang="zh-CN" sz="2400" dirty="0">
                <a:solidFill>
                  <a:srgbClr val="333399"/>
                </a:solidFill>
                <a:sym typeface="Symbol" pitchFamily="18" charset="2"/>
              </a:rPr>
              <a:t> </a:t>
            </a:r>
            <a:r>
              <a:rPr lang="en-US" altLang="zh-CN" sz="2400" i="0" dirty="0">
                <a:solidFill>
                  <a:srgbClr val="333399"/>
                </a:solidFill>
              </a:rPr>
              <a:t>:= </a:t>
            </a:r>
            <a:r>
              <a:rPr lang="en-US" altLang="zh-CN" sz="2400" dirty="0">
                <a:solidFill>
                  <a:srgbClr val="333399"/>
                </a:solidFill>
                <a:sym typeface="Symbol" pitchFamily="18" charset="2"/>
              </a:rPr>
              <a:t>0 </a:t>
            </a:r>
            <a:r>
              <a:rPr lang="en-US" altLang="zh-CN" sz="2400" i="0" dirty="0">
                <a:solidFill>
                  <a:srgbClr val="333399"/>
                </a:solidFill>
                <a:sym typeface="Symbol" pitchFamily="18" charset="2"/>
              </a:rPr>
              <a:t>}</a:t>
            </a:r>
            <a:r>
              <a:rPr lang="en-US" altLang="zh-CN" sz="2400" dirty="0">
                <a:solidFill>
                  <a:srgbClr val="333399"/>
                </a:solidFill>
                <a:sym typeface="Symbol" pitchFamily="18" charset="2"/>
              </a:rPr>
              <a:t> </a:t>
            </a:r>
          </a:p>
          <a:p>
            <a:pPr algn="l">
              <a:buClrTx/>
            </a:pPr>
            <a:endParaRPr lang="en-US" altLang="zh-CN" sz="900" b="1" i="0" dirty="0">
              <a:solidFill>
                <a:srgbClr val="333399"/>
              </a:solidFill>
              <a:latin typeface="Times New Roman" pitchFamily="18" charset="0"/>
            </a:endParaRPr>
          </a:p>
          <a:p>
            <a:pPr lvl="1" algn="l">
              <a:buClrTx/>
              <a:buFont typeface="Symbol" pitchFamily="18" charset="2"/>
              <a:buNone/>
            </a:pPr>
            <a:r>
              <a:rPr lang="en-US" altLang="zh-CN" sz="2000" b="1" i="0" dirty="0">
                <a:solidFill>
                  <a:srgbClr val="333399"/>
                </a:solidFill>
              </a:rPr>
              <a:t>     </a:t>
            </a:r>
            <a:r>
              <a:rPr lang="zh-CN" altLang="en-US" sz="2000" b="1" i="0" dirty="0">
                <a:solidFill>
                  <a:srgbClr val="333399"/>
                </a:solidFill>
              </a:rPr>
              <a:t>对非终结符 </a:t>
            </a:r>
            <a:r>
              <a:rPr lang="en-US" altLang="zh-CN" sz="2000" dirty="0">
                <a:solidFill>
                  <a:srgbClr val="333399"/>
                </a:solidFill>
              </a:rPr>
              <a:t>S</a:t>
            </a:r>
            <a:r>
              <a:rPr lang="zh-CN" altLang="en-US" sz="2000" b="1" i="0" dirty="0">
                <a:solidFill>
                  <a:srgbClr val="333399"/>
                </a:solidFill>
              </a:rPr>
              <a:t>，构造如下函数</a:t>
            </a:r>
          </a:p>
        </p:txBody>
      </p:sp>
      <p:sp>
        <p:nvSpPr>
          <p:cNvPr id="451609" name="Rectangle 25"/>
          <p:cNvSpPr>
            <a:spLocks noChangeArrowheads="1"/>
          </p:cNvSpPr>
          <p:nvPr/>
        </p:nvSpPr>
        <p:spPr bwMode="auto">
          <a:xfrm>
            <a:off x="1692275" y="3352800"/>
            <a:ext cx="6461125" cy="3140075"/>
          </a:xfrm>
          <a:prstGeom prst="rect">
            <a:avLst/>
          </a:prstGeom>
          <a:noFill/>
          <a:ln w="9525">
            <a:noFill/>
            <a:miter lim="800000"/>
            <a:headEnd/>
            <a:tailEnd/>
          </a:ln>
        </p:spPr>
        <p:txBody>
          <a:bodyPr>
            <a:spAutoFit/>
          </a:bodyPr>
          <a:lstStyle/>
          <a:p>
            <a:pPr algn="l"/>
            <a:r>
              <a:rPr lang="en-US" altLang="zh-CN" sz="2000" i="0">
                <a:solidFill>
                  <a:srgbClr val="333399"/>
                </a:solidFill>
              </a:rPr>
              <a:t>float ParseS( int </a:t>
            </a:r>
            <a:r>
              <a:rPr lang="en-US" altLang="zh-CN" sz="2000">
                <a:solidFill>
                  <a:srgbClr val="333399"/>
                </a:solidFill>
              </a:rPr>
              <a:t>f</a:t>
            </a:r>
            <a:r>
              <a:rPr lang="en-US" altLang="zh-CN" sz="2000" i="0">
                <a:solidFill>
                  <a:srgbClr val="333399"/>
                </a:solidFill>
              </a:rPr>
              <a:t> )</a:t>
            </a:r>
          </a:p>
          <a:p>
            <a:pPr algn="l"/>
            <a:r>
              <a:rPr lang="en-US" altLang="zh-CN" sz="2000" i="0">
                <a:solidFill>
                  <a:srgbClr val="333399"/>
                </a:solidFill>
              </a:rPr>
              <a:t>{</a:t>
            </a:r>
          </a:p>
          <a:p>
            <a:pPr algn="l"/>
            <a:r>
              <a:rPr lang="en-US" altLang="zh-CN" sz="2000" i="0">
                <a:solidFill>
                  <a:srgbClr val="333399"/>
                </a:solidFill>
              </a:rPr>
              <a:t>    if (lookahead==‘0’ or lookahead==‘1’ )  {</a:t>
            </a:r>
          </a:p>
          <a:p>
            <a:pPr algn="l"/>
            <a:r>
              <a:rPr lang="en-US" altLang="zh-CN" sz="2000" i="0">
                <a:solidFill>
                  <a:srgbClr val="333399"/>
                </a:solidFill>
              </a:rPr>
              <a:t>                </a:t>
            </a:r>
            <a:r>
              <a:rPr lang="en-US" altLang="zh-CN" sz="2000">
                <a:solidFill>
                  <a:srgbClr val="333399"/>
                </a:solidFill>
                <a:sym typeface="Symbol" pitchFamily="18" charset="2"/>
              </a:rPr>
              <a:t>B</a:t>
            </a:r>
            <a:r>
              <a:rPr lang="en-US" altLang="zh-CN" sz="2000">
                <a:solidFill>
                  <a:srgbClr val="333399"/>
                </a:solidFill>
              </a:rPr>
              <a:t>f</a:t>
            </a:r>
            <a:r>
              <a:rPr lang="en-US" altLang="zh-CN" sz="2000" i="0">
                <a:solidFill>
                  <a:srgbClr val="333399"/>
                </a:solidFill>
              </a:rPr>
              <a:t> : = </a:t>
            </a:r>
            <a:r>
              <a:rPr lang="en-US" altLang="zh-CN" sz="2000">
                <a:solidFill>
                  <a:srgbClr val="333399"/>
                </a:solidFill>
                <a:sym typeface="Symbol" pitchFamily="18" charset="2"/>
              </a:rPr>
              <a:t>f</a:t>
            </a:r>
            <a:r>
              <a:rPr lang="en-US" altLang="zh-CN" sz="2000" i="0">
                <a:solidFill>
                  <a:srgbClr val="333399"/>
                </a:solidFill>
              </a:rPr>
              <a:t>;   </a:t>
            </a:r>
            <a:r>
              <a:rPr lang="en-US" altLang="zh-CN" sz="2000">
                <a:solidFill>
                  <a:srgbClr val="333399"/>
                </a:solidFill>
                <a:sym typeface="Symbol" pitchFamily="18" charset="2"/>
              </a:rPr>
              <a:t>B</a:t>
            </a:r>
            <a:r>
              <a:rPr lang="en-US" altLang="zh-CN" sz="2000">
                <a:solidFill>
                  <a:srgbClr val="333399"/>
                </a:solidFill>
              </a:rPr>
              <a:t>v</a:t>
            </a:r>
            <a:r>
              <a:rPr lang="en-US" altLang="zh-CN" sz="2000" i="0">
                <a:solidFill>
                  <a:srgbClr val="333399"/>
                </a:solidFill>
              </a:rPr>
              <a:t> : = ParseB(</a:t>
            </a:r>
            <a:r>
              <a:rPr lang="en-US" altLang="zh-CN" sz="2000">
                <a:solidFill>
                  <a:srgbClr val="333399"/>
                </a:solidFill>
                <a:sym typeface="Symbol" pitchFamily="18" charset="2"/>
              </a:rPr>
              <a:t>B</a:t>
            </a:r>
            <a:r>
              <a:rPr lang="en-US" altLang="zh-CN" sz="2000">
                <a:solidFill>
                  <a:srgbClr val="333399"/>
                </a:solidFill>
              </a:rPr>
              <a:t>f</a:t>
            </a:r>
            <a:r>
              <a:rPr lang="en-US" altLang="zh-CN" sz="2000" i="0">
                <a:solidFill>
                  <a:srgbClr val="333399"/>
                </a:solidFill>
              </a:rPr>
              <a:t>); </a:t>
            </a:r>
            <a:r>
              <a:rPr lang="en-US" altLang="zh-CN" sz="2000">
                <a:solidFill>
                  <a:srgbClr val="333399"/>
                </a:solidFill>
                <a:sym typeface="Symbol" pitchFamily="18" charset="2"/>
              </a:rPr>
              <a:t>S1f </a:t>
            </a:r>
            <a:r>
              <a:rPr lang="en-US" altLang="zh-CN" sz="2000" i="0">
                <a:solidFill>
                  <a:srgbClr val="333399"/>
                </a:solidFill>
              </a:rPr>
              <a:t>:= </a:t>
            </a:r>
            <a:r>
              <a:rPr lang="en-US" altLang="zh-CN" sz="2000">
                <a:solidFill>
                  <a:srgbClr val="333399"/>
                </a:solidFill>
                <a:sym typeface="Symbol" pitchFamily="18" charset="2"/>
              </a:rPr>
              <a:t>f+1 </a:t>
            </a:r>
            <a:r>
              <a:rPr lang="en-US" altLang="zh-CN" sz="2000" i="0">
                <a:solidFill>
                  <a:srgbClr val="333399"/>
                </a:solidFill>
              </a:rPr>
              <a:t>;</a:t>
            </a:r>
          </a:p>
          <a:p>
            <a:pPr algn="l"/>
            <a:r>
              <a:rPr lang="en-US" altLang="zh-CN" sz="2000">
                <a:solidFill>
                  <a:srgbClr val="333399"/>
                </a:solidFill>
                <a:sym typeface="Symbol" pitchFamily="18" charset="2"/>
              </a:rPr>
              <a:t>                S1v </a:t>
            </a:r>
            <a:r>
              <a:rPr lang="en-US" altLang="zh-CN" sz="2000" i="0">
                <a:solidFill>
                  <a:srgbClr val="333399"/>
                </a:solidFill>
              </a:rPr>
              <a:t>:= ParseS(</a:t>
            </a:r>
            <a:r>
              <a:rPr lang="en-US" altLang="zh-CN" sz="2000">
                <a:solidFill>
                  <a:srgbClr val="333399"/>
                </a:solidFill>
                <a:sym typeface="Symbol" pitchFamily="18" charset="2"/>
              </a:rPr>
              <a:t>S1f</a:t>
            </a:r>
            <a:r>
              <a:rPr lang="en-US" altLang="zh-CN" sz="2000" i="0">
                <a:solidFill>
                  <a:srgbClr val="333399"/>
                </a:solidFill>
              </a:rPr>
              <a:t>); </a:t>
            </a:r>
            <a:r>
              <a:rPr lang="en-US" altLang="zh-CN" sz="2000">
                <a:solidFill>
                  <a:srgbClr val="333399"/>
                </a:solidFill>
                <a:sym typeface="Symbol" pitchFamily="18" charset="2"/>
              </a:rPr>
              <a:t>Sv </a:t>
            </a:r>
            <a:r>
              <a:rPr lang="en-US" altLang="zh-CN" sz="2000" i="0">
                <a:solidFill>
                  <a:srgbClr val="333399"/>
                </a:solidFill>
              </a:rPr>
              <a:t>:= </a:t>
            </a:r>
            <a:r>
              <a:rPr lang="en-US" altLang="zh-CN" sz="2000">
                <a:solidFill>
                  <a:srgbClr val="333399"/>
                </a:solidFill>
                <a:sym typeface="Symbol" pitchFamily="18" charset="2"/>
              </a:rPr>
              <a:t>S1v </a:t>
            </a:r>
            <a:r>
              <a:rPr lang="en-US" altLang="zh-CN" sz="2000" i="0">
                <a:solidFill>
                  <a:srgbClr val="333399"/>
                </a:solidFill>
              </a:rPr>
              <a:t>+ </a:t>
            </a:r>
            <a:r>
              <a:rPr lang="en-US" altLang="zh-CN" sz="2000">
                <a:solidFill>
                  <a:srgbClr val="333399"/>
                </a:solidFill>
                <a:sym typeface="Symbol" pitchFamily="18" charset="2"/>
              </a:rPr>
              <a:t>B</a:t>
            </a:r>
            <a:r>
              <a:rPr lang="en-US" altLang="zh-CN" sz="2000">
                <a:solidFill>
                  <a:srgbClr val="333399"/>
                </a:solidFill>
              </a:rPr>
              <a:t>v;</a:t>
            </a:r>
            <a:endParaRPr lang="en-US" altLang="zh-CN" sz="2000" i="0">
              <a:solidFill>
                <a:srgbClr val="333399"/>
              </a:solidFill>
            </a:endParaRPr>
          </a:p>
          <a:p>
            <a:pPr algn="l"/>
            <a:r>
              <a:rPr lang="en-US" altLang="zh-CN" sz="2000" i="0">
                <a:solidFill>
                  <a:srgbClr val="333399"/>
                </a:solidFill>
              </a:rPr>
              <a:t>    }</a:t>
            </a:r>
          </a:p>
          <a:p>
            <a:pPr algn="l"/>
            <a:r>
              <a:rPr lang="en-US" altLang="zh-CN" sz="2000" i="0">
                <a:solidFill>
                  <a:srgbClr val="333399"/>
                </a:solidFill>
              </a:rPr>
              <a:t>    else if (lookahead== ‘#’ )  </a:t>
            </a:r>
            <a:r>
              <a:rPr lang="en-US" altLang="zh-CN" sz="2000">
                <a:solidFill>
                  <a:srgbClr val="333399"/>
                </a:solidFill>
                <a:sym typeface="Symbol" pitchFamily="18" charset="2"/>
              </a:rPr>
              <a:t>Sv </a:t>
            </a:r>
            <a:r>
              <a:rPr lang="en-US" altLang="zh-CN" sz="2000" i="0">
                <a:solidFill>
                  <a:srgbClr val="333399"/>
                </a:solidFill>
              </a:rPr>
              <a:t>:= </a:t>
            </a:r>
            <a:r>
              <a:rPr lang="en-US" altLang="zh-CN" sz="2000">
                <a:solidFill>
                  <a:srgbClr val="333399"/>
                </a:solidFill>
                <a:sym typeface="Symbol" pitchFamily="18" charset="2"/>
              </a:rPr>
              <a:t>0</a:t>
            </a:r>
            <a:r>
              <a:rPr lang="en-US" altLang="zh-CN" sz="2000" i="0">
                <a:solidFill>
                  <a:srgbClr val="333399"/>
                </a:solidFill>
              </a:rPr>
              <a:t>;</a:t>
            </a:r>
          </a:p>
          <a:p>
            <a:pPr algn="l"/>
            <a:r>
              <a:rPr lang="en-US" altLang="zh-CN" sz="2000" i="0">
                <a:solidFill>
                  <a:srgbClr val="333399"/>
                </a:solidFill>
              </a:rPr>
              <a:t>    else { printf("syntax error \n"); exit(0); }</a:t>
            </a:r>
          </a:p>
          <a:p>
            <a:pPr algn="l"/>
            <a:r>
              <a:rPr lang="en-US" altLang="zh-CN" sz="2000" i="0">
                <a:solidFill>
                  <a:srgbClr val="333399"/>
                </a:solidFill>
              </a:rPr>
              <a:t>    return </a:t>
            </a:r>
            <a:r>
              <a:rPr lang="en-US" altLang="zh-CN" sz="2000">
                <a:solidFill>
                  <a:srgbClr val="333399"/>
                </a:solidFill>
                <a:sym typeface="Symbol" pitchFamily="18" charset="2"/>
              </a:rPr>
              <a:t>Sv</a:t>
            </a:r>
            <a:r>
              <a:rPr lang="en-US" altLang="zh-CN" sz="2000" i="0">
                <a:solidFill>
                  <a:srgbClr val="333399"/>
                </a:solidFill>
              </a:rPr>
              <a:t>;</a:t>
            </a:r>
          </a:p>
          <a:p>
            <a:pPr algn="l"/>
            <a:r>
              <a:rPr lang="en-US" altLang="zh-CN" sz="2000" i="0">
                <a:solidFill>
                  <a:srgbClr val="333399"/>
                </a:solidFill>
              </a:rPr>
              <a:t>}</a:t>
            </a:r>
          </a:p>
        </p:txBody>
      </p:sp>
    </p:spTree>
    <p:extLst>
      <p:ext uri="{BB962C8B-B14F-4D97-AF65-F5344CB8AC3E}">
        <p14:creationId xmlns:p14="http://schemas.microsoft.com/office/powerpoint/2010/main" val="203733367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51609"/>
                                        </p:tgtEl>
                                        <p:attrNameLst>
                                          <p:attrName>style.visibility</p:attrName>
                                        </p:attrNameLst>
                                      </p:cBhvr>
                                      <p:to>
                                        <p:strVal val="visible"/>
                                      </p:to>
                                    </p:set>
                                    <p:animEffect transition="in" filter="slide(fromBottom)">
                                      <p:cBhvr>
                                        <p:cTn id="7" dur="500"/>
                                        <p:tgtEl>
                                          <p:spTgt spid="451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09"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1"/>
          <p:cNvSpPr>
            <a:spLocks noGrp="1"/>
          </p:cNvSpPr>
          <p:nvPr>
            <p:ph type="sldNum" sz="quarter" idx="10"/>
          </p:nvPr>
        </p:nvSpPr>
        <p:spPr/>
        <p:txBody>
          <a:bodyPr/>
          <a:lstStyle/>
          <a:p>
            <a:fld id="{750DFFE8-688A-46A4-923F-489B42746FF7}" type="slidenum">
              <a:rPr lang="en-US" altLang="zh-CN"/>
              <a:pPr/>
              <a:t>7</a:t>
            </a:fld>
            <a:endParaRPr lang="en-US" altLang="zh-CN"/>
          </a:p>
        </p:txBody>
      </p:sp>
      <p:sp>
        <p:nvSpPr>
          <p:cNvPr id="34821" name="Rectangle 1029"/>
          <p:cNvSpPr>
            <a:spLocks noChangeArrowheads="1"/>
          </p:cNvSpPr>
          <p:nvPr/>
        </p:nvSpPr>
        <p:spPr bwMode="auto">
          <a:xfrm>
            <a:off x="685800" y="5181600"/>
            <a:ext cx="1524000" cy="1066800"/>
          </a:xfrm>
          <a:prstGeom prst="rect">
            <a:avLst/>
          </a:prstGeom>
          <a:solidFill>
            <a:srgbClr val="FF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18" name="Text Box 1026"/>
          <p:cNvSpPr txBox="1">
            <a:spLocks noChangeArrowheads="1"/>
          </p:cNvSpPr>
          <p:nvPr/>
        </p:nvSpPr>
        <p:spPr bwMode="auto">
          <a:xfrm>
            <a:off x="228600" y="3962565"/>
            <a:ext cx="82804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3088">
              <a:defRPr kumimoji="1" sz="2400">
                <a:solidFill>
                  <a:schemeClr val="tx1"/>
                </a:solidFill>
                <a:latin typeface="Times New Roman" charset="0"/>
                <a:ea typeface="宋体" pitchFamily="2" charset="-122"/>
              </a:defRPr>
            </a:lvl1pPr>
            <a:lvl2pPr marL="862013">
              <a:defRPr kumimoji="1" sz="2400">
                <a:solidFill>
                  <a:schemeClr val="tx1"/>
                </a:solidFill>
                <a:latin typeface="Times New Roman" charset="0"/>
                <a:ea typeface="宋体" pitchFamily="2" charset="-122"/>
              </a:defRPr>
            </a:lvl2pPr>
            <a:lvl3pPr marL="1052513">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30000"/>
              </a:lnSpc>
              <a:spcBef>
                <a:spcPct val="50000"/>
              </a:spcBef>
            </a:pPr>
            <a:r>
              <a:rPr lang="zh-CN" altLang="en-US" sz="2000" b="1" dirty="0" smtClean="0"/>
              <a:t>定义</a:t>
            </a:r>
            <a:r>
              <a:rPr lang="en-US" altLang="zh-CN" sz="2000" b="1" dirty="0" smtClean="0"/>
              <a:t>7.1 </a:t>
            </a:r>
            <a:r>
              <a:rPr lang="zh-CN" altLang="en-US" sz="2000" b="1" dirty="0"/>
              <a:t>一个</a:t>
            </a:r>
            <a:r>
              <a:rPr lang="zh-CN" altLang="en-US" sz="2000" b="1" dirty="0">
                <a:solidFill>
                  <a:srgbClr val="CC6600"/>
                </a:solidFill>
              </a:rPr>
              <a:t>属性文法</a:t>
            </a:r>
            <a:r>
              <a:rPr lang="en-US" altLang="zh-CN" sz="2000" b="1" dirty="0"/>
              <a:t>A</a:t>
            </a:r>
            <a:r>
              <a:rPr lang="zh-CN" altLang="en-US" sz="2000" b="1" dirty="0"/>
              <a:t>定义为一个三元组（</a:t>
            </a:r>
            <a:r>
              <a:rPr lang="en-US" altLang="zh-CN" sz="2000" b="1" dirty="0"/>
              <a:t>G</a:t>
            </a:r>
            <a:r>
              <a:rPr lang="zh-CN" altLang="en-US" sz="2000" b="1" dirty="0"/>
              <a:t>，</a:t>
            </a:r>
            <a:r>
              <a:rPr lang="en-US" altLang="zh-CN" sz="2000" b="1" dirty="0"/>
              <a:t>V</a:t>
            </a:r>
            <a:r>
              <a:rPr lang="zh-CN" altLang="en-US" sz="2000" b="1" dirty="0"/>
              <a:t>，</a:t>
            </a:r>
            <a:r>
              <a:rPr lang="en-US" altLang="zh-CN" sz="2000" b="1" dirty="0"/>
              <a:t>F</a:t>
            </a:r>
            <a:r>
              <a:rPr lang="zh-CN" altLang="en-US" sz="2000" b="1" dirty="0"/>
              <a:t>），记</a:t>
            </a:r>
            <a:r>
              <a:rPr lang="zh-CN" altLang="en-US" sz="2000" b="1" dirty="0" smtClean="0"/>
              <a:t>为</a:t>
            </a:r>
            <a:endParaRPr lang="en-US" altLang="zh-CN" sz="2000" b="1" dirty="0" smtClean="0"/>
          </a:p>
          <a:p>
            <a:pPr algn="l">
              <a:lnSpc>
                <a:spcPct val="130000"/>
              </a:lnSpc>
              <a:spcBef>
                <a:spcPct val="50000"/>
              </a:spcBef>
            </a:pPr>
            <a:r>
              <a:rPr lang="en-US" altLang="zh-CN" sz="2000" b="1" dirty="0" smtClean="0"/>
              <a:t>A</a:t>
            </a:r>
            <a:r>
              <a:rPr lang="zh-CN" altLang="en-US" sz="2000" b="1" dirty="0"/>
              <a:t>＝（</a:t>
            </a:r>
            <a:r>
              <a:rPr lang="en-US" altLang="zh-CN" sz="2000" b="1" dirty="0"/>
              <a:t>G</a:t>
            </a:r>
            <a:r>
              <a:rPr lang="zh-CN" altLang="en-US" sz="2000" b="1" dirty="0"/>
              <a:t>，</a:t>
            </a:r>
            <a:r>
              <a:rPr lang="en-US" altLang="zh-CN" sz="2000" b="1" dirty="0"/>
              <a:t>V</a:t>
            </a:r>
            <a:r>
              <a:rPr lang="zh-CN" altLang="en-US" sz="2000" b="1" dirty="0"/>
              <a:t>，</a:t>
            </a:r>
            <a:r>
              <a:rPr lang="en-US" altLang="zh-CN" sz="2000" b="1" dirty="0"/>
              <a:t>F</a:t>
            </a:r>
            <a:r>
              <a:rPr lang="zh-CN" altLang="en-US" sz="2000" b="1" dirty="0"/>
              <a:t>）。其中，</a:t>
            </a:r>
            <a:r>
              <a:rPr lang="en-US" altLang="zh-CN" sz="2000" b="1" dirty="0"/>
              <a:t>G</a:t>
            </a:r>
            <a:r>
              <a:rPr lang="zh-CN" altLang="en-US" sz="2000" b="1" dirty="0"/>
              <a:t>为文法，</a:t>
            </a:r>
            <a:r>
              <a:rPr lang="en-US" altLang="zh-CN" sz="2000" b="1" dirty="0"/>
              <a:t>V</a:t>
            </a:r>
            <a:r>
              <a:rPr lang="zh-CN" altLang="en-US" sz="2000" b="1" dirty="0"/>
              <a:t>为文法</a:t>
            </a:r>
            <a:r>
              <a:rPr lang="zh-CN" altLang="en-US" sz="2000" b="1" dirty="0">
                <a:solidFill>
                  <a:srgbClr val="CC6600"/>
                </a:solidFill>
              </a:rPr>
              <a:t>符号属性集</a:t>
            </a:r>
            <a:r>
              <a:rPr lang="zh-CN" altLang="en-US" sz="2000" b="1" dirty="0" smtClean="0"/>
              <a:t>，</a:t>
            </a:r>
            <a:r>
              <a:rPr lang="en-US" altLang="zh-CN" sz="2000" b="1" dirty="0" smtClean="0"/>
              <a:t>F</a:t>
            </a:r>
            <a:r>
              <a:rPr lang="zh-CN" altLang="en-US" sz="2000" b="1" dirty="0" smtClean="0"/>
              <a:t>为</a:t>
            </a:r>
            <a:r>
              <a:rPr lang="zh-CN" altLang="en-US" sz="2000" b="1" dirty="0"/>
              <a:t>规则的有关属性的断言或谓词集也称为</a:t>
            </a:r>
            <a:r>
              <a:rPr lang="zh-CN" altLang="en-US" sz="2000" b="1" dirty="0">
                <a:solidFill>
                  <a:srgbClr val="CC6600"/>
                </a:solidFill>
              </a:rPr>
              <a:t>语义规则</a:t>
            </a:r>
            <a:r>
              <a:rPr lang="zh-CN" altLang="en-US" sz="2000" b="1" dirty="0" smtClean="0">
                <a:solidFill>
                  <a:srgbClr val="CC6600"/>
                </a:solidFill>
              </a:rPr>
              <a:t>集</a:t>
            </a:r>
            <a:r>
              <a:rPr lang="zh-CN" altLang="en-US" sz="2000" b="1" dirty="0" smtClean="0"/>
              <a:t>。</a:t>
            </a:r>
            <a:endParaRPr lang="en-US" altLang="zh-CN" sz="2000" b="1" dirty="0" smtClean="0"/>
          </a:p>
          <a:p>
            <a:pPr algn="l">
              <a:lnSpc>
                <a:spcPct val="130000"/>
              </a:lnSpc>
              <a:spcBef>
                <a:spcPct val="50000"/>
              </a:spcBef>
            </a:pPr>
            <a:r>
              <a:rPr lang="en-US" altLang="zh-CN" sz="2000" b="1" dirty="0" smtClean="0">
                <a:ea typeface="黑体" pitchFamily="2" charset="-122"/>
              </a:rPr>
              <a:t>b = f(c1,c2</a:t>
            </a:r>
            <a:r>
              <a:rPr lang="en-US" altLang="zh-CN" sz="2000" b="1" dirty="0">
                <a:ea typeface="黑体" pitchFamily="2" charset="-122"/>
              </a:rPr>
              <a:t>,…</a:t>
            </a:r>
            <a:r>
              <a:rPr lang="en-US" altLang="zh-CN" sz="2000" b="1" dirty="0" err="1">
                <a:ea typeface="黑体" pitchFamily="2" charset="-122"/>
              </a:rPr>
              <a:t>cn</a:t>
            </a:r>
            <a:r>
              <a:rPr lang="en-US" altLang="zh-CN" sz="2000" b="1" dirty="0">
                <a:ea typeface="黑体" pitchFamily="2" charset="-122"/>
              </a:rPr>
              <a:t>)  </a:t>
            </a:r>
            <a:r>
              <a:rPr lang="en-US" altLang="zh-CN" sz="2000" b="1" dirty="0" smtClean="0">
                <a:ea typeface="黑体" pitchFamily="2" charset="-122"/>
              </a:rPr>
              <a:t>b,c1,c2</a:t>
            </a:r>
            <a:r>
              <a:rPr lang="en-US" altLang="zh-CN" sz="2000" b="1" dirty="0">
                <a:ea typeface="黑体" pitchFamily="2" charset="-122"/>
              </a:rPr>
              <a:t>,…</a:t>
            </a:r>
            <a:r>
              <a:rPr lang="en-US" altLang="zh-CN" sz="2000" b="1" dirty="0" err="1">
                <a:ea typeface="黑体" pitchFamily="2" charset="-122"/>
              </a:rPr>
              <a:t>cn</a:t>
            </a:r>
            <a:r>
              <a:rPr lang="zh-CN" altLang="en-US" sz="2000" b="1" dirty="0" smtClean="0">
                <a:ea typeface="黑体" pitchFamily="2" charset="-122"/>
              </a:rPr>
              <a:t>是产生式</a:t>
            </a:r>
            <a:r>
              <a:rPr lang="en-US" altLang="zh-CN" sz="2000" b="1" dirty="0" smtClean="0">
                <a:ea typeface="黑体" pitchFamily="2" charset="-122"/>
              </a:rPr>
              <a:t>A</a:t>
            </a:r>
            <a:r>
              <a:rPr lang="en-US" altLang="zh-CN" sz="2000" b="1" dirty="0">
                <a:ea typeface="黑体" pitchFamily="2" charset="-122"/>
              </a:rPr>
              <a:t>→</a:t>
            </a:r>
            <a:r>
              <a:rPr lang="el-GR" altLang="zh-CN" sz="2000" b="1" dirty="0">
                <a:ea typeface="宋体"/>
              </a:rPr>
              <a:t> α </a:t>
            </a:r>
            <a:r>
              <a:rPr lang="zh-CN" altLang="en-US" sz="2000" b="1" dirty="0" smtClean="0">
                <a:ea typeface="宋体"/>
              </a:rPr>
              <a:t>中文法</a:t>
            </a:r>
            <a:r>
              <a:rPr lang="zh-CN" altLang="en-US" sz="2000" b="1" dirty="0">
                <a:ea typeface="宋体"/>
              </a:rPr>
              <a:t>符号的属性。</a:t>
            </a:r>
            <a:endParaRPr lang="zh-CN" altLang="en-US" sz="2000" b="1" dirty="0">
              <a:ea typeface="黑体" pitchFamily="2" charset="-122"/>
            </a:endParaRPr>
          </a:p>
          <a:p>
            <a:pPr algn="l">
              <a:lnSpc>
                <a:spcPct val="130000"/>
              </a:lnSpc>
              <a:spcBef>
                <a:spcPct val="50000"/>
              </a:spcBef>
            </a:pPr>
            <a:endParaRPr lang="zh-CN" altLang="en-US" sz="2000" b="1" dirty="0"/>
          </a:p>
        </p:txBody>
      </p:sp>
      <p:sp>
        <p:nvSpPr>
          <p:cNvPr id="34819" name="Text Box 1027"/>
          <p:cNvSpPr txBox="1">
            <a:spLocks noChangeArrowheads="1"/>
          </p:cNvSpPr>
          <p:nvPr/>
        </p:nvSpPr>
        <p:spPr bwMode="auto">
          <a:xfrm>
            <a:off x="337787" y="1157885"/>
            <a:ext cx="838200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14350">
              <a:defRPr kumimoji="1" sz="2400">
                <a:solidFill>
                  <a:schemeClr val="tx1"/>
                </a:solidFill>
                <a:latin typeface="Times New Roman" charset="0"/>
                <a:ea typeface="宋体" pitchFamily="2" charset="-122"/>
              </a:defRPr>
            </a:lvl1pPr>
            <a:lvl2pPr marL="763588">
              <a:defRPr kumimoji="1" sz="2400">
                <a:solidFill>
                  <a:schemeClr val="tx1"/>
                </a:solidFill>
                <a:latin typeface="Times New Roman" charset="0"/>
                <a:ea typeface="宋体" pitchFamily="2" charset="-122"/>
              </a:defRPr>
            </a:lvl2pPr>
            <a:lvl3pPr marL="954088">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30000"/>
              </a:spcBef>
            </a:pPr>
            <a:r>
              <a:rPr lang="zh-CN" altLang="en-US" sz="2000" b="1" dirty="0"/>
              <a:t>文法</a:t>
            </a:r>
            <a:r>
              <a:rPr lang="zh-CN" altLang="en-US" sz="2000" b="1" dirty="0" smtClean="0"/>
              <a:t>符</a:t>
            </a:r>
            <a:r>
              <a:rPr lang="en-US" altLang="zh-CN" sz="2000" b="1" dirty="0" smtClean="0"/>
              <a:t>(</a:t>
            </a:r>
            <a:r>
              <a:rPr lang="zh-CN" altLang="en-US" sz="2000" b="1" dirty="0"/>
              <a:t>对应于自然语言的语法成分</a:t>
            </a:r>
            <a:r>
              <a:rPr lang="en-US" altLang="zh-CN" sz="2000" b="1" dirty="0"/>
              <a:t>)</a:t>
            </a:r>
            <a:r>
              <a:rPr lang="zh-CN" altLang="en-US" sz="2000" b="1" dirty="0"/>
              <a:t>的语义归类</a:t>
            </a:r>
            <a:r>
              <a:rPr lang="zh-CN" altLang="en-US" sz="2000" b="1" dirty="0" smtClean="0"/>
              <a:t>概括的结果</a:t>
            </a:r>
            <a:r>
              <a:rPr lang="zh-CN" altLang="en-US" sz="2000" b="1" dirty="0"/>
              <a:t>称为</a:t>
            </a:r>
            <a:r>
              <a:rPr lang="zh-CN" altLang="en-US" sz="2000" b="1" dirty="0">
                <a:solidFill>
                  <a:srgbClr val="CC6600"/>
                </a:solidFill>
              </a:rPr>
              <a:t>文法</a:t>
            </a:r>
            <a:r>
              <a:rPr lang="zh-CN" altLang="en-US" sz="2000" b="1" dirty="0" smtClean="0">
                <a:solidFill>
                  <a:srgbClr val="CC6600"/>
                </a:solidFill>
              </a:rPr>
              <a:t>符的</a:t>
            </a:r>
            <a:r>
              <a:rPr lang="zh-CN" altLang="en-US" sz="2000" b="1" dirty="0">
                <a:solidFill>
                  <a:srgbClr val="CC6600"/>
                </a:solidFill>
              </a:rPr>
              <a:t>属性</a:t>
            </a:r>
            <a:r>
              <a:rPr lang="zh-CN" altLang="en-US" sz="2000" b="1" dirty="0"/>
              <a:t>。对于计算机语言而言，其文法的每个文法符的语义主要可以归类为“数据类型”、“数据值”和“存储地址”等等属性来描述。这样，文法符属性可以用来描述文法符之语义，每个规则的语义可以使用有关属性的断言或谓词形式加以描述。</a:t>
            </a:r>
            <a:r>
              <a:rPr lang="zh-CN" altLang="en-US" sz="2000" b="1" dirty="0">
                <a:solidFill>
                  <a:srgbClr val="FF0000"/>
                </a:solidFill>
              </a:rPr>
              <a:t>在文法基础上扩充属性和属性的断言</a:t>
            </a:r>
            <a:r>
              <a:rPr lang="zh-CN" altLang="en-US" sz="2000" b="1" dirty="0"/>
              <a:t>，</a:t>
            </a:r>
            <a:r>
              <a:rPr lang="zh-CN" altLang="en-US" sz="2000" b="1" dirty="0">
                <a:solidFill>
                  <a:srgbClr val="FF0000"/>
                </a:solidFill>
              </a:rPr>
              <a:t>就是所谓的“属性文法”</a:t>
            </a:r>
            <a:r>
              <a:rPr lang="zh-CN" altLang="en-US" sz="2000" b="1" dirty="0"/>
              <a:t>近似描述语言语义的基本思路。 </a:t>
            </a:r>
          </a:p>
        </p:txBody>
      </p:sp>
      <p:sp>
        <p:nvSpPr>
          <p:cNvPr id="2" name="矩形 1"/>
          <p:cNvSpPr/>
          <p:nvPr/>
        </p:nvSpPr>
        <p:spPr>
          <a:xfrm>
            <a:off x="726072" y="609600"/>
            <a:ext cx="3541128" cy="461665"/>
          </a:xfrm>
          <a:prstGeom prst="rect">
            <a:avLst/>
          </a:prstGeom>
        </p:spPr>
        <p:txBody>
          <a:bodyPr wrap="square">
            <a:spAutoFit/>
          </a:bodyPr>
          <a:lstStyle/>
          <a:p>
            <a:r>
              <a:rPr lang="en-US" altLang="zh-CN" sz="2400" b="1" dirty="0">
                <a:solidFill>
                  <a:srgbClr val="0000FF"/>
                </a:solidFill>
                <a:latin typeface="Times New Roman" charset="0"/>
                <a:ea typeface="黑体" pitchFamily="2" charset="-122"/>
              </a:rPr>
              <a:t>7.1 </a:t>
            </a:r>
            <a:r>
              <a:rPr lang="en-US" altLang="zh-CN" sz="2400" b="1" dirty="0" smtClean="0">
                <a:solidFill>
                  <a:srgbClr val="0000FF"/>
                </a:solidFill>
                <a:latin typeface="Times New Roman" charset="0"/>
                <a:ea typeface="黑体" pitchFamily="2" charset="-122"/>
              </a:rPr>
              <a:t>.1 </a:t>
            </a:r>
            <a:r>
              <a:rPr lang="zh-CN" altLang="en-US" sz="2400" b="1" dirty="0" smtClean="0">
                <a:solidFill>
                  <a:srgbClr val="0000FF"/>
                </a:solidFill>
                <a:latin typeface="Times New Roman" charset="0"/>
                <a:ea typeface="黑体" pitchFamily="2" charset="-122"/>
              </a:rPr>
              <a:t>属性文法的定义</a:t>
            </a:r>
            <a:endParaRPr lang="zh-CN" altLang="en-US" sz="2400" dirty="0"/>
          </a:p>
        </p:txBody>
      </p:sp>
    </p:spTree>
    <p:extLst>
      <p:ext uri="{BB962C8B-B14F-4D97-AF65-F5344CB8AC3E}">
        <p14:creationId xmlns:p14="http://schemas.microsoft.com/office/powerpoint/2010/main" val="1294333091"/>
      </p:ext>
    </p:extLst>
  </p:cSld>
  <p:clrMapOvr>
    <a:masterClrMapping/>
  </p:clrMapOvr>
  <p:transition>
    <p:rand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3"/>
          <p:cNvSpPr txBox="1">
            <a:spLocks noChangeArrowheads="1"/>
          </p:cNvSpPr>
          <p:nvPr/>
        </p:nvSpPr>
        <p:spPr bwMode="auto">
          <a:xfrm>
            <a:off x="205954" y="457200"/>
            <a:ext cx="8070850" cy="23780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dirty="0">
                <a:latin typeface="楷体_GB2312" pitchFamily="49" charset="-122"/>
              </a:rPr>
              <a:t> </a:t>
            </a:r>
            <a:r>
              <a:rPr lang="zh-CN" altLang="en-US" sz="2800" b="1" i="0" dirty="0">
                <a:solidFill>
                  <a:srgbClr val="333399"/>
                </a:solidFill>
                <a:latin typeface="楷体_GB2312" pitchFamily="49" charset="-122"/>
              </a:rPr>
              <a:t>基于翻译模式的</a:t>
            </a:r>
            <a:r>
              <a:rPr lang="zh-CN" altLang="en-US" sz="2800" b="1" i="0" dirty="0">
                <a:solidFill>
                  <a:srgbClr val="333399"/>
                </a:solidFill>
              </a:rPr>
              <a:t>自上而下</a:t>
            </a:r>
            <a:r>
              <a:rPr lang="zh-CN" altLang="en-US" sz="2800" b="1" i="0" dirty="0">
                <a:solidFill>
                  <a:srgbClr val="333399"/>
                </a:solidFill>
                <a:latin typeface="楷体_GB2312" pitchFamily="49" charset="-122"/>
              </a:rPr>
              <a:t>语义计算</a:t>
            </a:r>
            <a:r>
              <a:rPr lang="zh-CN" altLang="en-US" sz="2800" b="1" i="0" dirty="0">
                <a:latin typeface="楷体_GB2312" pitchFamily="49" charset="-122"/>
              </a:rPr>
              <a:t>举例</a:t>
            </a:r>
          </a:p>
          <a:p>
            <a:pPr algn="l">
              <a:buClrTx/>
            </a:pPr>
            <a:endParaRPr lang="zh-CN" altLang="en-US" sz="1000" b="1" i="0" dirty="0">
              <a:latin typeface="楷体_GB2312" pitchFamily="49" charset="-122"/>
            </a:endParaRPr>
          </a:p>
          <a:p>
            <a:pPr lvl="1" algn="l">
              <a:buClrTx/>
              <a:buFont typeface="Symbol" pitchFamily="18" charset="2"/>
              <a:buChar char="-"/>
            </a:pPr>
            <a:r>
              <a:rPr lang="zh-CN" altLang="en-US" sz="2800" b="1" i="0" dirty="0"/>
              <a:t>  </a:t>
            </a:r>
            <a:r>
              <a:rPr lang="zh-CN" altLang="en-US" b="1" i="0" dirty="0">
                <a:solidFill>
                  <a:srgbClr val="333399"/>
                </a:solidFill>
                <a:latin typeface="楷体_GB2312" pitchFamily="49" charset="-122"/>
              </a:rPr>
              <a:t>根据产生式</a:t>
            </a:r>
          </a:p>
          <a:p>
            <a:pPr lvl="1" algn="l">
              <a:buClrTx/>
              <a:buFont typeface="Symbol" pitchFamily="18" charset="2"/>
              <a:buNone/>
            </a:pPr>
            <a:endParaRPr lang="zh-CN" altLang="en-US" sz="1000" b="1" i="0" dirty="0">
              <a:solidFill>
                <a:srgbClr val="333399"/>
              </a:solidFill>
              <a:latin typeface="楷体_GB2312" pitchFamily="49" charset="-122"/>
            </a:endParaRPr>
          </a:p>
          <a:p>
            <a:pPr algn="l">
              <a:buClrTx/>
            </a:pPr>
            <a:r>
              <a:rPr lang="zh-CN" altLang="en-US" sz="2000" dirty="0">
                <a:solidFill>
                  <a:srgbClr val="333399"/>
                </a:solidFill>
                <a:sym typeface="Symbol" pitchFamily="18" charset="2"/>
              </a:rPr>
              <a:t>                   </a:t>
            </a:r>
            <a:r>
              <a:rPr lang="en-US" altLang="zh-CN" sz="2000" dirty="0">
                <a:solidFill>
                  <a:srgbClr val="333399"/>
                </a:solidFill>
                <a:sym typeface="Symbol" pitchFamily="18" charset="2"/>
              </a:rPr>
              <a:t>B </a:t>
            </a:r>
            <a:r>
              <a:rPr lang="en-US" altLang="zh-CN" sz="2000" i="0" dirty="0">
                <a:solidFill>
                  <a:srgbClr val="333399"/>
                </a:solidFill>
                <a:ea typeface="华文行楷" pitchFamily="2" charset="-122"/>
                <a:sym typeface="Symbol" pitchFamily="18" charset="2"/>
              </a:rPr>
              <a:t> </a:t>
            </a:r>
            <a:r>
              <a:rPr lang="en-US" altLang="zh-CN" sz="2000" dirty="0">
                <a:solidFill>
                  <a:srgbClr val="333399"/>
                </a:solidFill>
                <a:ea typeface="华文行楷" pitchFamily="2" charset="-122"/>
                <a:sym typeface="Symbol" pitchFamily="18" charset="2"/>
              </a:rPr>
              <a:t>0  </a:t>
            </a: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v</a:t>
            </a:r>
            <a:r>
              <a:rPr lang="en-US" altLang="zh-CN" sz="2000" dirty="0">
                <a:solidFill>
                  <a:srgbClr val="333399"/>
                </a:solidFill>
                <a:sym typeface="Symbol" pitchFamily="18" charset="2"/>
              </a:rPr>
              <a:t> </a:t>
            </a:r>
            <a:r>
              <a:rPr lang="en-US" altLang="zh-CN" sz="2000" i="0" dirty="0">
                <a:solidFill>
                  <a:srgbClr val="333399"/>
                </a:solidFill>
              </a:rPr>
              <a:t>:= 0 </a:t>
            </a:r>
            <a:r>
              <a:rPr lang="en-US" altLang="zh-CN" sz="2000" i="0" dirty="0">
                <a:solidFill>
                  <a:srgbClr val="333399"/>
                </a:solidFill>
                <a:sym typeface="Symbol" pitchFamily="18" charset="2"/>
              </a:rPr>
              <a:t>}</a:t>
            </a:r>
            <a:endParaRPr lang="en-US" altLang="zh-CN" sz="1000" u="sng" dirty="0">
              <a:solidFill>
                <a:srgbClr val="333399"/>
              </a:solidFill>
              <a:ea typeface="华文行楷" pitchFamily="2" charset="-122"/>
              <a:sym typeface="Symbol" pitchFamily="18" charset="2"/>
            </a:endParaRPr>
          </a:p>
          <a:p>
            <a:pPr algn="l">
              <a:buClrTx/>
            </a:pPr>
            <a:r>
              <a:rPr lang="en-US" altLang="zh-CN" sz="2000" dirty="0">
                <a:solidFill>
                  <a:srgbClr val="333399"/>
                </a:solidFill>
                <a:sym typeface="Symbol" pitchFamily="18" charset="2"/>
              </a:rPr>
              <a:t>                   B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1  </a:t>
            </a: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v</a:t>
            </a:r>
            <a:r>
              <a:rPr lang="en-US" altLang="zh-CN" sz="2000" dirty="0">
                <a:solidFill>
                  <a:srgbClr val="333399"/>
                </a:solidFill>
                <a:sym typeface="Symbol" pitchFamily="18" charset="2"/>
              </a:rPr>
              <a:t> </a:t>
            </a:r>
            <a:r>
              <a:rPr lang="en-US" altLang="zh-CN" sz="2000" i="0" dirty="0">
                <a:solidFill>
                  <a:srgbClr val="333399"/>
                </a:solidFill>
              </a:rPr>
              <a:t>:= 2</a:t>
            </a:r>
            <a:r>
              <a:rPr lang="en-US" altLang="zh-CN" sz="2000" i="0" baseline="30000" dirty="0">
                <a:solidFill>
                  <a:srgbClr val="333399"/>
                </a:solidFill>
              </a:rPr>
              <a:t>-</a:t>
            </a:r>
            <a:r>
              <a:rPr lang="en-US" altLang="zh-CN" sz="2000" baseline="30000" dirty="0">
                <a:solidFill>
                  <a:srgbClr val="333399"/>
                </a:solidFill>
                <a:sym typeface="Symbol" pitchFamily="18" charset="2"/>
              </a:rPr>
              <a:t>B</a:t>
            </a:r>
            <a:r>
              <a:rPr lang="en-US" altLang="zh-CN" sz="2000" b="1" i="0" baseline="30000" dirty="0">
                <a:solidFill>
                  <a:srgbClr val="333399"/>
                </a:solidFill>
                <a:sym typeface="Symbol" pitchFamily="18" charset="2"/>
              </a:rPr>
              <a:t>.</a:t>
            </a:r>
            <a:r>
              <a:rPr lang="en-US" altLang="zh-CN" sz="2000" baseline="30000" dirty="0">
                <a:solidFill>
                  <a:srgbClr val="333399"/>
                </a:solidFill>
              </a:rPr>
              <a:t>f</a:t>
            </a:r>
            <a:r>
              <a:rPr lang="en-US" altLang="zh-CN" sz="2000" i="0" dirty="0">
                <a:solidFill>
                  <a:srgbClr val="333399"/>
                </a:solidFill>
              </a:rPr>
              <a:t> </a:t>
            </a:r>
            <a:r>
              <a:rPr lang="en-US" altLang="zh-CN" sz="2000" i="0" dirty="0">
                <a:solidFill>
                  <a:srgbClr val="333399"/>
                </a:solidFill>
                <a:sym typeface="Symbol" pitchFamily="18" charset="2"/>
              </a:rPr>
              <a:t>}</a:t>
            </a:r>
          </a:p>
          <a:p>
            <a:pPr algn="l">
              <a:buClrTx/>
            </a:pPr>
            <a:endParaRPr lang="en-US" altLang="zh-CN" sz="1000" b="1" i="0" dirty="0">
              <a:solidFill>
                <a:srgbClr val="333399"/>
              </a:solidFill>
              <a:latin typeface="Times New Roman" pitchFamily="18" charset="0"/>
            </a:endParaRPr>
          </a:p>
          <a:p>
            <a:pPr lvl="1" algn="l">
              <a:buClrTx/>
              <a:buFont typeface="Symbol" pitchFamily="18" charset="2"/>
              <a:buNone/>
            </a:pPr>
            <a:r>
              <a:rPr lang="en-US" altLang="zh-CN" b="1" i="0" dirty="0">
                <a:solidFill>
                  <a:srgbClr val="333399"/>
                </a:solidFill>
              </a:rPr>
              <a:t>     </a:t>
            </a:r>
            <a:r>
              <a:rPr lang="zh-CN" altLang="en-US" b="1" i="0" dirty="0">
                <a:solidFill>
                  <a:srgbClr val="333399"/>
                </a:solidFill>
              </a:rPr>
              <a:t>对非终结符 </a:t>
            </a:r>
            <a:r>
              <a:rPr lang="en-US" altLang="zh-CN" dirty="0">
                <a:solidFill>
                  <a:srgbClr val="333399"/>
                </a:solidFill>
                <a:ea typeface="宋体" pitchFamily="2" charset="-122"/>
              </a:rPr>
              <a:t>B</a:t>
            </a:r>
            <a:r>
              <a:rPr lang="zh-CN" altLang="en-US" b="1" i="0" dirty="0">
                <a:solidFill>
                  <a:srgbClr val="333399"/>
                </a:solidFill>
              </a:rPr>
              <a:t>，构造如下函数</a:t>
            </a:r>
          </a:p>
        </p:txBody>
      </p:sp>
      <p:sp>
        <p:nvSpPr>
          <p:cNvPr id="582664" name="Rectangle 8"/>
          <p:cNvSpPr>
            <a:spLocks noChangeArrowheads="1"/>
          </p:cNvSpPr>
          <p:nvPr/>
        </p:nvSpPr>
        <p:spPr bwMode="auto">
          <a:xfrm>
            <a:off x="1010816" y="3048000"/>
            <a:ext cx="6461125" cy="2835275"/>
          </a:xfrm>
          <a:prstGeom prst="rect">
            <a:avLst/>
          </a:prstGeom>
          <a:noFill/>
          <a:ln w="9525">
            <a:noFill/>
            <a:miter lim="800000"/>
            <a:headEnd/>
            <a:tailEnd/>
          </a:ln>
        </p:spPr>
        <p:txBody>
          <a:bodyPr>
            <a:spAutoFit/>
          </a:bodyPr>
          <a:lstStyle/>
          <a:p>
            <a:pPr algn="l"/>
            <a:r>
              <a:rPr lang="en-US" altLang="zh-CN" sz="2000" i="0" dirty="0">
                <a:solidFill>
                  <a:srgbClr val="333399"/>
                </a:solidFill>
              </a:rPr>
              <a:t>float </a:t>
            </a:r>
            <a:r>
              <a:rPr lang="en-US" altLang="zh-CN" sz="2000" i="0" dirty="0" err="1">
                <a:solidFill>
                  <a:srgbClr val="333399"/>
                </a:solidFill>
              </a:rPr>
              <a:t>ParseB</a:t>
            </a:r>
            <a:r>
              <a:rPr lang="en-US" altLang="zh-CN" sz="2000" i="0" dirty="0">
                <a:solidFill>
                  <a:srgbClr val="333399"/>
                </a:solidFill>
              </a:rPr>
              <a:t>( </a:t>
            </a:r>
            <a:r>
              <a:rPr lang="en-US" altLang="zh-CN" sz="2000" i="0" dirty="0" err="1">
                <a:solidFill>
                  <a:srgbClr val="333399"/>
                </a:solidFill>
              </a:rPr>
              <a:t>int</a:t>
            </a:r>
            <a:r>
              <a:rPr lang="en-US" altLang="zh-CN" sz="2000" i="0" dirty="0">
                <a:solidFill>
                  <a:srgbClr val="333399"/>
                </a:solidFill>
              </a:rPr>
              <a:t> </a:t>
            </a:r>
            <a:r>
              <a:rPr lang="en-US" altLang="zh-CN" sz="2000" dirty="0">
                <a:solidFill>
                  <a:srgbClr val="333399"/>
                </a:solidFill>
              </a:rPr>
              <a:t>f</a:t>
            </a:r>
            <a:r>
              <a:rPr lang="en-US" altLang="zh-CN" sz="2000" i="0" dirty="0">
                <a:solidFill>
                  <a:srgbClr val="333399"/>
                </a:solidFill>
              </a:rPr>
              <a:t> )</a:t>
            </a:r>
          </a:p>
          <a:p>
            <a:pPr algn="l"/>
            <a:r>
              <a:rPr lang="en-US" altLang="zh-CN" sz="2000" i="0" dirty="0">
                <a:solidFill>
                  <a:srgbClr val="333399"/>
                </a:solidFill>
              </a:rPr>
              <a:t>{</a:t>
            </a:r>
          </a:p>
          <a:p>
            <a:pPr algn="l"/>
            <a:r>
              <a:rPr lang="en-US" altLang="zh-CN" sz="2000" i="0" dirty="0">
                <a:solidFill>
                  <a:srgbClr val="333399"/>
                </a:solidFill>
              </a:rPr>
              <a:t>    if (</a:t>
            </a:r>
            <a:r>
              <a:rPr lang="en-US" altLang="zh-CN" sz="2000" i="0" dirty="0" err="1">
                <a:solidFill>
                  <a:srgbClr val="333399"/>
                </a:solidFill>
              </a:rPr>
              <a:t>lookahead</a:t>
            </a:r>
            <a:r>
              <a:rPr lang="en-US" altLang="zh-CN" sz="2000" i="0" dirty="0">
                <a:solidFill>
                  <a:srgbClr val="333399"/>
                </a:solidFill>
              </a:rPr>
              <a:t>==‘0’)  { </a:t>
            </a:r>
            <a:r>
              <a:rPr lang="en-US" altLang="zh-CN" sz="2000" i="0" dirty="0" err="1">
                <a:solidFill>
                  <a:srgbClr val="333399"/>
                </a:solidFill>
              </a:rPr>
              <a:t>MatchToken</a:t>
            </a:r>
            <a:r>
              <a:rPr lang="en-US" altLang="zh-CN" sz="2000" i="0" dirty="0">
                <a:solidFill>
                  <a:srgbClr val="333399"/>
                </a:solidFill>
              </a:rPr>
              <a:t>(‘0’); </a:t>
            </a:r>
            <a:r>
              <a:rPr lang="en-US" altLang="zh-CN" sz="2000" dirty="0" err="1">
                <a:solidFill>
                  <a:srgbClr val="333399"/>
                </a:solidFill>
                <a:sym typeface="Symbol" pitchFamily="18" charset="2"/>
              </a:rPr>
              <a:t>B</a:t>
            </a:r>
            <a:r>
              <a:rPr lang="en-US" altLang="zh-CN" sz="2000" dirty="0" err="1">
                <a:solidFill>
                  <a:srgbClr val="333399"/>
                </a:solidFill>
              </a:rPr>
              <a:t>v</a:t>
            </a:r>
            <a:r>
              <a:rPr lang="en-US" altLang="zh-CN" sz="2000" i="0" dirty="0">
                <a:solidFill>
                  <a:srgbClr val="333399"/>
                </a:solidFill>
              </a:rPr>
              <a:t> : = 0 } </a:t>
            </a:r>
          </a:p>
          <a:p>
            <a:pPr algn="l"/>
            <a:r>
              <a:rPr lang="en-US" altLang="zh-CN" sz="2000" i="0" dirty="0">
                <a:solidFill>
                  <a:srgbClr val="333399"/>
                </a:solidFill>
              </a:rPr>
              <a:t>    else if  (</a:t>
            </a:r>
            <a:r>
              <a:rPr lang="en-US" altLang="zh-CN" sz="2000" i="0" dirty="0" err="1">
                <a:solidFill>
                  <a:srgbClr val="333399"/>
                </a:solidFill>
              </a:rPr>
              <a:t>lookahead</a:t>
            </a:r>
            <a:r>
              <a:rPr lang="en-US" altLang="zh-CN" sz="2000" i="0" dirty="0">
                <a:solidFill>
                  <a:srgbClr val="333399"/>
                </a:solidFill>
              </a:rPr>
              <a:t>== ‘1’ )  { </a:t>
            </a:r>
          </a:p>
          <a:p>
            <a:pPr algn="l"/>
            <a:r>
              <a:rPr lang="en-US" altLang="zh-CN" sz="2000" i="0" dirty="0">
                <a:solidFill>
                  <a:srgbClr val="333399"/>
                </a:solidFill>
              </a:rPr>
              <a:t>            </a:t>
            </a:r>
            <a:r>
              <a:rPr lang="en-US" altLang="zh-CN" sz="2000" i="0" dirty="0" err="1">
                <a:solidFill>
                  <a:srgbClr val="333399"/>
                </a:solidFill>
              </a:rPr>
              <a:t>MatchToken</a:t>
            </a:r>
            <a:r>
              <a:rPr lang="en-US" altLang="zh-CN" sz="2000" i="0" dirty="0">
                <a:solidFill>
                  <a:srgbClr val="333399"/>
                </a:solidFill>
              </a:rPr>
              <a:t>(‘1’);   </a:t>
            </a:r>
            <a:r>
              <a:rPr lang="en-US" altLang="zh-CN" sz="2000" dirty="0" err="1">
                <a:solidFill>
                  <a:srgbClr val="333399"/>
                </a:solidFill>
                <a:sym typeface="Symbol" pitchFamily="18" charset="2"/>
              </a:rPr>
              <a:t>Bv</a:t>
            </a:r>
            <a:r>
              <a:rPr lang="en-US" altLang="zh-CN" sz="2000" dirty="0">
                <a:solidFill>
                  <a:srgbClr val="333399"/>
                </a:solidFill>
                <a:sym typeface="Symbol" pitchFamily="18" charset="2"/>
              </a:rPr>
              <a:t> </a:t>
            </a:r>
            <a:r>
              <a:rPr lang="en-US" altLang="zh-CN" sz="2000" i="0" dirty="0">
                <a:solidFill>
                  <a:srgbClr val="333399"/>
                </a:solidFill>
              </a:rPr>
              <a:t>:= </a:t>
            </a:r>
            <a:r>
              <a:rPr lang="en-US" altLang="zh-CN" sz="2000" dirty="0">
                <a:solidFill>
                  <a:srgbClr val="333399"/>
                </a:solidFill>
                <a:sym typeface="Symbol" pitchFamily="18" charset="2"/>
              </a:rPr>
              <a:t>2^(-f)</a:t>
            </a:r>
            <a:endParaRPr lang="en-US" altLang="zh-CN" sz="2000" i="0" dirty="0">
              <a:solidFill>
                <a:srgbClr val="333399"/>
              </a:solidFill>
            </a:endParaRPr>
          </a:p>
          <a:p>
            <a:pPr algn="l"/>
            <a:r>
              <a:rPr lang="en-US" altLang="zh-CN" sz="2000" i="0" dirty="0">
                <a:solidFill>
                  <a:srgbClr val="333399"/>
                </a:solidFill>
              </a:rPr>
              <a:t>    }</a:t>
            </a:r>
          </a:p>
          <a:p>
            <a:pPr algn="l"/>
            <a:r>
              <a:rPr lang="en-US" altLang="zh-CN" sz="2000" i="0" dirty="0">
                <a:solidFill>
                  <a:srgbClr val="333399"/>
                </a:solidFill>
              </a:rPr>
              <a:t>    else { </a:t>
            </a:r>
            <a:r>
              <a:rPr lang="en-US" altLang="zh-CN" sz="2000" i="0" dirty="0" err="1">
                <a:solidFill>
                  <a:srgbClr val="333399"/>
                </a:solidFill>
              </a:rPr>
              <a:t>printf</a:t>
            </a:r>
            <a:r>
              <a:rPr lang="en-US" altLang="zh-CN" sz="2000" i="0" dirty="0">
                <a:solidFill>
                  <a:srgbClr val="333399"/>
                </a:solidFill>
              </a:rPr>
              <a:t>("syntax error \n"); exit(0); }</a:t>
            </a:r>
          </a:p>
          <a:p>
            <a:pPr algn="l"/>
            <a:r>
              <a:rPr lang="en-US" altLang="zh-CN" sz="2000" i="0" dirty="0">
                <a:solidFill>
                  <a:srgbClr val="333399"/>
                </a:solidFill>
              </a:rPr>
              <a:t>    return </a:t>
            </a:r>
            <a:r>
              <a:rPr lang="en-US" altLang="zh-CN" sz="2000" dirty="0" err="1">
                <a:solidFill>
                  <a:srgbClr val="333399"/>
                </a:solidFill>
                <a:sym typeface="Symbol" pitchFamily="18" charset="2"/>
              </a:rPr>
              <a:t>Bv</a:t>
            </a:r>
            <a:r>
              <a:rPr lang="en-US" altLang="zh-CN" sz="2000" i="0" dirty="0">
                <a:solidFill>
                  <a:srgbClr val="333399"/>
                </a:solidFill>
              </a:rPr>
              <a:t>;</a:t>
            </a:r>
          </a:p>
          <a:p>
            <a:pPr algn="l"/>
            <a:r>
              <a:rPr lang="en-US" altLang="zh-CN" sz="2000" i="0" dirty="0">
                <a:solidFill>
                  <a:srgbClr val="333399"/>
                </a:solidFill>
              </a:rPr>
              <a:t>}</a:t>
            </a:r>
          </a:p>
        </p:txBody>
      </p:sp>
    </p:spTree>
    <p:extLst>
      <p:ext uri="{BB962C8B-B14F-4D97-AF65-F5344CB8AC3E}">
        <p14:creationId xmlns:p14="http://schemas.microsoft.com/office/powerpoint/2010/main" val="388062729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82664"/>
                                        </p:tgtEl>
                                        <p:attrNameLst>
                                          <p:attrName>style.visibility</p:attrName>
                                        </p:attrNameLst>
                                      </p:cBhvr>
                                      <p:to>
                                        <p:strVal val="visible"/>
                                      </p:to>
                                    </p:set>
                                    <p:animEffect transition="in" filter="slide(fromBottom)">
                                      <p:cBhvr>
                                        <p:cTn id="7" dur="500"/>
                                        <p:tgtEl>
                                          <p:spTgt spid="5826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64"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10"/>
          <p:cNvSpPr txBox="1">
            <a:spLocks noChangeArrowheads="1"/>
          </p:cNvSpPr>
          <p:nvPr/>
        </p:nvSpPr>
        <p:spPr bwMode="auto">
          <a:xfrm>
            <a:off x="227174" y="499155"/>
            <a:ext cx="7842250" cy="14636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dirty="0">
                <a:latin typeface="楷体_GB2312" pitchFamily="49" charset="-122"/>
              </a:rPr>
              <a:t> </a:t>
            </a:r>
            <a:r>
              <a:rPr lang="zh-CN" altLang="en-US" sz="2800" b="1" i="0" dirty="0">
                <a:latin typeface="楷体_GB2312" pitchFamily="49" charset="-122"/>
              </a:rPr>
              <a:t>消除翻译模式中左递归的一种变换方法</a:t>
            </a:r>
          </a:p>
          <a:p>
            <a:pPr algn="l">
              <a:buClrTx/>
            </a:pPr>
            <a:endParaRPr lang="zh-CN" altLang="en-US" sz="1000" b="1" i="0" dirty="0">
              <a:latin typeface="楷体_GB2312" pitchFamily="49" charset="-122"/>
            </a:endParaRPr>
          </a:p>
          <a:p>
            <a:pPr lvl="1" algn="l">
              <a:buClrTx/>
              <a:buFont typeface="Symbol" pitchFamily="18" charset="2"/>
              <a:buChar char="-"/>
            </a:pPr>
            <a:r>
              <a:rPr lang="zh-CN" altLang="en-US" sz="2800" b="1" i="0" dirty="0"/>
              <a:t>  </a:t>
            </a:r>
            <a:r>
              <a:rPr lang="zh-CN" altLang="en-US" b="1" i="0" dirty="0">
                <a:solidFill>
                  <a:srgbClr val="333399"/>
                </a:solidFill>
                <a:latin typeface="楷体_GB2312" pitchFamily="49" charset="-122"/>
              </a:rPr>
              <a:t>如下是</a:t>
            </a:r>
            <a:r>
              <a:rPr lang="zh-CN" altLang="en-US" b="1" i="0" dirty="0"/>
              <a:t>常量表达式求值</a:t>
            </a:r>
            <a:r>
              <a:rPr lang="zh-CN" altLang="en-US" b="1" i="0" dirty="0">
                <a:solidFill>
                  <a:srgbClr val="333399"/>
                </a:solidFill>
                <a:latin typeface="楷体_GB2312" pitchFamily="49" charset="-122"/>
              </a:rPr>
              <a:t>的翻译模式</a:t>
            </a:r>
            <a:endParaRPr lang="zh-CN" altLang="en-US" b="1" i="0" dirty="0">
              <a:solidFill>
                <a:srgbClr val="333399"/>
              </a:solidFill>
              <a:latin typeface="Times New Roman" pitchFamily="18" charset="0"/>
            </a:endParaRPr>
          </a:p>
          <a:p>
            <a:pPr lvl="1" algn="l">
              <a:buClrTx/>
              <a:buFont typeface="Symbol" pitchFamily="18" charset="2"/>
              <a:buNone/>
            </a:pPr>
            <a:r>
              <a:rPr lang="zh-CN" altLang="en-US" b="1" i="0" dirty="0">
                <a:solidFill>
                  <a:srgbClr val="333399"/>
                </a:solidFill>
                <a:latin typeface="Times New Roman" pitchFamily="18" charset="0"/>
              </a:rPr>
              <a:t>     但含有左递归，因而不能用</a:t>
            </a:r>
            <a:r>
              <a:rPr lang="zh-CN" altLang="en-US" b="1" i="0" dirty="0">
                <a:solidFill>
                  <a:srgbClr val="333399"/>
                </a:solidFill>
              </a:rPr>
              <a:t> </a:t>
            </a:r>
            <a:r>
              <a:rPr lang="en-US" altLang="zh-CN" i="0" dirty="0">
                <a:solidFill>
                  <a:srgbClr val="333399"/>
                </a:solidFill>
              </a:rPr>
              <a:t>LL</a:t>
            </a:r>
            <a:r>
              <a:rPr lang="zh-CN" altLang="en-US" i="0" dirty="0">
                <a:solidFill>
                  <a:srgbClr val="333399"/>
                </a:solidFill>
              </a:rPr>
              <a:t>（</a:t>
            </a:r>
            <a:r>
              <a:rPr lang="en-US" altLang="zh-CN" i="0" dirty="0">
                <a:solidFill>
                  <a:srgbClr val="333399"/>
                </a:solidFill>
              </a:rPr>
              <a:t>1</a:t>
            </a:r>
            <a:r>
              <a:rPr lang="zh-CN" altLang="en-US" i="0" dirty="0">
                <a:solidFill>
                  <a:srgbClr val="333399"/>
                </a:solidFill>
              </a:rPr>
              <a:t>）</a:t>
            </a:r>
            <a:r>
              <a:rPr lang="zh-CN" altLang="en-US" b="1" i="0" dirty="0">
                <a:solidFill>
                  <a:srgbClr val="333399"/>
                </a:solidFill>
              </a:rPr>
              <a:t>方法</a:t>
            </a:r>
          </a:p>
        </p:txBody>
      </p:sp>
      <p:sp>
        <p:nvSpPr>
          <p:cNvPr id="583696" name="Text Box 16"/>
          <p:cNvSpPr txBox="1">
            <a:spLocks noChangeArrowheads="1"/>
          </p:cNvSpPr>
          <p:nvPr/>
        </p:nvSpPr>
        <p:spPr bwMode="auto">
          <a:xfrm>
            <a:off x="750742" y="4572000"/>
            <a:ext cx="7689850" cy="1401762"/>
          </a:xfrm>
          <a:prstGeom prst="rect">
            <a:avLst/>
          </a:prstGeom>
          <a:noFill/>
          <a:ln w="9525">
            <a:noFill/>
            <a:miter lim="800000"/>
            <a:headEnd/>
            <a:tailEnd/>
          </a:ln>
        </p:spPr>
        <p:txBody>
          <a:bodyPr>
            <a:spAutoFit/>
          </a:bodyPr>
          <a:lstStyle/>
          <a:p>
            <a:pPr algn="l">
              <a:buClrTx/>
              <a:buFont typeface="Symbol" pitchFamily="18" charset="2"/>
              <a:buChar char="-"/>
            </a:pPr>
            <a:r>
              <a:rPr lang="en-US" altLang="zh-CN" sz="2800" b="1" i="0" dirty="0"/>
              <a:t>  </a:t>
            </a:r>
            <a:r>
              <a:rPr lang="zh-CN" altLang="en-US" b="1" i="0" dirty="0">
                <a:solidFill>
                  <a:srgbClr val="333399"/>
                </a:solidFill>
              </a:rPr>
              <a:t>若需要</a:t>
            </a:r>
            <a:r>
              <a:rPr lang="zh-CN" altLang="en-US" b="1" i="0" dirty="0">
                <a:latin typeface="楷体_GB2312" pitchFamily="49" charset="-122"/>
              </a:rPr>
              <a:t>消除翻译模式</a:t>
            </a:r>
            <a:r>
              <a:rPr lang="zh-CN" altLang="en-US" b="1" i="0" dirty="0">
                <a:solidFill>
                  <a:srgbClr val="333399"/>
                </a:solidFill>
                <a:latin typeface="楷体_GB2312" pitchFamily="49" charset="-122"/>
              </a:rPr>
              <a:t>之基础文法中</a:t>
            </a:r>
            <a:r>
              <a:rPr lang="zh-CN" altLang="en-US" b="1" i="0" dirty="0">
                <a:latin typeface="楷体_GB2312" pitchFamily="49" charset="-122"/>
              </a:rPr>
              <a:t>的</a:t>
            </a:r>
            <a:r>
              <a:rPr lang="zh-CN" altLang="en-US" b="1" i="0" dirty="0">
                <a:latin typeface="Times New Roman" pitchFamily="18" charset="0"/>
              </a:rPr>
              <a:t>左递归</a:t>
            </a:r>
            <a:r>
              <a:rPr lang="zh-CN" altLang="en-US" b="1" i="0" dirty="0">
                <a:solidFill>
                  <a:srgbClr val="333399"/>
                </a:solidFill>
                <a:latin typeface="Times New Roman" pitchFamily="18" charset="0"/>
              </a:rPr>
              <a:t>，那么翻</a:t>
            </a:r>
          </a:p>
          <a:p>
            <a:pPr algn="l">
              <a:buClrTx/>
              <a:buFont typeface="Symbol" pitchFamily="18" charset="2"/>
              <a:buNone/>
            </a:pPr>
            <a:r>
              <a:rPr lang="zh-CN" altLang="en-US" b="1" i="0" dirty="0">
                <a:solidFill>
                  <a:srgbClr val="333399"/>
                </a:solidFill>
                <a:latin typeface="Times New Roman" pitchFamily="18" charset="0"/>
              </a:rPr>
              <a:t>     译模式应该如何变化呢？</a:t>
            </a:r>
          </a:p>
          <a:p>
            <a:pPr algn="l">
              <a:buClrTx/>
              <a:buFont typeface="Symbol" pitchFamily="18" charset="2"/>
              <a:buNone/>
            </a:pPr>
            <a:endParaRPr lang="zh-CN" altLang="en-US" sz="1000" b="1" i="0" dirty="0">
              <a:solidFill>
                <a:srgbClr val="333399"/>
              </a:solidFill>
              <a:latin typeface="Times New Roman" pitchFamily="18" charset="0"/>
            </a:endParaRPr>
          </a:p>
          <a:p>
            <a:pPr algn="l">
              <a:buClrTx/>
              <a:buFont typeface="Symbol" pitchFamily="18" charset="2"/>
              <a:buNone/>
            </a:pPr>
            <a:r>
              <a:rPr lang="zh-CN" altLang="en-US" b="1" i="0" dirty="0">
                <a:solidFill>
                  <a:srgbClr val="333399"/>
                </a:solidFill>
                <a:latin typeface="Times New Roman" pitchFamily="18" charset="0"/>
              </a:rPr>
              <a:t>     随后介绍较简单但常用的一种情形</a:t>
            </a:r>
            <a:endParaRPr lang="zh-CN" altLang="en-US" b="1" i="0" dirty="0">
              <a:solidFill>
                <a:srgbClr val="333399"/>
              </a:solidFill>
            </a:endParaRPr>
          </a:p>
        </p:txBody>
      </p:sp>
      <p:sp>
        <p:nvSpPr>
          <p:cNvPr id="50184" name="Text Box 21"/>
          <p:cNvSpPr txBox="1">
            <a:spLocks noChangeArrowheads="1"/>
          </p:cNvSpPr>
          <p:nvPr/>
        </p:nvSpPr>
        <p:spPr bwMode="auto">
          <a:xfrm>
            <a:off x="1108205" y="2000152"/>
            <a:ext cx="4592637" cy="2225675"/>
          </a:xfrm>
          <a:prstGeom prst="rect">
            <a:avLst/>
          </a:prstGeom>
          <a:noFill/>
          <a:ln w="9525">
            <a:noFill/>
            <a:miter lim="800000"/>
            <a:headEnd/>
            <a:tailEnd/>
          </a:ln>
        </p:spPr>
        <p:txBody>
          <a:bodyPr>
            <a:spAutoFit/>
          </a:bodyPr>
          <a:lstStyle/>
          <a:p>
            <a:pPr algn="l">
              <a:buClrTx/>
            </a:pPr>
            <a:r>
              <a:rPr lang="en-US" altLang="zh-CN" sz="2000" dirty="0">
                <a:solidFill>
                  <a:srgbClr val="333399"/>
                </a:solidFill>
                <a:cs typeface="Times New Roman" pitchFamily="18" charset="0"/>
                <a:sym typeface="Symbol" pitchFamily="18" charset="2"/>
              </a:rPr>
              <a:t>S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E   </a:t>
            </a:r>
            <a:r>
              <a:rPr lang="en-US" altLang="zh-CN" sz="2000" i="0" dirty="0">
                <a:solidFill>
                  <a:srgbClr val="333399"/>
                </a:solidFill>
                <a:cs typeface="Times New Roman" pitchFamily="18" charset="0"/>
                <a:sym typeface="Symbol" pitchFamily="18" charset="2"/>
              </a:rPr>
              <a:t>{ </a:t>
            </a:r>
            <a:r>
              <a:rPr lang="en-US" altLang="zh-CN" sz="2000" dirty="0">
                <a:solidFill>
                  <a:srgbClr val="333399"/>
                </a:solidFill>
                <a:cs typeface="Times New Roman" pitchFamily="18" charset="0"/>
                <a:sym typeface="Symbol" pitchFamily="18" charset="2"/>
              </a:rPr>
              <a:t>p</a:t>
            </a:r>
            <a:r>
              <a:rPr lang="en-US" altLang="zh-CN" sz="2000" dirty="0">
                <a:solidFill>
                  <a:srgbClr val="333399"/>
                </a:solidFill>
                <a:cs typeface="Times New Roman" pitchFamily="18" charset="0"/>
              </a:rPr>
              <a:t>rint(</a:t>
            </a:r>
            <a:r>
              <a:rPr lang="en-US" altLang="zh-CN" sz="2000" dirty="0" err="1">
                <a:solidFill>
                  <a:srgbClr val="333399"/>
                </a:solidFill>
                <a:cs typeface="Times New Roman" pitchFamily="18" charset="0"/>
              </a:rPr>
              <a:t>E</a:t>
            </a:r>
            <a:r>
              <a:rPr lang="en-US" altLang="zh-CN" sz="2000" b="1" dirty="0" err="1">
                <a:solidFill>
                  <a:srgbClr val="333399"/>
                </a:solidFill>
                <a:cs typeface="Times New Roman" pitchFamily="18" charset="0"/>
              </a:rPr>
              <a:t>.</a:t>
            </a:r>
            <a:r>
              <a:rPr lang="en-US" altLang="zh-CN" sz="2000" dirty="0" err="1">
                <a:solidFill>
                  <a:srgbClr val="333399"/>
                </a:solidFill>
                <a:cs typeface="Times New Roman" pitchFamily="18" charset="0"/>
              </a:rPr>
              <a:t>val</a:t>
            </a:r>
            <a:r>
              <a:rPr lang="en-US" altLang="zh-CN" sz="2000" dirty="0">
                <a:solidFill>
                  <a:srgbClr val="333399"/>
                </a:solidFill>
                <a:cs typeface="Times New Roman" pitchFamily="18" charset="0"/>
              </a:rPr>
              <a:t>) </a:t>
            </a:r>
            <a:r>
              <a:rPr lang="en-US" altLang="zh-CN" sz="2000" i="0" dirty="0">
                <a:solidFill>
                  <a:srgbClr val="333399"/>
                </a:solidFill>
                <a:cs typeface="Times New Roman" pitchFamily="18" charset="0"/>
                <a:sym typeface="Symbol" pitchFamily="18" charset="2"/>
              </a:rPr>
              <a:t>}</a:t>
            </a:r>
            <a:endParaRPr kumimoji="0" lang="en-US" altLang="zh-CN" sz="2000" i="0" dirty="0">
              <a:solidFill>
                <a:srgbClr val="333399"/>
              </a:solidFill>
              <a:cs typeface="Times New Roman" pitchFamily="18" charset="0"/>
              <a:sym typeface="Symbol" pitchFamily="18" charset="2"/>
            </a:endParaRPr>
          </a:p>
          <a:p>
            <a:pPr algn="l">
              <a:buClrTx/>
            </a:pPr>
            <a:r>
              <a:rPr lang="en-US" altLang="zh-CN" sz="2000" dirty="0">
                <a:solidFill>
                  <a:srgbClr val="333399"/>
                </a:solidFill>
                <a:cs typeface="Times New Roman" pitchFamily="18" charset="0"/>
                <a:sym typeface="Symbol" pitchFamily="18" charset="2"/>
              </a:rPr>
              <a:t>E </a:t>
            </a:r>
            <a:r>
              <a:rPr lang="en-US" altLang="zh-CN" sz="2000" i="0" dirty="0">
                <a:solidFill>
                  <a:srgbClr val="333399"/>
                </a:solidFill>
                <a:ea typeface="华文行楷" pitchFamily="2" charset="-122"/>
                <a:cs typeface="Times New Roman" pitchFamily="18" charset="0"/>
                <a:sym typeface="Symbol" pitchFamily="18" charset="2"/>
              </a:rPr>
              <a:t></a:t>
            </a:r>
            <a:r>
              <a:rPr lang="en-US" altLang="zh-CN" sz="2000" dirty="0">
                <a:solidFill>
                  <a:srgbClr val="333399"/>
                </a:solidFill>
                <a:ea typeface="华文行楷" pitchFamily="2" charset="-122"/>
                <a:cs typeface="Times New Roman" pitchFamily="18" charset="0"/>
                <a:sym typeface="Symbol" pitchFamily="18" charset="2"/>
              </a:rPr>
              <a:t> E</a:t>
            </a:r>
            <a:r>
              <a:rPr lang="en-US" altLang="zh-CN" sz="2000" i="0" baseline="-25000" dirty="0">
                <a:solidFill>
                  <a:srgbClr val="333399"/>
                </a:solidFill>
                <a:ea typeface="华文行楷" pitchFamily="2" charset="-122"/>
                <a:cs typeface="Times New Roman" pitchFamily="18" charset="0"/>
                <a:sym typeface="Symbol" pitchFamily="18" charset="2"/>
              </a:rPr>
              <a:t>1</a:t>
            </a:r>
            <a:r>
              <a:rPr lang="en-US" altLang="zh-CN" sz="2000" dirty="0">
                <a:solidFill>
                  <a:srgbClr val="333399"/>
                </a:solidFill>
                <a:ea typeface="华文行楷" pitchFamily="2" charset="-122"/>
                <a:cs typeface="Times New Roman" pitchFamily="18" charset="0"/>
                <a:sym typeface="Symbol" pitchFamily="18" charset="2"/>
              </a:rPr>
              <a:t> + T    </a:t>
            </a:r>
            <a:r>
              <a:rPr lang="en-US" altLang="zh-CN" sz="2000" i="0" dirty="0">
                <a:solidFill>
                  <a:srgbClr val="333399"/>
                </a:solidFill>
                <a:cs typeface="Times New Roman" pitchFamily="18" charset="0"/>
                <a:sym typeface="Symbol" pitchFamily="18" charset="2"/>
              </a:rPr>
              <a:t>{ </a:t>
            </a:r>
            <a:r>
              <a:rPr lang="en-US" altLang="zh-CN" sz="2000" dirty="0" err="1">
                <a:solidFill>
                  <a:srgbClr val="333399"/>
                </a:solidFill>
                <a:cs typeface="Times New Roman" pitchFamily="18" charset="0"/>
                <a:sym typeface="Symbol" pitchFamily="18" charset="2"/>
              </a:rPr>
              <a:t>E</a:t>
            </a:r>
            <a:r>
              <a:rPr lang="en-US" altLang="zh-CN" sz="2000" b="1" dirty="0" err="1">
                <a:solidFill>
                  <a:srgbClr val="333399"/>
                </a:solidFill>
                <a:cs typeface="Times New Roman" pitchFamily="18" charset="0"/>
              </a:rPr>
              <a:t>.</a:t>
            </a:r>
            <a:r>
              <a:rPr lang="en-US" altLang="zh-CN" sz="2000" dirty="0" err="1">
                <a:solidFill>
                  <a:srgbClr val="333399"/>
                </a:solidFill>
                <a:cs typeface="Times New Roman" pitchFamily="18" charset="0"/>
              </a:rPr>
              <a:t>val</a:t>
            </a:r>
            <a:r>
              <a:rPr lang="en-US" altLang="zh-CN" sz="2000" dirty="0">
                <a:solidFill>
                  <a:srgbClr val="333399"/>
                </a:solidFill>
                <a:cs typeface="Times New Roman" pitchFamily="18" charset="0"/>
                <a:sym typeface="Symbol" pitchFamily="18" charset="2"/>
              </a:rPr>
              <a:t>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E</a:t>
            </a:r>
            <a:r>
              <a:rPr lang="en-US" altLang="zh-CN" sz="2000" i="0" baseline="-25000" dirty="0">
                <a:solidFill>
                  <a:srgbClr val="333399"/>
                </a:solidFill>
                <a:cs typeface="Times New Roman" pitchFamily="18" charset="0"/>
                <a:sym typeface="Symbol" pitchFamily="18" charset="2"/>
              </a:rPr>
              <a:t>1</a:t>
            </a:r>
            <a:r>
              <a:rPr lang="en-US" altLang="zh-CN" sz="2000" b="1" dirty="0">
                <a:solidFill>
                  <a:srgbClr val="333399"/>
                </a:solidFill>
                <a:cs typeface="Times New Roman" pitchFamily="18" charset="0"/>
              </a:rPr>
              <a:t>.</a:t>
            </a:r>
            <a:r>
              <a:rPr lang="en-US" altLang="zh-CN" sz="2000" dirty="0">
                <a:solidFill>
                  <a:srgbClr val="333399"/>
                </a:solidFill>
                <a:cs typeface="Times New Roman" pitchFamily="18" charset="0"/>
              </a:rPr>
              <a:t>val</a:t>
            </a:r>
            <a:r>
              <a:rPr lang="en-US" altLang="zh-CN" sz="2000" dirty="0">
                <a:solidFill>
                  <a:srgbClr val="333399"/>
                </a:solidFill>
                <a:cs typeface="Times New Roman" pitchFamily="18" charset="0"/>
                <a:sym typeface="Symbol" pitchFamily="18" charset="2"/>
              </a:rPr>
              <a:t> + </a:t>
            </a:r>
            <a:r>
              <a:rPr lang="en-US" altLang="zh-CN" sz="2000" dirty="0" err="1">
                <a:solidFill>
                  <a:srgbClr val="333399"/>
                </a:solidFill>
                <a:cs typeface="Times New Roman" pitchFamily="18" charset="0"/>
                <a:sym typeface="Symbol" pitchFamily="18" charset="2"/>
              </a:rPr>
              <a:t>T</a:t>
            </a:r>
            <a:r>
              <a:rPr lang="en-US" altLang="zh-CN" sz="2000" b="1" dirty="0" err="1">
                <a:solidFill>
                  <a:srgbClr val="333399"/>
                </a:solidFill>
                <a:cs typeface="Times New Roman" pitchFamily="18" charset="0"/>
              </a:rPr>
              <a:t>.</a:t>
            </a:r>
            <a:r>
              <a:rPr lang="en-US" altLang="zh-CN" sz="2000" dirty="0" err="1">
                <a:solidFill>
                  <a:srgbClr val="333399"/>
                </a:solidFill>
                <a:cs typeface="Times New Roman" pitchFamily="18" charset="0"/>
              </a:rPr>
              <a:t>val</a:t>
            </a:r>
            <a:r>
              <a:rPr lang="en-US" altLang="zh-CN" sz="2000" i="0" dirty="0">
                <a:solidFill>
                  <a:srgbClr val="333399"/>
                </a:solidFill>
                <a:cs typeface="Times New Roman" pitchFamily="18" charset="0"/>
                <a:sym typeface="Symbol" pitchFamily="18" charset="2"/>
              </a:rPr>
              <a:t> }</a:t>
            </a:r>
            <a:endParaRPr lang="en-US" altLang="zh-CN" sz="2000" dirty="0">
              <a:solidFill>
                <a:srgbClr val="333399"/>
              </a:solidFill>
              <a:ea typeface="华文行楷" pitchFamily="2" charset="-122"/>
              <a:sym typeface="Symbol" pitchFamily="18" charset="2"/>
            </a:endParaRPr>
          </a:p>
          <a:p>
            <a:pPr algn="l">
              <a:buClrTx/>
            </a:pPr>
            <a:r>
              <a:rPr lang="en-US" altLang="zh-CN" sz="2000" dirty="0">
                <a:solidFill>
                  <a:srgbClr val="333399"/>
                </a:solidFill>
                <a:cs typeface="Times New Roman" pitchFamily="18" charset="0"/>
                <a:sym typeface="Symbol" pitchFamily="18" charset="2"/>
              </a:rPr>
              <a:t>E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T   </a:t>
            </a:r>
            <a:r>
              <a:rPr lang="en-US" altLang="zh-CN" sz="2000" i="0" dirty="0">
                <a:solidFill>
                  <a:srgbClr val="333399"/>
                </a:solidFill>
                <a:cs typeface="Times New Roman" pitchFamily="18" charset="0"/>
                <a:sym typeface="Symbol" pitchFamily="18" charset="2"/>
              </a:rPr>
              <a:t>{ </a:t>
            </a:r>
            <a:r>
              <a:rPr lang="en-US" altLang="zh-CN" sz="2000" dirty="0" err="1">
                <a:solidFill>
                  <a:srgbClr val="333399"/>
                </a:solidFill>
                <a:cs typeface="Times New Roman" pitchFamily="18" charset="0"/>
                <a:sym typeface="Symbol" pitchFamily="18" charset="2"/>
              </a:rPr>
              <a:t>E</a:t>
            </a:r>
            <a:r>
              <a:rPr lang="en-US" altLang="zh-CN" sz="2000" b="1" dirty="0" err="1">
                <a:solidFill>
                  <a:srgbClr val="333399"/>
                </a:solidFill>
                <a:cs typeface="Times New Roman" pitchFamily="18" charset="0"/>
              </a:rPr>
              <a:t>.</a:t>
            </a:r>
            <a:r>
              <a:rPr lang="en-US" altLang="zh-CN" sz="2000" dirty="0" err="1">
                <a:solidFill>
                  <a:srgbClr val="333399"/>
                </a:solidFill>
                <a:cs typeface="Times New Roman" pitchFamily="18" charset="0"/>
              </a:rPr>
              <a:t>val</a:t>
            </a:r>
            <a:r>
              <a:rPr lang="en-US" altLang="zh-CN" sz="2000" dirty="0">
                <a:solidFill>
                  <a:srgbClr val="333399"/>
                </a:solidFill>
                <a:cs typeface="Times New Roman" pitchFamily="18" charset="0"/>
                <a:sym typeface="Symbol" pitchFamily="18" charset="2"/>
              </a:rPr>
              <a:t>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t>
            </a:r>
            <a:r>
              <a:rPr lang="en-US" altLang="zh-CN" sz="2000" dirty="0" err="1">
                <a:solidFill>
                  <a:srgbClr val="333399"/>
                </a:solidFill>
                <a:cs typeface="Times New Roman" pitchFamily="18" charset="0"/>
                <a:sym typeface="Symbol" pitchFamily="18" charset="2"/>
              </a:rPr>
              <a:t>T</a:t>
            </a:r>
            <a:r>
              <a:rPr lang="en-US" altLang="zh-CN" sz="2000" b="1" dirty="0" err="1">
                <a:solidFill>
                  <a:srgbClr val="333399"/>
                </a:solidFill>
                <a:cs typeface="Times New Roman" pitchFamily="18" charset="0"/>
              </a:rPr>
              <a:t>.</a:t>
            </a:r>
            <a:r>
              <a:rPr lang="en-US" altLang="zh-CN" sz="2000" dirty="0" err="1">
                <a:solidFill>
                  <a:srgbClr val="333399"/>
                </a:solidFill>
                <a:cs typeface="Times New Roman" pitchFamily="18" charset="0"/>
              </a:rPr>
              <a:t>val</a:t>
            </a:r>
            <a:r>
              <a:rPr lang="en-US" altLang="zh-CN" sz="2000" i="0" dirty="0">
                <a:solidFill>
                  <a:srgbClr val="333399"/>
                </a:solidFill>
                <a:cs typeface="Times New Roman" pitchFamily="18" charset="0"/>
                <a:sym typeface="Symbol" pitchFamily="18" charset="2"/>
              </a:rPr>
              <a:t> }</a:t>
            </a:r>
            <a:r>
              <a:rPr lang="en-US" altLang="zh-CN" sz="2000" dirty="0">
                <a:solidFill>
                  <a:srgbClr val="333399"/>
                </a:solidFill>
                <a:cs typeface="Times New Roman" pitchFamily="18" charset="0"/>
                <a:sym typeface="Symbol" pitchFamily="18" charset="2"/>
              </a:rPr>
              <a:t> </a:t>
            </a:r>
          </a:p>
          <a:p>
            <a:pPr algn="l">
              <a:buClrTx/>
            </a:pPr>
            <a:r>
              <a:rPr lang="en-US" altLang="zh-CN" sz="2000" dirty="0">
                <a:solidFill>
                  <a:srgbClr val="333399"/>
                </a:solidFill>
                <a:cs typeface="Times New Roman" pitchFamily="18" charset="0"/>
                <a:sym typeface="Symbol" pitchFamily="18" charset="2"/>
              </a:rPr>
              <a:t>T </a:t>
            </a:r>
            <a:r>
              <a:rPr lang="en-US" altLang="zh-CN" sz="2000" i="0" dirty="0">
                <a:solidFill>
                  <a:srgbClr val="333399"/>
                </a:solidFill>
                <a:ea typeface="华文行楷" pitchFamily="2" charset="-122"/>
                <a:sym typeface="Symbol" pitchFamily="18" charset="2"/>
              </a:rPr>
              <a:t></a:t>
            </a:r>
            <a:r>
              <a:rPr lang="en-US" altLang="zh-CN" sz="2000" dirty="0">
                <a:solidFill>
                  <a:srgbClr val="333399"/>
                </a:solidFill>
                <a:ea typeface="华文行楷" pitchFamily="2" charset="-122"/>
                <a:sym typeface="Symbol" pitchFamily="18" charset="2"/>
              </a:rPr>
              <a:t> T</a:t>
            </a:r>
            <a:r>
              <a:rPr lang="en-US" altLang="zh-CN" sz="2000" i="0" baseline="-25000" dirty="0">
                <a:solidFill>
                  <a:srgbClr val="333399"/>
                </a:solidFill>
                <a:cs typeface="Times New Roman" pitchFamily="18" charset="0"/>
                <a:sym typeface="Symbol" pitchFamily="18" charset="2"/>
              </a:rPr>
              <a:t>1</a:t>
            </a:r>
            <a:r>
              <a:rPr lang="en-US" altLang="zh-CN" sz="2000" dirty="0">
                <a:solidFill>
                  <a:srgbClr val="333399"/>
                </a:solidFill>
                <a:ea typeface="华文行楷" pitchFamily="2" charset="-122"/>
                <a:sym typeface="Symbol" pitchFamily="18" charset="2"/>
              </a:rPr>
              <a:t>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F    </a:t>
            </a:r>
            <a:r>
              <a:rPr lang="en-US" altLang="zh-CN" sz="2000" i="0" dirty="0">
                <a:solidFill>
                  <a:srgbClr val="333399"/>
                </a:solidFill>
                <a:cs typeface="Times New Roman" pitchFamily="18" charset="0"/>
                <a:sym typeface="Symbol" pitchFamily="18" charset="2"/>
              </a:rPr>
              <a:t>{ </a:t>
            </a:r>
            <a:r>
              <a:rPr lang="en-US" altLang="zh-CN" sz="2000" dirty="0" err="1">
                <a:solidFill>
                  <a:srgbClr val="333399"/>
                </a:solidFill>
                <a:cs typeface="Times New Roman" pitchFamily="18" charset="0"/>
                <a:sym typeface="Symbol" pitchFamily="18" charset="2"/>
              </a:rPr>
              <a:t>T</a:t>
            </a:r>
            <a:r>
              <a:rPr lang="en-US" altLang="zh-CN" sz="2000" b="1" dirty="0" err="1">
                <a:solidFill>
                  <a:srgbClr val="333399"/>
                </a:solidFill>
                <a:cs typeface="Times New Roman" pitchFamily="18" charset="0"/>
              </a:rPr>
              <a:t>.</a:t>
            </a:r>
            <a:r>
              <a:rPr lang="en-US" altLang="zh-CN" sz="2000" dirty="0" err="1">
                <a:solidFill>
                  <a:srgbClr val="333399"/>
                </a:solidFill>
                <a:cs typeface="Times New Roman" pitchFamily="18" charset="0"/>
              </a:rPr>
              <a:t>val</a:t>
            </a:r>
            <a:r>
              <a:rPr lang="en-US" altLang="zh-CN" sz="2000" dirty="0">
                <a:solidFill>
                  <a:srgbClr val="333399"/>
                </a:solidFill>
                <a:cs typeface="Times New Roman" pitchFamily="18" charset="0"/>
                <a:sym typeface="Symbol" pitchFamily="18" charset="2"/>
              </a:rPr>
              <a:t>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T</a:t>
            </a:r>
            <a:r>
              <a:rPr lang="en-US" altLang="zh-CN" sz="2000" i="0" baseline="-25000" dirty="0">
                <a:solidFill>
                  <a:srgbClr val="333399"/>
                </a:solidFill>
                <a:cs typeface="Times New Roman" pitchFamily="18" charset="0"/>
                <a:sym typeface="Symbol" pitchFamily="18" charset="2"/>
              </a:rPr>
              <a:t>1</a:t>
            </a:r>
            <a:r>
              <a:rPr lang="en-US" altLang="zh-CN" sz="2000" b="1" dirty="0">
                <a:solidFill>
                  <a:srgbClr val="333399"/>
                </a:solidFill>
                <a:cs typeface="Times New Roman" pitchFamily="18" charset="0"/>
              </a:rPr>
              <a:t>.</a:t>
            </a:r>
            <a:r>
              <a:rPr lang="en-US" altLang="zh-CN" sz="2000" dirty="0">
                <a:solidFill>
                  <a:srgbClr val="333399"/>
                </a:solidFill>
                <a:cs typeface="Times New Roman" pitchFamily="18" charset="0"/>
              </a:rPr>
              <a:t>val</a:t>
            </a:r>
            <a:r>
              <a:rPr lang="en-US" altLang="zh-CN" sz="2000" dirty="0">
                <a:solidFill>
                  <a:srgbClr val="333399"/>
                </a:solidFill>
                <a:cs typeface="Times New Roman" pitchFamily="18" charset="0"/>
                <a:sym typeface="Symbol" pitchFamily="18" charset="2"/>
              </a:rPr>
              <a:t> </a:t>
            </a:r>
            <a:r>
              <a:rPr lang="en-US" altLang="zh-CN" sz="2000" b="1"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t>
            </a:r>
            <a:r>
              <a:rPr lang="en-US" altLang="zh-CN" sz="2000" dirty="0" err="1">
                <a:solidFill>
                  <a:srgbClr val="333399"/>
                </a:solidFill>
                <a:cs typeface="Times New Roman" pitchFamily="18" charset="0"/>
                <a:sym typeface="Symbol" pitchFamily="18" charset="2"/>
              </a:rPr>
              <a:t>F</a:t>
            </a:r>
            <a:r>
              <a:rPr lang="en-US" altLang="zh-CN" sz="2000" b="1" dirty="0" err="1">
                <a:solidFill>
                  <a:srgbClr val="333399"/>
                </a:solidFill>
                <a:cs typeface="Times New Roman" pitchFamily="18" charset="0"/>
              </a:rPr>
              <a:t>.</a:t>
            </a:r>
            <a:r>
              <a:rPr lang="en-US" altLang="zh-CN" sz="2000" dirty="0" err="1">
                <a:solidFill>
                  <a:srgbClr val="333399"/>
                </a:solidFill>
                <a:cs typeface="Times New Roman" pitchFamily="18" charset="0"/>
              </a:rPr>
              <a:t>val</a:t>
            </a:r>
            <a:r>
              <a:rPr lang="en-US" altLang="zh-CN" sz="2000" i="0" dirty="0">
                <a:solidFill>
                  <a:srgbClr val="333399"/>
                </a:solidFill>
                <a:cs typeface="Times New Roman" pitchFamily="18" charset="0"/>
                <a:sym typeface="Symbol" pitchFamily="18" charset="2"/>
              </a:rPr>
              <a:t> }</a:t>
            </a:r>
            <a:endParaRPr lang="en-US" altLang="zh-CN" sz="2000" dirty="0">
              <a:solidFill>
                <a:srgbClr val="333399"/>
              </a:solidFill>
              <a:cs typeface="Times New Roman" pitchFamily="18" charset="0"/>
              <a:sym typeface="Symbol" pitchFamily="18" charset="2"/>
            </a:endParaRPr>
          </a:p>
          <a:p>
            <a:pPr algn="l">
              <a:buClrTx/>
            </a:pPr>
            <a:r>
              <a:rPr lang="en-US" altLang="zh-CN" sz="2000" dirty="0">
                <a:solidFill>
                  <a:srgbClr val="333399"/>
                </a:solidFill>
                <a:cs typeface="Times New Roman" pitchFamily="18" charset="0"/>
                <a:sym typeface="Symbol" pitchFamily="18" charset="2"/>
              </a:rPr>
              <a:t>T </a:t>
            </a:r>
            <a:r>
              <a:rPr lang="en-US" altLang="zh-CN" sz="2000" i="0" dirty="0">
                <a:solidFill>
                  <a:srgbClr val="333399"/>
                </a:solidFill>
                <a:cs typeface="Times New Roman" pitchFamily="18" charset="0"/>
                <a:sym typeface="Symbol" pitchFamily="18" charset="2"/>
              </a:rPr>
              <a:t> </a:t>
            </a:r>
            <a:r>
              <a:rPr lang="en-US" altLang="zh-CN" sz="2000" dirty="0">
                <a:solidFill>
                  <a:srgbClr val="333399"/>
                </a:solidFill>
                <a:cs typeface="Times New Roman" pitchFamily="18" charset="0"/>
                <a:sym typeface="Symbol" pitchFamily="18" charset="2"/>
              </a:rPr>
              <a:t>F   </a:t>
            </a:r>
            <a:r>
              <a:rPr lang="en-US" altLang="zh-CN" sz="2000" i="0" dirty="0">
                <a:solidFill>
                  <a:srgbClr val="333399"/>
                </a:solidFill>
                <a:cs typeface="Times New Roman" pitchFamily="18" charset="0"/>
                <a:sym typeface="Symbol" pitchFamily="18" charset="2"/>
              </a:rPr>
              <a:t>{ </a:t>
            </a:r>
            <a:r>
              <a:rPr lang="en-US" altLang="zh-CN" sz="2000" dirty="0" err="1">
                <a:solidFill>
                  <a:srgbClr val="333399"/>
                </a:solidFill>
                <a:cs typeface="Times New Roman" pitchFamily="18" charset="0"/>
                <a:sym typeface="Symbol" pitchFamily="18" charset="2"/>
              </a:rPr>
              <a:t>T</a:t>
            </a:r>
            <a:r>
              <a:rPr lang="en-US" altLang="zh-CN" sz="2000" b="1" dirty="0" err="1">
                <a:solidFill>
                  <a:srgbClr val="333399"/>
                </a:solidFill>
                <a:cs typeface="Times New Roman" pitchFamily="18" charset="0"/>
              </a:rPr>
              <a:t>.</a:t>
            </a:r>
            <a:r>
              <a:rPr lang="en-US" altLang="zh-CN" sz="2000" dirty="0" err="1">
                <a:solidFill>
                  <a:srgbClr val="333399"/>
                </a:solidFill>
                <a:cs typeface="Times New Roman" pitchFamily="18" charset="0"/>
              </a:rPr>
              <a:t>val</a:t>
            </a:r>
            <a:r>
              <a:rPr lang="en-US" altLang="zh-CN" sz="2000" dirty="0">
                <a:solidFill>
                  <a:srgbClr val="333399"/>
                </a:solidFill>
                <a:cs typeface="Times New Roman" pitchFamily="18" charset="0"/>
                <a:sym typeface="Symbol" pitchFamily="18" charset="2"/>
              </a:rPr>
              <a:t>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t>
            </a:r>
            <a:r>
              <a:rPr lang="en-US" altLang="zh-CN" sz="2000" dirty="0" err="1">
                <a:solidFill>
                  <a:srgbClr val="333399"/>
                </a:solidFill>
                <a:cs typeface="Times New Roman" pitchFamily="18" charset="0"/>
                <a:sym typeface="Symbol" pitchFamily="18" charset="2"/>
              </a:rPr>
              <a:t>F</a:t>
            </a:r>
            <a:r>
              <a:rPr lang="en-US" altLang="zh-CN" sz="2000" b="1" dirty="0" err="1">
                <a:solidFill>
                  <a:srgbClr val="333399"/>
                </a:solidFill>
                <a:cs typeface="Times New Roman" pitchFamily="18" charset="0"/>
              </a:rPr>
              <a:t>.</a:t>
            </a:r>
            <a:r>
              <a:rPr lang="en-US" altLang="zh-CN" sz="2000" dirty="0" err="1">
                <a:solidFill>
                  <a:srgbClr val="333399"/>
                </a:solidFill>
                <a:cs typeface="Times New Roman" pitchFamily="18" charset="0"/>
              </a:rPr>
              <a:t>val</a:t>
            </a:r>
            <a:r>
              <a:rPr lang="en-US" altLang="zh-CN" sz="2000" i="0" dirty="0">
                <a:solidFill>
                  <a:srgbClr val="333399"/>
                </a:solidFill>
                <a:cs typeface="Times New Roman" pitchFamily="18" charset="0"/>
                <a:sym typeface="Symbol" pitchFamily="18" charset="2"/>
              </a:rPr>
              <a:t> }</a:t>
            </a:r>
            <a:endParaRPr lang="en-US" altLang="zh-CN" sz="2000" dirty="0">
              <a:solidFill>
                <a:srgbClr val="333399"/>
              </a:solidFill>
              <a:cs typeface="Times New Roman" pitchFamily="18" charset="0"/>
              <a:sym typeface="Symbol" pitchFamily="18" charset="2"/>
            </a:endParaRPr>
          </a:p>
          <a:p>
            <a:pPr algn="l">
              <a:buClrTx/>
            </a:pPr>
            <a:r>
              <a:rPr lang="en-US" altLang="zh-CN" sz="2000" dirty="0">
                <a:solidFill>
                  <a:srgbClr val="333399"/>
                </a:solidFill>
                <a:cs typeface="Times New Roman" pitchFamily="18" charset="0"/>
                <a:sym typeface="Symbol" pitchFamily="18" charset="2"/>
              </a:rPr>
              <a:t>F </a:t>
            </a:r>
            <a:r>
              <a:rPr lang="en-US" altLang="zh-CN" sz="2000" i="0" dirty="0">
                <a:solidFill>
                  <a:srgbClr val="333399"/>
                </a:solidFill>
                <a:ea typeface="华文行楷" pitchFamily="2" charset="-122"/>
                <a:sym typeface="Symbol" pitchFamily="18" charset="2"/>
              </a:rPr>
              <a:t></a:t>
            </a:r>
            <a:r>
              <a:rPr lang="en-US" altLang="zh-CN" sz="2000" dirty="0">
                <a:solidFill>
                  <a:srgbClr val="333399"/>
                </a:solidFill>
                <a:ea typeface="华文行楷" pitchFamily="2" charset="-122"/>
                <a:sym typeface="Symbol" pitchFamily="18" charset="2"/>
              </a:rPr>
              <a:t> ( E )     </a:t>
            </a:r>
            <a:r>
              <a:rPr lang="en-US" altLang="zh-CN" sz="2000" i="0" dirty="0">
                <a:solidFill>
                  <a:srgbClr val="333399"/>
                </a:solidFill>
                <a:cs typeface="Times New Roman" pitchFamily="18" charset="0"/>
                <a:sym typeface="Symbol" pitchFamily="18" charset="2"/>
              </a:rPr>
              <a:t>{ </a:t>
            </a:r>
            <a:r>
              <a:rPr lang="en-US" altLang="zh-CN" sz="2000" dirty="0" err="1">
                <a:solidFill>
                  <a:srgbClr val="333399"/>
                </a:solidFill>
                <a:cs typeface="Times New Roman" pitchFamily="18" charset="0"/>
                <a:sym typeface="Symbol" pitchFamily="18" charset="2"/>
              </a:rPr>
              <a:t>F</a:t>
            </a:r>
            <a:r>
              <a:rPr lang="en-US" altLang="zh-CN" sz="2000" b="1" dirty="0" err="1">
                <a:solidFill>
                  <a:srgbClr val="333399"/>
                </a:solidFill>
                <a:cs typeface="Times New Roman" pitchFamily="18" charset="0"/>
              </a:rPr>
              <a:t>.</a:t>
            </a:r>
            <a:r>
              <a:rPr lang="en-US" altLang="zh-CN" sz="2000" dirty="0" err="1">
                <a:solidFill>
                  <a:srgbClr val="333399"/>
                </a:solidFill>
                <a:cs typeface="Times New Roman" pitchFamily="18" charset="0"/>
              </a:rPr>
              <a:t>val</a:t>
            </a:r>
            <a:r>
              <a:rPr lang="en-US" altLang="zh-CN" sz="2000" dirty="0">
                <a:solidFill>
                  <a:srgbClr val="333399"/>
                </a:solidFill>
                <a:cs typeface="Times New Roman" pitchFamily="18" charset="0"/>
                <a:sym typeface="Symbol" pitchFamily="18" charset="2"/>
              </a:rPr>
              <a:t>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t>
            </a:r>
            <a:r>
              <a:rPr lang="en-US" altLang="zh-CN" sz="2000" dirty="0" err="1">
                <a:solidFill>
                  <a:srgbClr val="333399"/>
                </a:solidFill>
                <a:cs typeface="Times New Roman" pitchFamily="18" charset="0"/>
                <a:sym typeface="Symbol" pitchFamily="18" charset="2"/>
              </a:rPr>
              <a:t>E</a:t>
            </a:r>
            <a:r>
              <a:rPr lang="en-US" altLang="zh-CN" sz="2000" b="1" dirty="0" err="1">
                <a:solidFill>
                  <a:srgbClr val="333399"/>
                </a:solidFill>
                <a:cs typeface="Times New Roman" pitchFamily="18" charset="0"/>
              </a:rPr>
              <a:t>.</a:t>
            </a:r>
            <a:r>
              <a:rPr lang="en-US" altLang="zh-CN" sz="2000" dirty="0" err="1">
                <a:solidFill>
                  <a:srgbClr val="333399"/>
                </a:solidFill>
                <a:cs typeface="Times New Roman" pitchFamily="18" charset="0"/>
              </a:rPr>
              <a:t>val</a:t>
            </a:r>
            <a:r>
              <a:rPr lang="en-US" altLang="zh-CN" sz="2000" i="0" dirty="0">
                <a:solidFill>
                  <a:srgbClr val="333399"/>
                </a:solidFill>
                <a:cs typeface="Times New Roman" pitchFamily="18" charset="0"/>
                <a:sym typeface="Symbol" pitchFamily="18" charset="2"/>
              </a:rPr>
              <a:t> }</a:t>
            </a:r>
            <a:endParaRPr lang="en-US" altLang="zh-CN" sz="2000" dirty="0">
              <a:solidFill>
                <a:srgbClr val="333399"/>
              </a:solidFill>
              <a:ea typeface="华文行楷" pitchFamily="2" charset="-122"/>
              <a:sym typeface="Symbol" pitchFamily="18" charset="2"/>
            </a:endParaRPr>
          </a:p>
          <a:p>
            <a:pPr algn="l">
              <a:buClrTx/>
            </a:pPr>
            <a:r>
              <a:rPr lang="en-US" altLang="zh-CN" sz="2000" dirty="0">
                <a:solidFill>
                  <a:srgbClr val="333399"/>
                </a:solidFill>
                <a:cs typeface="Times New Roman" pitchFamily="18" charset="0"/>
                <a:sym typeface="Symbol" pitchFamily="18" charset="2"/>
              </a:rPr>
              <a:t>F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d   </a:t>
            </a:r>
            <a:r>
              <a:rPr lang="en-US" altLang="zh-CN" sz="2000" i="0" dirty="0">
                <a:solidFill>
                  <a:srgbClr val="333399"/>
                </a:solidFill>
                <a:cs typeface="Times New Roman" pitchFamily="18" charset="0"/>
                <a:sym typeface="Symbol" pitchFamily="18" charset="2"/>
              </a:rPr>
              <a:t>{ </a:t>
            </a:r>
            <a:r>
              <a:rPr lang="en-US" altLang="zh-CN" sz="2000" dirty="0" err="1">
                <a:solidFill>
                  <a:srgbClr val="333399"/>
                </a:solidFill>
                <a:cs typeface="Times New Roman" pitchFamily="18" charset="0"/>
                <a:sym typeface="Symbol" pitchFamily="18" charset="2"/>
              </a:rPr>
              <a:t>F</a:t>
            </a:r>
            <a:r>
              <a:rPr lang="en-US" altLang="zh-CN" sz="2000" b="1" dirty="0" err="1">
                <a:solidFill>
                  <a:srgbClr val="333399"/>
                </a:solidFill>
                <a:cs typeface="Times New Roman" pitchFamily="18" charset="0"/>
              </a:rPr>
              <a:t>.</a:t>
            </a:r>
            <a:r>
              <a:rPr lang="en-US" altLang="zh-CN" sz="2000" dirty="0" err="1">
                <a:solidFill>
                  <a:srgbClr val="333399"/>
                </a:solidFill>
                <a:cs typeface="Times New Roman" pitchFamily="18" charset="0"/>
              </a:rPr>
              <a:t>val</a:t>
            </a:r>
            <a:r>
              <a:rPr lang="en-US" altLang="zh-CN" sz="2000" dirty="0">
                <a:solidFill>
                  <a:srgbClr val="333399"/>
                </a:solidFill>
                <a:cs typeface="Times New Roman" pitchFamily="18" charset="0"/>
                <a:sym typeface="Symbol" pitchFamily="18" charset="2"/>
              </a:rPr>
              <a:t>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t>
            </a:r>
            <a:r>
              <a:rPr lang="en-US" altLang="zh-CN" sz="2000" dirty="0" err="1">
                <a:solidFill>
                  <a:srgbClr val="333399"/>
                </a:solidFill>
                <a:cs typeface="Times New Roman" pitchFamily="18" charset="0"/>
                <a:sym typeface="Symbol" pitchFamily="18" charset="2"/>
              </a:rPr>
              <a:t>d</a:t>
            </a:r>
            <a:r>
              <a:rPr lang="en-US" altLang="zh-CN" sz="2000" b="1" dirty="0" err="1">
                <a:solidFill>
                  <a:srgbClr val="333399"/>
                </a:solidFill>
                <a:cs typeface="Times New Roman" pitchFamily="18" charset="0"/>
              </a:rPr>
              <a:t>.</a:t>
            </a:r>
            <a:r>
              <a:rPr lang="en-US" altLang="zh-CN" sz="2000" dirty="0" err="1">
                <a:solidFill>
                  <a:srgbClr val="333399"/>
                </a:solidFill>
                <a:cs typeface="Times New Roman" pitchFamily="18" charset="0"/>
              </a:rPr>
              <a:t>lexval</a:t>
            </a:r>
            <a:r>
              <a:rPr lang="en-US" altLang="zh-CN" sz="2000" i="0" dirty="0">
                <a:solidFill>
                  <a:srgbClr val="333399"/>
                </a:solidFill>
                <a:cs typeface="Times New Roman" pitchFamily="18" charset="0"/>
                <a:sym typeface="Symbol" pitchFamily="18" charset="2"/>
              </a:rPr>
              <a:t> }</a:t>
            </a:r>
          </a:p>
        </p:txBody>
      </p:sp>
    </p:spTree>
    <p:extLst>
      <p:ext uri="{BB962C8B-B14F-4D97-AF65-F5344CB8AC3E}">
        <p14:creationId xmlns:p14="http://schemas.microsoft.com/office/powerpoint/2010/main" val="293750750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83696"/>
                                        </p:tgtEl>
                                        <p:attrNameLst>
                                          <p:attrName>style.visibility</p:attrName>
                                        </p:attrNameLst>
                                      </p:cBhvr>
                                      <p:to>
                                        <p:strVal val="visible"/>
                                      </p:to>
                                    </p:set>
                                    <p:animEffect transition="in" filter="slide(fromBottom)">
                                      <p:cBhvr>
                                        <p:cTn id="7" dur="500"/>
                                        <p:tgtEl>
                                          <p:spTgt spid="583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96"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3"/>
          <p:cNvSpPr txBox="1">
            <a:spLocks noChangeArrowheads="1"/>
          </p:cNvSpPr>
          <p:nvPr/>
        </p:nvSpPr>
        <p:spPr bwMode="auto">
          <a:xfrm>
            <a:off x="314260" y="533400"/>
            <a:ext cx="8070850" cy="5032147"/>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dirty="0">
                <a:latin typeface="楷体_GB2312" pitchFamily="49" charset="-122"/>
              </a:rPr>
              <a:t> </a:t>
            </a:r>
            <a:r>
              <a:rPr lang="zh-CN" altLang="en-US" sz="3200" b="1" i="0" dirty="0">
                <a:latin typeface="楷体_GB2312" pitchFamily="49" charset="-122"/>
              </a:rPr>
              <a:t>消除翻译模式中左递归的一种变换方法</a:t>
            </a:r>
          </a:p>
          <a:p>
            <a:pPr algn="l">
              <a:buClrTx/>
            </a:pPr>
            <a:endParaRPr lang="zh-CN" altLang="en-US" sz="1050" b="1" i="0" dirty="0">
              <a:latin typeface="楷体_GB2312" pitchFamily="49" charset="-122"/>
            </a:endParaRPr>
          </a:p>
          <a:p>
            <a:pPr lvl="1" algn="l">
              <a:buClrTx/>
              <a:buFont typeface="Symbol" pitchFamily="18" charset="2"/>
              <a:buChar char="-"/>
            </a:pPr>
            <a:r>
              <a:rPr lang="zh-CN" altLang="en-US" sz="3200" b="1" i="0" dirty="0"/>
              <a:t>  </a:t>
            </a:r>
            <a:r>
              <a:rPr lang="zh-CN" altLang="en-US" sz="2000" b="1" i="0" dirty="0">
                <a:solidFill>
                  <a:srgbClr val="333399"/>
                </a:solidFill>
                <a:latin typeface="楷体_GB2312" pitchFamily="49" charset="-122"/>
              </a:rPr>
              <a:t>假设有如下翻译模式：</a:t>
            </a:r>
          </a:p>
          <a:p>
            <a:pPr lvl="1" algn="l">
              <a:buClrTx/>
              <a:buFont typeface="Symbol" pitchFamily="18" charset="2"/>
              <a:buNone/>
            </a:pPr>
            <a:endParaRPr lang="zh-CN" altLang="en-US" sz="1050" b="1" i="0" dirty="0">
              <a:solidFill>
                <a:srgbClr val="333399"/>
              </a:solidFill>
              <a:latin typeface="楷体_GB2312" pitchFamily="49" charset="-122"/>
            </a:endParaRPr>
          </a:p>
          <a:p>
            <a:pPr lvl="1" algn="l">
              <a:buClrTx/>
              <a:buFont typeface="Symbol" pitchFamily="18" charset="2"/>
              <a:buNone/>
            </a:pPr>
            <a:r>
              <a:rPr lang="zh-CN" altLang="en-US" sz="2000" b="1" i="0" dirty="0">
                <a:solidFill>
                  <a:srgbClr val="333399"/>
                </a:solidFill>
                <a:latin typeface="楷体_GB2312" pitchFamily="49" charset="-122"/>
              </a:rPr>
              <a:t>     </a:t>
            </a:r>
            <a:r>
              <a:rPr lang="en-US" altLang="zh-CN" sz="2000" dirty="0">
                <a:solidFill>
                  <a:srgbClr val="333399"/>
                </a:solidFill>
                <a:sym typeface="Symbol" pitchFamily="18" charset="2"/>
              </a:rPr>
              <a:t>A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A</a:t>
            </a:r>
            <a:r>
              <a:rPr lang="en-US" altLang="zh-CN" sz="2000" i="0" baseline="-25000" dirty="0">
                <a:solidFill>
                  <a:srgbClr val="333399"/>
                </a:solidFill>
                <a:sym typeface="Symbol" pitchFamily="18" charset="2"/>
              </a:rPr>
              <a:t>1 </a:t>
            </a:r>
            <a:r>
              <a:rPr lang="en-US" altLang="zh-CN" sz="2000" i="0" dirty="0">
                <a:solidFill>
                  <a:srgbClr val="333399"/>
                </a:solidFill>
                <a:sym typeface="Symbol" pitchFamily="18" charset="2"/>
              </a:rPr>
              <a:t>Y   { </a:t>
            </a:r>
            <a:r>
              <a:rPr lang="en-US" altLang="zh-CN" sz="2000" dirty="0" err="1">
                <a:solidFill>
                  <a:srgbClr val="333399"/>
                </a:solidFill>
                <a:sym typeface="Symbol" pitchFamily="18" charset="2"/>
              </a:rPr>
              <a:t>A</a:t>
            </a:r>
            <a:r>
              <a:rPr lang="en-US" altLang="zh-CN" sz="2000" i="0" dirty="0" err="1">
                <a:solidFill>
                  <a:srgbClr val="333399"/>
                </a:solidFill>
              </a:rPr>
              <a:t>.</a:t>
            </a:r>
            <a:r>
              <a:rPr lang="en-US" altLang="zh-CN" sz="2000" dirty="0" err="1">
                <a:solidFill>
                  <a:srgbClr val="333399"/>
                </a:solidFill>
              </a:rPr>
              <a:t>a</a:t>
            </a:r>
            <a:r>
              <a:rPr lang="en-US" altLang="zh-CN" sz="2000" i="0" dirty="0">
                <a:solidFill>
                  <a:srgbClr val="333399"/>
                </a:solidFill>
              </a:rPr>
              <a:t>: = </a:t>
            </a:r>
            <a:r>
              <a:rPr lang="en-US" altLang="zh-CN" sz="2000" dirty="0">
                <a:solidFill>
                  <a:srgbClr val="333399"/>
                </a:solidFill>
              </a:rPr>
              <a:t>g</a:t>
            </a:r>
            <a:r>
              <a:rPr lang="en-US" altLang="zh-CN" sz="2000" i="0" dirty="0">
                <a:solidFill>
                  <a:srgbClr val="333399"/>
                </a:solidFill>
              </a:rPr>
              <a:t>(</a:t>
            </a:r>
            <a:r>
              <a:rPr lang="en-US" altLang="zh-CN" sz="2000" dirty="0">
                <a:solidFill>
                  <a:srgbClr val="333399"/>
                </a:solidFill>
                <a:sym typeface="Symbol" pitchFamily="18" charset="2"/>
              </a:rPr>
              <a:t>A</a:t>
            </a:r>
            <a:r>
              <a:rPr lang="en-US" altLang="zh-CN" sz="2000" i="0" baseline="-25000" dirty="0">
                <a:solidFill>
                  <a:srgbClr val="333399"/>
                </a:solidFill>
                <a:sym typeface="Symbol" pitchFamily="18" charset="2"/>
              </a:rPr>
              <a:t>1</a:t>
            </a:r>
            <a:r>
              <a:rPr lang="en-US" altLang="zh-CN" sz="2000" i="0" dirty="0">
                <a:solidFill>
                  <a:srgbClr val="333399"/>
                </a:solidFill>
              </a:rPr>
              <a:t>.</a:t>
            </a:r>
            <a:r>
              <a:rPr lang="en-US" altLang="zh-CN" sz="2000" dirty="0">
                <a:solidFill>
                  <a:srgbClr val="333399"/>
                </a:solidFill>
              </a:rPr>
              <a:t>a</a:t>
            </a:r>
            <a:r>
              <a:rPr lang="en-US" altLang="zh-CN" sz="2000" i="0" dirty="0">
                <a:solidFill>
                  <a:srgbClr val="333399"/>
                </a:solidFill>
              </a:rPr>
              <a:t>, </a:t>
            </a:r>
            <a:r>
              <a:rPr lang="en-US" altLang="zh-CN" sz="2000" dirty="0" err="1">
                <a:solidFill>
                  <a:srgbClr val="333399"/>
                </a:solidFill>
              </a:rPr>
              <a:t>Y.y</a:t>
            </a:r>
            <a:r>
              <a:rPr lang="en-US" altLang="zh-CN" sz="2000" i="0" dirty="0">
                <a:solidFill>
                  <a:srgbClr val="333399"/>
                </a:solidFill>
              </a:rPr>
              <a:t>) </a:t>
            </a:r>
            <a:r>
              <a:rPr lang="en-US" altLang="zh-CN" sz="2000" i="0" dirty="0">
                <a:solidFill>
                  <a:srgbClr val="333399"/>
                </a:solidFill>
                <a:sym typeface="Symbol" pitchFamily="18" charset="2"/>
              </a:rPr>
              <a:t>}</a:t>
            </a:r>
            <a:endParaRPr lang="en-US" altLang="zh-CN" sz="2000" i="0" dirty="0">
              <a:solidFill>
                <a:srgbClr val="333399"/>
              </a:solidFill>
            </a:endParaRPr>
          </a:p>
          <a:p>
            <a:pPr algn="just">
              <a:spcBef>
                <a:spcPct val="20000"/>
              </a:spcBef>
              <a:buClrTx/>
              <a:buFontTx/>
              <a:buNone/>
            </a:pPr>
            <a:r>
              <a:rPr lang="en-US" altLang="zh-CN" sz="2000" i="0" dirty="0">
                <a:solidFill>
                  <a:srgbClr val="333399"/>
                </a:solidFill>
              </a:rPr>
              <a:t>               </a:t>
            </a:r>
            <a:r>
              <a:rPr lang="en-US" altLang="zh-CN" sz="2000" dirty="0">
                <a:solidFill>
                  <a:srgbClr val="333399"/>
                </a:solidFill>
                <a:sym typeface="Symbol" pitchFamily="18" charset="2"/>
              </a:rPr>
              <a:t>A </a:t>
            </a:r>
            <a:r>
              <a:rPr lang="en-US" altLang="zh-CN" sz="2000" i="0" dirty="0">
                <a:solidFill>
                  <a:srgbClr val="333399"/>
                </a:solidFill>
                <a:sym typeface="Symbol" pitchFamily="18" charset="2"/>
              </a:rPr>
              <a:t> </a:t>
            </a:r>
            <a:r>
              <a:rPr lang="en-US" altLang="zh-CN" sz="2000" dirty="0">
                <a:solidFill>
                  <a:srgbClr val="333399"/>
                </a:solidFill>
              </a:rPr>
              <a:t>X</a:t>
            </a:r>
            <a:r>
              <a:rPr lang="en-US" altLang="zh-CN" sz="2000" i="0" dirty="0">
                <a:solidFill>
                  <a:srgbClr val="333399"/>
                </a:solidFill>
              </a:rPr>
              <a:t>	{ </a:t>
            </a:r>
            <a:r>
              <a:rPr lang="en-US" altLang="zh-CN" sz="2000" dirty="0" err="1">
                <a:solidFill>
                  <a:srgbClr val="333399"/>
                </a:solidFill>
                <a:sym typeface="Symbol" pitchFamily="18" charset="2"/>
              </a:rPr>
              <a:t>A</a:t>
            </a:r>
            <a:r>
              <a:rPr lang="en-US" altLang="zh-CN" sz="2000" i="0" dirty="0" err="1">
                <a:solidFill>
                  <a:srgbClr val="333399"/>
                </a:solidFill>
              </a:rPr>
              <a:t>.</a:t>
            </a:r>
            <a:r>
              <a:rPr lang="en-US" altLang="zh-CN" sz="2000" dirty="0" err="1">
                <a:solidFill>
                  <a:srgbClr val="333399"/>
                </a:solidFill>
              </a:rPr>
              <a:t>a</a:t>
            </a:r>
            <a:r>
              <a:rPr lang="en-US" altLang="zh-CN" sz="2000" i="0" dirty="0">
                <a:solidFill>
                  <a:srgbClr val="333399"/>
                </a:solidFill>
              </a:rPr>
              <a:t>: = </a:t>
            </a:r>
            <a:r>
              <a:rPr lang="en-US" altLang="zh-CN" sz="2000" dirty="0">
                <a:solidFill>
                  <a:srgbClr val="333399"/>
                </a:solidFill>
              </a:rPr>
              <a:t>f</a:t>
            </a:r>
            <a:r>
              <a:rPr lang="en-US" altLang="zh-CN" sz="2000" i="0" dirty="0">
                <a:solidFill>
                  <a:srgbClr val="333399"/>
                </a:solidFill>
              </a:rPr>
              <a:t>(</a:t>
            </a:r>
            <a:r>
              <a:rPr lang="en-US" altLang="zh-CN" sz="2000" dirty="0" err="1">
                <a:solidFill>
                  <a:srgbClr val="333399"/>
                </a:solidFill>
              </a:rPr>
              <a:t>X.x</a:t>
            </a:r>
            <a:r>
              <a:rPr lang="en-US" altLang="zh-CN" sz="2000" i="0" dirty="0">
                <a:solidFill>
                  <a:srgbClr val="333399"/>
                </a:solidFill>
              </a:rPr>
              <a:t>) }</a:t>
            </a:r>
          </a:p>
          <a:p>
            <a:pPr algn="just">
              <a:spcBef>
                <a:spcPct val="20000"/>
              </a:spcBef>
              <a:buClrTx/>
              <a:buFontTx/>
              <a:buNone/>
            </a:pPr>
            <a:endParaRPr lang="en-US" altLang="zh-CN" sz="1050" i="0" dirty="0">
              <a:solidFill>
                <a:srgbClr val="333399"/>
              </a:solidFill>
            </a:endParaRPr>
          </a:p>
          <a:p>
            <a:pPr algn="just">
              <a:spcBef>
                <a:spcPct val="20000"/>
              </a:spcBef>
              <a:buClrTx/>
              <a:buFontTx/>
              <a:buNone/>
            </a:pPr>
            <a:r>
              <a:rPr lang="en-US" altLang="zh-CN" sz="2000" i="0" dirty="0">
                <a:solidFill>
                  <a:srgbClr val="333399"/>
                </a:solidFill>
              </a:rPr>
              <a:t>          </a:t>
            </a:r>
            <a:r>
              <a:rPr lang="zh-CN" altLang="en-US" sz="2000" b="1" i="0" dirty="0">
                <a:solidFill>
                  <a:srgbClr val="333399"/>
                </a:solidFill>
              </a:rPr>
              <a:t>消去关于</a:t>
            </a:r>
            <a:r>
              <a:rPr lang="en-US" altLang="zh-CN" sz="2000" dirty="0">
                <a:solidFill>
                  <a:srgbClr val="333399"/>
                </a:solidFill>
              </a:rPr>
              <a:t>A</a:t>
            </a:r>
            <a:r>
              <a:rPr lang="en-US" altLang="zh-CN" sz="2000" b="1" i="0" dirty="0">
                <a:solidFill>
                  <a:srgbClr val="333399"/>
                </a:solidFill>
              </a:rPr>
              <a:t> </a:t>
            </a:r>
            <a:r>
              <a:rPr lang="zh-CN" altLang="en-US" sz="2000" b="1" i="0" dirty="0">
                <a:solidFill>
                  <a:srgbClr val="333399"/>
                </a:solidFill>
                <a:latin typeface="楷体_GB2312" pitchFamily="49" charset="-122"/>
              </a:rPr>
              <a:t>的</a:t>
            </a:r>
            <a:r>
              <a:rPr lang="zh-CN" altLang="en-US" sz="2000" b="1" i="0" dirty="0">
                <a:solidFill>
                  <a:srgbClr val="333399"/>
                </a:solidFill>
              </a:rPr>
              <a:t>直接左递归，基础文法变换为</a:t>
            </a:r>
          </a:p>
          <a:p>
            <a:pPr algn="just">
              <a:spcBef>
                <a:spcPct val="20000"/>
              </a:spcBef>
              <a:buClrTx/>
              <a:buFontTx/>
              <a:buNone/>
            </a:pPr>
            <a:endParaRPr lang="zh-CN" altLang="en-US" sz="1050" b="1" i="0" dirty="0">
              <a:solidFill>
                <a:srgbClr val="333399"/>
              </a:solidFill>
            </a:endParaRPr>
          </a:p>
          <a:p>
            <a:pPr algn="just">
              <a:spcBef>
                <a:spcPct val="20000"/>
              </a:spcBef>
              <a:buClrTx/>
              <a:buFontTx/>
              <a:buNone/>
            </a:pPr>
            <a:r>
              <a:rPr lang="zh-CN" altLang="en-US" sz="2000" b="1" i="0" dirty="0">
                <a:solidFill>
                  <a:srgbClr val="333399"/>
                </a:solidFill>
              </a:rPr>
              <a:t>               </a:t>
            </a:r>
            <a:r>
              <a:rPr lang="en-US" altLang="zh-CN" sz="2000" dirty="0">
                <a:solidFill>
                  <a:srgbClr val="333399"/>
                </a:solidFill>
                <a:sym typeface="Symbol" pitchFamily="18" charset="2"/>
              </a:rPr>
              <a:t>A </a:t>
            </a:r>
            <a:r>
              <a:rPr lang="en-US" altLang="zh-CN" sz="2000" i="0" dirty="0">
                <a:solidFill>
                  <a:srgbClr val="333399"/>
                </a:solidFill>
                <a:sym typeface="Symbol" pitchFamily="18" charset="2"/>
              </a:rPr>
              <a:t> </a:t>
            </a:r>
            <a:r>
              <a:rPr lang="en-US" altLang="zh-CN" sz="2000" dirty="0">
                <a:solidFill>
                  <a:srgbClr val="333399"/>
                </a:solidFill>
              </a:rPr>
              <a:t>X R  </a:t>
            </a:r>
            <a:r>
              <a:rPr lang="en-US" altLang="zh-CN" sz="2000" dirty="0">
                <a:solidFill>
                  <a:srgbClr val="333399"/>
                </a:solidFill>
                <a:sym typeface="Symbol" pitchFamily="18" charset="2"/>
              </a:rPr>
              <a:t>   </a:t>
            </a:r>
            <a:r>
              <a:rPr lang="en-US" altLang="zh-CN" sz="2000" dirty="0" err="1">
                <a:solidFill>
                  <a:srgbClr val="333399"/>
                </a:solidFill>
                <a:sym typeface="Symbol" pitchFamily="18" charset="2"/>
              </a:rPr>
              <a:t>R</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 </a:t>
            </a:r>
            <a:r>
              <a:rPr lang="en-US" altLang="zh-CN" sz="2000" dirty="0">
                <a:solidFill>
                  <a:srgbClr val="333399"/>
                </a:solidFill>
              </a:rPr>
              <a:t>Y R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a:t>
            </a:r>
          </a:p>
          <a:p>
            <a:pPr algn="just">
              <a:spcBef>
                <a:spcPct val="20000"/>
              </a:spcBef>
              <a:buClrTx/>
              <a:buFontTx/>
              <a:buNone/>
            </a:pPr>
            <a:endParaRPr lang="en-US" altLang="zh-CN" sz="1050" dirty="0">
              <a:solidFill>
                <a:srgbClr val="333399"/>
              </a:solidFill>
              <a:sym typeface="Symbol" pitchFamily="18" charset="2"/>
            </a:endParaRPr>
          </a:p>
          <a:p>
            <a:pPr algn="just">
              <a:spcBef>
                <a:spcPct val="20000"/>
              </a:spcBef>
              <a:buClrTx/>
              <a:buFontTx/>
              <a:buNone/>
            </a:pPr>
            <a:r>
              <a:rPr lang="en-US" altLang="zh-CN" sz="2000" b="1" i="0" dirty="0">
                <a:solidFill>
                  <a:srgbClr val="333399"/>
                </a:solidFill>
              </a:rPr>
              <a:t>          </a:t>
            </a:r>
            <a:r>
              <a:rPr lang="zh-CN" altLang="en-US" sz="2000" b="1" i="0" dirty="0">
                <a:solidFill>
                  <a:srgbClr val="333399"/>
                </a:solidFill>
              </a:rPr>
              <a:t>再考虑语义动作，</a:t>
            </a:r>
            <a:r>
              <a:rPr lang="zh-CN" altLang="en-US" sz="2000" b="1" i="0" dirty="0">
                <a:solidFill>
                  <a:srgbClr val="333399"/>
                </a:solidFill>
                <a:latin typeface="楷体_GB2312" pitchFamily="49" charset="-122"/>
              </a:rPr>
              <a:t>翻译模式变换为</a:t>
            </a:r>
          </a:p>
          <a:p>
            <a:pPr algn="just">
              <a:spcBef>
                <a:spcPct val="20000"/>
              </a:spcBef>
              <a:buClrTx/>
              <a:buFontTx/>
              <a:buNone/>
            </a:pPr>
            <a:endParaRPr lang="zh-CN" altLang="en-US" sz="1050" b="1" dirty="0">
              <a:solidFill>
                <a:srgbClr val="333399"/>
              </a:solidFill>
              <a:sym typeface="Symbol" pitchFamily="18" charset="2"/>
            </a:endParaRPr>
          </a:p>
          <a:p>
            <a:pPr algn="just">
              <a:spcBef>
                <a:spcPct val="20000"/>
              </a:spcBef>
              <a:buClrTx/>
              <a:buFontTx/>
              <a:buNone/>
            </a:pPr>
            <a:r>
              <a:rPr lang="zh-CN" altLang="en-US" sz="2000" b="1" dirty="0">
                <a:solidFill>
                  <a:srgbClr val="333399"/>
                </a:solidFill>
                <a:sym typeface="Symbol" pitchFamily="18" charset="2"/>
              </a:rPr>
              <a:t>               </a:t>
            </a:r>
            <a:r>
              <a:rPr lang="en-US" altLang="zh-CN" sz="2000" dirty="0">
                <a:solidFill>
                  <a:srgbClr val="333399"/>
                </a:solidFill>
                <a:sym typeface="Symbol" pitchFamily="18" charset="2"/>
              </a:rPr>
              <a:t>A </a:t>
            </a:r>
            <a:r>
              <a:rPr lang="en-US" altLang="zh-CN" sz="2000" i="0" dirty="0">
                <a:solidFill>
                  <a:srgbClr val="333399"/>
                </a:solidFill>
                <a:sym typeface="Symbol" pitchFamily="18" charset="2"/>
              </a:rPr>
              <a:t> </a:t>
            </a:r>
            <a:r>
              <a:rPr lang="en-US" altLang="zh-CN" sz="2000" dirty="0">
                <a:solidFill>
                  <a:srgbClr val="333399"/>
                </a:solidFill>
              </a:rPr>
              <a:t>X </a:t>
            </a:r>
            <a:r>
              <a:rPr lang="en-US" altLang="zh-CN" sz="2000" i="0" dirty="0">
                <a:solidFill>
                  <a:srgbClr val="333399"/>
                </a:solidFill>
              </a:rPr>
              <a:t>{ </a:t>
            </a:r>
            <a:r>
              <a:rPr lang="en-US" altLang="zh-CN" sz="2000" dirty="0" err="1">
                <a:solidFill>
                  <a:srgbClr val="333399"/>
                </a:solidFill>
                <a:sym typeface="Symbol" pitchFamily="18" charset="2"/>
              </a:rPr>
              <a:t>R</a:t>
            </a:r>
            <a:r>
              <a:rPr lang="en-US" altLang="zh-CN" sz="2000" i="0" dirty="0" err="1">
                <a:solidFill>
                  <a:srgbClr val="333399"/>
                </a:solidFill>
              </a:rPr>
              <a:t>.</a:t>
            </a:r>
            <a:r>
              <a:rPr lang="en-US" altLang="zh-CN" sz="2000" dirty="0" err="1">
                <a:solidFill>
                  <a:srgbClr val="333399"/>
                </a:solidFill>
              </a:rPr>
              <a:t>i</a:t>
            </a:r>
            <a:r>
              <a:rPr lang="en-US" altLang="zh-CN" sz="2000" i="0" dirty="0">
                <a:solidFill>
                  <a:srgbClr val="333399"/>
                </a:solidFill>
              </a:rPr>
              <a:t>: = </a:t>
            </a:r>
            <a:r>
              <a:rPr lang="en-US" altLang="zh-CN" sz="2000" dirty="0">
                <a:solidFill>
                  <a:srgbClr val="333399"/>
                </a:solidFill>
              </a:rPr>
              <a:t>f</a:t>
            </a:r>
            <a:r>
              <a:rPr lang="en-US" altLang="zh-CN" sz="2000" i="0" dirty="0">
                <a:solidFill>
                  <a:srgbClr val="333399"/>
                </a:solidFill>
              </a:rPr>
              <a:t>(</a:t>
            </a:r>
            <a:r>
              <a:rPr lang="en-US" altLang="zh-CN" sz="2000" dirty="0" err="1">
                <a:solidFill>
                  <a:srgbClr val="333399"/>
                </a:solidFill>
              </a:rPr>
              <a:t>X.x</a:t>
            </a:r>
            <a:r>
              <a:rPr lang="en-US" altLang="zh-CN" sz="2000" i="0" dirty="0">
                <a:solidFill>
                  <a:srgbClr val="333399"/>
                </a:solidFill>
              </a:rPr>
              <a:t>) }</a:t>
            </a:r>
            <a:r>
              <a:rPr lang="en-US" altLang="zh-CN" sz="2000" dirty="0">
                <a:solidFill>
                  <a:srgbClr val="333399"/>
                </a:solidFill>
              </a:rPr>
              <a:t> R  </a:t>
            </a: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A</a:t>
            </a:r>
            <a:r>
              <a:rPr lang="en-US" altLang="zh-CN" sz="2000" i="0" dirty="0" err="1">
                <a:solidFill>
                  <a:srgbClr val="333399"/>
                </a:solidFill>
              </a:rPr>
              <a:t>.</a:t>
            </a:r>
            <a:r>
              <a:rPr lang="en-US" altLang="zh-CN" sz="2000" dirty="0" err="1">
                <a:solidFill>
                  <a:srgbClr val="333399"/>
                </a:solidFill>
              </a:rPr>
              <a:t>a</a:t>
            </a:r>
            <a:r>
              <a:rPr lang="en-US" altLang="zh-CN" sz="2000" i="0" dirty="0">
                <a:solidFill>
                  <a:srgbClr val="333399"/>
                </a:solidFill>
              </a:rPr>
              <a:t>: = </a:t>
            </a:r>
            <a:r>
              <a:rPr lang="en-US" altLang="zh-CN" sz="2000" dirty="0">
                <a:solidFill>
                  <a:srgbClr val="333399"/>
                </a:solidFill>
                <a:sym typeface="Symbol" pitchFamily="18" charset="2"/>
              </a:rPr>
              <a:t>R</a:t>
            </a:r>
            <a:r>
              <a:rPr lang="en-US" altLang="zh-CN" sz="2000" i="0" dirty="0">
                <a:solidFill>
                  <a:srgbClr val="333399"/>
                </a:solidFill>
              </a:rPr>
              <a:t>.</a:t>
            </a:r>
            <a:r>
              <a:rPr lang="en-US" altLang="zh-CN" sz="2000" dirty="0">
                <a:solidFill>
                  <a:srgbClr val="333399"/>
                </a:solidFill>
              </a:rPr>
              <a:t>s </a:t>
            </a:r>
            <a:r>
              <a:rPr lang="en-US" altLang="zh-CN" sz="2000" i="0" dirty="0">
                <a:solidFill>
                  <a:srgbClr val="333399"/>
                </a:solidFill>
                <a:sym typeface="Symbol" pitchFamily="18" charset="2"/>
              </a:rPr>
              <a:t>}</a:t>
            </a:r>
            <a:endParaRPr lang="en-US" altLang="zh-CN" sz="2000" dirty="0">
              <a:solidFill>
                <a:srgbClr val="333399"/>
              </a:solidFill>
            </a:endParaRPr>
          </a:p>
          <a:p>
            <a:pPr algn="just">
              <a:spcBef>
                <a:spcPct val="20000"/>
              </a:spcBef>
              <a:buClrTx/>
              <a:buFontTx/>
              <a:buNone/>
            </a:pPr>
            <a:r>
              <a:rPr lang="en-US" altLang="zh-CN" sz="2000" dirty="0">
                <a:solidFill>
                  <a:srgbClr val="333399"/>
                </a:solidFill>
                <a:sym typeface="Symbol" pitchFamily="18" charset="2"/>
              </a:rPr>
              <a:t>               R </a:t>
            </a:r>
            <a:r>
              <a:rPr lang="en-US" altLang="zh-CN" sz="2000" i="0" dirty="0">
                <a:solidFill>
                  <a:srgbClr val="333399"/>
                </a:solidFill>
                <a:sym typeface="Symbol" pitchFamily="18" charset="2"/>
              </a:rPr>
              <a:t> </a:t>
            </a:r>
            <a:r>
              <a:rPr lang="en-US" altLang="zh-CN" sz="2000" dirty="0">
                <a:solidFill>
                  <a:srgbClr val="333399"/>
                </a:solidFill>
              </a:rPr>
              <a:t>Y </a:t>
            </a:r>
            <a:r>
              <a:rPr lang="en-US" altLang="zh-CN" sz="2000" i="0" dirty="0">
                <a:solidFill>
                  <a:srgbClr val="333399"/>
                </a:solidFill>
              </a:rPr>
              <a:t>{ </a:t>
            </a:r>
            <a:r>
              <a:rPr lang="en-US" altLang="zh-CN" sz="2000" dirty="0">
                <a:solidFill>
                  <a:srgbClr val="333399"/>
                </a:solidFill>
                <a:sym typeface="Symbol" pitchFamily="18" charset="2"/>
              </a:rPr>
              <a:t>R</a:t>
            </a:r>
            <a:r>
              <a:rPr lang="en-US" altLang="zh-CN" sz="2000" i="0" baseline="-25000" dirty="0">
                <a:solidFill>
                  <a:srgbClr val="333399"/>
                </a:solidFill>
                <a:sym typeface="Symbol" pitchFamily="18" charset="2"/>
              </a:rPr>
              <a:t>1</a:t>
            </a:r>
            <a:r>
              <a:rPr lang="en-US" altLang="zh-CN" sz="2000" i="0" dirty="0">
                <a:solidFill>
                  <a:srgbClr val="333399"/>
                </a:solidFill>
              </a:rPr>
              <a:t>.</a:t>
            </a:r>
            <a:r>
              <a:rPr lang="en-US" altLang="zh-CN" sz="2000" dirty="0">
                <a:solidFill>
                  <a:srgbClr val="333399"/>
                </a:solidFill>
              </a:rPr>
              <a:t>i</a:t>
            </a:r>
            <a:r>
              <a:rPr lang="en-US" altLang="zh-CN" sz="2000" i="0" dirty="0">
                <a:solidFill>
                  <a:srgbClr val="333399"/>
                </a:solidFill>
              </a:rPr>
              <a:t>: = </a:t>
            </a:r>
            <a:r>
              <a:rPr lang="en-US" altLang="zh-CN" sz="2000" dirty="0">
                <a:solidFill>
                  <a:srgbClr val="333399"/>
                </a:solidFill>
              </a:rPr>
              <a:t>g</a:t>
            </a:r>
            <a:r>
              <a:rPr lang="en-US" altLang="zh-CN" sz="2000" i="0" dirty="0">
                <a:solidFill>
                  <a:srgbClr val="333399"/>
                </a:solidFill>
              </a:rPr>
              <a:t>(</a:t>
            </a:r>
            <a:r>
              <a:rPr lang="en-US" altLang="zh-CN" sz="2000" dirty="0" err="1">
                <a:solidFill>
                  <a:srgbClr val="333399"/>
                </a:solidFill>
                <a:sym typeface="Symbol" pitchFamily="18" charset="2"/>
              </a:rPr>
              <a:t>R</a:t>
            </a:r>
            <a:r>
              <a:rPr lang="en-US" altLang="zh-CN" sz="2000" i="0" dirty="0" err="1">
                <a:solidFill>
                  <a:srgbClr val="333399"/>
                </a:solidFill>
              </a:rPr>
              <a:t>.</a:t>
            </a:r>
            <a:r>
              <a:rPr lang="en-US" altLang="zh-CN" sz="2000" dirty="0" err="1">
                <a:solidFill>
                  <a:srgbClr val="333399"/>
                </a:solidFill>
              </a:rPr>
              <a:t>i</a:t>
            </a:r>
            <a:r>
              <a:rPr lang="en-US" altLang="zh-CN" sz="2000" i="0" dirty="0">
                <a:solidFill>
                  <a:srgbClr val="333399"/>
                </a:solidFill>
              </a:rPr>
              <a:t>, </a:t>
            </a:r>
            <a:r>
              <a:rPr lang="en-US" altLang="zh-CN" sz="2000" dirty="0" err="1">
                <a:solidFill>
                  <a:srgbClr val="333399"/>
                </a:solidFill>
              </a:rPr>
              <a:t>Y.y</a:t>
            </a:r>
            <a:r>
              <a:rPr lang="en-US" altLang="zh-CN" sz="2000" i="0" dirty="0">
                <a:solidFill>
                  <a:srgbClr val="333399"/>
                </a:solidFill>
              </a:rPr>
              <a:t>) }</a:t>
            </a:r>
            <a:r>
              <a:rPr lang="en-US" altLang="zh-CN" sz="2000" dirty="0">
                <a:solidFill>
                  <a:srgbClr val="333399"/>
                </a:solidFill>
              </a:rPr>
              <a:t> </a:t>
            </a:r>
            <a:r>
              <a:rPr lang="en-US" altLang="zh-CN" sz="2000" dirty="0">
                <a:solidFill>
                  <a:srgbClr val="333399"/>
                </a:solidFill>
                <a:sym typeface="Symbol" pitchFamily="18" charset="2"/>
              </a:rPr>
              <a:t>R</a:t>
            </a:r>
            <a:r>
              <a:rPr lang="en-US" altLang="zh-CN" sz="2000" i="0" baseline="-25000" dirty="0">
                <a:solidFill>
                  <a:srgbClr val="333399"/>
                </a:solidFill>
                <a:sym typeface="Symbol" pitchFamily="18" charset="2"/>
              </a:rPr>
              <a:t>1</a:t>
            </a:r>
            <a:r>
              <a:rPr lang="en-US" altLang="zh-CN" sz="2000" dirty="0">
                <a:solidFill>
                  <a:srgbClr val="333399"/>
                </a:solidFill>
              </a:rPr>
              <a:t> </a:t>
            </a:r>
            <a:r>
              <a:rPr lang="en-US" altLang="zh-CN" sz="2000" i="0" dirty="0">
                <a:solidFill>
                  <a:srgbClr val="333399"/>
                </a:solidFill>
              </a:rPr>
              <a:t>{</a:t>
            </a:r>
            <a:r>
              <a:rPr lang="en-US" altLang="zh-CN" sz="2000" dirty="0">
                <a:solidFill>
                  <a:srgbClr val="333399"/>
                </a:solidFill>
                <a:sym typeface="Symbol" pitchFamily="18" charset="2"/>
              </a:rPr>
              <a:t>R</a:t>
            </a:r>
            <a:r>
              <a:rPr lang="en-US" altLang="zh-CN" sz="2000" i="0" dirty="0">
                <a:solidFill>
                  <a:srgbClr val="333399"/>
                </a:solidFill>
              </a:rPr>
              <a:t>.</a:t>
            </a:r>
            <a:r>
              <a:rPr lang="en-US" altLang="zh-CN" sz="2000" dirty="0">
                <a:solidFill>
                  <a:srgbClr val="333399"/>
                </a:solidFill>
              </a:rPr>
              <a:t>s</a:t>
            </a:r>
            <a:r>
              <a:rPr lang="en-US" altLang="zh-CN" sz="2000" i="0" dirty="0">
                <a:solidFill>
                  <a:srgbClr val="333399"/>
                </a:solidFill>
              </a:rPr>
              <a:t>: = </a:t>
            </a:r>
            <a:r>
              <a:rPr lang="en-US" altLang="zh-CN" sz="2000" dirty="0">
                <a:solidFill>
                  <a:srgbClr val="333399"/>
                </a:solidFill>
                <a:sym typeface="Symbol" pitchFamily="18" charset="2"/>
              </a:rPr>
              <a:t>R</a:t>
            </a:r>
            <a:r>
              <a:rPr lang="en-US" altLang="zh-CN" sz="2000" i="0" baseline="-25000" dirty="0">
                <a:solidFill>
                  <a:srgbClr val="333399"/>
                </a:solidFill>
                <a:sym typeface="Symbol" pitchFamily="18" charset="2"/>
              </a:rPr>
              <a:t>1</a:t>
            </a:r>
            <a:r>
              <a:rPr lang="en-US" altLang="zh-CN" sz="2000" i="0" dirty="0">
                <a:solidFill>
                  <a:srgbClr val="333399"/>
                </a:solidFill>
              </a:rPr>
              <a:t>.</a:t>
            </a:r>
            <a:r>
              <a:rPr lang="en-US" altLang="zh-CN" sz="2000" dirty="0">
                <a:solidFill>
                  <a:srgbClr val="333399"/>
                </a:solidFill>
              </a:rPr>
              <a:t>s</a:t>
            </a:r>
            <a:r>
              <a:rPr lang="en-US" altLang="zh-CN" sz="2000" i="0" dirty="0">
                <a:solidFill>
                  <a:srgbClr val="333399"/>
                </a:solidFill>
              </a:rPr>
              <a:t>}</a:t>
            </a:r>
            <a:r>
              <a:rPr lang="en-US" altLang="zh-CN" sz="2000" dirty="0">
                <a:solidFill>
                  <a:srgbClr val="333399"/>
                </a:solidFill>
              </a:rPr>
              <a:t> </a:t>
            </a:r>
            <a:endParaRPr lang="en-US" altLang="zh-CN" sz="2000" dirty="0">
              <a:solidFill>
                <a:srgbClr val="333399"/>
              </a:solidFill>
              <a:sym typeface="Symbol" pitchFamily="18" charset="2"/>
            </a:endParaRPr>
          </a:p>
          <a:p>
            <a:pPr algn="just">
              <a:spcBef>
                <a:spcPct val="20000"/>
              </a:spcBef>
              <a:buClrTx/>
              <a:buFontTx/>
              <a:buNone/>
            </a:pPr>
            <a:r>
              <a:rPr lang="en-US" altLang="zh-CN" sz="2000" dirty="0">
                <a:solidFill>
                  <a:srgbClr val="333399"/>
                </a:solidFill>
              </a:rPr>
              <a:t>               </a:t>
            </a:r>
            <a:r>
              <a:rPr lang="en-US" altLang="zh-CN" sz="2000" dirty="0">
                <a:solidFill>
                  <a:srgbClr val="333399"/>
                </a:solidFill>
                <a:sym typeface="Symbol" pitchFamily="18" charset="2"/>
              </a:rPr>
              <a:t>R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 </a:t>
            </a:r>
            <a:r>
              <a:rPr lang="en-US" altLang="zh-CN" sz="2000" i="0" dirty="0">
                <a:solidFill>
                  <a:srgbClr val="333399"/>
                </a:solidFill>
              </a:rPr>
              <a:t>{</a:t>
            </a:r>
            <a:r>
              <a:rPr lang="en-US" altLang="zh-CN" sz="2000" dirty="0">
                <a:solidFill>
                  <a:srgbClr val="333399"/>
                </a:solidFill>
                <a:sym typeface="Symbol" pitchFamily="18" charset="2"/>
              </a:rPr>
              <a:t>R</a:t>
            </a:r>
            <a:r>
              <a:rPr lang="en-US" altLang="zh-CN" sz="2000" i="0" dirty="0">
                <a:solidFill>
                  <a:srgbClr val="333399"/>
                </a:solidFill>
              </a:rPr>
              <a:t>.</a:t>
            </a:r>
            <a:r>
              <a:rPr lang="en-US" altLang="zh-CN" sz="2000" dirty="0">
                <a:solidFill>
                  <a:srgbClr val="333399"/>
                </a:solidFill>
              </a:rPr>
              <a:t>s</a:t>
            </a:r>
            <a:r>
              <a:rPr lang="en-US" altLang="zh-CN" sz="2000" i="0" dirty="0">
                <a:solidFill>
                  <a:srgbClr val="333399"/>
                </a:solidFill>
              </a:rPr>
              <a:t>: = </a:t>
            </a:r>
            <a:r>
              <a:rPr lang="en-US" altLang="zh-CN" sz="2000" dirty="0" err="1">
                <a:solidFill>
                  <a:srgbClr val="333399"/>
                </a:solidFill>
                <a:sym typeface="Symbol" pitchFamily="18" charset="2"/>
              </a:rPr>
              <a:t>R</a:t>
            </a:r>
            <a:r>
              <a:rPr lang="en-US" altLang="zh-CN" sz="2000" i="0" dirty="0" err="1">
                <a:solidFill>
                  <a:srgbClr val="333399"/>
                </a:solidFill>
              </a:rPr>
              <a:t>.</a:t>
            </a:r>
            <a:r>
              <a:rPr lang="en-US" altLang="zh-CN" sz="2000" dirty="0" err="1">
                <a:solidFill>
                  <a:srgbClr val="333399"/>
                </a:solidFill>
              </a:rPr>
              <a:t>i</a:t>
            </a:r>
            <a:r>
              <a:rPr lang="en-US" altLang="zh-CN" sz="2000" i="0" dirty="0">
                <a:solidFill>
                  <a:srgbClr val="333399"/>
                </a:solidFill>
              </a:rPr>
              <a:t>}</a:t>
            </a:r>
            <a:r>
              <a:rPr lang="en-US" altLang="zh-CN" sz="2000" dirty="0">
                <a:solidFill>
                  <a:srgbClr val="333399"/>
                </a:solidFill>
              </a:rPr>
              <a:t> </a:t>
            </a:r>
          </a:p>
        </p:txBody>
      </p:sp>
    </p:spTree>
    <p:extLst>
      <p:ext uri="{BB962C8B-B14F-4D97-AF65-F5344CB8AC3E}">
        <p14:creationId xmlns:p14="http://schemas.microsoft.com/office/powerpoint/2010/main" val="2902483004"/>
      </p:ext>
    </p:extLst>
  </p:cSld>
  <p:clrMapOvr>
    <a:masterClrMapping/>
  </p:clrMapOvr>
  <p:transition>
    <p:rand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3"/>
          <p:cNvSpPr txBox="1">
            <a:spLocks noChangeArrowheads="1"/>
          </p:cNvSpPr>
          <p:nvPr/>
        </p:nvSpPr>
        <p:spPr bwMode="auto">
          <a:xfrm>
            <a:off x="185738" y="487362"/>
            <a:ext cx="8070850" cy="16160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dirty="0">
                <a:latin typeface="楷体_GB2312" pitchFamily="49" charset="-122"/>
              </a:rPr>
              <a:t> </a:t>
            </a:r>
            <a:r>
              <a:rPr lang="zh-CN" altLang="en-US" sz="2800" b="1" i="0" dirty="0">
                <a:latin typeface="楷体_GB2312" pitchFamily="49" charset="-122"/>
              </a:rPr>
              <a:t>消除翻译模式中左递归的一种变换方法</a:t>
            </a:r>
          </a:p>
          <a:p>
            <a:pPr algn="l">
              <a:buClrTx/>
            </a:pPr>
            <a:endParaRPr lang="zh-CN" altLang="en-US" sz="1000" b="1" i="0" dirty="0">
              <a:latin typeface="楷体_GB2312" pitchFamily="49" charset="-122"/>
            </a:endParaRPr>
          </a:p>
          <a:p>
            <a:pPr lvl="1" algn="l">
              <a:buClrTx/>
              <a:buFont typeface="Symbol" pitchFamily="18" charset="2"/>
              <a:buChar char="-"/>
            </a:pPr>
            <a:r>
              <a:rPr lang="zh-CN" altLang="en-US" sz="2800" b="1" i="0" dirty="0"/>
              <a:t>  </a:t>
            </a:r>
            <a:r>
              <a:rPr lang="zh-CN" altLang="en-US" b="1" i="0" dirty="0">
                <a:solidFill>
                  <a:srgbClr val="333399"/>
                </a:solidFill>
              </a:rPr>
              <a:t>理解这种变换方法</a:t>
            </a:r>
          </a:p>
          <a:p>
            <a:pPr lvl="1" algn="l">
              <a:buClrTx/>
              <a:buFont typeface="Symbol" pitchFamily="18" charset="2"/>
              <a:buNone/>
            </a:pPr>
            <a:endParaRPr lang="zh-CN" altLang="en-US" sz="1000" b="1" i="0" dirty="0">
              <a:solidFill>
                <a:srgbClr val="333399"/>
              </a:solidFill>
            </a:endParaRPr>
          </a:p>
          <a:p>
            <a:pPr lvl="1" algn="l">
              <a:buClrTx/>
              <a:buFont typeface="Symbol" pitchFamily="18" charset="2"/>
              <a:buNone/>
            </a:pPr>
            <a:r>
              <a:rPr lang="zh-CN" altLang="en-US" b="1" i="0" dirty="0">
                <a:solidFill>
                  <a:srgbClr val="333399"/>
                </a:solidFill>
              </a:rPr>
              <a:t>     变换前后代表两种不同的计算方式</a:t>
            </a:r>
          </a:p>
        </p:txBody>
      </p:sp>
      <p:sp>
        <p:nvSpPr>
          <p:cNvPr id="52231" name="Rectangle 9"/>
          <p:cNvSpPr>
            <a:spLocks noChangeArrowheads="1"/>
          </p:cNvSpPr>
          <p:nvPr/>
        </p:nvSpPr>
        <p:spPr bwMode="auto">
          <a:xfrm>
            <a:off x="762000" y="2667000"/>
            <a:ext cx="3352800" cy="396875"/>
          </a:xfrm>
          <a:prstGeom prst="rect">
            <a:avLst/>
          </a:prstGeom>
          <a:noFill/>
          <a:ln w="9525">
            <a:noFill/>
            <a:miter lim="800000"/>
            <a:headEnd/>
            <a:tailEnd/>
          </a:ln>
        </p:spPr>
        <p:txBody>
          <a:bodyPr>
            <a:spAutoFit/>
          </a:bodyPr>
          <a:lstStyle/>
          <a:p>
            <a:pPr algn="l">
              <a:buClrTx/>
              <a:buFontTx/>
              <a:buNone/>
            </a:pPr>
            <a:r>
              <a:rPr lang="en-US" altLang="zh-CN" sz="2000" b="1" dirty="0" err="1">
                <a:solidFill>
                  <a:srgbClr val="333399"/>
                </a:solidFill>
                <a:ea typeface="华文行楷" pitchFamily="2" charset="-122"/>
              </a:rPr>
              <a:t>A.a</a:t>
            </a:r>
            <a:r>
              <a:rPr lang="en-US" altLang="zh-CN" sz="2000" b="1" dirty="0">
                <a:solidFill>
                  <a:srgbClr val="333399"/>
                </a:solidFill>
                <a:ea typeface="华文行楷" pitchFamily="2" charset="-122"/>
              </a:rPr>
              <a:t> = </a:t>
            </a:r>
            <a:r>
              <a:rPr lang="en-US" altLang="zh-CN" sz="2000" b="1" dirty="0">
                <a:solidFill>
                  <a:srgbClr val="333399"/>
                </a:solidFill>
              </a:rPr>
              <a:t>g(g(</a:t>
            </a:r>
            <a:r>
              <a:rPr lang="en-US" altLang="zh-CN" sz="2000" b="1" dirty="0">
                <a:solidFill>
                  <a:srgbClr val="333399"/>
                </a:solidFill>
                <a:sym typeface="Symbol" pitchFamily="18" charset="2"/>
              </a:rPr>
              <a:t>f(</a:t>
            </a:r>
            <a:r>
              <a:rPr lang="en-US" altLang="zh-CN" sz="2000" b="1" dirty="0" err="1">
                <a:solidFill>
                  <a:srgbClr val="333399"/>
                </a:solidFill>
                <a:sym typeface="Symbol" pitchFamily="18" charset="2"/>
              </a:rPr>
              <a:t>X.x</a:t>
            </a:r>
            <a:r>
              <a:rPr lang="en-US" altLang="zh-CN" sz="2000" b="1" dirty="0">
                <a:solidFill>
                  <a:srgbClr val="333399"/>
                </a:solidFill>
                <a:sym typeface="Symbol" pitchFamily="18" charset="2"/>
              </a:rPr>
              <a:t>)</a:t>
            </a:r>
            <a:r>
              <a:rPr lang="en-US" altLang="zh-CN" sz="2000" b="1" i="0" dirty="0">
                <a:solidFill>
                  <a:srgbClr val="333399"/>
                </a:solidFill>
              </a:rPr>
              <a:t>, </a:t>
            </a:r>
            <a:r>
              <a:rPr lang="en-US" altLang="zh-CN" sz="2000" b="1" dirty="0">
                <a:solidFill>
                  <a:srgbClr val="333399"/>
                </a:solidFill>
                <a:ea typeface="华文行楷" pitchFamily="2" charset="-122"/>
              </a:rPr>
              <a:t>Y</a:t>
            </a:r>
            <a:r>
              <a:rPr lang="en-US" altLang="zh-CN" sz="2000" i="0" baseline="-25000" dirty="0">
                <a:solidFill>
                  <a:srgbClr val="333399"/>
                </a:solidFill>
                <a:ea typeface="华文行楷" pitchFamily="2" charset="-122"/>
              </a:rPr>
              <a:t>1</a:t>
            </a:r>
            <a:r>
              <a:rPr lang="en-US" altLang="zh-CN" sz="2000" b="1" dirty="0">
                <a:solidFill>
                  <a:srgbClr val="333399"/>
                </a:solidFill>
              </a:rPr>
              <a:t>.y)</a:t>
            </a:r>
            <a:r>
              <a:rPr lang="en-US" altLang="zh-CN" sz="2000" b="1" i="0" dirty="0">
                <a:solidFill>
                  <a:srgbClr val="333399"/>
                </a:solidFill>
              </a:rPr>
              <a:t>, </a:t>
            </a:r>
            <a:r>
              <a:rPr lang="en-US" altLang="zh-CN" sz="2000" b="1" dirty="0">
                <a:solidFill>
                  <a:srgbClr val="333399"/>
                </a:solidFill>
                <a:ea typeface="华文行楷" pitchFamily="2" charset="-122"/>
              </a:rPr>
              <a:t>Y</a:t>
            </a:r>
            <a:r>
              <a:rPr lang="en-US" altLang="zh-CN" sz="2000" i="0" baseline="-25000" dirty="0">
                <a:solidFill>
                  <a:srgbClr val="333399"/>
                </a:solidFill>
                <a:ea typeface="华文行楷" pitchFamily="2" charset="-122"/>
              </a:rPr>
              <a:t>2</a:t>
            </a:r>
            <a:r>
              <a:rPr lang="en-US" altLang="zh-CN" sz="2000" b="1" dirty="0">
                <a:solidFill>
                  <a:srgbClr val="333399"/>
                </a:solidFill>
              </a:rPr>
              <a:t>.y)</a:t>
            </a:r>
            <a:r>
              <a:rPr lang="en-US" altLang="zh-CN" sz="2000" b="1" i="0" dirty="0">
                <a:solidFill>
                  <a:srgbClr val="333399"/>
                </a:solidFill>
              </a:rPr>
              <a:t> </a:t>
            </a:r>
          </a:p>
        </p:txBody>
      </p:sp>
      <p:sp>
        <p:nvSpPr>
          <p:cNvPr id="52232" name="Line 10"/>
          <p:cNvSpPr>
            <a:spLocks noChangeShapeType="1"/>
          </p:cNvSpPr>
          <p:nvPr/>
        </p:nvSpPr>
        <p:spPr bwMode="auto">
          <a:xfrm flipH="1" flipV="1">
            <a:off x="2819400" y="3063875"/>
            <a:ext cx="457200" cy="457200"/>
          </a:xfrm>
          <a:prstGeom prst="line">
            <a:avLst/>
          </a:prstGeom>
          <a:noFill/>
          <a:ln w="9525">
            <a:solidFill>
              <a:srgbClr val="000080"/>
            </a:solidFill>
            <a:round/>
            <a:headEnd/>
            <a:tailEnd/>
          </a:ln>
        </p:spPr>
        <p:txBody>
          <a:bodyPr>
            <a:spAutoFit/>
          </a:bodyPr>
          <a:lstStyle/>
          <a:p>
            <a:endParaRPr lang="zh-CN" altLang="en-US"/>
          </a:p>
        </p:txBody>
      </p:sp>
      <p:sp>
        <p:nvSpPr>
          <p:cNvPr id="52233" name="Line 11"/>
          <p:cNvSpPr>
            <a:spLocks noChangeShapeType="1"/>
          </p:cNvSpPr>
          <p:nvPr/>
        </p:nvSpPr>
        <p:spPr bwMode="auto">
          <a:xfrm flipV="1">
            <a:off x="2097087" y="3063875"/>
            <a:ext cx="417513" cy="422275"/>
          </a:xfrm>
          <a:prstGeom prst="line">
            <a:avLst/>
          </a:prstGeom>
          <a:noFill/>
          <a:ln w="9525">
            <a:solidFill>
              <a:srgbClr val="000080"/>
            </a:solidFill>
            <a:round/>
            <a:headEnd/>
            <a:tailEnd/>
          </a:ln>
        </p:spPr>
        <p:txBody>
          <a:bodyPr>
            <a:spAutoFit/>
          </a:bodyPr>
          <a:lstStyle/>
          <a:p>
            <a:endParaRPr lang="zh-CN" altLang="en-US"/>
          </a:p>
        </p:txBody>
      </p:sp>
      <p:sp>
        <p:nvSpPr>
          <p:cNvPr id="52234" name="Line 12"/>
          <p:cNvSpPr>
            <a:spLocks noChangeShapeType="1"/>
          </p:cNvSpPr>
          <p:nvPr/>
        </p:nvSpPr>
        <p:spPr bwMode="auto">
          <a:xfrm flipV="1">
            <a:off x="1371600" y="3825875"/>
            <a:ext cx="381000" cy="381000"/>
          </a:xfrm>
          <a:prstGeom prst="line">
            <a:avLst/>
          </a:prstGeom>
          <a:noFill/>
          <a:ln w="9525">
            <a:solidFill>
              <a:srgbClr val="000080"/>
            </a:solidFill>
            <a:round/>
            <a:headEnd/>
            <a:tailEnd/>
          </a:ln>
        </p:spPr>
        <p:txBody>
          <a:bodyPr>
            <a:spAutoFit/>
          </a:bodyPr>
          <a:lstStyle/>
          <a:p>
            <a:endParaRPr lang="zh-CN" altLang="en-US"/>
          </a:p>
        </p:txBody>
      </p:sp>
      <p:sp>
        <p:nvSpPr>
          <p:cNvPr id="52235" name="Rectangle 18"/>
          <p:cNvSpPr>
            <a:spLocks noChangeArrowheads="1"/>
          </p:cNvSpPr>
          <p:nvPr/>
        </p:nvSpPr>
        <p:spPr bwMode="auto">
          <a:xfrm>
            <a:off x="2449512" y="4191000"/>
            <a:ext cx="446088"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Y</a:t>
            </a:r>
            <a:r>
              <a:rPr lang="en-US" altLang="zh-CN" sz="2000" i="0" baseline="-25000">
                <a:solidFill>
                  <a:srgbClr val="333399"/>
                </a:solidFill>
                <a:ea typeface="华文行楷" pitchFamily="2" charset="-122"/>
              </a:rPr>
              <a:t>1</a:t>
            </a:r>
          </a:p>
        </p:txBody>
      </p:sp>
      <p:sp>
        <p:nvSpPr>
          <p:cNvPr id="52236" name="Rectangle 23"/>
          <p:cNvSpPr>
            <a:spLocks noChangeArrowheads="1"/>
          </p:cNvSpPr>
          <p:nvPr/>
        </p:nvSpPr>
        <p:spPr bwMode="auto">
          <a:xfrm>
            <a:off x="1143000" y="4876800"/>
            <a:ext cx="354012"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X</a:t>
            </a:r>
          </a:p>
        </p:txBody>
      </p:sp>
      <p:sp>
        <p:nvSpPr>
          <p:cNvPr id="52237" name="Line 24"/>
          <p:cNvSpPr>
            <a:spLocks noChangeShapeType="1"/>
          </p:cNvSpPr>
          <p:nvPr/>
        </p:nvSpPr>
        <p:spPr bwMode="auto">
          <a:xfrm flipV="1">
            <a:off x="1316037" y="4511675"/>
            <a:ext cx="0" cy="381000"/>
          </a:xfrm>
          <a:prstGeom prst="line">
            <a:avLst/>
          </a:prstGeom>
          <a:noFill/>
          <a:ln w="9525">
            <a:solidFill>
              <a:srgbClr val="000080"/>
            </a:solidFill>
            <a:round/>
            <a:headEnd/>
            <a:tailEnd/>
          </a:ln>
        </p:spPr>
        <p:txBody>
          <a:bodyPr>
            <a:spAutoFit/>
          </a:bodyPr>
          <a:lstStyle/>
          <a:p>
            <a:endParaRPr lang="zh-CN" altLang="en-US"/>
          </a:p>
        </p:txBody>
      </p:sp>
      <p:sp>
        <p:nvSpPr>
          <p:cNvPr id="52238" name="Line 35"/>
          <p:cNvSpPr>
            <a:spLocks noChangeShapeType="1"/>
          </p:cNvSpPr>
          <p:nvPr/>
        </p:nvSpPr>
        <p:spPr bwMode="auto">
          <a:xfrm flipH="1" flipV="1">
            <a:off x="2057400" y="3825875"/>
            <a:ext cx="457200" cy="457200"/>
          </a:xfrm>
          <a:prstGeom prst="line">
            <a:avLst/>
          </a:prstGeom>
          <a:noFill/>
          <a:ln w="9525">
            <a:solidFill>
              <a:srgbClr val="000080"/>
            </a:solidFill>
            <a:round/>
            <a:headEnd/>
            <a:tailEnd/>
          </a:ln>
        </p:spPr>
        <p:txBody>
          <a:bodyPr>
            <a:spAutoFit/>
          </a:bodyPr>
          <a:lstStyle/>
          <a:p>
            <a:endParaRPr lang="zh-CN" altLang="en-US"/>
          </a:p>
        </p:txBody>
      </p:sp>
      <p:sp>
        <p:nvSpPr>
          <p:cNvPr id="52239" name="Rectangle 36"/>
          <p:cNvSpPr>
            <a:spLocks noChangeArrowheads="1"/>
          </p:cNvSpPr>
          <p:nvPr/>
        </p:nvSpPr>
        <p:spPr bwMode="auto">
          <a:xfrm>
            <a:off x="3211512" y="3368675"/>
            <a:ext cx="446088"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Y</a:t>
            </a:r>
            <a:r>
              <a:rPr lang="en-US" altLang="zh-CN" sz="2000" i="0" baseline="-25000">
                <a:solidFill>
                  <a:srgbClr val="333399"/>
                </a:solidFill>
                <a:ea typeface="华文行楷" pitchFamily="2" charset="-122"/>
              </a:rPr>
              <a:t>2</a:t>
            </a:r>
          </a:p>
        </p:txBody>
      </p:sp>
      <p:sp>
        <p:nvSpPr>
          <p:cNvPr id="52240" name="Rectangle 37"/>
          <p:cNvSpPr>
            <a:spLocks noChangeArrowheads="1"/>
          </p:cNvSpPr>
          <p:nvPr/>
        </p:nvSpPr>
        <p:spPr bwMode="auto">
          <a:xfrm>
            <a:off x="533400" y="3429000"/>
            <a:ext cx="24384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A.a = </a:t>
            </a:r>
            <a:r>
              <a:rPr lang="en-US" altLang="zh-CN" sz="2000" b="1">
                <a:solidFill>
                  <a:srgbClr val="333399"/>
                </a:solidFill>
              </a:rPr>
              <a:t>g(</a:t>
            </a:r>
            <a:r>
              <a:rPr lang="en-US" altLang="zh-CN" sz="2000" b="1">
                <a:solidFill>
                  <a:srgbClr val="333399"/>
                </a:solidFill>
                <a:sym typeface="Symbol" pitchFamily="18" charset="2"/>
              </a:rPr>
              <a:t>f(X.x)</a:t>
            </a:r>
            <a:r>
              <a:rPr lang="en-US" altLang="zh-CN" sz="2000" b="1" i="0">
                <a:solidFill>
                  <a:srgbClr val="333399"/>
                </a:solidFill>
              </a:rPr>
              <a:t>, </a:t>
            </a:r>
            <a:r>
              <a:rPr lang="en-US" altLang="zh-CN" sz="2000" b="1">
                <a:solidFill>
                  <a:srgbClr val="333399"/>
                </a:solidFill>
                <a:ea typeface="华文行楷" pitchFamily="2" charset="-122"/>
              </a:rPr>
              <a:t>Y</a:t>
            </a:r>
            <a:r>
              <a:rPr lang="en-US" altLang="zh-CN" sz="2000" i="0" baseline="-25000">
                <a:solidFill>
                  <a:srgbClr val="333399"/>
                </a:solidFill>
                <a:ea typeface="华文行楷" pitchFamily="2" charset="-122"/>
              </a:rPr>
              <a:t>1</a:t>
            </a:r>
            <a:r>
              <a:rPr lang="en-US" altLang="zh-CN" sz="2000" b="1">
                <a:solidFill>
                  <a:srgbClr val="333399"/>
                </a:solidFill>
              </a:rPr>
              <a:t>.y)</a:t>
            </a:r>
            <a:r>
              <a:rPr lang="en-US" altLang="zh-CN" sz="2000" b="1" i="0">
                <a:solidFill>
                  <a:srgbClr val="333399"/>
                </a:solidFill>
              </a:rPr>
              <a:t> </a:t>
            </a:r>
          </a:p>
        </p:txBody>
      </p:sp>
      <p:sp>
        <p:nvSpPr>
          <p:cNvPr id="52241" name="Rectangle 38"/>
          <p:cNvSpPr>
            <a:spLocks noChangeArrowheads="1"/>
          </p:cNvSpPr>
          <p:nvPr/>
        </p:nvSpPr>
        <p:spPr bwMode="auto">
          <a:xfrm>
            <a:off x="609600" y="4130675"/>
            <a:ext cx="1524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A.a = </a:t>
            </a:r>
            <a:r>
              <a:rPr lang="en-US" altLang="zh-CN" sz="2000" b="1">
                <a:solidFill>
                  <a:srgbClr val="333399"/>
                </a:solidFill>
                <a:sym typeface="Symbol" pitchFamily="18" charset="2"/>
              </a:rPr>
              <a:t>f(X.x)</a:t>
            </a:r>
            <a:r>
              <a:rPr lang="en-US" altLang="zh-CN" sz="2000" b="1" i="0">
                <a:solidFill>
                  <a:srgbClr val="333399"/>
                </a:solidFill>
              </a:rPr>
              <a:t> </a:t>
            </a:r>
          </a:p>
        </p:txBody>
      </p:sp>
      <p:sp>
        <p:nvSpPr>
          <p:cNvPr id="52242" name="Rectangle 39"/>
          <p:cNvSpPr>
            <a:spLocks noChangeArrowheads="1"/>
          </p:cNvSpPr>
          <p:nvPr/>
        </p:nvSpPr>
        <p:spPr bwMode="auto">
          <a:xfrm>
            <a:off x="5395913" y="3200400"/>
            <a:ext cx="381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A</a:t>
            </a:r>
            <a:endParaRPr lang="en-US" altLang="zh-CN" sz="2000" b="1" i="0">
              <a:solidFill>
                <a:srgbClr val="333399"/>
              </a:solidFill>
            </a:endParaRPr>
          </a:p>
        </p:txBody>
      </p:sp>
      <p:sp>
        <p:nvSpPr>
          <p:cNvPr id="52243" name="Line 40"/>
          <p:cNvSpPr>
            <a:spLocks noChangeShapeType="1"/>
          </p:cNvSpPr>
          <p:nvPr/>
        </p:nvSpPr>
        <p:spPr bwMode="auto">
          <a:xfrm flipH="1" flipV="1">
            <a:off x="5700713" y="3581400"/>
            <a:ext cx="228600" cy="381000"/>
          </a:xfrm>
          <a:prstGeom prst="line">
            <a:avLst/>
          </a:prstGeom>
          <a:noFill/>
          <a:ln w="9525">
            <a:solidFill>
              <a:srgbClr val="000080"/>
            </a:solidFill>
            <a:round/>
            <a:headEnd/>
            <a:tailEnd/>
          </a:ln>
        </p:spPr>
        <p:txBody>
          <a:bodyPr>
            <a:spAutoFit/>
          </a:bodyPr>
          <a:lstStyle/>
          <a:p>
            <a:endParaRPr lang="zh-CN" altLang="en-US"/>
          </a:p>
        </p:txBody>
      </p:sp>
      <p:sp>
        <p:nvSpPr>
          <p:cNvPr id="52244" name="Line 41"/>
          <p:cNvSpPr>
            <a:spLocks noChangeShapeType="1"/>
          </p:cNvSpPr>
          <p:nvPr/>
        </p:nvSpPr>
        <p:spPr bwMode="auto">
          <a:xfrm flipV="1">
            <a:off x="4978400" y="3581400"/>
            <a:ext cx="417513" cy="422275"/>
          </a:xfrm>
          <a:prstGeom prst="line">
            <a:avLst/>
          </a:prstGeom>
          <a:noFill/>
          <a:ln w="9525">
            <a:solidFill>
              <a:srgbClr val="000080"/>
            </a:solidFill>
            <a:round/>
            <a:headEnd/>
            <a:tailEnd/>
          </a:ln>
        </p:spPr>
        <p:txBody>
          <a:bodyPr>
            <a:spAutoFit/>
          </a:bodyPr>
          <a:lstStyle/>
          <a:p>
            <a:endParaRPr lang="zh-CN" altLang="en-US"/>
          </a:p>
        </p:txBody>
      </p:sp>
      <p:sp>
        <p:nvSpPr>
          <p:cNvPr id="52245" name="Line 42"/>
          <p:cNvSpPr>
            <a:spLocks noChangeShapeType="1"/>
          </p:cNvSpPr>
          <p:nvPr/>
        </p:nvSpPr>
        <p:spPr bwMode="auto">
          <a:xfrm flipV="1">
            <a:off x="5395913" y="4267200"/>
            <a:ext cx="381000" cy="381000"/>
          </a:xfrm>
          <a:prstGeom prst="line">
            <a:avLst/>
          </a:prstGeom>
          <a:noFill/>
          <a:ln w="9525">
            <a:solidFill>
              <a:srgbClr val="000080"/>
            </a:solidFill>
            <a:round/>
            <a:headEnd/>
            <a:tailEnd/>
          </a:ln>
        </p:spPr>
        <p:txBody>
          <a:bodyPr>
            <a:spAutoFit/>
          </a:bodyPr>
          <a:lstStyle/>
          <a:p>
            <a:endParaRPr lang="zh-CN" altLang="en-US"/>
          </a:p>
        </p:txBody>
      </p:sp>
      <p:sp>
        <p:nvSpPr>
          <p:cNvPr id="52246" name="Rectangle 43"/>
          <p:cNvSpPr>
            <a:spLocks noChangeArrowheads="1"/>
          </p:cNvSpPr>
          <p:nvPr/>
        </p:nvSpPr>
        <p:spPr bwMode="auto">
          <a:xfrm>
            <a:off x="5014913" y="4572000"/>
            <a:ext cx="446087"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Y</a:t>
            </a:r>
            <a:r>
              <a:rPr lang="en-US" altLang="zh-CN" sz="2000" i="0" baseline="-25000">
                <a:solidFill>
                  <a:srgbClr val="333399"/>
                </a:solidFill>
                <a:ea typeface="华文行楷" pitchFamily="2" charset="-122"/>
              </a:rPr>
              <a:t>1</a:t>
            </a:r>
          </a:p>
        </p:txBody>
      </p:sp>
      <p:sp>
        <p:nvSpPr>
          <p:cNvPr id="52247" name="Rectangle 47"/>
          <p:cNvSpPr>
            <a:spLocks noChangeArrowheads="1"/>
          </p:cNvSpPr>
          <p:nvPr/>
        </p:nvSpPr>
        <p:spPr bwMode="auto">
          <a:xfrm>
            <a:off x="5559425" y="5318125"/>
            <a:ext cx="446088"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Y</a:t>
            </a:r>
            <a:r>
              <a:rPr lang="en-US" altLang="zh-CN" sz="2000" i="0" baseline="-25000">
                <a:solidFill>
                  <a:srgbClr val="333399"/>
                </a:solidFill>
                <a:ea typeface="华文行楷" pitchFamily="2" charset="-122"/>
              </a:rPr>
              <a:t>2</a:t>
            </a:r>
          </a:p>
        </p:txBody>
      </p:sp>
      <p:sp>
        <p:nvSpPr>
          <p:cNvPr id="52248" name="Rectangle 48"/>
          <p:cNvSpPr>
            <a:spLocks noChangeArrowheads="1"/>
          </p:cNvSpPr>
          <p:nvPr/>
        </p:nvSpPr>
        <p:spPr bwMode="auto">
          <a:xfrm>
            <a:off x="4710113" y="3946525"/>
            <a:ext cx="4572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sym typeface="Symbol" pitchFamily="18" charset="2"/>
              </a:rPr>
              <a:t>X</a:t>
            </a:r>
            <a:endParaRPr lang="en-US" altLang="zh-CN" sz="2000" b="1" i="0">
              <a:solidFill>
                <a:srgbClr val="333399"/>
              </a:solidFill>
            </a:endParaRPr>
          </a:p>
        </p:txBody>
      </p:sp>
      <p:sp>
        <p:nvSpPr>
          <p:cNvPr id="52249" name="Rectangle 49"/>
          <p:cNvSpPr>
            <a:spLocks noChangeArrowheads="1"/>
          </p:cNvSpPr>
          <p:nvPr/>
        </p:nvSpPr>
        <p:spPr bwMode="auto">
          <a:xfrm>
            <a:off x="5624513" y="3946525"/>
            <a:ext cx="15240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R.i = </a:t>
            </a:r>
            <a:r>
              <a:rPr lang="en-US" altLang="zh-CN" sz="2000" b="1">
                <a:solidFill>
                  <a:srgbClr val="333399"/>
                </a:solidFill>
                <a:sym typeface="Symbol" pitchFamily="18" charset="2"/>
              </a:rPr>
              <a:t>f(X.x)</a:t>
            </a:r>
            <a:r>
              <a:rPr lang="en-US" altLang="zh-CN" sz="2000" b="1" i="0">
                <a:solidFill>
                  <a:srgbClr val="333399"/>
                </a:solidFill>
              </a:rPr>
              <a:t> </a:t>
            </a:r>
          </a:p>
        </p:txBody>
      </p:sp>
      <p:sp>
        <p:nvSpPr>
          <p:cNvPr id="52250" name="Rectangle 50"/>
          <p:cNvSpPr>
            <a:spLocks noChangeArrowheads="1"/>
          </p:cNvSpPr>
          <p:nvPr/>
        </p:nvSpPr>
        <p:spPr bwMode="auto">
          <a:xfrm>
            <a:off x="4427538" y="5622925"/>
            <a:ext cx="33528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R.i = </a:t>
            </a:r>
            <a:r>
              <a:rPr lang="en-US" altLang="zh-CN" sz="2000" b="1">
                <a:solidFill>
                  <a:srgbClr val="333399"/>
                </a:solidFill>
              </a:rPr>
              <a:t>g(g(</a:t>
            </a:r>
            <a:r>
              <a:rPr lang="en-US" altLang="zh-CN" sz="2000" b="1">
                <a:solidFill>
                  <a:srgbClr val="333399"/>
                </a:solidFill>
                <a:sym typeface="Symbol" pitchFamily="18" charset="2"/>
              </a:rPr>
              <a:t>f(X.x)</a:t>
            </a:r>
            <a:r>
              <a:rPr lang="en-US" altLang="zh-CN" sz="2000" b="1" i="0">
                <a:solidFill>
                  <a:srgbClr val="333399"/>
                </a:solidFill>
              </a:rPr>
              <a:t>, </a:t>
            </a:r>
            <a:r>
              <a:rPr lang="en-US" altLang="zh-CN" sz="2000" b="1">
                <a:solidFill>
                  <a:srgbClr val="333399"/>
                </a:solidFill>
                <a:ea typeface="华文行楷" pitchFamily="2" charset="-122"/>
              </a:rPr>
              <a:t>Y</a:t>
            </a:r>
            <a:r>
              <a:rPr lang="en-US" altLang="zh-CN" sz="2000" i="0" baseline="-25000">
                <a:solidFill>
                  <a:srgbClr val="333399"/>
                </a:solidFill>
                <a:ea typeface="华文行楷" pitchFamily="2" charset="-122"/>
              </a:rPr>
              <a:t>1</a:t>
            </a:r>
            <a:r>
              <a:rPr lang="en-US" altLang="zh-CN" sz="2000" b="1">
                <a:solidFill>
                  <a:srgbClr val="333399"/>
                </a:solidFill>
              </a:rPr>
              <a:t>.y)</a:t>
            </a:r>
            <a:r>
              <a:rPr lang="en-US" altLang="zh-CN" sz="2000" b="1" i="0">
                <a:solidFill>
                  <a:srgbClr val="333399"/>
                </a:solidFill>
              </a:rPr>
              <a:t>, </a:t>
            </a:r>
            <a:r>
              <a:rPr lang="en-US" altLang="zh-CN" sz="2000" b="1">
                <a:solidFill>
                  <a:srgbClr val="333399"/>
                </a:solidFill>
                <a:ea typeface="华文行楷" pitchFamily="2" charset="-122"/>
              </a:rPr>
              <a:t>Y</a:t>
            </a:r>
            <a:r>
              <a:rPr lang="en-US" altLang="zh-CN" sz="2000" i="0" baseline="-25000">
                <a:solidFill>
                  <a:srgbClr val="333399"/>
                </a:solidFill>
                <a:ea typeface="华文行楷" pitchFamily="2" charset="-122"/>
              </a:rPr>
              <a:t>2</a:t>
            </a:r>
            <a:r>
              <a:rPr lang="en-US" altLang="zh-CN" sz="2000" b="1">
                <a:solidFill>
                  <a:srgbClr val="333399"/>
                </a:solidFill>
              </a:rPr>
              <a:t>.y)</a:t>
            </a:r>
            <a:r>
              <a:rPr lang="en-US" altLang="zh-CN" sz="2000" b="1" i="0">
                <a:solidFill>
                  <a:srgbClr val="333399"/>
                </a:solidFill>
              </a:rPr>
              <a:t> </a:t>
            </a:r>
          </a:p>
        </p:txBody>
      </p:sp>
      <p:sp>
        <p:nvSpPr>
          <p:cNvPr id="52251" name="Rectangle 51"/>
          <p:cNvSpPr>
            <a:spLocks noChangeArrowheads="1"/>
          </p:cNvSpPr>
          <p:nvPr/>
        </p:nvSpPr>
        <p:spPr bwMode="auto">
          <a:xfrm>
            <a:off x="5580063" y="4632325"/>
            <a:ext cx="243840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R.i = </a:t>
            </a:r>
            <a:r>
              <a:rPr lang="en-US" altLang="zh-CN" sz="2000" b="1">
                <a:solidFill>
                  <a:srgbClr val="333399"/>
                </a:solidFill>
              </a:rPr>
              <a:t>g(</a:t>
            </a:r>
            <a:r>
              <a:rPr lang="en-US" altLang="zh-CN" sz="2000" b="1">
                <a:solidFill>
                  <a:srgbClr val="333399"/>
                </a:solidFill>
                <a:sym typeface="Symbol" pitchFamily="18" charset="2"/>
              </a:rPr>
              <a:t>f(X.x)</a:t>
            </a:r>
            <a:r>
              <a:rPr lang="en-US" altLang="zh-CN" sz="2000" b="1" i="0">
                <a:solidFill>
                  <a:srgbClr val="333399"/>
                </a:solidFill>
              </a:rPr>
              <a:t>, </a:t>
            </a:r>
            <a:r>
              <a:rPr lang="en-US" altLang="zh-CN" sz="2000" b="1">
                <a:solidFill>
                  <a:srgbClr val="333399"/>
                </a:solidFill>
                <a:ea typeface="华文行楷" pitchFamily="2" charset="-122"/>
              </a:rPr>
              <a:t>Y</a:t>
            </a:r>
            <a:r>
              <a:rPr lang="en-US" altLang="zh-CN" sz="2000" i="0" baseline="-25000">
                <a:solidFill>
                  <a:srgbClr val="333399"/>
                </a:solidFill>
                <a:ea typeface="华文行楷" pitchFamily="2" charset="-122"/>
              </a:rPr>
              <a:t>1</a:t>
            </a:r>
            <a:r>
              <a:rPr lang="en-US" altLang="zh-CN" sz="2000" b="1">
                <a:solidFill>
                  <a:srgbClr val="333399"/>
                </a:solidFill>
              </a:rPr>
              <a:t>.y)</a:t>
            </a:r>
            <a:r>
              <a:rPr lang="en-US" altLang="zh-CN" sz="2000" b="1" i="0">
                <a:solidFill>
                  <a:srgbClr val="333399"/>
                </a:solidFill>
              </a:rPr>
              <a:t> </a:t>
            </a:r>
          </a:p>
        </p:txBody>
      </p:sp>
      <p:sp>
        <p:nvSpPr>
          <p:cNvPr id="52252" name="Line 53"/>
          <p:cNvSpPr>
            <a:spLocks noChangeShapeType="1"/>
          </p:cNvSpPr>
          <p:nvPr/>
        </p:nvSpPr>
        <p:spPr bwMode="auto">
          <a:xfrm flipH="1" flipV="1">
            <a:off x="6081713" y="4267200"/>
            <a:ext cx="228600" cy="381000"/>
          </a:xfrm>
          <a:prstGeom prst="line">
            <a:avLst/>
          </a:prstGeom>
          <a:noFill/>
          <a:ln w="9525">
            <a:solidFill>
              <a:srgbClr val="000080"/>
            </a:solidFill>
            <a:round/>
            <a:headEnd/>
            <a:tailEnd/>
          </a:ln>
        </p:spPr>
        <p:txBody>
          <a:bodyPr>
            <a:spAutoFit/>
          </a:bodyPr>
          <a:lstStyle/>
          <a:p>
            <a:endParaRPr lang="zh-CN" altLang="en-US"/>
          </a:p>
        </p:txBody>
      </p:sp>
      <p:sp>
        <p:nvSpPr>
          <p:cNvPr id="52253" name="Line 54"/>
          <p:cNvSpPr>
            <a:spLocks noChangeShapeType="1"/>
          </p:cNvSpPr>
          <p:nvPr/>
        </p:nvSpPr>
        <p:spPr bwMode="auto">
          <a:xfrm flipH="1" flipV="1">
            <a:off x="6538913" y="5029200"/>
            <a:ext cx="381000" cy="685800"/>
          </a:xfrm>
          <a:prstGeom prst="line">
            <a:avLst/>
          </a:prstGeom>
          <a:noFill/>
          <a:ln w="9525">
            <a:solidFill>
              <a:srgbClr val="000080"/>
            </a:solidFill>
            <a:round/>
            <a:headEnd/>
            <a:tailEnd/>
          </a:ln>
        </p:spPr>
        <p:txBody>
          <a:bodyPr>
            <a:spAutoFit/>
          </a:bodyPr>
          <a:lstStyle/>
          <a:p>
            <a:endParaRPr lang="zh-CN" altLang="en-US"/>
          </a:p>
        </p:txBody>
      </p:sp>
      <p:sp>
        <p:nvSpPr>
          <p:cNvPr id="52254" name="Line 55"/>
          <p:cNvSpPr>
            <a:spLocks noChangeShapeType="1"/>
          </p:cNvSpPr>
          <p:nvPr/>
        </p:nvSpPr>
        <p:spPr bwMode="auto">
          <a:xfrm flipV="1">
            <a:off x="5929313" y="5029200"/>
            <a:ext cx="381000" cy="381000"/>
          </a:xfrm>
          <a:prstGeom prst="line">
            <a:avLst/>
          </a:prstGeom>
          <a:noFill/>
          <a:ln w="9525">
            <a:solidFill>
              <a:srgbClr val="000080"/>
            </a:solidFill>
            <a:round/>
            <a:headEnd/>
            <a:tailEnd/>
          </a:ln>
        </p:spPr>
        <p:txBody>
          <a:bodyPr>
            <a:spAutoFit/>
          </a:bodyPr>
          <a:lstStyle/>
          <a:p>
            <a:endParaRPr lang="zh-CN" altLang="en-US"/>
          </a:p>
        </p:txBody>
      </p:sp>
      <p:sp>
        <p:nvSpPr>
          <p:cNvPr id="586808" name="Rectangle 56"/>
          <p:cNvSpPr>
            <a:spLocks noChangeArrowheads="1"/>
          </p:cNvSpPr>
          <p:nvPr/>
        </p:nvSpPr>
        <p:spPr bwMode="auto">
          <a:xfrm>
            <a:off x="8208963" y="5661025"/>
            <a:ext cx="827087"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R.s</a:t>
            </a:r>
            <a:endParaRPr lang="en-US" altLang="zh-CN" sz="2000" b="1" i="0">
              <a:solidFill>
                <a:srgbClr val="333399"/>
              </a:solidFill>
            </a:endParaRPr>
          </a:p>
        </p:txBody>
      </p:sp>
      <p:sp>
        <p:nvSpPr>
          <p:cNvPr id="586809" name="Line 57"/>
          <p:cNvSpPr>
            <a:spLocks noChangeShapeType="1"/>
          </p:cNvSpPr>
          <p:nvPr/>
        </p:nvSpPr>
        <p:spPr bwMode="auto">
          <a:xfrm>
            <a:off x="7740650" y="5876925"/>
            <a:ext cx="503238" cy="0"/>
          </a:xfrm>
          <a:prstGeom prst="line">
            <a:avLst/>
          </a:prstGeom>
          <a:noFill/>
          <a:ln w="9525">
            <a:solidFill>
              <a:schemeClr val="tx1"/>
            </a:solidFill>
            <a:round/>
            <a:headEnd/>
            <a:tailEnd type="triangle" w="med" len="med"/>
          </a:ln>
        </p:spPr>
        <p:txBody>
          <a:bodyPr>
            <a:spAutoFit/>
          </a:bodyPr>
          <a:lstStyle/>
          <a:p>
            <a:endParaRPr lang="zh-CN" altLang="en-US"/>
          </a:p>
        </p:txBody>
      </p:sp>
      <p:sp>
        <p:nvSpPr>
          <p:cNvPr id="586810" name="Line 58"/>
          <p:cNvSpPr>
            <a:spLocks noChangeShapeType="1"/>
          </p:cNvSpPr>
          <p:nvPr/>
        </p:nvSpPr>
        <p:spPr bwMode="auto">
          <a:xfrm flipH="1" flipV="1">
            <a:off x="8459788" y="5084763"/>
            <a:ext cx="1587" cy="576262"/>
          </a:xfrm>
          <a:prstGeom prst="line">
            <a:avLst/>
          </a:prstGeom>
          <a:noFill/>
          <a:ln w="9525">
            <a:solidFill>
              <a:schemeClr val="tx1"/>
            </a:solidFill>
            <a:round/>
            <a:headEnd/>
            <a:tailEnd type="triangle" w="med" len="med"/>
          </a:ln>
        </p:spPr>
        <p:txBody>
          <a:bodyPr>
            <a:spAutoFit/>
          </a:bodyPr>
          <a:lstStyle/>
          <a:p>
            <a:endParaRPr lang="zh-CN" altLang="en-US"/>
          </a:p>
        </p:txBody>
      </p:sp>
      <p:sp>
        <p:nvSpPr>
          <p:cNvPr id="586811" name="Rectangle 59"/>
          <p:cNvSpPr>
            <a:spLocks noChangeArrowheads="1"/>
          </p:cNvSpPr>
          <p:nvPr/>
        </p:nvSpPr>
        <p:spPr bwMode="auto">
          <a:xfrm>
            <a:off x="8137525" y="4652963"/>
            <a:ext cx="827088"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R.s</a:t>
            </a:r>
            <a:endParaRPr lang="en-US" altLang="zh-CN" sz="2000" b="1" i="0">
              <a:solidFill>
                <a:srgbClr val="333399"/>
              </a:solidFill>
            </a:endParaRPr>
          </a:p>
        </p:txBody>
      </p:sp>
      <p:sp>
        <p:nvSpPr>
          <p:cNvPr id="586812" name="Rectangle 60"/>
          <p:cNvSpPr>
            <a:spLocks noChangeArrowheads="1"/>
          </p:cNvSpPr>
          <p:nvPr/>
        </p:nvSpPr>
        <p:spPr bwMode="auto">
          <a:xfrm>
            <a:off x="7561263" y="3933825"/>
            <a:ext cx="827087"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R.s</a:t>
            </a:r>
            <a:endParaRPr lang="en-US" altLang="zh-CN" sz="2000" b="1" i="0">
              <a:solidFill>
                <a:srgbClr val="333399"/>
              </a:solidFill>
            </a:endParaRPr>
          </a:p>
        </p:txBody>
      </p:sp>
      <p:sp>
        <p:nvSpPr>
          <p:cNvPr id="586813" name="Rectangle 61"/>
          <p:cNvSpPr>
            <a:spLocks noChangeArrowheads="1"/>
          </p:cNvSpPr>
          <p:nvPr/>
        </p:nvSpPr>
        <p:spPr bwMode="auto">
          <a:xfrm>
            <a:off x="6481763" y="3213100"/>
            <a:ext cx="827087"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A.a</a:t>
            </a:r>
            <a:endParaRPr lang="en-US" altLang="zh-CN" sz="2000" b="1" i="0">
              <a:solidFill>
                <a:srgbClr val="333399"/>
              </a:solidFill>
            </a:endParaRPr>
          </a:p>
        </p:txBody>
      </p:sp>
      <p:sp>
        <p:nvSpPr>
          <p:cNvPr id="586814" name="Line 62"/>
          <p:cNvSpPr>
            <a:spLocks noChangeShapeType="1"/>
          </p:cNvSpPr>
          <p:nvPr/>
        </p:nvSpPr>
        <p:spPr bwMode="auto">
          <a:xfrm flipH="1" flipV="1">
            <a:off x="7956550" y="4292600"/>
            <a:ext cx="503238" cy="431800"/>
          </a:xfrm>
          <a:prstGeom prst="line">
            <a:avLst/>
          </a:prstGeom>
          <a:noFill/>
          <a:ln w="9525">
            <a:solidFill>
              <a:schemeClr val="tx1"/>
            </a:solidFill>
            <a:round/>
            <a:headEnd/>
            <a:tailEnd type="triangle" w="med" len="med"/>
          </a:ln>
        </p:spPr>
        <p:txBody>
          <a:bodyPr>
            <a:spAutoFit/>
          </a:bodyPr>
          <a:lstStyle/>
          <a:p>
            <a:endParaRPr lang="zh-CN" altLang="en-US"/>
          </a:p>
        </p:txBody>
      </p:sp>
      <p:sp>
        <p:nvSpPr>
          <p:cNvPr id="586815" name="Line 63"/>
          <p:cNvSpPr>
            <a:spLocks noChangeShapeType="1"/>
          </p:cNvSpPr>
          <p:nvPr/>
        </p:nvSpPr>
        <p:spPr bwMode="auto">
          <a:xfrm flipH="1" flipV="1">
            <a:off x="7019925" y="3500438"/>
            <a:ext cx="503238" cy="431800"/>
          </a:xfrm>
          <a:prstGeom prst="line">
            <a:avLst/>
          </a:prstGeom>
          <a:noFill/>
          <a:ln w="9525">
            <a:solidFill>
              <a:schemeClr val="tx1"/>
            </a:solidFill>
            <a:round/>
            <a:headEnd/>
            <a:tailEnd type="triangle" w="med" len="med"/>
          </a:ln>
        </p:spPr>
        <p:txBody>
          <a:bodyPr>
            <a:spAutoFit/>
          </a:bodyPr>
          <a:lstStyle/>
          <a:p>
            <a:endParaRPr lang="zh-CN" altLang="en-US"/>
          </a:p>
        </p:txBody>
      </p:sp>
    </p:spTree>
    <p:extLst>
      <p:ext uri="{BB962C8B-B14F-4D97-AF65-F5344CB8AC3E}">
        <p14:creationId xmlns:p14="http://schemas.microsoft.com/office/powerpoint/2010/main" val="33188238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86809"/>
                                        </p:tgtEl>
                                        <p:attrNameLst>
                                          <p:attrName>style.visibility</p:attrName>
                                        </p:attrNameLst>
                                      </p:cBhvr>
                                      <p:to>
                                        <p:strVal val="visible"/>
                                      </p:to>
                                    </p:set>
                                    <p:animEffect transition="in" filter="slide(fromLeft)">
                                      <p:cBhvr>
                                        <p:cTn id="7" dur="500"/>
                                        <p:tgtEl>
                                          <p:spTgt spid="586809"/>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586808"/>
                                        </p:tgtEl>
                                        <p:attrNameLst>
                                          <p:attrName>style.visibility</p:attrName>
                                        </p:attrNameLst>
                                      </p:cBhvr>
                                      <p:to>
                                        <p:strVal val="visible"/>
                                      </p:to>
                                    </p:set>
                                    <p:animEffect transition="in" filter="slide(fromLeft)">
                                      <p:cBhvr>
                                        <p:cTn id="10" dur="500"/>
                                        <p:tgtEl>
                                          <p:spTgt spid="586808"/>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586810"/>
                                        </p:tgtEl>
                                        <p:attrNameLst>
                                          <p:attrName>style.visibility</p:attrName>
                                        </p:attrNameLst>
                                      </p:cBhvr>
                                      <p:to>
                                        <p:strVal val="visible"/>
                                      </p:to>
                                    </p:set>
                                    <p:animEffect transition="in" filter="slide(fromBottom)">
                                      <p:cBhvr>
                                        <p:cTn id="15" dur="500"/>
                                        <p:tgtEl>
                                          <p:spTgt spid="586810"/>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586811"/>
                                        </p:tgtEl>
                                        <p:attrNameLst>
                                          <p:attrName>style.visibility</p:attrName>
                                        </p:attrNameLst>
                                      </p:cBhvr>
                                      <p:to>
                                        <p:strVal val="visible"/>
                                      </p:to>
                                    </p:set>
                                    <p:animEffect transition="in" filter="slide(fromBottom)">
                                      <p:cBhvr>
                                        <p:cTn id="18" dur="500"/>
                                        <p:tgtEl>
                                          <p:spTgt spid="586811"/>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586814"/>
                                        </p:tgtEl>
                                        <p:attrNameLst>
                                          <p:attrName>style.visibility</p:attrName>
                                        </p:attrNameLst>
                                      </p:cBhvr>
                                      <p:to>
                                        <p:strVal val="visible"/>
                                      </p:to>
                                    </p:set>
                                    <p:animEffect transition="in" filter="slide(fromBottom)">
                                      <p:cBhvr>
                                        <p:cTn id="23" dur="500"/>
                                        <p:tgtEl>
                                          <p:spTgt spid="586814"/>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586812"/>
                                        </p:tgtEl>
                                        <p:attrNameLst>
                                          <p:attrName>style.visibility</p:attrName>
                                        </p:attrNameLst>
                                      </p:cBhvr>
                                      <p:to>
                                        <p:strVal val="visible"/>
                                      </p:to>
                                    </p:set>
                                    <p:animEffect transition="in" filter="slide(fromBottom)">
                                      <p:cBhvr>
                                        <p:cTn id="26" dur="500"/>
                                        <p:tgtEl>
                                          <p:spTgt spid="586812"/>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86815"/>
                                        </p:tgtEl>
                                        <p:attrNameLst>
                                          <p:attrName>style.visibility</p:attrName>
                                        </p:attrNameLst>
                                      </p:cBhvr>
                                      <p:to>
                                        <p:strVal val="visible"/>
                                      </p:to>
                                    </p:set>
                                    <p:animEffect transition="in" filter="slide(fromBottom)">
                                      <p:cBhvr>
                                        <p:cTn id="31" dur="500"/>
                                        <p:tgtEl>
                                          <p:spTgt spid="586815"/>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586813"/>
                                        </p:tgtEl>
                                        <p:attrNameLst>
                                          <p:attrName>style.visibility</p:attrName>
                                        </p:attrNameLst>
                                      </p:cBhvr>
                                      <p:to>
                                        <p:strVal val="visible"/>
                                      </p:to>
                                    </p:set>
                                    <p:animEffect transition="in" filter="slide(fromBottom)">
                                      <p:cBhvr>
                                        <p:cTn id="34" dur="500"/>
                                        <p:tgtEl>
                                          <p:spTgt spid="586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808" grpId="0"/>
      <p:bldP spid="586809" grpId="0" animBg="1"/>
      <p:bldP spid="586810" grpId="0" animBg="1"/>
      <p:bldP spid="586811" grpId="0"/>
      <p:bldP spid="586812" grpId="0"/>
      <p:bldP spid="586813" grpId="0"/>
      <p:bldP spid="586814" grpId="0" animBg="1"/>
      <p:bldP spid="58681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027"/>
          <p:cNvSpPr txBox="1">
            <a:spLocks noChangeArrowheads="1"/>
          </p:cNvSpPr>
          <p:nvPr/>
        </p:nvSpPr>
        <p:spPr bwMode="auto">
          <a:xfrm>
            <a:off x="77383" y="412717"/>
            <a:ext cx="8070850" cy="14636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dirty="0">
                <a:latin typeface="楷体_GB2312" pitchFamily="49" charset="-122"/>
              </a:rPr>
              <a:t> </a:t>
            </a:r>
            <a:r>
              <a:rPr lang="zh-CN" altLang="en-US" sz="2800" b="1" i="0" dirty="0">
                <a:solidFill>
                  <a:srgbClr val="333399"/>
                </a:solidFill>
                <a:latin typeface="楷体_GB2312" pitchFamily="49" charset="-122"/>
              </a:rPr>
              <a:t>消除翻译模式中左递归的一种变换方法</a:t>
            </a:r>
            <a:r>
              <a:rPr lang="zh-CN" altLang="en-US" sz="2800" b="1" i="0" dirty="0">
                <a:latin typeface="楷体_GB2312" pitchFamily="49" charset="-122"/>
              </a:rPr>
              <a:t>举例</a:t>
            </a:r>
          </a:p>
          <a:p>
            <a:pPr algn="l">
              <a:buClrTx/>
            </a:pPr>
            <a:endParaRPr lang="zh-CN" altLang="en-US" sz="1000" b="1" i="0" dirty="0">
              <a:latin typeface="楷体_GB2312" pitchFamily="49" charset="-122"/>
            </a:endParaRPr>
          </a:p>
          <a:p>
            <a:pPr lvl="1" algn="l">
              <a:buClrTx/>
              <a:buFont typeface="Symbol" pitchFamily="18" charset="2"/>
              <a:buChar char="-"/>
            </a:pPr>
            <a:r>
              <a:rPr lang="zh-CN" altLang="en-US" sz="2800" b="1" i="0" dirty="0"/>
              <a:t>  </a:t>
            </a:r>
            <a:r>
              <a:rPr lang="zh-CN" altLang="en-US" b="1" i="0" dirty="0">
                <a:solidFill>
                  <a:srgbClr val="333399"/>
                </a:solidFill>
              </a:rPr>
              <a:t>消除右边翻译模</a:t>
            </a:r>
          </a:p>
          <a:p>
            <a:pPr lvl="1" algn="l">
              <a:buClrTx/>
              <a:buFont typeface="Symbol" pitchFamily="18" charset="2"/>
              <a:buNone/>
            </a:pPr>
            <a:r>
              <a:rPr lang="zh-CN" altLang="en-US" b="1" i="0" dirty="0">
                <a:solidFill>
                  <a:srgbClr val="333399"/>
                </a:solidFill>
              </a:rPr>
              <a:t>     式中的左递归</a:t>
            </a:r>
          </a:p>
        </p:txBody>
      </p:sp>
      <p:sp>
        <p:nvSpPr>
          <p:cNvPr id="53251" name="Text Box 1059"/>
          <p:cNvSpPr txBox="1">
            <a:spLocks noChangeArrowheads="1"/>
          </p:cNvSpPr>
          <p:nvPr/>
        </p:nvSpPr>
        <p:spPr bwMode="auto">
          <a:xfrm>
            <a:off x="3733800" y="1210582"/>
            <a:ext cx="4876800" cy="2235200"/>
          </a:xfrm>
          <a:prstGeom prst="rect">
            <a:avLst/>
          </a:prstGeom>
          <a:noFill/>
          <a:ln w="9525" cap="rnd">
            <a:solidFill>
              <a:srgbClr val="333399"/>
            </a:solidFill>
            <a:prstDash val="sysDot"/>
            <a:miter lim="800000"/>
            <a:headEnd/>
            <a:tailEnd/>
          </a:ln>
        </p:spPr>
        <p:txBody>
          <a:bodyPr>
            <a:spAutoFit/>
          </a:bodyPr>
          <a:lstStyle/>
          <a:p>
            <a:pPr algn="l">
              <a:buClrTx/>
            </a:pPr>
            <a:r>
              <a:rPr lang="en-US" altLang="zh-CN" sz="2000" dirty="0">
                <a:solidFill>
                  <a:srgbClr val="333399"/>
                </a:solidFill>
                <a:cs typeface="Times New Roman" pitchFamily="18" charset="0"/>
                <a:sym typeface="Symbol" pitchFamily="18" charset="2"/>
              </a:rPr>
              <a:t>S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E            </a:t>
            </a:r>
            <a:r>
              <a:rPr lang="en-US" altLang="zh-CN" sz="2000" i="0" dirty="0">
                <a:solidFill>
                  <a:srgbClr val="333399"/>
                </a:solidFill>
                <a:cs typeface="Times New Roman" pitchFamily="18" charset="0"/>
                <a:sym typeface="Symbol" pitchFamily="18" charset="2"/>
              </a:rPr>
              <a:t>{ </a:t>
            </a:r>
            <a:r>
              <a:rPr lang="en-US" altLang="zh-CN" sz="2000" dirty="0">
                <a:solidFill>
                  <a:srgbClr val="333399"/>
                </a:solidFill>
                <a:cs typeface="Times New Roman" pitchFamily="18" charset="0"/>
                <a:sym typeface="Symbol" pitchFamily="18" charset="2"/>
              </a:rPr>
              <a:t>p</a:t>
            </a:r>
            <a:r>
              <a:rPr lang="en-US" altLang="zh-CN" sz="2000" dirty="0">
                <a:solidFill>
                  <a:srgbClr val="333399"/>
                </a:solidFill>
                <a:cs typeface="Times New Roman" pitchFamily="18" charset="0"/>
              </a:rPr>
              <a:t>rint(</a:t>
            </a:r>
            <a:r>
              <a:rPr lang="en-US" altLang="zh-CN" sz="2000" dirty="0" err="1">
                <a:solidFill>
                  <a:srgbClr val="333399"/>
                </a:solidFill>
                <a:cs typeface="Times New Roman" pitchFamily="18" charset="0"/>
              </a:rPr>
              <a:t>E</a:t>
            </a:r>
            <a:r>
              <a:rPr lang="en-US" altLang="zh-CN" sz="2000" b="1" dirty="0" err="1">
                <a:solidFill>
                  <a:srgbClr val="333399"/>
                </a:solidFill>
                <a:cs typeface="Times New Roman" pitchFamily="18" charset="0"/>
              </a:rPr>
              <a:t>.</a:t>
            </a:r>
            <a:r>
              <a:rPr lang="en-US" altLang="zh-CN" sz="2000" dirty="0" err="1">
                <a:solidFill>
                  <a:srgbClr val="333399"/>
                </a:solidFill>
                <a:cs typeface="Times New Roman" pitchFamily="18" charset="0"/>
              </a:rPr>
              <a:t>val</a:t>
            </a:r>
            <a:r>
              <a:rPr lang="en-US" altLang="zh-CN" sz="2000" dirty="0">
                <a:solidFill>
                  <a:srgbClr val="333399"/>
                </a:solidFill>
                <a:cs typeface="Times New Roman" pitchFamily="18" charset="0"/>
              </a:rPr>
              <a:t>) </a:t>
            </a:r>
            <a:r>
              <a:rPr lang="en-US" altLang="zh-CN" sz="2000" i="0" dirty="0">
                <a:solidFill>
                  <a:srgbClr val="333399"/>
                </a:solidFill>
                <a:cs typeface="Times New Roman" pitchFamily="18" charset="0"/>
                <a:sym typeface="Symbol" pitchFamily="18" charset="2"/>
              </a:rPr>
              <a:t>}</a:t>
            </a:r>
            <a:endParaRPr kumimoji="0" lang="en-US" altLang="zh-CN" sz="2000" i="0" dirty="0">
              <a:solidFill>
                <a:srgbClr val="333399"/>
              </a:solidFill>
              <a:cs typeface="Times New Roman" pitchFamily="18" charset="0"/>
              <a:sym typeface="Symbol" pitchFamily="18" charset="2"/>
            </a:endParaRPr>
          </a:p>
          <a:p>
            <a:pPr algn="l">
              <a:buClrTx/>
            </a:pPr>
            <a:r>
              <a:rPr lang="en-US" altLang="zh-CN" sz="2000" dirty="0">
                <a:solidFill>
                  <a:srgbClr val="990099"/>
                </a:solidFill>
                <a:cs typeface="Times New Roman" pitchFamily="18" charset="0"/>
                <a:sym typeface="Symbol" pitchFamily="18" charset="2"/>
              </a:rPr>
              <a:t>E </a:t>
            </a:r>
            <a:r>
              <a:rPr lang="en-US" altLang="zh-CN" sz="2000" i="0" dirty="0">
                <a:solidFill>
                  <a:srgbClr val="990099"/>
                </a:solidFill>
                <a:ea typeface="华文行楷" pitchFamily="2" charset="-122"/>
                <a:cs typeface="Times New Roman" pitchFamily="18" charset="0"/>
                <a:sym typeface="Symbol" pitchFamily="18" charset="2"/>
              </a:rPr>
              <a:t></a:t>
            </a:r>
            <a:r>
              <a:rPr lang="en-US" altLang="zh-CN" sz="2000" dirty="0">
                <a:solidFill>
                  <a:srgbClr val="990099"/>
                </a:solidFill>
                <a:ea typeface="华文行楷" pitchFamily="2" charset="-122"/>
                <a:cs typeface="Times New Roman" pitchFamily="18" charset="0"/>
                <a:sym typeface="Symbol" pitchFamily="18" charset="2"/>
              </a:rPr>
              <a:t> E</a:t>
            </a:r>
            <a:r>
              <a:rPr lang="en-US" altLang="zh-CN" sz="2000" i="0" baseline="-25000" dirty="0">
                <a:solidFill>
                  <a:srgbClr val="990099"/>
                </a:solidFill>
                <a:ea typeface="华文行楷" pitchFamily="2" charset="-122"/>
                <a:cs typeface="Times New Roman" pitchFamily="18" charset="0"/>
                <a:sym typeface="Symbol" pitchFamily="18" charset="2"/>
              </a:rPr>
              <a:t>1</a:t>
            </a:r>
            <a:r>
              <a:rPr lang="en-US" altLang="zh-CN" sz="2000" dirty="0">
                <a:solidFill>
                  <a:srgbClr val="990099"/>
                </a:solidFill>
                <a:ea typeface="华文行楷" pitchFamily="2" charset="-122"/>
                <a:cs typeface="Times New Roman" pitchFamily="18" charset="0"/>
                <a:sym typeface="Symbol" pitchFamily="18" charset="2"/>
              </a:rPr>
              <a:t> + T    </a:t>
            </a:r>
            <a:r>
              <a:rPr lang="en-US" altLang="zh-CN" sz="2000" i="0" dirty="0">
                <a:solidFill>
                  <a:srgbClr val="990099"/>
                </a:solidFill>
                <a:cs typeface="Times New Roman" pitchFamily="18" charset="0"/>
                <a:sym typeface="Symbol" pitchFamily="18" charset="2"/>
              </a:rPr>
              <a:t>{ </a:t>
            </a:r>
            <a:r>
              <a:rPr lang="en-US" altLang="zh-CN" sz="2000" dirty="0" err="1">
                <a:solidFill>
                  <a:srgbClr val="990099"/>
                </a:solidFill>
                <a:cs typeface="Times New Roman" pitchFamily="18" charset="0"/>
                <a:sym typeface="Symbol" pitchFamily="18" charset="2"/>
              </a:rPr>
              <a:t>E</a:t>
            </a:r>
            <a:r>
              <a:rPr lang="en-US" altLang="zh-CN" sz="2000" b="1" dirty="0" err="1">
                <a:solidFill>
                  <a:srgbClr val="990099"/>
                </a:solidFill>
                <a:cs typeface="Times New Roman" pitchFamily="18" charset="0"/>
              </a:rPr>
              <a:t>.</a:t>
            </a:r>
            <a:r>
              <a:rPr lang="en-US" altLang="zh-CN" sz="2000" dirty="0" err="1">
                <a:solidFill>
                  <a:srgbClr val="990099"/>
                </a:solidFill>
                <a:cs typeface="Times New Roman" pitchFamily="18" charset="0"/>
              </a:rPr>
              <a:t>val</a:t>
            </a:r>
            <a:r>
              <a:rPr lang="en-US" altLang="zh-CN" sz="2000" dirty="0">
                <a:solidFill>
                  <a:srgbClr val="990099"/>
                </a:solidFill>
                <a:cs typeface="Times New Roman" pitchFamily="18" charset="0"/>
                <a:sym typeface="Symbol" pitchFamily="18" charset="2"/>
              </a:rPr>
              <a:t> </a:t>
            </a:r>
            <a:r>
              <a:rPr lang="en-US" altLang="zh-CN" sz="2000" i="0" dirty="0">
                <a:solidFill>
                  <a:srgbClr val="990099"/>
                </a:solidFill>
                <a:cs typeface="Times New Roman" pitchFamily="18" charset="0"/>
                <a:sym typeface="Symbol" pitchFamily="18" charset="2"/>
              </a:rPr>
              <a:t>:=</a:t>
            </a:r>
            <a:r>
              <a:rPr lang="en-US" altLang="zh-CN" sz="2000" dirty="0">
                <a:solidFill>
                  <a:srgbClr val="990099"/>
                </a:solidFill>
                <a:cs typeface="Times New Roman" pitchFamily="18" charset="0"/>
                <a:sym typeface="Symbol" pitchFamily="18" charset="2"/>
              </a:rPr>
              <a:t> E</a:t>
            </a:r>
            <a:r>
              <a:rPr lang="en-US" altLang="zh-CN" sz="2000" i="0" baseline="-25000" dirty="0">
                <a:solidFill>
                  <a:srgbClr val="990099"/>
                </a:solidFill>
                <a:cs typeface="Times New Roman" pitchFamily="18" charset="0"/>
                <a:sym typeface="Symbol" pitchFamily="18" charset="2"/>
              </a:rPr>
              <a:t>1</a:t>
            </a:r>
            <a:r>
              <a:rPr lang="en-US" altLang="zh-CN" sz="2000" b="1" dirty="0">
                <a:solidFill>
                  <a:srgbClr val="990099"/>
                </a:solidFill>
                <a:cs typeface="Times New Roman" pitchFamily="18" charset="0"/>
              </a:rPr>
              <a:t>.</a:t>
            </a:r>
            <a:r>
              <a:rPr lang="en-US" altLang="zh-CN" sz="2000" dirty="0">
                <a:solidFill>
                  <a:srgbClr val="990099"/>
                </a:solidFill>
                <a:cs typeface="Times New Roman" pitchFamily="18" charset="0"/>
              </a:rPr>
              <a:t>val</a:t>
            </a:r>
            <a:r>
              <a:rPr lang="en-US" altLang="zh-CN" sz="2000" dirty="0">
                <a:solidFill>
                  <a:srgbClr val="990099"/>
                </a:solidFill>
                <a:cs typeface="Times New Roman" pitchFamily="18" charset="0"/>
                <a:sym typeface="Symbol" pitchFamily="18" charset="2"/>
              </a:rPr>
              <a:t> + </a:t>
            </a:r>
            <a:r>
              <a:rPr lang="en-US" altLang="zh-CN" sz="2000" dirty="0" err="1">
                <a:solidFill>
                  <a:srgbClr val="990099"/>
                </a:solidFill>
                <a:cs typeface="Times New Roman" pitchFamily="18" charset="0"/>
                <a:sym typeface="Symbol" pitchFamily="18" charset="2"/>
              </a:rPr>
              <a:t>T</a:t>
            </a:r>
            <a:r>
              <a:rPr lang="en-US" altLang="zh-CN" sz="2000" b="1" dirty="0" err="1">
                <a:solidFill>
                  <a:srgbClr val="990099"/>
                </a:solidFill>
                <a:cs typeface="Times New Roman" pitchFamily="18" charset="0"/>
              </a:rPr>
              <a:t>.</a:t>
            </a:r>
            <a:r>
              <a:rPr lang="en-US" altLang="zh-CN" sz="2000" dirty="0" err="1">
                <a:solidFill>
                  <a:srgbClr val="990099"/>
                </a:solidFill>
                <a:cs typeface="Times New Roman" pitchFamily="18" charset="0"/>
              </a:rPr>
              <a:t>val</a:t>
            </a:r>
            <a:r>
              <a:rPr lang="en-US" altLang="zh-CN" sz="2000" i="0" dirty="0">
                <a:solidFill>
                  <a:srgbClr val="990099"/>
                </a:solidFill>
                <a:cs typeface="Times New Roman" pitchFamily="18" charset="0"/>
                <a:sym typeface="Symbol" pitchFamily="18" charset="2"/>
              </a:rPr>
              <a:t> }</a:t>
            </a:r>
            <a:endParaRPr lang="en-US" altLang="zh-CN" sz="2000" dirty="0">
              <a:solidFill>
                <a:srgbClr val="990099"/>
              </a:solidFill>
              <a:ea typeface="华文行楷" pitchFamily="2" charset="-122"/>
              <a:sym typeface="Symbol" pitchFamily="18" charset="2"/>
            </a:endParaRPr>
          </a:p>
          <a:p>
            <a:pPr algn="l">
              <a:buClrTx/>
            </a:pPr>
            <a:r>
              <a:rPr lang="en-US" altLang="zh-CN" sz="2000" dirty="0">
                <a:solidFill>
                  <a:srgbClr val="990099"/>
                </a:solidFill>
                <a:cs typeface="Times New Roman" pitchFamily="18" charset="0"/>
                <a:sym typeface="Symbol" pitchFamily="18" charset="2"/>
              </a:rPr>
              <a:t>E </a:t>
            </a:r>
            <a:r>
              <a:rPr lang="en-US" altLang="zh-CN" sz="2000" i="0" dirty="0">
                <a:solidFill>
                  <a:srgbClr val="990099"/>
                </a:solidFill>
                <a:cs typeface="Times New Roman" pitchFamily="18" charset="0"/>
                <a:sym typeface="Symbol" pitchFamily="18" charset="2"/>
              </a:rPr>
              <a:t></a:t>
            </a:r>
            <a:r>
              <a:rPr lang="en-US" altLang="zh-CN" sz="2000" dirty="0">
                <a:solidFill>
                  <a:srgbClr val="990099"/>
                </a:solidFill>
                <a:cs typeface="Times New Roman" pitchFamily="18" charset="0"/>
                <a:sym typeface="Symbol" pitchFamily="18" charset="2"/>
              </a:rPr>
              <a:t> T            </a:t>
            </a:r>
            <a:r>
              <a:rPr lang="en-US" altLang="zh-CN" sz="2000" i="0" dirty="0">
                <a:solidFill>
                  <a:srgbClr val="990099"/>
                </a:solidFill>
                <a:cs typeface="Times New Roman" pitchFamily="18" charset="0"/>
                <a:sym typeface="Symbol" pitchFamily="18" charset="2"/>
              </a:rPr>
              <a:t>{ </a:t>
            </a:r>
            <a:r>
              <a:rPr lang="en-US" altLang="zh-CN" sz="2000" dirty="0" err="1">
                <a:solidFill>
                  <a:srgbClr val="990099"/>
                </a:solidFill>
                <a:cs typeface="Times New Roman" pitchFamily="18" charset="0"/>
                <a:sym typeface="Symbol" pitchFamily="18" charset="2"/>
              </a:rPr>
              <a:t>E</a:t>
            </a:r>
            <a:r>
              <a:rPr lang="en-US" altLang="zh-CN" sz="2000" b="1" dirty="0" err="1">
                <a:solidFill>
                  <a:srgbClr val="990099"/>
                </a:solidFill>
                <a:cs typeface="Times New Roman" pitchFamily="18" charset="0"/>
              </a:rPr>
              <a:t>.</a:t>
            </a:r>
            <a:r>
              <a:rPr lang="en-US" altLang="zh-CN" sz="2000" dirty="0" err="1">
                <a:solidFill>
                  <a:srgbClr val="990099"/>
                </a:solidFill>
                <a:cs typeface="Times New Roman" pitchFamily="18" charset="0"/>
              </a:rPr>
              <a:t>val</a:t>
            </a:r>
            <a:r>
              <a:rPr lang="en-US" altLang="zh-CN" sz="2000" dirty="0">
                <a:solidFill>
                  <a:srgbClr val="990099"/>
                </a:solidFill>
                <a:cs typeface="Times New Roman" pitchFamily="18" charset="0"/>
                <a:sym typeface="Symbol" pitchFamily="18" charset="2"/>
              </a:rPr>
              <a:t> </a:t>
            </a:r>
            <a:r>
              <a:rPr lang="en-US" altLang="zh-CN" sz="2000" i="0" dirty="0">
                <a:solidFill>
                  <a:srgbClr val="990099"/>
                </a:solidFill>
                <a:cs typeface="Times New Roman" pitchFamily="18" charset="0"/>
                <a:sym typeface="Symbol" pitchFamily="18" charset="2"/>
              </a:rPr>
              <a:t>:=</a:t>
            </a:r>
            <a:r>
              <a:rPr lang="en-US" altLang="zh-CN" sz="2000" dirty="0">
                <a:solidFill>
                  <a:srgbClr val="990099"/>
                </a:solidFill>
                <a:cs typeface="Times New Roman" pitchFamily="18" charset="0"/>
                <a:sym typeface="Symbol" pitchFamily="18" charset="2"/>
              </a:rPr>
              <a:t> </a:t>
            </a:r>
            <a:r>
              <a:rPr lang="en-US" altLang="zh-CN" sz="2000" dirty="0" err="1">
                <a:solidFill>
                  <a:srgbClr val="990099"/>
                </a:solidFill>
                <a:cs typeface="Times New Roman" pitchFamily="18" charset="0"/>
                <a:sym typeface="Symbol" pitchFamily="18" charset="2"/>
              </a:rPr>
              <a:t>T</a:t>
            </a:r>
            <a:r>
              <a:rPr lang="en-US" altLang="zh-CN" sz="2000" b="1" dirty="0" err="1">
                <a:solidFill>
                  <a:srgbClr val="990099"/>
                </a:solidFill>
                <a:cs typeface="Times New Roman" pitchFamily="18" charset="0"/>
              </a:rPr>
              <a:t>.</a:t>
            </a:r>
            <a:r>
              <a:rPr lang="en-US" altLang="zh-CN" sz="2000" dirty="0" err="1">
                <a:solidFill>
                  <a:srgbClr val="990099"/>
                </a:solidFill>
                <a:cs typeface="Times New Roman" pitchFamily="18" charset="0"/>
              </a:rPr>
              <a:t>val</a:t>
            </a:r>
            <a:r>
              <a:rPr lang="en-US" altLang="zh-CN" sz="2000" i="0" dirty="0">
                <a:solidFill>
                  <a:srgbClr val="990099"/>
                </a:solidFill>
                <a:cs typeface="Times New Roman" pitchFamily="18" charset="0"/>
                <a:sym typeface="Symbol" pitchFamily="18" charset="2"/>
              </a:rPr>
              <a:t> }</a:t>
            </a:r>
            <a:r>
              <a:rPr lang="en-US" altLang="zh-CN" sz="2000" dirty="0">
                <a:solidFill>
                  <a:srgbClr val="990099"/>
                </a:solidFill>
                <a:cs typeface="Times New Roman" pitchFamily="18" charset="0"/>
                <a:sym typeface="Symbol" pitchFamily="18" charset="2"/>
              </a:rPr>
              <a:t> </a:t>
            </a:r>
          </a:p>
          <a:p>
            <a:pPr algn="l">
              <a:buClrTx/>
            </a:pPr>
            <a:r>
              <a:rPr lang="en-US" altLang="zh-CN" sz="2000" dirty="0">
                <a:solidFill>
                  <a:srgbClr val="008000"/>
                </a:solidFill>
                <a:cs typeface="Times New Roman" pitchFamily="18" charset="0"/>
                <a:sym typeface="Symbol" pitchFamily="18" charset="2"/>
              </a:rPr>
              <a:t>T </a:t>
            </a:r>
            <a:r>
              <a:rPr lang="en-US" altLang="zh-CN" sz="2000" i="0" dirty="0">
                <a:solidFill>
                  <a:srgbClr val="008000"/>
                </a:solidFill>
                <a:ea typeface="华文行楷" pitchFamily="2" charset="-122"/>
                <a:sym typeface="Symbol" pitchFamily="18" charset="2"/>
              </a:rPr>
              <a:t></a:t>
            </a:r>
            <a:r>
              <a:rPr lang="en-US" altLang="zh-CN" sz="2000" dirty="0">
                <a:solidFill>
                  <a:srgbClr val="008000"/>
                </a:solidFill>
                <a:ea typeface="华文行楷" pitchFamily="2" charset="-122"/>
                <a:sym typeface="Symbol" pitchFamily="18" charset="2"/>
              </a:rPr>
              <a:t> T</a:t>
            </a:r>
            <a:r>
              <a:rPr lang="en-US" altLang="zh-CN" sz="2000" i="0" baseline="-25000" dirty="0">
                <a:solidFill>
                  <a:srgbClr val="008000"/>
                </a:solidFill>
                <a:cs typeface="Times New Roman" pitchFamily="18" charset="0"/>
                <a:sym typeface="Symbol" pitchFamily="18" charset="2"/>
              </a:rPr>
              <a:t>1</a:t>
            </a:r>
            <a:r>
              <a:rPr lang="en-US" altLang="zh-CN" sz="2000" dirty="0">
                <a:solidFill>
                  <a:srgbClr val="008000"/>
                </a:solidFill>
                <a:ea typeface="华文行楷" pitchFamily="2" charset="-122"/>
                <a:sym typeface="Symbol" pitchFamily="18" charset="2"/>
              </a:rPr>
              <a:t> </a:t>
            </a:r>
            <a:r>
              <a:rPr lang="en-US" altLang="zh-CN" sz="2000" i="0" dirty="0">
                <a:solidFill>
                  <a:srgbClr val="008000"/>
                </a:solidFill>
                <a:cs typeface="Times New Roman" pitchFamily="18" charset="0"/>
                <a:sym typeface="Symbol" pitchFamily="18" charset="2"/>
              </a:rPr>
              <a:t></a:t>
            </a:r>
            <a:r>
              <a:rPr lang="en-US" altLang="zh-CN" sz="2000" dirty="0">
                <a:solidFill>
                  <a:srgbClr val="008000"/>
                </a:solidFill>
                <a:cs typeface="Times New Roman" pitchFamily="18" charset="0"/>
                <a:sym typeface="Symbol" pitchFamily="18" charset="2"/>
              </a:rPr>
              <a:t> F     </a:t>
            </a:r>
            <a:r>
              <a:rPr lang="en-US" altLang="zh-CN" sz="2000" i="0" dirty="0">
                <a:solidFill>
                  <a:srgbClr val="008000"/>
                </a:solidFill>
                <a:cs typeface="Times New Roman" pitchFamily="18" charset="0"/>
                <a:sym typeface="Symbol" pitchFamily="18" charset="2"/>
              </a:rPr>
              <a:t>{ </a:t>
            </a:r>
            <a:r>
              <a:rPr lang="en-US" altLang="zh-CN" sz="2000" dirty="0" err="1">
                <a:solidFill>
                  <a:srgbClr val="008000"/>
                </a:solidFill>
                <a:cs typeface="Times New Roman" pitchFamily="18" charset="0"/>
                <a:sym typeface="Symbol" pitchFamily="18" charset="2"/>
              </a:rPr>
              <a:t>T</a:t>
            </a:r>
            <a:r>
              <a:rPr lang="en-US" altLang="zh-CN" sz="2000" b="1" dirty="0" err="1">
                <a:solidFill>
                  <a:srgbClr val="008000"/>
                </a:solidFill>
                <a:cs typeface="Times New Roman" pitchFamily="18" charset="0"/>
              </a:rPr>
              <a:t>.</a:t>
            </a:r>
            <a:r>
              <a:rPr lang="en-US" altLang="zh-CN" sz="2000" dirty="0" err="1">
                <a:solidFill>
                  <a:srgbClr val="008000"/>
                </a:solidFill>
                <a:cs typeface="Times New Roman" pitchFamily="18" charset="0"/>
              </a:rPr>
              <a:t>val</a:t>
            </a:r>
            <a:r>
              <a:rPr lang="en-US" altLang="zh-CN" sz="2000" dirty="0">
                <a:solidFill>
                  <a:srgbClr val="008000"/>
                </a:solidFill>
                <a:cs typeface="Times New Roman" pitchFamily="18" charset="0"/>
                <a:sym typeface="Symbol" pitchFamily="18" charset="2"/>
              </a:rPr>
              <a:t> </a:t>
            </a:r>
            <a:r>
              <a:rPr lang="en-US" altLang="zh-CN" sz="2000" i="0" dirty="0">
                <a:solidFill>
                  <a:srgbClr val="008000"/>
                </a:solidFill>
                <a:cs typeface="Times New Roman" pitchFamily="18" charset="0"/>
                <a:sym typeface="Symbol" pitchFamily="18" charset="2"/>
              </a:rPr>
              <a:t>:=</a:t>
            </a:r>
            <a:r>
              <a:rPr lang="en-US" altLang="zh-CN" sz="2000" dirty="0">
                <a:solidFill>
                  <a:srgbClr val="008000"/>
                </a:solidFill>
                <a:cs typeface="Times New Roman" pitchFamily="18" charset="0"/>
                <a:sym typeface="Symbol" pitchFamily="18" charset="2"/>
              </a:rPr>
              <a:t> T</a:t>
            </a:r>
            <a:r>
              <a:rPr lang="en-US" altLang="zh-CN" sz="2000" i="0" baseline="-25000" dirty="0">
                <a:solidFill>
                  <a:srgbClr val="008000"/>
                </a:solidFill>
                <a:cs typeface="Times New Roman" pitchFamily="18" charset="0"/>
                <a:sym typeface="Symbol" pitchFamily="18" charset="2"/>
              </a:rPr>
              <a:t>1</a:t>
            </a:r>
            <a:r>
              <a:rPr lang="en-US" altLang="zh-CN" sz="2000" b="1" dirty="0">
                <a:solidFill>
                  <a:srgbClr val="008000"/>
                </a:solidFill>
                <a:cs typeface="Times New Roman" pitchFamily="18" charset="0"/>
              </a:rPr>
              <a:t>.</a:t>
            </a:r>
            <a:r>
              <a:rPr lang="en-US" altLang="zh-CN" sz="2000" dirty="0">
                <a:solidFill>
                  <a:srgbClr val="008000"/>
                </a:solidFill>
                <a:cs typeface="Times New Roman" pitchFamily="18" charset="0"/>
              </a:rPr>
              <a:t>val</a:t>
            </a:r>
            <a:r>
              <a:rPr lang="en-US" altLang="zh-CN" sz="2000" dirty="0">
                <a:solidFill>
                  <a:srgbClr val="008000"/>
                </a:solidFill>
                <a:cs typeface="Times New Roman" pitchFamily="18" charset="0"/>
                <a:sym typeface="Symbol" pitchFamily="18" charset="2"/>
              </a:rPr>
              <a:t> </a:t>
            </a:r>
            <a:r>
              <a:rPr lang="en-US" altLang="zh-CN" sz="2000" b="1" i="0" dirty="0">
                <a:solidFill>
                  <a:srgbClr val="008000"/>
                </a:solidFill>
                <a:cs typeface="Times New Roman" pitchFamily="18" charset="0"/>
                <a:sym typeface="Symbol" pitchFamily="18" charset="2"/>
              </a:rPr>
              <a:t></a:t>
            </a:r>
            <a:r>
              <a:rPr lang="en-US" altLang="zh-CN" sz="2000" dirty="0">
                <a:solidFill>
                  <a:srgbClr val="008000"/>
                </a:solidFill>
                <a:cs typeface="Times New Roman" pitchFamily="18" charset="0"/>
                <a:sym typeface="Symbol" pitchFamily="18" charset="2"/>
              </a:rPr>
              <a:t> </a:t>
            </a:r>
            <a:r>
              <a:rPr lang="en-US" altLang="zh-CN" sz="2000" dirty="0" err="1">
                <a:solidFill>
                  <a:srgbClr val="008000"/>
                </a:solidFill>
                <a:cs typeface="Times New Roman" pitchFamily="18" charset="0"/>
                <a:sym typeface="Symbol" pitchFamily="18" charset="2"/>
              </a:rPr>
              <a:t>F</a:t>
            </a:r>
            <a:r>
              <a:rPr lang="en-US" altLang="zh-CN" sz="2000" b="1" dirty="0" err="1">
                <a:solidFill>
                  <a:srgbClr val="008000"/>
                </a:solidFill>
                <a:cs typeface="Times New Roman" pitchFamily="18" charset="0"/>
              </a:rPr>
              <a:t>.</a:t>
            </a:r>
            <a:r>
              <a:rPr lang="en-US" altLang="zh-CN" sz="2000" dirty="0" err="1">
                <a:solidFill>
                  <a:srgbClr val="008000"/>
                </a:solidFill>
                <a:cs typeface="Times New Roman" pitchFamily="18" charset="0"/>
              </a:rPr>
              <a:t>val</a:t>
            </a:r>
            <a:r>
              <a:rPr lang="en-US" altLang="zh-CN" sz="2000" i="0" dirty="0">
                <a:solidFill>
                  <a:srgbClr val="008000"/>
                </a:solidFill>
                <a:cs typeface="Times New Roman" pitchFamily="18" charset="0"/>
                <a:sym typeface="Symbol" pitchFamily="18" charset="2"/>
              </a:rPr>
              <a:t> }</a:t>
            </a:r>
            <a:endParaRPr lang="en-US" altLang="zh-CN" sz="2000" dirty="0">
              <a:solidFill>
                <a:srgbClr val="008000"/>
              </a:solidFill>
              <a:cs typeface="Times New Roman" pitchFamily="18" charset="0"/>
              <a:sym typeface="Symbol" pitchFamily="18" charset="2"/>
            </a:endParaRPr>
          </a:p>
          <a:p>
            <a:pPr algn="l">
              <a:buClrTx/>
            </a:pPr>
            <a:r>
              <a:rPr lang="en-US" altLang="zh-CN" sz="2000" dirty="0">
                <a:solidFill>
                  <a:srgbClr val="008000"/>
                </a:solidFill>
                <a:cs typeface="Times New Roman" pitchFamily="18" charset="0"/>
                <a:sym typeface="Symbol" pitchFamily="18" charset="2"/>
              </a:rPr>
              <a:t>T </a:t>
            </a:r>
            <a:r>
              <a:rPr lang="en-US" altLang="zh-CN" sz="2000" i="0" dirty="0">
                <a:solidFill>
                  <a:srgbClr val="008000"/>
                </a:solidFill>
                <a:cs typeface="Times New Roman" pitchFamily="18" charset="0"/>
                <a:sym typeface="Symbol" pitchFamily="18" charset="2"/>
              </a:rPr>
              <a:t> </a:t>
            </a:r>
            <a:r>
              <a:rPr lang="en-US" altLang="zh-CN" sz="2000" dirty="0">
                <a:solidFill>
                  <a:srgbClr val="008000"/>
                </a:solidFill>
                <a:cs typeface="Times New Roman" pitchFamily="18" charset="0"/>
                <a:sym typeface="Symbol" pitchFamily="18" charset="2"/>
              </a:rPr>
              <a:t>F            </a:t>
            </a:r>
            <a:r>
              <a:rPr lang="en-US" altLang="zh-CN" sz="2000" i="0" dirty="0">
                <a:solidFill>
                  <a:srgbClr val="008000"/>
                </a:solidFill>
                <a:cs typeface="Times New Roman" pitchFamily="18" charset="0"/>
                <a:sym typeface="Symbol" pitchFamily="18" charset="2"/>
              </a:rPr>
              <a:t>{ </a:t>
            </a:r>
            <a:r>
              <a:rPr lang="en-US" altLang="zh-CN" sz="2000" dirty="0" err="1">
                <a:solidFill>
                  <a:srgbClr val="008000"/>
                </a:solidFill>
                <a:cs typeface="Times New Roman" pitchFamily="18" charset="0"/>
                <a:sym typeface="Symbol" pitchFamily="18" charset="2"/>
              </a:rPr>
              <a:t>T</a:t>
            </a:r>
            <a:r>
              <a:rPr lang="en-US" altLang="zh-CN" sz="2000" b="1" dirty="0" err="1">
                <a:solidFill>
                  <a:srgbClr val="008000"/>
                </a:solidFill>
                <a:cs typeface="Times New Roman" pitchFamily="18" charset="0"/>
              </a:rPr>
              <a:t>.</a:t>
            </a:r>
            <a:r>
              <a:rPr lang="en-US" altLang="zh-CN" sz="2000" dirty="0" err="1">
                <a:solidFill>
                  <a:srgbClr val="008000"/>
                </a:solidFill>
                <a:cs typeface="Times New Roman" pitchFamily="18" charset="0"/>
              </a:rPr>
              <a:t>val</a:t>
            </a:r>
            <a:r>
              <a:rPr lang="en-US" altLang="zh-CN" sz="2000" dirty="0">
                <a:solidFill>
                  <a:srgbClr val="008000"/>
                </a:solidFill>
                <a:cs typeface="Times New Roman" pitchFamily="18" charset="0"/>
                <a:sym typeface="Symbol" pitchFamily="18" charset="2"/>
              </a:rPr>
              <a:t> </a:t>
            </a:r>
            <a:r>
              <a:rPr lang="en-US" altLang="zh-CN" sz="2000" i="0" dirty="0">
                <a:solidFill>
                  <a:srgbClr val="008000"/>
                </a:solidFill>
                <a:cs typeface="Times New Roman" pitchFamily="18" charset="0"/>
                <a:sym typeface="Symbol" pitchFamily="18" charset="2"/>
              </a:rPr>
              <a:t>:=</a:t>
            </a:r>
            <a:r>
              <a:rPr lang="en-US" altLang="zh-CN" sz="2000" dirty="0">
                <a:solidFill>
                  <a:srgbClr val="008000"/>
                </a:solidFill>
                <a:cs typeface="Times New Roman" pitchFamily="18" charset="0"/>
                <a:sym typeface="Symbol" pitchFamily="18" charset="2"/>
              </a:rPr>
              <a:t> </a:t>
            </a:r>
            <a:r>
              <a:rPr lang="en-US" altLang="zh-CN" sz="2000" dirty="0" err="1">
                <a:solidFill>
                  <a:srgbClr val="008000"/>
                </a:solidFill>
                <a:cs typeface="Times New Roman" pitchFamily="18" charset="0"/>
                <a:sym typeface="Symbol" pitchFamily="18" charset="2"/>
              </a:rPr>
              <a:t>F</a:t>
            </a:r>
            <a:r>
              <a:rPr lang="en-US" altLang="zh-CN" sz="2000" b="1" dirty="0" err="1">
                <a:solidFill>
                  <a:srgbClr val="008000"/>
                </a:solidFill>
                <a:cs typeface="Times New Roman" pitchFamily="18" charset="0"/>
              </a:rPr>
              <a:t>.</a:t>
            </a:r>
            <a:r>
              <a:rPr lang="en-US" altLang="zh-CN" sz="2000" dirty="0" err="1">
                <a:solidFill>
                  <a:srgbClr val="008000"/>
                </a:solidFill>
                <a:cs typeface="Times New Roman" pitchFamily="18" charset="0"/>
              </a:rPr>
              <a:t>val</a:t>
            </a:r>
            <a:r>
              <a:rPr lang="en-US" altLang="zh-CN" sz="2000" i="0" dirty="0">
                <a:solidFill>
                  <a:srgbClr val="008000"/>
                </a:solidFill>
                <a:cs typeface="Times New Roman" pitchFamily="18" charset="0"/>
                <a:sym typeface="Symbol" pitchFamily="18" charset="2"/>
              </a:rPr>
              <a:t> }</a:t>
            </a:r>
            <a:endParaRPr lang="en-US" altLang="zh-CN" sz="2000" dirty="0">
              <a:solidFill>
                <a:srgbClr val="008000"/>
              </a:solidFill>
              <a:cs typeface="Times New Roman" pitchFamily="18" charset="0"/>
              <a:sym typeface="Symbol" pitchFamily="18" charset="2"/>
            </a:endParaRPr>
          </a:p>
          <a:p>
            <a:pPr algn="l">
              <a:buClrTx/>
            </a:pPr>
            <a:r>
              <a:rPr lang="en-US" altLang="zh-CN" sz="2000" dirty="0">
                <a:solidFill>
                  <a:srgbClr val="333399"/>
                </a:solidFill>
                <a:cs typeface="Times New Roman" pitchFamily="18" charset="0"/>
                <a:sym typeface="Symbol" pitchFamily="18" charset="2"/>
              </a:rPr>
              <a:t>F </a:t>
            </a:r>
            <a:r>
              <a:rPr lang="en-US" altLang="zh-CN" sz="2000" i="0" dirty="0">
                <a:solidFill>
                  <a:srgbClr val="333399"/>
                </a:solidFill>
                <a:ea typeface="华文行楷" pitchFamily="2" charset="-122"/>
                <a:sym typeface="Symbol" pitchFamily="18" charset="2"/>
              </a:rPr>
              <a:t></a:t>
            </a:r>
            <a:r>
              <a:rPr lang="en-US" altLang="zh-CN" sz="2000" dirty="0">
                <a:solidFill>
                  <a:srgbClr val="333399"/>
                </a:solidFill>
                <a:ea typeface="华文行楷" pitchFamily="2" charset="-122"/>
                <a:sym typeface="Symbol" pitchFamily="18" charset="2"/>
              </a:rPr>
              <a:t> ( E )        </a:t>
            </a:r>
            <a:r>
              <a:rPr lang="en-US" altLang="zh-CN" sz="2000" i="0" dirty="0">
                <a:solidFill>
                  <a:srgbClr val="333399"/>
                </a:solidFill>
                <a:cs typeface="Times New Roman" pitchFamily="18" charset="0"/>
                <a:sym typeface="Symbol" pitchFamily="18" charset="2"/>
              </a:rPr>
              <a:t>{ </a:t>
            </a:r>
            <a:r>
              <a:rPr lang="en-US" altLang="zh-CN" sz="2000" dirty="0" err="1">
                <a:solidFill>
                  <a:srgbClr val="333399"/>
                </a:solidFill>
                <a:cs typeface="Times New Roman" pitchFamily="18" charset="0"/>
                <a:sym typeface="Symbol" pitchFamily="18" charset="2"/>
              </a:rPr>
              <a:t>F</a:t>
            </a:r>
            <a:r>
              <a:rPr lang="en-US" altLang="zh-CN" sz="2000" b="1" dirty="0" err="1">
                <a:solidFill>
                  <a:srgbClr val="333399"/>
                </a:solidFill>
                <a:cs typeface="Times New Roman" pitchFamily="18" charset="0"/>
              </a:rPr>
              <a:t>.</a:t>
            </a:r>
            <a:r>
              <a:rPr lang="en-US" altLang="zh-CN" sz="2000" dirty="0" err="1">
                <a:solidFill>
                  <a:srgbClr val="333399"/>
                </a:solidFill>
                <a:cs typeface="Times New Roman" pitchFamily="18" charset="0"/>
              </a:rPr>
              <a:t>val</a:t>
            </a:r>
            <a:r>
              <a:rPr lang="en-US" altLang="zh-CN" sz="2000" dirty="0">
                <a:solidFill>
                  <a:srgbClr val="333399"/>
                </a:solidFill>
                <a:cs typeface="Times New Roman" pitchFamily="18" charset="0"/>
                <a:sym typeface="Symbol" pitchFamily="18" charset="2"/>
              </a:rPr>
              <a:t>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t>
            </a:r>
            <a:r>
              <a:rPr lang="en-US" altLang="zh-CN" sz="2000" dirty="0" err="1">
                <a:solidFill>
                  <a:srgbClr val="333399"/>
                </a:solidFill>
                <a:cs typeface="Times New Roman" pitchFamily="18" charset="0"/>
                <a:sym typeface="Symbol" pitchFamily="18" charset="2"/>
              </a:rPr>
              <a:t>E</a:t>
            </a:r>
            <a:r>
              <a:rPr lang="en-US" altLang="zh-CN" sz="2000" b="1" dirty="0" err="1">
                <a:solidFill>
                  <a:srgbClr val="333399"/>
                </a:solidFill>
                <a:cs typeface="Times New Roman" pitchFamily="18" charset="0"/>
              </a:rPr>
              <a:t>.</a:t>
            </a:r>
            <a:r>
              <a:rPr lang="en-US" altLang="zh-CN" sz="2000" dirty="0" err="1">
                <a:solidFill>
                  <a:srgbClr val="333399"/>
                </a:solidFill>
                <a:cs typeface="Times New Roman" pitchFamily="18" charset="0"/>
              </a:rPr>
              <a:t>val</a:t>
            </a:r>
            <a:r>
              <a:rPr lang="en-US" altLang="zh-CN" sz="2000" i="0" dirty="0">
                <a:solidFill>
                  <a:srgbClr val="333399"/>
                </a:solidFill>
                <a:cs typeface="Times New Roman" pitchFamily="18" charset="0"/>
                <a:sym typeface="Symbol" pitchFamily="18" charset="2"/>
              </a:rPr>
              <a:t> }</a:t>
            </a:r>
            <a:endParaRPr lang="en-US" altLang="zh-CN" sz="2000" dirty="0">
              <a:solidFill>
                <a:srgbClr val="333399"/>
              </a:solidFill>
              <a:ea typeface="华文行楷" pitchFamily="2" charset="-122"/>
              <a:sym typeface="Symbol" pitchFamily="18" charset="2"/>
            </a:endParaRPr>
          </a:p>
          <a:p>
            <a:pPr algn="l">
              <a:buClrTx/>
            </a:pPr>
            <a:r>
              <a:rPr lang="en-US" altLang="zh-CN" sz="2000" dirty="0">
                <a:solidFill>
                  <a:srgbClr val="333399"/>
                </a:solidFill>
                <a:cs typeface="Times New Roman" pitchFamily="18" charset="0"/>
                <a:sym typeface="Symbol" pitchFamily="18" charset="2"/>
              </a:rPr>
              <a:t>F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d             </a:t>
            </a:r>
            <a:r>
              <a:rPr lang="en-US" altLang="zh-CN" sz="2000" i="0" dirty="0">
                <a:solidFill>
                  <a:srgbClr val="333399"/>
                </a:solidFill>
                <a:cs typeface="Times New Roman" pitchFamily="18" charset="0"/>
                <a:sym typeface="Symbol" pitchFamily="18" charset="2"/>
              </a:rPr>
              <a:t>{ </a:t>
            </a:r>
            <a:r>
              <a:rPr lang="en-US" altLang="zh-CN" sz="2000" dirty="0" err="1">
                <a:solidFill>
                  <a:srgbClr val="333399"/>
                </a:solidFill>
                <a:cs typeface="Times New Roman" pitchFamily="18" charset="0"/>
                <a:sym typeface="Symbol" pitchFamily="18" charset="2"/>
              </a:rPr>
              <a:t>F</a:t>
            </a:r>
            <a:r>
              <a:rPr lang="en-US" altLang="zh-CN" sz="2000" b="1" dirty="0" err="1">
                <a:solidFill>
                  <a:srgbClr val="333399"/>
                </a:solidFill>
                <a:cs typeface="Times New Roman" pitchFamily="18" charset="0"/>
              </a:rPr>
              <a:t>.</a:t>
            </a:r>
            <a:r>
              <a:rPr lang="en-US" altLang="zh-CN" sz="2000" dirty="0" err="1">
                <a:solidFill>
                  <a:srgbClr val="333399"/>
                </a:solidFill>
                <a:cs typeface="Times New Roman" pitchFamily="18" charset="0"/>
              </a:rPr>
              <a:t>val</a:t>
            </a:r>
            <a:r>
              <a:rPr lang="en-US" altLang="zh-CN" sz="2000" dirty="0">
                <a:solidFill>
                  <a:srgbClr val="333399"/>
                </a:solidFill>
                <a:cs typeface="Times New Roman" pitchFamily="18" charset="0"/>
                <a:sym typeface="Symbol" pitchFamily="18" charset="2"/>
              </a:rPr>
              <a:t>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t>
            </a:r>
            <a:r>
              <a:rPr lang="en-US" altLang="zh-CN" sz="2000" dirty="0" err="1">
                <a:solidFill>
                  <a:srgbClr val="333399"/>
                </a:solidFill>
                <a:cs typeface="Times New Roman" pitchFamily="18" charset="0"/>
                <a:sym typeface="Symbol" pitchFamily="18" charset="2"/>
              </a:rPr>
              <a:t>d</a:t>
            </a:r>
            <a:r>
              <a:rPr lang="en-US" altLang="zh-CN" sz="2000" b="1" dirty="0" err="1">
                <a:solidFill>
                  <a:srgbClr val="333399"/>
                </a:solidFill>
                <a:cs typeface="Times New Roman" pitchFamily="18" charset="0"/>
              </a:rPr>
              <a:t>.</a:t>
            </a:r>
            <a:r>
              <a:rPr lang="en-US" altLang="zh-CN" sz="2000" dirty="0" err="1">
                <a:solidFill>
                  <a:srgbClr val="333399"/>
                </a:solidFill>
                <a:cs typeface="Times New Roman" pitchFamily="18" charset="0"/>
              </a:rPr>
              <a:t>lexval</a:t>
            </a:r>
            <a:r>
              <a:rPr lang="en-US" altLang="zh-CN" sz="2000" i="0" dirty="0">
                <a:solidFill>
                  <a:srgbClr val="333399"/>
                </a:solidFill>
                <a:cs typeface="Times New Roman" pitchFamily="18" charset="0"/>
                <a:sym typeface="Symbol" pitchFamily="18" charset="2"/>
              </a:rPr>
              <a:t> }</a:t>
            </a:r>
          </a:p>
        </p:txBody>
      </p:sp>
      <p:grpSp>
        <p:nvGrpSpPr>
          <p:cNvPr id="2" name="Group 1062"/>
          <p:cNvGrpSpPr>
            <a:grpSpLocks/>
          </p:cNvGrpSpPr>
          <p:nvPr/>
        </p:nvGrpSpPr>
        <p:grpSpPr bwMode="auto">
          <a:xfrm>
            <a:off x="870987" y="3048000"/>
            <a:ext cx="7537450" cy="3352800"/>
            <a:chOff x="628" y="2160"/>
            <a:chExt cx="4748" cy="2112"/>
          </a:xfrm>
        </p:grpSpPr>
        <p:sp>
          <p:nvSpPr>
            <p:cNvPr id="53258" name="Text Box 1057"/>
            <p:cNvSpPr txBox="1">
              <a:spLocks noChangeArrowheads="1"/>
            </p:cNvSpPr>
            <p:nvPr/>
          </p:nvSpPr>
          <p:spPr bwMode="auto">
            <a:xfrm>
              <a:off x="628" y="2160"/>
              <a:ext cx="956" cy="288"/>
            </a:xfrm>
            <a:prstGeom prst="rect">
              <a:avLst/>
            </a:prstGeom>
            <a:noFill/>
            <a:ln w="9525">
              <a:noFill/>
              <a:miter lim="800000"/>
              <a:headEnd/>
              <a:tailEnd/>
            </a:ln>
          </p:spPr>
          <p:txBody>
            <a:bodyPr>
              <a:spAutoFit/>
            </a:bodyPr>
            <a:lstStyle/>
            <a:p>
              <a:pPr algn="l">
                <a:buClrTx/>
                <a:buFont typeface="Symbol" pitchFamily="18" charset="2"/>
                <a:buNone/>
              </a:pPr>
              <a:r>
                <a:rPr lang="en-US" altLang="zh-CN" b="1" i="0">
                  <a:solidFill>
                    <a:srgbClr val="333399"/>
                  </a:solidFill>
                  <a:latin typeface="楷体_GB2312" pitchFamily="49" charset="-122"/>
                </a:rPr>
                <a:t>  </a:t>
              </a:r>
              <a:r>
                <a:rPr lang="en-US" altLang="zh-CN" b="1" i="0">
                  <a:solidFill>
                    <a:srgbClr val="333399"/>
                  </a:solidFill>
                  <a:latin typeface="楷体_GB2312" pitchFamily="49" charset="-122"/>
                  <a:sym typeface="Symbol" pitchFamily="18" charset="2"/>
                </a:rPr>
                <a:t></a:t>
              </a:r>
              <a:endParaRPr lang="en-US" altLang="zh-CN" b="1" i="0">
                <a:solidFill>
                  <a:srgbClr val="333399"/>
                </a:solidFill>
              </a:endParaRPr>
            </a:p>
          </p:txBody>
        </p:sp>
        <p:sp>
          <p:nvSpPr>
            <p:cNvPr id="53259" name="Text Box 1060"/>
            <p:cNvSpPr txBox="1">
              <a:spLocks noChangeArrowheads="1"/>
            </p:cNvSpPr>
            <p:nvPr/>
          </p:nvSpPr>
          <p:spPr bwMode="auto">
            <a:xfrm>
              <a:off x="816" y="2486"/>
              <a:ext cx="4560" cy="1786"/>
            </a:xfrm>
            <a:prstGeom prst="rect">
              <a:avLst/>
            </a:prstGeom>
            <a:noFill/>
            <a:ln w="9525">
              <a:noFill/>
              <a:miter lim="800000"/>
              <a:headEnd/>
              <a:tailEnd/>
            </a:ln>
          </p:spPr>
          <p:txBody>
            <a:bodyPr>
              <a:spAutoFit/>
            </a:bodyPr>
            <a:lstStyle/>
            <a:p>
              <a:pPr algn="l">
                <a:buClrTx/>
              </a:pPr>
              <a:r>
                <a:rPr lang="en-US" altLang="zh-CN" sz="2000" dirty="0">
                  <a:solidFill>
                    <a:srgbClr val="333399"/>
                  </a:solidFill>
                  <a:cs typeface="Times New Roman" pitchFamily="18" charset="0"/>
                  <a:sym typeface="Symbol" pitchFamily="18" charset="2"/>
                </a:rPr>
                <a:t>S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E   </a:t>
              </a:r>
              <a:r>
                <a:rPr lang="en-US" altLang="zh-CN" sz="2000" i="0" dirty="0">
                  <a:solidFill>
                    <a:srgbClr val="333399"/>
                  </a:solidFill>
                  <a:cs typeface="Times New Roman" pitchFamily="18" charset="0"/>
                  <a:sym typeface="Symbol" pitchFamily="18" charset="2"/>
                </a:rPr>
                <a:t>{ </a:t>
              </a:r>
              <a:r>
                <a:rPr lang="en-US" altLang="zh-CN" sz="2000" dirty="0">
                  <a:solidFill>
                    <a:srgbClr val="333399"/>
                  </a:solidFill>
                  <a:cs typeface="Times New Roman" pitchFamily="18" charset="0"/>
                  <a:sym typeface="Symbol" pitchFamily="18" charset="2"/>
                </a:rPr>
                <a:t>p</a:t>
              </a:r>
              <a:r>
                <a:rPr lang="en-US" altLang="zh-CN" sz="2000" dirty="0">
                  <a:solidFill>
                    <a:srgbClr val="333399"/>
                  </a:solidFill>
                  <a:cs typeface="Times New Roman" pitchFamily="18" charset="0"/>
                </a:rPr>
                <a:t>rint(</a:t>
              </a:r>
              <a:r>
                <a:rPr lang="en-US" altLang="zh-CN" sz="2000" dirty="0" err="1">
                  <a:solidFill>
                    <a:srgbClr val="333399"/>
                  </a:solidFill>
                  <a:cs typeface="Times New Roman" pitchFamily="18" charset="0"/>
                </a:rPr>
                <a:t>E</a:t>
              </a:r>
              <a:r>
                <a:rPr lang="en-US" altLang="zh-CN" sz="2000" b="1" dirty="0" err="1">
                  <a:solidFill>
                    <a:srgbClr val="333399"/>
                  </a:solidFill>
                  <a:cs typeface="Times New Roman" pitchFamily="18" charset="0"/>
                </a:rPr>
                <a:t>.</a:t>
              </a:r>
              <a:r>
                <a:rPr lang="en-US" altLang="zh-CN" sz="2000" dirty="0" err="1">
                  <a:solidFill>
                    <a:srgbClr val="333399"/>
                  </a:solidFill>
                  <a:cs typeface="Times New Roman" pitchFamily="18" charset="0"/>
                </a:rPr>
                <a:t>val</a:t>
              </a:r>
              <a:r>
                <a:rPr lang="en-US" altLang="zh-CN" sz="2000" dirty="0">
                  <a:solidFill>
                    <a:srgbClr val="333399"/>
                  </a:solidFill>
                  <a:cs typeface="Times New Roman" pitchFamily="18" charset="0"/>
                </a:rPr>
                <a:t>) </a:t>
              </a:r>
              <a:r>
                <a:rPr lang="en-US" altLang="zh-CN" sz="2000" i="0" dirty="0">
                  <a:solidFill>
                    <a:srgbClr val="333399"/>
                  </a:solidFill>
                  <a:cs typeface="Times New Roman" pitchFamily="18" charset="0"/>
                  <a:sym typeface="Symbol" pitchFamily="18" charset="2"/>
                </a:rPr>
                <a:t>}</a:t>
              </a:r>
              <a:endParaRPr kumimoji="0" lang="en-US" altLang="zh-CN" sz="2000" i="0" dirty="0">
                <a:solidFill>
                  <a:srgbClr val="333399"/>
                </a:solidFill>
                <a:cs typeface="Times New Roman" pitchFamily="18" charset="0"/>
                <a:sym typeface="Symbol" pitchFamily="18" charset="2"/>
              </a:endParaRPr>
            </a:p>
            <a:p>
              <a:pPr algn="l">
                <a:buClrTx/>
              </a:pPr>
              <a:r>
                <a:rPr lang="en-US" altLang="zh-CN" sz="2000" dirty="0">
                  <a:cs typeface="Times New Roman" pitchFamily="18" charset="0"/>
                  <a:sym typeface="Symbol" pitchFamily="18" charset="2"/>
                </a:rPr>
                <a:t>E </a:t>
              </a:r>
              <a:r>
                <a:rPr lang="en-US" altLang="zh-CN" sz="2000" i="0" dirty="0">
                  <a:ea typeface="华文行楷" pitchFamily="2" charset="-122"/>
                  <a:cs typeface="Times New Roman" pitchFamily="18" charset="0"/>
                  <a:sym typeface="Symbol" pitchFamily="18" charset="2"/>
                </a:rPr>
                <a:t></a:t>
              </a:r>
              <a:r>
                <a:rPr lang="en-US" altLang="zh-CN" sz="2000" dirty="0">
                  <a:ea typeface="华文行楷" pitchFamily="2" charset="-122"/>
                  <a:cs typeface="Times New Roman" pitchFamily="18" charset="0"/>
                  <a:sym typeface="Symbol" pitchFamily="18" charset="2"/>
                </a:rPr>
                <a:t> </a:t>
              </a:r>
              <a:r>
                <a:rPr lang="en-US" altLang="zh-CN" sz="2000" dirty="0">
                  <a:cs typeface="Times New Roman" pitchFamily="18" charset="0"/>
                  <a:sym typeface="Symbol" pitchFamily="18" charset="2"/>
                </a:rPr>
                <a:t>T</a:t>
              </a:r>
              <a:r>
                <a:rPr lang="en-US" altLang="zh-CN" sz="2000" dirty="0">
                  <a:ea typeface="华文行楷" pitchFamily="2" charset="-122"/>
                  <a:cs typeface="Times New Roman" pitchFamily="18" charset="0"/>
                  <a:sym typeface="Symbol" pitchFamily="18" charset="2"/>
                </a:rPr>
                <a:t>  </a:t>
              </a:r>
              <a:r>
                <a:rPr lang="en-US" altLang="zh-CN" sz="2000" i="0" dirty="0">
                  <a:cs typeface="Times New Roman" pitchFamily="18" charset="0"/>
                  <a:sym typeface="Symbol" pitchFamily="18" charset="2"/>
                </a:rPr>
                <a:t>{ </a:t>
              </a:r>
              <a:r>
                <a:rPr lang="en-US" altLang="zh-CN" sz="2000" dirty="0" err="1">
                  <a:cs typeface="Times New Roman" pitchFamily="18" charset="0"/>
                  <a:sym typeface="Symbol" pitchFamily="18" charset="2"/>
                </a:rPr>
                <a:t>R</a:t>
              </a:r>
              <a:r>
                <a:rPr lang="en-US" altLang="zh-CN" sz="2000" b="1" dirty="0" err="1">
                  <a:cs typeface="Times New Roman" pitchFamily="18" charset="0"/>
                </a:rPr>
                <a:t>.</a:t>
              </a:r>
              <a:r>
                <a:rPr lang="en-US" altLang="zh-CN" sz="2000" dirty="0" err="1">
                  <a:cs typeface="Times New Roman" pitchFamily="18" charset="0"/>
                </a:rPr>
                <a:t>i</a:t>
              </a:r>
              <a:r>
                <a:rPr lang="en-US" altLang="zh-CN" sz="2000" dirty="0">
                  <a:cs typeface="Times New Roman" pitchFamily="18" charset="0"/>
                  <a:sym typeface="Symbol" pitchFamily="18" charset="2"/>
                </a:rPr>
                <a:t> </a:t>
              </a:r>
              <a:r>
                <a:rPr lang="en-US" altLang="zh-CN" sz="2000" i="0" dirty="0">
                  <a:cs typeface="Times New Roman" pitchFamily="18" charset="0"/>
                  <a:sym typeface="Symbol" pitchFamily="18" charset="2"/>
                </a:rPr>
                <a:t>:=</a:t>
              </a:r>
              <a:r>
                <a:rPr lang="en-US" altLang="zh-CN" sz="2000" dirty="0">
                  <a:cs typeface="Times New Roman" pitchFamily="18" charset="0"/>
                  <a:sym typeface="Symbol" pitchFamily="18" charset="2"/>
                </a:rPr>
                <a:t> </a:t>
              </a:r>
              <a:r>
                <a:rPr lang="en-US" altLang="zh-CN" sz="2000" dirty="0" err="1">
                  <a:cs typeface="Times New Roman" pitchFamily="18" charset="0"/>
                  <a:sym typeface="Symbol" pitchFamily="18" charset="2"/>
                </a:rPr>
                <a:t>T</a:t>
              </a:r>
              <a:r>
                <a:rPr lang="en-US" altLang="zh-CN" sz="2000" b="1" dirty="0" err="1">
                  <a:cs typeface="Times New Roman" pitchFamily="18" charset="0"/>
                </a:rPr>
                <a:t>.</a:t>
              </a:r>
              <a:r>
                <a:rPr lang="en-US" altLang="zh-CN" sz="2000" dirty="0" err="1">
                  <a:cs typeface="Times New Roman" pitchFamily="18" charset="0"/>
                </a:rPr>
                <a:t>val</a:t>
              </a:r>
              <a:r>
                <a:rPr lang="en-US" altLang="zh-CN" sz="2000" i="0" dirty="0">
                  <a:cs typeface="Times New Roman" pitchFamily="18" charset="0"/>
                  <a:sym typeface="Symbol" pitchFamily="18" charset="2"/>
                </a:rPr>
                <a:t> }</a:t>
              </a:r>
              <a:r>
                <a:rPr lang="en-US" altLang="zh-CN" sz="2000" dirty="0">
                  <a:ea typeface="华文行楷" pitchFamily="2" charset="-122"/>
                  <a:sym typeface="Symbol" pitchFamily="18" charset="2"/>
                </a:rPr>
                <a:t>  R  </a:t>
              </a:r>
              <a:r>
                <a:rPr lang="en-US" altLang="zh-CN" sz="2000" i="0" dirty="0">
                  <a:cs typeface="Times New Roman" pitchFamily="18" charset="0"/>
                  <a:sym typeface="Symbol" pitchFamily="18" charset="2"/>
                </a:rPr>
                <a:t>{ </a:t>
              </a:r>
              <a:r>
                <a:rPr lang="en-US" altLang="zh-CN" sz="2000" dirty="0" err="1">
                  <a:cs typeface="Times New Roman" pitchFamily="18" charset="0"/>
                  <a:sym typeface="Symbol" pitchFamily="18" charset="2"/>
                </a:rPr>
                <a:t>E</a:t>
              </a:r>
              <a:r>
                <a:rPr lang="en-US" altLang="zh-CN" sz="2000" b="1" dirty="0" err="1">
                  <a:cs typeface="Times New Roman" pitchFamily="18" charset="0"/>
                </a:rPr>
                <a:t>.</a:t>
              </a:r>
              <a:r>
                <a:rPr lang="en-US" altLang="zh-CN" sz="2000" dirty="0" err="1">
                  <a:cs typeface="Times New Roman" pitchFamily="18" charset="0"/>
                </a:rPr>
                <a:t>val</a:t>
              </a:r>
              <a:r>
                <a:rPr lang="en-US" altLang="zh-CN" sz="2000" dirty="0">
                  <a:cs typeface="Times New Roman" pitchFamily="18" charset="0"/>
                  <a:sym typeface="Symbol" pitchFamily="18" charset="2"/>
                </a:rPr>
                <a:t> </a:t>
              </a:r>
              <a:r>
                <a:rPr lang="en-US" altLang="zh-CN" sz="2000" i="0" dirty="0">
                  <a:cs typeface="Times New Roman" pitchFamily="18" charset="0"/>
                  <a:sym typeface="Symbol" pitchFamily="18" charset="2"/>
                </a:rPr>
                <a:t>:=</a:t>
              </a:r>
              <a:r>
                <a:rPr lang="en-US" altLang="zh-CN" sz="2000" dirty="0">
                  <a:cs typeface="Times New Roman" pitchFamily="18" charset="0"/>
                  <a:sym typeface="Symbol" pitchFamily="18" charset="2"/>
                </a:rPr>
                <a:t> R</a:t>
              </a:r>
              <a:r>
                <a:rPr lang="en-US" altLang="zh-CN" sz="2000" b="1" dirty="0">
                  <a:cs typeface="Times New Roman" pitchFamily="18" charset="0"/>
                </a:rPr>
                <a:t>.</a:t>
              </a:r>
              <a:r>
                <a:rPr lang="en-US" altLang="zh-CN" sz="2000" dirty="0">
                  <a:cs typeface="Times New Roman" pitchFamily="18" charset="0"/>
                </a:rPr>
                <a:t>s</a:t>
              </a:r>
              <a:r>
                <a:rPr lang="en-US" altLang="zh-CN" sz="2000" i="0" dirty="0">
                  <a:cs typeface="Times New Roman" pitchFamily="18" charset="0"/>
                  <a:sym typeface="Symbol" pitchFamily="18" charset="2"/>
                </a:rPr>
                <a:t> }</a:t>
              </a:r>
              <a:endParaRPr lang="en-US" altLang="zh-CN" sz="2000" dirty="0">
                <a:ea typeface="华文行楷" pitchFamily="2" charset="-122"/>
                <a:sym typeface="Symbol" pitchFamily="18" charset="2"/>
              </a:endParaRPr>
            </a:p>
            <a:p>
              <a:pPr algn="l">
                <a:buClrTx/>
              </a:pPr>
              <a:r>
                <a:rPr lang="en-US" altLang="zh-CN" sz="2000" dirty="0">
                  <a:ea typeface="华文行楷" pitchFamily="2" charset="-122"/>
                  <a:sym typeface="Symbol" pitchFamily="18" charset="2"/>
                </a:rPr>
                <a:t>R </a:t>
              </a:r>
              <a:r>
                <a:rPr lang="en-US" altLang="zh-CN" sz="2000" i="0" dirty="0">
                  <a:ea typeface="华文行楷" pitchFamily="2" charset="-122"/>
                  <a:sym typeface="Symbol" pitchFamily="18" charset="2"/>
                </a:rPr>
                <a:t></a:t>
              </a:r>
              <a:r>
                <a:rPr lang="en-US" altLang="zh-CN" sz="2000" dirty="0">
                  <a:ea typeface="华文行楷" pitchFamily="2" charset="-122"/>
                  <a:sym typeface="Symbol" pitchFamily="18" charset="2"/>
                </a:rPr>
                <a:t> + T </a:t>
              </a:r>
              <a:r>
                <a:rPr lang="en-US" altLang="zh-CN" sz="2000" i="0" dirty="0">
                  <a:cs typeface="Times New Roman" pitchFamily="18" charset="0"/>
                  <a:sym typeface="Symbol" pitchFamily="18" charset="2"/>
                </a:rPr>
                <a:t>{ </a:t>
              </a:r>
              <a:r>
                <a:rPr lang="en-US" altLang="zh-CN" sz="2000" dirty="0">
                  <a:ea typeface="华文行楷" pitchFamily="2" charset="-122"/>
                  <a:sym typeface="Symbol" pitchFamily="18" charset="2"/>
                </a:rPr>
                <a:t>R</a:t>
              </a:r>
              <a:r>
                <a:rPr lang="en-US" altLang="zh-CN" sz="2000" i="0" baseline="-25000" dirty="0">
                  <a:ea typeface="华文行楷" pitchFamily="2" charset="-122"/>
                  <a:sym typeface="Symbol" pitchFamily="18" charset="2"/>
                </a:rPr>
                <a:t>1</a:t>
              </a:r>
              <a:r>
                <a:rPr lang="en-US" altLang="zh-CN" sz="2000" b="1" dirty="0">
                  <a:cs typeface="Times New Roman" pitchFamily="18" charset="0"/>
                </a:rPr>
                <a:t>.</a:t>
              </a:r>
              <a:r>
                <a:rPr lang="en-US" altLang="zh-CN" sz="2000" dirty="0">
                  <a:cs typeface="Times New Roman" pitchFamily="18" charset="0"/>
                </a:rPr>
                <a:t>i</a:t>
              </a:r>
              <a:r>
                <a:rPr lang="en-US" altLang="zh-CN" sz="2000" dirty="0">
                  <a:cs typeface="Times New Roman" pitchFamily="18" charset="0"/>
                  <a:sym typeface="Symbol" pitchFamily="18" charset="2"/>
                </a:rPr>
                <a:t> </a:t>
              </a:r>
              <a:r>
                <a:rPr lang="en-US" altLang="zh-CN" sz="2000" i="0" dirty="0">
                  <a:cs typeface="Times New Roman" pitchFamily="18" charset="0"/>
                  <a:sym typeface="Symbol" pitchFamily="18" charset="2"/>
                </a:rPr>
                <a:t>:=</a:t>
              </a:r>
              <a:r>
                <a:rPr lang="en-US" altLang="zh-CN" sz="2000" dirty="0">
                  <a:cs typeface="Times New Roman" pitchFamily="18" charset="0"/>
                  <a:sym typeface="Symbol" pitchFamily="18" charset="2"/>
                </a:rPr>
                <a:t> </a:t>
              </a:r>
              <a:r>
                <a:rPr lang="en-US" altLang="zh-CN" sz="2000" dirty="0" err="1">
                  <a:cs typeface="Times New Roman" pitchFamily="18" charset="0"/>
                  <a:sym typeface="Symbol" pitchFamily="18" charset="2"/>
                </a:rPr>
                <a:t>R</a:t>
              </a:r>
              <a:r>
                <a:rPr lang="en-US" altLang="zh-CN" sz="2000" b="1" dirty="0" err="1">
                  <a:cs typeface="Times New Roman" pitchFamily="18" charset="0"/>
                </a:rPr>
                <a:t>.</a:t>
              </a:r>
              <a:r>
                <a:rPr lang="en-US" altLang="zh-CN" sz="2000" dirty="0" err="1">
                  <a:cs typeface="Times New Roman" pitchFamily="18" charset="0"/>
                </a:rPr>
                <a:t>i</a:t>
              </a:r>
              <a:r>
                <a:rPr lang="en-US" altLang="zh-CN" sz="2000" dirty="0">
                  <a:cs typeface="Times New Roman" pitchFamily="18" charset="0"/>
                  <a:sym typeface="Symbol" pitchFamily="18" charset="2"/>
                </a:rPr>
                <a:t> + </a:t>
              </a:r>
              <a:r>
                <a:rPr lang="en-US" altLang="zh-CN" sz="2000" dirty="0" err="1">
                  <a:cs typeface="Times New Roman" pitchFamily="18" charset="0"/>
                  <a:sym typeface="Symbol" pitchFamily="18" charset="2"/>
                </a:rPr>
                <a:t>T</a:t>
              </a:r>
              <a:r>
                <a:rPr lang="en-US" altLang="zh-CN" sz="2000" b="1" dirty="0" err="1">
                  <a:cs typeface="Times New Roman" pitchFamily="18" charset="0"/>
                </a:rPr>
                <a:t>.</a:t>
              </a:r>
              <a:r>
                <a:rPr lang="en-US" altLang="zh-CN" sz="2000" dirty="0" err="1">
                  <a:cs typeface="Times New Roman" pitchFamily="18" charset="0"/>
                </a:rPr>
                <a:t>val</a:t>
              </a:r>
              <a:r>
                <a:rPr lang="en-US" altLang="zh-CN" sz="2000" i="0" dirty="0">
                  <a:cs typeface="Times New Roman" pitchFamily="18" charset="0"/>
                  <a:sym typeface="Symbol" pitchFamily="18" charset="2"/>
                </a:rPr>
                <a:t> }</a:t>
              </a:r>
              <a:r>
                <a:rPr lang="en-US" altLang="zh-CN" sz="2000" dirty="0">
                  <a:ea typeface="华文行楷" pitchFamily="2" charset="-122"/>
                  <a:sym typeface="Symbol" pitchFamily="18" charset="2"/>
                </a:rPr>
                <a:t> R</a:t>
              </a:r>
              <a:r>
                <a:rPr lang="en-US" altLang="zh-CN" sz="2000" i="0" baseline="-25000" dirty="0">
                  <a:ea typeface="华文行楷" pitchFamily="2" charset="-122"/>
                  <a:sym typeface="Symbol" pitchFamily="18" charset="2"/>
                </a:rPr>
                <a:t>1</a:t>
              </a:r>
              <a:r>
                <a:rPr lang="en-US" altLang="zh-CN" sz="2000" dirty="0">
                  <a:ea typeface="华文行楷" pitchFamily="2" charset="-122"/>
                  <a:sym typeface="Symbol" pitchFamily="18" charset="2"/>
                </a:rPr>
                <a:t> </a:t>
              </a:r>
              <a:r>
                <a:rPr lang="en-US" altLang="zh-CN" sz="2000" i="0" dirty="0">
                  <a:cs typeface="Times New Roman" pitchFamily="18" charset="0"/>
                  <a:sym typeface="Symbol" pitchFamily="18" charset="2"/>
                </a:rPr>
                <a:t>{ </a:t>
              </a:r>
              <a:r>
                <a:rPr lang="en-US" altLang="zh-CN" sz="2000" dirty="0">
                  <a:cs typeface="Times New Roman" pitchFamily="18" charset="0"/>
                  <a:sym typeface="Symbol" pitchFamily="18" charset="2"/>
                </a:rPr>
                <a:t>R</a:t>
              </a:r>
              <a:r>
                <a:rPr lang="en-US" altLang="zh-CN" sz="2000" b="1" dirty="0">
                  <a:cs typeface="Times New Roman" pitchFamily="18" charset="0"/>
                </a:rPr>
                <a:t>.</a:t>
              </a:r>
              <a:r>
                <a:rPr lang="en-US" altLang="zh-CN" sz="2000" dirty="0">
                  <a:cs typeface="Times New Roman" pitchFamily="18" charset="0"/>
                </a:rPr>
                <a:t>s</a:t>
              </a:r>
              <a:r>
                <a:rPr lang="en-US" altLang="zh-CN" sz="2000" i="0" dirty="0">
                  <a:cs typeface="Times New Roman" pitchFamily="18" charset="0"/>
                  <a:sym typeface="Symbol" pitchFamily="18" charset="2"/>
                </a:rPr>
                <a:t> :=</a:t>
              </a:r>
              <a:r>
                <a:rPr lang="en-US" altLang="zh-CN" sz="2000" dirty="0">
                  <a:cs typeface="Times New Roman" pitchFamily="18" charset="0"/>
                  <a:sym typeface="Symbol" pitchFamily="18" charset="2"/>
                </a:rPr>
                <a:t> </a:t>
              </a:r>
              <a:r>
                <a:rPr lang="en-US" altLang="zh-CN" sz="2000" dirty="0">
                  <a:ea typeface="华文行楷" pitchFamily="2" charset="-122"/>
                  <a:sym typeface="Symbol" pitchFamily="18" charset="2"/>
                </a:rPr>
                <a:t>R</a:t>
              </a:r>
              <a:r>
                <a:rPr lang="en-US" altLang="zh-CN" sz="2000" i="0" baseline="-25000" dirty="0">
                  <a:ea typeface="华文行楷" pitchFamily="2" charset="-122"/>
                  <a:sym typeface="Symbol" pitchFamily="18" charset="2"/>
                </a:rPr>
                <a:t>1</a:t>
              </a:r>
              <a:r>
                <a:rPr lang="en-US" altLang="zh-CN" sz="2000" b="1" dirty="0">
                  <a:cs typeface="Times New Roman" pitchFamily="18" charset="0"/>
                </a:rPr>
                <a:t>.</a:t>
              </a:r>
              <a:r>
                <a:rPr lang="en-US" altLang="zh-CN" sz="2000" dirty="0">
                  <a:cs typeface="Times New Roman" pitchFamily="18" charset="0"/>
                </a:rPr>
                <a:t>s</a:t>
              </a:r>
              <a:r>
                <a:rPr lang="en-US" altLang="zh-CN" sz="2000" i="0" dirty="0">
                  <a:cs typeface="Times New Roman" pitchFamily="18" charset="0"/>
                  <a:sym typeface="Symbol" pitchFamily="18" charset="2"/>
                </a:rPr>
                <a:t> } </a:t>
              </a:r>
            </a:p>
            <a:p>
              <a:pPr algn="l">
                <a:buClrTx/>
              </a:pPr>
              <a:r>
                <a:rPr lang="en-US" altLang="zh-CN" sz="2000" dirty="0">
                  <a:ea typeface="华文行楷" pitchFamily="2" charset="-122"/>
                  <a:sym typeface="Symbol" pitchFamily="18" charset="2"/>
                </a:rPr>
                <a:t>R </a:t>
              </a:r>
              <a:r>
                <a:rPr lang="en-US" altLang="zh-CN" sz="2000" i="0" dirty="0">
                  <a:ea typeface="华文行楷" pitchFamily="2" charset="-122"/>
                  <a:sym typeface="Symbol" pitchFamily="18" charset="2"/>
                </a:rPr>
                <a:t></a:t>
              </a:r>
              <a:r>
                <a:rPr lang="en-US" altLang="zh-CN" sz="2000" b="1" i="0" dirty="0">
                  <a:cs typeface="Times New Roman" pitchFamily="18" charset="0"/>
                  <a:sym typeface="Symbol" pitchFamily="18" charset="2"/>
                </a:rPr>
                <a:t> </a:t>
              </a:r>
              <a:r>
                <a:rPr lang="en-US" altLang="zh-CN" sz="2000" b="1" dirty="0">
                  <a:cs typeface="Times New Roman" pitchFamily="18" charset="0"/>
                  <a:sym typeface="Symbol" pitchFamily="18" charset="2"/>
                </a:rPr>
                <a:t>  </a:t>
              </a:r>
              <a:r>
                <a:rPr lang="en-US" altLang="zh-CN" sz="2000" i="0" dirty="0">
                  <a:cs typeface="Times New Roman" pitchFamily="18" charset="0"/>
                  <a:sym typeface="Symbol" pitchFamily="18" charset="2"/>
                </a:rPr>
                <a:t>{ </a:t>
              </a:r>
              <a:r>
                <a:rPr lang="en-US" altLang="zh-CN" sz="2000" dirty="0">
                  <a:cs typeface="Times New Roman" pitchFamily="18" charset="0"/>
                  <a:sym typeface="Symbol" pitchFamily="18" charset="2"/>
                </a:rPr>
                <a:t>R</a:t>
              </a:r>
              <a:r>
                <a:rPr lang="en-US" altLang="zh-CN" sz="2000" b="1" dirty="0">
                  <a:cs typeface="Times New Roman" pitchFamily="18" charset="0"/>
                </a:rPr>
                <a:t>.</a:t>
              </a:r>
              <a:r>
                <a:rPr lang="en-US" altLang="zh-CN" sz="2000" dirty="0">
                  <a:cs typeface="Times New Roman" pitchFamily="18" charset="0"/>
                </a:rPr>
                <a:t>s</a:t>
              </a:r>
              <a:r>
                <a:rPr lang="en-US" altLang="zh-CN" sz="2000" i="0" dirty="0">
                  <a:cs typeface="Times New Roman" pitchFamily="18" charset="0"/>
                  <a:sym typeface="Symbol" pitchFamily="18" charset="2"/>
                </a:rPr>
                <a:t> :=</a:t>
              </a:r>
              <a:r>
                <a:rPr lang="en-US" altLang="zh-CN" sz="2000" dirty="0">
                  <a:cs typeface="Times New Roman" pitchFamily="18" charset="0"/>
                  <a:sym typeface="Symbol" pitchFamily="18" charset="2"/>
                </a:rPr>
                <a:t> </a:t>
              </a:r>
              <a:r>
                <a:rPr lang="en-US" altLang="zh-CN" sz="2000" dirty="0" err="1">
                  <a:cs typeface="Times New Roman" pitchFamily="18" charset="0"/>
                  <a:sym typeface="Symbol" pitchFamily="18" charset="2"/>
                </a:rPr>
                <a:t>R</a:t>
              </a:r>
              <a:r>
                <a:rPr lang="en-US" altLang="zh-CN" sz="2000" b="1" dirty="0" err="1">
                  <a:cs typeface="Times New Roman" pitchFamily="18" charset="0"/>
                </a:rPr>
                <a:t>.</a:t>
              </a:r>
              <a:r>
                <a:rPr lang="en-US" altLang="zh-CN" sz="2000" dirty="0" err="1">
                  <a:cs typeface="Times New Roman" pitchFamily="18" charset="0"/>
                </a:rPr>
                <a:t>i</a:t>
              </a:r>
              <a:r>
                <a:rPr lang="en-US" altLang="zh-CN" sz="2000" dirty="0">
                  <a:cs typeface="Times New Roman" pitchFamily="18" charset="0"/>
                  <a:sym typeface="Symbol" pitchFamily="18" charset="2"/>
                </a:rPr>
                <a:t>  </a:t>
              </a:r>
              <a:r>
                <a:rPr lang="en-US" altLang="zh-CN" sz="2000" i="0" dirty="0">
                  <a:cs typeface="Times New Roman" pitchFamily="18" charset="0"/>
                  <a:sym typeface="Symbol" pitchFamily="18" charset="2"/>
                </a:rPr>
                <a:t>} </a:t>
              </a:r>
              <a:endParaRPr lang="en-US" altLang="zh-CN" sz="2000" b="1" dirty="0">
                <a:cs typeface="Times New Roman" pitchFamily="18" charset="0"/>
                <a:sym typeface="Symbol" pitchFamily="18" charset="2"/>
              </a:endParaRPr>
            </a:p>
            <a:p>
              <a:pPr algn="l">
                <a:buClrTx/>
              </a:pPr>
              <a:r>
                <a:rPr lang="en-US" altLang="zh-CN" sz="2000" dirty="0">
                  <a:solidFill>
                    <a:srgbClr val="008000"/>
                  </a:solidFill>
                  <a:cs typeface="Times New Roman" pitchFamily="18" charset="0"/>
                  <a:sym typeface="Symbol" pitchFamily="18" charset="2"/>
                </a:rPr>
                <a:t>T </a:t>
              </a:r>
              <a:r>
                <a:rPr lang="en-US" altLang="zh-CN" sz="2000" i="0" dirty="0">
                  <a:solidFill>
                    <a:srgbClr val="008000"/>
                  </a:solidFill>
                  <a:cs typeface="Times New Roman" pitchFamily="18" charset="0"/>
                  <a:sym typeface="Symbol" pitchFamily="18" charset="2"/>
                </a:rPr>
                <a:t> </a:t>
              </a:r>
              <a:r>
                <a:rPr lang="en-US" altLang="zh-CN" sz="2000" dirty="0">
                  <a:solidFill>
                    <a:srgbClr val="008000"/>
                  </a:solidFill>
                  <a:cs typeface="Times New Roman" pitchFamily="18" charset="0"/>
                  <a:sym typeface="Symbol" pitchFamily="18" charset="2"/>
                </a:rPr>
                <a:t>F </a:t>
              </a:r>
              <a:r>
                <a:rPr lang="en-US" altLang="zh-CN" sz="2000" i="0" dirty="0">
                  <a:solidFill>
                    <a:srgbClr val="008000"/>
                  </a:solidFill>
                  <a:cs typeface="Times New Roman" pitchFamily="18" charset="0"/>
                  <a:sym typeface="Symbol" pitchFamily="18" charset="2"/>
                </a:rPr>
                <a:t>{ </a:t>
              </a:r>
              <a:r>
                <a:rPr lang="en-US" altLang="zh-CN" sz="2000" dirty="0" err="1">
                  <a:solidFill>
                    <a:srgbClr val="008000"/>
                  </a:solidFill>
                  <a:cs typeface="Times New Roman" pitchFamily="18" charset="0"/>
                  <a:sym typeface="Symbol" pitchFamily="18" charset="2"/>
                </a:rPr>
                <a:t>P</a:t>
              </a:r>
              <a:r>
                <a:rPr lang="en-US" altLang="zh-CN" sz="2000" b="1" dirty="0" err="1">
                  <a:solidFill>
                    <a:srgbClr val="008000"/>
                  </a:solidFill>
                  <a:cs typeface="Times New Roman" pitchFamily="18" charset="0"/>
                </a:rPr>
                <a:t>.</a:t>
              </a:r>
              <a:r>
                <a:rPr lang="en-US" altLang="zh-CN" sz="2000" dirty="0" err="1">
                  <a:solidFill>
                    <a:srgbClr val="008000"/>
                  </a:solidFill>
                  <a:cs typeface="Times New Roman" pitchFamily="18" charset="0"/>
                </a:rPr>
                <a:t>i</a:t>
              </a:r>
              <a:r>
                <a:rPr lang="en-US" altLang="zh-CN" sz="2000" dirty="0">
                  <a:solidFill>
                    <a:srgbClr val="008000"/>
                  </a:solidFill>
                  <a:cs typeface="Times New Roman" pitchFamily="18" charset="0"/>
                  <a:sym typeface="Symbol" pitchFamily="18" charset="2"/>
                </a:rPr>
                <a:t> </a:t>
              </a:r>
              <a:r>
                <a:rPr lang="en-US" altLang="zh-CN" sz="2000" i="0" dirty="0">
                  <a:solidFill>
                    <a:srgbClr val="008000"/>
                  </a:solidFill>
                  <a:cs typeface="Times New Roman" pitchFamily="18" charset="0"/>
                  <a:sym typeface="Symbol" pitchFamily="18" charset="2"/>
                </a:rPr>
                <a:t>:=</a:t>
              </a:r>
              <a:r>
                <a:rPr lang="en-US" altLang="zh-CN" sz="2000" dirty="0">
                  <a:solidFill>
                    <a:srgbClr val="008000"/>
                  </a:solidFill>
                  <a:cs typeface="Times New Roman" pitchFamily="18" charset="0"/>
                  <a:sym typeface="Symbol" pitchFamily="18" charset="2"/>
                </a:rPr>
                <a:t> </a:t>
              </a:r>
              <a:r>
                <a:rPr lang="en-US" altLang="zh-CN" sz="2000" dirty="0" err="1">
                  <a:solidFill>
                    <a:srgbClr val="008000"/>
                  </a:solidFill>
                  <a:cs typeface="Times New Roman" pitchFamily="18" charset="0"/>
                  <a:sym typeface="Symbol" pitchFamily="18" charset="2"/>
                </a:rPr>
                <a:t>F</a:t>
              </a:r>
              <a:r>
                <a:rPr lang="en-US" altLang="zh-CN" sz="2000" b="1" dirty="0" err="1">
                  <a:solidFill>
                    <a:srgbClr val="008000"/>
                  </a:solidFill>
                  <a:cs typeface="Times New Roman" pitchFamily="18" charset="0"/>
                </a:rPr>
                <a:t>.</a:t>
              </a:r>
              <a:r>
                <a:rPr lang="en-US" altLang="zh-CN" sz="2000" dirty="0" err="1">
                  <a:solidFill>
                    <a:srgbClr val="008000"/>
                  </a:solidFill>
                  <a:cs typeface="Times New Roman" pitchFamily="18" charset="0"/>
                </a:rPr>
                <a:t>val</a:t>
              </a:r>
              <a:r>
                <a:rPr lang="en-US" altLang="zh-CN" sz="2000" i="0" dirty="0">
                  <a:solidFill>
                    <a:srgbClr val="008000"/>
                  </a:solidFill>
                  <a:cs typeface="Times New Roman" pitchFamily="18" charset="0"/>
                  <a:sym typeface="Symbol" pitchFamily="18" charset="2"/>
                </a:rPr>
                <a:t> }</a:t>
              </a:r>
              <a:r>
                <a:rPr lang="en-US" altLang="zh-CN" sz="2000" dirty="0">
                  <a:solidFill>
                    <a:srgbClr val="008000"/>
                  </a:solidFill>
                  <a:cs typeface="Times New Roman" pitchFamily="18" charset="0"/>
                  <a:sym typeface="Symbol" pitchFamily="18" charset="2"/>
                </a:rPr>
                <a:t> P </a:t>
              </a:r>
              <a:r>
                <a:rPr lang="en-US" altLang="zh-CN" sz="2000" i="0" dirty="0">
                  <a:solidFill>
                    <a:srgbClr val="008000"/>
                  </a:solidFill>
                  <a:cs typeface="Times New Roman" pitchFamily="18" charset="0"/>
                  <a:sym typeface="Symbol" pitchFamily="18" charset="2"/>
                </a:rPr>
                <a:t>{ </a:t>
              </a:r>
              <a:r>
                <a:rPr lang="en-US" altLang="zh-CN" sz="2000" dirty="0" err="1">
                  <a:solidFill>
                    <a:srgbClr val="008000"/>
                  </a:solidFill>
                  <a:cs typeface="Times New Roman" pitchFamily="18" charset="0"/>
                  <a:sym typeface="Symbol" pitchFamily="18" charset="2"/>
                </a:rPr>
                <a:t>T</a:t>
              </a:r>
              <a:r>
                <a:rPr lang="en-US" altLang="zh-CN" sz="2000" b="1" dirty="0" err="1">
                  <a:solidFill>
                    <a:srgbClr val="008000"/>
                  </a:solidFill>
                  <a:cs typeface="Times New Roman" pitchFamily="18" charset="0"/>
                </a:rPr>
                <a:t>.</a:t>
              </a:r>
              <a:r>
                <a:rPr lang="en-US" altLang="zh-CN" sz="2000" dirty="0" err="1">
                  <a:solidFill>
                    <a:srgbClr val="008000"/>
                  </a:solidFill>
                  <a:cs typeface="Times New Roman" pitchFamily="18" charset="0"/>
                </a:rPr>
                <a:t>val</a:t>
              </a:r>
              <a:r>
                <a:rPr lang="en-US" altLang="zh-CN" sz="2000" dirty="0">
                  <a:solidFill>
                    <a:srgbClr val="008000"/>
                  </a:solidFill>
                  <a:cs typeface="Times New Roman" pitchFamily="18" charset="0"/>
                  <a:sym typeface="Symbol" pitchFamily="18" charset="2"/>
                </a:rPr>
                <a:t> </a:t>
              </a:r>
              <a:r>
                <a:rPr lang="en-US" altLang="zh-CN" sz="2000" i="0" dirty="0">
                  <a:solidFill>
                    <a:srgbClr val="008000"/>
                  </a:solidFill>
                  <a:cs typeface="Times New Roman" pitchFamily="18" charset="0"/>
                  <a:sym typeface="Symbol" pitchFamily="18" charset="2"/>
                </a:rPr>
                <a:t>:=</a:t>
              </a:r>
              <a:r>
                <a:rPr lang="en-US" altLang="zh-CN" sz="2000" dirty="0">
                  <a:solidFill>
                    <a:srgbClr val="008000"/>
                  </a:solidFill>
                  <a:cs typeface="Times New Roman" pitchFamily="18" charset="0"/>
                  <a:sym typeface="Symbol" pitchFamily="18" charset="2"/>
                </a:rPr>
                <a:t> P</a:t>
              </a:r>
              <a:r>
                <a:rPr lang="en-US" altLang="zh-CN" sz="2000" b="1" dirty="0">
                  <a:solidFill>
                    <a:srgbClr val="008000"/>
                  </a:solidFill>
                  <a:cs typeface="Times New Roman" pitchFamily="18" charset="0"/>
                </a:rPr>
                <a:t>.</a:t>
              </a:r>
              <a:r>
                <a:rPr lang="en-US" altLang="zh-CN" sz="2000" dirty="0">
                  <a:solidFill>
                    <a:srgbClr val="008000"/>
                  </a:solidFill>
                  <a:cs typeface="Times New Roman" pitchFamily="18" charset="0"/>
                </a:rPr>
                <a:t>s</a:t>
              </a:r>
              <a:r>
                <a:rPr lang="en-US" altLang="zh-CN" sz="2000" i="0" dirty="0">
                  <a:solidFill>
                    <a:srgbClr val="008000"/>
                  </a:solidFill>
                  <a:cs typeface="Times New Roman" pitchFamily="18" charset="0"/>
                  <a:sym typeface="Symbol" pitchFamily="18" charset="2"/>
                </a:rPr>
                <a:t> }</a:t>
              </a:r>
              <a:endParaRPr lang="en-US" altLang="zh-CN" sz="2000" dirty="0">
                <a:solidFill>
                  <a:srgbClr val="008000"/>
                </a:solidFill>
                <a:cs typeface="Times New Roman" pitchFamily="18" charset="0"/>
                <a:sym typeface="Symbol" pitchFamily="18" charset="2"/>
              </a:endParaRPr>
            </a:p>
            <a:p>
              <a:pPr algn="l">
                <a:buClrTx/>
              </a:pPr>
              <a:r>
                <a:rPr lang="en-US" altLang="zh-CN" sz="2000" dirty="0">
                  <a:solidFill>
                    <a:srgbClr val="008000"/>
                  </a:solidFill>
                  <a:cs typeface="Times New Roman" pitchFamily="18" charset="0"/>
                  <a:sym typeface="Symbol" pitchFamily="18" charset="2"/>
                </a:rPr>
                <a:t>P </a:t>
              </a:r>
              <a:r>
                <a:rPr lang="en-US" altLang="zh-CN" sz="2000" i="0" dirty="0">
                  <a:solidFill>
                    <a:srgbClr val="008000"/>
                  </a:solidFill>
                  <a:ea typeface="华文行楷" pitchFamily="2" charset="-122"/>
                  <a:sym typeface="Symbol" pitchFamily="18" charset="2"/>
                </a:rPr>
                <a:t></a:t>
              </a:r>
              <a:r>
                <a:rPr lang="en-US" altLang="zh-CN" sz="2000" dirty="0">
                  <a:solidFill>
                    <a:srgbClr val="008000"/>
                  </a:solidFill>
                  <a:ea typeface="华文行楷" pitchFamily="2" charset="-122"/>
                  <a:sym typeface="Symbol" pitchFamily="18" charset="2"/>
                </a:rPr>
                <a:t> </a:t>
              </a:r>
              <a:r>
                <a:rPr lang="en-US" altLang="zh-CN" sz="2000" i="0" dirty="0">
                  <a:solidFill>
                    <a:srgbClr val="008000"/>
                  </a:solidFill>
                  <a:cs typeface="Times New Roman" pitchFamily="18" charset="0"/>
                  <a:sym typeface="Symbol" pitchFamily="18" charset="2"/>
                </a:rPr>
                <a:t></a:t>
              </a:r>
              <a:r>
                <a:rPr lang="en-US" altLang="zh-CN" sz="2000" dirty="0">
                  <a:solidFill>
                    <a:srgbClr val="008000"/>
                  </a:solidFill>
                  <a:cs typeface="Times New Roman" pitchFamily="18" charset="0"/>
                  <a:sym typeface="Symbol" pitchFamily="18" charset="2"/>
                </a:rPr>
                <a:t> F  </a:t>
              </a:r>
              <a:r>
                <a:rPr lang="en-US" altLang="zh-CN" sz="2000" i="0" dirty="0">
                  <a:solidFill>
                    <a:srgbClr val="008000"/>
                  </a:solidFill>
                  <a:cs typeface="Times New Roman" pitchFamily="18" charset="0"/>
                  <a:sym typeface="Symbol" pitchFamily="18" charset="2"/>
                </a:rPr>
                <a:t>{ </a:t>
              </a:r>
              <a:r>
                <a:rPr lang="en-US" altLang="zh-CN" sz="2000" dirty="0">
                  <a:solidFill>
                    <a:srgbClr val="008000"/>
                  </a:solidFill>
                  <a:ea typeface="华文行楷" pitchFamily="2" charset="-122"/>
                  <a:sym typeface="Symbol" pitchFamily="18" charset="2"/>
                </a:rPr>
                <a:t>P</a:t>
              </a:r>
              <a:r>
                <a:rPr lang="en-US" altLang="zh-CN" sz="2000" i="0" baseline="-25000" dirty="0">
                  <a:solidFill>
                    <a:srgbClr val="008000"/>
                  </a:solidFill>
                  <a:ea typeface="华文行楷" pitchFamily="2" charset="-122"/>
                  <a:sym typeface="Symbol" pitchFamily="18" charset="2"/>
                </a:rPr>
                <a:t>1</a:t>
              </a:r>
              <a:r>
                <a:rPr lang="en-US" altLang="zh-CN" sz="2000" b="1" dirty="0">
                  <a:solidFill>
                    <a:srgbClr val="008000"/>
                  </a:solidFill>
                  <a:cs typeface="Times New Roman" pitchFamily="18" charset="0"/>
                </a:rPr>
                <a:t>.</a:t>
              </a:r>
              <a:r>
                <a:rPr lang="en-US" altLang="zh-CN" sz="2000" dirty="0">
                  <a:solidFill>
                    <a:srgbClr val="008000"/>
                  </a:solidFill>
                  <a:cs typeface="Times New Roman" pitchFamily="18" charset="0"/>
                </a:rPr>
                <a:t>i</a:t>
              </a:r>
              <a:r>
                <a:rPr lang="en-US" altLang="zh-CN" sz="2000" dirty="0">
                  <a:solidFill>
                    <a:srgbClr val="008000"/>
                  </a:solidFill>
                  <a:cs typeface="Times New Roman" pitchFamily="18" charset="0"/>
                  <a:sym typeface="Symbol" pitchFamily="18" charset="2"/>
                </a:rPr>
                <a:t> </a:t>
              </a:r>
              <a:r>
                <a:rPr lang="en-US" altLang="zh-CN" sz="2000" i="0" dirty="0">
                  <a:solidFill>
                    <a:srgbClr val="008000"/>
                  </a:solidFill>
                  <a:cs typeface="Times New Roman" pitchFamily="18" charset="0"/>
                  <a:sym typeface="Symbol" pitchFamily="18" charset="2"/>
                </a:rPr>
                <a:t>:=</a:t>
              </a:r>
              <a:r>
                <a:rPr lang="en-US" altLang="zh-CN" sz="2000" dirty="0">
                  <a:solidFill>
                    <a:srgbClr val="008000"/>
                  </a:solidFill>
                  <a:cs typeface="Times New Roman" pitchFamily="18" charset="0"/>
                  <a:sym typeface="Symbol" pitchFamily="18" charset="2"/>
                </a:rPr>
                <a:t> </a:t>
              </a:r>
              <a:r>
                <a:rPr lang="en-US" altLang="zh-CN" sz="2000" dirty="0" err="1">
                  <a:solidFill>
                    <a:srgbClr val="008000"/>
                  </a:solidFill>
                  <a:ea typeface="华文行楷" pitchFamily="2" charset="-122"/>
                  <a:sym typeface="Symbol" pitchFamily="18" charset="2"/>
                </a:rPr>
                <a:t>P</a:t>
              </a:r>
              <a:r>
                <a:rPr lang="en-US" altLang="zh-CN" sz="2000" b="1" dirty="0" err="1">
                  <a:solidFill>
                    <a:srgbClr val="008000"/>
                  </a:solidFill>
                  <a:cs typeface="Times New Roman" pitchFamily="18" charset="0"/>
                </a:rPr>
                <a:t>.</a:t>
              </a:r>
              <a:r>
                <a:rPr lang="en-US" altLang="zh-CN" sz="2000" dirty="0" err="1">
                  <a:solidFill>
                    <a:srgbClr val="008000"/>
                  </a:solidFill>
                  <a:cs typeface="Times New Roman" pitchFamily="18" charset="0"/>
                </a:rPr>
                <a:t>i</a:t>
              </a:r>
              <a:r>
                <a:rPr lang="en-US" altLang="zh-CN" sz="2000" dirty="0">
                  <a:solidFill>
                    <a:srgbClr val="008000"/>
                  </a:solidFill>
                  <a:cs typeface="Times New Roman" pitchFamily="18" charset="0"/>
                  <a:sym typeface="Symbol" pitchFamily="18" charset="2"/>
                </a:rPr>
                <a:t> </a:t>
              </a:r>
              <a:r>
                <a:rPr lang="en-US" altLang="zh-CN" sz="2000" b="1" i="0" dirty="0">
                  <a:solidFill>
                    <a:srgbClr val="008000"/>
                  </a:solidFill>
                  <a:cs typeface="Times New Roman" pitchFamily="18" charset="0"/>
                  <a:sym typeface="Symbol" pitchFamily="18" charset="2"/>
                </a:rPr>
                <a:t></a:t>
              </a:r>
              <a:r>
                <a:rPr lang="en-US" altLang="zh-CN" sz="2000" dirty="0">
                  <a:solidFill>
                    <a:srgbClr val="008000"/>
                  </a:solidFill>
                  <a:cs typeface="Times New Roman" pitchFamily="18" charset="0"/>
                  <a:sym typeface="Symbol" pitchFamily="18" charset="2"/>
                </a:rPr>
                <a:t> </a:t>
              </a:r>
              <a:r>
                <a:rPr lang="en-US" altLang="zh-CN" sz="2000" dirty="0" err="1">
                  <a:solidFill>
                    <a:srgbClr val="008000"/>
                  </a:solidFill>
                  <a:cs typeface="Times New Roman" pitchFamily="18" charset="0"/>
                  <a:sym typeface="Symbol" pitchFamily="18" charset="2"/>
                </a:rPr>
                <a:t>F</a:t>
              </a:r>
              <a:r>
                <a:rPr lang="en-US" altLang="zh-CN" sz="2000" b="1" dirty="0" err="1">
                  <a:solidFill>
                    <a:srgbClr val="008000"/>
                  </a:solidFill>
                  <a:cs typeface="Times New Roman" pitchFamily="18" charset="0"/>
                </a:rPr>
                <a:t>.</a:t>
              </a:r>
              <a:r>
                <a:rPr lang="en-US" altLang="zh-CN" sz="2000" dirty="0" err="1">
                  <a:solidFill>
                    <a:srgbClr val="008000"/>
                  </a:solidFill>
                  <a:cs typeface="Times New Roman" pitchFamily="18" charset="0"/>
                </a:rPr>
                <a:t>val</a:t>
              </a:r>
              <a:r>
                <a:rPr lang="en-US" altLang="zh-CN" sz="2000" i="0" dirty="0">
                  <a:solidFill>
                    <a:srgbClr val="008000"/>
                  </a:solidFill>
                  <a:cs typeface="Times New Roman" pitchFamily="18" charset="0"/>
                  <a:sym typeface="Symbol" pitchFamily="18" charset="2"/>
                </a:rPr>
                <a:t> } </a:t>
              </a:r>
              <a:r>
                <a:rPr lang="en-US" altLang="zh-CN" sz="2000" dirty="0">
                  <a:solidFill>
                    <a:srgbClr val="008000"/>
                  </a:solidFill>
                  <a:cs typeface="Times New Roman" pitchFamily="18" charset="0"/>
                  <a:sym typeface="Symbol" pitchFamily="18" charset="2"/>
                </a:rPr>
                <a:t> </a:t>
              </a:r>
              <a:r>
                <a:rPr lang="en-US" altLang="zh-CN" sz="2000" dirty="0">
                  <a:solidFill>
                    <a:srgbClr val="008000"/>
                  </a:solidFill>
                  <a:ea typeface="华文行楷" pitchFamily="2" charset="-122"/>
                  <a:sym typeface="Symbol" pitchFamily="18" charset="2"/>
                </a:rPr>
                <a:t>P</a:t>
              </a:r>
              <a:r>
                <a:rPr lang="en-US" altLang="zh-CN" sz="2000" i="0" baseline="-25000" dirty="0">
                  <a:solidFill>
                    <a:srgbClr val="008000"/>
                  </a:solidFill>
                  <a:ea typeface="华文行楷" pitchFamily="2" charset="-122"/>
                  <a:sym typeface="Symbol" pitchFamily="18" charset="2"/>
                </a:rPr>
                <a:t>1 </a:t>
              </a:r>
              <a:r>
                <a:rPr lang="en-US" altLang="zh-CN" sz="2000" i="0" dirty="0">
                  <a:solidFill>
                    <a:srgbClr val="008000"/>
                  </a:solidFill>
                  <a:cs typeface="Times New Roman" pitchFamily="18" charset="0"/>
                  <a:sym typeface="Symbol" pitchFamily="18" charset="2"/>
                </a:rPr>
                <a:t>{ </a:t>
              </a:r>
              <a:r>
                <a:rPr lang="en-US" altLang="zh-CN" sz="2000" dirty="0">
                  <a:solidFill>
                    <a:srgbClr val="008000"/>
                  </a:solidFill>
                  <a:cs typeface="Times New Roman" pitchFamily="18" charset="0"/>
                  <a:sym typeface="Symbol" pitchFamily="18" charset="2"/>
                </a:rPr>
                <a:t>P</a:t>
              </a:r>
              <a:r>
                <a:rPr lang="en-US" altLang="zh-CN" sz="2000" b="1" dirty="0">
                  <a:solidFill>
                    <a:srgbClr val="008000"/>
                  </a:solidFill>
                  <a:cs typeface="Times New Roman" pitchFamily="18" charset="0"/>
                </a:rPr>
                <a:t>.</a:t>
              </a:r>
              <a:r>
                <a:rPr lang="en-US" altLang="zh-CN" sz="2000" dirty="0">
                  <a:solidFill>
                    <a:srgbClr val="008000"/>
                  </a:solidFill>
                  <a:cs typeface="Times New Roman" pitchFamily="18" charset="0"/>
                </a:rPr>
                <a:t>s</a:t>
              </a:r>
              <a:r>
                <a:rPr lang="en-US" altLang="zh-CN" sz="2000" i="0" dirty="0">
                  <a:solidFill>
                    <a:srgbClr val="008000"/>
                  </a:solidFill>
                  <a:cs typeface="Times New Roman" pitchFamily="18" charset="0"/>
                  <a:sym typeface="Symbol" pitchFamily="18" charset="2"/>
                </a:rPr>
                <a:t> :=</a:t>
              </a:r>
              <a:r>
                <a:rPr lang="en-US" altLang="zh-CN" sz="2000" dirty="0">
                  <a:solidFill>
                    <a:srgbClr val="008000"/>
                  </a:solidFill>
                  <a:cs typeface="Times New Roman" pitchFamily="18" charset="0"/>
                  <a:sym typeface="Symbol" pitchFamily="18" charset="2"/>
                </a:rPr>
                <a:t> </a:t>
              </a:r>
              <a:r>
                <a:rPr lang="en-US" altLang="zh-CN" sz="2000" dirty="0">
                  <a:solidFill>
                    <a:srgbClr val="008000"/>
                  </a:solidFill>
                  <a:ea typeface="华文行楷" pitchFamily="2" charset="-122"/>
                  <a:sym typeface="Symbol" pitchFamily="18" charset="2"/>
                </a:rPr>
                <a:t>P</a:t>
              </a:r>
              <a:r>
                <a:rPr lang="en-US" altLang="zh-CN" sz="2000" i="0" baseline="-25000" dirty="0">
                  <a:solidFill>
                    <a:srgbClr val="008000"/>
                  </a:solidFill>
                  <a:ea typeface="华文行楷" pitchFamily="2" charset="-122"/>
                  <a:sym typeface="Symbol" pitchFamily="18" charset="2"/>
                </a:rPr>
                <a:t>1</a:t>
              </a:r>
              <a:r>
                <a:rPr lang="en-US" altLang="zh-CN" sz="2000" b="1" dirty="0">
                  <a:solidFill>
                    <a:srgbClr val="008000"/>
                  </a:solidFill>
                  <a:cs typeface="Times New Roman" pitchFamily="18" charset="0"/>
                </a:rPr>
                <a:t>.</a:t>
              </a:r>
              <a:r>
                <a:rPr lang="en-US" altLang="zh-CN" sz="2000" dirty="0">
                  <a:solidFill>
                    <a:srgbClr val="008000"/>
                  </a:solidFill>
                  <a:cs typeface="Times New Roman" pitchFamily="18" charset="0"/>
                </a:rPr>
                <a:t>s</a:t>
              </a:r>
              <a:r>
                <a:rPr lang="en-US" altLang="zh-CN" sz="2000" i="0" dirty="0">
                  <a:solidFill>
                    <a:srgbClr val="008000"/>
                  </a:solidFill>
                  <a:cs typeface="Times New Roman" pitchFamily="18" charset="0"/>
                  <a:sym typeface="Symbol" pitchFamily="18" charset="2"/>
                </a:rPr>
                <a:t> } </a:t>
              </a:r>
              <a:endParaRPr lang="en-US" altLang="zh-CN" sz="2000" dirty="0">
                <a:solidFill>
                  <a:srgbClr val="008000"/>
                </a:solidFill>
                <a:cs typeface="Times New Roman" pitchFamily="18" charset="0"/>
                <a:sym typeface="Symbol" pitchFamily="18" charset="2"/>
              </a:endParaRPr>
            </a:p>
            <a:p>
              <a:pPr algn="l">
                <a:buClrTx/>
              </a:pPr>
              <a:r>
                <a:rPr lang="en-US" altLang="zh-CN" sz="2000" dirty="0">
                  <a:solidFill>
                    <a:srgbClr val="008000"/>
                  </a:solidFill>
                  <a:ea typeface="华文行楷" pitchFamily="2" charset="-122"/>
                  <a:sym typeface="Symbol" pitchFamily="18" charset="2"/>
                </a:rPr>
                <a:t>P </a:t>
              </a:r>
              <a:r>
                <a:rPr lang="en-US" altLang="zh-CN" sz="2000" i="0" dirty="0">
                  <a:solidFill>
                    <a:srgbClr val="008000"/>
                  </a:solidFill>
                  <a:ea typeface="华文行楷" pitchFamily="2" charset="-122"/>
                  <a:sym typeface="Symbol" pitchFamily="18" charset="2"/>
                </a:rPr>
                <a:t></a:t>
              </a:r>
              <a:r>
                <a:rPr lang="en-US" altLang="zh-CN" sz="2000" b="1" i="0" dirty="0">
                  <a:solidFill>
                    <a:srgbClr val="008000"/>
                  </a:solidFill>
                  <a:cs typeface="Times New Roman" pitchFamily="18" charset="0"/>
                  <a:sym typeface="Symbol" pitchFamily="18" charset="2"/>
                </a:rPr>
                <a:t> </a:t>
              </a:r>
              <a:r>
                <a:rPr lang="en-US" altLang="zh-CN" sz="2000" b="1" dirty="0">
                  <a:solidFill>
                    <a:srgbClr val="008000"/>
                  </a:solidFill>
                  <a:cs typeface="Times New Roman" pitchFamily="18" charset="0"/>
                  <a:sym typeface="Symbol" pitchFamily="18" charset="2"/>
                </a:rPr>
                <a:t>  </a:t>
              </a:r>
              <a:r>
                <a:rPr lang="en-US" altLang="zh-CN" sz="2000" i="0" dirty="0">
                  <a:solidFill>
                    <a:srgbClr val="008000"/>
                  </a:solidFill>
                  <a:cs typeface="Times New Roman" pitchFamily="18" charset="0"/>
                  <a:sym typeface="Symbol" pitchFamily="18" charset="2"/>
                </a:rPr>
                <a:t>{ </a:t>
              </a:r>
              <a:r>
                <a:rPr lang="en-US" altLang="zh-CN" sz="2000" dirty="0">
                  <a:solidFill>
                    <a:srgbClr val="008000"/>
                  </a:solidFill>
                  <a:cs typeface="Times New Roman" pitchFamily="18" charset="0"/>
                  <a:sym typeface="Symbol" pitchFamily="18" charset="2"/>
                </a:rPr>
                <a:t>P</a:t>
              </a:r>
              <a:r>
                <a:rPr lang="en-US" altLang="zh-CN" sz="2000" b="1" dirty="0">
                  <a:solidFill>
                    <a:srgbClr val="008000"/>
                  </a:solidFill>
                  <a:cs typeface="Times New Roman" pitchFamily="18" charset="0"/>
                </a:rPr>
                <a:t>.</a:t>
              </a:r>
              <a:r>
                <a:rPr lang="en-US" altLang="zh-CN" sz="2000" dirty="0">
                  <a:solidFill>
                    <a:srgbClr val="008000"/>
                  </a:solidFill>
                  <a:cs typeface="Times New Roman" pitchFamily="18" charset="0"/>
                </a:rPr>
                <a:t>s</a:t>
              </a:r>
              <a:r>
                <a:rPr lang="en-US" altLang="zh-CN" sz="2000" i="0" dirty="0">
                  <a:solidFill>
                    <a:srgbClr val="008000"/>
                  </a:solidFill>
                  <a:cs typeface="Times New Roman" pitchFamily="18" charset="0"/>
                  <a:sym typeface="Symbol" pitchFamily="18" charset="2"/>
                </a:rPr>
                <a:t> :=</a:t>
              </a:r>
              <a:r>
                <a:rPr lang="en-US" altLang="zh-CN" sz="2000" dirty="0">
                  <a:solidFill>
                    <a:srgbClr val="008000"/>
                  </a:solidFill>
                  <a:cs typeface="Times New Roman" pitchFamily="18" charset="0"/>
                  <a:sym typeface="Symbol" pitchFamily="18" charset="2"/>
                </a:rPr>
                <a:t> </a:t>
              </a:r>
              <a:r>
                <a:rPr lang="en-US" altLang="zh-CN" sz="2000" dirty="0" err="1">
                  <a:solidFill>
                    <a:srgbClr val="008000"/>
                  </a:solidFill>
                  <a:cs typeface="Times New Roman" pitchFamily="18" charset="0"/>
                  <a:sym typeface="Symbol" pitchFamily="18" charset="2"/>
                </a:rPr>
                <a:t>P</a:t>
              </a:r>
              <a:r>
                <a:rPr lang="en-US" altLang="zh-CN" sz="2000" b="1" dirty="0" err="1">
                  <a:solidFill>
                    <a:srgbClr val="008000"/>
                  </a:solidFill>
                  <a:cs typeface="Times New Roman" pitchFamily="18" charset="0"/>
                </a:rPr>
                <a:t>.</a:t>
              </a:r>
              <a:r>
                <a:rPr lang="en-US" altLang="zh-CN" sz="2000" dirty="0" err="1">
                  <a:solidFill>
                    <a:srgbClr val="008000"/>
                  </a:solidFill>
                  <a:cs typeface="Times New Roman" pitchFamily="18" charset="0"/>
                </a:rPr>
                <a:t>i</a:t>
              </a:r>
              <a:r>
                <a:rPr lang="en-US" altLang="zh-CN" sz="2000" dirty="0">
                  <a:solidFill>
                    <a:srgbClr val="008000"/>
                  </a:solidFill>
                  <a:cs typeface="Times New Roman" pitchFamily="18" charset="0"/>
                  <a:sym typeface="Symbol" pitchFamily="18" charset="2"/>
                </a:rPr>
                <a:t>  </a:t>
              </a:r>
              <a:r>
                <a:rPr lang="en-US" altLang="zh-CN" sz="2000" i="0" dirty="0">
                  <a:solidFill>
                    <a:srgbClr val="008000"/>
                  </a:solidFill>
                  <a:cs typeface="Times New Roman" pitchFamily="18" charset="0"/>
                  <a:sym typeface="Symbol" pitchFamily="18" charset="2"/>
                </a:rPr>
                <a:t>} </a:t>
              </a:r>
              <a:endParaRPr lang="en-US" altLang="zh-CN" sz="2000" dirty="0">
                <a:solidFill>
                  <a:srgbClr val="008000"/>
                </a:solidFill>
                <a:cs typeface="Times New Roman" pitchFamily="18" charset="0"/>
                <a:sym typeface="Symbol" pitchFamily="18" charset="2"/>
              </a:endParaRPr>
            </a:p>
            <a:p>
              <a:pPr algn="l">
                <a:buClrTx/>
              </a:pPr>
              <a:r>
                <a:rPr lang="en-US" altLang="zh-CN" sz="2000" dirty="0">
                  <a:solidFill>
                    <a:srgbClr val="333399"/>
                  </a:solidFill>
                  <a:cs typeface="Times New Roman" pitchFamily="18" charset="0"/>
                  <a:sym typeface="Symbol" pitchFamily="18" charset="2"/>
                </a:rPr>
                <a:t>F </a:t>
              </a:r>
              <a:r>
                <a:rPr lang="en-US" altLang="zh-CN" sz="2000" i="0" dirty="0">
                  <a:solidFill>
                    <a:srgbClr val="333399"/>
                  </a:solidFill>
                  <a:ea typeface="华文行楷" pitchFamily="2" charset="-122"/>
                  <a:sym typeface="Symbol" pitchFamily="18" charset="2"/>
                </a:rPr>
                <a:t></a:t>
              </a:r>
              <a:r>
                <a:rPr lang="en-US" altLang="zh-CN" sz="2000" dirty="0">
                  <a:solidFill>
                    <a:srgbClr val="333399"/>
                  </a:solidFill>
                  <a:ea typeface="华文行楷" pitchFamily="2" charset="-122"/>
                  <a:sym typeface="Symbol" pitchFamily="18" charset="2"/>
                </a:rPr>
                <a:t> ( E )     </a:t>
              </a:r>
              <a:r>
                <a:rPr lang="en-US" altLang="zh-CN" sz="2000" i="0" dirty="0">
                  <a:solidFill>
                    <a:srgbClr val="333399"/>
                  </a:solidFill>
                  <a:cs typeface="Times New Roman" pitchFamily="18" charset="0"/>
                  <a:sym typeface="Symbol" pitchFamily="18" charset="2"/>
                </a:rPr>
                <a:t>{ </a:t>
              </a:r>
              <a:r>
                <a:rPr lang="en-US" altLang="zh-CN" sz="2000" dirty="0" err="1">
                  <a:solidFill>
                    <a:srgbClr val="333399"/>
                  </a:solidFill>
                  <a:cs typeface="Times New Roman" pitchFamily="18" charset="0"/>
                  <a:sym typeface="Symbol" pitchFamily="18" charset="2"/>
                </a:rPr>
                <a:t>F</a:t>
              </a:r>
              <a:r>
                <a:rPr lang="en-US" altLang="zh-CN" sz="2000" b="1" dirty="0" err="1">
                  <a:solidFill>
                    <a:srgbClr val="333399"/>
                  </a:solidFill>
                  <a:cs typeface="Times New Roman" pitchFamily="18" charset="0"/>
                </a:rPr>
                <a:t>.</a:t>
              </a:r>
              <a:r>
                <a:rPr lang="en-US" altLang="zh-CN" sz="2000" dirty="0" err="1">
                  <a:solidFill>
                    <a:srgbClr val="333399"/>
                  </a:solidFill>
                  <a:cs typeface="Times New Roman" pitchFamily="18" charset="0"/>
                </a:rPr>
                <a:t>val</a:t>
              </a:r>
              <a:r>
                <a:rPr lang="en-US" altLang="zh-CN" sz="2000" dirty="0">
                  <a:solidFill>
                    <a:srgbClr val="333399"/>
                  </a:solidFill>
                  <a:cs typeface="Times New Roman" pitchFamily="18" charset="0"/>
                  <a:sym typeface="Symbol" pitchFamily="18" charset="2"/>
                </a:rPr>
                <a:t>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t>
              </a:r>
              <a:r>
                <a:rPr lang="en-US" altLang="zh-CN" sz="2000" dirty="0" err="1">
                  <a:solidFill>
                    <a:srgbClr val="333399"/>
                  </a:solidFill>
                  <a:cs typeface="Times New Roman" pitchFamily="18" charset="0"/>
                  <a:sym typeface="Symbol" pitchFamily="18" charset="2"/>
                </a:rPr>
                <a:t>E</a:t>
              </a:r>
              <a:r>
                <a:rPr lang="en-US" altLang="zh-CN" sz="2000" b="1" dirty="0" err="1">
                  <a:solidFill>
                    <a:srgbClr val="333399"/>
                  </a:solidFill>
                  <a:cs typeface="Times New Roman" pitchFamily="18" charset="0"/>
                </a:rPr>
                <a:t>.</a:t>
              </a:r>
              <a:r>
                <a:rPr lang="en-US" altLang="zh-CN" sz="2000" dirty="0" err="1">
                  <a:solidFill>
                    <a:srgbClr val="333399"/>
                  </a:solidFill>
                  <a:cs typeface="Times New Roman" pitchFamily="18" charset="0"/>
                </a:rPr>
                <a:t>val</a:t>
              </a:r>
              <a:r>
                <a:rPr lang="en-US" altLang="zh-CN" sz="2000" i="0" dirty="0">
                  <a:solidFill>
                    <a:srgbClr val="333399"/>
                  </a:solidFill>
                  <a:cs typeface="Times New Roman" pitchFamily="18" charset="0"/>
                  <a:sym typeface="Symbol" pitchFamily="18" charset="2"/>
                </a:rPr>
                <a:t> }</a:t>
              </a:r>
              <a:endParaRPr lang="en-US" altLang="zh-CN" sz="2000" dirty="0">
                <a:solidFill>
                  <a:srgbClr val="333399"/>
                </a:solidFill>
                <a:ea typeface="华文行楷" pitchFamily="2" charset="-122"/>
                <a:sym typeface="Symbol" pitchFamily="18" charset="2"/>
              </a:endParaRPr>
            </a:p>
            <a:p>
              <a:pPr algn="l">
                <a:buClrTx/>
              </a:pPr>
              <a:r>
                <a:rPr lang="en-US" altLang="zh-CN" sz="2000" dirty="0">
                  <a:solidFill>
                    <a:srgbClr val="333399"/>
                  </a:solidFill>
                  <a:cs typeface="Times New Roman" pitchFamily="18" charset="0"/>
                  <a:sym typeface="Symbol" pitchFamily="18" charset="2"/>
                </a:rPr>
                <a:t>F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d   </a:t>
              </a:r>
              <a:r>
                <a:rPr lang="en-US" altLang="zh-CN" sz="2000" i="0" dirty="0">
                  <a:solidFill>
                    <a:srgbClr val="333399"/>
                  </a:solidFill>
                  <a:cs typeface="Times New Roman" pitchFamily="18" charset="0"/>
                  <a:sym typeface="Symbol" pitchFamily="18" charset="2"/>
                </a:rPr>
                <a:t>{ </a:t>
              </a:r>
              <a:r>
                <a:rPr lang="en-US" altLang="zh-CN" sz="2000" dirty="0" err="1">
                  <a:solidFill>
                    <a:srgbClr val="333399"/>
                  </a:solidFill>
                  <a:cs typeface="Times New Roman" pitchFamily="18" charset="0"/>
                  <a:sym typeface="Symbol" pitchFamily="18" charset="2"/>
                </a:rPr>
                <a:t>F</a:t>
              </a:r>
              <a:r>
                <a:rPr lang="en-US" altLang="zh-CN" sz="2000" b="1" dirty="0" err="1">
                  <a:solidFill>
                    <a:srgbClr val="333399"/>
                  </a:solidFill>
                  <a:cs typeface="Times New Roman" pitchFamily="18" charset="0"/>
                </a:rPr>
                <a:t>.</a:t>
              </a:r>
              <a:r>
                <a:rPr lang="en-US" altLang="zh-CN" sz="2000" dirty="0" err="1">
                  <a:solidFill>
                    <a:srgbClr val="333399"/>
                  </a:solidFill>
                  <a:cs typeface="Times New Roman" pitchFamily="18" charset="0"/>
                </a:rPr>
                <a:t>val</a:t>
              </a:r>
              <a:r>
                <a:rPr lang="en-US" altLang="zh-CN" sz="2000" dirty="0">
                  <a:solidFill>
                    <a:srgbClr val="333399"/>
                  </a:solidFill>
                  <a:cs typeface="Times New Roman" pitchFamily="18" charset="0"/>
                  <a:sym typeface="Symbol" pitchFamily="18" charset="2"/>
                </a:rPr>
                <a:t>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t>
              </a:r>
              <a:r>
                <a:rPr lang="en-US" altLang="zh-CN" sz="2000" dirty="0" err="1">
                  <a:solidFill>
                    <a:srgbClr val="333399"/>
                  </a:solidFill>
                  <a:cs typeface="Times New Roman" pitchFamily="18" charset="0"/>
                  <a:sym typeface="Symbol" pitchFamily="18" charset="2"/>
                </a:rPr>
                <a:t>d</a:t>
              </a:r>
              <a:r>
                <a:rPr lang="en-US" altLang="zh-CN" sz="2000" b="1" dirty="0" err="1">
                  <a:solidFill>
                    <a:srgbClr val="333399"/>
                  </a:solidFill>
                  <a:cs typeface="Times New Roman" pitchFamily="18" charset="0"/>
                </a:rPr>
                <a:t>.</a:t>
              </a:r>
              <a:r>
                <a:rPr lang="en-US" altLang="zh-CN" sz="2000" dirty="0" err="1">
                  <a:solidFill>
                    <a:srgbClr val="333399"/>
                  </a:solidFill>
                  <a:cs typeface="Times New Roman" pitchFamily="18" charset="0"/>
                </a:rPr>
                <a:t>lexval</a:t>
              </a:r>
              <a:r>
                <a:rPr lang="en-US" altLang="zh-CN" sz="2000" i="0" dirty="0">
                  <a:solidFill>
                    <a:srgbClr val="333399"/>
                  </a:solidFill>
                  <a:cs typeface="Times New Roman" pitchFamily="18" charset="0"/>
                  <a:sym typeface="Symbol" pitchFamily="18" charset="2"/>
                </a:rPr>
                <a:t> }</a:t>
              </a:r>
            </a:p>
          </p:txBody>
        </p:sp>
      </p:grpSp>
    </p:spTree>
    <p:extLst>
      <p:ext uri="{BB962C8B-B14F-4D97-AF65-F5344CB8AC3E}">
        <p14:creationId xmlns:p14="http://schemas.microsoft.com/office/powerpoint/2010/main" val="14160451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3"/>
          <p:cNvSpPr txBox="1">
            <a:spLocks noChangeArrowheads="1"/>
          </p:cNvSpPr>
          <p:nvPr/>
        </p:nvSpPr>
        <p:spPr bwMode="auto">
          <a:xfrm>
            <a:off x="158750" y="304800"/>
            <a:ext cx="8223250" cy="5601533"/>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4000" b="1" i="0" dirty="0">
                <a:latin typeface="楷体_GB2312" pitchFamily="49" charset="-122"/>
              </a:rPr>
              <a:t> </a:t>
            </a:r>
            <a:r>
              <a:rPr lang="zh-CN" altLang="en-US" sz="3600" b="1" i="0" dirty="0">
                <a:latin typeface="楷体_GB2312" pitchFamily="49" charset="-122"/>
              </a:rPr>
              <a:t>基于翻译模式的</a:t>
            </a:r>
            <a:r>
              <a:rPr lang="zh-CN" altLang="en-US" sz="3600" b="1" i="0" dirty="0"/>
              <a:t>自下而上</a:t>
            </a:r>
            <a:r>
              <a:rPr lang="zh-CN" altLang="en-US" sz="3600" b="1" i="0" dirty="0">
                <a:latin typeface="楷体_GB2312" pitchFamily="49" charset="-122"/>
              </a:rPr>
              <a:t>语义计算</a:t>
            </a:r>
          </a:p>
          <a:p>
            <a:pPr algn="l">
              <a:buClrTx/>
            </a:pPr>
            <a:endParaRPr lang="zh-CN" altLang="en-US" sz="1100" b="1" i="0" dirty="0">
              <a:latin typeface="楷体_GB2312" pitchFamily="49" charset="-122"/>
            </a:endParaRPr>
          </a:p>
          <a:p>
            <a:pPr lvl="1" algn="l">
              <a:buClrTx/>
              <a:buFont typeface="Symbol" pitchFamily="18" charset="2"/>
              <a:buChar char="-"/>
            </a:pPr>
            <a:r>
              <a:rPr lang="zh-CN" altLang="en-US" sz="3600" b="1" i="0" dirty="0"/>
              <a:t>  </a:t>
            </a:r>
            <a:r>
              <a:rPr lang="zh-CN" altLang="en-US" sz="2400" b="1" i="0" dirty="0">
                <a:latin typeface="Times New Roman" pitchFamily="18" charset="0"/>
              </a:rPr>
              <a:t>扩展前述的关于</a:t>
            </a:r>
            <a:r>
              <a:rPr lang="en-US" altLang="zh-CN" sz="2400" i="0" dirty="0"/>
              <a:t>S-</a:t>
            </a:r>
            <a:r>
              <a:rPr lang="zh-CN" altLang="en-US" sz="2400" b="1" i="0" dirty="0">
                <a:latin typeface="Times New Roman" pitchFamily="18" charset="0"/>
              </a:rPr>
              <a:t>属性文法的自下而上计算技术</a:t>
            </a:r>
          </a:p>
          <a:p>
            <a:pPr lvl="1" algn="l">
              <a:buClrTx/>
              <a:buFont typeface="Symbol" pitchFamily="18" charset="2"/>
              <a:buNone/>
            </a:pPr>
            <a:r>
              <a:rPr lang="zh-CN" altLang="en-US" sz="2400" b="1" i="0" dirty="0">
                <a:solidFill>
                  <a:srgbClr val="333399"/>
                </a:solidFill>
                <a:latin typeface="Times New Roman" pitchFamily="18" charset="0"/>
              </a:rPr>
              <a:t>      （即在分析栈中增加存放属性值的域）</a:t>
            </a:r>
          </a:p>
          <a:p>
            <a:pPr lvl="1" algn="l">
              <a:buClrTx/>
              <a:buFont typeface="Symbol" pitchFamily="18" charset="2"/>
              <a:buNone/>
            </a:pPr>
            <a:endParaRPr lang="zh-CN" altLang="en-US" sz="1100" b="1" i="0" dirty="0">
              <a:solidFill>
                <a:srgbClr val="333399"/>
              </a:solidFill>
              <a:latin typeface="Times New Roman" pitchFamily="18" charset="0"/>
            </a:endParaRPr>
          </a:p>
          <a:p>
            <a:pPr lvl="1" algn="l">
              <a:buClrTx/>
              <a:buFont typeface="Symbol" pitchFamily="18" charset="2"/>
              <a:buChar char="-"/>
            </a:pPr>
            <a:r>
              <a:rPr lang="zh-CN" altLang="en-US" sz="3600" b="1" i="0" dirty="0"/>
              <a:t>  </a:t>
            </a:r>
            <a:r>
              <a:rPr lang="zh-CN" altLang="en-US" sz="2400" b="1" i="0" dirty="0">
                <a:solidFill>
                  <a:srgbClr val="333399"/>
                </a:solidFill>
                <a:latin typeface="Times New Roman" pitchFamily="18" charset="0"/>
              </a:rPr>
              <a:t>翻译模式中综合属性的求值采用前述的计算方法</a:t>
            </a:r>
          </a:p>
          <a:p>
            <a:pPr lvl="1" algn="l">
              <a:buClrTx/>
              <a:buFont typeface="Symbol" pitchFamily="18" charset="2"/>
              <a:buNone/>
            </a:pPr>
            <a:r>
              <a:rPr lang="zh-CN" altLang="en-US" sz="1100" b="1" i="0" dirty="0">
                <a:solidFill>
                  <a:srgbClr val="333399"/>
                </a:solidFill>
                <a:latin typeface="Times New Roman" pitchFamily="18" charset="0"/>
              </a:rPr>
              <a:t> </a:t>
            </a:r>
            <a:endParaRPr lang="zh-CN" altLang="en-US" sz="2400" b="1" i="0" dirty="0">
              <a:solidFill>
                <a:srgbClr val="333399"/>
              </a:solidFill>
              <a:latin typeface="Times New Roman" pitchFamily="18" charset="0"/>
            </a:endParaRPr>
          </a:p>
          <a:p>
            <a:pPr lvl="1" algn="l">
              <a:buClrTx/>
              <a:buFont typeface="Symbol" pitchFamily="18" charset="2"/>
              <a:buChar char="-"/>
            </a:pPr>
            <a:r>
              <a:rPr lang="zh-CN" altLang="en-US" sz="3600" b="1" i="0" dirty="0"/>
              <a:t>  </a:t>
            </a:r>
            <a:r>
              <a:rPr lang="zh-CN" altLang="en-US" sz="2400" b="1" i="0" dirty="0">
                <a:solidFill>
                  <a:srgbClr val="333399"/>
                </a:solidFill>
                <a:latin typeface="Times New Roman" pitchFamily="18" charset="0"/>
              </a:rPr>
              <a:t>对于前述受限的翻译模式，</a:t>
            </a:r>
            <a:r>
              <a:rPr lang="zh-CN" altLang="en-US" sz="2400" b="1" i="0" dirty="0">
                <a:latin typeface="Times New Roman" pitchFamily="18" charset="0"/>
              </a:rPr>
              <a:t>核心问题</a:t>
            </a:r>
            <a:r>
              <a:rPr lang="zh-CN" altLang="en-US" sz="2400" b="1" i="0" dirty="0">
                <a:solidFill>
                  <a:srgbClr val="333399"/>
                </a:solidFill>
                <a:latin typeface="Times New Roman" pitchFamily="18" charset="0"/>
              </a:rPr>
              <a:t>实际上是</a:t>
            </a:r>
            <a:r>
              <a:rPr lang="en-US" altLang="zh-CN" sz="2400" i="0" dirty="0"/>
              <a:t>L-</a:t>
            </a:r>
            <a:r>
              <a:rPr lang="zh-CN" altLang="en-US" sz="2400" b="1" i="0" dirty="0">
                <a:latin typeface="Times New Roman" pitchFamily="18" charset="0"/>
              </a:rPr>
              <a:t>属性</a:t>
            </a:r>
          </a:p>
          <a:p>
            <a:pPr lvl="1" algn="l">
              <a:buClrTx/>
              <a:buFont typeface="Symbol" pitchFamily="18" charset="2"/>
              <a:buNone/>
            </a:pPr>
            <a:r>
              <a:rPr lang="zh-CN" altLang="en-US" sz="2400" b="1" i="0" dirty="0">
                <a:latin typeface="Times New Roman" pitchFamily="18" charset="0"/>
              </a:rPr>
              <a:t>     文法的自下而上计算</a:t>
            </a:r>
            <a:r>
              <a:rPr lang="zh-CN" altLang="en-US" sz="2400" b="1" i="0" dirty="0">
                <a:solidFill>
                  <a:srgbClr val="333399"/>
                </a:solidFill>
                <a:latin typeface="Times New Roman" pitchFamily="18" charset="0"/>
              </a:rPr>
              <a:t>，该问题的讨论较复杂，本节仅</a:t>
            </a:r>
          </a:p>
          <a:p>
            <a:pPr lvl="1" algn="l">
              <a:buClrTx/>
              <a:buFont typeface="Symbol" pitchFamily="18" charset="2"/>
              <a:buNone/>
            </a:pPr>
            <a:r>
              <a:rPr lang="zh-CN" altLang="en-US" sz="2400" b="1" i="0" dirty="0">
                <a:solidFill>
                  <a:srgbClr val="333399"/>
                </a:solidFill>
                <a:latin typeface="Times New Roman" pitchFamily="18" charset="0"/>
              </a:rPr>
              <a:t>     涉及如下 </a:t>
            </a:r>
            <a:r>
              <a:rPr lang="en-US" altLang="zh-CN" sz="2400" b="1" i="0" dirty="0">
                <a:solidFill>
                  <a:srgbClr val="333399"/>
                </a:solidFill>
                <a:latin typeface="Times New Roman" pitchFamily="18" charset="0"/>
              </a:rPr>
              <a:t>3 </a:t>
            </a:r>
            <a:r>
              <a:rPr lang="zh-CN" altLang="en-US" sz="2400" b="1" i="0" dirty="0">
                <a:solidFill>
                  <a:srgbClr val="333399"/>
                </a:solidFill>
                <a:latin typeface="Times New Roman" pitchFamily="18" charset="0"/>
              </a:rPr>
              <a:t>个方面的简介</a:t>
            </a:r>
            <a:endParaRPr lang="zh-CN" altLang="en-US" sz="1100" b="1" i="0" dirty="0">
              <a:solidFill>
                <a:srgbClr val="333399"/>
              </a:solidFill>
              <a:latin typeface="Times New Roman" pitchFamily="18" charset="0"/>
            </a:endParaRPr>
          </a:p>
          <a:p>
            <a:pPr lvl="1" algn="l">
              <a:buFont typeface="Symbol" pitchFamily="18" charset="2"/>
              <a:buNone/>
            </a:pPr>
            <a:endParaRPr lang="zh-CN" altLang="en-US" sz="1100" b="1" i="0" dirty="0">
              <a:solidFill>
                <a:srgbClr val="333399"/>
              </a:solidFill>
              <a:latin typeface="Times New Roman" pitchFamily="18" charset="0"/>
            </a:endParaRPr>
          </a:p>
          <a:p>
            <a:pPr lvl="2" algn="l">
              <a:buClrTx/>
              <a:buFontTx/>
              <a:buChar char="•"/>
            </a:pPr>
            <a:r>
              <a:rPr lang="zh-CN" altLang="en-US" sz="2400" b="1" i="0" dirty="0"/>
              <a:t>  </a:t>
            </a:r>
            <a:r>
              <a:rPr lang="zh-CN" altLang="en-US" sz="2400" b="1" i="0" dirty="0">
                <a:solidFill>
                  <a:srgbClr val="333399"/>
                </a:solidFill>
              </a:rPr>
              <a:t>翻译模式中去掉嵌在产生式中间的语义动作</a:t>
            </a:r>
          </a:p>
          <a:p>
            <a:pPr lvl="2" algn="l">
              <a:buClrTx/>
              <a:buFontTx/>
              <a:buNone/>
            </a:pPr>
            <a:endParaRPr lang="zh-CN" altLang="en-US" sz="1100" b="1" i="0" dirty="0">
              <a:solidFill>
                <a:srgbClr val="333399"/>
              </a:solidFill>
            </a:endParaRPr>
          </a:p>
          <a:p>
            <a:pPr lvl="2" algn="l">
              <a:buClrTx/>
              <a:buFontTx/>
              <a:buChar char="•"/>
            </a:pPr>
            <a:r>
              <a:rPr lang="zh-CN" altLang="en-US" sz="2400" b="1" i="0" dirty="0"/>
              <a:t>  </a:t>
            </a:r>
            <a:r>
              <a:rPr lang="zh-CN" altLang="en-US" sz="2400" b="1" i="0" dirty="0">
                <a:solidFill>
                  <a:srgbClr val="333399"/>
                </a:solidFill>
              </a:rPr>
              <a:t>分析栈中继承属性的访问及继承属性的模拟求值</a:t>
            </a:r>
          </a:p>
          <a:p>
            <a:pPr lvl="2" algn="l">
              <a:buClrTx/>
              <a:buFontTx/>
              <a:buNone/>
            </a:pPr>
            <a:endParaRPr lang="zh-CN" altLang="en-US" sz="1100" b="1" i="0" dirty="0">
              <a:solidFill>
                <a:srgbClr val="333399"/>
              </a:solidFill>
            </a:endParaRPr>
          </a:p>
          <a:p>
            <a:pPr lvl="2" algn="l">
              <a:buClrTx/>
              <a:buFontTx/>
              <a:buChar char="•"/>
            </a:pPr>
            <a:r>
              <a:rPr lang="zh-CN" altLang="en-US" sz="2400" b="1" i="0" dirty="0"/>
              <a:t>  </a:t>
            </a:r>
            <a:r>
              <a:rPr lang="zh-CN" altLang="en-US" sz="2400" b="1" i="0" dirty="0">
                <a:solidFill>
                  <a:srgbClr val="333399"/>
                </a:solidFill>
              </a:rPr>
              <a:t>用综合属性代替继承属性</a:t>
            </a:r>
          </a:p>
        </p:txBody>
      </p:sp>
    </p:spTree>
    <p:extLst>
      <p:ext uri="{BB962C8B-B14F-4D97-AF65-F5344CB8AC3E}">
        <p14:creationId xmlns:p14="http://schemas.microsoft.com/office/powerpoint/2010/main" val="2879919766"/>
      </p:ext>
    </p:extLst>
  </p:cSld>
  <p:clrMapOvr>
    <a:masterClrMapping/>
  </p:clrMapOvr>
  <p:transition>
    <p:rand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3"/>
          <p:cNvSpPr txBox="1">
            <a:spLocks noChangeArrowheads="1"/>
          </p:cNvSpPr>
          <p:nvPr/>
        </p:nvSpPr>
        <p:spPr bwMode="auto">
          <a:xfrm>
            <a:off x="214232" y="381000"/>
            <a:ext cx="8223250" cy="5755422"/>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4000" b="1" i="0" dirty="0">
                <a:latin typeface="楷体_GB2312" pitchFamily="49" charset="-122"/>
              </a:rPr>
              <a:t> </a:t>
            </a:r>
            <a:r>
              <a:rPr lang="zh-CN" altLang="en-US" sz="3600" b="1" i="0" dirty="0">
                <a:latin typeface="楷体_GB2312" pitchFamily="49" charset="-122"/>
              </a:rPr>
              <a:t>基于翻译模式的</a:t>
            </a:r>
            <a:r>
              <a:rPr lang="zh-CN" altLang="en-US" sz="3600" b="1" i="0" dirty="0"/>
              <a:t>自下而上</a:t>
            </a:r>
            <a:r>
              <a:rPr lang="zh-CN" altLang="en-US" sz="3600" b="1" i="0" dirty="0">
                <a:latin typeface="楷体_GB2312" pitchFamily="49" charset="-122"/>
              </a:rPr>
              <a:t>语义计算</a:t>
            </a:r>
          </a:p>
          <a:p>
            <a:pPr algn="l">
              <a:buClrTx/>
            </a:pPr>
            <a:endParaRPr lang="zh-CN" altLang="en-US" sz="1100" b="1" i="0" dirty="0">
              <a:latin typeface="楷体_GB2312" pitchFamily="49" charset="-122"/>
            </a:endParaRPr>
          </a:p>
          <a:p>
            <a:pPr lvl="1" algn="l">
              <a:buClrTx/>
              <a:buFont typeface="Symbol" pitchFamily="18" charset="2"/>
              <a:buChar char="-"/>
            </a:pPr>
            <a:r>
              <a:rPr lang="zh-CN" altLang="en-US" sz="3600" b="1" i="0" dirty="0"/>
              <a:t>  </a:t>
            </a:r>
            <a:r>
              <a:rPr lang="zh-CN" altLang="en-US" sz="2400" b="1" i="0" dirty="0">
                <a:latin typeface="Times New Roman" pitchFamily="18" charset="0"/>
              </a:rPr>
              <a:t>从</a:t>
            </a:r>
            <a:r>
              <a:rPr lang="zh-CN" altLang="en-US" sz="2400" b="1" i="0" dirty="0"/>
              <a:t>翻译模式中去掉嵌在产生式中间的语义规则集</a:t>
            </a:r>
            <a:endParaRPr lang="zh-CN" altLang="en-US" sz="2400" b="1" i="0" dirty="0">
              <a:latin typeface="Times New Roman" pitchFamily="18" charset="0"/>
            </a:endParaRPr>
          </a:p>
          <a:p>
            <a:pPr lvl="1" algn="l">
              <a:buClrTx/>
              <a:buFont typeface="Symbol" pitchFamily="18" charset="2"/>
              <a:buNone/>
            </a:pPr>
            <a:endParaRPr lang="zh-CN" altLang="en-US" sz="1100" b="1" i="0" dirty="0">
              <a:latin typeface="Times New Roman" pitchFamily="18" charset="0"/>
            </a:endParaRPr>
          </a:p>
          <a:p>
            <a:pPr lvl="2" algn="l">
              <a:buClrTx/>
              <a:buFontTx/>
              <a:buChar char="•"/>
            </a:pPr>
            <a:r>
              <a:rPr lang="zh-CN" altLang="en-US" sz="2400" b="1" i="0" dirty="0"/>
              <a:t> </a:t>
            </a:r>
            <a:r>
              <a:rPr lang="zh-CN" altLang="en-US" sz="2400" b="1" i="0" dirty="0">
                <a:solidFill>
                  <a:srgbClr val="333399"/>
                </a:solidFill>
              </a:rPr>
              <a:t>  若语义规则集中未关联任何属性，</a:t>
            </a:r>
            <a:r>
              <a:rPr lang="zh-CN" altLang="en-US" sz="2400" b="1" i="0" dirty="0">
                <a:solidFill>
                  <a:srgbClr val="333399"/>
                </a:solidFill>
                <a:latin typeface="楷体_GB2312" pitchFamily="49" charset="-122"/>
              </a:rPr>
              <a:t>引入新的非终结</a:t>
            </a:r>
          </a:p>
          <a:p>
            <a:pPr lvl="2" algn="l">
              <a:buClrTx/>
              <a:buFontTx/>
              <a:buNone/>
            </a:pPr>
            <a:r>
              <a:rPr lang="zh-CN" altLang="en-US" sz="2400" b="1" i="0" dirty="0">
                <a:solidFill>
                  <a:srgbClr val="333399"/>
                </a:solidFill>
                <a:latin typeface="楷体_GB2312" pitchFamily="49" charset="-122"/>
              </a:rPr>
              <a:t>  符</a:t>
            </a:r>
            <a:r>
              <a:rPr lang="en-US" altLang="zh-CN" sz="2400" dirty="0">
                <a:solidFill>
                  <a:srgbClr val="333399"/>
                </a:solidFill>
              </a:rPr>
              <a:t>N</a:t>
            </a:r>
            <a:r>
              <a:rPr lang="zh-CN" altLang="en-US" sz="2400" b="1" i="0" dirty="0">
                <a:solidFill>
                  <a:srgbClr val="333399"/>
                </a:solidFill>
                <a:latin typeface="楷体_GB2312" pitchFamily="49" charset="-122"/>
              </a:rPr>
              <a:t>和产生式</a:t>
            </a:r>
            <a:r>
              <a:rPr lang="en-US" altLang="zh-CN" sz="2400" dirty="0" err="1">
                <a:solidFill>
                  <a:srgbClr val="333399"/>
                </a:solidFill>
              </a:rPr>
              <a:t>N</a:t>
            </a:r>
            <a:r>
              <a:rPr lang="en-US" altLang="zh-CN" sz="2800" i="0" dirty="0" err="1">
                <a:solidFill>
                  <a:srgbClr val="333399"/>
                </a:solidFill>
                <a:sym typeface="Symbol" pitchFamily="18" charset="2"/>
              </a:rPr>
              <a:t></a:t>
            </a:r>
            <a:r>
              <a:rPr lang="en-US" altLang="zh-CN" sz="2400" b="1" i="0" dirty="0" err="1">
                <a:solidFill>
                  <a:srgbClr val="333399"/>
                </a:solidFill>
                <a:latin typeface="楷体_GB2312" pitchFamily="49" charset="-122"/>
              </a:rPr>
              <a:t>ε</a:t>
            </a:r>
            <a:r>
              <a:rPr lang="en-US" altLang="zh-CN" sz="2400" b="1" i="0" dirty="0">
                <a:solidFill>
                  <a:srgbClr val="333399"/>
                </a:solidFill>
                <a:latin typeface="楷体_GB2312" pitchFamily="49" charset="-122"/>
              </a:rPr>
              <a:t>,</a:t>
            </a:r>
            <a:r>
              <a:rPr lang="zh-CN" altLang="en-US" sz="2400" b="1" i="0" dirty="0">
                <a:solidFill>
                  <a:srgbClr val="333399"/>
                </a:solidFill>
                <a:latin typeface="楷体_GB2312" pitchFamily="49" charset="-122"/>
              </a:rPr>
              <a:t>把嵌入在产生式中间的动作用</a:t>
            </a:r>
          </a:p>
          <a:p>
            <a:pPr lvl="2" algn="l">
              <a:buClrTx/>
              <a:buFontTx/>
              <a:buNone/>
            </a:pPr>
            <a:r>
              <a:rPr lang="zh-CN" altLang="en-US" sz="2400" b="1" i="0" dirty="0">
                <a:solidFill>
                  <a:srgbClr val="333399"/>
                </a:solidFill>
                <a:latin typeface="楷体_GB2312" pitchFamily="49" charset="-122"/>
              </a:rPr>
              <a:t>  非终结符</a:t>
            </a:r>
            <a:r>
              <a:rPr lang="en-US" altLang="zh-CN" sz="2400" dirty="0">
                <a:solidFill>
                  <a:srgbClr val="333399"/>
                </a:solidFill>
              </a:rPr>
              <a:t>N</a:t>
            </a:r>
            <a:r>
              <a:rPr lang="zh-CN" altLang="en-US" sz="2400" b="1" i="0" dirty="0">
                <a:solidFill>
                  <a:srgbClr val="333399"/>
                </a:solidFill>
                <a:latin typeface="楷体_GB2312" pitchFamily="49" charset="-122"/>
              </a:rPr>
              <a:t>代替</a:t>
            </a:r>
            <a:r>
              <a:rPr lang="en-US" altLang="zh-CN" sz="2400" b="1" i="0" dirty="0">
                <a:solidFill>
                  <a:srgbClr val="333399"/>
                </a:solidFill>
                <a:latin typeface="楷体_GB2312" pitchFamily="49" charset="-122"/>
              </a:rPr>
              <a:t>,</a:t>
            </a:r>
            <a:r>
              <a:rPr lang="zh-CN" altLang="en-US" sz="2400" b="1" i="0" dirty="0">
                <a:solidFill>
                  <a:srgbClr val="333399"/>
                </a:solidFill>
                <a:latin typeface="楷体_GB2312" pitchFamily="49" charset="-122"/>
              </a:rPr>
              <a:t>并把该</a:t>
            </a:r>
            <a:r>
              <a:rPr lang="zh-CN" altLang="en-US" sz="2400" b="1" i="0" dirty="0">
                <a:solidFill>
                  <a:srgbClr val="333399"/>
                </a:solidFill>
              </a:rPr>
              <a:t>语义规则集</a:t>
            </a:r>
            <a:r>
              <a:rPr lang="zh-CN" altLang="en-US" sz="2400" b="1" i="0" dirty="0">
                <a:solidFill>
                  <a:srgbClr val="333399"/>
                </a:solidFill>
                <a:latin typeface="楷体_GB2312" pitchFamily="49" charset="-122"/>
              </a:rPr>
              <a:t>放在产生式后面</a:t>
            </a:r>
          </a:p>
          <a:p>
            <a:pPr lvl="2" algn="l">
              <a:buClrTx/>
              <a:buFontTx/>
              <a:buNone/>
            </a:pPr>
            <a:endParaRPr lang="zh-CN" altLang="en-US" sz="1100" b="1" i="0" dirty="0">
              <a:solidFill>
                <a:srgbClr val="333399"/>
              </a:solidFill>
            </a:endParaRPr>
          </a:p>
          <a:p>
            <a:pPr lvl="2" algn="l">
              <a:buClr>
                <a:srgbClr val="990099"/>
              </a:buClr>
              <a:buFontTx/>
              <a:buChar char="•"/>
            </a:pPr>
            <a:r>
              <a:rPr lang="zh-CN" altLang="en-US" sz="2400" b="1" i="0" dirty="0">
                <a:solidFill>
                  <a:srgbClr val="333399"/>
                </a:solidFill>
              </a:rPr>
              <a:t>  若语义规则集中有关联的属性，</a:t>
            </a:r>
            <a:r>
              <a:rPr lang="zh-CN" altLang="en-US" sz="2400" b="1" i="0" dirty="0">
                <a:solidFill>
                  <a:srgbClr val="333399"/>
                </a:solidFill>
                <a:latin typeface="楷体_GB2312" pitchFamily="49" charset="-122"/>
              </a:rPr>
              <a:t>引入新的非终结</a:t>
            </a:r>
          </a:p>
          <a:p>
            <a:pPr lvl="2" algn="l">
              <a:buClrTx/>
              <a:buFontTx/>
              <a:buNone/>
            </a:pPr>
            <a:r>
              <a:rPr lang="zh-CN" altLang="en-US" sz="2400" b="1" i="0" dirty="0">
                <a:solidFill>
                  <a:srgbClr val="333399"/>
                </a:solidFill>
                <a:latin typeface="楷体_GB2312" pitchFamily="49" charset="-122"/>
              </a:rPr>
              <a:t>  符</a:t>
            </a:r>
            <a:r>
              <a:rPr lang="en-US" altLang="zh-CN" sz="2400" dirty="0">
                <a:solidFill>
                  <a:srgbClr val="333399"/>
                </a:solidFill>
              </a:rPr>
              <a:t>N</a:t>
            </a:r>
            <a:r>
              <a:rPr lang="zh-CN" altLang="en-US" sz="2400" b="1" i="0" dirty="0">
                <a:solidFill>
                  <a:srgbClr val="333399"/>
                </a:solidFill>
                <a:latin typeface="楷体_GB2312" pitchFamily="49" charset="-122"/>
              </a:rPr>
              <a:t>和产生式</a:t>
            </a:r>
            <a:r>
              <a:rPr lang="en-US" altLang="zh-CN" sz="2400" dirty="0" err="1">
                <a:solidFill>
                  <a:srgbClr val="333399"/>
                </a:solidFill>
              </a:rPr>
              <a:t>N</a:t>
            </a:r>
            <a:r>
              <a:rPr lang="en-US" altLang="zh-CN" sz="2800" i="0" dirty="0" err="1">
                <a:solidFill>
                  <a:srgbClr val="333399"/>
                </a:solidFill>
                <a:sym typeface="Symbol" pitchFamily="18" charset="2"/>
              </a:rPr>
              <a:t></a:t>
            </a:r>
            <a:r>
              <a:rPr lang="en-US" altLang="zh-CN" sz="2400" b="1" i="0" dirty="0" err="1">
                <a:solidFill>
                  <a:srgbClr val="333399"/>
                </a:solidFill>
                <a:latin typeface="楷体_GB2312" pitchFamily="49" charset="-122"/>
              </a:rPr>
              <a:t>ε</a:t>
            </a:r>
            <a:r>
              <a:rPr lang="zh-CN" altLang="en-US" sz="2400" b="1" i="0" dirty="0">
                <a:solidFill>
                  <a:srgbClr val="333399"/>
                </a:solidFill>
                <a:latin typeface="楷体_GB2312" pitchFamily="49" charset="-122"/>
              </a:rPr>
              <a:t>，以及把该</a:t>
            </a:r>
            <a:r>
              <a:rPr lang="zh-CN" altLang="en-US" sz="2400" b="1" i="0" dirty="0">
                <a:solidFill>
                  <a:srgbClr val="333399"/>
                </a:solidFill>
              </a:rPr>
              <a:t>语义规则集</a:t>
            </a:r>
            <a:r>
              <a:rPr lang="zh-CN" altLang="en-US" sz="2400" b="1" i="0" dirty="0">
                <a:solidFill>
                  <a:srgbClr val="333399"/>
                </a:solidFill>
                <a:latin typeface="楷体_GB2312" pitchFamily="49" charset="-122"/>
              </a:rPr>
              <a:t>放在产</a:t>
            </a:r>
          </a:p>
          <a:p>
            <a:pPr lvl="2" algn="l">
              <a:buClrTx/>
              <a:buFontTx/>
              <a:buNone/>
            </a:pPr>
            <a:r>
              <a:rPr lang="zh-CN" altLang="en-US" sz="2400" b="1" i="0" dirty="0">
                <a:solidFill>
                  <a:srgbClr val="333399"/>
                </a:solidFill>
                <a:latin typeface="楷体_GB2312" pitchFamily="49" charset="-122"/>
              </a:rPr>
              <a:t>  生式后面的同时，需要在适当的地方增加复写规则</a:t>
            </a:r>
          </a:p>
          <a:p>
            <a:pPr lvl="2" algn="l">
              <a:buClrTx/>
              <a:buFontTx/>
              <a:buNone/>
            </a:pPr>
            <a:r>
              <a:rPr lang="zh-CN" altLang="en-US" sz="2400" b="1" i="0" dirty="0">
                <a:solidFill>
                  <a:srgbClr val="333399"/>
                </a:solidFill>
                <a:latin typeface="楷体_GB2312" pitchFamily="49" charset="-122"/>
              </a:rPr>
              <a:t>  （可参照稍后关于</a:t>
            </a:r>
            <a:r>
              <a:rPr lang="zh-CN" altLang="en-US" sz="2400" b="1" i="0" dirty="0">
                <a:solidFill>
                  <a:srgbClr val="333399"/>
                </a:solidFill>
              </a:rPr>
              <a:t>分析栈中继承属性的模拟求值的</a:t>
            </a:r>
          </a:p>
          <a:p>
            <a:pPr lvl="2" algn="l">
              <a:buClrTx/>
              <a:buFontTx/>
              <a:buNone/>
            </a:pPr>
            <a:r>
              <a:rPr lang="zh-CN" altLang="en-US" sz="2400" b="1" i="0" dirty="0">
                <a:solidFill>
                  <a:srgbClr val="333399"/>
                </a:solidFill>
              </a:rPr>
              <a:t>        解决方案</a:t>
            </a:r>
            <a:r>
              <a:rPr lang="zh-CN" altLang="en-US" sz="2400" b="1" i="0" dirty="0">
                <a:solidFill>
                  <a:srgbClr val="333399"/>
                </a:solidFill>
                <a:latin typeface="楷体_GB2312" pitchFamily="49" charset="-122"/>
              </a:rPr>
              <a:t>）</a:t>
            </a:r>
          </a:p>
          <a:p>
            <a:pPr lvl="2" algn="l">
              <a:buClrTx/>
              <a:buFontTx/>
              <a:buNone/>
            </a:pPr>
            <a:endParaRPr lang="zh-CN" altLang="en-US" sz="1100" b="1" i="0" dirty="0">
              <a:solidFill>
                <a:srgbClr val="333399"/>
              </a:solidFill>
              <a:latin typeface="楷体_GB2312" pitchFamily="49" charset="-122"/>
            </a:endParaRPr>
          </a:p>
          <a:p>
            <a:pPr lvl="2" algn="l">
              <a:buClr>
                <a:srgbClr val="990099"/>
              </a:buClr>
              <a:buFontTx/>
              <a:buChar char="•"/>
            </a:pPr>
            <a:r>
              <a:rPr lang="zh-CN" altLang="en-US" sz="2400" b="1" i="0" dirty="0">
                <a:solidFill>
                  <a:srgbClr val="333399"/>
                </a:solidFill>
              </a:rPr>
              <a:t>  </a:t>
            </a:r>
            <a:r>
              <a:rPr lang="zh-CN" altLang="en-US" sz="2400" b="1" i="0" dirty="0"/>
              <a:t>目的</a:t>
            </a:r>
            <a:r>
              <a:rPr lang="zh-CN" altLang="en-US" sz="2400" b="1" i="0" dirty="0">
                <a:solidFill>
                  <a:srgbClr val="333399"/>
                </a:solidFill>
              </a:rPr>
              <a:t>：</a:t>
            </a:r>
            <a:r>
              <a:rPr lang="zh-CN" altLang="en-US" sz="2400" b="1" i="0" dirty="0">
                <a:solidFill>
                  <a:srgbClr val="333399"/>
                </a:solidFill>
                <a:latin typeface="楷体_GB2312" pitchFamily="49" charset="-122"/>
              </a:rPr>
              <a:t>使所有嵌入的</a:t>
            </a:r>
            <a:r>
              <a:rPr lang="zh-CN" altLang="en-US" sz="2400" b="1" i="0" dirty="0">
                <a:latin typeface="楷体_GB2312" pitchFamily="49" charset="-122"/>
              </a:rPr>
              <a:t>除复写规则外的</a:t>
            </a:r>
            <a:r>
              <a:rPr lang="zh-CN" altLang="en-US" sz="2400" b="1" i="0" dirty="0"/>
              <a:t>语义规则</a:t>
            </a:r>
            <a:r>
              <a:rPr lang="zh-CN" altLang="en-US" sz="2400" b="1" i="0" dirty="0">
                <a:latin typeface="楷体_GB2312" pitchFamily="49" charset="-122"/>
              </a:rPr>
              <a:t>都出</a:t>
            </a:r>
          </a:p>
          <a:p>
            <a:pPr lvl="2" algn="l">
              <a:buClr>
                <a:srgbClr val="990099"/>
              </a:buClr>
              <a:buFontTx/>
              <a:buNone/>
            </a:pPr>
            <a:r>
              <a:rPr lang="zh-CN" altLang="en-US" sz="2400" b="1" i="0" dirty="0">
                <a:latin typeface="楷体_GB2312" pitchFamily="49" charset="-122"/>
              </a:rPr>
              <a:t>  现在产生式的末端</a:t>
            </a:r>
            <a:r>
              <a:rPr lang="en-US" altLang="zh-CN" sz="2400" b="1" i="0" dirty="0">
                <a:solidFill>
                  <a:srgbClr val="333399"/>
                </a:solidFill>
                <a:latin typeface="楷体_GB2312" pitchFamily="49" charset="-122"/>
              </a:rPr>
              <a:t>,</a:t>
            </a:r>
            <a:r>
              <a:rPr lang="zh-CN" altLang="en-US" sz="2400" b="1" i="0" dirty="0">
                <a:solidFill>
                  <a:srgbClr val="333399"/>
                </a:solidFill>
                <a:latin typeface="楷体_GB2312" pitchFamily="49" charset="-122"/>
              </a:rPr>
              <a:t>以便自下而上计算综合属性</a:t>
            </a:r>
          </a:p>
        </p:txBody>
      </p:sp>
    </p:spTree>
    <p:extLst>
      <p:ext uri="{BB962C8B-B14F-4D97-AF65-F5344CB8AC3E}">
        <p14:creationId xmlns:p14="http://schemas.microsoft.com/office/powerpoint/2010/main" val="3829591108"/>
      </p:ext>
    </p:extLst>
  </p:cSld>
  <p:clrMapOvr>
    <a:masterClrMapping/>
  </p:clrMapOvr>
  <p:transition>
    <p:rand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3"/>
          <p:cNvSpPr txBox="1">
            <a:spLocks noChangeArrowheads="1"/>
          </p:cNvSpPr>
          <p:nvPr/>
        </p:nvSpPr>
        <p:spPr bwMode="auto">
          <a:xfrm>
            <a:off x="206958" y="457200"/>
            <a:ext cx="8223250" cy="1300356"/>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600" b="1" i="0" dirty="0">
                <a:latin typeface="楷体_GB2312" pitchFamily="49" charset="-122"/>
              </a:rPr>
              <a:t> </a:t>
            </a:r>
            <a:r>
              <a:rPr lang="zh-CN" altLang="en-US" sz="3200" b="1" i="0" dirty="0">
                <a:latin typeface="楷体_GB2312" pitchFamily="49" charset="-122"/>
              </a:rPr>
              <a:t>基于翻译模式的</a:t>
            </a:r>
            <a:r>
              <a:rPr lang="zh-CN" altLang="en-US" sz="3200" b="1" i="0" dirty="0"/>
              <a:t>自下而上</a:t>
            </a:r>
            <a:r>
              <a:rPr lang="zh-CN" altLang="en-US" sz="3200" b="1" i="0" dirty="0">
                <a:latin typeface="楷体_GB2312" pitchFamily="49" charset="-122"/>
              </a:rPr>
              <a:t>语义计算</a:t>
            </a:r>
          </a:p>
          <a:p>
            <a:pPr algn="l">
              <a:buClrTx/>
            </a:pPr>
            <a:endParaRPr lang="zh-CN" altLang="en-US" sz="1050" b="1" i="0" dirty="0">
              <a:latin typeface="楷体_GB2312" pitchFamily="49" charset="-122"/>
            </a:endParaRPr>
          </a:p>
          <a:p>
            <a:pPr lvl="1" algn="l">
              <a:buClrTx/>
              <a:buFont typeface="Symbol" pitchFamily="18" charset="2"/>
              <a:buChar char="-"/>
            </a:pPr>
            <a:r>
              <a:rPr lang="zh-CN" altLang="en-US" sz="3200" b="1" i="0" dirty="0"/>
              <a:t>  </a:t>
            </a:r>
            <a:r>
              <a:rPr lang="zh-CN" altLang="en-US" sz="2000" b="1" i="0" dirty="0">
                <a:solidFill>
                  <a:srgbClr val="333399"/>
                </a:solidFill>
                <a:latin typeface="Times New Roman" pitchFamily="18" charset="0"/>
              </a:rPr>
              <a:t>从</a:t>
            </a:r>
            <a:r>
              <a:rPr lang="zh-CN" altLang="en-US" sz="2000" b="1" i="0" dirty="0">
                <a:solidFill>
                  <a:srgbClr val="333399"/>
                </a:solidFill>
              </a:rPr>
              <a:t>翻译模式中去掉嵌在产生式中间的语义规则集</a:t>
            </a:r>
            <a:r>
              <a:rPr lang="zh-CN" altLang="en-US" sz="2000" b="1" i="0" dirty="0"/>
              <a:t>举例</a:t>
            </a:r>
            <a:endParaRPr lang="zh-CN" altLang="en-US" sz="1050" b="1" i="0" dirty="0">
              <a:solidFill>
                <a:srgbClr val="333399"/>
              </a:solidFill>
              <a:latin typeface="Times New Roman" pitchFamily="18" charset="0"/>
            </a:endParaRPr>
          </a:p>
        </p:txBody>
      </p:sp>
      <p:sp>
        <p:nvSpPr>
          <p:cNvPr id="56327" name="Text Box 9"/>
          <p:cNvSpPr txBox="1">
            <a:spLocks noChangeArrowheads="1"/>
          </p:cNvSpPr>
          <p:nvPr/>
        </p:nvSpPr>
        <p:spPr bwMode="auto">
          <a:xfrm>
            <a:off x="762001" y="2135268"/>
            <a:ext cx="3821112" cy="2308324"/>
          </a:xfrm>
          <a:prstGeom prst="rect">
            <a:avLst/>
          </a:prstGeom>
          <a:noFill/>
          <a:ln w="9525">
            <a:noFill/>
            <a:miter lim="800000"/>
            <a:headEnd/>
            <a:tailEnd/>
          </a:ln>
        </p:spPr>
        <p:txBody>
          <a:bodyPr wrap="square">
            <a:spAutoFit/>
          </a:bodyPr>
          <a:lstStyle/>
          <a:p>
            <a:pPr algn="l">
              <a:buClrTx/>
            </a:pPr>
            <a:r>
              <a:rPr lang="en-US" altLang="zh-CN" sz="2400" dirty="0">
                <a:solidFill>
                  <a:srgbClr val="333399"/>
                </a:solidFill>
                <a:cs typeface="Times New Roman" pitchFamily="18" charset="0"/>
                <a:sym typeface="Symbol" pitchFamily="18" charset="2"/>
              </a:rPr>
              <a:t>E </a:t>
            </a:r>
            <a:r>
              <a:rPr lang="en-US" altLang="zh-CN" sz="2400" i="0" dirty="0">
                <a:solidFill>
                  <a:srgbClr val="333399"/>
                </a:solidFill>
                <a:cs typeface="Times New Roman" pitchFamily="18" charset="0"/>
                <a:sym typeface="Symbol" pitchFamily="18" charset="2"/>
              </a:rPr>
              <a:t></a:t>
            </a:r>
            <a:r>
              <a:rPr lang="en-US" altLang="zh-CN" sz="2400" dirty="0">
                <a:solidFill>
                  <a:srgbClr val="333399"/>
                </a:solidFill>
                <a:cs typeface="Times New Roman" pitchFamily="18" charset="0"/>
                <a:sym typeface="Symbol" pitchFamily="18" charset="2"/>
              </a:rPr>
              <a:t> T  R</a:t>
            </a:r>
            <a:endParaRPr kumimoji="0" lang="en-US" altLang="zh-CN" sz="2400" i="0" dirty="0">
              <a:solidFill>
                <a:srgbClr val="333399"/>
              </a:solidFill>
              <a:cs typeface="Times New Roman" pitchFamily="18" charset="0"/>
              <a:sym typeface="Symbol" pitchFamily="18" charset="2"/>
            </a:endParaRPr>
          </a:p>
          <a:p>
            <a:pPr algn="l">
              <a:buClrTx/>
            </a:pPr>
            <a:r>
              <a:rPr lang="en-US" altLang="zh-CN" sz="2400" dirty="0">
                <a:solidFill>
                  <a:srgbClr val="333399"/>
                </a:solidFill>
                <a:cs typeface="Times New Roman" pitchFamily="18" charset="0"/>
                <a:sym typeface="Symbol" pitchFamily="18" charset="2"/>
              </a:rPr>
              <a:t>R </a:t>
            </a:r>
            <a:r>
              <a:rPr lang="en-US" altLang="zh-CN" sz="2400" i="0" dirty="0">
                <a:solidFill>
                  <a:srgbClr val="333399"/>
                </a:solidFill>
                <a:ea typeface="华文行楷" pitchFamily="2" charset="-122"/>
                <a:cs typeface="Times New Roman" pitchFamily="18" charset="0"/>
                <a:sym typeface="Symbol" pitchFamily="18" charset="2"/>
              </a:rPr>
              <a:t></a:t>
            </a:r>
            <a:r>
              <a:rPr lang="en-US" altLang="zh-CN" sz="2400" dirty="0">
                <a:solidFill>
                  <a:srgbClr val="333399"/>
                </a:solidFill>
                <a:ea typeface="华文行楷" pitchFamily="2" charset="-122"/>
                <a:cs typeface="Times New Roman" pitchFamily="18" charset="0"/>
                <a:sym typeface="Symbol" pitchFamily="18" charset="2"/>
              </a:rPr>
              <a:t> + T  </a:t>
            </a:r>
            <a:r>
              <a:rPr lang="en-US" altLang="zh-CN" sz="2400" i="0" dirty="0">
                <a:solidFill>
                  <a:srgbClr val="333399"/>
                </a:solidFill>
                <a:sym typeface="Symbol" pitchFamily="18" charset="2"/>
              </a:rPr>
              <a:t>{ </a:t>
            </a:r>
            <a:r>
              <a:rPr lang="en-US" altLang="zh-CN" sz="2400" dirty="0">
                <a:solidFill>
                  <a:srgbClr val="333399"/>
                </a:solidFill>
                <a:sym typeface="Symbol" pitchFamily="18" charset="2"/>
              </a:rPr>
              <a:t>print(‘+’)</a:t>
            </a:r>
            <a:r>
              <a:rPr lang="en-US" altLang="zh-CN" sz="2400" i="0" dirty="0">
                <a:solidFill>
                  <a:srgbClr val="333399"/>
                </a:solidFill>
                <a:sym typeface="Symbol" pitchFamily="18" charset="2"/>
              </a:rPr>
              <a:t> } </a:t>
            </a:r>
            <a:r>
              <a:rPr lang="en-US" altLang="zh-CN" sz="2400" dirty="0">
                <a:solidFill>
                  <a:srgbClr val="333399"/>
                </a:solidFill>
                <a:ea typeface="华文行楷" pitchFamily="2" charset="-122"/>
                <a:sym typeface="Symbol" pitchFamily="18" charset="2"/>
              </a:rPr>
              <a:t>R</a:t>
            </a:r>
            <a:r>
              <a:rPr lang="en-US" altLang="zh-CN" sz="2400" i="0" baseline="-25000" dirty="0">
                <a:solidFill>
                  <a:srgbClr val="333399"/>
                </a:solidFill>
                <a:sym typeface="Symbol" pitchFamily="18" charset="2"/>
              </a:rPr>
              <a:t>1</a:t>
            </a:r>
            <a:endParaRPr lang="en-US" altLang="zh-CN" sz="2400" dirty="0">
              <a:solidFill>
                <a:srgbClr val="333399"/>
              </a:solidFill>
              <a:ea typeface="华文行楷" pitchFamily="2" charset="-122"/>
              <a:sym typeface="Symbol" pitchFamily="18" charset="2"/>
            </a:endParaRPr>
          </a:p>
          <a:p>
            <a:pPr algn="l" eaLnBrk="0" hangingPunct="0">
              <a:buClrTx/>
              <a:buFontTx/>
              <a:buNone/>
            </a:pPr>
            <a:r>
              <a:rPr lang="en-US" altLang="zh-CN" sz="2400" dirty="0">
                <a:solidFill>
                  <a:srgbClr val="333399"/>
                </a:solidFill>
                <a:sym typeface="Symbol" pitchFamily="18" charset="2"/>
              </a:rPr>
              <a:t>R </a:t>
            </a:r>
            <a:r>
              <a:rPr lang="en-US" altLang="zh-CN" sz="2400" i="0" dirty="0">
                <a:solidFill>
                  <a:srgbClr val="333399"/>
                </a:solidFill>
                <a:ea typeface="华文行楷" pitchFamily="2" charset="-122"/>
                <a:sym typeface="Symbol" pitchFamily="18" charset="2"/>
              </a:rPr>
              <a:t></a:t>
            </a:r>
            <a:r>
              <a:rPr lang="en-US" altLang="zh-CN" sz="2400" dirty="0">
                <a:solidFill>
                  <a:srgbClr val="333399"/>
                </a:solidFill>
                <a:ea typeface="华文行楷" pitchFamily="2" charset="-122"/>
                <a:sym typeface="Symbol" pitchFamily="18" charset="2"/>
              </a:rPr>
              <a:t>  T  </a:t>
            </a:r>
            <a:r>
              <a:rPr lang="en-US" altLang="zh-CN" sz="2400" i="0" dirty="0">
                <a:solidFill>
                  <a:srgbClr val="333399"/>
                </a:solidFill>
                <a:sym typeface="Symbol" pitchFamily="18" charset="2"/>
              </a:rPr>
              <a:t>{ </a:t>
            </a:r>
            <a:r>
              <a:rPr lang="en-US" altLang="zh-CN" sz="2400" dirty="0">
                <a:solidFill>
                  <a:srgbClr val="333399"/>
                </a:solidFill>
                <a:sym typeface="Symbol" pitchFamily="18" charset="2"/>
              </a:rPr>
              <a:t>print(‘</a:t>
            </a:r>
            <a:r>
              <a:rPr lang="en-US" altLang="zh-CN" sz="2400" dirty="0">
                <a:solidFill>
                  <a:srgbClr val="333399"/>
                </a:solidFill>
                <a:ea typeface="华文行楷" pitchFamily="2" charset="-122"/>
                <a:sym typeface="Symbol" pitchFamily="18" charset="2"/>
              </a:rPr>
              <a:t></a:t>
            </a:r>
            <a:r>
              <a:rPr lang="en-US" altLang="zh-CN" sz="2400" dirty="0">
                <a:solidFill>
                  <a:srgbClr val="333399"/>
                </a:solidFill>
                <a:sym typeface="Symbol" pitchFamily="18" charset="2"/>
              </a:rPr>
              <a:t>’)</a:t>
            </a:r>
            <a:r>
              <a:rPr lang="en-US" altLang="zh-CN" sz="2400" i="0" dirty="0">
                <a:solidFill>
                  <a:srgbClr val="333399"/>
                </a:solidFill>
                <a:sym typeface="Symbol" pitchFamily="18" charset="2"/>
              </a:rPr>
              <a:t> } </a:t>
            </a:r>
            <a:r>
              <a:rPr lang="en-US" altLang="zh-CN" sz="2400" dirty="0">
                <a:solidFill>
                  <a:srgbClr val="333399"/>
                </a:solidFill>
                <a:ea typeface="华文行楷" pitchFamily="2" charset="-122"/>
                <a:sym typeface="Symbol" pitchFamily="18" charset="2"/>
              </a:rPr>
              <a:t>R</a:t>
            </a:r>
            <a:r>
              <a:rPr lang="en-US" altLang="zh-CN" sz="2400" i="0" baseline="-25000" dirty="0">
                <a:solidFill>
                  <a:srgbClr val="333399"/>
                </a:solidFill>
                <a:sym typeface="Symbol" pitchFamily="18" charset="2"/>
              </a:rPr>
              <a:t>1</a:t>
            </a:r>
            <a:r>
              <a:rPr lang="en-US" altLang="zh-CN" sz="2400" dirty="0">
                <a:solidFill>
                  <a:srgbClr val="333399"/>
                </a:solidFill>
                <a:sym typeface="Symbol" pitchFamily="18" charset="2"/>
              </a:rPr>
              <a:t> </a:t>
            </a:r>
          </a:p>
          <a:p>
            <a:pPr algn="l" eaLnBrk="0" hangingPunct="0">
              <a:buClrTx/>
              <a:buFontTx/>
              <a:buNone/>
            </a:pPr>
            <a:r>
              <a:rPr lang="en-US" altLang="zh-CN" sz="2400" dirty="0">
                <a:solidFill>
                  <a:srgbClr val="333399"/>
                </a:solidFill>
                <a:sym typeface="Symbol" pitchFamily="18" charset="2"/>
              </a:rPr>
              <a:t>R </a:t>
            </a:r>
            <a:r>
              <a:rPr lang="en-US" altLang="zh-CN" sz="2400" i="0" dirty="0">
                <a:solidFill>
                  <a:srgbClr val="333399"/>
                </a:solidFill>
                <a:sym typeface="Symbol" pitchFamily="18" charset="2"/>
              </a:rPr>
              <a:t></a:t>
            </a:r>
            <a:r>
              <a:rPr lang="en-US" altLang="zh-CN" sz="2400" dirty="0">
                <a:solidFill>
                  <a:srgbClr val="333399"/>
                </a:solidFill>
                <a:sym typeface="Symbol" pitchFamily="18" charset="2"/>
              </a:rPr>
              <a:t> </a:t>
            </a:r>
          </a:p>
          <a:p>
            <a:pPr algn="l">
              <a:buClrTx/>
            </a:pPr>
            <a:r>
              <a:rPr lang="en-US" altLang="zh-CN" sz="2400" dirty="0">
                <a:solidFill>
                  <a:srgbClr val="333399"/>
                </a:solidFill>
                <a:sym typeface="Symbol" pitchFamily="18" charset="2"/>
              </a:rPr>
              <a:t>T </a:t>
            </a:r>
            <a:r>
              <a:rPr lang="en-US" altLang="zh-CN" sz="2400" i="0" dirty="0">
                <a:solidFill>
                  <a:srgbClr val="333399"/>
                </a:solidFill>
                <a:sym typeface="Symbol" pitchFamily="18" charset="2"/>
              </a:rPr>
              <a:t> </a:t>
            </a:r>
            <a:r>
              <a:rPr lang="en-US" altLang="zh-CN" sz="2400" u="sng" dirty="0" err="1">
                <a:solidFill>
                  <a:srgbClr val="333399"/>
                </a:solidFill>
                <a:sym typeface="Symbol" pitchFamily="18" charset="2"/>
              </a:rPr>
              <a:t>num</a:t>
            </a:r>
            <a:r>
              <a:rPr lang="en-US" altLang="zh-CN" sz="2400" dirty="0">
                <a:solidFill>
                  <a:srgbClr val="333399"/>
                </a:solidFill>
                <a:sym typeface="Symbol" pitchFamily="18" charset="2"/>
              </a:rPr>
              <a:t>   </a:t>
            </a:r>
            <a:r>
              <a:rPr lang="en-US" altLang="zh-CN" sz="2400" i="0" dirty="0">
                <a:solidFill>
                  <a:srgbClr val="333399"/>
                </a:solidFill>
                <a:sym typeface="Symbol" pitchFamily="18" charset="2"/>
              </a:rPr>
              <a:t>{ </a:t>
            </a:r>
            <a:r>
              <a:rPr lang="en-US" altLang="zh-CN" sz="2400" dirty="0">
                <a:solidFill>
                  <a:srgbClr val="333399"/>
                </a:solidFill>
                <a:sym typeface="Symbol" pitchFamily="18" charset="2"/>
              </a:rPr>
              <a:t>print(</a:t>
            </a:r>
            <a:r>
              <a:rPr lang="en-US" altLang="zh-CN" sz="2400" u="sng" dirty="0" err="1">
                <a:solidFill>
                  <a:srgbClr val="333399"/>
                </a:solidFill>
                <a:sym typeface="Symbol" pitchFamily="18" charset="2"/>
              </a:rPr>
              <a:t>num</a:t>
            </a:r>
            <a:r>
              <a:rPr lang="en-US" altLang="zh-CN" sz="2400" b="1" dirty="0" err="1">
                <a:solidFill>
                  <a:srgbClr val="333399"/>
                </a:solidFill>
              </a:rPr>
              <a:t>.</a:t>
            </a:r>
            <a:r>
              <a:rPr lang="en-US" altLang="zh-CN" sz="2400" dirty="0" err="1">
                <a:solidFill>
                  <a:srgbClr val="333399"/>
                </a:solidFill>
              </a:rPr>
              <a:t>val</a:t>
            </a:r>
            <a:r>
              <a:rPr lang="en-US" altLang="zh-CN" sz="2400" dirty="0">
                <a:solidFill>
                  <a:srgbClr val="333399"/>
                </a:solidFill>
                <a:sym typeface="Symbol" pitchFamily="18" charset="2"/>
              </a:rPr>
              <a:t> )</a:t>
            </a:r>
            <a:r>
              <a:rPr lang="en-US" altLang="zh-CN" sz="2400" i="0" dirty="0">
                <a:solidFill>
                  <a:srgbClr val="333399"/>
                </a:solidFill>
                <a:sym typeface="Symbol" pitchFamily="18" charset="2"/>
              </a:rPr>
              <a:t> }</a:t>
            </a:r>
            <a:endParaRPr lang="en-US" altLang="zh-CN" sz="2400" dirty="0">
              <a:solidFill>
                <a:srgbClr val="333399"/>
              </a:solidFill>
              <a:sym typeface="Symbol" pitchFamily="18" charset="2"/>
            </a:endParaRPr>
          </a:p>
        </p:txBody>
      </p:sp>
      <p:grpSp>
        <p:nvGrpSpPr>
          <p:cNvPr id="2" name="Group 13"/>
          <p:cNvGrpSpPr>
            <a:grpSpLocks/>
          </p:cNvGrpSpPr>
          <p:nvPr/>
        </p:nvGrpSpPr>
        <p:grpSpPr bwMode="auto">
          <a:xfrm>
            <a:off x="4825207" y="2542561"/>
            <a:ext cx="3951287" cy="3802062"/>
            <a:chOff x="2887" y="2164"/>
            <a:chExt cx="2489" cy="2395"/>
          </a:xfrm>
        </p:grpSpPr>
        <p:sp>
          <p:nvSpPr>
            <p:cNvPr id="56330" name="Text Box 10"/>
            <p:cNvSpPr txBox="1">
              <a:spLocks noChangeArrowheads="1"/>
            </p:cNvSpPr>
            <p:nvPr/>
          </p:nvSpPr>
          <p:spPr bwMode="auto">
            <a:xfrm>
              <a:off x="3120" y="2640"/>
              <a:ext cx="2256" cy="1919"/>
            </a:xfrm>
            <a:prstGeom prst="rect">
              <a:avLst/>
            </a:prstGeom>
            <a:noFill/>
            <a:ln w="9525">
              <a:noFill/>
              <a:miter lim="800000"/>
              <a:headEnd/>
              <a:tailEnd/>
            </a:ln>
          </p:spPr>
          <p:txBody>
            <a:bodyPr>
              <a:spAutoFit/>
            </a:bodyPr>
            <a:lstStyle/>
            <a:p>
              <a:pPr algn="l">
                <a:buClrTx/>
              </a:pPr>
              <a:r>
                <a:rPr lang="en-US" altLang="zh-CN" sz="2400" dirty="0">
                  <a:solidFill>
                    <a:srgbClr val="333399"/>
                  </a:solidFill>
                  <a:cs typeface="Times New Roman" pitchFamily="18" charset="0"/>
                  <a:sym typeface="Symbol" pitchFamily="18" charset="2"/>
                </a:rPr>
                <a:t>E </a:t>
              </a:r>
              <a:r>
                <a:rPr lang="en-US" altLang="zh-CN" sz="2400" i="0" dirty="0">
                  <a:solidFill>
                    <a:srgbClr val="333399"/>
                  </a:solidFill>
                  <a:cs typeface="Times New Roman" pitchFamily="18" charset="0"/>
                  <a:sym typeface="Symbol" pitchFamily="18" charset="2"/>
                </a:rPr>
                <a:t></a:t>
              </a:r>
              <a:r>
                <a:rPr lang="en-US" altLang="zh-CN" sz="2400" dirty="0">
                  <a:solidFill>
                    <a:srgbClr val="333399"/>
                  </a:solidFill>
                  <a:cs typeface="Times New Roman" pitchFamily="18" charset="0"/>
                  <a:sym typeface="Symbol" pitchFamily="18" charset="2"/>
                </a:rPr>
                <a:t> T  R</a:t>
              </a:r>
              <a:endParaRPr kumimoji="0" lang="en-US" altLang="zh-CN" sz="2400" i="0" dirty="0">
                <a:solidFill>
                  <a:srgbClr val="333399"/>
                </a:solidFill>
                <a:cs typeface="Times New Roman" pitchFamily="18" charset="0"/>
                <a:sym typeface="Symbol" pitchFamily="18" charset="2"/>
              </a:endParaRPr>
            </a:p>
            <a:p>
              <a:pPr algn="l">
                <a:buClrTx/>
              </a:pPr>
              <a:r>
                <a:rPr lang="en-US" altLang="zh-CN" sz="2400" dirty="0">
                  <a:solidFill>
                    <a:srgbClr val="333399"/>
                  </a:solidFill>
                  <a:cs typeface="Times New Roman" pitchFamily="18" charset="0"/>
                  <a:sym typeface="Symbol" pitchFamily="18" charset="2"/>
                </a:rPr>
                <a:t>R </a:t>
              </a:r>
              <a:r>
                <a:rPr lang="en-US" altLang="zh-CN" sz="2400" i="0" dirty="0">
                  <a:solidFill>
                    <a:srgbClr val="333399"/>
                  </a:solidFill>
                  <a:ea typeface="华文行楷" pitchFamily="2" charset="-122"/>
                  <a:cs typeface="Times New Roman" pitchFamily="18" charset="0"/>
                  <a:sym typeface="Symbol" pitchFamily="18" charset="2"/>
                </a:rPr>
                <a:t></a:t>
              </a:r>
              <a:r>
                <a:rPr lang="en-US" altLang="zh-CN" sz="2400" dirty="0">
                  <a:solidFill>
                    <a:srgbClr val="333399"/>
                  </a:solidFill>
                  <a:ea typeface="华文行楷" pitchFamily="2" charset="-122"/>
                  <a:cs typeface="Times New Roman" pitchFamily="18" charset="0"/>
                  <a:sym typeface="Symbol" pitchFamily="18" charset="2"/>
                </a:rPr>
                <a:t> + T </a:t>
              </a:r>
              <a:r>
                <a:rPr lang="en-US" altLang="zh-CN" sz="2400" dirty="0">
                  <a:solidFill>
                    <a:srgbClr val="333399"/>
                  </a:solidFill>
                  <a:sym typeface="Symbol" pitchFamily="18" charset="2"/>
                </a:rPr>
                <a:t>M</a:t>
              </a:r>
              <a:r>
                <a:rPr lang="en-US" altLang="zh-CN" sz="2400" i="0" dirty="0">
                  <a:solidFill>
                    <a:srgbClr val="333399"/>
                  </a:solidFill>
                  <a:sym typeface="Symbol" pitchFamily="18" charset="2"/>
                </a:rPr>
                <a:t> </a:t>
              </a:r>
              <a:r>
                <a:rPr lang="en-US" altLang="zh-CN" sz="2400" dirty="0">
                  <a:solidFill>
                    <a:srgbClr val="333399"/>
                  </a:solidFill>
                  <a:ea typeface="华文行楷" pitchFamily="2" charset="-122"/>
                  <a:sym typeface="Symbol" pitchFamily="18" charset="2"/>
                </a:rPr>
                <a:t>R</a:t>
              </a:r>
              <a:r>
                <a:rPr lang="en-US" altLang="zh-CN" sz="2400" i="0" baseline="-25000" dirty="0">
                  <a:solidFill>
                    <a:srgbClr val="333399"/>
                  </a:solidFill>
                  <a:sym typeface="Symbol" pitchFamily="18" charset="2"/>
                </a:rPr>
                <a:t>1</a:t>
              </a:r>
              <a:endParaRPr lang="en-US" altLang="zh-CN" sz="2400" dirty="0">
                <a:solidFill>
                  <a:srgbClr val="333399"/>
                </a:solidFill>
                <a:ea typeface="华文行楷" pitchFamily="2" charset="-122"/>
                <a:sym typeface="Symbol" pitchFamily="18" charset="2"/>
              </a:endParaRPr>
            </a:p>
            <a:p>
              <a:pPr algn="l" eaLnBrk="0" hangingPunct="0">
                <a:buClrTx/>
                <a:buFontTx/>
                <a:buNone/>
              </a:pPr>
              <a:r>
                <a:rPr lang="en-US" altLang="zh-CN" sz="2400" dirty="0">
                  <a:solidFill>
                    <a:srgbClr val="333399"/>
                  </a:solidFill>
                  <a:sym typeface="Symbol" pitchFamily="18" charset="2"/>
                </a:rPr>
                <a:t>R </a:t>
              </a:r>
              <a:r>
                <a:rPr lang="en-US" altLang="zh-CN" sz="2400" i="0" dirty="0">
                  <a:solidFill>
                    <a:srgbClr val="333399"/>
                  </a:solidFill>
                  <a:ea typeface="华文行楷" pitchFamily="2" charset="-122"/>
                  <a:sym typeface="Symbol" pitchFamily="18" charset="2"/>
                </a:rPr>
                <a:t></a:t>
              </a:r>
              <a:r>
                <a:rPr lang="en-US" altLang="zh-CN" sz="2400" dirty="0">
                  <a:solidFill>
                    <a:srgbClr val="333399"/>
                  </a:solidFill>
                  <a:ea typeface="华文行楷" pitchFamily="2" charset="-122"/>
                  <a:sym typeface="Symbol" pitchFamily="18" charset="2"/>
                </a:rPr>
                <a:t>  T </a:t>
              </a:r>
              <a:r>
                <a:rPr lang="en-US" altLang="zh-CN" sz="2400" dirty="0">
                  <a:solidFill>
                    <a:srgbClr val="333399"/>
                  </a:solidFill>
                  <a:sym typeface="Symbol" pitchFamily="18" charset="2"/>
                </a:rPr>
                <a:t>N</a:t>
              </a:r>
              <a:r>
                <a:rPr lang="en-US" altLang="zh-CN" sz="2400" i="0" dirty="0">
                  <a:solidFill>
                    <a:srgbClr val="333399"/>
                  </a:solidFill>
                  <a:sym typeface="Symbol" pitchFamily="18" charset="2"/>
                </a:rPr>
                <a:t> </a:t>
              </a:r>
              <a:r>
                <a:rPr lang="en-US" altLang="zh-CN" sz="2400" dirty="0">
                  <a:solidFill>
                    <a:srgbClr val="333399"/>
                  </a:solidFill>
                  <a:ea typeface="华文行楷" pitchFamily="2" charset="-122"/>
                  <a:sym typeface="Symbol" pitchFamily="18" charset="2"/>
                </a:rPr>
                <a:t>R</a:t>
              </a:r>
              <a:r>
                <a:rPr lang="en-US" altLang="zh-CN" sz="2400" i="0" baseline="-25000" dirty="0">
                  <a:solidFill>
                    <a:srgbClr val="333399"/>
                  </a:solidFill>
                  <a:sym typeface="Symbol" pitchFamily="18" charset="2"/>
                </a:rPr>
                <a:t>1</a:t>
              </a:r>
              <a:r>
                <a:rPr lang="en-US" altLang="zh-CN" sz="2400" dirty="0">
                  <a:solidFill>
                    <a:srgbClr val="333399"/>
                  </a:solidFill>
                  <a:sym typeface="Symbol" pitchFamily="18" charset="2"/>
                </a:rPr>
                <a:t> </a:t>
              </a:r>
            </a:p>
            <a:p>
              <a:pPr algn="l" eaLnBrk="0" hangingPunct="0">
                <a:buClrTx/>
                <a:buFontTx/>
                <a:buNone/>
              </a:pPr>
              <a:r>
                <a:rPr lang="en-US" altLang="zh-CN" sz="2400" dirty="0">
                  <a:solidFill>
                    <a:srgbClr val="333399"/>
                  </a:solidFill>
                  <a:sym typeface="Symbol" pitchFamily="18" charset="2"/>
                </a:rPr>
                <a:t>R </a:t>
              </a:r>
              <a:r>
                <a:rPr lang="en-US" altLang="zh-CN" sz="2400" i="0" dirty="0">
                  <a:solidFill>
                    <a:srgbClr val="333399"/>
                  </a:solidFill>
                  <a:sym typeface="Symbol" pitchFamily="18" charset="2"/>
                </a:rPr>
                <a:t></a:t>
              </a:r>
              <a:r>
                <a:rPr lang="en-US" altLang="zh-CN" sz="2400" dirty="0">
                  <a:solidFill>
                    <a:srgbClr val="333399"/>
                  </a:solidFill>
                  <a:sym typeface="Symbol" pitchFamily="18" charset="2"/>
                </a:rPr>
                <a:t> </a:t>
              </a:r>
            </a:p>
            <a:p>
              <a:pPr algn="l">
                <a:buClrTx/>
              </a:pPr>
              <a:r>
                <a:rPr lang="en-US" altLang="zh-CN" sz="2400" dirty="0">
                  <a:solidFill>
                    <a:srgbClr val="333399"/>
                  </a:solidFill>
                  <a:sym typeface="Symbol" pitchFamily="18" charset="2"/>
                </a:rPr>
                <a:t>T </a:t>
              </a:r>
              <a:r>
                <a:rPr lang="en-US" altLang="zh-CN" sz="2400" i="0" dirty="0">
                  <a:solidFill>
                    <a:srgbClr val="333399"/>
                  </a:solidFill>
                  <a:sym typeface="Symbol" pitchFamily="18" charset="2"/>
                </a:rPr>
                <a:t> </a:t>
              </a:r>
              <a:r>
                <a:rPr lang="en-US" altLang="zh-CN" sz="2400" u="sng" dirty="0" err="1">
                  <a:solidFill>
                    <a:srgbClr val="333399"/>
                  </a:solidFill>
                  <a:sym typeface="Symbol" pitchFamily="18" charset="2"/>
                </a:rPr>
                <a:t>num</a:t>
              </a:r>
              <a:r>
                <a:rPr lang="en-US" altLang="zh-CN" sz="2400" dirty="0">
                  <a:solidFill>
                    <a:srgbClr val="333399"/>
                  </a:solidFill>
                  <a:sym typeface="Symbol" pitchFamily="18" charset="2"/>
                </a:rPr>
                <a:t>   </a:t>
              </a:r>
              <a:r>
                <a:rPr lang="en-US" altLang="zh-CN" sz="2400" i="0" dirty="0">
                  <a:solidFill>
                    <a:srgbClr val="333399"/>
                  </a:solidFill>
                  <a:sym typeface="Symbol" pitchFamily="18" charset="2"/>
                </a:rPr>
                <a:t>{ </a:t>
              </a:r>
              <a:r>
                <a:rPr lang="en-US" altLang="zh-CN" sz="2400" dirty="0">
                  <a:solidFill>
                    <a:srgbClr val="333399"/>
                  </a:solidFill>
                  <a:sym typeface="Symbol" pitchFamily="18" charset="2"/>
                </a:rPr>
                <a:t>print(</a:t>
              </a:r>
              <a:r>
                <a:rPr lang="en-US" altLang="zh-CN" sz="2400" u="sng" dirty="0" err="1">
                  <a:solidFill>
                    <a:srgbClr val="333399"/>
                  </a:solidFill>
                  <a:sym typeface="Symbol" pitchFamily="18" charset="2"/>
                </a:rPr>
                <a:t>num</a:t>
              </a:r>
              <a:r>
                <a:rPr lang="en-US" altLang="zh-CN" sz="2400" b="1" dirty="0" err="1">
                  <a:solidFill>
                    <a:srgbClr val="333399"/>
                  </a:solidFill>
                </a:rPr>
                <a:t>.</a:t>
              </a:r>
              <a:r>
                <a:rPr lang="en-US" altLang="zh-CN" sz="2400" dirty="0" err="1">
                  <a:solidFill>
                    <a:srgbClr val="333399"/>
                  </a:solidFill>
                </a:rPr>
                <a:t>val</a:t>
              </a:r>
              <a:r>
                <a:rPr lang="en-US" altLang="zh-CN" sz="2400" dirty="0">
                  <a:solidFill>
                    <a:srgbClr val="333399"/>
                  </a:solidFill>
                  <a:sym typeface="Symbol" pitchFamily="18" charset="2"/>
                </a:rPr>
                <a:t> )</a:t>
              </a:r>
              <a:r>
                <a:rPr lang="en-US" altLang="zh-CN" sz="2400" i="0" dirty="0">
                  <a:solidFill>
                    <a:srgbClr val="333399"/>
                  </a:solidFill>
                  <a:sym typeface="Symbol" pitchFamily="18" charset="2"/>
                </a:rPr>
                <a:t> }</a:t>
              </a:r>
            </a:p>
            <a:p>
              <a:pPr algn="l">
                <a:buClrTx/>
              </a:pPr>
              <a:r>
                <a:rPr lang="en-US" altLang="zh-CN" sz="2400" dirty="0">
                  <a:solidFill>
                    <a:srgbClr val="333399"/>
                  </a:solidFill>
                  <a:sym typeface="Symbol" pitchFamily="18" charset="2"/>
                </a:rPr>
                <a:t>M </a:t>
              </a:r>
              <a:r>
                <a:rPr lang="en-US" altLang="zh-CN" sz="2400" i="0" dirty="0">
                  <a:solidFill>
                    <a:srgbClr val="333399"/>
                  </a:solidFill>
                  <a:sym typeface="Symbol" pitchFamily="18" charset="2"/>
                </a:rPr>
                <a:t></a:t>
              </a:r>
              <a:r>
                <a:rPr lang="en-US" altLang="zh-CN" sz="2400" dirty="0">
                  <a:solidFill>
                    <a:srgbClr val="333399"/>
                  </a:solidFill>
                  <a:sym typeface="Symbol" pitchFamily="18" charset="2"/>
                </a:rPr>
                <a:t>   </a:t>
              </a:r>
              <a:r>
                <a:rPr lang="en-US" altLang="zh-CN" sz="2400" i="0" dirty="0">
                  <a:solidFill>
                    <a:srgbClr val="333399"/>
                  </a:solidFill>
                  <a:sym typeface="Symbol" pitchFamily="18" charset="2"/>
                </a:rPr>
                <a:t>{ </a:t>
              </a:r>
              <a:r>
                <a:rPr lang="en-US" altLang="zh-CN" sz="2400" dirty="0">
                  <a:solidFill>
                    <a:srgbClr val="333399"/>
                  </a:solidFill>
                  <a:sym typeface="Symbol" pitchFamily="18" charset="2"/>
                </a:rPr>
                <a:t>print(‘+’)</a:t>
              </a:r>
              <a:r>
                <a:rPr lang="en-US" altLang="zh-CN" sz="2400" i="0" dirty="0">
                  <a:solidFill>
                    <a:srgbClr val="333399"/>
                  </a:solidFill>
                  <a:sym typeface="Symbol" pitchFamily="18" charset="2"/>
                </a:rPr>
                <a:t> } </a:t>
              </a:r>
              <a:endParaRPr lang="en-US" altLang="zh-CN" sz="2400" dirty="0">
                <a:solidFill>
                  <a:srgbClr val="333399"/>
                </a:solidFill>
                <a:sym typeface="Symbol" pitchFamily="18" charset="2"/>
              </a:endParaRPr>
            </a:p>
            <a:p>
              <a:pPr algn="l">
                <a:buClrTx/>
              </a:pPr>
              <a:r>
                <a:rPr lang="en-US" altLang="zh-CN" sz="2400" dirty="0">
                  <a:solidFill>
                    <a:srgbClr val="333399"/>
                  </a:solidFill>
                  <a:sym typeface="Symbol" pitchFamily="18" charset="2"/>
                </a:rPr>
                <a:t>N </a:t>
              </a:r>
              <a:r>
                <a:rPr lang="en-US" altLang="zh-CN" sz="2400" i="0" dirty="0">
                  <a:solidFill>
                    <a:srgbClr val="333399"/>
                  </a:solidFill>
                  <a:sym typeface="Symbol" pitchFamily="18" charset="2"/>
                </a:rPr>
                <a:t></a:t>
              </a:r>
              <a:r>
                <a:rPr lang="en-US" altLang="zh-CN" sz="2400" dirty="0">
                  <a:solidFill>
                    <a:srgbClr val="333399"/>
                  </a:solidFill>
                  <a:sym typeface="Symbol" pitchFamily="18" charset="2"/>
                </a:rPr>
                <a:t>   </a:t>
              </a:r>
              <a:r>
                <a:rPr lang="en-US" altLang="zh-CN" sz="2400" i="0" dirty="0">
                  <a:solidFill>
                    <a:srgbClr val="333399"/>
                  </a:solidFill>
                  <a:sym typeface="Symbol" pitchFamily="18" charset="2"/>
                </a:rPr>
                <a:t>{ </a:t>
              </a:r>
              <a:r>
                <a:rPr lang="en-US" altLang="zh-CN" sz="2400" dirty="0">
                  <a:solidFill>
                    <a:srgbClr val="333399"/>
                  </a:solidFill>
                  <a:sym typeface="Symbol" pitchFamily="18" charset="2"/>
                </a:rPr>
                <a:t>print(‘</a:t>
              </a:r>
              <a:r>
                <a:rPr lang="en-US" altLang="zh-CN" sz="2400" dirty="0">
                  <a:solidFill>
                    <a:srgbClr val="333399"/>
                  </a:solidFill>
                  <a:ea typeface="华文行楷" pitchFamily="2" charset="-122"/>
                  <a:sym typeface="Symbol" pitchFamily="18" charset="2"/>
                </a:rPr>
                <a:t></a:t>
              </a:r>
              <a:r>
                <a:rPr lang="en-US" altLang="zh-CN" sz="2400" dirty="0">
                  <a:solidFill>
                    <a:srgbClr val="333399"/>
                  </a:solidFill>
                  <a:sym typeface="Symbol" pitchFamily="18" charset="2"/>
                </a:rPr>
                <a:t>’)</a:t>
              </a:r>
              <a:r>
                <a:rPr lang="en-US" altLang="zh-CN" sz="2400" i="0" dirty="0">
                  <a:solidFill>
                    <a:srgbClr val="333399"/>
                  </a:solidFill>
                  <a:sym typeface="Symbol" pitchFamily="18" charset="2"/>
                </a:rPr>
                <a:t> } </a:t>
              </a:r>
            </a:p>
          </p:txBody>
        </p:sp>
        <p:sp>
          <p:nvSpPr>
            <p:cNvPr id="56331" name="AutoShape 11"/>
            <p:cNvSpPr>
              <a:spLocks noChangeArrowheads="1"/>
            </p:cNvSpPr>
            <p:nvPr/>
          </p:nvSpPr>
          <p:spPr bwMode="auto">
            <a:xfrm>
              <a:off x="2887" y="2164"/>
              <a:ext cx="953" cy="354"/>
            </a:xfrm>
            <a:custGeom>
              <a:avLst/>
              <a:gdLst>
                <a:gd name="T0" fmla="*/ 476 w 21600"/>
                <a:gd name="T1" fmla="*/ 0 h 21600"/>
                <a:gd name="T2" fmla="*/ 119 w 21600"/>
                <a:gd name="T3" fmla="*/ 273 h 21600"/>
                <a:gd name="T4" fmla="*/ 476 w 21600"/>
                <a:gd name="T5" fmla="*/ 136 h 21600"/>
                <a:gd name="T6" fmla="*/ 1072 w 21600"/>
                <a:gd name="T7" fmla="*/ 273 h 21600"/>
                <a:gd name="T8" fmla="*/ 834 w 21600"/>
                <a:gd name="T9" fmla="*/ 409 h 21600"/>
                <a:gd name="T10" fmla="*/ 596 w 21600"/>
                <a:gd name="T11" fmla="*/ 273 h 21600"/>
                <a:gd name="T12" fmla="*/ 0 60000 65536"/>
                <a:gd name="T13" fmla="*/ 0 60000 65536"/>
                <a:gd name="T14" fmla="*/ 0 60000 65536"/>
                <a:gd name="T15" fmla="*/ 0 60000 65536"/>
                <a:gd name="T16" fmla="*/ 0 60000 65536"/>
                <a:gd name="T17" fmla="*/ 0 60000 65536"/>
                <a:gd name="T18" fmla="*/ 3173 w 21600"/>
                <a:gd name="T19" fmla="*/ 3171 h 21600"/>
                <a:gd name="T20" fmla="*/ 18427 w 21600"/>
                <a:gd name="T21" fmla="*/ 18429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12700" algn="ctr">
              <a:solidFill>
                <a:srgbClr val="000080"/>
              </a:solidFill>
              <a:prstDash val="sysDot"/>
              <a:miter lim="800000"/>
              <a:headEnd/>
              <a:tailEnd/>
            </a:ln>
          </p:spPr>
          <p:txBody>
            <a:bodyPr anchor="ctr">
              <a:spAutoFit/>
            </a:bodyPr>
            <a:lstStyle/>
            <a:p>
              <a:endParaRPr lang="zh-CN" altLang="en-US" sz="2000"/>
            </a:p>
          </p:txBody>
        </p:sp>
      </p:grpSp>
    </p:spTree>
    <p:extLst>
      <p:ext uri="{BB962C8B-B14F-4D97-AF65-F5344CB8AC3E}">
        <p14:creationId xmlns:p14="http://schemas.microsoft.com/office/powerpoint/2010/main" val="314292104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3"/>
          <p:cNvSpPr txBox="1">
            <a:spLocks noChangeArrowheads="1"/>
          </p:cNvSpPr>
          <p:nvPr/>
        </p:nvSpPr>
        <p:spPr bwMode="auto">
          <a:xfrm>
            <a:off x="265922" y="402009"/>
            <a:ext cx="8458200" cy="6124754"/>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4000" b="1" i="0" dirty="0">
                <a:latin typeface="楷体_GB2312" pitchFamily="49" charset="-122"/>
              </a:rPr>
              <a:t> </a:t>
            </a:r>
            <a:r>
              <a:rPr lang="zh-CN" altLang="en-US" sz="3600" b="1" i="0" dirty="0">
                <a:latin typeface="楷体_GB2312" pitchFamily="49" charset="-122"/>
              </a:rPr>
              <a:t>基于翻译模式的</a:t>
            </a:r>
            <a:r>
              <a:rPr lang="zh-CN" altLang="en-US" sz="3600" b="1" i="0" dirty="0"/>
              <a:t>自下而上</a:t>
            </a:r>
            <a:r>
              <a:rPr lang="zh-CN" altLang="en-US" sz="3600" b="1" i="0" dirty="0">
                <a:latin typeface="楷体_GB2312" pitchFamily="49" charset="-122"/>
              </a:rPr>
              <a:t>语义计算</a:t>
            </a:r>
          </a:p>
          <a:p>
            <a:pPr algn="l">
              <a:buClrTx/>
            </a:pPr>
            <a:endParaRPr lang="zh-CN" altLang="en-US" sz="1100" b="1" i="0" dirty="0">
              <a:latin typeface="楷体_GB2312" pitchFamily="49" charset="-122"/>
            </a:endParaRPr>
          </a:p>
          <a:p>
            <a:pPr lvl="1" algn="l">
              <a:buClrTx/>
              <a:buFont typeface="Symbol" pitchFamily="18" charset="2"/>
              <a:buChar char="-"/>
            </a:pPr>
            <a:r>
              <a:rPr lang="zh-CN" altLang="en-US" sz="3600" b="1" i="0" dirty="0"/>
              <a:t>  </a:t>
            </a:r>
            <a:r>
              <a:rPr lang="zh-CN" altLang="en-US" sz="2400" b="1" i="0" dirty="0"/>
              <a:t>分析栈中继承属性的访问</a:t>
            </a:r>
            <a:endParaRPr lang="zh-CN" altLang="en-US" sz="2400" b="1" i="0" dirty="0">
              <a:latin typeface="Times New Roman" pitchFamily="18" charset="0"/>
            </a:endParaRPr>
          </a:p>
          <a:p>
            <a:pPr lvl="1" algn="l">
              <a:buClrTx/>
              <a:buFont typeface="Symbol" pitchFamily="18" charset="2"/>
              <a:buNone/>
            </a:pPr>
            <a:endParaRPr lang="zh-CN" altLang="en-US" sz="1100" b="1" i="0" dirty="0">
              <a:latin typeface="Times New Roman" pitchFamily="18" charset="0"/>
            </a:endParaRPr>
          </a:p>
          <a:p>
            <a:pPr lvl="2" algn="l">
              <a:lnSpc>
                <a:spcPct val="150000"/>
              </a:lnSpc>
              <a:buClrTx/>
              <a:buFontTx/>
              <a:buChar char="•"/>
            </a:pPr>
            <a:r>
              <a:rPr lang="zh-CN" altLang="en-US" sz="2400" b="1" i="0" dirty="0"/>
              <a:t> </a:t>
            </a:r>
            <a:r>
              <a:rPr lang="zh-CN" altLang="en-US" sz="2400" b="1" i="0" dirty="0">
                <a:solidFill>
                  <a:srgbClr val="333399"/>
                </a:solidFill>
              </a:rPr>
              <a:t> </a:t>
            </a:r>
            <a:r>
              <a:rPr lang="zh-CN" altLang="en-US" sz="2800" b="1" i="0" dirty="0">
                <a:solidFill>
                  <a:srgbClr val="333399"/>
                </a:solidFill>
              </a:rPr>
              <a:t>自下而上语义计算程序根据产生式 </a:t>
            </a:r>
            <a:r>
              <a:rPr lang="en-US" altLang="zh-CN" sz="2800" b="1" dirty="0">
                <a:solidFill>
                  <a:srgbClr val="333399"/>
                </a:solidFill>
              </a:rPr>
              <a:t>A</a:t>
            </a:r>
            <a:r>
              <a:rPr lang="en-US" altLang="zh-CN" sz="2800" b="1" dirty="0">
                <a:solidFill>
                  <a:srgbClr val="333399"/>
                </a:solidFill>
                <a:sym typeface="Symbol" pitchFamily="18" charset="2"/>
              </a:rPr>
              <a:t></a:t>
            </a:r>
            <a:r>
              <a:rPr lang="en-US" altLang="zh-CN" sz="2800" b="1" dirty="0">
                <a:solidFill>
                  <a:srgbClr val="333399"/>
                </a:solidFill>
              </a:rPr>
              <a:t>XY</a:t>
            </a:r>
            <a:r>
              <a:rPr lang="en-US" altLang="zh-CN" sz="2800" b="1" i="0" dirty="0">
                <a:solidFill>
                  <a:srgbClr val="333399"/>
                </a:solidFill>
              </a:rPr>
              <a:t> </a:t>
            </a:r>
            <a:r>
              <a:rPr lang="zh-CN" altLang="en-US" sz="2800" b="1" i="0" dirty="0">
                <a:solidFill>
                  <a:srgbClr val="333399"/>
                </a:solidFill>
              </a:rPr>
              <a:t>的</a:t>
            </a:r>
            <a:r>
              <a:rPr lang="zh-CN" altLang="en-US" sz="2800" b="1" i="0" dirty="0" smtClean="0">
                <a:solidFill>
                  <a:srgbClr val="333399"/>
                </a:solidFill>
              </a:rPr>
              <a:t>归约过程</a:t>
            </a:r>
            <a:r>
              <a:rPr lang="zh-CN" altLang="en-US" sz="2800" b="1" i="0" dirty="0">
                <a:solidFill>
                  <a:srgbClr val="333399"/>
                </a:solidFill>
              </a:rPr>
              <a:t>中，假设</a:t>
            </a:r>
            <a:r>
              <a:rPr lang="en-US" altLang="zh-CN" sz="2800" b="1" i="0" dirty="0">
                <a:solidFill>
                  <a:srgbClr val="333399"/>
                </a:solidFill>
              </a:rPr>
              <a:t>X</a:t>
            </a:r>
            <a:r>
              <a:rPr lang="zh-CN" altLang="en-US" sz="2800" b="1" i="0" dirty="0">
                <a:solidFill>
                  <a:srgbClr val="333399"/>
                </a:solidFill>
              </a:rPr>
              <a:t>的综合属性 </a:t>
            </a:r>
            <a:r>
              <a:rPr lang="en-US" altLang="zh-CN" sz="2800" b="1" dirty="0">
                <a:solidFill>
                  <a:srgbClr val="333399"/>
                </a:solidFill>
              </a:rPr>
              <a:t>X.s</a:t>
            </a:r>
            <a:r>
              <a:rPr lang="en-US" altLang="zh-CN" sz="2800" b="1" i="0" dirty="0">
                <a:solidFill>
                  <a:srgbClr val="333399"/>
                </a:solidFill>
              </a:rPr>
              <a:t> </a:t>
            </a:r>
            <a:r>
              <a:rPr lang="zh-CN" altLang="en-US" sz="2800" b="1" i="0" dirty="0">
                <a:solidFill>
                  <a:srgbClr val="333399"/>
                </a:solidFill>
              </a:rPr>
              <a:t>已经出现在语义</a:t>
            </a:r>
            <a:r>
              <a:rPr lang="zh-CN" altLang="en-US" sz="2800" b="1" i="0" dirty="0" smtClean="0">
                <a:solidFill>
                  <a:srgbClr val="333399"/>
                </a:solidFill>
              </a:rPr>
              <a:t>栈上</a:t>
            </a:r>
            <a:r>
              <a:rPr lang="en-US" altLang="zh-CN" sz="2800" b="1" i="0" dirty="0">
                <a:solidFill>
                  <a:srgbClr val="333399"/>
                </a:solidFill>
              </a:rPr>
              <a:t>. </a:t>
            </a:r>
            <a:r>
              <a:rPr lang="zh-CN" altLang="en-US" sz="2800" b="1" i="0" dirty="0">
                <a:solidFill>
                  <a:srgbClr val="333399"/>
                </a:solidFill>
              </a:rPr>
              <a:t>因为在</a:t>
            </a:r>
            <a:r>
              <a:rPr lang="en-US" altLang="zh-CN" sz="2800" b="1" dirty="0">
                <a:solidFill>
                  <a:srgbClr val="333399"/>
                </a:solidFill>
              </a:rPr>
              <a:t>Y </a:t>
            </a:r>
            <a:r>
              <a:rPr lang="zh-CN" altLang="en-US" sz="2800" b="1" i="0" dirty="0">
                <a:solidFill>
                  <a:srgbClr val="333399"/>
                </a:solidFill>
              </a:rPr>
              <a:t>以下子树的任何归约之前，</a:t>
            </a:r>
            <a:r>
              <a:rPr lang="en-US" altLang="zh-CN" sz="2800" b="1" dirty="0">
                <a:solidFill>
                  <a:srgbClr val="333399"/>
                </a:solidFill>
              </a:rPr>
              <a:t>X.s</a:t>
            </a:r>
            <a:r>
              <a:rPr lang="zh-CN" altLang="en-US" sz="2800" b="1" i="0" dirty="0">
                <a:solidFill>
                  <a:srgbClr val="333399"/>
                </a:solidFill>
              </a:rPr>
              <a:t>的值</a:t>
            </a:r>
            <a:r>
              <a:rPr lang="zh-CN" altLang="en-US" sz="2800" b="1" i="0" dirty="0" smtClean="0">
                <a:solidFill>
                  <a:srgbClr val="333399"/>
                </a:solidFill>
              </a:rPr>
              <a:t>一直</a:t>
            </a:r>
            <a:r>
              <a:rPr lang="zh-CN" altLang="en-US" sz="2800" b="1" i="0" dirty="0">
                <a:solidFill>
                  <a:srgbClr val="333399"/>
                </a:solidFill>
              </a:rPr>
              <a:t>存在，因此它可以被</a:t>
            </a:r>
            <a:r>
              <a:rPr lang="en-US" altLang="zh-CN" sz="2800" b="1" dirty="0">
                <a:solidFill>
                  <a:srgbClr val="333399"/>
                </a:solidFill>
              </a:rPr>
              <a:t>Y </a:t>
            </a:r>
            <a:r>
              <a:rPr lang="zh-CN" altLang="en-US" sz="2800" b="1" i="0" dirty="0">
                <a:solidFill>
                  <a:srgbClr val="333399"/>
                </a:solidFill>
              </a:rPr>
              <a:t>继承</a:t>
            </a:r>
            <a:r>
              <a:rPr lang="en-US" altLang="zh-CN" sz="2800" b="1" i="0" dirty="0">
                <a:solidFill>
                  <a:srgbClr val="333399"/>
                </a:solidFill>
              </a:rPr>
              <a:t>. </a:t>
            </a:r>
            <a:r>
              <a:rPr lang="zh-CN" altLang="en-US" sz="2800" b="1" i="0" dirty="0">
                <a:solidFill>
                  <a:srgbClr val="333399"/>
                </a:solidFill>
              </a:rPr>
              <a:t>如果用复写规则</a:t>
            </a:r>
          </a:p>
          <a:p>
            <a:pPr lvl="2" algn="l">
              <a:lnSpc>
                <a:spcPct val="150000"/>
              </a:lnSpc>
              <a:buClrTx/>
              <a:buFontTx/>
              <a:buNone/>
            </a:pPr>
            <a:r>
              <a:rPr lang="zh-CN" altLang="en-US" sz="2800" b="1" i="0" dirty="0">
                <a:solidFill>
                  <a:srgbClr val="333399"/>
                </a:solidFill>
              </a:rPr>
              <a:t>    </a:t>
            </a:r>
            <a:r>
              <a:rPr lang="en-US" altLang="zh-CN" sz="2800" b="1" dirty="0" err="1">
                <a:solidFill>
                  <a:srgbClr val="333399"/>
                </a:solidFill>
              </a:rPr>
              <a:t>Y.i</a:t>
            </a:r>
            <a:r>
              <a:rPr lang="en-US" altLang="zh-CN" sz="2800" b="1" dirty="0">
                <a:solidFill>
                  <a:srgbClr val="333399"/>
                </a:solidFill>
              </a:rPr>
              <a:t>:=X.s </a:t>
            </a:r>
            <a:r>
              <a:rPr lang="zh-CN" altLang="en-US" sz="2800" b="1" i="0" dirty="0">
                <a:solidFill>
                  <a:srgbClr val="333399"/>
                </a:solidFill>
              </a:rPr>
              <a:t>来定义 </a:t>
            </a:r>
            <a:r>
              <a:rPr lang="en-US" altLang="zh-CN" sz="2800" b="1" dirty="0">
                <a:solidFill>
                  <a:srgbClr val="333399"/>
                </a:solidFill>
              </a:rPr>
              <a:t>Y</a:t>
            </a:r>
            <a:r>
              <a:rPr lang="en-US" altLang="zh-CN" sz="2800" b="1" i="0" dirty="0">
                <a:solidFill>
                  <a:srgbClr val="333399"/>
                </a:solidFill>
              </a:rPr>
              <a:t> </a:t>
            </a:r>
            <a:r>
              <a:rPr lang="zh-CN" altLang="en-US" sz="2800" b="1" i="0" dirty="0">
                <a:solidFill>
                  <a:srgbClr val="333399"/>
                </a:solidFill>
              </a:rPr>
              <a:t>的继承属性</a:t>
            </a:r>
            <a:r>
              <a:rPr lang="en-US" altLang="zh-CN" sz="2800" b="1" dirty="0" err="1">
                <a:solidFill>
                  <a:srgbClr val="333399"/>
                </a:solidFill>
              </a:rPr>
              <a:t>Y.i</a:t>
            </a:r>
            <a:r>
              <a:rPr lang="zh-CN" altLang="en-US" sz="2800" b="1" i="0" dirty="0">
                <a:solidFill>
                  <a:srgbClr val="333399"/>
                </a:solidFill>
              </a:rPr>
              <a:t>，则在需要</a:t>
            </a:r>
            <a:r>
              <a:rPr lang="en-US" altLang="zh-CN" sz="2800" b="1" dirty="0" err="1">
                <a:solidFill>
                  <a:srgbClr val="333399"/>
                </a:solidFill>
              </a:rPr>
              <a:t>Y.i</a:t>
            </a:r>
            <a:r>
              <a:rPr lang="en-US" altLang="zh-CN" sz="2800" b="1" dirty="0">
                <a:solidFill>
                  <a:srgbClr val="333399"/>
                </a:solidFill>
              </a:rPr>
              <a:t> </a:t>
            </a:r>
            <a:r>
              <a:rPr lang="zh-CN" altLang="en-US" sz="2800" b="1" i="0" dirty="0">
                <a:solidFill>
                  <a:srgbClr val="333399"/>
                </a:solidFill>
              </a:rPr>
              <a:t>时</a:t>
            </a:r>
            <a:r>
              <a:rPr lang="zh-CN" altLang="en-US" sz="2800" b="1" i="0" dirty="0" smtClean="0">
                <a:solidFill>
                  <a:srgbClr val="333399"/>
                </a:solidFill>
              </a:rPr>
              <a:t>， </a:t>
            </a:r>
            <a:r>
              <a:rPr lang="zh-CN" altLang="en-US" sz="2800" b="1" i="0" dirty="0">
                <a:solidFill>
                  <a:srgbClr val="333399"/>
                </a:solidFill>
              </a:rPr>
              <a:t>可以使用</a:t>
            </a:r>
            <a:r>
              <a:rPr lang="en-US" altLang="zh-CN" sz="2800" b="1" dirty="0">
                <a:solidFill>
                  <a:srgbClr val="333399"/>
                </a:solidFill>
              </a:rPr>
              <a:t>X.s</a:t>
            </a:r>
            <a:endParaRPr lang="en-US" altLang="zh-CN" sz="2800" b="1" i="0" dirty="0">
              <a:solidFill>
                <a:srgbClr val="333399"/>
              </a:solidFill>
              <a:latin typeface="楷体_GB2312" pitchFamily="49" charset="-122"/>
            </a:endParaRPr>
          </a:p>
        </p:txBody>
      </p:sp>
    </p:spTree>
    <p:extLst>
      <p:ext uri="{BB962C8B-B14F-4D97-AF65-F5344CB8AC3E}">
        <p14:creationId xmlns:p14="http://schemas.microsoft.com/office/powerpoint/2010/main" val="3362905574"/>
      </p:ext>
    </p:extLst>
  </p:cSld>
  <p:clrMapOvr>
    <a:masterClrMapping/>
  </p:clrMapOvr>
  <p:transition>
    <p:random/>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Text Box 2"/>
          <p:cNvSpPr txBox="1">
            <a:spLocks noChangeArrowheads="1"/>
          </p:cNvSpPr>
          <p:nvPr/>
        </p:nvSpPr>
        <p:spPr bwMode="auto">
          <a:xfrm>
            <a:off x="865188" y="1752600"/>
            <a:ext cx="7086600" cy="1858962"/>
          </a:xfrm>
          <a:prstGeom prst="rect">
            <a:avLst/>
          </a:prstGeom>
          <a:noFill/>
          <a:ln w="9525">
            <a:noFill/>
            <a:miter lim="800000"/>
            <a:headEnd/>
            <a:tailEnd/>
          </a:ln>
        </p:spPr>
        <p:txBody>
          <a:bodyPr>
            <a:spAutoFit/>
          </a:bodyPr>
          <a:lstStyle/>
          <a:p>
            <a:pPr algn="l">
              <a:buClrTx/>
            </a:pPr>
            <a:r>
              <a:rPr kumimoji="0" lang="zh-CN" altLang="en-US" b="1" i="0" dirty="0">
                <a:sym typeface="Symbol" pitchFamily="18" charset="2"/>
              </a:rPr>
              <a:t>翻译模式</a:t>
            </a:r>
            <a:endParaRPr kumimoji="0" lang="zh-CN" altLang="en-US" i="0" dirty="0">
              <a:cs typeface="Times New Roman" pitchFamily="18" charset="0"/>
              <a:sym typeface="Symbol" pitchFamily="18" charset="2"/>
            </a:endParaRPr>
          </a:p>
          <a:p>
            <a:pPr algn="l">
              <a:buClrTx/>
            </a:pPr>
            <a:endParaRPr kumimoji="0" lang="zh-CN" altLang="en-US" sz="800" i="0" dirty="0">
              <a:solidFill>
                <a:srgbClr val="333399"/>
              </a:solidFill>
              <a:cs typeface="Times New Roman" pitchFamily="18" charset="0"/>
              <a:sym typeface="Symbol" pitchFamily="18" charset="2"/>
            </a:endParaRPr>
          </a:p>
          <a:p>
            <a:pPr algn="l">
              <a:buClrTx/>
            </a:pPr>
            <a:r>
              <a:rPr lang="en-US" altLang="zh-CN" sz="2000" dirty="0">
                <a:solidFill>
                  <a:srgbClr val="333399"/>
                </a:solidFill>
                <a:cs typeface="Times New Roman" pitchFamily="18" charset="0"/>
                <a:sym typeface="Symbol" pitchFamily="18" charset="2"/>
              </a:rPr>
              <a:t>D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T </a:t>
            </a:r>
            <a:r>
              <a:rPr lang="en-US" altLang="zh-CN" sz="2000" i="0" dirty="0">
                <a:solidFill>
                  <a:srgbClr val="333399"/>
                </a:solidFill>
                <a:cs typeface="Times New Roman" pitchFamily="18" charset="0"/>
                <a:sym typeface="Symbol" pitchFamily="18" charset="2"/>
              </a:rPr>
              <a:t>{ </a:t>
            </a:r>
            <a:r>
              <a:rPr lang="en-US" altLang="zh-CN" sz="2000" dirty="0" err="1">
                <a:solidFill>
                  <a:srgbClr val="333399"/>
                </a:solidFill>
                <a:cs typeface="Times New Roman" pitchFamily="18" charset="0"/>
                <a:sym typeface="Symbol" pitchFamily="18" charset="2"/>
              </a:rPr>
              <a:t>L</a:t>
            </a:r>
            <a:r>
              <a:rPr lang="en-US" altLang="zh-CN" sz="2000" b="1" dirty="0" err="1">
                <a:solidFill>
                  <a:srgbClr val="333399"/>
                </a:solidFill>
                <a:cs typeface="Times New Roman" pitchFamily="18" charset="0"/>
                <a:sym typeface="Symbol" pitchFamily="18" charset="2"/>
              </a:rPr>
              <a:t>.</a:t>
            </a:r>
            <a:r>
              <a:rPr lang="en-US" altLang="zh-CN" sz="2000" dirty="0" err="1">
                <a:solidFill>
                  <a:srgbClr val="333399"/>
                </a:solidFill>
                <a:cs typeface="Times New Roman" pitchFamily="18" charset="0"/>
                <a:sym typeface="Symbol" pitchFamily="18" charset="2"/>
              </a:rPr>
              <a:t>in</a:t>
            </a:r>
            <a:r>
              <a:rPr lang="en-US" altLang="zh-CN" sz="2000" i="0" dirty="0">
                <a:solidFill>
                  <a:srgbClr val="333399"/>
                </a:solidFill>
                <a:sym typeface="Symbol" pitchFamily="18" charset="2"/>
              </a:rPr>
              <a:t> := </a:t>
            </a:r>
            <a:r>
              <a:rPr lang="en-US" altLang="zh-CN" sz="2000" dirty="0" err="1">
                <a:solidFill>
                  <a:srgbClr val="333399"/>
                </a:solidFill>
                <a:sym typeface="Symbol" pitchFamily="18" charset="2"/>
              </a:rPr>
              <a:t>T</a:t>
            </a:r>
            <a:r>
              <a:rPr lang="en-US" altLang="zh-CN" sz="2000" b="1" dirty="0" err="1">
                <a:solidFill>
                  <a:srgbClr val="333399"/>
                </a:solidFill>
              </a:rPr>
              <a:t>.</a:t>
            </a:r>
            <a:r>
              <a:rPr lang="en-US" altLang="zh-CN" sz="2000" dirty="0" err="1">
                <a:solidFill>
                  <a:srgbClr val="333399"/>
                </a:solidFill>
              </a:rPr>
              <a:t>type</a:t>
            </a:r>
            <a:r>
              <a:rPr lang="en-US" altLang="zh-CN" sz="2000" dirty="0">
                <a:solidFill>
                  <a:srgbClr val="333399"/>
                </a:solidFill>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L</a:t>
            </a:r>
            <a:endParaRPr kumimoji="0" lang="en-US" altLang="zh-CN" sz="2000" i="0" dirty="0">
              <a:solidFill>
                <a:srgbClr val="333399"/>
              </a:solidFill>
              <a:sym typeface="Symbol" pitchFamily="18" charset="2"/>
            </a:endParaRPr>
          </a:p>
          <a:p>
            <a:pPr algn="l">
              <a:buClrTx/>
            </a:pPr>
            <a:r>
              <a:rPr lang="en-US" altLang="zh-CN" sz="2000" dirty="0">
                <a:solidFill>
                  <a:srgbClr val="333399"/>
                </a:solidFill>
                <a:sym typeface="Symbol" pitchFamily="18" charset="2"/>
              </a:rPr>
              <a:t>T </a:t>
            </a:r>
            <a:r>
              <a:rPr lang="en-US" altLang="zh-CN" sz="2000" i="0" dirty="0">
                <a:solidFill>
                  <a:srgbClr val="333399"/>
                </a:solidFill>
                <a:ea typeface="华文行楷" pitchFamily="2" charset="-122"/>
                <a:sym typeface="Symbol" pitchFamily="18" charset="2"/>
              </a:rPr>
              <a:t></a:t>
            </a:r>
            <a:r>
              <a:rPr lang="en-US" altLang="zh-CN" sz="2000" dirty="0">
                <a:solidFill>
                  <a:srgbClr val="333399"/>
                </a:solidFill>
                <a:ea typeface="华文行楷" pitchFamily="2" charset="-122"/>
                <a:sym typeface="Symbol" pitchFamily="18" charset="2"/>
              </a:rPr>
              <a:t> </a:t>
            </a:r>
            <a:r>
              <a:rPr lang="en-US" altLang="zh-CN" sz="2000" u="sng" dirty="0" err="1">
                <a:solidFill>
                  <a:srgbClr val="333399"/>
                </a:solidFill>
                <a:ea typeface="华文行楷" pitchFamily="2" charset="-122"/>
                <a:sym typeface="Symbol" pitchFamily="18" charset="2"/>
              </a:rPr>
              <a:t>int</a:t>
            </a:r>
            <a:r>
              <a:rPr lang="en-US" altLang="zh-CN" sz="2000" dirty="0">
                <a:solidFill>
                  <a:srgbClr val="333399"/>
                </a:solidFill>
                <a:ea typeface="华文行楷" pitchFamily="2" charset="-122"/>
                <a:sym typeface="Symbol" pitchFamily="18" charset="2"/>
              </a:rPr>
              <a:t>   </a:t>
            </a: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T</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type</a:t>
            </a:r>
            <a:r>
              <a:rPr lang="en-US" altLang="zh-CN" sz="2000" i="0" dirty="0">
                <a:solidFill>
                  <a:srgbClr val="333399"/>
                </a:solidFill>
                <a:sym typeface="Symbol" pitchFamily="18" charset="2"/>
              </a:rPr>
              <a:t> := </a:t>
            </a:r>
            <a:r>
              <a:rPr lang="en-US" altLang="zh-CN" sz="2000" dirty="0">
                <a:solidFill>
                  <a:srgbClr val="333399"/>
                </a:solidFill>
                <a:sym typeface="Symbol" pitchFamily="18" charset="2"/>
              </a:rPr>
              <a:t>integer</a:t>
            </a:r>
            <a:r>
              <a:rPr lang="en-US" altLang="zh-CN" sz="2000" dirty="0">
                <a:solidFill>
                  <a:srgbClr val="333399"/>
                </a:solidFill>
              </a:rPr>
              <a:t> </a:t>
            </a:r>
            <a:r>
              <a:rPr lang="en-US" altLang="zh-CN" sz="2000" i="0" dirty="0">
                <a:solidFill>
                  <a:srgbClr val="333399"/>
                </a:solidFill>
                <a:sym typeface="Symbol" pitchFamily="18" charset="2"/>
              </a:rPr>
              <a:t>} </a:t>
            </a:r>
            <a:r>
              <a:rPr lang="en-US" altLang="zh-CN" b="1" i="0" dirty="0">
                <a:solidFill>
                  <a:srgbClr val="333399"/>
                </a:solidFill>
                <a:sym typeface="Symbol" pitchFamily="18" charset="2"/>
              </a:rPr>
              <a:t> </a:t>
            </a:r>
            <a:r>
              <a:rPr lang="en-US" altLang="zh-CN" sz="2000" u="sng" dirty="0">
                <a:solidFill>
                  <a:srgbClr val="333399"/>
                </a:solidFill>
                <a:sym typeface="Symbol" pitchFamily="18" charset="2"/>
              </a:rPr>
              <a:t>real</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T</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type</a:t>
            </a:r>
            <a:r>
              <a:rPr lang="en-US" altLang="zh-CN" sz="2000" i="0" dirty="0">
                <a:solidFill>
                  <a:srgbClr val="333399"/>
                </a:solidFill>
                <a:sym typeface="Symbol" pitchFamily="18" charset="2"/>
              </a:rPr>
              <a:t> := </a:t>
            </a:r>
            <a:r>
              <a:rPr lang="en-US" altLang="zh-CN" sz="2000" dirty="0">
                <a:solidFill>
                  <a:srgbClr val="333399"/>
                </a:solidFill>
                <a:sym typeface="Symbol" pitchFamily="18" charset="2"/>
              </a:rPr>
              <a:t>real</a:t>
            </a:r>
            <a:r>
              <a:rPr lang="en-US" altLang="zh-CN" sz="2000" dirty="0">
                <a:solidFill>
                  <a:srgbClr val="333399"/>
                </a:solidFill>
              </a:rPr>
              <a:t> </a:t>
            </a:r>
            <a:r>
              <a:rPr lang="en-US" altLang="zh-CN" sz="2000" i="0" dirty="0">
                <a:solidFill>
                  <a:srgbClr val="333399"/>
                </a:solidFill>
                <a:sym typeface="Symbol" pitchFamily="18" charset="2"/>
              </a:rPr>
              <a:t>}</a:t>
            </a:r>
            <a:endParaRPr lang="en-US" altLang="zh-CN" sz="2000" u="sng" dirty="0">
              <a:solidFill>
                <a:srgbClr val="333399"/>
              </a:solidFill>
              <a:ea typeface="华文行楷" pitchFamily="2" charset="-122"/>
              <a:sym typeface="Symbol" pitchFamily="18" charset="2"/>
            </a:endParaRPr>
          </a:p>
          <a:p>
            <a:pPr algn="l">
              <a:buClrTx/>
            </a:pPr>
            <a:r>
              <a:rPr lang="en-US" altLang="zh-CN" sz="2000" dirty="0">
                <a:solidFill>
                  <a:srgbClr val="333399"/>
                </a:solidFill>
                <a:sym typeface="Symbol" pitchFamily="18" charset="2"/>
              </a:rPr>
              <a:t>L </a:t>
            </a:r>
            <a:r>
              <a:rPr lang="en-US" altLang="zh-CN" sz="2000" i="0" dirty="0">
                <a:solidFill>
                  <a:srgbClr val="333399"/>
                </a:solidFill>
                <a:ea typeface="华文行楷" pitchFamily="2" charset="-122"/>
                <a:sym typeface="Symbol" pitchFamily="18" charset="2"/>
              </a:rPr>
              <a:t></a:t>
            </a:r>
            <a:r>
              <a:rPr lang="en-US" altLang="zh-CN" sz="2000" dirty="0">
                <a:solidFill>
                  <a:srgbClr val="333399"/>
                </a:solidFill>
                <a:ea typeface="华文行楷" pitchFamily="2" charset="-122"/>
                <a:sym typeface="Symbol" pitchFamily="18" charset="2"/>
              </a:rPr>
              <a:t>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L</a:t>
            </a:r>
            <a:r>
              <a:rPr lang="en-US" altLang="zh-CN" sz="2000" i="0" baseline="-25000" dirty="0">
                <a:solidFill>
                  <a:srgbClr val="333399"/>
                </a:solidFill>
                <a:sym typeface="Symbol" pitchFamily="18" charset="2"/>
              </a:rPr>
              <a:t>1</a:t>
            </a:r>
            <a:r>
              <a:rPr lang="en-US" altLang="zh-CN" sz="2000" b="1" dirty="0">
                <a:solidFill>
                  <a:srgbClr val="333399"/>
                </a:solidFill>
                <a:sym typeface="Symbol" pitchFamily="18" charset="2"/>
              </a:rPr>
              <a:t>.</a:t>
            </a:r>
            <a:r>
              <a:rPr lang="en-US" altLang="zh-CN" sz="2000" dirty="0">
                <a:solidFill>
                  <a:srgbClr val="333399"/>
                </a:solidFill>
                <a:sym typeface="Symbol" pitchFamily="18" charset="2"/>
              </a:rPr>
              <a:t>in</a:t>
            </a:r>
            <a:r>
              <a:rPr lang="en-US" altLang="zh-CN" sz="2000" i="0" dirty="0">
                <a:solidFill>
                  <a:srgbClr val="333399"/>
                </a:solidFill>
                <a:sym typeface="Symbol" pitchFamily="18" charset="2"/>
              </a:rPr>
              <a:t> := </a:t>
            </a:r>
            <a:r>
              <a:rPr lang="en-US" altLang="zh-CN" sz="2000" dirty="0" err="1">
                <a:solidFill>
                  <a:srgbClr val="333399"/>
                </a:solidFill>
                <a:sym typeface="Symbol" pitchFamily="18" charset="2"/>
              </a:rPr>
              <a:t>L</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in</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ea typeface="华文行楷" pitchFamily="2" charset="-122"/>
                <a:sym typeface="Symbol" pitchFamily="18" charset="2"/>
              </a:rPr>
              <a:t> L</a:t>
            </a:r>
            <a:r>
              <a:rPr lang="en-US" altLang="zh-CN" sz="2000" i="0" baseline="-25000" dirty="0">
                <a:solidFill>
                  <a:srgbClr val="333399"/>
                </a:solidFill>
                <a:sym typeface="Symbol" pitchFamily="18" charset="2"/>
              </a:rPr>
              <a:t>1</a:t>
            </a:r>
            <a:r>
              <a:rPr lang="en-US" altLang="zh-CN" sz="2000" dirty="0">
                <a:solidFill>
                  <a:srgbClr val="333399"/>
                </a:solidFill>
                <a:ea typeface="华文行楷" pitchFamily="2" charset="-122"/>
                <a:sym typeface="Symbol" pitchFamily="18" charset="2"/>
              </a:rPr>
              <a:t> </a:t>
            </a:r>
            <a:r>
              <a:rPr lang="en-US" altLang="zh-CN" sz="2000" b="1" i="0" dirty="0">
                <a:solidFill>
                  <a:srgbClr val="333399"/>
                </a:solidFill>
                <a:sym typeface="Symbol" pitchFamily="18" charset="2"/>
              </a:rPr>
              <a:t>,</a:t>
            </a:r>
            <a:r>
              <a:rPr lang="en-US" altLang="zh-CN" sz="2000" dirty="0">
                <a:solidFill>
                  <a:srgbClr val="333399"/>
                </a:solidFill>
                <a:sym typeface="Symbol" pitchFamily="18" charset="2"/>
              </a:rPr>
              <a:t> v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 </a:t>
            </a:r>
            <a:r>
              <a:rPr lang="en-US" altLang="zh-CN" sz="2000" dirty="0" err="1">
                <a:solidFill>
                  <a:srgbClr val="333399"/>
                </a:solidFill>
                <a:sym typeface="Symbol" pitchFamily="18" charset="2"/>
              </a:rPr>
              <a:t>addtype</a:t>
            </a:r>
            <a:r>
              <a:rPr lang="en-US" altLang="zh-CN" sz="2000" dirty="0">
                <a:solidFill>
                  <a:srgbClr val="333399"/>
                </a:solidFill>
                <a:sym typeface="Symbol" pitchFamily="18" charset="2"/>
              </a:rPr>
              <a:t>(</a:t>
            </a:r>
            <a:r>
              <a:rPr lang="en-US" altLang="zh-CN" sz="2000" dirty="0" err="1">
                <a:solidFill>
                  <a:srgbClr val="333399"/>
                </a:solidFill>
                <a:sym typeface="Symbol" pitchFamily="18" charset="2"/>
              </a:rPr>
              <a:t>v.entry,L</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in</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endParaRPr lang="en-US" altLang="zh-CN" sz="2000" dirty="0">
              <a:solidFill>
                <a:srgbClr val="333399"/>
              </a:solidFill>
              <a:sym typeface="Symbol" pitchFamily="18" charset="2"/>
            </a:endParaRPr>
          </a:p>
          <a:p>
            <a:pPr algn="l">
              <a:buClrTx/>
            </a:pPr>
            <a:r>
              <a:rPr lang="en-US" altLang="zh-CN" sz="2000" dirty="0">
                <a:solidFill>
                  <a:srgbClr val="333399"/>
                </a:solidFill>
                <a:sym typeface="Symbol" pitchFamily="18" charset="2"/>
              </a:rPr>
              <a:t>L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v  </a:t>
            </a: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addtype</a:t>
            </a:r>
            <a:r>
              <a:rPr lang="en-US" altLang="zh-CN" sz="2000" dirty="0">
                <a:solidFill>
                  <a:srgbClr val="333399"/>
                </a:solidFill>
                <a:sym typeface="Symbol" pitchFamily="18" charset="2"/>
              </a:rPr>
              <a:t>(</a:t>
            </a:r>
            <a:r>
              <a:rPr lang="en-US" altLang="zh-CN" sz="2000" dirty="0" err="1">
                <a:solidFill>
                  <a:srgbClr val="333399"/>
                </a:solidFill>
                <a:sym typeface="Symbol" pitchFamily="18" charset="2"/>
              </a:rPr>
              <a:t>v.entry,L</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in</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p>
        </p:txBody>
      </p:sp>
      <p:sp>
        <p:nvSpPr>
          <p:cNvPr id="58371" name="Text Box 6"/>
          <p:cNvSpPr txBox="1">
            <a:spLocks noChangeArrowheads="1"/>
          </p:cNvSpPr>
          <p:nvPr/>
        </p:nvSpPr>
        <p:spPr bwMode="auto">
          <a:xfrm>
            <a:off x="229783" y="471487"/>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dirty="0">
                <a:latin typeface="楷体_GB2312" pitchFamily="49" charset="-122"/>
              </a:rPr>
              <a:t> </a:t>
            </a:r>
            <a:r>
              <a:rPr lang="zh-CN" altLang="en-US" sz="2800" b="1" i="0" dirty="0">
                <a:latin typeface="楷体_GB2312" pitchFamily="49" charset="-122"/>
              </a:rPr>
              <a:t>基于翻译模式的</a:t>
            </a:r>
            <a:r>
              <a:rPr lang="zh-CN" altLang="en-US" sz="2800" b="1" i="0" dirty="0"/>
              <a:t>自下而上</a:t>
            </a:r>
            <a:r>
              <a:rPr lang="zh-CN" altLang="en-US" sz="2800" b="1" i="0" dirty="0">
                <a:latin typeface="楷体_GB2312" pitchFamily="49" charset="-122"/>
              </a:rPr>
              <a:t>语义计算</a:t>
            </a:r>
          </a:p>
          <a:p>
            <a:pPr algn="l">
              <a:buClrTx/>
            </a:pPr>
            <a:endParaRPr lang="zh-CN" altLang="en-US" sz="1000" b="1" i="0" dirty="0">
              <a:latin typeface="楷体_GB2312" pitchFamily="49" charset="-122"/>
            </a:endParaRPr>
          </a:p>
          <a:p>
            <a:pPr lvl="1" algn="l">
              <a:buClrTx/>
              <a:buFont typeface="Symbol" pitchFamily="18" charset="2"/>
              <a:buChar char="-"/>
            </a:pPr>
            <a:r>
              <a:rPr lang="zh-CN" altLang="en-US" sz="2800" b="1" i="0" dirty="0"/>
              <a:t>  </a:t>
            </a:r>
            <a:r>
              <a:rPr lang="zh-CN" altLang="en-US" b="1" i="0" dirty="0">
                <a:solidFill>
                  <a:srgbClr val="333399"/>
                </a:solidFill>
              </a:rPr>
              <a:t>分析栈中继承属性的访问</a:t>
            </a:r>
            <a:r>
              <a:rPr lang="zh-CN" altLang="en-US" b="1" i="0" dirty="0">
                <a:latin typeface="Times New Roman" pitchFamily="18" charset="0"/>
              </a:rPr>
              <a:t>举例</a:t>
            </a:r>
            <a:endParaRPr lang="zh-CN" altLang="en-US" sz="1000" b="1" i="0" dirty="0">
              <a:latin typeface="Times New Roman" pitchFamily="18" charset="0"/>
            </a:endParaRPr>
          </a:p>
        </p:txBody>
      </p:sp>
      <p:sp>
        <p:nvSpPr>
          <p:cNvPr id="592908" name="Text Box 12"/>
          <p:cNvSpPr txBox="1">
            <a:spLocks noChangeArrowheads="1"/>
          </p:cNvSpPr>
          <p:nvPr/>
        </p:nvSpPr>
        <p:spPr bwMode="auto">
          <a:xfrm>
            <a:off x="1366433" y="4183224"/>
            <a:ext cx="7086600" cy="2073275"/>
          </a:xfrm>
          <a:prstGeom prst="rect">
            <a:avLst/>
          </a:prstGeom>
          <a:noFill/>
          <a:ln w="9525">
            <a:noFill/>
            <a:miter lim="800000"/>
            <a:headEnd/>
            <a:tailEnd/>
          </a:ln>
        </p:spPr>
        <p:txBody>
          <a:bodyPr>
            <a:spAutoFit/>
          </a:bodyPr>
          <a:lstStyle/>
          <a:p>
            <a:pPr algn="l">
              <a:buClrTx/>
            </a:pPr>
            <a:r>
              <a:rPr lang="en-US" altLang="zh-CN" sz="2000" dirty="0">
                <a:solidFill>
                  <a:srgbClr val="333399"/>
                </a:solidFill>
                <a:cs typeface="Times New Roman" pitchFamily="18" charset="0"/>
                <a:sym typeface="Symbol" pitchFamily="18" charset="2"/>
              </a:rPr>
              <a:t>D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T L</a:t>
            </a:r>
            <a:endParaRPr kumimoji="0" lang="en-US" altLang="zh-CN" sz="2000" i="0" dirty="0">
              <a:solidFill>
                <a:srgbClr val="333399"/>
              </a:solidFill>
              <a:cs typeface="Times New Roman" pitchFamily="18" charset="0"/>
              <a:sym typeface="Symbol" pitchFamily="18" charset="2"/>
            </a:endParaRPr>
          </a:p>
          <a:p>
            <a:pPr algn="l">
              <a:buClrTx/>
            </a:pPr>
            <a:r>
              <a:rPr lang="en-US" altLang="zh-CN" sz="2000" dirty="0">
                <a:solidFill>
                  <a:srgbClr val="333399"/>
                </a:solidFill>
                <a:cs typeface="Times New Roman" pitchFamily="18" charset="0"/>
                <a:sym typeface="Symbol" pitchFamily="18" charset="2"/>
              </a:rPr>
              <a:t>T </a:t>
            </a:r>
            <a:r>
              <a:rPr lang="en-US" altLang="zh-CN" sz="2000" i="0" dirty="0">
                <a:solidFill>
                  <a:srgbClr val="333399"/>
                </a:solidFill>
                <a:ea typeface="华文行楷" pitchFamily="2" charset="-122"/>
                <a:cs typeface="Times New Roman" pitchFamily="18" charset="0"/>
                <a:sym typeface="Symbol" pitchFamily="18" charset="2"/>
              </a:rPr>
              <a:t></a:t>
            </a:r>
            <a:r>
              <a:rPr lang="en-US" altLang="zh-CN" sz="2000" dirty="0">
                <a:solidFill>
                  <a:srgbClr val="333399"/>
                </a:solidFill>
                <a:ea typeface="华文行楷" pitchFamily="2" charset="-122"/>
                <a:cs typeface="Times New Roman" pitchFamily="18" charset="0"/>
                <a:sym typeface="Symbol" pitchFamily="18" charset="2"/>
              </a:rPr>
              <a:t> </a:t>
            </a:r>
            <a:r>
              <a:rPr lang="en-US" altLang="zh-CN" sz="2000" u="sng" dirty="0" err="1">
                <a:solidFill>
                  <a:srgbClr val="333399"/>
                </a:solidFill>
                <a:ea typeface="华文行楷" pitchFamily="2" charset="-122"/>
                <a:cs typeface="Times New Roman" pitchFamily="18" charset="0"/>
                <a:sym typeface="Symbol" pitchFamily="18" charset="2"/>
              </a:rPr>
              <a:t>int</a:t>
            </a:r>
            <a:r>
              <a:rPr lang="en-US" altLang="zh-CN" sz="2000" dirty="0">
                <a:solidFill>
                  <a:srgbClr val="333399"/>
                </a:solidFill>
                <a:ea typeface="华文行楷" pitchFamily="2" charset="-122"/>
                <a:cs typeface="Times New Roman" pitchFamily="18" charset="0"/>
                <a:sym typeface="Symbol" pitchFamily="18" charset="2"/>
              </a:rPr>
              <a:t>                    </a:t>
            </a:r>
            <a:r>
              <a:rPr lang="en-US" altLang="zh-CN" sz="2000" dirty="0" err="1">
                <a:solidFill>
                  <a:srgbClr val="333399"/>
                </a:solidFill>
                <a:ea typeface="华文行楷" pitchFamily="2" charset="-122"/>
                <a:cs typeface="Times New Roman" pitchFamily="18" charset="0"/>
                <a:sym typeface="Symbol" pitchFamily="18" charset="2"/>
              </a:rPr>
              <a:t>val</a:t>
            </a:r>
            <a:r>
              <a:rPr lang="en-US" altLang="zh-CN" sz="2000" dirty="0">
                <a:solidFill>
                  <a:srgbClr val="333399"/>
                </a:solidFill>
                <a:ea typeface="华文行楷" pitchFamily="2" charset="-122"/>
                <a:cs typeface="Times New Roman" pitchFamily="18" charset="0"/>
                <a:sym typeface="Symbol" pitchFamily="18" charset="2"/>
              </a:rPr>
              <a:t> </a:t>
            </a:r>
            <a:r>
              <a:rPr lang="en-US" altLang="zh-CN" sz="2000" i="0" dirty="0">
                <a:solidFill>
                  <a:srgbClr val="333399"/>
                </a:solidFill>
                <a:ea typeface="华文行楷" pitchFamily="2" charset="-122"/>
                <a:cs typeface="Times New Roman" pitchFamily="18" charset="0"/>
                <a:sym typeface="Symbol" pitchFamily="18" charset="2"/>
              </a:rPr>
              <a:t>[</a:t>
            </a:r>
            <a:r>
              <a:rPr lang="en-US" altLang="zh-CN" sz="2000" dirty="0">
                <a:solidFill>
                  <a:srgbClr val="333399"/>
                </a:solidFill>
                <a:ea typeface="华文行楷" pitchFamily="2" charset="-122"/>
                <a:cs typeface="Times New Roman" pitchFamily="18" charset="0"/>
                <a:sym typeface="Symbol" pitchFamily="18" charset="2"/>
              </a:rPr>
              <a:t>top</a:t>
            </a:r>
            <a:r>
              <a:rPr lang="en-US" altLang="zh-CN" sz="2000" i="0" dirty="0">
                <a:solidFill>
                  <a:srgbClr val="333399"/>
                </a:solidFill>
                <a:ea typeface="华文行楷" pitchFamily="2" charset="-122"/>
                <a:cs typeface="Times New Roman" pitchFamily="18" charset="0"/>
                <a:sym typeface="Symbol" pitchFamily="18" charset="2"/>
              </a:rPr>
              <a:t>] := </a:t>
            </a:r>
            <a:r>
              <a:rPr lang="en-US" altLang="zh-CN" sz="2000" dirty="0">
                <a:solidFill>
                  <a:srgbClr val="333399"/>
                </a:solidFill>
                <a:ea typeface="华文行楷" pitchFamily="2" charset="-122"/>
                <a:cs typeface="Times New Roman" pitchFamily="18" charset="0"/>
                <a:sym typeface="Symbol" pitchFamily="18" charset="2"/>
              </a:rPr>
              <a:t>integer</a:t>
            </a:r>
          </a:p>
          <a:p>
            <a:pPr algn="l">
              <a:buClrTx/>
            </a:pPr>
            <a:r>
              <a:rPr lang="en-US" altLang="zh-CN" sz="2000" dirty="0">
                <a:solidFill>
                  <a:srgbClr val="333399"/>
                </a:solidFill>
                <a:cs typeface="Times New Roman" pitchFamily="18" charset="0"/>
                <a:sym typeface="Symbol" pitchFamily="18" charset="2"/>
              </a:rPr>
              <a:t>T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t>
            </a:r>
            <a:r>
              <a:rPr lang="en-US" altLang="zh-CN" sz="2000" u="sng" dirty="0">
                <a:solidFill>
                  <a:srgbClr val="333399"/>
                </a:solidFill>
                <a:cs typeface="Times New Roman" pitchFamily="18" charset="0"/>
                <a:sym typeface="Symbol" pitchFamily="18" charset="2"/>
              </a:rPr>
              <a:t>real</a:t>
            </a:r>
            <a:r>
              <a:rPr lang="en-US" altLang="zh-CN" sz="2000" dirty="0">
                <a:solidFill>
                  <a:srgbClr val="333399"/>
                </a:solidFill>
                <a:cs typeface="Times New Roman" pitchFamily="18" charset="0"/>
                <a:sym typeface="Symbol" pitchFamily="18" charset="2"/>
              </a:rPr>
              <a:t>                  </a:t>
            </a:r>
            <a:r>
              <a:rPr lang="en-US" altLang="zh-CN" sz="2000" dirty="0" err="1">
                <a:solidFill>
                  <a:srgbClr val="333399"/>
                </a:solidFill>
                <a:ea typeface="华文行楷" pitchFamily="2" charset="-122"/>
                <a:sym typeface="Symbol" pitchFamily="18" charset="2"/>
              </a:rPr>
              <a:t>val</a:t>
            </a:r>
            <a:r>
              <a:rPr lang="en-US" altLang="zh-CN" sz="2000" dirty="0">
                <a:solidFill>
                  <a:srgbClr val="333399"/>
                </a:solidFill>
                <a:ea typeface="华文行楷" pitchFamily="2" charset="-122"/>
                <a:sym typeface="Symbol" pitchFamily="18" charset="2"/>
              </a:rPr>
              <a:t> </a:t>
            </a:r>
            <a:r>
              <a:rPr lang="en-US" altLang="zh-CN" sz="2000" i="0" dirty="0">
                <a:solidFill>
                  <a:srgbClr val="333399"/>
                </a:solidFill>
                <a:ea typeface="华文行楷" pitchFamily="2" charset="-122"/>
                <a:sym typeface="Symbol" pitchFamily="18" charset="2"/>
              </a:rPr>
              <a:t>[</a:t>
            </a:r>
            <a:r>
              <a:rPr lang="en-US" altLang="zh-CN" sz="2000" dirty="0">
                <a:solidFill>
                  <a:srgbClr val="333399"/>
                </a:solidFill>
                <a:ea typeface="华文行楷" pitchFamily="2" charset="-122"/>
                <a:sym typeface="Symbol" pitchFamily="18" charset="2"/>
              </a:rPr>
              <a:t>top</a:t>
            </a:r>
            <a:r>
              <a:rPr lang="en-US" altLang="zh-CN" sz="2000" i="0" dirty="0">
                <a:solidFill>
                  <a:srgbClr val="333399"/>
                </a:solidFill>
                <a:ea typeface="华文行楷" pitchFamily="2" charset="-122"/>
                <a:sym typeface="Symbol" pitchFamily="18" charset="2"/>
              </a:rPr>
              <a:t>] := </a:t>
            </a:r>
            <a:r>
              <a:rPr lang="en-US" altLang="zh-CN" sz="2000" dirty="0">
                <a:solidFill>
                  <a:srgbClr val="333399"/>
                </a:solidFill>
                <a:ea typeface="华文行楷" pitchFamily="2" charset="-122"/>
                <a:sym typeface="Symbol" pitchFamily="18" charset="2"/>
              </a:rPr>
              <a:t>real</a:t>
            </a:r>
            <a:endParaRPr lang="en-US" altLang="zh-CN" sz="2000" u="sng" dirty="0">
              <a:solidFill>
                <a:srgbClr val="333399"/>
              </a:solidFill>
              <a:ea typeface="华文行楷" pitchFamily="2" charset="-122"/>
              <a:sym typeface="Symbol" pitchFamily="18" charset="2"/>
            </a:endParaRPr>
          </a:p>
          <a:p>
            <a:pPr algn="l">
              <a:buClrTx/>
            </a:pPr>
            <a:r>
              <a:rPr lang="en-US" altLang="zh-CN" sz="2000" dirty="0">
                <a:solidFill>
                  <a:srgbClr val="333399"/>
                </a:solidFill>
                <a:sym typeface="Symbol" pitchFamily="18" charset="2"/>
              </a:rPr>
              <a:t>L </a:t>
            </a:r>
            <a:r>
              <a:rPr lang="en-US" altLang="zh-CN" sz="2000" i="0" dirty="0">
                <a:solidFill>
                  <a:srgbClr val="333399"/>
                </a:solidFill>
                <a:ea typeface="华文行楷" pitchFamily="2" charset="-122"/>
                <a:sym typeface="Symbol" pitchFamily="18" charset="2"/>
              </a:rPr>
              <a:t></a:t>
            </a:r>
            <a:r>
              <a:rPr lang="en-US" altLang="zh-CN" sz="2000" dirty="0">
                <a:solidFill>
                  <a:srgbClr val="333399"/>
                </a:solidFill>
                <a:ea typeface="华文行楷" pitchFamily="2" charset="-122"/>
                <a:sym typeface="Symbol" pitchFamily="18" charset="2"/>
              </a:rPr>
              <a:t> L </a:t>
            </a:r>
            <a:r>
              <a:rPr lang="en-US" altLang="zh-CN" sz="2000" b="1" i="0" dirty="0">
                <a:solidFill>
                  <a:srgbClr val="333399"/>
                </a:solidFill>
                <a:sym typeface="Symbol" pitchFamily="18" charset="2"/>
              </a:rPr>
              <a:t>,</a:t>
            </a:r>
            <a:r>
              <a:rPr lang="en-US" altLang="zh-CN" sz="2000" dirty="0">
                <a:solidFill>
                  <a:srgbClr val="333399"/>
                </a:solidFill>
                <a:sym typeface="Symbol" pitchFamily="18" charset="2"/>
              </a:rPr>
              <a:t> v                 </a:t>
            </a:r>
            <a:r>
              <a:rPr lang="en-US" altLang="zh-CN" sz="2000" dirty="0" err="1">
                <a:solidFill>
                  <a:srgbClr val="333399"/>
                </a:solidFill>
                <a:sym typeface="Symbol" pitchFamily="18" charset="2"/>
              </a:rPr>
              <a:t>addtype</a:t>
            </a:r>
            <a:r>
              <a:rPr lang="en-US" altLang="zh-CN" sz="2000" dirty="0">
                <a:solidFill>
                  <a:srgbClr val="333399"/>
                </a:solidFill>
                <a:sym typeface="Symbol" pitchFamily="18" charset="2"/>
              </a:rPr>
              <a:t>(</a:t>
            </a:r>
            <a:r>
              <a:rPr lang="en-US" altLang="zh-CN" sz="2000" dirty="0" err="1">
                <a:solidFill>
                  <a:srgbClr val="333399"/>
                </a:solidFill>
                <a:ea typeface="华文行楷" pitchFamily="2" charset="-122"/>
                <a:sym typeface="Symbol" pitchFamily="18" charset="2"/>
              </a:rPr>
              <a:t>val</a:t>
            </a:r>
            <a:r>
              <a:rPr lang="en-US" altLang="zh-CN" sz="2000" dirty="0">
                <a:solidFill>
                  <a:srgbClr val="333399"/>
                </a:solidFill>
                <a:ea typeface="华文行楷" pitchFamily="2" charset="-122"/>
                <a:sym typeface="Symbol" pitchFamily="18" charset="2"/>
              </a:rPr>
              <a:t> </a:t>
            </a:r>
            <a:r>
              <a:rPr lang="en-US" altLang="zh-CN" sz="2000" i="0" dirty="0">
                <a:solidFill>
                  <a:srgbClr val="333399"/>
                </a:solidFill>
                <a:ea typeface="华文行楷" pitchFamily="2" charset="-122"/>
                <a:sym typeface="Symbol" pitchFamily="18" charset="2"/>
              </a:rPr>
              <a:t>[</a:t>
            </a:r>
            <a:r>
              <a:rPr lang="en-US" altLang="zh-CN" sz="2000" dirty="0">
                <a:solidFill>
                  <a:srgbClr val="333399"/>
                </a:solidFill>
                <a:ea typeface="华文行楷" pitchFamily="2" charset="-122"/>
                <a:sym typeface="Symbol" pitchFamily="18" charset="2"/>
              </a:rPr>
              <a:t>top</a:t>
            </a:r>
            <a:r>
              <a:rPr lang="en-US" altLang="zh-CN" sz="2000" i="0" dirty="0" smtClean="0">
                <a:solidFill>
                  <a:srgbClr val="333399"/>
                </a:solidFill>
                <a:ea typeface="华文行楷" pitchFamily="2" charset="-122"/>
                <a:sym typeface="Symbol" pitchFamily="18" charset="2"/>
              </a:rPr>
              <a:t>]</a:t>
            </a:r>
            <a:r>
              <a:rPr lang="en-US" altLang="zh-CN" sz="2000" dirty="0" smtClean="0">
                <a:solidFill>
                  <a:srgbClr val="333399"/>
                </a:solidFill>
                <a:sym typeface="Symbol" pitchFamily="18" charset="2"/>
              </a:rPr>
              <a:t> .entry</a:t>
            </a:r>
            <a:r>
              <a:rPr lang="en-US" altLang="zh-CN" sz="2000" i="0" dirty="0" smtClean="0">
                <a:solidFill>
                  <a:srgbClr val="333399"/>
                </a:solidFill>
                <a:ea typeface="华文行楷" pitchFamily="2" charset="-122"/>
                <a:sym typeface="Symbol" pitchFamily="18" charset="2"/>
              </a:rPr>
              <a:t> </a:t>
            </a:r>
            <a:r>
              <a:rPr lang="en-US" altLang="zh-CN" sz="2000" dirty="0">
                <a:solidFill>
                  <a:srgbClr val="333399"/>
                </a:solidFill>
                <a:sym typeface="Symbol" pitchFamily="18" charset="2"/>
              </a:rPr>
              <a:t>, </a:t>
            </a:r>
            <a:r>
              <a:rPr lang="en-US" altLang="zh-CN" sz="2000" dirty="0" err="1">
                <a:solidFill>
                  <a:srgbClr val="333399"/>
                </a:solidFill>
                <a:ea typeface="华文行楷" pitchFamily="2" charset="-122"/>
                <a:sym typeface="Symbol" pitchFamily="18" charset="2"/>
              </a:rPr>
              <a:t>val</a:t>
            </a:r>
            <a:r>
              <a:rPr lang="en-US" altLang="zh-CN" sz="2000" dirty="0">
                <a:solidFill>
                  <a:srgbClr val="333399"/>
                </a:solidFill>
                <a:ea typeface="华文行楷" pitchFamily="2" charset="-122"/>
                <a:sym typeface="Symbol" pitchFamily="18" charset="2"/>
              </a:rPr>
              <a:t> </a:t>
            </a:r>
            <a:r>
              <a:rPr lang="en-US" altLang="zh-CN" sz="2000" i="0" dirty="0">
                <a:solidFill>
                  <a:srgbClr val="333399"/>
                </a:solidFill>
                <a:ea typeface="华文行楷" pitchFamily="2" charset="-122"/>
                <a:sym typeface="Symbol" pitchFamily="18" charset="2"/>
              </a:rPr>
              <a:t>[</a:t>
            </a:r>
            <a:r>
              <a:rPr lang="en-US" altLang="zh-CN" sz="2000" dirty="0">
                <a:solidFill>
                  <a:srgbClr val="333399"/>
                </a:solidFill>
                <a:ea typeface="华文行楷" pitchFamily="2" charset="-122"/>
                <a:sym typeface="Symbol" pitchFamily="18" charset="2"/>
              </a:rPr>
              <a:t>top-3</a:t>
            </a:r>
            <a:r>
              <a:rPr lang="en-US" altLang="zh-CN" sz="2000" i="0" dirty="0">
                <a:solidFill>
                  <a:srgbClr val="333399"/>
                </a:solidFill>
                <a:ea typeface="华文行楷" pitchFamily="2" charset="-122"/>
                <a:sym typeface="Symbol" pitchFamily="18" charset="2"/>
              </a:rPr>
              <a:t>] </a:t>
            </a:r>
            <a:r>
              <a:rPr lang="en-US" altLang="zh-CN" sz="2000" dirty="0">
                <a:solidFill>
                  <a:srgbClr val="333399"/>
                </a:solidFill>
                <a:sym typeface="Symbol" pitchFamily="18" charset="2"/>
              </a:rPr>
              <a:t>)</a:t>
            </a:r>
          </a:p>
          <a:p>
            <a:pPr algn="l">
              <a:buClrTx/>
            </a:pPr>
            <a:r>
              <a:rPr lang="en-US" altLang="zh-CN" sz="2000" dirty="0">
                <a:solidFill>
                  <a:srgbClr val="333399"/>
                </a:solidFill>
                <a:sym typeface="Symbol" pitchFamily="18" charset="2"/>
              </a:rPr>
              <a:t>L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v                      </a:t>
            </a:r>
            <a:r>
              <a:rPr lang="en-US" altLang="zh-CN" sz="2000" dirty="0" err="1">
                <a:solidFill>
                  <a:srgbClr val="333399"/>
                </a:solidFill>
                <a:sym typeface="Symbol" pitchFamily="18" charset="2"/>
              </a:rPr>
              <a:t>addtype</a:t>
            </a:r>
            <a:r>
              <a:rPr lang="en-US" altLang="zh-CN" sz="2000" dirty="0">
                <a:solidFill>
                  <a:srgbClr val="333399"/>
                </a:solidFill>
                <a:sym typeface="Symbol" pitchFamily="18" charset="2"/>
              </a:rPr>
              <a:t>(</a:t>
            </a:r>
            <a:r>
              <a:rPr lang="en-US" altLang="zh-CN" sz="2000" dirty="0" err="1">
                <a:solidFill>
                  <a:srgbClr val="333399"/>
                </a:solidFill>
                <a:ea typeface="华文行楷" pitchFamily="2" charset="-122"/>
                <a:sym typeface="Symbol" pitchFamily="18" charset="2"/>
              </a:rPr>
              <a:t>val</a:t>
            </a:r>
            <a:r>
              <a:rPr lang="en-US" altLang="zh-CN" sz="2000" dirty="0">
                <a:solidFill>
                  <a:srgbClr val="333399"/>
                </a:solidFill>
                <a:ea typeface="华文行楷" pitchFamily="2" charset="-122"/>
                <a:sym typeface="Symbol" pitchFamily="18" charset="2"/>
              </a:rPr>
              <a:t> </a:t>
            </a:r>
            <a:r>
              <a:rPr lang="en-US" altLang="zh-CN" sz="2000" i="0" dirty="0">
                <a:solidFill>
                  <a:srgbClr val="333399"/>
                </a:solidFill>
                <a:ea typeface="华文行楷" pitchFamily="2" charset="-122"/>
                <a:sym typeface="Symbol" pitchFamily="18" charset="2"/>
              </a:rPr>
              <a:t>[</a:t>
            </a:r>
            <a:r>
              <a:rPr lang="en-US" altLang="zh-CN" sz="2000" dirty="0">
                <a:solidFill>
                  <a:srgbClr val="333399"/>
                </a:solidFill>
                <a:ea typeface="华文行楷" pitchFamily="2" charset="-122"/>
                <a:sym typeface="Symbol" pitchFamily="18" charset="2"/>
              </a:rPr>
              <a:t>top</a:t>
            </a:r>
            <a:r>
              <a:rPr lang="en-US" altLang="zh-CN" sz="2000" i="0" dirty="0" smtClean="0">
                <a:solidFill>
                  <a:srgbClr val="333399"/>
                </a:solidFill>
                <a:ea typeface="华文行楷" pitchFamily="2" charset="-122"/>
                <a:sym typeface="Symbol" pitchFamily="18" charset="2"/>
              </a:rPr>
              <a:t>]</a:t>
            </a:r>
            <a:r>
              <a:rPr lang="en-US" altLang="zh-CN" sz="2000" dirty="0" smtClean="0">
                <a:solidFill>
                  <a:srgbClr val="333399"/>
                </a:solidFill>
                <a:sym typeface="Symbol" pitchFamily="18" charset="2"/>
              </a:rPr>
              <a:t> .entry</a:t>
            </a:r>
            <a:r>
              <a:rPr lang="en-US" altLang="zh-CN" sz="2000" i="0" dirty="0" smtClean="0">
                <a:solidFill>
                  <a:srgbClr val="333399"/>
                </a:solidFill>
                <a:ea typeface="华文行楷" pitchFamily="2" charset="-122"/>
                <a:sym typeface="Symbol" pitchFamily="18" charset="2"/>
              </a:rPr>
              <a:t> </a:t>
            </a:r>
            <a:r>
              <a:rPr lang="en-US" altLang="zh-CN" sz="2000" dirty="0">
                <a:solidFill>
                  <a:srgbClr val="333399"/>
                </a:solidFill>
                <a:sym typeface="Symbol" pitchFamily="18" charset="2"/>
              </a:rPr>
              <a:t>, </a:t>
            </a:r>
            <a:r>
              <a:rPr lang="en-US" altLang="zh-CN" sz="2000" dirty="0" err="1">
                <a:solidFill>
                  <a:srgbClr val="333399"/>
                </a:solidFill>
                <a:ea typeface="华文行楷" pitchFamily="2" charset="-122"/>
                <a:sym typeface="Symbol" pitchFamily="18" charset="2"/>
              </a:rPr>
              <a:t>val</a:t>
            </a:r>
            <a:r>
              <a:rPr lang="en-US" altLang="zh-CN" sz="2000" dirty="0">
                <a:solidFill>
                  <a:srgbClr val="333399"/>
                </a:solidFill>
                <a:ea typeface="华文行楷" pitchFamily="2" charset="-122"/>
                <a:sym typeface="Symbol" pitchFamily="18" charset="2"/>
              </a:rPr>
              <a:t> </a:t>
            </a:r>
            <a:r>
              <a:rPr lang="en-US" altLang="zh-CN" sz="2000" i="0" dirty="0">
                <a:solidFill>
                  <a:srgbClr val="333399"/>
                </a:solidFill>
                <a:ea typeface="华文行楷" pitchFamily="2" charset="-122"/>
                <a:sym typeface="Symbol" pitchFamily="18" charset="2"/>
              </a:rPr>
              <a:t>[</a:t>
            </a:r>
            <a:r>
              <a:rPr lang="en-US" altLang="zh-CN" sz="2000" dirty="0">
                <a:solidFill>
                  <a:srgbClr val="333399"/>
                </a:solidFill>
                <a:ea typeface="华文行楷" pitchFamily="2" charset="-122"/>
                <a:sym typeface="Symbol" pitchFamily="18" charset="2"/>
              </a:rPr>
              <a:t>top-1</a:t>
            </a:r>
            <a:r>
              <a:rPr lang="en-US" altLang="zh-CN" sz="2000" i="0" dirty="0">
                <a:solidFill>
                  <a:srgbClr val="333399"/>
                </a:solidFill>
                <a:ea typeface="华文行楷" pitchFamily="2" charset="-122"/>
                <a:sym typeface="Symbol" pitchFamily="18" charset="2"/>
              </a:rPr>
              <a:t>] </a:t>
            </a:r>
            <a:r>
              <a:rPr lang="en-US" altLang="zh-CN" sz="2000" dirty="0">
                <a:solidFill>
                  <a:srgbClr val="333399"/>
                </a:solidFill>
                <a:sym typeface="Symbol" pitchFamily="18" charset="2"/>
              </a:rPr>
              <a:t>)</a:t>
            </a:r>
          </a:p>
          <a:p>
            <a:pPr algn="l">
              <a:buClrTx/>
            </a:pPr>
            <a:endParaRPr lang="en-US" altLang="zh-CN" sz="1000" dirty="0">
              <a:solidFill>
                <a:srgbClr val="333399"/>
              </a:solidFill>
              <a:sym typeface="Symbol" pitchFamily="18" charset="2"/>
            </a:endParaRPr>
          </a:p>
          <a:p>
            <a:pPr algn="l">
              <a:buClrTx/>
            </a:pPr>
            <a:r>
              <a:rPr kumimoji="0" lang="en-US" altLang="zh-CN" sz="2000" b="1" i="0" dirty="0">
                <a:solidFill>
                  <a:srgbClr val="333399"/>
                </a:solidFill>
                <a:sym typeface="Symbol" pitchFamily="18" charset="2"/>
              </a:rPr>
              <a:t>(</a:t>
            </a:r>
            <a:r>
              <a:rPr kumimoji="0" lang="zh-CN" altLang="en-US" sz="2000" b="1" i="0" dirty="0">
                <a:solidFill>
                  <a:srgbClr val="333399"/>
                </a:solidFill>
                <a:sym typeface="Symbol" pitchFamily="18" charset="2"/>
              </a:rPr>
              <a:t>分析栈</a:t>
            </a:r>
            <a:r>
              <a:rPr kumimoji="0" lang="en-US" altLang="zh-CN" sz="2000" dirty="0" err="1">
                <a:solidFill>
                  <a:srgbClr val="333399"/>
                </a:solidFill>
                <a:sym typeface="Symbol" pitchFamily="18" charset="2"/>
              </a:rPr>
              <a:t>val</a:t>
            </a:r>
            <a:r>
              <a:rPr kumimoji="0" lang="en-US" altLang="zh-CN" sz="2000" dirty="0">
                <a:solidFill>
                  <a:srgbClr val="333399"/>
                </a:solidFill>
                <a:sym typeface="Symbol" pitchFamily="18" charset="2"/>
              </a:rPr>
              <a:t> </a:t>
            </a:r>
            <a:r>
              <a:rPr kumimoji="0" lang="zh-CN" altLang="en-US" sz="2000" b="1" i="0" dirty="0">
                <a:solidFill>
                  <a:srgbClr val="333399"/>
                </a:solidFill>
                <a:sym typeface="Symbol" pitchFamily="18" charset="2"/>
              </a:rPr>
              <a:t>存放文法符号的综合属性，</a:t>
            </a:r>
            <a:r>
              <a:rPr kumimoji="0" lang="en-US" altLang="zh-CN" sz="2000" dirty="0">
                <a:solidFill>
                  <a:srgbClr val="333399"/>
                </a:solidFill>
                <a:sym typeface="Symbol" pitchFamily="18" charset="2"/>
              </a:rPr>
              <a:t>top</a:t>
            </a:r>
            <a:r>
              <a:rPr kumimoji="0" lang="zh-CN" altLang="en-US" sz="2000" b="1" i="0" dirty="0">
                <a:solidFill>
                  <a:srgbClr val="333399"/>
                </a:solidFill>
                <a:sym typeface="Symbol" pitchFamily="18" charset="2"/>
              </a:rPr>
              <a:t>为栈顶指针</a:t>
            </a:r>
            <a:r>
              <a:rPr kumimoji="0" lang="en-US" altLang="zh-CN" sz="2000" b="1" i="0" dirty="0">
                <a:solidFill>
                  <a:srgbClr val="333399"/>
                </a:solidFill>
                <a:sym typeface="Symbol" pitchFamily="18" charset="2"/>
              </a:rPr>
              <a:t>)</a:t>
            </a:r>
          </a:p>
        </p:txBody>
      </p:sp>
      <p:sp>
        <p:nvSpPr>
          <p:cNvPr id="592909" name="Text Box 13"/>
          <p:cNvSpPr txBox="1">
            <a:spLocks noChangeArrowheads="1"/>
          </p:cNvSpPr>
          <p:nvPr/>
        </p:nvSpPr>
        <p:spPr bwMode="auto">
          <a:xfrm>
            <a:off x="1537494" y="3726024"/>
            <a:ext cx="7239000" cy="457200"/>
          </a:xfrm>
          <a:prstGeom prst="rect">
            <a:avLst/>
          </a:prstGeom>
          <a:noFill/>
          <a:ln w="9525">
            <a:noFill/>
            <a:miter lim="800000"/>
            <a:headEnd/>
            <a:tailEnd/>
          </a:ln>
        </p:spPr>
        <p:txBody>
          <a:bodyPr>
            <a:spAutoFit/>
          </a:bodyPr>
          <a:lstStyle/>
          <a:p>
            <a:pPr algn="l">
              <a:buClrTx/>
            </a:pPr>
            <a:r>
              <a:rPr kumimoji="0" lang="zh-CN" altLang="en-US" b="1" i="0" dirty="0">
                <a:sym typeface="Symbol" pitchFamily="18" charset="2"/>
              </a:rPr>
              <a:t>产生式             依产生式归约时语义计算的代码片断</a:t>
            </a:r>
            <a:endParaRPr kumimoji="0" lang="zh-CN" altLang="en-US" sz="2000" b="1" i="0" dirty="0">
              <a:solidFill>
                <a:srgbClr val="333399"/>
              </a:solidFill>
              <a:cs typeface="Times New Roman" pitchFamily="18" charset="0"/>
              <a:sym typeface="Symbol" pitchFamily="18" charset="2"/>
            </a:endParaRPr>
          </a:p>
        </p:txBody>
      </p:sp>
    </p:spTree>
    <p:extLst>
      <p:ext uri="{BB962C8B-B14F-4D97-AF65-F5344CB8AC3E}">
        <p14:creationId xmlns:p14="http://schemas.microsoft.com/office/powerpoint/2010/main" val="44386858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92898"/>
                                        </p:tgtEl>
                                        <p:attrNameLst>
                                          <p:attrName>style.visibility</p:attrName>
                                        </p:attrNameLst>
                                      </p:cBhvr>
                                      <p:to>
                                        <p:strVal val="visible"/>
                                      </p:to>
                                    </p:set>
                                    <p:animEffect transition="in" filter="dissolve">
                                      <p:cBhvr>
                                        <p:cTn id="7" dur="500"/>
                                        <p:tgtEl>
                                          <p:spTgt spid="59289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92909"/>
                                        </p:tgtEl>
                                        <p:attrNameLst>
                                          <p:attrName>style.visibility</p:attrName>
                                        </p:attrNameLst>
                                      </p:cBhvr>
                                      <p:to>
                                        <p:strVal val="visible"/>
                                      </p:to>
                                    </p:set>
                                    <p:animEffect transition="in" filter="dissolve">
                                      <p:cBhvr>
                                        <p:cTn id="12" dur="500"/>
                                        <p:tgtEl>
                                          <p:spTgt spid="59290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92908"/>
                                        </p:tgtEl>
                                        <p:attrNameLst>
                                          <p:attrName>style.visibility</p:attrName>
                                        </p:attrNameLst>
                                      </p:cBhvr>
                                      <p:to>
                                        <p:strVal val="visible"/>
                                      </p:to>
                                    </p:set>
                                    <p:animEffect transition="in" filter="dissolve">
                                      <p:cBhvr>
                                        <p:cTn id="17" dur="500"/>
                                        <p:tgtEl>
                                          <p:spTgt spid="592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898" grpId="0" autoUpdateAnimBg="0"/>
      <p:bldP spid="592908" grpId="0" autoUpdateAnimBg="0"/>
      <p:bldP spid="592909"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1134" y="1157844"/>
            <a:ext cx="8251866" cy="1338828"/>
          </a:xfrm>
          <a:prstGeom prst="rect">
            <a:avLst/>
          </a:prstGeom>
        </p:spPr>
        <p:txBody>
          <a:bodyPr wrap="square">
            <a:spAutoFit/>
          </a:bodyPr>
          <a:lstStyle/>
          <a:p>
            <a:pPr algn="l">
              <a:lnSpc>
                <a:spcPct val="150000"/>
              </a:lnSpc>
              <a:spcBef>
                <a:spcPct val="50000"/>
              </a:spcBef>
            </a:pPr>
            <a:r>
              <a:rPr lang="zh-CN" altLang="en-US" b="1" dirty="0" smtClean="0"/>
              <a:t>根据属性计算方向将属性</a:t>
            </a:r>
            <a:r>
              <a:rPr lang="zh-CN" altLang="en-US" b="1" dirty="0"/>
              <a:t>可以分为两类：继承属性和综合属性。</a:t>
            </a:r>
            <a:r>
              <a:rPr lang="zh-CN" altLang="en-US" b="1" dirty="0">
                <a:solidFill>
                  <a:srgbClr val="CC6600"/>
                </a:solidFill>
              </a:rPr>
              <a:t>继承属性</a:t>
            </a:r>
            <a:r>
              <a:rPr lang="zh-CN" altLang="en-US" b="1" dirty="0"/>
              <a:t>是指其属性值是自顶向下传递所得的属性。</a:t>
            </a:r>
            <a:r>
              <a:rPr lang="zh-CN" altLang="en-US" b="1" dirty="0">
                <a:solidFill>
                  <a:srgbClr val="CC6600"/>
                </a:solidFill>
              </a:rPr>
              <a:t>综合属性</a:t>
            </a:r>
            <a:r>
              <a:rPr lang="zh-CN" altLang="en-US" b="1" dirty="0"/>
              <a:t>是指其属性值是自底向上传递所得的属性。</a:t>
            </a:r>
            <a:endParaRPr lang="zh-CN" altLang="en-US" b="1" dirty="0">
              <a:latin typeface="Tahoma" pitchFamily="34" charset="0"/>
            </a:endParaRPr>
          </a:p>
        </p:txBody>
      </p:sp>
      <p:sp>
        <p:nvSpPr>
          <p:cNvPr id="3" name="矩形 2"/>
          <p:cNvSpPr/>
          <p:nvPr/>
        </p:nvSpPr>
        <p:spPr>
          <a:xfrm>
            <a:off x="726072" y="609600"/>
            <a:ext cx="2855328" cy="400110"/>
          </a:xfrm>
          <a:prstGeom prst="rect">
            <a:avLst/>
          </a:prstGeom>
        </p:spPr>
        <p:txBody>
          <a:bodyPr wrap="square">
            <a:spAutoFit/>
          </a:bodyPr>
          <a:lstStyle/>
          <a:p>
            <a:pPr algn="l"/>
            <a:r>
              <a:rPr lang="en-US" altLang="zh-CN" sz="2000" b="1" dirty="0" smtClean="0">
                <a:solidFill>
                  <a:srgbClr val="0000FF"/>
                </a:solidFill>
                <a:latin typeface="Times New Roman" charset="0"/>
                <a:ea typeface="黑体" pitchFamily="2" charset="-122"/>
              </a:rPr>
              <a:t>1.</a:t>
            </a:r>
            <a:r>
              <a:rPr lang="zh-CN" altLang="en-US" sz="2000" b="1" dirty="0" smtClean="0">
                <a:solidFill>
                  <a:srgbClr val="0000FF"/>
                </a:solidFill>
                <a:latin typeface="Times New Roman" charset="0"/>
                <a:ea typeface="黑体" pitchFamily="2" charset="-122"/>
              </a:rPr>
              <a:t>属性</a:t>
            </a:r>
            <a:r>
              <a:rPr lang="zh-CN" altLang="en-US" sz="2000" b="1" dirty="0">
                <a:solidFill>
                  <a:srgbClr val="0000FF"/>
                </a:solidFill>
                <a:latin typeface="Times New Roman" charset="0"/>
                <a:ea typeface="黑体" pitchFamily="2" charset="-122"/>
              </a:rPr>
              <a:t>分类</a:t>
            </a:r>
            <a:endParaRPr lang="zh-CN" altLang="en-US" sz="2000" dirty="0"/>
          </a:p>
        </p:txBody>
      </p:sp>
      <p:sp>
        <p:nvSpPr>
          <p:cNvPr id="4" name="Rectangle 11"/>
          <p:cNvSpPr txBox="1">
            <a:spLocks noChangeArrowheads="1"/>
          </p:cNvSpPr>
          <p:nvPr/>
        </p:nvSpPr>
        <p:spPr>
          <a:xfrm>
            <a:off x="457200" y="2438400"/>
            <a:ext cx="8229600" cy="1600200"/>
          </a:xfrm>
          <a:prstGeom prst="rect">
            <a:avLst/>
          </a:prstGeom>
        </p:spPr>
        <p:txBody>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pPr>
              <a:lnSpc>
                <a:spcPct val="150000"/>
              </a:lnSpc>
            </a:pPr>
            <a:r>
              <a:rPr lang="zh-CN" altLang="en-US" b="1" dirty="0">
                <a:latin typeface="Arial" charset="0"/>
                <a:ea typeface="宋体" pitchFamily="2" charset="-122"/>
                <a:cs typeface="+mn-cs"/>
              </a:rPr>
              <a:t>综合属性</a:t>
            </a:r>
            <a:r>
              <a:rPr lang="zh-CN" altLang="en-US" b="1" dirty="0" smtClean="0">
                <a:latin typeface="Arial" charset="0"/>
                <a:ea typeface="宋体" pitchFamily="2" charset="-122"/>
                <a:cs typeface="+mn-cs"/>
              </a:rPr>
              <a:t>：</a:t>
            </a:r>
            <a:r>
              <a:rPr lang="zh-CN" altLang="en-US" b="1" dirty="0">
                <a:latin typeface="Arial" charset="0"/>
                <a:ea typeface="宋体" pitchFamily="2" charset="-122"/>
                <a:cs typeface="+mn-cs"/>
              </a:rPr>
              <a:t>用于“自下而上”传递信息</a:t>
            </a:r>
            <a:endParaRPr lang="en-US" altLang="zh-CN" b="1" dirty="0">
              <a:latin typeface="Arial" charset="0"/>
              <a:ea typeface="宋体" pitchFamily="2" charset="-122"/>
              <a:cs typeface="+mn-cs"/>
            </a:endParaRPr>
          </a:p>
          <a:p>
            <a:pPr>
              <a:lnSpc>
                <a:spcPct val="150000"/>
              </a:lnSpc>
            </a:pPr>
            <a:r>
              <a:rPr lang="en-US" altLang="zh-CN" b="1" dirty="0" smtClean="0">
                <a:solidFill>
                  <a:schemeClr val="tx1"/>
                </a:solidFill>
                <a:latin typeface="Arial" charset="0"/>
                <a:ea typeface="宋体" pitchFamily="2" charset="-122"/>
                <a:cs typeface="+mn-cs"/>
              </a:rPr>
              <a:t>      b=f(c1,c2</a:t>
            </a:r>
            <a:r>
              <a:rPr lang="en-US" altLang="zh-CN" b="1" dirty="0">
                <a:solidFill>
                  <a:schemeClr val="tx1"/>
                </a:solidFill>
                <a:latin typeface="Arial" charset="0"/>
                <a:ea typeface="宋体" pitchFamily="2" charset="-122"/>
                <a:cs typeface="+mn-cs"/>
              </a:rPr>
              <a:t>,…</a:t>
            </a:r>
            <a:r>
              <a:rPr lang="en-US" altLang="zh-CN" b="1" dirty="0" err="1">
                <a:solidFill>
                  <a:schemeClr val="tx1"/>
                </a:solidFill>
                <a:latin typeface="Arial" charset="0"/>
                <a:ea typeface="宋体" pitchFamily="2" charset="-122"/>
                <a:cs typeface="+mn-cs"/>
              </a:rPr>
              <a:t>cn</a:t>
            </a:r>
            <a:r>
              <a:rPr lang="en-US" altLang="zh-CN" b="1" dirty="0">
                <a:solidFill>
                  <a:schemeClr val="tx1"/>
                </a:solidFill>
                <a:latin typeface="Arial" charset="0"/>
                <a:ea typeface="宋体" pitchFamily="2" charset="-122"/>
                <a:cs typeface="+mn-cs"/>
              </a:rPr>
              <a:t>)  </a:t>
            </a:r>
            <a:endParaRPr lang="en-US" altLang="zh-CN" b="1" dirty="0" smtClean="0">
              <a:solidFill>
                <a:schemeClr val="tx1"/>
              </a:solidFill>
              <a:latin typeface="Arial" charset="0"/>
              <a:ea typeface="宋体" pitchFamily="2" charset="-122"/>
              <a:cs typeface="+mn-cs"/>
            </a:endParaRPr>
          </a:p>
          <a:p>
            <a:pPr>
              <a:lnSpc>
                <a:spcPct val="150000"/>
              </a:lnSpc>
            </a:pPr>
            <a:r>
              <a:rPr lang="en-US" altLang="zh-CN" b="1" dirty="0" smtClean="0">
                <a:solidFill>
                  <a:schemeClr val="tx1"/>
                </a:solidFill>
                <a:latin typeface="Arial" charset="0"/>
                <a:ea typeface="宋体" pitchFamily="2" charset="-122"/>
                <a:cs typeface="+mn-cs"/>
              </a:rPr>
              <a:t>b</a:t>
            </a:r>
            <a:r>
              <a:rPr lang="zh-CN" altLang="en-US" b="1" dirty="0" smtClean="0">
                <a:solidFill>
                  <a:schemeClr val="tx1"/>
                </a:solidFill>
                <a:latin typeface="Arial" charset="0"/>
                <a:ea typeface="宋体" pitchFamily="2" charset="-122"/>
                <a:cs typeface="+mn-cs"/>
              </a:rPr>
              <a:t>是产生式</a:t>
            </a:r>
            <a:r>
              <a:rPr lang="en-US" altLang="zh-CN" b="1" dirty="0" smtClean="0">
                <a:solidFill>
                  <a:schemeClr val="tx1"/>
                </a:solidFill>
                <a:latin typeface="Arial" charset="0"/>
                <a:ea typeface="宋体" pitchFamily="2" charset="-122"/>
                <a:cs typeface="+mn-cs"/>
              </a:rPr>
              <a:t>A</a:t>
            </a:r>
            <a:r>
              <a:rPr lang="en-US" altLang="zh-CN" b="1" dirty="0">
                <a:solidFill>
                  <a:schemeClr val="tx1"/>
                </a:solidFill>
                <a:latin typeface="Arial" charset="0"/>
                <a:ea typeface="宋体" pitchFamily="2" charset="-122"/>
                <a:cs typeface="+mn-cs"/>
              </a:rPr>
              <a:t>→</a:t>
            </a:r>
            <a:r>
              <a:rPr lang="el-GR" altLang="zh-CN" b="1" dirty="0">
                <a:solidFill>
                  <a:schemeClr val="tx1"/>
                </a:solidFill>
                <a:latin typeface="Arial" charset="0"/>
                <a:ea typeface="宋体" pitchFamily="2" charset="-122"/>
                <a:cs typeface="+mn-cs"/>
              </a:rPr>
              <a:t> α </a:t>
            </a:r>
            <a:r>
              <a:rPr lang="zh-CN" altLang="en-US" b="1" dirty="0" smtClean="0">
                <a:solidFill>
                  <a:schemeClr val="tx1"/>
                </a:solidFill>
                <a:latin typeface="Arial" charset="0"/>
                <a:ea typeface="宋体" pitchFamily="2" charset="-122"/>
                <a:cs typeface="+mn-cs"/>
              </a:rPr>
              <a:t>中左部</a:t>
            </a:r>
            <a:r>
              <a:rPr lang="en-US" altLang="zh-CN" b="1" dirty="0" smtClean="0">
                <a:solidFill>
                  <a:schemeClr val="tx1"/>
                </a:solidFill>
                <a:latin typeface="Arial" charset="0"/>
                <a:ea typeface="宋体" pitchFamily="2" charset="-122"/>
                <a:cs typeface="+mn-cs"/>
              </a:rPr>
              <a:t>A</a:t>
            </a:r>
            <a:r>
              <a:rPr lang="zh-CN" altLang="en-US" b="1" dirty="0">
                <a:solidFill>
                  <a:schemeClr val="tx1"/>
                </a:solidFill>
                <a:latin typeface="Arial" charset="0"/>
                <a:ea typeface="宋体" pitchFamily="2" charset="-122"/>
                <a:cs typeface="+mn-cs"/>
              </a:rPr>
              <a:t>的属性，</a:t>
            </a:r>
            <a:r>
              <a:rPr lang="en-US" altLang="zh-CN" b="1" dirty="0">
                <a:solidFill>
                  <a:schemeClr val="tx1"/>
                </a:solidFill>
                <a:latin typeface="Arial" charset="0"/>
                <a:ea typeface="宋体" pitchFamily="2" charset="-122"/>
                <a:cs typeface="+mn-cs"/>
              </a:rPr>
              <a:t> c1,c2,…</a:t>
            </a:r>
            <a:r>
              <a:rPr lang="en-US" altLang="zh-CN" b="1" dirty="0" err="1">
                <a:solidFill>
                  <a:schemeClr val="tx1"/>
                </a:solidFill>
                <a:latin typeface="Arial" charset="0"/>
                <a:ea typeface="宋体" pitchFamily="2" charset="-122"/>
                <a:cs typeface="+mn-cs"/>
              </a:rPr>
              <a:t>cn</a:t>
            </a:r>
            <a:r>
              <a:rPr lang="zh-CN" altLang="en-US" b="1" dirty="0">
                <a:solidFill>
                  <a:schemeClr val="tx1"/>
                </a:solidFill>
                <a:latin typeface="Arial" charset="0"/>
                <a:ea typeface="宋体" pitchFamily="2" charset="-122"/>
                <a:cs typeface="+mn-cs"/>
              </a:rPr>
              <a:t>是</a:t>
            </a:r>
            <a:r>
              <a:rPr lang="el-GR" altLang="zh-CN" b="1" dirty="0">
                <a:solidFill>
                  <a:schemeClr val="tx1"/>
                </a:solidFill>
                <a:latin typeface="Arial" charset="0"/>
                <a:ea typeface="宋体" pitchFamily="2" charset="-122"/>
                <a:cs typeface="+mn-cs"/>
              </a:rPr>
              <a:t>α</a:t>
            </a:r>
            <a:r>
              <a:rPr lang="zh-CN" altLang="en-US" b="1" dirty="0">
                <a:solidFill>
                  <a:schemeClr val="tx1"/>
                </a:solidFill>
                <a:latin typeface="Arial" charset="0"/>
                <a:ea typeface="宋体" pitchFamily="2" charset="-122"/>
                <a:cs typeface="+mn-cs"/>
              </a:rPr>
              <a:t>中文法符号的属性。</a:t>
            </a:r>
          </a:p>
        </p:txBody>
      </p:sp>
      <p:sp>
        <p:nvSpPr>
          <p:cNvPr id="5" name="Rectangle 11"/>
          <p:cNvSpPr txBox="1">
            <a:spLocks noChangeArrowheads="1"/>
          </p:cNvSpPr>
          <p:nvPr/>
        </p:nvSpPr>
        <p:spPr>
          <a:xfrm>
            <a:off x="511134" y="4066309"/>
            <a:ext cx="7620000" cy="1572491"/>
          </a:xfrm>
          <a:prstGeom prst="rect">
            <a:avLst/>
          </a:prstGeom>
        </p:spPr>
        <p:txBody>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pPr>
              <a:lnSpc>
                <a:spcPct val="150000"/>
              </a:lnSpc>
            </a:pPr>
            <a:r>
              <a:rPr lang="zh-CN" altLang="en-US" b="1" dirty="0">
                <a:latin typeface="Arial" charset="0"/>
                <a:ea typeface="宋体" pitchFamily="2" charset="-122"/>
                <a:cs typeface="+mn-cs"/>
              </a:rPr>
              <a:t>继承属性</a:t>
            </a:r>
            <a:r>
              <a:rPr lang="zh-CN" altLang="en-US" b="1" dirty="0" smtClean="0">
                <a:latin typeface="Arial" charset="0"/>
                <a:ea typeface="宋体" pitchFamily="2" charset="-122"/>
                <a:cs typeface="+mn-cs"/>
              </a:rPr>
              <a:t>：</a:t>
            </a:r>
            <a:r>
              <a:rPr lang="zh-CN" altLang="en-US" b="1" dirty="0">
                <a:latin typeface="Arial" charset="0"/>
                <a:ea typeface="宋体" pitchFamily="2" charset="-122"/>
                <a:cs typeface="+mn-cs"/>
              </a:rPr>
              <a:t>用于“自上而下”传递信息</a:t>
            </a:r>
          </a:p>
          <a:p>
            <a:pPr>
              <a:lnSpc>
                <a:spcPct val="150000"/>
              </a:lnSpc>
            </a:pPr>
            <a:r>
              <a:rPr lang="en-US" altLang="zh-CN" b="1" dirty="0" smtClean="0">
                <a:solidFill>
                  <a:schemeClr val="tx1"/>
                </a:solidFill>
                <a:latin typeface="Arial" charset="0"/>
                <a:ea typeface="宋体" pitchFamily="2" charset="-122"/>
                <a:cs typeface="+mn-cs"/>
              </a:rPr>
              <a:t>b=f(c1,c2</a:t>
            </a:r>
            <a:r>
              <a:rPr lang="en-US" altLang="zh-CN" b="1" dirty="0">
                <a:solidFill>
                  <a:schemeClr val="tx1"/>
                </a:solidFill>
                <a:latin typeface="Arial" charset="0"/>
                <a:ea typeface="宋体" pitchFamily="2" charset="-122"/>
                <a:cs typeface="+mn-cs"/>
              </a:rPr>
              <a:t>,…</a:t>
            </a:r>
            <a:r>
              <a:rPr lang="en-US" altLang="zh-CN" b="1" dirty="0" err="1">
                <a:solidFill>
                  <a:schemeClr val="tx1"/>
                </a:solidFill>
                <a:latin typeface="Arial" charset="0"/>
                <a:ea typeface="宋体" pitchFamily="2" charset="-122"/>
                <a:cs typeface="+mn-cs"/>
              </a:rPr>
              <a:t>cn</a:t>
            </a:r>
            <a:r>
              <a:rPr lang="en-US" altLang="zh-CN" b="1" dirty="0">
                <a:solidFill>
                  <a:schemeClr val="tx1"/>
                </a:solidFill>
                <a:latin typeface="Arial" charset="0"/>
                <a:ea typeface="宋体" pitchFamily="2" charset="-122"/>
                <a:cs typeface="+mn-cs"/>
              </a:rPr>
              <a:t>)  b</a:t>
            </a:r>
            <a:r>
              <a:rPr lang="zh-CN" altLang="en-US" b="1" dirty="0">
                <a:solidFill>
                  <a:schemeClr val="tx1"/>
                </a:solidFill>
                <a:latin typeface="Arial" charset="0"/>
                <a:ea typeface="宋体" pitchFamily="2" charset="-122"/>
                <a:cs typeface="+mn-cs"/>
              </a:rPr>
              <a:t>是</a:t>
            </a:r>
            <a:r>
              <a:rPr lang="en-US" altLang="zh-CN" b="1" dirty="0">
                <a:solidFill>
                  <a:schemeClr val="tx1"/>
                </a:solidFill>
                <a:latin typeface="Arial" charset="0"/>
                <a:ea typeface="宋体" pitchFamily="2" charset="-122"/>
                <a:cs typeface="+mn-cs"/>
              </a:rPr>
              <a:t>A→</a:t>
            </a:r>
            <a:r>
              <a:rPr lang="el-GR" altLang="zh-CN" b="1" dirty="0">
                <a:solidFill>
                  <a:schemeClr val="tx1"/>
                </a:solidFill>
                <a:latin typeface="Arial" charset="0"/>
                <a:ea typeface="宋体" pitchFamily="2" charset="-122"/>
                <a:cs typeface="+mn-cs"/>
              </a:rPr>
              <a:t> α </a:t>
            </a:r>
            <a:r>
              <a:rPr lang="zh-CN" altLang="en-US" b="1" dirty="0" smtClean="0">
                <a:solidFill>
                  <a:schemeClr val="tx1"/>
                </a:solidFill>
                <a:latin typeface="Arial" charset="0"/>
                <a:ea typeface="宋体" pitchFamily="2" charset="-122"/>
                <a:cs typeface="+mn-cs"/>
              </a:rPr>
              <a:t>中右部 </a:t>
            </a:r>
            <a:r>
              <a:rPr lang="el-GR" altLang="zh-CN" b="1" dirty="0" smtClean="0">
                <a:solidFill>
                  <a:schemeClr val="tx1"/>
                </a:solidFill>
                <a:latin typeface="Arial" charset="0"/>
                <a:ea typeface="宋体" pitchFamily="2" charset="-122"/>
                <a:cs typeface="+mn-cs"/>
              </a:rPr>
              <a:t>α</a:t>
            </a:r>
            <a:r>
              <a:rPr lang="en-US" altLang="zh-CN" b="1" dirty="0" smtClean="0">
                <a:solidFill>
                  <a:schemeClr val="tx1"/>
                </a:solidFill>
                <a:latin typeface="Arial" charset="0"/>
                <a:ea typeface="宋体" pitchFamily="2" charset="-122"/>
                <a:cs typeface="+mn-cs"/>
              </a:rPr>
              <a:t> </a:t>
            </a:r>
            <a:r>
              <a:rPr lang="zh-CN" altLang="en-US" b="1" dirty="0" smtClean="0">
                <a:solidFill>
                  <a:schemeClr val="tx1"/>
                </a:solidFill>
                <a:latin typeface="Arial" charset="0"/>
                <a:ea typeface="宋体" pitchFamily="2" charset="-122"/>
                <a:cs typeface="+mn-cs"/>
              </a:rPr>
              <a:t>中某个文法</a:t>
            </a:r>
            <a:r>
              <a:rPr lang="zh-CN" altLang="en-US" b="1" dirty="0">
                <a:solidFill>
                  <a:schemeClr val="tx1"/>
                </a:solidFill>
                <a:latin typeface="Arial" charset="0"/>
                <a:ea typeface="宋体" pitchFamily="2" charset="-122"/>
                <a:cs typeface="+mn-cs"/>
              </a:rPr>
              <a:t>符号的属性，</a:t>
            </a:r>
            <a:r>
              <a:rPr lang="en-US" altLang="zh-CN" b="1" dirty="0">
                <a:solidFill>
                  <a:schemeClr val="tx1"/>
                </a:solidFill>
                <a:latin typeface="Arial" charset="0"/>
                <a:ea typeface="宋体" pitchFamily="2" charset="-122"/>
                <a:cs typeface="+mn-cs"/>
              </a:rPr>
              <a:t> c1,c2,…</a:t>
            </a:r>
            <a:r>
              <a:rPr lang="en-US" altLang="zh-CN" b="1" dirty="0" err="1">
                <a:solidFill>
                  <a:schemeClr val="tx1"/>
                </a:solidFill>
                <a:latin typeface="Arial" charset="0"/>
                <a:ea typeface="宋体" pitchFamily="2" charset="-122"/>
                <a:cs typeface="+mn-cs"/>
              </a:rPr>
              <a:t>cn</a:t>
            </a:r>
            <a:r>
              <a:rPr lang="zh-CN" altLang="en-US" b="1" dirty="0">
                <a:solidFill>
                  <a:schemeClr val="tx1"/>
                </a:solidFill>
                <a:latin typeface="Arial" charset="0"/>
                <a:ea typeface="宋体" pitchFamily="2" charset="-122"/>
                <a:cs typeface="+mn-cs"/>
              </a:rPr>
              <a:t>是</a:t>
            </a:r>
            <a:r>
              <a:rPr lang="en-US" altLang="zh-CN" b="1" dirty="0">
                <a:solidFill>
                  <a:schemeClr val="tx1"/>
                </a:solidFill>
                <a:latin typeface="Arial" charset="0"/>
                <a:ea typeface="宋体" pitchFamily="2" charset="-122"/>
                <a:cs typeface="+mn-cs"/>
              </a:rPr>
              <a:t>A</a:t>
            </a:r>
            <a:r>
              <a:rPr lang="zh-CN" altLang="en-US" b="1" dirty="0">
                <a:solidFill>
                  <a:schemeClr val="tx1"/>
                </a:solidFill>
                <a:latin typeface="Arial" charset="0"/>
                <a:ea typeface="宋体" pitchFamily="2" charset="-122"/>
                <a:cs typeface="+mn-cs"/>
              </a:rPr>
              <a:t>的属性或</a:t>
            </a:r>
            <a:r>
              <a:rPr lang="el-GR" altLang="zh-CN" b="1" dirty="0">
                <a:solidFill>
                  <a:schemeClr val="tx1"/>
                </a:solidFill>
                <a:latin typeface="Arial" charset="0"/>
                <a:ea typeface="宋体" pitchFamily="2" charset="-122"/>
                <a:cs typeface="+mn-cs"/>
              </a:rPr>
              <a:t>α</a:t>
            </a:r>
            <a:r>
              <a:rPr lang="zh-CN" altLang="en-US" b="1" dirty="0">
                <a:solidFill>
                  <a:schemeClr val="tx1"/>
                </a:solidFill>
                <a:latin typeface="Arial" charset="0"/>
                <a:ea typeface="宋体" pitchFamily="2" charset="-122"/>
                <a:cs typeface="+mn-cs"/>
              </a:rPr>
              <a:t>中其他文法符号的属性。</a:t>
            </a:r>
            <a:endParaRPr lang="en-US" altLang="zh-CN" b="1" dirty="0">
              <a:solidFill>
                <a:schemeClr val="tx1"/>
              </a:solidFill>
              <a:latin typeface="Arial" charset="0"/>
              <a:ea typeface="宋体" pitchFamily="2" charset="-122"/>
              <a:cs typeface="+mn-cs"/>
            </a:endParaRPr>
          </a:p>
          <a:p>
            <a:pPr>
              <a:lnSpc>
                <a:spcPct val="150000"/>
              </a:lnSpc>
            </a:pPr>
            <a:endParaRPr lang="zh-CN" altLang="en-US" sz="2400" b="1" dirty="0">
              <a:latin typeface="Times New Roman" charset="0"/>
              <a:ea typeface="黑体" pitchFamily="2" charset="-122"/>
            </a:endParaRPr>
          </a:p>
        </p:txBody>
      </p:sp>
      <p:sp>
        <p:nvSpPr>
          <p:cNvPr id="6" name="矩形 5"/>
          <p:cNvSpPr/>
          <p:nvPr/>
        </p:nvSpPr>
        <p:spPr>
          <a:xfrm>
            <a:off x="304800" y="5638799"/>
            <a:ext cx="8382000" cy="507831"/>
          </a:xfrm>
          <a:prstGeom prst="rect">
            <a:avLst/>
          </a:prstGeom>
        </p:spPr>
        <p:txBody>
          <a:bodyPr wrap="square">
            <a:spAutoFit/>
          </a:bodyPr>
          <a:lstStyle/>
          <a:p>
            <a:pPr algn="l">
              <a:lnSpc>
                <a:spcPct val="150000"/>
              </a:lnSpc>
            </a:pPr>
            <a:r>
              <a:rPr lang="zh-CN" altLang="en-US" b="1" dirty="0">
                <a:solidFill>
                  <a:srgbClr val="FF0000"/>
                </a:solidFill>
              </a:rPr>
              <a:t>开始符号没有继承属性，</a:t>
            </a:r>
            <a:r>
              <a:rPr lang="zh-CN" altLang="en-US" b="1" dirty="0" smtClean="0">
                <a:solidFill>
                  <a:srgbClr val="FF0000"/>
                </a:solidFill>
              </a:rPr>
              <a:t>终结符的属性是词法分析阶段确定的，只有</a:t>
            </a:r>
            <a:r>
              <a:rPr lang="zh-CN" altLang="en-US" b="1" dirty="0">
                <a:solidFill>
                  <a:srgbClr val="FF0000"/>
                </a:solidFill>
              </a:rPr>
              <a:t>综合属性。</a:t>
            </a:r>
          </a:p>
        </p:txBody>
      </p:sp>
    </p:spTree>
    <p:extLst>
      <p:ext uri="{BB962C8B-B14F-4D97-AF65-F5344CB8AC3E}">
        <p14:creationId xmlns:p14="http://schemas.microsoft.com/office/powerpoint/2010/main" val="66115815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3"/>
          <p:cNvSpPr txBox="1">
            <a:spLocks noChangeArrowheads="1"/>
          </p:cNvSpPr>
          <p:nvPr/>
        </p:nvSpPr>
        <p:spPr bwMode="auto">
          <a:xfrm>
            <a:off x="282656" y="685800"/>
            <a:ext cx="8223250" cy="4955203"/>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4400" b="1" i="0" dirty="0">
                <a:latin typeface="楷体_GB2312" pitchFamily="49" charset="-122"/>
              </a:rPr>
              <a:t> </a:t>
            </a:r>
            <a:r>
              <a:rPr lang="zh-CN" altLang="en-US" sz="3600" b="1" i="0" dirty="0">
                <a:latin typeface="楷体_GB2312" pitchFamily="49" charset="-122"/>
              </a:rPr>
              <a:t>基于翻译模式的</a:t>
            </a:r>
            <a:r>
              <a:rPr lang="zh-CN" altLang="en-US" sz="3600" b="1" i="0" dirty="0"/>
              <a:t>自下而上</a:t>
            </a:r>
            <a:r>
              <a:rPr lang="zh-CN" altLang="en-US" sz="3600" b="1" i="0" dirty="0">
                <a:latin typeface="楷体_GB2312" pitchFamily="49" charset="-122"/>
              </a:rPr>
              <a:t>语义计算</a:t>
            </a:r>
          </a:p>
          <a:p>
            <a:pPr algn="l">
              <a:buClrTx/>
            </a:pPr>
            <a:endParaRPr lang="zh-CN" altLang="en-US" sz="1200" b="1" i="0" dirty="0">
              <a:latin typeface="楷体_GB2312" pitchFamily="49" charset="-122"/>
            </a:endParaRPr>
          </a:p>
          <a:p>
            <a:pPr lvl="1" algn="l">
              <a:buClrTx/>
              <a:buFont typeface="Symbol" pitchFamily="18" charset="2"/>
              <a:buChar char="-"/>
            </a:pPr>
            <a:r>
              <a:rPr lang="zh-CN" altLang="en-US" sz="4000" b="1" i="0" dirty="0"/>
              <a:t>  </a:t>
            </a:r>
            <a:r>
              <a:rPr lang="zh-CN" altLang="en-US" sz="2800" b="1" i="0" dirty="0"/>
              <a:t>继承属性的模拟求值</a:t>
            </a:r>
          </a:p>
          <a:p>
            <a:pPr lvl="1" algn="l">
              <a:buClrTx/>
              <a:buFont typeface="Symbol" pitchFamily="18" charset="2"/>
              <a:buNone/>
            </a:pPr>
            <a:endParaRPr lang="zh-CN" altLang="en-US" sz="1200" b="1" i="0" dirty="0">
              <a:latin typeface="Times New Roman" pitchFamily="18" charset="0"/>
            </a:endParaRPr>
          </a:p>
          <a:p>
            <a:pPr lvl="2" algn="l">
              <a:buClrTx/>
              <a:buFontTx/>
              <a:buChar char="•"/>
            </a:pPr>
            <a:r>
              <a:rPr lang="zh-CN" altLang="en-US" sz="2800" b="1" i="0" dirty="0"/>
              <a:t> </a:t>
            </a:r>
            <a:r>
              <a:rPr lang="zh-CN" altLang="en-US" sz="2800" b="1" i="0" dirty="0">
                <a:solidFill>
                  <a:srgbClr val="333399"/>
                </a:solidFill>
              </a:rPr>
              <a:t> 从上面的讨论可知，分析栈中继承属性的访问是</a:t>
            </a:r>
            <a:r>
              <a:rPr lang="zh-CN" altLang="en-US" sz="2800" b="1" i="0" dirty="0" smtClean="0">
                <a:solidFill>
                  <a:srgbClr val="333399"/>
                </a:solidFill>
              </a:rPr>
              <a:t>通   </a:t>
            </a:r>
            <a:r>
              <a:rPr lang="zh-CN" altLang="en-US" sz="2800" b="1" i="0" dirty="0">
                <a:solidFill>
                  <a:srgbClr val="333399"/>
                </a:solidFill>
              </a:rPr>
              <a:t>过栈中已有文法符号的综合属性值间接进行的，</a:t>
            </a:r>
            <a:r>
              <a:rPr lang="zh-CN" altLang="en-US" sz="2800" b="1" i="0" dirty="0" smtClean="0">
                <a:solidFill>
                  <a:srgbClr val="333399"/>
                </a:solidFill>
              </a:rPr>
              <a:t>因 </a:t>
            </a:r>
            <a:r>
              <a:rPr lang="zh-CN" altLang="en-US" sz="2800" b="1" i="0" dirty="0">
                <a:solidFill>
                  <a:srgbClr val="333399"/>
                </a:solidFill>
              </a:rPr>
              <a:t>此设计翻译模式时需要做到的一点就是要保证</a:t>
            </a:r>
            <a:r>
              <a:rPr lang="zh-CN" altLang="en-US" sz="2800" b="1" i="0" dirty="0" smtClean="0">
                <a:solidFill>
                  <a:srgbClr val="333399"/>
                </a:solidFill>
              </a:rPr>
              <a:t>继承属性</a:t>
            </a:r>
            <a:r>
              <a:rPr lang="zh-CN" altLang="en-US" sz="2800" b="1" i="0" dirty="0">
                <a:solidFill>
                  <a:srgbClr val="333399"/>
                </a:solidFill>
              </a:rPr>
              <a:t>总可以通过某个文法符号的综合属性体现出来</a:t>
            </a:r>
          </a:p>
          <a:p>
            <a:pPr lvl="2" algn="l">
              <a:buClrTx/>
              <a:buFontTx/>
              <a:buNone/>
            </a:pPr>
            <a:endParaRPr lang="zh-CN" altLang="en-US" sz="1200" b="1" i="0" dirty="0">
              <a:solidFill>
                <a:srgbClr val="333399"/>
              </a:solidFill>
            </a:endParaRPr>
          </a:p>
          <a:p>
            <a:pPr lvl="2" algn="l">
              <a:buClrTx/>
              <a:buFontTx/>
              <a:buChar char="•"/>
            </a:pPr>
            <a:r>
              <a:rPr lang="zh-CN" altLang="en-US" sz="2800" b="1" i="0" dirty="0"/>
              <a:t>  </a:t>
            </a:r>
            <a:r>
              <a:rPr lang="zh-CN" altLang="en-US" sz="2800" b="1" i="0" dirty="0">
                <a:solidFill>
                  <a:srgbClr val="333399"/>
                </a:solidFill>
              </a:rPr>
              <a:t>必要时，通过</a:t>
            </a:r>
            <a:r>
              <a:rPr lang="zh-CN" altLang="en-US" sz="2800" b="1" i="0" dirty="0"/>
              <a:t>增加新的文法符号以及相应的复写</a:t>
            </a:r>
            <a:r>
              <a:rPr lang="zh-CN" altLang="en-US" sz="2800" b="1" i="0" dirty="0" smtClean="0"/>
              <a:t>规 </a:t>
            </a:r>
            <a:r>
              <a:rPr lang="zh-CN" altLang="en-US" sz="2800" b="1" i="0" dirty="0"/>
              <a:t>则</a:t>
            </a:r>
            <a:r>
              <a:rPr lang="zh-CN" altLang="en-US" sz="2800" b="1" i="0" dirty="0">
                <a:solidFill>
                  <a:srgbClr val="333399"/>
                </a:solidFill>
              </a:rPr>
              <a:t>常常可以达到上述目的</a:t>
            </a:r>
            <a:endParaRPr lang="zh-CN" altLang="en-US" sz="2800" b="1" dirty="0">
              <a:solidFill>
                <a:srgbClr val="333399"/>
              </a:solidFill>
            </a:endParaRPr>
          </a:p>
        </p:txBody>
      </p:sp>
    </p:spTree>
    <p:extLst>
      <p:ext uri="{BB962C8B-B14F-4D97-AF65-F5344CB8AC3E}">
        <p14:creationId xmlns:p14="http://schemas.microsoft.com/office/powerpoint/2010/main" val="4009154554"/>
      </p:ext>
    </p:extLst>
  </p:cSld>
  <p:clrMapOvr>
    <a:masterClrMapping/>
  </p:clrMapOvr>
  <p:transition>
    <p:random/>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3"/>
          <p:cNvSpPr txBox="1">
            <a:spLocks noChangeArrowheads="1"/>
          </p:cNvSpPr>
          <p:nvPr/>
        </p:nvSpPr>
        <p:spPr bwMode="auto">
          <a:xfrm>
            <a:off x="26988" y="381000"/>
            <a:ext cx="9117012" cy="5759450"/>
          </a:xfrm>
          <a:prstGeom prst="rect">
            <a:avLst/>
          </a:prstGeom>
          <a:noFill/>
          <a:ln w="9525">
            <a:noFill/>
            <a:miter lim="800000"/>
            <a:headEnd/>
            <a:tailEnd/>
          </a:ln>
        </p:spPr>
        <p:txBody>
          <a:bodyPr wrap="square">
            <a:spAutoFit/>
          </a:bodyPr>
          <a:lstStyle/>
          <a:p>
            <a:pPr algn="l">
              <a:buClrTx/>
              <a:buFont typeface="Wingdings" pitchFamily="2" charset="2"/>
              <a:buChar char="²"/>
            </a:pPr>
            <a:r>
              <a:rPr lang="en-US" altLang="zh-CN" sz="3200" b="1" i="0" dirty="0">
                <a:latin typeface="楷体_GB2312" pitchFamily="49" charset="-122"/>
              </a:rPr>
              <a:t> </a:t>
            </a:r>
            <a:r>
              <a:rPr lang="zh-CN" altLang="en-US" sz="2800" b="1" i="0" dirty="0">
                <a:latin typeface="楷体_GB2312" pitchFamily="49" charset="-122"/>
              </a:rPr>
              <a:t>基于翻译模式的</a:t>
            </a:r>
            <a:r>
              <a:rPr lang="zh-CN" altLang="en-US" sz="2800" b="1" i="0" dirty="0"/>
              <a:t>自下而上</a:t>
            </a:r>
            <a:r>
              <a:rPr lang="zh-CN" altLang="en-US" sz="2800" b="1" i="0" dirty="0">
                <a:latin typeface="楷体_GB2312" pitchFamily="49" charset="-122"/>
              </a:rPr>
              <a:t>语义计算</a:t>
            </a:r>
          </a:p>
          <a:p>
            <a:pPr algn="l">
              <a:buClrTx/>
            </a:pPr>
            <a:endParaRPr lang="zh-CN" altLang="en-US" sz="1000" b="1" i="0" dirty="0">
              <a:latin typeface="楷体_GB2312" pitchFamily="49" charset="-122"/>
            </a:endParaRPr>
          </a:p>
          <a:p>
            <a:pPr lvl="1" algn="l">
              <a:buClrTx/>
              <a:buFont typeface="Symbol" pitchFamily="18" charset="2"/>
              <a:buChar char="-"/>
            </a:pPr>
            <a:r>
              <a:rPr lang="zh-CN" altLang="en-US" sz="2800" b="1" i="0" dirty="0"/>
              <a:t>  </a:t>
            </a:r>
            <a:r>
              <a:rPr lang="zh-CN" altLang="en-US" b="1" i="0" dirty="0">
                <a:solidFill>
                  <a:srgbClr val="333399"/>
                </a:solidFill>
              </a:rPr>
              <a:t>继承属性的模拟求值</a:t>
            </a:r>
            <a:r>
              <a:rPr lang="zh-CN" altLang="en-US" b="1" i="0" dirty="0"/>
              <a:t>举例</a:t>
            </a:r>
          </a:p>
          <a:p>
            <a:pPr lvl="1" algn="l">
              <a:buClrTx/>
              <a:buFont typeface="Symbol" pitchFamily="18" charset="2"/>
              <a:buNone/>
            </a:pPr>
            <a:endParaRPr lang="zh-CN" altLang="en-US" sz="1000" b="1" i="0" dirty="0"/>
          </a:p>
          <a:p>
            <a:pPr lvl="1" algn="l">
              <a:buClrTx/>
              <a:buFont typeface="Symbol" pitchFamily="18" charset="2"/>
              <a:buNone/>
            </a:pPr>
            <a:r>
              <a:rPr lang="zh-CN" altLang="en-US" b="1" i="0" dirty="0">
                <a:solidFill>
                  <a:srgbClr val="333399"/>
                </a:solidFill>
                <a:latin typeface="Times New Roman" pitchFamily="18" charset="0"/>
              </a:rPr>
              <a:t>     考虑如下翻译模式：</a:t>
            </a:r>
          </a:p>
          <a:p>
            <a:pPr lvl="2" algn="l">
              <a:buClrTx/>
              <a:buFontTx/>
              <a:buNone/>
            </a:pPr>
            <a:endParaRPr lang="zh-CN" altLang="en-US" sz="1000" b="1" i="0" dirty="0">
              <a:solidFill>
                <a:srgbClr val="333399"/>
              </a:solidFill>
            </a:endParaRPr>
          </a:p>
          <a:p>
            <a:pPr lvl="2" algn="just">
              <a:buClrTx/>
              <a:buFontTx/>
              <a:buNone/>
            </a:pPr>
            <a:r>
              <a:rPr lang="zh-CN" altLang="en-US" sz="2000" b="1" i="0" dirty="0">
                <a:solidFill>
                  <a:srgbClr val="333399"/>
                </a:solidFill>
              </a:rPr>
              <a:t>                </a:t>
            </a:r>
            <a:r>
              <a:rPr lang="en-US" altLang="zh-CN" sz="2000" i="0" dirty="0"/>
              <a:t>S </a:t>
            </a:r>
            <a:r>
              <a:rPr lang="en-US" altLang="zh-CN" sz="2000" i="0" dirty="0">
                <a:sym typeface="Symbol" pitchFamily="18" charset="2"/>
              </a:rPr>
              <a:t></a:t>
            </a:r>
            <a:r>
              <a:rPr lang="en-US" altLang="zh-CN" sz="2000" i="0" dirty="0"/>
              <a:t> </a:t>
            </a:r>
            <a:r>
              <a:rPr lang="en-US" altLang="zh-CN" sz="2000" dirty="0"/>
              <a:t>a </a:t>
            </a:r>
            <a:r>
              <a:rPr lang="en-US" altLang="zh-CN" sz="2000" i="0" dirty="0" err="1"/>
              <a:t>A</a:t>
            </a:r>
            <a:r>
              <a:rPr lang="en-US" altLang="zh-CN" sz="2000" i="0" dirty="0"/>
              <a:t> {</a:t>
            </a:r>
            <a:r>
              <a:rPr lang="en-US" altLang="zh-CN" sz="2000" i="0" dirty="0" err="1"/>
              <a:t>C.i</a:t>
            </a:r>
            <a:r>
              <a:rPr lang="en-US" altLang="zh-CN" sz="2000" i="0" dirty="0"/>
              <a:t> := A.s} C </a:t>
            </a:r>
            <a:r>
              <a:rPr lang="en-US" altLang="zh-CN" b="1" i="0" dirty="0">
                <a:sym typeface="Symbol" pitchFamily="18" charset="2"/>
              </a:rPr>
              <a:t></a:t>
            </a:r>
            <a:r>
              <a:rPr lang="en-US" altLang="zh-CN" sz="2000" i="0" dirty="0"/>
              <a:t> </a:t>
            </a:r>
            <a:r>
              <a:rPr lang="en-US" altLang="zh-CN" sz="2000" dirty="0"/>
              <a:t>b </a:t>
            </a:r>
            <a:r>
              <a:rPr lang="en-US" altLang="zh-CN" sz="2000" i="0" dirty="0"/>
              <a:t>A B {</a:t>
            </a:r>
            <a:r>
              <a:rPr lang="en-US" altLang="zh-CN" sz="2000" i="0" dirty="0" err="1"/>
              <a:t>C.i</a:t>
            </a:r>
            <a:r>
              <a:rPr lang="en-US" altLang="zh-CN" sz="2000" i="0" dirty="0"/>
              <a:t> := A.s} C  </a:t>
            </a:r>
            <a:endParaRPr lang="en-US" altLang="zh-CN" sz="2000" i="0" dirty="0">
              <a:ea typeface="宋体" pitchFamily="2" charset="-122"/>
              <a:cs typeface="Times New Roman" pitchFamily="18" charset="0"/>
            </a:endParaRPr>
          </a:p>
          <a:p>
            <a:pPr lvl="2" algn="just">
              <a:buClrTx/>
              <a:buFontTx/>
              <a:buNone/>
            </a:pPr>
            <a:r>
              <a:rPr lang="en-US" altLang="zh-CN" sz="2000" i="0" dirty="0"/>
              <a:t>                C </a:t>
            </a:r>
            <a:r>
              <a:rPr lang="en-US" altLang="zh-CN" sz="2000" i="0" dirty="0">
                <a:sym typeface="Symbol" pitchFamily="18" charset="2"/>
              </a:rPr>
              <a:t></a:t>
            </a:r>
            <a:r>
              <a:rPr lang="en-US" altLang="zh-CN" sz="2000" i="0" dirty="0"/>
              <a:t> </a:t>
            </a:r>
            <a:r>
              <a:rPr lang="en-US" altLang="zh-CN" sz="2000" dirty="0"/>
              <a:t>c </a:t>
            </a:r>
            <a:r>
              <a:rPr lang="en-US" altLang="zh-CN" sz="2000" i="0" dirty="0"/>
              <a:t>{C.s := g(</a:t>
            </a:r>
            <a:r>
              <a:rPr lang="en-US" altLang="zh-CN" sz="2000" i="0" dirty="0" err="1"/>
              <a:t>C.i</a:t>
            </a:r>
            <a:r>
              <a:rPr lang="en-US" altLang="zh-CN" sz="2000" i="0" dirty="0"/>
              <a:t>)}</a:t>
            </a:r>
            <a:endParaRPr lang="en-US" altLang="zh-CN" sz="2000" i="0" dirty="0">
              <a:ea typeface="宋体" pitchFamily="2" charset="-122"/>
            </a:endParaRPr>
          </a:p>
          <a:p>
            <a:pPr lvl="2" algn="l">
              <a:buClrTx/>
              <a:buFontTx/>
              <a:buNone/>
            </a:pPr>
            <a:endParaRPr lang="en-US" altLang="zh-CN" sz="1000" i="0" dirty="0"/>
          </a:p>
          <a:p>
            <a:pPr lvl="2" algn="l">
              <a:buClrTx/>
              <a:buFontTx/>
              <a:buNone/>
            </a:pPr>
            <a:r>
              <a:rPr lang="zh-CN" altLang="en-US" sz="2000" b="1" i="0" dirty="0">
                <a:solidFill>
                  <a:srgbClr val="333399"/>
                </a:solidFill>
              </a:rPr>
              <a:t>若直接应用上述复写规则的计算方法，则在使用 </a:t>
            </a:r>
            <a:r>
              <a:rPr lang="en-US" altLang="zh-CN" sz="2000" i="0" dirty="0">
                <a:solidFill>
                  <a:srgbClr val="333399"/>
                </a:solidFill>
              </a:rPr>
              <a:t>C </a:t>
            </a:r>
            <a:r>
              <a:rPr lang="en-US" altLang="zh-CN" sz="2000" i="0" dirty="0">
                <a:solidFill>
                  <a:srgbClr val="333399"/>
                </a:solidFill>
                <a:sym typeface="Symbol" pitchFamily="18" charset="2"/>
              </a:rPr>
              <a:t></a:t>
            </a:r>
            <a:r>
              <a:rPr lang="en-US" altLang="zh-CN" sz="2000" i="0" dirty="0">
                <a:solidFill>
                  <a:srgbClr val="333399"/>
                </a:solidFill>
              </a:rPr>
              <a:t> </a:t>
            </a:r>
            <a:r>
              <a:rPr lang="en-US" altLang="zh-CN" sz="2000" dirty="0">
                <a:solidFill>
                  <a:srgbClr val="333399"/>
                </a:solidFill>
              </a:rPr>
              <a:t>c</a:t>
            </a:r>
            <a:r>
              <a:rPr lang="en-US" altLang="zh-CN" sz="2000" b="1" dirty="0">
                <a:solidFill>
                  <a:srgbClr val="333399"/>
                </a:solidFill>
              </a:rPr>
              <a:t> </a:t>
            </a:r>
            <a:r>
              <a:rPr lang="zh-CN" altLang="en-US" sz="2000" b="1" i="0" dirty="0">
                <a:solidFill>
                  <a:srgbClr val="333399"/>
                </a:solidFill>
              </a:rPr>
              <a:t>进行归</a:t>
            </a:r>
          </a:p>
          <a:p>
            <a:pPr lvl="2" algn="l">
              <a:buClrTx/>
              <a:buFontTx/>
              <a:buNone/>
            </a:pPr>
            <a:r>
              <a:rPr lang="zh-CN" altLang="en-US" sz="2000" b="1" i="0" dirty="0">
                <a:solidFill>
                  <a:srgbClr val="333399"/>
                </a:solidFill>
              </a:rPr>
              <a:t>约时，</a:t>
            </a:r>
            <a:r>
              <a:rPr lang="en-US" altLang="zh-CN" sz="2000" i="0" dirty="0" err="1">
                <a:solidFill>
                  <a:srgbClr val="333399"/>
                </a:solidFill>
              </a:rPr>
              <a:t>C.i</a:t>
            </a:r>
            <a:r>
              <a:rPr lang="en-US" altLang="zh-CN" sz="2000" b="1" i="0" dirty="0">
                <a:solidFill>
                  <a:srgbClr val="333399"/>
                </a:solidFill>
              </a:rPr>
              <a:t> </a:t>
            </a:r>
            <a:r>
              <a:rPr lang="zh-CN" altLang="en-US" sz="2000" b="1" i="0" dirty="0">
                <a:solidFill>
                  <a:srgbClr val="333399"/>
                </a:solidFill>
              </a:rPr>
              <a:t>的值或存在于次栈顶（</a:t>
            </a:r>
            <a:r>
              <a:rPr lang="en-US" altLang="zh-CN" sz="2000" dirty="0">
                <a:solidFill>
                  <a:srgbClr val="333399"/>
                </a:solidFill>
              </a:rPr>
              <a:t>top-1</a:t>
            </a:r>
            <a:r>
              <a:rPr lang="zh-CN" altLang="en-US" sz="2000" b="1" i="0" dirty="0">
                <a:solidFill>
                  <a:srgbClr val="333399"/>
                </a:solidFill>
              </a:rPr>
              <a:t>），或存在于次次栈顶（</a:t>
            </a:r>
            <a:r>
              <a:rPr lang="en-US" altLang="zh-CN" sz="2000" dirty="0">
                <a:solidFill>
                  <a:srgbClr val="333399"/>
                </a:solidFill>
              </a:rPr>
              <a:t>top-2</a:t>
            </a:r>
            <a:r>
              <a:rPr lang="zh-CN" altLang="en-US" sz="2000" b="1" i="0" dirty="0">
                <a:solidFill>
                  <a:srgbClr val="333399"/>
                </a:solidFill>
              </a:rPr>
              <a:t>），不能确定用哪一个</a:t>
            </a:r>
            <a:r>
              <a:rPr lang="en-US" altLang="zh-CN" sz="2000" b="1" i="0" dirty="0">
                <a:solidFill>
                  <a:srgbClr val="333399"/>
                </a:solidFill>
              </a:rPr>
              <a:t>. </a:t>
            </a:r>
            <a:r>
              <a:rPr lang="zh-CN" altLang="en-US" sz="2000" b="1" i="0" dirty="0">
                <a:solidFill>
                  <a:srgbClr val="333399"/>
                </a:solidFill>
              </a:rPr>
              <a:t>一种可行的做法是引入新的非终</a:t>
            </a:r>
          </a:p>
          <a:p>
            <a:pPr lvl="2" algn="l">
              <a:buClrTx/>
              <a:buFontTx/>
              <a:buNone/>
            </a:pPr>
            <a:r>
              <a:rPr lang="zh-CN" altLang="en-US" sz="2000" b="1" i="0" dirty="0">
                <a:solidFill>
                  <a:srgbClr val="333399"/>
                </a:solidFill>
              </a:rPr>
              <a:t>结符 </a:t>
            </a:r>
            <a:r>
              <a:rPr lang="en-US" altLang="zh-CN" sz="2000" dirty="0">
                <a:solidFill>
                  <a:srgbClr val="333399"/>
                </a:solidFill>
              </a:rPr>
              <a:t>M</a:t>
            </a:r>
            <a:r>
              <a:rPr lang="zh-CN" altLang="en-US" sz="2000" b="1" i="0" dirty="0">
                <a:solidFill>
                  <a:srgbClr val="333399"/>
                </a:solidFill>
              </a:rPr>
              <a:t>，将以上翻译模式改造为：</a:t>
            </a:r>
          </a:p>
          <a:p>
            <a:pPr lvl="2" algn="l">
              <a:buClrTx/>
              <a:buFontTx/>
              <a:buNone/>
            </a:pPr>
            <a:r>
              <a:rPr lang="zh-CN" altLang="en-US" sz="1000" b="1" i="0" dirty="0">
                <a:solidFill>
                  <a:srgbClr val="333399"/>
                </a:solidFill>
              </a:rPr>
              <a:t> </a:t>
            </a:r>
          </a:p>
          <a:p>
            <a:pPr lvl="2" algn="just">
              <a:buClrTx/>
              <a:buFontTx/>
              <a:buNone/>
            </a:pPr>
            <a:r>
              <a:rPr lang="zh-CN" altLang="en-US" sz="2000" i="0" dirty="0">
                <a:solidFill>
                  <a:srgbClr val="333399"/>
                </a:solidFill>
              </a:rPr>
              <a:t>               </a:t>
            </a:r>
            <a:r>
              <a:rPr lang="en-US" altLang="zh-CN" sz="2000" i="0" dirty="0"/>
              <a:t>S </a:t>
            </a:r>
            <a:r>
              <a:rPr lang="en-US" altLang="zh-CN" sz="2000" i="0" dirty="0">
                <a:sym typeface="Symbol" pitchFamily="18" charset="2"/>
              </a:rPr>
              <a:t></a:t>
            </a:r>
            <a:r>
              <a:rPr lang="en-US" altLang="zh-CN" sz="2000" i="0" dirty="0"/>
              <a:t> </a:t>
            </a:r>
            <a:r>
              <a:rPr lang="en-US" altLang="zh-CN" sz="2000" dirty="0"/>
              <a:t>a </a:t>
            </a:r>
            <a:r>
              <a:rPr lang="en-US" altLang="zh-CN" sz="2000" i="0" dirty="0" err="1"/>
              <a:t>A</a:t>
            </a:r>
            <a:r>
              <a:rPr lang="en-US" altLang="zh-CN" sz="2000" i="0" dirty="0"/>
              <a:t> {</a:t>
            </a:r>
            <a:r>
              <a:rPr lang="en-US" altLang="zh-CN" sz="2000" i="0" dirty="0" err="1"/>
              <a:t>C.i</a:t>
            </a:r>
            <a:r>
              <a:rPr lang="en-US" altLang="zh-CN" sz="2000" i="0" dirty="0"/>
              <a:t> := A.s} C </a:t>
            </a:r>
            <a:r>
              <a:rPr lang="en-US" altLang="zh-CN" b="1" i="0" dirty="0">
                <a:sym typeface="Symbol" pitchFamily="18" charset="2"/>
              </a:rPr>
              <a:t> </a:t>
            </a:r>
            <a:r>
              <a:rPr lang="en-US" altLang="zh-CN" sz="2000" dirty="0"/>
              <a:t>b </a:t>
            </a:r>
            <a:r>
              <a:rPr lang="en-US" altLang="zh-CN" sz="2000" i="0" dirty="0"/>
              <a:t>A B {</a:t>
            </a:r>
            <a:r>
              <a:rPr lang="en-US" altLang="zh-CN" sz="2000" i="0" dirty="0" err="1"/>
              <a:t>M.i</a:t>
            </a:r>
            <a:r>
              <a:rPr lang="en-US" altLang="zh-CN" sz="2000" i="0" dirty="0"/>
              <a:t> := A.s} M {</a:t>
            </a:r>
            <a:r>
              <a:rPr lang="en-US" altLang="zh-CN" sz="2000" i="0" dirty="0" err="1"/>
              <a:t>C.i</a:t>
            </a:r>
            <a:r>
              <a:rPr lang="en-US" altLang="zh-CN" sz="2000" i="0" dirty="0"/>
              <a:t> := M.s} C  </a:t>
            </a:r>
            <a:endParaRPr lang="en-US" altLang="zh-CN" sz="2000" i="0" dirty="0">
              <a:ea typeface="宋体" pitchFamily="2" charset="-122"/>
            </a:endParaRPr>
          </a:p>
          <a:p>
            <a:pPr lvl="2" algn="just">
              <a:buClrTx/>
              <a:buFontTx/>
              <a:buNone/>
            </a:pPr>
            <a:r>
              <a:rPr lang="en-US" altLang="zh-CN" sz="2000" i="0" dirty="0"/>
              <a:t>               C </a:t>
            </a:r>
            <a:r>
              <a:rPr lang="en-US" altLang="zh-CN" sz="2000" i="0" dirty="0">
                <a:sym typeface="Symbol" pitchFamily="18" charset="2"/>
              </a:rPr>
              <a:t></a:t>
            </a:r>
            <a:r>
              <a:rPr lang="en-US" altLang="zh-CN" sz="2000" i="0" dirty="0"/>
              <a:t> </a:t>
            </a:r>
            <a:r>
              <a:rPr lang="en-US" altLang="zh-CN" sz="2000" dirty="0"/>
              <a:t>c  </a:t>
            </a:r>
            <a:r>
              <a:rPr lang="en-US" altLang="zh-CN" sz="2000" i="0" dirty="0"/>
              <a:t>{C.s := g(</a:t>
            </a:r>
            <a:r>
              <a:rPr lang="en-US" altLang="zh-CN" sz="2000" i="0" dirty="0" err="1"/>
              <a:t>C.i</a:t>
            </a:r>
            <a:r>
              <a:rPr lang="en-US" altLang="zh-CN" sz="2000" i="0" dirty="0"/>
              <a:t>)}</a:t>
            </a:r>
            <a:endParaRPr lang="en-US" altLang="zh-CN" sz="2000" i="0" dirty="0">
              <a:ea typeface="宋体" pitchFamily="2" charset="-122"/>
            </a:endParaRPr>
          </a:p>
          <a:p>
            <a:pPr lvl="2" algn="just">
              <a:buClrTx/>
              <a:buFontTx/>
              <a:buNone/>
            </a:pPr>
            <a:r>
              <a:rPr lang="en-US" altLang="zh-CN" sz="2000" i="0" dirty="0"/>
              <a:t>               M </a:t>
            </a:r>
            <a:r>
              <a:rPr lang="en-US" altLang="zh-CN" sz="2000" i="0" dirty="0">
                <a:sym typeface="Symbol" pitchFamily="18" charset="2"/>
              </a:rPr>
              <a:t></a:t>
            </a:r>
            <a:r>
              <a:rPr lang="en-US" altLang="zh-CN" sz="2000" i="0" dirty="0"/>
              <a:t> </a:t>
            </a:r>
            <a:r>
              <a:rPr lang="en-US" altLang="zh-CN" sz="2000" b="1" i="0" dirty="0"/>
              <a:t>ε</a:t>
            </a:r>
            <a:r>
              <a:rPr lang="en-US" altLang="zh-CN" sz="2000" dirty="0"/>
              <a:t> </a:t>
            </a:r>
            <a:r>
              <a:rPr lang="en-US" altLang="zh-CN" sz="2000" i="0" dirty="0"/>
              <a:t> {M.s := </a:t>
            </a:r>
            <a:r>
              <a:rPr lang="en-US" altLang="zh-CN" sz="2000" i="0" dirty="0" err="1"/>
              <a:t>M.i</a:t>
            </a:r>
            <a:r>
              <a:rPr lang="en-US" altLang="zh-CN" sz="2000" i="0" dirty="0"/>
              <a:t> }</a:t>
            </a:r>
          </a:p>
          <a:p>
            <a:pPr lvl="2" algn="just">
              <a:buClrTx/>
              <a:buFontTx/>
              <a:buNone/>
            </a:pPr>
            <a:endParaRPr lang="en-US" altLang="zh-CN" sz="1000" i="0" dirty="0"/>
          </a:p>
          <a:p>
            <a:pPr lvl="2" algn="just">
              <a:buClrTx/>
              <a:buFontTx/>
              <a:buNone/>
            </a:pPr>
            <a:r>
              <a:rPr lang="zh-CN" altLang="en-US" sz="2000" b="1" i="0" dirty="0">
                <a:solidFill>
                  <a:srgbClr val="333399"/>
                </a:solidFill>
              </a:rPr>
              <a:t>这样，在使用</a:t>
            </a:r>
            <a:r>
              <a:rPr lang="en-US" altLang="zh-CN" sz="2000" b="1" i="0" dirty="0">
                <a:solidFill>
                  <a:srgbClr val="333399"/>
                </a:solidFill>
              </a:rPr>
              <a:t>C </a:t>
            </a:r>
            <a:r>
              <a:rPr lang="en-US" altLang="zh-CN" sz="2000" b="1" i="0" dirty="0">
                <a:solidFill>
                  <a:srgbClr val="333399"/>
                </a:solidFill>
                <a:sym typeface="Symbol" pitchFamily="18" charset="2"/>
              </a:rPr>
              <a:t></a:t>
            </a:r>
            <a:r>
              <a:rPr lang="en-US" altLang="zh-CN" sz="2000" b="1" i="0" dirty="0">
                <a:solidFill>
                  <a:srgbClr val="333399"/>
                </a:solidFill>
              </a:rPr>
              <a:t> </a:t>
            </a:r>
            <a:r>
              <a:rPr lang="en-US" altLang="zh-CN" sz="2000" b="1" dirty="0">
                <a:solidFill>
                  <a:srgbClr val="333399"/>
                </a:solidFill>
              </a:rPr>
              <a:t>c </a:t>
            </a:r>
            <a:r>
              <a:rPr lang="zh-CN" altLang="en-US" sz="2000" b="1" i="0" dirty="0">
                <a:solidFill>
                  <a:srgbClr val="333399"/>
                </a:solidFill>
              </a:rPr>
              <a:t>进行归约时， </a:t>
            </a:r>
            <a:r>
              <a:rPr lang="en-US" altLang="zh-CN" sz="2000" i="0" dirty="0" err="1">
                <a:solidFill>
                  <a:srgbClr val="333399"/>
                </a:solidFill>
              </a:rPr>
              <a:t>C.i</a:t>
            </a:r>
            <a:r>
              <a:rPr lang="en-US" altLang="zh-CN" sz="2000" b="1" i="0" dirty="0">
                <a:solidFill>
                  <a:srgbClr val="333399"/>
                </a:solidFill>
              </a:rPr>
              <a:t> </a:t>
            </a:r>
            <a:r>
              <a:rPr lang="zh-CN" altLang="en-US" sz="2000" b="1" i="0" dirty="0">
                <a:solidFill>
                  <a:srgbClr val="333399"/>
                </a:solidFill>
              </a:rPr>
              <a:t>的值就一定可以通过访问次栈顶（</a:t>
            </a:r>
            <a:r>
              <a:rPr lang="en-US" altLang="zh-CN" sz="2000" dirty="0">
                <a:solidFill>
                  <a:srgbClr val="333399"/>
                </a:solidFill>
              </a:rPr>
              <a:t>top-1</a:t>
            </a:r>
            <a:r>
              <a:rPr lang="zh-CN" altLang="en-US" sz="2000" b="1" i="0" dirty="0">
                <a:solidFill>
                  <a:srgbClr val="333399"/>
                </a:solidFill>
              </a:rPr>
              <a:t>）得到 </a:t>
            </a:r>
          </a:p>
        </p:txBody>
      </p:sp>
    </p:spTree>
    <p:extLst>
      <p:ext uri="{BB962C8B-B14F-4D97-AF65-F5344CB8AC3E}">
        <p14:creationId xmlns:p14="http://schemas.microsoft.com/office/powerpoint/2010/main" val="1254972311"/>
      </p:ext>
    </p:extLst>
  </p:cSld>
  <p:clrMapOvr>
    <a:masterClrMapping/>
  </p:clrMapOvr>
  <p:transition>
    <p:random/>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3"/>
          <p:cNvSpPr txBox="1">
            <a:spLocks noChangeArrowheads="1"/>
          </p:cNvSpPr>
          <p:nvPr/>
        </p:nvSpPr>
        <p:spPr bwMode="auto">
          <a:xfrm>
            <a:off x="103188" y="457200"/>
            <a:ext cx="8458200" cy="5486400"/>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dirty="0">
                <a:latin typeface="楷体_GB2312" pitchFamily="49" charset="-122"/>
              </a:rPr>
              <a:t> </a:t>
            </a:r>
            <a:r>
              <a:rPr lang="zh-CN" altLang="en-US" sz="2800" b="1" i="0" dirty="0">
                <a:latin typeface="楷体_GB2312" pitchFamily="49" charset="-122"/>
              </a:rPr>
              <a:t>基于翻译模式的</a:t>
            </a:r>
            <a:r>
              <a:rPr lang="zh-CN" altLang="en-US" sz="2800" b="1" i="0" dirty="0"/>
              <a:t>自下而上</a:t>
            </a:r>
            <a:r>
              <a:rPr lang="zh-CN" altLang="en-US" sz="2800" b="1" i="0" dirty="0">
                <a:latin typeface="楷体_GB2312" pitchFamily="49" charset="-122"/>
              </a:rPr>
              <a:t>语义计算</a:t>
            </a:r>
          </a:p>
          <a:p>
            <a:pPr algn="l">
              <a:buClrTx/>
            </a:pPr>
            <a:endParaRPr lang="zh-CN" altLang="en-US" sz="1000" b="1" i="0" dirty="0">
              <a:latin typeface="楷体_GB2312" pitchFamily="49" charset="-122"/>
            </a:endParaRPr>
          </a:p>
          <a:p>
            <a:pPr lvl="1" algn="l">
              <a:buClrTx/>
              <a:buFont typeface="Symbol" pitchFamily="18" charset="2"/>
              <a:buChar char="-"/>
            </a:pPr>
            <a:r>
              <a:rPr lang="zh-CN" altLang="en-US" sz="2800" b="1" i="0" dirty="0"/>
              <a:t>  </a:t>
            </a:r>
            <a:r>
              <a:rPr lang="zh-CN" altLang="en-US" b="1" i="0" dirty="0">
                <a:solidFill>
                  <a:srgbClr val="333399"/>
                </a:solidFill>
              </a:rPr>
              <a:t>继承属性的模拟求值</a:t>
            </a:r>
            <a:r>
              <a:rPr lang="zh-CN" altLang="en-US" b="1" i="0" dirty="0"/>
              <a:t>举例</a:t>
            </a:r>
          </a:p>
          <a:p>
            <a:pPr lvl="1" algn="l">
              <a:buClrTx/>
              <a:buFont typeface="Symbol" pitchFamily="18" charset="2"/>
              <a:buNone/>
            </a:pPr>
            <a:endParaRPr lang="zh-CN" altLang="en-US" sz="1000" b="1" i="0" dirty="0"/>
          </a:p>
          <a:p>
            <a:pPr lvl="1" algn="l">
              <a:buClrTx/>
              <a:buFont typeface="Symbol" pitchFamily="18" charset="2"/>
              <a:buNone/>
            </a:pPr>
            <a:r>
              <a:rPr lang="zh-CN" altLang="en-US" b="1" i="0" dirty="0">
                <a:solidFill>
                  <a:srgbClr val="333399"/>
                </a:solidFill>
                <a:latin typeface="Times New Roman" pitchFamily="18" charset="0"/>
              </a:rPr>
              <a:t>     考虑如下翻译模式：</a:t>
            </a:r>
          </a:p>
          <a:p>
            <a:pPr lvl="2" algn="l">
              <a:buClrTx/>
              <a:buFontTx/>
              <a:buNone/>
            </a:pPr>
            <a:endParaRPr lang="zh-CN" altLang="en-US" sz="1000" b="1" i="0" dirty="0">
              <a:solidFill>
                <a:srgbClr val="333399"/>
              </a:solidFill>
            </a:endParaRPr>
          </a:p>
          <a:p>
            <a:pPr lvl="2" algn="just">
              <a:buClrTx/>
              <a:buFontTx/>
              <a:buNone/>
            </a:pPr>
            <a:r>
              <a:rPr lang="zh-CN" altLang="en-US" sz="2000" b="1" i="0" dirty="0">
                <a:solidFill>
                  <a:srgbClr val="333399"/>
                </a:solidFill>
              </a:rPr>
              <a:t>                </a:t>
            </a:r>
            <a:r>
              <a:rPr lang="en-US" altLang="zh-CN" sz="2000" i="0" dirty="0">
                <a:ea typeface="宋体" pitchFamily="2" charset="-122"/>
                <a:cs typeface="Times New Roman" pitchFamily="18" charset="0"/>
              </a:rPr>
              <a:t>S </a:t>
            </a:r>
            <a:r>
              <a:rPr lang="en-US" altLang="zh-CN" sz="2000" i="0" dirty="0">
                <a:sym typeface="Symbol" pitchFamily="18" charset="2"/>
              </a:rPr>
              <a:t></a:t>
            </a:r>
            <a:r>
              <a:rPr lang="en-US" altLang="zh-CN" sz="2000" i="0" dirty="0">
                <a:ea typeface="宋体" pitchFamily="2" charset="-122"/>
                <a:cs typeface="Times New Roman" pitchFamily="18" charset="0"/>
              </a:rPr>
              <a:t> </a:t>
            </a:r>
            <a:r>
              <a:rPr lang="en-US" altLang="zh-CN" sz="2000" dirty="0">
                <a:ea typeface="宋体" pitchFamily="2" charset="-122"/>
                <a:cs typeface="Times New Roman" pitchFamily="18" charset="0"/>
              </a:rPr>
              <a:t>a </a:t>
            </a:r>
            <a:r>
              <a:rPr lang="en-US" altLang="zh-CN" sz="2000" i="0" dirty="0" err="1">
                <a:ea typeface="宋体" pitchFamily="2" charset="-122"/>
                <a:cs typeface="Times New Roman" pitchFamily="18" charset="0"/>
              </a:rPr>
              <a:t>A</a:t>
            </a:r>
            <a:r>
              <a:rPr lang="en-US" altLang="zh-CN" sz="2000" i="0" dirty="0">
                <a:ea typeface="宋体" pitchFamily="2" charset="-122"/>
                <a:cs typeface="Times New Roman" pitchFamily="18" charset="0"/>
              </a:rPr>
              <a:t> {</a:t>
            </a:r>
            <a:r>
              <a:rPr lang="en-US" altLang="zh-CN" sz="2000" i="0" dirty="0" err="1">
                <a:ea typeface="宋体" pitchFamily="2" charset="-122"/>
                <a:cs typeface="Times New Roman" pitchFamily="18" charset="0"/>
              </a:rPr>
              <a:t>C.i</a:t>
            </a:r>
            <a:r>
              <a:rPr lang="en-US" altLang="zh-CN" sz="2000" i="0" dirty="0">
                <a:ea typeface="宋体" pitchFamily="2" charset="-122"/>
                <a:cs typeface="Times New Roman" pitchFamily="18" charset="0"/>
              </a:rPr>
              <a:t> := f(A.s)} C</a:t>
            </a:r>
            <a:r>
              <a:rPr lang="en-US" altLang="zh-CN" sz="2000" i="0" dirty="0">
                <a:solidFill>
                  <a:srgbClr val="333399"/>
                </a:solidFill>
                <a:ea typeface="宋体" pitchFamily="2" charset="-122"/>
                <a:cs typeface="Times New Roman" pitchFamily="18" charset="0"/>
              </a:rPr>
              <a:t> </a:t>
            </a:r>
          </a:p>
          <a:p>
            <a:pPr lvl="2" algn="just">
              <a:buClrTx/>
              <a:buFontTx/>
              <a:buNone/>
            </a:pPr>
            <a:endParaRPr lang="en-US" altLang="zh-CN" sz="1000" i="0" dirty="0">
              <a:solidFill>
                <a:srgbClr val="333399"/>
              </a:solidFill>
            </a:endParaRPr>
          </a:p>
          <a:p>
            <a:pPr lvl="2" algn="l">
              <a:buClrTx/>
              <a:buFontTx/>
              <a:buNone/>
            </a:pPr>
            <a:r>
              <a:rPr lang="zh-CN" altLang="en-US" sz="2000" b="1" i="0" dirty="0">
                <a:solidFill>
                  <a:srgbClr val="333399"/>
                </a:solidFill>
              </a:rPr>
              <a:t>这里，继承属性 </a:t>
            </a:r>
            <a:r>
              <a:rPr lang="en-US" altLang="zh-CN" sz="2000" i="0" dirty="0" err="1">
                <a:solidFill>
                  <a:srgbClr val="333399"/>
                </a:solidFill>
                <a:ea typeface="宋体" pitchFamily="2" charset="-122"/>
              </a:rPr>
              <a:t>C.i</a:t>
            </a:r>
            <a:r>
              <a:rPr lang="en-US" altLang="zh-CN" sz="2000" i="0" dirty="0">
                <a:solidFill>
                  <a:srgbClr val="333399"/>
                </a:solidFill>
                <a:ea typeface="宋体" pitchFamily="2" charset="-122"/>
              </a:rPr>
              <a:t> </a:t>
            </a:r>
            <a:r>
              <a:rPr lang="zh-CN" altLang="en-US" sz="2000" b="1" i="0" dirty="0">
                <a:solidFill>
                  <a:srgbClr val="333399"/>
                </a:solidFill>
              </a:rPr>
              <a:t>不是通过复写规则来求值，而是通过普通函数 </a:t>
            </a:r>
            <a:r>
              <a:rPr lang="en-US" altLang="zh-CN" sz="2000" i="0" dirty="0">
                <a:solidFill>
                  <a:srgbClr val="333399"/>
                </a:solidFill>
                <a:ea typeface="宋体" pitchFamily="2" charset="-122"/>
              </a:rPr>
              <a:t>f(A.s)</a:t>
            </a:r>
            <a:r>
              <a:rPr lang="en-US" altLang="zh-CN" sz="2000" b="1" i="0" dirty="0">
                <a:solidFill>
                  <a:srgbClr val="333399"/>
                </a:solidFill>
                <a:ea typeface="宋体" pitchFamily="2" charset="-122"/>
              </a:rPr>
              <a:t> </a:t>
            </a:r>
            <a:r>
              <a:rPr lang="zh-CN" altLang="en-US" sz="2000" b="1" i="0" dirty="0">
                <a:solidFill>
                  <a:srgbClr val="333399"/>
                </a:solidFill>
              </a:rPr>
              <a:t>调用来计算</a:t>
            </a:r>
            <a:r>
              <a:rPr lang="en-US" altLang="zh-CN" sz="2000" b="1" i="0" dirty="0">
                <a:solidFill>
                  <a:srgbClr val="333399"/>
                </a:solidFill>
              </a:rPr>
              <a:t>. </a:t>
            </a:r>
            <a:r>
              <a:rPr lang="zh-CN" altLang="en-US" sz="2000" b="1" i="0" dirty="0">
                <a:solidFill>
                  <a:srgbClr val="333399"/>
                </a:solidFill>
              </a:rPr>
              <a:t>在计算 </a:t>
            </a:r>
            <a:r>
              <a:rPr lang="en-US" altLang="zh-CN" sz="2000" i="0" dirty="0" err="1">
                <a:solidFill>
                  <a:srgbClr val="333399"/>
                </a:solidFill>
                <a:ea typeface="宋体" pitchFamily="2" charset="-122"/>
              </a:rPr>
              <a:t>C.i</a:t>
            </a:r>
            <a:r>
              <a:rPr lang="en-US" altLang="zh-CN" sz="2000" i="0" dirty="0">
                <a:solidFill>
                  <a:srgbClr val="333399"/>
                </a:solidFill>
                <a:ea typeface="宋体" pitchFamily="2" charset="-122"/>
              </a:rPr>
              <a:t> </a:t>
            </a:r>
            <a:r>
              <a:rPr lang="zh-CN" altLang="en-US" sz="2000" b="1" i="0" dirty="0">
                <a:solidFill>
                  <a:srgbClr val="333399"/>
                </a:solidFill>
              </a:rPr>
              <a:t>时，</a:t>
            </a:r>
            <a:r>
              <a:rPr lang="en-US" altLang="zh-CN" sz="2000" i="0" dirty="0">
                <a:solidFill>
                  <a:srgbClr val="333399"/>
                </a:solidFill>
                <a:ea typeface="宋体" pitchFamily="2" charset="-122"/>
              </a:rPr>
              <a:t>A.s </a:t>
            </a:r>
            <a:r>
              <a:rPr lang="zh-CN" altLang="en-US" sz="2000" b="1" i="0" dirty="0">
                <a:solidFill>
                  <a:srgbClr val="333399"/>
                </a:solidFill>
              </a:rPr>
              <a:t>在语义栈上，但 </a:t>
            </a:r>
            <a:r>
              <a:rPr lang="en-US" altLang="zh-CN" sz="2000" i="0" dirty="0">
                <a:solidFill>
                  <a:srgbClr val="333399"/>
                </a:solidFill>
                <a:ea typeface="宋体" pitchFamily="2" charset="-122"/>
              </a:rPr>
              <a:t>f(A.s)</a:t>
            </a:r>
            <a:r>
              <a:rPr lang="zh-CN" altLang="en-US" sz="2000" b="1" i="0" dirty="0">
                <a:solidFill>
                  <a:srgbClr val="333399"/>
                </a:solidFill>
              </a:rPr>
              <a:t>并未存在于语义栈</a:t>
            </a:r>
            <a:r>
              <a:rPr lang="en-US" altLang="zh-CN" sz="2000" b="1" i="0" dirty="0">
                <a:solidFill>
                  <a:srgbClr val="333399"/>
                </a:solidFill>
              </a:rPr>
              <a:t>. </a:t>
            </a:r>
            <a:r>
              <a:rPr lang="zh-CN" altLang="en-US" sz="2000" b="1" i="0" dirty="0">
                <a:solidFill>
                  <a:srgbClr val="333399"/>
                </a:solidFill>
              </a:rPr>
              <a:t>同样，一种做法是引入新的非终结符</a:t>
            </a:r>
            <a:r>
              <a:rPr lang="en-US" altLang="zh-CN" sz="2000" dirty="0">
                <a:solidFill>
                  <a:srgbClr val="333399"/>
                </a:solidFill>
                <a:ea typeface="宋体" pitchFamily="2" charset="-122"/>
              </a:rPr>
              <a:t>M</a:t>
            </a:r>
            <a:r>
              <a:rPr lang="zh-CN" altLang="en-US" sz="2000" b="1" i="0" dirty="0">
                <a:solidFill>
                  <a:srgbClr val="333399"/>
                </a:solidFill>
              </a:rPr>
              <a:t>，将以上翻译模式改造为：</a:t>
            </a:r>
          </a:p>
          <a:p>
            <a:pPr lvl="2" algn="l">
              <a:buClrTx/>
              <a:buFontTx/>
              <a:buNone/>
            </a:pPr>
            <a:r>
              <a:rPr lang="zh-CN" altLang="en-US" sz="1000" b="1" i="0" dirty="0">
                <a:solidFill>
                  <a:srgbClr val="333399"/>
                </a:solidFill>
              </a:rPr>
              <a:t> </a:t>
            </a:r>
          </a:p>
          <a:p>
            <a:pPr lvl="2" algn="just">
              <a:buClrTx/>
              <a:buFontTx/>
              <a:buNone/>
            </a:pPr>
            <a:r>
              <a:rPr lang="zh-CN" altLang="en-US" sz="2000" i="0" dirty="0">
                <a:solidFill>
                  <a:srgbClr val="333399"/>
                </a:solidFill>
              </a:rPr>
              <a:t>               </a:t>
            </a:r>
            <a:r>
              <a:rPr lang="en-US" altLang="zh-CN" sz="2000" i="0" dirty="0"/>
              <a:t>S </a:t>
            </a:r>
            <a:r>
              <a:rPr lang="en-US" altLang="zh-CN" sz="2000" i="0" dirty="0">
                <a:sym typeface="Symbol" pitchFamily="18" charset="2"/>
              </a:rPr>
              <a:t></a:t>
            </a:r>
            <a:r>
              <a:rPr lang="en-US" altLang="zh-CN" sz="2000" i="0" dirty="0"/>
              <a:t> </a:t>
            </a:r>
            <a:r>
              <a:rPr lang="en-US" altLang="zh-CN" sz="2000" dirty="0"/>
              <a:t>a </a:t>
            </a:r>
            <a:r>
              <a:rPr lang="en-US" altLang="zh-CN" sz="2000" i="0" dirty="0" err="1"/>
              <a:t>A</a:t>
            </a:r>
            <a:r>
              <a:rPr lang="en-US" altLang="zh-CN" sz="2000" i="0" dirty="0"/>
              <a:t> {</a:t>
            </a:r>
            <a:r>
              <a:rPr lang="en-US" altLang="zh-CN" sz="2000" i="0" dirty="0" err="1"/>
              <a:t>M.i</a:t>
            </a:r>
            <a:r>
              <a:rPr lang="en-US" altLang="zh-CN" sz="2000" i="0" dirty="0"/>
              <a:t> := A.s} M {</a:t>
            </a:r>
            <a:r>
              <a:rPr lang="en-US" altLang="zh-CN" sz="2000" i="0" dirty="0" err="1"/>
              <a:t>C.i</a:t>
            </a:r>
            <a:r>
              <a:rPr lang="en-US" altLang="zh-CN" sz="2000" i="0" dirty="0"/>
              <a:t> := M.s} C   </a:t>
            </a:r>
            <a:endParaRPr lang="en-US" altLang="zh-CN" sz="2000" i="0" dirty="0">
              <a:ea typeface="宋体" pitchFamily="2" charset="-122"/>
            </a:endParaRPr>
          </a:p>
          <a:p>
            <a:pPr lvl="2" algn="just">
              <a:buClrTx/>
              <a:buFontTx/>
              <a:buNone/>
            </a:pPr>
            <a:r>
              <a:rPr lang="en-US" altLang="zh-CN" sz="2000" i="0" dirty="0">
                <a:ea typeface="宋体" pitchFamily="2" charset="-122"/>
              </a:rPr>
              <a:t>               M </a:t>
            </a:r>
            <a:r>
              <a:rPr lang="en-US" altLang="zh-CN" sz="2000" i="0" dirty="0">
                <a:sym typeface="Symbol" pitchFamily="18" charset="2"/>
              </a:rPr>
              <a:t></a:t>
            </a:r>
            <a:r>
              <a:rPr lang="en-US" altLang="zh-CN" sz="2000" b="1" i="0" dirty="0"/>
              <a:t>ε</a:t>
            </a:r>
            <a:r>
              <a:rPr lang="en-US" altLang="zh-CN" sz="2000" i="0" dirty="0">
                <a:ea typeface="宋体" pitchFamily="2" charset="-122"/>
              </a:rPr>
              <a:t> {M.s := f(</a:t>
            </a:r>
            <a:r>
              <a:rPr lang="en-US" altLang="zh-CN" sz="2000" i="0" dirty="0" err="1">
                <a:ea typeface="宋体" pitchFamily="2" charset="-122"/>
              </a:rPr>
              <a:t>M.i</a:t>
            </a:r>
            <a:r>
              <a:rPr lang="en-US" altLang="zh-CN" sz="2000" i="0" dirty="0">
                <a:ea typeface="宋体" pitchFamily="2" charset="-122"/>
              </a:rPr>
              <a:t>)} </a:t>
            </a:r>
            <a:endParaRPr lang="en-US" altLang="zh-CN" sz="2000" i="0" dirty="0"/>
          </a:p>
          <a:p>
            <a:pPr lvl="2" algn="just">
              <a:buClrTx/>
              <a:buFontTx/>
              <a:buNone/>
            </a:pPr>
            <a:endParaRPr lang="en-US" altLang="zh-CN" sz="1000" i="0" dirty="0"/>
          </a:p>
          <a:p>
            <a:pPr lvl="2" algn="just">
              <a:buClrTx/>
              <a:buFontTx/>
              <a:buNone/>
            </a:pPr>
            <a:r>
              <a:rPr lang="zh-CN" altLang="en-US" sz="2000" b="1" i="0" dirty="0">
                <a:solidFill>
                  <a:srgbClr val="333399"/>
                </a:solidFill>
              </a:rPr>
              <a:t>这样，</a:t>
            </a:r>
            <a:r>
              <a:rPr lang="zh-CN" altLang="en-US" sz="2000" b="1" i="0" dirty="0">
                <a:solidFill>
                  <a:srgbClr val="333399"/>
                </a:solidFill>
                <a:latin typeface="Times New Roman" pitchFamily="18" charset="0"/>
              </a:rPr>
              <a:t>就解决了上述问题。想一想，为什么？</a:t>
            </a:r>
          </a:p>
          <a:p>
            <a:pPr lvl="2" algn="just">
              <a:buClrTx/>
              <a:buFontTx/>
              <a:buNone/>
            </a:pPr>
            <a:endParaRPr lang="zh-CN" altLang="en-US" sz="1000" b="1" i="0" dirty="0">
              <a:solidFill>
                <a:srgbClr val="333399"/>
              </a:solidFill>
              <a:latin typeface="Times New Roman" pitchFamily="18" charset="0"/>
            </a:endParaRPr>
          </a:p>
          <a:p>
            <a:pPr lvl="2" algn="just">
              <a:buClrTx/>
              <a:buFontTx/>
              <a:buNone/>
            </a:pPr>
            <a:r>
              <a:rPr lang="zh-CN" altLang="en-US" sz="2000" b="1" i="0" dirty="0">
                <a:solidFill>
                  <a:srgbClr val="333399"/>
                </a:solidFill>
                <a:latin typeface="Times New Roman" pitchFamily="18" charset="0"/>
              </a:rPr>
              <a:t>注：从</a:t>
            </a:r>
            <a:r>
              <a:rPr lang="zh-CN" altLang="en-US" sz="2000" b="1" i="0" dirty="0">
                <a:solidFill>
                  <a:srgbClr val="333399"/>
                </a:solidFill>
              </a:rPr>
              <a:t>翻译模式中去掉嵌在产生式中间的语义规则集时，若语义规则集中有关联的属性，则</a:t>
            </a:r>
            <a:r>
              <a:rPr lang="zh-CN" altLang="en-US" sz="2000" b="1" i="0" dirty="0">
                <a:solidFill>
                  <a:srgbClr val="333399"/>
                </a:solidFill>
                <a:latin typeface="楷体_GB2312" pitchFamily="49" charset="-122"/>
              </a:rPr>
              <a:t>可参照此例的解决方案</a:t>
            </a:r>
          </a:p>
        </p:txBody>
      </p:sp>
    </p:spTree>
    <p:extLst>
      <p:ext uri="{BB962C8B-B14F-4D97-AF65-F5344CB8AC3E}">
        <p14:creationId xmlns:p14="http://schemas.microsoft.com/office/powerpoint/2010/main" val="3547443320"/>
      </p:ext>
    </p:extLst>
  </p:cSld>
  <p:clrMapOvr>
    <a:masterClrMapping/>
  </p:clrMapOvr>
  <p:transition>
    <p:random/>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3"/>
          <p:cNvSpPr txBox="1">
            <a:spLocks noChangeArrowheads="1"/>
          </p:cNvSpPr>
          <p:nvPr/>
        </p:nvSpPr>
        <p:spPr bwMode="auto">
          <a:xfrm>
            <a:off x="242094" y="487362"/>
            <a:ext cx="853440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p>
          <a:p>
            <a:pPr algn="l">
              <a:buClrTx/>
            </a:pPr>
            <a:endParaRPr lang="zh-CN" altLang="en-US" sz="1000" b="1" i="0">
              <a:latin typeface="楷体_GB2312" pitchFamily="49" charset="-122"/>
            </a:endParaRPr>
          </a:p>
          <a:p>
            <a:pPr lvl="1" algn="l">
              <a:buClrTx/>
              <a:buFont typeface="Symbol" pitchFamily="18" charset="2"/>
              <a:buChar char="-"/>
            </a:pPr>
            <a:r>
              <a:rPr lang="zh-CN" altLang="en-US" sz="2800" b="1" i="0"/>
              <a:t>  </a:t>
            </a:r>
            <a:r>
              <a:rPr lang="zh-CN" altLang="en-US" b="1" i="0">
                <a:solidFill>
                  <a:srgbClr val="333399"/>
                </a:solidFill>
              </a:rPr>
              <a:t>继承属性的模拟求值（</a:t>
            </a:r>
            <a:r>
              <a:rPr lang="zh-CN" altLang="en-US" b="1" i="0"/>
              <a:t>较复杂的例子</a:t>
            </a:r>
            <a:r>
              <a:rPr lang="zh-CN" altLang="en-US" b="1" i="0">
                <a:solidFill>
                  <a:srgbClr val="333399"/>
                </a:solidFill>
              </a:rPr>
              <a:t>）</a:t>
            </a:r>
          </a:p>
        </p:txBody>
      </p:sp>
      <p:sp>
        <p:nvSpPr>
          <p:cNvPr id="62471" name="Text Box 8"/>
          <p:cNvSpPr txBox="1">
            <a:spLocks noChangeArrowheads="1"/>
          </p:cNvSpPr>
          <p:nvPr/>
        </p:nvSpPr>
        <p:spPr bwMode="auto">
          <a:xfrm>
            <a:off x="1080294" y="1779037"/>
            <a:ext cx="7086600" cy="1676400"/>
          </a:xfrm>
          <a:prstGeom prst="rect">
            <a:avLst/>
          </a:prstGeom>
          <a:noFill/>
          <a:ln w="9525">
            <a:noFill/>
            <a:miter lim="800000"/>
            <a:headEnd/>
            <a:tailEnd/>
          </a:ln>
        </p:spPr>
        <p:txBody>
          <a:bodyPr>
            <a:spAutoFit/>
          </a:bodyPr>
          <a:lstStyle/>
          <a:p>
            <a:pPr algn="l">
              <a:buClrTx/>
            </a:pPr>
            <a:r>
              <a:rPr lang="en-US" altLang="zh-CN" sz="2000" dirty="0">
                <a:solidFill>
                  <a:srgbClr val="333399"/>
                </a:solidFill>
                <a:sym typeface="Symbol" pitchFamily="18" charset="2"/>
              </a:rPr>
              <a:t>N </a:t>
            </a:r>
            <a:r>
              <a:rPr lang="en-US" altLang="zh-CN" sz="2000" i="0" dirty="0">
                <a:solidFill>
                  <a:srgbClr val="333399"/>
                </a:solidFill>
                <a:sym typeface="Symbol" pitchFamily="18" charset="2"/>
              </a:rPr>
              <a:t></a:t>
            </a:r>
            <a:r>
              <a:rPr lang="en-US" altLang="zh-CN" sz="2000" b="1" i="0" dirty="0">
                <a:solidFill>
                  <a:srgbClr val="333399"/>
                </a:solidFill>
                <a:sym typeface="Symbol" pitchFamily="18" charset="2"/>
              </a:rPr>
              <a:t> </a:t>
            </a:r>
            <a:r>
              <a:rPr lang="en-US" altLang="zh-CN" b="1" i="0" dirty="0">
                <a:solidFill>
                  <a:srgbClr val="333399"/>
                </a:solidFill>
                <a:sym typeface="Symbol" pitchFamily="18" charset="2"/>
              </a:rPr>
              <a:t>.</a:t>
            </a:r>
            <a:r>
              <a:rPr lang="en-US" altLang="zh-CN" sz="2000" b="1" i="0" dirty="0">
                <a:solidFill>
                  <a:srgbClr val="333399"/>
                </a:solidFill>
                <a:sym typeface="Symbol" pitchFamily="18" charset="2"/>
              </a:rPr>
              <a:t> </a:t>
            </a:r>
            <a:r>
              <a:rPr lang="en-US" altLang="zh-CN" sz="2000" i="0" dirty="0">
                <a:solidFill>
                  <a:srgbClr val="333399"/>
                </a:solidFill>
                <a:cs typeface="Times New Roman" pitchFamily="18" charset="0"/>
                <a:sym typeface="Symbol" pitchFamily="18" charset="2"/>
              </a:rPr>
              <a:t>{ </a:t>
            </a:r>
            <a:r>
              <a:rPr lang="en-US" altLang="zh-CN" sz="2000" dirty="0" err="1">
                <a:solidFill>
                  <a:srgbClr val="333399"/>
                </a:solidFill>
                <a:sym typeface="Symbol" pitchFamily="18" charset="2"/>
              </a:rPr>
              <a:t>S</a:t>
            </a:r>
            <a:r>
              <a:rPr lang="en-US" altLang="zh-CN" sz="2000" b="1" i="0" dirty="0" err="1">
                <a:solidFill>
                  <a:srgbClr val="333399"/>
                </a:solidFill>
                <a:sym typeface="Symbol" pitchFamily="18" charset="2"/>
              </a:rPr>
              <a:t>.</a:t>
            </a:r>
            <a:r>
              <a:rPr lang="en-US" altLang="zh-CN" sz="2000" dirty="0" err="1">
                <a:solidFill>
                  <a:srgbClr val="333399"/>
                </a:solidFill>
              </a:rPr>
              <a:t>f</a:t>
            </a:r>
            <a:r>
              <a:rPr lang="en-US" altLang="zh-CN" sz="2000" i="0" dirty="0">
                <a:solidFill>
                  <a:srgbClr val="333399"/>
                </a:solidFill>
              </a:rPr>
              <a:t> : =1</a:t>
            </a:r>
            <a:r>
              <a:rPr lang="en-US" altLang="zh-CN" sz="2000" i="0" dirty="0">
                <a:solidFill>
                  <a:srgbClr val="333399"/>
                </a:solidFill>
                <a:sym typeface="Symbol" pitchFamily="18" charset="2"/>
              </a:rPr>
              <a:t>}</a:t>
            </a:r>
            <a:r>
              <a:rPr lang="en-US" altLang="zh-CN" sz="2000" b="1" i="0" dirty="0">
                <a:solidFill>
                  <a:srgbClr val="333399"/>
                </a:solidFill>
                <a:sym typeface="Symbol" pitchFamily="18" charset="2"/>
              </a:rPr>
              <a:t>  </a:t>
            </a:r>
            <a:r>
              <a:rPr lang="en-US" altLang="zh-CN" sz="2000" dirty="0">
                <a:solidFill>
                  <a:srgbClr val="333399"/>
                </a:solidFill>
                <a:sym typeface="Symbol" pitchFamily="18" charset="2"/>
              </a:rPr>
              <a:t>S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p</a:t>
            </a:r>
            <a:r>
              <a:rPr lang="en-US" altLang="zh-CN" sz="2000" dirty="0">
                <a:solidFill>
                  <a:srgbClr val="333399"/>
                </a:solidFill>
              </a:rPr>
              <a:t>rint(</a:t>
            </a:r>
            <a:r>
              <a:rPr lang="en-US" altLang="zh-CN" sz="2000" dirty="0" err="1">
                <a:solidFill>
                  <a:srgbClr val="333399"/>
                </a:solidFill>
                <a:sym typeface="Symbol" pitchFamily="18" charset="2"/>
              </a:rPr>
              <a:t>S</a:t>
            </a:r>
            <a:r>
              <a:rPr lang="en-US" altLang="zh-CN" sz="2000" b="1" i="0" dirty="0" err="1">
                <a:solidFill>
                  <a:srgbClr val="333399"/>
                </a:solidFill>
                <a:sym typeface="Symbol" pitchFamily="18" charset="2"/>
              </a:rPr>
              <a:t>.</a:t>
            </a:r>
            <a:r>
              <a:rPr lang="en-US" altLang="zh-CN" sz="2000" dirty="0" err="1">
                <a:solidFill>
                  <a:srgbClr val="333399"/>
                </a:solidFill>
                <a:sym typeface="Symbol" pitchFamily="18" charset="2"/>
              </a:rPr>
              <a:t>v</a:t>
            </a:r>
            <a:r>
              <a:rPr lang="en-US" altLang="zh-CN" sz="2000" dirty="0">
                <a:solidFill>
                  <a:srgbClr val="333399"/>
                </a:solidFill>
              </a:rPr>
              <a:t>)</a:t>
            </a:r>
            <a:r>
              <a:rPr lang="en-US" altLang="zh-CN" dirty="0">
                <a:solidFill>
                  <a:srgbClr val="333399"/>
                </a:solidFill>
              </a:rPr>
              <a:t> </a:t>
            </a:r>
            <a:r>
              <a:rPr lang="en-US" altLang="zh-CN" sz="2000" i="0" dirty="0">
                <a:solidFill>
                  <a:srgbClr val="333399"/>
                </a:solidFill>
                <a:sym typeface="Symbol" pitchFamily="18" charset="2"/>
              </a:rPr>
              <a:t>}</a:t>
            </a:r>
            <a:endParaRPr lang="en-US" altLang="zh-CN" sz="1000" i="0" baseline="-25000" dirty="0">
              <a:solidFill>
                <a:srgbClr val="333399"/>
              </a:solidFill>
              <a:sym typeface="Symbol" pitchFamily="18" charset="2"/>
            </a:endParaRPr>
          </a:p>
          <a:p>
            <a:pPr algn="l">
              <a:buClrTx/>
            </a:pPr>
            <a:r>
              <a:rPr lang="en-US" altLang="zh-CN" sz="2000" dirty="0">
                <a:solidFill>
                  <a:srgbClr val="333399"/>
                </a:solidFill>
                <a:sym typeface="Symbol" pitchFamily="18" charset="2"/>
              </a:rPr>
              <a:t>S </a:t>
            </a:r>
            <a:r>
              <a:rPr lang="en-US" altLang="zh-CN" sz="2000" i="0" dirty="0">
                <a:solidFill>
                  <a:srgbClr val="333399"/>
                </a:solidFill>
                <a:sym typeface="Symbol" pitchFamily="18" charset="2"/>
              </a:rPr>
              <a:t>  { </a:t>
            </a:r>
            <a:r>
              <a:rPr lang="en-US" altLang="zh-CN" sz="2000" dirty="0" err="1">
                <a:solidFill>
                  <a:srgbClr val="333399"/>
                </a:solidFill>
                <a:sym typeface="Symbol" pitchFamily="18" charset="2"/>
              </a:rPr>
              <a:t>B</a:t>
            </a:r>
            <a:r>
              <a:rPr lang="en-US" altLang="zh-CN" sz="2000" b="1" i="0" dirty="0" err="1">
                <a:solidFill>
                  <a:srgbClr val="333399"/>
                </a:solidFill>
                <a:sym typeface="Symbol" pitchFamily="18" charset="2"/>
              </a:rPr>
              <a:t>.</a:t>
            </a:r>
            <a:r>
              <a:rPr lang="en-US" altLang="zh-CN" sz="2000" dirty="0" err="1">
                <a:solidFill>
                  <a:srgbClr val="333399"/>
                </a:solidFill>
              </a:rPr>
              <a:t>f</a:t>
            </a:r>
            <a:r>
              <a:rPr lang="en-US" altLang="zh-CN" sz="2000" i="0" dirty="0">
                <a:solidFill>
                  <a:srgbClr val="333399"/>
                </a:solidFill>
              </a:rPr>
              <a:t> : =</a:t>
            </a:r>
            <a:r>
              <a:rPr lang="en-US" altLang="zh-CN" sz="2000" dirty="0" err="1">
                <a:solidFill>
                  <a:srgbClr val="333399"/>
                </a:solidFill>
                <a:sym typeface="Symbol" pitchFamily="18" charset="2"/>
              </a:rPr>
              <a:t>S</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f</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B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S</a:t>
            </a:r>
            <a:r>
              <a:rPr lang="en-US" altLang="zh-CN" sz="2000" i="0" baseline="-25000" dirty="0">
                <a:solidFill>
                  <a:srgbClr val="333399"/>
                </a:solidFill>
                <a:sym typeface="Symbol" pitchFamily="18" charset="2"/>
              </a:rPr>
              <a:t>1</a:t>
            </a:r>
            <a:r>
              <a:rPr lang="en-US" altLang="zh-CN" sz="2000" b="1" dirty="0">
                <a:solidFill>
                  <a:srgbClr val="333399"/>
                </a:solidFill>
                <a:sym typeface="Symbol" pitchFamily="18" charset="2"/>
              </a:rPr>
              <a:t>.</a:t>
            </a:r>
            <a:r>
              <a:rPr lang="en-US" altLang="zh-CN" sz="2000" dirty="0">
                <a:solidFill>
                  <a:srgbClr val="333399"/>
                </a:solidFill>
                <a:sym typeface="Symbol" pitchFamily="18" charset="2"/>
              </a:rPr>
              <a:t>f </a:t>
            </a:r>
            <a:r>
              <a:rPr lang="en-US" altLang="zh-CN" sz="2000" i="0" dirty="0">
                <a:solidFill>
                  <a:srgbClr val="333399"/>
                </a:solidFill>
              </a:rPr>
              <a:t>:= </a:t>
            </a:r>
            <a:r>
              <a:rPr lang="en-US" altLang="zh-CN" sz="2000" dirty="0" err="1">
                <a:solidFill>
                  <a:srgbClr val="333399"/>
                </a:solidFill>
                <a:sym typeface="Symbol" pitchFamily="18" charset="2"/>
              </a:rPr>
              <a:t>S</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f</a:t>
            </a:r>
            <a:r>
              <a:rPr lang="en-US" altLang="zh-CN" sz="2000" dirty="0">
                <a:solidFill>
                  <a:srgbClr val="333399"/>
                </a:solidFill>
                <a:sym typeface="Symbol" pitchFamily="18" charset="2"/>
              </a:rPr>
              <a:t> +1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S</a:t>
            </a:r>
            <a:r>
              <a:rPr lang="en-US" altLang="zh-CN" sz="2000" i="0" baseline="-25000" dirty="0">
                <a:solidFill>
                  <a:srgbClr val="333399"/>
                </a:solidFill>
                <a:sym typeface="Symbol" pitchFamily="18" charset="2"/>
              </a:rPr>
              <a:t>1 </a:t>
            </a:r>
            <a:r>
              <a:rPr lang="en-US" altLang="zh-CN" sz="2000" i="0" dirty="0">
                <a:solidFill>
                  <a:srgbClr val="333399"/>
                </a:solidFill>
                <a:sym typeface="Symbol" pitchFamily="18" charset="2"/>
              </a:rPr>
              <a:t>{</a:t>
            </a:r>
            <a:r>
              <a:rPr lang="en-US" altLang="zh-CN" sz="2000" dirty="0" err="1">
                <a:solidFill>
                  <a:srgbClr val="333399"/>
                </a:solidFill>
                <a:sym typeface="Symbol" pitchFamily="18" charset="2"/>
              </a:rPr>
              <a:t>S</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v</a:t>
            </a:r>
            <a:r>
              <a:rPr lang="en-US" altLang="zh-CN" sz="2000" dirty="0">
                <a:solidFill>
                  <a:srgbClr val="333399"/>
                </a:solidFill>
                <a:sym typeface="Symbol" pitchFamily="18" charset="2"/>
              </a:rPr>
              <a:t> </a:t>
            </a:r>
            <a:r>
              <a:rPr lang="en-US" altLang="zh-CN" sz="2000" i="0" dirty="0">
                <a:solidFill>
                  <a:srgbClr val="333399"/>
                </a:solidFill>
              </a:rPr>
              <a:t>:= </a:t>
            </a:r>
            <a:r>
              <a:rPr lang="en-US" altLang="zh-CN" sz="2000" dirty="0">
                <a:solidFill>
                  <a:srgbClr val="333399"/>
                </a:solidFill>
                <a:sym typeface="Symbol" pitchFamily="18" charset="2"/>
              </a:rPr>
              <a:t>S</a:t>
            </a:r>
            <a:r>
              <a:rPr lang="en-US" altLang="zh-CN" sz="2000" i="0" baseline="-25000" dirty="0">
                <a:solidFill>
                  <a:srgbClr val="333399"/>
                </a:solidFill>
                <a:sym typeface="Symbol" pitchFamily="18" charset="2"/>
              </a:rPr>
              <a:t>1</a:t>
            </a:r>
            <a:r>
              <a:rPr lang="en-US" altLang="zh-CN" sz="2000" b="1" i="0" dirty="0">
                <a:solidFill>
                  <a:srgbClr val="333399"/>
                </a:solidFill>
                <a:sym typeface="Symbol" pitchFamily="18" charset="2"/>
              </a:rPr>
              <a:t>.</a:t>
            </a:r>
            <a:r>
              <a:rPr lang="en-US" altLang="zh-CN" sz="2000" dirty="0">
                <a:solidFill>
                  <a:srgbClr val="333399"/>
                </a:solidFill>
                <a:sym typeface="Symbol" pitchFamily="18" charset="2"/>
              </a:rPr>
              <a:t>v</a:t>
            </a:r>
            <a:r>
              <a:rPr lang="en-US" altLang="zh-CN" sz="2000" i="0" dirty="0">
                <a:solidFill>
                  <a:srgbClr val="333399"/>
                </a:solidFill>
              </a:rPr>
              <a:t>+</a:t>
            </a:r>
            <a:r>
              <a:rPr lang="en-US" altLang="zh-CN" sz="2000" dirty="0">
                <a:solidFill>
                  <a:srgbClr val="333399"/>
                </a:solidFill>
                <a:sym typeface="Symbol" pitchFamily="18" charset="2"/>
              </a:rPr>
              <a:t>B</a:t>
            </a:r>
            <a:r>
              <a:rPr lang="en-US" altLang="zh-CN" sz="2000" b="1" i="0" dirty="0">
                <a:solidFill>
                  <a:srgbClr val="333399"/>
                </a:solidFill>
                <a:sym typeface="Symbol" pitchFamily="18" charset="2"/>
              </a:rPr>
              <a:t>.</a:t>
            </a:r>
            <a:r>
              <a:rPr lang="en-US" altLang="zh-CN" sz="2000" dirty="0">
                <a:solidFill>
                  <a:srgbClr val="333399"/>
                </a:solidFill>
                <a:sym typeface="Symbol" pitchFamily="18" charset="2"/>
              </a:rPr>
              <a:t>v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t>
            </a:r>
            <a:endParaRPr lang="en-US" altLang="zh-CN" sz="1000" dirty="0">
              <a:solidFill>
                <a:srgbClr val="333399"/>
              </a:solidFill>
              <a:sym typeface="Symbol" pitchFamily="18" charset="2"/>
            </a:endParaRPr>
          </a:p>
          <a:p>
            <a:pPr algn="l">
              <a:buClrTx/>
            </a:pPr>
            <a:r>
              <a:rPr lang="en-US" altLang="zh-CN" sz="2000" dirty="0">
                <a:solidFill>
                  <a:srgbClr val="333399"/>
                </a:solidFill>
                <a:sym typeface="Symbol" pitchFamily="18" charset="2"/>
              </a:rPr>
              <a:t>S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  </a:t>
            </a: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S</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v</a:t>
            </a:r>
            <a:r>
              <a:rPr lang="en-US" altLang="zh-CN" sz="2000" dirty="0">
                <a:solidFill>
                  <a:srgbClr val="333399"/>
                </a:solidFill>
                <a:sym typeface="Symbol" pitchFamily="18" charset="2"/>
              </a:rPr>
              <a:t> </a:t>
            </a:r>
            <a:r>
              <a:rPr lang="en-US" altLang="zh-CN" sz="2000" i="0" dirty="0">
                <a:solidFill>
                  <a:srgbClr val="333399"/>
                </a:solidFill>
              </a:rPr>
              <a:t>:= </a:t>
            </a:r>
            <a:r>
              <a:rPr lang="en-US" altLang="zh-CN" sz="2000" dirty="0">
                <a:solidFill>
                  <a:srgbClr val="333399"/>
                </a:solidFill>
                <a:sym typeface="Symbol" pitchFamily="18" charset="2"/>
              </a:rPr>
              <a:t>0 </a:t>
            </a:r>
            <a:r>
              <a:rPr lang="en-US" altLang="zh-CN" sz="2000" i="0" dirty="0">
                <a:solidFill>
                  <a:srgbClr val="333399"/>
                </a:solidFill>
                <a:sym typeface="Symbol" pitchFamily="18" charset="2"/>
              </a:rPr>
              <a:t>}</a:t>
            </a:r>
            <a:endParaRPr kumimoji="0" lang="en-US" altLang="zh-CN" sz="1000" b="1" dirty="0">
              <a:solidFill>
                <a:srgbClr val="333399"/>
              </a:solidFill>
              <a:sym typeface="Symbol" pitchFamily="18" charset="2"/>
            </a:endParaRPr>
          </a:p>
          <a:p>
            <a:pPr algn="l">
              <a:buClrTx/>
            </a:pPr>
            <a:r>
              <a:rPr lang="en-US" altLang="zh-CN" sz="2000" dirty="0">
                <a:solidFill>
                  <a:srgbClr val="333399"/>
                </a:solidFill>
                <a:sym typeface="Symbol" pitchFamily="18" charset="2"/>
              </a:rPr>
              <a:t>B </a:t>
            </a:r>
            <a:r>
              <a:rPr lang="en-US" altLang="zh-CN" sz="2000" i="0" dirty="0">
                <a:solidFill>
                  <a:srgbClr val="333399"/>
                </a:solidFill>
                <a:ea typeface="华文行楷" pitchFamily="2" charset="-122"/>
                <a:sym typeface="Symbol" pitchFamily="18" charset="2"/>
              </a:rPr>
              <a:t> </a:t>
            </a:r>
            <a:r>
              <a:rPr lang="en-US" altLang="zh-CN" sz="2000" dirty="0">
                <a:solidFill>
                  <a:srgbClr val="333399"/>
                </a:solidFill>
                <a:ea typeface="华文行楷" pitchFamily="2" charset="-122"/>
                <a:sym typeface="Symbol" pitchFamily="18" charset="2"/>
              </a:rPr>
              <a:t>0  </a:t>
            </a: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v</a:t>
            </a:r>
            <a:r>
              <a:rPr lang="en-US" altLang="zh-CN" sz="2000" dirty="0">
                <a:solidFill>
                  <a:srgbClr val="333399"/>
                </a:solidFill>
                <a:sym typeface="Symbol" pitchFamily="18" charset="2"/>
              </a:rPr>
              <a:t> </a:t>
            </a:r>
            <a:r>
              <a:rPr lang="en-US" altLang="zh-CN" sz="2000" i="0" dirty="0">
                <a:solidFill>
                  <a:srgbClr val="333399"/>
                </a:solidFill>
              </a:rPr>
              <a:t>:= 0 </a:t>
            </a:r>
            <a:r>
              <a:rPr lang="en-US" altLang="zh-CN" sz="2000" i="0" dirty="0">
                <a:solidFill>
                  <a:srgbClr val="333399"/>
                </a:solidFill>
                <a:sym typeface="Symbol" pitchFamily="18" charset="2"/>
              </a:rPr>
              <a:t>}</a:t>
            </a:r>
            <a:endParaRPr lang="en-US" altLang="zh-CN" sz="1000" u="sng" dirty="0">
              <a:solidFill>
                <a:srgbClr val="333399"/>
              </a:solidFill>
              <a:ea typeface="华文行楷" pitchFamily="2" charset="-122"/>
              <a:sym typeface="Symbol" pitchFamily="18" charset="2"/>
            </a:endParaRPr>
          </a:p>
          <a:p>
            <a:pPr algn="l">
              <a:buClrTx/>
            </a:pPr>
            <a:r>
              <a:rPr lang="en-US" altLang="zh-CN" sz="2000" dirty="0">
                <a:solidFill>
                  <a:srgbClr val="333399"/>
                </a:solidFill>
                <a:sym typeface="Symbol" pitchFamily="18" charset="2"/>
              </a:rPr>
              <a:t>B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1  </a:t>
            </a: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v</a:t>
            </a:r>
            <a:r>
              <a:rPr lang="en-US" altLang="zh-CN" sz="2000" dirty="0">
                <a:solidFill>
                  <a:srgbClr val="333399"/>
                </a:solidFill>
                <a:sym typeface="Symbol" pitchFamily="18" charset="2"/>
              </a:rPr>
              <a:t> </a:t>
            </a:r>
            <a:r>
              <a:rPr lang="en-US" altLang="zh-CN" sz="2000" i="0" dirty="0">
                <a:solidFill>
                  <a:srgbClr val="333399"/>
                </a:solidFill>
              </a:rPr>
              <a:t>:= 2^</a:t>
            </a:r>
            <a:r>
              <a:rPr lang="en-US" altLang="zh-CN" sz="2000" dirty="0">
                <a:solidFill>
                  <a:srgbClr val="333399"/>
                </a:solidFill>
              </a:rPr>
              <a:t>(</a:t>
            </a:r>
            <a:r>
              <a:rPr lang="en-US" altLang="zh-CN" sz="2000" i="0" dirty="0">
                <a:solidFill>
                  <a:srgbClr val="333399"/>
                </a:solidFill>
              </a:rPr>
              <a:t>-</a:t>
            </a:r>
            <a:r>
              <a:rPr lang="en-US" altLang="zh-CN" sz="2000" dirty="0" err="1">
                <a:solidFill>
                  <a:srgbClr val="333399"/>
                </a:solidFill>
                <a:sym typeface="Symbol" pitchFamily="18" charset="2"/>
              </a:rPr>
              <a:t>B</a:t>
            </a:r>
            <a:r>
              <a:rPr lang="en-US" altLang="zh-CN" sz="2000" b="1" i="0" dirty="0" err="1">
                <a:solidFill>
                  <a:srgbClr val="333399"/>
                </a:solidFill>
                <a:sym typeface="Symbol" pitchFamily="18" charset="2"/>
              </a:rPr>
              <a:t>.</a:t>
            </a:r>
            <a:r>
              <a:rPr lang="en-US" altLang="zh-CN" sz="2000" dirty="0" err="1">
                <a:solidFill>
                  <a:srgbClr val="333399"/>
                </a:solidFill>
              </a:rPr>
              <a:t>f</a:t>
            </a:r>
            <a:r>
              <a:rPr lang="en-US" altLang="zh-CN" sz="2000" dirty="0">
                <a:solidFill>
                  <a:srgbClr val="333399"/>
                </a:solidFill>
              </a:rPr>
              <a:t>)</a:t>
            </a:r>
            <a:r>
              <a:rPr lang="en-US" altLang="zh-CN" sz="2000" i="0" dirty="0">
                <a:solidFill>
                  <a:srgbClr val="333399"/>
                </a:solidFill>
              </a:rPr>
              <a:t> </a:t>
            </a:r>
            <a:r>
              <a:rPr lang="en-US" altLang="zh-CN" sz="2000" i="0" dirty="0">
                <a:solidFill>
                  <a:srgbClr val="333399"/>
                </a:solidFill>
                <a:sym typeface="Symbol" pitchFamily="18" charset="2"/>
              </a:rPr>
              <a:t>}</a:t>
            </a:r>
          </a:p>
        </p:txBody>
      </p:sp>
      <p:grpSp>
        <p:nvGrpSpPr>
          <p:cNvPr id="2" name="Group 13"/>
          <p:cNvGrpSpPr>
            <a:grpSpLocks/>
          </p:cNvGrpSpPr>
          <p:nvPr/>
        </p:nvGrpSpPr>
        <p:grpSpPr bwMode="auto">
          <a:xfrm>
            <a:off x="1447800" y="3429000"/>
            <a:ext cx="7620000" cy="3032125"/>
            <a:chOff x="912" y="2160"/>
            <a:chExt cx="4800" cy="1910"/>
          </a:xfrm>
        </p:grpSpPr>
        <p:sp>
          <p:nvSpPr>
            <p:cNvPr id="62474" name="Text Box 9"/>
            <p:cNvSpPr txBox="1">
              <a:spLocks noChangeArrowheads="1"/>
            </p:cNvSpPr>
            <p:nvPr/>
          </p:nvSpPr>
          <p:spPr bwMode="auto">
            <a:xfrm>
              <a:off x="912" y="2592"/>
              <a:ext cx="4800" cy="1478"/>
            </a:xfrm>
            <a:prstGeom prst="rect">
              <a:avLst/>
            </a:prstGeom>
            <a:noFill/>
            <a:ln w="9525">
              <a:noFill/>
              <a:miter lim="800000"/>
              <a:headEnd/>
              <a:tailEnd/>
            </a:ln>
          </p:spPr>
          <p:txBody>
            <a:bodyPr>
              <a:spAutoFit/>
            </a:bodyPr>
            <a:lstStyle/>
            <a:p>
              <a:pPr algn="l">
                <a:buClrTx/>
              </a:pPr>
              <a:r>
                <a:rPr lang="en-US" altLang="zh-CN" sz="2000">
                  <a:solidFill>
                    <a:srgbClr val="333399"/>
                  </a:solidFill>
                  <a:sym typeface="Symbol" pitchFamily="18" charset="2"/>
                </a:rPr>
                <a:t>N </a:t>
              </a:r>
              <a:r>
                <a:rPr lang="en-US" altLang="zh-CN" sz="2000" i="0">
                  <a:solidFill>
                    <a:srgbClr val="333399"/>
                  </a:solidFill>
                  <a:sym typeface="Symbol" pitchFamily="18" charset="2"/>
                </a:rPr>
                <a:t></a:t>
              </a:r>
              <a:r>
                <a:rPr lang="en-US" altLang="zh-CN" sz="2000" b="1" i="0">
                  <a:solidFill>
                    <a:srgbClr val="333399"/>
                  </a:solidFill>
                  <a:sym typeface="Symbol" pitchFamily="18" charset="2"/>
                </a:rPr>
                <a:t> </a:t>
              </a:r>
              <a:r>
                <a:rPr lang="en-US" altLang="zh-CN" b="1" i="0">
                  <a:solidFill>
                    <a:srgbClr val="333399"/>
                  </a:solidFill>
                  <a:sym typeface="Symbol" pitchFamily="18" charset="2"/>
                </a:rPr>
                <a:t>.</a:t>
              </a:r>
              <a:r>
                <a:rPr lang="en-US" altLang="zh-CN">
                  <a:sym typeface="Symbol" pitchFamily="18" charset="2"/>
                </a:rPr>
                <a:t> </a:t>
              </a:r>
              <a:r>
                <a:rPr lang="en-US" altLang="zh-CN" sz="2000">
                  <a:solidFill>
                    <a:srgbClr val="333399"/>
                  </a:solidFill>
                  <a:sym typeface="Symbol" pitchFamily="18" charset="2"/>
                </a:rPr>
                <a:t>M </a:t>
              </a:r>
              <a:r>
                <a:rPr lang="en-US" altLang="zh-CN" sz="2000" i="0">
                  <a:solidFill>
                    <a:srgbClr val="333399"/>
                  </a:solidFill>
                  <a:cs typeface="Times New Roman" pitchFamily="18" charset="0"/>
                  <a:sym typeface="Symbol" pitchFamily="18" charset="2"/>
                </a:rPr>
                <a:t>{ </a:t>
              </a:r>
              <a:r>
                <a:rPr lang="en-US" altLang="zh-CN" sz="2000">
                  <a:solidFill>
                    <a:srgbClr val="333399"/>
                  </a:solidFill>
                  <a:sym typeface="Symbol" pitchFamily="18" charset="2"/>
                </a:rPr>
                <a:t>S</a:t>
              </a:r>
              <a:r>
                <a:rPr lang="en-US" altLang="zh-CN" sz="2000" b="1" i="0">
                  <a:solidFill>
                    <a:srgbClr val="333399"/>
                  </a:solidFill>
                  <a:sym typeface="Symbol" pitchFamily="18" charset="2"/>
                </a:rPr>
                <a:t>.</a:t>
              </a:r>
              <a:r>
                <a:rPr lang="en-US" altLang="zh-CN" sz="2000">
                  <a:solidFill>
                    <a:srgbClr val="333399"/>
                  </a:solidFill>
                </a:rPr>
                <a:t>f</a:t>
              </a:r>
              <a:r>
                <a:rPr lang="en-US" altLang="zh-CN" sz="2000" i="0">
                  <a:solidFill>
                    <a:srgbClr val="333399"/>
                  </a:solidFill>
                </a:rPr>
                <a:t> : = </a:t>
              </a:r>
              <a:r>
                <a:rPr lang="en-US" altLang="zh-CN" sz="2000">
                  <a:solidFill>
                    <a:srgbClr val="333399"/>
                  </a:solidFill>
                  <a:sym typeface="Symbol" pitchFamily="18" charset="2"/>
                </a:rPr>
                <a:t>M</a:t>
              </a:r>
              <a:r>
                <a:rPr lang="en-US" altLang="zh-CN" sz="2000" b="1" i="0">
                  <a:solidFill>
                    <a:srgbClr val="333399"/>
                  </a:solidFill>
                  <a:sym typeface="Symbol" pitchFamily="18" charset="2"/>
                </a:rPr>
                <a:t>.</a:t>
              </a:r>
              <a:r>
                <a:rPr lang="en-US" altLang="zh-CN" sz="2000">
                  <a:solidFill>
                    <a:srgbClr val="333399"/>
                  </a:solidFill>
                </a:rPr>
                <a:t>s</a:t>
              </a:r>
              <a:r>
                <a:rPr lang="en-US" altLang="zh-CN" sz="2000" i="0">
                  <a:solidFill>
                    <a:srgbClr val="333399"/>
                  </a:solidFill>
                </a:rPr>
                <a:t> </a:t>
              </a:r>
              <a:r>
                <a:rPr lang="en-US" altLang="zh-CN" sz="2000" i="0">
                  <a:solidFill>
                    <a:srgbClr val="333399"/>
                  </a:solidFill>
                  <a:sym typeface="Symbol" pitchFamily="18" charset="2"/>
                </a:rPr>
                <a:t>}</a:t>
              </a:r>
              <a:r>
                <a:rPr lang="en-US" altLang="zh-CN" sz="2000" b="1" i="0">
                  <a:solidFill>
                    <a:srgbClr val="333399"/>
                  </a:solidFill>
                  <a:sym typeface="Symbol" pitchFamily="18" charset="2"/>
                </a:rPr>
                <a:t>  </a:t>
              </a:r>
              <a:r>
                <a:rPr lang="en-US" altLang="zh-CN" sz="2000">
                  <a:solidFill>
                    <a:srgbClr val="333399"/>
                  </a:solidFill>
                  <a:sym typeface="Symbol" pitchFamily="18" charset="2"/>
                </a:rPr>
                <a:t>S   </a:t>
              </a:r>
              <a:r>
                <a:rPr lang="en-US" altLang="zh-CN" sz="2000" i="0">
                  <a:solidFill>
                    <a:srgbClr val="333399"/>
                  </a:solidFill>
                  <a:sym typeface="Symbol" pitchFamily="18" charset="2"/>
                </a:rPr>
                <a:t>{ </a:t>
              </a:r>
              <a:r>
                <a:rPr lang="en-US" altLang="zh-CN" sz="2000">
                  <a:solidFill>
                    <a:srgbClr val="333399"/>
                  </a:solidFill>
                  <a:sym typeface="Symbol" pitchFamily="18" charset="2"/>
                </a:rPr>
                <a:t>p</a:t>
              </a:r>
              <a:r>
                <a:rPr lang="en-US" altLang="zh-CN" sz="2000">
                  <a:solidFill>
                    <a:srgbClr val="333399"/>
                  </a:solidFill>
                </a:rPr>
                <a:t>rint(</a:t>
              </a:r>
              <a:r>
                <a:rPr lang="en-US" altLang="zh-CN" sz="2000">
                  <a:solidFill>
                    <a:srgbClr val="333399"/>
                  </a:solidFill>
                  <a:sym typeface="Symbol" pitchFamily="18" charset="2"/>
                </a:rPr>
                <a:t>S</a:t>
              </a:r>
              <a:r>
                <a:rPr lang="en-US" altLang="zh-CN" sz="2000" b="1" i="0">
                  <a:solidFill>
                    <a:srgbClr val="333399"/>
                  </a:solidFill>
                  <a:sym typeface="Symbol" pitchFamily="18" charset="2"/>
                </a:rPr>
                <a:t>.</a:t>
              </a:r>
              <a:r>
                <a:rPr lang="en-US" altLang="zh-CN" sz="2000">
                  <a:solidFill>
                    <a:srgbClr val="333399"/>
                  </a:solidFill>
                  <a:sym typeface="Symbol" pitchFamily="18" charset="2"/>
                </a:rPr>
                <a:t>v</a:t>
              </a:r>
              <a:r>
                <a:rPr lang="en-US" altLang="zh-CN" sz="2000">
                  <a:solidFill>
                    <a:srgbClr val="333399"/>
                  </a:solidFill>
                </a:rPr>
                <a:t>)</a:t>
              </a:r>
              <a:r>
                <a:rPr lang="en-US" altLang="zh-CN">
                  <a:solidFill>
                    <a:srgbClr val="333399"/>
                  </a:solidFill>
                </a:rPr>
                <a:t> </a:t>
              </a:r>
              <a:r>
                <a:rPr lang="en-US" altLang="zh-CN" sz="2000" i="0">
                  <a:solidFill>
                    <a:srgbClr val="333399"/>
                  </a:solidFill>
                  <a:sym typeface="Symbol" pitchFamily="18" charset="2"/>
                </a:rPr>
                <a:t>}</a:t>
              </a:r>
              <a:endParaRPr lang="en-US" altLang="zh-CN" sz="1000" i="0" baseline="-25000">
                <a:solidFill>
                  <a:srgbClr val="333399"/>
                </a:solidFill>
                <a:sym typeface="Symbol" pitchFamily="18" charset="2"/>
              </a:endParaRPr>
            </a:p>
            <a:p>
              <a:pPr algn="l">
                <a:buClrTx/>
              </a:pPr>
              <a:r>
                <a:rPr lang="en-US" altLang="zh-CN" sz="2000">
                  <a:solidFill>
                    <a:srgbClr val="333399"/>
                  </a:solidFill>
                  <a:sym typeface="Symbol" pitchFamily="18" charset="2"/>
                </a:rPr>
                <a:t>S </a:t>
              </a:r>
              <a:r>
                <a:rPr lang="en-US" altLang="zh-CN" sz="2000" i="0">
                  <a:solidFill>
                    <a:srgbClr val="333399"/>
                  </a:solidFill>
                  <a:sym typeface="Symbol" pitchFamily="18" charset="2"/>
                </a:rPr>
                <a:t> { </a:t>
              </a:r>
              <a:r>
                <a:rPr lang="en-US" altLang="zh-CN" sz="2000">
                  <a:solidFill>
                    <a:srgbClr val="333399"/>
                  </a:solidFill>
                  <a:sym typeface="Symbol" pitchFamily="18" charset="2"/>
                </a:rPr>
                <a:t>B</a:t>
              </a:r>
              <a:r>
                <a:rPr lang="en-US" altLang="zh-CN" sz="2000" b="1" i="0">
                  <a:solidFill>
                    <a:srgbClr val="333399"/>
                  </a:solidFill>
                  <a:sym typeface="Symbol" pitchFamily="18" charset="2"/>
                </a:rPr>
                <a:t>.</a:t>
              </a:r>
              <a:r>
                <a:rPr lang="en-US" altLang="zh-CN" sz="2000">
                  <a:solidFill>
                    <a:srgbClr val="333399"/>
                  </a:solidFill>
                </a:rPr>
                <a:t>f</a:t>
              </a:r>
              <a:r>
                <a:rPr lang="en-US" altLang="zh-CN" sz="2000" i="0">
                  <a:solidFill>
                    <a:srgbClr val="333399"/>
                  </a:solidFill>
                </a:rPr>
                <a:t> : =</a:t>
              </a:r>
              <a:r>
                <a:rPr lang="en-US" altLang="zh-CN" sz="2000">
                  <a:solidFill>
                    <a:srgbClr val="333399"/>
                  </a:solidFill>
                  <a:sym typeface="Symbol" pitchFamily="18" charset="2"/>
                </a:rPr>
                <a:t>S</a:t>
              </a:r>
              <a:r>
                <a:rPr lang="en-US" altLang="zh-CN" sz="2000" b="1">
                  <a:solidFill>
                    <a:srgbClr val="333399"/>
                  </a:solidFill>
                  <a:sym typeface="Symbol" pitchFamily="18" charset="2"/>
                </a:rPr>
                <a:t>.</a:t>
              </a:r>
              <a:r>
                <a:rPr lang="en-US" altLang="zh-CN" sz="2000">
                  <a:solidFill>
                    <a:srgbClr val="333399"/>
                  </a:solidFill>
                  <a:sym typeface="Symbol" pitchFamily="18" charset="2"/>
                </a:rPr>
                <a:t>f </a:t>
              </a:r>
              <a:r>
                <a:rPr lang="en-US" altLang="zh-CN" sz="2000" i="0">
                  <a:solidFill>
                    <a:srgbClr val="333399"/>
                  </a:solidFill>
                  <a:sym typeface="Symbol" pitchFamily="18" charset="2"/>
                </a:rPr>
                <a:t>}</a:t>
              </a:r>
              <a:r>
                <a:rPr lang="en-US" altLang="zh-CN" sz="2000">
                  <a:solidFill>
                    <a:srgbClr val="333399"/>
                  </a:solidFill>
                  <a:sym typeface="Symbol" pitchFamily="18" charset="2"/>
                </a:rPr>
                <a:t> B</a:t>
              </a:r>
              <a:r>
                <a:rPr lang="en-US" altLang="zh-CN">
                  <a:sym typeface="Symbol" pitchFamily="18" charset="2"/>
                </a:rPr>
                <a:t> </a:t>
              </a:r>
              <a:r>
                <a:rPr lang="en-US" altLang="zh-CN" sz="2000" i="0">
                  <a:solidFill>
                    <a:srgbClr val="333399"/>
                  </a:solidFill>
                  <a:sym typeface="Symbol" pitchFamily="18" charset="2"/>
                </a:rPr>
                <a:t>{ </a:t>
              </a:r>
              <a:r>
                <a:rPr lang="en-US" altLang="zh-CN" sz="2000">
                  <a:solidFill>
                    <a:srgbClr val="333399"/>
                  </a:solidFill>
                  <a:sym typeface="Symbol" pitchFamily="18" charset="2"/>
                </a:rPr>
                <a:t>P</a:t>
              </a:r>
              <a:r>
                <a:rPr lang="en-US" altLang="zh-CN" sz="2000" b="1">
                  <a:solidFill>
                    <a:srgbClr val="333399"/>
                  </a:solidFill>
                  <a:sym typeface="Symbol" pitchFamily="18" charset="2"/>
                </a:rPr>
                <a:t>.</a:t>
              </a:r>
              <a:r>
                <a:rPr lang="en-US" altLang="zh-CN" sz="2000">
                  <a:solidFill>
                    <a:srgbClr val="333399"/>
                  </a:solidFill>
                  <a:sym typeface="Symbol" pitchFamily="18" charset="2"/>
                </a:rPr>
                <a:t>i </a:t>
              </a:r>
              <a:r>
                <a:rPr lang="en-US" altLang="zh-CN" sz="2000" i="0">
                  <a:solidFill>
                    <a:srgbClr val="333399"/>
                  </a:solidFill>
                </a:rPr>
                <a:t>:=</a:t>
              </a:r>
              <a:r>
                <a:rPr lang="en-US" altLang="zh-CN" sz="2000">
                  <a:solidFill>
                    <a:srgbClr val="333399"/>
                  </a:solidFill>
                  <a:sym typeface="Symbol" pitchFamily="18" charset="2"/>
                </a:rPr>
                <a:t>S</a:t>
              </a:r>
              <a:r>
                <a:rPr lang="en-US" altLang="zh-CN" sz="2000" b="1">
                  <a:solidFill>
                    <a:srgbClr val="333399"/>
                  </a:solidFill>
                  <a:sym typeface="Symbol" pitchFamily="18" charset="2"/>
                </a:rPr>
                <a:t>.</a:t>
              </a:r>
              <a:r>
                <a:rPr lang="en-US" altLang="zh-CN" sz="2000">
                  <a:solidFill>
                    <a:srgbClr val="333399"/>
                  </a:solidFill>
                  <a:sym typeface="Symbol" pitchFamily="18" charset="2"/>
                </a:rPr>
                <a:t>f </a:t>
              </a:r>
              <a:r>
                <a:rPr lang="en-US" altLang="zh-CN" sz="2000" i="0">
                  <a:solidFill>
                    <a:srgbClr val="333399"/>
                  </a:solidFill>
                  <a:sym typeface="Symbol" pitchFamily="18" charset="2"/>
                </a:rPr>
                <a:t>}</a:t>
              </a:r>
              <a:r>
                <a:rPr lang="en-US" altLang="zh-CN" sz="2000">
                  <a:solidFill>
                    <a:srgbClr val="333399"/>
                  </a:solidFill>
                  <a:sym typeface="Symbol" pitchFamily="18" charset="2"/>
                </a:rPr>
                <a:t> P </a:t>
              </a:r>
              <a:r>
                <a:rPr lang="en-US" altLang="zh-CN" sz="2000" i="0">
                  <a:solidFill>
                    <a:srgbClr val="333399"/>
                  </a:solidFill>
                  <a:sym typeface="Symbol" pitchFamily="18" charset="2"/>
                </a:rPr>
                <a:t>{ </a:t>
              </a:r>
              <a:r>
                <a:rPr lang="en-US" altLang="zh-CN" sz="2000">
                  <a:solidFill>
                    <a:srgbClr val="333399"/>
                  </a:solidFill>
                  <a:sym typeface="Symbol" pitchFamily="18" charset="2"/>
                </a:rPr>
                <a:t>S</a:t>
              </a:r>
              <a:r>
                <a:rPr lang="en-US" altLang="zh-CN" sz="2000" i="0" baseline="-25000">
                  <a:solidFill>
                    <a:srgbClr val="333399"/>
                  </a:solidFill>
                  <a:sym typeface="Symbol" pitchFamily="18" charset="2"/>
                </a:rPr>
                <a:t>1</a:t>
              </a:r>
              <a:r>
                <a:rPr lang="en-US" altLang="zh-CN" sz="2000" b="1">
                  <a:solidFill>
                    <a:srgbClr val="333399"/>
                  </a:solidFill>
                  <a:sym typeface="Symbol" pitchFamily="18" charset="2"/>
                </a:rPr>
                <a:t>.</a:t>
              </a:r>
              <a:r>
                <a:rPr lang="en-US" altLang="zh-CN" sz="2000">
                  <a:solidFill>
                    <a:srgbClr val="333399"/>
                  </a:solidFill>
                  <a:sym typeface="Symbol" pitchFamily="18" charset="2"/>
                </a:rPr>
                <a:t>f </a:t>
              </a:r>
              <a:r>
                <a:rPr lang="en-US" altLang="zh-CN" sz="2000" i="0">
                  <a:solidFill>
                    <a:srgbClr val="333399"/>
                  </a:solidFill>
                </a:rPr>
                <a:t>:= </a:t>
              </a:r>
              <a:r>
                <a:rPr lang="en-US" altLang="zh-CN" sz="2000">
                  <a:solidFill>
                    <a:srgbClr val="333399"/>
                  </a:solidFill>
                  <a:sym typeface="Symbol" pitchFamily="18" charset="2"/>
                </a:rPr>
                <a:t>P</a:t>
              </a:r>
              <a:r>
                <a:rPr lang="en-US" altLang="zh-CN" sz="2000" b="1">
                  <a:solidFill>
                    <a:srgbClr val="333399"/>
                  </a:solidFill>
                  <a:sym typeface="Symbol" pitchFamily="18" charset="2"/>
                </a:rPr>
                <a:t>.</a:t>
              </a:r>
              <a:r>
                <a:rPr lang="en-US" altLang="zh-CN" sz="2000">
                  <a:solidFill>
                    <a:srgbClr val="333399"/>
                  </a:solidFill>
                  <a:sym typeface="Symbol" pitchFamily="18" charset="2"/>
                </a:rPr>
                <a:t>s </a:t>
              </a:r>
              <a:r>
                <a:rPr lang="en-US" altLang="zh-CN" sz="2000" i="0">
                  <a:solidFill>
                    <a:srgbClr val="333399"/>
                  </a:solidFill>
                  <a:sym typeface="Symbol" pitchFamily="18" charset="2"/>
                </a:rPr>
                <a:t>}</a:t>
              </a:r>
              <a:r>
                <a:rPr lang="en-US" altLang="zh-CN" sz="2000">
                  <a:solidFill>
                    <a:srgbClr val="333399"/>
                  </a:solidFill>
                  <a:sym typeface="Symbol" pitchFamily="18" charset="2"/>
                </a:rPr>
                <a:t> S</a:t>
              </a:r>
              <a:r>
                <a:rPr lang="en-US" altLang="zh-CN" sz="2000" i="0" baseline="-25000">
                  <a:solidFill>
                    <a:srgbClr val="333399"/>
                  </a:solidFill>
                  <a:sym typeface="Symbol" pitchFamily="18" charset="2"/>
                </a:rPr>
                <a:t>1 </a:t>
              </a:r>
              <a:r>
                <a:rPr lang="en-US" altLang="zh-CN" sz="2000" i="0">
                  <a:solidFill>
                    <a:srgbClr val="333399"/>
                  </a:solidFill>
                  <a:sym typeface="Symbol" pitchFamily="18" charset="2"/>
                </a:rPr>
                <a:t>{</a:t>
              </a:r>
              <a:r>
                <a:rPr lang="en-US" altLang="zh-CN" sz="2000">
                  <a:solidFill>
                    <a:srgbClr val="333399"/>
                  </a:solidFill>
                  <a:sym typeface="Symbol" pitchFamily="18" charset="2"/>
                </a:rPr>
                <a:t>S</a:t>
              </a:r>
              <a:r>
                <a:rPr lang="en-US" altLang="zh-CN" sz="2000" b="1">
                  <a:solidFill>
                    <a:srgbClr val="333399"/>
                  </a:solidFill>
                  <a:sym typeface="Symbol" pitchFamily="18" charset="2"/>
                </a:rPr>
                <a:t>.</a:t>
              </a:r>
              <a:r>
                <a:rPr lang="en-US" altLang="zh-CN" sz="2000">
                  <a:solidFill>
                    <a:srgbClr val="333399"/>
                  </a:solidFill>
                  <a:sym typeface="Symbol" pitchFamily="18" charset="2"/>
                </a:rPr>
                <a:t>v </a:t>
              </a:r>
              <a:r>
                <a:rPr lang="en-US" altLang="zh-CN" sz="2000" i="0">
                  <a:solidFill>
                    <a:srgbClr val="333399"/>
                  </a:solidFill>
                </a:rPr>
                <a:t>:= </a:t>
              </a:r>
              <a:r>
                <a:rPr lang="en-US" altLang="zh-CN" sz="2000">
                  <a:solidFill>
                    <a:srgbClr val="333399"/>
                  </a:solidFill>
                  <a:sym typeface="Symbol" pitchFamily="18" charset="2"/>
                </a:rPr>
                <a:t>S</a:t>
              </a:r>
              <a:r>
                <a:rPr lang="en-US" altLang="zh-CN" sz="2000" i="0" baseline="-25000">
                  <a:solidFill>
                    <a:srgbClr val="333399"/>
                  </a:solidFill>
                  <a:sym typeface="Symbol" pitchFamily="18" charset="2"/>
                </a:rPr>
                <a:t>1</a:t>
              </a:r>
              <a:r>
                <a:rPr lang="en-US" altLang="zh-CN" sz="2000" b="1" i="0">
                  <a:solidFill>
                    <a:srgbClr val="333399"/>
                  </a:solidFill>
                  <a:sym typeface="Symbol" pitchFamily="18" charset="2"/>
                </a:rPr>
                <a:t>.</a:t>
              </a:r>
              <a:r>
                <a:rPr lang="en-US" altLang="zh-CN" sz="2000">
                  <a:solidFill>
                    <a:srgbClr val="333399"/>
                  </a:solidFill>
                  <a:sym typeface="Symbol" pitchFamily="18" charset="2"/>
                </a:rPr>
                <a:t>v</a:t>
              </a:r>
              <a:r>
                <a:rPr lang="en-US" altLang="zh-CN" sz="2000" i="0">
                  <a:solidFill>
                    <a:srgbClr val="333399"/>
                  </a:solidFill>
                </a:rPr>
                <a:t>+</a:t>
              </a:r>
              <a:r>
                <a:rPr lang="en-US" altLang="zh-CN" sz="2000">
                  <a:solidFill>
                    <a:srgbClr val="333399"/>
                  </a:solidFill>
                  <a:sym typeface="Symbol" pitchFamily="18" charset="2"/>
                </a:rPr>
                <a:t>B</a:t>
              </a:r>
              <a:r>
                <a:rPr lang="en-US" altLang="zh-CN" sz="2000" b="1" i="0">
                  <a:solidFill>
                    <a:srgbClr val="333399"/>
                  </a:solidFill>
                  <a:sym typeface="Symbol" pitchFamily="18" charset="2"/>
                </a:rPr>
                <a:t>.</a:t>
              </a:r>
              <a:r>
                <a:rPr lang="en-US" altLang="zh-CN" sz="2000">
                  <a:solidFill>
                    <a:srgbClr val="333399"/>
                  </a:solidFill>
                  <a:sym typeface="Symbol" pitchFamily="18" charset="2"/>
                </a:rPr>
                <a:t>v </a:t>
              </a:r>
              <a:r>
                <a:rPr lang="en-US" altLang="zh-CN" sz="2000" i="0">
                  <a:solidFill>
                    <a:srgbClr val="333399"/>
                  </a:solidFill>
                  <a:sym typeface="Symbol" pitchFamily="18" charset="2"/>
                </a:rPr>
                <a:t>}</a:t>
              </a:r>
              <a:r>
                <a:rPr lang="en-US" altLang="zh-CN" sz="2000">
                  <a:solidFill>
                    <a:srgbClr val="333399"/>
                  </a:solidFill>
                  <a:sym typeface="Symbol" pitchFamily="18" charset="2"/>
                </a:rPr>
                <a:t> </a:t>
              </a:r>
              <a:endParaRPr lang="en-US" altLang="zh-CN" sz="1000">
                <a:solidFill>
                  <a:srgbClr val="333399"/>
                </a:solidFill>
                <a:sym typeface="Symbol" pitchFamily="18" charset="2"/>
              </a:endParaRPr>
            </a:p>
            <a:p>
              <a:pPr algn="l">
                <a:buClrTx/>
              </a:pPr>
              <a:r>
                <a:rPr lang="en-US" altLang="zh-CN" sz="2000">
                  <a:solidFill>
                    <a:srgbClr val="333399"/>
                  </a:solidFill>
                  <a:sym typeface="Symbol" pitchFamily="18" charset="2"/>
                </a:rPr>
                <a:t>S </a:t>
              </a:r>
              <a:r>
                <a:rPr lang="en-US" altLang="zh-CN" sz="2000" i="0">
                  <a:solidFill>
                    <a:srgbClr val="333399"/>
                  </a:solidFill>
                  <a:sym typeface="Symbol" pitchFamily="18" charset="2"/>
                </a:rPr>
                <a:t></a:t>
              </a:r>
              <a:r>
                <a:rPr lang="en-US" altLang="zh-CN" sz="2000">
                  <a:solidFill>
                    <a:srgbClr val="333399"/>
                  </a:solidFill>
                  <a:sym typeface="Symbol" pitchFamily="18" charset="2"/>
                </a:rPr>
                <a:t>   </a:t>
              </a:r>
              <a:r>
                <a:rPr lang="en-US" altLang="zh-CN" sz="2000" i="0">
                  <a:solidFill>
                    <a:srgbClr val="333399"/>
                  </a:solidFill>
                  <a:sym typeface="Symbol" pitchFamily="18" charset="2"/>
                </a:rPr>
                <a:t>{ </a:t>
              </a:r>
              <a:r>
                <a:rPr lang="en-US" altLang="zh-CN" sz="2000">
                  <a:solidFill>
                    <a:srgbClr val="333399"/>
                  </a:solidFill>
                  <a:sym typeface="Symbol" pitchFamily="18" charset="2"/>
                </a:rPr>
                <a:t>S</a:t>
              </a:r>
              <a:r>
                <a:rPr lang="en-US" altLang="zh-CN" sz="2000" b="1">
                  <a:solidFill>
                    <a:srgbClr val="333399"/>
                  </a:solidFill>
                  <a:sym typeface="Symbol" pitchFamily="18" charset="2"/>
                </a:rPr>
                <a:t>.</a:t>
              </a:r>
              <a:r>
                <a:rPr lang="en-US" altLang="zh-CN" sz="2000">
                  <a:solidFill>
                    <a:srgbClr val="333399"/>
                  </a:solidFill>
                  <a:sym typeface="Symbol" pitchFamily="18" charset="2"/>
                </a:rPr>
                <a:t>v </a:t>
              </a:r>
              <a:r>
                <a:rPr lang="en-US" altLang="zh-CN" sz="2000" i="0">
                  <a:solidFill>
                    <a:srgbClr val="333399"/>
                  </a:solidFill>
                </a:rPr>
                <a:t>:= </a:t>
              </a:r>
              <a:r>
                <a:rPr lang="en-US" altLang="zh-CN" sz="2000">
                  <a:solidFill>
                    <a:srgbClr val="333399"/>
                  </a:solidFill>
                  <a:sym typeface="Symbol" pitchFamily="18" charset="2"/>
                </a:rPr>
                <a:t>0 </a:t>
              </a:r>
              <a:r>
                <a:rPr lang="en-US" altLang="zh-CN" sz="2000" i="0">
                  <a:solidFill>
                    <a:srgbClr val="333399"/>
                  </a:solidFill>
                  <a:sym typeface="Symbol" pitchFamily="18" charset="2"/>
                </a:rPr>
                <a:t>}</a:t>
              </a:r>
              <a:endParaRPr kumimoji="0" lang="en-US" altLang="zh-CN" sz="1000" b="1">
                <a:solidFill>
                  <a:srgbClr val="333399"/>
                </a:solidFill>
                <a:sym typeface="Symbol" pitchFamily="18" charset="2"/>
              </a:endParaRPr>
            </a:p>
            <a:p>
              <a:pPr algn="l">
                <a:buClrTx/>
              </a:pPr>
              <a:r>
                <a:rPr lang="en-US" altLang="zh-CN" sz="2000">
                  <a:solidFill>
                    <a:srgbClr val="333399"/>
                  </a:solidFill>
                  <a:sym typeface="Symbol" pitchFamily="18" charset="2"/>
                </a:rPr>
                <a:t>B </a:t>
              </a:r>
              <a:r>
                <a:rPr lang="en-US" altLang="zh-CN" sz="2000" i="0">
                  <a:solidFill>
                    <a:srgbClr val="333399"/>
                  </a:solidFill>
                  <a:ea typeface="华文行楷" pitchFamily="2" charset="-122"/>
                  <a:sym typeface="Symbol" pitchFamily="18" charset="2"/>
                </a:rPr>
                <a:t> </a:t>
              </a:r>
              <a:r>
                <a:rPr lang="en-US" altLang="zh-CN" sz="2000">
                  <a:solidFill>
                    <a:srgbClr val="333399"/>
                  </a:solidFill>
                  <a:ea typeface="华文行楷" pitchFamily="2" charset="-122"/>
                  <a:sym typeface="Symbol" pitchFamily="18" charset="2"/>
                </a:rPr>
                <a:t>0  </a:t>
              </a:r>
              <a:r>
                <a:rPr lang="en-US" altLang="zh-CN" sz="2000" i="0">
                  <a:solidFill>
                    <a:srgbClr val="333399"/>
                  </a:solidFill>
                  <a:sym typeface="Symbol" pitchFamily="18" charset="2"/>
                </a:rPr>
                <a:t>{ </a:t>
              </a:r>
              <a:r>
                <a:rPr lang="en-US" altLang="zh-CN" sz="2000">
                  <a:solidFill>
                    <a:srgbClr val="333399"/>
                  </a:solidFill>
                  <a:sym typeface="Symbol" pitchFamily="18" charset="2"/>
                </a:rPr>
                <a:t>B</a:t>
              </a:r>
              <a:r>
                <a:rPr lang="en-US" altLang="zh-CN" sz="2000" b="1">
                  <a:solidFill>
                    <a:srgbClr val="333399"/>
                  </a:solidFill>
                  <a:sym typeface="Symbol" pitchFamily="18" charset="2"/>
                </a:rPr>
                <a:t>.</a:t>
              </a:r>
              <a:r>
                <a:rPr lang="en-US" altLang="zh-CN" sz="2000">
                  <a:solidFill>
                    <a:srgbClr val="333399"/>
                  </a:solidFill>
                  <a:sym typeface="Symbol" pitchFamily="18" charset="2"/>
                </a:rPr>
                <a:t>v </a:t>
              </a:r>
              <a:r>
                <a:rPr lang="en-US" altLang="zh-CN" sz="2000" i="0">
                  <a:solidFill>
                    <a:srgbClr val="333399"/>
                  </a:solidFill>
                </a:rPr>
                <a:t>:= 0 </a:t>
              </a:r>
              <a:r>
                <a:rPr lang="en-US" altLang="zh-CN" sz="2000" i="0">
                  <a:solidFill>
                    <a:srgbClr val="333399"/>
                  </a:solidFill>
                  <a:sym typeface="Symbol" pitchFamily="18" charset="2"/>
                </a:rPr>
                <a:t>}</a:t>
              </a:r>
              <a:endParaRPr lang="en-US" altLang="zh-CN" sz="1000" u="sng">
                <a:solidFill>
                  <a:srgbClr val="333399"/>
                </a:solidFill>
                <a:ea typeface="华文行楷" pitchFamily="2" charset="-122"/>
                <a:sym typeface="Symbol" pitchFamily="18" charset="2"/>
              </a:endParaRPr>
            </a:p>
            <a:p>
              <a:pPr algn="l">
                <a:buClrTx/>
              </a:pPr>
              <a:r>
                <a:rPr lang="en-US" altLang="zh-CN" sz="2000">
                  <a:solidFill>
                    <a:srgbClr val="333399"/>
                  </a:solidFill>
                  <a:sym typeface="Symbol" pitchFamily="18" charset="2"/>
                </a:rPr>
                <a:t>B </a:t>
              </a:r>
              <a:r>
                <a:rPr lang="en-US" altLang="zh-CN" sz="2000" i="0">
                  <a:solidFill>
                    <a:srgbClr val="333399"/>
                  </a:solidFill>
                  <a:sym typeface="Symbol" pitchFamily="18" charset="2"/>
                </a:rPr>
                <a:t> </a:t>
              </a:r>
              <a:r>
                <a:rPr lang="en-US" altLang="zh-CN" sz="2000">
                  <a:solidFill>
                    <a:srgbClr val="333399"/>
                  </a:solidFill>
                  <a:sym typeface="Symbol" pitchFamily="18" charset="2"/>
                </a:rPr>
                <a:t>1  </a:t>
              </a:r>
              <a:r>
                <a:rPr lang="en-US" altLang="zh-CN" sz="2000" i="0">
                  <a:solidFill>
                    <a:srgbClr val="333399"/>
                  </a:solidFill>
                  <a:sym typeface="Symbol" pitchFamily="18" charset="2"/>
                </a:rPr>
                <a:t>{ </a:t>
              </a:r>
              <a:r>
                <a:rPr lang="en-US" altLang="zh-CN" sz="2000">
                  <a:solidFill>
                    <a:srgbClr val="333399"/>
                  </a:solidFill>
                  <a:sym typeface="Symbol" pitchFamily="18" charset="2"/>
                </a:rPr>
                <a:t>B</a:t>
              </a:r>
              <a:r>
                <a:rPr lang="en-US" altLang="zh-CN" sz="2000" b="1">
                  <a:solidFill>
                    <a:srgbClr val="333399"/>
                  </a:solidFill>
                  <a:sym typeface="Symbol" pitchFamily="18" charset="2"/>
                </a:rPr>
                <a:t>.</a:t>
              </a:r>
              <a:r>
                <a:rPr lang="en-US" altLang="zh-CN" sz="2000">
                  <a:solidFill>
                    <a:srgbClr val="333399"/>
                  </a:solidFill>
                  <a:sym typeface="Symbol" pitchFamily="18" charset="2"/>
                </a:rPr>
                <a:t>v </a:t>
              </a:r>
              <a:r>
                <a:rPr lang="en-US" altLang="zh-CN" sz="2000" i="0">
                  <a:solidFill>
                    <a:srgbClr val="333399"/>
                  </a:solidFill>
                </a:rPr>
                <a:t>:= 2^</a:t>
              </a:r>
              <a:r>
                <a:rPr lang="en-US" altLang="zh-CN" sz="2000">
                  <a:solidFill>
                    <a:srgbClr val="333399"/>
                  </a:solidFill>
                </a:rPr>
                <a:t>(</a:t>
              </a:r>
              <a:r>
                <a:rPr lang="en-US" altLang="zh-CN" sz="2000" i="0">
                  <a:solidFill>
                    <a:srgbClr val="333399"/>
                  </a:solidFill>
                </a:rPr>
                <a:t>-</a:t>
              </a:r>
              <a:r>
                <a:rPr lang="en-US" altLang="zh-CN" sz="2000">
                  <a:solidFill>
                    <a:srgbClr val="333399"/>
                  </a:solidFill>
                  <a:sym typeface="Symbol" pitchFamily="18" charset="2"/>
                </a:rPr>
                <a:t>B</a:t>
              </a:r>
              <a:r>
                <a:rPr lang="en-US" altLang="zh-CN" sz="2000" b="1" i="0">
                  <a:solidFill>
                    <a:srgbClr val="333399"/>
                  </a:solidFill>
                  <a:sym typeface="Symbol" pitchFamily="18" charset="2"/>
                </a:rPr>
                <a:t>.</a:t>
              </a:r>
              <a:r>
                <a:rPr lang="en-US" altLang="zh-CN" sz="2000">
                  <a:solidFill>
                    <a:srgbClr val="333399"/>
                  </a:solidFill>
                </a:rPr>
                <a:t>f)</a:t>
              </a:r>
              <a:r>
                <a:rPr lang="en-US" altLang="zh-CN" sz="2000" i="0">
                  <a:solidFill>
                    <a:srgbClr val="333399"/>
                  </a:solidFill>
                </a:rPr>
                <a:t> </a:t>
              </a:r>
              <a:r>
                <a:rPr lang="en-US" altLang="zh-CN" sz="2000" i="0">
                  <a:solidFill>
                    <a:srgbClr val="333399"/>
                  </a:solidFill>
                  <a:sym typeface="Symbol" pitchFamily="18" charset="2"/>
                </a:rPr>
                <a:t>}</a:t>
              </a:r>
            </a:p>
            <a:p>
              <a:pPr algn="l">
                <a:buClrTx/>
              </a:pPr>
              <a:r>
                <a:rPr lang="en-US" altLang="zh-CN" sz="2000">
                  <a:solidFill>
                    <a:srgbClr val="333399"/>
                  </a:solidFill>
                  <a:sym typeface="Symbol" pitchFamily="18" charset="2"/>
                </a:rPr>
                <a:t>M </a:t>
              </a:r>
              <a:r>
                <a:rPr lang="en-US" altLang="zh-CN" sz="2000" i="0">
                  <a:solidFill>
                    <a:srgbClr val="333399"/>
                  </a:solidFill>
                  <a:sym typeface="Symbol" pitchFamily="18" charset="2"/>
                </a:rPr>
                <a:t></a:t>
              </a:r>
              <a:r>
                <a:rPr lang="en-US" altLang="zh-CN" sz="2000" b="1" i="0">
                  <a:solidFill>
                    <a:srgbClr val="333399"/>
                  </a:solidFill>
                  <a:sym typeface="Symbol" pitchFamily="18" charset="2"/>
                </a:rPr>
                <a:t> </a:t>
              </a:r>
              <a:r>
                <a:rPr lang="en-US" altLang="zh-CN" sz="2000">
                  <a:solidFill>
                    <a:srgbClr val="333399"/>
                  </a:solidFill>
                  <a:sym typeface="Symbol" pitchFamily="18" charset="2"/>
                </a:rPr>
                <a:t> </a:t>
              </a:r>
              <a:r>
                <a:rPr lang="en-US" altLang="zh-CN" sz="2000" b="1" i="0">
                  <a:solidFill>
                    <a:srgbClr val="333399"/>
                  </a:solidFill>
                  <a:sym typeface="Symbol" pitchFamily="18" charset="2"/>
                </a:rPr>
                <a:t> </a:t>
              </a:r>
              <a:r>
                <a:rPr lang="en-US" altLang="zh-CN" sz="2000" i="0">
                  <a:solidFill>
                    <a:srgbClr val="333399"/>
                  </a:solidFill>
                  <a:sym typeface="Symbol" pitchFamily="18" charset="2"/>
                </a:rPr>
                <a:t>{ </a:t>
              </a:r>
              <a:r>
                <a:rPr lang="en-US" altLang="zh-CN" sz="2000">
                  <a:solidFill>
                    <a:srgbClr val="333399"/>
                  </a:solidFill>
                  <a:sym typeface="Symbol" pitchFamily="18" charset="2"/>
                </a:rPr>
                <a:t>M</a:t>
              </a:r>
              <a:r>
                <a:rPr lang="en-US" altLang="zh-CN" sz="2000" b="1" i="0">
                  <a:solidFill>
                    <a:srgbClr val="333399"/>
                  </a:solidFill>
                  <a:sym typeface="Symbol" pitchFamily="18" charset="2"/>
                </a:rPr>
                <a:t>.</a:t>
              </a:r>
              <a:r>
                <a:rPr lang="en-US" altLang="zh-CN" sz="2000">
                  <a:solidFill>
                    <a:srgbClr val="333399"/>
                  </a:solidFill>
                </a:rPr>
                <a:t>s</a:t>
              </a:r>
              <a:r>
                <a:rPr lang="en-US" altLang="zh-CN" sz="2000" i="0">
                  <a:solidFill>
                    <a:srgbClr val="333399"/>
                  </a:solidFill>
                </a:rPr>
                <a:t> : =1</a:t>
              </a:r>
              <a:r>
                <a:rPr lang="en-US" altLang="zh-CN" sz="2000" i="0">
                  <a:solidFill>
                    <a:srgbClr val="333399"/>
                  </a:solidFill>
                  <a:sym typeface="Symbol" pitchFamily="18" charset="2"/>
                </a:rPr>
                <a:t>}</a:t>
              </a:r>
            </a:p>
            <a:p>
              <a:pPr algn="l">
                <a:buClrTx/>
              </a:pPr>
              <a:r>
                <a:rPr lang="en-US" altLang="zh-CN" sz="2000">
                  <a:solidFill>
                    <a:srgbClr val="333399"/>
                  </a:solidFill>
                  <a:sym typeface="Symbol" pitchFamily="18" charset="2"/>
                </a:rPr>
                <a:t>P </a:t>
              </a:r>
              <a:r>
                <a:rPr lang="en-US" altLang="zh-CN" sz="2000" i="0">
                  <a:solidFill>
                    <a:srgbClr val="333399"/>
                  </a:solidFill>
                  <a:sym typeface="Symbol" pitchFamily="18" charset="2"/>
                </a:rPr>
                <a:t></a:t>
              </a:r>
              <a:r>
                <a:rPr lang="en-US" altLang="zh-CN" sz="2000" b="1" i="0">
                  <a:solidFill>
                    <a:srgbClr val="333399"/>
                  </a:solidFill>
                  <a:sym typeface="Symbol" pitchFamily="18" charset="2"/>
                </a:rPr>
                <a:t> </a:t>
              </a:r>
              <a:r>
                <a:rPr lang="en-US" altLang="zh-CN" sz="2000">
                  <a:solidFill>
                    <a:srgbClr val="333399"/>
                  </a:solidFill>
                  <a:sym typeface="Symbol" pitchFamily="18" charset="2"/>
                </a:rPr>
                <a:t> </a:t>
              </a:r>
              <a:r>
                <a:rPr lang="en-US" altLang="zh-CN" sz="2000" b="1" i="0">
                  <a:solidFill>
                    <a:srgbClr val="333399"/>
                  </a:solidFill>
                  <a:sym typeface="Symbol" pitchFamily="18" charset="2"/>
                </a:rPr>
                <a:t> </a:t>
              </a:r>
              <a:r>
                <a:rPr lang="en-US" altLang="zh-CN" sz="2000" i="0">
                  <a:solidFill>
                    <a:srgbClr val="333399"/>
                  </a:solidFill>
                  <a:sym typeface="Symbol" pitchFamily="18" charset="2"/>
                </a:rPr>
                <a:t>{ </a:t>
              </a:r>
              <a:r>
                <a:rPr lang="en-US" altLang="zh-CN" sz="2000">
                  <a:solidFill>
                    <a:srgbClr val="333399"/>
                  </a:solidFill>
                  <a:sym typeface="Symbol" pitchFamily="18" charset="2"/>
                </a:rPr>
                <a:t>P</a:t>
              </a:r>
              <a:r>
                <a:rPr lang="en-US" altLang="zh-CN" sz="2000" b="1">
                  <a:solidFill>
                    <a:srgbClr val="333399"/>
                  </a:solidFill>
                  <a:sym typeface="Symbol" pitchFamily="18" charset="2"/>
                </a:rPr>
                <a:t>.</a:t>
              </a:r>
              <a:r>
                <a:rPr lang="en-US" altLang="zh-CN" sz="2000">
                  <a:solidFill>
                    <a:srgbClr val="333399"/>
                  </a:solidFill>
                  <a:sym typeface="Symbol" pitchFamily="18" charset="2"/>
                </a:rPr>
                <a:t>s </a:t>
              </a:r>
              <a:r>
                <a:rPr lang="en-US" altLang="zh-CN" sz="2000" i="0">
                  <a:solidFill>
                    <a:srgbClr val="333399"/>
                  </a:solidFill>
                </a:rPr>
                <a:t>:= </a:t>
              </a:r>
              <a:r>
                <a:rPr lang="en-US" altLang="zh-CN" sz="2000">
                  <a:solidFill>
                    <a:srgbClr val="333399"/>
                  </a:solidFill>
                  <a:sym typeface="Symbol" pitchFamily="18" charset="2"/>
                </a:rPr>
                <a:t>P</a:t>
              </a:r>
              <a:r>
                <a:rPr lang="en-US" altLang="zh-CN" sz="2000" b="1">
                  <a:solidFill>
                    <a:srgbClr val="333399"/>
                  </a:solidFill>
                  <a:sym typeface="Symbol" pitchFamily="18" charset="2"/>
                </a:rPr>
                <a:t>.</a:t>
              </a:r>
              <a:r>
                <a:rPr lang="en-US" altLang="zh-CN" sz="2000">
                  <a:solidFill>
                    <a:srgbClr val="333399"/>
                  </a:solidFill>
                  <a:sym typeface="Symbol" pitchFamily="18" charset="2"/>
                </a:rPr>
                <a:t>i +1 </a:t>
              </a:r>
              <a:r>
                <a:rPr lang="en-US" altLang="zh-CN" sz="2000" i="0">
                  <a:solidFill>
                    <a:srgbClr val="333399"/>
                  </a:solidFill>
                  <a:sym typeface="Symbol" pitchFamily="18" charset="2"/>
                </a:rPr>
                <a:t>}</a:t>
              </a:r>
            </a:p>
          </p:txBody>
        </p:sp>
        <p:sp>
          <p:nvSpPr>
            <p:cNvPr id="62475" name="AutoShape 10"/>
            <p:cNvSpPr>
              <a:spLocks noChangeArrowheads="1"/>
            </p:cNvSpPr>
            <p:nvPr/>
          </p:nvSpPr>
          <p:spPr bwMode="auto">
            <a:xfrm>
              <a:off x="2887" y="2160"/>
              <a:ext cx="953" cy="545"/>
            </a:xfrm>
            <a:custGeom>
              <a:avLst/>
              <a:gdLst>
                <a:gd name="T0" fmla="*/ 476 w 21600"/>
                <a:gd name="T1" fmla="*/ 0 h 21600"/>
                <a:gd name="T2" fmla="*/ 119 w 21600"/>
                <a:gd name="T3" fmla="*/ 273 h 21600"/>
                <a:gd name="T4" fmla="*/ 476 w 21600"/>
                <a:gd name="T5" fmla="*/ 136 h 21600"/>
                <a:gd name="T6" fmla="*/ 1072 w 21600"/>
                <a:gd name="T7" fmla="*/ 273 h 21600"/>
                <a:gd name="T8" fmla="*/ 834 w 21600"/>
                <a:gd name="T9" fmla="*/ 409 h 21600"/>
                <a:gd name="T10" fmla="*/ 596 w 21600"/>
                <a:gd name="T11" fmla="*/ 273 h 21600"/>
                <a:gd name="T12" fmla="*/ 0 60000 65536"/>
                <a:gd name="T13" fmla="*/ 0 60000 65536"/>
                <a:gd name="T14" fmla="*/ 0 60000 65536"/>
                <a:gd name="T15" fmla="*/ 0 60000 65536"/>
                <a:gd name="T16" fmla="*/ 0 60000 65536"/>
                <a:gd name="T17" fmla="*/ 0 60000 65536"/>
                <a:gd name="T18" fmla="*/ 3173 w 21600"/>
                <a:gd name="T19" fmla="*/ 3171 h 21600"/>
                <a:gd name="T20" fmla="*/ 18427 w 21600"/>
                <a:gd name="T21" fmla="*/ 18429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12700" algn="ctr">
              <a:solidFill>
                <a:srgbClr val="000080"/>
              </a:solidFill>
              <a:prstDash val="sysDot"/>
              <a:miter lim="800000"/>
              <a:headEnd/>
              <a:tailEnd/>
            </a:ln>
          </p:spPr>
          <p:txBody>
            <a:bodyPr anchor="ctr">
              <a:spAutoFit/>
            </a:bodyPr>
            <a:lstStyle/>
            <a:p>
              <a:endParaRPr lang="zh-CN" altLang="en-US"/>
            </a:p>
          </p:txBody>
        </p:sp>
      </p:grpSp>
    </p:spTree>
    <p:extLst>
      <p:ext uri="{BB962C8B-B14F-4D97-AF65-F5344CB8AC3E}">
        <p14:creationId xmlns:p14="http://schemas.microsoft.com/office/powerpoint/2010/main" val="254409754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13"/>
          <p:cNvSpPr txBox="1">
            <a:spLocks noChangeArrowheads="1"/>
          </p:cNvSpPr>
          <p:nvPr/>
        </p:nvSpPr>
        <p:spPr bwMode="auto">
          <a:xfrm>
            <a:off x="165100" y="418290"/>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dirty="0">
                <a:latin typeface="楷体_GB2312" pitchFamily="49" charset="-122"/>
              </a:rPr>
              <a:t> </a:t>
            </a:r>
            <a:r>
              <a:rPr lang="zh-CN" altLang="en-US" sz="2800" b="1" i="0" dirty="0">
                <a:latin typeface="楷体_GB2312" pitchFamily="49" charset="-122"/>
              </a:rPr>
              <a:t>基于翻译模式的</a:t>
            </a:r>
            <a:r>
              <a:rPr lang="zh-CN" altLang="en-US" sz="2800" b="1" i="0" dirty="0"/>
              <a:t>自下而上</a:t>
            </a:r>
            <a:r>
              <a:rPr lang="zh-CN" altLang="en-US" sz="2800" b="1" i="0" dirty="0">
                <a:latin typeface="楷体_GB2312" pitchFamily="49" charset="-122"/>
              </a:rPr>
              <a:t>语义计算</a:t>
            </a:r>
          </a:p>
          <a:p>
            <a:pPr algn="l">
              <a:buClrTx/>
            </a:pPr>
            <a:endParaRPr lang="zh-CN" altLang="en-US" sz="1000" b="1" i="0" dirty="0">
              <a:latin typeface="楷体_GB2312" pitchFamily="49" charset="-122"/>
            </a:endParaRPr>
          </a:p>
          <a:p>
            <a:pPr lvl="1" algn="l">
              <a:buClrTx/>
              <a:buFont typeface="Symbol" pitchFamily="18" charset="2"/>
              <a:buChar char="-"/>
            </a:pPr>
            <a:r>
              <a:rPr lang="zh-CN" altLang="en-US" sz="2800" b="1" i="0" dirty="0"/>
              <a:t>  </a:t>
            </a:r>
            <a:r>
              <a:rPr lang="zh-CN" altLang="en-US" b="1" i="0" dirty="0">
                <a:solidFill>
                  <a:srgbClr val="333399"/>
                </a:solidFill>
              </a:rPr>
              <a:t>分析栈中继承属性的访问（</a:t>
            </a:r>
            <a:r>
              <a:rPr lang="zh-CN" altLang="en-US" b="1" i="0" dirty="0"/>
              <a:t>较复杂的例子</a:t>
            </a:r>
            <a:r>
              <a:rPr lang="zh-CN" altLang="en-US" b="1" i="0" dirty="0">
                <a:solidFill>
                  <a:srgbClr val="333399"/>
                </a:solidFill>
              </a:rPr>
              <a:t>）</a:t>
            </a:r>
          </a:p>
        </p:txBody>
      </p:sp>
      <p:sp>
        <p:nvSpPr>
          <p:cNvPr id="584718" name="Text Box 14"/>
          <p:cNvSpPr txBox="1">
            <a:spLocks noChangeArrowheads="1"/>
          </p:cNvSpPr>
          <p:nvPr/>
        </p:nvSpPr>
        <p:spPr bwMode="auto">
          <a:xfrm>
            <a:off x="871538" y="3840681"/>
            <a:ext cx="6437312" cy="2441575"/>
          </a:xfrm>
          <a:prstGeom prst="rect">
            <a:avLst/>
          </a:prstGeom>
          <a:noFill/>
          <a:ln w="9525">
            <a:noFill/>
            <a:miter lim="800000"/>
            <a:headEnd/>
            <a:tailEnd/>
          </a:ln>
        </p:spPr>
        <p:txBody>
          <a:bodyPr>
            <a:spAutoFit/>
          </a:bodyPr>
          <a:lstStyle/>
          <a:p>
            <a:pPr algn="l">
              <a:buClrTx/>
            </a:pPr>
            <a:r>
              <a:rPr lang="en-US" altLang="zh-CN" sz="1800" dirty="0">
                <a:solidFill>
                  <a:srgbClr val="333399"/>
                </a:solidFill>
                <a:sym typeface="Symbol" pitchFamily="18" charset="2"/>
              </a:rPr>
              <a:t>N </a:t>
            </a:r>
            <a:r>
              <a:rPr lang="en-US" altLang="zh-CN" sz="1800" i="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M S                 </a:t>
            </a:r>
            <a:r>
              <a:rPr lang="en-US" altLang="zh-CN" sz="1800" dirty="0">
                <a:solidFill>
                  <a:srgbClr val="333399"/>
                </a:solidFill>
                <a:cs typeface="Times New Roman" pitchFamily="18" charset="0"/>
                <a:sym typeface="Symbol" pitchFamily="18" charset="2"/>
              </a:rPr>
              <a:t>p</a:t>
            </a:r>
            <a:r>
              <a:rPr lang="en-US" altLang="zh-CN" sz="1800" dirty="0">
                <a:solidFill>
                  <a:srgbClr val="333399"/>
                </a:solidFill>
              </a:rPr>
              <a:t>rint(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v</a:t>
            </a:r>
            <a:r>
              <a:rPr lang="en-US" altLang="zh-CN" sz="1800" dirty="0">
                <a:solidFill>
                  <a:srgbClr val="333399"/>
                </a:solidFill>
              </a:rPr>
              <a:t>) </a:t>
            </a:r>
            <a:endParaRPr lang="en-US" altLang="zh-CN" sz="1800" i="0" baseline="-250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B</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 S</a:t>
            </a:r>
            <a:r>
              <a:rPr lang="en-US" altLang="zh-CN" sz="1800" i="0" baseline="-25000" dirty="0">
                <a:solidFill>
                  <a:srgbClr val="333399"/>
                </a:solidFill>
                <a:sym typeface="Symbol" pitchFamily="18" charset="2"/>
              </a:rPr>
              <a:t>1</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 +</a:t>
            </a:r>
            <a:r>
              <a:rPr lang="en-US" altLang="zh-CN" sz="1800" i="0" dirty="0">
                <a:solidFill>
                  <a:srgbClr val="333399"/>
                </a:solidFill>
                <a:ea typeface="华文行楷" pitchFamily="2" charset="-122"/>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kumimoji="0"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ea typeface="华文行楷" pitchFamily="2" charset="-122"/>
                <a:sym typeface="Symbol" pitchFamily="18" charset="2"/>
              </a:rPr>
              <a:t>0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ea typeface="华文行楷" pitchFamily="2" charset="-122"/>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sym typeface="Symbol" pitchFamily="18" charset="2"/>
              </a:rPr>
              <a:t>1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2^</a:t>
            </a:r>
            <a:r>
              <a:rPr lang="en-US" altLang="zh-CN" sz="1800" dirty="0">
                <a:solidFill>
                  <a:srgbClr val="333399"/>
                </a:solidFill>
                <a:ea typeface="华文行楷" pitchFamily="2" charset="-122"/>
                <a:sym typeface="Symbol" pitchFamily="18" charset="2"/>
              </a:rPr>
              <a:t>(</a:t>
            </a:r>
            <a:r>
              <a:rPr lang="en-US" altLang="zh-CN" sz="1800" i="0" dirty="0">
                <a:solidFill>
                  <a:srgbClr val="333399"/>
                </a:solidFill>
                <a:ea typeface="华文行楷" pitchFamily="2" charset="-122"/>
                <a:sym typeface="Symbol" pitchFamily="18" charset="2"/>
              </a:rPr>
              <a: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M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1</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P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s+1</a:t>
            </a:r>
            <a:endParaRPr lang="en-US" altLang="zh-CN" sz="1800" dirty="0">
              <a:solidFill>
                <a:srgbClr val="333399"/>
              </a:solidFill>
              <a:sym typeface="Symbol" pitchFamily="18" charset="2"/>
            </a:endParaRPr>
          </a:p>
          <a:p>
            <a:pPr algn="l">
              <a:buClrTx/>
            </a:pPr>
            <a:endParaRPr lang="en-US" altLang="zh-CN" sz="800" dirty="0">
              <a:solidFill>
                <a:srgbClr val="333399"/>
              </a:solidFill>
              <a:sym typeface="Symbol" pitchFamily="18" charset="2"/>
            </a:endParaRPr>
          </a:p>
          <a:p>
            <a:pPr algn="l">
              <a:buClrTx/>
            </a:pPr>
            <a:r>
              <a:rPr kumimoji="0" lang="en-US" altLang="zh-CN" sz="2000" b="1" i="0" dirty="0">
                <a:solidFill>
                  <a:srgbClr val="333399"/>
                </a:solidFill>
                <a:sym typeface="Symbol" pitchFamily="18" charset="2"/>
              </a:rPr>
              <a:t>(</a:t>
            </a:r>
            <a:r>
              <a:rPr kumimoji="0" lang="zh-CN" altLang="en-US" sz="2000" b="1" i="0" dirty="0">
                <a:solidFill>
                  <a:srgbClr val="333399"/>
                </a:solidFill>
                <a:sym typeface="Symbol" pitchFamily="18" charset="2"/>
              </a:rPr>
              <a:t>分析栈</a:t>
            </a:r>
            <a:r>
              <a:rPr kumimoji="0" lang="en-US" altLang="zh-CN" sz="2000" dirty="0" err="1">
                <a:solidFill>
                  <a:srgbClr val="333399"/>
                </a:solidFill>
                <a:sym typeface="Symbol" pitchFamily="18" charset="2"/>
              </a:rPr>
              <a:t>val</a:t>
            </a:r>
            <a:r>
              <a:rPr kumimoji="0" lang="en-US" altLang="zh-CN" sz="2000" dirty="0">
                <a:solidFill>
                  <a:srgbClr val="333399"/>
                </a:solidFill>
                <a:sym typeface="Symbol" pitchFamily="18" charset="2"/>
              </a:rPr>
              <a:t> </a:t>
            </a:r>
            <a:r>
              <a:rPr kumimoji="0" lang="zh-CN" altLang="en-US" sz="2000" b="1" i="0" dirty="0">
                <a:solidFill>
                  <a:srgbClr val="333399"/>
                </a:solidFill>
                <a:sym typeface="Symbol" pitchFamily="18" charset="2"/>
              </a:rPr>
              <a:t>存放文法符号的综合属性，</a:t>
            </a:r>
            <a:r>
              <a:rPr kumimoji="0" lang="en-US" altLang="zh-CN" sz="2000" dirty="0">
                <a:solidFill>
                  <a:srgbClr val="333399"/>
                </a:solidFill>
                <a:sym typeface="Symbol" pitchFamily="18" charset="2"/>
              </a:rPr>
              <a:t>top</a:t>
            </a:r>
            <a:r>
              <a:rPr kumimoji="0" lang="zh-CN" altLang="en-US" sz="2000" b="1" i="0" dirty="0">
                <a:solidFill>
                  <a:srgbClr val="333399"/>
                </a:solidFill>
                <a:sym typeface="Symbol" pitchFamily="18" charset="2"/>
              </a:rPr>
              <a:t>为栈顶指针</a:t>
            </a:r>
            <a:r>
              <a:rPr kumimoji="0" lang="en-US" altLang="zh-CN" sz="2000" b="1" i="0" dirty="0">
                <a:solidFill>
                  <a:srgbClr val="333399"/>
                </a:solidFill>
                <a:sym typeface="Symbol" pitchFamily="18" charset="2"/>
              </a:rPr>
              <a:t>)</a:t>
            </a:r>
          </a:p>
        </p:txBody>
      </p:sp>
      <p:sp>
        <p:nvSpPr>
          <p:cNvPr id="584719" name="Text Box 15"/>
          <p:cNvSpPr txBox="1">
            <a:spLocks noChangeArrowheads="1"/>
          </p:cNvSpPr>
          <p:nvPr/>
        </p:nvSpPr>
        <p:spPr bwMode="auto">
          <a:xfrm>
            <a:off x="777405" y="3538473"/>
            <a:ext cx="6480175" cy="396875"/>
          </a:xfrm>
          <a:prstGeom prst="rect">
            <a:avLst/>
          </a:prstGeom>
          <a:noFill/>
          <a:ln w="9525">
            <a:noFill/>
            <a:miter lim="800000"/>
            <a:headEnd/>
            <a:tailEnd/>
          </a:ln>
        </p:spPr>
        <p:txBody>
          <a:bodyPr>
            <a:spAutoFit/>
          </a:bodyPr>
          <a:lstStyle/>
          <a:p>
            <a:pPr algn="l">
              <a:buClrTx/>
            </a:pPr>
            <a:r>
              <a:rPr kumimoji="0" lang="zh-CN" altLang="en-US" sz="2000" b="1" i="0" dirty="0">
                <a:sym typeface="Symbol" pitchFamily="18" charset="2"/>
              </a:rPr>
              <a:t>产生式                   依产生式归约时语义计算的代码片断</a:t>
            </a:r>
            <a:endParaRPr kumimoji="0" lang="zh-CN" altLang="en-US" sz="2000" b="1" i="0" dirty="0">
              <a:solidFill>
                <a:srgbClr val="333399"/>
              </a:solidFill>
              <a:cs typeface="Times New Roman" pitchFamily="18" charset="0"/>
              <a:sym typeface="Symbol" pitchFamily="18" charset="2"/>
            </a:endParaRPr>
          </a:p>
        </p:txBody>
      </p:sp>
      <p:sp>
        <p:nvSpPr>
          <p:cNvPr id="63497" name="Text Box 20"/>
          <p:cNvSpPr txBox="1">
            <a:spLocks noChangeArrowheads="1"/>
          </p:cNvSpPr>
          <p:nvPr/>
        </p:nvSpPr>
        <p:spPr bwMode="auto">
          <a:xfrm>
            <a:off x="1066800" y="1533429"/>
            <a:ext cx="7620000" cy="2014537"/>
          </a:xfrm>
          <a:prstGeom prst="rect">
            <a:avLst/>
          </a:prstGeom>
          <a:noFill/>
          <a:ln w="9525">
            <a:noFill/>
            <a:miter lim="800000"/>
            <a:headEnd/>
            <a:tailEnd/>
          </a:ln>
        </p:spPr>
        <p:txBody>
          <a:bodyPr>
            <a:spAutoFit/>
          </a:bodyPr>
          <a:lstStyle/>
          <a:p>
            <a:pPr algn="l">
              <a:buClrTx/>
            </a:pPr>
            <a:r>
              <a:rPr lang="en-US" altLang="zh-CN" sz="1800">
                <a:solidFill>
                  <a:srgbClr val="333399"/>
                </a:solidFill>
                <a:sym typeface="Symbol" pitchFamily="18" charset="2"/>
              </a:rPr>
              <a:t>N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ym typeface="Symbol" pitchFamily="18" charset="2"/>
              </a:rPr>
              <a:t> </a:t>
            </a:r>
            <a:r>
              <a:rPr lang="en-US" altLang="zh-CN" sz="1800">
                <a:solidFill>
                  <a:srgbClr val="333399"/>
                </a:solidFill>
                <a:sym typeface="Symbol" pitchFamily="18" charset="2"/>
              </a:rPr>
              <a:t>M </a:t>
            </a:r>
            <a:r>
              <a:rPr lang="en-US" altLang="zh-CN" sz="1800" i="0">
                <a:solidFill>
                  <a:srgbClr val="333399"/>
                </a:solidFill>
                <a:cs typeface="Times New Roman" pitchFamily="18" charset="0"/>
                <a:sym typeface="Symbol" pitchFamily="18" charset="2"/>
              </a:rPr>
              <a:t>{ </a:t>
            </a:r>
            <a:r>
              <a:rPr lang="en-US" altLang="zh-CN" sz="1800">
                <a:solidFill>
                  <a:srgbClr val="333399"/>
                </a:solidFill>
                <a:sym typeface="Symbol" pitchFamily="18" charset="2"/>
              </a:rPr>
              <a:t>S</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 = </a:t>
            </a:r>
            <a:r>
              <a:rPr lang="en-US" altLang="zh-CN" sz="1800">
                <a:solidFill>
                  <a:srgbClr val="333399"/>
                </a:solidFill>
                <a:sym typeface="Symbol" pitchFamily="18" charset="2"/>
              </a:rPr>
              <a:t>M</a:t>
            </a:r>
            <a:r>
              <a:rPr lang="en-US" altLang="zh-CN" sz="1800" b="1" i="0">
                <a:solidFill>
                  <a:srgbClr val="333399"/>
                </a:solidFill>
                <a:sym typeface="Symbol" pitchFamily="18" charset="2"/>
              </a:rPr>
              <a:t>.</a:t>
            </a:r>
            <a:r>
              <a:rPr lang="en-US" altLang="zh-CN" sz="1800">
                <a:solidFill>
                  <a:srgbClr val="333399"/>
                </a:solidFill>
              </a:rPr>
              <a:t>s</a:t>
            </a:r>
            <a:r>
              <a:rPr lang="en-US" altLang="zh-CN" sz="1800" i="0">
                <a:solidFill>
                  <a:srgbClr val="333399"/>
                </a:solidFill>
              </a:rPr>
              <a:t>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S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a:solidFill>
                  <a:srgbClr val="333399"/>
                </a:solidFill>
              </a:rPr>
              <a:t>rint(</a:t>
            </a:r>
            <a:r>
              <a:rPr lang="en-US" altLang="zh-CN" sz="1800">
                <a:solidFill>
                  <a:srgbClr val="333399"/>
                </a:solidFill>
                <a:sym typeface="Symbol" pitchFamily="18" charset="2"/>
              </a:rPr>
              <a:t>S</a:t>
            </a:r>
            <a:r>
              <a:rPr lang="en-US" altLang="zh-CN" sz="1800" b="1" i="0">
                <a:solidFill>
                  <a:srgbClr val="333399"/>
                </a:solidFill>
                <a:sym typeface="Symbol" pitchFamily="18" charset="2"/>
              </a:rPr>
              <a:t>.</a:t>
            </a:r>
            <a:r>
              <a:rPr lang="en-US" altLang="zh-CN" sz="1800">
                <a:solidFill>
                  <a:srgbClr val="333399"/>
                </a:solidFill>
                <a:sym typeface="Symbol" pitchFamily="18" charset="2"/>
              </a:rPr>
              <a:t>v</a:t>
            </a:r>
            <a:r>
              <a:rPr lang="en-US" altLang="zh-CN" sz="1800">
                <a:solidFill>
                  <a:srgbClr val="333399"/>
                </a:solidFill>
              </a:rPr>
              <a:t>) </a:t>
            </a:r>
            <a:r>
              <a:rPr lang="en-US" altLang="zh-CN" sz="1800" i="0">
                <a:solidFill>
                  <a:srgbClr val="333399"/>
                </a:solidFill>
                <a:sym typeface="Symbol" pitchFamily="18" charset="2"/>
              </a:rPr>
              <a:t>}</a:t>
            </a:r>
            <a:endParaRPr lang="en-US" altLang="zh-CN" sz="1800" i="0" baseline="-25000">
              <a:solidFill>
                <a:srgbClr val="333399"/>
              </a:solidFill>
              <a:sym typeface="Symbol" pitchFamily="18" charset="2"/>
            </a:endParaRPr>
          </a:p>
          <a:p>
            <a:pPr algn="l">
              <a:buClrTx/>
            </a:pPr>
            <a:r>
              <a:rPr lang="en-US" altLang="zh-CN" sz="1800">
                <a:solidFill>
                  <a:srgbClr val="333399"/>
                </a:solidFill>
                <a:sym typeface="Symbol" pitchFamily="18" charset="2"/>
              </a:rPr>
              <a:t>S </a:t>
            </a:r>
            <a:r>
              <a:rPr lang="en-US" altLang="zh-CN" sz="1800" i="0">
                <a:solidFill>
                  <a:srgbClr val="333399"/>
                </a:solidFill>
                <a:sym typeface="Symbol" pitchFamily="18" charset="2"/>
              </a:rPr>
              <a:t> { </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 =</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sym typeface="Symbol" pitchFamily="18" charset="2"/>
              </a:rPr>
              <a:t>}</a:t>
            </a:r>
            <a:r>
              <a:rPr lang="en-US" altLang="zh-CN" sz="1800">
                <a:solidFill>
                  <a:srgbClr val="333399"/>
                </a:solidFill>
                <a:sym typeface="Symbol" pitchFamily="18" charset="2"/>
              </a:rPr>
              <a:t> B</a:t>
            </a:r>
            <a:r>
              <a:rPr lang="en-US" altLang="zh-CN" sz="1800">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i </a:t>
            </a:r>
            <a:r>
              <a:rPr lang="en-US" altLang="zh-CN" sz="1800" i="0">
                <a:solidFill>
                  <a:srgbClr val="333399"/>
                </a:solidFill>
              </a:rPr>
              <a:t>:=</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sym typeface="Symbol" pitchFamily="18" charset="2"/>
              </a:rPr>
              <a:t>}</a:t>
            </a:r>
            <a:r>
              <a:rPr lang="en-US" altLang="zh-CN" sz="1800">
                <a:solidFill>
                  <a:srgbClr val="333399"/>
                </a:solidFill>
                <a:sym typeface="Symbol" pitchFamily="18" charset="2"/>
              </a:rPr>
              <a:t> P </a:t>
            </a:r>
            <a:r>
              <a:rPr lang="en-US" altLang="zh-CN" sz="1800" i="0">
                <a:solidFill>
                  <a:srgbClr val="333399"/>
                </a:solidFill>
                <a:sym typeface="Symbol" pitchFamily="18" charset="2"/>
              </a:rPr>
              <a:t>{ </a:t>
            </a:r>
            <a:r>
              <a:rPr lang="en-US" altLang="zh-CN" sz="1800">
                <a:solidFill>
                  <a:srgbClr val="333399"/>
                </a:solidFill>
                <a:sym typeface="Symbol" pitchFamily="18" charset="2"/>
              </a:rPr>
              <a:t>S</a:t>
            </a:r>
            <a:r>
              <a:rPr lang="en-US" altLang="zh-CN" sz="1800" i="0" baseline="-25000">
                <a:solidFill>
                  <a:srgbClr val="333399"/>
                </a:solidFill>
                <a:sym typeface="Symbol" pitchFamily="18" charset="2"/>
              </a:rPr>
              <a:t>1</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s </a:t>
            </a:r>
            <a:r>
              <a:rPr lang="en-US" altLang="zh-CN" sz="1800" i="0">
                <a:solidFill>
                  <a:srgbClr val="333399"/>
                </a:solidFill>
                <a:sym typeface="Symbol" pitchFamily="18" charset="2"/>
              </a:rPr>
              <a:t>}</a:t>
            </a:r>
            <a:r>
              <a:rPr lang="en-US" altLang="zh-CN" sz="1800">
                <a:solidFill>
                  <a:srgbClr val="333399"/>
                </a:solidFill>
                <a:sym typeface="Symbol" pitchFamily="18" charset="2"/>
              </a:rPr>
              <a:t> S</a:t>
            </a:r>
            <a:r>
              <a:rPr lang="en-US" altLang="zh-CN" sz="1800" i="0" baseline="-25000">
                <a:solidFill>
                  <a:srgbClr val="333399"/>
                </a:solidFill>
                <a:sym typeface="Symbol" pitchFamily="18" charset="2"/>
              </a:rPr>
              <a:t>1 </a:t>
            </a:r>
            <a:r>
              <a:rPr lang="en-US" altLang="zh-CN" sz="1800" i="0">
                <a:solidFill>
                  <a:srgbClr val="333399"/>
                </a:solidFill>
                <a:sym typeface="Symbol" pitchFamily="18" charset="2"/>
              </a:rPr>
              <a:t>{</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a:t>
            </a:r>
            <a:r>
              <a:rPr lang="en-US" altLang="zh-CN" sz="1800">
                <a:solidFill>
                  <a:srgbClr val="333399"/>
                </a:solidFill>
                <a:sym typeface="Symbol" pitchFamily="18" charset="2"/>
              </a:rPr>
              <a:t>S</a:t>
            </a:r>
            <a:r>
              <a:rPr lang="en-US" altLang="zh-CN" sz="1800" i="0" baseline="-25000">
                <a:solidFill>
                  <a:srgbClr val="333399"/>
                </a:solidFill>
                <a:sym typeface="Symbol" pitchFamily="18" charset="2"/>
              </a:rPr>
              <a:t>1</a:t>
            </a:r>
            <a:r>
              <a:rPr lang="en-US" altLang="zh-CN" sz="1800" b="1" i="0">
                <a:solidFill>
                  <a:srgbClr val="333399"/>
                </a:solidFill>
                <a:sym typeface="Symbol" pitchFamily="18" charset="2"/>
              </a:rPr>
              <a:t>.</a:t>
            </a:r>
            <a:r>
              <a:rPr lang="en-US" altLang="zh-CN" sz="1800">
                <a:solidFill>
                  <a:srgbClr val="333399"/>
                </a:solidFill>
                <a:sym typeface="Symbol" pitchFamily="18" charset="2"/>
              </a:rPr>
              <a:t>v</a:t>
            </a:r>
            <a:r>
              <a:rPr lang="en-US" altLang="zh-CN" sz="1800" i="0">
                <a:solidFill>
                  <a:srgbClr val="333399"/>
                </a:solidFill>
              </a:rPr>
              <a:t>+</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sym typeface="Symbol" pitchFamily="18" charset="2"/>
              </a:rPr>
              <a:t>}</a:t>
            </a:r>
            <a:r>
              <a:rPr lang="en-US" altLang="zh-CN" sz="1800">
                <a:solidFill>
                  <a:srgbClr val="333399"/>
                </a:solidFill>
                <a:sym typeface="Symbol" pitchFamily="18" charset="2"/>
              </a:rPr>
              <a:t> </a:t>
            </a:r>
          </a:p>
          <a:p>
            <a:pPr algn="l">
              <a:buClrTx/>
            </a:pPr>
            <a:r>
              <a:rPr lang="en-US" altLang="zh-CN" sz="1800">
                <a:solidFill>
                  <a:srgbClr val="333399"/>
                </a:solidFill>
                <a:sym typeface="Symbol" pitchFamily="18" charset="2"/>
              </a:rPr>
              <a:t>S </a:t>
            </a:r>
            <a:r>
              <a:rPr lang="en-US" altLang="zh-CN" sz="1800" i="0">
                <a:solidFill>
                  <a:srgbClr val="333399"/>
                </a:solidFill>
                <a:sym typeface="Symbol" pitchFamily="18" charset="2"/>
              </a:rPr>
              <a:t></a:t>
            </a:r>
            <a:r>
              <a:rPr lang="en-US" altLang="zh-CN" sz="1800">
                <a:solidFill>
                  <a:srgbClr val="333399"/>
                </a:solidFill>
                <a:sym typeface="Symbol" pitchFamily="18" charset="2"/>
              </a:rPr>
              <a:t>   </a:t>
            </a:r>
            <a:r>
              <a:rPr lang="en-US" altLang="zh-CN" sz="1800" i="0">
                <a:solidFill>
                  <a:srgbClr val="333399"/>
                </a:solidFill>
                <a:sym typeface="Symbol" pitchFamily="18" charset="2"/>
              </a:rPr>
              <a:t>{ </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a:t>
            </a:r>
            <a:r>
              <a:rPr lang="en-US" altLang="zh-CN" sz="1800">
                <a:solidFill>
                  <a:srgbClr val="333399"/>
                </a:solidFill>
                <a:sym typeface="Symbol" pitchFamily="18" charset="2"/>
              </a:rPr>
              <a:t>0 </a:t>
            </a:r>
            <a:r>
              <a:rPr lang="en-US" altLang="zh-CN" sz="1800" i="0">
                <a:solidFill>
                  <a:srgbClr val="333399"/>
                </a:solidFill>
                <a:sym typeface="Symbol" pitchFamily="18" charset="2"/>
              </a:rPr>
              <a:t>}</a:t>
            </a:r>
            <a:endParaRPr kumimoji="0" lang="en-US" altLang="zh-CN" sz="1800" b="1">
              <a:solidFill>
                <a:srgbClr val="333399"/>
              </a:solidFill>
              <a:sym typeface="Symbol" pitchFamily="18" charset="2"/>
            </a:endParaRPr>
          </a:p>
          <a:p>
            <a:pPr algn="l">
              <a:buClrTx/>
            </a:pPr>
            <a:r>
              <a:rPr lang="en-US" altLang="zh-CN" sz="1800">
                <a:solidFill>
                  <a:srgbClr val="333399"/>
                </a:solidFill>
                <a:sym typeface="Symbol" pitchFamily="18" charset="2"/>
              </a:rPr>
              <a:t>B </a:t>
            </a:r>
            <a:r>
              <a:rPr lang="en-US" altLang="zh-CN" sz="1800" i="0">
                <a:solidFill>
                  <a:srgbClr val="333399"/>
                </a:solidFill>
                <a:ea typeface="华文行楷" pitchFamily="2" charset="-122"/>
                <a:sym typeface="Symbol" pitchFamily="18" charset="2"/>
              </a:rPr>
              <a:t> </a:t>
            </a:r>
            <a:r>
              <a:rPr lang="en-US" altLang="zh-CN" sz="1800">
                <a:solidFill>
                  <a:srgbClr val="333399"/>
                </a:solidFill>
                <a:ea typeface="华文行楷" pitchFamily="2" charset="-122"/>
                <a:sym typeface="Symbol" pitchFamily="18" charset="2"/>
              </a:rPr>
              <a:t>0  </a:t>
            </a:r>
            <a:r>
              <a:rPr lang="en-US" altLang="zh-CN" sz="1800" i="0">
                <a:solidFill>
                  <a:srgbClr val="333399"/>
                </a:solidFill>
                <a:sym typeface="Symbol" pitchFamily="18" charset="2"/>
              </a:rPr>
              <a:t>{ </a:t>
            </a:r>
            <a:r>
              <a:rPr lang="en-US" altLang="zh-CN" sz="1800">
                <a:solidFill>
                  <a:srgbClr val="333399"/>
                </a:solidFill>
                <a:sym typeface="Symbol" pitchFamily="18" charset="2"/>
              </a:rPr>
              <a:t>B</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0 </a:t>
            </a:r>
            <a:r>
              <a:rPr lang="en-US" altLang="zh-CN" sz="1800" i="0">
                <a:solidFill>
                  <a:srgbClr val="333399"/>
                </a:solidFill>
                <a:sym typeface="Symbol" pitchFamily="18" charset="2"/>
              </a:rPr>
              <a:t>}</a:t>
            </a:r>
            <a:endParaRPr lang="en-US" altLang="zh-CN" sz="1800" u="sng">
              <a:solidFill>
                <a:srgbClr val="333399"/>
              </a:solidFill>
              <a:ea typeface="华文行楷" pitchFamily="2" charset="-122"/>
              <a:sym typeface="Symbol" pitchFamily="18" charset="2"/>
            </a:endParaRPr>
          </a:p>
          <a:p>
            <a:pPr algn="l">
              <a:buClrTx/>
            </a:pPr>
            <a:r>
              <a:rPr lang="en-US" altLang="zh-CN" sz="1800">
                <a:solidFill>
                  <a:srgbClr val="333399"/>
                </a:solidFill>
                <a:sym typeface="Symbol" pitchFamily="18" charset="2"/>
              </a:rPr>
              <a:t>B </a:t>
            </a:r>
            <a:r>
              <a:rPr lang="en-US" altLang="zh-CN" sz="1800" i="0">
                <a:solidFill>
                  <a:srgbClr val="333399"/>
                </a:solidFill>
                <a:sym typeface="Symbol" pitchFamily="18" charset="2"/>
              </a:rPr>
              <a:t> </a:t>
            </a:r>
            <a:r>
              <a:rPr lang="en-US" altLang="zh-CN" sz="1800">
                <a:solidFill>
                  <a:srgbClr val="333399"/>
                </a:solidFill>
                <a:sym typeface="Symbol" pitchFamily="18" charset="2"/>
              </a:rPr>
              <a:t>1  </a:t>
            </a:r>
            <a:r>
              <a:rPr lang="en-US" altLang="zh-CN" sz="1800" i="0">
                <a:solidFill>
                  <a:srgbClr val="333399"/>
                </a:solidFill>
                <a:sym typeface="Symbol" pitchFamily="18" charset="2"/>
              </a:rPr>
              <a:t>{ </a:t>
            </a:r>
            <a:r>
              <a:rPr lang="en-US" altLang="zh-CN" sz="1800">
                <a:solidFill>
                  <a:srgbClr val="333399"/>
                </a:solidFill>
                <a:sym typeface="Symbol" pitchFamily="18" charset="2"/>
              </a:rPr>
              <a:t>B</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2^</a:t>
            </a:r>
            <a:r>
              <a:rPr lang="en-US" altLang="zh-CN" sz="1800">
                <a:solidFill>
                  <a:srgbClr val="333399"/>
                </a:solidFill>
              </a:rPr>
              <a:t>(</a:t>
            </a:r>
            <a:r>
              <a:rPr lang="en-US" altLang="zh-CN" sz="1800" i="0">
                <a:solidFill>
                  <a:srgbClr val="333399"/>
                </a:solidFill>
              </a:rPr>
              <a:t>-</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a:t>
            </a:r>
            <a:r>
              <a:rPr lang="en-US" altLang="zh-CN" sz="1800" i="0">
                <a:solidFill>
                  <a:srgbClr val="333399"/>
                </a:solidFill>
                <a:sym typeface="Symbol" pitchFamily="18" charset="2"/>
              </a:rPr>
              <a:t>}</a:t>
            </a:r>
          </a:p>
          <a:p>
            <a:pPr algn="l">
              <a:buClrTx/>
            </a:pPr>
            <a:r>
              <a:rPr lang="en-US" altLang="zh-CN" sz="1800">
                <a:solidFill>
                  <a:srgbClr val="333399"/>
                </a:solidFill>
                <a:sym typeface="Symbol" pitchFamily="18" charset="2"/>
              </a:rPr>
              <a:t>M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 </a:t>
            </a:r>
            <a:r>
              <a:rPr lang="en-US" altLang="zh-CN" sz="1800" b="1" i="0">
                <a:solidFill>
                  <a:srgbClr val="333399"/>
                </a:solidFill>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M</a:t>
            </a:r>
            <a:r>
              <a:rPr lang="en-US" altLang="zh-CN" sz="1800" b="1" i="0">
                <a:solidFill>
                  <a:srgbClr val="333399"/>
                </a:solidFill>
                <a:sym typeface="Symbol" pitchFamily="18" charset="2"/>
              </a:rPr>
              <a:t>.</a:t>
            </a:r>
            <a:r>
              <a:rPr lang="en-US" altLang="zh-CN" sz="1800">
                <a:solidFill>
                  <a:srgbClr val="333399"/>
                </a:solidFill>
              </a:rPr>
              <a:t>s</a:t>
            </a:r>
            <a:r>
              <a:rPr lang="en-US" altLang="zh-CN" sz="1800" i="0">
                <a:solidFill>
                  <a:srgbClr val="333399"/>
                </a:solidFill>
              </a:rPr>
              <a:t> : =1</a:t>
            </a:r>
            <a:r>
              <a:rPr lang="en-US" altLang="zh-CN" sz="1800" i="0">
                <a:solidFill>
                  <a:srgbClr val="333399"/>
                </a:solidFill>
                <a:sym typeface="Symbol" pitchFamily="18" charset="2"/>
              </a:rPr>
              <a:t>}</a:t>
            </a:r>
          </a:p>
          <a:p>
            <a:pPr algn="l">
              <a:buClrTx/>
            </a:pPr>
            <a:r>
              <a:rPr lang="en-US" altLang="zh-CN" sz="1800">
                <a:solidFill>
                  <a:srgbClr val="333399"/>
                </a:solidFill>
                <a:sym typeface="Symbol" pitchFamily="18" charset="2"/>
              </a:rPr>
              <a:t>P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 </a:t>
            </a:r>
            <a:r>
              <a:rPr lang="en-US" altLang="zh-CN" sz="1800" b="1" i="0">
                <a:solidFill>
                  <a:srgbClr val="333399"/>
                </a:solidFill>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s </a:t>
            </a:r>
            <a:r>
              <a:rPr lang="en-US" altLang="zh-CN" sz="1800" i="0">
                <a:solidFill>
                  <a:srgbClr val="333399"/>
                </a:solidFill>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i +1 </a:t>
            </a:r>
            <a:r>
              <a:rPr lang="en-US" altLang="zh-CN" sz="1800" i="0">
                <a:solidFill>
                  <a:srgbClr val="333399"/>
                </a:solidFill>
                <a:sym typeface="Symbol" pitchFamily="18" charset="2"/>
              </a:rPr>
              <a:t>}</a:t>
            </a:r>
          </a:p>
        </p:txBody>
      </p:sp>
      <p:grpSp>
        <p:nvGrpSpPr>
          <p:cNvPr id="2" name="Group 32"/>
          <p:cNvGrpSpPr>
            <a:grpSpLocks/>
          </p:cNvGrpSpPr>
          <p:nvPr/>
        </p:nvGrpSpPr>
        <p:grpSpPr bwMode="auto">
          <a:xfrm>
            <a:off x="7524750" y="2924175"/>
            <a:ext cx="1368425" cy="3529013"/>
            <a:chOff x="4740" y="1842"/>
            <a:chExt cx="862" cy="2223"/>
          </a:xfrm>
        </p:grpSpPr>
        <p:sp>
          <p:nvSpPr>
            <p:cNvPr id="63506" name="Line 21"/>
            <p:cNvSpPr>
              <a:spLocks noChangeShapeType="1"/>
            </p:cNvSpPr>
            <p:nvPr/>
          </p:nvSpPr>
          <p:spPr bwMode="auto">
            <a:xfrm>
              <a:off x="4740" y="1842"/>
              <a:ext cx="0" cy="2223"/>
            </a:xfrm>
            <a:prstGeom prst="line">
              <a:avLst/>
            </a:prstGeom>
            <a:noFill/>
            <a:ln w="9525">
              <a:solidFill>
                <a:srgbClr val="800080"/>
              </a:solidFill>
              <a:round/>
              <a:headEnd/>
              <a:tailEnd/>
            </a:ln>
          </p:spPr>
          <p:txBody>
            <a:bodyPr>
              <a:spAutoFit/>
            </a:bodyPr>
            <a:lstStyle/>
            <a:p>
              <a:endParaRPr lang="zh-CN" altLang="en-US"/>
            </a:p>
          </p:txBody>
        </p:sp>
        <p:sp>
          <p:nvSpPr>
            <p:cNvPr id="63507" name="Line 22"/>
            <p:cNvSpPr>
              <a:spLocks noChangeShapeType="1"/>
            </p:cNvSpPr>
            <p:nvPr/>
          </p:nvSpPr>
          <p:spPr bwMode="auto">
            <a:xfrm>
              <a:off x="5012" y="1842"/>
              <a:ext cx="0" cy="2223"/>
            </a:xfrm>
            <a:prstGeom prst="line">
              <a:avLst/>
            </a:prstGeom>
            <a:noFill/>
            <a:ln w="9525">
              <a:solidFill>
                <a:srgbClr val="800080"/>
              </a:solidFill>
              <a:round/>
              <a:headEnd/>
              <a:tailEnd/>
            </a:ln>
          </p:spPr>
          <p:txBody>
            <a:bodyPr>
              <a:spAutoFit/>
            </a:bodyPr>
            <a:lstStyle/>
            <a:p>
              <a:endParaRPr lang="zh-CN" altLang="en-US"/>
            </a:p>
          </p:txBody>
        </p:sp>
        <p:sp>
          <p:nvSpPr>
            <p:cNvPr id="63508" name="Line 23"/>
            <p:cNvSpPr>
              <a:spLocks noChangeShapeType="1"/>
            </p:cNvSpPr>
            <p:nvPr/>
          </p:nvSpPr>
          <p:spPr bwMode="auto">
            <a:xfrm>
              <a:off x="5602" y="1842"/>
              <a:ext cx="0" cy="2223"/>
            </a:xfrm>
            <a:prstGeom prst="line">
              <a:avLst/>
            </a:prstGeom>
            <a:noFill/>
            <a:ln w="9525">
              <a:solidFill>
                <a:srgbClr val="800080"/>
              </a:solidFill>
              <a:round/>
              <a:headEnd/>
              <a:tailEnd/>
            </a:ln>
          </p:spPr>
          <p:txBody>
            <a:bodyPr>
              <a:spAutoFit/>
            </a:bodyPr>
            <a:lstStyle/>
            <a:p>
              <a:endParaRPr lang="zh-CN" altLang="en-US"/>
            </a:p>
          </p:txBody>
        </p:sp>
        <p:sp>
          <p:nvSpPr>
            <p:cNvPr id="63509" name="Line 24"/>
            <p:cNvSpPr>
              <a:spLocks noChangeShapeType="1"/>
            </p:cNvSpPr>
            <p:nvPr/>
          </p:nvSpPr>
          <p:spPr bwMode="auto">
            <a:xfrm>
              <a:off x="4740" y="4065"/>
              <a:ext cx="862" cy="0"/>
            </a:xfrm>
            <a:prstGeom prst="line">
              <a:avLst/>
            </a:prstGeom>
            <a:noFill/>
            <a:ln w="9525">
              <a:solidFill>
                <a:srgbClr val="800080"/>
              </a:solidFill>
              <a:round/>
              <a:headEnd/>
              <a:tailEnd/>
            </a:ln>
          </p:spPr>
          <p:txBody>
            <a:bodyPr>
              <a:spAutoFit/>
            </a:bodyPr>
            <a:lstStyle/>
            <a:p>
              <a:endParaRPr lang="zh-CN" altLang="en-US"/>
            </a:p>
          </p:txBody>
        </p:sp>
      </p:grpSp>
      <p:sp>
        <p:nvSpPr>
          <p:cNvPr id="584729" name="Text Box 25"/>
          <p:cNvSpPr txBox="1">
            <a:spLocks noChangeArrowheads="1"/>
          </p:cNvSpPr>
          <p:nvPr/>
        </p:nvSpPr>
        <p:spPr bwMode="auto">
          <a:xfrm>
            <a:off x="4500563" y="3141663"/>
            <a:ext cx="2663825" cy="396875"/>
          </a:xfrm>
          <a:prstGeom prst="rect">
            <a:avLst/>
          </a:prstGeom>
          <a:noFill/>
          <a:ln w="9525">
            <a:noFill/>
            <a:miter lim="800000"/>
            <a:headEnd/>
            <a:tailEnd/>
          </a:ln>
        </p:spPr>
        <p:txBody>
          <a:bodyPr>
            <a:spAutoFit/>
          </a:bodyPr>
          <a:lstStyle/>
          <a:p>
            <a:pPr algn="l">
              <a:buClrTx/>
            </a:pPr>
            <a:r>
              <a:rPr kumimoji="0" lang="zh-CN" altLang="en-US" sz="2000" b="1" i="0">
                <a:sym typeface="Symbol" pitchFamily="18" charset="2"/>
              </a:rPr>
              <a:t>例</a:t>
            </a:r>
            <a:r>
              <a:rPr kumimoji="0" lang="en-US" altLang="zh-CN" sz="2000" b="1" i="0">
                <a:sym typeface="Symbol" pitchFamily="18" charset="2"/>
              </a:rPr>
              <a:t>: </a:t>
            </a:r>
            <a:r>
              <a:rPr kumimoji="0" lang="zh-CN" altLang="en-US" sz="2000" b="1" i="0">
                <a:solidFill>
                  <a:srgbClr val="333399"/>
                </a:solidFill>
                <a:sym typeface="Symbol" pitchFamily="18" charset="2"/>
              </a:rPr>
              <a:t>处理输入串</a:t>
            </a:r>
            <a:r>
              <a:rPr kumimoji="0" lang="zh-CN" altLang="en-US" sz="2000" b="1" i="0">
                <a:sym typeface="Symbol" pitchFamily="18" charset="2"/>
              </a:rPr>
              <a:t>   </a:t>
            </a:r>
            <a:r>
              <a:rPr kumimoji="0" lang="en-US" altLang="zh-CN" sz="2000" b="1" i="0">
                <a:sym typeface="Symbol" pitchFamily="18" charset="2"/>
              </a:rPr>
              <a:t>.101</a:t>
            </a:r>
            <a:endParaRPr kumimoji="0" lang="en-US" altLang="zh-CN" sz="2000" b="1" i="0">
              <a:solidFill>
                <a:srgbClr val="333399"/>
              </a:solidFill>
              <a:cs typeface="Times New Roman" pitchFamily="18" charset="0"/>
              <a:sym typeface="Symbol" pitchFamily="18" charset="2"/>
            </a:endParaRPr>
          </a:p>
        </p:txBody>
      </p:sp>
      <p:sp>
        <p:nvSpPr>
          <p:cNvPr id="584731" name="Rectangle 27"/>
          <p:cNvSpPr>
            <a:spLocks noChangeArrowheads="1"/>
          </p:cNvSpPr>
          <p:nvPr/>
        </p:nvSpPr>
        <p:spPr bwMode="auto">
          <a:xfrm>
            <a:off x="7524750" y="602138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584732" name="Rectangle 28"/>
          <p:cNvSpPr>
            <a:spLocks noChangeArrowheads="1"/>
          </p:cNvSpPr>
          <p:nvPr/>
        </p:nvSpPr>
        <p:spPr bwMode="auto">
          <a:xfrm>
            <a:off x="7956550" y="60213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584735" name="Rectangle 31"/>
          <p:cNvSpPr>
            <a:spLocks noChangeArrowheads="1"/>
          </p:cNvSpPr>
          <p:nvPr/>
        </p:nvSpPr>
        <p:spPr bwMode="auto">
          <a:xfrm>
            <a:off x="7092950" y="602138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endParaRPr kumimoji="0" lang="en-US" altLang="en-US" sz="2000" b="1" i="0">
              <a:sym typeface="Symbol" pitchFamily="18" charset="2"/>
            </a:endParaRPr>
          </a:p>
        </p:txBody>
      </p:sp>
      <p:sp>
        <p:nvSpPr>
          <p:cNvPr id="584737" name="Rectangle 33"/>
          <p:cNvSpPr>
            <a:spLocks noChangeArrowheads="1"/>
          </p:cNvSpPr>
          <p:nvPr/>
        </p:nvSpPr>
        <p:spPr bwMode="auto">
          <a:xfrm>
            <a:off x="7524750" y="5734050"/>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584739" name="Rectangle 35"/>
          <p:cNvSpPr>
            <a:spLocks noChangeArrowheads="1"/>
          </p:cNvSpPr>
          <p:nvPr/>
        </p:nvSpPr>
        <p:spPr bwMode="auto">
          <a:xfrm>
            <a:off x="7956550" y="57340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Tree>
    <p:extLst>
      <p:ext uri="{BB962C8B-B14F-4D97-AF65-F5344CB8AC3E}">
        <p14:creationId xmlns:p14="http://schemas.microsoft.com/office/powerpoint/2010/main" val="132998329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4719"/>
                                        </p:tgtEl>
                                        <p:attrNameLst>
                                          <p:attrName>style.visibility</p:attrName>
                                        </p:attrNameLst>
                                      </p:cBhvr>
                                      <p:to>
                                        <p:strVal val="visible"/>
                                      </p:to>
                                    </p:set>
                                    <p:animEffect transition="in" filter="dissolve">
                                      <p:cBhvr>
                                        <p:cTn id="7" dur="500"/>
                                        <p:tgtEl>
                                          <p:spTgt spid="58471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84718"/>
                                        </p:tgtEl>
                                        <p:attrNameLst>
                                          <p:attrName>style.visibility</p:attrName>
                                        </p:attrNameLst>
                                      </p:cBhvr>
                                      <p:to>
                                        <p:strVal val="visible"/>
                                      </p:to>
                                    </p:set>
                                    <p:animEffect transition="in" filter="dissolve">
                                      <p:cBhvr>
                                        <p:cTn id="12" dur="500"/>
                                        <p:tgtEl>
                                          <p:spTgt spid="58471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84729"/>
                                        </p:tgtEl>
                                        <p:attrNameLst>
                                          <p:attrName>style.visibility</p:attrName>
                                        </p:attrNameLst>
                                      </p:cBhvr>
                                      <p:to>
                                        <p:strVal val="visible"/>
                                      </p:to>
                                    </p:set>
                                    <p:animEffect transition="in" filter="slide(fromBottom)">
                                      <p:cBhvr>
                                        <p:cTn id="17" dur="500"/>
                                        <p:tgtEl>
                                          <p:spTgt spid="58472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slide(fromBottom)">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584731"/>
                                        </p:tgtEl>
                                        <p:attrNameLst>
                                          <p:attrName>style.visibility</p:attrName>
                                        </p:attrNameLst>
                                      </p:cBhvr>
                                      <p:to>
                                        <p:strVal val="visible"/>
                                      </p:to>
                                    </p:set>
                                    <p:animEffect transition="in" filter="slide(fromBottom)">
                                      <p:cBhvr>
                                        <p:cTn id="27" dur="500"/>
                                        <p:tgtEl>
                                          <p:spTgt spid="584731"/>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584732"/>
                                        </p:tgtEl>
                                        <p:attrNameLst>
                                          <p:attrName>style.visibility</p:attrName>
                                        </p:attrNameLst>
                                      </p:cBhvr>
                                      <p:to>
                                        <p:strVal val="visible"/>
                                      </p:to>
                                    </p:set>
                                    <p:animEffect transition="in" filter="slide(fromBottom)">
                                      <p:cBhvr>
                                        <p:cTn id="32" dur="500"/>
                                        <p:tgtEl>
                                          <p:spTgt spid="584732"/>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584735"/>
                                        </p:tgtEl>
                                        <p:attrNameLst>
                                          <p:attrName>style.visibility</p:attrName>
                                        </p:attrNameLst>
                                      </p:cBhvr>
                                      <p:to>
                                        <p:strVal val="visible"/>
                                      </p:to>
                                    </p:set>
                                    <p:animEffect transition="in" filter="slide(fromLeft)">
                                      <p:cBhvr>
                                        <p:cTn id="37" dur="500"/>
                                        <p:tgtEl>
                                          <p:spTgt spid="584735"/>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584737"/>
                                        </p:tgtEl>
                                        <p:attrNameLst>
                                          <p:attrName>style.visibility</p:attrName>
                                        </p:attrNameLst>
                                      </p:cBhvr>
                                      <p:to>
                                        <p:strVal val="visible"/>
                                      </p:to>
                                    </p:set>
                                    <p:animEffect transition="in" filter="slide(fromBottom)">
                                      <p:cBhvr>
                                        <p:cTn id="42" dur="500"/>
                                        <p:tgtEl>
                                          <p:spTgt spid="584737"/>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584739"/>
                                        </p:tgtEl>
                                        <p:attrNameLst>
                                          <p:attrName>style.visibility</p:attrName>
                                        </p:attrNameLst>
                                      </p:cBhvr>
                                      <p:to>
                                        <p:strVal val="visible"/>
                                      </p:to>
                                    </p:set>
                                    <p:animEffect transition="in" filter="slide(fromBottom)">
                                      <p:cBhvr>
                                        <p:cTn id="47" dur="500"/>
                                        <p:tgtEl>
                                          <p:spTgt spid="584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18" grpId="0" autoUpdateAnimBg="0"/>
      <p:bldP spid="584719" grpId="0" autoUpdateAnimBg="0"/>
      <p:bldP spid="584729" grpId="0"/>
      <p:bldP spid="584731" grpId="0"/>
      <p:bldP spid="584732" grpId="0"/>
      <p:bldP spid="584735" grpId="0"/>
      <p:bldP spid="584737" grpId="0"/>
      <p:bldP spid="584739"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5"/>
          <p:cNvSpPr txBox="1">
            <a:spLocks noChangeArrowheads="1"/>
          </p:cNvSpPr>
          <p:nvPr/>
        </p:nvSpPr>
        <p:spPr bwMode="auto">
          <a:xfrm>
            <a:off x="186871" y="399628"/>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p>
          <a:p>
            <a:pPr algn="l">
              <a:buClrTx/>
            </a:pPr>
            <a:endParaRPr lang="zh-CN" altLang="en-US" sz="1000" b="1" i="0">
              <a:latin typeface="楷体_GB2312" pitchFamily="49" charset="-122"/>
            </a:endParaRPr>
          </a:p>
          <a:p>
            <a:pPr lvl="1" algn="l">
              <a:buClrTx/>
              <a:buFont typeface="Symbol" pitchFamily="18" charset="2"/>
              <a:buChar char="-"/>
            </a:pPr>
            <a:r>
              <a:rPr lang="zh-CN" altLang="en-US" sz="2800" b="1" i="0"/>
              <a:t>  </a:t>
            </a:r>
            <a:r>
              <a:rPr lang="zh-CN" altLang="en-US" b="1" i="0">
                <a:solidFill>
                  <a:srgbClr val="333399"/>
                </a:solidFill>
              </a:rPr>
              <a:t>分析栈中继承属性的访问（</a:t>
            </a:r>
            <a:r>
              <a:rPr lang="zh-CN" altLang="en-US" b="1" i="0"/>
              <a:t>较复杂的例子</a:t>
            </a:r>
            <a:r>
              <a:rPr lang="zh-CN" altLang="en-US" b="1" i="0">
                <a:solidFill>
                  <a:srgbClr val="333399"/>
                </a:solidFill>
              </a:rPr>
              <a:t>）</a:t>
            </a:r>
          </a:p>
        </p:txBody>
      </p:sp>
      <p:sp>
        <p:nvSpPr>
          <p:cNvPr id="64515" name="Text Box 7"/>
          <p:cNvSpPr txBox="1">
            <a:spLocks noChangeArrowheads="1"/>
          </p:cNvSpPr>
          <p:nvPr/>
        </p:nvSpPr>
        <p:spPr bwMode="auto">
          <a:xfrm>
            <a:off x="808507" y="3487901"/>
            <a:ext cx="6480175" cy="396875"/>
          </a:xfrm>
          <a:prstGeom prst="rect">
            <a:avLst/>
          </a:prstGeom>
          <a:noFill/>
          <a:ln w="9525">
            <a:noFill/>
            <a:miter lim="800000"/>
            <a:headEnd/>
            <a:tailEnd/>
          </a:ln>
        </p:spPr>
        <p:txBody>
          <a:bodyPr>
            <a:spAutoFit/>
          </a:bodyPr>
          <a:lstStyle/>
          <a:p>
            <a:pPr algn="l">
              <a:buClrTx/>
            </a:pPr>
            <a:r>
              <a:rPr kumimoji="0" lang="zh-CN" altLang="en-US" sz="2000" b="1" i="0" dirty="0">
                <a:sym typeface="Symbol" pitchFamily="18" charset="2"/>
              </a:rPr>
              <a:t>产生式                   依产生式归约时语义计算的代码片断</a:t>
            </a:r>
            <a:endParaRPr kumimoji="0" lang="zh-CN" altLang="en-US" sz="2000" b="1" i="0" dirty="0">
              <a:solidFill>
                <a:srgbClr val="333399"/>
              </a:solidFill>
              <a:cs typeface="Times New Roman" pitchFamily="18" charset="0"/>
              <a:sym typeface="Symbol" pitchFamily="18" charset="2"/>
            </a:endParaRPr>
          </a:p>
        </p:txBody>
      </p:sp>
      <p:sp>
        <p:nvSpPr>
          <p:cNvPr id="64520" name="Text Box 12"/>
          <p:cNvSpPr txBox="1">
            <a:spLocks noChangeArrowheads="1"/>
          </p:cNvSpPr>
          <p:nvPr/>
        </p:nvSpPr>
        <p:spPr bwMode="auto">
          <a:xfrm>
            <a:off x="768350" y="1496107"/>
            <a:ext cx="7620000" cy="2014537"/>
          </a:xfrm>
          <a:prstGeom prst="rect">
            <a:avLst/>
          </a:prstGeom>
          <a:noFill/>
          <a:ln w="9525">
            <a:noFill/>
            <a:miter lim="800000"/>
            <a:headEnd/>
            <a:tailEnd/>
          </a:ln>
        </p:spPr>
        <p:txBody>
          <a:bodyPr>
            <a:spAutoFit/>
          </a:bodyPr>
          <a:lstStyle/>
          <a:p>
            <a:pPr algn="l">
              <a:buClrTx/>
            </a:pPr>
            <a:r>
              <a:rPr lang="en-US" altLang="zh-CN" sz="1800" dirty="0">
                <a:solidFill>
                  <a:srgbClr val="333399"/>
                </a:solidFill>
                <a:sym typeface="Symbol" pitchFamily="18" charset="2"/>
              </a:rPr>
              <a:t>N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ym typeface="Symbol" pitchFamily="18" charset="2"/>
              </a:rPr>
              <a:t> </a:t>
            </a:r>
            <a:r>
              <a:rPr lang="en-US" altLang="zh-CN" sz="1800" dirty="0">
                <a:solidFill>
                  <a:srgbClr val="333399"/>
                </a:solidFill>
                <a:sym typeface="Symbol" pitchFamily="18" charset="2"/>
              </a:rPr>
              <a:t>M </a:t>
            </a:r>
            <a:r>
              <a:rPr lang="en-US" altLang="zh-CN" sz="1800" i="0" dirty="0">
                <a:solidFill>
                  <a:srgbClr val="333399"/>
                </a:solidFill>
                <a:cs typeface="Times New Roman" pitchFamily="18" charset="0"/>
                <a:sym typeface="Symbol" pitchFamily="18" charset="2"/>
              </a:rPr>
              <a:t>{ </a:t>
            </a:r>
            <a:r>
              <a:rPr lang="en-US" altLang="zh-CN" sz="1800" dirty="0" err="1">
                <a:solidFill>
                  <a:srgbClr val="333399"/>
                </a:solidFill>
                <a:sym typeface="Symbol" pitchFamily="18" charset="2"/>
              </a:rPr>
              <a:t>S</a:t>
            </a:r>
            <a:r>
              <a:rPr lang="en-US" altLang="zh-CN" sz="1800" b="1" i="0" dirty="0" err="1">
                <a:solidFill>
                  <a:srgbClr val="333399"/>
                </a:solidFill>
                <a:sym typeface="Symbol" pitchFamily="18" charset="2"/>
              </a:rPr>
              <a:t>.</a:t>
            </a:r>
            <a:r>
              <a:rPr lang="en-US" altLang="zh-CN" sz="1800" dirty="0" err="1">
                <a:solidFill>
                  <a:srgbClr val="333399"/>
                </a:solidFill>
              </a:rPr>
              <a:t>f</a:t>
            </a:r>
            <a:r>
              <a:rPr lang="en-US" altLang="zh-CN" sz="1800" i="0" dirty="0">
                <a:solidFill>
                  <a:srgbClr val="333399"/>
                </a:solidFill>
              </a:rPr>
              <a:t> : = </a:t>
            </a:r>
            <a:r>
              <a:rPr lang="en-US" altLang="zh-CN" sz="1800" dirty="0">
                <a:solidFill>
                  <a:srgbClr val="333399"/>
                </a:solidFill>
                <a:sym typeface="Symbol" pitchFamily="18" charset="2"/>
              </a:rPr>
              <a:t>M</a:t>
            </a:r>
            <a:r>
              <a:rPr lang="en-US" altLang="zh-CN" sz="1800" b="1" i="0" dirty="0">
                <a:solidFill>
                  <a:srgbClr val="333399"/>
                </a:solidFill>
                <a:sym typeface="Symbol" pitchFamily="18" charset="2"/>
              </a:rPr>
              <a:t>.</a:t>
            </a:r>
            <a:r>
              <a:rPr lang="en-US" altLang="zh-CN" sz="1800" dirty="0">
                <a:solidFill>
                  <a:srgbClr val="333399"/>
                </a:solidFill>
              </a:rPr>
              <a:t>s</a:t>
            </a:r>
            <a:r>
              <a:rPr lang="en-US" altLang="zh-CN" sz="1800" i="0" dirty="0">
                <a:solidFill>
                  <a:srgbClr val="333399"/>
                </a:solidFill>
              </a:rPr>
              <a:t>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a:t>
            </a:r>
            <a:r>
              <a:rPr lang="en-US" altLang="zh-CN" sz="1800" dirty="0">
                <a:solidFill>
                  <a:srgbClr val="333399"/>
                </a:solidFill>
              </a:rPr>
              <a:t>rint(</a:t>
            </a:r>
            <a:r>
              <a:rPr lang="en-US" altLang="zh-CN" sz="1800" dirty="0" err="1">
                <a:solidFill>
                  <a:srgbClr val="333399"/>
                </a:solidFill>
                <a:sym typeface="Symbol" pitchFamily="18" charset="2"/>
              </a:rPr>
              <a:t>S</a:t>
            </a:r>
            <a:r>
              <a:rPr lang="en-US" altLang="zh-CN" sz="1800" b="1" i="0"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rPr>
              <a:t>) </a:t>
            </a:r>
            <a:r>
              <a:rPr lang="en-US" altLang="zh-CN" sz="1800" i="0" dirty="0">
                <a:solidFill>
                  <a:srgbClr val="333399"/>
                </a:solidFill>
                <a:sym typeface="Symbol" pitchFamily="18" charset="2"/>
              </a:rPr>
              <a:t>}</a:t>
            </a:r>
            <a:endParaRPr lang="en-US" altLang="zh-CN" sz="1800" i="0" baseline="-250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 </a:t>
            </a:r>
            <a:r>
              <a:rPr lang="en-US" altLang="zh-CN" sz="1800" dirty="0" err="1">
                <a:solidFill>
                  <a:srgbClr val="333399"/>
                </a:solidFill>
                <a:sym typeface="Symbol" pitchFamily="18" charset="2"/>
              </a:rPr>
              <a:t>B</a:t>
            </a:r>
            <a:r>
              <a:rPr lang="en-US" altLang="zh-CN" sz="1800" b="1" i="0" dirty="0" err="1">
                <a:solidFill>
                  <a:srgbClr val="333399"/>
                </a:solidFill>
                <a:sym typeface="Symbol" pitchFamily="18" charset="2"/>
              </a:rPr>
              <a:t>.</a:t>
            </a:r>
            <a:r>
              <a:rPr lang="en-US" altLang="zh-CN" sz="1800" dirty="0" err="1">
                <a:solidFill>
                  <a:srgbClr val="333399"/>
                </a:solidFill>
              </a:rPr>
              <a:t>f</a:t>
            </a:r>
            <a:r>
              <a:rPr lang="en-US" altLang="zh-CN" sz="1800" i="0" dirty="0">
                <a:solidFill>
                  <a:srgbClr val="333399"/>
                </a:solidFill>
              </a:rPr>
              <a:t> : =</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f</a:t>
            </a:r>
            <a:r>
              <a:rPr lang="en-US" altLang="zh-CN" sz="1800" dirty="0">
                <a:solidFill>
                  <a:srgbClr val="333399"/>
                </a:solidFill>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B</a:t>
            </a:r>
            <a:r>
              <a:rPr lang="en-US" altLang="zh-CN" sz="1800" dirty="0">
                <a:sym typeface="Symbol" pitchFamily="18" charset="2"/>
              </a:rPr>
              <a:t>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P</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i</a:t>
            </a:r>
            <a:r>
              <a:rPr lang="en-US" altLang="zh-CN" sz="1800" dirty="0">
                <a:solidFill>
                  <a:srgbClr val="333399"/>
                </a:solidFill>
                <a:sym typeface="Symbol" pitchFamily="18" charset="2"/>
              </a:rPr>
              <a:t> </a:t>
            </a:r>
            <a:r>
              <a:rPr lang="en-US" altLang="zh-CN" sz="1800" i="0" dirty="0">
                <a:solidFill>
                  <a:srgbClr val="333399"/>
                </a:solidFill>
              </a:rPr>
              <a:t>:=</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f</a:t>
            </a:r>
            <a:r>
              <a:rPr lang="en-US" altLang="zh-CN" sz="1800" dirty="0">
                <a:solidFill>
                  <a:srgbClr val="333399"/>
                </a:solidFill>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P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S</a:t>
            </a:r>
            <a:r>
              <a:rPr lang="en-US" altLang="zh-CN" sz="1800" i="0" baseline="-25000" dirty="0">
                <a:solidFill>
                  <a:srgbClr val="333399"/>
                </a:solidFill>
                <a:sym typeface="Symbol" pitchFamily="18" charset="2"/>
              </a:rPr>
              <a:t>1</a:t>
            </a:r>
            <a:r>
              <a:rPr lang="en-US" altLang="zh-CN" sz="1800" b="1" dirty="0">
                <a:solidFill>
                  <a:srgbClr val="333399"/>
                </a:solidFill>
                <a:sym typeface="Symbol" pitchFamily="18" charset="2"/>
              </a:rPr>
              <a:t>.</a:t>
            </a:r>
            <a:r>
              <a:rPr lang="en-US" altLang="zh-CN" sz="1800" dirty="0">
                <a:solidFill>
                  <a:srgbClr val="333399"/>
                </a:solidFill>
                <a:sym typeface="Symbol" pitchFamily="18" charset="2"/>
              </a:rPr>
              <a:t>f </a:t>
            </a:r>
            <a:r>
              <a:rPr lang="en-US" altLang="zh-CN" sz="1800" i="0" dirty="0">
                <a:solidFill>
                  <a:srgbClr val="333399"/>
                </a:solidFill>
              </a:rPr>
              <a:t>:= </a:t>
            </a:r>
            <a:r>
              <a:rPr lang="en-US" altLang="zh-CN" sz="1800" dirty="0">
                <a:solidFill>
                  <a:srgbClr val="333399"/>
                </a:solidFill>
                <a:sym typeface="Symbol" pitchFamily="18" charset="2"/>
              </a:rPr>
              <a:t>P</a:t>
            </a:r>
            <a:r>
              <a:rPr lang="en-US" altLang="zh-CN" sz="1800" b="1" dirty="0">
                <a:solidFill>
                  <a:srgbClr val="333399"/>
                </a:solidFill>
                <a:sym typeface="Symbol" pitchFamily="18" charset="2"/>
              </a:rPr>
              <a:t>.</a:t>
            </a: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S</a:t>
            </a:r>
            <a:r>
              <a:rPr lang="en-US" altLang="zh-CN" sz="1800" i="0" baseline="-25000" dirty="0">
                <a:solidFill>
                  <a:srgbClr val="333399"/>
                </a:solidFill>
                <a:sym typeface="Symbol" pitchFamily="18" charset="2"/>
              </a:rPr>
              <a:t>1 </a:t>
            </a:r>
            <a:r>
              <a:rPr lang="en-US" altLang="zh-CN" sz="1800" i="0" dirty="0">
                <a:solidFill>
                  <a:srgbClr val="333399"/>
                </a:solidFill>
                <a:sym typeface="Symbol" pitchFamily="18" charset="2"/>
              </a:rPr>
              <a:t>{</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a:t>
            </a:r>
            <a:r>
              <a:rPr lang="en-US" altLang="zh-CN" sz="1800" dirty="0">
                <a:solidFill>
                  <a:srgbClr val="333399"/>
                </a:solidFill>
                <a:sym typeface="Symbol" pitchFamily="18" charset="2"/>
              </a:rPr>
              <a:t>S</a:t>
            </a:r>
            <a:r>
              <a:rPr lang="en-US" altLang="zh-CN" sz="1800" i="0" baseline="-25000" dirty="0">
                <a:solidFill>
                  <a:srgbClr val="333399"/>
                </a:solidFill>
                <a:sym typeface="Symbol" pitchFamily="18" charset="2"/>
              </a:rPr>
              <a:t>1</a:t>
            </a:r>
            <a:r>
              <a:rPr lang="en-US" altLang="zh-CN" sz="1800" b="1" i="0" dirty="0">
                <a:solidFill>
                  <a:srgbClr val="333399"/>
                </a:solidFill>
                <a:sym typeface="Symbol" pitchFamily="18" charset="2"/>
              </a:rPr>
              <a:t>.</a:t>
            </a:r>
            <a:r>
              <a:rPr lang="en-US" altLang="zh-CN" sz="1800" dirty="0">
                <a:solidFill>
                  <a:srgbClr val="333399"/>
                </a:solidFill>
                <a:sym typeface="Symbol" pitchFamily="18" charset="2"/>
              </a:rPr>
              <a:t>v</a:t>
            </a:r>
            <a:r>
              <a:rPr lang="en-US" altLang="zh-CN" sz="1800" i="0" dirty="0">
                <a:solidFill>
                  <a:srgbClr val="333399"/>
                </a:solidFill>
              </a:rPr>
              <a:t>+</a:t>
            </a:r>
            <a:r>
              <a:rPr lang="en-US" altLang="zh-CN" sz="1800" dirty="0">
                <a:solidFill>
                  <a:srgbClr val="333399"/>
                </a:solidFill>
                <a:sym typeface="Symbol" pitchFamily="18" charset="2"/>
              </a:rPr>
              <a:t>B</a:t>
            </a:r>
            <a:r>
              <a:rPr lang="en-US" altLang="zh-CN" sz="1800" b="1" i="0" dirty="0">
                <a:solidFill>
                  <a:srgbClr val="333399"/>
                </a:solidFill>
                <a:sym typeface="Symbol" pitchFamily="18" charset="2"/>
              </a:rPr>
              <a:t>.</a:t>
            </a:r>
            <a:r>
              <a:rPr lang="en-US" altLang="zh-CN" sz="1800" dirty="0">
                <a:solidFill>
                  <a:srgbClr val="333399"/>
                </a:solidFill>
                <a:sym typeface="Symbol" pitchFamily="18" charset="2"/>
              </a:rPr>
              <a:t>v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a:t>
            </a: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a:t>
            </a:r>
            <a:r>
              <a:rPr lang="en-US" altLang="zh-CN" sz="1800" dirty="0">
                <a:solidFill>
                  <a:srgbClr val="333399"/>
                </a:solidFill>
                <a:sym typeface="Symbol" pitchFamily="18" charset="2"/>
              </a:rPr>
              <a:t>0 </a:t>
            </a:r>
            <a:r>
              <a:rPr lang="en-US" altLang="zh-CN" sz="1800" i="0" dirty="0">
                <a:solidFill>
                  <a:srgbClr val="333399"/>
                </a:solidFill>
                <a:sym typeface="Symbol" pitchFamily="18" charset="2"/>
              </a:rPr>
              <a:t>}</a:t>
            </a:r>
            <a:endParaRPr kumimoji="0" lang="en-US" altLang="zh-CN" sz="1800" b="1" dirty="0">
              <a:solidFill>
                <a:srgbClr val="333399"/>
              </a:solidFill>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ea typeface="华文行楷" pitchFamily="2" charset="-122"/>
                <a:sym typeface="Symbol" pitchFamily="18" charset="2"/>
              </a:rPr>
              <a:t>0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B</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0 </a:t>
            </a:r>
            <a:r>
              <a:rPr lang="en-US" altLang="zh-CN" sz="1800" i="0" dirty="0">
                <a:solidFill>
                  <a:srgbClr val="333399"/>
                </a:solidFill>
                <a:sym typeface="Symbol" pitchFamily="18" charset="2"/>
              </a:rPr>
              <a:t>}</a:t>
            </a:r>
            <a:endParaRPr lang="en-US" altLang="zh-CN" sz="1800" u="sng" dirty="0">
              <a:solidFill>
                <a:srgbClr val="333399"/>
              </a:solidFill>
              <a:ea typeface="华文行楷" pitchFamily="2" charset="-122"/>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1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B</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2^</a:t>
            </a:r>
            <a:r>
              <a:rPr lang="en-US" altLang="zh-CN" sz="1800" dirty="0">
                <a:solidFill>
                  <a:srgbClr val="333399"/>
                </a:solidFill>
              </a:rPr>
              <a:t>(</a:t>
            </a:r>
            <a:r>
              <a:rPr lang="en-US" altLang="zh-CN" sz="1800" i="0" dirty="0">
                <a:solidFill>
                  <a:srgbClr val="333399"/>
                </a:solidFill>
              </a:rPr>
              <a:t>-</a:t>
            </a:r>
            <a:r>
              <a:rPr lang="en-US" altLang="zh-CN" sz="1800" dirty="0" err="1">
                <a:solidFill>
                  <a:srgbClr val="333399"/>
                </a:solidFill>
                <a:sym typeface="Symbol" pitchFamily="18" charset="2"/>
              </a:rPr>
              <a:t>B</a:t>
            </a:r>
            <a:r>
              <a:rPr lang="en-US" altLang="zh-CN" sz="1800" b="1" i="0" dirty="0" err="1">
                <a:solidFill>
                  <a:srgbClr val="333399"/>
                </a:solidFill>
                <a:sym typeface="Symbol" pitchFamily="18" charset="2"/>
              </a:rPr>
              <a:t>.</a:t>
            </a:r>
            <a:r>
              <a:rPr lang="en-US" altLang="zh-CN" sz="1800" dirty="0" err="1">
                <a:solidFill>
                  <a:srgbClr val="333399"/>
                </a:solidFill>
              </a:rPr>
              <a:t>f</a:t>
            </a:r>
            <a:r>
              <a:rPr lang="en-US" altLang="zh-CN" sz="1800" dirty="0">
                <a:solidFill>
                  <a:srgbClr val="333399"/>
                </a:solidFill>
              </a:rPr>
              <a:t>)</a:t>
            </a:r>
            <a:r>
              <a:rPr lang="en-US" altLang="zh-CN" sz="1800" i="0" dirty="0">
                <a:solidFill>
                  <a:srgbClr val="333399"/>
                </a:solidFill>
              </a:rPr>
              <a:t> </a:t>
            </a:r>
            <a:r>
              <a:rPr lang="en-US" altLang="zh-CN" sz="1800" i="0" dirty="0">
                <a:solidFill>
                  <a:srgbClr val="333399"/>
                </a:solidFill>
                <a:sym typeface="Symbol" pitchFamily="18" charset="2"/>
              </a:rPr>
              <a:t>}</a:t>
            </a:r>
          </a:p>
          <a:p>
            <a:pPr algn="l">
              <a:buClrTx/>
            </a:pPr>
            <a:r>
              <a:rPr lang="en-US" altLang="zh-CN" sz="1800" dirty="0">
                <a:solidFill>
                  <a:srgbClr val="333399"/>
                </a:solidFill>
                <a:sym typeface="Symbol" pitchFamily="18" charset="2"/>
              </a:rPr>
              <a:t>M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M</a:t>
            </a:r>
            <a:r>
              <a:rPr lang="en-US" altLang="zh-CN" sz="1800" b="1" i="0" dirty="0">
                <a:solidFill>
                  <a:srgbClr val="333399"/>
                </a:solidFill>
                <a:sym typeface="Symbol" pitchFamily="18" charset="2"/>
              </a:rPr>
              <a:t>.</a:t>
            </a:r>
            <a:r>
              <a:rPr lang="en-US" altLang="zh-CN" sz="1800" dirty="0">
                <a:solidFill>
                  <a:srgbClr val="333399"/>
                </a:solidFill>
              </a:rPr>
              <a:t>s</a:t>
            </a:r>
            <a:r>
              <a:rPr lang="en-US" altLang="zh-CN" sz="1800" i="0" dirty="0">
                <a:solidFill>
                  <a:srgbClr val="333399"/>
                </a:solidFill>
              </a:rPr>
              <a:t> : =1</a:t>
            </a:r>
            <a:r>
              <a:rPr lang="en-US" altLang="zh-CN" sz="1800" i="0" dirty="0">
                <a:solidFill>
                  <a:srgbClr val="333399"/>
                </a:solidFill>
                <a:sym typeface="Symbol" pitchFamily="18" charset="2"/>
              </a:rPr>
              <a:t>}</a:t>
            </a:r>
          </a:p>
          <a:p>
            <a:pPr algn="l">
              <a:buClrTx/>
            </a:pPr>
            <a:r>
              <a:rPr lang="en-US" altLang="zh-CN" sz="1800" dirty="0">
                <a:solidFill>
                  <a:srgbClr val="333399"/>
                </a:solidFill>
                <a:sym typeface="Symbol" pitchFamily="18" charset="2"/>
              </a:rPr>
              <a:t>P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a:t>
            </a:r>
            <a:r>
              <a:rPr lang="en-US" altLang="zh-CN" sz="1800" b="1" dirty="0">
                <a:solidFill>
                  <a:srgbClr val="333399"/>
                </a:solidFill>
                <a:sym typeface="Symbol" pitchFamily="18" charset="2"/>
              </a:rPr>
              <a:t>.</a:t>
            </a:r>
            <a:r>
              <a:rPr lang="en-US" altLang="zh-CN" sz="1800" dirty="0">
                <a:solidFill>
                  <a:srgbClr val="333399"/>
                </a:solidFill>
                <a:sym typeface="Symbol" pitchFamily="18" charset="2"/>
              </a:rPr>
              <a:t>s </a:t>
            </a:r>
            <a:r>
              <a:rPr lang="en-US" altLang="zh-CN" sz="1800" i="0" dirty="0">
                <a:solidFill>
                  <a:srgbClr val="333399"/>
                </a:solidFill>
              </a:rPr>
              <a:t>:= </a:t>
            </a:r>
            <a:r>
              <a:rPr lang="en-US" altLang="zh-CN" sz="1800" dirty="0" err="1">
                <a:solidFill>
                  <a:srgbClr val="333399"/>
                </a:solidFill>
                <a:sym typeface="Symbol" pitchFamily="18" charset="2"/>
              </a:rPr>
              <a:t>P</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i</a:t>
            </a:r>
            <a:r>
              <a:rPr lang="en-US" altLang="zh-CN" sz="1800" dirty="0">
                <a:solidFill>
                  <a:srgbClr val="333399"/>
                </a:solidFill>
                <a:sym typeface="Symbol" pitchFamily="18" charset="2"/>
              </a:rPr>
              <a:t> +1 </a:t>
            </a:r>
            <a:r>
              <a:rPr lang="en-US" altLang="zh-CN" sz="1800" i="0" dirty="0">
                <a:solidFill>
                  <a:srgbClr val="333399"/>
                </a:solidFill>
                <a:sym typeface="Symbol" pitchFamily="18" charset="2"/>
              </a:rPr>
              <a:t>}</a:t>
            </a:r>
          </a:p>
        </p:txBody>
      </p:sp>
      <p:grpSp>
        <p:nvGrpSpPr>
          <p:cNvPr id="64521" name="Group 13"/>
          <p:cNvGrpSpPr>
            <a:grpSpLocks/>
          </p:cNvGrpSpPr>
          <p:nvPr/>
        </p:nvGrpSpPr>
        <p:grpSpPr bwMode="auto">
          <a:xfrm>
            <a:off x="7524750" y="2924175"/>
            <a:ext cx="1368425" cy="3529013"/>
            <a:chOff x="4740" y="1842"/>
            <a:chExt cx="862" cy="2223"/>
          </a:xfrm>
        </p:grpSpPr>
        <p:sp>
          <p:nvSpPr>
            <p:cNvPr id="64532" name="Line 14"/>
            <p:cNvSpPr>
              <a:spLocks noChangeShapeType="1"/>
            </p:cNvSpPr>
            <p:nvPr/>
          </p:nvSpPr>
          <p:spPr bwMode="auto">
            <a:xfrm>
              <a:off x="4740" y="1842"/>
              <a:ext cx="0" cy="2223"/>
            </a:xfrm>
            <a:prstGeom prst="line">
              <a:avLst/>
            </a:prstGeom>
            <a:noFill/>
            <a:ln w="9525">
              <a:solidFill>
                <a:srgbClr val="800080"/>
              </a:solidFill>
              <a:round/>
              <a:headEnd/>
              <a:tailEnd/>
            </a:ln>
          </p:spPr>
          <p:txBody>
            <a:bodyPr>
              <a:spAutoFit/>
            </a:bodyPr>
            <a:lstStyle/>
            <a:p>
              <a:endParaRPr lang="zh-CN" altLang="en-US"/>
            </a:p>
          </p:txBody>
        </p:sp>
        <p:sp>
          <p:nvSpPr>
            <p:cNvPr id="64533" name="Line 15"/>
            <p:cNvSpPr>
              <a:spLocks noChangeShapeType="1"/>
            </p:cNvSpPr>
            <p:nvPr/>
          </p:nvSpPr>
          <p:spPr bwMode="auto">
            <a:xfrm>
              <a:off x="5012" y="1842"/>
              <a:ext cx="0" cy="2223"/>
            </a:xfrm>
            <a:prstGeom prst="line">
              <a:avLst/>
            </a:prstGeom>
            <a:noFill/>
            <a:ln w="9525">
              <a:solidFill>
                <a:srgbClr val="800080"/>
              </a:solidFill>
              <a:round/>
              <a:headEnd/>
              <a:tailEnd/>
            </a:ln>
          </p:spPr>
          <p:txBody>
            <a:bodyPr>
              <a:spAutoFit/>
            </a:bodyPr>
            <a:lstStyle/>
            <a:p>
              <a:endParaRPr lang="zh-CN" altLang="en-US"/>
            </a:p>
          </p:txBody>
        </p:sp>
        <p:sp>
          <p:nvSpPr>
            <p:cNvPr id="64534" name="Line 16"/>
            <p:cNvSpPr>
              <a:spLocks noChangeShapeType="1"/>
            </p:cNvSpPr>
            <p:nvPr/>
          </p:nvSpPr>
          <p:spPr bwMode="auto">
            <a:xfrm>
              <a:off x="5602" y="1842"/>
              <a:ext cx="0" cy="2223"/>
            </a:xfrm>
            <a:prstGeom prst="line">
              <a:avLst/>
            </a:prstGeom>
            <a:noFill/>
            <a:ln w="9525">
              <a:solidFill>
                <a:srgbClr val="800080"/>
              </a:solidFill>
              <a:round/>
              <a:headEnd/>
              <a:tailEnd/>
            </a:ln>
          </p:spPr>
          <p:txBody>
            <a:bodyPr>
              <a:spAutoFit/>
            </a:bodyPr>
            <a:lstStyle/>
            <a:p>
              <a:endParaRPr lang="zh-CN" altLang="en-US"/>
            </a:p>
          </p:txBody>
        </p:sp>
        <p:sp>
          <p:nvSpPr>
            <p:cNvPr id="64535" name="Line 17"/>
            <p:cNvSpPr>
              <a:spLocks noChangeShapeType="1"/>
            </p:cNvSpPr>
            <p:nvPr/>
          </p:nvSpPr>
          <p:spPr bwMode="auto">
            <a:xfrm>
              <a:off x="4740" y="4065"/>
              <a:ext cx="862" cy="0"/>
            </a:xfrm>
            <a:prstGeom prst="line">
              <a:avLst/>
            </a:prstGeom>
            <a:noFill/>
            <a:ln w="9525">
              <a:solidFill>
                <a:srgbClr val="800080"/>
              </a:solidFill>
              <a:round/>
              <a:headEnd/>
              <a:tailEnd/>
            </a:ln>
          </p:spPr>
          <p:txBody>
            <a:bodyPr>
              <a:spAutoFit/>
            </a:bodyPr>
            <a:lstStyle/>
            <a:p>
              <a:endParaRPr lang="zh-CN" altLang="en-US"/>
            </a:p>
          </p:txBody>
        </p:sp>
      </p:grpSp>
      <p:sp>
        <p:nvSpPr>
          <p:cNvPr id="64522" name="Text Box 18"/>
          <p:cNvSpPr txBox="1">
            <a:spLocks noChangeArrowheads="1"/>
          </p:cNvSpPr>
          <p:nvPr/>
        </p:nvSpPr>
        <p:spPr bwMode="auto">
          <a:xfrm>
            <a:off x="4500563" y="3141663"/>
            <a:ext cx="2663825" cy="396875"/>
          </a:xfrm>
          <a:prstGeom prst="rect">
            <a:avLst/>
          </a:prstGeom>
          <a:noFill/>
          <a:ln w="9525">
            <a:noFill/>
            <a:miter lim="800000"/>
            <a:headEnd/>
            <a:tailEnd/>
          </a:ln>
        </p:spPr>
        <p:txBody>
          <a:bodyPr>
            <a:spAutoFit/>
          </a:bodyPr>
          <a:lstStyle/>
          <a:p>
            <a:pPr algn="l">
              <a:buClrTx/>
            </a:pPr>
            <a:r>
              <a:rPr kumimoji="0" lang="zh-CN" altLang="en-US" sz="2000" b="1" i="0">
                <a:sym typeface="Symbol" pitchFamily="18" charset="2"/>
              </a:rPr>
              <a:t>例</a:t>
            </a:r>
            <a:r>
              <a:rPr kumimoji="0" lang="en-US" altLang="zh-CN" sz="2000" b="1" i="0">
                <a:sym typeface="Symbol" pitchFamily="18" charset="2"/>
              </a:rPr>
              <a:t>: </a:t>
            </a:r>
            <a:r>
              <a:rPr kumimoji="0" lang="zh-CN" altLang="en-US" sz="2000" b="1" i="0">
                <a:solidFill>
                  <a:srgbClr val="333399"/>
                </a:solidFill>
                <a:sym typeface="Symbol" pitchFamily="18" charset="2"/>
              </a:rPr>
              <a:t>处理输入串</a:t>
            </a:r>
            <a:r>
              <a:rPr kumimoji="0" lang="zh-CN" altLang="en-US" sz="2000" b="1" i="0">
                <a:sym typeface="Symbol" pitchFamily="18" charset="2"/>
              </a:rPr>
              <a:t>   </a:t>
            </a:r>
            <a:r>
              <a:rPr kumimoji="0" lang="en-US" altLang="zh-CN" sz="2000" b="1" i="0">
                <a:sym typeface="Symbol" pitchFamily="18" charset="2"/>
              </a:rPr>
              <a:t>.101</a:t>
            </a:r>
            <a:endParaRPr kumimoji="0" lang="en-US" altLang="zh-CN" sz="2000" b="1" i="0">
              <a:solidFill>
                <a:srgbClr val="333399"/>
              </a:solidFill>
              <a:cs typeface="Times New Roman" pitchFamily="18" charset="0"/>
              <a:sym typeface="Symbol" pitchFamily="18" charset="2"/>
            </a:endParaRPr>
          </a:p>
        </p:txBody>
      </p:sp>
      <p:sp>
        <p:nvSpPr>
          <p:cNvPr id="64523" name="Rectangle 19"/>
          <p:cNvSpPr>
            <a:spLocks noChangeArrowheads="1"/>
          </p:cNvSpPr>
          <p:nvPr/>
        </p:nvSpPr>
        <p:spPr bwMode="auto">
          <a:xfrm>
            <a:off x="7524750" y="602138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4524" name="Rectangle 20"/>
          <p:cNvSpPr>
            <a:spLocks noChangeArrowheads="1"/>
          </p:cNvSpPr>
          <p:nvPr/>
        </p:nvSpPr>
        <p:spPr bwMode="auto">
          <a:xfrm>
            <a:off x="7956550" y="60213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4525" name="Rectangle 21"/>
          <p:cNvSpPr>
            <a:spLocks noChangeArrowheads="1"/>
          </p:cNvSpPr>
          <p:nvPr/>
        </p:nvSpPr>
        <p:spPr bwMode="auto">
          <a:xfrm>
            <a:off x="7092950" y="5734050"/>
            <a:ext cx="360363" cy="396875"/>
          </a:xfrm>
          <a:prstGeom prst="rect">
            <a:avLst/>
          </a:prstGeom>
          <a:noFill/>
          <a:ln w="9525" algn="ctr">
            <a:noFill/>
            <a:miter lim="800000"/>
            <a:headEnd/>
            <a:tailEnd/>
          </a:ln>
        </p:spPr>
        <p:txBody>
          <a:bodyPr>
            <a:spAutoFit/>
          </a:bodyPr>
          <a:lstStyle/>
          <a:p>
            <a:r>
              <a:rPr kumimoji="0" lang="en-US" altLang="zh-CN" sz="2000" b="1" i="0" dirty="0">
                <a:sym typeface="Symbol" pitchFamily="18" charset="2"/>
              </a:rPr>
              <a:t></a:t>
            </a:r>
            <a:endParaRPr kumimoji="0" lang="en-US" altLang="en-US" sz="2000" b="1" i="0" dirty="0">
              <a:sym typeface="Symbol" pitchFamily="18" charset="2"/>
            </a:endParaRPr>
          </a:p>
        </p:txBody>
      </p:sp>
      <p:sp>
        <p:nvSpPr>
          <p:cNvPr id="64526" name="Rectangle 22"/>
          <p:cNvSpPr>
            <a:spLocks noChangeArrowheads="1"/>
          </p:cNvSpPr>
          <p:nvPr/>
        </p:nvSpPr>
        <p:spPr bwMode="auto">
          <a:xfrm>
            <a:off x="7524750" y="5734050"/>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4527" name="Rectangle 23"/>
          <p:cNvSpPr>
            <a:spLocks noChangeArrowheads="1"/>
          </p:cNvSpPr>
          <p:nvPr/>
        </p:nvSpPr>
        <p:spPr bwMode="auto">
          <a:xfrm>
            <a:off x="7956550" y="57340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12376" name="Rectangle 24"/>
          <p:cNvSpPr>
            <a:spLocks noChangeArrowheads="1"/>
          </p:cNvSpPr>
          <p:nvPr/>
        </p:nvSpPr>
        <p:spPr bwMode="auto">
          <a:xfrm>
            <a:off x="7524750" y="5408613"/>
            <a:ext cx="360363" cy="396875"/>
          </a:xfrm>
          <a:prstGeom prst="rect">
            <a:avLst/>
          </a:prstGeom>
          <a:noFill/>
          <a:ln w="9525" algn="ctr">
            <a:noFill/>
            <a:miter lim="800000"/>
            <a:headEnd/>
            <a:tailEnd/>
          </a:ln>
        </p:spPr>
        <p:txBody>
          <a:bodyPr>
            <a:spAutoFit/>
          </a:bodyPr>
          <a:lstStyle/>
          <a:p>
            <a:r>
              <a:rPr kumimoji="0" lang="en-US" altLang="zh-CN" sz="2000" b="1" dirty="0">
                <a:sym typeface="Symbol" pitchFamily="18" charset="2"/>
              </a:rPr>
              <a:t>M</a:t>
            </a:r>
          </a:p>
        </p:txBody>
      </p:sp>
      <p:sp>
        <p:nvSpPr>
          <p:cNvPr id="612377" name="Rectangle 25"/>
          <p:cNvSpPr>
            <a:spLocks noChangeArrowheads="1"/>
          </p:cNvSpPr>
          <p:nvPr/>
        </p:nvSpPr>
        <p:spPr bwMode="auto">
          <a:xfrm>
            <a:off x="7956550" y="540861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1</a:t>
            </a:r>
          </a:p>
        </p:txBody>
      </p:sp>
      <p:sp>
        <p:nvSpPr>
          <p:cNvPr id="612379" name="Text Box 27"/>
          <p:cNvSpPr txBox="1">
            <a:spLocks noChangeArrowheads="1"/>
          </p:cNvSpPr>
          <p:nvPr/>
        </p:nvSpPr>
        <p:spPr bwMode="auto">
          <a:xfrm>
            <a:off x="901085" y="3859343"/>
            <a:ext cx="6437312" cy="2441575"/>
          </a:xfrm>
          <a:prstGeom prst="rect">
            <a:avLst/>
          </a:prstGeom>
          <a:noFill/>
          <a:ln w="9525">
            <a:noFill/>
            <a:miter lim="800000"/>
            <a:headEnd/>
            <a:tailEnd/>
          </a:ln>
        </p:spPr>
        <p:txBody>
          <a:bodyPr>
            <a:spAutoFit/>
          </a:bodyPr>
          <a:lstStyle/>
          <a:p>
            <a:pPr algn="l">
              <a:buClrTx/>
            </a:pPr>
            <a:r>
              <a:rPr lang="en-US" altLang="zh-CN" sz="1800" dirty="0">
                <a:solidFill>
                  <a:srgbClr val="333399"/>
                </a:solidFill>
                <a:sym typeface="Symbol" pitchFamily="18" charset="2"/>
              </a:rPr>
              <a:t>N </a:t>
            </a:r>
            <a:r>
              <a:rPr lang="en-US" altLang="zh-CN" sz="1800" i="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M S                 </a:t>
            </a:r>
            <a:r>
              <a:rPr lang="en-US" altLang="zh-CN" sz="1800" dirty="0">
                <a:solidFill>
                  <a:srgbClr val="333399"/>
                </a:solidFill>
                <a:cs typeface="Times New Roman" pitchFamily="18" charset="0"/>
                <a:sym typeface="Symbol" pitchFamily="18" charset="2"/>
              </a:rPr>
              <a:t>p</a:t>
            </a:r>
            <a:r>
              <a:rPr lang="en-US" altLang="zh-CN" sz="1800" dirty="0">
                <a:solidFill>
                  <a:srgbClr val="333399"/>
                </a:solidFill>
              </a:rPr>
              <a:t>rint(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v</a:t>
            </a:r>
            <a:r>
              <a:rPr lang="en-US" altLang="zh-CN" sz="1800" dirty="0">
                <a:solidFill>
                  <a:srgbClr val="333399"/>
                </a:solidFill>
              </a:rPr>
              <a:t>) </a:t>
            </a:r>
            <a:endParaRPr lang="en-US" altLang="zh-CN" sz="1800" i="0" baseline="-250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B</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 S</a:t>
            </a:r>
            <a:r>
              <a:rPr lang="en-US" altLang="zh-CN" sz="1800" i="0" baseline="-25000" dirty="0">
                <a:solidFill>
                  <a:srgbClr val="333399"/>
                </a:solidFill>
                <a:sym typeface="Symbol" pitchFamily="18" charset="2"/>
              </a:rPr>
              <a:t>1</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 +</a:t>
            </a:r>
            <a:r>
              <a:rPr lang="en-US" altLang="zh-CN" sz="1800" i="0" dirty="0">
                <a:solidFill>
                  <a:srgbClr val="333399"/>
                </a:solidFill>
                <a:ea typeface="华文行楷" pitchFamily="2" charset="-122"/>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kumimoji="0"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ea typeface="华文行楷" pitchFamily="2" charset="-122"/>
                <a:sym typeface="Symbol" pitchFamily="18" charset="2"/>
              </a:rPr>
              <a:t>0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ea typeface="华文行楷" pitchFamily="2" charset="-122"/>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sym typeface="Symbol" pitchFamily="18" charset="2"/>
              </a:rPr>
              <a:t>1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2^</a:t>
            </a:r>
            <a:r>
              <a:rPr lang="en-US" altLang="zh-CN" sz="1800" dirty="0">
                <a:solidFill>
                  <a:srgbClr val="333399"/>
                </a:solidFill>
                <a:ea typeface="华文行楷" pitchFamily="2" charset="-122"/>
                <a:sym typeface="Symbol" pitchFamily="18" charset="2"/>
              </a:rPr>
              <a:t>(</a:t>
            </a:r>
            <a:r>
              <a:rPr lang="en-US" altLang="zh-CN" sz="1800" i="0" dirty="0">
                <a:solidFill>
                  <a:srgbClr val="333399"/>
                </a:solidFill>
                <a:ea typeface="华文行楷" pitchFamily="2" charset="-122"/>
                <a:sym typeface="Symbol" pitchFamily="18" charset="2"/>
              </a:rPr>
              <a: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M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1</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P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s+1</a:t>
            </a:r>
            <a:endParaRPr lang="en-US" altLang="zh-CN" sz="1800" dirty="0">
              <a:solidFill>
                <a:srgbClr val="333399"/>
              </a:solidFill>
              <a:sym typeface="Symbol" pitchFamily="18" charset="2"/>
            </a:endParaRPr>
          </a:p>
          <a:p>
            <a:pPr algn="l">
              <a:buClrTx/>
            </a:pPr>
            <a:endParaRPr lang="en-US" altLang="zh-CN" sz="800" dirty="0">
              <a:solidFill>
                <a:srgbClr val="333399"/>
              </a:solidFill>
              <a:sym typeface="Symbol" pitchFamily="18" charset="2"/>
            </a:endParaRPr>
          </a:p>
          <a:p>
            <a:pPr algn="l">
              <a:buClrTx/>
            </a:pPr>
            <a:r>
              <a:rPr kumimoji="0" lang="en-US" altLang="zh-CN" sz="2000" b="1" i="0" dirty="0">
                <a:solidFill>
                  <a:srgbClr val="333399"/>
                </a:solidFill>
                <a:sym typeface="Symbol" pitchFamily="18" charset="2"/>
              </a:rPr>
              <a:t>(</a:t>
            </a:r>
            <a:r>
              <a:rPr kumimoji="0" lang="zh-CN" altLang="en-US" sz="2000" b="1" i="0" dirty="0">
                <a:solidFill>
                  <a:srgbClr val="333399"/>
                </a:solidFill>
                <a:sym typeface="Symbol" pitchFamily="18" charset="2"/>
              </a:rPr>
              <a:t>分析栈</a:t>
            </a:r>
            <a:r>
              <a:rPr kumimoji="0" lang="en-US" altLang="zh-CN" sz="2000" dirty="0" err="1">
                <a:solidFill>
                  <a:srgbClr val="333399"/>
                </a:solidFill>
                <a:sym typeface="Symbol" pitchFamily="18" charset="2"/>
              </a:rPr>
              <a:t>val</a:t>
            </a:r>
            <a:r>
              <a:rPr kumimoji="0" lang="en-US" altLang="zh-CN" sz="2000" dirty="0">
                <a:solidFill>
                  <a:srgbClr val="333399"/>
                </a:solidFill>
                <a:sym typeface="Symbol" pitchFamily="18" charset="2"/>
              </a:rPr>
              <a:t> </a:t>
            </a:r>
            <a:r>
              <a:rPr kumimoji="0" lang="zh-CN" altLang="en-US" sz="2000" b="1" i="0" dirty="0">
                <a:solidFill>
                  <a:srgbClr val="333399"/>
                </a:solidFill>
                <a:sym typeface="Symbol" pitchFamily="18" charset="2"/>
              </a:rPr>
              <a:t>存放文法符号的综合属性，</a:t>
            </a:r>
            <a:r>
              <a:rPr kumimoji="0" lang="en-US" altLang="zh-CN" sz="2000" dirty="0">
                <a:solidFill>
                  <a:srgbClr val="333399"/>
                </a:solidFill>
                <a:sym typeface="Symbol" pitchFamily="18" charset="2"/>
              </a:rPr>
              <a:t>top</a:t>
            </a:r>
            <a:r>
              <a:rPr kumimoji="0" lang="zh-CN" altLang="en-US" sz="2000" b="1" i="0" dirty="0">
                <a:solidFill>
                  <a:srgbClr val="333399"/>
                </a:solidFill>
                <a:sym typeface="Symbol" pitchFamily="18" charset="2"/>
              </a:rPr>
              <a:t>为栈顶指针</a:t>
            </a:r>
            <a:r>
              <a:rPr kumimoji="0" lang="en-US" altLang="zh-CN" sz="2000" b="1" i="0" dirty="0">
                <a:solidFill>
                  <a:srgbClr val="333399"/>
                </a:solidFill>
                <a:sym typeface="Symbol" pitchFamily="18" charset="2"/>
              </a:rPr>
              <a:t>)</a:t>
            </a:r>
          </a:p>
        </p:txBody>
      </p:sp>
    </p:spTree>
    <p:extLst>
      <p:ext uri="{BB962C8B-B14F-4D97-AF65-F5344CB8AC3E}">
        <p14:creationId xmlns:p14="http://schemas.microsoft.com/office/powerpoint/2010/main" val="247405606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12376"/>
                                        </p:tgtEl>
                                        <p:attrNameLst>
                                          <p:attrName>style.visibility</p:attrName>
                                        </p:attrNameLst>
                                      </p:cBhvr>
                                      <p:to>
                                        <p:strVal val="visible"/>
                                      </p:to>
                                    </p:set>
                                    <p:animEffect transition="in" filter="slide(fromBottom)">
                                      <p:cBhvr>
                                        <p:cTn id="7" dur="500"/>
                                        <p:tgtEl>
                                          <p:spTgt spid="61237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12377"/>
                                        </p:tgtEl>
                                        <p:attrNameLst>
                                          <p:attrName>style.visibility</p:attrName>
                                        </p:attrNameLst>
                                      </p:cBhvr>
                                      <p:to>
                                        <p:strVal val="visible"/>
                                      </p:to>
                                    </p:set>
                                    <p:animEffect transition="in" filter="slide(fromBottom)">
                                      <p:cBhvr>
                                        <p:cTn id="12" dur="500"/>
                                        <p:tgtEl>
                                          <p:spTgt spid="612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376" grpId="0"/>
      <p:bldP spid="612377"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5"/>
          <p:cNvSpPr txBox="1">
            <a:spLocks noChangeArrowheads="1"/>
          </p:cNvSpPr>
          <p:nvPr/>
        </p:nvSpPr>
        <p:spPr bwMode="auto">
          <a:xfrm>
            <a:off x="338138" y="418290"/>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dirty="0">
                <a:latin typeface="楷体_GB2312" pitchFamily="49" charset="-122"/>
              </a:rPr>
              <a:t> </a:t>
            </a:r>
            <a:r>
              <a:rPr lang="zh-CN" altLang="en-US" sz="2800" b="1" i="0" dirty="0">
                <a:latin typeface="楷体_GB2312" pitchFamily="49" charset="-122"/>
              </a:rPr>
              <a:t>基于翻译模式的</a:t>
            </a:r>
            <a:r>
              <a:rPr lang="zh-CN" altLang="en-US" sz="2800" b="1" i="0" dirty="0"/>
              <a:t>自下而上</a:t>
            </a:r>
            <a:r>
              <a:rPr lang="zh-CN" altLang="en-US" sz="2800" b="1" i="0" dirty="0">
                <a:latin typeface="楷体_GB2312" pitchFamily="49" charset="-122"/>
              </a:rPr>
              <a:t>语义计算</a:t>
            </a:r>
          </a:p>
          <a:p>
            <a:pPr algn="l">
              <a:buClrTx/>
            </a:pPr>
            <a:endParaRPr lang="zh-CN" altLang="en-US" sz="1000" b="1" i="0" dirty="0">
              <a:latin typeface="楷体_GB2312" pitchFamily="49" charset="-122"/>
            </a:endParaRPr>
          </a:p>
          <a:p>
            <a:pPr lvl="1" algn="l">
              <a:buClrTx/>
              <a:buFont typeface="Symbol" pitchFamily="18" charset="2"/>
              <a:buChar char="-"/>
            </a:pPr>
            <a:r>
              <a:rPr lang="zh-CN" altLang="en-US" sz="2800" b="1" i="0" dirty="0"/>
              <a:t>  </a:t>
            </a:r>
            <a:r>
              <a:rPr lang="zh-CN" altLang="en-US" b="1" i="0" dirty="0">
                <a:solidFill>
                  <a:srgbClr val="333399"/>
                </a:solidFill>
              </a:rPr>
              <a:t>分析栈中继承属性的访问（</a:t>
            </a:r>
            <a:r>
              <a:rPr lang="zh-CN" altLang="en-US" b="1" i="0" dirty="0"/>
              <a:t>较复杂的例子</a:t>
            </a:r>
            <a:r>
              <a:rPr lang="zh-CN" altLang="en-US" b="1" i="0" dirty="0">
                <a:solidFill>
                  <a:srgbClr val="333399"/>
                </a:solidFill>
              </a:rPr>
              <a:t>）</a:t>
            </a:r>
          </a:p>
        </p:txBody>
      </p:sp>
      <p:sp>
        <p:nvSpPr>
          <p:cNvPr id="65539" name="Text Box 7"/>
          <p:cNvSpPr txBox="1">
            <a:spLocks noChangeArrowheads="1"/>
          </p:cNvSpPr>
          <p:nvPr/>
        </p:nvSpPr>
        <p:spPr bwMode="auto">
          <a:xfrm>
            <a:off x="780514" y="3601130"/>
            <a:ext cx="6480175" cy="396875"/>
          </a:xfrm>
          <a:prstGeom prst="rect">
            <a:avLst/>
          </a:prstGeom>
          <a:noFill/>
          <a:ln w="9525">
            <a:noFill/>
            <a:miter lim="800000"/>
            <a:headEnd/>
            <a:tailEnd/>
          </a:ln>
        </p:spPr>
        <p:txBody>
          <a:bodyPr>
            <a:spAutoFit/>
          </a:bodyPr>
          <a:lstStyle/>
          <a:p>
            <a:pPr algn="l">
              <a:buClrTx/>
            </a:pPr>
            <a:r>
              <a:rPr kumimoji="0" lang="zh-CN" altLang="en-US" sz="2000" b="1" i="0" dirty="0">
                <a:sym typeface="Symbol" pitchFamily="18" charset="2"/>
              </a:rPr>
              <a:t>产生式                   依产生式归约时语义计算的代码片断</a:t>
            </a:r>
            <a:endParaRPr kumimoji="0" lang="zh-CN" altLang="en-US" sz="2000" b="1" i="0" dirty="0">
              <a:solidFill>
                <a:srgbClr val="333399"/>
              </a:solidFill>
              <a:cs typeface="Times New Roman" pitchFamily="18" charset="0"/>
              <a:sym typeface="Symbol" pitchFamily="18" charset="2"/>
            </a:endParaRPr>
          </a:p>
        </p:txBody>
      </p:sp>
      <p:sp>
        <p:nvSpPr>
          <p:cNvPr id="65544" name="Text Box 12"/>
          <p:cNvSpPr txBox="1">
            <a:spLocks noChangeArrowheads="1"/>
          </p:cNvSpPr>
          <p:nvPr/>
        </p:nvSpPr>
        <p:spPr bwMode="auto">
          <a:xfrm>
            <a:off x="457200" y="1586593"/>
            <a:ext cx="7620000" cy="2014537"/>
          </a:xfrm>
          <a:prstGeom prst="rect">
            <a:avLst/>
          </a:prstGeom>
          <a:noFill/>
          <a:ln w="9525">
            <a:noFill/>
            <a:miter lim="800000"/>
            <a:headEnd/>
            <a:tailEnd/>
          </a:ln>
        </p:spPr>
        <p:txBody>
          <a:bodyPr>
            <a:spAutoFit/>
          </a:bodyPr>
          <a:lstStyle/>
          <a:p>
            <a:pPr algn="l">
              <a:buClrTx/>
            </a:pPr>
            <a:r>
              <a:rPr lang="en-US" altLang="zh-CN" sz="1800" dirty="0">
                <a:solidFill>
                  <a:srgbClr val="333399"/>
                </a:solidFill>
                <a:sym typeface="Symbol" pitchFamily="18" charset="2"/>
              </a:rPr>
              <a:t>N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ym typeface="Symbol" pitchFamily="18" charset="2"/>
              </a:rPr>
              <a:t> </a:t>
            </a:r>
            <a:r>
              <a:rPr lang="en-US" altLang="zh-CN" sz="1800" dirty="0">
                <a:solidFill>
                  <a:srgbClr val="333399"/>
                </a:solidFill>
                <a:sym typeface="Symbol" pitchFamily="18" charset="2"/>
              </a:rPr>
              <a:t>M </a:t>
            </a:r>
            <a:r>
              <a:rPr lang="en-US" altLang="zh-CN" sz="1800" i="0" dirty="0">
                <a:solidFill>
                  <a:srgbClr val="333399"/>
                </a:solidFill>
                <a:cs typeface="Times New Roman" pitchFamily="18" charset="0"/>
                <a:sym typeface="Symbol" pitchFamily="18" charset="2"/>
              </a:rPr>
              <a:t>{ </a:t>
            </a:r>
            <a:r>
              <a:rPr lang="en-US" altLang="zh-CN" sz="1800" dirty="0" err="1">
                <a:solidFill>
                  <a:srgbClr val="333399"/>
                </a:solidFill>
                <a:sym typeface="Symbol" pitchFamily="18" charset="2"/>
              </a:rPr>
              <a:t>S</a:t>
            </a:r>
            <a:r>
              <a:rPr lang="en-US" altLang="zh-CN" sz="1800" b="1" i="0" dirty="0" err="1">
                <a:solidFill>
                  <a:srgbClr val="333399"/>
                </a:solidFill>
                <a:sym typeface="Symbol" pitchFamily="18" charset="2"/>
              </a:rPr>
              <a:t>.</a:t>
            </a:r>
            <a:r>
              <a:rPr lang="en-US" altLang="zh-CN" sz="1800" dirty="0" err="1">
                <a:solidFill>
                  <a:srgbClr val="333399"/>
                </a:solidFill>
              </a:rPr>
              <a:t>f</a:t>
            </a:r>
            <a:r>
              <a:rPr lang="en-US" altLang="zh-CN" sz="1800" i="0" dirty="0">
                <a:solidFill>
                  <a:srgbClr val="333399"/>
                </a:solidFill>
              </a:rPr>
              <a:t> : = </a:t>
            </a:r>
            <a:r>
              <a:rPr lang="en-US" altLang="zh-CN" sz="1800" dirty="0">
                <a:solidFill>
                  <a:srgbClr val="333399"/>
                </a:solidFill>
                <a:sym typeface="Symbol" pitchFamily="18" charset="2"/>
              </a:rPr>
              <a:t>M</a:t>
            </a:r>
            <a:r>
              <a:rPr lang="en-US" altLang="zh-CN" sz="1800" b="1" i="0" dirty="0">
                <a:solidFill>
                  <a:srgbClr val="333399"/>
                </a:solidFill>
                <a:sym typeface="Symbol" pitchFamily="18" charset="2"/>
              </a:rPr>
              <a:t>.</a:t>
            </a:r>
            <a:r>
              <a:rPr lang="en-US" altLang="zh-CN" sz="1800" dirty="0">
                <a:solidFill>
                  <a:srgbClr val="333399"/>
                </a:solidFill>
              </a:rPr>
              <a:t>s</a:t>
            </a:r>
            <a:r>
              <a:rPr lang="en-US" altLang="zh-CN" sz="1800" i="0" dirty="0">
                <a:solidFill>
                  <a:srgbClr val="333399"/>
                </a:solidFill>
              </a:rPr>
              <a:t>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a:t>
            </a:r>
            <a:r>
              <a:rPr lang="en-US" altLang="zh-CN" sz="1800" dirty="0">
                <a:solidFill>
                  <a:srgbClr val="333399"/>
                </a:solidFill>
              </a:rPr>
              <a:t>rint(</a:t>
            </a:r>
            <a:r>
              <a:rPr lang="en-US" altLang="zh-CN" sz="1800" dirty="0" err="1">
                <a:solidFill>
                  <a:srgbClr val="333399"/>
                </a:solidFill>
                <a:sym typeface="Symbol" pitchFamily="18" charset="2"/>
              </a:rPr>
              <a:t>S</a:t>
            </a:r>
            <a:r>
              <a:rPr lang="en-US" altLang="zh-CN" sz="1800" b="1" i="0"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rPr>
              <a:t>) </a:t>
            </a:r>
            <a:r>
              <a:rPr lang="en-US" altLang="zh-CN" sz="1800" i="0" dirty="0">
                <a:solidFill>
                  <a:srgbClr val="333399"/>
                </a:solidFill>
                <a:sym typeface="Symbol" pitchFamily="18" charset="2"/>
              </a:rPr>
              <a:t>}</a:t>
            </a:r>
            <a:endParaRPr lang="en-US" altLang="zh-CN" sz="1800" i="0" baseline="-250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 </a:t>
            </a:r>
            <a:r>
              <a:rPr lang="en-US" altLang="zh-CN" sz="1800" dirty="0" err="1">
                <a:solidFill>
                  <a:srgbClr val="333399"/>
                </a:solidFill>
                <a:sym typeface="Symbol" pitchFamily="18" charset="2"/>
              </a:rPr>
              <a:t>B</a:t>
            </a:r>
            <a:r>
              <a:rPr lang="en-US" altLang="zh-CN" sz="1800" b="1" i="0" dirty="0" err="1">
                <a:solidFill>
                  <a:srgbClr val="333399"/>
                </a:solidFill>
                <a:sym typeface="Symbol" pitchFamily="18" charset="2"/>
              </a:rPr>
              <a:t>.</a:t>
            </a:r>
            <a:r>
              <a:rPr lang="en-US" altLang="zh-CN" sz="1800" dirty="0" err="1">
                <a:solidFill>
                  <a:srgbClr val="333399"/>
                </a:solidFill>
              </a:rPr>
              <a:t>f</a:t>
            </a:r>
            <a:r>
              <a:rPr lang="en-US" altLang="zh-CN" sz="1800" i="0" dirty="0">
                <a:solidFill>
                  <a:srgbClr val="333399"/>
                </a:solidFill>
              </a:rPr>
              <a:t> : =</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f</a:t>
            </a:r>
            <a:r>
              <a:rPr lang="en-US" altLang="zh-CN" sz="1800" dirty="0">
                <a:solidFill>
                  <a:srgbClr val="333399"/>
                </a:solidFill>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B</a:t>
            </a:r>
            <a:r>
              <a:rPr lang="en-US" altLang="zh-CN" sz="1800" dirty="0">
                <a:sym typeface="Symbol" pitchFamily="18" charset="2"/>
              </a:rPr>
              <a:t>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P</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i</a:t>
            </a:r>
            <a:r>
              <a:rPr lang="en-US" altLang="zh-CN" sz="1800" dirty="0">
                <a:solidFill>
                  <a:srgbClr val="333399"/>
                </a:solidFill>
                <a:sym typeface="Symbol" pitchFamily="18" charset="2"/>
              </a:rPr>
              <a:t> </a:t>
            </a:r>
            <a:r>
              <a:rPr lang="en-US" altLang="zh-CN" sz="1800" i="0" dirty="0">
                <a:solidFill>
                  <a:srgbClr val="333399"/>
                </a:solidFill>
              </a:rPr>
              <a:t>:=</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f</a:t>
            </a:r>
            <a:r>
              <a:rPr lang="en-US" altLang="zh-CN" sz="1800" dirty="0">
                <a:solidFill>
                  <a:srgbClr val="333399"/>
                </a:solidFill>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P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S</a:t>
            </a:r>
            <a:r>
              <a:rPr lang="en-US" altLang="zh-CN" sz="1800" i="0" baseline="-25000" dirty="0">
                <a:solidFill>
                  <a:srgbClr val="333399"/>
                </a:solidFill>
                <a:sym typeface="Symbol" pitchFamily="18" charset="2"/>
              </a:rPr>
              <a:t>1</a:t>
            </a:r>
            <a:r>
              <a:rPr lang="en-US" altLang="zh-CN" sz="1800" b="1" dirty="0">
                <a:solidFill>
                  <a:srgbClr val="333399"/>
                </a:solidFill>
                <a:sym typeface="Symbol" pitchFamily="18" charset="2"/>
              </a:rPr>
              <a:t>.</a:t>
            </a:r>
            <a:r>
              <a:rPr lang="en-US" altLang="zh-CN" sz="1800" dirty="0">
                <a:solidFill>
                  <a:srgbClr val="333399"/>
                </a:solidFill>
                <a:sym typeface="Symbol" pitchFamily="18" charset="2"/>
              </a:rPr>
              <a:t>f </a:t>
            </a:r>
            <a:r>
              <a:rPr lang="en-US" altLang="zh-CN" sz="1800" i="0" dirty="0">
                <a:solidFill>
                  <a:srgbClr val="333399"/>
                </a:solidFill>
              </a:rPr>
              <a:t>:= </a:t>
            </a:r>
            <a:r>
              <a:rPr lang="en-US" altLang="zh-CN" sz="1800" dirty="0">
                <a:solidFill>
                  <a:srgbClr val="333399"/>
                </a:solidFill>
                <a:sym typeface="Symbol" pitchFamily="18" charset="2"/>
              </a:rPr>
              <a:t>P</a:t>
            </a:r>
            <a:r>
              <a:rPr lang="en-US" altLang="zh-CN" sz="1800" b="1" dirty="0">
                <a:solidFill>
                  <a:srgbClr val="333399"/>
                </a:solidFill>
                <a:sym typeface="Symbol" pitchFamily="18" charset="2"/>
              </a:rPr>
              <a:t>.</a:t>
            </a: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S</a:t>
            </a:r>
            <a:r>
              <a:rPr lang="en-US" altLang="zh-CN" sz="1800" i="0" baseline="-25000" dirty="0">
                <a:solidFill>
                  <a:srgbClr val="333399"/>
                </a:solidFill>
                <a:sym typeface="Symbol" pitchFamily="18" charset="2"/>
              </a:rPr>
              <a:t>1 </a:t>
            </a:r>
            <a:r>
              <a:rPr lang="en-US" altLang="zh-CN" sz="1800" i="0" dirty="0">
                <a:solidFill>
                  <a:srgbClr val="333399"/>
                </a:solidFill>
                <a:sym typeface="Symbol" pitchFamily="18" charset="2"/>
              </a:rPr>
              <a:t>{</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a:t>
            </a:r>
            <a:r>
              <a:rPr lang="en-US" altLang="zh-CN" sz="1800" dirty="0">
                <a:solidFill>
                  <a:srgbClr val="333399"/>
                </a:solidFill>
                <a:sym typeface="Symbol" pitchFamily="18" charset="2"/>
              </a:rPr>
              <a:t>S</a:t>
            </a:r>
            <a:r>
              <a:rPr lang="en-US" altLang="zh-CN" sz="1800" i="0" baseline="-25000" dirty="0">
                <a:solidFill>
                  <a:srgbClr val="333399"/>
                </a:solidFill>
                <a:sym typeface="Symbol" pitchFamily="18" charset="2"/>
              </a:rPr>
              <a:t>1</a:t>
            </a:r>
            <a:r>
              <a:rPr lang="en-US" altLang="zh-CN" sz="1800" b="1" i="0" dirty="0">
                <a:solidFill>
                  <a:srgbClr val="333399"/>
                </a:solidFill>
                <a:sym typeface="Symbol" pitchFamily="18" charset="2"/>
              </a:rPr>
              <a:t>.</a:t>
            </a:r>
            <a:r>
              <a:rPr lang="en-US" altLang="zh-CN" sz="1800" dirty="0">
                <a:solidFill>
                  <a:srgbClr val="333399"/>
                </a:solidFill>
                <a:sym typeface="Symbol" pitchFamily="18" charset="2"/>
              </a:rPr>
              <a:t>v</a:t>
            </a:r>
            <a:r>
              <a:rPr lang="en-US" altLang="zh-CN" sz="1800" i="0" dirty="0">
                <a:solidFill>
                  <a:srgbClr val="333399"/>
                </a:solidFill>
              </a:rPr>
              <a:t>+</a:t>
            </a:r>
            <a:r>
              <a:rPr lang="en-US" altLang="zh-CN" sz="1800" dirty="0">
                <a:solidFill>
                  <a:srgbClr val="333399"/>
                </a:solidFill>
                <a:sym typeface="Symbol" pitchFamily="18" charset="2"/>
              </a:rPr>
              <a:t>B</a:t>
            </a:r>
            <a:r>
              <a:rPr lang="en-US" altLang="zh-CN" sz="1800" b="1" i="0" dirty="0">
                <a:solidFill>
                  <a:srgbClr val="333399"/>
                </a:solidFill>
                <a:sym typeface="Symbol" pitchFamily="18" charset="2"/>
              </a:rPr>
              <a:t>.</a:t>
            </a:r>
            <a:r>
              <a:rPr lang="en-US" altLang="zh-CN" sz="1800" dirty="0">
                <a:solidFill>
                  <a:srgbClr val="333399"/>
                </a:solidFill>
                <a:sym typeface="Symbol" pitchFamily="18" charset="2"/>
              </a:rPr>
              <a:t>v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a:t>
            </a: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a:t>
            </a:r>
            <a:r>
              <a:rPr lang="en-US" altLang="zh-CN" sz="1800" dirty="0">
                <a:solidFill>
                  <a:srgbClr val="333399"/>
                </a:solidFill>
                <a:sym typeface="Symbol" pitchFamily="18" charset="2"/>
              </a:rPr>
              <a:t>0 </a:t>
            </a:r>
            <a:r>
              <a:rPr lang="en-US" altLang="zh-CN" sz="1800" i="0" dirty="0">
                <a:solidFill>
                  <a:srgbClr val="333399"/>
                </a:solidFill>
                <a:sym typeface="Symbol" pitchFamily="18" charset="2"/>
              </a:rPr>
              <a:t>}</a:t>
            </a:r>
            <a:endParaRPr kumimoji="0" lang="en-US" altLang="zh-CN" sz="1800" b="1" dirty="0">
              <a:solidFill>
                <a:srgbClr val="333399"/>
              </a:solidFill>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ea typeface="华文行楷" pitchFamily="2" charset="-122"/>
                <a:sym typeface="Symbol" pitchFamily="18" charset="2"/>
              </a:rPr>
              <a:t>0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B</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0 </a:t>
            </a:r>
            <a:r>
              <a:rPr lang="en-US" altLang="zh-CN" sz="1800" i="0" dirty="0">
                <a:solidFill>
                  <a:srgbClr val="333399"/>
                </a:solidFill>
                <a:sym typeface="Symbol" pitchFamily="18" charset="2"/>
              </a:rPr>
              <a:t>}</a:t>
            </a:r>
            <a:endParaRPr lang="en-US" altLang="zh-CN" sz="1800" u="sng" dirty="0">
              <a:solidFill>
                <a:srgbClr val="333399"/>
              </a:solidFill>
              <a:ea typeface="华文行楷" pitchFamily="2" charset="-122"/>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1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B</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2^</a:t>
            </a:r>
            <a:r>
              <a:rPr lang="en-US" altLang="zh-CN" sz="1800" dirty="0">
                <a:solidFill>
                  <a:srgbClr val="333399"/>
                </a:solidFill>
              </a:rPr>
              <a:t>(</a:t>
            </a:r>
            <a:r>
              <a:rPr lang="en-US" altLang="zh-CN" sz="1800" i="0" dirty="0">
                <a:solidFill>
                  <a:srgbClr val="333399"/>
                </a:solidFill>
              </a:rPr>
              <a:t>-</a:t>
            </a:r>
            <a:r>
              <a:rPr lang="en-US" altLang="zh-CN" sz="1800" dirty="0" err="1">
                <a:solidFill>
                  <a:srgbClr val="333399"/>
                </a:solidFill>
                <a:sym typeface="Symbol" pitchFamily="18" charset="2"/>
              </a:rPr>
              <a:t>B</a:t>
            </a:r>
            <a:r>
              <a:rPr lang="en-US" altLang="zh-CN" sz="1800" b="1" i="0" dirty="0" err="1">
                <a:solidFill>
                  <a:srgbClr val="333399"/>
                </a:solidFill>
                <a:sym typeface="Symbol" pitchFamily="18" charset="2"/>
              </a:rPr>
              <a:t>.</a:t>
            </a:r>
            <a:r>
              <a:rPr lang="en-US" altLang="zh-CN" sz="1800" dirty="0" err="1">
                <a:solidFill>
                  <a:srgbClr val="333399"/>
                </a:solidFill>
              </a:rPr>
              <a:t>f</a:t>
            </a:r>
            <a:r>
              <a:rPr lang="en-US" altLang="zh-CN" sz="1800" dirty="0">
                <a:solidFill>
                  <a:srgbClr val="333399"/>
                </a:solidFill>
              </a:rPr>
              <a:t>)</a:t>
            </a:r>
            <a:r>
              <a:rPr lang="en-US" altLang="zh-CN" sz="1800" i="0" dirty="0">
                <a:solidFill>
                  <a:srgbClr val="333399"/>
                </a:solidFill>
              </a:rPr>
              <a:t> </a:t>
            </a:r>
            <a:r>
              <a:rPr lang="en-US" altLang="zh-CN" sz="1800" i="0" dirty="0">
                <a:solidFill>
                  <a:srgbClr val="333399"/>
                </a:solidFill>
                <a:sym typeface="Symbol" pitchFamily="18" charset="2"/>
              </a:rPr>
              <a:t>}</a:t>
            </a:r>
          </a:p>
          <a:p>
            <a:pPr algn="l">
              <a:buClrTx/>
            </a:pPr>
            <a:r>
              <a:rPr lang="en-US" altLang="zh-CN" sz="1800" dirty="0">
                <a:solidFill>
                  <a:srgbClr val="333399"/>
                </a:solidFill>
                <a:sym typeface="Symbol" pitchFamily="18" charset="2"/>
              </a:rPr>
              <a:t>M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M</a:t>
            </a:r>
            <a:r>
              <a:rPr lang="en-US" altLang="zh-CN" sz="1800" b="1" i="0" dirty="0">
                <a:solidFill>
                  <a:srgbClr val="333399"/>
                </a:solidFill>
                <a:sym typeface="Symbol" pitchFamily="18" charset="2"/>
              </a:rPr>
              <a:t>.</a:t>
            </a:r>
            <a:r>
              <a:rPr lang="en-US" altLang="zh-CN" sz="1800" dirty="0">
                <a:solidFill>
                  <a:srgbClr val="333399"/>
                </a:solidFill>
              </a:rPr>
              <a:t>s</a:t>
            </a:r>
            <a:r>
              <a:rPr lang="en-US" altLang="zh-CN" sz="1800" i="0" dirty="0">
                <a:solidFill>
                  <a:srgbClr val="333399"/>
                </a:solidFill>
              </a:rPr>
              <a:t> : =1</a:t>
            </a:r>
            <a:r>
              <a:rPr lang="en-US" altLang="zh-CN" sz="1800" i="0" dirty="0">
                <a:solidFill>
                  <a:srgbClr val="333399"/>
                </a:solidFill>
                <a:sym typeface="Symbol" pitchFamily="18" charset="2"/>
              </a:rPr>
              <a:t>}</a:t>
            </a:r>
          </a:p>
          <a:p>
            <a:pPr algn="l">
              <a:buClrTx/>
            </a:pPr>
            <a:r>
              <a:rPr lang="en-US" altLang="zh-CN" sz="1800" dirty="0">
                <a:solidFill>
                  <a:srgbClr val="333399"/>
                </a:solidFill>
                <a:sym typeface="Symbol" pitchFamily="18" charset="2"/>
              </a:rPr>
              <a:t>P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a:t>
            </a:r>
            <a:r>
              <a:rPr lang="en-US" altLang="zh-CN" sz="1800" b="1" dirty="0">
                <a:solidFill>
                  <a:srgbClr val="333399"/>
                </a:solidFill>
                <a:sym typeface="Symbol" pitchFamily="18" charset="2"/>
              </a:rPr>
              <a:t>.</a:t>
            </a:r>
            <a:r>
              <a:rPr lang="en-US" altLang="zh-CN" sz="1800" dirty="0">
                <a:solidFill>
                  <a:srgbClr val="333399"/>
                </a:solidFill>
                <a:sym typeface="Symbol" pitchFamily="18" charset="2"/>
              </a:rPr>
              <a:t>s </a:t>
            </a:r>
            <a:r>
              <a:rPr lang="en-US" altLang="zh-CN" sz="1800" i="0" dirty="0">
                <a:solidFill>
                  <a:srgbClr val="333399"/>
                </a:solidFill>
              </a:rPr>
              <a:t>:= </a:t>
            </a:r>
            <a:r>
              <a:rPr lang="en-US" altLang="zh-CN" sz="1800" dirty="0" err="1">
                <a:solidFill>
                  <a:srgbClr val="333399"/>
                </a:solidFill>
                <a:sym typeface="Symbol" pitchFamily="18" charset="2"/>
              </a:rPr>
              <a:t>P</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i</a:t>
            </a:r>
            <a:r>
              <a:rPr lang="en-US" altLang="zh-CN" sz="1800" dirty="0">
                <a:solidFill>
                  <a:srgbClr val="333399"/>
                </a:solidFill>
                <a:sym typeface="Symbol" pitchFamily="18" charset="2"/>
              </a:rPr>
              <a:t> +1 </a:t>
            </a:r>
            <a:r>
              <a:rPr lang="en-US" altLang="zh-CN" sz="1800" i="0" dirty="0">
                <a:solidFill>
                  <a:srgbClr val="333399"/>
                </a:solidFill>
                <a:sym typeface="Symbol" pitchFamily="18" charset="2"/>
              </a:rPr>
              <a:t>}</a:t>
            </a:r>
          </a:p>
        </p:txBody>
      </p:sp>
      <p:grpSp>
        <p:nvGrpSpPr>
          <p:cNvPr id="65545" name="Group 13"/>
          <p:cNvGrpSpPr>
            <a:grpSpLocks/>
          </p:cNvGrpSpPr>
          <p:nvPr/>
        </p:nvGrpSpPr>
        <p:grpSpPr bwMode="auto">
          <a:xfrm>
            <a:off x="7524750" y="2924175"/>
            <a:ext cx="1368425" cy="3529013"/>
            <a:chOff x="4740" y="1842"/>
            <a:chExt cx="862" cy="2223"/>
          </a:xfrm>
        </p:grpSpPr>
        <p:sp>
          <p:nvSpPr>
            <p:cNvPr id="65558" name="Line 14"/>
            <p:cNvSpPr>
              <a:spLocks noChangeShapeType="1"/>
            </p:cNvSpPr>
            <p:nvPr/>
          </p:nvSpPr>
          <p:spPr bwMode="auto">
            <a:xfrm>
              <a:off x="4740" y="1842"/>
              <a:ext cx="0" cy="2223"/>
            </a:xfrm>
            <a:prstGeom prst="line">
              <a:avLst/>
            </a:prstGeom>
            <a:noFill/>
            <a:ln w="9525">
              <a:solidFill>
                <a:srgbClr val="800080"/>
              </a:solidFill>
              <a:round/>
              <a:headEnd/>
              <a:tailEnd/>
            </a:ln>
          </p:spPr>
          <p:txBody>
            <a:bodyPr>
              <a:spAutoFit/>
            </a:bodyPr>
            <a:lstStyle/>
            <a:p>
              <a:endParaRPr lang="zh-CN" altLang="en-US"/>
            </a:p>
          </p:txBody>
        </p:sp>
        <p:sp>
          <p:nvSpPr>
            <p:cNvPr id="65559" name="Line 15"/>
            <p:cNvSpPr>
              <a:spLocks noChangeShapeType="1"/>
            </p:cNvSpPr>
            <p:nvPr/>
          </p:nvSpPr>
          <p:spPr bwMode="auto">
            <a:xfrm>
              <a:off x="5012" y="1842"/>
              <a:ext cx="0" cy="2223"/>
            </a:xfrm>
            <a:prstGeom prst="line">
              <a:avLst/>
            </a:prstGeom>
            <a:noFill/>
            <a:ln w="9525">
              <a:solidFill>
                <a:srgbClr val="800080"/>
              </a:solidFill>
              <a:round/>
              <a:headEnd/>
              <a:tailEnd/>
            </a:ln>
          </p:spPr>
          <p:txBody>
            <a:bodyPr>
              <a:spAutoFit/>
            </a:bodyPr>
            <a:lstStyle/>
            <a:p>
              <a:endParaRPr lang="zh-CN" altLang="en-US"/>
            </a:p>
          </p:txBody>
        </p:sp>
        <p:sp>
          <p:nvSpPr>
            <p:cNvPr id="65560" name="Line 16"/>
            <p:cNvSpPr>
              <a:spLocks noChangeShapeType="1"/>
            </p:cNvSpPr>
            <p:nvPr/>
          </p:nvSpPr>
          <p:spPr bwMode="auto">
            <a:xfrm>
              <a:off x="5602" y="1842"/>
              <a:ext cx="0" cy="2223"/>
            </a:xfrm>
            <a:prstGeom prst="line">
              <a:avLst/>
            </a:prstGeom>
            <a:noFill/>
            <a:ln w="9525">
              <a:solidFill>
                <a:srgbClr val="800080"/>
              </a:solidFill>
              <a:round/>
              <a:headEnd/>
              <a:tailEnd/>
            </a:ln>
          </p:spPr>
          <p:txBody>
            <a:bodyPr>
              <a:spAutoFit/>
            </a:bodyPr>
            <a:lstStyle/>
            <a:p>
              <a:endParaRPr lang="zh-CN" altLang="en-US"/>
            </a:p>
          </p:txBody>
        </p:sp>
        <p:sp>
          <p:nvSpPr>
            <p:cNvPr id="65561" name="Line 17"/>
            <p:cNvSpPr>
              <a:spLocks noChangeShapeType="1"/>
            </p:cNvSpPr>
            <p:nvPr/>
          </p:nvSpPr>
          <p:spPr bwMode="auto">
            <a:xfrm>
              <a:off x="4740" y="4065"/>
              <a:ext cx="862" cy="0"/>
            </a:xfrm>
            <a:prstGeom prst="line">
              <a:avLst/>
            </a:prstGeom>
            <a:noFill/>
            <a:ln w="9525">
              <a:solidFill>
                <a:srgbClr val="800080"/>
              </a:solidFill>
              <a:round/>
              <a:headEnd/>
              <a:tailEnd/>
            </a:ln>
          </p:spPr>
          <p:txBody>
            <a:bodyPr>
              <a:spAutoFit/>
            </a:bodyPr>
            <a:lstStyle/>
            <a:p>
              <a:endParaRPr lang="zh-CN" altLang="en-US"/>
            </a:p>
          </p:txBody>
        </p:sp>
      </p:grpSp>
      <p:sp>
        <p:nvSpPr>
          <p:cNvPr id="65546" name="Text Box 18"/>
          <p:cNvSpPr txBox="1">
            <a:spLocks noChangeArrowheads="1"/>
          </p:cNvSpPr>
          <p:nvPr/>
        </p:nvSpPr>
        <p:spPr bwMode="auto">
          <a:xfrm>
            <a:off x="4500563" y="3141663"/>
            <a:ext cx="2663825" cy="396875"/>
          </a:xfrm>
          <a:prstGeom prst="rect">
            <a:avLst/>
          </a:prstGeom>
          <a:noFill/>
          <a:ln w="9525">
            <a:noFill/>
            <a:miter lim="800000"/>
            <a:headEnd/>
            <a:tailEnd/>
          </a:ln>
        </p:spPr>
        <p:txBody>
          <a:bodyPr>
            <a:spAutoFit/>
          </a:bodyPr>
          <a:lstStyle/>
          <a:p>
            <a:pPr algn="l">
              <a:buClrTx/>
            </a:pPr>
            <a:r>
              <a:rPr kumimoji="0" lang="zh-CN" altLang="en-US" sz="2000" b="1" i="0">
                <a:sym typeface="Symbol" pitchFamily="18" charset="2"/>
              </a:rPr>
              <a:t>例</a:t>
            </a:r>
            <a:r>
              <a:rPr kumimoji="0" lang="en-US" altLang="zh-CN" sz="2000" b="1" i="0">
                <a:sym typeface="Symbol" pitchFamily="18" charset="2"/>
              </a:rPr>
              <a:t>: </a:t>
            </a:r>
            <a:r>
              <a:rPr kumimoji="0" lang="zh-CN" altLang="en-US" sz="2000" b="1" i="0">
                <a:solidFill>
                  <a:srgbClr val="333399"/>
                </a:solidFill>
                <a:sym typeface="Symbol" pitchFamily="18" charset="2"/>
              </a:rPr>
              <a:t>处理输入串</a:t>
            </a:r>
            <a:r>
              <a:rPr kumimoji="0" lang="zh-CN" altLang="en-US" sz="2000" b="1" i="0">
                <a:sym typeface="Symbol" pitchFamily="18" charset="2"/>
              </a:rPr>
              <a:t>   </a:t>
            </a:r>
            <a:r>
              <a:rPr kumimoji="0" lang="en-US" altLang="zh-CN" sz="2000" b="1" i="0">
                <a:sym typeface="Symbol" pitchFamily="18" charset="2"/>
              </a:rPr>
              <a:t>.101</a:t>
            </a:r>
            <a:endParaRPr kumimoji="0" lang="en-US" altLang="zh-CN" sz="2000" b="1" i="0">
              <a:solidFill>
                <a:srgbClr val="333399"/>
              </a:solidFill>
              <a:cs typeface="Times New Roman" pitchFamily="18" charset="0"/>
              <a:sym typeface="Symbol" pitchFamily="18" charset="2"/>
            </a:endParaRPr>
          </a:p>
        </p:txBody>
      </p:sp>
      <p:sp>
        <p:nvSpPr>
          <p:cNvPr id="65547" name="Rectangle 19"/>
          <p:cNvSpPr>
            <a:spLocks noChangeArrowheads="1"/>
          </p:cNvSpPr>
          <p:nvPr/>
        </p:nvSpPr>
        <p:spPr bwMode="auto">
          <a:xfrm>
            <a:off x="7524750" y="602138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5548" name="Rectangle 20"/>
          <p:cNvSpPr>
            <a:spLocks noChangeArrowheads="1"/>
          </p:cNvSpPr>
          <p:nvPr/>
        </p:nvSpPr>
        <p:spPr bwMode="auto">
          <a:xfrm>
            <a:off x="7956550" y="60213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5549" name="Rectangle 21"/>
          <p:cNvSpPr>
            <a:spLocks noChangeArrowheads="1"/>
          </p:cNvSpPr>
          <p:nvPr/>
        </p:nvSpPr>
        <p:spPr bwMode="auto">
          <a:xfrm>
            <a:off x="7092950" y="537368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endParaRPr kumimoji="0" lang="en-US" altLang="en-US" sz="2000" b="1" i="0">
              <a:sym typeface="Symbol" pitchFamily="18" charset="2"/>
            </a:endParaRPr>
          </a:p>
        </p:txBody>
      </p:sp>
      <p:sp>
        <p:nvSpPr>
          <p:cNvPr id="65550" name="Rectangle 22"/>
          <p:cNvSpPr>
            <a:spLocks noChangeArrowheads="1"/>
          </p:cNvSpPr>
          <p:nvPr/>
        </p:nvSpPr>
        <p:spPr bwMode="auto">
          <a:xfrm>
            <a:off x="7524750" y="5734050"/>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5551" name="Rectangle 23"/>
          <p:cNvSpPr>
            <a:spLocks noChangeArrowheads="1"/>
          </p:cNvSpPr>
          <p:nvPr/>
        </p:nvSpPr>
        <p:spPr bwMode="auto">
          <a:xfrm>
            <a:off x="7956550" y="57340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5552" name="Rectangle 24"/>
          <p:cNvSpPr>
            <a:spLocks noChangeArrowheads="1"/>
          </p:cNvSpPr>
          <p:nvPr/>
        </p:nvSpPr>
        <p:spPr bwMode="auto">
          <a:xfrm>
            <a:off x="7524750" y="540861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M</a:t>
            </a:r>
          </a:p>
        </p:txBody>
      </p:sp>
      <p:sp>
        <p:nvSpPr>
          <p:cNvPr id="65553" name="Rectangle 25"/>
          <p:cNvSpPr>
            <a:spLocks noChangeArrowheads="1"/>
          </p:cNvSpPr>
          <p:nvPr/>
        </p:nvSpPr>
        <p:spPr bwMode="auto">
          <a:xfrm>
            <a:off x="7956550" y="540861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1</a:t>
            </a:r>
          </a:p>
        </p:txBody>
      </p:sp>
      <p:sp>
        <p:nvSpPr>
          <p:cNvPr id="613402" name="Rectangle 26"/>
          <p:cNvSpPr>
            <a:spLocks noChangeArrowheads="1"/>
          </p:cNvSpPr>
          <p:nvPr/>
        </p:nvSpPr>
        <p:spPr bwMode="auto">
          <a:xfrm>
            <a:off x="7524750" y="5048250"/>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1</a:t>
            </a:r>
          </a:p>
        </p:txBody>
      </p:sp>
      <p:sp>
        <p:nvSpPr>
          <p:cNvPr id="613403" name="Rectangle 27"/>
          <p:cNvSpPr>
            <a:spLocks noChangeArrowheads="1"/>
          </p:cNvSpPr>
          <p:nvPr/>
        </p:nvSpPr>
        <p:spPr bwMode="auto">
          <a:xfrm>
            <a:off x="7956550" y="50482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13405" name="Text Box 29"/>
          <p:cNvSpPr txBox="1">
            <a:spLocks noChangeArrowheads="1"/>
          </p:cNvSpPr>
          <p:nvPr/>
        </p:nvSpPr>
        <p:spPr bwMode="auto">
          <a:xfrm>
            <a:off x="871538" y="3998005"/>
            <a:ext cx="6437312" cy="2441575"/>
          </a:xfrm>
          <a:prstGeom prst="rect">
            <a:avLst/>
          </a:prstGeom>
          <a:noFill/>
          <a:ln w="9525">
            <a:noFill/>
            <a:miter lim="800000"/>
            <a:headEnd/>
            <a:tailEnd/>
          </a:ln>
        </p:spPr>
        <p:txBody>
          <a:bodyPr>
            <a:spAutoFit/>
          </a:bodyPr>
          <a:lstStyle/>
          <a:p>
            <a:pPr algn="l">
              <a:buClrTx/>
            </a:pPr>
            <a:r>
              <a:rPr lang="en-US" altLang="zh-CN" sz="1800" dirty="0">
                <a:solidFill>
                  <a:srgbClr val="333399"/>
                </a:solidFill>
                <a:sym typeface="Symbol" pitchFamily="18" charset="2"/>
              </a:rPr>
              <a:t>N </a:t>
            </a:r>
            <a:r>
              <a:rPr lang="en-US" altLang="zh-CN" sz="1800" i="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M S                 </a:t>
            </a:r>
            <a:r>
              <a:rPr lang="en-US" altLang="zh-CN" sz="1800" dirty="0">
                <a:solidFill>
                  <a:srgbClr val="333399"/>
                </a:solidFill>
                <a:cs typeface="Times New Roman" pitchFamily="18" charset="0"/>
                <a:sym typeface="Symbol" pitchFamily="18" charset="2"/>
              </a:rPr>
              <a:t>p</a:t>
            </a:r>
            <a:r>
              <a:rPr lang="en-US" altLang="zh-CN" sz="1800" dirty="0">
                <a:solidFill>
                  <a:srgbClr val="333399"/>
                </a:solidFill>
              </a:rPr>
              <a:t>rint(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v</a:t>
            </a:r>
            <a:r>
              <a:rPr lang="en-US" altLang="zh-CN" sz="1800" dirty="0">
                <a:solidFill>
                  <a:srgbClr val="333399"/>
                </a:solidFill>
              </a:rPr>
              <a:t>) </a:t>
            </a:r>
            <a:endParaRPr lang="en-US" altLang="zh-CN" sz="1800" i="0" baseline="-250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B</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 S</a:t>
            </a:r>
            <a:r>
              <a:rPr lang="en-US" altLang="zh-CN" sz="1800" i="0" baseline="-25000" dirty="0">
                <a:solidFill>
                  <a:srgbClr val="333399"/>
                </a:solidFill>
                <a:sym typeface="Symbol" pitchFamily="18" charset="2"/>
              </a:rPr>
              <a:t>1</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 +</a:t>
            </a:r>
            <a:r>
              <a:rPr lang="en-US" altLang="zh-CN" sz="1800" i="0" dirty="0">
                <a:solidFill>
                  <a:srgbClr val="333399"/>
                </a:solidFill>
                <a:ea typeface="华文行楷" pitchFamily="2" charset="-122"/>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kumimoji="0"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ea typeface="华文行楷" pitchFamily="2" charset="-122"/>
                <a:sym typeface="Symbol" pitchFamily="18" charset="2"/>
              </a:rPr>
              <a:t>0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ea typeface="华文行楷" pitchFamily="2" charset="-122"/>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sym typeface="Symbol" pitchFamily="18" charset="2"/>
              </a:rPr>
              <a:t>1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2^</a:t>
            </a:r>
            <a:r>
              <a:rPr lang="en-US" altLang="zh-CN" sz="1800" dirty="0">
                <a:solidFill>
                  <a:srgbClr val="333399"/>
                </a:solidFill>
                <a:ea typeface="华文行楷" pitchFamily="2" charset="-122"/>
                <a:sym typeface="Symbol" pitchFamily="18" charset="2"/>
              </a:rPr>
              <a:t>(</a:t>
            </a:r>
            <a:r>
              <a:rPr lang="en-US" altLang="zh-CN" sz="1800" i="0" dirty="0">
                <a:solidFill>
                  <a:srgbClr val="333399"/>
                </a:solidFill>
                <a:ea typeface="华文行楷" pitchFamily="2" charset="-122"/>
                <a:sym typeface="Symbol" pitchFamily="18" charset="2"/>
              </a:rPr>
              <a: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M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1</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P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s+1</a:t>
            </a:r>
            <a:endParaRPr lang="en-US" altLang="zh-CN" sz="1800" dirty="0">
              <a:solidFill>
                <a:srgbClr val="333399"/>
              </a:solidFill>
              <a:sym typeface="Symbol" pitchFamily="18" charset="2"/>
            </a:endParaRPr>
          </a:p>
          <a:p>
            <a:pPr algn="l">
              <a:buClrTx/>
            </a:pPr>
            <a:endParaRPr lang="en-US" altLang="zh-CN" sz="800" dirty="0">
              <a:solidFill>
                <a:srgbClr val="333399"/>
              </a:solidFill>
              <a:sym typeface="Symbol" pitchFamily="18" charset="2"/>
            </a:endParaRPr>
          </a:p>
          <a:p>
            <a:pPr algn="l">
              <a:buClrTx/>
            </a:pPr>
            <a:r>
              <a:rPr kumimoji="0" lang="en-US" altLang="zh-CN" sz="2000" b="1" i="0" dirty="0">
                <a:solidFill>
                  <a:srgbClr val="333399"/>
                </a:solidFill>
                <a:sym typeface="Symbol" pitchFamily="18" charset="2"/>
              </a:rPr>
              <a:t>(</a:t>
            </a:r>
            <a:r>
              <a:rPr kumimoji="0" lang="zh-CN" altLang="en-US" sz="2000" b="1" i="0" dirty="0">
                <a:solidFill>
                  <a:srgbClr val="333399"/>
                </a:solidFill>
                <a:sym typeface="Symbol" pitchFamily="18" charset="2"/>
              </a:rPr>
              <a:t>分析栈</a:t>
            </a:r>
            <a:r>
              <a:rPr kumimoji="0" lang="en-US" altLang="zh-CN" sz="2000" dirty="0" err="1">
                <a:solidFill>
                  <a:srgbClr val="333399"/>
                </a:solidFill>
                <a:sym typeface="Symbol" pitchFamily="18" charset="2"/>
              </a:rPr>
              <a:t>val</a:t>
            </a:r>
            <a:r>
              <a:rPr kumimoji="0" lang="en-US" altLang="zh-CN" sz="2000" dirty="0">
                <a:solidFill>
                  <a:srgbClr val="333399"/>
                </a:solidFill>
                <a:sym typeface="Symbol" pitchFamily="18" charset="2"/>
              </a:rPr>
              <a:t> </a:t>
            </a:r>
            <a:r>
              <a:rPr kumimoji="0" lang="zh-CN" altLang="en-US" sz="2000" b="1" i="0" dirty="0">
                <a:solidFill>
                  <a:srgbClr val="333399"/>
                </a:solidFill>
                <a:sym typeface="Symbol" pitchFamily="18" charset="2"/>
              </a:rPr>
              <a:t>存放文法符号的综合属性，</a:t>
            </a:r>
            <a:r>
              <a:rPr kumimoji="0" lang="en-US" altLang="zh-CN" sz="2000" dirty="0">
                <a:solidFill>
                  <a:srgbClr val="333399"/>
                </a:solidFill>
                <a:sym typeface="Symbol" pitchFamily="18" charset="2"/>
              </a:rPr>
              <a:t>top</a:t>
            </a:r>
            <a:r>
              <a:rPr kumimoji="0" lang="zh-CN" altLang="en-US" sz="2000" b="1" i="0" dirty="0">
                <a:solidFill>
                  <a:srgbClr val="333399"/>
                </a:solidFill>
                <a:sym typeface="Symbol" pitchFamily="18" charset="2"/>
              </a:rPr>
              <a:t>为栈顶指针</a:t>
            </a:r>
            <a:r>
              <a:rPr kumimoji="0" lang="en-US" altLang="zh-CN" sz="2000" b="1" i="0" dirty="0">
                <a:solidFill>
                  <a:srgbClr val="333399"/>
                </a:solidFill>
                <a:sym typeface="Symbol" pitchFamily="18" charset="2"/>
              </a:rPr>
              <a:t>)</a:t>
            </a:r>
          </a:p>
        </p:txBody>
      </p:sp>
    </p:spTree>
    <p:extLst>
      <p:ext uri="{BB962C8B-B14F-4D97-AF65-F5344CB8AC3E}">
        <p14:creationId xmlns:p14="http://schemas.microsoft.com/office/powerpoint/2010/main" val="363331278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13402"/>
                                        </p:tgtEl>
                                        <p:attrNameLst>
                                          <p:attrName>style.visibility</p:attrName>
                                        </p:attrNameLst>
                                      </p:cBhvr>
                                      <p:to>
                                        <p:strVal val="visible"/>
                                      </p:to>
                                    </p:set>
                                    <p:animEffect transition="in" filter="slide(fromBottom)">
                                      <p:cBhvr>
                                        <p:cTn id="7" dur="500"/>
                                        <p:tgtEl>
                                          <p:spTgt spid="61340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13403"/>
                                        </p:tgtEl>
                                        <p:attrNameLst>
                                          <p:attrName>style.visibility</p:attrName>
                                        </p:attrNameLst>
                                      </p:cBhvr>
                                      <p:to>
                                        <p:strVal val="visible"/>
                                      </p:to>
                                    </p:set>
                                    <p:animEffect transition="in" filter="slide(fromBottom)">
                                      <p:cBhvr>
                                        <p:cTn id="12" dur="500"/>
                                        <p:tgtEl>
                                          <p:spTgt spid="613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402" grpId="0"/>
      <p:bldP spid="613403"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5"/>
          <p:cNvSpPr txBox="1">
            <a:spLocks noChangeArrowheads="1"/>
          </p:cNvSpPr>
          <p:nvPr/>
        </p:nvSpPr>
        <p:spPr bwMode="auto">
          <a:xfrm>
            <a:off x="284389" y="399628"/>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dirty="0">
                <a:latin typeface="楷体_GB2312" pitchFamily="49" charset="-122"/>
              </a:rPr>
              <a:t> </a:t>
            </a:r>
            <a:r>
              <a:rPr lang="zh-CN" altLang="en-US" sz="2800" b="1" i="0" dirty="0">
                <a:latin typeface="楷体_GB2312" pitchFamily="49" charset="-122"/>
              </a:rPr>
              <a:t>基于翻译模式的</a:t>
            </a:r>
            <a:r>
              <a:rPr lang="zh-CN" altLang="en-US" sz="2800" b="1" i="0" dirty="0"/>
              <a:t>自下而上</a:t>
            </a:r>
            <a:r>
              <a:rPr lang="zh-CN" altLang="en-US" sz="2800" b="1" i="0" dirty="0">
                <a:latin typeface="楷体_GB2312" pitchFamily="49" charset="-122"/>
              </a:rPr>
              <a:t>语义计算</a:t>
            </a:r>
          </a:p>
          <a:p>
            <a:pPr algn="l">
              <a:buClrTx/>
            </a:pPr>
            <a:endParaRPr lang="zh-CN" altLang="en-US" sz="1000" b="1" i="0" dirty="0">
              <a:latin typeface="楷体_GB2312" pitchFamily="49" charset="-122"/>
            </a:endParaRPr>
          </a:p>
          <a:p>
            <a:pPr lvl="1" algn="l">
              <a:buClrTx/>
              <a:buFont typeface="Symbol" pitchFamily="18" charset="2"/>
              <a:buChar char="-"/>
            </a:pPr>
            <a:r>
              <a:rPr lang="zh-CN" altLang="en-US" sz="2800" b="1" i="0" dirty="0"/>
              <a:t>  </a:t>
            </a:r>
            <a:r>
              <a:rPr lang="zh-CN" altLang="en-US" b="1" i="0" dirty="0">
                <a:solidFill>
                  <a:srgbClr val="333399"/>
                </a:solidFill>
              </a:rPr>
              <a:t>分析栈中继承属性的访问（</a:t>
            </a:r>
            <a:r>
              <a:rPr lang="zh-CN" altLang="en-US" b="1" i="0" dirty="0"/>
              <a:t>较复杂的例子</a:t>
            </a:r>
            <a:r>
              <a:rPr lang="zh-CN" altLang="en-US" b="1" i="0" dirty="0">
                <a:solidFill>
                  <a:srgbClr val="333399"/>
                </a:solidFill>
              </a:rPr>
              <a:t>）</a:t>
            </a:r>
          </a:p>
        </p:txBody>
      </p:sp>
      <p:sp>
        <p:nvSpPr>
          <p:cNvPr id="66563" name="Text Box 7"/>
          <p:cNvSpPr txBox="1">
            <a:spLocks noChangeArrowheads="1"/>
          </p:cNvSpPr>
          <p:nvPr/>
        </p:nvSpPr>
        <p:spPr bwMode="auto">
          <a:xfrm>
            <a:off x="362987" y="3538538"/>
            <a:ext cx="6480175" cy="396875"/>
          </a:xfrm>
          <a:prstGeom prst="rect">
            <a:avLst/>
          </a:prstGeom>
          <a:noFill/>
          <a:ln w="9525">
            <a:noFill/>
            <a:miter lim="800000"/>
            <a:headEnd/>
            <a:tailEnd/>
          </a:ln>
        </p:spPr>
        <p:txBody>
          <a:bodyPr>
            <a:spAutoFit/>
          </a:bodyPr>
          <a:lstStyle/>
          <a:p>
            <a:pPr algn="l">
              <a:buClrTx/>
            </a:pPr>
            <a:r>
              <a:rPr kumimoji="0" lang="zh-CN" altLang="en-US" sz="2000" b="1" i="0" dirty="0">
                <a:sym typeface="Symbol" pitchFamily="18" charset="2"/>
              </a:rPr>
              <a:t>产生式                   依产生式归约时语义计算的代码片断</a:t>
            </a:r>
            <a:endParaRPr kumimoji="0" lang="zh-CN" altLang="en-US" sz="2000" b="1" i="0" dirty="0">
              <a:solidFill>
                <a:srgbClr val="333399"/>
              </a:solidFill>
              <a:cs typeface="Times New Roman" pitchFamily="18" charset="0"/>
              <a:sym typeface="Symbol" pitchFamily="18" charset="2"/>
            </a:endParaRPr>
          </a:p>
        </p:txBody>
      </p:sp>
      <p:sp>
        <p:nvSpPr>
          <p:cNvPr id="66568" name="Text Box 12"/>
          <p:cNvSpPr txBox="1">
            <a:spLocks noChangeArrowheads="1"/>
          </p:cNvSpPr>
          <p:nvPr/>
        </p:nvSpPr>
        <p:spPr bwMode="auto">
          <a:xfrm>
            <a:off x="336550" y="1567931"/>
            <a:ext cx="7620000" cy="2014537"/>
          </a:xfrm>
          <a:prstGeom prst="rect">
            <a:avLst/>
          </a:prstGeom>
          <a:noFill/>
          <a:ln w="9525">
            <a:noFill/>
            <a:miter lim="800000"/>
            <a:headEnd/>
            <a:tailEnd/>
          </a:ln>
        </p:spPr>
        <p:txBody>
          <a:bodyPr>
            <a:spAutoFit/>
          </a:bodyPr>
          <a:lstStyle/>
          <a:p>
            <a:pPr algn="l">
              <a:buClrTx/>
            </a:pPr>
            <a:r>
              <a:rPr lang="en-US" altLang="zh-CN" sz="1800">
                <a:solidFill>
                  <a:srgbClr val="333399"/>
                </a:solidFill>
                <a:sym typeface="Symbol" pitchFamily="18" charset="2"/>
              </a:rPr>
              <a:t>N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ym typeface="Symbol" pitchFamily="18" charset="2"/>
              </a:rPr>
              <a:t> </a:t>
            </a:r>
            <a:r>
              <a:rPr lang="en-US" altLang="zh-CN" sz="1800">
                <a:solidFill>
                  <a:srgbClr val="333399"/>
                </a:solidFill>
                <a:sym typeface="Symbol" pitchFamily="18" charset="2"/>
              </a:rPr>
              <a:t>M </a:t>
            </a:r>
            <a:r>
              <a:rPr lang="en-US" altLang="zh-CN" sz="1800" i="0">
                <a:solidFill>
                  <a:srgbClr val="333399"/>
                </a:solidFill>
                <a:cs typeface="Times New Roman" pitchFamily="18" charset="0"/>
                <a:sym typeface="Symbol" pitchFamily="18" charset="2"/>
              </a:rPr>
              <a:t>{ </a:t>
            </a:r>
            <a:r>
              <a:rPr lang="en-US" altLang="zh-CN" sz="1800">
                <a:solidFill>
                  <a:srgbClr val="333399"/>
                </a:solidFill>
                <a:sym typeface="Symbol" pitchFamily="18" charset="2"/>
              </a:rPr>
              <a:t>S</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 = </a:t>
            </a:r>
            <a:r>
              <a:rPr lang="en-US" altLang="zh-CN" sz="1800">
                <a:solidFill>
                  <a:srgbClr val="333399"/>
                </a:solidFill>
                <a:sym typeface="Symbol" pitchFamily="18" charset="2"/>
              </a:rPr>
              <a:t>M</a:t>
            </a:r>
            <a:r>
              <a:rPr lang="en-US" altLang="zh-CN" sz="1800" b="1" i="0">
                <a:solidFill>
                  <a:srgbClr val="333399"/>
                </a:solidFill>
                <a:sym typeface="Symbol" pitchFamily="18" charset="2"/>
              </a:rPr>
              <a:t>.</a:t>
            </a:r>
            <a:r>
              <a:rPr lang="en-US" altLang="zh-CN" sz="1800">
                <a:solidFill>
                  <a:srgbClr val="333399"/>
                </a:solidFill>
              </a:rPr>
              <a:t>s</a:t>
            </a:r>
            <a:r>
              <a:rPr lang="en-US" altLang="zh-CN" sz="1800" i="0">
                <a:solidFill>
                  <a:srgbClr val="333399"/>
                </a:solidFill>
              </a:rPr>
              <a:t>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S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a:solidFill>
                  <a:srgbClr val="333399"/>
                </a:solidFill>
              </a:rPr>
              <a:t>rint(</a:t>
            </a:r>
            <a:r>
              <a:rPr lang="en-US" altLang="zh-CN" sz="1800">
                <a:solidFill>
                  <a:srgbClr val="333399"/>
                </a:solidFill>
                <a:sym typeface="Symbol" pitchFamily="18" charset="2"/>
              </a:rPr>
              <a:t>S</a:t>
            </a:r>
            <a:r>
              <a:rPr lang="en-US" altLang="zh-CN" sz="1800" b="1" i="0">
                <a:solidFill>
                  <a:srgbClr val="333399"/>
                </a:solidFill>
                <a:sym typeface="Symbol" pitchFamily="18" charset="2"/>
              </a:rPr>
              <a:t>.</a:t>
            </a:r>
            <a:r>
              <a:rPr lang="en-US" altLang="zh-CN" sz="1800">
                <a:solidFill>
                  <a:srgbClr val="333399"/>
                </a:solidFill>
                <a:sym typeface="Symbol" pitchFamily="18" charset="2"/>
              </a:rPr>
              <a:t>v</a:t>
            </a:r>
            <a:r>
              <a:rPr lang="en-US" altLang="zh-CN" sz="1800">
                <a:solidFill>
                  <a:srgbClr val="333399"/>
                </a:solidFill>
              </a:rPr>
              <a:t>) </a:t>
            </a:r>
            <a:r>
              <a:rPr lang="en-US" altLang="zh-CN" sz="1800" i="0">
                <a:solidFill>
                  <a:srgbClr val="333399"/>
                </a:solidFill>
                <a:sym typeface="Symbol" pitchFamily="18" charset="2"/>
              </a:rPr>
              <a:t>}</a:t>
            </a:r>
            <a:endParaRPr lang="en-US" altLang="zh-CN" sz="1800" i="0" baseline="-25000">
              <a:solidFill>
                <a:srgbClr val="333399"/>
              </a:solidFill>
              <a:sym typeface="Symbol" pitchFamily="18" charset="2"/>
            </a:endParaRPr>
          </a:p>
          <a:p>
            <a:pPr algn="l">
              <a:buClrTx/>
            </a:pPr>
            <a:r>
              <a:rPr lang="en-US" altLang="zh-CN" sz="1800">
                <a:solidFill>
                  <a:srgbClr val="333399"/>
                </a:solidFill>
                <a:sym typeface="Symbol" pitchFamily="18" charset="2"/>
              </a:rPr>
              <a:t>S </a:t>
            </a:r>
            <a:r>
              <a:rPr lang="en-US" altLang="zh-CN" sz="1800" i="0">
                <a:solidFill>
                  <a:srgbClr val="333399"/>
                </a:solidFill>
                <a:sym typeface="Symbol" pitchFamily="18" charset="2"/>
              </a:rPr>
              <a:t> { </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 =</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sym typeface="Symbol" pitchFamily="18" charset="2"/>
              </a:rPr>
              <a:t>}</a:t>
            </a:r>
            <a:r>
              <a:rPr lang="en-US" altLang="zh-CN" sz="1800">
                <a:solidFill>
                  <a:srgbClr val="333399"/>
                </a:solidFill>
                <a:sym typeface="Symbol" pitchFamily="18" charset="2"/>
              </a:rPr>
              <a:t> B</a:t>
            </a:r>
            <a:r>
              <a:rPr lang="en-US" altLang="zh-CN" sz="1800">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i </a:t>
            </a:r>
            <a:r>
              <a:rPr lang="en-US" altLang="zh-CN" sz="1800" i="0">
                <a:solidFill>
                  <a:srgbClr val="333399"/>
                </a:solidFill>
              </a:rPr>
              <a:t>:=</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sym typeface="Symbol" pitchFamily="18" charset="2"/>
              </a:rPr>
              <a:t>}</a:t>
            </a:r>
            <a:r>
              <a:rPr lang="en-US" altLang="zh-CN" sz="1800">
                <a:solidFill>
                  <a:srgbClr val="333399"/>
                </a:solidFill>
                <a:sym typeface="Symbol" pitchFamily="18" charset="2"/>
              </a:rPr>
              <a:t> P </a:t>
            </a:r>
            <a:r>
              <a:rPr lang="en-US" altLang="zh-CN" sz="1800" i="0">
                <a:solidFill>
                  <a:srgbClr val="333399"/>
                </a:solidFill>
                <a:sym typeface="Symbol" pitchFamily="18" charset="2"/>
              </a:rPr>
              <a:t>{ </a:t>
            </a:r>
            <a:r>
              <a:rPr lang="en-US" altLang="zh-CN" sz="1800">
                <a:solidFill>
                  <a:srgbClr val="333399"/>
                </a:solidFill>
                <a:sym typeface="Symbol" pitchFamily="18" charset="2"/>
              </a:rPr>
              <a:t>S</a:t>
            </a:r>
            <a:r>
              <a:rPr lang="en-US" altLang="zh-CN" sz="1800" i="0" baseline="-25000">
                <a:solidFill>
                  <a:srgbClr val="333399"/>
                </a:solidFill>
                <a:sym typeface="Symbol" pitchFamily="18" charset="2"/>
              </a:rPr>
              <a:t>1</a:t>
            </a:r>
            <a:r>
              <a:rPr lang="en-US" altLang="zh-CN" sz="1800" b="1">
                <a:solidFill>
                  <a:srgbClr val="333399"/>
                </a:solidFill>
                <a:sym typeface="Symbol" pitchFamily="18" charset="2"/>
              </a:rPr>
              <a:t>.</a:t>
            </a:r>
            <a:r>
              <a:rPr lang="en-US" altLang="zh-CN" sz="1800">
                <a:solidFill>
                  <a:srgbClr val="333399"/>
                </a:solidFill>
                <a:sym typeface="Symbol" pitchFamily="18" charset="2"/>
              </a:rPr>
              <a:t>f </a:t>
            </a:r>
            <a:r>
              <a:rPr lang="en-US" altLang="zh-CN" sz="1800" i="0">
                <a:solidFill>
                  <a:srgbClr val="333399"/>
                </a:solidFill>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s </a:t>
            </a:r>
            <a:r>
              <a:rPr lang="en-US" altLang="zh-CN" sz="1800" i="0">
                <a:solidFill>
                  <a:srgbClr val="333399"/>
                </a:solidFill>
                <a:sym typeface="Symbol" pitchFamily="18" charset="2"/>
              </a:rPr>
              <a:t>}</a:t>
            </a:r>
            <a:r>
              <a:rPr lang="en-US" altLang="zh-CN" sz="1800">
                <a:solidFill>
                  <a:srgbClr val="333399"/>
                </a:solidFill>
                <a:sym typeface="Symbol" pitchFamily="18" charset="2"/>
              </a:rPr>
              <a:t> S</a:t>
            </a:r>
            <a:r>
              <a:rPr lang="en-US" altLang="zh-CN" sz="1800" i="0" baseline="-25000">
                <a:solidFill>
                  <a:srgbClr val="333399"/>
                </a:solidFill>
                <a:sym typeface="Symbol" pitchFamily="18" charset="2"/>
              </a:rPr>
              <a:t>1 </a:t>
            </a:r>
            <a:r>
              <a:rPr lang="en-US" altLang="zh-CN" sz="1800" i="0">
                <a:solidFill>
                  <a:srgbClr val="333399"/>
                </a:solidFill>
                <a:sym typeface="Symbol" pitchFamily="18" charset="2"/>
              </a:rPr>
              <a:t>{</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a:t>
            </a:r>
            <a:r>
              <a:rPr lang="en-US" altLang="zh-CN" sz="1800">
                <a:solidFill>
                  <a:srgbClr val="333399"/>
                </a:solidFill>
                <a:sym typeface="Symbol" pitchFamily="18" charset="2"/>
              </a:rPr>
              <a:t>S</a:t>
            </a:r>
            <a:r>
              <a:rPr lang="en-US" altLang="zh-CN" sz="1800" i="0" baseline="-25000">
                <a:solidFill>
                  <a:srgbClr val="333399"/>
                </a:solidFill>
                <a:sym typeface="Symbol" pitchFamily="18" charset="2"/>
              </a:rPr>
              <a:t>1</a:t>
            </a:r>
            <a:r>
              <a:rPr lang="en-US" altLang="zh-CN" sz="1800" b="1" i="0">
                <a:solidFill>
                  <a:srgbClr val="333399"/>
                </a:solidFill>
                <a:sym typeface="Symbol" pitchFamily="18" charset="2"/>
              </a:rPr>
              <a:t>.</a:t>
            </a:r>
            <a:r>
              <a:rPr lang="en-US" altLang="zh-CN" sz="1800">
                <a:solidFill>
                  <a:srgbClr val="333399"/>
                </a:solidFill>
                <a:sym typeface="Symbol" pitchFamily="18" charset="2"/>
              </a:rPr>
              <a:t>v</a:t>
            </a:r>
            <a:r>
              <a:rPr lang="en-US" altLang="zh-CN" sz="1800" i="0">
                <a:solidFill>
                  <a:srgbClr val="333399"/>
                </a:solidFill>
              </a:rPr>
              <a:t>+</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sym typeface="Symbol" pitchFamily="18" charset="2"/>
              </a:rPr>
              <a:t>}</a:t>
            </a:r>
            <a:r>
              <a:rPr lang="en-US" altLang="zh-CN" sz="1800">
                <a:solidFill>
                  <a:srgbClr val="333399"/>
                </a:solidFill>
                <a:sym typeface="Symbol" pitchFamily="18" charset="2"/>
              </a:rPr>
              <a:t> </a:t>
            </a:r>
          </a:p>
          <a:p>
            <a:pPr algn="l">
              <a:buClrTx/>
            </a:pPr>
            <a:r>
              <a:rPr lang="en-US" altLang="zh-CN" sz="1800">
                <a:solidFill>
                  <a:srgbClr val="333399"/>
                </a:solidFill>
                <a:sym typeface="Symbol" pitchFamily="18" charset="2"/>
              </a:rPr>
              <a:t>S </a:t>
            </a:r>
            <a:r>
              <a:rPr lang="en-US" altLang="zh-CN" sz="1800" i="0">
                <a:solidFill>
                  <a:srgbClr val="333399"/>
                </a:solidFill>
                <a:sym typeface="Symbol" pitchFamily="18" charset="2"/>
              </a:rPr>
              <a:t></a:t>
            </a:r>
            <a:r>
              <a:rPr lang="en-US" altLang="zh-CN" sz="1800">
                <a:solidFill>
                  <a:srgbClr val="333399"/>
                </a:solidFill>
                <a:sym typeface="Symbol" pitchFamily="18" charset="2"/>
              </a:rPr>
              <a:t>   </a:t>
            </a:r>
            <a:r>
              <a:rPr lang="en-US" altLang="zh-CN" sz="1800" i="0">
                <a:solidFill>
                  <a:srgbClr val="333399"/>
                </a:solidFill>
                <a:sym typeface="Symbol" pitchFamily="18" charset="2"/>
              </a:rPr>
              <a:t>{ </a:t>
            </a:r>
            <a:r>
              <a:rPr lang="en-US" altLang="zh-CN" sz="1800">
                <a:solidFill>
                  <a:srgbClr val="333399"/>
                </a:solidFill>
                <a:sym typeface="Symbol" pitchFamily="18" charset="2"/>
              </a:rPr>
              <a:t>S</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a:t>
            </a:r>
            <a:r>
              <a:rPr lang="en-US" altLang="zh-CN" sz="1800">
                <a:solidFill>
                  <a:srgbClr val="333399"/>
                </a:solidFill>
                <a:sym typeface="Symbol" pitchFamily="18" charset="2"/>
              </a:rPr>
              <a:t>0 </a:t>
            </a:r>
            <a:r>
              <a:rPr lang="en-US" altLang="zh-CN" sz="1800" i="0">
                <a:solidFill>
                  <a:srgbClr val="333399"/>
                </a:solidFill>
                <a:sym typeface="Symbol" pitchFamily="18" charset="2"/>
              </a:rPr>
              <a:t>}</a:t>
            </a:r>
            <a:endParaRPr kumimoji="0" lang="en-US" altLang="zh-CN" sz="1800" b="1">
              <a:solidFill>
                <a:srgbClr val="333399"/>
              </a:solidFill>
              <a:sym typeface="Symbol" pitchFamily="18" charset="2"/>
            </a:endParaRPr>
          </a:p>
          <a:p>
            <a:pPr algn="l">
              <a:buClrTx/>
            </a:pPr>
            <a:r>
              <a:rPr lang="en-US" altLang="zh-CN" sz="1800">
                <a:solidFill>
                  <a:srgbClr val="333399"/>
                </a:solidFill>
                <a:sym typeface="Symbol" pitchFamily="18" charset="2"/>
              </a:rPr>
              <a:t>B </a:t>
            </a:r>
            <a:r>
              <a:rPr lang="en-US" altLang="zh-CN" sz="1800" i="0">
                <a:solidFill>
                  <a:srgbClr val="333399"/>
                </a:solidFill>
                <a:ea typeface="华文行楷" pitchFamily="2" charset="-122"/>
                <a:sym typeface="Symbol" pitchFamily="18" charset="2"/>
              </a:rPr>
              <a:t> </a:t>
            </a:r>
            <a:r>
              <a:rPr lang="en-US" altLang="zh-CN" sz="1800">
                <a:solidFill>
                  <a:srgbClr val="333399"/>
                </a:solidFill>
                <a:ea typeface="华文行楷" pitchFamily="2" charset="-122"/>
                <a:sym typeface="Symbol" pitchFamily="18" charset="2"/>
              </a:rPr>
              <a:t>0  </a:t>
            </a:r>
            <a:r>
              <a:rPr lang="en-US" altLang="zh-CN" sz="1800" i="0">
                <a:solidFill>
                  <a:srgbClr val="333399"/>
                </a:solidFill>
                <a:sym typeface="Symbol" pitchFamily="18" charset="2"/>
              </a:rPr>
              <a:t>{ </a:t>
            </a:r>
            <a:r>
              <a:rPr lang="en-US" altLang="zh-CN" sz="1800">
                <a:solidFill>
                  <a:srgbClr val="333399"/>
                </a:solidFill>
                <a:sym typeface="Symbol" pitchFamily="18" charset="2"/>
              </a:rPr>
              <a:t>B</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0 </a:t>
            </a:r>
            <a:r>
              <a:rPr lang="en-US" altLang="zh-CN" sz="1800" i="0">
                <a:solidFill>
                  <a:srgbClr val="333399"/>
                </a:solidFill>
                <a:sym typeface="Symbol" pitchFamily="18" charset="2"/>
              </a:rPr>
              <a:t>}</a:t>
            </a:r>
            <a:endParaRPr lang="en-US" altLang="zh-CN" sz="1800" u="sng">
              <a:solidFill>
                <a:srgbClr val="333399"/>
              </a:solidFill>
              <a:ea typeface="华文行楷" pitchFamily="2" charset="-122"/>
              <a:sym typeface="Symbol" pitchFamily="18" charset="2"/>
            </a:endParaRPr>
          </a:p>
          <a:p>
            <a:pPr algn="l">
              <a:buClrTx/>
            </a:pPr>
            <a:r>
              <a:rPr lang="en-US" altLang="zh-CN" sz="1800">
                <a:solidFill>
                  <a:srgbClr val="333399"/>
                </a:solidFill>
                <a:sym typeface="Symbol" pitchFamily="18" charset="2"/>
              </a:rPr>
              <a:t>B </a:t>
            </a:r>
            <a:r>
              <a:rPr lang="en-US" altLang="zh-CN" sz="1800" i="0">
                <a:solidFill>
                  <a:srgbClr val="333399"/>
                </a:solidFill>
                <a:sym typeface="Symbol" pitchFamily="18" charset="2"/>
              </a:rPr>
              <a:t> </a:t>
            </a:r>
            <a:r>
              <a:rPr lang="en-US" altLang="zh-CN" sz="1800">
                <a:solidFill>
                  <a:srgbClr val="333399"/>
                </a:solidFill>
                <a:sym typeface="Symbol" pitchFamily="18" charset="2"/>
              </a:rPr>
              <a:t>1  </a:t>
            </a:r>
            <a:r>
              <a:rPr lang="en-US" altLang="zh-CN" sz="1800" i="0">
                <a:solidFill>
                  <a:srgbClr val="333399"/>
                </a:solidFill>
                <a:sym typeface="Symbol" pitchFamily="18" charset="2"/>
              </a:rPr>
              <a:t>{ </a:t>
            </a:r>
            <a:r>
              <a:rPr lang="en-US" altLang="zh-CN" sz="1800">
                <a:solidFill>
                  <a:srgbClr val="333399"/>
                </a:solidFill>
                <a:sym typeface="Symbol" pitchFamily="18" charset="2"/>
              </a:rPr>
              <a:t>B</a:t>
            </a:r>
            <a:r>
              <a:rPr lang="en-US" altLang="zh-CN" sz="1800" b="1">
                <a:solidFill>
                  <a:srgbClr val="333399"/>
                </a:solidFill>
                <a:sym typeface="Symbol" pitchFamily="18" charset="2"/>
              </a:rPr>
              <a:t>.</a:t>
            </a:r>
            <a:r>
              <a:rPr lang="en-US" altLang="zh-CN" sz="1800">
                <a:solidFill>
                  <a:srgbClr val="333399"/>
                </a:solidFill>
                <a:sym typeface="Symbol" pitchFamily="18" charset="2"/>
              </a:rPr>
              <a:t>v </a:t>
            </a:r>
            <a:r>
              <a:rPr lang="en-US" altLang="zh-CN" sz="1800" i="0">
                <a:solidFill>
                  <a:srgbClr val="333399"/>
                </a:solidFill>
              </a:rPr>
              <a:t>:= 2^</a:t>
            </a:r>
            <a:r>
              <a:rPr lang="en-US" altLang="zh-CN" sz="1800">
                <a:solidFill>
                  <a:srgbClr val="333399"/>
                </a:solidFill>
              </a:rPr>
              <a:t>(</a:t>
            </a:r>
            <a:r>
              <a:rPr lang="en-US" altLang="zh-CN" sz="1800" i="0">
                <a:solidFill>
                  <a:srgbClr val="333399"/>
                </a:solidFill>
              </a:rPr>
              <a:t>-</a:t>
            </a:r>
            <a:r>
              <a:rPr lang="en-US" altLang="zh-CN" sz="1800">
                <a:solidFill>
                  <a:srgbClr val="333399"/>
                </a:solidFill>
                <a:sym typeface="Symbol" pitchFamily="18" charset="2"/>
              </a:rPr>
              <a:t>B</a:t>
            </a:r>
            <a:r>
              <a:rPr lang="en-US" altLang="zh-CN" sz="1800" b="1" i="0">
                <a:solidFill>
                  <a:srgbClr val="333399"/>
                </a:solidFill>
                <a:sym typeface="Symbol" pitchFamily="18" charset="2"/>
              </a:rPr>
              <a:t>.</a:t>
            </a:r>
            <a:r>
              <a:rPr lang="en-US" altLang="zh-CN" sz="1800">
                <a:solidFill>
                  <a:srgbClr val="333399"/>
                </a:solidFill>
              </a:rPr>
              <a:t>f)</a:t>
            </a:r>
            <a:r>
              <a:rPr lang="en-US" altLang="zh-CN" sz="1800" i="0">
                <a:solidFill>
                  <a:srgbClr val="333399"/>
                </a:solidFill>
              </a:rPr>
              <a:t> </a:t>
            </a:r>
            <a:r>
              <a:rPr lang="en-US" altLang="zh-CN" sz="1800" i="0">
                <a:solidFill>
                  <a:srgbClr val="333399"/>
                </a:solidFill>
                <a:sym typeface="Symbol" pitchFamily="18" charset="2"/>
              </a:rPr>
              <a:t>}</a:t>
            </a:r>
          </a:p>
          <a:p>
            <a:pPr algn="l">
              <a:buClrTx/>
            </a:pPr>
            <a:r>
              <a:rPr lang="en-US" altLang="zh-CN" sz="1800">
                <a:solidFill>
                  <a:srgbClr val="333399"/>
                </a:solidFill>
                <a:sym typeface="Symbol" pitchFamily="18" charset="2"/>
              </a:rPr>
              <a:t>M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 </a:t>
            </a:r>
            <a:r>
              <a:rPr lang="en-US" altLang="zh-CN" sz="1800" b="1" i="0">
                <a:solidFill>
                  <a:srgbClr val="333399"/>
                </a:solidFill>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M</a:t>
            </a:r>
            <a:r>
              <a:rPr lang="en-US" altLang="zh-CN" sz="1800" b="1" i="0">
                <a:solidFill>
                  <a:srgbClr val="333399"/>
                </a:solidFill>
                <a:sym typeface="Symbol" pitchFamily="18" charset="2"/>
              </a:rPr>
              <a:t>.</a:t>
            </a:r>
            <a:r>
              <a:rPr lang="en-US" altLang="zh-CN" sz="1800">
                <a:solidFill>
                  <a:srgbClr val="333399"/>
                </a:solidFill>
              </a:rPr>
              <a:t>s</a:t>
            </a:r>
            <a:r>
              <a:rPr lang="en-US" altLang="zh-CN" sz="1800" i="0">
                <a:solidFill>
                  <a:srgbClr val="333399"/>
                </a:solidFill>
              </a:rPr>
              <a:t> : =1</a:t>
            </a:r>
            <a:r>
              <a:rPr lang="en-US" altLang="zh-CN" sz="1800" i="0">
                <a:solidFill>
                  <a:srgbClr val="333399"/>
                </a:solidFill>
                <a:sym typeface="Symbol" pitchFamily="18" charset="2"/>
              </a:rPr>
              <a:t>}</a:t>
            </a:r>
          </a:p>
          <a:p>
            <a:pPr algn="l">
              <a:buClrTx/>
            </a:pPr>
            <a:r>
              <a:rPr lang="en-US" altLang="zh-CN" sz="1800">
                <a:solidFill>
                  <a:srgbClr val="333399"/>
                </a:solidFill>
                <a:sym typeface="Symbol" pitchFamily="18" charset="2"/>
              </a:rPr>
              <a:t>P </a:t>
            </a:r>
            <a:r>
              <a:rPr lang="en-US" altLang="zh-CN" sz="1800" i="0">
                <a:solidFill>
                  <a:srgbClr val="333399"/>
                </a:solidFill>
                <a:sym typeface="Symbol" pitchFamily="18" charset="2"/>
              </a:rPr>
              <a:t></a:t>
            </a:r>
            <a:r>
              <a:rPr lang="en-US" altLang="zh-CN" sz="1800" b="1" i="0">
                <a:solidFill>
                  <a:srgbClr val="333399"/>
                </a:solidFill>
                <a:sym typeface="Symbol" pitchFamily="18" charset="2"/>
              </a:rPr>
              <a:t> </a:t>
            </a:r>
            <a:r>
              <a:rPr lang="en-US" altLang="zh-CN" sz="1800">
                <a:solidFill>
                  <a:srgbClr val="333399"/>
                </a:solidFill>
                <a:sym typeface="Symbol" pitchFamily="18" charset="2"/>
              </a:rPr>
              <a:t> </a:t>
            </a:r>
            <a:r>
              <a:rPr lang="en-US" altLang="zh-CN" sz="1800" b="1" i="0">
                <a:solidFill>
                  <a:srgbClr val="333399"/>
                </a:solidFill>
                <a:sym typeface="Symbol" pitchFamily="18" charset="2"/>
              </a:rPr>
              <a:t> </a:t>
            </a:r>
            <a:r>
              <a:rPr lang="en-US" altLang="zh-CN" sz="1800" i="0">
                <a:solidFill>
                  <a:srgbClr val="333399"/>
                </a:solidFill>
                <a:sym typeface="Symbol" pitchFamily="18" charset="2"/>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s </a:t>
            </a:r>
            <a:r>
              <a:rPr lang="en-US" altLang="zh-CN" sz="1800" i="0">
                <a:solidFill>
                  <a:srgbClr val="333399"/>
                </a:solidFill>
              </a:rPr>
              <a:t>:= </a:t>
            </a:r>
            <a:r>
              <a:rPr lang="en-US" altLang="zh-CN" sz="1800">
                <a:solidFill>
                  <a:srgbClr val="333399"/>
                </a:solidFill>
                <a:sym typeface="Symbol" pitchFamily="18" charset="2"/>
              </a:rPr>
              <a:t>P</a:t>
            </a:r>
            <a:r>
              <a:rPr lang="en-US" altLang="zh-CN" sz="1800" b="1">
                <a:solidFill>
                  <a:srgbClr val="333399"/>
                </a:solidFill>
                <a:sym typeface="Symbol" pitchFamily="18" charset="2"/>
              </a:rPr>
              <a:t>.</a:t>
            </a:r>
            <a:r>
              <a:rPr lang="en-US" altLang="zh-CN" sz="1800">
                <a:solidFill>
                  <a:srgbClr val="333399"/>
                </a:solidFill>
                <a:sym typeface="Symbol" pitchFamily="18" charset="2"/>
              </a:rPr>
              <a:t>i +1 </a:t>
            </a:r>
            <a:r>
              <a:rPr lang="en-US" altLang="zh-CN" sz="1800" i="0">
                <a:solidFill>
                  <a:srgbClr val="333399"/>
                </a:solidFill>
                <a:sym typeface="Symbol" pitchFamily="18" charset="2"/>
              </a:rPr>
              <a:t>}</a:t>
            </a:r>
          </a:p>
        </p:txBody>
      </p:sp>
      <p:grpSp>
        <p:nvGrpSpPr>
          <p:cNvPr id="66569" name="Group 13"/>
          <p:cNvGrpSpPr>
            <a:grpSpLocks/>
          </p:cNvGrpSpPr>
          <p:nvPr/>
        </p:nvGrpSpPr>
        <p:grpSpPr bwMode="auto">
          <a:xfrm>
            <a:off x="7524750" y="2924175"/>
            <a:ext cx="1368425" cy="3529013"/>
            <a:chOff x="4740" y="1842"/>
            <a:chExt cx="862" cy="2223"/>
          </a:xfrm>
        </p:grpSpPr>
        <p:sp>
          <p:nvSpPr>
            <p:cNvPr id="66582" name="Line 14"/>
            <p:cNvSpPr>
              <a:spLocks noChangeShapeType="1"/>
            </p:cNvSpPr>
            <p:nvPr/>
          </p:nvSpPr>
          <p:spPr bwMode="auto">
            <a:xfrm>
              <a:off x="4740" y="1842"/>
              <a:ext cx="0" cy="2223"/>
            </a:xfrm>
            <a:prstGeom prst="line">
              <a:avLst/>
            </a:prstGeom>
            <a:noFill/>
            <a:ln w="9525">
              <a:solidFill>
                <a:srgbClr val="800080"/>
              </a:solidFill>
              <a:round/>
              <a:headEnd/>
              <a:tailEnd/>
            </a:ln>
          </p:spPr>
          <p:txBody>
            <a:bodyPr>
              <a:spAutoFit/>
            </a:bodyPr>
            <a:lstStyle/>
            <a:p>
              <a:endParaRPr lang="zh-CN" altLang="en-US"/>
            </a:p>
          </p:txBody>
        </p:sp>
        <p:sp>
          <p:nvSpPr>
            <p:cNvPr id="66583" name="Line 15"/>
            <p:cNvSpPr>
              <a:spLocks noChangeShapeType="1"/>
            </p:cNvSpPr>
            <p:nvPr/>
          </p:nvSpPr>
          <p:spPr bwMode="auto">
            <a:xfrm>
              <a:off x="5012" y="1842"/>
              <a:ext cx="0" cy="2223"/>
            </a:xfrm>
            <a:prstGeom prst="line">
              <a:avLst/>
            </a:prstGeom>
            <a:noFill/>
            <a:ln w="9525">
              <a:solidFill>
                <a:srgbClr val="800080"/>
              </a:solidFill>
              <a:round/>
              <a:headEnd/>
              <a:tailEnd/>
            </a:ln>
          </p:spPr>
          <p:txBody>
            <a:bodyPr>
              <a:spAutoFit/>
            </a:bodyPr>
            <a:lstStyle/>
            <a:p>
              <a:endParaRPr lang="zh-CN" altLang="en-US"/>
            </a:p>
          </p:txBody>
        </p:sp>
        <p:sp>
          <p:nvSpPr>
            <p:cNvPr id="66584" name="Line 16"/>
            <p:cNvSpPr>
              <a:spLocks noChangeShapeType="1"/>
            </p:cNvSpPr>
            <p:nvPr/>
          </p:nvSpPr>
          <p:spPr bwMode="auto">
            <a:xfrm>
              <a:off x="5602" y="1842"/>
              <a:ext cx="0" cy="2223"/>
            </a:xfrm>
            <a:prstGeom prst="line">
              <a:avLst/>
            </a:prstGeom>
            <a:noFill/>
            <a:ln w="9525">
              <a:solidFill>
                <a:srgbClr val="800080"/>
              </a:solidFill>
              <a:round/>
              <a:headEnd/>
              <a:tailEnd/>
            </a:ln>
          </p:spPr>
          <p:txBody>
            <a:bodyPr>
              <a:spAutoFit/>
            </a:bodyPr>
            <a:lstStyle/>
            <a:p>
              <a:endParaRPr lang="zh-CN" altLang="en-US"/>
            </a:p>
          </p:txBody>
        </p:sp>
        <p:sp>
          <p:nvSpPr>
            <p:cNvPr id="66585" name="Line 17"/>
            <p:cNvSpPr>
              <a:spLocks noChangeShapeType="1"/>
            </p:cNvSpPr>
            <p:nvPr/>
          </p:nvSpPr>
          <p:spPr bwMode="auto">
            <a:xfrm>
              <a:off x="4740" y="4065"/>
              <a:ext cx="862" cy="0"/>
            </a:xfrm>
            <a:prstGeom prst="line">
              <a:avLst/>
            </a:prstGeom>
            <a:noFill/>
            <a:ln w="9525">
              <a:solidFill>
                <a:srgbClr val="800080"/>
              </a:solidFill>
              <a:round/>
              <a:headEnd/>
              <a:tailEnd/>
            </a:ln>
          </p:spPr>
          <p:txBody>
            <a:bodyPr>
              <a:spAutoFit/>
            </a:bodyPr>
            <a:lstStyle/>
            <a:p>
              <a:endParaRPr lang="zh-CN" altLang="en-US"/>
            </a:p>
          </p:txBody>
        </p:sp>
      </p:grpSp>
      <p:sp>
        <p:nvSpPr>
          <p:cNvPr id="66570" name="Text Box 18"/>
          <p:cNvSpPr txBox="1">
            <a:spLocks noChangeArrowheads="1"/>
          </p:cNvSpPr>
          <p:nvPr/>
        </p:nvSpPr>
        <p:spPr bwMode="auto">
          <a:xfrm>
            <a:off x="4500563" y="3141663"/>
            <a:ext cx="2663825" cy="396875"/>
          </a:xfrm>
          <a:prstGeom prst="rect">
            <a:avLst/>
          </a:prstGeom>
          <a:noFill/>
          <a:ln w="9525">
            <a:noFill/>
            <a:miter lim="800000"/>
            <a:headEnd/>
            <a:tailEnd/>
          </a:ln>
        </p:spPr>
        <p:txBody>
          <a:bodyPr>
            <a:spAutoFit/>
          </a:bodyPr>
          <a:lstStyle/>
          <a:p>
            <a:pPr algn="l">
              <a:buClrTx/>
            </a:pPr>
            <a:r>
              <a:rPr kumimoji="0" lang="zh-CN" altLang="en-US" sz="2000" b="1" i="0">
                <a:sym typeface="Symbol" pitchFamily="18" charset="2"/>
              </a:rPr>
              <a:t>例</a:t>
            </a:r>
            <a:r>
              <a:rPr kumimoji="0" lang="en-US" altLang="zh-CN" sz="2000" b="1" i="0">
                <a:sym typeface="Symbol" pitchFamily="18" charset="2"/>
              </a:rPr>
              <a:t>: </a:t>
            </a:r>
            <a:r>
              <a:rPr kumimoji="0" lang="zh-CN" altLang="en-US" sz="2000" b="1" i="0">
                <a:solidFill>
                  <a:srgbClr val="333399"/>
                </a:solidFill>
                <a:sym typeface="Symbol" pitchFamily="18" charset="2"/>
              </a:rPr>
              <a:t>处理输入串</a:t>
            </a:r>
            <a:r>
              <a:rPr kumimoji="0" lang="zh-CN" altLang="en-US" sz="2000" b="1" i="0">
                <a:sym typeface="Symbol" pitchFamily="18" charset="2"/>
              </a:rPr>
              <a:t>   </a:t>
            </a:r>
            <a:r>
              <a:rPr kumimoji="0" lang="en-US" altLang="zh-CN" sz="2000" b="1" i="0">
                <a:sym typeface="Symbol" pitchFamily="18" charset="2"/>
              </a:rPr>
              <a:t>.101</a:t>
            </a:r>
            <a:endParaRPr kumimoji="0" lang="en-US" altLang="zh-CN" sz="2000" b="1" i="0">
              <a:solidFill>
                <a:srgbClr val="333399"/>
              </a:solidFill>
              <a:cs typeface="Times New Roman" pitchFamily="18" charset="0"/>
              <a:sym typeface="Symbol" pitchFamily="18" charset="2"/>
            </a:endParaRPr>
          </a:p>
        </p:txBody>
      </p:sp>
      <p:sp>
        <p:nvSpPr>
          <p:cNvPr id="66571" name="Rectangle 19"/>
          <p:cNvSpPr>
            <a:spLocks noChangeArrowheads="1"/>
          </p:cNvSpPr>
          <p:nvPr/>
        </p:nvSpPr>
        <p:spPr bwMode="auto">
          <a:xfrm>
            <a:off x="7524750" y="602138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6572" name="Rectangle 20"/>
          <p:cNvSpPr>
            <a:spLocks noChangeArrowheads="1"/>
          </p:cNvSpPr>
          <p:nvPr/>
        </p:nvSpPr>
        <p:spPr bwMode="auto">
          <a:xfrm>
            <a:off x="7956550" y="60213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6573" name="Rectangle 21"/>
          <p:cNvSpPr>
            <a:spLocks noChangeArrowheads="1"/>
          </p:cNvSpPr>
          <p:nvPr/>
        </p:nvSpPr>
        <p:spPr bwMode="auto">
          <a:xfrm>
            <a:off x="7092950" y="5048250"/>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endParaRPr kumimoji="0" lang="en-US" altLang="en-US" sz="2000" b="1" i="0">
              <a:sym typeface="Symbol" pitchFamily="18" charset="2"/>
            </a:endParaRPr>
          </a:p>
        </p:txBody>
      </p:sp>
      <p:sp>
        <p:nvSpPr>
          <p:cNvPr id="66574" name="Rectangle 22"/>
          <p:cNvSpPr>
            <a:spLocks noChangeArrowheads="1"/>
          </p:cNvSpPr>
          <p:nvPr/>
        </p:nvSpPr>
        <p:spPr bwMode="auto">
          <a:xfrm>
            <a:off x="7524750" y="5734050"/>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6575" name="Rectangle 23"/>
          <p:cNvSpPr>
            <a:spLocks noChangeArrowheads="1"/>
          </p:cNvSpPr>
          <p:nvPr/>
        </p:nvSpPr>
        <p:spPr bwMode="auto">
          <a:xfrm>
            <a:off x="7956550" y="57340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6576" name="Rectangle 24"/>
          <p:cNvSpPr>
            <a:spLocks noChangeArrowheads="1"/>
          </p:cNvSpPr>
          <p:nvPr/>
        </p:nvSpPr>
        <p:spPr bwMode="auto">
          <a:xfrm>
            <a:off x="7524750" y="540861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M</a:t>
            </a:r>
          </a:p>
        </p:txBody>
      </p:sp>
      <p:sp>
        <p:nvSpPr>
          <p:cNvPr id="66577" name="Rectangle 25"/>
          <p:cNvSpPr>
            <a:spLocks noChangeArrowheads="1"/>
          </p:cNvSpPr>
          <p:nvPr/>
        </p:nvSpPr>
        <p:spPr bwMode="auto">
          <a:xfrm>
            <a:off x="7956550" y="540861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1</a:t>
            </a:r>
          </a:p>
        </p:txBody>
      </p:sp>
      <p:sp>
        <p:nvSpPr>
          <p:cNvPr id="66578" name="Rectangle 26"/>
          <p:cNvSpPr>
            <a:spLocks noChangeArrowheads="1"/>
          </p:cNvSpPr>
          <p:nvPr/>
        </p:nvSpPr>
        <p:spPr bwMode="auto">
          <a:xfrm>
            <a:off x="7524750" y="5048250"/>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1</a:t>
            </a:r>
          </a:p>
        </p:txBody>
      </p:sp>
      <p:sp>
        <p:nvSpPr>
          <p:cNvPr id="66579" name="Rectangle 27"/>
          <p:cNvSpPr>
            <a:spLocks noChangeArrowheads="1"/>
          </p:cNvSpPr>
          <p:nvPr/>
        </p:nvSpPr>
        <p:spPr bwMode="auto">
          <a:xfrm>
            <a:off x="7956550" y="50482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14429" name="Text Box 29"/>
          <p:cNvSpPr txBox="1">
            <a:spLocks noChangeArrowheads="1"/>
          </p:cNvSpPr>
          <p:nvPr/>
        </p:nvSpPr>
        <p:spPr bwMode="auto">
          <a:xfrm>
            <a:off x="680520" y="3962888"/>
            <a:ext cx="6437312" cy="2441575"/>
          </a:xfrm>
          <a:prstGeom prst="rect">
            <a:avLst/>
          </a:prstGeom>
          <a:noFill/>
          <a:ln w="9525">
            <a:noFill/>
            <a:miter lim="800000"/>
            <a:headEnd/>
            <a:tailEnd/>
          </a:ln>
        </p:spPr>
        <p:txBody>
          <a:bodyPr>
            <a:spAutoFit/>
          </a:bodyPr>
          <a:lstStyle/>
          <a:p>
            <a:pPr algn="l">
              <a:buClrTx/>
            </a:pPr>
            <a:r>
              <a:rPr lang="en-US" altLang="zh-CN" sz="1800" dirty="0">
                <a:solidFill>
                  <a:srgbClr val="333399"/>
                </a:solidFill>
                <a:sym typeface="Symbol" pitchFamily="18" charset="2"/>
              </a:rPr>
              <a:t>N </a:t>
            </a:r>
            <a:r>
              <a:rPr lang="en-US" altLang="zh-CN" sz="1800" i="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M S                 </a:t>
            </a:r>
            <a:r>
              <a:rPr lang="en-US" altLang="zh-CN" sz="1800" dirty="0">
                <a:solidFill>
                  <a:srgbClr val="333399"/>
                </a:solidFill>
                <a:cs typeface="Times New Roman" pitchFamily="18" charset="0"/>
                <a:sym typeface="Symbol" pitchFamily="18" charset="2"/>
              </a:rPr>
              <a:t>p</a:t>
            </a:r>
            <a:r>
              <a:rPr lang="en-US" altLang="zh-CN" sz="1800" dirty="0">
                <a:solidFill>
                  <a:srgbClr val="333399"/>
                </a:solidFill>
              </a:rPr>
              <a:t>rint(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v</a:t>
            </a:r>
            <a:r>
              <a:rPr lang="en-US" altLang="zh-CN" sz="1800" dirty="0">
                <a:solidFill>
                  <a:srgbClr val="333399"/>
                </a:solidFill>
              </a:rPr>
              <a:t>) </a:t>
            </a:r>
            <a:endParaRPr lang="en-US" altLang="zh-CN" sz="1800" i="0" baseline="-250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B</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 S</a:t>
            </a:r>
            <a:r>
              <a:rPr lang="en-US" altLang="zh-CN" sz="1800" i="0" baseline="-25000" dirty="0">
                <a:solidFill>
                  <a:srgbClr val="333399"/>
                </a:solidFill>
                <a:sym typeface="Symbol" pitchFamily="18" charset="2"/>
              </a:rPr>
              <a:t>1</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 +</a:t>
            </a:r>
            <a:r>
              <a:rPr lang="en-US" altLang="zh-CN" sz="1800" i="0" dirty="0">
                <a:solidFill>
                  <a:srgbClr val="333399"/>
                </a:solidFill>
                <a:ea typeface="华文行楷" pitchFamily="2" charset="-122"/>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kumimoji="0"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ea typeface="华文行楷" pitchFamily="2" charset="-122"/>
                <a:sym typeface="Symbol" pitchFamily="18" charset="2"/>
              </a:rPr>
              <a:t>0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ea typeface="华文行楷" pitchFamily="2" charset="-122"/>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sym typeface="Symbol" pitchFamily="18" charset="2"/>
              </a:rPr>
              <a:t>1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2^</a:t>
            </a:r>
            <a:r>
              <a:rPr lang="en-US" altLang="zh-CN" sz="1800" dirty="0">
                <a:solidFill>
                  <a:srgbClr val="333399"/>
                </a:solidFill>
                <a:ea typeface="华文行楷" pitchFamily="2" charset="-122"/>
                <a:sym typeface="Symbol" pitchFamily="18" charset="2"/>
              </a:rPr>
              <a:t>(</a:t>
            </a:r>
            <a:r>
              <a:rPr lang="en-US" altLang="zh-CN" sz="1800" i="0" dirty="0">
                <a:solidFill>
                  <a:srgbClr val="333399"/>
                </a:solidFill>
                <a:ea typeface="华文行楷" pitchFamily="2" charset="-122"/>
                <a:sym typeface="Symbol" pitchFamily="18" charset="2"/>
              </a:rPr>
              <a: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M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1</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P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s+1</a:t>
            </a:r>
            <a:endParaRPr lang="en-US" altLang="zh-CN" sz="1800" dirty="0">
              <a:solidFill>
                <a:srgbClr val="333399"/>
              </a:solidFill>
              <a:sym typeface="Symbol" pitchFamily="18" charset="2"/>
            </a:endParaRPr>
          </a:p>
          <a:p>
            <a:pPr algn="l">
              <a:buClrTx/>
            </a:pPr>
            <a:endParaRPr lang="en-US" altLang="zh-CN" sz="800" dirty="0">
              <a:solidFill>
                <a:srgbClr val="333399"/>
              </a:solidFill>
              <a:sym typeface="Symbol" pitchFamily="18" charset="2"/>
            </a:endParaRPr>
          </a:p>
          <a:p>
            <a:pPr algn="l">
              <a:buClrTx/>
            </a:pPr>
            <a:r>
              <a:rPr kumimoji="0" lang="en-US" altLang="zh-CN" sz="2000" b="1" i="0" dirty="0">
                <a:solidFill>
                  <a:srgbClr val="333399"/>
                </a:solidFill>
                <a:sym typeface="Symbol" pitchFamily="18" charset="2"/>
              </a:rPr>
              <a:t>(</a:t>
            </a:r>
            <a:r>
              <a:rPr kumimoji="0" lang="zh-CN" altLang="en-US" sz="2000" b="1" i="0" dirty="0">
                <a:solidFill>
                  <a:srgbClr val="333399"/>
                </a:solidFill>
                <a:sym typeface="Symbol" pitchFamily="18" charset="2"/>
              </a:rPr>
              <a:t>分析栈</a:t>
            </a:r>
            <a:r>
              <a:rPr kumimoji="0" lang="en-US" altLang="zh-CN" sz="2000" dirty="0" err="1">
                <a:solidFill>
                  <a:srgbClr val="333399"/>
                </a:solidFill>
                <a:sym typeface="Symbol" pitchFamily="18" charset="2"/>
              </a:rPr>
              <a:t>val</a:t>
            </a:r>
            <a:r>
              <a:rPr kumimoji="0" lang="en-US" altLang="zh-CN" sz="2000" dirty="0">
                <a:solidFill>
                  <a:srgbClr val="333399"/>
                </a:solidFill>
                <a:sym typeface="Symbol" pitchFamily="18" charset="2"/>
              </a:rPr>
              <a:t> </a:t>
            </a:r>
            <a:r>
              <a:rPr kumimoji="0" lang="zh-CN" altLang="en-US" sz="2000" b="1" i="0" dirty="0">
                <a:solidFill>
                  <a:srgbClr val="333399"/>
                </a:solidFill>
                <a:sym typeface="Symbol" pitchFamily="18" charset="2"/>
              </a:rPr>
              <a:t>存放文法符号的综合属性，</a:t>
            </a:r>
            <a:r>
              <a:rPr kumimoji="0" lang="en-US" altLang="zh-CN" sz="2000" dirty="0">
                <a:solidFill>
                  <a:srgbClr val="333399"/>
                </a:solidFill>
                <a:sym typeface="Symbol" pitchFamily="18" charset="2"/>
              </a:rPr>
              <a:t>top</a:t>
            </a:r>
            <a:r>
              <a:rPr kumimoji="0" lang="zh-CN" altLang="en-US" sz="2000" b="1" i="0" dirty="0">
                <a:solidFill>
                  <a:srgbClr val="333399"/>
                </a:solidFill>
                <a:sym typeface="Symbol" pitchFamily="18" charset="2"/>
              </a:rPr>
              <a:t>为栈顶指针</a:t>
            </a:r>
            <a:r>
              <a:rPr kumimoji="0" lang="en-US" altLang="zh-CN" sz="2000" b="1" i="0" dirty="0">
                <a:solidFill>
                  <a:srgbClr val="333399"/>
                </a:solidFill>
                <a:sym typeface="Symbol" pitchFamily="18" charset="2"/>
              </a:rPr>
              <a:t>)</a:t>
            </a:r>
          </a:p>
        </p:txBody>
      </p:sp>
    </p:spTree>
    <p:extLst>
      <p:ext uri="{BB962C8B-B14F-4D97-AF65-F5344CB8AC3E}">
        <p14:creationId xmlns:p14="http://schemas.microsoft.com/office/powerpoint/2010/main" val="4144592266"/>
      </p:ext>
    </p:extLst>
  </p:cSld>
  <p:clrMapOvr>
    <a:masterClrMapping/>
  </p:clrMapOvr>
  <p:transition>
    <p:random/>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5"/>
          <p:cNvSpPr txBox="1">
            <a:spLocks noChangeArrowheads="1"/>
          </p:cNvSpPr>
          <p:nvPr/>
        </p:nvSpPr>
        <p:spPr bwMode="auto">
          <a:xfrm>
            <a:off x="338138" y="399628"/>
            <a:ext cx="8223250" cy="1015663"/>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dirty="0">
                <a:latin typeface="楷体_GB2312" pitchFamily="49" charset="-122"/>
              </a:rPr>
              <a:t> </a:t>
            </a:r>
            <a:r>
              <a:rPr lang="zh-CN" altLang="en-US" sz="2800" b="1" i="0" dirty="0">
                <a:latin typeface="楷体_GB2312" pitchFamily="49" charset="-122"/>
              </a:rPr>
              <a:t>基于翻译模式的</a:t>
            </a:r>
            <a:r>
              <a:rPr lang="zh-CN" altLang="en-US" sz="2800" b="1" i="0" dirty="0"/>
              <a:t>自下而上</a:t>
            </a:r>
            <a:r>
              <a:rPr lang="zh-CN" altLang="en-US" sz="2800" b="1" i="0" dirty="0">
                <a:latin typeface="楷体_GB2312" pitchFamily="49" charset="-122"/>
              </a:rPr>
              <a:t>语义计算</a:t>
            </a:r>
          </a:p>
          <a:p>
            <a:pPr lvl="1" algn="l">
              <a:buClrTx/>
              <a:buFont typeface="Symbol" pitchFamily="18" charset="2"/>
              <a:buChar char="-"/>
            </a:pPr>
            <a:r>
              <a:rPr lang="zh-CN" altLang="en-US" sz="2800" b="1" i="0" dirty="0" smtClean="0"/>
              <a:t>  </a:t>
            </a:r>
            <a:r>
              <a:rPr lang="zh-CN" altLang="en-US" b="1" i="0" dirty="0">
                <a:solidFill>
                  <a:srgbClr val="333399"/>
                </a:solidFill>
              </a:rPr>
              <a:t>分析栈中继承属性的访问（</a:t>
            </a:r>
            <a:r>
              <a:rPr lang="zh-CN" altLang="en-US" b="1" i="0" dirty="0"/>
              <a:t>较复杂的例子</a:t>
            </a:r>
            <a:r>
              <a:rPr lang="zh-CN" altLang="en-US" b="1" i="0" dirty="0">
                <a:solidFill>
                  <a:srgbClr val="333399"/>
                </a:solidFill>
              </a:rPr>
              <a:t>）</a:t>
            </a:r>
          </a:p>
        </p:txBody>
      </p:sp>
      <p:sp>
        <p:nvSpPr>
          <p:cNvPr id="67587" name="Text Box 7"/>
          <p:cNvSpPr txBox="1">
            <a:spLocks noChangeArrowheads="1"/>
          </p:cNvSpPr>
          <p:nvPr/>
        </p:nvSpPr>
        <p:spPr bwMode="auto">
          <a:xfrm>
            <a:off x="764964" y="3526648"/>
            <a:ext cx="6480175" cy="396875"/>
          </a:xfrm>
          <a:prstGeom prst="rect">
            <a:avLst/>
          </a:prstGeom>
          <a:noFill/>
          <a:ln w="9525">
            <a:noFill/>
            <a:miter lim="800000"/>
            <a:headEnd/>
            <a:tailEnd/>
          </a:ln>
        </p:spPr>
        <p:txBody>
          <a:bodyPr>
            <a:spAutoFit/>
          </a:bodyPr>
          <a:lstStyle/>
          <a:p>
            <a:pPr algn="l">
              <a:buClrTx/>
            </a:pPr>
            <a:r>
              <a:rPr kumimoji="0" lang="zh-CN" altLang="en-US" sz="2000" b="1" i="0" dirty="0">
                <a:sym typeface="Symbol" pitchFamily="18" charset="2"/>
              </a:rPr>
              <a:t>产生式                   依产生式归约时语义计算的代码片断</a:t>
            </a:r>
            <a:endParaRPr kumimoji="0" lang="zh-CN" altLang="en-US" sz="2000" b="1" i="0" dirty="0">
              <a:solidFill>
                <a:srgbClr val="333399"/>
              </a:solidFill>
              <a:cs typeface="Times New Roman" pitchFamily="18" charset="0"/>
              <a:sym typeface="Symbol" pitchFamily="18" charset="2"/>
            </a:endParaRPr>
          </a:p>
        </p:txBody>
      </p:sp>
      <p:sp>
        <p:nvSpPr>
          <p:cNvPr id="67592" name="Text Box 12"/>
          <p:cNvSpPr txBox="1">
            <a:spLocks noChangeArrowheads="1"/>
          </p:cNvSpPr>
          <p:nvPr/>
        </p:nvSpPr>
        <p:spPr bwMode="auto">
          <a:xfrm>
            <a:off x="690563" y="1424912"/>
            <a:ext cx="7620000" cy="2014537"/>
          </a:xfrm>
          <a:prstGeom prst="rect">
            <a:avLst/>
          </a:prstGeom>
          <a:noFill/>
          <a:ln w="9525">
            <a:noFill/>
            <a:miter lim="800000"/>
            <a:headEnd/>
            <a:tailEnd/>
          </a:ln>
        </p:spPr>
        <p:txBody>
          <a:bodyPr>
            <a:spAutoFit/>
          </a:bodyPr>
          <a:lstStyle/>
          <a:p>
            <a:pPr algn="l">
              <a:buClrTx/>
            </a:pPr>
            <a:r>
              <a:rPr lang="en-US" altLang="zh-CN" sz="1800" dirty="0">
                <a:solidFill>
                  <a:srgbClr val="333399"/>
                </a:solidFill>
                <a:sym typeface="Symbol" pitchFamily="18" charset="2"/>
              </a:rPr>
              <a:t>N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ym typeface="Symbol" pitchFamily="18" charset="2"/>
              </a:rPr>
              <a:t> </a:t>
            </a:r>
            <a:r>
              <a:rPr lang="en-US" altLang="zh-CN" sz="1800" dirty="0">
                <a:solidFill>
                  <a:srgbClr val="333399"/>
                </a:solidFill>
                <a:sym typeface="Symbol" pitchFamily="18" charset="2"/>
              </a:rPr>
              <a:t>M </a:t>
            </a:r>
            <a:r>
              <a:rPr lang="en-US" altLang="zh-CN" sz="1800" i="0" dirty="0">
                <a:solidFill>
                  <a:srgbClr val="333399"/>
                </a:solidFill>
                <a:cs typeface="Times New Roman" pitchFamily="18" charset="0"/>
                <a:sym typeface="Symbol" pitchFamily="18" charset="2"/>
              </a:rPr>
              <a:t>{ </a:t>
            </a:r>
            <a:r>
              <a:rPr lang="en-US" altLang="zh-CN" sz="1800" dirty="0" err="1">
                <a:solidFill>
                  <a:srgbClr val="333399"/>
                </a:solidFill>
                <a:sym typeface="Symbol" pitchFamily="18" charset="2"/>
              </a:rPr>
              <a:t>S</a:t>
            </a:r>
            <a:r>
              <a:rPr lang="en-US" altLang="zh-CN" sz="1800" b="1" i="0" dirty="0" err="1">
                <a:solidFill>
                  <a:srgbClr val="333399"/>
                </a:solidFill>
                <a:sym typeface="Symbol" pitchFamily="18" charset="2"/>
              </a:rPr>
              <a:t>.</a:t>
            </a:r>
            <a:r>
              <a:rPr lang="en-US" altLang="zh-CN" sz="1800" dirty="0" err="1">
                <a:solidFill>
                  <a:srgbClr val="333399"/>
                </a:solidFill>
              </a:rPr>
              <a:t>f</a:t>
            </a:r>
            <a:r>
              <a:rPr lang="en-US" altLang="zh-CN" sz="1800" i="0" dirty="0">
                <a:solidFill>
                  <a:srgbClr val="333399"/>
                </a:solidFill>
              </a:rPr>
              <a:t> : = </a:t>
            </a:r>
            <a:r>
              <a:rPr lang="en-US" altLang="zh-CN" sz="1800" dirty="0">
                <a:solidFill>
                  <a:srgbClr val="333399"/>
                </a:solidFill>
                <a:sym typeface="Symbol" pitchFamily="18" charset="2"/>
              </a:rPr>
              <a:t>M</a:t>
            </a:r>
            <a:r>
              <a:rPr lang="en-US" altLang="zh-CN" sz="1800" b="1" i="0" dirty="0">
                <a:solidFill>
                  <a:srgbClr val="333399"/>
                </a:solidFill>
                <a:sym typeface="Symbol" pitchFamily="18" charset="2"/>
              </a:rPr>
              <a:t>.</a:t>
            </a:r>
            <a:r>
              <a:rPr lang="en-US" altLang="zh-CN" sz="1800" dirty="0">
                <a:solidFill>
                  <a:srgbClr val="333399"/>
                </a:solidFill>
              </a:rPr>
              <a:t>s</a:t>
            </a:r>
            <a:r>
              <a:rPr lang="en-US" altLang="zh-CN" sz="1800" i="0" dirty="0">
                <a:solidFill>
                  <a:srgbClr val="333399"/>
                </a:solidFill>
              </a:rPr>
              <a:t>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a:t>
            </a:r>
            <a:r>
              <a:rPr lang="en-US" altLang="zh-CN" sz="1800" dirty="0">
                <a:solidFill>
                  <a:srgbClr val="333399"/>
                </a:solidFill>
              </a:rPr>
              <a:t>rint(</a:t>
            </a:r>
            <a:r>
              <a:rPr lang="en-US" altLang="zh-CN" sz="1800" dirty="0" err="1">
                <a:solidFill>
                  <a:srgbClr val="333399"/>
                </a:solidFill>
                <a:sym typeface="Symbol" pitchFamily="18" charset="2"/>
              </a:rPr>
              <a:t>S</a:t>
            </a:r>
            <a:r>
              <a:rPr lang="en-US" altLang="zh-CN" sz="1800" b="1" i="0"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rPr>
              <a:t>) </a:t>
            </a:r>
            <a:r>
              <a:rPr lang="en-US" altLang="zh-CN" sz="1800" i="0" dirty="0">
                <a:solidFill>
                  <a:srgbClr val="333399"/>
                </a:solidFill>
                <a:sym typeface="Symbol" pitchFamily="18" charset="2"/>
              </a:rPr>
              <a:t>}</a:t>
            </a:r>
            <a:endParaRPr lang="en-US" altLang="zh-CN" sz="1800" i="0" baseline="-250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 </a:t>
            </a:r>
            <a:r>
              <a:rPr lang="en-US" altLang="zh-CN" sz="1800" dirty="0" err="1">
                <a:solidFill>
                  <a:srgbClr val="333399"/>
                </a:solidFill>
                <a:sym typeface="Symbol" pitchFamily="18" charset="2"/>
              </a:rPr>
              <a:t>B</a:t>
            </a:r>
            <a:r>
              <a:rPr lang="en-US" altLang="zh-CN" sz="1800" b="1" i="0" dirty="0" err="1">
                <a:solidFill>
                  <a:srgbClr val="333399"/>
                </a:solidFill>
                <a:sym typeface="Symbol" pitchFamily="18" charset="2"/>
              </a:rPr>
              <a:t>.</a:t>
            </a:r>
            <a:r>
              <a:rPr lang="en-US" altLang="zh-CN" sz="1800" dirty="0" err="1">
                <a:solidFill>
                  <a:srgbClr val="333399"/>
                </a:solidFill>
              </a:rPr>
              <a:t>f</a:t>
            </a:r>
            <a:r>
              <a:rPr lang="en-US" altLang="zh-CN" sz="1800" i="0" dirty="0">
                <a:solidFill>
                  <a:srgbClr val="333399"/>
                </a:solidFill>
              </a:rPr>
              <a:t> : =</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f</a:t>
            </a:r>
            <a:r>
              <a:rPr lang="en-US" altLang="zh-CN" sz="1800" dirty="0">
                <a:solidFill>
                  <a:srgbClr val="333399"/>
                </a:solidFill>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B</a:t>
            </a:r>
            <a:r>
              <a:rPr lang="en-US" altLang="zh-CN" sz="1800" dirty="0">
                <a:sym typeface="Symbol" pitchFamily="18" charset="2"/>
              </a:rPr>
              <a:t>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P</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i</a:t>
            </a:r>
            <a:r>
              <a:rPr lang="en-US" altLang="zh-CN" sz="1800" dirty="0">
                <a:solidFill>
                  <a:srgbClr val="333399"/>
                </a:solidFill>
                <a:sym typeface="Symbol" pitchFamily="18" charset="2"/>
              </a:rPr>
              <a:t> </a:t>
            </a:r>
            <a:r>
              <a:rPr lang="en-US" altLang="zh-CN" sz="1800" i="0" dirty="0">
                <a:solidFill>
                  <a:srgbClr val="333399"/>
                </a:solidFill>
              </a:rPr>
              <a:t>:=</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f</a:t>
            </a:r>
            <a:r>
              <a:rPr lang="en-US" altLang="zh-CN" sz="1800" dirty="0">
                <a:solidFill>
                  <a:srgbClr val="333399"/>
                </a:solidFill>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P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S</a:t>
            </a:r>
            <a:r>
              <a:rPr lang="en-US" altLang="zh-CN" sz="1800" i="0" baseline="-25000" dirty="0">
                <a:solidFill>
                  <a:srgbClr val="333399"/>
                </a:solidFill>
                <a:sym typeface="Symbol" pitchFamily="18" charset="2"/>
              </a:rPr>
              <a:t>1</a:t>
            </a:r>
            <a:r>
              <a:rPr lang="en-US" altLang="zh-CN" sz="1800" b="1" dirty="0">
                <a:solidFill>
                  <a:srgbClr val="333399"/>
                </a:solidFill>
                <a:sym typeface="Symbol" pitchFamily="18" charset="2"/>
              </a:rPr>
              <a:t>.</a:t>
            </a:r>
            <a:r>
              <a:rPr lang="en-US" altLang="zh-CN" sz="1800" dirty="0">
                <a:solidFill>
                  <a:srgbClr val="333399"/>
                </a:solidFill>
                <a:sym typeface="Symbol" pitchFamily="18" charset="2"/>
              </a:rPr>
              <a:t>f </a:t>
            </a:r>
            <a:r>
              <a:rPr lang="en-US" altLang="zh-CN" sz="1800" i="0" dirty="0">
                <a:solidFill>
                  <a:srgbClr val="333399"/>
                </a:solidFill>
              </a:rPr>
              <a:t>:= </a:t>
            </a:r>
            <a:r>
              <a:rPr lang="en-US" altLang="zh-CN" sz="1800" dirty="0">
                <a:solidFill>
                  <a:srgbClr val="333399"/>
                </a:solidFill>
                <a:sym typeface="Symbol" pitchFamily="18" charset="2"/>
              </a:rPr>
              <a:t>P</a:t>
            </a:r>
            <a:r>
              <a:rPr lang="en-US" altLang="zh-CN" sz="1800" b="1" dirty="0">
                <a:solidFill>
                  <a:srgbClr val="333399"/>
                </a:solidFill>
                <a:sym typeface="Symbol" pitchFamily="18" charset="2"/>
              </a:rPr>
              <a:t>.</a:t>
            </a: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S</a:t>
            </a:r>
            <a:r>
              <a:rPr lang="en-US" altLang="zh-CN" sz="1800" i="0" baseline="-25000" dirty="0">
                <a:solidFill>
                  <a:srgbClr val="333399"/>
                </a:solidFill>
                <a:sym typeface="Symbol" pitchFamily="18" charset="2"/>
              </a:rPr>
              <a:t>1 </a:t>
            </a:r>
            <a:r>
              <a:rPr lang="en-US" altLang="zh-CN" sz="1800" i="0" dirty="0">
                <a:solidFill>
                  <a:srgbClr val="333399"/>
                </a:solidFill>
                <a:sym typeface="Symbol" pitchFamily="18" charset="2"/>
              </a:rPr>
              <a:t>{</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a:t>
            </a:r>
            <a:r>
              <a:rPr lang="en-US" altLang="zh-CN" sz="1800" dirty="0">
                <a:solidFill>
                  <a:srgbClr val="333399"/>
                </a:solidFill>
                <a:sym typeface="Symbol" pitchFamily="18" charset="2"/>
              </a:rPr>
              <a:t>S</a:t>
            </a:r>
            <a:r>
              <a:rPr lang="en-US" altLang="zh-CN" sz="1800" i="0" baseline="-25000" dirty="0">
                <a:solidFill>
                  <a:srgbClr val="333399"/>
                </a:solidFill>
                <a:sym typeface="Symbol" pitchFamily="18" charset="2"/>
              </a:rPr>
              <a:t>1</a:t>
            </a:r>
            <a:r>
              <a:rPr lang="en-US" altLang="zh-CN" sz="1800" b="1" i="0" dirty="0">
                <a:solidFill>
                  <a:srgbClr val="333399"/>
                </a:solidFill>
                <a:sym typeface="Symbol" pitchFamily="18" charset="2"/>
              </a:rPr>
              <a:t>.</a:t>
            </a:r>
            <a:r>
              <a:rPr lang="en-US" altLang="zh-CN" sz="1800" dirty="0">
                <a:solidFill>
                  <a:srgbClr val="333399"/>
                </a:solidFill>
                <a:sym typeface="Symbol" pitchFamily="18" charset="2"/>
              </a:rPr>
              <a:t>v</a:t>
            </a:r>
            <a:r>
              <a:rPr lang="en-US" altLang="zh-CN" sz="1800" i="0" dirty="0">
                <a:solidFill>
                  <a:srgbClr val="333399"/>
                </a:solidFill>
              </a:rPr>
              <a:t>+</a:t>
            </a:r>
            <a:r>
              <a:rPr lang="en-US" altLang="zh-CN" sz="1800" dirty="0">
                <a:solidFill>
                  <a:srgbClr val="333399"/>
                </a:solidFill>
                <a:sym typeface="Symbol" pitchFamily="18" charset="2"/>
              </a:rPr>
              <a:t>B</a:t>
            </a:r>
            <a:r>
              <a:rPr lang="en-US" altLang="zh-CN" sz="1800" b="1" i="0" dirty="0">
                <a:solidFill>
                  <a:srgbClr val="333399"/>
                </a:solidFill>
                <a:sym typeface="Symbol" pitchFamily="18" charset="2"/>
              </a:rPr>
              <a:t>.</a:t>
            </a:r>
            <a:r>
              <a:rPr lang="en-US" altLang="zh-CN" sz="1800" dirty="0">
                <a:solidFill>
                  <a:srgbClr val="333399"/>
                </a:solidFill>
                <a:sym typeface="Symbol" pitchFamily="18" charset="2"/>
              </a:rPr>
              <a:t>v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a:t>
            </a: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a:t>
            </a:r>
            <a:r>
              <a:rPr lang="en-US" altLang="zh-CN" sz="1800" dirty="0">
                <a:solidFill>
                  <a:srgbClr val="333399"/>
                </a:solidFill>
                <a:sym typeface="Symbol" pitchFamily="18" charset="2"/>
              </a:rPr>
              <a:t>0 </a:t>
            </a:r>
            <a:r>
              <a:rPr lang="en-US" altLang="zh-CN" sz="1800" i="0" dirty="0">
                <a:solidFill>
                  <a:srgbClr val="333399"/>
                </a:solidFill>
                <a:sym typeface="Symbol" pitchFamily="18" charset="2"/>
              </a:rPr>
              <a:t>}</a:t>
            </a:r>
            <a:endParaRPr kumimoji="0" lang="en-US" altLang="zh-CN" sz="1800" b="1" dirty="0">
              <a:solidFill>
                <a:srgbClr val="333399"/>
              </a:solidFill>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ea typeface="华文行楷" pitchFamily="2" charset="-122"/>
                <a:sym typeface="Symbol" pitchFamily="18" charset="2"/>
              </a:rPr>
              <a:t>0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B</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0 </a:t>
            </a:r>
            <a:r>
              <a:rPr lang="en-US" altLang="zh-CN" sz="1800" i="0" dirty="0">
                <a:solidFill>
                  <a:srgbClr val="333399"/>
                </a:solidFill>
                <a:sym typeface="Symbol" pitchFamily="18" charset="2"/>
              </a:rPr>
              <a:t>}</a:t>
            </a:r>
            <a:endParaRPr lang="en-US" altLang="zh-CN" sz="1800" u="sng" dirty="0">
              <a:solidFill>
                <a:srgbClr val="333399"/>
              </a:solidFill>
              <a:ea typeface="华文行楷" pitchFamily="2" charset="-122"/>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1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B</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2^</a:t>
            </a:r>
            <a:r>
              <a:rPr lang="en-US" altLang="zh-CN" sz="1800" dirty="0">
                <a:solidFill>
                  <a:srgbClr val="333399"/>
                </a:solidFill>
              </a:rPr>
              <a:t>(</a:t>
            </a:r>
            <a:r>
              <a:rPr lang="en-US" altLang="zh-CN" sz="1800" i="0" dirty="0">
                <a:solidFill>
                  <a:srgbClr val="333399"/>
                </a:solidFill>
              </a:rPr>
              <a:t>-</a:t>
            </a:r>
            <a:r>
              <a:rPr lang="en-US" altLang="zh-CN" sz="1800" dirty="0" err="1">
                <a:solidFill>
                  <a:srgbClr val="333399"/>
                </a:solidFill>
                <a:sym typeface="Symbol" pitchFamily="18" charset="2"/>
              </a:rPr>
              <a:t>B</a:t>
            </a:r>
            <a:r>
              <a:rPr lang="en-US" altLang="zh-CN" sz="1800" b="1" i="0" dirty="0" err="1">
                <a:solidFill>
                  <a:srgbClr val="333399"/>
                </a:solidFill>
                <a:sym typeface="Symbol" pitchFamily="18" charset="2"/>
              </a:rPr>
              <a:t>.</a:t>
            </a:r>
            <a:r>
              <a:rPr lang="en-US" altLang="zh-CN" sz="1800" dirty="0" err="1">
                <a:solidFill>
                  <a:srgbClr val="333399"/>
                </a:solidFill>
              </a:rPr>
              <a:t>f</a:t>
            </a:r>
            <a:r>
              <a:rPr lang="en-US" altLang="zh-CN" sz="1800" dirty="0">
                <a:solidFill>
                  <a:srgbClr val="333399"/>
                </a:solidFill>
              </a:rPr>
              <a:t>)</a:t>
            </a:r>
            <a:r>
              <a:rPr lang="en-US" altLang="zh-CN" sz="1800" i="0" dirty="0">
                <a:solidFill>
                  <a:srgbClr val="333399"/>
                </a:solidFill>
              </a:rPr>
              <a:t> </a:t>
            </a:r>
            <a:r>
              <a:rPr lang="en-US" altLang="zh-CN" sz="1800" i="0" dirty="0">
                <a:solidFill>
                  <a:srgbClr val="333399"/>
                </a:solidFill>
                <a:sym typeface="Symbol" pitchFamily="18" charset="2"/>
              </a:rPr>
              <a:t>}</a:t>
            </a:r>
          </a:p>
          <a:p>
            <a:pPr algn="l">
              <a:buClrTx/>
            </a:pPr>
            <a:r>
              <a:rPr lang="en-US" altLang="zh-CN" sz="1800" dirty="0">
                <a:solidFill>
                  <a:srgbClr val="333399"/>
                </a:solidFill>
                <a:sym typeface="Symbol" pitchFamily="18" charset="2"/>
              </a:rPr>
              <a:t>M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M</a:t>
            </a:r>
            <a:r>
              <a:rPr lang="en-US" altLang="zh-CN" sz="1800" b="1" i="0" dirty="0">
                <a:solidFill>
                  <a:srgbClr val="333399"/>
                </a:solidFill>
                <a:sym typeface="Symbol" pitchFamily="18" charset="2"/>
              </a:rPr>
              <a:t>.</a:t>
            </a:r>
            <a:r>
              <a:rPr lang="en-US" altLang="zh-CN" sz="1800" dirty="0">
                <a:solidFill>
                  <a:srgbClr val="333399"/>
                </a:solidFill>
              </a:rPr>
              <a:t>s</a:t>
            </a:r>
            <a:r>
              <a:rPr lang="en-US" altLang="zh-CN" sz="1800" i="0" dirty="0">
                <a:solidFill>
                  <a:srgbClr val="333399"/>
                </a:solidFill>
              </a:rPr>
              <a:t> : =1</a:t>
            </a:r>
            <a:r>
              <a:rPr lang="en-US" altLang="zh-CN" sz="1800" i="0" dirty="0">
                <a:solidFill>
                  <a:srgbClr val="333399"/>
                </a:solidFill>
                <a:sym typeface="Symbol" pitchFamily="18" charset="2"/>
              </a:rPr>
              <a:t>}</a:t>
            </a:r>
          </a:p>
          <a:p>
            <a:pPr algn="l">
              <a:buClrTx/>
            </a:pPr>
            <a:r>
              <a:rPr lang="en-US" altLang="zh-CN" sz="1800" dirty="0">
                <a:solidFill>
                  <a:srgbClr val="333399"/>
                </a:solidFill>
                <a:sym typeface="Symbol" pitchFamily="18" charset="2"/>
              </a:rPr>
              <a:t>P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a:t>
            </a:r>
            <a:r>
              <a:rPr lang="en-US" altLang="zh-CN" sz="1800" b="1" dirty="0">
                <a:solidFill>
                  <a:srgbClr val="333399"/>
                </a:solidFill>
                <a:sym typeface="Symbol" pitchFamily="18" charset="2"/>
              </a:rPr>
              <a:t>.</a:t>
            </a:r>
            <a:r>
              <a:rPr lang="en-US" altLang="zh-CN" sz="1800" dirty="0">
                <a:solidFill>
                  <a:srgbClr val="333399"/>
                </a:solidFill>
                <a:sym typeface="Symbol" pitchFamily="18" charset="2"/>
              </a:rPr>
              <a:t>s </a:t>
            </a:r>
            <a:r>
              <a:rPr lang="en-US" altLang="zh-CN" sz="1800" i="0" dirty="0">
                <a:solidFill>
                  <a:srgbClr val="333399"/>
                </a:solidFill>
              </a:rPr>
              <a:t>:= </a:t>
            </a:r>
            <a:r>
              <a:rPr lang="en-US" altLang="zh-CN" sz="1800" dirty="0" err="1">
                <a:solidFill>
                  <a:srgbClr val="333399"/>
                </a:solidFill>
                <a:sym typeface="Symbol" pitchFamily="18" charset="2"/>
              </a:rPr>
              <a:t>P</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i</a:t>
            </a:r>
            <a:r>
              <a:rPr lang="en-US" altLang="zh-CN" sz="1800" dirty="0">
                <a:solidFill>
                  <a:srgbClr val="333399"/>
                </a:solidFill>
                <a:sym typeface="Symbol" pitchFamily="18" charset="2"/>
              </a:rPr>
              <a:t> +1 </a:t>
            </a:r>
            <a:r>
              <a:rPr lang="en-US" altLang="zh-CN" sz="1800" i="0" dirty="0">
                <a:solidFill>
                  <a:srgbClr val="333399"/>
                </a:solidFill>
                <a:sym typeface="Symbol" pitchFamily="18" charset="2"/>
              </a:rPr>
              <a:t>}</a:t>
            </a:r>
          </a:p>
        </p:txBody>
      </p:sp>
      <p:grpSp>
        <p:nvGrpSpPr>
          <p:cNvPr id="67593" name="Group 13"/>
          <p:cNvGrpSpPr>
            <a:grpSpLocks/>
          </p:cNvGrpSpPr>
          <p:nvPr/>
        </p:nvGrpSpPr>
        <p:grpSpPr bwMode="auto">
          <a:xfrm>
            <a:off x="7524750" y="2924175"/>
            <a:ext cx="1368425" cy="3529013"/>
            <a:chOff x="4740" y="1842"/>
            <a:chExt cx="862" cy="2223"/>
          </a:xfrm>
        </p:grpSpPr>
        <p:sp>
          <p:nvSpPr>
            <p:cNvPr id="67608" name="Line 14"/>
            <p:cNvSpPr>
              <a:spLocks noChangeShapeType="1"/>
            </p:cNvSpPr>
            <p:nvPr/>
          </p:nvSpPr>
          <p:spPr bwMode="auto">
            <a:xfrm>
              <a:off x="4740" y="1842"/>
              <a:ext cx="0" cy="2223"/>
            </a:xfrm>
            <a:prstGeom prst="line">
              <a:avLst/>
            </a:prstGeom>
            <a:noFill/>
            <a:ln w="9525">
              <a:solidFill>
                <a:srgbClr val="800080"/>
              </a:solidFill>
              <a:round/>
              <a:headEnd/>
              <a:tailEnd/>
            </a:ln>
          </p:spPr>
          <p:txBody>
            <a:bodyPr>
              <a:spAutoFit/>
            </a:bodyPr>
            <a:lstStyle/>
            <a:p>
              <a:endParaRPr lang="zh-CN" altLang="en-US"/>
            </a:p>
          </p:txBody>
        </p:sp>
        <p:sp>
          <p:nvSpPr>
            <p:cNvPr id="67609" name="Line 15"/>
            <p:cNvSpPr>
              <a:spLocks noChangeShapeType="1"/>
            </p:cNvSpPr>
            <p:nvPr/>
          </p:nvSpPr>
          <p:spPr bwMode="auto">
            <a:xfrm>
              <a:off x="5012" y="1842"/>
              <a:ext cx="0" cy="2223"/>
            </a:xfrm>
            <a:prstGeom prst="line">
              <a:avLst/>
            </a:prstGeom>
            <a:noFill/>
            <a:ln w="9525">
              <a:solidFill>
                <a:srgbClr val="800080"/>
              </a:solidFill>
              <a:round/>
              <a:headEnd/>
              <a:tailEnd/>
            </a:ln>
          </p:spPr>
          <p:txBody>
            <a:bodyPr>
              <a:spAutoFit/>
            </a:bodyPr>
            <a:lstStyle/>
            <a:p>
              <a:endParaRPr lang="zh-CN" altLang="en-US"/>
            </a:p>
          </p:txBody>
        </p:sp>
        <p:sp>
          <p:nvSpPr>
            <p:cNvPr id="67610" name="Line 16"/>
            <p:cNvSpPr>
              <a:spLocks noChangeShapeType="1"/>
            </p:cNvSpPr>
            <p:nvPr/>
          </p:nvSpPr>
          <p:spPr bwMode="auto">
            <a:xfrm>
              <a:off x="5602" y="1842"/>
              <a:ext cx="0" cy="2223"/>
            </a:xfrm>
            <a:prstGeom prst="line">
              <a:avLst/>
            </a:prstGeom>
            <a:noFill/>
            <a:ln w="9525">
              <a:solidFill>
                <a:srgbClr val="800080"/>
              </a:solidFill>
              <a:round/>
              <a:headEnd/>
              <a:tailEnd/>
            </a:ln>
          </p:spPr>
          <p:txBody>
            <a:bodyPr>
              <a:spAutoFit/>
            </a:bodyPr>
            <a:lstStyle/>
            <a:p>
              <a:endParaRPr lang="zh-CN" altLang="en-US"/>
            </a:p>
          </p:txBody>
        </p:sp>
        <p:sp>
          <p:nvSpPr>
            <p:cNvPr id="67611" name="Line 17"/>
            <p:cNvSpPr>
              <a:spLocks noChangeShapeType="1"/>
            </p:cNvSpPr>
            <p:nvPr/>
          </p:nvSpPr>
          <p:spPr bwMode="auto">
            <a:xfrm>
              <a:off x="4740" y="4065"/>
              <a:ext cx="862" cy="0"/>
            </a:xfrm>
            <a:prstGeom prst="line">
              <a:avLst/>
            </a:prstGeom>
            <a:noFill/>
            <a:ln w="9525">
              <a:solidFill>
                <a:srgbClr val="800080"/>
              </a:solidFill>
              <a:round/>
              <a:headEnd/>
              <a:tailEnd/>
            </a:ln>
          </p:spPr>
          <p:txBody>
            <a:bodyPr>
              <a:spAutoFit/>
            </a:bodyPr>
            <a:lstStyle/>
            <a:p>
              <a:endParaRPr lang="zh-CN" altLang="en-US"/>
            </a:p>
          </p:txBody>
        </p:sp>
      </p:grpSp>
      <p:sp>
        <p:nvSpPr>
          <p:cNvPr id="67594" name="Text Box 18"/>
          <p:cNvSpPr txBox="1">
            <a:spLocks noChangeArrowheads="1"/>
          </p:cNvSpPr>
          <p:nvPr/>
        </p:nvSpPr>
        <p:spPr bwMode="auto">
          <a:xfrm>
            <a:off x="4500563" y="3141663"/>
            <a:ext cx="2663825" cy="396875"/>
          </a:xfrm>
          <a:prstGeom prst="rect">
            <a:avLst/>
          </a:prstGeom>
          <a:noFill/>
          <a:ln w="9525">
            <a:noFill/>
            <a:miter lim="800000"/>
            <a:headEnd/>
            <a:tailEnd/>
          </a:ln>
        </p:spPr>
        <p:txBody>
          <a:bodyPr>
            <a:spAutoFit/>
          </a:bodyPr>
          <a:lstStyle/>
          <a:p>
            <a:pPr algn="l">
              <a:buClrTx/>
            </a:pPr>
            <a:r>
              <a:rPr kumimoji="0" lang="zh-CN" altLang="en-US" sz="2000" b="1" i="0">
                <a:sym typeface="Symbol" pitchFamily="18" charset="2"/>
              </a:rPr>
              <a:t>例</a:t>
            </a:r>
            <a:r>
              <a:rPr kumimoji="0" lang="en-US" altLang="zh-CN" sz="2000" b="1" i="0">
                <a:sym typeface="Symbol" pitchFamily="18" charset="2"/>
              </a:rPr>
              <a:t>: </a:t>
            </a:r>
            <a:r>
              <a:rPr kumimoji="0" lang="zh-CN" altLang="en-US" sz="2000" b="1" i="0">
                <a:solidFill>
                  <a:srgbClr val="333399"/>
                </a:solidFill>
                <a:sym typeface="Symbol" pitchFamily="18" charset="2"/>
              </a:rPr>
              <a:t>处理输入串</a:t>
            </a:r>
            <a:r>
              <a:rPr kumimoji="0" lang="zh-CN" altLang="en-US" sz="2000" b="1" i="0">
                <a:sym typeface="Symbol" pitchFamily="18" charset="2"/>
              </a:rPr>
              <a:t>   </a:t>
            </a:r>
            <a:r>
              <a:rPr kumimoji="0" lang="en-US" altLang="zh-CN" sz="2000" b="1" i="0">
                <a:sym typeface="Symbol" pitchFamily="18" charset="2"/>
              </a:rPr>
              <a:t>.101</a:t>
            </a:r>
            <a:endParaRPr kumimoji="0" lang="en-US" altLang="zh-CN" sz="2000" b="1" i="0">
              <a:solidFill>
                <a:srgbClr val="333399"/>
              </a:solidFill>
              <a:cs typeface="Times New Roman" pitchFamily="18" charset="0"/>
              <a:sym typeface="Symbol" pitchFamily="18" charset="2"/>
            </a:endParaRPr>
          </a:p>
        </p:txBody>
      </p:sp>
      <p:sp>
        <p:nvSpPr>
          <p:cNvPr id="67595" name="Rectangle 19"/>
          <p:cNvSpPr>
            <a:spLocks noChangeArrowheads="1"/>
          </p:cNvSpPr>
          <p:nvPr/>
        </p:nvSpPr>
        <p:spPr bwMode="auto">
          <a:xfrm>
            <a:off x="7524750" y="602138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7596" name="Rectangle 20"/>
          <p:cNvSpPr>
            <a:spLocks noChangeArrowheads="1"/>
          </p:cNvSpPr>
          <p:nvPr/>
        </p:nvSpPr>
        <p:spPr bwMode="auto">
          <a:xfrm>
            <a:off x="7956550" y="60213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7597" name="Rectangle 21"/>
          <p:cNvSpPr>
            <a:spLocks noChangeArrowheads="1"/>
          </p:cNvSpPr>
          <p:nvPr/>
        </p:nvSpPr>
        <p:spPr bwMode="auto">
          <a:xfrm>
            <a:off x="7092950" y="5048250"/>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endParaRPr kumimoji="0" lang="en-US" altLang="en-US" sz="2000" b="1" i="0">
              <a:sym typeface="Symbol" pitchFamily="18" charset="2"/>
            </a:endParaRPr>
          </a:p>
        </p:txBody>
      </p:sp>
      <p:sp>
        <p:nvSpPr>
          <p:cNvPr id="67598" name="Rectangle 22"/>
          <p:cNvSpPr>
            <a:spLocks noChangeArrowheads="1"/>
          </p:cNvSpPr>
          <p:nvPr/>
        </p:nvSpPr>
        <p:spPr bwMode="auto">
          <a:xfrm>
            <a:off x="7524750" y="5734050"/>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7599" name="Rectangle 23"/>
          <p:cNvSpPr>
            <a:spLocks noChangeArrowheads="1"/>
          </p:cNvSpPr>
          <p:nvPr/>
        </p:nvSpPr>
        <p:spPr bwMode="auto">
          <a:xfrm>
            <a:off x="7956550" y="57340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7600" name="Rectangle 24"/>
          <p:cNvSpPr>
            <a:spLocks noChangeArrowheads="1"/>
          </p:cNvSpPr>
          <p:nvPr/>
        </p:nvSpPr>
        <p:spPr bwMode="auto">
          <a:xfrm>
            <a:off x="7524750" y="540861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M</a:t>
            </a:r>
          </a:p>
        </p:txBody>
      </p:sp>
      <p:sp>
        <p:nvSpPr>
          <p:cNvPr id="67601" name="Rectangle 25"/>
          <p:cNvSpPr>
            <a:spLocks noChangeArrowheads="1"/>
          </p:cNvSpPr>
          <p:nvPr/>
        </p:nvSpPr>
        <p:spPr bwMode="auto">
          <a:xfrm>
            <a:off x="7956550" y="540861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1</a:t>
            </a:r>
          </a:p>
        </p:txBody>
      </p:sp>
      <p:sp>
        <p:nvSpPr>
          <p:cNvPr id="67602" name="Rectangle 26"/>
          <p:cNvSpPr>
            <a:spLocks noChangeArrowheads="1"/>
          </p:cNvSpPr>
          <p:nvPr/>
        </p:nvSpPr>
        <p:spPr bwMode="auto">
          <a:xfrm>
            <a:off x="7524750" y="5048250"/>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B</a:t>
            </a:r>
          </a:p>
        </p:txBody>
      </p:sp>
      <p:sp>
        <p:nvSpPr>
          <p:cNvPr id="67603" name="Rectangle 27"/>
          <p:cNvSpPr>
            <a:spLocks noChangeArrowheads="1"/>
          </p:cNvSpPr>
          <p:nvPr/>
        </p:nvSpPr>
        <p:spPr bwMode="auto">
          <a:xfrm>
            <a:off x="7956550" y="50482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0.5</a:t>
            </a:r>
          </a:p>
        </p:txBody>
      </p:sp>
      <p:sp>
        <p:nvSpPr>
          <p:cNvPr id="615452" name="Rectangle 28"/>
          <p:cNvSpPr>
            <a:spLocks noChangeArrowheads="1"/>
          </p:cNvSpPr>
          <p:nvPr/>
        </p:nvSpPr>
        <p:spPr bwMode="auto">
          <a:xfrm>
            <a:off x="7524750" y="465296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P</a:t>
            </a:r>
          </a:p>
        </p:txBody>
      </p:sp>
      <p:sp>
        <p:nvSpPr>
          <p:cNvPr id="615453" name="Rectangle 29"/>
          <p:cNvSpPr>
            <a:spLocks noChangeArrowheads="1"/>
          </p:cNvSpPr>
          <p:nvPr/>
        </p:nvSpPr>
        <p:spPr bwMode="auto">
          <a:xfrm>
            <a:off x="7956550" y="465296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2</a:t>
            </a:r>
          </a:p>
        </p:txBody>
      </p:sp>
      <p:sp>
        <p:nvSpPr>
          <p:cNvPr id="615455" name="Text Box 31"/>
          <p:cNvSpPr txBox="1">
            <a:spLocks noChangeArrowheads="1"/>
          </p:cNvSpPr>
          <p:nvPr/>
        </p:nvSpPr>
        <p:spPr bwMode="auto">
          <a:xfrm>
            <a:off x="871538" y="3923523"/>
            <a:ext cx="6437312" cy="2441575"/>
          </a:xfrm>
          <a:prstGeom prst="rect">
            <a:avLst/>
          </a:prstGeom>
          <a:noFill/>
          <a:ln w="9525">
            <a:noFill/>
            <a:miter lim="800000"/>
            <a:headEnd/>
            <a:tailEnd/>
          </a:ln>
        </p:spPr>
        <p:txBody>
          <a:bodyPr>
            <a:spAutoFit/>
          </a:bodyPr>
          <a:lstStyle/>
          <a:p>
            <a:pPr algn="l">
              <a:buClrTx/>
            </a:pPr>
            <a:r>
              <a:rPr lang="en-US" altLang="zh-CN" sz="1800" dirty="0">
                <a:solidFill>
                  <a:srgbClr val="333399"/>
                </a:solidFill>
                <a:sym typeface="Symbol" pitchFamily="18" charset="2"/>
              </a:rPr>
              <a:t>N </a:t>
            </a:r>
            <a:r>
              <a:rPr lang="en-US" altLang="zh-CN" sz="1800" i="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M S                 </a:t>
            </a:r>
            <a:r>
              <a:rPr lang="en-US" altLang="zh-CN" sz="1800" dirty="0">
                <a:solidFill>
                  <a:srgbClr val="333399"/>
                </a:solidFill>
                <a:cs typeface="Times New Roman" pitchFamily="18" charset="0"/>
                <a:sym typeface="Symbol" pitchFamily="18" charset="2"/>
              </a:rPr>
              <a:t>p</a:t>
            </a:r>
            <a:r>
              <a:rPr lang="en-US" altLang="zh-CN" sz="1800" dirty="0">
                <a:solidFill>
                  <a:srgbClr val="333399"/>
                </a:solidFill>
              </a:rPr>
              <a:t>rint(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v</a:t>
            </a:r>
            <a:r>
              <a:rPr lang="en-US" altLang="zh-CN" sz="1800" dirty="0">
                <a:solidFill>
                  <a:srgbClr val="333399"/>
                </a:solidFill>
              </a:rPr>
              <a:t>) </a:t>
            </a:r>
            <a:endParaRPr lang="en-US" altLang="zh-CN" sz="1800" i="0" baseline="-250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B</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 S</a:t>
            </a:r>
            <a:r>
              <a:rPr lang="en-US" altLang="zh-CN" sz="1800" i="0" baseline="-25000" dirty="0">
                <a:solidFill>
                  <a:srgbClr val="333399"/>
                </a:solidFill>
                <a:sym typeface="Symbol" pitchFamily="18" charset="2"/>
              </a:rPr>
              <a:t>1</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 +</a:t>
            </a:r>
            <a:r>
              <a:rPr lang="en-US" altLang="zh-CN" sz="1800" i="0" dirty="0">
                <a:solidFill>
                  <a:srgbClr val="333399"/>
                </a:solidFill>
                <a:ea typeface="华文行楷" pitchFamily="2" charset="-122"/>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kumimoji="0"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ea typeface="华文行楷" pitchFamily="2" charset="-122"/>
                <a:sym typeface="Symbol" pitchFamily="18" charset="2"/>
              </a:rPr>
              <a:t>0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ea typeface="华文行楷" pitchFamily="2" charset="-122"/>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sym typeface="Symbol" pitchFamily="18" charset="2"/>
              </a:rPr>
              <a:t>1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2^</a:t>
            </a:r>
            <a:r>
              <a:rPr lang="en-US" altLang="zh-CN" sz="1800" dirty="0">
                <a:solidFill>
                  <a:srgbClr val="333399"/>
                </a:solidFill>
                <a:ea typeface="华文行楷" pitchFamily="2" charset="-122"/>
                <a:sym typeface="Symbol" pitchFamily="18" charset="2"/>
              </a:rPr>
              <a:t>(</a:t>
            </a:r>
            <a:r>
              <a:rPr lang="en-US" altLang="zh-CN" sz="1800" i="0" dirty="0">
                <a:solidFill>
                  <a:srgbClr val="333399"/>
                </a:solidFill>
                <a:ea typeface="华文行楷" pitchFamily="2" charset="-122"/>
                <a:sym typeface="Symbol" pitchFamily="18" charset="2"/>
              </a:rPr>
              <a: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M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1</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P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s+1</a:t>
            </a:r>
            <a:endParaRPr lang="en-US" altLang="zh-CN" sz="1800" dirty="0">
              <a:solidFill>
                <a:srgbClr val="333399"/>
              </a:solidFill>
              <a:sym typeface="Symbol" pitchFamily="18" charset="2"/>
            </a:endParaRPr>
          </a:p>
          <a:p>
            <a:pPr algn="l">
              <a:buClrTx/>
            </a:pPr>
            <a:endParaRPr lang="en-US" altLang="zh-CN" sz="800" dirty="0">
              <a:solidFill>
                <a:srgbClr val="333399"/>
              </a:solidFill>
              <a:sym typeface="Symbol" pitchFamily="18" charset="2"/>
            </a:endParaRPr>
          </a:p>
          <a:p>
            <a:pPr algn="l">
              <a:buClrTx/>
            </a:pPr>
            <a:r>
              <a:rPr kumimoji="0" lang="en-US" altLang="zh-CN" sz="2000" b="1" i="0" dirty="0">
                <a:solidFill>
                  <a:srgbClr val="333399"/>
                </a:solidFill>
                <a:sym typeface="Symbol" pitchFamily="18" charset="2"/>
              </a:rPr>
              <a:t>(</a:t>
            </a:r>
            <a:r>
              <a:rPr kumimoji="0" lang="zh-CN" altLang="en-US" sz="2000" b="1" i="0" dirty="0">
                <a:solidFill>
                  <a:srgbClr val="333399"/>
                </a:solidFill>
                <a:sym typeface="Symbol" pitchFamily="18" charset="2"/>
              </a:rPr>
              <a:t>分析栈</a:t>
            </a:r>
            <a:r>
              <a:rPr kumimoji="0" lang="en-US" altLang="zh-CN" sz="2000" dirty="0" err="1">
                <a:solidFill>
                  <a:srgbClr val="333399"/>
                </a:solidFill>
                <a:sym typeface="Symbol" pitchFamily="18" charset="2"/>
              </a:rPr>
              <a:t>val</a:t>
            </a:r>
            <a:r>
              <a:rPr kumimoji="0" lang="en-US" altLang="zh-CN" sz="2000" dirty="0">
                <a:solidFill>
                  <a:srgbClr val="333399"/>
                </a:solidFill>
                <a:sym typeface="Symbol" pitchFamily="18" charset="2"/>
              </a:rPr>
              <a:t> </a:t>
            </a:r>
            <a:r>
              <a:rPr kumimoji="0" lang="zh-CN" altLang="en-US" sz="2000" b="1" i="0" dirty="0">
                <a:solidFill>
                  <a:srgbClr val="333399"/>
                </a:solidFill>
                <a:sym typeface="Symbol" pitchFamily="18" charset="2"/>
              </a:rPr>
              <a:t>存放文法符号的综合属性，</a:t>
            </a:r>
            <a:r>
              <a:rPr kumimoji="0" lang="en-US" altLang="zh-CN" sz="2000" dirty="0">
                <a:solidFill>
                  <a:srgbClr val="333399"/>
                </a:solidFill>
                <a:sym typeface="Symbol" pitchFamily="18" charset="2"/>
              </a:rPr>
              <a:t>top</a:t>
            </a:r>
            <a:r>
              <a:rPr kumimoji="0" lang="zh-CN" altLang="en-US" sz="2000" b="1" i="0" dirty="0">
                <a:solidFill>
                  <a:srgbClr val="333399"/>
                </a:solidFill>
                <a:sym typeface="Symbol" pitchFamily="18" charset="2"/>
              </a:rPr>
              <a:t>为栈顶指针</a:t>
            </a:r>
            <a:r>
              <a:rPr kumimoji="0" lang="en-US" altLang="zh-CN" sz="2000" b="1" i="0" dirty="0">
                <a:solidFill>
                  <a:srgbClr val="333399"/>
                </a:solidFill>
                <a:sym typeface="Symbol" pitchFamily="18" charset="2"/>
              </a:rPr>
              <a:t>)</a:t>
            </a:r>
          </a:p>
        </p:txBody>
      </p:sp>
    </p:spTree>
    <p:extLst>
      <p:ext uri="{BB962C8B-B14F-4D97-AF65-F5344CB8AC3E}">
        <p14:creationId xmlns:p14="http://schemas.microsoft.com/office/powerpoint/2010/main" val="351180022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15452"/>
                                        </p:tgtEl>
                                        <p:attrNameLst>
                                          <p:attrName>style.visibility</p:attrName>
                                        </p:attrNameLst>
                                      </p:cBhvr>
                                      <p:to>
                                        <p:strVal val="visible"/>
                                      </p:to>
                                    </p:set>
                                    <p:animEffect transition="in" filter="slide(fromBottom)">
                                      <p:cBhvr>
                                        <p:cTn id="7" dur="500"/>
                                        <p:tgtEl>
                                          <p:spTgt spid="61545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15453"/>
                                        </p:tgtEl>
                                        <p:attrNameLst>
                                          <p:attrName>style.visibility</p:attrName>
                                        </p:attrNameLst>
                                      </p:cBhvr>
                                      <p:to>
                                        <p:strVal val="visible"/>
                                      </p:to>
                                    </p:set>
                                    <p:animEffect transition="in" filter="slide(fromBottom)">
                                      <p:cBhvr>
                                        <p:cTn id="12" dur="500"/>
                                        <p:tgtEl>
                                          <p:spTgt spid="615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52" grpId="0"/>
      <p:bldP spid="615453"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5"/>
          <p:cNvSpPr txBox="1">
            <a:spLocks noChangeArrowheads="1"/>
          </p:cNvSpPr>
          <p:nvPr/>
        </p:nvSpPr>
        <p:spPr bwMode="auto">
          <a:xfrm>
            <a:off x="165100" y="418290"/>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dirty="0">
                <a:latin typeface="楷体_GB2312" pitchFamily="49" charset="-122"/>
              </a:rPr>
              <a:t> </a:t>
            </a:r>
            <a:r>
              <a:rPr lang="zh-CN" altLang="en-US" sz="2800" b="1" i="0" dirty="0">
                <a:latin typeface="楷体_GB2312" pitchFamily="49" charset="-122"/>
              </a:rPr>
              <a:t>基于翻译模式的</a:t>
            </a:r>
            <a:r>
              <a:rPr lang="zh-CN" altLang="en-US" sz="2800" b="1" i="0" dirty="0"/>
              <a:t>自下而上</a:t>
            </a:r>
            <a:r>
              <a:rPr lang="zh-CN" altLang="en-US" sz="2800" b="1" i="0" dirty="0">
                <a:latin typeface="楷体_GB2312" pitchFamily="49" charset="-122"/>
              </a:rPr>
              <a:t>语义计算</a:t>
            </a:r>
          </a:p>
          <a:p>
            <a:pPr algn="l">
              <a:buClrTx/>
            </a:pPr>
            <a:endParaRPr lang="zh-CN" altLang="en-US" sz="1000" b="1" i="0" dirty="0">
              <a:latin typeface="楷体_GB2312" pitchFamily="49" charset="-122"/>
            </a:endParaRPr>
          </a:p>
          <a:p>
            <a:pPr lvl="1" algn="l">
              <a:buClrTx/>
              <a:buFont typeface="Symbol" pitchFamily="18" charset="2"/>
              <a:buChar char="-"/>
            </a:pPr>
            <a:r>
              <a:rPr lang="zh-CN" altLang="en-US" sz="2800" b="1" i="0" dirty="0"/>
              <a:t>  </a:t>
            </a:r>
            <a:r>
              <a:rPr lang="zh-CN" altLang="en-US" b="1" i="0" dirty="0">
                <a:solidFill>
                  <a:srgbClr val="333399"/>
                </a:solidFill>
              </a:rPr>
              <a:t>分析栈中继承属性的访问（</a:t>
            </a:r>
            <a:r>
              <a:rPr lang="zh-CN" altLang="en-US" b="1" i="0" dirty="0"/>
              <a:t>较复杂的例子</a:t>
            </a:r>
            <a:r>
              <a:rPr lang="zh-CN" altLang="en-US" b="1" i="0" dirty="0">
                <a:solidFill>
                  <a:srgbClr val="333399"/>
                </a:solidFill>
              </a:rPr>
              <a:t>）</a:t>
            </a:r>
          </a:p>
        </p:txBody>
      </p:sp>
      <p:sp>
        <p:nvSpPr>
          <p:cNvPr id="68611" name="Text Box 7"/>
          <p:cNvSpPr txBox="1">
            <a:spLocks noChangeArrowheads="1"/>
          </p:cNvSpPr>
          <p:nvPr/>
        </p:nvSpPr>
        <p:spPr bwMode="auto">
          <a:xfrm>
            <a:off x="768350" y="3676133"/>
            <a:ext cx="6480175" cy="396875"/>
          </a:xfrm>
          <a:prstGeom prst="rect">
            <a:avLst/>
          </a:prstGeom>
          <a:noFill/>
          <a:ln w="9525">
            <a:noFill/>
            <a:miter lim="800000"/>
            <a:headEnd/>
            <a:tailEnd/>
          </a:ln>
        </p:spPr>
        <p:txBody>
          <a:bodyPr>
            <a:spAutoFit/>
          </a:bodyPr>
          <a:lstStyle/>
          <a:p>
            <a:pPr algn="l">
              <a:buClrTx/>
            </a:pPr>
            <a:r>
              <a:rPr kumimoji="0" lang="zh-CN" altLang="en-US" sz="2000" b="1" i="0" dirty="0">
                <a:sym typeface="Symbol" pitchFamily="18" charset="2"/>
              </a:rPr>
              <a:t>产生式                   依产生式归约时语义计算的代码片断</a:t>
            </a:r>
            <a:endParaRPr kumimoji="0" lang="zh-CN" altLang="en-US" sz="2000" b="1" i="0" dirty="0">
              <a:solidFill>
                <a:srgbClr val="333399"/>
              </a:solidFill>
              <a:cs typeface="Times New Roman" pitchFamily="18" charset="0"/>
              <a:sym typeface="Symbol" pitchFamily="18" charset="2"/>
            </a:endParaRPr>
          </a:p>
        </p:txBody>
      </p:sp>
      <p:sp>
        <p:nvSpPr>
          <p:cNvPr id="68616" name="Text Box 12"/>
          <p:cNvSpPr txBox="1">
            <a:spLocks noChangeArrowheads="1"/>
          </p:cNvSpPr>
          <p:nvPr/>
        </p:nvSpPr>
        <p:spPr bwMode="auto">
          <a:xfrm>
            <a:off x="768350" y="1605255"/>
            <a:ext cx="7620000" cy="2014537"/>
          </a:xfrm>
          <a:prstGeom prst="rect">
            <a:avLst/>
          </a:prstGeom>
          <a:noFill/>
          <a:ln w="9525">
            <a:noFill/>
            <a:miter lim="800000"/>
            <a:headEnd/>
            <a:tailEnd/>
          </a:ln>
        </p:spPr>
        <p:txBody>
          <a:bodyPr>
            <a:spAutoFit/>
          </a:bodyPr>
          <a:lstStyle/>
          <a:p>
            <a:pPr algn="l">
              <a:buClrTx/>
            </a:pPr>
            <a:r>
              <a:rPr lang="en-US" altLang="zh-CN" sz="1800" dirty="0">
                <a:solidFill>
                  <a:srgbClr val="333399"/>
                </a:solidFill>
                <a:sym typeface="Symbol" pitchFamily="18" charset="2"/>
              </a:rPr>
              <a:t>N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ym typeface="Symbol" pitchFamily="18" charset="2"/>
              </a:rPr>
              <a:t> </a:t>
            </a:r>
            <a:r>
              <a:rPr lang="en-US" altLang="zh-CN" sz="1800" dirty="0">
                <a:solidFill>
                  <a:srgbClr val="333399"/>
                </a:solidFill>
                <a:sym typeface="Symbol" pitchFamily="18" charset="2"/>
              </a:rPr>
              <a:t>M </a:t>
            </a:r>
            <a:r>
              <a:rPr lang="en-US" altLang="zh-CN" sz="1800" i="0" dirty="0">
                <a:solidFill>
                  <a:srgbClr val="333399"/>
                </a:solidFill>
                <a:cs typeface="Times New Roman" pitchFamily="18" charset="0"/>
                <a:sym typeface="Symbol" pitchFamily="18" charset="2"/>
              </a:rPr>
              <a:t>{ </a:t>
            </a:r>
            <a:r>
              <a:rPr lang="en-US" altLang="zh-CN" sz="1800" dirty="0" err="1">
                <a:solidFill>
                  <a:srgbClr val="333399"/>
                </a:solidFill>
                <a:sym typeface="Symbol" pitchFamily="18" charset="2"/>
              </a:rPr>
              <a:t>S</a:t>
            </a:r>
            <a:r>
              <a:rPr lang="en-US" altLang="zh-CN" sz="1800" b="1" i="0" dirty="0" err="1">
                <a:solidFill>
                  <a:srgbClr val="333399"/>
                </a:solidFill>
                <a:sym typeface="Symbol" pitchFamily="18" charset="2"/>
              </a:rPr>
              <a:t>.</a:t>
            </a:r>
            <a:r>
              <a:rPr lang="en-US" altLang="zh-CN" sz="1800" dirty="0" err="1">
                <a:solidFill>
                  <a:srgbClr val="333399"/>
                </a:solidFill>
              </a:rPr>
              <a:t>f</a:t>
            </a:r>
            <a:r>
              <a:rPr lang="en-US" altLang="zh-CN" sz="1800" i="0" dirty="0">
                <a:solidFill>
                  <a:srgbClr val="333399"/>
                </a:solidFill>
              </a:rPr>
              <a:t> : = </a:t>
            </a:r>
            <a:r>
              <a:rPr lang="en-US" altLang="zh-CN" sz="1800" dirty="0">
                <a:solidFill>
                  <a:srgbClr val="333399"/>
                </a:solidFill>
                <a:sym typeface="Symbol" pitchFamily="18" charset="2"/>
              </a:rPr>
              <a:t>M</a:t>
            </a:r>
            <a:r>
              <a:rPr lang="en-US" altLang="zh-CN" sz="1800" b="1" i="0" dirty="0">
                <a:solidFill>
                  <a:srgbClr val="333399"/>
                </a:solidFill>
                <a:sym typeface="Symbol" pitchFamily="18" charset="2"/>
              </a:rPr>
              <a:t>.</a:t>
            </a:r>
            <a:r>
              <a:rPr lang="en-US" altLang="zh-CN" sz="1800" dirty="0">
                <a:solidFill>
                  <a:srgbClr val="333399"/>
                </a:solidFill>
              </a:rPr>
              <a:t>s</a:t>
            </a:r>
            <a:r>
              <a:rPr lang="en-US" altLang="zh-CN" sz="1800" i="0" dirty="0">
                <a:solidFill>
                  <a:srgbClr val="333399"/>
                </a:solidFill>
              </a:rPr>
              <a:t>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a:t>
            </a:r>
            <a:r>
              <a:rPr lang="en-US" altLang="zh-CN" sz="1800" dirty="0">
                <a:solidFill>
                  <a:srgbClr val="333399"/>
                </a:solidFill>
              </a:rPr>
              <a:t>rint(</a:t>
            </a:r>
            <a:r>
              <a:rPr lang="en-US" altLang="zh-CN" sz="1800" dirty="0" err="1">
                <a:solidFill>
                  <a:srgbClr val="333399"/>
                </a:solidFill>
                <a:sym typeface="Symbol" pitchFamily="18" charset="2"/>
              </a:rPr>
              <a:t>S</a:t>
            </a:r>
            <a:r>
              <a:rPr lang="en-US" altLang="zh-CN" sz="1800" b="1" i="0"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rPr>
              <a:t>) </a:t>
            </a:r>
            <a:r>
              <a:rPr lang="en-US" altLang="zh-CN" sz="1800" i="0" dirty="0">
                <a:solidFill>
                  <a:srgbClr val="333399"/>
                </a:solidFill>
                <a:sym typeface="Symbol" pitchFamily="18" charset="2"/>
              </a:rPr>
              <a:t>}</a:t>
            </a:r>
            <a:endParaRPr lang="en-US" altLang="zh-CN" sz="1800" i="0" baseline="-250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 </a:t>
            </a:r>
            <a:r>
              <a:rPr lang="en-US" altLang="zh-CN" sz="1800" dirty="0" err="1">
                <a:solidFill>
                  <a:srgbClr val="333399"/>
                </a:solidFill>
                <a:sym typeface="Symbol" pitchFamily="18" charset="2"/>
              </a:rPr>
              <a:t>B</a:t>
            </a:r>
            <a:r>
              <a:rPr lang="en-US" altLang="zh-CN" sz="1800" b="1" i="0" dirty="0" err="1">
                <a:solidFill>
                  <a:srgbClr val="333399"/>
                </a:solidFill>
                <a:sym typeface="Symbol" pitchFamily="18" charset="2"/>
              </a:rPr>
              <a:t>.</a:t>
            </a:r>
            <a:r>
              <a:rPr lang="en-US" altLang="zh-CN" sz="1800" dirty="0" err="1">
                <a:solidFill>
                  <a:srgbClr val="333399"/>
                </a:solidFill>
              </a:rPr>
              <a:t>f</a:t>
            </a:r>
            <a:r>
              <a:rPr lang="en-US" altLang="zh-CN" sz="1800" i="0" dirty="0">
                <a:solidFill>
                  <a:srgbClr val="333399"/>
                </a:solidFill>
              </a:rPr>
              <a:t> : =</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f</a:t>
            </a:r>
            <a:r>
              <a:rPr lang="en-US" altLang="zh-CN" sz="1800" dirty="0">
                <a:solidFill>
                  <a:srgbClr val="333399"/>
                </a:solidFill>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B</a:t>
            </a:r>
            <a:r>
              <a:rPr lang="en-US" altLang="zh-CN" sz="1800" dirty="0">
                <a:sym typeface="Symbol" pitchFamily="18" charset="2"/>
              </a:rPr>
              <a:t>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P</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i</a:t>
            </a:r>
            <a:r>
              <a:rPr lang="en-US" altLang="zh-CN" sz="1800" dirty="0">
                <a:solidFill>
                  <a:srgbClr val="333399"/>
                </a:solidFill>
                <a:sym typeface="Symbol" pitchFamily="18" charset="2"/>
              </a:rPr>
              <a:t> </a:t>
            </a:r>
            <a:r>
              <a:rPr lang="en-US" altLang="zh-CN" sz="1800" i="0" dirty="0">
                <a:solidFill>
                  <a:srgbClr val="333399"/>
                </a:solidFill>
              </a:rPr>
              <a:t>:=</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f</a:t>
            </a:r>
            <a:r>
              <a:rPr lang="en-US" altLang="zh-CN" sz="1800" dirty="0">
                <a:solidFill>
                  <a:srgbClr val="333399"/>
                </a:solidFill>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P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S</a:t>
            </a:r>
            <a:r>
              <a:rPr lang="en-US" altLang="zh-CN" sz="1800" i="0" baseline="-25000" dirty="0">
                <a:solidFill>
                  <a:srgbClr val="333399"/>
                </a:solidFill>
                <a:sym typeface="Symbol" pitchFamily="18" charset="2"/>
              </a:rPr>
              <a:t>1</a:t>
            </a:r>
            <a:r>
              <a:rPr lang="en-US" altLang="zh-CN" sz="1800" b="1" dirty="0">
                <a:solidFill>
                  <a:srgbClr val="333399"/>
                </a:solidFill>
                <a:sym typeface="Symbol" pitchFamily="18" charset="2"/>
              </a:rPr>
              <a:t>.</a:t>
            </a:r>
            <a:r>
              <a:rPr lang="en-US" altLang="zh-CN" sz="1800" dirty="0">
                <a:solidFill>
                  <a:srgbClr val="333399"/>
                </a:solidFill>
                <a:sym typeface="Symbol" pitchFamily="18" charset="2"/>
              </a:rPr>
              <a:t>f </a:t>
            </a:r>
            <a:r>
              <a:rPr lang="en-US" altLang="zh-CN" sz="1800" i="0" dirty="0">
                <a:solidFill>
                  <a:srgbClr val="333399"/>
                </a:solidFill>
              </a:rPr>
              <a:t>:= </a:t>
            </a:r>
            <a:r>
              <a:rPr lang="en-US" altLang="zh-CN" sz="1800" dirty="0">
                <a:solidFill>
                  <a:srgbClr val="333399"/>
                </a:solidFill>
                <a:sym typeface="Symbol" pitchFamily="18" charset="2"/>
              </a:rPr>
              <a:t>P</a:t>
            </a:r>
            <a:r>
              <a:rPr lang="en-US" altLang="zh-CN" sz="1800" b="1" dirty="0">
                <a:solidFill>
                  <a:srgbClr val="333399"/>
                </a:solidFill>
                <a:sym typeface="Symbol" pitchFamily="18" charset="2"/>
              </a:rPr>
              <a:t>.</a:t>
            </a: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S</a:t>
            </a:r>
            <a:r>
              <a:rPr lang="en-US" altLang="zh-CN" sz="1800" i="0" baseline="-25000" dirty="0">
                <a:solidFill>
                  <a:srgbClr val="333399"/>
                </a:solidFill>
                <a:sym typeface="Symbol" pitchFamily="18" charset="2"/>
              </a:rPr>
              <a:t>1 </a:t>
            </a:r>
            <a:r>
              <a:rPr lang="en-US" altLang="zh-CN" sz="1800" i="0" dirty="0">
                <a:solidFill>
                  <a:srgbClr val="333399"/>
                </a:solidFill>
                <a:sym typeface="Symbol" pitchFamily="18" charset="2"/>
              </a:rPr>
              <a:t>{</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a:t>
            </a:r>
            <a:r>
              <a:rPr lang="en-US" altLang="zh-CN" sz="1800" dirty="0">
                <a:solidFill>
                  <a:srgbClr val="333399"/>
                </a:solidFill>
                <a:sym typeface="Symbol" pitchFamily="18" charset="2"/>
              </a:rPr>
              <a:t>S</a:t>
            </a:r>
            <a:r>
              <a:rPr lang="en-US" altLang="zh-CN" sz="1800" i="0" baseline="-25000" dirty="0">
                <a:solidFill>
                  <a:srgbClr val="333399"/>
                </a:solidFill>
                <a:sym typeface="Symbol" pitchFamily="18" charset="2"/>
              </a:rPr>
              <a:t>1</a:t>
            </a:r>
            <a:r>
              <a:rPr lang="en-US" altLang="zh-CN" sz="1800" b="1" i="0" dirty="0">
                <a:solidFill>
                  <a:srgbClr val="333399"/>
                </a:solidFill>
                <a:sym typeface="Symbol" pitchFamily="18" charset="2"/>
              </a:rPr>
              <a:t>.</a:t>
            </a:r>
            <a:r>
              <a:rPr lang="en-US" altLang="zh-CN" sz="1800" dirty="0">
                <a:solidFill>
                  <a:srgbClr val="333399"/>
                </a:solidFill>
                <a:sym typeface="Symbol" pitchFamily="18" charset="2"/>
              </a:rPr>
              <a:t>v</a:t>
            </a:r>
            <a:r>
              <a:rPr lang="en-US" altLang="zh-CN" sz="1800" i="0" dirty="0">
                <a:solidFill>
                  <a:srgbClr val="333399"/>
                </a:solidFill>
              </a:rPr>
              <a:t>+</a:t>
            </a:r>
            <a:r>
              <a:rPr lang="en-US" altLang="zh-CN" sz="1800" dirty="0">
                <a:solidFill>
                  <a:srgbClr val="333399"/>
                </a:solidFill>
                <a:sym typeface="Symbol" pitchFamily="18" charset="2"/>
              </a:rPr>
              <a:t>B</a:t>
            </a:r>
            <a:r>
              <a:rPr lang="en-US" altLang="zh-CN" sz="1800" b="1" i="0" dirty="0">
                <a:solidFill>
                  <a:srgbClr val="333399"/>
                </a:solidFill>
                <a:sym typeface="Symbol" pitchFamily="18" charset="2"/>
              </a:rPr>
              <a:t>.</a:t>
            </a:r>
            <a:r>
              <a:rPr lang="en-US" altLang="zh-CN" sz="1800" dirty="0">
                <a:solidFill>
                  <a:srgbClr val="333399"/>
                </a:solidFill>
                <a:sym typeface="Symbol" pitchFamily="18" charset="2"/>
              </a:rPr>
              <a:t>v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a:t>
            </a: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a:t>
            </a:r>
            <a:r>
              <a:rPr lang="en-US" altLang="zh-CN" sz="1800" dirty="0">
                <a:solidFill>
                  <a:srgbClr val="333399"/>
                </a:solidFill>
                <a:sym typeface="Symbol" pitchFamily="18" charset="2"/>
              </a:rPr>
              <a:t>0 </a:t>
            </a:r>
            <a:r>
              <a:rPr lang="en-US" altLang="zh-CN" sz="1800" i="0" dirty="0">
                <a:solidFill>
                  <a:srgbClr val="333399"/>
                </a:solidFill>
                <a:sym typeface="Symbol" pitchFamily="18" charset="2"/>
              </a:rPr>
              <a:t>}</a:t>
            </a:r>
            <a:endParaRPr kumimoji="0" lang="en-US" altLang="zh-CN" sz="1800" b="1" dirty="0">
              <a:solidFill>
                <a:srgbClr val="333399"/>
              </a:solidFill>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ea typeface="华文行楷" pitchFamily="2" charset="-122"/>
                <a:sym typeface="Symbol" pitchFamily="18" charset="2"/>
              </a:rPr>
              <a:t>0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B</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0 </a:t>
            </a:r>
            <a:r>
              <a:rPr lang="en-US" altLang="zh-CN" sz="1800" i="0" dirty="0">
                <a:solidFill>
                  <a:srgbClr val="333399"/>
                </a:solidFill>
                <a:sym typeface="Symbol" pitchFamily="18" charset="2"/>
              </a:rPr>
              <a:t>}</a:t>
            </a:r>
            <a:endParaRPr lang="en-US" altLang="zh-CN" sz="1800" u="sng" dirty="0">
              <a:solidFill>
                <a:srgbClr val="333399"/>
              </a:solidFill>
              <a:ea typeface="华文行楷" pitchFamily="2" charset="-122"/>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1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B</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2^</a:t>
            </a:r>
            <a:r>
              <a:rPr lang="en-US" altLang="zh-CN" sz="1800" dirty="0">
                <a:solidFill>
                  <a:srgbClr val="333399"/>
                </a:solidFill>
              </a:rPr>
              <a:t>(</a:t>
            </a:r>
            <a:r>
              <a:rPr lang="en-US" altLang="zh-CN" sz="1800" i="0" dirty="0">
                <a:solidFill>
                  <a:srgbClr val="333399"/>
                </a:solidFill>
              </a:rPr>
              <a:t>-</a:t>
            </a:r>
            <a:r>
              <a:rPr lang="en-US" altLang="zh-CN" sz="1800" dirty="0" err="1">
                <a:solidFill>
                  <a:srgbClr val="333399"/>
                </a:solidFill>
                <a:sym typeface="Symbol" pitchFamily="18" charset="2"/>
              </a:rPr>
              <a:t>B</a:t>
            </a:r>
            <a:r>
              <a:rPr lang="en-US" altLang="zh-CN" sz="1800" b="1" i="0" dirty="0" err="1">
                <a:solidFill>
                  <a:srgbClr val="333399"/>
                </a:solidFill>
                <a:sym typeface="Symbol" pitchFamily="18" charset="2"/>
              </a:rPr>
              <a:t>.</a:t>
            </a:r>
            <a:r>
              <a:rPr lang="en-US" altLang="zh-CN" sz="1800" dirty="0" err="1">
                <a:solidFill>
                  <a:srgbClr val="333399"/>
                </a:solidFill>
              </a:rPr>
              <a:t>f</a:t>
            </a:r>
            <a:r>
              <a:rPr lang="en-US" altLang="zh-CN" sz="1800" dirty="0">
                <a:solidFill>
                  <a:srgbClr val="333399"/>
                </a:solidFill>
              </a:rPr>
              <a:t>)</a:t>
            </a:r>
            <a:r>
              <a:rPr lang="en-US" altLang="zh-CN" sz="1800" i="0" dirty="0">
                <a:solidFill>
                  <a:srgbClr val="333399"/>
                </a:solidFill>
              </a:rPr>
              <a:t> </a:t>
            </a:r>
            <a:r>
              <a:rPr lang="en-US" altLang="zh-CN" sz="1800" i="0" dirty="0">
                <a:solidFill>
                  <a:srgbClr val="333399"/>
                </a:solidFill>
                <a:sym typeface="Symbol" pitchFamily="18" charset="2"/>
              </a:rPr>
              <a:t>}</a:t>
            </a:r>
          </a:p>
          <a:p>
            <a:pPr algn="l">
              <a:buClrTx/>
            </a:pPr>
            <a:r>
              <a:rPr lang="en-US" altLang="zh-CN" sz="1800" dirty="0">
                <a:solidFill>
                  <a:srgbClr val="333399"/>
                </a:solidFill>
                <a:sym typeface="Symbol" pitchFamily="18" charset="2"/>
              </a:rPr>
              <a:t>M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M</a:t>
            </a:r>
            <a:r>
              <a:rPr lang="en-US" altLang="zh-CN" sz="1800" b="1" i="0" dirty="0">
                <a:solidFill>
                  <a:srgbClr val="333399"/>
                </a:solidFill>
                <a:sym typeface="Symbol" pitchFamily="18" charset="2"/>
              </a:rPr>
              <a:t>.</a:t>
            </a:r>
            <a:r>
              <a:rPr lang="en-US" altLang="zh-CN" sz="1800" dirty="0">
                <a:solidFill>
                  <a:srgbClr val="333399"/>
                </a:solidFill>
              </a:rPr>
              <a:t>s</a:t>
            </a:r>
            <a:r>
              <a:rPr lang="en-US" altLang="zh-CN" sz="1800" i="0" dirty="0">
                <a:solidFill>
                  <a:srgbClr val="333399"/>
                </a:solidFill>
              </a:rPr>
              <a:t> : =1</a:t>
            </a:r>
            <a:r>
              <a:rPr lang="en-US" altLang="zh-CN" sz="1800" i="0" dirty="0">
                <a:solidFill>
                  <a:srgbClr val="333399"/>
                </a:solidFill>
                <a:sym typeface="Symbol" pitchFamily="18" charset="2"/>
              </a:rPr>
              <a:t>}</a:t>
            </a:r>
          </a:p>
          <a:p>
            <a:pPr algn="l">
              <a:buClrTx/>
            </a:pPr>
            <a:r>
              <a:rPr lang="en-US" altLang="zh-CN" sz="1800" dirty="0">
                <a:solidFill>
                  <a:srgbClr val="333399"/>
                </a:solidFill>
                <a:sym typeface="Symbol" pitchFamily="18" charset="2"/>
              </a:rPr>
              <a:t>P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a:t>
            </a:r>
            <a:r>
              <a:rPr lang="en-US" altLang="zh-CN" sz="1800" b="1" dirty="0">
                <a:solidFill>
                  <a:srgbClr val="333399"/>
                </a:solidFill>
                <a:sym typeface="Symbol" pitchFamily="18" charset="2"/>
              </a:rPr>
              <a:t>.</a:t>
            </a:r>
            <a:r>
              <a:rPr lang="en-US" altLang="zh-CN" sz="1800" dirty="0">
                <a:solidFill>
                  <a:srgbClr val="333399"/>
                </a:solidFill>
                <a:sym typeface="Symbol" pitchFamily="18" charset="2"/>
              </a:rPr>
              <a:t>s </a:t>
            </a:r>
            <a:r>
              <a:rPr lang="en-US" altLang="zh-CN" sz="1800" i="0" dirty="0">
                <a:solidFill>
                  <a:srgbClr val="333399"/>
                </a:solidFill>
              </a:rPr>
              <a:t>:= </a:t>
            </a:r>
            <a:r>
              <a:rPr lang="en-US" altLang="zh-CN" sz="1800" dirty="0" err="1">
                <a:solidFill>
                  <a:srgbClr val="333399"/>
                </a:solidFill>
                <a:sym typeface="Symbol" pitchFamily="18" charset="2"/>
              </a:rPr>
              <a:t>P</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i</a:t>
            </a:r>
            <a:r>
              <a:rPr lang="en-US" altLang="zh-CN" sz="1800" dirty="0">
                <a:solidFill>
                  <a:srgbClr val="333399"/>
                </a:solidFill>
                <a:sym typeface="Symbol" pitchFamily="18" charset="2"/>
              </a:rPr>
              <a:t> +1 </a:t>
            </a:r>
            <a:r>
              <a:rPr lang="en-US" altLang="zh-CN" sz="1800" i="0" dirty="0">
                <a:solidFill>
                  <a:srgbClr val="333399"/>
                </a:solidFill>
                <a:sym typeface="Symbol" pitchFamily="18" charset="2"/>
              </a:rPr>
              <a:t>}</a:t>
            </a:r>
          </a:p>
        </p:txBody>
      </p:sp>
      <p:grpSp>
        <p:nvGrpSpPr>
          <p:cNvPr id="68617" name="Group 13"/>
          <p:cNvGrpSpPr>
            <a:grpSpLocks/>
          </p:cNvGrpSpPr>
          <p:nvPr/>
        </p:nvGrpSpPr>
        <p:grpSpPr bwMode="auto">
          <a:xfrm>
            <a:off x="7524750" y="2924175"/>
            <a:ext cx="1368425" cy="3529013"/>
            <a:chOff x="4740" y="1842"/>
            <a:chExt cx="862" cy="2223"/>
          </a:xfrm>
        </p:grpSpPr>
        <p:sp>
          <p:nvSpPr>
            <p:cNvPr id="68634" name="Line 14"/>
            <p:cNvSpPr>
              <a:spLocks noChangeShapeType="1"/>
            </p:cNvSpPr>
            <p:nvPr/>
          </p:nvSpPr>
          <p:spPr bwMode="auto">
            <a:xfrm>
              <a:off x="4740" y="1842"/>
              <a:ext cx="0" cy="2223"/>
            </a:xfrm>
            <a:prstGeom prst="line">
              <a:avLst/>
            </a:prstGeom>
            <a:noFill/>
            <a:ln w="9525">
              <a:solidFill>
                <a:srgbClr val="800080"/>
              </a:solidFill>
              <a:round/>
              <a:headEnd/>
              <a:tailEnd/>
            </a:ln>
          </p:spPr>
          <p:txBody>
            <a:bodyPr>
              <a:spAutoFit/>
            </a:bodyPr>
            <a:lstStyle/>
            <a:p>
              <a:endParaRPr lang="zh-CN" altLang="en-US"/>
            </a:p>
          </p:txBody>
        </p:sp>
        <p:sp>
          <p:nvSpPr>
            <p:cNvPr id="68635" name="Line 15"/>
            <p:cNvSpPr>
              <a:spLocks noChangeShapeType="1"/>
            </p:cNvSpPr>
            <p:nvPr/>
          </p:nvSpPr>
          <p:spPr bwMode="auto">
            <a:xfrm>
              <a:off x="5012" y="1842"/>
              <a:ext cx="0" cy="2223"/>
            </a:xfrm>
            <a:prstGeom prst="line">
              <a:avLst/>
            </a:prstGeom>
            <a:noFill/>
            <a:ln w="9525">
              <a:solidFill>
                <a:srgbClr val="800080"/>
              </a:solidFill>
              <a:round/>
              <a:headEnd/>
              <a:tailEnd/>
            </a:ln>
          </p:spPr>
          <p:txBody>
            <a:bodyPr>
              <a:spAutoFit/>
            </a:bodyPr>
            <a:lstStyle/>
            <a:p>
              <a:endParaRPr lang="zh-CN" altLang="en-US"/>
            </a:p>
          </p:txBody>
        </p:sp>
        <p:sp>
          <p:nvSpPr>
            <p:cNvPr id="68636" name="Line 16"/>
            <p:cNvSpPr>
              <a:spLocks noChangeShapeType="1"/>
            </p:cNvSpPr>
            <p:nvPr/>
          </p:nvSpPr>
          <p:spPr bwMode="auto">
            <a:xfrm>
              <a:off x="5602" y="1842"/>
              <a:ext cx="0" cy="2223"/>
            </a:xfrm>
            <a:prstGeom prst="line">
              <a:avLst/>
            </a:prstGeom>
            <a:noFill/>
            <a:ln w="9525">
              <a:solidFill>
                <a:srgbClr val="800080"/>
              </a:solidFill>
              <a:round/>
              <a:headEnd/>
              <a:tailEnd/>
            </a:ln>
          </p:spPr>
          <p:txBody>
            <a:bodyPr>
              <a:spAutoFit/>
            </a:bodyPr>
            <a:lstStyle/>
            <a:p>
              <a:endParaRPr lang="zh-CN" altLang="en-US"/>
            </a:p>
          </p:txBody>
        </p:sp>
        <p:sp>
          <p:nvSpPr>
            <p:cNvPr id="68637" name="Line 17"/>
            <p:cNvSpPr>
              <a:spLocks noChangeShapeType="1"/>
            </p:cNvSpPr>
            <p:nvPr/>
          </p:nvSpPr>
          <p:spPr bwMode="auto">
            <a:xfrm>
              <a:off x="4740" y="4065"/>
              <a:ext cx="862" cy="0"/>
            </a:xfrm>
            <a:prstGeom prst="line">
              <a:avLst/>
            </a:prstGeom>
            <a:noFill/>
            <a:ln w="9525">
              <a:solidFill>
                <a:srgbClr val="800080"/>
              </a:solidFill>
              <a:round/>
              <a:headEnd/>
              <a:tailEnd/>
            </a:ln>
          </p:spPr>
          <p:txBody>
            <a:bodyPr>
              <a:spAutoFit/>
            </a:bodyPr>
            <a:lstStyle/>
            <a:p>
              <a:endParaRPr lang="zh-CN" altLang="en-US"/>
            </a:p>
          </p:txBody>
        </p:sp>
      </p:grpSp>
      <p:sp>
        <p:nvSpPr>
          <p:cNvPr id="68618" name="Text Box 18"/>
          <p:cNvSpPr txBox="1">
            <a:spLocks noChangeArrowheads="1"/>
          </p:cNvSpPr>
          <p:nvPr/>
        </p:nvSpPr>
        <p:spPr bwMode="auto">
          <a:xfrm>
            <a:off x="4500563" y="3141663"/>
            <a:ext cx="2663825" cy="396875"/>
          </a:xfrm>
          <a:prstGeom prst="rect">
            <a:avLst/>
          </a:prstGeom>
          <a:noFill/>
          <a:ln w="9525">
            <a:noFill/>
            <a:miter lim="800000"/>
            <a:headEnd/>
            <a:tailEnd/>
          </a:ln>
        </p:spPr>
        <p:txBody>
          <a:bodyPr>
            <a:spAutoFit/>
          </a:bodyPr>
          <a:lstStyle/>
          <a:p>
            <a:pPr algn="l">
              <a:buClrTx/>
            </a:pPr>
            <a:r>
              <a:rPr kumimoji="0" lang="zh-CN" altLang="en-US" sz="2000" b="1" i="0">
                <a:sym typeface="Symbol" pitchFamily="18" charset="2"/>
              </a:rPr>
              <a:t>例</a:t>
            </a:r>
            <a:r>
              <a:rPr kumimoji="0" lang="en-US" altLang="zh-CN" sz="2000" b="1" i="0">
                <a:sym typeface="Symbol" pitchFamily="18" charset="2"/>
              </a:rPr>
              <a:t>: </a:t>
            </a:r>
            <a:r>
              <a:rPr kumimoji="0" lang="zh-CN" altLang="en-US" sz="2000" b="1" i="0">
                <a:solidFill>
                  <a:srgbClr val="333399"/>
                </a:solidFill>
                <a:sym typeface="Symbol" pitchFamily="18" charset="2"/>
              </a:rPr>
              <a:t>处理输入串</a:t>
            </a:r>
            <a:r>
              <a:rPr kumimoji="0" lang="zh-CN" altLang="en-US" sz="2000" b="1" i="0">
                <a:sym typeface="Symbol" pitchFamily="18" charset="2"/>
              </a:rPr>
              <a:t>   </a:t>
            </a:r>
            <a:r>
              <a:rPr kumimoji="0" lang="en-US" altLang="zh-CN" sz="2000" b="1" i="0">
                <a:sym typeface="Symbol" pitchFamily="18" charset="2"/>
              </a:rPr>
              <a:t>.101</a:t>
            </a:r>
            <a:endParaRPr kumimoji="0" lang="en-US" altLang="zh-CN" sz="2000" b="1" i="0">
              <a:solidFill>
                <a:srgbClr val="333399"/>
              </a:solidFill>
              <a:cs typeface="Times New Roman" pitchFamily="18" charset="0"/>
              <a:sym typeface="Symbol" pitchFamily="18" charset="2"/>
            </a:endParaRPr>
          </a:p>
        </p:txBody>
      </p:sp>
      <p:sp>
        <p:nvSpPr>
          <p:cNvPr id="68619" name="Rectangle 19"/>
          <p:cNvSpPr>
            <a:spLocks noChangeArrowheads="1"/>
          </p:cNvSpPr>
          <p:nvPr/>
        </p:nvSpPr>
        <p:spPr bwMode="auto">
          <a:xfrm>
            <a:off x="7524750" y="602138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8620" name="Rectangle 20"/>
          <p:cNvSpPr>
            <a:spLocks noChangeArrowheads="1"/>
          </p:cNvSpPr>
          <p:nvPr/>
        </p:nvSpPr>
        <p:spPr bwMode="auto">
          <a:xfrm>
            <a:off x="7956550" y="60213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8621" name="Rectangle 21"/>
          <p:cNvSpPr>
            <a:spLocks noChangeArrowheads="1"/>
          </p:cNvSpPr>
          <p:nvPr/>
        </p:nvSpPr>
        <p:spPr bwMode="auto">
          <a:xfrm>
            <a:off x="7092950" y="4616450"/>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endParaRPr kumimoji="0" lang="en-US" altLang="en-US" sz="2000" b="1" i="0">
              <a:sym typeface="Symbol" pitchFamily="18" charset="2"/>
            </a:endParaRPr>
          </a:p>
        </p:txBody>
      </p:sp>
      <p:sp>
        <p:nvSpPr>
          <p:cNvPr id="68622" name="Rectangle 22"/>
          <p:cNvSpPr>
            <a:spLocks noChangeArrowheads="1"/>
          </p:cNvSpPr>
          <p:nvPr/>
        </p:nvSpPr>
        <p:spPr bwMode="auto">
          <a:xfrm>
            <a:off x="7524750" y="5734050"/>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8623" name="Rectangle 23"/>
          <p:cNvSpPr>
            <a:spLocks noChangeArrowheads="1"/>
          </p:cNvSpPr>
          <p:nvPr/>
        </p:nvSpPr>
        <p:spPr bwMode="auto">
          <a:xfrm>
            <a:off x="7956550" y="57340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8624" name="Rectangle 24"/>
          <p:cNvSpPr>
            <a:spLocks noChangeArrowheads="1"/>
          </p:cNvSpPr>
          <p:nvPr/>
        </p:nvSpPr>
        <p:spPr bwMode="auto">
          <a:xfrm>
            <a:off x="7524750" y="540861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M</a:t>
            </a:r>
          </a:p>
        </p:txBody>
      </p:sp>
      <p:sp>
        <p:nvSpPr>
          <p:cNvPr id="68625" name="Rectangle 25"/>
          <p:cNvSpPr>
            <a:spLocks noChangeArrowheads="1"/>
          </p:cNvSpPr>
          <p:nvPr/>
        </p:nvSpPr>
        <p:spPr bwMode="auto">
          <a:xfrm>
            <a:off x="7956550" y="540861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1</a:t>
            </a:r>
          </a:p>
        </p:txBody>
      </p:sp>
      <p:sp>
        <p:nvSpPr>
          <p:cNvPr id="68626" name="Rectangle 26"/>
          <p:cNvSpPr>
            <a:spLocks noChangeArrowheads="1"/>
          </p:cNvSpPr>
          <p:nvPr/>
        </p:nvSpPr>
        <p:spPr bwMode="auto">
          <a:xfrm>
            <a:off x="7524750" y="5048250"/>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B</a:t>
            </a:r>
          </a:p>
        </p:txBody>
      </p:sp>
      <p:sp>
        <p:nvSpPr>
          <p:cNvPr id="68627" name="Rectangle 27"/>
          <p:cNvSpPr>
            <a:spLocks noChangeArrowheads="1"/>
          </p:cNvSpPr>
          <p:nvPr/>
        </p:nvSpPr>
        <p:spPr bwMode="auto">
          <a:xfrm>
            <a:off x="7956550" y="50482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0.5</a:t>
            </a:r>
          </a:p>
        </p:txBody>
      </p:sp>
      <p:sp>
        <p:nvSpPr>
          <p:cNvPr id="68628" name="Rectangle 28"/>
          <p:cNvSpPr>
            <a:spLocks noChangeArrowheads="1"/>
          </p:cNvSpPr>
          <p:nvPr/>
        </p:nvSpPr>
        <p:spPr bwMode="auto">
          <a:xfrm>
            <a:off x="7524750" y="465296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P</a:t>
            </a:r>
          </a:p>
        </p:txBody>
      </p:sp>
      <p:sp>
        <p:nvSpPr>
          <p:cNvPr id="68629" name="Rectangle 29"/>
          <p:cNvSpPr>
            <a:spLocks noChangeArrowheads="1"/>
          </p:cNvSpPr>
          <p:nvPr/>
        </p:nvSpPr>
        <p:spPr bwMode="auto">
          <a:xfrm>
            <a:off x="7956550" y="465296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2</a:t>
            </a:r>
          </a:p>
        </p:txBody>
      </p:sp>
      <p:sp>
        <p:nvSpPr>
          <p:cNvPr id="616478" name="Rectangle 30"/>
          <p:cNvSpPr>
            <a:spLocks noChangeArrowheads="1"/>
          </p:cNvSpPr>
          <p:nvPr/>
        </p:nvSpPr>
        <p:spPr bwMode="auto">
          <a:xfrm>
            <a:off x="7524750" y="425608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a:t>
            </a:r>
          </a:p>
        </p:txBody>
      </p:sp>
      <p:sp>
        <p:nvSpPr>
          <p:cNvPr id="616479" name="Rectangle 31"/>
          <p:cNvSpPr>
            <a:spLocks noChangeArrowheads="1"/>
          </p:cNvSpPr>
          <p:nvPr/>
        </p:nvSpPr>
        <p:spPr bwMode="auto">
          <a:xfrm>
            <a:off x="7956550" y="42560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16481" name="Text Box 33"/>
          <p:cNvSpPr txBox="1">
            <a:spLocks noChangeArrowheads="1"/>
          </p:cNvSpPr>
          <p:nvPr/>
        </p:nvSpPr>
        <p:spPr bwMode="auto">
          <a:xfrm>
            <a:off x="835819" y="4025899"/>
            <a:ext cx="6437312" cy="2441575"/>
          </a:xfrm>
          <a:prstGeom prst="rect">
            <a:avLst/>
          </a:prstGeom>
          <a:noFill/>
          <a:ln w="9525">
            <a:noFill/>
            <a:miter lim="800000"/>
            <a:headEnd/>
            <a:tailEnd/>
          </a:ln>
        </p:spPr>
        <p:txBody>
          <a:bodyPr>
            <a:spAutoFit/>
          </a:bodyPr>
          <a:lstStyle/>
          <a:p>
            <a:pPr algn="l">
              <a:buClrTx/>
            </a:pPr>
            <a:r>
              <a:rPr lang="en-US" altLang="zh-CN" sz="1800" dirty="0">
                <a:solidFill>
                  <a:srgbClr val="333399"/>
                </a:solidFill>
                <a:sym typeface="Symbol" pitchFamily="18" charset="2"/>
              </a:rPr>
              <a:t>N </a:t>
            </a:r>
            <a:r>
              <a:rPr lang="en-US" altLang="zh-CN" sz="1800" i="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M S                 </a:t>
            </a:r>
            <a:r>
              <a:rPr lang="en-US" altLang="zh-CN" sz="1800" dirty="0">
                <a:solidFill>
                  <a:srgbClr val="333399"/>
                </a:solidFill>
                <a:cs typeface="Times New Roman" pitchFamily="18" charset="0"/>
                <a:sym typeface="Symbol" pitchFamily="18" charset="2"/>
              </a:rPr>
              <a:t>p</a:t>
            </a:r>
            <a:r>
              <a:rPr lang="en-US" altLang="zh-CN" sz="1800" dirty="0">
                <a:solidFill>
                  <a:srgbClr val="333399"/>
                </a:solidFill>
              </a:rPr>
              <a:t>rint(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v</a:t>
            </a:r>
            <a:r>
              <a:rPr lang="en-US" altLang="zh-CN" sz="1800" dirty="0">
                <a:solidFill>
                  <a:srgbClr val="333399"/>
                </a:solidFill>
              </a:rPr>
              <a:t>) </a:t>
            </a:r>
            <a:endParaRPr lang="en-US" altLang="zh-CN" sz="1800" i="0" baseline="-250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B</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 S</a:t>
            </a:r>
            <a:r>
              <a:rPr lang="en-US" altLang="zh-CN" sz="1800" i="0" baseline="-25000" dirty="0">
                <a:solidFill>
                  <a:srgbClr val="333399"/>
                </a:solidFill>
                <a:sym typeface="Symbol" pitchFamily="18" charset="2"/>
              </a:rPr>
              <a:t>1</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 +</a:t>
            </a:r>
            <a:r>
              <a:rPr lang="en-US" altLang="zh-CN" sz="1800" i="0" dirty="0">
                <a:solidFill>
                  <a:srgbClr val="333399"/>
                </a:solidFill>
                <a:ea typeface="华文行楷" pitchFamily="2" charset="-122"/>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kumimoji="0"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ea typeface="华文行楷" pitchFamily="2" charset="-122"/>
                <a:sym typeface="Symbol" pitchFamily="18" charset="2"/>
              </a:rPr>
              <a:t>0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ea typeface="华文行楷" pitchFamily="2" charset="-122"/>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sym typeface="Symbol" pitchFamily="18" charset="2"/>
              </a:rPr>
              <a:t>1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2^</a:t>
            </a:r>
            <a:r>
              <a:rPr lang="en-US" altLang="zh-CN" sz="1800" dirty="0">
                <a:solidFill>
                  <a:srgbClr val="333399"/>
                </a:solidFill>
                <a:ea typeface="华文行楷" pitchFamily="2" charset="-122"/>
                <a:sym typeface="Symbol" pitchFamily="18" charset="2"/>
              </a:rPr>
              <a:t>(</a:t>
            </a:r>
            <a:r>
              <a:rPr lang="en-US" altLang="zh-CN" sz="1800" i="0" dirty="0">
                <a:solidFill>
                  <a:srgbClr val="333399"/>
                </a:solidFill>
                <a:ea typeface="华文行楷" pitchFamily="2" charset="-122"/>
                <a:sym typeface="Symbol" pitchFamily="18" charset="2"/>
              </a:rPr>
              <a: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M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1</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P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s+1</a:t>
            </a:r>
            <a:endParaRPr lang="en-US" altLang="zh-CN" sz="1800" dirty="0">
              <a:solidFill>
                <a:srgbClr val="333399"/>
              </a:solidFill>
              <a:sym typeface="Symbol" pitchFamily="18" charset="2"/>
            </a:endParaRPr>
          </a:p>
          <a:p>
            <a:pPr algn="l">
              <a:buClrTx/>
            </a:pPr>
            <a:endParaRPr lang="en-US" altLang="zh-CN" sz="800" dirty="0">
              <a:solidFill>
                <a:srgbClr val="333399"/>
              </a:solidFill>
              <a:sym typeface="Symbol" pitchFamily="18" charset="2"/>
            </a:endParaRPr>
          </a:p>
          <a:p>
            <a:pPr algn="l">
              <a:buClrTx/>
            </a:pPr>
            <a:r>
              <a:rPr kumimoji="0" lang="en-US" altLang="zh-CN" sz="2000" b="1" i="0" dirty="0">
                <a:solidFill>
                  <a:srgbClr val="333399"/>
                </a:solidFill>
                <a:sym typeface="Symbol" pitchFamily="18" charset="2"/>
              </a:rPr>
              <a:t>(</a:t>
            </a:r>
            <a:r>
              <a:rPr kumimoji="0" lang="zh-CN" altLang="en-US" sz="2000" b="1" i="0" dirty="0">
                <a:solidFill>
                  <a:srgbClr val="333399"/>
                </a:solidFill>
                <a:sym typeface="Symbol" pitchFamily="18" charset="2"/>
              </a:rPr>
              <a:t>分析栈</a:t>
            </a:r>
            <a:r>
              <a:rPr kumimoji="0" lang="en-US" altLang="zh-CN" sz="2000" dirty="0" err="1">
                <a:solidFill>
                  <a:srgbClr val="333399"/>
                </a:solidFill>
                <a:sym typeface="Symbol" pitchFamily="18" charset="2"/>
              </a:rPr>
              <a:t>val</a:t>
            </a:r>
            <a:r>
              <a:rPr kumimoji="0" lang="en-US" altLang="zh-CN" sz="2000" dirty="0">
                <a:solidFill>
                  <a:srgbClr val="333399"/>
                </a:solidFill>
                <a:sym typeface="Symbol" pitchFamily="18" charset="2"/>
              </a:rPr>
              <a:t> </a:t>
            </a:r>
            <a:r>
              <a:rPr kumimoji="0" lang="zh-CN" altLang="en-US" sz="2000" b="1" i="0" dirty="0">
                <a:solidFill>
                  <a:srgbClr val="333399"/>
                </a:solidFill>
                <a:sym typeface="Symbol" pitchFamily="18" charset="2"/>
              </a:rPr>
              <a:t>存放文法符号的综合属性，</a:t>
            </a:r>
            <a:r>
              <a:rPr kumimoji="0" lang="en-US" altLang="zh-CN" sz="2000" dirty="0">
                <a:solidFill>
                  <a:srgbClr val="333399"/>
                </a:solidFill>
                <a:sym typeface="Symbol" pitchFamily="18" charset="2"/>
              </a:rPr>
              <a:t>top</a:t>
            </a:r>
            <a:r>
              <a:rPr kumimoji="0" lang="zh-CN" altLang="en-US" sz="2000" b="1" i="0" dirty="0">
                <a:solidFill>
                  <a:srgbClr val="333399"/>
                </a:solidFill>
                <a:sym typeface="Symbol" pitchFamily="18" charset="2"/>
              </a:rPr>
              <a:t>为栈顶指针</a:t>
            </a:r>
            <a:r>
              <a:rPr kumimoji="0" lang="en-US" altLang="zh-CN" sz="2000" b="1" i="0" dirty="0">
                <a:solidFill>
                  <a:srgbClr val="333399"/>
                </a:solidFill>
                <a:sym typeface="Symbol" pitchFamily="18" charset="2"/>
              </a:rPr>
              <a:t>)</a:t>
            </a:r>
          </a:p>
        </p:txBody>
      </p:sp>
    </p:spTree>
    <p:extLst>
      <p:ext uri="{BB962C8B-B14F-4D97-AF65-F5344CB8AC3E}">
        <p14:creationId xmlns:p14="http://schemas.microsoft.com/office/powerpoint/2010/main" val="184374680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16478"/>
                                        </p:tgtEl>
                                        <p:attrNameLst>
                                          <p:attrName>style.visibility</p:attrName>
                                        </p:attrNameLst>
                                      </p:cBhvr>
                                      <p:to>
                                        <p:strVal val="visible"/>
                                      </p:to>
                                    </p:set>
                                    <p:animEffect transition="in" filter="slide(fromBottom)">
                                      <p:cBhvr>
                                        <p:cTn id="7" dur="500"/>
                                        <p:tgtEl>
                                          <p:spTgt spid="61647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16479"/>
                                        </p:tgtEl>
                                        <p:attrNameLst>
                                          <p:attrName>style.visibility</p:attrName>
                                        </p:attrNameLst>
                                      </p:cBhvr>
                                      <p:to>
                                        <p:strVal val="visible"/>
                                      </p:to>
                                    </p:set>
                                    <p:animEffect transition="in" filter="slide(fromBottom)">
                                      <p:cBhvr>
                                        <p:cTn id="12" dur="500"/>
                                        <p:tgtEl>
                                          <p:spTgt spid="616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478" grpId="0"/>
      <p:bldP spid="61647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p:txBody>
          <a:bodyPr/>
          <a:lstStyle/>
          <a:p>
            <a:fld id="{79EA8063-CB7C-404B-96A2-25DC75CA67AA}" type="slidenum">
              <a:rPr lang="en-US" altLang="zh-CN"/>
              <a:pPr/>
              <a:t>9</a:t>
            </a:fld>
            <a:endParaRPr lang="en-US" altLang="zh-CN"/>
          </a:p>
        </p:txBody>
      </p:sp>
      <p:sp>
        <p:nvSpPr>
          <p:cNvPr id="35844" name="Rectangle 4"/>
          <p:cNvSpPr>
            <a:spLocks noChangeArrowheads="1"/>
          </p:cNvSpPr>
          <p:nvPr/>
        </p:nvSpPr>
        <p:spPr bwMode="auto">
          <a:xfrm>
            <a:off x="0" y="2362200"/>
            <a:ext cx="9067800" cy="3810000"/>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2514600"/>
            <a:ext cx="3703122" cy="3521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3" name="Text Box 3"/>
          <p:cNvSpPr txBox="1">
            <a:spLocks noChangeArrowheads="1"/>
          </p:cNvSpPr>
          <p:nvPr/>
        </p:nvSpPr>
        <p:spPr bwMode="auto">
          <a:xfrm>
            <a:off x="346364" y="877313"/>
            <a:ext cx="78486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38175">
              <a:defRPr kumimoji="1" sz="2400">
                <a:solidFill>
                  <a:schemeClr val="tx1"/>
                </a:solidFill>
                <a:latin typeface="Times New Roman" charset="0"/>
                <a:ea typeface="宋体" pitchFamily="2" charset="-122"/>
              </a:defRPr>
            </a:lvl1pPr>
            <a:lvl2pPr marL="947738">
              <a:defRPr kumimoji="1" sz="2400">
                <a:solidFill>
                  <a:schemeClr val="tx1"/>
                </a:solidFill>
                <a:latin typeface="Times New Roman" charset="0"/>
                <a:ea typeface="宋体" pitchFamily="2" charset="-122"/>
              </a:defRPr>
            </a:lvl2pPr>
            <a:lvl3pPr marL="1138238">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sz="2000" b="1" dirty="0" smtClean="0"/>
              <a:t>例</a:t>
            </a:r>
            <a:r>
              <a:rPr lang="en-US" altLang="zh-CN" sz="2000" b="1" dirty="0" smtClean="0"/>
              <a:t>7.1</a:t>
            </a:r>
            <a:r>
              <a:rPr lang="zh-CN" altLang="en-US" sz="2000" b="1" dirty="0"/>
              <a:t>文法</a:t>
            </a:r>
            <a:r>
              <a:rPr lang="en-US" altLang="zh-CN" sz="2000" b="1" dirty="0"/>
              <a:t>G[E]</a:t>
            </a:r>
            <a:r>
              <a:rPr lang="zh-CN" altLang="en-US" sz="2000" b="1" dirty="0"/>
              <a:t>语义规则，实际上，是在假定归约分析前提下设计的。涉及到的</a:t>
            </a:r>
            <a:r>
              <a:rPr lang="en-US" altLang="zh-CN" sz="2000" b="1" dirty="0"/>
              <a:t>value</a:t>
            </a:r>
            <a:r>
              <a:rPr lang="zh-CN" altLang="en-US" sz="2000" b="1" dirty="0"/>
              <a:t>，和</a:t>
            </a:r>
            <a:r>
              <a:rPr lang="en-US" altLang="zh-CN" sz="2000" b="1" dirty="0"/>
              <a:t>type</a:t>
            </a:r>
            <a:r>
              <a:rPr lang="zh-CN" altLang="en-US" sz="2000" b="1" dirty="0"/>
              <a:t>属性都是综合属性。输入串</a:t>
            </a:r>
            <a:r>
              <a:rPr lang="en-US" altLang="zh-CN" sz="2000" b="1" dirty="0" err="1"/>
              <a:t>n+t</a:t>
            </a:r>
            <a:r>
              <a:rPr lang="zh-CN" altLang="en-US" sz="2000" b="1" dirty="0"/>
              <a:t>的属性值传递过程如下图所示。 </a:t>
            </a:r>
          </a:p>
        </p:txBody>
      </p:sp>
      <p:sp>
        <p:nvSpPr>
          <p:cNvPr id="6" name="Rectangle 11"/>
          <p:cNvSpPr txBox="1">
            <a:spLocks noChangeArrowheads="1"/>
          </p:cNvSpPr>
          <p:nvPr/>
        </p:nvSpPr>
        <p:spPr>
          <a:xfrm>
            <a:off x="533400" y="381000"/>
            <a:ext cx="8001000" cy="801195"/>
          </a:xfrm>
          <a:prstGeom prst="rect">
            <a:avLst/>
          </a:prstGeom>
        </p:spPr>
        <p:txBody>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r>
              <a:rPr lang="zh-CN" altLang="en-US" sz="2400" b="1" dirty="0">
                <a:latin typeface="Times New Roman" charset="0"/>
                <a:ea typeface="黑体" pitchFamily="2" charset="-122"/>
              </a:rPr>
              <a:t>综合</a:t>
            </a:r>
            <a:r>
              <a:rPr lang="zh-CN" altLang="en-US" sz="2400" b="1" dirty="0" smtClean="0">
                <a:latin typeface="Times New Roman" charset="0"/>
                <a:ea typeface="黑体" pitchFamily="2" charset="-122"/>
              </a:rPr>
              <a:t>属性举例</a:t>
            </a:r>
            <a:endParaRPr lang="zh-CN" altLang="en-US" sz="2400" b="1" dirty="0">
              <a:latin typeface="Times New Roman" charset="0"/>
              <a:ea typeface="黑体" pitchFamily="2" charset="-122"/>
            </a:endParaRPr>
          </a:p>
        </p:txBody>
      </p:sp>
      <p:pic>
        <p:nvPicPr>
          <p:cNvPr id="7" name="Picture 4" descr="例8_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514600"/>
            <a:ext cx="4950031" cy="3521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439531"/>
      </p:ext>
    </p:extLst>
  </p:cSld>
  <p:clrMapOvr>
    <a:masterClrMapping/>
  </p:clrMapOvr>
  <p:transition>
    <p:random/>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5"/>
          <p:cNvSpPr txBox="1">
            <a:spLocks noChangeArrowheads="1"/>
          </p:cNvSpPr>
          <p:nvPr/>
        </p:nvSpPr>
        <p:spPr bwMode="auto">
          <a:xfrm>
            <a:off x="263995" y="395287"/>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p>
          <a:p>
            <a:pPr algn="l">
              <a:buClrTx/>
            </a:pPr>
            <a:endParaRPr lang="zh-CN" altLang="en-US" sz="1000" b="1" i="0">
              <a:latin typeface="楷体_GB2312" pitchFamily="49" charset="-122"/>
            </a:endParaRPr>
          </a:p>
          <a:p>
            <a:pPr lvl="1" algn="l">
              <a:buClrTx/>
              <a:buFont typeface="Symbol" pitchFamily="18" charset="2"/>
              <a:buChar char="-"/>
            </a:pPr>
            <a:r>
              <a:rPr lang="zh-CN" altLang="en-US" sz="2800" b="1" i="0"/>
              <a:t>  </a:t>
            </a:r>
            <a:r>
              <a:rPr lang="zh-CN" altLang="en-US" b="1" i="0">
                <a:solidFill>
                  <a:srgbClr val="333399"/>
                </a:solidFill>
              </a:rPr>
              <a:t>分析栈中继承属性的访问（</a:t>
            </a:r>
            <a:r>
              <a:rPr lang="zh-CN" altLang="en-US" b="1" i="0"/>
              <a:t>较复杂的例子</a:t>
            </a:r>
            <a:r>
              <a:rPr lang="zh-CN" altLang="en-US" b="1" i="0">
                <a:solidFill>
                  <a:srgbClr val="333399"/>
                </a:solidFill>
              </a:rPr>
              <a:t>）</a:t>
            </a:r>
          </a:p>
        </p:txBody>
      </p:sp>
      <p:sp>
        <p:nvSpPr>
          <p:cNvPr id="69635" name="Text Box 7"/>
          <p:cNvSpPr txBox="1">
            <a:spLocks noChangeArrowheads="1"/>
          </p:cNvSpPr>
          <p:nvPr/>
        </p:nvSpPr>
        <p:spPr bwMode="auto">
          <a:xfrm>
            <a:off x="640767" y="3568960"/>
            <a:ext cx="6480175" cy="396875"/>
          </a:xfrm>
          <a:prstGeom prst="rect">
            <a:avLst/>
          </a:prstGeom>
          <a:noFill/>
          <a:ln w="9525">
            <a:noFill/>
            <a:miter lim="800000"/>
            <a:headEnd/>
            <a:tailEnd/>
          </a:ln>
        </p:spPr>
        <p:txBody>
          <a:bodyPr>
            <a:spAutoFit/>
          </a:bodyPr>
          <a:lstStyle/>
          <a:p>
            <a:pPr algn="l">
              <a:buClrTx/>
            </a:pPr>
            <a:r>
              <a:rPr kumimoji="0" lang="zh-CN" altLang="en-US" sz="2000" b="1" i="0" dirty="0">
                <a:sym typeface="Symbol" pitchFamily="18" charset="2"/>
              </a:rPr>
              <a:t>产生式                   依产生式归约时语义计算的代码片断</a:t>
            </a:r>
            <a:endParaRPr kumimoji="0" lang="zh-CN" altLang="en-US" sz="2000" b="1" i="0" dirty="0">
              <a:solidFill>
                <a:srgbClr val="333399"/>
              </a:solidFill>
              <a:cs typeface="Times New Roman" pitchFamily="18" charset="0"/>
              <a:sym typeface="Symbol" pitchFamily="18" charset="2"/>
            </a:endParaRPr>
          </a:p>
        </p:txBody>
      </p:sp>
      <p:sp>
        <p:nvSpPr>
          <p:cNvPr id="69640" name="Text Box 12"/>
          <p:cNvSpPr txBox="1">
            <a:spLocks noChangeArrowheads="1"/>
          </p:cNvSpPr>
          <p:nvPr/>
        </p:nvSpPr>
        <p:spPr bwMode="auto">
          <a:xfrm>
            <a:off x="682804" y="1582252"/>
            <a:ext cx="7620000" cy="2014537"/>
          </a:xfrm>
          <a:prstGeom prst="rect">
            <a:avLst/>
          </a:prstGeom>
          <a:noFill/>
          <a:ln w="9525">
            <a:noFill/>
            <a:miter lim="800000"/>
            <a:headEnd/>
            <a:tailEnd/>
          </a:ln>
        </p:spPr>
        <p:txBody>
          <a:bodyPr>
            <a:spAutoFit/>
          </a:bodyPr>
          <a:lstStyle/>
          <a:p>
            <a:pPr algn="l">
              <a:buClrTx/>
            </a:pPr>
            <a:r>
              <a:rPr lang="en-US" altLang="zh-CN" sz="1800" dirty="0">
                <a:solidFill>
                  <a:srgbClr val="333399"/>
                </a:solidFill>
                <a:sym typeface="Symbol" pitchFamily="18" charset="2"/>
              </a:rPr>
              <a:t>N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ym typeface="Symbol" pitchFamily="18" charset="2"/>
              </a:rPr>
              <a:t> </a:t>
            </a:r>
            <a:r>
              <a:rPr lang="en-US" altLang="zh-CN" sz="1800" dirty="0">
                <a:solidFill>
                  <a:srgbClr val="333399"/>
                </a:solidFill>
                <a:sym typeface="Symbol" pitchFamily="18" charset="2"/>
              </a:rPr>
              <a:t>M </a:t>
            </a:r>
            <a:r>
              <a:rPr lang="en-US" altLang="zh-CN" sz="1800" i="0" dirty="0">
                <a:solidFill>
                  <a:srgbClr val="333399"/>
                </a:solidFill>
                <a:cs typeface="Times New Roman" pitchFamily="18" charset="0"/>
                <a:sym typeface="Symbol" pitchFamily="18" charset="2"/>
              </a:rPr>
              <a:t>{ </a:t>
            </a:r>
            <a:r>
              <a:rPr lang="en-US" altLang="zh-CN" sz="1800" dirty="0" err="1">
                <a:solidFill>
                  <a:srgbClr val="333399"/>
                </a:solidFill>
                <a:sym typeface="Symbol" pitchFamily="18" charset="2"/>
              </a:rPr>
              <a:t>S</a:t>
            </a:r>
            <a:r>
              <a:rPr lang="en-US" altLang="zh-CN" sz="1800" b="1" i="0" dirty="0" err="1">
                <a:solidFill>
                  <a:srgbClr val="333399"/>
                </a:solidFill>
                <a:sym typeface="Symbol" pitchFamily="18" charset="2"/>
              </a:rPr>
              <a:t>.</a:t>
            </a:r>
            <a:r>
              <a:rPr lang="en-US" altLang="zh-CN" sz="1800" dirty="0" err="1">
                <a:solidFill>
                  <a:srgbClr val="333399"/>
                </a:solidFill>
              </a:rPr>
              <a:t>f</a:t>
            </a:r>
            <a:r>
              <a:rPr lang="en-US" altLang="zh-CN" sz="1800" i="0" dirty="0">
                <a:solidFill>
                  <a:srgbClr val="333399"/>
                </a:solidFill>
              </a:rPr>
              <a:t> : = </a:t>
            </a:r>
            <a:r>
              <a:rPr lang="en-US" altLang="zh-CN" sz="1800" dirty="0">
                <a:solidFill>
                  <a:srgbClr val="333399"/>
                </a:solidFill>
                <a:sym typeface="Symbol" pitchFamily="18" charset="2"/>
              </a:rPr>
              <a:t>M</a:t>
            </a:r>
            <a:r>
              <a:rPr lang="en-US" altLang="zh-CN" sz="1800" b="1" i="0" dirty="0">
                <a:solidFill>
                  <a:srgbClr val="333399"/>
                </a:solidFill>
                <a:sym typeface="Symbol" pitchFamily="18" charset="2"/>
              </a:rPr>
              <a:t>.</a:t>
            </a:r>
            <a:r>
              <a:rPr lang="en-US" altLang="zh-CN" sz="1800" dirty="0">
                <a:solidFill>
                  <a:srgbClr val="333399"/>
                </a:solidFill>
              </a:rPr>
              <a:t>s</a:t>
            </a:r>
            <a:r>
              <a:rPr lang="en-US" altLang="zh-CN" sz="1800" i="0" dirty="0">
                <a:solidFill>
                  <a:srgbClr val="333399"/>
                </a:solidFill>
              </a:rPr>
              <a:t>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a:t>
            </a:r>
            <a:r>
              <a:rPr lang="en-US" altLang="zh-CN" sz="1800" dirty="0">
                <a:solidFill>
                  <a:srgbClr val="333399"/>
                </a:solidFill>
              </a:rPr>
              <a:t>rint(</a:t>
            </a:r>
            <a:r>
              <a:rPr lang="en-US" altLang="zh-CN" sz="1800" dirty="0" err="1">
                <a:solidFill>
                  <a:srgbClr val="333399"/>
                </a:solidFill>
                <a:sym typeface="Symbol" pitchFamily="18" charset="2"/>
              </a:rPr>
              <a:t>S</a:t>
            </a:r>
            <a:r>
              <a:rPr lang="en-US" altLang="zh-CN" sz="1800" b="1" i="0"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rPr>
              <a:t>) </a:t>
            </a:r>
            <a:r>
              <a:rPr lang="en-US" altLang="zh-CN" sz="1800" i="0" dirty="0">
                <a:solidFill>
                  <a:srgbClr val="333399"/>
                </a:solidFill>
                <a:sym typeface="Symbol" pitchFamily="18" charset="2"/>
              </a:rPr>
              <a:t>}</a:t>
            </a:r>
            <a:endParaRPr lang="en-US" altLang="zh-CN" sz="1800" i="0" baseline="-250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 </a:t>
            </a:r>
            <a:r>
              <a:rPr lang="en-US" altLang="zh-CN" sz="1800" dirty="0" err="1">
                <a:solidFill>
                  <a:srgbClr val="333399"/>
                </a:solidFill>
                <a:sym typeface="Symbol" pitchFamily="18" charset="2"/>
              </a:rPr>
              <a:t>B</a:t>
            </a:r>
            <a:r>
              <a:rPr lang="en-US" altLang="zh-CN" sz="1800" b="1" i="0" dirty="0" err="1">
                <a:solidFill>
                  <a:srgbClr val="333399"/>
                </a:solidFill>
                <a:sym typeface="Symbol" pitchFamily="18" charset="2"/>
              </a:rPr>
              <a:t>.</a:t>
            </a:r>
            <a:r>
              <a:rPr lang="en-US" altLang="zh-CN" sz="1800" dirty="0" err="1">
                <a:solidFill>
                  <a:srgbClr val="333399"/>
                </a:solidFill>
              </a:rPr>
              <a:t>f</a:t>
            </a:r>
            <a:r>
              <a:rPr lang="en-US" altLang="zh-CN" sz="1800" i="0" dirty="0">
                <a:solidFill>
                  <a:srgbClr val="333399"/>
                </a:solidFill>
              </a:rPr>
              <a:t> : =</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f</a:t>
            </a:r>
            <a:r>
              <a:rPr lang="en-US" altLang="zh-CN" sz="1800" dirty="0">
                <a:solidFill>
                  <a:srgbClr val="333399"/>
                </a:solidFill>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B</a:t>
            </a:r>
            <a:r>
              <a:rPr lang="en-US" altLang="zh-CN" sz="1800" dirty="0">
                <a:sym typeface="Symbol" pitchFamily="18" charset="2"/>
              </a:rPr>
              <a:t>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P</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i</a:t>
            </a:r>
            <a:r>
              <a:rPr lang="en-US" altLang="zh-CN" sz="1800" dirty="0">
                <a:solidFill>
                  <a:srgbClr val="333399"/>
                </a:solidFill>
                <a:sym typeface="Symbol" pitchFamily="18" charset="2"/>
              </a:rPr>
              <a:t> </a:t>
            </a:r>
            <a:r>
              <a:rPr lang="en-US" altLang="zh-CN" sz="1800" i="0" dirty="0">
                <a:solidFill>
                  <a:srgbClr val="333399"/>
                </a:solidFill>
              </a:rPr>
              <a:t>:=</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f</a:t>
            </a:r>
            <a:r>
              <a:rPr lang="en-US" altLang="zh-CN" sz="1800" dirty="0">
                <a:solidFill>
                  <a:srgbClr val="333399"/>
                </a:solidFill>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P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S</a:t>
            </a:r>
            <a:r>
              <a:rPr lang="en-US" altLang="zh-CN" sz="1800" i="0" baseline="-25000" dirty="0">
                <a:solidFill>
                  <a:srgbClr val="333399"/>
                </a:solidFill>
                <a:sym typeface="Symbol" pitchFamily="18" charset="2"/>
              </a:rPr>
              <a:t>1</a:t>
            </a:r>
            <a:r>
              <a:rPr lang="en-US" altLang="zh-CN" sz="1800" b="1" dirty="0">
                <a:solidFill>
                  <a:srgbClr val="333399"/>
                </a:solidFill>
                <a:sym typeface="Symbol" pitchFamily="18" charset="2"/>
              </a:rPr>
              <a:t>.</a:t>
            </a:r>
            <a:r>
              <a:rPr lang="en-US" altLang="zh-CN" sz="1800" dirty="0">
                <a:solidFill>
                  <a:srgbClr val="333399"/>
                </a:solidFill>
                <a:sym typeface="Symbol" pitchFamily="18" charset="2"/>
              </a:rPr>
              <a:t>f </a:t>
            </a:r>
            <a:r>
              <a:rPr lang="en-US" altLang="zh-CN" sz="1800" i="0" dirty="0">
                <a:solidFill>
                  <a:srgbClr val="333399"/>
                </a:solidFill>
              </a:rPr>
              <a:t>:= </a:t>
            </a:r>
            <a:r>
              <a:rPr lang="en-US" altLang="zh-CN" sz="1800" dirty="0">
                <a:solidFill>
                  <a:srgbClr val="333399"/>
                </a:solidFill>
                <a:sym typeface="Symbol" pitchFamily="18" charset="2"/>
              </a:rPr>
              <a:t>P</a:t>
            </a:r>
            <a:r>
              <a:rPr lang="en-US" altLang="zh-CN" sz="1800" b="1" dirty="0">
                <a:solidFill>
                  <a:srgbClr val="333399"/>
                </a:solidFill>
                <a:sym typeface="Symbol" pitchFamily="18" charset="2"/>
              </a:rPr>
              <a:t>.</a:t>
            </a: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S</a:t>
            </a:r>
            <a:r>
              <a:rPr lang="en-US" altLang="zh-CN" sz="1800" i="0" baseline="-25000" dirty="0">
                <a:solidFill>
                  <a:srgbClr val="333399"/>
                </a:solidFill>
                <a:sym typeface="Symbol" pitchFamily="18" charset="2"/>
              </a:rPr>
              <a:t>1 </a:t>
            </a:r>
            <a:r>
              <a:rPr lang="en-US" altLang="zh-CN" sz="1800" i="0" dirty="0">
                <a:solidFill>
                  <a:srgbClr val="333399"/>
                </a:solidFill>
                <a:sym typeface="Symbol" pitchFamily="18" charset="2"/>
              </a:rPr>
              <a:t>{</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a:t>
            </a:r>
            <a:r>
              <a:rPr lang="en-US" altLang="zh-CN" sz="1800" dirty="0">
                <a:solidFill>
                  <a:srgbClr val="333399"/>
                </a:solidFill>
                <a:sym typeface="Symbol" pitchFamily="18" charset="2"/>
              </a:rPr>
              <a:t>S</a:t>
            </a:r>
            <a:r>
              <a:rPr lang="en-US" altLang="zh-CN" sz="1800" i="0" baseline="-25000" dirty="0">
                <a:solidFill>
                  <a:srgbClr val="333399"/>
                </a:solidFill>
                <a:sym typeface="Symbol" pitchFamily="18" charset="2"/>
              </a:rPr>
              <a:t>1</a:t>
            </a:r>
            <a:r>
              <a:rPr lang="en-US" altLang="zh-CN" sz="1800" b="1" i="0" dirty="0">
                <a:solidFill>
                  <a:srgbClr val="333399"/>
                </a:solidFill>
                <a:sym typeface="Symbol" pitchFamily="18" charset="2"/>
              </a:rPr>
              <a:t>.</a:t>
            </a:r>
            <a:r>
              <a:rPr lang="en-US" altLang="zh-CN" sz="1800" dirty="0">
                <a:solidFill>
                  <a:srgbClr val="333399"/>
                </a:solidFill>
                <a:sym typeface="Symbol" pitchFamily="18" charset="2"/>
              </a:rPr>
              <a:t>v</a:t>
            </a:r>
            <a:r>
              <a:rPr lang="en-US" altLang="zh-CN" sz="1800" i="0" dirty="0">
                <a:solidFill>
                  <a:srgbClr val="333399"/>
                </a:solidFill>
              </a:rPr>
              <a:t>+</a:t>
            </a:r>
            <a:r>
              <a:rPr lang="en-US" altLang="zh-CN" sz="1800" dirty="0">
                <a:solidFill>
                  <a:srgbClr val="333399"/>
                </a:solidFill>
                <a:sym typeface="Symbol" pitchFamily="18" charset="2"/>
              </a:rPr>
              <a:t>B</a:t>
            </a:r>
            <a:r>
              <a:rPr lang="en-US" altLang="zh-CN" sz="1800" b="1" i="0" dirty="0">
                <a:solidFill>
                  <a:srgbClr val="333399"/>
                </a:solidFill>
                <a:sym typeface="Symbol" pitchFamily="18" charset="2"/>
              </a:rPr>
              <a:t>.</a:t>
            </a:r>
            <a:r>
              <a:rPr lang="en-US" altLang="zh-CN" sz="1800" dirty="0">
                <a:solidFill>
                  <a:srgbClr val="333399"/>
                </a:solidFill>
                <a:sym typeface="Symbol" pitchFamily="18" charset="2"/>
              </a:rPr>
              <a:t>v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a:t>
            </a: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a:t>
            </a:r>
            <a:r>
              <a:rPr lang="en-US" altLang="zh-CN" sz="1800" dirty="0">
                <a:solidFill>
                  <a:srgbClr val="333399"/>
                </a:solidFill>
                <a:sym typeface="Symbol" pitchFamily="18" charset="2"/>
              </a:rPr>
              <a:t>0 </a:t>
            </a:r>
            <a:r>
              <a:rPr lang="en-US" altLang="zh-CN" sz="1800" i="0" dirty="0">
                <a:solidFill>
                  <a:srgbClr val="333399"/>
                </a:solidFill>
                <a:sym typeface="Symbol" pitchFamily="18" charset="2"/>
              </a:rPr>
              <a:t>}</a:t>
            </a:r>
            <a:endParaRPr kumimoji="0" lang="en-US" altLang="zh-CN" sz="1800" b="1" dirty="0">
              <a:solidFill>
                <a:srgbClr val="333399"/>
              </a:solidFill>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ea typeface="华文行楷" pitchFamily="2" charset="-122"/>
                <a:sym typeface="Symbol" pitchFamily="18" charset="2"/>
              </a:rPr>
              <a:t>0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B</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0 </a:t>
            </a:r>
            <a:r>
              <a:rPr lang="en-US" altLang="zh-CN" sz="1800" i="0" dirty="0">
                <a:solidFill>
                  <a:srgbClr val="333399"/>
                </a:solidFill>
                <a:sym typeface="Symbol" pitchFamily="18" charset="2"/>
              </a:rPr>
              <a:t>}</a:t>
            </a:r>
            <a:endParaRPr lang="en-US" altLang="zh-CN" sz="1800" u="sng" dirty="0">
              <a:solidFill>
                <a:srgbClr val="333399"/>
              </a:solidFill>
              <a:ea typeface="华文行楷" pitchFamily="2" charset="-122"/>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1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B</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2^</a:t>
            </a:r>
            <a:r>
              <a:rPr lang="en-US" altLang="zh-CN" sz="1800" dirty="0">
                <a:solidFill>
                  <a:srgbClr val="333399"/>
                </a:solidFill>
              </a:rPr>
              <a:t>(</a:t>
            </a:r>
            <a:r>
              <a:rPr lang="en-US" altLang="zh-CN" sz="1800" i="0" dirty="0">
                <a:solidFill>
                  <a:srgbClr val="333399"/>
                </a:solidFill>
              </a:rPr>
              <a:t>-</a:t>
            </a:r>
            <a:r>
              <a:rPr lang="en-US" altLang="zh-CN" sz="1800" dirty="0" err="1">
                <a:solidFill>
                  <a:srgbClr val="333399"/>
                </a:solidFill>
                <a:sym typeface="Symbol" pitchFamily="18" charset="2"/>
              </a:rPr>
              <a:t>B</a:t>
            </a:r>
            <a:r>
              <a:rPr lang="en-US" altLang="zh-CN" sz="1800" b="1" i="0" dirty="0" err="1">
                <a:solidFill>
                  <a:srgbClr val="333399"/>
                </a:solidFill>
                <a:sym typeface="Symbol" pitchFamily="18" charset="2"/>
              </a:rPr>
              <a:t>.</a:t>
            </a:r>
            <a:r>
              <a:rPr lang="en-US" altLang="zh-CN" sz="1800" dirty="0" err="1">
                <a:solidFill>
                  <a:srgbClr val="333399"/>
                </a:solidFill>
              </a:rPr>
              <a:t>f</a:t>
            </a:r>
            <a:r>
              <a:rPr lang="en-US" altLang="zh-CN" sz="1800" dirty="0">
                <a:solidFill>
                  <a:srgbClr val="333399"/>
                </a:solidFill>
              </a:rPr>
              <a:t>)</a:t>
            </a:r>
            <a:r>
              <a:rPr lang="en-US" altLang="zh-CN" sz="1800" i="0" dirty="0">
                <a:solidFill>
                  <a:srgbClr val="333399"/>
                </a:solidFill>
              </a:rPr>
              <a:t> </a:t>
            </a:r>
            <a:r>
              <a:rPr lang="en-US" altLang="zh-CN" sz="1800" i="0" dirty="0">
                <a:solidFill>
                  <a:srgbClr val="333399"/>
                </a:solidFill>
                <a:sym typeface="Symbol" pitchFamily="18" charset="2"/>
              </a:rPr>
              <a:t>}</a:t>
            </a:r>
          </a:p>
          <a:p>
            <a:pPr algn="l">
              <a:buClrTx/>
            </a:pPr>
            <a:r>
              <a:rPr lang="en-US" altLang="zh-CN" sz="1800" dirty="0">
                <a:solidFill>
                  <a:srgbClr val="333399"/>
                </a:solidFill>
                <a:sym typeface="Symbol" pitchFamily="18" charset="2"/>
              </a:rPr>
              <a:t>M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M</a:t>
            </a:r>
            <a:r>
              <a:rPr lang="en-US" altLang="zh-CN" sz="1800" b="1" i="0" dirty="0">
                <a:solidFill>
                  <a:srgbClr val="333399"/>
                </a:solidFill>
                <a:sym typeface="Symbol" pitchFamily="18" charset="2"/>
              </a:rPr>
              <a:t>.</a:t>
            </a:r>
            <a:r>
              <a:rPr lang="en-US" altLang="zh-CN" sz="1800" dirty="0">
                <a:solidFill>
                  <a:srgbClr val="333399"/>
                </a:solidFill>
              </a:rPr>
              <a:t>s</a:t>
            </a:r>
            <a:r>
              <a:rPr lang="en-US" altLang="zh-CN" sz="1800" i="0" dirty="0">
                <a:solidFill>
                  <a:srgbClr val="333399"/>
                </a:solidFill>
              </a:rPr>
              <a:t> : =1</a:t>
            </a:r>
            <a:r>
              <a:rPr lang="en-US" altLang="zh-CN" sz="1800" i="0" dirty="0">
                <a:solidFill>
                  <a:srgbClr val="333399"/>
                </a:solidFill>
                <a:sym typeface="Symbol" pitchFamily="18" charset="2"/>
              </a:rPr>
              <a:t>}</a:t>
            </a:r>
          </a:p>
          <a:p>
            <a:pPr algn="l">
              <a:buClrTx/>
            </a:pPr>
            <a:r>
              <a:rPr lang="en-US" altLang="zh-CN" sz="1800" dirty="0">
                <a:solidFill>
                  <a:srgbClr val="333399"/>
                </a:solidFill>
                <a:sym typeface="Symbol" pitchFamily="18" charset="2"/>
              </a:rPr>
              <a:t>P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a:t>
            </a:r>
            <a:r>
              <a:rPr lang="en-US" altLang="zh-CN" sz="1800" b="1" dirty="0">
                <a:solidFill>
                  <a:srgbClr val="333399"/>
                </a:solidFill>
                <a:sym typeface="Symbol" pitchFamily="18" charset="2"/>
              </a:rPr>
              <a:t>.</a:t>
            </a:r>
            <a:r>
              <a:rPr lang="en-US" altLang="zh-CN" sz="1800" dirty="0">
                <a:solidFill>
                  <a:srgbClr val="333399"/>
                </a:solidFill>
                <a:sym typeface="Symbol" pitchFamily="18" charset="2"/>
              </a:rPr>
              <a:t>s </a:t>
            </a:r>
            <a:r>
              <a:rPr lang="en-US" altLang="zh-CN" sz="1800" i="0" dirty="0">
                <a:solidFill>
                  <a:srgbClr val="333399"/>
                </a:solidFill>
              </a:rPr>
              <a:t>:= </a:t>
            </a:r>
            <a:r>
              <a:rPr lang="en-US" altLang="zh-CN" sz="1800" dirty="0" err="1">
                <a:solidFill>
                  <a:srgbClr val="333399"/>
                </a:solidFill>
                <a:sym typeface="Symbol" pitchFamily="18" charset="2"/>
              </a:rPr>
              <a:t>P</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i</a:t>
            </a:r>
            <a:r>
              <a:rPr lang="en-US" altLang="zh-CN" sz="1800" dirty="0">
                <a:solidFill>
                  <a:srgbClr val="333399"/>
                </a:solidFill>
                <a:sym typeface="Symbol" pitchFamily="18" charset="2"/>
              </a:rPr>
              <a:t> +1 </a:t>
            </a:r>
            <a:r>
              <a:rPr lang="en-US" altLang="zh-CN" sz="1800" i="0" dirty="0">
                <a:solidFill>
                  <a:srgbClr val="333399"/>
                </a:solidFill>
                <a:sym typeface="Symbol" pitchFamily="18" charset="2"/>
              </a:rPr>
              <a:t>}</a:t>
            </a:r>
          </a:p>
        </p:txBody>
      </p:sp>
      <p:grpSp>
        <p:nvGrpSpPr>
          <p:cNvPr id="69641" name="Group 13"/>
          <p:cNvGrpSpPr>
            <a:grpSpLocks/>
          </p:cNvGrpSpPr>
          <p:nvPr/>
        </p:nvGrpSpPr>
        <p:grpSpPr bwMode="auto">
          <a:xfrm>
            <a:off x="7524750" y="2924175"/>
            <a:ext cx="1368425" cy="3529013"/>
            <a:chOff x="4740" y="1842"/>
            <a:chExt cx="862" cy="2223"/>
          </a:xfrm>
        </p:grpSpPr>
        <p:sp>
          <p:nvSpPr>
            <p:cNvPr id="69658" name="Line 14"/>
            <p:cNvSpPr>
              <a:spLocks noChangeShapeType="1"/>
            </p:cNvSpPr>
            <p:nvPr/>
          </p:nvSpPr>
          <p:spPr bwMode="auto">
            <a:xfrm>
              <a:off x="4740" y="1842"/>
              <a:ext cx="0" cy="2223"/>
            </a:xfrm>
            <a:prstGeom prst="line">
              <a:avLst/>
            </a:prstGeom>
            <a:noFill/>
            <a:ln w="9525">
              <a:solidFill>
                <a:srgbClr val="800080"/>
              </a:solidFill>
              <a:round/>
              <a:headEnd/>
              <a:tailEnd/>
            </a:ln>
          </p:spPr>
          <p:txBody>
            <a:bodyPr>
              <a:spAutoFit/>
            </a:bodyPr>
            <a:lstStyle/>
            <a:p>
              <a:endParaRPr lang="zh-CN" altLang="en-US"/>
            </a:p>
          </p:txBody>
        </p:sp>
        <p:sp>
          <p:nvSpPr>
            <p:cNvPr id="69659" name="Line 15"/>
            <p:cNvSpPr>
              <a:spLocks noChangeShapeType="1"/>
            </p:cNvSpPr>
            <p:nvPr/>
          </p:nvSpPr>
          <p:spPr bwMode="auto">
            <a:xfrm>
              <a:off x="5012" y="1842"/>
              <a:ext cx="0" cy="2223"/>
            </a:xfrm>
            <a:prstGeom prst="line">
              <a:avLst/>
            </a:prstGeom>
            <a:noFill/>
            <a:ln w="9525">
              <a:solidFill>
                <a:srgbClr val="800080"/>
              </a:solidFill>
              <a:round/>
              <a:headEnd/>
              <a:tailEnd/>
            </a:ln>
          </p:spPr>
          <p:txBody>
            <a:bodyPr>
              <a:spAutoFit/>
            </a:bodyPr>
            <a:lstStyle/>
            <a:p>
              <a:endParaRPr lang="zh-CN" altLang="en-US"/>
            </a:p>
          </p:txBody>
        </p:sp>
        <p:sp>
          <p:nvSpPr>
            <p:cNvPr id="69660" name="Line 16"/>
            <p:cNvSpPr>
              <a:spLocks noChangeShapeType="1"/>
            </p:cNvSpPr>
            <p:nvPr/>
          </p:nvSpPr>
          <p:spPr bwMode="auto">
            <a:xfrm>
              <a:off x="5602" y="1842"/>
              <a:ext cx="0" cy="2223"/>
            </a:xfrm>
            <a:prstGeom prst="line">
              <a:avLst/>
            </a:prstGeom>
            <a:noFill/>
            <a:ln w="9525">
              <a:solidFill>
                <a:srgbClr val="800080"/>
              </a:solidFill>
              <a:round/>
              <a:headEnd/>
              <a:tailEnd/>
            </a:ln>
          </p:spPr>
          <p:txBody>
            <a:bodyPr>
              <a:spAutoFit/>
            </a:bodyPr>
            <a:lstStyle/>
            <a:p>
              <a:endParaRPr lang="zh-CN" altLang="en-US"/>
            </a:p>
          </p:txBody>
        </p:sp>
        <p:sp>
          <p:nvSpPr>
            <p:cNvPr id="69661" name="Line 17"/>
            <p:cNvSpPr>
              <a:spLocks noChangeShapeType="1"/>
            </p:cNvSpPr>
            <p:nvPr/>
          </p:nvSpPr>
          <p:spPr bwMode="auto">
            <a:xfrm>
              <a:off x="4740" y="4065"/>
              <a:ext cx="862" cy="0"/>
            </a:xfrm>
            <a:prstGeom prst="line">
              <a:avLst/>
            </a:prstGeom>
            <a:noFill/>
            <a:ln w="9525">
              <a:solidFill>
                <a:srgbClr val="800080"/>
              </a:solidFill>
              <a:round/>
              <a:headEnd/>
              <a:tailEnd/>
            </a:ln>
          </p:spPr>
          <p:txBody>
            <a:bodyPr>
              <a:spAutoFit/>
            </a:bodyPr>
            <a:lstStyle/>
            <a:p>
              <a:endParaRPr lang="zh-CN" altLang="en-US"/>
            </a:p>
          </p:txBody>
        </p:sp>
      </p:grpSp>
      <p:sp>
        <p:nvSpPr>
          <p:cNvPr id="69642" name="Text Box 18"/>
          <p:cNvSpPr txBox="1">
            <a:spLocks noChangeArrowheads="1"/>
          </p:cNvSpPr>
          <p:nvPr/>
        </p:nvSpPr>
        <p:spPr bwMode="auto">
          <a:xfrm>
            <a:off x="4500563" y="3141663"/>
            <a:ext cx="2663825" cy="396875"/>
          </a:xfrm>
          <a:prstGeom prst="rect">
            <a:avLst/>
          </a:prstGeom>
          <a:noFill/>
          <a:ln w="9525">
            <a:noFill/>
            <a:miter lim="800000"/>
            <a:headEnd/>
            <a:tailEnd/>
          </a:ln>
        </p:spPr>
        <p:txBody>
          <a:bodyPr>
            <a:spAutoFit/>
          </a:bodyPr>
          <a:lstStyle/>
          <a:p>
            <a:pPr algn="l">
              <a:buClrTx/>
            </a:pPr>
            <a:r>
              <a:rPr kumimoji="0" lang="zh-CN" altLang="en-US" sz="2000" b="1" i="0">
                <a:sym typeface="Symbol" pitchFamily="18" charset="2"/>
              </a:rPr>
              <a:t>例</a:t>
            </a:r>
            <a:r>
              <a:rPr kumimoji="0" lang="en-US" altLang="zh-CN" sz="2000" b="1" i="0">
                <a:sym typeface="Symbol" pitchFamily="18" charset="2"/>
              </a:rPr>
              <a:t>: </a:t>
            </a:r>
            <a:r>
              <a:rPr kumimoji="0" lang="zh-CN" altLang="en-US" sz="2000" b="1" i="0">
                <a:solidFill>
                  <a:srgbClr val="333399"/>
                </a:solidFill>
                <a:sym typeface="Symbol" pitchFamily="18" charset="2"/>
              </a:rPr>
              <a:t>处理输入串</a:t>
            </a:r>
            <a:r>
              <a:rPr kumimoji="0" lang="zh-CN" altLang="en-US" sz="2000" b="1" i="0">
                <a:sym typeface="Symbol" pitchFamily="18" charset="2"/>
              </a:rPr>
              <a:t>   </a:t>
            </a:r>
            <a:r>
              <a:rPr kumimoji="0" lang="en-US" altLang="zh-CN" sz="2000" b="1" i="0">
                <a:sym typeface="Symbol" pitchFamily="18" charset="2"/>
              </a:rPr>
              <a:t>.101</a:t>
            </a:r>
            <a:endParaRPr kumimoji="0" lang="en-US" altLang="zh-CN" sz="2000" b="1" i="0">
              <a:solidFill>
                <a:srgbClr val="333399"/>
              </a:solidFill>
              <a:cs typeface="Times New Roman" pitchFamily="18" charset="0"/>
              <a:sym typeface="Symbol" pitchFamily="18" charset="2"/>
            </a:endParaRPr>
          </a:p>
        </p:txBody>
      </p:sp>
      <p:sp>
        <p:nvSpPr>
          <p:cNvPr id="69643" name="Rectangle 19"/>
          <p:cNvSpPr>
            <a:spLocks noChangeArrowheads="1"/>
          </p:cNvSpPr>
          <p:nvPr/>
        </p:nvSpPr>
        <p:spPr bwMode="auto">
          <a:xfrm>
            <a:off x="7524750" y="602138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9644" name="Rectangle 20"/>
          <p:cNvSpPr>
            <a:spLocks noChangeArrowheads="1"/>
          </p:cNvSpPr>
          <p:nvPr/>
        </p:nvSpPr>
        <p:spPr bwMode="auto">
          <a:xfrm>
            <a:off x="7956550" y="60213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9645" name="Rectangle 21"/>
          <p:cNvSpPr>
            <a:spLocks noChangeArrowheads="1"/>
          </p:cNvSpPr>
          <p:nvPr/>
        </p:nvSpPr>
        <p:spPr bwMode="auto">
          <a:xfrm>
            <a:off x="7092950" y="4221163"/>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endParaRPr kumimoji="0" lang="en-US" altLang="en-US" sz="2000" b="1" i="0">
              <a:sym typeface="Symbol" pitchFamily="18" charset="2"/>
            </a:endParaRPr>
          </a:p>
        </p:txBody>
      </p:sp>
      <p:sp>
        <p:nvSpPr>
          <p:cNvPr id="69646" name="Rectangle 22"/>
          <p:cNvSpPr>
            <a:spLocks noChangeArrowheads="1"/>
          </p:cNvSpPr>
          <p:nvPr/>
        </p:nvSpPr>
        <p:spPr bwMode="auto">
          <a:xfrm>
            <a:off x="7524750" y="5734050"/>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9647" name="Rectangle 23"/>
          <p:cNvSpPr>
            <a:spLocks noChangeArrowheads="1"/>
          </p:cNvSpPr>
          <p:nvPr/>
        </p:nvSpPr>
        <p:spPr bwMode="auto">
          <a:xfrm>
            <a:off x="7956550" y="57340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9648" name="Rectangle 24"/>
          <p:cNvSpPr>
            <a:spLocks noChangeArrowheads="1"/>
          </p:cNvSpPr>
          <p:nvPr/>
        </p:nvSpPr>
        <p:spPr bwMode="auto">
          <a:xfrm>
            <a:off x="7524750" y="540861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M</a:t>
            </a:r>
          </a:p>
        </p:txBody>
      </p:sp>
      <p:sp>
        <p:nvSpPr>
          <p:cNvPr id="69649" name="Rectangle 25"/>
          <p:cNvSpPr>
            <a:spLocks noChangeArrowheads="1"/>
          </p:cNvSpPr>
          <p:nvPr/>
        </p:nvSpPr>
        <p:spPr bwMode="auto">
          <a:xfrm>
            <a:off x="7956550" y="540861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1</a:t>
            </a:r>
          </a:p>
        </p:txBody>
      </p:sp>
      <p:sp>
        <p:nvSpPr>
          <p:cNvPr id="69650" name="Rectangle 26"/>
          <p:cNvSpPr>
            <a:spLocks noChangeArrowheads="1"/>
          </p:cNvSpPr>
          <p:nvPr/>
        </p:nvSpPr>
        <p:spPr bwMode="auto">
          <a:xfrm>
            <a:off x="7524750" y="5048250"/>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B</a:t>
            </a:r>
          </a:p>
        </p:txBody>
      </p:sp>
      <p:sp>
        <p:nvSpPr>
          <p:cNvPr id="69651" name="Rectangle 27"/>
          <p:cNvSpPr>
            <a:spLocks noChangeArrowheads="1"/>
          </p:cNvSpPr>
          <p:nvPr/>
        </p:nvSpPr>
        <p:spPr bwMode="auto">
          <a:xfrm>
            <a:off x="7956550" y="50482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0.5</a:t>
            </a:r>
          </a:p>
        </p:txBody>
      </p:sp>
      <p:sp>
        <p:nvSpPr>
          <p:cNvPr id="69652" name="Rectangle 28"/>
          <p:cNvSpPr>
            <a:spLocks noChangeArrowheads="1"/>
          </p:cNvSpPr>
          <p:nvPr/>
        </p:nvSpPr>
        <p:spPr bwMode="auto">
          <a:xfrm>
            <a:off x="7524750" y="465296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P</a:t>
            </a:r>
          </a:p>
        </p:txBody>
      </p:sp>
      <p:sp>
        <p:nvSpPr>
          <p:cNvPr id="69653" name="Rectangle 29"/>
          <p:cNvSpPr>
            <a:spLocks noChangeArrowheads="1"/>
          </p:cNvSpPr>
          <p:nvPr/>
        </p:nvSpPr>
        <p:spPr bwMode="auto">
          <a:xfrm>
            <a:off x="7956550" y="465296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2</a:t>
            </a:r>
          </a:p>
        </p:txBody>
      </p:sp>
      <p:sp>
        <p:nvSpPr>
          <p:cNvPr id="69654" name="Rectangle 30"/>
          <p:cNvSpPr>
            <a:spLocks noChangeArrowheads="1"/>
          </p:cNvSpPr>
          <p:nvPr/>
        </p:nvSpPr>
        <p:spPr bwMode="auto">
          <a:xfrm>
            <a:off x="7524750" y="425608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a:t>
            </a:r>
          </a:p>
        </p:txBody>
      </p:sp>
      <p:sp>
        <p:nvSpPr>
          <p:cNvPr id="69655" name="Rectangle 31"/>
          <p:cNvSpPr>
            <a:spLocks noChangeArrowheads="1"/>
          </p:cNvSpPr>
          <p:nvPr/>
        </p:nvSpPr>
        <p:spPr bwMode="auto">
          <a:xfrm>
            <a:off x="7956550" y="42560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17505" name="Text Box 33"/>
          <p:cNvSpPr txBox="1">
            <a:spLocks noChangeArrowheads="1"/>
          </p:cNvSpPr>
          <p:nvPr/>
        </p:nvSpPr>
        <p:spPr bwMode="auto">
          <a:xfrm>
            <a:off x="727076" y="3976688"/>
            <a:ext cx="6437312" cy="2441575"/>
          </a:xfrm>
          <a:prstGeom prst="rect">
            <a:avLst/>
          </a:prstGeom>
          <a:noFill/>
          <a:ln w="9525">
            <a:noFill/>
            <a:miter lim="800000"/>
            <a:headEnd/>
            <a:tailEnd/>
          </a:ln>
        </p:spPr>
        <p:txBody>
          <a:bodyPr>
            <a:spAutoFit/>
          </a:bodyPr>
          <a:lstStyle/>
          <a:p>
            <a:pPr algn="l">
              <a:buClrTx/>
            </a:pPr>
            <a:r>
              <a:rPr lang="en-US" altLang="zh-CN" sz="1800" dirty="0">
                <a:solidFill>
                  <a:srgbClr val="333399"/>
                </a:solidFill>
                <a:sym typeface="Symbol" pitchFamily="18" charset="2"/>
              </a:rPr>
              <a:t>N </a:t>
            </a:r>
            <a:r>
              <a:rPr lang="en-US" altLang="zh-CN" sz="1800" i="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M S                 </a:t>
            </a:r>
            <a:r>
              <a:rPr lang="en-US" altLang="zh-CN" sz="1800" dirty="0">
                <a:solidFill>
                  <a:srgbClr val="333399"/>
                </a:solidFill>
                <a:cs typeface="Times New Roman" pitchFamily="18" charset="0"/>
                <a:sym typeface="Symbol" pitchFamily="18" charset="2"/>
              </a:rPr>
              <a:t>p</a:t>
            </a:r>
            <a:r>
              <a:rPr lang="en-US" altLang="zh-CN" sz="1800" dirty="0">
                <a:solidFill>
                  <a:srgbClr val="333399"/>
                </a:solidFill>
              </a:rPr>
              <a:t>rint(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v</a:t>
            </a:r>
            <a:r>
              <a:rPr lang="en-US" altLang="zh-CN" sz="1800" dirty="0">
                <a:solidFill>
                  <a:srgbClr val="333399"/>
                </a:solidFill>
              </a:rPr>
              <a:t>) </a:t>
            </a:r>
            <a:endParaRPr lang="en-US" altLang="zh-CN" sz="1800" i="0" baseline="-250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B</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 S</a:t>
            </a:r>
            <a:r>
              <a:rPr lang="en-US" altLang="zh-CN" sz="1800" i="0" baseline="-25000" dirty="0">
                <a:solidFill>
                  <a:srgbClr val="333399"/>
                </a:solidFill>
                <a:sym typeface="Symbol" pitchFamily="18" charset="2"/>
              </a:rPr>
              <a:t>1</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 +</a:t>
            </a:r>
            <a:r>
              <a:rPr lang="en-US" altLang="zh-CN" sz="1800" i="0" dirty="0">
                <a:solidFill>
                  <a:srgbClr val="333399"/>
                </a:solidFill>
                <a:ea typeface="华文行楷" pitchFamily="2" charset="-122"/>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kumimoji="0"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ea typeface="华文行楷" pitchFamily="2" charset="-122"/>
                <a:sym typeface="Symbol" pitchFamily="18" charset="2"/>
              </a:rPr>
              <a:t>0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ea typeface="华文行楷" pitchFamily="2" charset="-122"/>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sym typeface="Symbol" pitchFamily="18" charset="2"/>
              </a:rPr>
              <a:t>1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2^</a:t>
            </a:r>
            <a:r>
              <a:rPr lang="en-US" altLang="zh-CN" sz="1800" dirty="0">
                <a:solidFill>
                  <a:srgbClr val="333399"/>
                </a:solidFill>
                <a:ea typeface="华文行楷" pitchFamily="2" charset="-122"/>
                <a:sym typeface="Symbol" pitchFamily="18" charset="2"/>
              </a:rPr>
              <a:t>(</a:t>
            </a:r>
            <a:r>
              <a:rPr lang="en-US" altLang="zh-CN" sz="1800" i="0" dirty="0">
                <a:solidFill>
                  <a:srgbClr val="333399"/>
                </a:solidFill>
                <a:ea typeface="华文行楷" pitchFamily="2" charset="-122"/>
                <a:sym typeface="Symbol" pitchFamily="18" charset="2"/>
              </a:rPr>
              <a: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M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1</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P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s+1</a:t>
            </a:r>
            <a:endParaRPr lang="en-US" altLang="zh-CN" sz="1800" dirty="0">
              <a:solidFill>
                <a:srgbClr val="333399"/>
              </a:solidFill>
              <a:sym typeface="Symbol" pitchFamily="18" charset="2"/>
            </a:endParaRPr>
          </a:p>
          <a:p>
            <a:pPr algn="l">
              <a:buClrTx/>
            </a:pPr>
            <a:endParaRPr lang="en-US" altLang="zh-CN" sz="800" dirty="0">
              <a:solidFill>
                <a:srgbClr val="333399"/>
              </a:solidFill>
              <a:sym typeface="Symbol" pitchFamily="18" charset="2"/>
            </a:endParaRPr>
          </a:p>
          <a:p>
            <a:pPr algn="l">
              <a:buClrTx/>
            </a:pPr>
            <a:r>
              <a:rPr kumimoji="0" lang="en-US" altLang="zh-CN" sz="2000" b="1" i="0" dirty="0">
                <a:solidFill>
                  <a:srgbClr val="333399"/>
                </a:solidFill>
                <a:sym typeface="Symbol" pitchFamily="18" charset="2"/>
              </a:rPr>
              <a:t>(</a:t>
            </a:r>
            <a:r>
              <a:rPr kumimoji="0" lang="zh-CN" altLang="en-US" sz="2000" b="1" i="0" dirty="0">
                <a:solidFill>
                  <a:srgbClr val="333399"/>
                </a:solidFill>
                <a:sym typeface="Symbol" pitchFamily="18" charset="2"/>
              </a:rPr>
              <a:t>分析栈</a:t>
            </a:r>
            <a:r>
              <a:rPr kumimoji="0" lang="en-US" altLang="zh-CN" sz="2000" dirty="0" err="1">
                <a:solidFill>
                  <a:srgbClr val="333399"/>
                </a:solidFill>
                <a:sym typeface="Symbol" pitchFamily="18" charset="2"/>
              </a:rPr>
              <a:t>val</a:t>
            </a:r>
            <a:r>
              <a:rPr kumimoji="0" lang="en-US" altLang="zh-CN" sz="2000" dirty="0">
                <a:solidFill>
                  <a:srgbClr val="333399"/>
                </a:solidFill>
                <a:sym typeface="Symbol" pitchFamily="18" charset="2"/>
              </a:rPr>
              <a:t> </a:t>
            </a:r>
            <a:r>
              <a:rPr kumimoji="0" lang="zh-CN" altLang="en-US" sz="2000" b="1" i="0" dirty="0">
                <a:solidFill>
                  <a:srgbClr val="333399"/>
                </a:solidFill>
                <a:sym typeface="Symbol" pitchFamily="18" charset="2"/>
              </a:rPr>
              <a:t>存放文法符号的综合属性，</a:t>
            </a:r>
            <a:r>
              <a:rPr kumimoji="0" lang="en-US" altLang="zh-CN" sz="2000" dirty="0">
                <a:solidFill>
                  <a:srgbClr val="333399"/>
                </a:solidFill>
                <a:sym typeface="Symbol" pitchFamily="18" charset="2"/>
              </a:rPr>
              <a:t>top</a:t>
            </a:r>
            <a:r>
              <a:rPr kumimoji="0" lang="zh-CN" altLang="en-US" sz="2000" b="1" i="0" dirty="0">
                <a:solidFill>
                  <a:srgbClr val="333399"/>
                </a:solidFill>
                <a:sym typeface="Symbol" pitchFamily="18" charset="2"/>
              </a:rPr>
              <a:t>为栈顶指针</a:t>
            </a:r>
            <a:r>
              <a:rPr kumimoji="0" lang="en-US" altLang="zh-CN" sz="2000" b="1" i="0" dirty="0">
                <a:solidFill>
                  <a:srgbClr val="333399"/>
                </a:solidFill>
                <a:sym typeface="Symbol" pitchFamily="18" charset="2"/>
              </a:rPr>
              <a:t>)</a:t>
            </a:r>
          </a:p>
        </p:txBody>
      </p:sp>
    </p:spTree>
    <p:extLst>
      <p:ext uri="{BB962C8B-B14F-4D97-AF65-F5344CB8AC3E}">
        <p14:creationId xmlns:p14="http://schemas.microsoft.com/office/powerpoint/2010/main" val="1202155545"/>
      </p:ext>
    </p:extLst>
  </p:cSld>
  <p:clrMapOvr>
    <a:masterClrMapping/>
  </p:clrMapOvr>
  <p:transition>
    <p:random/>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5"/>
          <p:cNvSpPr txBox="1">
            <a:spLocks noChangeArrowheads="1"/>
          </p:cNvSpPr>
          <p:nvPr/>
        </p:nvSpPr>
        <p:spPr bwMode="auto">
          <a:xfrm>
            <a:off x="248444" y="395287"/>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dirty="0">
                <a:latin typeface="楷体_GB2312" pitchFamily="49" charset="-122"/>
              </a:rPr>
              <a:t> </a:t>
            </a:r>
            <a:r>
              <a:rPr lang="zh-CN" altLang="en-US" sz="2800" b="1" i="0" dirty="0">
                <a:latin typeface="楷体_GB2312" pitchFamily="49" charset="-122"/>
              </a:rPr>
              <a:t>基于翻译模式的</a:t>
            </a:r>
            <a:r>
              <a:rPr lang="zh-CN" altLang="en-US" sz="2800" b="1" i="0" dirty="0"/>
              <a:t>自下而上</a:t>
            </a:r>
            <a:r>
              <a:rPr lang="zh-CN" altLang="en-US" sz="2800" b="1" i="0" dirty="0">
                <a:latin typeface="楷体_GB2312" pitchFamily="49" charset="-122"/>
              </a:rPr>
              <a:t>语义计算</a:t>
            </a:r>
          </a:p>
          <a:p>
            <a:pPr algn="l">
              <a:buClrTx/>
            </a:pPr>
            <a:endParaRPr lang="zh-CN" altLang="en-US" sz="1000" b="1" i="0" dirty="0">
              <a:latin typeface="楷体_GB2312" pitchFamily="49" charset="-122"/>
            </a:endParaRPr>
          </a:p>
          <a:p>
            <a:pPr lvl="1" algn="l">
              <a:buClrTx/>
              <a:buFont typeface="Symbol" pitchFamily="18" charset="2"/>
              <a:buChar char="-"/>
            </a:pPr>
            <a:r>
              <a:rPr lang="zh-CN" altLang="en-US" sz="2800" b="1" i="0" dirty="0"/>
              <a:t>  </a:t>
            </a:r>
            <a:r>
              <a:rPr lang="zh-CN" altLang="en-US" b="1" i="0" dirty="0">
                <a:solidFill>
                  <a:srgbClr val="333399"/>
                </a:solidFill>
              </a:rPr>
              <a:t>分析栈中继承属性的访问（</a:t>
            </a:r>
            <a:r>
              <a:rPr lang="zh-CN" altLang="en-US" b="1" i="0" dirty="0"/>
              <a:t>较复杂的例子</a:t>
            </a:r>
            <a:r>
              <a:rPr lang="zh-CN" altLang="en-US" b="1" i="0" dirty="0">
                <a:solidFill>
                  <a:srgbClr val="333399"/>
                </a:solidFill>
              </a:rPr>
              <a:t>）</a:t>
            </a:r>
          </a:p>
        </p:txBody>
      </p:sp>
      <p:sp>
        <p:nvSpPr>
          <p:cNvPr id="70659" name="Text Box 7"/>
          <p:cNvSpPr txBox="1">
            <a:spLocks noChangeArrowheads="1"/>
          </p:cNvSpPr>
          <p:nvPr/>
        </p:nvSpPr>
        <p:spPr bwMode="auto">
          <a:xfrm>
            <a:off x="690563" y="3538538"/>
            <a:ext cx="6480175" cy="396875"/>
          </a:xfrm>
          <a:prstGeom prst="rect">
            <a:avLst/>
          </a:prstGeom>
          <a:noFill/>
          <a:ln w="9525">
            <a:noFill/>
            <a:miter lim="800000"/>
            <a:headEnd/>
            <a:tailEnd/>
          </a:ln>
        </p:spPr>
        <p:txBody>
          <a:bodyPr>
            <a:spAutoFit/>
          </a:bodyPr>
          <a:lstStyle/>
          <a:p>
            <a:pPr algn="l">
              <a:buClrTx/>
            </a:pPr>
            <a:r>
              <a:rPr kumimoji="0" lang="zh-CN" altLang="en-US" sz="2000" b="1" i="0" dirty="0">
                <a:sym typeface="Symbol" pitchFamily="18" charset="2"/>
              </a:rPr>
              <a:t>产生式                   依产生式归约时语义计算的代码片断</a:t>
            </a:r>
            <a:endParaRPr kumimoji="0" lang="zh-CN" altLang="en-US" sz="2000" b="1" i="0" dirty="0">
              <a:solidFill>
                <a:srgbClr val="333399"/>
              </a:solidFill>
              <a:cs typeface="Times New Roman" pitchFamily="18" charset="0"/>
              <a:sym typeface="Symbol" pitchFamily="18" charset="2"/>
            </a:endParaRPr>
          </a:p>
        </p:txBody>
      </p:sp>
      <p:sp>
        <p:nvSpPr>
          <p:cNvPr id="70664" name="Text Box 12"/>
          <p:cNvSpPr txBox="1">
            <a:spLocks noChangeArrowheads="1"/>
          </p:cNvSpPr>
          <p:nvPr/>
        </p:nvSpPr>
        <p:spPr bwMode="auto">
          <a:xfrm>
            <a:off x="690563" y="1554162"/>
            <a:ext cx="7620000" cy="2014537"/>
          </a:xfrm>
          <a:prstGeom prst="rect">
            <a:avLst/>
          </a:prstGeom>
          <a:noFill/>
          <a:ln w="9525">
            <a:noFill/>
            <a:miter lim="800000"/>
            <a:headEnd/>
            <a:tailEnd/>
          </a:ln>
        </p:spPr>
        <p:txBody>
          <a:bodyPr>
            <a:spAutoFit/>
          </a:bodyPr>
          <a:lstStyle/>
          <a:p>
            <a:pPr algn="l">
              <a:buClrTx/>
            </a:pPr>
            <a:r>
              <a:rPr lang="en-US" altLang="zh-CN" sz="1800" dirty="0">
                <a:solidFill>
                  <a:srgbClr val="333399"/>
                </a:solidFill>
                <a:sym typeface="Symbol" pitchFamily="18" charset="2"/>
              </a:rPr>
              <a:t>N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ym typeface="Symbol" pitchFamily="18" charset="2"/>
              </a:rPr>
              <a:t> </a:t>
            </a:r>
            <a:r>
              <a:rPr lang="en-US" altLang="zh-CN" sz="1800" dirty="0">
                <a:solidFill>
                  <a:srgbClr val="333399"/>
                </a:solidFill>
                <a:sym typeface="Symbol" pitchFamily="18" charset="2"/>
              </a:rPr>
              <a:t>M </a:t>
            </a:r>
            <a:r>
              <a:rPr lang="en-US" altLang="zh-CN" sz="1800" i="0" dirty="0">
                <a:solidFill>
                  <a:srgbClr val="333399"/>
                </a:solidFill>
                <a:cs typeface="Times New Roman" pitchFamily="18" charset="0"/>
                <a:sym typeface="Symbol" pitchFamily="18" charset="2"/>
              </a:rPr>
              <a:t>{ </a:t>
            </a:r>
            <a:r>
              <a:rPr lang="en-US" altLang="zh-CN" sz="1800" dirty="0" err="1">
                <a:solidFill>
                  <a:srgbClr val="333399"/>
                </a:solidFill>
                <a:sym typeface="Symbol" pitchFamily="18" charset="2"/>
              </a:rPr>
              <a:t>S</a:t>
            </a:r>
            <a:r>
              <a:rPr lang="en-US" altLang="zh-CN" sz="1800" b="1" i="0" dirty="0" err="1">
                <a:solidFill>
                  <a:srgbClr val="333399"/>
                </a:solidFill>
                <a:sym typeface="Symbol" pitchFamily="18" charset="2"/>
              </a:rPr>
              <a:t>.</a:t>
            </a:r>
            <a:r>
              <a:rPr lang="en-US" altLang="zh-CN" sz="1800" dirty="0" err="1">
                <a:solidFill>
                  <a:srgbClr val="333399"/>
                </a:solidFill>
              </a:rPr>
              <a:t>f</a:t>
            </a:r>
            <a:r>
              <a:rPr lang="en-US" altLang="zh-CN" sz="1800" i="0" dirty="0">
                <a:solidFill>
                  <a:srgbClr val="333399"/>
                </a:solidFill>
              </a:rPr>
              <a:t> : = </a:t>
            </a:r>
            <a:r>
              <a:rPr lang="en-US" altLang="zh-CN" sz="1800" dirty="0">
                <a:solidFill>
                  <a:srgbClr val="333399"/>
                </a:solidFill>
                <a:sym typeface="Symbol" pitchFamily="18" charset="2"/>
              </a:rPr>
              <a:t>M</a:t>
            </a:r>
            <a:r>
              <a:rPr lang="en-US" altLang="zh-CN" sz="1800" b="1" i="0" dirty="0">
                <a:solidFill>
                  <a:srgbClr val="333399"/>
                </a:solidFill>
                <a:sym typeface="Symbol" pitchFamily="18" charset="2"/>
              </a:rPr>
              <a:t>.</a:t>
            </a:r>
            <a:r>
              <a:rPr lang="en-US" altLang="zh-CN" sz="1800" dirty="0">
                <a:solidFill>
                  <a:srgbClr val="333399"/>
                </a:solidFill>
              </a:rPr>
              <a:t>s</a:t>
            </a:r>
            <a:r>
              <a:rPr lang="en-US" altLang="zh-CN" sz="1800" i="0" dirty="0">
                <a:solidFill>
                  <a:srgbClr val="333399"/>
                </a:solidFill>
              </a:rPr>
              <a:t>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a:t>
            </a:r>
            <a:r>
              <a:rPr lang="en-US" altLang="zh-CN" sz="1800" dirty="0">
                <a:solidFill>
                  <a:srgbClr val="333399"/>
                </a:solidFill>
              </a:rPr>
              <a:t>rint(</a:t>
            </a:r>
            <a:r>
              <a:rPr lang="en-US" altLang="zh-CN" sz="1800" dirty="0" err="1">
                <a:solidFill>
                  <a:srgbClr val="333399"/>
                </a:solidFill>
                <a:sym typeface="Symbol" pitchFamily="18" charset="2"/>
              </a:rPr>
              <a:t>S</a:t>
            </a:r>
            <a:r>
              <a:rPr lang="en-US" altLang="zh-CN" sz="1800" b="1" i="0"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rPr>
              <a:t>) </a:t>
            </a:r>
            <a:r>
              <a:rPr lang="en-US" altLang="zh-CN" sz="1800" i="0" dirty="0">
                <a:solidFill>
                  <a:srgbClr val="333399"/>
                </a:solidFill>
                <a:sym typeface="Symbol" pitchFamily="18" charset="2"/>
              </a:rPr>
              <a:t>}</a:t>
            </a:r>
            <a:endParaRPr lang="en-US" altLang="zh-CN" sz="1800" i="0" baseline="-250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 </a:t>
            </a:r>
            <a:r>
              <a:rPr lang="en-US" altLang="zh-CN" sz="1800" dirty="0" err="1">
                <a:solidFill>
                  <a:srgbClr val="333399"/>
                </a:solidFill>
                <a:sym typeface="Symbol" pitchFamily="18" charset="2"/>
              </a:rPr>
              <a:t>B</a:t>
            </a:r>
            <a:r>
              <a:rPr lang="en-US" altLang="zh-CN" sz="1800" b="1" i="0" dirty="0" err="1">
                <a:solidFill>
                  <a:srgbClr val="333399"/>
                </a:solidFill>
                <a:sym typeface="Symbol" pitchFamily="18" charset="2"/>
              </a:rPr>
              <a:t>.</a:t>
            </a:r>
            <a:r>
              <a:rPr lang="en-US" altLang="zh-CN" sz="1800" dirty="0" err="1">
                <a:solidFill>
                  <a:srgbClr val="333399"/>
                </a:solidFill>
              </a:rPr>
              <a:t>f</a:t>
            </a:r>
            <a:r>
              <a:rPr lang="en-US" altLang="zh-CN" sz="1800" i="0" dirty="0">
                <a:solidFill>
                  <a:srgbClr val="333399"/>
                </a:solidFill>
              </a:rPr>
              <a:t> : =</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f</a:t>
            </a:r>
            <a:r>
              <a:rPr lang="en-US" altLang="zh-CN" sz="1800" dirty="0">
                <a:solidFill>
                  <a:srgbClr val="333399"/>
                </a:solidFill>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B</a:t>
            </a:r>
            <a:r>
              <a:rPr lang="en-US" altLang="zh-CN" sz="1800" dirty="0">
                <a:sym typeface="Symbol" pitchFamily="18" charset="2"/>
              </a:rPr>
              <a:t>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P</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i</a:t>
            </a:r>
            <a:r>
              <a:rPr lang="en-US" altLang="zh-CN" sz="1800" dirty="0">
                <a:solidFill>
                  <a:srgbClr val="333399"/>
                </a:solidFill>
                <a:sym typeface="Symbol" pitchFamily="18" charset="2"/>
              </a:rPr>
              <a:t> </a:t>
            </a:r>
            <a:r>
              <a:rPr lang="en-US" altLang="zh-CN" sz="1800" i="0" dirty="0">
                <a:solidFill>
                  <a:srgbClr val="333399"/>
                </a:solidFill>
              </a:rPr>
              <a:t>:=</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f</a:t>
            </a:r>
            <a:r>
              <a:rPr lang="en-US" altLang="zh-CN" sz="1800" dirty="0">
                <a:solidFill>
                  <a:srgbClr val="333399"/>
                </a:solidFill>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P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S</a:t>
            </a:r>
            <a:r>
              <a:rPr lang="en-US" altLang="zh-CN" sz="1800" i="0" baseline="-25000" dirty="0">
                <a:solidFill>
                  <a:srgbClr val="333399"/>
                </a:solidFill>
                <a:sym typeface="Symbol" pitchFamily="18" charset="2"/>
              </a:rPr>
              <a:t>1</a:t>
            </a:r>
            <a:r>
              <a:rPr lang="en-US" altLang="zh-CN" sz="1800" b="1" dirty="0">
                <a:solidFill>
                  <a:srgbClr val="333399"/>
                </a:solidFill>
                <a:sym typeface="Symbol" pitchFamily="18" charset="2"/>
              </a:rPr>
              <a:t>.</a:t>
            </a:r>
            <a:r>
              <a:rPr lang="en-US" altLang="zh-CN" sz="1800" dirty="0">
                <a:solidFill>
                  <a:srgbClr val="333399"/>
                </a:solidFill>
                <a:sym typeface="Symbol" pitchFamily="18" charset="2"/>
              </a:rPr>
              <a:t>f </a:t>
            </a:r>
            <a:r>
              <a:rPr lang="en-US" altLang="zh-CN" sz="1800" i="0" dirty="0">
                <a:solidFill>
                  <a:srgbClr val="333399"/>
                </a:solidFill>
              </a:rPr>
              <a:t>:= </a:t>
            </a:r>
            <a:r>
              <a:rPr lang="en-US" altLang="zh-CN" sz="1800" dirty="0">
                <a:solidFill>
                  <a:srgbClr val="333399"/>
                </a:solidFill>
                <a:sym typeface="Symbol" pitchFamily="18" charset="2"/>
              </a:rPr>
              <a:t>P</a:t>
            </a:r>
            <a:r>
              <a:rPr lang="en-US" altLang="zh-CN" sz="1800" b="1" dirty="0">
                <a:solidFill>
                  <a:srgbClr val="333399"/>
                </a:solidFill>
                <a:sym typeface="Symbol" pitchFamily="18" charset="2"/>
              </a:rPr>
              <a:t>.</a:t>
            </a: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S</a:t>
            </a:r>
            <a:r>
              <a:rPr lang="en-US" altLang="zh-CN" sz="1800" i="0" baseline="-25000" dirty="0">
                <a:solidFill>
                  <a:srgbClr val="333399"/>
                </a:solidFill>
                <a:sym typeface="Symbol" pitchFamily="18" charset="2"/>
              </a:rPr>
              <a:t>1 </a:t>
            </a:r>
            <a:r>
              <a:rPr lang="en-US" altLang="zh-CN" sz="1800" i="0" dirty="0">
                <a:solidFill>
                  <a:srgbClr val="333399"/>
                </a:solidFill>
                <a:sym typeface="Symbol" pitchFamily="18" charset="2"/>
              </a:rPr>
              <a:t>{</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a:t>
            </a:r>
            <a:r>
              <a:rPr lang="en-US" altLang="zh-CN" sz="1800" dirty="0">
                <a:solidFill>
                  <a:srgbClr val="333399"/>
                </a:solidFill>
                <a:sym typeface="Symbol" pitchFamily="18" charset="2"/>
              </a:rPr>
              <a:t>S</a:t>
            </a:r>
            <a:r>
              <a:rPr lang="en-US" altLang="zh-CN" sz="1800" i="0" baseline="-25000" dirty="0">
                <a:solidFill>
                  <a:srgbClr val="333399"/>
                </a:solidFill>
                <a:sym typeface="Symbol" pitchFamily="18" charset="2"/>
              </a:rPr>
              <a:t>1</a:t>
            </a:r>
            <a:r>
              <a:rPr lang="en-US" altLang="zh-CN" sz="1800" b="1" i="0" dirty="0">
                <a:solidFill>
                  <a:srgbClr val="333399"/>
                </a:solidFill>
                <a:sym typeface="Symbol" pitchFamily="18" charset="2"/>
              </a:rPr>
              <a:t>.</a:t>
            </a:r>
            <a:r>
              <a:rPr lang="en-US" altLang="zh-CN" sz="1800" dirty="0">
                <a:solidFill>
                  <a:srgbClr val="333399"/>
                </a:solidFill>
                <a:sym typeface="Symbol" pitchFamily="18" charset="2"/>
              </a:rPr>
              <a:t>v</a:t>
            </a:r>
            <a:r>
              <a:rPr lang="en-US" altLang="zh-CN" sz="1800" i="0" dirty="0">
                <a:solidFill>
                  <a:srgbClr val="333399"/>
                </a:solidFill>
              </a:rPr>
              <a:t>+</a:t>
            </a:r>
            <a:r>
              <a:rPr lang="en-US" altLang="zh-CN" sz="1800" dirty="0">
                <a:solidFill>
                  <a:srgbClr val="333399"/>
                </a:solidFill>
                <a:sym typeface="Symbol" pitchFamily="18" charset="2"/>
              </a:rPr>
              <a:t>B</a:t>
            </a:r>
            <a:r>
              <a:rPr lang="en-US" altLang="zh-CN" sz="1800" b="1" i="0" dirty="0">
                <a:solidFill>
                  <a:srgbClr val="333399"/>
                </a:solidFill>
                <a:sym typeface="Symbol" pitchFamily="18" charset="2"/>
              </a:rPr>
              <a:t>.</a:t>
            </a:r>
            <a:r>
              <a:rPr lang="en-US" altLang="zh-CN" sz="1800" dirty="0">
                <a:solidFill>
                  <a:srgbClr val="333399"/>
                </a:solidFill>
                <a:sym typeface="Symbol" pitchFamily="18" charset="2"/>
              </a:rPr>
              <a:t>v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a:t>
            </a: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a:t>
            </a:r>
            <a:r>
              <a:rPr lang="en-US" altLang="zh-CN" sz="1800" dirty="0">
                <a:solidFill>
                  <a:srgbClr val="333399"/>
                </a:solidFill>
                <a:sym typeface="Symbol" pitchFamily="18" charset="2"/>
              </a:rPr>
              <a:t>0 </a:t>
            </a:r>
            <a:r>
              <a:rPr lang="en-US" altLang="zh-CN" sz="1800" i="0" dirty="0">
                <a:solidFill>
                  <a:srgbClr val="333399"/>
                </a:solidFill>
                <a:sym typeface="Symbol" pitchFamily="18" charset="2"/>
              </a:rPr>
              <a:t>}</a:t>
            </a:r>
            <a:endParaRPr kumimoji="0" lang="en-US" altLang="zh-CN" sz="1800" b="1" dirty="0">
              <a:solidFill>
                <a:srgbClr val="333399"/>
              </a:solidFill>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ea typeface="华文行楷" pitchFamily="2" charset="-122"/>
                <a:sym typeface="Symbol" pitchFamily="18" charset="2"/>
              </a:rPr>
              <a:t>0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B</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0 </a:t>
            </a:r>
            <a:r>
              <a:rPr lang="en-US" altLang="zh-CN" sz="1800" i="0" dirty="0">
                <a:solidFill>
                  <a:srgbClr val="333399"/>
                </a:solidFill>
                <a:sym typeface="Symbol" pitchFamily="18" charset="2"/>
              </a:rPr>
              <a:t>}</a:t>
            </a:r>
            <a:endParaRPr lang="en-US" altLang="zh-CN" sz="1800" u="sng" dirty="0">
              <a:solidFill>
                <a:srgbClr val="333399"/>
              </a:solidFill>
              <a:ea typeface="华文行楷" pitchFamily="2" charset="-122"/>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1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B</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2^</a:t>
            </a:r>
            <a:r>
              <a:rPr lang="en-US" altLang="zh-CN" sz="1800" dirty="0">
                <a:solidFill>
                  <a:srgbClr val="333399"/>
                </a:solidFill>
              </a:rPr>
              <a:t>(</a:t>
            </a:r>
            <a:r>
              <a:rPr lang="en-US" altLang="zh-CN" sz="1800" i="0" dirty="0">
                <a:solidFill>
                  <a:srgbClr val="333399"/>
                </a:solidFill>
              </a:rPr>
              <a:t>-</a:t>
            </a:r>
            <a:r>
              <a:rPr lang="en-US" altLang="zh-CN" sz="1800" dirty="0" err="1">
                <a:solidFill>
                  <a:srgbClr val="333399"/>
                </a:solidFill>
                <a:sym typeface="Symbol" pitchFamily="18" charset="2"/>
              </a:rPr>
              <a:t>B</a:t>
            </a:r>
            <a:r>
              <a:rPr lang="en-US" altLang="zh-CN" sz="1800" b="1" i="0" dirty="0" err="1">
                <a:solidFill>
                  <a:srgbClr val="333399"/>
                </a:solidFill>
                <a:sym typeface="Symbol" pitchFamily="18" charset="2"/>
              </a:rPr>
              <a:t>.</a:t>
            </a:r>
            <a:r>
              <a:rPr lang="en-US" altLang="zh-CN" sz="1800" dirty="0" err="1">
                <a:solidFill>
                  <a:srgbClr val="333399"/>
                </a:solidFill>
              </a:rPr>
              <a:t>f</a:t>
            </a:r>
            <a:r>
              <a:rPr lang="en-US" altLang="zh-CN" sz="1800" dirty="0">
                <a:solidFill>
                  <a:srgbClr val="333399"/>
                </a:solidFill>
              </a:rPr>
              <a:t>)</a:t>
            </a:r>
            <a:r>
              <a:rPr lang="en-US" altLang="zh-CN" sz="1800" i="0" dirty="0">
                <a:solidFill>
                  <a:srgbClr val="333399"/>
                </a:solidFill>
              </a:rPr>
              <a:t> </a:t>
            </a:r>
            <a:r>
              <a:rPr lang="en-US" altLang="zh-CN" sz="1800" i="0" dirty="0">
                <a:solidFill>
                  <a:srgbClr val="333399"/>
                </a:solidFill>
                <a:sym typeface="Symbol" pitchFamily="18" charset="2"/>
              </a:rPr>
              <a:t>}</a:t>
            </a:r>
          </a:p>
          <a:p>
            <a:pPr algn="l">
              <a:buClrTx/>
            </a:pPr>
            <a:r>
              <a:rPr lang="en-US" altLang="zh-CN" sz="1800" dirty="0">
                <a:solidFill>
                  <a:srgbClr val="333399"/>
                </a:solidFill>
                <a:sym typeface="Symbol" pitchFamily="18" charset="2"/>
              </a:rPr>
              <a:t>M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M</a:t>
            </a:r>
            <a:r>
              <a:rPr lang="en-US" altLang="zh-CN" sz="1800" b="1" i="0" dirty="0">
                <a:solidFill>
                  <a:srgbClr val="333399"/>
                </a:solidFill>
                <a:sym typeface="Symbol" pitchFamily="18" charset="2"/>
              </a:rPr>
              <a:t>.</a:t>
            </a:r>
            <a:r>
              <a:rPr lang="en-US" altLang="zh-CN" sz="1800" dirty="0">
                <a:solidFill>
                  <a:srgbClr val="333399"/>
                </a:solidFill>
              </a:rPr>
              <a:t>s</a:t>
            </a:r>
            <a:r>
              <a:rPr lang="en-US" altLang="zh-CN" sz="1800" i="0" dirty="0">
                <a:solidFill>
                  <a:srgbClr val="333399"/>
                </a:solidFill>
              </a:rPr>
              <a:t> : =1</a:t>
            </a:r>
            <a:r>
              <a:rPr lang="en-US" altLang="zh-CN" sz="1800" i="0" dirty="0">
                <a:solidFill>
                  <a:srgbClr val="333399"/>
                </a:solidFill>
                <a:sym typeface="Symbol" pitchFamily="18" charset="2"/>
              </a:rPr>
              <a:t>}</a:t>
            </a:r>
          </a:p>
          <a:p>
            <a:pPr algn="l">
              <a:buClrTx/>
            </a:pPr>
            <a:r>
              <a:rPr lang="en-US" altLang="zh-CN" sz="1800" dirty="0">
                <a:solidFill>
                  <a:srgbClr val="333399"/>
                </a:solidFill>
                <a:sym typeface="Symbol" pitchFamily="18" charset="2"/>
              </a:rPr>
              <a:t>P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a:t>
            </a:r>
            <a:r>
              <a:rPr lang="en-US" altLang="zh-CN" sz="1800" b="1" dirty="0">
                <a:solidFill>
                  <a:srgbClr val="333399"/>
                </a:solidFill>
                <a:sym typeface="Symbol" pitchFamily="18" charset="2"/>
              </a:rPr>
              <a:t>.</a:t>
            </a:r>
            <a:r>
              <a:rPr lang="en-US" altLang="zh-CN" sz="1800" dirty="0">
                <a:solidFill>
                  <a:srgbClr val="333399"/>
                </a:solidFill>
                <a:sym typeface="Symbol" pitchFamily="18" charset="2"/>
              </a:rPr>
              <a:t>s </a:t>
            </a:r>
            <a:r>
              <a:rPr lang="en-US" altLang="zh-CN" sz="1800" i="0" dirty="0">
                <a:solidFill>
                  <a:srgbClr val="333399"/>
                </a:solidFill>
              </a:rPr>
              <a:t>:= </a:t>
            </a:r>
            <a:r>
              <a:rPr lang="en-US" altLang="zh-CN" sz="1800" dirty="0" err="1">
                <a:solidFill>
                  <a:srgbClr val="333399"/>
                </a:solidFill>
                <a:sym typeface="Symbol" pitchFamily="18" charset="2"/>
              </a:rPr>
              <a:t>P</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i</a:t>
            </a:r>
            <a:r>
              <a:rPr lang="en-US" altLang="zh-CN" sz="1800" dirty="0">
                <a:solidFill>
                  <a:srgbClr val="333399"/>
                </a:solidFill>
                <a:sym typeface="Symbol" pitchFamily="18" charset="2"/>
              </a:rPr>
              <a:t> +1 </a:t>
            </a:r>
            <a:r>
              <a:rPr lang="en-US" altLang="zh-CN" sz="1800" i="0" dirty="0">
                <a:solidFill>
                  <a:srgbClr val="333399"/>
                </a:solidFill>
                <a:sym typeface="Symbol" pitchFamily="18" charset="2"/>
              </a:rPr>
              <a:t>}</a:t>
            </a:r>
          </a:p>
        </p:txBody>
      </p:sp>
      <p:grpSp>
        <p:nvGrpSpPr>
          <p:cNvPr id="70665" name="Group 13"/>
          <p:cNvGrpSpPr>
            <a:grpSpLocks/>
          </p:cNvGrpSpPr>
          <p:nvPr/>
        </p:nvGrpSpPr>
        <p:grpSpPr bwMode="auto">
          <a:xfrm>
            <a:off x="7524750" y="2924175"/>
            <a:ext cx="1368425" cy="3529013"/>
            <a:chOff x="4740" y="1842"/>
            <a:chExt cx="862" cy="2223"/>
          </a:xfrm>
        </p:grpSpPr>
        <p:sp>
          <p:nvSpPr>
            <p:cNvPr id="70684" name="Line 14"/>
            <p:cNvSpPr>
              <a:spLocks noChangeShapeType="1"/>
            </p:cNvSpPr>
            <p:nvPr/>
          </p:nvSpPr>
          <p:spPr bwMode="auto">
            <a:xfrm>
              <a:off x="4740" y="1842"/>
              <a:ext cx="0" cy="2223"/>
            </a:xfrm>
            <a:prstGeom prst="line">
              <a:avLst/>
            </a:prstGeom>
            <a:noFill/>
            <a:ln w="9525">
              <a:solidFill>
                <a:srgbClr val="800080"/>
              </a:solidFill>
              <a:round/>
              <a:headEnd/>
              <a:tailEnd/>
            </a:ln>
          </p:spPr>
          <p:txBody>
            <a:bodyPr>
              <a:spAutoFit/>
            </a:bodyPr>
            <a:lstStyle/>
            <a:p>
              <a:endParaRPr lang="zh-CN" altLang="en-US"/>
            </a:p>
          </p:txBody>
        </p:sp>
        <p:sp>
          <p:nvSpPr>
            <p:cNvPr id="70685" name="Line 15"/>
            <p:cNvSpPr>
              <a:spLocks noChangeShapeType="1"/>
            </p:cNvSpPr>
            <p:nvPr/>
          </p:nvSpPr>
          <p:spPr bwMode="auto">
            <a:xfrm>
              <a:off x="5012" y="1842"/>
              <a:ext cx="0" cy="2223"/>
            </a:xfrm>
            <a:prstGeom prst="line">
              <a:avLst/>
            </a:prstGeom>
            <a:noFill/>
            <a:ln w="9525">
              <a:solidFill>
                <a:srgbClr val="800080"/>
              </a:solidFill>
              <a:round/>
              <a:headEnd/>
              <a:tailEnd/>
            </a:ln>
          </p:spPr>
          <p:txBody>
            <a:bodyPr>
              <a:spAutoFit/>
            </a:bodyPr>
            <a:lstStyle/>
            <a:p>
              <a:endParaRPr lang="zh-CN" altLang="en-US"/>
            </a:p>
          </p:txBody>
        </p:sp>
        <p:sp>
          <p:nvSpPr>
            <p:cNvPr id="70686" name="Line 16"/>
            <p:cNvSpPr>
              <a:spLocks noChangeShapeType="1"/>
            </p:cNvSpPr>
            <p:nvPr/>
          </p:nvSpPr>
          <p:spPr bwMode="auto">
            <a:xfrm>
              <a:off x="5602" y="1842"/>
              <a:ext cx="0" cy="2223"/>
            </a:xfrm>
            <a:prstGeom prst="line">
              <a:avLst/>
            </a:prstGeom>
            <a:noFill/>
            <a:ln w="9525">
              <a:solidFill>
                <a:srgbClr val="800080"/>
              </a:solidFill>
              <a:round/>
              <a:headEnd/>
              <a:tailEnd/>
            </a:ln>
          </p:spPr>
          <p:txBody>
            <a:bodyPr>
              <a:spAutoFit/>
            </a:bodyPr>
            <a:lstStyle/>
            <a:p>
              <a:endParaRPr lang="zh-CN" altLang="en-US"/>
            </a:p>
          </p:txBody>
        </p:sp>
        <p:sp>
          <p:nvSpPr>
            <p:cNvPr id="70687" name="Line 17"/>
            <p:cNvSpPr>
              <a:spLocks noChangeShapeType="1"/>
            </p:cNvSpPr>
            <p:nvPr/>
          </p:nvSpPr>
          <p:spPr bwMode="auto">
            <a:xfrm>
              <a:off x="4740" y="4065"/>
              <a:ext cx="862" cy="0"/>
            </a:xfrm>
            <a:prstGeom prst="line">
              <a:avLst/>
            </a:prstGeom>
            <a:noFill/>
            <a:ln w="9525">
              <a:solidFill>
                <a:srgbClr val="800080"/>
              </a:solidFill>
              <a:round/>
              <a:headEnd/>
              <a:tailEnd/>
            </a:ln>
          </p:spPr>
          <p:txBody>
            <a:bodyPr>
              <a:spAutoFit/>
            </a:bodyPr>
            <a:lstStyle/>
            <a:p>
              <a:endParaRPr lang="zh-CN" altLang="en-US"/>
            </a:p>
          </p:txBody>
        </p:sp>
      </p:grpSp>
      <p:sp>
        <p:nvSpPr>
          <p:cNvPr id="70666" name="Text Box 18"/>
          <p:cNvSpPr txBox="1">
            <a:spLocks noChangeArrowheads="1"/>
          </p:cNvSpPr>
          <p:nvPr/>
        </p:nvSpPr>
        <p:spPr bwMode="auto">
          <a:xfrm>
            <a:off x="4500563" y="3141663"/>
            <a:ext cx="2663825" cy="396875"/>
          </a:xfrm>
          <a:prstGeom prst="rect">
            <a:avLst/>
          </a:prstGeom>
          <a:noFill/>
          <a:ln w="9525">
            <a:noFill/>
            <a:miter lim="800000"/>
            <a:headEnd/>
            <a:tailEnd/>
          </a:ln>
        </p:spPr>
        <p:txBody>
          <a:bodyPr>
            <a:spAutoFit/>
          </a:bodyPr>
          <a:lstStyle/>
          <a:p>
            <a:pPr algn="l">
              <a:buClrTx/>
            </a:pPr>
            <a:r>
              <a:rPr kumimoji="0" lang="zh-CN" altLang="en-US" sz="2000" b="1" i="0">
                <a:sym typeface="Symbol" pitchFamily="18" charset="2"/>
              </a:rPr>
              <a:t>例</a:t>
            </a:r>
            <a:r>
              <a:rPr kumimoji="0" lang="en-US" altLang="zh-CN" sz="2000" b="1" i="0">
                <a:sym typeface="Symbol" pitchFamily="18" charset="2"/>
              </a:rPr>
              <a:t>: </a:t>
            </a:r>
            <a:r>
              <a:rPr kumimoji="0" lang="zh-CN" altLang="en-US" sz="2000" b="1" i="0">
                <a:solidFill>
                  <a:srgbClr val="333399"/>
                </a:solidFill>
                <a:sym typeface="Symbol" pitchFamily="18" charset="2"/>
              </a:rPr>
              <a:t>处理输入串</a:t>
            </a:r>
            <a:r>
              <a:rPr kumimoji="0" lang="zh-CN" altLang="en-US" sz="2000" b="1" i="0">
                <a:sym typeface="Symbol" pitchFamily="18" charset="2"/>
              </a:rPr>
              <a:t>   </a:t>
            </a:r>
            <a:r>
              <a:rPr kumimoji="0" lang="en-US" altLang="zh-CN" sz="2000" b="1" i="0">
                <a:sym typeface="Symbol" pitchFamily="18" charset="2"/>
              </a:rPr>
              <a:t>.101</a:t>
            </a:r>
            <a:endParaRPr kumimoji="0" lang="en-US" altLang="zh-CN" sz="2000" b="1" i="0">
              <a:solidFill>
                <a:srgbClr val="333399"/>
              </a:solidFill>
              <a:cs typeface="Times New Roman" pitchFamily="18" charset="0"/>
              <a:sym typeface="Symbol" pitchFamily="18" charset="2"/>
            </a:endParaRPr>
          </a:p>
        </p:txBody>
      </p:sp>
      <p:sp>
        <p:nvSpPr>
          <p:cNvPr id="70667" name="Rectangle 19"/>
          <p:cNvSpPr>
            <a:spLocks noChangeArrowheads="1"/>
          </p:cNvSpPr>
          <p:nvPr/>
        </p:nvSpPr>
        <p:spPr bwMode="auto">
          <a:xfrm>
            <a:off x="7524750" y="602138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0668" name="Rectangle 20"/>
          <p:cNvSpPr>
            <a:spLocks noChangeArrowheads="1"/>
          </p:cNvSpPr>
          <p:nvPr/>
        </p:nvSpPr>
        <p:spPr bwMode="auto">
          <a:xfrm>
            <a:off x="7956550" y="60213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0669" name="Rectangle 21"/>
          <p:cNvSpPr>
            <a:spLocks noChangeArrowheads="1"/>
          </p:cNvSpPr>
          <p:nvPr/>
        </p:nvSpPr>
        <p:spPr bwMode="auto">
          <a:xfrm>
            <a:off x="7092950" y="4221163"/>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endParaRPr kumimoji="0" lang="en-US" altLang="en-US" sz="2000" b="1" i="0">
              <a:sym typeface="Symbol" pitchFamily="18" charset="2"/>
            </a:endParaRPr>
          </a:p>
        </p:txBody>
      </p:sp>
      <p:sp>
        <p:nvSpPr>
          <p:cNvPr id="70670" name="Rectangle 22"/>
          <p:cNvSpPr>
            <a:spLocks noChangeArrowheads="1"/>
          </p:cNvSpPr>
          <p:nvPr/>
        </p:nvSpPr>
        <p:spPr bwMode="auto">
          <a:xfrm>
            <a:off x="7524750" y="5734050"/>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0671" name="Rectangle 23"/>
          <p:cNvSpPr>
            <a:spLocks noChangeArrowheads="1"/>
          </p:cNvSpPr>
          <p:nvPr/>
        </p:nvSpPr>
        <p:spPr bwMode="auto">
          <a:xfrm>
            <a:off x="7956550" y="57340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0672" name="Rectangle 24"/>
          <p:cNvSpPr>
            <a:spLocks noChangeArrowheads="1"/>
          </p:cNvSpPr>
          <p:nvPr/>
        </p:nvSpPr>
        <p:spPr bwMode="auto">
          <a:xfrm>
            <a:off x="7524750" y="540861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M</a:t>
            </a:r>
          </a:p>
        </p:txBody>
      </p:sp>
      <p:sp>
        <p:nvSpPr>
          <p:cNvPr id="70673" name="Rectangle 25"/>
          <p:cNvSpPr>
            <a:spLocks noChangeArrowheads="1"/>
          </p:cNvSpPr>
          <p:nvPr/>
        </p:nvSpPr>
        <p:spPr bwMode="auto">
          <a:xfrm>
            <a:off x="7956550" y="540861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1</a:t>
            </a:r>
          </a:p>
        </p:txBody>
      </p:sp>
      <p:sp>
        <p:nvSpPr>
          <p:cNvPr id="70674" name="Rectangle 26"/>
          <p:cNvSpPr>
            <a:spLocks noChangeArrowheads="1"/>
          </p:cNvSpPr>
          <p:nvPr/>
        </p:nvSpPr>
        <p:spPr bwMode="auto">
          <a:xfrm>
            <a:off x="7524750" y="5048250"/>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B</a:t>
            </a:r>
          </a:p>
        </p:txBody>
      </p:sp>
      <p:sp>
        <p:nvSpPr>
          <p:cNvPr id="70675" name="Rectangle 27"/>
          <p:cNvSpPr>
            <a:spLocks noChangeArrowheads="1"/>
          </p:cNvSpPr>
          <p:nvPr/>
        </p:nvSpPr>
        <p:spPr bwMode="auto">
          <a:xfrm>
            <a:off x="7956550" y="50482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0.5</a:t>
            </a:r>
          </a:p>
        </p:txBody>
      </p:sp>
      <p:sp>
        <p:nvSpPr>
          <p:cNvPr id="70676" name="Rectangle 28"/>
          <p:cNvSpPr>
            <a:spLocks noChangeArrowheads="1"/>
          </p:cNvSpPr>
          <p:nvPr/>
        </p:nvSpPr>
        <p:spPr bwMode="auto">
          <a:xfrm>
            <a:off x="7524750" y="465296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P</a:t>
            </a:r>
          </a:p>
        </p:txBody>
      </p:sp>
      <p:sp>
        <p:nvSpPr>
          <p:cNvPr id="70677" name="Rectangle 29"/>
          <p:cNvSpPr>
            <a:spLocks noChangeArrowheads="1"/>
          </p:cNvSpPr>
          <p:nvPr/>
        </p:nvSpPr>
        <p:spPr bwMode="auto">
          <a:xfrm>
            <a:off x="7956550" y="465296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2</a:t>
            </a:r>
          </a:p>
        </p:txBody>
      </p:sp>
      <p:sp>
        <p:nvSpPr>
          <p:cNvPr id="70678" name="Rectangle 30"/>
          <p:cNvSpPr>
            <a:spLocks noChangeArrowheads="1"/>
          </p:cNvSpPr>
          <p:nvPr/>
        </p:nvSpPr>
        <p:spPr bwMode="auto">
          <a:xfrm>
            <a:off x="7524750" y="4256088"/>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B</a:t>
            </a:r>
          </a:p>
        </p:txBody>
      </p:sp>
      <p:sp>
        <p:nvSpPr>
          <p:cNvPr id="70679" name="Rectangle 31"/>
          <p:cNvSpPr>
            <a:spLocks noChangeArrowheads="1"/>
          </p:cNvSpPr>
          <p:nvPr/>
        </p:nvSpPr>
        <p:spPr bwMode="auto">
          <a:xfrm>
            <a:off x="7956550" y="42560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a:t>
            </a:r>
          </a:p>
        </p:txBody>
      </p:sp>
      <p:sp>
        <p:nvSpPr>
          <p:cNvPr id="618528" name="Rectangle 32"/>
          <p:cNvSpPr>
            <a:spLocks noChangeArrowheads="1"/>
          </p:cNvSpPr>
          <p:nvPr/>
        </p:nvSpPr>
        <p:spPr bwMode="auto">
          <a:xfrm>
            <a:off x="7524750" y="3895725"/>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P</a:t>
            </a:r>
          </a:p>
        </p:txBody>
      </p:sp>
      <p:sp>
        <p:nvSpPr>
          <p:cNvPr id="618529" name="Rectangle 33"/>
          <p:cNvSpPr>
            <a:spLocks noChangeArrowheads="1"/>
          </p:cNvSpPr>
          <p:nvPr/>
        </p:nvSpPr>
        <p:spPr bwMode="auto">
          <a:xfrm>
            <a:off x="7956550" y="3895725"/>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3</a:t>
            </a:r>
          </a:p>
        </p:txBody>
      </p:sp>
      <p:sp>
        <p:nvSpPr>
          <p:cNvPr id="618531" name="Text Box 35"/>
          <p:cNvSpPr txBox="1">
            <a:spLocks noChangeArrowheads="1"/>
          </p:cNvSpPr>
          <p:nvPr/>
        </p:nvSpPr>
        <p:spPr bwMode="auto">
          <a:xfrm>
            <a:off x="800052" y="3976688"/>
            <a:ext cx="6437312" cy="2441575"/>
          </a:xfrm>
          <a:prstGeom prst="rect">
            <a:avLst/>
          </a:prstGeom>
          <a:noFill/>
          <a:ln w="9525">
            <a:noFill/>
            <a:miter lim="800000"/>
            <a:headEnd/>
            <a:tailEnd/>
          </a:ln>
        </p:spPr>
        <p:txBody>
          <a:bodyPr>
            <a:spAutoFit/>
          </a:bodyPr>
          <a:lstStyle/>
          <a:p>
            <a:pPr algn="l">
              <a:buClrTx/>
            </a:pPr>
            <a:r>
              <a:rPr lang="en-US" altLang="zh-CN" sz="1800" dirty="0">
                <a:solidFill>
                  <a:srgbClr val="333399"/>
                </a:solidFill>
                <a:sym typeface="Symbol" pitchFamily="18" charset="2"/>
              </a:rPr>
              <a:t>N </a:t>
            </a:r>
            <a:r>
              <a:rPr lang="en-US" altLang="zh-CN" sz="1800" i="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M S                 </a:t>
            </a:r>
            <a:r>
              <a:rPr lang="en-US" altLang="zh-CN" sz="1800" dirty="0">
                <a:solidFill>
                  <a:srgbClr val="333399"/>
                </a:solidFill>
                <a:cs typeface="Times New Roman" pitchFamily="18" charset="0"/>
                <a:sym typeface="Symbol" pitchFamily="18" charset="2"/>
              </a:rPr>
              <a:t>p</a:t>
            </a:r>
            <a:r>
              <a:rPr lang="en-US" altLang="zh-CN" sz="1800" dirty="0">
                <a:solidFill>
                  <a:srgbClr val="333399"/>
                </a:solidFill>
              </a:rPr>
              <a:t>rint(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v</a:t>
            </a:r>
            <a:r>
              <a:rPr lang="en-US" altLang="zh-CN" sz="1800" dirty="0">
                <a:solidFill>
                  <a:srgbClr val="333399"/>
                </a:solidFill>
              </a:rPr>
              <a:t>) </a:t>
            </a:r>
            <a:endParaRPr lang="en-US" altLang="zh-CN" sz="1800" i="0" baseline="-250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B</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 S</a:t>
            </a:r>
            <a:r>
              <a:rPr lang="en-US" altLang="zh-CN" sz="1800" i="0" baseline="-25000" dirty="0">
                <a:solidFill>
                  <a:srgbClr val="333399"/>
                </a:solidFill>
                <a:sym typeface="Symbol" pitchFamily="18" charset="2"/>
              </a:rPr>
              <a:t>1</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 +</a:t>
            </a:r>
            <a:r>
              <a:rPr lang="en-US" altLang="zh-CN" sz="1800" i="0" dirty="0">
                <a:solidFill>
                  <a:srgbClr val="333399"/>
                </a:solidFill>
                <a:ea typeface="华文行楷" pitchFamily="2" charset="-122"/>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kumimoji="0"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ea typeface="华文行楷" pitchFamily="2" charset="-122"/>
                <a:sym typeface="Symbol" pitchFamily="18" charset="2"/>
              </a:rPr>
              <a:t>0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ea typeface="华文行楷" pitchFamily="2" charset="-122"/>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sym typeface="Symbol" pitchFamily="18" charset="2"/>
              </a:rPr>
              <a:t>1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2^</a:t>
            </a:r>
            <a:r>
              <a:rPr lang="en-US" altLang="zh-CN" sz="1800" dirty="0">
                <a:solidFill>
                  <a:srgbClr val="333399"/>
                </a:solidFill>
                <a:ea typeface="华文行楷" pitchFamily="2" charset="-122"/>
                <a:sym typeface="Symbol" pitchFamily="18" charset="2"/>
              </a:rPr>
              <a:t>(</a:t>
            </a:r>
            <a:r>
              <a:rPr lang="en-US" altLang="zh-CN" sz="1800" i="0" dirty="0">
                <a:solidFill>
                  <a:srgbClr val="333399"/>
                </a:solidFill>
                <a:ea typeface="华文行楷" pitchFamily="2" charset="-122"/>
                <a:sym typeface="Symbol" pitchFamily="18" charset="2"/>
              </a:rPr>
              <a: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M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1</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P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s+1</a:t>
            </a:r>
            <a:endParaRPr lang="en-US" altLang="zh-CN" sz="1800" dirty="0">
              <a:solidFill>
                <a:srgbClr val="333399"/>
              </a:solidFill>
              <a:sym typeface="Symbol" pitchFamily="18" charset="2"/>
            </a:endParaRPr>
          </a:p>
          <a:p>
            <a:pPr algn="l">
              <a:buClrTx/>
            </a:pPr>
            <a:endParaRPr lang="en-US" altLang="zh-CN" sz="800" dirty="0">
              <a:solidFill>
                <a:srgbClr val="333399"/>
              </a:solidFill>
              <a:sym typeface="Symbol" pitchFamily="18" charset="2"/>
            </a:endParaRPr>
          </a:p>
          <a:p>
            <a:pPr algn="l">
              <a:buClrTx/>
            </a:pPr>
            <a:r>
              <a:rPr kumimoji="0" lang="en-US" altLang="zh-CN" sz="2000" b="1" i="0" dirty="0">
                <a:solidFill>
                  <a:srgbClr val="333399"/>
                </a:solidFill>
                <a:sym typeface="Symbol" pitchFamily="18" charset="2"/>
              </a:rPr>
              <a:t>(</a:t>
            </a:r>
            <a:r>
              <a:rPr kumimoji="0" lang="zh-CN" altLang="en-US" sz="2000" b="1" i="0" dirty="0">
                <a:solidFill>
                  <a:srgbClr val="333399"/>
                </a:solidFill>
                <a:sym typeface="Symbol" pitchFamily="18" charset="2"/>
              </a:rPr>
              <a:t>分析栈</a:t>
            </a:r>
            <a:r>
              <a:rPr kumimoji="0" lang="en-US" altLang="zh-CN" sz="2000" dirty="0" err="1">
                <a:solidFill>
                  <a:srgbClr val="333399"/>
                </a:solidFill>
                <a:sym typeface="Symbol" pitchFamily="18" charset="2"/>
              </a:rPr>
              <a:t>val</a:t>
            </a:r>
            <a:r>
              <a:rPr kumimoji="0" lang="en-US" altLang="zh-CN" sz="2000" dirty="0">
                <a:solidFill>
                  <a:srgbClr val="333399"/>
                </a:solidFill>
                <a:sym typeface="Symbol" pitchFamily="18" charset="2"/>
              </a:rPr>
              <a:t> </a:t>
            </a:r>
            <a:r>
              <a:rPr kumimoji="0" lang="zh-CN" altLang="en-US" sz="2000" b="1" i="0" dirty="0">
                <a:solidFill>
                  <a:srgbClr val="333399"/>
                </a:solidFill>
                <a:sym typeface="Symbol" pitchFamily="18" charset="2"/>
              </a:rPr>
              <a:t>存放文法符号的综合属性，</a:t>
            </a:r>
            <a:r>
              <a:rPr kumimoji="0" lang="en-US" altLang="zh-CN" sz="2000" dirty="0">
                <a:solidFill>
                  <a:srgbClr val="333399"/>
                </a:solidFill>
                <a:sym typeface="Symbol" pitchFamily="18" charset="2"/>
              </a:rPr>
              <a:t>top</a:t>
            </a:r>
            <a:r>
              <a:rPr kumimoji="0" lang="zh-CN" altLang="en-US" sz="2000" b="1" i="0" dirty="0">
                <a:solidFill>
                  <a:srgbClr val="333399"/>
                </a:solidFill>
                <a:sym typeface="Symbol" pitchFamily="18" charset="2"/>
              </a:rPr>
              <a:t>为栈顶指针</a:t>
            </a:r>
            <a:r>
              <a:rPr kumimoji="0" lang="en-US" altLang="zh-CN" sz="2000" b="1" i="0" dirty="0">
                <a:solidFill>
                  <a:srgbClr val="333399"/>
                </a:solidFill>
                <a:sym typeface="Symbol" pitchFamily="18" charset="2"/>
              </a:rPr>
              <a:t>)</a:t>
            </a:r>
          </a:p>
        </p:txBody>
      </p:sp>
    </p:spTree>
    <p:extLst>
      <p:ext uri="{BB962C8B-B14F-4D97-AF65-F5344CB8AC3E}">
        <p14:creationId xmlns:p14="http://schemas.microsoft.com/office/powerpoint/2010/main" val="381805718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18528"/>
                                        </p:tgtEl>
                                        <p:attrNameLst>
                                          <p:attrName>style.visibility</p:attrName>
                                        </p:attrNameLst>
                                      </p:cBhvr>
                                      <p:to>
                                        <p:strVal val="visible"/>
                                      </p:to>
                                    </p:set>
                                    <p:animEffect transition="in" filter="slide(fromBottom)">
                                      <p:cBhvr>
                                        <p:cTn id="7" dur="500"/>
                                        <p:tgtEl>
                                          <p:spTgt spid="61852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18529"/>
                                        </p:tgtEl>
                                        <p:attrNameLst>
                                          <p:attrName>style.visibility</p:attrName>
                                        </p:attrNameLst>
                                      </p:cBhvr>
                                      <p:to>
                                        <p:strVal val="visible"/>
                                      </p:to>
                                    </p:set>
                                    <p:animEffect transition="in" filter="slide(fromBottom)">
                                      <p:cBhvr>
                                        <p:cTn id="12" dur="500"/>
                                        <p:tgtEl>
                                          <p:spTgt spid="618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528" grpId="0"/>
      <p:bldP spid="618529"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5"/>
          <p:cNvSpPr txBox="1">
            <a:spLocks noChangeArrowheads="1"/>
          </p:cNvSpPr>
          <p:nvPr/>
        </p:nvSpPr>
        <p:spPr bwMode="auto">
          <a:xfrm>
            <a:off x="338138" y="399628"/>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dirty="0">
                <a:latin typeface="楷体_GB2312" pitchFamily="49" charset="-122"/>
              </a:rPr>
              <a:t> </a:t>
            </a:r>
            <a:r>
              <a:rPr lang="zh-CN" altLang="en-US" sz="2800" b="1" i="0" dirty="0">
                <a:latin typeface="楷体_GB2312" pitchFamily="49" charset="-122"/>
              </a:rPr>
              <a:t>基于翻译模式的</a:t>
            </a:r>
            <a:r>
              <a:rPr lang="zh-CN" altLang="en-US" sz="2800" b="1" i="0" dirty="0"/>
              <a:t>自下而上</a:t>
            </a:r>
            <a:r>
              <a:rPr lang="zh-CN" altLang="en-US" sz="2800" b="1" i="0" dirty="0">
                <a:latin typeface="楷体_GB2312" pitchFamily="49" charset="-122"/>
              </a:rPr>
              <a:t>语义计算</a:t>
            </a:r>
          </a:p>
          <a:p>
            <a:pPr algn="l">
              <a:buClrTx/>
            </a:pPr>
            <a:endParaRPr lang="zh-CN" altLang="en-US" sz="1000" b="1" i="0" dirty="0">
              <a:latin typeface="楷体_GB2312" pitchFamily="49" charset="-122"/>
            </a:endParaRPr>
          </a:p>
          <a:p>
            <a:pPr lvl="1" algn="l">
              <a:buClrTx/>
              <a:buFont typeface="Symbol" pitchFamily="18" charset="2"/>
              <a:buChar char="-"/>
            </a:pPr>
            <a:r>
              <a:rPr lang="zh-CN" altLang="en-US" sz="2800" b="1" i="0" dirty="0"/>
              <a:t>  </a:t>
            </a:r>
            <a:r>
              <a:rPr lang="zh-CN" altLang="en-US" b="1" i="0" dirty="0">
                <a:solidFill>
                  <a:srgbClr val="333399"/>
                </a:solidFill>
              </a:rPr>
              <a:t>分析栈中继承属性的访问（</a:t>
            </a:r>
            <a:r>
              <a:rPr lang="zh-CN" altLang="en-US" b="1" i="0" dirty="0"/>
              <a:t>较复杂的例子</a:t>
            </a:r>
            <a:r>
              <a:rPr lang="zh-CN" altLang="en-US" b="1" i="0" dirty="0">
                <a:solidFill>
                  <a:srgbClr val="333399"/>
                </a:solidFill>
              </a:rPr>
              <a:t>）</a:t>
            </a:r>
          </a:p>
        </p:txBody>
      </p:sp>
      <p:sp>
        <p:nvSpPr>
          <p:cNvPr id="71683" name="Text Box 7"/>
          <p:cNvSpPr txBox="1">
            <a:spLocks noChangeArrowheads="1"/>
          </p:cNvSpPr>
          <p:nvPr/>
        </p:nvSpPr>
        <p:spPr bwMode="auto">
          <a:xfrm>
            <a:off x="813172" y="3573040"/>
            <a:ext cx="6480175" cy="396875"/>
          </a:xfrm>
          <a:prstGeom prst="rect">
            <a:avLst/>
          </a:prstGeom>
          <a:noFill/>
          <a:ln w="9525">
            <a:noFill/>
            <a:miter lim="800000"/>
            <a:headEnd/>
            <a:tailEnd/>
          </a:ln>
        </p:spPr>
        <p:txBody>
          <a:bodyPr>
            <a:spAutoFit/>
          </a:bodyPr>
          <a:lstStyle/>
          <a:p>
            <a:pPr algn="l">
              <a:buClrTx/>
            </a:pPr>
            <a:r>
              <a:rPr kumimoji="0" lang="zh-CN" altLang="en-US" sz="2000" b="1" i="0" dirty="0">
                <a:sym typeface="Symbol" pitchFamily="18" charset="2"/>
              </a:rPr>
              <a:t>产生式                   依产生式归约时语义计算的代码片断</a:t>
            </a:r>
            <a:endParaRPr kumimoji="0" lang="zh-CN" altLang="en-US" sz="2000" b="1" i="0" dirty="0">
              <a:solidFill>
                <a:srgbClr val="333399"/>
              </a:solidFill>
              <a:cs typeface="Times New Roman" pitchFamily="18" charset="0"/>
              <a:sym typeface="Symbol" pitchFamily="18" charset="2"/>
            </a:endParaRPr>
          </a:p>
        </p:txBody>
      </p:sp>
      <p:sp>
        <p:nvSpPr>
          <p:cNvPr id="71688" name="Text Box 12"/>
          <p:cNvSpPr txBox="1">
            <a:spLocks noChangeArrowheads="1"/>
          </p:cNvSpPr>
          <p:nvPr/>
        </p:nvSpPr>
        <p:spPr bwMode="auto">
          <a:xfrm>
            <a:off x="690563" y="1558503"/>
            <a:ext cx="7620000" cy="2014537"/>
          </a:xfrm>
          <a:prstGeom prst="rect">
            <a:avLst/>
          </a:prstGeom>
          <a:noFill/>
          <a:ln w="9525">
            <a:noFill/>
            <a:miter lim="800000"/>
            <a:headEnd/>
            <a:tailEnd/>
          </a:ln>
        </p:spPr>
        <p:txBody>
          <a:bodyPr>
            <a:spAutoFit/>
          </a:bodyPr>
          <a:lstStyle/>
          <a:p>
            <a:pPr algn="l">
              <a:buClrTx/>
            </a:pPr>
            <a:r>
              <a:rPr lang="en-US" altLang="zh-CN" sz="1800" dirty="0">
                <a:solidFill>
                  <a:srgbClr val="333399"/>
                </a:solidFill>
                <a:sym typeface="Symbol" pitchFamily="18" charset="2"/>
              </a:rPr>
              <a:t>N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ym typeface="Symbol" pitchFamily="18" charset="2"/>
              </a:rPr>
              <a:t> </a:t>
            </a:r>
            <a:r>
              <a:rPr lang="en-US" altLang="zh-CN" sz="1800" dirty="0">
                <a:solidFill>
                  <a:srgbClr val="333399"/>
                </a:solidFill>
                <a:sym typeface="Symbol" pitchFamily="18" charset="2"/>
              </a:rPr>
              <a:t>M </a:t>
            </a:r>
            <a:r>
              <a:rPr lang="en-US" altLang="zh-CN" sz="1800" i="0" dirty="0">
                <a:solidFill>
                  <a:srgbClr val="333399"/>
                </a:solidFill>
                <a:cs typeface="Times New Roman" pitchFamily="18" charset="0"/>
                <a:sym typeface="Symbol" pitchFamily="18" charset="2"/>
              </a:rPr>
              <a:t>{ </a:t>
            </a:r>
            <a:r>
              <a:rPr lang="en-US" altLang="zh-CN" sz="1800" dirty="0" err="1">
                <a:solidFill>
                  <a:srgbClr val="333399"/>
                </a:solidFill>
                <a:sym typeface="Symbol" pitchFamily="18" charset="2"/>
              </a:rPr>
              <a:t>S</a:t>
            </a:r>
            <a:r>
              <a:rPr lang="en-US" altLang="zh-CN" sz="1800" b="1" i="0" dirty="0" err="1">
                <a:solidFill>
                  <a:srgbClr val="333399"/>
                </a:solidFill>
                <a:sym typeface="Symbol" pitchFamily="18" charset="2"/>
              </a:rPr>
              <a:t>.</a:t>
            </a:r>
            <a:r>
              <a:rPr lang="en-US" altLang="zh-CN" sz="1800" dirty="0" err="1">
                <a:solidFill>
                  <a:srgbClr val="333399"/>
                </a:solidFill>
              </a:rPr>
              <a:t>f</a:t>
            </a:r>
            <a:r>
              <a:rPr lang="en-US" altLang="zh-CN" sz="1800" i="0" dirty="0">
                <a:solidFill>
                  <a:srgbClr val="333399"/>
                </a:solidFill>
              </a:rPr>
              <a:t> : = </a:t>
            </a:r>
            <a:r>
              <a:rPr lang="en-US" altLang="zh-CN" sz="1800" dirty="0">
                <a:solidFill>
                  <a:srgbClr val="333399"/>
                </a:solidFill>
                <a:sym typeface="Symbol" pitchFamily="18" charset="2"/>
              </a:rPr>
              <a:t>M</a:t>
            </a:r>
            <a:r>
              <a:rPr lang="en-US" altLang="zh-CN" sz="1800" b="1" i="0" dirty="0">
                <a:solidFill>
                  <a:srgbClr val="333399"/>
                </a:solidFill>
                <a:sym typeface="Symbol" pitchFamily="18" charset="2"/>
              </a:rPr>
              <a:t>.</a:t>
            </a:r>
            <a:r>
              <a:rPr lang="en-US" altLang="zh-CN" sz="1800" dirty="0">
                <a:solidFill>
                  <a:srgbClr val="333399"/>
                </a:solidFill>
              </a:rPr>
              <a:t>s</a:t>
            </a:r>
            <a:r>
              <a:rPr lang="en-US" altLang="zh-CN" sz="1800" i="0" dirty="0">
                <a:solidFill>
                  <a:srgbClr val="333399"/>
                </a:solidFill>
              </a:rPr>
              <a:t>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a:t>
            </a:r>
            <a:r>
              <a:rPr lang="en-US" altLang="zh-CN" sz="1800" dirty="0">
                <a:solidFill>
                  <a:srgbClr val="333399"/>
                </a:solidFill>
              </a:rPr>
              <a:t>rint(</a:t>
            </a:r>
            <a:r>
              <a:rPr lang="en-US" altLang="zh-CN" sz="1800" dirty="0" err="1">
                <a:solidFill>
                  <a:srgbClr val="333399"/>
                </a:solidFill>
                <a:sym typeface="Symbol" pitchFamily="18" charset="2"/>
              </a:rPr>
              <a:t>S</a:t>
            </a:r>
            <a:r>
              <a:rPr lang="en-US" altLang="zh-CN" sz="1800" b="1" i="0"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rPr>
              <a:t>) </a:t>
            </a:r>
            <a:r>
              <a:rPr lang="en-US" altLang="zh-CN" sz="1800" i="0" dirty="0">
                <a:solidFill>
                  <a:srgbClr val="333399"/>
                </a:solidFill>
                <a:sym typeface="Symbol" pitchFamily="18" charset="2"/>
              </a:rPr>
              <a:t>}</a:t>
            </a:r>
            <a:endParaRPr lang="en-US" altLang="zh-CN" sz="1800" i="0" baseline="-250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 </a:t>
            </a:r>
            <a:r>
              <a:rPr lang="en-US" altLang="zh-CN" sz="1800" dirty="0" err="1">
                <a:solidFill>
                  <a:srgbClr val="333399"/>
                </a:solidFill>
                <a:sym typeface="Symbol" pitchFamily="18" charset="2"/>
              </a:rPr>
              <a:t>B</a:t>
            </a:r>
            <a:r>
              <a:rPr lang="en-US" altLang="zh-CN" sz="1800" b="1" i="0" dirty="0" err="1">
                <a:solidFill>
                  <a:srgbClr val="333399"/>
                </a:solidFill>
                <a:sym typeface="Symbol" pitchFamily="18" charset="2"/>
              </a:rPr>
              <a:t>.</a:t>
            </a:r>
            <a:r>
              <a:rPr lang="en-US" altLang="zh-CN" sz="1800" dirty="0" err="1">
                <a:solidFill>
                  <a:srgbClr val="333399"/>
                </a:solidFill>
              </a:rPr>
              <a:t>f</a:t>
            </a:r>
            <a:r>
              <a:rPr lang="en-US" altLang="zh-CN" sz="1800" i="0" dirty="0">
                <a:solidFill>
                  <a:srgbClr val="333399"/>
                </a:solidFill>
              </a:rPr>
              <a:t> : =</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f</a:t>
            </a:r>
            <a:r>
              <a:rPr lang="en-US" altLang="zh-CN" sz="1800" dirty="0">
                <a:solidFill>
                  <a:srgbClr val="333399"/>
                </a:solidFill>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B</a:t>
            </a:r>
            <a:r>
              <a:rPr lang="en-US" altLang="zh-CN" sz="1800" dirty="0">
                <a:sym typeface="Symbol" pitchFamily="18" charset="2"/>
              </a:rPr>
              <a:t>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P</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i</a:t>
            </a:r>
            <a:r>
              <a:rPr lang="en-US" altLang="zh-CN" sz="1800" dirty="0">
                <a:solidFill>
                  <a:srgbClr val="333399"/>
                </a:solidFill>
                <a:sym typeface="Symbol" pitchFamily="18" charset="2"/>
              </a:rPr>
              <a:t> </a:t>
            </a:r>
            <a:r>
              <a:rPr lang="en-US" altLang="zh-CN" sz="1800" i="0" dirty="0">
                <a:solidFill>
                  <a:srgbClr val="333399"/>
                </a:solidFill>
              </a:rPr>
              <a:t>:=</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f</a:t>
            </a:r>
            <a:r>
              <a:rPr lang="en-US" altLang="zh-CN" sz="1800" dirty="0">
                <a:solidFill>
                  <a:srgbClr val="333399"/>
                </a:solidFill>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P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S</a:t>
            </a:r>
            <a:r>
              <a:rPr lang="en-US" altLang="zh-CN" sz="1800" i="0" baseline="-25000" dirty="0">
                <a:solidFill>
                  <a:srgbClr val="333399"/>
                </a:solidFill>
                <a:sym typeface="Symbol" pitchFamily="18" charset="2"/>
              </a:rPr>
              <a:t>1</a:t>
            </a:r>
            <a:r>
              <a:rPr lang="en-US" altLang="zh-CN" sz="1800" b="1" dirty="0">
                <a:solidFill>
                  <a:srgbClr val="333399"/>
                </a:solidFill>
                <a:sym typeface="Symbol" pitchFamily="18" charset="2"/>
              </a:rPr>
              <a:t>.</a:t>
            </a:r>
            <a:r>
              <a:rPr lang="en-US" altLang="zh-CN" sz="1800" dirty="0">
                <a:solidFill>
                  <a:srgbClr val="333399"/>
                </a:solidFill>
                <a:sym typeface="Symbol" pitchFamily="18" charset="2"/>
              </a:rPr>
              <a:t>f </a:t>
            </a:r>
            <a:r>
              <a:rPr lang="en-US" altLang="zh-CN" sz="1800" i="0" dirty="0">
                <a:solidFill>
                  <a:srgbClr val="333399"/>
                </a:solidFill>
              </a:rPr>
              <a:t>:= </a:t>
            </a:r>
            <a:r>
              <a:rPr lang="en-US" altLang="zh-CN" sz="1800" dirty="0">
                <a:solidFill>
                  <a:srgbClr val="333399"/>
                </a:solidFill>
                <a:sym typeface="Symbol" pitchFamily="18" charset="2"/>
              </a:rPr>
              <a:t>P</a:t>
            </a:r>
            <a:r>
              <a:rPr lang="en-US" altLang="zh-CN" sz="1800" b="1" dirty="0">
                <a:solidFill>
                  <a:srgbClr val="333399"/>
                </a:solidFill>
                <a:sym typeface="Symbol" pitchFamily="18" charset="2"/>
              </a:rPr>
              <a:t>.</a:t>
            </a: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S</a:t>
            </a:r>
            <a:r>
              <a:rPr lang="en-US" altLang="zh-CN" sz="1800" i="0" baseline="-25000" dirty="0">
                <a:solidFill>
                  <a:srgbClr val="333399"/>
                </a:solidFill>
                <a:sym typeface="Symbol" pitchFamily="18" charset="2"/>
              </a:rPr>
              <a:t>1 </a:t>
            </a:r>
            <a:r>
              <a:rPr lang="en-US" altLang="zh-CN" sz="1800" i="0" dirty="0">
                <a:solidFill>
                  <a:srgbClr val="333399"/>
                </a:solidFill>
                <a:sym typeface="Symbol" pitchFamily="18" charset="2"/>
              </a:rPr>
              <a:t>{</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a:t>
            </a:r>
            <a:r>
              <a:rPr lang="en-US" altLang="zh-CN" sz="1800" dirty="0">
                <a:solidFill>
                  <a:srgbClr val="333399"/>
                </a:solidFill>
                <a:sym typeface="Symbol" pitchFamily="18" charset="2"/>
              </a:rPr>
              <a:t>S</a:t>
            </a:r>
            <a:r>
              <a:rPr lang="en-US" altLang="zh-CN" sz="1800" i="0" baseline="-25000" dirty="0">
                <a:solidFill>
                  <a:srgbClr val="333399"/>
                </a:solidFill>
                <a:sym typeface="Symbol" pitchFamily="18" charset="2"/>
              </a:rPr>
              <a:t>1</a:t>
            </a:r>
            <a:r>
              <a:rPr lang="en-US" altLang="zh-CN" sz="1800" b="1" i="0" dirty="0">
                <a:solidFill>
                  <a:srgbClr val="333399"/>
                </a:solidFill>
                <a:sym typeface="Symbol" pitchFamily="18" charset="2"/>
              </a:rPr>
              <a:t>.</a:t>
            </a:r>
            <a:r>
              <a:rPr lang="en-US" altLang="zh-CN" sz="1800" dirty="0">
                <a:solidFill>
                  <a:srgbClr val="333399"/>
                </a:solidFill>
                <a:sym typeface="Symbol" pitchFamily="18" charset="2"/>
              </a:rPr>
              <a:t>v</a:t>
            </a:r>
            <a:r>
              <a:rPr lang="en-US" altLang="zh-CN" sz="1800" i="0" dirty="0">
                <a:solidFill>
                  <a:srgbClr val="333399"/>
                </a:solidFill>
              </a:rPr>
              <a:t>+</a:t>
            </a:r>
            <a:r>
              <a:rPr lang="en-US" altLang="zh-CN" sz="1800" dirty="0">
                <a:solidFill>
                  <a:srgbClr val="333399"/>
                </a:solidFill>
                <a:sym typeface="Symbol" pitchFamily="18" charset="2"/>
              </a:rPr>
              <a:t>B</a:t>
            </a:r>
            <a:r>
              <a:rPr lang="en-US" altLang="zh-CN" sz="1800" b="1" i="0" dirty="0">
                <a:solidFill>
                  <a:srgbClr val="333399"/>
                </a:solidFill>
                <a:sym typeface="Symbol" pitchFamily="18" charset="2"/>
              </a:rPr>
              <a:t>.</a:t>
            </a:r>
            <a:r>
              <a:rPr lang="en-US" altLang="zh-CN" sz="1800" dirty="0">
                <a:solidFill>
                  <a:srgbClr val="333399"/>
                </a:solidFill>
                <a:sym typeface="Symbol" pitchFamily="18" charset="2"/>
              </a:rPr>
              <a:t>v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a:t>
            </a: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a:t>
            </a:r>
            <a:r>
              <a:rPr lang="en-US" altLang="zh-CN" sz="1800" dirty="0">
                <a:solidFill>
                  <a:srgbClr val="333399"/>
                </a:solidFill>
                <a:sym typeface="Symbol" pitchFamily="18" charset="2"/>
              </a:rPr>
              <a:t>0 </a:t>
            </a:r>
            <a:r>
              <a:rPr lang="en-US" altLang="zh-CN" sz="1800" i="0" dirty="0">
                <a:solidFill>
                  <a:srgbClr val="333399"/>
                </a:solidFill>
                <a:sym typeface="Symbol" pitchFamily="18" charset="2"/>
              </a:rPr>
              <a:t>}</a:t>
            </a:r>
            <a:endParaRPr kumimoji="0" lang="en-US" altLang="zh-CN" sz="1800" b="1" dirty="0">
              <a:solidFill>
                <a:srgbClr val="333399"/>
              </a:solidFill>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ea typeface="华文行楷" pitchFamily="2" charset="-122"/>
                <a:sym typeface="Symbol" pitchFamily="18" charset="2"/>
              </a:rPr>
              <a:t>0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B</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0 </a:t>
            </a:r>
            <a:r>
              <a:rPr lang="en-US" altLang="zh-CN" sz="1800" i="0" dirty="0">
                <a:solidFill>
                  <a:srgbClr val="333399"/>
                </a:solidFill>
                <a:sym typeface="Symbol" pitchFamily="18" charset="2"/>
              </a:rPr>
              <a:t>}</a:t>
            </a:r>
            <a:endParaRPr lang="en-US" altLang="zh-CN" sz="1800" u="sng" dirty="0">
              <a:solidFill>
                <a:srgbClr val="333399"/>
              </a:solidFill>
              <a:ea typeface="华文行楷" pitchFamily="2" charset="-122"/>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1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B</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2^</a:t>
            </a:r>
            <a:r>
              <a:rPr lang="en-US" altLang="zh-CN" sz="1800" dirty="0">
                <a:solidFill>
                  <a:srgbClr val="333399"/>
                </a:solidFill>
              </a:rPr>
              <a:t>(</a:t>
            </a:r>
            <a:r>
              <a:rPr lang="en-US" altLang="zh-CN" sz="1800" i="0" dirty="0">
                <a:solidFill>
                  <a:srgbClr val="333399"/>
                </a:solidFill>
              </a:rPr>
              <a:t>-</a:t>
            </a:r>
            <a:r>
              <a:rPr lang="en-US" altLang="zh-CN" sz="1800" dirty="0" err="1">
                <a:solidFill>
                  <a:srgbClr val="333399"/>
                </a:solidFill>
                <a:sym typeface="Symbol" pitchFamily="18" charset="2"/>
              </a:rPr>
              <a:t>B</a:t>
            </a:r>
            <a:r>
              <a:rPr lang="en-US" altLang="zh-CN" sz="1800" b="1" i="0" dirty="0" err="1">
                <a:solidFill>
                  <a:srgbClr val="333399"/>
                </a:solidFill>
                <a:sym typeface="Symbol" pitchFamily="18" charset="2"/>
              </a:rPr>
              <a:t>.</a:t>
            </a:r>
            <a:r>
              <a:rPr lang="en-US" altLang="zh-CN" sz="1800" dirty="0" err="1">
                <a:solidFill>
                  <a:srgbClr val="333399"/>
                </a:solidFill>
              </a:rPr>
              <a:t>f</a:t>
            </a:r>
            <a:r>
              <a:rPr lang="en-US" altLang="zh-CN" sz="1800" dirty="0">
                <a:solidFill>
                  <a:srgbClr val="333399"/>
                </a:solidFill>
              </a:rPr>
              <a:t>)</a:t>
            </a:r>
            <a:r>
              <a:rPr lang="en-US" altLang="zh-CN" sz="1800" i="0" dirty="0">
                <a:solidFill>
                  <a:srgbClr val="333399"/>
                </a:solidFill>
              </a:rPr>
              <a:t> </a:t>
            </a:r>
            <a:r>
              <a:rPr lang="en-US" altLang="zh-CN" sz="1800" i="0" dirty="0">
                <a:solidFill>
                  <a:srgbClr val="333399"/>
                </a:solidFill>
                <a:sym typeface="Symbol" pitchFamily="18" charset="2"/>
              </a:rPr>
              <a:t>}</a:t>
            </a:r>
          </a:p>
          <a:p>
            <a:pPr algn="l">
              <a:buClrTx/>
            </a:pPr>
            <a:r>
              <a:rPr lang="en-US" altLang="zh-CN" sz="1800" dirty="0">
                <a:solidFill>
                  <a:srgbClr val="333399"/>
                </a:solidFill>
                <a:sym typeface="Symbol" pitchFamily="18" charset="2"/>
              </a:rPr>
              <a:t>M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M</a:t>
            </a:r>
            <a:r>
              <a:rPr lang="en-US" altLang="zh-CN" sz="1800" b="1" i="0" dirty="0">
                <a:solidFill>
                  <a:srgbClr val="333399"/>
                </a:solidFill>
                <a:sym typeface="Symbol" pitchFamily="18" charset="2"/>
              </a:rPr>
              <a:t>.</a:t>
            </a:r>
            <a:r>
              <a:rPr lang="en-US" altLang="zh-CN" sz="1800" dirty="0">
                <a:solidFill>
                  <a:srgbClr val="333399"/>
                </a:solidFill>
              </a:rPr>
              <a:t>s</a:t>
            </a:r>
            <a:r>
              <a:rPr lang="en-US" altLang="zh-CN" sz="1800" i="0" dirty="0">
                <a:solidFill>
                  <a:srgbClr val="333399"/>
                </a:solidFill>
              </a:rPr>
              <a:t> : =1</a:t>
            </a:r>
            <a:r>
              <a:rPr lang="en-US" altLang="zh-CN" sz="1800" i="0" dirty="0">
                <a:solidFill>
                  <a:srgbClr val="333399"/>
                </a:solidFill>
                <a:sym typeface="Symbol" pitchFamily="18" charset="2"/>
              </a:rPr>
              <a:t>}</a:t>
            </a:r>
          </a:p>
          <a:p>
            <a:pPr algn="l">
              <a:buClrTx/>
            </a:pPr>
            <a:r>
              <a:rPr lang="en-US" altLang="zh-CN" sz="1800" dirty="0">
                <a:solidFill>
                  <a:srgbClr val="333399"/>
                </a:solidFill>
                <a:sym typeface="Symbol" pitchFamily="18" charset="2"/>
              </a:rPr>
              <a:t>P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a:t>
            </a:r>
            <a:r>
              <a:rPr lang="en-US" altLang="zh-CN" sz="1800" b="1" dirty="0">
                <a:solidFill>
                  <a:srgbClr val="333399"/>
                </a:solidFill>
                <a:sym typeface="Symbol" pitchFamily="18" charset="2"/>
              </a:rPr>
              <a:t>.</a:t>
            </a:r>
            <a:r>
              <a:rPr lang="en-US" altLang="zh-CN" sz="1800" dirty="0">
                <a:solidFill>
                  <a:srgbClr val="333399"/>
                </a:solidFill>
                <a:sym typeface="Symbol" pitchFamily="18" charset="2"/>
              </a:rPr>
              <a:t>s </a:t>
            </a:r>
            <a:r>
              <a:rPr lang="en-US" altLang="zh-CN" sz="1800" i="0" dirty="0">
                <a:solidFill>
                  <a:srgbClr val="333399"/>
                </a:solidFill>
              </a:rPr>
              <a:t>:= </a:t>
            </a:r>
            <a:r>
              <a:rPr lang="en-US" altLang="zh-CN" sz="1800" dirty="0" err="1">
                <a:solidFill>
                  <a:srgbClr val="333399"/>
                </a:solidFill>
                <a:sym typeface="Symbol" pitchFamily="18" charset="2"/>
              </a:rPr>
              <a:t>P</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i</a:t>
            </a:r>
            <a:r>
              <a:rPr lang="en-US" altLang="zh-CN" sz="1800" dirty="0">
                <a:solidFill>
                  <a:srgbClr val="333399"/>
                </a:solidFill>
                <a:sym typeface="Symbol" pitchFamily="18" charset="2"/>
              </a:rPr>
              <a:t> +1 </a:t>
            </a:r>
            <a:r>
              <a:rPr lang="en-US" altLang="zh-CN" sz="1800" i="0" dirty="0">
                <a:solidFill>
                  <a:srgbClr val="333399"/>
                </a:solidFill>
                <a:sym typeface="Symbol" pitchFamily="18" charset="2"/>
              </a:rPr>
              <a:t>}</a:t>
            </a:r>
          </a:p>
        </p:txBody>
      </p:sp>
      <p:grpSp>
        <p:nvGrpSpPr>
          <p:cNvPr id="71689" name="Group 13"/>
          <p:cNvGrpSpPr>
            <a:grpSpLocks/>
          </p:cNvGrpSpPr>
          <p:nvPr/>
        </p:nvGrpSpPr>
        <p:grpSpPr bwMode="auto">
          <a:xfrm>
            <a:off x="7524750" y="2924175"/>
            <a:ext cx="1368425" cy="3529013"/>
            <a:chOff x="4740" y="1842"/>
            <a:chExt cx="862" cy="2223"/>
          </a:xfrm>
        </p:grpSpPr>
        <p:sp>
          <p:nvSpPr>
            <p:cNvPr id="71710" name="Line 14"/>
            <p:cNvSpPr>
              <a:spLocks noChangeShapeType="1"/>
            </p:cNvSpPr>
            <p:nvPr/>
          </p:nvSpPr>
          <p:spPr bwMode="auto">
            <a:xfrm>
              <a:off x="4740" y="1842"/>
              <a:ext cx="0" cy="2223"/>
            </a:xfrm>
            <a:prstGeom prst="line">
              <a:avLst/>
            </a:prstGeom>
            <a:noFill/>
            <a:ln w="9525">
              <a:solidFill>
                <a:srgbClr val="800080"/>
              </a:solidFill>
              <a:round/>
              <a:headEnd/>
              <a:tailEnd/>
            </a:ln>
          </p:spPr>
          <p:txBody>
            <a:bodyPr>
              <a:spAutoFit/>
            </a:bodyPr>
            <a:lstStyle/>
            <a:p>
              <a:endParaRPr lang="zh-CN" altLang="en-US"/>
            </a:p>
          </p:txBody>
        </p:sp>
        <p:sp>
          <p:nvSpPr>
            <p:cNvPr id="71711" name="Line 15"/>
            <p:cNvSpPr>
              <a:spLocks noChangeShapeType="1"/>
            </p:cNvSpPr>
            <p:nvPr/>
          </p:nvSpPr>
          <p:spPr bwMode="auto">
            <a:xfrm>
              <a:off x="5012" y="1842"/>
              <a:ext cx="0" cy="2223"/>
            </a:xfrm>
            <a:prstGeom prst="line">
              <a:avLst/>
            </a:prstGeom>
            <a:noFill/>
            <a:ln w="9525">
              <a:solidFill>
                <a:srgbClr val="800080"/>
              </a:solidFill>
              <a:round/>
              <a:headEnd/>
              <a:tailEnd/>
            </a:ln>
          </p:spPr>
          <p:txBody>
            <a:bodyPr>
              <a:spAutoFit/>
            </a:bodyPr>
            <a:lstStyle/>
            <a:p>
              <a:endParaRPr lang="zh-CN" altLang="en-US"/>
            </a:p>
          </p:txBody>
        </p:sp>
        <p:sp>
          <p:nvSpPr>
            <p:cNvPr id="71712" name="Line 16"/>
            <p:cNvSpPr>
              <a:spLocks noChangeShapeType="1"/>
            </p:cNvSpPr>
            <p:nvPr/>
          </p:nvSpPr>
          <p:spPr bwMode="auto">
            <a:xfrm>
              <a:off x="5602" y="1842"/>
              <a:ext cx="0" cy="2223"/>
            </a:xfrm>
            <a:prstGeom prst="line">
              <a:avLst/>
            </a:prstGeom>
            <a:noFill/>
            <a:ln w="9525">
              <a:solidFill>
                <a:srgbClr val="800080"/>
              </a:solidFill>
              <a:round/>
              <a:headEnd/>
              <a:tailEnd/>
            </a:ln>
          </p:spPr>
          <p:txBody>
            <a:bodyPr>
              <a:spAutoFit/>
            </a:bodyPr>
            <a:lstStyle/>
            <a:p>
              <a:endParaRPr lang="zh-CN" altLang="en-US"/>
            </a:p>
          </p:txBody>
        </p:sp>
        <p:sp>
          <p:nvSpPr>
            <p:cNvPr id="71713" name="Line 17"/>
            <p:cNvSpPr>
              <a:spLocks noChangeShapeType="1"/>
            </p:cNvSpPr>
            <p:nvPr/>
          </p:nvSpPr>
          <p:spPr bwMode="auto">
            <a:xfrm>
              <a:off x="4740" y="4065"/>
              <a:ext cx="862" cy="0"/>
            </a:xfrm>
            <a:prstGeom prst="line">
              <a:avLst/>
            </a:prstGeom>
            <a:noFill/>
            <a:ln w="9525">
              <a:solidFill>
                <a:srgbClr val="800080"/>
              </a:solidFill>
              <a:round/>
              <a:headEnd/>
              <a:tailEnd/>
            </a:ln>
          </p:spPr>
          <p:txBody>
            <a:bodyPr>
              <a:spAutoFit/>
            </a:bodyPr>
            <a:lstStyle/>
            <a:p>
              <a:endParaRPr lang="zh-CN" altLang="en-US"/>
            </a:p>
          </p:txBody>
        </p:sp>
      </p:grpSp>
      <p:sp>
        <p:nvSpPr>
          <p:cNvPr id="71690" name="Text Box 18"/>
          <p:cNvSpPr txBox="1">
            <a:spLocks noChangeArrowheads="1"/>
          </p:cNvSpPr>
          <p:nvPr/>
        </p:nvSpPr>
        <p:spPr bwMode="auto">
          <a:xfrm>
            <a:off x="4500563" y="3141663"/>
            <a:ext cx="2663825" cy="396875"/>
          </a:xfrm>
          <a:prstGeom prst="rect">
            <a:avLst/>
          </a:prstGeom>
          <a:noFill/>
          <a:ln w="9525">
            <a:noFill/>
            <a:miter lim="800000"/>
            <a:headEnd/>
            <a:tailEnd/>
          </a:ln>
        </p:spPr>
        <p:txBody>
          <a:bodyPr>
            <a:spAutoFit/>
          </a:bodyPr>
          <a:lstStyle/>
          <a:p>
            <a:pPr algn="l">
              <a:buClrTx/>
            </a:pPr>
            <a:r>
              <a:rPr kumimoji="0" lang="zh-CN" altLang="en-US" sz="2000" b="1" i="0" dirty="0">
                <a:sym typeface="Symbol" pitchFamily="18" charset="2"/>
              </a:rPr>
              <a:t>例</a:t>
            </a:r>
            <a:r>
              <a:rPr kumimoji="0" lang="en-US" altLang="zh-CN" sz="2000" b="1" i="0" dirty="0">
                <a:sym typeface="Symbol" pitchFamily="18" charset="2"/>
              </a:rPr>
              <a:t>: </a:t>
            </a:r>
            <a:r>
              <a:rPr kumimoji="0" lang="zh-CN" altLang="en-US" sz="2000" b="1" i="0" dirty="0">
                <a:solidFill>
                  <a:srgbClr val="333399"/>
                </a:solidFill>
                <a:sym typeface="Symbol" pitchFamily="18" charset="2"/>
              </a:rPr>
              <a:t>处理输入串</a:t>
            </a:r>
            <a:r>
              <a:rPr kumimoji="0" lang="zh-CN" altLang="en-US" sz="2000" b="1" i="0" dirty="0">
                <a:sym typeface="Symbol" pitchFamily="18" charset="2"/>
              </a:rPr>
              <a:t>   </a:t>
            </a:r>
            <a:r>
              <a:rPr kumimoji="0" lang="en-US" altLang="zh-CN" sz="2000" b="1" i="0" dirty="0">
                <a:sym typeface="Symbol" pitchFamily="18" charset="2"/>
              </a:rPr>
              <a:t>.101</a:t>
            </a:r>
            <a:endParaRPr kumimoji="0" lang="en-US" altLang="zh-CN" sz="2000" b="1" i="0" dirty="0">
              <a:solidFill>
                <a:srgbClr val="333399"/>
              </a:solidFill>
              <a:cs typeface="Times New Roman" pitchFamily="18" charset="0"/>
              <a:sym typeface="Symbol" pitchFamily="18" charset="2"/>
            </a:endParaRPr>
          </a:p>
        </p:txBody>
      </p:sp>
      <p:sp>
        <p:nvSpPr>
          <p:cNvPr id="71691" name="Rectangle 19"/>
          <p:cNvSpPr>
            <a:spLocks noChangeArrowheads="1"/>
          </p:cNvSpPr>
          <p:nvPr/>
        </p:nvSpPr>
        <p:spPr bwMode="auto">
          <a:xfrm>
            <a:off x="7524750" y="602138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1692" name="Rectangle 20"/>
          <p:cNvSpPr>
            <a:spLocks noChangeArrowheads="1"/>
          </p:cNvSpPr>
          <p:nvPr/>
        </p:nvSpPr>
        <p:spPr bwMode="auto">
          <a:xfrm>
            <a:off x="7956550" y="60213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1693" name="Rectangle 21"/>
          <p:cNvSpPr>
            <a:spLocks noChangeArrowheads="1"/>
          </p:cNvSpPr>
          <p:nvPr/>
        </p:nvSpPr>
        <p:spPr bwMode="auto">
          <a:xfrm>
            <a:off x="7092950" y="3860800"/>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endParaRPr kumimoji="0" lang="en-US" altLang="en-US" sz="2000" b="1" i="0">
              <a:sym typeface="Symbol" pitchFamily="18" charset="2"/>
            </a:endParaRPr>
          </a:p>
        </p:txBody>
      </p:sp>
      <p:sp>
        <p:nvSpPr>
          <p:cNvPr id="71694" name="Rectangle 22"/>
          <p:cNvSpPr>
            <a:spLocks noChangeArrowheads="1"/>
          </p:cNvSpPr>
          <p:nvPr/>
        </p:nvSpPr>
        <p:spPr bwMode="auto">
          <a:xfrm>
            <a:off x="7524750" y="5734050"/>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1695" name="Rectangle 23"/>
          <p:cNvSpPr>
            <a:spLocks noChangeArrowheads="1"/>
          </p:cNvSpPr>
          <p:nvPr/>
        </p:nvSpPr>
        <p:spPr bwMode="auto">
          <a:xfrm>
            <a:off x="7956550" y="57340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1696" name="Rectangle 24"/>
          <p:cNvSpPr>
            <a:spLocks noChangeArrowheads="1"/>
          </p:cNvSpPr>
          <p:nvPr/>
        </p:nvSpPr>
        <p:spPr bwMode="auto">
          <a:xfrm>
            <a:off x="7524750" y="540861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M</a:t>
            </a:r>
          </a:p>
        </p:txBody>
      </p:sp>
      <p:sp>
        <p:nvSpPr>
          <p:cNvPr id="71697" name="Rectangle 25"/>
          <p:cNvSpPr>
            <a:spLocks noChangeArrowheads="1"/>
          </p:cNvSpPr>
          <p:nvPr/>
        </p:nvSpPr>
        <p:spPr bwMode="auto">
          <a:xfrm>
            <a:off x="7956550" y="540861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1</a:t>
            </a:r>
          </a:p>
        </p:txBody>
      </p:sp>
      <p:sp>
        <p:nvSpPr>
          <p:cNvPr id="71698" name="Rectangle 26"/>
          <p:cNvSpPr>
            <a:spLocks noChangeArrowheads="1"/>
          </p:cNvSpPr>
          <p:nvPr/>
        </p:nvSpPr>
        <p:spPr bwMode="auto">
          <a:xfrm>
            <a:off x="7524750" y="5048250"/>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B</a:t>
            </a:r>
          </a:p>
        </p:txBody>
      </p:sp>
      <p:sp>
        <p:nvSpPr>
          <p:cNvPr id="71699" name="Rectangle 27"/>
          <p:cNvSpPr>
            <a:spLocks noChangeArrowheads="1"/>
          </p:cNvSpPr>
          <p:nvPr/>
        </p:nvSpPr>
        <p:spPr bwMode="auto">
          <a:xfrm>
            <a:off x="7956550" y="50482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0.5</a:t>
            </a:r>
          </a:p>
        </p:txBody>
      </p:sp>
      <p:sp>
        <p:nvSpPr>
          <p:cNvPr id="71700" name="Rectangle 28"/>
          <p:cNvSpPr>
            <a:spLocks noChangeArrowheads="1"/>
          </p:cNvSpPr>
          <p:nvPr/>
        </p:nvSpPr>
        <p:spPr bwMode="auto">
          <a:xfrm>
            <a:off x="7524750" y="465296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P</a:t>
            </a:r>
          </a:p>
        </p:txBody>
      </p:sp>
      <p:sp>
        <p:nvSpPr>
          <p:cNvPr id="71701" name="Rectangle 29"/>
          <p:cNvSpPr>
            <a:spLocks noChangeArrowheads="1"/>
          </p:cNvSpPr>
          <p:nvPr/>
        </p:nvSpPr>
        <p:spPr bwMode="auto">
          <a:xfrm>
            <a:off x="7956550" y="465296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2</a:t>
            </a:r>
          </a:p>
        </p:txBody>
      </p:sp>
      <p:sp>
        <p:nvSpPr>
          <p:cNvPr id="71702" name="Rectangle 30"/>
          <p:cNvSpPr>
            <a:spLocks noChangeArrowheads="1"/>
          </p:cNvSpPr>
          <p:nvPr/>
        </p:nvSpPr>
        <p:spPr bwMode="auto">
          <a:xfrm>
            <a:off x="7524750" y="4256088"/>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B</a:t>
            </a:r>
          </a:p>
        </p:txBody>
      </p:sp>
      <p:sp>
        <p:nvSpPr>
          <p:cNvPr id="71703" name="Rectangle 31"/>
          <p:cNvSpPr>
            <a:spLocks noChangeArrowheads="1"/>
          </p:cNvSpPr>
          <p:nvPr/>
        </p:nvSpPr>
        <p:spPr bwMode="auto">
          <a:xfrm>
            <a:off x="7956550" y="42560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a:t>
            </a:r>
          </a:p>
        </p:txBody>
      </p:sp>
      <p:sp>
        <p:nvSpPr>
          <p:cNvPr id="71704" name="Rectangle 32"/>
          <p:cNvSpPr>
            <a:spLocks noChangeArrowheads="1"/>
          </p:cNvSpPr>
          <p:nvPr/>
        </p:nvSpPr>
        <p:spPr bwMode="auto">
          <a:xfrm>
            <a:off x="7524750" y="3895725"/>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P</a:t>
            </a:r>
          </a:p>
        </p:txBody>
      </p:sp>
      <p:sp>
        <p:nvSpPr>
          <p:cNvPr id="71705" name="Rectangle 33"/>
          <p:cNvSpPr>
            <a:spLocks noChangeArrowheads="1"/>
          </p:cNvSpPr>
          <p:nvPr/>
        </p:nvSpPr>
        <p:spPr bwMode="auto">
          <a:xfrm>
            <a:off x="7956550" y="3895725"/>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3</a:t>
            </a:r>
          </a:p>
        </p:txBody>
      </p:sp>
      <p:sp>
        <p:nvSpPr>
          <p:cNvPr id="619554" name="Rectangle 34"/>
          <p:cNvSpPr>
            <a:spLocks noChangeArrowheads="1"/>
          </p:cNvSpPr>
          <p:nvPr/>
        </p:nvSpPr>
        <p:spPr bwMode="auto">
          <a:xfrm>
            <a:off x="7524750" y="350043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1</a:t>
            </a:r>
          </a:p>
        </p:txBody>
      </p:sp>
      <p:sp>
        <p:nvSpPr>
          <p:cNvPr id="619555" name="Rectangle 35"/>
          <p:cNvSpPr>
            <a:spLocks noChangeArrowheads="1"/>
          </p:cNvSpPr>
          <p:nvPr/>
        </p:nvSpPr>
        <p:spPr bwMode="auto">
          <a:xfrm>
            <a:off x="7956550" y="350043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19557" name="Text Box 37"/>
          <p:cNvSpPr txBox="1">
            <a:spLocks noChangeArrowheads="1"/>
          </p:cNvSpPr>
          <p:nvPr/>
        </p:nvSpPr>
        <p:spPr bwMode="auto">
          <a:xfrm>
            <a:off x="813172" y="3969915"/>
            <a:ext cx="6437312" cy="2441575"/>
          </a:xfrm>
          <a:prstGeom prst="rect">
            <a:avLst/>
          </a:prstGeom>
          <a:noFill/>
          <a:ln w="9525">
            <a:noFill/>
            <a:miter lim="800000"/>
            <a:headEnd/>
            <a:tailEnd/>
          </a:ln>
        </p:spPr>
        <p:txBody>
          <a:bodyPr>
            <a:spAutoFit/>
          </a:bodyPr>
          <a:lstStyle/>
          <a:p>
            <a:pPr algn="l">
              <a:buClrTx/>
            </a:pPr>
            <a:r>
              <a:rPr lang="en-US" altLang="zh-CN" sz="1800" dirty="0">
                <a:solidFill>
                  <a:srgbClr val="333399"/>
                </a:solidFill>
                <a:sym typeface="Symbol" pitchFamily="18" charset="2"/>
              </a:rPr>
              <a:t>N </a:t>
            </a:r>
            <a:r>
              <a:rPr lang="en-US" altLang="zh-CN" sz="1800" i="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M S                 </a:t>
            </a:r>
            <a:r>
              <a:rPr lang="en-US" altLang="zh-CN" sz="1800" dirty="0">
                <a:solidFill>
                  <a:srgbClr val="333399"/>
                </a:solidFill>
                <a:cs typeface="Times New Roman" pitchFamily="18" charset="0"/>
                <a:sym typeface="Symbol" pitchFamily="18" charset="2"/>
              </a:rPr>
              <a:t>p</a:t>
            </a:r>
            <a:r>
              <a:rPr lang="en-US" altLang="zh-CN" sz="1800" dirty="0">
                <a:solidFill>
                  <a:srgbClr val="333399"/>
                </a:solidFill>
              </a:rPr>
              <a:t>rint(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v</a:t>
            </a:r>
            <a:r>
              <a:rPr lang="en-US" altLang="zh-CN" sz="1800" dirty="0">
                <a:solidFill>
                  <a:srgbClr val="333399"/>
                </a:solidFill>
              </a:rPr>
              <a:t>) </a:t>
            </a:r>
            <a:endParaRPr lang="en-US" altLang="zh-CN" sz="1800" i="0" baseline="-250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B</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 S</a:t>
            </a:r>
            <a:r>
              <a:rPr lang="en-US" altLang="zh-CN" sz="1800" i="0" baseline="-25000" dirty="0">
                <a:solidFill>
                  <a:srgbClr val="333399"/>
                </a:solidFill>
                <a:sym typeface="Symbol" pitchFamily="18" charset="2"/>
              </a:rPr>
              <a:t>1</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 +</a:t>
            </a:r>
            <a:r>
              <a:rPr lang="en-US" altLang="zh-CN" sz="1800" i="0" dirty="0">
                <a:solidFill>
                  <a:srgbClr val="333399"/>
                </a:solidFill>
                <a:ea typeface="华文行楷" pitchFamily="2" charset="-122"/>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kumimoji="0"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ea typeface="华文行楷" pitchFamily="2" charset="-122"/>
                <a:sym typeface="Symbol" pitchFamily="18" charset="2"/>
              </a:rPr>
              <a:t>0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ea typeface="华文行楷" pitchFamily="2" charset="-122"/>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sym typeface="Symbol" pitchFamily="18" charset="2"/>
              </a:rPr>
              <a:t>1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2^</a:t>
            </a:r>
            <a:r>
              <a:rPr lang="en-US" altLang="zh-CN" sz="1800" dirty="0">
                <a:solidFill>
                  <a:srgbClr val="333399"/>
                </a:solidFill>
                <a:ea typeface="华文行楷" pitchFamily="2" charset="-122"/>
                <a:sym typeface="Symbol" pitchFamily="18" charset="2"/>
              </a:rPr>
              <a:t>(</a:t>
            </a:r>
            <a:r>
              <a:rPr lang="en-US" altLang="zh-CN" sz="1800" i="0" dirty="0">
                <a:solidFill>
                  <a:srgbClr val="333399"/>
                </a:solidFill>
                <a:ea typeface="华文行楷" pitchFamily="2" charset="-122"/>
                <a:sym typeface="Symbol" pitchFamily="18" charset="2"/>
              </a:rPr>
              <a: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M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1</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P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s+1</a:t>
            </a:r>
            <a:endParaRPr lang="en-US" altLang="zh-CN" sz="1800" dirty="0">
              <a:solidFill>
                <a:srgbClr val="333399"/>
              </a:solidFill>
              <a:sym typeface="Symbol" pitchFamily="18" charset="2"/>
            </a:endParaRPr>
          </a:p>
          <a:p>
            <a:pPr algn="l">
              <a:buClrTx/>
            </a:pPr>
            <a:endParaRPr lang="en-US" altLang="zh-CN" sz="800" dirty="0">
              <a:solidFill>
                <a:srgbClr val="333399"/>
              </a:solidFill>
              <a:sym typeface="Symbol" pitchFamily="18" charset="2"/>
            </a:endParaRPr>
          </a:p>
          <a:p>
            <a:pPr algn="l">
              <a:buClrTx/>
            </a:pPr>
            <a:r>
              <a:rPr kumimoji="0" lang="en-US" altLang="zh-CN" sz="2000" b="1" i="0" dirty="0">
                <a:solidFill>
                  <a:srgbClr val="333399"/>
                </a:solidFill>
                <a:sym typeface="Symbol" pitchFamily="18" charset="2"/>
              </a:rPr>
              <a:t>(</a:t>
            </a:r>
            <a:r>
              <a:rPr kumimoji="0" lang="zh-CN" altLang="en-US" sz="2000" b="1" i="0" dirty="0">
                <a:solidFill>
                  <a:srgbClr val="333399"/>
                </a:solidFill>
                <a:sym typeface="Symbol" pitchFamily="18" charset="2"/>
              </a:rPr>
              <a:t>分析栈</a:t>
            </a:r>
            <a:r>
              <a:rPr kumimoji="0" lang="en-US" altLang="zh-CN" sz="2000" dirty="0" err="1">
                <a:solidFill>
                  <a:srgbClr val="333399"/>
                </a:solidFill>
                <a:sym typeface="Symbol" pitchFamily="18" charset="2"/>
              </a:rPr>
              <a:t>val</a:t>
            </a:r>
            <a:r>
              <a:rPr kumimoji="0" lang="en-US" altLang="zh-CN" sz="2000" dirty="0">
                <a:solidFill>
                  <a:srgbClr val="333399"/>
                </a:solidFill>
                <a:sym typeface="Symbol" pitchFamily="18" charset="2"/>
              </a:rPr>
              <a:t> </a:t>
            </a:r>
            <a:r>
              <a:rPr kumimoji="0" lang="zh-CN" altLang="en-US" sz="2000" b="1" i="0" dirty="0">
                <a:solidFill>
                  <a:srgbClr val="333399"/>
                </a:solidFill>
                <a:sym typeface="Symbol" pitchFamily="18" charset="2"/>
              </a:rPr>
              <a:t>存放文法符号的综合属性，</a:t>
            </a:r>
            <a:r>
              <a:rPr kumimoji="0" lang="en-US" altLang="zh-CN" sz="2000" dirty="0">
                <a:solidFill>
                  <a:srgbClr val="333399"/>
                </a:solidFill>
                <a:sym typeface="Symbol" pitchFamily="18" charset="2"/>
              </a:rPr>
              <a:t>top</a:t>
            </a:r>
            <a:r>
              <a:rPr kumimoji="0" lang="zh-CN" altLang="en-US" sz="2000" b="1" i="0" dirty="0">
                <a:solidFill>
                  <a:srgbClr val="333399"/>
                </a:solidFill>
                <a:sym typeface="Symbol" pitchFamily="18" charset="2"/>
              </a:rPr>
              <a:t>为栈顶指针</a:t>
            </a:r>
            <a:r>
              <a:rPr kumimoji="0" lang="en-US" altLang="zh-CN" sz="2000" b="1" i="0" dirty="0">
                <a:solidFill>
                  <a:srgbClr val="333399"/>
                </a:solidFill>
                <a:sym typeface="Symbol" pitchFamily="18" charset="2"/>
              </a:rPr>
              <a:t>)</a:t>
            </a:r>
          </a:p>
        </p:txBody>
      </p:sp>
    </p:spTree>
    <p:extLst>
      <p:ext uri="{BB962C8B-B14F-4D97-AF65-F5344CB8AC3E}">
        <p14:creationId xmlns:p14="http://schemas.microsoft.com/office/powerpoint/2010/main" val="59350048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19554"/>
                                        </p:tgtEl>
                                        <p:attrNameLst>
                                          <p:attrName>style.visibility</p:attrName>
                                        </p:attrNameLst>
                                      </p:cBhvr>
                                      <p:to>
                                        <p:strVal val="visible"/>
                                      </p:to>
                                    </p:set>
                                    <p:animEffect transition="in" filter="slide(fromBottom)">
                                      <p:cBhvr>
                                        <p:cTn id="7" dur="500"/>
                                        <p:tgtEl>
                                          <p:spTgt spid="61955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19555"/>
                                        </p:tgtEl>
                                        <p:attrNameLst>
                                          <p:attrName>style.visibility</p:attrName>
                                        </p:attrNameLst>
                                      </p:cBhvr>
                                      <p:to>
                                        <p:strVal val="visible"/>
                                      </p:to>
                                    </p:set>
                                    <p:animEffect transition="in" filter="slide(fromBottom)">
                                      <p:cBhvr>
                                        <p:cTn id="12" dur="500"/>
                                        <p:tgtEl>
                                          <p:spTgt spid="619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554" grpId="0"/>
      <p:bldP spid="619555"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3"/>
          <p:cNvSpPr txBox="1">
            <a:spLocks noChangeArrowheads="1"/>
          </p:cNvSpPr>
          <p:nvPr/>
        </p:nvSpPr>
        <p:spPr bwMode="auto">
          <a:xfrm>
            <a:off x="395288" y="395287"/>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dirty="0">
                <a:latin typeface="楷体_GB2312" pitchFamily="49" charset="-122"/>
              </a:rPr>
              <a:t> </a:t>
            </a:r>
            <a:r>
              <a:rPr lang="zh-CN" altLang="en-US" sz="2800" b="1" i="0" dirty="0">
                <a:latin typeface="楷体_GB2312" pitchFamily="49" charset="-122"/>
              </a:rPr>
              <a:t>基于翻译模式的</a:t>
            </a:r>
            <a:r>
              <a:rPr lang="zh-CN" altLang="en-US" sz="2800" b="1" i="0" dirty="0"/>
              <a:t>自下而上</a:t>
            </a:r>
            <a:r>
              <a:rPr lang="zh-CN" altLang="en-US" sz="2800" b="1" i="0" dirty="0">
                <a:latin typeface="楷体_GB2312" pitchFamily="49" charset="-122"/>
              </a:rPr>
              <a:t>语义计算</a:t>
            </a:r>
          </a:p>
          <a:p>
            <a:pPr algn="l">
              <a:buClrTx/>
            </a:pPr>
            <a:endParaRPr lang="zh-CN" altLang="en-US" sz="1000" b="1" i="0" dirty="0">
              <a:latin typeface="楷体_GB2312" pitchFamily="49" charset="-122"/>
            </a:endParaRPr>
          </a:p>
          <a:p>
            <a:pPr lvl="1" algn="l">
              <a:buClrTx/>
              <a:buFont typeface="Symbol" pitchFamily="18" charset="2"/>
              <a:buChar char="-"/>
            </a:pPr>
            <a:r>
              <a:rPr lang="zh-CN" altLang="en-US" sz="2800" b="1" i="0" dirty="0"/>
              <a:t>  </a:t>
            </a:r>
            <a:r>
              <a:rPr lang="zh-CN" altLang="en-US" b="1" i="0" dirty="0">
                <a:solidFill>
                  <a:srgbClr val="333399"/>
                </a:solidFill>
              </a:rPr>
              <a:t>分析栈中继承属性的访问（</a:t>
            </a:r>
            <a:r>
              <a:rPr lang="zh-CN" altLang="en-US" b="1" i="0" dirty="0"/>
              <a:t>较复杂的例子</a:t>
            </a:r>
            <a:r>
              <a:rPr lang="zh-CN" altLang="en-US" b="1" i="0" dirty="0">
                <a:solidFill>
                  <a:srgbClr val="333399"/>
                </a:solidFill>
              </a:rPr>
              <a:t>）</a:t>
            </a:r>
          </a:p>
        </p:txBody>
      </p:sp>
      <p:sp>
        <p:nvSpPr>
          <p:cNvPr id="72707" name="Text Box 5"/>
          <p:cNvSpPr txBox="1">
            <a:spLocks noChangeArrowheads="1"/>
          </p:cNvSpPr>
          <p:nvPr/>
        </p:nvSpPr>
        <p:spPr bwMode="auto">
          <a:xfrm>
            <a:off x="828675" y="3550299"/>
            <a:ext cx="6480175" cy="396875"/>
          </a:xfrm>
          <a:prstGeom prst="rect">
            <a:avLst/>
          </a:prstGeom>
          <a:noFill/>
          <a:ln w="9525">
            <a:noFill/>
            <a:miter lim="800000"/>
            <a:headEnd/>
            <a:tailEnd/>
          </a:ln>
        </p:spPr>
        <p:txBody>
          <a:bodyPr>
            <a:spAutoFit/>
          </a:bodyPr>
          <a:lstStyle/>
          <a:p>
            <a:pPr algn="l">
              <a:buClrTx/>
            </a:pPr>
            <a:r>
              <a:rPr kumimoji="0" lang="zh-CN" altLang="en-US" sz="2000" b="1" i="0" dirty="0">
                <a:sym typeface="Symbol" pitchFamily="18" charset="2"/>
              </a:rPr>
              <a:t>产生式                   依产生式归约时语义计算的代码片断</a:t>
            </a:r>
            <a:endParaRPr kumimoji="0" lang="zh-CN" altLang="en-US" sz="2000" b="1" i="0" dirty="0">
              <a:solidFill>
                <a:srgbClr val="333399"/>
              </a:solidFill>
              <a:cs typeface="Times New Roman" pitchFamily="18" charset="0"/>
              <a:sym typeface="Symbol" pitchFamily="18" charset="2"/>
            </a:endParaRPr>
          </a:p>
        </p:txBody>
      </p:sp>
      <p:sp>
        <p:nvSpPr>
          <p:cNvPr id="72712" name="Text Box 10"/>
          <p:cNvSpPr txBox="1">
            <a:spLocks noChangeArrowheads="1"/>
          </p:cNvSpPr>
          <p:nvPr/>
        </p:nvSpPr>
        <p:spPr bwMode="auto">
          <a:xfrm>
            <a:off x="768350" y="1554162"/>
            <a:ext cx="7620000" cy="2014537"/>
          </a:xfrm>
          <a:prstGeom prst="rect">
            <a:avLst/>
          </a:prstGeom>
          <a:noFill/>
          <a:ln w="9525">
            <a:noFill/>
            <a:miter lim="800000"/>
            <a:headEnd/>
            <a:tailEnd/>
          </a:ln>
        </p:spPr>
        <p:txBody>
          <a:bodyPr>
            <a:spAutoFit/>
          </a:bodyPr>
          <a:lstStyle/>
          <a:p>
            <a:pPr algn="l">
              <a:buClrTx/>
            </a:pPr>
            <a:r>
              <a:rPr lang="en-US" altLang="zh-CN" sz="1800" dirty="0">
                <a:solidFill>
                  <a:srgbClr val="333399"/>
                </a:solidFill>
                <a:sym typeface="Symbol" pitchFamily="18" charset="2"/>
              </a:rPr>
              <a:t>N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ym typeface="Symbol" pitchFamily="18" charset="2"/>
              </a:rPr>
              <a:t> </a:t>
            </a:r>
            <a:r>
              <a:rPr lang="en-US" altLang="zh-CN" sz="1800" dirty="0">
                <a:solidFill>
                  <a:srgbClr val="333399"/>
                </a:solidFill>
                <a:sym typeface="Symbol" pitchFamily="18" charset="2"/>
              </a:rPr>
              <a:t>M </a:t>
            </a:r>
            <a:r>
              <a:rPr lang="en-US" altLang="zh-CN" sz="1800" i="0" dirty="0">
                <a:solidFill>
                  <a:srgbClr val="333399"/>
                </a:solidFill>
                <a:cs typeface="Times New Roman" pitchFamily="18" charset="0"/>
                <a:sym typeface="Symbol" pitchFamily="18" charset="2"/>
              </a:rPr>
              <a:t>{ </a:t>
            </a:r>
            <a:r>
              <a:rPr lang="en-US" altLang="zh-CN" sz="1800" dirty="0" err="1">
                <a:solidFill>
                  <a:srgbClr val="333399"/>
                </a:solidFill>
                <a:sym typeface="Symbol" pitchFamily="18" charset="2"/>
              </a:rPr>
              <a:t>S</a:t>
            </a:r>
            <a:r>
              <a:rPr lang="en-US" altLang="zh-CN" sz="1800" b="1" i="0" dirty="0" err="1">
                <a:solidFill>
                  <a:srgbClr val="333399"/>
                </a:solidFill>
                <a:sym typeface="Symbol" pitchFamily="18" charset="2"/>
              </a:rPr>
              <a:t>.</a:t>
            </a:r>
            <a:r>
              <a:rPr lang="en-US" altLang="zh-CN" sz="1800" dirty="0" err="1">
                <a:solidFill>
                  <a:srgbClr val="333399"/>
                </a:solidFill>
              </a:rPr>
              <a:t>f</a:t>
            </a:r>
            <a:r>
              <a:rPr lang="en-US" altLang="zh-CN" sz="1800" i="0" dirty="0">
                <a:solidFill>
                  <a:srgbClr val="333399"/>
                </a:solidFill>
              </a:rPr>
              <a:t> : = </a:t>
            </a:r>
            <a:r>
              <a:rPr lang="en-US" altLang="zh-CN" sz="1800" dirty="0">
                <a:solidFill>
                  <a:srgbClr val="333399"/>
                </a:solidFill>
                <a:sym typeface="Symbol" pitchFamily="18" charset="2"/>
              </a:rPr>
              <a:t>M</a:t>
            </a:r>
            <a:r>
              <a:rPr lang="en-US" altLang="zh-CN" sz="1800" b="1" i="0" dirty="0">
                <a:solidFill>
                  <a:srgbClr val="333399"/>
                </a:solidFill>
                <a:sym typeface="Symbol" pitchFamily="18" charset="2"/>
              </a:rPr>
              <a:t>.</a:t>
            </a:r>
            <a:r>
              <a:rPr lang="en-US" altLang="zh-CN" sz="1800" dirty="0">
                <a:solidFill>
                  <a:srgbClr val="333399"/>
                </a:solidFill>
              </a:rPr>
              <a:t>s</a:t>
            </a:r>
            <a:r>
              <a:rPr lang="en-US" altLang="zh-CN" sz="1800" i="0" dirty="0">
                <a:solidFill>
                  <a:srgbClr val="333399"/>
                </a:solidFill>
              </a:rPr>
              <a:t>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a:t>
            </a:r>
            <a:r>
              <a:rPr lang="en-US" altLang="zh-CN" sz="1800" dirty="0">
                <a:solidFill>
                  <a:srgbClr val="333399"/>
                </a:solidFill>
              </a:rPr>
              <a:t>rint(</a:t>
            </a:r>
            <a:r>
              <a:rPr lang="en-US" altLang="zh-CN" sz="1800" dirty="0" err="1">
                <a:solidFill>
                  <a:srgbClr val="333399"/>
                </a:solidFill>
                <a:sym typeface="Symbol" pitchFamily="18" charset="2"/>
              </a:rPr>
              <a:t>S</a:t>
            </a:r>
            <a:r>
              <a:rPr lang="en-US" altLang="zh-CN" sz="1800" b="1" i="0"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rPr>
              <a:t>) </a:t>
            </a:r>
            <a:r>
              <a:rPr lang="en-US" altLang="zh-CN" sz="1800" i="0" dirty="0">
                <a:solidFill>
                  <a:srgbClr val="333399"/>
                </a:solidFill>
                <a:sym typeface="Symbol" pitchFamily="18" charset="2"/>
              </a:rPr>
              <a:t>}</a:t>
            </a:r>
            <a:endParaRPr lang="en-US" altLang="zh-CN" sz="1800" i="0" baseline="-250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 </a:t>
            </a:r>
            <a:r>
              <a:rPr lang="en-US" altLang="zh-CN" sz="1800" dirty="0" err="1">
                <a:solidFill>
                  <a:srgbClr val="333399"/>
                </a:solidFill>
                <a:sym typeface="Symbol" pitchFamily="18" charset="2"/>
              </a:rPr>
              <a:t>B</a:t>
            </a:r>
            <a:r>
              <a:rPr lang="en-US" altLang="zh-CN" sz="1800" b="1" i="0" dirty="0" err="1">
                <a:solidFill>
                  <a:srgbClr val="333399"/>
                </a:solidFill>
                <a:sym typeface="Symbol" pitchFamily="18" charset="2"/>
              </a:rPr>
              <a:t>.</a:t>
            </a:r>
            <a:r>
              <a:rPr lang="en-US" altLang="zh-CN" sz="1800" dirty="0" err="1">
                <a:solidFill>
                  <a:srgbClr val="333399"/>
                </a:solidFill>
              </a:rPr>
              <a:t>f</a:t>
            </a:r>
            <a:r>
              <a:rPr lang="en-US" altLang="zh-CN" sz="1800" i="0" dirty="0">
                <a:solidFill>
                  <a:srgbClr val="333399"/>
                </a:solidFill>
              </a:rPr>
              <a:t> : =</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f</a:t>
            </a:r>
            <a:r>
              <a:rPr lang="en-US" altLang="zh-CN" sz="1800" dirty="0">
                <a:solidFill>
                  <a:srgbClr val="333399"/>
                </a:solidFill>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B</a:t>
            </a:r>
            <a:r>
              <a:rPr lang="en-US" altLang="zh-CN" sz="1800" dirty="0">
                <a:sym typeface="Symbol" pitchFamily="18" charset="2"/>
              </a:rPr>
              <a:t>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P</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i</a:t>
            </a:r>
            <a:r>
              <a:rPr lang="en-US" altLang="zh-CN" sz="1800" dirty="0">
                <a:solidFill>
                  <a:srgbClr val="333399"/>
                </a:solidFill>
                <a:sym typeface="Symbol" pitchFamily="18" charset="2"/>
              </a:rPr>
              <a:t> </a:t>
            </a:r>
            <a:r>
              <a:rPr lang="en-US" altLang="zh-CN" sz="1800" i="0" dirty="0">
                <a:solidFill>
                  <a:srgbClr val="333399"/>
                </a:solidFill>
              </a:rPr>
              <a:t>:=</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f</a:t>
            </a:r>
            <a:r>
              <a:rPr lang="en-US" altLang="zh-CN" sz="1800" dirty="0">
                <a:solidFill>
                  <a:srgbClr val="333399"/>
                </a:solidFill>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P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S</a:t>
            </a:r>
            <a:r>
              <a:rPr lang="en-US" altLang="zh-CN" sz="1800" i="0" baseline="-25000" dirty="0">
                <a:solidFill>
                  <a:srgbClr val="333399"/>
                </a:solidFill>
                <a:sym typeface="Symbol" pitchFamily="18" charset="2"/>
              </a:rPr>
              <a:t>1</a:t>
            </a:r>
            <a:r>
              <a:rPr lang="en-US" altLang="zh-CN" sz="1800" b="1" dirty="0">
                <a:solidFill>
                  <a:srgbClr val="333399"/>
                </a:solidFill>
                <a:sym typeface="Symbol" pitchFamily="18" charset="2"/>
              </a:rPr>
              <a:t>.</a:t>
            </a:r>
            <a:r>
              <a:rPr lang="en-US" altLang="zh-CN" sz="1800" dirty="0">
                <a:solidFill>
                  <a:srgbClr val="333399"/>
                </a:solidFill>
                <a:sym typeface="Symbol" pitchFamily="18" charset="2"/>
              </a:rPr>
              <a:t>f </a:t>
            </a:r>
            <a:r>
              <a:rPr lang="en-US" altLang="zh-CN" sz="1800" i="0" dirty="0">
                <a:solidFill>
                  <a:srgbClr val="333399"/>
                </a:solidFill>
              </a:rPr>
              <a:t>:= </a:t>
            </a:r>
            <a:r>
              <a:rPr lang="en-US" altLang="zh-CN" sz="1800" dirty="0">
                <a:solidFill>
                  <a:srgbClr val="333399"/>
                </a:solidFill>
                <a:sym typeface="Symbol" pitchFamily="18" charset="2"/>
              </a:rPr>
              <a:t>P</a:t>
            </a:r>
            <a:r>
              <a:rPr lang="en-US" altLang="zh-CN" sz="1800" b="1" dirty="0">
                <a:solidFill>
                  <a:srgbClr val="333399"/>
                </a:solidFill>
                <a:sym typeface="Symbol" pitchFamily="18" charset="2"/>
              </a:rPr>
              <a:t>.</a:t>
            </a: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S</a:t>
            </a:r>
            <a:r>
              <a:rPr lang="en-US" altLang="zh-CN" sz="1800" i="0" baseline="-25000" dirty="0">
                <a:solidFill>
                  <a:srgbClr val="333399"/>
                </a:solidFill>
                <a:sym typeface="Symbol" pitchFamily="18" charset="2"/>
              </a:rPr>
              <a:t>1 </a:t>
            </a:r>
            <a:r>
              <a:rPr lang="en-US" altLang="zh-CN" sz="1800" i="0" dirty="0">
                <a:solidFill>
                  <a:srgbClr val="333399"/>
                </a:solidFill>
                <a:sym typeface="Symbol" pitchFamily="18" charset="2"/>
              </a:rPr>
              <a:t>{</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a:t>
            </a:r>
            <a:r>
              <a:rPr lang="en-US" altLang="zh-CN" sz="1800" dirty="0">
                <a:solidFill>
                  <a:srgbClr val="333399"/>
                </a:solidFill>
                <a:sym typeface="Symbol" pitchFamily="18" charset="2"/>
              </a:rPr>
              <a:t>S</a:t>
            </a:r>
            <a:r>
              <a:rPr lang="en-US" altLang="zh-CN" sz="1800" i="0" baseline="-25000" dirty="0">
                <a:solidFill>
                  <a:srgbClr val="333399"/>
                </a:solidFill>
                <a:sym typeface="Symbol" pitchFamily="18" charset="2"/>
              </a:rPr>
              <a:t>1</a:t>
            </a:r>
            <a:r>
              <a:rPr lang="en-US" altLang="zh-CN" sz="1800" b="1" i="0" dirty="0">
                <a:solidFill>
                  <a:srgbClr val="333399"/>
                </a:solidFill>
                <a:sym typeface="Symbol" pitchFamily="18" charset="2"/>
              </a:rPr>
              <a:t>.</a:t>
            </a:r>
            <a:r>
              <a:rPr lang="en-US" altLang="zh-CN" sz="1800" dirty="0">
                <a:solidFill>
                  <a:srgbClr val="333399"/>
                </a:solidFill>
                <a:sym typeface="Symbol" pitchFamily="18" charset="2"/>
              </a:rPr>
              <a:t>v</a:t>
            </a:r>
            <a:r>
              <a:rPr lang="en-US" altLang="zh-CN" sz="1800" i="0" dirty="0">
                <a:solidFill>
                  <a:srgbClr val="333399"/>
                </a:solidFill>
              </a:rPr>
              <a:t>+</a:t>
            </a:r>
            <a:r>
              <a:rPr lang="en-US" altLang="zh-CN" sz="1800" dirty="0">
                <a:solidFill>
                  <a:srgbClr val="333399"/>
                </a:solidFill>
                <a:sym typeface="Symbol" pitchFamily="18" charset="2"/>
              </a:rPr>
              <a:t>B</a:t>
            </a:r>
            <a:r>
              <a:rPr lang="en-US" altLang="zh-CN" sz="1800" b="1" i="0" dirty="0">
                <a:solidFill>
                  <a:srgbClr val="333399"/>
                </a:solidFill>
                <a:sym typeface="Symbol" pitchFamily="18" charset="2"/>
              </a:rPr>
              <a:t>.</a:t>
            </a:r>
            <a:r>
              <a:rPr lang="en-US" altLang="zh-CN" sz="1800" dirty="0">
                <a:solidFill>
                  <a:srgbClr val="333399"/>
                </a:solidFill>
                <a:sym typeface="Symbol" pitchFamily="18" charset="2"/>
              </a:rPr>
              <a:t>v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a:t>
            </a: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a:t>
            </a:r>
            <a:r>
              <a:rPr lang="en-US" altLang="zh-CN" sz="1800" dirty="0">
                <a:solidFill>
                  <a:srgbClr val="333399"/>
                </a:solidFill>
                <a:sym typeface="Symbol" pitchFamily="18" charset="2"/>
              </a:rPr>
              <a:t>0 </a:t>
            </a:r>
            <a:r>
              <a:rPr lang="en-US" altLang="zh-CN" sz="1800" i="0" dirty="0">
                <a:solidFill>
                  <a:srgbClr val="333399"/>
                </a:solidFill>
                <a:sym typeface="Symbol" pitchFamily="18" charset="2"/>
              </a:rPr>
              <a:t>}</a:t>
            </a:r>
            <a:endParaRPr kumimoji="0" lang="en-US" altLang="zh-CN" sz="1800" b="1" dirty="0">
              <a:solidFill>
                <a:srgbClr val="333399"/>
              </a:solidFill>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ea typeface="华文行楷" pitchFamily="2" charset="-122"/>
                <a:sym typeface="Symbol" pitchFamily="18" charset="2"/>
              </a:rPr>
              <a:t>0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B</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0 </a:t>
            </a:r>
            <a:r>
              <a:rPr lang="en-US" altLang="zh-CN" sz="1800" i="0" dirty="0">
                <a:solidFill>
                  <a:srgbClr val="333399"/>
                </a:solidFill>
                <a:sym typeface="Symbol" pitchFamily="18" charset="2"/>
              </a:rPr>
              <a:t>}</a:t>
            </a:r>
            <a:endParaRPr lang="en-US" altLang="zh-CN" sz="1800" u="sng" dirty="0">
              <a:solidFill>
                <a:srgbClr val="333399"/>
              </a:solidFill>
              <a:ea typeface="华文行楷" pitchFamily="2" charset="-122"/>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1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B</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2^</a:t>
            </a:r>
            <a:r>
              <a:rPr lang="en-US" altLang="zh-CN" sz="1800" dirty="0">
                <a:solidFill>
                  <a:srgbClr val="333399"/>
                </a:solidFill>
              </a:rPr>
              <a:t>(</a:t>
            </a:r>
            <a:r>
              <a:rPr lang="en-US" altLang="zh-CN" sz="1800" i="0" dirty="0">
                <a:solidFill>
                  <a:srgbClr val="333399"/>
                </a:solidFill>
              </a:rPr>
              <a:t>-</a:t>
            </a:r>
            <a:r>
              <a:rPr lang="en-US" altLang="zh-CN" sz="1800" dirty="0" err="1">
                <a:solidFill>
                  <a:srgbClr val="333399"/>
                </a:solidFill>
                <a:sym typeface="Symbol" pitchFamily="18" charset="2"/>
              </a:rPr>
              <a:t>B</a:t>
            </a:r>
            <a:r>
              <a:rPr lang="en-US" altLang="zh-CN" sz="1800" b="1" i="0" dirty="0" err="1">
                <a:solidFill>
                  <a:srgbClr val="333399"/>
                </a:solidFill>
                <a:sym typeface="Symbol" pitchFamily="18" charset="2"/>
              </a:rPr>
              <a:t>.</a:t>
            </a:r>
            <a:r>
              <a:rPr lang="en-US" altLang="zh-CN" sz="1800" dirty="0" err="1">
                <a:solidFill>
                  <a:srgbClr val="333399"/>
                </a:solidFill>
              </a:rPr>
              <a:t>f</a:t>
            </a:r>
            <a:r>
              <a:rPr lang="en-US" altLang="zh-CN" sz="1800" dirty="0">
                <a:solidFill>
                  <a:srgbClr val="333399"/>
                </a:solidFill>
              </a:rPr>
              <a:t>)</a:t>
            </a:r>
            <a:r>
              <a:rPr lang="en-US" altLang="zh-CN" sz="1800" i="0" dirty="0">
                <a:solidFill>
                  <a:srgbClr val="333399"/>
                </a:solidFill>
              </a:rPr>
              <a:t> </a:t>
            </a:r>
            <a:r>
              <a:rPr lang="en-US" altLang="zh-CN" sz="1800" i="0" dirty="0">
                <a:solidFill>
                  <a:srgbClr val="333399"/>
                </a:solidFill>
                <a:sym typeface="Symbol" pitchFamily="18" charset="2"/>
              </a:rPr>
              <a:t>}</a:t>
            </a:r>
          </a:p>
          <a:p>
            <a:pPr algn="l">
              <a:buClrTx/>
            </a:pPr>
            <a:r>
              <a:rPr lang="en-US" altLang="zh-CN" sz="1800" dirty="0">
                <a:solidFill>
                  <a:srgbClr val="333399"/>
                </a:solidFill>
                <a:sym typeface="Symbol" pitchFamily="18" charset="2"/>
              </a:rPr>
              <a:t>M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M</a:t>
            </a:r>
            <a:r>
              <a:rPr lang="en-US" altLang="zh-CN" sz="1800" b="1" i="0" dirty="0">
                <a:solidFill>
                  <a:srgbClr val="333399"/>
                </a:solidFill>
                <a:sym typeface="Symbol" pitchFamily="18" charset="2"/>
              </a:rPr>
              <a:t>.</a:t>
            </a:r>
            <a:r>
              <a:rPr lang="en-US" altLang="zh-CN" sz="1800" dirty="0">
                <a:solidFill>
                  <a:srgbClr val="333399"/>
                </a:solidFill>
              </a:rPr>
              <a:t>s</a:t>
            </a:r>
            <a:r>
              <a:rPr lang="en-US" altLang="zh-CN" sz="1800" i="0" dirty="0">
                <a:solidFill>
                  <a:srgbClr val="333399"/>
                </a:solidFill>
              </a:rPr>
              <a:t> : =1</a:t>
            </a:r>
            <a:r>
              <a:rPr lang="en-US" altLang="zh-CN" sz="1800" i="0" dirty="0">
                <a:solidFill>
                  <a:srgbClr val="333399"/>
                </a:solidFill>
                <a:sym typeface="Symbol" pitchFamily="18" charset="2"/>
              </a:rPr>
              <a:t>}</a:t>
            </a:r>
          </a:p>
          <a:p>
            <a:pPr algn="l">
              <a:buClrTx/>
            </a:pPr>
            <a:r>
              <a:rPr lang="en-US" altLang="zh-CN" sz="1800" dirty="0">
                <a:solidFill>
                  <a:srgbClr val="333399"/>
                </a:solidFill>
                <a:sym typeface="Symbol" pitchFamily="18" charset="2"/>
              </a:rPr>
              <a:t>P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a:t>
            </a:r>
            <a:r>
              <a:rPr lang="en-US" altLang="zh-CN" sz="1800" b="1" dirty="0">
                <a:solidFill>
                  <a:srgbClr val="333399"/>
                </a:solidFill>
                <a:sym typeface="Symbol" pitchFamily="18" charset="2"/>
              </a:rPr>
              <a:t>.</a:t>
            </a:r>
            <a:r>
              <a:rPr lang="en-US" altLang="zh-CN" sz="1800" dirty="0">
                <a:solidFill>
                  <a:srgbClr val="333399"/>
                </a:solidFill>
                <a:sym typeface="Symbol" pitchFamily="18" charset="2"/>
              </a:rPr>
              <a:t>s </a:t>
            </a:r>
            <a:r>
              <a:rPr lang="en-US" altLang="zh-CN" sz="1800" i="0" dirty="0">
                <a:solidFill>
                  <a:srgbClr val="333399"/>
                </a:solidFill>
              </a:rPr>
              <a:t>:= </a:t>
            </a:r>
            <a:r>
              <a:rPr lang="en-US" altLang="zh-CN" sz="1800" dirty="0" err="1">
                <a:solidFill>
                  <a:srgbClr val="333399"/>
                </a:solidFill>
                <a:sym typeface="Symbol" pitchFamily="18" charset="2"/>
              </a:rPr>
              <a:t>P</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i</a:t>
            </a:r>
            <a:r>
              <a:rPr lang="en-US" altLang="zh-CN" sz="1800" dirty="0">
                <a:solidFill>
                  <a:srgbClr val="333399"/>
                </a:solidFill>
                <a:sym typeface="Symbol" pitchFamily="18" charset="2"/>
              </a:rPr>
              <a:t> +1 </a:t>
            </a:r>
            <a:r>
              <a:rPr lang="en-US" altLang="zh-CN" sz="1800" i="0" dirty="0">
                <a:solidFill>
                  <a:srgbClr val="333399"/>
                </a:solidFill>
                <a:sym typeface="Symbol" pitchFamily="18" charset="2"/>
              </a:rPr>
              <a:t>}</a:t>
            </a:r>
          </a:p>
        </p:txBody>
      </p:sp>
      <p:grpSp>
        <p:nvGrpSpPr>
          <p:cNvPr id="72713" name="Group 11"/>
          <p:cNvGrpSpPr>
            <a:grpSpLocks/>
          </p:cNvGrpSpPr>
          <p:nvPr/>
        </p:nvGrpSpPr>
        <p:grpSpPr bwMode="auto">
          <a:xfrm>
            <a:off x="7524750" y="2924175"/>
            <a:ext cx="1368425" cy="3529013"/>
            <a:chOff x="4740" y="1842"/>
            <a:chExt cx="862" cy="2223"/>
          </a:xfrm>
        </p:grpSpPr>
        <p:sp>
          <p:nvSpPr>
            <p:cNvPr id="72734" name="Line 12"/>
            <p:cNvSpPr>
              <a:spLocks noChangeShapeType="1"/>
            </p:cNvSpPr>
            <p:nvPr/>
          </p:nvSpPr>
          <p:spPr bwMode="auto">
            <a:xfrm>
              <a:off x="4740" y="1842"/>
              <a:ext cx="0" cy="2223"/>
            </a:xfrm>
            <a:prstGeom prst="line">
              <a:avLst/>
            </a:prstGeom>
            <a:noFill/>
            <a:ln w="9525">
              <a:solidFill>
                <a:srgbClr val="800080"/>
              </a:solidFill>
              <a:round/>
              <a:headEnd/>
              <a:tailEnd/>
            </a:ln>
          </p:spPr>
          <p:txBody>
            <a:bodyPr>
              <a:spAutoFit/>
            </a:bodyPr>
            <a:lstStyle/>
            <a:p>
              <a:endParaRPr lang="zh-CN" altLang="en-US"/>
            </a:p>
          </p:txBody>
        </p:sp>
        <p:sp>
          <p:nvSpPr>
            <p:cNvPr id="72735" name="Line 13"/>
            <p:cNvSpPr>
              <a:spLocks noChangeShapeType="1"/>
            </p:cNvSpPr>
            <p:nvPr/>
          </p:nvSpPr>
          <p:spPr bwMode="auto">
            <a:xfrm>
              <a:off x="5012" y="1842"/>
              <a:ext cx="0" cy="2223"/>
            </a:xfrm>
            <a:prstGeom prst="line">
              <a:avLst/>
            </a:prstGeom>
            <a:noFill/>
            <a:ln w="9525">
              <a:solidFill>
                <a:srgbClr val="800080"/>
              </a:solidFill>
              <a:round/>
              <a:headEnd/>
              <a:tailEnd/>
            </a:ln>
          </p:spPr>
          <p:txBody>
            <a:bodyPr>
              <a:spAutoFit/>
            </a:bodyPr>
            <a:lstStyle/>
            <a:p>
              <a:endParaRPr lang="zh-CN" altLang="en-US"/>
            </a:p>
          </p:txBody>
        </p:sp>
        <p:sp>
          <p:nvSpPr>
            <p:cNvPr id="72736" name="Line 14"/>
            <p:cNvSpPr>
              <a:spLocks noChangeShapeType="1"/>
            </p:cNvSpPr>
            <p:nvPr/>
          </p:nvSpPr>
          <p:spPr bwMode="auto">
            <a:xfrm>
              <a:off x="5602" y="1842"/>
              <a:ext cx="0" cy="2223"/>
            </a:xfrm>
            <a:prstGeom prst="line">
              <a:avLst/>
            </a:prstGeom>
            <a:noFill/>
            <a:ln w="9525">
              <a:solidFill>
                <a:srgbClr val="800080"/>
              </a:solidFill>
              <a:round/>
              <a:headEnd/>
              <a:tailEnd/>
            </a:ln>
          </p:spPr>
          <p:txBody>
            <a:bodyPr>
              <a:spAutoFit/>
            </a:bodyPr>
            <a:lstStyle/>
            <a:p>
              <a:endParaRPr lang="zh-CN" altLang="en-US"/>
            </a:p>
          </p:txBody>
        </p:sp>
        <p:sp>
          <p:nvSpPr>
            <p:cNvPr id="72737" name="Line 15"/>
            <p:cNvSpPr>
              <a:spLocks noChangeShapeType="1"/>
            </p:cNvSpPr>
            <p:nvPr/>
          </p:nvSpPr>
          <p:spPr bwMode="auto">
            <a:xfrm>
              <a:off x="4740" y="4065"/>
              <a:ext cx="862" cy="0"/>
            </a:xfrm>
            <a:prstGeom prst="line">
              <a:avLst/>
            </a:prstGeom>
            <a:noFill/>
            <a:ln w="9525">
              <a:solidFill>
                <a:srgbClr val="800080"/>
              </a:solidFill>
              <a:round/>
              <a:headEnd/>
              <a:tailEnd/>
            </a:ln>
          </p:spPr>
          <p:txBody>
            <a:bodyPr>
              <a:spAutoFit/>
            </a:bodyPr>
            <a:lstStyle/>
            <a:p>
              <a:endParaRPr lang="zh-CN" altLang="en-US"/>
            </a:p>
          </p:txBody>
        </p:sp>
      </p:grpSp>
      <p:sp>
        <p:nvSpPr>
          <p:cNvPr id="72714" name="Text Box 16"/>
          <p:cNvSpPr txBox="1">
            <a:spLocks noChangeArrowheads="1"/>
          </p:cNvSpPr>
          <p:nvPr/>
        </p:nvSpPr>
        <p:spPr bwMode="auto">
          <a:xfrm>
            <a:off x="4500563" y="3141663"/>
            <a:ext cx="2663825" cy="396875"/>
          </a:xfrm>
          <a:prstGeom prst="rect">
            <a:avLst/>
          </a:prstGeom>
          <a:noFill/>
          <a:ln w="9525">
            <a:noFill/>
            <a:miter lim="800000"/>
            <a:headEnd/>
            <a:tailEnd/>
          </a:ln>
        </p:spPr>
        <p:txBody>
          <a:bodyPr>
            <a:spAutoFit/>
          </a:bodyPr>
          <a:lstStyle/>
          <a:p>
            <a:pPr algn="l">
              <a:buClrTx/>
            </a:pPr>
            <a:r>
              <a:rPr kumimoji="0" lang="zh-CN" altLang="en-US" sz="2000" b="1" i="0">
                <a:sym typeface="Symbol" pitchFamily="18" charset="2"/>
              </a:rPr>
              <a:t>例</a:t>
            </a:r>
            <a:r>
              <a:rPr kumimoji="0" lang="en-US" altLang="zh-CN" sz="2000" b="1" i="0">
                <a:sym typeface="Symbol" pitchFamily="18" charset="2"/>
              </a:rPr>
              <a:t>: </a:t>
            </a:r>
            <a:r>
              <a:rPr kumimoji="0" lang="zh-CN" altLang="en-US" sz="2000" b="1" i="0">
                <a:solidFill>
                  <a:srgbClr val="333399"/>
                </a:solidFill>
                <a:sym typeface="Symbol" pitchFamily="18" charset="2"/>
              </a:rPr>
              <a:t>处理输入串</a:t>
            </a:r>
            <a:r>
              <a:rPr kumimoji="0" lang="zh-CN" altLang="en-US" sz="2000" b="1" i="0">
                <a:sym typeface="Symbol" pitchFamily="18" charset="2"/>
              </a:rPr>
              <a:t>   </a:t>
            </a:r>
            <a:r>
              <a:rPr kumimoji="0" lang="en-US" altLang="zh-CN" sz="2000" b="1" i="0">
                <a:sym typeface="Symbol" pitchFamily="18" charset="2"/>
              </a:rPr>
              <a:t>.101</a:t>
            </a:r>
            <a:endParaRPr kumimoji="0" lang="en-US" altLang="zh-CN" sz="2000" b="1" i="0">
              <a:solidFill>
                <a:srgbClr val="333399"/>
              </a:solidFill>
              <a:cs typeface="Times New Roman" pitchFamily="18" charset="0"/>
              <a:sym typeface="Symbol" pitchFamily="18" charset="2"/>
            </a:endParaRPr>
          </a:p>
        </p:txBody>
      </p:sp>
      <p:sp>
        <p:nvSpPr>
          <p:cNvPr id="72715" name="Rectangle 17"/>
          <p:cNvSpPr>
            <a:spLocks noChangeArrowheads="1"/>
          </p:cNvSpPr>
          <p:nvPr/>
        </p:nvSpPr>
        <p:spPr bwMode="auto">
          <a:xfrm>
            <a:off x="7524750" y="602138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2716" name="Rectangle 18"/>
          <p:cNvSpPr>
            <a:spLocks noChangeArrowheads="1"/>
          </p:cNvSpPr>
          <p:nvPr/>
        </p:nvSpPr>
        <p:spPr bwMode="auto">
          <a:xfrm>
            <a:off x="7956550" y="60213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2717" name="Rectangle 19"/>
          <p:cNvSpPr>
            <a:spLocks noChangeArrowheads="1"/>
          </p:cNvSpPr>
          <p:nvPr/>
        </p:nvSpPr>
        <p:spPr bwMode="auto">
          <a:xfrm>
            <a:off x="7092950" y="350043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endParaRPr kumimoji="0" lang="en-US" altLang="en-US" sz="2000" b="1" i="0">
              <a:sym typeface="Symbol" pitchFamily="18" charset="2"/>
            </a:endParaRPr>
          </a:p>
        </p:txBody>
      </p:sp>
      <p:sp>
        <p:nvSpPr>
          <p:cNvPr id="72718" name="Rectangle 20"/>
          <p:cNvSpPr>
            <a:spLocks noChangeArrowheads="1"/>
          </p:cNvSpPr>
          <p:nvPr/>
        </p:nvSpPr>
        <p:spPr bwMode="auto">
          <a:xfrm>
            <a:off x="7524750" y="5734050"/>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2719" name="Rectangle 21"/>
          <p:cNvSpPr>
            <a:spLocks noChangeArrowheads="1"/>
          </p:cNvSpPr>
          <p:nvPr/>
        </p:nvSpPr>
        <p:spPr bwMode="auto">
          <a:xfrm>
            <a:off x="7956550" y="57340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2720" name="Rectangle 22"/>
          <p:cNvSpPr>
            <a:spLocks noChangeArrowheads="1"/>
          </p:cNvSpPr>
          <p:nvPr/>
        </p:nvSpPr>
        <p:spPr bwMode="auto">
          <a:xfrm>
            <a:off x="7524750" y="540861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M</a:t>
            </a:r>
          </a:p>
        </p:txBody>
      </p:sp>
      <p:sp>
        <p:nvSpPr>
          <p:cNvPr id="72721" name="Rectangle 23"/>
          <p:cNvSpPr>
            <a:spLocks noChangeArrowheads="1"/>
          </p:cNvSpPr>
          <p:nvPr/>
        </p:nvSpPr>
        <p:spPr bwMode="auto">
          <a:xfrm>
            <a:off x="7956550" y="540861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1</a:t>
            </a:r>
          </a:p>
        </p:txBody>
      </p:sp>
      <p:sp>
        <p:nvSpPr>
          <p:cNvPr id="72722" name="Rectangle 24"/>
          <p:cNvSpPr>
            <a:spLocks noChangeArrowheads="1"/>
          </p:cNvSpPr>
          <p:nvPr/>
        </p:nvSpPr>
        <p:spPr bwMode="auto">
          <a:xfrm>
            <a:off x="7524750" y="5048250"/>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B</a:t>
            </a:r>
          </a:p>
        </p:txBody>
      </p:sp>
      <p:sp>
        <p:nvSpPr>
          <p:cNvPr id="72723" name="Rectangle 25"/>
          <p:cNvSpPr>
            <a:spLocks noChangeArrowheads="1"/>
          </p:cNvSpPr>
          <p:nvPr/>
        </p:nvSpPr>
        <p:spPr bwMode="auto">
          <a:xfrm>
            <a:off x="7956550" y="50482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0.5</a:t>
            </a:r>
          </a:p>
        </p:txBody>
      </p:sp>
      <p:sp>
        <p:nvSpPr>
          <p:cNvPr id="72724" name="Rectangle 26"/>
          <p:cNvSpPr>
            <a:spLocks noChangeArrowheads="1"/>
          </p:cNvSpPr>
          <p:nvPr/>
        </p:nvSpPr>
        <p:spPr bwMode="auto">
          <a:xfrm>
            <a:off x="7524750" y="465296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P</a:t>
            </a:r>
          </a:p>
        </p:txBody>
      </p:sp>
      <p:sp>
        <p:nvSpPr>
          <p:cNvPr id="72725" name="Rectangle 27"/>
          <p:cNvSpPr>
            <a:spLocks noChangeArrowheads="1"/>
          </p:cNvSpPr>
          <p:nvPr/>
        </p:nvSpPr>
        <p:spPr bwMode="auto">
          <a:xfrm>
            <a:off x="7956550" y="465296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2</a:t>
            </a:r>
          </a:p>
        </p:txBody>
      </p:sp>
      <p:sp>
        <p:nvSpPr>
          <p:cNvPr id="72726" name="Rectangle 28"/>
          <p:cNvSpPr>
            <a:spLocks noChangeArrowheads="1"/>
          </p:cNvSpPr>
          <p:nvPr/>
        </p:nvSpPr>
        <p:spPr bwMode="auto">
          <a:xfrm>
            <a:off x="7524750" y="4256088"/>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B</a:t>
            </a:r>
          </a:p>
        </p:txBody>
      </p:sp>
      <p:sp>
        <p:nvSpPr>
          <p:cNvPr id="72727" name="Rectangle 29"/>
          <p:cNvSpPr>
            <a:spLocks noChangeArrowheads="1"/>
          </p:cNvSpPr>
          <p:nvPr/>
        </p:nvSpPr>
        <p:spPr bwMode="auto">
          <a:xfrm>
            <a:off x="7956550" y="42560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a:t>
            </a:r>
          </a:p>
        </p:txBody>
      </p:sp>
      <p:sp>
        <p:nvSpPr>
          <p:cNvPr id="72728" name="Rectangle 30"/>
          <p:cNvSpPr>
            <a:spLocks noChangeArrowheads="1"/>
          </p:cNvSpPr>
          <p:nvPr/>
        </p:nvSpPr>
        <p:spPr bwMode="auto">
          <a:xfrm>
            <a:off x="7524750" y="3895725"/>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P</a:t>
            </a:r>
          </a:p>
        </p:txBody>
      </p:sp>
      <p:sp>
        <p:nvSpPr>
          <p:cNvPr id="72729" name="Rectangle 31"/>
          <p:cNvSpPr>
            <a:spLocks noChangeArrowheads="1"/>
          </p:cNvSpPr>
          <p:nvPr/>
        </p:nvSpPr>
        <p:spPr bwMode="auto">
          <a:xfrm>
            <a:off x="7956550" y="3895725"/>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3</a:t>
            </a:r>
          </a:p>
        </p:txBody>
      </p:sp>
      <p:sp>
        <p:nvSpPr>
          <p:cNvPr id="72730" name="Rectangle 32"/>
          <p:cNvSpPr>
            <a:spLocks noChangeArrowheads="1"/>
          </p:cNvSpPr>
          <p:nvPr/>
        </p:nvSpPr>
        <p:spPr bwMode="auto">
          <a:xfrm>
            <a:off x="7524750" y="350043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1</a:t>
            </a:r>
          </a:p>
        </p:txBody>
      </p:sp>
      <p:sp>
        <p:nvSpPr>
          <p:cNvPr id="72731" name="Rectangle 33"/>
          <p:cNvSpPr>
            <a:spLocks noChangeArrowheads="1"/>
          </p:cNvSpPr>
          <p:nvPr/>
        </p:nvSpPr>
        <p:spPr bwMode="auto">
          <a:xfrm>
            <a:off x="7956550" y="350043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625699" name="Text Box 35"/>
          <p:cNvSpPr txBox="1">
            <a:spLocks noChangeArrowheads="1"/>
          </p:cNvSpPr>
          <p:nvPr/>
        </p:nvSpPr>
        <p:spPr bwMode="auto">
          <a:xfrm>
            <a:off x="871538" y="3943708"/>
            <a:ext cx="6437312" cy="2441575"/>
          </a:xfrm>
          <a:prstGeom prst="rect">
            <a:avLst/>
          </a:prstGeom>
          <a:noFill/>
          <a:ln w="9525">
            <a:noFill/>
            <a:miter lim="800000"/>
            <a:headEnd/>
            <a:tailEnd/>
          </a:ln>
        </p:spPr>
        <p:txBody>
          <a:bodyPr>
            <a:spAutoFit/>
          </a:bodyPr>
          <a:lstStyle/>
          <a:p>
            <a:pPr algn="l">
              <a:buClrTx/>
            </a:pPr>
            <a:r>
              <a:rPr lang="en-US" altLang="zh-CN" sz="1800" dirty="0">
                <a:solidFill>
                  <a:srgbClr val="333399"/>
                </a:solidFill>
                <a:sym typeface="Symbol" pitchFamily="18" charset="2"/>
              </a:rPr>
              <a:t>N </a:t>
            </a:r>
            <a:r>
              <a:rPr lang="en-US" altLang="zh-CN" sz="1800" i="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M S                 </a:t>
            </a:r>
            <a:r>
              <a:rPr lang="en-US" altLang="zh-CN" sz="1800" dirty="0">
                <a:solidFill>
                  <a:srgbClr val="333399"/>
                </a:solidFill>
                <a:cs typeface="Times New Roman" pitchFamily="18" charset="0"/>
                <a:sym typeface="Symbol" pitchFamily="18" charset="2"/>
              </a:rPr>
              <a:t>p</a:t>
            </a:r>
            <a:r>
              <a:rPr lang="en-US" altLang="zh-CN" sz="1800" dirty="0">
                <a:solidFill>
                  <a:srgbClr val="333399"/>
                </a:solidFill>
              </a:rPr>
              <a:t>rint(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v</a:t>
            </a:r>
            <a:r>
              <a:rPr lang="en-US" altLang="zh-CN" sz="1800" dirty="0">
                <a:solidFill>
                  <a:srgbClr val="333399"/>
                </a:solidFill>
              </a:rPr>
              <a:t>) </a:t>
            </a:r>
            <a:endParaRPr lang="en-US" altLang="zh-CN" sz="1800" i="0" baseline="-250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B</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 S</a:t>
            </a:r>
            <a:r>
              <a:rPr lang="en-US" altLang="zh-CN" sz="1800" i="0" baseline="-25000" dirty="0">
                <a:solidFill>
                  <a:srgbClr val="333399"/>
                </a:solidFill>
                <a:sym typeface="Symbol" pitchFamily="18" charset="2"/>
              </a:rPr>
              <a:t>1</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 +</a:t>
            </a:r>
            <a:r>
              <a:rPr lang="en-US" altLang="zh-CN" sz="1800" i="0" dirty="0">
                <a:solidFill>
                  <a:srgbClr val="333399"/>
                </a:solidFill>
                <a:ea typeface="华文行楷" pitchFamily="2" charset="-122"/>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kumimoji="0"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ea typeface="华文行楷" pitchFamily="2" charset="-122"/>
                <a:sym typeface="Symbol" pitchFamily="18" charset="2"/>
              </a:rPr>
              <a:t>0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ea typeface="华文行楷" pitchFamily="2" charset="-122"/>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sym typeface="Symbol" pitchFamily="18" charset="2"/>
              </a:rPr>
              <a:t>1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2^</a:t>
            </a:r>
            <a:r>
              <a:rPr lang="en-US" altLang="zh-CN" sz="1800" dirty="0">
                <a:solidFill>
                  <a:srgbClr val="333399"/>
                </a:solidFill>
                <a:ea typeface="华文行楷" pitchFamily="2" charset="-122"/>
                <a:sym typeface="Symbol" pitchFamily="18" charset="2"/>
              </a:rPr>
              <a:t>(</a:t>
            </a:r>
            <a:r>
              <a:rPr lang="en-US" altLang="zh-CN" sz="1800" i="0" dirty="0">
                <a:solidFill>
                  <a:srgbClr val="333399"/>
                </a:solidFill>
                <a:ea typeface="华文行楷" pitchFamily="2" charset="-122"/>
                <a:sym typeface="Symbol" pitchFamily="18" charset="2"/>
              </a:rPr>
              <a: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M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1</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P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s+1</a:t>
            </a:r>
            <a:endParaRPr lang="en-US" altLang="zh-CN" sz="1800" dirty="0">
              <a:solidFill>
                <a:srgbClr val="333399"/>
              </a:solidFill>
              <a:sym typeface="Symbol" pitchFamily="18" charset="2"/>
            </a:endParaRPr>
          </a:p>
          <a:p>
            <a:pPr algn="l">
              <a:buClrTx/>
            </a:pPr>
            <a:endParaRPr lang="en-US" altLang="zh-CN" sz="800" dirty="0">
              <a:solidFill>
                <a:srgbClr val="333399"/>
              </a:solidFill>
              <a:sym typeface="Symbol" pitchFamily="18" charset="2"/>
            </a:endParaRPr>
          </a:p>
          <a:p>
            <a:pPr algn="l">
              <a:buClrTx/>
            </a:pPr>
            <a:r>
              <a:rPr kumimoji="0" lang="en-US" altLang="zh-CN" sz="2000" b="1" i="0" dirty="0">
                <a:solidFill>
                  <a:srgbClr val="333399"/>
                </a:solidFill>
                <a:sym typeface="Symbol" pitchFamily="18" charset="2"/>
              </a:rPr>
              <a:t>(</a:t>
            </a:r>
            <a:r>
              <a:rPr kumimoji="0" lang="zh-CN" altLang="en-US" sz="2000" b="1" i="0" dirty="0">
                <a:solidFill>
                  <a:srgbClr val="333399"/>
                </a:solidFill>
                <a:sym typeface="Symbol" pitchFamily="18" charset="2"/>
              </a:rPr>
              <a:t>分析栈</a:t>
            </a:r>
            <a:r>
              <a:rPr kumimoji="0" lang="en-US" altLang="zh-CN" sz="2000" dirty="0" err="1">
                <a:solidFill>
                  <a:srgbClr val="333399"/>
                </a:solidFill>
                <a:sym typeface="Symbol" pitchFamily="18" charset="2"/>
              </a:rPr>
              <a:t>val</a:t>
            </a:r>
            <a:r>
              <a:rPr kumimoji="0" lang="en-US" altLang="zh-CN" sz="2000" dirty="0">
                <a:solidFill>
                  <a:srgbClr val="333399"/>
                </a:solidFill>
                <a:sym typeface="Symbol" pitchFamily="18" charset="2"/>
              </a:rPr>
              <a:t> </a:t>
            </a:r>
            <a:r>
              <a:rPr kumimoji="0" lang="zh-CN" altLang="en-US" sz="2000" b="1" i="0" dirty="0">
                <a:solidFill>
                  <a:srgbClr val="333399"/>
                </a:solidFill>
                <a:sym typeface="Symbol" pitchFamily="18" charset="2"/>
              </a:rPr>
              <a:t>存放文法符号的综合属性，</a:t>
            </a:r>
            <a:r>
              <a:rPr kumimoji="0" lang="en-US" altLang="zh-CN" sz="2000" dirty="0">
                <a:solidFill>
                  <a:srgbClr val="333399"/>
                </a:solidFill>
                <a:sym typeface="Symbol" pitchFamily="18" charset="2"/>
              </a:rPr>
              <a:t>top</a:t>
            </a:r>
            <a:r>
              <a:rPr kumimoji="0" lang="zh-CN" altLang="en-US" sz="2000" b="1" i="0" dirty="0">
                <a:solidFill>
                  <a:srgbClr val="333399"/>
                </a:solidFill>
                <a:sym typeface="Symbol" pitchFamily="18" charset="2"/>
              </a:rPr>
              <a:t>为栈顶指针</a:t>
            </a:r>
            <a:r>
              <a:rPr kumimoji="0" lang="en-US" altLang="zh-CN" sz="2000" b="1" i="0" dirty="0">
                <a:solidFill>
                  <a:srgbClr val="333399"/>
                </a:solidFill>
                <a:sym typeface="Symbol" pitchFamily="18" charset="2"/>
              </a:rPr>
              <a:t>)</a:t>
            </a:r>
          </a:p>
        </p:txBody>
      </p:sp>
    </p:spTree>
    <p:extLst>
      <p:ext uri="{BB962C8B-B14F-4D97-AF65-F5344CB8AC3E}">
        <p14:creationId xmlns:p14="http://schemas.microsoft.com/office/powerpoint/2010/main" val="2063326741"/>
      </p:ext>
    </p:extLst>
  </p:cSld>
  <p:clrMapOvr>
    <a:masterClrMapping/>
  </p:clrMapOvr>
  <p:transition>
    <p:random/>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5"/>
          <p:cNvSpPr txBox="1">
            <a:spLocks noChangeArrowheads="1"/>
          </p:cNvSpPr>
          <p:nvPr/>
        </p:nvSpPr>
        <p:spPr bwMode="auto">
          <a:xfrm>
            <a:off x="353689" y="395287"/>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dirty="0">
                <a:latin typeface="楷体_GB2312" pitchFamily="49" charset="-122"/>
              </a:rPr>
              <a:t> </a:t>
            </a:r>
            <a:r>
              <a:rPr lang="zh-CN" altLang="en-US" sz="2800" b="1" i="0" dirty="0">
                <a:latin typeface="楷体_GB2312" pitchFamily="49" charset="-122"/>
              </a:rPr>
              <a:t>基于翻译模式的</a:t>
            </a:r>
            <a:r>
              <a:rPr lang="zh-CN" altLang="en-US" sz="2800" b="1" i="0" dirty="0"/>
              <a:t>自下而上</a:t>
            </a:r>
            <a:r>
              <a:rPr lang="zh-CN" altLang="en-US" sz="2800" b="1" i="0" dirty="0">
                <a:latin typeface="楷体_GB2312" pitchFamily="49" charset="-122"/>
              </a:rPr>
              <a:t>语义计算</a:t>
            </a:r>
          </a:p>
          <a:p>
            <a:pPr algn="l">
              <a:buClrTx/>
            </a:pPr>
            <a:endParaRPr lang="zh-CN" altLang="en-US" sz="1000" b="1" i="0" dirty="0">
              <a:latin typeface="楷体_GB2312" pitchFamily="49" charset="-122"/>
            </a:endParaRPr>
          </a:p>
          <a:p>
            <a:pPr lvl="1" algn="l">
              <a:buClrTx/>
              <a:buFont typeface="Symbol" pitchFamily="18" charset="2"/>
              <a:buChar char="-"/>
            </a:pPr>
            <a:r>
              <a:rPr lang="zh-CN" altLang="en-US" sz="2800" b="1" i="0" dirty="0"/>
              <a:t>  </a:t>
            </a:r>
            <a:r>
              <a:rPr lang="zh-CN" altLang="en-US" b="1" i="0" dirty="0">
                <a:solidFill>
                  <a:srgbClr val="333399"/>
                </a:solidFill>
              </a:rPr>
              <a:t>分析栈中继承属性的访问（</a:t>
            </a:r>
            <a:r>
              <a:rPr lang="zh-CN" altLang="en-US" b="1" i="0" dirty="0"/>
              <a:t>较复杂的例子</a:t>
            </a:r>
            <a:r>
              <a:rPr lang="zh-CN" altLang="en-US" b="1" i="0" dirty="0">
                <a:solidFill>
                  <a:srgbClr val="333399"/>
                </a:solidFill>
              </a:rPr>
              <a:t>）</a:t>
            </a:r>
          </a:p>
        </p:txBody>
      </p:sp>
      <p:sp>
        <p:nvSpPr>
          <p:cNvPr id="73731" name="Text Box 7"/>
          <p:cNvSpPr txBox="1">
            <a:spLocks noChangeArrowheads="1"/>
          </p:cNvSpPr>
          <p:nvPr/>
        </p:nvSpPr>
        <p:spPr bwMode="auto">
          <a:xfrm>
            <a:off x="845101" y="3538538"/>
            <a:ext cx="6480175" cy="396875"/>
          </a:xfrm>
          <a:prstGeom prst="rect">
            <a:avLst/>
          </a:prstGeom>
          <a:noFill/>
          <a:ln w="9525">
            <a:noFill/>
            <a:miter lim="800000"/>
            <a:headEnd/>
            <a:tailEnd/>
          </a:ln>
        </p:spPr>
        <p:txBody>
          <a:bodyPr>
            <a:spAutoFit/>
          </a:bodyPr>
          <a:lstStyle/>
          <a:p>
            <a:pPr algn="l">
              <a:buClrTx/>
            </a:pPr>
            <a:r>
              <a:rPr kumimoji="0" lang="zh-CN" altLang="en-US" sz="2000" b="1" i="0" dirty="0">
                <a:sym typeface="Symbol" pitchFamily="18" charset="2"/>
              </a:rPr>
              <a:t>产生式                   依产生式归约时语义计算的代码片断</a:t>
            </a:r>
            <a:endParaRPr kumimoji="0" lang="zh-CN" altLang="en-US" sz="2000" b="1" i="0" dirty="0">
              <a:solidFill>
                <a:srgbClr val="333399"/>
              </a:solidFill>
              <a:cs typeface="Times New Roman" pitchFamily="18" charset="0"/>
              <a:sym typeface="Symbol" pitchFamily="18" charset="2"/>
            </a:endParaRPr>
          </a:p>
        </p:txBody>
      </p:sp>
      <p:sp>
        <p:nvSpPr>
          <p:cNvPr id="73736" name="Text Box 12"/>
          <p:cNvSpPr txBox="1">
            <a:spLocks noChangeArrowheads="1"/>
          </p:cNvSpPr>
          <p:nvPr/>
        </p:nvSpPr>
        <p:spPr bwMode="auto">
          <a:xfrm>
            <a:off x="690563" y="1554162"/>
            <a:ext cx="7620000" cy="2014537"/>
          </a:xfrm>
          <a:prstGeom prst="rect">
            <a:avLst/>
          </a:prstGeom>
          <a:noFill/>
          <a:ln w="9525">
            <a:noFill/>
            <a:miter lim="800000"/>
            <a:headEnd/>
            <a:tailEnd/>
          </a:ln>
        </p:spPr>
        <p:txBody>
          <a:bodyPr>
            <a:spAutoFit/>
          </a:bodyPr>
          <a:lstStyle/>
          <a:p>
            <a:pPr algn="l">
              <a:buClrTx/>
            </a:pPr>
            <a:r>
              <a:rPr lang="en-US" altLang="zh-CN" sz="1800" dirty="0">
                <a:solidFill>
                  <a:srgbClr val="333399"/>
                </a:solidFill>
                <a:sym typeface="Symbol" pitchFamily="18" charset="2"/>
              </a:rPr>
              <a:t>N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ym typeface="Symbol" pitchFamily="18" charset="2"/>
              </a:rPr>
              <a:t> </a:t>
            </a:r>
            <a:r>
              <a:rPr lang="en-US" altLang="zh-CN" sz="1800" dirty="0">
                <a:solidFill>
                  <a:srgbClr val="333399"/>
                </a:solidFill>
                <a:sym typeface="Symbol" pitchFamily="18" charset="2"/>
              </a:rPr>
              <a:t>M </a:t>
            </a:r>
            <a:r>
              <a:rPr lang="en-US" altLang="zh-CN" sz="1800" i="0" dirty="0">
                <a:solidFill>
                  <a:srgbClr val="333399"/>
                </a:solidFill>
                <a:cs typeface="Times New Roman" pitchFamily="18" charset="0"/>
                <a:sym typeface="Symbol" pitchFamily="18" charset="2"/>
              </a:rPr>
              <a:t>{ </a:t>
            </a:r>
            <a:r>
              <a:rPr lang="en-US" altLang="zh-CN" sz="1800" dirty="0" err="1">
                <a:solidFill>
                  <a:srgbClr val="333399"/>
                </a:solidFill>
                <a:sym typeface="Symbol" pitchFamily="18" charset="2"/>
              </a:rPr>
              <a:t>S</a:t>
            </a:r>
            <a:r>
              <a:rPr lang="en-US" altLang="zh-CN" sz="1800" b="1" i="0" dirty="0" err="1">
                <a:solidFill>
                  <a:srgbClr val="333399"/>
                </a:solidFill>
                <a:sym typeface="Symbol" pitchFamily="18" charset="2"/>
              </a:rPr>
              <a:t>.</a:t>
            </a:r>
            <a:r>
              <a:rPr lang="en-US" altLang="zh-CN" sz="1800" dirty="0" err="1">
                <a:solidFill>
                  <a:srgbClr val="333399"/>
                </a:solidFill>
              </a:rPr>
              <a:t>f</a:t>
            </a:r>
            <a:r>
              <a:rPr lang="en-US" altLang="zh-CN" sz="1800" i="0" dirty="0">
                <a:solidFill>
                  <a:srgbClr val="333399"/>
                </a:solidFill>
              </a:rPr>
              <a:t> : = </a:t>
            </a:r>
            <a:r>
              <a:rPr lang="en-US" altLang="zh-CN" sz="1800" dirty="0">
                <a:solidFill>
                  <a:srgbClr val="333399"/>
                </a:solidFill>
                <a:sym typeface="Symbol" pitchFamily="18" charset="2"/>
              </a:rPr>
              <a:t>M</a:t>
            </a:r>
            <a:r>
              <a:rPr lang="en-US" altLang="zh-CN" sz="1800" b="1" i="0" dirty="0">
                <a:solidFill>
                  <a:srgbClr val="333399"/>
                </a:solidFill>
                <a:sym typeface="Symbol" pitchFamily="18" charset="2"/>
              </a:rPr>
              <a:t>.</a:t>
            </a:r>
            <a:r>
              <a:rPr lang="en-US" altLang="zh-CN" sz="1800" dirty="0">
                <a:solidFill>
                  <a:srgbClr val="333399"/>
                </a:solidFill>
              </a:rPr>
              <a:t>s</a:t>
            </a:r>
            <a:r>
              <a:rPr lang="en-US" altLang="zh-CN" sz="1800" i="0" dirty="0">
                <a:solidFill>
                  <a:srgbClr val="333399"/>
                </a:solidFill>
              </a:rPr>
              <a:t>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a:t>
            </a:r>
            <a:r>
              <a:rPr lang="en-US" altLang="zh-CN" sz="1800" dirty="0">
                <a:solidFill>
                  <a:srgbClr val="333399"/>
                </a:solidFill>
              </a:rPr>
              <a:t>rint(</a:t>
            </a:r>
            <a:r>
              <a:rPr lang="en-US" altLang="zh-CN" sz="1800" dirty="0" err="1">
                <a:solidFill>
                  <a:srgbClr val="333399"/>
                </a:solidFill>
                <a:sym typeface="Symbol" pitchFamily="18" charset="2"/>
              </a:rPr>
              <a:t>S</a:t>
            </a:r>
            <a:r>
              <a:rPr lang="en-US" altLang="zh-CN" sz="1800" b="1" i="0"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rPr>
              <a:t>) </a:t>
            </a:r>
            <a:r>
              <a:rPr lang="en-US" altLang="zh-CN" sz="1800" i="0" dirty="0">
                <a:solidFill>
                  <a:srgbClr val="333399"/>
                </a:solidFill>
                <a:sym typeface="Symbol" pitchFamily="18" charset="2"/>
              </a:rPr>
              <a:t>}</a:t>
            </a:r>
            <a:endParaRPr lang="en-US" altLang="zh-CN" sz="1800" i="0" baseline="-250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 </a:t>
            </a:r>
            <a:r>
              <a:rPr lang="en-US" altLang="zh-CN" sz="1800" dirty="0" err="1">
                <a:solidFill>
                  <a:srgbClr val="333399"/>
                </a:solidFill>
                <a:sym typeface="Symbol" pitchFamily="18" charset="2"/>
              </a:rPr>
              <a:t>B</a:t>
            </a:r>
            <a:r>
              <a:rPr lang="en-US" altLang="zh-CN" sz="1800" b="1" i="0" dirty="0" err="1">
                <a:solidFill>
                  <a:srgbClr val="333399"/>
                </a:solidFill>
                <a:sym typeface="Symbol" pitchFamily="18" charset="2"/>
              </a:rPr>
              <a:t>.</a:t>
            </a:r>
            <a:r>
              <a:rPr lang="en-US" altLang="zh-CN" sz="1800" dirty="0" err="1">
                <a:solidFill>
                  <a:srgbClr val="333399"/>
                </a:solidFill>
              </a:rPr>
              <a:t>f</a:t>
            </a:r>
            <a:r>
              <a:rPr lang="en-US" altLang="zh-CN" sz="1800" i="0" dirty="0">
                <a:solidFill>
                  <a:srgbClr val="333399"/>
                </a:solidFill>
              </a:rPr>
              <a:t> : =</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f</a:t>
            </a:r>
            <a:r>
              <a:rPr lang="en-US" altLang="zh-CN" sz="1800" dirty="0">
                <a:solidFill>
                  <a:srgbClr val="333399"/>
                </a:solidFill>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B</a:t>
            </a:r>
            <a:r>
              <a:rPr lang="en-US" altLang="zh-CN" sz="1800" dirty="0">
                <a:sym typeface="Symbol" pitchFamily="18" charset="2"/>
              </a:rPr>
              <a:t>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P</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i</a:t>
            </a:r>
            <a:r>
              <a:rPr lang="en-US" altLang="zh-CN" sz="1800" dirty="0">
                <a:solidFill>
                  <a:srgbClr val="333399"/>
                </a:solidFill>
                <a:sym typeface="Symbol" pitchFamily="18" charset="2"/>
              </a:rPr>
              <a:t> </a:t>
            </a:r>
            <a:r>
              <a:rPr lang="en-US" altLang="zh-CN" sz="1800" i="0" dirty="0">
                <a:solidFill>
                  <a:srgbClr val="333399"/>
                </a:solidFill>
              </a:rPr>
              <a:t>:=</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f</a:t>
            </a:r>
            <a:r>
              <a:rPr lang="en-US" altLang="zh-CN" sz="1800" dirty="0">
                <a:solidFill>
                  <a:srgbClr val="333399"/>
                </a:solidFill>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P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S</a:t>
            </a:r>
            <a:r>
              <a:rPr lang="en-US" altLang="zh-CN" sz="1800" i="0" baseline="-25000" dirty="0">
                <a:solidFill>
                  <a:srgbClr val="333399"/>
                </a:solidFill>
                <a:sym typeface="Symbol" pitchFamily="18" charset="2"/>
              </a:rPr>
              <a:t>1</a:t>
            </a:r>
            <a:r>
              <a:rPr lang="en-US" altLang="zh-CN" sz="1800" b="1" dirty="0">
                <a:solidFill>
                  <a:srgbClr val="333399"/>
                </a:solidFill>
                <a:sym typeface="Symbol" pitchFamily="18" charset="2"/>
              </a:rPr>
              <a:t>.</a:t>
            </a:r>
            <a:r>
              <a:rPr lang="en-US" altLang="zh-CN" sz="1800" dirty="0">
                <a:solidFill>
                  <a:srgbClr val="333399"/>
                </a:solidFill>
                <a:sym typeface="Symbol" pitchFamily="18" charset="2"/>
              </a:rPr>
              <a:t>f </a:t>
            </a:r>
            <a:r>
              <a:rPr lang="en-US" altLang="zh-CN" sz="1800" i="0" dirty="0">
                <a:solidFill>
                  <a:srgbClr val="333399"/>
                </a:solidFill>
              </a:rPr>
              <a:t>:= </a:t>
            </a:r>
            <a:r>
              <a:rPr lang="en-US" altLang="zh-CN" sz="1800" dirty="0">
                <a:solidFill>
                  <a:srgbClr val="333399"/>
                </a:solidFill>
                <a:sym typeface="Symbol" pitchFamily="18" charset="2"/>
              </a:rPr>
              <a:t>P</a:t>
            </a:r>
            <a:r>
              <a:rPr lang="en-US" altLang="zh-CN" sz="1800" b="1" dirty="0">
                <a:solidFill>
                  <a:srgbClr val="333399"/>
                </a:solidFill>
                <a:sym typeface="Symbol" pitchFamily="18" charset="2"/>
              </a:rPr>
              <a:t>.</a:t>
            </a: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S</a:t>
            </a:r>
            <a:r>
              <a:rPr lang="en-US" altLang="zh-CN" sz="1800" i="0" baseline="-25000" dirty="0">
                <a:solidFill>
                  <a:srgbClr val="333399"/>
                </a:solidFill>
                <a:sym typeface="Symbol" pitchFamily="18" charset="2"/>
              </a:rPr>
              <a:t>1 </a:t>
            </a:r>
            <a:r>
              <a:rPr lang="en-US" altLang="zh-CN" sz="1800" i="0" dirty="0">
                <a:solidFill>
                  <a:srgbClr val="333399"/>
                </a:solidFill>
                <a:sym typeface="Symbol" pitchFamily="18" charset="2"/>
              </a:rPr>
              <a:t>{</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a:t>
            </a:r>
            <a:r>
              <a:rPr lang="en-US" altLang="zh-CN" sz="1800" dirty="0">
                <a:solidFill>
                  <a:srgbClr val="333399"/>
                </a:solidFill>
                <a:sym typeface="Symbol" pitchFamily="18" charset="2"/>
              </a:rPr>
              <a:t>S</a:t>
            </a:r>
            <a:r>
              <a:rPr lang="en-US" altLang="zh-CN" sz="1800" i="0" baseline="-25000" dirty="0">
                <a:solidFill>
                  <a:srgbClr val="333399"/>
                </a:solidFill>
                <a:sym typeface="Symbol" pitchFamily="18" charset="2"/>
              </a:rPr>
              <a:t>1</a:t>
            </a:r>
            <a:r>
              <a:rPr lang="en-US" altLang="zh-CN" sz="1800" b="1" i="0" dirty="0">
                <a:solidFill>
                  <a:srgbClr val="333399"/>
                </a:solidFill>
                <a:sym typeface="Symbol" pitchFamily="18" charset="2"/>
              </a:rPr>
              <a:t>.</a:t>
            </a:r>
            <a:r>
              <a:rPr lang="en-US" altLang="zh-CN" sz="1800" dirty="0">
                <a:solidFill>
                  <a:srgbClr val="333399"/>
                </a:solidFill>
                <a:sym typeface="Symbol" pitchFamily="18" charset="2"/>
              </a:rPr>
              <a:t>v</a:t>
            </a:r>
            <a:r>
              <a:rPr lang="en-US" altLang="zh-CN" sz="1800" i="0" dirty="0">
                <a:solidFill>
                  <a:srgbClr val="333399"/>
                </a:solidFill>
              </a:rPr>
              <a:t>+</a:t>
            </a:r>
            <a:r>
              <a:rPr lang="en-US" altLang="zh-CN" sz="1800" dirty="0">
                <a:solidFill>
                  <a:srgbClr val="333399"/>
                </a:solidFill>
                <a:sym typeface="Symbol" pitchFamily="18" charset="2"/>
              </a:rPr>
              <a:t>B</a:t>
            </a:r>
            <a:r>
              <a:rPr lang="en-US" altLang="zh-CN" sz="1800" b="1" i="0" dirty="0">
                <a:solidFill>
                  <a:srgbClr val="333399"/>
                </a:solidFill>
                <a:sym typeface="Symbol" pitchFamily="18" charset="2"/>
              </a:rPr>
              <a:t>.</a:t>
            </a:r>
            <a:r>
              <a:rPr lang="en-US" altLang="zh-CN" sz="1800" dirty="0">
                <a:solidFill>
                  <a:srgbClr val="333399"/>
                </a:solidFill>
                <a:sym typeface="Symbol" pitchFamily="18" charset="2"/>
              </a:rPr>
              <a:t>v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a:t>
            </a: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a:t>
            </a:r>
            <a:r>
              <a:rPr lang="en-US" altLang="zh-CN" sz="1800" dirty="0">
                <a:solidFill>
                  <a:srgbClr val="333399"/>
                </a:solidFill>
                <a:sym typeface="Symbol" pitchFamily="18" charset="2"/>
              </a:rPr>
              <a:t>0 </a:t>
            </a:r>
            <a:r>
              <a:rPr lang="en-US" altLang="zh-CN" sz="1800" i="0" dirty="0">
                <a:solidFill>
                  <a:srgbClr val="333399"/>
                </a:solidFill>
                <a:sym typeface="Symbol" pitchFamily="18" charset="2"/>
              </a:rPr>
              <a:t>}</a:t>
            </a:r>
            <a:endParaRPr kumimoji="0" lang="en-US" altLang="zh-CN" sz="1800" b="1" dirty="0">
              <a:solidFill>
                <a:srgbClr val="333399"/>
              </a:solidFill>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ea typeface="华文行楷" pitchFamily="2" charset="-122"/>
                <a:sym typeface="Symbol" pitchFamily="18" charset="2"/>
              </a:rPr>
              <a:t>0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B</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0 </a:t>
            </a:r>
            <a:r>
              <a:rPr lang="en-US" altLang="zh-CN" sz="1800" i="0" dirty="0">
                <a:solidFill>
                  <a:srgbClr val="333399"/>
                </a:solidFill>
                <a:sym typeface="Symbol" pitchFamily="18" charset="2"/>
              </a:rPr>
              <a:t>}</a:t>
            </a:r>
            <a:endParaRPr lang="en-US" altLang="zh-CN" sz="1800" u="sng" dirty="0">
              <a:solidFill>
                <a:srgbClr val="333399"/>
              </a:solidFill>
              <a:ea typeface="华文行楷" pitchFamily="2" charset="-122"/>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1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B</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2^</a:t>
            </a:r>
            <a:r>
              <a:rPr lang="en-US" altLang="zh-CN" sz="1800" dirty="0">
                <a:solidFill>
                  <a:srgbClr val="333399"/>
                </a:solidFill>
              </a:rPr>
              <a:t>(</a:t>
            </a:r>
            <a:r>
              <a:rPr lang="en-US" altLang="zh-CN" sz="1800" i="0" dirty="0">
                <a:solidFill>
                  <a:srgbClr val="333399"/>
                </a:solidFill>
              </a:rPr>
              <a:t>-</a:t>
            </a:r>
            <a:r>
              <a:rPr lang="en-US" altLang="zh-CN" sz="1800" dirty="0" err="1">
                <a:solidFill>
                  <a:srgbClr val="333399"/>
                </a:solidFill>
                <a:sym typeface="Symbol" pitchFamily="18" charset="2"/>
              </a:rPr>
              <a:t>B</a:t>
            </a:r>
            <a:r>
              <a:rPr lang="en-US" altLang="zh-CN" sz="1800" b="1" i="0" dirty="0" err="1">
                <a:solidFill>
                  <a:srgbClr val="333399"/>
                </a:solidFill>
                <a:sym typeface="Symbol" pitchFamily="18" charset="2"/>
              </a:rPr>
              <a:t>.</a:t>
            </a:r>
            <a:r>
              <a:rPr lang="en-US" altLang="zh-CN" sz="1800" dirty="0" err="1">
                <a:solidFill>
                  <a:srgbClr val="333399"/>
                </a:solidFill>
              </a:rPr>
              <a:t>f</a:t>
            </a:r>
            <a:r>
              <a:rPr lang="en-US" altLang="zh-CN" sz="1800" dirty="0">
                <a:solidFill>
                  <a:srgbClr val="333399"/>
                </a:solidFill>
              </a:rPr>
              <a:t>)</a:t>
            </a:r>
            <a:r>
              <a:rPr lang="en-US" altLang="zh-CN" sz="1800" i="0" dirty="0">
                <a:solidFill>
                  <a:srgbClr val="333399"/>
                </a:solidFill>
              </a:rPr>
              <a:t> </a:t>
            </a:r>
            <a:r>
              <a:rPr lang="en-US" altLang="zh-CN" sz="1800" i="0" dirty="0">
                <a:solidFill>
                  <a:srgbClr val="333399"/>
                </a:solidFill>
                <a:sym typeface="Symbol" pitchFamily="18" charset="2"/>
              </a:rPr>
              <a:t>}</a:t>
            </a:r>
          </a:p>
          <a:p>
            <a:pPr algn="l">
              <a:buClrTx/>
            </a:pPr>
            <a:r>
              <a:rPr lang="en-US" altLang="zh-CN" sz="1800" dirty="0">
                <a:solidFill>
                  <a:srgbClr val="333399"/>
                </a:solidFill>
                <a:sym typeface="Symbol" pitchFamily="18" charset="2"/>
              </a:rPr>
              <a:t>M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M</a:t>
            </a:r>
            <a:r>
              <a:rPr lang="en-US" altLang="zh-CN" sz="1800" b="1" i="0" dirty="0">
                <a:solidFill>
                  <a:srgbClr val="333399"/>
                </a:solidFill>
                <a:sym typeface="Symbol" pitchFamily="18" charset="2"/>
              </a:rPr>
              <a:t>.</a:t>
            </a:r>
            <a:r>
              <a:rPr lang="en-US" altLang="zh-CN" sz="1800" dirty="0">
                <a:solidFill>
                  <a:srgbClr val="333399"/>
                </a:solidFill>
              </a:rPr>
              <a:t>s</a:t>
            </a:r>
            <a:r>
              <a:rPr lang="en-US" altLang="zh-CN" sz="1800" i="0" dirty="0">
                <a:solidFill>
                  <a:srgbClr val="333399"/>
                </a:solidFill>
              </a:rPr>
              <a:t> : =1</a:t>
            </a:r>
            <a:r>
              <a:rPr lang="en-US" altLang="zh-CN" sz="1800" i="0" dirty="0">
                <a:solidFill>
                  <a:srgbClr val="333399"/>
                </a:solidFill>
                <a:sym typeface="Symbol" pitchFamily="18" charset="2"/>
              </a:rPr>
              <a:t>}</a:t>
            </a:r>
          </a:p>
          <a:p>
            <a:pPr algn="l">
              <a:buClrTx/>
            </a:pPr>
            <a:r>
              <a:rPr lang="en-US" altLang="zh-CN" sz="1800" dirty="0">
                <a:solidFill>
                  <a:srgbClr val="333399"/>
                </a:solidFill>
                <a:sym typeface="Symbol" pitchFamily="18" charset="2"/>
              </a:rPr>
              <a:t>P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a:t>
            </a:r>
            <a:r>
              <a:rPr lang="en-US" altLang="zh-CN" sz="1800" b="1" dirty="0">
                <a:solidFill>
                  <a:srgbClr val="333399"/>
                </a:solidFill>
                <a:sym typeface="Symbol" pitchFamily="18" charset="2"/>
              </a:rPr>
              <a:t>.</a:t>
            </a:r>
            <a:r>
              <a:rPr lang="en-US" altLang="zh-CN" sz="1800" dirty="0">
                <a:solidFill>
                  <a:srgbClr val="333399"/>
                </a:solidFill>
                <a:sym typeface="Symbol" pitchFamily="18" charset="2"/>
              </a:rPr>
              <a:t>s </a:t>
            </a:r>
            <a:r>
              <a:rPr lang="en-US" altLang="zh-CN" sz="1800" i="0" dirty="0">
                <a:solidFill>
                  <a:srgbClr val="333399"/>
                </a:solidFill>
              </a:rPr>
              <a:t>:= </a:t>
            </a:r>
            <a:r>
              <a:rPr lang="en-US" altLang="zh-CN" sz="1800" dirty="0" err="1">
                <a:solidFill>
                  <a:srgbClr val="333399"/>
                </a:solidFill>
                <a:sym typeface="Symbol" pitchFamily="18" charset="2"/>
              </a:rPr>
              <a:t>P</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i</a:t>
            </a:r>
            <a:r>
              <a:rPr lang="en-US" altLang="zh-CN" sz="1800" dirty="0">
                <a:solidFill>
                  <a:srgbClr val="333399"/>
                </a:solidFill>
                <a:sym typeface="Symbol" pitchFamily="18" charset="2"/>
              </a:rPr>
              <a:t> +1 </a:t>
            </a:r>
            <a:r>
              <a:rPr lang="en-US" altLang="zh-CN" sz="1800" i="0" dirty="0">
                <a:solidFill>
                  <a:srgbClr val="333399"/>
                </a:solidFill>
                <a:sym typeface="Symbol" pitchFamily="18" charset="2"/>
              </a:rPr>
              <a:t>}</a:t>
            </a:r>
          </a:p>
        </p:txBody>
      </p:sp>
      <p:grpSp>
        <p:nvGrpSpPr>
          <p:cNvPr id="73737" name="Group 13"/>
          <p:cNvGrpSpPr>
            <a:grpSpLocks/>
          </p:cNvGrpSpPr>
          <p:nvPr/>
        </p:nvGrpSpPr>
        <p:grpSpPr bwMode="auto">
          <a:xfrm>
            <a:off x="7524750" y="2924175"/>
            <a:ext cx="1368425" cy="3529013"/>
            <a:chOff x="4740" y="1842"/>
            <a:chExt cx="862" cy="2223"/>
          </a:xfrm>
        </p:grpSpPr>
        <p:sp>
          <p:nvSpPr>
            <p:cNvPr id="73760" name="Line 14"/>
            <p:cNvSpPr>
              <a:spLocks noChangeShapeType="1"/>
            </p:cNvSpPr>
            <p:nvPr/>
          </p:nvSpPr>
          <p:spPr bwMode="auto">
            <a:xfrm>
              <a:off x="4740" y="1842"/>
              <a:ext cx="0" cy="2223"/>
            </a:xfrm>
            <a:prstGeom prst="line">
              <a:avLst/>
            </a:prstGeom>
            <a:noFill/>
            <a:ln w="9525">
              <a:solidFill>
                <a:srgbClr val="800080"/>
              </a:solidFill>
              <a:round/>
              <a:headEnd/>
              <a:tailEnd/>
            </a:ln>
          </p:spPr>
          <p:txBody>
            <a:bodyPr>
              <a:spAutoFit/>
            </a:bodyPr>
            <a:lstStyle/>
            <a:p>
              <a:endParaRPr lang="zh-CN" altLang="en-US"/>
            </a:p>
          </p:txBody>
        </p:sp>
        <p:sp>
          <p:nvSpPr>
            <p:cNvPr id="73761" name="Line 15"/>
            <p:cNvSpPr>
              <a:spLocks noChangeShapeType="1"/>
            </p:cNvSpPr>
            <p:nvPr/>
          </p:nvSpPr>
          <p:spPr bwMode="auto">
            <a:xfrm>
              <a:off x="5012" y="1842"/>
              <a:ext cx="0" cy="2223"/>
            </a:xfrm>
            <a:prstGeom prst="line">
              <a:avLst/>
            </a:prstGeom>
            <a:noFill/>
            <a:ln w="9525">
              <a:solidFill>
                <a:srgbClr val="800080"/>
              </a:solidFill>
              <a:round/>
              <a:headEnd/>
              <a:tailEnd/>
            </a:ln>
          </p:spPr>
          <p:txBody>
            <a:bodyPr>
              <a:spAutoFit/>
            </a:bodyPr>
            <a:lstStyle/>
            <a:p>
              <a:endParaRPr lang="zh-CN" altLang="en-US"/>
            </a:p>
          </p:txBody>
        </p:sp>
        <p:sp>
          <p:nvSpPr>
            <p:cNvPr id="73762" name="Line 16"/>
            <p:cNvSpPr>
              <a:spLocks noChangeShapeType="1"/>
            </p:cNvSpPr>
            <p:nvPr/>
          </p:nvSpPr>
          <p:spPr bwMode="auto">
            <a:xfrm>
              <a:off x="5602" y="1842"/>
              <a:ext cx="0" cy="2223"/>
            </a:xfrm>
            <a:prstGeom prst="line">
              <a:avLst/>
            </a:prstGeom>
            <a:noFill/>
            <a:ln w="9525">
              <a:solidFill>
                <a:srgbClr val="800080"/>
              </a:solidFill>
              <a:round/>
              <a:headEnd/>
              <a:tailEnd/>
            </a:ln>
          </p:spPr>
          <p:txBody>
            <a:bodyPr>
              <a:spAutoFit/>
            </a:bodyPr>
            <a:lstStyle/>
            <a:p>
              <a:endParaRPr lang="zh-CN" altLang="en-US"/>
            </a:p>
          </p:txBody>
        </p:sp>
        <p:sp>
          <p:nvSpPr>
            <p:cNvPr id="73763" name="Line 17"/>
            <p:cNvSpPr>
              <a:spLocks noChangeShapeType="1"/>
            </p:cNvSpPr>
            <p:nvPr/>
          </p:nvSpPr>
          <p:spPr bwMode="auto">
            <a:xfrm>
              <a:off x="4740" y="4065"/>
              <a:ext cx="862" cy="0"/>
            </a:xfrm>
            <a:prstGeom prst="line">
              <a:avLst/>
            </a:prstGeom>
            <a:noFill/>
            <a:ln w="9525">
              <a:solidFill>
                <a:srgbClr val="800080"/>
              </a:solidFill>
              <a:round/>
              <a:headEnd/>
              <a:tailEnd/>
            </a:ln>
          </p:spPr>
          <p:txBody>
            <a:bodyPr>
              <a:spAutoFit/>
            </a:bodyPr>
            <a:lstStyle/>
            <a:p>
              <a:endParaRPr lang="zh-CN" altLang="en-US"/>
            </a:p>
          </p:txBody>
        </p:sp>
      </p:grpSp>
      <p:sp>
        <p:nvSpPr>
          <p:cNvPr id="73738" name="Text Box 18"/>
          <p:cNvSpPr txBox="1">
            <a:spLocks noChangeArrowheads="1"/>
          </p:cNvSpPr>
          <p:nvPr/>
        </p:nvSpPr>
        <p:spPr bwMode="auto">
          <a:xfrm>
            <a:off x="4500563" y="3141663"/>
            <a:ext cx="2663825" cy="396875"/>
          </a:xfrm>
          <a:prstGeom prst="rect">
            <a:avLst/>
          </a:prstGeom>
          <a:noFill/>
          <a:ln w="9525">
            <a:noFill/>
            <a:miter lim="800000"/>
            <a:headEnd/>
            <a:tailEnd/>
          </a:ln>
        </p:spPr>
        <p:txBody>
          <a:bodyPr>
            <a:spAutoFit/>
          </a:bodyPr>
          <a:lstStyle/>
          <a:p>
            <a:pPr algn="l">
              <a:buClrTx/>
            </a:pPr>
            <a:r>
              <a:rPr kumimoji="0" lang="zh-CN" altLang="en-US" sz="2000" b="1" i="0">
                <a:sym typeface="Symbol" pitchFamily="18" charset="2"/>
              </a:rPr>
              <a:t>例</a:t>
            </a:r>
            <a:r>
              <a:rPr kumimoji="0" lang="en-US" altLang="zh-CN" sz="2000" b="1" i="0">
                <a:sym typeface="Symbol" pitchFamily="18" charset="2"/>
              </a:rPr>
              <a:t>: </a:t>
            </a:r>
            <a:r>
              <a:rPr kumimoji="0" lang="zh-CN" altLang="en-US" sz="2000" b="1" i="0">
                <a:solidFill>
                  <a:srgbClr val="333399"/>
                </a:solidFill>
                <a:sym typeface="Symbol" pitchFamily="18" charset="2"/>
              </a:rPr>
              <a:t>处理输入串</a:t>
            </a:r>
            <a:r>
              <a:rPr kumimoji="0" lang="zh-CN" altLang="en-US" sz="2000" b="1" i="0">
                <a:sym typeface="Symbol" pitchFamily="18" charset="2"/>
              </a:rPr>
              <a:t>   </a:t>
            </a:r>
            <a:r>
              <a:rPr kumimoji="0" lang="en-US" altLang="zh-CN" sz="2000" b="1" i="0">
                <a:sym typeface="Symbol" pitchFamily="18" charset="2"/>
              </a:rPr>
              <a:t>.101</a:t>
            </a:r>
            <a:endParaRPr kumimoji="0" lang="en-US" altLang="zh-CN" sz="2000" b="1" i="0">
              <a:solidFill>
                <a:srgbClr val="333399"/>
              </a:solidFill>
              <a:cs typeface="Times New Roman" pitchFamily="18" charset="0"/>
              <a:sym typeface="Symbol" pitchFamily="18" charset="2"/>
            </a:endParaRPr>
          </a:p>
        </p:txBody>
      </p:sp>
      <p:sp>
        <p:nvSpPr>
          <p:cNvPr id="73739" name="Rectangle 19"/>
          <p:cNvSpPr>
            <a:spLocks noChangeArrowheads="1"/>
          </p:cNvSpPr>
          <p:nvPr/>
        </p:nvSpPr>
        <p:spPr bwMode="auto">
          <a:xfrm>
            <a:off x="7524750" y="602138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3740" name="Rectangle 20"/>
          <p:cNvSpPr>
            <a:spLocks noChangeArrowheads="1"/>
          </p:cNvSpPr>
          <p:nvPr/>
        </p:nvSpPr>
        <p:spPr bwMode="auto">
          <a:xfrm>
            <a:off x="7956550" y="60213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3741" name="Rectangle 21"/>
          <p:cNvSpPr>
            <a:spLocks noChangeArrowheads="1"/>
          </p:cNvSpPr>
          <p:nvPr/>
        </p:nvSpPr>
        <p:spPr bwMode="auto">
          <a:xfrm>
            <a:off x="7092950" y="350043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endParaRPr kumimoji="0" lang="en-US" altLang="en-US" sz="2000" b="1" i="0">
              <a:sym typeface="Symbol" pitchFamily="18" charset="2"/>
            </a:endParaRPr>
          </a:p>
        </p:txBody>
      </p:sp>
      <p:sp>
        <p:nvSpPr>
          <p:cNvPr id="73742" name="Rectangle 22"/>
          <p:cNvSpPr>
            <a:spLocks noChangeArrowheads="1"/>
          </p:cNvSpPr>
          <p:nvPr/>
        </p:nvSpPr>
        <p:spPr bwMode="auto">
          <a:xfrm>
            <a:off x="7524750" y="5734050"/>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3743" name="Rectangle 23"/>
          <p:cNvSpPr>
            <a:spLocks noChangeArrowheads="1"/>
          </p:cNvSpPr>
          <p:nvPr/>
        </p:nvSpPr>
        <p:spPr bwMode="auto">
          <a:xfrm>
            <a:off x="7956550" y="57340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3744" name="Rectangle 24"/>
          <p:cNvSpPr>
            <a:spLocks noChangeArrowheads="1"/>
          </p:cNvSpPr>
          <p:nvPr/>
        </p:nvSpPr>
        <p:spPr bwMode="auto">
          <a:xfrm>
            <a:off x="7524750" y="540861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M</a:t>
            </a:r>
          </a:p>
        </p:txBody>
      </p:sp>
      <p:sp>
        <p:nvSpPr>
          <p:cNvPr id="73745" name="Rectangle 25"/>
          <p:cNvSpPr>
            <a:spLocks noChangeArrowheads="1"/>
          </p:cNvSpPr>
          <p:nvPr/>
        </p:nvSpPr>
        <p:spPr bwMode="auto">
          <a:xfrm>
            <a:off x="7956550" y="540861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1</a:t>
            </a:r>
          </a:p>
        </p:txBody>
      </p:sp>
      <p:sp>
        <p:nvSpPr>
          <p:cNvPr id="73746" name="Rectangle 26"/>
          <p:cNvSpPr>
            <a:spLocks noChangeArrowheads="1"/>
          </p:cNvSpPr>
          <p:nvPr/>
        </p:nvSpPr>
        <p:spPr bwMode="auto">
          <a:xfrm>
            <a:off x="7524750" y="5048250"/>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B</a:t>
            </a:r>
          </a:p>
        </p:txBody>
      </p:sp>
      <p:sp>
        <p:nvSpPr>
          <p:cNvPr id="73747" name="Rectangle 27"/>
          <p:cNvSpPr>
            <a:spLocks noChangeArrowheads="1"/>
          </p:cNvSpPr>
          <p:nvPr/>
        </p:nvSpPr>
        <p:spPr bwMode="auto">
          <a:xfrm>
            <a:off x="7956550" y="50482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0.5</a:t>
            </a:r>
          </a:p>
        </p:txBody>
      </p:sp>
      <p:sp>
        <p:nvSpPr>
          <p:cNvPr id="73748" name="Rectangle 28"/>
          <p:cNvSpPr>
            <a:spLocks noChangeArrowheads="1"/>
          </p:cNvSpPr>
          <p:nvPr/>
        </p:nvSpPr>
        <p:spPr bwMode="auto">
          <a:xfrm>
            <a:off x="7524750" y="465296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P</a:t>
            </a:r>
          </a:p>
        </p:txBody>
      </p:sp>
      <p:sp>
        <p:nvSpPr>
          <p:cNvPr id="73749" name="Rectangle 29"/>
          <p:cNvSpPr>
            <a:spLocks noChangeArrowheads="1"/>
          </p:cNvSpPr>
          <p:nvPr/>
        </p:nvSpPr>
        <p:spPr bwMode="auto">
          <a:xfrm>
            <a:off x="7956550" y="465296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2</a:t>
            </a:r>
          </a:p>
        </p:txBody>
      </p:sp>
      <p:sp>
        <p:nvSpPr>
          <p:cNvPr id="73750" name="Rectangle 30"/>
          <p:cNvSpPr>
            <a:spLocks noChangeArrowheads="1"/>
          </p:cNvSpPr>
          <p:nvPr/>
        </p:nvSpPr>
        <p:spPr bwMode="auto">
          <a:xfrm>
            <a:off x="7524750" y="4256088"/>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B</a:t>
            </a:r>
          </a:p>
        </p:txBody>
      </p:sp>
      <p:sp>
        <p:nvSpPr>
          <p:cNvPr id="73751" name="Rectangle 31"/>
          <p:cNvSpPr>
            <a:spLocks noChangeArrowheads="1"/>
          </p:cNvSpPr>
          <p:nvPr/>
        </p:nvSpPr>
        <p:spPr bwMode="auto">
          <a:xfrm>
            <a:off x="7956550" y="42560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a:t>
            </a:r>
          </a:p>
        </p:txBody>
      </p:sp>
      <p:sp>
        <p:nvSpPr>
          <p:cNvPr id="73752" name="Rectangle 32"/>
          <p:cNvSpPr>
            <a:spLocks noChangeArrowheads="1"/>
          </p:cNvSpPr>
          <p:nvPr/>
        </p:nvSpPr>
        <p:spPr bwMode="auto">
          <a:xfrm>
            <a:off x="7524750" y="3895725"/>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P</a:t>
            </a:r>
          </a:p>
        </p:txBody>
      </p:sp>
      <p:sp>
        <p:nvSpPr>
          <p:cNvPr id="73753" name="Rectangle 33"/>
          <p:cNvSpPr>
            <a:spLocks noChangeArrowheads="1"/>
          </p:cNvSpPr>
          <p:nvPr/>
        </p:nvSpPr>
        <p:spPr bwMode="auto">
          <a:xfrm>
            <a:off x="7956550" y="3895725"/>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3</a:t>
            </a:r>
          </a:p>
        </p:txBody>
      </p:sp>
      <p:sp>
        <p:nvSpPr>
          <p:cNvPr id="73754" name="Rectangle 34"/>
          <p:cNvSpPr>
            <a:spLocks noChangeArrowheads="1"/>
          </p:cNvSpPr>
          <p:nvPr/>
        </p:nvSpPr>
        <p:spPr bwMode="auto">
          <a:xfrm>
            <a:off x="7524750" y="3500438"/>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B</a:t>
            </a:r>
          </a:p>
        </p:txBody>
      </p:sp>
      <p:sp>
        <p:nvSpPr>
          <p:cNvPr id="73755" name="Rectangle 35"/>
          <p:cNvSpPr>
            <a:spLocks noChangeArrowheads="1"/>
          </p:cNvSpPr>
          <p:nvPr/>
        </p:nvSpPr>
        <p:spPr bwMode="auto">
          <a:xfrm>
            <a:off x="7956550" y="350043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0.125</a:t>
            </a:r>
          </a:p>
        </p:txBody>
      </p:sp>
      <p:sp>
        <p:nvSpPr>
          <p:cNvPr id="620580" name="Rectangle 36"/>
          <p:cNvSpPr>
            <a:spLocks noChangeArrowheads="1"/>
          </p:cNvSpPr>
          <p:nvPr/>
        </p:nvSpPr>
        <p:spPr bwMode="auto">
          <a:xfrm>
            <a:off x="7524750" y="314166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P</a:t>
            </a:r>
          </a:p>
        </p:txBody>
      </p:sp>
      <p:sp>
        <p:nvSpPr>
          <p:cNvPr id="620581" name="Rectangle 37"/>
          <p:cNvSpPr>
            <a:spLocks noChangeArrowheads="1"/>
          </p:cNvSpPr>
          <p:nvPr/>
        </p:nvSpPr>
        <p:spPr bwMode="auto">
          <a:xfrm>
            <a:off x="7956550" y="314166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4</a:t>
            </a:r>
          </a:p>
        </p:txBody>
      </p:sp>
      <p:sp>
        <p:nvSpPr>
          <p:cNvPr id="620583" name="Text Box 39"/>
          <p:cNvSpPr txBox="1">
            <a:spLocks noChangeArrowheads="1"/>
          </p:cNvSpPr>
          <p:nvPr/>
        </p:nvSpPr>
        <p:spPr bwMode="auto">
          <a:xfrm>
            <a:off x="845101" y="3878393"/>
            <a:ext cx="6437312" cy="2441575"/>
          </a:xfrm>
          <a:prstGeom prst="rect">
            <a:avLst/>
          </a:prstGeom>
          <a:noFill/>
          <a:ln w="9525">
            <a:noFill/>
            <a:miter lim="800000"/>
            <a:headEnd/>
            <a:tailEnd/>
          </a:ln>
        </p:spPr>
        <p:txBody>
          <a:bodyPr>
            <a:spAutoFit/>
          </a:bodyPr>
          <a:lstStyle/>
          <a:p>
            <a:pPr algn="l">
              <a:buClrTx/>
            </a:pPr>
            <a:r>
              <a:rPr lang="en-US" altLang="zh-CN" sz="1800" dirty="0">
                <a:solidFill>
                  <a:srgbClr val="333399"/>
                </a:solidFill>
                <a:sym typeface="Symbol" pitchFamily="18" charset="2"/>
              </a:rPr>
              <a:t>N </a:t>
            </a:r>
            <a:r>
              <a:rPr lang="en-US" altLang="zh-CN" sz="1800" i="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M S                 </a:t>
            </a:r>
            <a:r>
              <a:rPr lang="en-US" altLang="zh-CN" sz="1800" dirty="0">
                <a:solidFill>
                  <a:srgbClr val="333399"/>
                </a:solidFill>
                <a:cs typeface="Times New Roman" pitchFamily="18" charset="0"/>
                <a:sym typeface="Symbol" pitchFamily="18" charset="2"/>
              </a:rPr>
              <a:t>p</a:t>
            </a:r>
            <a:r>
              <a:rPr lang="en-US" altLang="zh-CN" sz="1800" dirty="0">
                <a:solidFill>
                  <a:srgbClr val="333399"/>
                </a:solidFill>
              </a:rPr>
              <a:t>rint(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v</a:t>
            </a:r>
            <a:r>
              <a:rPr lang="en-US" altLang="zh-CN" sz="1800" dirty="0">
                <a:solidFill>
                  <a:srgbClr val="333399"/>
                </a:solidFill>
              </a:rPr>
              <a:t>) </a:t>
            </a:r>
            <a:endParaRPr lang="en-US" altLang="zh-CN" sz="1800" i="0" baseline="-250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B</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 S</a:t>
            </a:r>
            <a:r>
              <a:rPr lang="en-US" altLang="zh-CN" sz="1800" i="0" baseline="-25000" dirty="0">
                <a:solidFill>
                  <a:srgbClr val="333399"/>
                </a:solidFill>
                <a:sym typeface="Symbol" pitchFamily="18" charset="2"/>
              </a:rPr>
              <a:t>1</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 +</a:t>
            </a:r>
            <a:r>
              <a:rPr lang="en-US" altLang="zh-CN" sz="1800" i="0" dirty="0">
                <a:solidFill>
                  <a:srgbClr val="333399"/>
                </a:solidFill>
                <a:ea typeface="华文行楷" pitchFamily="2" charset="-122"/>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kumimoji="0"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ea typeface="华文行楷" pitchFamily="2" charset="-122"/>
                <a:sym typeface="Symbol" pitchFamily="18" charset="2"/>
              </a:rPr>
              <a:t>0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ea typeface="华文行楷" pitchFamily="2" charset="-122"/>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sym typeface="Symbol" pitchFamily="18" charset="2"/>
              </a:rPr>
              <a:t>1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2^</a:t>
            </a:r>
            <a:r>
              <a:rPr lang="en-US" altLang="zh-CN" sz="1800" dirty="0">
                <a:solidFill>
                  <a:srgbClr val="333399"/>
                </a:solidFill>
                <a:ea typeface="华文行楷" pitchFamily="2" charset="-122"/>
                <a:sym typeface="Symbol" pitchFamily="18" charset="2"/>
              </a:rPr>
              <a:t>(</a:t>
            </a:r>
            <a:r>
              <a:rPr lang="en-US" altLang="zh-CN" sz="1800" i="0" dirty="0">
                <a:solidFill>
                  <a:srgbClr val="333399"/>
                </a:solidFill>
                <a:ea typeface="华文行楷" pitchFamily="2" charset="-122"/>
                <a:sym typeface="Symbol" pitchFamily="18" charset="2"/>
              </a:rPr>
              <a: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M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1</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P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s+1</a:t>
            </a:r>
            <a:endParaRPr lang="en-US" altLang="zh-CN" sz="1800" dirty="0">
              <a:solidFill>
                <a:srgbClr val="333399"/>
              </a:solidFill>
              <a:sym typeface="Symbol" pitchFamily="18" charset="2"/>
            </a:endParaRPr>
          </a:p>
          <a:p>
            <a:pPr algn="l">
              <a:buClrTx/>
            </a:pPr>
            <a:endParaRPr lang="en-US" altLang="zh-CN" sz="800" dirty="0">
              <a:solidFill>
                <a:srgbClr val="333399"/>
              </a:solidFill>
              <a:sym typeface="Symbol" pitchFamily="18" charset="2"/>
            </a:endParaRPr>
          </a:p>
          <a:p>
            <a:pPr algn="l">
              <a:buClrTx/>
            </a:pPr>
            <a:r>
              <a:rPr kumimoji="0" lang="en-US" altLang="zh-CN" sz="2000" b="1" i="0" dirty="0">
                <a:solidFill>
                  <a:srgbClr val="333399"/>
                </a:solidFill>
                <a:sym typeface="Symbol" pitchFamily="18" charset="2"/>
              </a:rPr>
              <a:t>(</a:t>
            </a:r>
            <a:r>
              <a:rPr kumimoji="0" lang="zh-CN" altLang="en-US" sz="2000" b="1" i="0" dirty="0">
                <a:solidFill>
                  <a:srgbClr val="333399"/>
                </a:solidFill>
                <a:sym typeface="Symbol" pitchFamily="18" charset="2"/>
              </a:rPr>
              <a:t>分析栈</a:t>
            </a:r>
            <a:r>
              <a:rPr kumimoji="0" lang="en-US" altLang="zh-CN" sz="2000" dirty="0" err="1">
                <a:solidFill>
                  <a:srgbClr val="333399"/>
                </a:solidFill>
                <a:sym typeface="Symbol" pitchFamily="18" charset="2"/>
              </a:rPr>
              <a:t>val</a:t>
            </a:r>
            <a:r>
              <a:rPr kumimoji="0" lang="en-US" altLang="zh-CN" sz="2000" dirty="0">
                <a:solidFill>
                  <a:srgbClr val="333399"/>
                </a:solidFill>
                <a:sym typeface="Symbol" pitchFamily="18" charset="2"/>
              </a:rPr>
              <a:t> </a:t>
            </a:r>
            <a:r>
              <a:rPr kumimoji="0" lang="zh-CN" altLang="en-US" sz="2000" b="1" i="0" dirty="0">
                <a:solidFill>
                  <a:srgbClr val="333399"/>
                </a:solidFill>
                <a:sym typeface="Symbol" pitchFamily="18" charset="2"/>
              </a:rPr>
              <a:t>存放文法符号的综合属性，</a:t>
            </a:r>
            <a:r>
              <a:rPr kumimoji="0" lang="en-US" altLang="zh-CN" sz="2000" dirty="0">
                <a:solidFill>
                  <a:srgbClr val="333399"/>
                </a:solidFill>
                <a:sym typeface="Symbol" pitchFamily="18" charset="2"/>
              </a:rPr>
              <a:t>top</a:t>
            </a:r>
            <a:r>
              <a:rPr kumimoji="0" lang="zh-CN" altLang="en-US" sz="2000" b="1" i="0" dirty="0">
                <a:solidFill>
                  <a:srgbClr val="333399"/>
                </a:solidFill>
                <a:sym typeface="Symbol" pitchFamily="18" charset="2"/>
              </a:rPr>
              <a:t>为栈顶指针</a:t>
            </a:r>
            <a:r>
              <a:rPr kumimoji="0" lang="en-US" altLang="zh-CN" sz="2000" b="1" i="0" dirty="0">
                <a:solidFill>
                  <a:srgbClr val="333399"/>
                </a:solidFill>
                <a:sym typeface="Symbol" pitchFamily="18" charset="2"/>
              </a:rPr>
              <a:t>)</a:t>
            </a:r>
          </a:p>
        </p:txBody>
      </p:sp>
    </p:spTree>
    <p:extLst>
      <p:ext uri="{BB962C8B-B14F-4D97-AF65-F5344CB8AC3E}">
        <p14:creationId xmlns:p14="http://schemas.microsoft.com/office/powerpoint/2010/main" val="38656989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20580"/>
                                        </p:tgtEl>
                                        <p:attrNameLst>
                                          <p:attrName>style.visibility</p:attrName>
                                        </p:attrNameLst>
                                      </p:cBhvr>
                                      <p:to>
                                        <p:strVal val="visible"/>
                                      </p:to>
                                    </p:set>
                                    <p:animEffect transition="in" filter="slide(fromBottom)">
                                      <p:cBhvr>
                                        <p:cTn id="7" dur="500"/>
                                        <p:tgtEl>
                                          <p:spTgt spid="62058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20581"/>
                                        </p:tgtEl>
                                        <p:attrNameLst>
                                          <p:attrName>style.visibility</p:attrName>
                                        </p:attrNameLst>
                                      </p:cBhvr>
                                      <p:to>
                                        <p:strVal val="visible"/>
                                      </p:to>
                                    </p:set>
                                    <p:animEffect transition="in" filter="slide(fromBottom)">
                                      <p:cBhvr>
                                        <p:cTn id="12" dur="500"/>
                                        <p:tgtEl>
                                          <p:spTgt spid="620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580" grpId="0"/>
      <p:bldP spid="620581"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5"/>
          <p:cNvSpPr txBox="1">
            <a:spLocks noChangeArrowheads="1"/>
          </p:cNvSpPr>
          <p:nvPr/>
        </p:nvSpPr>
        <p:spPr bwMode="auto">
          <a:xfrm>
            <a:off x="379737" y="436951"/>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p>
          <a:p>
            <a:pPr algn="l">
              <a:buClrTx/>
            </a:pPr>
            <a:endParaRPr lang="zh-CN" altLang="en-US" sz="1000" b="1" i="0">
              <a:latin typeface="楷体_GB2312" pitchFamily="49" charset="-122"/>
            </a:endParaRPr>
          </a:p>
          <a:p>
            <a:pPr lvl="1" algn="l">
              <a:buClrTx/>
              <a:buFont typeface="Symbol" pitchFamily="18" charset="2"/>
              <a:buChar char="-"/>
            </a:pPr>
            <a:r>
              <a:rPr lang="zh-CN" altLang="en-US" sz="2800" b="1" i="0"/>
              <a:t>  </a:t>
            </a:r>
            <a:r>
              <a:rPr lang="zh-CN" altLang="en-US" b="1" i="0">
                <a:solidFill>
                  <a:srgbClr val="333399"/>
                </a:solidFill>
              </a:rPr>
              <a:t>分析栈中继承属性的访问（</a:t>
            </a:r>
            <a:r>
              <a:rPr lang="zh-CN" altLang="en-US" b="1" i="0"/>
              <a:t>较复杂的例子</a:t>
            </a:r>
            <a:r>
              <a:rPr lang="zh-CN" altLang="en-US" b="1" i="0">
                <a:solidFill>
                  <a:srgbClr val="333399"/>
                </a:solidFill>
              </a:rPr>
              <a:t>）</a:t>
            </a:r>
          </a:p>
        </p:txBody>
      </p:sp>
      <p:sp>
        <p:nvSpPr>
          <p:cNvPr id="74755" name="Text Box 7"/>
          <p:cNvSpPr txBox="1">
            <a:spLocks noChangeArrowheads="1"/>
          </p:cNvSpPr>
          <p:nvPr/>
        </p:nvSpPr>
        <p:spPr bwMode="auto">
          <a:xfrm>
            <a:off x="871538" y="3538538"/>
            <a:ext cx="6480175" cy="396875"/>
          </a:xfrm>
          <a:prstGeom prst="rect">
            <a:avLst/>
          </a:prstGeom>
          <a:noFill/>
          <a:ln w="9525">
            <a:noFill/>
            <a:miter lim="800000"/>
            <a:headEnd/>
            <a:tailEnd/>
          </a:ln>
        </p:spPr>
        <p:txBody>
          <a:bodyPr>
            <a:spAutoFit/>
          </a:bodyPr>
          <a:lstStyle/>
          <a:p>
            <a:pPr algn="l">
              <a:buClrTx/>
            </a:pPr>
            <a:r>
              <a:rPr kumimoji="0" lang="zh-CN" altLang="en-US" sz="2000" b="1" i="0">
                <a:sym typeface="Symbol" pitchFamily="18" charset="2"/>
              </a:rPr>
              <a:t>产生式                   依产生式归约时语义计算的代码片断</a:t>
            </a:r>
            <a:endParaRPr kumimoji="0" lang="zh-CN" altLang="en-US" sz="2000" b="1" i="0">
              <a:solidFill>
                <a:srgbClr val="333399"/>
              </a:solidFill>
              <a:cs typeface="Times New Roman" pitchFamily="18" charset="0"/>
              <a:sym typeface="Symbol" pitchFamily="18" charset="2"/>
            </a:endParaRPr>
          </a:p>
        </p:txBody>
      </p:sp>
      <p:sp>
        <p:nvSpPr>
          <p:cNvPr id="74760" name="Text Box 12"/>
          <p:cNvSpPr txBox="1">
            <a:spLocks noChangeArrowheads="1"/>
          </p:cNvSpPr>
          <p:nvPr/>
        </p:nvSpPr>
        <p:spPr bwMode="auto">
          <a:xfrm>
            <a:off x="791677" y="1570752"/>
            <a:ext cx="7620000" cy="2014537"/>
          </a:xfrm>
          <a:prstGeom prst="rect">
            <a:avLst/>
          </a:prstGeom>
          <a:noFill/>
          <a:ln w="9525">
            <a:noFill/>
            <a:miter lim="800000"/>
            <a:headEnd/>
            <a:tailEnd/>
          </a:ln>
        </p:spPr>
        <p:txBody>
          <a:bodyPr>
            <a:spAutoFit/>
          </a:bodyPr>
          <a:lstStyle/>
          <a:p>
            <a:pPr algn="l">
              <a:buClrTx/>
            </a:pPr>
            <a:r>
              <a:rPr lang="en-US" altLang="zh-CN" sz="1800" dirty="0">
                <a:solidFill>
                  <a:srgbClr val="333399"/>
                </a:solidFill>
                <a:sym typeface="Symbol" pitchFamily="18" charset="2"/>
              </a:rPr>
              <a:t>N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ym typeface="Symbol" pitchFamily="18" charset="2"/>
              </a:rPr>
              <a:t> </a:t>
            </a:r>
            <a:r>
              <a:rPr lang="en-US" altLang="zh-CN" sz="1800" dirty="0">
                <a:solidFill>
                  <a:srgbClr val="333399"/>
                </a:solidFill>
                <a:sym typeface="Symbol" pitchFamily="18" charset="2"/>
              </a:rPr>
              <a:t>M </a:t>
            </a:r>
            <a:r>
              <a:rPr lang="en-US" altLang="zh-CN" sz="1800" i="0" dirty="0">
                <a:solidFill>
                  <a:srgbClr val="333399"/>
                </a:solidFill>
                <a:cs typeface="Times New Roman" pitchFamily="18" charset="0"/>
                <a:sym typeface="Symbol" pitchFamily="18" charset="2"/>
              </a:rPr>
              <a:t>{ </a:t>
            </a:r>
            <a:r>
              <a:rPr lang="en-US" altLang="zh-CN" sz="1800" dirty="0" err="1">
                <a:solidFill>
                  <a:srgbClr val="333399"/>
                </a:solidFill>
                <a:sym typeface="Symbol" pitchFamily="18" charset="2"/>
              </a:rPr>
              <a:t>S</a:t>
            </a:r>
            <a:r>
              <a:rPr lang="en-US" altLang="zh-CN" sz="1800" b="1" i="0" dirty="0" err="1">
                <a:solidFill>
                  <a:srgbClr val="333399"/>
                </a:solidFill>
                <a:sym typeface="Symbol" pitchFamily="18" charset="2"/>
              </a:rPr>
              <a:t>.</a:t>
            </a:r>
            <a:r>
              <a:rPr lang="en-US" altLang="zh-CN" sz="1800" dirty="0" err="1">
                <a:solidFill>
                  <a:srgbClr val="333399"/>
                </a:solidFill>
              </a:rPr>
              <a:t>f</a:t>
            </a:r>
            <a:r>
              <a:rPr lang="en-US" altLang="zh-CN" sz="1800" i="0" dirty="0">
                <a:solidFill>
                  <a:srgbClr val="333399"/>
                </a:solidFill>
              </a:rPr>
              <a:t> : = </a:t>
            </a:r>
            <a:r>
              <a:rPr lang="en-US" altLang="zh-CN" sz="1800" dirty="0">
                <a:solidFill>
                  <a:srgbClr val="333399"/>
                </a:solidFill>
                <a:sym typeface="Symbol" pitchFamily="18" charset="2"/>
              </a:rPr>
              <a:t>M</a:t>
            </a:r>
            <a:r>
              <a:rPr lang="en-US" altLang="zh-CN" sz="1800" b="1" i="0" dirty="0">
                <a:solidFill>
                  <a:srgbClr val="333399"/>
                </a:solidFill>
                <a:sym typeface="Symbol" pitchFamily="18" charset="2"/>
              </a:rPr>
              <a:t>.</a:t>
            </a:r>
            <a:r>
              <a:rPr lang="en-US" altLang="zh-CN" sz="1800" dirty="0">
                <a:solidFill>
                  <a:srgbClr val="333399"/>
                </a:solidFill>
              </a:rPr>
              <a:t>s</a:t>
            </a:r>
            <a:r>
              <a:rPr lang="en-US" altLang="zh-CN" sz="1800" i="0" dirty="0">
                <a:solidFill>
                  <a:srgbClr val="333399"/>
                </a:solidFill>
              </a:rPr>
              <a:t>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a:t>
            </a:r>
            <a:r>
              <a:rPr lang="en-US" altLang="zh-CN" sz="1800" dirty="0">
                <a:solidFill>
                  <a:srgbClr val="333399"/>
                </a:solidFill>
              </a:rPr>
              <a:t>rint(</a:t>
            </a:r>
            <a:r>
              <a:rPr lang="en-US" altLang="zh-CN" sz="1800" dirty="0" err="1">
                <a:solidFill>
                  <a:srgbClr val="333399"/>
                </a:solidFill>
                <a:sym typeface="Symbol" pitchFamily="18" charset="2"/>
              </a:rPr>
              <a:t>S</a:t>
            </a:r>
            <a:r>
              <a:rPr lang="en-US" altLang="zh-CN" sz="1800" b="1" i="0"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rPr>
              <a:t>) </a:t>
            </a:r>
            <a:r>
              <a:rPr lang="en-US" altLang="zh-CN" sz="1800" i="0" dirty="0">
                <a:solidFill>
                  <a:srgbClr val="333399"/>
                </a:solidFill>
                <a:sym typeface="Symbol" pitchFamily="18" charset="2"/>
              </a:rPr>
              <a:t>}</a:t>
            </a:r>
            <a:endParaRPr lang="en-US" altLang="zh-CN" sz="1800" i="0" baseline="-250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 </a:t>
            </a:r>
            <a:r>
              <a:rPr lang="en-US" altLang="zh-CN" sz="1800" dirty="0" err="1">
                <a:solidFill>
                  <a:srgbClr val="333399"/>
                </a:solidFill>
                <a:sym typeface="Symbol" pitchFamily="18" charset="2"/>
              </a:rPr>
              <a:t>B</a:t>
            </a:r>
            <a:r>
              <a:rPr lang="en-US" altLang="zh-CN" sz="1800" b="1" i="0" dirty="0" err="1">
                <a:solidFill>
                  <a:srgbClr val="333399"/>
                </a:solidFill>
                <a:sym typeface="Symbol" pitchFamily="18" charset="2"/>
              </a:rPr>
              <a:t>.</a:t>
            </a:r>
            <a:r>
              <a:rPr lang="en-US" altLang="zh-CN" sz="1800" dirty="0" err="1">
                <a:solidFill>
                  <a:srgbClr val="333399"/>
                </a:solidFill>
              </a:rPr>
              <a:t>f</a:t>
            </a:r>
            <a:r>
              <a:rPr lang="en-US" altLang="zh-CN" sz="1800" i="0" dirty="0">
                <a:solidFill>
                  <a:srgbClr val="333399"/>
                </a:solidFill>
              </a:rPr>
              <a:t> : =</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f</a:t>
            </a:r>
            <a:r>
              <a:rPr lang="en-US" altLang="zh-CN" sz="1800" dirty="0">
                <a:solidFill>
                  <a:srgbClr val="333399"/>
                </a:solidFill>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B</a:t>
            </a:r>
            <a:r>
              <a:rPr lang="en-US" altLang="zh-CN" sz="1800" dirty="0">
                <a:sym typeface="Symbol" pitchFamily="18" charset="2"/>
              </a:rPr>
              <a:t>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P</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i</a:t>
            </a:r>
            <a:r>
              <a:rPr lang="en-US" altLang="zh-CN" sz="1800" dirty="0">
                <a:solidFill>
                  <a:srgbClr val="333399"/>
                </a:solidFill>
                <a:sym typeface="Symbol" pitchFamily="18" charset="2"/>
              </a:rPr>
              <a:t> </a:t>
            </a:r>
            <a:r>
              <a:rPr lang="en-US" altLang="zh-CN" sz="1800" i="0" dirty="0">
                <a:solidFill>
                  <a:srgbClr val="333399"/>
                </a:solidFill>
              </a:rPr>
              <a:t>:=</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f</a:t>
            </a:r>
            <a:r>
              <a:rPr lang="en-US" altLang="zh-CN" sz="1800" dirty="0">
                <a:solidFill>
                  <a:srgbClr val="333399"/>
                </a:solidFill>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P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S</a:t>
            </a:r>
            <a:r>
              <a:rPr lang="en-US" altLang="zh-CN" sz="1800" i="0" baseline="-25000" dirty="0">
                <a:solidFill>
                  <a:srgbClr val="333399"/>
                </a:solidFill>
                <a:sym typeface="Symbol" pitchFamily="18" charset="2"/>
              </a:rPr>
              <a:t>1</a:t>
            </a:r>
            <a:r>
              <a:rPr lang="en-US" altLang="zh-CN" sz="1800" b="1" dirty="0">
                <a:solidFill>
                  <a:srgbClr val="333399"/>
                </a:solidFill>
                <a:sym typeface="Symbol" pitchFamily="18" charset="2"/>
              </a:rPr>
              <a:t>.</a:t>
            </a:r>
            <a:r>
              <a:rPr lang="en-US" altLang="zh-CN" sz="1800" dirty="0">
                <a:solidFill>
                  <a:srgbClr val="333399"/>
                </a:solidFill>
                <a:sym typeface="Symbol" pitchFamily="18" charset="2"/>
              </a:rPr>
              <a:t>f </a:t>
            </a:r>
            <a:r>
              <a:rPr lang="en-US" altLang="zh-CN" sz="1800" i="0" dirty="0">
                <a:solidFill>
                  <a:srgbClr val="333399"/>
                </a:solidFill>
              </a:rPr>
              <a:t>:= </a:t>
            </a:r>
            <a:r>
              <a:rPr lang="en-US" altLang="zh-CN" sz="1800" dirty="0">
                <a:solidFill>
                  <a:srgbClr val="333399"/>
                </a:solidFill>
                <a:sym typeface="Symbol" pitchFamily="18" charset="2"/>
              </a:rPr>
              <a:t>P</a:t>
            </a:r>
            <a:r>
              <a:rPr lang="en-US" altLang="zh-CN" sz="1800" b="1" dirty="0">
                <a:solidFill>
                  <a:srgbClr val="333399"/>
                </a:solidFill>
                <a:sym typeface="Symbol" pitchFamily="18" charset="2"/>
              </a:rPr>
              <a:t>.</a:t>
            </a: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S</a:t>
            </a:r>
            <a:r>
              <a:rPr lang="en-US" altLang="zh-CN" sz="1800" i="0" baseline="-25000" dirty="0">
                <a:solidFill>
                  <a:srgbClr val="333399"/>
                </a:solidFill>
                <a:sym typeface="Symbol" pitchFamily="18" charset="2"/>
              </a:rPr>
              <a:t>1 </a:t>
            </a:r>
            <a:r>
              <a:rPr lang="en-US" altLang="zh-CN" sz="1800" i="0" dirty="0">
                <a:solidFill>
                  <a:srgbClr val="333399"/>
                </a:solidFill>
                <a:sym typeface="Symbol" pitchFamily="18" charset="2"/>
              </a:rPr>
              <a:t>{</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a:t>
            </a:r>
            <a:r>
              <a:rPr lang="en-US" altLang="zh-CN" sz="1800" dirty="0">
                <a:solidFill>
                  <a:srgbClr val="333399"/>
                </a:solidFill>
                <a:sym typeface="Symbol" pitchFamily="18" charset="2"/>
              </a:rPr>
              <a:t>S</a:t>
            </a:r>
            <a:r>
              <a:rPr lang="en-US" altLang="zh-CN" sz="1800" i="0" baseline="-25000" dirty="0">
                <a:solidFill>
                  <a:srgbClr val="333399"/>
                </a:solidFill>
                <a:sym typeface="Symbol" pitchFamily="18" charset="2"/>
              </a:rPr>
              <a:t>1</a:t>
            </a:r>
            <a:r>
              <a:rPr lang="en-US" altLang="zh-CN" sz="1800" b="1" i="0" dirty="0">
                <a:solidFill>
                  <a:srgbClr val="333399"/>
                </a:solidFill>
                <a:sym typeface="Symbol" pitchFamily="18" charset="2"/>
              </a:rPr>
              <a:t>.</a:t>
            </a:r>
            <a:r>
              <a:rPr lang="en-US" altLang="zh-CN" sz="1800" dirty="0">
                <a:solidFill>
                  <a:srgbClr val="333399"/>
                </a:solidFill>
                <a:sym typeface="Symbol" pitchFamily="18" charset="2"/>
              </a:rPr>
              <a:t>v</a:t>
            </a:r>
            <a:r>
              <a:rPr lang="en-US" altLang="zh-CN" sz="1800" i="0" dirty="0">
                <a:solidFill>
                  <a:srgbClr val="333399"/>
                </a:solidFill>
              </a:rPr>
              <a:t>+</a:t>
            </a:r>
            <a:r>
              <a:rPr lang="en-US" altLang="zh-CN" sz="1800" dirty="0">
                <a:solidFill>
                  <a:srgbClr val="333399"/>
                </a:solidFill>
                <a:sym typeface="Symbol" pitchFamily="18" charset="2"/>
              </a:rPr>
              <a:t>B</a:t>
            </a:r>
            <a:r>
              <a:rPr lang="en-US" altLang="zh-CN" sz="1800" b="1" i="0" dirty="0">
                <a:solidFill>
                  <a:srgbClr val="333399"/>
                </a:solidFill>
                <a:sym typeface="Symbol" pitchFamily="18" charset="2"/>
              </a:rPr>
              <a:t>.</a:t>
            </a:r>
            <a:r>
              <a:rPr lang="en-US" altLang="zh-CN" sz="1800" dirty="0">
                <a:solidFill>
                  <a:srgbClr val="333399"/>
                </a:solidFill>
                <a:sym typeface="Symbol" pitchFamily="18" charset="2"/>
              </a:rPr>
              <a:t>v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a:t>
            </a: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a:t>
            </a:r>
            <a:r>
              <a:rPr lang="en-US" altLang="zh-CN" sz="1800" dirty="0">
                <a:solidFill>
                  <a:srgbClr val="333399"/>
                </a:solidFill>
                <a:sym typeface="Symbol" pitchFamily="18" charset="2"/>
              </a:rPr>
              <a:t>0 </a:t>
            </a:r>
            <a:r>
              <a:rPr lang="en-US" altLang="zh-CN" sz="1800" i="0" dirty="0">
                <a:solidFill>
                  <a:srgbClr val="333399"/>
                </a:solidFill>
                <a:sym typeface="Symbol" pitchFamily="18" charset="2"/>
              </a:rPr>
              <a:t>}</a:t>
            </a:r>
            <a:endParaRPr kumimoji="0" lang="en-US" altLang="zh-CN" sz="1800" b="1" dirty="0">
              <a:solidFill>
                <a:srgbClr val="333399"/>
              </a:solidFill>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ea typeface="华文行楷" pitchFamily="2" charset="-122"/>
                <a:sym typeface="Symbol" pitchFamily="18" charset="2"/>
              </a:rPr>
              <a:t>0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B</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0 </a:t>
            </a:r>
            <a:r>
              <a:rPr lang="en-US" altLang="zh-CN" sz="1800" i="0" dirty="0">
                <a:solidFill>
                  <a:srgbClr val="333399"/>
                </a:solidFill>
                <a:sym typeface="Symbol" pitchFamily="18" charset="2"/>
              </a:rPr>
              <a:t>}</a:t>
            </a:r>
            <a:endParaRPr lang="en-US" altLang="zh-CN" sz="1800" u="sng" dirty="0">
              <a:solidFill>
                <a:srgbClr val="333399"/>
              </a:solidFill>
              <a:ea typeface="华文行楷" pitchFamily="2" charset="-122"/>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1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B</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2^</a:t>
            </a:r>
            <a:r>
              <a:rPr lang="en-US" altLang="zh-CN" sz="1800" dirty="0">
                <a:solidFill>
                  <a:srgbClr val="333399"/>
                </a:solidFill>
              </a:rPr>
              <a:t>(</a:t>
            </a:r>
            <a:r>
              <a:rPr lang="en-US" altLang="zh-CN" sz="1800" i="0" dirty="0">
                <a:solidFill>
                  <a:srgbClr val="333399"/>
                </a:solidFill>
              </a:rPr>
              <a:t>-</a:t>
            </a:r>
            <a:r>
              <a:rPr lang="en-US" altLang="zh-CN" sz="1800" dirty="0" err="1">
                <a:solidFill>
                  <a:srgbClr val="333399"/>
                </a:solidFill>
                <a:sym typeface="Symbol" pitchFamily="18" charset="2"/>
              </a:rPr>
              <a:t>B</a:t>
            </a:r>
            <a:r>
              <a:rPr lang="en-US" altLang="zh-CN" sz="1800" b="1" i="0" dirty="0" err="1">
                <a:solidFill>
                  <a:srgbClr val="333399"/>
                </a:solidFill>
                <a:sym typeface="Symbol" pitchFamily="18" charset="2"/>
              </a:rPr>
              <a:t>.</a:t>
            </a:r>
            <a:r>
              <a:rPr lang="en-US" altLang="zh-CN" sz="1800" dirty="0" err="1">
                <a:solidFill>
                  <a:srgbClr val="333399"/>
                </a:solidFill>
              </a:rPr>
              <a:t>f</a:t>
            </a:r>
            <a:r>
              <a:rPr lang="en-US" altLang="zh-CN" sz="1800" dirty="0">
                <a:solidFill>
                  <a:srgbClr val="333399"/>
                </a:solidFill>
              </a:rPr>
              <a:t>)</a:t>
            </a:r>
            <a:r>
              <a:rPr lang="en-US" altLang="zh-CN" sz="1800" i="0" dirty="0">
                <a:solidFill>
                  <a:srgbClr val="333399"/>
                </a:solidFill>
              </a:rPr>
              <a:t> </a:t>
            </a:r>
            <a:r>
              <a:rPr lang="en-US" altLang="zh-CN" sz="1800" i="0" dirty="0">
                <a:solidFill>
                  <a:srgbClr val="333399"/>
                </a:solidFill>
                <a:sym typeface="Symbol" pitchFamily="18" charset="2"/>
              </a:rPr>
              <a:t>}</a:t>
            </a:r>
          </a:p>
          <a:p>
            <a:pPr algn="l">
              <a:buClrTx/>
            </a:pPr>
            <a:r>
              <a:rPr lang="en-US" altLang="zh-CN" sz="1800" dirty="0">
                <a:solidFill>
                  <a:srgbClr val="333399"/>
                </a:solidFill>
                <a:sym typeface="Symbol" pitchFamily="18" charset="2"/>
              </a:rPr>
              <a:t>M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M</a:t>
            </a:r>
            <a:r>
              <a:rPr lang="en-US" altLang="zh-CN" sz="1800" b="1" i="0" dirty="0">
                <a:solidFill>
                  <a:srgbClr val="333399"/>
                </a:solidFill>
                <a:sym typeface="Symbol" pitchFamily="18" charset="2"/>
              </a:rPr>
              <a:t>.</a:t>
            </a:r>
            <a:r>
              <a:rPr lang="en-US" altLang="zh-CN" sz="1800" dirty="0">
                <a:solidFill>
                  <a:srgbClr val="333399"/>
                </a:solidFill>
              </a:rPr>
              <a:t>s</a:t>
            </a:r>
            <a:r>
              <a:rPr lang="en-US" altLang="zh-CN" sz="1800" i="0" dirty="0">
                <a:solidFill>
                  <a:srgbClr val="333399"/>
                </a:solidFill>
              </a:rPr>
              <a:t> : =1</a:t>
            </a:r>
            <a:r>
              <a:rPr lang="en-US" altLang="zh-CN" sz="1800" i="0" dirty="0">
                <a:solidFill>
                  <a:srgbClr val="333399"/>
                </a:solidFill>
                <a:sym typeface="Symbol" pitchFamily="18" charset="2"/>
              </a:rPr>
              <a:t>}</a:t>
            </a:r>
          </a:p>
          <a:p>
            <a:pPr algn="l">
              <a:buClrTx/>
            </a:pPr>
            <a:r>
              <a:rPr lang="en-US" altLang="zh-CN" sz="1800" dirty="0">
                <a:solidFill>
                  <a:srgbClr val="333399"/>
                </a:solidFill>
                <a:sym typeface="Symbol" pitchFamily="18" charset="2"/>
              </a:rPr>
              <a:t>P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a:t>
            </a:r>
            <a:r>
              <a:rPr lang="en-US" altLang="zh-CN" sz="1800" b="1" dirty="0">
                <a:solidFill>
                  <a:srgbClr val="333399"/>
                </a:solidFill>
                <a:sym typeface="Symbol" pitchFamily="18" charset="2"/>
              </a:rPr>
              <a:t>.</a:t>
            </a:r>
            <a:r>
              <a:rPr lang="en-US" altLang="zh-CN" sz="1800" dirty="0">
                <a:solidFill>
                  <a:srgbClr val="333399"/>
                </a:solidFill>
                <a:sym typeface="Symbol" pitchFamily="18" charset="2"/>
              </a:rPr>
              <a:t>s </a:t>
            </a:r>
            <a:r>
              <a:rPr lang="en-US" altLang="zh-CN" sz="1800" i="0" dirty="0">
                <a:solidFill>
                  <a:srgbClr val="333399"/>
                </a:solidFill>
              </a:rPr>
              <a:t>:= </a:t>
            </a:r>
            <a:r>
              <a:rPr lang="en-US" altLang="zh-CN" sz="1800" dirty="0" err="1">
                <a:solidFill>
                  <a:srgbClr val="333399"/>
                </a:solidFill>
                <a:sym typeface="Symbol" pitchFamily="18" charset="2"/>
              </a:rPr>
              <a:t>P</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i</a:t>
            </a:r>
            <a:r>
              <a:rPr lang="en-US" altLang="zh-CN" sz="1800" dirty="0">
                <a:solidFill>
                  <a:srgbClr val="333399"/>
                </a:solidFill>
                <a:sym typeface="Symbol" pitchFamily="18" charset="2"/>
              </a:rPr>
              <a:t> +1 </a:t>
            </a:r>
            <a:r>
              <a:rPr lang="en-US" altLang="zh-CN" sz="1800" i="0" dirty="0">
                <a:solidFill>
                  <a:srgbClr val="333399"/>
                </a:solidFill>
                <a:sym typeface="Symbol" pitchFamily="18" charset="2"/>
              </a:rPr>
              <a:t>}</a:t>
            </a:r>
          </a:p>
        </p:txBody>
      </p:sp>
      <p:grpSp>
        <p:nvGrpSpPr>
          <p:cNvPr id="74761" name="Group 13"/>
          <p:cNvGrpSpPr>
            <a:grpSpLocks/>
          </p:cNvGrpSpPr>
          <p:nvPr/>
        </p:nvGrpSpPr>
        <p:grpSpPr bwMode="auto">
          <a:xfrm>
            <a:off x="7524750" y="2852738"/>
            <a:ext cx="1368425" cy="3600450"/>
            <a:chOff x="4740" y="1842"/>
            <a:chExt cx="862" cy="2223"/>
          </a:xfrm>
        </p:grpSpPr>
        <p:sp>
          <p:nvSpPr>
            <p:cNvPr id="74786" name="Line 14"/>
            <p:cNvSpPr>
              <a:spLocks noChangeShapeType="1"/>
            </p:cNvSpPr>
            <p:nvPr/>
          </p:nvSpPr>
          <p:spPr bwMode="auto">
            <a:xfrm>
              <a:off x="4740" y="1842"/>
              <a:ext cx="0" cy="2223"/>
            </a:xfrm>
            <a:prstGeom prst="line">
              <a:avLst/>
            </a:prstGeom>
            <a:noFill/>
            <a:ln w="9525">
              <a:solidFill>
                <a:srgbClr val="800080"/>
              </a:solidFill>
              <a:round/>
              <a:headEnd/>
              <a:tailEnd/>
            </a:ln>
          </p:spPr>
          <p:txBody>
            <a:bodyPr>
              <a:spAutoFit/>
            </a:bodyPr>
            <a:lstStyle/>
            <a:p>
              <a:endParaRPr lang="zh-CN" altLang="en-US"/>
            </a:p>
          </p:txBody>
        </p:sp>
        <p:sp>
          <p:nvSpPr>
            <p:cNvPr id="74787" name="Line 15"/>
            <p:cNvSpPr>
              <a:spLocks noChangeShapeType="1"/>
            </p:cNvSpPr>
            <p:nvPr/>
          </p:nvSpPr>
          <p:spPr bwMode="auto">
            <a:xfrm>
              <a:off x="5012" y="1842"/>
              <a:ext cx="0" cy="2223"/>
            </a:xfrm>
            <a:prstGeom prst="line">
              <a:avLst/>
            </a:prstGeom>
            <a:noFill/>
            <a:ln w="9525">
              <a:solidFill>
                <a:srgbClr val="800080"/>
              </a:solidFill>
              <a:round/>
              <a:headEnd/>
              <a:tailEnd/>
            </a:ln>
          </p:spPr>
          <p:txBody>
            <a:bodyPr>
              <a:spAutoFit/>
            </a:bodyPr>
            <a:lstStyle/>
            <a:p>
              <a:endParaRPr lang="zh-CN" altLang="en-US"/>
            </a:p>
          </p:txBody>
        </p:sp>
        <p:sp>
          <p:nvSpPr>
            <p:cNvPr id="74788" name="Line 16"/>
            <p:cNvSpPr>
              <a:spLocks noChangeShapeType="1"/>
            </p:cNvSpPr>
            <p:nvPr/>
          </p:nvSpPr>
          <p:spPr bwMode="auto">
            <a:xfrm>
              <a:off x="5602" y="1842"/>
              <a:ext cx="0" cy="2223"/>
            </a:xfrm>
            <a:prstGeom prst="line">
              <a:avLst/>
            </a:prstGeom>
            <a:noFill/>
            <a:ln w="9525">
              <a:solidFill>
                <a:srgbClr val="800080"/>
              </a:solidFill>
              <a:round/>
              <a:headEnd/>
              <a:tailEnd/>
            </a:ln>
          </p:spPr>
          <p:txBody>
            <a:bodyPr>
              <a:spAutoFit/>
            </a:bodyPr>
            <a:lstStyle/>
            <a:p>
              <a:endParaRPr lang="zh-CN" altLang="en-US"/>
            </a:p>
          </p:txBody>
        </p:sp>
        <p:sp>
          <p:nvSpPr>
            <p:cNvPr id="74789" name="Line 17"/>
            <p:cNvSpPr>
              <a:spLocks noChangeShapeType="1"/>
            </p:cNvSpPr>
            <p:nvPr/>
          </p:nvSpPr>
          <p:spPr bwMode="auto">
            <a:xfrm>
              <a:off x="4740" y="4065"/>
              <a:ext cx="862" cy="0"/>
            </a:xfrm>
            <a:prstGeom prst="line">
              <a:avLst/>
            </a:prstGeom>
            <a:noFill/>
            <a:ln w="9525">
              <a:solidFill>
                <a:srgbClr val="800080"/>
              </a:solidFill>
              <a:round/>
              <a:headEnd/>
              <a:tailEnd/>
            </a:ln>
          </p:spPr>
          <p:txBody>
            <a:bodyPr>
              <a:spAutoFit/>
            </a:bodyPr>
            <a:lstStyle/>
            <a:p>
              <a:endParaRPr lang="zh-CN" altLang="en-US"/>
            </a:p>
          </p:txBody>
        </p:sp>
      </p:grpSp>
      <p:sp>
        <p:nvSpPr>
          <p:cNvPr id="74762" name="Text Box 18"/>
          <p:cNvSpPr txBox="1">
            <a:spLocks noChangeArrowheads="1"/>
          </p:cNvSpPr>
          <p:nvPr/>
        </p:nvSpPr>
        <p:spPr bwMode="auto">
          <a:xfrm>
            <a:off x="4500563" y="3141663"/>
            <a:ext cx="2663825" cy="396875"/>
          </a:xfrm>
          <a:prstGeom prst="rect">
            <a:avLst/>
          </a:prstGeom>
          <a:noFill/>
          <a:ln w="9525">
            <a:noFill/>
            <a:miter lim="800000"/>
            <a:headEnd/>
            <a:tailEnd/>
          </a:ln>
        </p:spPr>
        <p:txBody>
          <a:bodyPr>
            <a:spAutoFit/>
          </a:bodyPr>
          <a:lstStyle/>
          <a:p>
            <a:pPr algn="l">
              <a:buClrTx/>
            </a:pPr>
            <a:r>
              <a:rPr kumimoji="0" lang="zh-CN" altLang="en-US" sz="2000" b="1" i="0">
                <a:sym typeface="Symbol" pitchFamily="18" charset="2"/>
              </a:rPr>
              <a:t>例</a:t>
            </a:r>
            <a:r>
              <a:rPr kumimoji="0" lang="en-US" altLang="zh-CN" sz="2000" b="1" i="0">
                <a:sym typeface="Symbol" pitchFamily="18" charset="2"/>
              </a:rPr>
              <a:t>: </a:t>
            </a:r>
            <a:r>
              <a:rPr kumimoji="0" lang="zh-CN" altLang="en-US" sz="2000" b="1" i="0">
                <a:solidFill>
                  <a:srgbClr val="333399"/>
                </a:solidFill>
                <a:sym typeface="Symbol" pitchFamily="18" charset="2"/>
              </a:rPr>
              <a:t>处理输入串</a:t>
            </a:r>
            <a:r>
              <a:rPr kumimoji="0" lang="zh-CN" altLang="en-US" sz="2000" b="1" i="0">
                <a:sym typeface="Symbol" pitchFamily="18" charset="2"/>
              </a:rPr>
              <a:t>   </a:t>
            </a:r>
            <a:r>
              <a:rPr kumimoji="0" lang="en-US" altLang="zh-CN" sz="2000" b="1" i="0">
                <a:sym typeface="Symbol" pitchFamily="18" charset="2"/>
              </a:rPr>
              <a:t>.101</a:t>
            </a:r>
            <a:endParaRPr kumimoji="0" lang="en-US" altLang="zh-CN" sz="2000" b="1" i="0">
              <a:solidFill>
                <a:srgbClr val="333399"/>
              </a:solidFill>
              <a:cs typeface="Times New Roman" pitchFamily="18" charset="0"/>
              <a:sym typeface="Symbol" pitchFamily="18" charset="2"/>
            </a:endParaRPr>
          </a:p>
        </p:txBody>
      </p:sp>
      <p:sp>
        <p:nvSpPr>
          <p:cNvPr id="74763" name="Rectangle 19"/>
          <p:cNvSpPr>
            <a:spLocks noChangeArrowheads="1"/>
          </p:cNvSpPr>
          <p:nvPr/>
        </p:nvSpPr>
        <p:spPr bwMode="auto">
          <a:xfrm>
            <a:off x="7524750" y="602138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4764" name="Rectangle 20"/>
          <p:cNvSpPr>
            <a:spLocks noChangeArrowheads="1"/>
          </p:cNvSpPr>
          <p:nvPr/>
        </p:nvSpPr>
        <p:spPr bwMode="auto">
          <a:xfrm>
            <a:off x="7956550" y="60213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4765" name="Rectangle 21"/>
          <p:cNvSpPr>
            <a:spLocks noChangeArrowheads="1"/>
          </p:cNvSpPr>
          <p:nvPr/>
        </p:nvSpPr>
        <p:spPr bwMode="auto">
          <a:xfrm>
            <a:off x="7092950" y="3103563"/>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endParaRPr kumimoji="0" lang="en-US" altLang="en-US" sz="2000" b="1" i="0">
              <a:sym typeface="Symbol" pitchFamily="18" charset="2"/>
            </a:endParaRPr>
          </a:p>
        </p:txBody>
      </p:sp>
      <p:sp>
        <p:nvSpPr>
          <p:cNvPr id="74766" name="Rectangle 22"/>
          <p:cNvSpPr>
            <a:spLocks noChangeArrowheads="1"/>
          </p:cNvSpPr>
          <p:nvPr/>
        </p:nvSpPr>
        <p:spPr bwMode="auto">
          <a:xfrm>
            <a:off x="7524750" y="5734050"/>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4767" name="Rectangle 23"/>
          <p:cNvSpPr>
            <a:spLocks noChangeArrowheads="1"/>
          </p:cNvSpPr>
          <p:nvPr/>
        </p:nvSpPr>
        <p:spPr bwMode="auto">
          <a:xfrm>
            <a:off x="7956550" y="57340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4768" name="Rectangle 24"/>
          <p:cNvSpPr>
            <a:spLocks noChangeArrowheads="1"/>
          </p:cNvSpPr>
          <p:nvPr/>
        </p:nvSpPr>
        <p:spPr bwMode="auto">
          <a:xfrm>
            <a:off x="7524750" y="540861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M</a:t>
            </a:r>
          </a:p>
        </p:txBody>
      </p:sp>
      <p:sp>
        <p:nvSpPr>
          <p:cNvPr id="74769" name="Rectangle 25"/>
          <p:cNvSpPr>
            <a:spLocks noChangeArrowheads="1"/>
          </p:cNvSpPr>
          <p:nvPr/>
        </p:nvSpPr>
        <p:spPr bwMode="auto">
          <a:xfrm>
            <a:off x="7956550" y="540861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1</a:t>
            </a:r>
          </a:p>
        </p:txBody>
      </p:sp>
      <p:sp>
        <p:nvSpPr>
          <p:cNvPr id="74770" name="Rectangle 26"/>
          <p:cNvSpPr>
            <a:spLocks noChangeArrowheads="1"/>
          </p:cNvSpPr>
          <p:nvPr/>
        </p:nvSpPr>
        <p:spPr bwMode="auto">
          <a:xfrm>
            <a:off x="7524750" y="5048250"/>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B</a:t>
            </a:r>
          </a:p>
        </p:txBody>
      </p:sp>
      <p:sp>
        <p:nvSpPr>
          <p:cNvPr id="74771" name="Rectangle 27"/>
          <p:cNvSpPr>
            <a:spLocks noChangeArrowheads="1"/>
          </p:cNvSpPr>
          <p:nvPr/>
        </p:nvSpPr>
        <p:spPr bwMode="auto">
          <a:xfrm>
            <a:off x="7956550" y="50482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0.5</a:t>
            </a:r>
          </a:p>
        </p:txBody>
      </p:sp>
      <p:sp>
        <p:nvSpPr>
          <p:cNvPr id="74772" name="Rectangle 28"/>
          <p:cNvSpPr>
            <a:spLocks noChangeArrowheads="1"/>
          </p:cNvSpPr>
          <p:nvPr/>
        </p:nvSpPr>
        <p:spPr bwMode="auto">
          <a:xfrm>
            <a:off x="7524750" y="465296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P</a:t>
            </a:r>
          </a:p>
        </p:txBody>
      </p:sp>
      <p:sp>
        <p:nvSpPr>
          <p:cNvPr id="74773" name="Rectangle 29"/>
          <p:cNvSpPr>
            <a:spLocks noChangeArrowheads="1"/>
          </p:cNvSpPr>
          <p:nvPr/>
        </p:nvSpPr>
        <p:spPr bwMode="auto">
          <a:xfrm>
            <a:off x="7956550" y="465296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2</a:t>
            </a:r>
          </a:p>
        </p:txBody>
      </p:sp>
      <p:sp>
        <p:nvSpPr>
          <p:cNvPr id="74774" name="Rectangle 30"/>
          <p:cNvSpPr>
            <a:spLocks noChangeArrowheads="1"/>
          </p:cNvSpPr>
          <p:nvPr/>
        </p:nvSpPr>
        <p:spPr bwMode="auto">
          <a:xfrm>
            <a:off x="7524750" y="4256088"/>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B</a:t>
            </a:r>
          </a:p>
        </p:txBody>
      </p:sp>
      <p:sp>
        <p:nvSpPr>
          <p:cNvPr id="74775" name="Rectangle 31"/>
          <p:cNvSpPr>
            <a:spLocks noChangeArrowheads="1"/>
          </p:cNvSpPr>
          <p:nvPr/>
        </p:nvSpPr>
        <p:spPr bwMode="auto">
          <a:xfrm>
            <a:off x="7956550" y="42560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a:t>
            </a:r>
          </a:p>
        </p:txBody>
      </p:sp>
      <p:sp>
        <p:nvSpPr>
          <p:cNvPr id="74776" name="Rectangle 32"/>
          <p:cNvSpPr>
            <a:spLocks noChangeArrowheads="1"/>
          </p:cNvSpPr>
          <p:nvPr/>
        </p:nvSpPr>
        <p:spPr bwMode="auto">
          <a:xfrm>
            <a:off x="7524750" y="3895725"/>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P</a:t>
            </a:r>
          </a:p>
        </p:txBody>
      </p:sp>
      <p:sp>
        <p:nvSpPr>
          <p:cNvPr id="74777" name="Rectangle 33"/>
          <p:cNvSpPr>
            <a:spLocks noChangeArrowheads="1"/>
          </p:cNvSpPr>
          <p:nvPr/>
        </p:nvSpPr>
        <p:spPr bwMode="auto">
          <a:xfrm>
            <a:off x="7956550" y="3895725"/>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3</a:t>
            </a:r>
          </a:p>
        </p:txBody>
      </p:sp>
      <p:sp>
        <p:nvSpPr>
          <p:cNvPr id="74778" name="Rectangle 34"/>
          <p:cNvSpPr>
            <a:spLocks noChangeArrowheads="1"/>
          </p:cNvSpPr>
          <p:nvPr/>
        </p:nvSpPr>
        <p:spPr bwMode="auto">
          <a:xfrm>
            <a:off x="7524750" y="3500438"/>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B</a:t>
            </a:r>
          </a:p>
        </p:txBody>
      </p:sp>
      <p:sp>
        <p:nvSpPr>
          <p:cNvPr id="74779" name="Rectangle 35"/>
          <p:cNvSpPr>
            <a:spLocks noChangeArrowheads="1"/>
          </p:cNvSpPr>
          <p:nvPr/>
        </p:nvSpPr>
        <p:spPr bwMode="auto">
          <a:xfrm>
            <a:off x="7956550" y="350043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0.125</a:t>
            </a:r>
          </a:p>
        </p:txBody>
      </p:sp>
      <p:sp>
        <p:nvSpPr>
          <p:cNvPr id="74780" name="Rectangle 36"/>
          <p:cNvSpPr>
            <a:spLocks noChangeArrowheads="1"/>
          </p:cNvSpPr>
          <p:nvPr/>
        </p:nvSpPr>
        <p:spPr bwMode="auto">
          <a:xfrm>
            <a:off x="7524750" y="314166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P</a:t>
            </a:r>
          </a:p>
        </p:txBody>
      </p:sp>
      <p:sp>
        <p:nvSpPr>
          <p:cNvPr id="74781" name="Rectangle 37"/>
          <p:cNvSpPr>
            <a:spLocks noChangeArrowheads="1"/>
          </p:cNvSpPr>
          <p:nvPr/>
        </p:nvSpPr>
        <p:spPr bwMode="auto">
          <a:xfrm>
            <a:off x="7956550" y="314166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4</a:t>
            </a:r>
          </a:p>
        </p:txBody>
      </p:sp>
      <p:sp>
        <p:nvSpPr>
          <p:cNvPr id="622630" name="Rectangle 38"/>
          <p:cNvSpPr>
            <a:spLocks noChangeArrowheads="1"/>
          </p:cNvSpPr>
          <p:nvPr/>
        </p:nvSpPr>
        <p:spPr bwMode="auto">
          <a:xfrm>
            <a:off x="7524750" y="2781300"/>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S</a:t>
            </a:r>
          </a:p>
        </p:txBody>
      </p:sp>
      <p:sp>
        <p:nvSpPr>
          <p:cNvPr id="622631" name="Rectangle 39"/>
          <p:cNvSpPr>
            <a:spLocks noChangeArrowheads="1"/>
          </p:cNvSpPr>
          <p:nvPr/>
        </p:nvSpPr>
        <p:spPr bwMode="auto">
          <a:xfrm>
            <a:off x="7956550" y="278130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a:t>
            </a:r>
          </a:p>
        </p:txBody>
      </p:sp>
      <p:sp>
        <p:nvSpPr>
          <p:cNvPr id="622633" name="Text Box 41"/>
          <p:cNvSpPr txBox="1">
            <a:spLocks noChangeArrowheads="1"/>
          </p:cNvSpPr>
          <p:nvPr/>
        </p:nvSpPr>
        <p:spPr bwMode="auto">
          <a:xfrm>
            <a:off x="892969" y="3895725"/>
            <a:ext cx="6437312" cy="2441575"/>
          </a:xfrm>
          <a:prstGeom prst="rect">
            <a:avLst/>
          </a:prstGeom>
          <a:noFill/>
          <a:ln w="9525">
            <a:noFill/>
            <a:miter lim="800000"/>
            <a:headEnd/>
            <a:tailEnd/>
          </a:ln>
        </p:spPr>
        <p:txBody>
          <a:bodyPr>
            <a:spAutoFit/>
          </a:bodyPr>
          <a:lstStyle/>
          <a:p>
            <a:pPr algn="l">
              <a:buClrTx/>
            </a:pPr>
            <a:r>
              <a:rPr lang="en-US" altLang="zh-CN" sz="1800" dirty="0">
                <a:solidFill>
                  <a:srgbClr val="333399"/>
                </a:solidFill>
                <a:sym typeface="Symbol" pitchFamily="18" charset="2"/>
              </a:rPr>
              <a:t>N </a:t>
            </a:r>
            <a:r>
              <a:rPr lang="en-US" altLang="zh-CN" sz="1800" i="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M S                 </a:t>
            </a:r>
            <a:r>
              <a:rPr lang="en-US" altLang="zh-CN" sz="1800" dirty="0">
                <a:solidFill>
                  <a:srgbClr val="333399"/>
                </a:solidFill>
                <a:cs typeface="Times New Roman" pitchFamily="18" charset="0"/>
                <a:sym typeface="Symbol" pitchFamily="18" charset="2"/>
              </a:rPr>
              <a:t>p</a:t>
            </a:r>
            <a:r>
              <a:rPr lang="en-US" altLang="zh-CN" sz="1800" dirty="0">
                <a:solidFill>
                  <a:srgbClr val="333399"/>
                </a:solidFill>
              </a:rPr>
              <a:t>rint(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v</a:t>
            </a:r>
            <a:r>
              <a:rPr lang="en-US" altLang="zh-CN" sz="1800" dirty="0">
                <a:solidFill>
                  <a:srgbClr val="333399"/>
                </a:solidFill>
              </a:rPr>
              <a:t>) </a:t>
            </a:r>
            <a:endParaRPr lang="en-US" altLang="zh-CN" sz="1800" i="0" baseline="-250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B</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 S</a:t>
            </a:r>
            <a:r>
              <a:rPr lang="en-US" altLang="zh-CN" sz="1800" i="0" baseline="-25000" dirty="0">
                <a:solidFill>
                  <a:srgbClr val="333399"/>
                </a:solidFill>
                <a:sym typeface="Symbol" pitchFamily="18" charset="2"/>
              </a:rPr>
              <a:t>1</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 +</a:t>
            </a:r>
            <a:r>
              <a:rPr lang="en-US" altLang="zh-CN" sz="1800" i="0" dirty="0">
                <a:solidFill>
                  <a:srgbClr val="333399"/>
                </a:solidFill>
                <a:ea typeface="华文行楷" pitchFamily="2" charset="-122"/>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kumimoji="0"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ea typeface="华文行楷" pitchFamily="2" charset="-122"/>
                <a:sym typeface="Symbol" pitchFamily="18" charset="2"/>
              </a:rPr>
              <a:t>0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ea typeface="华文行楷" pitchFamily="2" charset="-122"/>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sym typeface="Symbol" pitchFamily="18" charset="2"/>
              </a:rPr>
              <a:t>1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2^</a:t>
            </a:r>
            <a:r>
              <a:rPr lang="en-US" altLang="zh-CN" sz="1800" dirty="0">
                <a:solidFill>
                  <a:srgbClr val="333399"/>
                </a:solidFill>
                <a:ea typeface="华文行楷" pitchFamily="2" charset="-122"/>
                <a:sym typeface="Symbol" pitchFamily="18" charset="2"/>
              </a:rPr>
              <a:t>(</a:t>
            </a:r>
            <a:r>
              <a:rPr lang="en-US" altLang="zh-CN" sz="1800" i="0" dirty="0">
                <a:solidFill>
                  <a:srgbClr val="333399"/>
                </a:solidFill>
                <a:ea typeface="华文行楷" pitchFamily="2" charset="-122"/>
                <a:sym typeface="Symbol" pitchFamily="18" charset="2"/>
              </a:rPr>
              <a: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M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1</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P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s+1</a:t>
            </a:r>
            <a:endParaRPr lang="en-US" altLang="zh-CN" sz="1800" dirty="0">
              <a:solidFill>
                <a:srgbClr val="333399"/>
              </a:solidFill>
              <a:sym typeface="Symbol" pitchFamily="18" charset="2"/>
            </a:endParaRPr>
          </a:p>
          <a:p>
            <a:pPr algn="l">
              <a:buClrTx/>
            </a:pPr>
            <a:endParaRPr lang="en-US" altLang="zh-CN" sz="800" dirty="0">
              <a:solidFill>
                <a:srgbClr val="333399"/>
              </a:solidFill>
              <a:sym typeface="Symbol" pitchFamily="18" charset="2"/>
            </a:endParaRPr>
          </a:p>
          <a:p>
            <a:pPr algn="l">
              <a:buClrTx/>
            </a:pPr>
            <a:r>
              <a:rPr kumimoji="0" lang="en-US" altLang="zh-CN" sz="2000" b="1" i="0" dirty="0">
                <a:solidFill>
                  <a:srgbClr val="333399"/>
                </a:solidFill>
                <a:sym typeface="Symbol" pitchFamily="18" charset="2"/>
              </a:rPr>
              <a:t>(</a:t>
            </a:r>
            <a:r>
              <a:rPr kumimoji="0" lang="zh-CN" altLang="en-US" sz="2000" b="1" i="0" dirty="0">
                <a:solidFill>
                  <a:srgbClr val="333399"/>
                </a:solidFill>
                <a:sym typeface="Symbol" pitchFamily="18" charset="2"/>
              </a:rPr>
              <a:t>分析栈</a:t>
            </a:r>
            <a:r>
              <a:rPr kumimoji="0" lang="en-US" altLang="zh-CN" sz="2000" dirty="0" err="1">
                <a:solidFill>
                  <a:srgbClr val="333399"/>
                </a:solidFill>
                <a:sym typeface="Symbol" pitchFamily="18" charset="2"/>
              </a:rPr>
              <a:t>val</a:t>
            </a:r>
            <a:r>
              <a:rPr kumimoji="0" lang="en-US" altLang="zh-CN" sz="2000" dirty="0">
                <a:solidFill>
                  <a:srgbClr val="333399"/>
                </a:solidFill>
                <a:sym typeface="Symbol" pitchFamily="18" charset="2"/>
              </a:rPr>
              <a:t> </a:t>
            </a:r>
            <a:r>
              <a:rPr kumimoji="0" lang="zh-CN" altLang="en-US" sz="2000" b="1" i="0" dirty="0">
                <a:solidFill>
                  <a:srgbClr val="333399"/>
                </a:solidFill>
                <a:sym typeface="Symbol" pitchFamily="18" charset="2"/>
              </a:rPr>
              <a:t>存放文法符号的综合属性，</a:t>
            </a:r>
            <a:r>
              <a:rPr kumimoji="0" lang="en-US" altLang="zh-CN" sz="2000" dirty="0">
                <a:solidFill>
                  <a:srgbClr val="333399"/>
                </a:solidFill>
                <a:sym typeface="Symbol" pitchFamily="18" charset="2"/>
              </a:rPr>
              <a:t>top</a:t>
            </a:r>
            <a:r>
              <a:rPr kumimoji="0" lang="zh-CN" altLang="en-US" sz="2000" b="1" i="0" dirty="0">
                <a:solidFill>
                  <a:srgbClr val="333399"/>
                </a:solidFill>
                <a:sym typeface="Symbol" pitchFamily="18" charset="2"/>
              </a:rPr>
              <a:t>为栈顶指针</a:t>
            </a:r>
            <a:r>
              <a:rPr kumimoji="0" lang="en-US" altLang="zh-CN" sz="2000" b="1" i="0" dirty="0">
                <a:solidFill>
                  <a:srgbClr val="333399"/>
                </a:solidFill>
                <a:sym typeface="Symbol" pitchFamily="18" charset="2"/>
              </a:rPr>
              <a:t>)</a:t>
            </a:r>
          </a:p>
        </p:txBody>
      </p:sp>
    </p:spTree>
    <p:extLst>
      <p:ext uri="{BB962C8B-B14F-4D97-AF65-F5344CB8AC3E}">
        <p14:creationId xmlns:p14="http://schemas.microsoft.com/office/powerpoint/2010/main" val="43787584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22630"/>
                                        </p:tgtEl>
                                        <p:attrNameLst>
                                          <p:attrName>style.visibility</p:attrName>
                                        </p:attrNameLst>
                                      </p:cBhvr>
                                      <p:to>
                                        <p:strVal val="visible"/>
                                      </p:to>
                                    </p:set>
                                    <p:animEffect transition="in" filter="slide(fromBottom)">
                                      <p:cBhvr>
                                        <p:cTn id="7" dur="500"/>
                                        <p:tgtEl>
                                          <p:spTgt spid="62263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22631"/>
                                        </p:tgtEl>
                                        <p:attrNameLst>
                                          <p:attrName>style.visibility</p:attrName>
                                        </p:attrNameLst>
                                      </p:cBhvr>
                                      <p:to>
                                        <p:strVal val="visible"/>
                                      </p:to>
                                    </p:set>
                                    <p:animEffect transition="in" filter="slide(fromBottom)">
                                      <p:cBhvr>
                                        <p:cTn id="12" dur="500"/>
                                        <p:tgtEl>
                                          <p:spTgt spid="622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2630" grpId="0"/>
      <p:bldP spid="622631"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5"/>
          <p:cNvSpPr txBox="1">
            <a:spLocks noChangeArrowheads="1"/>
          </p:cNvSpPr>
          <p:nvPr/>
        </p:nvSpPr>
        <p:spPr bwMode="auto">
          <a:xfrm>
            <a:off x="338138" y="399628"/>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dirty="0">
                <a:latin typeface="楷体_GB2312" pitchFamily="49" charset="-122"/>
              </a:rPr>
              <a:t> </a:t>
            </a:r>
            <a:r>
              <a:rPr lang="zh-CN" altLang="en-US" sz="2800" b="1" i="0" dirty="0">
                <a:latin typeface="楷体_GB2312" pitchFamily="49" charset="-122"/>
              </a:rPr>
              <a:t>基于翻译模式的</a:t>
            </a:r>
            <a:r>
              <a:rPr lang="zh-CN" altLang="en-US" sz="2800" b="1" i="0" dirty="0"/>
              <a:t>自下而上</a:t>
            </a:r>
            <a:r>
              <a:rPr lang="zh-CN" altLang="en-US" sz="2800" b="1" i="0" dirty="0">
                <a:latin typeface="楷体_GB2312" pitchFamily="49" charset="-122"/>
              </a:rPr>
              <a:t>语义计算</a:t>
            </a:r>
          </a:p>
          <a:p>
            <a:pPr algn="l">
              <a:buClrTx/>
            </a:pPr>
            <a:endParaRPr lang="zh-CN" altLang="en-US" sz="1000" b="1" i="0" dirty="0">
              <a:latin typeface="楷体_GB2312" pitchFamily="49" charset="-122"/>
            </a:endParaRPr>
          </a:p>
          <a:p>
            <a:pPr lvl="1" algn="l">
              <a:buClrTx/>
              <a:buFont typeface="Symbol" pitchFamily="18" charset="2"/>
              <a:buChar char="-"/>
            </a:pPr>
            <a:r>
              <a:rPr lang="zh-CN" altLang="en-US" sz="2800" b="1" i="0" dirty="0"/>
              <a:t>  </a:t>
            </a:r>
            <a:r>
              <a:rPr lang="zh-CN" altLang="en-US" b="1" i="0" dirty="0">
                <a:solidFill>
                  <a:srgbClr val="333399"/>
                </a:solidFill>
              </a:rPr>
              <a:t>分析栈中继承属性的访问（</a:t>
            </a:r>
            <a:r>
              <a:rPr lang="zh-CN" altLang="en-US" b="1" i="0" dirty="0"/>
              <a:t>较复杂的例子</a:t>
            </a:r>
            <a:r>
              <a:rPr lang="zh-CN" altLang="en-US" b="1" i="0" dirty="0">
                <a:solidFill>
                  <a:srgbClr val="333399"/>
                </a:solidFill>
              </a:rPr>
              <a:t>）</a:t>
            </a:r>
          </a:p>
        </p:txBody>
      </p:sp>
      <p:sp>
        <p:nvSpPr>
          <p:cNvPr id="75779" name="Text Box 7"/>
          <p:cNvSpPr txBox="1">
            <a:spLocks noChangeArrowheads="1"/>
          </p:cNvSpPr>
          <p:nvPr/>
        </p:nvSpPr>
        <p:spPr bwMode="auto">
          <a:xfrm>
            <a:off x="850106" y="3498850"/>
            <a:ext cx="6480175" cy="396875"/>
          </a:xfrm>
          <a:prstGeom prst="rect">
            <a:avLst/>
          </a:prstGeom>
          <a:noFill/>
          <a:ln w="9525">
            <a:noFill/>
            <a:miter lim="800000"/>
            <a:headEnd/>
            <a:tailEnd/>
          </a:ln>
        </p:spPr>
        <p:txBody>
          <a:bodyPr>
            <a:spAutoFit/>
          </a:bodyPr>
          <a:lstStyle/>
          <a:p>
            <a:pPr algn="l">
              <a:buClrTx/>
            </a:pPr>
            <a:r>
              <a:rPr kumimoji="0" lang="zh-CN" altLang="en-US" sz="2000" b="1" i="0">
                <a:sym typeface="Symbol" pitchFamily="18" charset="2"/>
              </a:rPr>
              <a:t>产生式                   依产生式归约时语义计算的代码片断</a:t>
            </a:r>
            <a:endParaRPr kumimoji="0" lang="zh-CN" altLang="en-US" sz="2000" b="1" i="0">
              <a:solidFill>
                <a:srgbClr val="333399"/>
              </a:solidFill>
              <a:cs typeface="Times New Roman" pitchFamily="18" charset="0"/>
              <a:sym typeface="Symbol" pitchFamily="18" charset="2"/>
            </a:endParaRPr>
          </a:p>
        </p:txBody>
      </p:sp>
      <p:sp>
        <p:nvSpPr>
          <p:cNvPr id="75784" name="Text Box 12"/>
          <p:cNvSpPr txBox="1">
            <a:spLocks noChangeArrowheads="1"/>
          </p:cNvSpPr>
          <p:nvPr/>
        </p:nvSpPr>
        <p:spPr bwMode="auto">
          <a:xfrm>
            <a:off x="1164383" y="1524001"/>
            <a:ext cx="7620000" cy="2014537"/>
          </a:xfrm>
          <a:prstGeom prst="rect">
            <a:avLst/>
          </a:prstGeom>
          <a:noFill/>
          <a:ln w="9525">
            <a:noFill/>
            <a:miter lim="800000"/>
            <a:headEnd/>
            <a:tailEnd/>
          </a:ln>
        </p:spPr>
        <p:txBody>
          <a:bodyPr>
            <a:spAutoFit/>
          </a:bodyPr>
          <a:lstStyle/>
          <a:p>
            <a:pPr algn="l">
              <a:buClrTx/>
            </a:pPr>
            <a:r>
              <a:rPr lang="en-US" altLang="zh-CN" sz="1800" dirty="0">
                <a:solidFill>
                  <a:srgbClr val="333399"/>
                </a:solidFill>
                <a:sym typeface="Symbol" pitchFamily="18" charset="2"/>
              </a:rPr>
              <a:t>N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ym typeface="Symbol" pitchFamily="18" charset="2"/>
              </a:rPr>
              <a:t> </a:t>
            </a:r>
            <a:r>
              <a:rPr lang="en-US" altLang="zh-CN" sz="1800" dirty="0">
                <a:solidFill>
                  <a:srgbClr val="333399"/>
                </a:solidFill>
                <a:sym typeface="Symbol" pitchFamily="18" charset="2"/>
              </a:rPr>
              <a:t>M </a:t>
            </a:r>
            <a:r>
              <a:rPr lang="en-US" altLang="zh-CN" sz="1800" i="0" dirty="0">
                <a:solidFill>
                  <a:srgbClr val="333399"/>
                </a:solidFill>
                <a:cs typeface="Times New Roman" pitchFamily="18" charset="0"/>
                <a:sym typeface="Symbol" pitchFamily="18" charset="2"/>
              </a:rPr>
              <a:t>{ </a:t>
            </a:r>
            <a:r>
              <a:rPr lang="en-US" altLang="zh-CN" sz="1800" dirty="0" err="1">
                <a:solidFill>
                  <a:srgbClr val="333399"/>
                </a:solidFill>
                <a:sym typeface="Symbol" pitchFamily="18" charset="2"/>
              </a:rPr>
              <a:t>S</a:t>
            </a:r>
            <a:r>
              <a:rPr lang="en-US" altLang="zh-CN" sz="1800" b="1" i="0" dirty="0" err="1">
                <a:solidFill>
                  <a:srgbClr val="333399"/>
                </a:solidFill>
                <a:sym typeface="Symbol" pitchFamily="18" charset="2"/>
              </a:rPr>
              <a:t>.</a:t>
            </a:r>
            <a:r>
              <a:rPr lang="en-US" altLang="zh-CN" sz="1800" dirty="0" err="1">
                <a:solidFill>
                  <a:srgbClr val="333399"/>
                </a:solidFill>
              </a:rPr>
              <a:t>f</a:t>
            </a:r>
            <a:r>
              <a:rPr lang="en-US" altLang="zh-CN" sz="1800" i="0" dirty="0">
                <a:solidFill>
                  <a:srgbClr val="333399"/>
                </a:solidFill>
              </a:rPr>
              <a:t> : = </a:t>
            </a:r>
            <a:r>
              <a:rPr lang="en-US" altLang="zh-CN" sz="1800" dirty="0">
                <a:solidFill>
                  <a:srgbClr val="333399"/>
                </a:solidFill>
                <a:sym typeface="Symbol" pitchFamily="18" charset="2"/>
              </a:rPr>
              <a:t>M</a:t>
            </a:r>
            <a:r>
              <a:rPr lang="en-US" altLang="zh-CN" sz="1800" b="1" i="0" dirty="0">
                <a:solidFill>
                  <a:srgbClr val="333399"/>
                </a:solidFill>
                <a:sym typeface="Symbol" pitchFamily="18" charset="2"/>
              </a:rPr>
              <a:t>.</a:t>
            </a:r>
            <a:r>
              <a:rPr lang="en-US" altLang="zh-CN" sz="1800" dirty="0">
                <a:solidFill>
                  <a:srgbClr val="333399"/>
                </a:solidFill>
              </a:rPr>
              <a:t>s</a:t>
            </a:r>
            <a:r>
              <a:rPr lang="en-US" altLang="zh-CN" sz="1800" i="0" dirty="0">
                <a:solidFill>
                  <a:srgbClr val="333399"/>
                </a:solidFill>
              </a:rPr>
              <a:t>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a:t>
            </a:r>
            <a:r>
              <a:rPr lang="en-US" altLang="zh-CN" sz="1800" dirty="0">
                <a:solidFill>
                  <a:srgbClr val="333399"/>
                </a:solidFill>
              </a:rPr>
              <a:t>rint(</a:t>
            </a:r>
            <a:r>
              <a:rPr lang="en-US" altLang="zh-CN" sz="1800" dirty="0" err="1">
                <a:solidFill>
                  <a:srgbClr val="333399"/>
                </a:solidFill>
                <a:sym typeface="Symbol" pitchFamily="18" charset="2"/>
              </a:rPr>
              <a:t>S</a:t>
            </a:r>
            <a:r>
              <a:rPr lang="en-US" altLang="zh-CN" sz="1800" b="1" i="0"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rPr>
              <a:t>) </a:t>
            </a:r>
            <a:r>
              <a:rPr lang="en-US" altLang="zh-CN" sz="1800" i="0" dirty="0">
                <a:solidFill>
                  <a:srgbClr val="333399"/>
                </a:solidFill>
                <a:sym typeface="Symbol" pitchFamily="18" charset="2"/>
              </a:rPr>
              <a:t>}</a:t>
            </a:r>
            <a:endParaRPr lang="en-US" altLang="zh-CN" sz="1800" i="0" baseline="-250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 </a:t>
            </a:r>
            <a:r>
              <a:rPr lang="en-US" altLang="zh-CN" sz="1800" dirty="0" err="1">
                <a:solidFill>
                  <a:srgbClr val="333399"/>
                </a:solidFill>
                <a:sym typeface="Symbol" pitchFamily="18" charset="2"/>
              </a:rPr>
              <a:t>B</a:t>
            </a:r>
            <a:r>
              <a:rPr lang="en-US" altLang="zh-CN" sz="1800" b="1" i="0" dirty="0" err="1">
                <a:solidFill>
                  <a:srgbClr val="333399"/>
                </a:solidFill>
                <a:sym typeface="Symbol" pitchFamily="18" charset="2"/>
              </a:rPr>
              <a:t>.</a:t>
            </a:r>
            <a:r>
              <a:rPr lang="en-US" altLang="zh-CN" sz="1800" dirty="0" err="1">
                <a:solidFill>
                  <a:srgbClr val="333399"/>
                </a:solidFill>
              </a:rPr>
              <a:t>f</a:t>
            </a:r>
            <a:r>
              <a:rPr lang="en-US" altLang="zh-CN" sz="1800" i="0" dirty="0">
                <a:solidFill>
                  <a:srgbClr val="333399"/>
                </a:solidFill>
              </a:rPr>
              <a:t> : =</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f</a:t>
            </a:r>
            <a:r>
              <a:rPr lang="en-US" altLang="zh-CN" sz="1800" dirty="0">
                <a:solidFill>
                  <a:srgbClr val="333399"/>
                </a:solidFill>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B</a:t>
            </a:r>
            <a:r>
              <a:rPr lang="en-US" altLang="zh-CN" sz="1800" dirty="0">
                <a:sym typeface="Symbol" pitchFamily="18" charset="2"/>
              </a:rPr>
              <a:t>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P</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i</a:t>
            </a:r>
            <a:r>
              <a:rPr lang="en-US" altLang="zh-CN" sz="1800" dirty="0">
                <a:solidFill>
                  <a:srgbClr val="333399"/>
                </a:solidFill>
                <a:sym typeface="Symbol" pitchFamily="18" charset="2"/>
              </a:rPr>
              <a:t> </a:t>
            </a:r>
            <a:r>
              <a:rPr lang="en-US" altLang="zh-CN" sz="1800" i="0" dirty="0">
                <a:solidFill>
                  <a:srgbClr val="333399"/>
                </a:solidFill>
              </a:rPr>
              <a:t>:=</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f</a:t>
            </a:r>
            <a:r>
              <a:rPr lang="en-US" altLang="zh-CN" sz="1800" dirty="0">
                <a:solidFill>
                  <a:srgbClr val="333399"/>
                </a:solidFill>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P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S</a:t>
            </a:r>
            <a:r>
              <a:rPr lang="en-US" altLang="zh-CN" sz="1800" i="0" baseline="-25000" dirty="0">
                <a:solidFill>
                  <a:srgbClr val="333399"/>
                </a:solidFill>
                <a:sym typeface="Symbol" pitchFamily="18" charset="2"/>
              </a:rPr>
              <a:t>1</a:t>
            </a:r>
            <a:r>
              <a:rPr lang="en-US" altLang="zh-CN" sz="1800" b="1" dirty="0">
                <a:solidFill>
                  <a:srgbClr val="333399"/>
                </a:solidFill>
                <a:sym typeface="Symbol" pitchFamily="18" charset="2"/>
              </a:rPr>
              <a:t>.</a:t>
            </a:r>
            <a:r>
              <a:rPr lang="en-US" altLang="zh-CN" sz="1800" dirty="0">
                <a:solidFill>
                  <a:srgbClr val="333399"/>
                </a:solidFill>
                <a:sym typeface="Symbol" pitchFamily="18" charset="2"/>
              </a:rPr>
              <a:t>f </a:t>
            </a:r>
            <a:r>
              <a:rPr lang="en-US" altLang="zh-CN" sz="1800" i="0" dirty="0">
                <a:solidFill>
                  <a:srgbClr val="333399"/>
                </a:solidFill>
              </a:rPr>
              <a:t>:= </a:t>
            </a:r>
            <a:r>
              <a:rPr lang="en-US" altLang="zh-CN" sz="1800" dirty="0">
                <a:solidFill>
                  <a:srgbClr val="333399"/>
                </a:solidFill>
                <a:sym typeface="Symbol" pitchFamily="18" charset="2"/>
              </a:rPr>
              <a:t>P</a:t>
            </a:r>
            <a:r>
              <a:rPr lang="en-US" altLang="zh-CN" sz="1800" b="1" dirty="0">
                <a:solidFill>
                  <a:srgbClr val="333399"/>
                </a:solidFill>
                <a:sym typeface="Symbol" pitchFamily="18" charset="2"/>
              </a:rPr>
              <a:t>.</a:t>
            </a: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S</a:t>
            </a:r>
            <a:r>
              <a:rPr lang="en-US" altLang="zh-CN" sz="1800" i="0" baseline="-25000" dirty="0">
                <a:solidFill>
                  <a:srgbClr val="333399"/>
                </a:solidFill>
                <a:sym typeface="Symbol" pitchFamily="18" charset="2"/>
              </a:rPr>
              <a:t>1 </a:t>
            </a:r>
            <a:r>
              <a:rPr lang="en-US" altLang="zh-CN" sz="1800" i="0" dirty="0">
                <a:solidFill>
                  <a:srgbClr val="333399"/>
                </a:solidFill>
                <a:sym typeface="Symbol" pitchFamily="18" charset="2"/>
              </a:rPr>
              <a:t>{</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a:t>
            </a:r>
            <a:r>
              <a:rPr lang="en-US" altLang="zh-CN" sz="1800" dirty="0">
                <a:solidFill>
                  <a:srgbClr val="333399"/>
                </a:solidFill>
                <a:sym typeface="Symbol" pitchFamily="18" charset="2"/>
              </a:rPr>
              <a:t>S</a:t>
            </a:r>
            <a:r>
              <a:rPr lang="en-US" altLang="zh-CN" sz="1800" i="0" baseline="-25000" dirty="0">
                <a:solidFill>
                  <a:srgbClr val="333399"/>
                </a:solidFill>
                <a:sym typeface="Symbol" pitchFamily="18" charset="2"/>
              </a:rPr>
              <a:t>1</a:t>
            </a:r>
            <a:r>
              <a:rPr lang="en-US" altLang="zh-CN" sz="1800" b="1" i="0" dirty="0">
                <a:solidFill>
                  <a:srgbClr val="333399"/>
                </a:solidFill>
                <a:sym typeface="Symbol" pitchFamily="18" charset="2"/>
              </a:rPr>
              <a:t>.</a:t>
            </a:r>
            <a:r>
              <a:rPr lang="en-US" altLang="zh-CN" sz="1800" dirty="0">
                <a:solidFill>
                  <a:srgbClr val="333399"/>
                </a:solidFill>
                <a:sym typeface="Symbol" pitchFamily="18" charset="2"/>
              </a:rPr>
              <a:t>v</a:t>
            </a:r>
            <a:r>
              <a:rPr lang="en-US" altLang="zh-CN" sz="1800" i="0" dirty="0">
                <a:solidFill>
                  <a:srgbClr val="333399"/>
                </a:solidFill>
              </a:rPr>
              <a:t>+</a:t>
            </a:r>
            <a:r>
              <a:rPr lang="en-US" altLang="zh-CN" sz="1800" dirty="0">
                <a:solidFill>
                  <a:srgbClr val="333399"/>
                </a:solidFill>
                <a:sym typeface="Symbol" pitchFamily="18" charset="2"/>
              </a:rPr>
              <a:t>B</a:t>
            </a:r>
            <a:r>
              <a:rPr lang="en-US" altLang="zh-CN" sz="1800" b="1" i="0" dirty="0">
                <a:solidFill>
                  <a:srgbClr val="333399"/>
                </a:solidFill>
                <a:sym typeface="Symbol" pitchFamily="18" charset="2"/>
              </a:rPr>
              <a:t>.</a:t>
            </a:r>
            <a:r>
              <a:rPr lang="en-US" altLang="zh-CN" sz="1800" dirty="0">
                <a:solidFill>
                  <a:srgbClr val="333399"/>
                </a:solidFill>
                <a:sym typeface="Symbol" pitchFamily="18" charset="2"/>
              </a:rPr>
              <a:t>v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a:t>
            </a: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a:t>
            </a:r>
            <a:r>
              <a:rPr lang="en-US" altLang="zh-CN" sz="1800" dirty="0">
                <a:solidFill>
                  <a:srgbClr val="333399"/>
                </a:solidFill>
                <a:sym typeface="Symbol" pitchFamily="18" charset="2"/>
              </a:rPr>
              <a:t>0 </a:t>
            </a:r>
            <a:r>
              <a:rPr lang="en-US" altLang="zh-CN" sz="1800" i="0" dirty="0">
                <a:solidFill>
                  <a:srgbClr val="333399"/>
                </a:solidFill>
                <a:sym typeface="Symbol" pitchFamily="18" charset="2"/>
              </a:rPr>
              <a:t>}</a:t>
            </a:r>
            <a:endParaRPr kumimoji="0" lang="en-US" altLang="zh-CN" sz="1800" b="1" dirty="0">
              <a:solidFill>
                <a:srgbClr val="333399"/>
              </a:solidFill>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ea typeface="华文行楷" pitchFamily="2" charset="-122"/>
                <a:sym typeface="Symbol" pitchFamily="18" charset="2"/>
              </a:rPr>
              <a:t>0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B</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0 </a:t>
            </a:r>
            <a:r>
              <a:rPr lang="en-US" altLang="zh-CN" sz="1800" i="0" dirty="0">
                <a:solidFill>
                  <a:srgbClr val="333399"/>
                </a:solidFill>
                <a:sym typeface="Symbol" pitchFamily="18" charset="2"/>
              </a:rPr>
              <a:t>}</a:t>
            </a:r>
            <a:endParaRPr lang="en-US" altLang="zh-CN" sz="1800" u="sng" dirty="0">
              <a:solidFill>
                <a:srgbClr val="333399"/>
              </a:solidFill>
              <a:ea typeface="华文行楷" pitchFamily="2" charset="-122"/>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1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B</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2^</a:t>
            </a:r>
            <a:r>
              <a:rPr lang="en-US" altLang="zh-CN" sz="1800" dirty="0">
                <a:solidFill>
                  <a:srgbClr val="333399"/>
                </a:solidFill>
              </a:rPr>
              <a:t>(</a:t>
            </a:r>
            <a:r>
              <a:rPr lang="en-US" altLang="zh-CN" sz="1800" i="0" dirty="0">
                <a:solidFill>
                  <a:srgbClr val="333399"/>
                </a:solidFill>
              </a:rPr>
              <a:t>-</a:t>
            </a:r>
            <a:r>
              <a:rPr lang="en-US" altLang="zh-CN" sz="1800" dirty="0" err="1">
                <a:solidFill>
                  <a:srgbClr val="333399"/>
                </a:solidFill>
                <a:sym typeface="Symbol" pitchFamily="18" charset="2"/>
              </a:rPr>
              <a:t>B</a:t>
            </a:r>
            <a:r>
              <a:rPr lang="en-US" altLang="zh-CN" sz="1800" b="1" i="0" dirty="0" err="1">
                <a:solidFill>
                  <a:srgbClr val="333399"/>
                </a:solidFill>
                <a:sym typeface="Symbol" pitchFamily="18" charset="2"/>
              </a:rPr>
              <a:t>.</a:t>
            </a:r>
            <a:r>
              <a:rPr lang="en-US" altLang="zh-CN" sz="1800" dirty="0" err="1">
                <a:solidFill>
                  <a:srgbClr val="333399"/>
                </a:solidFill>
              </a:rPr>
              <a:t>f</a:t>
            </a:r>
            <a:r>
              <a:rPr lang="en-US" altLang="zh-CN" sz="1800" dirty="0">
                <a:solidFill>
                  <a:srgbClr val="333399"/>
                </a:solidFill>
              </a:rPr>
              <a:t>)</a:t>
            </a:r>
            <a:r>
              <a:rPr lang="en-US" altLang="zh-CN" sz="1800" i="0" dirty="0">
                <a:solidFill>
                  <a:srgbClr val="333399"/>
                </a:solidFill>
              </a:rPr>
              <a:t> </a:t>
            </a:r>
            <a:r>
              <a:rPr lang="en-US" altLang="zh-CN" sz="1800" i="0" dirty="0">
                <a:solidFill>
                  <a:srgbClr val="333399"/>
                </a:solidFill>
                <a:sym typeface="Symbol" pitchFamily="18" charset="2"/>
              </a:rPr>
              <a:t>}</a:t>
            </a:r>
          </a:p>
          <a:p>
            <a:pPr algn="l">
              <a:buClrTx/>
            </a:pPr>
            <a:r>
              <a:rPr lang="en-US" altLang="zh-CN" sz="1800" dirty="0">
                <a:solidFill>
                  <a:srgbClr val="333399"/>
                </a:solidFill>
                <a:sym typeface="Symbol" pitchFamily="18" charset="2"/>
              </a:rPr>
              <a:t>M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M</a:t>
            </a:r>
            <a:r>
              <a:rPr lang="en-US" altLang="zh-CN" sz="1800" b="1" i="0" dirty="0">
                <a:solidFill>
                  <a:srgbClr val="333399"/>
                </a:solidFill>
                <a:sym typeface="Symbol" pitchFamily="18" charset="2"/>
              </a:rPr>
              <a:t>.</a:t>
            </a:r>
            <a:r>
              <a:rPr lang="en-US" altLang="zh-CN" sz="1800" dirty="0">
                <a:solidFill>
                  <a:srgbClr val="333399"/>
                </a:solidFill>
              </a:rPr>
              <a:t>s</a:t>
            </a:r>
            <a:r>
              <a:rPr lang="en-US" altLang="zh-CN" sz="1800" i="0" dirty="0">
                <a:solidFill>
                  <a:srgbClr val="333399"/>
                </a:solidFill>
              </a:rPr>
              <a:t> : =1</a:t>
            </a:r>
            <a:r>
              <a:rPr lang="en-US" altLang="zh-CN" sz="1800" i="0" dirty="0">
                <a:solidFill>
                  <a:srgbClr val="333399"/>
                </a:solidFill>
                <a:sym typeface="Symbol" pitchFamily="18" charset="2"/>
              </a:rPr>
              <a:t>}</a:t>
            </a:r>
          </a:p>
          <a:p>
            <a:pPr algn="l">
              <a:buClrTx/>
            </a:pPr>
            <a:r>
              <a:rPr lang="en-US" altLang="zh-CN" sz="1800" dirty="0">
                <a:solidFill>
                  <a:srgbClr val="333399"/>
                </a:solidFill>
                <a:sym typeface="Symbol" pitchFamily="18" charset="2"/>
              </a:rPr>
              <a:t>P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a:t>
            </a:r>
            <a:r>
              <a:rPr lang="en-US" altLang="zh-CN" sz="1800" b="1" dirty="0">
                <a:solidFill>
                  <a:srgbClr val="333399"/>
                </a:solidFill>
                <a:sym typeface="Symbol" pitchFamily="18" charset="2"/>
              </a:rPr>
              <a:t>.</a:t>
            </a:r>
            <a:r>
              <a:rPr lang="en-US" altLang="zh-CN" sz="1800" dirty="0">
                <a:solidFill>
                  <a:srgbClr val="333399"/>
                </a:solidFill>
                <a:sym typeface="Symbol" pitchFamily="18" charset="2"/>
              </a:rPr>
              <a:t>s </a:t>
            </a:r>
            <a:r>
              <a:rPr lang="en-US" altLang="zh-CN" sz="1800" i="0" dirty="0">
                <a:solidFill>
                  <a:srgbClr val="333399"/>
                </a:solidFill>
              </a:rPr>
              <a:t>:= </a:t>
            </a:r>
            <a:r>
              <a:rPr lang="en-US" altLang="zh-CN" sz="1800" dirty="0" err="1">
                <a:solidFill>
                  <a:srgbClr val="333399"/>
                </a:solidFill>
                <a:sym typeface="Symbol" pitchFamily="18" charset="2"/>
              </a:rPr>
              <a:t>P</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i</a:t>
            </a:r>
            <a:r>
              <a:rPr lang="en-US" altLang="zh-CN" sz="1800" dirty="0">
                <a:solidFill>
                  <a:srgbClr val="333399"/>
                </a:solidFill>
                <a:sym typeface="Symbol" pitchFamily="18" charset="2"/>
              </a:rPr>
              <a:t> +1 </a:t>
            </a:r>
            <a:r>
              <a:rPr lang="en-US" altLang="zh-CN" sz="1800" i="0" dirty="0">
                <a:solidFill>
                  <a:srgbClr val="333399"/>
                </a:solidFill>
                <a:sym typeface="Symbol" pitchFamily="18" charset="2"/>
              </a:rPr>
              <a:t>}</a:t>
            </a:r>
          </a:p>
        </p:txBody>
      </p:sp>
      <p:grpSp>
        <p:nvGrpSpPr>
          <p:cNvPr id="75785" name="Group 13"/>
          <p:cNvGrpSpPr>
            <a:grpSpLocks/>
          </p:cNvGrpSpPr>
          <p:nvPr/>
        </p:nvGrpSpPr>
        <p:grpSpPr bwMode="auto">
          <a:xfrm>
            <a:off x="7524750" y="2852738"/>
            <a:ext cx="1368425" cy="3600450"/>
            <a:chOff x="4740" y="1842"/>
            <a:chExt cx="862" cy="2223"/>
          </a:xfrm>
        </p:grpSpPr>
        <p:sp>
          <p:nvSpPr>
            <p:cNvPr id="75810" name="Line 14"/>
            <p:cNvSpPr>
              <a:spLocks noChangeShapeType="1"/>
            </p:cNvSpPr>
            <p:nvPr/>
          </p:nvSpPr>
          <p:spPr bwMode="auto">
            <a:xfrm>
              <a:off x="4740" y="1842"/>
              <a:ext cx="0" cy="2223"/>
            </a:xfrm>
            <a:prstGeom prst="line">
              <a:avLst/>
            </a:prstGeom>
            <a:noFill/>
            <a:ln w="9525">
              <a:solidFill>
                <a:srgbClr val="800080"/>
              </a:solidFill>
              <a:round/>
              <a:headEnd/>
              <a:tailEnd/>
            </a:ln>
          </p:spPr>
          <p:txBody>
            <a:bodyPr>
              <a:spAutoFit/>
            </a:bodyPr>
            <a:lstStyle/>
            <a:p>
              <a:endParaRPr lang="zh-CN" altLang="en-US"/>
            </a:p>
          </p:txBody>
        </p:sp>
        <p:sp>
          <p:nvSpPr>
            <p:cNvPr id="75811" name="Line 15"/>
            <p:cNvSpPr>
              <a:spLocks noChangeShapeType="1"/>
            </p:cNvSpPr>
            <p:nvPr/>
          </p:nvSpPr>
          <p:spPr bwMode="auto">
            <a:xfrm>
              <a:off x="5012" y="1842"/>
              <a:ext cx="0" cy="2223"/>
            </a:xfrm>
            <a:prstGeom prst="line">
              <a:avLst/>
            </a:prstGeom>
            <a:noFill/>
            <a:ln w="9525">
              <a:solidFill>
                <a:srgbClr val="800080"/>
              </a:solidFill>
              <a:round/>
              <a:headEnd/>
              <a:tailEnd/>
            </a:ln>
          </p:spPr>
          <p:txBody>
            <a:bodyPr>
              <a:spAutoFit/>
            </a:bodyPr>
            <a:lstStyle/>
            <a:p>
              <a:endParaRPr lang="zh-CN" altLang="en-US"/>
            </a:p>
          </p:txBody>
        </p:sp>
        <p:sp>
          <p:nvSpPr>
            <p:cNvPr id="75812" name="Line 16"/>
            <p:cNvSpPr>
              <a:spLocks noChangeShapeType="1"/>
            </p:cNvSpPr>
            <p:nvPr/>
          </p:nvSpPr>
          <p:spPr bwMode="auto">
            <a:xfrm>
              <a:off x="5602" y="1842"/>
              <a:ext cx="0" cy="2223"/>
            </a:xfrm>
            <a:prstGeom prst="line">
              <a:avLst/>
            </a:prstGeom>
            <a:noFill/>
            <a:ln w="9525">
              <a:solidFill>
                <a:srgbClr val="800080"/>
              </a:solidFill>
              <a:round/>
              <a:headEnd/>
              <a:tailEnd/>
            </a:ln>
          </p:spPr>
          <p:txBody>
            <a:bodyPr>
              <a:spAutoFit/>
            </a:bodyPr>
            <a:lstStyle/>
            <a:p>
              <a:endParaRPr lang="zh-CN" altLang="en-US"/>
            </a:p>
          </p:txBody>
        </p:sp>
        <p:sp>
          <p:nvSpPr>
            <p:cNvPr id="75813" name="Line 17"/>
            <p:cNvSpPr>
              <a:spLocks noChangeShapeType="1"/>
            </p:cNvSpPr>
            <p:nvPr/>
          </p:nvSpPr>
          <p:spPr bwMode="auto">
            <a:xfrm>
              <a:off x="4740" y="4065"/>
              <a:ext cx="862" cy="0"/>
            </a:xfrm>
            <a:prstGeom prst="line">
              <a:avLst/>
            </a:prstGeom>
            <a:noFill/>
            <a:ln w="9525">
              <a:solidFill>
                <a:srgbClr val="800080"/>
              </a:solidFill>
              <a:round/>
              <a:headEnd/>
              <a:tailEnd/>
            </a:ln>
          </p:spPr>
          <p:txBody>
            <a:bodyPr>
              <a:spAutoFit/>
            </a:bodyPr>
            <a:lstStyle/>
            <a:p>
              <a:endParaRPr lang="zh-CN" altLang="en-US"/>
            </a:p>
          </p:txBody>
        </p:sp>
      </p:grpSp>
      <p:sp>
        <p:nvSpPr>
          <p:cNvPr id="75786" name="Text Box 18"/>
          <p:cNvSpPr txBox="1">
            <a:spLocks noChangeArrowheads="1"/>
          </p:cNvSpPr>
          <p:nvPr/>
        </p:nvSpPr>
        <p:spPr bwMode="auto">
          <a:xfrm>
            <a:off x="4500563" y="3141663"/>
            <a:ext cx="2663825" cy="396875"/>
          </a:xfrm>
          <a:prstGeom prst="rect">
            <a:avLst/>
          </a:prstGeom>
          <a:noFill/>
          <a:ln w="9525">
            <a:noFill/>
            <a:miter lim="800000"/>
            <a:headEnd/>
            <a:tailEnd/>
          </a:ln>
        </p:spPr>
        <p:txBody>
          <a:bodyPr>
            <a:spAutoFit/>
          </a:bodyPr>
          <a:lstStyle/>
          <a:p>
            <a:pPr algn="l">
              <a:buClrTx/>
            </a:pPr>
            <a:r>
              <a:rPr kumimoji="0" lang="zh-CN" altLang="en-US" sz="2000" b="1" i="0">
                <a:sym typeface="Symbol" pitchFamily="18" charset="2"/>
              </a:rPr>
              <a:t>例</a:t>
            </a:r>
            <a:r>
              <a:rPr kumimoji="0" lang="en-US" altLang="zh-CN" sz="2000" b="1" i="0">
                <a:sym typeface="Symbol" pitchFamily="18" charset="2"/>
              </a:rPr>
              <a:t>: </a:t>
            </a:r>
            <a:r>
              <a:rPr kumimoji="0" lang="zh-CN" altLang="en-US" sz="2000" b="1" i="0">
                <a:solidFill>
                  <a:srgbClr val="333399"/>
                </a:solidFill>
                <a:sym typeface="Symbol" pitchFamily="18" charset="2"/>
              </a:rPr>
              <a:t>处理输入串</a:t>
            </a:r>
            <a:r>
              <a:rPr kumimoji="0" lang="zh-CN" altLang="en-US" sz="2000" b="1" i="0">
                <a:sym typeface="Symbol" pitchFamily="18" charset="2"/>
              </a:rPr>
              <a:t>   </a:t>
            </a:r>
            <a:r>
              <a:rPr kumimoji="0" lang="en-US" altLang="zh-CN" sz="2000" b="1" i="0">
                <a:sym typeface="Symbol" pitchFamily="18" charset="2"/>
              </a:rPr>
              <a:t>.101</a:t>
            </a:r>
            <a:endParaRPr kumimoji="0" lang="en-US" altLang="zh-CN" sz="2000" b="1" i="0">
              <a:solidFill>
                <a:srgbClr val="333399"/>
              </a:solidFill>
              <a:cs typeface="Times New Roman" pitchFamily="18" charset="0"/>
              <a:sym typeface="Symbol" pitchFamily="18" charset="2"/>
            </a:endParaRPr>
          </a:p>
        </p:txBody>
      </p:sp>
      <p:sp>
        <p:nvSpPr>
          <p:cNvPr id="75787" name="Rectangle 19"/>
          <p:cNvSpPr>
            <a:spLocks noChangeArrowheads="1"/>
          </p:cNvSpPr>
          <p:nvPr/>
        </p:nvSpPr>
        <p:spPr bwMode="auto">
          <a:xfrm>
            <a:off x="7524750" y="602138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5788" name="Rectangle 20"/>
          <p:cNvSpPr>
            <a:spLocks noChangeArrowheads="1"/>
          </p:cNvSpPr>
          <p:nvPr/>
        </p:nvSpPr>
        <p:spPr bwMode="auto">
          <a:xfrm>
            <a:off x="7956550" y="60213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5789" name="Rectangle 21"/>
          <p:cNvSpPr>
            <a:spLocks noChangeArrowheads="1"/>
          </p:cNvSpPr>
          <p:nvPr/>
        </p:nvSpPr>
        <p:spPr bwMode="auto">
          <a:xfrm>
            <a:off x="7092950" y="274478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endParaRPr kumimoji="0" lang="en-US" altLang="en-US" sz="2000" b="1" i="0">
              <a:sym typeface="Symbol" pitchFamily="18" charset="2"/>
            </a:endParaRPr>
          </a:p>
        </p:txBody>
      </p:sp>
      <p:sp>
        <p:nvSpPr>
          <p:cNvPr id="75790" name="Rectangle 22"/>
          <p:cNvSpPr>
            <a:spLocks noChangeArrowheads="1"/>
          </p:cNvSpPr>
          <p:nvPr/>
        </p:nvSpPr>
        <p:spPr bwMode="auto">
          <a:xfrm>
            <a:off x="7524750" y="5734050"/>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5791" name="Rectangle 23"/>
          <p:cNvSpPr>
            <a:spLocks noChangeArrowheads="1"/>
          </p:cNvSpPr>
          <p:nvPr/>
        </p:nvSpPr>
        <p:spPr bwMode="auto">
          <a:xfrm>
            <a:off x="7956550" y="57340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5792" name="Rectangle 24"/>
          <p:cNvSpPr>
            <a:spLocks noChangeArrowheads="1"/>
          </p:cNvSpPr>
          <p:nvPr/>
        </p:nvSpPr>
        <p:spPr bwMode="auto">
          <a:xfrm>
            <a:off x="7524750" y="540861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M</a:t>
            </a:r>
          </a:p>
        </p:txBody>
      </p:sp>
      <p:sp>
        <p:nvSpPr>
          <p:cNvPr id="75793" name="Rectangle 25"/>
          <p:cNvSpPr>
            <a:spLocks noChangeArrowheads="1"/>
          </p:cNvSpPr>
          <p:nvPr/>
        </p:nvSpPr>
        <p:spPr bwMode="auto">
          <a:xfrm>
            <a:off x="7956550" y="540861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1</a:t>
            </a:r>
          </a:p>
        </p:txBody>
      </p:sp>
      <p:sp>
        <p:nvSpPr>
          <p:cNvPr id="75794" name="Rectangle 26"/>
          <p:cNvSpPr>
            <a:spLocks noChangeArrowheads="1"/>
          </p:cNvSpPr>
          <p:nvPr/>
        </p:nvSpPr>
        <p:spPr bwMode="auto">
          <a:xfrm>
            <a:off x="7524750" y="5048250"/>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B</a:t>
            </a:r>
          </a:p>
        </p:txBody>
      </p:sp>
      <p:sp>
        <p:nvSpPr>
          <p:cNvPr id="75795" name="Rectangle 27"/>
          <p:cNvSpPr>
            <a:spLocks noChangeArrowheads="1"/>
          </p:cNvSpPr>
          <p:nvPr/>
        </p:nvSpPr>
        <p:spPr bwMode="auto">
          <a:xfrm>
            <a:off x="7956550" y="50482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0.5</a:t>
            </a:r>
          </a:p>
        </p:txBody>
      </p:sp>
      <p:sp>
        <p:nvSpPr>
          <p:cNvPr id="75796" name="Rectangle 28"/>
          <p:cNvSpPr>
            <a:spLocks noChangeArrowheads="1"/>
          </p:cNvSpPr>
          <p:nvPr/>
        </p:nvSpPr>
        <p:spPr bwMode="auto">
          <a:xfrm>
            <a:off x="7524750" y="465296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P</a:t>
            </a:r>
          </a:p>
        </p:txBody>
      </p:sp>
      <p:sp>
        <p:nvSpPr>
          <p:cNvPr id="75797" name="Rectangle 29"/>
          <p:cNvSpPr>
            <a:spLocks noChangeArrowheads="1"/>
          </p:cNvSpPr>
          <p:nvPr/>
        </p:nvSpPr>
        <p:spPr bwMode="auto">
          <a:xfrm>
            <a:off x="7956550" y="465296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2</a:t>
            </a:r>
          </a:p>
        </p:txBody>
      </p:sp>
      <p:sp>
        <p:nvSpPr>
          <p:cNvPr id="75798" name="Rectangle 30"/>
          <p:cNvSpPr>
            <a:spLocks noChangeArrowheads="1"/>
          </p:cNvSpPr>
          <p:nvPr/>
        </p:nvSpPr>
        <p:spPr bwMode="auto">
          <a:xfrm>
            <a:off x="7524750" y="4256088"/>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B</a:t>
            </a:r>
          </a:p>
        </p:txBody>
      </p:sp>
      <p:sp>
        <p:nvSpPr>
          <p:cNvPr id="75799" name="Rectangle 31"/>
          <p:cNvSpPr>
            <a:spLocks noChangeArrowheads="1"/>
          </p:cNvSpPr>
          <p:nvPr/>
        </p:nvSpPr>
        <p:spPr bwMode="auto">
          <a:xfrm>
            <a:off x="7956550" y="42560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a:t>
            </a:r>
          </a:p>
        </p:txBody>
      </p:sp>
      <p:sp>
        <p:nvSpPr>
          <p:cNvPr id="75800" name="Rectangle 32"/>
          <p:cNvSpPr>
            <a:spLocks noChangeArrowheads="1"/>
          </p:cNvSpPr>
          <p:nvPr/>
        </p:nvSpPr>
        <p:spPr bwMode="auto">
          <a:xfrm>
            <a:off x="7524750" y="3895725"/>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P</a:t>
            </a:r>
          </a:p>
        </p:txBody>
      </p:sp>
      <p:sp>
        <p:nvSpPr>
          <p:cNvPr id="75801" name="Rectangle 33"/>
          <p:cNvSpPr>
            <a:spLocks noChangeArrowheads="1"/>
          </p:cNvSpPr>
          <p:nvPr/>
        </p:nvSpPr>
        <p:spPr bwMode="auto">
          <a:xfrm>
            <a:off x="7956550" y="3895725"/>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3</a:t>
            </a:r>
          </a:p>
        </p:txBody>
      </p:sp>
      <p:sp>
        <p:nvSpPr>
          <p:cNvPr id="75802" name="Rectangle 34"/>
          <p:cNvSpPr>
            <a:spLocks noChangeArrowheads="1"/>
          </p:cNvSpPr>
          <p:nvPr/>
        </p:nvSpPr>
        <p:spPr bwMode="auto">
          <a:xfrm>
            <a:off x="7524750" y="3500438"/>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B</a:t>
            </a:r>
          </a:p>
        </p:txBody>
      </p:sp>
      <p:sp>
        <p:nvSpPr>
          <p:cNvPr id="75803" name="Rectangle 35"/>
          <p:cNvSpPr>
            <a:spLocks noChangeArrowheads="1"/>
          </p:cNvSpPr>
          <p:nvPr/>
        </p:nvSpPr>
        <p:spPr bwMode="auto">
          <a:xfrm>
            <a:off x="7956550" y="350043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0.125</a:t>
            </a:r>
          </a:p>
        </p:txBody>
      </p:sp>
      <p:sp>
        <p:nvSpPr>
          <p:cNvPr id="75804" name="Rectangle 36"/>
          <p:cNvSpPr>
            <a:spLocks noChangeArrowheads="1"/>
          </p:cNvSpPr>
          <p:nvPr/>
        </p:nvSpPr>
        <p:spPr bwMode="auto">
          <a:xfrm>
            <a:off x="7524750" y="314166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P</a:t>
            </a:r>
          </a:p>
        </p:txBody>
      </p:sp>
      <p:sp>
        <p:nvSpPr>
          <p:cNvPr id="75805" name="Rectangle 37"/>
          <p:cNvSpPr>
            <a:spLocks noChangeArrowheads="1"/>
          </p:cNvSpPr>
          <p:nvPr/>
        </p:nvSpPr>
        <p:spPr bwMode="auto">
          <a:xfrm>
            <a:off x="7956550" y="314166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4</a:t>
            </a:r>
          </a:p>
        </p:txBody>
      </p:sp>
      <p:sp>
        <p:nvSpPr>
          <p:cNvPr id="75806" name="Rectangle 38"/>
          <p:cNvSpPr>
            <a:spLocks noChangeArrowheads="1"/>
          </p:cNvSpPr>
          <p:nvPr/>
        </p:nvSpPr>
        <p:spPr bwMode="auto">
          <a:xfrm>
            <a:off x="7524750" y="2781300"/>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S</a:t>
            </a:r>
          </a:p>
        </p:txBody>
      </p:sp>
      <p:sp>
        <p:nvSpPr>
          <p:cNvPr id="75807" name="Rectangle 39"/>
          <p:cNvSpPr>
            <a:spLocks noChangeArrowheads="1"/>
          </p:cNvSpPr>
          <p:nvPr/>
        </p:nvSpPr>
        <p:spPr bwMode="auto">
          <a:xfrm>
            <a:off x="7956550" y="278130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a:t>
            </a:r>
          </a:p>
        </p:txBody>
      </p:sp>
      <p:sp>
        <p:nvSpPr>
          <p:cNvPr id="623657" name="Text Box 41"/>
          <p:cNvSpPr txBox="1">
            <a:spLocks noChangeArrowheads="1"/>
          </p:cNvSpPr>
          <p:nvPr/>
        </p:nvSpPr>
        <p:spPr bwMode="auto">
          <a:xfrm>
            <a:off x="892969" y="3898642"/>
            <a:ext cx="6437312" cy="2441575"/>
          </a:xfrm>
          <a:prstGeom prst="rect">
            <a:avLst/>
          </a:prstGeom>
          <a:noFill/>
          <a:ln w="9525">
            <a:noFill/>
            <a:miter lim="800000"/>
            <a:headEnd/>
            <a:tailEnd/>
          </a:ln>
        </p:spPr>
        <p:txBody>
          <a:bodyPr>
            <a:spAutoFit/>
          </a:bodyPr>
          <a:lstStyle/>
          <a:p>
            <a:pPr algn="l">
              <a:buClrTx/>
            </a:pPr>
            <a:r>
              <a:rPr lang="en-US" altLang="zh-CN" sz="1800" dirty="0">
                <a:solidFill>
                  <a:srgbClr val="333399"/>
                </a:solidFill>
                <a:sym typeface="Symbol" pitchFamily="18" charset="2"/>
              </a:rPr>
              <a:t>N </a:t>
            </a:r>
            <a:r>
              <a:rPr lang="en-US" altLang="zh-CN" sz="1800" i="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M S                 </a:t>
            </a:r>
            <a:r>
              <a:rPr lang="en-US" altLang="zh-CN" sz="1800" dirty="0">
                <a:solidFill>
                  <a:srgbClr val="333399"/>
                </a:solidFill>
                <a:cs typeface="Times New Roman" pitchFamily="18" charset="0"/>
                <a:sym typeface="Symbol" pitchFamily="18" charset="2"/>
              </a:rPr>
              <a:t>p</a:t>
            </a:r>
            <a:r>
              <a:rPr lang="en-US" altLang="zh-CN" sz="1800" dirty="0">
                <a:solidFill>
                  <a:srgbClr val="333399"/>
                </a:solidFill>
              </a:rPr>
              <a:t>rint(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v</a:t>
            </a:r>
            <a:r>
              <a:rPr lang="en-US" altLang="zh-CN" sz="1800" dirty="0">
                <a:solidFill>
                  <a:srgbClr val="333399"/>
                </a:solidFill>
              </a:rPr>
              <a:t>) </a:t>
            </a:r>
            <a:endParaRPr lang="en-US" altLang="zh-CN" sz="1800" i="0" baseline="-250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B</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 S</a:t>
            </a:r>
            <a:r>
              <a:rPr lang="en-US" altLang="zh-CN" sz="1800" i="0" baseline="-25000" dirty="0">
                <a:solidFill>
                  <a:srgbClr val="333399"/>
                </a:solidFill>
                <a:sym typeface="Symbol" pitchFamily="18" charset="2"/>
              </a:rPr>
              <a:t>1</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 +</a:t>
            </a:r>
            <a:r>
              <a:rPr lang="en-US" altLang="zh-CN" sz="1800" i="0" dirty="0">
                <a:solidFill>
                  <a:srgbClr val="333399"/>
                </a:solidFill>
                <a:ea typeface="华文行楷" pitchFamily="2" charset="-122"/>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kumimoji="0"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ea typeface="华文行楷" pitchFamily="2" charset="-122"/>
                <a:sym typeface="Symbol" pitchFamily="18" charset="2"/>
              </a:rPr>
              <a:t>0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ea typeface="华文行楷" pitchFamily="2" charset="-122"/>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sym typeface="Symbol" pitchFamily="18" charset="2"/>
              </a:rPr>
              <a:t>1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2^</a:t>
            </a:r>
            <a:r>
              <a:rPr lang="en-US" altLang="zh-CN" sz="1800" dirty="0">
                <a:solidFill>
                  <a:srgbClr val="333399"/>
                </a:solidFill>
                <a:ea typeface="华文行楷" pitchFamily="2" charset="-122"/>
                <a:sym typeface="Symbol" pitchFamily="18" charset="2"/>
              </a:rPr>
              <a:t>(</a:t>
            </a:r>
            <a:r>
              <a:rPr lang="en-US" altLang="zh-CN" sz="1800" i="0" dirty="0">
                <a:solidFill>
                  <a:srgbClr val="333399"/>
                </a:solidFill>
                <a:ea typeface="华文行楷" pitchFamily="2" charset="-122"/>
                <a:sym typeface="Symbol" pitchFamily="18" charset="2"/>
              </a:rPr>
              <a: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M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1</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P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s+1</a:t>
            </a:r>
            <a:endParaRPr lang="en-US" altLang="zh-CN" sz="1800" dirty="0">
              <a:solidFill>
                <a:srgbClr val="333399"/>
              </a:solidFill>
              <a:sym typeface="Symbol" pitchFamily="18" charset="2"/>
            </a:endParaRPr>
          </a:p>
          <a:p>
            <a:pPr algn="l">
              <a:buClrTx/>
            </a:pPr>
            <a:endParaRPr lang="en-US" altLang="zh-CN" sz="800" dirty="0">
              <a:solidFill>
                <a:srgbClr val="333399"/>
              </a:solidFill>
              <a:sym typeface="Symbol" pitchFamily="18" charset="2"/>
            </a:endParaRPr>
          </a:p>
          <a:p>
            <a:pPr algn="l">
              <a:buClrTx/>
            </a:pPr>
            <a:r>
              <a:rPr kumimoji="0" lang="en-US" altLang="zh-CN" sz="2000" b="1" i="0" dirty="0">
                <a:solidFill>
                  <a:srgbClr val="333399"/>
                </a:solidFill>
                <a:sym typeface="Symbol" pitchFamily="18" charset="2"/>
              </a:rPr>
              <a:t>(</a:t>
            </a:r>
            <a:r>
              <a:rPr kumimoji="0" lang="zh-CN" altLang="en-US" sz="2000" b="1" i="0" dirty="0">
                <a:solidFill>
                  <a:srgbClr val="333399"/>
                </a:solidFill>
                <a:sym typeface="Symbol" pitchFamily="18" charset="2"/>
              </a:rPr>
              <a:t>分析栈</a:t>
            </a:r>
            <a:r>
              <a:rPr kumimoji="0" lang="en-US" altLang="zh-CN" sz="2000" dirty="0" err="1">
                <a:solidFill>
                  <a:srgbClr val="333399"/>
                </a:solidFill>
                <a:sym typeface="Symbol" pitchFamily="18" charset="2"/>
              </a:rPr>
              <a:t>val</a:t>
            </a:r>
            <a:r>
              <a:rPr kumimoji="0" lang="en-US" altLang="zh-CN" sz="2000" dirty="0">
                <a:solidFill>
                  <a:srgbClr val="333399"/>
                </a:solidFill>
                <a:sym typeface="Symbol" pitchFamily="18" charset="2"/>
              </a:rPr>
              <a:t> </a:t>
            </a:r>
            <a:r>
              <a:rPr kumimoji="0" lang="zh-CN" altLang="en-US" sz="2000" b="1" i="0" dirty="0">
                <a:solidFill>
                  <a:srgbClr val="333399"/>
                </a:solidFill>
                <a:sym typeface="Symbol" pitchFamily="18" charset="2"/>
              </a:rPr>
              <a:t>存放文法符号的综合属性，</a:t>
            </a:r>
            <a:r>
              <a:rPr kumimoji="0" lang="en-US" altLang="zh-CN" sz="2000" dirty="0">
                <a:solidFill>
                  <a:srgbClr val="333399"/>
                </a:solidFill>
                <a:sym typeface="Symbol" pitchFamily="18" charset="2"/>
              </a:rPr>
              <a:t>top</a:t>
            </a:r>
            <a:r>
              <a:rPr kumimoji="0" lang="zh-CN" altLang="en-US" sz="2000" b="1" i="0" dirty="0">
                <a:solidFill>
                  <a:srgbClr val="333399"/>
                </a:solidFill>
                <a:sym typeface="Symbol" pitchFamily="18" charset="2"/>
              </a:rPr>
              <a:t>为栈顶指针</a:t>
            </a:r>
            <a:r>
              <a:rPr kumimoji="0" lang="en-US" altLang="zh-CN" sz="2000" b="1" i="0" dirty="0">
                <a:solidFill>
                  <a:srgbClr val="333399"/>
                </a:solidFill>
                <a:sym typeface="Symbol" pitchFamily="18" charset="2"/>
              </a:rPr>
              <a:t>)</a:t>
            </a:r>
          </a:p>
        </p:txBody>
      </p:sp>
    </p:spTree>
    <p:extLst>
      <p:ext uri="{BB962C8B-B14F-4D97-AF65-F5344CB8AC3E}">
        <p14:creationId xmlns:p14="http://schemas.microsoft.com/office/powerpoint/2010/main" val="1659654570"/>
      </p:ext>
    </p:extLst>
  </p:cSld>
  <p:clrMapOvr>
    <a:masterClrMapping/>
  </p:clrMapOvr>
  <p:transition>
    <p:random/>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5"/>
          <p:cNvSpPr txBox="1">
            <a:spLocks noChangeArrowheads="1"/>
          </p:cNvSpPr>
          <p:nvPr/>
        </p:nvSpPr>
        <p:spPr bwMode="auto">
          <a:xfrm>
            <a:off x="209744" y="436951"/>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dirty="0">
                <a:latin typeface="楷体_GB2312" pitchFamily="49" charset="-122"/>
              </a:rPr>
              <a:t> </a:t>
            </a:r>
            <a:r>
              <a:rPr lang="zh-CN" altLang="en-US" sz="2800" b="1" i="0" dirty="0">
                <a:latin typeface="楷体_GB2312" pitchFamily="49" charset="-122"/>
              </a:rPr>
              <a:t>基于翻译模式的</a:t>
            </a:r>
            <a:r>
              <a:rPr lang="zh-CN" altLang="en-US" sz="2800" b="1" i="0" dirty="0"/>
              <a:t>自下而上</a:t>
            </a:r>
            <a:r>
              <a:rPr lang="zh-CN" altLang="en-US" sz="2800" b="1" i="0" dirty="0">
                <a:latin typeface="楷体_GB2312" pitchFamily="49" charset="-122"/>
              </a:rPr>
              <a:t>语义计算</a:t>
            </a:r>
          </a:p>
          <a:p>
            <a:pPr algn="l">
              <a:buClrTx/>
            </a:pPr>
            <a:endParaRPr lang="zh-CN" altLang="en-US" sz="1000" b="1" i="0" dirty="0">
              <a:latin typeface="楷体_GB2312" pitchFamily="49" charset="-122"/>
            </a:endParaRPr>
          </a:p>
          <a:p>
            <a:pPr lvl="1" algn="l">
              <a:buClrTx/>
              <a:buFont typeface="Symbol" pitchFamily="18" charset="2"/>
              <a:buChar char="-"/>
            </a:pPr>
            <a:r>
              <a:rPr lang="zh-CN" altLang="en-US" sz="2800" b="1" i="0" dirty="0"/>
              <a:t>  </a:t>
            </a:r>
            <a:r>
              <a:rPr lang="zh-CN" altLang="en-US" b="1" i="0" dirty="0">
                <a:solidFill>
                  <a:srgbClr val="333399"/>
                </a:solidFill>
              </a:rPr>
              <a:t>分析栈中继承属性的访问（</a:t>
            </a:r>
            <a:r>
              <a:rPr lang="zh-CN" altLang="en-US" b="1" i="0" dirty="0"/>
              <a:t>较复杂的例子</a:t>
            </a:r>
            <a:r>
              <a:rPr lang="zh-CN" altLang="en-US" b="1" i="0" dirty="0">
                <a:solidFill>
                  <a:srgbClr val="333399"/>
                </a:solidFill>
              </a:rPr>
              <a:t>）</a:t>
            </a:r>
          </a:p>
        </p:txBody>
      </p:sp>
      <p:sp>
        <p:nvSpPr>
          <p:cNvPr id="76803" name="Text Box 7"/>
          <p:cNvSpPr txBox="1">
            <a:spLocks noChangeArrowheads="1"/>
          </p:cNvSpPr>
          <p:nvPr/>
        </p:nvSpPr>
        <p:spPr bwMode="auto">
          <a:xfrm>
            <a:off x="927780" y="3538538"/>
            <a:ext cx="6480175" cy="396875"/>
          </a:xfrm>
          <a:prstGeom prst="rect">
            <a:avLst/>
          </a:prstGeom>
          <a:noFill/>
          <a:ln w="9525">
            <a:noFill/>
            <a:miter lim="800000"/>
            <a:headEnd/>
            <a:tailEnd/>
          </a:ln>
        </p:spPr>
        <p:txBody>
          <a:bodyPr>
            <a:spAutoFit/>
          </a:bodyPr>
          <a:lstStyle/>
          <a:p>
            <a:pPr algn="l">
              <a:buClrTx/>
            </a:pPr>
            <a:r>
              <a:rPr kumimoji="0" lang="zh-CN" altLang="en-US" sz="2000" b="1" i="0">
                <a:sym typeface="Symbol" pitchFamily="18" charset="2"/>
              </a:rPr>
              <a:t>产生式                   依产生式归约时语义计算的代码片断</a:t>
            </a:r>
            <a:endParaRPr kumimoji="0" lang="zh-CN" altLang="en-US" sz="2000" b="1" i="0">
              <a:solidFill>
                <a:srgbClr val="333399"/>
              </a:solidFill>
              <a:cs typeface="Times New Roman" pitchFamily="18" charset="0"/>
              <a:sym typeface="Symbol" pitchFamily="18" charset="2"/>
            </a:endParaRPr>
          </a:p>
        </p:txBody>
      </p:sp>
      <p:sp>
        <p:nvSpPr>
          <p:cNvPr id="76808" name="Text Box 12"/>
          <p:cNvSpPr txBox="1">
            <a:spLocks noChangeArrowheads="1"/>
          </p:cNvSpPr>
          <p:nvPr/>
        </p:nvSpPr>
        <p:spPr bwMode="auto">
          <a:xfrm>
            <a:off x="871538" y="1549271"/>
            <a:ext cx="7620000" cy="2014537"/>
          </a:xfrm>
          <a:prstGeom prst="rect">
            <a:avLst/>
          </a:prstGeom>
          <a:noFill/>
          <a:ln w="9525">
            <a:noFill/>
            <a:miter lim="800000"/>
            <a:headEnd/>
            <a:tailEnd/>
          </a:ln>
        </p:spPr>
        <p:txBody>
          <a:bodyPr>
            <a:spAutoFit/>
          </a:bodyPr>
          <a:lstStyle/>
          <a:p>
            <a:pPr algn="l">
              <a:buClrTx/>
            </a:pPr>
            <a:r>
              <a:rPr lang="en-US" altLang="zh-CN" sz="1800" dirty="0">
                <a:solidFill>
                  <a:srgbClr val="333399"/>
                </a:solidFill>
                <a:sym typeface="Symbol" pitchFamily="18" charset="2"/>
              </a:rPr>
              <a:t>N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ym typeface="Symbol" pitchFamily="18" charset="2"/>
              </a:rPr>
              <a:t> </a:t>
            </a:r>
            <a:r>
              <a:rPr lang="en-US" altLang="zh-CN" sz="1800" dirty="0">
                <a:solidFill>
                  <a:srgbClr val="333399"/>
                </a:solidFill>
                <a:sym typeface="Symbol" pitchFamily="18" charset="2"/>
              </a:rPr>
              <a:t>M </a:t>
            </a:r>
            <a:r>
              <a:rPr lang="en-US" altLang="zh-CN" sz="1800" i="0" dirty="0">
                <a:solidFill>
                  <a:srgbClr val="333399"/>
                </a:solidFill>
                <a:cs typeface="Times New Roman" pitchFamily="18" charset="0"/>
                <a:sym typeface="Symbol" pitchFamily="18" charset="2"/>
              </a:rPr>
              <a:t>{ </a:t>
            </a:r>
            <a:r>
              <a:rPr lang="en-US" altLang="zh-CN" sz="1800" dirty="0" err="1">
                <a:solidFill>
                  <a:srgbClr val="333399"/>
                </a:solidFill>
                <a:sym typeface="Symbol" pitchFamily="18" charset="2"/>
              </a:rPr>
              <a:t>S</a:t>
            </a:r>
            <a:r>
              <a:rPr lang="en-US" altLang="zh-CN" sz="1800" b="1" i="0" dirty="0" err="1">
                <a:solidFill>
                  <a:srgbClr val="333399"/>
                </a:solidFill>
                <a:sym typeface="Symbol" pitchFamily="18" charset="2"/>
              </a:rPr>
              <a:t>.</a:t>
            </a:r>
            <a:r>
              <a:rPr lang="en-US" altLang="zh-CN" sz="1800" dirty="0" err="1">
                <a:solidFill>
                  <a:srgbClr val="333399"/>
                </a:solidFill>
              </a:rPr>
              <a:t>f</a:t>
            </a:r>
            <a:r>
              <a:rPr lang="en-US" altLang="zh-CN" sz="1800" i="0" dirty="0">
                <a:solidFill>
                  <a:srgbClr val="333399"/>
                </a:solidFill>
              </a:rPr>
              <a:t> : = </a:t>
            </a:r>
            <a:r>
              <a:rPr lang="en-US" altLang="zh-CN" sz="1800" dirty="0">
                <a:solidFill>
                  <a:srgbClr val="333399"/>
                </a:solidFill>
                <a:sym typeface="Symbol" pitchFamily="18" charset="2"/>
              </a:rPr>
              <a:t>M</a:t>
            </a:r>
            <a:r>
              <a:rPr lang="en-US" altLang="zh-CN" sz="1800" b="1" i="0" dirty="0">
                <a:solidFill>
                  <a:srgbClr val="333399"/>
                </a:solidFill>
                <a:sym typeface="Symbol" pitchFamily="18" charset="2"/>
              </a:rPr>
              <a:t>.</a:t>
            </a:r>
            <a:r>
              <a:rPr lang="en-US" altLang="zh-CN" sz="1800" dirty="0">
                <a:solidFill>
                  <a:srgbClr val="333399"/>
                </a:solidFill>
              </a:rPr>
              <a:t>s</a:t>
            </a:r>
            <a:r>
              <a:rPr lang="en-US" altLang="zh-CN" sz="1800" i="0" dirty="0">
                <a:solidFill>
                  <a:srgbClr val="333399"/>
                </a:solidFill>
              </a:rPr>
              <a:t>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a:t>
            </a:r>
            <a:r>
              <a:rPr lang="en-US" altLang="zh-CN" sz="1800" dirty="0">
                <a:solidFill>
                  <a:srgbClr val="333399"/>
                </a:solidFill>
              </a:rPr>
              <a:t>rint(</a:t>
            </a:r>
            <a:r>
              <a:rPr lang="en-US" altLang="zh-CN" sz="1800" dirty="0" err="1">
                <a:solidFill>
                  <a:srgbClr val="333399"/>
                </a:solidFill>
                <a:sym typeface="Symbol" pitchFamily="18" charset="2"/>
              </a:rPr>
              <a:t>S</a:t>
            </a:r>
            <a:r>
              <a:rPr lang="en-US" altLang="zh-CN" sz="1800" b="1" i="0"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rPr>
              <a:t>) </a:t>
            </a:r>
            <a:r>
              <a:rPr lang="en-US" altLang="zh-CN" sz="1800" i="0" dirty="0">
                <a:solidFill>
                  <a:srgbClr val="333399"/>
                </a:solidFill>
                <a:sym typeface="Symbol" pitchFamily="18" charset="2"/>
              </a:rPr>
              <a:t>}</a:t>
            </a:r>
            <a:endParaRPr lang="en-US" altLang="zh-CN" sz="1800" i="0" baseline="-250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 </a:t>
            </a:r>
            <a:r>
              <a:rPr lang="en-US" altLang="zh-CN" sz="1800" dirty="0" err="1">
                <a:solidFill>
                  <a:srgbClr val="333399"/>
                </a:solidFill>
                <a:sym typeface="Symbol" pitchFamily="18" charset="2"/>
              </a:rPr>
              <a:t>B</a:t>
            </a:r>
            <a:r>
              <a:rPr lang="en-US" altLang="zh-CN" sz="1800" b="1" i="0" dirty="0" err="1">
                <a:solidFill>
                  <a:srgbClr val="333399"/>
                </a:solidFill>
                <a:sym typeface="Symbol" pitchFamily="18" charset="2"/>
              </a:rPr>
              <a:t>.</a:t>
            </a:r>
            <a:r>
              <a:rPr lang="en-US" altLang="zh-CN" sz="1800" dirty="0" err="1">
                <a:solidFill>
                  <a:srgbClr val="333399"/>
                </a:solidFill>
              </a:rPr>
              <a:t>f</a:t>
            </a:r>
            <a:r>
              <a:rPr lang="en-US" altLang="zh-CN" sz="1800" i="0" dirty="0">
                <a:solidFill>
                  <a:srgbClr val="333399"/>
                </a:solidFill>
              </a:rPr>
              <a:t> : =</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f</a:t>
            </a:r>
            <a:r>
              <a:rPr lang="en-US" altLang="zh-CN" sz="1800" dirty="0">
                <a:solidFill>
                  <a:srgbClr val="333399"/>
                </a:solidFill>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B</a:t>
            </a:r>
            <a:r>
              <a:rPr lang="en-US" altLang="zh-CN" sz="1800" dirty="0">
                <a:sym typeface="Symbol" pitchFamily="18" charset="2"/>
              </a:rPr>
              <a:t>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P</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i</a:t>
            </a:r>
            <a:r>
              <a:rPr lang="en-US" altLang="zh-CN" sz="1800" dirty="0">
                <a:solidFill>
                  <a:srgbClr val="333399"/>
                </a:solidFill>
                <a:sym typeface="Symbol" pitchFamily="18" charset="2"/>
              </a:rPr>
              <a:t> </a:t>
            </a:r>
            <a:r>
              <a:rPr lang="en-US" altLang="zh-CN" sz="1800" i="0" dirty="0">
                <a:solidFill>
                  <a:srgbClr val="333399"/>
                </a:solidFill>
              </a:rPr>
              <a:t>:=</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f</a:t>
            </a:r>
            <a:r>
              <a:rPr lang="en-US" altLang="zh-CN" sz="1800" dirty="0">
                <a:solidFill>
                  <a:srgbClr val="333399"/>
                </a:solidFill>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P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S</a:t>
            </a:r>
            <a:r>
              <a:rPr lang="en-US" altLang="zh-CN" sz="1800" i="0" baseline="-25000" dirty="0">
                <a:solidFill>
                  <a:srgbClr val="333399"/>
                </a:solidFill>
                <a:sym typeface="Symbol" pitchFamily="18" charset="2"/>
              </a:rPr>
              <a:t>1</a:t>
            </a:r>
            <a:r>
              <a:rPr lang="en-US" altLang="zh-CN" sz="1800" b="1" dirty="0">
                <a:solidFill>
                  <a:srgbClr val="333399"/>
                </a:solidFill>
                <a:sym typeface="Symbol" pitchFamily="18" charset="2"/>
              </a:rPr>
              <a:t>.</a:t>
            </a:r>
            <a:r>
              <a:rPr lang="en-US" altLang="zh-CN" sz="1800" dirty="0">
                <a:solidFill>
                  <a:srgbClr val="333399"/>
                </a:solidFill>
                <a:sym typeface="Symbol" pitchFamily="18" charset="2"/>
              </a:rPr>
              <a:t>f </a:t>
            </a:r>
            <a:r>
              <a:rPr lang="en-US" altLang="zh-CN" sz="1800" i="0" dirty="0">
                <a:solidFill>
                  <a:srgbClr val="333399"/>
                </a:solidFill>
              </a:rPr>
              <a:t>:= </a:t>
            </a:r>
            <a:r>
              <a:rPr lang="en-US" altLang="zh-CN" sz="1800" dirty="0">
                <a:solidFill>
                  <a:srgbClr val="333399"/>
                </a:solidFill>
                <a:sym typeface="Symbol" pitchFamily="18" charset="2"/>
              </a:rPr>
              <a:t>P</a:t>
            </a:r>
            <a:r>
              <a:rPr lang="en-US" altLang="zh-CN" sz="1800" b="1" dirty="0">
                <a:solidFill>
                  <a:srgbClr val="333399"/>
                </a:solidFill>
                <a:sym typeface="Symbol" pitchFamily="18" charset="2"/>
              </a:rPr>
              <a:t>.</a:t>
            </a: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S</a:t>
            </a:r>
            <a:r>
              <a:rPr lang="en-US" altLang="zh-CN" sz="1800" i="0" baseline="-25000" dirty="0">
                <a:solidFill>
                  <a:srgbClr val="333399"/>
                </a:solidFill>
                <a:sym typeface="Symbol" pitchFamily="18" charset="2"/>
              </a:rPr>
              <a:t>1 </a:t>
            </a:r>
            <a:r>
              <a:rPr lang="en-US" altLang="zh-CN" sz="1800" i="0" dirty="0">
                <a:solidFill>
                  <a:srgbClr val="333399"/>
                </a:solidFill>
                <a:sym typeface="Symbol" pitchFamily="18" charset="2"/>
              </a:rPr>
              <a:t>{</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a:t>
            </a:r>
            <a:r>
              <a:rPr lang="en-US" altLang="zh-CN" sz="1800" dirty="0">
                <a:solidFill>
                  <a:srgbClr val="333399"/>
                </a:solidFill>
                <a:sym typeface="Symbol" pitchFamily="18" charset="2"/>
              </a:rPr>
              <a:t>S</a:t>
            </a:r>
            <a:r>
              <a:rPr lang="en-US" altLang="zh-CN" sz="1800" i="0" baseline="-25000" dirty="0">
                <a:solidFill>
                  <a:srgbClr val="333399"/>
                </a:solidFill>
                <a:sym typeface="Symbol" pitchFamily="18" charset="2"/>
              </a:rPr>
              <a:t>1</a:t>
            </a:r>
            <a:r>
              <a:rPr lang="en-US" altLang="zh-CN" sz="1800" b="1" i="0" dirty="0">
                <a:solidFill>
                  <a:srgbClr val="333399"/>
                </a:solidFill>
                <a:sym typeface="Symbol" pitchFamily="18" charset="2"/>
              </a:rPr>
              <a:t>.</a:t>
            </a:r>
            <a:r>
              <a:rPr lang="en-US" altLang="zh-CN" sz="1800" dirty="0">
                <a:solidFill>
                  <a:srgbClr val="333399"/>
                </a:solidFill>
                <a:sym typeface="Symbol" pitchFamily="18" charset="2"/>
              </a:rPr>
              <a:t>v</a:t>
            </a:r>
            <a:r>
              <a:rPr lang="en-US" altLang="zh-CN" sz="1800" i="0" dirty="0">
                <a:solidFill>
                  <a:srgbClr val="333399"/>
                </a:solidFill>
              </a:rPr>
              <a:t>+</a:t>
            </a:r>
            <a:r>
              <a:rPr lang="en-US" altLang="zh-CN" sz="1800" dirty="0">
                <a:solidFill>
                  <a:srgbClr val="333399"/>
                </a:solidFill>
                <a:sym typeface="Symbol" pitchFamily="18" charset="2"/>
              </a:rPr>
              <a:t>B</a:t>
            </a:r>
            <a:r>
              <a:rPr lang="en-US" altLang="zh-CN" sz="1800" b="1" i="0" dirty="0">
                <a:solidFill>
                  <a:srgbClr val="333399"/>
                </a:solidFill>
                <a:sym typeface="Symbol" pitchFamily="18" charset="2"/>
              </a:rPr>
              <a:t>.</a:t>
            </a:r>
            <a:r>
              <a:rPr lang="en-US" altLang="zh-CN" sz="1800" dirty="0">
                <a:solidFill>
                  <a:srgbClr val="333399"/>
                </a:solidFill>
                <a:sym typeface="Symbol" pitchFamily="18" charset="2"/>
              </a:rPr>
              <a:t>v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a:t>
            </a: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a:t>
            </a:r>
            <a:r>
              <a:rPr lang="en-US" altLang="zh-CN" sz="1800" dirty="0">
                <a:solidFill>
                  <a:srgbClr val="333399"/>
                </a:solidFill>
                <a:sym typeface="Symbol" pitchFamily="18" charset="2"/>
              </a:rPr>
              <a:t>0 </a:t>
            </a:r>
            <a:r>
              <a:rPr lang="en-US" altLang="zh-CN" sz="1800" i="0" dirty="0">
                <a:solidFill>
                  <a:srgbClr val="333399"/>
                </a:solidFill>
                <a:sym typeface="Symbol" pitchFamily="18" charset="2"/>
              </a:rPr>
              <a:t>}</a:t>
            </a:r>
            <a:endParaRPr kumimoji="0" lang="en-US" altLang="zh-CN" sz="1800" b="1" dirty="0">
              <a:solidFill>
                <a:srgbClr val="333399"/>
              </a:solidFill>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ea typeface="华文行楷" pitchFamily="2" charset="-122"/>
                <a:sym typeface="Symbol" pitchFamily="18" charset="2"/>
              </a:rPr>
              <a:t>0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B</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0 </a:t>
            </a:r>
            <a:r>
              <a:rPr lang="en-US" altLang="zh-CN" sz="1800" i="0" dirty="0">
                <a:solidFill>
                  <a:srgbClr val="333399"/>
                </a:solidFill>
                <a:sym typeface="Symbol" pitchFamily="18" charset="2"/>
              </a:rPr>
              <a:t>}</a:t>
            </a:r>
            <a:endParaRPr lang="en-US" altLang="zh-CN" sz="1800" u="sng" dirty="0">
              <a:solidFill>
                <a:srgbClr val="333399"/>
              </a:solidFill>
              <a:ea typeface="华文行楷" pitchFamily="2" charset="-122"/>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1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B</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2^</a:t>
            </a:r>
            <a:r>
              <a:rPr lang="en-US" altLang="zh-CN" sz="1800" dirty="0">
                <a:solidFill>
                  <a:srgbClr val="333399"/>
                </a:solidFill>
              </a:rPr>
              <a:t>(</a:t>
            </a:r>
            <a:r>
              <a:rPr lang="en-US" altLang="zh-CN" sz="1800" i="0" dirty="0">
                <a:solidFill>
                  <a:srgbClr val="333399"/>
                </a:solidFill>
              </a:rPr>
              <a:t>-</a:t>
            </a:r>
            <a:r>
              <a:rPr lang="en-US" altLang="zh-CN" sz="1800" dirty="0" err="1">
                <a:solidFill>
                  <a:srgbClr val="333399"/>
                </a:solidFill>
                <a:sym typeface="Symbol" pitchFamily="18" charset="2"/>
              </a:rPr>
              <a:t>B</a:t>
            </a:r>
            <a:r>
              <a:rPr lang="en-US" altLang="zh-CN" sz="1800" b="1" i="0" dirty="0" err="1">
                <a:solidFill>
                  <a:srgbClr val="333399"/>
                </a:solidFill>
                <a:sym typeface="Symbol" pitchFamily="18" charset="2"/>
              </a:rPr>
              <a:t>.</a:t>
            </a:r>
            <a:r>
              <a:rPr lang="en-US" altLang="zh-CN" sz="1800" dirty="0" err="1">
                <a:solidFill>
                  <a:srgbClr val="333399"/>
                </a:solidFill>
              </a:rPr>
              <a:t>f</a:t>
            </a:r>
            <a:r>
              <a:rPr lang="en-US" altLang="zh-CN" sz="1800" dirty="0">
                <a:solidFill>
                  <a:srgbClr val="333399"/>
                </a:solidFill>
              </a:rPr>
              <a:t>)</a:t>
            </a:r>
            <a:r>
              <a:rPr lang="en-US" altLang="zh-CN" sz="1800" i="0" dirty="0">
                <a:solidFill>
                  <a:srgbClr val="333399"/>
                </a:solidFill>
              </a:rPr>
              <a:t> </a:t>
            </a:r>
            <a:r>
              <a:rPr lang="en-US" altLang="zh-CN" sz="1800" i="0" dirty="0">
                <a:solidFill>
                  <a:srgbClr val="333399"/>
                </a:solidFill>
                <a:sym typeface="Symbol" pitchFamily="18" charset="2"/>
              </a:rPr>
              <a:t>}</a:t>
            </a:r>
          </a:p>
          <a:p>
            <a:pPr algn="l">
              <a:buClrTx/>
            </a:pPr>
            <a:r>
              <a:rPr lang="en-US" altLang="zh-CN" sz="1800" dirty="0">
                <a:solidFill>
                  <a:srgbClr val="333399"/>
                </a:solidFill>
                <a:sym typeface="Symbol" pitchFamily="18" charset="2"/>
              </a:rPr>
              <a:t>M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M</a:t>
            </a:r>
            <a:r>
              <a:rPr lang="en-US" altLang="zh-CN" sz="1800" b="1" i="0" dirty="0">
                <a:solidFill>
                  <a:srgbClr val="333399"/>
                </a:solidFill>
                <a:sym typeface="Symbol" pitchFamily="18" charset="2"/>
              </a:rPr>
              <a:t>.</a:t>
            </a:r>
            <a:r>
              <a:rPr lang="en-US" altLang="zh-CN" sz="1800" dirty="0">
                <a:solidFill>
                  <a:srgbClr val="333399"/>
                </a:solidFill>
              </a:rPr>
              <a:t>s</a:t>
            </a:r>
            <a:r>
              <a:rPr lang="en-US" altLang="zh-CN" sz="1800" i="0" dirty="0">
                <a:solidFill>
                  <a:srgbClr val="333399"/>
                </a:solidFill>
              </a:rPr>
              <a:t> : =1</a:t>
            </a:r>
            <a:r>
              <a:rPr lang="en-US" altLang="zh-CN" sz="1800" i="0" dirty="0">
                <a:solidFill>
                  <a:srgbClr val="333399"/>
                </a:solidFill>
                <a:sym typeface="Symbol" pitchFamily="18" charset="2"/>
              </a:rPr>
              <a:t>}</a:t>
            </a:r>
          </a:p>
          <a:p>
            <a:pPr algn="l">
              <a:buClrTx/>
            </a:pPr>
            <a:r>
              <a:rPr lang="en-US" altLang="zh-CN" sz="1800" dirty="0">
                <a:solidFill>
                  <a:srgbClr val="333399"/>
                </a:solidFill>
                <a:sym typeface="Symbol" pitchFamily="18" charset="2"/>
              </a:rPr>
              <a:t>P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a:t>
            </a:r>
            <a:r>
              <a:rPr lang="en-US" altLang="zh-CN" sz="1800" b="1" dirty="0">
                <a:solidFill>
                  <a:srgbClr val="333399"/>
                </a:solidFill>
                <a:sym typeface="Symbol" pitchFamily="18" charset="2"/>
              </a:rPr>
              <a:t>.</a:t>
            </a:r>
            <a:r>
              <a:rPr lang="en-US" altLang="zh-CN" sz="1800" dirty="0">
                <a:solidFill>
                  <a:srgbClr val="333399"/>
                </a:solidFill>
                <a:sym typeface="Symbol" pitchFamily="18" charset="2"/>
              </a:rPr>
              <a:t>s </a:t>
            </a:r>
            <a:r>
              <a:rPr lang="en-US" altLang="zh-CN" sz="1800" i="0" dirty="0">
                <a:solidFill>
                  <a:srgbClr val="333399"/>
                </a:solidFill>
              </a:rPr>
              <a:t>:= </a:t>
            </a:r>
            <a:r>
              <a:rPr lang="en-US" altLang="zh-CN" sz="1800" dirty="0" err="1">
                <a:solidFill>
                  <a:srgbClr val="333399"/>
                </a:solidFill>
                <a:sym typeface="Symbol" pitchFamily="18" charset="2"/>
              </a:rPr>
              <a:t>P</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i</a:t>
            </a:r>
            <a:r>
              <a:rPr lang="en-US" altLang="zh-CN" sz="1800" dirty="0">
                <a:solidFill>
                  <a:srgbClr val="333399"/>
                </a:solidFill>
                <a:sym typeface="Symbol" pitchFamily="18" charset="2"/>
              </a:rPr>
              <a:t> +1 </a:t>
            </a:r>
            <a:r>
              <a:rPr lang="en-US" altLang="zh-CN" sz="1800" i="0" dirty="0">
                <a:solidFill>
                  <a:srgbClr val="333399"/>
                </a:solidFill>
                <a:sym typeface="Symbol" pitchFamily="18" charset="2"/>
              </a:rPr>
              <a:t>}</a:t>
            </a:r>
          </a:p>
        </p:txBody>
      </p:sp>
      <p:grpSp>
        <p:nvGrpSpPr>
          <p:cNvPr id="76809" name="Group 13"/>
          <p:cNvGrpSpPr>
            <a:grpSpLocks/>
          </p:cNvGrpSpPr>
          <p:nvPr/>
        </p:nvGrpSpPr>
        <p:grpSpPr bwMode="auto">
          <a:xfrm>
            <a:off x="7524750" y="2852738"/>
            <a:ext cx="1368425" cy="3600450"/>
            <a:chOff x="4740" y="1842"/>
            <a:chExt cx="862" cy="2223"/>
          </a:xfrm>
        </p:grpSpPr>
        <p:sp>
          <p:nvSpPr>
            <p:cNvPr id="76830" name="Line 14"/>
            <p:cNvSpPr>
              <a:spLocks noChangeShapeType="1"/>
            </p:cNvSpPr>
            <p:nvPr/>
          </p:nvSpPr>
          <p:spPr bwMode="auto">
            <a:xfrm>
              <a:off x="4740" y="1842"/>
              <a:ext cx="0" cy="2223"/>
            </a:xfrm>
            <a:prstGeom prst="line">
              <a:avLst/>
            </a:prstGeom>
            <a:noFill/>
            <a:ln w="9525">
              <a:solidFill>
                <a:srgbClr val="800080"/>
              </a:solidFill>
              <a:round/>
              <a:headEnd/>
              <a:tailEnd/>
            </a:ln>
          </p:spPr>
          <p:txBody>
            <a:bodyPr>
              <a:spAutoFit/>
            </a:bodyPr>
            <a:lstStyle/>
            <a:p>
              <a:endParaRPr lang="zh-CN" altLang="en-US"/>
            </a:p>
          </p:txBody>
        </p:sp>
        <p:sp>
          <p:nvSpPr>
            <p:cNvPr id="76831" name="Line 15"/>
            <p:cNvSpPr>
              <a:spLocks noChangeShapeType="1"/>
            </p:cNvSpPr>
            <p:nvPr/>
          </p:nvSpPr>
          <p:spPr bwMode="auto">
            <a:xfrm>
              <a:off x="5012" y="1842"/>
              <a:ext cx="0" cy="2223"/>
            </a:xfrm>
            <a:prstGeom prst="line">
              <a:avLst/>
            </a:prstGeom>
            <a:noFill/>
            <a:ln w="9525">
              <a:solidFill>
                <a:srgbClr val="800080"/>
              </a:solidFill>
              <a:round/>
              <a:headEnd/>
              <a:tailEnd/>
            </a:ln>
          </p:spPr>
          <p:txBody>
            <a:bodyPr>
              <a:spAutoFit/>
            </a:bodyPr>
            <a:lstStyle/>
            <a:p>
              <a:endParaRPr lang="zh-CN" altLang="en-US"/>
            </a:p>
          </p:txBody>
        </p:sp>
        <p:sp>
          <p:nvSpPr>
            <p:cNvPr id="76832" name="Line 16"/>
            <p:cNvSpPr>
              <a:spLocks noChangeShapeType="1"/>
            </p:cNvSpPr>
            <p:nvPr/>
          </p:nvSpPr>
          <p:spPr bwMode="auto">
            <a:xfrm>
              <a:off x="5602" y="1842"/>
              <a:ext cx="0" cy="2223"/>
            </a:xfrm>
            <a:prstGeom prst="line">
              <a:avLst/>
            </a:prstGeom>
            <a:noFill/>
            <a:ln w="9525">
              <a:solidFill>
                <a:srgbClr val="800080"/>
              </a:solidFill>
              <a:round/>
              <a:headEnd/>
              <a:tailEnd/>
            </a:ln>
          </p:spPr>
          <p:txBody>
            <a:bodyPr>
              <a:spAutoFit/>
            </a:bodyPr>
            <a:lstStyle/>
            <a:p>
              <a:endParaRPr lang="zh-CN" altLang="en-US"/>
            </a:p>
          </p:txBody>
        </p:sp>
        <p:sp>
          <p:nvSpPr>
            <p:cNvPr id="76833" name="Line 17"/>
            <p:cNvSpPr>
              <a:spLocks noChangeShapeType="1"/>
            </p:cNvSpPr>
            <p:nvPr/>
          </p:nvSpPr>
          <p:spPr bwMode="auto">
            <a:xfrm>
              <a:off x="4740" y="4065"/>
              <a:ext cx="862" cy="0"/>
            </a:xfrm>
            <a:prstGeom prst="line">
              <a:avLst/>
            </a:prstGeom>
            <a:noFill/>
            <a:ln w="9525">
              <a:solidFill>
                <a:srgbClr val="800080"/>
              </a:solidFill>
              <a:round/>
              <a:headEnd/>
              <a:tailEnd/>
            </a:ln>
          </p:spPr>
          <p:txBody>
            <a:bodyPr>
              <a:spAutoFit/>
            </a:bodyPr>
            <a:lstStyle/>
            <a:p>
              <a:endParaRPr lang="zh-CN" altLang="en-US"/>
            </a:p>
          </p:txBody>
        </p:sp>
      </p:grpSp>
      <p:sp>
        <p:nvSpPr>
          <p:cNvPr id="76810" name="Text Box 18"/>
          <p:cNvSpPr txBox="1">
            <a:spLocks noChangeArrowheads="1"/>
          </p:cNvSpPr>
          <p:nvPr/>
        </p:nvSpPr>
        <p:spPr bwMode="auto">
          <a:xfrm>
            <a:off x="4500563" y="3141663"/>
            <a:ext cx="2663825" cy="396875"/>
          </a:xfrm>
          <a:prstGeom prst="rect">
            <a:avLst/>
          </a:prstGeom>
          <a:noFill/>
          <a:ln w="9525">
            <a:noFill/>
            <a:miter lim="800000"/>
            <a:headEnd/>
            <a:tailEnd/>
          </a:ln>
        </p:spPr>
        <p:txBody>
          <a:bodyPr>
            <a:spAutoFit/>
          </a:bodyPr>
          <a:lstStyle/>
          <a:p>
            <a:pPr algn="l">
              <a:buClrTx/>
            </a:pPr>
            <a:r>
              <a:rPr kumimoji="0" lang="zh-CN" altLang="en-US" sz="2000" b="1" i="0">
                <a:sym typeface="Symbol" pitchFamily="18" charset="2"/>
              </a:rPr>
              <a:t>例</a:t>
            </a:r>
            <a:r>
              <a:rPr kumimoji="0" lang="en-US" altLang="zh-CN" sz="2000" b="1" i="0">
                <a:sym typeface="Symbol" pitchFamily="18" charset="2"/>
              </a:rPr>
              <a:t>: </a:t>
            </a:r>
            <a:r>
              <a:rPr kumimoji="0" lang="zh-CN" altLang="en-US" sz="2000" b="1" i="0">
                <a:solidFill>
                  <a:srgbClr val="333399"/>
                </a:solidFill>
                <a:sym typeface="Symbol" pitchFamily="18" charset="2"/>
              </a:rPr>
              <a:t>处理输入串</a:t>
            </a:r>
            <a:r>
              <a:rPr kumimoji="0" lang="zh-CN" altLang="en-US" sz="2000" b="1" i="0">
                <a:sym typeface="Symbol" pitchFamily="18" charset="2"/>
              </a:rPr>
              <a:t>   </a:t>
            </a:r>
            <a:r>
              <a:rPr kumimoji="0" lang="en-US" altLang="zh-CN" sz="2000" b="1" i="0">
                <a:sym typeface="Symbol" pitchFamily="18" charset="2"/>
              </a:rPr>
              <a:t>.101</a:t>
            </a:r>
            <a:endParaRPr kumimoji="0" lang="en-US" altLang="zh-CN" sz="2000" b="1" i="0">
              <a:solidFill>
                <a:srgbClr val="333399"/>
              </a:solidFill>
              <a:cs typeface="Times New Roman" pitchFamily="18" charset="0"/>
              <a:sym typeface="Symbol" pitchFamily="18" charset="2"/>
            </a:endParaRPr>
          </a:p>
        </p:txBody>
      </p:sp>
      <p:sp>
        <p:nvSpPr>
          <p:cNvPr id="76811" name="Rectangle 19"/>
          <p:cNvSpPr>
            <a:spLocks noChangeArrowheads="1"/>
          </p:cNvSpPr>
          <p:nvPr/>
        </p:nvSpPr>
        <p:spPr bwMode="auto">
          <a:xfrm>
            <a:off x="7524750" y="602138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6812" name="Rectangle 20"/>
          <p:cNvSpPr>
            <a:spLocks noChangeArrowheads="1"/>
          </p:cNvSpPr>
          <p:nvPr/>
        </p:nvSpPr>
        <p:spPr bwMode="auto">
          <a:xfrm>
            <a:off x="7956550" y="60213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6813" name="Rectangle 21"/>
          <p:cNvSpPr>
            <a:spLocks noChangeArrowheads="1"/>
          </p:cNvSpPr>
          <p:nvPr/>
        </p:nvSpPr>
        <p:spPr bwMode="auto">
          <a:xfrm>
            <a:off x="7092950" y="3463925"/>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endParaRPr kumimoji="0" lang="en-US" altLang="en-US" sz="2000" b="1" i="0">
              <a:sym typeface="Symbol" pitchFamily="18" charset="2"/>
            </a:endParaRPr>
          </a:p>
        </p:txBody>
      </p:sp>
      <p:sp>
        <p:nvSpPr>
          <p:cNvPr id="76814" name="Rectangle 22"/>
          <p:cNvSpPr>
            <a:spLocks noChangeArrowheads="1"/>
          </p:cNvSpPr>
          <p:nvPr/>
        </p:nvSpPr>
        <p:spPr bwMode="auto">
          <a:xfrm>
            <a:off x="7524750" y="5734050"/>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6815" name="Rectangle 23"/>
          <p:cNvSpPr>
            <a:spLocks noChangeArrowheads="1"/>
          </p:cNvSpPr>
          <p:nvPr/>
        </p:nvSpPr>
        <p:spPr bwMode="auto">
          <a:xfrm>
            <a:off x="7956550" y="57340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6816" name="Rectangle 24"/>
          <p:cNvSpPr>
            <a:spLocks noChangeArrowheads="1"/>
          </p:cNvSpPr>
          <p:nvPr/>
        </p:nvSpPr>
        <p:spPr bwMode="auto">
          <a:xfrm>
            <a:off x="7524750" y="540861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M</a:t>
            </a:r>
          </a:p>
        </p:txBody>
      </p:sp>
      <p:sp>
        <p:nvSpPr>
          <p:cNvPr id="76817" name="Rectangle 25"/>
          <p:cNvSpPr>
            <a:spLocks noChangeArrowheads="1"/>
          </p:cNvSpPr>
          <p:nvPr/>
        </p:nvSpPr>
        <p:spPr bwMode="auto">
          <a:xfrm>
            <a:off x="7956550" y="540861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1</a:t>
            </a:r>
          </a:p>
        </p:txBody>
      </p:sp>
      <p:sp>
        <p:nvSpPr>
          <p:cNvPr id="76818" name="Rectangle 26"/>
          <p:cNvSpPr>
            <a:spLocks noChangeArrowheads="1"/>
          </p:cNvSpPr>
          <p:nvPr/>
        </p:nvSpPr>
        <p:spPr bwMode="auto">
          <a:xfrm>
            <a:off x="7524750" y="5048250"/>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B</a:t>
            </a:r>
          </a:p>
        </p:txBody>
      </p:sp>
      <p:sp>
        <p:nvSpPr>
          <p:cNvPr id="76819" name="Rectangle 27"/>
          <p:cNvSpPr>
            <a:spLocks noChangeArrowheads="1"/>
          </p:cNvSpPr>
          <p:nvPr/>
        </p:nvSpPr>
        <p:spPr bwMode="auto">
          <a:xfrm>
            <a:off x="7956550" y="50482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0.5</a:t>
            </a:r>
          </a:p>
        </p:txBody>
      </p:sp>
      <p:sp>
        <p:nvSpPr>
          <p:cNvPr id="76820" name="Rectangle 28"/>
          <p:cNvSpPr>
            <a:spLocks noChangeArrowheads="1"/>
          </p:cNvSpPr>
          <p:nvPr/>
        </p:nvSpPr>
        <p:spPr bwMode="auto">
          <a:xfrm>
            <a:off x="7524750" y="465296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P</a:t>
            </a:r>
          </a:p>
        </p:txBody>
      </p:sp>
      <p:sp>
        <p:nvSpPr>
          <p:cNvPr id="76821" name="Rectangle 29"/>
          <p:cNvSpPr>
            <a:spLocks noChangeArrowheads="1"/>
          </p:cNvSpPr>
          <p:nvPr/>
        </p:nvSpPr>
        <p:spPr bwMode="auto">
          <a:xfrm>
            <a:off x="7956550" y="465296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2</a:t>
            </a:r>
          </a:p>
        </p:txBody>
      </p:sp>
      <p:sp>
        <p:nvSpPr>
          <p:cNvPr id="76822" name="Rectangle 30"/>
          <p:cNvSpPr>
            <a:spLocks noChangeArrowheads="1"/>
          </p:cNvSpPr>
          <p:nvPr/>
        </p:nvSpPr>
        <p:spPr bwMode="auto">
          <a:xfrm>
            <a:off x="7524750" y="4256088"/>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B</a:t>
            </a:r>
          </a:p>
        </p:txBody>
      </p:sp>
      <p:sp>
        <p:nvSpPr>
          <p:cNvPr id="76823" name="Rectangle 31"/>
          <p:cNvSpPr>
            <a:spLocks noChangeArrowheads="1"/>
          </p:cNvSpPr>
          <p:nvPr/>
        </p:nvSpPr>
        <p:spPr bwMode="auto">
          <a:xfrm>
            <a:off x="7956550" y="42560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a:t>
            </a:r>
          </a:p>
        </p:txBody>
      </p:sp>
      <p:sp>
        <p:nvSpPr>
          <p:cNvPr id="76824" name="Rectangle 32"/>
          <p:cNvSpPr>
            <a:spLocks noChangeArrowheads="1"/>
          </p:cNvSpPr>
          <p:nvPr/>
        </p:nvSpPr>
        <p:spPr bwMode="auto">
          <a:xfrm>
            <a:off x="7524750" y="3895725"/>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P</a:t>
            </a:r>
          </a:p>
        </p:txBody>
      </p:sp>
      <p:sp>
        <p:nvSpPr>
          <p:cNvPr id="76825" name="Rectangle 33"/>
          <p:cNvSpPr>
            <a:spLocks noChangeArrowheads="1"/>
          </p:cNvSpPr>
          <p:nvPr/>
        </p:nvSpPr>
        <p:spPr bwMode="auto">
          <a:xfrm>
            <a:off x="7956550" y="3895725"/>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3</a:t>
            </a:r>
          </a:p>
        </p:txBody>
      </p:sp>
      <p:sp>
        <p:nvSpPr>
          <p:cNvPr id="76826" name="Rectangle 34"/>
          <p:cNvSpPr>
            <a:spLocks noChangeArrowheads="1"/>
          </p:cNvSpPr>
          <p:nvPr/>
        </p:nvSpPr>
        <p:spPr bwMode="auto">
          <a:xfrm>
            <a:off x="7524750" y="3500438"/>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S</a:t>
            </a:r>
          </a:p>
        </p:txBody>
      </p:sp>
      <p:sp>
        <p:nvSpPr>
          <p:cNvPr id="76827" name="Rectangle 35"/>
          <p:cNvSpPr>
            <a:spLocks noChangeArrowheads="1"/>
          </p:cNvSpPr>
          <p:nvPr/>
        </p:nvSpPr>
        <p:spPr bwMode="auto">
          <a:xfrm>
            <a:off x="7956550" y="350043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0.125</a:t>
            </a:r>
          </a:p>
        </p:txBody>
      </p:sp>
      <p:sp>
        <p:nvSpPr>
          <p:cNvPr id="627753" name="Text Box 41"/>
          <p:cNvSpPr txBox="1">
            <a:spLocks noChangeArrowheads="1"/>
          </p:cNvSpPr>
          <p:nvPr/>
        </p:nvSpPr>
        <p:spPr bwMode="auto">
          <a:xfrm>
            <a:off x="970643" y="3935413"/>
            <a:ext cx="6437312" cy="2441575"/>
          </a:xfrm>
          <a:prstGeom prst="rect">
            <a:avLst/>
          </a:prstGeom>
          <a:noFill/>
          <a:ln w="9525">
            <a:noFill/>
            <a:miter lim="800000"/>
            <a:headEnd/>
            <a:tailEnd/>
          </a:ln>
        </p:spPr>
        <p:txBody>
          <a:bodyPr>
            <a:spAutoFit/>
          </a:bodyPr>
          <a:lstStyle/>
          <a:p>
            <a:pPr algn="l">
              <a:buClrTx/>
            </a:pPr>
            <a:r>
              <a:rPr lang="en-US" altLang="zh-CN" sz="1800" dirty="0">
                <a:solidFill>
                  <a:srgbClr val="333399"/>
                </a:solidFill>
                <a:sym typeface="Symbol" pitchFamily="18" charset="2"/>
              </a:rPr>
              <a:t>N </a:t>
            </a:r>
            <a:r>
              <a:rPr lang="en-US" altLang="zh-CN" sz="1800" i="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M S                 </a:t>
            </a:r>
            <a:r>
              <a:rPr lang="en-US" altLang="zh-CN" sz="1800" dirty="0">
                <a:solidFill>
                  <a:srgbClr val="333399"/>
                </a:solidFill>
                <a:cs typeface="Times New Roman" pitchFamily="18" charset="0"/>
                <a:sym typeface="Symbol" pitchFamily="18" charset="2"/>
              </a:rPr>
              <a:t>p</a:t>
            </a:r>
            <a:r>
              <a:rPr lang="en-US" altLang="zh-CN" sz="1800" dirty="0">
                <a:solidFill>
                  <a:srgbClr val="333399"/>
                </a:solidFill>
              </a:rPr>
              <a:t>rint(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v</a:t>
            </a:r>
            <a:r>
              <a:rPr lang="en-US" altLang="zh-CN" sz="1800" dirty="0">
                <a:solidFill>
                  <a:srgbClr val="333399"/>
                </a:solidFill>
              </a:rPr>
              <a:t>) </a:t>
            </a:r>
            <a:endParaRPr lang="en-US" altLang="zh-CN" sz="1800" i="0" baseline="-250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B</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 S</a:t>
            </a:r>
            <a:r>
              <a:rPr lang="en-US" altLang="zh-CN" sz="1800" i="0" baseline="-25000" dirty="0">
                <a:solidFill>
                  <a:srgbClr val="333399"/>
                </a:solidFill>
                <a:sym typeface="Symbol" pitchFamily="18" charset="2"/>
              </a:rPr>
              <a:t>1</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 +</a:t>
            </a:r>
            <a:r>
              <a:rPr lang="en-US" altLang="zh-CN" sz="1800" i="0" dirty="0">
                <a:solidFill>
                  <a:srgbClr val="333399"/>
                </a:solidFill>
                <a:ea typeface="华文行楷" pitchFamily="2" charset="-122"/>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kumimoji="0"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ea typeface="华文行楷" pitchFamily="2" charset="-122"/>
                <a:sym typeface="Symbol" pitchFamily="18" charset="2"/>
              </a:rPr>
              <a:t>0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ea typeface="华文行楷" pitchFamily="2" charset="-122"/>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sym typeface="Symbol" pitchFamily="18" charset="2"/>
              </a:rPr>
              <a:t>1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2^</a:t>
            </a:r>
            <a:r>
              <a:rPr lang="en-US" altLang="zh-CN" sz="1800" dirty="0">
                <a:solidFill>
                  <a:srgbClr val="333399"/>
                </a:solidFill>
                <a:ea typeface="华文行楷" pitchFamily="2" charset="-122"/>
                <a:sym typeface="Symbol" pitchFamily="18" charset="2"/>
              </a:rPr>
              <a:t>(</a:t>
            </a:r>
            <a:r>
              <a:rPr lang="en-US" altLang="zh-CN" sz="1800" i="0" dirty="0">
                <a:solidFill>
                  <a:srgbClr val="333399"/>
                </a:solidFill>
                <a:ea typeface="华文行楷" pitchFamily="2" charset="-122"/>
                <a:sym typeface="Symbol" pitchFamily="18" charset="2"/>
              </a:rPr>
              <a: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M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1</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P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s+1</a:t>
            </a:r>
            <a:endParaRPr lang="en-US" altLang="zh-CN" sz="1800" dirty="0">
              <a:solidFill>
                <a:srgbClr val="333399"/>
              </a:solidFill>
              <a:sym typeface="Symbol" pitchFamily="18" charset="2"/>
            </a:endParaRPr>
          </a:p>
          <a:p>
            <a:pPr algn="l">
              <a:buClrTx/>
            </a:pPr>
            <a:endParaRPr lang="en-US" altLang="zh-CN" sz="800" dirty="0">
              <a:solidFill>
                <a:srgbClr val="333399"/>
              </a:solidFill>
              <a:sym typeface="Symbol" pitchFamily="18" charset="2"/>
            </a:endParaRPr>
          </a:p>
          <a:p>
            <a:pPr algn="l">
              <a:buClrTx/>
            </a:pPr>
            <a:r>
              <a:rPr kumimoji="0" lang="en-US" altLang="zh-CN" sz="2000" b="1" i="0" dirty="0">
                <a:solidFill>
                  <a:srgbClr val="333399"/>
                </a:solidFill>
                <a:sym typeface="Symbol" pitchFamily="18" charset="2"/>
              </a:rPr>
              <a:t>(</a:t>
            </a:r>
            <a:r>
              <a:rPr kumimoji="0" lang="zh-CN" altLang="en-US" sz="2000" b="1" i="0" dirty="0">
                <a:solidFill>
                  <a:srgbClr val="333399"/>
                </a:solidFill>
                <a:sym typeface="Symbol" pitchFamily="18" charset="2"/>
              </a:rPr>
              <a:t>分析栈</a:t>
            </a:r>
            <a:r>
              <a:rPr kumimoji="0" lang="en-US" altLang="zh-CN" sz="2000" dirty="0" err="1">
                <a:solidFill>
                  <a:srgbClr val="333399"/>
                </a:solidFill>
                <a:sym typeface="Symbol" pitchFamily="18" charset="2"/>
              </a:rPr>
              <a:t>val</a:t>
            </a:r>
            <a:r>
              <a:rPr kumimoji="0" lang="en-US" altLang="zh-CN" sz="2000" dirty="0">
                <a:solidFill>
                  <a:srgbClr val="333399"/>
                </a:solidFill>
                <a:sym typeface="Symbol" pitchFamily="18" charset="2"/>
              </a:rPr>
              <a:t> </a:t>
            </a:r>
            <a:r>
              <a:rPr kumimoji="0" lang="zh-CN" altLang="en-US" sz="2000" b="1" i="0" dirty="0">
                <a:solidFill>
                  <a:srgbClr val="333399"/>
                </a:solidFill>
                <a:sym typeface="Symbol" pitchFamily="18" charset="2"/>
              </a:rPr>
              <a:t>存放文法符号的综合属性，</a:t>
            </a:r>
            <a:r>
              <a:rPr kumimoji="0" lang="en-US" altLang="zh-CN" sz="2000" dirty="0">
                <a:solidFill>
                  <a:srgbClr val="333399"/>
                </a:solidFill>
                <a:sym typeface="Symbol" pitchFamily="18" charset="2"/>
              </a:rPr>
              <a:t>top</a:t>
            </a:r>
            <a:r>
              <a:rPr kumimoji="0" lang="zh-CN" altLang="en-US" sz="2000" b="1" i="0" dirty="0">
                <a:solidFill>
                  <a:srgbClr val="333399"/>
                </a:solidFill>
                <a:sym typeface="Symbol" pitchFamily="18" charset="2"/>
              </a:rPr>
              <a:t>为栈顶指针</a:t>
            </a:r>
            <a:r>
              <a:rPr kumimoji="0" lang="en-US" altLang="zh-CN" sz="2000" b="1" i="0" dirty="0">
                <a:solidFill>
                  <a:srgbClr val="333399"/>
                </a:solidFill>
                <a:sym typeface="Symbol" pitchFamily="18" charset="2"/>
              </a:rPr>
              <a:t>)</a:t>
            </a:r>
          </a:p>
        </p:txBody>
      </p:sp>
    </p:spTree>
    <p:extLst>
      <p:ext uri="{BB962C8B-B14F-4D97-AF65-F5344CB8AC3E}">
        <p14:creationId xmlns:p14="http://schemas.microsoft.com/office/powerpoint/2010/main" val="2162344867"/>
      </p:ext>
    </p:extLst>
  </p:cSld>
  <p:clrMapOvr>
    <a:masterClrMapping/>
  </p:clrMapOvr>
  <p:transition>
    <p:random/>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5"/>
          <p:cNvSpPr txBox="1">
            <a:spLocks noChangeArrowheads="1"/>
          </p:cNvSpPr>
          <p:nvPr/>
        </p:nvSpPr>
        <p:spPr bwMode="auto">
          <a:xfrm>
            <a:off x="243779" y="399628"/>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dirty="0">
                <a:latin typeface="楷体_GB2312" pitchFamily="49" charset="-122"/>
              </a:rPr>
              <a:t> </a:t>
            </a:r>
            <a:r>
              <a:rPr lang="zh-CN" altLang="en-US" sz="2800" b="1" i="0" dirty="0">
                <a:latin typeface="楷体_GB2312" pitchFamily="49" charset="-122"/>
              </a:rPr>
              <a:t>基于翻译模式的</a:t>
            </a:r>
            <a:r>
              <a:rPr lang="zh-CN" altLang="en-US" sz="2800" b="1" i="0" dirty="0"/>
              <a:t>自下而上</a:t>
            </a:r>
            <a:r>
              <a:rPr lang="zh-CN" altLang="en-US" sz="2800" b="1" i="0" dirty="0">
                <a:latin typeface="楷体_GB2312" pitchFamily="49" charset="-122"/>
              </a:rPr>
              <a:t>语义计算</a:t>
            </a:r>
          </a:p>
          <a:p>
            <a:pPr algn="l">
              <a:buClrTx/>
            </a:pPr>
            <a:endParaRPr lang="zh-CN" altLang="en-US" sz="1000" b="1" i="0" dirty="0">
              <a:latin typeface="楷体_GB2312" pitchFamily="49" charset="-122"/>
            </a:endParaRPr>
          </a:p>
          <a:p>
            <a:pPr lvl="1" algn="l">
              <a:buClrTx/>
              <a:buFont typeface="Symbol" pitchFamily="18" charset="2"/>
              <a:buChar char="-"/>
            </a:pPr>
            <a:r>
              <a:rPr lang="zh-CN" altLang="en-US" sz="2800" b="1" i="0" dirty="0"/>
              <a:t>  </a:t>
            </a:r>
            <a:r>
              <a:rPr lang="zh-CN" altLang="en-US" b="1" i="0" dirty="0">
                <a:solidFill>
                  <a:srgbClr val="333399"/>
                </a:solidFill>
              </a:rPr>
              <a:t>分析栈中继承属性的访问（</a:t>
            </a:r>
            <a:r>
              <a:rPr lang="zh-CN" altLang="en-US" b="1" i="0" dirty="0"/>
              <a:t>较复杂的例子</a:t>
            </a:r>
            <a:r>
              <a:rPr lang="zh-CN" altLang="en-US" b="1" i="0" dirty="0">
                <a:solidFill>
                  <a:srgbClr val="333399"/>
                </a:solidFill>
              </a:rPr>
              <a:t>）</a:t>
            </a:r>
          </a:p>
        </p:txBody>
      </p:sp>
      <p:sp>
        <p:nvSpPr>
          <p:cNvPr id="77827" name="Text Box 7"/>
          <p:cNvSpPr txBox="1">
            <a:spLocks noChangeArrowheads="1"/>
          </p:cNvSpPr>
          <p:nvPr/>
        </p:nvSpPr>
        <p:spPr bwMode="auto">
          <a:xfrm>
            <a:off x="935816" y="3538538"/>
            <a:ext cx="6480175" cy="396875"/>
          </a:xfrm>
          <a:prstGeom prst="rect">
            <a:avLst/>
          </a:prstGeom>
          <a:noFill/>
          <a:ln w="9525">
            <a:noFill/>
            <a:miter lim="800000"/>
            <a:headEnd/>
            <a:tailEnd/>
          </a:ln>
        </p:spPr>
        <p:txBody>
          <a:bodyPr>
            <a:spAutoFit/>
          </a:bodyPr>
          <a:lstStyle/>
          <a:p>
            <a:pPr algn="l">
              <a:buClrTx/>
            </a:pPr>
            <a:r>
              <a:rPr kumimoji="0" lang="zh-CN" altLang="en-US" sz="2000" b="1" i="0">
                <a:sym typeface="Symbol" pitchFamily="18" charset="2"/>
              </a:rPr>
              <a:t>产生式                   依产生式归约时语义计算的代码片断</a:t>
            </a:r>
            <a:endParaRPr kumimoji="0" lang="zh-CN" altLang="en-US" sz="2000" b="1" i="0">
              <a:solidFill>
                <a:srgbClr val="333399"/>
              </a:solidFill>
              <a:cs typeface="Times New Roman" pitchFamily="18" charset="0"/>
              <a:sym typeface="Symbol" pitchFamily="18" charset="2"/>
            </a:endParaRPr>
          </a:p>
        </p:txBody>
      </p:sp>
      <p:sp>
        <p:nvSpPr>
          <p:cNvPr id="77832" name="Text Box 12"/>
          <p:cNvSpPr txBox="1">
            <a:spLocks noChangeArrowheads="1"/>
          </p:cNvSpPr>
          <p:nvPr/>
        </p:nvSpPr>
        <p:spPr bwMode="auto">
          <a:xfrm>
            <a:off x="1046584" y="1567931"/>
            <a:ext cx="7620000" cy="2014537"/>
          </a:xfrm>
          <a:prstGeom prst="rect">
            <a:avLst/>
          </a:prstGeom>
          <a:noFill/>
          <a:ln w="9525">
            <a:noFill/>
            <a:miter lim="800000"/>
            <a:headEnd/>
            <a:tailEnd/>
          </a:ln>
        </p:spPr>
        <p:txBody>
          <a:bodyPr>
            <a:spAutoFit/>
          </a:bodyPr>
          <a:lstStyle/>
          <a:p>
            <a:pPr algn="l">
              <a:buClrTx/>
            </a:pPr>
            <a:r>
              <a:rPr lang="en-US" altLang="zh-CN" sz="1800" dirty="0">
                <a:solidFill>
                  <a:srgbClr val="333399"/>
                </a:solidFill>
                <a:sym typeface="Symbol" pitchFamily="18" charset="2"/>
              </a:rPr>
              <a:t>N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ym typeface="Symbol" pitchFamily="18" charset="2"/>
              </a:rPr>
              <a:t> </a:t>
            </a:r>
            <a:r>
              <a:rPr lang="en-US" altLang="zh-CN" sz="1800" dirty="0">
                <a:solidFill>
                  <a:srgbClr val="333399"/>
                </a:solidFill>
                <a:sym typeface="Symbol" pitchFamily="18" charset="2"/>
              </a:rPr>
              <a:t>M </a:t>
            </a:r>
            <a:r>
              <a:rPr lang="en-US" altLang="zh-CN" sz="1800" i="0" dirty="0">
                <a:solidFill>
                  <a:srgbClr val="333399"/>
                </a:solidFill>
                <a:cs typeface="Times New Roman" pitchFamily="18" charset="0"/>
                <a:sym typeface="Symbol" pitchFamily="18" charset="2"/>
              </a:rPr>
              <a:t>{ </a:t>
            </a:r>
            <a:r>
              <a:rPr lang="en-US" altLang="zh-CN" sz="1800" dirty="0" err="1">
                <a:solidFill>
                  <a:srgbClr val="333399"/>
                </a:solidFill>
                <a:sym typeface="Symbol" pitchFamily="18" charset="2"/>
              </a:rPr>
              <a:t>S</a:t>
            </a:r>
            <a:r>
              <a:rPr lang="en-US" altLang="zh-CN" sz="1800" b="1" i="0" dirty="0" err="1">
                <a:solidFill>
                  <a:srgbClr val="333399"/>
                </a:solidFill>
                <a:sym typeface="Symbol" pitchFamily="18" charset="2"/>
              </a:rPr>
              <a:t>.</a:t>
            </a:r>
            <a:r>
              <a:rPr lang="en-US" altLang="zh-CN" sz="1800" dirty="0" err="1">
                <a:solidFill>
                  <a:srgbClr val="333399"/>
                </a:solidFill>
              </a:rPr>
              <a:t>f</a:t>
            </a:r>
            <a:r>
              <a:rPr lang="en-US" altLang="zh-CN" sz="1800" i="0" dirty="0">
                <a:solidFill>
                  <a:srgbClr val="333399"/>
                </a:solidFill>
              </a:rPr>
              <a:t> : = </a:t>
            </a:r>
            <a:r>
              <a:rPr lang="en-US" altLang="zh-CN" sz="1800" dirty="0">
                <a:solidFill>
                  <a:srgbClr val="333399"/>
                </a:solidFill>
                <a:sym typeface="Symbol" pitchFamily="18" charset="2"/>
              </a:rPr>
              <a:t>M</a:t>
            </a:r>
            <a:r>
              <a:rPr lang="en-US" altLang="zh-CN" sz="1800" b="1" i="0" dirty="0">
                <a:solidFill>
                  <a:srgbClr val="333399"/>
                </a:solidFill>
                <a:sym typeface="Symbol" pitchFamily="18" charset="2"/>
              </a:rPr>
              <a:t>.</a:t>
            </a:r>
            <a:r>
              <a:rPr lang="en-US" altLang="zh-CN" sz="1800" dirty="0">
                <a:solidFill>
                  <a:srgbClr val="333399"/>
                </a:solidFill>
              </a:rPr>
              <a:t>s</a:t>
            </a:r>
            <a:r>
              <a:rPr lang="en-US" altLang="zh-CN" sz="1800" i="0" dirty="0">
                <a:solidFill>
                  <a:srgbClr val="333399"/>
                </a:solidFill>
              </a:rPr>
              <a:t>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a:t>
            </a:r>
            <a:r>
              <a:rPr lang="en-US" altLang="zh-CN" sz="1800" dirty="0">
                <a:solidFill>
                  <a:srgbClr val="333399"/>
                </a:solidFill>
              </a:rPr>
              <a:t>rint(</a:t>
            </a:r>
            <a:r>
              <a:rPr lang="en-US" altLang="zh-CN" sz="1800" dirty="0" err="1">
                <a:solidFill>
                  <a:srgbClr val="333399"/>
                </a:solidFill>
                <a:sym typeface="Symbol" pitchFamily="18" charset="2"/>
              </a:rPr>
              <a:t>S</a:t>
            </a:r>
            <a:r>
              <a:rPr lang="en-US" altLang="zh-CN" sz="1800" b="1" i="0"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rPr>
              <a:t>) </a:t>
            </a:r>
            <a:r>
              <a:rPr lang="en-US" altLang="zh-CN" sz="1800" i="0" dirty="0">
                <a:solidFill>
                  <a:srgbClr val="333399"/>
                </a:solidFill>
                <a:sym typeface="Symbol" pitchFamily="18" charset="2"/>
              </a:rPr>
              <a:t>}</a:t>
            </a:r>
            <a:endParaRPr lang="en-US" altLang="zh-CN" sz="1800" i="0" baseline="-250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 </a:t>
            </a:r>
            <a:r>
              <a:rPr lang="en-US" altLang="zh-CN" sz="1800" dirty="0" err="1">
                <a:solidFill>
                  <a:srgbClr val="333399"/>
                </a:solidFill>
                <a:sym typeface="Symbol" pitchFamily="18" charset="2"/>
              </a:rPr>
              <a:t>B</a:t>
            </a:r>
            <a:r>
              <a:rPr lang="en-US" altLang="zh-CN" sz="1800" b="1" i="0" dirty="0" err="1">
                <a:solidFill>
                  <a:srgbClr val="333399"/>
                </a:solidFill>
                <a:sym typeface="Symbol" pitchFamily="18" charset="2"/>
              </a:rPr>
              <a:t>.</a:t>
            </a:r>
            <a:r>
              <a:rPr lang="en-US" altLang="zh-CN" sz="1800" dirty="0" err="1">
                <a:solidFill>
                  <a:srgbClr val="333399"/>
                </a:solidFill>
              </a:rPr>
              <a:t>f</a:t>
            </a:r>
            <a:r>
              <a:rPr lang="en-US" altLang="zh-CN" sz="1800" i="0" dirty="0">
                <a:solidFill>
                  <a:srgbClr val="333399"/>
                </a:solidFill>
              </a:rPr>
              <a:t> : =</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f</a:t>
            </a:r>
            <a:r>
              <a:rPr lang="en-US" altLang="zh-CN" sz="1800" dirty="0">
                <a:solidFill>
                  <a:srgbClr val="333399"/>
                </a:solidFill>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B</a:t>
            </a:r>
            <a:r>
              <a:rPr lang="en-US" altLang="zh-CN" sz="1800" dirty="0">
                <a:sym typeface="Symbol" pitchFamily="18" charset="2"/>
              </a:rPr>
              <a:t>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P</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i</a:t>
            </a:r>
            <a:r>
              <a:rPr lang="en-US" altLang="zh-CN" sz="1800" dirty="0">
                <a:solidFill>
                  <a:srgbClr val="333399"/>
                </a:solidFill>
                <a:sym typeface="Symbol" pitchFamily="18" charset="2"/>
              </a:rPr>
              <a:t> </a:t>
            </a:r>
            <a:r>
              <a:rPr lang="en-US" altLang="zh-CN" sz="1800" i="0" dirty="0">
                <a:solidFill>
                  <a:srgbClr val="333399"/>
                </a:solidFill>
              </a:rPr>
              <a:t>:=</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f</a:t>
            </a:r>
            <a:r>
              <a:rPr lang="en-US" altLang="zh-CN" sz="1800" dirty="0">
                <a:solidFill>
                  <a:srgbClr val="333399"/>
                </a:solidFill>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P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S</a:t>
            </a:r>
            <a:r>
              <a:rPr lang="en-US" altLang="zh-CN" sz="1800" i="0" baseline="-25000" dirty="0">
                <a:solidFill>
                  <a:srgbClr val="333399"/>
                </a:solidFill>
                <a:sym typeface="Symbol" pitchFamily="18" charset="2"/>
              </a:rPr>
              <a:t>1</a:t>
            </a:r>
            <a:r>
              <a:rPr lang="en-US" altLang="zh-CN" sz="1800" b="1" dirty="0">
                <a:solidFill>
                  <a:srgbClr val="333399"/>
                </a:solidFill>
                <a:sym typeface="Symbol" pitchFamily="18" charset="2"/>
              </a:rPr>
              <a:t>.</a:t>
            </a:r>
            <a:r>
              <a:rPr lang="en-US" altLang="zh-CN" sz="1800" dirty="0">
                <a:solidFill>
                  <a:srgbClr val="333399"/>
                </a:solidFill>
                <a:sym typeface="Symbol" pitchFamily="18" charset="2"/>
              </a:rPr>
              <a:t>f </a:t>
            </a:r>
            <a:r>
              <a:rPr lang="en-US" altLang="zh-CN" sz="1800" i="0" dirty="0">
                <a:solidFill>
                  <a:srgbClr val="333399"/>
                </a:solidFill>
              </a:rPr>
              <a:t>:= </a:t>
            </a:r>
            <a:r>
              <a:rPr lang="en-US" altLang="zh-CN" sz="1800" dirty="0">
                <a:solidFill>
                  <a:srgbClr val="333399"/>
                </a:solidFill>
                <a:sym typeface="Symbol" pitchFamily="18" charset="2"/>
              </a:rPr>
              <a:t>P</a:t>
            </a:r>
            <a:r>
              <a:rPr lang="en-US" altLang="zh-CN" sz="1800" b="1" dirty="0">
                <a:solidFill>
                  <a:srgbClr val="333399"/>
                </a:solidFill>
                <a:sym typeface="Symbol" pitchFamily="18" charset="2"/>
              </a:rPr>
              <a:t>.</a:t>
            </a: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S</a:t>
            </a:r>
            <a:r>
              <a:rPr lang="en-US" altLang="zh-CN" sz="1800" i="0" baseline="-25000" dirty="0">
                <a:solidFill>
                  <a:srgbClr val="333399"/>
                </a:solidFill>
                <a:sym typeface="Symbol" pitchFamily="18" charset="2"/>
              </a:rPr>
              <a:t>1 </a:t>
            </a:r>
            <a:r>
              <a:rPr lang="en-US" altLang="zh-CN" sz="1800" i="0" dirty="0">
                <a:solidFill>
                  <a:srgbClr val="333399"/>
                </a:solidFill>
                <a:sym typeface="Symbol" pitchFamily="18" charset="2"/>
              </a:rPr>
              <a:t>{</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a:t>
            </a:r>
            <a:r>
              <a:rPr lang="en-US" altLang="zh-CN" sz="1800" dirty="0">
                <a:solidFill>
                  <a:srgbClr val="333399"/>
                </a:solidFill>
                <a:sym typeface="Symbol" pitchFamily="18" charset="2"/>
              </a:rPr>
              <a:t>S</a:t>
            </a:r>
            <a:r>
              <a:rPr lang="en-US" altLang="zh-CN" sz="1800" i="0" baseline="-25000" dirty="0">
                <a:solidFill>
                  <a:srgbClr val="333399"/>
                </a:solidFill>
                <a:sym typeface="Symbol" pitchFamily="18" charset="2"/>
              </a:rPr>
              <a:t>1</a:t>
            </a:r>
            <a:r>
              <a:rPr lang="en-US" altLang="zh-CN" sz="1800" b="1" i="0" dirty="0">
                <a:solidFill>
                  <a:srgbClr val="333399"/>
                </a:solidFill>
                <a:sym typeface="Symbol" pitchFamily="18" charset="2"/>
              </a:rPr>
              <a:t>.</a:t>
            </a:r>
            <a:r>
              <a:rPr lang="en-US" altLang="zh-CN" sz="1800" dirty="0">
                <a:solidFill>
                  <a:srgbClr val="333399"/>
                </a:solidFill>
                <a:sym typeface="Symbol" pitchFamily="18" charset="2"/>
              </a:rPr>
              <a:t>v</a:t>
            </a:r>
            <a:r>
              <a:rPr lang="en-US" altLang="zh-CN" sz="1800" i="0" dirty="0">
                <a:solidFill>
                  <a:srgbClr val="333399"/>
                </a:solidFill>
              </a:rPr>
              <a:t>+</a:t>
            </a:r>
            <a:r>
              <a:rPr lang="en-US" altLang="zh-CN" sz="1800" dirty="0">
                <a:solidFill>
                  <a:srgbClr val="333399"/>
                </a:solidFill>
                <a:sym typeface="Symbol" pitchFamily="18" charset="2"/>
              </a:rPr>
              <a:t>B</a:t>
            </a:r>
            <a:r>
              <a:rPr lang="en-US" altLang="zh-CN" sz="1800" b="1" i="0" dirty="0">
                <a:solidFill>
                  <a:srgbClr val="333399"/>
                </a:solidFill>
                <a:sym typeface="Symbol" pitchFamily="18" charset="2"/>
              </a:rPr>
              <a:t>.</a:t>
            </a:r>
            <a:r>
              <a:rPr lang="en-US" altLang="zh-CN" sz="1800" dirty="0">
                <a:solidFill>
                  <a:srgbClr val="333399"/>
                </a:solidFill>
                <a:sym typeface="Symbol" pitchFamily="18" charset="2"/>
              </a:rPr>
              <a:t>v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a:t>
            </a: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a:t>
            </a:r>
            <a:r>
              <a:rPr lang="en-US" altLang="zh-CN" sz="1800" dirty="0">
                <a:solidFill>
                  <a:srgbClr val="333399"/>
                </a:solidFill>
                <a:sym typeface="Symbol" pitchFamily="18" charset="2"/>
              </a:rPr>
              <a:t>0 </a:t>
            </a:r>
            <a:r>
              <a:rPr lang="en-US" altLang="zh-CN" sz="1800" i="0" dirty="0">
                <a:solidFill>
                  <a:srgbClr val="333399"/>
                </a:solidFill>
                <a:sym typeface="Symbol" pitchFamily="18" charset="2"/>
              </a:rPr>
              <a:t>}</a:t>
            </a:r>
            <a:endParaRPr kumimoji="0" lang="en-US" altLang="zh-CN" sz="1800" b="1" dirty="0">
              <a:solidFill>
                <a:srgbClr val="333399"/>
              </a:solidFill>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ea typeface="华文行楷" pitchFamily="2" charset="-122"/>
                <a:sym typeface="Symbol" pitchFamily="18" charset="2"/>
              </a:rPr>
              <a:t>0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B</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0 </a:t>
            </a:r>
            <a:r>
              <a:rPr lang="en-US" altLang="zh-CN" sz="1800" i="0" dirty="0">
                <a:solidFill>
                  <a:srgbClr val="333399"/>
                </a:solidFill>
                <a:sym typeface="Symbol" pitchFamily="18" charset="2"/>
              </a:rPr>
              <a:t>}</a:t>
            </a:r>
            <a:endParaRPr lang="en-US" altLang="zh-CN" sz="1800" u="sng" dirty="0">
              <a:solidFill>
                <a:srgbClr val="333399"/>
              </a:solidFill>
              <a:ea typeface="华文行楷" pitchFamily="2" charset="-122"/>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1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B</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2^</a:t>
            </a:r>
            <a:r>
              <a:rPr lang="en-US" altLang="zh-CN" sz="1800" dirty="0">
                <a:solidFill>
                  <a:srgbClr val="333399"/>
                </a:solidFill>
              </a:rPr>
              <a:t>(</a:t>
            </a:r>
            <a:r>
              <a:rPr lang="en-US" altLang="zh-CN" sz="1800" i="0" dirty="0">
                <a:solidFill>
                  <a:srgbClr val="333399"/>
                </a:solidFill>
              </a:rPr>
              <a:t>-</a:t>
            </a:r>
            <a:r>
              <a:rPr lang="en-US" altLang="zh-CN" sz="1800" dirty="0" err="1">
                <a:solidFill>
                  <a:srgbClr val="333399"/>
                </a:solidFill>
                <a:sym typeface="Symbol" pitchFamily="18" charset="2"/>
              </a:rPr>
              <a:t>B</a:t>
            </a:r>
            <a:r>
              <a:rPr lang="en-US" altLang="zh-CN" sz="1800" b="1" i="0" dirty="0" err="1">
                <a:solidFill>
                  <a:srgbClr val="333399"/>
                </a:solidFill>
                <a:sym typeface="Symbol" pitchFamily="18" charset="2"/>
              </a:rPr>
              <a:t>.</a:t>
            </a:r>
            <a:r>
              <a:rPr lang="en-US" altLang="zh-CN" sz="1800" dirty="0" err="1">
                <a:solidFill>
                  <a:srgbClr val="333399"/>
                </a:solidFill>
              </a:rPr>
              <a:t>f</a:t>
            </a:r>
            <a:r>
              <a:rPr lang="en-US" altLang="zh-CN" sz="1800" dirty="0">
                <a:solidFill>
                  <a:srgbClr val="333399"/>
                </a:solidFill>
              </a:rPr>
              <a:t>)</a:t>
            </a:r>
            <a:r>
              <a:rPr lang="en-US" altLang="zh-CN" sz="1800" i="0" dirty="0">
                <a:solidFill>
                  <a:srgbClr val="333399"/>
                </a:solidFill>
              </a:rPr>
              <a:t> </a:t>
            </a:r>
            <a:r>
              <a:rPr lang="en-US" altLang="zh-CN" sz="1800" i="0" dirty="0">
                <a:solidFill>
                  <a:srgbClr val="333399"/>
                </a:solidFill>
                <a:sym typeface="Symbol" pitchFamily="18" charset="2"/>
              </a:rPr>
              <a:t>}</a:t>
            </a:r>
          </a:p>
          <a:p>
            <a:pPr algn="l">
              <a:buClrTx/>
            </a:pPr>
            <a:r>
              <a:rPr lang="en-US" altLang="zh-CN" sz="1800" dirty="0">
                <a:solidFill>
                  <a:srgbClr val="333399"/>
                </a:solidFill>
                <a:sym typeface="Symbol" pitchFamily="18" charset="2"/>
              </a:rPr>
              <a:t>M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M</a:t>
            </a:r>
            <a:r>
              <a:rPr lang="en-US" altLang="zh-CN" sz="1800" b="1" i="0" dirty="0">
                <a:solidFill>
                  <a:srgbClr val="333399"/>
                </a:solidFill>
                <a:sym typeface="Symbol" pitchFamily="18" charset="2"/>
              </a:rPr>
              <a:t>.</a:t>
            </a:r>
            <a:r>
              <a:rPr lang="en-US" altLang="zh-CN" sz="1800" dirty="0">
                <a:solidFill>
                  <a:srgbClr val="333399"/>
                </a:solidFill>
              </a:rPr>
              <a:t>s</a:t>
            </a:r>
            <a:r>
              <a:rPr lang="en-US" altLang="zh-CN" sz="1800" i="0" dirty="0">
                <a:solidFill>
                  <a:srgbClr val="333399"/>
                </a:solidFill>
              </a:rPr>
              <a:t> : =1</a:t>
            </a:r>
            <a:r>
              <a:rPr lang="en-US" altLang="zh-CN" sz="1800" i="0" dirty="0">
                <a:solidFill>
                  <a:srgbClr val="333399"/>
                </a:solidFill>
                <a:sym typeface="Symbol" pitchFamily="18" charset="2"/>
              </a:rPr>
              <a:t>}</a:t>
            </a:r>
          </a:p>
          <a:p>
            <a:pPr algn="l">
              <a:buClrTx/>
            </a:pPr>
            <a:r>
              <a:rPr lang="en-US" altLang="zh-CN" sz="1800" dirty="0">
                <a:solidFill>
                  <a:srgbClr val="333399"/>
                </a:solidFill>
                <a:sym typeface="Symbol" pitchFamily="18" charset="2"/>
              </a:rPr>
              <a:t>P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a:t>
            </a:r>
            <a:r>
              <a:rPr lang="en-US" altLang="zh-CN" sz="1800" b="1" dirty="0">
                <a:solidFill>
                  <a:srgbClr val="333399"/>
                </a:solidFill>
                <a:sym typeface="Symbol" pitchFamily="18" charset="2"/>
              </a:rPr>
              <a:t>.</a:t>
            </a:r>
            <a:r>
              <a:rPr lang="en-US" altLang="zh-CN" sz="1800" dirty="0">
                <a:solidFill>
                  <a:srgbClr val="333399"/>
                </a:solidFill>
                <a:sym typeface="Symbol" pitchFamily="18" charset="2"/>
              </a:rPr>
              <a:t>s </a:t>
            </a:r>
            <a:r>
              <a:rPr lang="en-US" altLang="zh-CN" sz="1800" i="0" dirty="0">
                <a:solidFill>
                  <a:srgbClr val="333399"/>
                </a:solidFill>
              </a:rPr>
              <a:t>:= </a:t>
            </a:r>
            <a:r>
              <a:rPr lang="en-US" altLang="zh-CN" sz="1800" dirty="0" err="1">
                <a:solidFill>
                  <a:srgbClr val="333399"/>
                </a:solidFill>
                <a:sym typeface="Symbol" pitchFamily="18" charset="2"/>
              </a:rPr>
              <a:t>P</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i</a:t>
            </a:r>
            <a:r>
              <a:rPr lang="en-US" altLang="zh-CN" sz="1800" dirty="0">
                <a:solidFill>
                  <a:srgbClr val="333399"/>
                </a:solidFill>
                <a:sym typeface="Symbol" pitchFamily="18" charset="2"/>
              </a:rPr>
              <a:t> +1 </a:t>
            </a:r>
            <a:r>
              <a:rPr lang="en-US" altLang="zh-CN" sz="1800" i="0" dirty="0">
                <a:solidFill>
                  <a:srgbClr val="333399"/>
                </a:solidFill>
                <a:sym typeface="Symbol" pitchFamily="18" charset="2"/>
              </a:rPr>
              <a:t>}</a:t>
            </a:r>
          </a:p>
        </p:txBody>
      </p:sp>
      <p:grpSp>
        <p:nvGrpSpPr>
          <p:cNvPr id="77833" name="Group 13"/>
          <p:cNvGrpSpPr>
            <a:grpSpLocks/>
          </p:cNvGrpSpPr>
          <p:nvPr/>
        </p:nvGrpSpPr>
        <p:grpSpPr bwMode="auto">
          <a:xfrm>
            <a:off x="7524750" y="2852738"/>
            <a:ext cx="1368425" cy="3600450"/>
            <a:chOff x="4740" y="1842"/>
            <a:chExt cx="862" cy="2223"/>
          </a:xfrm>
        </p:grpSpPr>
        <p:sp>
          <p:nvSpPr>
            <p:cNvPr id="77850" name="Line 14"/>
            <p:cNvSpPr>
              <a:spLocks noChangeShapeType="1"/>
            </p:cNvSpPr>
            <p:nvPr/>
          </p:nvSpPr>
          <p:spPr bwMode="auto">
            <a:xfrm>
              <a:off x="4740" y="1842"/>
              <a:ext cx="0" cy="2223"/>
            </a:xfrm>
            <a:prstGeom prst="line">
              <a:avLst/>
            </a:prstGeom>
            <a:noFill/>
            <a:ln w="9525">
              <a:solidFill>
                <a:srgbClr val="800080"/>
              </a:solidFill>
              <a:round/>
              <a:headEnd/>
              <a:tailEnd/>
            </a:ln>
          </p:spPr>
          <p:txBody>
            <a:bodyPr>
              <a:spAutoFit/>
            </a:bodyPr>
            <a:lstStyle/>
            <a:p>
              <a:endParaRPr lang="zh-CN" altLang="en-US"/>
            </a:p>
          </p:txBody>
        </p:sp>
        <p:sp>
          <p:nvSpPr>
            <p:cNvPr id="77851" name="Line 15"/>
            <p:cNvSpPr>
              <a:spLocks noChangeShapeType="1"/>
            </p:cNvSpPr>
            <p:nvPr/>
          </p:nvSpPr>
          <p:spPr bwMode="auto">
            <a:xfrm>
              <a:off x="5012" y="1842"/>
              <a:ext cx="0" cy="2223"/>
            </a:xfrm>
            <a:prstGeom prst="line">
              <a:avLst/>
            </a:prstGeom>
            <a:noFill/>
            <a:ln w="9525">
              <a:solidFill>
                <a:srgbClr val="800080"/>
              </a:solidFill>
              <a:round/>
              <a:headEnd/>
              <a:tailEnd/>
            </a:ln>
          </p:spPr>
          <p:txBody>
            <a:bodyPr>
              <a:spAutoFit/>
            </a:bodyPr>
            <a:lstStyle/>
            <a:p>
              <a:endParaRPr lang="zh-CN" altLang="en-US"/>
            </a:p>
          </p:txBody>
        </p:sp>
        <p:sp>
          <p:nvSpPr>
            <p:cNvPr id="77852" name="Line 16"/>
            <p:cNvSpPr>
              <a:spLocks noChangeShapeType="1"/>
            </p:cNvSpPr>
            <p:nvPr/>
          </p:nvSpPr>
          <p:spPr bwMode="auto">
            <a:xfrm>
              <a:off x="5602" y="1842"/>
              <a:ext cx="0" cy="2223"/>
            </a:xfrm>
            <a:prstGeom prst="line">
              <a:avLst/>
            </a:prstGeom>
            <a:noFill/>
            <a:ln w="9525">
              <a:solidFill>
                <a:srgbClr val="800080"/>
              </a:solidFill>
              <a:round/>
              <a:headEnd/>
              <a:tailEnd/>
            </a:ln>
          </p:spPr>
          <p:txBody>
            <a:bodyPr>
              <a:spAutoFit/>
            </a:bodyPr>
            <a:lstStyle/>
            <a:p>
              <a:endParaRPr lang="zh-CN" altLang="en-US"/>
            </a:p>
          </p:txBody>
        </p:sp>
        <p:sp>
          <p:nvSpPr>
            <p:cNvPr id="77853" name="Line 17"/>
            <p:cNvSpPr>
              <a:spLocks noChangeShapeType="1"/>
            </p:cNvSpPr>
            <p:nvPr/>
          </p:nvSpPr>
          <p:spPr bwMode="auto">
            <a:xfrm>
              <a:off x="4740" y="4065"/>
              <a:ext cx="862" cy="0"/>
            </a:xfrm>
            <a:prstGeom prst="line">
              <a:avLst/>
            </a:prstGeom>
            <a:noFill/>
            <a:ln w="9525">
              <a:solidFill>
                <a:srgbClr val="800080"/>
              </a:solidFill>
              <a:round/>
              <a:headEnd/>
              <a:tailEnd/>
            </a:ln>
          </p:spPr>
          <p:txBody>
            <a:bodyPr>
              <a:spAutoFit/>
            </a:bodyPr>
            <a:lstStyle/>
            <a:p>
              <a:endParaRPr lang="zh-CN" altLang="en-US"/>
            </a:p>
          </p:txBody>
        </p:sp>
      </p:grpSp>
      <p:sp>
        <p:nvSpPr>
          <p:cNvPr id="77834" name="Text Box 18"/>
          <p:cNvSpPr txBox="1">
            <a:spLocks noChangeArrowheads="1"/>
          </p:cNvSpPr>
          <p:nvPr/>
        </p:nvSpPr>
        <p:spPr bwMode="auto">
          <a:xfrm>
            <a:off x="4500563" y="3141663"/>
            <a:ext cx="2663825" cy="396875"/>
          </a:xfrm>
          <a:prstGeom prst="rect">
            <a:avLst/>
          </a:prstGeom>
          <a:noFill/>
          <a:ln w="9525">
            <a:noFill/>
            <a:miter lim="800000"/>
            <a:headEnd/>
            <a:tailEnd/>
          </a:ln>
        </p:spPr>
        <p:txBody>
          <a:bodyPr>
            <a:spAutoFit/>
          </a:bodyPr>
          <a:lstStyle/>
          <a:p>
            <a:pPr algn="l">
              <a:buClrTx/>
            </a:pPr>
            <a:r>
              <a:rPr kumimoji="0" lang="zh-CN" altLang="en-US" sz="2000" b="1" i="0">
                <a:sym typeface="Symbol" pitchFamily="18" charset="2"/>
              </a:rPr>
              <a:t>例</a:t>
            </a:r>
            <a:r>
              <a:rPr kumimoji="0" lang="en-US" altLang="zh-CN" sz="2000" b="1" i="0">
                <a:sym typeface="Symbol" pitchFamily="18" charset="2"/>
              </a:rPr>
              <a:t>: </a:t>
            </a:r>
            <a:r>
              <a:rPr kumimoji="0" lang="zh-CN" altLang="en-US" sz="2000" b="1" i="0">
                <a:solidFill>
                  <a:srgbClr val="333399"/>
                </a:solidFill>
                <a:sym typeface="Symbol" pitchFamily="18" charset="2"/>
              </a:rPr>
              <a:t>处理输入串</a:t>
            </a:r>
            <a:r>
              <a:rPr kumimoji="0" lang="zh-CN" altLang="en-US" sz="2000" b="1" i="0">
                <a:sym typeface="Symbol" pitchFamily="18" charset="2"/>
              </a:rPr>
              <a:t>   </a:t>
            </a:r>
            <a:r>
              <a:rPr kumimoji="0" lang="en-US" altLang="zh-CN" sz="2000" b="1" i="0">
                <a:sym typeface="Symbol" pitchFamily="18" charset="2"/>
              </a:rPr>
              <a:t>.101</a:t>
            </a:r>
            <a:endParaRPr kumimoji="0" lang="en-US" altLang="zh-CN" sz="2000" b="1" i="0">
              <a:solidFill>
                <a:srgbClr val="333399"/>
              </a:solidFill>
              <a:cs typeface="Times New Roman" pitchFamily="18" charset="0"/>
              <a:sym typeface="Symbol" pitchFamily="18" charset="2"/>
            </a:endParaRPr>
          </a:p>
        </p:txBody>
      </p:sp>
      <p:sp>
        <p:nvSpPr>
          <p:cNvPr id="77835" name="Rectangle 19"/>
          <p:cNvSpPr>
            <a:spLocks noChangeArrowheads="1"/>
          </p:cNvSpPr>
          <p:nvPr/>
        </p:nvSpPr>
        <p:spPr bwMode="auto">
          <a:xfrm>
            <a:off x="7524750" y="602138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7836" name="Rectangle 20"/>
          <p:cNvSpPr>
            <a:spLocks noChangeArrowheads="1"/>
          </p:cNvSpPr>
          <p:nvPr/>
        </p:nvSpPr>
        <p:spPr bwMode="auto">
          <a:xfrm>
            <a:off x="7956550" y="60213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7837" name="Rectangle 21"/>
          <p:cNvSpPr>
            <a:spLocks noChangeArrowheads="1"/>
          </p:cNvSpPr>
          <p:nvPr/>
        </p:nvSpPr>
        <p:spPr bwMode="auto">
          <a:xfrm>
            <a:off x="7092950" y="4221163"/>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endParaRPr kumimoji="0" lang="en-US" altLang="en-US" sz="2000" b="1" i="0">
              <a:sym typeface="Symbol" pitchFamily="18" charset="2"/>
            </a:endParaRPr>
          </a:p>
        </p:txBody>
      </p:sp>
      <p:sp>
        <p:nvSpPr>
          <p:cNvPr id="77838" name="Rectangle 22"/>
          <p:cNvSpPr>
            <a:spLocks noChangeArrowheads="1"/>
          </p:cNvSpPr>
          <p:nvPr/>
        </p:nvSpPr>
        <p:spPr bwMode="auto">
          <a:xfrm>
            <a:off x="7524750" y="5734050"/>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7839" name="Rectangle 23"/>
          <p:cNvSpPr>
            <a:spLocks noChangeArrowheads="1"/>
          </p:cNvSpPr>
          <p:nvPr/>
        </p:nvSpPr>
        <p:spPr bwMode="auto">
          <a:xfrm>
            <a:off x="7956550" y="57340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7840" name="Rectangle 24"/>
          <p:cNvSpPr>
            <a:spLocks noChangeArrowheads="1"/>
          </p:cNvSpPr>
          <p:nvPr/>
        </p:nvSpPr>
        <p:spPr bwMode="auto">
          <a:xfrm>
            <a:off x="7524750" y="540861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M</a:t>
            </a:r>
          </a:p>
        </p:txBody>
      </p:sp>
      <p:sp>
        <p:nvSpPr>
          <p:cNvPr id="77841" name="Rectangle 25"/>
          <p:cNvSpPr>
            <a:spLocks noChangeArrowheads="1"/>
          </p:cNvSpPr>
          <p:nvPr/>
        </p:nvSpPr>
        <p:spPr bwMode="auto">
          <a:xfrm>
            <a:off x="7956550" y="540861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1</a:t>
            </a:r>
          </a:p>
        </p:txBody>
      </p:sp>
      <p:sp>
        <p:nvSpPr>
          <p:cNvPr id="77842" name="Rectangle 26"/>
          <p:cNvSpPr>
            <a:spLocks noChangeArrowheads="1"/>
          </p:cNvSpPr>
          <p:nvPr/>
        </p:nvSpPr>
        <p:spPr bwMode="auto">
          <a:xfrm>
            <a:off x="7524750" y="5048250"/>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B</a:t>
            </a:r>
          </a:p>
        </p:txBody>
      </p:sp>
      <p:sp>
        <p:nvSpPr>
          <p:cNvPr id="77843" name="Rectangle 27"/>
          <p:cNvSpPr>
            <a:spLocks noChangeArrowheads="1"/>
          </p:cNvSpPr>
          <p:nvPr/>
        </p:nvSpPr>
        <p:spPr bwMode="auto">
          <a:xfrm>
            <a:off x="7956550" y="50482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0.5</a:t>
            </a:r>
          </a:p>
        </p:txBody>
      </p:sp>
      <p:sp>
        <p:nvSpPr>
          <p:cNvPr id="77844" name="Rectangle 28"/>
          <p:cNvSpPr>
            <a:spLocks noChangeArrowheads="1"/>
          </p:cNvSpPr>
          <p:nvPr/>
        </p:nvSpPr>
        <p:spPr bwMode="auto">
          <a:xfrm>
            <a:off x="7524750" y="465296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P</a:t>
            </a:r>
          </a:p>
        </p:txBody>
      </p:sp>
      <p:sp>
        <p:nvSpPr>
          <p:cNvPr id="77845" name="Rectangle 29"/>
          <p:cNvSpPr>
            <a:spLocks noChangeArrowheads="1"/>
          </p:cNvSpPr>
          <p:nvPr/>
        </p:nvSpPr>
        <p:spPr bwMode="auto">
          <a:xfrm>
            <a:off x="7956550" y="465296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2</a:t>
            </a:r>
          </a:p>
        </p:txBody>
      </p:sp>
      <p:sp>
        <p:nvSpPr>
          <p:cNvPr id="77846" name="Rectangle 30"/>
          <p:cNvSpPr>
            <a:spLocks noChangeArrowheads="1"/>
          </p:cNvSpPr>
          <p:nvPr/>
        </p:nvSpPr>
        <p:spPr bwMode="auto">
          <a:xfrm>
            <a:off x="7524750" y="4256088"/>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S</a:t>
            </a:r>
          </a:p>
        </p:txBody>
      </p:sp>
      <p:sp>
        <p:nvSpPr>
          <p:cNvPr id="77847" name="Rectangle 31"/>
          <p:cNvSpPr>
            <a:spLocks noChangeArrowheads="1"/>
          </p:cNvSpPr>
          <p:nvPr/>
        </p:nvSpPr>
        <p:spPr bwMode="auto">
          <a:xfrm>
            <a:off x="7956550" y="42560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0.125</a:t>
            </a:r>
          </a:p>
        </p:txBody>
      </p:sp>
      <p:sp>
        <p:nvSpPr>
          <p:cNvPr id="628773" name="Text Box 37"/>
          <p:cNvSpPr txBox="1">
            <a:spLocks noChangeArrowheads="1"/>
          </p:cNvSpPr>
          <p:nvPr/>
        </p:nvSpPr>
        <p:spPr bwMode="auto">
          <a:xfrm>
            <a:off x="961573" y="3935413"/>
            <a:ext cx="6437312" cy="2441575"/>
          </a:xfrm>
          <a:prstGeom prst="rect">
            <a:avLst/>
          </a:prstGeom>
          <a:noFill/>
          <a:ln w="9525">
            <a:noFill/>
            <a:miter lim="800000"/>
            <a:headEnd/>
            <a:tailEnd/>
          </a:ln>
        </p:spPr>
        <p:txBody>
          <a:bodyPr>
            <a:spAutoFit/>
          </a:bodyPr>
          <a:lstStyle/>
          <a:p>
            <a:pPr algn="l">
              <a:buClrTx/>
            </a:pPr>
            <a:r>
              <a:rPr lang="en-US" altLang="zh-CN" sz="1800" dirty="0">
                <a:solidFill>
                  <a:srgbClr val="333399"/>
                </a:solidFill>
                <a:sym typeface="Symbol" pitchFamily="18" charset="2"/>
              </a:rPr>
              <a:t>N </a:t>
            </a:r>
            <a:r>
              <a:rPr lang="en-US" altLang="zh-CN" sz="1800" i="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M S                 </a:t>
            </a:r>
            <a:r>
              <a:rPr lang="en-US" altLang="zh-CN" sz="1800" dirty="0">
                <a:solidFill>
                  <a:srgbClr val="333399"/>
                </a:solidFill>
                <a:cs typeface="Times New Roman" pitchFamily="18" charset="0"/>
                <a:sym typeface="Symbol" pitchFamily="18" charset="2"/>
              </a:rPr>
              <a:t>p</a:t>
            </a:r>
            <a:r>
              <a:rPr lang="en-US" altLang="zh-CN" sz="1800" dirty="0">
                <a:solidFill>
                  <a:srgbClr val="333399"/>
                </a:solidFill>
              </a:rPr>
              <a:t>rint(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v</a:t>
            </a:r>
            <a:r>
              <a:rPr lang="en-US" altLang="zh-CN" sz="1800" dirty="0">
                <a:solidFill>
                  <a:srgbClr val="333399"/>
                </a:solidFill>
              </a:rPr>
              <a:t>) </a:t>
            </a:r>
            <a:endParaRPr lang="en-US" altLang="zh-CN" sz="1800" i="0" baseline="-250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B</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 S</a:t>
            </a:r>
            <a:r>
              <a:rPr lang="en-US" altLang="zh-CN" sz="1800" i="0" baseline="-25000" dirty="0">
                <a:solidFill>
                  <a:srgbClr val="333399"/>
                </a:solidFill>
                <a:sym typeface="Symbol" pitchFamily="18" charset="2"/>
              </a:rPr>
              <a:t>1</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 +</a:t>
            </a:r>
            <a:r>
              <a:rPr lang="en-US" altLang="zh-CN" sz="1800" i="0" dirty="0">
                <a:solidFill>
                  <a:srgbClr val="333399"/>
                </a:solidFill>
                <a:ea typeface="华文行楷" pitchFamily="2" charset="-122"/>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kumimoji="0"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ea typeface="华文行楷" pitchFamily="2" charset="-122"/>
                <a:sym typeface="Symbol" pitchFamily="18" charset="2"/>
              </a:rPr>
              <a:t>0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ea typeface="华文行楷" pitchFamily="2" charset="-122"/>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sym typeface="Symbol" pitchFamily="18" charset="2"/>
              </a:rPr>
              <a:t>1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2^</a:t>
            </a:r>
            <a:r>
              <a:rPr lang="en-US" altLang="zh-CN" sz="1800" dirty="0">
                <a:solidFill>
                  <a:srgbClr val="333399"/>
                </a:solidFill>
                <a:ea typeface="华文行楷" pitchFamily="2" charset="-122"/>
                <a:sym typeface="Symbol" pitchFamily="18" charset="2"/>
              </a:rPr>
              <a:t>(</a:t>
            </a:r>
            <a:r>
              <a:rPr lang="en-US" altLang="zh-CN" sz="1800" i="0" dirty="0">
                <a:solidFill>
                  <a:srgbClr val="333399"/>
                </a:solidFill>
                <a:ea typeface="华文行楷" pitchFamily="2" charset="-122"/>
                <a:sym typeface="Symbol" pitchFamily="18" charset="2"/>
              </a:rPr>
              <a: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M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1</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P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s+1</a:t>
            </a:r>
            <a:endParaRPr lang="en-US" altLang="zh-CN" sz="1800" dirty="0">
              <a:solidFill>
                <a:srgbClr val="333399"/>
              </a:solidFill>
              <a:sym typeface="Symbol" pitchFamily="18" charset="2"/>
            </a:endParaRPr>
          </a:p>
          <a:p>
            <a:pPr algn="l">
              <a:buClrTx/>
            </a:pPr>
            <a:endParaRPr lang="en-US" altLang="zh-CN" sz="800" dirty="0">
              <a:solidFill>
                <a:srgbClr val="333399"/>
              </a:solidFill>
              <a:sym typeface="Symbol" pitchFamily="18" charset="2"/>
            </a:endParaRPr>
          </a:p>
          <a:p>
            <a:pPr algn="l">
              <a:buClrTx/>
            </a:pPr>
            <a:r>
              <a:rPr kumimoji="0" lang="en-US" altLang="zh-CN" sz="2000" b="1" i="0" dirty="0">
                <a:solidFill>
                  <a:srgbClr val="333399"/>
                </a:solidFill>
                <a:sym typeface="Symbol" pitchFamily="18" charset="2"/>
              </a:rPr>
              <a:t>(</a:t>
            </a:r>
            <a:r>
              <a:rPr kumimoji="0" lang="zh-CN" altLang="en-US" sz="2000" b="1" i="0" dirty="0">
                <a:solidFill>
                  <a:srgbClr val="333399"/>
                </a:solidFill>
                <a:sym typeface="Symbol" pitchFamily="18" charset="2"/>
              </a:rPr>
              <a:t>分析栈</a:t>
            </a:r>
            <a:r>
              <a:rPr kumimoji="0" lang="en-US" altLang="zh-CN" sz="2000" dirty="0" err="1">
                <a:solidFill>
                  <a:srgbClr val="333399"/>
                </a:solidFill>
                <a:sym typeface="Symbol" pitchFamily="18" charset="2"/>
              </a:rPr>
              <a:t>val</a:t>
            </a:r>
            <a:r>
              <a:rPr kumimoji="0" lang="en-US" altLang="zh-CN" sz="2000" dirty="0">
                <a:solidFill>
                  <a:srgbClr val="333399"/>
                </a:solidFill>
                <a:sym typeface="Symbol" pitchFamily="18" charset="2"/>
              </a:rPr>
              <a:t> </a:t>
            </a:r>
            <a:r>
              <a:rPr kumimoji="0" lang="zh-CN" altLang="en-US" sz="2000" b="1" i="0" dirty="0">
                <a:solidFill>
                  <a:srgbClr val="333399"/>
                </a:solidFill>
                <a:sym typeface="Symbol" pitchFamily="18" charset="2"/>
              </a:rPr>
              <a:t>存放文法符号的综合属性，</a:t>
            </a:r>
            <a:r>
              <a:rPr kumimoji="0" lang="en-US" altLang="zh-CN" sz="2000" dirty="0">
                <a:solidFill>
                  <a:srgbClr val="333399"/>
                </a:solidFill>
                <a:sym typeface="Symbol" pitchFamily="18" charset="2"/>
              </a:rPr>
              <a:t>top</a:t>
            </a:r>
            <a:r>
              <a:rPr kumimoji="0" lang="zh-CN" altLang="en-US" sz="2000" b="1" i="0" dirty="0">
                <a:solidFill>
                  <a:srgbClr val="333399"/>
                </a:solidFill>
                <a:sym typeface="Symbol" pitchFamily="18" charset="2"/>
              </a:rPr>
              <a:t>为栈顶指针</a:t>
            </a:r>
            <a:r>
              <a:rPr kumimoji="0" lang="en-US" altLang="zh-CN" sz="2000" b="1" i="0" dirty="0">
                <a:solidFill>
                  <a:srgbClr val="333399"/>
                </a:solidFill>
                <a:sym typeface="Symbol" pitchFamily="18" charset="2"/>
              </a:rPr>
              <a:t>)</a:t>
            </a:r>
          </a:p>
        </p:txBody>
      </p:sp>
    </p:spTree>
    <p:extLst>
      <p:ext uri="{BB962C8B-B14F-4D97-AF65-F5344CB8AC3E}">
        <p14:creationId xmlns:p14="http://schemas.microsoft.com/office/powerpoint/2010/main" val="3806361305"/>
      </p:ext>
    </p:extLst>
  </p:cSld>
  <p:clrMapOvr>
    <a:masterClrMapping/>
  </p:clrMapOvr>
  <p:transition>
    <p:random/>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5"/>
          <p:cNvSpPr txBox="1">
            <a:spLocks noChangeArrowheads="1"/>
          </p:cNvSpPr>
          <p:nvPr/>
        </p:nvSpPr>
        <p:spPr bwMode="auto">
          <a:xfrm>
            <a:off x="338138" y="362306"/>
            <a:ext cx="8223250" cy="11588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p>
          <a:p>
            <a:pPr algn="l">
              <a:buClrTx/>
            </a:pPr>
            <a:endParaRPr lang="zh-CN" altLang="en-US" sz="1000" b="1" i="0">
              <a:latin typeface="楷体_GB2312" pitchFamily="49" charset="-122"/>
            </a:endParaRPr>
          </a:p>
          <a:p>
            <a:pPr lvl="1" algn="l">
              <a:buClrTx/>
              <a:buFont typeface="Symbol" pitchFamily="18" charset="2"/>
              <a:buChar char="-"/>
            </a:pPr>
            <a:r>
              <a:rPr lang="zh-CN" altLang="en-US" sz="2800" b="1" i="0"/>
              <a:t>  </a:t>
            </a:r>
            <a:r>
              <a:rPr lang="zh-CN" altLang="en-US" b="1" i="0">
                <a:solidFill>
                  <a:srgbClr val="333399"/>
                </a:solidFill>
              </a:rPr>
              <a:t>分析栈中继承属性的访问（</a:t>
            </a:r>
            <a:r>
              <a:rPr lang="zh-CN" altLang="en-US" b="1" i="0"/>
              <a:t>较复杂的例子</a:t>
            </a:r>
            <a:r>
              <a:rPr lang="zh-CN" altLang="en-US" b="1" i="0">
                <a:solidFill>
                  <a:srgbClr val="333399"/>
                </a:solidFill>
              </a:rPr>
              <a:t>）</a:t>
            </a:r>
          </a:p>
        </p:txBody>
      </p:sp>
      <p:sp>
        <p:nvSpPr>
          <p:cNvPr id="78851" name="Text Box 7"/>
          <p:cNvSpPr txBox="1">
            <a:spLocks noChangeArrowheads="1"/>
          </p:cNvSpPr>
          <p:nvPr/>
        </p:nvSpPr>
        <p:spPr bwMode="auto">
          <a:xfrm>
            <a:off x="885534" y="3563808"/>
            <a:ext cx="6480175" cy="396875"/>
          </a:xfrm>
          <a:prstGeom prst="rect">
            <a:avLst/>
          </a:prstGeom>
          <a:noFill/>
          <a:ln w="9525">
            <a:noFill/>
            <a:miter lim="800000"/>
            <a:headEnd/>
            <a:tailEnd/>
          </a:ln>
        </p:spPr>
        <p:txBody>
          <a:bodyPr>
            <a:spAutoFit/>
          </a:bodyPr>
          <a:lstStyle/>
          <a:p>
            <a:pPr algn="l">
              <a:buClrTx/>
            </a:pPr>
            <a:r>
              <a:rPr kumimoji="0" lang="zh-CN" altLang="en-US" sz="2000" b="1" i="0" dirty="0">
                <a:sym typeface="Symbol" pitchFamily="18" charset="2"/>
              </a:rPr>
              <a:t>产生式                   依产生式归约时语义计算的代码片断</a:t>
            </a:r>
            <a:endParaRPr kumimoji="0" lang="zh-CN" altLang="en-US" sz="2000" b="1" i="0" dirty="0">
              <a:solidFill>
                <a:srgbClr val="333399"/>
              </a:solidFill>
              <a:cs typeface="Times New Roman" pitchFamily="18" charset="0"/>
              <a:sym typeface="Symbol" pitchFamily="18" charset="2"/>
            </a:endParaRPr>
          </a:p>
        </p:txBody>
      </p:sp>
      <p:sp>
        <p:nvSpPr>
          <p:cNvPr id="78856" name="Text Box 12"/>
          <p:cNvSpPr txBox="1">
            <a:spLocks noChangeArrowheads="1"/>
          </p:cNvSpPr>
          <p:nvPr/>
        </p:nvSpPr>
        <p:spPr bwMode="auto">
          <a:xfrm>
            <a:off x="1156494" y="1549271"/>
            <a:ext cx="7620000" cy="2014537"/>
          </a:xfrm>
          <a:prstGeom prst="rect">
            <a:avLst/>
          </a:prstGeom>
          <a:noFill/>
          <a:ln w="9525">
            <a:noFill/>
            <a:miter lim="800000"/>
            <a:headEnd/>
            <a:tailEnd/>
          </a:ln>
        </p:spPr>
        <p:txBody>
          <a:bodyPr>
            <a:spAutoFit/>
          </a:bodyPr>
          <a:lstStyle/>
          <a:p>
            <a:pPr algn="l">
              <a:buClrTx/>
            </a:pPr>
            <a:r>
              <a:rPr lang="en-US" altLang="zh-CN" sz="1800" dirty="0">
                <a:solidFill>
                  <a:srgbClr val="333399"/>
                </a:solidFill>
                <a:sym typeface="Symbol" pitchFamily="18" charset="2"/>
              </a:rPr>
              <a:t>N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ym typeface="Symbol" pitchFamily="18" charset="2"/>
              </a:rPr>
              <a:t> </a:t>
            </a:r>
            <a:r>
              <a:rPr lang="en-US" altLang="zh-CN" sz="1800" dirty="0">
                <a:solidFill>
                  <a:srgbClr val="333399"/>
                </a:solidFill>
                <a:sym typeface="Symbol" pitchFamily="18" charset="2"/>
              </a:rPr>
              <a:t>M </a:t>
            </a:r>
            <a:r>
              <a:rPr lang="en-US" altLang="zh-CN" sz="1800" i="0" dirty="0">
                <a:solidFill>
                  <a:srgbClr val="333399"/>
                </a:solidFill>
                <a:cs typeface="Times New Roman" pitchFamily="18" charset="0"/>
                <a:sym typeface="Symbol" pitchFamily="18" charset="2"/>
              </a:rPr>
              <a:t>{ </a:t>
            </a:r>
            <a:r>
              <a:rPr lang="en-US" altLang="zh-CN" sz="1800" dirty="0" err="1">
                <a:solidFill>
                  <a:srgbClr val="333399"/>
                </a:solidFill>
                <a:sym typeface="Symbol" pitchFamily="18" charset="2"/>
              </a:rPr>
              <a:t>S</a:t>
            </a:r>
            <a:r>
              <a:rPr lang="en-US" altLang="zh-CN" sz="1800" b="1" i="0" dirty="0" err="1">
                <a:solidFill>
                  <a:srgbClr val="333399"/>
                </a:solidFill>
                <a:sym typeface="Symbol" pitchFamily="18" charset="2"/>
              </a:rPr>
              <a:t>.</a:t>
            </a:r>
            <a:r>
              <a:rPr lang="en-US" altLang="zh-CN" sz="1800" dirty="0" err="1">
                <a:solidFill>
                  <a:srgbClr val="333399"/>
                </a:solidFill>
              </a:rPr>
              <a:t>f</a:t>
            </a:r>
            <a:r>
              <a:rPr lang="en-US" altLang="zh-CN" sz="1800" i="0" dirty="0">
                <a:solidFill>
                  <a:srgbClr val="333399"/>
                </a:solidFill>
              </a:rPr>
              <a:t> : = </a:t>
            </a:r>
            <a:r>
              <a:rPr lang="en-US" altLang="zh-CN" sz="1800" dirty="0">
                <a:solidFill>
                  <a:srgbClr val="333399"/>
                </a:solidFill>
                <a:sym typeface="Symbol" pitchFamily="18" charset="2"/>
              </a:rPr>
              <a:t>M</a:t>
            </a:r>
            <a:r>
              <a:rPr lang="en-US" altLang="zh-CN" sz="1800" b="1" i="0" dirty="0">
                <a:solidFill>
                  <a:srgbClr val="333399"/>
                </a:solidFill>
                <a:sym typeface="Symbol" pitchFamily="18" charset="2"/>
              </a:rPr>
              <a:t>.</a:t>
            </a:r>
            <a:r>
              <a:rPr lang="en-US" altLang="zh-CN" sz="1800" dirty="0">
                <a:solidFill>
                  <a:srgbClr val="333399"/>
                </a:solidFill>
              </a:rPr>
              <a:t>s</a:t>
            </a:r>
            <a:r>
              <a:rPr lang="en-US" altLang="zh-CN" sz="1800" i="0" dirty="0">
                <a:solidFill>
                  <a:srgbClr val="333399"/>
                </a:solidFill>
              </a:rPr>
              <a:t>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a:t>
            </a:r>
            <a:r>
              <a:rPr lang="en-US" altLang="zh-CN" sz="1800" dirty="0">
                <a:solidFill>
                  <a:srgbClr val="333399"/>
                </a:solidFill>
              </a:rPr>
              <a:t>rint(</a:t>
            </a:r>
            <a:r>
              <a:rPr lang="en-US" altLang="zh-CN" sz="1800" dirty="0" err="1">
                <a:solidFill>
                  <a:srgbClr val="333399"/>
                </a:solidFill>
                <a:sym typeface="Symbol" pitchFamily="18" charset="2"/>
              </a:rPr>
              <a:t>S</a:t>
            </a:r>
            <a:r>
              <a:rPr lang="en-US" altLang="zh-CN" sz="1800" b="1" i="0"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rPr>
              <a:t>) </a:t>
            </a:r>
            <a:r>
              <a:rPr lang="en-US" altLang="zh-CN" sz="1800" i="0" dirty="0">
                <a:solidFill>
                  <a:srgbClr val="333399"/>
                </a:solidFill>
                <a:sym typeface="Symbol" pitchFamily="18" charset="2"/>
              </a:rPr>
              <a:t>}</a:t>
            </a:r>
            <a:endParaRPr lang="en-US" altLang="zh-CN" sz="1800" i="0" baseline="-250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 </a:t>
            </a:r>
            <a:r>
              <a:rPr lang="en-US" altLang="zh-CN" sz="1800" dirty="0" err="1">
                <a:solidFill>
                  <a:srgbClr val="333399"/>
                </a:solidFill>
                <a:sym typeface="Symbol" pitchFamily="18" charset="2"/>
              </a:rPr>
              <a:t>B</a:t>
            </a:r>
            <a:r>
              <a:rPr lang="en-US" altLang="zh-CN" sz="1800" b="1" i="0" dirty="0" err="1">
                <a:solidFill>
                  <a:srgbClr val="333399"/>
                </a:solidFill>
                <a:sym typeface="Symbol" pitchFamily="18" charset="2"/>
              </a:rPr>
              <a:t>.</a:t>
            </a:r>
            <a:r>
              <a:rPr lang="en-US" altLang="zh-CN" sz="1800" dirty="0" err="1">
                <a:solidFill>
                  <a:srgbClr val="333399"/>
                </a:solidFill>
              </a:rPr>
              <a:t>f</a:t>
            </a:r>
            <a:r>
              <a:rPr lang="en-US" altLang="zh-CN" sz="1800" i="0" dirty="0">
                <a:solidFill>
                  <a:srgbClr val="333399"/>
                </a:solidFill>
              </a:rPr>
              <a:t> : =</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f</a:t>
            </a:r>
            <a:r>
              <a:rPr lang="en-US" altLang="zh-CN" sz="1800" dirty="0">
                <a:solidFill>
                  <a:srgbClr val="333399"/>
                </a:solidFill>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B</a:t>
            </a:r>
            <a:r>
              <a:rPr lang="en-US" altLang="zh-CN" sz="1800" dirty="0">
                <a:sym typeface="Symbol" pitchFamily="18" charset="2"/>
              </a:rPr>
              <a:t>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P</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i</a:t>
            </a:r>
            <a:r>
              <a:rPr lang="en-US" altLang="zh-CN" sz="1800" dirty="0">
                <a:solidFill>
                  <a:srgbClr val="333399"/>
                </a:solidFill>
                <a:sym typeface="Symbol" pitchFamily="18" charset="2"/>
              </a:rPr>
              <a:t> </a:t>
            </a:r>
            <a:r>
              <a:rPr lang="en-US" altLang="zh-CN" sz="1800" i="0" dirty="0">
                <a:solidFill>
                  <a:srgbClr val="333399"/>
                </a:solidFill>
              </a:rPr>
              <a:t>:=</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f</a:t>
            </a:r>
            <a:r>
              <a:rPr lang="en-US" altLang="zh-CN" sz="1800" dirty="0">
                <a:solidFill>
                  <a:srgbClr val="333399"/>
                </a:solidFill>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P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S</a:t>
            </a:r>
            <a:r>
              <a:rPr lang="en-US" altLang="zh-CN" sz="1800" i="0" baseline="-25000" dirty="0">
                <a:solidFill>
                  <a:srgbClr val="333399"/>
                </a:solidFill>
                <a:sym typeface="Symbol" pitchFamily="18" charset="2"/>
              </a:rPr>
              <a:t>1</a:t>
            </a:r>
            <a:r>
              <a:rPr lang="en-US" altLang="zh-CN" sz="1800" b="1" dirty="0">
                <a:solidFill>
                  <a:srgbClr val="333399"/>
                </a:solidFill>
                <a:sym typeface="Symbol" pitchFamily="18" charset="2"/>
              </a:rPr>
              <a:t>.</a:t>
            </a:r>
            <a:r>
              <a:rPr lang="en-US" altLang="zh-CN" sz="1800" dirty="0">
                <a:solidFill>
                  <a:srgbClr val="333399"/>
                </a:solidFill>
                <a:sym typeface="Symbol" pitchFamily="18" charset="2"/>
              </a:rPr>
              <a:t>f </a:t>
            </a:r>
            <a:r>
              <a:rPr lang="en-US" altLang="zh-CN" sz="1800" i="0" dirty="0">
                <a:solidFill>
                  <a:srgbClr val="333399"/>
                </a:solidFill>
              </a:rPr>
              <a:t>:= </a:t>
            </a:r>
            <a:r>
              <a:rPr lang="en-US" altLang="zh-CN" sz="1800" dirty="0">
                <a:solidFill>
                  <a:srgbClr val="333399"/>
                </a:solidFill>
                <a:sym typeface="Symbol" pitchFamily="18" charset="2"/>
              </a:rPr>
              <a:t>P</a:t>
            </a:r>
            <a:r>
              <a:rPr lang="en-US" altLang="zh-CN" sz="1800" b="1" dirty="0">
                <a:solidFill>
                  <a:srgbClr val="333399"/>
                </a:solidFill>
                <a:sym typeface="Symbol" pitchFamily="18" charset="2"/>
              </a:rPr>
              <a:t>.</a:t>
            </a: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S</a:t>
            </a:r>
            <a:r>
              <a:rPr lang="en-US" altLang="zh-CN" sz="1800" i="0" baseline="-25000" dirty="0">
                <a:solidFill>
                  <a:srgbClr val="333399"/>
                </a:solidFill>
                <a:sym typeface="Symbol" pitchFamily="18" charset="2"/>
              </a:rPr>
              <a:t>1 </a:t>
            </a:r>
            <a:r>
              <a:rPr lang="en-US" altLang="zh-CN" sz="1800" i="0" dirty="0">
                <a:solidFill>
                  <a:srgbClr val="333399"/>
                </a:solidFill>
                <a:sym typeface="Symbol" pitchFamily="18" charset="2"/>
              </a:rPr>
              <a:t>{</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a:t>
            </a:r>
            <a:r>
              <a:rPr lang="en-US" altLang="zh-CN" sz="1800" dirty="0">
                <a:solidFill>
                  <a:srgbClr val="333399"/>
                </a:solidFill>
                <a:sym typeface="Symbol" pitchFamily="18" charset="2"/>
              </a:rPr>
              <a:t>S</a:t>
            </a:r>
            <a:r>
              <a:rPr lang="en-US" altLang="zh-CN" sz="1800" i="0" baseline="-25000" dirty="0">
                <a:solidFill>
                  <a:srgbClr val="333399"/>
                </a:solidFill>
                <a:sym typeface="Symbol" pitchFamily="18" charset="2"/>
              </a:rPr>
              <a:t>1</a:t>
            </a:r>
            <a:r>
              <a:rPr lang="en-US" altLang="zh-CN" sz="1800" b="1" i="0" dirty="0">
                <a:solidFill>
                  <a:srgbClr val="333399"/>
                </a:solidFill>
                <a:sym typeface="Symbol" pitchFamily="18" charset="2"/>
              </a:rPr>
              <a:t>.</a:t>
            </a:r>
            <a:r>
              <a:rPr lang="en-US" altLang="zh-CN" sz="1800" dirty="0">
                <a:solidFill>
                  <a:srgbClr val="333399"/>
                </a:solidFill>
                <a:sym typeface="Symbol" pitchFamily="18" charset="2"/>
              </a:rPr>
              <a:t>v</a:t>
            </a:r>
            <a:r>
              <a:rPr lang="en-US" altLang="zh-CN" sz="1800" i="0" dirty="0">
                <a:solidFill>
                  <a:srgbClr val="333399"/>
                </a:solidFill>
              </a:rPr>
              <a:t>+</a:t>
            </a:r>
            <a:r>
              <a:rPr lang="en-US" altLang="zh-CN" sz="1800" dirty="0">
                <a:solidFill>
                  <a:srgbClr val="333399"/>
                </a:solidFill>
                <a:sym typeface="Symbol" pitchFamily="18" charset="2"/>
              </a:rPr>
              <a:t>B</a:t>
            </a:r>
            <a:r>
              <a:rPr lang="en-US" altLang="zh-CN" sz="1800" b="1" i="0" dirty="0">
                <a:solidFill>
                  <a:srgbClr val="333399"/>
                </a:solidFill>
                <a:sym typeface="Symbol" pitchFamily="18" charset="2"/>
              </a:rPr>
              <a:t>.</a:t>
            </a:r>
            <a:r>
              <a:rPr lang="en-US" altLang="zh-CN" sz="1800" dirty="0">
                <a:solidFill>
                  <a:srgbClr val="333399"/>
                </a:solidFill>
                <a:sym typeface="Symbol" pitchFamily="18" charset="2"/>
              </a:rPr>
              <a:t>v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a:t>
            </a: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S</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a:t>
            </a:r>
            <a:r>
              <a:rPr lang="en-US" altLang="zh-CN" sz="1800" dirty="0">
                <a:solidFill>
                  <a:srgbClr val="333399"/>
                </a:solidFill>
                <a:sym typeface="Symbol" pitchFamily="18" charset="2"/>
              </a:rPr>
              <a:t>0 </a:t>
            </a:r>
            <a:r>
              <a:rPr lang="en-US" altLang="zh-CN" sz="1800" i="0" dirty="0">
                <a:solidFill>
                  <a:srgbClr val="333399"/>
                </a:solidFill>
                <a:sym typeface="Symbol" pitchFamily="18" charset="2"/>
              </a:rPr>
              <a:t>}</a:t>
            </a:r>
            <a:endParaRPr kumimoji="0" lang="en-US" altLang="zh-CN" sz="1800" b="1" dirty="0">
              <a:solidFill>
                <a:srgbClr val="333399"/>
              </a:solidFill>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ea typeface="华文行楷" pitchFamily="2" charset="-122"/>
                <a:sym typeface="Symbol" pitchFamily="18" charset="2"/>
              </a:rPr>
              <a:t>0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B</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0 </a:t>
            </a:r>
            <a:r>
              <a:rPr lang="en-US" altLang="zh-CN" sz="1800" i="0" dirty="0">
                <a:solidFill>
                  <a:srgbClr val="333399"/>
                </a:solidFill>
                <a:sym typeface="Symbol" pitchFamily="18" charset="2"/>
              </a:rPr>
              <a:t>}</a:t>
            </a:r>
            <a:endParaRPr lang="en-US" altLang="zh-CN" sz="1800" u="sng" dirty="0">
              <a:solidFill>
                <a:srgbClr val="333399"/>
              </a:solidFill>
              <a:ea typeface="华文行楷" pitchFamily="2" charset="-122"/>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1  </a:t>
            </a:r>
            <a:r>
              <a:rPr lang="en-US" altLang="zh-CN" sz="1800" i="0" dirty="0">
                <a:solidFill>
                  <a:srgbClr val="333399"/>
                </a:solidFill>
                <a:sym typeface="Symbol" pitchFamily="18" charset="2"/>
              </a:rPr>
              <a:t>{ </a:t>
            </a:r>
            <a:r>
              <a:rPr lang="en-US" altLang="zh-CN" sz="1800" dirty="0" err="1">
                <a:solidFill>
                  <a:srgbClr val="333399"/>
                </a:solidFill>
                <a:sym typeface="Symbol" pitchFamily="18" charset="2"/>
              </a:rPr>
              <a:t>B</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v</a:t>
            </a:r>
            <a:r>
              <a:rPr lang="en-US" altLang="zh-CN" sz="1800" dirty="0">
                <a:solidFill>
                  <a:srgbClr val="333399"/>
                </a:solidFill>
                <a:sym typeface="Symbol" pitchFamily="18" charset="2"/>
              </a:rPr>
              <a:t> </a:t>
            </a:r>
            <a:r>
              <a:rPr lang="en-US" altLang="zh-CN" sz="1800" i="0" dirty="0">
                <a:solidFill>
                  <a:srgbClr val="333399"/>
                </a:solidFill>
              </a:rPr>
              <a:t>:= 2^</a:t>
            </a:r>
            <a:r>
              <a:rPr lang="en-US" altLang="zh-CN" sz="1800" dirty="0">
                <a:solidFill>
                  <a:srgbClr val="333399"/>
                </a:solidFill>
              </a:rPr>
              <a:t>(</a:t>
            </a:r>
            <a:r>
              <a:rPr lang="en-US" altLang="zh-CN" sz="1800" i="0" dirty="0">
                <a:solidFill>
                  <a:srgbClr val="333399"/>
                </a:solidFill>
              </a:rPr>
              <a:t>-</a:t>
            </a:r>
            <a:r>
              <a:rPr lang="en-US" altLang="zh-CN" sz="1800" dirty="0" err="1">
                <a:solidFill>
                  <a:srgbClr val="333399"/>
                </a:solidFill>
                <a:sym typeface="Symbol" pitchFamily="18" charset="2"/>
              </a:rPr>
              <a:t>B</a:t>
            </a:r>
            <a:r>
              <a:rPr lang="en-US" altLang="zh-CN" sz="1800" b="1" i="0" dirty="0" err="1">
                <a:solidFill>
                  <a:srgbClr val="333399"/>
                </a:solidFill>
                <a:sym typeface="Symbol" pitchFamily="18" charset="2"/>
              </a:rPr>
              <a:t>.</a:t>
            </a:r>
            <a:r>
              <a:rPr lang="en-US" altLang="zh-CN" sz="1800" dirty="0" err="1">
                <a:solidFill>
                  <a:srgbClr val="333399"/>
                </a:solidFill>
              </a:rPr>
              <a:t>f</a:t>
            </a:r>
            <a:r>
              <a:rPr lang="en-US" altLang="zh-CN" sz="1800" dirty="0">
                <a:solidFill>
                  <a:srgbClr val="333399"/>
                </a:solidFill>
              </a:rPr>
              <a:t>)</a:t>
            </a:r>
            <a:r>
              <a:rPr lang="en-US" altLang="zh-CN" sz="1800" i="0" dirty="0">
                <a:solidFill>
                  <a:srgbClr val="333399"/>
                </a:solidFill>
              </a:rPr>
              <a:t> </a:t>
            </a:r>
            <a:r>
              <a:rPr lang="en-US" altLang="zh-CN" sz="1800" i="0" dirty="0">
                <a:solidFill>
                  <a:srgbClr val="333399"/>
                </a:solidFill>
                <a:sym typeface="Symbol" pitchFamily="18" charset="2"/>
              </a:rPr>
              <a:t>}</a:t>
            </a:r>
          </a:p>
          <a:p>
            <a:pPr algn="l">
              <a:buClrTx/>
            </a:pPr>
            <a:r>
              <a:rPr lang="en-US" altLang="zh-CN" sz="1800" dirty="0">
                <a:solidFill>
                  <a:srgbClr val="333399"/>
                </a:solidFill>
                <a:sym typeface="Symbol" pitchFamily="18" charset="2"/>
              </a:rPr>
              <a:t>M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M</a:t>
            </a:r>
            <a:r>
              <a:rPr lang="en-US" altLang="zh-CN" sz="1800" b="1" i="0" dirty="0">
                <a:solidFill>
                  <a:srgbClr val="333399"/>
                </a:solidFill>
                <a:sym typeface="Symbol" pitchFamily="18" charset="2"/>
              </a:rPr>
              <a:t>.</a:t>
            </a:r>
            <a:r>
              <a:rPr lang="en-US" altLang="zh-CN" sz="1800" dirty="0">
                <a:solidFill>
                  <a:srgbClr val="333399"/>
                </a:solidFill>
              </a:rPr>
              <a:t>s</a:t>
            </a:r>
            <a:r>
              <a:rPr lang="en-US" altLang="zh-CN" sz="1800" i="0" dirty="0">
                <a:solidFill>
                  <a:srgbClr val="333399"/>
                </a:solidFill>
              </a:rPr>
              <a:t> : =1</a:t>
            </a:r>
            <a:r>
              <a:rPr lang="en-US" altLang="zh-CN" sz="1800" i="0" dirty="0">
                <a:solidFill>
                  <a:srgbClr val="333399"/>
                </a:solidFill>
                <a:sym typeface="Symbol" pitchFamily="18" charset="2"/>
              </a:rPr>
              <a:t>}</a:t>
            </a:r>
          </a:p>
          <a:p>
            <a:pPr algn="l">
              <a:buClrTx/>
            </a:pPr>
            <a:r>
              <a:rPr lang="en-US" altLang="zh-CN" sz="1800" dirty="0">
                <a:solidFill>
                  <a:srgbClr val="333399"/>
                </a:solidFill>
                <a:sym typeface="Symbol" pitchFamily="18" charset="2"/>
              </a:rPr>
              <a:t>P </a:t>
            </a:r>
            <a:r>
              <a:rPr lang="en-US" altLang="zh-CN" sz="1800" i="0" dirty="0">
                <a:solidFill>
                  <a:srgbClr val="333399"/>
                </a:solidFill>
                <a:sym typeface="Symbol" pitchFamily="18" charset="2"/>
              </a:rPr>
              <a:t></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a:t>
            </a:r>
            <a:r>
              <a:rPr lang="en-US" altLang="zh-CN" sz="1800" b="1" dirty="0">
                <a:solidFill>
                  <a:srgbClr val="333399"/>
                </a:solidFill>
                <a:sym typeface="Symbol" pitchFamily="18" charset="2"/>
              </a:rPr>
              <a:t>.</a:t>
            </a:r>
            <a:r>
              <a:rPr lang="en-US" altLang="zh-CN" sz="1800" dirty="0">
                <a:solidFill>
                  <a:srgbClr val="333399"/>
                </a:solidFill>
                <a:sym typeface="Symbol" pitchFamily="18" charset="2"/>
              </a:rPr>
              <a:t>s </a:t>
            </a:r>
            <a:r>
              <a:rPr lang="en-US" altLang="zh-CN" sz="1800" i="0" dirty="0">
                <a:solidFill>
                  <a:srgbClr val="333399"/>
                </a:solidFill>
              </a:rPr>
              <a:t>:= </a:t>
            </a:r>
            <a:r>
              <a:rPr lang="en-US" altLang="zh-CN" sz="1800" dirty="0" err="1">
                <a:solidFill>
                  <a:srgbClr val="333399"/>
                </a:solidFill>
                <a:sym typeface="Symbol" pitchFamily="18" charset="2"/>
              </a:rPr>
              <a:t>P</a:t>
            </a:r>
            <a:r>
              <a:rPr lang="en-US" altLang="zh-CN" sz="1800" b="1" dirty="0" err="1">
                <a:solidFill>
                  <a:srgbClr val="333399"/>
                </a:solidFill>
                <a:sym typeface="Symbol" pitchFamily="18" charset="2"/>
              </a:rPr>
              <a:t>.</a:t>
            </a:r>
            <a:r>
              <a:rPr lang="en-US" altLang="zh-CN" sz="1800" dirty="0" err="1">
                <a:solidFill>
                  <a:srgbClr val="333399"/>
                </a:solidFill>
                <a:sym typeface="Symbol" pitchFamily="18" charset="2"/>
              </a:rPr>
              <a:t>i</a:t>
            </a:r>
            <a:r>
              <a:rPr lang="en-US" altLang="zh-CN" sz="1800" dirty="0">
                <a:solidFill>
                  <a:srgbClr val="333399"/>
                </a:solidFill>
                <a:sym typeface="Symbol" pitchFamily="18" charset="2"/>
              </a:rPr>
              <a:t> +1 </a:t>
            </a:r>
            <a:r>
              <a:rPr lang="en-US" altLang="zh-CN" sz="1800" i="0" dirty="0">
                <a:solidFill>
                  <a:srgbClr val="333399"/>
                </a:solidFill>
                <a:sym typeface="Symbol" pitchFamily="18" charset="2"/>
              </a:rPr>
              <a:t>}</a:t>
            </a:r>
          </a:p>
        </p:txBody>
      </p:sp>
      <p:grpSp>
        <p:nvGrpSpPr>
          <p:cNvPr id="78857" name="Group 13"/>
          <p:cNvGrpSpPr>
            <a:grpSpLocks/>
          </p:cNvGrpSpPr>
          <p:nvPr/>
        </p:nvGrpSpPr>
        <p:grpSpPr bwMode="auto">
          <a:xfrm>
            <a:off x="7524750" y="2852738"/>
            <a:ext cx="1368425" cy="3600450"/>
            <a:chOff x="4740" y="1842"/>
            <a:chExt cx="862" cy="2223"/>
          </a:xfrm>
        </p:grpSpPr>
        <p:sp>
          <p:nvSpPr>
            <p:cNvPr id="78871" name="Line 14"/>
            <p:cNvSpPr>
              <a:spLocks noChangeShapeType="1"/>
            </p:cNvSpPr>
            <p:nvPr/>
          </p:nvSpPr>
          <p:spPr bwMode="auto">
            <a:xfrm>
              <a:off x="4740" y="1842"/>
              <a:ext cx="0" cy="2223"/>
            </a:xfrm>
            <a:prstGeom prst="line">
              <a:avLst/>
            </a:prstGeom>
            <a:noFill/>
            <a:ln w="9525">
              <a:solidFill>
                <a:srgbClr val="800080"/>
              </a:solidFill>
              <a:round/>
              <a:headEnd/>
              <a:tailEnd/>
            </a:ln>
          </p:spPr>
          <p:txBody>
            <a:bodyPr>
              <a:spAutoFit/>
            </a:bodyPr>
            <a:lstStyle/>
            <a:p>
              <a:endParaRPr lang="zh-CN" altLang="en-US"/>
            </a:p>
          </p:txBody>
        </p:sp>
        <p:sp>
          <p:nvSpPr>
            <p:cNvPr id="78872" name="Line 15"/>
            <p:cNvSpPr>
              <a:spLocks noChangeShapeType="1"/>
            </p:cNvSpPr>
            <p:nvPr/>
          </p:nvSpPr>
          <p:spPr bwMode="auto">
            <a:xfrm>
              <a:off x="5012" y="1842"/>
              <a:ext cx="0" cy="2223"/>
            </a:xfrm>
            <a:prstGeom prst="line">
              <a:avLst/>
            </a:prstGeom>
            <a:noFill/>
            <a:ln w="9525">
              <a:solidFill>
                <a:srgbClr val="800080"/>
              </a:solidFill>
              <a:round/>
              <a:headEnd/>
              <a:tailEnd/>
            </a:ln>
          </p:spPr>
          <p:txBody>
            <a:bodyPr>
              <a:spAutoFit/>
            </a:bodyPr>
            <a:lstStyle/>
            <a:p>
              <a:endParaRPr lang="zh-CN" altLang="en-US"/>
            </a:p>
          </p:txBody>
        </p:sp>
        <p:sp>
          <p:nvSpPr>
            <p:cNvPr id="78873" name="Line 16"/>
            <p:cNvSpPr>
              <a:spLocks noChangeShapeType="1"/>
            </p:cNvSpPr>
            <p:nvPr/>
          </p:nvSpPr>
          <p:spPr bwMode="auto">
            <a:xfrm>
              <a:off x="5602" y="1842"/>
              <a:ext cx="0" cy="2223"/>
            </a:xfrm>
            <a:prstGeom prst="line">
              <a:avLst/>
            </a:prstGeom>
            <a:noFill/>
            <a:ln w="9525">
              <a:solidFill>
                <a:srgbClr val="800080"/>
              </a:solidFill>
              <a:round/>
              <a:headEnd/>
              <a:tailEnd/>
            </a:ln>
          </p:spPr>
          <p:txBody>
            <a:bodyPr>
              <a:spAutoFit/>
            </a:bodyPr>
            <a:lstStyle/>
            <a:p>
              <a:endParaRPr lang="zh-CN" altLang="en-US"/>
            </a:p>
          </p:txBody>
        </p:sp>
        <p:sp>
          <p:nvSpPr>
            <p:cNvPr id="78874" name="Line 17"/>
            <p:cNvSpPr>
              <a:spLocks noChangeShapeType="1"/>
            </p:cNvSpPr>
            <p:nvPr/>
          </p:nvSpPr>
          <p:spPr bwMode="auto">
            <a:xfrm>
              <a:off x="4740" y="4065"/>
              <a:ext cx="862" cy="0"/>
            </a:xfrm>
            <a:prstGeom prst="line">
              <a:avLst/>
            </a:prstGeom>
            <a:noFill/>
            <a:ln w="9525">
              <a:solidFill>
                <a:srgbClr val="800080"/>
              </a:solidFill>
              <a:round/>
              <a:headEnd/>
              <a:tailEnd/>
            </a:ln>
          </p:spPr>
          <p:txBody>
            <a:bodyPr>
              <a:spAutoFit/>
            </a:bodyPr>
            <a:lstStyle/>
            <a:p>
              <a:endParaRPr lang="zh-CN" altLang="en-US"/>
            </a:p>
          </p:txBody>
        </p:sp>
      </p:grpSp>
      <p:sp>
        <p:nvSpPr>
          <p:cNvPr id="78858" name="Text Box 18"/>
          <p:cNvSpPr txBox="1">
            <a:spLocks noChangeArrowheads="1"/>
          </p:cNvSpPr>
          <p:nvPr/>
        </p:nvSpPr>
        <p:spPr bwMode="auto">
          <a:xfrm>
            <a:off x="4500563" y="3141663"/>
            <a:ext cx="2663825" cy="396875"/>
          </a:xfrm>
          <a:prstGeom prst="rect">
            <a:avLst/>
          </a:prstGeom>
          <a:noFill/>
          <a:ln w="9525">
            <a:noFill/>
            <a:miter lim="800000"/>
            <a:headEnd/>
            <a:tailEnd/>
          </a:ln>
        </p:spPr>
        <p:txBody>
          <a:bodyPr>
            <a:spAutoFit/>
          </a:bodyPr>
          <a:lstStyle/>
          <a:p>
            <a:pPr algn="l">
              <a:buClrTx/>
            </a:pPr>
            <a:r>
              <a:rPr kumimoji="0" lang="zh-CN" altLang="en-US" sz="2000" b="1" i="0">
                <a:sym typeface="Symbol" pitchFamily="18" charset="2"/>
              </a:rPr>
              <a:t>例</a:t>
            </a:r>
            <a:r>
              <a:rPr kumimoji="0" lang="en-US" altLang="zh-CN" sz="2000" b="1" i="0">
                <a:sym typeface="Symbol" pitchFamily="18" charset="2"/>
              </a:rPr>
              <a:t>: </a:t>
            </a:r>
            <a:r>
              <a:rPr kumimoji="0" lang="zh-CN" altLang="en-US" sz="2000" b="1" i="0">
                <a:solidFill>
                  <a:srgbClr val="333399"/>
                </a:solidFill>
                <a:sym typeface="Symbol" pitchFamily="18" charset="2"/>
              </a:rPr>
              <a:t>处理输入串</a:t>
            </a:r>
            <a:r>
              <a:rPr kumimoji="0" lang="zh-CN" altLang="en-US" sz="2000" b="1" i="0">
                <a:sym typeface="Symbol" pitchFamily="18" charset="2"/>
              </a:rPr>
              <a:t>   </a:t>
            </a:r>
            <a:r>
              <a:rPr kumimoji="0" lang="en-US" altLang="zh-CN" sz="2000" b="1" i="0">
                <a:sym typeface="Symbol" pitchFamily="18" charset="2"/>
              </a:rPr>
              <a:t>.101</a:t>
            </a:r>
            <a:endParaRPr kumimoji="0" lang="en-US" altLang="zh-CN" sz="2000" b="1" i="0">
              <a:solidFill>
                <a:srgbClr val="333399"/>
              </a:solidFill>
              <a:cs typeface="Times New Roman" pitchFamily="18" charset="0"/>
              <a:sym typeface="Symbol" pitchFamily="18" charset="2"/>
            </a:endParaRPr>
          </a:p>
        </p:txBody>
      </p:sp>
      <p:sp>
        <p:nvSpPr>
          <p:cNvPr id="78859" name="Rectangle 19"/>
          <p:cNvSpPr>
            <a:spLocks noChangeArrowheads="1"/>
          </p:cNvSpPr>
          <p:nvPr/>
        </p:nvSpPr>
        <p:spPr bwMode="auto">
          <a:xfrm>
            <a:off x="7524750" y="6021388"/>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8860" name="Rectangle 20"/>
          <p:cNvSpPr>
            <a:spLocks noChangeArrowheads="1"/>
          </p:cNvSpPr>
          <p:nvPr/>
        </p:nvSpPr>
        <p:spPr bwMode="auto">
          <a:xfrm>
            <a:off x="7956550" y="6021388"/>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8861" name="Rectangle 21"/>
          <p:cNvSpPr>
            <a:spLocks noChangeArrowheads="1"/>
          </p:cNvSpPr>
          <p:nvPr/>
        </p:nvSpPr>
        <p:spPr bwMode="auto">
          <a:xfrm>
            <a:off x="7092950" y="5013325"/>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endParaRPr kumimoji="0" lang="en-US" altLang="en-US" sz="2000" b="1" i="0">
              <a:sym typeface="Symbol" pitchFamily="18" charset="2"/>
            </a:endParaRPr>
          </a:p>
        </p:txBody>
      </p:sp>
      <p:sp>
        <p:nvSpPr>
          <p:cNvPr id="78862" name="Rectangle 22"/>
          <p:cNvSpPr>
            <a:spLocks noChangeArrowheads="1"/>
          </p:cNvSpPr>
          <p:nvPr/>
        </p:nvSpPr>
        <p:spPr bwMode="auto">
          <a:xfrm>
            <a:off x="7524750" y="5734050"/>
            <a:ext cx="360363"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8863" name="Rectangle 23"/>
          <p:cNvSpPr>
            <a:spLocks noChangeArrowheads="1"/>
          </p:cNvSpPr>
          <p:nvPr/>
        </p:nvSpPr>
        <p:spPr bwMode="auto">
          <a:xfrm>
            <a:off x="7956550" y="57340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a:t>
            </a:r>
          </a:p>
        </p:txBody>
      </p:sp>
      <p:sp>
        <p:nvSpPr>
          <p:cNvPr id="78864" name="Rectangle 24"/>
          <p:cNvSpPr>
            <a:spLocks noChangeArrowheads="1"/>
          </p:cNvSpPr>
          <p:nvPr/>
        </p:nvSpPr>
        <p:spPr bwMode="auto">
          <a:xfrm>
            <a:off x="7524750" y="5408613"/>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M</a:t>
            </a:r>
          </a:p>
        </p:txBody>
      </p:sp>
      <p:sp>
        <p:nvSpPr>
          <p:cNvPr id="78865" name="Rectangle 25"/>
          <p:cNvSpPr>
            <a:spLocks noChangeArrowheads="1"/>
          </p:cNvSpPr>
          <p:nvPr/>
        </p:nvSpPr>
        <p:spPr bwMode="auto">
          <a:xfrm>
            <a:off x="7956550" y="5408613"/>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1</a:t>
            </a:r>
          </a:p>
        </p:txBody>
      </p:sp>
      <p:sp>
        <p:nvSpPr>
          <p:cNvPr id="78866" name="Rectangle 26"/>
          <p:cNvSpPr>
            <a:spLocks noChangeArrowheads="1"/>
          </p:cNvSpPr>
          <p:nvPr/>
        </p:nvSpPr>
        <p:spPr bwMode="auto">
          <a:xfrm>
            <a:off x="7524750" y="5048250"/>
            <a:ext cx="360363" cy="396875"/>
          </a:xfrm>
          <a:prstGeom prst="rect">
            <a:avLst/>
          </a:prstGeom>
          <a:noFill/>
          <a:ln w="9525" algn="ctr">
            <a:noFill/>
            <a:miter lim="800000"/>
            <a:headEnd/>
            <a:tailEnd/>
          </a:ln>
        </p:spPr>
        <p:txBody>
          <a:bodyPr>
            <a:spAutoFit/>
          </a:bodyPr>
          <a:lstStyle/>
          <a:p>
            <a:r>
              <a:rPr kumimoji="0" lang="en-US" altLang="zh-CN" sz="2000" b="1">
                <a:sym typeface="Symbol" pitchFamily="18" charset="2"/>
              </a:rPr>
              <a:t>S</a:t>
            </a:r>
          </a:p>
        </p:txBody>
      </p:sp>
      <p:sp>
        <p:nvSpPr>
          <p:cNvPr id="78867" name="Rectangle 27"/>
          <p:cNvSpPr>
            <a:spLocks noChangeArrowheads="1"/>
          </p:cNvSpPr>
          <p:nvPr/>
        </p:nvSpPr>
        <p:spPr bwMode="auto">
          <a:xfrm>
            <a:off x="7956550" y="5048250"/>
            <a:ext cx="863600" cy="396875"/>
          </a:xfrm>
          <a:prstGeom prst="rect">
            <a:avLst/>
          </a:prstGeom>
          <a:noFill/>
          <a:ln w="9525" algn="ctr">
            <a:noFill/>
            <a:miter lim="800000"/>
            <a:headEnd/>
            <a:tailEnd/>
          </a:ln>
        </p:spPr>
        <p:txBody>
          <a:bodyPr>
            <a:spAutoFit/>
          </a:bodyPr>
          <a:lstStyle/>
          <a:p>
            <a:r>
              <a:rPr kumimoji="0" lang="en-US" altLang="zh-CN" sz="2000" b="1" i="0">
                <a:sym typeface="Symbol" pitchFamily="18" charset="2"/>
              </a:rPr>
              <a:t>0.625</a:t>
            </a:r>
          </a:p>
        </p:txBody>
      </p:sp>
      <p:sp>
        <p:nvSpPr>
          <p:cNvPr id="629792" name="Text Box 32"/>
          <p:cNvSpPr txBox="1">
            <a:spLocks noChangeArrowheads="1"/>
          </p:cNvSpPr>
          <p:nvPr/>
        </p:nvSpPr>
        <p:spPr bwMode="auto">
          <a:xfrm>
            <a:off x="5724525" y="5048250"/>
            <a:ext cx="1584325" cy="396875"/>
          </a:xfrm>
          <a:prstGeom prst="rect">
            <a:avLst/>
          </a:prstGeom>
          <a:noFill/>
          <a:ln w="9525">
            <a:noFill/>
            <a:miter lim="800000"/>
            <a:headEnd/>
            <a:tailEnd/>
          </a:ln>
        </p:spPr>
        <p:txBody>
          <a:bodyPr>
            <a:spAutoFit/>
          </a:bodyPr>
          <a:lstStyle/>
          <a:p>
            <a:pPr algn="l">
              <a:buClrTx/>
            </a:pPr>
            <a:r>
              <a:rPr kumimoji="0" lang="en-US" altLang="zh-CN" sz="2000" b="1">
                <a:solidFill>
                  <a:srgbClr val="333399"/>
                </a:solidFill>
                <a:sym typeface="Symbol" pitchFamily="18" charset="2"/>
              </a:rPr>
              <a:t>print</a:t>
            </a:r>
            <a:r>
              <a:rPr kumimoji="0" lang="en-US" altLang="zh-CN" sz="2000" b="1" i="0">
                <a:sym typeface="Symbol" pitchFamily="18" charset="2"/>
              </a:rPr>
              <a:t>  0.625</a:t>
            </a:r>
            <a:endParaRPr kumimoji="0" lang="en-US" altLang="zh-CN" sz="2000" b="1" i="0">
              <a:solidFill>
                <a:srgbClr val="333399"/>
              </a:solidFill>
              <a:cs typeface="Times New Roman" pitchFamily="18" charset="0"/>
              <a:sym typeface="Symbol" pitchFamily="18" charset="2"/>
            </a:endParaRPr>
          </a:p>
        </p:txBody>
      </p:sp>
      <p:sp>
        <p:nvSpPr>
          <p:cNvPr id="629794" name="Text Box 34"/>
          <p:cNvSpPr txBox="1">
            <a:spLocks noChangeArrowheads="1"/>
          </p:cNvSpPr>
          <p:nvPr/>
        </p:nvSpPr>
        <p:spPr bwMode="auto">
          <a:xfrm>
            <a:off x="1016001" y="3960683"/>
            <a:ext cx="6437312" cy="2441575"/>
          </a:xfrm>
          <a:prstGeom prst="rect">
            <a:avLst/>
          </a:prstGeom>
          <a:noFill/>
          <a:ln w="9525">
            <a:noFill/>
            <a:miter lim="800000"/>
            <a:headEnd/>
            <a:tailEnd/>
          </a:ln>
        </p:spPr>
        <p:txBody>
          <a:bodyPr>
            <a:spAutoFit/>
          </a:bodyPr>
          <a:lstStyle/>
          <a:p>
            <a:pPr algn="l">
              <a:buClrTx/>
            </a:pPr>
            <a:r>
              <a:rPr lang="en-US" altLang="zh-CN" sz="1800" dirty="0">
                <a:solidFill>
                  <a:srgbClr val="333399"/>
                </a:solidFill>
                <a:sym typeface="Symbol" pitchFamily="18" charset="2"/>
              </a:rPr>
              <a:t>N </a:t>
            </a:r>
            <a:r>
              <a:rPr lang="en-US" altLang="zh-CN" sz="1800" i="0" dirty="0">
                <a:solidFill>
                  <a:srgbClr val="333399"/>
                </a:solidFill>
                <a:sym typeface="Symbol" pitchFamily="18" charset="2"/>
              </a:rPr>
              <a:t> </a:t>
            </a:r>
            <a:r>
              <a:rPr lang="en-US" altLang="zh-CN" sz="1800" b="1" i="0" dirty="0">
                <a:solidFill>
                  <a:srgbClr val="333399"/>
                </a:solidFill>
                <a:sym typeface="Symbol" pitchFamily="18" charset="2"/>
              </a:rPr>
              <a:t>. </a:t>
            </a:r>
            <a:r>
              <a:rPr lang="en-US" altLang="zh-CN" sz="1800" dirty="0">
                <a:solidFill>
                  <a:srgbClr val="333399"/>
                </a:solidFill>
                <a:sym typeface="Symbol" pitchFamily="18" charset="2"/>
              </a:rPr>
              <a:t>M S                 </a:t>
            </a:r>
            <a:r>
              <a:rPr lang="en-US" altLang="zh-CN" sz="1800" dirty="0">
                <a:solidFill>
                  <a:srgbClr val="333399"/>
                </a:solidFill>
                <a:cs typeface="Times New Roman" pitchFamily="18" charset="0"/>
                <a:sym typeface="Symbol" pitchFamily="18" charset="2"/>
              </a:rPr>
              <a:t>p</a:t>
            </a:r>
            <a:r>
              <a:rPr lang="en-US" altLang="zh-CN" sz="1800" dirty="0">
                <a:solidFill>
                  <a:srgbClr val="333399"/>
                </a:solidFill>
              </a:rPr>
              <a:t>rint(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v</a:t>
            </a:r>
            <a:r>
              <a:rPr lang="en-US" altLang="zh-CN" sz="1800" dirty="0">
                <a:solidFill>
                  <a:srgbClr val="333399"/>
                </a:solidFill>
              </a:rPr>
              <a:t>) </a:t>
            </a:r>
            <a:endParaRPr lang="en-US" altLang="zh-CN" sz="1800" i="0" baseline="-250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B</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P S</a:t>
            </a:r>
            <a:r>
              <a:rPr lang="en-US" altLang="zh-CN" sz="1800" i="0" baseline="-25000" dirty="0">
                <a:solidFill>
                  <a:srgbClr val="333399"/>
                </a:solidFill>
                <a:sym typeface="Symbol" pitchFamily="18" charset="2"/>
              </a:rPr>
              <a:t>1</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 +</a:t>
            </a:r>
            <a:r>
              <a:rPr lang="en-US" altLang="zh-CN" sz="1800" i="0" dirty="0">
                <a:solidFill>
                  <a:srgbClr val="333399"/>
                </a:solidFill>
                <a:ea typeface="华文行楷" pitchFamily="2" charset="-122"/>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top-2</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S </a:t>
            </a:r>
            <a:r>
              <a:rPr lang="en-US" altLang="zh-CN" sz="1800" i="0" dirty="0">
                <a:solidFill>
                  <a:srgbClr val="333399"/>
                </a:solidFill>
                <a:sym typeface="Symbol" pitchFamily="18" charset="2"/>
              </a:rPr>
              <a:t></a:t>
            </a:r>
            <a:r>
              <a:rPr lang="en-US" altLang="zh-CN" sz="1800" dirty="0">
                <a:solidFill>
                  <a:srgbClr val="333399"/>
                </a:solidFill>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kumimoji="0" lang="en-US" altLang="zh-CN" sz="1800" dirty="0">
              <a:solidFill>
                <a:srgbClr val="333399"/>
              </a:solidFill>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ea typeface="华文行楷" pitchFamily="2" charset="-122"/>
                <a:sym typeface="Symbol" pitchFamily="18" charset="2"/>
              </a:rPr>
              <a:t>0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0</a:t>
            </a:r>
            <a:r>
              <a:rPr lang="en-US" altLang="zh-CN" sz="1800" i="0" dirty="0">
                <a:solidFill>
                  <a:srgbClr val="333399"/>
                </a:solidFill>
                <a:ea typeface="华文行楷" pitchFamily="2" charset="-122"/>
                <a:sym typeface="Symbol" pitchFamily="18" charset="2"/>
              </a:rPr>
              <a:t> </a:t>
            </a:r>
            <a:endParaRPr lang="en-US" altLang="zh-CN" sz="1800" dirty="0">
              <a:solidFill>
                <a:srgbClr val="333399"/>
              </a:solidFill>
              <a:ea typeface="华文行楷" pitchFamily="2" charset="-122"/>
              <a:sym typeface="Symbol" pitchFamily="18" charset="2"/>
            </a:endParaRPr>
          </a:p>
          <a:p>
            <a:pPr algn="l">
              <a:buClrTx/>
            </a:pPr>
            <a:r>
              <a:rPr lang="en-US" altLang="zh-CN" sz="1800" dirty="0">
                <a:solidFill>
                  <a:srgbClr val="333399"/>
                </a:solidFill>
                <a:sym typeface="Symbol" pitchFamily="18" charset="2"/>
              </a:rPr>
              <a:t>B </a:t>
            </a:r>
            <a:r>
              <a:rPr lang="en-US" altLang="zh-CN" sz="1800" i="0" dirty="0">
                <a:solidFill>
                  <a:srgbClr val="333399"/>
                </a:solidFill>
                <a:ea typeface="华文行楷" pitchFamily="2" charset="-122"/>
                <a:sym typeface="Symbol" pitchFamily="18" charset="2"/>
              </a:rPr>
              <a:t> </a:t>
            </a:r>
            <a:r>
              <a:rPr lang="en-US" altLang="zh-CN" sz="1800" dirty="0">
                <a:solidFill>
                  <a:srgbClr val="333399"/>
                </a:solidFill>
                <a:sym typeface="Symbol" pitchFamily="18" charset="2"/>
              </a:rPr>
              <a:t>1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v</a:t>
            </a:r>
            <a:r>
              <a:rPr lang="en-US" altLang="zh-CN" sz="1800" i="0" dirty="0">
                <a:solidFill>
                  <a:srgbClr val="333399"/>
                </a:solidFill>
                <a:ea typeface="华文行楷" pitchFamily="2" charset="-122"/>
                <a:sym typeface="Symbol" pitchFamily="18" charset="2"/>
              </a:rPr>
              <a:t> := 2^</a:t>
            </a:r>
            <a:r>
              <a:rPr lang="en-US" altLang="zh-CN" sz="1800" dirty="0">
                <a:solidFill>
                  <a:srgbClr val="333399"/>
                </a:solidFill>
                <a:ea typeface="华文行楷" pitchFamily="2" charset="-122"/>
                <a:sym typeface="Symbol" pitchFamily="18" charset="2"/>
              </a:rPr>
              <a:t>(</a:t>
            </a:r>
            <a:r>
              <a:rPr lang="en-US" altLang="zh-CN" sz="1800" i="0" dirty="0">
                <a:solidFill>
                  <a:srgbClr val="333399"/>
                </a:solidFill>
                <a:ea typeface="华文行楷" pitchFamily="2" charset="-122"/>
                <a:sym typeface="Symbol" pitchFamily="18" charset="2"/>
              </a:rPr>
              <a:t>-</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M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a:solidFill>
                  <a:srgbClr val="333399"/>
                </a:solidFill>
                <a:ea typeface="华文行楷" pitchFamily="2" charset="-122"/>
                <a:sym typeface="Symbol" pitchFamily="18" charset="2"/>
              </a:rPr>
              <a:t>1</a:t>
            </a:r>
            <a:r>
              <a:rPr lang="en-US" altLang="zh-CN" sz="1800" i="0" dirty="0">
                <a:solidFill>
                  <a:srgbClr val="333399"/>
                </a:solidFill>
                <a:ea typeface="华文行楷" pitchFamily="2" charset="-122"/>
                <a:sym typeface="Symbol" pitchFamily="18" charset="2"/>
              </a:rPr>
              <a:t> </a:t>
            </a:r>
            <a:endParaRPr lang="en-US" altLang="zh-CN" sz="1800" i="0" dirty="0">
              <a:solidFill>
                <a:srgbClr val="333399"/>
              </a:solidFill>
              <a:sym typeface="Symbol" pitchFamily="18" charset="2"/>
            </a:endParaRPr>
          </a:p>
          <a:p>
            <a:pPr algn="l">
              <a:buClrTx/>
            </a:pPr>
            <a:r>
              <a:rPr lang="en-US" altLang="zh-CN" sz="1800" dirty="0">
                <a:solidFill>
                  <a:srgbClr val="333399"/>
                </a:solidFill>
                <a:sym typeface="Symbol" pitchFamily="18" charset="2"/>
              </a:rPr>
              <a:t>P </a:t>
            </a:r>
            <a:r>
              <a:rPr lang="en-US" altLang="zh-CN" sz="1800" i="0" dirty="0">
                <a:solidFill>
                  <a:srgbClr val="333399"/>
                </a:solidFill>
                <a:sym typeface="Symbol" pitchFamily="18" charset="2"/>
              </a:rPr>
              <a:t> </a:t>
            </a:r>
            <a:r>
              <a:rPr lang="en-US" altLang="zh-CN" sz="1800" dirty="0">
                <a:solidFill>
                  <a:srgbClr val="333399"/>
                </a:solidFill>
                <a:sym typeface="Symbol" pitchFamily="18" charset="2"/>
              </a:rPr>
              <a:t>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a:t>
            </a:r>
            <a:r>
              <a:rPr lang="en-US" altLang="zh-CN" sz="1800" i="0" dirty="0">
                <a:solidFill>
                  <a:srgbClr val="333399"/>
                </a:solidFill>
                <a:ea typeface="华文行楷" pitchFamily="2" charset="-122"/>
                <a:sym typeface="Symbol" pitchFamily="18" charset="2"/>
              </a:rPr>
              <a:t> := </a:t>
            </a:r>
            <a:r>
              <a:rPr lang="en-US" altLang="zh-CN" sz="1800" dirty="0" err="1">
                <a:solidFill>
                  <a:srgbClr val="333399"/>
                </a:solidFill>
                <a:ea typeface="华文行楷" pitchFamily="2" charset="-122"/>
                <a:sym typeface="Symbol" pitchFamily="18" charset="2"/>
              </a:rPr>
              <a:t>val</a:t>
            </a:r>
            <a:r>
              <a:rPr lang="en-US" altLang="zh-CN" sz="1800" dirty="0">
                <a:solidFill>
                  <a:srgbClr val="333399"/>
                </a:solidFill>
                <a:ea typeface="华文行楷" pitchFamily="2" charset="-122"/>
                <a:sym typeface="Symbol" pitchFamily="18" charset="2"/>
              </a:rPr>
              <a:t> </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top-1</a:t>
            </a:r>
            <a:r>
              <a:rPr lang="en-US" altLang="zh-CN" sz="1800" i="0" dirty="0">
                <a:solidFill>
                  <a:srgbClr val="333399"/>
                </a:solidFill>
                <a:ea typeface="华文行楷" pitchFamily="2" charset="-122"/>
                <a:sym typeface="Symbol" pitchFamily="18" charset="2"/>
              </a:rPr>
              <a:t>].</a:t>
            </a:r>
            <a:r>
              <a:rPr lang="en-US" altLang="zh-CN" sz="1800" dirty="0">
                <a:solidFill>
                  <a:srgbClr val="333399"/>
                </a:solidFill>
                <a:ea typeface="华文行楷" pitchFamily="2" charset="-122"/>
                <a:sym typeface="Symbol" pitchFamily="18" charset="2"/>
              </a:rPr>
              <a:t>s+1</a:t>
            </a:r>
            <a:endParaRPr lang="en-US" altLang="zh-CN" sz="1800" dirty="0">
              <a:solidFill>
                <a:srgbClr val="333399"/>
              </a:solidFill>
              <a:sym typeface="Symbol" pitchFamily="18" charset="2"/>
            </a:endParaRPr>
          </a:p>
          <a:p>
            <a:pPr algn="l">
              <a:buClrTx/>
            </a:pPr>
            <a:endParaRPr lang="en-US" altLang="zh-CN" sz="800" dirty="0">
              <a:solidFill>
                <a:srgbClr val="333399"/>
              </a:solidFill>
              <a:sym typeface="Symbol" pitchFamily="18" charset="2"/>
            </a:endParaRPr>
          </a:p>
          <a:p>
            <a:pPr algn="l">
              <a:buClrTx/>
            </a:pPr>
            <a:r>
              <a:rPr kumimoji="0" lang="en-US" altLang="zh-CN" sz="2000" b="1" i="0" dirty="0">
                <a:solidFill>
                  <a:srgbClr val="333399"/>
                </a:solidFill>
                <a:sym typeface="Symbol" pitchFamily="18" charset="2"/>
              </a:rPr>
              <a:t>(</a:t>
            </a:r>
            <a:r>
              <a:rPr kumimoji="0" lang="zh-CN" altLang="en-US" sz="2000" b="1" i="0" dirty="0">
                <a:solidFill>
                  <a:srgbClr val="333399"/>
                </a:solidFill>
                <a:sym typeface="Symbol" pitchFamily="18" charset="2"/>
              </a:rPr>
              <a:t>分析栈</a:t>
            </a:r>
            <a:r>
              <a:rPr kumimoji="0" lang="en-US" altLang="zh-CN" sz="2000" dirty="0" err="1">
                <a:solidFill>
                  <a:srgbClr val="333399"/>
                </a:solidFill>
                <a:sym typeface="Symbol" pitchFamily="18" charset="2"/>
              </a:rPr>
              <a:t>val</a:t>
            </a:r>
            <a:r>
              <a:rPr kumimoji="0" lang="en-US" altLang="zh-CN" sz="2000" dirty="0">
                <a:solidFill>
                  <a:srgbClr val="333399"/>
                </a:solidFill>
                <a:sym typeface="Symbol" pitchFamily="18" charset="2"/>
              </a:rPr>
              <a:t> </a:t>
            </a:r>
            <a:r>
              <a:rPr kumimoji="0" lang="zh-CN" altLang="en-US" sz="2000" b="1" i="0" dirty="0">
                <a:solidFill>
                  <a:srgbClr val="333399"/>
                </a:solidFill>
                <a:sym typeface="Symbol" pitchFamily="18" charset="2"/>
              </a:rPr>
              <a:t>存放文法符号的综合属性，</a:t>
            </a:r>
            <a:r>
              <a:rPr kumimoji="0" lang="en-US" altLang="zh-CN" sz="2000" dirty="0">
                <a:solidFill>
                  <a:srgbClr val="333399"/>
                </a:solidFill>
                <a:sym typeface="Symbol" pitchFamily="18" charset="2"/>
              </a:rPr>
              <a:t>top</a:t>
            </a:r>
            <a:r>
              <a:rPr kumimoji="0" lang="zh-CN" altLang="en-US" sz="2000" b="1" i="0" dirty="0">
                <a:solidFill>
                  <a:srgbClr val="333399"/>
                </a:solidFill>
                <a:sym typeface="Symbol" pitchFamily="18" charset="2"/>
              </a:rPr>
              <a:t>为栈顶指针</a:t>
            </a:r>
            <a:r>
              <a:rPr kumimoji="0" lang="en-US" altLang="zh-CN" sz="2000" b="1" i="0" dirty="0">
                <a:solidFill>
                  <a:srgbClr val="333399"/>
                </a:solidFill>
                <a:sym typeface="Symbol" pitchFamily="18" charset="2"/>
              </a:rPr>
              <a:t>)</a:t>
            </a:r>
          </a:p>
        </p:txBody>
      </p:sp>
    </p:spTree>
    <p:extLst>
      <p:ext uri="{BB962C8B-B14F-4D97-AF65-F5344CB8AC3E}">
        <p14:creationId xmlns:p14="http://schemas.microsoft.com/office/powerpoint/2010/main" val="36212091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29792"/>
                                        </p:tgtEl>
                                        <p:attrNameLst>
                                          <p:attrName>style.visibility</p:attrName>
                                        </p:attrNameLst>
                                      </p:cBhvr>
                                      <p:to>
                                        <p:strVal val="visible"/>
                                      </p:to>
                                    </p:set>
                                    <p:animEffect transition="in" filter="slide(fromBottom)">
                                      <p:cBhvr>
                                        <p:cTn id="7" dur="500"/>
                                        <p:tgtEl>
                                          <p:spTgt spid="629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79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114e7012a01826eef2bd6acbedc7cbdc8b974"/>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华文隶书"/>
        <a:ea typeface="华文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9282</TotalTime>
  <Words>13794</Words>
  <Application>Microsoft Office PowerPoint</Application>
  <PresentationFormat>全屏显示(4:3)</PresentationFormat>
  <Paragraphs>2530</Paragraphs>
  <Slides>103</Slides>
  <Notes>33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103</vt:i4>
      </vt:variant>
    </vt:vector>
  </HeadingPairs>
  <TitlesOfParts>
    <vt:vector size="105" baseType="lpstr">
      <vt:lpstr>默认设计模板</vt:lpstr>
      <vt:lpstr>Visio</vt:lpstr>
      <vt:lpstr>第7章　语法制导的语义计算</vt:lpstr>
      <vt:lpstr>1.2.2　编译程序结构</vt:lpstr>
      <vt:lpstr>PowerPoint 演示文稿</vt:lpstr>
      <vt:lpstr>7.1  属性文法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语法制导的定义：对单词符号串进行语法分析，构造语法分析树，然后根据需要构造属性依赖图，遍历语法树并在各结点处按语义规则计算属性值。 是语言翻译的高层规格说明，它隐藏了具体实现细节，不说明翻译发生的顺序。</vt:lpstr>
      <vt:lpstr>PowerPoint 演示文稿</vt:lpstr>
      <vt:lpstr>PowerPoint 演示文稿</vt:lpstr>
      <vt:lpstr>PowerPoint 演示文稿</vt:lpstr>
      <vt:lpstr>PowerPoint 演示文稿</vt:lpstr>
      <vt:lpstr>PowerPoint 演示文稿</vt:lpstr>
      <vt:lpstr>对单词符号串进行语法分析，构造语法分析树，然后根据需要构造属性依赖图，遍历语法树并在各结点处按语义规则计算属性值。 是语言翻译的高层规格说明，它隐藏了具体实现细节，不说明翻译发生的顺序。</vt:lpstr>
      <vt:lpstr>PowerPoint 演示文稿</vt:lpstr>
      <vt:lpstr>PowerPoint 演示文稿</vt:lpstr>
      <vt:lpstr>PowerPoint 演示文稿</vt:lpstr>
      <vt:lpstr>PowerPoint 演示文稿</vt:lpstr>
      <vt:lpstr>PowerPoint 演示文稿</vt:lpstr>
      <vt:lpstr>PowerPoint 演示文稿</vt:lpstr>
      <vt:lpstr>S-属性定义的自下而上计算的实现</vt:lpstr>
      <vt:lpstr>PowerPoint 演示文稿</vt:lpstr>
      <vt:lpstr>S-属性定义的自下而上计算的实现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L属性定义的自上而下计算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297</cp:revision>
  <cp:lastPrinted>1601-01-01T00:00:00Z</cp:lastPrinted>
  <dcterms:created xsi:type="dcterms:W3CDTF">1601-01-01T00:00:00Z</dcterms:created>
  <dcterms:modified xsi:type="dcterms:W3CDTF">2016-04-13T14:34:10Z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