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76"/>
  </p:notesMasterIdLst>
  <p:handoutMasterIdLst>
    <p:handoutMasterId r:id="rId77"/>
  </p:handoutMasterIdLst>
  <p:sldIdLst>
    <p:sldId id="257" r:id="rId2"/>
    <p:sldId id="308" r:id="rId3"/>
    <p:sldId id="259" r:id="rId4"/>
    <p:sldId id="429" r:id="rId5"/>
    <p:sldId id="430" r:id="rId6"/>
    <p:sldId id="431" r:id="rId7"/>
    <p:sldId id="432" r:id="rId8"/>
    <p:sldId id="433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2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0" r:id="rId62"/>
    <p:sldId id="491" r:id="rId63"/>
    <p:sldId id="492" r:id="rId64"/>
    <p:sldId id="493" r:id="rId65"/>
    <p:sldId id="494" r:id="rId66"/>
    <p:sldId id="495" r:id="rId67"/>
    <p:sldId id="497" r:id="rId68"/>
    <p:sldId id="498" r:id="rId69"/>
    <p:sldId id="499" r:id="rId70"/>
    <p:sldId id="500" r:id="rId71"/>
    <p:sldId id="501" r:id="rId72"/>
    <p:sldId id="502" r:id="rId73"/>
    <p:sldId id="305" r:id="rId74"/>
    <p:sldId id="306" r:id="rId75"/>
  </p:sldIdLst>
  <p:sldSz cx="9144000" cy="6858000" type="screen4x3"/>
  <p:notesSz cx="6858000" cy="9144000"/>
  <p:custDataLst>
    <p:tags r:id="rId78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D6009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1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A4F7BB9-F1CF-46C0-A2FD-3A34CE222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50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B0D51-9F7C-4855-8C00-B6344FA8AB8D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3DA81-E8BE-465B-9544-C020D1222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4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DA81-E8BE-465B-9544-C020D12225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8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4D602-A7C2-42D2-8B9F-B437EFE42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91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C041B-3D4B-4472-949D-504E029030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3922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530895-FDDC-43FE-A105-4469B93498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4834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5F4790B-E809-4BBF-A7BD-D29B37449F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7010400" cy="1295400"/>
          </a:xfrm>
        </p:spPr>
        <p:txBody>
          <a:bodyPr/>
          <a:lstStyle/>
          <a:p>
            <a:pPr marL="1808163" indent="-1808163" algn="ctr"/>
            <a:r>
              <a:rPr lang="zh-CN" altLang="en-US" sz="4000" b="1" dirty="0" smtClean="0">
                <a:latin typeface="Times New Roman" charset="0"/>
                <a:ea typeface="黑体" pitchFamily="2" charset="-122"/>
              </a:rPr>
              <a:t>第</a:t>
            </a:r>
            <a:r>
              <a:rPr lang="en-US" altLang="zh-CN" sz="4000" b="1" dirty="0" smtClean="0">
                <a:latin typeface="Times New Roman" charset="0"/>
                <a:ea typeface="黑体" pitchFamily="2" charset="-122"/>
              </a:rPr>
              <a:t>8</a:t>
            </a:r>
            <a:r>
              <a:rPr lang="zh-CN" altLang="en-US" sz="4000" b="1" dirty="0" smtClean="0">
                <a:latin typeface="Times New Roman" charset="0"/>
                <a:ea typeface="黑体" pitchFamily="2" charset="-122"/>
              </a:rPr>
              <a:t>章</a:t>
            </a:r>
            <a:r>
              <a:rPr lang="zh-CN" altLang="en-US" sz="4000" b="1" dirty="0">
                <a:latin typeface="Times New Roman" charset="0"/>
                <a:ea typeface="黑体" pitchFamily="2" charset="-122"/>
              </a:rPr>
              <a:t>　</a:t>
            </a:r>
            <a:r>
              <a:rPr lang="zh-CN" altLang="en-US" sz="4000" b="1" dirty="0" smtClean="0">
                <a:latin typeface="Times New Roman" charset="0"/>
                <a:ea typeface="黑体" pitchFamily="2" charset="-122"/>
              </a:rPr>
              <a:t>静态语义分析和</a:t>
            </a:r>
            <a:r>
              <a:rPr lang="en-US" altLang="zh-CN" sz="4000" b="1" dirty="0" smtClean="0">
                <a:latin typeface="Times New Roman" charset="0"/>
                <a:ea typeface="黑体" pitchFamily="2" charset="-122"/>
              </a:rPr>
              <a:t/>
            </a:r>
            <a:br>
              <a:rPr lang="en-US" altLang="zh-CN" sz="4000" b="1" dirty="0" smtClean="0">
                <a:latin typeface="Times New Roman" charset="0"/>
                <a:ea typeface="黑体" pitchFamily="2" charset="-122"/>
              </a:rPr>
            </a:br>
            <a:r>
              <a:rPr lang="zh-CN" altLang="en-US" sz="4000" b="1" dirty="0" smtClean="0">
                <a:latin typeface="Times New Roman" charset="0"/>
                <a:ea typeface="黑体" pitchFamily="2" charset="-122"/>
              </a:rPr>
              <a:t>中间代码生成</a:t>
            </a:r>
            <a:endParaRPr lang="zh-CN" altLang="en-US" sz="4000" b="1" dirty="0">
              <a:latin typeface="Times New Roman" charset="0"/>
              <a:ea typeface="黑体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133985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Times New Roman" charset="0"/>
                <a:ea typeface="黑体" pitchFamily="2" charset="-122"/>
              </a:rPr>
              <a:t>编译原理</a:t>
            </a:r>
          </a:p>
        </p:txBody>
      </p:sp>
    </p:spTree>
    <p:extLst>
      <p:ext uri="{BB962C8B-B14F-4D97-AF65-F5344CB8AC3E}">
        <p14:creationId xmlns:p14="http://schemas.microsoft.com/office/powerpoint/2010/main" val="2484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295400"/>
            <a:ext cx="7658100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sz="2400" b="1" dirty="0"/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11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</a:t>
            </a:r>
            <a:r>
              <a:rPr kumimoji="0" lang="zh-CN" altLang="en-US" sz="2400" b="1" dirty="0"/>
              <a:t>每个作用域有一个作用域号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400" b="1" dirty="0"/>
              <a:t>   作用域中所声明的名字</a:t>
            </a:r>
            <a:endParaRPr kumimoji="0" lang="zh-CN" altLang="en-US" sz="11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154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6422642" y="745331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   ……  </a:t>
            </a:r>
            <a:r>
              <a:rPr lang="en-US" altLang="zh-CN" sz="1800" b="1">
                <a:solidFill>
                  <a:srgbClr val="800080"/>
                </a:solidFill>
                <a:ea typeface="宋体" pitchFamily="2" charset="-122"/>
              </a:rPr>
              <a:t>/*here*/</a:t>
            </a:r>
            <a:endParaRPr lang="en-US" altLang="zh-CN" sz="1800" b="1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  <a:endParaRPr lang="en-US" altLang="zh-CN" sz="1800" b="1">
              <a:solidFill>
                <a:srgbClr val="80008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end.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361074" y="1176338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右边某语言程序在处理到</a:t>
            </a:r>
            <a:r>
              <a:rPr lang="en-US" altLang="zh-CN" dirty="0"/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时的符号表（以哈希表为例）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16422" y="483721"/>
            <a:ext cx="7177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所有嵌套的作用域共用一</a:t>
            </a:r>
            <a:r>
              <a:rPr kumimoji="0" lang="zh-CN" altLang="en-US" sz="2800" b="1" dirty="0" smtClean="0">
                <a:solidFill>
                  <a:srgbClr val="800080"/>
                </a:solidFill>
              </a:rPr>
              <a:t>个全局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符号表</a:t>
            </a: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1066800" y="25908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>
            <a:off x="2286000" y="25908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>
            <a:off x="1066800" y="25908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10668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>
            <a:off x="10668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1524000" y="4022725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sym typeface="Symbol" pitchFamily="18" charset="2"/>
              </a:rPr>
              <a:t>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2743200" y="266700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t(2)</a:t>
            </a:r>
          </a:p>
        </p:txBody>
      </p:sp>
      <p:sp>
        <p:nvSpPr>
          <p:cNvPr id="728077" name="Line 13"/>
          <p:cNvSpPr>
            <a:spLocks noChangeShapeType="1"/>
          </p:cNvSpPr>
          <p:nvPr/>
        </p:nvSpPr>
        <p:spPr bwMode="auto">
          <a:xfrm>
            <a:off x="22860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1066800" y="4724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1066800" y="5334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3962400" y="2667000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p(1)</a:t>
            </a:r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5257800" y="26574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a(1)</a:t>
            </a:r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35052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48006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2743200" y="47910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s(2)</a:t>
            </a:r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2860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3962400" y="47910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r(1)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5257800" y="47815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y(1)</a:t>
            </a:r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35052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48006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2743200" y="33432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x(3)</a:t>
            </a:r>
          </a:p>
        </p:txBody>
      </p:sp>
      <p:sp>
        <p:nvSpPr>
          <p:cNvPr id="728091" name="Line 27"/>
          <p:cNvSpPr>
            <a:spLocks noChangeShapeType="1"/>
          </p:cNvSpPr>
          <p:nvPr/>
        </p:nvSpPr>
        <p:spPr bwMode="auto">
          <a:xfrm>
            <a:off x="22860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3962400" y="33432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x(2)</a:t>
            </a:r>
          </a:p>
        </p:txBody>
      </p:sp>
      <p:sp>
        <p:nvSpPr>
          <p:cNvPr id="728093" name="Text Box 29"/>
          <p:cNvSpPr txBox="1">
            <a:spLocks noChangeArrowheads="1"/>
          </p:cNvSpPr>
          <p:nvPr/>
        </p:nvSpPr>
        <p:spPr bwMode="auto">
          <a:xfrm>
            <a:off x="5257800" y="33337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x(1)</a:t>
            </a:r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35052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5" name="Line 31"/>
          <p:cNvSpPr>
            <a:spLocks noChangeShapeType="1"/>
          </p:cNvSpPr>
          <p:nvPr/>
        </p:nvSpPr>
        <p:spPr bwMode="auto">
          <a:xfrm>
            <a:off x="48006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6" name="Rectangle 32"/>
          <p:cNvSpPr>
            <a:spLocks noChangeArrowheads="1"/>
          </p:cNvSpPr>
          <p:nvPr/>
        </p:nvSpPr>
        <p:spPr bwMode="auto">
          <a:xfrm>
            <a:off x="762000" y="5486400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Hash Table     </a:t>
            </a:r>
            <a:r>
              <a:rPr lang="zh-CN" altLang="en-US" b="1"/>
              <a:t>（表中数字代表层号）</a:t>
            </a:r>
          </a:p>
        </p:txBody>
      </p:sp>
    </p:spTree>
    <p:extLst>
      <p:ext uri="{BB962C8B-B14F-4D97-AF65-F5344CB8AC3E}">
        <p14:creationId xmlns:p14="http://schemas.microsoft.com/office/powerpoint/2010/main" val="307367207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0" y="593725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  全局符号表</a:t>
            </a:r>
          </a:p>
        </p:txBody>
      </p:sp>
      <p:graphicFrame>
        <p:nvGraphicFramePr>
          <p:cNvPr id="73015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981891"/>
              </p:ext>
            </p:extLst>
          </p:nvPr>
        </p:nvGraphicFramePr>
        <p:xfrm>
          <a:off x="685800" y="2473637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Visio" r:id="rId3" imgW="4366870" imgH="2506370" progId="Visio.Drawing.11">
                  <p:embed/>
                </p:oleObj>
              </mc:Choice>
              <mc:Fallback>
                <p:oleObj name="Visio" r:id="rId3" imgW="4366870" imgH="25063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73637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8" name="Text Box 46"/>
          <p:cNvSpPr txBox="1">
            <a:spLocks noChangeArrowheads="1"/>
          </p:cNvSpPr>
          <p:nvPr/>
        </p:nvSpPr>
        <p:spPr bwMode="auto">
          <a:xfrm>
            <a:off x="6443663" y="593725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const</a:t>
            </a:r>
            <a:r>
              <a:rPr lang="en-US" altLang="zh-CN" sz="1800" b="1" dirty="0">
                <a:ea typeface="宋体" pitchFamily="2" charset="-122"/>
              </a:rPr>
              <a:t>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x,y</a:t>
            </a:r>
            <a:r>
              <a:rPr lang="en-US" altLang="zh-CN" sz="1800" b="1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v, x,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end. </a:t>
            </a:r>
          </a:p>
        </p:txBody>
      </p:sp>
      <p:sp>
        <p:nvSpPr>
          <p:cNvPr id="730159" name="Rectangle 47"/>
          <p:cNvSpPr>
            <a:spLocks noChangeArrowheads="1"/>
          </p:cNvSpPr>
          <p:nvPr/>
        </p:nvSpPr>
        <p:spPr bwMode="auto">
          <a:xfrm>
            <a:off x="158477" y="5633545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</a:t>
            </a:r>
            <a:r>
              <a:rPr lang="zh-CN" altLang="en-US" sz="2000" b="1" dirty="0" smtClean="0"/>
              <a:t>数目     </a:t>
            </a:r>
            <a:r>
              <a:rPr lang="en-US" altLang="zh-CN" sz="2000" dirty="0" smtClean="0">
                <a:solidFill>
                  <a:srgbClr val="800080"/>
                </a:solidFill>
              </a:rPr>
              <a:t>LEV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30160" name="Text Box 48"/>
          <p:cNvSpPr txBox="1">
            <a:spLocks noChangeArrowheads="1"/>
          </p:cNvSpPr>
          <p:nvPr/>
        </p:nvSpPr>
        <p:spPr bwMode="auto">
          <a:xfrm>
            <a:off x="252413" y="1639259"/>
            <a:ext cx="58324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右边某语言程序在处理到</a:t>
            </a:r>
            <a:r>
              <a:rPr lang="en-US" altLang="zh-CN" dirty="0"/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</a:t>
            </a:r>
            <a:r>
              <a:rPr lang="zh-CN" altLang="en-US" b="1" dirty="0" smtClean="0"/>
              <a:t>线性表</a:t>
            </a:r>
            <a:r>
              <a:rPr lang="zh-CN" altLang="en-US" b="1" dirty="0"/>
              <a:t>为例）</a:t>
            </a:r>
            <a:endParaRPr lang="zh-CN" altLang="en-US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20474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746126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457200" y="1523999"/>
            <a:ext cx="8350469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sz="2400" b="1" dirty="0"/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11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维护一个符号表的</a:t>
            </a:r>
            <a:r>
              <a:rPr lang="zh-CN" altLang="en-US" sz="2400" b="1" dirty="0">
                <a:solidFill>
                  <a:srgbClr val="800080"/>
                </a:solidFill>
                <a:latin typeface="楷体_GB2312" pitchFamily="49" charset="-122"/>
              </a:rPr>
              <a:t>作用域栈</a:t>
            </a:r>
            <a:r>
              <a:rPr lang="zh-CN" altLang="en-US" sz="2400" b="1" dirty="0">
                <a:latin typeface="楷体_GB2312" pitchFamily="49" charset="-122"/>
              </a:rPr>
              <a:t>，</a:t>
            </a:r>
            <a:r>
              <a:rPr kumimoji="0" lang="zh-CN" altLang="en-US" sz="2400" b="1" dirty="0"/>
              <a:t>每个开作用域对应</a:t>
            </a:r>
            <a:r>
              <a:rPr kumimoji="0" lang="zh-CN" altLang="en-US" sz="2400" b="1" dirty="0" smtClean="0"/>
              <a:t>栈中</a:t>
            </a:r>
            <a:r>
              <a:rPr kumimoji="0" lang="zh-CN" altLang="en-US" sz="2400" b="1" dirty="0"/>
              <a:t>的一个入口，当前的开作用域出现在该栈的栈顶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当一个新的作用域开放时，新符号表将被创建，</a:t>
            </a:r>
            <a:r>
              <a:rPr kumimoji="0" lang="zh-CN" altLang="en-US" sz="2400" b="1" dirty="0" smtClean="0"/>
              <a:t>并将</a:t>
            </a:r>
            <a:r>
              <a:rPr kumimoji="0" lang="zh-CN" altLang="en-US" sz="2400" b="1" dirty="0"/>
              <a:t>其入栈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在当前作用域成为闭作用域时，从栈顶弹出相应</a:t>
            </a:r>
            <a:r>
              <a:rPr kumimoji="0" lang="zh-CN" altLang="en-US" sz="2400" b="1" dirty="0" smtClean="0"/>
              <a:t>的符号</a:t>
            </a:r>
            <a:r>
              <a:rPr kumimoji="0" lang="zh-CN" altLang="en-US" sz="2400" b="1" dirty="0"/>
              <a:t>表</a:t>
            </a:r>
            <a:endParaRPr kumimoji="0" lang="zh-CN" altLang="en-US" sz="11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52678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71" name="Text Box 103"/>
          <p:cNvSpPr txBox="1">
            <a:spLocks noChangeArrowheads="1"/>
          </p:cNvSpPr>
          <p:nvPr/>
        </p:nvSpPr>
        <p:spPr bwMode="auto">
          <a:xfrm>
            <a:off x="6425270" y="774865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const</a:t>
            </a:r>
            <a:r>
              <a:rPr lang="en-US" altLang="zh-CN" sz="1800" b="1" dirty="0">
                <a:ea typeface="宋体" pitchFamily="2" charset="-122"/>
              </a:rPr>
              <a:t>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x,y</a:t>
            </a:r>
            <a:r>
              <a:rPr lang="en-US" altLang="zh-CN" sz="1800" b="1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end. </a:t>
            </a:r>
          </a:p>
        </p:txBody>
      </p:sp>
      <p:sp>
        <p:nvSpPr>
          <p:cNvPr id="570472" name="Text Box 104"/>
          <p:cNvSpPr txBox="1">
            <a:spLocks noChangeArrowheads="1"/>
          </p:cNvSpPr>
          <p:nvPr/>
        </p:nvSpPr>
        <p:spPr bwMode="auto">
          <a:xfrm>
            <a:off x="369888" y="1081882"/>
            <a:ext cx="52689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右边程序在处理到</a:t>
            </a:r>
            <a:r>
              <a:rPr lang="en-US" altLang="zh-CN" dirty="0"/>
              <a:t>/*here*/</a:t>
            </a:r>
            <a:r>
              <a:rPr lang="zh-CN" altLang="en-US" b="1" dirty="0"/>
              <a:t>时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       的作用域栈如下所示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570473" name="Text Box 105"/>
          <p:cNvSpPr txBox="1">
            <a:spLocks noChangeArrowheads="1"/>
          </p:cNvSpPr>
          <p:nvPr/>
        </p:nvSpPr>
        <p:spPr bwMode="auto">
          <a:xfrm>
            <a:off x="295275" y="515309"/>
            <a:ext cx="534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每个作用域都有各自的符号表</a:t>
            </a:r>
            <a:r>
              <a:rPr lang="zh-CN" altLang="en-US" sz="2800" b="1" dirty="0">
                <a:latin typeface="楷体_GB2312" pitchFamily="49" charset="-122"/>
              </a:rPr>
              <a:t> </a:t>
            </a:r>
          </a:p>
        </p:txBody>
      </p:sp>
      <p:sp>
        <p:nvSpPr>
          <p:cNvPr id="570488" name="Line 120"/>
          <p:cNvSpPr>
            <a:spLocks noChangeShapeType="1"/>
          </p:cNvSpPr>
          <p:nvPr/>
        </p:nvSpPr>
        <p:spPr bwMode="auto">
          <a:xfrm>
            <a:off x="1295400" y="22860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89" name="Line 121"/>
          <p:cNvSpPr>
            <a:spLocks noChangeShapeType="1"/>
          </p:cNvSpPr>
          <p:nvPr/>
        </p:nvSpPr>
        <p:spPr bwMode="auto">
          <a:xfrm>
            <a:off x="2514600" y="22860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0" name="Line 122"/>
          <p:cNvSpPr>
            <a:spLocks noChangeShapeType="1"/>
          </p:cNvSpPr>
          <p:nvPr/>
        </p:nvSpPr>
        <p:spPr bwMode="auto">
          <a:xfrm>
            <a:off x="1295400" y="2286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1" name="Line 123"/>
          <p:cNvSpPr>
            <a:spLocks noChangeShapeType="1"/>
          </p:cNvSpPr>
          <p:nvPr/>
        </p:nvSpPr>
        <p:spPr bwMode="auto">
          <a:xfrm>
            <a:off x="1295400" y="2895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2" name="Line 124"/>
          <p:cNvSpPr>
            <a:spLocks noChangeShapeType="1"/>
          </p:cNvSpPr>
          <p:nvPr/>
        </p:nvSpPr>
        <p:spPr bwMode="auto">
          <a:xfrm>
            <a:off x="1295400" y="3505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1752600" y="38100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sym typeface="Symbol" pitchFamily="18" charset="2"/>
              </a:rPr>
              <a:t>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3276600" y="2362200"/>
            <a:ext cx="16764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a, x, y, p, r</a:t>
            </a:r>
          </a:p>
        </p:txBody>
      </p:sp>
      <p:sp>
        <p:nvSpPr>
          <p:cNvPr id="570496" name="Text Box 128"/>
          <p:cNvSpPr txBox="1">
            <a:spLocks noChangeArrowheads="1"/>
          </p:cNvSpPr>
          <p:nvPr/>
        </p:nvSpPr>
        <p:spPr bwMode="auto">
          <a:xfrm>
            <a:off x="3581400" y="3038475"/>
            <a:ext cx="9906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x, s, t</a:t>
            </a: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3581400" y="38100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z</a:t>
            </a:r>
          </a:p>
        </p:txBody>
      </p:sp>
      <p:sp>
        <p:nvSpPr>
          <p:cNvPr id="570498" name="Text Box 130"/>
          <p:cNvSpPr txBox="1">
            <a:spLocks noChangeArrowheads="1"/>
          </p:cNvSpPr>
          <p:nvPr/>
        </p:nvSpPr>
        <p:spPr bwMode="auto">
          <a:xfrm>
            <a:off x="3581400" y="44958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x</a:t>
            </a: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4038600" y="51054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ym typeface="Symbol" pitchFamily="18" charset="2"/>
              </a:rPr>
              <a:t></a:t>
            </a:r>
          </a:p>
        </p:txBody>
      </p:sp>
      <p:sp>
        <p:nvSpPr>
          <p:cNvPr id="570500" name="Rectangle 132"/>
          <p:cNvSpPr>
            <a:spLocks noChangeArrowheads="1"/>
          </p:cNvSpPr>
          <p:nvPr/>
        </p:nvSpPr>
        <p:spPr bwMode="auto">
          <a:xfrm>
            <a:off x="4686300" y="37338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开作用域</a:t>
            </a:r>
          </a:p>
        </p:txBody>
      </p:sp>
      <p:sp>
        <p:nvSpPr>
          <p:cNvPr id="570501" name="Rectangle 133"/>
          <p:cNvSpPr>
            <a:spLocks noChangeArrowheads="1"/>
          </p:cNvSpPr>
          <p:nvPr/>
        </p:nvSpPr>
        <p:spPr bwMode="auto">
          <a:xfrm>
            <a:off x="4686300" y="44958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 dirty="0"/>
              <a:t>闭作用域</a:t>
            </a:r>
          </a:p>
        </p:txBody>
      </p:sp>
      <p:sp>
        <p:nvSpPr>
          <p:cNvPr id="570503" name="Line 135"/>
          <p:cNvSpPr>
            <a:spLocks noChangeShapeType="1"/>
          </p:cNvSpPr>
          <p:nvPr/>
        </p:nvSpPr>
        <p:spPr bwMode="auto">
          <a:xfrm>
            <a:off x="1981200" y="2590800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4" name="Line 136"/>
          <p:cNvSpPr>
            <a:spLocks noChangeShapeType="1"/>
          </p:cNvSpPr>
          <p:nvPr/>
        </p:nvSpPr>
        <p:spPr bwMode="auto">
          <a:xfrm>
            <a:off x="1981200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5" name="Line 137"/>
          <p:cNvSpPr>
            <a:spLocks noChangeShapeType="1"/>
          </p:cNvSpPr>
          <p:nvPr/>
        </p:nvSpPr>
        <p:spPr bwMode="auto">
          <a:xfrm>
            <a:off x="4953000" y="2590800"/>
            <a:ext cx="685800" cy="12192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6" name="Line 138"/>
          <p:cNvSpPr>
            <a:spLocks noChangeShapeType="1"/>
          </p:cNvSpPr>
          <p:nvPr/>
        </p:nvSpPr>
        <p:spPr bwMode="auto">
          <a:xfrm>
            <a:off x="4572000" y="3276600"/>
            <a:ext cx="533400" cy="5334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7" name="Line 139"/>
          <p:cNvSpPr>
            <a:spLocks noChangeShapeType="1"/>
          </p:cNvSpPr>
          <p:nvPr/>
        </p:nvSpPr>
        <p:spPr bwMode="auto">
          <a:xfrm>
            <a:off x="4114800" y="4038600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8" name="Line 140"/>
          <p:cNvSpPr>
            <a:spLocks noChangeShapeType="1"/>
          </p:cNvSpPr>
          <p:nvPr/>
        </p:nvSpPr>
        <p:spPr bwMode="auto">
          <a:xfrm flipV="1">
            <a:off x="4114800" y="4724400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9" name="Rectangle 141"/>
          <p:cNvSpPr>
            <a:spLocks noChangeArrowheads="1"/>
          </p:cNvSpPr>
          <p:nvPr/>
        </p:nvSpPr>
        <p:spPr bwMode="auto">
          <a:xfrm>
            <a:off x="990600" y="50292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Scope Stack</a:t>
            </a:r>
          </a:p>
        </p:txBody>
      </p:sp>
    </p:spTree>
    <p:extLst>
      <p:ext uri="{BB962C8B-B14F-4D97-AF65-F5344CB8AC3E}">
        <p14:creationId xmlns:p14="http://schemas.microsoft.com/office/powerpoint/2010/main" val="1136630134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500" grpId="0"/>
      <p:bldP spid="570501" grpId="0"/>
      <p:bldP spid="570505" grpId="0" animBg="1"/>
      <p:bldP spid="570506" grpId="0" animBg="1"/>
      <p:bldP spid="570507" grpId="0" animBg="1"/>
      <p:bldP spid="5705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533400" y="1066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楷体_GB2312" pitchFamily="49" charset="-122"/>
              </a:rPr>
              <a:t>8.2.1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语义分析相关的工作</a:t>
            </a: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533400" y="1752600"/>
            <a:ext cx="80232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>
                <a:solidFill>
                  <a:srgbClr val="800080"/>
                </a:solidFill>
              </a:rPr>
              <a:t>静态语义检查</a:t>
            </a:r>
            <a:endParaRPr lang="zh-CN" altLang="en-US" sz="24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1600" b="1" dirty="0"/>
              <a:t>  </a:t>
            </a:r>
            <a:r>
              <a:rPr lang="zh-CN" altLang="en-US" sz="2000" b="1" dirty="0"/>
              <a:t>编译期间所进行的语义</a:t>
            </a:r>
            <a:r>
              <a:rPr lang="zh-CN" altLang="en-US" sz="2000" b="1" dirty="0" smtClean="0"/>
              <a:t>检查 </a:t>
            </a:r>
            <a:endParaRPr lang="zh-CN" altLang="en-US" sz="2000" b="1" dirty="0"/>
          </a:p>
          <a:p>
            <a:pPr lvl="1" algn="l">
              <a:buFontTx/>
              <a:buChar char="•"/>
            </a:pPr>
            <a:endParaRPr lang="zh-CN" altLang="en-US" sz="9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</a:rPr>
              <a:t>  动态语义检查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000" dirty="0"/>
              <a:t>   </a:t>
            </a:r>
            <a:r>
              <a:rPr lang="zh-CN" altLang="en-US" sz="2000" b="1" dirty="0"/>
              <a:t>所生成的代码在运行期间进行的语义检查</a:t>
            </a:r>
            <a:r>
              <a:rPr lang="zh-CN" altLang="en-US" sz="2000" dirty="0"/>
              <a:t> </a:t>
            </a:r>
            <a:endParaRPr lang="zh-CN" altLang="en-US" sz="2000" b="1" dirty="0"/>
          </a:p>
          <a:p>
            <a:pPr lvl="1" algn="l">
              <a:buFontTx/>
              <a:buNone/>
            </a:pPr>
            <a:endParaRPr lang="zh-CN" altLang="en-US" sz="9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</a:rPr>
              <a:t>  收集语义信息</a:t>
            </a:r>
            <a:endParaRPr lang="zh-CN" altLang="en-US" sz="24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2400" b="1" dirty="0"/>
              <a:t>  </a:t>
            </a:r>
            <a:r>
              <a:rPr lang="zh-CN" altLang="en-US" sz="2000" b="1" dirty="0"/>
              <a:t>为语义检查收集程序的语义信息</a:t>
            </a:r>
          </a:p>
          <a:p>
            <a:pPr lvl="1" algn="l">
              <a:buFontTx/>
              <a:buChar char="•"/>
            </a:pPr>
            <a:r>
              <a:rPr lang="zh-CN" altLang="en-US" sz="3200" b="1" dirty="0" smtClean="0"/>
              <a:t>  </a:t>
            </a:r>
            <a:r>
              <a:rPr lang="zh-CN" altLang="en-US" sz="2000" b="1" dirty="0"/>
              <a:t>为代码生成等后续阶段收集程序的语义信息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b="1" dirty="0"/>
              <a:t>    有些内容合并到“中间代码生成”部分讨论</a:t>
            </a:r>
          </a:p>
          <a:p>
            <a:pPr lvl="1" algn="l">
              <a:buFontTx/>
              <a:buNone/>
            </a:pPr>
            <a:r>
              <a:rPr lang="zh-CN" altLang="en-US" sz="2400" b="1" dirty="0"/>
              <a:t>    </a:t>
            </a:r>
            <a:r>
              <a:rPr lang="zh-CN" altLang="en-US" sz="2000" b="1" dirty="0"/>
              <a:t>（如过程、数组声明的语义处理）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249620" y="391180"/>
            <a:ext cx="50843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</a:rPr>
              <a:t>8.2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静态语义分析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99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599" y="533400"/>
            <a:ext cx="8351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</a:rPr>
              <a:t>静态语义检查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64317" y="1128603"/>
            <a:ext cx="8280400" cy="517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代码生成前程序合法性检查的最后阶段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5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400" b="1" dirty="0"/>
              <a:t>  静态</a:t>
            </a:r>
            <a:r>
              <a:rPr lang="zh-CN" altLang="en-US" sz="2400" b="1" dirty="0">
                <a:solidFill>
                  <a:srgbClr val="800080"/>
                </a:solidFill>
              </a:rPr>
              <a:t>类型检查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type checks</a:t>
            </a:r>
            <a:r>
              <a:rPr lang="zh-CN" altLang="en-US" sz="2400" b="1" dirty="0"/>
              <a:t>） </a:t>
            </a:r>
          </a:p>
          <a:p>
            <a:pPr lvl="1" algn="l">
              <a:buFontTx/>
              <a:buNone/>
            </a:pPr>
            <a:r>
              <a:rPr kumimoji="0" lang="zh-CN" altLang="en-US" sz="2400" b="1" dirty="0"/>
              <a:t>   检查每个操作是否遵守语言类型系统的定义</a:t>
            </a:r>
            <a:endParaRPr lang="zh-CN" altLang="en-US" sz="1100" b="1" dirty="0"/>
          </a:p>
          <a:p>
            <a:pPr lvl="1" algn="l">
              <a:buFontTx/>
              <a:buChar char="•"/>
            </a:pPr>
            <a:r>
              <a:rPr lang="zh-CN" altLang="en-US" sz="2400" b="1" dirty="0"/>
              <a:t>  </a:t>
            </a:r>
            <a:r>
              <a:rPr lang="zh-CN" altLang="en-US" sz="2400" b="1" dirty="0">
                <a:solidFill>
                  <a:srgbClr val="800080"/>
                </a:solidFill>
              </a:rPr>
              <a:t>名字的作用域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scope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olidFill>
                  <a:srgbClr val="800080"/>
                </a:solidFill>
              </a:rPr>
              <a:t>分析  </a:t>
            </a:r>
          </a:p>
          <a:p>
            <a:pPr lvl="1" algn="l">
              <a:buFontTx/>
              <a:buNone/>
            </a:pPr>
            <a:r>
              <a:rPr lang="zh-CN" altLang="en-US" sz="2400" b="1" dirty="0">
                <a:solidFill>
                  <a:srgbClr val="800080"/>
                </a:solidFill>
              </a:rPr>
              <a:t>   </a:t>
            </a:r>
            <a:r>
              <a:rPr lang="zh-CN" altLang="en-US" sz="2400" b="1" dirty="0"/>
              <a:t>建立名字的定义和使用之间联系</a:t>
            </a:r>
            <a:endParaRPr lang="zh-CN" altLang="en-US" sz="1100" b="1" dirty="0"/>
          </a:p>
          <a:p>
            <a:pPr lvl="1" algn="l">
              <a:buFontTx/>
              <a:buChar char="•"/>
            </a:pPr>
            <a:r>
              <a:rPr lang="zh-CN" altLang="en-US" sz="2400" b="1" dirty="0">
                <a:solidFill>
                  <a:srgbClr val="800080"/>
                </a:solidFill>
              </a:rPr>
              <a:t>  控制流检查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flow-of-control checks</a:t>
            </a:r>
            <a:r>
              <a:rPr lang="zh-CN" altLang="en-US" sz="2400" b="1" dirty="0"/>
              <a:t>）</a:t>
            </a:r>
          </a:p>
          <a:p>
            <a:pPr lvl="1" algn="l">
              <a:buFontTx/>
              <a:buNone/>
            </a:pPr>
            <a:r>
              <a:rPr kumimoji="0" lang="zh-CN" altLang="en-US" sz="2400" b="1" dirty="0"/>
              <a:t>   控制流语句必须使控制转移到合法的地方（如 </a:t>
            </a:r>
            <a:r>
              <a:rPr kumimoji="0" lang="en-US" altLang="zh-CN" sz="2400" b="1" i="1" dirty="0"/>
              <a:t>break </a:t>
            </a:r>
          </a:p>
          <a:p>
            <a:pPr lvl="1" algn="l">
              <a:buFontTx/>
              <a:buNone/>
            </a:pPr>
            <a:r>
              <a:rPr kumimoji="0" lang="en-US" altLang="zh-CN" sz="2400" b="1" i="1" dirty="0"/>
              <a:t>   </a:t>
            </a:r>
            <a:r>
              <a:rPr kumimoji="0" lang="zh-CN" altLang="en-US" sz="2400" b="1" dirty="0"/>
              <a:t>语句必须有合法的语句包围它）</a:t>
            </a:r>
            <a:endParaRPr lang="zh-CN" altLang="en-US" sz="1100" b="1" dirty="0"/>
          </a:p>
          <a:p>
            <a:pPr lvl="1" algn="l">
              <a:buFontTx/>
              <a:buChar char="•"/>
            </a:pPr>
            <a:r>
              <a:rPr lang="zh-CN" altLang="en-US" sz="2400" b="1" dirty="0">
                <a:solidFill>
                  <a:srgbClr val="800080"/>
                </a:solidFill>
              </a:rPr>
              <a:t>  唯一性检查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uniqueness checks</a:t>
            </a:r>
            <a:r>
              <a:rPr lang="zh-CN" altLang="en-US" sz="2400" b="1" dirty="0"/>
              <a:t>） </a:t>
            </a:r>
            <a:r>
              <a:rPr kumimoji="0" lang="zh-CN" altLang="en-US" sz="2400" b="1" dirty="0"/>
              <a:t>很多场合要求对</a:t>
            </a:r>
          </a:p>
          <a:p>
            <a:pPr lvl="1" algn="l">
              <a:buFontTx/>
              <a:buNone/>
            </a:pPr>
            <a:r>
              <a:rPr kumimoji="0" lang="zh-CN" altLang="en-US" sz="2400" b="1" dirty="0"/>
              <a:t>   象只能被定义一次（</a:t>
            </a:r>
            <a:r>
              <a:rPr lang="zh-CN" altLang="en-US" sz="2400" b="1" dirty="0"/>
              <a:t>如</a:t>
            </a:r>
            <a:r>
              <a:rPr kumimoji="0" lang="zh-CN" altLang="en-US" sz="2400" b="1" dirty="0"/>
              <a:t>枚举类型的元素不能重复出现</a:t>
            </a:r>
            <a:r>
              <a:rPr lang="zh-CN" altLang="en-US" sz="2400" b="1" dirty="0"/>
              <a:t>）</a:t>
            </a:r>
            <a:endParaRPr lang="zh-CN" altLang="en-US" sz="11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名字的上下文相关性检查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name-related checks</a:t>
            </a:r>
            <a:r>
              <a:rPr lang="zh-CN" altLang="en-US" sz="2400" b="1" dirty="0"/>
              <a:t>） </a:t>
            </a:r>
            <a:r>
              <a:rPr kumimoji="0" lang="zh-CN" altLang="en-US" sz="2400" b="1" dirty="0" smtClean="0"/>
              <a:t>某</a:t>
            </a:r>
            <a:endParaRPr kumimoji="0" lang="en-US" altLang="zh-CN" sz="2400" b="1" dirty="0" smtClean="0"/>
          </a:p>
          <a:p>
            <a:pPr lvl="1" algn="l">
              <a:buNone/>
            </a:pPr>
            <a:r>
              <a:rPr kumimoji="0" lang="en-US" altLang="zh-CN" sz="2400" b="1" dirty="0" smtClean="0"/>
              <a:t>   </a:t>
            </a:r>
            <a:r>
              <a:rPr kumimoji="0" lang="zh-CN" altLang="en-US" sz="2400" b="1" dirty="0" smtClean="0"/>
              <a:t>些</a:t>
            </a:r>
            <a:r>
              <a:rPr kumimoji="0" lang="zh-CN" altLang="en-US" sz="2400" b="1" dirty="0"/>
              <a:t>名字的</a:t>
            </a:r>
            <a:r>
              <a:rPr kumimoji="0" lang="zh-CN" altLang="en-US" sz="2400" b="1" dirty="0" smtClean="0"/>
              <a:t>多次</a:t>
            </a:r>
            <a:r>
              <a:rPr kumimoji="0" lang="zh-CN" altLang="en-US" sz="2400" b="1" dirty="0"/>
              <a:t>出现之间应该满足一定的上下文相关性</a:t>
            </a:r>
          </a:p>
          <a:p>
            <a:pPr lvl="1" algn="l">
              <a:buFontTx/>
              <a:buChar char="•"/>
            </a:pP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80008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8131790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609600" y="1447800"/>
            <a:ext cx="79216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类型检查程序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checker</a:t>
            </a:r>
            <a:r>
              <a:rPr lang="zh-CN" altLang="en-US" sz="2800" b="1" dirty="0"/>
              <a:t>）负责类型检查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验证语言结构是否匹配上下文所期望的类型</a:t>
            </a:r>
          </a:p>
          <a:p>
            <a:pPr lvl="1" algn="l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800" b="1" dirty="0"/>
              <a:t>  为相关阶段搜集及建立必要的类型信息</a:t>
            </a:r>
          </a:p>
          <a:p>
            <a:pPr lvl="1" algn="l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实现</a:t>
            </a:r>
            <a:r>
              <a:rPr lang="zh-CN" altLang="en-US" sz="2800" b="1" dirty="0"/>
              <a:t>某个</a:t>
            </a:r>
            <a:r>
              <a:rPr lang="zh-CN" altLang="en-US" sz="2800" b="1" dirty="0">
                <a:solidFill>
                  <a:srgbClr val="800080"/>
                </a:solidFill>
              </a:rPr>
              <a:t>类型系统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system</a:t>
            </a:r>
            <a:r>
              <a:rPr lang="zh-CN" altLang="en-US" sz="2800" b="1" dirty="0"/>
              <a:t>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静态类型检查</a:t>
            </a:r>
            <a:endParaRPr lang="zh-CN" altLang="en-US" sz="28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编译期间进行的类型检查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动态类型检查</a:t>
            </a:r>
            <a:endParaRPr lang="zh-CN" altLang="en-US" sz="28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目标程序运行期间进行的类型检查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381000" y="602976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楷体_GB2312" pitchFamily="49" charset="-122"/>
              </a:rPr>
              <a:t>8.2.1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</a:rPr>
              <a:t>类型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</a:rPr>
              <a:t>检查</a:t>
            </a:r>
          </a:p>
        </p:txBody>
      </p:sp>
    </p:spTree>
    <p:extLst>
      <p:ext uri="{BB962C8B-B14F-4D97-AF65-F5344CB8AC3E}">
        <p14:creationId xmlns:p14="http://schemas.microsoft.com/office/powerpoint/2010/main" val="3068708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91510" y="1036637"/>
            <a:ext cx="7696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以下是定义某个简单语言的上下文无关文法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800" i="1" dirty="0" smtClean="0"/>
              <a:t>G</a:t>
            </a:r>
            <a:r>
              <a:rPr lang="en-US" altLang="zh-CN" sz="2800" dirty="0" smtClean="0"/>
              <a:t>[</a:t>
            </a:r>
            <a:r>
              <a:rPr lang="en-US" altLang="zh-CN" sz="2800" i="1" dirty="0" smtClean="0"/>
              <a:t>P</a:t>
            </a:r>
            <a:r>
              <a:rPr lang="en-US" altLang="zh-CN" sz="2800" dirty="0"/>
              <a:t>]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：</a:t>
            </a:r>
            <a:endParaRPr lang="zh-CN" altLang="en-US" sz="1000" b="1" dirty="0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533400" y="457200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</a:rPr>
              <a:t>一个简单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</a:rPr>
              <a:t>语言定义</a:t>
            </a:r>
            <a:endParaRPr lang="zh-CN" altLang="en-US" sz="32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74406"/>
              </p:ext>
            </p:extLst>
          </p:nvPr>
        </p:nvGraphicFramePr>
        <p:xfrm>
          <a:off x="674878" y="2133600"/>
          <a:ext cx="7129463" cy="38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5331866" imgH="2875178" progId="Visio.Drawing.11">
                  <p:embed/>
                </p:oleObj>
              </mc:Choice>
              <mc:Fallback>
                <p:oleObj name="Visio" r:id="rId3" imgW="5331866" imgH="28751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78" y="2133600"/>
                        <a:ext cx="7129463" cy="384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6832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4338" y="1295400"/>
            <a:ext cx="8229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类型表达式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expressions</a:t>
            </a:r>
            <a:r>
              <a:rPr lang="zh-CN" altLang="en-US" sz="2800" b="1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/>
              <a:t>由</a:t>
            </a:r>
            <a:r>
              <a:rPr lang="zh-CN" altLang="en-US" sz="2400" b="1" dirty="0">
                <a:solidFill>
                  <a:srgbClr val="800080"/>
                </a:solidFill>
              </a:rPr>
              <a:t>基本类型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800080"/>
                </a:solidFill>
              </a:rPr>
              <a:t>类型名字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800080"/>
                </a:solidFill>
              </a:rPr>
              <a:t>类型变量</a:t>
            </a:r>
            <a:r>
              <a:rPr lang="zh-CN" altLang="en-US" sz="2400" b="1" dirty="0"/>
              <a:t>，及</a:t>
            </a:r>
            <a:r>
              <a:rPr lang="zh-CN" altLang="en-US" sz="2400" b="1" dirty="0">
                <a:solidFill>
                  <a:srgbClr val="800080"/>
                </a:solidFill>
              </a:rPr>
              <a:t>类型构造子 </a:t>
            </a:r>
          </a:p>
          <a:p>
            <a:pPr lvl="1" algn="l">
              <a:buFontTx/>
              <a:buNone/>
            </a:pPr>
            <a:r>
              <a:rPr lang="zh-CN" altLang="en-US" sz="2400" b="1" dirty="0"/>
              <a:t>  （</a:t>
            </a:r>
            <a:r>
              <a:rPr lang="en-US" altLang="zh-CN" sz="2400" i="1" dirty="0"/>
              <a:t>type constructor</a:t>
            </a:r>
            <a:r>
              <a:rPr lang="zh-CN" altLang="en-US" sz="2400" b="1" dirty="0"/>
              <a:t>）归纳定义的</a:t>
            </a:r>
            <a:r>
              <a:rPr lang="zh-CN" altLang="en-US" sz="2400" b="1" dirty="0" smtClean="0"/>
              <a:t>表达式</a:t>
            </a:r>
            <a:endParaRPr lang="en-US" altLang="zh-CN" sz="2400" b="1" dirty="0" smtClean="0"/>
          </a:p>
          <a:p>
            <a:pPr lvl="1" algn="l">
              <a:buFontTx/>
              <a:buNone/>
            </a:pPr>
            <a:endParaRPr lang="zh-CN" altLang="en-US" sz="2400" b="1" dirty="0"/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类型系统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systems</a:t>
            </a:r>
            <a:r>
              <a:rPr lang="zh-CN" altLang="en-US" sz="2800" b="1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/>
              <a:t>将类型表达式赋给程序各个部分的</a:t>
            </a:r>
            <a:r>
              <a:rPr lang="zh-CN" altLang="en-US" sz="2400" b="1" dirty="0">
                <a:solidFill>
                  <a:srgbClr val="800080"/>
                </a:solidFill>
              </a:rPr>
              <a:t>规则集合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4338" y="533400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</a:rPr>
              <a:t>类型表达式和类型系统</a:t>
            </a:r>
          </a:p>
        </p:txBody>
      </p:sp>
    </p:spTree>
    <p:extLst>
      <p:ext uri="{BB962C8B-B14F-4D97-AF65-F5344CB8AC3E}">
        <p14:creationId xmlns:p14="http://schemas.microsoft.com/office/powerpoint/2010/main" val="32537193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fld id="{231D62DC-FCB4-4F84-8D1A-6B8BF2412333}" type="slidenum">
              <a:rPr lang="en-US" altLang="zh-CN"/>
              <a:pPr/>
              <a:t>2</a:t>
            </a:fld>
            <a:endParaRPr lang="en-US" altLang="zh-CN"/>
          </a:p>
          <a:p>
            <a:endParaRPr lang="en-US" altLang="zh-CN"/>
          </a:p>
        </p:txBody>
      </p:sp>
      <p:grpSp>
        <p:nvGrpSpPr>
          <p:cNvPr id="241666" name="Group 2"/>
          <p:cNvGrpSpPr>
            <a:grpSpLocks/>
          </p:cNvGrpSpPr>
          <p:nvPr/>
        </p:nvGrpSpPr>
        <p:grpSpPr bwMode="auto">
          <a:xfrm>
            <a:off x="1524000" y="1371600"/>
            <a:ext cx="6667500" cy="4878388"/>
            <a:chOff x="944" y="719"/>
            <a:chExt cx="4200" cy="3073"/>
          </a:xfrm>
        </p:grpSpPr>
        <p:sp>
          <p:nvSpPr>
            <p:cNvPr id="24166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4166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6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167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4167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4167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4167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4167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4167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4167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4168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4168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4168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07" name="Rectangle 43"/>
          <p:cNvSpPr>
            <a:spLocks noGrp="1" noChangeArrowheads="1"/>
          </p:cNvSpPr>
          <p:nvPr>
            <p:ph type="title"/>
          </p:nvPr>
        </p:nvSpPr>
        <p:spPr>
          <a:xfrm>
            <a:off x="850900" y="528638"/>
            <a:ext cx="4330700" cy="385762"/>
          </a:xfrm>
        </p:spPr>
        <p:txBody>
          <a:bodyPr/>
          <a:lstStyle/>
          <a:p>
            <a:r>
              <a:rPr lang="en-US" altLang="zh-CN" sz="3200" b="1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1.2.2</a:t>
            </a:r>
            <a:r>
              <a:rPr lang="zh-CN" altLang="en-US" sz="3200" b="1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　编译程序结构</a:t>
            </a:r>
          </a:p>
        </p:txBody>
      </p:sp>
      <p:sp>
        <p:nvSpPr>
          <p:cNvPr id="241708" name="Rectangle 44"/>
          <p:cNvSpPr>
            <a:spLocks noChangeArrowheads="1"/>
          </p:cNvSpPr>
          <p:nvPr/>
        </p:nvSpPr>
        <p:spPr bwMode="auto">
          <a:xfrm>
            <a:off x="3276600" y="1828800"/>
            <a:ext cx="3200400" cy="685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3316288" y="2564358"/>
            <a:ext cx="3200400" cy="685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02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ChangeArrowheads="1"/>
          </p:cNvSpPr>
          <p:nvPr/>
        </p:nvSpPr>
        <p:spPr bwMode="auto">
          <a:xfrm>
            <a:off x="838200" y="1371600"/>
            <a:ext cx="74898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类型表达式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分四类定义</a:t>
            </a:r>
          </a:p>
          <a:p>
            <a:pPr lvl="1" algn="l">
              <a:buFontTx/>
              <a:buNone/>
            </a:pPr>
            <a:endParaRPr lang="zh-CN" altLang="en-US" sz="1000" dirty="0"/>
          </a:p>
          <a:p>
            <a:pPr lvl="1" algn="l">
              <a:buFontTx/>
              <a:buNone/>
            </a:pPr>
            <a:r>
              <a:rPr lang="zh-CN" altLang="en-US" sz="2000" b="1" dirty="0"/>
              <a:t>  基本数据类型表达式，积类型表达式，过程类型表达式，</a:t>
            </a:r>
          </a:p>
          <a:p>
            <a:pPr lvl="1" algn="l">
              <a:buFontTx/>
              <a:buNone/>
            </a:pPr>
            <a:r>
              <a:rPr lang="zh-CN" altLang="en-US" sz="2000" b="1" dirty="0"/>
              <a:t>  专用类型表达式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基本数据类型</a:t>
            </a:r>
            <a:r>
              <a:rPr lang="zh-CN" altLang="en-US" sz="2800" b="1" dirty="0">
                <a:solidFill>
                  <a:srgbClr val="800080"/>
                </a:solidFill>
              </a:rPr>
              <a:t>表达式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 smtClean="0"/>
              <a:t>纯量类型</a:t>
            </a:r>
            <a:r>
              <a:rPr lang="zh-CN" altLang="en-US" b="1" dirty="0"/>
              <a:t>表达式：</a:t>
            </a:r>
            <a:r>
              <a:rPr lang="en-US" altLang="zh-CN" b="1" i="1" dirty="0" err="1">
                <a:solidFill>
                  <a:srgbClr val="800080"/>
                </a:solidFill>
              </a:rPr>
              <a:t>bool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 err="1">
                <a:solidFill>
                  <a:srgbClr val="800080"/>
                </a:solidFill>
              </a:rPr>
              <a:t>int</a:t>
            </a:r>
            <a:r>
              <a:rPr lang="en-US" altLang="zh-CN" b="1" i="1" dirty="0"/>
              <a:t>, </a:t>
            </a:r>
            <a:r>
              <a:rPr lang="en-US" altLang="zh-CN" b="1" i="1" dirty="0">
                <a:solidFill>
                  <a:srgbClr val="800080"/>
                </a:solidFill>
              </a:rPr>
              <a:t>real</a:t>
            </a:r>
          </a:p>
          <a:p>
            <a:pPr lvl="1" algn="l">
              <a:buFontTx/>
              <a:buNone/>
            </a:pPr>
            <a:endParaRPr lang="en-US" altLang="zh-CN" sz="1000" b="1" dirty="0"/>
          </a:p>
          <a:p>
            <a:pPr lvl="1" algn="l"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有界数组类型表达式：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array(I,T)</a:t>
            </a:r>
            <a:r>
              <a:rPr lang="en-US" altLang="zh-CN" b="1" i="1" dirty="0"/>
              <a:t> </a:t>
            </a:r>
          </a:p>
          <a:p>
            <a:pPr lvl="1" algn="l">
              <a:buFontTx/>
              <a:buNone/>
            </a:pPr>
            <a:endParaRPr lang="en-US" altLang="zh-CN" sz="1000" b="1" dirty="0"/>
          </a:p>
          <a:p>
            <a:pPr lvl="1" algn="l"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 </a:t>
            </a:r>
            <a:r>
              <a:rPr lang="en-US" altLang="zh-CN" sz="2000" b="1" dirty="0"/>
              <a:t>{ </a:t>
            </a:r>
            <a:r>
              <a:rPr lang="en-US" altLang="zh-CN" sz="2000" b="1" i="1" dirty="0" err="1"/>
              <a:t>bool</a:t>
            </a:r>
            <a:r>
              <a:rPr lang="en-US" altLang="zh-CN" sz="2000" b="1" i="1" dirty="0"/>
              <a:t>, </a:t>
            </a:r>
            <a:r>
              <a:rPr lang="en-US" altLang="zh-CN" sz="2000" b="1" i="1" dirty="0" err="1"/>
              <a:t>int</a:t>
            </a:r>
            <a:r>
              <a:rPr lang="en-US" altLang="zh-CN" sz="2000" b="1" i="1" dirty="0"/>
              <a:t>, real 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；</a:t>
            </a:r>
            <a:r>
              <a:rPr lang="en-US" altLang="zh-CN" sz="2000" b="1" i="1" dirty="0"/>
              <a:t>I </a:t>
            </a:r>
            <a:r>
              <a:rPr lang="zh-CN" altLang="en-US" sz="2000" b="1" dirty="0"/>
              <a:t>代表一个整数区间，如 </a:t>
            </a:r>
            <a:r>
              <a:rPr lang="en-US" altLang="zh-CN" sz="2000" b="1" i="1" dirty="0"/>
              <a:t>1..10</a:t>
            </a:r>
            <a:endParaRPr lang="en-US" altLang="zh-CN" sz="2000" b="1" dirty="0"/>
          </a:p>
          <a:p>
            <a:pPr lvl="1" algn="l">
              <a:buFontTx/>
              <a:buNone/>
            </a:pPr>
            <a:endParaRPr lang="en-US" altLang="zh-CN" sz="1000" b="1" dirty="0"/>
          </a:p>
          <a:p>
            <a:pPr lvl="1" algn="l"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指针数据类型表达式：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pointer(T)</a:t>
            </a:r>
          </a:p>
          <a:p>
            <a:pPr lvl="1" algn="l">
              <a:buFontTx/>
              <a:buNone/>
            </a:pPr>
            <a:endParaRPr lang="en-US" altLang="zh-CN" sz="1000" b="1" dirty="0"/>
          </a:p>
          <a:p>
            <a:pPr lvl="1" algn="l">
              <a:buFontTx/>
              <a:buNone/>
            </a:pPr>
            <a:r>
              <a:rPr lang="en-US" altLang="zh-CN" sz="2000" b="1" i="1" dirty="0"/>
              <a:t>   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 </a:t>
            </a:r>
            <a:r>
              <a:rPr lang="en-US" altLang="zh-CN" sz="2000" b="1" dirty="0"/>
              <a:t>{ </a:t>
            </a:r>
            <a:r>
              <a:rPr lang="en-US" altLang="zh-CN" sz="2000" b="1" i="1" dirty="0" err="1"/>
              <a:t>bool</a:t>
            </a:r>
            <a:r>
              <a:rPr lang="en-US" altLang="zh-CN" sz="2000" b="1" i="1" dirty="0"/>
              <a:t>, </a:t>
            </a:r>
            <a:r>
              <a:rPr lang="en-US" altLang="zh-CN" sz="2000" b="1" i="1" dirty="0" err="1"/>
              <a:t>int</a:t>
            </a:r>
            <a:r>
              <a:rPr lang="en-US" altLang="zh-CN" sz="2000" b="1" i="1" dirty="0"/>
              <a:t>, real </a:t>
            </a:r>
            <a:r>
              <a:rPr lang="en-US" altLang="zh-CN" sz="2000" b="1" dirty="0"/>
              <a:t>}</a:t>
            </a:r>
          </a:p>
        </p:txBody>
      </p: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381000" y="590057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类型表达式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</a:p>
        </p:txBody>
      </p:sp>
    </p:spTree>
    <p:extLst>
      <p:ext uri="{BB962C8B-B14F-4D97-AF65-F5344CB8AC3E}">
        <p14:creationId xmlns:p14="http://schemas.microsoft.com/office/powerpoint/2010/main" val="19288307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9600" y="1447800"/>
            <a:ext cx="777716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积类型表达式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dirty="0"/>
              <a:t> 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800080"/>
                </a:solidFill>
              </a:rPr>
              <a:t>&lt;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en-US" altLang="zh-CN" b="1" baseline="-25000" dirty="0">
                <a:solidFill>
                  <a:srgbClr val="800080"/>
                </a:solidFill>
              </a:rPr>
              <a:t>1</a:t>
            </a:r>
            <a:r>
              <a:rPr lang="en-US" altLang="zh-CN" b="1" dirty="0">
                <a:solidFill>
                  <a:srgbClr val="800080"/>
                </a:solidFill>
              </a:rPr>
              <a:t>, 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en-US" altLang="zh-CN" b="1" baseline="-25000" dirty="0">
                <a:solidFill>
                  <a:srgbClr val="800080"/>
                </a:solidFill>
              </a:rPr>
              <a:t>2</a:t>
            </a:r>
            <a:r>
              <a:rPr lang="en-US" altLang="zh-CN" b="1" dirty="0">
                <a:solidFill>
                  <a:srgbClr val="800080"/>
                </a:solidFill>
              </a:rPr>
              <a:t>, …, </a:t>
            </a:r>
            <a:r>
              <a:rPr lang="en-US" altLang="zh-CN" b="1" i="1" dirty="0" err="1">
                <a:solidFill>
                  <a:srgbClr val="800080"/>
                </a:solidFill>
              </a:rPr>
              <a:t>T</a:t>
            </a:r>
            <a:r>
              <a:rPr lang="en-US" altLang="zh-CN" b="1" i="1" baseline="-25000" dirty="0" err="1">
                <a:solidFill>
                  <a:srgbClr val="800080"/>
                </a:solidFill>
              </a:rPr>
              <a:t>n</a:t>
            </a:r>
            <a:r>
              <a:rPr lang="en-US" altLang="zh-CN" b="1" dirty="0">
                <a:solidFill>
                  <a:srgbClr val="800080"/>
                </a:solidFill>
              </a:rPr>
              <a:t>&gt;</a:t>
            </a:r>
          </a:p>
          <a:p>
            <a:pPr lvl="1" algn="l">
              <a:buFontTx/>
              <a:buNone/>
            </a:pPr>
            <a:endParaRPr lang="en-US" altLang="zh-CN" sz="1000" b="1" dirty="0"/>
          </a:p>
          <a:p>
            <a:pPr lvl="1" algn="l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, …, </a:t>
            </a:r>
            <a:r>
              <a:rPr lang="en-US" altLang="zh-CN" sz="2000" b="1" i="1" dirty="0" err="1"/>
              <a:t>T</a:t>
            </a:r>
            <a:r>
              <a:rPr lang="en-US" altLang="zh-CN" sz="2000" b="1" i="1" baseline="-25000" dirty="0" err="1"/>
              <a:t>n</a:t>
            </a:r>
            <a:r>
              <a:rPr lang="en-US" altLang="zh-CN" sz="2000" b="1" i="1" baseline="-25000" dirty="0"/>
              <a:t> </a:t>
            </a:r>
            <a:r>
              <a:rPr lang="zh-CN" altLang="en-US" sz="2000" b="1" dirty="0"/>
              <a:t>为上述数据类型表达式；若</a:t>
            </a:r>
            <a:r>
              <a:rPr lang="en-US" altLang="zh-CN" sz="2000" i="1" dirty="0"/>
              <a:t>n</a:t>
            </a:r>
            <a:r>
              <a:rPr lang="en-US" altLang="zh-CN" sz="2000" b="1" dirty="0"/>
              <a:t>=0</a:t>
            </a:r>
            <a:r>
              <a:rPr lang="zh-CN" altLang="en-US" sz="2000" b="1" dirty="0"/>
              <a:t>，则表示为 </a:t>
            </a:r>
            <a:r>
              <a:rPr lang="en-US" altLang="zh-CN" sz="2000" b="1" dirty="0"/>
              <a:t>&lt; &gt;</a:t>
            </a:r>
            <a:r>
              <a:rPr lang="en-US" altLang="zh-CN" sz="2000" dirty="0"/>
              <a:t> </a:t>
            </a:r>
          </a:p>
          <a:p>
            <a:pPr lvl="1" algn="l">
              <a:buFontTx/>
              <a:buNone/>
            </a:pPr>
            <a:endParaRPr lang="en-US" altLang="zh-CN" sz="1000" dirty="0"/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过程类型表达式</a:t>
            </a:r>
          </a:p>
          <a:p>
            <a:pPr lvl="1" algn="l">
              <a:buFontTx/>
              <a:buNone/>
            </a:pPr>
            <a:endParaRPr lang="zh-CN" altLang="en-US" sz="1000" dirty="0"/>
          </a:p>
          <a:p>
            <a:pPr lvl="1" algn="l">
              <a:buFontTx/>
              <a:buChar char="•"/>
            </a:pPr>
            <a:r>
              <a:rPr lang="zh-CN" altLang="en-US" dirty="0"/>
              <a:t>  </a:t>
            </a:r>
            <a:r>
              <a:rPr lang="en-US" altLang="zh-CN" b="1" i="1" dirty="0">
                <a:solidFill>
                  <a:srgbClr val="800080"/>
                </a:solidFill>
              </a:rPr>
              <a:t>fun</a:t>
            </a:r>
            <a:r>
              <a:rPr lang="zh-CN" altLang="en-US" b="1" dirty="0">
                <a:solidFill>
                  <a:srgbClr val="800080"/>
                </a:solidFill>
              </a:rPr>
              <a:t>（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zh-CN" altLang="en-US" b="1" dirty="0">
                <a:solidFill>
                  <a:srgbClr val="800080"/>
                </a:solidFill>
              </a:rPr>
              <a:t>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sz="2000" b="1" i="1" dirty="0"/>
              <a:t> 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是上述积类型表达式</a:t>
            </a:r>
          </a:p>
          <a:p>
            <a:pPr lvl="1" algn="l">
              <a:buFontTx/>
              <a:buNone/>
            </a:pPr>
            <a:r>
              <a:rPr lang="zh-CN" altLang="en-US" sz="1000" dirty="0"/>
              <a:t> </a:t>
            </a: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专用类型表达式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dirty="0"/>
              <a:t>  </a:t>
            </a:r>
            <a:r>
              <a:rPr lang="en-US" altLang="zh-CN" b="1" i="1" dirty="0" err="1">
                <a:solidFill>
                  <a:srgbClr val="800080"/>
                </a:solidFill>
              </a:rPr>
              <a:t>type_error</a:t>
            </a:r>
            <a:r>
              <a:rPr lang="en-US" altLang="zh-CN" dirty="0"/>
              <a:t>    </a:t>
            </a:r>
            <a:r>
              <a:rPr lang="zh-CN" altLang="en-US" sz="2000" b="1" dirty="0"/>
              <a:t>专用于有类型错误的程序单元</a:t>
            </a:r>
            <a:r>
              <a:rPr lang="zh-CN" altLang="en-US" dirty="0"/>
              <a:t> 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 algn="l">
              <a:buFontTx/>
              <a:buNone/>
            </a:pPr>
            <a:endParaRPr lang="zh-CN" altLang="en-US" sz="1000" dirty="0"/>
          </a:p>
          <a:p>
            <a:pPr lvl="1" algn="l">
              <a:buFontTx/>
              <a:buChar char="•"/>
            </a:pPr>
            <a:r>
              <a:rPr lang="zh-CN" altLang="en-US" dirty="0"/>
              <a:t>  </a:t>
            </a:r>
            <a:r>
              <a:rPr lang="en-US" altLang="zh-CN" b="1" i="1" dirty="0">
                <a:solidFill>
                  <a:srgbClr val="800080"/>
                </a:solidFill>
              </a:rPr>
              <a:t>ok</a:t>
            </a:r>
            <a:r>
              <a:rPr lang="en-US" altLang="zh-CN" dirty="0"/>
              <a:t>                  </a:t>
            </a:r>
            <a:r>
              <a:rPr lang="zh-CN" altLang="en-US" sz="2000" b="1" dirty="0"/>
              <a:t>专用于没有类型错误的程序单元</a:t>
            </a:r>
            <a:r>
              <a:rPr lang="zh-CN" altLang="en-US" dirty="0"/>
              <a:t>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17537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类型表达式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r>
              <a:rPr lang="en-US" altLang="zh-CN" sz="3200" b="1" dirty="0">
                <a:latin typeface="楷体_GB2312" pitchFamily="49" charset="-122"/>
              </a:rPr>
              <a:t>(</a:t>
            </a:r>
            <a:r>
              <a:rPr lang="zh-CN" altLang="en-US" sz="3200" b="1" dirty="0">
                <a:latin typeface="楷体_GB2312" pitchFamily="49" charset="-122"/>
              </a:rPr>
              <a:t>续</a:t>
            </a:r>
            <a:r>
              <a:rPr lang="en-US" altLang="zh-CN" sz="3200" b="1" dirty="0">
                <a:latin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8890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ChangeArrowheads="1"/>
          </p:cNvSpPr>
          <p:nvPr/>
        </p:nvSpPr>
        <p:spPr bwMode="auto">
          <a:xfrm>
            <a:off x="460375" y="1828800"/>
            <a:ext cx="79216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语法制导的方法</a:t>
            </a:r>
            <a:endParaRPr lang="zh-CN" altLang="en-US" sz="28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将类型表达式作为属性值赋给程序各个部分</a:t>
            </a:r>
          </a:p>
          <a:p>
            <a:pPr lvl="1" algn="l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800" b="1" dirty="0"/>
              <a:t>  设计恰当的翻译模式</a:t>
            </a:r>
          </a:p>
          <a:p>
            <a:pPr lvl="1" algn="l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800" b="1" dirty="0"/>
              <a:t>  可实现相应语言的一个类型系统</a:t>
            </a:r>
            <a:endParaRPr lang="zh-CN" altLang="en-US" sz="1000" b="1" dirty="0"/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381000" y="817781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类型检查程序的设计</a:t>
            </a:r>
          </a:p>
        </p:txBody>
      </p:sp>
    </p:spTree>
    <p:extLst>
      <p:ext uri="{BB962C8B-B14F-4D97-AF65-F5344CB8AC3E}">
        <p14:creationId xmlns:p14="http://schemas.microsoft.com/office/powerpoint/2010/main" val="17529336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6"/>
          <p:cNvSpPr>
            <a:spLocks noChangeArrowheads="1"/>
          </p:cNvSpPr>
          <p:nvPr/>
        </p:nvSpPr>
        <p:spPr bwMode="auto">
          <a:xfrm>
            <a:off x="658156" y="1117547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800080"/>
                </a:solidFill>
              </a:rPr>
              <a:t>声明</a:t>
            </a:r>
            <a:r>
              <a:rPr lang="zh-CN" altLang="en-US" sz="2800" b="1" dirty="0"/>
              <a:t>的翻译模式</a:t>
            </a:r>
          </a:p>
        </p:txBody>
      </p:sp>
      <p:sp>
        <p:nvSpPr>
          <p:cNvPr id="15363" name="Text Box 27"/>
          <p:cNvSpPr txBox="1">
            <a:spLocks noChangeArrowheads="1"/>
          </p:cNvSpPr>
          <p:nvPr/>
        </p:nvSpPr>
        <p:spPr bwMode="auto">
          <a:xfrm>
            <a:off x="284163" y="494480"/>
            <a:ext cx="8402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582394" y="1752600"/>
            <a:ext cx="8135937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V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i="1" dirty="0">
                <a:sym typeface="Symbol" pitchFamily="18" charset="2"/>
              </a:rPr>
              <a:t>V</a:t>
            </a:r>
            <a:r>
              <a:rPr lang="de-DE" altLang="zh-CN" sz="2000" baseline="-25000" dirty="0">
                <a:sym typeface="Symbol" pitchFamily="18" charset="2"/>
              </a:rPr>
              <a:t>1</a:t>
            </a:r>
            <a:r>
              <a:rPr lang="de-DE" altLang="zh-CN" sz="2000" i="1" dirty="0">
                <a:sym typeface="Symbol" pitchFamily="18" charset="2"/>
              </a:rPr>
              <a:t> ; T 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L</a:t>
            </a:r>
            <a:r>
              <a:rPr lang="de-DE" altLang="zh-CN" sz="2000" b="1" i="1" dirty="0">
                <a:sym typeface="Symbol" pitchFamily="18" charset="2"/>
              </a:rPr>
              <a:t>.</a:t>
            </a:r>
            <a:r>
              <a:rPr lang="de-DE" altLang="zh-CN" sz="2000" i="1" dirty="0">
                <a:sym typeface="Symbol" pitchFamily="18" charset="2"/>
              </a:rPr>
              <a:t>in := T.type </a:t>
            </a:r>
            <a:r>
              <a:rPr lang="de-DE" altLang="zh-CN" sz="2000" dirty="0">
                <a:sym typeface="Symbol" pitchFamily="18" charset="2"/>
              </a:rPr>
              <a:t>}</a:t>
            </a:r>
            <a:r>
              <a:rPr lang="de-DE" altLang="zh-CN" sz="2000" i="1" dirty="0">
                <a:sym typeface="Symbol" pitchFamily="18" charset="2"/>
              </a:rPr>
              <a:t>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        L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V.type := make_product_3</a:t>
            </a:r>
            <a:r>
              <a:rPr lang="de-DE" altLang="zh-CN" sz="2000" dirty="0">
                <a:sym typeface="Symbol" pitchFamily="18" charset="2"/>
              </a:rPr>
              <a:t> (</a:t>
            </a:r>
            <a:r>
              <a:rPr lang="de-DE" altLang="zh-CN" sz="2000" i="1" dirty="0">
                <a:sym typeface="Symbol" pitchFamily="18" charset="2"/>
              </a:rPr>
              <a:t>V</a:t>
            </a:r>
            <a:r>
              <a:rPr lang="de-DE" altLang="zh-CN" sz="2000" baseline="-25000" dirty="0">
                <a:sym typeface="Symbol" pitchFamily="18" charset="2"/>
              </a:rPr>
              <a:t>1</a:t>
            </a:r>
            <a:r>
              <a:rPr lang="de-DE" altLang="zh-CN" sz="2000" i="1" dirty="0">
                <a:sym typeface="Symbol" pitchFamily="18" charset="2"/>
              </a:rPr>
              <a:t>.type, T.type, L.num</a:t>
            </a:r>
            <a:r>
              <a:rPr lang="de-DE" altLang="zh-CN" sz="2000" dirty="0">
                <a:sym typeface="Symbol" pitchFamily="18" charset="2"/>
              </a:rPr>
              <a:t>) }</a:t>
            </a:r>
            <a:r>
              <a:rPr lang="de-DE" altLang="zh-CN" dirty="0"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de-DE" altLang="zh-CN" sz="1000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V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V.type := &lt;&gt; </a:t>
            </a:r>
            <a:r>
              <a:rPr lang="de-DE" altLang="zh-CN" sz="2000" dirty="0">
                <a:sym typeface="Symbol" pitchFamily="18" charset="2"/>
              </a:rPr>
              <a:t>} </a:t>
            </a:r>
            <a:endParaRPr lang="en-US" altLang="zh-CN" sz="2000" dirty="0">
              <a:cs typeface="Times New Roman" pitchFamily="18" charset="0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000" i="1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T.type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bool </a:t>
            </a:r>
            <a:r>
              <a:rPr lang="de-DE" altLang="zh-CN" sz="2000" dirty="0">
                <a:sym typeface="Symbol" pitchFamily="18" charset="2"/>
              </a:rPr>
              <a:t>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integer   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T.type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int </a:t>
            </a:r>
            <a:r>
              <a:rPr lang="de-DE" altLang="zh-CN" sz="2000" dirty="0">
                <a:sym typeface="Symbol" pitchFamily="18" charset="2"/>
              </a:rPr>
              <a:t>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real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:= real}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i="1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fr-FR" altLang="zh-CN" sz="2000" i="1" u="sng" dirty="0">
                <a:sym typeface="Symbol" pitchFamily="18" charset="2"/>
              </a:rPr>
              <a:t>num</a:t>
            </a:r>
            <a:r>
              <a:rPr lang="fr-FR" altLang="zh-CN" sz="2000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lexval</a:t>
            </a:r>
            <a:r>
              <a:rPr lang="fr-FR" altLang="zh-CN" sz="2000" dirty="0">
                <a:sym typeface="Symbol" pitchFamily="18" charset="2"/>
              </a:rPr>
              <a:t>,</a:t>
            </a:r>
            <a:r>
              <a:rPr lang="fr-FR" altLang="zh-CN" sz="2000" i="1" dirty="0">
                <a:sym typeface="Symbol" pitchFamily="18" charset="2"/>
              </a:rPr>
              <a:t> T</a:t>
            </a:r>
            <a:r>
              <a:rPr lang="fr-FR" altLang="zh-CN" sz="2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.type</a:t>
            </a:r>
            <a:r>
              <a:rPr lang="fr-FR" altLang="zh-CN" sz="2000" dirty="0">
                <a:sym typeface="Symbol" pitchFamily="18" charset="2"/>
              </a:rPr>
              <a:t>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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    </a:t>
            </a:r>
            <a:r>
              <a:rPr lang="fr-FR" altLang="zh-CN" sz="2000" dirty="0">
                <a:sym typeface="Symbol" pitchFamily="18" charset="2"/>
              </a:rPr>
              <a:t>  {</a:t>
            </a:r>
            <a:r>
              <a:rPr lang="fr-FR" altLang="zh-CN" sz="2000" i="1" dirty="0">
                <a:sym typeface="Symbol" pitchFamily="18" charset="2"/>
              </a:rPr>
              <a:t> T.type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pointer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.type</a:t>
            </a:r>
            <a:r>
              <a:rPr lang="fr-FR" altLang="zh-CN" sz="2000" dirty="0">
                <a:sym typeface="Symbol" pitchFamily="18" charset="2"/>
              </a:rPr>
              <a:t>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aseline="-25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in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in</a:t>
            </a:r>
            <a:r>
              <a:rPr lang="fr-FR" altLang="zh-CN" sz="2000" dirty="0">
                <a:sym typeface="Symbol" pitchFamily="18" charset="2"/>
              </a:rPr>
              <a:t> }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addtype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.entry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L.in</a:t>
            </a:r>
            <a:r>
              <a:rPr lang="fr-FR" altLang="zh-CN" sz="2000" dirty="0">
                <a:sym typeface="Symbol" pitchFamily="18" charset="2"/>
              </a:rPr>
              <a:t>) ;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 }</a:t>
            </a:r>
          </a:p>
          <a:p>
            <a:pPr algn="l">
              <a:buFont typeface="Wingdings" pitchFamily="2" charset="2"/>
              <a:buNone/>
            </a:pPr>
            <a:endParaRPr lang="fr-F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b="1" dirty="0">
                <a:sym typeface="Symbol" pitchFamily="18" charset="2"/>
              </a:rPr>
              <a:t>               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addtype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.entry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L.in</a:t>
            </a:r>
            <a:r>
              <a:rPr lang="fr-FR" altLang="zh-CN" sz="2000" dirty="0">
                <a:sym typeface="Symbol" pitchFamily="18" charset="2"/>
              </a:rPr>
              <a:t>);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1</a:t>
            </a:r>
            <a:r>
              <a:rPr lang="fr-FR" altLang="zh-CN" i="1" dirty="0">
                <a:sym typeface="Symbol" pitchFamily="18" charset="2"/>
              </a:rPr>
              <a:t> </a:t>
            </a:r>
            <a:r>
              <a:rPr lang="fr-FR" altLang="zh-CN" dirty="0">
                <a:sym typeface="Symbol" pitchFamily="18" charset="2"/>
              </a:rPr>
              <a:t>}</a:t>
            </a:r>
            <a:endParaRPr lang="en-US" altLang="zh-CN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50195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4"/>
          <p:cNvSpPr>
            <a:spLocks noChangeArrowheads="1"/>
          </p:cNvSpPr>
          <p:nvPr/>
        </p:nvSpPr>
        <p:spPr bwMode="auto">
          <a:xfrm>
            <a:off x="655529" y="137160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800080"/>
                </a:solidFill>
              </a:rPr>
              <a:t>表达式</a:t>
            </a:r>
            <a:r>
              <a:rPr lang="zh-CN" altLang="en-US" sz="2800" b="1" dirty="0"/>
              <a:t>的翻译模式</a:t>
            </a:r>
          </a:p>
        </p:txBody>
      </p:sp>
      <p:sp>
        <p:nvSpPr>
          <p:cNvPr id="16392" name="Text Box 89"/>
          <p:cNvSpPr txBox="1">
            <a:spLocks noChangeArrowheads="1"/>
          </p:cNvSpPr>
          <p:nvPr/>
        </p:nvSpPr>
        <p:spPr bwMode="auto">
          <a:xfrm>
            <a:off x="284162" y="6096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 dirty="0">
              <a:latin typeface="楷体_GB2312" pitchFamily="49" charset="-122"/>
            </a:endParaRPr>
          </a:p>
        </p:txBody>
      </p:sp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818795" y="2133600"/>
            <a:ext cx="70564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true         </a:t>
            </a:r>
            <a:r>
              <a:rPr lang="en-US" altLang="zh-CN" sz="2000" dirty="0">
                <a:sym typeface="Symbol" pitchFamily="18" charset="2"/>
              </a:rPr>
              <a:t>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i="1" dirty="0">
                <a:sym typeface="Symbol" pitchFamily="18" charset="2"/>
              </a:rPr>
              <a:t>false      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E.type</a:t>
            </a:r>
            <a:r>
              <a:rPr lang="de-DE" altLang="zh-CN" sz="2000" dirty="0">
                <a:sym typeface="Symbol" pitchFamily="18" charset="2"/>
              </a:rPr>
              <a:t> := </a:t>
            </a:r>
            <a:r>
              <a:rPr lang="de-DE" altLang="zh-CN" sz="2000" i="1" dirty="0">
                <a:sym typeface="Symbol" pitchFamily="18" charset="2"/>
              </a:rPr>
              <a:t>bool </a:t>
            </a:r>
            <a:r>
              <a:rPr lang="de-DE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i="1" u="sng" dirty="0">
                <a:sym typeface="Symbol" pitchFamily="18" charset="2"/>
              </a:rPr>
              <a:t>int</a:t>
            </a:r>
            <a:r>
              <a:rPr lang="de-DE" altLang="zh-CN" sz="2000" i="1" dirty="0">
                <a:sym typeface="Symbol" pitchFamily="18" charset="2"/>
              </a:rPr>
              <a:t>           </a:t>
            </a:r>
            <a:r>
              <a:rPr lang="de-DE" altLang="zh-CN" sz="2000" dirty="0">
                <a:sym typeface="Symbol" pitchFamily="18" charset="2"/>
              </a:rPr>
              <a:t> {</a:t>
            </a:r>
            <a:r>
              <a:rPr lang="de-DE" altLang="zh-CN" sz="2000" i="1" dirty="0">
                <a:sym typeface="Symbol" pitchFamily="18" charset="2"/>
              </a:rPr>
              <a:t> E.type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int </a:t>
            </a:r>
            <a:r>
              <a:rPr lang="de-DE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i="1" u="sng" dirty="0">
                <a:sym typeface="Symbol" pitchFamily="18" charset="2"/>
              </a:rPr>
              <a:t>real</a:t>
            </a:r>
            <a:r>
              <a:rPr lang="pt-BR" altLang="zh-CN" sz="2000" i="1" dirty="0">
                <a:sym typeface="Symbol" pitchFamily="18" charset="2"/>
              </a:rPr>
              <a:t>        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E.type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real </a:t>
            </a:r>
            <a:r>
              <a:rPr lang="pt-BR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   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:= if </a:t>
            </a:r>
            <a:r>
              <a:rPr lang="en-US" altLang="zh-CN" sz="2000" i="1" dirty="0" err="1">
                <a:sym typeface="Symbol" pitchFamily="18" charset="2"/>
              </a:rPr>
              <a:t>lookup_type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.name) = nil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then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else </a:t>
            </a:r>
            <a:r>
              <a:rPr lang="en-US" altLang="zh-CN" sz="2000" i="1" dirty="0" err="1">
                <a:sym typeface="Symbol" pitchFamily="18" charset="2"/>
              </a:rPr>
              <a:t>lookup_type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.name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28099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514378" y="2133600"/>
            <a:ext cx="79914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.type=real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.type=real</a:t>
            </a:r>
            <a:r>
              <a:rPr lang="en-US" altLang="zh-CN" sz="2000" dirty="0">
                <a:sym typeface="Symbol" pitchFamily="18" charset="2"/>
              </a:rPr>
              <a:t> then</a:t>
            </a:r>
            <a:r>
              <a:rPr lang="en-US" altLang="zh-CN" sz="2000" i="1" dirty="0">
                <a:sym typeface="Symbol" pitchFamily="18" charset="2"/>
              </a:rPr>
              <a:t> real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.type=real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.type=real</a:t>
            </a:r>
            <a:r>
              <a:rPr lang="en-US" altLang="zh-CN" sz="2000" dirty="0">
                <a:sym typeface="Symbol" pitchFamily="18" charset="2"/>
              </a:rPr>
              <a:t> 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 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]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 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.type=array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t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^  </a:t>
            </a:r>
            <a:r>
              <a:rPr lang="pt-BR" altLang="zh-CN" sz="2000" dirty="0">
                <a:sym typeface="Symbol" pitchFamily="18" charset="2"/>
              </a:rPr>
              <a:t>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if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 pointer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t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765175" y="129540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800080"/>
                </a:solidFill>
              </a:rPr>
              <a:t>表达式</a:t>
            </a:r>
            <a:r>
              <a:rPr lang="zh-CN" altLang="en-US" sz="2800" b="1" dirty="0"/>
              <a:t>的翻译模式</a:t>
            </a: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103215" y="5334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555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65175" y="1109662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800080"/>
                </a:solidFill>
              </a:rPr>
              <a:t>语句、过程声明及程序</a:t>
            </a:r>
            <a:r>
              <a:rPr lang="zh-CN" altLang="en-US" sz="2800" b="1" dirty="0"/>
              <a:t>的翻译模式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316819" y="473076"/>
            <a:ext cx="8402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 dirty="0">
              <a:latin typeface="楷体_GB2312" pitchFamily="49" charset="-122"/>
            </a:endParaRP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965200" y="1752600"/>
            <a:ext cx="741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lookup_type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entry</a:t>
            </a:r>
            <a:r>
              <a:rPr lang="en-US" altLang="zh-CN" sz="2000" dirty="0">
                <a:sym typeface="Symbol" pitchFamily="18" charset="2"/>
              </a:rPr>
              <a:t>) =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and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while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                 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          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        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break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ok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43121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061053" y="1604689"/>
            <a:ext cx="74898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call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 </a:t>
            </a:r>
            <a:r>
              <a:rPr lang="en-US" altLang="zh-CN" sz="2000" i="1" dirty="0">
                <a:sym typeface="Symbol" pitchFamily="18" charset="2"/>
              </a:rPr>
              <a:t>A </a:t>
            </a:r>
            <a:r>
              <a:rPr lang="en-US" altLang="zh-CN" sz="2000" dirty="0">
                <a:sym typeface="Symbol" pitchFamily="18" charset="2"/>
              </a:rPr>
              <a:t>)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match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lookup_type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.name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A.type</a:t>
            </a:r>
            <a:r>
              <a:rPr lang="en-US" altLang="zh-CN" sz="2000" dirty="0">
                <a:sym typeface="Symbol" pitchFamily="18" charset="2"/>
              </a:rPr>
              <a:t>)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F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;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 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)</a:t>
            </a:r>
            <a:r>
              <a:rPr lang="en-US" altLang="zh-CN" sz="2000" i="1" dirty="0">
                <a:sym typeface="Symbol" pitchFamily="18" charset="2"/>
              </a:rPr>
              <a:t> S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addtype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u="sng" dirty="0" err="1">
                <a:sym typeface="Symbol" pitchFamily="18" charset="2"/>
              </a:rPr>
              <a:t>id</a:t>
            </a:r>
            <a:r>
              <a:rPr lang="en-US" altLang="zh-CN" sz="2000" i="1" dirty="0" err="1">
                <a:sym typeface="Symbol" pitchFamily="18" charset="2"/>
              </a:rPr>
              <a:t>.entry</a:t>
            </a:r>
            <a:r>
              <a:rPr lang="en-US" altLang="zh-CN" sz="2000" i="1" dirty="0">
                <a:sym typeface="Symbol" pitchFamily="18" charset="2"/>
              </a:rPr>
              <a:t>, fun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dirty="0">
                <a:sym typeface="Symbol" pitchFamily="18" charset="2"/>
              </a:rPr>
              <a:t>));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= ok and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= ok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</a:t>
            </a:r>
            <a:r>
              <a:rPr lang="en-US" altLang="zh-CN" sz="2000" dirty="0">
                <a:sym typeface="Symbol" pitchFamily="18" charset="2"/>
              </a:rPr>
              <a:t>                        then </a:t>
            </a:r>
            <a:r>
              <a:rPr lang="en-US" altLang="zh-CN" sz="2000" i="1" dirty="0">
                <a:sym typeface="Symbol" pitchFamily="18" charset="2"/>
              </a:rPr>
              <a:t>ok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F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i="1" dirty="0">
                <a:sym typeface="Symbol" pitchFamily="18" charset="2"/>
              </a:rPr>
              <a:t>        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A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A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, E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A.type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>
                <a:sym typeface="Symbol" pitchFamily="18" charset="2"/>
              </a:rPr>
              <a:t>make_product_2</a:t>
            </a:r>
            <a:r>
              <a:rPr lang="en-US" altLang="zh-CN" sz="2000" dirty="0"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A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.type,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A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b="1" i="1" dirty="0">
                <a:sym typeface="Symbol" pitchFamily="18" charset="2"/>
              </a:rPr>
              <a:t>       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A.type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>
                <a:sym typeface="Symbol" pitchFamily="18" charset="2"/>
              </a:rPr>
              <a:t>&lt;&gt;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P</a:t>
            </a:r>
            <a:r>
              <a:rPr lang="en-US" altLang="zh-CN" sz="2000" dirty="0">
                <a:sym typeface="Symbol" pitchFamily="18" charset="2"/>
              </a:rPr>
              <a:t>  </a:t>
            </a:r>
            <a:r>
              <a:rPr lang="en-US" altLang="zh-CN" sz="2000" i="1" dirty="0">
                <a:sym typeface="Symbol" pitchFamily="18" charset="2"/>
              </a:rPr>
              <a:t>D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S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P.type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D.type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</a:t>
            </a:r>
            <a:endParaRPr lang="en-US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         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D</a:t>
            </a:r>
            <a:r>
              <a:rPr lang="en-US" altLang="zh-CN" sz="2000" dirty="0">
                <a:sym typeface="Symbol" pitchFamily="18" charset="2"/>
              </a:rPr>
              <a:t> 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F      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D.type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700197" y="1080322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语句、过程声明及程序</a:t>
            </a:r>
            <a:r>
              <a:rPr lang="zh-CN" altLang="en-US" sz="2800" b="1"/>
              <a:t>的翻译模式 （续）</a:t>
            </a:r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182398" y="462949"/>
            <a:ext cx="8402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522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39763" y="960438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增加处理：</a:t>
            </a:r>
            <a:r>
              <a:rPr lang="en-US" altLang="zh-CN" sz="2800" i="1" dirty="0"/>
              <a:t>break </a:t>
            </a:r>
            <a:r>
              <a:rPr lang="zh-CN" altLang="en-US" sz="2800" b="1" dirty="0"/>
              <a:t>只能在某个循环语句内部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6633" y="3810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 dirty="0">
              <a:latin typeface="楷体_GB2312" pitchFamily="49" charset="-122"/>
            </a:endParaRP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659552" y="1752600"/>
            <a:ext cx="7416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P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D</a:t>
            </a:r>
            <a:r>
              <a:rPr lang="en-US" altLang="zh-CN" sz="2000" dirty="0">
                <a:sym typeface="Symbol" pitchFamily="18" charset="2"/>
              </a:rPr>
              <a:t> ;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P.type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D.type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else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and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75391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920696" y="1828800"/>
            <a:ext cx="7164387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while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aseline="-25000" dirty="0">
                <a:sym typeface="Symbol" pitchFamily="18" charset="2"/>
              </a:rPr>
              <a:t>:</a:t>
            </a:r>
            <a:r>
              <a:rPr lang="en-US" altLang="zh-CN" sz="2000" dirty="0">
                <a:sym typeface="Symbol" pitchFamily="18" charset="2"/>
              </a:rPr>
              <a:t>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break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 smtClean="0">
                <a:sym typeface="Symbol" pitchFamily="18" charset="2"/>
              </a:rPr>
              <a:t>S</a:t>
            </a:r>
            <a:r>
              <a:rPr lang="en-US" altLang="zh-CN" sz="2000" b="1" i="1" dirty="0" err="1" smtClean="0">
                <a:sym typeface="Symbol" pitchFamily="18" charset="2"/>
              </a:rPr>
              <a:t>.</a:t>
            </a:r>
            <a:r>
              <a:rPr lang="en-US" altLang="zh-CN" sz="2000" i="1" dirty="0" err="1" smtClean="0">
                <a:sym typeface="Symbol" pitchFamily="18" charset="2"/>
              </a:rPr>
              <a:t>break</a:t>
            </a:r>
            <a:r>
              <a:rPr lang="en-US" altLang="zh-CN" sz="2000" dirty="0" smtClean="0">
                <a:sym typeface="Symbol" pitchFamily="18" charset="2"/>
              </a:rPr>
              <a:t> = </a:t>
            </a:r>
            <a:r>
              <a:rPr lang="en-US" altLang="zh-CN" sz="2000" dirty="0">
                <a:sym typeface="Symbol" pitchFamily="18" charset="2"/>
              </a:rPr>
              <a:t>1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then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dirty="0">
                <a:sym typeface="Symbol" pitchFamily="18" charset="2"/>
              </a:rPr>
              <a:t>  </a:t>
            </a: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( </a:t>
            </a: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sz="2000" dirty="0">
                <a:sym typeface="Symbol" pitchFamily="18" charset="2"/>
              </a:rPr>
              <a:t>)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S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addtype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i="1" dirty="0" err="1">
                <a:sym typeface="Symbol" pitchFamily="18" charset="2"/>
              </a:rPr>
              <a:t>.entry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fun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dirty="0">
                <a:sym typeface="Symbol" pitchFamily="18" charset="2"/>
              </a:rPr>
              <a:t>)); 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783431" y="1143000"/>
            <a:ext cx="7993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增加处理：</a:t>
            </a:r>
            <a:r>
              <a:rPr lang="en-US" altLang="zh-CN" sz="2800" i="1" dirty="0"/>
              <a:t>break </a:t>
            </a:r>
            <a:r>
              <a:rPr lang="zh-CN" altLang="en-US" sz="2800" b="1" dirty="0"/>
              <a:t>只能在某个循环语句内部（续）</a:t>
            </a:r>
          </a:p>
        </p:txBody>
      </p:sp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284162" y="4572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11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E690-8A9E-43DD-ABBD-0CC33103DAF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667000" y="2057400"/>
            <a:ext cx="4157662" cy="272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800" b="1" dirty="0">
                <a:latin typeface="Times New Roman" charset="0"/>
                <a:hlinkClick r:id="rId2" action="ppaction://hlinksldjump"/>
              </a:rPr>
              <a:t>8.1</a:t>
            </a:r>
            <a:r>
              <a:rPr lang="zh-CN" altLang="en-US" sz="2800" b="1" dirty="0">
                <a:latin typeface="Times New Roman" charset="0"/>
                <a:hlinkClick r:id="rId2" action="ppaction://hlinksldjump"/>
              </a:rPr>
              <a:t>　</a:t>
            </a:r>
            <a:r>
              <a:rPr lang="zh-CN" altLang="en-US" sz="2800" b="1" dirty="0" smtClean="0">
                <a:latin typeface="Times New Roman" charset="0"/>
                <a:hlinkClick r:id="rId2" action="ppaction://hlinksldjump"/>
              </a:rPr>
              <a:t>符号表  </a:t>
            </a:r>
            <a:endParaRPr lang="zh-CN" altLang="en-US" sz="2800" b="1" dirty="0">
              <a:latin typeface="Times New Roman" charset="0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800" b="1" dirty="0">
                <a:latin typeface="Times New Roman" charset="0"/>
                <a:hlinkClick r:id="rId3" action="ppaction://hlinksldjump"/>
              </a:rPr>
              <a:t>8.2</a:t>
            </a:r>
            <a:r>
              <a:rPr lang="zh-CN" altLang="en-US" sz="2800" b="1" dirty="0">
                <a:latin typeface="Times New Roman" charset="0"/>
                <a:hlinkClick r:id="rId3" action="ppaction://hlinksldjump"/>
              </a:rPr>
              <a:t>　</a:t>
            </a:r>
            <a:r>
              <a:rPr lang="zh-CN" altLang="en-US" sz="2800" b="1" dirty="0" smtClean="0">
                <a:latin typeface="Times New Roman" charset="0"/>
                <a:hlinkClick r:id="rId3" action="ppaction://hlinksldjump"/>
              </a:rPr>
              <a:t>静态语义分析  </a:t>
            </a:r>
            <a:endParaRPr lang="zh-CN" altLang="en-US" sz="2800" b="1" dirty="0">
              <a:latin typeface="Times New Roman" charset="0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800" b="1" dirty="0">
                <a:latin typeface="Times New Roman" charset="0"/>
                <a:hlinkClick r:id="rId4" action="ppaction://hlinksldjump"/>
              </a:rPr>
              <a:t>8.3</a:t>
            </a:r>
            <a:r>
              <a:rPr lang="zh-CN" altLang="en-US" sz="2800" b="1" dirty="0">
                <a:latin typeface="Times New Roman" charset="0"/>
                <a:hlinkClick r:id="rId4" action="ppaction://hlinksldjump"/>
              </a:rPr>
              <a:t>　</a:t>
            </a:r>
            <a:r>
              <a:rPr lang="zh-CN" altLang="en-US" sz="2800" b="1" dirty="0" smtClean="0">
                <a:latin typeface="Times New Roman" charset="0"/>
                <a:hlinkClick r:id="rId4" action="ppaction://hlinksldjump"/>
              </a:rPr>
              <a:t>中间代码生成 </a:t>
            </a:r>
            <a:endParaRPr lang="zh-CN" altLang="en-US" sz="2800" b="1" dirty="0">
              <a:latin typeface="Times New Roman" charset="0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800" b="1" dirty="0">
              <a:latin typeface="Times New Roman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362200" y="762000"/>
            <a:ext cx="381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>
                <a:hlinkClick r:id="rId3" action="ppaction://hlinksldjump"/>
              </a:rPr>
              <a:t>小结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5841247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457200" y="1600200"/>
            <a:ext cx="8077199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源程序的不同表示形式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作用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源语言和目标语言之间的桥梁，避开二者</a:t>
            </a:r>
          </a:p>
          <a:p>
            <a:pPr lvl="1" algn="l">
              <a:buFontTx/>
              <a:buNone/>
            </a:pPr>
            <a:r>
              <a:rPr lang="zh-CN" altLang="en-US" sz="2800" b="1" dirty="0"/>
              <a:t>   之间较大的语义跨度，</a:t>
            </a:r>
            <a:r>
              <a:rPr kumimoji="0" lang="zh-CN" altLang="en-US" sz="2800" b="1" dirty="0"/>
              <a:t>使编译程序的逻辑</a:t>
            </a:r>
          </a:p>
          <a:p>
            <a:pPr lvl="1" algn="l">
              <a:buFontTx/>
              <a:buNone/>
            </a:pPr>
            <a:r>
              <a:rPr kumimoji="0" lang="zh-CN" altLang="en-US" sz="2800" b="1" dirty="0"/>
              <a:t>   结构更加简单明确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利于编译程序的重定向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</a:t>
            </a:r>
            <a:r>
              <a:rPr kumimoji="0" lang="zh-CN" altLang="en-US" sz="2800" b="1" dirty="0">
                <a:latin typeface="楷体_GB2312" pitchFamily="49" charset="-122"/>
              </a:rPr>
              <a:t>利于进行与目标机无关的优化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457200" y="716345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楷体_GB2312" pitchFamily="49" charset="-122"/>
              </a:rPr>
              <a:t>8.3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</a:rPr>
              <a:t>中间代码生成</a:t>
            </a:r>
            <a:endParaRPr lang="zh-CN" altLang="en-US" sz="32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7852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644088" y="1492552"/>
            <a:ext cx="82089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不同层次不同目的之分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中间代码举例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i="1" dirty="0"/>
              <a:t>   </a:t>
            </a:r>
            <a:r>
              <a:rPr lang="en-US" altLang="zh-CN" i="1" dirty="0"/>
              <a:t>AST</a:t>
            </a:r>
            <a:r>
              <a:rPr lang="zh-CN" altLang="en-US" b="1" dirty="0"/>
              <a:t>（</a:t>
            </a:r>
            <a:r>
              <a:rPr lang="en-US" altLang="zh-CN" sz="2300" i="1" dirty="0"/>
              <a:t>Abstract syntax tree</a:t>
            </a:r>
            <a:r>
              <a:rPr lang="zh-CN" altLang="en-US" sz="2300" i="1" dirty="0"/>
              <a:t>，</a:t>
            </a:r>
            <a:r>
              <a:rPr lang="zh-CN" altLang="en-US" sz="2300" b="1" dirty="0">
                <a:latin typeface="楷体_GB2312" pitchFamily="49" charset="-122"/>
              </a:rPr>
              <a:t>抽象语法树</a:t>
            </a:r>
            <a:r>
              <a:rPr lang="zh-CN" altLang="en-US" b="1" dirty="0"/>
              <a:t>）</a:t>
            </a:r>
            <a:endParaRPr kumimoji="0" lang="zh-CN" altLang="en-US" b="1" dirty="0"/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TAC</a:t>
            </a:r>
            <a:r>
              <a:rPr lang="zh-CN" altLang="en-US" b="1" dirty="0"/>
              <a:t>（</a:t>
            </a:r>
            <a:r>
              <a:rPr lang="en-US" altLang="zh-CN" sz="2300" i="1" dirty="0"/>
              <a:t>Three-address code</a:t>
            </a:r>
            <a:r>
              <a:rPr kumimoji="0" lang="en-US" altLang="zh-CN" sz="2300" dirty="0">
                <a:latin typeface="楷体_GB2312" pitchFamily="49" charset="-122"/>
              </a:rPr>
              <a:t>,</a:t>
            </a:r>
            <a:r>
              <a:rPr lang="zh-CN" altLang="en-US" sz="2300" b="1" dirty="0"/>
              <a:t>三地址码，四元式</a:t>
            </a:r>
            <a:r>
              <a:rPr lang="zh-CN" altLang="en-US" b="1" dirty="0"/>
              <a:t>）</a:t>
            </a:r>
            <a:endParaRPr lang="zh-CN" altLang="en-US" dirty="0"/>
          </a:p>
          <a:p>
            <a:pPr lvl="1" algn="l"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P-code </a:t>
            </a:r>
            <a:r>
              <a:rPr lang="zh-CN" altLang="en-US" b="1" dirty="0"/>
              <a:t>（</a:t>
            </a:r>
            <a:r>
              <a:rPr lang="zh-CN" altLang="en-US" sz="2300" b="1" dirty="0"/>
              <a:t>特别用于 </a:t>
            </a:r>
            <a:r>
              <a:rPr lang="en-US" altLang="zh-CN" sz="2300" i="1" dirty="0" err="1"/>
              <a:t>Pasal</a:t>
            </a:r>
            <a:r>
              <a:rPr lang="en-US" altLang="zh-CN" sz="2300" i="1" dirty="0"/>
              <a:t> </a:t>
            </a:r>
            <a:r>
              <a:rPr lang="zh-CN" altLang="en-US" sz="2300" b="1" dirty="0"/>
              <a:t>语言实现</a:t>
            </a:r>
            <a:r>
              <a:rPr lang="zh-CN" altLang="en-US" b="1" dirty="0"/>
              <a:t>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i="1" dirty="0" err="1"/>
              <a:t>Bytecode</a:t>
            </a:r>
            <a:r>
              <a:rPr lang="zh-CN" altLang="en-US" b="1" dirty="0"/>
              <a:t>（</a:t>
            </a:r>
            <a:r>
              <a:rPr lang="en-US" altLang="zh-CN" sz="2300" i="1" dirty="0"/>
              <a:t>Java </a:t>
            </a:r>
            <a:r>
              <a:rPr lang="zh-CN" altLang="en-US" sz="2300" b="1" dirty="0"/>
              <a:t>编译器的输出</a:t>
            </a:r>
            <a:r>
              <a:rPr lang="en-US" altLang="zh-CN" sz="2300" i="1" dirty="0"/>
              <a:t>, Java </a:t>
            </a:r>
            <a:r>
              <a:rPr lang="zh-CN" altLang="en-US" sz="2300" b="1" dirty="0"/>
              <a:t>虚拟机的输入</a:t>
            </a:r>
            <a:r>
              <a:rPr lang="zh-CN" altLang="en-US" b="1" dirty="0"/>
              <a:t>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i="1" dirty="0"/>
              <a:t>SSA</a:t>
            </a:r>
            <a:r>
              <a:rPr lang="zh-CN" altLang="en-US" b="1" dirty="0"/>
              <a:t>（</a:t>
            </a:r>
            <a:r>
              <a:rPr lang="en-US" altLang="zh-CN" sz="2300" i="1" dirty="0"/>
              <a:t>Static single assignment form</a:t>
            </a:r>
            <a:r>
              <a:rPr lang="zh-CN" altLang="en-US" sz="2300" i="1" dirty="0"/>
              <a:t>，</a:t>
            </a:r>
            <a:r>
              <a:rPr lang="zh-CN" altLang="en-US" sz="2300" b="1" dirty="0"/>
              <a:t>静态单赋值形式</a:t>
            </a:r>
            <a:r>
              <a:rPr lang="zh-CN" altLang="en-US" b="1" dirty="0"/>
              <a:t>）</a:t>
            </a:r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595422" y="617537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中间代码的形式</a:t>
            </a:r>
          </a:p>
        </p:txBody>
      </p:sp>
    </p:spTree>
    <p:extLst>
      <p:ext uri="{BB962C8B-B14F-4D97-AF65-F5344CB8AC3E}">
        <p14:creationId xmlns:p14="http://schemas.microsoft.com/office/powerpoint/2010/main" val="41177630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447800"/>
            <a:ext cx="78486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800080"/>
                </a:solidFill>
              </a:rPr>
              <a:t>TAC </a:t>
            </a:r>
            <a:r>
              <a:rPr lang="zh-CN" altLang="en-US" b="1" dirty="0">
                <a:solidFill>
                  <a:srgbClr val="800080"/>
                </a:solidFill>
              </a:rPr>
              <a:t>（三地址码）表示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Tx/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dirty="0"/>
              <a:t>(1)  ( -    C     D     T1 )                     T1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(2)  ( *    B     T1    T2)                     T2 := B * T1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(3)  ( +   A     T2    T3)                      T3 := A + T2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(4)  ( -    C     D     T4)          </a:t>
            </a:r>
            <a:r>
              <a:rPr lang="zh-CN" altLang="en-US" b="1" dirty="0"/>
              <a:t>或</a:t>
            </a:r>
            <a:r>
              <a:rPr lang="zh-CN" altLang="en-US" dirty="0"/>
              <a:t>        </a:t>
            </a:r>
            <a:r>
              <a:rPr lang="en-US" altLang="zh-CN" dirty="0"/>
              <a:t>T4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(5)  ( ^   T4    N     T5)                      T5 := T4 ^ N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(6)  ( /    E     T5    T6)                      T6 := E / T5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(7)  (+    T3   T6    T7)                      T7 := T3 + T6</a:t>
            </a:r>
            <a:r>
              <a:rPr lang="en-US" altLang="zh-CN" sz="2800" dirty="0"/>
              <a:t>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47427" y="58721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</p:spTree>
    <p:extLst>
      <p:ext uri="{BB962C8B-B14F-4D97-AF65-F5344CB8AC3E}">
        <p14:creationId xmlns:p14="http://schemas.microsoft.com/office/powerpoint/2010/main" val="12442810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571500" y="1442243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 algn="l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800080"/>
                </a:solidFill>
              </a:rPr>
              <a:t>AST</a:t>
            </a:r>
            <a:r>
              <a:rPr lang="zh-CN" altLang="en-US" b="1" dirty="0">
                <a:solidFill>
                  <a:srgbClr val="800080"/>
                </a:solidFill>
              </a:rPr>
              <a:t>（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抽象语法树</a:t>
            </a:r>
            <a:r>
              <a:rPr lang="zh-CN" altLang="en-US" b="1" dirty="0">
                <a:solidFill>
                  <a:srgbClr val="800080"/>
                </a:solidFill>
              </a:rPr>
              <a:t>）表示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473868" y="609983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5464175" y="45720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3330575" y="28194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4038600" y="33528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4768850" y="38862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2590800" y="3336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3398838" y="39465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44196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2895600" y="31242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3581400" y="31242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3657600" y="36576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4343400" y="36576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5029200" y="41910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4648200" y="42243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3657600" y="4191000"/>
            <a:ext cx="457200" cy="457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2819400" y="45227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3124200" y="41910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4343400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3657600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4267200" y="48609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3886200" y="48942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5334000" y="4876800"/>
            <a:ext cx="152400" cy="3476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5159375" y="510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5464175" y="58515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4778375" y="58356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5387975" y="54705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5006975" y="55038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5715000" y="48006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6172200" y="5165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5909" y="1219200"/>
            <a:ext cx="7848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sz="2800" b="1" dirty="0"/>
              <a:t>  </a:t>
            </a:r>
            <a:r>
              <a:rPr lang="en-US" altLang="zh-CN" i="1" dirty="0"/>
              <a:t>DAG</a:t>
            </a:r>
            <a:r>
              <a:rPr lang="zh-CN" altLang="en-US" b="1" dirty="0"/>
              <a:t>（</a:t>
            </a:r>
            <a:r>
              <a:rPr kumimoji="0" lang="en-US" altLang="zh-CN" sz="2000" i="1" dirty="0">
                <a:ea typeface="宋体" pitchFamily="2" charset="-122"/>
              </a:rPr>
              <a:t>Directed Acyclic Graph</a:t>
            </a:r>
            <a:r>
              <a:rPr kumimoji="0" lang="en-US" altLang="zh-CN" dirty="0">
                <a:latin typeface="楷体_GB2312" pitchFamily="49" charset="-122"/>
              </a:rPr>
              <a:t>,</a:t>
            </a:r>
            <a:r>
              <a:rPr kumimoji="0" lang="zh-CN" altLang="en-US" sz="2000" b="1" dirty="0"/>
              <a:t>有向无圈图，改进型 </a:t>
            </a:r>
            <a:r>
              <a:rPr kumimoji="0" lang="en-US" altLang="zh-CN" sz="2000" i="1" dirty="0">
                <a:ea typeface="宋体" pitchFamily="2" charset="-122"/>
              </a:rPr>
              <a:t>AST</a:t>
            </a:r>
            <a:r>
              <a:rPr lang="zh-CN" altLang="en-US" b="1" dirty="0"/>
              <a:t>）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0068" y="457200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311775" y="41910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178175" y="24384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886200" y="29718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616450" y="35052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438400" y="2955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246438" y="35655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267200" y="4175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2743200" y="27432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429000" y="27432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3505200" y="32766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191000" y="32766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4876800" y="38100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4495800" y="38433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505200" y="3810000"/>
            <a:ext cx="762000" cy="1066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667000" y="41417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2971800" y="38100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4648200" y="4495800"/>
            <a:ext cx="685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343400" y="4724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648200" y="54705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3962400" y="54546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572000" y="50895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4191000" y="51228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5562600" y="44196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019800" y="4784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660147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051034" y="1364321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静态单赋值形式</a:t>
            </a:r>
            <a:endParaRPr lang="zh-CN" altLang="en-US" sz="1000" b="1" dirty="0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607218" y="457200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3720"/>
              </p:ext>
            </p:extLst>
          </p:nvPr>
        </p:nvGraphicFramePr>
        <p:xfrm>
          <a:off x="1524000" y="2209800"/>
          <a:ext cx="18176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Visio" r:id="rId3" imgW="1294790" imgH="2014728" progId="Visio.Drawing.11">
                  <p:embed/>
                </p:oleObj>
              </mc:Choice>
              <mc:Fallback>
                <p:oleObj name="Visio" r:id="rId3" imgW="1294790" imgH="20147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1817687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82490"/>
              </p:ext>
            </p:extLst>
          </p:nvPr>
        </p:nvGraphicFramePr>
        <p:xfrm>
          <a:off x="5410200" y="2009775"/>
          <a:ext cx="206057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Visio" r:id="rId5" imgW="1119530" imgH="2053438" progId="Visio.Drawing.11">
                  <p:embed/>
                </p:oleObj>
              </mc:Choice>
              <mc:Fallback>
                <p:oleObj name="Visio" r:id="rId5" imgW="1119530" imgH="2053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09775"/>
                        <a:ext cx="206057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3810000" y="3200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561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27"/>
          <p:cNvSpPr>
            <a:spLocks noChangeArrowheads="1"/>
          </p:cNvSpPr>
          <p:nvPr/>
        </p:nvSpPr>
        <p:spPr bwMode="auto">
          <a:xfrm>
            <a:off x="457200" y="1090120"/>
            <a:ext cx="388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语法制导的方法</a:t>
            </a:r>
            <a:endParaRPr lang="zh-CN" altLang="en-US" sz="8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例：</a:t>
            </a:r>
            <a:r>
              <a:rPr kumimoji="0" lang="zh-CN" altLang="en-US" b="1" dirty="0"/>
              <a:t>生成抽象语法树</a:t>
            </a:r>
            <a:endParaRPr lang="zh-CN" altLang="en-US" b="1" dirty="0"/>
          </a:p>
        </p:txBody>
      </p:sp>
      <p:sp>
        <p:nvSpPr>
          <p:cNvPr id="28676" name="Text Box 228"/>
          <p:cNvSpPr txBox="1">
            <a:spLocks noChangeArrowheads="1"/>
          </p:cNvSpPr>
          <p:nvPr/>
        </p:nvSpPr>
        <p:spPr bwMode="auto">
          <a:xfrm>
            <a:off x="304800" y="455831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中间代码生成</a:t>
            </a:r>
          </a:p>
        </p:txBody>
      </p:sp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762000" y="2249706"/>
            <a:ext cx="2819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r>
              <a:rPr lang="en-US" altLang="zh-CN" dirty="0">
                <a:sym typeface="Symbol" pitchFamily="18" charset="2"/>
              </a:rPr>
              <a:t> := </a:t>
            </a:r>
            <a:r>
              <a:rPr lang="en-US" altLang="zh-CN" i="1" dirty="0"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ym typeface="Symbol" pitchFamily="18" charset="2"/>
              </a:rPr>
              <a:t> 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;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+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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ea typeface="华文行楷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3200400" y="2249707"/>
            <a:ext cx="5943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S.ptr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(‘assign’,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),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if_then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while_do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sym typeface="Symbol" pitchFamily="18" charset="2"/>
              </a:rPr>
              <a:t>seq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+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……</a:t>
            </a:r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4953000" y="1204420"/>
            <a:ext cx="3429000" cy="8318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 </a:t>
            </a:r>
            <a:r>
              <a:rPr kumimoji="0" lang="zh-CN" altLang="en-US" b="1" dirty="0"/>
              <a:t>构造内部结点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 </a:t>
            </a:r>
            <a:r>
              <a:rPr kumimoji="0" lang="zh-CN" altLang="en-US" b="1" dirty="0"/>
              <a:t>构造叶子结点</a:t>
            </a:r>
          </a:p>
        </p:txBody>
      </p:sp>
    </p:spTree>
    <p:extLst>
      <p:ext uri="{BB962C8B-B14F-4D97-AF65-F5344CB8AC3E}">
        <p14:creationId xmlns:p14="http://schemas.microsoft.com/office/powerpoint/2010/main" val="2810410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7" grpId="0" autoUpdateAnimBg="0"/>
      <p:bldP spid="52352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780748" y="1524000"/>
            <a:ext cx="778063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顺序的语句序列</a:t>
            </a: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其</a:t>
            </a:r>
            <a:r>
              <a:rPr lang="zh-CN" altLang="en-US" sz="2800" b="1" dirty="0">
                <a:solidFill>
                  <a:srgbClr val="800080"/>
                </a:solidFill>
              </a:rPr>
              <a:t>语句</a:t>
            </a:r>
            <a:r>
              <a:rPr lang="zh-CN" altLang="en-US" sz="2800" b="1" dirty="0"/>
              <a:t>一般具有如下</a:t>
            </a:r>
            <a:r>
              <a:rPr lang="zh-CN" altLang="en-US" sz="2800" b="1" dirty="0">
                <a:solidFill>
                  <a:srgbClr val="800080"/>
                </a:solidFill>
              </a:rPr>
              <a:t>形式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800" i="1" dirty="0">
                <a:solidFill>
                  <a:srgbClr val="800080"/>
                </a:solidFill>
              </a:rPr>
              <a:t>             </a:t>
            </a:r>
            <a:r>
              <a:rPr lang="en-US" altLang="zh-CN" sz="2800" i="1" dirty="0">
                <a:solidFill>
                  <a:srgbClr val="800080"/>
                </a:solidFill>
              </a:rPr>
              <a:t>x := y op </a:t>
            </a:r>
            <a:r>
              <a:rPr lang="en-US" altLang="zh-CN" sz="2800" i="1" dirty="0" smtClean="0">
                <a:solidFill>
                  <a:srgbClr val="800080"/>
                </a:solidFill>
              </a:rPr>
              <a:t>z   or  (</a:t>
            </a:r>
            <a:r>
              <a:rPr lang="en-US" altLang="zh-CN" sz="2800" i="1" dirty="0" smtClean="0">
                <a:solidFill>
                  <a:srgbClr val="800080"/>
                </a:solidFill>
              </a:rPr>
              <a:t>op    y    z    x</a:t>
            </a:r>
            <a:r>
              <a:rPr lang="zh-CN" altLang="en-US" sz="2800" i="1" dirty="0" smtClean="0">
                <a:solidFill>
                  <a:srgbClr val="800080"/>
                </a:solidFill>
              </a:rPr>
              <a:t>）</a:t>
            </a:r>
            <a:endParaRPr lang="en-US" altLang="zh-CN" sz="2800" i="1" dirty="0" smtClean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en-US" altLang="zh-CN" sz="2800" i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en-US" altLang="zh-CN" sz="1000" i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 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op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为操作符，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b="1" dirty="0"/>
              <a:t>和</a:t>
            </a:r>
            <a:r>
              <a:rPr lang="zh-CN" altLang="en-US" sz="2800" dirty="0"/>
              <a:t> </a:t>
            </a:r>
            <a:r>
              <a:rPr lang="en-US" altLang="zh-CN" sz="2800" i="1" dirty="0"/>
              <a:t>z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为操作数，</a:t>
            </a:r>
            <a:r>
              <a:rPr lang="zh-CN" altLang="en-US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为结果</a:t>
            </a:r>
            <a:r>
              <a:rPr lang="en-US" altLang="zh-CN" sz="2800" dirty="0"/>
              <a:t>)</a:t>
            </a:r>
            <a:endParaRPr lang="en-US" altLang="zh-CN" sz="1000" b="1" dirty="0"/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642937" y="746126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三地址码</a:t>
            </a:r>
            <a:r>
              <a:rPr lang="en-US" altLang="zh-CN" sz="2800" i="1" dirty="0">
                <a:solidFill>
                  <a:srgbClr val="800080"/>
                </a:solidFill>
              </a:rPr>
              <a:t>TAC</a:t>
            </a:r>
          </a:p>
        </p:txBody>
      </p:sp>
    </p:spTree>
    <p:extLst>
      <p:ext uri="{BB962C8B-B14F-4D97-AF65-F5344CB8AC3E}">
        <p14:creationId xmlns:p14="http://schemas.microsoft.com/office/powerpoint/2010/main" val="2370702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6048" y="609600"/>
            <a:ext cx="8534400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课程后续部分用到的 </a:t>
            </a:r>
            <a:r>
              <a:rPr lang="en-US" altLang="zh-CN" sz="2400" i="1" dirty="0">
                <a:solidFill>
                  <a:srgbClr val="800080"/>
                </a:solidFill>
              </a:rPr>
              <a:t>TAC </a:t>
            </a:r>
            <a:r>
              <a:rPr lang="zh-CN" altLang="en-US" sz="2800" b="1" dirty="0">
                <a:solidFill>
                  <a:srgbClr val="800080"/>
                </a:solidFill>
              </a:rPr>
              <a:t>语句类型</a:t>
            </a:r>
            <a:endParaRPr lang="zh-CN" altLang="en-US" sz="24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赋值语句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y op z</a:t>
            </a:r>
            <a:r>
              <a:rPr kumimoji="0" lang="en-US" altLang="zh-CN" sz="1600" b="1" dirty="0"/>
              <a:t>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op </a:t>
            </a:r>
            <a:r>
              <a:rPr kumimoji="0" lang="zh-CN" altLang="en-US" sz="1600" b="1" dirty="0"/>
              <a:t>代表二元算术</a:t>
            </a:r>
            <a:r>
              <a:rPr kumimoji="0" lang="en-US" altLang="zh-CN" sz="1600" b="1" dirty="0"/>
              <a:t>/</a:t>
            </a:r>
            <a:r>
              <a:rPr kumimoji="0" lang="zh-CN" altLang="en-US" sz="1600" b="1" dirty="0"/>
              <a:t>逻辑运算）</a:t>
            </a:r>
          </a:p>
          <a:p>
            <a:pPr lvl="1" algn="l">
              <a:buFontTx/>
              <a:buChar char="•"/>
            </a:pPr>
            <a:r>
              <a:rPr lang="zh-CN" altLang="en-US" sz="2400" b="1" dirty="0"/>
              <a:t> 赋值语句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op y</a:t>
            </a:r>
            <a:r>
              <a:rPr kumimoji="0" lang="en-US" altLang="zh-CN" sz="1600" b="1" dirty="0"/>
              <a:t>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op </a:t>
            </a:r>
            <a:r>
              <a:rPr kumimoji="0" lang="zh-CN" altLang="en-US" sz="1600" b="1" dirty="0"/>
              <a:t>代表一元运算）</a:t>
            </a:r>
            <a:endParaRPr lang="zh-CN" altLang="en-US" sz="1600" b="1" dirty="0"/>
          </a:p>
          <a:p>
            <a:pPr lvl="1" algn="l">
              <a:buFontTx/>
              <a:buChar char="•"/>
            </a:pPr>
            <a:r>
              <a:rPr lang="zh-CN" altLang="en-US" sz="2400" b="1" dirty="0"/>
              <a:t> 复写语句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y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y </a:t>
            </a:r>
            <a:r>
              <a:rPr kumimoji="0" lang="zh-CN" altLang="en-US" sz="1600" b="1" dirty="0"/>
              <a:t>的值赋值给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x</a:t>
            </a:r>
            <a:r>
              <a:rPr kumimoji="0" lang="zh-CN" altLang="en-US" sz="1600" b="1" dirty="0"/>
              <a:t>）</a:t>
            </a:r>
            <a:endParaRPr lang="zh-CN" altLang="en-US" sz="1600" b="1" dirty="0"/>
          </a:p>
          <a:p>
            <a:pPr lvl="1" algn="l">
              <a:buFontTx/>
              <a:buChar char="•"/>
            </a:pPr>
            <a:r>
              <a:rPr lang="zh-CN" altLang="en-US" sz="2400" b="1" dirty="0"/>
              <a:t> 无条件跳转语句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 err="1">
                <a:solidFill>
                  <a:srgbClr val="800080"/>
                </a:solidFill>
              </a:rPr>
              <a:t>goto</a:t>
            </a:r>
            <a:r>
              <a:rPr lang="en-US" altLang="zh-CN" sz="2400" i="1" dirty="0">
                <a:solidFill>
                  <a:srgbClr val="800080"/>
                </a:solidFill>
              </a:rPr>
              <a:t> L</a:t>
            </a:r>
            <a:r>
              <a:rPr kumimoji="0" lang="en-US" altLang="zh-CN" sz="1600" b="1" dirty="0"/>
              <a:t>  </a:t>
            </a:r>
            <a:r>
              <a:rPr kumimoji="0" lang="zh-CN" altLang="en-US" sz="1600" b="1" dirty="0"/>
              <a:t>（无条件跳转至标号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L</a:t>
            </a:r>
            <a:r>
              <a:rPr kumimoji="0" lang="zh-CN" altLang="en-US" sz="1600" b="1" dirty="0"/>
              <a:t>）</a:t>
            </a:r>
            <a:endParaRPr lang="zh-CN" altLang="en-US" sz="1600" b="1" dirty="0"/>
          </a:p>
          <a:p>
            <a:pPr lvl="1" algn="l">
              <a:buFontTx/>
              <a:buChar char="•"/>
            </a:pPr>
            <a:r>
              <a:rPr lang="zh-CN" altLang="en-US" sz="2400" b="1" dirty="0"/>
              <a:t> 条件跳转语句</a:t>
            </a:r>
            <a:r>
              <a:rPr lang="en-US" altLang="zh-CN" sz="2400" i="1" dirty="0">
                <a:solidFill>
                  <a:srgbClr val="800080"/>
                </a:solidFill>
              </a:rPr>
              <a:t>if x </a:t>
            </a:r>
            <a:r>
              <a:rPr lang="en-US" altLang="zh-CN" sz="2400" i="1" dirty="0" err="1">
                <a:solidFill>
                  <a:srgbClr val="800080"/>
                </a:solidFill>
              </a:rPr>
              <a:t>rop</a:t>
            </a:r>
            <a:r>
              <a:rPr lang="en-US" altLang="zh-CN" sz="2400" i="1" dirty="0">
                <a:solidFill>
                  <a:srgbClr val="800080"/>
                </a:solidFill>
              </a:rPr>
              <a:t> y </a:t>
            </a:r>
            <a:r>
              <a:rPr lang="en-US" altLang="zh-CN" sz="2400" i="1" dirty="0" err="1">
                <a:solidFill>
                  <a:srgbClr val="800080"/>
                </a:solidFill>
              </a:rPr>
              <a:t>goto</a:t>
            </a:r>
            <a:r>
              <a:rPr lang="en-US" altLang="zh-CN" sz="2400" i="1" dirty="0">
                <a:solidFill>
                  <a:srgbClr val="800080"/>
                </a:solidFill>
              </a:rPr>
              <a:t> L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 err="1"/>
              <a:t>rop</a:t>
            </a:r>
            <a:r>
              <a:rPr kumimoji="0" lang="en-US" altLang="zh-CN" sz="1600" i="1" dirty="0"/>
              <a:t> </a:t>
            </a:r>
            <a:r>
              <a:rPr kumimoji="0" lang="zh-CN" altLang="en-US" sz="1600" b="1" dirty="0"/>
              <a:t>代表关系运算）</a:t>
            </a:r>
          </a:p>
          <a:p>
            <a:pPr lvl="1" algn="l">
              <a:buFontTx/>
              <a:buChar char="•"/>
            </a:pPr>
            <a:r>
              <a:rPr kumimoji="0" lang="zh-CN" altLang="en-US" sz="1600" b="1" dirty="0"/>
              <a:t>  </a:t>
            </a:r>
            <a:r>
              <a:rPr lang="zh-CN" altLang="en-US" sz="2400" b="1" dirty="0"/>
              <a:t>标号语句</a:t>
            </a:r>
            <a:r>
              <a:rPr kumimoji="0" lang="zh-CN" altLang="en-US" sz="1600" dirty="0"/>
              <a:t> </a:t>
            </a:r>
            <a:r>
              <a:rPr kumimoji="0" lang="en-US" altLang="zh-CN" sz="1600" i="1" dirty="0"/>
              <a:t>L</a:t>
            </a:r>
            <a:r>
              <a:rPr kumimoji="0" lang="en-US" altLang="zh-CN" sz="1600" dirty="0"/>
              <a:t> 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（定义标号 </a:t>
            </a:r>
            <a:r>
              <a:rPr lang="en-US" altLang="zh-CN" sz="2400" i="1" dirty="0"/>
              <a:t>L</a:t>
            </a:r>
            <a:r>
              <a:rPr lang="zh-CN" altLang="en-US" sz="2400" b="1" dirty="0"/>
              <a:t>） </a:t>
            </a:r>
          </a:p>
          <a:p>
            <a:pPr lvl="1" algn="l">
              <a:buFontTx/>
              <a:buChar char="•"/>
            </a:pPr>
            <a:r>
              <a:rPr lang="zh-CN" altLang="en-US" sz="2400" b="1" dirty="0"/>
              <a:t> 过程调用语句序列 </a:t>
            </a:r>
            <a:r>
              <a:rPr lang="en-US" altLang="zh-CN" sz="24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400" i="1" dirty="0">
                <a:solidFill>
                  <a:srgbClr val="800080"/>
                </a:solidFill>
              </a:rPr>
              <a:t> x</a:t>
            </a:r>
            <a:r>
              <a:rPr lang="en-US" altLang="zh-CN" sz="2400" i="1" baseline="-25000" dirty="0">
                <a:solidFill>
                  <a:srgbClr val="800080"/>
                </a:solidFill>
              </a:rPr>
              <a:t>1</a:t>
            </a:r>
            <a:r>
              <a:rPr lang="en-US" altLang="zh-CN" sz="2400" i="1" dirty="0">
                <a:solidFill>
                  <a:srgbClr val="800080"/>
                </a:solidFill>
              </a:rPr>
              <a:t> … </a:t>
            </a:r>
            <a:r>
              <a:rPr lang="en-US" altLang="zh-CN" sz="24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400" i="1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 err="1">
                <a:solidFill>
                  <a:srgbClr val="800080"/>
                </a:solidFill>
              </a:rPr>
              <a:t>x</a:t>
            </a:r>
            <a:r>
              <a:rPr lang="en-US" altLang="zh-CN" sz="2400" i="1" baseline="-25000" dirty="0" err="1">
                <a:solidFill>
                  <a:srgbClr val="800080"/>
                </a:solidFill>
              </a:rPr>
              <a:t>n</a:t>
            </a:r>
            <a:r>
              <a:rPr lang="en-US" altLang="zh-CN" sz="2400" i="1" dirty="0">
                <a:solidFill>
                  <a:srgbClr val="800080"/>
                </a:solidFill>
              </a:rPr>
              <a:t> call </a:t>
            </a:r>
            <a:r>
              <a:rPr lang="en-US" altLang="zh-CN" sz="2400" i="1" dirty="0" err="1">
                <a:solidFill>
                  <a:srgbClr val="800080"/>
                </a:solidFill>
              </a:rPr>
              <a:t>p,n</a:t>
            </a:r>
            <a:endParaRPr lang="en-US" altLang="zh-CN" sz="1600" b="1" dirty="0"/>
          </a:p>
          <a:p>
            <a:pPr lvl="1" algn="l">
              <a:buFontTx/>
              <a:buChar char="•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过程返回语句 </a:t>
            </a:r>
            <a:r>
              <a:rPr lang="en-US" altLang="zh-CN" sz="2400" i="1" dirty="0">
                <a:solidFill>
                  <a:srgbClr val="800080"/>
                </a:solidFill>
              </a:rPr>
              <a:t>return y </a:t>
            </a:r>
            <a:r>
              <a:rPr kumimoji="0" lang="zh-CN" altLang="en-US" sz="1600" b="1" dirty="0"/>
              <a:t>（</a:t>
            </a:r>
            <a:r>
              <a:rPr kumimoji="0" lang="en-US" altLang="zh-CN" sz="1600" b="1" i="1" dirty="0"/>
              <a:t>y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可选，存放返回值）</a:t>
            </a:r>
            <a:endParaRPr lang="zh-CN" altLang="en-US" sz="1600" b="1" dirty="0"/>
          </a:p>
          <a:p>
            <a:pPr lvl="1" algn="l"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下标赋值语句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y</a:t>
            </a:r>
            <a:r>
              <a:rPr lang="en-US" altLang="zh-CN" sz="2400" dirty="0">
                <a:solidFill>
                  <a:srgbClr val="800080"/>
                </a:solidFill>
              </a:rPr>
              <a:t>[</a:t>
            </a:r>
            <a:r>
              <a:rPr lang="en-US" altLang="zh-CN" sz="2400" i="1" dirty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800080"/>
                </a:solidFill>
              </a:rPr>
              <a:t>]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和 </a:t>
            </a:r>
            <a:r>
              <a:rPr lang="en-US" altLang="zh-CN" sz="2400" i="1" dirty="0">
                <a:solidFill>
                  <a:srgbClr val="800080"/>
                </a:solidFill>
              </a:rPr>
              <a:t>x</a:t>
            </a:r>
            <a:r>
              <a:rPr lang="en-US" altLang="zh-CN" sz="2400" dirty="0">
                <a:solidFill>
                  <a:srgbClr val="800080"/>
                </a:solidFill>
              </a:rPr>
              <a:t>[</a:t>
            </a:r>
            <a:r>
              <a:rPr lang="en-US" altLang="zh-CN" sz="2400" i="1" dirty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800080"/>
                </a:solidFill>
              </a:rPr>
              <a:t>]</a:t>
            </a:r>
            <a:r>
              <a:rPr lang="en-US" altLang="zh-CN" sz="2400" i="1" dirty="0">
                <a:solidFill>
                  <a:srgbClr val="800080"/>
                </a:solidFill>
              </a:rPr>
              <a:t> := y </a:t>
            </a:r>
            <a:r>
              <a:rPr kumimoji="0" lang="zh-CN" altLang="en-US" sz="1600" b="1" dirty="0"/>
              <a:t>（前者表示将地</a:t>
            </a:r>
          </a:p>
          <a:p>
            <a:pPr lvl="1" algn="l">
              <a:buFontTx/>
              <a:buNone/>
            </a:pPr>
            <a:r>
              <a:rPr lang="zh-CN" altLang="en-US" sz="2400" b="1" dirty="0"/>
              <a:t>   </a:t>
            </a:r>
            <a:r>
              <a:rPr kumimoji="0" lang="zh-CN" altLang="en-US" sz="1600" b="1" dirty="0"/>
              <a:t>址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y</a:t>
            </a:r>
            <a:r>
              <a:rPr lang="en-US" altLang="zh-CN" sz="2400" b="1" dirty="0"/>
              <a:t> </a:t>
            </a:r>
            <a:r>
              <a:rPr kumimoji="0" lang="zh-CN" altLang="en-US" sz="1600" b="1" dirty="0"/>
              <a:t>起第</a:t>
            </a:r>
            <a:r>
              <a:rPr lang="en-US" altLang="zh-CN" sz="2400" i="1" dirty="0">
                <a:latin typeface="Times New Roman" pitchFamily="18" charset="0"/>
              </a:rPr>
              <a:t>i</a:t>
            </a:r>
            <a:r>
              <a:rPr kumimoji="0" lang="zh-CN" altLang="en-US" sz="1600" b="1" dirty="0"/>
              <a:t>个存储单元的值赋给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x</a:t>
            </a:r>
            <a:r>
              <a:rPr lang="zh-CN" altLang="en-US" sz="2400" b="1" i="1" dirty="0"/>
              <a:t>，</a:t>
            </a:r>
            <a:r>
              <a:rPr kumimoji="0" lang="zh-CN" altLang="en-US" sz="1600" b="1" dirty="0"/>
              <a:t>后者类似）</a:t>
            </a:r>
          </a:p>
          <a:p>
            <a:pPr lvl="1" algn="l"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指针赋值语句</a:t>
            </a:r>
            <a:r>
              <a:rPr lang="zh-CN" altLang="en-US" sz="2400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</a:t>
            </a:r>
            <a:r>
              <a:rPr lang="en-US" altLang="zh-CN" sz="24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400" i="1" dirty="0">
                <a:solidFill>
                  <a:srgbClr val="800080"/>
                </a:solidFill>
              </a:rPr>
              <a:t>y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和 </a:t>
            </a:r>
            <a:r>
              <a:rPr lang="zh-CN" altLang="en-US" sz="24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400" i="1" dirty="0">
                <a:solidFill>
                  <a:srgbClr val="800080"/>
                </a:solidFill>
              </a:rPr>
              <a:t>x := y</a:t>
            </a:r>
          </a:p>
        </p:txBody>
      </p:sp>
    </p:spTree>
    <p:extLst>
      <p:ext uri="{BB962C8B-B14F-4D97-AF65-F5344CB8AC3E}">
        <p14:creationId xmlns:p14="http://schemas.microsoft.com/office/powerpoint/2010/main" val="4009074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546894" y="12192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 err="1">
                <a:solidFill>
                  <a:srgbClr val="800080"/>
                </a:solidFill>
              </a:rPr>
              <a:t>id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place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u="sng" dirty="0"/>
              <a:t>id</a:t>
            </a:r>
            <a:r>
              <a:rPr lang="en-US" altLang="zh-CN" dirty="0"/>
              <a:t> </a:t>
            </a:r>
            <a:r>
              <a:rPr lang="zh-CN" altLang="en-US" b="1" dirty="0"/>
              <a:t>对应的存储位置</a:t>
            </a:r>
            <a:r>
              <a:rPr lang="zh-CN" altLang="en-US" dirty="0"/>
              <a:t> </a:t>
            </a:r>
            <a:r>
              <a:rPr lang="zh-CN" altLang="en-US" b="1" dirty="0"/>
              <a:t>    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E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place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用来存放 </a:t>
            </a:r>
            <a:r>
              <a:rPr lang="en-US" altLang="zh-CN" i="1" dirty="0"/>
              <a:t>E </a:t>
            </a:r>
            <a:r>
              <a:rPr lang="zh-CN" altLang="en-US" b="1" dirty="0"/>
              <a:t>的值的存储位置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E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code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en-US" altLang="zh-CN" i="1" dirty="0"/>
              <a:t>E </a:t>
            </a:r>
            <a:r>
              <a:rPr lang="zh-CN" altLang="en-US" b="1" dirty="0"/>
              <a:t>求值的 </a:t>
            </a:r>
            <a:r>
              <a:rPr lang="en-US" altLang="zh-CN" i="1" dirty="0"/>
              <a:t>TAC </a:t>
            </a:r>
            <a:r>
              <a:rPr lang="zh-CN" altLang="en-US" b="1" dirty="0"/>
              <a:t>语句序列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code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zh-CN" altLang="pt-BR" b="1" dirty="0"/>
              <a:t>对应于 </a:t>
            </a:r>
            <a:r>
              <a:rPr lang="pt-BR" altLang="zh-CN" i="1" dirty="0"/>
              <a:t>S</a:t>
            </a:r>
            <a:r>
              <a:rPr lang="pt-BR" altLang="zh-CN" b="1" i="1" dirty="0"/>
              <a:t> </a:t>
            </a:r>
            <a:r>
              <a:rPr lang="zh-CN" altLang="en-US" b="1" dirty="0"/>
              <a:t>的</a:t>
            </a:r>
            <a:r>
              <a:rPr lang="zh-CN" altLang="pt-BR" b="1" dirty="0"/>
              <a:t> </a:t>
            </a:r>
            <a:r>
              <a:rPr lang="pt-BR" altLang="zh-CN" i="1" dirty="0"/>
              <a:t>TAC</a:t>
            </a:r>
            <a:r>
              <a:rPr lang="pt-BR" altLang="zh-CN" b="1" i="1" dirty="0"/>
              <a:t> </a:t>
            </a:r>
            <a:r>
              <a:rPr lang="zh-CN" altLang="en-US" b="1" dirty="0"/>
              <a:t>语句序列</a:t>
            </a:r>
            <a:r>
              <a:rPr lang="zh-CN" altLang="en-US" dirty="0"/>
              <a:t> </a:t>
            </a:r>
            <a:endParaRPr lang="zh-CN" altLang="en-US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</a:rPr>
              <a:t>gen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生成一条 </a:t>
            </a:r>
            <a:r>
              <a:rPr lang="en-US" altLang="zh-CN" i="1" dirty="0"/>
              <a:t>TAC </a:t>
            </a:r>
            <a:r>
              <a:rPr lang="zh-CN" altLang="en-US" b="1" dirty="0"/>
              <a:t>语句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i="1" dirty="0"/>
              <a:t>     </a:t>
            </a:r>
            <a:r>
              <a:rPr lang="en-US" altLang="zh-CN" i="1" dirty="0" err="1" smtClean="0">
                <a:solidFill>
                  <a:srgbClr val="800080"/>
                </a:solidFill>
              </a:rPr>
              <a:t>newtemp</a:t>
            </a:r>
            <a:r>
              <a:rPr lang="en-US" altLang="zh-CN" i="1" dirty="0" smtClean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在符号表中新建一个从未使用过的名字，</a:t>
            </a:r>
          </a:p>
          <a:p>
            <a:pPr lvl="1" algn="l">
              <a:buFontTx/>
              <a:buNone/>
            </a:pPr>
            <a:r>
              <a:rPr lang="zh-CN" altLang="en-US" b="1" dirty="0"/>
              <a:t>                        并返回该名字的存储位置</a:t>
            </a:r>
          </a:p>
          <a:p>
            <a:pPr lvl="1" algn="l">
              <a:buFontTx/>
              <a:buNone/>
            </a:pPr>
            <a:r>
              <a:rPr lang="zh-CN" altLang="en-US" sz="1000" dirty="0"/>
              <a:t> </a:t>
            </a:r>
          </a:p>
          <a:p>
            <a:pPr lvl="1" algn="l">
              <a:buFontTx/>
              <a:buNone/>
            </a:pPr>
            <a:r>
              <a:rPr lang="pt-BR" altLang="zh-CN" i="1" dirty="0">
                <a:solidFill>
                  <a:srgbClr val="800080"/>
                </a:solidFill>
              </a:rPr>
              <a:t>     ||</a:t>
            </a:r>
            <a:r>
              <a:rPr lang="pt-BR" altLang="zh-CN" b="1" dirty="0"/>
              <a:t> </a:t>
            </a:r>
            <a:r>
              <a:rPr lang="zh-CN" altLang="en-US" b="1" dirty="0"/>
              <a:t>是</a:t>
            </a:r>
            <a:r>
              <a:rPr lang="pt-BR" altLang="zh-CN" i="1" dirty="0"/>
              <a:t>TAC</a:t>
            </a:r>
            <a:r>
              <a:rPr lang="pt-BR" altLang="zh-CN" b="1" dirty="0"/>
              <a:t> </a:t>
            </a:r>
            <a:r>
              <a:rPr lang="zh-CN" altLang="en-US" b="1" dirty="0"/>
              <a:t>语句序列之间的</a:t>
            </a:r>
            <a:r>
              <a:rPr lang="zh-CN" altLang="pt-BR" b="1" dirty="0"/>
              <a:t>链接运算</a:t>
            </a:r>
            <a:r>
              <a:rPr lang="zh-CN" altLang="pt-BR" dirty="0"/>
              <a:t> </a:t>
            </a:r>
            <a:endParaRPr lang="zh-CN" altLang="en-US" dirty="0"/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19113" y="485065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37339776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45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304211" name="Text Box 8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3001963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304212" name="Text Box 8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286000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符号表的常见属性</a:t>
            </a:r>
          </a:p>
        </p:txBody>
      </p:sp>
      <p:sp>
        <p:nvSpPr>
          <p:cNvPr id="304214" name="Text Box 8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786188"/>
            <a:ext cx="5592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符号表体现作用域与可见性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4572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3600" b="1" dirty="0" smtClean="0">
                <a:latin typeface="Times New Roman" charset="0"/>
                <a:ea typeface="黑体" pitchFamily="2" charset="-122"/>
              </a:rPr>
              <a:t>8.1 </a:t>
            </a:r>
            <a:r>
              <a:rPr lang="zh-CN" altLang="en-US" sz="3600" b="1" dirty="0" smtClean="0">
                <a:latin typeface="Times New Roman" charset="0"/>
                <a:ea typeface="黑体" pitchFamily="2" charset="-122"/>
              </a:rPr>
              <a:t>符号表</a:t>
            </a:r>
            <a:r>
              <a:rPr lang="en-US" altLang="zh-CN" sz="3600" b="1" dirty="0" smtClean="0">
                <a:latin typeface="Times New Roman" charset="0"/>
                <a:ea typeface="黑体" pitchFamily="2" charset="-122"/>
              </a:rPr>
              <a:t>  </a:t>
            </a:r>
            <a:endParaRPr lang="zh-CN" altLang="en-US" sz="3600" b="1" dirty="0">
              <a:latin typeface="Times New Roman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612251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98525" y="116681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2772" name="Text Box 11"/>
          <p:cNvSpPr txBox="1">
            <a:spLocks noChangeArrowheads="1"/>
          </p:cNvSpPr>
          <p:nvPr/>
        </p:nvSpPr>
        <p:spPr bwMode="auto">
          <a:xfrm>
            <a:off x="338166" y="469901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710406" y="1692166"/>
            <a:ext cx="8066088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  {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.place </a:t>
            </a:r>
            <a:r>
              <a:rPr lang="en-US" altLang="zh-CN" sz="2000" dirty="0">
                <a:sym typeface="Symbol" pitchFamily="18" charset="2"/>
              </a:rPr>
              <a:t>‘:=’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  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.place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fr-F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u="sng" dirty="0">
                <a:sym typeface="Symbol" pitchFamily="18" charset="2"/>
              </a:rPr>
              <a:t>int</a:t>
            </a:r>
            <a:r>
              <a:rPr lang="fr-FR" altLang="zh-CN" sz="2000" dirty="0">
                <a:sym typeface="Symbol" pitchFamily="18" charset="2"/>
              </a:rPr>
              <a:t>  {</a:t>
            </a:r>
            <a:r>
              <a:rPr lang="fr-FR" altLang="zh-CN" sz="2000" i="1" dirty="0">
                <a:sym typeface="Symbol" pitchFamily="18" charset="2"/>
              </a:rPr>
              <a:t> E.place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newtemp</a:t>
            </a:r>
            <a:r>
              <a:rPr lang="fr-FR" altLang="zh-CN" sz="2000" dirty="0">
                <a:sym typeface="Symbol" pitchFamily="18" charset="2"/>
              </a:rPr>
              <a:t>;</a:t>
            </a:r>
            <a:r>
              <a:rPr lang="fr-FR" altLang="zh-CN" sz="2000" i="1" dirty="0">
                <a:sym typeface="Symbol" pitchFamily="18" charset="2"/>
              </a:rPr>
              <a:t> E.code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gen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E.place </a:t>
            </a:r>
            <a:r>
              <a:rPr lang="fr-FR" altLang="zh-CN" sz="2000" dirty="0">
                <a:sym typeface="Symbol" pitchFamily="18" charset="2"/>
              </a:rPr>
              <a:t>‘:=’ </a:t>
            </a:r>
            <a:r>
              <a:rPr lang="fr-FR" altLang="zh-CN" sz="2000" u="sng" dirty="0">
                <a:sym typeface="Symbol" pitchFamily="18" charset="2"/>
              </a:rPr>
              <a:t>int</a:t>
            </a:r>
            <a:r>
              <a:rPr lang="fr-FR" altLang="zh-CN" sz="2000" dirty="0">
                <a:sym typeface="Symbol" pitchFamily="18" charset="2"/>
              </a:rPr>
              <a:t> </a:t>
            </a:r>
            <a:r>
              <a:rPr lang="fr-FR" altLang="zh-CN" sz="2000" i="1" dirty="0">
                <a:sym typeface="Symbol" pitchFamily="18" charset="2"/>
              </a:rPr>
              <a:t>.val</a:t>
            </a:r>
            <a:r>
              <a:rPr lang="fr-F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pt-BR" altLang="zh-CN" sz="2000" u="sng" dirty="0">
                <a:sym typeface="Symbol" pitchFamily="18" charset="2"/>
              </a:rPr>
              <a:t>real</a:t>
            </a:r>
            <a:r>
              <a:rPr lang="pt-BR" altLang="zh-CN" sz="2000" dirty="0">
                <a:sym typeface="Symbol" pitchFamily="18" charset="2"/>
              </a:rPr>
              <a:t>  {</a:t>
            </a:r>
            <a:r>
              <a:rPr lang="pt-BR" altLang="zh-CN" sz="2000" i="1" dirty="0">
                <a:sym typeface="Symbol" pitchFamily="18" charset="2"/>
              </a:rPr>
              <a:t> 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gen 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‘:=’ </a:t>
            </a:r>
            <a:r>
              <a:rPr lang="pt-BR" altLang="zh-CN" sz="2000" u="sng" dirty="0">
                <a:sym typeface="Symbol" pitchFamily="18" charset="2"/>
              </a:rPr>
              <a:t>real</a:t>
            </a:r>
            <a:r>
              <a:rPr lang="pt-BR" altLang="zh-CN" sz="2000" dirty="0"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.val</a:t>
            </a:r>
            <a:r>
              <a:rPr lang="pt-B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+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dirty="0">
                <a:sym typeface="Symbol" pitchFamily="18" charset="2"/>
              </a:rPr>
              <a:t>                                                 </a:t>
            </a:r>
            <a:r>
              <a:rPr lang="fr-FR" altLang="zh-CN" sz="2000" i="1" dirty="0">
                <a:sym typeface="Symbol" pitchFamily="18" charset="2"/>
              </a:rPr>
              <a:t>gen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E.place </a:t>
            </a:r>
            <a:r>
              <a:rPr lang="fr-FR" altLang="zh-CN" sz="2000" dirty="0">
                <a:sym typeface="Symbol" pitchFamily="18" charset="2"/>
              </a:rPr>
              <a:t>‘:=’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.place </a:t>
            </a:r>
            <a:r>
              <a:rPr lang="fr-FR" altLang="zh-CN" sz="2000" dirty="0">
                <a:sym typeface="Symbol" pitchFamily="18" charset="2"/>
              </a:rPr>
              <a:t>‘+’</a:t>
            </a:r>
            <a:r>
              <a:rPr lang="fr-FR" altLang="zh-CN" sz="2000" i="1" dirty="0">
                <a:sym typeface="Symbol" pitchFamily="18" charset="2"/>
              </a:rPr>
              <a:t> 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.place</a:t>
            </a:r>
            <a:r>
              <a:rPr lang="fr-F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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                                                 gen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E.place </a:t>
            </a:r>
            <a:r>
              <a:rPr lang="fr-FR" altLang="zh-CN" sz="2000" dirty="0">
                <a:sym typeface="Symbol" pitchFamily="18" charset="2"/>
              </a:rPr>
              <a:t>‘:=’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.place </a:t>
            </a:r>
            <a:r>
              <a:rPr lang="fr-FR" altLang="zh-CN" sz="2000" dirty="0"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</a:t>
            </a:r>
            <a:r>
              <a:rPr lang="fr-FR" altLang="zh-CN" sz="2000" dirty="0">
                <a:sym typeface="Symbol" pitchFamily="18" charset="2"/>
              </a:rPr>
              <a:t>’</a:t>
            </a:r>
            <a:r>
              <a:rPr lang="fr-FR" altLang="zh-CN" sz="2000" i="1" dirty="0">
                <a:sym typeface="Symbol" pitchFamily="18" charset="2"/>
              </a:rPr>
              <a:t> 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.place</a:t>
            </a:r>
            <a:r>
              <a:rPr lang="fr-F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-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                  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gen 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‘:=’ ‘</a:t>
            </a:r>
            <a:r>
              <a:rPr lang="pt-BR" altLang="zh-CN" sz="2000" i="1" dirty="0">
                <a:sym typeface="Symbol" pitchFamily="18" charset="2"/>
              </a:rPr>
              <a:t>uminus</a:t>
            </a:r>
            <a:r>
              <a:rPr lang="pt-BR" altLang="zh-CN" sz="2000" dirty="0">
                <a:sym typeface="Symbol" pitchFamily="18" charset="2"/>
              </a:rPr>
              <a:t>’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.place</a:t>
            </a:r>
            <a:r>
              <a:rPr lang="pt-B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)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.place</a:t>
            </a:r>
            <a:r>
              <a:rPr lang="pt-BR" altLang="zh-CN" sz="2000" dirty="0">
                <a:sym typeface="Symbol" pitchFamily="18" charset="2"/>
              </a:rPr>
              <a:t> 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70036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>
                <a:solidFill>
                  <a:srgbClr val="800080"/>
                </a:solidFill>
              </a:rPr>
              <a:t>id</a:t>
            </a:r>
            <a:r>
              <a:rPr lang="en-US" altLang="zh-CN" dirty="0">
                <a:solidFill>
                  <a:srgbClr val="800080"/>
                </a:solidFill>
              </a:rPr>
              <a:t>.</a:t>
            </a:r>
            <a:r>
              <a:rPr lang="en-US" altLang="zh-CN" i="1" dirty="0">
                <a:solidFill>
                  <a:srgbClr val="800080"/>
                </a:solidFill>
              </a:rPr>
              <a:t>name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u="sng" dirty="0"/>
              <a:t>id</a:t>
            </a:r>
            <a:r>
              <a:rPr lang="en-US" altLang="zh-CN" dirty="0"/>
              <a:t> </a:t>
            </a:r>
            <a:r>
              <a:rPr lang="zh-CN" altLang="en-US" b="1" dirty="0"/>
              <a:t>的词法名字（符号表中的名字）    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/>
              <a:t> </a:t>
            </a:r>
            <a:r>
              <a:rPr lang="en-US" altLang="zh-CN" dirty="0"/>
              <a:t>:   </a:t>
            </a:r>
            <a:r>
              <a:rPr lang="zh-CN" altLang="en-US" b="1" dirty="0"/>
              <a:t>类型属性   （综合属性）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width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</a:rPr>
              <a:t>V.width</a:t>
            </a:r>
            <a:r>
              <a:rPr lang="en-US" altLang="zh-CN" dirty="0"/>
              <a:t> : </a:t>
            </a:r>
            <a:r>
              <a:rPr lang="zh-CN" altLang="en-US" b="1" dirty="0"/>
              <a:t>数据宽度（字节数）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offset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zh-CN" altLang="en-US" b="1" dirty="0"/>
              <a:t>列表中第一个变量的偏移地址</a:t>
            </a:r>
            <a:r>
              <a:rPr lang="zh-CN" altLang="en-US" dirty="0"/>
              <a:t> </a:t>
            </a:r>
          </a:p>
          <a:p>
            <a:pPr lvl="1" algn="l">
              <a:buFontTx/>
              <a:buNone/>
            </a:pPr>
            <a:endParaRPr lang="zh-CN" altLang="en-US" sz="1000" dirty="0"/>
          </a:p>
          <a:p>
            <a:pPr lvl="1" algn="l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   </a:t>
            </a:r>
            <a:r>
              <a:rPr lang="zh-CN" altLang="en-US" b="1" dirty="0"/>
              <a:t>变量列表被申明的类型</a:t>
            </a:r>
            <a:r>
              <a:rPr lang="zh-CN" altLang="en-US" dirty="0"/>
              <a:t> </a:t>
            </a:r>
            <a:r>
              <a:rPr lang="zh-CN" altLang="en-US" b="1" dirty="0"/>
              <a:t>（继承属性）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num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  </a:t>
            </a:r>
            <a:r>
              <a:rPr lang="zh-CN" altLang="en-US" b="1" dirty="0"/>
              <a:t>变量列表中变量的个数</a:t>
            </a:r>
            <a:r>
              <a:rPr lang="zh-CN" altLang="en-US" dirty="0"/>
              <a:t>  </a:t>
            </a:r>
            <a:endParaRPr lang="zh-CN" altLang="en-US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enter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name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o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将符号表中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r>
              <a:rPr lang="en-US" altLang="zh-CN" dirty="0">
                <a:sym typeface="Symbol" pitchFamily="18" charset="2"/>
              </a:rPr>
              <a:t>.</a:t>
            </a:r>
            <a:r>
              <a:rPr lang="en-US" altLang="zh-CN" i="1" dirty="0">
                <a:sym typeface="Symbol" pitchFamily="18" charset="2"/>
              </a:rPr>
              <a:t>name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所对应表</a:t>
            </a:r>
          </a:p>
          <a:p>
            <a:pPr lvl="1" algn="l">
              <a:buFontTx/>
              <a:buNone/>
            </a:pPr>
            <a:r>
              <a:rPr lang="zh-CN" altLang="en-US" b="1" dirty="0">
                <a:sym typeface="Symbol" pitchFamily="18" charset="2"/>
              </a:rPr>
              <a:t>     项的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type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i="1" dirty="0">
                <a:sym typeface="Symbol" pitchFamily="18" charset="2"/>
              </a:rPr>
              <a:t>offset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o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436781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064249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857250" y="116681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4820" name="Text Box 382"/>
          <p:cNvSpPr txBox="1">
            <a:spLocks noChangeArrowheads="1"/>
          </p:cNvSpPr>
          <p:nvPr/>
        </p:nvSpPr>
        <p:spPr bwMode="auto">
          <a:xfrm>
            <a:off x="392113" y="473076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721491" y="1698187"/>
            <a:ext cx="8280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T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T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L.offset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L  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make_product_3</a:t>
            </a:r>
            <a:r>
              <a:rPr lang="en-US" altLang="zh-CN" sz="2000" dirty="0"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dirty="0">
                <a:sym typeface="Symbol" pitchFamily="18" charset="2"/>
              </a:rPr>
              <a:t>); 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dirty="0">
                <a:sym typeface="Symbol" pitchFamily="18" charset="2"/>
              </a:rPr>
              <a:t> :=</a:t>
            </a:r>
            <a:r>
              <a:rPr lang="en-US" altLang="zh-CN" sz="2000" i="1" dirty="0">
                <a:sym typeface="Symbol" pitchFamily="18" charset="2"/>
              </a:rPr>
              <a:t> 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.width +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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&lt;&gt;;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dirty="0" err="1">
                <a:sym typeface="Symbol" pitchFamily="18" charset="2"/>
              </a:rPr>
              <a:t>boolean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de-DE" altLang="zh-CN" sz="2000" dirty="0">
                <a:sym typeface="Symbol" pitchFamily="18" charset="2"/>
              </a:rPr>
              <a:t>integer     {</a:t>
            </a:r>
            <a:r>
              <a:rPr lang="de-DE" altLang="zh-CN" sz="2000" i="1" dirty="0">
                <a:sym typeface="Symbol" pitchFamily="18" charset="2"/>
              </a:rPr>
              <a:t> T.type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int</a:t>
            </a:r>
            <a:r>
              <a:rPr lang="de-DE" altLang="zh-CN" sz="2000" dirty="0">
                <a:sym typeface="Symbol" pitchFamily="18" charset="2"/>
              </a:rPr>
              <a:t> ;</a:t>
            </a:r>
            <a:r>
              <a:rPr lang="de-DE" altLang="zh-CN" sz="2000" i="1" dirty="0">
                <a:sym typeface="Symbol" pitchFamily="18" charset="2"/>
              </a:rPr>
              <a:t> T.width </a:t>
            </a:r>
            <a:r>
              <a:rPr lang="de-DE" altLang="zh-CN" sz="2000" dirty="0">
                <a:sym typeface="Symbol" pitchFamily="18" charset="2"/>
              </a:rPr>
              <a:t>:= 4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real  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real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8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en-US" altLang="zh-CN" sz="2000" i="1" u="sng" dirty="0" err="1">
                <a:sym typeface="Symbol" pitchFamily="18" charset="2"/>
              </a:rPr>
              <a:t>num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lexval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) ;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i="1" dirty="0" err="1">
                <a:sym typeface="Symbol" pitchFamily="18" charset="2"/>
              </a:rPr>
              <a:t>.val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^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 {</a:t>
            </a:r>
            <a:r>
              <a:rPr lang="fr-FR" altLang="zh-CN" sz="2000" i="1" dirty="0">
                <a:sym typeface="Symbol" pitchFamily="18" charset="2"/>
              </a:rPr>
              <a:t> T.type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pointer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.type</a:t>
            </a:r>
            <a:r>
              <a:rPr lang="fr-FR" altLang="zh-CN" sz="2000" dirty="0">
                <a:sym typeface="Symbol" pitchFamily="18" charset="2"/>
              </a:rPr>
              <a:t>) ;</a:t>
            </a:r>
            <a:r>
              <a:rPr lang="fr-FR" altLang="zh-CN" sz="2000" i="1" dirty="0">
                <a:sym typeface="Symbol" pitchFamily="18" charset="2"/>
              </a:rPr>
              <a:t> T.width </a:t>
            </a:r>
            <a:r>
              <a:rPr lang="fr-FR" altLang="zh-CN" sz="2000" dirty="0">
                <a:sym typeface="Symbol" pitchFamily="18" charset="2"/>
              </a:rPr>
              <a:t>:= 4 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enter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name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type, 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+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</a:p>
        </p:txBody>
      </p:sp>
    </p:spTree>
    <p:extLst>
      <p:ext uri="{BB962C8B-B14F-4D97-AF65-F5344CB8AC3E}">
        <p14:creationId xmlns:p14="http://schemas.microsoft.com/office/powerpoint/2010/main" val="21811880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636588" y="1143000"/>
            <a:ext cx="8229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数组说明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 </a:t>
            </a:r>
            <a:r>
              <a:rPr lang="zh-CN" altLang="en-US" b="1" dirty="0"/>
              <a:t>参考前页的翻译模式，可了解（一维）数组说明的</a:t>
            </a:r>
            <a:r>
              <a:rPr lang="zh-CN" altLang="en-US" b="1" dirty="0" smtClean="0"/>
              <a:t>翻译思想</a:t>
            </a:r>
            <a:r>
              <a:rPr lang="en-US" altLang="zh-CN" b="1" dirty="0"/>
              <a:t>.  </a:t>
            </a:r>
            <a:r>
              <a:rPr lang="zh-CN" altLang="en-US" b="1" dirty="0"/>
              <a:t>至于符号表中一般情况下是如何组织数组说明</a:t>
            </a:r>
            <a:r>
              <a:rPr lang="zh-CN" altLang="en-US" b="1" dirty="0" smtClean="0"/>
              <a:t>信息</a:t>
            </a:r>
            <a:r>
              <a:rPr lang="zh-CN" altLang="en-US" b="1" dirty="0"/>
              <a:t>的，随后将会讨论</a:t>
            </a:r>
            <a:r>
              <a:rPr lang="en-US" altLang="zh-CN" b="1" dirty="0"/>
              <a:t>.</a:t>
            </a:r>
            <a:endParaRPr lang="en-US" altLang="zh-CN" sz="2000" i="1" dirty="0"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457556" y="437330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801688" y="2446871"/>
            <a:ext cx="80645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…… 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en-US" altLang="zh-CN" sz="2000" i="1" u="sng" dirty="0" err="1">
                <a:sym typeface="Symbol" pitchFamily="18" charset="2"/>
              </a:rPr>
              <a:t>num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lexval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) ;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i="1" dirty="0" err="1">
                <a:sym typeface="Symbol" pitchFamily="18" charset="2"/>
              </a:rPr>
              <a:t>.val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......</a:t>
            </a:r>
          </a:p>
          <a:p>
            <a:pPr algn="l">
              <a:buFont typeface="Wingdings" pitchFamily="2" charset="2"/>
              <a:buNone/>
            </a:pP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enter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name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type, 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+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</a:p>
        </p:txBody>
      </p:sp>
    </p:spTree>
    <p:extLst>
      <p:ext uri="{BB962C8B-B14F-4D97-AF65-F5344CB8AC3E}">
        <p14:creationId xmlns:p14="http://schemas.microsoft.com/office/powerpoint/2010/main" val="20302262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1385887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数组引用</a:t>
            </a:r>
            <a:endParaRPr lang="zh-CN" altLang="en-US" b="1" dirty="0">
              <a:sym typeface="Symbol" pitchFamily="18" charset="2"/>
            </a:endParaRPr>
          </a:p>
        </p:txBody>
      </p: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470694" y="593726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1258888" y="2597150"/>
            <a:ext cx="773271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[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dirty="0">
                <a:sym typeface="Symbol" pitchFamily="18" charset="2"/>
              </a:rPr>
              <a:t>] 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3</a:t>
            </a:r>
            <a:r>
              <a:rPr lang="pt-BR" altLang="zh-CN" sz="2000" i="1" dirty="0">
                <a:sym typeface="Symbol" pitchFamily="18" charset="2"/>
              </a:rPr>
              <a:t>     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S.code</a:t>
            </a:r>
            <a:r>
              <a:rPr lang="pt-BR" altLang="zh-CN" sz="2000" dirty="0">
                <a:sym typeface="Symbol" pitchFamily="18" charset="2"/>
              </a:rPr>
              <a:t> :=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.code</a:t>
            </a:r>
            <a:r>
              <a:rPr lang="pt-BR" altLang="zh-CN" sz="2000" dirty="0">
                <a:sym typeface="Symbol" pitchFamily="18" charset="2"/>
              </a:rPr>
              <a:t> 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3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||</a:t>
            </a:r>
            <a:endParaRPr lang="fr-FR" altLang="zh-CN" sz="2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                                    gen (E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 .place </a:t>
            </a:r>
            <a:r>
              <a:rPr lang="fr-FR" altLang="zh-CN" sz="2000" dirty="0">
                <a:sym typeface="Symbol" pitchFamily="18" charset="2"/>
              </a:rPr>
              <a:t>‘[’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 .place </a:t>
            </a:r>
            <a:r>
              <a:rPr lang="fr-FR" altLang="zh-CN" sz="2000" dirty="0">
                <a:sym typeface="Symbol" pitchFamily="18" charset="2"/>
              </a:rPr>
              <a:t>‘]’ ‘:=’</a:t>
            </a:r>
            <a:r>
              <a:rPr lang="fr-FR" altLang="zh-CN" sz="2000" i="1" dirty="0">
                <a:sym typeface="Symbol" pitchFamily="18" charset="2"/>
              </a:rPr>
              <a:t> E</a:t>
            </a:r>
            <a:r>
              <a:rPr lang="fr-FR" altLang="zh-CN" sz="2000" baseline="-25000" dirty="0">
                <a:sym typeface="Symbol" pitchFamily="18" charset="2"/>
              </a:rPr>
              <a:t>3</a:t>
            </a:r>
            <a:r>
              <a:rPr lang="fr-FR" altLang="zh-CN" sz="2000" i="1" dirty="0">
                <a:sym typeface="Symbol" pitchFamily="18" charset="2"/>
              </a:rPr>
              <a:t> .place) </a:t>
            </a:r>
            <a:r>
              <a:rPr lang="fr-FR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i="1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[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dirty="0">
                <a:sym typeface="Symbol" pitchFamily="18" charset="2"/>
              </a:rPr>
              <a:t>] 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b="1" i="1" dirty="0">
                <a:sym typeface="Symbol" pitchFamily="18" charset="2"/>
              </a:rPr>
              <a:t>   </a:t>
            </a:r>
            <a:r>
              <a:rPr lang="pt-BR" altLang="zh-CN" sz="2000" b="1" dirty="0">
                <a:sym typeface="Symbol" pitchFamily="18" charset="2"/>
              </a:rPr>
              <a:t>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E.place := newtemp; 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                           E.code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.code </a:t>
            </a:r>
            <a:r>
              <a:rPr lang="fr-FR" altLang="zh-CN" sz="2000" dirty="0">
                <a:sym typeface="Symbol" pitchFamily="18" charset="2"/>
              </a:rPr>
              <a:t>||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                           gen (E.place</a:t>
            </a:r>
            <a:r>
              <a:rPr lang="fr-FR" altLang="zh-CN" sz="2000" dirty="0">
                <a:sym typeface="Symbol" pitchFamily="18" charset="2"/>
              </a:rPr>
              <a:t> ‘:=’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.place </a:t>
            </a:r>
            <a:r>
              <a:rPr lang="fr-FR" altLang="zh-CN" sz="2000" dirty="0">
                <a:sym typeface="Symbol" pitchFamily="18" charset="2"/>
              </a:rPr>
              <a:t>‘[’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.place </a:t>
            </a:r>
            <a:r>
              <a:rPr lang="fr-FR" altLang="zh-CN" sz="2000" dirty="0">
                <a:sym typeface="Symbol" pitchFamily="18" charset="2"/>
              </a:rPr>
              <a:t>‘]’</a:t>
            </a:r>
            <a:r>
              <a:rPr lang="fr-FR" altLang="zh-CN" sz="2000" i="1" dirty="0">
                <a:sym typeface="Symbol" pitchFamily="18" charset="2"/>
              </a:rPr>
              <a:t>)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31848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82005" y="1114096"/>
            <a:ext cx="853244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数组的内情向量</a:t>
            </a:r>
            <a:r>
              <a:rPr lang="zh-CN" altLang="en-US" sz="2800" dirty="0"/>
              <a:t>（</a:t>
            </a:r>
            <a:r>
              <a:rPr lang="en-US" altLang="zh-CN" sz="2800" i="1" dirty="0"/>
              <a:t>dove vector</a:t>
            </a:r>
            <a:r>
              <a:rPr lang="zh-CN" altLang="en-US" sz="2800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dirty="0"/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在处理数组时，通常会将数组的有关信息记录在一些</a:t>
            </a:r>
            <a:r>
              <a:rPr lang="zh-CN" altLang="en-US" b="1" dirty="0" smtClean="0">
                <a:sym typeface="Symbol" pitchFamily="18" charset="2"/>
              </a:rPr>
              <a:t>单元</a:t>
            </a:r>
            <a:r>
              <a:rPr lang="zh-CN" altLang="en-US" b="1" dirty="0">
                <a:sym typeface="Symbol" pitchFamily="18" charset="2"/>
              </a:rPr>
              <a:t>中，称为“内情向量”</a:t>
            </a:r>
            <a:r>
              <a:rPr lang="en-US" altLang="zh-CN" b="1" dirty="0">
                <a:sym typeface="Symbol" pitchFamily="18" charset="2"/>
              </a:rPr>
              <a:t>. </a:t>
            </a:r>
            <a:r>
              <a:rPr lang="zh-CN" altLang="en-US" b="1" dirty="0">
                <a:sym typeface="Symbol" pitchFamily="18" charset="2"/>
              </a:rPr>
              <a:t>对于静态数组，内情向量可放</a:t>
            </a:r>
            <a:r>
              <a:rPr lang="zh-CN" altLang="en-US" b="1" dirty="0" smtClean="0">
                <a:sym typeface="Symbol" pitchFamily="18" charset="2"/>
              </a:rPr>
              <a:t>在符号</a:t>
            </a:r>
            <a:r>
              <a:rPr lang="zh-CN" altLang="en-US" b="1" dirty="0">
                <a:sym typeface="Symbol" pitchFamily="18" charset="2"/>
              </a:rPr>
              <a:t>表中；对于可变数组，运行时建立相应的内情向量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 dirty="0">
                <a:sym typeface="Symbol" pitchFamily="18" charset="2"/>
              </a:rPr>
              <a:t> 对于静态数组说明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，可以在符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号表中建立如下形式的内情向量</a:t>
            </a:r>
            <a:r>
              <a:rPr lang="en-US" altLang="zh-CN" b="1" dirty="0">
                <a:sym typeface="Symbol" pitchFamily="18" charset="2"/>
              </a:rPr>
              <a:t>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1000" y="497872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1608138" y="3581400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2522538" y="3581400"/>
            <a:ext cx="41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1600200" y="3946525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2514600" y="3946525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1600200" y="4556125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2514600" y="4556125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1600200" y="50133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type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2514600" y="5013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a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1600200" y="5394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2514600" y="53943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C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1608138" y="4191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2522538" y="4191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4283075" y="3641725"/>
            <a:ext cx="28479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l</a:t>
            </a:r>
            <a:r>
              <a:rPr lang="en-US" altLang="zh-CN" sz="2000" i="1" baseline="-3000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000">
                <a:sym typeface="Symbol" pitchFamily="18" charset="2"/>
              </a:rPr>
              <a:t>:  </a:t>
            </a:r>
            <a:r>
              <a:rPr lang="zh-CN" altLang="en-US" sz="2000" b="1">
                <a:sym typeface="Symbol" pitchFamily="18" charset="2"/>
              </a:rPr>
              <a:t>第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000" b="1">
                <a:sym typeface="Symbol" pitchFamily="18" charset="2"/>
              </a:rPr>
              <a:t>维的下界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u</a:t>
            </a:r>
            <a:r>
              <a:rPr lang="en-US" altLang="zh-CN" sz="2000" i="1" baseline="-3000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第 </a:t>
            </a:r>
            <a:r>
              <a:rPr lang="en-US" altLang="zh-CN" sz="2000" i="1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000" b="1">
                <a:sym typeface="Symbol" pitchFamily="18" charset="2"/>
              </a:rPr>
              <a:t>维的上界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type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数组元素的类型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:  </a:t>
            </a:r>
            <a:r>
              <a:rPr lang="zh-CN" altLang="en-US" sz="2000" b="1">
                <a:sym typeface="Symbol" pitchFamily="18" charset="2"/>
              </a:rPr>
              <a:t>数组首元素的地址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数组维数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C</a:t>
            </a:r>
            <a:r>
              <a:rPr lang="en-US" altLang="zh-CN" sz="2000">
                <a:sym typeface="Symbol" pitchFamily="18" charset="2"/>
              </a:rPr>
              <a:t>: </a:t>
            </a:r>
            <a:r>
              <a:rPr lang="zh-CN" altLang="en-US" sz="2000" b="1">
                <a:sym typeface="Symbol" pitchFamily="18" charset="2"/>
              </a:rPr>
              <a:t>随后解释</a:t>
            </a:r>
          </a:p>
        </p:txBody>
      </p:sp>
    </p:spTree>
    <p:extLst>
      <p:ext uri="{BB962C8B-B14F-4D97-AF65-F5344CB8AC3E}">
        <p14:creationId xmlns:p14="http://schemas.microsoft.com/office/powerpoint/2010/main" val="12471065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149515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数组元素的地址计算</a:t>
            </a:r>
            <a:r>
              <a:rPr lang="zh-CN" altLang="en-US" sz="2800" dirty="0"/>
              <a:t>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dirty="0"/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 dirty="0">
                <a:sym typeface="Symbol" pitchFamily="18" charset="2"/>
              </a:rPr>
              <a:t>对于静态数组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，若数组布局</a:t>
            </a:r>
            <a:r>
              <a:rPr lang="zh-CN" altLang="en-US" b="1" dirty="0" smtClean="0">
                <a:sym typeface="Symbol" pitchFamily="18" charset="2"/>
              </a:rPr>
              <a:t>采用</a:t>
            </a:r>
            <a:r>
              <a:rPr lang="zh-CN" altLang="en-US" b="1" dirty="0">
                <a:sym typeface="Symbol" pitchFamily="18" charset="2"/>
              </a:rPr>
              <a:t>行优先的连续布局，数组首元素的地址为 </a:t>
            </a:r>
            <a:r>
              <a:rPr lang="en-US" altLang="zh-CN" b="1" i="1" dirty="0">
                <a:sym typeface="Symbol" pitchFamily="18" charset="2"/>
              </a:rPr>
              <a:t>a</a:t>
            </a:r>
            <a:r>
              <a:rPr lang="zh-CN" altLang="en-US" b="1" dirty="0">
                <a:sym typeface="Symbol" pitchFamily="18" charset="2"/>
              </a:rPr>
              <a:t>，则</a:t>
            </a:r>
            <a:r>
              <a:rPr lang="zh-CN" altLang="en-US" b="1" dirty="0" smtClean="0">
                <a:sym typeface="Symbol" pitchFamily="18" charset="2"/>
              </a:rPr>
              <a:t>数组元素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的地址 </a:t>
            </a:r>
            <a:r>
              <a:rPr lang="en-US" altLang="zh-CN" i="1" dirty="0">
                <a:sym typeface="Symbol" pitchFamily="18" charset="2"/>
              </a:rPr>
              <a:t>D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可以如下计算</a:t>
            </a:r>
            <a:r>
              <a:rPr lang="en-US" altLang="zh-CN" b="1" dirty="0">
                <a:sym typeface="Symbol" pitchFamily="18" charset="2"/>
              </a:rPr>
              <a:t>: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1000" b="1" dirty="0">
              <a:sym typeface="Symbol" pitchFamily="18" charset="2"/>
            </a:endParaRPr>
          </a:p>
          <a:p>
            <a:pPr lvl="3" algn="l">
              <a:buClrTx/>
              <a:buFont typeface="Symbol" pitchFamily="18" charset="2"/>
              <a:buNone/>
            </a:pPr>
            <a:r>
              <a:rPr lang="en-US" altLang="zh-CN" i="1" dirty="0"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lvl="3" algn="l">
              <a:buClrTx/>
              <a:buFont typeface="Symbol" pitchFamily="18" charset="2"/>
              <a:buNone/>
            </a:pP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lvl="3" algn="l">
              <a:buClrTx/>
              <a:buFont typeface="Symbol" pitchFamily="18" charset="2"/>
              <a:buNone/>
            </a:pP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+…+ (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 + (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517526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943660" y="3733800"/>
            <a:ext cx="75438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重新整理后得</a:t>
            </a:r>
            <a:r>
              <a:rPr lang="en-US" altLang="zh-CN" b="1" dirty="0">
                <a:sym typeface="Symbol" pitchFamily="18" charset="2"/>
              </a:rPr>
              <a:t>:</a:t>
            </a:r>
            <a:r>
              <a:rPr lang="en-US" altLang="zh-CN" i="1" dirty="0">
                <a:sym typeface="Symbol" pitchFamily="18" charset="2"/>
              </a:rPr>
              <a:t>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–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+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V </a:t>
            </a:r>
            <a:r>
              <a:rPr lang="zh-CN" altLang="en-US" b="1" dirty="0">
                <a:sym typeface="Symbol" pitchFamily="18" charset="2"/>
              </a:rPr>
              <a:t>，其中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 err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solidFill>
                <a:srgbClr val="80008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 algn="l">
              <a:buClrTx/>
              <a:buFont typeface="Symbol" pitchFamily="18" charset="2"/>
              <a:buNone/>
            </a:pPr>
            <a:endParaRPr lang="en-US" altLang="zh-CN" sz="1000" i="1" dirty="0">
              <a:solidFill>
                <a:srgbClr val="800080"/>
              </a:solidFill>
              <a:sym typeface="Symbol" pitchFamily="18" charset="2"/>
            </a:endParaRPr>
          </a:p>
          <a:p>
            <a:pPr lvl="1" algn="l"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  V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+……+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i="1" dirty="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079938" y="517098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（这里的 </a:t>
            </a:r>
            <a:r>
              <a:rPr lang="en-US" altLang="zh-CN" i="1" dirty="0">
                <a:sym typeface="Symbol" pitchFamily="18" charset="2"/>
              </a:rPr>
              <a:t>C </a:t>
            </a:r>
            <a:r>
              <a:rPr lang="zh-CN" altLang="en-US" b="1" dirty="0">
                <a:sym typeface="Symbol" pitchFamily="18" charset="2"/>
              </a:rPr>
              <a:t>即为前页内情向量中的 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zh-CN" altLang="en-US" b="1" dirty="0">
                <a:sym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722452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8" grpId="0" autoUpdateAnimBg="0"/>
      <p:bldP spid="61339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804041" y="1039156"/>
            <a:ext cx="83058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直接对布尔表达式求值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800080"/>
                </a:solidFill>
              </a:rPr>
              <a:t>例如</a:t>
            </a:r>
            <a:r>
              <a:rPr lang="zh-CN" altLang="en-US" b="1" dirty="0" smtClean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可以用数值“</a:t>
            </a:r>
            <a:r>
              <a:rPr lang="en-US" altLang="zh-CN" dirty="0"/>
              <a:t>1</a:t>
            </a:r>
            <a:r>
              <a:rPr lang="en-US" altLang="zh-CN" b="1" dirty="0"/>
              <a:t>” </a:t>
            </a:r>
            <a:r>
              <a:rPr lang="zh-CN" altLang="en-US" b="1" dirty="0"/>
              <a:t>表示 </a:t>
            </a:r>
            <a:r>
              <a:rPr lang="en-US" altLang="zh-CN" dirty="0"/>
              <a:t>true; </a:t>
            </a:r>
            <a:r>
              <a:rPr lang="zh-CN" altLang="en-US" b="1" dirty="0"/>
              <a:t>用数值“</a:t>
            </a:r>
            <a:r>
              <a:rPr lang="en-US" altLang="zh-CN" dirty="0"/>
              <a:t>0</a:t>
            </a:r>
            <a:r>
              <a:rPr lang="en-US" altLang="zh-CN" b="1" dirty="0"/>
              <a:t>” </a:t>
            </a:r>
            <a:r>
              <a:rPr lang="zh-CN" altLang="en-US" b="1" dirty="0"/>
              <a:t>表示 </a:t>
            </a:r>
            <a:r>
              <a:rPr lang="en-US" altLang="zh-CN" dirty="0"/>
              <a:t>false;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b="1" dirty="0"/>
              <a:t>采用与算术表达式类似的方法对布尔表达式进行求值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通过控制流体现布尔表达式的语义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方法</a:t>
            </a:r>
            <a:r>
              <a:rPr lang="zh-CN" altLang="en-US" b="1" dirty="0"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800080"/>
                </a:solidFill>
                <a:sym typeface="Symbol" pitchFamily="18" charset="2"/>
              </a:rPr>
              <a:t>优点</a:t>
            </a:r>
            <a:r>
              <a:rPr lang="zh-CN" altLang="en-US" b="1" dirty="0">
                <a:sym typeface="Symbol" pitchFamily="18" charset="2"/>
              </a:rPr>
              <a:t>：方便实现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控制流语句中</a:t>
            </a:r>
            <a:r>
              <a:rPr lang="zh-CN" altLang="en-US" b="1" dirty="0">
                <a:sym typeface="Symbol" pitchFamily="18" charset="2"/>
              </a:rPr>
              <a:t>布尔表达式的翻译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ym typeface="Symbol" pitchFamily="18" charset="2"/>
              </a:rPr>
              <a:t>常</a:t>
            </a:r>
            <a:r>
              <a:rPr lang="zh-CN" altLang="en-US" b="1" dirty="0">
                <a:sym typeface="Symbol" pitchFamily="18" charset="2"/>
              </a:rPr>
              <a:t>可以得到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短路</a:t>
            </a:r>
            <a:r>
              <a:rPr lang="zh-CN" altLang="en-US" b="1" dirty="0">
                <a:sym typeface="Symbol" pitchFamily="18" charset="2"/>
              </a:rPr>
              <a:t>（</a:t>
            </a:r>
            <a:r>
              <a:rPr lang="en-US" altLang="zh-CN" i="1" dirty="0">
                <a:sym typeface="Symbol" pitchFamily="18" charset="2"/>
              </a:rPr>
              <a:t>short-circuit</a:t>
            </a:r>
            <a:r>
              <a:rPr lang="zh-CN" altLang="en-US" b="1" dirty="0">
                <a:sym typeface="Symbol" pitchFamily="18" charset="2"/>
              </a:rPr>
              <a:t>）代码，而避免不必要的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b="1" dirty="0">
                <a:sym typeface="Symbol" pitchFamily="18" charset="2"/>
              </a:rPr>
              <a:t>求值，如：在已知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zh-CN" altLang="en-US" b="1" dirty="0">
                <a:sym typeface="Symbol" pitchFamily="18" charset="2"/>
              </a:rPr>
              <a:t>为真时，不必再对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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 </a:t>
            </a:r>
            <a:r>
              <a:rPr lang="zh-CN" altLang="en-US" b="1" dirty="0">
                <a:sym typeface="Symbol" pitchFamily="18" charset="2"/>
              </a:rPr>
              <a:t>中的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b="1" dirty="0">
                <a:sym typeface="Symbol" pitchFamily="18" charset="2"/>
              </a:rPr>
              <a:t>进行求值；同样，在已知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zh-CN" altLang="en-US" b="1" dirty="0">
                <a:sym typeface="Symbol" pitchFamily="18" charset="2"/>
              </a:rPr>
              <a:t>为假时，不必再对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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b="1" dirty="0">
                <a:sym typeface="Symbol" pitchFamily="18" charset="2"/>
              </a:rPr>
              <a:t>中的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 </a:t>
            </a:r>
            <a:r>
              <a:rPr lang="zh-CN" altLang="en-US" b="1" dirty="0"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95300" y="441326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31304586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60085" y="1140427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990099"/>
                </a:solidFill>
              </a:rPr>
              <a:t>直接对布尔表达式求值</a:t>
            </a:r>
            <a:endParaRPr lang="zh-CN" altLang="en-US" sz="1000" b="1">
              <a:solidFill>
                <a:srgbClr val="990099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0694" y="441326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838200" y="2079625"/>
            <a:ext cx="1905000" cy="371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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400" i="1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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baseline="-25000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) </a:t>
            </a:r>
          </a:p>
          <a:p>
            <a:pPr algn="l"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u="sng" baseline="-25000" dirty="0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true</a:t>
            </a:r>
          </a:p>
          <a:p>
            <a:pPr algn="l"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false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667000" y="2057400"/>
            <a:ext cx="6324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or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and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not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.palce)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;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 (</a:t>
            </a:r>
            <a:r>
              <a:rPr lang="en-US" altLang="zh-CN" sz="2000" i="1" dirty="0">
                <a:sym typeface="Symbol" pitchFamily="18" charset="2"/>
              </a:rPr>
              <a:t> ‘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‘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u="sng" dirty="0" err="1">
                <a:ea typeface="华文行楷" pitchFamily="2" charset="-122"/>
                <a:sym typeface="Symbol" pitchFamily="18" charset="2"/>
              </a:rPr>
              <a:t>rop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.op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nextstat+3) ||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‘0’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||  gen 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nextstat+2)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‘1’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‘1’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‘0’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486400" y="1158820"/>
            <a:ext cx="3200400" cy="7112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nextstat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返回输出代码序列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ym typeface="Symbol" pitchFamily="18" charset="2"/>
              </a:rPr>
              <a:t>中下一条 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sz="2000" b="1" dirty="0">
                <a:sym typeface="Symbol" pitchFamily="18" charset="2"/>
              </a:rPr>
              <a:t>语句的下标</a:t>
            </a:r>
          </a:p>
        </p:txBody>
      </p:sp>
    </p:spTree>
    <p:extLst>
      <p:ext uri="{BB962C8B-B14F-4D97-AF65-F5344CB8AC3E}">
        <p14:creationId xmlns:p14="http://schemas.microsoft.com/office/powerpoint/2010/main" val="5526382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84994" y="137160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通过控制流体现布尔表达式的语义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例</a:t>
            </a:r>
            <a:r>
              <a:rPr lang="zh-CN" altLang="en-US" b="1" dirty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布尔表达式</a:t>
            </a:r>
            <a:r>
              <a:rPr lang="zh-CN" altLang="en-US" dirty="0"/>
              <a:t> 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800080"/>
                </a:solidFill>
              </a:rPr>
              <a:t>a&lt;b</a:t>
            </a:r>
            <a:r>
              <a:rPr lang="en-US" altLang="zh-CN" b="1" dirty="0">
                <a:solidFill>
                  <a:srgbClr val="800080"/>
                </a:solidFill>
              </a:rPr>
              <a:t> or </a:t>
            </a:r>
            <a:r>
              <a:rPr lang="en-US" altLang="zh-CN" i="1" dirty="0">
                <a:solidFill>
                  <a:srgbClr val="800080"/>
                </a:solidFill>
              </a:rPr>
              <a:t>c&lt;d</a:t>
            </a:r>
            <a:r>
              <a:rPr lang="en-US" altLang="zh-CN" b="1" dirty="0">
                <a:solidFill>
                  <a:srgbClr val="800080"/>
                </a:solidFill>
              </a:rPr>
              <a:t> and </a:t>
            </a:r>
            <a:r>
              <a:rPr lang="en-US" altLang="zh-CN" i="1" dirty="0">
                <a:solidFill>
                  <a:srgbClr val="800080"/>
                </a:solidFill>
              </a:rPr>
              <a:t>e&lt;f</a:t>
            </a:r>
            <a:r>
              <a:rPr lang="en-US" altLang="zh-CN" b="1" dirty="0"/>
              <a:t>  </a:t>
            </a:r>
            <a:r>
              <a:rPr lang="zh-CN" altLang="en-US" b="1" dirty="0"/>
              <a:t>可能翻译为如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dirty="0"/>
              <a:t>           下</a:t>
            </a:r>
            <a:r>
              <a:rPr lang="en-US" altLang="zh-CN" i="1" dirty="0"/>
              <a:t>TAC </a:t>
            </a:r>
            <a:r>
              <a:rPr lang="zh-CN" altLang="en-US" b="1" dirty="0"/>
              <a:t>语句序列（采用短路代码，</a:t>
            </a:r>
            <a:r>
              <a:rPr lang="en-US" altLang="zh-CN" i="1" dirty="0" err="1"/>
              <a:t>E.true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i="1" dirty="0" err="1"/>
              <a:t>E.false</a:t>
            </a:r>
            <a:r>
              <a:rPr lang="en-US" altLang="zh-CN" i="1" dirty="0"/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i="1" dirty="0"/>
              <a:t>           </a:t>
            </a:r>
            <a:r>
              <a:rPr lang="zh-CN" altLang="en-US" b="1" dirty="0"/>
              <a:t>分别代表 </a:t>
            </a:r>
            <a:r>
              <a:rPr lang="en-US" altLang="zh-CN" i="1" dirty="0"/>
              <a:t>E </a:t>
            </a:r>
            <a:r>
              <a:rPr lang="zh-CN" altLang="en-US" b="1" dirty="0"/>
              <a:t>为真和假时对应于程序中的位置，可用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dirty="0"/>
              <a:t>           标号体现）：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E.true</a:t>
            </a:r>
            <a:r>
              <a:rPr lang="en-US" altLang="zh-CN" sz="2000" dirty="0"/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 </a:t>
            </a:r>
            <a:r>
              <a:rPr lang="en-US" altLang="zh-CN" sz="2000" i="1" dirty="0"/>
              <a:t>label1</a:t>
            </a:r>
            <a:r>
              <a:rPr lang="en-US" altLang="zh-CN" sz="2000" dirty="0"/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i="1" dirty="0"/>
              <a:t>label1</a:t>
            </a:r>
            <a:r>
              <a:rPr lang="en-US" altLang="zh-CN" sz="2000" dirty="0"/>
              <a:t>: 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dirty="0"/>
              <a:t>                 if </a:t>
            </a:r>
            <a:r>
              <a:rPr lang="en-US" altLang="zh-CN" sz="2000" i="1" dirty="0"/>
              <a:t>c&lt;d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/>
              <a:t>label2</a:t>
            </a:r>
            <a:r>
              <a:rPr lang="en-US" altLang="zh-CN" sz="2000" dirty="0"/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E.false</a:t>
            </a:r>
            <a:r>
              <a:rPr lang="en-US" altLang="zh-CN" sz="2000" dirty="0"/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i="1" dirty="0"/>
              <a:t>              label2</a:t>
            </a:r>
            <a:r>
              <a:rPr lang="en-US" altLang="zh-CN" sz="2000" dirty="0"/>
              <a:t>: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dirty="0"/>
              <a:t>                 if </a:t>
            </a:r>
            <a:r>
              <a:rPr lang="en-US" altLang="zh-CN" sz="2000" i="1" dirty="0"/>
              <a:t>e&lt;f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E.true</a:t>
            </a:r>
            <a:r>
              <a:rPr lang="en-US" altLang="zh-CN" sz="2000" dirty="0"/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E.false</a:t>
            </a:r>
            <a:r>
              <a:rPr lang="en-US" altLang="zh-CN" sz="2000" dirty="0"/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70694" y="647537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39450961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215462" y="130785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217612" y="2055867"/>
            <a:ext cx="7859588" cy="43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/>
              <a:t>用来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存放</a:t>
            </a:r>
            <a:r>
              <a:rPr kumimoji="0" lang="zh-CN" altLang="en-US" sz="2800" b="1" dirty="0"/>
              <a:t>有关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标识符（符号）的属性</a:t>
            </a:r>
            <a:r>
              <a:rPr kumimoji="0" lang="zh-CN" altLang="en-US" sz="2800" b="1" dirty="0"/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4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kumimoji="0" lang="zh-CN" altLang="en-US" sz="2400" b="1" dirty="0"/>
              <a:t>这些信息会在编译的不同阶段用到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</a:t>
            </a:r>
            <a:r>
              <a:rPr kumimoji="0" lang="zh-CN" altLang="en-US" sz="2400" b="1" dirty="0" smtClean="0">
                <a:latin typeface="楷体_GB2312" pitchFamily="49" charset="-122"/>
              </a:rPr>
              <a:t>符号表的</a:t>
            </a:r>
            <a:r>
              <a:rPr kumimoji="0" lang="zh-CN" altLang="en-US" sz="2400" b="1" dirty="0">
                <a:latin typeface="楷体_GB2312" pitchFamily="49" charset="-122"/>
              </a:rPr>
              <a:t>内容将</a:t>
            </a:r>
            <a:r>
              <a:rPr kumimoji="0" lang="zh-CN" altLang="en-US" sz="2400" b="1" dirty="0" smtClean="0">
                <a:latin typeface="楷体_GB2312" pitchFamily="49" charset="-122"/>
              </a:rPr>
              <a:t>用于静态语义检查</a:t>
            </a:r>
            <a:r>
              <a:rPr kumimoji="0" lang="zh-CN" altLang="en-US" sz="2400" b="1" dirty="0">
                <a:latin typeface="楷体_GB2312" pitchFamily="49" charset="-122"/>
              </a:rPr>
              <a:t>和产生中间代码</a:t>
            </a:r>
          </a:p>
          <a:p>
            <a:pPr lvl="1" algn="l">
              <a:buFontTx/>
              <a:buNone/>
            </a:pPr>
            <a:endParaRPr kumimoji="0" lang="zh-CN" altLang="en-US" sz="11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</a:t>
            </a:r>
            <a:r>
              <a:rPr kumimoji="0" lang="zh-CN" altLang="en-US" sz="2400" b="1" dirty="0"/>
              <a:t>在目标代码生成阶段，符号表是对符号名进行</a:t>
            </a:r>
            <a:r>
              <a:rPr kumimoji="0" lang="zh-CN" altLang="en-US" sz="2400" b="1" dirty="0" smtClean="0"/>
              <a:t>地址分配</a:t>
            </a:r>
            <a:r>
              <a:rPr kumimoji="0" lang="zh-CN" altLang="en-US" sz="2400" b="1" dirty="0"/>
              <a:t>的依据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</a:t>
            </a:r>
            <a:r>
              <a:rPr kumimoji="0" lang="zh-CN" altLang="en-US" sz="2400" b="1" dirty="0"/>
              <a:t>对一个多遍扫描的编译程序，不同遍所用的符号</a:t>
            </a:r>
            <a:r>
              <a:rPr kumimoji="0" lang="zh-CN" altLang="en-US" sz="2400" b="1" dirty="0" smtClean="0"/>
              <a:t>表也</a:t>
            </a:r>
            <a:r>
              <a:rPr kumimoji="0" lang="zh-CN" altLang="en-US" sz="2400" b="1" dirty="0"/>
              <a:t>会有所不同，因为每遍所关心的信息或所能</a:t>
            </a:r>
            <a:r>
              <a:rPr kumimoji="0" lang="zh-CN" altLang="en-US" sz="2400" b="1" dirty="0" smtClean="0"/>
              <a:t>得到的信息</a:t>
            </a:r>
            <a:r>
              <a:rPr kumimoji="0" lang="zh-CN" altLang="en-US" sz="2400" b="1" dirty="0"/>
              <a:t>会有差异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用来体现作用域与可见性信息</a:t>
            </a:r>
            <a:endParaRPr kumimoji="0"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>
          <a:xfrm>
            <a:off x="362901" y="484789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3600" b="1" dirty="0" smtClean="0">
                <a:latin typeface="Times New Roman" charset="0"/>
                <a:ea typeface="黑体" pitchFamily="2" charset="-122"/>
              </a:rPr>
              <a:t>8.1 </a:t>
            </a:r>
            <a:r>
              <a:rPr lang="zh-CN" altLang="en-US" sz="3600" b="1" dirty="0" smtClean="0">
                <a:latin typeface="Times New Roman" charset="0"/>
                <a:ea typeface="黑体" pitchFamily="2" charset="-122"/>
              </a:rPr>
              <a:t>符号表</a:t>
            </a:r>
            <a:r>
              <a:rPr lang="en-US" altLang="zh-CN" sz="3600" b="1" dirty="0" smtClean="0">
                <a:latin typeface="Times New Roman" charset="0"/>
                <a:ea typeface="黑体" pitchFamily="2" charset="-122"/>
              </a:rPr>
              <a:t>  </a:t>
            </a:r>
            <a:endParaRPr lang="zh-CN" altLang="en-US" sz="3600" b="1" dirty="0">
              <a:latin typeface="Times New Roman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29238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22738" y="90857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>
                <a:solidFill>
                  <a:srgbClr val="990099"/>
                </a:solidFill>
              </a:rPr>
              <a:t>翻译布尔表达式至短路代码（</a:t>
            </a:r>
            <a:r>
              <a:rPr lang="en-US" altLang="zh-CN" sz="2400" i="1" dirty="0">
                <a:solidFill>
                  <a:srgbClr val="990099"/>
                </a:solidFill>
              </a:rPr>
              <a:t>L-</a:t>
            </a:r>
            <a:r>
              <a:rPr lang="zh-CN" altLang="en-US" sz="2400" b="1" dirty="0">
                <a:solidFill>
                  <a:srgbClr val="990099"/>
                </a:solidFill>
              </a:rPr>
              <a:t>翻译模式）</a:t>
            </a:r>
            <a:endParaRPr lang="zh-CN" altLang="en-US" sz="900" b="1" dirty="0">
              <a:solidFill>
                <a:srgbClr val="99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94138" y="304115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  <p:sp>
        <p:nvSpPr>
          <p:cNvPr id="617484" name="Text Box 12"/>
          <p:cNvSpPr txBox="1">
            <a:spLocks noChangeArrowheads="1"/>
          </p:cNvSpPr>
          <p:nvPr/>
        </p:nvSpPr>
        <p:spPr bwMode="auto">
          <a:xfrm>
            <a:off x="788988" y="1370235"/>
            <a:ext cx="835501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:= E.true;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:= newlabel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pt-BR" altLang="zh-CN" sz="2000" b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ym typeface="Symbol" pitchFamily="18" charset="2"/>
              </a:rPr>
              <a:t>       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.true := E.true;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.false := E.false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endParaRPr lang="pt-B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dirty="0">
                <a:sym typeface="Symbol" pitchFamily="18" charset="2"/>
              </a:rPr>
              <a:t>        {</a:t>
            </a:r>
            <a:r>
              <a:rPr lang="pt-BR" altLang="zh-CN" sz="2000" i="1" dirty="0">
                <a:sym typeface="Symbol" pitchFamily="18" charset="2"/>
              </a:rPr>
              <a:t> E.code :=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gen (E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‘:’</a:t>
            </a:r>
            <a:r>
              <a:rPr lang="pt-BR" altLang="zh-CN" sz="2000" i="1" dirty="0">
                <a:sym typeface="Symbol" pitchFamily="18" charset="2"/>
              </a:rPr>
              <a:t>)</a:t>
            </a:r>
            <a:r>
              <a:rPr lang="pt-BR" altLang="zh-CN" sz="2000" dirty="0">
                <a:sym typeface="Symbol" pitchFamily="18" charset="2"/>
              </a:rPr>
              <a:t> ||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.code</a:t>
            </a:r>
            <a:r>
              <a:rPr lang="pt-BR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E.false;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newlabel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pt-BR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dirty="0">
                <a:sym typeface="Symbol" pitchFamily="18" charset="2"/>
              </a:rPr>
              <a:t>        {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E.false;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 </a:t>
            </a:r>
            <a:r>
              <a:rPr lang="pt-BR" altLang="zh-CN" sz="2000" dirty="0">
                <a:sym typeface="Symbol" pitchFamily="18" charset="2"/>
              </a:rPr>
              <a:t>}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endParaRPr lang="pt-B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      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gen (E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‘:’</a:t>
            </a:r>
            <a:r>
              <a:rPr lang="pt-BR" altLang="zh-CN" sz="2000" i="1" dirty="0">
                <a:sym typeface="Symbol" pitchFamily="18" charset="2"/>
              </a:rPr>
              <a:t>)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dirty="0">
                <a:solidFill>
                  <a:srgbClr val="800080"/>
                </a:solidFill>
                <a:sym typeface="Symbol" pitchFamily="18" charset="2"/>
              </a:rPr>
              <a:t>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</a:t>
            </a:r>
            <a:r>
              <a:rPr lang="pt-BR" altLang="zh-CN" sz="2000" dirty="0">
                <a:sym typeface="Symbol" pitchFamily="18" charset="2"/>
              </a:rPr>
              <a:t> := </a:t>
            </a:r>
            <a:r>
              <a:rPr lang="pt-BR" altLang="zh-CN" sz="2000" i="1" dirty="0">
                <a:sym typeface="Symbol" pitchFamily="18" charset="2"/>
              </a:rPr>
              <a:t>E.false;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(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</a:t>
            </a:r>
            <a:r>
              <a:rPr lang="pt-BR" altLang="zh-CN" sz="2000" dirty="0">
                <a:sym typeface="Symbol" pitchFamily="18" charset="2"/>
              </a:rPr>
              <a:t> := </a:t>
            </a:r>
            <a:r>
              <a:rPr lang="pt-BR" altLang="zh-CN" sz="2000" i="1" dirty="0">
                <a:sym typeface="Symbol" pitchFamily="18" charset="2"/>
              </a:rPr>
              <a:t>E.false </a:t>
            </a:r>
            <a:r>
              <a:rPr lang="pt-BR" altLang="zh-CN" sz="2000" dirty="0">
                <a:solidFill>
                  <a:srgbClr val="800080"/>
                </a:solidFill>
                <a:sym typeface="Symbol" pitchFamily="18" charset="2"/>
              </a:rPr>
              <a:t>}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 )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E 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 err="1">
                <a:sym typeface="Symbol" pitchFamily="18" charset="2"/>
              </a:rPr>
              <a:t>rop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gen (‘if‘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.place </a:t>
            </a:r>
            <a:r>
              <a:rPr lang="en-US" altLang="zh-CN" sz="2000" i="1" u="sng" dirty="0" err="1">
                <a:sym typeface="Symbol" pitchFamily="18" charset="2"/>
              </a:rPr>
              <a:t>rop</a:t>
            </a:r>
            <a:r>
              <a:rPr lang="en-US" altLang="zh-CN" sz="2000" i="1" dirty="0" err="1">
                <a:sym typeface="Symbol" pitchFamily="18" charset="2"/>
              </a:rPr>
              <a:t>.op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.place 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) </a:t>
            </a:r>
            <a:r>
              <a:rPr lang="en-US" altLang="zh-CN" sz="2000" dirty="0">
                <a:sym typeface="Symbol" pitchFamily="18" charset="2"/>
              </a:rPr>
              <a:t>|| </a:t>
            </a:r>
            <a:r>
              <a:rPr lang="en-US" altLang="zh-CN" sz="2000" i="1" dirty="0">
                <a:sym typeface="Symbol" pitchFamily="18" charset="2"/>
              </a:rPr>
              <a:t>gen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E. false)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true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gen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false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gen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E. false)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3480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11213" y="1179622"/>
            <a:ext cx="79200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b="1" i="1" dirty="0">
                <a:sym typeface="Symbol" pitchFamily="18" charset="2"/>
              </a:rPr>
              <a:t> 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baseline="-25000" dirty="0">
                <a:sym typeface="Symbol" pitchFamily="18" charset="2"/>
              </a:rPr>
              <a:t> 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E.true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 smtClean="0">
                <a:ea typeface="华文行楷" pitchFamily="2" charset="-122"/>
                <a:sym typeface="Symbol" pitchFamily="18" charset="2"/>
              </a:rPr>
              <a:t>newlabel</a:t>
            </a:r>
            <a:r>
              <a:rPr lang="zh-CN" altLang="en-US" i="1" dirty="0" smtClean="0">
                <a:sym typeface="Symbol" pitchFamily="18" charset="2"/>
              </a:rPr>
              <a:t>；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zh-CN" altLang="en-US" dirty="0">
                <a:solidFill>
                  <a:srgbClr val="800080"/>
                </a:solidFill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dirty="0">
                <a:sym typeface="Symbol" pitchFamily="18" charset="2"/>
              </a:rPr>
              <a:t>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dirty="0">
                <a:sym typeface="Symbol" pitchFamily="18" charset="2"/>
              </a:rPr>
              <a:t>　　　　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gen(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’)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dirty="0">
                <a:sym typeface="Symbol" pitchFamily="18" charset="2"/>
              </a:rPr>
              <a:t> }</a:t>
            </a:r>
            <a:r>
              <a:rPr lang="en-US" altLang="zh-CN" baseline="-25000" dirty="0">
                <a:sym typeface="Symbol" pitchFamily="18" charset="2"/>
              </a:rPr>
              <a:t> 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44622" y="563562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条件语句的语法制导翻译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59013" y="37465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182813" y="458470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11213" y="4279900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85800" y="51943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5179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5179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5179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3561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1943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182813" y="51943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38575" y="31369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38575" y="38227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35941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2799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4587875"/>
            <a:ext cx="3962400" cy="11684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返回一个新的语句标号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属性表示 </a:t>
            </a: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zh-CN" altLang="en-US" sz="2000" b="1" dirty="0">
                <a:sym typeface="Symbol" pitchFamily="18" charset="2"/>
              </a:rPr>
              <a:t>之后要执行的首条 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sz="2000" b="1" dirty="0">
                <a:sym typeface="Symbol" pitchFamily="18" charset="2"/>
              </a:rPr>
              <a:t>语句的标号</a:t>
            </a:r>
          </a:p>
        </p:txBody>
      </p:sp>
    </p:spTree>
    <p:extLst>
      <p:ext uri="{BB962C8B-B14F-4D97-AF65-F5344CB8AC3E}">
        <p14:creationId xmlns:p14="http://schemas.microsoft.com/office/powerpoint/2010/main" val="299218479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199137" y="1245204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if-then-else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02225" y="602976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条件语句的语法制导翻译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801813" y="2897187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725613" y="3735387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54013" y="3430587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28600" y="4668837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573213" y="2668587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573213" y="2668587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573213" y="3506787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573213" y="4344987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573213" y="4344987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381375" y="2287587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381375" y="2973387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2895600" y="2744787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895600" y="3430587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1600200" y="5487987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1752600" y="5411787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1600200" y="4725987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1752600" y="4878387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200400" y="2668587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255588" y="5411787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S.next: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833938" y="1812925"/>
            <a:ext cx="415766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</a:t>
            </a:r>
            <a:r>
              <a:rPr lang="en-US" altLang="zh-CN" sz="2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baseline="-25000" dirty="0"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;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i="1" dirty="0">
                <a:sym typeface="Symbol" pitchFamily="18" charset="2"/>
              </a:rPr>
              <a:t>　　　　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zh-CN" altLang="en-US" sz="2000" dirty="0">
                <a:sym typeface="Symbol" pitchFamily="18" charset="2"/>
              </a:rPr>
              <a:t>　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dirty="0">
                <a:solidFill>
                  <a:srgbClr val="800080"/>
                </a:solidFill>
                <a:sym typeface="Symbol" pitchFamily="18" charset="2"/>
              </a:rPr>
              <a:t>　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else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||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 ||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 　　　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8773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04184" y="441326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循环语句的语法制导翻译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67581" y="1059685"/>
            <a:ext cx="6894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while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2139950" y="3070225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063750" y="3908425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554038" y="2765425"/>
            <a:ext cx="1339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 :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566738" y="4899025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911350" y="2841625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1911350" y="2841625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" name="Line 15"/>
          <p:cNvSpPr>
            <a:spLocks noChangeShapeType="1"/>
          </p:cNvSpPr>
          <p:nvPr/>
        </p:nvSpPr>
        <p:spPr bwMode="auto">
          <a:xfrm>
            <a:off x="1911350" y="3679825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1911350" y="4518025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1862138" y="4518025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46094" name="Rectangle 18"/>
          <p:cNvSpPr>
            <a:spLocks noChangeArrowheads="1"/>
          </p:cNvSpPr>
          <p:nvPr/>
        </p:nvSpPr>
        <p:spPr bwMode="auto">
          <a:xfrm>
            <a:off x="3567113" y="2460625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6095" name="Rectangle 19"/>
          <p:cNvSpPr>
            <a:spLocks noChangeArrowheads="1"/>
          </p:cNvSpPr>
          <p:nvPr/>
        </p:nvSpPr>
        <p:spPr bwMode="auto">
          <a:xfrm>
            <a:off x="3567113" y="3146425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</a:p>
        </p:txBody>
      </p: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3233738" y="2917825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3233738" y="3603625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2090738" y="48228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9" name="Line 23"/>
          <p:cNvSpPr>
            <a:spLocks noChangeShapeType="1"/>
          </p:cNvSpPr>
          <p:nvPr/>
        </p:nvSpPr>
        <p:spPr bwMode="auto">
          <a:xfrm>
            <a:off x="1938338" y="4899025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0" name="Line 24"/>
          <p:cNvSpPr>
            <a:spLocks noChangeShapeType="1"/>
          </p:cNvSpPr>
          <p:nvPr/>
        </p:nvSpPr>
        <p:spPr bwMode="auto">
          <a:xfrm>
            <a:off x="3538538" y="2841625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Rectangle 25"/>
          <p:cNvSpPr>
            <a:spLocks noChangeArrowheads="1"/>
          </p:cNvSpPr>
          <p:nvPr/>
        </p:nvSpPr>
        <p:spPr bwMode="auto">
          <a:xfrm>
            <a:off x="712788" y="3679825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6102" name="Rectangle 26"/>
          <p:cNvSpPr>
            <a:spLocks noChangeArrowheads="1"/>
          </p:cNvSpPr>
          <p:nvPr/>
        </p:nvSpPr>
        <p:spPr bwMode="auto">
          <a:xfrm>
            <a:off x="5000625" y="1752600"/>
            <a:ext cx="40005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aseline="-25000" dirty="0">
                <a:sym typeface="Symbol" pitchFamily="18" charset="2"/>
              </a:rPr>
              <a:t>　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;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</a:t>
            </a:r>
            <a:r>
              <a:rPr lang="en-US" altLang="zh-CN" sz="2000" i="1" dirty="0" err="1">
                <a:sym typeface="Symbol" pitchFamily="18" charset="2"/>
              </a:rPr>
              <a:t>E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.false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i="1" dirty="0">
                <a:solidFill>
                  <a:srgbClr val="800080"/>
                </a:solidFill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do</a:t>
            </a:r>
            <a:r>
              <a:rPr lang="en-US" altLang="zh-CN" sz="2000" dirty="0">
                <a:sym typeface="Symbol" pitchFamily="18" charset="2"/>
              </a:rPr>
              <a:t> </a:t>
            </a:r>
            <a:endParaRPr lang="en-US" altLang="zh-CN" sz="2000" i="1" dirty="0">
              <a:solidFill>
                <a:srgbClr val="800080"/>
              </a:solidFill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zh-CN" altLang="en-US" sz="2000" dirty="0" smtClean="0">
                <a:sym typeface="Symbol" pitchFamily="18" charset="2"/>
              </a:rPr>
              <a:t>｝</a:t>
            </a:r>
            <a:endParaRPr lang="zh-CN" altLang="en-US" sz="2000" dirty="0"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baseline="-25000" dirty="0">
                <a:solidFill>
                  <a:srgbClr val="800080"/>
                </a:solidFill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aseline="-25000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‘:’)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dirty="0">
                <a:sym typeface="Symbol" pitchFamily="18" charset="2"/>
              </a:rPr>
              <a:t>　　　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918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70694" y="453096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复合语句的语法制导翻译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74834" y="1230451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>
                <a:solidFill>
                  <a:srgbClr val="990099"/>
                </a:solidFill>
              </a:rPr>
              <a:t>顺序复合语句（</a:t>
            </a:r>
            <a:r>
              <a:rPr lang="en-US" altLang="zh-CN" sz="2400" i="1" dirty="0">
                <a:solidFill>
                  <a:srgbClr val="990099"/>
                </a:solidFill>
              </a:rPr>
              <a:t>L </a:t>
            </a:r>
            <a:r>
              <a:rPr lang="zh-CN" altLang="en-US" sz="2400" b="1" dirty="0">
                <a:solidFill>
                  <a:srgbClr val="990099"/>
                </a:solidFill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ym typeface="Symbol" pitchFamily="18" charset="2"/>
              </a:rPr>
              <a:t>                                    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.next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 smtClean="0">
                <a:sym typeface="Symbol" pitchFamily="18" charset="2"/>
              </a:rPr>
              <a:t>newlabel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}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 ;</a:t>
            </a:r>
            <a:endParaRPr lang="en-US" altLang="zh-CN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dirty="0">
                <a:sym typeface="Symbol" pitchFamily="18" charset="2"/>
              </a:rPr>
              <a:t>                                                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                                                 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.code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|| gen(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.next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‘:’)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||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                                                  }</a:t>
            </a:r>
            <a:r>
              <a:rPr lang="en-US" altLang="zh-CN" baseline="-25000" dirty="0">
                <a:sym typeface="Symbol" pitchFamily="18" charset="2"/>
              </a:rPr>
              <a:t> 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124075" y="272415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.code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101850" y="35814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84213" y="4143375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S.next: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911350" y="25146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911350" y="2514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911350" y="3352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911350" y="4191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2090738" y="41624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3538538" y="25146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11188" y="3333750"/>
            <a:ext cx="124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.next:</a:t>
            </a:r>
          </a:p>
        </p:txBody>
      </p:sp>
    </p:spTree>
    <p:extLst>
      <p:ext uri="{BB962C8B-B14F-4D97-AF65-F5344CB8AC3E}">
        <p14:creationId xmlns:p14="http://schemas.microsoft.com/office/powerpoint/2010/main" val="35750839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14400" y="1219200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88141" y="457200"/>
            <a:ext cx="8064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含 </a:t>
            </a:r>
            <a:r>
              <a:rPr lang="en-US" altLang="zh-CN" sz="3200" i="1" dirty="0">
                <a:solidFill>
                  <a:srgbClr val="800080"/>
                </a:solidFill>
              </a:rPr>
              <a:t>break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语句的语法制导翻译</a:t>
            </a: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962299" y="1981200"/>
            <a:ext cx="748982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P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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D ;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  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if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then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gen(E. true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then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else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389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1271588" y="2057400"/>
            <a:ext cx="6985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while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do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gen(S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‘:’) 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zh-CN" altLang="en-US" sz="2000" i="1" dirty="0">
                <a:solidFill>
                  <a:srgbClr val="800080"/>
                </a:solidFill>
                <a:sym typeface="Symbol" pitchFamily="18" charset="2"/>
              </a:rPr>
              <a:t>；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dirty="0">
                <a:sym typeface="Symbol" pitchFamily="18" charset="2"/>
              </a:rPr>
              <a:t>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break ;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857250" y="1281333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  </a:t>
            </a:r>
            <a:r>
              <a:rPr lang="zh-CN" altLang="en-US" sz="2800" b="1" dirty="0"/>
              <a:t>（续）</a:t>
            </a:r>
            <a:endParaRPr lang="zh-CN" altLang="en-US" sz="1000" b="1" dirty="0"/>
          </a:p>
        </p:txBody>
      </p:sp>
      <p:sp>
        <p:nvSpPr>
          <p:cNvPr id="49161" name="Text Box 11"/>
          <p:cNvSpPr txBox="1">
            <a:spLocks noChangeArrowheads="1"/>
          </p:cNvSpPr>
          <p:nvPr/>
        </p:nvSpPr>
        <p:spPr bwMode="auto">
          <a:xfrm>
            <a:off x="465357" y="617537"/>
            <a:ext cx="8064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含 </a:t>
            </a:r>
            <a:r>
              <a:rPr lang="en-US" altLang="zh-CN" sz="3200" i="1" dirty="0">
                <a:solidFill>
                  <a:srgbClr val="800080"/>
                </a:solidFill>
              </a:rPr>
              <a:t>break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42928415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b="1" dirty="0"/>
              <a:t>（</a:t>
            </a:r>
            <a:r>
              <a:rPr lang="en-US" altLang="zh-CN" i="1" dirty="0" err="1"/>
              <a:t>backpatching</a:t>
            </a:r>
            <a:r>
              <a:rPr lang="zh-CN" altLang="en-US" b="1" dirty="0"/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27088" y="1416296"/>
            <a:ext cx="770572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另一种控制流中间代码生成技术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ym typeface="Symbol" pitchFamily="18" charset="2"/>
              </a:rPr>
              <a:t>     </a:t>
            </a:r>
            <a:r>
              <a:rPr lang="zh-CN" altLang="en-US" b="1">
                <a:sym typeface="Symbol" pitchFamily="18" charset="2"/>
              </a:rPr>
              <a:t>比较：前面的方法采用 </a:t>
            </a:r>
            <a:r>
              <a:rPr lang="en-US" altLang="zh-CN">
                <a:sym typeface="Symbol" pitchFamily="18" charset="2"/>
              </a:rPr>
              <a:t>L</a:t>
            </a:r>
            <a:r>
              <a:rPr lang="en-US" altLang="zh-CN" b="1">
                <a:sym typeface="Symbol" pitchFamily="18" charset="2"/>
              </a:rPr>
              <a:t>-</a:t>
            </a:r>
            <a:r>
              <a:rPr lang="zh-CN" altLang="en-US" b="1">
                <a:sym typeface="Symbol" pitchFamily="18" charset="2"/>
              </a:rPr>
              <a:t>属性文法</a:t>
            </a:r>
            <a:r>
              <a:rPr lang="en-US" altLang="zh-CN" b="1">
                <a:sym typeface="Symbol" pitchFamily="18" charset="2"/>
              </a:rPr>
              <a:t>/</a:t>
            </a:r>
            <a:r>
              <a:rPr lang="zh-CN" altLang="en-US" b="1">
                <a:sym typeface="Symbol" pitchFamily="18" charset="2"/>
              </a:rPr>
              <a:t>翻译模式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           下面的方法采用 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en-US" altLang="zh-CN" b="1">
                <a:sym typeface="Symbol" pitchFamily="18" charset="2"/>
              </a:rPr>
              <a:t>-</a:t>
            </a:r>
            <a:r>
              <a:rPr lang="zh-CN" altLang="en-US" b="1">
                <a:sym typeface="Symbol" pitchFamily="18" charset="2"/>
              </a:rPr>
              <a:t>属性文法</a:t>
            </a:r>
            <a:r>
              <a:rPr lang="en-US" altLang="zh-CN" b="1">
                <a:sym typeface="Symbol" pitchFamily="18" charset="2"/>
              </a:rPr>
              <a:t>/</a:t>
            </a:r>
            <a:r>
              <a:rPr lang="zh-CN" altLang="en-US" b="1">
                <a:sym typeface="Symbol" pitchFamily="18" charset="2"/>
              </a:rPr>
              <a:t>翻译模式</a:t>
            </a:r>
          </a:p>
        </p:txBody>
      </p:sp>
    </p:spTree>
    <p:extLst>
      <p:ext uri="{BB962C8B-B14F-4D97-AF65-F5344CB8AC3E}">
        <p14:creationId xmlns:p14="http://schemas.microsoft.com/office/powerpoint/2010/main" val="26062774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05004" y="625476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46088" y="1447800"/>
            <a:ext cx="84201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zh-CN" altLang="en-US" b="1" dirty="0">
                <a:sym typeface="Symbol" pitchFamily="18" charset="2"/>
              </a:rPr>
              <a:t>真链”，链表中的元素表示 一系列跳转</a:t>
            </a:r>
            <a:r>
              <a:rPr lang="zh-CN" altLang="en-US" b="1" dirty="0" smtClean="0">
                <a:sym typeface="Symbol" pitchFamily="18" charset="2"/>
              </a:rPr>
              <a:t>语句</a:t>
            </a:r>
            <a:r>
              <a:rPr lang="zh-CN" altLang="en-US" b="1" dirty="0">
                <a:sym typeface="Symbol" pitchFamily="18" charset="2"/>
              </a:rPr>
              <a:t>的地址</a:t>
            </a:r>
            <a:r>
              <a:rPr lang="zh-CN" altLang="en-US" b="1" dirty="0" smtClean="0">
                <a:sym typeface="Symbol" pitchFamily="18" charset="2"/>
              </a:rPr>
              <a:t>，</a:t>
            </a:r>
            <a:endParaRPr lang="en-US" altLang="zh-CN" b="1" dirty="0" smtClean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            </a:t>
            </a:r>
            <a:r>
              <a:rPr lang="zh-CN" altLang="en-US" b="1" dirty="0" smtClean="0">
                <a:sym typeface="Symbol" pitchFamily="18" charset="2"/>
              </a:rPr>
              <a:t>这些</a:t>
            </a:r>
            <a:r>
              <a:rPr lang="zh-CN" altLang="en-US" b="1" dirty="0">
                <a:sym typeface="Symbol" pitchFamily="18" charset="2"/>
              </a:rPr>
              <a:t>跳</a:t>
            </a:r>
            <a:r>
              <a:rPr lang="zh-CN" altLang="en-US" b="1" dirty="0" smtClean="0">
                <a:sym typeface="Symbol" pitchFamily="18" charset="2"/>
              </a:rPr>
              <a:t>转  语句</a:t>
            </a:r>
            <a:r>
              <a:rPr lang="zh-CN" altLang="en-US" b="1" dirty="0">
                <a:sym typeface="Symbol" pitchFamily="18" charset="2"/>
              </a:rPr>
              <a:t>的目标标号是体现</a:t>
            </a:r>
            <a:r>
              <a:rPr lang="zh-CN" altLang="en-US" b="1" dirty="0" smtClean="0">
                <a:sym typeface="Symbol" pitchFamily="18" charset="2"/>
              </a:rPr>
              <a:t>布尔表达式 </a:t>
            </a:r>
            <a:r>
              <a:rPr lang="en-US" altLang="zh-CN" i="1" dirty="0">
                <a:sym typeface="Symbol" pitchFamily="18" charset="2"/>
              </a:rPr>
              <a:t>E </a:t>
            </a:r>
            <a:r>
              <a:rPr lang="zh-CN" altLang="en-US" b="1" dirty="0">
                <a:sym typeface="Symbol" pitchFamily="18" charset="2"/>
              </a:rPr>
              <a:t>为“真”的标号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falselist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zh-CN" altLang="en-US" b="1" dirty="0">
                <a:sym typeface="Symbol" pitchFamily="18" charset="2"/>
              </a:rPr>
              <a:t>假链”，链表中的元素表示 一系列跳转</a:t>
            </a:r>
            <a:r>
              <a:rPr lang="zh-CN" altLang="en-US" b="1" dirty="0" smtClean="0">
                <a:sym typeface="Symbol" pitchFamily="18" charset="2"/>
              </a:rPr>
              <a:t>语句</a:t>
            </a:r>
            <a:r>
              <a:rPr lang="zh-CN" altLang="en-US" b="1" dirty="0">
                <a:sym typeface="Symbol" pitchFamily="18" charset="2"/>
              </a:rPr>
              <a:t>的地址</a:t>
            </a:r>
            <a:r>
              <a:rPr lang="zh-CN" altLang="en-US" b="1" dirty="0" smtClean="0">
                <a:sym typeface="Symbol" pitchFamily="18" charset="2"/>
              </a:rPr>
              <a:t>，</a:t>
            </a:r>
            <a:endParaRPr lang="en-US" altLang="zh-CN" b="1" dirty="0" smtClean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              </a:t>
            </a:r>
            <a:r>
              <a:rPr lang="zh-CN" altLang="en-US" b="1" dirty="0" smtClean="0">
                <a:sym typeface="Symbol" pitchFamily="18" charset="2"/>
              </a:rPr>
              <a:t>这些</a:t>
            </a:r>
            <a:r>
              <a:rPr lang="zh-CN" altLang="en-US" b="1" dirty="0">
                <a:sym typeface="Symbol" pitchFamily="18" charset="2"/>
              </a:rPr>
              <a:t>跳转语句的目标标号是体现</a:t>
            </a:r>
            <a:r>
              <a:rPr lang="zh-CN" altLang="en-US" b="1" dirty="0" smtClean="0">
                <a:sym typeface="Symbol" pitchFamily="18" charset="2"/>
              </a:rPr>
              <a:t>布尔表达式 </a:t>
            </a:r>
            <a:r>
              <a:rPr lang="en-US" altLang="zh-CN" i="1" dirty="0">
                <a:sym typeface="Symbol" pitchFamily="18" charset="2"/>
              </a:rPr>
              <a:t>E </a:t>
            </a:r>
            <a:r>
              <a:rPr lang="zh-CN" altLang="en-US" b="1" dirty="0">
                <a:sym typeface="Symbol" pitchFamily="18" charset="2"/>
              </a:rPr>
              <a:t>为假的标号</a:t>
            </a:r>
            <a:endParaRPr lang="zh-CN" altLang="en-US" b="1" i="1" dirty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en-US" altLang="zh-CN" i="1" dirty="0">
                <a:sym typeface="Symbol" pitchFamily="18" charset="2"/>
              </a:rPr>
              <a:t>next </a:t>
            </a:r>
            <a:r>
              <a:rPr lang="zh-CN" altLang="en-US" b="1" dirty="0">
                <a:sym typeface="Symbol" pitchFamily="18" charset="2"/>
              </a:rPr>
              <a:t>链”，链表中的元素表示 一系列跳</a:t>
            </a:r>
            <a:r>
              <a:rPr lang="zh-CN" altLang="en-US" b="1" dirty="0" smtClean="0">
                <a:sym typeface="Symbol" pitchFamily="18" charset="2"/>
              </a:rPr>
              <a:t>转语句</a:t>
            </a:r>
            <a:r>
              <a:rPr lang="zh-CN" altLang="en-US" b="1" dirty="0">
                <a:sym typeface="Symbol" pitchFamily="18" charset="2"/>
              </a:rPr>
              <a:t>的地址</a:t>
            </a:r>
            <a:r>
              <a:rPr lang="zh-CN" altLang="en-US" b="1" dirty="0" smtClean="0">
                <a:sym typeface="Symbol" pitchFamily="18" charset="2"/>
              </a:rPr>
              <a:t>，</a:t>
            </a:r>
            <a:endParaRPr lang="en-US" altLang="zh-CN" b="1" dirty="0" smtClean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            </a:t>
            </a:r>
            <a:r>
              <a:rPr lang="zh-CN" altLang="en-US" b="1" dirty="0" smtClean="0">
                <a:sym typeface="Symbol" pitchFamily="18" charset="2"/>
              </a:rPr>
              <a:t>这些</a:t>
            </a:r>
            <a:r>
              <a:rPr lang="zh-CN" altLang="en-US" b="1" dirty="0">
                <a:sym typeface="Symbol" pitchFamily="18" charset="2"/>
              </a:rPr>
              <a:t>跳转语句的目标标号是在</a:t>
            </a:r>
            <a:r>
              <a:rPr lang="zh-CN" altLang="en-US" b="1" dirty="0" smtClean="0">
                <a:sym typeface="Symbol" pitchFamily="18" charset="2"/>
              </a:rPr>
              <a:t>执 行</a:t>
            </a:r>
            <a:r>
              <a:rPr lang="zh-CN" altLang="en-US" b="1" dirty="0">
                <a:sym typeface="Symbol" pitchFamily="18" charset="2"/>
              </a:rPr>
              <a:t>序列中紧跟在 </a:t>
            </a:r>
            <a:r>
              <a:rPr lang="en-US" altLang="zh-CN" b="1" i="1" dirty="0">
                <a:sym typeface="Symbol" pitchFamily="18" charset="2"/>
              </a:rPr>
              <a:t>S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之后</a:t>
            </a:r>
            <a:r>
              <a:rPr lang="zh-CN" altLang="en-US" b="1" dirty="0" smtClean="0">
                <a:sym typeface="Symbol" pitchFamily="18" charset="2"/>
              </a:rPr>
              <a:t>的</a:t>
            </a:r>
            <a:endParaRPr lang="en-US" altLang="zh-CN" b="1" dirty="0" smtClean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          </a:t>
            </a:r>
            <a:r>
              <a:rPr lang="zh-CN" altLang="en-US" b="1" dirty="0" smtClean="0">
                <a:sym typeface="Symbol" pitchFamily="18" charset="2"/>
              </a:rPr>
              <a:t>下</a:t>
            </a:r>
            <a:r>
              <a:rPr lang="zh-CN" altLang="en-US" b="1" dirty="0">
                <a:sym typeface="Symbol" pitchFamily="18" charset="2"/>
              </a:rPr>
              <a:t>条</a:t>
            </a:r>
            <a:r>
              <a:rPr lang="en-US" altLang="zh-CN" sz="2000" i="1" dirty="0">
                <a:sym typeface="Symbol" pitchFamily="18" charset="2"/>
              </a:rPr>
              <a:t>TAC</a:t>
            </a:r>
            <a:r>
              <a:rPr lang="zh-CN" altLang="en-US" b="1" dirty="0">
                <a:sym typeface="Symbol" pitchFamily="18" charset="2"/>
              </a:rPr>
              <a:t>语句的</a:t>
            </a:r>
            <a:r>
              <a:rPr lang="zh-CN" altLang="en-US" b="1" dirty="0" smtClean="0">
                <a:sym typeface="Symbol" pitchFamily="18" charset="2"/>
              </a:rPr>
              <a:t>标号 </a:t>
            </a:r>
            <a:endParaRPr lang="zh-CN" altLang="en-US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19260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10"/>
          <p:cNvSpPr txBox="1">
            <a:spLocks noChangeArrowheads="1"/>
          </p:cNvSpPr>
          <p:nvPr/>
        </p:nvSpPr>
        <p:spPr bwMode="auto">
          <a:xfrm>
            <a:off x="428653" y="625476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762000" y="1371600"/>
            <a:ext cx="82296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(i)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创建只有一个结点 </a:t>
            </a:r>
            <a:r>
              <a:rPr lang="en-US" altLang="zh-CN" b="1" i="1" dirty="0">
                <a:sym typeface="Symbol" pitchFamily="18" charset="2"/>
              </a:rPr>
              <a:t>i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的表，对应存放目标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    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语句数组的一个下标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merge(p</a:t>
            </a:r>
            <a:r>
              <a:rPr lang="en-US" altLang="zh-CN" b="1" baseline="-25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,p</a:t>
            </a:r>
            <a:r>
              <a:rPr lang="en-US" altLang="zh-CN" b="1" baseline="-25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连接两个链表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b="1" baseline="-25000" dirty="0">
                <a:ea typeface="华文行楷" pitchFamily="2" charset="-122"/>
                <a:sym typeface="Symbol" pitchFamily="18" charset="2"/>
              </a:rPr>
              <a:t>1 </a:t>
            </a:r>
            <a:r>
              <a:rPr lang="zh-CN" altLang="en-US" b="1" dirty="0">
                <a:sym typeface="Symbol" pitchFamily="18" charset="2"/>
              </a:rPr>
              <a:t>和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b="1" baseline="-25000" dirty="0"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，返回结果链表</a:t>
            </a:r>
            <a:endParaRPr lang="zh-CN" altLang="en-US" b="1" i="1" dirty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p,i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将链表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 </a:t>
            </a:r>
            <a:r>
              <a:rPr lang="zh-CN" altLang="en-US" b="1" dirty="0">
                <a:sym typeface="Symbol" pitchFamily="18" charset="2"/>
              </a:rPr>
              <a:t>中每个元素所指向的跳转语句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的标号置为 </a:t>
            </a:r>
            <a:r>
              <a:rPr lang="en-US" altLang="zh-CN" b="1" i="1" dirty="0">
                <a:sym typeface="Symbol" pitchFamily="18" charset="2"/>
              </a:rPr>
              <a:t>i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en-US" altLang="zh-CN" sz="1000" b="1" i="1" dirty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下一条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语句的地址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i="1" dirty="0"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emit (…)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输出一条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语句，并使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加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17782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769883" y="1265238"/>
            <a:ext cx="65151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符号名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符号的类别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符号的类型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符号的存储类别和存储分配信息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符号的作用域信息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其他属性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zh-CN" altLang="en-US" b="1" dirty="0"/>
              <a:t>数组内情向量</a:t>
            </a:r>
            <a:endParaRPr kumimoji="0" lang="zh-CN" altLang="en-US" b="1" dirty="0"/>
          </a:p>
          <a:p>
            <a:pPr lvl="1" algn="l">
              <a:buClrTx/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lang="zh-CN" altLang="en-US" b="1" dirty="0"/>
              <a:t>记录结构的成员信息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kumimoji="0" lang="zh-CN" altLang="en-US" b="1" dirty="0">
              <a:latin typeface="楷体_GB2312" pitchFamily="49" charset="-122"/>
            </a:endParaRPr>
          </a:p>
          <a:p>
            <a:pPr lvl="1" algn="l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lang="zh-CN" altLang="en-US" b="1" dirty="0"/>
              <a:t>函数及过程的形参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kumimoji="0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5689506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84188" y="457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762000" y="1079829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处理</a:t>
            </a:r>
            <a:r>
              <a:rPr lang="zh-CN" altLang="en-US" sz="2800" b="1">
                <a:solidFill>
                  <a:srgbClr val="990099"/>
                </a:solidFill>
              </a:rPr>
              <a:t>布尔表达式的翻译模式</a:t>
            </a:r>
            <a:endParaRPr lang="zh-CN" altLang="en-US" sz="1000" b="1">
              <a:solidFill>
                <a:srgbClr val="990099"/>
              </a:solidFill>
            </a:endParaRPr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21336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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i="1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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2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baseline="-2500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i="1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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>
                <a:sym typeface="Symbol" pitchFamily="18" charset="2"/>
              </a:rPr>
              <a:t>1</a:t>
            </a: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3124200" y="1927225"/>
            <a:ext cx="54864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 eaLnBrk="0" hangingPunct="0">
              <a:buClrTx/>
              <a:buFont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 eaLnBrk="0" hangingPunct="0">
              <a:buClrTx/>
              <a:buFont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21580" name="Rectangle 12"/>
          <p:cNvSpPr>
            <a:spLocks noChangeArrowheads="1"/>
          </p:cNvSpPr>
          <p:nvPr/>
        </p:nvSpPr>
        <p:spPr bwMode="auto">
          <a:xfrm>
            <a:off x="375444" y="5034674"/>
            <a:ext cx="81724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/>
              <a:t>注</a:t>
            </a:r>
            <a:r>
              <a:rPr lang="en-US" altLang="zh-CN" b="1" dirty="0"/>
              <a:t>: </a:t>
            </a:r>
            <a:r>
              <a:rPr lang="zh-CN" altLang="en-US" b="1" dirty="0"/>
              <a:t>这里可以规定产生式的优先级依次递增来解决冲突问题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（下同）</a:t>
            </a:r>
          </a:p>
        </p:txBody>
      </p:sp>
    </p:spTree>
    <p:extLst>
      <p:ext uri="{BB962C8B-B14F-4D97-AF65-F5344CB8AC3E}">
        <p14:creationId xmlns:p14="http://schemas.microsoft.com/office/powerpoint/2010/main" val="16998926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51090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09600" y="1233487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</a:t>
            </a:r>
            <a:r>
              <a:rPr lang="zh-CN" altLang="en-US" sz="2800" b="1" dirty="0">
                <a:solidFill>
                  <a:srgbClr val="990099"/>
                </a:solidFill>
              </a:rPr>
              <a:t>布尔表达式的翻译模式 </a:t>
            </a:r>
            <a:r>
              <a:rPr lang="zh-CN" altLang="en-US" sz="2800" b="1" dirty="0"/>
              <a:t>（续）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066800" y="1927225"/>
            <a:ext cx="1981200" cy="40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) 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800">
              <a:ea typeface="华文行楷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rop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2</a:t>
            </a:r>
          </a:p>
          <a:p>
            <a:pPr algn="l" eaLnBrk="0" hangingPunct="0">
              <a:buClrTx/>
              <a:buFontTx/>
              <a:buNone/>
            </a:pPr>
            <a:endParaRPr lang="en-US" altLang="zh-CN" sz="3200" u="sng" baseline="-25000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i="1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i="1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1000" i="1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true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false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1000" i="1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M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124200" y="1905000"/>
            <a:ext cx="5410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nextstm+1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emit ( </a:t>
            </a:r>
            <a:r>
              <a:rPr lang="en-US" altLang="zh-CN" sz="2000" i="1" dirty="0"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‘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rop.op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685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69054" y="517526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548564" y="1146887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布尔表达式 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800080"/>
                </a:solidFill>
              </a:rPr>
              <a:t>a&lt;b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c&lt;d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e&lt;f </a:t>
            </a:r>
            <a:r>
              <a:rPr lang="zh-CN" altLang="en-US" sz="2800" b="1" dirty="0"/>
              <a:t>的翻译</a:t>
            </a:r>
            <a:r>
              <a:rPr lang="zh-CN" altLang="en-US" sz="2800" b="1" dirty="0">
                <a:solidFill>
                  <a:srgbClr val="990099"/>
                </a:solidFill>
              </a:rPr>
              <a:t>示意</a:t>
            </a: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5715000" y="19812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0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a&lt;b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2181225" y="3108325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>
                <a:ea typeface="华文行楷" pitchFamily="2" charset="-122"/>
              </a:rPr>
              <a:t>or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524000" y="1981200"/>
            <a:ext cx="3200400" cy="1600200"/>
            <a:chOff x="960" y="1488"/>
            <a:chExt cx="2016" cy="1008"/>
          </a:xfrm>
        </p:grpSpPr>
        <p:sp>
          <p:nvSpPr>
            <p:cNvPr id="55354" name="Rectangle 15"/>
            <p:cNvSpPr>
              <a:spLocks noChangeArrowheads="1"/>
            </p:cNvSpPr>
            <p:nvPr/>
          </p:nvSpPr>
          <p:spPr bwMode="auto">
            <a:xfrm>
              <a:off x="1536" y="148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.truelist={0,4}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 flipV="1">
              <a:off x="2016" y="1933"/>
              <a:ext cx="96" cy="32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 flipV="1">
              <a:off x="960" y="1920"/>
              <a:ext cx="728" cy="5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 flipV="1">
              <a:off x="1584" y="1920"/>
              <a:ext cx="272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8" name="Line 23"/>
            <p:cNvSpPr>
              <a:spLocks noChangeShapeType="1"/>
            </p:cNvSpPr>
            <p:nvPr/>
          </p:nvSpPr>
          <p:spPr bwMode="auto">
            <a:xfrm flipH="1" flipV="1">
              <a:off x="2352" y="1933"/>
              <a:ext cx="624" cy="5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53" name="Rectangle 37"/>
          <p:cNvSpPr>
            <a:spLocks noChangeArrowheads="1"/>
          </p:cNvSpPr>
          <p:nvPr/>
        </p:nvSpPr>
        <p:spPr bwMode="auto">
          <a:xfrm>
            <a:off x="3444875" y="44037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>
                <a:ea typeface="华文行楷" pitchFamily="2" charset="-122"/>
              </a:rPr>
              <a:t>and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514600" y="3184525"/>
            <a:ext cx="1752600" cy="946150"/>
            <a:chOff x="1584" y="2246"/>
            <a:chExt cx="1104" cy="596"/>
          </a:xfrm>
        </p:grpSpPr>
        <p:sp>
          <p:nvSpPr>
            <p:cNvPr id="55351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52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3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.gotostm=2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733800" y="4687888"/>
            <a:ext cx="1828800" cy="946150"/>
            <a:chOff x="2352" y="3193"/>
            <a:chExt cx="1152" cy="596"/>
          </a:xfrm>
        </p:grpSpPr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784" y="3539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49" name="Line 54"/>
            <p:cNvSpPr>
              <a:spLocks noChangeShapeType="1"/>
            </p:cNvSpPr>
            <p:nvPr/>
          </p:nvSpPr>
          <p:spPr bwMode="auto">
            <a:xfrm flipH="1" flipV="1">
              <a:off x="2875" y="3443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0" name="Rectangle 55"/>
            <p:cNvSpPr>
              <a:spLocks noChangeArrowheads="1"/>
            </p:cNvSpPr>
            <p:nvPr/>
          </p:nvSpPr>
          <p:spPr bwMode="auto">
            <a:xfrm>
              <a:off x="2352" y="3193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.gotostm=4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590800" y="3505200"/>
            <a:ext cx="3886200" cy="1371600"/>
            <a:chOff x="1632" y="2448"/>
            <a:chExt cx="2448" cy="864"/>
          </a:xfrm>
        </p:grpSpPr>
        <p:sp>
          <p:nvSpPr>
            <p:cNvPr id="55343" name="Line 25"/>
            <p:cNvSpPr>
              <a:spLocks noChangeShapeType="1"/>
            </p:cNvSpPr>
            <p:nvPr/>
          </p:nvSpPr>
          <p:spPr bwMode="auto">
            <a:xfrm flipV="1">
              <a:off x="2400" y="2880"/>
              <a:ext cx="200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Rectangle 49"/>
            <p:cNvSpPr>
              <a:spLocks noChangeArrowheads="1"/>
            </p:cNvSpPr>
            <p:nvPr/>
          </p:nvSpPr>
          <p:spPr bwMode="auto">
            <a:xfrm>
              <a:off x="2352" y="244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</a:p>
          </p:txBody>
        </p:sp>
        <p:sp>
          <p:nvSpPr>
            <p:cNvPr id="55345" name="Line 50"/>
            <p:cNvSpPr>
              <a:spLocks noChangeShapeType="1"/>
            </p:cNvSpPr>
            <p:nvPr/>
          </p:nvSpPr>
          <p:spPr bwMode="auto">
            <a:xfrm flipV="1">
              <a:off x="1632" y="2880"/>
              <a:ext cx="81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6" name="Line 53"/>
            <p:cNvSpPr>
              <a:spLocks noChangeShapeType="1"/>
            </p:cNvSpPr>
            <p:nvPr/>
          </p:nvSpPr>
          <p:spPr bwMode="auto">
            <a:xfrm flipH="1" flipV="1">
              <a:off x="2784" y="2880"/>
              <a:ext cx="9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7" name="Line 56"/>
            <p:cNvSpPr>
              <a:spLocks noChangeShapeType="1"/>
            </p:cNvSpPr>
            <p:nvPr/>
          </p:nvSpPr>
          <p:spPr bwMode="auto">
            <a:xfrm flipH="1" flipV="1">
              <a:off x="3168" y="2883"/>
              <a:ext cx="912" cy="42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" y="3489325"/>
            <a:ext cx="1676400" cy="1250950"/>
            <a:chOff x="480" y="2438"/>
            <a:chExt cx="1056" cy="788"/>
          </a:xfrm>
        </p:grpSpPr>
        <p:sp>
          <p:nvSpPr>
            <p:cNvPr id="55336" name="Rectangle 47"/>
            <p:cNvSpPr>
              <a:spLocks noChangeArrowheads="1"/>
            </p:cNvSpPr>
            <p:nvPr/>
          </p:nvSpPr>
          <p:spPr bwMode="auto">
            <a:xfrm>
              <a:off x="480" y="243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.falselist={1}</a:t>
              </a:r>
            </a:p>
          </p:txBody>
        </p:sp>
        <p:sp>
          <p:nvSpPr>
            <p:cNvPr id="55337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8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9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55341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1828800" y="4724400"/>
            <a:ext cx="1676400" cy="1219200"/>
            <a:chOff x="1152" y="3216"/>
            <a:chExt cx="1056" cy="768"/>
          </a:xfrm>
        </p:grpSpPr>
        <p:sp>
          <p:nvSpPr>
            <p:cNvPr id="55329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.falselist={3}</a:t>
              </a:r>
            </a:p>
          </p:txBody>
        </p:sp>
        <p:sp>
          <p:nvSpPr>
            <p:cNvPr id="55330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1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2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55334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5791200" y="4800600"/>
            <a:ext cx="1828800" cy="1219200"/>
            <a:chOff x="3648" y="3264"/>
            <a:chExt cx="1152" cy="768"/>
          </a:xfrm>
        </p:grpSpPr>
        <p:sp>
          <p:nvSpPr>
            <p:cNvPr id="55322" name="Rectangle 57"/>
            <p:cNvSpPr>
              <a:spLocks noChangeArrowheads="1"/>
            </p:cNvSpPr>
            <p:nvPr/>
          </p:nvSpPr>
          <p:spPr bwMode="auto">
            <a:xfrm>
              <a:off x="3648" y="3264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.falselist={5}</a:t>
              </a:r>
            </a:p>
          </p:txBody>
        </p:sp>
        <p:sp>
          <p:nvSpPr>
            <p:cNvPr id="55323" name="Rectangle 70"/>
            <p:cNvSpPr>
              <a:spLocks noChangeArrowheads="1"/>
            </p:cNvSpPr>
            <p:nvPr/>
          </p:nvSpPr>
          <p:spPr bwMode="auto">
            <a:xfrm>
              <a:off x="4028" y="378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24" name="Line 71"/>
            <p:cNvSpPr>
              <a:spLocks noChangeShapeType="1"/>
            </p:cNvSpPr>
            <p:nvPr/>
          </p:nvSpPr>
          <p:spPr bwMode="auto">
            <a:xfrm flipH="1" flipV="1">
              <a:off x="4142" y="367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72"/>
            <p:cNvSpPr>
              <a:spLocks noChangeShapeType="1"/>
            </p:cNvSpPr>
            <p:nvPr/>
          </p:nvSpPr>
          <p:spPr bwMode="auto">
            <a:xfrm flipV="1">
              <a:off x="3901" y="3686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Rectangle 73"/>
            <p:cNvSpPr>
              <a:spLocks noChangeArrowheads="1"/>
            </p:cNvSpPr>
            <p:nvPr/>
          </p:nvSpPr>
          <p:spPr bwMode="auto">
            <a:xfrm>
              <a:off x="3744" y="37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e</a:t>
              </a:r>
            </a:p>
          </p:txBody>
        </p:sp>
        <p:sp>
          <p:nvSpPr>
            <p:cNvPr id="55327" name="Line 74"/>
            <p:cNvSpPr>
              <a:spLocks noChangeShapeType="1"/>
            </p:cNvSpPr>
            <p:nvPr/>
          </p:nvSpPr>
          <p:spPr bwMode="auto">
            <a:xfrm flipH="1" flipV="1">
              <a:off x="4300" y="3686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Rectangle 75"/>
            <p:cNvSpPr>
              <a:spLocks noChangeArrowheads="1"/>
            </p:cNvSpPr>
            <p:nvPr/>
          </p:nvSpPr>
          <p:spPr bwMode="auto">
            <a:xfrm>
              <a:off x="4333" y="3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f</a:t>
              </a:r>
            </a:p>
          </p:txBody>
        </p:sp>
      </p:grpSp>
      <p:sp>
        <p:nvSpPr>
          <p:cNvPr id="623692" name="Rectangle 76"/>
          <p:cNvSpPr>
            <a:spLocks noChangeArrowheads="1"/>
          </p:cNvSpPr>
          <p:nvPr/>
        </p:nvSpPr>
        <p:spPr bwMode="auto">
          <a:xfrm>
            <a:off x="5715000" y="2362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goto 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93" name="Rectangle 77"/>
          <p:cNvSpPr>
            <a:spLocks noChangeArrowheads="1"/>
          </p:cNvSpPr>
          <p:nvPr/>
        </p:nvSpPr>
        <p:spPr bwMode="auto">
          <a:xfrm>
            <a:off x="5715000" y="3124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694" name="Rectangle 78"/>
          <p:cNvSpPr>
            <a:spLocks noChangeArrowheads="1"/>
          </p:cNvSpPr>
          <p:nvPr/>
        </p:nvSpPr>
        <p:spPr bwMode="auto">
          <a:xfrm>
            <a:off x="5715000" y="2743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c&lt;d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</a:p>
        </p:txBody>
      </p:sp>
      <p:sp>
        <p:nvSpPr>
          <p:cNvPr id="623695" name="Rectangle 79"/>
          <p:cNvSpPr>
            <a:spLocks noChangeArrowheads="1"/>
          </p:cNvSpPr>
          <p:nvPr/>
        </p:nvSpPr>
        <p:spPr bwMode="auto">
          <a:xfrm>
            <a:off x="5715000" y="3505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4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e&lt;f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</a:p>
        </p:txBody>
      </p:sp>
      <p:sp>
        <p:nvSpPr>
          <p:cNvPr id="623696" name="Rectangle 80"/>
          <p:cNvSpPr>
            <a:spLocks noChangeArrowheads="1"/>
          </p:cNvSpPr>
          <p:nvPr/>
        </p:nvSpPr>
        <p:spPr bwMode="auto">
          <a:xfrm>
            <a:off x="5715000" y="394652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5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703" name="Rectangle 87"/>
          <p:cNvSpPr>
            <a:spLocks noChangeArrowheads="1"/>
          </p:cNvSpPr>
          <p:nvPr/>
        </p:nvSpPr>
        <p:spPr bwMode="auto">
          <a:xfrm>
            <a:off x="7888288" y="2743200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(4)</a:t>
            </a:r>
          </a:p>
        </p:txBody>
      </p:sp>
      <p:sp>
        <p:nvSpPr>
          <p:cNvPr id="623705" name="Rectangle 89"/>
          <p:cNvSpPr>
            <a:spLocks noChangeArrowheads="1"/>
          </p:cNvSpPr>
          <p:nvPr/>
        </p:nvSpPr>
        <p:spPr bwMode="auto">
          <a:xfrm>
            <a:off x="7239000" y="2362200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3444322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2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7" grpId="0" autoUpdateAnimBg="0"/>
      <p:bldP spid="623637" grpId="0" autoUpdateAnimBg="0"/>
      <p:bldP spid="623653" grpId="0" autoUpdateAnimBg="0"/>
      <p:bldP spid="623692" grpId="0" autoUpdateAnimBg="0"/>
      <p:bldP spid="623693" grpId="0" autoUpdateAnimBg="0"/>
      <p:bldP spid="623694" grpId="0" autoUpdateAnimBg="0"/>
      <p:bldP spid="623695" grpId="0" autoUpdateAnimBg="0"/>
      <p:bldP spid="623696" grpId="0" autoUpdateAnimBg="0"/>
      <p:bldP spid="623703" grpId="0" autoUpdateAnimBg="0"/>
      <p:bldP spid="62370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81356" y="593726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88988" y="1173163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处理条件</a:t>
            </a:r>
            <a:r>
              <a:rPr lang="zh-CN" altLang="en-US" sz="2800" b="1" dirty="0">
                <a:solidFill>
                  <a:srgbClr val="990099"/>
                </a:solidFill>
              </a:rPr>
              <a:t>语句的翻译模式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62000" y="1731690"/>
            <a:ext cx="79248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,M.gotostm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baseline="-25000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_’)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0928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94494" y="563562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788988" y="1247776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处理循环、复合</a:t>
            </a:r>
            <a:r>
              <a:rPr lang="zh-CN" altLang="en-US" sz="2800" b="1" dirty="0">
                <a:solidFill>
                  <a:srgbClr val="990099"/>
                </a:solidFill>
              </a:rPr>
              <a:t>的翻译模式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156494" y="1981200"/>
            <a:ext cx="5943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backpatch(S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.nextlist,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backpatch(E</a:t>
            </a:r>
            <a:r>
              <a:rPr lang="en-US" altLang="zh-CN" sz="2000" i="1">
                <a:sym typeface="Symbol" pitchFamily="18" charset="2"/>
              </a:rPr>
              <a:t>.truelist,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S</a:t>
            </a:r>
            <a:r>
              <a:rPr lang="en-US" altLang="zh-CN" sz="2000" i="1">
                <a:sym typeface="Symbol" pitchFamily="18" charset="2"/>
              </a:rPr>
              <a:t>.nextlist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.falselist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emit(‘goto’, 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M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sym typeface="Symbol" pitchFamily="18" charset="2"/>
              </a:rPr>
              <a:t>backpatch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nextlist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.gotostm</a:t>
            </a:r>
            <a:r>
              <a:rPr lang="en-US" altLang="zh-CN" sz="2000">
                <a:sym typeface="Symbol" pitchFamily="18" charset="2"/>
              </a:rPr>
              <a:t>) ; </a:t>
            </a:r>
            <a:endParaRPr lang="en-US" altLang="zh-CN" sz="2000" i="1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S.nextlist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.nextlist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M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sym typeface="Symbol" pitchFamily="18" charset="2"/>
              </a:rPr>
              <a:t>M.gotostm := nextstm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82613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2379" y="500830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838200" y="1225604"/>
            <a:ext cx="8126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增加 </a:t>
            </a:r>
            <a:r>
              <a:rPr lang="en-US" altLang="zh-CN" sz="2800" i="1" dirty="0">
                <a:solidFill>
                  <a:srgbClr val="990099"/>
                </a:solidFill>
              </a:rPr>
              <a:t>break</a:t>
            </a:r>
            <a:r>
              <a:rPr lang="en-US" altLang="zh-CN" sz="2800" b="1" dirty="0">
                <a:solidFill>
                  <a:srgbClr val="990099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语句后控制语句处理的翻译模式</a:t>
            </a:r>
          </a:p>
        </p:txBody>
      </p:sp>
      <p:sp>
        <p:nvSpPr>
          <p:cNvPr id="58373" name="Text Box 9"/>
          <p:cNvSpPr txBox="1">
            <a:spLocks noChangeArrowheads="1"/>
          </p:cNvSpPr>
          <p:nvPr/>
        </p:nvSpPr>
        <p:spPr bwMode="auto">
          <a:xfrm>
            <a:off x="971550" y="1766723"/>
            <a:ext cx="8172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P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 D ; S M        </a:t>
            </a:r>
            <a:r>
              <a:rPr lang="en-US" altLang="zh-CN" sz="2000" dirty="0">
                <a:sym typeface="Symbol" pitchFamily="18" charset="2"/>
              </a:rPr>
              <a:t>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dirty="0">
                <a:sym typeface="Symbol" pitchFamily="18" charset="2"/>
              </a:rPr>
              <a:t> }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if E then M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dirty="0">
                <a:sym typeface="Symbol" pitchFamily="18" charset="2"/>
              </a:rPr>
              <a:t>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E.truelist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merge(</a:t>
            </a:r>
            <a:r>
              <a:rPr lang="en-US" altLang="zh-CN" sz="2000" i="1" dirty="0" err="1">
                <a:sym typeface="Symbol" pitchFamily="18" charset="2"/>
              </a:rPr>
              <a:t>E.falselist</a:t>
            </a:r>
            <a:r>
              <a:rPr lang="en-US" altLang="zh-CN" sz="2000" i="1" dirty="0"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if E then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N else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E.truelist</a:t>
            </a:r>
            <a:r>
              <a:rPr lang="en-US" altLang="zh-CN" sz="2000" i="1" dirty="0"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E.falselist</a:t>
            </a:r>
            <a:r>
              <a:rPr lang="en-US" altLang="zh-CN" sz="2000" i="1" dirty="0"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merge(</a:t>
            </a:r>
            <a:r>
              <a:rPr lang="en-US" altLang="zh-CN" sz="2000" i="1" dirty="0" err="1">
                <a:sym typeface="Symbol" pitchFamily="18" charset="2"/>
              </a:rPr>
              <a:t>N.nextlist</a:t>
            </a:r>
            <a:r>
              <a:rPr lang="en-US" altLang="zh-CN" sz="2000" i="1" dirty="0"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.breaklist )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</p:txBody>
      </p:sp>
      <p:sp>
        <p:nvSpPr>
          <p:cNvPr id="58374" name="Rectangle 10"/>
          <p:cNvSpPr>
            <a:spLocks noChangeArrowheads="1"/>
          </p:cNvSpPr>
          <p:nvPr/>
        </p:nvSpPr>
        <p:spPr bwMode="auto">
          <a:xfrm>
            <a:off x="690344" y="5042778"/>
            <a:ext cx="823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breaklist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en-US" altLang="zh-CN" i="1" dirty="0">
                <a:sym typeface="Symbol" pitchFamily="18" charset="2"/>
              </a:rPr>
              <a:t>break </a:t>
            </a:r>
            <a:r>
              <a:rPr lang="zh-CN" altLang="en-US" b="1" dirty="0">
                <a:sym typeface="Symbol" pitchFamily="18" charset="2"/>
              </a:rPr>
              <a:t>链”，链表中的元素表示 一系列跳转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语句的地址，这些跳转语句的目标标号是直接所属 </a:t>
            </a:r>
            <a:r>
              <a:rPr lang="en-US" altLang="zh-CN" dirty="0">
                <a:sym typeface="Symbol" pitchFamily="18" charset="2"/>
              </a:rPr>
              <a:t>while </a:t>
            </a:r>
            <a:r>
              <a:rPr lang="zh-CN" altLang="en-US" b="1" dirty="0">
                <a:sym typeface="Symbol" pitchFamily="18" charset="2"/>
              </a:rPr>
              <a:t>语句的结束位置</a:t>
            </a:r>
          </a:p>
        </p:txBody>
      </p:sp>
    </p:spTree>
    <p:extLst>
      <p:ext uri="{BB962C8B-B14F-4D97-AF65-F5344CB8AC3E}">
        <p14:creationId xmlns:p14="http://schemas.microsoft.com/office/powerpoint/2010/main" val="12092979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25450" y="541934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9396" name="Rectangle 8"/>
          <p:cNvSpPr>
            <a:spLocks noChangeArrowheads="1"/>
          </p:cNvSpPr>
          <p:nvPr/>
        </p:nvSpPr>
        <p:spPr bwMode="auto">
          <a:xfrm>
            <a:off x="425450" y="1211358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增加 </a:t>
            </a:r>
            <a:r>
              <a:rPr lang="en-US" altLang="zh-CN" sz="2800" i="1" dirty="0">
                <a:solidFill>
                  <a:srgbClr val="990099"/>
                </a:solidFill>
              </a:rPr>
              <a:t>break</a:t>
            </a:r>
            <a:r>
              <a:rPr lang="en-US" altLang="zh-CN" sz="2800" b="1" dirty="0">
                <a:solidFill>
                  <a:srgbClr val="990099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语句后控制语句处理的翻译模式</a:t>
            </a:r>
            <a:r>
              <a:rPr lang="zh-CN" altLang="en-US" sz="2800" b="1" dirty="0"/>
              <a:t>（续）</a:t>
            </a:r>
          </a:p>
        </p:txBody>
      </p:sp>
      <p:sp>
        <p:nvSpPr>
          <p:cNvPr id="59397" name="Text Box 9"/>
          <p:cNvSpPr txBox="1">
            <a:spLocks noChangeArrowheads="1"/>
          </p:cNvSpPr>
          <p:nvPr/>
        </p:nvSpPr>
        <p:spPr bwMode="auto">
          <a:xfrm>
            <a:off x="711857" y="1730471"/>
            <a:ext cx="795655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while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E then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E.truelist</a:t>
            </a:r>
            <a:r>
              <a:rPr lang="en-US" altLang="zh-CN" sz="2000" i="1" dirty="0"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:= merge(</a:t>
            </a:r>
            <a:r>
              <a:rPr lang="en-US" altLang="zh-CN" sz="2000" i="1" dirty="0" err="1">
                <a:sym typeface="Symbol" pitchFamily="18" charset="2"/>
              </a:rPr>
              <a:t>E.falselist</a:t>
            </a:r>
            <a:r>
              <a:rPr lang="en-US" altLang="zh-CN" sz="2000" i="1" dirty="0"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 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:= “”;   emit(‘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 {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 smtClean="0">
                <a:sym typeface="Symbol" pitchFamily="18" charset="2"/>
              </a:rPr>
              <a:t>                                </a:t>
            </a:r>
            <a:r>
              <a:rPr lang="en-US" altLang="zh-CN" sz="2000" i="1" dirty="0" err="1" smtClean="0">
                <a:sym typeface="Symbol" pitchFamily="18" charset="2"/>
              </a:rPr>
              <a:t>S.nextlist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; 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.breaklist</a:t>
            </a:r>
            <a:r>
              <a:rPr lang="en-US" altLang="zh-CN" sz="2000" dirty="0">
                <a:sym typeface="Symbol" pitchFamily="18" charset="2"/>
              </a:rPr>
              <a:t> ) 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break ;        </a:t>
            </a:r>
            <a:r>
              <a:rPr lang="en-US" altLang="zh-CN" sz="2000" dirty="0">
                <a:sym typeface="Symbol" pitchFamily="18" charset="2"/>
              </a:rPr>
              <a:t> {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makelist</a:t>
            </a:r>
            <a:r>
              <a:rPr lang="en-US" altLang="zh-CN" sz="2000" i="1" dirty="0">
                <a:sym typeface="Symbol" pitchFamily="18" charset="2"/>
              </a:rPr>
              <a:t> 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) ;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S.nextlist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“”</a:t>
            </a:r>
            <a:r>
              <a:rPr lang="zh-CN" altLang="en-US" sz="2000" i="1" dirty="0"/>
              <a:t>；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emit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 _’)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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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N.nextlist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makelist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); emit(‘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 _’)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4591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3"/>
          <p:cNvSpPr>
            <a:spLocks noChangeArrowheads="1"/>
          </p:cNvSpPr>
          <p:nvPr/>
        </p:nvSpPr>
        <p:spPr bwMode="auto">
          <a:xfrm>
            <a:off x="664779" y="1158766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拉链回填技术</a:t>
            </a:r>
            <a:r>
              <a:rPr lang="zh-CN" altLang="en-US" sz="2800" b="1" dirty="0"/>
              <a:t>示例</a:t>
            </a:r>
            <a:endParaRPr lang="zh-CN" altLang="en-US" sz="2800" b="1" dirty="0">
              <a:sym typeface="Symbol" pitchFamily="18" charset="2"/>
            </a:endParaRPr>
          </a:p>
        </p:txBody>
      </p:sp>
      <p:sp>
        <p:nvSpPr>
          <p:cNvPr id="61444" name="Text Box 18"/>
          <p:cNvSpPr txBox="1">
            <a:spLocks noChangeArrowheads="1"/>
          </p:cNvSpPr>
          <p:nvPr/>
        </p:nvSpPr>
        <p:spPr bwMode="auto">
          <a:xfrm>
            <a:off x="381000" y="563562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GOTO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语句的语法制导翻译 </a:t>
            </a:r>
            <a:r>
              <a:rPr lang="zh-CN" altLang="en-US" sz="3200" b="1" dirty="0">
                <a:latin typeface="楷体_GB2312" pitchFamily="49" charset="-122"/>
              </a:rPr>
              <a:t>（选讲）</a:t>
            </a:r>
          </a:p>
        </p:txBody>
      </p:sp>
      <p:sp>
        <p:nvSpPr>
          <p:cNvPr id="61449" name="Text Box 19"/>
          <p:cNvSpPr txBox="1">
            <a:spLocks noChangeArrowheads="1"/>
          </p:cNvSpPr>
          <p:nvPr/>
        </p:nvSpPr>
        <p:spPr bwMode="auto">
          <a:xfrm>
            <a:off x="1295400" y="1828800"/>
            <a:ext cx="21336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 dirty="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(10)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dirty="0" err="1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 dirty="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(20)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dirty="0" err="1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 dirty="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(30)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dirty="0" err="1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 dirty="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(40)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 dirty="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AutoNum type="arabicParenBoth" startAt="50"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 err="1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575511" name="AutoShape 23"/>
          <p:cNvSpPr>
            <a:spLocks noChangeArrowheads="1"/>
          </p:cNvSpPr>
          <p:nvPr/>
        </p:nvSpPr>
        <p:spPr bwMode="auto">
          <a:xfrm>
            <a:off x="3733800" y="3370262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5512" name="Text Box 24"/>
          <p:cNvSpPr txBox="1">
            <a:spLocks noChangeArrowheads="1"/>
          </p:cNvSpPr>
          <p:nvPr/>
        </p:nvSpPr>
        <p:spPr bwMode="auto">
          <a:xfrm>
            <a:off x="5486400" y="1846262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575513" name="Text Box 25"/>
          <p:cNvSpPr txBox="1">
            <a:spLocks noChangeArrowheads="1"/>
          </p:cNvSpPr>
          <p:nvPr/>
        </p:nvSpPr>
        <p:spPr bwMode="auto">
          <a:xfrm>
            <a:off x="5486400" y="2608262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kumimoji="0" lang="en-US" altLang="zh-CN" sz="800"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100</a:t>
            </a:r>
          </a:p>
        </p:txBody>
      </p:sp>
      <p:sp>
        <p:nvSpPr>
          <p:cNvPr id="575514" name="Text Box 26"/>
          <p:cNvSpPr txBox="1">
            <a:spLocks noChangeArrowheads="1"/>
          </p:cNvSpPr>
          <p:nvPr/>
        </p:nvSpPr>
        <p:spPr bwMode="auto">
          <a:xfrm>
            <a:off x="5486400" y="3294062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200</a:t>
            </a:r>
          </a:p>
        </p:txBody>
      </p:sp>
      <p:sp>
        <p:nvSpPr>
          <p:cNvPr id="575515" name="Text Box 27"/>
          <p:cNvSpPr txBox="1">
            <a:spLocks noChangeArrowheads="1"/>
          </p:cNvSpPr>
          <p:nvPr/>
        </p:nvSpPr>
        <p:spPr bwMode="auto">
          <a:xfrm>
            <a:off x="5486400" y="4070350"/>
            <a:ext cx="2133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 dirty="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(400)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:</a:t>
            </a:r>
            <a:endParaRPr lang="en-US" altLang="zh-CN" sz="2000" i="1" dirty="0"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56693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11" grpId="0" animBg="1"/>
      <p:bldP spid="575512" grpId="0" autoUpdateAnimBg="0"/>
      <p:bldP spid="575513" grpId="0" autoUpdateAnimBg="0"/>
      <p:bldP spid="575514" grpId="0" autoUpdateAnimBg="0"/>
      <p:bldP spid="57551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62000" y="11430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拉链回填技术</a:t>
            </a:r>
            <a:r>
              <a:rPr lang="zh-CN" altLang="en-US" sz="2800" b="1" dirty="0"/>
              <a:t>示例</a:t>
            </a:r>
          </a:p>
        </p:txBody>
      </p:sp>
      <p:sp>
        <p:nvSpPr>
          <p:cNvPr id="62472" name="Text Box 9"/>
          <p:cNvSpPr txBox="1">
            <a:spLocks noChangeArrowheads="1"/>
          </p:cNvSpPr>
          <p:nvPr/>
        </p:nvSpPr>
        <p:spPr bwMode="auto">
          <a:xfrm>
            <a:off x="1295400" y="1752600"/>
            <a:ext cx="21336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: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AutoNum type="arabicParenBoth" startAt="50"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 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2473" name="AutoShape 10"/>
          <p:cNvSpPr>
            <a:spLocks noChangeArrowheads="1"/>
          </p:cNvSpPr>
          <p:nvPr/>
        </p:nvSpPr>
        <p:spPr bwMode="auto">
          <a:xfrm>
            <a:off x="3733800" y="3294062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4" name="Text Box 11"/>
          <p:cNvSpPr txBox="1">
            <a:spLocks noChangeArrowheads="1"/>
          </p:cNvSpPr>
          <p:nvPr/>
        </p:nvSpPr>
        <p:spPr bwMode="auto">
          <a:xfrm>
            <a:off x="5486400" y="1770062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5" name="Text Box 12"/>
          <p:cNvSpPr txBox="1">
            <a:spLocks noChangeArrowheads="1"/>
          </p:cNvSpPr>
          <p:nvPr/>
        </p:nvSpPr>
        <p:spPr bwMode="auto">
          <a:xfrm>
            <a:off x="5486400" y="2532062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kumimoji="0" lang="en-US" altLang="zh-CN" sz="800"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6" name="Text Box 13"/>
          <p:cNvSpPr txBox="1">
            <a:spLocks noChangeArrowheads="1"/>
          </p:cNvSpPr>
          <p:nvPr/>
        </p:nvSpPr>
        <p:spPr bwMode="auto">
          <a:xfrm>
            <a:off x="5486400" y="3217862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7" name="Text Box 14"/>
          <p:cNvSpPr txBox="1">
            <a:spLocks noChangeArrowheads="1"/>
          </p:cNvSpPr>
          <p:nvPr/>
        </p:nvSpPr>
        <p:spPr bwMode="auto">
          <a:xfrm>
            <a:off x="5486400" y="3994150"/>
            <a:ext cx="2133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:</a:t>
            </a:r>
            <a:endParaRPr lang="en-US" altLang="zh-CN" sz="2000" i="1"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28751" name="Text Box 15"/>
          <p:cNvSpPr txBox="1">
            <a:spLocks noChangeArrowheads="1"/>
          </p:cNvSpPr>
          <p:nvPr/>
        </p:nvSpPr>
        <p:spPr bwMode="auto">
          <a:xfrm>
            <a:off x="5486400" y="4679950"/>
            <a:ext cx="21336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(500)  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>
            <a:off x="381000" y="563562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GOTO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语句的语法制导翻译 </a:t>
            </a:r>
            <a:r>
              <a:rPr lang="zh-CN" altLang="en-US" sz="3200" b="1" dirty="0">
                <a:latin typeface="楷体_GB2312" pitchFamily="49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31481591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1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12788" y="1151102"/>
            <a:ext cx="81534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利用</a:t>
            </a:r>
            <a:r>
              <a:rPr lang="zh-CN" altLang="en-US" sz="2800" b="1" dirty="0">
                <a:solidFill>
                  <a:srgbClr val="990099"/>
                </a:solidFill>
              </a:rPr>
              <a:t>标号的符号表项维护拉链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/>
              <a:t> 若采用类似 </a:t>
            </a:r>
            <a:r>
              <a:rPr lang="en-US" altLang="zh-CN" dirty="0"/>
              <a:t>PL0 </a:t>
            </a:r>
            <a:r>
              <a:rPr lang="zh-CN" altLang="en-US" b="1" dirty="0"/>
              <a:t>的符号表结构，可以设计标号表项包</a:t>
            </a:r>
          </a:p>
          <a:p>
            <a:pPr lvl="1" algn="l">
              <a:buFontTx/>
              <a:buNone/>
            </a:pPr>
            <a:r>
              <a:rPr lang="zh-CN" altLang="en-US" b="1" dirty="0"/>
              <a:t> 括如下域：</a:t>
            </a: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sz="2000" i="1" dirty="0">
                <a:solidFill>
                  <a:srgbClr val="800080"/>
                </a:solidFill>
              </a:rPr>
              <a:t>name</a:t>
            </a:r>
            <a:r>
              <a:rPr lang="en-US" altLang="zh-CN" sz="2000" i="1" dirty="0"/>
              <a:t> </a:t>
            </a:r>
            <a:r>
              <a:rPr lang="zh-CN" altLang="en-US" sz="2000" dirty="0"/>
              <a:t>，</a:t>
            </a:r>
            <a:r>
              <a:rPr lang="en-US" altLang="zh-CN" sz="2000" i="1" dirty="0">
                <a:solidFill>
                  <a:srgbClr val="800080"/>
                </a:solidFill>
              </a:rPr>
              <a:t>kind</a:t>
            </a:r>
            <a:r>
              <a:rPr lang="zh-CN" altLang="en-US" sz="2000" i="1" dirty="0"/>
              <a:t>， </a:t>
            </a:r>
            <a:r>
              <a:rPr lang="en-US" altLang="zh-CN" sz="2000" i="1" dirty="0">
                <a:solidFill>
                  <a:srgbClr val="800080"/>
                </a:solidFill>
              </a:rPr>
              <a:t>level  </a:t>
            </a:r>
            <a:r>
              <a:rPr lang="zh-CN" altLang="en-US" sz="2000" b="1" dirty="0"/>
              <a:t>等，与其它类别的符号一样</a:t>
            </a:r>
          </a:p>
          <a:p>
            <a:pPr lvl="1" algn="l">
              <a:buFontTx/>
              <a:buNone/>
            </a:pPr>
            <a:r>
              <a:rPr lang="zh-CN" altLang="en-US" sz="2000" b="1" dirty="0"/>
              <a:t>     </a:t>
            </a:r>
            <a:r>
              <a:rPr lang="en-US" altLang="zh-CN" sz="2000" i="1" dirty="0">
                <a:solidFill>
                  <a:srgbClr val="800080"/>
                </a:solidFill>
              </a:rPr>
              <a:t>defined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表示该标号的说明是否已处理过</a:t>
            </a:r>
          </a:p>
          <a:p>
            <a:pPr lvl="1" algn="l">
              <a:buFontTx/>
              <a:buNone/>
            </a:pPr>
            <a:r>
              <a:rPr lang="zh-CN" altLang="en-US" sz="2000" b="1" dirty="0"/>
              <a:t>     </a:t>
            </a:r>
            <a:r>
              <a:rPr lang="en-US" altLang="zh-CN" sz="2000" i="1" dirty="0">
                <a:solidFill>
                  <a:srgbClr val="800080"/>
                </a:solidFill>
              </a:rPr>
              <a:t>add</a:t>
            </a:r>
            <a:r>
              <a:rPr lang="en-US" altLang="zh-CN" sz="2000" i="1" dirty="0"/>
              <a:t> </a:t>
            </a:r>
            <a:r>
              <a:rPr lang="en-US" altLang="zh-CN" sz="2000" dirty="0"/>
              <a:t>:  </a:t>
            </a:r>
            <a:r>
              <a:rPr lang="zh-CN" altLang="en-US" sz="2000" b="1" dirty="0"/>
              <a:t>该标号的说明处理之前用于拉链，处理过后表</a:t>
            </a:r>
          </a:p>
          <a:p>
            <a:pPr lvl="1" algn="l">
              <a:buFontTx/>
              <a:buNone/>
            </a:pPr>
            <a:r>
              <a:rPr lang="zh-CN" altLang="en-US" sz="2000" b="1" dirty="0"/>
              <a:t>               示该标号的说明翻译后所指向的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语句位置</a:t>
            </a:r>
          </a:p>
          <a:p>
            <a:pPr lvl="1" algn="l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</a:t>
            </a: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name,x</a:t>
            </a:r>
            <a:r>
              <a:rPr lang="en-US" altLang="zh-CN" sz="2000" dirty="0">
                <a:sym typeface="Symbol" pitchFamily="18" charset="2"/>
              </a:rPr>
              <a:t>),  </a:t>
            </a: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getlbdefined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 lvl="1" algn="l">
              <a:buFontTx/>
              <a:buNone/>
            </a:pP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setlbadd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name,x</a:t>
            </a:r>
            <a:r>
              <a:rPr lang="en-US" altLang="zh-CN" sz="2000" dirty="0">
                <a:sym typeface="Symbol" pitchFamily="18" charset="2"/>
              </a:rPr>
              <a:t>),  </a:t>
            </a: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getlbadd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)</a:t>
            </a:r>
          </a:p>
          <a:p>
            <a:pPr lvl="1" algn="l">
              <a:buFontTx/>
              <a:buNone/>
            </a:pPr>
            <a:r>
              <a:rPr lang="en-US" altLang="zh-CN" sz="2000" dirty="0">
                <a:sym typeface="Symbol" pitchFamily="18" charset="2"/>
              </a:rPr>
              <a:t>             </a:t>
            </a:r>
            <a:r>
              <a:rPr lang="zh-CN" altLang="en-US" sz="2000" b="1" dirty="0">
                <a:sym typeface="Symbol" pitchFamily="18" charset="2"/>
              </a:rPr>
              <a:t>分别表示设置和获取标号的</a:t>
            </a:r>
            <a:r>
              <a:rPr lang="zh-CN" altLang="en-US" sz="2000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defined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zh-CN" altLang="en-US" sz="2000" dirty="0">
                <a:sym typeface="Symbol" pitchFamily="18" charset="2"/>
              </a:rPr>
              <a:t>、 </a:t>
            </a:r>
            <a:r>
              <a:rPr lang="en-US" altLang="zh-CN" sz="2000" i="1" dirty="0">
                <a:solidFill>
                  <a:srgbClr val="800080"/>
                </a:solidFill>
              </a:rPr>
              <a:t>add </a:t>
            </a:r>
            <a:r>
              <a:rPr lang="zh-CN" altLang="en-US" sz="2000" b="1" dirty="0">
                <a:sym typeface="Symbol" pitchFamily="18" charset="2"/>
              </a:rPr>
              <a:t>值</a:t>
            </a:r>
          </a:p>
          <a:p>
            <a:pPr lvl="1" algn="l">
              <a:buFontTx/>
              <a:buNone/>
            </a:pPr>
            <a:r>
              <a:rPr lang="zh-CN" altLang="en-US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): </a:t>
            </a:r>
          </a:p>
          <a:p>
            <a:pPr lvl="1" algn="l">
              <a:buFont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</a:t>
            </a:r>
            <a:r>
              <a:rPr lang="zh-CN" altLang="en-US" sz="2000" b="1" dirty="0">
                <a:sym typeface="Symbol" pitchFamily="18" charset="2"/>
              </a:rPr>
              <a:t>沿拉链反向将所有</a:t>
            </a:r>
            <a:r>
              <a:rPr lang="zh-CN" altLang="en-US" sz="2000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语句的目标返填为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endParaRPr lang="en-US" altLang="zh-CN" sz="2000" i="1" dirty="0">
              <a:sym typeface="Symbol" pitchFamily="18" charset="2"/>
            </a:endParaRPr>
          </a:p>
        </p:txBody>
      </p:sp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457556" y="563562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GOTO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语句的语法制导翻译 </a:t>
            </a:r>
            <a:r>
              <a:rPr lang="zh-CN" altLang="en-US" sz="3200" b="1" dirty="0">
                <a:latin typeface="楷体_GB2312" pitchFamily="49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29057649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617537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1355834"/>
            <a:ext cx="7734300" cy="426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针对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符号表的常见操作</a:t>
            </a:r>
            <a:endParaRPr kumimoji="0" lang="zh-CN" altLang="en-US" b="1" dirty="0"/>
          </a:p>
          <a:p>
            <a:pPr lvl="1" algn="l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>
                <a:solidFill>
                  <a:srgbClr val="800080"/>
                </a:solidFill>
              </a:rPr>
              <a:t>创建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符号表  </a:t>
            </a:r>
            <a:r>
              <a:rPr lang="zh-CN" altLang="en-US" sz="2400" b="1" dirty="0"/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插入表项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查询表项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修改表项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删除表项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400" b="1" dirty="0"/>
              <a:t>                     何信息时进行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释放符号表空间</a:t>
            </a:r>
            <a:r>
              <a:rPr lang="zh-CN" altLang="en-US" sz="2400" b="1" dirty="0"/>
              <a:t>   在编译结束前或退出一个作用域</a:t>
            </a:r>
          </a:p>
        </p:txBody>
      </p:sp>
    </p:spTree>
    <p:extLst>
      <p:ext uri="{BB962C8B-B14F-4D97-AF65-F5344CB8AC3E}">
        <p14:creationId xmlns:p14="http://schemas.microsoft.com/office/powerpoint/2010/main" val="3134380120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47713" y="960438"/>
            <a:ext cx="800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标号</a:t>
            </a:r>
            <a:r>
              <a:rPr lang="zh-CN" altLang="en-US" sz="2800" b="1">
                <a:solidFill>
                  <a:srgbClr val="800080"/>
                </a:solidFill>
              </a:rPr>
              <a:t>说明和 </a:t>
            </a:r>
            <a:r>
              <a:rPr lang="en-US" altLang="zh-CN" sz="2800">
                <a:solidFill>
                  <a:srgbClr val="800080"/>
                </a:solidFill>
              </a:rPr>
              <a:t>GOTO </a:t>
            </a:r>
            <a:r>
              <a:rPr lang="zh-CN" altLang="en-US" sz="2800" b="1">
                <a:solidFill>
                  <a:srgbClr val="990099"/>
                </a:solidFill>
              </a:rPr>
              <a:t>语句的翻译模式</a:t>
            </a:r>
            <a:endParaRPr lang="zh-CN" altLang="en-US" b="1" i="1">
              <a:sym typeface="Symbol" pitchFamily="18" charset="2"/>
            </a:endParaRPr>
          </a:p>
        </p:txBody>
      </p:sp>
      <p:sp>
        <p:nvSpPr>
          <p:cNvPr id="64516" name="Text Box 10"/>
          <p:cNvSpPr txBox="1">
            <a:spLocks noChangeArrowheads="1"/>
          </p:cNvSpPr>
          <p:nvPr/>
        </p:nvSpPr>
        <p:spPr bwMode="auto">
          <a:xfrm>
            <a:off x="622301" y="1484805"/>
            <a:ext cx="82438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: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 </a:t>
            </a:r>
            <a:r>
              <a:rPr lang="en-US" altLang="zh-CN" sz="2000" i="1" dirty="0">
                <a:sym typeface="Symbol" pitchFamily="18" charset="2"/>
              </a:rPr>
              <a:t>p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lookup 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</a:t>
            </a:r>
            <a:r>
              <a:rPr lang="en-US" altLang="zh-CN" sz="2000" dirty="0">
                <a:sym typeface="Symbol" pitchFamily="18" charset="2"/>
              </a:rPr>
              <a:t>  </a:t>
            </a:r>
            <a:r>
              <a:rPr lang="en-US" altLang="zh-CN" sz="2000" i="1" dirty="0">
                <a:sym typeface="Symbol" pitchFamily="18" charset="2"/>
              </a:rPr>
              <a:t>if (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p=nil)  then enter(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,1) ;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setlbadd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     }</a:t>
            </a: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ea typeface="华文行楷" pitchFamily="2" charset="-122"/>
                <a:sym typeface="Symbol" pitchFamily="18" charset="2"/>
              </a:rPr>
              <a:t>id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 </a:t>
            </a:r>
            <a:r>
              <a:rPr lang="en-US" altLang="zh-CN" sz="2000" i="1" dirty="0">
                <a:sym typeface="Symbol" pitchFamily="18" charset="2"/>
              </a:rPr>
              <a:t>p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lookup 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</a:t>
            </a:r>
            <a:r>
              <a:rPr lang="en-US" altLang="zh-CN" sz="2000" dirty="0">
                <a:sym typeface="Symbol" pitchFamily="18" charset="2"/>
              </a:rPr>
              <a:t>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</a:t>
            </a:r>
            <a:r>
              <a:rPr lang="en-US" altLang="zh-CN" sz="2000" i="1" dirty="0">
                <a:sym typeface="Symbol" pitchFamily="18" charset="2"/>
              </a:rPr>
              <a:t>if (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p=nil)  then { enter(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,0) 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setlbadd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,0);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0)};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else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getlbadd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if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(id.name)=0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setlbadd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nextstm-1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     }</a:t>
            </a:r>
          </a:p>
        </p:txBody>
      </p:sp>
      <p:sp>
        <p:nvSpPr>
          <p:cNvPr id="64521" name="Text Box 11"/>
          <p:cNvSpPr txBox="1">
            <a:spLocks noChangeArrowheads="1"/>
          </p:cNvSpPr>
          <p:nvPr/>
        </p:nvSpPr>
        <p:spPr bwMode="auto">
          <a:xfrm>
            <a:off x="470694" y="381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GOTO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语句的语法制导翻译 </a:t>
            </a:r>
            <a:r>
              <a:rPr lang="zh-CN" altLang="en-US" sz="3200" b="1" dirty="0">
                <a:latin typeface="楷体_GB2312" pitchFamily="49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19176781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33097" y="1600200"/>
            <a:ext cx="78486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800080"/>
                </a:solidFill>
              </a:rPr>
              <a:t>简单</a:t>
            </a:r>
            <a:r>
              <a:rPr lang="zh-CN" altLang="en-US" sz="2800" b="1" dirty="0">
                <a:solidFill>
                  <a:srgbClr val="990099"/>
                </a:solidFill>
              </a:rPr>
              <a:t>过程调用的翻译</a:t>
            </a:r>
            <a:endParaRPr lang="zh-CN" altLang="en-US" sz="2800" dirty="0"/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 ea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</a:rPr>
              <a:t>  示例：</a:t>
            </a:r>
            <a:r>
              <a:rPr kumimoji="0" lang="zh-CN" altLang="en-US" b="1" dirty="0"/>
              <a:t>过程调用   </a:t>
            </a:r>
            <a:r>
              <a:rPr kumimoji="0" lang="en-US" altLang="zh-CN" dirty="0"/>
              <a:t>call </a:t>
            </a:r>
            <a:r>
              <a:rPr kumimoji="0" lang="en-US" altLang="zh-CN" i="1" dirty="0"/>
              <a:t>p</a:t>
            </a:r>
            <a:r>
              <a:rPr kumimoji="0" lang="zh-CN" altLang="en-US" dirty="0"/>
              <a:t>（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+ </a:t>
            </a:r>
            <a:r>
              <a:rPr kumimoji="0" lang="en-US" altLang="zh-CN" i="1" dirty="0"/>
              <a:t>b</a:t>
            </a:r>
            <a:r>
              <a:rPr kumimoji="0" lang="zh-CN" altLang="en-US" dirty="0"/>
              <a:t>，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* </a:t>
            </a:r>
            <a:r>
              <a:rPr kumimoji="0" lang="en-US" altLang="zh-CN" i="1" dirty="0"/>
              <a:t>b</a:t>
            </a:r>
            <a:r>
              <a:rPr kumimoji="0" lang="zh-CN" altLang="en-US" dirty="0"/>
              <a:t>） 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b="1" dirty="0"/>
              <a:t>               将被翻译为：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endParaRPr kumimoji="0" lang="zh-CN" altLang="en-US" sz="1000" b="1" dirty="0"/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b="1" dirty="0"/>
              <a:t>    计算 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+ </a:t>
            </a:r>
            <a:r>
              <a:rPr kumimoji="0" lang="en-US" altLang="zh-CN" i="1" dirty="0"/>
              <a:t>b</a:t>
            </a:r>
            <a:r>
              <a:rPr kumimoji="0" lang="en-US" altLang="zh-CN" dirty="0"/>
              <a:t> </a:t>
            </a:r>
            <a:r>
              <a:rPr kumimoji="0" lang="zh-CN" altLang="en-US" b="1" dirty="0"/>
              <a:t>置于 </a:t>
            </a:r>
            <a:r>
              <a:rPr kumimoji="0" lang="en-US" altLang="zh-CN" i="1" dirty="0"/>
              <a:t>t</a:t>
            </a:r>
            <a:r>
              <a:rPr kumimoji="0" lang="en-US" altLang="zh-CN" b="1" i="1" dirty="0"/>
              <a:t> </a:t>
            </a:r>
            <a:r>
              <a:rPr kumimoji="0" lang="zh-CN" altLang="en-US" b="1" dirty="0"/>
              <a:t>中的代码         </a:t>
            </a:r>
            <a:r>
              <a:rPr kumimoji="0" lang="en-US" altLang="zh-CN" dirty="0"/>
              <a:t>// </a:t>
            </a:r>
            <a:r>
              <a:rPr kumimoji="0" lang="en-US" altLang="zh-CN" i="1" dirty="0"/>
              <a:t>t </a:t>
            </a:r>
            <a:r>
              <a:rPr kumimoji="0" lang="en-US" altLang="zh-CN" dirty="0"/>
              <a:t>:= 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+ </a:t>
            </a:r>
            <a:r>
              <a:rPr kumimoji="0" lang="en-US" altLang="zh-CN" i="1" dirty="0"/>
              <a:t>b</a:t>
            </a:r>
            <a:r>
              <a:rPr kumimoji="0" lang="en-US" altLang="zh-CN" dirty="0"/>
              <a:t> </a:t>
            </a:r>
            <a:endParaRPr kumimoji="0" lang="en-US" altLang="zh-CN" b="1" dirty="0"/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b="1" dirty="0"/>
              <a:t>    </a:t>
            </a:r>
            <a:r>
              <a:rPr kumimoji="0" lang="zh-CN" altLang="en-US" b="1" dirty="0"/>
              <a:t>计算 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* </a:t>
            </a:r>
            <a:r>
              <a:rPr kumimoji="0" lang="en-US" altLang="zh-CN" i="1" dirty="0"/>
              <a:t>b</a:t>
            </a:r>
            <a:r>
              <a:rPr kumimoji="0" lang="en-US" altLang="zh-CN" dirty="0"/>
              <a:t> </a:t>
            </a:r>
            <a:r>
              <a:rPr kumimoji="0" lang="zh-CN" altLang="en-US" b="1" dirty="0"/>
              <a:t>置于 </a:t>
            </a:r>
            <a:r>
              <a:rPr kumimoji="0" lang="en-US" altLang="zh-CN" i="1" dirty="0"/>
              <a:t>z </a:t>
            </a:r>
            <a:r>
              <a:rPr kumimoji="0" lang="zh-CN" altLang="en-US" b="1" dirty="0"/>
              <a:t>中的代码         </a:t>
            </a:r>
            <a:r>
              <a:rPr kumimoji="0" lang="en-US" altLang="zh-CN" dirty="0"/>
              <a:t>// </a:t>
            </a:r>
            <a:r>
              <a:rPr kumimoji="0" lang="en-US" altLang="zh-CN" i="1" dirty="0"/>
              <a:t>z </a:t>
            </a:r>
            <a:r>
              <a:rPr kumimoji="0" lang="en-US" altLang="zh-CN" dirty="0"/>
              <a:t>:= </a:t>
            </a:r>
            <a:r>
              <a:rPr kumimoji="0" lang="en-US" altLang="zh-CN" i="1" dirty="0"/>
              <a:t>a </a:t>
            </a:r>
            <a:r>
              <a:rPr kumimoji="0" lang="en-US" altLang="zh-CN" dirty="0"/>
              <a:t>* </a:t>
            </a:r>
            <a:r>
              <a:rPr kumimoji="0" lang="en-US" altLang="zh-CN" i="1" dirty="0"/>
              <a:t>b</a:t>
            </a:r>
            <a:r>
              <a:rPr kumimoji="0" lang="en-US" altLang="zh-CN" dirty="0"/>
              <a:t> </a:t>
            </a:r>
            <a:endParaRPr kumimoji="0" lang="en-US" altLang="zh-CN" b="1" dirty="0"/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b="1" dirty="0"/>
              <a:t>    </a:t>
            </a:r>
            <a:r>
              <a:rPr kumimoji="0" lang="en-US" altLang="zh-CN" dirty="0" err="1"/>
              <a:t>param</a:t>
            </a:r>
            <a:r>
              <a:rPr kumimoji="0" lang="zh-CN" altLang="en-US" dirty="0"/>
              <a:t>　</a:t>
            </a:r>
            <a:r>
              <a:rPr kumimoji="0" lang="en-US" altLang="zh-CN" i="1" dirty="0"/>
              <a:t>t</a:t>
            </a:r>
            <a:r>
              <a:rPr kumimoji="0" lang="en-US" altLang="zh-CN" dirty="0"/>
              <a:t>                                    //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第一个实参地址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b="1" dirty="0"/>
              <a:t>    </a:t>
            </a:r>
            <a:r>
              <a:rPr kumimoji="0" lang="en-US" altLang="zh-CN" dirty="0" err="1"/>
              <a:t>param</a:t>
            </a:r>
            <a:r>
              <a:rPr kumimoji="0" lang="zh-CN" altLang="en-US" dirty="0"/>
              <a:t>　</a:t>
            </a:r>
            <a:r>
              <a:rPr kumimoji="0" lang="en-US" altLang="zh-CN" i="1" dirty="0"/>
              <a:t>z</a:t>
            </a:r>
            <a:r>
              <a:rPr kumimoji="0" lang="en-US" altLang="zh-CN" dirty="0"/>
              <a:t>                                   //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第二个实参地址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b="1" dirty="0"/>
              <a:t>    </a:t>
            </a:r>
            <a:r>
              <a:rPr kumimoji="0" lang="en-US" altLang="zh-CN" dirty="0"/>
              <a:t>call  </a:t>
            </a:r>
            <a:r>
              <a:rPr kumimoji="0" lang="en-US" altLang="zh-CN" i="1" dirty="0"/>
              <a:t>p </a:t>
            </a:r>
            <a:r>
              <a:rPr kumimoji="0" lang="en-US" altLang="zh-CN" dirty="0"/>
              <a:t>, 2                                    //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过程调用语句</a:t>
            </a:r>
            <a:r>
              <a:rPr kumimoji="0" lang="zh-CN" altLang="en-US" dirty="0"/>
              <a:t> </a:t>
            </a: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533400" y="631772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过程调用的语法制导翻译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9546324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851338" y="106554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简单过程调用的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2800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过程调用的语法制导翻译</a:t>
            </a:r>
          </a:p>
        </p:txBody>
      </p:sp>
      <p:sp>
        <p:nvSpPr>
          <p:cNvPr id="66565" name="Text Box 9"/>
          <p:cNvSpPr txBox="1">
            <a:spLocks noChangeArrowheads="1"/>
          </p:cNvSpPr>
          <p:nvPr/>
        </p:nvSpPr>
        <p:spPr bwMode="auto">
          <a:xfrm>
            <a:off x="848710" y="2209800"/>
            <a:ext cx="67960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 call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u="sng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(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)</a:t>
            </a:r>
            <a:endParaRPr lang="en-US" altLang="zh-CN" sz="2000" i="1" dirty="0"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dirty="0" err="1">
                <a:sym typeface="Symbol" pitchFamily="18" charset="2"/>
              </a:rPr>
              <a:t>.code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A</a:t>
            </a:r>
            <a:r>
              <a:rPr lang="en-US" altLang="zh-CN" sz="2000" dirty="0" err="1">
                <a:sym typeface="Symbol" pitchFamily="18" charset="2"/>
              </a:rPr>
              <a:t>.code</a:t>
            </a:r>
            <a:r>
              <a:rPr lang="zh-CN" altLang="en-US" dirty="0"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zh-CN" altLang="en-US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for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A.arglist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中的每一项 </a:t>
            </a:r>
            <a:r>
              <a:rPr lang="en-US" altLang="zh-CN" sz="2000" i="1" dirty="0">
                <a:sym typeface="Symbol" pitchFamily="18" charset="2"/>
              </a:rPr>
              <a:t>p  </a:t>
            </a:r>
            <a:r>
              <a:rPr lang="en-US" altLang="zh-CN" sz="2000" dirty="0">
                <a:sym typeface="Symbol" pitchFamily="18" charset="2"/>
              </a:rPr>
              <a:t>do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</a:t>
            </a:r>
            <a:r>
              <a:rPr lang="pt-BR" altLang="zh-CN" sz="2000" i="1" dirty="0">
                <a:sym typeface="Symbol" pitchFamily="18" charset="2"/>
              </a:rPr>
              <a:t>S.code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S.code</a:t>
            </a:r>
            <a:r>
              <a:rPr lang="pt-BR" altLang="zh-CN" sz="2000" dirty="0"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|| gen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‘</a:t>
            </a:r>
            <a:r>
              <a:rPr lang="pt-BR" altLang="zh-CN" sz="2000" dirty="0">
                <a:sym typeface="Symbol" pitchFamily="18" charset="2"/>
              </a:rPr>
              <a:t>param</a:t>
            </a:r>
            <a:r>
              <a:rPr lang="pt-BR" altLang="zh-CN" sz="2000" i="1" dirty="0">
                <a:sym typeface="Symbol" pitchFamily="18" charset="2"/>
              </a:rPr>
              <a:t>’ p </a:t>
            </a:r>
            <a:r>
              <a:rPr lang="pt-BR" altLang="zh-CN" sz="2000" dirty="0">
                <a:sym typeface="Symbol" pitchFamily="18" charset="2"/>
              </a:rPr>
              <a:t>)</a:t>
            </a:r>
            <a:r>
              <a:rPr lang="zh-CN" altLang="pt-BR" sz="2000" dirty="0">
                <a:sym typeface="Symbol" pitchFamily="18" charset="2"/>
              </a:rPr>
              <a:t>；</a:t>
            </a:r>
            <a:r>
              <a:rPr lang="zh-CN" altLang="pt-BR" dirty="0"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dirty="0">
                <a:sym typeface="Symbol" pitchFamily="18" charset="2"/>
              </a:rPr>
              <a:t>        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|| gen </a:t>
            </a:r>
            <a:r>
              <a:rPr lang="en-US" altLang="zh-CN" sz="2000" dirty="0">
                <a:sym typeface="Symbol" pitchFamily="18" charset="2"/>
              </a:rPr>
              <a:t>( ‘call’ 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i="1" dirty="0" err="1">
                <a:sym typeface="Symbol" pitchFamily="18" charset="2"/>
              </a:rPr>
              <a:t>.place</a:t>
            </a:r>
            <a:r>
              <a:rPr lang="en-US" altLang="zh-CN" sz="2000" dirty="0">
                <a:sym typeface="Symbol" pitchFamily="18" charset="2"/>
              </a:rPr>
              <a:t> , </a:t>
            </a:r>
            <a:r>
              <a:rPr lang="en-US" altLang="zh-CN" sz="2000" i="1" dirty="0" err="1">
                <a:sym typeface="Symbol" pitchFamily="18" charset="2"/>
              </a:rPr>
              <a:t>A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 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A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A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, E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 </a:t>
            </a:r>
            <a:r>
              <a:rPr lang="en-US" altLang="zh-CN" sz="2000" i="1" dirty="0" err="1">
                <a:sym typeface="Symbol" pitchFamily="18" charset="2"/>
              </a:rPr>
              <a:t>A.n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A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 +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1;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A.arglist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append(A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.arglist ,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E.place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           A.code := A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|| E.code</a:t>
            </a:r>
            <a:r>
              <a:rPr lang="pt-BR" altLang="zh-CN" sz="2000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A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None/>
            </a:pPr>
            <a:r>
              <a:rPr lang="en-US" altLang="zh-CN" sz="2000" dirty="0">
                <a:sym typeface="Symbol" pitchFamily="18" charset="2"/>
              </a:rPr>
              <a:t>       {  </a:t>
            </a:r>
            <a:r>
              <a:rPr lang="en-US" altLang="zh-CN" sz="2000" i="1" dirty="0" err="1">
                <a:sym typeface="Symbol" pitchFamily="18" charset="2"/>
              </a:rPr>
              <a:t>A.n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0;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A.arglist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</a:t>
            </a:r>
            <a:r>
              <a:rPr lang="fr-FR" altLang="zh-CN" sz="2000" dirty="0" smtClean="0"/>
              <a:t>""</a:t>
            </a:r>
            <a:r>
              <a:rPr lang="zh-CN" altLang="en-US" sz="2000" i="1" dirty="0" smtClean="0">
                <a:sym typeface="Symbol" pitchFamily="18" charset="2"/>
              </a:rPr>
              <a:t>；</a:t>
            </a:r>
            <a:r>
              <a:rPr lang="en-US" altLang="zh-CN" sz="2000" i="1" dirty="0" err="1">
                <a:sym typeface="Symbol" pitchFamily="18" charset="2"/>
              </a:rPr>
              <a:t>A.code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fr-FR" altLang="zh-CN" sz="2000" dirty="0" smtClean="0"/>
              <a:t>""</a:t>
            </a:r>
            <a:r>
              <a:rPr lang="en-US" altLang="zh-CN" sz="2000" dirty="0" smtClean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508625" y="1356737"/>
            <a:ext cx="3602038" cy="14414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A.n</a:t>
            </a:r>
            <a:r>
              <a:rPr lang="en-US" altLang="zh-CN" sz="2000" b="1" dirty="0">
                <a:sym typeface="Symbol" pitchFamily="18" charset="2"/>
              </a:rPr>
              <a:t> : </a:t>
            </a:r>
            <a:r>
              <a:rPr lang="zh-CN" altLang="en-US" sz="2000" b="1" dirty="0">
                <a:sym typeface="Symbol" pitchFamily="18" charset="2"/>
              </a:rPr>
              <a:t>参数个数</a:t>
            </a:r>
            <a:r>
              <a:rPr lang="zh-CN" altLang="en-US" dirty="0">
                <a:sym typeface="Symbol" pitchFamily="18" charset="2"/>
              </a:rPr>
              <a:t> </a:t>
            </a:r>
            <a:endParaRPr lang="zh-CN" altLang="en-US" sz="2000" b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A.arglist</a:t>
            </a:r>
            <a:r>
              <a:rPr lang="en-US" altLang="zh-CN" sz="2000" b="1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:</a:t>
            </a:r>
            <a:r>
              <a:rPr lang="zh-CN" altLang="en-US" sz="2000" b="1" dirty="0">
                <a:sym typeface="Symbol" pitchFamily="18" charset="2"/>
              </a:rPr>
              <a:t>实参地址的列表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makelist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:</a:t>
            </a:r>
            <a:r>
              <a:rPr lang="zh-CN" altLang="en-US" sz="2000" b="1" dirty="0">
                <a:sym typeface="Symbol" pitchFamily="18" charset="2"/>
              </a:rPr>
              <a:t>创建实参地址结点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append</a:t>
            </a:r>
            <a:r>
              <a:rPr lang="en-US" altLang="zh-CN" sz="2000" b="1" dirty="0">
                <a:sym typeface="Symbol" pitchFamily="18" charset="2"/>
              </a:rPr>
              <a:t> :</a:t>
            </a:r>
            <a:r>
              <a:rPr lang="zh-CN" altLang="en-US" sz="2000" b="1" dirty="0">
                <a:sym typeface="Symbol" pitchFamily="18" charset="2"/>
              </a:rPr>
              <a:t>在实参表中添加结点</a:t>
            </a:r>
            <a:r>
              <a:rPr lang="zh-CN" altLang="en-US" dirty="0">
                <a:sym typeface="Symbol" pitchFamily="18" charset="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942539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514C-B674-4D87-B5EB-9B08A1EB706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203325"/>
            <a:ext cx="79248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Times New Roman" charset="0"/>
              </a:rPr>
              <a:t>小结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charset="0"/>
              </a:rPr>
              <a:t>        本章研究语义分析和中间代码生成基本原理和方法，主要介绍属性文法和</a:t>
            </a:r>
            <a:r>
              <a:rPr lang="en-US" altLang="zh-CN" sz="2000" b="1" dirty="0">
                <a:latin typeface="Times New Roman" charset="0"/>
              </a:rPr>
              <a:t>3</a:t>
            </a:r>
            <a:r>
              <a:rPr lang="zh-CN" altLang="en-US" sz="2000" b="1" dirty="0">
                <a:latin typeface="Times New Roman" charset="0"/>
              </a:rPr>
              <a:t>种中间代码形式及其特点，重点讨论了计算机高级语言主要成分，在语法分析过程制导下，如何进行语义分析和中间代码生成的各种相应的技术。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charset="0"/>
              </a:rPr>
              <a:t>    提出的基本概念是属性、属性文法、继承属性、综合属性、混合属性、前缀表达式</a:t>
            </a:r>
            <a:r>
              <a:rPr lang="en-US" altLang="zh-CN" sz="2000" b="1" dirty="0">
                <a:latin typeface="Times New Roman" charset="0"/>
              </a:rPr>
              <a:t>/</a:t>
            </a:r>
            <a:r>
              <a:rPr lang="zh-CN" altLang="en-US" sz="2000" b="1" dirty="0">
                <a:latin typeface="Times New Roman" charset="0"/>
              </a:rPr>
              <a:t>波兰式、中缀表达式、后缀表达式</a:t>
            </a:r>
            <a:r>
              <a:rPr lang="en-US" altLang="zh-CN" sz="2000" b="1" dirty="0">
                <a:latin typeface="Times New Roman" charset="0"/>
              </a:rPr>
              <a:t>/</a:t>
            </a:r>
            <a:r>
              <a:rPr lang="zh-CN" altLang="en-US" sz="2000" b="1" dirty="0">
                <a:latin typeface="Times New Roman" charset="0"/>
              </a:rPr>
              <a:t>逆波兰式、四元组式、三元组式、目标代码结构、真出口和假出口。 </a:t>
            </a:r>
          </a:p>
        </p:txBody>
      </p:sp>
    </p:spTree>
    <p:extLst>
      <p:ext uri="{BB962C8B-B14F-4D97-AF65-F5344CB8AC3E}">
        <p14:creationId xmlns:p14="http://schemas.microsoft.com/office/powerpoint/2010/main" val="20090791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7F9-5943-4D33-9156-B1B81C753859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685800" y="982663"/>
            <a:ext cx="77724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619125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smtClean="0"/>
              <a:t>中间代码</a:t>
            </a:r>
            <a:r>
              <a:rPr lang="zh-CN" altLang="en-US" sz="2000" b="1" dirty="0"/>
              <a:t>有多种形式，主要介绍了逆波兰式、四元组式和三元组式。在许多翻译设计中，设计“目标代码结构”是翻译设计的首要任务，“拉链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回填”技术是很常用的、重要的技巧。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/>
              <a:t>重点掌握的内容是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/>
              <a:t>    ①属性文法基本概念与作用；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/>
              <a:t>    ②表达式的中间代码表示；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/>
              <a:t>    ③基本语法规则的语义规则设计。 </a:t>
            </a:r>
          </a:p>
        </p:txBody>
      </p:sp>
    </p:spTree>
    <p:extLst>
      <p:ext uri="{BB962C8B-B14F-4D97-AF65-F5344CB8AC3E}">
        <p14:creationId xmlns:p14="http://schemas.microsoft.com/office/powerpoint/2010/main" val="15657696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560990" y="1447800"/>
            <a:ext cx="75057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实现符号表的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/>
              <a:t>   </a:t>
            </a:r>
            <a:r>
              <a:rPr kumimoji="0" lang="zh-CN" altLang="en-US" sz="2000" b="1" dirty="0"/>
              <a:t>如：数组，链表，等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Times New Roman" pitchFamily="18" charset="0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/>
              <a:t>   </a:t>
            </a:r>
            <a:r>
              <a:rPr kumimoji="0" lang="zh-CN" altLang="en-US" sz="2000" b="1" dirty="0"/>
              <a:t>查询较无序表快，如可以采用折半查找</a:t>
            </a:r>
          </a:p>
          <a:p>
            <a:pPr lvl="1" algn="l">
              <a:buClrTx/>
              <a:buFontTx/>
              <a:buNone/>
            </a:pPr>
            <a:endParaRPr lang="zh-CN" altLang="en-US" sz="1050" b="1" dirty="0"/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Times New Roman" pitchFamily="18" charset="0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二叉搜索树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Times New Roman" pitchFamily="18" charset="0"/>
              </a:rPr>
              <a:t>  </a:t>
            </a:r>
            <a:r>
              <a:rPr kumimoji="0" lang="en-US" altLang="zh-CN" sz="2000" dirty="0">
                <a:solidFill>
                  <a:srgbClr val="800080"/>
                </a:solidFill>
              </a:rPr>
              <a:t>Hash</a:t>
            </a:r>
            <a:r>
              <a:rPr kumimoji="0" lang="zh-CN" altLang="en-US" sz="2000" b="1" dirty="0" smtClean="0">
                <a:solidFill>
                  <a:srgbClr val="800080"/>
                </a:solidFill>
              </a:rPr>
              <a:t>表</a:t>
            </a:r>
            <a:endParaRPr kumimoji="0" lang="en-US" altLang="zh-CN" sz="2000" b="1" dirty="0" smtClean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endParaRPr kumimoji="0" lang="en-US" altLang="zh-CN" b="1" dirty="0" smtClean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作用域</a:t>
            </a:r>
            <a:r>
              <a:rPr lang="zh-CN" altLang="en-US" sz="2800" b="1" dirty="0">
                <a:solidFill>
                  <a:srgbClr val="800080"/>
                </a:solidFill>
              </a:rPr>
              <a:t>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sz="2000" b="1" dirty="0"/>
              <a:t>所有作用域共用一个全局符号表</a:t>
            </a:r>
          </a:p>
          <a:p>
            <a:pPr lvl="1" algn="l">
              <a:buFontTx/>
              <a:buNone/>
            </a:pPr>
            <a:endParaRPr lang="zh-CN" altLang="en-US" sz="105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lang="zh-CN" altLang="en-US" sz="2000" b="1" dirty="0"/>
              <a:t>每个作用域都有各自的符号表</a:t>
            </a:r>
          </a:p>
          <a:p>
            <a:pPr lvl="1" algn="l">
              <a:buFontTx/>
              <a:buChar char="•"/>
            </a:pP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67253644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作用域与可见性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889124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嵌套的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</a:t>
            </a:r>
            <a:r>
              <a:rPr kumimoji="0" lang="zh-CN" altLang="en-US" sz="2800" b="1" dirty="0"/>
              <a:t>（</a:t>
            </a:r>
            <a:r>
              <a:rPr kumimoji="0" lang="en-US" altLang="zh-CN" sz="2800" i="1" dirty="0"/>
              <a:t>nested scopes</a:t>
            </a:r>
            <a:r>
              <a:rPr kumimoji="0" lang="zh-CN" altLang="en-US" sz="2800" b="1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开作用域与闭作用域</a:t>
            </a:r>
            <a:r>
              <a:rPr kumimoji="0" lang="zh-CN" altLang="en-US" sz="2800" b="1" dirty="0"/>
              <a:t>（相应于程序中特殊点）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/>
              <a:t>  </a:t>
            </a:r>
            <a:r>
              <a:rPr kumimoji="0" lang="zh-CN" altLang="en-US" sz="2000" b="1" dirty="0"/>
              <a:t>该点所在的作用域为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当前作用域与包含它的程序单元所构成的作用域称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/>
              <a:t>   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开作用域</a:t>
            </a:r>
            <a:r>
              <a:rPr kumimoji="0" lang="zh-CN" altLang="en-US" sz="2000" b="1" dirty="0"/>
              <a:t>（</a:t>
            </a:r>
            <a:r>
              <a:rPr kumimoji="0" lang="en-US" altLang="zh-CN" sz="2000" i="1" dirty="0"/>
              <a:t>open scopes</a:t>
            </a:r>
            <a:r>
              <a:rPr kumimoji="0" lang="zh-CN" altLang="en-US" sz="2000" b="1" dirty="0"/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闭作用域</a:t>
            </a:r>
            <a:r>
              <a:rPr kumimoji="0" lang="zh-CN" altLang="en-US" sz="2000" b="1" dirty="0"/>
              <a:t>（</a:t>
            </a:r>
            <a:r>
              <a:rPr kumimoji="0" lang="en-US" altLang="zh-CN" sz="2000" i="1" dirty="0" smtClean="0"/>
              <a:t>close    </a:t>
            </a:r>
            <a:r>
              <a:rPr kumimoji="0" lang="en-US" altLang="zh-CN" sz="2000" i="1" dirty="0"/>
              <a:t>scopes</a:t>
            </a:r>
            <a:r>
              <a:rPr kumimoji="0" lang="zh-CN" altLang="en-US" sz="2000" b="1" dirty="0" smtClean="0"/>
              <a:t>）</a:t>
            </a:r>
            <a:endParaRPr kumimoji="0" lang="en-US" altLang="zh-CN" sz="2000" b="1" dirty="0" smtClean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常用的可见性规则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visibility rules</a:t>
            </a:r>
            <a:r>
              <a:rPr lang="zh-CN" altLang="en-US" sz="2800" b="1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sz="2000" b="1" dirty="0"/>
              <a:t>在程序的任何一点，只有在该点的开作用域中</a:t>
            </a:r>
            <a:r>
              <a:rPr lang="zh-CN" altLang="en-US" sz="2000" b="1" dirty="0" smtClean="0"/>
              <a:t>声明的</a:t>
            </a:r>
            <a:r>
              <a:rPr lang="zh-CN" altLang="en-US" sz="2000" b="1" dirty="0"/>
              <a:t>名字才是可访问的</a:t>
            </a:r>
            <a:endParaRPr lang="zh-CN" altLang="en-US" sz="2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/>
              <a:t>  </a:t>
            </a:r>
            <a:r>
              <a:rPr lang="zh-CN" altLang="en-US" sz="2000" b="1" dirty="0"/>
              <a:t>若一个名字在多个开作用域中被声明，则把离该名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/>
              <a:t>   字的某个引用最近的声明作为该引用的解释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lang="zh-CN" altLang="en-US" sz="2000" b="1" dirty="0"/>
              <a:t>新的声明只能出现在当前作用域</a:t>
            </a:r>
          </a:p>
          <a:p>
            <a:pPr lvl="1" algn="l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60566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4f649b9663cf60f571fe6ea17da37e861423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7709</TotalTime>
  <Words>7146</Words>
  <Application>Microsoft Office PowerPoint</Application>
  <PresentationFormat>全屏显示(4:3)</PresentationFormat>
  <Paragraphs>1208</Paragraphs>
  <Slides>74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6" baseType="lpstr">
      <vt:lpstr>默认设计模板</vt:lpstr>
      <vt:lpstr>Visio</vt:lpstr>
      <vt:lpstr>第8章　静态语义分析和 中间代码生成</vt:lpstr>
      <vt:lpstr>1.2.2　编译程序结构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264</cp:revision>
  <cp:lastPrinted>1601-01-01T00:00:00Z</cp:lastPrinted>
  <dcterms:created xsi:type="dcterms:W3CDTF">1601-01-01T00:00:00Z</dcterms:created>
  <dcterms:modified xsi:type="dcterms:W3CDTF">2016-04-17T13:42:43Z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