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handoutMasterIdLst>
    <p:handoutMasterId r:id="rId52"/>
  </p:handoutMasterIdLst>
  <p:sldIdLst>
    <p:sldId id="257" r:id="rId2"/>
    <p:sldId id="258" r:id="rId3"/>
    <p:sldId id="259" r:id="rId4"/>
    <p:sldId id="289" r:id="rId5"/>
    <p:sldId id="291" r:id="rId6"/>
    <p:sldId id="292" r:id="rId7"/>
    <p:sldId id="293" r:id="rId8"/>
    <p:sldId id="263" r:id="rId9"/>
    <p:sldId id="294" r:id="rId10"/>
    <p:sldId id="298" r:id="rId11"/>
    <p:sldId id="264" r:id="rId12"/>
    <p:sldId id="265" r:id="rId13"/>
    <p:sldId id="266" r:id="rId14"/>
    <p:sldId id="267" r:id="rId15"/>
    <p:sldId id="268" r:id="rId16"/>
    <p:sldId id="269" r:id="rId17"/>
    <p:sldId id="299" r:id="rId18"/>
    <p:sldId id="302" r:id="rId19"/>
    <p:sldId id="303" r:id="rId20"/>
    <p:sldId id="300" r:id="rId21"/>
    <p:sldId id="301" r:id="rId22"/>
    <p:sldId id="273" r:id="rId23"/>
    <p:sldId id="274" r:id="rId24"/>
    <p:sldId id="275" r:id="rId25"/>
    <p:sldId id="276" r:id="rId26"/>
    <p:sldId id="277" r:id="rId27"/>
    <p:sldId id="278" r:id="rId28"/>
    <p:sldId id="279" r:id="rId29"/>
    <p:sldId id="280" r:id="rId30"/>
    <p:sldId id="281" r:id="rId31"/>
    <p:sldId id="332" r:id="rId32"/>
    <p:sldId id="282" r:id="rId33"/>
    <p:sldId id="283" r:id="rId34"/>
    <p:sldId id="284" r:id="rId35"/>
    <p:sldId id="315" r:id="rId36"/>
    <p:sldId id="317" r:id="rId37"/>
    <p:sldId id="318" r:id="rId38"/>
    <p:sldId id="319" r:id="rId39"/>
    <p:sldId id="320" r:id="rId40"/>
    <p:sldId id="321" r:id="rId41"/>
    <p:sldId id="322" r:id="rId42"/>
    <p:sldId id="323" r:id="rId43"/>
    <p:sldId id="324" r:id="rId44"/>
    <p:sldId id="325" r:id="rId45"/>
    <p:sldId id="327" r:id="rId46"/>
    <p:sldId id="328" r:id="rId47"/>
    <p:sldId id="329" r:id="rId48"/>
    <p:sldId id="330" r:id="rId49"/>
    <p:sldId id="286" r:id="rId50"/>
    <p:sldId id="287" r:id="rId51"/>
  </p:sldIdLst>
  <p:sldSz cx="9144000" cy="6858000" type="screen4x3"/>
  <p:notesSz cx="6858000" cy="9144000"/>
  <p:custDataLst>
    <p:tags r:id="rId53"/>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3" autoAdjust="0"/>
    <p:restoredTop sz="94589" autoAdjust="0"/>
  </p:normalViewPr>
  <p:slideViewPr>
    <p:cSldViewPr>
      <p:cViewPr varScale="1">
        <p:scale>
          <a:sx n="60" d="100"/>
          <a:sy n="60" d="100"/>
        </p:scale>
        <p:origin x="-174" y="-90"/>
      </p:cViewPr>
      <p:guideLst>
        <p:guide orient="horz" pos="2160"/>
        <p:guide pos="2880"/>
      </p:guideLst>
    </p:cSldViewPr>
  </p:slideViewPr>
  <p:outlineViewPr>
    <p:cViewPr>
      <p:scale>
        <a:sx n="33" d="100"/>
        <a:sy n="33" d="100"/>
      </p:scale>
      <p:origin x="0" y="1464"/>
    </p:cViewPr>
  </p:outlin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5888FB1-DAF4-44BC-98D5-3F2DF085C694}" type="slidenum">
              <a:rPr lang="en-US" altLang="zh-CN"/>
              <a:pPr/>
              <a:t>‹#›</a:t>
            </a:fld>
            <a:endParaRPr lang="en-US" altLang="zh-CN"/>
          </a:p>
        </p:txBody>
      </p:sp>
    </p:spTree>
    <p:extLst>
      <p:ext uri="{BB962C8B-B14F-4D97-AF65-F5344CB8AC3E}">
        <p14:creationId xmlns:p14="http://schemas.microsoft.com/office/powerpoint/2010/main" val="360443109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273BFC-C0DE-4200-85B7-390242A0304E}" type="slidenum">
              <a:rPr lang="en-US" altLang="zh-CN"/>
              <a:pPr/>
              <a:t>‹#›</a:t>
            </a:fld>
            <a:endParaRPr lang="en-US" altLang="zh-CN"/>
          </a:p>
        </p:txBody>
      </p:sp>
    </p:spTree>
    <p:extLst>
      <p:ext uri="{BB962C8B-B14F-4D97-AF65-F5344CB8AC3E}">
        <p14:creationId xmlns:p14="http://schemas.microsoft.com/office/powerpoint/2010/main" val="11955119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6D282B-2D84-49CE-858C-5B7B99E3FB36}" type="slidenum">
              <a:rPr lang="en-US" altLang="zh-CN"/>
              <a:pPr/>
              <a:t>‹#›</a:t>
            </a:fld>
            <a:endParaRPr lang="en-US" altLang="zh-CN"/>
          </a:p>
        </p:txBody>
      </p:sp>
    </p:spTree>
    <p:extLst>
      <p:ext uri="{BB962C8B-B14F-4D97-AF65-F5344CB8AC3E}">
        <p14:creationId xmlns:p14="http://schemas.microsoft.com/office/powerpoint/2010/main" val="248682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7A7C18-62CB-4373-BE44-58FCF705180A}" type="slidenum">
              <a:rPr lang="en-US" altLang="zh-CN"/>
              <a:pPr/>
              <a:t>‹#›</a:t>
            </a:fld>
            <a:endParaRPr lang="en-US" altLang="zh-CN"/>
          </a:p>
        </p:txBody>
      </p:sp>
    </p:spTree>
    <p:extLst>
      <p:ext uri="{BB962C8B-B14F-4D97-AF65-F5344CB8AC3E}">
        <p14:creationId xmlns:p14="http://schemas.microsoft.com/office/powerpoint/2010/main" val="3024081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2824472"/>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p14="http://schemas.microsoft.com/office/powerpoint/2010/main" val="782515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9033EF-B7D4-46EF-A971-C1D97D279652}" type="slidenum">
              <a:rPr lang="en-US" altLang="zh-CN"/>
              <a:pPr/>
              <a:t>‹#›</a:t>
            </a:fld>
            <a:endParaRPr lang="en-US" altLang="zh-CN"/>
          </a:p>
        </p:txBody>
      </p:sp>
    </p:spTree>
    <p:extLst>
      <p:ext uri="{BB962C8B-B14F-4D97-AF65-F5344CB8AC3E}">
        <p14:creationId xmlns:p14="http://schemas.microsoft.com/office/powerpoint/2010/main" val="384436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C22FA4-7503-437C-B780-4AA7156F0FA8}" type="slidenum">
              <a:rPr lang="en-US" altLang="zh-CN"/>
              <a:pPr/>
              <a:t>‹#›</a:t>
            </a:fld>
            <a:endParaRPr lang="en-US" altLang="zh-CN"/>
          </a:p>
        </p:txBody>
      </p:sp>
    </p:spTree>
    <p:extLst>
      <p:ext uri="{BB962C8B-B14F-4D97-AF65-F5344CB8AC3E}">
        <p14:creationId xmlns:p14="http://schemas.microsoft.com/office/powerpoint/2010/main" val="347246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99647DC-471A-4EB8-A026-94F372922353}" type="slidenum">
              <a:rPr lang="en-US" altLang="zh-CN"/>
              <a:pPr/>
              <a:t>‹#›</a:t>
            </a:fld>
            <a:endParaRPr lang="en-US" altLang="zh-CN"/>
          </a:p>
        </p:txBody>
      </p:sp>
    </p:spTree>
    <p:extLst>
      <p:ext uri="{BB962C8B-B14F-4D97-AF65-F5344CB8AC3E}">
        <p14:creationId xmlns:p14="http://schemas.microsoft.com/office/powerpoint/2010/main" val="274899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E2305BA-8BB2-40D5-AE9D-3ABC9F9575CC}" type="slidenum">
              <a:rPr lang="en-US" altLang="zh-CN"/>
              <a:pPr/>
              <a:t>‹#›</a:t>
            </a:fld>
            <a:endParaRPr lang="en-US" altLang="zh-CN"/>
          </a:p>
        </p:txBody>
      </p:sp>
    </p:spTree>
    <p:extLst>
      <p:ext uri="{BB962C8B-B14F-4D97-AF65-F5344CB8AC3E}">
        <p14:creationId xmlns:p14="http://schemas.microsoft.com/office/powerpoint/2010/main" val="17137000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1FA50-7698-4292-ACC0-38B91DA6D218}" type="slidenum">
              <a:rPr lang="en-US" altLang="zh-CN"/>
              <a:pPr/>
              <a:t>‹#›</a:t>
            </a:fld>
            <a:endParaRPr lang="en-US" altLang="zh-CN"/>
          </a:p>
        </p:txBody>
      </p:sp>
    </p:spTree>
    <p:extLst>
      <p:ext uri="{BB962C8B-B14F-4D97-AF65-F5344CB8AC3E}">
        <p14:creationId xmlns:p14="http://schemas.microsoft.com/office/powerpoint/2010/main" val="12450495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A48D8C-64C7-4AD6-BF21-6FB53BF6316A}" type="slidenum">
              <a:rPr lang="en-US" altLang="zh-CN"/>
              <a:pPr/>
              <a:t>‹#›</a:t>
            </a:fld>
            <a:endParaRPr lang="en-US" altLang="zh-CN"/>
          </a:p>
        </p:txBody>
      </p:sp>
    </p:spTree>
    <p:extLst>
      <p:ext uri="{BB962C8B-B14F-4D97-AF65-F5344CB8AC3E}">
        <p14:creationId xmlns:p14="http://schemas.microsoft.com/office/powerpoint/2010/main" val="376939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6AEA7D2-8891-4092-906A-C6D64D48F799}" type="slidenum">
              <a:rPr lang="en-US" altLang="zh-CN"/>
              <a:pPr/>
              <a:t>‹#›</a:t>
            </a:fld>
            <a:endParaRPr lang="en-US" altLang="zh-CN"/>
          </a:p>
        </p:txBody>
      </p:sp>
    </p:spTree>
    <p:extLst>
      <p:ext uri="{BB962C8B-B14F-4D97-AF65-F5344CB8AC3E}">
        <p14:creationId xmlns:p14="http://schemas.microsoft.com/office/powerpoint/2010/main" val="157315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64515"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vl1pPr>
          </a:lstStyle>
          <a:p>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zh-CN"/>
          </a:p>
        </p:txBody>
      </p:sp>
      <p:sp>
        <p:nvSpPr>
          <p:cNvPr id="64518"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274645D9-FE80-4897-A83D-205DF428F892}" type="slidenum">
              <a:rPr lang="en-US" altLang="zh-CN"/>
              <a:pPr/>
              <a:t>‹#›</a:t>
            </a:fld>
            <a:endParaRPr lang="en-US" altLang="zh-CN"/>
          </a:p>
        </p:txBody>
      </p:sp>
      <p:sp>
        <p:nvSpPr>
          <p:cNvPr id="64527" name="Rectangle 15"/>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iming>
    <p:tnLst>
      <p:par>
        <p:cTn id="1" dur="indefinite" restart="never" nodeType="tmRoot"/>
      </p:par>
    </p:tnLst>
  </p:timing>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15.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6324600" cy="1524000"/>
          </a:xfrm>
        </p:spPr>
        <p:txBody>
          <a:bodyPr/>
          <a:lstStyle/>
          <a:p>
            <a:pPr marL="3052763" indent="-3052763"/>
            <a:r>
              <a:rPr lang="zh-CN" altLang="en-US" sz="4000" b="1" dirty="0" smtClean="0">
                <a:latin typeface="Times New Roman" charset="0"/>
                <a:ea typeface="黑体" pitchFamily="2" charset="-122"/>
              </a:rPr>
              <a:t>第</a:t>
            </a:r>
            <a:r>
              <a:rPr lang="en-US" altLang="zh-CN" sz="4000" b="1" dirty="0" smtClean="0">
                <a:latin typeface="Times New Roman" charset="0"/>
                <a:ea typeface="黑体" pitchFamily="2" charset="-122"/>
              </a:rPr>
              <a:t>9</a:t>
            </a:r>
            <a:r>
              <a:rPr lang="zh-CN" altLang="en-US" sz="4000" b="1" dirty="0" smtClean="0">
                <a:latin typeface="Times New Roman" charset="0"/>
                <a:ea typeface="黑体" pitchFamily="2" charset="-122"/>
              </a:rPr>
              <a:t>章</a:t>
            </a:r>
            <a:r>
              <a:rPr lang="zh-CN" altLang="en-US" sz="4000" b="1" dirty="0">
                <a:latin typeface="Times New Roman" charset="0"/>
                <a:ea typeface="黑体" pitchFamily="2" charset="-122"/>
              </a:rPr>
              <a:t>　</a:t>
            </a:r>
            <a:r>
              <a:rPr lang="zh-CN" altLang="en-US" sz="4000" b="1" dirty="0" smtClean="0">
                <a:latin typeface="Times New Roman" charset="0"/>
                <a:ea typeface="黑体" pitchFamily="2" charset="-122"/>
              </a:rPr>
              <a:t>运行时存储</a:t>
            </a:r>
            <a:r>
              <a:rPr lang="zh-CN" altLang="en-US" sz="4000" b="1" dirty="0">
                <a:latin typeface="Times New Roman" charset="0"/>
                <a:ea typeface="黑体" pitchFamily="2" charset="-122"/>
              </a:rPr>
              <a:t>组织 </a:t>
            </a:r>
          </a:p>
        </p:txBody>
      </p:sp>
      <p:sp>
        <p:nvSpPr>
          <p:cNvPr id="2052" name="Rectangle 4"/>
          <p:cNvSpPr>
            <a:spLocks noChangeArrowheads="1"/>
          </p:cNvSpPr>
          <p:nvPr/>
        </p:nvSpPr>
        <p:spPr bwMode="auto">
          <a:xfrm>
            <a:off x="762000" y="13398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chemeClr val="tx2"/>
                </a:solidFill>
                <a:latin typeface="Times New Roman" charset="0"/>
                <a:ea typeface="黑体" pitchFamily="2" charset="-122"/>
              </a:rPr>
              <a:t>编译原理</a:t>
            </a:r>
          </a:p>
        </p:txBody>
      </p:sp>
    </p:spTree>
    <p:extLst>
      <p:ext uri="{BB962C8B-B14F-4D97-AF65-F5344CB8AC3E}">
        <p14:creationId xmlns:p14="http://schemas.microsoft.com/office/powerpoint/2010/main" val="385099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8600" y="990600"/>
            <a:ext cx="6699250" cy="519113"/>
          </a:xfrm>
          <a:prstGeom prst="rect">
            <a:avLst/>
          </a:prstGeom>
          <a:noFill/>
          <a:ln w="9525">
            <a:noFill/>
            <a:miter lim="800000"/>
            <a:headEnd/>
            <a:tailEnd/>
          </a:ln>
          <a:effectLst/>
        </p:spPr>
        <p:txBody>
          <a:bodyPr>
            <a:spAutoFit/>
          </a:bodyPr>
          <a:lstStyle/>
          <a:p>
            <a:pPr>
              <a:buClrTx/>
              <a:buFont typeface="Symbol"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itchFamily="18" charset="0"/>
              </a:rPr>
              <a:t>用户程序运行时虚地址空间布局举例</a:t>
            </a:r>
            <a:endParaRPr kumimoji="0" lang="zh-CN" altLang="en-US" sz="1000" b="1">
              <a:solidFill>
                <a:srgbClr val="800080"/>
              </a:solidFill>
            </a:endParaRPr>
          </a:p>
        </p:txBody>
      </p:sp>
      <p:sp>
        <p:nvSpPr>
          <p:cNvPr id="9" name="Line 9"/>
          <p:cNvSpPr>
            <a:spLocks noChangeShapeType="1"/>
          </p:cNvSpPr>
          <p:nvPr/>
        </p:nvSpPr>
        <p:spPr bwMode="auto">
          <a:xfrm>
            <a:off x="6629400" y="1595438"/>
            <a:ext cx="0" cy="3960812"/>
          </a:xfrm>
          <a:prstGeom prst="line">
            <a:avLst/>
          </a:prstGeom>
          <a:noFill/>
          <a:ln w="9525">
            <a:solidFill>
              <a:srgbClr val="800080"/>
            </a:solidFill>
            <a:round/>
            <a:headEnd/>
            <a:tailEnd/>
          </a:ln>
          <a:effectLst/>
        </p:spPr>
        <p:txBody>
          <a:bodyPr>
            <a:spAutoFit/>
          </a:bodyPr>
          <a:lstStyle/>
          <a:p>
            <a:endParaRPr lang="zh-CN" altLang="en-US"/>
          </a:p>
        </p:txBody>
      </p:sp>
      <p:sp>
        <p:nvSpPr>
          <p:cNvPr id="10" name="Line 10"/>
          <p:cNvSpPr>
            <a:spLocks noChangeShapeType="1"/>
          </p:cNvSpPr>
          <p:nvPr/>
        </p:nvSpPr>
        <p:spPr bwMode="auto">
          <a:xfrm>
            <a:off x="8382000" y="1595438"/>
            <a:ext cx="0" cy="3960812"/>
          </a:xfrm>
          <a:prstGeom prst="line">
            <a:avLst/>
          </a:prstGeom>
          <a:noFill/>
          <a:ln w="9525">
            <a:solidFill>
              <a:srgbClr val="800080"/>
            </a:solidFill>
            <a:round/>
            <a:headEnd/>
            <a:tailEnd/>
          </a:ln>
          <a:effectLst/>
        </p:spPr>
        <p:txBody>
          <a:bodyPr>
            <a:spAutoFit/>
          </a:bodyPr>
          <a:lstStyle/>
          <a:p>
            <a:endParaRPr lang="zh-CN" altLang="en-US"/>
          </a:p>
        </p:txBody>
      </p:sp>
      <p:sp>
        <p:nvSpPr>
          <p:cNvPr id="11" name="Line 12"/>
          <p:cNvSpPr>
            <a:spLocks noChangeShapeType="1"/>
          </p:cNvSpPr>
          <p:nvPr/>
        </p:nvSpPr>
        <p:spPr bwMode="auto">
          <a:xfrm>
            <a:off x="6629400" y="2101850"/>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12" name="Line 13"/>
          <p:cNvSpPr>
            <a:spLocks noChangeShapeType="1"/>
          </p:cNvSpPr>
          <p:nvPr/>
        </p:nvSpPr>
        <p:spPr bwMode="auto">
          <a:xfrm>
            <a:off x="6629400" y="5053013"/>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13" name="Line 14"/>
          <p:cNvSpPr>
            <a:spLocks noChangeShapeType="1"/>
          </p:cNvSpPr>
          <p:nvPr/>
        </p:nvSpPr>
        <p:spPr bwMode="auto">
          <a:xfrm>
            <a:off x="6629400" y="4405313"/>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14" name="Line 15"/>
          <p:cNvSpPr>
            <a:spLocks noChangeShapeType="1"/>
          </p:cNvSpPr>
          <p:nvPr/>
        </p:nvSpPr>
        <p:spPr bwMode="auto">
          <a:xfrm>
            <a:off x="6629400" y="3756025"/>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15" name="Line 16"/>
          <p:cNvSpPr>
            <a:spLocks noChangeShapeType="1"/>
          </p:cNvSpPr>
          <p:nvPr/>
        </p:nvSpPr>
        <p:spPr bwMode="auto">
          <a:xfrm>
            <a:off x="6629400" y="5556250"/>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16" name="Rectangle 19"/>
          <p:cNvSpPr>
            <a:spLocks noChangeArrowheads="1"/>
          </p:cNvSpPr>
          <p:nvPr/>
        </p:nvSpPr>
        <p:spPr bwMode="auto">
          <a:xfrm>
            <a:off x="6705600" y="4511675"/>
            <a:ext cx="1600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solidFill>
                  <a:srgbClr val="800080"/>
                </a:solidFill>
              </a:rPr>
              <a:t>Code</a:t>
            </a:r>
          </a:p>
        </p:txBody>
      </p:sp>
      <p:sp>
        <p:nvSpPr>
          <p:cNvPr id="17" name="Rectangle 21"/>
          <p:cNvSpPr>
            <a:spLocks noChangeArrowheads="1"/>
          </p:cNvSpPr>
          <p:nvPr/>
        </p:nvSpPr>
        <p:spPr bwMode="auto">
          <a:xfrm>
            <a:off x="6638925" y="2139950"/>
            <a:ext cx="1676400" cy="777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solidFill>
                  <a:srgbClr val="800080"/>
                </a:solidFill>
              </a:rPr>
              <a:t>Stack Space</a:t>
            </a:r>
          </a:p>
          <a:p>
            <a:pPr algn="ctr">
              <a:buFont typeface="Wingdings" pitchFamily="2" charset="2"/>
              <a:buNone/>
            </a:pPr>
            <a:endParaRPr lang="en-US" altLang="zh-CN" sz="500" i="1">
              <a:solidFill>
                <a:srgbClr val="800080"/>
              </a:solidFill>
            </a:endParaRPr>
          </a:p>
          <a:p>
            <a:pPr algn="ctr">
              <a:buFont typeface="Wingdings" pitchFamily="2" charset="2"/>
              <a:buNone/>
            </a:pPr>
            <a:r>
              <a:rPr lang="en-US" altLang="zh-CN" sz="2000" b="1">
                <a:solidFill>
                  <a:srgbClr val="800080"/>
                </a:solidFill>
                <a:sym typeface="Symbol" pitchFamily="18" charset="2"/>
              </a:rPr>
              <a:t> </a:t>
            </a:r>
            <a:r>
              <a:rPr lang="en-US" altLang="zh-CN" sz="2000" b="1">
                <a:sym typeface="Symbol" pitchFamily="18" charset="2"/>
              </a:rPr>
              <a:t></a:t>
            </a:r>
          </a:p>
        </p:txBody>
      </p:sp>
      <p:sp>
        <p:nvSpPr>
          <p:cNvPr id="18" name="Rectangle 22"/>
          <p:cNvSpPr>
            <a:spLocks noChangeArrowheads="1"/>
          </p:cNvSpPr>
          <p:nvPr/>
        </p:nvSpPr>
        <p:spPr bwMode="auto">
          <a:xfrm>
            <a:off x="6648450" y="2982913"/>
            <a:ext cx="1666875" cy="7016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sym typeface="Symbol" pitchFamily="18" charset="2"/>
              </a:rPr>
              <a:t> </a:t>
            </a:r>
            <a:endParaRPr lang="en-US" altLang="zh-CN" sz="2000" b="1"/>
          </a:p>
          <a:p>
            <a:pPr algn="ctr">
              <a:buFont typeface="Wingdings" pitchFamily="2" charset="2"/>
              <a:buNone/>
            </a:pPr>
            <a:r>
              <a:rPr lang="en-US" altLang="zh-CN" sz="2000" i="1">
                <a:solidFill>
                  <a:srgbClr val="800080"/>
                </a:solidFill>
              </a:rPr>
              <a:t>Heap Space</a:t>
            </a:r>
          </a:p>
        </p:txBody>
      </p:sp>
      <p:sp>
        <p:nvSpPr>
          <p:cNvPr id="19" name="Rectangle 24"/>
          <p:cNvSpPr>
            <a:spLocks noChangeArrowheads="1"/>
          </p:cNvSpPr>
          <p:nvPr/>
        </p:nvSpPr>
        <p:spPr bwMode="auto">
          <a:xfrm>
            <a:off x="4838700" y="4800600"/>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0x400000</a:t>
            </a:r>
          </a:p>
        </p:txBody>
      </p:sp>
      <p:sp>
        <p:nvSpPr>
          <p:cNvPr id="20" name="Line 26"/>
          <p:cNvSpPr>
            <a:spLocks noChangeShapeType="1"/>
          </p:cNvSpPr>
          <p:nvPr/>
        </p:nvSpPr>
        <p:spPr bwMode="auto">
          <a:xfrm>
            <a:off x="6248400" y="5022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1" name="Rectangle 27"/>
          <p:cNvSpPr>
            <a:spLocks noChangeArrowheads="1"/>
          </p:cNvSpPr>
          <p:nvPr/>
        </p:nvSpPr>
        <p:spPr bwMode="auto">
          <a:xfrm>
            <a:off x="6694488" y="3900488"/>
            <a:ext cx="1600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solidFill>
                  <a:srgbClr val="800080"/>
                </a:solidFill>
              </a:rPr>
              <a:t>Static Data</a:t>
            </a:r>
          </a:p>
        </p:txBody>
      </p:sp>
      <p:sp>
        <p:nvSpPr>
          <p:cNvPr id="22" name="Rectangle 28"/>
          <p:cNvSpPr>
            <a:spLocks noChangeArrowheads="1"/>
          </p:cNvSpPr>
          <p:nvPr/>
        </p:nvSpPr>
        <p:spPr bwMode="auto">
          <a:xfrm>
            <a:off x="4695825" y="4151313"/>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23" name="Line 29"/>
          <p:cNvSpPr>
            <a:spLocks noChangeShapeType="1"/>
          </p:cNvSpPr>
          <p:nvPr/>
        </p:nvSpPr>
        <p:spPr bwMode="auto">
          <a:xfrm>
            <a:off x="6248400" y="4373563"/>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4" name="Rectangle 30"/>
          <p:cNvSpPr>
            <a:spLocks noChangeArrowheads="1"/>
          </p:cNvSpPr>
          <p:nvPr/>
        </p:nvSpPr>
        <p:spPr bwMode="auto">
          <a:xfrm>
            <a:off x="4551363" y="1919288"/>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0x7FFFFFFF</a:t>
            </a:r>
          </a:p>
        </p:txBody>
      </p:sp>
      <p:sp>
        <p:nvSpPr>
          <p:cNvPr id="25" name="Line 31"/>
          <p:cNvSpPr>
            <a:spLocks noChangeShapeType="1"/>
          </p:cNvSpPr>
          <p:nvPr/>
        </p:nvSpPr>
        <p:spPr bwMode="auto">
          <a:xfrm>
            <a:off x="6248400" y="2141538"/>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6" name="Line 32"/>
          <p:cNvSpPr>
            <a:spLocks noChangeShapeType="1"/>
          </p:cNvSpPr>
          <p:nvPr/>
        </p:nvSpPr>
        <p:spPr bwMode="auto">
          <a:xfrm>
            <a:off x="2308225" y="1595438"/>
            <a:ext cx="0" cy="3960812"/>
          </a:xfrm>
          <a:prstGeom prst="line">
            <a:avLst/>
          </a:prstGeom>
          <a:noFill/>
          <a:ln w="9525">
            <a:solidFill>
              <a:srgbClr val="800080"/>
            </a:solidFill>
            <a:round/>
            <a:headEnd/>
            <a:tailEnd/>
          </a:ln>
          <a:effectLst/>
        </p:spPr>
        <p:txBody>
          <a:bodyPr>
            <a:spAutoFit/>
          </a:bodyPr>
          <a:lstStyle/>
          <a:p>
            <a:endParaRPr lang="zh-CN" altLang="en-US"/>
          </a:p>
        </p:txBody>
      </p:sp>
      <p:sp>
        <p:nvSpPr>
          <p:cNvPr id="27" name="Line 33"/>
          <p:cNvSpPr>
            <a:spLocks noChangeShapeType="1"/>
          </p:cNvSpPr>
          <p:nvPr/>
        </p:nvSpPr>
        <p:spPr bwMode="auto">
          <a:xfrm>
            <a:off x="4060825" y="1595438"/>
            <a:ext cx="0" cy="3960812"/>
          </a:xfrm>
          <a:prstGeom prst="line">
            <a:avLst/>
          </a:prstGeom>
          <a:noFill/>
          <a:ln w="9525">
            <a:solidFill>
              <a:srgbClr val="800080"/>
            </a:solidFill>
            <a:round/>
            <a:headEnd/>
            <a:tailEnd/>
          </a:ln>
          <a:effectLst/>
        </p:spPr>
        <p:txBody>
          <a:bodyPr>
            <a:spAutoFit/>
          </a:bodyPr>
          <a:lstStyle/>
          <a:p>
            <a:endParaRPr lang="zh-CN" altLang="en-US"/>
          </a:p>
        </p:txBody>
      </p:sp>
      <p:sp>
        <p:nvSpPr>
          <p:cNvPr id="28" name="Line 34"/>
          <p:cNvSpPr>
            <a:spLocks noChangeShapeType="1"/>
          </p:cNvSpPr>
          <p:nvPr/>
        </p:nvSpPr>
        <p:spPr bwMode="auto">
          <a:xfrm>
            <a:off x="2308225" y="2101850"/>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29" name="Line 35"/>
          <p:cNvSpPr>
            <a:spLocks noChangeShapeType="1"/>
          </p:cNvSpPr>
          <p:nvPr/>
        </p:nvSpPr>
        <p:spPr bwMode="auto">
          <a:xfrm>
            <a:off x="2308225" y="5053013"/>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30" name="Line 36"/>
          <p:cNvSpPr>
            <a:spLocks noChangeShapeType="1"/>
          </p:cNvSpPr>
          <p:nvPr/>
        </p:nvSpPr>
        <p:spPr bwMode="auto">
          <a:xfrm>
            <a:off x="2308225" y="4405313"/>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31" name="Line 37"/>
          <p:cNvSpPr>
            <a:spLocks noChangeShapeType="1"/>
          </p:cNvSpPr>
          <p:nvPr/>
        </p:nvSpPr>
        <p:spPr bwMode="auto">
          <a:xfrm>
            <a:off x="2308225" y="3756025"/>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32" name="Line 38"/>
          <p:cNvSpPr>
            <a:spLocks noChangeShapeType="1"/>
          </p:cNvSpPr>
          <p:nvPr/>
        </p:nvSpPr>
        <p:spPr bwMode="auto">
          <a:xfrm>
            <a:off x="2308225" y="5556250"/>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33" name="Rectangle 40"/>
          <p:cNvSpPr>
            <a:spLocks noChangeArrowheads="1"/>
          </p:cNvSpPr>
          <p:nvPr/>
        </p:nvSpPr>
        <p:spPr bwMode="auto">
          <a:xfrm>
            <a:off x="2384425" y="4511675"/>
            <a:ext cx="1600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solidFill>
                  <a:srgbClr val="800080"/>
                </a:solidFill>
              </a:rPr>
              <a:t>Code</a:t>
            </a:r>
          </a:p>
        </p:txBody>
      </p:sp>
      <p:sp>
        <p:nvSpPr>
          <p:cNvPr id="34" name="Rectangle 41"/>
          <p:cNvSpPr>
            <a:spLocks noChangeArrowheads="1"/>
          </p:cNvSpPr>
          <p:nvPr/>
        </p:nvSpPr>
        <p:spPr bwMode="auto">
          <a:xfrm>
            <a:off x="2317750" y="2139950"/>
            <a:ext cx="1676400" cy="777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solidFill>
                  <a:srgbClr val="800080"/>
                </a:solidFill>
              </a:rPr>
              <a:t>Stack Space</a:t>
            </a:r>
          </a:p>
          <a:p>
            <a:pPr algn="ctr">
              <a:buFont typeface="Wingdings" pitchFamily="2" charset="2"/>
              <a:buNone/>
            </a:pPr>
            <a:endParaRPr lang="en-US" altLang="zh-CN" sz="500" i="1">
              <a:solidFill>
                <a:srgbClr val="800080"/>
              </a:solidFill>
            </a:endParaRPr>
          </a:p>
          <a:p>
            <a:pPr algn="ctr">
              <a:buFont typeface="Wingdings" pitchFamily="2" charset="2"/>
              <a:buNone/>
            </a:pPr>
            <a:r>
              <a:rPr lang="en-US" altLang="zh-CN" sz="2000" b="1">
                <a:solidFill>
                  <a:srgbClr val="800080"/>
                </a:solidFill>
                <a:sym typeface="Symbol" pitchFamily="18" charset="2"/>
              </a:rPr>
              <a:t> </a:t>
            </a:r>
            <a:r>
              <a:rPr lang="en-US" altLang="zh-CN" sz="2000" b="1">
                <a:sym typeface="Symbol" pitchFamily="18" charset="2"/>
              </a:rPr>
              <a:t></a:t>
            </a:r>
          </a:p>
        </p:txBody>
      </p:sp>
      <p:sp>
        <p:nvSpPr>
          <p:cNvPr id="35" name="Rectangle 42"/>
          <p:cNvSpPr>
            <a:spLocks noChangeArrowheads="1"/>
          </p:cNvSpPr>
          <p:nvPr/>
        </p:nvSpPr>
        <p:spPr bwMode="auto">
          <a:xfrm>
            <a:off x="2327275" y="2982913"/>
            <a:ext cx="1666875" cy="7016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sym typeface="Symbol" pitchFamily="18" charset="2"/>
              </a:rPr>
              <a:t> </a:t>
            </a:r>
            <a:endParaRPr lang="en-US" altLang="zh-CN" sz="2000" b="1"/>
          </a:p>
          <a:p>
            <a:pPr algn="ctr">
              <a:buFont typeface="Wingdings" pitchFamily="2" charset="2"/>
              <a:buNone/>
            </a:pPr>
            <a:r>
              <a:rPr lang="en-US" altLang="zh-CN" sz="2000" i="1">
                <a:solidFill>
                  <a:srgbClr val="800080"/>
                </a:solidFill>
              </a:rPr>
              <a:t>Heap Space</a:t>
            </a:r>
          </a:p>
        </p:txBody>
      </p:sp>
      <p:sp>
        <p:nvSpPr>
          <p:cNvPr id="36" name="Rectangle 43"/>
          <p:cNvSpPr>
            <a:spLocks noChangeArrowheads="1"/>
          </p:cNvSpPr>
          <p:nvPr/>
        </p:nvSpPr>
        <p:spPr bwMode="auto">
          <a:xfrm>
            <a:off x="517525" y="4800600"/>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0x8048000</a:t>
            </a:r>
          </a:p>
        </p:txBody>
      </p:sp>
      <p:sp>
        <p:nvSpPr>
          <p:cNvPr id="37" name="Line 44"/>
          <p:cNvSpPr>
            <a:spLocks noChangeShapeType="1"/>
          </p:cNvSpPr>
          <p:nvPr/>
        </p:nvSpPr>
        <p:spPr bwMode="auto">
          <a:xfrm>
            <a:off x="1927225" y="5022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8" name="Rectangle 45"/>
          <p:cNvSpPr>
            <a:spLocks noChangeArrowheads="1"/>
          </p:cNvSpPr>
          <p:nvPr/>
        </p:nvSpPr>
        <p:spPr bwMode="auto">
          <a:xfrm>
            <a:off x="2373313" y="3900488"/>
            <a:ext cx="1600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solidFill>
                  <a:srgbClr val="800080"/>
                </a:solidFill>
              </a:rPr>
              <a:t>Static Data</a:t>
            </a:r>
          </a:p>
        </p:txBody>
      </p:sp>
      <p:sp>
        <p:nvSpPr>
          <p:cNvPr id="39" name="Rectangle 46"/>
          <p:cNvSpPr>
            <a:spLocks noChangeArrowheads="1"/>
          </p:cNvSpPr>
          <p:nvPr/>
        </p:nvSpPr>
        <p:spPr bwMode="auto">
          <a:xfrm>
            <a:off x="374650" y="4151313"/>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40" name="Line 47"/>
          <p:cNvSpPr>
            <a:spLocks noChangeShapeType="1"/>
          </p:cNvSpPr>
          <p:nvPr/>
        </p:nvSpPr>
        <p:spPr bwMode="auto">
          <a:xfrm>
            <a:off x="1927225" y="4373563"/>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41" name="Rectangle 48"/>
          <p:cNvSpPr>
            <a:spLocks noChangeArrowheads="1"/>
          </p:cNvSpPr>
          <p:nvPr/>
        </p:nvSpPr>
        <p:spPr bwMode="auto">
          <a:xfrm>
            <a:off x="230188" y="1919288"/>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0xBFFFFFFF</a:t>
            </a:r>
          </a:p>
        </p:txBody>
      </p:sp>
      <p:sp>
        <p:nvSpPr>
          <p:cNvPr id="42" name="Line 49"/>
          <p:cNvSpPr>
            <a:spLocks noChangeShapeType="1"/>
          </p:cNvSpPr>
          <p:nvPr/>
        </p:nvSpPr>
        <p:spPr bwMode="auto">
          <a:xfrm>
            <a:off x="1927225" y="2141538"/>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43" name="Line 50"/>
          <p:cNvSpPr>
            <a:spLocks noChangeShapeType="1"/>
          </p:cNvSpPr>
          <p:nvPr/>
        </p:nvSpPr>
        <p:spPr bwMode="auto">
          <a:xfrm>
            <a:off x="2293938" y="1595438"/>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44" name="Line 51"/>
          <p:cNvSpPr>
            <a:spLocks noChangeShapeType="1"/>
          </p:cNvSpPr>
          <p:nvPr/>
        </p:nvSpPr>
        <p:spPr bwMode="auto">
          <a:xfrm>
            <a:off x="6615113" y="1595438"/>
            <a:ext cx="1752600" cy="0"/>
          </a:xfrm>
          <a:prstGeom prst="line">
            <a:avLst/>
          </a:prstGeom>
          <a:noFill/>
          <a:ln w="9525">
            <a:solidFill>
              <a:srgbClr val="800080"/>
            </a:solidFill>
            <a:round/>
            <a:headEnd/>
            <a:tailEnd/>
          </a:ln>
          <a:effectLst/>
        </p:spPr>
        <p:txBody>
          <a:bodyPr>
            <a:spAutoFit/>
          </a:bodyPr>
          <a:lstStyle/>
          <a:p>
            <a:endParaRPr lang="zh-CN" altLang="en-US"/>
          </a:p>
        </p:txBody>
      </p:sp>
      <p:sp>
        <p:nvSpPr>
          <p:cNvPr id="45" name="Rectangle 52"/>
          <p:cNvSpPr>
            <a:spLocks noChangeArrowheads="1"/>
          </p:cNvSpPr>
          <p:nvPr/>
        </p:nvSpPr>
        <p:spPr bwMode="auto">
          <a:xfrm>
            <a:off x="950913" y="5662613"/>
            <a:ext cx="22050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dirty="0">
                <a:solidFill>
                  <a:srgbClr val="990099"/>
                </a:solidFill>
              </a:rPr>
              <a:t>Linux on IA-32</a:t>
            </a:r>
          </a:p>
        </p:txBody>
      </p:sp>
      <p:sp>
        <p:nvSpPr>
          <p:cNvPr id="46" name="Rectangle 53"/>
          <p:cNvSpPr>
            <a:spLocks noChangeArrowheads="1"/>
          </p:cNvSpPr>
          <p:nvPr/>
        </p:nvSpPr>
        <p:spPr bwMode="auto">
          <a:xfrm>
            <a:off x="5327760" y="5662612"/>
            <a:ext cx="295116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dirty="0">
                <a:solidFill>
                  <a:srgbClr val="990099"/>
                </a:solidFill>
              </a:rPr>
              <a:t>System V on MIPS-32</a:t>
            </a:r>
          </a:p>
        </p:txBody>
      </p:sp>
      <p:sp>
        <p:nvSpPr>
          <p:cNvPr id="47" name="Text Box 3"/>
          <p:cNvSpPr txBox="1">
            <a:spLocks noChangeArrowheads="1"/>
          </p:cNvSpPr>
          <p:nvPr/>
        </p:nvSpPr>
        <p:spPr bwMode="auto">
          <a:xfrm>
            <a:off x="-76200" y="381000"/>
            <a:ext cx="7639050" cy="579437"/>
          </a:xfrm>
          <a:prstGeom prst="rect">
            <a:avLst/>
          </a:prstGeom>
          <a:noFill/>
          <a:ln w="9525">
            <a:noFill/>
            <a:miter lim="800000"/>
            <a:headEnd/>
            <a:tailEnd/>
          </a:ln>
          <a:effectLst/>
        </p:spPr>
        <p:txBody>
          <a:bodyPr>
            <a:spAutoFit/>
          </a:bodyPr>
          <a:lstStyle/>
          <a:p>
            <a:pPr>
              <a:buClrTx/>
            </a:pPr>
            <a:r>
              <a:rPr lang="en-US" altLang="zh-CN" sz="3200" b="1" dirty="0">
                <a:solidFill>
                  <a:srgbClr val="800080"/>
                </a:solidFill>
                <a:latin typeface="Times New Roman" pitchFamily="18" charset="0"/>
              </a:rPr>
              <a:t> </a:t>
            </a:r>
            <a:r>
              <a:rPr lang="zh-CN" altLang="en-US" sz="3200" b="1" dirty="0">
                <a:solidFill>
                  <a:srgbClr val="800080"/>
                </a:solidFill>
              </a:rPr>
              <a:t>程序运行时存储空间的布局</a:t>
            </a:r>
            <a:r>
              <a:rPr lang="zh-CN" altLang="en-US" sz="2800" b="1" dirty="0">
                <a:latin typeface="Times New Roman" pitchFamily="18" charset="0"/>
              </a:rPr>
              <a:t>（</a:t>
            </a:r>
            <a:r>
              <a:rPr lang="en-US" altLang="zh-CN" sz="2800" i="1" dirty="0"/>
              <a:t>layout</a:t>
            </a:r>
            <a:r>
              <a:rPr lang="zh-CN" altLang="en-US" sz="2800" b="1" dirty="0">
                <a:latin typeface="Times New Roman" pitchFamily="18" charset="0"/>
              </a:rPr>
              <a:t>）</a:t>
            </a:r>
          </a:p>
        </p:txBody>
      </p:sp>
    </p:spTree>
    <p:extLst>
      <p:ext uri="{BB962C8B-B14F-4D97-AF65-F5344CB8AC3E}">
        <p14:creationId xmlns:p14="http://schemas.microsoft.com/office/powerpoint/2010/main" val="193030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21BC11-DEDC-45EA-8877-DB8293697A58}" type="slidenum">
              <a:rPr lang="en-US" altLang="zh-CN"/>
              <a:pPr/>
              <a:t>11</a:t>
            </a:fld>
            <a:endParaRPr lang="en-US" altLang="zh-CN"/>
          </a:p>
        </p:txBody>
      </p:sp>
      <p:sp>
        <p:nvSpPr>
          <p:cNvPr id="25619" name="Text Box 19"/>
          <p:cNvSpPr txBox="1">
            <a:spLocks noChangeArrowheads="1"/>
          </p:cNvSpPr>
          <p:nvPr/>
        </p:nvSpPr>
        <p:spPr bwMode="auto">
          <a:xfrm>
            <a:off x="428296" y="1066800"/>
            <a:ext cx="841090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dirty="0"/>
              <a:t>在编译阶段能确定目标程序所需的全部数据空间大小前提下，编译程序将安排目标程序运行时的全部数据空间，并确定每个数据对象的存储地址。这种分配的策略称为</a:t>
            </a:r>
            <a:r>
              <a:rPr lang="zh-CN" altLang="en-US" dirty="0">
                <a:solidFill>
                  <a:srgbClr val="CC6600"/>
                </a:solidFill>
              </a:rPr>
              <a:t>静态存储分配</a:t>
            </a:r>
            <a:r>
              <a:rPr lang="zh-CN" altLang="en-US" dirty="0"/>
              <a:t>。</a:t>
            </a:r>
          </a:p>
          <a:p>
            <a:pPr algn="l">
              <a:lnSpc>
                <a:spcPct val="130000"/>
              </a:lnSpc>
              <a:spcBef>
                <a:spcPct val="50000"/>
              </a:spcBef>
            </a:pPr>
            <a:r>
              <a:rPr lang="zh-CN" altLang="en-US" dirty="0"/>
              <a:t>对于静态存储分配，数据空间仅需要有静态数据区即可。在源程序翻译时，对于所有数据对象，其分配的存储地址都是相对于静态数据区的偏移量。这个偏移量就是登记在符号表中数据对象的地址</a:t>
            </a:r>
            <a:r>
              <a:rPr lang="en-US" altLang="zh-CN" dirty="0"/>
              <a:t>( .place)</a:t>
            </a:r>
            <a:r>
              <a:rPr lang="zh-CN" altLang="en-US" dirty="0"/>
              <a:t>属性值。在目标程序运行时，访问数据对象的绝对地址是：</a:t>
            </a:r>
          </a:p>
          <a:p>
            <a:pPr algn="l">
              <a:lnSpc>
                <a:spcPct val="130000"/>
              </a:lnSpc>
              <a:spcBef>
                <a:spcPct val="50000"/>
              </a:spcBef>
            </a:pPr>
            <a:r>
              <a:rPr lang="zh-CN" altLang="en-US" dirty="0">
                <a:solidFill>
                  <a:srgbClr val="CC6600"/>
                </a:solidFill>
              </a:rPr>
              <a:t>绝对地址＝静态数据区首址</a:t>
            </a:r>
            <a:r>
              <a:rPr lang="en-US" altLang="zh-CN" dirty="0">
                <a:solidFill>
                  <a:srgbClr val="CC6600"/>
                </a:solidFill>
              </a:rPr>
              <a:t>+</a:t>
            </a:r>
            <a:r>
              <a:rPr lang="zh-CN" altLang="en-US" dirty="0">
                <a:solidFill>
                  <a:srgbClr val="CC6600"/>
                </a:solidFill>
              </a:rPr>
              <a:t>偏移量</a:t>
            </a:r>
            <a:r>
              <a:rPr lang="zh-CN" altLang="en-US" dirty="0"/>
              <a:t>。  </a:t>
            </a:r>
          </a:p>
        </p:txBody>
      </p:sp>
      <p:sp>
        <p:nvSpPr>
          <p:cNvPr id="25620" name="Rectangle 20"/>
          <p:cNvSpPr>
            <a:spLocks noGrp="1" noChangeArrowheads="1"/>
          </p:cNvSpPr>
          <p:nvPr>
            <p:ph type="title"/>
          </p:nvPr>
        </p:nvSpPr>
        <p:spPr>
          <a:xfrm>
            <a:off x="493986" y="457200"/>
            <a:ext cx="4495800" cy="609600"/>
          </a:xfrm>
        </p:spPr>
        <p:txBody>
          <a:bodyPr/>
          <a:lstStyle/>
          <a:p>
            <a:r>
              <a:rPr lang="en-US" altLang="zh-CN" sz="2400" b="1" dirty="0" smtClean="0">
                <a:solidFill>
                  <a:srgbClr val="CC0099"/>
                </a:solidFill>
                <a:latin typeface="Times New Roman" charset="0"/>
                <a:ea typeface="黑体" pitchFamily="2" charset="-122"/>
              </a:rPr>
              <a:t>9.1.1</a:t>
            </a:r>
            <a:r>
              <a:rPr lang="zh-CN" altLang="en-US" sz="2400" b="1" dirty="0">
                <a:solidFill>
                  <a:srgbClr val="CC0099"/>
                </a:solidFill>
                <a:latin typeface="Times New Roman" charset="0"/>
                <a:ea typeface="黑体" pitchFamily="2" charset="-122"/>
              </a:rPr>
              <a:t>　静态存储分配</a:t>
            </a:r>
          </a:p>
        </p:txBody>
      </p:sp>
    </p:spTree>
    <p:extLst>
      <p:ext uri="{BB962C8B-B14F-4D97-AF65-F5344CB8AC3E}">
        <p14:creationId xmlns:p14="http://schemas.microsoft.com/office/powerpoint/2010/main" val="292120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4B51B6CE-E507-420E-86AC-C1C09FF03FA6}" type="slidenum">
              <a:rPr lang="en-US" altLang="zh-CN"/>
              <a:pPr/>
              <a:t>12</a:t>
            </a:fld>
            <a:endParaRPr lang="en-US" altLang="zh-CN"/>
          </a:p>
        </p:txBody>
      </p:sp>
      <p:sp>
        <p:nvSpPr>
          <p:cNvPr id="34820" name="Rectangle 4"/>
          <p:cNvSpPr>
            <a:spLocks noChangeArrowheads="1"/>
          </p:cNvSpPr>
          <p:nvPr/>
        </p:nvSpPr>
        <p:spPr bwMode="auto">
          <a:xfrm>
            <a:off x="4114800" y="609600"/>
            <a:ext cx="4419600" cy="56388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 name="Text Box 2"/>
          <p:cNvSpPr txBox="1">
            <a:spLocks noChangeArrowheads="1"/>
          </p:cNvSpPr>
          <p:nvPr/>
        </p:nvSpPr>
        <p:spPr bwMode="auto">
          <a:xfrm>
            <a:off x="504496" y="1201303"/>
            <a:ext cx="3505200" cy="446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947738">
              <a:defRPr kumimoji="1" sz="2400">
                <a:solidFill>
                  <a:schemeClr val="tx1"/>
                </a:solidFill>
                <a:latin typeface="Times New Roman" charset="0"/>
                <a:ea typeface="宋体" pitchFamily="2" charset="-122"/>
              </a:defRPr>
            </a:lvl2pPr>
            <a:lvl3pPr marL="113823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50000"/>
              </a:spcBef>
            </a:pPr>
            <a:r>
              <a:rPr lang="zh-CN" altLang="en-US" sz="2000" dirty="0"/>
              <a:t>在数据空间组织上，对于全局类数据对象，可以从数据空间中划分一个数据子区。对于每个子程序数据对象，各自划分一个子程序的数据子区。考虑到子程序的调用与返回，每个子程序的数据子区，一般含有返回地址单元、寄存器保护区、形参区和局部变量区。局部变量区包括源程序定义的变量单元和翻译过程生成的临时变量单元。数据空间组织一般形式</a:t>
            </a:r>
            <a:r>
              <a:rPr lang="zh-CN" altLang="en-US" sz="2000" dirty="0" smtClean="0"/>
              <a:t>如右图所</a:t>
            </a:r>
            <a:r>
              <a:rPr lang="zh-CN" altLang="en-US" sz="2000" dirty="0"/>
              <a:t>示。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12" y="719630"/>
            <a:ext cx="3762375"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0"/>
          <p:cNvSpPr txBox="1">
            <a:spLocks noChangeArrowheads="1"/>
          </p:cNvSpPr>
          <p:nvPr/>
        </p:nvSpPr>
        <p:spPr>
          <a:xfrm>
            <a:off x="493986" y="4572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smtClean="0">
                <a:solidFill>
                  <a:srgbClr val="CC0099"/>
                </a:solidFill>
                <a:latin typeface="Times New Roman" charset="0"/>
                <a:ea typeface="黑体" pitchFamily="2" charset="-122"/>
              </a:rPr>
              <a:t>　静态存储分配举例</a:t>
            </a:r>
            <a:endParaRPr lang="zh-CN" altLang="en-US" sz="2400" b="1" dirty="0">
              <a:solidFill>
                <a:srgbClr val="CC0099"/>
              </a:solidFill>
              <a:latin typeface="Times New Roman" charset="0"/>
              <a:ea typeface="黑体" pitchFamily="2" charset="-122"/>
            </a:endParaRPr>
          </a:p>
        </p:txBody>
      </p:sp>
    </p:spTree>
    <p:extLst>
      <p:ext uri="{BB962C8B-B14F-4D97-AF65-F5344CB8AC3E}">
        <p14:creationId xmlns:p14="http://schemas.microsoft.com/office/powerpoint/2010/main" val="208616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9E9EE5A1-A727-4634-9A37-88FA122334C4}" type="slidenum">
              <a:rPr lang="en-US" altLang="zh-CN"/>
              <a:pPr/>
              <a:t>13</a:t>
            </a:fld>
            <a:endParaRPr lang="en-US" altLang="zh-CN"/>
          </a:p>
        </p:txBody>
      </p:sp>
      <p:sp>
        <p:nvSpPr>
          <p:cNvPr id="26657" name="Text Box 33"/>
          <p:cNvSpPr txBox="1">
            <a:spLocks noChangeArrowheads="1"/>
          </p:cNvSpPr>
          <p:nvPr/>
        </p:nvSpPr>
        <p:spPr bwMode="auto">
          <a:xfrm>
            <a:off x="685800" y="1079938"/>
            <a:ext cx="8229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6080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dirty="0" smtClean="0"/>
              <a:t>不能实现动态内存分配和递归调用。仅适合于</a:t>
            </a:r>
            <a:r>
              <a:rPr lang="zh-CN" altLang="en-US" dirty="0"/>
              <a:t>仅允许静态数据对象、非递归调用的语言。</a:t>
            </a:r>
          </a:p>
          <a:p>
            <a:pPr algn="l">
              <a:lnSpc>
                <a:spcPct val="150000"/>
              </a:lnSpc>
              <a:spcBef>
                <a:spcPct val="50000"/>
              </a:spcBef>
            </a:pPr>
            <a:r>
              <a:rPr lang="zh-CN" altLang="en-US" dirty="0" smtClean="0"/>
              <a:t>如</a:t>
            </a:r>
            <a:r>
              <a:rPr lang="en-US" altLang="zh-CN" dirty="0" smtClean="0"/>
              <a:t>FORTRAN</a:t>
            </a:r>
            <a:r>
              <a:rPr lang="zh-CN" altLang="en-US" dirty="0" smtClean="0"/>
              <a:t>，</a:t>
            </a:r>
            <a:r>
              <a:rPr lang="zh-CN" altLang="en-US" dirty="0"/>
              <a:t>其特点是由主程序段和若干子程序段组成源程序，且各段定义的数据对象，除了公共块和等价语句定义的数据对象以外，彼此相互独立而不会相互引用。</a:t>
            </a:r>
          </a:p>
          <a:p>
            <a:pPr algn="l">
              <a:lnSpc>
                <a:spcPct val="150000"/>
              </a:lnSpc>
              <a:spcBef>
                <a:spcPct val="50000"/>
              </a:spcBef>
            </a:pPr>
            <a:r>
              <a:rPr lang="zh-CN" altLang="en-US" dirty="0"/>
              <a:t>即便是在不同的程序段中定义的同名数据对象，其语义上是属于不同的数据对象，这意味着它们需要被分配各自独立的存储单元。 </a:t>
            </a:r>
          </a:p>
        </p:txBody>
      </p:sp>
      <p:sp>
        <p:nvSpPr>
          <p:cNvPr id="4" name="Rectangle 20"/>
          <p:cNvSpPr txBox="1">
            <a:spLocks noChangeArrowheads="1"/>
          </p:cNvSpPr>
          <p:nvPr/>
        </p:nvSpPr>
        <p:spPr>
          <a:xfrm>
            <a:off x="493986" y="4572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smtClean="0">
                <a:solidFill>
                  <a:srgbClr val="CC0099"/>
                </a:solidFill>
                <a:latin typeface="Times New Roman" charset="0"/>
                <a:ea typeface="黑体" pitchFamily="2" charset="-122"/>
              </a:rPr>
              <a:t>　静态存储分配的缺陷</a:t>
            </a:r>
            <a:endParaRPr lang="zh-CN" altLang="en-US" sz="2400" b="1" dirty="0">
              <a:solidFill>
                <a:srgbClr val="CC0099"/>
              </a:solidFill>
              <a:latin typeface="Times New Roman" charset="0"/>
              <a:ea typeface="黑体" pitchFamily="2" charset="-122"/>
            </a:endParaRPr>
          </a:p>
        </p:txBody>
      </p:sp>
    </p:spTree>
    <p:extLst>
      <p:ext uri="{BB962C8B-B14F-4D97-AF65-F5344CB8AC3E}">
        <p14:creationId xmlns:p14="http://schemas.microsoft.com/office/powerpoint/2010/main" val="214126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E29D6964-43AA-4DE1-92E3-FA5F4F51F646}" type="slidenum">
              <a:rPr lang="en-US" altLang="zh-CN"/>
              <a:pPr/>
              <a:t>14</a:t>
            </a:fld>
            <a:endParaRPr lang="en-US" altLang="zh-CN"/>
          </a:p>
        </p:txBody>
      </p:sp>
      <p:sp>
        <p:nvSpPr>
          <p:cNvPr id="35843" name="Text Box 3"/>
          <p:cNvSpPr txBox="1">
            <a:spLocks noChangeArrowheads="1"/>
          </p:cNvSpPr>
          <p:nvPr/>
        </p:nvSpPr>
        <p:spPr bwMode="auto">
          <a:xfrm>
            <a:off x="685799" y="914400"/>
            <a:ext cx="7847013"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dirty="0"/>
              <a:t>如果源语言允许递归调用、可变数组和允许运行期间自由申请与释放空间，那么其需占用的存储空间在编译阶段无法确定，这样数据对象就需要采用动态存储分配的策略。</a:t>
            </a:r>
          </a:p>
          <a:p>
            <a:pPr algn="l">
              <a:lnSpc>
                <a:spcPct val="150000"/>
              </a:lnSpc>
              <a:spcBef>
                <a:spcPct val="50000"/>
              </a:spcBef>
            </a:pPr>
            <a:r>
              <a:rPr lang="zh-CN" altLang="en-US" sz="2000" dirty="0"/>
              <a:t>所谓</a:t>
            </a:r>
            <a:r>
              <a:rPr lang="zh-CN" altLang="en-US" sz="2000" dirty="0">
                <a:solidFill>
                  <a:srgbClr val="CC6600"/>
                </a:solidFill>
              </a:rPr>
              <a:t>动态存储分配</a:t>
            </a:r>
            <a:r>
              <a:rPr lang="zh-CN" altLang="en-US" sz="2000" dirty="0"/>
              <a:t>是指在运行期间，动态进行存储地址分配。</a:t>
            </a:r>
          </a:p>
          <a:p>
            <a:pPr algn="l">
              <a:lnSpc>
                <a:spcPct val="150000"/>
              </a:lnSpc>
              <a:spcBef>
                <a:spcPct val="50000"/>
              </a:spcBef>
            </a:pPr>
            <a:r>
              <a:rPr lang="zh-CN" altLang="en-US" sz="2000" dirty="0"/>
              <a:t>这样的策略有栈式和堆式两种： </a:t>
            </a:r>
          </a:p>
        </p:txBody>
      </p:sp>
      <p:sp>
        <p:nvSpPr>
          <p:cNvPr id="35845" name="Text Box 5"/>
          <p:cNvSpPr txBox="1">
            <a:spLocks noChangeArrowheads="1"/>
          </p:cNvSpPr>
          <p:nvPr/>
        </p:nvSpPr>
        <p:spPr bwMode="auto">
          <a:xfrm>
            <a:off x="1524000" y="365634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dirty="0">
                <a:solidFill>
                  <a:srgbClr val="CC6600"/>
                </a:solidFill>
                <a:latin typeface="Times New Roman" charset="0"/>
              </a:rPr>
              <a:t>1.</a:t>
            </a:r>
            <a:r>
              <a:rPr lang="zh-CN" altLang="en-US" sz="2000" dirty="0">
                <a:solidFill>
                  <a:srgbClr val="CC6600"/>
                </a:solidFill>
                <a:latin typeface="Times New Roman" charset="0"/>
              </a:rPr>
              <a:t>栈式动态存储分配</a:t>
            </a:r>
          </a:p>
        </p:txBody>
      </p:sp>
      <p:sp>
        <p:nvSpPr>
          <p:cNvPr id="35846" name="Rectangle 6"/>
          <p:cNvSpPr>
            <a:spLocks noChangeArrowheads="1"/>
          </p:cNvSpPr>
          <p:nvPr/>
        </p:nvSpPr>
        <p:spPr bwMode="auto">
          <a:xfrm>
            <a:off x="1531883" y="4199389"/>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dirty="0">
                <a:solidFill>
                  <a:srgbClr val="CC6600"/>
                </a:solidFill>
                <a:latin typeface="Times New Roman" charset="0"/>
              </a:rPr>
              <a:t>2.</a:t>
            </a:r>
            <a:r>
              <a:rPr lang="zh-CN" altLang="en-US" sz="2000" dirty="0">
                <a:solidFill>
                  <a:srgbClr val="CC6600"/>
                </a:solidFill>
                <a:latin typeface="Times New Roman" charset="0"/>
              </a:rPr>
              <a:t>堆式存储分配</a:t>
            </a:r>
          </a:p>
        </p:txBody>
      </p:sp>
      <p:sp>
        <p:nvSpPr>
          <p:cNvPr id="35847" name="Rectangle 7"/>
          <p:cNvSpPr>
            <a:spLocks noGrp="1" noChangeArrowheads="1"/>
          </p:cNvSpPr>
          <p:nvPr>
            <p:ph type="title"/>
          </p:nvPr>
        </p:nvSpPr>
        <p:spPr>
          <a:xfrm>
            <a:off x="533400" y="533400"/>
            <a:ext cx="3802063" cy="457200"/>
          </a:xfrm>
        </p:spPr>
        <p:txBody>
          <a:bodyPr/>
          <a:lstStyle/>
          <a:p>
            <a:r>
              <a:rPr lang="en-US" altLang="zh-CN" sz="2400" b="1" dirty="0" smtClean="0">
                <a:solidFill>
                  <a:srgbClr val="CC0099"/>
                </a:solidFill>
                <a:latin typeface="Times New Roman" charset="0"/>
                <a:ea typeface="黑体" pitchFamily="2" charset="-122"/>
              </a:rPr>
              <a:t>9.1.2</a:t>
            </a:r>
            <a:r>
              <a:rPr lang="zh-CN" altLang="en-US" sz="2400" b="1" dirty="0">
                <a:solidFill>
                  <a:srgbClr val="CC0099"/>
                </a:solidFill>
                <a:latin typeface="Times New Roman" charset="0"/>
                <a:ea typeface="黑体" pitchFamily="2" charset="-122"/>
              </a:rPr>
              <a:t>　动态存储分配</a:t>
            </a:r>
          </a:p>
        </p:txBody>
      </p:sp>
      <p:sp>
        <p:nvSpPr>
          <p:cNvPr id="2" name="TextBox 1"/>
          <p:cNvSpPr txBox="1"/>
          <p:nvPr/>
        </p:nvSpPr>
        <p:spPr>
          <a:xfrm>
            <a:off x="533400" y="4644796"/>
            <a:ext cx="8008089" cy="1754326"/>
          </a:xfrm>
          <a:prstGeom prst="rect">
            <a:avLst/>
          </a:prstGeom>
          <a:noFill/>
        </p:spPr>
        <p:txBody>
          <a:bodyPr wrap="square" rtlCol="0">
            <a:spAutoFit/>
          </a:bodyPr>
          <a:lstStyle/>
          <a:p>
            <a:pPr marL="285750" indent="-285750" algn="l">
              <a:lnSpc>
                <a:spcPct val="150000"/>
              </a:lnSpc>
              <a:buFont typeface="Arial" pitchFamily="34" charset="0"/>
              <a:buChar char="•"/>
            </a:pPr>
            <a:r>
              <a:rPr lang="zh-CN" altLang="en-US" dirty="0" smtClean="0"/>
              <a:t>基于控制栈的原理，存储空间被组织成栈，活动记录的推入和弹出分别对应于活动的开始和结束。</a:t>
            </a:r>
            <a:endParaRPr lang="en-US" altLang="zh-CN" dirty="0"/>
          </a:p>
          <a:p>
            <a:pPr marL="285750" indent="-285750" algn="l">
              <a:lnSpc>
                <a:spcPct val="150000"/>
              </a:lnSpc>
              <a:buFont typeface="Arial" pitchFamily="34" charset="0"/>
              <a:buChar char="•"/>
            </a:pPr>
            <a:r>
              <a:rPr lang="zh-CN" altLang="en-US" dirty="0" smtClean="0"/>
              <a:t>与静态分配不同，在每次活动中把局部名字和新的存储单元绑定，在活动结束时，活动记录从栈中弹出，因此局部名字的存储空间也随之消失。</a:t>
            </a:r>
            <a:endParaRPr lang="zh-CN" altLang="en-US" dirty="0"/>
          </a:p>
        </p:txBody>
      </p:sp>
    </p:spTree>
    <p:extLst>
      <p:ext uri="{BB962C8B-B14F-4D97-AF65-F5344CB8AC3E}">
        <p14:creationId xmlns:p14="http://schemas.microsoft.com/office/powerpoint/2010/main" val="1308844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BB0202FB-64ED-4418-A1AF-74DF0FB0E5E0}" type="slidenum">
              <a:rPr lang="en-US" altLang="zh-CN"/>
              <a:pPr/>
              <a:t>15</a:t>
            </a:fld>
            <a:endParaRPr lang="en-US" altLang="zh-CN"/>
          </a:p>
        </p:txBody>
      </p:sp>
      <p:sp>
        <p:nvSpPr>
          <p:cNvPr id="36866" name="Text Box 2"/>
          <p:cNvSpPr txBox="1">
            <a:spLocks noChangeArrowheads="1"/>
          </p:cNvSpPr>
          <p:nvPr/>
        </p:nvSpPr>
        <p:spPr bwMode="auto">
          <a:xfrm>
            <a:off x="533400" y="381000"/>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2400" b="1">
                <a:solidFill>
                  <a:srgbClr val="CC0099"/>
                </a:solidFill>
                <a:latin typeface="Times New Roman" charset="0"/>
                <a:ea typeface="黑体" pitchFamily="2" charset="-122"/>
                <a:cs typeface="+mj-cs"/>
              </a:defRPr>
            </a:lvl1pPr>
            <a:lvl2pPr algn="l">
              <a:defRPr sz="2000">
                <a:solidFill>
                  <a:srgbClr val="0000FF"/>
                </a:solidFill>
                <a:latin typeface="华文隶书" pitchFamily="2" charset="-122"/>
                <a:ea typeface="华文隶书" pitchFamily="2" charset="-122"/>
              </a:defRPr>
            </a:lvl2pPr>
            <a:lvl3pPr algn="l">
              <a:defRPr sz="2000">
                <a:solidFill>
                  <a:srgbClr val="0000FF"/>
                </a:solidFill>
                <a:latin typeface="华文隶书" pitchFamily="2" charset="-122"/>
                <a:ea typeface="华文隶书" pitchFamily="2" charset="-122"/>
              </a:defRPr>
            </a:lvl3pPr>
            <a:lvl4pPr algn="l">
              <a:defRPr sz="2000">
                <a:solidFill>
                  <a:srgbClr val="0000FF"/>
                </a:solidFill>
                <a:latin typeface="华文隶书" pitchFamily="2" charset="-122"/>
                <a:ea typeface="华文隶书" pitchFamily="2" charset="-122"/>
              </a:defRPr>
            </a:lvl4pPr>
            <a:lvl5pPr algn="l">
              <a:defRPr sz="2000">
                <a:solidFill>
                  <a:srgbClr val="0000FF"/>
                </a:solidFill>
                <a:latin typeface="华文隶书" pitchFamily="2" charset="-122"/>
                <a:ea typeface="华文隶书" pitchFamily="2" charset="-122"/>
              </a:defRPr>
            </a:lvl5pPr>
            <a:lvl6pPr marL="457200" fontAlgn="base">
              <a:spcBef>
                <a:spcPct val="0"/>
              </a:spcBef>
              <a:spcAft>
                <a:spcPct val="0"/>
              </a:spcAft>
              <a:defRPr sz="2000">
                <a:solidFill>
                  <a:srgbClr val="0000FF"/>
                </a:solidFill>
                <a:latin typeface="华文隶书" pitchFamily="2" charset="-122"/>
                <a:ea typeface="华文隶书" pitchFamily="2" charset="-122"/>
              </a:defRPr>
            </a:lvl6pPr>
            <a:lvl7pPr marL="914400" fontAlgn="base">
              <a:spcBef>
                <a:spcPct val="0"/>
              </a:spcBef>
              <a:spcAft>
                <a:spcPct val="0"/>
              </a:spcAft>
              <a:defRPr sz="2000">
                <a:solidFill>
                  <a:srgbClr val="0000FF"/>
                </a:solidFill>
                <a:latin typeface="华文隶书" pitchFamily="2" charset="-122"/>
                <a:ea typeface="华文隶书" pitchFamily="2" charset="-122"/>
              </a:defRPr>
            </a:lvl7pPr>
            <a:lvl8pPr marL="1371600" fontAlgn="base">
              <a:spcBef>
                <a:spcPct val="0"/>
              </a:spcBef>
              <a:spcAft>
                <a:spcPct val="0"/>
              </a:spcAft>
              <a:defRPr sz="2000">
                <a:solidFill>
                  <a:srgbClr val="0000FF"/>
                </a:solidFill>
                <a:latin typeface="华文隶书" pitchFamily="2" charset="-122"/>
                <a:ea typeface="华文隶书" pitchFamily="2" charset="-122"/>
              </a:defRPr>
            </a:lvl8pPr>
            <a:lvl9pPr marL="182880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dirty="0" smtClean="0"/>
              <a:t>9.1.3 </a:t>
            </a:r>
            <a:r>
              <a:rPr lang="zh-CN" altLang="en-US" dirty="0" smtClean="0"/>
              <a:t>栈</a:t>
            </a:r>
            <a:r>
              <a:rPr lang="zh-CN" altLang="en-US" dirty="0"/>
              <a:t>式动态存储分配</a:t>
            </a:r>
          </a:p>
        </p:txBody>
      </p:sp>
      <p:sp>
        <p:nvSpPr>
          <p:cNvPr id="36867" name="Rectangle 3"/>
          <p:cNvSpPr>
            <a:spLocks noChangeArrowheads="1"/>
          </p:cNvSpPr>
          <p:nvPr/>
        </p:nvSpPr>
        <p:spPr bwMode="auto">
          <a:xfrm>
            <a:off x="76200" y="914400"/>
            <a:ext cx="9144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600075" algn="l">
              <a:lnSpc>
                <a:spcPct val="120000"/>
              </a:lnSpc>
              <a:spcBef>
                <a:spcPct val="20000"/>
              </a:spcBef>
            </a:pPr>
            <a:r>
              <a:rPr lang="zh-CN" altLang="en-US" sz="2000" dirty="0" smtClean="0">
                <a:latin typeface="Times New Roman" charset="0"/>
              </a:rPr>
              <a:t>将整个程序的数据空间设计成一个栈，称为数据空间栈。</a:t>
            </a:r>
            <a:r>
              <a:rPr lang="zh-CN" altLang="en-US" sz="2000" dirty="0" smtClean="0">
                <a:solidFill>
                  <a:srgbClr val="FF0000"/>
                </a:solidFill>
                <a:latin typeface="Times New Roman" charset="0"/>
              </a:rPr>
              <a:t>每</a:t>
            </a:r>
            <a:r>
              <a:rPr lang="zh-CN" altLang="en-US" sz="2000" dirty="0">
                <a:solidFill>
                  <a:srgbClr val="FF0000"/>
                </a:solidFill>
                <a:latin typeface="Times New Roman" charset="0"/>
              </a:rPr>
              <a:t>个子程序各自拥有独立的子程序数据</a:t>
            </a:r>
            <a:r>
              <a:rPr lang="zh-CN" altLang="en-US" sz="2000" dirty="0" smtClean="0">
                <a:solidFill>
                  <a:srgbClr val="FF0000"/>
                </a:solidFill>
                <a:latin typeface="Times New Roman" charset="0"/>
              </a:rPr>
              <a:t>区，</a:t>
            </a:r>
            <a:r>
              <a:rPr lang="zh-CN" altLang="en-US" sz="2000" dirty="0" smtClean="0">
                <a:latin typeface="Times New Roman" charset="0"/>
              </a:rPr>
              <a:t>在</a:t>
            </a:r>
            <a:r>
              <a:rPr lang="zh-CN" altLang="en-US" sz="2000" dirty="0">
                <a:latin typeface="Times New Roman" charset="0"/>
              </a:rPr>
              <a:t>运行期间以</a:t>
            </a:r>
            <a:r>
              <a:rPr lang="zh-CN" altLang="en-US" sz="2000" dirty="0">
                <a:solidFill>
                  <a:srgbClr val="FF0000"/>
                </a:solidFill>
                <a:latin typeface="Times New Roman" charset="0"/>
              </a:rPr>
              <a:t>子程序数据区</a:t>
            </a:r>
            <a:r>
              <a:rPr lang="zh-CN" altLang="en-US" sz="2000" dirty="0" smtClean="0">
                <a:solidFill>
                  <a:srgbClr val="FF0000"/>
                </a:solidFill>
                <a:latin typeface="Times New Roman" charset="0"/>
              </a:rPr>
              <a:t>为分配的基本单位</a:t>
            </a:r>
            <a:r>
              <a:rPr lang="zh-CN" altLang="en-US" sz="2000" dirty="0">
                <a:latin typeface="Times New Roman" charset="0"/>
              </a:rPr>
              <a:t>，在数据空间栈中进行动态地址分配</a:t>
            </a:r>
            <a:r>
              <a:rPr lang="zh-CN" altLang="en-US" sz="2000" dirty="0" smtClean="0">
                <a:latin typeface="Times New Roman" charset="0"/>
              </a:rPr>
              <a:t>。</a:t>
            </a:r>
            <a:endParaRPr lang="en-US" altLang="zh-CN" sz="2000" dirty="0" smtClean="0">
              <a:latin typeface="Times New Roman" charset="0"/>
            </a:endParaRPr>
          </a:p>
          <a:p>
            <a:pPr indent="600075" algn="l">
              <a:lnSpc>
                <a:spcPct val="120000"/>
              </a:lnSpc>
              <a:spcBef>
                <a:spcPct val="20000"/>
              </a:spcBef>
            </a:pPr>
            <a:r>
              <a:rPr lang="zh-CN" altLang="en-US" sz="2000" dirty="0" smtClean="0">
                <a:solidFill>
                  <a:srgbClr val="FF0000"/>
                </a:solidFill>
                <a:latin typeface="Times New Roman" charset="0"/>
              </a:rPr>
              <a:t>特点：</a:t>
            </a:r>
            <a:endParaRPr lang="en-US" altLang="zh-CN" sz="2000" dirty="0" smtClean="0">
              <a:solidFill>
                <a:srgbClr val="FF0000"/>
              </a:solidFill>
              <a:latin typeface="Times New Roman" charset="0"/>
            </a:endParaRPr>
          </a:p>
          <a:p>
            <a:pPr indent="600075" algn="l">
              <a:lnSpc>
                <a:spcPct val="120000"/>
              </a:lnSpc>
              <a:spcBef>
                <a:spcPct val="20000"/>
              </a:spcBef>
            </a:pPr>
            <a:r>
              <a:rPr lang="en-US" altLang="zh-CN" sz="2000" dirty="0" smtClean="0">
                <a:latin typeface="Times New Roman" charset="0"/>
              </a:rPr>
              <a:t>1.</a:t>
            </a:r>
            <a:r>
              <a:rPr lang="zh-CN" altLang="en-US" sz="2000" dirty="0" smtClean="0">
                <a:latin typeface="Times New Roman" charset="0"/>
              </a:rPr>
              <a:t>当</a:t>
            </a:r>
            <a:r>
              <a:rPr lang="zh-CN" altLang="en-US" sz="2000" dirty="0">
                <a:latin typeface="Times New Roman" charset="0"/>
              </a:rPr>
              <a:t>调用子程序时，在数据空间栈顶，给子程序分配所需的子程序数据区；</a:t>
            </a:r>
          </a:p>
          <a:p>
            <a:pPr indent="600075" algn="l">
              <a:lnSpc>
                <a:spcPct val="120000"/>
              </a:lnSpc>
              <a:spcBef>
                <a:spcPct val="20000"/>
              </a:spcBef>
            </a:pPr>
            <a:r>
              <a:rPr lang="en-US" altLang="zh-CN" sz="2000" dirty="0" smtClean="0">
                <a:latin typeface="Times New Roman" charset="0"/>
              </a:rPr>
              <a:t>2.</a:t>
            </a:r>
            <a:r>
              <a:rPr lang="zh-CN" altLang="en-US" sz="2000" dirty="0" smtClean="0">
                <a:latin typeface="Times New Roman" charset="0"/>
              </a:rPr>
              <a:t>当</a:t>
            </a:r>
            <a:r>
              <a:rPr lang="zh-CN" altLang="en-US" sz="2000" dirty="0">
                <a:latin typeface="Times New Roman" charset="0"/>
              </a:rPr>
              <a:t>子程序返回时，从数据空间栈顶，收回分配给子程序所占用存储区。</a:t>
            </a:r>
          </a:p>
          <a:p>
            <a:pPr indent="600075" algn="l">
              <a:lnSpc>
                <a:spcPct val="120000"/>
              </a:lnSpc>
              <a:spcBef>
                <a:spcPct val="20000"/>
              </a:spcBef>
            </a:pPr>
            <a:r>
              <a:rPr lang="en-US" altLang="zh-CN" sz="2000" dirty="0" smtClean="0">
                <a:latin typeface="Times New Roman" charset="0"/>
              </a:rPr>
              <a:t>3.</a:t>
            </a:r>
            <a:r>
              <a:rPr lang="zh-CN" altLang="en-US" sz="2000" dirty="0" smtClean="0">
                <a:latin typeface="Times New Roman" charset="0"/>
              </a:rPr>
              <a:t>当</a:t>
            </a:r>
            <a:r>
              <a:rPr lang="zh-CN" altLang="en-US" sz="2000" dirty="0">
                <a:latin typeface="Times New Roman" charset="0"/>
              </a:rPr>
              <a:t>子程序被递归调用时，同一个子程序可能在数据空间中同时拥有多个子程序数据区，每个数据区对应于同一个子程序的一次执行过程</a:t>
            </a:r>
            <a:r>
              <a:rPr lang="zh-CN" altLang="en-US" sz="2000" dirty="0" smtClean="0">
                <a:latin typeface="Times New Roman" charset="0"/>
              </a:rPr>
              <a:t>。</a:t>
            </a:r>
            <a:endParaRPr lang="en-US" altLang="zh-CN" sz="2000" dirty="0" smtClean="0">
              <a:latin typeface="Times New Roman" charset="0"/>
            </a:endParaRPr>
          </a:p>
          <a:p>
            <a:pPr algn="l">
              <a:lnSpc>
                <a:spcPct val="140000"/>
              </a:lnSpc>
              <a:spcBef>
                <a:spcPct val="30000"/>
              </a:spcBef>
            </a:pPr>
            <a:r>
              <a:rPr lang="zh-CN" altLang="en-US" sz="2000" dirty="0"/>
              <a:t>采用这种分配策略，在编译过程中，对于所有数据对象，其分配的存储地址都是相对于定义所在的子程序数据区的偏移量。这个偏移量就是登记在符号表中数据对象的地址</a:t>
            </a:r>
            <a:r>
              <a:rPr lang="en-US" altLang="zh-CN" sz="2000" dirty="0"/>
              <a:t>(.place)</a:t>
            </a:r>
            <a:r>
              <a:rPr lang="zh-CN" altLang="en-US" sz="2000" dirty="0"/>
              <a:t>属性值。</a:t>
            </a:r>
          </a:p>
          <a:p>
            <a:pPr algn="l">
              <a:lnSpc>
                <a:spcPct val="140000"/>
              </a:lnSpc>
            </a:pPr>
            <a:r>
              <a:rPr lang="zh-CN" altLang="en-US" sz="2000" dirty="0"/>
              <a:t>策略依据的是子程序调用与返回恰好符合栈的“先进后出”原则</a:t>
            </a:r>
            <a:r>
              <a:rPr lang="zh-CN" altLang="en-US" sz="2000" dirty="0" smtClean="0"/>
              <a:t>。适合于</a:t>
            </a:r>
            <a:r>
              <a:rPr lang="zh-CN" altLang="en-US" sz="2000" dirty="0"/>
              <a:t>允许递归调用、或嵌套过程、或分程序结构的源语言</a:t>
            </a:r>
            <a:r>
              <a:rPr lang="zh-CN" altLang="en-US" sz="2000" dirty="0" smtClean="0"/>
              <a:t>。如</a:t>
            </a:r>
            <a:r>
              <a:rPr lang="en-US" altLang="zh-CN" sz="2000" dirty="0" smtClean="0">
                <a:latin typeface="Times New Roman" charset="0"/>
              </a:rPr>
              <a:t>Pascal </a:t>
            </a:r>
            <a:r>
              <a:rPr lang="en-US" altLang="zh-CN" sz="2000" dirty="0">
                <a:latin typeface="Times New Roman" charset="0"/>
              </a:rPr>
              <a:t>C  ALGOL</a:t>
            </a:r>
            <a:r>
              <a:rPr lang="zh-CN" altLang="en-US" sz="2000" dirty="0">
                <a:latin typeface="Times New Roman" charset="0"/>
              </a:rPr>
              <a:t>语言</a:t>
            </a:r>
            <a:r>
              <a:rPr lang="zh-CN" altLang="en-US" sz="2000" dirty="0" smtClean="0">
                <a:latin typeface="Times New Roman" charset="0"/>
              </a:rPr>
              <a:t>。</a:t>
            </a:r>
            <a:endParaRPr lang="zh-CN" altLang="en-US" sz="2000" dirty="0">
              <a:latin typeface="Times New Roman" charset="0"/>
            </a:endParaRPr>
          </a:p>
        </p:txBody>
      </p:sp>
    </p:spTree>
    <p:extLst>
      <p:ext uri="{BB962C8B-B14F-4D97-AF65-F5344CB8AC3E}">
        <p14:creationId xmlns:p14="http://schemas.microsoft.com/office/powerpoint/2010/main" val="81811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337FA097-C09A-4315-9147-0B6833D5D24C}" type="slidenum">
              <a:rPr lang="en-US" altLang="zh-CN"/>
              <a:pPr/>
              <a:t>16</a:t>
            </a:fld>
            <a:endParaRPr lang="en-US" altLang="zh-CN"/>
          </a:p>
        </p:txBody>
      </p:sp>
      <p:sp>
        <p:nvSpPr>
          <p:cNvPr id="37891" name="Text Box 3"/>
          <p:cNvSpPr txBox="1">
            <a:spLocks noChangeArrowheads="1"/>
          </p:cNvSpPr>
          <p:nvPr/>
        </p:nvSpPr>
        <p:spPr bwMode="auto">
          <a:xfrm>
            <a:off x="76201" y="1065729"/>
            <a:ext cx="8915400" cy="553997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04825">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342900" indent="-342900" algn="l">
              <a:lnSpc>
                <a:spcPct val="140000"/>
              </a:lnSpc>
              <a:spcBef>
                <a:spcPct val="30000"/>
              </a:spcBef>
              <a:buFont typeface="Arial" pitchFamily="34" charset="0"/>
              <a:buChar char="•"/>
            </a:pPr>
            <a:r>
              <a:rPr lang="zh-CN" altLang="en-US" sz="2000" dirty="0" smtClean="0"/>
              <a:t>栈分配的局限性：</a:t>
            </a:r>
            <a:endParaRPr lang="en-US" altLang="zh-CN" sz="2000" dirty="0" smtClean="0"/>
          </a:p>
          <a:p>
            <a:pPr marL="1104900" lvl="1" indent="-342900" algn="l">
              <a:lnSpc>
                <a:spcPct val="140000"/>
              </a:lnSpc>
              <a:spcBef>
                <a:spcPct val="30000"/>
              </a:spcBef>
              <a:buFont typeface="Arial" pitchFamily="34" charset="0"/>
              <a:buChar char="•"/>
            </a:pPr>
            <a:r>
              <a:rPr lang="zh-CN" altLang="en-US" sz="2000" dirty="0" smtClean="0"/>
              <a:t>活动停止时（子程序调用结束时），局部的变量名字和值不能保存；</a:t>
            </a:r>
            <a:endParaRPr lang="en-US" altLang="zh-CN" sz="2000" dirty="0" smtClean="0"/>
          </a:p>
          <a:p>
            <a:pPr marL="1104900" lvl="1" indent="-342900" algn="l">
              <a:lnSpc>
                <a:spcPct val="140000"/>
              </a:lnSpc>
              <a:spcBef>
                <a:spcPct val="30000"/>
              </a:spcBef>
              <a:buFont typeface="Arial" pitchFamily="34" charset="0"/>
              <a:buChar char="•"/>
            </a:pPr>
            <a:r>
              <a:rPr lang="zh-CN" altLang="en-US" sz="2000" dirty="0" smtClean="0"/>
              <a:t>被调用的活动不能比调用者更长，否则就不能满足先进后出规则。</a:t>
            </a:r>
            <a:endParaRPr lang="en-US" altLang="zh-CN" sz="2000" dirty="0" smtClean="0"/>
          </a:p>
          <a:p>
            <a:pPr algn="l">
              <a:lnSpc>
                <a:spcPct val="140000"/>
              </a:lnSpc>
              <a:spcBef>
                <a:spcPct val="30000"/>
              </a:spcBef>
            </a:pPr>
            <a:r>
              <a:rPr lang="zh-CN" altLang="en-US" sz="2000" dirty="0" smtClean="0"/>
              <a:t>对于</a:t>
            </a:r>
            <a:r>
              <a:rPr lang="zh-CN" altLang="en-US" sz="2000" dirty="0"/>
              <a:t>源语言允许运行期间自由申请与释放存储空间，适合于采用堆式存储分配。</a:t>
            </a:r>
          </a:p>
          <a:p>
            <a:pPr algn="l">
              <a:lnSpc>
                <a:spcPct val="140000"/>
              </a:lnSpc>
            </a:pPr>
            <a:r>
              <a:rPr lang="zh-CN" altLang="en-US" sz="2000" dirty="0" smtClean="0"/>
              <a:t>堆：连续大的存储空间。每当需要时就从堆中借用一块，不用再退还。打破栈分配的先进后出约束。由于借用的时刻先后不一，一段时间以后，堆空间将划分成许多块，有的占用有的空闲。与</a:t>
            </a:r>
            <a:r>
              <a:rPr lang="zh-CN" altLang="en-US" sz="2000" dirty="0"/>
              <a:t>操作系统给进程分配存储空间时遇到</a:t>
            </a:r>
            <a:r>
              <a:rPr lang="zh-CN" altLang="en-US" sz="2000" dirty="0" smtClean="0"/>
              <a:t>的情况极其</a:t>
            </a:r>
            <a:r>
              <a:rPr lang="zh-CN" altLang="en-US" sz="2000" dirty="0"/>
              <a:t>相似</a:t>
            </a:r>
            <a:r>
              <a:rPr lang="zh-CN" altLang="en-US" sz="2000" dirty="0" smtClean="0"/>
              <a:t>，会</a:t>
            </a:r>
            <a:r>
              <a:rPr lang="zh-CN" altLang="en-US" sz="2000" dirty="0"/>
              <a:t>出现“碎片”现象</a:t>
            </a:r>
            <a:r>
              <a:rPr lang="zh-CN" altLang="en-US" sz="2000" dirty="0" smtClean="0"/>
              <a:t>等。</a:t>
            </a:r>
            <a:endParaRPr lang="en-US" altLang="zh-CN" sz="2000" dirty="0" smtClean="0"/>
          </a:p>
          <a:p>
            <a:pPr algn="l">
              <a:lnSpc>
                <a:spcPct val="140000"/>
              </a:lnSpc>
            </a:pPr>
            <a:r>
              <a:rPr lang="zh-CN" altLang="en-US" sz="2000" dirty="0" smtClean="0"/>
              <a:t>堆分配可以和栈分配结合使用。在</a:t>
            </a:r>
            <a:r>
              <a:rPr lang="en-US" altLang="zh-CN" sz="2000" dirty="0" smtClean="0"/>
              <a:t>C++</a:t>
            </a:r>
            <a:r>
              <a:rPr lang="zh-CN" altLang="en-US" sz="2000" dirty="0" smtClean="0"/>
              <a:t>语言中，基本保持栈的形式，堆主要用于动态对象的分配。</a:t>
            </a:r>
            <a:endParaRPr lang="en-US" altLang="zh-CN" sz="2000" dirty="0" smtClean="0"/>
          </a:p>
          <a:p>
            <a:pPr algn="l">
              <a:lnSpc>
                <a:spcPct val="140000"/>
              </a:lnSpc>
            </a:pPr>
            <a:endParaRPr lang="zh-CN" altLang="en-US" sz="2000" dirty="0"/>
          </a:p>
        </p:txBody>
      </p:sp>
      <p:sp>
        <p:nvSpPr>
          <p:cNvPr id="37892" name="Rectangle 4"/>
          <p:cNvSpPr>
            <a:spLocks noChangeArrowheads="1"/>
          </p:cNvSpPr>
          <p:nvPr/>
        </p:nvSpPr>
        <p:spPr bwMode="auto">
          <a:xfrm>
            <a:off x="533400" y="533400"/>
            <a:ext cx="3352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400" b="1" dirty="0" smtClean="0">
                <a:solidFill>
                  <a:srgbClr val="CC0099"/>
                </a:solidFill>
                <a:latin typeface="Times New Roman" charset="0"/>
                <a:ea typeface="黑体" pitchFamily="2" charset="-122"/>
                <a:cs typeface="+mj-cs"/>
              </a:rPr>
              <a:t>9.1.4</a:t>
            </a:r>
            <a:r>
              <a:rPr lang="zh-CN" altLang="en-US" sz="2400" b="1" dirty="0" smtClean="0">
                <a:solidFill>
                  <a:srgbClr val="CC0099"/>
                </a:solidFill>
                <a:latin typeface="Times New Roman" charset="0"/>
                <a:ea typeface="黑体" pitchFamily="2" charset="-122"/>
                <a:cs typeface="+mj-cs"/>
              </a:rPr>
              <a:t>堆</a:t>
            </a:r>
            <a:r>
              <a:rPr lang="zh-CN" altLang="en-US" sz="2400" b="1" dirty="0">
                <a:solidFill>
                  <a:srgbClr val="CC0099"/>
                </a:solidFill>
                <a:latin typeface="Times New Roman" charset="0"/>
                <a:ea typeface="黑体" pitchFamily="2" charset="-122"/>
                <a:cs typeface="+mj-cs"/>
              </a:rPr>
              <a:t>式存储分配</a:t>
            </a:r>
          </a:p>
        </p:txBody>
      </p:sp>
    </p:spTree>
    <p:extLst>
      <p:ext uri="{BB962C8B-B14F-4D97-AF65-F5344CB8AC3E}">
        <p14:creationId xmlns:p14="http://schemas.microsoft.com/office/powerpoint/2010/main" val="160381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4974" y="381000"/>
            <a:ext cx="8229600" cy="613541"/>
          </a:xfrm>
        </p:spPr>
        <p:txBody>
          <a:bodyPr/>
          <a:lstStyle/>
          <a:p>
            <a:r>
              <a:rPr lang="en-US" altLang="zh-CN" sz="2800" b="1" dirty="0" smtClean="0">
                <a:latin typeface="Times New Roman" charset="0"/>
                <a:ea typeface="黑体" pitchFamily="2" charset="-122"/>
              </a:rPr>
              <a:t>9.2 </a:t>
            </a:r>
            <a:r>
              <a:rPr lang="zh-CN" altLang="en-US" sz="2800" b="1" dirty="0" smtClean="0">
                <a:latin typeface="Times New Roman" charset="0"/>
                <a:ea typeface="黑体" pitchFamily="2" charset="-122"/>
              </a:rPr>
              <a:t>活动</a:t>
            </a:r>
            <a:r>
              <a:rPr lang="zh-CN" altLang="en-US" sz="2800" b="1" dirty="0">
                <a:latin typeface="Times New Roman" charset="0"/>
                <a:ea typeface="黑体" pitchFamily="2" charset="-122"/>
              </a:rPr>
              <a:t>记录</a:t>
            </a:r>
          </a:p>
        </p:txBody>
      </p:sp>
      <p:sp>
        <p:nvSpPr>
          <p:cNvPr id="3" name="内容占位符 2"/>
          <p:cNvSpPr>
            <a:spLocks noGrp="1"/>
          </p:cNvSpPr>
          <p:nvPr>
            <p:ph idx="1"/>
          </p:nvPr>
        </p:nvSpPr>
        <p:spPr>
          <a:xfrm>
            <a:off x="228600" y="1394618"/>
            <a:ext cx="8229600" cy="4525963"/>
          </a:xfrm>
        </p:spPr>
        <p:txBody>
          <a:bodyPr/>
          <a:lstStyle/>
          <a:p>
            <a:r>
              <a:rPr lang="zh-CN" altLang="en-US" sz="2400" dirty="0" smtClean="0"/>
              <a:t>把过程的一次活动所需要的信息组织成一块连续的存储单元，称为过程</a:t>
            </a:r>
            <a:r>
              <a:rPr lang="zh-CN" altLang="en-US" sz="2400" dirty="0">
                <a:solidFill>
                  <a:srgbClr val="CC6600"/>
                </a:solidFill>
              </a:rPr>
              <a:t>活动</a:t>
            </a:r>
            <a:r>
              <a:rPr lang="zh-CN" altLang="en-US" sz="2400" dirty="0" smtClean="0">
                <a:solidFill>
                  <a:srgbClr val="CC6600"/>
                </a:solidFill>
              </a:rPr>
              <a:t>记录</a:t>
            </a:r>
            <a:r>
              <a:rPr lang="en-US" altLang="zh-CN" sz="2400" dirty="0" smtClean="0">
                <a:solidFill>
                  <a:srgbClr val="CC6600"/>
                </a:solidFill>
              </a:rPr>
              <a:t>AR</a:t>
            </a:r>
            <a:r>
              <a:rPr lang="zh-CN" altLang="en-US" sz="2400" dirty="0" smtClean="0">
                <a:solidFill>
                  <a:srgbClr val="CC6600"/>
                </a:solidFill>
              </a:rPr>
              <a:t>。</a:t>
            </a:r>
            <a:endParaRPr lang="en-US" altLang="zh-CN" sz="2400" dirty="0" smtClean="0">
              <a:solidFill>
                <a:srgbClr val="CC6600"/>
              </a:solidFill>
            </a:endParaRPr>
          </a:p>
          <a:p>
            <a:r>
              <a:rPr lang="zh-CN" altLang="en-US" sz="2400" dirty="0" smtClean="0">
                <a:solidFill>
                  <a:srgbClr val="CC6600"/>
                </a:solidFill>
              </a:rPr>
              <a:t>源语言不同，活动记录的结构也不同</a:t>
            </a:r>
            <a:endParaRPr lang="zh-CN" altLang="en-US" sz="2400" dirty="0"/>
          </a:p>
        </p:txBody>
      </p:sp>
      <p:sp>
        <p:nvSpPr>
          <p:cNvPr id="4" name="矩形 3"/>
          <p:cNvSpPr/>
          <p:nvPr/>
        </p:nvSpPr>
        <p:spPr bwMode="auto">
          <a:xfrm>
            <a:off x="1596044" y="2895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临时变量</a:t>
            </a:r>
          </a:p>
        </p:txBody>
      </p:sp>
      <p:sp>
        <p:nvSpPr>
          <p:cNvPr id="5" name="矩形 4"/>
          <p:cNvSpPr/>
          <p:nvPr/>
        </p:nvSpPr>
        <p:spPr bwMode="auto">
          <a:xfrm>
            <a:off x="1600200" y="3657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局部变量</a:t>
            </a:r>
          </a:p>
        </p:txBody>
      </p:sp>
      <p:sp>
        <p:nvSpPr>
          <p:cNvPr id="6" name="矩形 5"/>
          <p:cNvSpPr/>
          <p:nvPr/>
        </p:nvSpPr>
        <p:spPr bwMode="auto">
          <a:xfrm>
            <a:off x="1598814" y="3276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内情向量</a:t>
            </a:r>
          </a:p>
        </p:txBody>
      </p:sp>
      <p:sp>
        <p:nvSpPr>
          <p:cNvPr id="7" name="矩形 6"/>
          <p:cNvSpPr/>
          <p:nvPr/>
        </p:nvSpPr>
        <p:spPr bwMode="auto">
          <a:xfrm>
            <a:off x="1600200" y="4419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保存机器状态</a:t>
            </a:r>
          </a:p>
        </p:txBody>
      </p:sp>
      <p:sp>
        <p:nvSpPr>
          <p:cNvPr id="8" name="矩形 7"/>
          <p:cNvSpPr/>
          <p:nvPr/>
        </p:nvSpPr>
        <p:spPr bwMode="auto">
          <a:xfrm>
            <a:off x="1600200" y="4038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形式单元</a:t>
            </a:r>
          </a:p>
        </p:txBody>
      </p:sp>
      <p:sp>
        <p:nvSpPr>
          <p:cNvPr id="9" name="矩形 8"/>
          <p:cNvSpPr/>
          <p:nvPr/>
        </p:nvSpPr>
        <p:spPr bwMode="auto">
          <a:xfrm>
            <a:off x="1600200" y="4800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访问链</a:t>
            </a:r>
          </a:p>
        </p:txBody>
      </p:sp>
      <p:sp>
        <p:nvSpPr>
          <p:cNvPr id="10" name="矩形 9"/>
          <p:cNvSpPr/>
          <p:nvPr/>
        </p:nvSpPr>
        <p:spPr bwMode="auto">
          <a:xfrm>
            <a:off x="1600200" y="5181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控制链</a:t>
            </a:r>
          </a:p>
        </p:txBody>
      </p:sp>
      <p:sp>
        <p:nvSpPr>
          <p:cNvPr id="11" name="矩形 10"/>
          <p:cNvSpPr/>
          <p:nvPr/>
        </p:nvSpPr>
        <p:spPr bwMode="auto">
          <a:xfrm>
            <a:off x="1600200" y="5562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实在参数</a:t>
            </a:r>
          </a:p>
        </p:txBody>
      </p:sp>
      <p:sp>
        <p:nvSpPr>
          <p:cNvPr id="12" name="矩形 11"/>
          <p:cNvSpPr/>
          <p:nvPr/>
        </p:nvSpPr>
        <p:spPr bwMode="auto">
          <a:xfrm>
            <a:off x="1583575" y="5943600"/>
            <a:ext cx="2438400" cy="3429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00"/>
                </a:solidFill>
                <a:effectLst/>
                <a:latin typeface="Arial" charset="0"/>
                <a:ea typeface="宋体" pitchFamily="2" charset="-122"/>
              </a:rPr>
              <a:t>返回地址</a:t>
            </a:r>
          </a:p>
        </p:txBody>
      </p:sp>
      <p:sp>
        <p:nvSpPr>
          <p:cNvPr id="13" name="云形标注 12"/>
          <p:cNvSpPr/>
          <p:nvPr/>
        </p:nvSpPr>
        <p:spPr bwMode="auto">
          <a:xfrm>
            <a:off x="4419600" y="5267325"/>
            <a:ext cx="2590800" cy="933450"/>
          </a:xfrm>
          <a:prstGeom prst="cloudCallout">
            <a:avLst>
              <a:gd name="adj1" fmla="val -68319"/>
              <a:gd name="adj2" fmla="val 41128"/>
            </a:avLst>
          </a:prstGeom>
          <a:solidFill>
            <a:srgbClr val="92D050">
              <a:alpha val="96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主调程序的四元式序号</a:t>
            </a:r>
          </a:p>
        </p:txBody>
      </p:sp>
      <p:sp>
        <p:nvSpPr>
          <p:cNvPr id="14" name="云形标注 13"/>
          <p:cNvSpPr/>
          <p:nvPr/>
        </p:nvSpPr>
        <p:spPr bwMode="auto">
          <a:xfrm>
            <a:off x="4774275" y="3486150"/>
            <a:ext cx="2795847" cy="933450"/>
          </a:xfrm>
          <a:prstGeom prst="cloudCallout">
            <a:avLst>
              <a:gd name="adj1" fmla="val -78817"/>
              <a:gd name="adj2" fmla="val 114152"/>
            </a:avLst>
          </a:prstGeom>
          <a:solidFill>
            <a:srgbClr val="FFFF00">
              <a:alpha val="96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指向需访问非局部量</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所在的</a:t>
            </a:r>
            <a:r>
              <a:rPr kumimoji="0" lang="en-US" altLang="zh-CN" sz="1800" b="0" i="0" u="none" strike="noStrike" cap="none" normalizeH="0" baseline="0" dirty="0" smtClean="0">
                <a:ln>
                  <a:noFill/>
                </a:ln>
                <a:solidFill>
                  <a:schemeClr val="tx1"/>
                </a:solidFill>
                <a:effectLst/>
                <a:latin typeface="Arial" charset="0"/>
                <a:ea typeface="宋体" pitchFamily="2" charset="-122"/>
              </a:rPr>
              <a:t>AR</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5" name="云形标注 14"/>
          <p:cNvSpPr/>
          <p:nvPr/>
        </p:nvSpPr>
        <p:spPr bwMode="auto">
          <a:xfrm>
            <a:off x="5257799" y="4295775"/>
            <a:ext cx="2795847" cy="933450"/>
          </a:xfrm>
          <a:prstGeom prst="cloudCallout">
            <a:avLst>
              <a:gd name="adj1" fmla="val -105576"/>
              <a:gd name="adj2" fmla="val 67843"/>
            </a:avLst>
          </a:prstGeom>
          <a:solidFill>
            <a:srgbClr val="92D050">
              <a:alpha val="96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指向调用过程活动的</a:t>
            </a:r>
            <a:r>
              <a:rPr kumimoji="0" lang="en-US" altLang="zh-CN" sz="1800" b="0" i="0" u="none" strike="noStrike" cap="none" normalizeH="0" baseline="0" dirty="0" smtClean="0">
                <a:ln>
                  <a:noFill/>
                </a:ln>
                <a:solidFill>
                  <a:schemeClr val="tx1"/>
                </a:solidFill>
                <a:effectLst/>
                <a:latin typeface="Arial" charset="0"/>
                <a:ea typeface="宋体" pitchFamily="2" charset="-122"/>
              </a:rPr>
              <a:t>AR</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7" name="左大括号 16"/>
          <p:cNvSpPr/>
          <p:nvPr/>
        </p:nvSpPr>
        <p:spPr bwMode="auto">
          <a:xfrm>
            <a:off x="1015539" y="4591050"/>
            <a:ext cx="457200" cy="1733550"/>
          </a:xfrm>
          <a:prstGeom prst="leftBrace">
            <a:avLst>
              <a:gd name="adj1" fmla="val 43455"/>
              <a:gd name="adj2" fmla="val 50000"/>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连</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接</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数</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据</a:t>
            </a:r>
          </a:p>
        </p:txBody>
      </p:sp>
      <p:sp>
        <p:nvSpPr>
          <p:cNvPr id="18" name="左大括号 17"/>
          <p:cNvSpPr/>
          <p:nvPr/>
        </p:nvSpPr>
        <p:spPr bwMode="auto">
          <a:xfrm>
            <a:off x="863139" y="3276600"/>
            <a:ext cx="609600" cy="1104900"/>
          </a:xfrm>
          <a:prstGeom prst="leftBrace">
            <a:avLst>
              <a:gd name="adj1" fmla="val 30988"/>
              <a:gd name="adj2" fmla="val 50000"/>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局</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部</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数</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据</a:t>
            </a:r>
          </a:p>
        </p:txBody>
      </p:sp>
      <p:cxnSp>
        <p:nvCxnSpPr>
          <p:cNvPr id="20" name="直接箭头连接符 19"/>
          <p:cNvCxnSpPr/>
          <p:nvPr/>
        </p:nvCxnSpPr>
        <p:spPr bwMode="auto">
          <a:xfrm>
            <a:off x="863139" y="63246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4974" y="6172200"/>
            <a:ext cx="634539" cy="369332"/>
          </a:xfrm>
          <a:prstGeom prst="rect">
            <a:avLst/>
          </a:prstGeom>
          <a:noFill/>
        </p:spPr>
        <p:txBody>
          <a:bodyPr wrap="square" rtlCol="0">
            <a:spAutoFit/>
          </a:bodyPr>
          <a:lstStyle/>
          <a:p>
            <a:r>
              <a:rPr lang="en-US" altLang="zh-CN" dirty="0" smtClean="0"/>
              <a:t>SP</a:t>
            </a:r>
            <a:endParaRPr lang="zh-CN" altLang="en-US" dirty="0"/>
          </a:p>
        </p:txBody>
      </p:sp>
      <p:cxnSp>
        <p:nvCxnSpPr>
          <p:cNvPr id="23" name="直接箭头连接符 22"/>
          <p:cNvCxnSpPr/>
          <p:nvPr/>
        </p:nvCxnSpPr>
        <p:spPr bwMode="auto">
          <a:xfrm>
            <a:off x="1015539" y="28956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28600" y="2743200"/>
            <a:ext cx="899165" cy="369332"/>
          </a:xfrm>
          <a:prstGeom prst="rect">
            <a:avLst/>
          </a:prstGeom>
          <a:noFill/>
        </p:spPr>
        <p:txBody>
          <a:bodyPr wrap="square" rtlCol="0">
            <a:spAutoFit/>
          </a:bodyPr>
          <a:lstStyle/>
          <a:p>
            <a:r>
              <a:rPr lang="en-US" altLang="zh-CN" dirty="0" smtClean="0"/>
              <a:t>TOP</a:t>
            </a:r>
            <a:endParaRPr lang="zh-CN" altLang="en-US" dirty="0"/>
          </a:p>
        </p:txBody>
      </p:sp>
      <p:sp>
        <p:nvSpPr>
          <p:cNvPr id="25" name="Rectangle 18"/>
          <p:cNvSpPr txBox="1">
            <a:spLocks noChangeArrowheads="1"/>
          </p:cNvSpPr>
          <p:nvPr/>
        </p:nvSpPr>
        <p:spPr bwMode="auto">
          <a:xfrm>
            <a:off x="312735" y="994541"/>
            <a:ext cx="58594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smtClean="0">
                <a:solidFill>
                  <a:srgbClr val="CC0099"/>
                </a:solidFill>
                <a:latin typeface="Times New Roman" charset="0"/>
                <a:ea typeface="黑体" pitchFamily="2" charset="-122"/>
              </a:rPr>
              <a:t>9.2.1</a:t>
            </a:r>
            <a:r>
              <a:rPr lang="zh-CN" altLang="en-US" sz="2400" b="1" dirty="0" smtClean="0">
                <a:solidFill>
                  <a:srgbClr val="CC0099"/>
                </a:solidFill>
                <a:latin typeface="Times New Roman" charset="0"/>
                <a:ea typeface="黑体" pitchFamily="2" charset="-122"/>
              </a:rPr>
              <a:t>　过程活动记录结构</a:t>
            </a:r>
            <a:endParaRPr lang="zh-CN" altLang="en-US" sz="2400" b="1" dirty="0">
              <a:solidFill>
                <a:srgbClr val="CC0099"/>
              </a:solidFill>
              <a:latin typeface="Times New Roman" charset="0"/>
              <a:ea typeface="黑体" pitchFamily="2" charset="-122"/>
            </a:endParaRPr>
          </a:p>
        </p:txBody>
      </p:sp>
    </p:spTree>
    <p:extLst>
      <p:ext uri="{BB962C8B-B14F-4D97-AF65-F5344CB8AC3E}">
        <p14:creationId xmlns:p14="http://schemas.microsoft.com/office/powerpoint/2010/main" val="3278621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400050" y="457200"/>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kumimoji="0" lang="zh-CN" altLang="en-US" sz="3200" b="1" dirty="0">
                <a:solidFill>
                  <a:srgbClr val="800080"/>
                </a:solidFill>
              </a:rPr>
              <a:t>活动记录</a:t>
            </a:r>
          </a:p>
        </p:txBody>
      </p:sp>
      <p:sp>
        <p:nvSpPr>
          <p:cNvPr id="22532" name="Rectangle 8"/>
          <p:cNvSpPr>
            <a:spLocks noChangeArrowheads="1"/>
          </p:cNvSpPr>
          <p:nvPr/>
        </p:nvSpPr>
        <p:spPr bwMode="auto">
          <a:xfrm>
            <a:off x="419100" y="1104955"/>
            <a:ext cx="6057900" cy="519113"/>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800" b="1" dirty="0">
                <a:solidFill>
                  <a:srgbClr val="800080"/>
                </a:solidFill>
                <a:latin typeface="楷体_GB2312" pitchFamily="49" charset="-122"/>
              </a:rPr>
              <a:t> </a:t>
            </a:r>
            <a:r>
              <a:rPr lang="zh-CN" altLang="en-US" sz="2800" b="1" dirty="0">
                <a:latin typeface="Times New Roman" pitchFamily="18" charset="0"/>
              </a:rPr>
              <a:t>过程活动记录</a:t>
            </a:r>
            <a:r>
              <a:rPr lang="zh-CN" altLang="en-US" sz="2800" b="1" dirty="0">
                <a:solidFill>
                  <a:srgbClr val="800080"/>
                </a:solidFill>
                <a:latin typeface="Times New Roman" pitchFamily="18" charset="0"/>
              </a:rPr>
              <a:t>举例</a:t>
            </a:r>
            <a:endParaRPr lang="zh-CN" altLang="en-US" b="1" dirty="0">
              <a:solidFill>
                <a:srgbClr val="800080"/>
              </a:solidFill>
            </a:endParaRPr>
          </a:p>
        </p:txBody>
      </p:sp>
      <p:sp>
        <p:nvSpPr>
          <p:cNvPr id="22537" name="Line 24"/>
          <p:cNvSpPr>
            <a:spLocks noChangeShapeType="1"/>
          </p:cNvSpPr>
          <p:nvPr/>
        </p:nvSpPr>
        <p:spPr bwMode="auto">
          <a:xfrm>
            <a:off x="3886200" y="2971800"/>
            <a:ext cx="0" cy="2971800"/>
          </a:xfrm>
          <a:prstGeom prst="line">
            <a:avLst/>
          </a:prstGeom>
          <a:noFill/>
          <a:ln w="9525">
            <a:solidFill>
              <a:srgbClr val="800080"/>
            </a:solidFill>
            <a:round/>
            <a:headEnd/>
            <a:tailEnd/>
          </a:ln>
          <a:effectLst/>
        </p:spPr>
        <p:txBody>
          <a:bodyPr>
            <a:spAutoFit/>
          </a:bodyPr>
          <a:lstStyle/>
          <a:p>
            <a:endParaRPr lang="zh-CN" altLang="en-US"/>
          </a:p>
        </p:txBody>
      </p:sp>
      <p:sp>
        <p:nvSpPr>
          <p:cNvPr id="22538" name="Line 25"/>
          <p:cNvSpPr>
            <a:spLocks noChangeShapeType="1"/>
          </p:cNvSpPr>
          <p:nvPr/>
        </p:nvSpPr>
        <p:spPr bwMode="auto">
          <a:xfrm>
            <a:off x="6477000" y="2971800"/>
            <a:ext cx="0" cy="2971800"/>
          </a:xfrm>
          <a:prstGeom prst="line">
            <a:avLst/>
          </a:prstGeom>
          <a:noFill/>
          <a:ln w="9525">
            <a:solidFill>
              <a:srgbClr val="800080"/>
            </a:solidFill>
            <a:round/>
            <a:headEnd/>
            <a:tailEnd/>
          </a:ln>
          <a:effectLst/>
        </p:spPr>
        <p:txBody>
          <a:bodyPr>
            <a:spAutoFit/>
          </a:bodyPr>
          <a:lstStyle/>
          <a:p>
            <a:endParaRPr lang="zh-CN" altLang="en-US"/>
          </a:p>
        </p:txBody>
      </p:sp>
      <p:sp>
        <p:nvSpPr>
          <p:cNvPr id="22539" name="Line 26"/>
          <p:cNvSpPr>
            <a:spLocks noChangeShapeType="1"/>
          </p:cNvSpPr>
          <p:nvPr/>
        </p:nvSpPr>
        <p:spPr bwMode="auto">
          <a:xfrm>
            <a:off x="3886200" y="59436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2540" name="Line 27"/>
          <p:cNvSpPr>
            <a:spLocks noChangeShapeType="1"/>
          </p:cNvSpPr>
          <p:nvPr/>
        </p:nvSpPr>
        <p:spPr bwMode="auto">
          <a:xfrm>
            <a:off x="3886200" y="51816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2541" name="Rectangle 28"/>
          <p:cNvSpPr>
            <a:spLocks noChangeArrowheads="1"/>
          </p:cNvSpPr>
          <p:nvPr/>
        </p:nvSpPr>
        <p:spPr bwMode="auto">
          <a:xfrm>
            <a:off x="4468813" y="5334000"/>
            <a:ext cx="1409700" cy="457200"/>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b="1">
                <a:solidFill>
                  <a:srgbClr val="800080"/>
                </a:solidFill>
              </a:rPr>
              <a:t>控制信息</a:t>
            </a:r>
          </a:p>
        </p:txBody>
      </p:sp>
      <p:sp>
        <p:nvSpPr>
          <p:cNvPr id="22542" name="Text Box 29"/>
          <p:cNvSpPr txBox="1">
            <a:spLocks noChangeArrowheads="1"/>
          </p:cNvSpPr>
          <p:nvPr/>
        </p:nvSpPr>
        <p:spPr bwMode="auto">
          <a:xfrm>
            <a:off x="434866" y="2041525"/>
            <a:ext cx="3013184" cy="1938992"/>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400" dirty="0"/>
              <a:t>void p( </a:t>
            </a:r>
            <a:r>
              <a:rPr kumimoji="0" lang="en-US" altLang="zh-CN" sz="2400" dirty="0" err="1"/>
              <a:t>int</a:t>
            </a:r>
            <a:r>
              <a:rPr kumimoji="0" lang="en-US" altLang="zh-CN" sz="2400" dirty="0"/>
              <a:t> a)  {  </a:t>
            </a:r>
          </a:p>
          <a:p>
            <a:pPr algn="l">
              <a:buFont typeface="Wingdings" pitchFamily="2" charset="2"/>
              <a:buNone/>
            </a:pPr>
            <a:r>
              <a:rPr kumimoji="0" lang="en-US" altLang="zh-CN" sz="2400" dirty="0"/>
              <a:t>   float b;</a:t>
            </a:r>
          </a:p>
          <a:p>
            <a:pPr algn="l">
              <a:buFont typeface="Wingdings" pitchFamily="2" charset="2"/>
              <a:buNone/>
            </a:pPr>
            <a:r>
              <a:rPr kumimoji="0" lang="en-US" altLang="zh-CN" sz="2400" dirty="0"/>
              <a:t>   float c[10];</a:t>
            </a:r>
          </a:p>
          <a:p>
            <a:pPr algn="l">
              <a:buFont typeface="Wingdings" pitchFamily="2" charset="2"/>
              <a:buNone/>
            </a:pPr>
            <a:r>
              <a:rPr kumimoji="0" lang="en-US" altLang="zh-CN" sz="2400" dirty="0"/>
              <a:t>   b=c[a];</a:t>
            </a:r>
          </a:p>
          <a:p>
            <a:pPr algn="l">
              <a:buFont typeface="Wingdings" pitchFamily="2" charset="2"/>
              <a:buNone/>
            </a:pPr>
            <a:r>
              <a:rPr kumimoji="0" lang="en-US" altLang="zh-CN" sz="2400" dirty="0"/>
              <a:t>} </a:t>
            </a:r>
          </a:p>
        </p:txBody>
      </p:sp>
      <p:sp>
        <p:nvSpPr>
          <p:cNvPr id="22543" name="Line 30"/>
          <p:cNvSpPr>
            <a:spLocks noChangeShapeType="1"/>
          </p:cNvSpPr>
          <p:nvPr/>
        </p:nvSpPr>
        <p:spPr bwMode="auto">
          <a:xfrm>
            <a:off x="3886200" y="45720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2544" name="Rectangle 31"/>
          <p:cNvSpPr>
            <a:spLocks noChangeArrowheads="1"/>
          </p:cNvSpPr>
          <p:nvPr/>
        </p:nvSpPr>
        <p:spPr bwMode="auto">
          <a:xfrm>
            <a:off x="3938588" y="46482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a</a:t>
            </a:r>
            <a:endParaRPr lang="en-US" altLang="zh-CN" b="1">
              <a:solidFill>
                <a:srgbClr val="800080"/>
              </a:solidFill>
            </a:endParaRPr>
          </a:p>
        </p:txBody>
      </p:sp>
      <p:sp>
        <p:nvSpPr>
          <p:cNvPr id="22545" name="Line 32"/>
          <p:cNvSpPr>
            <a:spLocks noChangeShapeType="1"/>
          </p:cNvSpPr>
          <p:nvPr/>
        </p:nvSpPr>
        <p:spPr bwMode="auto">
          <a:xfrm>
            <a:off x="3886200" y="39624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2546" name="Rectangle 33"/>
          <p:cNvSpPr>
            <a:spLocks noChangeArrowheads="1"/>
          </p:cNvSpPr>
          <p:nvPr/>
        </p:nvSpPr>
        <p:spPr bwMode="auto">
          <a:xfrm>
            <a:off x="3886200" y="4038600"/>
            <a:ext cx="2514600"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b</a:t>
            </a:r>
            <a:endParaRPr lang="en-US" altLang="zh-CN" b="1">
              <a:solidFill>
                <a:srgbClr val="800080"/>
              </a:solidFill>
            </a:endParaRPr>
          </a:p>
        </p:txBody>
      </p:sp>
      <p:sp>
        <p:nvSpPr>
          <p:cNvPr id="22547" name="Line 34"/>
          <p:cNvSpPr>
            <a:spLocks noChangeShapeType="1"/>
          </p:cNvSpPr>
          <p:nvPr/>
        </p:nvSpPr>
        <p:spPr bwMode="auto">
          <a:xfrm>
            <a:off x="3886200" y="33528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2548" name="Rectangle 35"/>
          <p:cNvSpPr>
            <a:spLocks noChangeArrowheads="1"/>
          </p:cNvSpPr>
          <p:nvPr/>
        </p:nvSpPr>
        <p:spPr bwMode="auto">
          <a:xfrm>
            <a:off x="3938588" y="34290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c</a:t>
            </a:r>
            <a:endParaRPr lang="en-US" altLang="zh-CN" b="1">
              <a:solidFill>
                <a:srgbClr val="800080"/>
              </a:solidFill>
            </a:endParaRPr>
          </a:p>
        </p:txBody>
      </p:sp>
      <p:sp>
        <p:nvSpPr>
          <p:cNvPr id="22549" name="Rectangle 36"/>
          <p:cNvSpPr>
            <a:spLocks noChangeArrowheads="1"/>
          </p:cNvSpPr>
          <p:nvPr/>
        </p:nvSpPr>
        <p:spPr bwMode="auto">
          <a:xfrm>
            <a:off x="3817938" y="2362200"/>
            <a:ext cx="2659062" cy="457200"/>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Times New Roman" pitchFamily="18" charset="0"/>
              </a:rPr>
              <a:t>函数 </a:t>
            </a:r>
            <a:r>
              <a:rPr lang="en-US" altLang="zh-CN"/>
              <a:t>p </a:t>
            </a:r>
            <a:r>
              <a:rPr lang="zh-CN" altLang="en-US" b="1">
                <a:latin typeface="Times New Roman" pitchFamily="18" charset="0"/>
              </a:rPr>
              <a:t>的活动记录</a:t>
            </a:r>
          </a:p>
        </p:txBody>
      </p:sp>
      <p:sp>
        <p:nvSpPr>
          <p:cNvPr id="22550" name="Rectangle 37"/>
          <p:cNvSpPr>
            <a:spLocks noChangeArrowheads="1"/>
          </p:cNvSpPr>
          <p:nvPr/>
        </p:nvSpPr>
        <p:spPr bwMode="auto">
          <a:xfrm>
            <a:off x="7010400" y="556260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0</a:t>
            </a:r>
          </a:p>
        </p:txBody>
      </p:sp>
      <p:sp>
        <p:nvSpPr>
          <p:cNvPr id="22551" name="Line 38"/>
          <p:cNvSpPr>
            <a:spLocks noChangeShapeType="1"/>
          </p:cNvSpPr>
          <p:nvPr/>
        </p:nvSpPr>
        <p:spPr bwMode="auto">
          <a:xfrm flipH="1">
            <a:off x="6477000" y="57912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2552" name="Rectangle 39"/>
          <p:cNvSpPr>
            <a:spLocks noChangeArrowheads="1"/>
          </p:cNvSpPr>
          <p:nvPr/>
        </p:nvSpPr>
        <p:spPr bwMode="auto">
          <a:xfrm>
            <a:off x="7010400" y="4860925"/>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3</a:t>
            </a:r>
          </a:p>
        </p:txBody>
      </p:sp>
      <p:sp>
        <p:nvSpPr>
          <p:cNvPr id="22553" name="Line 40"/>
          <p:cNvSpPr>
            <a:spLocks noChangeShapeType="1"/>
          </p:cNvSpPr>
          <p:nvPr/>
        </p:nvSpPr>
        <p:spPr bwMode="auto">
          <a:xfrm flipH="1">
            <a:off x="6477000" y="50895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2554" name="Rectangle 41"/>
          <p:cNvSpPr>
            <a:spLocks noChangeArrowheads="1"/>
          </p:cNvSpPr>
          <p:nvPr/>
        </p:nvSpPr>
        <p:spPr bwMode="auto">
          <a:xfrm>
            <a:off x="7010400" y="426720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4</a:t>
            </a:r>
          </a:p>
        </p:txBody>
      </p:sp>
      <p:sp>
        <p:nvSpPr>
          <p:cNvPr id="22555" name="Line 42"/>
          <p:cNvSpPr>
            <a:spLocks noChangeShapeType="1"/>
          </p:cNvSpPr>
          <p:nvPr/>
        </p:nvSpPr>
        <p:spPr bwMode="auto">
          <a:xfrm flipH="1">
            <a:off x="6477000" y="44958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2556" name="Rectangle 43"/>
          <p:cNvSpPr>
            <a:spLocks noChangeArrowheads="1"/>
          </p:cNvSpPr>
          <p:nvPr/>
        </p:nvSpPr>
        <p:spPr bwMode="auto">
          <a:xfrm>
            <a:off x="7010400" y="365760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6</a:t>
            </a:r>
          </a:p>
        </p:txBody>
      </p:sp>
      <p:sp>
        <p:nvSpPr>
          <p:cNvPr id="22557" name="Line 44"/>
          <p:cNvSpPr>
            <a:spLocks noChangeShapeType="1"/>
          </p:cNvSpPr>
          <p:nvPr/>
        </p:nvSpPr>
        <p:spPr bwMode="auto">
          <a:xfrm flipH="1">
            <a:off x="6477000" y="38862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2558" name="Rectangle 45"/>
          <p:cNvSpPr>
            <a:spLocks noChangeArrowheads="1"/>
          </p:cNvSpPr>
          <p:nvPr/>
        </p:nvSpPr>
        <p:spPr bwMode="auto">
          <a:xfrm>
            <a:off x="7086600" y="304800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26</a:t>
            </a:r>
          </a:p>
        </p:txBody>
      </p:sp>
      <p:sp>
        <p:nvSpPr>
          <p:cNvPr id="22559" name="Line 46"/>
          <p:cNvSpPr>
            <a:spLocks noChangeShapeType="1"/>
          </p:cNvSpPr>
          <p:nvPr/>
        </p:nvSpPr>
        <p:spPr bwMode="auto">
          <a:xfrm flipH="1">
            <a:off x="6477000" y="32766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Tree>
    <p:extLst>
      <p:ext uri="{BB962C8B-B14F-4D97-AF65-F5344CB8AC3E}">
        <p14:creationId xmlns:p14="http://schemas.microsoft.com/office/powerpoint/2010/main" val="2045283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81000" y="487362"/>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kumimoji="0" lang="zh-CN" altLang="en-US" sz="3200" b="1" dirty="0">
                <a:solidFill>
                  <a:srgbClr val="800080"/>
                </a:solidFill>
              </a:rPr>
              <a:t>活动记录</a:t>
            </a:r>
          </a:p>
        </p:txBody>
      </p:sp>
      <p:sp>
        <p:nvSpPr>
          <p:cNvPr id="23556" name="Rectangle 4"/>
          <p:cNvSpPr>
            <a:spLocks noChangeArrowheads="1"/>
          </p:cNvSpPr>
          <p:nvPr/>
        </p:nvSpPr>
        <p:spPr bwMode="auto">
          <a:xfrm>
            <a:off x="381000" y="1180935"/>
            <a:ext cx="3848100" cy="519113"/>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800" b="1">
                <a:solidFill>
                  <a:srgbClr val="800080"/>
                </a:solidFill>
                <a:latin typeface="楷体_GB2312" pitchFamily="49" charset="-122"/>
              </a:rPr>
              <a:t> </a:t>
            </a:r>
            <a:r>
              <a:rPr lang="zh-CN" altLang="en-US" sz="2800" b="1">
                <a:latin typeface="Times New Roman" pitchFamily="18" charset="0"/>
              </a:rPr>
              <a:t>过程活动记录</a:t>
            </a:r>
            <a:r>
              <a:rPr lang="zh-CN" altLang="en-US" sz="2800" b="1">
                <a:solidFill>
                  <a:srgbClr val="800080"/>
                </a:solidFill>
                <a:latin typeface="Times New Roman" pitchFamily="18" charset="0"/>
              </a:rPr>
              <a:t>举例</a:t>
            </a:r>
            <a:endParaRPr lang="zh-CN" altLang="en-US" b="1">
              <a:solidFill>
                <a:srgbClr val="800080"/>
              </a:solidFill>
            </a:endParaRPr>
          </a:p>
        </p:txBody>
      </p:sp>
      <p:sp>
        <p:nvSpPr>
          <p:cNvPr id="23561" name="Line 9"/>
          <p:cNvSpPr>
            <a:spLocks noChangeShapeType="1"/>
          </p:cNvSpPr>
          <p:nvPr/>
        </p:nvSpPr>
        <p:spPr bwMode="auto">
          <a:xfrm>
            <a:off x="4267200" y="1524000"/>
            <a:ext cx="0" cy="4708525"/>
          </a:xfrm>
          <a:prstGeom prst="line">
            <a:avLst/>
          </a:prstGeom>
          <a:noFill/>
          <a:ln w="9525">
            <a:solidFill>
              <a:srgbClr val="800080"/>
            </a:solidFill>
            <a:round/>
            <a:headEnd/>
            <a:tailEnd/>
          </a:ln>
          <a:effectLst/>
        </p:spPr>
        <p:txBody>
          <a:bodyPr>
            <a:spAutoFit/>
          </a:bodyPr>
          <a:lstStyle/>
          <a:p>
            <a:endParaRPr lang="zh-CN" altLang="en-US"/>
          </a:p>
        </p:txBody>
      </p:sp>
      <p:sp>
        <p:nvSpPr>
          <p:cNvPr id="23562" name="Line 10"/>
          <p:cNvSpPr>
            <a:spLocks noChangeShapeType="1"/>
          </p:cNvSpPr>
          <p:nvPr/>
        </p:nvSpPr>
        <p:spPr bwMode="auto">
          <a:xfrm>
            <a:off x="6858000" y="1524000"/>
            <a:ext cx="0" cy="4708525"/>
          </a:xfrm>
          <a:prstGeom prst="line">
            <a:avLst/>
          </a:prstGeom>
          <a:noFill/>
          <a:ln w="9525">
            <a:solidFill>
              <a:srgbClr val="800080"/>
            </a:solidFill>
            <a:round/>
            <a:headEnd/>
            <a:tailEnd/>
          </a:ln>
          <a:effectLst/>
        </p:spPr>
        <p:txBody>
          <a:bodyPr>
            <a:spAutoFit/>
          </a:bodyPr>
          <a:lstStyle/>
          <a:p>
            <a:endParaRPr lang="zh-CN" altLang="en-US"/>
          </a:p>
        </p:txBody>
      </p:sp>
      <p:sp>
        <p:nvSpPr>
          <p:cNvPr id="23563" name="Line 11"/>
          <p:cNvSpPr>
            <a:spLocks noChangeShapeType="1"/>
          </p:cNvSpPr>
          <p:nvPr/>
        </p:nvSpPr>
        <p:spPr bwMode="auto">
          <a:xfrm>
            <a:off x="4267200" y="6232525"/>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64" name="Line 12"/>
          <p:cNvSpPr>
            <a:spLocks noChangeShapeType="1"/>
          </p:cNvSpPr>
          <p:nvPr/>
        </p:nvSpPr>
        <p:spPr bwMode="auto">
          <a:xfrm>
            <a:off x="4267200" y="5470525"/>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65" name="Rectangle 13"/>
          <p:cNvSpPr>
            <a:spLocks noChangeArrowheads="1"/>
          </p:cNvSpPr>
          <p:nvPr/>
        </p:nvSpPr>
        <p:spPr bwMode="auto">
          <a:xfrm>
            <a:off x="4849813" y="5622925"/>
            <a:ext cx="1409700" cy="457200"/>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b="1">
                <a:solidFill>
                  <a:srgbClr val="800080"/>
                </a:solidFill>
              </a:rPr>
              <a:t>控制信息</a:t>
            </a:r>
          </a:p>
        </p:txBody>
      </p:sp>
      <p:sp>
        <p:nvSpPr>
          <p:cNvPr id="23566" name="Text Box 14"/>
          <p:cNvSpPr txBox="1">
            <a:spLocks noChangeArrowheads="1"/>
          </p:cNvSpPr>
          <p:nvPr/>
        </p:nvSpPr>
        <p:spPr bwMode="auto">
          <a:xfrm>
            <a:off x="609600" y="1874837"/>
            <a:ext cx="2286000" cy="3785652"/>
          </a:xfrm>
          <a:prstGeom prst="rect">
            <a:avLst/>
          </a:prstGeom>
          <a:noFill/>
          <a:ln w="9525">
            <a:noFill/>
            <a:miter lim="800000"/>
            <a:headEnd/>
            <a:tailEnd/>
          </a:ln>
          <a:effectLst/>
        </p:spPr>
        <p:txBody>
          <a:bodyPr>
            <a:spAutoFit/>
          </a:bodyPr>
          <a:lstStyle/>
          <a:p>
            <a:pPr algn="l">
              <a:buFont typeface="Wingdings" pitchFamily="2" charset="2"/>
              <a:buNone/>
            </a:pPr>
            <a:r>
              <a:rPr kumimoji="0" lang="en-US" altLang="zh-CN" sz="2400"/>
              <a:t>static int N</a:t>
            </a:r>
            <a:r>
              <a:rPr kumimoji="0" lang="zh-CN" altLang="en-US" sz="2400"/>
              <a:t>；</a:t>
            </a:r>
          </a:p>
          <a:p>
            <a:pPr algn="l">
              <a:buFont typeface="Wingdings" pitchFamily="2" charset="2"/>
              <a:buNone/>
            </a:pPr>
            <a:endParaRPr kumimoji="0" lang="zh-CN" altLang="en-US" sz="2400"/>
          </a:p>
          <a:p>
            <a:pPr algn="l">
              <a:buFont typeface="Wingdings" pitchFamily="2" charset="2"/>
              <a:buNone/>
            </a:pPr>
            <a:r>
              <a:rPr kumimoji="0" lang="en-US" altLang="zh-CN" sz="2400"/>
              <a:t>void p( int a)  {  </a:t>
            </a:r>
          </a:p>
          <a:p>
            <a:pPr algn="l">
              <a:buFont typeface="Wingdings" pitchFamily="2" charset="2"/>
              <a:buNone/>
            </a:pPr>
            <a:r>
              <a:rPr kumimoji="0" lang="en-US" altLang="zh-CN" sz="2400"/>
              <a:t>   float b;</a:t>
            </a:r>
          </a:p>
          <a:p>
            <a:pPr algn="l">
              <a:buFont typeface="Wingdings" pitchFamily="2" charset="2"/>
              <a:buNone/>
            </a:pPr>
            <a:r>
              <a:rPr kumimoji="0" lang="en-US" altLang="zh-CN" sz="2400"/>
              <a:t>   float c[10];</a:t>
            </a:r>
          </a:p>
          <a:p>
            <a:pPr algn="l">
              <a:buFont typeface="Wingdings" pitchFamily="2" charset="2"/>
              <a:buNone/>
            </a:pPr>
            <a:r>
              <a:rPr kumimoji="0" lang="en-US" altLang="zh-CN" sz="2400"/>
              <a:t>   float d[N];</a:t>
            </a:r>
          </a:p>
          <a:p>
            <a:pPr algn="l">
              <a:buFont typeface="Wingdings" pitchFamily="2" charset="2"/>
              <a:buNone/>
            </a:pPr>
            <a:r>
              <a:rPr kumimoji="0" lang="en-US" altLang="zh-CN" sz="2400"/>
              <a:t>   float e;</a:t>
            </a:r>
          </a:p>
          <a:p>
            <a:pPr algn="l">
              <a:buFont typeface="Wingdings" pitchFamily="2" charset="2"/>
              <a:buNone/>
            </a:pPr>
            <a:r>
              <a:rPr kumimoji="0" lang="en-US" altLang="zh-CN" sz="2400"/>
              <a:t>   …</a:t>
            </a:r>
          </a:p>
          <a:p>
            <a:pPr algn="l">
              <a:buFont typeface="Wingdings" pitchFamily="2" charset="2"/>
              <a:buNone/>
            </a:pPr>
            <a:endParaRPr kumimoji="0" lang="en-US" altLang="zh-CN" sz="2400"/>
          </a:p>
          <a:p>
            <a:pPr algn="l">
              <a:buFont typeface="Wingdings" pitchFamily="2" charset="2"/>
              <a:buNone/>
            </a:pPr>
            <a:r>
              <a:rPr kumimoji="0" lang="en-US" altLang="zh-CN" sz="2400"/>
              <a:t>} </a:t>
            </a:r>
          </a:p>
        </p:txBody>
      </p:sp>
      <p:sp>
        <p:nvSpPr>
          <p:cNvPr id="23567" name="Line 15"/>
          <p:cNvSpPr>
            <a:spLocks noChangeShapeType="1"/>
          </p:cNvSpPr>
          <p:nvPr/>
        </p:nvSpPr>
        <p:spPr bwMode="auto">
          <a:xfrm>
            <a:off x="4267200" y="49530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68" name="Rectangle 16"/>
          <p:cNvSpPr>
            <a:spLocks noChangeArrowheads="1"/>
          </p:cNvSpPr>
          <p:nvPr/>
        </p:nvSpPr>
        <p:spPr bwMode="auto">
          <a:xfrm>
            <a:off x="4319588" y="49530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a</a:t>
            </a:r>
            <a:endParaRPr lang="en-US" altLang="zh-CN" b="1">
              <a:solidFill>
                <a:srgbClr val="800080"/>
              </a:solidFill>
            </a:endParaRPr>
          </a:p>
        </p:txBody>
      </p:sp>
      <p:sp>
        <p:nvSpPr>
          <p:cNvPr id="23569" name="Line 17"/>
          <p:cNvSpPr>
            <a:spLocks noChangeShapeType="1"/>
          </p:cNvSpPr>
          <p:nvPr/>
        </p:nvSpPr>
        <p:spPr bwMode="auto">
          <a:xfrm>
            <a:off x="4267200" y="44196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70" name="Rectangle 18"/>
          <p:cNvSpPr>
            <a:spLocks noChangeArrowheads="1"/>
          </p:cNvSpPr>
          <p:nvPr/>
        </p:nvSpPr>
        <p:spPr bwMode="auto">
          <a:xfrm>
            <a:off x="4343400" y="4419600"/>
            <a:ext cx="2514600"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b</a:t>
            </a:r>
            <a:endParaRPr lang="en-US" altLang="zh-CN" b="1">
              <a:solidFill>
                <a:srgbClr val="800080"/>
              </a:solidFill>
            </a:endParaRPr>
          </a:p>
        </p:txBody>
      </p:sp>
      <p:sp>
        <p:nvSpPr>
          <p:cNvPr id="23571" name="Line 19"/>
          <p:cNvSpPr>
            <a:spLocks noChangeShapeType="1"/>
          </p:cNvSpPr>
          <p:nvPr/>
        </p:nvSpPr>
        <p:spPr bwMode="auto">
          <a:xfrm>
            <a:off x="4267200" y="38862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72" name="Rectangle 20"/>
          <p:cNvSpPr>
            <a:spLocks noChangeArrowheads="1"/>
          </p:cNvSpPr>
          <p:nvPr/>
        </p:nvSpPr>
        <p:spPr bwMode="auto">
          <a:xfrm>
            <a:off x="4319588" y="38862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c</a:t>
            </a:r>
            <a:endParaRPr lang="en-US" altLang="zh-CN" b="1">
              <a:solidFill>
                <a:srgbClr val="800080"/>
              </a:solidFill>
            </a:endParaRPr>
          </a:p>
        </p:txBody>
      </p:sp>
      <p:sp>
        <p:nvSpPr>
          <p:cNvPr id="23573" name="Rectangle 21"/>
          <p:cNvSpPr>
            <a:spLocks noChangeArrowheads="1"/>
          </p:cNvSpPr>
          <p:nvPr/>
        </p:nvSpPr>
        <p:spPr bwMode="auto">
          <a:xfrm>
            <a:off x="4191000" y="990600"/>
            <a:ext cx="2659063" cy="457200"/>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Times New Roman" pitchFamily="18" charset="0"/>
              </a:rPr>
              <a:t>函数 </a:t>
            </a:r>
            <a:r>
              <a:rPr lang="en-US" altLang="zh-CN"/>
              <a:t>p </a:t>
            </a:r>
            <a:r>
              <a:rPr lang="zh-CN" altLang="en-US" b="1">
                <a:latin typeface="Times New Roman" pitchFamily="18" charset="0"/>
              </a:rPr>
              <a:t>的活动记录</a:t>
            </a:r>
          </a:p>
        </p:txBody>
      </p:sp>
      <p:sp>
        <p:nvSpPr>
          <p:cNvPr id="23574" name="Rectangle 22"/>
          <p:cNvSpPr>
            <a:spLocks noChangeArrowheads="1"/>
          </p:cNvSpPr>
          <p:nvPr/>
        </p:nvSpPr>
        <p:spPr bwMode="auto">
          <a:xfrm>
            <a:off x="7391400" y="5851525"/>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0</a:t>
            </a:r>
          </a:p>
        </p:txBody>
      </p:sp>
      <p:sp>
        <p:nvSpPr>
          <p:cNvPr id="23575" name="Line 23"/>
          <p:cNvSpPr>
            <a:spLocks noChangeShapeType="1"/>
          </p:cNvSpPr>
          <p:nvPr/>
        </p:nvSpPr>
        <p:spPr bwMode="auto">
          <a:xfrm flipH="1">
            <a:off x="6858000" y="60801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76" name="Rectangle 24"/>
          <p:cNvSpPr>
            <a:spLocks noChangeArrowheads="1"/>
          </p:cNvSpPr>
          <p:nvPr/>
        </p:nvSpPr>
        <p:spPr bwMode="auto">
          <a:xfrm>
            <a:off x="7391400" y="514985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3</a:t>
            </a:r>
          </a:p>
        </p:txBody>
      </p:sp>
      <p:sp>
        <p:nvSpPr>
          <p:cNvPr id="23577" name="Line 25"/>
          <p:cNvSpPr>
            <a:spLocks noChangeShapeType="1"/>
          </p:cNvSpPr>
          <p:nvPr/>
        </p:nvSpPr>
        <p:spPr bwMode="auto">
          <a:xfrm flipH="1">
            <a:off x="6858000" y="537845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78" name="Rectangle 26"/>
          <p:cNvSpPr>
            <a:spLocks noChangeArrowheads="1"/>
          </p:cNvSpPr>
          <p:nvPr/>
        </p:nvSpPr>
        <p:spPr bwMode="auto">
          <a:xfrm>
            <a:off x="7391400" y="4632325"/>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4</a:t>
            </a:r>
          </a:p>
        </p:txBody>
      </p:sp>
      <p:sp>
        <p:nvSpPr>
          <p:cNvPr id="23579" name="Line 27"/>
          <p:cNvSpPr>
            <a:spLocks noChangeShapeType="1"/>
          </p:cNvSpPr>
          <p:nvPr/>
        </p:nvSpPr>
        <p:spPr bwMode="auto">
          <a:xfrm flipH="1">
            <a:off x="6858000" y="48609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80" name="Rectangle 28"/>
          <p:cNvSpPr>
            <a:spLocks noChangeArrowheads="1"/>
          </p:cNvSpPr>
          <p:nvPr/>
        </p:nvSpPr>
        <p:spPr bwMode="auto">
          <a:xfrm>
            <a:off x="7391400" y="4098925"/>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6</a:t>
            </a:r>
          </a:p>
        </p:txBody>
      </p:sp>
      <p:sp>
        <p:nvSpPr>
          <p:cNvPr id="23581" name="Line 29"/>
          <p:cNvSpPr>
            <a:spLocks noChangeShapeType="1"/>
          </p:cNvSpPr>
          <p:nvPr/>
        </p:nvSpPr>
        <p:spPr bwMode="auto">
          <a:xfrm flipH="1">
            <a:off x="6858000" y="43275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82" name="Rectangle 30"/>
          <p:cNvSpPr>
            <a:spLocks noChangeArrowheads="1"/>
          </p:cNvSpPr>
          <p:nvPr/>
        </p:nvSpPr>
        <p:spPr bwMode="auto">
          <a:xfrm>
            <a:off x="7467600" y="3565525"/>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26</a:t>
            </a:r>
          </a:p>
        </p:txBody>
      </p:sp>
      <p:sp>
        <p:nvSpPr>
          <p:cNvPr id="23583" name="Line 31"/>
          <p:cNvSpPr>
            <a:spLocks noChangeShapeType="1"/>
          </p:cNvSpPr>
          <p:nvPr/>
        </p:nvSpPr>
        <p:spPr bwMode="auto">
          <a:xfrm flipH="1">
            <a:off x="6858000" y="37941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84" name="Rectangle 32"/>
          <p:cNvSpPr>
            <a:spLocks noChangeArrowheads="1"/>
          </p:cNvSpPr>
          <p:nvPr/>
        </p:nvSpPr>
        <p:spPr bwMode="auto">
          <a:xfrm>
            <a:off x="1219200" y="5715000"/>
            <a:ext cx="2292350" cy="457200"/>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a:solidFill>
                  <a:srgbClr val="800080"/>
                </a:solidFill>
              </a:rPr>
              <a:t>/*</a:t>
            </a:r>
            <a:r>
              <a:rPr lang="en-US" altLang="zh-CN">
                <a:solidFill>
                  <a:srgbClr val="800080"/>
                </a:solidFill>
              </a:rPr>
              <a:t>d</a:t>
            </a:r>
            <a:r>
              <a:rPr lang="zh-CN" altLang="en-US" b="1">
                <a:solidFill>
                  <a:srgbClr val="800080"/>
                </a:solidFill>
              </a:rPr>
              <a:t>为动态数组*</a:t>
            </a:r>
            <a:r>
              <a:rPr lang="en-US" altLang="zh-CN" b="1">
                <a:solidFill>
                  <a:srgbClr val="800080"/>
                </a:solidFill>
              </a:rPr>
              <a:t>/</a:t>
            </a:r>
          </a:p>
        </p:txBody>
      </p:sp>
      <p:sp>
        <p:nvSpPr>
          <p:cNvPr id="23585" name="Line 33"/>
          <p:cNvSpPr>
            <a:spLocks noChangeShapeType="1"/>
          </p:cNvSpPr>
          <p:nvPr/>
        </p:nvSpPr>
        <p:spPr bwMode="auto">
          <a:xfrm>
            <a:off x="4267200" y="33528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86" name="Line 34"/>
          <p:cNvSpPr>
            <a:spLocks noChangeShapeType="1"/>
          </p:cNvSpPr>
          <p:nvPr/>
        </p:nvSpPr>
        <p:spPr bwMode="auto">
          <a:xfrm>
            <a:off x="4267200" y="28194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87" name="Rectangle 35"/>
          <p:cNvSpPr>
            <a:spLocks noChangeArrowheads="1"/>
          </p:cNvSpPr>
          <p:nvPr/>
        </p:nvSpPr>
        <p:spPr bwMode="auto">
          <a:xfrm>
            <a:off x="4319588" y="28194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指向</a:t>
            </a:r>
            <a:r>
              <a:rPr lang="zh-CN" altLang="en-US">
                <a:solidFill>
                  <a:srgbClr val="800080"/>
                </a:solidFill>
              </a:rPr>
              <a:t> </a:t>
            </a:r>
            <a:r>
              <a:rPr lang="en-US" altLang="zh-CN">
                <a:solidFill>
                  <a:srgbClr val="800080"/>
                </a:solidFill>
              </a:rPr>
              <a:t>d </a:t>
            </a:r>
            <a:r>
              <a:rPr lang="zh-CN" altLang="en-US" b="1">
                <a:solidFill>
                  <a:srgbClr val="800080"/>
                </a:solidFill>
              </a:rPr>
              <a:t>的指针</a:t>
            </a:r>
          </a:p>
        </p:txBody>
      </p:sp>
      <p:sp>
        <p:nvSpPr>
          <p:cNvPr id="23588" name="Rectangle 36"/>
          <p:cNvSpPr>
            <a:spLocks noChangeArrowheads="1"/>
          </p:cNvSpPr>
          <p:nvPr/>
        </p:nvSpPr>
        <p:spPr bwMode="auto">
          <a:xfrm>
            <a:off x="4319588" y="33528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内情向量（</a:t>
            </a:r>
            <a:r>
              <a:rPr lang="en-US" altLang="zh-CN">
                <a:solidFill>
                  <a:srgbClr val="800080"/>
                </a:solidFill>
              </a:rPr>
              <a:t>N</a:t>
            </a:r>
            <a:r>
              <a:rPr lang="zh-CN" altLang="en-US" b="1">
                <a:solidFill>
                  <a:srgbClr val="800080"/>
                </a:solidFill>
              </a:rPr>
              <a:t>）</a:t>
            </a:r>
          </a:p>
        </p:txBody>
      </p:sp>
      <p:sp>
        <p:nvSpPr>
          <p:cNvPr id="23589" name="Line 37"/>
          <p:cNvSpPr>
            <a:spLocks noChangeShapeType="1"/>
          </p:cNvSpPr>
          <p:nvPr/>
        </p:nvSpPr>
        <p:spPr bwMode="auto">
          <a:xfrm>
            <a:off x="4267200" y="22860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90" name="Rectangle 38"/>
          <p:cNvSpPr>
            <a:spLocks noChangeArrowheads="1"/>
          </p:cNvSpPr>
          <p:nvPr/>
        </p:nvSpPr>
        <p:spPr bwMode="auto">
          <a:xfrm>
            <a:off x="4319588" y="22860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e</a:t>
            </a:r>
            <a:endParaRPr lang="en-US" altLang="zh-CN" b="1">
              <a:solidFill>
                <a:srgbClr val="800080"/>
              </a:solidFill>
            </a:endParaRPr>
          </a:p>
        </p:txBody>
      </p:sp>
      <p:sp>
        <p:nvSpPr>
          <p:cNvPr id="23591" name="Line 39"/>
          <p:cNvSpPr>
            <a:spLocks noChangeShapeType="1"/>
          </p:cNvSpPr>
          <p:nvPr/>
        </p:nvSpPr>
        <p:spPr bwMode="auto">
          <a:xfrm>
            <a:off x="4267200" y="1752600"/>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3592" name="Rectangle 40"/>
          <p:cNvSpPr>
            <a:spLocks noChangeArrowheads="1"/>
          </p:cNvSpPr>
          <p:nvPr/>
        </p:nvSpPr>
        <p:spPr bwMode="auto">
          <a:xfrm>
            <a:off x="4319588" y="1752600"/>
            <a:ext cx="2462212" cy="457200"/>
          </a:xfrm>
          <a:prstGeom prst="rect">
            <a:avLst/>
          </a:prstGeom>
          <a:noFill/>
          <a:ln w="9525">
            <a:noFill/>
            <a:miter lim="800000"/>
            <a:headEnd/>
            <a:tailEnd/>
          </a:ln>
          <a:effectLst/>
        </p:spPr>
        <p:txBody>
          <a:bodyPr>
            <a:spAutoFit/>
          </a:bodyPr>
          <a:lstStyle/>
          <a:p>
            <a:pPr algn="ctr">
              <a:buFont typeface="Wingdings" pitchFamily="2" charset="2"/>
              <a:buNone/>
            </a:pPr>
            <a:r>
              <a:rPr lang="en-US" altLang="zh-CN">
                <a:solidFill>
                  <a:srgbClr val="800080"/>
                </a:solidFill>
              </a:rPr>
              <a:t>d</a:t>
            </a:r>
            <a:endParaRPr lang="en-US" altLang="zh-CN" b="1">
              <a:solidFill>
                <a:srgbClr val="800080"/>
              </a:solidFill>
            </a:endParaRPr>
          </a:p>
        </p:txBody>
      </p:sp>
      <p:sp>
        <p:nvSpPr>
          <p:cNvPr id="23593" name="Rectangle 41"/>
          <p:cNvSpPr>
            <a:spLocks noChangeArrowheads="1"/>
          </p:cNvSpPr>
          <p:nvPr/>
        </p:nvSpPr>
        <p:spPr bwMode="auto">
          <a:xfrm>
            <a:off x="7467600" y="304800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27</a:t>
            </a:r>
          </a:p>
        </p:txBody>
      </p:sp>
      <p:sp>
        <p:nvSpPr>
          <p:cNvPr id="23594" name="Line 42"/>
          <p:cNvSpPr>
            <a:spLocks noChangeShapeType="1"/>
          </p:cNvSpPr>
          <p:nvPr/>
        </p:nvSpPr>
        <p:spPr bwMode="auto">
          <a:xfrm flipH="1">
            <a:off x="6858000" y="32766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95" name="Rectangle 43"/>
          <p:cNvSpPr>
            <a:spLocks noChangeArrowheads="1"/>
          </p:cNvSpPr>
          <p:nvPr/>
        </p:nvSpPr>
        <p:spPr bwMode="auto">
          <a:xfrm>
            <a:off x="7467600" y="2498725"/>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28</a:t>
            </a:r>
          </a:p>
        </p:txBody>
      </p:sp>
      <p:sp>
        <p:nvSpPr>
          <p:cNvPr id="23596" name="Line 44"/>
          <p:cNvSpPr>
            <a:spLocks noChangeShapeType="1"/>
          </p:cNvSpPr>
          <p:nvPr/>
        </p:nvSpPr>
        <p:spPr bwMode="auto">
          <a:xfrm flipH="1">
            <a:off x="6858000" y="27273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97" name="Rectangle 45"/>
          <p:cNvSpPr>
            <a:spLocks noChangeArrowheads="1"/>
          </p:cNvSpPr>
          <p:nvPr/>
        </p:nvSpPr>
        <p:spPr bwMode="auto">
          <a:xfrm>
            <a:off x="7467600" y="1981200"/>
            <a:ext cx="14478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30</a:t>
            </a:r>
          </a:p>
        </p:txBody>
      </p:sp>
      <p:sp>
        <p:nvSpPr>
          <p:cNvPr id="23598" name="Line 46"/>
          <p:cNvSpPr>
            <a:spLocks noChangeShapeType="1"/>
          </p:cNvSpPr>
          <p:nvPr/>
        </p:nvSpPr>
        <p:spPr bwMode="auto">
          <a:xfrm flipH="1">
            <a:off x="6858000" y="22098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3599" name="Rectangle 47"/>
          <p:cNvSpPr>
            <a:spLocks noChangeArrowheads="1"/>
          </p:cNvSpPr>
          <p:nvPr/>
        </p:nvSpPr>
        <p:spPr bwMode="auto">
          <a:xfrm>
            <a:off x="7162800" y="1447800"/>
            <a:ext cx="19050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Offset = 30+2N</a:t>
            </a:r>
          </a:p>
        </p:txBody>
      </p:sp>
      <p:sp>
        <p:nvSpPr>
          <p:cNvPr id="23600" name="Line 48"/>
          <p:cNvSpPr>
            <a:spLocks noChangeShapeType="1"/>
          </p:cNvSpPr>
          <p:nvPr/>
        </p:nvSpPr>
        <p:spPr bwMode="auto">
          <a:xfrm flipH="1">
            <a:off x="6858000" y="167640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Tree>
    <p:extLst>
      <p:ext uri="{BB962C8B-B14F-4D97-AF65-F5344CB8AC3E}">
        <p14:creationId xmlns:p14="http://schemas.microsoft.com/office/powerpoint/2010/main" val="2866450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503093DE-99B4-4261-93EF-9D8D18F8A778}" type="slidenum">
              <a:rPr lang="en-US" altLang="zh-CN"/>
              <a:pPr/>
              <a:t>2</a:t>
            </a:fld>
            <a:endParaRPr lang="en-US" altLang="zh-CN"/>
          </a:p>
        </p:txBody>
      </p:sp>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19487" name="Rectangle 31"/>
          <p:cNvSpPr>
            <a:spLocks noChangeArrowheads="1"/>
          </p:cNvSpPr>
          <p:nvPr/>
        </p:nvSpPr>
        <p:spPr bwMode="auto">
          <a:xfrm>
            <a:off x="609600" y="2514600"/>
            <a:ext cx="80772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06425" algn="just">
              <a:lnSpc>
                <a:spcPct val="150000"/>
              </a:lnSpc>
              <a:spcBef>
                <a:spcPct val="50000"/>
              </a:spcBef>
            </a:pPr>
            <a:r>
              <a:rPr lang="zh-CN" altLang="en-US" sz="2000">
                <a:latin typeface="Times New Roman" charset="0"/>
              </a:rPr>
              <a:t>本章研究目标程序运行时存储组织的问题，主要讨论影响存储组织的基本因素和基本存储组织形式及其实现技术。</a:t>
            </a:r>
          </a:p>
          <a:p>
            <a:pPr indent="606425" algn="just">
              <a:lnSpc>
                <a:spcPct val="150000"/>
              </a:lnSpc>
              <a:spcBef>
                <a:spcPct val="50000"/>
              </a:spcBef>
            </a:pPr>
            <a:r>
              <a:rPr lang="zh-CN" altLang="en-US" sz="2000">
                <a:latin typeface="Times New Roman" charset="0"/>
              </a:rPr>
              <a:t>在编译中的存储分配分为静态存储分配和动态存储分配两类基本分配策略，重点讨论的问题是栈式动态存储分配和参数传递实现。</a:t>
            </a:r>
          </a:p>
        </p:txBody>
      </p:sp>
      <p:sp>
        <p:nvSpPr>
          <p:cNvPr id="19490" name="Text Box 34"/>
          <p:cNvSpPr txBox="1">
            <a:spLocks noChangeArrowheads="1"/>
          </p:cNvSpPr>
          <p:nvPr/>
        </p:nvSpPr>
        <p:spPr bwMode="auto">
          <a:xfrm>
            <a:off x="3886200" y="1538288"/>
            <a:ext cx="1654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800000"/>
                </a:solidFill>
              </a:rPr>
              <a:t>内容摘要</a:t>
            </a:r>
          </a:p>
        </p:txBody>
      </p:sp>
    </p:spTree>
    <p:extLst>
      <p:ext uri="{BB962C8B-B14F-4D97-AF65-F5344CB8AC3E}">
        <p14:creationId xmlns:p14="http://schemas.microsoft.com/office/powerpoint/2010/main" val="14437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457200"/>
            <a:ext cx="8229600" cy="334963"/>
          </a:xfrm>
        </p:spPr>
        <p:txBody>
          <a:bodyPr/>
          <a:lstStyle/>
          <a:p>
            <a:r>
              <a:rPr lang="zh-CN" altLang="en-US" sz="2800" b="1" dirty="0">
                <a:latin typeface="Times New Roman" charset="0"/>
                <a:ea typeface="黑体" pitchFamily="2" charset="-122"/>
              </a:rPr>
              <a:t>编译时刻活动记录的生成</a:t>
            </a:r>
          </a:p>
        </p:txBody>
      </p:sp>
      <p:sp>
        <p:nvSpPr>
          <p:cNvPr id="3" name="内容占位符 2"/>
          <p:cNvSpPr>
            <a:spLocks noGrp="1"/>
          </p:cNvSpPr>
          <p:nvPr>
            <p:ph idx="1"/>
          </p:nvPr>
        </p:nvSpPr>
        <p:spPr>
          <a:xfrm>
            <a:off x="228600" y="1066800"/>
            <a:ext cx="5257800" cy="4525963"/>
          </a:xfrm>
        </p:spPr>
        <p:txBody>
          <a:bodyPr/>
          <a:lstStyle/>
          <a:p>
            <a:r>
              <a:rPr lang="zh-CN" altLang="en-US" sz="2800" dirty="0" smtClean="0"/>
              <a:t>局部数据是编译时刻在编译过程中分配的</a:t>
            </a:r>
            <a:endParaRPr lang="en-US" altLang="zh-CN" sz="2800" dirty="0" smtClean="0"/>
          </a:p>
          <a:p>
            <a:pPr marL="0" indent="0">
              <a:buNone/>
            </a:pPr>
            <a:r>
              <a:rPr lang="en-US" altLang="zh-CN" dirty="0" smtClean="0"/>
              <a:t> </a:t>
            </a:r>
            <a:r>
              <a:rPr lang="en-US" altLang="zh-CN" sz="2400" dirty="0" smtClean="0"/>
              <a:t>PROCEDURE sub(</a:t>
            </a:r>
            <a:r>
              <a:rPr lang="en-US" altLang="zh-CN" sz="2400" dirty="0" err="1" smtClean="0">
                <a:solidFill>
                  <a:srgbClr val="0000FF"/>
                </a:solidFill>
              </a:rPr>
              <a:t>x,y:rea</a:t>
            </a:r>
            <a:r>
              <a:rPr lang="en-US" altLang="zh-CN" sz="2400" dirty="0" err="1" smtClean="0"/>
              <a:t>l</a:t>
            </a:r>
            <a:r>
              <a:rPr lang="en-US" altLang="zh-CN" sz="2400" dirty="0" smtClean="0"/>
              <a:t>)</a:t>
            </a:r>
          </a:p>
          <a:p>
            <a:pPr marL="0" indent="0">
              <a:buNone/>
            </a:pPr>
            <a:r>
              <a:rPr lang="en-US" altLang="zh-CN" sz="2400" dirty="0">
                <a:solidFill>
                  <a:srgbClr val="FF0000"/>
                </a:solidFill>
              </a:rPr>
              <a:t> </a:t>
            </a:r>
            <a:r>
              <a:rPr lang="en-US" altLang="zh-CN" sz="2400" dirty="0" smtClean="0">
                <a:solidFill>
                  <a:srgbClr val="FF0000"/>
                </a:solidFill>
              </a:rPr>
              <a:t>   VAR </a:t>
            </a:r>
            <a:r>
              <a:rPr lang="en-US" altLang="zh-CN" sz="2400" dirty="0" err="1">
                <a:solidFill>
                  <a:srgbClr val="FF0000"/>
                </a:solidFill>
              </a:rPr>
              <a:t>i</a:t>
            </a:r>
            <a:r>
              <a:rPr lang="en-US" altLang="zh-CN" sz="2400" dirty="0" err="1" smtClean="0">
                <a:solidFill>
                  <a:srgbClr val="FF0000"/>
                </a:solidFill>
              </a:rPr>
              <a:t>,j:integer</a:t>
            </a:r>
            <a:r>
              <a:rPr lang="en-US" altLang="zh-CN" sz="2400" dirty="0" smtClean="0">
                <a:solidFill>
                  <a:srgbClr val="FF0000"/>
                </a:solidFill>
              </a:rPr>
              <a:t>;</a:t>
            </a:r>
          </a:p>
          <a:p>
            <a:pPr marL="0" indent="0">
              <a:buNone/>
            </a:pPr>
            <a:r>
              <a:rPr lang="en-US" altLang="zh-CN" sz="2400" dirty="0" smtClean="0">
                <a:solidFill>
                  <a:srgbClr val="FF0000"/>
                </a:solidFill>
              </a:rPr>
              <a:t>    a:ARRAY[1..5] OF real;</a:t>
            </a:r>
          </a:p>
          <a:p>
            <a:pPr marL="0" indent="0">
              <a:buNone/>
            </a:pPr>
            <a:r>
              <a:rPr lang="en-US" altLang="zh-CN" sz="2400" dirty="0">
                <a:solidFill>
                  <a:srgbClr val="FF0000"/>
                </a:solidFill>
              </a:rPr>
              <a:t> </a:t>
            </a:r>
            <a:r>
              <a:rPr lang="en-US" altLang="zh-CN" sz="2400" dirty="0" smtClean="0">
                <a:solidFill>
                  <a:srgbClr val="FF0000"/>
                </a:solidFill>
              </a:rPr>
              <a:t>   </a:t>
            </a:r>
            <a:r>
              <a:rPr lang="en-US" altLang="zh-CN" sz="2400" dirty="0" err="1" smtClean="0">
                <a:solidFill>
                  <a:srgbClr val="FF0000"/>
                </a:solidFill>
              </a:rPr>
              <a:t>e,f</a:t>
            </a:r>
            <a:r>
              <a:rPr lang="en-US" altLang="zh-CN" sz="2400" dirty="0" smtClean="0">
                <a:solidFill>
                  <a:srgbClr val="FF0000"/>
                </a:solidFill>
              </a:rPr>
              <a:t> :real;</a:t>
            </a:r>
          </a:p>
          <a:p>
            <a:pPr marL="0" indent="0">
              <a:buNone/>
            </a:pPr>
            <a:r>
              <a:rPr lang="en-US" altLang="zh-CN" sz="2400" dirty="0"/>
              <a:t> </a:t>
            </a:r>
            <a:r>
              <a:rPr lang="en-US" altLang="zh-CN" sz="2400" dirty="0" smtClean="0"/>
              <a:t>   BEGIN </a:t>
            </a:r>
          </a:p>
          <a:p>
            <a:pPr marL="0" indent="0">
              <a:buNone/>
            </a:pPr>
            <a:r>
              <a:rPr lang="en-US" altLang="zh-CN" sz="2400" dirty="0"/>
              <a:t> </a:t>
            </a:r>
            <a:r>
              <a:rPr lang="en-US" altLang="zh-CN" sz="2400" dirty="0" smtClean="0"/>
              <a:t>    …</a:t>
            </a:r>
          </a:p>
          <a:p>
            <a:pPr marL="0" indent="0">
              <a:buNone/>
            </a:pPr>
            <a:r>
              <a:rPr lang="en-US" altLang="zh-CN" sz="2400" dirty="0"/>
              <a:t> </a:t>
            </a:r>
            <a:r>
              <a:rPr lang="en-US" altLang="zh-CN" sz="2400" dirty="0" smtClean="0"/>
              <a:t>   f:= </a:t>
            </a:r>
            <a:r>
              <a:rPr lang="en-US" altLang="zh-CN" sz="2400" dirty="0" err="1" smtClean="0"/>
              <a:t>e+i</a:t>
            </a:r>
            <a:r>
              <a:rPr lang="en-US" altLang="zh-CN" sz="2400" dirty="0" smtClean="0"/>
              <a:t>*j;</a:t>
            </a:r>
          </a:p>
          <a:p>
            <a:pPr marL="0" indent="0">
              <a:buNone/>
            </a:pPr>
            <a:r>
              <a:rPr lang="en-US" altLang="zh-CN" sz="2400" dirty="0"/>
              <a:t> </a:t>
            </a:r>
            <a:r>
              <a:rPr lang="en-US" altLang="zh-CN" sz="2400" dirty="0" smtClean="0"/>
              <a:t>   …</a:t>
            </a:r>
          </a:p>
          <a:p>
            <a:pPr marL="0" indent="0">
              <a:buNone/>
            </a:pPr>
            <a:r>
              <a:rPr lang="en-US" altLang="zh-CN" sz="2400" dirty="0" smtClean="0"/>
              <a:t>    END;</a:t>
            </a:r>
            <a:endParaRPr lang="zh-CN" altLang="en-US" sz="2400" dirty="0"/>
          </a:p>
        </p:txBody>
      </p:sp>
      <p:sp>
        <p:nvSpPr>
          <p:cNvPr id="4" name="TextBox 3"/>
          <p:cNvSpPr txBox="1"/>
          <p:nvPr/>
        </p:nvSpPr>
        <p:spPr>
          <a:xfrm>
            <a:off x="4419600" y="1981200"/>
            <a:ext cx="1295400" cy="369332"/>
          </a:xfrm>
          <a:prstGeom prst="rect">
            <a:avLst/>
          </a:prstGeom>
          <a:noFill/>
        </p:spPr>
        <p:txBody>
          <a:bodyPr wrap="square" rtlCol="0">
            <a:spAutoFit/>
          </a:bodyPr>
          <a:lstStyle/>
          <a:p>
            <a:r>
              <a:rPr lang="zh-CN" altLang="en-US" dirty="0"/>
              <a:t>符号表</a:t>
            </a:r>
          </a:p>
        </p:txBody>
      </p:sp>
      <p:sp>
        <p:nvSpPr>
          <p:cNvPr id="5" name="TextBox 4"/>
          <p:cNvSpPr txBox="1"/>
          <p:nvPr/>
        </p:nvSpPr>
        <p:spPr>
          <a:xfrm>
            <a:off x="7162800" y="1143000"/>
            <a:ext cx="1600200" cy="369332"/>
          </a:xfrm>
          <a:prstGeom prst="rect">
            <a:avLst/>
          </a:prstGeom>
          <a:noFill/>
        </p:spPr>
        <p:txBody>
          <a:bodyPr wrap="square" rtlCol="0">
            <a:spAutoFit/>
          </a:bodyPr>
          <a:lstStyle/>
          <a:p>
            <a:r>
              <a:rPr lang="zh-CN" altLang="en-US" dirty="0" smtClean="0"/>
              <a:t>活动记录布局</a:t>
            </a:r>
            <a:endParaRPr lang="zh-CN" altLang="en-US" dirty="0"/>
          </a:p>
        </p:txBody>
      </p:sp>
      <p:sp>
        <p:nvSpPr>
          <p:cNvPr id="6" name="矩形 5"/>
          <p:cNvSpPr/>
          <p:nvPr/>
        </p:nvSpPr>
        <p:spPr bwMode="auto">
          <a:xfrm>
            <a:off x="3886200" y="2350532"/>
            <a:ext cx="2514600" cy="545068"/>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名字   形  类型   偏移量</a:t>
            </a:r>
          </a:p>
        </p:txBody>
      </p:sp>
      <p:sp>
        <p:nvSpPr>
          <p:cNvPr id="7" name="矩形 6"/>
          <p:cNvSpPr/>
          <p:nvPr/>
        </p:nvSpPr>
        <p:spPr bwMode="auto">
          <a:xfrm>
            <a:off x="3886200" y="2895600"/>
            <a:ext cx="2514600" cy="381000"/>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r>
              <a:rPr kumimoji="0" lang="zh-CN" altLang="en-US" sz="1800" b="0" i="0" u="none" strike="noStrike" cap="none" normalizeH="0" baseline="0" dirty="0" smtClean="0">
                <a:ln>
                  <a:noFill/>
                </a:ln>
                <a:solidFill>
                  <a:schemeClr val="tx1"/>
                </a:solidFill>
                <a:effectLst/>
                <a:latin typeface="Arial" charset="0"/>
                <a:ea typeface="宋体" pitchFamily="2" charset="-122"/>
              </a:rPr>
              <a:t> 形   </a:t>
            </a:r>
            <a:r>
              <a:rPr kumimoji="0" lang="en-US" altLang="zh-CN" sz="1800" b="0" i="0" u="none" strike="noStrike" cap="none" normalizeH="0" baseline="0" dirty="0" smtClean="0">
                <a:ln>
                  <a:noFill/>
                </a:ln>
                <a:solidFill>
                  <a:schemeClr val="tx1"/>
                </a:solidFill>
                <a:effectLst/>
                <a:latin typeface="Arial" charset="0"/>
                <a:ea typeface="宋体" pitchFamily="2" charset="-122"/>
              </a:rPr>
              <a:t>real</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8</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 name="矩形 7"/>
          <p:cNvSpPr/>
          <p:nvPr/>
        </p:nvSpPr>
        <p:spPr bwMode="auto">
          <a:xfrm>
            <a:off x="3886200" y="3276600"/>
            <a:ext cx="25146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y</a:t>
            </a:r>
            <a:r>
              <a:rPr kumimoji="0" lang="zh-CN" altLang="en-US" sz="1800" b="0" i="0" u="none" strike="noStrike" cap="none" normalizeH="0" baseline="0" dirty="0" smtClean="0">
                <a:ln>
                  <a:noFill/>
                </a:ln>
                <a:solidFill>
                  <a:schemeClr val="tx1"/>
                </a:solidFill>
                <a:effectLst/>
                <a:latin typeface="Arial" charset="0"/>
                <a:ea typeface="宋体" pitchFamily="2" charset="-122"/>
              </a:rPr>
              <a:t> 形   </a:t>
            </a:r>
            <a:r>
              <a:rPr kumimoji="0" lang="en-US" altLang="zh-CN" sz="1800" b="0" i="0" u="none" strike="noStrike" cap="none" normalizeH="0" baseline="0" dirty="0" smtClean="0">
                <a:ln>
                  <a:noFill/>
                </a:ln>
                <a:solidFill>
                  <a:schemeClr val="tx1"/>
                </a:solidFill>
                <a:effectLst/>
                <a:latin typeface="Arial" charset="0"/>
                <a:ea typeface="宋体" pitchFamily="2" charset="-122"/>
              </a:rPr>
              <a:t>real</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16</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1" name="矩形 10"/>
          <p:cNvSpPr/>
          <p:nvPr/>
        </p:nvSpPr>
        <p:spPr bwMode="auto">
          <a:xfrm>
            <a:off x="3886200" y="3538450"/>
            <a:ext cx="25146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int</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24</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2" name="矩形 11"/>
          <p:cNvSpPr/>
          <p:nvPr/>
        </p:nvSpPr>
        <p:spPr bwMode="auto">
          <a:xfrm>
            <a:off x="7315200" y="55186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t>返回地址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3" name="矩形 12"/>
          <p:cNvSpPr/>
          <p:nvPr/>
        </p:nvSpPr>
        <p:spPr bwMode="auto">
          <a:xfrm>
            <a:off x="7315200" y="5257800"/>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4" name="矩形 13"/>
          <p:cNvSpPr/>
          <p:nvPr/>
        </p:nvSpPr>
        <p:spPr bwMode="auto">
          <a:xfrm>
            <a:off x="7329947" y="49852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5" name="矩形 14"/>
          <p:cNvSpPr/>
          <p:nvPr/>
        </p:nvSpPr>
        <p:spPr bwMode="auto">
          <a:xfrm>
            <a:off x="7315200" y="4666840"/>
            <a:ext cx="1600200" cy="299787"/>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6" name="矩形 15"/>
          <p:cNvSpPr/>
          <p:nvPr/>
        </p:nvSpPr>
        <p:spPr bwMode="auto">
          <a:xfrm>
            <a:off x="7315200" y="44518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7" name="矩形 16"/>
          <p:cNvSpPr/>
          <p:nvPr/>
        </p:nvSpPr>
        <p:spPr bwMode="auto">
          <a:xfrm>
            <a:off x="7315200" y="42232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矩形 17"/>
          <p:cNvSpPr/>
          <p:nvPr/>
        </p:nvSpPr>
        <p:spPr bwMode="auto">
          <a:xfrm>
            <a:off x="7315200" y="39946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9" name="矩形 18"/>
          <p:cNvSpPr/>
          <p:nvPr/>
        </p:nvSpPr>
        <p:spPr bwMode="auto">
          <a:xfrm>
            <a:off x="7315200" y="2895600"/>
            <a:ext cx="1600200" cy="1143000"/>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0" name="矩形 19"/>
          <p:cNvSpPr/>
          <p:nvPr/>
        </p:nvSpPr>
        <p:spPr bwMode="auto">
          <a:xfrm>
            <a:off x="7315200" y="26230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1" name="矩形 20"/>
          <p:cNvSpPr/>
          <p:nvPr/>
        </p:nvSpPr>
        <p:spPr bwMode="auto">
          <a:xfrm>
            <a:off x="7315200" y="23944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2" name="矩形 21"/>
          <p:cNvSpPr/>
          <p:nvPr/>
        </p:nvSpPr>
        <p:spPr bwMode="auto">
          <a:xfrm>
            <a:off x="3886200" y="3766066"/>
            <a:ext cx="25146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int</a:t>
            </a:r>
            <a:r>
              <a:rPr kumimoji="0" lang="en-US" altLang="zh-CN" sz="1800" b="0" i="0" u="none" strike="noStrike" cap="none" normalizeH="0" baseline="0" dirty="0" smtClean="0">
                <a:ln>
                  <a:noFill/>
                </a:ln>
                <a:solidFill>
                  <a:schemeClr val="tx1"/>
                </a:solidFill>
                <a:effectLst/>
                <a:latin typeface="Arial" charset="0"/>
                <a:ea typeface="宋体" pitchFamily="2" charset="-122"/>
              </a:rPr>
              <a:t>  28</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3" name="矩形 22"/>
          <p:cNvSpPr/>
          <p:nvPr/>
        </p:nvSpPr>
        <p:spPr bwMode="auto">
          <a:xfrm>
            <a:off x="3886200" y="3994666"/>
            <a:ext cx="25146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     array 32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4" name="矩形 23"/>
          <p:cNvSpPr/>
          <p:nvPr/>
        </p:nvSpPr>
        <p:spPr bwMode="auto">
          <a:xfrm>
            <a:off x="3886200" y="4299466"/>
            <a:ext cx="25146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        real  72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5" name="矩形 24"/>
          <p:cNvSpPr/>
          <p:nvPr/>
        </p:nvSpPr>
        <p:spPr bwMode="auto">
          <a:xfrm>
            <a:off x="3886200" y="4604266"/>
            <a:ext cx="25146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       real   80</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0" name="矩形 29"/>
          <p:cNvSpPr/>
          <p:nvPr/>
        </p:nvSpPr>
        <p:spPr bwMode="auto">
          <a:xfrm>
            <a:off x="7315200" y="2133600"/>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t1</a:t>
            </a:r>
          </a:p>
        </p:txBody>
      </p:sp>
      <p:sp>
        <p:nvSpPr>
          <p:cNvPr id="31" name="矩形 30"/>
          <p:cNvSpPr/>
          <p:nvPr/>
        </p:nvSpPr>
        <p:spPr bwMode="auto">
          <a:xfrm>
            <a:off x="7315200" y="18610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2" name="矩形 31"/>
          <p:cNvSpPr/>
          <p:nvPr/>
        </p:nvSpPr>
        <p:spPr bwMode="auto">
          <a:xfrm>
            <a:off x="7315200" y="1600200"/>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29407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457200"/>
            <a:ext cx="8229600" cy="334963"/>
          </a:xfrm>
        </p:spPr>
        <p:txBody>
          <a:bodyPr/>
          <a:lstStyle/>
          <a:p>
            <a:r>
              <a:rPr lang="zh-CN" altLang="en-US" sz="2800" b="1" dirty="0">
                <a:latin typeface="Times New Roman" charset="0"/>
                <a:ea typeface="黑体" pitchFamily="2" charset="-122"/>
              </a:rPr>
              <a:t>中间代码的变化</a:t>
            </a:r>
          </a:p>
        </p:txBody>
      </p:sp>
      <p:sp>
        <p:nvSpPr>
          <p:cNvPr id="3" name="内容占位符 2"/>
          <p:cNvSpPr>
            <a:spLocks noGrp="1"/>
          </p:cNvSpPr>
          <p:nvPr>
            <p:ph idx="1"/>
          </p:nvPr>
        </p:nvSpPr>
        <p:spPr>
          <a:xfrm>
            <a:off x="2438400" y="960437"/>
            <a:ext cx="6019800" cy="4983163"/>
          </a:xfrm>
        </p:spPr>
        <p:txBody>
          <a:bodyPr/>
          <a:lstStyle/>
          <a:p>
            <a:r>
              <a:rPr lang="zh-CN" altLang="en-US" sz="2400" dirty="0" smtClean="0"/>
              <a:t>活动记录中局部数据的地址</a:t>
            </a:r>
            <a:endParaRPr lang="en-US" altLang="zh-CN" sz="2400" dirty="0" smtClean="0"/>
          </a:p>
          <a:p>
            <a:r>
              <a:rPr lang="en-US" altLang="zh-CN" sz="2400" dirty="0" smtClean="0"/>
              <a:t>SP</a:t>
            </a:r>
            <a:r>
              <a:rPr lang="zh-CN" altLang="en-US" sz="2400" dirty="0" smtClean="0"/>
              <a:t>标记活动记录的开始地址，</a:t>
            </a:r>
            <a:r>
              <a:rPr lang="en-US" altLang="zh-CN" sz="2400" dirty="0" smtClean="0"/>
              <a:t>dx</a:t>
            </a:r>
            <a:r>
              <a:rPr lang="zh-CN" altLang="en-US" sz="2400" dirty="0" smtClean="0"/>
              <a:t>表示</a:t>
            </a:r>
            <a:r>
              <a:rPr lang="en-US" altLang="zh-CN" sz="2400" dirty="0" smtClean="0"/>
              <a:t>x</a:t>
            </a:r>
            <a:r>
              <a:rPr lang="zh-CN" altLang="en-US" sz="2400" dirty="0" smtClean="0"/>
              <a:t>的地址相对于</a:t>
            </a:r>
            <a:r>
              <a:rPr lang="en-US" altLang="zh-CN" sz="2400" dirty="0" smtClean="0"/>
              <a:t>SP</a:t>
            </a:r>
            <a:r>
              <a:rPr lang="zh-CN" altLang="en-US" sz="2400" dirty="0" smtClean="0"/>
              <a:t>的偏移量，那么，</a:t>
            </a:r>
            <a:r>
              <a:rPr lang="en-US" altLang="zh-CN" sz="2400" dirty="0" smtClean="0"/>
              <a:t>x</a:t>
            </a:r>
            <a:r>
              <a:rPr lang="zh-CN" altLang="en-US" sz="2400" dirty="0" smtClean="0"/>
              <a:t>在过程的目标代码中的地址可写成，</a:t>
            </a:r>
            <a:r>
              <a:rPr lang="en-US" altLang="zh-CN" sz="2400" dirty="0" smtClean="0"/>
              <a:t>dx</a:t>
            </a:r>
            <a:r>
              <a:rPr lang="zh-CN" altLang="en-US" sz="2400" dirty="0" smtClean="0"/>
              <a:t>（</a:t>
            </a:r>
            <a:r>
              <a:rPr lang="en-US" altLang="zh-CN" sz="2400" dirty="0" err="1" smtClean="0"/>
              <a:t>sp</a:t>
            </a:r>
            <a:r>
              <a:rPr lang="zh-CN" altLang="en-US" sz="2400" dirty="0" smtClean="0"/>
              <a:t>）</a:t>
            </a:r>
            <a:endParaRPr lang="en-US" altLang="zh-CN" sz="2400" dirty="0" smtClean="0"/>
          </a:p>
          <a:p>
            <a:pPr marL="0" indent="0">
              <a:buNone/>
            </a:pPr>
            <a:r>
              <a:rPr lang="en-US" altLang="zh-CN" sz="2400" dirty="0" smtClean="0"/>
              <a:t>(</a:t>
            </a:r>
            <a:r>
              <a:rPr lang="zh-CN" altLang="en-US" sz="2400" dirty="0" smtClean="0"/>
              <a:t>*</a:t>
            </a:r>
            <a:r>
              <a:rPr lang="en-US" altLang="zh-CN" sz="2400" dirty="0" smtClean="0"/>
              <a:t>,i,j,t1)     </a:t>
            </a:r>
            <a:r>
              <a:rPr lang="zh-CN" altLang="en-US" sz="2400" dirty="0" smtClean="0"/>
              <a:t>→  </a:t>
            </a:r>
            <a:r>
              <a:rPr lang="en-US" altLang="zh-CN" sz="2400" dirty="0" smtClean="0"/>
              <a:t>(*,24(</a:t>
            </a:r>
            <a:r>
              <a:rPr lang="en-US" altLang="zh-CN" sz="2400" dirty="0" err="1" smtClean="0"/>
              <a:t>sp</a:t>
            </a:r>
            <a:r>
              <a:rPr lang="en-US" altLang="zh-CN" sz="2400" dirty="0" smtClean="0"/>
              <a:t>),28(</a:t>
            </a:r>
            <a:r>
              <a:rPr lang="en-US" altLang="zh-CN" sz="2400" dirty="0" err="1" smtClean="0"/>
              <a:t>sp</a:t>
            </a:r>
            <a:r>
              <a:rPr lang="en-US" altLang="zh-CN" sz="2400" dirty="0" smtClean="0"/>
              <a:t>),84(</a:t>
            </a:r>
            <a:r>
              <a:rPr lang="en-US" altLang="zh-CN" sz="2400" dirty="0" err="1" smtClean="0"/>
              <a:t>sp</a:t>
            </a:r>
            <a:r>
              <a:rPr lang="en-US" altLang="zh-CN" sz="2400" dirty="0" smtClean="0"/>
              <a:t>))</a:t>
            </a:r>
          </a:p>
          <a:p>
            <a:pPr marL="0" indent="0">
              <a:buNone/>
            </a:pPr>
            <a:r>
              <a:rPr lang="en-US" altLang="zh-CN" sz="2400" dirty="0" smtClean="0"/>
              <a:t>(+,e,t1,t2) </a:t>
            </a:r>
            <a:r>
              <a:rPr lang="zh-CN" altLang="en-US" sz="2400" dirty="0" smtClean="0"/>
              <a:t>→ </a:t>
            </a:r>
            <a:r>
              <a:rPr lang="en-US" altLang="zh-CN" sz="2400" dirty="0" smtClean="0"/>
              <a:t>(</a:t>
            </a:r>
          </a:p>
          <a:p>
            <a:pPr marL="0" indent="0">
              <a:buNone/>
            </a:pPr>
            <a:r>
              <a:rPr lang="en-US" altLang="zh-CN" sz="2400" dirty="0" smtClean="0"/>
              <a:t>(              )</a:t>
            </a:r>
            <a:r>
              <a:rPr lang="zh-CN" altLang="en-US" sz="2400" dirty="0" smtClean="0"/>
              <a:t>→</a:t>
            </a:r>
            <a:endParaRPr lang="en-US" altLang="zh-CN" sz="2400" dirty="0" smtClean="0"/>
          </a:p>
          <a:p>
            <a:pPr marL="0" indent="0">
              <a:buNone/>
            </a:pPr>
            <a:r>
              <a:rPr lang="en-US" altLang="zh-CN" sz="2400" dirty="0" smtClean="0"/>
              <a:t>(              )</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smtClean="0">
                <a:solidFill>
                  <a:srgbClr val="FF0000"/>
                </a:solidFill>
              </a:rPr>
              <a:t>按照这种方法生成活动记录后，当编译结束，能够知道每个过程的活动记录的长度，将其填到相应的过程表中，运行时，调用哪个过程就在运行栈顶推进哪个过程的活动记录。</a:t>
            </a:r>
            <a:endParaRPr lang="zh-CN" altLang="en-US" sz="2400" dirty="0">
              <a:solidFill>
                <a:srgbClr val="FF0000"/>
              </a:solidFill>
            </a:endParaRPr>
          </a:p>
        </p:txBody>
      </p:sp>
      <p:sp>
        <p:nvSpPr>
          <p:cNvPr id="4" name="矩形 3"/>
          <p:cNvSpPr/>
          <p:nvPr/>
        </p:nvSpPr>
        <p:spPr bwMode="auto">
          <a:xfrm>
            <a:off x="533400" y="55186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t>返回地址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 name="矩形 4"/>
          <p:cNvSpPr/>
          <p:nvPr/>
        </p:nvSpPr>
        <p:spPr bwMode="auto">
          <a:xfrm>
            <a:off x="533400" y="5257800"/>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6" name="矩形 5"/>
          <p:cNvSpPr/>
          <p:nvPr/>
        </p:nvSpPr>
        <p:spPr bwMode="auto">
          <a:xfrm>
            <a:off x="548147" y="49852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 name="矩形 6"/>
          <p:cNvSpPr/>
          <p:nvPr/>
        </p:nvSpPr>
        <p:spPr bwMode="auto">
          <a:xfrm>
            <a:off x="533400" y="4666840"/>
            <a:ext cx="1600200" cy="299787"/>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 name="矩形 7"/>
          <p:cNvSpPr/>
          <p:nvPr/>
        </p:nvSpPr>
        <p:spPr bwMode="auto">
          <a:xfrm>
            <a:off x="533400" y="44518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 name="矩形 8"/>
          <p:cNvSpPr/>
          <p:nvPr/>
        </p:nvSpPr>
        <p:spPr bwMode="auto">
          <a:xfrm>
            <a:off x="533400" y="42232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0" name="矩形 9"/>
          <p:cNvSpPr/>
          <p:nvPr/>
        </p:nvSpPr>
        <p:spPr bwMode="auto">
          <a:xfrm>
            <a:off x="533400" y="39946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1" name="矩形 10"/>
          <p:cNvSpPr/>
          <p:nvPr/>
        </p:nvSpPr>
        <p:spPr bwMode="auto">
          <a:xfrm>
            <a:off x="533400" y="2895600"/>
            <a:ext cx="1600200" cy="1143000"/>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2" name="矩形 11"/>
          <p:cNvSpPr/>
          <p:nvPr/>
        </p:nvSpPr>
        <p:spPr bwMode="auto">
          <a:xfrm>
            <a:off x="533400" y="26230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3" name="矩形 12"/>
          <p:cNvSpPr/>
          <p:nvPr/>
        </p:nvSpPr>
        <p:spPr bwMode="auto">
          <a:xfrm>
            <a:off x="533400" y="23944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4" name="矩形 13"/>
          <p:cNvSpPr/>
          <p:nvPr/>
        </p:nvSpPr>
        <p:spPr bwMode="auto">
          <a:xfrm>
            <a:off x="533400" y="2133600"/>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t1</a:t>
            </a:r>
          </a:p>
        </p:txBody>
      </p:sp>
      <p:sp>
        <p:nvSpPr>
          <p:cNvPr id="15" name="矩形 14"/>
          <p:cNvSpPr/>
          <p:nvPr/>
        </p:nvSpPr>
        <p:spPr bwMode="auto">
          <a:xfrm>
            <a:off x="533400" y="1861066"/>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6" name="矩形 15"/>
          <p:cNvSpPr/>
          <p:nvPr/>
        </p:nvSpPr>
        <p:spPr bwMode="auto">
          <a:xfrm>
            <a:off x="533400" y="1600200"/>
            <a:ext cx="1600200" cy="272534"/>
          </a:xfrm>
          <a:prstGeom prst="rect">
            <a:avLst/>
          </a:prstGeom>
          <a:solidFill>
            <a:schemeClr val="bg1">
              <a:lumMod val="85000"/>
              <a:alpha val="96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309708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p:cNvSpPr>
            <a:spLocks noGrp="1"/>
          </p:cNvSpPr>
          <p:nvPr>
            <p:ph type="sldNum" sz="quarter" idx="10"/>
          </p:nvPr>
        </p:nvSpPr>
        <p:spPr/>
        <p:txBody>
          <a:bodyPr/>
          <a:lstStyle/>
          <a:p>
            <a:fld id="{4F6C5639-0063-4E7D-94C7-F836C20411A1}" type="slidenum">
              <a:rPr lang="en-US" altLang="zh-CN"/>
              <a:pPr/>
              <a:t>22</a:t>
            </a:fld>
            <a:endParaRPr lang="en-US" altLang="zh-CN"/>
          </a:p>
        </p:txBody>
      </p:sp>
      <p:sp>
        <p:nvSpPr>
          <p:cNvPr id="39955" name="Rectangle 19"/>
          <p:cNvSpPr>
            <a:spLocks noChangeArrowheads="1"/>
          </p:cNvSpPr>
          <p:nvPr/>
        </p:nvSpPr>
        <p:spPr bwMode="auto">
          <a:xfrm>
            <a:off x="4905375" y="2733675"/>
            <a:ext cx="3581400" cy="33528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AutoShape 20"/>
          <p:cNvSpPr>
            <a:spLocks noChangeArrowheads="1"/>
          </p:cNvSpPr>
          <p:nvPr/>
        </p:nvSpPr>
        <p:spPr bwMode="auto">
          <a:xfrm rot="-581418">
            <a:off x="3544888" y="3835400"/>
            <a:ext cx="1447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9" name="Text Box 3"/>
          <p:cNvSpPr txBox="1">
            <a:spLocks noChangeArrowheads="1"/>
          </p:cNvSpPr>
          <p:nvPr/>
        </p:nvSpPr>
        <p:spPr bwMode="auto">
          <a:xfrm>
            <a:off x="609600" y="609600"/>
            <a:ext cx="78486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dirty="0"/>
              <a:t>通常采用</a:t>
            </a:r>
            <a:r>
              <a:rPr lang="en-US" altLang="zh-CN" sz="2000" dirty="0"/>
              <a:t>TOP</a:t>
            </a:r>
            <a:r>
              <a:rPr lang="zh-CN" altLang="en-US" sz="2000" dirty="0"/>
              <a:t>和</a:t>
            </a:r>
            <a:r>
              <a:rPr lang="en-US" altLang="zh-CN" sz="2000" dirty="0"/>
              <a:t>SP</a:t>
            </a:r>
            <a:r>
              <a:rPr lang="zh-CN" altLang="en-US" sz="2000" dirty="0"/>
              <a:t>两个指针，分别指向运行栈顶和运行栈顶之过程活动记录</a:t>
            </a:r>
            <a:r>
              <a:rPr lang="en-US" altLang="zh-CN" sz="2000" dirty="0"/>
              <a:t>(</a:t>
            </a:r>
            <a:r>
              <a:rPr lang="zh-CN" altLang="en-US" sz="2000" dirty="0"/>
              <a:t>亦称</a:t>
            </a:r>
            <a:r>
              <a:rPr lang="zh-CN" altLang="en-US" sz="2000" dirty="0">
                <a:solidFill>
                  <a:srgbClr val="CC6600"/>
                </a:solidFill>
              </a:rPr>
              <a:t>现行过程活动记录</a:t>
            </a:r>
            <a:r>
              <a:rPr lang="en-US" altLang="zh-CN" sz="2000" dirty="0"/>
              <a:t>)</a:t>
            </a:r>
            <a:r>
              <a:rPr lang="zh-CN" altLang="en-US" sz="2000" dirty="0"/>
              <a:t>的基地址。每个子程序的变量地址总是相对过程活动记录的偏移量，其在运行栈中的绝对地址是：</a:t>
            </a:r>
          </a:p>
          <a:p>
            <a:pPr algn="l">
              <a:lnSpc>
                <a:spcPct val="150000"/>
              </a:lnSpc>
              <a:spcBef>
                <a:spcPct val="30000"/>
              </a:spcBef>
            </a:pPr>
            <a:r>
              <a:rPr lang="zh-CN" altLang="en-US" sz="2000" dirty="0">
                <a:solidFill>
                  <a:srgbClr val="CC6600"/>
                </a:solidFill>
              </a:rPr>
              <a:t>绝对地址＝过程活动记录基地址</a:t>
            </a:r>
            <a:r>
              <a:rPr lang="en-US" altLang="zh-CN" sz="2000" dirty="0">
                <a:solidFill>
                  <a:srgbClr val="CC6600"/>
                </a:solidFill>
              </a:rPr>
              <a:t>(SP)+</a:t>
            </a:r>
            <a:r>
              <a:rPr lang="zh-CN" altLang="en-US" sz="2000" dirty="0">
                <a:solidFill>
                  <a:srgbClr val="CC6600"/>
                </a:solidFill>
              </a:rPr>
              <a:t>偏移量</a:t>
            </a:r>
            <a:r>
              <a:rPr lang="zh-CN" altLang="en-US" sz="2000" dirty="0"/>
              <a:t>。 </a:t>
            </a:r>
          </a:p>
        </p:txBody>
      </p:sp>
      <p:grpSp>
        <p:nvGrpSpPr>
          <p:cNvPr id="39953" name="Group 17"/>
          <p:cNvGrpSpPr>
            <a:grpSpLocks/>
          </p:cNvGrpSpPr>
          <p:nvPr/>
        </p:nvGrpSpPr>
        <p:grpSpPr bwMode="auto">
          <a:xfrm>
            <a:off x="609600" y="2886075"/>
            <a:ext cx="3771900" cy="3048000"/>
            <a:chOff x="1368" y="1830"/>
            <a:chExt cx="2376" cy="1920"/>
          </a:xfrm>
        </p:grpSpPr>
        <p:sp>
          <p:nvSpPr>
            <p:cNvPr id="39941" name="Text Box 5"/>
            <p:cNvSpPr txBox="1">
              <a:spLocks noChangeArrowheads="1"/>
            </p:cNvSpPr>
            <p:nvPr/>
          </p:nvSpPr>
          <p:spPr bwMode="auto">
            <a:xfrm>
              <a:off x="2304" y="2400"/>
              <a:ext cx="1440" cy="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a:latin typeface="Times New Roman" charset="0"/>
                </a:rPr>
                <a:t>过程活动记录</a:t>
              </a:r>
              <a:r>
                <a:rPr lang="en-US" altLang="zh-CN" sz="2000">
                  <a:latin typeface="Times New Roman" charset="0"/>
                </a:rPr>
                <a:t>4</a:t>
              </a:r>
            </a:p>
            <a:p>
              <a:pPr>
                <a:lnSpc>
                  <a:spcPct val="120000"/>
                </a:lnSpc>
                <a:spcBef>
                  <a:spcPct val="50000"/>
                </a:spcBef>
              </a:pPr>
              <a:r>
                <a:rPr lang="zh-CN" altLang="en-US" sz="2000">
                  <a:latin typeface="Times New Roman" charset="0"/>
                </a:rPr>
                <a:t>过程活动记录</a:t>
              </a:r>
              <a:r>
                <a:rPr lang="en-US" altLang="zh-CN" sz="2000">
                  <a:latin typeface="Times New Roman" charset="0"/>
                </a:rPr>
                <a:t>3</a:t>
              </a:r>
            </a:p>
            <a:p>
              <a:pPr>
                <a:lnSpc>
                  <a:spcPct val="120000"/>
                </a:lnSpc>
                <a:spcBef>
                  <a:spcPct val="50000"/>
                </a:spcBef>
              </a:pPr>
              <a:r>
                <a:rPr lang="zh-CN" altLang="en-US" sz="2000">
                  <a:latin typeface="Times New Roman" charset="0"/>
                </a:rPr>
                <a:t>过程活动记录</a:t>
              </a:r>
              <a:r>
                <a:rPr lang="en-US" altLang="zh-CN" sz="2000">
                  <a:latin typeface="Times New Roman" charset="0"/>
                </a:rPr>
                <a:t>2</a:t>
              </a:r>
            </a:p>
            <a:p>
              <a:pPr>
                <a:lnSpc>
                  <a:spcPct val="120000"/>
                </a:lnSpc>
                <a:spcBef>
                  <a:spcPct val="50000"/>
                </a:spcBef>
              </a:pPr>
              <a:r>
                <a:rPr lang="zh-CN" altLang="en-US" sz="2000">
                  <a:latin typeface="Times New Roman" charset="0"/>
                </a:rPr>
                <a:t>过程活动记录</a:t>
              </a:r>
              <a:r>
                <a:rPr lang="en-US" altLang="zh-CN" sz="2000">
                  <a:latin typeface="Times New Roman" charset="0"/>
                </a:rPr>
                <a:t>1</a:t>
              </a:r>
            </a:p>
          </p:txBody>
        </p:sp>
        <p:sp>
          <p:nvSpPr>
            <p:cNvPr id="39942" name="Line 6"/>
            <p:cNvSpPr>
              <a:spLocks noChangeShapeType="1"/>
            </p:cNvSpPr>
            <p:nvPr/>
          </p:nvSpPr>
          <p:spPr bwMode="auto">
            <a:xfrm>
              <a:off x="2256" y="1830"/>
              <a:ext cx="0" cy="192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3" name="Line 7"/>
            <p:cNvSpPr>
              <a:spLocks noChangeShapeType="1"/>
            </p:cNvSpPr>
            <p:nvPr/>
          </p:nvSpPr>
          <p:spPr bwMode="auto">
            <a:xfrm>
              <a:off x="3738" y="1830"/>
              <a:ext cx="0" cy="192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4" name="Line 8"/>
            <p:cNvSpPr>
              <a:spLocks noChangeShapeType="1"/>
            </p:cNvSpPr>
            <p:nvPr/>
          </p:nvSpPr>
          <p:spPr bwMode="auto">
            <a:xfrm>
              <a:off x="2256" y="37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5" name="Line 9"/>
            <p:cNvSpPr>
              <a:spLocks noChangeShapeType="1"/>
            </p:cNvSpPr>
            <p:nvPr/>
          </p:nvSpPr>
          <p:spPr bwMode="auto">
            <a:xfrm>
              <a:off x="2256" y="3402"/>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6" name="Line 10"/>
            <p:cNvSpPr>
              <a:spLocks noChangeShapeType="1"/>
            </p:cNvSpPr>
            <p:nvPr/>
          </p:nvSpPr>
          <p:spPr bwMode="auto">
            <a:xfrm>
              <a:off x="2256" y="3060"/>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7" name="Line 11"/>
            <p:cNvSpPr>
              <a:spLocks noChangeShapeType="1"/>
            </p:cNvSpPr>
            <p:nvPr/>
          </p:nvSpPr>
          <p:spPr bwMode="auto">
            <a:xfrm>
              <a:off x="2256" y="2712"/>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8" name="Line 12"/>
            <p:cNvSpPr>
              <a:spLocks noChangeShapeType="1"/>
            </p:cNvSpPr>
            <p:nvPr/>
          </p:nvSpPr>
          <p:spPr bwMode="auto">
            <a:xfrm>
              <a:off x="2256" y="2388"/>
              <a:ext cx="1488" cy="0"/>
            </a:xfrm>
            <a:prstGeom prst="line">
              <a:avLst/>
            </a:prstGeom>
            <a:noFill/>
            <a:ln w="28575">
              <a:solidFill>
                <a:srgbClr val="333333"/>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9" name="Text Box 13"/>
            <p:cNvSpPr txBox="1">
              <a:spLocks noChangeArrowheads="1"/>
            </p:cNvSpPr>
            <p:nvPr/>
          </p:nvSpPr>
          <p:spPr bwMode="auto">
            <a:xfrm>
              <a:off x="1368" y="225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TOP</a:t>
              </a:r>
            </a:p>
          </p:txBody>
        </p:sp>
        <p:sp>
          <p:nvSpPr>
            <p:cNvPr id="39950" name="Text Box 14"/>
            <p:cNvSpPr txBox="1">
              <a:spLocks noChangeArrowheads="1"/>
            </p:cNvSpPr>
            <p:nvPr/>
          </p:nvSpPr>
          <p:spPr bwMode="auto">
            <a:xfrm>
              <a:off x="1458" y="254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SP</a:t>
              </a:r>
            </a:p>
          </p:txBody>
        </p:sp>
        <p:sp>
          <p:nvSpPr>
            <p:cNvPr id="39951" name="Line 15"/>
            <p:cNvSpPr>
              <a:spLocks noChangeShapeType="1"/>
            </p:cNvSpPr>
            <p:nvPr/>
          </p:nvSpPr>
          <p:spPr bwMode="auto">
            <a:xfrm>
              <a:off x="1806" y="2706"/>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2" name="Line 16"/>
            <p:cNvSpPr>
              <a:spLocks noChangeShapeType="1"/>
            </p:cNvSpPr>
            <p:nvPr/>
          </p:nvSpPr>
          <p:spPr bwMode="auto">
            <a:xfrm>
              <a:off x="1812" y="2388"/>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8" name="Text Box 22"/>
          <p:cNvSpPr txBox="1">
            <a:spLocks noChangeArrowheads="1"/>
          </p:cNvSpPr>
          <p:nvPr/>
        </p:nvSpPr>
        <p:spPr bwMode="auto">
          <a:xfrm>
            <a:off x="2628900" y="59277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Times New Roman" charset="0"/>
              </a:rPr>
              <a:t>运行栈</a:t>
            </a:r>
          </a:p>
        </p:txBody>
      </p:sp>
      <p:cxnSp>
        <p:nvCxnSpPr>
          <p:cNvPr id="4" name="直接箭头连接符 3"/>
          <p:cNvCxnSpPr/>
          <p:nvPr/>
        </p:nvCxnSpPr>
        <p:spPr bwMode="auto">
          <a:xfrm flipV="1">
            <a:off x="5001599" y="2971801"/>
            <a:ext cx="484801" cy="15081"/>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13"/>
          <p:cNvSpPr txBox="1">
            <a:spLocks noChangeArrowheads="1"/>
          </p:cNvSpPr>
          <p:nvPr/>
        </p:nvSpPr>
        <p:spPr bwMode="auto">
          <a:xfrm>
            <a:off x="4419600" y="2803525"/>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TOP</a:t>
            </a:r>
          </a:p>
        </p:txBody>
      </p:sp>
      <p:cxnSp>
        <p:nvCxnSpPr>
          <p:cNvPr id="10" name="直接箭头连接符 9"/>
          <p:cNvCxnSpPr/>
          <p:nvPr/>
        </p:nvCxnSpPr>
        <p:spPr bwMode="auto">
          <a:xfrm flipH="1">
            <a:off x="7467600" y="5454868"/>
            <a:ext cx="619125"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14"/>
          <p:cNvSpPr txBox="1">
            <a:spLocks noChangeArrowheads="1"/>
          </p:cNvSpPr>
          <p:nvPr/>
        </p:nvSpPr>
        <p:spPr bwMode="auto">
          <a:xfrm>
            <a:off x="7467600" y="49530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SP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322" y="2886075"/>
            <a:ext cx="28479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57" name="Arc 21"/>
          <p:cNvSpPr>
            <a:spLocks/>
          </p:cNvSpPr>
          <p:nvPr/>
        </p:nvSpPr>
        <p:spPr bwMode="auto">
          <a:xfrm rot="10733492">
            <a:off x="4341813" y="4724400"/>
            <a:ext cx="1903412" cy="612775"/>
          </a:xfrm>
          <a:custGeom>
            <a:avLst/>
            <a:gdLst>
              <a:gd name="G0" fmla="+- 0 0 0"/>
              <a:gd name="G1" fmla="+- 21600 0 0"/>
              <a:gd name="G2" fmla="+- 21600 0 0"/>
              <a:gd name="T0" fmla="*/ 0 w 21356"/>
              <a:gd name="T1" fmla="*/ 0 h 21600"/>
              <a:gd name="T2" fmla="*/ 21356 w 21356"/>
              <a:gd name="T3" fmla="*/ 18359 h 21600"/>
              <a:gd name="T4" fmla="*/ 0 w 21356"/>
              <a:gd name="T5" fmla="*/ 21600 h 21600"/>
            </a:gdLst>
            <a:ahLst/>
            <a:cxnLst>
              <a:cxn ang="0">
                <a:pos x="T0" y="T1"/>
              </a:cxn>
              <a:cxn ang="0">
                <a:pos x="T2" y="T3"/>
              </a:cxn>
              <a:cxn ang="0">
                <a:pos x="T4" y="T5"/>
              </a:cxn>
            </a:cxnLst>
            <a:rect l="0" t="0" r="r" b="b"/>
            <a:pathLst>
              <a:path w="21356" h="21600" fill="none" extrusionOk="0">
                <a:moveTo>
                  <a:pt x="-1" y="0"/>
                </a:moveTo>
                <a:cubicBezTo>
                  <a:pt x="10677" y="0"/>
                  <a:pt x="19753" y="7802"/>
                  <a:pt x="21355" y="18359"/>
                </a:cubicBezTo>
              </a:path>
              <a:path w="21356" h="21600" stroke="0" extrusionOk="0">
                <a:moveTo>
                  <a:pt x="-1" y="0"/>
                </a:moveTo>
                <a:cubicBezTo>
                  <a:pt x="10677" y="0"/>
                  <a:pt x="19753" y="7802"/>
                  <a:pt x="21355" y="18359"/>
                </a:cubicBezTo>
                <a:lnTo>
                  <a:pt x="0" y="21600"/>
                </a:lnTo>
                <a:close/>
              </a:path>
            </a:pathLst>
          </a:custGeom>
          <a:noFill/>
          <a:ln w="28575">
            <a:solidFill>
              <a:srgbClr val="800080"/>
            </a:solidFill>
            <a:miter lim="800000"/>
            <a:headEnd type="oval" w="med" len="med"/>
            <a:tailEnd type="stealth" w="med" len="me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3076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6" grpId="0" animBg="1"/>
      <p:bldP spid="25" grpId="0"/>
      <p:bldP spid="32" grpId="0"/>
      <p:bldP spid="399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656898" y="378043"/>
            <a:ext cx="7848600" cy="58674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14350"/>
            <a:ext cx="7762875"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1"/>
          <p:cNvSpPr>
            <a:spLocks noGrp="1"/>
          </p:cNvSpPr>
          <p:nvPr>
            <p:ph type="sldNum" sz="quarter" idx="10"/>
          </p:nvPr>
        </p:nvSpPr>
        <p:spPr>
          <a:xfrm>
            <a:off x="503897" y="6581994"/>
            <a:ext cx="2133600" cy="244475"/>
          </a:xfrm>
        </p:spPr>
        <p:txBody>
          <a:bodyPr/>
          <a:lstStyle/>
          <a:p>
            <a:fld id="{D9AEFA30-C5B2-430F-B6AC-33795B5AD22C}" type="slidenum">
              <a:rPr lang="en-US" altLang="zh-CN"/>
              <a:pPr/>
              <a:t>23</a:t>
            </a:fld>
            <a:endParaRPr lang="en-US" altLang="zh-CN"/>
          </a:p>
        </p:txBody>
      </p:sp>
      <p:sp>
        <p:nvSpPr>
          <p:cNvPr id="2" name="TextBox 1"/>
          <p:cNvSpPr txBox="1"/>
          <p:nvPr/>
        </p:nvSpPr>
        <p:spPr>
          <a:xfrm>
            <a:off x="1053662" y="6343650"/>
            <a:ext cx="7848600" cy="646331"/>
          </a:xfrm>
          <a:prstGeom prst="rect">
            <a:avLst/>
          </a:prstGeom>
          <a:noFill/>
        </p:spPr>
        <p:txBody>
          <a:bodyPr wrap="square" rtlCol="0">
            <a:spAutoFit/>
          </a:bodyPr>
          <a:lstStyle/>
          <a:p>
            <a:pPr algn="l"/>
            <a:r>
              <a:rPr lang="en-US" altLang="zh-CN" dirty="0" smtClean="0"/>
              <a:t>a)main</a:t>
            </a:r>
            <a:r>
              <a:rPr lang="en-US" altLang="zh-CN" dirty="0"/>
              <a:t> call (b)p call (c)q  call (d) p,</a:t>
            </a:r>
            <a:r>
              <a:rPr lang="zh-CN" altLang="en-US" dirty="0"/>
              <a:t>这时</a:t>
            </a:r>
            <a:r>
              <a:rPr lang="en-US" altLang="zh-CN" dirty="0"/>
              <a:t>p return</a:t>
            </a:r>
            <a:r>
              <a:rPr lang="zh-CN" altLang="en-US" dirty="0" smtClean="0"/>
              <a:t>，</a:t>
            </a:r>
            <a:r>
              <a:rPr lang="en-US" altLang="zh-CN" dirty="0" smtClean="0"/>
              <a:t>q</a:t>
            </a:r>
            <a:r>
              <a:rPr lang="en-US" altLang="zh-CN" dirty="0"/>
              <a:t> return (e)</a:t>
            </a:r>
            <a:r>
              <a:rPr lang="zh-CN" altLang="en-US" dirty="0"/>
              <a:t>，</a:t>
            </a:r>
            <a:r>
              <a:rPr lang="zh-CN" altLang="en-US" dirty="0" smtClean="0"/>
              <a:t>之后</a:t>
            </a:r>
            <a:r>
              <a:rPr lang="en-US" altLang="zh-CN" dirty="0"/>
              <a:t>call p(f) </a:t>
            </a:r>
            <a:endParaRPr lang="zh-CN" altLang="en-US" dirty="0"/>
          </a:p>
          <a:p>
            <a:endParaRPr lang="zh-CN" altLang="en-US" dirty="0"/>
          </a:p>
        </p:txBody>
      </p:sp>
      <p:sp>
        <p:nvSpPr>
          <p:cNvPr id="3" name="矩形 2"/>
          <p:cNvSpPr/>
          <p:nvPr/>
        </p:nvSpPr>
        <p:spPr bwMode="auto">
          <a:xfrm>
            <a:off x="779194" y="990600"/>
            <a:ext cx="1583006" cy="1447800"/>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矩形 6"/>
          <p:cNvSpPr/>
          <p:nvPr/>
        </p:nvSpPr>
        <p:spPr bwMode="auto">
          <a:xfrm>
            <a:off x="762000" y="2498834"/>
            <a:ext cx="1583006" cy="1920766"/>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8" name="矩形 7"/>
          <p:cNvSpPr/>
          <p:nvPr/>
        </p:nvSpPr>
        <p:spPr bwMode="auto">
          <a:xfrm>
            <a:off x="762000" y="4419600"/>
            <a:ext cx="1583006" cy="1371600"/>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bwMode="auto">
          <a:xfrm>
            <a:off x="838200" y="381000"/>
            <a:ext cx="1524000" cy="457200"/>
          </a:xfrm>
          <a:prstGeom prst="rect">
            <a:avLst/>
          </a:prstGeom>
          <a:solidFill>
            <a:srgbClr val="FF000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 name="矩形 9"/>
          <p:cNvSpPr/>
          <p:nvPr/>
        </p:nvSpPr>
        <p:spPr bwMode="auto">
          <a:xfrm>
            <a:off x="3581400" y="2070536"/>
            <a:ext cx="1143000" cy="228600"/>
          </a:xfrm>
          <a:prstGeom prst="rect">
            <a:avLst/>
          </a:prstGeom>
          <a:solidFill>
            <a:srgbClr val="FF000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1" name="矩形 10"/>
          <p:cNvSpPr/>
          <p:nvPr/>
        </p:nvSpPr>
        <p:spPr bwMode="auto">
          <a:xfrm>
            <a:off x="3581400" y="1828800"/>
            <a:ext cx="1143000" cy="228600"/>
          </a:xfrm>
          <a:prstGeom prst="rect">
            <a:avLst/>
          </a:prstGeom>
          <a:solidFill>
            <a:srgbClr val="00B05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2" name="矩形 11"/>
          <p:cNvSpPr/>
          <p:nvPr/>
        </p:nvSpPr>
        <p:spPr bwMode="auto">
          <a:xfrm>
            <a:off x="5347136" y="1600200"/>
            <a:ext cx="1143000" cy="228600"/>
          </a:xfrm>
          <a:prstGeom prst="rect">
            <a:avLst/>
          </a:prstGeom>
          <a:solidFill>
            <a:srgbClr val="00B05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3" name="矩形 12"/>
          <p:cNvSpPr/>
          <p:nvPr/>
        </p:nvSpPr>
        <p:spPr bwMode="auto">
          <a:xfrm>
            <a:off x="7162800" y="1295400"/>
            <a:ext cx="1143000" cy="228600"/>
          </a:xfrm>
          <a:prstGeom prst="rect">
            <a:avLst/>
          </a:prstGeom>
          <a:solidFill>
            <a:srgbClr val="00B05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4" name="矩形 13"/>
          <p:cNvSpPr/>
          <p:nvPr/>
        </p:nvSpPr>
        <p:spPr bwMode="auto">
          <a:xfrm>
            <a:off x="3657600" y="3581400"/>
            <a:ext cx="1143000" cy="228600"/>
          </a:xfrm>
          <a:prstGeom prst="rect">
            <a:avLst/>
          </a:prstGeom>
          <a:solidFill>
            <a:srgbClr val="00B05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5" name="矩形 14"/>
          <p:cNvSpPr/>
          <p:nvPr/>
        </p:nvSpPr>
        <p:spPr bwMode="auto">
          <a:xfrm>
            <a:off x="5334000" y="4191000"/>
            <a:ext cx="1143000" cy="228600"/>
          </a:xfrm>
          <a:prstGeom prst="rect">
            <a:avLst/>
          </a:prstGeom>
          <a:solidFill>
            <a:srgbClr val="00B05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6" name="矩形 15"/>
          <p:cNvSpPr/>
          <p:nvPr/>
        </p:nvSpPr>
        <p:spPr bwMode="auto">
          <a:xfrm>
            <a:off x="7162800" y="3886200"/>
            <a:ext cx="1143000" cy="228600"/>
          </a:xfrm>
          <a:prstGeom prst="rect">
            <a:avLst/>
          </a:prstGeom>
          <a:solidFill>
            <a:srgbClr val="00B05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305182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9" name="Rectangle 17"/>
          <p:cNvSpPr>
            <a:spLocks noChangeArrowheads="1"/>
          </p:cNvSpPr>
          <p:nvPr/>
        </p:nvSpPr>
        <p:spPr bwMode="auto">
          <a:xfrm>
            <a:off x="1276350" y="1114425"/>
            <a:ext cx="6934200" cy="51816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00175"/>
            <a:ext cx="65341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3"/>
          <p:cNvSpPr>
            <a:spLocks noGrp="1"/>
          </p:cNvSpPr>
          <p:nvPr>
            <p:ph type="sldNum" sz="quarter" idx="10"/>
          </p:nvPr>
        </p:nvSpPr>
        <p:spPr/>
        <p:txBody>
          <a:bodyPr/>
          <a:lstStyle/>
          <a:p>
            <a:fld id="{6F15720C-3295-40F1-AAAD-EBFA2361588A}" type="slidenum">
              <a:rPr lang="en-US" altLang="zh-CN"/>
              <a:pPr/>
              <a:t>24</a:t>
            </a:fld>
            <a:endParaRPr lang="en-US" altLang="zh-CN"/>
          </a:p>
        </p:txBody>
      </p:sp>
      <p:sp>
        <p:nvSpPr>
          <p:cNvPr id="28685" name="Rectangle 13"/>
          <p:cNvSpPr>
            <a:spLocks noChangeArrowheads="1"/>
          </p:cNvSpPr>
          <p:nvPr/>
        </p:nvSpPr>
        <p:spPr bwMode="auto">
          <a:xfrm>
            <a:off x="2800350" y="2790825"/>
            <a:ext cx="4419600" cy="990600"/>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Rectangle 14"/>
          <p:cNvSpPr>
            <a:spLocks noChangeArrowheads="1"/>
          </p:cNvSpPr>
          <p:nvPr/>
        </p:nvSpPr>
        <p:spPr bwMode="auto">
          <a:xfrm>
            <a:off x="2200275" y="2076450"/>
            <a:ext cx="5648325" cy="2085975"/>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15"/>
          <p:cNvSpPr>
            <a:spLocks noChangeArrowheads="1"/>
          </p:cNvSpPr>
          <p:nvPr/>
        </p:nvSpPr>
        <p:spPr bwMode="auto">
          <a:xfrm>
            <a:off x="2190750" y="4238625"/>
            <a:ext cx="4419600" cy="990600"/>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16"/>
          <p:cNvSpPr>
            <a:spLocks noChangeArrowheads="1"/>
          </p:cNvSpPr>
          <p:nvPr/>
        </p:nvSpPr>
        <p:spPr bwMode="auto">
          <a:xfrm>
            <a:off x="1524000" y="1333500"/>
            <a:ext cx="6381750" cy="4276725"/>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Rectangle 18"/>
          <p:cNvSpPr>
            <a:spLocks noGrp="1" noChangeArrowheads="1"/>
          </p:cNvSpPr>
          <p:nvPr>
            <p:ph type="title"/>
          </p:nvPr>
        </p:nvSpPr>
        <p:spPr>
          <a:xfrm>
            <a:off x="1219200" y="533400"/>
            <a:ext cx="5859463" cy="533400"/>
          </a:xfrm>
        </p:spPr>
        <p:txBody>
          <a:bodyPr/>
          <a:lstStyle/>
          <a:p>
            <a:r>
              <a:rPr lang="en-US" altLang="zh-CN" sz="2400" b="1" dirty="0" smtClean="0">
                <a:solidFill>
                  <a:srgbClr val="CC0099"/>
                </a:solidFill>
                <a:latin typeface="Times New Roman" charset="0"/>
                <a:ea typeface="黑体" pitchFamily="2" charset="-122"/>
              </a:rPr>
              <a:t>9.2.2</a:t>
            </a:r>
            <a:r>
              <a:rPr lang="zh-CN" altLang="en-US" sz="2400" b="1" dirty="0">
                <a:solidFill>
                  <a:srgbClr val="CC0099"/>
                </a:solidFill>
                <a:latin typeface="Times New Roman" charset="0"/>
                <a:ea typeface="黑体" pitchFamily="2" charset="-122"/>
              </a:rPr>
              <a:t>　嵌套过程语言存储分配实现</a:t>
            </a:r>
          </a:p>
        </p:txBody>
      </p:sp>
      <p:sp>
        <p:nvSpPr>
          <p:cNvPr id="11" name="矩形 10"/>
          <p:cNvSpPr/>
          <p:nvPr/>
        </p:nvSpPr>
        <p:spPr bwMode="auto">
          <a:xfrm>
            <a:off x="2800350" y="2790824"/>
            <a:ext cx="4419600" cy="990601"/>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969477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512" y="2400300"/>
            <a:ext cx="49339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灯片编号占位符 1"/>
          <p:cNvSpPr>
            <a:spLocks noGrp="1"/>
          </p:cNvSpPr>
          <p:nvPr>
            <p:ph type="sldNum" sz="quarter" idx="10"/>
          </p:nvPr>
        </p:nvSpPr>
        <p:spPr/>
        <p:txBody>
          <a:bodyPr/>
          <a:lstStyle/>
          <a:p>
            <a:fld id="{755EC84C-04FE-4EBD-B12D-D29A1A1D1392}" type="slidenum">
              <a:rPr lang="en-US" altLang="zh-CN"/>
              <a:pPr/>
              <a:t>25</a:t>
            </a:fld>
            <a:endParaRPr lang="en-US" altLang="zh-CN"/>
          </a:p>
        </p:txBody>
      </p:sp>
      <p:sp>
        <p:nvSpPr>
          <p:cNvPr id="41987" name="Text Box 3"/>
          <p:cNvSpPr txBox="1">
            <a:spLocks noChangeArrowheads="1"/>
          </p:cNvSpPr>
          <p:nvPr/>
        </p:nvSpPr>
        <p:spPr bwMode="auto">
          <a:xfrm>
            <a:off x="409575" y="733425"/>
            <a:ext cx="80486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96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dirty="0"/>
              <a:t>对于允许嵌套过程定义和递归调用语言，子程序运行时被实际调用的路径是由过程定义的静态嵌套情况和实际执行的调用情况所决定，即子程序实际被调用的路径不是静态和固定的。 </a:t>
            </a:r>
          </a:p>
        </p:txBody>
      </p:sp>
      <p:grpSp>
        <p:nvGrpSpPr>
          <p:cNvPr id="42015" name="Group 31"/>
          <p:cNvGrpSpPr>
            <a:grpSpLocks/>
          </p:cNvGrpSpPr>
          <p:nvPr/>
        </p:nvGrpSpPr>
        <p:grpSpPr bwMode="auto">
          <a:xfrm>
            <a:off x="1058863" y="2571750"/>
            <a:ext cx="1760537" cy="2686050"/>
            <a:chOff x="877" y="1572"/>
            <a:chExt cx="1109" cy="1692"/>
          </a:xfrm>
        </p:grpSpPr>
        <p:grpSp>
          <p:nvGrpSpPr>
            <p:cNvPr id="41994" name="Group 10"/>
            <p:cNvGrpSpPr>
              <a:grpSpLocks/>
            </p:cNvGrpSpPr>
            <p:nvPr/>
          </p:nvGrpSpPr>
          <p:grpSpPr bwMode="auto">
            <a:xfrm>
              <a:off x="1207" y="1572"/>
              <a:ext cx="431" cy="431"/>
              <a:chOff x="835" y="1572"/>
              <a:chExt cx="431" cy="431"/>
            </a:xfrm>
          </p:grpSpPr>
          <p:sp>
            <p:nvSpPr>
              <p:cNvPr id="41989" name="Text Box 5"/>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p</a:t>
                </a:r>
              </a:p>
            </p:txBody>
          </p:sp>
          <p:sp>
            <p:nvSpPr>
              <p:cNvPr id="41993" name="Oval 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995" name="Group 11"/>
            <p:cNvGrpSpPr>
              <a:grpSpLocks/>
            </p:cNvGrpSpPr>
            <p:nvPr/>
          </p:nvGrpSpPr>
          <p:grpSpPr bwMode="auto">
            <a:xfrm>
              <a:off x="877" y="2833"/>
              <a:ext cx="431" cy="431"/>
              <a:chOff x="835" y="1572"/>
              <a:chExt cx="431" cy="431"/>
            </a:xfrm>
          </p:grpSpPr>
          <p:sp>
            <p:nvSpPr>
              <p:cNvPr id="41996" name="Text Box 12"/>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r</a:t>
                </a:r>
              </a:p>
            </p:txBody>
          </p:sp>
          <p:sp>
            <p:nvSpPr>
              <p:cNvPr id="41997" name="Oval 13"/>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998" name="Group 14"/>
            <p:cNvGrpSpPr>
              <a:grpSpLocks/>
            </p:cNvGrpSpPr>
            <p:nvPr/>
          </p:nvGrpSpPr>
          <p:grpSpPr bwMode="auto">
            <a:xfrm>
              <a:off x="888" y="2166"/>
              <a:ext cx="431" cy="431"/>
              <a:chOff x="835" y="1572"/>
              <a:chExt cx="431" cy="431"/>
            </a:xfrm>
          </p:grpSpPr>
          <p:sp>
            <p:nvSpPr>
              <p:cNvPr id="41999" name="Text Box 15"/>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q</a:t>
                </a:r>
              </a:p>
            </p:txBody>
          </p:sp>
          <p:sp>
            <p:nvSpPr>
              <p:cNvPr id="42000" name="Oval 16"/>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01" name="Group 17"/>
            <p:cNvGrpSpPr>
              <a:grpSpLocks/>
            </p:cNvGrpSpPr>
            <p:nvPr/>
          </p:nvGrpSpPr>
          <p:grpSpPr bwMode="auto">
            <a:xfrm>
              <a:off x="1555" y="2172"/>
              <a:ext cx="431" cy="431"/>
              <a:chOff x="835" y="1572"/>
              <a:chExt cx="431" cy="431"/>
            </a:xfrm>
          </p:grpSpPr>
          <p:sp>
            <p:nvSpPr>
              <p:cNvPr id="42002" name="Text Box 18"/>
              <p:cNvSpPr txBox="1">
                <a:spLocks noChangeArrowheads="1"/>
              </p:cNvSpPr>
              <p:nvPr/>
            </p:nvSpPr>
            <p:spPr bwMode="auto">
              <a:xfrm>
                <a:off x="864"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s</a:t>
                </a:r>
              </a:p>
            </p:txBody>
          </p:sp>
          <p:sp>
            <p:nvSpPr>
              <p:cNvPr id="42003" name="Oval 1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04" name="Line 20"/>
            <p:cNvSpPr>
              <a:spLocks noChangeShapeType="1"/>
            </p:cNvSpPr>
            <p:nvPr/>
          </p:nvSpPr>
          <p:spPr bwMode="auto">
            <a:xfrm flipH="1">
              <a:off x="1104" y="1968"/>
              <a:ext cx="192"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5" name="Line 21"/>
            <p:cNvSpPr>
              <a:spLocks noChangeShapeType="1"/>
            </p:cNvSpPr>
            <p:nvPr/>
          </p:nvSpPr>
          <p:spPr bwMode="auto">
            <a:xfrm flipH="1" flipV="1">
              <a:off x="1572" y="1962"/>
              <a:ext cx="192"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7" name="Line 23"/>
            <p:cNvSpPr>
              <a:spLocks noChangeShapeType="1"/>
            </p:cNvSpPr>
            <p:nvPr/>
          </p:nvSpPr>
          <p:spPr bwMode="auto">
            <a:xfrm>
              <a:off x="1098" y="2592"/>
              <a:ext cx="0"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014" name="Group 30"/>
          <p:cNvGrpSpPr>
            <a:grpSpLocks/>
          </p:cNvGrpSpPr>
          <p:nvPr/>
        </p:nvGrpSpPr>
        <p:grpSpPr bwMode="auto">
          <a:xfrm>
            <a:off x="3200400" y="2209800"/>
            <a:ext cx="5257800" cy="4038600"/>
            <a:chOff x="804" y="702"/>
            <a:chExt cx="4368" cy="3264"/>
          </a:xfrm>
        </p:grpSpPr>
        <p:sp>
          <p:nvSpPr>
            <p:cNvPr id="42008" name="Rectangle 24"/>
            <p:cNvSpPr>
              <a:spLocks noChangeArrowheads="1"/>
            </p:cNvSpPr>
            <p:nvPr/>
          </p:nvSpPr>
          <p:spPr bwMode="auto">
            <a:xfrm>
              <a:off x="804" y="702"/>
              <a:ext cx="4368" cy="3264"/>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Rectangle 26"/>
            <p:cNvSpPr>
              <a:spLocks noChangeArrowheads="1"/>
            </p:cNvSpPr>
            <p:nvPr/>
          </p:nvSpPr>
          <p:spPr bwMode="auto">
            <a:xfrm>
              <a:off x="1764" y="1758"/>
              <a:ext cx="2784" cy="62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Rectangle 27"/>
            <p:cNvSpPr>
              <a:spLocks noChangeArrowheads="1"/>
            </p:cNvSpPr>
            <p:nvPr/>
          </p:nvSpPr>
          <p:spPr bwMode="auto">
            <a:xfrm>
              <a:off x="1386" y="1308"/>
              <a:ext cx="3558" cy="131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2" name="Rectangle 28"/>
            <p:cNvSpPr>
              <a:spLocks noChangeArrowheads="1"/>
            </p:cNvSpPr>
            <p:nvPr/>
          </p:nvSpPr>
          <p:spPr bwMode="auto">
            <a:xfrm>
              <a:off x="1380" y="2670"/>
              <a:ext cx="2784" cy="62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Rectangle 29"/>
            <p:cNvSpPr>
              <a:spLocks noChangeArrowheads="1"/>
            </p:cNvSpPr>
            <p:nvPr/>
          </p:nvSpPr>
          <p:spPr bwMode="auto">
            <a:xfrm>
              <a:off x="996" y="840"/>
              <a:ext cx="3984" cy="269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16" name="Text Box 32"/>
          <p:cNvSpPr txBox="1">
            <a:spLocks noChangeArrowheads="1"/>
          </p:cNvSpPr>
          <p:nvPr/>
        </p:nvSpPr>
        <p:spPr bwMode="auto">
          <a:xfrm>
            <a:off x="923925" y="5308600"/>
            <a:ext cx="2085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itchFamily="2" charset="-122"/>
              </a:rPr>
              <a:t>过程定义层次关系</a:t>
            </a:r>
          </a:p>
        </p:txBody>
      </p:sp>
      <p:sp>
        <p:nvSpPr>
          <p:cNvPr id="42017" name="Rectangle 33"/>
          <p:cNvSpPr>
            <a:spLocks noChangeArrowheads="1"/>
          </p:cNvSpPr>
          <p:nvPr/>
        </p:nvSpPr>
        <p:spPr bwMode="auto">
          <a:xfrm>
            <a:off x="838200" y="2438400"/>
            <a:ext cx="2286000" cy="327660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Arc 34"/>
          <p:cNvSpPr>
            <a:spLocks/>
          </p:cNvSpPr>
          <p:nvPr/>
        </p:nvSpPr>
        <p:spPr bwMode="auto">
          <a:xfrm rot="10730487" flipH="1" flipV="1">
            <a:off x="5559425" y="3028950"/>
            <a:ext cx="1358900" cy="1390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3300"/>
            </a:solidFill>
            <a:prstDash val="sysDot"/>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AutoShape 36"/>
          <p:cNvSpPr>
            <a:spLocks noChangeArrowheads="1"/>
          </p:cNvSpPr>
          <p:nvPr/>
        </p:nvSpPr>
        <p:spPr bwMode="auto">
          <a:xfrm>
            <a:off x="7010400" y="2438400"/>
            <a:ext cx="990600" cy="381000"/>
          </a:xfrm>
          <a:prstGeom prst="cloudCallout">
            <a:avLst>
              <a:gd name="adj1" fmla="val -102884"/>
              <a:gd name="adj2" fmla="val 190000"/>
            </a:avLst>
          </a:prstGeom>
          <a:solidFill>
            <a:schemeClr val="accent1">
              <a:alpha val="50000"/>
            </a:schemeClr>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50000"/>
              </a:lnSpc>
            </a:pPr>
            <a:r>
              <a:rPr lang="en-US" altLang="zh-CN">
                <a:solidFill>
                  <a:srgbClr val="FF3300"/>
                </a:solidFill>
                <a:effectLst>
                  <a:outerShdw blurRad="38100" dist="38100" dir="2700000" algn="tl">
                    <a:srgbClr val="000000"/>
                  </a:outerShdw>
                </a:effectLst>
                <a:latin typeface="方正舒体" pitchFamily="2" charset="-122"/>
                <a:ea typeface="方正舒体" pitchFamily="2" charset="-122"/>
              </a:rPr>
              <a:t>call</a:t>
            </a:r>
          </a:p>
        </p:txBody>
      </p:sp>
      <p:sp>
        <p:nvSpPr>
          <p:cNvPr id="31" name="Rectangle 18"/>
          <p:cNvSpPr txBox="1">
            <a:spLocks noChangeArrowheads="1"/>
          </p:cNvSpPr>
          <p:nvPr/>
        </p:nvSpPr>
        <p:spPr>
          <a:xfrm>
            <a:off x="1143000" y="381000"/>
            <a:ext cx="58594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smtClean="0">
                <a:solidFill>
                  <a:srgbClr val="CC0099"/>
                </a:solidFill>
                <a:latin typeface="Times New Roman" charset="0"/>
                <a:ea typeface="黑体" pitchFamily="2" charset="-122"/>
              </a:rPr>
              <a:t>嵌套</a:t>
            </a:r>
            <a:r>
              <a:rPr lang="zh-CN" altLang="en-US" sz="2400" b="1" dirty="0" smtClean="0">
                <a:solidFill>
                  <a:srgbClr val="CC0099"/>
                </a:solidFill>
                <a:latin typeface="Times New Roman" charset="0"/>
                <a:ea typeface="黑体" pitchFamily="2" charset="-122"/>
              </a:rPr>
              <a:t>过程的非局部变量的访问</a:t>
            </a:r>
            <a:endParaRPr lang="zh-CN" altLang="en-US" sz="2400" b="1" dirty="0">
              <a:solidFill>
                <a:srgbClr val="CC0099"/>
              </a:solidFill>
              <a:latin typeface="Times New Roman" charset="0"/>
              <a:ea typeface="黑体" pitchFamily="2" charset="-122"/>
            </a:endParaRPr>
          </a:p>
        </p:txBody>
      </p:sp>
      <p:cxnSp>
        <p:nvCxnSpPr>
          <p:cNvPr id="4" name="直接箭头连接符 3"/>
          <p:cNvCxnSpPr/>
          <p:nvPr/>
        </p:nvCxnSpPr>
        <p:spPr bwMode="auto">
          <a:xfrm flipH="1" flipV="1">
            <a:off x="5410200" y="3190875"/>
            <a:ext cx="419100" cy="1935163"/>
          </a:xfrm>
          <a:prstGeom prst="straightConnector1">
            <a:avLst/>
          </a:prstGeom>
          <a:ln w="63500">
            <a:solidFill>
              <a:srgbClr val="FF6600"/>
            </a:solidFill>
            <a:prstDash val="dash"/>
            <a:headEnd type="none" w="med" len="med"/>
            <a:tailEnd type="arrow"/>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4319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8759FFD2-227D-458A-A9BA-B244D30E3FF3}" type="slidenum">
              <a:rPr lang="en-US" altLang="zh-CN"/>
              <a:pPr/>
              <a:t>26</a:t>
            </a:fld>
            <a:endParaRPr lang="en-US" altLang="zh-CN"/>
          </a:p>
        </p:txBody>
      </p:sp>
      <p:sp>
        <p:nvSpPr>
          <p:cNvPr id="43012" name="Rectangle 4"/>
          <p:cNvSpPr>
            <a:spLocks noChangeArrowheads="1"/>
          </p:cNvSpPr>
          <p:nvPr/>
        </p:nvSpPr>
        <p:spPr bwMode="auto">
          <a:xfrm>
            <a:off x="609600" y="4902200"/>
            <a:ext cx="7924800" cy="95725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28650" algn="l">
              <a:lnSpc>
                <a:spcPct val="150000"/>
              </a:lnSpc>
              <a:spcBef>
                <a:spcPct val="30000"/>
              </a:spcBef>
            </a:pPr>
            <a:r>
              <a:rPr lang="zh-CN" altLang="en-US" sz="2000" dirty="0">
                <a:latin typeface="Times New Roman" charset="0"/>
              </a:rPr>
              <a:t>静态层次数作为主程序名或子程序名层次属性之一，登记在符号表中。</a:t>
            </a:r>
          </a:p>
        </p:txBody>
      </p:sp>
      <p:sp>
        <p:nvSpPr>
          <p:cNvPr id="43010" name="Text Box 2"/>
          <p:cNvSpPr txBox="1">
            <a:spLocks noChangeArrowheads="1"/>
          </p:cNvSpPr>
          <p:nvPr/>
        </p:nvSpPr>
        <p:spPr bwMode="auto">
          <a:xfrm>
            <a:off x="533400" y="838200"/>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dirty="0"/>
              <a:t>由于子程序内引用任意外层子程序定义的变量，必须知道这个路径上的每个外层的过程活动记录之位置。跟踪外层的过程活动记录的方法很多。这里，介绍其中一种常见有效的方法：采用嵌套层次显示表</a:t>
            </a:r>
            <a:r>
              <a:rPr lang="en-US" altLang="zh-CN" sz="2000" dirty="0"/>
              <a:t>(display)</a:t>
            </a:r>
            <a:r>
              <a:rPr lang="zh-CN" altLang="en-US" sz="2000" dirty="0"/>
              <a:t>跟踪的方法。 </a:t>
            </a:r>
          </a:p>
        </p:txBody>
      </p:sp>
      <p:sp>
        <p:nvSpPr>
          <p:cNvPr id="43011" name="Text Box 3"/>
          <p:cNvSpPr txBox="1">
            <a:spLocks noChangeArrowheads="1"/>
          </p:cNvSpPr>
          <p:nvPr/>
        </p:nvSpPr>
        <p:spPr bwMode="auto">
          <a:xfrm>
            <a:off x="685800" y="2743200"/>
            <a:ext cx="7239000" cy="252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19250" indent="-1162050">
              <a:defRPr kumimoji="1" sz="2400">
                <a:solidFill>
                  <a:schemeClr val="tx1"/>
                </a:solidFill>
                <a:latin typeface="Times New Roman" charset="0"/>
                <a:ea typeface="宋体" pitchFamily="2" charset="-122"/>
              </a:defRPr>
            </a:lvl1pPr>
            <a:lvl2pPr marL="1809750">
              <a:defRPr kumimoji="1" sz="2400">
                <a:solidFill>
                  <a:schemeClr val="tx1"/>
                </a:solidFill>
                <a:latin typeface="Times New Roman" charset="0"/>
                <a:ea typeface="宋体" pitchFamily="2" charset="-122"/>
              </a:defRPr>
            </a:lvl2pPr>
            <a:lvl3pPr marL="2000250">
              <a:defRPr kumimoji="1" sz="2400">
                <a:solidFill>
                  <a:schemeClr val="tx1"/>
                </a:solidFill>
                <a:latin typeface="Times New Roman" charset="0"/>
                <a:ea typeface="宋体" pitchFamily="2" charset="-122"/>
              </a:defRPr>
            </a:lvl3pPr>
            <a:lvl4pPr marL="2190750">
              <a:defRPr kumimoji="1" sz="2400">
                <a:solidFill>
                  <a:schemeClr val="tx1"/>
                </a:solidFill>
                <a:latin typeface="Times New Roman" charset="0"/>
                <a:ea typeface="宋体" pitchFamily="2" charset="-122"/>
              </a:defRPr>
            </a:lvl4pPr>
            <a:lvl5pPr marL="2381250">
              <a:defRPr kumimoji="1" sz="2400">
                <a:solidFill>
                  <a:schemeClr val="tx1"/>
                </a:solidFill>
                <a:latin typeface="Times New Roman" charset="0"/>
                <a:ea typeface="宋体" pitchFamily="2" charset="-122"/>
              </a:defRPr>
            </a:lvl5pPr>
            <a:lvl6pPr marL="2838450" fontAlgn="base">
              <a:spcBef>
                <a:spcPct val="0"/>
              </a:spcBef>
              <a:spcAft>
                <a:spcPct val="0"/>
              </a:spcAft>
              <a:defRPr kumimoji="1" sz="2400">
                <a:solidFill>
                  <a:schemeClr val="tx1"/>
                </a:solidFill>
                <a:latin typeface="Times New Roman" charset="0"/>
                <a:ea typeface="宋体" pitchFamily="2" charset="-122"/>
              </a:defRPr>
            </a:lvl6pPr>
            <a:lvl7pPr marL="3295650" fontAlgn="base">
              <a:spcBef>
                <a:spcPct val="0"/>
              </a:spcBef>
              <a:spcAft>
                <a:spcPct val="0"/>
              </a:spcAft>
              <a:defRPr kumimoji="1" sz="2400">
                <a:solidFill>
                  <a:schemeClr val="tx1"/>
                </a:solidFill>
                <a:latin typeface="Times New Roman" charset="0"/>
                <a:ea typeface="宋体" pitchFamily="2" charset="-122"/>
              </a:defRPr>
            </a:lvl7pPr>
            <a:lvl8pPr marL="3752850" fontAlgn="base">
              <a:spcBef>
                <a:spcPct val="0"/>
              </a:spcBef>
              <a:spcAft>
                <a:spcPct val="0"/>
              </a:spcAft>
              <a:defRPr kumimoji="1" sz="2400">
                <a:solidFill>
                  <a:schemeClr val="tx1"/>
                </a:solidFill>
                <a:latin typeface="Times New Roman" charset="0"/>
                <a:ea typeface="宋体" pitchFamily="2" charset="-122"/>
              </a:defRPr>
            </a:lvl8pPr>
            <a:lvl9pPr marL="4210050"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dirty="0">
                <a:solidFill>
                  <a:srgbClr val="CC6600"/>
                </a:solidFill>
              </a:rPr>
              <a:t>定义</a:t>
            </a:r>
            <a:r>
              <a:rPr lang="zh-CN" altLang="en-US" sz="2000" dirty="0"/>
              <a:t>  嵌套过程定义的</a:t>
            </a:r>
            <a:r>
              <a:rPr lang="zh-CN" altLang="en-US" sz="2000" dirty="0">
                <a:solidFill>
                  <a:srgbClr val="CC6600"/>
                </a:solidFill>
              </a:rPr>
              <a:t>静态层次数</a:t>
            </a:r>
            <a:r>
              <a:rPr lang="zh-CN" altLang="en-US" sz="2000" dirty="0"/>
              <a:t>定义如下：</a:t>
            </a:r>
          </a:p>
          <a:p>
            <a:pPr algn="l">
              <a:lnSpc>
                <a:spcPct val="150000"/>
              </a:lnSpc>
              <a:spcBef>
                <a:spcPct val="30000"/>
              </a:spcBef>
            </a:pPr>
            <a:r>
              <a:rPr lang="zh-CN" altLang="en-US" sz="2000" dirty="0"/>
              <a:t>          ⑴ 主程序的静态层次数规定</a:t>
            </a:r>
            <a:r>
              <a:rPr lang="en-US" altLang="zh-CN" sz="2000" dirty="0"/>
              <a:t>0</a:t>
            </a:r>
            <a:r>
              <a:rPr lang="zh-CN" altLang="en-US" sz="2000" dirty="0"/>
              <a:t>，</a:t>
            </a:r>
          </a:p>
          <a:p>
            <a:pPr algn="l">
              <a:lnSpc>
                <a:spcPct val="150000"/>
              </a:lnSpc>
              <a:spcBef>
                <a:spcPct val="30000"/>
              </a:spcBef>
            </a:pPr>
            <a:r>
              <a:rPr lang="zh-CN" altLang="en-US" sz="2000" dirty="0"/>
              <a:t>          ⑵ 如果子程序的静态层次数为</a:t>
            </a:r>
            <a:r>
              <a:rPr lang="en-US" altLang="zh-CN" sz="2000" dirty="0" err="1"/>
              <a:t>i</a:t>
            </a:r>
            <a:r>
              <a:rPr lang="zh-CN" altLang="en-US" sz="2000" dirty="0"/>
              <a:t>，则对于在该子程序内直接嵌套定义的子程序，其静态层次数为</a:t>
            </a:r>
            <a:r>
              <a:rPr lang="en-US" altLang="zh-CN" sz="2000" dirty="0" err="1"/>
              <a:t>i</a:t>
            </a:r>
            <a:r>
              <a:rPr lang="zh-CN" altLang="en-US" sz="2000" dirty="0"/>
              <a:t>＋</a:t>
            </a:r>
            <a:r>
              <a:rPr lang="en-US" altLang="zh-CN" sz="2000" dirty="0"/>
              <a:t>1</a:t>
            </a:r>
            <a:r>
              <a:rPr lang="zh-CN" altLang="en-US" sz="2000" dirty="0"/>
              <a:t>。</a:t>
            </a:r>
          </a:p>
        </p:txBody>
      </p:sp>
    </p:spTree>
    <p:extLst>
      <p:ext uri="{BB962C8B-B14F-4D97-AF65-F5344CB8AC3E}">
        <p14:creationId xmlns:p14="http://schemas.microsoft.com/office/powerpoint/2010/main" val="2614414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542925"/>
            <a:ext cx="740092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灯片编号占位符 1"/>
          <p:cNvSpPr>
            <a:spLocks noGrp="1"/>
          </p:cNvSpPr>
          <p:nvPr>
            <p:ph type="sldNum" sz="quarter" idx="10"/>
          </p:nvPr>
        </p:nvSpPr>
        <p:spPr/>
        <p:txBody>
          <a:bodyPr/>
          <a:lstStyle/>
          <a:p>
            <a:fld id="{67B95A2B-D154-4CAE-8AAA-02B1993C575E}" type="slidenum">
              <a:rPr lang="en-US" altLang="zh-CN"/>
              <a:pPr/>
              <a:t>27</a:t>
            </a:fld>
            <a:endParaRPr lang="en-US" altLang="zh-CN"/>
          </a:p>
        </p:txBody>
      </p:sp>
      <p:grpSp>
        <p:nvGrpSpPr>
          <p:cNvPr id="45065" name="Group 9"/>
          <p:cNvGrpSpPr>
            <a:grpSpLocks/>
          </p:cNvGrpSpPr>
          <p:nvPr/>
        </p:nvGrpSpPr>
        <p:grpSpPr bwMode="auto">
          <a:xfrm>
            <a:off x="685800" y="533400"/>
            <a:ext cx="7867650" cy="5715000"/>
            <a:chOff x="804" y="432"/>
            <a:chExt cx="4368" cy="3264"/>
          </a:xfrm>
        </p:grpSpPr>
        <p:sp>
          <p:nvSpPr>
            <p:cNvPr id="45059" name="Rectangle 3"/>
            <p:cNvSpPr>
              <a:spLocks noChangeArrowheads="1"/>
            </p:cNvSpPr>
            <p:nvPr/>
          </p:nvSpPr>
          <p:spPr bwMode="auto">
            <a:xfrm>
              <a:off x="804" y="432"/>
              <a:ext cx="4368" cy="3264"/>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1" name="Rectangle 5"/>
            <p:cNvSpPr>
              <a:spLocks noChangeArrowheads="1"/>
            </p:cNvSpPr>
            <p:nvPr/>
          </p:nvSpPr>
          <p:spPr bwMode="auto">
            <a:xfrm>
              <a:off x="1764" y="1488"/>
              <a:ext cx="2784" cy="62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2" name="Rectangle 6"/>
            <p:cNvSpPr>
              <a:spLocks noChangeArrowheads="1"/>
            </p:cNvSpPr>
            <p:nvPr/>
          </p:nvSpPr>
          <p:spPr bwMode="auto">
            <a:xfrm>
              <a:off x="1386" y="1038"/>
              <a:ext cx="3558" cy="131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3" name="Rectangle 7"/>
            <p:cNvSpPr>
              <a:spLocks noChangeArrowheads="1"/>
            </p:cNvSpPr>
            <p:nvPr/>
          </p:nvSpPr>
          <p:spPr bwMode="auto">
            <a:xfrm>
              <a:off x="1380" y="2400"/>
              <a:ext cx="2784" cy="62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Rectangle 8"/>
            <p:cNvSpPr>
              <a:spLocks noChangeArrowheads="1"/>
            </p:cNvSpPr>
            <p:nvPr/>
          </p:nvSpPr>
          <p:spPr bwMode="auto">
            <a:xfrm>
              <a:off x="996" y="570"/>
              <a:ext cx="3984" cy="2694"/>
            </a:xfrm>
            <a:prstGeom prst="rect">
              <a:avLst/>
            </a:prstGeom>
            <a:noFill/>
            <a:ln w="285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68" name="Text Box 12"/>
          <p:cNvSpPr txBox="1">
            <a:spLocks noChangeArrowheads="1"/>
          </p:cNvSpPr>
          <p:nvPr/>
        </p:nvSpPr>
        <p:spPr bwMode="auto">
          <a:xfrm>
            <a:off x="4800600" y="7143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0</a:t>
            </a:r>
          </a:p>
        </p:txBody>
      </p:sp>
      <p:sp>
        <p:nvSpPr>
          <p:cNvPr id="45069" name="Line 13"/>
          <p:cNvSpPr>
            <a:spLocks noChangeShapeType="1"/>
          </p:cNvSpPr>
          <p:nvPr/>
        </p:nvSpPr>
        <p:spPr bwMode="auto">
          <a:xfrm flipH="1">
            <a:off x="3429000" y="952500"/>
            <a:ext cx="1295400" cy="0"/>
          </a:xfrm>
          <a:prstGeom prst="line">
            <a:avLst/>
          </a:prstGeom>
          <a:noFill/>
          <a:ln w="57150">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0" name="Line 14"/>
          <p:cNvSpPr>
            <a:spLocks noChangeShapeType="1"/>
          </p:cNvSpPr>
          <p:nvPr/>
        </p:nvSpPr>
        <p:spPr bwMode="auto">
          <a:xfrm flipH="1">
            <a:off x="4371975" y="1733550"/>
            <a:ext cx="1295400" cy="0"/>
          </a:xfrm>
          <a:prstGeom prst="line">
            <a:avLst/>
          </a:prstGeom>
          <a:noFill/>
          <a:ln w="57150">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1" name="Text Box 15"/>
          <p:cNvSpPr txBox="1">
            <a:spLocks noChangeArrowheads="1"/>
          </p:cNvSpPr>
          <p:nvPr/>
        </p:nvSpPr>
        <p:spPr bwMode="auto">
          <a:xfrm>
            <a:off x="5676900" y="1504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45072" name="Line 16"/>
          <p:cNvSpPr>
            <a:spLocks noChangeShapeType="1"/>
          </p:cNvSpPr>
          <p:nvPr/>
        </p:nvSpPr>
        <p:spPr bwMode="auto">
          <a:xfrm flipH="1">
            <a:off x="5105400" y="2533650"/>
            <a:ext cx="1295400" cy="0"/>
          </a:xfrm>
          <a:prstGeom prst="line">
            <a:avLst/>
          </a:prstGeom>
          <a:noFill/>
          <a:ln w="57150">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3" name="Line 17"/>
          <p:cNvSpPr>
            <a:spLocks noChangeShapeType="1"/>
          </p:cNvSpPr>
          <p:nvPr/>
        </p:nvSpPr>
        <p:spPr bwMode="auto">
          <a:xfrm flipH="1">
            <a:off x="4333875" y="4124325"/>
            <a:ext cx="1295400" cy="0"/>
          </a:xfrm>
          <a:prstGeom prst="line">
            <a:avLst/>
          </a:prstGeom>
          <a:noFill/>
          <a:ln w="57150">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4" name="Text Box 18"/>
          <p:cNvSpPr txBox="1">
            <a:spLocks noChangeArrowheads="1"/>
          </p:cNvSpPr>
          <p:nvPr/>
        </p:nvSpPr>
        <p:spPr bwMode="auto">
          <a:xfrm>
            <a:off x="6400800" y="228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2</a:t>
            </a:r>
          </a:p>
        </p:txBody>
      </p:sp>
      <p:sp>
        <p:nvSpPr>
          <p:cNvPr id="45075" name="Text Box 19"/>
          <p:cNvSpPr txBox="1">
            <a:spLocks noChangeArrowheads="1"/>
          </p:cNvSpPr>
          <p:nvPr/>
        </p:nvSpPr>
        <p:spPr bwMode="auto">
          <a:xfrm>
            <a:off x="5657850" y="38957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Tree>
    <p:extLst>
      <p:ext uri="{BB962C8B-B14F-4D97-AF65-F5344CB8AC3E}">
        <p14:creationId xmlns:p14="http://schemas.microsoft.com/office/powerpoint/2010/main" val="538765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animBg="1"/>
      <p:bldP spid="45070" grpId="0" animBg="1"/>
      <p:bldP spid="45072" grpId="0" animBg="1"/>
      <p:bldP spid="450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35CDDA7C-9127-4DB7-B187-0E79FC4E0F51}" type="slidenum">
              <a:rPr lang="en-US" altLang="zh-CN"/>
              <a:pPr/>
              <a:t>28</a:t>
            </a:fld>
            <a:endParaRPr lang="en-US" altLang="zh-CN"/>
          </a:p>
        </p:txBody>
      </p:sp>
      <p:sp>
        <p:nvSpPr>
          <p:cNvPr id="44045"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5" name="Text Box 3"/>
          <p:cNvSpPr txBox="1">
            <a:spLocks noChangeArrowheads="1"/>
          </p:cNvSpPr>
          <p:nvPr/>
        </p:nvSpPr>
        <p:spPr bwMode="auto">
          <a:xfrm>
            <a:off x="533400" y="457200"/>
            <a:ext cx="7924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dirty="0"/>
              <a:t>嵌套层次显示表</a:t>
            </a:r>
            <a:r>
              <a:rPr lang="en-US" altLang="zh-CN" sz="2000" dirty="0"/>
              <a:t>display</a:t>
            </a:r>
            <a:r>
              <a:rPr lang="zh-CN" altLang="en-US" sz="2000" dirty="0"/>
              <a:t>是一个以静态层次数</a:t>
            </a:r>
            <a:r>
              <a:rPr lang="en-US" altLang="zh-CN" sz="2000" dirty="0" err="1"/>
              <a:t>i</a:t>
            </a:r>
            <a:r>
              <a:rPr lang="zh-CN" altLang="en-US" sz="2000" dirty="0"/>
              <a:t>为下标的、指针类型的一维数组</a:t>
            </a:r>
            <a:r>
              <a:rPr lang="en-US" altLang="zh-CN" sz="2000" dirty="0"/>
              <a:t>display</a:t>
            </a:r>
            <a:r>
              <a:rPr lang="zh-CN" altLang="en-US" sz="2000" dirty="0"/>
              <a:t>，且</a:t>
            </a:r>
            <a:r>
              <a:rPr lang="en-US" altLang="zh-CN" sz="2000" dirty="0"/>
              <a:t>display[</a:t>
            </a:r>
            <a:r>
              <a:rPr lang="en-US" altLang="zh-CN" sz="2000" dirty="0" err="1"/>
              <a:t>i</a:t>
            </a:r>
            <a:r>
              <a:rPr lang="en-US" altLang="zh-CN" sz="2000" dirty="0"/>
              <a:t>]</a:t>
            </a:r>
            <a:r>
              <a:rPr lang="zh-CN" altLang="en-US" sz="2000" dirty="0"/>
              <a:t>用于指向静态层次数为</a:t>
            </a:r>
            <a:r>
              <a:rPr lang="en-US" altLang="zh-CN" sz="2000" dirty="0" err="1"/>
              <a:t>i</a:t>
            </a:r>
            <a:r>
              <a:rPr lang="zh-CN" altLang="en-US" sz="2000" dirty="0"/>
              <a:t>的过程活动记录之基地址。 </a:t>
            </a:r>
          </a:p>
        </p:txBody>
      </p:sp>
      <p:sp>
        <p:nvSpPr>
          <p:cNvPr id="44042" name="Text Box 10"/>
          <p:cNvSpPr txBox="1">
            <a:spLocks noChangeArrowheads="1"/>
          </p:cNvSpPr>
          <p:nvPr/>
        </p:nvSpPr>
        <p:spPr bwMode="auto">
          <a:xfrm>
            <a:off x="1219200" y="54864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dirty="0">
                <a:solidFill>
                  <a:srgbClr val="CC6600"/>
                </a:solidFill>
              </a:rPr>
              <a:t>注解：每个子程序的活动记录</a:t>
            </a:r>
            <a:r>
              <a:rPr lang="en-US" altLang="zh-CN" sz="2000" dirty="0">
                <a:solidFill>
                  <a:srgbClr val="CC6600"/>
                </a:solidFill>
              </a:rPr>
              <a:t>AR</a:t>
            </a:r>
            <a:r>
              <a:rPr lang="zh-CN" altLang="en-US" sz="2000" dirty="0">
                <a:solidFill>
                  <a:srgbClr val="CC6600"/>
                </a:solidFill>
              </a:rPr>
              <a:t>均拥有自己的嵌套层次显示表</a:t>
            </a:r>
            <a:r>
              <a:rPr lang="en-US" altLang="zh-CN" sz="2000" dirty="0">
                <a:solidFill>
                  <a:srgbClr val="CC6600"/>
                </a:solidFill>
              </a:rPr>
              <a:t>display</a:t>
            </a:r>
            <a:r>
              <a:rPr lang="zh-CN" altLang="en-US" sz="2000" dirty="0">
                <a:solidFill>
                  <a:srgbClr val="CC6600"/>
                </a:solidFill>
              </a:rPr>
              <a:t>。</a:t>
            </a:r>
          </a:p>
        </p:txBody>
      </p:sp>
      <p:grpSp>
        <p:nvGrpSpPr>
          <p:cNvPr id="44044" name="Group 12"/>
          <p:cNvGrpSpPr>
            <a:grpSpLocks/>
          </p:cNvGrpSpPr>
          <p:nvPr/>
        </p:nvGrpSpPr>
        <p:grpSpPr bwMode="auto">
          <a:xfrm>
            <a:off x="1333500" y="1781175"/>
            <a:ext cx="6858000" cy="3705225"/>
            <a:chOff x="840" y="1122"/>
            <a:chExt cx="4320" cy="2334"/>
          </a:xfrm>
        </p:grpSpPr>
        <p:sp>
          <p:nvSpPr>
            <p:cNvPr id="44037" name="Rectangle 5"/>
            <p:cNvSpPr>
              <a:spLocks noChangeArrowheads="1"/>
            </p:cNvSpPr>
            <p:nvPr/>
          </p:nvSpPr>
          <p:spPr bwMode="auto">
            <a:xfrm>
              <a:off x="840" y="1122"/>
              <a:ext cx="4320" cy="2334"/>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4043" name="Picture 11" descr="C:\《编译原理》课件包\重点讲解20070417PM\图10_7Display结构示意.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 y="1248"/>
              <a:ext cx="4032" cy="2064"/>
            </a:xfrm>
            <a:prstGeom prst="rect">
              <a:avLst/>
            </a:prstGeom>
            <a:noFill/>
            <a:extLst>
              <a:ext uri="{909E8E84-426E-40DD-AFC4-6F175D3DCCD1}">
                <a14:hiddenFill xmlns:a14="http://schemas.microsoft.com/office/drawing/2010/main">
                  <a:solidFill>
                    <a:srgbClr val="FFFFFF"/>
                  </a:solidFill>
                </a14:hiddenFill>
              </a:ext>
            </a:extLst>
          </p:spPr>
        </p:pic>
        <p:sp>
          <p:nvSpPr>
            <p:cNvPr id="44041" name="Rectangle 9"/>
            <p:cNvSpPr>
              <a:spLocks noChangeArrowheads="1"/>
            </p:cNvSpPr>
            <p:nvPr/>
          </p:nvSpPr>
          <p:spPr bwMode="auto">
            <a:xfrm>
              <a:off x="1296" y="1704"/>
              <a:ext cx="1068" cy="1098"/>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77646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5EBED959-6790-4639-8186-1E5E7A30063D}" type="slidenum">
              <a:rPr lang="en-US" altLang="zh-CN"/>
              <a:pPr/>
              <a:t>29</a:t>
            </a:fld>
            <a:endParaRPr lang="en-US" altLang="zh-CN"/>
          </a:p>
        </p:txBody>
      </p:sp>
      <p:sp>
        <p:nvSpPr>
          <p:cNvPr id="46086" name="Rectangle 6"/>
          <p:cNvSpPr>
            <a:spLocks noChangeArrowheads="1"/>
          </p:cNvSpPr>
          <p:nvPr/>
        </p:nvSpPr>
        <p:spPr bwMode="auto">
          <a:xfrm>
            <a:off x="657225" y="5172075"/>
            <a:ext cx="1752600" cy="1152525"/>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2" name="Text Box 2"/>
          <p:cNvSpPr txBox="1">
            <a:spLocks noChangeArrowheads="1"/>
          </p:cNvSpPr>
          <p:nvPr/>
        </p:nvSpPr>
        <p:spPr bwMode="auto">
          <a:xfrm>
            <a:off x="609600" y="914400"/>
            <a:ext cx="78486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dirty="0"/>
              <a:t>对每一个子程序，在被调用时刻建立其过程活动记录的同时，建立其相应的嵌套层次显示表</a:t>
            </a:r>
            <a:r>
              <a:rPr lang="en-US" altLang="zh-CN" sz="2000" dirty="0"/>
              <a:t>display</a:t>
            </a:r>
            <a:r>
              <a:rPr lang="zh-CN" altLang="en-US" sz="2000" dirty="0"/>
              <a:t>。</a:t>
            </a:r>
          </a:p>
          <a:p>
            <a:pPr algn="l">
              <a:lnSpc>
                <a:spcPct val="120000"/>
              </a:lnSpc>
              <a:spcBef>
                <a:spcPct val="20000"/>
              </a:spcBef>
            </a:pPr>
            <a:r>
              <a:rPr lang="zh-CN" altLang="en-US" sz="2000" dirty="0"/>
              <a:t>假定被调用子程序的静态层次数为</a:t>
            </a:r>
            <a:r>
              <a:rPr lang="en-US" altLang="zh-CN" sz="2000" dirty="0" err="1"/>
              <a:t>i</a:t>
            </a:r>
            <a:r>
              <a:rPr lang="zh-CN" altLang="en-US" sz="2000" dirty="0"/>
              <a:t>，建立其</a:t>
            </a:r>
            <a:r>
              <a:rPr lang="en-US" altLang="zh-CN" sz="2000" dirty="0"/>
              <a:t>display</a:t>
            </a:r>
            <a:r>
              <a:rPr lang="zh-CN" altLang="en-US" sz="2000" dirty="0"/>
              <a:t>的具体做法是：从直接调用本程序的子程序的</a:t>
            </a:r>
            <a:r>
              <a:rPr lang="en-US" altLang="zh-CN" sz="2000" dirty="0"/>
              <a:t>display</a:t>
            </a:r>
            <a:r>
              <a:rPr lang="zh-CN" altLang="en-US" sz="2000" dirty="0"/>
              <a:t>中，复制</a:t>
            </a:r>
            <a:r>
              <a:rPr lang="en-US" altLang="zh-CN" sz="2000" dirty="0"/>
              <a:t>display[0]</a:t>
            </a:r>
            <a:r>
              <a:rPr lang="zh-CN" altLang="en-US" sz="2000" dirty="0"/>
              <a:t>～</a:t>
            </a:r>
            <a:r>
              <a:rPr lang="en-US" altLang="zh-CN" sz="2000" dirty="0"/>
              <a:t>display[</a:t>
            </a:r>
            <a:r>
              <a:rPr lang="en-US" altLang="zh-CN" sz="2000" dirty="0" err="1"/>
              <a:t>i</a:t>
            </a:r>
            <a:r>
              <a:rPr lang="zh-CN" altLang="en-US" sz="2000" dirty="0"/>
              <a:t>－</a:t>
            </a:r>
            <a:r>
              <a:rPr lang="en-US" altLang="zh-CN" sz="2000" dirty="0"/>
              <a:t>1]</a:t>
            </a:r>
            <a:r>
              <a:rPr lang="zh-CN" altLang="en-US" sz="2000" dirty="0"/>
              <a:t>作为被调用子程序的</a:t>
            </a:r>
            <a:r>
              <a:rPr lang="en-US" altLang="zh-CN" sz="2000" dirty="0"/>
              <a:t>display</a:t>
            </a:r>
            <a:r>
              <a:rPr lang="zh-CN" altLang="en-US" sz="2000" dirty="0"/>
              <a:t>，并将被调用子程序的</a:t>
            </a:r>
            <a:r>
              <a:rPr lang="en-US" altLang="zh-CN" sz="2000" dirty="0"/>
              <a:t>display[</a:t>
            </a:r>
            <a:r>
              <a:rPr lang="en-US" altLang="zh-CN" sz="2000" dirty="0" err="1"/>
              <a:t>i</a:t>
            </a:r>
            <a:r>
              <a:rPr lang="en-US" altLang="zh-CN" sz="2000" dirty="0"/>
              <a:t>]</a:t>
            </a:r>
            <a:r>
              <a:rPr lang="zh-CN" altLang="en-US" sz="2000" dirty="0"/>
              <a:t>指向自己的活动记录的基地址。 </a:t>
            </a:r>
          </a:p>
        </p:txBody>
      </p:sp>
      <p:sp>
        <p:nvSpPr>
          <p:cNvPr id="46083" name="Rectangle 3"/>
          <p:cNvSpPr>
            <a:spLocks noChangeArrowheads="1"/>
          </p:cNvSpPr>
          <p:nvPr/>
        </p:nvSpPr>
        <p:spPr bwMode="auto">
          <a:xfrm>
            <a:off x="611188" y="558800"/>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CC6600"/>
                </a:solidFill>
                <a:latin typeface="Times New Roman" charset="0"/>
              </a:rPr>
              <a:t>嵌套层次显示表跟踪方法</a:t>
            </a:r>
          </a:p>
        </p:txBody>
      </p:sp>
      <p:sp>
        <p:nvSpPr>
          <p:cNvPr id="46085" name="Text Box 5"/>
          <p:cNvSpPr txBox="1">
            <a:spLocks noChangeArrowheads="1"/>
          </p:cNvSpPr>
          <p:nvPr/>
        </p:nvSpPr>
        <p:spPr bwMode="auto">
          <a:xfrm>
            <a:off x="685800" y="5181600"/>
            <a:ext cx="80010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0550">
              <a:defRPr kumimoji="1" sz="2400">
                <a:solidFill>
                  <a:schemeClr val="tx1"/>
                </a:solidFill>
                <a:latin typeface="Times New Roman" charset="0"/>
                <a:ea typeface="宋体" pitchFamily="2" charset="-122"/>
              </a:defRPr>
            </a:lvl1pPr>
            <a:lvl2pPr marL="5921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dirty="0"/>
              <a:t>基于子程序的活动记录表</a:t>
            </a:r>
            <a:r>
              <a:rPr lang="en-US" altLang="zh-CN" sz="2000" dirty="0"/>
              <a:t>AR</a:t>
            </a:r>
            <a:r>
              <a:rPr lang="zh-CN" altLang="en-US" sz="2000" dirty="0"/>
              <a:t>和嵌套层次显示表</a:t>
            </a:r>
            <a:r>
              <a:rPr lang="en-US" altLang="zh-CN" sz="2000" dirty="0"/>
              <a:t>display</a:t>
            </a:r>
            <a:r>
              <a:rPr lang="zh-CN" altLang="en-US" sz="2000" dirty="0"/>
              <a:t>，在子程序中访问外层变量的绝对地址是：</a:t>
            </a:r>
          </a:p>
          <a:p>
            <a:pPr algn="l">
              <a:lnSpc>
                <a:spcPct val="110000"/>
              </a:lnSpc>
              <a:spcBef>
                <a:spcPct val="20000"/>
              </a:spcBef>
            </a:pPr>
            <a:r>
              <a:rPr lang="zh-CN" altLang="en-US" sz="2000" dirty="0">
                <a:solidFill>
                  <a:srgbClr val="CC6600"/>
                </a:solidFill>
              </a:rPr>
              <a:t>绝对地址＝</a:t>
            </a:r>
            <a:r>
              <a:rPr lang="en-US" altLang="zh-CN" sz="2000" dirty="0">
                <a:solidFill>
                  <a:srgbClr val="CC6600"/>
                </a:solidFill>
              </a:rPr>
              <a:t>display[</a:t>
            </a:r>
            <a:r>
              <a:rPr lang="zh-CN" altLang="en-US" sz="2000" dirty="0">
                <a:solidFill>
                  <a:srgbClr val="CC6600"/>
                </a:solidFill>
              </a:rPr>
              <a:t>静态层数</a:t>
            </a:r>
            <a:r>
              <a:rPr lang="en-US" altLang="zh-CN" sz="2000" dirty="0">
                <a:solidFill>
                  <a:srgbClr val="CC6600"/>
                </a:solidFill>
              </a:rPr>
              <a:t>] +</a:t>
            </a:r>
            <a:r>
              <a:rPr lang="zh-CN" altLang="en-US" sz="2000" dirty="0">
                <a:solidFill>
                  <a:srgbClr val="CC6600"/>
                </a:solidFill>
              </a:rPr>
              <a:t>偏移量</a:t>
            </a:r>
            <a:r>
              <a:rPr lang="zh-CN" altLang="en-US" sz="2000" dirty="0"/>
              <a:t>。 </a:t>
            </a:r>
          </a:p>
        </p:txBody>
      </p:sp>
      <p:grpSp>
        <p:nvGrpSpPr>
          <p:cNvPr id="46094" name="Group 14"/>
          <p:cNvGrpSpPr>
            <a:grpSpLocks/>
          </p:cNvGrpSpPr>
          <p:nvPr/>
        </p:nvGrpSpPr>
        <p:grpSpPr bwMode="auto">
          <a:xfrm>
            <a:off x="1333500" y="3276600"/>
            <a:ext cx="6858000" cy="1876425"/>
            <a:chOff x="840" y="2094"/>
            <a:chExt cx="4320" cy="1182"/>
          </a:xfrm>
        </p:grpSpPr>
        <p:sp>
          <p:nvSpPr>
            <p:cNvPr id="46088" name="Rectangle 8"/>
            <p:cNvSpPr>
              <a:spLocks noChangeArrowheads="1"/>
            </p:cNvSpPr>
            <p:nvPr/>
          </p:nvSpPr>
          <p:spPr bwMode="auto">
            <a:xfrm>
              <a:off x="840" y="2094"/>
              <a:ext cx="4320" cy="1182"/>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6089" name="Picture 9" descr="C:\《编译原理》课件包\重点讲解20070417PM\图10_7Display结构示意.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 y="2158"/>
              <a:ext cx="4032" cy="1045"/>
            </a:xfrm>
            <a:prstGeom prst="rect">
              <a:avLst/>
            </a:prstGeom>
            <a:noFill/>
            <a:extLst>
              <a:ext uri="{909E8E84-426E-40DD-AFC4-6F175D3DCCD1}">
                <a14:hiddenFill xmlns:a14="http://schemas.microsoft.com/office/drawing/2010/main">
                  <a:solidFill>
                    <a:srgbClr val="FFFFFF"/>
                  </a:solidFill>
                </a14:hiddenFill>
              </a:ext>
            </a:extLst>
          </p:spPr>
        </p:pic>
        <p:sp>
          <p:nvSpPr>
            <p:cNvPr id="46090" name="Rectangle 10"/>
            <p:cNvSpPr>
              <a:spLocks noChangeArrowheads="1"/>
            </p:cNvSpPr>
            <p:nvPr/>
          </p:nvSpPr>
          <p:spPr bwMode="auto">
            <a:xfrm>
              <a:off x="1296" y="2592"/>
              <a:ext cx="1068" cy="353"/>
            </a:xfrm>
            <a:prstGeom prst="rect">
              <a:avLst/>
            </a:prstGeom>
            <a:noFill/>
            <a:ln w="38100">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Line 11"/>
            <p:cNvSpPr>
              <a:spLocks noChangeShapeType="1"/>
            </p:cNvSpPr>
            <p:nvPr/>
          </p:nvSpPr>
          <p:spPr bwMode="auto">
            <a:xfrm flipV="1">
              <a:off x="2358" y="2592"/>
              <a:ext cx="1344" cy="144"/>
            </a:xfrm>
            <a:prstGeom prst="line">
              <a:avLst/>
            </a:prstGeom>
            <a:noFill/>
            <a:ln w="28575">
              <a:solidFill>
                <a:schemeClr val="accent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2" name="Rectangle 12"/>
            <p:cNvSpPr>
              <a:spLocks noChangeArrowheads="1"/>
            </p:cNvSpPr>
            <p:nvPr/>
          </p:nvSpPr>
          <p:spPr bwMode="auto">
            <a:xfrm>
              <a:off x="1212" y="2364"/>
              <a:ext cx="1248" cy="720"/>
            </a:xfrm>
            <a:prstGeom prst="rect">
              <a:avLst/>
            </a:prstGeom>
            <a:noFill/>
            <a:ln w="38100">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3"/>
            <p:cNvSpPr>
              <a:spLocks noChangeShapeType="1"/>
            </p:cNvSpPr>
            <p:nvPr/>
          </p:nvSpPr>
          <p:spPr bwMode="auto">
            <a:xfrm flipV="1">
              <a:off x="2460" y="2400"/>
              <a:ext cx="1236" cy="108"/>
            </a:xfrm>
            <a:prstGeom prst="line">
              <a:avLst/>
            </a:prstGeom>
            <a:noFill/>
            <a:ln w="28575">
              <a:solidFill>
                <a:srgbClr val="FF00FF"/>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4123728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8DEE06B6-D47E-41D4-B693-F13A84E37261}" type="slidenum">
              <a:rPr lang="en-US" altLang="zh-CN"/>
              <a:pPr/>
              <a:t>3</a:t>
            </a:fld>
            <a:endParaRPr lang="en-US" altLang="zh-CN"/>
          </a:p>
        </p:txBody>
      </p:sp>
      <p:sp>
        <p:nvSpPr>
          <p:cNvPr id="20483" name="Text Box 3"/>
          <p:cNvSpPr txBox="1">
            <a:spLocks noChangeArrowheads="1"/>
          </p:cNvSpPr>
          <p:nvPr/>
        </p:nvSpPr>
        <p:spPr bwMode="auto">
          <a:xfrm>
            <a:off x="2667000" y="2667000"/>
            <a:ext cx="4267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dirty="0" smtClean="0">
                <a:latin typeface="Times New Roman" charset="0"/>
                <a:hlinkClick r:id="rId2" action="ppaction://hlinksldjump"/>
              </a:rPr>
              <a:t>9.1</a:t>
            </a:r>
            <a:r>
              <a:rPr lang="zh-CN" altLang="en-US" dirty="0">
                <a:latin typeface="Times New Roman" charset="0"/>
                <a:hlinkClick r:id="rId2" action="ppaction://hlinksldjump"/>
              </a:rPr>
              <a:t>　</a:t>
            </a:r>
            <a:r>
              <a:rPr lang="zh-CN" altLang="en-US" dirty="0" smtClean="0">
                <a:latin typeface="Times New Roman" charset="0"/>
                <a:hlinkClick r:id="rId2" action="ppaction://hlinksldjump"/>
              </a:rPr>
              <a:t>运行时存储组织概述 </a:t>
            </a:r>
            <a:endParaRPr lang="zh-CN" altLang="en-US" dirty="0">
              <a:latin typeface="Times New Roman" charset="0"/>
            </a:endParaRPr>
          </a:p>
          <a:p>
            <a:pPr algn="l">
              <a:lnSpc>
                <a:spcPct val="150000"/>
              </a:lnSpc>
              <a:spcBef>
                <a:spcPct val="50000"/>
              </a:spcBef>
            </a:pPr>
            <a:r>
              <a:rPr lang="en-US" altLang="zh-CN" dirty="0" smtClean="0">
                <a:latin typeface="Times New Roman" charset="0"/>
                <a:hlinkClick r:id="rId3" action="ppaction://hlinksldjump"/>
              </a:rPr>
              <a:t>9.2</a:t>
            </a:r>
            <a:r>
              <a:rPr lang="zh-CN" altLang="en-US" dirty="0">
                <a:latin typeface="Times New Roman" charset="0"/>
                <a:hlinkClick r:id="rId3" action="ppaction://hlinksldjump"/>
              </a:rPr>
              <a:t>　</a:t>
            </a:r>
            <a:r>
              <a:rPr lang="zh-CN" altLang="en-US" dirty="0" smtClean="0">
                <a:latin typeface="Times New Roman" charset="0"/>
                <a:hlinkClick r:id="rId3" action="ppaction://hlinksldjump"/>
              </a:rPr>
              <a:t>活动记录 </a:t>
            </a:r>
            <a:endParaRPr lang="zh-CN" altLang="en-US" dirty="0">
              <a:latin typeface="Times New Roman" charset="0"/>
            </a:endParaRPr>
          </a:p>
          <a:p>
            <a:pPr algn="l">
              <a:lnSpc>
                <a:spcPct val="150000"/>
              </a:lnSpc>
              <a:spcBef>
                <a:spcPct val="50000"/>
              </a:spcBef>
            </a:pPr>
            <a:r>
              <a:rPr lang="en-US" altLang="zh-CN" dirty="0" smtClean="0">
                <a:latin typeface="Times New Roman" charset="0"/>
                <a:hlinkClick r:id="rId4" action="ppaction://hlinksldjump"/>
              </a:rPr>
              <a:t>9.3</a:t>
            </a:r>
            <a:r>
              <a:rPr lang="zh-CN" altLang="en-US" dirty="0">
                <a:latin typeface="Times New Roman" charset="0"/>
                <a:hlinkClick r:id="rId4" action="ppaction://hlinksldjump"/>
              </a:rPr>
              <a:t>　</a:t>
            </a:r>
            <a:r>
              <a:rPr lang="zh-CN" altLang="en-US" dirty="0" smtClean="0">
                <a:latin typeface="Times New Roman" charset="0"/>
                <a:hlinkClick r:id="rId4" action="ppaction://hlinksldjump"/>
              </a:rPr>
              <a:t>过程调用 </a:t>
            </a:r>
            <a:endParaRPr lang="zh-CN" altLang="en-US" dirty="0">
              <a:latin typeface="Times New Roman" charset="0"/>
            </a:endParaRPr>
          </a:p>
        </p:txBody>
      </p:sp>
      <p:sp>
        <p:nvSpPr>
          <p:cNvPr id="20484" name="Text Box 4"/>
          <p:cNvSpPr txBox="1">
            <a:spLocks noChangeArrowheads="1"/>
          </p:cNvSpPr>
          <p:nvPr/>
        </p:nvSpPr>
        <p:spPr bwMode="auto">
          <a:xfrm>
            <a:off x="3733800" y="16764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a:solidFill>
                  <a:srgbClr val="800000"/>
                </a:solidFill>
              </a:rPr>
              <a:t>重点讲解</a:t>
            </a:r>
          </a:p>
        </p:txBody>
      </p:sp>
      <p:sp>
        <p:nvSpPr>
          <p:cNvPr id="20485" name="Text Box 5"/>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hlinkClick r:id="rId5" action="ppaction://hlinksldjump"/>
              </a:rPr>
              <a:t>小结</a:t>
            </a:r>
            <a:endParaRPr lang="zh-CN" altLang="en-US" sz="1000" b="0"/>
          </a:p>
        </p:txBody>
      </p:sp>
    </p:spTree>
    <p:extLst>
      <p:ext uri="{BB962C8B-B14F-4D97-AF65-F5344CB8AC3E}">
        <p14:creationId xmlns:p14="http://schemas.microsoft.com/office/powerpoint/2010/main" val="3763904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609600" y="1733550"/>
            <a:ext cx="8077200" cy="44958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971675"/>
            <a:ext cx="76866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1"/>
          <p:cNvSpPr>
            <a:spLocks noGrp="1"/>
          </p:cNvSpPr>
          <p:nvPr>
            <p:ph type="sldNum" sz="quarter" idx="10"/>
          </p:nvPr>
        </p:nvSpPr>
        <p:spPr/>
        <p:txBody>
          <a:bodyPr/>
          <a:lstStyle/>
          <a:p>
            <a:fld id="{85D420FC-AE04-4913-ACB7-2EE9005D7142}" type="slidenum">
              <a:rPr lang="en-US" altLang="zh-CN"/>
              <a:pPr/>
              <a:t>30</a:t>
            </a:fld>
            <a:endParaRPr lang="en-US" altLang="zh-CN"/>
          </a:p>
        </p:txBody>
      </p:sp>
      <p:sp>
        <p:nvSpPr>
          <p:cNvPr id="47106" name="Text Box 2"/>
          <p:cNvSpPr txBox="1">
            <a:spLocks noChangeArrowheads="1"/>
          </p:cNvSpPr>
          <p:nvPr/>
        </p:nvSpPr>
        <p:spPr bwMode="auto">
          <a:xfrm>
            <a:off x="533400" y="609600"/>
            <a:ext cx="8001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dirty="0"/>
              <a:t>假定如图</a:t>
            </a:r>
            <a:r>
              <a:rPr lang="en-US" altLang="zh-CN" sz="2000" dirty="0"/>
              <a:t>10.7</a:t>
            </a:r>
            <a:r>
              <a:rPr lang="zh-CN" altLang="en-US" sz="2000" dirty="0"/>
              <a:t>所示</a:t>
            </a:r>
            <a:r>
              <a:rPr lang="en-US" altLang="zh-CN" sz="2000" dirty="0"/>
              <a:t>PASCAL</a:t>
            </a:r>
            <a:r>
              <a:rPr lang="zh-CN" altLang="en-US" sz="2000" dirty="0"/>
              <a:t>语言一个嵌套结构的程序，考虑一种可能执行过程：</a:t>
            </a:r>
            <a:r>
              <a:rPr lang="en-US" altLang="zh-CN" sz="2000" dirty="0" err="1"/>
              <a:t>p</a:t>
            </a:r>
            <a:r>
              <a:rPr lang="en-US" altLang="zh-CN" sz="2000" dirty="0" err="1">
                <a:sym typeface="Symbol" pitchFamily="18" charset="2"/>
              </a:rPr>
              <a:t></a:t>
            </a:r>
            <a:r>
              <a:rPr lang="en-US" altLang="zh-CN" sz="2000" dirty="0" err="1"/>
              <a:t>s</a:t>
            </a:r>
            <a:r>
              <a:rPr lang="en-US" altLang="zh-CN" sz="2000" dirty="0" err="1">
                <a:sym typeface="Symbol" pitchFamily="18" charset="2"/>
              </a:rPr>
              <a:t></a:t>
            </a:r>
            <a:r>
              <a:rPr lang="en-US" altLang="zh-CN" sz="2000" dirty="0" err="1"/>
              <a:t>q</a:t>
            </a:r>
            <a:r>
              <a:rPr lang="en-US" altLang="zh-CN" sz="2000" dirty="0" err="1">
                <a:sym typeface="Symbol" pitchFamily="18" charset="2"/>
              </a:rPr>
              <a:t></a:t>
            </a:r>
            <a:r>
              <a:rPr lang="en-US" altLang="zh-CN" sz="2000" dirty="0" err="1"/>
              <a:t>q</a:t>
            </a:r>
            <a:r>
              <a:rPr lang="en-US" altLang="zh-CN" sz="2000" dirty="0" err="1">
                <a:sym typeface="Symbol" pitchFamily="18" charset="2"/>
              </a:rPr>
              <a:t></a:t>
            </a:r>
            <a:r>
              <a:rPr lang="en-US" altLang="zh-CN" sz="2000" dirty="0" err="1"/>
              <a:t>r</a:t>
            </a:r>
            <a:r>
              <a:rPr lang="en-US" altLang="zh-CN" sz="2000" dirty="0">
                <a:sym typeface="Symbol" pitchFamily="18" charset="2"/>
              </a:rPr>
              <a:t></a:t>
            </a:r>
            <a:r>
              <a:rPr lang="en-US" altLang="zh-CN" sz="2000" dirty="0"/>
              <a:t>…</a:t>
            </a:r>
            <a:r>
              <a:rPr lang="zh-CN" altLang="en-US" sz="2000" dirty="0"/>
              <a:t>。运行栈状态</a:t>
            </a:r>
            <a:r>
              <a:rPr lang="zh-CN" altLang="en-US" sz="2000" dirty="0" smtClean="0"/>
              <a:t>如下图所</a:t>
            </a:r>
            <a:r>
              <a:rPr lang="zh-CN" altLang="en-US" sz="2000" dirty="0"/>
              <a:t>示。 </a:t>
            </a:r>
          </a:p>
        </p:txBody>
      </p:sp>
      <p:sp>
        <p:nvSpPr>
          <p:cNvPr id="7" name="矩形 6"/>
          <p:cNvSpPr/>
          <p:nvPr/>
        </p:nvSpPr>
        <p:spPr bwMode="auto">
          <a:xfrm>
            <a:off x="1066800" y="5410200"/>
            <a:ext cx="2514600" cy="381000"/>
          </a:xfrm>
          <a:prstGeom prst="rect">
            <a:avLst/>
          </a:prstGeom>
          <a:solidFill>
            <a:srgbClr val="00B0F0">
              <a:alpha val="43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41487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425615" y="563563"/>
            <a:ext cx="4838700" cy="95410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itchFamily="18" charset="0"/>
              </a:rPr>
              <a:t>嵌套过程语言的栈式分配</a:t>
            </a:r>
            <a:endParaRPr kumimoji="0" lang="zh-CN" altLang="en-US" sz="1000" b="1" dirty="0">
              <a:solidFill>
                <a:srgbClr val="800080"/>
              </a:solidFill>
            </a:endParaRPr>
          </a:p>
          <a:p>
            <a:pPr algn="l">
              <a:buClrTx/>
              <a:buFont typeface="Symbol" pitchFamily="18" charset="2"/>
              <a:buNone/>
            </a:pPr>
            <a:endParaRPr kumimoji="0" lang="zh-CN" altLang="en-US" sz="1000" b="1" dirty="0">
              <a:solidFill>
                <a:srgbClr val="800080"/>
              </a:solidFill>
            </a:endParaRPr>
          </a:p>
          <a:p>
            <a:pPr lvl="1" algn="l">
              <a:buFontTx/>
              <a:buChar char="•"/>
            </a:pPr>
            <a:r>
              <a:rPr lang="zh-CN" altLang="en-US" b="1" dirty="0"/>
              <a:t>  </a:t>
            </a:r>
            <a:r>
              <a:rPr kumimoji="0" lang="en-US" altLang="zh-CN" dirty="0"/>
              <a:t>Display </a:t>
            </a:r>
            <a:r>
              <a:rPr kumimoji="0" lang="zh-CN" altLang="en-US" b="1" dirty="0"/>
              <a:t>表方案</a:t>
            </a:r>
            <a:r>
              <a:rPr kumimoji="0" lang="zh-CN" altLang="en-US" b="1" dirty="0">
                <a:solidFill>
                  <a:srgbClr val="800080"/>
                </a:solidFill>
              </a:rPr>
              <a:t>举例</a:t>
            </a:r>
            <a:endParaRPr lang="zh-CN" altLang="en-US" b="1" dirty="0">
              <a:solidFill>
                <a:srgbClr val="800080"/>
              </a:solidFill>
            </a:endParaRPr>
          </a:p>
        </p:txBody>
      </p:sp>
      <p:sp>
        <p:nvSpPr>
          <p:cNvPr id="26629" name="Text Box 5"/>
          <p:cNvSpPr txBox="1">
            <a:spLocks noChangeArrowheads="1"/>
          </p:cNvSpPr>
          <p:nvPr/>
        </p:nvSpPr>
        <p:spPr bwMode="auto">
          <a:xfrm>
            <a:off x="5867400" y="604837"/>
            <a:ext cx="2514600" cy="5584825"/>
          </a:xfrm>
          <a:prstGeom prst="rect">
            <a:avLst/>
          </a:prstGeom>
          <a:noFill/>
          <a:ln w="9525">
            <a:noFill/>
            <a:miter lim="800000"/>
            <a:headEnd/>
            <a:tailEnd/>
          </a:ln>
          <a:effectLst/>
        </p:spPr>
        <p:txBody>
          <a:bodyPr>
            <a:spAutoFit/>
          </a:bodyPr>
          <a:lstStyle/>
          <a:p>
            <a:pPr algn="l">
              <a:buFont typeface="Wingdings" pitchFamily="2" charset="2"/>
              <a:buNone/>
            </a:pPr>
            <a:r>
              <a:rPr kumimoji="0" lang="en-US" altLang="zh-CN" sz="1800" b="1" dirty="0"/>
              <a:t>program Main( I,O)</a:t>
            </a:r>
            <a:r>
              <a:rPr kumimoji="0" lang="zh-CN" altLang="en-US" sz="1800" b="1" dirty="0"/>
              <a:t>；</a:t>
            </a:r>
          </a:p>
          <a:p>
            <a:pPr algn="l">
              <a:buFont typeface="Wingdings" pitchFamily="2" charset="2"/>
              <a:buNone/>
            </a:pPr>
            <a:r>
              <a:rPr kumimoji="0" lang="en-US" altLang="zh-CN" sz="1800" b="1" dirty="0"/>
              <a:t>procedure P;</a:t>
            </a:r>
          </a:p>
          <a:p>
            <a:pPr algn="l">
              <a:buFont typeface="Wingdings" pitchFamily="2" charset="2"/>
              <a:buNone/>
            </a:pPr>
            <a:r>
              <a:rPr kumimoji="0" lang="en-US" altLang="zh-CN" sz="1800" b="1" dirty="0"/>
              <a:t>   procedure Q;</a:t>
            </a:r>
          </a:p>
          <a:p>
            <a:pPr algn="l">
              <a:buFont typeface="Wingdings" pitchFamily="2" charset="2"/>
              <a:buNone/>
            </a:pPr>
            <a:r>
              <a:rPr kumimoji="0" lang="en-US" altLang="zh-CN" sz="1800" b="1" dirty="0"/>
              <a:t>      procedure R;</a:t>
            </a:r>
          </a:p>
          <a:p>
            <a:pPr algn="l">
              <a:buFont typeface="Wingdings" pitchFamily="2" charset="2"/>
              <a:buNone/>
            </a:pPr>
            <a:r>
              <a:rPr kumimoji="0" lang="en-US" altLang="zh-CN" sz="1800" b="1" dirty="0"/>
              <a:t>         begin</a:t>
            </a:r>
          </a:p>
          <a:p>
            <a:pPr algn="l">
              <a:buFont typeface="Wingdings" pitchFamily="2" charset="2"/>
              <a:buNone/>
            </a:pPr>
            <a:r>
              <a:rPr kumimoji="0" lang="en-US" altLang="zh-CN" sz="1800" b="1" dirty="0"/>
              <a:t>            … R; …</a:t>
            </a:r>
          </a:p>
          <a:p>
            <a:pPr algn="l">
              <a:buFont typeface="Wingdings" pitchFamily="2" charset="2"/>
              <a:buNone/>
            </a:pPr>
            <a:r>
              <a:rPr kumimoji="0" lang="en-US" altLang="zh-CN" sz="1800" b="1" dirty="0"/>
              <a:t>         end;   /*R*/</a:t>
            </a:r>
          </a:p>
          <a:p>
            <a:pPr algn="l">
              <a:buFont typeface="Wingdings" pitchFamily="2" charset="2"/>
              <a:buNone/>
            </a:pPr>
            <a:r>
              <a:rPr kumimoji="0" lang="en-US" altLang="zh-CN" sz="1800" b="1" dirty="0"/>
              <a:t>      begin</a:t>
            </a:r>
          </a:p>
          <a:p>
            <a:pPr algn="l">
              <a:buFont typeface="Wingdings" pitchFamily="2" charset="2"/>
              <a:buNone/>
            </a:pPr>
            <a:r>
              <a:rPr kumimoji="0" lang="en-US" altLang="zh-CN" sz="1800" b="1" dirty="0"/>
              <a:t>         … R; …</a:t>
            </a:r>
          </a:p>
          <a:p>
            <a:pPr algn="l">
              <a:buFont typeface="Wingdings" pitchFamily="2" charset="2"/>
              <a:buNone/>
            </a:pPr>
            <a:r>
              <a:rPr kumimoji="0" lang="en-US" altLang="zh-CN" sz="1800" b="1" dirty="0"/>
              <a:t>      end;   /*Q*/</a:t>
            </a:r>
          </a:p>
          <a:p>
            <a:pPr algn="l">
              <a:buFont typeface="Wingdings" pitchFamily="2" charset="2"/>
              <a:buNone/>
            </a:pPr>
            <a:r>
              <a:rPr kumimoji="0" lang="en-US" altLang="zh-CN" sz="1800" b="1" dirty="0"/>
              <a:t>   begin</a:t>
            </a:r>
          </a:p>
          <a:p>
            <a:pPr algn="l">
              <a:buFont typeface="Wingdings" pitchFamily="2" charset="2"/>
              <a:buNone/>
            </a:pPr>
            <a:r>
              <a:rPr kumimoji="0" lang="en-US" altLang="zh-CN" sz="1800" b="1" dirty="0"/>
              <a:t>      … Q; …</a:t>
            </a:r>
          </a:p>
          <a:p>
            <a:pPr algn="l">
              <a:buFont typeface="Wingdings" pitchFamily="2" charset="2"/>
              <a:buNone/>
            </a:pPr>
            <a:r>
              <a:rPr kumimoji="0" lang="en-US" altLang="zh-CN" sz="1800" b="1" dirty="0"/>
              <a:t>   end;   /*P*/</a:t>
            </a:r>
          </a:p>
          <a:p>
            <a:pPr algn="l">
              <a:buFont typeface="Wingdings" pitchFamily="2" charset="2"/>
              <a:buNone/>
            </a:pPr>
            <a:r>
              <a:rPr kumimoji="0" lang="en-US" altLang="zh-CN" sz="1800" b="1" dirty="0"/>
              <a:t>procedure S;</a:t>
            </a:r>
          </a:p>
          <a:p>
            <a:pPr algn="l">
              <a:buFont typeface="Wingdings" pitchFamily="2" charset="2"/>
              <a:buNone/>
            </a:pPr>
            <a:r>
              <a:rPr kumimoji="0" lang="en-US" altLang="zh-CN" sz="1800" b="1" dirty="0"/>
              <a:t>   begin</a:t>
            </a:r>
          </a:p>
          <a:p>
            <a:pPr algn="l">
              <a:buFont typeface="Wingdings" pitchFamily="2" charset="2"/>
              <a:buNone/>
            </a:pPr>
            <a:r>
              <a:rPr kumimoji="0" lang="en-US" altLang="zh-CN" sz="1800" b="1" dirty="0"/>
              <a:t>      … P; …</a:t>
            </a:r>
          </a:p>
          <a:p>
            <a:pPr algn="l">
              <a:buFont typeface="Wingdings" pitchFamily="2" charset="2"/>
              <a:buNone/>
            </a:pPr>
            <a:r>
              <a:rPr kumimoji="0" lang="en-US" altLang="zh-CN" sz="1800" b="1" dirty="0"/>
              <a:t>   end;   /*S*/</a:t>
            </a:r>
          </a:p>
          <a:p>
            <a:pPr algn="l">
              <a:buFont typeface="Wingdings" pitchFamily="2" charset="2"/>
              <a:buNone/>
            </a:pPr>
            <a:r>
              <a:rPr kumimoji="0" lang="en-US" altLang="zh-CN" sz="1800" b="1" dirty="0"/>
              <a:t>begin</a:t>
            </a:r>
          </a:p>
          <a:p>
            <a:pPr algn="l">
              <a:buFont typeface="Wingdings" pitchFamily="2" charset="2"/>
              <a:buNone/>
            </a:pPr>
            <a:r>
              <a:rPr kumimoji="0" lang="en-US" altLang="zh-CN" sz="1800" b="1" dirty="0"/>
              <a:t>   …  S; …</a:t>
            </a:r>
          </a:p>
          <a:p>
            <a:pPr algn="l">
              <a:buFont typeface="Wingdings" pitchFamily="2" charset="2"/>
              <a:buNone/>
            </a:pPr>
            <a:r>
              <a:rPr kumimoji="0" lang="en-US" altLang="zh-CN" sz="1800" b="1" dirty="0"/>
              <a:t>end.   /*main*/</a:t>
            </a:r>
          </a:p>
        </p:txBody>
      </p:sp>
      <p:sp>
        <p:nvSpPr>
          <p:cNvPr id="26630" name="Rectangle 17"/>
          <p:cNvSpPr>
            <a:spLocks noChangeArrowheads="1"/>
          </p:cNvSpPr>
          <p:nvPr/>
        </p:nvSpPr>
        <p:spPr bwMode="auto">
          <a:xfrm>
            <a:off x="1604963" y="1798637"/>
            <a:ext cx="3830637" cy="701675"/>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sz="2000" b="1" dirty="0"/>
              <a:t>过程 </a:t>
            </a:r>
            <a:r>
              <a:rPr lang="en-US" altLang="zh-CN" sz="2000" dirty="0"/>
              <a:t>R </a:t>
            </a:r>
            <a:r>
              <a:rPr lang="zh-CN" altLang="en-US" sz="2000" b="1" dirty="0"/>
              <a:t>被第二次激活后运行栈和</a:t>
            </a:r>
          </a:p>
          <a:p>
            <a:pPr algn="ctr">
              <a:buFont typeface="Wingdings" pitchFamily="2" charset="2"/>
              <a:buNone/>
            </a:pPr>
            <a:r>
              <a:rPr lang="en-US" altLang="zh-CN" sz="2000" dirty="0"/>
              <a:t>Display </a:t>
            </a:r>
            <a:r>
              <a:rPr lang="zh-CN" altLang="en-US" sz="2000" b="1" dirty="0"/>
              <a:t>寄存器 </a:t>
            </a:r>
            <a:r>
              <a:rPr lang="en-US" altLang="zh-CN" sz="2000" dirty="0">
                <a:solidFill>
                  <a:srgbClr val="800080"/>
                </a:solidFill>
              </a:rPr>
              <a:t>D[i]</a:t>
            </a:r>
            <a:r>
              <a:rPr lang="en-US" altLang="zh-CN" sz="2000" dirty="0"/>
              <a:t> </a:t>
            </a:r>
            <a:r>
              <a:rPr lang="zh-CN" altLang="en-US" sz="2000" b="1" dirty="0"/>
              <a:t>的情况</a:t>
            </a:r>
          </a:p>
        </p:txBody>
      </p:sp>
      <p:sp>
        <p:nvSpPr>
          <p:cNvPr id="26635" name="Line 34"/>
          <p:cNvSpPr>
            <a:spLocks noChangeShapeType="1"/>
          </p:cNvSpPr>
          <p:nvPr/>
        </p:nvSpPr>
        <p:spPr bwMode="auto">
          <a:xfrm>
            <a:off x="2773363" y="2630487"/>
            <a:ext cx="0" cy="3340100"/>
          </a:xfrm>
          <a:prstGeom prst="line">
            <a:avLst/>
          </a:prstGeom>
          <a:noFill/>
          <a:ln w="9525">
            <a:solidFill>
              <a:srgbClr val="800080"/>
            </a:solidFill>
            <a:round/>
            <a:headEnd/>
            <a:tailEnd/>
          </a:ln>
          <a:effectLst/>
        </p:spPr>
        <p:txBody>
          <a:bodyPr>
            <a:spAutoFit/>
          </a:bodyPr>
          <a:lstStyle/>
          <a:p>
            <a:endParaRPr lang="zh-CN" altLang="en-US"/>
          </a:p>
        </p:txBody>
      </p:sp>
      <p:sp>
        <p:nvSpPr>
          <p:cNvPr id="26636" name="Line 35"/>
          <p:cNvSpPr>
            <a:spLocks noChangeShapeType="1"/>
          </p:cNvSpPr>
          <p:nvPr/>
        </p:nvSpPr>
        <p:spPr bwMode="auto">
          <a:xfrm>
            <a:off x="5364163" y="2630487"/>
            <a:ext cx="0" cy="3340100"/>
          </a:xfrm>
          <a:prstGeom prst="line">
            <a:avLst/>
          </a:prstGeom>
          <a:noFill/>
          <a:ln w="9525">
            <a:solidFill>
              <a:srgbClr val="800080"/>
            </a:solidFill>
            <a:round/>
            <a:headEnd/>
            <a:tailEnd/>
          </a:ln>
          <a:effectLst/>
        </p:spPr>
        <p:txBody>
          <a:bodyPr>
            <a:spAutoFit/>
          </a:bodyPr>
          <a:lstStyle/>
          <a:p>
            <a:endParaRPr lang="zh-CN" altLang="en-US"/>
          </a:p>
        </p:txBody>
      </p:sp>
      <p:sp>
        <p:nvSpPr>
          <p:cNvPr id="26637" name="Line 36"/>
          <p:cNvSpPr>
            <a:spLocks noChangeShapeType="1"/>
          </p:cNvSpPr>
          <p:nvPr/>
        </p:nvSpPr>
        <p:spPr bwMode="auto">
          <a:xfrm>
            <a:off x="2773363" y="5970587"/>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6638" name="Line 37"/>
          <p:cNvSpPr>
            <a:spLocks noChangeShapeType="1"/>
          </p:cNvSpPr>
          <p:nvPr/>
        </p:nvSpPr>
        <p:spPr bwMode="auto">
          <a:xfrm>
            <a:off x="2773363" y="5437187"/>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6639" name="Rectangle 38"/>
          <p:cNvSpPr>
            <a:spLocks noChangeArrowheads="1"/>
          </p:cNvSpPr>
          <p:nvPr/>
        </p:nvSpPr>
        <p:spPr bwMode="auto">
          <a:xfrm>
            <a:off x="2825750" y="5497512"/>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main </a:t>
            </a:r>
            <a:r>
              <a:rPr lang="zh-CN" altLang="en-US" sz="2000" b="1">
                <a:solidFill>
                  <a:srgbClr val="800080"/>
                </a:solidFill>
              </a:rPr>
              <a:t>的活动记录</a:t>
            </a:r>
          </a:p>
        </p:txBody>
      </p:sp>
      <p:sp>
        <p:nvSpPr>
          <p:cNvPr id="26640" name="Line 39"/>
          <p:cNvSpPr>
            <a:spLocks noChangeShapeType="1"/>
          </p:cNvSpPr>
          <p:nvPr/>
        </p:nvSpPr>
        <p:spPr bwMode="auto">
          <a:xfrm>
            <a:off x="2773363" y="4903787"/>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6641" name="Rectangle 40"/>
          <p:cNvSpPr>
            <a:spLocks noChangeArrowheads="1"/>
          </p:cNvSpPr>
          <p:nvPr/>
        </p:nvSpPr>
        <p:spPr bwMode="auto">
          <a:xfrm>
            <a:off x="2825750" y="4446587"/>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P </a:t>
            </a:r>
            <a:r>
              <a:rPr lang="zh-CN" altLang="en-US" sz="2000" b="1">
                <a:solidFill>
                  <a:srgbClr val="800080"/>
                </a:solidFill>
              </a:rPr>
              <a:t>的活动记录</a:t>
            </a:r>
          </a:p>
        </p:txBody>
      </p:sp>
      <p:sp>
        <p:nvSpPr>
          <p:cNvPr id="26642" name="Line 41"/>
          <p:cNvSpPr>
            <a:spLocks noChangeShapeType="1"/>
          </p:cNvSpPr>
          <p:nvPr/>
        </p:nvSpPr>
        <p:spPr bwMode="auto">
          <a:xfrm>
            <a:off x="2773363" y="4370387"/>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6643" name="Rectangle 42"/>
          <p:cNvSpPr>
            <a:spLocks noChangeArrowheads="1"/>
          </p:cNvSpPr>
          <p:nvPr/>
        </p:nvSpPr>
        <p:spPr bwMode="auto">
          <a:xfrm>
            <a:off x="2773363" y="3913187"/>
            <a:ext cx="25146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Q </a:t>
            </a:r>
            <a:r>
              <a:rPr lang="zh-CN" altLang="en-US" sz="2000" b="1">
                <a:solidFill>
                  <a:srgbClr val="800080"/>
                </a:solidFill>
              </a:rPr>
              <a:t>的活动记录</a:t>
            </a:r>
          </a:p>
        </p:txBody>
      </p:sp>
      <p:sp>
        <p:nvSpPr>
          <p:cNvPr id="26644" name="Line 43"/>
          <p:cNvSpPr>
            <a:spLocks noChangeShapeType="1"/>
          </p:cNvSpPr>
          <p:nvPr/>
        </p:nvSpPr>
        <p:spPr bwMode="auto">
          <a:xfrm>
            <a:off x="2773363" y="3836987"/>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6645" name="Rectangle 44"/>
          <p:cNvSpPr>
            <a:spLocks noChangeArrowheads="1"/>
          </p:cNvSpPr>
          <p:nvPr/>
        </p:nvSpPr>
        <p:spPr bwMode="auto">
          <a:xfrm>
            <a:off x="2825750" y="3379787"/>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R </a:t>
            </a:r>
            <a:r>
              <a:rPr lang="zh-CN" altLang="en-US" sz="2000" b="1">
                <a:solidFill>
                  <a:srgbClr val="800080"/>
                </a:solidFill>
              </a:rPr>
              <a:t>的活动记录</a:t>
            </a:r>
          </a:p>
        </p:txBody>
      </p:sp>
      <p:sp>
        <p:nvSpPr>
          <p:cNvPr id="26646" name="Rectangle 45"/>
          <p:cNvSpPr>
            <a:spLocks noChangeArrowheads="1"/>
          </p:cNvSpPr>
          <p:nvPr/>
        </p:nvSpPr>
        <p:spPr bwMode="auto">
          <a:xfrm>
            <a:off x="2825750" y="4979987"/>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S </a:t>
            </a:r>
            <a:r>
              <a:rPr lang="zh-CN" altLang="en-US" sz="2000" b="1">
                <a:solidFill>
                  <a:srgbClr val="800080"/>
                </a:solidFill>
              </a:rPr>
              <a:t>的活动记录</a:t>
            </a:r>
          </a:p>
        </p:txBody>
      </p:sp>
      <p:sp>
        <p:nvSpPr>
          <p:cNvPr id="26647" name="Line 46"/>
          <p:cNvSpPr>
            <a:spLocks noChangeShapeType="1"/>
          </p:cNvSpPr>
          <p:nvPr/>
        </p:nvSpPr>
        <p:spPr bwMode="auto">
          <a:xfrm>
            <a:off x="2773363" y="3303587"/>
            <a:ext cx="2590800" cy="0"/>
          </a:xfrm>
          <a:prstGeom prst="line">
            <a:avLst/>
          </a:prstGeom>
          <a:noFill/>
          <a:ln w="9525">
            <a:solidFill>
              <a:srgbClr val="800080"/>
            </a:solidFill>
            <a:round/>
            <a:headEnd/>
            <a:tailEnd/>
          </a:ln>
          <a:effectLst/>
        </p:spPr>
        <p:txBody>
          <a:bodyPr>
            <a:spAutoFit/>
          </a:bodyPr>
          <a:lstStyle/>
          <a:p>
            <a:endParaRPr lang="zh-CN" altLang="en-US"/>
          </a:p>
        </p:txBody>
      </p:sp>
      <p:sp>
        <p:nvSpPr>
          <p:cNvPr id="26648" name="Line 47"/>
          <p:cNvSpPr>
            <a:spLocks noChangeShapeType="1"/>
          </p:cNvSpPr>
          <p:nvPr/>
        </p:nvSpPr>
        <p:spPr bwMode="auto">
          <a:xfrm flipH="1">
            <a:off x="2239963" y="5894387"/>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26649" name="Line 48"/>
          <p:cNvSpPr>
            <a:spLocks noChangeShapeType="1"/>
          </p:cNvSpPr>
          <p:nvPr/>
        </p:nvSpPr>
        <p:spPr bwMode="auto">
          <a:xfrm flipH="1">
            <a:off x="2239963" y="2720975"/>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26650" name="Rectangle 49"/>
          <p:cNvSpPr>
            <a:spLocks noChangeArrowheads="1"/>
          </p:cNvSpPr>
          <p:nvPr/>
        </p:nvSpPr>
        <p:spPr bwMode="auto">
          <a:xfrm>
            <a:off x="1401763" y="255270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i="1"/>
              <a:t>SP</a:t>
            </a:r>
            <a:endParaRPr lang="en-US" altLang="zh-CN" sz="2000" b="1"/>
          </a:p>
        </p:txBody>
      </p:sp>
      <p:sp>
        <p:nvSpPr>
          <p:cNvPr id="26651" name="Rectangle 50"/>
          <p:cNvSpPr>
            <a:spLocks noChangeArrowheads="1"/>
          </p:cNvSpPr>
          <p:nvPr/>
        </p:nvSpPr>
        <p:spPr bwMode="auto">
          <a:xfrm>
            <a:off x="1590675" y="5649912"/>
            <a:ext cx="649288" cy="396875"/>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a:solidFill>
                  <a:srgbClr val="800080"/>
                </a:solidFill>
              </a:rPr>
              <a:t>D[0]</a:t>
            </a:r>
          </a:p>
        </p:txBody>
      </p:sp>
      <p:sp>
        <p:nvSpPr>
          <p:cNvPr id="26652" name="Line 51"/>
          <p:cNvSpPr>
            <a:spLocks noChangeShapeType="1"/>
          </p:cNvSpPr>
          <p:nvPr/>
        </p:nvSpPr>
        <p:spPr bwMode="auto">
          <a:xfrm flipH="1">
            <a:off x="2239963" y="4827587"/>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26653" name="Rectangle 52"/>
          <p:cNvSpPr>
            <a:spLocks noChangeArrowheads="1"/>
          </p:cNvSpPr>
          <p:nvPr/>
        </p:nvSpPr>
        <p:spPr bwMode="auto">
          <a:xfrm>
            <a:off x="1590675" y="4583112"/>
            <a:ext cx="649288" cy="396875"/>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a:solidFill>
                  <a:srgbClr val="800080"/>
                </a:solidFill>
              </a:rPr>
              <a:t>D[1]</a:t>
            </a:r>
          </a:p>
        </p:txBody>
      </p:sp>
      <p:sp>
        <p:nvSpPr>
          <p:cNvPr id="26654" name="Line 53"/>
          <p:cNvSpPr>
            <a:spLocks noChangeShapeType="1"/>
          </p:cNvSpPr>
          <p:nvPr/>
        </p:nvSpPr>
        <p:spPr bwMode="auto">
          <a:xfrm flipH="1">
            <a:off x="2239963" y="4294187"/>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26655" name="Rectangle 54"/>
          <p:cNvSpPr>
            <a:spLocks noChangeArrowheads="1"/>
          </p:cNvSpPr>
          <p:nvPr/>
        </p:nvSpPr>
        <p:spPr bwMode="auto">
          <a:xfrm>
            <a:off x="1590675" y="4049712"/>
            <a:ext cx="649288" cy="396875"/>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a:solidFill>
                  <a:srgbClr val="800080"/>
                </a:solidFill>
              </a:rPr>
              <a:t>D[2]</a:t>
            </a:r>
          </a:p>
        </p:txBody>
      </p:sp>
      <p:sp>
        <p:nvSpPr>
          <p:cNvPr id="26656" name="Line 55"/>
          <p:cNvSpPr>
            <a:spLocks noChangeShapeType="1"/>
          </p:cNvSpPr>
          <p:nvPr/>
        </p:nvSpPr>
        <p:spPr bwMode="auto">
          <a:xfrm flipH="1">
            <a:off x="2239963" y="3270250"/>
            <a:ext cx="533400" cy="0"/>
          </a:xfrm>
          <a:prstGeom prst="line">
            <a:avLst/>
          </a:prstGeom>
          <a:noFill/>
          <a:ln w="9525">
            <a:solidFill>
              <a:srgbClr val="333399"/>
            </a:solidFill>
            <a:round/>
            <a:headEnd type="triangle" w="med" len="med"/>
            <a:tailEnd/>
          </a:ln>
          <a:effectLst/>
        </p:spPr>
        <p:txBody>
          <a:bodyPr>
            <a:spAutoFit/>
          </a:bodyPr>
          <a:lstStyle/>
          <a:p>
            <a:endParaRPr lang="zh-CN" altLang="en-US"/>
          </a:p>
        </p:txBody>
      </p:sp>
      <p:sp>
        <p:nvSpPr>
          <p:cNvPr id="26657" name="Rectangle 56"/>
          <p:cNvSpPr>
            <a:spLocks noChangeArrowheads="1"/>
          </p:cNvSpPr>
          <p:nvPr/>
        </p:nvSpPr>
        <p:spPr bwMode="auto">
          <a:xfrm>
            <a:off x="1590675" y="3025775"/>
            <a:ext cx="649288" cy="396875"/>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a:solidFill>
                  <a:srgbClr val="800080"/>
                </a:solidFill>
              </a:rPr>
              <a:t>D[3]</a:t>
            </a:r>
          </a:p>
        </p:txBody>
      </p:sp>
      <p:sp>
        <p:nvSpPr>
          <p:cNvPr id="26658" name="Rectangle 57"/>
          <p:cNvSpPr>
            <a:spLocks noChangeArrowheads="1"/>
          </p:cNvSpPr>
          <p:nvPr/>
        </p:nvSpPr>
        <p:spPr bwMode="auto">
          <a:xfrm>
            <a:off x="2824163" y="2881312"/>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solidFill>
                  <a:srgbClr val="800080"/>
                </a:solidFill>
              </a:rPr>
              <a:t>R </a:t>
            </a:r>
            <a:r>
              <a:rPr lang="zh-CN" altLang="en-US" sz="2000" b="1">
                <a:solidFill>
                  <a:srgbClr val="800080"/>
                </a:solidFill>
              </a:rPr>
              <a:t>的活动记录</a:t>
            </a:r>
          </a:p>
        </p:txBody>
      </p:sp>
      <p:sp>
        <p:nvSpPr>
          <p:cNvPr id="26659" name="Line 58"/>
          <p:cNvSpPr>
            <a:spLocks noChangeShapeType="1"/>
          </p:cNvSpPr>
          <p:nvPr/>
        </p:nvSpPr>
        <p:spPr bwMode="auto">
          <a:xfrm>
            <a:off x="2771775" y="2805112"/>
            <a:ext cx="2590800" cy="0"/>
          </a:xfrm>
          <a:prstGeom prst="line">
            <a:avLst/>
          </a:prstGeom>
          <a:noFill/>
          <a:ln w="9525">
            <a:solidFill>
              <a:srgbClr val="800080"/>
            </a:solidFill>
            <a:round/>
            <a:headEnd/>
            <a:tailEnd/>
          </a:ln>
          <a:effectLst/>
        </p:spPr>
        <p:txBody>
          <a:bodyPr>
            <a:spAutoFit/>
          </a:bodyPr>
          <a:lstStyle/>
          <a:p>
            <a:endParaRPr lang="zh-CN" altLang="en-US"/>
          </a:p>
        </p:txBody>
      </p:sp>
    </p:spTree>
    <p:extLst>
      <p:ext uri="{BB962C8B-B14F-4D97-AF65-F5344CB8AC3E}">
        <p14:creationId xmlns:p14="http://schemas.microsoft.com/office/powerpoint/2010/main" val="20781542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118EB58-5ECB-4B5C-A23C-33F27320E1FD}" type="slidenum">
              <a:rPr lang="en-US" altLang="zh-CN"/>
              <a:pPr/>
              <a:t>32</a:t>
            </a:fld>
            <a:endParaRPr lang="en-US" altLang="zh-CN"/>
          </a:p>
        </p:txBody>
      </p:sp>
      <p:sp>
        <p:nvSpPr>
          <p:cNvPr id="48131" name="Text Box 3"/>
          <p:cNvSpPr txBox="1">
            <a:spLocks noChangeArrowheads="1"/>
          </p:cNvSpPr>
          <p:nvPr/>
        </p:nvSpPr>
        <p:spPr bwMode="auto">
          <a:xfrm>
            <a:off x="609600" y="1473200"/>
            <a:ext cx="79248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charset="0"/>
                <a:ea typeface="宋体" pitchFamily="2" charset="-122"/>
              </a:defRPr>
            </a:lvl1pPr>
            <a:lvl2pPr marL="952500">
              <a:defRPr kumimoji="1" sz="2400">
                <a:solidFill>
                  <a:schemeClr val="tx1"/>
                </a:solidFill>
                <a:latin typeface="Times New Roman" charset="0"/>
                <a:ea typeface="宋体" pitchFamily="2" charset="-122"/>
              </a:defRPr>
            </a:lvl2pPr>
            <a:lvl3pPr marL="11430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20000"/>
              </a:spcBef>
            </a:pPr>
            <a:r>
              <a:rPr lang="zh-CN" altLang="en-US" sz="2000" dirty="0"/>
              <a:t>分程序是指可能含有说明部分和执行部分的复合语句，且在其执行部分还可能含有分程序。这个概念起源于早期</a:t>
            </a:r>
            <a:r>
              <a:rPr lang="en-US" altLang="zh-CN" sz="2000" dirty="0"/>
              <a:t>ALGOL</a:t>
            </a:r>
            <a:r>
              <a:rPr lang="zh-CN" altLang="en-US" sz="2000" dirty="0"/>
              <a:t>语言，其目的之一就是可以节省运行空间。 </a:t>
            </a:r>
          </a:p>
          <a:p>
            <a:pPr algn="l">
              <a:lnSpc>
                <a:spcPct val="130000"/>
              </a:lnSpc>
              <a:spcBef>
                <a:spcPct val="20000"/>
              </a:spcBef>
            </a:pPr>
            <a:r>
              <a:rPr lang="zh-CN" altLang="en-US" sz="2000" dirty="0"/>
              <a:t>分程序定义的变量，其作用域局限于分程序内，包括其嵌套的分程序之内。当嵌套分程序内定义的变量与嵌套外定义重名时，嵌套分程序内定义的变量有效，临时屏蔽嵌套外定义重名作用。换言之，分程序定义的变量作用域遵守“就近有效”原则。</a:t>
            </a:r>
          </a:p>
          <a:p>
            <a:pPr algn="l">
              <a:lnSpc>
                <a:spcPct val="130000"/>
              </a:lnSpc>
              <a:spcBef>
                <a:spcPct val="20000"/>
              </a:spcBef>
            </a:pPr>
            <a:r>
              <a:rPr lang="zh-CN" altLang="en-US" sz="2000" dirty="0"/>
              <a:t>对于并列关系的多个分程序，每个分程序自己定义的变量作用域互不重叠，其存储空间可以共享。 </a:t>
            </a:r>
          </a:p>
        </p:txBody>
      </p:sp>
      <p:sp>
        <p:nvSpPr>
          <p:cNvPr id="48132" name="Text Box 4"/>
          <p:cNvSpPr txBox="1">
            <a:spLocks noChangeArrowheads="1"/>
          </p:cNvSpPr>
          <p:nvPr/>
        </p:nvSpPr>
        <p:spPr bwMode="auto">
          <a:xfrm>
            <a:off x="2209800" y="5454650"/>
            <a:ext cx="632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8700" indent="-1028700">
              <a:defRPr kumimoji="1" sz="2400">
                <a:solidFill>
                  <a:schemeClr val="tx1"/>
                </a:solidFill>
                <a:latin typeface="Times New Roman" charset="0"/>
                <a:ea typeface="宋体" pitchFamily="2" charset="-122"/>
              </a:defRPr>
            </a:lvl1pPr>
            <a:lvl2pPr marL="1047750">
              <a:defRPr kumimoji="1" sz="2400">
                <a:solidFill>
                  <a:schemeClr val="tx1"/>
                </a:solidFill>
                <a:latin typeface="Times New Roman" charset="0"/>
                <a:ea typeface="宋体" pitchFamily="2" charset="-122"/>
              </a:defRPr>
            </a:lvl2pPr>
            <a:lvl3pPr marL="1238250">
              <a:defRPr kumimoji="1" sz="2400">
                <a:solidFill>
                  <a:schemeClr val="tx1"/>
                </a:solidFill>
                <a:latin typeface="Times New Roman" charset="0"/>
                <a:ea typeface="宋体" pitchFamily="2" charset="-122"/>
              </a:defRPr>
            </a:lvl3pPr>
            <a:lvl4pPr marL="1428750">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pPr>
            <a:r>
              <a:rPr lang="zh-CN" altLang="en-US" sz="2000">
                <a:solidFill>
                  <a:srgbClr val="CC6600"/>
                </a:solidFill>
              </a:rPr>
              <a:t>提示：</a:t>
            </a:r>
            <a:r>
              <a:rPr lang="en-US" altLang="zh-CN" sz="2000">
                <a:solidFill>
                  <a:srgbClr val="CC6600"/>
                </a:solidFill>
              </a:rPr>
              <a:t>C</a:t>
            </a:r>
            <a:r>
              <a:rPr lang="zh-CN" altLang="en-US" sz="2000">
                <a:solidFill>
                  <a:srgbClr val="CC6600"/>
                </a:solidFill>
              </a:rPr>
              <a:t>语言中嵌套复合语句属于分程序结构的概念。</a:t>
            </a:r>
          </a:p>
        </p:txBody>
      </p:sp>
      <p:sp>
        <p:nvSpPr>
          <p:cNvPr id="48133" name="Rectangle 5"/>
          <p:cNvSpPr>
            <a:spLocks noGrp="1" noChangeArrowheads="1"/>
          </p:cNvSpPr>
          <p:nvPr>
            <p:ph type="title"/>
          </p:nvPr>
        </p:nvSpPr>
        <p:spPr>
          <a:xfrm>
            <a:off x="457200" y="609600"/>
            <a:ext cx="7010400" cy="609600"/>
          </a:xfrm>
        </p:spPr>
        <p:txBody>
          <a:bodyPr/>
          <a:lstStyle/>
          <a:p>
            <a:r>
              <a:rPr lang="en-US" altLang="zh-CN" sz="2800" b="1" dirty="0">
                <a:solidFill>
                  <a:srgbClr val="CC0099"/>
                </a:solidFill>
                <a:latin typeface="Times New Roman" charset="0"/>
                <a:ea typeface="黑体" pitchFamily="2" charset="-122"/>
              </a:rPr>
              <a:t>9</a:t>
            </a:r>
            <a:r>
              <a:rPr lang="en-US" altLang="zh-CN" sz="2800" b="1" dirty="0" smtClean="0">
                <a:solidFill>
                  <a:srgbClr val="CC0099"/>
                </a:solidFill>
                <a:latin typeface="Times New Roman" charset="0"/>
                <a:ea typeface="黑体" pitchFamily="2" charset="-122"/>
              </a:rPr>
              <a:t>.2.3</a:t>
            </a:r>
            <a:r>
              <a:rPr lang="zh-CN" altLang="en-US" sz="2800" b="1" dirty="0">
                <a:solidFill>
                  <a:srgbClr val="CC0099"/>
                </a:solidFill>
                <a:latin typeface="Times New Roman" charset="0"/>
                <a:ea typeface="黑体" pitchFamily="2" charset="-122"/>
              </a:rPr>
              <a:t>　分程序</a:t>
            </a:r>
            <a:r>
              <a:rPr lang="zh-CN" altLang="en-US" sz="2800" b="1" dirty="0" smtClean="0">
                <a:solidFill>
                  <a:srgbClr val="CC0099"/>
                </a:solidFill>
                <a:latin typeface="Times New Roman" charset="0"/>
                <a:ea typeface="黑体" pitchFamily="2" charset="-122"/>
              </a:rPr>
              <a:t>结构（块）存储管理</a:t>
            </a:r>
            <a:endParaRPr lang="zh-CN" altLang="en-US" sz="2800" b="1" dirty="0">
              <a:solidFill>
                <a:srgbClr val="CC0099"/>
              </a:solidFill>
              <a:latin typeface="Times New Roman" charset="0"/>
              <a:ea typeface="黑体" pitchFamily="2" charset="-122"/>
            </a:endParaRPr>
          </a:p>
        </p:txBody>
      </p:sp>
    </p:spTree>
    <p:extLst>
      <p:ext uri="{BB962C8B-B14F-4D97-AF65-F5344CB8AC3E}">
        <p14:creationId xmlns:p14="http://schemas.microsoft.com/office/powerpoint/2010/main" val="124203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fld id="{5C7E4DE6-EF99-46C2-8658-64846F49283B}" type="slidenum">
              <a:rPr lang="en-US" altLang="zh-CN"/>
              <a:pPr/>
              <a:t>33</a:t>
            </a:fld>
            <a:endParaRPr lang="en-US" altLang="zh-CN"/>
          </a:p>
        </p:txBody>
      </p:sp>
      <p:sp>
        <p:nvSpPr>
          <p:cNvPr id="49162" name="Rectangle 10"/>
          <p:cNvSpPr>
            <a:spLocks noChangeArrowheads="1"/>
          </p:cNvSpPr>
          <p:nvPr/>
        </p:nvSpPr>
        <p:spPr bwMode="auto">
          <a:xfrm>
            <a:off x="819150" y="2286000"/>
            <a:ext cx="7391400" cy="27432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9" name="Rectangle 7"/>
          <p:cNvSpPr>
            <a:spLocks noChangeArrowheads="1"/>
          </p:cNvSpPr>
          <p:nvPr/>
        </p:nvSpPr>
        <p:spPr bwMode="auto">
          <a:xfrm>
            <a:off x="742950" y="5257800"/>
            <a:ext cx="1524000" cy="8382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 name="Text Box 3"/>
          <p:cNvSpPr txBox="1">
            <a:spLocks noChangeArrowheads="1"/>
          </p:cNvSpPr>
          <p:nvPr/>
        </p:nvSpPr>
        <p:spPr bwMode="auto">
          <a:xfrm>
            <a:off x="533400" y="109855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zh-CN" altLang="en-US" sz="2000" dirty="0"/>
              <a:t>将子程序过程记录中分配给局部区视同一个栈，当进入分程序时，给其定义的变量在栈顶部分配空间；当退出分程序时，将分配空间从栈顶部收回。</a:t>
            </a:r>
            <a:endParaRPr lang="zh-CN" altLang="en-US" sz="2000" dirty="0">
              <a:latin typeface="Tahoma" pitchFamily="34" charset="0"/>
            </a:endParaRPr>
          </a:p>
        </p:txBody>
      </p:sp>
      <p:sp>
        <p:nvSpPr>
          <p:cNvPr id="49156" name="Rectangle 4"/>
          <p:cNvSpPr>
            <a:spLocks noChangeArrowheads="1"/>
          </p:cNvSpPr>
          <p:nvPr/>
        </p:nvSpPr>
        <p:spPr bwMode="auto">
          <a:xfrm>
            <a:off x="167818" y="685800"/>
            <a:ext cx="4493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CC6600"/>
                </a:solidFill>
                <a:latin typeface="Times New Roman" charset="0"/>
              </a:rPr>
              <a:t>分程序定义的变量存储分配方法</a:t>
            </a:r>
          </a:p>
        </p:txBody>
      </p:sp>
      <p:sp>
        <p:nvSpPr>
          <p:cNvPr id="49158" name="Text Box 6"/>
          <p:cNvSpPr txBox="1">
            <a:spLocks noChangeArrowheads="1"/>
          </p:cNvSpPr>
          <p:nvPr/>
        </p:nvSpPr>
        <p:spPr bwMode="auto">
          <a:xfrm>
            <a:off x="698500" y="4946650"/>
            <a:ext cx="7772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9600">
              <a:defRPr kumimoji="1" sz="2400">
                <a:solidFill>
                  <a:schemeClr val="tx1"/>
                </a:solidFill>
                <a:latin typeface="Times New Roman" charset="0"/>
                <a:ea typeface="宋体" pitchFamily="2" charset="-122"/>
              </a:defRPr>
            </a:lvl1pPr>
            <a:lvl2pPr marL="61118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zh-CN" altLang="en-US" sz="2000" dirty="0">
                <a:latin typeface="宋体" pitchFamily="2" charset="-122"/>
              </a:rPr>
              <a:t>这种方法就是将分程序视为一个没有返回过程的准子程序，采用类似于子程序栈式分配策略，并实现了并列分程序的存储空间共享。</a:t>
            </a:r>
          </a:p>
        </p:txBody>
      </p:sp>
      <p:sp>
        <p:nvSpPr>
          <p:cNvPr id="49163" name="Rectangle 11"/>
          <p:cNvSpPr>
            <a:spLocks noChangeArrowheads="1"/>
          </p:cNvSpPr>
          <p:nvPr/>
        </p:nvSpPr>
        <p:spPr bwMode="auto">
          <a:xfrm>
            <a:off x="6229350" y="2895600"/>
            <a:ext cx="1781175" cy="228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286000"/>
            <a:ext cx="73533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443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8F06D83-6C5E-4E10-81EE-605E737DBF07}" type="slidenum">
              <a:rPr lang="en-US" altLang="zh-CN"/>
              <a:pPr/>
              <a:t>34</a:t>
            </a:fld>
            <a:endParaRPr lang="en-US" altLang="zh-CN"/>
          </a:p>
        </p:txBody>
      </p:sp>
      <p:sp>
        <p:nvSpPr>
          <p:cNvPr id="23557" name="Text Box 5"/>
          <p:cNvSpPr txBox="1">
            <a:spLocks noChangeArrowheads="1"/>
          </p:cNvSpPr>
          <p:nvPr/>
        </p:nvSpPr>
        <p:spPr bwMode="auto">
          <a:xfrm>
            <a:off x="596462" y="1066800"/>
            <a:ext cx="8229600" cy="529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zh-CN" altLang="en-US" dirty="0"/>
              <a:t>子程序之间的数据交换是通过变量作用域或参数传递的方法进行的。在参数传递方法下，是将调用子程序提供的实际参数</a:t>
            </a:r>
            <a:r>
              <a:rPr lang="en-US" altLang="zh-CN" dirty="0"/>
              <a:t>(</a:t>
            </a:r>
            <a:r>
              <a:rPr lang="zh-CN" altLang="en-US" dirty="0"/>
              <a:t>即实参</a:t>
            </a:r>
            <a:r>
              <a:rPr lang="en-US" altLang="zh-CN" dirty="0"/>
              <a:t>)</a:t>
            </a:r>
            <a:r>
              <a:rPr lang="zh-CN" altLang="en-US" dirty="0"/>
              <a:t>数据传递给被调用子程序的形式参数</a:t>
            </a:r>
            <a:r>
              <a:rPr lang="en-US" altLang="zh-CN" dirty="0"/>
              <a:t>(</a:t>
            </a:r>
            <a:r>
              <a:rPr lang="zh-CN" altLang="en-US" dirty="0"/>
              <a:t>即形参</a:t>
            </a:r>
            <a:r>
              <a:rPr lang="en-US" altLang="zh-CN" dirty="0"/>
              <a:t>)</a:t>
            </a:r>
            <a:r>
              <a:rPr lang="zh-CN" altLang="en-US" dirty="0"/>
              <a:t>。常见参数传递方法有传值和传址两种方式。</a:t>
            </a:r>
          </a:p>
          <a:p>
            <a:pPr algn="l">
              <a:lnSpc>
                <a:spcPct val="120000"/>
              </a:lnSpc>
              <a:spcBef>
                <a:spcPct val="50000"/>
              </a:spcBef>
            </a:pPr>
            <a:r>
              <a:rPr lang="zh-CN" altLang="en-US" dirty="0">
                <a:solidFill>
                  <a:srgbClr val="CC6600"/>
                </a:solidFill>
              </a:rPr>
              <a:t>传值方式</a:t>
            </a:r>
            <a:r>
              <a:rPr lang="en-US" altLang="zh-CN" dirty="0"/>
              <a:t>(</a:t>
            </a:r>
            <a:r>
              <a:rPr lang="zh-CN" altLang="en-US" dirty="0"/>
              <a:t>即</a:t>
            </a:r>
            <a:r>
              <a:rPr lang="en-US" altLang="zh-CN" dirty="0"/>
              <a:t>call–by–value</a:t>
            </a:r>
            <a:r>
              <a:rPr lang="zh-CN" altLang="en-US" dirty="0"/>
              <a:t>，也称为值调用</a:t>
            </a:r>
            <a:r>
              <a:rPr lang="en-US" altLang="zh-CN" dirty="0"/>
              <a:t>)</a:t>
            </a:r>
            <a:r>
              <a:rPr lang="zh-CN" altLang="en-US" dirty="0"/>
              <a:t>，是将实参表达式的数据值，赋值到对应的形式参数单元。形式参数属于子程序的局部性质变量，在子程序中，对其访问采用直接寻址方式。</a:t>
            </a:r>
          </a:p>
          <a:p>
            <a:pPr algn="l">
              <a:lnSpc>
                <a:spcPct val="120000"/>
              </a:lnSpc>
              <a:spcBef>
                <a:spcPct val="50000"/>
              </a:spcBef>
            </a:pPr>
            <a:r>
              <a:rPr lang="zh-CN" altLang="en-US" dirty="0">
                <a:solidFill>
                  <a:srgbClr val="CC6600"/>
                </a:solidFill>
              </a:rPr>
              <a:t>传址方式</a:t>
            </a:r>
            <a:r>
              <a:rPr lang="zh-CN" altLang="en-US" dirty="0"/>
              <a:t>是将指针型实参表达式的地址值，赋值到对应的形式参数单元。形式参数属于子程序的局部性质变量，在子程序中，对其访问采用间接寻址方式。</a:t>
            </a:r>
          </a:p>
        </p:txBody>
      </p:sp>
      <p:sp>
        <p:nvSpPr>
          <p:cNvPr id="23558" name="Rectangle 6"/>
          <p:cNvSpPr>
            <a:spLocks noGrp="1" noChangeArrowheads="1"/>
          </p:cNvSpPr>
          <p:nvPr>
            <p:ph type="title"/>
          </p:nvPr>
        </p:nvSpPr>
        <p:spPr>
          <a:xfrm>
            <a:off x="601717" y="533400"/>
            <a:ext cx="2971800" cy="533400"/>
          </a:xfrm>
        </p:spPr>
        <p:txBody>
          <a:bodyPr/>
          <a:lstStyle/>
          <a:p>
            <a:r>
              <a:rPr lang="en-US" altLang="zh-CN" sz="2800" b="1" dirty="0" smtClean="0">
                <a:solidFill>
                  <a:srgbClr val="0000FF"/>
                </a:solidFill>
                <a:latin typeface="Times New Roman" charset="0"/>
                <a:ea typeface="黑体" pitchFamily="2" charset="-122"/>
              </a:rPr>
              <a:t>9.3</a:t>
            </a:r>
            <a:r>
              <a:rPr lang="zh-CN" altLang="en-US" sz="2800" b="1" dirty="0">
                <a:solidFill>
                  <a:srgbClr val="0000FF"/>
                </a:solidFill>
                <a:latin typeface="Times New Roman" charset="0"/>
                <a:ea typeface="黑体" pitchFamily="2" charset="-122"/>
              </a:rPr>
              <a:t>　</a:t>
            </a:r>
            <a:r>
              <a:rPr lang="zh-CN" altLang="en-US" sz="2800" b="1" dirty="0" smtClean="0">
                <a:solidFill>
                  <a:srgbClr val="0000FF"/>
                </a:solidFill>
                <a:latin typeface="Times New Roman" charset="0"/>
                <a:ea typeface="黑体" pitchFamily="2" charset="-122"/>
              </a:rPr>
              <a:t>过程调用</a:t>
            </a:r>
            <a:endParaRPr lang="zh-CN" altLang="en-US" sz="2800" b="1" dirty="0">
              <a:solidFill>
                <a:srgbClr val="0000FF"/>
              </a:solidFill>
              <a:latin typeface="Times New Roman" charset="0"/>
              <a:ea typeface="黑体" pitchFamily="2" charset="-122"/>
            </a:endParaRPr>
          </a:p>
        </p:txBody>
      </p:sp>
    </p:spTree>
    <p:extLst>
      <p:ext uri="{BB962C8B-B14F-4D97-AF65-F5344CB8AC3E}">
        <p14:creationId xmlns:p14="http://schemas.microsoft.com/office/powerpoint/2010/main" val="178678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40494" y="457200"/>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zh-CN" altLang="en-US" sz="3200" b="1" dirty="0">
                <a:solidFill>
                  <a:srgbClr val="800080"/>
                </a:solidFill>
              </a:rPr>
              <a:t>过程调用与参数传递</a:t>
            </a:r>
          </a:p>
        </p:txBody>
      </p:sp>
      <p:sp>
        <p:nvSpPr>
          <p:cNvPr id="35844" name="Rectangle 4"/>
          <p:cNvSpPr>
            <a:spLocks noChangeArrowheads="1"/>
          </p:cNvSpPr>
          <p:nvPr/>
        </p:nvSpPr>
        <p:spPr bwMode="auto">
          <a:xfrm>
            <a:off x="419100" y="1083935"/>
            <a:ext cx="7848600" cy="95410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800" b="1" dirty="0">
                <a:solidFill>
                  <a:srgbClr val="800080"/>
                </a:solidFill>
                <a:latin typeface="Times New Roman" pitchFamily="18" charset="0"/>
              </a:rPr>
              <a:t>  </a:t>
            </a:r>
            <a:r>
              <a:rPr lang="zh-CN" altLang="en-US" sz="2800" b="1" dirty="0">
                <a:solidFill>
                  <a:srgbClr val="800080"/>
                </a:solidFill>
                <a:latin typeface="Times New Roman" pitchFamily="18" charset="0"/>
              </a:rPr>
              <a:t>活动记录中与过程</a:t>
            </a:r>
            <a:r>
              <a:rPr lang="en-US" altLang="zh-CN" sz="2800" b="1" dirty="0">
                <a:solidFill>
                  <a:srgbClr val="800080"/>
                </a:solidFill>
                <a:latin typeface="Times New Roman" pitchFamily="18" charset="0"/>
              </a:rPr>
              <a:t>/</a:t>
            </a:r>
            <a:r>
              <a:rPr lang="zh-CN" altLang="en-US" sz="2800" b="1" dirty="0">
                <a:solidFill>
                  <a:srgbClr val="800080"/>
                </a:solidFill>
                <a:latin typeface="Times New Roman" pitchFamily="18" charset="0"/>
              </a:rPr>
              <a:t>函数调用相关的信息</a:t>
            </a:r>
            <a:endParaRPr kumimoji="0" lang="zh-CN" altLang="en-US" sz="1000" b="1" dirty="0">
              <a:solidFill>
                <a:srgbClr val="800080"/>
              </a:solidFill>
            </a:endParaRPr>
          </a:p>
          <a:p>
            <a:pPr algn="l">
              <a:buClrTx/>
              <a:buFont typeface="Symbol" pitchFamily="18" charset="2"/>
              <a:buNone/>
            </a:pPr>
            <a:endParaRPr kumimoji="0" lang="zh-CN" altLang="en-US" sz="1000" b="1" dirty="0">
              <a:solidFill>
                <a:srgbClr val="800080"/>
              </a:solidFill>
            </a:endParaRPr>
          </a:p>
          <a:p>
            <a:pPr lvl="1" algn="l">
              <a:buFontTx/>
              <a:buChar char="•"/>
            </a:pPr>
            <a:r>
              <a:rPr kumimoji="0" lang="zh-CN" altLang="en-US" b="1" dirty="0">
                <a:solidFill>
                  <a:srgbClr val="800080"/>
                </a:solidFill>
              </a:rPr>
              <a:t>  </a:t>
            </a:r>
            <a:r>
              <a:rPr kumimoji="0" lang="zh-CN" altLang="en-US" b="1" dirty="0"/>
              <a:t>典型的活动记录形式</a:t>
            </a:r>
            <a:r>
              <a:rPr kumimoji="0" lang="zh-CN" altLang="en-US" b="1" dirty="0">
                <a:solidFill>
                  <a:srgbClr val="800080"/>
                </a:solidFill>
              </a:rPr>
              <a:t>举例</a:t>
            </a:r>
          </a:p>
        </p:txBody>
      </p:sp>
      <p:sp>
        <p:nvSpPr>
          <p:cNvPr id="35845" name="Line 33"/>
          <p:cNvSpPr>
            <a:spLocks noChangeShapeType="1"/>
          </p:cNvSpPr>
          <p:nvPr/>
        </p:nvSpPr>
        <p:spPr bwMode="auto">
          <a:xfrm>
            <a:off x="1066800" y="2209800"/>
            <a:ext cx="0" cy="3733800"/>
          </a:xfrm>
          <a:prstGeom prst="line">
            <a:avLst/>
          </a:prstGeom>
          <a:noFill/>
          <a:ln w="9525">
            <a:solidFill>
              <a:srgbClr val="800080"/>
            </a:solidFill>
            <a:round/>
            <a:headEnd/>
            <a:tailEnd/>
          </a:ln>
          <a:effectLst/>
        </p:spPr>
        <p:txBody>
          <a:bodyPr>
            <a:spAutoFit/>
          </a:bodyPr>
          <a:lstStyle/>
          <a:p>
            <a:endParaRPr lang="zh-CN" altLang="en-US"/>
          </a:p>
        </p:txBody>
      </p:sp>
      <p:sp>
        <p:nvSpPr>
          <p:cNvPr id="35846" name="Line 34"/>
          <p:cNvSpPr>
            <a:spLocks noChangeShapeType="1"/>
          </p:cNvSpPr>
          <p:nvPr/>
        </p:nvSpPr>
        <p:spPr bwMode="auto">
          <a:xfrm>
            <a:off x="4343400" y="2209800"/>
            <a:ext cx="0" cy="3733800"/>
          </a:xfrm>
          <a:prstGeom prst="line">
            <a:avLst/>
          </a:prstGeom>
          <a:noFill/>
          <a:ln w="9525">
            <a:solidFill>
              <a:srgbClr val="800080"/>
            </a:solidFill>
            <a:round/>
            <a:headEnd/>
            <a:tailEnd/>
          </a:ln>
          <a:effectLst/>
        </p:spPr>
        <p:txBody>
          <a:bodyPr>
            <a:spAutoFit/>
          </a:bodyPr>
          <a:lstStyle/>
          <a:p>
            <a:endParaRPr lang="zh-CN" altLang="en-US"/>
          </a:p>
        </p:txBody>
      </p:sp>
      <p:sp>
        <p:nvSpPr>
          <p:cNvPr id="35847" name="Line 35"/>
          <p:cNvSpPr>
            <a:spLocks noChangeShapeType="1"/>
          </p:cNvSpPr>
          <p:nvPr/>
        </p:nvSpPr>
        <p:spPr bwMode="auto">
          <a:xfrm>
            <a:off x="1066800" y="43434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48" name="Line 36"/>
          <p:cNvSpPr>
            <a:spLocks noChangeShapeType="1"/>
          </p:cNvSpPr>
          <p:nvPr/>
        </p:nvSpPr>
        <p:spPr bwMode="auto">
          <a:xfrm>
            <a:off x="1066800" y="38100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49" name="Rectangle 37"/>
          <p:cNvSpPr>
            <a:spLocks noChangeArrowheads="1"/>
          </p:cNvSpPr>
          <p:nvPr/>
        </p:nvSpPr>
        <p:spPr bwMode="auto">
          <a:xfrm>
            <a:off x="1066800" y="3810000"/>
            <a:ext cx="3200400"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寄存器保存区</a:t>
            </a:r>
          </a:p>
        </p:txBody>
      </p:sp>
      <p:sp>
        <p:nvSpPr>
          <p:cNvPr id="35850" name="Line 38"/>
          <p:cNvSpPr>
            <a:spLocks noChangeShapeType="1"/>
          </p:cNvSpPr>
          <p:nvPr/>
        </p:nvSpPr>
        <p:spPr bwMode="auto">
          <a:xfrm>
            <a:off x="1066800" y="32766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51" name="Rectangle 39"/>
          <p:cNvSpPr>
            <a:spLocks noChangeArrowheads="1"/>
          </p:cNvSpPr>
          <p:nvPr/>
        </p:nvSpPr>
        <p:spPr bwMode="auto">
          <a:xfrm>
            <a:off x="1119188" y="3276600"/>
            <a:ext cx="3148012"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过程实际参数</a:t>
            </a:r>
          </a:p>
        </p:txBody>
      </p:sp>
      <p:sp>
        <p:nvSpPr>
          <p:cNvPr id="35852" name="Line 40"/>
          <p:cNvSpPr>
            <a:spLocks noChangeShapeType="1"/>
          </p:cNvSpPr>
          <p:nvPr/>
        </p:nvSpPr>
        <p:spPr bwMode="auto">
          <a:xfrm>
            <a:off x="1066800" y="27432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53" name="Rectangle 41"/>
          <p:cNvSpPr>
            <a:spLocks noChangeArrowheads="1"/>
          </p:cNvSpPr>
          <p:nvPr/>
        </p:nvSpPr>
        <p:spPr bwMode="auto">
          <a:xfrm>
            <a:off x="1066800" y="2743200"/>
            <a:ext cx="3276600"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t>固定大小的局部数据区</a:t>
            </a:r>
          </a:p>
        </p:txBody>
      </p:sp>
      <p:sp>
        <p:nvSpPr>
          <p:cNvPr id="35854" name="Line 42"/>
          <p:cNvSpPr>
            <a:spLocks noChangeShapeType="1"/>
          </p:cNvSpPr>
          <p:nvPr/>
        </p:nvSpPr>
        <p:spPr bwMode="auto">
          <a:xfrm>
            <a:off x="1066800" y="22098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55" name="Rectangle 43"/>
          <p:cNvSpPr>
            <a:spLocks noChangeArrowheads="1"/>
          </p:cNvSpPr>
          <p:nvPr/>
        </p:nvSpPr>
        <p:spPr bwMode="auto">
          <a:xfrm>
            <a:off x="1119188" y="2209800"/>
            <a:ext cx="3224212"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t>动态数组区</a:t>
            </a:r>
          </a:p>
        </p:txBody>
      </p:sp>
      <p:sp>
        <p:nvSpPr>
          <p:cNvPr id="35856" name="Rectangle 45"/>
          <p:cNvSpPr>
            <a:spLocks noChangeArrowheads="1"/>
          </p:cNvSpPr>
          <p:nvPr/>
        </p:nvSpPr>
        <p:spPr bwMode="auto">
          <a:xfrm>
            <a:off x="4876800" y="5165725"/>
            <a:ext cx="2173288" cy="3968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rPr>
              <a:t>活动记录起始点</a:t>
            </a:r>
          </a:p>
        </p:txBody>
      </p:sp>
      <p:sp>
        <p:nvSpPr>
          <p:cNvPr id="35857" name="Line 46"/>
          <p:cNvSpPr>
            <a:spLocks noChangeShapeType="1"/>
          </p:cNvSpPr>
          <p:nvPr/>
        </p:nvSpPr>
        <p:spPr bwMode="auto">
          <a:xfrm flipH="1">
            <a:off x="4343400" y="5394325"/>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5858" name="Rectangle 47"/>
          <p:cNvSpPr>
            <a:spLocks noChangeArrowheads="1"/>
          </p:cNvSpPr>
          <p:nvPr/>
        </p:nvSpPr>
        <p:spPr bwMode="auto">
          <a:xfrm>
            <a:off x="4953000" y="2590800"/>
            <a:ext cx="2097088" cy="7016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rPr>
              <a:t>活动记录的固定大小部分结束点</a:t>
            </a:r>
          </a:p>
        </p:txBody>
      </p:sp>
      <p:sp>
        <p:nvSpPr>
          <p:cNvPr id="35859" name="Line 48"/>
          <p:cNvSpPr>
            <a:spLocks noChangeShapeType="1"/>
          </p:cNvSpPr>
          <p:nvPr/>
        </p:nvSpPr>
        <p:spPr bwMode="auto">
          <a:xfrm flipH="1">
            <a:off x="4343400" y="2819400"/>
            <a:ext cx="6096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5860" name="Line 50"/>
          <p:cNvSpPr>
            <a:spLocks noChangeShapeType="1"/>
          </p:cNvSpPr>
          <p:nvPr/>
        </p:nvSpPr>
        <p:spPr bwMode="auto">
          <a:xfrm>
            <a:off x="1066800" y="48768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61" name="Rectangle 51"/>
          <p:cNvSpPr>
            <a:spLocks noChangeArrowheads="1"/>
          </p:cNvSpPr>
          <p:nvPr/>
        </p:nvSpPr>
        <p:spPr bwMode="auto">
          <a:xfrm>
            <a:off x="1066800" y="4343400"/>
            <a:ext cx="3200400"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调用程序返回地址</a:t>
            </a:r>
          </a:p>
        </p:txBody>
      </p:sp>
      <p:sp>
        <p:nvSpPr>
          <p:cNvPr id="35862" name="Line 52"/>
          <p:cNvSpPr>
            <a:spLocks noChangeShapeType="1"/>
          </p:cNvSpPr>
          <p:nvPr/>
        </p:nvSpPr>
        <p:spPr bwMode="auto">
          <a:xfrm>
            <a:off x="1066800" y="54102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63" name="Rectangle 53"/>
          <p:cNvSpPr>
            <a:spLocks noChangeArrowheads="1"/>
          </p:cNvSpPr>
          <p:nvPr/>
        </p:nvSpPr>
        <p:spPr bwMode="auto">
          <a:xfrm>
            <a:off x="1066800" y="4876800"/>
            <a:ext cx="3200400"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其它控制信息</a:t>
            </a:r>
          </a:p>
        </p:txBody>
      </p:sp>
      <p:sp>
        <p:nvSpPr>
          <p:cNvPr id="35864" name="Line 54"/>
          <p:cNvSpPr>
            <a:spLocks noChangeShapeType="1"/>
          </p:cNvSpPr>
          <p:nvPr/>
        </p:nvSpPr>
        <p:spPr bwMode="auto">
          <a:xfrm>
            <a:off x="1066800" y="5943600"/>
            <a:ext cx="3276600" cy="0"/>
          </a:xfrm>
          <a:prstGeom prst="line">
            <a:avLst/>
          </a:prstGeom>
          <a:noFill/>
          <a:ln w="9525">
            <a:solidFill>
              <a:srgbClr val="800080"/>
            </a:solidFill>
            <a:round/>
            <a:headEnd/>
            <a:tailEnd/>
          </a:ln>
          <a:effectLst/>
        </p:spPr>
        <p:txBody>
          <a:bodyPr>
            <a:spAutoFit/>
          </a:bodyPr>
          <a:lstStyle/>
          <a:p>
            <a:endParaRPr lang="zh-CN" altLang="en-US"/>
          </a:p>
        </p:txBody>
      </p:sp>
      <p:sp>
        <p:nvSpPr>
          <p:cNvPr id="35865" name="Rectangle 55"/>
          <p:cNvSpPr>
            <a:spLocks noChangeArrowheads="1"/>
          </p:cNvSpPr>
          <p:nvPr/>
        </p:nvSpPr>
        <p:spPr bwMode="auto">
          <a:xfrm>
            <a:off x="1066800" y="5410200"/>
            <a:ext cx="3248025" cy="45720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solidFill>
                  <a:srgbClr val="800080"/>
                </a:solidFill>
              </a:rPr>
              <a:t>返回值（仅适于函数）</a:t>
            </a:r>
          </a:p>
        </p:txBody>
      </p:sp>
    </p:spTree>
    <p:extLst>
      <p:ext uri="{BB962C8B-B14F-4D97-AF65-F5344CB8AC3E}">
        <p14:creationId xmlns:p14="http://schemas.microsoft.com/office/powerpoint/2010/main" val="2795539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28600" y="457200"/>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zh-CN" altLang="en-US" sz="3200" b="1" dirty="0">
                <a:solidFill>
                  <a:srgbClr val="800080"/>
                </a:solidFill>
              </a:rPr>
              <a:t>过程调用与参数传递</a:t>
            </a:r>
          </a:p>
        </p:txBody>
      </p:sp>
      <p:sp>
        <p:nvSpPr>
          <p:cNvPr id="37892" name="Rectangle 4"/>
          <p:cNvSpPr>
            <a:spLocks noChangeArrowheads="1"/>
          </p:cNvSpPr>
          <p:nvPr/>
        </p:nvSpPr>
        <p:spPr bwMode="auto">
          <a:xfrm>
            <a:off x="457200" y="1128821"/>
            <a:ext cx="4876800" cy="1785104"/>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800" b="1" dirty="0">
                <a:solidFill>
                  <a:srgbClr val="800080"/>
                </a:solidFill>
                <a:latin typeface="Times New Roman" pitchFamily="18" charset="0"/>
              </a:rPr>
              <a:t>  </a:t>
            </a:r>
            <a:r>
              <a:rPr lang="zh-CN" altLang="en-US" sz="2800" b="1" dirty="0">
                <a:solidFill>
                  <a:srgbClr val="800080"/>
                </a:solidFill>
                <a:latin typeface="Times New Roman" pitchFamily="18" charset="0"/>
              </a:rPr>
              <a:t>参数传递方式</a:t>
            </a:r>
            <a:endParaRPr kumimoji="0" lang="zh-CN" altLang="en-US" sz="1000" b="1" dirty="0">
              <a:solidFill>
                <a:srgbClr val="800080"/>
              </a:solidFill>
            </a:endParaRPr>
          </a:p>
          <a:p>
            <a:pPr algn="l">
              <a:buClrTx/>
              <a:buFont typeface="Symbol" pitchFamily="18" charset="2"/>
              <a:buNone/>
            </a:pPr>
            <a:endParaRPr kumimoji="0" lang="zh-CN" altLang="en-US" sz="1000" b="1" dirty="0">
              <a:solidFill>
                <a:srgbClr val="800080"/>
              </a:solidFill>
            </a:endParaRPr>
          </a:p>
          <a:p>
            <a:pPr lvl="1" algn="l">
              <a:buFontTx/>
              <a:buChar char="•"/>
            </a:pPr>
            <a:r>
              <a:rPr kumimoji="0" lang="zh-CN" altLang="en-US" b="1" dirty="0">
                <a:solidFill>
                  <a:srgbClr val="800080"/>
                </a:solidFill>
              </a:rPr>
              <a:t>  </a:t>
            </a:r>
            <a:r>
              <a:rPr kumimoji="0" lang="en-US" altLang="zh-CN" b="1" dirty="0">
                <a:solidFill>
                  <a:srgbClr val="800080"/>
                </a:solidFill>
              </a:rPr>
              <a:t>call-by-value  </a:t>
            </a:r>
            <a:r>
              <a:rPr kumimoji="0" lang="zh-CN" altLang="en-US" b="1" dirty="0">
                <a:solidFill>
                  <a:srgbClr val="800080"/>
                </a:solidFill>
              </a:rPr>
              <a:t>举例  </a:t>
            </a:r>
          </a:p>
          <a:p>
            <a:pPr lvl="1" algn="l">
              <a:buFontTx/>
              <a:buNone/>
            </a:pPr>
            <a:r>
              <a:rPr lang="zh-CN" altLang="en-US" b="1" dirty="0"/>
              <a:t>   调用</a:t>
            </a:r>
            <a:r>
              <a:rPr lang="en-US" altLang="zh-CN" dirty="0"/>
              <a:t>swap(</a:t>
            </a:r>
            <a:r>
              <a:rPr lang="en-US" altLang="zh-CN" dirty="0" err="1"/>
              <a:t>a,b</a:t>
            </a:r>
            <a:r>
              <a:rPr lang="en-US" altLang="zh-CN" dirty="0"/>
              <a:t>)</a:t>
            </a:r>
            <a:r>
              <a:rPr lang="en-US" altLang="zh-CN" b="1" dirty="0"/>
              <a:t> </a:t>
            </a:r>
            <a:r>
              <a:rPr lang="zh-CN" altLang="en-US" b="1" dirty="0"/>
              <a:t>过程将不</a:t>
            </a:r>
          </a:p>
          <a:p>
            <a:pPr lvl="1" algn="l">
              <a:buFontTx/>
              <a:buNone/>
            </a:pPr>
            <a:r>
              <a:rPr lang="zh-CN" altLang="en-US" b="1" dirty="0"/>
              <a:t>   会影响</a:t>
            </a:r>
            <a:r>
              <a:rPr lang="en-US" altLang="zh-CN" dirty="0"/>
              <a:t>a</a:t>
            </a:r>
            <a:r>
              <a:rPr lang="zh-CN" altLang="en-US" b="1" dirty="0"/>
              <a:t>和</a:t>
            </a:r>
            <a:r>
              <a:rPr lang="en-US" altLang="zh-CN" dirty="0"/>
              <a:t>b</a:t>
            </a:r>
            <a:r>
              <a:rPr lang="zh-CN" altLang="zh-CN" b="1" dirty="0"/>
              <a:t>的值，其结果</a:t>
            </a:r>
            <a:endParaRPr lang="zh-CN" altLang="en-US" b="1" dirty="0"/>
          </a:p>
          <a:p>
            <a:pPr lvl="1" algn="l">
              <a:buFontTx/>
              <a:buNone/>
            </a:pPr>
            <a:r>
              <a:rPr lang="zh-CN" altLang="en-US" b="1" dirty="0"/>
              <a:t>   </a:t>
            </a:r>
            <a:r>
              <a:rPr lang="zh-CN" altLang="zh-CN" b="1" dirty="0"/>
              <a:t>等价于执行下列语句序列：</a:t>
            </a:r>
            <a:endParaRPr lang="zh-CN" altLang="en-US" b="1" dirty="0"/>
          </a:p>
        </p:txBody>
      </p:sp>
      <p:sp>
        <p:nvSpPr>
          <p:cNvPr id="37893" name="Rectangle 13"/>
          <p:cNvSpPr>
            <a:spLocks noChangeArrowheads="1"/>
          </p:cNvSpPr>
          <p:nvPr/>
        </p:nvSpPr>
        <p:spPr bwMode="auto">
          <a:xfrm>
            <a:off x="1722383" y="3276600"/>
            <a:ext cx="1853762" cy="24765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400" dirty="0">
                <a:ea typeface="宋体" pitchFamily="2" charset="-122"/>
              </a:rPr>
              <a:t>x :=a</a:t>
            </a:r>
            <a:r>
              <a:rPr lang="zh-CN" altLang="en-US" sz="2400" dirty="0">
                <a:ea typeface="宋体" pitchFamily="2" charset="-122"/>
              </a:rPr>
              <a:t>；</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y :=b</a:t>
            </a:r>
            <a:r>
              <a:rPr lang="zh-CN" altLang="en-US" sz="2400" dirty="0">
                <a:ea typeface="宋体" pitchFamily="2" charset="-122"/>
              </a:rPr>
              <a:t>；</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temp :=x</a:t>
            </a:r>
            <a:r>
              <a:rPr lang="zh-CN" altLang="en-US" sz="2400" dirty="0">
                <a:ea typeface="宋体" pitchFamily="2" charset="-122"/>
              </a:rPr>
              <a:t>；</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x :=y</a:t>
            </a:r>
            <a:r>
              <a:rPr lang="zh-CN" altLang="en-US" sz="2400" dirty="0">
                <a:ea typeface="宋体" pitchFamily="2" charset="-122"/>
              </a:rPr>
              <a:t>；</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y :=temp</a:t>
            </a:r>
          </a:p>
        </p:txBody>
      </p:sp>
      <p:sp>
        <p:nvSpPr>
          <p:cNvPr id="37894" name="Rectangle 14"/>
          <p:cNvSpPr>
            <a:spLocks noChangeArrowheads="1"/>
          </p:cNvSpPr>
          <p:nvPr/>
        </p:nvSpPr>
        <p:spPr bwMode="auto">
          <a:xfrm>
            <a:off x="4789488" y="1771650"/>
            <a:ext cx="3657600" cy="398145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400" dirty="0">
                <a:ea typeface="宋体" pitchFamily="2" charset="-122"/>
              </a:rPr>
              <a:t>procedure  swap(</a:t>
            </a:r>
            <a:r>
              <a:rPr lang="en-US" altLang="zh-CN" sz="2400" dirty="0" err="1">
                <a:ea typeface="宋体" pitchFamily="2" charset="-122"/>
              </a:rPr>
              <a:t>x,y:integer</a:t>
            </a:r>
            <a:r>
              <a:rPr lang="en-US" altLang="zh-CN" sz="2400" dirty="0">
                <a:ea typeface="宋体" pitchFamily="2" charset="-122"/>
              </a:rPr>
              <a:t>);</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         </a:t>
            </a:r>
            <a:r>
              <a:rPr lang="en-US" altLang="zh-CN" sz="2400" dirty="0" err="1">
                <a:ea typeface="宋体" pitchFamily="2" charset="-122"/>
              </a:rPr>
              <a:t>var</a:t>
            </a:r>
            <a:r>
              <a:rPr lang="en-US" altLang="zh-CN" sz="2400" dirty="0">
                <a:ea typeface="宋体" pitchFamily="2" charset="-122"/>
              </a:rPr>
              <a:t>  </a:t>
            </a:r>
            <a:r>
              <a:rPr lang="en-US" altLang="zh-CN" sz="2400" dirty="0" err="1">
                <a:ea typeface="宋体" pitchFamily="2" charset="-122"/>
              </a:rPr>
              <a:t>temp:integer</a:t>
            </a:r>
            <a:r>
              <a:rPr lang="en-US" altLang="zh-CN" sz="2400" dirty="0">
                <a:ea typeface="宋体" pitchFamily="2" charset="-122"/>
              </a:rPr>
              <a:t>;</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                  x:=y</a:t>
            </a:r>
            <a:r>
              <a:rPr lang="zh-CN" altLang="en-US" sz="2400" dirty="0">
                <a:ea typeface="宋体" pitchFamily="2" charset="-122"/>
              </a:rPr>
              <a:t>；     </a:t>
            </a:r>
          </a:p>
          <a:p>
            <a:pPr marL="342900" indent="-342900" algn="l">
              <a:spcBef>
                <a:spcPct val="20000"/>
              </a:spcBef>
              <a:buClr>
                <a:schemeClr val="tx1"/>
              </a:buClr>
              <a:buSzPct val="75000"/>
              <a:buFont typeface="Wingdings" pitchFamily="2" charset="2"/>
              <a:buNone/>
            </a:pPr>
            <a:r>
              <a:rPr lang="zh-CN" altLang="en-US" sz="2400" dirty="0">
                <a:ea typeface="宋体" pitchFamily="2" charset="-122"/>
              </a:rPr>
              <a:t>                  </a:t>
            </a:r>
            <a:r>
              <a:rPr lang="en-US" altLang="zh-CN" sz="2400" dirty="0">
                <a:ea typeface="宋体" pitchFamily="2" charset="-122"/>
              </a:rPr>
              <a:t>y:=temp</a:t>
            </a:r>
          </a:p>
          <a:p>
            <a:pPr marL="342900" indent="-342900" algn="l">
              <a:spcBef>
                <a:spcPct val="20000"/>
              </a:spcBef>
              <a:buClr>
                <a:schemeClr val="tx1"/>
              </a:buClr>
              <a:buSzPct val="75000"/>
              <a:buFont typeface="Wingdings" pitchFamily="2" charset="2"/>
              <a:buNone/>
            </a:pPr>
            <a:r>
              <a:rPr lang="en-US" altLang="zh-CN" sz="2400" dirty="0">
                <a:ea typeface="宋体" pitchFamily="2" charset="-122"/>
              </a:rPr>
              <a:t>         end</a:t>
            </a:r>
            <a:r>
              <a:rPr lang="zh-CN" altLang="en-US" sz="2400" dirty="0">
                <a:ea typeface="宋体" pitchFamily="2" charset="-122"/>
              </a:rPr>
              <a:t>；</a:t>
            </a:r>
            <a:endParaRPr lang="zh-CN" altLang="en-US" sz="2000" dirty="0">
              <a:ea typeface="宋体" pitchFamily="2" charset="-122"/>
            </a:endParaRPr>
          </a:p>
        </p:txBody>
      </p:sp>
    </p:spTree>
    <p:extLst>
      <p:ext uri="{BB962C8B-B14F-4D97-AF65-F5344CB8AC3E}">
        <p14:creationId xmlns:p14="http://schemas.microsoft.com/office/powerpoint/2010/main" val="1284032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81000" y="555679"/>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zh-CN" altLang="en-US" sz="3200" b="1" dirty="0">
                <a:solidFill>
                  <a:srgbClr val="800080"/>
                </a:solidFill>
              </a:rPr>
              <a:t>过程调用与参数传递</a:t>
            </a:r>
          </a:p>
        </p:txBody>
      </p:sp>
      <p:sp>
        <p:nvSpPr>
          <p:cNvPr id="38916" name="Rectangle 4"/>
          <p:cNvSpPr>
            <a:spLocks noChangeArrowheads="1"/>
          </p:cNvSpPr>
          <p:nvPr/>
        </p:nvSpPr>
        <p:spPr bwMode="auto">
          <a:xfrm>
            <a:off x="598488" y="1295400"/>
            <a:ext cx="7848600" cy="4793620"/>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800" b="1" dirty="0">
                <a:solidFill>
                  <a:srgbClr val="800080"/>
                </a:solidFill>
                <a:latin typeface="Times New Roman" pitchFamily="18" charset="0"/>
              </a:rPr>
              <a:t>  </a:t>
            </a:r>
            <a:r>
              <a:rPr lang="zh-CN" altLang="en-US" sz="2800" b="1" dirty="0">
                <a:solidFill>
                  <a:srgbClr val="800080"/>
                </a:solidFill>
                <a:latin typeface="Times New Roman" pitchFamily="18" charset="0"/>
              </a:rPr>
              <a:t>参数传递方式</a:t>
            </a:r>
            <a:endParaRPr kumimoji="0" lang="zh-CN" altLang="en-US" sz="1000" b="1" dirty="0">
              <a:solidFill>
                <a:srgbClr val="800080"/>
              </a:solidFill>
            </a:endParaRPr>
          </a:p>
          <a:p>
            <a:pPr algn="l">
              <a:buClrTx/>
              <a:buFont typeface="Symbol" pitchFamily="18" charset="2"/>
              <a:buNone/>
            </a:pPr>
            <a:endParaRPr kumimoji="0" lang="zh-CN" altLang="en-US" sz="1000" b="1" dirty="0">
              <a:solidFill>
                <a:srgbClr val="800080"/>
              </a:solidFill>
            </a:endParaRPr>
          </a:p>
          <a:p>
            <a:pPr lvl="1" algn="l">
              <a:buFontTx/>
              <a:buChar char="•"/>
            </a:pPr>
            <a:r>
              <a:rPr kumimoji="0" lang="zh-CN" altLang="en-US" b="1" dirty="0">
                <a:solidFill>
                  <a:srgbClr val="800080"/>
                </a:solidFill>
              </a:rPr>
              <a:t>  </a:t>
            </a:r>
            <a:r>
              <a:rPr kumimoji="0" lang="zh-CN" altLang="en-US" sz="2400" b="1" dirty="0">
                <a:solidFill>
                  <a:srgbClr val="800080"/>
                </a:solidFill>
              </a:rPr>
              <a:t>实现 </a:t>
            </a:r>
            <a:r>
              <a:rPr kumimoji="0" lang="en-US" altLang="zh-CN" sz="2400" b="1" dirty="0">
                <a:solidFill>
                  <a:srgbClr val="800080"/>
                </a:solidFill>
              </a:rPr>
              <a:t>call-by-value</a:t>
            </a:r>
          </a:p>
          <a:p>
            <a:pPr lvl="1" algn="l">
              <a:buFontTx/>
              <a:buNone/>
            </a:pPr>
            <a:r>
              <a:rPr kumimoji="0" lang="en-US" altLang="zh-CN" sz="1100" b="1" dirty="0">
                <a:solidFill>
                  <a:srgbClr val="800080"/>
                </a:solidFill>
              </a:rPr>
              <a:t>   </a:t>
            </a:r>
          </a:p>
          <a:p>
            <a:pPr lvl="1" algn="l">
              <a:lnSpc>
                <a:spcPct val="150000"/>
              </a:lnSpc>
              <a:buFontTx/>
              <a:buNone/>
            </a:pPr>
            <a:r>
              <a:rPr kumimoji="0" lang="en-US" altLang="zh-CN" sz="2400" b="1" dirty="0">
                <a:solidFill>
                  <a:srgbClr val="800080"/>
                </a:solidFill>
              </a:rPr>
              <a:t>   </a:t>
            </a:r>
            <a:r>
              <a:rPr lang="zh-CN" altLang="en-US" sz="2400" b="1" dirty="0"/>
              <a:t>形式参数当作过程的局部变量处理，即在被调过程</a:t>
            </a:r>
          </a:p>
          <a:p>
            <a:pPr lvl="1" algn="l">
              <a:lnSpc>
                <a:spcPct val="150000"/>
              </a:lnSpc>
              <a:buFontTx/>
              <a:buNone/>
            </a:pPr>
            <a:r>
              <a:rPr lang="zh-CN" altLang="en-US" sz="2400" b="1" dirty="0"/>
              <a:t>   的活动记录中开辟了形参的存储空间，这些存储位</a:t>
            </a:r>
          </a:p>
          <a:p>
            <a:pPr lvl="1" algn="l">
              <a:lnSpc>
                <a:spcPct val="150000"/>
              </a:lnSpc>
              <a:buFontTx/>
              <a:buNone/>
            </a:pPr>
            <a:r>
              <a:rPr lang="zh-CN" altLang="en-US" sz="2400" b="1" dirty="0"/>
              <a:t>   置用以存放实参</a:t>
            </a:r>
          </a:p>
          <a:p>
            <a:pPr lvl="1" algn="l">
              <a:lnSpc>
                <a:spcPct val="150000"/>
              </a:lnSpc>
              <a:buFontTx/>
              <a:buNone/>
            </a:pPr>
            <a:endParaRPr lang="zh-CN" altLang="en-US" sz="1100" b="1" dirty="0"/>
          </a:p>
          <a:p>
            <a:pPr lvl="1" algn="l">
              <a:lnSpc>
                <a:spcPct val="150000"/>
              </a:lnSpc>
              <a:buFontTx/>
              <a:buNone/>
            </a:pPr>
            <a:r>
              <a:rPr lang="zh-CN" altLang="en-US" sz="2400" b="1" dirty="0"/>
              <a:t>   调用过程计算实参的值，将其放于对应的存储空间</a:t>
            </a:r>
          </a:p>
          <a:p>
            <a:pPr lvl="1" algn="l">
              <a:lnSpc>
                <a:spcPct val="150000"/>
              </a:lnSpc>
              <a:buFontTx/>
              <a:buNone/>
            </a:pPr>
            <a:r>
              <a:rPr lang="zh-CN" altLang="en-US" sz="2400" b="1" dirty="0" smtClean="0"/>
              <a:t>   </a:t>
            </a:r>
            <a:r>
              <a:rPr lang="zh-CN" altLang="en-US" sz="2400" b="1" dirty="0"/>
              <a:t>被调用过程执行时，就像使用局部变量一样使用这</a:t>
            </a:r>
          </a:p>
          <a:p>
            <a:pPr lvl="1" algn="l">
              <a:lnSpc>
                <a:spcPct val="150000"/>
              </a:lnSpc>
              <a:buFontTx/>
              <a:buNone/>
            </a:pPr>
            <a:r>
              <a:rPr lang="zh-CN" altLang="en-US" sz="2400" b="1" dirty="0"/>
              <a:t>   些形式单元</a:t>
            </a:r>
          </a:p>
        </p:txBody>
      </p:sp>
    </p:spTree>
    <p:extLst>
      <p:ext uri="{BB962C8B-B14F-4D97-AF65-F5344CB8AC3E}">
        <p14:creationId xmlns:p14="http://schemas.microsoft.com/office/powerpoint/2010/main" val="3965205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304800" y="555679"/>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zh-CN" altLang="en-US" sz="3200" b="1" dirty="0">
                <a:solidFill>
                  <a:srgbClr val="800080"/>
                </a:solidFill>
              </a:rPr>
              <a:t>过程调用与参数传递</a:t>
            </a:r>
          </a:p>
        </p:txBody>
      </p:sp>
      <p:sp>
        <p:nvSpPr>
          <p:cNvPr id="39940" name="Rectangle 4"/>
          <p:cNvSpPr>
            <a:spLocks noChangeArrowheads="1"/>
          </p:cNvSpPr>
          <p:nvPr/>
        </p:nvSpPr>
        <p:spPr bwMode="auto">
          <a:xfrm>
            <a:off x="457200" y="1135117"/>
            <a:ext cx="5486400" cy="1384995"/>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800" b="1" dirty="0">
                <a:solidFill>
                  <a:srgbClr val="800080"/>
                </a:solidFill>
                <a:latin typeface="Times New Roman" pitchFamily="18" charset="0"/>
              </a:rPr>
              <a:t>  </a:t>
            </a:r>
            <a:r>
              <a:rPr lang="zh-CN" altLang="en-US" sz="2800" b="1" dirty="0">
                <a:solidFill>
                  <a:srgbClr val="800080"/>
                </a:solidFill>
                <a:latin typeface="Times New Roman" pitchFamily="18" charset="0"/>
              </a:rPr>
              <a:t>参数传递方式</a:t>
            </a:r>
            <a:endParaRPr kumimoji="0" lang="zh-CN" altLang="en-US" sz="1000" b="1" dirty="0">
              <a:solidFill>
                <a:srgbClr val="800080"/>
              </a:solidFill>
            </a:endParaRPr>
          </a:p>
          <a:p>
            <a:pPr algn="l">
              <a:buClrTx/>
              <a:buFont typeface="Symbol" pitchFamily="18" charset="2"/>
              <a:buNone/>
            </a:pPr>
            <a:endParaRPr kumimoji="0" lang="zh-CN" altLang="en-US" sz="1000" b="1" dirty="0">
              <a:solidFill>
                <a:srgbClr val="800080"/>
              </a:solidFill>
            </a:endParaRPr>
          </a:p>
          <a:p>
            <a:pPr lvl="1" algn="l">
              <a:buFontTx/>
              <a:buChar char="•"/>
            </a:pPr>
            <a:r>
              <a:rPr kumimoji="0" lang="zh-CN" altLang="en-US" b="1" dirty="0">
                <a:solidFill>
                  <a:srgbClr val="800080"/>
                </a:solidFill>
              </a:rPr>
              <a:t>  </a:t>
            </a:r>
            <a:r>
              <a:rPr kumimoji="0" lang="en-US" altLang="zh-CN" b="1" dirty="0">
                <a:solidFill>
                  <a:srgbClr val="800080"/>
                </a:solidFill>
              </a:rPr>
              <a:t>call-by-reference  </a:t>
            </a:r>
            <a:r>
              <a:rPr kumimoji="0" lang="zh-CN" altLang="en-US" b="1" dirty="0">
                <a:solidFill>
                  <a:srgbClr val="800080"/>
                </a:solidFill>
              </a:rPr>
              <a:t>举例  </a:t>
            </a:r>
          </a:p>
          <a:p>
            <a:pPr lvl="1" algn="l">
              <a:buFontTx/>
              <a:buNone/>
            </a:pPr>
            <a:r>
              <a:rPr lang="zh-CN" altLang="en-US" sz="1000" b="1" dirty="0"/>
              <a:t>   </a:t>
            </a:r>
          </a:p>
          <a:p>
            <a:pPr lvl="1" algn="l">
              <a:buFontTx/>
              <a:buNone/>
            </a:pPr>
            <a:r>
              <a:rPr lang="zh-CN" altLang="en-US" b="1" dirty="0"/>
              <a:t>   调用</a:t>
            </a:r>
            <a:r>
              <a:rPr lang="en-US" altLang="zh-CN" dirty="0"/>
              <a:t>swap(</a:t>
            </a:r>
            <a:r>
              <a:rPr lang="en-US" altLang="zh-CN" dirty="0" err="1"/>
              <a:t>a,b</a:t>
            </a:r>
            <a:r>
              <a:rPr lang="en-US" altLang="zh-CN" dirty="0"/>
              <a:t>)</a:t>
            </a:r>
            <a:r>
              <a:rPr lang="en-US" altLang="zh-CN" b="1" dirty="0"/>
              <a:t> </a:t>
            </a:r>
            <a:r>
              <a:rPr lang="zh-CN" altLang="en-US" b="1" dirty="0"/>
              <a:t>过程将</a:t>
            </a:r>
            <a:r>
              <a:rPr lang="zh-CN" altLang="en-US" b="1" dirty="0" smtClean="0"/>
              <a:t>交换 </a:t>
            </a:r>
            <a:r>
              <a:rPr lang="en-US" altLang="zh-CN" dirty="0"/>
              <a:t>a </a:t>
            </a:r>
            <a:r>
              <a:rPr lang="zh-CN" altLang="en-US" b="1" dirty="0"/>
              <a:t>和 </a:t>
            </a:r>
            <a:r>
              <a:rPr lang="en-US" altLang="zh-CN" dirty="0"/>
              <a:t>b </a:t>
            </a:r>
            <a:r>
              <a:rPr lang="zh-CN" altLang="zh-CN" b="1" dirty="0"/>
              <a:t>的值</a:t>
            </a:r>
            <a:endParaRPr lang="zh-CN" altLang="en-US" b="1" dirty="0"/>
          </a:p>
        </p:txBody>
      </p:sp>
      <p:sp>
        <p:nvSpPr>
          <p:cNvPr id="39941" name="Rectangle 14"/>
          <p:cNvSpPr>
            <a:spLocks noChangeArrowheads="1"/>
          </p:cNvSpPr>
          <p:nvPr/>
        </p:nvSpPr>
        <p:spPr bwMode="auto">
          <a:xfrm>
            <a:off x="1371600" y="2819400"/>
            <a:ext cx="3962400" cy="2743200"/>
          </a:xfrm>
          <a:prstGeom prst="rect">
            <a:avLst/>
          </a:prstGeom>
          <a:noFill/>
          <a:ln w="9525">
            <a:noFill/>
            <a:miter lim="800000"/>
            <a:headEnd/>
            <a:tailEnd/>
          </a:ln>
          <a:effectLst/>
        </p:spPr>
        <p:txBody>
          <a:bodyPr/>
          <a:lstStyle/>
          <a:p>
            <a:pPr marL="342900" indent="-342900">
              <a:spcBef>
                <a:spcPct val="20000"/>
              </a:spcBef>
              <a:buClr>
                <a:schemeClr val="tx1"/>
              </a:buClr>
              <a:buSzPct val="75000"/>
              <a:buFont typeface="Wingdings" pitchFamily="2" charset="2"/>
              <a:buNone/>
            </a:pPr>
            <a:r>
              <a:rPr lang="en-US" altLang="zh-CN" sz="2000" dirty="0">
                <a:ea typeface="宋体" pitchFamily="2" charset="-122"/>
              </a:rPr>
              <a:t>procedure  swap(</a:t>
            </a:r>
            <a:r>
              <a:rPr lang="en-US" altLang="zh-CN" sz="2000" dirty="0" err="1">
                <a:ea typeface="宋体" pitchFamily="2" charset="-122"/>
              </a:rPr>
              <a:t>var</a:t>
            </a:r>
            <a:r>
              <a:rPr lang="en-US" altLang="zh-CN" sz="2000" dirty="0">
                <a:ea typeface="宋体" pitchFamily="2" charset="-122"/>
              </a:rPr>
              <a:t>  </a:t>
            </a:r>
            <a:r>
              <a:rPr lang="en-US" altLang="zh-CN" sz="2000" dirty="0" err="1">
                <a:ea typeface="宋体" pitchFamily="2" charset="-122"/>
              </a:rPr>
              <a:t>x,y:integer</a:t>
            </a:r>
            <a:r>
              <a:rPr lang="en-US" altLang="zh-CN" sz="2000" dirty="0">
                <a:ea typeface="宋体" pitchFamily="2" charset="-122"/>
              </a:rPr>
              <a:t>);</a:t>
            </a:r>
          </a:p>
          <a:p>
            <a:pPr marL="342900" indent="-342900">
              <a:spcBef>
                <a:spcPct val="20000"/>
              </a:spcBef>
              <a:buClr>
                <a:schemeClr val="tx1"/>
              </a:buClr>
              <a:buSzPct val="75000"/>
              <a:buFont typeface="Wingdings" pitchFamily="2" charset="2"/>
              <a:buNone/>
            </a:pPr>
            <a:r>
              <a:rPr lang="en-US" altLang="zh-CN" sz="2000" dirty="0">
                <a:ea typeface="宋体" pitchFamily="2" charset="-122"/>
              </a:rPr>
              <a:t>         </a:t>
            </a:r>
            <a:r>
              <a:rPr lang="en-US" altLang="zh-CN" sz="2000" dirty="0" err="1">
                <a:ea typeface="宋体" pitchFamily="2" charset="-122"/>
              </a:rPr>
              <a:t>var</a:t>
            </a:r>
            <a:r>
              <a:rPr lang="en-US" altLang="zh-CN" sz="2000" dirty="0">
                <a:ea typeface="宋体" pitchFamily="2" charset="-122"/>
              </a:rPr>
              <a:t>  </a:t>
            </a:r>
            <a:r>
              <a:rPr lang="en-US" altLang="zh-CN" sz="2000" dirty="0" err="1">
                <a:ea typeface="宋体" pitchFamily="2" charset="-122"/>
              </a:rPr>
              <a:t>temp:integer</a:t>
            </a:r>
            <a:r>
              <a:rPr lang="en-US" altLang="zh-CN" sz="2000" dirty="0">
                <a:ea typeface="宋体" pitchFamily="2" charset="-122"/>
              </a:rPr>
              <a:t>;</a:t>
            </a:r>
          </a:p>
          <a:p>
            <a:pPr marL="342900" indent="-342900">
              <a:spcBef>
                <a:spcPct val="20000"/>
              </a:spcBef>
              <a:buClr>
                <a:schemeClr val="tx1"/>
              </a:buClr>
              <a:buSzPct val="75000"/>
              <a:buFont typeface="Wingdings" pitchFamily="2" charset="2"/>
              <a:buNone/>
            </a:pPr>
            <a:r>
              <a:rPr lang="en-US" altLang="zh-CN" sz="2000" dirty="0">
                <a:ea typeface="宋体" pitchFamily="2" charset="-122"/>
              </a:rPr>
              <a:t>         begin    </a:t>
            </a:r>
          </a:p>
          <a:p>
            <a:pPr marL="342900" indent="-342900">
              <a:spcBef>
                <a:spcPct val="20000"/>
              </a:spcBef>
              <a:buClr>
                <a:schemeClr val="tx1"/>
              </a:buClr>
              <a:buSzPct val="75000"/>
              <a:buFont typeface="Wingdings" pitchFamily="2" charset="2"/>
              <a:buNone/>
            </a:pPr>
            <a:r>
              <a:rPr lang="en-US" altLang="zh-CN" sz="2000" dirty="0">
                <a:ea typeface="宋体" pitchFamily="2" charset="-122"/>
              </a:rPr>
              <a:t>                  temp:=x;    </a:t>
            </a:r>
          </a:p>
          <a:p>
            <a:pPr marL="342900" indent="-342900">
              <a:spcBef>
                <a:spcPct val="20000"/>
              </a:spcBef>
              <a:buClr>
                <a:schemeClr val="tx1"/>
              </a:buClr>
              <a:buSzPct val="75000"/>
              <a:buFont typeface="Wingdings" pitchFamily="2" charset="2"/>
              <a:buNone/>
            </a:pPr>
            <a:r>
              <a:rPr lang="en-US" altLang="zh-CN" sz="2000" dirty="0">
                <a:ea typeface="宋体" pitchFamily="2" charset="-122"/>
              </a:rPr>
              <a:t>                  x:=y</a:t>
            </a:r>
            <a:r>
              <a:rPr lang="zh-CN" altLang="en-US" sz="2000" dirty="0">
                <a:ea typeface="宋体" pitchFamily="2" charset="-122"/>
              </a:rPr>
              <a:t>；     </a:t>
            </a:r>
          </a:p>
          <a:p>
            <a:pPr marL="342900" indent="-342900">
              <a:spcBef>
                <a:spcPct val="20000"/>
              </a:spcBef>
              <a:buClr>
                <a:schemeClr val="tx1"/>
              </a:buClr>
              <a:buSzPct val="75000"/>
              <a:buFont typeface="Wingdings" pitchFamily="2" charset="2"/>
              <a:buNone/>
            </a:pPr>
            <a:r>
              <a:rPr lang="zh-CN" altLang="en-US" sz="2000" dirty="0">
                <a:ea typeface="宋体" pitchFamily="2" charset="-122"/>
              </a:rPr>
              <a:t>                  </a:t>
            </a:r>
            <a:r>
              <a:rPr lang="en-US" altLang="zh-CN" sz="2000" dirty="0">
                <a:ea typeface="宋体" pitchFamily="2" charset="-122"/>
              </a:rPr>
              <a:t>y:=temp</a:t>
            </a:r>
          </a:p>
          <a:p>
            <a:pPr marL="342900" indent="-342900">
              <a:spcBef>
                <a:spcPct val="20000"/>
              </a:spcBef>
              <a:buClr>
                <a:schemeClr val="tx1"/>
              </a:buClr>
              <a:buSzPct val="75000"/>
              <a:buFont typeface="Wingdings" pitchFamily="2" charset="2"/>
              <a:buNone/>
            </a:pPr>
            <a:r>
              <a:rPr lang="en-US" altLang="zh-CN" sz="2000" dirty="0">
                <a:ea typeface="宋体" pitchFamily="2" charset="-122"/>
              </a:rPr>
              <a:t>         end</a:t>
            </a:r>
            <a:r>
              <a:rPr lang="zh-CN" altLang="en-US" sz="2000" dirty="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val="3049577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304800" y="381000"/>
            <a:ext cx="670560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zh-CN" altLang="en-US" sz="3200" b="1" dirty="0">
                <a:solidFill>
                  <a:srgbClr val="800080"/>
                </a:solidFill>
              </a:rPr>
              <a:t>过程调用与参数传递</a:t>
            </a:r>
          </a:p>
        </p:txBody>
      </p:sp>
      <p:sp>
        <p:nvSpPr>
          <p:cNvPr id="40964" name="Rectangle 4"/>
          <p:cNvSpPr>
            <a:spLocks noChangeArrowheads="1"/>
          </p:cNvSpPr>
          <p:nvPr/>
        </p:nvSpPr>
        <p:spPr bwMode="auto">
          <a:xfrm>
            <a:off x="419100" y="1371600"/>
            <a:ext cx="7848600" cy="4748223"/>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800" b="1" dirty="0">
                <a:solidFill>
                  <a:srgbClr val="800080"/>
                </a:solidFill>
                <a:latin typeface="Times New Roman" pitchFamily="18" charset="0"/>
              </a:rPr>
              <a:t>  </a:t>
            </a:r>
            <a:r>
              <a:rPr lang="zh-CN" altLang="en-US" sz="2800" b="1" dirty="0">
                <a:solidFill>
                  <a:srgbClr val="800080"/>
                </a:solidFill>
                <a:latin typeface="Times New Roman" pitchFamily="18" charset="0"/>
              </a:rPr>
              <a:t>参数传递方式</a:t>
            </a:r>
            <a:endParaRPr kumimoji="0" lang="zh-CN" altLang="en-US" sz="1000" b="1" dirty="0">
              <a:solidFill>
                <a:srgbClr val="800080"/>
              </a:solidFill>
            </a:endParaRPr>
          </a:p>
          <a:p>
            <a:pPr algn="l">
              <a:buClrTx/>
              <a:buFont typeface="Symbol" pitchFamily="18" charset="2"/>
              <a:buNone/>
            </a:pPr>
            <a:endParaRPr kumimoji="0" lang="zh-CN" altLang="en-US" sz="1000" b="1" dirty="0">
              <a:solidFill>
                <a:srgbClr val="800080"/>
              </a:solidFill>
            </a:endParaRPr>
          </a:p>
          <a:p>
            <a:pPr lvl="1" algn="l">
              <a:buFontTx/>
              <a:buChar char="•"/>
            </a:pPr>
            <a:r>
              <a:rPr kumimoji="0" lang="zh-CN" altLang="en-US" b="1" dirty="0">
                <a:solidFill>
                  <a:srgbClr val="800080"/>
                </a:solidFill>
              </a:rPr>
              <a:t>  实现 </a:t>
            </a:r>
            <a:r>
              <a:rPr kumimoji="0" lang="en-US" altLang="zh-CN" b="1" dirty="0">
                <a:solidFill>
                  <a:srgbClr val="800080"/>
                </a:solidFill>
              </a:rPr>
              <a:t>call-by-reference</a:t>
            </a:r>
          </a:p>
          <a:p>
            <a:pPr lvl="1" algn="l">
              <a:buFontTx/>
              <a:buNone/>
            </a:pPr>
            <a:r>
              <a:rPr kumimoji="0" lang="en-US" altLang="zh-CN" sz="1000" b="1" dirty="0">
                <a:solidFill>
                  <a:srgbClr val="800080"/>
                </a:solidFill>
              </a:rPr>
              <a:t>   </a:t>
            </a:r>
          </a:p>
          <a:p>
            <a:pPr algn="l">
              <a:lnSpc>
                <a:spcPct val="150000"/>
              </a:lnSpc>
              <a:spcBef>
                <a:spcPct val="20000"/>
              </a:spcBef>
              <a:buClrTx/>
              <a:buFontTx/>
              <a:buNone/>
            </a:pPr>
            <a:r>
              <a:rPr lang="en-US" altLang="zh-CN" sz="2000" b="1" dirty="0">
                <a:latin typeface="Times New Roman" pitchFamily="18" charset="0"/>
              </a:rPr>
              <a:t>          </a:t>
            </a:r>
            <a:r>
              <a:rPr lang="zh-CN" altLang="en-US" sz="2400" b="1" dirty="0" smtClean="0">
                <a:latin typeface="Times New Roman" pitchFamily="18" charset="0"/>
              </a:rPr>
              <a:t>把</a:t>
            </a:r>
            <a:r>
              <a:rPr lang="zh-CN" altLang="en-US" sz="2400" b="1" dirty="0">
                <a:latin typeface="Times New Roman" pitchFamily="18" charset="0"/>
              </a:rPr>
              <a:t>实在参数的地址传递给相应的形参，即调用过程把一个</a:t>
            </a:r>
            <a:r>
              <a:rPr lang="zh-CN" altLang="en-US" sz="2400" b="1" dirty="0" smtClean="0">
                <a:latin typeface="Times New Roman" pitchFamily="18" charset="0"/>
              </a:rPr>
              <a:t>指向实参</a:t>
            </a:r>
            <a:r>
              <a:rPr lang="zh-CN" altLang="en-US" sz="2400" b="1" dirty="0">
                <a:latin typeface="Times New Roman" pitchFamily="18" charset="0"/>
              </a:rPr>
              <a:t>的存储地址的指针传递给被调用过程相应的形参：</a:t>
            </a:r>
            <a:endParaRPr lang="zh-CN" altLang="en-US" sz="2400" b="1" dirty="0"/>
          </a:p>
          <a:p>
            <a:pPr lvl="1" algn="l">
              <a:lnSpc>
                <a:spcPct val="150000"/>
              </a:lnSpc>
              <a:buFontTx/>
              <a:buNone/>
            </a:pPr>
            <a:endParaRPr lang="zh-CN" altLang="en-US" sz="1050" b="1" dirty="0"/>
          </a:p>
          <a:p>
            <a:pPr lvl="1" algn="l">
              <a:lnSpc>
                <a:spcPct val="150000"/>
              </a:lnSpc>
              <a:buFontTx/>
              <a:buNone/>
            </a:pPr>
            <a:r>
              <a:rPr lang="zh-CN" altLang="en-US" sz="2400" b="1" dirty="0">
                <a:latin typeface="Times New Roman" pitchFamily="18" charset="0"/>
              </a:rPr>
              <a:t>   若实在参数是一个名字，或具有左值的表达式，则传递左</a:t>
            </a:r>
            <a:r>
              <a:rPr lang="zh-CN" altLang="en-US" sz="2400" b="1" dirty="0">
                <a:latin typeface="Times New Roman" pitchFamily="18" charset="0"/>
              </a:rPr>
              <a:t>值若</a:t>
            </a:r>
            <a:r>
              <a:rPr lang="zh-CN" altLang="en-US" sz="2400" b="1" dirty="0">
                <a:latin typeface="Times New Roman" pitchFamily="18" charset="0"/>
              </a:rPr>
              <a:t>实在参数是无左值的表达式，则计算该表达式的值，放入</a:t>
            </a:r>
            <a:r>
              <a:rPr lang="zh-CN" altLang="en-US" sz="2400" b="1" dirty="0">
                <a:latin typeface="Times New Roman" pitchFamily="18" charset="0"/>
              </a:rPr>
              <a:t>一存储单元</a:t>
            </a:r>
            <a:r>
              <a:rPr lang="zh-CN" altLang="en-US" sz="2400" b="1" dirty="0">
                <a:latin typeface="Times New Roman" pitchFamily="18" charset="0"/>
              </a:rPr>
              <a:t>，传此存储单元地址</a:t>
            </a:r>
          </a:p>
        </p:txBody>
      </p:sp>
    </p:spTree>
    <p:extLst>
      <p:ext uri="{BB962C8B-B14F-4D97-AF65-F5344CB8AC3E}">
        <p14:creationId xmlns:p14="http://schemas.microsoft.com/office/powerpoint/2010/main" val="2208209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012825"/>
            <a:ext cx="7086600" cy="2123658"/>
          </a:xfrm>
          <a:prstGeom prst="rect">
            <a:avLst/>
          </a:prstGeom>
          <a:noFill/>
        </p:spPr>
        <p:txBody>
          <a:bodyPr wrap="square" rtlCol="0">
            <a:spAutoFit/>
          </a:bodyPr>
          <a:lstStyle/>
          <a:p>
            <a:r>
              <a:rPr lang="zh-CN" altLang="en-US" sz="3200" dirty="0" smtClean="0">
                <a:solidFill>
                  <a:srgbClr val="FF0000"/>
                </a:solidFill>
              </a:rPr>
              <a:t>基本概念回顾</a:t>
            </a:r>
            <a:endParaRPr lang="en-US" altLang="zh-CN" sz="3200" dirty="0" smtClean="0">
              <a:solidFill>
                <a:srgbClr val="FF0000"/>
              </a:solidFill>
            </a:endParaRPr>
          </a:p>
          <a:p>
            <a:pPr algn="l"/>
            <a:endParaRPr lang="en-US" altLang="zh-CN" dirty="0"/>
          </a:p>
          <a:p>
            <a:pPr algn="l"/>
            <a:r>
              <a:rPr lang="zh-CN" altLang="en-US" sz="2000" dirty="0" smtClean="0"/>
              <a:t>源程序所处的环境                           目标代码所处的环境</a:t>
            </a:r>
            <a:endParaRPr lang="en-US" altLang="zh-CN" sz="2000" dirty="0" smtClean="0"/>
          </a:p>
          <a:p>
            <a:pPr algn="l"/>
            <a:endParaRPr lang="en-US" altLang="zh-CN" sz="2000" dirty="0" smtClean="0"/>
          </a:p>
          <a:p>
            <a:pPr algn="l"/>
            <a:r>
              <a:rPr lang="zh-CN" altLang="en-US" sz="2000" dirty="0" smtClean="0"/>
              <a:t>    计算环境       →</a:t>
            </a:r>
            <a:r>
              <a:rPr lang="zh-CN" altLang="en-US" sz="2000" dirty="0"/>
              <a:t> </a:t>
            </a:r>
            <a:r>
              <a:rPr lang="zh-CN" altLang="en-US" sz="2000" dirty="0" smtClean="0"/>
              <a:t>→</a:t>
            </a:r>
            <a:r>
              <a:rPr lang="zh-CN" altLang="en-US" sz="2000" dirty="0"/>
              <a:t> →</a:t>
            </a:r>
            <a:r>
              <a:rPr lang="zh-CN" altLang="en-US" sz="2000" dirty="0" smtClean="0"/>
              <a:t>                运行时环境</a:t>
            </a:r>
            <a:endParaRPr lang="en-US" altLang="zh-CN" sz="2000" dirty="0" smtClean="0"/>
          </a:p>
          <a:p>
            <a:pPr algn="l"/>
            <a:endParaRPr lang="en-US" altLang="zh-CN" dirty="0" smtClean="0"/>
          </a:p>
        </p:txBody>
      </p:sp>
      <p:sp>
        <p:nvSpPr>
          <p:cNvPr id="6" name="TextBox 5"/>
          <p:cNvSpPr txBox="1"/>
          <p:nvPr/>
        </p:nvSpPr>
        <p:spPr>
          <a:xfrm>
            <a:off x="304800" y="2813307"/>
            <a:ext cx="8001000" cy="461665"/>
          </a:xfrm>
          <a:prstGeom prst="rect">
            <a:avLst/>
          </a:prstGeom>
          <a:noFill/>
        </p:spPr>
        <p:txBody>
          <a:bodyPr wrap="square" rtlCol="0">
            <a:spAutoFit/>
          </a:bodyPr>
          <a:lstStyle/>
          <a:p>
            <a:r>
              <a:rPr lang="zh-CN" altLang="en-US" sz="2400" dirty="0"/>
              <a:t>将源程序中的名字（常量、变量） </a:t>
            </a:r>
            <a:r>
              <a:rPr lang="zh-CN" altLang="en-US" sz="2400" dirty="0" smtClean="0"/>
              <a:t>→ </a:t>
            </a:r>
            <a:r>
              <a:rPr lang="zh-CN" altLang="en-US" sz="2400" dirty="0"/>
              <a:t>目标机的</a:t>
            </a:r>
            <a:r>
              <a:rPr lang="zh-CN" altLang="en-US" sz="2400" dirty="0" smtClean="0"/>
              <a:t>存储空间</a:t>
            </a:r>
            <a:endParaRPr lang="zh-CN" altLang="en-US" sz="2400" dirty="0"/>
          </a:p>
        </p:txBody>
      </p:sp>
      <p:sp>
        <p:nvSpPr>
          <p:cNvPr id="7" name="TextBox 6"/>
          <p:cNvSpPr txBox="1"/>
          <p:nvPr/>
        </p:nvSpPr>
        <p:spPr>
          <a:xfrm>
            <a:off x="507568" y="3429000"/>
            <a:ext cx="8179231" cy="2677656"/>
          </a:xfrm>
          <a:prstGeom prst="rect">
            <a:avLst/>
          </a:prstGeom>
          <a:noFill/>
        </p:spPr>
        <p:txBody>
          <a:bodyPr wrap="square" rtlCol="0">
            <a:spAutoFit/>
          </a:bodyPr>
          <a:lstStyle/>
          <a:p>
            <a:pPr marL="342900" indent="-342900" algn="l">
              <a:buFont typeface="Arial" pitchFamily="34" charset="0"/>
              <a:buChar char="•"/>
            </a:pPr>
            <a:r>
              <a:rPr lang="zh-CN" altLang="en-US" sz="2400" dirty="0" smtClean="0"/>
              <a:t>源程序的一次执行称为一次活动，在过程的语句序列执行之前，过程中访问的对象构成此过程的运行环境，运行环境由运行支持程序组织。</a:t>
            </a:r>
            <a:endParaRPr lang="en-US" altLang="zh-CN" sz="2400" dirty="0" smtClean="0"/>
          </a:p>
          <a:p>
            <a:pPr marL="342900" indent="-342900" algn="l">
              <a:buFont typeface="Arial" pitchFamily="34" charset="0"/>
              <a:buChar char="•"/>
            </a:pPr>
            <a:r>
              <a:rPr lang="zh-CN" altLang="en-US" sz="2400" dirty="0" smtClean="0"/>
              <a:t>过程的一次活动生存期：从第一条到最后一条语句的执行</a:t>
            </a:r>
            <a:endParaRPr lang="en-US" altLang="zh-CN" sz="2400" dirty="0" smtClean="0"/>
          </a:p>
          <a:p>
            <a:pPr marL="342900" indent="-342900" algn="l">
              <a:buFont typeface="Arial" pitchFamily="34" charset="0"/>
              <a:buChar char="•"/>
            </a:pPr>
            <a:r>
              <a:rPr lang="zh-CN" altLang="en-US" sz="2400" dirty="0" smtClean="0"/>
              <a:t>编译程序根据如何组织运行环境而生成目标代码！</a:t>
            </a:r>
            <a:endParaRPr lang="en-US" altLang="zh-CN" sz="2400" dirty="0" smtClean="0"/>
          </a:p>
          <a:p>
            <a:pPr marL="342900" indent="-342900" algn="l">
              <a:buFont typeface="Arial" pitchFamily="34" charset="0"/>
              <a:buChar char="•"/>
            </a:pPr>
            <a:r>
              <a:rPr lang="zh-CN" altLang="en-US" sz="2400" dirty="0" smtClean="0"/>
              <a:t>源程序由一组过程组成。</a:t>
            </a:r>
            <a:endParaRPr lang="en-US" altLang="zh-CN" sz="2400" dirty="0" smtClean="0"/>
          </a:p>
          <a:p>
            <a:pPr marL="342900" indent="-342900" algn="l">
              <a:buFont typeface="Arial" pitchFamily="34" charset="0"/>
              <a:buChar char="•"/>
            </a:pPr>
            <a:r>
              <a:rPr lang="zh-CN" altLang="en-US" sz="2400" dirty="0" smtClean="0"/>
              <a:t>构成源程序的多个过程，要么是嵌套的要么是平行的。</a:t>
            </a:r>
            <a:endParaRPr lang="zh-CN" altLang="en-US" sz="2400" dirty="0"/>
          </a:p>
        </p:txBody>
      </p:sp>
      <p:sp>
        <p:nvSpPr>
          <p:cNvPr id="5" name="Rectangle 10"/>
          <p:cNvSpPr txBox="1">
            <a:spLocks noChangeArrowheads="1"/>
          </p:cNvSpPr>
          <p:nvPr/>
        </p:nvSpPr>
        <p:spPr>
          <a:xfrm>
            <a:off x="457199" y="479425"/>
            <a:ext cx="48688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smtClean="0">
                <a:latin typeface="Times New Roman" charset="0"/>
                <a:ea typeface="黑体" pitchFamily="2" charset="-122"/>
              </a:rPr>
              <a:t>9.1</a:t>
            </a:r>
            <a:r>
              <a:rPr lang="zh-CN" altLang="en-US" sz="2800" b="1" dirty="0" smtClean="0">
                <a:latin typeface="Times New Roman" charset="0"/>
                <a:ea typeface="黑体" pitchFamily="2" charset="-122"/>
              </a:rPr>
              <a:t>　运行时存储组织概述</a:t>
            </a:r>
            <a:endParaRPr lang="zh-CN" altLang="en-US" sz="2800" b="1" dirty="0">
              <a:latin typeface="Times New Roman" charset="0"/>
              <a:ea typeface="黑体" pitchFamily="2" charset="-122"/>
            </a:endParaRPr>
          </a:p>
        </p:txBody>
      </p:sp>
    </p:spTree>
    <p:extLst>
      <p:ext uri="{BB962C8B-B14F-4D97-AF65-F5344CB8AC3E}">
        <p14:creationId xmlns:p14="http://schemas.microsoft.com/office/powerpoint/2010/main" val="2176680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5"/>
          <p:cNvSpPr txBox="1">
            <a:spLocks noChangeArrowheads="1"/>
          </p:cNvSpPr>
          <p:nvPr/>
        </p:nvSpPr>
        <p:spPr bwMode="auto">
          <a:xfrm>
            <a:off x="685800" y="1265238"/>
            <a:ext cx="7486650" cy="579437"/>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en-US" altLang="zh-CN" sz="3200" dirty="0"/>
              <a:t> </a:t>
            </a:r>
            <a:r>
              <a:rPr lang="zh-CN" altLang="en-US" sz="3200" b="1" dirty="0">
                <a:solidFill>
                  <a:srgbClr val="800080"/>
                </a:solidFill>
              </a:rPr>
              <a:t>理解“类”和“对象”的角色</a:t>
            </a:r>
          </a:p>
        </p:txBody>
      </p:sp>
      <p:sp>
        <p:nvSpPr>
          <p:cNvPr id="41988" name="Rectangle 6"/>
          <p:cNvSpPr>
            <a:spLocks noChangeArrowheads="1"/>
          </p:cNvSpPr>
          <p:nvPr/>
        </p:nvSpPr>
        <p:spPr bwMode="auto">
          <a:xfrm>
            <a:off x="1116013" y="1989138"/>
            <a:ext cx="7704137" cy="3824124"/>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3200" b="1" dirty="0">
                <a:solidFill>
                  <a:srgbClr val="800080"/>
                </a:solidFill>
                <a:latin typeface="Times New Roman" pitchFamily="18" charset="0"/>
              </a:rPr>
              <a:t>  </a:t>
            </a:r>
            <a:r>
              <a:rPr kumimoji="0" lang="zh-CN" altLang="en-US" sz="2000" b="1" dirty="0"/>
              <a:t>类扮演的角色是程序的静态定义</a:t>
            </a:r>
          </a:p>
          <a:p>
            <a:pPr lvl="1" algn="l">
              <a:buFontTx/>
              <a:buNone/>
            </a:pPr>
            <a:endParaRPr kumimoji="0" lang="zh-CN" altLang="en-US" sz="1050" b="1" dirty="0"/>
          </a:p>
          <a:p>
            <a:pPr algn="l">
              <a:buFont typeface="Symbol" pitchFamily="18" charset="2"/>
              <a:buChar char="-"/>
            </a:pPr>
            <a:r>
              <a:rPr kumimoji="0" lang="zh-CN" altLang="en-US" sz="2000" b="1" dirty="0"/>
              <a:t>   对象扮演的角色是程序运行时的动态结构</a:t>
            </a:r>
          </a:p>
          <a:p>
            <a:pPr algn="l">
              <a:buFont typeface="Symbol" pitchFamily="18" charset="2"/>
              <a:buNone/>
            </a:pPr>
            <a:endParaRPr kumimoji="0" lang="zh-CN" altLang="en-US" sz="1050" b="1" dirty="0"/>
          </a:p>
          <a:p>
            <a:pPr algn="l">
              <a:buFont typeface="Symbol" pitchFamily="18" charset="2"/>
              <a:buChar char="-"/>
            </a:pPr>
            <a:r>
              <a:rPr kumimoji="0" lang="zh-CN" altLang="en-US" sz="2000" b="1" dirty="0"/>
              <a:t>  类是一组运行时对象的共同性质的静态描述</a:t>
            </a:r>
          </a:p>
          <a:p>
            <a:pPr algn="l">
              <a:buFont typeface="Symbol" pitchFamily="18" charset="2"/>
              <a:buNone/>
            </a:pPr>
            <a:endParaRPr kumimoji="0" lang="zh-CN" altLang="en-US" sz="1050" b="1" dirty="0"/>
          </a:p>
          <a:p>
            <a:pPr algn="l">
              <a:buFontTx/>
              <a:buNone/>
            </a:pPr>
            <a:r>
              <a:rPr kumimoji="0" lang="zh-CN" altLang="en-US" sz="2000" b="1" dirty="0"/>
              <a:t>    类的</a:t>
            </a:r>
            <a:r>
              <a:rPr kumimoji="0" lang="zh-CN" altLang="en-US" sz="2000" b="1" dirty="0">
                <a:solidFill>
                  <a:srgbClr val="800080"/>
                </a:solidFill>
              </a:rPr>
              <a:t>特征</a:t>
            </a:r>
            <a:r>
              <a:rPr lang="zh-CN" altLang="en-US" sz="2000" dirty="0"/>
              <a:t>（</a:t>
            </a:r>
            <a:r>
              <a:rPr lang="en-US" altLang="zh-CN" sz="2000" i="1" dirty="0"/>
              <a:t>feature</a:t>
            </a:r>
            <a:r>
              <a:rPr lang="zh-CN" altLang="en-US" sz="2000" dirty="0"/>
              <a:t>）</a:t>
            </a:r>
            <a:r>
              <a:rPr kumimoji="0" lang="zh-CN" altLang="en-US" sz="2000" b="1" dirty="0"/>
              <a:t>成员</a:t>
            </a:r>
            <a:r>
              <a:rPr kumimoji="0" lang="en-US" altLang="zh-CN" sz="2000" b="1" dirty="0"/>
              <a:t>:</a:t>
            </a:r>
          </a:p>
          <a:p>
            <a:pPr lvl="1" algn="l">
              <a:buFontTx/>
              <a:buNone/>
            </a:pPr>
            <a:r>
              <a:rPr kumimoji="0" lang="en-US" altLang="zh-CN" sz="2000" b="1" dirty="0">
                <a:solidFill>
                  <a:schemeClr val="tx1"/>
                </a:solidFill>
              </a:rPr>
              <a:t>        </a:t>
            </a:r>
            <a:r>
              <a:rPr kumimoji="0" lang="zh-CN" altLang="en-US" sz="2000" b="1" dirty="0">
                <a:solidFill>
                  <a:srgbClr val="800080"/>
                </a:solidFill>
              </a:rPr>
              <a:t>属性</a:t>
            </a:r>
            <a:r>
              <a:rPr lang="zh-CN" altLang="en-US" sz="2000" dirty="0"/>
              <a:t>（</a:t>
            </a:r>
            <a:r>
              <a:rPr lang="en-US" altLang="zh-CN" sz="2000" i="1" dirty="0"/>
              <a:t>attribute</a:t>
            </a:r>
            <a:r>
              <a:rPr lang="zh-CN" altLang="en-US" sz="2000" dirty="0"/>
              <a:t>）</a:t>
            </a:r>
            <a:r>
              <a:rPr kumimoji="0" lang="zh-CN" altLang="en-US" sz="2000" b="1" dirty="0"/>
              <a:t>和 </a:t>
            </a:r>
            <a:r>
              <a:rPr kumimoji="0" lang="zh-CN" altLang="en-US" sz="2000" b="1" dirty="0">
                <a:solidFill>
                  <a:srgbClr val="800080"/>
                </a:solidFill>
              </a:rPr>
              <a:t>例程</a:t>
            </a:r>
            <a:r>
              <a:rPr lang="zh-CN" altLang="en-US" sz="2000" dirty="0"/>
              <a:t>（</a:t>
            </a:r>
            <a:r>
              <a:rPr lang="en-US" altLang="zh-CN" sz="2000" i="1" dirty="0"/>
              <a:t>routine</a:t>
            </a:r>
            <a:r>
              <a:rPr lang="zh-CN" altLang="en-US" sz="2000" dirty="0"/>
              <a:t>）</a:t>
            </a:r>
            <a:endParaRPr kumimoji="0" lang="zh-CN" altLang="en-US" sz="2000" b="1" dirty="0"/>
          </a:p>
          <a:p>
            <a:pPr lvl="1" algn="l">
              <a:buFontTx/>
              <a:buNone/>
            </a:pPr>
            <a:endParaRPr kumimoji="0" lang="zh-CN" altLang="en-US" sz="1050" b="1" dirty="0"/>
          </a:p>
          <a:p>
            <a:pPr algn="l">
              <a:buFont typeface="Symbol" pitchFamily="18" charset="2"/>
              <a:buChar char="-"/>
            </a:pPr>
            <a:r>
              <a:rPr kumimoji="0" lang="zh-CN" altLang="en-US" sz="2000" b="1" dirty="0"/>
              <a:t>  每个对象都必定是某个类的一个</a:t>
            </a:r>
            <a:r>
              <a:rPr kumimoji="0" lang="zh-CN" altLang="en-US" sz="2000" b="1" dirty="0">
                <a:solidFill>
                  <a:srgbClr val="800080"/>
                </a:solidFill>
              </a:rPr>
              <a:t>实例</a:t>
            </a:r>
            <a:r>
              <a:rPr kumimoji="0" lang="zh-CN" altLang="en-US" sz="2000" b="1" dirty="0"/>
              <a:t>（</a:t>
            </a:r>
            <a:r>
              <a:rPr kumimoji="0" lang="en-US" altLang="zh-CN" sz="2000" i="1" dirty="0"/>
              <a:t>instance</a:t>
            </a:r>
            <a:r>
              <a:rPr kumimoji="0" lang="zh-CN" altLang="en-US" sz="2000" b="1" dirty="0"/>
              <a:t>），</a:t>
            </a:r>
          </a:p>
          <a:p>
            <a:pPr algn="l">
              <a:buFont typeface="Symbol" pitchFamily="18" charset="2"/>
              <a:buNone/>
            </a:pPr>
            <a:r>
              <a:rPr kumimoji="0" lang="zh-CN" altLang="en-US" sz="2000" b="1" dirty="0"/>
              <a:t>    而一个类可以创建有许多个对象</a:t>
            </a:r>
          </a:p>
          <a:p>
            <a:pPr lvl="1" algn="l">
              <a:buFontTx/>
              <a:buNone/>
            </a:pPr>
            <a:endParaRPr kumimoji="0" lang="zh-CN" altLang="en-US" sz="1050" b="1" dirty="0"/>
          </a:p>
          <a:p>
            <a:pPr algn="l">
              <a:buFont typeface="Symbol" pitchFamily="18" charset="2"/>
              <a:buChar char="-"/>
            </a:pPr>
            <a:r>
              <a:rPr kumimoji="0" lang="zh-CN" altLang="en-US" sz="2000" b="1" dirty="0"/>
              <a:t>  实例对象是在程序运行时，根据该对象所属类的属性</a:t>
            </a:r>
          </a:p>
          <a:p>
            <a:pPr algn="l">
              <a:buFont typeface="Symbol" pitchFamily="18" charset="2"/>
              <a:buNone/>
            </a:pPr>
            <a:r>
              <a:rPr kumimoji="0" lang="zh-CN" altLang="en-US" sz="2000" b="1" dirty="0"/>
              <a:t>    动态地构造的</a:t>
            </a:r>
          </a:p>
        </p:txBody>
      </p:sp>
      <p:sp>
        <p:nvSpPr>
          <p:cNvPr id="9" name="Rectangle 8"/>
          <p:cNvSpPr>
            <a:spLocks noChangeArrowheads="1"/>
          </p:cNvSpPr>
          <p:nvPr/>
        </p:nvSpPr>
        <p:spPr bwMode="auto">
          <a:xfrm>
            <a:off x="295768" y="446690"/>
            <a:ext cx="7457281" cy="535531"/>
          </a:xfrm>
          <a:prstGeom prst="rect">
            <a:avLst/>
          </a:prstGeom>
          <a:noFill/>
          <a:ln w="9525" algn="ctr">
            <a:noFill/>
            <a:miter lim="800000"/>
            <a:headEnd/>
            <a:tailEnd/>
          </a:ln>
          <a:effectLst/>
        </p:spPr>
        <p:txBody>
          <a:bodyPr wrap="square">
            <a:spAutoFit/>
          </a:bodyPr>
          <a:lstStyle/>
          <a:p>
            <a:pPr algn="l">
              <a:lnSpc>
                <a:spcPct val="90000"/>
              </a:lnSpc>
              <a:buClrTx/>
              <a:buFontTx/>
              <a:buNone/>
            </a:pPr>
            <a:r>
              <a:rPr lang="en-US" altLang="zh-CN" sz="3200" b="1" dirty="0">
                <a:solidFill>
                  <a:srgbClr val="0000FF"/>
                </a:solidFill>
                <a:latin typeface="Times New Roman" charset="0"/>
                <a:ea typeface="黑体" pitchFamily="2" charset="-122"/>
                <a:cs typeface="+mj-cs"/>
              </a:rPr>
              <a:t>9.5</a:t>
            </a:r>
            <a:r>
              <a:rPr lang="zh-CN" altLang="en-US" sz="3200" b="1" dirty="0">
                <a:solidFill>
                  <a:srgbClr val="0000FF"/>
                </a:solidFill>
                <a:latin typeface="Times New Roman" charset="0"/>
                <a:ea typeface="黑体" pitchFamily="2" charset="-122"/>
                <a:cs typeface="+mj-cs"/>
              </a:rPr>
              <a:t>面向对象程序运行时组织</a:t>
            </a:r>
          </a:p>
        </p:txBody>
      </p:sp>
    </p:spTree>
    <p:extLst>
      <p:ext uri="{BB962C8B-B14F-4D97-AF65-F5344CB8AC3E}">
        <p14:creationId xmlns:p14="http://schemas.microsoft.com/office/powerpoint/2010/main" val="694515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67506" y="533400"/>
            <a:ext cx="7989888"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en-US" altLang="zh-CN" sz="3200" dirty="0"/>
              <a:t> </a:t>
            </a:r>
            <a:r>
              <a:rPr kumimoji="0" lang="zh-CN" altLang="en-US" sz="3200" b="1" dirty="0">
                <a:solidFill>
                  <a:srgbClr val="800080"/>
                </a:solidFill>
              </a:rPr>
              <a:t>面向对象程序运行时的特征</a:t>
            </a:r>
          </a:p>
        </p:txBody>
      </p:sp>
      <p:sp>
        <p:nvSpPr>
          <p:cNvPr id="43011" name="Rectangle 3"/>
          <p:cNvSpPr>
            <a:spLocks noChangeArrowheads="1"/>
          </p:cNvSpPr>
          <p:nvPr/>
        </p:nvSpPr>
        <p:spPr bwMode="auto">
          <a:xfrm>
            <a:off x="258872" y="1295400"/>
            <a:ext cx="7993062" cy="4632037"/>
          </a:xfrm>
          <a:prstGeom prst="rect">
            <a:avLst/>
          </a:prstGeom>
          <a:noFill/>
          <a:ln w="9525">
            <a:noFill/>
            <a:miter lim="800000"/>
            <a:headEnd/>
            <a:tailEnd/>
          </a:ln>
          <a:effectLst/>
        </p:spPr>
        <p:txBody>
          <a:bodyPr>
            <a:spAutoFit/>
          </a:bodyPr>
          <a:lstStyle/>
          <a:p>
            <a:pPr algn="l">
              <a:buClrTx/>
              <a:buFont typeface="Symbol" pitchFamily="18" charset="2"/>
              <a:buNone/>
            </a:pPr>
            <a:endParaRPr kumimoji="0" lang="en-US" altLang="zh-CN" sz="1100" b="1" dirty="0">
              <a:solidFill>
                <a:srgbClr val="800080"/>
              </a:solidFill>
            </a:endParaRPr>
          </a:p>
          <a:p>
            <a:pPr lvl="1" algn="l">
              <a:buFontTx/>
              <a:buChar char="•"/>
            </a:pPr>
            <a:r>
              <a:rPr kumimoji="0" lang="en-US" altLang="zh-CN" sz="2400" b="1" dirty="0"/>
              <a:t>  </a:t>
            </a:r>
            <a:r>
              <a:rPr kumimoji="0" lang="zh-CN" altLang="en-US" sz="2400" b="1" dirty="0">
                <a:solidFill>
                  <a:srgbClr val="800080"/>
                </a:solidFill>
              </a:rPr>
              <a:t>对象是类的一个实例</a:t>
            </a:r>
            <a:r>
              <a:rPr kumimoji="0" lang="zh-CN" altLang="en-US" sz="2400" b="1" dirty="0"/>
              <a:t>，是系统动态运行时一个物理</a:t>
            </a:r>
          </a:p>
          <a:p>
            <a:pPr lvl="1" algn="l">
              <a:buFontTx/>
              <a:buNone/>
            </a:pPr>
            <a:r>
              <a:rPr kumimoji="0" lang="zh-CN" altLang="en-US" sz="2400" b="1" dirty="0"/>
              <a:t>   结构的模块，是</a:t>
            </a:r>
            <a:r>
              <a:rPr kumimoji="0" lang="zh-CN" altLang="en-US" sz="2400" b="1" dirty="0">
                <a:solidFill>
                  <a:srgbClr val="800080"/>
                </a:solidFill>
              </a:rPr>
              <a:t>按需要创建</a:t>
            </a:r>
            <a:r>
              <a:rPr kumimoji="0" lang="zh-CN" altLang="en-US" sz="2400" b="1" dirty="0"/>
              <a:t>、而不是预先分配的</a:t>
            </a:r>
          </a:p>
          <a:p>
            <a:pPr lvl="1" algn="l">
              <a:buFontTx/>
              <a:buNone/>
            </a:pPr>
            <a:endParaRPr kumimoji="0" lang="zh-CN" altLang="en-US" sz="1100" b="1" dirty="0">
              <a:solidFill>
                <a:schemeClr val="tx1"/>
              </a:solidFill>
            </a:endParaRPr>
          </a:p>
          <a:p>
            <a:pPr lvl="1" algn="l">
              <a:buFontTx/>
              <a:buChar char="•"/>
            </a:pPr>
            <a:r>
              <a:rPr kumimoji="0" lang="zh-CN" altLang="en-US" sz="2400" b="1" dirty="0"/>
              <a:t>  </a:t>
            </a:r>
            <a:r>
              <a:rPr kumimoji="0" lang="zh-CN" altLang="en-US" sz="2400" b="1" dirty="0">
                <a:solidFill>
                  <a:srgbClr val="800080"/>
                </a:solidFill>
              </a:rPr>
              <a:t>对象</a:t>
            </a:r>
            <a:r>
              <a:rPr kumimoji="0" lang="zh-CN" altLang="en-US" sz="2400" b="1" dirty="0"/>
              <a:t>是在类实例化过程中，由类的属性定义所确定</a:t>
            </a:r>
          </a:p>
          <a:p>
            <a:pPr lvl="1" algn="l">
              <a:buFontTx/>
              <a:buNone/>
            </a:pPr>
            <a:r>
              <a:rPr kumimoji="0" lang="zh-CN" altLang="en-US" sz="2400" b="1" dirty="0"/>
              <a:t>   的一组域动态地组成，</a:t>
            </a:r>
            <a:r>
              <a:rPr kumimoji="0" lang="zh-CN" altLang="en-US" sz="2400" b="1" dirty="0">
                <a:solidFill>
                  <a:srgbClr val="800080"/>
                </a:solidFill>
              </a:rPr>
              <a:t>每个域对应类中的一个属性</a:t>
            </a:r>
          </a:p>
          <a:p>
            <a:pPr lvl="1" algn="l">
              <a:buFontTx/>
              <a:buNone/>
            </a:pPr>
            <a:endParaRPr kumimoji="0" lang="zh-CN" altLang="en-US" sz="1100" b="1" dirty="0"/>
          </a:p>
          <a:p>
            <a:pPr lvl="1" algn="l">
              <a:buFontTx/>
              <a:buChar char="•"/>
            </a:pPr>
            <a:r>
              <a:rPr kumimoji="0" lang="zh-CN" altLang="en-US" sz="2400" dirty="0"/>
              <a:t>  </a:t>
            </a:r>
            <a:r>
              <a:rPr kumimoji="0" lang="zh-CN" altLang="en-US" sz="2400" b="1" dirty="0"/>
              <a:t>执行一个面向对象程序就是创建</a:t>
            </a:r>
            <a:r>
              <a:rPr kumimoji="0" lang="zh-CN" altLang="en-US" sz="2400" b="1" dirty="0">
                <a:solidFill>
                  <a:srgbClr val="800080"/>
                </a:solidFill>
              </a:rPr>
              <a:t>系统根类</a:t>
            </a:r>
            <a:r>
              <a:rPr kumimoji="0" lang="zh-CN" altLang="en-US" sz="2400" b="1" dirty="0"/>
              <a:t>的一个实</a:t>
            </a:r>
          </a:p>
          <a:p>
            <a:pPr lvl="1" algn="l">
              <a:buFontTx/>
              <a:buNone/>
            </a:pPr>
            <a:r>
              <a:rPr kumimoji="0" lang="zh-CN" altLang="en-US" sz="2400" b="1" dirty="0"/>
              <a:t>   例，并调用该实例的创建过程</a:t>
            </a:r>
          </a:p>
          <a:p>
            <a:pPr lvl="1" algn="l">
              <a:buFontTx/>
              <a:buNone/>
            </a:pPr>
            <a:endParaRPr kumimoji="0" lang="zh-CN" altLang="en-US" sz="1100" b="1" dirty="0"/>
          </a:p>
          <a:p>
            <a:pPr lvl="1" algn="l">
              <a:buFontTx/>
              <a:buChar char="•"/>
            </a:pPr>
            <a:r>
              <a:rPr kumimoji="0" lang="zh-CN" altLang="en-US" sz="2400" dirty="0"/>
              <a:t>  </a:t>
            </a:r>
            <a:r>
              <a:rPr kumimoji="0" lang="zh-CN" altLang="en-US" sz="2400" b="1" dirty="0"/>
              <a:t>创建对象的过程即为实现该</a:t>
            </a:r>
            <a:r>
              <a:rPr kumimoji="0" lang="zh-CN" altLang="en-US" sz="2400" b="1" dirty="0">
                <a:solidFill>
                  <a:srgbClr val="800080"/>
                </a:solidFill>
              </a:rPr>
              <a:t>对象初始化</a:t>
            </a:r>
            <a:r>
              <a:rPr kumimoji="0" lang="zh-CN" altLang="en-US" sz="2400" b="1" dirty="0"/>
              <a:t>，对于根类而</a:t>
            </a:r>
          </a:p>
          <a:p>
            <a:pPr lvl="1" algn="l">
              <a:buFontTx/>
              <a:buNone/>
            </a:pPr>
            <a:r>
              <a:rPr kumimoji="0" lang="zh-CN" altLang="en-US" sz="2400" b="1" dirty="0"/>
              <a:t>   言，创建其对象即执行该系统</a:t>
            </a:r>
          </a:p>
          <a:p>
            <a:pPr lvl="1" algn="l">
              <a:buFontTx/>
              <a:buNone/>
            </a:pPr>
            <a:endParaRPr kumimoji="0" lang="zh-CN" altLang="en-US" sz="1100" b="1" dirty="0"/>
          </a:p>
          <a:p>
            <a:pPr lvl="1" algn="l">
              <a:buFontTx/>
              <a:buChar char="•"/>
            </a:pPr>
            <a:r>
              <a:rPr kumimoji="0" lang="zh-CN" altLang="en-US" sz="2400" dirty="0"/>
              <a:t> </a:t>
            </a:r>
            <a:r>
              <a:rPr kumimoji="0" lang="zh-CN" altLang="en-US" sz="2400" b="1" dirty="0"/>
              <a:t> 创建根对象相当于通常软件启动 </a:t>
            </a:r>
            <a:r>
              <a:rPr kumimoji="0" lang="en-US" altLang="zh-CN" sz="2400" b="1" dirty="0"/>
              <a:t>main</a:t>
            </a:r>
            <a:r>
              <a:rPr kumimoji="0" lang="zh-CN" altLang="en-US" sz="2400" b="1" dirty="0"/>
              <a:t>，在非纯面向</a:t>
            </a:r>
          </a:p>
          <a:p>
            <a:pPr lvl="1" algn="l">
              <a:buFontTx/>
              <a:buNone/>
            </a:pPr>
            <a:r>
              <a:rPr kumimoji="0" lang="zh-CN" altLang="en-US" sz="2400" b="1" dirty="0"/>
              <a:t>   对象方式下，通常也用启动 </a:t>
            </a:r>
            <a:r>
              <a:rPr kumimoji="0" lang="en-US" altLang="zh-CN" sz="2400" b="1" dirty="0"/>
              <a:t>main</a:t>
            </a:r>
            <a:r>
              <a:rPr kumimoji="0" lang="zh-CN" altLang="en-US" sz="2400" b="1" dirty="0"/>
              <a:t>的方式创建根对象</a:t>
            </a:r>
          </a:p>
        </p:txBody>
      </p:sp>
    </p:spTree>
    <p:extLst>
      <p:ext uri="{BB962C8B-B14F-4D97-AF65-F5344CB8AC3E}">
        <p14:creationId xmlns:p14="http://schemas.microsoft.com/office/powerpoint/2010/main" val="2567870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ChangeArrowheads="1"/>
          </p:cNvSpPr>
          <p:nvPr/>
        </p:nvSpPr>
        <p:spPr bwMode="auto">
          <a:xfrm>
            <a:off x="1042988" y="1700213"/>
            <a:ext cx="6408737" cy="519112"/>
          </a:xfrm>
          <a:prstGeom prst="rect">
            <a:avLst/>
          </a:prstGeom>
          <a:noFill/>
          <a:ln w="9525">
            <a:noFill/>
            <a:miter lim="800000"/>
            <a:headEnd/>
            <a:tailEnd/>
          </a:ln>
          <a:effectLst/>
        </p:spPr>
        <p:txBody>
          <a:bodyPr>
            <a:spAutoFit/>
          </a:bodyPr>
          <a:lstStyle/>
          <a:p>
            <a:pPr>
              <a:buClrTx/>
              <a:buFont typeface="Symbol" pitchFamily="18" charset="2"/>
              <a:buChar char="-"/>
            </a:pPr>
            <a:r>
              <a:rPr lang="en-US" altLang="zh-CN" sz="2800" b="1">
                <a:solidFill>
                  <a:srgbClr val="800080"/>
                </a:solidFill>
                <a:latin typeface="Times New Roman" pitchFamily="18" charset="0"/>
              </a:rPr>
              <a:t>  </a:t>
            </a:r>
            <a:r>
              <a:rPr kumimoji="0" lang="zh-CN" altLang="en-US" b="1">
                <a:solidFill>
                  <a:srgbClr val="800080"/>
                </a:solidFill>
              </a:rPr>
              <a:t>创建根对象时的存储结构</a:t>
            </a:r>
          </a:p>
        </p:txBody>
      </p:sp>
      <p:sp>
        <p:nvSpPr>
          <p:cNvPr id="44039" name="Line 40"/>
          <p:cNvSpPr>
            <a:spLocks noChangeShapeType="1"/>
          </p:cNvSpPr>
          <p:nvPr/>
        </p:nvSpPr>
        <p:spPr bwMode="auto">
          <a:xfrm flipH="1">
            <a:off x="7054850" y="2276475"/>
            <a:ext cx="0" cy="3529013"/>
          </a:xfrm>
          <a:prstGeom prst="line">
            <a:avLst/>
          </a:prstGeom>
          <a:noFill/>
          <a:ln w="38100">
            <a:solidFill>
              <a:srgbClr val="800080"/>
            </a:solidFill>
            <a:round/>
            <a:headEnd/>
            <a:tailEnd/>
          </a:ln>
          <a:effectLst/>
        </p:spPr>
        <p:txBody>
          <a:bodyPr wrap="none"/>
          <a:lstStyle/>
          <a:p>
            <a:endParaRPr lang="zh-CN" altLang="en-US"/>
          </a:p>
        </p:txBody>
      </p:sp>
      <p:sp>
        <p:nvSpPr>
          <p:cNvPr id="44040" name="Line 41"/>
          <p:cNvSpPr>
            <a:spLocks noChangeShapeType="1"/>
          </p:cNvSpPr>
          <p:nvPr/>
        </p:nvSpPr>
        <p:spPr bwMode="auto">
          <a:xfrm flipH="1">
            <a:off x="8783637" y="2276475"/>
            <a:ext cx="0" cy="3602038"/>
          </a:xfrm>
          <a:prstGeom prst="line">
            <a:avLst/>
          </a:prstGeom>
          <a:noFill/>
          <a:ln w="38100">
            <a:solidFill>
              <a:srgbClr val="800080"/>
            </a:solidFill>
            <a:round/>
            <a:headEnd/>
            <a:tailEnd/>
          </a:ln>
          <a:effectLst/>
        </p:spPr>
        <p:txBody>
          <a:bodyPr wrap="none"/>
          <a:lstStyle/>
          <a:p>
            <a:endParaRPr lang="zh-CN" altLang="en-US"/>
          </a:p>
        </p:txBody>
      </p:sp>
      <p:sp>
        <p:nvSpPr>
          <p:cNvPr id="44041" name="Rectangle 42"/>
          <p:cNvSpPr>
            <a:spLocks noChangeArrowheads="1"/>
          </p:cNvSpPr>
          <p:nvPr/>
        </p:nvSpPr>
        <p:spPr bwMode="auto">
          <a:xfrm>
            <a:off x="7199312" y="5976938"/>
            <a:ext cx="1512888" cy="404812"/>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solidFill>
                  <a:srgbClr val="800080"/>
                </a:solidFill>
              </a:rPr>
              <a:t>堆式存储区</a:t>
            </a:r>
          </a:p>
        </p:txBody>
      </p:sp>
      <p:sp>
        <p:nvSpPr>
          <p:cNvPr id="44042" name="Rectangle 43"/>
          <p:cNvSpPr>
            <a:spLocks noChangeArrowheads="1"/>
          </p:cNvSpPr>
          <p:nvPr/>
        </p:nvSpPr>
        <p:spPr bwMode="auto">
          <a:xfrm>
            <a:off x="5110162" y="5949950"/>
            <a:ext cx="1657350" cy="404813"/>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solidFill>
                  <a:srgbClr val="800080"/>
                </a:solidFill>
              </a:rPr>
              <a:t>栈式存储区</a:t>
            </a:r>
          </a:p>
        </p:txBody>
      </p:sp>
      <p:sp>
        <p:nvSpPr>
          <p:cNvPr id="44043" name="Rectangle 44"/>
          <p:cNvSpPr>
            <a:spLocks noChangeArrowheads="1"/>
          </p:cNvSpPr>
          <p:nvPr/>
        </p:nvSpPr>
        <p:spPr bwMode="auto">
          <a:xfrm>
            <a:off x="337947" y="1625601"/>
            <a:ext cx="2592388" cy="3673475"/>
          </a:xfrm>
          <a:prstGeom prst="rect">
            <a:avLst/>
          </a:prstGeom>
          <a:noFill/>
          <a:ln w="9525">
            <a:noFill/>
            <a:miter lim="800000"/>
            <a:headEnd/>
            <a:tailEnd/>
          </a:ln>
          <a:effectLst/>
        </p:spPr>
        <p:txBody>
          <a:bodyPr/>
          <a:lstStyle/>
          <a:p>
            <a:pPr marL="342900" indent="-342900">
              <a:lnSpc>
                <a:spcPct val="90000"/>
              </a:lnSpc>
              <a:spcBef>
                <a:spcPct val="20000"/>
              </a:spcBef>
              <a:buSzPct val="75000"/>
              <a:buFontTx/>
              <a:buChar char="•"/>
            </a:pPr>
            <a:r>
              <a:rPr lang="zh-CN" altLang="en-US" sz="2000" b="1" dirty="0">
                <a:latin typeface="楷体_GB2312" pitchFamily="49" charset="-122"/>
              </a:rPr>
              <a:t>根对象的函数工作区中主要是运行该程序的启动参数，它们大都是根对象的成员。因而，根对象的函数工作区中主要存放对根对象的引用。</a:t>
            </a:r>
          </a:p>
          <a:p>
            <a:pPr marL="342900" indent="-342900">
              <a:lnSpc>
                <a:spcPct val="90000"/>
              </a:lnSpc>
              <a:spcBef>
                <a:spcPct val="20000"/>
              </a:spcBef>
              <a:buSzPct val="75000"/>
              <a:buFontTx/>
              <a:buNone/>
            </a:pPr>
            <a:endParaRPr lang="zh-CN" altLang="en-US" sz="1000" b="1" dirty="0">
              <a:latin typeface="楷体_GB2312" pitchFamily="49" charset="-122"/>
            </a:endParaRPr>
          </a:p>
          <a:p>
            <a:pPr marL="342900" indent="-342900">
              <a:lnSpc>
                <a:spcPct val="90000"/>
              </a:lnSpc>
              <a:spcBef>
                <a:spcPct val="20000"/>
              </a:spcBef>
              <a:buSzPct val="75000"/>
              <a:buFontTx/>
              <a:buChar char="•"/>
            </a:pPr>
            <a:r>
              <a:rPr lang="zh-CN" altLang="en-US" sz="2000" b="1" dirty="0">
                <a:latin typeface="楷体_GB2312" pitchFamily="49" charset="-122"/>
              </a:rPr>
              <a:t>创建的根对象存放在堆式存储区中。</a:t>
            </a:r>
          </a:p>
        </p:txBody>
      </p:sp>
      <p:grpSp>
        <p:nvGrpSpPr>
          <p:cNvPr id="44044" name="Group 55"/>
          <p:cNvGrpSpPr>
            <a:grpSpLocks/>
          </p:cNvGrpSpPr>
          <p:nvPr/>
        </p:nvGrpSpPr>
        <p:grpSpPr bwMode="auto">
          <a:xfrm>
            <a:off x="3886200" y="4365625"/>
            <a:ext cx="2665412" cy="1296988"/>
            <a:chOff x="2607" y="2750"/>
            <a:chExt cx="1679" cy="817"/>
          </a:xfrm>
        </p:grpSpPr>
        <p:sp>
          <p:nvSpPr>
            <p:cNvPr id="44052" name="Rectangle 46"/>
            <p:cNvSpPr>
              <a:spLocks noChangeArrowheads="1"/>
            </p:cNvSpPr>
            <p:nvPr/>
          </p:nvSpPr>
          <p:spPr bwMode="auto">
            <a:xfrm>
              <a:off x="3379" y="2839"/>
              <a:ext cx="907" cy="182"/>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1800" b="1">
                  <a:solidFill>
                    <a:srgbClr val="800080"/>
                  </a:solidFill>
                  <a:latin typeface="Times New Roman" pitchFamily="18" charset="0"/>
                </a:rPr>
                <a:t>引用根对象</a:t>
              </a:r>
            </a:p>
          </p:txBody>
        </p:sp>
        <p:sp>
          <p:nvSpPr>
            <p:cNvPr id="44053" name="AutoShape 47"/>
            <p:cNvSpPr>
              <a:spLocks/>
            </p:cNvSpPr>
            <p:nvPr/>
          </p:nvSpPr>
          <p:spPr bwMode="auto">
            <a:xfrm>
              <a:off x="3288" y="2839"/>
              <a:ext cx="46" cy="499"/>
            </a:xfrm>
            <a:prstGeom prst="leftBrace">
              <a:avLst>
                <a:gd name="adj1" fmla="val 90399"/>
                <a:gd name="adj2" fmla="val 50000"/>
              </a:avLst>
            </a:prstGeom>
            <a:noFill/>
            <a:ln w="28575">
              <a:solidFill>
                <a:srgbClr val="800080"/>
              </a:solidFill>
              <a:round/>
              <a:headEnd/>
              <a:tailEnd/>
            </a:ln>
            <a:effectLst/>
          </p:spPr>
          <p:txBody>
            <a:bodyPr wrap="none" anchor="ctr"/>
            <a:lstStyle/>
            <a:p>
              <a:endParaRPr lang="zh-CN" altLang="en-US"/>
            </a:p>
          </p:txBody>
        </p:sp>
        <p:sp>
          <p:nvSpPr>
            <p:cNvPr id="44054" name="Rectangle 48"/>
            <p:cNvSpPr>
              <a:spLocks noChangeArrowheads="1"/>
            </p:cNvSpPr>
            <p:nvPr/>
          </p:nvSpPr>
          <p:spPr bwMode="auto">
            <a:xfrm>
              <a:off x="2607" y="2750"/>
              <a:ext cx="725" cy="81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solidFill>
                    <a:srgbClr val="800080"/>
                  </a:solidFill>
                </a:rPr>
                <a:t>根对象</a:t>
              </a:r>
            </a:p>
            <a:p>
              <a:pPr marL="342900" indent="-342900">
                <a:lnSpc>
                  <a:spcPct val="90000"/>
                </a:lnSpc>
                <a:spcBef>
                  <a:spcPct val="20000"/>
                </a:spcBef>
                <a:buClr>
                  <a:schemeClr val="tx1"/>
                </a:buClr>
                <a:buSzPct val="75000"/>
                <a:buFont typeface="Wingdings" pitchFamily="2" charset="2"/>
                <a:buNone/>
              </a:pPr>
              <a:r>
                <a:rPr lang="zh-CN" altLang="en-US" sz="2000" b="1">
                  <a:solidFill>
                    <a:srgbClr val="800080"/>
                  </a:solidFill>
                </a:rPr>
                <a:t>构造例</a:t>
              </a:r>
            </a:p>
            <a:p>
              <a:pPr marL="342900" indent="-342900">
                <a:lnSpc>
                  <a:spcPct val="90000"/>
                </a:lnSpc>
                <a:spcBef>
                  <a:spcPct val="20000"/>
                </a:spcBef>
                <a:buClr>
                  <a:schemeClr val="tx1"/>
                </a:buClr>
                <a:buSzPct val="75000"/>
                <a:buFont typeface="Wingdings" pitchFamily="2" charset="2"/>
                <a:buNone/>
              </a:pPr>
              <a:r>
                <a:rPr lang="zh-CN" altLang="en-US" sz="2000" b="1">
                  <a:solidFill>
                    <a:srgbClr val="800080"/>
                  </a:solidFill>
                </a:rPr>
                <a:t>程的工</a:t>
              </a:r>
            </a:p>
            <a:p>
              <a:pPr marL="342900" indent="-342900">
                <a:lnSpc>
                  <a:spcPct val="90000"/>
                </a:lnSpc>
                <a:spcBef>
                  <a:spcPct val="20000"/>
                </a:spcBef>
                <a:buClr>
                  <a:schemeClr val="tx1"/>
                </a:buClr>
                <a:buSzPct val="75000"/>
                <a:buFont typeface="Wingdings" pitchFamily="2" charset="2"/>
                <a:buNone/>
              </a:pPr>
              <a:r>
                <a:rPr lang="zh-CN" altLang="en-US" sz="2000" b="1">
                  <a:solidFill>
                    <a:srgbClr val="800080"/>
                  </a:solidFill>
                </a:rPr>
                <a:t>作区</a:t>
              </a:r>
            </a:p>
          </p:txBody>
        </p:sp>
        <p:sp>
          <p:nvSpPr>
            <p:cNvPr id="44055" name="Rectangle 49"/>
            <p:cNvSpPr>
              <a:spLocks noChangeArrowheads="1"/>
            </p:cNvSpPr>
            <p:nvPr/>
          </p:nvSpPr>
          <p:spPr bwMode="auto">
            <a:xfrm>
              <a:off x="3378" y="3021"/>
              <a:ext cx="908" cy="317"/>
            </a:xfrm>
            <a:prstGeom prst="rect">
              <a:avLst/>
            </a:prstGeom>
            <a:noFill/>
            <a:ln w="9525" algn="ctr">
              <a:solidFill>
                <a:srgbClr val="800080"/>
              </a:solidFill>
              <a:miter lim="800000"/>
              <a:headEnd/>
              <a:tailEnd/>
            </a:ln>
            <a:effectLst/>
          </p:spPr>
          <p:txBody>
            <a:bodyPr wrap="none" anchor="ctr"/>
            <a:lstStyle/>
            <a:p>
              <a:endParaRPr lang="zh-CN" altLang="en-US"/>
            </a:p>
          </p:txBody>
        </p:sp>
      </p:grpSp>
      <p:sp>
        <p:nvSpPr>
          <p:cNvPr id="44045" name="Line 50"/>
          <p:cNvSpPr>
            <a:spLocks noChangeShapeType="1"/>
          </p:cNvSpPr>
          <p:nvPr/>
        </p:nvSpPr>
        <p:spPr bwMode="auto">
          <a:xfrm flipH="1">
            <a:off x="6551612" y="2276475"/>
            <a:ext cx="0" cy="3529013"/>
          </a:xfrm>
          <a:prstGeom prst="line">
            <a:avLst/>
          </a:prstGeom>
          <a:noFill/>
          <a:ln w="38100">
            <a:solidFill>
              <a:srgbClr val="800080"/>
            </a:solidFill>
            <a:round/>
            <a:headEnd/>
            <a:tailEnd/>
          </a:ln>
          <a:effectLst/>
        </p:spPr>
        <p:txBody>
          <a:bodyPr wrap="none"/>
          <a:lstStyle/>
          <a:p>
            <a:endParaRPr lang="zh-CN" altLang="en-US"/>
          </a:p>
        </p:txBody>
      </p:sp>
      <p:sp>
        <p:nvSpPr>
          <p:cNvPr id="44046" name="Line 51"/>
          <p:cNvSpPr>
            <a:spLocks noChangeShapeType="1"/>
          </p:cNvSpPr>
          <p:nvPr/>
        </p:nvSpPr>
        <p:spPr bwMode="auto">
          <a:xfrm>
            <a:off x="5040312" y="2276475"/>
            <a:ext cx="71438" cy="3600450"/>
          </a:xfrm>
          <a:prstGeom prst="line">
            <a:avLst/>
          </a:prstGeom>
          <a:noFill/>
          <a:ln w="38100">
            <a:solidFill>
              <a:srgbClr val="800080"/>
            </a:solidFill>
            <a:round/>
            <a:headEnd/>
            <a:tailEnd/>
          </a:ln>
          <a:effectLst/>
        </p:spPr>
        <p:txBody>
          <a:bodyPr wrap="none"/>
          <a:lstStyle/>
          <a:p>
            <a:endParaRPr lang="zh-CN" altLang="en-US"/>
          </a:p>
        </p:txBody>
      </p:sp>
      <p:grpSp>
        <p:nvGrpSpPr>
          <p:cNvPr id="44047" name="Group 52"/>
          <p:cNvGrpSpPr>
            <a:grpSpLocks/>
          </p:cNvGrpSpPr>
          <p:nvPr/>
        </p:nvGrpSpPr>
        <p:grpSpPr bwMode="auto">
          <a:xfrm>
            <a:off x="6478587" y="3213100"/>
            <a:ext cx="2087563" cy="1439863"/>
            <a:chOff x="3923" y="2069"/>
            <a:chExt cx="1315" cy="907"/>
          </a:xfrm>
        </p:grpSpPr>
        <p:sp>
          <p:nvSpPr>
            <p:cNvPr id="44050" name="Rectangle 53"/>
            <p:cNvSpPr>
              <a:spLocks noChangeArrowheads="1"/>
            </p:cNvSpPr>
            <p:nvPr/>
          </p:nvSpPr>
          <p:spPr bwMode="auto">
            <a:xfrm>
              <a:off x="4513" y="2069"/>
              <a:ext cx="725" cy="907"/>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solidFill>
                    <a:srgbClr val="800080"/>
                  </a:solidFill>
                  <a:latin typeface="楷体_GB2312" pitchFamily="49" charset="-122"/>
                </a:rPr>
                <a:t>根对象</a:t>
              </a:r>
            </a:p>
          </p:txBody>
        </p:sp>
        <p:sp>
          <p:nvSpPr>
            <p:cNvPr id="44051" name="Line 54"/>
            <p:cNvSpPr>
              <a:spLocks noChangeShapeType="1"/>
            </p:cNvSpPr>
            <p:nvPr/>
          </p:nvSpPr>
          <p:spPr bwMode="auto">
            <a:xfrm flipV="1">
              <a:off x="3923" y="2069"/>
              <a:ext cx="590" cy="862"/>
            </a:xfrm>
            <a:prstGeom prst="line">
              <a:avLst/>
            </a:prstGeom>
            <a:noFill/>
            <a:ln w="28575">
              <a:solidFill>
                <a:srgbClr val="333399"/>
              </a:solidFill>
              <a:round/>
              <a:headEnd/>
              <a:tailEnd type="triangle" w="med" len="med"/>
            </a:ln>
            <a:effectLst/>
          </p:spPr>
          <p:txBody>
            <a:bodyPr wrap="none"/>
            <a:lstStyle/>
            <a:p>
              <a:endParaRPr lang="zh-CN" altLang="en-US"/>
            </a:p>
          </p:txBody>
        </p:sp>
      </p:grpSp>
      <p:sp>
        <p:nvSpPr>
          <p:cNvPr id="44049" name="Text Box 57"/>
          <p:cNvSpPr txBox="1">
            <a:spLocks noChangeArrowheads="1"/>
          </p:cNvSpPr>
          <p:nvPr/>
        </p:nvSpPr>
        <p:spPr bwMode="auto">
          <a:xfrm>
            <a:off x="325438" y="457200"/>
            <a:ext cx="6405562" cy="579437"/>
          </a:xfrm>
          <a:prstGeom prst="rect">
            <a:avLst/>
          </a:prstGeom>
          <a:noFill/>
          <a:ln w="9525">
            <a:noFill/>
            <a:miter lim="800000"/>
            <a:headEnd/>
            <a:tailEnd/>
          </a:ln>
          <a:effectLst/>
        </p:spPr>
        <p:txBody>
          <a:bodyPr>
            <a:spAutoFit/>
          </a:bodyPr>
          <a:lstStyle/>
          <a:p>
            <a:pPr>
              <a:buClrTx/>
            </a:pPr>
            <a:r>
              <a:rPr lang="en-US" altLang="zh-CN" sz="3200" b="1" dirty="0">
                <a:solidFill>
                  <a:srgbClr val="800080"/>
                </a:solidFill>
                <a:latin typeface="Times New Roman" pitchFamily="18" charset="0"/>
              </a:rPr>
              <a:t> </a:t>
            </a:r>
            <a:r>
              <a:rPr lang="en-US" altLang="zh-CN" sz="3200" dirty="0"/>
              <a:t> </a:t>
            </a:r>
            <a:r>
              <a:rPr kumimoji="0" lang="zh-CN" altLang="en-US" sz="3200" b="1" dirty="0">
                <a:solidFill>
                  <a:srgbClr val="800080"/>
                </a:solidFill>
              </a:rPr>
              <a:t>面向对象程序运行时的特征</a:t>
            </a:r>
          </a:p>
        </p:txBody>
      </p:sp>
    </p:spTree>
    <p:extLst>
      <p:ext uri="{BB962C8B-B14F-4D97-AF65-F5344CB8AC3E}">
        <p14:creationId xmlns:p14="http://schemas.microsoft.com/office/powerpoint/2010/main" val="3197447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590112" y="1295400"/>
            <a:ext cx="8064500" cy="4847481"/>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3600" b="1" dirty="0">
                <a:solidFill>
                  <a:srgbClr val="800080"/>
                </a:solidFill>
                <a:latin typeface="Times New Roman" pitchFamily="18" charset="0"/>
              </a:rPr>
              <a:t>  </a:t>
            </a:r>
            <a:r>
              <a:rPr kumimoji="0" lang="zh-CN" altLang="en-US" sz="3600" b="1" dirty="0">
                <a:solidFill>
                  <a:srgbClr val="800080"/>
                </a:solidFill>
              </a:rPr>
              <a:t>例程运行时的特征</a:t>
            </a:r>
          </a:p>
          <a:p>
            <a:pPr algn="l">
              <a:buClrTx/>
              <a:buFont typeface="Symbol" pitchFamily="18" charset="2"/>
              <a:buNone/>
            </a:pPr>
            <a:endParaRPr kumimoji="0" lang="zh-CN" altLang="en-US" sz="1100" b="1" dirty="0">
              <a:solidFill>
                <a:srgbClr val="800080"/>
              </a:solidFill>
            </a:endParaRPr>
          </a:p>
          <a:p>
            <a:pPr lvl="1" algn="l">
              <a:buFontTx/>
              <a:buChar char="•"/>
            </a:pPr>
            <a:r>
              <a:rPr kumimoji="0" lang="zh-CN" altLang="en-US" sz="2400" b="1" dirty="0"/>
              <a:t>  每个例程都必定是某个类的成员，且每个例程都只能</a:t>
            </a:r>
          </a:p>
          <a:p>
            <a:pPr lvl="1" algn="l">
              <a:buFontTx/>
              <a:buNone/>
            </a:pPr>
            <a:r>
              <a:rPr kumimoji="0" lang="zh-CN" altLang="en-US" sz="2400" b="1" dirty="0"/>
              <a:t>   把它的计算施加在它所属类所创建的对象上。因而在</a:t>
            </a:r>
          </a:p>
          <a:p>
            <a:pPr lvl="1" algn="l">
              <a:buFontTx/>
              <a:buNone/>
            </a:pPr>
            <a:r>
              <a:rPr kumimoji="0" lang="zh-CN" altLang="en-US" sz="2400" b="1" dirty="0"/>
              <a:t>   一个</a:t>
            </a:r>
            <a:r>
              <a:rPr kumimoji="0" lang="zh-CN" altLang="en-US" sz="2400" b="1" dirty="0">
                <a:solidFill>
                  <a:srgbClr val="800080"/>
                </a:solidFill>
              </a:rPr>
              <a:t>例程执行前</a:t>
            </a:r>
            <a:r>
              <a:rPr kumimoji="0" lang="zh-CN" altLang="en-US" sz="2400" b="1" dirty="0"/>
              <a:t>，首先要求</a:t>
            </a:r>
            <a:r>
              <a:rPr kumimoji="0" lang="zh-CN" altLang="en-US" sz="2400" b="1" dirty="0">
                <a:solidFill>
                  <a:srgbClr val="800080"/>
                </a:solidFill>
              </a:rPr>
              <a:t>它所施加计算的对象已经</a:t>
            </a:r>
          </a:p>
          <a:p>
            <a:pPr lvl="1" algn="l">
              <a:buFontTx/>
              <a:buNone/>
            </a:pPr>
            <a:r>
              <a:rPr kumimoji="0" lang="zh-CN" altLang="en-US" sz="2400" b="1" dirty="0">
                <a:solidFill>
                  <a:srgbClr val="800080"/>
                </a:solidFill>
              </a:rPr>
              <a:t>   存在</a:t>
            </a:r>
            <a:r>
              <a:rPr kumimoji="0" lang="zh-CN" altLang="en-US" sz="2400" b="1" dirty="0"/>
              <a:t>，否则要求先创建该对象。</a:t>
            </a:r>
          </a:p>
          <a:p>
            <a:pPr lvl="1" algn="l">
              <a:buFontTx/>
              <a:buNone/>
            </a:pPr>
            <a:r>
              <a:rPr kumimoji="0" lang="zh-CN" altLang="en-US" sz="1100" b="1" dirty="0"/>
              <a:t>   </a:t>
            </a:r>
            <a:endParaRPr kumimoji="0" lang="zh-CN" altLang="en-US" sz="1100" b="1" dirty="0">
              <a:solidFill>
                <a:schemeClr val="tx1"/>
              </a:solidFill>
            </a:endParaRPr>
          </a:p>
          <a:p>
            <a:pPr lvl="1" algn="l">
              <a:buFontTx/>
              <a:buChar char="•"/>
            </a:pPr>
            <a:r>
              <a:rPr kumimoji="0" lang="zh-CN" altLang="en-US" sz="2400" b="1" dirty="0"/>
              <a:t>  一个例程执行时，其参数除实参外，还用到它所施加</a:t>
            </a:r>
          </a:p>
          <a:p>
            <a:pPr lvl="1" algn="l">
              <a:buFontTx/>
              <a:buNone/>
            </a:pPr>
            <a:r>
              <a:rPr kumimoji="0" lang="zh-CN" altLang="en-US" sz="2400" b="1" dirty="0"/>
              <a:t>   计算的对象，它们与该例程的局部量及返回值一起组</a:t>
            </a:r>
          </a:p>
          <a:p>
            <a:pPr lvl="1" algn="l">
              <a:buFontTx/>
              <a:buNone/>
            </a:pPr>
            <a:r>
              <a:rPr kumimoji="0" lang="zh-CN" altLang="en-US" sz="2400" b="1" dirty="0"/>
              <a:t>   成一个该例程的工作区（放在栈式存储区中）。</a:t>
            </a:r>
          </a:p>
          <a:p>
            <a:pPr lvl="1" algn="l">
              <a:buFontTx/>
              <a:buNone/>
            </a:pPr>
            <a:endParaRPr kumimoji="0" lang="zh-CN" altLang="en-US" sz="1100" b="1" dirty="0"/>
          </a:p>
          <a:p>
            <a:pPr lvl="1" algn="l">
              <a:buFontTx/>
              <a:buChar char="•"/>
            </a:pPr>
            <a:r>
              <a:rPr kumimoji="0" lang="zh-CN" altLang="en-US" sz="2400" dirty="0"/>
              <a:t>  </a:t>
            </a:r>
            <a:r>
              <a:rPr kumimoji="0" lang="zh-CN" altLang="en-US" sz="2400" b="1" dirty="0"/>
              <a:t>例程工作区中的局部量若是较为复杂数据结构，则</a:t>
            </a:r>
            <a:r>
              <a:rPr kumimoji="0" lang="zh-CN" altLang="en-US" sz="2400" b="1" dirty="0">
                <a:solidFill>
                  <a:srgbClr val="800080"/>
                </a:solidFill>
              </a:rPr>
              <a:t>在</a:t>
            </a:r>
          </a:p>
          <a:p>
            <a:pPr lvl="1" algn="l">
              <a:buFontTx/>
              <a:buNone/>
            </a:pPr>
            <a:r>
              <a:rPr kumimoji="0" lang="zh-CN" altLang="en-US" sz="2400" b="1" dirty="0">
                <a:solidFill>
                  <a:srgbClr val="800080"/>
                </a:solidFill>
              </a:rPr>
              <a:t>   工作区中存放对</a:t>
            </a:r>
            <a:r>
              <a:rPr kumimoji="0" lang="zh-CN" altLang="en-US" sz="2400" b="1" dirty="0"/>
              <a:t>该</a:t>
            </a:r>
            <a:r>
              <a:rPr kumimoji="0" lang="zh-CN" altLang="en-US" sz="2400" b="1" dirty="0">
                <a:solidFill>
                  <a:srgbClr val="800080"/>
                </a:solidFill>
              </a:rPr>
              <a:t>复杂数据结构的一个引用</a:t>
            </a:r>
            <a:r>
              <a:rPr kumimoji="0" lang="zh-CN" altLang="en-US" sz="2400" b="1" dirty="0"/>
              <a:t>，并在堆</a:t>
            </a:r>
          </a:p>
          <a:p>
            <a:pPr lvl="1" algn="l">
              <a:buFontTx/>
              <a:buNone/>
            </a:pPr>
            <a:r>
              <a:rPr kumimoji="0" lang="zh-CN" altLang="en-US" sz="2400" b="1" dirty="0"/>
              <a:t>   式存储区中创建一个该复杂数据结构的对象。</a:t>
            </a:r>
          </a:p>
        </p:txBody>
      </p:sp>
      <p:sp>
        <p:nvSpPr>
          <p:cNvPr id="45064" name="Text Box 12"/>
          <p:cNvSpPr txBox="1">
            <a:spLocks noChangeArrowheads="1"/>
          </p:cNvSpPr>
          <p:nvPr/>
        </p:nvSpPr>
        <p:spPr bwMode="auto">
          <a:xfrm>
            <a:off x="359623" y="526995"/>
            <a:ext cx="7989888"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en-US" altLang="zh-CN" sz="3200" dirty="0"/>
              <a:t> </a:t>
            </a:r>
            <a:r>
              <a:rPr kumimoji="0" lang="zh-CN" altLang="en-US" sz="3200" b="1" dirty="0">
                <a:solidFill>
                  <a:srgbClr val="800080"/>
                </a:solidFill>
              </a:rPr>
              <a:t>面向对象程序运行时的特征</a:t>
            </a:r>
          </a:p>
        </p:txBody>
      </p:sp>
    </p:spTree>
    <p:extLst>
      <p:ext uri="{BB962C8B-B14F-4D97-AF65-F5344CB8AC3E}">
        <p14:creationId xmlns:p14="http://schemas.microsoft.com/office/powerpoint/2010/main" val="2789772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07169" y="609600"/>
            <a:ext cx="7845425" cy="579438"/>
          </a:xfrm>
          <a:prstGeom prst="rect">
            <a:avLst/>
          </a:prstGeom>
          <a:noFill/>
          <a:ln w="9525">
            <a:noFill/>
            <a:miter lim="800000"/>
            <a:headEnd/>
            <a:tailEnd/>
          </a:ln>
          <a:effectLst/>
        </p:spPr>
        <p:txBody>
          <a:bodyPr>
            <a:spAutoFit/>
          </a:bodyPr>
          <a:lstStyle/>
          <a:p>
            <a:pPr>
              <a:buClrTx/>
            </a:pPr>
            <a:r>
              <a:rPr lang="en-US" altLang="zh-CN" sz="3200" b="1" dirty="0">
                <a:solidFill>
                  <a:srgbClr val="800080"/>
                </a:solidFill>
                <a:latin typeface="Times New Roman" pitchFamily="18" charset="0"/>
              </a:rPr>
              <a:t> </a:t>
            </a:r>
            <a:r>
              <a:rPr lang="en-US" altLang="zh-CN" sz="3200" dirty="0"/>
              <a:t> </a:t>
            </a:r>
            <a:r>
              <a:rPr kumimoji="0" lang="zh-CN" altLang="en-US" sz="3200" b="1" dirty="0">
                <a:solidFill>
                  <a:srgbClr val="800080"/>
                </a:solidFill>
              </a:rPr>
              <a:t>对象的存储组织</a:t>
            </a:r>
          </a:p>
        </p:txBody>
      </p:sp>
      <p:sp>
        <p:nvSpPr>
          <p:cNvPr id="46083" name="Rectangle 5"/>
          <p:cNvSpPr>
            <a:spLocks noChangeArrowheads="1"/>
          </p:cNvSpPr>
          <p:nvPr/>
        </p:nvSpPr>
        <p:spPr bwMode="auto">
          <a:xfrm>
            <a:off x="811924" y="1371600"/>
            <a:ext cx="7488238" cy="4154984"/>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3600" b="1" dirty="0">
                <a:solidFill>
                  <a:srgbClr val="800080"/>
                </a:solidFill>
                <a:latin typeface="Times New Roman" pitchFamily="18" charset="0"/>
              </a:rPr>
              <a:t>  </a:t>
            </a:r>
            <a:r>
              <a:rPr lang="zh-CN" altLang="en-US" sz="2400" b="1" dirty="0"/>
              <a:t>一个</a:t>
            </a:r>
            <a:r>
              <a:rPr lang="zh-CN" altLang="en-US" sz="2400" b="1" dirty="0">
                <a:solidFill>
                  <a:srgbClr val="800080"/>
                </a:solidFill>
              </a:rPr>
              <a:t>简单机制</a:t>
            </a:r>
            <a:r>
              <a:rPr lang="zh-CN" altLang="en-US" sz="2400" b="1" dirty="0"/>
              <a:t>是，初始化代码将所有当前的继承特</a:t>
            </a:r>
          </a:p>
          <a:p>
            <a:pPr algn="l">
              <a:buClrTx/>
              <a:buFont typeface="Symbol" pitchFamily="18" charset="2"/>
              <a:buNone/>
            </a:pPr>
            <a:r>
              <a:rPr lang="zh-CN" altLang="en-US" sz="2400" b="1" dirty="0"/>
              <a:t>    征（属性和例程）直接地复制到对象存储区中（将</a:t>
            </a:r>
          </a:p>
          <a:p>
            <a:pPr algn="l">
              <a:buClrTx/>
              <a:buFont typeface="Symbol" pitchFamily="18" charset="2"/>
              <a:buNone/>
            </a:pPr>
            <a:r>
              <a:rPr lang="zh-CN" altLang="en-US" sz="2400" b="1" dirty="0"/>
              <a:t>    例程当作代码指针）</a:t>
            </a:r>
            <a:r>
              <a:rPr lang="zh-CN" altLang="en-US" sz="2400" b="1" dirty="0" smtClean="0"/>
              <a:t>。    </a:t>
            </a:r>
            <a:r>
              <a:rPr lang="zh-CN" altLang="en-US" sz="2400" b="1" dirty="0"/>
              <a:t>但这样做较浪费空间</a:t>
            </a:r>
            <a:r>
              <a:rPr kumimoji="0" lang="zh-CN" altLang="en-US" sz="2400" b="1" dirty="0" smtClean="0"/>
              <a:t>。</a:t>
            </a:r>
            <a:endParaRPr kumimoji="0" lang="en-US" altLang="zh-CN" sz="2400" b="1" dirty="0" smtClean="0"/>
          </a:p>
          <a:p>
            <a:pPr algn="l">
              <a:buClrTx/>
              <a:buFont typeface="Symbol" pitchFamily="18" charset="2"/>
              <a:buChar char="-"/>
            </a:pPr>
            <a:r>
              <a:rPr lang="en-US" altLang="zh-CN" sz="3600" b="1" dirty="0">
                <a:solidFill>
                  <a:srgbClr val="800080"/>
                </a:solidFill>
              </a:rPr>
              <a:t> </a:t>
            </a:r>
            <a:r>
              <a:rPr lang="zh-CN" altLang="en-US" sz="2400" b="1" dirty="0"/>
              <a:t>另一种方法是在执行时将类结构的一个完整的描述保存在每个类的存储中，由超类指针维护继承性（形成所谓的继承图）。每个对象保存一个指向其定义类的指针，作为一个附加的域和它的属性变量放在一起，     通过这个类就可找到所有（局部和继承的）的例程。此时，只记录一次例程指针（在类结构中），且对于每个对象并不将其复制到存储器中。</a:t>
            </a:r>
          </a:p>
        </p:txBody>
      </p:sp>
    </p:spTree>
    <p:extLst>
      <p:ext uri="{BB962C8B-B14F-4D97-AF65-F5344CB8AC3E}">
        <p14:creationId xmlns:p14="http://schemas.microsoft.com/office/powerpoint/2010/main" val="1459316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614363" y="1828800"/>
            <a:ext cx="8137525" cy="266226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3600" b="1" dirty="0">
                <a:solidFill>
                  <a:srgbClr val="800080"/>
                </a:solidFill>
                <a:latin typeface="Times New Roman" pitchFamily="18" charset="0"/>
              </a:rPr>
              <a:t>  </a:t>
            </a:r>
            <a:r>
              <a:rPr lang="zh-CN" altLang="en-US" sz="2400" b="1" dirty="0"/>
              <a:t>一种</a:t>
            </a:r>
            <a:r>
              <a:rPr lang="zh-CN" altLang="en-US" sz="2400" b="1" dirty="0">
                <a:solidFill>
                  <a:srgbClr val="800080"/>
                </a:solidFill>
              </a:rPr>
              <a:t>折衷方案</a:t>
            </a:r>
            <a:r>
              <a:rPr lang="zh-CN" altLang="en-US" sz="2400" b="1" dirty="0"/>
              <a:t>：计算出每个类的可用例程的代码指针列</a:t>
            </a:r>
          </a:p>
          <a:p>
            <a:pPr algn="l">
              <a:buClrTx/>
              <a:buFont typeface="Symbol" pitchFamily="18" charset="2"/>
              <a:buNone/>
            </a:pPr>
            <a:r>
              <a:rPr lang="zh-CN" altLang="en-US" sz="2400" b="1" dirty="0"/>
              <a:t>    表（称为</a:t>
            </a:r>
            <a:r>
              <a:rPr lang="zh-CN" altLang="en-US" sz="2400" b="1" dirty="0">
                <a:solidFill>
                  <a:srgbClr val="800080"/>
                </a:solidFill>
              </a:rPr>
              <a:t>例程索引表</a:t>
            </a:r>
            <a:r>
              <a:rPr lang="zh-CN" altLang="en-US" sz="2400" b="1" dirty="0"/>
              <a:t>，如 </a:t>
            </a:r>
            <a:r>
              <a:rPr lang="en-US" altLang="zh-CN" sz="2400" i="1" dirty="0"/>
              <a:t>C++ </a:t>
            </a:r>
            <a:r>
              <a:rPr lang="zh-CN" altLang="en-US" sz="2400" b="1" dirty="0"/>
              <a:t>的 </a:t>
            </a:r>
            <a:r>
              <a:rPr lang="en-US" altLang="zh-CN" sz="2400" i="1" dirty="0" err="1"/>
              <a:t>Vtable</a:t>
            </a:r>
            <a:r>
              <a:rPr lang="zh-CN" altLang="en-US" sz="2400" b="1" dirty="0"/>
              <a:t>，简称虚表）。</a:t>
            </a:r>
          </a:p>
          <a:p>
            <a:pPr algn="l">
              <a:buClrTx/>
              <a:buFont typeface="Symbol" pitchFamily="18" charset="2"/>
              <a:buNone/>
            </a:pPr>
            <a:endParaRPr lang="zh-CN" altLang="en-US" sz="1100" b="1" dirty="0"/>
          </a:p>
          <a:p>
            <a:pPr algn="l">
              <a:buClrTx/>
              <a:buFont typeface="Symbol" pitchFamily="18" charset="2"/>
              <a:buNone/>
            </a:pPr>
            <a:r>
              <a:rPr lang="zh-CN" altLang="en-US" sz="2400" b="1" dirty="0"/>
              <a:t>    其优点在于：可做出安排以使每个例程都有一个可预测</a:t>
            </a:r>
          </a:p>
          <a:p>
            <a:pPr algn="l">
              <a:buClrTx/>
              <a:buFont typeface="Symbol" pitchFamily="18" charset="2"/>
              <a:buNone/>
            </a:pPr>
            <a:r>
              <a:rPr lang="zh-CN" altLang="en-US" sz="2400" b="1" dirty="0"/>
              <a:t>    的偏移量，而且也不再需要用一系列表查询遍历类的层</a:t>
            </a:r>
          </a:p>
          <a:p>
            <a:pPr algn="l">
              <a:buClrTx/>
              <a:buFont typeface="Symbol" pitchFamily="18" charset="2"/>
              <a:buNone/>
            </a:pPr>
            <a:r>
              <a:rPr lang="zh-CN" altLang="en-US" sz="2400" b="1" dirty="0"/>
              <a:t>    次结构。这样，每个对象不仅包括属性变量，还包括了</a:t>
            </a:r>
          </a:p>
          <a:p>
            <a:pPr algn="l">
              <a:buClrTx/>
              <a:buFont typeface="Symbol" pitchFamily="18" charset="2"/>
              <a:buNone/>
            </a:pPr>
            <a:r>
              <a:rPr lang="zh-CN" altLang="en-US" sz="2400" b="1" dirty="0"/>
              <a:t>    一个相应的例程索引表的指针（不是类结构的指针）。</a:t>
            </a:r>
          </a:p>
        </p:txBody>
      </p:sp>
      <p:sp>
        <p:nvSpPr>
          <p:cNvPr id="48136" name="Text Box 12"/>
          <p:cNvSpPr txBox="1">
            <a:spLocks noChangeArrowheads="1"/>
          </p:cNvSpPr>
          <p:nvPr/>
        </p:nvSpPr>
        <p:spPr bwMode="auto">
          <a:xfrm>
            <a:off x="234868" y="533400"/>
            <a:ext cx="7486650" cy="579438"/>
          </a:xfrm>
          <a:prstGeom prst="rect">
            <a:avLst/>
          </a:prstGeom>
          <a:noFill/>
          <a:ln w="9525">
            <a:noFill/>
            <a:miter lim="800000"/>
            <a:headEnd/>
            <a:tailEnd/>
          </a:ln>
          <a:effectLst/>
        </p:spPr>
        <p:txBody>
          <a:bodyPr>
            <a:spAutoFit/>
          </a:bodyPr>
          <a:lstStyle/>
          <a:p>
            <a:pPr algn="l">
              <a:buClrTx/>
            </a:pPr>
            <a:r>
              <a:rPr lang="en-US" altLang="zh-CN" sz="3200" b="1" dirty="0">
                <a:solidFill>
                  <a:srgbClr val="800080"/>
                </a:solidFill>
                <a:latin typeface="Times New Roman" pitchFamily="18" charset="0"/>
              </a:rPr>
              <a:t> </a:t>
            </a:r>
            <a:r>
              <a:rPr lang="en-US" altLang="zh-CN" sz="3200" dirty="0"/>
              <a:t> </a:t>
            </a:r>
            <a:r>
              <a:rPr kumimoji="0" lang="zh-CN" altLang="en-US" sz="3200" b="1" dirty="0">
                <a:solidFill>
                  <a:srgbClr val="800080"/>
                </a:solidFill>
              </a:rPr>
              <a:t>对象的存储组织</a:t>
            </a:r>
          </a:p>
        </p:txBody>
      </p:sp>
    </p:spTree>
    <p:extLst>
      <p:ext uri="{BB962C8B-B14F-4D97-AF65-F5344CB8AC3E}">
        <p14:creationId xmlns:p14="http://schemas.microsoft.com/office/powerpoint/2010/main" val="2600770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314325" y="437768"/>
            <a:ext cx="7632700" cy="579437"/>
          </a:xfrm>
          <a:prstGeom prst="rect">
            <a:avLst/>
          </a:prstGeom>
          <a:noFill/>
          <a:ln w="9525">
            <a:noFill/>
            <a:miter lim="800000"/>
            <a:headEnd/>
            <a:tailEnd/>
          </a:ln>
          <a:effectLst/>
        </p:spPr>
        <p:txBody>
          <a:bodyPr>
            <a:spAutoFit/>
          </a:bodyPr>
          <a:lstStyle/>
          <a:p>
            <a:pPr algn="l">
              <a:buClrTx/>
            </a:pPr>
            <a:r>
              <a:rPr kumimoji="0" lang="en-US" altLang="zh-CN" sz="3200" b="1" dirty="0">
                <a:solidFill>
                  <a:srgbClr val="800080"/>
                </a:solidFill>
              </a:rPr>
              <a:t>  </a:t>
            </a:r>
            <a:r>
              <a:rPr kumimoji="0" lang="zh-CN" altLang="en-US" sz="3200" b="1" dirty="0">
                <a:solidFill>
                  <a:srgbClr val="800080"/>
                </a:solidFill>
              </a:rPr>
              <a:t>某个单继承</a:t>
            </a:r>
            <a:r>
              <a:rPr kumimoji="0" lang="en-US" altLang="zh-CN" sz="3200" dirty="0">
                <a:solidFill>
                  <a:srgbClr val="800080"/>
                </a:solidFill>
              </a:rPr>
              <a:t>O-O</a:t>
            </a:r>
            <a:r>
              <a:rPr kumimoji="0" lang="zh-CN" altLang="en-US" sz="3200" b="1" dirty="0">
                <a:solidFill>
                  <a:srgbClr val="800080"/>
                </a:solidFill>
              </a:rPr>
              <a:t>语</a:t>
            </a:r>
            <a:r>
              <a:rPr lang="zh-CN" altLang="en-US" sz="3200" b="1" dirty="0">
                <a:solidFill>
                  <a:srgbClr val="800080"/>
                </a:solidFill>
              </a:rPr>
              <a:t>言的对象存储示例</a:t>
            </a:r>
          </a:p>
        </p:txBody>
      </p:sp>
      <p:sp>
        <p:nvSpPr>
          <p:cNvPr id="49159" name="Text Box 11"/>
          <p:cNvSpPr txBox="1">
            <a:spLocks noChangeArrowheads="1"/>
          </p:cNvSpPr>
          <p:nvPr/>
        </p:nvSpPr>
        <p:spPr bwMode="auto">
          <a:xfrm>
            <a:off x="830263" y="1219200"/>
            <a:ext cx="6172200" cy="1803400"/>
          </a:xfrm>
          <a:prstGeom prst="rect">
            <a:avLst/>
          </a:prstGeom>
          <a:noFill/>
          <a:ln w="9525">
            <a:noFill/>
            <a:miter lim="800000"/>
            <a:headEnd/>
            <a:tailEnd/>
          </a:ln>
          <a:effectLst/>
        </p:spPr>
        <p:txBody>
          <a:bodyPr>
            <a:spAutoFit/>
          </a:bodyPr>
          <a:lstStyle/>
          <a:p>
            <a:pPr algn="l">
              <a:spcBef>
                <a:spcPct val="50000"/>
              </a:spcBef>
              <a:buClrTx/>
              <a:buFontTx/>
              <a:buNone/>
            </a:pPr>
            <a:r>
              <a:rPr lang="en-US" altLang="zh-CN" sz="1600" b="1" dirty="0">
                <a:ea typeface="宋体" pitchFamily="2" charset="-122"/>
              </a:rPr>
              <a:t> class A { </a:t>
            </a:r>
            <a:r>
              <a:rPr lang="en-US" altLang="zh-CN" sz="1600" b="1" dirty="0" err="1">
                <a:ea typeface="宋体" pitchFamily="2" charset="-122"/>
              </a:rPr>
              <a:t>int</a:t>
            </a:r>
            <a:r>
              <a:rPr lang="en-US" altLang="zh-CN" sz="1600" b="1" dirty="0">
                <a:ea typeface="宋体" pitchFamily="2" charset="-122"/>
              </a:rPr>
              <a:t> x; void f (){…} }</a:t>
            </a:r>
          </a:p>
          <a:p>
            <a:pPr algn="l">
              <a:spcBef>
                <a:spcPct val="50000"/>
              </a:spcBef>
              <a:buClrTx/>
              <a:buFontTx/>
              <a:buNone/>
            </a:pPr>
            <a:r>
              <a:rPr lang="en-US" altLang="zh-CN" sz="1600" b="1" dirty="0">
                <a:ea typeface="宋体" pitchFamily="2" charset="-122"/>
              </a:rPr>
              <a:t> class B extends A {void g(){…} }</a:t>
            </a:r>
          </a:p>
          <a:p>
            <a:pPr algn="l">
              <a:spcBef>
                <a:spcPct val="50000"/>
              </a:spcBef>
              <a:buClrTx/>
              <a:buFontTx/>
              <a:buNone/>
            </a:pPr>
            <a:r>
              <a:rPr lang="en-US" altLang="zh-CN" sz="1600" b="1" dirty="0">
                <a:ea typeface="宋体" pitchFamily="2" charset="-122"/>
              </a:rPr>
              <a:t> class C </a:t>
            </a:r>
            <a:r>
              <a:rPr lang="en-US" altLang="zh-CN" sz="1600" b="1" dirty="0" err="1">
                <a:ea typeface="宋体" pitchFamily="2" charset="-122"/>
              </a:rPr>
              <a:t>entends</a:t>
            </a:r>
            <a:r>
              <a:rPr lang="en-US" altLang="zh-CN" sz="1600" b="1" dirty="0">
                <a:ea typeface="宋体" pitchFamily="2" charset="-122"/>
              </a:rPr>
              <a:t> B {void g(){…} }</a:t>
            </a:r>
          </a:p>
          <a:p>
            <a:pPr algn="l">
              <a:spcBef>
                <a:spcPct val="50000"/>
              </a:spcBef>
              <a:buClrTx/>
              <a:buFontTx/>
              <a:buNone/>
            </a:pPr>
            <a:r>
              <a:rPr lang="en-US" altLang="zh-CN" sz="1600" b="1" dirty="0">
                <a:ea typeface="宋体" pitchFamily="2" charset="-122"/>
              </a:rPr>
              <a:t> class D extends C{</a:t>
            </a:r>
            <a:r>
              <a:rPr lang="en-US" altLang="zh-CN" sz="1600" b="1" dirty="0" err="1">
                <a:ea typeface="宋体" pitchFamily="2" charset="-122"/>
              </a:rPr>
              <a:t>bool</a:t>
            </a:r>
            <a:r>
              <a:rPr lang="en-US" altLang="zh-CN" sz="1600" b="1" dirty="0">
                <a:ea typeface="宋体" pitchFamily="2" charset="-122"/>
              </a:rPr>
              <a:t> y; void f (){…}}</a:t>
            </a:r>
          </a:p>
          <a:p>
            <a:pPr algn="l">
              <a:spcBef>
                <a:spcPct val="50000"/>
              </a:spcBef>
              <a:buClrTx/>
              <a:buFontTx/>
              <a:buNone/>
            </a:pPr>
            <a:r>
              <a:rPr lang="en-US" altLang="zh-CN" sz="1600" b="1" dirty="0">
                <a:ea typeface="宋体" pitchFamily="2" charset="-122"/>
              </a:rPr>
              <a:t> class A </a:t>
            </a:r>
            <a:r>
              <a:rPr lang="en-US" altLang="zh-CN" sz="1600" b="1" dirty="0" err="1">
                <a:ea typeface="宋体" pitchFamily="2" charset="-122"/>
              </a:rPr>
              <a:t>a</a:t>
            </a:r>
            <a:r>
              <a:rPr lang="en-US" altLang="zh-CN" sz="1600" b="1" dirty="0">
                <a:ea typeface="宋体" pitchFamily="2" charset="-122"/>
              </a:rPr>
              <a:t>; class B </a:t>
            </a:r>
            <a:r>
              <a:rPr lang="en-US" altLang="zh-CN" sz="1600" b="1" dirty="0" err="1">
                <a:ea typeface="宋体" pitchFamily="2" charset="-122"/>
              </a:rPr>
              <a:t>b</a:t>
            </a:r>
            <a:r>
              <a:rPr lang="en-US" altLang="zh-CN" sz="1600" b="1" dirty="0">
                <a:ea typeface="宋体" pitchFamily="2" charset="-122"/>
              </a:rPr>
              <a:t>; class C </a:t>
            </a:r>
            <a:r>
              <a:rPr lang="en-US" altLang="zh-CN" sz="1600" b="1" dirty="0" err="1">
                <a:ea typeface="宋体" pitchFamily="2" charset="-122"/>
              </a:rPr>
              <a:t>c</a:t>
            </a:r>
            <a:r>
              <a:rPr lang="en-US" altLang="zh-CN" sz="1600" b="1" dirty="0">
                <a:ea typeface="宋体" pitchFamily="2" charset="-122"/>
              </a:rPr>
              <a:t>; class D d1,d2;</a:t>
            </a:r>
          </a:p>
        </p:txBody>
      </p:sp>
      <p:sp>
        <p:nvSpPr>
          <p:cNvPr id="49160" name="Text Box 12"/>
          <p:cNvSpPr txBox="1">
            <a:spLocks noChangeArrowheads="1"/>
          </p:cNvSpPr>
          <p:nvPr/>
        </p:nvSpPr>
        <p:spPr bwMode="auto">
          <a:xfrm>
            <a:off x="4587875" y="43926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49161" name="Text Box 13"/>
          <p:cNvSpPr txBox="1">
            <a:spLocks noChangeArrowheads="1"/>
          </p:cNvSpPr>
          <p:nvPr/>
        </p:nvSpPr>
        <p:spPr bwMode="auto">
          <a:xfrm>
            <a:off x="4587875" y="404653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49162" name="Text Box 14"/>
          <p:cNvSpPr txBox="1">
            <a:spLocks noChangeArrowheads="1"/>
          </p:cNvSpPr>
          <p:nvPr/>
        </p:nvSpPr>
        <p:spPr bwMode="auto">
          <a:xfrm>
            <a:off x="6035675" y="43926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49163" name="Text Box 15"/>
          <p:cNvSpPr txBox="1">
            <a:spLocks noChangeArrowheads="1"/>
          </p:cNvSpPr>
          <p:nvPr/>
        </p:nvSpPr>
        <p:spPr bwMode="auto">
          <a:xfrm>
            <a:off x="6035675" y="404653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49164" name="Text Box 16"/>
          <p:cNvSpPr txBox="1">
            <a:spLocks noChangeArrowheads="1"/>
          </p:cNvSpPr>
          <p:nvPr/>
        </p:nvSpPr>
        <p:spPr bwMode="auto">
          <a:xfrm>
            <a:off x="6035675" y="47482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49165" name="Text Box 17"/>
          <p:cNvSpPr txBox="1">
            <a:spLocks noChangeArrowheads="1"/>
          </p:cNvSpPr>
          <p:nvPr/>
        </p:nvSpPr>
        <p:spPr bwMode="auto">
          <a:xfrm>
            <a:off x="4587875" y="3748088"/>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c</a:t>
            </a:r>
          </a:p>
        </p:txBody>
      </p:sp>
      <p:sp>
        <p:nvSpPr>
          <p:cNvPr id="49166" name="Text Box 18"/>
          <p:cNvSpPr txBox="1">
            <a:spLocks noChangeArrowheads="1"/>
          </p:cNvSpPr>
          <p:nvPr/>
        </p:nvSpPr>
        <p:spPr bwMode="auto">
          <a:xfrm>
            <a:off x="6035675" y="3716338"/>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d1</a:t>
            </a:r>
          </a:p>
        </p:txBody>
      </p:sp>
      <p:sp>
        <p:nvSpPr>
          <p:cNvPr id="49167" name="Text Box 19"/>
          <p:cNvSpPr txBox="1">
            <a:spLocks noChangeArrowheads="1"/>
          </p:cNvSpPr>
          <p:nvPr/>
        </p:nvSpPr>
        <p:spPr bwMode="auto">
          <a:xfrm>
            <a:off x="7483475" y="3748088"/>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d2</a:t>
            </a:r>
          </a:p>
        </p:txBody>
      </p:sp>
      <p:sp>
        <p:nvSpPr>
          <p:cNvPr id="49168" name="Text Box 20"/>
          <p:cNvSpPr txBox="1">
            <a:spLocks noChangeArrowheads="1"/>
          </p:cNvSpPr>
          <p:nvPr/>
        </p:nvSpPr>
        <p:spPr bwMode="auto">
          <a:xfrm>
            <a:off x="7483475" y="439896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49169" name="Text Box 21"/>
          <p:cNvSpPr txBox="1">
            <a:spLocks noChangeArrowheads="1"/>
          </p:cNvSpPr>
          <p:nvPr/>
        </p:nvSpPr>
        <p:spPr bwMode="auto">
          <a:xfrm>
            <a:off x="7483475" y="405288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49170" name="Text Box 22"/>
          <p:cNvSpPr txBox="1">
            <a:spLocks noChangeArrowheads="1"/>
          </p:cNvSpPr>
          <p:nvPr/>
        </p:nvSpPr>
        <p:spPr bwMode="auto">
          <a:xfrm>
            <a:off x="7483475" y="473868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49171" name="Text Box 23"/>
          <p:cNvSpPr txBox="1">
            <a:spLocks noChangeArrowheads="1"/>
          </p:cNvSpPr>
          <p:nvPr/>
        </p:nvSpPr>
        <p:spPr bwMode="auto">
          <a:xfrm>
            <a:off x="3216275" y="43926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49172" name="Text Box 24"/>
          <p:cNvSpPr txBox="1">
            <a:spLocks noChangeArrowheads="1"/>
          </p:cNvSpPr>
          <p:nvPr/>
        </p:nvSpPr>
        <p:spPr bwMode="auto">
          <a:xfrm>
            <a:off x="3216275" y="404653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49173" name="Text Box 25"/>
          <p:cNvSpPr txBox="1">
            <a:spLocks noChangeArrowheads="1"/>
          </p:cNvSpPr>
          <p:nvPr/>
        </p:nvSpPr>
        <p:spPr bwMode="auto">
          <a:xfrm>
            <a:off x="3216275" y="3748088"/>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b</a:t>
            </a:r>
          </a:p>
        </p:txBody>
      </p:sp>
      <p:sp>
        <p:nvSpPr>
          <p:cNvPr id="49174" name="Text Box 26"/>
          <p:cNvSpPr txBox="1">
            <a:spLocks noChangeArrowheads="1"/>
          </p:cNvSpPr>
          <p:nvPr/>
        </p:nvSpPr>
        <p:spPr bwMode="auto">
          <a:xfrm>
            <a:off x="1844675" y="4392613"/>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49175" name="Text Box 27"/>
          <p:cNvSpPr txBox="1">
            <a:spLocks noChangeArrowheads="1"/>
          </p:cNvSpPr>
          <p:nvPr/>
        </p:nvSpPr>
        <p:spPr bwMode="auto">
          <a:xfrm>
            <a:off x="1844675" y="4046538"/>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49176" name="Text Box 28"/>
          <p:cNvSpPr txBox="1">
            <a:spLocks noChangeArrowheads="1"/>
          </p:cNvSpPr>
          <p:nvPr/>
        </p:nvSpPr>
        <p:spPr bwMode="auto">
          <a:xfrm>
            <a:off x="1844675" y="3748088"/>
            <a:ext cx="914400" cy="336550"/>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a</a:t>
            </a:r>
          </a:p>
        </p:txBody>
      </p:sp>
      <p:sp>
        <p:nvSpPr>
          <p:cNvPr id="49177" name="Text Box 29"/>
          <p:cNvSpPr txBox="1">
            <a:spLocks noChangeArrowheads="1"/>
          </p:cNvSpPr>
          <p:nvPr/>
        </p:nvSpPr>
        <p:spPr bwMode="auto">
          <a:xfrm>
            <a:off x="1844675" y="54975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49178" name="Text Box 30"/>
          <p:cNvSpPr txBox="1">
            <a:spLocks noChangeArrowheads="1"/>
          </p:cNvSpPr>
          <p:nvPr/>
        </p:nvSpPr>
        <p:spPr bwMode="auto">
          <a:xfrm>
            <a:off x="1844675" y="5199063"/>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A</a:t>
            </a:r>
          </a:p>
        </p:txBody>
      </p:sp>
      <p:sp>
        <p:nvSpPr>
          <p:cNvPr id="49179" name="Text Box 31"/>
          <p:cNvSpPr txBox="1">
            <a:spLocks noChangeArrowheads="1"/>
          </p:cNvSpPr>
          <p:nvPr/>
        </p:nvSpPr>
        <p:spPr bwMode="auto">
          <a:xfrm>
            <a:off x="3216275" y="584358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B_g</a:t>
            </a:r>
          </a:p>
        </p:txBody>
      </p:sp>
      <p:sp>
        <p:nvSpPr>
          <p:cNvPr id="49180" name="Text Box 32"/>
          <p:cNvSpPr txBox="1">
            <a:spLocks noChangeArrowheads="1"/>
          </p:cNvSpPr>
          <p:nvPr/>
        </p:nvSpPr>
        <p:spPr bwMode="auto">
          <a:xfrm>
            <a:off x="3216275" y="54975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49181" name="Text Box 33"/>
          <p:cNvSpPr txBox="1">
            <a:spLocks noChangeArrowheads="1"/>
          </p:cNvSpPr>
          <p:nvPr/>
        </p:nvSpPr>
        <p:spPr bwMode="auto">
          <a:xfrm>
            <a:off x="3216275" y="5199063"/>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B</a:t>
            </a:r>
          </a:p>
        </p:txBody>
      </p:sp>
      <p:sp>
        <p:nvSpPr>
          <p:cNvPr id="49182" name="Text Box 34"/>
          <p:cNvSpPr txBox="1">
            <a:spLocks noChangeArrowheads="1"/>
          </p:cNvSpPr>
          <p:nvPr/>
        </p:nvSpPr>
        <p:spPr bwMode="auto">
          <a:xfrm>
            <a:off x="4587875" y="584358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49183" name="Text Box 35"/>
          <p:cNvSpPr txBox="1">
            <a:spLocks noChangeArrowheads="1"/>
          </p:cNvSpPr>
          <p:nvPr/>
        </p:nvSpPr>
        <p:spPr bwMode="auto">
          <a:xfrm>
            <a:off x="4587875" y="54975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49184" name="Text Box 36"/>
          <p:cNvSpPr txBox="1">
            <a:spLocks noChangeArrowheads="1"/>
          </p:cNvSpPr>
          <p:nvPr/>
        </p:nvSpPr>
        <p:spPr bwMode="auto">
          <a:xfrm>
            <a:off x="4587875" y="5199063"/>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C</a:t>
            </a:r>
          </a:p>
        </p:txBody>
      </p:sp>
      <p:sp>
        <p:nvSpPr>
          <p:cNvPr id="49185" name="Text Box 37"/>
          <p:cNvSpPr txBox="1">
            <a:spLocks noChangeArrowheads="1"/>
          </p:cNvSpPr>
          <p:nvPr/>
        </p:nvSpPr>
        <p:spPr bwMode="auto">
          <a:xfrm>
            <a:off x="6721475" y="5843588"/>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49186" name="Text Box 38"/>
          <p:cNvSpPr txBox="1">
            <a:spLocks noChangeArrowheads="1"/>
          </p:cNvSpPr>
          <p:nvPr/>
        </p:nvSpPr>
        <p:spPr bwMode="auto">
          <a:xfrm>
            <a:off x="6721475" y="5497513"/>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D_f</a:t>
            </a:r>
          </a:p>
        </p:txBody>
      </p:sp>
      <p:sp>
        <p:nvSpPr>
          <p:cNvPr id="49187" name="Text Box 39"/>
          <p:cNvSpPr txBox="1">
            <a:spLocks noChangeArrowheads="1"/>
          </p:cNvSpPr>
          <p:nvPr/>
        </p:nvSpPr>
        <p:spPr bwMode="auto">
          <a:xfrm>
            <a:off x="6721475" y="5199063"/>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D</a:t>
            </a:r>
          </a:p>
        </p:txBody>
      </p:sp>
      <p:sp>
        <p:nvSpPr>
          <p:cNvPr id="49188" name="Line 40"/>
          <p:cNvSpPr>
            <a:spLocks noChangeShapeType="1"/>
          </p:cNvSpPr>
          <p:nvPr/>
        </p:nvSpPr>
        <p:spPr bwMode="auto">
          <a:xfrm flipH="1">
            <a:off x="1692275" y="4205288"/>
            <a:ext cx="152400" cy="0"/>
          </a:xfrm>
          <a:prstGeom prst="line">
            <a:avLst/>
          </a:prstGeom>
          <a:noFill/>
          <a:ln w="9525">
            <a:solidFill>
              <a:srgbClr val="800080"/>
            </a:solidFill>
            <a:round/>
            <a:headEnd/>
            <a:tailEnd/>
          </a:ln>
          <a:effectLst/>
        </p:spPr>
        <p:txBody>
          <a:bodyPr/>
          <a:lstStyle/>
          <a:p>
            <a:endParaRPr lang="zh-CN" altLang="en-US"/>
          </a:p>
        </p:txBody>
      </p:sp>
      <p:sp>
        <p:nvSpPr>
          <p:cNvPr id="49189" name="Line 41"/>
          <p:cNvSpPr>
            <a:spLocks noChangeShapeType="1"/>
          </p:cNvSpPr>
          <p:nvPr/>
        </p:nvSpPr>
        <p:spPr bwMode="auto">
          <a:xfrm>
            <a:off x="1692275" y="4205288"/>
            <a:ext cx="0" cy="1354137"/>
          </a:xfrm>
          <a:prstGeom prst="line">
            <a:avLst/>
          </a:prstGeom>
          <a:noFill/>
          <a:ln w="9525">
            <a:solidFill>
              <a:srgbClr val="800080"/>
            </a:solidFill>
            <a:round/>
            <a:headEnd/>
            <a:tailEnd/>
          </a:ln>
          <a:effectLst/>
        </p:spPr>
        <p:txBody>
          <a:bodyPr/>
          <a:lstStyle/>
          <a:p>
            <a:endParaRPr lang="zh-CN" altLang="en-US"/>
          </a:p>
        </p:txBody>
      </p:sp>
      <p:sp>
        <p:nvSpPr>
          <p:cNvPr id="49190" name="Line 42"/>
          <p:cNvSpPr>
            <a:spLocks noChangeShapeType="1"/>
          </p:cNvSpPr>
          <p:nvPr/>
        </p:nvSpPr>
        <p:spPr bwMode="auto">
          <a:xfrm>
            <a:off x="1692275" y="5589588"/>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9191" name="Line 43"/>
          <p:cNvSpPr>
            <a:spLocks noChangeShapeType="1"/>
          </p:cNvSpPr>
          <p:nvPr/>
        </p:nvSpPr>
        <p:spPr bwMode="auto">
          <a:xfrm flipH="1">
            <a:off x="3063875" y="4281488"/>
            <a:ext cx="152400" cy="0"/>
          </a:xfrm>
          <a:prstGeom prst="line">
            <a:avLst/>
          </a:prstGeom>
          <a:noFill/>
          <a:ln w="9525">
            <a:solidFill>
              <a:srgbClr val="800080"/>
            </a:solidFill>
            <a:round/>
            <a:headEnd/>
            <a:tailEnd/>
          </a:ln>
          <a:effectLst/>
        </p:spPr>
        <p:txBody>
          <a:bodyPr/>
          <a:lstStyle/>
          <a:p>
            <a:endParaRPr lang="zh-CN" altLang="en-US"/>
          </a:p>
        </p:txBody>
      </p:sp>
      <p:sp>
        <p:nvSpPr>
          <p:cNvPr id="49192" name="Line 44"/>
          <p:cNvSpPr>
            <a:spLocks noChangeShapeType="1"/>
          </p:cNvSpPr>
          <p:nvPr/>
        </p:nvSpPr>
        <p:spPr bwMode="auto">
          <a:xfrm>
            <a:off x="3063875" y="4281488"/>
            <a:ext cx="0" cy="1349375"/>
          </a:xfrm>
          <a:prstGeom prst="line">
            <a:avLst/>
          </a:prstGeom>
          <a:noFill/>
          <a:ln w="9525">
            <a:solidFill>
              <a:srgbClr val="800080"/>
            </a:solidFill>
            <a:round/>
            <a:headEnd/>
            <a:tailEnd/>
          </a:ln>
          <a:effectLst/>
        </p:spPr>
        <p:txBody>
          <a:bodyPr/>
          <a:lstStyle/>
          <a:p>
            <a:endParaRPr lang="zh-CN" altLang="en-US"/>
          </a:p>
        </p:txBody>
      </p:sp>
      <p:sp>
        <p:nvSpPr>
          <p:cNvPr id="49193" name="Line 45"/>
          <p:cNvSpPr>
            <a:spLocks noChangeShapeType="1"/>
          </p:cNvSpPr>
          <p:nvPr/>
        </p:nvSpPr>
        <p:spPr bwMode="auto">
          <a:xfrm>
            <a:off x="3063875" y="5630863"/>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9194" name="Line 46"/>
          <p:cNvSpPr>
            <a:spLocks noChangeShapeType="1"/>
          </p:cNvSpPr>
          <p:nvPr/>
        </p:nvSpPr>
        <p:spPr bwMode="auto">
          <a:xfrm flipH="1">
            <a:off x="4435475" y="4281488"/>
            <a:ext cx="152400" cy="0"/>
          </a:xfrm>
          <a:prstGeom prst="line">
            <a:avLst/>
          </a:prstGeom>
          <a:noFill/>
          <a:ln w="9525">
            <a:solidFill>
              <a:srgbClr val="800080"/>
            </a:solidFill>
            <a:round/>
            <a:headEnd/>
            <a:tailEnd/>
          </a:ln>
          <a:effectLst/>
        </p:spPr>
        <p:txBody>
          <a:bodyPr/>
          <a:lstStyle/>
          <a:p>
            <a:endParaRPr lang="zh-CN" altLang="en-US"/>
          </a:p>
        </p:txBody>
      </p:sp>
      <p:sp>
        <p:nvSpPr>
          <p:cNvPr id="49195" name="Line 47"/>
          <p:cNvSpPr>
            <a:spLocks noChangeShapeType="1"/>
          </p:cNvSpPr>
          <p:nvPr/>
        </p:nvSpPr>
        <p:spPr bwMode="auto">
          <a:xfrm>
            <a:off x="4435475" y="4281488"/>
            <a:ext cx="0" cy="1349375"/>
          </a:xfrm>
          <a:prstGeom prst="line">
            <a:avLst/>
          </a:prstGeom>
          <a:noFill/>
          <a:ln w="9525">
            <a:solidFill>
              <a:srgbClr val="800080"/>
            </a:solidFill>
            <a:round/>
            <a:headEnd/>
            <a:tailEnd/>
          </a:ln>
          <a:effectLst/>
        </p:spPr>
        <p:txBody>
          <a:bodyPr/>
          <a:lstStyle/>
          <a:p>
            <a:endParaRPr lang="zh-CN" altLang="en-US"/>
          </a:p>
        </p:txBody>
      </p:sp>
      <p:sp>
        <p:nvSpPr>
          <p:cNvPr id="49196" name="Line 48"/>
          <p:cNvSpPr>
            <a:spLocks noChangeShapeType="1"/>
          </p:cNvSpPr>
          <p:nvPr/>
        </p:nvSpPr>
        <p:spPr bwMode="auto">
          <a:xfrm>
            <a:off x="4435475" y="5630863"/>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9197" name="Line 49"/>
          <p:cNvSpPr>
            <a:spLocks noChangeShapeType="1"/>
          </p:cNvSpPr>
          <p:nvPr/>
        </p:nvSpPr>
        <p:spPr bwMode="auto">
          <a:xfrm flipH="1">
            <a:off x="5883275" y="4281488"/>
            <a:ext cx="152400" cy="0"/>
          </a:xfrm>
          <a:prstGeom prst="line">
            <a:avLst/>
          </a:prstGeom>
          <a:noFill/>
          <a:ln w="9525">
            <a:solidFill>
              <a:srgbClr val="800080"/>
            </a:solidFill>
            <a:round/>
            <a:headEnd/>
            <a:tailEnd/>
          </a:ln>
          <a:effectLst/>
        </p:spPr>
        <p:txBody>
          <a:bodyPr/>
          <a:lstStyle/>
          <a:p>
            <a:endParaRPr lang="zh-CN" altLang="en-US"/>
          </a:p>
        </p:txBody>
      </p:sp>
      <p:sp>
        <p:nvSpPr>
          <p:cNvPr id="49198" name="Line 50"/>
          <p:cNvSpPr>
            <a:spLocks noChangeShapeType="1"/>
          </p:cNvSpPr>
          <p:nvPr/>
        </p:nvSpPr>
        <p:spPr bwMode="auto">
          <a:xfrm>
            <a:off x="5883275" y="4281488"/>
            <a:ext cx="0" cy="1349375"/>
          </a:xfrm>
          <a:prstGeom prst="line">
            <a:avLst/>
          </a:prstGeom>
          <a:noFill/>
          <a:ln w="9525">
            <a:solidFill>
              <a:srgbClr val="800080"/>
            </a:solidFill>
            <a:round/>
            <a:headEnd/>
            <a:tailEnd/>
          </a:ln>
          <a:effectLst/>
        </p:spPr>
        <p:txBody>
          <a:bodyPr/>
          <a:lstStyle/>
          <a:p>
            <a:endParaRPr lang="zh-CN" altLang="en-US"/>
          </a:p>
        </p:txBody>
      </p:sp>
      <p:sp>
        <p:nvSpPr>
          <p:cNvPr id="49199" name="Line 51"/>
          <p:cNvSpPr>
            <a:spLocks noChangeShapeType="1"/>
          </p:cNvSpPr>
          <p:nvPr/>
        </p:nvSpPr>
        <p:spPr bwMode="auto">
          <a:xfrm>
            <a:off x="5883275" y="5630863"/>
            <a:ext cx="838200" cy="0"/>
          </a:xfrm>
          <a:prstGeom prst="line">
            <a:avLst/>
          </a:prstGeom>
          <a:noFill/>
          <a:ln w="9525">
            <a:solidFill>
              <a:srgbClr val="800080"/>
            </a:solidFill>
            <a:round/>
            <a:headEnd/>
            <a:tailEnd type="triangle" w="med" len="med"/>
          </a:ln>
          <a:effectLst/>
        </p:spPr>
        <p:txBody>
          <a:bodyPr/>
          <a:lstStyle/>
          <a:p>
            <a:endParaRPr lang="zh-CN" altLang="en-US"/>
          </a:p>
        </p:txBody>
      </p:sp>
      <p:sp>
        <p:nvSpPr>
          <p:cNvPr id="49200" name="Line 52"/>
          <p:cNvSpPr>
            <a:spLocks noChangeShapeType="1"/>
          </p:cNvSpPr>
          <p:nvPr/>
        </p:nvSpPr>
        <p:spPr bwMode="auto">
          <a:xfrm flipH="1">
            <a:off x="8397875" y="4281488"/>
            <a:ext cx="152400" cy="0"/>
          </a:xfrm>
          <a:prstGeom prst="line">
            <a:avLst/>
          </a:prstGeom>
          <a:noFill/>
          <a:ln w="9525">
            <a:solidFill>
              <a:srgbClr val="800080"/>
            </a:solidFill>
            <a:round/>
            <a:headEnd/>
            <a:tailEnd/>
          </a:ln>
          <a:effectLst/>
        </p:spPr>
        <p:txBody>
          <a:bodyPr/>
          <a:lstStyle/>
          <a:p>
            <a:endParaRPr lang="zh-CN" altLang="en-US"/>
          </a:p>
        </p:txBody>
      </p:sp>
      <p:sp>
        <p:nvSpPr>
          <p:cNvPr id="49201" name="Line 53"/>
          <p:cNvSpPr>
            <a:spLocks noChangeShapeType="1"/>
          </p:cNvSpPr>
          <p:nvPr/>
        </p:nvSpPr>
        <p:spPr bwMode="auto">
          <a:xfrm>
            <a:off x="8550275" y="4281488"/>
            <a:ext cx="0" cy="1379537"/>
          </a:xfrm>
          <a:prstGeom prst="line">
            <a:avLst/>
          </a:prstGeom>
          <a:noFill/>
          <a:ln w="9525">
            <a:solidFill>
              <a:srgbClr val="800080"/>
            </a:solidFill>
            <a:round/>
            <a:headEnd/>
            <a:tailEnd/>
          </a:ln>
          <a:effectLst/>
        </p:spPr>
        <p:txBody>
          <a:bodyPr/>
          <a:lstStyle/>
          <a:p>
            <a:endParaRPr lang="zh-CN" altLang="en-US"/>
          </a:p>
        </p:txBody>
      </p:sp>
      <p:sp>
        <p:nvSpPr>
          <p:cNvPr id="49202" name="Line 54"/>
          <p:cNvSpPr>
            <a:spLocks noChangeShapeType="1"/>
          </p:cNvSpPr>
          <p:nvPr/>
        </p:nvSpPr>
        <p:spPr bwMode="auto">
          <a:xfrm flipH="1">
            <a:off x="7635875" y="5661025"/>
            <a:ext cx="914400" cy="0"/>
          </a:xfrm>
          <a:prstGeom prst="line">
            <a:avLst/>
          </a:prstGeom>
          <a:noFill/>
          <a:ln w="9525">
            <a:solidFill>
              <a:srgbClr val="800080"/>
            </a:solidFill>
            <a:round/>
            <a:headEnd/>
            <a:tailEnd type="triangle" w="med" len="med"/>
          </a:ln>
          <a:effectLst/>
        </p:spPr>
        <p:txBody>
          <a:bodyPr/>
          <a:lstStyle/>
          <a:p>
            <a:endParaRPr lang="zh-CN" altLang="en-US"/>
          </a:p>
        </p:txBody>
      </p:sp>
      <p:sp>
        <p:nvSpPr>
          <p:cNvPr id="667703" name="Rectangle 55"/>
          <p:cNvSpPr>
            <a:spLocks noChangeArrowheads="1"/>
          </p:cNvSpPr>
          <p:nvPr/>
        </p:nvSpPr>
        <p:spPr bwMode="auto">
          <a:xfrm>
            <a:off x="827088" y="4248150"/>
            <a:ext cx="649287" cy="1917700"/>
          </a:xfrm>
          <a:prstGeom prst="rect">
            <a:avLst/>
          </a:prstGeom>
          <a:noFill/>
          <a:ln w="9525" algn="ctr">
            <a:noFill/>
            <a:miter lim="800000"/>
            <a:headEnd/>
            <a:tailEnd/>
          </a:ln>
          <a:effectLst/>
        </p:spPr>
        <p:txBody>
          <a:bodyPr>
            <a:spAutoFit/>
          </a:bodyPr>
          <a:lstStyle/>
          <a:p>
            <a:pPr>
              <a:buFont typeface="Wingdings" pitchFamily="2" charset="2"/>
              <a:buNone/>
            </a:pPr>
            <a:r>
              <a:rPr lang="zh-CN" altLang="en-US" b="1"/>
              <a:t>例程索引表</a:t>
            </a:r>
          </a:p>
        </p:txBody>
      </p:sp>
      <p:sp>
        <p:nvSpPr>
          <p:cNvPr id="667704" name="Line 56"/>
          <p:cNvSpPr>
            <a:spLocks noChangeShapeType="1"/>
          </p:cNvSpPr>
          <p:nvPr/>
        </p:nvSpPr>
        <p:spPr bwMode="auto">
          <a:xfrm flipV="1">
            <a:off x="1187450" y="5661025"/>
            <a:ext cx="647700" cy="14446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667705" name="Line 57"/>
          <p:cNvSpPr>
            <a:spLocks noChangeShapeType="1"/>
          </p:cNvSpPr>
          <p:nvPr/>
        </p:nvSpPr>
        <p:spPr bwMode="auto">
          <a:xfrm flipV="1">
            <a:off x="1258888" y="5734050"/>
            <a:ext cx="1944687" cy="142875"/>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667706" name="Line 58"/>
          <p:cNvSpPr>
            <a:spLocks noChangeShapeType="1"/>
          </p:cNvSpPr>
          <p:nvPr/>
        </p:nvSpPr>
        <p:spPr bwMode="auto">
          <a:xfrm flipV="1">
            <a:off x="1258888" y="5734050"/>
            <a:ext cx="3313112" cy="21431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667707" name="Line 59"/>
          <p:cNvSpPr>
            <a:spLocks noChangeShapeType="1"/>
          </p:cNvSpPr>
          <p:nvPr/>
        </p:nvSpPr>
        <p:spPr bwMode="auto">
          <a:xfrm flipV="1">
            <a:off x="1258888" y="5734050"/>
            <a:ext cx="5473700" cy="285750"/>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49208" name="Rectangle 60"/>
          <p:cNvSpPr>
            <a:spLocks noChangeArrowheads="1"/>
          </p:cNvSpPr>
          <p:nvPr/>
        </p:nvSpPr>
        <p:spPr bwMode="auto">
          <a:xfrm>
            <a:off x="679450" y="3692525"/>
            <a:ext cx="579438" cy="396875"/>
          </a:xfrm>
          <a:prstGeom prst="rect">
            <a:avLst/>
          </a:prstGeom>
          <a:noFill/>
          <a:ln w="9525" algn="ctr">
            <a:noFill/>
            <a:miter lim="800000"/>
            <a:headEnd/>
            <a:tailEnd/>
          </a:ln>
          <a:effectLst/>
        </p:spPr>
        <p:txBody>
          <a:bodyPr wrap="none">
            <a:spAutoFit/>
          </a:bodyPr>
          <a:lstStyle/>
          <a:p>
            <a:pPr>
              <a:buFont typeface="Wingdings" pitchFamily="2" charset="2"/>
              <a:buNone/>
            </a:pPr>
            <a:r>
              <a:rPr kumimoji="0" lang="en-US" altLang="zh-CN" sz="2000"/>
              <a:t>this</a:t>
            </a:r>
            <a:endParaRPr lang="en-US" altLang="zh-CN" sz="2000"/>
          </a:p>
        </p:txBody>
      </p:sp>
      <p:sp>
        <p:nvSpPr>
          <p:cNvPr id="49209" name="Line 62"/>
          <p:cNvSpPr>
            <a:spLocks noChangeShapeType="1"/>
          </p:cNvSpPr>
          <p:nvPr/>
        </p:nvSpPr>
        <p:spPr bwMode="auto">
          <a:xfrm>
            <a:off x="1187450" y="3933825"/>
            <a:ext cx="647700" cy="215900"/>
          </a:xfrm>
          <a:prstGeom prst="line">
            <a:avLst/>
          </a:prstGeom>
          <a:noFill/>
          <a:ln w="19050" cap="rnd">
            <a:solidFill>
              <a:srgbClr val="800080"/>
            </a:solidFill>
            <a:prstDash val="sysDot"/>
            <a:round/>
            <a:headEnd/>
            <a:tailEnd type="stealth" w="med" len="med"/>
          </a:ln>
          <a:effectLst/>
        </p:spPr>
        <p:txBody>
          <a:bodyPr>
            <a:spAutoFit/>
          </a:bodyPr>
          <a:lstStyle/>
          <a:p>
            <a:endParaRPr lang="zh-CN" altLang="en-US"/>
          </a:p>
        </p:txBody>
      </p:sp>
    </p:spTree>
    <p:extLst>
      <p:ext uri="{BB962C8B-B14F-4D97-AF65-F5344CB8AC3E}">
        <p14:creationId xmlns:p14="http://schemas.microsoft.com/office/powerpoint/2010/main" val="1158236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7703"/>
                                        </p:tgtEl>
                                        <p:attrNameLst>
                                          <p:attrName>style.visibility</p:attrName>
                                        </p:attrNameLst>
                                      </p:cBhvr>
                                      <p:to>
                                        <p:strVal val="visible"/>
                                      </p:to>
                                    </p:set>
                                    <p:animEffect transition="in" filter="dissolve">
                                      <p:cBhvr>
                                        <p:cTn id="7" dur="500"/>
                                        <p:tgtEl>
                                          <p:spTgt spid="6677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7704"/>
                                        </p:tgtEl>
                                        <p:attrNameLst>
                                          <p:attrName>style.visibility</p:attrName>
                                        </p:attrNameLst>
                                      </p:cBhvr>
                                      <p:to>
                                        <p:strVal val="visible"/>
                                      </p:to>
                                    </p:set>
                                    <p:animEffect transition="in" filter="dissolve">
                                      <p:cBhvr>
                                        <p:cTn id="10" dur="500"/>
                                        <p:tgtEl>
                                          <p:spTgt spid="6677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67705"/>
                                        </p:tgtEl>
                                        <p:attrNameLst>
                                          <p:attrName>style.visibility</p:attrName>
                                        </p:attrNameLst>
                                      </p:cBhvr>
                                      <p:to>
                                        <p:strVal val="visible"/>
                                      </p:to>
                                    </p:set>
                                    <p:animEffect transition="in" filter="dissolve">
                                      <p:cBhvr>
                                        <p:cTn id="13" dur="500"/>
                                        <p:tgtEl>
                                          <p:spTgt spid="66770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67706"/>
                                        </p:tgtEl>
                                        <p:attrNameLst>
                                          <p:attrName>style.visibility</p:attrName>
                                        </p:attrNameLst>
                                      </p:cBhvr>
                                      <p:to>
                                        <p:strVal val="visible"/>
                                      </p:to>
                                    </p:set>
                                    <p:animEffect transition="in" filter="dissolve">
                                      <p:cBhvr>
                                        <p:cTn id="16" dur="500"/>
                                        <p:tgtEl>
                                          <p:spTgt spid="6677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67707"/>
                                        </p:tgtEl>
                                        <p:attrNameLst>
                                          <p:attrName>style.visibility</p:attrName>
                                        </p:attrNameLst>
                                      </p:cBhvr>
                                      <p:to>
                                        <p:strVal val="visible"/>
                                      </p:to>
                                    </p:set>
                                    <p:animEffect transition="in" filter="dissolve">
                                      <p:cBhvr>
                                        <p:cTn id="19" dur="500"/>
                                        <p:tgtEl>
                                          <p:spTgt spid="667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703" grpId="0"/>
      <p:bldP spid="667704" grpId="0" animBg="1"/>
      <p:bldP spid="667705" grpId="0" animBg="1"/>
      <p:bldP spid="667706" grpId="0" animBg="1"/>
      <p:bldP spid="66770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330200" y="541337"/>
            <a:ext cx="7632700" cy="579438"/>
          </a:xfrm>
          <a:prstGeom prst="rect">
            <a:avLst/>
          </a:prstGeom>
          <a:noFill/>
          <a:ln w="9525">
            <a:noFill/>
            <a:miter lim="800000"/>
            <a:headEnd/>
            <a:tailEnd/>
          </a:ln>
          <a:effectLst/>
        </p:spPr>
        <p:txBody>
          <a:bodyPr>
            <a:spAutoFit/>
          </a:bodyPr>
          <a:lstStyle/>
          <a:p>
            <a:pPr algn="l">
              <a:buClrTx/>
            </a:pPr>
            <a:r>
              <a:rPr kumimoji="0" lang="en-US" altLang="zh-CN" sz="3200" b="1">
                <a:solidFill>
                  <a:srgbClr val="800080"/>
                </a:solidFill>
              </a:rPr>
              <a:t>  </a:t>
            </a:r>
            <a:r>
              <a:rPr kumimoji="0" lang="zh-CN" altLang="en-US" sz="3200" b="1">
                <a:solidFill>
                  <a:srgbClr val="800080"/>
                </a:solidFill>
              </a:rPr>
              <a:t>某个单继承</a:t>
            </a:r>
            <a:r>
              <a:rPr kumimoji="0" lang="en-US" altLang="zh-CN" sz="3200">
                <a:solidFill>
                  <a:srgbClr val="800080"/>
                </a:solidFill>
              </a:rPr>
              <a:t>O-O</a:t>
            </a:r>
            <a:r>
              <a:rPr kumimoji="0" lang="zh-CN" altLang="en-US" sz="3200" b="1">
                <a:solidFill>
                  <a:srgbClr val="800080"/>
                </a:solidFill>
              </a:rPr>
              <a:t>语</a:t>
            </a:r>
            <a:r>
              <a:rPr lang="zh-CN" altLang="en-US" sz="3200" b="1">
                <a:solidFill>
                  <a:srgbClr val="800080"/>
                </a:solidFill>
              </a:rPr>
              <a:t>言的对象存储示例</a:t>
            </a:r>
          </a:p>
        </p:txBody>
      </p:sp>
      <p:sp>
        <p:nvSpPr>
          <p:cNvPr id="50183" name="Rectangle 64"/>
          <p:cNvSpPr>
            <a:spLocks noGrp="1" noChangeArrowheads="1"/>
          </p:cNvSpPr>
          <p:nvPr>
            <p:ph type="body" idx="1"/>
          </p:nvPr>
        </p:nvSpPr>
        <p:spPr bwMode="auto">
          <a:xfrm>
            <a:off x="1066800" y="1295400"/>
            <a:ext cx="4402137" cy="460851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zh-CN" sz="1600" b="1" dirty="0" smtClean="0">
                <a:solidFill>
                  <a:srgbClr val="333399"/>
                </a:solidFill>
              </a:rPr>
              <a:t>string day;</a:t>
            </a:r>
          </a:p>
          <a:p>
            <a:pPr eaLnBrk="1" hangingPunct="1">
              <a:lnSpc>
                <a:spcPct val="80000"/>
              </a:lnSpc>
              <a:buFont typeface="Wingdings" pitchFamily="2" charset="2"/>
              <a:buNone/>
            </a:pPr>
            <a:r>
              <a:rPr lang="en-US" altLang="zh-CN" sz="1600" b="1" dirty="0" smtClean="0">
                <a:solidFill>
                  <a:srgbClr val="333399"/>
                </a:solidFill>
              </a:rPr>
              <a:t>class Fruit</a:t>
            </a:r>
          </a:p>
          <a:p>
            <a:pPr eaLnBrk="1" hangingPunct="1">
              <a:lnSpc>
                <a:spcPct val="80000"/>
              </a:lnSpc>
              <a:buFont typeface="Wingdings" pitchFamily="2" charset="2"/>
              <a:buNone/>
            </a:pPr>
            <a:r>
              <a:rPr lang="en-US" altLang="zh-CN" sz="1600" b="1" dirty="0" smtClean="0">
                <a:solidFill>
                  <a:srgbClr val="333399"/>
                </a:solidFill>
              </a:rPr>
              <a:t>{</a:t>
            </a:r>
          </a:p>
          <a:p>
            <a:pPr eaLnBrk="1" hangingPunct="1">
              <a:lnSpc>
                <a:spcPct val="80000"/>
              </a:lnSpc>
              <a:buFont typeface="Wingdings" pitchFamily="2" charset="2"/>
              <a:buNone/>
            </a:pPr>
            <a:r>
              <a:rPr lang="en-US" altLang="zh-CN" sz="1600" b="1" dirty="0" smtClean="0">
                <a:solidFill>
                  <a:srgbClr val="333399"/>
                </a:solidFill>
              </a:rPr>
              <a:t>   </a:t>
            </a:r>
            <a:r>
              <a:rPr lang="en-US" altLang="zh-CN" sz="1600" b="1" dirty="0" err="1" smtClean="0">
                <a:solidFill>
                  <a:srgbClr val="333399"/>
                </a:solidFill>
              </a:rPr>
              <a:t>int</a:t>
            </a:r>
            <a:r>
              <a:rPr lang="en-US" altLang="zh-CN" sz="1600" b="1" dirty="0" smtClean="0">
                <a:solidFill>
                  <a:srgbClr val="333399"/>
                </a:solidFill>
              </a:rPr>
              <a:t> price;</a:t>
            </a:r>
          </a:p>
          <a:p>
            <a:pPr eaLnBrk="1" hangingPunct="1">
              <a:lnSpc>
                <a:spcPct val="80000"/>
              </a:lnSpc>
              <a:buFont typeface="Wingdings" pitchFamily="2" charset="2"/>
              <a:buNone/>
            </a:pPr>
            <a:r>
              <a:rPr lang="en-US" altLang="zh-CN" sz="1600" b="1" dirty="0" smtClean="0">
                <a:solidFill>
                  <a:srgbClr val="333399"/>
                </a:solidFill>
              </a:rPr>
              <a:t>   string name;</a:t>
            </a:r>
          </a:p>
          <a:p>
            <a:pPr eaLnBrk="1" hangingPunct="1">
              <a:lnSpc>
                <a:spcPct val="80000"/>
              </a:lnSpc>
              <a:buFont typeface="Wingdings" pitchFamily="2" charset="2"/>
              <a:buNone/>
            </a:pPr>
            <a:r>
              <a:rPr lang="en-US" altLang="zh-CN" sz="1600" b="1" dirty="0" smtClean="0"/>
              <a:t>   </a:t>
            </a:r>
            <a:r>
              <a:rPr lang="en-US" altLang="zh-CN" sz="1600" b="1" dirty="0" smtClean="0">
                <a:solidFill>
                  <a:srgbClr val="FF0000"/>
                </a:solidFill>
              </a:rPr>
              <a:t>void </a:t>
            </a:r>
            <a:r>
              <a:rPr lang="en-US" altLang="zh-CN" sz="1600" b="1" dirty="0" err="1" smtClean="0">
                <a:solidFill>
                  <a:srgbClr val="FF0000"/>
                </a:solidFill>
              </a:rPr>
              <a:t>init</a:t>
            </a:r>
            <a:r>
              <a:rPr lang="en-US" altLang="zh-CN" sz="1600" b="1" dirty="0" smtClean="0">
                <a:solidFill>
                  <a:srgbClr val="FF0000"/>
                </a:solidFill>
              </a:rPr>
              <a:t>(</a:t>
            </a:r>
            <a:r>
              <a:rPr lang="en-US" altLang="zh-CN" sz="1600" b="1" dirty="0" err="1" smtClean="0">
                <a:solidFill>
                  <a:srgbClr val="FF0000"/>
                </a:solidFill>
              </a:rPr>
              <a:t>int</a:t>
            </a:r>
            <a:r>
              <a:rPr lang="en-US" altLang="zh-CN" sz="1600" b="1" dirty="0" smtClean="0">
                <a:solidFill>
                  <a:srgbClr val="FF0000"/>
                </a:solidFill>
              </a:rPr>
              <a:t> </a:t>
            </a:r>
            <a:r>
              <a:rPr lang="en-US" altLang="zh-CN" sz="1600" b="1" dirty="0" err="1" smtClean="0">
                <a:solidFill>
                  <a:srgbClr val="FF0000"/>
                </a:solidFill>
              </a:rPr>
              <a:t>p,string</a:t>
            </a:r>
            <a:r>
              <a:rPr lang="en-US" altLang="zh-CN" sz="1600" b="1" dirty="0" smtClean="0">
                <a:solidFill>
                  <a:srgbClr val="FF0000"/>
                </a:solidFill>
              </a:rPr>
              <a:t> s){price=p; name=s;}</a:t>
            </a:r>
          </a:p>
          <a:p>
            <a:pPr eaLnBrk="1" hangingPunct="1">
              <a:lnSpc>
                <a:spcPct val="80000"/>
              </a:lnSpc>
              <a:buFont typeface="Wingdings" pitchFamily="2" charset="2"/>
              <a:buNone/>
            </a:pPr>
            <a:r>
              <a:rPr lang="en-US" altLang="zh-CN" sz="1600" b="1" dirty="0" smtClean="0"/>
              <a:t>   </a:t>
            </a:r>
            <a:r>
              <a:rPr lang="en-US" altLang="zh-CN" sz="1600" b="1" dirty="0" smtClean="0">
                <a:solidFill>
                  <a:srgbClr val="333399"/>
                </a:solidFill>
              </a:rPr>
              <a:t>void print(){  </a:t>
            </a:r>
          </a:p>
          <a:p>
            <a:pPr eaLnBrk="1" hangingPunct="1">
              <a:lnSpc>
                <a:spcPct val="80000"/>
              </a:lnSpc>
              <a:buFont typeface="Wingdings" pitchFamily="2" charset="2"/>
              <a:buNone/>
            </a:pPr>
            <a:r>
              <a:rPr lang="en-US" altLang="zh-CN" sz="1600" b="1" dirty="0" smtClean="0">
                <a:solidFill>
                  <a:srgbClr val="333399"/>
                </a:solidFill>
              </a:rPr>
              <a:t>   Print("On ",day,", the price of ",name,</a:t>
            </a:r>
            <a:br>
              <a:rPr lang="en-US" altLang="zh-CN" sz="1600" b="1" dirty="0" smtClean="0">
                <a:solidFill>
                  <a:srgbClr val="333399"/>
                </a:solidFill>
              </a:rPr>
            </a:br>
            <a:r>
              <a:rPr lang="en-US" altLang="zh-CN" sz="1600" b="1" dirty="0" smtClean="0">
                <a:solidFill>
                  <a:srgbClr val="333399"/>
                </a:solidFill>
              </a:rPr>
              <a:t>" is ",price,"\n");}</a:t>
            </a:r>
          </a:p>
          <a:p>
            <a:pPr eaLnBrk="1" hangingPunct="1">
              <a:lnSpc>
                <a:spcPct val="80000"/>
              </a:lnSpc>
              <a:buFont typeface="Wingdings" pitchFamily="2" charset="2"/>
              <a:buNone/>
            </a:pPr>
            <a:r>
              <a:rPr lang="en-US" altLang="zh-CN" sz="1600" b="1" dirty="0" smtClean="0">
                <a:solidFill>
                  <a:srgbClr val="333399"/>
                </a:solidFill>
              </a:rPr>
              <a:t>}</a:t>
            </a:r>
          </a:p>
          <a:p>
            <a:pPr eaLnBrk="1" hangingPunct="1">
              <a:lnSpc>
                <a:spcPct val="80000"/>
              </a:lnSpc>
              <a:buFont typeface="Wingdings" pitchFamily="2" charset="2"/>
              <a:buNone/>
            </a:pPr>
            <a:r>
              <a:rPr lang="en-US" altLang="zh-CN" sz="1600" b="1" dirty="0" smtClean="0">
                <a:solidFill>
                  <a:srgbClr val="333399"/>
                </a:solidFill>
              </a:rPr>
              <a:t>class Apple extends Fruit</a:t>
            </a:r>
          </a:p>
          <a:p>
            <a:pPr eaLnBrk="1" hangingPunct="1">
              <a:lnSpc>
                <a:spcPct val="80000"/>
              </a:lnSpc>
              <a:buFont typeface="Wingdings" pitchFamily="2" charset="2"/>
              <a:buNone/>
            </a:pPr>
            <a:r>
              <a:rPr lang="en-US" altLang="zh-CN" sz="1600" b="1" dirty="0" smtClean="0">
                <a:solidFill>
                  <a:srgbClr val="333399"/>
                </a:solidFill>
              </a:rPr>
              <a:t>{</a:t>
            </a:r>
          </a:p>
          <a:p>
            <a:pPr eaLnBrk="1" hangingPunct="1">
              <a:lnSpc>
                <a:spcPct val="80000"/>
              </a:lnSpc>
              <a:buFont typeface="Wingdings" pitchFamily="2" charset="2"/>
              <a:buNone/>
            </a:pPr>
            <a:r>
              <a:rPr lang="en-US" altLang="zh-CN" sz="1600" b="1" dirty="0" smtClean="0">
                <a:solidFill>
                  <a:srgbClr val="333399"/>
                </a:solidFill>
              </a:rPr>
              <a:t>   string color;</a:t>
            </a:r>
          </a:p>
          <a:p>
            <a:pPr eaLnBrk="1" hangingPunct="1">
              <a:lnSpc>
                <a:spcPct val="80000"/>
              </a:lnSpc>
              <a:buFont typeface="Wingdings" pitchFamily="2" charset="2"/>
              <a:buNone/>
            </a:pPr>
            <a:r>
              <a:rPr lang="en-US" altLang="zh-CN" sz="1600" b="1" dirty="0" smtClean="0">
                <a:solidFill>
                  <a:srgbClr val="333399"/>
                </a:solidFill>
              </a:rPr>
              <a:t>   void </a:t>
            </a:r>
            <a:r>
              <a:rPr lang="en-US" altLang="zh-CN" sz="1600" b="1" dirty="0" err="1" smtClean="0">
                <a:solidFill>
                  <a:srgbClr val="333399"/>
                </a:solidFill>
              </a:rPr>
              <a:t>setcolor</a:t>
            </a:r>
            <a:r>
              <a:rPr lang="en-US" altLang="zh-CN" sz="1600" b="1" dirty="0" smtClean="0">
                <a:solidFill>
                  <a:srgbClr val="333399"/>
                </a:solidFill>
              </a:rPr>
              <a:t>(string c){color=c;}</a:t>
            </a:r>
          </a:p>
          <a:p>
            <a:pPr eaLnBrk="1" hangingPunct="1">
              <a:lnSpc>
                <a:spcPct val="80000"/>
              </a:lnSpc>
              <a:buFont typeface="Wingdings" pitchFamily="2" charset="2"/>
              <a:buNone/>
            </a:pPr>
            <a:r>
              <a:rPr lang="en-US" altLang="zh-CN" sz="1600" b="1" dirty="0" smtClean="0">
                <a:solidFill>
                  <a:srgbClr val="333399"/>
                </a:solidFill>
              </a:rPr>
              <a:t>   void print(){  </a:t>
            </a:r>
          </a:p>
          <a:p>
            <a:pPr eaLnBrk="1" hangingPunct="1">
              <a:lnSpc>
                <a:spcPct val="80000"/>
              </a:lnSpc>
              <a:buFont typeface="Wingdings" pitchFamily="2" charset="2"/>
              <a:buNone/>
            </a:pPr>
            <a:r>
              <a:rPr lang="en-US" altLang="zh-CN" sz="1600" b="1" dirty="0" smtClean="0">
                <a:solidFill>
                  <a:srgbClr val="333399"/>
                </a:solidFill>
              </a:rPr>
              <a:t>      Print("On ",day,", the price of ",color,</a:t>
            </a:r>
            <a:br>
              <a:rPr lang="en-US" altLang="zh-CN" sz="1600" b="1" dirty="0" smtClean="0">
                <a:solidFill>
                  <a:srgbClr val="333399"/>
                </a:solidFill>
              </a:rPr>
            </a:br>
            <a:r>
              <a:rPr lang="en-US" altLang="zh-CN" sz="1600" b="1" dirty="0" smtClean="0">
                <a:solidFill>
                  <a:srgbClr val="333399"/>
                </a:solidFill>
              </a:rPr>
              <a:t>" ",name," is ", price,"\n");}  </a:t>
            </a:r>
          </a:p>
          <a:p>
            <a:pPr eaLnBrk="1" hangingPunct="1">
              <a:lnSpc>
                <a:spcPct val="80000"/>
              </a:lnSpc>
              <a:buFont typeface="Wingdings" pitchFamily="2" charset="2"/>
              <a:buNone/>
            </a:pPr>
            <a:r>
              <a:rPr lang="en-US" altLang="zh-CN" sz="1600" b="1" dirty="0" smtClean="0">
                <a:solidFill>
                  <a:srgbClr val="333399"/>
                </a:solidFill>
              </a:rPr>
              <a:t>}</a:t>
            </a:r>
          </a:p>
        </p:txBody>
      </p:sp>
      <p:sp>
        <p:nvSpPr>
          <p:cNvPr id="50184" name="Rectangle 65"/>
          <p:cNvSpPr>
            <a:spLocks noChangeArrowheads="1"/>
          </p:cNvSpPr>
          <p:nvPr/>
        </p:nvSpPr>
        <p:spPr bwMode="auto">
          <a:xfrm>
            <a:off x="5960050" y="1752600"/>
            <a:ext cx="2733675" cy="2292350"/>
          </a:xfrm>
          <a:prstGeom prst="rect">
            <a:avLst/>
          </a:prstGeom>
          <a:noFill/>
          <a:ln w="9525">
            <a:noFill/>
            <a:miter lim="800000"/>
            <a:headEnd/>
            <a:tailEnd/>
          </a:ln>
          <a:effectLst/>
        </p:spPr>
        <p:txBody>
          <a:bodyPr>
            <a:spAutoFit/>
          </a:bodyPr>
          <a:lstStyle/>
          <a:p>
            <a:pPr algn="l">
              <a:buClrTx/>
              <a:buFontTx/>
              <a:buNone/>
            </a:pPr>
            <a:r>
              <a:rPr kumimoji="0" lang="en-US" altLang="zh-CN" sz="1600" b="1" dirty="0">
                <a:ea typeface="宋体" pitchFamily="2" charset="-122"/>
              </a:rPr>
              <a:t>void foo()</a:t>
            </a:r>
          </a:p>
          <a:p>
            <a:pPr algn="l">
              <a:buClrTx/>
              <a:buFontTx/>
              <a:buNone/>
            </a:pPr>
            <a:r>
              <a:rPr kumimoji="0" lang="en-US" altLang="zh-CN" sz="1600" b="1" dirty="0">
                <a:ea typeface="宋体" pitchFamily="2" charset="-122"/>
              </a:rPr>
              <a:t>{</a:t>
            </a:r>
          </a:p>
          <a:p>
            <a:pPr algn="l">
              <a:buClrTx/>
              <a:buFontTx/>
              <a:buNone/>
            </a:pPr>
            <a:r>
              <a:rPr kumimoji="0" lang="en-US" altLang="zh-CN" sz="1600" b="1" dirty="0">
                <a:ea typeface="宋体" pitchFamily="2" charset="-122"/>
              </a:rPr>
              <a:t>   class Apple a;</a:t>
            </a:r>
          </a:p>
          <a:p>
            <a:pPr algn="l">
              <a:buClrTx/>
              <a:buFontTx/>
              <a:buNone/>
            </a:pPr>
            <a:r>
              <a:rPr kumimoji="0" lang="en-US" altLang="zh-CN" sz="1600" b="1" dirty="0">
                <a:ea typeface="宋体" pitchFamily="2" charset="-122"/>
              </a:rPr>
              <a:t>   a=New (Apple);</a:t>
            </a:r>
          </a:p>
          <a:p>
            <a:pPr algn="l">
              <a:buClrTx/>
              <a:buFontTx/>
              <a:buNone/>
            </a:pPr>
            <a:r>
              <a:rPr kumimoji="0" lang="en-US" altLang="zh-CN" sz="1600" b="1" dirty="0">
                <a:ea typeface="宋体" pitchFamily="2" charset="-122"/>
              </a:rPr>
              <a:t>   </a:t>
            </a:r>
            <a:r>
              <a:rPr kumimoji="0" lang="en-US" altLang="zh-CN" sz="1600" b="1" dirty="0" err="1">
                <a:ea typeface="宋体" pitchFamily="2" charset="-122"/>
              </a:rPr>
              <a:t>a.setcolor</a:t>
            </a:r>
            <a:r>
              <a:rPr kumimoji="0" lang="en-US" altLang="zh-CN" sz="1600" b="1" dirty="0">
                <a:ea typeface="宋体" pitchFamily="2" charset="-122"/>
              </a:rPr>
              <a:t>("red");</a:t>
            </a:r>
          </a:p>
          <a:p>
            <a:pPr algn="l">
              <a:buClrTx/>
              <a:buFontTx/>
              <a:buNone/>
            </a:pPr>
            <a:r>
              <a:rPr kumimoji="0" lang="en-US" altLang="zh-CN" sz="1600" b="1" dirty="0">
                <a:ea typeface="宋体" pitchFamily="2" charset="-122"/>
              </a:rPr>
              <a:t>   </a:t>
            </a:r>
            <a:r>
              <a:rPr lang="en-US" altLang="zh-CN" sz="1600" b="1" dirty="0" err="1">
                <a:solidFill>
                  <a:srgbClr val="FF0000"/>
                </a:solidFill>
                <a:ea typeface="宋体" pitchFamily="2" charset="-122"/>
              </a:rPr>
              <a:t>a.init</a:t>
            </a:r>
            <a:r>
              <a:rPr lang="en-US" altLang="zh-CN" sz="1600" b="1" dirty="0">
                <a:solidFill>
                  <a:srgbClr val="FF0000"/>
                </a:solidFill>
                <a:ea typeface="宋体" pitchFamily="2" charset="-122"/>
              </a:rPr>
              <a:t>(100,"apple");</a:t>
            </a:r>
          </a:p>
          <a:p>
            <a:pPr algn="l">
              <a:buClrTx/>
              <a:buFontTx/>
              <a:buNone/>
            </a:pPr>
            <a:r>
              <a:rPr kumimoji="0" lang="en-US" altLang="zh-CN" sz="1600" b="1" dirty="0">
                <a:ea typeface="宋体" pitchFamily="2" charset="-122"/>
              </a:rPr>
              <a:t>   day="Tuesday";</a:t>
            </a:r>
          </a:p>
          <a:p>
            <a:pPr algn="l">
              <a:buClrTx/>
              <a:buFontTx/>
              <a:buNone/>
            </a:pPr>
            <a:r>
              <a:rPr kumimoji="0" lang="en-US" altLang="zh-CN" sz="1600" b="1" dirty="0">
                <a:ea typeface="宋体" pitchFamily="2" charset="-122"/>
              </a:rPr>
              <a:t>   </a:t>
            </a:r>
            <a:r>
              <a:rPr kumimoji="0" lang="en-US" altLang="zh-CN" sz="1600" b="1" dirty="0" err="1">
                <a:ea typeface="宋体" pitchFamily="2" charset="-122"/>
              </a:rPr>
              <a:t>a.print</a:t>
            </a:r>
            <a:r>
              <a:rPr kumimoji="0" lang="en-US" altLang="zh-CN" sz="1600" b="1" dirty="0">
                <a:ea typeface="宋体" pitchFamily="2" charset="-122"/>
              </a:rPr>
              <a:t>();</a:t>
            </a:r>
          </a:p>
          <a:p>
            <a:pPr algn="l">
              <a:buClrTx/>
              <a:buFontTx/>
              <a:buNone/>
            </a:pPr>
            <a:r>
              <a:rPr kumimoji="0" lang="en-US" altLang="zh-CN" sz="1600" b="1" dirty="0">
                <a:ea typeface="宋体" pitchFamily="2" charset="-122"/>
              </a:rPr>
              <a:t>}</a:t>
            </a:r>
          </a:p>
        </p:txBody>
      </p:sp>
    </p:spTree>
    <p:extLst>
      <p:ext uri="{BB962C8B-B14F-4D97-AF65-F5344CB8AC3E}">
        <p14:creationId xmlns:p14="http://schemas.microsoft.com/office/powerpoint/2010/main" val="2174442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55466" y="616333"/>
            <a:ext cx="7632700" cy="579438"/>
          </a:xfrm>
          <a:prstGeom prst="rect">
            <a:avLst/>
          </a:prstGeom>
          <a:noFill/>
          <a:ln w="9525">
            <a:noFill/>
            <a:miter lim="800000"/>
            <a:headEnd/>
            <a:tailEnd/>
          </a:ln>
          <a:effectLst/>
        </p:spPr>
        <p:txBody>
          <a:bodyPr>
            <a:spAutoFit/>
          </a:bodyPr>
          <a:lstStyle/>
          <a:p>
            <a:pPr algn="l">
              <a:buClrTx/>
            </a:pPr>
            <a:r>
              <a:rPr kumimoji="0" lang="en-US" altLang="zh-CN" sz="3200" b="1" dirty="0">
                <a:solidFill>
                  <a:srgbClr val="800080"/>
                </a:solidFill>
              </a:rPr>
              <a:t>  </a:t>
            </a:r>
            <a:r>
              <a:rPr kumimoji="0" lang="zh-CN" altLang="en-US" sz="3200" b="1" dirty="0">
                <a:solidFill>
                  <a:srgbClr val="800080"/>
                </a:solidFill>
              </a:rPr>
              <a:t>某个单继承</a:t>
            </a:r>
            <a:r>
              <a:rPr kumimoji="0" lang="en-US" altLang="zh-CN" sz="3200" dirty="0">
                <a:solidFill>
                  <a:srgbClr val="800080"/>
                </a:solidFill>
              </a:rPr>
              <a:t>O-O</a:t>
            </a:r>
            <a:r>
              <a:rPr kumimoji="0" lang="zh-CN" altLang="en-US" sz="3200" b="1" dirty="0">
                <a:solidFill>
                  <a:srgbClr val="800080"/>
                </a:solidFill>
              </a:rPr>
              <a:t>语</a:t>
            </a:r>
            <a:r>
              <a:rPr lang="zh-CN" altLang="en-US" sz="3200" b="1" dirty="0">
                <a:solidFill>
                  <a:srgbClr val="800080"/>
                </a:solidFill>
              </a:rPr>
              <a:t>言的对象存储示例</a:t>
            </a:r>
          </a:p>
        </p:txBody>
      </p:sp>
      <p:graphicFrame>
        <p:nvGraphicFramePr>
          <p:cNvPr id="51208" name="Object 139"/>
          <p:cNvGraphicFramePr>
            <a:graphicFrameLocks noGrp="1" noChangeAspect="1"/>
          </p:cNvGraphicFramePr>
          <p:nvPr>
            <p:ph/>
            <p:extLst>
              <p:ext uri="{D42A27DB-BD31-4B8C-83A1-F6EECF244321}">
                <p14:modId xmlns:p14="http://schemas.microsoft.com/office/powerpoint/2010/main" val="1998385728"/>
              </p:ext>
            </p:extLst>
          </p:nvPr>
        </p:nvGraphicFramePr>
        <p:xfrm>
          <a:off x="175983" y="1195771"/>
          <a:ext cx="8973460" cy="4876800"/>
        </p:xfrm>
        <a:graphic>
          <a:graphicData uri="http://schemas.openxmlformats.org/presentationml/2006/ole">
            <mc:AlternateContent xmlns:mc="http://schemas.openxmlformats.org/markup-compatibility/2006">
              <mc:Choice xmlns:v="urn:schemas-microsoft-com:vml" Requires="v">
                <p:oleObj spid="_x0000_s1035" name="Visio" r:id="rId3" imgW="7572451" imgH="4114800" progId="Visio.Drawing.11">
                  <p:embed/>
                </p:oleObj>
              </mc:Choice>
              <mc:Fallback>
                <p:oleObj name="Visio" r:id="rId3" imgW="7572451" imgH="41148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83" y="1195771"/>
                        <a:ext cx="8973460" cy="4876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506013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0E95799E-4752-4A53-B609-C33758DE5EE0}" type="slidenum">
              <a:rPr lang="en-US" altLang="zh-CN"/>
              <a:pPr/>
              <a:t>49</a:t>
            </a:fld>
            <a:endParaRPr lang="en-US" altLang="zh-CN"/>
          </a:p>
        </p:txBody>
      </p:sp>
      <p:sp>
        <p:nvSpPr>
          <p:cNvPr id="30722" name="Text Box 2"/>
          <p:cNvSpPr txBox="1">
            <a:spLocks noChangeArrowheads="1"/>
          </p:cNvSpPr>
          <p:nvPr/>
        </p:nvSpPr>
        <p:spPr bwMode="auto">
          <a:xfrm>
            <a:off x="685800" y="1447800"/>
            <a:ext cx="79248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zh-CN" altLang="en-US" sz="2000" dirty="0">
                <a:solidFill>
                  <a:srgbClr val="800000"/>
                </a:solidFill>
                <a:latin typeface="Times New Roman" charset="0"/>
              </a:rPr>
              <a:t>小结</a:t>
            </a:r>
          </a:p>
          <a:p>
            <a:pPr algn="l">
              <a:lnSpc>
                <a:spcPct val="130000"/>
              </a:lnSpc>
              <a:spcBef>
                <a:spcPct val="50000"/>
              </a:spcBef>
            </a:pPr>
            <a:r>
              <a:rPr lang="zh-CN" altLang="en-US" sz="2000" dirty="0">
                <a:latin typeface="Times New Roman" charset="0"/>
              </a:rPr>
              <a:t>         本章研究目标程序运行时存储组织的问题，主要讨论影响存储组织的基本因素和基本存储组织形式及其实现技术。在编译中的存储分配分为静态存储分配和动态存储分配两类基本分配策略，重点讨论的问题是栈式动态存储分配和参数传递实现。</a:t>
            </a:r>
          </a:p>
          <a:p>
            <a:pPr algn="l">
              <a:lnSpc>
                <a:spcPct val="130000"/>
              </a:lnSpc>
              <a:spcBef>
                <a:spcPct val="50000"/>
              </a:spcBef>
            </a:pPr>
            <a:r>
              <a:rPr lang="zh-CN" altLang="en-US" sz="2000" dirty="0">
                <a:latin typeface="Times New Roman" charset="0"/>
              </a:rPr>
              <a:t>        提出的基本概念是静态数组、动态数组、关键字池、浮动地址代码、静态数据对象、动态数据对象、静态存储分配、栈式动态存储分配、堆式存储分配、过程活动记录和静态层次数。 </a:t>
            </a:r>
          </a:p>
        </p:txBody>
      </p:sp>
    </p:spTree>
    <p:extLst>
      <p:ext uri="{BB962C8B-B14F-4D97-AF65-F5344CB8AC3E}">
        <p14:creationId xmlns:p14="http://schemas.microsoft.com/office/powerpoint/2010/main" val="281941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457200"/>
          </a:xfrm>
        </p:spPr>
        <p:txBody>
          <a:bodyPr/>
          <a:lstStyle/>
          <a:p>
            <a:r>
              <a:rPr lang="zh-CN" altLang="en-US" sz="2800" b="1" dirty="0">
                <a:latin typeface="Times New Roman" charset="0"/>
                <a:ea typeface="黑体" pitchFamily="2" charset="-122"/>
              </a:rPr>
              <a:t>名字与存储单元的绑定</a:t>
            </a:r>
          </a:p>
        </p:txBody>
      </p:sp>
      <p:sp>
        <p:nvSpPr>
          <p:cNvPr id="3" name="TextBox 2"/>
          <p:cNvSpPr txBox="1"/>
          <p:nvPr/>
        </p:nvSpPr>
        <p:spPr>
          <a:xfrm>
            <a:off x="762000" y="1219200"/>
            <a:ext cx="8077200" cy="2308324"/>
          </a:xfrm>
          <a:prstGeom prst="rect">
            <a:avLst/>
          </a:prstGeom>
          <a:noFill/>
        </p:spPr>
        <p:txBody>
          <a:bodyPr wrap="square" rtlCol="0">
            <a:spAutoFit/>
          </a:bodyPr>
          <a:lstStyle/>
          <a:p>
            <a:pPr algn="l"/>
            <a:r>
              <a:rPr lang="zh-CN" altLang="en-US" sz="2400" dirty="0" smtClean="0"/>
              <a:t>指将源程序中的数据名字映射到目标机存储单元的过程。</a:t>
            </a:r>
            <a:endParaRPr lang="en-US" altLang="zh-CN" sz="2400" dirty="0" smtClean="0"/>
          </a:p>
          <a:p>
            <a:pPr algn="l"/>
            <a:r>
              <a:rPr lang="zh-CN" altLang="en-US" sz="2400" dirty="0" smtClean="0"/>
              <a:t>引进</a:t>
            </a:r>
            <a:r>
              <a:rPr lang="en-US" altLang="zh-CN" sz="2400" dirty="0" smtClean="0"/>
              <a:t>2</a:t>
            </a:r>
            <a:r>
              <a:rPr lang="zh-CN" altLang="en-US" sz="2400" dirty="0" smtClean="0"/>
              <a:t>个函数，</a:t>
            </a:r>
            <a:r>
              <a:rPr lang="en-US" altLang="zh-CN" sz="2400" dirty="0" smtClean="0"/>
              <a:t>environment</a:t>
            </a:r>
            <a:r>
              <a:rPr lang="zh-CN" altLang="en-US" sz="2400" dirty="0" smtClean="0"/>
              <a:t>和</a:t>
            </a:r>
            <a:r>
              <a:rPr lang="en-US" altLang="zh-CN" sz="2400" dirty="0" smtClean="0"/>
              <a:t>state</a:t>
            </a:r>
            <a:r>
              <a:rPr lang="zh-CN" altLang="en-US" sz="2400" dirty="0" smtClean="0"/>
              <a:t>，</a:t>
            </a:r>
            <a:r>
              <a:rPr lang="en-US" altLang="zh-CN" sz="2400" dirty="0"/>
              <a:t> </a:t>
            </a:r>
            <a:r>
              <a:rPr lang="en-US" altLang="zh-CN" sz="2400" dirty="0" smtClean="0"/>
              <a:t>environment</a:t>
            </a:r>
            <a:r>
              <a:rPr lang="zh-CN" altLang="en-US" sz="2400" dirty="0" smtClean="0"/>
              <a:t>把名字映射到一个存储单元上，</a:t>
            </a:r>
            <a:r>
              <a:rPr lang="en-US" altLang="zh-CN" sz="2400" dirty="0" smtClean="0"/>
              <a:t>state</a:t>
            </a:r>
            <a:r>
              <a:rPr lang="zh-CN" altLang="en-US" sz="2400" dirty="0" smtClean="0"/>
              <a:t>把存储单元映射到存放的值上。</a:t>
            </a:r>
            <a:r>
              <a:rPr lang="en-US" altLang="zh-CN" sz="2400" dirty="0"/>
              <a:t> </a:t>
            </a:r>
            <a:r>
              <a:rPr lang="en-US" altLang="zh-CN" sz="2400" dirty="0" smtClean="0"/>
              <a:t>Environment</a:t>
            </a:r>
            <a:r>
              <a:rPr lang="zh-CN" altLang="en-US" sz="2400" dirty="0"/>
              <a:t>把</a:t>
            </a:r>
            <a:r>
              <a:rPr lang="zh-CN" altLang="en-US" sz="2400" dirty="0" smtClean="0"/>
              <a:t>一个名字映射为</a:t>
            </a:r>
            <a:r>
              <a:rPr lang="en-US" altLang="zh-CN" sz="2400" dirty="0" smtClean="0"/>
              <a:t>L-value</a:t>
            </a:r>
            <a:r>
              <a:rPr lang="zh-CN" altLang="en-US" sz="2400" dirty="0" smtClean="0"/>
              <a:t>（左</a:t>
            </a:r>
            <a:r>
              <a:rPr lang="en-US" altLang="zh-CN" sz="2400" dirty="0" smtClean="0"/>
              <a:t>-</a:t>
            </a:r>
            <a:r>
              <a:rPr lang="zh-CN" altLang="en-US" sz="2400" dirty="0" smtClean="0"/>
              <a:t>值）和</a:t>
            </a:r>
            <a:r>
              <a:rPr lang="en-US" altLang="zh-CN" sz="2400" dirty="0" smtClean="0"/>
              <a:t>state</a:t>
            </a:r>
            <a:r>
              <a:rPr lang="zh-CN" altLang="en-US" sz="2400" dirty="0" smtClean="0"/>
              <a:t>把一个左值映射为一个</a:t>
            </a:r>
            <a:r>
              <a:rPr lang="en-US" altLang="zh-CN" sz="2400" dirty="0" err="1" smtClean="0"/>
              <a:t>r-value</a:t>
            </a:r>
            <a:r>
              <a:rPr lang="zh-CN" altLang="en-US" sz="2400" dirty="0" smtClean="0"/>
              <a:t>（右</a:t>
            </a:r>
            <a:r>
              <a:rPr lang="en-US" altLang="zh-CN" sz="2400" dirty="0" smtClean="0"/>
              <a:t>-</a:t>
            </a:r>
            <a:r>
              <a:rPr lang="zh-CN" altLang="en-US" sz="2400" dirty="0" smtClean="0"/>
              <a:t>值）</a:t>
            </a:r>
            <a:endParaRPr lang="en-US" altLang="zh-CN" sz="2400" dirty="0" smtClean="0"/>
          </a:p>
          <a:p>
            <a:pPr algn="l"/>
            <a:endParaRPr lang="zh-CN" altLang="en-US" sz="2400" dirty="0"/>
          </a:p>
        </p:txBody>
      </p:sp>
      <p:sp>
        <p:nvSpPr>
          <p:cNvPr id="4" name="圆角矩形 3"/>
          <p:cNvSpPr/>
          <p:nvPr/>
        </p:nvSpPr>
        <p:spPr bwMode="auto">
          <a:xfrm>
            <a:off x="609600" y="4460128"/>
            <a:ext cx="2209800" cy="838200"/>
          </a:xfrm>
          <a:prstGeom prst="round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rgbClr val="FFFF00"/>
                </a:solidFill>
                <a:effectLst/>
                <a:latin typeface="Arial" charset="0"/>
                <a:ea typeface="宋体" pitchFamily="2" charset="-122"/>
              </a:rPr>
              <a:t>名字</a:t>
            </a:r>
          </a:p>
        </p:txBody>
      </p:sp>
      <p:sp>
        <p:nvSpPr>
          <p:cNvPr id="5" name="圆角矩形 4"/>
          <p:cNvSpPr/>
          <p:nvPr/>
        </p:nvSpPr>
        <p:spPr bwMode="auto">
          <a:xfrm>
            <a:off x="3429000" y="4460128"/>
            <a:ext cx="2209800" cy="838200"/>
          </a:xfrm>
          <a:prstGeom prst="round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FFFF00"/>
                </a:solidFill>
                <a:effectLst/>
                <a:latin typeface="Arial" charset="0"/>
                <a:ea typeface="宋体" pitchFamily="2" charset="-122"/>
              </a:rPr>
              <a:t>存储单元</a:t>
            </a:r>
          </a:p>
        </p:txBody>
      </p:sp>
      <p:sp>
        <p:nvSpPr>
          <p:cNvPr id="6" name="圆角矩形 5"/>
          <p:cNvSpPr/>
          <p:nvPr/>
        </p:nvSpPr>
        <p:spPr bwMode="auto">
          <a:xfrm>
            <a:off x="1866900" y="3429000"/>
            <a:ext cx="2209800" cy="421527"/>
          </a:xfrm>
          <a:prstGeom prst="roundRect">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environment</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 name="圆角矩形 6"/>
          <p:cNvSpPr/>
          <p:nvPr/>
        </p:nvSpPr>
        <p:spPr bwMode="auto">
          <a:xfrm>
            <a:off x="6400800" y="4460128"/>
            <a:ext cx="2209800" cy="838200"/>
          </a:xfrm>
          <a:prstGeom prst="round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FFFF00"/>
                </a:solidFill>
                <a:effectLst/>
                <a:latin typeface="Arial" charset="0"/>
                <a:ea typeface="宋体" pitchFamily="2" charset="-122"/>
              </a:rPr>
              <a:t>值</a:t>
            </a:r>
          </a:p>
        </p:txBody>
      </p:sp>
      <p:sp>
        <p:nvSpPr>
          <p:cNvPr id="8" name="圆角矩形 7"/>
          <p:cNvSpPr/>
          <p:nvPr/>
        </p:nvSpPr>
        <p:spPr bwMode="auto">
          <a:xfrm>
            <a:off x="5486400" y="3429000"/>
            <a:ext cx="2209800" cy="419100"/>
          </a:xfrm>
          <a:prstGeom prst="roundRect">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state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0" name="上弧形箭头 9"/>
          <p:cNvSpPr/>
          <p:nvPr/>
        </p:nvSpPr>
        <p:spPr bwMode="auto">
          <a:xfrm>
            <a:off x="2057400" y="3850528"/>
            <a:ext cx="2209800" cy="609600"/>
          </a:xfrm>
          <a:prstGeom prst="curvedDownArrow">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1" name="上弧形箭头 10"/>
          <p:cNvSpPr/>
          <p:nvPr/>
        </p:nvSpPr>
        <p:spPr bwMode="auto">
          <a:xfrm>
            <a:off x="5638800" y="3850528"/>
            <a:ext cx="2209800" cy="609600"/>
          </a:xfrm>
          <a:prstGeom prst="curvedDownArrow">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849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7AA3DF89-8C7F-4C29-A7B2-599C1E955728}" type="slidenum">
              <a:rPr lang="en-US" altLang="zh-CN"/>
              <a:pPr/>
              <a:t>50</a:t>
            </a:fld>
            <a:endParaRPr lang="en-US" altLang="zh-CN"/>
          </a:p>
        </p:txBody>
      </p:sp>
      <p:sp>
        <p:nvSpPr>
          <p:cNvPr id="31800" name="Text Box 56"/>
          <p:cNvSpPr txBox="1">
            <a:spLocks noChangeArrowheads="1"/>
          </p:cNvSpPr>
          <p:nvPr/>
        </p:nvSpPr>
        <p:spPr bwMode="auto">
          <a:xfrm>
            <a:off x="657225" y="644525"/>
            <a:ext cx="7753350" cy="5159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23875">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dirty="0"/>
              <a:t>存储组织与分配策略选择或设计取决于源语言的基本特性，如参数传递方式、递归调用和数据对象的静态与动态类型等。通常情况下，运行时存储分配是以子程序</a:t>
            </a:r>
            <a:r>
              <a:rPr lang="en-US" altLang="zh-CN" sz="2000" dirty="0">
                <a:latin typeface="宋体" pitchFamily="2" charset="-122"/>
              </a:rPr>
              <a:t>(</a:t>
            </a:r>
            <a:r>
              <a:rPr lang="zh-CN" altLang="en-US" sz="2000" dirty="0"/>
              <a:t>即过程或函数</a:t>
            </a:r>
            <a:r>
              <a:rPr lang="en-US" altLang="zh-CN" sz="2000" dirty="0">
                <a:latin typeface="宋体" pitchFamily="2" charset="-122"/>
              </a:rPr>
              <a:t>)</a:t>
            </a:r>
            <a:r>
              <a:rPr lang="zh-CN" altLang="en-US" sz="2000" dirty="0"/>
              <a:t>为基本单位进行的，动态分配存储空间即为过程活动记录，登记于符号表中的诸如变量等符号的地址属性值是相对于过程活动记录的偏移量。</a:t>
            </a:r>
          </a:p>
          <a:p>
            <a:pPr algn="l">
              <a:lnSpc>
                <a:spcPct val="130000"/>
              </a:lnSpc>
              <a:spcBef>
                <a:spcPct val="50000"/>
              </a:spcBef>
            </a:pPr>
            <a:r>
              <a:rPr lang="zh-CN" altLang="en-US" sz="2000" dirty="0"/>
              <a:t>在基于操作系统之上运行的情况下的目标程序，其运行存储区是由操作系统在机器内存中进行分配的。</a:t>
            </a:r>
            <a:r>
              <a:rPr lang="zh-CN" altLang="en-US" sz="2000" b="1" dirty="0">
                <a:solidFill>
                  <a:srgbClr val="FF0000"/>
                </a:solidFill>
              </a:rPr>
              <a:t>在运行存储区内，由编译程序负责运行存储内的组织以及目标代码和运行所需数据存储单元的地址分配。</a:t>
            </a:r>
          </a:p>
          <a:p>
            <a:pPr algn="l">
              <a:lnSpc>
                <a:spcPct val="130000"/>
              </a:lnSpc>
              <a:spcBef>
                <a:spcPct val="50000"/>
              </a:spcBef>
            </a:pPr>
            <a:r>
              <a:rPr lang="zh-CN" altLang="en-US" sz="2000" dirty="0"/>
              <a:t>基于堆式存储分配所面临的问题，如“碎片”现象等，与操作系统中以进程为存储分配单位时极其相似。分配策略设计可以相互参照与借鉴。 </a:t>
            </a:r>
          </a:p>
        </p:txBody>
      </p:sp>
    </p:spTree>
    <p:extLst>
      <p:ext uri="{BB962C8B-B14F-4D97-AF65-F5344CB8AC3E}">
        <p14:creationId xmlns:p14="http://schemas.microsoft.com/office/powerpoint/2010/main" val="2604324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533400"/>
            <a:ext cx="8229600" cy="334963"/>
          </a:xfrm>
        </p:spPr>
        <p:txBody>
          <a:bodyPr/>
          <a:lstStyle/>
          <a:p>
            <a:r>
              <a:rPr lang="zh-CN" altLang="en-US" sz="2800" b="1" dirty="0">
                <a:latin typeface="Times New Roman" charset="0"/>
                <a:ea typeface="黑体" pitchFamily="2" charset="-122"/>
              </a:rPr>
              <a:t>静态和动态</a:t>
            </a:r>
          </a:p>
        </p:txBody>
      </p:sp>
      <p:sp>
        <p:nvSpPr>
          <p:cNvPr id="3" name="内容占位符 2"/>
          <p:cNvSpPr>
            <a:spLocks noGrp="1"/>
          </p:cNvSpPr>
          <p:nvPr>
            <p:ph idx="1"/>
          </p:nvPr>
        </p:nvSpPr>
        <p:spPr>
          <a:xfrm>
            <a:off x="228600" y="1066800"/>
            <a:ext cx="3429000" cy="4525963"/>
          </a:xfrm>
        </p:spPr>
        <p:txBody>
          <a:bodyPr/>
          <a:lstStyle/>
          <a:p>
            <a:r>
              <a:rPr lang="zh-CN" altLang="en-US" dirty="0" smtClean="0"/>
              <a:t>静态概念</a:t>
            </a:r>
            <a:endParaRPr lang="en-US" altLang="zh-CN" dirty="0"/>
          </a:p>
          <a:p>
            <a:pPr lvl="1"/>
            <a:r>
              <a:rPr lang="zh-CN" altLang="en-US" dirty="0" smtClean="0"/>
              <a:t>过程定义</a:t>
            </a:r>
            <a:endParaRPr lang="en-US" altLang="zh-CN" dirty="0" smtClean="0"/>
          </a:p>
          <a:p>
            <a:pPr lvl="1"/>
            <a:r>
              <a:rPr lang="zh-CN" altLang="en-US" dirty="0" smtClean="0"/>
              <a:t>名字说明</a:t>
            </a:r>
            <a:endParaRPr lang="en-US" altLang="zh-CN" dirty="0" smtClean="0"/>
          </a:p>
          <a:p>
            <a:pPr lvl="1"/>
            <a:r>
              <a:rPr lang="zh-CN" altLang="en-US" dirty="0" smtClean="0"/>
              <a:t>说明的作用域</a:t>
            </a:r>
            <a:endParaRPr lang="zh-CN" altLang="en-US" dirty="0"/>
          </a:p>
        </p:txBody>
      </p:sp>
      <p:sp>
        <p:nvSpPr>
          <p:cNvPr id="4" name="内容占位符 2"/>
          <p:cNvSpPr txBox="1">
            <a:spLocks/>
          </p:cNvSpPr>
          <p:nvPr/>
        </p:nvSpPr>
        <p:spPr bwMode="auto">
          <a:xfrm>
            <a:off x="4038600" y="990600"/>
            <a:ext cx="3429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dirty="0"/>
              <a:t>动</a:t>
            </a:r>
            <a:r>
              <a:rPr lang="zh-CN" altLang="en-US" dirty="0" smtClean="0"/>
              <a:t>态概念</a:t>
            </a:r>
            <a:endParaRPr lang="en-US" altLang="zh-CN" dirty="0" smtClean="0"/>
          </a:p>
          <a:p>
            <a:pPr lvl="1"/>
            <a:r>
              <a:rPr lang="zh-CN" altLang="en-US" dirty="0" smtClean="0"/>
              <a:t>过程活动</a:t>
            </a:r>
            <a:endParaRPr lang="en-US" altLang="zh-CN" dirty="0" smtClean="0"/>
          </a:p>
          <a:p>
            <a:pPr lvl="1"/>
            <a:r>
              <a:rPr lang="zh-CN" altLang="en-US" dirty="0" smtClean="0"/>
              <a:t>名字绑定</a:t>
            </a:r>
            <a:endParaRPr lang="en-US" altLang="zh-CN" dirty="0" smtClean="0"/>
          </a:p>
          <a:p>
            <a:pPr lvl="1"/>
            <a:r>
              <a:rPr lang="zh-CN" altLang="en-US" dirty="0" smtClean="0"/>
              <a:t>活动的生存期</a:t>
            </a:r>
            <a:endParaRPr lang="zh-CN" altLang="en-US" dirty="0"/>
          </a:p>
        </p:txBody>
      </p:sp>
    </p:spTree>
    <p:extLst>
      <p:ext uri="{BB962C8B-B14F-4D97-AF65-F5344CB8AC3E}">
        <p14:creationId xmlns:p14="http://schemas.microsoft.com/office/powerpoint/2010/main" val="1834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457200"/>
            <a:ext cx="8229600" cy="685800"/>
          </a:xfrm>
        </p:spPr>
        <p:txBody>
          <a:bodyPr/>
          <a:lstStyle/>
          <a:p>
            <a:r>
              <a:rPr lang="zh-CN" altLang="en-US" sz="2800" b="1" dirty="0">
                <a:latin typeface="Times New Roman" charset="0"/>
                <a:ea typeface="黑体" pitchFamily="2" charset="-122"/>
              </a:rPr>
              <a:t>影响存储分配的因素</a:t>
            </a:r>
          </a:p>
        </p:txBody>
      </p:sp>
      <p:sp>
        <p:nvSpPr>
          <p:cNvPr id="3" name="内容占位符 2"/>
          <p:cNvSpPr>
            <a:spLocks noGrp="1"/>
          </p:cNvSpPr>
          <p:nvPr>
            <p:ph idx="1"/>
          </p:nvPr>
        </p:nvSpPr>
        <p:spPr>
          <a:xfrm>
            <a:off x="0" y="1066800"/>
            <a:ext cx="9144000" cy="5181600"/>
          </a:xfrm>
        </p:spPr>
        <p:txBody>
          <a:bodyPr/>
          <a:lstStyle/>
          <a:p>
            <a:r>
              <a:rPr lang="zh-CN" altLang="en-US" sz="2400" dirty="0" smtClean="0"/>
              <a:t>编译程序组织存储分配所采用的策略和方法主要取决于源程序语言设计时对程序运行中的存储空间使用和管理办法的规定。</a:t>
            </a:r>
            <a:endParaRPr lang="en-US" altLang="zh-CN" sz="2400" dirty="0" smtClean="0"/>
          </a:p>
          <a:p>
            <a:pPr lvl="1"/>
            <a:r>
              <a:rPr lang="zh-CN" altLang="en-US" sz="2400" dirty="0" smtClean="0"/>
              <a:t>过程是否允许递归</a:t>
            </a:r>
            <a:r>
              <a:rPr lang="en-US" altLang="zh-CN" sz="2400" dirty="0" smtClean="0"/>
              <a:t>-</a:t>
            </a:r>
            <a:r>
              <a:rPr lang="zh-CN" altLang="en-US" sz="2400" dirty="0" smtClean="0"/>
              <a:t>允许就必须使用动态分配的控制栈</a:t>
            </a:r>
            <a:endParaRPr lang="en-US" altLang="zh-CN" sz="2400" dirty="0" smtClean="0"/>
          </a:p>
          <a:p>
            <a:pPr lvl="1"/>
            <a:r>
              <a:rPr lang="zh-CN" altLang="en-US" sz="2400" dirty="0" smtClean="0"/>
              <a:t>当控制从过程的一次活动返回时，局部名的值将发生什么变化？</a:t>
            </a:r>
            <a:endParaRPr lang="en-US" altLang="zh-CN" sz="2400" dirty="0" smtClean="0"/>
          </a:p>
          <a:p>
            <a:pPr lvl="1"/>
            <a:r>
              <a:rPr lang="zh-CN" altLang="en-US" sz="2400" dirty="0" smtClean="0"/>
              <a:t>过程可以访问非局部名吗？</a:t>
            </a:r>
            <a:r>
              <a:rPr lang="en-US" altLang="zh-CN" sz="2400" dirty="0" smtClean="0"/>
              <a:t>-</a:t>
            </a:r>
            <a:r>
              <a:rPr lang="zh-CN" altLang="en-US" sz="2400" dirty="0" smtClean="0"/>
              <a:t>允许嵌套的话就有可能内部量访问外部量</a:t>
            </a:r>
            <a:endParaRPr lang="en-US" altLang="zh-CN" sz="2400" dirty="0" smtClean="0"/>
          </a:p>
          <a:p>
            <a:pPr lvl="1"/>
            <a:r>
              <a:rPr lang="zh-CN" altLang="en-US" sz="2400" dirty="0" smtClean="0"/>
              <a:t>过程调用时参数是怎样传递的？</a:t>
            </a:r>
            <a:r>
              <a:rPr lang="en-US" altLang="zh-CN" sz="2400" dirty="0" smtClean="0"/>
              <a:t>--</a:t>
            </a:r>
            <a:r>
              <a:rPr lang="zh-CN" altLang="en-US" sz="2400" dirty="0" smtClean="0"/>
              <a:t>传地址还是传值</a:t>
            </a:r>
            <a:endParaRPr lang="en-US" altLang="zh-CN" sz="2400" dirty="0" smtClean="0"/>
          </a:p>
          <a:p>
            <a:pPr lvl="1"/>
            <a:r>
              <a:rPr lang="zh-CN" altLang="en-US" sz="2400" dirty="0" smtClean="0"/>
              <a:t>过程可以作为参数传递吗？</a:t>
            </a:r>
            <a:endParaRPr lang="en-US" altLang="zh-CN" sz="2400" dirty="0" smtClean="0"/>
          </a:p>
          <a:p>
            <a:pPr lvl="1"/>
            <a:r>
              <a:rPr lang="zh-CN" altLang="en-US" sz="2400" dirty="0" smtClean="0"/>
              <a:t>过程可以作为结果被返回吗？</a:t>
            </a:r>
            <a:endParaRPr lang="en-US" altLang="zh-CN" sz="2400" dirty="0" smtClean="0"/>
          </a:p>
          <a:p>
            <a:pPr lvl="1"/>
            <a:r>
              <a:rPr lang="zh-CN" altLang="en-US" sz="2400" dirty="0" smtClean="0"/>
              <a:t>是否可以在程序控制下进行动态分配？</a:t>
            </a:r>
            <a:endParaRPr lang="en-US" altLang="zh-CN" sz="2400" dirty="0" smtClean="0"/>
          </a:p>
          <a:p>
            <a:pPr lvl="1"/>
            <a:r>
              <a:rPr lang="zh-CN" altLang="en-US" sz="2400" dirty="0"/>
              <a:t>显</a:t>
            </a:r>
            <a:r>
              <a:rPr lang="zh-CN" altLang="en-US" sz="2400" dirty="0" smtClean="0"/>
              <a:t>式的存储重新分配是否必须？</a:t>
            </a:r>
            <a:endParaRPr lang="en-US" altLang="zh-CN" sz="2400" dirty="0" smtClean="0"/>
          </a:p>
          <a:p>
            <a:pPr lvl="1"/>
            <a:endParaRPr lang="zh-CN" altLang="en-US" dirty="0"/>
          </a:p>
        </p:txBody>
      </p:sp>
    </p:spTree>
    <p:extLst>
      <p:ext uri="{BB962C8B-B14F-4D97-AF65-F5344CB8AC3E}">
        <p14:creationId xmlns:p14="http://schemas.microsoft.com/office/powerpoint/2010/main" val="2798121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97689BB2-8E86-41A8-A007-042AC47B6954}" type="slidenum">
              <a:rPr lang="en-US" altLang="zh-CN"/>
              <a:pPr/>
              <a:t>8</a:t>
            </a:fld>
            <a:endParaRPr lang="en-US" altLang="zh-CN"/>
          </a:p>
        </p:txBody>
      </p:sp>
      <p:sp>
        <p:nvSpPr>
          <p:cNvPr id="33794" name="Text Box 2"/>
          <p:cNvSpPr txBox="1">
            <a:spLocks noChangeArrowheads="1"/>
          </p:cNvSpPr>
          <p:nvPr/>
        </p:nvSpPr>
        <p:spPr bwMode="auto">
          <a:xfrm>
            <a:off x="609600" y="1050925"/>
            <a:ext cx="7924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dirty="0">
                <a:latin typeface="宋体" pitchFamily="2" charset="-122"/>
              </a:rPr>
              <a:t>所谓数据空间分配是将</a:t>
            </a:r>
            <a:r>
              <a:rPr lang="zh-CN" altLang="en-US" sz="2000" b="1" dirty="0">
                <a:solidFill>
                  <a:srgbClr val="FF0000"/>
                </a:solidFill>
                <a:latin typeface="宋体" pitchFamily="2" charset="-122"/>
              </a:rPr>
              <a:t>源程序数据对象名与给定的数据存储空间地址建立映射关系</a:t>
            </a:r>
            <a:r>
              <a:rPr lang="zh-CN" altLang="en-US" sz="2000" dirty="0">
                <a:latin typeface="宋体" pitchFamily="2" charset="-122"/>
              </a:rPr>
              <a:t>。数据对象名与数据存储地址可能是一对多的关系，因为在源程序中说明的一个数据对象，在运行时可能对应不同的存储地址，如递归程序中的局部变量。</a:t>
            </a:r>
          </a:p>
          <a:p>
            <a:pPr algn="l">
              <a:lnSpc>
                <a:spcPct val="150000"/>
              </a:lnSpc>
              <a:spcBef>
                <a:spcPct val="50000"/>
              </a:spcBef>
            </a:pPr>
            <a:r>
              <a:rPr lang="zh-CN" altLang="en-US" sz="2000" dirty="0"/>
              <a:t>源语言的结构特点、源语言的数据类型和源语言的作用域规则等等因素，将影响到存储空间的管理与组织的复杂程度，决定数据空间分配的基本策略。</a:t>
            </a:r>
            <a:endParaRPr lang="zh-CN" altLang="en-US" sz="2000" dirty="0">
              <a:latin typeface="宋体" pitchFamily="2" charset="-122"/>
            </a:endParaRPr>
          </a:p>
          <a:p>
            <a:pPr algn="l">
              <a:lnSpc>
                <a:spcPct val="150000"/>
              </a:lnSpc>
              <a:spcBef>
                <a:spcPct val="50000"/>
              </a:spcBef>
            </a:pPr>
            <a:r>
              <a:rPr lang="zh-CN" altLang="en-US" sz="2000" dirty="0"/>
              <a:t>常见的数据空间分配有</a:t>
            </a:r>
            <a:r>
              <a:rPr lang="zh-CN" altLang="en-US" sz="2000" dirty="0">
                <a:solidFill>
                  <a:srgbClr val="CC6600"/>
                </a:solidFill>
              </a:rPr>
              <a:t>静态存储分配</a:t>
            </a:r>
            <a:r>
              <a:rPr lang="zh-CN" altLang="en-US" sz="2000" dirty="0"/>
              <a:t>、</a:t>
            </a:r>
            <a:r>
              <a:rPr lang="zh-CN" altLang="en-US" sz="2000" dirty="0">
                <a:solidFill>
                  <a:srgbClr val="CC6600"/>
                </a:solidFill>
              </a:rPr>
              <a:t>栈式动态存储分配</a:t>
            </a:r>
            <a:r>
              <a:rPr lang="zh-CN" altLang="en-US" sz="2000" dirty="0"/>
              <a:t>和</a:t>
            </a:r>
            <a:r>
              <a:rPr lang="zh-CN" altLang="en-US" sz="2000" dirty="0">
                <a:solidFill>
                  <a:srgbClr val="CC6600"/>
                </a:solidFill>
              </a:rPr>
              <a:t>堆式存储分配</a:t>
            </a:r>
            <a:r>
              <a:rPr lang="zh-CN" altLang="en-US" sz="2000" dirty="0"/>
              <a:t>三种基本策略。</a:t>
            </a:r>
            <a:endParaRPr lang="zh-CN" altLang="en-US" sz="2000" dirty="0">
              <a:latin typeface="Tahoma" pitchFamily="34" charset="0"/>
            </a:endParaRPr>
          </a:p>
        </p:txBody>
      </p:sp>
      <p:sp>
        <p:nvSpPr>
          <p:cNvPr id="33795" name="Text Box 3"/>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u="sng">
                <a:hlinkClick r:id="rId2" action="ppaction://hlinksldjump"/>
              </a:rPr>
              <a:t>目录</a:t>
            </a:r>
            <a:endParaRPr lang="zh-CN" altLang="en-US" sz="1000" b="0" u="sng"/>
          </a:p>
        </p:txBody>
      </p:sp>
      <p:sp>
        <p:nvSpPr>
          <p:cNvPr id="5" name="标题 1"/>
          <p:cNvSpPr txBox="1">
            <a:spLocks/>
          </p:cNvSpPr>
          <p:nvPr/>
        </p:nvSpPr>
        <p:spPr>
          <a:xfrm>
            <a:off x="381000" y="457200"/>
            <a:ext cx="82296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b="1" dirty="0" smtClean="0">
                <a:latin typeface="Times New Roman" charset="0"/>
                <a:ea typeface="黑体" pitchFamily="2" charset="-122"/>
              </a:rPr>
              <a:t>目标代码存储分配的目标</a:t>
            </a:r>
            <a:endParaRPr lang="zh-CN" altLang="en-US" sz="2800" b="1" dirty="0">
              <a:latin typeface="Times New Roman" charset="0"/>
              <a:ea typeface="黑体" pitchFamily="2" charset="-122"/>
            </a:endParaRPr>
          </a:p>
        </p:txBody>
      </p:sp>
    </p:spTree>
    <p:extLst>
      <p:ext uri="{BB962C8B-B14F-4D97-AF65-F5344CB8AC3E}">
        <p14:creationId xmlns:p14="http://schemas.microsoft.com/office/powerpoint/2010/main" val="4133326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229600" cy="334963"/>
          </a:xfrm>
        </p:spPr>
        <p:txBody>
          <a:bodyPr/>
          <a:lstStyle/>
          <a:p>
            <a:r>
              <a:rPr lang="zh-CN" altLang="en-US" sz="2800" b="1" dirty="0">
                <a:latin typeface="Times New Roman" charset="0"/>
                <a:ea typeface="黑体" pitchFamily="2" charset="-122"/>
              </a:rPr>
              <a:t>存储组织</a:t>
            </a:r>
          </a:p>
        </p:txBody>
      </p:sp>
      <p:sp>
        <p:nvSpPr>
          <p:cNvPr id="3" name="内容占位符 2"/>
          <p:cNvSpPr>
            <a:spLocks noGrp="1"/>
          </p:cNvSpPr>
          <p:nvPr>
            <p:ph idx="1"/>
          </p:nvPr>
        </p:nvSpPr>
        <p:spPr>
          <a:xfrm>
            <a:off x="228600" y="990600"/>
            <a:ext cx="8229600" cy="2362200"/>
          </a:xfrm>
        </p:spPr>
        <p:txBody>
          <a:bodyPr/>
          <a:lstStyle/>
          <a:p>
            <a:r>
              <a:rPr lang="zh-CN" altLang="en-US" sz="2800" dirty="0" smtClean="0"/>
              <a:t>运行时刻内存的划分</a:t>
            </a:r>
            <a:r>
              <a:rPr lang="en-US" altLang="zh-CN" sz="2800" dirty="0" smtClean="0"/>
              <a:t>—</a:t>
            </a:r>
            <a:r>
              <a:rPr lang="zh-CN" altLang="en-US" sz="2800" dirty="0" smtClean="0"/>
              <a:t>分块存储</a:t>
            </a:r>
            <a:endParaRPr lang="en-US" altLang="zh-CN" sz="2800" dirty="0" smtClean="0"/>
          </a:p>
          <a:p>
            <a:pPr lvl="1"/>
            <a:r>
              <a:rPr lang="zh-CN" altLang="en-US" sz="2400" dirty="0" smtClean="0"/>
              <a:t>目标代码段</a:t>
            </a:r>
            <a:r>
              <a:rPr lang="en-US" altLang="zh-CN" sz="2400" dirty="0" smtClean="0"/>
              <a:t>—</a:t>
            </a:r>
            <a:r>
              <a:rPr lang="zh-CN" altLang="en-US" sz="2400" dirty="0" smtClean="0"/>
              <a:t>存放生成的目标代码</a:t>
            </a:r>
            <a:endParaRPr lang="en-US" altLang="zh-CN" sz="2400" dirty="0" smtClean="0"/>
          </a:p>
          <a:p>
            <a:pPr lvl="1"/>
            <a:r>
              <a:rPr lang="zh-CN" altLang="en-US" sz="2400" dirty="0" smtClean="0"/>
              <a:t>数据段</a:t>
            </a:r>
            <a:r>
              <a:rPr lang="en-US" altLang="zh-CN" sz="2400" dirty="0" smtClean="0"/>
              <a:t>—</a:t>
            </a:r>
            <a:r>
              <a:rPr lang="zh-CN" altLang="en-US" sz="2400" dirty="0" smtClean="0"/>
              <a:t>存放代码执行过程中调用的数据</a:t>
            </a:r>
            <a:endParaRPr lang="en-US" altLang="zh-CN" sz="2400" dirty="0" smtClean="0"/>
          </a:p>
          <a:p>
            <a:pPr lvl="1"/>
            <a:r>
              <a:rPr lang="zh-CN" altLang="en-US" sz="2400" dirty="0" smtClean="0"/>
              <a:t>控制段</a:t>
            </a:r>
            <a:r>
              <a:rPr lang="en-US" altLang="zh-CN" sz="2400" dirty="0" smtClean="0"/>
              <a:t>—</a:t>
            </a:r>
            <a:r>
              <a:rPr lang="zh-CN" altLang="en-US" sz="2400" dirty="0" smtClean="0"/>
              <a:t>保存过程活动踪迹的一个控制栈</a:t>
            </a:r>
            <a:endParaRPr lang="en-US" altLang="zh-CN" sz="2400" dirty="0" smtClean="0"/>
          </a:p>
          <a:p>
            <a:endParaRPr lang="zh-CN" altLang="en-US" sz="2800" dirty="0"/>
          </a:p>
        </p:txBody>
      </p:sp>
      <p:sp>
        <p:nvSpPr>
          <p:cNvPr id="4" name="矩形 3"/>
          <p:cNvSpPr/>
          <p:nvPr/>
        </p:nvSpPr>
        <p:spPr bwMode="auto">
          <a:xfrm>
            <a:off x="1143000" y="2971800"/>
            <a:ext cx="2438400" cy="6858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rgbClr val="FFFF00"/>
                </a:solidFill>
                <a:effectLst/>
                <a:latin typeface="Arial" charset="0"/>
                <a:ea typeface="宋体" pitchFamily="2" charset="-122"/>
              </a:rPr>
              <a:t>目标代码</a:t>
            </a:r>
          </a:p>
        </p:txBody>
      </p:sp>
      <p:sp>
        <p:nvSpPr>
          <p:cNvPr id="5" name="矩形 4"/>
          <p:cNvSpPr/>
          <p:nvPr/>
        </p:nvSpPr>
        <p:spPr bwMode="auto">
          <a:xfrm>
            <a:off x="1143000" y="3657600"/>
            <a:ext cx="2438400" cy="685800"/>
          </a:xfrm>
          <a:prstGeom prst="rect">
            <a:avLst/>
          </a:prstGeom>
          <a:solidFill>
            <a:srgbClr val="92D050">
              <a:alpha val="96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rgbClr val="0000FF"/>
                </a:solidFill>
                <a:effectLst/>
                <a:latin typeface="Arial" charset="0"/>
                <a:ea typeface="宋体" pitchFamily="2" charset="-122"/>
              </a:rPr>
              <a:t>静态数据</a:t>
            </a:r>
          </a:p>
        </p:txBody>
      </p:sp>
      <p:sp>
        <p:nvSpPr>
          <p:cNvPr id="6" name="矩形 5"/>
          <p:cNvSpPr/>
          <p:nvPr/>
        </p:nvSpPr>
        <p:spPr bwMode="auto">
          <a:xfrm>
            <a:off x="1143000" y="4343400"/>
            <a:ext cx="2438400" cy="6858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rgbClr val="FFFF00"/>
                </a:solidFill>
                <a:effectLst/>
                <a:latin typeface="Arial" charset="0"/>
                <a:ea typeface="宋体" pitchFamily="2" charset="-122"/>
              </a:rPr>
              <a:t>栈</a:t>
            </a:r>
          </a:p>
        </p:txBody>
      </p:sp>
      <p:sp>
        <p:nvSpPr>
          <p:cNvPr id="7" name="矩形 6"/>
          <p:cNvSpPr/>
          <p:nvPr/>
        </p:nvSpPr>
        <p:spPr bwMode="auto">
          <a:xfrm>
            <a:off x="1141615" y="5589616"/>
            <a:ext cx="2438400" cy="685800"/>
          </a:xfrm>
          <a:prstGeom prst="rect">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rgbClr val="FFFF00"/>
                </a:solidFill>
                <a:effectLst/>
                <a:latin typeface="Arial" charset="0"/>
                <a:ea typeface="宋体" pitchFamily="2" charset="-122"/>
              </a:rPr>
              <a:t>堆</a:t>
            </a:r>
          </a:p>
        </p:txBody>
      </p:sp>
      <p:cxnSp>
        <p:nvCxnSpPr>
          <p:cNvPr id="10" name="直接箭头连接符 9"/>
          <p:cNvCxnSpPr/>
          <p:nvPr/>
        </p:nvCxnSpPr>
        <p:spPr bwMode="auto">
          <a:xfrm>
            <a:off x="1905000" y="5029200"/>
            <a:ext cx="0" cy="40801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V="1">
            <a:off x="2895600" y="5233208"/>
            <a:ext cx="0" cy="356408"/>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00607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fd8a4f5dbb0ae22896ae962c0a6b18af05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1755</TotalTime>
  <Words>4670</Words>
  <Application>Microsoft Office PowerPoint</Application>
  <PresentationFormat>全屏显示(4:3)</PresentationFormat>
  <Paragraphs>558</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默认设计模板</vt:lpstr>
      <vt:lpstr>Visio</vt:lpstr>
      <vt:lpstr>第9章　运行时存储组织 </vt:lpstr>
      <vt:lpstr>PowerPoint 演示文稿</vt:lpstr>
      <vt:lpstr>PowerPoint 演示文稿</vt:lpstr>
      <vt:lpstr>PowerPoint 演示文稿</vt:lpstr>
      <vt:lpstr>名字与存储单元的绑定</vt:lpstr>
      <vt:lpstr>静态和动态</vt:lpstr>
      <vt:lpstr>影响存储分配的因素</vt:lpstr>
      <vt:lpstr>PowerPoint 演示文稿</vt:lpstr>
      <vt:lpstr>存储组织</vt:lpstr>
      <vt:lpstr>PowerPoint 演示文稿</vt:lpstr>
      <vt:lpstr>9.1.1　静态存储分配</vt:lpstr>
      <vt:lpstr>PowerPoint 演示文稿</vt:lpstr>
      <vt:lpstr>PowerPoint 演示文稿</vt:lpstr>
      <vt:lpstr>9.1.2　动态存储分配</vt:lpstr>
      <vt:lpstr>PowerPoint 演示文稿</vt:lpstr>
      <vt:lpstr>PowerPoint 演示文稿</vt:lpstr>
      <vt:lpstr>9.2 活动记录</vt:lpstr>
      <vt:lpstr>PowerPoint 演示文稿</vt:lpstr>
      <vt:lpstr>PowerPoint 演示文稿</vt:lpstr>
      <vt:lpstr>编译时刻活动记录的生成</vt:lpstr>
      <vt:lpstr>中间代码的变化</vt:lpstr>
      <vt:lpstr>PowerPoint 演示文稿</vt:lpstr>
      <vt:lpstr>PowerPoint 演示文稿</vt:lpstr>
      <vt:lpstr>9.2.2　嵌套过程语言存储分配实现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9.2.3　分程序结构（块）存储管理</vt:lpstr>
      <vt:lpstr>PowerPoint 演示文稿</vt:lpstr>
      <vt:lpstr>9.3　过程调用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132</cp:revision>
  <cp:lastPrinted>1601-01-01T00:00:00Z</cp:lastPrinted>
  <dcterms:created xsi:type="dcterms:W3CDTF">1601-01-01T00:00:00Z</dcterms:created>
  <dcterms:modified xsi:type="dcterms:W3CDTF">2016-04-23T15:32:56Z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