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handoutMasterIdLst>
    <p:handoutMasterId r:id="rId78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337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309" r:id="rId25"/>
    <p:sldId id="310" r:id="rId26"/>
    <p:sldId id="311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08" r:id="rId36"/>
    <p:sldId id="289" r:id="rId37"/>
    <p:sldId id="290" r:id="rId38"/>
    <p:sldId id="307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05" r:id="rId76"/>
    <p:sldId id="306" r:id="rId77"/>
  </p:sldIdLst>
  <p:sldSz cx="9144000" cy="6858000" type="screen4x3"/>
  <p:notesSz cx="6858000" cy="9144000"/>
  <p:custDataLst>
    <p:tags r:id="rId79"/>
  </p:custDataLst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C4F8D46-D708-44B3-838B-BAF073CD3FB5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337"/>
            <p14:sldId id="273"/>
            <p14:sldId id="274"/>
            <p14:sldId id="275"/>
            <p14:sldId id="276"/>
            <p14:sldId id="277"/>
            <p14:sldId id="278"/>
            <p14:sldId id="279"/>
            <p14:sldId id="309"/>
            <p14:sldId id="310"/>
            <p14:sldId id="311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308"/>
            <p14:sldId id="289"/>
            <p14:sldId id="290"/>
            <p14:sldId id="307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14"/>
          </p14:sldIdLst>
        </p14:section>
        <p14:section name="10.4 目标代码生成技术" id="{F380B613-F78E-4400-BF14-C678C446A46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05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6009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9" autoAdjust="0"/>
  </p:normalViewPr>
  <p:slideViewPr>
    <p:cSldViewPr>
      <p:cViewPr varScale="1">
        <p:scale>
          <a:sx n="58" d="100"/>
          <a:sy n="58" d="100"/>
        </p:scale>
        <p:origin x="-1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19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C1DB190-C4B8-4562-885A-175350B7A3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032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BE709-ADEA-4186-920C-C5B43EF6E1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28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64F42-C7A6-4625-9485-EC29E8FFB2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01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5592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D63B1-6E6E-4A56-AA2D-AD72F07744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15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2069AF-99CD-489E-A5B2-874D514B5F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32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87402-F6AC-47B7-9138-46FDA027BD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17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19600" y="1066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91539-D912-4778-8D0B-B536062107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62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4FE1F-6B8A-47D3-A9A6-6F863E6356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10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147A0-F0EE-40CE-89CC-11B6125D66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63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F6587E-970F-48DA-87A9-5910B9C160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458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9E08DB-9789-4818-91DD-A6221987EA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67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D7B9D9-1AC7-4665-9675-8CAC56D443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14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编译原理</a:t>
            </a:r>
            <a:r>
              <a:rPr lang="en-US" altLang="zh-CN" smtClean="0"/>
              <a:t>-</a:t>
            </a:r>
            <a:r>
              <a:rPr lang="zh-CN" altLang="en-US" smtClean="0"/>
              <a:t>华中科技大学 </a:t>
            </a:r>
            <a:r>
              <a:rPr lang="en-US" altLang="zh-CN" smtClean="0"/>
              <a:t>–</a:t>
            </a:r>
            <a:r>
              <a:rPr lang="zh-CN" altLang="en-US" smtClean="0"/>
              <a:t>徐丽萍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04BC24C-1A4D-4B96-AB69-6EC2D65A643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4527" name="Rectangle 15"/>
          <p:cNvSpPr>
            <a:spLocks noChangeArrowheads="1"/>
          </p:cNvSpPr>
          <p:nvPr userDrawn="1"/>
        </p:nvSpPr>
        <p:spPr bwMode="auto">
          <a:xfrm>
            <a:off x="152400" y="3048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/>
          <p:cNvSpPr>
            <a:spLocks noChangeArrowheads="1"/>
          </p:cNvSpPr>
          <p:nvPr userDrawn="1"/>
        </p:nvSpPr>
        <p:spPr bwMode="auto">
          <a:xfrm>
            <a:off x="3429000" y="6324600"/>
            <a:ext cx="5486400" cy="76200"/>
          </a:xfrm>
          <a:prstGeom prst="rect">
            <a:avLst/>
          </a:prstGeom>
          <a:solidFill>
            <a:srgbClr val="993366">
              <a:alpha val="96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rgbClr val="0000FF"/>
          </a:solidFill>
          <a:latin typeface="华文隶书" pitchFamily="2" charset="-122"/>
          <a:ea typeface="华文隶书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54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slide" Target="slide6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__1.doc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514600"/>
            <a:ext cx="7924800" cy="838200"/>
          </a:xfrm>
        </p:spPr>
        <p:txBody>
          <a:bodyPr/>
          <a:lstStyle/>
          <a:p>
            <a:pPr algn="ctr"/>
            <a:r>
              <a:rPr lang="zh-CN" altLang="en-US" sz="4000" b="1" dirty="0">
                <a:latin typeface="Times New Roman" pitchFamily="18" charset="0"/>
                <a:ea typeface="黑体" pitchFamily="49" charset="-122"/>
              </a:rPr>
              <a:t>第</a:t>
            </a:r>
            <a:r>
              <a:rPr lang="en-US" altLang="zh-CN" sz="4000" b="1" dirty="0" smtClean="0">
                <a:latin typeface="Times New Roman" pitchFamily="18" charset="0"/>
                <a:ea typeface="黑体" pitchFamily="49" charset="-122"/>
              </a:rPr>
              <a:t>10</a:t>
            </a:r>
            <a:r>
              <a:rPr lang="zh-CN" altLang="en-US" sz="4000" b="1" dirty="0" smtClean="0">
                <a:latin typeface="Times New Roman" pitchFamily="18" charset="0"/>
                <a:ea typeface="黑体" pitchFamily="49" charset="-122"/>
              </a:rPr>
              <a:t>章</a:t>
            </a:r>
            <a:r>
              <a:rPr lang="zh-CN" altLang="en-US" sz="4000" b="1" dirty="0">
                <a:latin typeface="Times New Roman" pitchFamily="18" charset="0"/>
                <a:ea typeface="黑体" pitchFamily="49" charset="-122"/>
              </a:rPr>
              <a:t>　</a:t>
            </a:r>
            <a:r>
              <a:rPr lang="zh-CN" altLang="en-US" sz="4000" b="1" dirty="0" smtClean="0">
                <a:latin typeface="Times New Roman" pitchFamily="18" charset="0"/>
                <a:ea typeface="黑体" pitchFamily="49" charset="-122"/>
              </a:rPr>
              <a:t>代码优化与目标代码生成</a:t>
            </a:r>
            <a:endParaRPr lang="zh-CN" altLang="en-US" sz="40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85497" y="1143000"/>
            <a:ext cx="4343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编译原理</a:t>
            </a:r>
          </a:p>
        </p:txBody>
      </p:sp>
    </p:spTree>
    <p:extLst>
      <p:ext uri="{BB962C8B-B14F-4D97-AF65-F5344CB8AC3E}">
        <p14:creationId xmlns:p14="http://schemas.microsoft.com/office/powerpoint/2010/main" val="348051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57CEA-7322-401E-A7BE-35C5F133F87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6866" name="Rectangle 1026"/>
          <p:cNvSpPr>
            <a:spLocks noChangeArrowheads="1"/>
          </p:cNvSpPr>
          <p:nvPr/>
        </p:nvSpPr>
        <p:spPr bwMode="auto">
          <a:xfrm>
            <a:off x="0" y="534988"/>
            <a:ext cx="9144000" cy="57372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6868" name="Picture 1028" descr="11_1优化内容演示图5（合并已知量和复写传播2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96913"/>
            <a:ext cx="852487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990600" y="3689556"/>
            <a:ext cx="1981200" cy="533400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34000" y="3886200"/>
            <a:ext cx="2133600" cy="336756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334000" y="3657600"/>
            <a:ext cx="1828800" cy="196644"/>
          </a:xfrm>
          <a:prstGeom prst="rect">
            <a:avLst/>
          </a:prstGeom>
          <a:solidFill>
            <a:srgbClr val="FF000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334000" y="4800600"/>
            <a:ext cx="1828800" cy="196644"/>
          </a:xfrm>
          <a:prstGeom prst="rect">
            <a:avLst/>
          </a:prstGeom>
          <a:solidFill>
            <a:srgbClr val="FF000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0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73E1E-DE50-46B9-82DD-48CF95B9246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0" y="533400"/>
            <a:ext cx="9144000" cy="573881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6661" name="Picture 37" descr="11_1优化内容演示图6（删除无用赋值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719138"/>
            <a:ext cx="856773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56" name="Text Box 32"/>
          <p:cNvSpPr txBox="1">
            <a:spLocks noChangeArrowheads="1"/>
          </p:cNvSpPr>
          <p:nvPr/>
        </p:nvSpPr>
        <p:spPr bwMode="auto">
          <a:xfrm flipH="1">
            <a:off x="8480425" y="6080125"/>
            <a:ext cx="511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u="sng">
                <a:hlinkClick r:id="rId3" action="ppaction://hlinksldjump"/>
              </a:rPr>
              <a:t>目录</a:t>
            </a:r>
            <a:endParaRPr lang="zh-CN" altLang="en-US" sz="1000" u="sng"/>
          </a:p>
        </p:txBody>
      </p:sp>
    </p:spTree>
    <p:extLst>
      <p:ext uri="{BB962C8B-B14F-4D97-AF65-F5344CB8AC3E}">
        <p14:creationId xmlns:p14="http://schemas.microsoft.com/office/powerpoint/2010/main" val="171530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F0FB0-8BC9-4582-B502-A114FBC2700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752726" y="2895600"/>
            <a:ext cx="3573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11.2.1</a:t>
            </a:r>
            <a:r>
              <a:rPr lang="zh-CN" altLang="en-US" sz="2000" b="1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　基本块划分 </a:t>
            </a:r>
          </a:p>
        </p:txBody>
      </p:sp>
      <p:sp>
        <p:nvSpPr>
          <p:cNvPr id="22579" name="Text Box 51"/>
          <p:cNvSpPr txBox="1">
            <a:spLocks noChangeArrowheads="1"/>
          </p:cNvSpPr>
          <p:nvPr/>
        </p:nvSpPr>
        <p:spPr bwMode="auto">
          <a:xfrm>
            <a:off x="728663" y="1219200"/>
            <a:ext cx="74676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064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120000"/>
              </a:spcBef>
            </a:pPr>
            <a:r>
              <a:rPr lang="zh-CN" altLang="en-US" sz="2000" b="1" dirty="0">
                <a:solidFill>
                  <a:srgbClr val="FF6600"/>
                </a:solidFill>
              </a:rPr>
              <a:t>基本块</a:t>
            </a:r>
            <a:r>
              <a:rPr lang="zh-CN" altLang="en-US" sz="2000" b="1" dirty="0"/>
              <a:t>是指只有一个入口语句和一个出口语句的顺序程序段。代码局部优化就是指基本块内的优化。基本步骤是首先从程序中划分出一系列基本块来，之后对每个基本块进行局部优化。 </a:t>
            </a:r>
          </a:p>
        </p:txBody>
      </p:sp>
      <p:sp>
        <p:nvSpPr>
          <p:cNvPr id="22580" name="Text Box 52"/>
          <p:cNvSpPr txBox="1">
            <a:spLocks noChangeArrowheads="1"/>
          </p:cNvSpPr>
          <p:nvPr/>
        </p:nvSpPr>
        <p:spPr bwMode="auto">
          <a:xfrm>
            <a:off x="914400" y="3295710"/>
            <a:ext cx="728186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120000"/>
              </a:spcBef>
            </a:pPr>
            <a:r>
              <a:rPr lang="zh-CN" altLang="en-US" sz="2000" b="1" dirty="0"/>
              <a:t>所谓</a:t>
            </a:r>
            <a:r>
              <a:rPr lang="zh-CN" altLang="en-US" sz="2000" b="1" dirty="0">
                <a:solidFill>
                  <a:srgbClr val="FF6600"/>
                </a:solidFill>
              </a:rPr>
              <a:t>入口语句</a:t>
            </a:r>
            <a:r>
              <a:rPr lang="zh-CN" altLang="en-US" sz="2000" b="1" dirty="0"/>
              <a:t>是指程序的第一个语句、或者转移语句（包括条件转移语句和无条件转移语句）转移到的目标语句、或者紧跟在条件转移语句之后的语句。 </a:t>
            </a:r>
          </a:p>
        </p:txBody>
      </p:sp>
      <p:sp>
        <p:nvSpPr>
          <p:cNvPr id="22582" name="Text Box 54"/>
          <p:cNvSpPr txBox="1">
            <a:spLocks noChangeArrowheads="1"/>
          </p:cNvSpPr>
          <p:nvPr/>
        </p:nvSpPr>
        <p:spPr bwMode="auto">
          <a:xfrm>
            <a:off x="1219200" y="5165725"/>
            <a:ext cx="6781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08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120000"/>
              </a:spcBef>
            </a:pPr>
            <a:r>
              <a:rPr lang="zh-CN" altLang="en-US" sz="2000" b="1" dirty="0"/>
              <a:t>基本块的</a:t>
            </a:r>
            <a:r>
              <a:rPr lang="zh-CN" altLang="en-US" sz="2000" b="1" dirty="0">
                <a:solidFill>
                  <a:srgbClr val="FF6600"/>
                </a:solidFill>
              </a:rPr>
              <a:t>出口语句</a:t>
            </a:r>
            <a:r>
              <a:rPr lang="zh-CN" altLang="en-US" sz="2000" b="1" dirty="0"/>
              <a:t>是指基本块的最后执行的语句。</a:t>
            </a:r>
          </a:p>
        </p:txBody>
      </p:sp>
      <p:sp>
        <p:nvSpPr>
          <p:cNvPr id="22583" name="Rectangle 55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4572000" cy="6096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10.2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　局部优化</a:t>
            </a:r>
          </a:p>
        </p:txBody>
      </p:sp>
    </p:spTree>
    <p:extLst>
      <p:ext uri="{BB962C8B-B14F-4D97-AF65-F5344CB8AC3E}">
        <p14:creationId xmlns:p14="http://schemas.microsoft.com/office/powerpoint/2010/main" val="141553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97CDF-53EA-4980-A6F4-362137F22C0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828675" y="5524500"/>
            <a:ext cx="1524000" cy="381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62000" y="5105400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191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3382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287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92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9097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3669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8241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2813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73856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注释：无用</a:t>
            </a:r>
            <a:r>
              <a:rPr lang="zh-CN" altLang="en-US" b="1" dirty="0" smtClean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语句在</a:t>
            </a:r>
            <a:r>
              <a:rPr lang="zh-CN" altLang="en-US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程序实际执行时是无法到达的语句，即不可能实际被执行的语句。</a:t>
            </a:r>
            <a:r>
              <a:rPr lang="zh-CN" altLang="en-US" b="1" dirty="0">
                <a:solidFill>
                  <a:srgbClr val="FF6600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838200" y="838200"/>
            <a:ext cx="7543800" cy="402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6600"/>
                </a:solidFill>
                <a:latin typeface="Times New Roman" pitchFamily="18" charset="0"/>
              </a:rPr>
              <a:t>划分中间代码基本块的方法</a:t>
            </a:r>
            <a:r>
              <a:rPr lang="zh-CN" altLang="en-US" sz="2000" b="1" dirty="0">
                <a:latin typeface="Times New Roman" pitchFamily="18" charset="0"/>
              </a:rPr>
              <a:t>如下：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　　⑴ 依据入口语句定义，确定程序所有的入口语句；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　　⑵ 对每一个入口语句，确定对应的基本块。这些基本块是由入口语句向后直到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                ① 转移语句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Times New Roman" pitchFamily="18" charset="0"/>
              </a:rPr>
              <a:t>包括该语句在内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Times New Roman" pitchFamily="18" charset="0"/>
              </a:rPr>
              <a:t>；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                ② 或到停止语句；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                ③ 或到下一个入口语句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Times New Roman" pitchFamily="18" charset="0"/>
              </a:rPr>
              <a:t>不包括该语句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Times New Roman" pitchFamily="18" charset="0"/>
              </a:rPr>
              <a:t>之间的代码段。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　　⑶ 凡不属于任何一个基本块的语句都是无用语句，将其全部</a:t>
            </a:r>
            <a:r>
              <a:rPr lang="zh-CN" altLang="en-US" sz="2000" b="1" dirty="0" smtClean="0">
                <a:latin typeface="Times New Roman" pitchFamily="18" charset="0"/>
              </a:rPr>
              <a:t>删除。</a:t>
            </a:r>
            <a:endParaRPr lang="zh-CN" altLang="en-US" sz="2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7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DF86E-EA86-4CA0-A186-8AFB6A6F239D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209800" y="1447800"/>
            <a:ext cx="4191000" cy="3657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indent="4111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solidFill>
                  <a:srgbClr val="FF0000"/>
                </a:solidFill>
              </a:rPr>
              <a:t>⑴ read x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solidFill>
                  <a:srgbClr val="333333"/>
                </a:solidFill>
              </a:rPr>
              <a:t>⑵</a:t>
            </a:r>
            <a:r>
              <a:rPr kumimoji="0" lang="en-US" altLang="zh-CN" sz="2000" b="1" dirty="0"/>
              <a:t> read y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solidFill>
                  <a:srgbClr val="FF0000"/>
                </a:solidFill>
              </a:rPr>
              <a:t>⑶ r :</a:t>
            </a:r>
            <a:r>
              <a:rPr kumimoji="0" lang="zh-CN" altLang="en-US" sz="2000" b="1" dirty="0">
                <a:solidFill>
                  <a:srgbClr val="FF0000"/>
                </a:solidFill>
              </a:rPr>
              <a:t>＝ </a:t>
            </a:r>
            <a:r>
              <a:rPr kumimoji="0" lang="en-US" altLang="zh-CN" sz="2000" b="1" dirty="0">
                <a:solidFill>
                  <a:srgbClr val="FF0000"/>
                </a:solidFill>
              </a:rPr>
              <a:t>x mod y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solidFill>
                  <a:srgbClr val="333333"/>
                </a:solidFill>
              </a:rPr>
              <a:t>⑷ if </a:t>
            </a:r>
            <a:r>
              <a:rPr kumimoji="0" lang="en-US" altLang="zh-CN" sz="2000" b="1" dirty="0"/>
              <a:t>r</a:t>
            </a:r>
            <a:r>
              <a:rPr kumimoji="0" lang="zh-CN" altLang="en-US" sz="2000" b="1" dirty="0"/>
              <a:t>＝</a:t>
            </a:r>
            <a:r>
              <a:rPr kumimoji="0" lang="en-US" altLang="zh-CN" sz="2000" b="1" dirty="0"/>
              <a:t>0 </a:t>
            </a:r>
            <a:r>
              <a:rPr kumimoji="0" lang="en-US" altLang="zh-CN" sz="2000" b="1" dirty="0" err="1"/>
              <a:t>goto</a:t>
            </a:r>
            <a:r>
              <a:rPr kumimoji="0" lang="en-US" altLang="zh-CN" sz="2000" b="1" dirty="0"/>
              <a:t> ⑻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solidFill>
                  <a:srgbClr val="FF0000"/>
                </a:solidFill>
              </a:rPr>
              <a:t>⑸ x :</a:t>
            </a:r>
            <a:r>
              <a:rPr kumimoji="0" lang="zh-CN" altLang="en-US" sz="2000" b="1" dirty="0">
                <a:solidFill>
                  <a:srgbClr val="FF0000"/>
                </a:solidFill>
              </a:rPr>
              <a:t>＝ </a:t>
            </a:r>
            <a:r>
              <a:rPr kumimoji="0" lang="en-US" altLang="zh-CN" sz="2000" b="1" dirty="0">
                <a:solidFill>
                  <a:srgbClr val="FF0000"/>
                </a:solidFill>
              </a:rPr>
              <a:t>y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solidFill>
                  <a:srgbClr val="333333"/>
                </a:solidFill>
              </a:rPr>
              <a:t>⑹ </a:t>
            </a:r>
            <a:r>
              <a:rPr kumimoji="0" lang="en-US" altLang="zh-CN" sz="2000" b="1" dirty="0"/>
              <a:t>y :</a:t>
            </a:r>
            <a:r>
              <a:rPr kumimoji="0" lang="zh-CN" altLang="en-US" sz="2000" b="1" dirty="0"/>
              <a:t>＝ </a:t>
            </a:r>
            <a:r>
              <a:rPr kumimoji="0" lang="en-US" altLang="zh-CN" sz="2000" b="1" dirty="0"/>
              <a:t>r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solidFill>
                  <a:srgbClr val="333333"/>
                </a:solidFill>
              </a:rPr>
              <a:t>⑺ </a:t>
            </a:r>
            <a:r>
              <a:rPr kumimoji="0" lang="en-US" altLang="zh-CN" sz="2000" b="1" dirty="0" err="1">
                <a:solidFill>
                  <a:srgbClr val="333333"/>
                </a:solidFill>
              </a:rPr>
              <a:t>goto</a:t>
            </a:r>
            <a:r>
              <a:rPr kumimoji="0" lang="en-US" altLang="zh-CN" sz="2000" b="1" dirty="0">
                <a:solidFill>
                  <a:srgbClr val="333333"/>
                </a:solidFill>
              </a:rPr>
              <a:t> ⑶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solidFill>
                  <a:srgbClr val="FF0000"/>
                </a:solidFill>
              </a:rPr>
              <a:t>⑻ write y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kumimoji="0" lang="en-US" altLang="zh-CN" sz="2000" b="1" dirty="0">
                <a:solidFill>
                  <a:srgbClr val="333333"/>
                </a:solidFill>
              </a:rPr>
              <a:t>⑼ </a:t>
            </a:r>
            <a:r>
              <a:rPr kumimoji="0" lang="en-US" altLang="zh-CN" sz="2000" b="1" dirty="0"/>
              <a:t>halt</a:t>
            </a:r>
            <a:endParaRPr kumimoji="0" lang="en-US" altLang="zh-CN" sz="2000" b="1" dirty="0">
              <a:solidFill>
                <a:srgbClr val="333333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71500" y="433626"/>
            <a:ext cx="78486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例：  划分下列程序段的基本块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确定入口语句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38918" name="Group 6"/>
          <p:cNvGrpSpPr>
            <a:grpSpLocks/>
          </p:cNvGrpSpPr>
          <p:nvPr/>
        </p:nvGrpSpPr>
        <p:grpSpPr bwMode="auto">
          <a:xfrm>
            <a:off x="2209800" y="5181600"/>
            <a:ext cx="6324600" cy="1019175"/>
            <a:chOff x="1008" y="3160"/>
            <a:chExt cx="3984" cy="642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016" y="3168"/>
              <a:ext cx="297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49238" indent="-249238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699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000" b="1" dirty="0"/>
                <a:t>①</a:t>
              </a:r>
              <a:r>
                <a:rPr lang="zh-CN" altLang="en-US" sz="2000" b="1" dirty="0"/>
                <a:t>程序之第一个语句</a:t>
              </a:r>
            </a:p>
            <a:p>
              <a:pPr algn="l"/>
              <a:r>
                <a:rPr lang="zh-CN" altLang="en-US" sz="2000" b="1" dirty="0"/>
                <a:t>②转移语句之目标语句</a:t>
              </a:r>
            </a:p>
            <a:p>
              <a:pPr algn="l"/>
              <a:r>
                <a:rPr lang="zh-CN" altLang="en-US" sz="2000" b="1" dirty="0"/>
                <a:t>③条件转移语句之后第一个语句 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1008" y="3160"/>
              <a:ext cx="1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入口语句：</a:t>
              </a:r>
            </a:p>
          </p:txBody>
        </p:sp>
      </p:grpSp>
      <p:sp>
        <p:nvSpPr>
          <p:cNvPr id="38920" name="AutoShape 8"/>
          <p:cNvSpPr>
            <a:spLocks noChangeArrowheads="1"/>
          </p:cNvSpPr>
          <p:nvPr/>
        </p:nvSpPr>
        <p:spPr bwMode="auto">
          <a:xfrm>
            <a:off x="6781800" y="1066800"/>
            <a:ext cx="533400" cy="457200"/>
          </a:xfrm>
          <a:prstGeom prst="wedgeRoundRectCallout">
            <a:avLst>
              <a:gd name="adj1" fmla="val -645998"/>
              <a:gd name="adj2" fmla="val 72647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Times New Roman" pitchFamily="18" charset="0"/>
              </a:rPr>
              <a:t>①</a:t>
            </a:r>
          </a:p>
        </p:txBody>
      </p:sp>
      <p:sp>
        <p:nvSpPr>
          <p:cNvPr id="38921" name="AutoShape 9"/>
          <p:cNvSpPr>
            <a:spLocks noChangeArrowheads="1"/>
          </p:cNvSpPr>
          <p:nvPr/>
        </p:nvSpPr>
        <p:spPr bwMode="auto">
          <a:xfrm>
            <a:off x="6705600" y="3733800"/>
            <a:ext cx="793750" cy="533400"/>
          </a:xfrm>
          <a:prstGeom prst="wedgeRoundRectCallout">
            <a:avLst>
              <a:gd name="adj1" fmla="val -370947"/>
              <a:gd name="adj2" fmla="val 93377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Times New Roman" pitchFamily="18" charset="0"/>
              </a:rPr>
              <a:t>②⑷</a:t>
            </a:r>
          </a:p>
        </p:txBody>
      </p:sp>
      <p:sp>
        <p:nvSpPr>
          <p:cNvPr id="38923" name="AutoShape 11"/>
          <p:cNvSpPr>
            <a:spLocks noChangeArrowheads="1"/>
          </p:cNvSpPr>
          <p:nvPr/>
        </p:nvSpPr>
        <p:spPr bwMode="auto">
          <a:xfrm>
            <a:off x="6781800" y="2514600"/>
            <a:ext cx="762000" cy="609600"/>
          </a:xfrm>
          <a:prstGeom prst="wedgeRoundRectCallout">
            <a:avLst>
              <a:gd name="adj1" fmla="val -439637"/>
              <a:gd name="adj2" fmla="val 75859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Times New Roman" pitchFamily="18" charset="0"/>
              </a:rPr>
              <a:t>③⑷</a:t>
            </a:r>
          </a:p>
        </p:txBody>
      </p:sp>
      <p:sp>
        <p:nvSpPr>
          <p:cNvPr id="38924" name="AutoShape 12"/>
          <p:cNvSpPr>
            <a:spLocks noChangeArrowheads="1"/>
          </p:cNvSpPr>
          <p:nvPr/>
        </p:nvSpPr>
        <p:spPr bwMode="auto">
          <a:xfrm>
            <a:off x="6629400" y="1828800"/>
            <a:ext cx="762000" cy="552450"/>
          </a:xfrm>
          <a:prstGeom prst="wedgeRoundRectCallout">
            <a:avLst>
              <a:gd name="adj1" fmla="val -323736"/>
              <a:gd name="adj2" fmla="val 59556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Times New Roman" pitchFamily="18" charset="0"/>
              </a:rPr>
              <a:t>②⑻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2590800" y="1524000"/>
            <a:ext cx="1447800" cy="304800"/>
          </a:xfrm>
          <a:prstGeom prst="rect">
            <a:avLst/>
          </a:prstGeom>
          <a:solidFill>
            <a:srgbClr val="FFFF0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628900" y="2344992"/>
            <a:ext cx="1866900" cy="275303"/>
          </a:xfrm>
          <a:prstGeom prst="rect">
            <a:avLst/>
          </a:prstGeom>
          <a:solidFill>
            <a:srgbClr val="FFFF0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667000" y="3106992"/>
            <a:ext cx="1447800" cy="304800"/>
          </a:xfrm>
          <a:prstGeom prst="rect">
            <a:avLst/>
          </a:prstGeom>
          <a:solidFill>
            <a:srgbClr val="FFFF0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698956" y="4267200"/>
            <a:ext cx="1447800" cy="304800"/>
          </a:xfrm>
          <a:prstGeom prst="rect">
            <a:avLst/>
          </a:prstGeom>
          <a:solidFill>
            <a:srgbClr val="FFFF0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61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 animBg="1"/>
      <p:bldP spid="38921" grpId="0" animBg="1"/>
      <p:bldP spid="38923" grpId="0" animBg="1"/>
      <p:bldP spid="38924" grpId="0" animBg="1"/>
      <p:bldP spid="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DECE0-E26A-4FBD-B575-82315B7581E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3962400" cy="3962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indent="4111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FF0000"/>
                </a:solidFill>
              </a:rPr>
              <a:t>⑴ read x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333333"/>
                </a:solidFill>
              </a:rPr>
              <a:t>⑵</a:t>
            </a:r>
            <a:r>
              <a:rPr kumimoji="0" lang="en-US" altLang="zh-CN" sz="2000" b="1" dirty="0"/>
              <a:t> read y</a:t>
            </a:r>
          </a:p>
          <a:p>
            <a:pPr algn="just" eaLnBrk="0" hangingPunct="0"/>
            <a:endParaRPr kumimoji="0" lang="en-US" altLang="zh-CN" sz="2000" b="1" dirty="0">
              <a:solidFill>
                <a:srgbClr val="FF0000"/>
              </a:solidFill>
            </a:endParaRPr>
          </a:p>
          <a:p>
            <a:pPr algn="just" eaLnBrk="0" hangingPunct="0"/>
            <a:r>
              <a:rPr kumimoji="0" lang="en-US" altLang="zh-CN" sz="2000" b="1" dirty="0">
                <a:solidFill>
                  <a:srgbClr val="FF0000"/>
                </a:solidFill>
              </a:rPr>
              <a:t>⑶ r :</a:t>
            </a:r>
            <a:r>
              <a:rPr kumimoji="0" lang="zh-CN" altLang="en-US" sz="2000" b="1" dirty="0">
                <a:solidFill>
                  <a:srgbClr val="FF0000"/>
                </a:solidFill>
              </a:rPr>
              <a:t>＝ </a:t>
            </a:r>
            <a:r>
              <a:rPr kumimoji="0" lang="en-US" altLang="zh-CN" sz="2000" b="1" dirty="0">
                <a:solidFill>
                  <a:srgbClr val="FF0000"/>
                </a:solidFill>
              </a:rPr>
              <a:t>x mod y</a:t>
            </a:r>
          </a:p>
          <a:p>
            <a:pPr algn="just" eaLnBrk="0" hangingPunct="0"/>
            <a:r>
              <a:rPr kumimoji="0" lang="en-US" altLang="zh-CN" sz="2000" b="1" dirty="0">
                <a:solidFill>
                  <a:srgbClr val="333333"/>
                </a:solidFill>
              </a:rPr>
              <a:t>⑷ if </a:t>
            </a:r>
            <a:r>
              <a:rPr kumimoji="0" lang="en-US" altLang="zh-CN" sz="2000" b="1" dirty="0"/>
              <a:t>r</a:t>
            </a:r>
            <a:r>
              <a:rPr kumimoji="0" lang="zh-CN" altLang="en-US" sz="2000" b="1" dirty="0"/>
              <a:t>＝</a:t>
            </a:r>
            <a:r>
              <a:rPr kumimoji="0" lang="en-US" altLang="zh-CN" sz="2000" b="1" dirty="0"/>
              <a:t>0 </a:t>
            </a:r>
            <a:r>
              <a:rPr kumimoji="0" lang="en-US" altLang="zh-CN" sz="2000" b="1" dirty="0" err="1"/>
              <a:t>goto</a:t>
            </a:r>
            <a:r>
              <a:rPr kumimoji="0" lang="en-US" altLang="zh-CN" sz="2000" b="1" dirty="0"/>
              <a:t> ⑻</a:t>
            </a:r>
          </a:p>
          <a:p>
            <a:pPr algn="just" eaLnBrk="0" hangingPunct="0"/>
            <a:endParaRPr kumimoji="0" lang="en-US" altLang="zh-CN" sz="2000" b="1" dirty="0">
              <a:solidFill>
                <a:srgbClr val="FF0000"/>
              </a:solidFill>
            </a:endParaRPr>
          </a:p>
          <a:p>
            <a:pPr algn="just" eaLnBrk="0" hangingPunct="0"/>
            <a:r>
              <a:rPr kumimoji="0" lang="en-US" altLang="zh-CN" sz="2000" b="1" dirty="0">
                <a:solidFill>
                  <a:srgbClr val="FF0000"/>
                </a:solidFill>
              </a:rPr>
              <a:t>⑸ x :</a:t>
            </a:r>
            <a:r>
              <a:rPr kumimoji="0" lang="zh-CN" altLang="en-US" sz="2000" b="1" dirty="0">
                <a:solidFill>
                  <a:srgbClr val="FF0000"/>
                </a:solidFill>
              </a:rPr>
              <a:t>＝ </a:t>
            </a:r>
            <a:r>
              <a:rPr kumimoji="0" lang="en-US" altLang="zh-CN" sz="2000" b="1" dirty="0">
                <a:solidFill>
                  <a:srgbClr val="FF0000"/>
                </a:solidFill>
              </a:rPr>
              <a:t>y</a:t>
            </a:r>
          </a:p>
          <a:p>
            <a:pPr algn="just" eaLnBrk="0" hangingPunct="0"/>
            <a:r>
              <a:rPr kumimoji="0" lang="en-US" altLang="zh-CN" sz="2000" b="1" dirty="0">
                <a:solidFill>
                  <a:srgbClr val="333333"/>
                </a:solidFill>
              </a:rPr>
              <a:t>⑹ </a:t>
            </a:r>
            <a:r>
              <a:rPr kumimoji="0" lang="en-US" altLang="zh-CN" sz="2000" b="1" dirty="0"/>
              <a:t>y :</a:t>
            </a:r>
            <a:r>
              <a:rPr kumimoji="0" lang="zh-CN" altLang="en-US" sz="2000" b="1" dirty="0"/>
              <a:t>＝ </a:t>
            </a:r>
            <a:r>
              <a:rPr kumimoji="0" lang="en-US" altLang="zh-CN" sz="2000" b="1" dirty="0"/>
              <a:t>r</a:t>
            </a:r>
          </a:p>
          <a:p>
            <a:pPr algn="just" eaLnBrk="0" hangingPunct="0"/>
            <a:r>
              <a:rPr kumimoji="0" lang="en-US" altLang="zh-CN" sz="2000" b="1" dirty="0">
                <a:solidFill>
                  <a:srgbClr val="333333"/>
                </a:solidFill>
              </a:rPr>
              <a:t>⑺ </a:t>
            </a:r>
            <a:r>
              <a:rPr kumimoji="0" lang="en-US" altLang="zh-CN" sz="2000" b="1" dirty="0" err="1">
                <a:solidFill>
                  <a:srgbClr val="333333"/>
                </a:solidFill>
              </a:rPr>
              <a:t>goto</a:t>
            </a:r>
            <a:r>
              <a:rPr kumimoji="0" lang="en-US" altLang="zh-CN" sz="2000" b="1" dirty="0">
                <a:solidFill>
                  <a:srgbClr val="333333"/>
                </a:solidFill>
              </a:rPr>
              <a:t> ⑶</a:t>
            </a:r>
          </a:p>
          <a:p>
            <a:pPr algn="just" eaLnBrk="0" hangingPunct="0"/>
            <a:endParaRPr kumimoji="0" lang="en-US" altLang="zh-CN" sz="2000" b="1" dirty="0">
              <a:solidFill>
                <a:srgbClr val="FF0000"/>
              </a:solidFill>
            </a:endParaRPr>
          </a:p>
          <a:p>
            <a:pPr algn="just" eaLnBrk="0" hangingPunct="0"/>
            <a:r>
              <a:rPr kumimoji="0" lang="en-US" altLang="zh-CN" sz="2000" b="1" dirty="0">
                <a:solidFill>
                  <a:srgbClr val="FF0000"/>
                </a:solidFill>
              </a:rPr>
              <a:t>⑻ write y</a:t>
            </a:r>
          </a:p>
          <a:p>
            <a:pPr algn="just" eaLnBrk="0" hangingPunct="0"/>
            <a:r>
              <a:rPr kumimoji="0" lang="en-US" altLang="zh-CN" sz="2000" b="1" dirty="0">
                <a:solidFill>
                  <a:srgbClr val="333333"/>
                </a:solidFill>
              </a:rPr>
              <a:t>⑼ </a:t>
            </a:r>
            <a:r>
              <a:rPr kumimoji="0" lang="en-US" altLang="zh-CN" sz="2000" b="1" dirty="0"/>
              <a:t>halt</a:t>
            </a:r>
            <a:endParaRPr kumimoji="0" lang="en-US" altLang="zh-CN" sz="2000" b="1" dirty="0">
              <a:solidFill>
                <a:srgbClr val="333333"/>
              </a:solidFill>
            </a:endParaRPr>
          </a:p>
        </p:txBody>
      </p:sp>
      <p:grpSp>
        <p:nvGrpSpPr>
          <p:cNvPr id="39940" name="Group 4"/>
          <p:cNvGrpSpPr>
            <a:grpSpLocks/>
          </p:cNvGrpSpPr>
          <p:nvPr/>
        </p:nvGrpSpPr>
        <p:grpSpPr bwMode="auto">
          <a:xfrm>
            <a:off x="2438400" y="5305425"/>
            <a:ext cx="6324600" cy="1019175"/>
            <a:chOff x="1008" y="3160"/>
            <a:chExt cx="3984" cy="642"/>
          </a:xfrm>
        </p:grpSpPr>
        <p:sp>
          <p:nvSpPr>
            <p:cNvPr id="39941" name="Text Box 5"/>
            <p:cNvSpPr txBox="1">
              <a:spLocks noChangeArrowheads="1"/>
            </p:cNvSpPr>
            <p:nvPr/>
          </p:nvSpPr>
          <p:spPr bwMode="auto">
            <a:xfrm>
              <a:off x="2016" y="3168"/>
              <a:ext cx="297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49238" indent="-249238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699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000" b="1" dirty="0"/>
                <a:t>①</a:t>
              </a:r>
              <a:r>
                <a:rPr lang="zh-CN" altLang="en-US" sz="2000" b="1" dirty="0"/>
                <a:t>到“转移语句”</a:t>
              </a:r>
            </a:p>
            <a:p>
              <a:pPr algn="l"/>
              <a:r>
                <a:rPr lang="zh-CN" altLang="en-US" sz="2000" b="1" dirty="0"/>
                <a:t>②到“停止语句” </a:t>
              </a:r>
            </a:p>
            <a:p>
              <a:pPr algn="l"/>
              <a:r>
                <a:rPr lang="zh-CN" altLang="en-US" sz="2000" b="1" dirty="0"/>
                <a:t>③到“入口语句”之前语句</a:t>
              </a:r>
            </a:p>
          </p:txBody>
        </p:sp>
        <p:sp>
          <p:nvSpPr>
            <p:cNvPr id="39942" name="Text Box 6"/>
            <p:cNvSpPr txBox="1">
              <a:spLocks noChangeArrowheads="1"/>
            </p:cNvSpPr>
            <p:nvPr/>
          </p:nvSpPr>
          <p:spPr bwMode="auto">
            <a:xfrm>
              <a:off x="1008" y="3160"/>
              <a:ext cx="14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出口语句：</a:t>
              </a:r>
            </a:p>
          </p:txBody>
        </p:sp>
      </p:grpSp>
      <p:sp>
        <p:nvSpPr>
          <p:cNvPr id="39943" name="AutoShape 7"/>
          <p:cNvSpPr>
            <a:spLocks noChangeArrowheads="1"/>
          </p:cNvSpPr>
          <p:nvPr/>
        </p:nvSpPr>
        <p:spPr bwMode="auto">
          <a:xfrm>
            <a:off x="6858000" y="914400"/>
            <a:ext cx="946150" cy="609600"/>
          </a:xfrm>
          <a:prstGeom prst="wedgeRoundRectCallout">
            <a:avLst>
              <a:gd name="adj1" fmla="val -313926"/>
              <a:gd name="adj2" fmla="val 52606"/>
              <a:gd name="adj3" fmla="val 16667"/>
            </a:avLst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 dirty="0">
                <a:latin typeface="Times New Roman" pitchFamily="18" charset="0"/>
              </a:rPr>
              <a:t>①</a:t>
            </a:r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6781800" y="3886200"/>
            <a:ext cx="946150" cy="609600"/>
          </a:xfrm>
          <a:prstGeom prst="wedgeRoundRectCallout">
            <a:avLst>
              <a:gd name="adj1" fmla="val -261579"/>
              <a:gd name="adj2" fmla="val 73440"/>
              <a:gd name="adj3" fmla="val 16667"/>
            </a:avLst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Times New Roman" pitchFamily="18" charset="0"/>
              </a:rPr>
              <a:t>②⑷</a:t>
            </a:r>
          </a:p>
        </p:txBody>
      </p:sp>
      <p:sp>
        <p:nvSpPr>
          <p:cNvPr id="39945" name="AutoShape 9"/>
          <p:cNvSpPr>
            <a:spLocks noChangeArrowheads="1"/>
          </p:cNvSpPr>
          <p:nvPr/>
        </p:nvSpPr>
        <p:spPr bwMode="auto">
          <a:xfrm>
            <a:off x="6781800" y="2743200"/>
            <a:ext cx="1019175" cy="609600"/>
          </a:xfrm>
          <a:prstGeom prst="wedgeRoundRectCallout">
            <a:avLst>
              <a:gd name="adj1" fmla="val -260282"/>
              <a:gd name="adj2" fmla="val 73440"/>
              <a:gd name="adj3" fmla="val 16667"/>
            </a:avLst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Times New Roman" pitchFamily="18" charset="0"/>
              </a:rPr>
              <a:t>③⑷</a:t>
            </a:r>
          </a:p>
        </p:txBody>
      </p:sp>
      <p:sp>
        <p:nvSpPr>
          <p:cNvPr id="39946" name="AutoShape 10"/>
          <p:cNvSpPr>
            <a:spLocks noChangeArrowheads="1"/>
          </p:cNvSpPr>
          <p:nvPr/>
        </p:nvSpPr>
        <p:spPr bwMode="auto">
          <a:xfrm>
            <a:off x="6858000" y="1828800"/>
            <a:ext cx="990600" cy="609600"/>
          </a:xfrm>
          <a:prstGeom prst="wedgeRoundRectCallout">
            <a:avLst>
              <a:gd name="adj1" fmla="val -221153"/>
              <a:gd name="adj2" fmla="val 60676"/>
              <a:gd name="adj3" fmla="val 16667"/>
            </a:avLst>
          </a:prstGeom>
          <a:solidFill>
            <a:srgbClr val="C0C0C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Times New Roman" pitchFamily="18" charset="0"/>
              </a:rPr>
              <a:t>②⑻</a:t>
            </a:r>
          </a:p>
        </p:txBody>
      </p:sp>
      <p:sp>
        <p:nvSpPr>
          <p:cNvPr id="39947" name="AutoShape 11"/>
          <p:cNvSpPr>
            <a:spLocks noChangeArrowheads="1"/>
          </p:cNvSpPr>
          <p:nvPr/>
        </p:nvSpPr>
        <p:spPr bwMode="auto">
          <a:xfrm>
            <a:off x="914400" y="2057400"/>
            <a:ext cx="990600" cy="609600"/>
          </a:xfrm>
          <a:prstGeom prst="wedgeRoundRectCallout">
            <a:avLst>
              <a:gd name="adj1" fmla="val 176282"/>
              <a:gd name="adj2" fmla="val -78125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 dirty="0">
                <a:latin typeface="Times New Roman" pitchFamily="18" charset="0"/>
                <a:ea typeface="宋体"/>
              </a:rPr>
              <a:t>③</a:t>
            </a:r>
            <a:endParaRPr lang="en-US" altLang="zh-CN" sz="2000" b="1" dirty="0">
              <a:latin typeface="Times New Roman" pitchFamily="18" charset="0"/>
            </a:endParaRPr>
          </a:p>
        </p:txBody>
      </p:sp>
      <p:sp>
        <p:nvSpPr>
          <p:cNvPr id="39948" name="AutoShape 12"/>
          <p:cNvSpPr>
            <a:spLocks noChangeArrowheads="1"/>
          </p:cNvSpPr>
          <p:nvPr/>
        </p:nvSpPr>
        <p:spPr bwMode="auto">
          <a:xfrm>
            <a:off x="914400" y="2949575"/>
            <a:ext cx="990600" cy="609600"/>
          </a:xfrm>
          <a:prstGeom prst="wedgeRoundRectCallout">
            <a:avLst>
              <a:gd name="adj1" fmla="val 176282"/>
              <a:gd name="adj2" fmla="val -78125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 dirty="0">
                <a:latin typeface="Times New Roman" pitchFamily="18" charset="0"/>
              </a:rPr>
              <a:t>①</a:t>
            </a:r>
          </a:p>
        </p:txBody>
      </p:sp>
      <p:sp>
        <p:nvSpPr>
          <p:cNvPr id="39950" name="AutoShape 14"/>
          <p:cNvSpPr>
            <a:spLocks noChangeArrowheads="1"/>
          </p:cNvSpPr>
          <p:nvPr/>
        </p:nvSpPr>
        <p:spPr bwMode="auto">
          <a:xfrm>
            <a:off x="914400" y="4191000"/>
            <a:ext cx="990600" cy="609600"/>
          </a:xfrm>
          <a:prstGeom prst="wedgeRoundRectCallout">
            <a:avLst>
              <a:gd name="adj1" fmla="val 176282"/>
              <a:gd name="adj2" fmla="val -78125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Times New Roman" pitchFamily="18" charset="0"/>
              </a:rPr>
              <a:t>①</a:t>
            </a:r>
          </a:p>
        </p:txBody>
      </p:sp>
      <p:sp>
        <p:nvSpPr>
          <p:cNvPr id="39951" name="AutoShape 15"/>
          <p:cNvSpPr>
            <a:spLocks noChangeArrowheads="1"/>
          </p:cNvSpPr>
          <p:nvPr/>
        </p:nvSpPr>
        <p:spPr bwMode="auto">
          <a:xfrm>
            <a:off x="914400" y="5105400"/>
            <a:ext cx="990600" cy="609600"/>
          </a:xfrm>
          <a:prstGeom prst="wedgeRoundRectCallout">
            <a:avLst>
              <a:gd name="adj1" fmla="val 176282"/>
              <a:gd name="adj2" fmla="val -78125"/>
              <a:gd name="adj3" fmla="val 16667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Times New Roman" pitchFamily="18" charset="0"/>
              </a:rPr>
              <a:t>②</a:t>
            </a: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2700338" y="1273175"/>
            <a:ext cx="33528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2708275" y="2157413"/>
            <a:ext cx="33528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2697163" y="3048000"/>
            <a:ext cx="3352800" cy="12192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2697163" y="4298950"/>
            <a:ext cx="3352800" cy="8382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2286000" y="1203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en-US" altLang="zh-CN" sz="2000" b="1" baseline="-10000">
                <a:latin typeface="Times New Roman" pitchFamily="18" charset="0"/>
              </a:rPr>
              <a:t>1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2306638" y="2117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en-US" altLang="zh-CN" sz="2000" b="1" baseline="-10000">
                <a:latin typeface="Times New Roman" pitchFamily="18" charset="0"/>
              </a:rPr>
              <a:t>2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2297113" y="30321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en-US" altLang="zh-CN" sz="2000" b="1" baseline="-10000">
                <a:latin typeface="Times New Roman" pitchFamily="18" charset="0"/>
              </a:rPr>
              <a:t>3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2308225" y="4251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B</a:t>
            </a:r>
            <a:r>
              <a:rPr lang="en-US" altLang="zh-CN" sz="2000" b="1" baseline="-10000">
                <a:latin typeface="Times New Roman" pitchFamily="18" charset="0"/>
              </a:rPr>
              <a:t>4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3013584" y="1737852"/>
            <a:ext cx="1447800" cy="304800"/>
          </a:xfrm>
          <a:prstGeom prst="rect">
            <a:avLst/>
          </a:prstGeom>
          <a:solidFill>
            <a:srgbClr val="FFFF0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3124200" y="2637504"/>
            <a:ext cx="1981200" cy="410496"/>
          </a:xfrm>
          <a:prstGeom prst="rect">
            <a:avLst/>
          </a:prstGeom>
          <a:solidFill>
            <a:srgbClr val="FFFF0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121740" y="3856704"/>
            <a:ext cx="1447800" cy="304800"/>
          </a:xfrm>
          <a:prstGeom prst="rect">
            <a:avLst/>
          </a:prstGeom>
          <a:solidFill>
            <a:srgbClr val="FFFF0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24200" y="4773564"/>
            <a:ext cx="1447800" cy="304800"/>
          </a:xfrm>
          <a:prstGeom prst="rect">
            <a:avLst/>
          </a:prstGeom>
          <a:solidFill>
            <a:srgbClr val="FFFF00">
              <a:alpha val="2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571500" y="433626"/>
            <a:ext cx="78486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例：  划分下列程序段的基本块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确定出口语句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5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7" grpId="0" animBg="1"/>
      <p:bldP spid="39948" grpId="0" animBg="1"/>
      <p:bldP spid="39950" grpId="0" animBg="1"/>
      <p:bldP spid="39951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52400" y="457200"/>
            <a:ext cx="51768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3600" dirty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流图</a:t>
            </a:r>
            <a:r>
              <a:rPr lang="zh-CN" altLang="en-US" sz="2000" b="0" dirty="0">
                <a:ea typeface="楷体_GB2312" pitchFamily="49" charset="-122"/>
              </a:rPr>
              <a:t>（</a:t>
            </a:r>
            <a:r>
              <a:rPr lang="en-US" altLang="zh-CN" sz="2000" b="0" i="1" dirty="0">
                <a:ea typeface="楷体_GB2312" pitchFamily="49" charset="-122"/>
              </a:rPr>
              <a:t>flow graph</a:t>
            </a:r>
            <a:r>
              <a:rPr lang="zh-CN" altLang="en-US" sz="2000" b="0" dirty="0">
                <a:ea typeface="楷体_GB2312" pitchFamily="49" charset="-122"/>
              </a:rPr>
              <a:t>）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76237" y="1189037"/>
            <a:ext cx="8458200" cy="3962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概念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可以为构成程序的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基本块增加控制流信息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，方法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是构造一个有向图，称之为</a:t>
            </a:r>
            <a:r>
              <a:rPr lang="zh-CN" altLang="en-US" sz="2400" dirty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流图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或</a:t>
            </a:r>
            <a:r>
              <a:rPr lang="zh-CN" altLang="en-US" sz="2400" dirty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控制流</a:t>
            </a:r>
            <a:r>
              <a:rPr lang="zh-CN" altLang="en-US" sz="2400" dirty="0" smtClean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图</a:t>
            </a:r>
            <a:r>
              <a:rPr lang="zh-CN" altLang="en-US" sz="2400" b="0" dirty="0" smtClean="0"/>
              <a:t>（</a:t>
            </a:r>
            <a:r>
              <a:rPr lang="en-US" altLang="zh-CN" sz="2400" b="0" i="1" dirty="0"/>
              <a:t>CFG</a:t>
            </a:r>
            <a:r>
              <a:rPr lang="zh-CN" altLang="en-US" sz="2400" b="0" dirty="0"/>
              <a:t>，</a:t>
            </a:r>
            <a:r>
              <a:rPr lang="en-US" altLang="zh-CN" sz="2400" b="0" i="1" dirty="0"/>
              <a:t>Control-Flow Graph</a:t>
            </a:r>
            <a:r>
              <a:rPr lang="zh-CN" altLang="en-US" sz="2400" b="0" dirty="0"/>
              <a:t>）</a:t>
            </a:r>
            <a:endParaRPr lang="zh-CN" altLang="en-US" sz="2400" dirty="0">
              <a:solidFill>
                <a:srgbClr val="80008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100" dirty="0"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   流图以</a:t>
            </a:r>
            <a:r>
              <a:rPr lang="zh-CN" altLang="en-US" sz="2400" dirty="0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基本块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集为</a:t>
            </a:r>
            <a:r>
              <a:rPr lang="zh-CN" altLang="en-US" sz="2400" dirty="0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结点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集；</a:t>
            </a:r>
            <a:r>
              <a:rPr lang="zh-CN" altLang="en-US" sz="2400" dirty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第一个结点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为含有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程序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第一条语句的基本块；从基本块 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到基本块 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</a:rPr>
              <a:t>j 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之间存在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有向边，当且仅当</a:t>
            </a:r>
            <a:endParaRPr kumimoji="0" lang="zh-CN" altLang="en-US" sz="2400" dirty="0"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50" dirty="0"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基本块 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</a:rPr>
              <a:t>j </a:t>
            </a:r>
            <a:r>
              <a:rPr lang="zh-CN" altLang="en-US" sz="2400" dirty="0">
                <a:ea typeface="楷体_GB2312" pitchFamily="49" charset="-122"/>
              </a:rPr>
              <a:t>在程序的位置紧跟在 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后</a:t>
            </a:r>
            <a:r>
              <a:rPr lang="en-US" altLang="zh-CN" sz="2400" dirty="0">
                <a:ea typeface="楷体_GB2312" pitchFamily="49" charset="-122"/>
              </a:rPr>
              <a:t>,</a:t>
            </a:r>
            <a:r>
              <a:rPr lang="zh-CN" altLang="en-US" sz="2400" dirty="0">
                <a:ea typeface="楷体_GB2312" pitchFamily="49" charset="-122"/>
              </a:rPr>
              <a:t>且 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的出口语句</a:t>
            </a:r>
            <a:r>
              <a:rPr lang="zh-CN" altLang="en-US" sz="2400" dirty="0" smtClean="0">
                <a:ea typeface="楷体_GB2312" pitchFamily="49" charset="-122"/>
              </a:rPr>
              <a:t>不是转移 </a:t>
            </a:r>
            <a:r>
              <a:rPr lang="en-US" altLang="zh-CN" sz="2400" b="0" i="1" dirty="0" smtClean="0">
                <a:ea typeface="楷体_GB2312" pitchFamily="49" charset="-122"/>
              </a:rPr>
              <a:t>(</a:t>
            </a:r>
            <a:r>
              <a:rPr lang="zh-CN" altLang="en-US" sz="2400" dirty="0" smtClean="0">
                <a:ea typeface="楷体_GB2312" pitchFamily="49" charset="-122"/>
              </a:rPr>
              <a:t>可为条件转移</a:t>
            </a:r>
            <a:r>
              <a:rPr lang="en-US" altLang="zh-CN" sz="2400" b="0" i="1" dirty="0" smtClean="0">
                <a:ea typeface="楷体_GB2312" pitchFamily="49" charset="-122"/>
              </a:rPr>
              <a:t>)</a:t>
            </a:r>
            <a:r>
              <a:rPr lang="zh-CN" altLang="en-US" sz="2400" dirty="0" smtClean="0">
                <a:ea typeface="楷体_GB2312" pitchFamily="49" charset="-122"/>
              </a:rPr>
              <a:t>语句、停语句或者返回语句；</a:t>
            </a:r>
            <a:r>
              <a:rPr lang="zh-CN" altLang="en-US" sz="2400" dirty="0">
                <a:ea typeface="楷体_GB2312" pitchFamily="49" charset="-122"/>
              </a:rPr>
              <a:t>或者</a:t>
            </a:r>
            <a:endParaRPr kumimoji="0" lang="zh-CN" altLang="en-US" sz="2400" dirty="0"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kumimoji="0" lang="zh-CN" altLang="en-US" sz="1000" dirty="0">
              <a:latin typeface="楷体_GB2312" pitchFamily="49" charset="-122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的出口是 </a:t>
            </a:r>
            <a:r>
              <a:rPr lang="en-US" altLang="zh-CN" sz="2400" b="0" i="1" dirty="0" err="1">
                <a:ea typeface="楷体_GB2312" pitchFamily="49" charset="-122"/>
              </a:rPr>
              <a:t>goto</a:t>
            </a:r>
            <a:r>
              <a:rPr lang="en-US" altLang="zh-CN" sz="2400" b="0" i="1" dirty="0">
                <a:ea typeface="楷体_GB2312" pitchFamily="49" charset="-122"/>
              </a:rPr>
              <a:t>(S)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b="0" i="1" dirty="0">
                <a:ea typeface="楷体_GB2312" pitchFamily="49" charset="-122"/>
              </a:rPr>
              <a:t>if </a:t>
            </a:r>
            <a:r>
              <a:rPr lang="en-US" altLang="zh-CN" sz="2400" b="0" i="1" dirty="0" err="1">
                <a:ea typeface="楷体_GB2312" pitchFamily="49" charset="-122"/>
              </a:rPr>
              <a:t>goto</a:t>
            </a:r>
            <a:r>
              <a:rPr lang="en-US" altLang="zh-CN" sz="2400" b="0" i="1" dirty="0">
                <a:ea typeface="楷体_GB2312" pitchFamily="49" charset="-122"/>
              </a:rPr>
              <a:t>(S)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zh-CN" altLang="en-US" sz="2400" dirty="0">
                <a:ea typeface="楷体_GB2312" pitchFamily="49" charset="-122"/>
              </a:rPr>
              <a:t>而 </a:t>
            </a:r>
            <a:r>
              <a:rPr lang="en-US" altLang="zh-CN" sz="2400" b="0" i="1" dirty="0">
                <a:ea typeface="楷体_GB2312" pitchFamily="49" charset="-122"/>
              </a:rPr>
              <a:t>(S) </a:t>
            </a:r>
            <a:r>
              <a:rPr lang="zh-CN" altLang="en-US" sz="2400" dirty="0">
                <a:ea typeface="楷体_GB2312" pitchFamily="49" charset="-122"/>
              </a:rPr>
              <a:t>是 </a:t>
            </a:r>
            <a:r>
              <a:rPr lang="en-US" altLang="zh-CN" sz="2400" i="1" dirty="0">
                <a:latin typeface="Times New Roman" pitchFamily="18" charset="0"/>
                <a:ea typeface="楷体_GB2312" pitchFamily="49" charset="-122"/>
              </a:rPr>
              <a:t>j </a:t>
            </a:r>
            <a:r>
              <a:rPr lang="zh-CN" altLang="en-US" sz="2400" dirty="0">
                <a:ea typeface="楷体_GB2312" pitchFamily="49" charset="-122"/>
              </a:rPr>
              <a:t>的入口语句 </a:t>
            </a:r>
          </a:p>
        </p:txBody>
      </p:sp>
    </p:spTree>
    <p:extLst>
      <p:ext uri="{BB962C8B-B14F-4D97-AF65-F5344CB8AC3E}">
        <p14:creationId xmlns:p14="http://schemas.microsoft.com/office/powerpoint/2010/main" val="82090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F4C083-2C2F-4BC2-AEB6-134958113B8C}" type="slidenum">
              <a:rPr lang="en-US" altLang="zh-CN"/>
              <a:pPr/>
              <a:t>17</a:t>
            </a:fld>
            <a:endParaRPr lang="en-US" altLang="zh-CN"/>
          </a:p>
        </p:txBody>
      </p:sp>
      <p:grpSp>
        <p:nvGrpSpPr>
          <p:cNvPr id="40979" name="Group 19"/>
          <p:cNvGrpSpPr>
            <a:grpSpLocks/>
          </p:cNvGrpSpPr>
          <p:nvPr/>
        </p:nvGrpSpPr>
        <p:grpSpPr bwMode="auto">
          <a:xfrm>
            <a:off x="914400" y="1089025"/>
            <a:ext cx="7783513" cy="5006975"/>
            <a:chOff x="624" y="550"/>
            <a:chExt cx="4903" cy="3154"/>
          </a:xfrm>
        </p:grpSpPr>
        <p:sp>
          <p:nvSpPr>
            <p:cNvPr id="40962" name="Text Box 2"/>
            <p:cNvSpPr txBox="1">
              <a:spLocks noChangeArrowheads="1"/>
            </p:cNvSpPr>
            <p:nvPr/>
          </p:nvSpPr>
          <p:spPr bwMode="auto">
            <a:xfrm>
              <a:off x="1824" y="576"/>
              <a:ext cx="2056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699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0" hangingPunct="0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FF0000"/>
                  </a:solidFill>
                </a:rPr>
                <a:t>⑴ read x</a:t>
              </a:r>
            </a:p>
            <a:p>
              <a:pPr algn="just" eaLnBrk="0" hangingPunct="0"/>
              <a:r>
                <a:rPr kumimoji="0" lang="en-US" altLang="zh-CN" sz="2000" b="1">
                  <a:solidFill>
                    <a:srgbClr val="333333"/>
                  </a:solidFill>
                </a:rPr>
                <a:t>⑵</a:t>
              </a:r>
              <a:r>
                <a:rPr kumimoji="0" lang="en-US" altLang="zh-CN" sz="2000" b="1"/>
                <a:t> read y</a:t>
              </a:r>
            </a:p>
          </p:txBody>
        </p:sp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3168" y="2668"/>
              <a:ext cx="2064" cy="6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indent="41116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0" hangingPunct="0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rgbClr val="FF0000"/>
                  </a:solidFill>
                </a:rPr>
                <a:t>⑻ write y</a:t>
              </a:r>
            </a:p>
            <a:p>
              <a:pPr algn="just" eaLnBrk="0" hangingPunct="0"/>
              <a:r>
                <a:rPr kumimoji="0" lang="en-US" altLang="zh-CN" sz="2000" b="1">
                  <a:solidFill>
                    <a:srgbClr val="333333"/>
                  </a:solidFill>
                </a:rPr>
                <a:t>⑼ </a:t>
              </a:r>
              <a:r>
                <a:rPr kumimoji="0" lang="en-US" altLang="zh-CN" sz="2000" b="1"/>
                <a:t>halt</a:t>
              </a:r>
              <a:endParaRPr kumimoji="0" lang="en-US" altLang="zh-CN" sz="2000" b="1">
                <a:solidFill>
                  <a:srgbClr val="333333"/>
                </a:solidFill>
              </a:endParaRPr>
            </a:p>
          </p:txBody>
        </p:sp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1824" y="1536"/>
              <a:ext cx="2064" cy="6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56991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solidFill>
                    <a:srgbClr val="FF0000"/>
                  </a:solidFill>
                </a:rPr>
                <a:t>⑶ r :</a:t>
              </a:r>
              <a:r>
                <a:rPr kumimoji="0" lang="zh-CN" altLang="en-US" sz="2000" b="1">
                  <a:solidFill>
                    <a:srgbClr val="FF0000"/>
                  </a:solidFill>
                </a:rPr>
                <a:t>＝ </a:t>
              </a:r>
              <a:r>
                <a:rPr kumimoji="0" lang="en-US" altLang="zh-CN" sz="2000" b="1">
                  <a:solidFill>
                    <a:srgbClr val="FF0000"/>
                  </a:solidFill>
                </a:rPr>
                <a:t>x mod y</a:t>
              </a:r>
            </a:p>
            <a:p>
              <a:pPr algn="just" eaLnBrk="0" hangingPunct="0"/>
              <a:r>
                <a:rPr kumimoji="0" lang="en-US" altLang="zh-CN" sz="2000" b="1">
                  <a:solidFill>
                    <a:srgbClr val="333333"/>
                  </a:solidFill>
                </a:rPr>
                <a:t>⑷ if </a:t>
              </a:r>
              <a:r>
                <a:rPr kumimoji="0" lang="en-US" altLang="zh-CN" sz="2000" b="1"/>
                <a:t>r</a:t>
              </a:r>
              <a:r>
                <a:rPr kumimoji="0" lang="zh-CN" altLang="en-US" sz="2000" b="1"/>
                <a:t>＝</a:t>
              </a:r>
              <a:r>
                <a:rPr kumimoji="0" lang="en-US" altLang="zh-CN" sz="2000" b="1"/>
                <a:t>0 goto ⑻</a:t>
              </a:r>
            </a:p>
          </p:txBody>
        </p:sp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720" y="2640"/>
              <a:ext cx="2064" cy="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indent="411163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solidFill>
                    <a:srgbClr val="FF0000"/>
                  </a:solidFill>
                </a:rPr>
                <a:t>⑸ x :</a:t>
              </a:r>
              <a:r>
                <a:rPr kumimoji="0" lang="zh-CN" altLang="en-US" sz="2000" b="1">
                  <a:solidFill>
                    <a:srgbClr val="FF0000"/>
                  </a:solidFill>
                </a:rPr>
                <a:t>＝ </a:t>
              </a:r>
              <a:r>
                <a:rPr kumimoji="0" lang="en-US" altLang="zh-CN" sz="2000" b="1">
                  <a:solidFill>
                    <a:srgbClr val="FF0000"/>
                  </a:solidFill>
                </a:rPr>
                <a:t>y</a:t>
              </a:r>
            </a:p>
            <a:p>
              <a:pPr algn="just" eaLnBrk="0" hangingPunct="0"/>
              <a:r>
                <a:rPr kumimoji="0" lang="en-US" altLang="zh-CN" sz="2000" b="1">
                  <a:solidFill>
                    <a:srgbClr val="333333"/>
                  </a:solidFill>
                </a:rPr>
                <a:t>⑹ </a:t>
              </a:r>
              <a:r>
                <a:rPr kumimoji="0" lang="en-US" altLang="zh-CN" sz="2000" b="1"/>
                <a:t>y :</a:t>
              </a:r>
              <a:r>
                <a:rPr kumimoji="0" lang="zh-CN" altLang="en-US" sz="2000" b="1"/>
                <a:t>＝ </a:t>
              </a:r>
              <a:r>
                <a:rPr kumimoji="0" lang="en-US" altLang="zh-CN" sz="2000" b="1"/>
                <a:t>r</a:t>
              </a:r>
            </a:p>
            <a:p>
              <a:pPr algn="just" eaLnBrk="0" hangingPunct="0"/>
              <a:r>
                <a:rPr kumimoji="0" lang="en-US" altLang="zh-CN" sz="2000" b="1">
                  <a:solidFill>
                    <a:srgbClr val="333333"/>
                  </a:solidFill>
                </a:rPr>
                <a:t>⑺ goto ⑶</a:t>
              </a:r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>
              <a:off x="2832" y="120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>
              <a:off x="1584" y="182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1584" y="182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3888" y="182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>
              <a:off x="4135" y="1822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>
              <a:off x="1604" y="355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638" y="36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25" y="1304"/>
              <a:ext cx="0" cy="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24" y="1296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5" name="Text Box 15"/>
            <p:cNvSpPr txBox="1">
              <a:spLocks noChangeArrowheads="1"/>
            </p:cNvSpPr>
            <p:nvPr/>
          </p:nvSpPr>
          <p:spPr bwMode="auto">
            <a:xfrm>
              <a:off x="3860" y="55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B</a:t>
              </a:r>
              <a:r>
                <a:rPr lang="en-US" altLang="zh-CN" sz="2000" b="1" baseline="-10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3860" y="151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B</a:t>
              </a:r>
              <a:r>
                <a:rPr lang="en-US" altLang="zh-CN" sz="2000" b="1" baseline="-10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0977" name="Text Box 17"/>
            <p:cNvSpPr txBox="1">
              <a:spLocks noChangeArrowheads="1"/>
            </p:cNvSpPr>
            <p:nvPr/>
          </p:nvSpPr>
          <p:spPr bwMode="auto">
            <a:xfrm>
              <a:off x="2750" y="262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B</a:t>
              </a:r>
              <a:r>
                <a:rPr lang="en-US" altLang="zh-CN" sz="2000" b="1" baseline="-10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978" name="Text Box 18"/>
            <p:cNvSpPr txBox="1">
              <a:spLocks noChangeArrowheads="1"/>
            </p:cNvSpPr>
            <p:nvPr/>
          </p:nvSpPr>
          <p:spPr bwMode="auto">
            <a:xfrm>
              <a:off x="5191" y="2627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itchFamily="18" charset="0"/>
                </a:rPr>
                <a:t>B</a:t>
              </a:r>
              <a:r>
                <a:rPr lang="en-US" altLang="zh-CN" sz="2000" b="1" baseline="-10000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381000" y="5334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绘制程序控制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itchFamily="18" charset="0"/>
              </a:rPr>
              <a:t>流图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20C34-229E-4F88-9F1A-213CCD08E7B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7837" name="Rectangle 189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5715000" cy="6858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10.2.2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　基本块变换</a:t>
            </a:r>
          </a:p>
        </p:txBody>
      </p:sp>
      <p:sp>
        <p:nvSpPr>
          <p:cNvPr id="27839" name="Rectangle 191"/>
          <p:cNvSpPr>
            <a:spLocks noChangeArrowheads="1"/>
          </p:cNvSpPr>
          <p:nvPr/>
        </p:nvSpPr>
        <p:spPr bwMode="auto">
          <a:xfrm>
            <a:off x="685800" y="1219200"/>
            <a:ext cx="7696200" cy="318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5000"/>
              </a:spcBef>
            </a:pPr>
            <a:r>
              <a:rPr lang="zh-CN" altLang="en-US" sz="2000" b="1" dirty="0">
                <a:latin typeface="Times New Roman" pitchFamily="18" charset="0"/>
              </a:rPr>
              <a:t>　　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保结构变换</a:t>
            </a:r>
            <a:r>
              <a:rPr lang="zh-CN" altLang="en-US" sz="2000" b="1" dirty="0">
                <a:latin typeface="Times New Roman" pitchFamily="18" charset="0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代数变换</a:t>
            </a:r>
            <a:r>
              <a:rPr lang="zh-CN" altLang="en-US" sz="2000" b="1" dirty="0">
                <a:latin typeface="Times New Roman" pitchFamily="18" charset="0"/>
              </a:rPr>
              <a:t>是两类重要的局部等价变换。</a:t>
            </a:r>
          </a:p>
          <a:p>
            <a:pPr algn="l">
              <a:lnSpc>
                <a:spcPct val="110000"/>
              </a:lnSpc>
              <a:spcBef>
                <a:spcPct val="5000"/>
              </a:spcBef>
            </a:pPr>
            <a:r>
              <a:rPr lang="zh-CN" altLang="en-US" sz="2000" b="1" dirty="0">
                <a:latin typeface="Times New Roman" pitchFamily="18" charset="0"/>
              </a:rPr>
              <a:t>　　基本块的主要</a:t>
            </a:r>
            <a:r>
              <a:rPr lang="zh-CN" altLang="en-US" sz="2000" b="1" dirty="0">
                <a:solidFill>
                  <a:srgbClr val="FF6600"/>
                </a:solidFill>
                <a:latin typeface="Times New Roman" pitchFamily="18" charset="0"/>
              </a:rPr>
              <a:t>保结构变换</a:t>
            </a:r>
            <a:r>
              <a:rPr lang="zh-CN" altLang="en-US" sz="2000" b="1" dirty="0">
                <a:latin typeface="Times New Roman" pitchFamily="18" charset="0"/>
              </a:rPr>
              <a:t>是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删除公共子表达式</a:t>
            </a:r>
            <a:r>
              <a:rPr lang="zh-CN" altLang="en-US" sz="2000" b="1" dirty="0">
                <a:latin typeface="Times New Roman" pitchFamily="18" charset="0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删除无用代码</a:t>
            </a:r>
            <a:r>
              <a:rPr lang="zh-CN" altLang="en-US" sz="2000" b="1" dirty="0">
                <a:latin typeface="Times New Roman" pitchFamily="18" charset="0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重新命名临时变量</a:t>
            </a:r>
            <a:r>
              <a:rPr lang="zh-CN" altLang="en-US" sz="2000" b="1" dirty="0">
                <a:latin typeface="Times New Roman" pitchFamily="18" charset="0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交换语句次序</a:t>
            </a:r>
            <a:r>
              <a:rPr lang="zh-CN" altLang="en-US" sz="2000" b="1" dirty="0">
                <a:latin typeface="Times New Roman" pitchFamily="18" charset="0"/>
              </a:rPr>
              <a:t>等。</a:t>
            </a:r>
          </a:p>
          <a:p>
            <a:pPr algn="l">
              <a:lnSpc>
                <a:spcPct val="110000"/>
              </a:lnSpc>
              <a:spcBef>
                <a:spcPct val="5000"/>
              </a:spcBef>
            </a:pPr>
            <a:r>
              <a:rPr lang="zh-CN" altLang="en-US" sz="2000" b="1" dirty="0">
                <a:latin typeface="Times New Roman" pitchFamily="18" charset="0"/>
              </a:rPr>
              <a:t>　　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重新命名临时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变量</a:t>
            </a:r>
            <a:r>
              <a:rPr lang="zh-CN" altLang="en-US" sz="2000" b="1" dirty="0" smtClean="0">
                <a:latin typeface="Times New Roman" pitchFamily="18" charset="0"/>
              </a:rPr>
              <a:t>： </a:t>
            </a:r>
            <a:r>
              <a:rPr lang="zh-CN" altLang="en-US" sz="2000" b="1" dirty="0">
                <a:latin typeface="Times New Roman" pitchFamily="18" charset="0"/>
              </a:rPr>
              <a:t>在基本块内，一个临时变量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zh-CN" altLang="en-US" sz="2000" b="1" dirty="0">
                <a:latin typeface="Times New Roman" pitchFamily="18" charset="0"/>
              </a:rPr>
              <a:t>重新命名成一个与基本块内变量不重名的变量</a:t>
            </a:r>
            <a:r>
              <a:rPr lang="en-US" altLang="zh-CN" sz="2000" b="1" dirty="0">
                <a:latin typeface="Times New Roman" pitchFamily="18" charset="0"/>
              </a:rPr>
              <a:t>U</a:t>
            </a:r>
            <a:r>
              <a:rPr lang="zh-CN" altLang="en-US" sz="2000" b="1" dirty="0">
                <a:latin typeface="Times New Roman" pitchFamily="18" charset="0"/>
              </a:rPr>
              <a:t>时，只要将变量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zh-CN" altLang="en-US" sz="2000" b="1" dirty="0">
                <a:latin typeface="Times New Roman" pitchFamily="18" charset="0"/>
              </a:rPr>
              <a:t>替换代码中所有关于临时变量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zh-CN" altLang="en-US" sz="2000" b="1" dirty="0">
                <a:latin typeface="Times New Roman" pitchFamily="18" charset="0"/>
              </a:rPr>
              <a:t>引用，基本块的计算结果不变。</a:t>
            </a:r>
          </a:p>
          <a:p>
            <a:pPr algn="l">
              <a:lnSpc>
                <a:spcPct val="110000"/>
              </a:lnSpc>
              <a:spcBef>
                <a:spcPct val="5000"/>
              </a:spcBef>
            </a:pPr>
            <a:r>
              <a:rPr lang="zh-CN" altLang="en-US" sz="2000" b="1" dirty="0">
                <a:latin typeface="Times New Roman" pitchFamily="18" charset="0"/>
              </a:rPr>
              <a:t>　　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交换语句次序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：</a:t>
            </a:r>
            <a:r>
              <a:rPr lang="zh-CN" altLang="en-US" sz="2000" b="1" dirty="0" smtClean="0">
                <a:latin typeface="Times New Roman" pitchFamily="18" charset="0"/>
              </a:rPr>
              <a:t>在</a:t>
            </a:r>
            <a:r>
              <a:rPr lang="zh-CN" altLang="en-US" sz="2000" b="1" dirty="0">
                <a:latin typeface="Times New Roman" pitchFamily="18" charset="0"/>
              </a:rPr>
              <a:t>基本块内有些语句交换它们的先后次序，基本块的计算结果不变。如“  </a:t>
            </a:r>
            <a:r>
              <a:rPr lang="en-US" altLang="zh-CN" sz="2000" b="1" dirty="0">
                <a:latin typeface="Times New Roman" pitchFamily="18" charset="0"/>
              </a:rPr>
              <a:t>a: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；</a:t>
            </a:r>
            <a:r>
              <a:rPr lang="en-US" altLang="zh-CN" sz="2000" b="1" dirty="0">
                <a:latin typeface="Times New Roman" pitchFamily="18" charset="0"/>
              </a:rPr>
              <a:t>b: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0</a:t>
            </a:r>
            <a:r>
              <a:rPr lang="zh-CN" altLang="en-US" sz="2000" b="1" dirty="0">
                <a:latin typeface="Times New Roman" pitchFamily="18" charset="0"/>
              </a:rPr>
              <a:t>；”完全可以交换次序为“</a:t>
            </a:r>
            <a:r>
              <a:rPr lang="en-US" altLang="zh-CN" sz="2000" b="1" dirty="0">
                <a:latin typeface="Times New Roman" pitchFamily="18" charset="0"/>
              </a:rPr>
              <a:t>b: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0</a:t>
            </a:r>
            <a:r>
              <a:rPr lang="zh-CN" altLang="en-US" sz="2000" b="1" dirty="0">
                <a:latin typeface="Times New Roman" pitchFamily="18" charset="0"/>
              </a:rPr>
              <a:t>；</a:t>
            </a:r>
            <a:r>
              <a:rPr lang="en-US" altLang="zh-CN" sz="2000" b="1" dirty="0">
                <a:latin typeface="Times New Roman" pitchFamily="18" charset="0"/>
              </a:rPr>
              <a:t>a: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；”，保证其结果不变。</a:t>
            </a:r>
          </a:p>
        </p:txBody>
      </p:sp>
      <p:sp>
        <p:nvSpPr>
          <p:cNvPr id="27840" name="Rectangle 192"/>
          <p:cNvSpPr>
            <a:spLocks noChangeArrowheads="1"/>
          </p:cNvSpPr>
          <p:nvPr/>
        </p:nvSpPr>
        <p:spPr bwMode="auto">
          <a:xfrm>
            <a:off x="914400" y="4405816"/>
            <a:ext cx="74676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ct val="15000"/>
              </a:spcBef>
            </a:pPr>
            <a:r>
              <a:rPr lang="zh-CN" altLang="en-US" sz="2000" b="1" dirty="0">
                <a:latin typeface="Times New Roman" pitchFamily="18" charset="0"/>
              </a:rPr>
              <a:t>　　基本块的</a:t>
            </a:r>
            <a:r>
              <a:rPr lang="zh-CN" altLang="en-US" sz="2000" b="1" dirty="0">
                <a:solidFill>
                  <a:srgbClr val="FF6600"/>
                </a:solidFill>
                <a:latin typeface="Times New Roman" pitchFamily="18" charset="0"/>
              </a:rPr>
              <a:t>代数变换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zh-CN" altLang="en-US" sz="2000" b="1" dirty="0" smtClean="0">
                <a:solidFill>
                  <a:schemeClr val="hlink"/>
                </a:solidFill>
                <a:latin typeface="Times New Roman" pitchFamily="18" charset="0"/>
              </a:rPr>
              <a:t>： </a:t>
            </a:r>
            <a:r>
              <a:rPr lang="zh-CN" altLang="en-US" sz="2000" b="1" dirty="0">
                <a:latin typeface="Times New Roman" pitchFamily="18" charset="0"/>
              </a:rPr>
              <a:t>一种运算转换成另一种运算，计算结果不变。如“</a:t>
            </a:r>
            <a:r>
              <a:rPr lang="en-US" altLang="zh-CN" sz="2000" b="1" dirty="0">
                <a:latin typeface="Times New Roman" pitchFamily="18" charset="0"/>
              </a:rPr>
              <a:t>x: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x</a:t>
            </a:r>
            <a:r>
              <a:rPr lang="zh-CN" altLang="en-US" sz="2000" b="1" dirty="0">
                <a:latin typeface="Times New Roman" pitchFamily="18" charset="0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0</a:t>
            </a:r>
            <a:r>
              <a:rPr lang="zh-CN" altLang="en-US" sz="2000" b="1" dirty="0">
                <a:latin typeface="Times New Roman" pitchFamily="18" charset="0"/>
              </a:rPr>
              <a:t>；”和“</a:t>
            </a:r>
            <a:r>
              <a:rPr lang="en-US" altLang="zh-CN" sz="2000" b="1" dirty="0">
                <a:latin typeface="Times New Roman" pitchFamily="18" charset="0"/>
              </a:rPr>
              <a:t>x: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x*1</a:t>
            </a:r>
            <a:r>
              <a:rPr lang="zh-CN" altLang="en-US" sz="2000" b="1" dirty="0">
                <a:latin typeface="Times New Roman" pitchFamily="18" charset="0"/>
              </a:rPr>
              <a:t>；”是可以相互替换的；再如“</a:t>
            </a:r>
            <a:r>
              <a:rPr lang="en-US" altLang="zh-CN" sz="2000" b="1" dirty="0">
                <a:latin typeface="Times New Roman" pitchFamily="18" charset="0"/>
              </a:rPr>
              <a:t>x: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x**2</a:t>
            </a:r>
            <a:r>
              <a:rPr lang="zh-CN" altLang="en-US" sz="2000" b="1" dirty="0">
                <a:latin typeface="Times New Roman" pitchFamily="18" charset="0"/>
              </a:rPr>
              <a:t>；”（其中**表示指数运算符），可以与“</a:t>
            </a:r>
            <a:r>
              <a:rPr lang="en-US" altLang="zh-CN" sz="2000" b="1" dirty="0">
                <a:latin typeface="Times New Roman" pitchFamily="18" charset="0"/>
              </a:rPr>
              <a:t>x: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Times New Roman" pitchFamily="18" charset="0"/>
              </a:rPr>
              <a:t>x*x</a:t>
            </a:r>
            <a:r>
              <a:rPr lang="zh-CN" altLang="en-US" sz="2000" b="1" dirty="0">
                <a:latin typeface="Times New Roman" pitchFamily="18" charset="0"/>
              </a:rPr>
              <a:t>；”相互替换。</a:t>
            </a:r>
          </a:p>
        </p:txBody>
      </p:sp>
    </p:spTree>
    <p:extLst>
      <p:ext uri="{BB962C8B-B14F-4D97-AF65-F5344CB8AC3E}">
        <p14:creationId xmlns:p14="http://schemas.microsoft.com/office/powerpoint/2010/main" val="113778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AC161-37DF-49F3-8E34-239C9453155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728663" y="1857375"/>
            <a:ext cx="7577137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/>
              <a:t>如果任何通路都不是环路的有向图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，则有向图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称为</a:t>
            </a:r>
            <a:r>
              <a:rPr lang="zh-CN" altLang="en-US" sz="2000" b="1" dirty="0">
                <a:solidFill>
                  <a:srgbClr val="FF6600"/>
                </a:solidFill>
              </a:rPr>
              <a:t>无环路有向图</a:t>
            </a:r>
            <a:r>
              <a:rPr lang="zh-CN" altLang="en-US" sz="2000" b="1" dirty="0"/>
              <a:t>，简称</a:t>
            </a:r>
            <a:r>
              <a:rPr lang="en-US" altLang="zh-CN" sz="2000" b="1" dirty="0" smtClean="0">
                <a:solidFill>
                  <a:srgbClr val="FF6600"/>
                </a:solidFill>
              </a:rPr>
              <a:t>DAG</a:t>
            </a:r>
            <a:r>
              <a:rPr lang="zh-CN" altLang="en-US" sz="2000" b="1" dirty="0" smtClean="0">
                <a:solidFill>
                  <a:srgbClr val="FF6600"/>
                </a:solidFill>
              </a:rPr>
              <a:t>（</a:t>
            </a:r>
            <a:r>
              <a:rPr lang="en-US" altLang="zh-CN" sz="2000" b="1" dirty="0" smtClean="0">
                <a:solidFill>
                  <a:srgbClr val="FF6600"/>
                </a:solidFill>
              </a:rPr>
              <a:t>Directed Acyclic Graph</a:t>
            </a:r>
            <a:r>
              <a:rPr lang="zh-CN" altLang="en-US" sz="2000" b="1" dirty="0" smtClean="0">
                <a:solidFill>
                  <a:srgbClr val="FF6600"/>
                </a:solidFill>
              </a:rPr>
              <a:t>）</a:t>
            </a:r>
            <a:r>
              <a:rPr lang="zh-CN" altLang="en-US" sz="2000" b="1" dirty="0" smtClean="0"/>
              <a:t>。 </a:t>
            </a:r>
            <a:endParaRPr lang="zh-CN" altLang="en-US" sz="2000" b="1" dirty="0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762000" y="3048000"/>
            <a:ext cx="76962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064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08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/>
              <a:t>基本块内优化可以利用无环路有向图（</a:t>
            </a:r>
            <a:r>
              <a:rPr lang="en-US" altLang="zh-CN" sz="2000" b="1" dirty="0"/>
              <a:t>DAG</a:t>
            </a:r>
            <a:r>
              <a:rPr lang="zh-CN" altLang="en-US" sz="2000" b="1" dirty="0"/>
              <a:t>）进行，其基本步骤是：</a:t>
            </a:r>
          </a:p>
          <a:p>
            <a:pPr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）将基本块的四元组序列，构造成相应的</a:t>
            </a:r>
            <a:r>
              <a:rPr lang="en-US" altLang="zh-CN" sz="2000" b="1" dirty="0"/>
              <a:t>DAG</a:t>
            </a:r>
            <a:r>
              <a:rPr lang="zh-CN" altLang="en-US" sz="2000" b="1" dirty="0"/>
              <a:t>；</a:t>
            </a:r>
          </a:p>
          <a:p>
            <a:pPr algn="l">
              <a:lnSpc>
                <a:spcPct val="155000"/>
              </a:lnSpc>
              <a:spcBef>
                <a:spcPct val="45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）依据结点编号顺序，将</a:t>
            </a:r>
            <a:r>
              <a:rPr lang="en-US" altLang="zh-CN" sz="2000" b="1" dirty="0"/>
              <a:t>DAG</a:t>
            </a:r>
            <a:r>
              <a:rPr lang="zh-CN" altLang="en-US" sz="2000" b="1" dirty="0">
                <a:solidFill>
                  <a:srgbClr val="FF0000"/>
                </a:solidFill>
              </a:rPr>
              <a:t>重新</a:t>
            </a:r>
            <a:r>
              <a:rPr lang="zh-CN" altLang="en-US" sz="2000" b="1" dirty="0"/>
              <a:t>生成四元组序列。</a:t>
            </a:r>
          </a:p>
        </p:txBody>
      </p:sp>
      <p:sp>
        <p:nvSpPr>
          <p:cNvPr id="28683" name="Rectangle 11"/>
          <p:cNvSpPr>
            <a:spLocks noGrp="1" noChangeArrowheads="1"/>
          </p:cNvSpPr>
          <p:nvPr>
            <p:ph type="title"/>
          </p:nvPr>
        </p:nvSpPr>
        <p:spPr>
          <a:xfrm>
            <a:off x="762000" y="1295400"/>
            <a:ext cx="4640263" cy="4572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10.2.3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　</a:t>
            </a: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DAG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64583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BA79A-5AB8-4550-B1B4-3C628E2047D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695700" y="18542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800000"/>
                </a:solidFill>
                <a:latin typeface="Times New Roman" pitchFamily="18" charset="0"/>
              </a:rPr>
              <a:t>重点讲解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819400" y="2771775"/>
            <a:ext cx="4343400" cy="232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5000"/>
              </a:lnSpc>
              <a:spcBef>
                <a:spcPct val="75000"/>
              </a:spcBef>
            </a:pPr>
            <a:r>
              <a:rPr lang="en-US" altLang="zh-CN" b="1" dirty="0" smtClean="0">
                <a:latin typeface="Times New Roman" pitchFamily="18" charset="0"/>
                <a:hlinkClick r:id="rId2" action="ppaction://hlinksldjump"/>
              </a:rPr>
              <a:t>10.1</a:t>
            </a:r>
            <a:r>
              <a:rPr lang="zh-CN" altLang="en-US" b="1" dirty="0">
                <a:latin typeface="Times New Roman" pitchFamily="18" charset="0"/>
                <a:hlinkClick r:id="rId2" action="ppaction://hlinksldjump"/>
              </a:rPr>
              <a:t>　优化技术介绍 </a:t>
            </a:r>
            <a:endParaRPr lang="zh-CN" altLang="en-US" b="1" dirty="0">
              <a:latin typeface="Times New Roman" pitchFamily="18" charset="0"/>
            </a:endParaRPr>
          </a:p>
          <a:p>
            <a:pPr algn="l">
              <a:lnSpc>
                <a:spcPct val="145000"/>
              </a:lnSpc>
              <a:spcBef>
                <a:spcPct val="75000"/>
              </a:spcBef>
            </a:pPr>
            <a:r>
              <a:rPr lang="en-US" altLang="zh-CN" b="1" dirty="0" smtClean="0">
                <a:latin typeface="Times New Roman" pitchFamily="18" charset="0"/>
                <a:hlinkClick r:id="rId3" action="ppaction://hlinksldjump"/>
              </a:rPr>
              <a:t>10.2</a:t>
            </a:r>
            <a:r>
              <a:rPr lang="zh-CN" altLang="en-US" b="1" dirty="0">
                <a:latin typeface="Times New Roman" pitchFamily="18" charset="0"/>
                <a:hlinkClick r:id="rId3" action="ppaction://hlinksldjump"/>
              </a:rPr>
              <a:t>　局部优化</a:t>
            </a:r>
            <a:endParaRPr lang="zh-CN" altLang="en-US" b="1" dirty="0">
              <a:latin typeface="Times New Roman" pitchFamily="18" charset="0"/>
            </a:endParaRPr>
          </a:p>
          <a:p>
            <a:pPr algn="l">
              <a:lnSpc>
                <a:spcPct val="145000"/>
              </a:lnSpc>
              <a:spcBef>
                <a:spcPct val="75000"/>
              </a:spcBef>
            </a:pPr>
            <a:r>
              <a:rPr lang="en-US" altLang="zh-CN" b="1" dirty="0" smtClean="0">
                <a:latin typeface="Times New Roman" pitchFamily="18" charset="0"/>
                <a:hlinkClick r:id="rId4" action="ppaction://hlinksldjump"/>
              </a:rPr>
              <a:t>10.3</a:t>
            </a:r>
            <a:r>
              <a:rPr lang="zh-CN" altLang="en-US" b="1" dirty="0">
                <a:latin typeface="Times New Roman" pitchFamily="18" charset="0"/>
                <a:hlinkClick r:id="rId4" action="ppaction://hlinksldjump"/>
              </a:rPr>
              <a:t>　控制流分析和循环</a:t>
            </a:r>
            <a:r>
              <a:rPr lang="zh-CN" altLang="en-US" b="1" dirty="0" smtClean="0">
                <a:latin typeface="Times New Roman" pitchFamily="18" charset="0"/>
                <a:hlinkClick r:id="rId4" action="ppaction://hlinksldjump"/>
              </a:rPr>
              <a:t>优化</a:t>
            </a:r>
            <a:endParaRPr lang="en-US" altLang="zh-CN" b="1" dirty="0" smtClean="0">
              <a:latin typeface="Times New Roman" pitchFamily="18" charset="0"/>
            </a:endParaRPr>
          </a:p>
          <a:p>
            <a:pPr algn="l">
              <a:lnSpc>
                <a:spcPct val="145000"/>
              </a:lnSpc>
              <a:spcBef>
                <a:spcPct val="75000"/>
              </a:spcBef>
            </a:pPr>
            <a:r>
              <a:rPr lang="en-US" altLang="zh-CN" b="1" dirty="0">
                <a:latin typeface="Times New Roman" pitchFamily="18" charset="0"/>
                <a:hlinkClick r:id="rId5" action="ppaction://hlinksldjump"/>
              </a:rPr>
              <a:t>10.4    </a:t>
            </a:r>
            <a:r>
              <a:rPr lang="zh-CN" altLang="en-US" b="1" dirty="0">
                <a:latin typeface="Times New Roman" pitchFamily="18" charset="0"/>
                <a:hlinkClick r:id="rId5" action="ppaction://hlinksldjump"/>
              </a:rPr>
              <a:t>目标代码</a:t>
            </a:r>
            <a:r>
              <a:rPr lang="zh-CN" altLang="en-US" b="1" dirty="0" smtClean="0">
                <a:latin typeface="Times New Roman" pitchFamily="18" charset="0"/>
                <a:hlinkClick r:id="rId5" action="ppaction://hlinksldjump"/>
              </a:rPr>
              <a:t>生成</a:t>
            </a:r>
            <a:r>
              <a:rPr lang="zh-CN" altLang="en-US" b="1" dirty="0">
                <a:latin typeface="Times New Roman" pitchFamily="18" charset="0"/>
                <a:hlinkClick r:id="rId5" action="ppaction://hlinksldjump"/>
              </a:rPr>
              <a:t>技术</a:t>
            </a:r>
            <a:endParaRPr lang="zh-CN" altLang="en-US" b="1" dirty="0">
              <a:latin typeface="Times New Roman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>
                <a:hlinkClick r:id="rId6" action="ppaction://hlinksldjump"/>
              </a:rPr>
              <a:t>小结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6789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9D61D-FCA7-46D3-A246-99E5600D87F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31825" y="990600"/>
            <a:ext cx="79533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191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zh-CN" altLang="en-US" sz="2000" b="1" dirty="0"/>
              <a:t>利用无环路有向图（</a:t>
            </a:r>
            <a:r>
              <a:rPr lang="en-US" altLang="zh-CN" sz="2000" b="1" dirty="0"/>
              <a:t>DAG</a:t>
            </a:r>
            <a:r>
              <a:rPr lang="zh-CN" altLang="en-US" sz="2000" b="1" dirty="0"/>
              <a:t>）表示四元组时，其结点名称为顺序编号（</a:t>
            </a:r>
            <a:r>
              <a:rPr lang="en-US" altLang="zh-CN" sz="2000" b="1" dirty="0" err="1"/>
              <a:t>n</a:t>
            </a:r>
            <a:r>
              <a:rPr lang="en-US" altLang="zh-CN" sz="2000" b="1" baseline="-30000" dirty="0" err="1"/>
              <a:t>i</a:t>
            </a:r>
            <a:r>
              <a:rPr lang="zh-CN" altLang="en-US" sz="2000" b="1" dirty="0"/>
              <a:t>），</a:t>
            </a:r>
            <a:r>
              <a:rPr lang="zh-CN" altLang="en-US" sz="2000" b="1" dirty="0" smtClean="0"/>
              <a:t>并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标注</a:t>
            </a:r>
            <a:r>
              <a:rPr lang="zh-CN" altLang="en-US" sz="2000" b="1" dirty="0" smtClean="0"/>
              <a:t>（</a:t>
            </a:r>
            <a:r>
              <a:rPr lang="zh-CN" altLang="en-US" sz="2000" b="1" dirty="0"/>
              <a:t>在结点下方的）</a:t>
            </a:r>
            <a:r>
              <a:rPr lang="zh-CN" altLang="en-US" sz="2000" b="1" dirty="0">
                <a:solidFill>
                  <a:srgbClr val="0000FF"/>
                </a:solidFill>
              </a:rPr>
              <a:t>标记</a:t>
            </a:r>
            <a:r>
              <a:rPr lang="zh-CN" altLang="en-US" sz="2000" b="1" dirty="0"/>
              <a:t>、或（在结点右侧的）</a:t>
            </a:r>
            <a:r>
              <a:rPr lang="zh-CN" altLang="en-US" sz="2000" b="1" dirty="0">
                <a:solidFill>
                  <a:srgbClr val="0000FF"/>
                </a:solidFill>
              </a:rPr>
              <a:t>附加信息</a:t>
            </a:r>
            <a:r>
              <a:rPr lang="zh-CN" altLang="en-US" sz="2000" b="1" dirty="0"/>
              <a:t>：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09600" y="517525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四元组的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DAG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表示方法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39750" y="2082800"/>
            <a:ext cx="6194425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5000"/>
              </a:lnSpc>
              <a:spcBef>
                <a:spcPct val="75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 对于无后继的结点（即叶子结点），以标识符或常量作为标记，结点表示变量或常量的值；</a:t>
            </a:r>
          </a:p>
          <a:p>
            <a:pPr algn="l">
              <a:lnSpc>
                <a:spcPct val="155000"/>
              </a:lnSpc>
              <a:spcBef>
                <a:spcPct val="75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 对于有后继的结点（即内部结点），以运算符作为标记，结点表示标记的运算符与直接后继结点所代表的值进行运算的结果；</a:t>
            </a:r>
          </a:p>
          <a:p>
            <a:pPr algn="l">
              <a:lnSpc>
                <a:spcPct val="155000"/>
              </a:lnSpc>
              <a:spcBef>
                <a:spcPct val="75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）如果结点上附加一个或多个标识符，表示这些附加标识符具有与结点相同的值。 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6553200" y="1676400"/>
            <a:ext cx="2032000" cy="4419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latin typeface="Times New Roman" pitchFamily="18" charset="0"/>
            </a:endParaRPr>
          </a:p>
        </p:txBody>
      </p:sp>
      <p:grpSp>
        <p:nvGrpSpPr>
          <p:cNvPr id="42017" name="Group 33"/>
          <p:cNvGrpSpPr>
            <a:grpSpLocks/>
          </p:cNvGrpSpPr>
          <p:nvPr/>
        </p:nvGrpSpPr>
        <p:grpSpPr bwMode="auto">
          <a:xfrm>
            <a:off x="6646863" y="1676400"/>
            <a:ext cx="1785937" cy="4008438"/>
            <a:chOff x="4187" y="1084"/>
            <a:chExt cx="1125" cy="2497"/>
          </a:xfrm>
        </p:grpSpPr>
        <p:grpSp>
          <p:nvGrpSpPr>
            <p:cNvPr id="42000" name="Group 16"/>
            <p:cNvGrpSpPr>
              <a:grpSpLocks/>
            </p:cNvGrpSpPr>
            <p:nvPr/>
          </p:nvGrpSpPr>
          <p:grpSpPr bwMode="auto">
            <a:xfrm>
              <a:off x="4464" y="1084"/>
              <a:ext cx="453" cy="719"/>
              <a:chOff x="4176" y="1124"/>
              <a:chExt cx="453" cy="719"/>
            </a:xfrm>
          </p:grpSpPr>
          <p:sp>
            <p:nvSpPr>
              <p:cNvPr id="41989" name="Oval 5"/>
              <p:cNvSpPr>
                <a:spLocks noChangeArrowheads="1"/>
              </p:cNvSpPr>
              <p:nvPr/>
            </p:nvSpPr>
            <p:spPr bwMode="auto">
              <a:xfrm>
                <a:off x="4176" y="1132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90" name="Text Box 6"/>
              <p:cNvSpPr txBox="1">
                <a:spLocks noChangeArrowheads="1"/>
              </p:cNvSpPr>
              <p:nvPr/>
            </p:nvSpPr>
            <p:spPr bwMode="auto">
              <a:xfrm>
                <a:off x="4258" y="1124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41991" name="Text Box 7"/>
              <p:cNvSpPr txBox="1">
                <a:spLocks noChangeArrowheads="1"/>
              </p:cNvSpPr>
              <p:nvPr/>
            </p:nvSpPr>
            <p:spPr bwMode="auto">
              <a:xfrm>
                <a:off x="4272" y="1555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41992" name="Oval 8"/>
            <p:cNvSpPr>
              <a:spLocks noChangeArrowheads="1"/>
            </p:cNvSpPr>
            <p:nvPr/>
          </p:nvSpPr>
          <p:spPr bwMode="auto">
            <a:xfrm>
              <a:off x="4272" y="3128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Text Box 9"/>
            <p:cNvSpPr txBox="1">
              <a:spLocks noChangeArrowheads="1"/>
            </p:cNvSpPr>
            <p:nvPr/>
          </p:nvSpPr>
          <p:spPr bwMode="auto">
            <a:xfrm>
              <a:off x="4384" y="3186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4735" y="3225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X,Y</a:t>
              </a:r>
            </a:p>
          </p:txBody>
        </p:sp>
        <p:grpSp>
          <p:nvGrpSpPr>
            <p:cNvPr id="42001" name="Group 17"/>
            <p:cNvGrpSpPr>
              <a:grpSpLocks/>
            </p:cNvGrpSpPr>
            <p:nvPr/>
          </p:nvGrpSpPr>
          <p:grpSpPr bwMode="auto">
            <a:xfrm>
              <a:off x="4471" y="1816"/>
              <a:ext cx="453" cy="453"/>
              <a:chOff x="4252" y="2928"/>
              <a:chExt cx="453" cy="453"/>
            </a:xfrm>
          </p:grpSpPr>
          <p:sp>
            <p:nvSpPr>
              <p:cNvPr id="41995" name="Oval 11"/>
              <p:cNvSpPr>
                <a:spLocks noChangeArrowheads="1"/>
              </p:cNvSpPr>
              <p:nvPr/>
            </p:nvSpPr>
            <p:spPr bwMode="auto">
              <a:xfrm>
                <a:off x="4252" y="2928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96" name="Text Box 12"/>
              <p:cNvSpPr txBox="1">
                <a:spLocks noChangeArrowheads="1"/>
              </p:cNvSpPr>
              <p:nvPr/>
            </p:nvSpPr>
            <p:spPr bwMode="auto">
              <a:xfrm>
                <a:off x="4333" y="292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41997" name="Text Box 13"/>
            <p:cNvSpPr txBox="1">
              <a:spLocks noChangeArrowheads="1"/>
            </p:cNvSpPr>
            <p:nvPr/>
          </p:nvSpPr>
          <p:spPr bwMode="auto">
            <a:xfrm>
              <a:off x="4933" y="185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42003" name="Oval 19"/>
            <p:cNvSpPr>
              <a:spLocks noChangeArrowheads="1"/>
            </p:cNvSpPr>
            <p:nvPr/>
          </p:nvSpPr>
          <p:spPr bwMode="auto">
            <a:xfrm>
              <a:off x="4853" y="2472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Text Box 20"/>
            <p:cNvSpPr txBox="1">
              <a:spLocks noChangeArrowheads="1"/>
            </p:cNvSpPr>
            <p:nvPr/>
          </p:nvSpPr>
          <p:spPr bwMode="auto">
            <a:xfrm>
              <a:off x="4938" y="2544"/>
              <a:ext cx="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42006" name="Oval 22"/>
            <p:cNvSpPr>
              <a:spLocks noChangeArrowheads="1"/>
            </p:cNvSpPr>
            <p:nvPr/>
          </p:nvSpPr>
          <p:spPr bwMode="auto">
            <a:xfrm>
              <a:off x="4187" y="2473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Text Box 23"/>
            <p:cNvSpPr txBox="1">
              <a:spLocks noChangeArrowheads="1"/>
            </p:cNvSpPr>
            <p:nvPr/>
          </p:nvSpPr>
          <p:spPr bwMode="auto">
            <a:xfrm>
              <a:off x="4297" y="2532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42008" name="Line 24"/>
            <p:cNvSpPr>
              <a:spLocks noChangeShapeType="1"/>
            </p:cNvSpPr>
            <p:nvPr/>
          </p:nvSpPr>
          <p:spPr bwMode="auto">
            <a:xfrm flipH="1">
              <a:off x="4355" y="2201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9" name="Line 25"/>
            <p:cNvSpPr>
              <a:spLocks noChangeShapeType="1"/>
            </p:cNvSpPr>
            <p:nvPr/>
          </p:nvSpPr>
          <p:spPr bwMode="auto">
            <a:xfrm flipH="1" flipV="1">
              <a:off x="4883" y="2181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0" name="Text Box 26"/>
            <p:cNvSpPr txBox="1">
              <a:spLocks noChangeArrowheads="1"/>
            </p:cNvSpPr>
            <p:nvPr/>
          </p:nvSpPr>
          <p:spPr bwMode="auto">
            <a:xfrm>
              <a:off x="4533" y="222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OP</a:t>
              </a:r>
            </a:p>
          </p:txBody>
        </p:sp>
      </p:grpSp>
      <p:sp>
        <p:nvSpPr>
          <p:cNvPr id="42013" name="Arc 29"/>
          <p:cNvSpPr>
            <a:spLocks/>
          </p:cNvSpPr>
          <p:nvPr/>
        </p:nvSpPr>
        <p:spPr bwMode="auto">
          <a:xfrm>
            <a:off x="1725613" y="1907563"/>
            <a:ext cx="5390356" cy="359387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5598"/>
              <a:gd name="T1" fmla="*/ 21878 h 21878"/>
              <a:gd name="T2" fmla="*/ 35598 w 35598"/>
              <a:gd name="T3" fmla="*/ 5150 h 21878"/>
              <a:gd name="T4" fmla="*/ 21600 w 35598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598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</a:path>
              <a:path w="35598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729" y="-1"/>
                  <a:pt x="31691" y="1825"/>
                  <a:pt x="35598" y="5149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4" name="Arc 30"/>
          <p:cNvSpPr>
            <a:spLocks/>
          </p:cNvSpPr>
          <p:nvPr/>
        </p:nvSpPr>
        <p:spPr bwMode="auto">
          <a:xfrm>
            <a:off x="1690688" y="4706938"/>
            <a:ext cx="5091112" cy="4175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43156"/>
              <a:gd name="T1" fmla="*/ 21878 h 21878"/>
              <a:gd name="T2" fmla="*/ 43156 w 43156"/>
              <a:gd name="T3" fmla="*/ 20217 h 21878"/>
              <a:gd name="T4" fmla="*/ 21600 w 43156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56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992" y="-1"/>
                  <a:pt x="42426" y="8847"/>
                  <a:pt x="43155" y="20217"/>
                </a:cubicBezTo>
              </a:path>
              <a:path w="43156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992" y="-1"/>
                  <a:pt x="42426" y="8847"/>
                  <a:pt x="43155" y="20217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5" name="Arc 31"/>
          <p:cNvSpPr>
            <a:spLocks/>
          </p:cNvSpPr>
          <p:nvPr/>
        </p:nvSpPr>
        <p:spPr bwMode="auto">
          <a:xfrm>
            <a:off x="1671638" y="3160713"/>
            <a:ext cx="5303837" cy="304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 w 37137"/>
              <a:gd name="T1" fmla="*/ 21878 h 21878"/>
              <a:gd name="T2" fmla="*/ 37137 w 37137"/>
              <a:gd name="T3" fmla="*/ 6595 h 21878"/>
              <a:gd name="T4" fmla="*/ 21600 w 37137"/>
              <a:gd name="T5" fmla="*/ 21600 h 2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137" h="21878" fill="none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7459" y="-1"/>
                  <a:pt x="33066" y="2380"/>
                  <a:pt x="37137" y="6594"/>
                </a:cubicBezTo>
              </a:path>
              <a:path w="37137" h="21878" stroke="0" extrusionOk="0">
                <a:moveTo>
                  <a:pt x="1" y="21878"/>
                </a:moveTo>
                <a:cubicBezTo>
                  <a:pt x="0" y="21785"/>
                  <a:pt x="0" y="2169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7459" y="-1"/>
                  <a:pt x="33066" y="2380"/>
                  <a:pt x="37137" y="6594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miter lim="800000"/>
            <a:headEnd type="diamond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36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3" grpId="0" animBg="1"/>
      <p:bldP spid="42014" grpId="0" animBg="1"/>
      <p:bldP spid="420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ED896-A6D4-489C-81DA-F9A484A06847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31825" y="669925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800000"/>
                </a:solidFill>
                <a:latin typeface="Times New Roman" pitchFamily="18" charset="0"/>
              </a:rPr>
              <a:t>各种四元组的</a:t>
            </a:r>
            <a:r>
              <a:rPr lang="en-US" altLang="zh-CN" sz="2000" b="1" dirty="0">
                <a:solidFill>
                  <a:srgbClr val="800000"/>
                </a:solidFill>
                <a:latin typeface="Times New Roman" pitchFamily="18" charset="0"/>
              </a:rPr>
              <a:t>DAG</a:t>
            </a:r>
            <a:r>
              <a:rPr lang="zh-CN" altLang="en-US" sz="2000" b="1" dirty="0">
                <a:solidFill>
                  <a:srgbClr val="800000"/>
                </a:solidFill>
                <a:latin typeface="Times New Roman" pitchFamily="18" charset="0"/>
              </a:rPr>
              <a:t>表示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295400" y="13557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0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r>
              <a:rPr lang="en-US" altLang="zh-CN" sz="2000" b="1" dirty="0">
                <a:latin typeface="Times New Roman" pitchFamily="18" charset="0"/>
              </a:rPr>
              <a:t>A </a:t>
            </a: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 =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B         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（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=,B,--,A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）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295400" y="27273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（</a:t>
            </a:r>
            <a:r>
              <a:rPr lang="en-US" altLang="zh-CN" sz="2000" b="1">
                <a:latin typeface="Times New Roman" pitchFamily="18" charset="0"/>
              </a:rPr>
              <a:t>1</a:t>
            </a:r>
            <a:r>
              <a:rPr lang="zh-CN" altLang="en-US" sz="2000" b="1">
                <a:latin typeface="Times New Roman" pitchFamily="18" charset="0"/>
              </a:rPr>
              <a:t>）</a:t>
            </a:r>
            <a:r>
              <a:rPr lang="en-US" altLang="zh-CN" sz="2000" b="1">
                <a:latin typeface="Times New Roman" pitchFamily="18" charset="0"/>
              </a:rPr>
              <a:t>A 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= op B     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（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=,B,--,A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）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258888" y="4708525"/>
            <a:ext cx="424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（</a:t>
            </a:r>
            <a:r>
              <a:rPr lang="en-US" altLang="zh-CN" sz="2000" b="1">
                <a:latin typeface="Times New Roman" pitchFamily="18" charset="0"/>
              </a:rPr>
              <a:t>2</a:t>
            </a:r>
            <a:r>
              <a:rPr lang="zh-CN" altLang="en-US" sz="2000" b="1">
                <a:latin typeface="Times New Roman" pitchFamily="18" charset="0"/>
              </a:rPr>
              <a:t>）</a:t>
            </a:r>
            <a:r>
              <a:rPr lang="en-US" altLang="zh-CN" sz="2000" b="1">
                <a:latin typeface="Times New Roman" pitchFamily="18" charset="0"/>
              </a:rPr>
              <a:t>A 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= B op  C 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（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=,B,C,A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）</a:t>
            </a:r>
          </a:p>
        </p:txBody>
      </p:sp>
      <p:grpSp>
        <p:nvGrpSpPr>
          <p:cNvPr id="43078" name="Group 70"/>
          <p:cNvGrpSpPr>
            <a:grpSpLocks/>
          </p:cNvGrpSpPr>
          <p:nvPr/>
        </p:nvGrpSpPr>
        <p:grpSpPr bwMode="auto">
          <a:xfrm>
            <a:off x="5181600" y="685800"/>
            <a:ext cx="3276600" cy="5562600"/>
            <a:chOff x="3626" y="460"/>
            <a:chExt cx="1872" cy="3504"/>
          </a:xfrm>
        </p:grpSpPr>
        <p:sp>
          <p:nvSpPr>
            <p:cNvPr id="43015" name="Rectangle 7"/>
            <p:cNvSpPr>
              <a:spLocks noChangeArrowheads="1"/>
            </p:cNvSpPr>
            <p:nvPr/>
          </p:nvSpPr>
          <p:spPr bwMode="auto">
            <a:xfrm>
              <a:off x="3626" y="460"/>
              <a:ext cx="1872" cy="35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038" name="Group 30"/>
            <p:cNvGrpSpPr>
              <a:grpSpLocks/>
            </p:cNvGrpSpPr>
            <p:nvPr/>
          </p:nvGrpSpPr>
          <p:grpSpPr bwMode="auto">
            <a:xfrm>
              <a:off x="4178" y="559"/>
              <a:ext cx="718" cy="712"/>
              <a:chOff x="3680" y="748"/>
              <a:chExt cx="718" cy="712"/>
            </a:xfrm>
          </p:grpSpPr>
          <p:sp>
            <p:nvSpPr>
              <p:cNvPr id="43017" name="Oval 9"/>
              <p:cNvSpPr>
                <a:spLocks noChangeArrowheads="1"/>
              </p:cNvSpPr>
              <p:nvPr/>
            </p:nvSpPr>
            <p:spPr bwMode="auto">
              <a:xfrm>
                <a:off x="3680" y="756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18" name="Text Box 10"/>
              <p:cNvSpPr txBox="1">
                <a:spLocks noChangeArrowheads="1"/>
              </p:cNvSpPr>
              <p:nvPr/>
            </p:nvSpPr>
            <p:spPr bwMode="auto">
              <a:xfrm>
                <a:off x="3762" y="74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43019" name="Text Box 11"/>
              <p:cNvSpPr txBox="1">
                <a:spLocks noChangeArrowheads="1"/>
              </p:cNvSpPr>
              <p:nvPr/>
            </p:nvSpPr>
            <p:spPr bwMode="auto">
              <a:xfrm>
                <a:off x="3805" y="117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3037" name="Text Box 29"/>
              <p:cNvSpPr txBox="1">
                <a:spLocks noChangeArrowheads="1"/>
              </p:cNvSpPr>
              <p:nvPr/>
            </p:nvSpPr>
            <p:spPr bwMode="auto">
              <a:xfrm>
                <a:off x="4110" y="809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43053" name="Group 45"/>
            <p:cNvGrpSpPr>
              <a:grpSpLocks/>
            </p:cNvGrpSpPr>
            <p:nvPr/>
          </p:nvGrpSpPr>
          <p:grpSpPr bwMode="auto">
            <a:xfrm>
              <a:off x="4246" y="1439"/>
              <a:ext cx="708" cy="1130"/>
              <a:chOff x="4246" y="1439"/>
              <a:chExt cx="708" cy="1130"/>
            </a:xfrm>
          </p:grpSpPr>
          <p:grpSp>
            <p:nvGrpSpPr>
              <p:cNvPr id="43039" name="Group 31"/>
              <p:cNvGrpSpPr>
                <a:grpSpLocks/>
              </p:cNvGrpSpPr>
              <p:nvPr/>
            </p:nvGrpSpPr>
            <p:grpSpPr bwMode="auto">
              <a:xfrm>
                <a:off x="4246" y="1439"/>
                <a:ext cx="453" cy="453"/>
                <a:chOff x="4252" y="2928"/>
                <a:chExt cx="453" cy="453"/>
              </a:xfrm>
            </p:grpSpPr>
            <p:sp>
              <p:nvSpPr>
                <p:cNvPr id="43040" name="Oval 32"/>
                <p:cNvSpPr>
                  <a:spLocks noChangeArrowheads="1"/>
                </p:cNvSpPr>
                <p:nvPr/>
              </p:nvSpPr>
              <p:spPr bwMode="auto">
                <a:xfrm>
                  <a:off x="4252" y="2928"/>
                  <a:ext cx="453" cy="45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4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333" y="2928"/>
                  <a:ext cx="32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Times New Roman" pitchFamily="18" charset="0"/>
                    </a:rPr>
                    <a:t>n</a:t>
                  </a:r>
                  <a:r>
                    <a:rPr lang="en-US" altLang="zh-CN" b="1" baseline="-10000">
                      <a:latin typeface="Times New Roman" pitchFamily="18" charset="0"/>
                    </a:rPr>
                    <a:t>i</a:t>
                  </a:r>
                </a:p>
              </p:txBody>
            </p:sp>
          </p:grpSp>
          <p:sp>
            <p:nvSpPr>
              <p:cNvPr id="43042" name="Text Box 34"/>
              <p:cNvSpPr txBox="1">
                <a:spLocks noChangeArrowheads="1"/>
              </p:cNvSpPr>
              <p:nvPr/>
            </p:nvSpPr>
            <p:spPr bwMode="auto">
              <a:xfrm>
                <a:off x="4666" y="148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3047" name="Oval 39"/>
              <p:cNvSpPr>
                <a:spLocks noChangeArrowheads="1"/>
              </p:cNvSpPr>
              <p:nvPr/>
            </p:nvSpPr>
            <p:spPr bwMode="auto">
              <a:xfrm>
                <a:off x="4251" y="2116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8" name="Text Box 40"/>
              <p:cNvSpPr txBox="1">
                <a:spLocks noChangeArrowheads="1"/>
              </p:cNvSpPr>
              <p:nvPr/>
            </p:nvSpPr>
            <p:spPr bwMode="auto">
              <a:xfrm>
                <a:off x="4333" y="2116"/>
                <a:ext cx="4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43051" name="Text Box 43"/>
              <p:cNvSpPr txBox="1">
                <a:spLocks noChangeArrowheads="1"/>
              </p:cNvSpPr>
              <p:nvPr/>
            </p:nvSpPr>
            <p:spPr bwMode="auto">
              <a:xfrm>
                <a:off x="4512" y="192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43052" name="Line 44"/>
              <p:cNvSpPr>
                <a:spLocks noChangeShapeType="1"/>
              </p:cNvSpPr>
              <p:nvPr/>
            </p:nvSpPr>
            <p:spPr bwMode="auto">
              <a:xfrm>
                <a:off x="4478" y="189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3077" name="Group 69"/>
            <p:cNvGrpSpPr>
              <a:grpSpLocks/>
            </p:cNvGrpSpPr>
            <p:nvPr/>
          </p:nvGrpSpPr>
          <p:grpSpPr bwMode="auto">
            <a:xfrm>
              <a:off x="3837" y="2736"/>
              <a:ext cx="1587" cy="1116"/>
              <a:chOff x="2939" y="2791"/>
              <a:chExt cx="1587" cy="1116"/>
            </a:xfrm>
          </p:grpSpPr>
          <p:grpSp>
            <p:nvGrpSpPr>
              <p:cNvPr id="43064" name="Group 56"/>
              <p:cNvGrpSpPr>
                <a:grpSpLocks/>
              </p:cNvGrpSpPr>
              <p:nvPr/>
            </p:nvGrpSpPr>
            <p:grpSpPr bwMode="auto">
              <a:xfrm>
                <a:off x="3344" y="2791"/>
                <a:ext cx="453" cy="453"/>
                <a:chOff x="4252" y="2928"/>
                <a:chExt cx="453" cy="453"/>
              </a:xfrm>
            </p:grpSpPr>
            <p:sp>
              <p:nvSpPr>
                <p:cNvPr id="43065" name="Oval 57"/>
                <p:cNvSpPr>
                  <a:spLocks noChangeArrowheads="1"/>
                </p:cNvSpPr>
                <p:nvPr/>
              </p:nvSpPr>
              <p:spPr bwMode="auto">
                <a:xfrm>
                  <a:off x="4252" y="2928"/>
                  <a:ext cx="453" cy="45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6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333" y="2928"/>
                  <a:ext cx="33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Times New Roman" pitchFamily="18" charset="0"/>
                    </a:rPr>
                    <a:t>n</a:t>
                  </a:r>
                  <a:r>
                    <a:rPr lang="en-US" altLang="zh-CN" b="1" baseline="-10000">
                      <a:latin typeface="Times New Roman" pitchFamily="18" charset="0"/>
                    </a:rPr>
                    <a:t>i</a:t>
                  </a:r>
                </a:p>
              </p:txBody>
            </p:sp>
          </p:grpSp>
          <p:sp>
            <p:nvSpPr>
              <p:cNvPr id="43067" name="Text Box 59"/>
              <p:cNvSpPr txBox="1">
                <a:spLocks noChangeArrowheads="1"/>
              </p:cNvSpPr>
              <p:nvPr/>
            </p:nvSpPr>
            <p:spPr bwMode="auto">
              <a:xfrm>
                <a:off x="3778" y="283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3068" name="Oval 60"/>
              <p:cNvSpPr>
                <a:spLocks noChangeArrowheads="1"/>
              </p:cNvSpPr>
              <p:nvPr/>
            </p:nvSpPr>
            <p:spPr bwMode="auto">
              <a:xfrm>
                <a:off x="3824" y="3446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69" name="Text Box 61"/>
              <p:cNvSpPr txBox="1">
                <a:spLocks noChangeArrowheads="1"/>
              </p:cNvSpPr>
              <p:nvPr/>
            </p:nvSpPr>
            <p:spPr bwMode="auto">
              <a:xfrm>
                <a:off x="3883" y="3446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43070" name="Oval 62"/>
              <p:cNvSpPr>
                <a:spLocks noChangeArrowheads="1"/>
              </p:cNvSpPr>
              <p:nvPr/>
            </p:nvSpPr>
            <p:spPr bwMode="auto">
              <a:xfrm>
                <a:off x="2939" y="3454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71" name="Text Box 63"/>
              <p:cNvSpPr txBox="1">
                <a:spLocks noChangeArrowheads="1"/>
              </p:cNvSpPr>
              <p:nvPr/>
            </p:nvSpPr>
            <p:spPr bwMode="auto">
              <a:xfrm>
                <a:off x="3014" y="3454"/>
                <a:ext cx="3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43072" name="Line 64"/>
              <p:cNvSpPr>
                <a:spLocks noChangeShapeType="1"/>
              </p:cNvSpPr>
              <p:nvPr/>
            </p:nvSpPr>
            <p:spPr bwMode="auto">
              <a:xfrm flipH="1">
                <a:off x="3168" y="3175"/>
                <a:ext cx="245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73" name="Line 65"/>
              <p:cNvSpPr>
                <a:spLocks noChangeShapeType="1"/>
              </p:cNvSpPr>
              <p:nvPr/>
            </p:nvSpPr>
            <p:spPr bwMode="auto">
              <a:xfrm flipH="1" flipV="1">
                <a:off x="3756" y="3162"/>
                <a:ext cx="276" cy="2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74" name="Text Box 66"/>
              <p:cNvSpPr txBox="1">
                <a:spLocks noChangeArrowheads="1"/>
              </p:cNvSpPr>
              <p:nvPr/>
            </p:nvSpPr>
            <p:spPr bwMode="auto">
              <a:xfrm>
                <a:off x="3399" y="319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OP</a:t>
                </a:r>
              </a:p>
            </p:txBody>
          </p:sp>
          <p:sp>
            <p:nvSpPr>
              <p:cNvPr id="43075" name="Text Box 67"/>
              <p:cNvSpPr txBox="1">
                <a:spLocks noChangeArrowheads="1"/>
              </p:cNvSpPr>
              <p:nvPr/>
            </p:nvSpPr>
            <p:spPr bwMode="auto">
              <a:xfrm>
                <a:off x="3365" y="353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3076" name="Text Box 68"/>
              <p:cNvSpPr txBox="1">
                <a:spLocks noChangeArrowheads="1"/>
              </p:cNvSpPr>
              <p:nvPr/>
            </p:nvSpPr>
            <p:spPr bwMode="auto">
              <a:xfrm>
                <a:off x="4238" y="352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C</a:t>
                </a:r>
              </a:p>
            </p:txBody>
          </p:sp>
        </p:grpSp>
      </p:grpSp>
      <p:sp>
        <p:nvSpPr>
          <p:cNvPr id="43079" name="Text Box 71"/>
          <p:cNvSpPr txBox="1">
            <a:spLocks noChangeArrowheads="1"/>
          </p:cNvSpPr>
          <p:nvPr/>
        </p:nvSpPr>
        <p:spPr bwMode="auto">
          <a:xfrm>
            <a:off x="7412038" y="331787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B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1600200" y="1300163"/>
            <a:ext cx="3581400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5562600" y="669925"/>
            <a:ext cx="2514031" cy="1303338"/>
          </a:xfrm>
          <a:prstGeom prst="ellipse">
            <a:avLst/>
          </a:prstGeom>
          <a:solidFill>
            <a:srgbClr val="FFFF00">
              <a:alpha val="3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600200" y="2763838"/>
            <a:ext cx="3581400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5503863" y="2133599"/>
            <a:ext cx="2954337" cy="1900239"/>
          </a:xfrm>
          <a:prstGeom prst="ellipse">
            <a:avLst/>
          </a:prstGeom>
          <a:solidFill>
            <a:srgbClr val="FFFF00">
              <a:alpha val="3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752600" y="4572000"/>
            <a:ext cx="3429000" cy="716955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5181600" y="4183062"/>
            <a:ext cx="3276600" cy="2065338"/>
          </a:xfrm>
          <a:prstGeom prst="ellipse">
            <a:avLst/>
          </a:prstGeom>
          <a:solidFill>
            <a:srgbClr val="FFFF00">
              <a:alpha val="3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83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19874-4D03-402E-892C-DA42E91E27E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762000" y="1431925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（</a:t>
            </a:r>
            <a:r>
              <a:rPr lang="en-US" altLang="zh-CN" sz="2000" b="1">
                <a:latin typeface="Times New Roman" pitchFamily="18" charset="0"/>
              </a:rPr>
              <a:t>3</a:t>
            </a:r>
            <a:r>
              <a:rPr lang="zh-CN" altLang="en-US" sz="2000" b="1">
                <a:latin typeface="Times New Roman" pitchFamily="18" charset="0"/>
              </a:rPr>
              <a:t>）</a:t>
            </a:r>
            <a:r>
              <a:rPr lang="en-US" altLang="zh-CN" sz="2000" b="1">
                <a:latin typeface="Times New Roman" pitchFamily="18" charset="0"/>
              </a:rPr>
              <a:t>A 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= B[C]  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=[],B[C],--,A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）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181600" y="609600"/>
            <a:ext cx="3200400" cy="5562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78" name="Group 22"/>
          <p:cNvGrpSpPr>
            <a:grpSpLocks/>
          </p:cNvGrpSpPr>
          <p:nvPr/>
        </p:nvGrpSpPr>
        <p:grpSpPr bwMode="auto">
          <a:xfrm>
            <a:off x="5581650" y="1241425"/>
            <a:ext cx="2519363" cy="1771650"/>
            <a:chOff x="2939" y="2791"/>
            <a:chExt cx="1587" cy="1116"/>
          </a:xfrm>
        </p:grpSpPr>
        <p:grpSp>
          <p:nvGrpSpPr>
            <p:cNvPr id="45079" name="Group 23"/>
            <p:cNvGrpSpPr>
              <a:grpSpLocks/>
            </p:cNvGrpSpPr>
            <p:nvPr/>
          </p:nvGrpSpPr>
          <p:grpSpPr bwMode="auto">
            <a:xfrm>
              <a:off x="3344" y="2791"/>
              <a:ext cx="453" cy="453"/>
              <a:chOff x="4252" y="2928"/>
              <a:chExt cx="453" cy="453"/>
            </a:xfrm>
          </p:grpSpPr>
          <p:sp>
            <p:nvSpPr>
              <p:cNvPr id="45080" name="Oval 24"/>
              <p:cNvSpPr>
                <a:spLocks noChangeArrowheads="1"/>
              </p:cNvSpPr>
              <p:nvPr/>
            </p:nvSpPr>
            <p:spPr bwMode="auto">
              <a:xfrm>
                <a:off x="4252" y="2928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81" name="Text Box 25"/>
              <p:cNvSpPr txBox="1">
                <a:spLocks noChangeArrowheads="1"/>
              </p:cNvSpPr>
              <p:nvPr/>
            </p:nvSpPr>
            <p:spPr bwMode="auto">
              <a:xfrm>
                <a:off x="4333" y="292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3778" y="28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5083" name="Oval 27"/>
            <p:cNvSpPr>
              <a:spLocks noChangeArrowheads="1"/>
            </p:cNvSpPr>
            <p:nvPr/>
          </p:nvSpPr>
          <p:spPr bwMode="auto">
            <a:xfrm>
              <a:off x="3824" y="3446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4" name="Text Box 28"/>
            <p:cNvSpPr txBox="1">
              <a:spLocks noChangeArrowheads="1"/>
            </p:cNvSpPr>
            <p:nvPr/>
          </p:nvSpPr>
          <p:spPr bwMode="auto">
            <a:xfrm>
              <a:off x="3884" y="3446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45085" name="Oval 29"/>
            <p:cNvSpPr>
              <a:spLocks noChangeArrowheads="1"/>
            </p:cNvSpPr>
            <p:nvPr/>
          </p:nvSpPr>
          <p:spPr bwMode="auto">
            <a:xfrm>
              <a:off x="2939" y="3454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6" name="Text Box 30"/>
            <p:cNvSpPr txBox="1">
              <a:spLocks noChangeArrowheads="1"/>
            </p:cNvSpPr>
            <p:nvPr/>
          </p:nvSpPr>
          <p:spPr bwMode="auto">
            <a:xfrm>
              <a:off x="3013" y="3454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45087" name="Line 31"/>
            <p:cNvSpPr>
              <a:spLocks noChangeShapeType="1"/>
            </p:cNvSpPr>
            <p:nvPr/>
          </p:nvSpPr>
          <p:spPr bwMode="auto">
            <a:xfrm flipH="1">
              <a:off x="3168" y="3175"/>
              <a:ext cx="245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8" name="Line 32"/>
            <p:cNvSpPr>
              <a:spLocks noChangeShapeType="1"/>
            </p:cNvSpPr>
            <p:nvPr/>
          </p:nvSpPr>
          <p:spPr bwMode="auto">
            <a:xfrm flipH="1" flipV="1">
              <a:off x="3756" y="3162"/>
              <a:ext cx="276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9" name="Text Box 33"/>
            <p:cNvSpPr txBox="1">
              <a:spLocks noChangeArrowheads="1"/>
            </p:cNvSpPr>
            <p:nvPr/>
          </p:nvSpPr>
          <p:spPr bwMode="auto">
            <a:xfrm>
              <a:off x="3399" y="31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=[]</a:t>
              </a:r>
            </a:p>
          </p:txBody>
        </p:sp>
        <p:sp>
          <p:nvSpPr>
            <p:cNvPr id="45090" name="Text Box 34"/>
            <p:cNvSpPr txBox="1">
              <a:spLocks noChangeArrowheads="1"/>
            </p:cNvSpPr>
            <p:nvPr/>
          </p:nvSpPr>
          <p:spPr bwMode="auto">
            <a:xfrm>
              <a:off x="3365" y="353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091" name="Text Box 35"/>
            <p:cNvSpPr txBox="1">
              <a:spLocks noChangeArrowheads="1"/>
            </p:cNvSpPr>
            <p:nvPr/>
          </p:nvSpPr>
          <p:spPr bwMode="auto">
            <a:xfrm>
              <a:off x="4238" y="35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228600" y="3717925"/>
            <a:ext cx="5353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4</a:t>
            </a:r>
            <a:r>
              <a:rPr lang="zh-CN" altLang="en-US" sz="2000" b="1" dirty="0">
                <a:latin typeface="Times New Roman" pitchFamily="18" charset="0"/>
              </a:rPr>
              <a:t>） </a:t>
            </a:r>
            <a:r>
              <a:rPr lang="en-US" altLang="zh-CN" sz="2000" b="1" dirty="0">
                <a:latin typeface="Times New Roman" pitchFamily="18" charset="0"/>
              </a:rPr>
              <a:t>if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CN" sz="2000" b="1" dirty="0" err="1">
                <a:latin typeface="Times New Roman" pitchFamily="18" charset="0"/>
                <a:sym typeface="Symbol" pitchFamily="18" charset="2"/>
              </a:rPr>
              <a:t>rop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 C </a:t>
            </a:r>
            <a:r>
              <a:rPr lang="en-US" altLang="zh-CN" sz="2000" b="1" dirty="0" err="1">
                <a:latin typeface="Times New Roman" pitchFamily="18" charset="0"/>
                <a:sym typeface="Symbol" pitchFamily="18" charset="2"/>
              </a:rPr>
              <a:t>goto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zh-CN" altLang="en-US" sz="2000" b="1" dirty="0" smtClean="0">
                <a:latin typeface="Times New Roman" pitchFamily="18" charset="0"/>
                <a:sym typeface="Symbol" pitchFamily="18" charset="2"/>
              </a:rPr>
              <a:t>）（</a:t>
            </a:r>
            <a:r>
              <a:rPr lang="en-US" altLang="zh-CN" sz="2000" b="1" dirty="0" err="1" smtClean="0">
                <a:latin typeface="Times New Roman" pitchFamily="18" charset="0"/>
                <a:sym typeface="Symbol" pitchFamily="18" charset="2"/>
              </a:rPr>
              <a:t>jrop,B,C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,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zh-CN" altLang="en-US" sz="2000" b="1" dirty="0" smtClean="0">
                <a:latin typeface="Times New Roman" pitchFamily="18" charset="0"/>
                <a:sym typeface="Symbol" pitchFamily="18" charset="2"/>
              </a:rPr>
              <a:t>））</a:t>
            </a:r>
            <a:endParaRPr lang="zh-CN" altLang="en-US" sz="2000" b="1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45107" name="Group 51"/>
          <p:cNvGrpSpPr>
            <a:grpSpLocks/>
          </p:cNvGrpSpPr>
          <p:nvPr/>
        </p:nvGrpSpPr>
        <p:grpSpPr bwMode="auto">
          <a:xfrm>
            <a:off x="5600700" y="3611563"/>
            <a:ext cx="2519363" cy="1771650"/>
            <a:chOff x="3637" y="2275"/>
            <a:chExt cx="1587" cy="1116"/>
          </a:xfrm>
        </p:grpSpPr>
        <p:grpSp>
          <p:nvGrpSpPr>
            <p:cNvPr id="45094" name="Group 38"/>
            <p:cNvGrpSpPr>
              <a:grpSpLocks/>
            </p:cNvGrpSpPr>
            <p:nvPr/>
          </p:nvGrpSpPr>
          <p:grpSpPr bwMode="auto">
            <a:xfrm>
              <a:off x="4042" y="2275"/>
              <a:ext cx="453" cy="453"/>
              <a:chOff x="4252" y="2928"/>
              <a:chExt cx="453" cy="453"/>
            </a:xfrm>
          </p:grpSpPr>
          <p:sp>
            <p:nvSpPr>
              <p:cNvPr id="45095" name="Oval 39"/>
              <p:cNvSpPr>
                <a:spLocks noChangeArrowheads="1"/>
              </p:cNvSpPr>
              <p:nvPr/>
            </p:nvSpPr>
            <p:spPr bwMode="auto">
              <a:xfrm>
                <a:off x="4252" y="2928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6" name="Text Box 40"/>
              <p:cNvSpPr txBox="1">
                <a:spLocks noChangeArrowheads="1"/>
              </p:cNvSpPr>
              <p:nvPr/>
            </p:nvSpPr>
            <p:spPr bwMode="auto">
              <a:xfrm>
                <a:off x="4333" y="292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45097" name="Text Box 41"/>
            <p:cNvSpPr txBox="1">
              <a:spLocks noChangeArrowheads="1"/>
            </p:cNvSpPr>
            <p:nvPr/>
          </p:nvSpPr>
          <p:spPr bwMode="auto">
            <a:xfrm>
              <a:off x="4476" y="2316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</a:rPr>
                <a:t>（</a:t>
              </a:r>
              <a:r>
                <a:rPr lang="en-US" altLang="zh-CN" b="1">
                  <a:latin typeface="Times New Roman" pitchFamily="18" charset="0"/>
                </a:rPr>
                <a:t>s</a:t>
              </a:r>
              <a:r>
                <a:rPr lang="zh-CN" altLang="en-US" b="1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45098" name="Oval 42"/>
            <p:cNvSpPr>
              <a:spLocks noChangeArrowheads="1"/>
            </p:cNvSpPr>
            <p:nvPr/>
          </p:nvSpPr>
          <p:spPr bwMode="auto">
            <a:xfrm>
              <a:off x="4522" y="2930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9" name="Text Box 43"/>
            <p:cNvSpPr txBox="1">
              <a:spLocks noChangeArrowheads="1"/>
            </p:cNvSpPr>
            <p:nvPr/>
          </p:nvSpPr>
          <p:spPr bwMode="auto">
            <a:xfrm>
              <a:off x="4582" y="2930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45100" name="Oval 44"/>
            <p:cNvSpPr>
              <a:spLocks noChangeArrowheads="1"/>
            </p:cNvSpPr>
            <p:nvPr/>
          </p:nvSpPr>
          <p:spPr bwMode="auto">
            <a:xfrm>
              <a:off x="3637" y="2938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1" name="Text Box 45"/>
            <p:cNvSpPr txBox="1">
              <a:spLocks noChangeArrowheads="1"/>
            </p:cNvSpPr>
            <p:nvPr/>
          </p:nvSpPr>
          <p:spPr bwMode="auto">
            <a:xfrm>
              <a:off x="3711" y="2938"/>
              <a:ext cx="3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45102" name="Line 46"/>
            <p:cNvSpPr>
              <a:spLocks noChangeShapeType="1"/>
            </p:cNvSpPr>
            <p:nvPr/>
          </p:nvSpPr>
          <p:spPr bwMode="auto">
            <a:xfrm flipH="1">
              <a:off x="3866" y="2659"/>
              <a:ext cx="245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3" name="Line 47"/>
            <p:cNvSpPr>
              <a:spLocks noChangeShapeType="1"/>
            </p:cNvSpPr>
            <p:nvPr/>
          </p:nvSpPr>
          <p:spPr bwMode="auto">
            <a:xfrm flipH="1" flipV="1">
              <a:off x="4454" y="2646"/>
              <a:ext cx="276" cy="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4" name="Text Box 48"/>
            <p:cNvSpPr txBox="1">
              <a:spLocks noChangeArrowheads="1"/>
            </p:cNvSpPr>
            <p:nvPr/>
          </p:nvSpPr>
          <p:spPr bwMode="auto">
            <a:xfrm>
              <a:off x="4097" y="2680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rop</a:t>
              </a:r>
            </a:p>
          </p:txBody>
        </p:sp>
        <p:sp>
          <p:nvSpPr>
            <p:cNvPr id="45105" name="Text Box 49"/>
            <p:cNvSpPr txBox="1">
              <a:spLocks noChangeArrowheads="1"/>
            </p:cNvSpPr>
            <p:nvPr/>
          </p:nvSpPr>
          <p:spPr bwMode="auto">
            <a:xfrm>
              <a:off x="4063" y="301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106" name="Text Box 50"/>
            <p:cNvSpPr txBox="1">
              <a:spLocks noChangeArrowheads="1"/>
            </p:cNvSpPr>
            <p:nvPr/>
          </p:nvSpPr>
          <p:spPr bwMode="auto">
            <a:xfrm>
              <a:off x="4936" y="30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34" name="矩形 33"/>
          <p:cNvSpPr/>
          <p:nvPr/>
        </p:nvSpPr>
        <p:spPr bwMode="auto">
          <a:xfrm>
            <a:off x="1143000" y="1384300"/>
            <a:ext cx="3733800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5314950" y="754062"/>
            <a:ext cx="3067050" cy="2636838"/>
          </a:xfrm>
          <a:prstGeom prst="ellipse">
            <a:avLst/>
          </a:prstGeom>
          <a:solidFill>
            <a:srgbClr val="FFFF00">
              <a:alpha val="3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06476" y="3581400"/>
            <a:ext cx="5108473" cy="611982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5181600" y="3581400"/>
            <a:ext cx="3733800" cy="2293938"/>
          </a:xfrm>
          <a:prstGeom prst="ellipse">
            <a:avLst/>
          </a:prstGeom>
          <a:solidFill>
            <a:srgbClr val="FFFF00">
              <a:alpha val="3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06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C146C-FD7B-4C6D-85CF-C399C5F717A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914400" y="4098925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（</a:t>
            </a:r>
            <a:r>
              <a:rPr lang="en-US" altLang="zh-CN" sz="2000" b="1">
                <a:latin typeface="Times New Roman" pitchFamily="18" charset="0"/>
              </a:rPr>
              <a:t>6</a:t>
            </a:r>
            <a:r>
              <a:rPr lang="zh-CN" altLang="en-US" sz="2000" b="1">
                <a:latin typeface="Times New Roman" pitchFamily="18" charset="0"/>
              </a:rPr>
              <a:t>）</a:t>
            </a:r>
            <a:r>
              <a:rPr lang="en-US" altLang="zh-CN" sz="2000" b="1">
                <a:latin typeface="Times New Roman" pitchFamily="18" charset="0"/>
              </a:rPr>
              <a:t>goto </a:t>
            </a:r>
            <a:r>
              <a:rPr lang="zh-CN" altLang="en-US" sz="2000" b="1">
                <a:latin typeface="Times New Roman" pitchFamily="18" charset="0"/>
              </a:rPr>
              <a:t>（</a:t>
            </a:r>
            <a:r>
              <a:rPr lang="en-US" altLang="zh-CN" sz="2000" b="1">
                <a:latin typeface="Times New Roman" pitchFamily="18" charset="0"/>
              </a:rPr>
              <a:t>s</a:t>
            </a:r>
            <a:r>
              <a:rPr lang="zh-CN" altLang="en-US" sz="2000" b="1">
                <a:latin typeface="Times New Roman" pitchFamily="18" charset="0"/>
              </a:rPr>
              <a:t>）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  （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jump, --,--,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s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））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5257800" y="685800"/>
            <a:ext cx="3276600" cy="5562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115" name="Group 35"/>
          <p:cNvGrpSpPr>
            <a:grpSpLocks/>
          </p:cNvGrpSpPr>
          <p:nvPr/>
        </p:nvGrpSpPr>
        <p:grpSpPr bwMode="auto">
          <a:xfrm>
            <a:off x="6172200" y="4144963"/>
            <a:ext cx="1216025" cy="731837"/>
            <a:chOff x="4082" y="2561"/>
            <a:chExt cx="766" cy="461"/>
          </a:xfrm>
        </p:grpSpPr>
        <p:sp>
          <p:nvSpPr>
            <p:cNvPr id="46087" name="Oval 7"/>
            <p:cNvSpPr>
              <a:spLocks noChangeArrowheads="1"/>
            </p:cNvSpPr>
            <p:nvPr/>
          </p:nvSpPr>
          <p:spPr bwMode="auto">
            <a:xfrm>
              <a:off x="4082" y="2569"/>
              <a:ext cx="453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4164" y="2561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6090" name="Text Box 10"/>
            <p:cNvSpPr txBox="1">
              <a:spLocks noChangeArrowheads="1"/>
            </p:cNvSpPr>
            <p:nvPr/>
          </p:nvSpPr>
          <p:spPr bwMode="auto">
            <a:xfrm>
              <a:off x="4512" y="262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(s)</a:t>
              </a:r>
            </a:p>
          </p:txBody>
        </p:sp>
      </p:grp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838200" y="1508125"/>
            <a:ext cx="441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（</a:t>
            </a:r>
            <a:r>
              <a:rPr lang="en-US" altLang="zh-CN" sz="2000" b="1">
                <a:latin typeface="Times New Roman" pitchFamily="18" charset="0"/>
              </a:rPr>
              <a:t>5</a:t>
            </a:r>
            <a:r>
              <a:rPr lang="zh-CN" altLang="en-US" sz="2000" b="1">
                <a:latin typeface="Times New Roman" pitchFamily="18" charset="0"/>
              </a:rPr>
              <a:t>） 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D[C]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=B 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000" b="1">
                <a:latin typeface="Times New Roman" pitchFamily="18" charset="0"/>
                <a:sym typeface="Symbol" pitchFamily="18" charset="2"/>
              </a:rPr>
              <a:t>[]=,B,--, D[C]</a:t>
            </a:r>
            <a:r>
              <a:rPr lang="zh-CN" altLang="en-US" sz="2000" b="1">
                <a:latin typeface="Times New Roman" pitchFamily="18" charset="0"/>
                <a:sym typeface="Symbol" pitchFamily="18" charset="2"/>
              </a:rPr>
              <a:t>）</a:t>
            </a:r>
          </a:p>
        </p:txBody>
      </p:sp>
      <p:grpSp>
        <p:nvGrpSpPr>
          <p:cNvPr id="46123" name="Group 43"/>
          <p:cNvGrpSpPr>
            <a:grpSpLocks/>
          </p:cNvGrpSpPr>
          <p:nvPr/>
        </p:nvGrpSpPr>
        <p:grpSpPr bwMode="auto">
          <a:xfrm>
            <a:off x="5283200" y="1295400"/>
            <a:ext cx="3419475" cy="1892300"/>
            <a:chOff x="3430" y="768"/>
            <a:chExt cx="2154" cy="1192"/>
          </a:xfrm>
        </p:grpSpPr>
        <p:grpSp>
          <p:nvGrpSpPr>
            <p:cNvPr id="46101" name="Group 21"/>
            <p:cNvGrpSpPr>
              <a:grpSpLocks/>
            </p:cNvGrpSpPr>
            <p:nvPr/>
          </p:nvGrpSpPr>
          <p:grpSpPr bwMode="auto">
            <a:xfrm>
              <a:off x="4174" y="768"/>
              <a:ext cx="453" cy="453"/>
              <a:chOff x="4252" y="2928"/>
              <a:chExt cx="453" cy="453"/>
            </a:xfrm>
          </p:grpSpPr>
          <p:sp>
            <p:nvSpPr>
              <p:cNvPr id="46102" name="Oval 22"/>
              <p:cNvSpPr>
                <a:spLocks noChangeArrowheads="1"/>
              </p:cNvSpPr>
              <p:nvPr/>
            </p:nvSpPr>
            <p:spPr bwMode="auto">
              <a:xfrm>
                <a:off x="4252" y="2928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3" name="Text Box 23"/>
              <p:cNvSpPr txBox="1">
                <a:spLocks noChangeArrowheads="1"/>
              </p:cNvSpPr>
              <p:nvPr/>
            </p:nvSpPr>
            <p:spPr bwMode="auto">
              <a:xfrm>
                <a:off x="4333" y="292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i</a:t>
                </a:r>
              </a:p>
            </p:txBody>
          </p:sp>
        </p:grpSp>
        <p:sp>
          <p:nvSpPr>
            <p:cNvPr id="46104" name="Text Box 24"/>
            <p:cNvSpPr txBox="1">
              <a:spLocks noChangeArrowheads="1"/>
            </p:cNvSpPr>
            <p:nvPr/>
          </p:nvSpPr>
          <p:spPr bwMode="auto">
            <a:xfrm>
              <a:off x="4608" y="80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46116" name="Group 36"/>
            <p:cNvGrpSpPr>
              <a:grpSpLocks/>
            </p:cNvGrpSpPr>
            <p:nvPr/>
          </p:nvGrpSpPr>
          <p:grpSpPr bwMode="auto">
            <a:xfrm>
              <a:off x="3430" y="1488"/>
              <a:ext cx="453" cy="453"/>
              <a:chOff x="3593" y="1467"/>
              <a:chExt cx="453" cy="453"/>
            </a:xfrm>
          </p:grpSpPr>
          <p:sp>
            <p:nvSpPr>
              <p:cNvPr id="46107" name="Oval 27"/>
              <p:cNvSpPr>
                <a:spLocks noChangeArrowheads="1"/>
              </p:cNvSpPr>
              <p:nvPr/>
            </p:nvSpPr>
            <p:spPr bwMode="auto">
              <a:xfrm>
                <a:off x="3593" y="1467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8" name="Text Box 28"/>
              <p:cNvSpPr txBox="1">
                <a:spLocks noChangeArrowheads="1"/>
              </p:cNvSpPr>
              <p:nvPr/>
            </p:nvSpPr>
            <p:spPr bwMode="auto">
              <a:xfrm>
                <a:off x="3674" y="1467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j</a:t>
                </a:r>
              </a:p>
            </p:txBody>
          </p:sp>
        </p:grpSp>
        <p:sp>
          <p:nvSpPr>
            <p:cNvPr id="46109" name="Line 29"/>
            <p:cNvSpPr>
              <a:spLocks noChangeShapeType="1"/>
            </p:cNvSpPr>
            <p:nvPr/>
          </p:nvSpPr>
          <p:spPr bwMode="auto">
            <a:xfrm flipH="1">
              <a:off x="3696" y="1152"/>
              <a:ext cx="547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0" name="Line 30"/>
            <p:cNvSpPr>
              <a:spLocks noChangeShapeType="1"/>
            </p:cNvSpPr>
            <p:nvPr/>
          </p:nvSpPr>
          <p:spPr bwMode="auto">
            <a:xfrm flipH="1" flipV="1">
              <a:off x="4586" y="1139"/>
              <a:ext cx="502" cy="3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4396" y="1173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[]=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848" y="156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D</a:t>
              </a:r>
            </a:p>
          </p:txBody>
        </p:sp>
        <p:grpSp>
          <p:nvGrpSpPr>
            <p:cNvPr id="46121" name="Group 41"/>
            <p:cNvGrpSpPr>
              <a:grpSpLocks/>
            </p:cNvGrpSpPr>
            <p:nvPr/>
          </p:nvGrpSpPr>
          <p:grpSpPr bwMode="auto">
            <a:xfrm>
              <a:off x="4877" y="1487"/>
              <a:ext cx="707" cy="453"/>
              <a:chOff x="4779" y="1459"/>
              <a:chExt cx="707" cy="453"/>
            </a:xfrm>
          </p:grpSpPr>
          <p:sp>
            <p:nvSpPr>
              <p:cNvPr id="46105" name="Oval 25"/>
              <p:cNvSpPr>
                <a:spLocks noChangeArrowheads="1"/>
              </p:cNvSpPr>
              <p:nvPr/>
            </p:nvSpPr>
            <p:spPr bwMode="auto">
              <a:xfrm>
                <a:off x="4779" y="1459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6" name="Text Box 26"/>
              <p:cNvSpPr txBox="1">
                <a:spLocks noChangeArrowheads="1"/>
              </p:cNvSpPr>
              <p:nvPr/>
            </p:nvSpPr>
            <p:spPr bwMode="auto">
              <a:xfrm>
                <a:off x="4831" y="1459"/>
                <a:ext cx="4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k</a:t>
                </a:r>
              </a:p>
            </p:txBody>
          </p:sp>
          <p:sp>
            <p:nvSpPr>
              <p:cNvPr id="46113" name="Text Box 33"/>
              <p:cNvSpPr txBox="1">
                <a:spLocks noChangeArrowheads="1"/>
              </p:cNvSpPr>
              <p:nvPr/>
            </p:nvSpPr>
            <p:spPr bwMode="auto">
              <a:xfrm>
                <a:off x="5198" y="1533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46117" name="Group 37"/>
            <p:cNvGrpSpPr>
              <a:grpSpLocks/>
            </p:cNvGrpSpPr>
            <p:nvPr/>
          </p:nvGrpSpPr>
          <p:grpSpPr bwMode="auto">
            <a:xfrm>
              <a:off x="4156" y="1507"/>
              <a:ext cx="453" cy="453"/>
              <a:chOff x="3593" y="1467"/>
              <a:chExt cx="453" cy="453"/>
            </a:xfrm>
          </p:grpSpPr>
          <p:sp>
            <p:nvSpPr>
              <p:cNvPr id="46118" name="Oval 38"/>
              <p:cNvSpPr>
                <a:spLocks noChangeArrowheads="1"/>
              </p:cNvSpPr>
              <p:nvPr/>
            </p:nvSpPr>
            <p:spPr bwMode="auto">
              <a:xfrm>
                <a:off x="3593" y="1467"/>
                <a:ext cx="453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9" name="Text Box 39"/>
              <p:cNvSpPr txBox="1">
                <a:spLocks noChangeArrowheads="1"/>
              </p:cNvSpPr>
              <p:nvPr/>
            </p:nvSpPr>
            <p:spPr bwMode="auto">
              <a:xfrm>
                <a:off x="3674" y="1467"/>
                <a:ext cx="3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j</a:t>
                </a:r>
              </a:p>
            </p:txBody>
          </p:sp>
        </p:grpSp>
        <p:sp>
          <p:nvSpPr>
            <p:cNvPr id="46120" name="Text Box 40"/>
            <p:cNvSpPr txBox="1">
              <a:spLocks noChangeArrowheads="1"/>
            </p:cNvSpPr>
            <p:nvPr/>
          </p:nvSpPr>
          <p:spPr bwMode="auto">
            <a:xfrm>
              <a:off x="4577" y="155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6122" name="Line 42"/>
            <p:cNvSpPr>
              <a:spLocks noChangeShapeType="1"/>
            </p:cNvSpPr>
            <p:nvPr/>
          </p:nvSpPr>
          <p:spPr bwMode="auto">
            <a:xfrm>
              <a:off x="4403" y="123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1219200" y="1360488"/>
            <a:ext cx="3581400" cy="628649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5257800" y="906462"/>
            <a:ext cx="3444876" cy="2827338"/>
          </a:xfrm>
          <a:prstGeom prst="ellipse">
            <a:avLst/>
          </a:prstGeom>
          <a:solidFill>
            <a:srgbClr val="FFFF00">
              <a:alpha val="3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066800" y="4114800"/>
            <a:ext cx="4191000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5486400" y="3802062"/>
            <a:ext cx="2514031" cy="1608138"/>
          </a:xfrm>
          <a:prstGeom prst="ellipse">
            <a:avLst/>
          </a:prstGeom>
          <a:solidFill>
            <a:srgbClr val="FFFF00">
              <a:alpha val="3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17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1CD167B-E5FB-4970-BB4A-DD9CC808D636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24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6627" name="Text Box 1026"/>
          <p:cNvSpPr txBox="1">
            <a:spLocks noChangeArrowheads="1"/>
          </p:cNvSpPr>
          <p:nvPr/>
        </p:nvSpPr>
        <p:spPr bwMode="auto">
          <a:xfrm>
            <a:off x="914400" y="476250"/>
            <a:ext cx="541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800000"/>
                </a:solidFill>
                <a:latin typeface="Times New Roman" pitchFamily="18" charset="0"/>
              </a:rPr>
              <a:t>DAG</a:t>
            </a:r>
            <a:r>
              <a:rPr lang="zh-CN" altLang="en-US" sz="2000" b="1" dirty="0">
                <a:solidFill>
                  <a:srgbClr val="800000"/>
                </a:solidFill>
                <a:latin typeface="Times New Roman" pitchFamily="18" charset="0"/>
              </a:rPr>
              <a:t>优化步骤</a:t>
            </a:r>
          </a:p>
        </p:txBody>
      </p:sp>
      <p:sp>
        <p:nvSpPr>
          <p:cNvPr id="26628" name="Text Box 1027"/>
          <p:cNvSpPr txBox="1">
            <a:spLocks noChangeArrowheads="1"/>
          </p:cNvSpPr>
          <p:nvPr/>
        </p:nvSpPr>
        <p:spPr bwMode="auto">
          <a:xfrm>
            <a:off x="838200" y="873125"/>
            <a:ext cx="6324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） 构造基本块四元式的</a:t>
            </a:r>
            <a:r>
              <a:rPr lang="en-US" altLang="zh-CN" sz="2000" b="1" dirty="0">
                <a:latin typeface="Times New Roman" pitchFamily="18" charset="0"/>
              </a:rPr>
              <a:t>DAG</a:t>
            </a:r>
            <a:r>
              <a:rPr lang="zh-CN" altLang="en-US" sz="2000" b="1" dirty="0">
                <a:latin typeface="Times New Roman" pitchFamily="18" charset="0"/>
              </a:rPr>
              <a:t>；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2</a:t>
            </a:r>
            <a:r>
              <a:rPr lang="zh-CN" altLang="en-US" sz="2000" b="1" dirty="0">
                <a:latin typeface="Times New Roman" pitchFamily="18" charset="0"/>
              </a:rPr>
              <a:t>） 按</a:t>
            </a:r>
            <a:r>
              <a:rPr lang="en-US" altLang="zh-CN" sz="2000" b="1" dirty="0">
                <a:latin typeface="Times New Roman" pitchFamily="18" charset="0"/>
              </a:rPr>
              <a:t>DAG</a:t>
            </a:r>
            <a:r>
              <a:rPr lang="zh-CN" altLang="en-US" sz="2000" b="1" dirty="0">
                <a:latin typeface="Times New Roman" pitchFamily="18" charset="0"/>
              </a:rPr>
              <a:t>结点顺序，重写基本块四元式。</a:t>
            </a:r>
          </a:p>
        </p:txBody>
      </p:sp>
      <p:sp>
        <p:nvSpPr>
          <p:cNvPr id="26629" name="Text Box 1028"/>
          <p:cNvSpPr txBox="1">
            <a:spLocks noChangeArrowheads="1"/>
          </p:cNvSpPr>
          <p:nvPr/>
        </p:nvSpPr>
        <p:spPr bwMode="auto">
          <a:xfrm>
            <a:off x="900113" y="1771650"/>
            <a:ext cx="6643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800000"/>
                </a:solidFill>
                <a:latin typeface="Times New Roman" pitchFamily="18" charset="0"/>
              </a:rPr>
              <a:t>构造</a:t>
            </a:r>
            <a:r>
              <a:rPr lang="en-US" altLang="zh-CN" sz="2000" b="1">
                <a:solidFill>
                  <a:srgbClr val="800000"/>
                </a:solidFill>
                <a:latin typeface="Times New Roman" pitchFamily="18" charset="0"/>
              </a:rPr>
              <a:t>DAG</a:t>
            </a:r>
            <a:r>
              <a:rPr lang="zh-CN" altLang="en-US" sz="2000" b="1">
                <a:solidFill>
                  <a:srgbClr val="800000"/>
                </a:solidFill>
                <a:latin typeface="Times New Roman" pitchFamily="18" charset="0"/>
              </a:rPr>
              <a:t>算法思想（限于四元式（</a:t>
            </a:r>
            <a:r>
              <a:rPr lang="en-US" altLang="zh-CN" sz="2000" b="1">
                <a:solidFill>
                  <a:srgbClr val="800000"/>
                </a:solidFill>
                <a:latin typeface="Times New Roman" pitchFamily="18" charset="0"/>
              </a:rPr>
              <a:t>0</a:t>
            </a:r>
            <a:r>
              <a:rPr lang="zh-CN" altLang="en-US" sz="2000" b="1">
                <a:solidFill>
                  <a:srgbClr val="800000"/>
                </a:solidFill>
                <a:latin typeface="Times New Roman" pitchFamily="18" charset="0"/>
              </a:rPr>
              <a:t>）、（</a:t>
            </a:r>
            <a:r>
              <a:rPr lang="en-US" altLang="zh-CN" sz="2000" b="1">
                <a:solidFill>
                  <a:srgbClr val="800000"/>
                </a:solidFill>
                <a:latin typeface="Times New Roman" pitchFamily="18" charset="0"/>
              </a:rPr>
              <a:t>1</a:t>
            </a:r>
            <a:r>
              <a:rPr lang="zh-CN" altLang="en-US" sz="2000" b="1">
                <a:solidFill>
                  <a:srgbClr val="800000"/>
                </a:solidFill>
                <a:latin typeface="Times New Roman" pitchFamily="18" charset="0"/>
              </a:rPr>
              <a:t>）和（</a:t>
            </a:r>
            <a:r>
              <a:rPr lang="en-US" altLang="zh-CN" sz="2000" b="1">
                <a:solidFill>
                  <a:srgbClr val="800000"/>
                </a:solidFill>
                <a:latin typeface="Times New Roman" pitchFamily="18" charset="0"/>
              </a:rPr>
              <a:t>2</a:t>
            </a:r>
            <a:r>
              <a:rPr lang="zh-CN" altLang="en-US" sz="2000" b="1">
                <a:solidFill>
                  <a:srgbClr val="800000"/>
                </a:solidFill>
                <a:latin typeface="Times New Roman" pitchFamily="18" charset="0"/>
              </a:rPr>
              <a:t>））</a:t>
            </a:r>
          </a:p>
        </p:txBody>
      </p:sp>
      <p:sp>
        <p:nvSpPr>
          <p:cNvPr id="26630" name="Text Box 1032"/>
          <p:cNvSpPr txBox="1">
            <a:spLocks noChangeArrowheads="1"/>
          </p:cNvSpPr>
          <p:nvPr/>
        </p:nvSpPr>
        <p:spPr bwMode="auto">
          <a:xfrm>
            <a:off x="684212" y="2286000"/>
            <a:ext cx="813593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对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型四元式：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A:=B </a:t>
            </a:r>
          </a:p>
          <a:p>
            <a:pPr algn="l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. 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）无定义，则构造一标记为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的叶结点，并定义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）为这个结点；记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的值为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ct val="150000"/>
              </a:lnSpc>
              <a:buFont typeface="Wingdings" pitchFamily="2" charset="2"/>
              <a:buAutoNum type="arabicPeriod" startAt="2"/>
            </a:pPr>
            <a:r>
              <a:rPr kumimoji="0"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无定义，则把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附加在结点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上并令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NODE(A)=n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；否则先把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从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结点上附加标识符集中删除（注意，如果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是叶结点，则其标记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不删除），把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附加到新结点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上并令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NODE(A)=n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。转处理下一四元式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kumimoji="0" lang="en-US" altLang="zh-CN" sz="20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  <a:buFont typeface="Wingdings" pitchFamily="2" charset="2"/>
              <a:buAutoNum type="arabicPeriod" startAt="2"/>
            </a:pPr>
            <a:endParaRPr kumimoji="0" lang="zh-CN" alt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1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4088A960-53D4-41EB-9420-F9E843EE7050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25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424433"/>
            <a:ext cx="7958138" cy="582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ts val="3000"/>
              </a:lnSpc>
            </a:pP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对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型四元式：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A:=op B</a:t>
            </a:r>
            <a:endParaRPr kumimoji="0" lang="en-US" altLang="zh-CN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l" eaLnBrk="1" hangingPunct="1">
              <a:lnSpc>
                <a:spcPts val="3000"/>
              </a:lnSpc>
            </a:pP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1.    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的叶结点并定义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）为这个结点；</a:t>
            </a:r>
          </a:p>
          <a:p>
            <a:pPr algn="l" eaLnBrk="1" hangingPunct="1">
              <a:lnSpc>
                <a:spcPts val="3000"/>
              </a:lnSpc>
              <a:buFontTx/>
              <a:buAutoNum type="arabicPeriod" startAt="2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是标记为常数的叶结点 ，则转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，否则转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 startAt="2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执行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op 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（即合并已知量），令得到的新常数为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是处理当前四元式时新构造出来的结点，则删除它。如果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NODE(P)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无定义，则构造一用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做标记的叶结点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。置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NODE(P)=n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 startAt="2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检查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DAG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中是否已有一结点，其唯一后继为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，且标记为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op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（即找公共子表达式）。如果没有，则构造该结点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，否则就把已有的结点作为它的结点并设该结点为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 startAt="2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无定义，则把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附加在结点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上并令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NODE(A)=n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；否则先把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从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结点上附加标识符集中删除（注意，如果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是叶结点，则其标记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不删除），把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附加到新结点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上并令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NODE(A)=n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305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01D4C26-F0D2-4570-A779-1D93A1B25850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26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228600" y="333375"/>
            <a:ext cx="880745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ts val="3000"/>
              </a:lnSpc>
            </a:pP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对</a:t>
            </a:r>
            <a:r>
              <a:rPr kumimoji="0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kumimoji="0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型四元式：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A:=B op C</a:t>
            </a:r>
            <a:endParaRPr kumimoji="0" lang="en-US" altLang="zh-CN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的叶结点并定义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）为这个结点；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NODE(C)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无定义，则构造一标记为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的叶结点并定义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）为这个结点；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和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NODE(C)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都是标记为常数的叶结点，则转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，否则转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执行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B op C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（即合并已知量），令得到的新常数为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或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NODE(C)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是处理当前四元式时新构造出来的结点，则删除它。如果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NODE(P)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无定义，则构造一用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做标记的叶结点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。置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NODE(P)=n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，转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kumimoji="0" lang="zh-CN" altLang="en-US" sz="2000" b="1" dirty="0">
              <a:latin typeface="Times New Roman" pitchFamily="18" charset="0"/>
            </a:endParaRP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latin typeface="Times New Roman" pitchFamily="18" charset="0"/>
              </a:rPr>
              <a:t>检查中</a:t>
            </a:r>
            <a:r>
              <a:rPr kumimoji="0" lang="en-US" altLang="zh-CN" sz="2000" b="1" dirty="0">
                <a:latin typeface="Times New Roman" pitchFamily="18" charset="0"/>
              </a:rPr>
              <a:t>DAG</a:t>
            </a:r>
            <a:r>
              <a:rPr kumimoji="0" lang="zh-CN" altLang="en-US" sz="2000" b="1" dirty="0">
                <a:latin typeface="Times New Roman" pitchFamily="18" charset="0"/>
              </a:rPr>
              <a:t>中是否已有一结点，其左后继为</a:t>
            </a:r>
            <a:r>
              <a:rPr kumimoji="0" lang="en-US" altLang="zh-CN" sz="2000" b="1" dirty="0">
                <a:latin typeface="Times New Roman" pitchFamily="18" charset="0"/>
              </a:rPr>
              <a:t>NODE(B)</a:t>
            </a:r>
            <a:r>
              <a:rPr kumimoji="0" lang="zh-CN" altLang="en-US" sz="2000" b="1" dirty="0">
                <a:latin typeface="Times New Roman" pitchFamily="18" charset="0"/>
              </a:rPr>
              <a:t>，其右后继为</a:t>
            </a:r>
            <a:r>
              <a:rPr kumimoji="0" lang="en-US" altLang="zh-CN" sz="2000" b="1" dirty="0">
                <a:latin typeface="Times New Roman" pitchFamily="18" charset="0"/>
              </a:rPr>
              <a:t>NODE(C)</a:t>
            </a:r>
            <a:r>
              <a:rPr kumimoji="0" lang="zh-CN" altLang="en-US" sz="2000" b="1" dirty="0">
                <a:latin typeface="Times New Roman" pitchFamily="18" charset="0"/>
              </a:rPr>
              <a:t>，且标记为</a:t>
            </a:r>
            <a:r>
              <a:rPr kumimoji="0" lang="en-US" altLang="zh-CN" sz="2000" b="1" dirty="0">
                <a:latin typeface="Times New Roman" pitchFamily="18" charset="0"/>
              </a:rPr>
              <a:t>op</a:t>
            </a:r>
            <a:r>
              <a:rPr kumimoji="0" lang="zh-CN" altLang="en-US" sz="2000" b="1" dirty="0">
                <a:latin typeface="Times New Roman" pitchFamily="18" charset="0"/>
              </a:rPr>
              <a:t>（即找公共子表达式）。如果没有，则构造该结点</a:t>
            </a:r>
            <a:r>
              <a:rPr kumimoji="0" lang="en-US" altLang="zh-CN" sz="2000" b="1" dirty="0"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latin typeface="Times New Roman" pitchFamily="18" charset="0"/>
              </a:rPr>
              <a:t>，否则就把已有的结点作为它的结点并设该结点为</a:t>
            </a:r>
            <a:r>
              <a:rPr kumimoji="0" lang="en-US" altLang="zh-CN" sz="2000" b="1" dirty="0"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r>
              <a:rPr kumimoji="0" lang="zh-CN" altLang="en-US" sz="2000" b="1" dirty="0">
                <a:latin typeface="Times New Roman" pitchFamily="18" charset="0"/>
              </a:rPr>
              <a:t>如果</a:t>
            </a:r>
            <a:r>
              <a:rPr kumimoji="0" lang="en-US" altLang="zh-CN" sz="2000" b="1" dirty="0"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latin typeface="Times New Roman" pitchFamily="18" charset="0"/>
              </a:rPr>
              <a:t>无定义，则把</a:t>
            </a:r>
            <a:r>
              <a:rPr kumimoji="0" lang="en-US" altLang="zh-CN" sz="2000" b="1" dirty="0"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latin typeface="Times New Roman" pitchFamily="18" charset="0"/>
              </a:rPr>
              <a:t>附加在结点</a:t>
            </a:r>
            <a:r>
              <a:rPr kumimoji="0" lang="en-US" altLang="zh-CN" sz="2000" b="1" dirty="0"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latin typeface="Times New Roman" pitchFamily="18" charset="0"/>
              </a:rPr>
              <a:t>上并令</a:t>
            </a:r>
            <a:r>
              <a:rPr kumimoji="0" lang="en-US" altLang="zh-CN" sz="2000" b="1" dirty="0">
                <a:latin typeface="Times New Roman" pitchFamily="18" charset="0"/>
              </a:rPr>
              <a:t>NODE(A)=n</a:t>
            </a:r>
            <a:r>
              <a:rPr kumimoji="0" lang="zh-CN" altLang="en-US" sz="2000" b="1" dirty="0">
                <a:latin typeface="Times New Roman" pitchFamily="18" charset="0"/>
              </a:rPr>
              <a:t>；否则先把</a:t>
            </a:r>
            <a:r>
              <a:rPr kumimoji="0" lang="en-US" altLang="zh-CN" sz="2000" b="1" dirty="0"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latin typeface="Times New Roman" pitchFamily="18" charset="0"/>
              </a:rPr>
              <a:t>从</a:t>
            </a:r>
            <a:r>
              <a:rPr kumimoji="0" lang="en-US" altLang="zh-CN" sz="2000" b="1" dirty="0"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latin typeface="Times New Roman" pitchFamily="18" charset="0"/>
              </a:rPr>
              <a:t>结点上附加标识符集中删除（注意，如果</a:t>
            </a:r>
            <a:r>
              <a:rPr kumimoji="0" lang="en-US" altLang="zh-CN" sz="2000" b="1" dirty="0">
                <a:latin typeface="Times New Roman" pitchFamily="18" charset="0"/>
              </a:rPr>
              <a:t>NODE(A)</a:t>
            </a:r>
            <a:r>
              <a:rPr kumimoji="0" lang="zh-CN" altLang="en-US" sz="2000" b="1" dirty="0">
                <a:latin typeface="Times New Roman" pitchFamily="18" charset="0"/>
              </a:rPr>
              <a:t>是叶结点，则其标记</a:t>
            </a:r>
            <a:r>
              <a:rPr kumimoji="0" lang="en-US" altLang="zh-CN" sz="2000" b="1" dirty="0"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latin typeface="Times New Roman" pitchFamily="18" charset="0"/>
              </a:rPr>
              <a:t>不删除），把</a:t>
            </a:r>
            <a:r>
              <a:rPr kumimoji="0" lang="en-US" altLang="zh-CN" sz="2000" b="1" dirty="0">
                <a:latin typeface="Times New Roman" pitchFamily="18" charset="0"/>
              </a:rPr>
              <a:t>A</a:t>
            </a:r>
            <a:r>
              <a:rPr kumimoji="0" lang="zh-CN" altLang="en-US" sz="2000" b="1" dirty="0">
                <a:latin typeface="Times New Roman" pitchFamily="18" charset="0"/>
              </a:rPr>
              <a:t>附加到新结点</a:t>
            </a:r>
            <a:r>
              <a:rPr kumimoji="0" lang="en-US" altLang="zh-CN" sz="2000" b="1" dirty="0">
                <a:latin typeface="Times New Roman" pitchFamily="18" charset="0"/>
              </a:rPr>
              <a:t>n</a:t>
            </a:r>
            <a:r>
              <a:rPr kumimoji="0" lang="zh-CN" altLang="en-US" sz="2000" b="1" dirty="0">
                <a:latin typeface="Times New Roman" pitchFamily="18" charset="0"/>
              </a:rPr>
              <a:t>上并令</a:t>
            </a:r>
            <a:r>
              <a:rPr kumimoji="0" lang="en-US" altLang="zh-CN" sz="2000" b="1" dirty="0">
                <a:latin typeface="Times New Roman" pitchFamily="18" charset="0"/>
              </a:rPr>
              <a:t>NODE(A)=n</a:t>
            </a:r>
            <a:r>
              <a:rPr kumimoji="0" lang="zh-CN" altLang="en-US" sz="2000" b="1" dirty="0">
                <a:latin typeface="Times New Roman" pitchFamily="18" charset="0"/>
              </a:rPr>
              <a:t>。</a:t>
            </a:r>
          </a:p>
          <a:p>
            <a:pPr algn="l" eaLnBrk="1" hangingPunct="1">
              <a:lnSpc>
                <a:spcPts val="3000"/>
              </a:lnSpc>
              <a:buFontTx/>
              <a:buAutoNum type="arabicPeriod"/>
            </a:pPr>
            <a:endParaRPr kumimoji="0" lang="en-US" altLang="zh-CN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2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289BE-F96F-4518-8212-7A3402817FE5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219200" y="838200"/>
            <a:ext cx="4625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例  试构造基本块</a:t>
            </a:r>
            <a:r>
              <a:rPr lang="en-US" altLang="zh-CN" sz="2000" b="1">
                <a:latin typeface="Times New Roman" pitchFamily="18" charset="0"/>
              </a:rPr>
              <a:t>G</a:t>
            </a:r>
            <a:r>
              <a:rPr lang="zh-CN" altLang="en-US" sz="2000" b="1">
                <a:latin typeface="Times New Roman" pitchFamily="18" charset="0"/>
              </a:rPr>
              <a:t>的</a:t>
            </a:r>
            <a:r>
              <a:rPr lang="en-US" altLang="zh-CN" sz="2000" b="1">
                <a:latin typeface="Times New Roman" pitchFamily="18" charset="0"/>
              </a:rPr>
              <a:t>DAG</a:t>
            </a:r>
            <a:r>
              <a:rPr lang="zh-CN" altLang="en-US" sz="2000" b="1">
                <a:latin typeface="Times New Roman" pitchFamily="18" charset="0"/>
              </a:rPr>
              <a:t>。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19100" y="138814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Times New Roman" pitchFamily="18" charset="0"/>
              </a:rPr>
              <a:t>⑴ 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=3.14 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Times New Roman" pitchFamily="18" charset="0"/>
              </a:rPr>
              <a:t>⑵ 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Times New Roman" pitchFamily="18" charset="0"/>
              </a:rPr>
              <a:t>⑶ 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Times New Roman" pitchFamily="18" charset="0"/>
              </a:rPr>
              <a:t>⑷ A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Times New Roman" pitchFamily="18" charset="0"/>
              </a:rPr>
              <a:t>⑸ A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B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Times New Roman" pitchFamily="18" charset="0"/>
              </a:rPr>
              <a:t>⑹ 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Times New Roman" pitchFamily="18" charset="0"/>
              </a:rPr>
              <a:t>⑺ 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Times New Roman" pitchFamily="18" charset="0"/>
              </a:rPr>
              <a:t>⑻ 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Times New Roman" pitchFamily="18" charset="0"/>
              </a:rPr>
              <a:t>⑼ 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Times New Roman" pitchFamily="18" charset="0"/>
              </a:rPr>
              <a:t>⑽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</a:p>
        </p:txBody>
      </p:sp>
      <p:sp>
        <p:nvSpPr>
          <p:cNvPr id="44059" name="Oval 27"/>
          <p:cNvSpPr>
            <a:spLocks noChangeArrowheads="1"/>
          </p:cNvSpPr>
          <p:nvPr/>
        </p:nvSpPr>
        <p:spPr bwMode="auto">
          <a:xfrm>
            <a:off x="4114800" y="1825625"/>
            <a:ext cx="762000" cy="719138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4217988" y="1803400"/>
            <a:ext cx="701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b="1" baseline="-10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4078" name="Text Box 46"/>
          <p:cNvSpPr txBox="1">
            <a:spLocks noChangeArrowheads="1"/>
          </p:cNvSpPr>
          <p:nvPr/>
        </p:nvSpPr>
        <p:spPr bwMode="auto">
          <a:xfrm>
            <a:off x="4832350" y="1954213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b="1" baseline="-1000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4079" name="Text Box 47"/>
          <p:cNvSpPr txBox="1">
            <a:spLocks noChangeArrowheads="1"/>
          </p:cNvSpPr>
          <p:nvPr/>
        </p:nvSpPr>
        <p:spPr bwMode="auto">
          <a:xfrm>
            <a:off x="4114800" y="2498725"/>
            <a:ext cx="83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44080" name="Rectangle 48"/>
          <p:cNvSpPr>
            <a:spLocks noChangeArrowheads="1"/>
          </p:cNvSpPr>
          <p:nvPr/>
        </p:nvSpPr>
        <p:spPr bwMode="auto">
          <a:xfrm>
            <a:off x="3678238" y="1627188"/>
            <a:ext cx="1808162" cy="1404937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81" name="Oval 49"/>
          <p:cNvSpPr>
            <a:spLocks noChangeArrowheads="1"/>
          </p:cNvSpPr>
          <p:nvPr/>
        </p:nvSpPr>
        <p:spPr bwMode="auto">
          <a:xfrm>
            <a:off x="5943600" y="1749425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82" name="Text Box 50"/>
          <p:cNvSpPr txBox="1">
            <a:spLocks noChangeArrowheads="1"/>
          </p:cNvSpPr>
          <p:nvPr/>
        </p:nvSpPr>
        <p:spPr bwMode="auto">
          <a:xfrm>
            <a:off x="6046788" y="172720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1</a:t>
            </a:r>
          </a:p>
        </p:txBody>
      </p:sp>
      <p:sp>
        <p:nvSpPr>
          <p:cNvPr id="44083" name="Text Box 51"/>
          <p:cNvSpPr txBox="1">
            <a:spLocks noChangeArrowheads="1"/>
          </p:cNvSpPr>
          <p:nvPr/>
        </p:nvSpPr>
        <p:spPr bwMode="auto">
          <a:xfrm>
            <a:off x="6662738" y="187801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0</a:t>
            </a:r>
          </a:p>
        </p:txBody>
      </p:sp>
      <p:sp>
        <p:nvSpPr>
          <p:cNvPr id="44084" name="Text Box 52"/>
          <p:cNvSpPr txBox="1">
            <a:spLocks noChangeArrowheads="1"/>
          </p:cNvSpPr>
          <p:nvPr/>
        </p:nvSpPr>
        <p:spPr bwMode="auto">
          <a:xfrm>
            <a:off x="5943600" y="242252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3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b="1">
                <a:latin typeface="Times New Roman" pitchFamily="18" charset="0"/>
              </a:rPr>
              <a:t>14</a:t>
            </a:r>
          </a:p>
        </p:txBody>
      </p:sp>
      <p:sp>
        <p:nvSpPr>
          <p:cNvPr id="44086" name="Oval 54"/>
          <p:cNvSpPr>
            <a:spLocks noChangeArrowheads="1"/>
          </p:cNvSpPr>
          <p:nvPr/>
        </p:nvSpPr>
        <p:spPr bwMode="auto">
          <a:xfrm>
            <a:off x="7380288" y="1760538"/>
            <a:ext cx="762000" cy="719137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87" name="Text Box 55"/>
          <p:cNvSpPr txBox="1">
            <a:spLocks noChangeArrowheads="1"/>
          </p:cNvSpPr>
          <p:nvPr/>
        </p:nvSpPr>
        <p:spPr bwMode="auto">
          <a:xfrm>
            <a:off x="7483475" y="1738313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n</a:t>
            </a:r>
            <a:r>
              <a:rPr lang="en-US" altLang="zh-CN" b="1" baseline="-10000">
                <a:solidFill>
                  <a:schemeClr val="hlink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4088" name="Text Box 56"/>
          <p:cNvSpPr txBox="1">
            <a:spLocks noChangeArrowheads="1"/>
          </p:cNvSpPr>
          <p:nvPr/>
        </p:nvSpPr>
        <p:spPr bwMode="auto">
          <a:xfrm>
            <a:off x="8099425" y="187801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altLang="zh-CN" b="1" baseline="-10000">
                <a:solidFill>
                  <a:schemeClr val="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4089" name="Text Box 57"/>
          <p:cNvSpPr txBox="1">
            <a:spLocks noChangeArrowheads="1"/>
          </p:cNvSpPr>
          <p:nvPr/>
        </p:nvSpPr>
        <p:spPr bwMode="auto">
          <a:xfrm>
            <a:off x="7456488" y="242252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6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28</a:t>
            </a:r>
          </a:p>
        </p:txBody>
      </p:sp>
      <p:sp>
        <p:nvSpPr>
          <p:cNvPr id="44096" name="Rectangle 64"/>
          <p:cNvSpPr>
            <a:spLocks noChangeArrowheads="1"/>
          </p:cNvSpPr>
          <p:nvPr/>
        </p:nvSpPr>
        <p:spPr bwMode="auto">
          <a:xfrm>
            <a:off x="5692775" y="1627188"/>
            <a:ext cx="2971800" cy="1404937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08" name="Text Box 76"/>
          <p:cNvSpPr txBox="1">
            <a:spLocks noChangeArrowheads="1"/>
          </p:cNvSpPr>
          <p:nvPr/>
        </p:nvSpPr>
        <p:spPr bwMode="auto">
          <a:xfrm>
            <a:off x="4343400" y="29559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⑴</a:t>
            </a:r>
          </a:p>
        </p:txBody>
      </p:sp>
      <p:sp>
        <p:nvSpPr>
          <p:cNvPr id="44109" name="Text Box 77"/>
          <p:cNvSpPr txBox="1">
            <a:spLocks noChangeArrowheads="1"/>
          </p:cNvSpPr>
          <p:nvPr/>
        </p:nvSpPr>
        <p:spPr bwMode="auto">
          <a:xfrm>
            <a:off x="6880225" y="29559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⑵</a:t>
            </a:r>
          </a:p>
        </p:txBody>
      </p:sp>
      <p:sp>
        <p:nvSpPr>
          <p:cNvPr id="44110" name="Oval 78"/>
          <p:cNvSpPr>
            <a:spLocks noChangeArrowheads="1"/>
          </p:cNvSpPr>
          <p:nvPr/>
        </p:nvSpPr>
        <p:spPr bwMode="auto">
          <a:xfrm>
            <a:off x="3819525" y="4643438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11" name="Text Box 79"/>
          <p:cNvSpPr txBox="1">
            <a:spLocks noChangeArrowheads="1"/>
          </p:cNvSpPr>
          <p:nvPr/>
        </p:nvSpPr>
        <p:spPr bwMode="auto">
          <a:xfrm>
            <a:off x="3922713" y="4621213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1</a:t>
            </a:r>
          </a:p>
        </p:txBody>
      </p:sp>
      <p:sp>
        <p:nvSpPr>
          <p:cNvPr id="44112" name="Text Box 80"/>
          <p:cNvSpPr txBox="1">
            <a:spLocks noChangeArrowheads="1"/>
          </p:cNvSpPr>
          <p:nvPr/>
        </p:nvSpPr>
        <p:spPr bwMode="auto">
          <a:xfrm>
            <a:off x="4538663" y="47720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0</a:t>
            </a:r>
          </a:p>
        </p:txBody>
      </p:sp>
      <p:sp>
        <p:nvSpPr>
          <p:cNvPr id="44113" name="Text Box 81"/>
          <p:cNvSpPr txBox="1">
            <a:spLocks noChangeArrowheads="1"/>
          </p:cNvSpPr>
          <p:nvPr/>
        </p:nvSpPr>
        <p:spPr bwMode="auto">
          <a:xfrm>
            <a:off x="3819525" y="53165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3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b="1">
                <a:latin typeface="Times New Roman" pitchFamily="18" charset="0"/>
              </a:rPr>
              <a:t>14</a:t>
            </a:r>
          </a:p>
        </p:txBody>
      </p:sp>
      <p:sp>
        <p:nvSpPr>
          <p:cNvPr id="44114" name="Oval 82"/>
          <p:cNvSpPr>
            <a:spLocks noChangeArrowheads="1"/>
          </p:cNvSpPr>
          <p:nvPr/>
        </p:nvSpPr>
        <p:spPr bwMode="auto">
          <a:xfrm>
            <a:off x="5256213" y="4654550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15" name="Text Box 83"/>
          <p:cNvSpPr txBox="1">
            <a:spLocks noChangeArrowheads="1"/>
          </p:cNvSpPr>
          <p:nvPr/>
        </p:nvSpPr>
        <p:spPr bwMode="auto">
          <a:xfrm>
            <a:off x="5359400" y="4632325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2</a:t>
            </a:r>
          </a:p>
        </p:txBody>
      </p:sp>
      <p:sp>
        <p:nvSpPr>
          <p:cNvPr id="44116" name="Text Box 84"/>
          <p:cNvSpPr txBox="1">
            <a:spLocks noChangeArrowheads="1"/>
          </p:cNvSpPr>
          <p:nvPr/>
        </p:nvSpPr>
        <p:spPr bwMode="auto">
          <a:xfrm>
            <a:off x="5975350" y="47720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1</a:t>
            </a:r>
          </a:p>
        </p:txBody>
      </p:sp>
      <p:sp>
        <p:nvSpPr>
          <p:cNvPr id="44117" name="Text Box 85"/>
          <p:cNvSpPr txBox="1">
            <a:spLocks noChangeArrowheads="1"/>
          </p:cNvSpPr>
          <p:nvPr/>
        </p:nvSpPr>
        <p:spPr bwMode="auto">
          <a:xfrm>
            <a:off x="5332413" y="53165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6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b="1">
                <a:latin typeface="Times New Roman" pitchFamily="18" charset="0"/>
              </a:rPr>
              <a:t>28</a:t>
            </a:r>
          </a:p>
        </p:txBody>
      </p:sp>
      <p:sp>
        <p:nvSpPr>
          <p:cNvPr id="44118" name="Rectangle 86"/>
          <p:cNvSpPr>
            <a:spLocks noChangeArrowheads="1"/>
          </p:cNvSpPr>
          <p:nvPr/>
        </p:nvSpPr>
        <p:spPr bwMode="auto">
          <a:xfrm>
            <a:off x="3657600" y="3487738"/>
            <a:ext cx="5029200" cy="243840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19" name="Text Box 87"/>
          <p:cNvSpPr txBox="1">
            <a:spLocks noChangeArrowheads="1"/>
          </p:cNvSpPr>
          <p:nvPr/>
        </p:nvSpPr>
        <p:spPr bwMode="auto">
          <a:xfrm>
            <a:off x="6019800" y="5851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⑶</a:t>
            </a:r>
          </a:p>
        </p:txBody>
      </p:sp>
      <p:sp>
        <p:nvSpPr>
          <p:cNvPr id="44120" name="Oval 88"/>
          <p:cNvSpPr>
            <a:spLocks noChangeArrowheads="1"/>
          </p:cNvSpPr>
          <p:nvPr/>
        </p:nvSpPr>
        <p:spPr bwMode="auto">
          <a:xfrm>
            <a:off x="6650038" y="4719638"/>
            <a:ext cx="762000" cy="719137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21" name="Text Box 89"/>
          <p:cNvSpPr txBox="1">
            <a:spLocks noChangeArrowheads="1"/>
          </p:cNvSpPr>
          <p:nvPr/>
        </p:nvSpPr>
        <p:spPr bwMode="auto">
          <a:xfrm>
            <a:off x="6753225" y="4697413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n</a:t>
            </a:r>
            <a:r>
              <a:rPr lang="en-US" altLang="zh-CN" b="1" baseline="-10000">
                <a:solidFill>
                  <a:schemeClr val="hlink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4123" name="Text Box 91"/>
          <p:cNvSpPr txBox="1">
            <a:spLocks noChangeArrowheads="1"/>
          </p:cNvSpPr>
          <p:nvPr/>
        </p:nvSpPr>
        <p:spPr bwMode="auto">
          <a:xfrm>
            <a:off x="6757988" y="5392738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44124" name="Oval 92"/>
          <p:cNvSpPr>
            <a:spLocks noChangeArrowheads="1"/>
          </p:cNvSpPr>
          <p:nvPr/>
        </p:nvSpPr>
        <p:spPr bwMode="auto">
          <a:xfrm>
            <a:off x="7759700" y="4730750"/>
            <a:ext cx="762000" cy="719138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25" name="Text Box 93"/>
          <p:cNvSpPr txBox="1">
            <a:spLocks noChangeArrowheads="1"/>
          </p:cNvSpPr>
          <p:nvPr/>
        </p:nvSpPr>
        <p:spPr bwMode="auto">
          <a:xfrm>
            <a:off x="7862888" y="4708525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n</a:t>
            </a:r>
            <a:r>
              <a:rPr lang="en-US" altLang="zh-CN" b="1" baseline="-10000">
                <a:solidFill>
                  <a:schemeClr val="hlink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4126" name="Text Box 94"/>
          <p:cNvSpPr txBox="1">
            <a:spLocks noChangeArrowheads="1"/>
          </p:cNvSpPr>
          <p:nvPr/>
        </p:nvSpPr>
        <p:spPr bwMode="auto">
          <a:xfrm>
            <a:off x="7747000" y="53927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44128" name="Oval 96"/>
          <p:cNvSpPr>
            <a:spLocks noChangeArrowheads="1"/>
          </p:cNvSpPr>
          <p:nvPr/>
        </p:nvSpPr>
        <p:spPr bwMode="auto">
          <a:xfrm>
            <a:off x="7173913" y="3589338"/>
            <a:ext cx="762000" cy="719137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29" name="Text Box 97"/>
          <p:cNvSpPr txBox="1">
            <a:spLocks noChangeArrowheads="1"/>
          </p:cNvSpPr>
          <p:nvPr/>
        </p:nvSpPr>
        <p:spPr bwMode="auto">
          <a:xfrm>
            <a:off x="7277100" y="3567113"/>
            <a:ext cx="701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chemeClr val="hlink"/>
                </a:solidFill>
                <a:latin typeface="Times New Roman" pitchFamily="18" charset="0"/>
              </a:rPr>
              <a:t>n</a:t>
            </a:r>
            <a:r>
              <a:rPr lang="en-US" altLang="zh-CN" b="1" baseline="-10000" dirty="0">
                <a:solidFill>
                  <a:schemeClr val="hlink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4130" name="Text Box 98"/>
          <p:cNvSpPr txBox="1">
            <a:spLocks noChangeArrowheads="1"/>
          </p:cNvSpPr>
          <p:nvPr/>
        </p:nvSpPr>
        <p:spPr bwMode="auto">
          <a:xfrm>
            <a:off x="7280275" y="41957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chemeClr val="hlink"/>
                </a:solidFill>
                <a:latin typeface="Times New Roman" pitchFamily="18" charset="0"/>
              </a:rPr>
              <a:t>＋</a:t>
            </a:r>
          </a:p>
        </p:txBody>
      </p:sp>
      <p:sp>
        <p:nvSpPr>
          <p:cNvPr id="44131" name="Line 99"/>
          <p:cNvSpPr>
            <a:spLocks noChangeShapeType="1"/>
          </p:cNvSpPr>
          <p:nvPr/>
        </p:nvSpPr>
        <p:spPr bwMode="auto">
          <a:xfrm flipH="1">
            <a:off x="7073900" y="4197350"/>
            <a:ext cx="228600" cy="5334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2" name="Line 100"/>
          <p:cNvSpPr>
            <a:spLocks noChangeShapeType="1"/>
          </p:cNvSpPr>
          <p:nvPr/>
        </p:nvSpPr>
        <p:spPr bwMode="auto">
          <a:xfrm flipH="1" flipV="1">
            <a:off x="7835900" y="4197350"/>
            <a:ext cx="228600" cy="5334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4" name="Text Box 102"/>
          <p:cNvSpPr txBox="1">
            <a:spLocks noChangeArrowheads="1"/>
          </p:cNvSpPr>
          <p:nvPr/>
        </p:nvSpPr>
        <p:spPr bwMode="auto">
          <a:xfrm>
            <a:off x="7878763" y="36734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altLang="zh-CN" b="1" baseline="-10000">
                <a:solidFill>
                  <a:schemeClr val="hlink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4135" name="Text Box 103"/>
          <p:cNvSpPr txBox="1">
            <a:spLocks noChangeArrowheads="1"/>
          </p:cNvSpPr>
          <p:nvPr/>
        </p:nvSpPr>
        <p:spPr bwMode="auto">
          <a:xfrm>
            <a:off x="3657600" y="1219200"/>
            <a:ext cx="495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第一步：建立</a:t>
            </a:r>
            <a:r>
              <a:rPr lang="en-US" altLang="zh-CN" sz="2000" b="1">
                <a:latin typeface="Times New Roman" pitchFamily="18" charset="0"/>
              </a:rPr>
              <a:t>DAG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457200" y="1295400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57200" y="1752600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57200" y="21383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67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9" grpId="0" animBg="1"/>
      <p:bldP spid="44060" grpId="0"/>
      <p:bldP spid="44078" grpId="0"/>
      <p:bldP spid="44079" grpId="0"/>
      <p:bldP spid="44080" grpId="0" animBg="1"/>
      <p:bldP spid="44081" grpId="0" animBg="1"/>
      <p:bldP spid="44082" grpId="0"/>
      <p:bldP spid="44083" grpId="0"/>
      <p:bldP spid="44084" grpId="0"/>
      <p:bldP spid="44086" grpId="0" animBg="1"/>
      <p:bldP spid="44087" grpId="0"/>
      <p:bldP spid="44088" grpId="0"/>
      <p:bldP spid="44089" grpId="0"/>
      <p:bldP spid="44096" grpId="0" animBg="1"/>
      <p:bldP spid="44108" grpId="0"/>
      <p:bldP spid="44109" grpId="0"/>
      <p:bldP spid="44110" grpId="0" animBg="1"/>
      <p:bldP spid="44111" grpId="0"/>
      <p:bldP spid="44112" grpId="0"/>
      <p:bldP spid="44113" grpId="0"/>
      <p:bldP spid="44114" grpId="0" animBg="1"/>
      <p:bldP spid="44115" grpId="0"/>
      <p:bldP spid="44116" grpId="0"/>
      <p:bldP spid="44117" grpId="0"/>
      <p:bldP spid="44118" grpId="0" animBg="1"/>
      <p:bldP spid="44120" grpId="0" animBg="1"/>
      <p:bldP spid="44121" grpId="0"/>
      <p:bldP spid="44123" grpId="0"/>
      <p:bldP spid="44124" grpId="0" animBg="1"/>
      <p:bldP spid="44125" grpId="0"/>
      <p:bldP spid="44126" grpId="0"/>
      <p:bldP spid="44128" grpId="0" animBg="1"/>
      <p:bldP spid="44129" grpId="0"/>
      <p:bldP spid="44130" grpId="0"/>
      <p:bldP spid="44131" grpId="0" animBg="1"/>
      <p:bldP spid="44132" grpId="0" animBg="1"/>
      <p:bldP spid="44134" grpId="0"/>
      <p:bldP spid="44" grpId="0" animBg="1"/>
      <p:bldP spid="45" grpId="0" animBg="1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F57DD-4B23-46E4-95C1-54380DF3DF9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241425" y="838200"/>
            <a:ext cx="4625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例  试构造基本块</a:t>
            </a:r>
            <a:r>
              <a:rPr lang="en-US" altLang="zh-CN" sz="2000" b="1">
                <a:latin typeface="Times New Roman" pitchFamily="18" charset="0"/>
              </a:rPr>
              <a:t>G</a:t>
            </a:r>
            <a:r>
              <a:rPr lang="zh-CN" altLang="en-US" sz="2000" b="1">
                <a:latin typeface="Times New Roman" pitchFamily="18" charset="0"/>
              </a:rPr>
              <a:t>的</a:t>
            </a:r>
            <a:r>
              <a:rPr lang="en-US" altLang="zh-CN" sz="2000" b="1">
                <a:latin typeface="Times New Roman" pitchFamily="18" charset="0"/>
              </a:rPr>
              <a:t>DAG</a:t>
            </a:r>
            <a:r>
              <a:rPr lang="zh-CN" altLang="en-US" sz="2000" b="1">
                <a:latin typeface="Times New Roman" pitchFamily="18" charset="0"/>
              </a:rPr>
              <a:t>。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295400" y="1295400"/>
            <a:ext cx="22098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dirty="0">
                <a:latin typeface="Times New Roman" pitchFamily="18" charset="0"/>
              </a:rPr>
              <a:t>⑴ 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=3.14 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dirty="0">
                <a:latin typeface="Times New Roman" pitchFamily="18" charset="0"/>
              </a:rPr>
              <a:t>⑵ 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</a:p>
          <a:p>
            <a:pPr algn="l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dirty="0">
                <a:latin typeface="Times New Roman" pitchFamily="18" charset="0"/>
              </a:rPr>
              <a:t>⑶ 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dirty="0">
                <a:latin typeface="Times New Roman" pitchFamily="18" charset="0"/>
              </a:rPr>
              <a:t>⑷ A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dirty="0">
                <a:latin typeface="Times New Roman" pitchFamily="18" charset="0"/>
              </a:rPr>
              <a:t>⑸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A</a:t>
            </a:r>
          </a:p>
          <a:p>
            <a:pPr algn="l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dirty="0">
                <a:latin typeface="Times New Roman" pitchFamily="18" charset="0"/>
              </a:rPr>
              <a:t>⑹ 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dirty="0">
                <a:latin typeface="Times New Roman" pitchFamily="18" charset="0"/>
              </a:rPr>
              <a:t>⑺ 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dirty="0">
                <a:latin typeface="Times New Roman" pitchFamily="18" charset="0"/>
              </a:rPr>
              <a:t>⑻ 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dirty="0">
                <a:latin typeface="Times New Roman" pitchFamily="18" charset="0"/>
              </a:rPr>
              <a:t>⑼ 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dirty="0">
                <a:latin typeface="Times New Roman" pitchFamily="18" charset="0"/>
              </a:rPr>
              <a:t>⑽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</a:p>
        </p:txBody>
      </p:sp>
      <p:sp>
        <p:nvSpPr>
          <p:cNvPr id="48148" name="Oval 20"/>
          <p:cNvSpPr>
            <a:spLocks noChangeArrowheads="1"/>
          </p:cNvSpPr>
          <p:nvPr/>
        </p:nvSpPr>
        <p:spPr bwMode="auto">
          <a:xfrm>
            <a:off x="3743325" y="4110038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3846513" y="4087813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1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4462463" y="42386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0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3743325" y="47831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3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b="1">
                <a:latin typeface="Times New Roman" pitchFamily="18" charset="0"/>
              </a:rPr>
              <a:t>14</a:t>
            </a:r>
          </a:p>
        </p:txBody>
      </p:sp>
      <p:sp>
        <p:nvSpPr>
          <p:cNvPr id="48152" name="Oval 24"/>
          <p:cNvSpPr>
            <a:spLocks noChangeArrowheads="1"/>
          </p:cNvSpPr>
          <p:nvPr/>
        </p:nvSpPr>
        <p:spPr bwMode="auto">
          <a:xfrm>
            <a:off x="5180013" y="4121150"/>
            <a:ext cx="762000" cy="719138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5283200" y="4098925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2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5959475" y="43719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1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5256213" y="47831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6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b="1">
                <a:latin typeface="Times New Roman" pitchFamily="18" charset="0"/>
              </a:rPr>
              <a:t>28</a:t>
            </a:r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3581400" y="2049463"/>
            <a:ext cx="5029200" cy="327660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latin typeface="Times New Roman" pitchFamily="18" charset="0"/>
            </a:endParaRP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5867400" y="5394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⑷</a:t>
            </a:r>
          </a:p>
        </p:txBody>
      </p:sp>
      <p:sp>
        <p:nvSpPr>
          <p:cNvPr id="48158" name="Oval 30"/>
          <p:cNvSpPr>
            <a:spLocks noChangeArrowheads="1"/>
          </p:cNvSpPr>
          <p:nvPr/>
        </p:nvSpPr>
        <p:spPr bwMode="auto">
          <a:xfrm>
            <a:off x="6573838" y="4186238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9" name="Text Box 31"/>
          <p:cNvSpPr txBox="1">
            <a:spLocks noChangeArrowheads="1"/>
          </p:cNvSpPr>
          <p:nvPr/>
        </p:nvSpPr>
        <p:spPr bwMode="auto">
          <a:xfrm>
            <a:off x="6677025" y="4164013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3</a:t>
            </a:r>
          </a:p>
        </p:txBody>
      </p:sp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6681788" y="4859338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R</a:t>
            </a:r>
          </a:p>
        </p:txBody>
      </p:sp>
      <p:sp>
        <p:nvSpPr>
          <p:cNvPr id="48161" name="Oval 33"/>
          <p:cNvSpPr>
            <a:spLocks noChangeArrowheads="1"/>
          </p:cNvSpPr>
          <p:nvPr/>
        </p:nvSpPr>
        <p:spPr bwMode="auto">
          <a:xfrm>
            <a:off x="7683500" y="4197350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62" name="Text Box 34"/>
          <p:cNvSpPr txBox="1">
            <a:spLocks noChangeArrowheads="1"/>
          </p:cNvSpPr>
          <p:nvPr/>
        </p:nvSpPr>
        <p:spPr bwMode="auto">
          <a:xfrm>
            <a:off x="7786688" y="4175125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4</a:t>
            </a:r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7670800" y="48593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r</a:t>
            </a:r>
          </a:p>
        </p:txBody>
      </p:sp>
      <p:sp>
        <p:nvSpPr>
          <p:cNvPr id="48164" name="Oval 36"/>
          <p:cNvSpPr>
            <a:spLocks noChangeArrowheads="1"/>
          </p:cNvSpPr>
          <p:nvPr/>
        </p:nvSpPr>
        <p:spPr bwMode="auto">
          <a:xfrm>
            <a:off x="7097713" y="3055938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65" name="Text Box 37"/>
          <p:cNvSpPr txBox="1">
            <a:spLocks noChangeArrowheads="1"/>
          </p:cNvSpPr>
          <p:nvPr/>
        </p:nvSpPr>
        <p:spPr bwMode="auto">
          <a:xfrm>
            <a:off x="7200900" y="3033713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5</a:t>
            </a:r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7204075" y="36623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</a:rPr>
              <a:t>＋</a:t>
            </a:r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 flipH="1">
            <a:off x="6997700" y="3663950"/>
            <a:ext cx="22860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 flipH="1" flipV="1">
            <a:off x="7759700" y="3663950"/>
            <a:ext cx="22860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69" name="Text Box 41"/>
          <p:cNvSpPr txBox="1">
            <a:spLocks noChangeArrowheads="1"/>
          </p:cNvSpPr>
          <p:nvPr/>
        </p:nvSpPr>
        <p:spPr bwMode="auto">
          <a:xfrm>
            <a:off x="7802563" y="31400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2</a:t>
            </a:r>
          </a:p>
        </p:txBody>
      </p:sp>
      <p:sp>
        <p:nvSpPr>
          <p:cNvPr id="48170" name="Text Box 42"/>
          <p:cNvSpPr txBox="1">
            <a:spLocks noChangeArrowheads="1"/>
          </p:cNvSpPr>
          <p:nvPr/>
        </p:nvSpPr>
        <p:spPr bwMode="auto">
          <a:xfrm>
            <a:off x="3505200" y="1550988"/>
            <a:ext cx="495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第一步：建立</a:t>
            </a:r>
            <a:r>
              <a:rPr lang="en-US" altLang="zh-CN" sz="2000" b="1">
                <a:latin typeface="Times New Roman" pitchFamily="18" charset="0"/>
              </a:rPr>
              <a:t>DAG</a:t>
            </a:r>
          </a:p>
        </p:txBody>
      </p:sp>
      <p:sp>
        <p:nvSpPr>
          <p:cNvPr id="48171" name="Oval 43"/>
          <p:cNvSpPr>
            <a:spLocks noChangeArrowheads="1"/>
          </p:cNvSpPr>
          <p:nvPr/>
        </p:nvSpPr>
        <p:spPr bwMode="auto">
          <a:xfrm>
            <a:off x="6111875" y="2162175"/>
            <a:ext cx="762000" cy="719138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172" name="Text Box 44"/>
          <p:cNvSpPr txBox="1">
            <a:spLocks noChangeArrowheads="1"/>
          </p:cNvSpPr>
          <p:nvPr/>
        </p:nvSpPr>
        <p:spPr bwMode="auto">
          <a:xfrm>
            <a:off x="6215063" y="213995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n</a:t>
            </a:r>
            <a:r>
              <a:rPr lang="en-US" altLang="zh-CN" b="1" baseline="-10000">
                <a:solidFill>
                  <a:schemeClr val="hlink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8173" name="Text Box 45"/>
          <p:cNvSpPr txBox="1">
            <a:spLocks noChangeArrowheads="1"/>
          </p:cNvSpPr>
          <p:nvPr/>
        </p:nvSpPr>
        <p:spPr bwMode="auto">
          <a:xfrm>
            <a:off x="6218238" y="28765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*</a:t>
            </a:r>
          </a:p>
        </p:txBody>
      </p:sp>
      <p:sp>
        <p:nvSpPr>
          <p:cNvPr id="48174" name="Text Box 46"/>
          <p:cNvSpPr txBox="1">
            <a:spLocks noChangeArrowheads="1"/>
          </p:cNvSpPr>
          <p:nvPr/>
        </p:nvSpPr>
        <p:spPr bwMode="auto">
          <a:xfrm>
            <a:off x="6816725" y="224631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8175" name="Line 47"/>
          <p:cNvSpPr>
            <a:spLocks noChangeShapeType="1"/>
          </p:cNvSpPr>
          <p:nvPr/>
        </p:nvSpPr>
        <p:spPr bwMode="auto">
          <a:xfrm flipH="1">
            <a:off x="5638800" y="2759075"/>
            <a:ext cx="609600" cy="13716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176" name="Line 48"/>
          <p:cNvSpPr>
            <a:spLocks noChangeShapeType="1"/>
          </p:cNvSpPr>
          <p:nvPr/>
        </p:nvSpPr>
        <p:spPr bwMode="auto">
          <a:xfrm>
            <a:off x="6824663" y="2682875"/>
            <a:ext cx="381000" cy="492125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295400" y="25193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38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1" grpId="0" animBg="1"/>
      <p:bldP spid="48172" grpId="0"/>
      <p:bldP spid="48174" grpId="0"/>
      <p:bldP spid="48175" grpId="0" animBg="1"/>
      <p:bldP spid="48176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3D63-27A7-40C4-8810-1A9F1B6A46B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295400" y="822325"/>
            <a:ext cx="4625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例  试构造基本块</a:t>
            </a:r>
            <a:r>
              <a:rPr lang="en-US" altLang="zh-CN" sz="2000" b="1">
                <a:latin typeface="Times New Roman" pitchFamily="18" charset="0"/>
              </a:rPr>
              <a:t>G</a:t>
            </a:r>
            <a:r>
              <a:rPr lang="zh-CN" altLang="en-US" sz="2000" b="1">
                <a:latin typeface="Times New Roman" pitchFamily="18" charset="0"/>
              </a:rPr>
              <a:t>的</a:t>
            </a:r>
            <a:r>
              <a:rPr lang="en-US" altLang="zh-CN" sz="2000" b="1">
                <a:latin typeface="Times New Roman" pitchFamily="18" charset="0"/>
              </a:rPr>
              <a:t>DAG</a:t>
            </a:r>
            <a:r>
              <a:rPr lang="zh-CN" altLang="en-US" sz="2000" b="1">
                <a:latin typeface="Times New Roman" pitchFamily="18" charset="0"/>
              </a:rPr>
              <a:t>。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260475" y="1524000"/>
            <a:ext cx="22098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⑴ 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=3.14 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⑵ 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⑶ 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⑷ A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⑸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A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⑹ 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⑺ 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⑻ 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⑼ 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⑽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3590925" y="3897313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694113" y="3875088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1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310063" y="40259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0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3590925" y="457041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3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b="1">
                <a:latin typeface="Times New Roman" pitchFamily="18" charset="0"/>
              </a:rPr>
              <a:t>14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5027613" y="3908425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5130800" y="388620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2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5746750" y="40259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1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5103813" y="457041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6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b="1">
                <a:latin typeface="Times New Roman" pitchFamily="18" charset="0"/>
              </a:rPr>
              <a:t>28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3429000" y="1828800"/>
            <a:ext cx="5029200" cy="338455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5715000" y="5181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⑸</a:t>
            </a:r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421438" y="3973513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6524625" y="3951288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3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6529388" y="4646613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R</a:t>
            </a:r>
          </a:p>
        </p:txBody>
      </p:sp>
      <p:sp>
        <p:nvSpPr>
          <p:cNvPr id="49169" name="Oval 17"/>
          <p:cNvSpPr>
            <a:spLocks noChangeArrowheads="1"/>
          </p:cNvSpPr>
          <p:nvPr/>
        </p:nvSpPr>
        <p:spPr bwMode="auto">
          <a:xfrm>
            <a:off x="7531100" y="3984625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7634288" y="396240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4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7518400" y="464661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r</a:t>
            </a:r>
          </a:p>
        </p:txBody>
      </p:sp>
      <p:sp>
        <p:nvSpPr>
          <p:cNvPr id="49172" name="Oval 20"/>
          <p:cNvSpPr>
            <a:spLocks noChangeArrowheads="1"/>
          </p:cNvSpPr>
          <p:nvPr/>
        </p:nvSpPr>
        <p:spPr bwMode="auto">
          <a:xfrm>
            <a:off x="6945313" y="2843213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7048500" y="2820988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5</a:t>
            </a: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7051675" y="344963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</a:rPr>
              <a:t>＋</a:t>
            </a:r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 flipH="1">
            <a:off x="6845300" y="3451225"/>
            <a:ext cx="22860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 flipH="1" flipV="1">
            <a:off x="7607300" y="3451225"/>
            <a:ext cx="22860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7650163" y="29273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2</a:t>
            </a: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3505200" y="1338263"/>
            <a:ext cx="495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第一步：建立</a:t>
            </a:r>
            <a:r>
              <a:rPr lang="en-US" altLang="zh-CN" sz="2000" b="1">
                <a:latin typeface="Times New Roman" pitchFamily="18" charset="0"/>
              </a:rPr>
              <a:t>DAG</a:t>
            </a:r>
          </a:p>
        </p:txBody>
      </p:sp>
      <p:sp>
        <p:nvSpPr>
          <p:cNvPr id="49179" name="Oval 27"/>
          <p:cNvSpPr>
            <a:spLocks noChangeArrowheads="1"/>
          </p:cNvSpPr>
          <p:nvPr/>
        </p:nvSpPr>
        <p:spPr bwMode="auto">
          <a:xfrm>
            <a:off x="5959475" y="1949450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6062663" y="1927225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6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6065838" y="26638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*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7010400" y="2033588"/>
            <a:ext cx="4365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latin typeface="Times New Roman" pitchFamily="18" charset="0"/>
              </a:rPr>
              <a:t>,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itchFamily="18" charset="0"/>
              </a:rPr>
              <a:t>B</a:t>
            </a:r>
            <a:endParaRPr lang="en-US" altLang="zh-CN" b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 flipH="1">
            <a:off x="5486400" y="2546350"/>
            <a:ext cx="609600" cy="1371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84" name="Line 32"/>
          <p:cNvSpPr>
            <a:spLocks noChangeShapeType="1"/>
          </p:cNvSpPr>
          <p:nvPr/>
        </p:nvSpPr>
        <p:spPr bwMode="auto">
          <a:xfrm>
            <a:off x="6672263" y="2470150"/>
            <a:ext cx="381000" cy="492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矩形 33"/>
          <p:cNvSpPr/>
          <p:nvPr/>
        </p:nvSpPr>
        <p:spPr bwMode="auto">
          <a:xfrm>
            <a:off x="1219200" y="29765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72263" y="203358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8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2" grpId="0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29C94-E63D-434E-AF06-A23E6B94D81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29675" y="6477000"/>
            <a:ext cx="2286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838200" y="1219200"/>
            <a:ext cx="73914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064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70000"/>
              </a:spcBef>
            </a:pPr>
            <a:r>
              <a:rPr lang="zh-CN" altLang="en-US" sz="2000" b="1">
                <a:latin typeface="宋体" pitchFamily="2" charset="-122"/>
              </a:rPr>
              <a:t>所谓代码优化，是指对中间代码或目标代码进行等价变换，使得变换后的代码运行速度加快和存储空间减少。</a:t>
            </a:r>
            <a:endParaRPr lang="zh-CN" altLang="en-US" sz="2000" b="1">
              <a:latin typeface="Tahoma" pitchFamily="34" charset="0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  <p:pic>
        <p:nvPicPr>
          <p:cNvPr id="21513" name="Picture 9" descr="11_1优化分类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57400"/>
            <a:ext cx="7329487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4" name="Rectangle 10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4716463" cy="6096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10.1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　优化技术介绍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2438400" y="4114800"/>
            <a:ext cx="1295400" cy="762000"/>
          </a:xfrm>
          <a:prstGeom prst="rect">
            <a:avLst/>
          </a:prstGeom>
          <a:solidFill>
            <a:srgbClr val="993366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038600" y="4796589"/>
            <a:ext cx="1295400" cy="1122363"/>
          </a:xfrm>
          <a:prstGeom prst="rect">
            <a:avLst/>
          </a:prstGeom>
          <a:solidFill>
            <a:srgbClr val="993366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038600" y="3352800"/>
            <a:ext cx="1295400" cy="1143000"/>
          </a:xfrm>
          <a:prstGeom prst="rect">
            <a:avLst/>
          </a:prstGeom>
          <a:solidFill>
            <a:srgbClr val="993366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715000" y="3733800"/>
            <a:ext cx="1066800" cy="609600"/>
          </a:xfrm>
          <a:prstGeom prst="rect">
            <a:avLst/>
          </a:prstGeom>
          <a:solidFill>
            <a:srgbClr val="993366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600700" y="5157537"/>
            <a:ext cx="1028700" cy="549442"/>
          </a:xfrm>
          <a:prstGeom prst="rect">
            <a:avLst/>
          </a:prstGeom>
          <a:solidFill>
            <a:srgbClr val="993366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601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61522-A939-4741-BB1C-96F305FE403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914400" y="898525"/>
            <a:ext cx="4625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例  试构造基本块</a:t>
            </a:r>
            <a:r>
              <a:rPr lang="en-US" altLang="zh-CN" sz="2000" b="1">
                <a:latin typeface="Times New Roman" pitchFamily="18" charset="0"/>
              </a:rPr>
              <a:t>G</a:t>
            </a:r>
            <a:r>
              <a:rPr lang="zh-CN" altLang="en-US" sz="2000" b="1">
                <a:latin typeface="Times New Roman" pitchFamily="18" charset="0"/>
              </a:rPr>
              <a:t>的</a:t>
            </a:r>
            <a:r>
              <a:rPr lang="en-US" altLang="zh-CN" sz="2000" b="1">
                <a:latin typeface="Times New Roman" pitchFamily="18" charset="0"/>
              </a:rPr>
              <a:t>DAG</a:t>
            </a:r>
            <a:r>
              <a:rPr lang="zh-CN" altLang="en-US" sz="2000" b="1">
                <a:latin typeface="Times New Roman" pitchFamily="18" charset="0"/>
              </a:rPr>
              <a:t>。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143000" y="1651000"/>
            <a:ext cx="22098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⑴ 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=3.14 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⑵ 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⑶ 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⑷ A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⑸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A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⑹ 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⑺ 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⑻ 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⑼ 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⑽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3276600" y="4033838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379788" y="4011613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1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3995738" y="41624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0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3276600" y="47069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3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b="1">
                <a:latin typeface="Times New Roman" pitchFamily="18" charset="0"/>
              </a:rPr>
              <a:t>14</a:t>
            </a: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4562475" y="4044950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665663" y="4022725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2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5505450" y="4121150"/>
            <a:ext cx="571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latin typeface="Times New Roman" pitchFamily="18" charset="0"/>
              </a:rPr>
              <a:t>,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b="1" baseline="-10000" dirty="0" smtClean="0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lang="en-US" altLang="zh-CN" b="1" baseline="-10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4638675" y="47069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6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b="1">
                <a:latin typeface="Times New Roman" pitchFamily="18" charset="0"/>
              </a:rPr>
              <a:t>28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3200400" y="1965325"/>
            <a:ext cx="5029200" cy="338455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5486400" y="5318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⑹</a:t>
            </a:r>
          </a:p>
        </p:txBody>
      </p:sp>
      <p:sp>
        <p:nvSpPr>
          <p:cNvPr id="50190" name="Oval 14"/>
          <p:cNvSpPr>
            <a:spLocks noChangeArrowheads="1"/>
          </p:cNvSpPr>
          <p:nvPr/>
        </p:nvSpPr>
        <p:spPr bwMode="auto">
          <a:xfrm>
            <a:off x="6192838" y="4110038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6296025" y="4087813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6300788" y="4783138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R</a:t>
            </a:r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7302500" y="4121150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7405688" y="4098925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4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7289800" y="47831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r</a:t>
            </a:r>
          </a:p>
        </p:txBody>
      </p:sp>
      <p:sp>
        <p:nvSpPr>
          <p:cNvPr id="50196" name="Oval 20"/>
          <p:cNvSpPr>
            <a:spLocks noChangeArrowheads="1"/>
          </p:cNvSpPr>
          <p:nvPr/>
        </p:nvSpPr>
        <p:spPr bwMode="auto">
          <a:xfrm>
            <a:off x="6716713" y="2979738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6819900" y="2957513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5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6823075" y="35861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</a:rPr>
              <a:t>＋</a:t>
            </a:r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 flipH="1">
            <a:off x="6616700" y="3587750"/>
            <a:ext cx="22860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200" name="Line 24"/>
          <p:cNvSpPr>
            <a:spLocks noChangeShapeType="1"/>
          </p:cNvSpPr>
          <p:nvPr/>
        </p:nvSpPr>
        <p:spPr bwMode="auto">
          <a:xfrm flipH="1" flipV="1">
            <a:off x="7378700" y="3587750"/>
            <a:ext cx="22860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7421563" y="30638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2</a:t>
            </a:r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3276600" y="1431925"/>
            <a:ext cx="495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第一步：建立</a:t>
            </a:r>
            <a:r>
              <a:rPr lang="en-US" altLang="zh-CN" sz="2000" b="1">
                <a:latin typeface="Times New Roman" pitchFamily="18" charset="0"/>
              </a:rPr>
              <a:t>DAG</a:t>
            </a:r>
          </a:p>
        </p:txBody>
      </p:sp>
      <p:sp>
        <p:nvSpPr>
          <p:cNvPr id="50203" name="Oval 27"/>
          <p:cNvSpPr>
            <a:spLocks noChangeArrowheads="1"/>
          </p:cNvSpPr>
          <p:nvPr/>
        </p:nvSpPr>
        <p:spPr bwMode="auto">
          <a:xfrm>
            <a:off x="5730875" y="2085975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5834063" y="206375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6</a:t>
            </a:r>
          </a:p>
        </p:txBody>
      </p:sp>
      <p:sp>
        <p:nvSpPr>
          <p:cNvPr id="50205" name="Text Box 29"/>
          <p:cNvSpPr txBox="1">
            <a:spLocks noChangeArrowheads="1"/>
          </p:cNvSpPr>
          <p:nvPr/>
        </p:nvSpPr>
        <p:spPr bwMode="auto">
          <a:xfrm>
            <a:off x="5837238" y="28003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*</a:t>
            </a:r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6435725" y="2170113"/>
            <a:ext cx="95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A,B</a:t>
            </a:r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 flipH="1">
            <a:off x="5029200" y="2727325"/>
            <a:ext cx="838200" cy="1327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208" name="Line 32"/>
          <p:cNvSpPr>
            <a:spLocks noChangeShapeType="1"/>
          </p:cNvSpPr>
          <p:nvPr/>
        </p:nvSpPr>
        <p:spPr bwMode="auto">
          <a:xfrm>
            <a:off x="6443663" y="2606675"/>
            <a:ext cx="381000" cy="492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矩形 33"/>
          <p:cNvSpPr/>
          <p:nvPr/>
        </p:nvSpPr>
        <p:spPr bwMode="auto">
          <a:xfrm>
            <a:off x="1066800" y="34337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24474" y="4162425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itchFamily="18" charset="0"/>
              </a:rPr>
              <a:t>T</a:t>
            </a:r>
            <a:r>
              <a:rPr lang="en-US" altLang="zh-CN" b="1" baseline="-10000" dirty="0">
                <a:latin typeface="Times New Roman" pitchFamily="18" charset="0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30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8FFA7-70F9-407A-A2C0-2789ACC7567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012825" y="914400"/>
            <a:ext cx="4625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例  试构造基本块</a:t>
            </a:r>
            <a:r>
              <a:rPr lang="en-US" altLang="zh-CN" sz="2000" b="1">
                <a:latin typeface="Times New Roman" pitchFamily="18" charset="0"/>
              </a:rPr>
              <a:t>G</a:t>
            </a:r>
            <a:r>
              <a:rPr lang="zh-CN" altLang="en-US" sz="2000" b="1">
                <a:latin typeface="Times New Roman" pitchFamily="18" charset="0"/>
              </a:rPr>
              <a:t>的</a:t>
            </a:r>
            <a:r>
              <a:rPr lang="en-US" altLang="zh-CN" sz="2000" b="1">
                <a:latin typeface="Times New Roman" pitchFamily="18" charset="0"/>
              </a:rPr>
              <a:t>DAG</a:t>
            </a:r>
            <a:r>
              <a:rPr lang="zh-CN" altLang="en-US" sz="2000" b="1">
                <a:latin typeface="Times New Roman" pitchFamily="18" charset="0"/>
              </a:rPr>
              <a:t>。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219200" y="1651000"/>
            <a:ext cx="22098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⑴ 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=3.14 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⑵ 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⑶ 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⑷ A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⑸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A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⑹ 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⑺ 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⑻ 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⑼ 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⑽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3352800" y="4033838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455988" y="4011613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1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4071938" y="41624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0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3352800" y="47069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3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b="1">
                <a:latin typeface="Times New Roman" pitchFamily="18" charset="0"/>
              </a:rPr>
              <a:t>14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4638675" y="4044950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741863" y="4022725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2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5235575" y="4132263"/>
            <a:ext cx="936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T</a:t>
            </a:r>
            <a:r>
              <a:rPr lang="en-US" altLang="zh-CN" b="1" baseline="-10000" dirty="0">
                <a:latin typeface="Times New Roman" pitchFamily="18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,T</a:t>
            </a:r>
            <a:r>
              <a:rPr lang="en-US" altLang="zh-CN" b="1" baseline="-10000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714875" y="47069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6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b="1">
                <a:latin typeface="Times New Roman" pitchFamily="18" charset="0"/>
              </a:rPr>
              <a:t>28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3276600" y="1965325"/>
            <a:ext cx="5257800" cy="338455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5562600" y="5318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⑺</a:t>
            </a:r>
          </a:p>
        </p:txBody>
      </p:sp>
      <p:sp>
        <p:nvSpPr>
          <p:cNvPr id="51214" name="Oval 14"/>
          <p:cNvSpPr>
            <a:spLocks noChangeArrowheads="1"/>
          </p:cNvSpPr>
          <p:nvPr/>
        </p:nvSpPr>
        <p:spPr bwMode="auto">
          <a:xfrm>
            <a:off x="6269038" y="4110038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6372225" y="4087813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3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6376988" y="4783138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R</a:t>
            </a:r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7378700" y="4121150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7481888" y="4098925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4</a:t>
            </a: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7366000" y="478313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r</a:t>
            </a:r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6792913" y="2979738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6896100" y="2957513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5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6899275" y="35861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</a:rPr>
              <a:t>＋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H="1">
            <a:off x="6692900" y="3587750"/>
            <a:ext cx="22860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H="1" flipV="1">
            <a:off x="7454900" y="3587750"/>
            <a:ext cx="22860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7497764" y="3063875"/>
            <a:ext cx="518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latin typeface="Times New Roman" pitchFamily="18" charset="0"/>
              </a:rPr>
              <a:t>T</a:t>
            </a:r>
            <a:r>
              <a:rPr lang="en-US" altLang="zh-CN" b="1" baseline="-10000" dirty="0" smtClean="0">
                <a:latin typeface="Times New Roman" pitchFamily="18" charset="0"/>
              </a:rPr>
              <a:t>2</a:t>
            </a:r>
            <a:endParaRPr lang="en-US" altLang="zh-CN" b="1" baseline="-10000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3276600" y="1431925"/>
            <a:ext cx="495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第一步：建立</a:t>
            </a:r>
            <a:r>
              <a:rPr lang="en-US" altLang="zh-CN" sz="2000" b="1">
                <a:latin typeface="Times New Roman" pitchFamily="18" charset="0"/>
              </a:rPr>
              <a:t>DAG</a:t>
            </a:r>
          </a:p>
        </p:txBody>
      </p:sp>
      <p:sp>
        <p:nvSpPr>
          <p:cNvPr id="51227" name="Oval 27"/>
          <p:cNvSpPr>
            <a:spLocks noChangeArrowheads="1"/>
          </p:cNvSpPr>
          <p:nvPr/>
        </p:nvSpPr>
        <p:spPr bwMode="auto">
          <a:xfrm>
            <a:off x="5807075" y="2085975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5910263" y="206375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6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5913438" y="280035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*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6511925" y="2170113"/>
            <a:ext cx="95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A,B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 flipH="1">
            <a:off x="5105400" y="2727325"/>
            <a:ext cx="838200" cy="1327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32" name="Line 32"/>
          <p:cNvSpPr>
            <a:spLocks noChangeShapeType="1"/>
          </p:cNvSpPr>
          <p:nvPr/>
        </p:nvSpPr>
        <p:spPr bwMode="auto">
          <a:xfrm>
            <a:off x="6519863" y="2606675"/>
            <a:ext cx="381000" cy="492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矩形 33"/>
          <p:cNvSpPr/>
          <p:nvPr/>
        </p:nvSpPr>
        <p:spPr bwMode="auto">
          <a:xfrm>
            <a:off x="1195387" y="383381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17414" y="3059668"/>
            <a:ext cx="57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baseline="-10000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,</a:t>
            </a:r>
            <a:r>
              <a:rPr lang="en-US" altLang="zh-CN" b="1" dirty="0">
                <a:solidFill>
                  <a:schemeClr val="hlink"/>
                </a:solidFill>
                <a:latin typeface="Times New Roman" pitchFamily="18" charset="0"/>
              </a:rPr>
              <a:t>T</a:t>
            </a:r>
            <a:r>
              <a:rPr lang="en-US" altLang="zh-CN" b="1" baseline="-10000" dirty="0">
                <a:solidFill>
                  <a:schemeClr val="hlink"/>
                </a:solidFill>
                <a:latin typeface="Times New Roman" pitchFamily="18" charset="0"/>
              </a:rPr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93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1AA9E-3E5C-4635-B828-86D3FA920B1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990600" y="914400"/>
            <a:ext cx="4625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例  试构造基本块</a:t>
            </a:r>
            <a:r>
              <a:rPr lang="en-US" altLang="zh-CN" sz="2000" b="1">
                <a:latin typeface="Times New Roman" pitchFamily="18" charset="0"/>
              </a:rPr>
              <a:t>G</a:t>
            </a:r>
            <a:r>
              <a:rPr lang="zh-CN" altLang="en-US" sz="2000" b="1">
                <a:latin typeface="Times New Roman" pitchFamily="18" charset="0"/>
              </a:rPr>
              <a:t>的</a:t>
            </a:r>
            <a:r>
              <a:rPr lang="en-US" altLang="zh-CN" sz="2000" b="1">
                <a:latin typeface="Times New Roman" pitchFamily="18" charset="0"/>
              </a:rPr>
              <a:t>DAG</a:t>
            </a:r>
            <a:r>
              <a:rPr lang="zh-CN" altLang="en-US" sz="2000" b="1">
                <a:latin typeface="Times New Roman" pitchFamily="18" charset="0"/>
              </a:rPr>
              <a:t>。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066800" y="1727200"/>
            <a:ext cx="22098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⑴ 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=3.14 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⑵ 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⑶ 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⑷ A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⑸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A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⑹ 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⑺ 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⑻ 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⑼ 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⑽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3276600" y="4049713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379788" y="4027488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1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3995738" y="41783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0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276600" y="472281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3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b="1">
                <a:latin typeface="Times New Roman" pitchFamily="18" charset="0"/>
              </a:rPr>
              <a:t>14</a:t>
            </a:r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562475" y="4060825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665663" y="403860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2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5226050" y="414813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1</a:t>
            </a:r>
            <a:r>
              <a:rPr lang="en-US" altLang="zh-CN" b="1">
                <a:latin typeface="Times New Roman" pitchFamily="18" charset="0"/>
              </a:rPr>
              <a:t>,T</a:t>
            </a:r>
            <a:r>
              <a:rPr lang="en-US" altLang="zh-CN" b="1" baseline="-10000">
                <a:latin typeface="Times New Roman" pitchFamily="18" charset="0"/>
              </a:rPr>
              <a:t>3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4638675" y="472281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6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b="1">
                <a:latin typeface="Times New Roman" pitchFamily="18" charset="0"/>
              </a:rPr>
              <a:t>28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3200400" y="1981200"/>
            <a:ext cx="5257800" cy="338455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5486400" y="5334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⑻</a:t>
            </a:r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6192838" y="4125913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6296025" y="4103688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3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6300788" y="4799013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R</a:t>
            </a:r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7302500" y="4137025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7405688" y="411480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4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7289800" y="479901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r</a:t>
            </a:r>
          </a:p>
        </p:txBody>
      </p:sp>
      <p:sp>
        <p:nvSpPr>
          <p:cNvPr id="52245" name="Oval 21"/>
          <p:cNvSpPr>
            <a:spLocks noChangeArrowheads="1"/>
          </p:cNvSpPr>
          <p:nvPr/>
        </p:nvSpPr>
        <p:spPr bwMode="auto">
          <a:xfrm>
            <a:off x="6716713" y="2995613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6819900" y="2973388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5</a:t>
            </a:r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6823075" y="360203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</a:rPr>
              <a:t>＋</a:t>
            </a: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 flipH="1">
            <a:off x="6616700" y="3603625"/>
            <a:ext cx="22860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H="1" flipV="1">
            <a:off x="7378700" y="3603625"/>
            <a:ext cx="22860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7421563" y="3079750"/>
            <a:ext cx="1036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2 </a:t>
            </a:r>
            <a:r>
              <a:rPr lang="en-US" altLang="zh-CN" b="1">
                <a:latin typeface="Times New Roman" pitchFamily="18" charset="0"/>
              </a:rPr>
              <a:t>,T</a:t>
            </a:r>
            <a:r>
              <a:rPr lang="en-US" altLang="zh-CN" b="1" baseline="-10000">
                <a:latin typeface="Times New Roman" pitchFamily="18" charset="0"/>
              </a:rPr>
              <a:t>4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3429000" y="1508125"/>
            <a:ext cx="495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第一步：建立</a:t>
            </a:r>
            <a:r>
              <a:rPr lang="en-US" altLang="zh-CN" sz="2000" b="1">
                <a:latin typeface="Times New Roman" pitchFamily="18" charset="0"/>
              </a:rPr>
              <a:t>DAG</a:t>
            </a:r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5730875" y="2101850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5834063" y="2079625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6</a:t>
            </a:r>
          </a:p>
        </p:txBody>
      </p:sp>
      <p:sp>
        <p:nvSpPr>
          <p:cNvPr id="52254" name="Text Box 30"/>
          <p:cNvSpPr txBox="1">
            <a:spLocks noChangeArrowheads="1"/>
          </p:cNvSpPr>
          <p:nvPr/>
        </p:nvSpPr>
        <p:spPr bwMode="auto">
          <a:xfrm>
            <a:off x="5837238" y="28162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*</a:t>
            </a:r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6934200" y="2133600"/>
            <a:ext cx="8421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b="1" baseline="-10000" dirty="0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lang="en-US" altLang="zh-CN" b="1" baseline="-10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 flipH="1">
            <a:off x="5029200" y="2743200"/>
            <a:ext cx="838200" cy="1327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57" name="Line 33"/>
          <p:cNvSpPr>
            <a:spLocks noChangeShapeType="1"/>
          </p:cNvSpPr>
          <p:nvPr/>
        </p:nvSpPr>
        <p:spPr bwMode="auto">
          <a:xfrm>
            <a:off x="6443663" y="2622550"/>
            <a:ext cx="381000" cy="492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矩形 33"/>
          <p:cNvSpPr/>
          <p:nvPr/>
        </p:nvSpPr>
        <p:spPr bwMode="auto">
          <a:xfrm>
            <a:off x="1066800" y="42719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2185988"/>
            <a:ext cx="72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</a:rPr>
              <a:t>A,B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66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5" grpId="0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2EEC4-1F94-411C-98ED-A5E50FBAC614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3250" name="Text Box 2050"/>
          <p:cNvSpPr txBox="1">
            <a:spLocks noChangeArrowheads="1"/>
          </p:cNvSpPr>
          <p:nvPr/>
        </p:nvSpPr>
        <p:spPr bwMode="auto">
          <a:xfrm>
            <a:off x="533400" y="898525"/>
            <a:ext cx="4625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例  试构造基本块</a:t>
            </a:r>
            <a:r>
              <a:rPr lang="en-US" altLang="zh-CN" sz="2000" b="1">
                <a:latin typeface="Times New Roman" pitchFamily="18" charset="0"/>
              </a:rPr>
              <a:t>G</a:t>
            </a:r>
            <a:r>
              <a:rPr lang="zh-CN" altLang="en-US" sz="2000" b="1">
                <a:latin typeface="Times New Roman" pitchFamily="18" charset="0"/>
              </a:rPr>
              <a:t>的</a:t>
            </a:r>
            <a:r>
              <a:rPr lang="en-US" altLang="zh-CN" sz="2000" b="1">
                <a:latin typeface="Times New Roman" pitchFamily="18" charset="0"/>
              </a:rPr>
              <a:t>DAG</a:t>
            </a:r>
            <a:r>
              <a:rPr lang="zh-CN" altLang="en-US" sz="2000" b="1">
                <a:latin typeface="Times New Roman" pitchFamily="18" charset="0"/>
              </a:rPr>
              <a:t>。</a:t>
            </a:r>
          </a:p>
        </p:txBody>
      </p:sp>
      <p:sp>
        <p:nvSpPr>
          <p:cNvPr id="53251" name="Text Box 2051"/>
          <p:cNvSpPr txBox="1">
            <a:spLocks noChangeArrowheads="1"/>
          </p:cNvSpPr>
          <p:nvPr/>
        </p:nvSpPr>
        <p:spPr bwMode="auto">
          <a:xfrm>
            <a:off x="533400" y="1498600"/>
            <a:ext cx="22098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⑴ 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=3.14 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⑵ 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⑶ 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⑷ A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⑸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A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⑹ 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⑺ 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⑻ 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⑼ 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⑽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</a:p>
        </p:txBody>
      </p:sp>
      <p:sp>
        <p:nvSpPr>
          <p:cNvPr id="53252" name="Oval 2052"/>
          <p:cNvSpPr>
            <a:spLocks noChangeArrowheads="1"/>
          </p:cNvSpPr>
          <p:nvPr/>
        </p:nvSpPr>
        <p:spPr bwMode="auto">
          <a:xfrm>
            <a:off x="2438400" y="4049713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Text Box 2053"/>
          <p:cNvSpPr txBox="1">
            <a:spLocks noChangeArrowheads="1"/>
          </p:cNvSpPr>
          <p:nvPr/>
        </p:nvSpPr>
        <p:spPr bwMode="auto">
          <a:xfrm>
            <a:off x="2541588" y="4027488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1</a:t>
            </a:r>
          </a:p>
        </p:txBody>
      </p:sp>
      <p:sp>
        <p:nvSpPr>
          <p:cNvPr id="53254" name="Text Box 2054"/>
          <p:cNvSpPr txBox="1">
            <a:spLocks noChangeArrowheads="1"/>
          </p:cNvSpPr>
          <p:nvPr/>
        </p:nvSpPr>
        <p:spPr bwMode="auto">
          <a:xfrm>
            <a:off x="3157538" y="41783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0</a:t>
            </a:r>
          </a:p>
        </p:txBody>
      </p:sp>
      <p:sp>
        <p:nvSpPr>
          <p:cNvPr id="53255" name="Text Box 2055"/>
          <p:cNvSpPr txBox="1">
            <a:spLocks noChangeArrowheads="1"/>
          </p:cNvSpPr>
          <p:nvPr/>
        </p:nvSpPr>
        <p:spPr bwMode="auto">
          <a:xfrm>
            <a:off x="2438400" y="472281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3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b="1">
                <a:latin typeface="Times New Roman" pitchFamily="18" charset="0"/>
              </a:rPr>
              <a:t>14</a:t>
            </a:r>
          </a:p>
        </p:txBody>
      </p:sp>
      <p:sp>
        <p:nvSpPr>
          <p:cNvPr id="53256" name="Oval 2056"/>
          <p:cNvSpPr>
            <a:spLocks noChangeArrowheads="1"/>
          </p:cNvSpPr>
          <p:nvPr/>
        </p:nvSpPr>
        <p:spPr bwMode="auto">
          <a:xfrm>
            <a:off x="3724275" y="4060825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Text Box 2057"/>
          <p:cNvSpPr txBox="1">
            <a:spLocks noChangeArrowheads="1"/>
          </p:cNvSpPr>
          <p:nvPr/>
        </p:nvSpPr>
        <p:spPr bwMode="auto">
          <a:xfrm>
            <a:off x="3827463" y="403860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2</a:t>
            </a:r>
          </a:p>
        </p:txBody>
      </p:sp>
      <p:sp>
        <p:nvSpPr>
          <p:cNvPr id="53258" name="Text Box 2058"/>
          <p:cNvSpPr txBox="1">
            <a:spLocks noChangeArrowheads="1"/>
          </p:cNvSpPr>
          <p:nvPr/>
        </p:nvSpPr>
        <p:spPr bwMode="auto">
          <a:xfrm>
            <a:off x="4387850" y="414813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1</a:t>
            </a:r>
            <a:r>
              <a:rPr lang="en-US" altLang="zh-CN" b="1">
                <a:latin typeface="Times New Roman" pitchFamily="18" charset="0"/>
              </a:rPr>
              <a:t>,T</a:t>
            </a:r>
            <a:r>
              <a:rPr lang="en-US" altLang="zh-CN" b="1" baseline="-10000">
                <a:latin typeface="Times New Roman" pitchFamily="18" charset="0"/>
              </a:rPr>
              <a:t>3</a:t>
            </a:r>
          </a:p>
        </p:txBody>
      </p:sp>
      <p:sp>
        <p:nvSpPr>
          <p:cNvPr id="53259" name="Text Box 2059"/>
          <p:cNvSpPr txBox="1">
            <a:spLocks noChangeArrowheads="1"/>
          </p:cNvSpPr>
          <p:nvPr/>
        </p:nvSpPr>
        <p:spPr bwMode="auto">
          <a:xfrm>
            <a:off x="3800475" y="472281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6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b="1">
                <a:latin typeface="Times New Roman" pitchFamily="18" charset="0"/>
              </a:rPr>
              <a:t>28</a:t>
            </a:r>
          </a:p>
        </p:txBody>
      </p:sp>
      <p:sp>
        <p:nvSpPr>
          <p:cNvPr id="53260" name="Rectangle 2060"/>
          <p:cNvSpPr>
            <a:spLocks noChangeArrowheads="1"/>
          </p:cNvSpPr>
          <p:nvPr/>
        </p:nvSpPr>
        <p:spPr bwMode="auto">
          <a:xfrm>
            <a:off x="2362200" y="1981200"/>
            <a:ext cx="6400800" cy="342900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1" name="Text Box 2061"/>
          <p:cNvSpPr txBox="1">
            <a:spLocks noChangeArrowheads="1"/>
          </p:cNvSpPr>
          <p:nvPr/>
        </p:nvSpPr>
        <p:spPr bwMode="auto">
          <a:xfrm>
            <a:off x="5257800" y="5394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⑼</a:t>
            </a:r>
          </a:p>
        </p:txBody>
      </p:sp>
      <p:sp>
        <p:nvSpPr>
          <p:cNvPr id="53262" name="Oval 2062"/>
          <p:cNvSpPr>
            <a:spLocks noChangeArrowheads="1"/>
          </p:cNvSpPr>
          <p:nvPr/>
        </p:nvSpPr>
        <p:spPr bwMode="auto">
          <a:xfrm>
            <a:off x="5354638" y="4125913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3" name="Text Box 2063"/>
          <p:cNvSpPr txBox="1">
            <a:spLocks noChangeArrowheads="1"/>
          </p:cNvSpPr>
          <p:nvPr/>
        </p:nvSpPr>
        <p:spPr bwMode="auto">
          <a:xfrm>
            <a:off x="5457825" y="4103688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3</a:t>
            </a:r>
          </a:p>
        </p:txBody>
      </p:sp>
      <p:sp>
        <p:nvSpPr>
          <p:cNvPr id="53264" name="Text Box 2064"/>
          <p:cNvSpPr txBox="1">
            <a:spLocks noChangeArrowheads="1"/>
          </p:cNvSpPr>
          <p:nvPr/>
        </p:nvSpPr>
        <p:spPr bwMode="auto">
          <a:xfrm>
            <a:off x="5462588" y="4799013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R</a:t>
            </a:r>
          </a:p>
        </p:txBody>
      </p:sp>
      <p:sp>
        <p:nvSpPr>
          <p:cNvPr id="53265" name="Oval 2065"/>
          <p:cNvSpPr>
            <a:spLocks noChangeArrowheads="1"/>
          </p:cNvSpPr>
          <p:nvPr/>
        </p:nvSpPr>
        <p:spPr bwMode="auto">
          <a:xfrm>
            <a:off x="7620000" y="4191000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6" name="Text Box 2066"/>
          <p:cNvSpPr txBox="1">
            <a:spLocks noChangeArrowheads="1"/>
          </p:cNvSpPr>
          <p:nvPr/>
        </p:nvSpPr>
        <p:spPr bwMode="auto">
          <a:xfrm>
            <a:off x="7696200" y="415925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4</a:t>
            </a:r>
          </a:p>
        </p:txBody>
      </p:sp>
      <p:sp>
        <p:nvSpPr>
          <p:cNvPr id="53267" name="Text Box 2067"/>
          <p:cNvSpPr txBox="1">
            <a:spLocks noChangeArrowheads="1"/>
          </p:cNvSpPr>
          <p:nvPr/>
        </p:nvSpPr>
        <p:spPr bwMode="auto">
          <a:xfrm>
            <a:off x="7620000" y="479901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r</a:t>
            </a:r>
          </a:p>
        </p:txBody>
      </p:sp>
      <p:sp>
        <p:nvSpPr>
          <p:cNvPr id="53268" name="Oval 2068"/>
          <p:cNvSpPr>
            <a:spLocks noChangeArrowheads="1"/>
          </p:cNvSpPr>
          <p:nvPr/>
        </p:nvSpPr>
        <p:spPr bwMode="auto">
          <a:xfrm>
            <a:off x="5878513" y="2995613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9" name="Text Box 2069"/>
          <p:cNvSpPr txBox="1">
            <a:spLocks noChangeArrowheads="1"/>
          </p:cNvSpPr>
          <p:nvPr/>
        </p:nvSpPr>
        <p:spPr bwMode="auto">
          <a:xfrm>
            <a:off x="5981700" y="2973388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5</a:t>
            </a:r>
          </a:p>
        </p:txBody>
      </p:sp>
      <p:sp>
        <p:nvSpPr>
          <p:cNvPr id="53270" name="Text Box 2070"/>
          <p:cNvSpPr txBox="1">
            <a:spLocks noChangeArrowheads="1"/>
          </p:cNvSpPr>
          <p:nvPr/>
        </p:nvSpPr>
        <p:spPr bwMode="auto">
          <a:xfrm>
            <a:off x="5984875" y="360203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</a:rPr>
              <a:t>＋</a:t>
            </a:r>
          </a:p>
        </p:txBody>
      </p:sp>
      <p:sp>
        <p:nvSpPr>
          <p:cNvPr id="53271" name="Line 2071"/>
          <p:cNvSpPr>
            <a:spLocks noChangeShapeType="1"/>
          </p:cNvSpPr>
          <p:nvPr/>
        </p:nvSpPr>
        <p:spPr bwMode="auto">
          <a:xfrm flipH="1">
            <a:off x="5778500" y="3603625"/>
            <a:ext cx="22860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2" name="Line 2072"/>
          <p:cNvSpPr>
            <a:spLocks noChangeShapeType="1"/>
          </p:cNvSpPr>
          <p:nvPr/>
        </p:nvSpPr>
        <p:spPr bwMode="auto">
          <a:xfrm flipH="1" flipV="1">
            <a:off x="6540500" y="3603625"/>
            <a:ext cx="1155700" cy="7397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73" name="Text Box 2073"/>
          <p:cNvSpPr txBox="1">
            <a:spLocks noChangeArrowheads="1"/>
          </p:cNvSpPr>
          <p:nvPr/>
        </p:nvSpPr>
        <p:spPr bwMode="auto">
          <a:xfrm>
            <a:off x="6583363" y="3079750"/>
            <a:ext cx="1036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2 </a:t>
            </a:r>
            <a:r>
              <a:rPr lang="en-US" altLang="zh-CN" b="1">
                <a:latin typeface="Times New Roman" pitchFamily="18" charset="0"/>
              </a:rPr>
              <a:t>,T</a:t>
            </a:r>
            <a:r>
              <a:rPr lang="en-US" altLang="zh-CN" b="1" baseline="-10000">
                <a:latin typeface="Times New Roman" pitchFamily="18" charset="0"/>
              </a:rPr>
              <a:t>4</a:t>
            </a:r>
          </a:p>
        </p:txBody>
      </p:sp>
      <p:sp>
        <p:nvSpPr>
          <p:cNvPr id="53274" name="Text Box 2074"/>
          <p:cNvSpPr txBox="1">
            <a:spLocks noChangeArrowheads="1"/>
          </p:cNvSpPr>
          <p:nvPr/>
        </p:nvSpPr>
        <p:spPr bwMode="auto">
          <a:xfrm>
            <a:off x="2743200" y="1508125"/>
            <a:ext cx="495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第一步：建立</a:t>
            </a:r>
            <a:r>
              <a:rPr lang="en-US" altLang="zh-CN" sz="2000" b="1">
                <a:latin typeface="Times New Roman" pitchFamily="18" charset="0"/>
              </a:rPr>
              <a:t>DAG</a:t>
            </a:r>
          </a:p>
        </p:txBody>
      </p:sp>
      <p:sp>
        <p:nvSpPr>
          <p:cNvPr id="53275" name="Oval 2075"/>
          <p:cNvSpPr>
            <a:spLocks noChangeArrowheads="1"/>
          </p:cNvSpPr>
          <p:nvPr/>
        </p:nvSpPr>
        <p:spPr bwMode="auto">
          <a:xfrm>
            <a:off x="4892675" y="2101850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6" name="Text Box 2076"/>
          <p:cNvSpPr txBox="1">
            <a:spLocks noChangeArrowheads="1"/>
          </p:cNvSpPr>
          <p:nvPr/>
        </p:nvSpPr>
        <p:spPr bwMode="auto">
          <a:xfrm>
            <a:off x="4995863" y="2079625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6</a:t>
            </a:r>
          </a:p>
        </p:txBody>
      </p:sp>
      <p:sp>
        <p:nvSpPr>
          <p:cNvPr id="53277" name="Text Box 2077"/>
          <p:cNvSpPr txBox="1">
            <a:spLocks noChangeArrowheads="1"/>
          </p:cNvSpPr>
          <p:nvPr/>
        </p:nvSpPr>
        <p:spPr bwMode="auto">
          <a:xfrm>
            <a:off x="4999038" y="28162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*</a:t>
            </a:r>
          </a:p>
        </p:txBody>
      </p:sp>
      <p:sp>
        <p:nvSpPr>
          <p:cNvPr id="53278" name="Text Box 2078"/>
          <p:cNvSpPr txBox="1">
            <a:spLocks noChangeArrowheads="1"/>
          </p:cNvSpPr>
          <p:nvPr/>
        </p:nvSpPr>
        <p:spPr bwMode="auto">
          <a:xfrm>
            <a:off x="5597525" y="2185988"/>
            <a:ext cx="126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A,B ,T</a:t>
            </a:r>
            <a:r>
              <a:rPr lang="en-US" altLang="zh-CN" b="1" baseline="-10000">
                <a:latin typeface="Times New Roman" pitchFamily="18" charset="0"/>
              </a:rPr>
              <a:t>5</a:t>
            </a:r>
          </a:p>
        </p:txBody>
      </p:sp>
      <p:sp>
        <p:nvSpPr>
          <p:cNvPr id="53279" name="Line 2079"/>
          <p:cNvSpPr>
            <a:spLocks noChangeShapeType="1"/>
          </p:cNvSpPr>
          <p:nvPr/>
        </p:nvSpPr>
        <p:spPr bwMode="auto">
          <a:xfrm flipH="1">
            <a:off x="4191000" y="2743200"/>
            <a:ext cx="838200" cy="1327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80" name="Line 2080"/>
          <p:cNvSpPr>
            <a:spLocks noChangeShapeType="1"/>
          </p:cNvSpPr>
          <p:nvPr/>
        </p:nvSpPr>
        <p:spPr bwMode="auto">
          <a:xfrm>
            <a:off x="5605463" y="2622550"/>
            <a:ext cx="381000" cy="492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81" name="Oval 2081"/>
          <p:cNvSpPr>
            <a:spLocks noChangeArrowheads="1"/>
          </p:cNvSpPr>
          <p:nvPr/>
        </p:nvSpPr>
        <p:spPr bwMode="auto">
          <a:xfrm>
            <a:off x="7588250" y="3046413"/>
            <a:ext cx="762000" cy="719137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2" name="Text Box 2082"/>
          <p:cNvSpPr txBox="1">
            <a:spLocks noChangeArrowheads="1"/>
          </p:cNvSpPr>
          <p:nvPr/>
        </p:nvSpPr>
        <p:spPr bwMode="auto">
          <a:xfrm>
            <a:off x="7681913" y="3200400"/>
            <a:ext cx="701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b="1" baseline="-10000" dirty="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3283" name="Rectangle 2083"/>
          <p:cNvSpPr>
            <a:spLocks noChangeArrowheads="1"/>
          </p:cNvSpPr>
          <p:nvPr/>
        </p:nvSpPr>
        <p:spPr bwMode="auto">
          <a:xfrm>
            <a:off x="8294901" y="310991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b="1" baseline="-10000" dirty="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53284" name="Line 2084"/>
          <p:cNvSpPr>
            <a:spLocks noChangeShapeType="1"/>
          </p:cNvSpPr>
          <p:nvPr/>
        </p:nvSpPr>
        <p:spPr bwMode="auto">
          <a:xfrm flipV="1">
            <a:off x="5943600" y="3505200"/>
            <a:ext cx="1676400" cy="6858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85" name="Text Box 2085"/>
          <p:cNvSpPr txBox="1">
            <a:spLocks noChangeArrowheads="1"/>
          </p:cNvSpPr>
          <p:nvPr/>
        </p:nvSpPr>
        <p:spPr bwMode="auto">
          <a:xfrm>
            <a:off x="7543800" y="3657600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－</a:t>
            </a:r>
          </a:p>
        </p:txBody>
      </p:sp>
      <p:sp>
        <p:nvSpPr>
          <p:cNvPr id="53286" name="Line 2086"/>
          <p:cNvSpPr>
            <a:spLocks noChangeShapeType="1"/>
          </p:cNvSpPr>
          <p:nvPr/>
        </p:nvSpPr>
        <p:spPr bwMode="auto">
          <a:xfrm>
            <a:off x="7934325" y="3754438"/>
            <a:ext cx="228600" cy="4572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矩形 39"/>
          <p:cNvSpPr/>
          <p:nvPr/>
        </p:nvSpPr>
        <p:spPr bwMode="auto">
          <a:xfrm>
            <a:off x="533400" y="4419600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56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1" grpId="0" animBg="1"/>
      <p:bldP spid="53282" grpId="0"/>
      <p:bldP spid="53283" grpId="0"/>
      <p:bldP spid="53284" grpId="0" animBg="1"/>
      <p:bldP spid="53285" grpId="0"/>
      <p:bldP spid="53286" grpId="0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F8867-B8FB-4B06-855F-8EA892DB998D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33400" y="746125"/>
            <a:ext cx="4625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例  试构造基本块</a:t>
            </a:r>
            <a:r>
              <a:rPr lang="en-US" altLang="zh-CN" sz="2000" b="1">
                <a:latin typeface="Times New Roman" pitchFamily="18" charset="0"/>
              </a:rPr>
              <a:t>G</a:t>
            </a:r>
            <a:r>
              <a:rPr lang="zh-CN" altLang="en-US" sz="2000" b="1">
                <a:latin typeface="Times New Roman" pitchFamily="18" charset="0"/>
              </a:rPr>
              <a:t>的</a:t>
            </a:r>
            <a:r>
              <a:rPr lang="en-US" altLang="zh-CN" sz="2000" b="1">
                <a:latin typeface="Times New Roman" pitchFamily="18" charset="0"/>
              </a:rPr>
              <a:t>DAG</a:t>
            </a:r>
            <a:r>
              <a:rPr lang="zh-CN" altLang="en-US" sz="2000" b="1">
                <a:latin typeface="Times New Roman" pitchFamily="18" charset="0"/>
              </a:rPr>
              <a:t>。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09600" y="1422400"/>
            <a:ext cx="22098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⑴ 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=3.14 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⑵ 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⑶ 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⑷ A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⑸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A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⑹ 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=2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⑺ 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⑻ 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⑼ 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⑽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2438400" y="4506913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541588" y="4484688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1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157538" y="46355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0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438400" y="518001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3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b="1">
                <a:latin typeface="Times New Roman" pitchFamily="18" charset="0"/>
              </a:rPr>
              <a:t>14</a:t>
            </a: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3724275" y="4518025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3827463" y="449580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2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4387850" y="4605338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T</a:t>
            </a:r>
            <a:r>
              <a:rPr lang="en-US" altLang="zh-CN" b="1" baseline="-10000" dirty="0">
                <a:latin typeface="Times New Roman" pitchFamily="18" charset="0"/>
              </a:rPr>
              <a:t>1</a:t>
            </a:r>
            <a:r>
              <a:rPr lang="en-US" altLang="zh-CN" b="1" dirty="0">
                <a:latin typeface="Times New Roman" pitchFamily="18" charset="0"/>
              </a:rPr>
              <a:t>,T</a:t>
            </a:r>
            <a:r>
              <a:rPr lang="en-US" altLang="zh-CN" b="1" baseline="-10000" dirty="0">
                <a:latin typeface="Times New Roman" pitchFamily="18" charset="0"/>
              </a:rPr>
              <a:t>3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3800475" y="518001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6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CN" b="1">
                <a:latin typeface="Times New Roman" pitchFamily="18" charset="0"/>
              </a:rPr>
              <a:t>28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2362200" y="1676400"/>
            <a:ext cx="6400800" cy="419100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5410200" y="5791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⑽</a:t>
            </a:r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5354638" y="4583113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5457825" y="4560888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3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5462588" y="5256213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R</a:t>
            </a:r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7620000" y="4648200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696200" y="4616450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4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7620000" y="525621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r</a:t>
            </a:r>
          </a:p>
        </p:txBody>
      </p:sp>
      <p:sp>
        <p:nvSpPr>
          <p:cNvPr id="54292" name="Oval 20"/>
          <p:cNvSpPr>
            <a:spLocks noChangeArrowheads="1"/>
          </p:cNvSpPr>
          <p:nvPr/>
        </p:nvSpPr>
        <p:spPr bwMode="auto">
          <a:xfrm>
            <a:off x="5878513" y="3452813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5981700" y="3430588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5</a:t>
            </a:r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5984875" y="405923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</a:rPr>
              <a:t>＋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 flipH="1">
            <a:off x="5778500" y="4060825"/>
            <a:ext cx="22860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 flipH="1" flipV="1">
            <a:off x="6540500" y="4060825"/>
            <a:ext cx="1155700" cy="7397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6583363" y="3536950"/>
            <a:ext cx="1036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2 </a:t>
            </a:r>
            <a:r>
              <a:rPr lang="en-US" altLang="zh-CN" b="1">
                <a:latin typeface="Times New Roman" pitchFamily="18" charset="0"/>
              </a:rPr>
              <a:t>,T</a:t>
            </a:r>
            <a:r>
              <a:rPr lang="en-US" altLang="zh-CN" b="1" baseline="-10000">
                <a:latin typeface="Times New Roman" pitchFamily="18" charset="0"/>
              </a:rPr>
              <a:t>4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3048000" y="1219200"/>
            <a:ext cx="495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第一步：建立</a:t>
            </a:r>
            <a:r>
              <a:rPr lang="en-US" altLang="zh-CN" sz="2000" b="1">
                <a:latin typeface="Times New Roman" pitchFamily="18" charset="0"/>
              </a:rPr>
              <a:t>DAG</a:t>
            </a:r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4892675" y="2559050"/>
            <a:ext cx="762000" cy="719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4995863" y="2536825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6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4999038" y="32734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*</a:t>
            </a:r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5597525" y="2643188"/>
            <a:ext cx="126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itchFamily="18" charset="0"/>
              </a:rPr>
              <a:t>A,</a:t>
            </a:r>
            <a:r>
              <a:rPr lang="en-US" altLang="zh-CN" b="1" dirty="0">
                <a:solidFill>
                  <a:srgbClr val="B2B2B2"/>
                </a:solidFill>
                <a:latin typeface="Times New Roman" pitchFamily="18" charset="0"/>
              </a:rPr>
              <a:t>B ,</a:t>
            </a:r>
            <a:r>
              <a:rPr lang="en-US" altLang="zh-CN" b="1" dirty="0">
                <a:latin typeface="Times New Roman" pitchFamily="18" charset="0"/>
              </a:rPr>
              <a:t>T</a:t>
            </a:r>
            <a:r>
              <a:rPr lang="en-US" altLang="zh-CN" b="1" baseline="-10000" dirty="0">
                <a:latin typeface="Times New Roman" pitchFamily="18" charset="0"/>
              </a:rPr>
              <a:t>5</a:t>
            </a:r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 flipH="1">
            <a:off x="4191000" y="3200400"/>
            <a:ext cx="838200" cy="1327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>
            <a:off x="5605463" y="3079750"/>
            <a:ext cx="381000" cy="4921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05" name="Oval 33"/>
          <p:cNvSpPr>
            <a:spLocks noChangeArrowheads="1"/>
          </p:cNvSpPr>
          <p:nvPr/>
        </p:nvSpPr>
        <p:spPr bwMode="auto">
          <a:xfrm>
            <a:off x="7588250" y="3503613"/>
            <a:ext cx="762000" cy="7191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7681913" y="3481388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n</a:t>
            </a:r>
            <a:r>
              <a:rPr lang="en-US" altLang="zh-CN" b="1" baseline="-10000">
                <a:latin typeface="Times New Roman" pitchFamily="18" charset="0"/>
              </a:rPr>
              <a:t>7</a:t>
            </a:r>
          </a:p>
        </p:txBody>
      </p:sp>
      <p:sp>
        <p:nvSpPr>
          <p:cNvPr id="54307" name="Rectangle 35"/>
          <p:cNvSpPr>
            <a:spLocks noChangeArrowheads="1"/>
          </p:cNvSpPr>
          <p:nvPr/>
        </p:nvSpPr>
        <p:spPr bwMode="auto">
          <a:xfrm>
            <a:off x="8258175" y="35671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itchFamily="18" charset="0"/>
              </a:rPr>
              <a:t>T</a:t>
            </a:r>
            <a:r>
              <a:rPr lang="en-US" altLang="zh-CN" b="1" baseline="-10000">
                <a:latin typeface="Times New Roman" pitchFamily="18" charset="0"/>
              </a:rPr>
              <a:t>6</a:t>
            </a:r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 flipV="1">
            <a:off x="5943600" y="39624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7543800" y="4114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</a:rPr>
              <a:t>－</a:t>
            </a:r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7934325" y="4211638"/>
            <a:ext cx="22860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1" name="Oval 39"/>
          <p:cNvSpPr>
            <a:spLocks noChangeArrowheads="1"/>
          </p:cNvSpPr>
          <p:nvPr/>
        </p:nvSpPr>
        <p:spPr bwMode="auto">
          <a:xfrm>
            <a:off x="6324600" y="1752600"/>
            <a:ext cx="762000" cy="719138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6440488" y="1730375"/>
            <a:ext cx="70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Times New Roman" pitchFamily="18" charset="0"/>
              </a:rPr>
              <a:t>n</a:t>
            </a:r>
            <a:r>
              <a:rPr lang="en-US" altLang="zh-CN" b="1" baseline="-10000">
                <a:solidFill>
                  <a:schemeClr val="hlink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4313" name="Rectangle 41"/>
          <p:cNvSpPr>
            <a:spLocks noChangeArrowheads="1"/>
          </p:cNvSpPr>
          <p:nvPr/>
        </p:nvSpPr>
        <p:spPr bwMode="auto">
          <a:xfrm>
            <a:off x="7057023" y="1890713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endParaRPr lang="en-US" altLang="zh-CN" b="1" baseline="-10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 flipH="1">
            <a:off x="5573713" y="2243138"/>
            <a:ext cx="762000" cy="4572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>
            <a:off x="7032625" y="2319338"/>
            <a:ext cx="914400" cy="1219200"/>
          </a:xfrm>
          <a:prstGeom prst="line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 bwMode="auto">
          <a:xfrm>
            <a:off x="609600" y="4729163"/>
            <a:ext cx="1811594" cy="452437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7151" y="2697718"/>
            <a:ext cx="91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itchFamily="18" charset="0"/>
              </a:rPr>
              <a:t>A</a:t>
            </a:r>
            <a:r>
              <a:rPr lang="zh-CN" altLang="en-US" b="1" dirty="0" smtClean="0">
                <a:latin typeface="Times New Roman" pitchFamily="18" charset="0"/>
              </a:rPr>
              <a:t>，</a:t>
            </a:r>
            <a:r>
              <a:rPr lang="en-US" altLang="zh-CN" b="1" dirty="0" smtClean="0">
                <a:latin typeface="Times New Roman" pitchFamily="18" charset="0"/>
              </a:rPr>
              <a:t>T</a:t>
            </a:r>
            <a:r>
              <a:rPr lang="en-US" altLang="zh-CN" b="1" baseline="-10000" dirty="0" smtClean="0">
                <a:latin typeface="Times New Roman" pitchFamily="18" charset="0"/>
              </a:rPr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91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2" grpId="1"/>
      <p:bldP spid="45" grpId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8E59DB4-577A-49F7-A486-5514116E261C}" type="slidenum">
              <a:rPr kumimoji="0" lang="en-US" altLang="zh-CN" sz="1800">
                <a:solidFill>
                  <a:srgbClr val="009900"/>
                </a:solidFill>
              </a:rPr>
              <a:pPr eaLnBrk="1" hangingPunct="1"/>
              <a:t>35</a:t>
            </a:fld>
            <a:endParaRPr kumimoji="0" lang="en-US" altLang="zh-CN" sz="1800">
              <a:solidFill>
                <a:srgbClr val="009900"/>
              </a:solidFill>
            </a:endParaRPr>
          </a:p>
        </p:txBody>
      </p:sp>
      <p:sp>
        <p:nvSpPr>
          <p:cNvPr id="37891" name="Text Box 1026"/>
          <p:cNvSpPr txBox="1">
            <a:spLocks noChangeArrowheads="1"/>
          </p:cNvSpPr>
          <p:nvPr/>
        </p:nvSpPr>
        <p:spPr bwMode="auto">
          <a:xfrm>
            <a:off x="304800" y="547687"/>
            <a:ext cx="4625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例  试构造基本块</a:t>
            </a:r>
            <a:r>
              <a:rPr lang="en-US" altLang="zh-CN" sz="2000" b="1">
                <a:latin typeface="Times New Roman" pitchFamily="18" charset="0"/>
              </a:rPr>
              <a:t>G</a:t>
            </a:r>
            <a:r>
              <a:rPr lang="zh-CN" altLang="en-US" sz="2000" b="1">
                <a:latin typeface="Times New Roman" pitchFamily="18" charset="0"/>
              </a:rPr>
              <a:t>的</a:t>
            </a:r>
            <a:r>
              <a:rPr lang="en-US" altLang="zh-CN" sz="2000" b="1">
                <a:latin typeface="Times New Roman" pitchFamily="18" charset="0"/>
              </a:rPr>
              <a:t>DAG</a:t>
            </a:r>
            <a:r>
              <a:rPr lang="zh-CN" altLang="en-US" sz="2000" b="1">
                <a:latin typeface="Times New Roman" pitchFamily="18" charset="0"/>
              </a:rPr>
              <a:t>。</a:t>
            </a:r>
          </a:p>
        </p:txBody>
      </p:sp>
      <p:sp>
        <p:nvSpPr>
          <p:cNvPr id="37892" name="Text Box 1050"/>
          <p:cNvSpPr txBox="1">
            <a:spLocks noChangeArrowheads="1"/>
          </p:cNvSpPr>
          <p:nvPr/>
        </p:nvSpPr>
        <p:spPr bwMode="auto">
          <a:xfrm>
            <a:off x="479425" y="966787"/>
            <a:ext cx="495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第二步：重写四元式</a:t>
            </a:r>
          </a:p>
        </p:txBody>
      </p:sp>
      <p:sp>
        <p:nvSpPr>
          <p:cNvPr id="37893" name="Text Box 1072"/>
          <p:cNvSpPr txBox="1">
            <a:spLocks noChangeArrowheads="1"/>
          </p:cNvSpPr>
          <p:nvPr/>
        </p:nvSpPr>
        <p:spPr bwMode="auto">
          <a:xfrm>
            <a:off x="319087" y="1396999"/>
            <a:ext cx="8207375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）从左至右写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右部有标记的叶结点的四元式；</a:t>
            </a:r>
          </a:p>
          <a:p>
            <a:pPr algn="l" eaLnBrk="1" hangingPunct="1">
              <a:lnSpc>
                <a:spcPct val="150000"/>
              </a:lnSpc>
            </a:pP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）写内结点的四元式：当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某结点的所有孩子结点的四元式已处理后，可写此结点的四元式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。        </a:t>
            </a:r>
            <a:endParaRPr kumimoji="0" lang="en-US" altLang="zh-CN" sz="20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0"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0"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 （</a:t>
            </a:r>
            <a:r>
              <a:rPr kumimoji="0"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）当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某内结点的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右部有标记，每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一个内节点对应生成一个四元式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。如果有多个右标记，从第二个开始生成赋值四元式</a:t>
            </a:r>
            <a:endParaRPr kumimoji="0" lang="en-US" altLang="zh-CN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0"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    （</a:t>
            </a:r>
            <a:r>
              <a:rPr kumimoji="0"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II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当某内结点的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右部没有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标记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endParaRPr kumimoji="0" lang="en-US" altLang="zh-CN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 algn="l" eaLnBrk="1" hangingPunct="1">
              <a:lnSpc>
                <a:spcPct val="150000"/>
              </a:lnSpc>
            </a:pPr>
            <a:r>
              <a:rPr kumimoji="0"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0" lang="en-US" altLang="zh-CN" sz="2000" b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当某内结点的右部没有标记且没有父结点时，表明该结点原对应的变量，已被赋给一个新的值，且该节点的值作为中间结果，后面也没使用，所以该节点不产生四元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式。 </a:t>
            </a:r>
            <a:endParaRPr kumimoji="0" lang="en-US" altLang="zh-CN" sz="20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vl="1" algn="l" eaLnBrk="1" hangingPunct="1">
              <a:lnSpc>
                <a:spcPct val="150000"/>
              </a:lnSpc>
            </a:pPr>
            <a:r>
              <a:rPr kumimoji="0" lang="zh-CN" altLang="en-US" sz="2000" b="1" dirty="0" smtClean="0">
                <a:latin typeface="Times New Roman" pitchFamily="18" charset="0"/>
              </a:rPr>
              <a:t>（</a:t>
            </a:r>
            <a:r>
              <a:rPr kumimoji="0" lang="en-US" altLang="zh-CN" sz="2000" b="1" dirty="0" smtClean="0">
                <a:latin typeface="Times New Roman" pitchFamily="18" charset="0"/>
              </a:rPr>
              <a:t>b</a:t>
            </a:r>
            <a:r>
              <a:rPr kumimoji="0" lang="zh-CN" altLang="en-US" sz="2000" b="1" dirty="0" smtClean="0">
                <a:latin typeface="Times New Roman" pitchFamily="18" charset="0"/>
              </a:rPr>
              <a:t>）</a:t>
            </a:r>
            <a:r>
              <a:rPr kumimoji="0"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当</a:t>
            </a:r>
            <a:r>
              <a:rPr kumimoji="0" lang="zh-CN" altLang="en-US" sz="2000" b="1" dirty="0">
                <a:solidFill>
                  <a:srgbClr val="000000"/>
                </a:solidFill>
                <a:latin typeface="Times New Roman" pitchFamily="18" charset="0"/>
              </a:rPr>
              <a:t>某内结点没有右部标记但有父结点时，生成一个中间临时变量存放结点的值。</a:t>
            </a:r>
          </a:p>
          <a:p>
            <a:pPr algn="l" eaLnBrk="1" hangingPunct="1">
              <a:lnSpc>
                <a:spcPct val="150000"/>
              </a:lnSpc>
            </a:pPr>
            <a:endParaRPr kumimoji="0" lang="zh-CN" altLang="en-US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</a:pPr>
            <a:endParaRPr kumimoji="0" lang="zh-CN" altLang="en-US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l" eaLnBrk="1" hangingPunct="1">
              <a:lnSpc>
                <a:spcPct val="150000"/>
              </a:lnSpc>
            </a:pPr>
            <a:endParaRPr kumimoji="0" lang="en-US" altLang="zh-CN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43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07885-85CA-40D8-AF04-3D2802478BB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55298" name="Text Box 1026"/>
          <p:cNvSpPr txBox="1">
            <a:spLocks noChangeArrowheads="1"/>
          </p:cNvSpPr>
          <p:nvPr/>
        </p:nvSpPr>
        <p:spPr bwMode="auto">
          <a:xfrm>
            <a:off x="479425" y="457200"/>
            <a:ext cx="4625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例  试构造基本块</a:t>
            </a:r>
            <a:r>
              <a:rPr lang="en-US" altLang="zh-CN" sz="2000" b="1" dirty="0">
                <a:latin typeface="Times New Roman" pitchFamily="18" charset="0"/>
              </a:rPr>
              <a:t>G</a:t>
            </a:r>
            <a:r>
              <a:rPr lang="zh-CN" altLang="en-US" sz="2000" b="1" dirty="0">
                <a:latin typeface="Times New Roman" pitchFamily="18" charset="0"/>
              </a:rPr>
              <a:t>的</a:t>
            </a:r>
            <a:r>
              <a:rPr lang="en-US" altLang="zh-CN" sz="2000" b="1" dirty="0">
                <a:latin typeface="Times New Roman" pitchFamily="18" charset="0"/>
              </a:rPr>
              <a:t>DAG</a:t>
            </a:r>
            <a:r>
              <a:rPr lang="zh-CN" altLang="en-US" sz="20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55322" name="Text Box 1050"/>
          <p:cNvSpPr txBox="1">
            <a:spLocks noChangeArrowheads="1"/>
          </p:cNvSpPr>
          <p:nvPr/>
        </p:nvSpPr>
        <p:spPr bwMode="auto">
          <a:xfrm>
            <a:off x="533400" y="914400"/>
            <a:ext cx="495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第二步</a:t>
            </a:r>
            <a:r>
              <a:rPr lang="zh-CN" altLang="en-US" sz="2000" b="1" dirty="0" smtClean="0">
                <a:latin typeface="Times New Roman" pitchFamily="18" charset="0"/>
              </a:rPr>
              <a:t>：按构造顺序重写</a:t>
            </a:r>
            <a:r>
              <a:rPr lang="zh-CN" altLang="en-US" sz="2000" b="1" dirty="0">
                <a:latin typeface="Times New Roman" pitchFamily="18" charset="0"/>
              </a:rPr>
              <a:t>四元</a:t>
            </a:r>
            <a:r>
              <a:rPr lang="zh-CN" altLang="en-US" sz="2000" b="1" dirty="0" smtClean="0">
                <a:latin typeface="Times New Roman" pitchFamily="18" charset="0"/>
              </a:rPr>
              <a:t>式，</a:t>
            </a:r>
            <a:endParaRPr lang="zh-CN" altLang="en-US" sz="2000" b="1" dirty="0">
              <a:latin typeface="Times New Roman" pitchFamily="18" charset="0"/>
            </a:endParaRPr>
          </a:p>
        </p:txBody>
      </p:sp>
      <p:grpSp>
        <p:nvGrpSpPr>
          <p:cNvPr id="55342" name="Group 1070"/>
          <p:cNvGrpSpPr>
            <a:grpSpLocks/>
          </p:cNvGrpSpPr>
          <p:nvPr/>
        </p:nvGrpSpPr>
        <p:grpSpPr bwMode="auto">
          <a:xfrm>
            <a:off x="304800" y="1371600"/>
            <a:ext cx="6202363" cy="3983038"/>
            <a:chOff x="192" y="1042"/>
            <a:chExt cx="3980" cy="2509"/>
          </a:xfrm>
        </p:grpSpPr>
        <p:sp>
          <p:nvSpPr>
            <p:cNvPr id="55300" name="Oval 1028"/>
            <p:cNvSpPr>
              <a:spLocks noChangeArrowheads="1"/>
            </p:cNvSpPr>
            <p:nvPr/>
          </p:nvSpPr>
          <p:spPr bwMode="auto">
            <a:xfrm>
              <a:off x="192" y="2791"/>
              <a:ext cx="480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1" name="Text Box 1029"/>
            <p:cNvSpPr txBox="1">
              <a:spLocks noChangeArrowheads="1"/>
            </p:cNvSpPr>
            <p:nvPr/>
          </p:nvSpPr>
          <p:spPr bwMode="auto">
            <a:xfrm>
              <a:off x="257" y="2777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5302" name="Text Box 1030"/>
            <p:cNvSpPr txBox="1">
              <a:spLocks noChangeArrowheads="1"/>
            </p:cNvSpPr>
            <p:nvPr/>
          </p:nvSpPr>
          <p:spPr bwMode="auto">
            <a:xfrm>
              <a:off x="646" y="2872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T</a:t>
              </a:r>
              <a:r>
                <a:rPr lang="en-US" altLang="zh-CN" b="1" baseline="-10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5303" name="Text Box 1031"/>
            <p:cNvSpPr txBox="1">
              <a:spLocks noChangeArrowheads="1"/>
            </p:cNvSpPr>
            <p:nvPr/>
          </p:nvSpPr>
          <p:spPr bwMode="auto">
            <a:xfrm>
              <a:off x="192" y="3215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3</a:t>
              </a: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.</a:t>
              </a:r>
              <a:r>
                <a:rPr lang="en-US" altLang="zh-CN" b="1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55304" name="Oval 1032"/>
            <p:cNvSpPr>
              <a:spLocks noChangeArrowheads="1"/>
            </p:cNvSpPr>
            <p:nvPr/>
          </p:nvSpPr>
          <p:spPr bwMode="auto">
            <a:xfrm>
              <a:off x="1002" y="2798"/>
              <a:ext cx="480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5" name="Text Box 1033"/>
            <p:cNvSpPr txBox="1">
              <a:spLocks noChangeArrowheads="1"/>
            </p:cNvSpPr>
            <p:nvPr/>
          </p:nvSpPr>
          <p:spPr bwMode="auto">
            <a:xfrm>
              <a:off x="1067" y="2784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5306" name="Text Box 1034"/>
            <p:cNvSpPr txBox="1">
              <a:spLocks noChangeArrowheads="1"/>
            </p:cNvSpPr>
            <p:nvPr/>
          </p:nvSpPr>
          <p:spPr bwMode="auto">
            <a:xfrm>
              <a:off x="1419" y="2853"/>
              <a:ext cx="5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T</a:t>
              </a:r>
              <a:r>
                <a:rPr lang="en-US" altLang="zh-CN" b="1" baseline="-10000">
                  <a:latin typeface="Times New Roman" pitchFamily="18" charset="0"/>
                </a:rPr>
                <a:t>1</a:t>
              </a:r>
              <a:r>
                <a:rPr lang="en-US" altLang="zh-CN" b="1">
                  <a:latin typeface="Times New Roman" pitchFamily="18" charset="0"/>
                </a:rPr>
                <a:t>,T</a:t>
              </a:r>
              <a:r>
                <a:rPr lang="en-US" altLang="zh-CN" b="1" baseline="-10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5307" name="Text Box 1035"/>
            <p:cNvSpPr txBox="1">
              <a:spLocks noChangeArrowheads="1"/>
            </p:cNvSpPr>
            <p:nvPr/>
          </p:nvSpPr>
          <p:spPr bwMode="auto">
            <a:xfrm>
              <a:off x="1050" y="3215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6</a:t>
              </a:r>
              <a:r>
                <a:rPr lang="en-US" altLang="zh-CN" b="1">
                  <a:latin typeface="Times New Roman" pitchFamily="18" charset="0"/>
                  <a:sym typeface="Symbol" pitchFamily="18" charset="2"/>
                </a:rPr>
                <a:t>.</a:t>
              </a:r>
              <a:r>
                <a:rPr lang="en-US" altLang="zh-CN" b="1"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55310" name="Oval 1038"/>
            <p:cNvSpPr>
              <a:spLocks noChangeArrowheads="1"/>
            </p:cNvSpPr>
            <p:nvPr/>
          </p:nvSpPr>
          <p:spPr bwMode="auto">
            <a:xfrm>
              <a:off x="2029" y="2839"/>
              <a:ext cx="480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1" name="Text Box 1039"/>
            <p:cNvSpPr txBox="1">
              <a:spLocks noChangeArrowheads="1"/>
            </p:cNvSpPr>
            <p:nvPr/>
          </p:nvSpPr>
          <p:spPr bwMode="auto">
            <a:xfrm>
              <a:off x="2094" y="282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5312" name="Text Box 1040"/>
            <p:cNvSpPr txBox="1">
              <a:spLocks noChangeArrowheads="1"/>
            </p:cNvSpPr>
            <p:nvPr/>
          </p:nvSpPr>
          <p:spPr bwMode="auto">
            <a:xfrm>
              <a:off x="2097" y="3263"/>
              <a:ext cx="3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5313" name="Oval 1041"/>
            <p:cNvSpPr>
              <a:spLocks noChangeArrowheads="1"/>
            </p:cNvSpPr>
            <p:nvPr/>
          </p:nvSpPr>
          <p:spPr bwMode="auto">
            <a:xfrm>
              <a:off x="3456" y="2880"/>
              <a:ext cx="480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Text Box 1042"/>
            <p:cNvSpPr txBox="1">
              <a:spLocks noChangeArrowheads="1"/>
            </p:cNvSpPr>
            <p:nvPr/>
          </p:nvSpPr>
          <p:spPr bwMode="auto">
            <a:xfrm>
              <a:off x="3503" y="2860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5315" name="Text Box 1043"/>
            <p:cNvSpPr txBox="1">
              <a:spLocks noChangeArrowheads="1"/>
            </p:cNvSpPr>
            <p:nvPr/>
          </p:nvSpPr>
          <p:spPr bwMode="auto">
            <a:xfrm>
              <a:off x="3456" y="3263"/>
              <a:ext cx="5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5316" name="Oval 1044"/>
            <p:cNvSpPr>
              <a:spLocks noChangeArrowheads="1"/>
            </p:cNvSpPr>
            <p:nvPr/>
          </p:nvSpPr>
          <p:spPr bwMode="auto">
            <a:xfrm>
              <a:off x="2359" y="2127"/>
              <a:ext cx="480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7" name="Text Box 1045"/>
            <p:cNvSpPr txBox="1">
              <a:spLocks noChangeArrowheads="1"/>
            </p:cNvSpPr>
            <p:nvPr/>
          </p:nvSpPr>
          <p:spPr bwMode="auto">
            <a:xfrm>
              <a:off x="2424" y="2113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5318" name="Text Box 1046"/>
            <p:cNvSpPr txBox="1">
              <a:spLocks noChangeArrowheads="1"/>
            </p:cNvSpPr>
            <p:nvPr/>
          </p:nvSpPr>
          <p:spPr bwMode="auto">
            <a:xfrm>
              <a:off x="2426" y="2509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</a:rPr>
                <a:t>＋</a:t>
              </a:r>
            </a:p>
          </p:txBody>
        </p:sp>
        <p:sp>
          <p:nvSpPr>
            <p:cNvPr id="55319" name="Line 1047"/>
            <p:cNvSpPr>
              <a:spLocks noChangeShapeType="1"/>
            </p:cNvSpPr>
            <p:nvPr/>
          </p:nvSpPr>
          <p:spPr bwMode="auto">
            <a:xfrm flipH="1">
              <a:off x="2296" y="2510"/>
              <a:ext cx="14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0" name="Line 1048"/>
            <p:cNvSpPr>
              <a:spLocks noChangeShapeType="1"/>
            </p:cNvSpPr>
            <p:nvPr/>
          </p:nvSpPr>
          <p:spPr bwMode="auto">
            <a:xfrm flipH="1" flipV="1">
              <a:off x="2776" y="2510"/>
              <a:ext cx="728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1" name="Text Box 1049"/>
            <p:cNvSpPr txBox="1">
              <a:spLocks noChangeArrowheads="1"/>
            </p:cNvSpPr>
            <p:nvPr/>
          </p:nvSpPr>
          <p:spPr bwMode="auto">
            <a:xfrm>
              <a:off x="2803" y="2180"/>
              <a:ext cx="6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T</a:t>
              </a:r>
              <a:r>
                <a:rPr lang="en-US" altLang="zh-CN" b="1" baseline="-10000">
                  <a:latin typeface="Times New Roman" pitchFamily="18" charset="0"/>
                </a:rPr>
                <a:t>2 </a:t>
              </a:r>
              <a:r>
                <a:rPr lang="en-US" altLang="zh-CN" b="1">
                  <a:latin typeface="Times New Roman" pitchFamily="18" charset="0"/>
                </a:rPr>
                <a:t>,T</a:t>
              </a:r>
              <a:r>
                <a:rPr lang="en-US" altLang="zh-CN" b="1" baseline="-10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5323" name="Oval 1051"/>
            <p:cNvSpPr>
              <a:spLocks noChangeArrowheads="1"/>
            </p:cNvSpPr>
            <p:nvPr/>
          </p:nvSpPr>
          <p:spPr bwMode="auto">
            <a:xfrm>
              <a:off x="1738" y="1564"/>
              <a:ext cx="480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4" name="Text Box 1052"/>
            <p:cNvSpPr txBox="1">
              <a:spLocks noChangeArrowheads="1"/>
            </p:cNvSpPr>
            <p:nvPr/>
          </p:nvSpPr>
          <p:spPr bwMode="auto">
            <a:xfrm>
              <a:off x="1802" y="1550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5325" name="Text Box 1053"/>
            <p:cNvSpPr txBox="1">
              <a:spLocks noChangeArrowheads="1"/>
            </p:cNvSpPr>
            <p:nvPr/>
          </p:nvSpPr>
          <p:spPr bwMode="auto">
            <a:xfrm>
              <a:off x="1804" y="2014"/>
              <a:ext cx="3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55326" name="Text Box 1054"/>
            <p:cNvSpPr txBox="1">
              <a:spLocks noChangeArrowheads="1"/>
            </p:cNvSpPr>
            <p:nvPr/>
          </p:nvSpPr>
          <p:spPr bwMode="auto">
            <a:xfrm>
              <a:off x="2182" y="1617"/>
              <a:ext cx="7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A, T</a:t>
              </a:r>
              <a:r>
                <a:rPr lang="en-US" altLang="zh-CN" b="1" baseline="-10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55327" name="Line 1055"/>
            <p:cNvSpPr>
              <a:spLocks noChangeShapeType="1"/>
            </p:cNvSpPr>
            <p:nvPr/>
          </p:nvSpPr>
          <p:spPr bwMode="auto">
            <a:xfrm flipH="1">
              <a:off x="1296" y="1968"/>
              <a:ext cx="528" cy="8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8" name="Line 1056"/>
            <p:cNvSpPr>
              <a:spLocks noChangeShapeType="1"/>
            </p:cNvSpPr>
            <p:nvPr/>
          </p:nvSpPr>
          <p:spPr bwMode="auto">
            <a:xfrm>
              <a:off x="2187" y="1892"/>
              <a:ext cx="240" cy="3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29" name="Oval 1057"/>
            <p:cNvSpPr>
              <a:spLocks noChangeArrowheads="1"/>
            </p:cNvSpPr>
            <p:nvPr/>
          </p:nvSpPr>
          <p:spPr bwMode="auto">
            <a:xfrm>
              <a:off x="3436" y="2159"/>
              <a:ext cx="480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0" name="Text Box 1058"/>
            <p:cNvSpPr txBox="1">
              <a:spLocks noChangeArrowheads="1"/>
            </p:cNvSpPr>
            <p:nvPr/>
          </p:nvSpPr>
          <p:spPr bwMode="auto">
            <a:xfrm>
              <a:off x="3494" y="214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5331" name="Rectangle 1059"/>
            <p:cNvSpPr>
              <a:spLocks noChangeArrowheads="1"/>
            </p:cNvSpPr>
            <p:nvPr/>
          </p:nvSpPr>
          <p:spPr bwMode="auto">
            <a:xfrm>
              <a:off x="3858" y="2199"/>
              <a:ext cx="3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</a:rPr>
                <a:t>T</a:t>
              </a:r>
              <a:r>
                <a:rPr lang="en-US" altLang="zh-CN" b="1" baseline="-10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5332" name="Line 1060"/>
            <p:cNvSpPr>
              <a:spLocks noChangeShapeType="1"/>
            </p:cNvSpPr>
            <p:nvPr/>
          </p:nvSpPr>
          <p:spPr bwMode="auto">
            <a:xfrm flipV="1">
              <a:off x="2400" y="244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3" name="Text Box 1061"/>
            <p:cNvSpPr txBox="1">
              <a:spLocks noChangeArrowheads="1"/>
            </p:cNvSpPr>
            <p:nvPr/>
          </p:nvSpPr>
          <p:spPr bwMode="auto">
            <a:xfrm>
              <a:off x="3408" y="254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</a:rPr>
                <a:t>－</a:t>
              </a:r>
            </a:p>
          </p:txBody>
        </p:sp>
        <p:sp>
          <p:nvSpPr>
            <p:cNvPr id="55334" name="Line 1062"/>
            <p:cNvSpPr>
              <a:spLocks noChangeShapeType="1"/>
            </p:cNvSpPr>
            <p:nvPr/>
          </p:nvSpPr>
          <p:spPr bwMode="auto">
            <a:xfrm>
              <a:off x="3654" y="2605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5" name="Oval 1063"/>
            <p:cNvSpPr>
              <a:spLocks noChangeArrowheads="1"/>
            </p:cNvSpPr>
            <p:nvPr/>
          </p:nvSpPr>
          <p:spPr bwMode="auto">
            <a:xfrm>
              <a:off x="2640" y="1056"/>
              <a:ext cx="480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6" name="Text Box 1064"/>
            <p:cNvSpPr txBox="1">
              <a:spLocks noChangeArrowheads="1"/>
            </p:cNvSpPr>
            <p:nvPr/>
          </p:nvSpPr>
          <p:spPr bwMode="auto">
            <a:xfrm>
              <a:off x="2713" y="1042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itchFamily="18" charset="0"/>
                </a:rPr>
                <a:t>n</a:t>
              </a:r>
              <a:r>
                <a:rPr lang="en-US" altLang="zh-CN" b="1" baseline="-100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5337" name="Rectangle 1065"/>
            <p:cNvSpPr>
              <a:spLocks noChangeArrowheads="1"/>
            </p:cNvSpPr>
            <p:nvPr/>
          </p:nvSpPr>
          <p:spPr bwMode="auto">
            <a:xfrm>
              <a:off x="3086" y="1143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5338" name="Line 1066"/>
            <p:cNvSpPr>
              <a:spLocks noChangeShapeType="1"/>
            </p:cNvSpPr>
            <p:nvPr/>
          </p:nvSpPr>
          <p:spPr bwMode="auto">
            <a:xfrm flipH="1">
              <a:off x="2167" y="1365"/>
              <a:ext cx="48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39" name="Line 1067"/>
            <p:cNvSpPr>
              <a:spLocks noChangeShapeType="1"/>
            </p:cNvSpPr>
            <p:nvPr/>
          </p:nvSpPr>
          <p:spPr bwMode="auto">
            <a:xfrm>
              <a:off x="3086" y="1413"/>
              <a:ext cx="576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5341" name="Text Box 1069"/>
          <p:cNvSpPr txBox="1">
            <a:spLocks noChangeArrowheads="1"/>
          </p:cNvSpPr>
          <p:nvPr/>
        </p:nvSpPr>
        <p:spPr bwMode="auto">
          <a:xfrm>
            <a:off x="6477000" y="1371600"/>
            <a:ext cx="2286000" cy="395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⑴ 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=3.14 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⑵ 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6.28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⑶ 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6.28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⑷ 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latin typeface="Times New Roman" pitchFamily="18" charset="0"/>
              </a:rPr>
              <a:t>r</a:t>
            </a: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⑸ 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⑹ A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6.28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⑺ 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=A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⑻ 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en-US" altLang="zh-CN" sz="2000" b="1" dirty="0">
                <a:latin typeface="Times New Roman" pitchFamily="18" charset="0"/>
              </a:rPr>
              <a:t>⑼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A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1612" y="5486400"/>
            <a:ext cx="770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叶子节点标识符：在基本块外被定值并在基本块内被引用的所有标识符。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2400" y="5879068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内</a:t>
            </a:r>
            <a:r>
              <a:rPr lang="zh-CN" altLang="en-US" dirty="0" smtClean="0">
                <a:solidFill>
                  <a:srgbClr val="FF0000"/>
                </a:solidFill>
              </a:rPr>
              <a:t>节点标识符的附加标识符：在基本块内被定值并在基本块后被引用的所有标识符。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4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5330F-BA20-4D43-B4EF-53DAD33D9B1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838200" y="517525"/>
            <a:ext cx="4625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例  试构造基本块</a:t>
            </a:r>
            <a:r>
              <a:rPr lang="en-US" altLang="zh-CN" sz="2000" b="1" dirty="0">
                <a:latin typeface="Times New Roman" pitchFamily="18" charset="0"/>
              </a:rPr>
              <a:t>G</a:t>
            </a:r>
            <a:r>
              <a:rPr lang="zh-CN" altLang="en-US" sz="2000" b="1" dirty="0">
                <a:latin typeface="Times New Roman" pitchFamily="18" charset="0"/>
              </a:rPr>
              <a:t>的</a:t>
            </a:r>
            <a:r>
              <a:rPr lang="en-US" altLang="zh-CN" sz="2000" b="1" dirty="0">
                <a:latin typeface="Times New Roman" pitchFamily="18" charset="0"/>
              </a:rPr>
              <a:t>DAG</a:t>
            </a:r>
            <a:r>
              <a:rPr lang="zh-CN" altLang="en-US" sz="20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28600" y="1446212"/>
            <a:ext cx="35052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⑴ 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=3.14 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⑵ 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=2 *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⑶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⑷ A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⑸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</a:rPr>
              <a:t>A 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 smtClean="0">
                <a:solidFill>
                  <a:srgbClr val="00B050"/>
                </a:solidFill>
                <a:latin typeface="Times New Roman" pitchFamily="18" charset="0"/>
              </a:rPr>
              <a:t>B 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itchFamily="18" charset="0"/>
              </a:rPr>
              <a:t>（无用赋值）</a:t>
            </a:r>
            <a:endParaRPr lang="en-US" altLang="zh-CN" sz="2000" b="1" dirty="0">
              <a:solidFill>
                <a:srgbClr val="00B050"/>
              </a:solidFill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⑹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=2 *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⑺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⑻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⑼ 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⑽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4343400" y="1401762"/>
            <a:ext cx="480060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⑴ 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=3.14 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⑵ 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=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6.28 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（合并已知量）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⑶ T</a:t>
            </a:r>
            <a:r>
              <a:rPr lang="en-US" altLang="zh-CN" sz="2000" b="1" baseline="-10000" dirty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=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6.28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（合并已知量）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 smtClean="0">
                <a:latin typeface="Times New Roman" pitchFamily="18" charset="0"/>
              </a:rPr>
              <a:t>⑷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 smtClean="0">
                <a:latin typeface="Times New Roman" pitchFamily="18" charset="0"/>
              </a:rPr>
              <a:t>r 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（删除了一个多余运算）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⑸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=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⑹ A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6.28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⑺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=A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⑻ 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⑼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A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2286000" y="914400"/>
            <a:ext cx="411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（优化前后结果对比）</a:t>
            </a:r>
          </a:p>
        </p:txBody>
      </p:sp>
      <p:sp>
        <p:nvSpPr>
          <p:cNvPr id="56336" name="AutoShape 16"/>
          <p:cNvSpPr>
            <a:spLocks noChangeArrowheads="1"/>
          </p:cNvSpPr>
          <p:nvPr/>
        </p:nvSpPr>
        <p:spPr bwMode="auto">
          <a:xfrm>
            <a:off x="2895600" y="2894012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334963"/>
          </a:xfrm>
        </p:spPr>
        <p:txBody>
          <a:bodyPr/>
          <a:lstStyle/>
          <a:p>
            <a:r>
              <a:rPr lang="zh-CN" altLang="en-US" sz="2800" dirty="0" smtClean="0">
                <a:latin typeface="+mn-ea"/>
                <a:ea typeface="+mn-ea"/>
              </a:rPr>
              <a:t>基于</a:t>
            </a:r>
            <a:r>
              <a:rPr lang="en-US" altLang="zh-CN" sz="2800" dirty="0" smtClean="0">
                <a:latin typeface="+mn-ea"/>
                <a:ea typeface="+mn-ea"/>
              </a:rPr>
              <a:t>DAG</a:t>
            </a:r>
            <a:r>
              <a:rPr lang="zh-CN" altLang="en-US" sz="2800" dirty="0" smtClean="0">
                <a:latin typeface="+mn-ea"/>
                <a:ea typeface="+mn-ea"/>
              </a:rPr>
              <a:t>的优化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叶子节点标识符：在基本块外被定值并在基本块内被引用的所有标识符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内节点标识符的附加标识符：在基本块内被定值并在基本块后被引用的所有标识符。</a:t>
            </a:r>
          </a:p>
          <a:p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81000" y="2817435"/>
            <a:ext cx="266700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⑴ T</a:t>
            </a:r>
            <a:r>
              <a:rPr lang="en-US" altLang="zh-CN" sz="2000" b="1" baseline="-1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=3.14 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⑵ T</a:t>
            </a:r>
            <a:r>
              <a:rPr lang="en-US" altLang="zh-CN" sz="2000" b="1" baseline="-10000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</a:t>
            </a: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6.28 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 smtClean="0">
                <a:latin typeface="Times New Roman" pitchFamily="18" charset="0"/>
              </a:rPr>
              <a:t>⑶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</a:t>
            </a: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6.28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 smtClean="0">
                <a:latin typeface="Times New Roman" pitchFamily="18" charset="0"/>
              </a:rPr>
              <a:t>⑷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 smtClean="0">
                <a:latin typeface="Times New Roman" pitchFamily="18" charset="0"/>
              </a:rPr>
              <a:t>r 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 smtClean="0">
                <a:latin typeface="Times New Roman" pitchFamily="18" charset="0"/>
              </a:rPr>
              <a:t>⑸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4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⑹ A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6.28 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⑺ T</a:t>
            </a:r>
            <a:r>
              <a:rPr lang="en-US" altLang="zh-CN" sz="2000" b="1" baseline="-10000" dirty="0">
                <a:latin typeface="Times New Roman" pitchFamily="18" charset="0"/>
              </a:rPr>
              <a:t>5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=A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⑻ 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  <a:r>
              <a:rPr lang="en-US" altLang="zh-CN" sz="2000" b="1" dirty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⑼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A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T</a:t>
            </a:r>
            <a:r>
              <a:rPr lang="en-US" altLang="zh-CN" sz="2000" b="1" baseline="-10000" dirty="0">
                <a:latin typeface="Times New Roman" pitchFamily="18" charset="0"/>
              </a:rPr>
              <a:t>6</a:t>
            </a: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2514600" y="2894012"/>
            <a:ext cx="2895600" cy="1906588"/>
          </a:xfrm>
          <a:prstGeom prst="rightArrow">
            <a:avLst>
              <a:gd name="adj1" fmla="val 50000"/>
              <a:gd name="adj2" fmla="val 118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dirty="0" smtClean="0"/>
              <a:t>假设</a:t>
            </a:r>
            <a:r>
              <a:rPr lang="en-US" altLang="zh-CN" dirty="0" smtClean="0"/>
              <a:t>T0.</a:t>
            </a:r>
            <a:r>
              <a:rPr lang="zh-CN" altLang="en-US" dirty="0" smtClean="0"/>
              <a:t>。。。</a:t>
            </a:r>
            <a:r>
              <a:rPr lang="en-US" altLang="zh-CN" dirty="0" smtClean="0"/>
              <a:t>T6</a:t>
            </a:r>
            <a:r>
              <a:rPr lang="zh-CN" altLang="en-US" dirty="0" smtClean="0"/>
              <a:t>在基本块</a:t>
            </a:r>
            <a:endParaRPr lang="en-US" altLang="zh-CN" dirty="0" smtClean="0"/>
          </a:p>
          <a:p>
            <a:r>
              <a:rPr lang="zh-CN" altLang="en-US" dirty="0" smtClean="0"/>
              <a:t>后没有被引用</a:t>
            </a:r>
            <a:endParaRPr lang="zh-CN" altLang="en-US" dirty="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096000" y="3048000"/>
            <a:ext cx="266700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⑴ </a:t>
            </a:r>
            <a:r>
              <a:rPr lang="en-US" altLang="zh-CN" sz="2000" b="1" dirty="0" smtClean="0">
                <a:latin typeface="Times New Roman" pitchFamily="18" charset="0"/>
              </a:rPr>
              <a:t>S</a:t>
            </a:r>
            <a:r>
              <a:rPr lang="en-US" altLang="zh-CN" sz="2000" b="1" baseline="-10000" dirty="0" smtClean="0">
                <a:latin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sym typeface="Symbol" pitchFamily="18" charset="2"/>
              </a:rPr>
              <a:t>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＋</a:t>
            </a:r>
            <a:r>
              <a:rPr lang="en-US" altLang="zh-CN" sz="2000" b="1" dirty="0" smtClean="0">
                <a:latin typeface="Times New Roman" pitchFamily="18" charset="0"/>
              </a:rPr>
              <a:t>r 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⑵</a:t>
            </a:r>
            <a:r>
              <a:rPr lang="en-US" altLang="zh-CN" sz="2000" b="1" dirty="0" smtClean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</a:rPr>
              <a:t>A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 6.28 * </a:t>
            </a:r>
            <a:r>
              <a:rPr lang="en-US" altLang="zh-CN" sz="2000" b="1" dirty="0">
                <a:latin typeface="Times New Roman" pitchFamily="18" charset="0"/>
              </a:rPr>
              <a:t>S</a:t>
            </a:r>
            <a:r>
              <a:rPr lang="en-US" altLang="zh-CN" sz="2000" b="1" baseline="-10000" dirty="0">
                <a:latin typeface="Times New Roman" pitchFamily="18" charset="0"/>
              </a:rPr>
              <a:t>1 </a:t>
            </a:r>
            <a:endParaRPr lang="en-US" altLang="zh-CN" sz="2000" b="1" baseline="-10000" dirty="0" smtClean="0">
              <a:latin typeface="Times New Roman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b="1" dirty="0" smtClean="0">
                <a:latin typeface="Times New Roman" pitchFamily="18" charset="0"/>
              </a:rPr>
              <a:t>⑶ S</a:t>
            </a:r>
            <a:r>
              <a:rPr lang="en-US" altLang="zh-CN" sz="2000" b="1" baseline="-10000" dirty="0" smtClean="0">
                <a:latin typeface="Times New Roman" pitchFamily="18" charset="0"/>
              </a:rPr>
              <a:t>2</a:t>
            </a:r>
            <a:r>
              <a:rPr lang="en-US" altLang="zh-CN" sz="2000" b="1" dirty="0" smtClean="0">
                <a:latin typeface="Times New Roman" pitchFamily="18" charset="0"/>
              </a:rPr>
              <a:t>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=R</a:t>
            </a: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r </a:t>
            </a:r>
          </a:p>
          <a:p>
            <a:pPr algn="l">
              <a:spcBef>
                <a:spcPct val="20000"/>
              </a:spcBef>
            </a:pPr>
            <a:r>
              <a:rPr lang="en-US" altLang="zh-CN" sz="2000" b="1" dirty="0">
                <a:latin typeface="Times New Roman" pitchFamily="18" charset="0"/>
              </a:rPr>
              <a:t>⑷ B 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=</a:t>
            </a:r>
            <a:r>
              <a:rPr lang="en-US" altLang="zh-CN" sz="2000" b="1" dirty="0">
                <a:latin typeface="Times New Roman" pitchFamily="18" charset="0"/>
              </a:rPr>
              <a:t>A 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en-US" altLang="zh-CN" sz="2000" b="1" dirty="0">
                <a:latin typeface="Times New Roman" pitchFamily="18" charset="0"/>
              </a:rPr>
              <a:t>S</a:t>
            </a:r>
            <a:r>
              <a:rPr lang="en-US" altLang="zh-CN" sz="2000" b="1" baseline="-10000" dirty="0">
                <a:latin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041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7478D-49E4-415D-A784-4894B55F3697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62000" y="1219200"/>
            <a:ext cx="510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10.3.1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　程序流图 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6248400" cy="609600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10.3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　控制流分析和循环优化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762000" y="2133600"/>
            <a:ext cx="7543800" cy="247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Bef>
                <a:spcPct val="80000"/>
              </a:spcBef>
            </a:pPr>
            <a:r>
              <a:rPr lang="zh-CN" altLang="en-US" sz="2000" b="1" dirty="0">
                <a:latin typeface="Times New Roman" pitchFamily="18" charset="0"/>
              </a:rPr>
              <a:t>　　一个</a:t>
            </a:r>
            <a:r>
              <a:rPr lang="zh-CN" altLang="en-US" sz="2000" b="1" dirty="0">
                <a:solidFill>
                  <a:srgbClr val="FF6600"/>
                </a:solidFill>
                <a:latin typeface="Times New Roman" pitchFamily="18" charset="0"/>
              </a:rPr>
              <a:t>控制流图</a:t>
            </a:r>
            <a:r>
              <a:rPr lang="zh-CN" altLang="en-US" sz="2000" b="1" dirty="0">
                <a:latin typeface="Times New Roman" pitchFamily="18" charset="0"/>
              </a:rPr>
              <a:t>是具有唯一首结点的有向图。其中，首结点是指与图中任何结点都存在一条通路的结点</a:t>
            </a:r>
            <a:r>
              <a:rPr lang="zh-CN" altLang="en-US" sz="2000" b="1" dirty="0" smtClean="0">
                <a:latin typeface="Times New Roman" pitchFamily="18" charset="0"/>
              </a:rPr>
              <a:t>。一</a:t>
            </a:r>
            <a:r>
              <a:rPr lang="zh-CN" altLang="en-US" sz="2000" b="1" dirty="0">
                <a:latin typeface="Times New Roman" pitchFamily="18" charset="0"/>
              </a:rPr>
              <a:t>个控制流图可形式化定义如下。 </a:t>
            </a:r>
          </a:p>
          <a:p>
            <a:pPr algn="l">
              <a:lnSpc>
                <a:spcPct val="140000"/>
              </a:lnSpc>
              <a:spcBef>
                <a:spcPct val="80000"/>
              </a:spcBef>
            </a:pPr>
            <a:r>
              <a:rPr lang="zh-CN" altLang="en-US" sz="2000" b="1" dirty="0">
                <a:latin typeface="Times New Roman" pitchFamily="18" charset="0"/>
              </a:rPr>
              <a:t>　　定义</a:t>
            </a:r>
            <a:r>
              <a:rPr lang="en-US" altLang="zh-CN" sz="2000" b="1" dirty="0">
                <a:latin typeface="Times New Roman" pitchFamily="18" charset="0"/>
              </a:rPr>
              <a:t>11.1  </a:t>
            </a:r>
            <a:r>
              <a:rPr lang="zh-CN" altLang="en-US" sz="2000" b="1" dirty="0">
                <a:latin typeface="Times New Roman" pitchFamily="18" charset="0"/>
              </a:rPr>
              <a:t>一个</a:t>
            </a:r>
            <a:r>
              <a:rPr lang="zh-CN" altLang="en-US" sz="2000" b="1" dirty="0">
                <a:solidFill>
                  <a:srgbClr val="CC6600"/>
                </a:solidFill>
                <a:latin typeface="Times New Roman" pitchFamily="18" charset="0"/>
              </a:rPr>
              <a:t>控制流图</a:t>
            </a:r>
            <a:r>
              <a:rPr lang="zh-CN" altLang="en-US" sz="2000" b="1" dirty="0">
                <a:latin typeface="Times New Roman" pitchFamily="18" charset="0"/>
              </a:rPr>
              <a:t>（简称流图）</a:t>
            </a:r>
            <a:r>
              <a:rPr lang="en-US" altLang="zh-CN" sz="2000" b="1" dirty="0">
                <a:latin typeface="Times New Roman" pitchFamily="18" charset="0"/>
              </a:rPr>
              <a:t>G</a:t>
            </a:r>
            <a:r>
              <a:rPr lang="zh-CN" altLang="en-US" sz="2000" b="1" dirty="0">
                <a:latin typeface="Times New Roman" pitchFamily="18" charset="0"/>
              </a:rPr>
              <a:t>＝（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zh-CN" altLang="en-US" sz="2000" b="1" dirty="0">
                <a:latin typeface="Times New Roman" pitchFamily="18" charset="0"/>
              </a:rPr>
              <a:t>，</a:t>
            </a:r>
            <a:r>
              <a:rPr lang="en-US" altLang="zh-CN" sz="2000" b="1" dirty="0">
                <a:latin typeface="Times New Roman" pitchFamily="18" charset="0"/>
              </a:rPr>
              <a:t>E</a:t>
            </a:r>
            <a:r>
              <a:rPr lang="zh-CN" altLang="en-US" sz="2000" b="1" dirty="0">
                <a:latin typeface="Times New Roman" pitchFamily="18" charset="0"/>
              </a:rPr>
              <a:t>，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en-US" altLang="zh-CN" sz="2000" b="1" baseline="-30000" dirty="0">
                <a:latin typeface="Times New Roman" pitchFamily="18" charset="0"/>
              </a:rPr>
              <a:t>0</a:t>
            </a:r>
            <a:r>
              <a:rPr lang="zh-CN" altLang="en-US" sz="2000" b="1" dirty="0">
                <a:latin typeface="Times New Roman" pitchFamily="18" charset="0"/>
              </a:rPr>
              <a:t>），其中，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zh-CN" altLang="en-US" sz="2000" b="1" dirty="0">
                <a:latin typeface="Times New Roman" pitchFamily="18" charset="0"/>
              </a:rPr>
              <a:t>为结点（顶点）集，</a:t>
            </a:r>
            <a:r>
              <a:rPr lang="en-US" altLang="zh-CN" sz="2000" b="1" dirty="0">
                <a:latin typeface="Times New Roman" pitchFamily="18" charset="0"/>
              </a:rPr>
              <a:t>E</a:t>
            </a:r>
            <a:r>
              <a:rPr lang="zh-CN" altLang="en-US" sz="2000" b="1" dirty="0">
                <a:latin typeface="Times New Roman" pitchFamily="18" charset="0"/>
              </a:rPr>
              <a:t>为有向边集，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en-US" altLang="zh-CN" sz="2000" b="1" baseline="-30000" dirty="0">
                <a:latin typeface="Times New Roman" pitchFamily="18" charset="0"/>
              </a:rPr>
              <a:t>0</a:t>
            </a:r>
            <a:r>
              <a:rPr lang="zh-CN" altLang="en-US" sz="2000" b="1" dirty="0">
                <a:latin typeface="Times New Roman" pitchFamily="18" charset="0"/>
              </a:rPr>
              <a:t>为首结点。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914400" y="4648200"/>
            <a:ext cx="74676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ct val="70000"/>
              </a:spcBef>
            </a:pPr>
            <a:r>
              <a:rPr lang="zh-CN" altLang="en-US" sz="2000" b="1" dirty="0">
                <a:latin typeface="Times New Roman" pitchFamily="18" charset="0"/>
              </a:rPr>
              <a:t>　　一个程序可以用流图表示：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zh-CN" altLang="en-US" sz="2000" b="1" dirty="0">
                <a:latin typeface="Times New Roman" pitchFamily="18" charset="0"/>
              </a:rPr>
              <a:t>为基本块集，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en-US" altLang="zh-CN" sz="2000" b="1" baseline="-30000" dirty="0">
                <a:latin typeface="Times New Roman" pitchFamily="18" charset="0"/>
              </a:rPr>
              <a:t>0</a:t>
            </a:r>
            <a:r>
              <a:rPr lang="zh-CN" altLang="en-US" sz="2000" b="1" dirty="0">
                <a:latin typeface="Times New Roman" pitchFamily="18" charset="0"/>
              </a:rPr>
              <a:t>是包含程序第一个语句的基本块，</a:t>
            </a:r>
            <a:r>
              <a:rPr lang="en-US" altLang="zh-CN" sz="2000" b="1" dirty="0">
                <a:latin typeface="Times New Roman" pitchFamily="18" charset="0"/>
              </a:rPr>
              <a:t>E</a:t>
            </a:r>
            <a:r>
              <a:rPr lang="zh-CN" altLang="en-US" sz="2000" b="1" dirty="0">
                <a:latin typeface="Times New Roman" pitchFamily="18" charset="0"/>
              </a:rPr>
              <a:t>由下列方法构造。一个程序的流图表示称为</a:t>
            </a:r>
            <a:r>
              <a:rPr lang="zh-CN" altLang="en-US" sz="2000" b="1" dirty="0">
                <a:solidFill>
                  <a:srgbClr val="FF6600"/>
                </a:solidFill>
                <a:latin typeface="Times New Roman" pitchFamily="18" charset="0"/>
              </a:rPr>
              <a:t>程序流图</a:t>
            </a:r>
            <a:r>
              <a:rPr lang="zh-CN" altLang="en-US" sz="2000" b="1" dirty="0">
                <a:latin typeface="Times New Roman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1979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84E404-3914-40C5-AE71-3B4A15E263A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2362200" y="2682875"/>
            <a:ext cx="4724400" cy="3200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753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3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46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/>
              <a:t>下面通过一个四元组中间代码的示例，说明与机器无关优化的基本内容和含义。 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62000" y="21336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333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/>
              <a:t>假设源程序片段如下：其中约定数据类型</a:t>
            </a:r>
            <a:r>
              <a:rPr lang="en-US" altLang="zh-CN" sz="2000" b="1"/>
              <a:t>int</a:t>
            </a:r>
            <a:r>
              <a:rPr lang="zh-CN" altLang="en-US" sz="2000" b="1"/>
              <a:t>占用</a:t>
            </a:r>
            <a:r>
              <a:rPr lang="en-US" altLang="zh-CN" sz="2000" b="1"/>
              <a:t>4byte</a:t>
            </a:r>
            <a:r>
              <a:rPr lang="zh-CN" altLang="en-US" sz="2000" b="1"/>
              <a:t>。 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895600" y="3048000"/>
            <a:ext cx="41148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…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int A[1..20]</a:t>
            </a:r>
            <a:r>
              <a:rPr lang="zh-CN" altLang="en-US" sz="2000" b="1">
                <a:latin typeface="Times New Roman" pitchFamily="18" charset="0"/>
              </a:rPr>
              <a:t>，</a:t>
            </a:r>
            <a:r>
              <a:rPr lang="en-US" altLang="zh-CN" sz="2000" b="1">
                <a:latin typeface="Times New Roman" pitchFamily="18" charset="0"/>
              </a:rPr>
              <a:t>B[1..20]</a:t>
            </a:r>
            <a:r>
              <a:rPr lang="zh-CN" altLang="en-US" sz="2000" b="1">
                <a:latin typeface="Times New Roman" pitchFamily="18" charset="0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P:</a:t>
            </a:r>
            <a:r>
              <a:rPr lang="zh-CN" altLang="en-US" sz="2000" b="1">
                <a:latin typeface="Times New Roman" pitchFamily="18" charset="0"/>
              </a:rPr>
              <a:t>＝</a:t>
            </a:r>
            <a:r>
              <a:rPr lang="en-US" altLang="zh-CN" sz="2000" b="1">
                <a:latin typeface="Times New Roman" pitchFamily="18" charset="0"/>
              </a:rPr>
              <a:t>0</a:t>
            </a:r>
            <a:r>
              <a:rPr lang="zh-CN" altLang="en-US" sz="2000" b="1">
                <a:latin typeface="Times New Roman" pitchFamily="18" charset="0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for I:</a:t>
            </a:r>
            <a:r>
              <a:rPr lang="zh-CN" altLang="en-US" sz="2000" b="1">
                <a:latin typeface="Times New Roman" pitchFamily="18" charset="0"/>
              </a:rPr>
              <a:t>＝</a:t>
            </a:r>
            <a:r>
              <a:rPr lang="en-US" altLang="zh-CN" sz="2000" b="1">
                <a:latin typeface="Times New Roman" pitchFamily="18" charset="0"/>
              </a:rPr>
              <a:t>1 to 20 do</a:t>
            </a:r>
          </a:p>
          <a:p>
            <a:pPr algn="just">
              <a:spcBef>
                <a:spcPct val="50000"/>
              </a:spcBef>
            </a:pPr>
            <a:r>
              <a:rPr lang="en-US" altLang="zh-CN" sz="2000" b="1">
                <a:latin typeface="Times New Roman" pitchFamily="18" charset="0"/>
              </a:rPr>
              <a:t>P:</a:t>
            </a:r>
            <a:r>
              <a:rPr lang="zh-CN" altLang="en-US" sz="2000" b="1">
                <a:latin typeface="Times New Roman" pitchFamily="18" charset="0"/>
              </a:rPr>
              <a:t>＝</a:t>
            </a:r>
            <a:r>
              <a:rPr lang="en-US" altLang="zh-CN" sz="2000" b="1">
                <a:latin typeface="Times New Roman" pitchFamily="18" charset="0"/>
              </a:rPr>
              <a:t>P</a:t>
            </a:r>
            <a:r>
              <a:rPr lang="zh-CN" altLang="en-US" sz="2000" b="1">
                <a:latin typeface="Times New Roman" pitchFamily="18" charset="0"/>
              </a:rPr>
              <a:t>＋</a:t>
            </a:r>
            <a:r>
              <a:rPr lang="en-US" altLang="zh-CN" sz="2000" b="1">
                <a:latin typeface="Times New Roman" pitchFamily="18" charset="0"/>
              </a:rPr>
              <a:t>A[I]*B[I]</a:t>
            </a:r>
            <a:r>
              <a:rPr lang="zh-CN" altLang="en-US" sz="2000" b="1">
                <a:latin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itchFamily="18" charset="0"/>
              </a:rPr>
              <a:t>   </a:t>
            </a:r>
            <a:r>
              <a:rPr lang="en-US" altLang="zh-CN" sz="2000" b="1">
                <a:latin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626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4DD31-13E9-4B9A-A554-B748FAEF07E7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04800" y="3429000"/>
            <a:ext cx="8610600" cy="2819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98488" y="746125"/>
            <a:ext cx="670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800000"/>
                </a:solidFill>
                <a:latin typeface="Times New Roman" pitchFamily="18" charset="0"/>
              </a:rPr>
              <a:t>程序流图的边集</a:t>
            </a:r>
            <a:r>
              <a:rPr lang="en-US" altLang="zh-CN" sz="2000" b="1" dirty="0">
                <a:solidFill>
                  <a:srgbClr val="800000"/>
                </a:solidFill>
                <a:latin typeface="Times New Roman" pitchFamily="18" charset="0"/>
              </a:rPr>
              <a:t>E</a:t>
            </a:r>
            <a:r>
              <a:rPr lang="zh-CN" altLang="en-US" sz="2000" b="1" dirty="0">
                <a:solidFill>
                  <a:srgbClr val="800000"/>
                </a:solidFill>
                <a:latin typeface="Times New Roman" pitchFamily="18" charset="0"/>
              </a:rPr>
              <a:t>构造方法</a:t>
            </a:r>
            <a:r>
              <a:rPr lang="zh-CN" altLang="en-US" sz="2000" b="1" dirty="0">
                <a:latin typeface="Times New Roman" pitchFamily="18" charset="0"/>
              </a:rPr>
              <a:t> 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522288" y="1114425"/>
            <a:ext cx="800100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064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28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zh-CN" altLang="en-US" sz="2000" b="1" dirty="0"/>
              <a:t>如果基本块</a:t>
            </a:r>
            <a:r>
              <a:rPr lang="en-US" altLang="zh-CN" sz="2000" b="1" dirty="0" err="1"/>
              <a:t>i</a:t>
            </a:r>
            <a:r>
              <a:rPr lang="zh-CN" altLang="en-US" sz="2000" b="1" dirty="0"/>
              <a:t>和基本块</a:t>
            </a:r>
            <a:r>
              <a:rPr lang="en-US" altLang="zh-CN" sz="2000" b="1" dirty="0"/>
              <a:t>j</a:t>
            </a:r>
            <a:r>
              <a:rPr lang="zh-CN" altLang="en-US" sz="2000" b="1" dirty="0"/>
              <a:t>满足下列两个条件之一，则从基本块</a:t>
            </a:r>
            <a:r>
              <a:rPr lang="en-US" altLang="zh-CN" sz="2000" b="1" dirty="0" err="1"/>
              <a:t>i</a:t>
            </a:r>
            <a:r>
              <a:rPr lang="zh-CN" altLang="en-US" sz="2000" b="1" dirty="0"/>
              <a:t>到基本块</a:t>
            </a:r>
            <a:r>
              <a:rPr lang="en-US" altLang="zh-CN" sz="2000" b="1" dirty="0" smtClean="0"/>
              <a:t>j</a:t>
            </a:r>
            <a:r>
              <a:rPr lang="zh-CN" altLang="en-US" sz="2000" b="1" dirty="0" smtClean="0"/>
              <a:t>画一条有</a:t>
            </a:r>
            <a:r>
              <a:rPr lang="zh-CN" altLang="en-US" sz="2000" b="1" dirty="0"/>
              <a:t>向边：</a:t>
            </a: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zh-CN" altLang="en-US" sz="2000" b="1" dirty="0"/>
              <a:t>条件</a:t>
            </a:r>
            <a:r>
              <a:rPr lang="en-US" altLang="zh-CN" sz="2000" b="1" dirty="0" smtClean="0"/>
              <a:t>Ⅰ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 </a:t>
            </a:r>
            <a:r>
              <a:rPr lang="zh-CN" altLang="en-US" sz="2000" b="1" dirty="0"/>
              <a:t>在程序中，基本块</a:t>
            </a:r>
            <a:r>
              <a:rPr lang="en-US" altLang="zh-CN" sz="2000" b="1" dirty="0"/>
              <a:t>j </a:t>
            </a:r>
            <a:r>
              <a:rPr lang="zh-CN" altLang="en-US" sz="2000" b="1" dirty="0"/>
              <a:t>的位置紧接在基本块</a:t>
            </a:r>
            <a:r>
              <a:rPr lang="en-US" altLang="zh-CN" sz="2000" b="1" dirty="0" err="1"/>
              <a:t>i</a:t>
            </a:r>
            <a:r>
              <a:rPr lang="zh-CN" altLang="en-US" sz="2000" b="1" dirty="0"/>
              <a:t>之后，且基本块</a:t>
            </a:r>
            <a:r>
              <a:rPr lang="en-US" altLang="zh-CN" sz="2000" b="1" dirty="0" err="1"/>
              <a:t>i</a:t>
            </a:r>
            <a:r>
              <a:rPr lang="zh-CN" altLang="en-US" sz="2000" b="1" dirty="0"/>
              <a:t>的出口语句不是转移语句或停止语句；</a:t>
            </a:r>
          </a:p>
          <a:p>
            <a:pPr algn="l">
              <a:lnSpc>
                <a:spcPct val="110000"/>
              </a:lnSpc>
              <a:spcBef>
                <a:spcPct val="35000"/>
              </a:spcBef>
            </a:pPr>
            <a:r>
              <a:rPr lang="zh-CN" altLang="en-US" sz="2000" b="1" dirty="0"/>
              <a:t>条件</a:t>
            </a:r>
            <a:r>
              <a:rPr lang="en-US" altLang="zh-CN" sz="2000" b="1" dirty="0" smtClean="0"/>
              <a:t>Ⅱ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 </a:t>
            </a:r>
            <a:r>
              <a:rPr lang="zh-CN" altLang="en-US" sz="2000" b="1" dirty="0"/>
              <a:t>基本块</a:t>
            </a:r>
            <a:r>
              <a:rPr lang="en-US" altLang="zh-CN" sz="2000" b="1" dirty="0" err="1"/>
              <a:t>i</a:t>
            </a:r>
            <a:r>
              <a:rPr lang="zh-CN" altLang="en-US" sz="2000" b="1" dirty="0"/>
              <a:t>的出口语句是转移语句，且转移目标是基本块</a:t>
            </a:r>
            <a:r>
              <a:rPr lang="en-US" altLang="zh-CN" sz="2000" b="1" dirty="0"/>
              <a:t>j </a:t>
            </a:r>
            <a:r>
              <a:rPr lang="zh-CN" altLang="en-US" sz="2000" b="1" dirty="0"/>
              <a:t>的入口语句。 </a:t>
            </a:r>
          </a:p>
        </p:txBody>
      </p:sp>
      <p:pic>
        <p:nvPicPr>
          <p:cNvPr id="57348" name="Picture 4" descr="11_3程序流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3524250"/>
            <a:ext cx="8348662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6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B4DDA-C3BA-488A-83EC-A18F556F80E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533400" y="1250950"/>
            <a:ext cx="7772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397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/>
              <a:t>在程序流图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中，对于任意一个结点序列</a:t>
            </a:r>
            <a:r>
              <a:rPr lang="en-US" altLang="zh-CN" sz="2000" b="1" dirty="0"/>
              <a:t>α</a:t>
            </a:r>
            <a:r>
              <a:rPr lang="zh-CN" altLang="en-US" sz="2000" b="1" dirty="0"/>
              <a:t>，如果在结点序列之外存在一个结点指向结点序列中的结点</a:t>
            </a:r>
            <a:r>
              <a:rPr lang="en-US" altLang="zh-CN" sz="2000" b="1" dirty="0"/>
              <a:t>V</a:t>
            </a:r>
            <a:r>
              <a:rPr lang="zh-CN" altLang="en-US" sz="2000" b="1" dirty="0"/>
              <a:t>，或者结点序列中的结点</a:t>
            </a:r>
            <a:r>
              <a:rPr lang="en-US" altLang="zh-CN" sz="2000" b="1" dirty="0"/>
              <a:t>V</a:t>
            </a:r>
            <a:r>
              <a:rPr lang="zh-CN" altLang="en-US" sz="2000" b="1" dirty="0"/>
              <a:t>是程序首结点，则称结点</a:t>
            </a:r>
            <a:r>
              <a:rPr lang="en-US" altLang="zh-CN" sz="2000" b="1" dirty="0"/>
              <a:t>V </a:t>
            </a:r>
            <a:r>
              <a:rPr lang="zh-CN" altLang="en-US" sz="2000" b="1" dirty="0"/>
              <a:t>为结点序列</a:t>
            </a:r>
            <a:r>
              <a:rPr lang="en-US" altLang="zh-CN" sz="2000" b="1" dirty="0"/>
              <a:t>α</a:t>
            </a:r>
            <a:r>
              <a:rPr lang="zh-CN" altLang="en-US" sz="2000" b="1" dirty="0"/>
              <a:t>的</a:t>
            </a:r>
            <a:r>
              <a:rPr lang="zh-CN" altLang="en-US" sz="2000" b="1" dirty="0">
                <a:solidFill>
                  <a:srgbClr val="FF6600"/>
                </a:solidFill>
              </a:rPr>
              <a:t>入口结点</a:t>
            </a:r>
            <a:r>
              <a:rPr lang="zh-CN" altLang="en-US" sz="2000" b="1" dirty="0"/>
              <a:t>。 </a:t>
            </a: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4724400" y="2438400"/>
            <a:ext cx="3429000" cy="396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33400" y="3048000"/>
            <a:ext cx="41910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000" b="1" dirty="0"/>
              <a:t>例  在程序流图（右）中，结点序列如下。</a:t>
            </a:r>
          </a:p>
          <a:p>
            <a:pPr algn="l">
              <a:spcBef>
                <a:spcPct val="50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{2,4,5}</a:t>
            </a:r>
            <a:r>
              <a:rPr lang="zh-CN" altLang="en-US" sz="2000" b="1" dirty="0"/>
              <a:t>入口结点是</a:t>
            </a:r>
            <a:r>
              <a:rPr lang="en-US" altLang="zh-CN" sz="2000" b="1" dirty="0"/>
              <a:t>2,4</a:t>
            </a:r>
          </a:p>
          <a:p>
            <a:pPr algn="l">
              <a:spcBef>
                <a:spcPct val="50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{4,5,7}</a:t>
            </a:r>
            <a:r>
              <a:rPr lang="zh-CN" altLang="en-US" sz="2000" b="1" dirty="0"/>
              <a:t>入口结点是</a:t>
            </a:r>
            <a:r>
              <a:rPr lang="en-US" altLang="zh-CN" sz="2000" b="1" dirty="0"/>
              <a:t>4,7</a:t>
            </a:r>
          </a:p>
          <a:p>
            <a:pPr algn="l">
              <a:spcBef>
                <a:spcPct val="5000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{1,2,3,5}</a:t>
            </a:r>
            <a:r>
              <a:rPr lang="zh-CN" altLang="en-US" sz="2000" b="1" dirty="0"/>
              <a:t>入口结点是</a:t>
            </a:r>
            <a:r>
              <a:rPr lang="en-US" altLang="zh-CN" sz="2000" b="1" dirty="0"/>
              <a:t>1,2,5</a:t>
            </a:r>
          </a:p>
        </p:txBody>
      </p:sp>
      <p:pic>
        <p:nvPicPr>
          <p:cNvPr id="29720" name="Picture 24" descr="11_3_2程序流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11425"/>
            <a:ext cx="3243262" cy="38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22" name="Rectangle 26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4876800" cy="5334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10.3.2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　循环</a:t>
            </a:r>
          </a:p>
        </p:txBody>
      </p:sp>
    </p:spTree>
    <p:extLst>
      <p:ext uri="{BB962C8B-B14F-4D97-AF65-F5344CB8AC3E}">
        <p14:creationId xmlns:p14="http://schemas.microsoft.com/office/powerpoint/2010/main" val="378336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57659-052D-415F-89DE-ECA26C630C16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99571" y="533400"/>
            <a:ext cx="815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381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397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000" b="1" dirty="0"/>
              <a:t>定义</a:t>
            </a:r>
            <a:r>
              <a:rPr lang="en-US" altLang="zh-CN" sz="2000" b="1" dirty="0" smtClean="0"/>
              <a:t>10.2  </a:t>
            </a:r>
            <a:r>
              <a:rPr lang="zh-CN" altLang="en-US" sz="2000" b="1" dirty="0">
                <a:solidFill>
                  <a:srgbClr val="FF6600"/>
                </a:solidFill>
              </a:rPr>
              <a:t>循环</a:t>
            </a:r>
            <a:r>
              <a:rPr lang="zh-CN" altLang="en-US" sz="2000" b="1" dirty="0"/>
              <a:t>是在程序流图中，具有下列性质的结点序列：⑴它是强连通子图；⑵它有且仅有一个的入口结点。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876800" y="1905000"/>
            <a:ext cx="3614738" cy="419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85800" y="1889125"/>
            <a:ext cx="41148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1" dirty="0"/>
              <a:t>例  在程序流图（右）中，结点序列如下。</a:t>
            </a:r>
          </a:p>
          <a:p>
            <a:pPr algn="l"/>
            <a:r>
              <a:rPr lang="zh-CN" altLang="en-US" sz="2000" b="1" dirty="0"/>
              <a:t>  （</a:t>
            </a:r>
            <a:r>
              <a:rPr lang="en-US" altLang="zh-CN" sz="2000" b="1" dirty="0"/>
              <a:t>Ⅰ</a:t>
            </a:r>
            <a:r>
              <a:rPr lang="zh-CN" altLang="en-US" sz="2000" b="1" dirty="0"/>
              <a:t>）循环：</a:t>
            </a:r>
          </a:p>
          <a:p>
            <a:pPr algn="l"/>
            <a:r>
              <a:rPr lang="zh-CN" altLang="en-US" sz="2000" b="1" dirty="0"/>
              <a:t>    </a:t>
            </a:r>
            <a:r>
              <a:rPr lang="en-US" altLang="zh-CN" sz="2000" b="1" dirty="0"/>
              <a:t>{6}</a:t>
            </a:r>
          </a:p>
          <a:p>
            <a:pPr algn="l"/>
            <a:r>
              <a:rPr lang="en-US" altLang="zh-CN" sz="2000" b="1" dirty="0"/>
              <a:t>    {4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7}</a:t>
            </a:r>
          </a:p>
          <a:p>
            <a:pPr algn="l"/>
            <a:r>
              <a:rPr lang="en-US" altLang="zh-CN" sz="2000" b="1" dirty="0"/>
              <a:t>    {2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7}</a:t>
            </a:r>
          </a:p>
          <a:p>
            <a:pPr algn="l"/>
            <a:r>
              <a:rPr lang="en-US" altLang="zh-CN" sz="2000" b="1" dirty="0"/>
              <a:t> 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Ⅱ</a:t>
            </a:r>
            <a:r>
              <a:rPr lang="zh-CN" altLang="en-US" sz="2000" b="1" dirty="0"/>
              <a:t>）非循环： </a:t>
            </a:r>
          </a:p>
          <a:p>
            <a:pPr algn="l"/>
            <a:r>
              <a:rPr lang="zh-CN" altLang="en-US" sz="2000" b="1" dirty="0"/>
              <a:t>    </a:t>
            </a:r>
            <a:r>
              <a:rPr lang="en-US" altLang="zh-CN" sz="2000" b="1" dirty="0"/>
              <a:t>{2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4}    </a:t>
            </a:r>
            <a:r>
              <a:rPr lang="zh-CN" altLang="en-US" sz="2000" b="1" dirty="0"/>
              <a:t>（入口不唯一）</a:t>
            </a:r>
          </a:p>
          <a:p>
            <a:pPr algn="l"/>
            <a:r>
              <a:rPr lang="zh-CN" altLang="en-US" sz="2000" b="1" dirty="0"/>
              <a:t>    </a:t>
            </a:r>
            <a:r>
              <a:rPr lang="en-US" altLang="zh-CN" sz="2000" b="1" dirty="0"/>
              <a:t>{2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4} </a:t>
            </a:r>
            <a:r>
              <a:rPr lang="zh-CN" altLang="en-US" sz="2000" b="1" dirty="0"/>
              <a:t>（入口不唯一）</a:t>
            </a:r>
          </a:p>
          <a:p>
            <a:pPr algn="l"/>
            <a:r>
              <a:rPr lang="zh-CN" altLang="en-US" sz="2000" b="1" dirty="0"/>
              <a:t>    </a:t>
            </a:r>
            <a:r>
              <a:rPr lang="en-US" altLang="zh-CN" sz="2000" b="1" dirty="0"/>
              <a:t>{4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7} </a:t>
            </a:r>
            <a:r>
              <a:rPr lang="zh-CN" altLang="en-US" sz="2000" b="1" dirty="0"/>
              <a:t>（入口不唯一）</a:t>
            </a:r>
          </a:p>
          <a:p>
            <a:pPr algn="l"/>
            <a:r>
              <a:rPr lang="zh-CN" altLang="en-US" sz="2000" b="1" dirty="0"/>
              <a:t>    </a:t>
            </a:r>
            <a:r>
              <a:rPr lang="en-US" altLang="zh-CN" sz="2000" b="1" dirty="0"/>
              <a:t>{2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5} </a:t>
            </a:r>
            <a:r>
              <a:rPr lang="zh-CN" altLang="en-US" sz="2000" b="1" dirty="0"/>
              <a:t>（非强连通子图）</a:t>
            </a:r>
          </a:p>
        </p:txBody>
      </p:sp>
      <p:pic>
        <p:nvPicPr>
          <p:cNvPr id="58376" name="Picture 8" descr="11_3_2程序流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7400"/>
            <a:ext cx="3352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11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0870-2B92-45E9-AD3A-521419F4A2F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609600" y="1431925"/>
            <a:ext cx="7696200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 dirty="0"/>
              <a:t>在程序流图中，查找循环方法是基于流图中回边的。回边是以必经结点为前置的概念。下面引入必经结点和必经结点集概念以及必经结点集的计算方法。 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85800" y="2771775"/>
            <a:ext cx="7624763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84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857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zh-CN" altLang="en-US" sz="2000" b="1" dirty="0"/>
              <a:t>定义</a:t>
            </a:r>
            <a:r>
              <a:rPr lang="en-US" altLang="zh-CN" sz="2000" b="1" dirty="0"/>
              <a:t>11.3  </a:t>
            </a:r>
            <a:r>
              <a:rPr lang="zh-CN" altLang="en-US" sz="2000" b="1" dirty="0"/>
              <a:t>在流图中，对任意两个结点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，如果从首结点出发到达结点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的任一通路，都要经过结点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，则称结点</a:t>
            </a:r>
            <a:r>
              <a:rPr lang="en-US" altLang="zh-CN" sz="2000" b="1" dirty="0"/>
              <a:t>m</a:t>
            </a:r>
            <a:r>
              <a:rPr lang="zh-CN" altLang="en-US" sz="2000" b="1" dirty="0"/>
              <a:t>是结点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的</a:t>
            </a:r>
            <a:r>
              <a:rPr lang="zh-CN" altLang="en-US" sz="2000" b="1" dirty="0">
                <a:solidFill>
                  <a:srgbClr val="FF6600"/>
                </a:solidFill>
              </a:rPr>
              <a:t>必经结点</a:t>
            </a:r>
            <a:r>
              <a:rPr lang="zh-CN" altLang="en-US" sz="2000" b="1" dirty="0"/>
              <a:t>，记为</a:t>
            </a:r>
            <a:r>
              <a:rPr lang="en-US" altLang="zh-CN" sz="2000" b="1" dirty="0">
                <a:solidFill>
                  <a:srgbClr val="FF6600"/>
                </a:solidFill>
              </a:rPr>
              <a:t>m DOM n</a:t>
            </a:r>
            <a:r>
              <a:rPr lang="zh-CN" altLang="en-US" sz="2000" b="1" dirty="0"/>
              <a:t>。</a:t>
            </a:r>
          </a:p>
          <a:p>
            <a:pPr algn="l">
              <a:lnSpc>
                <a:spcPct val="115000"/>
              </a:lnSpc>
            </a:pPr>
            <a:r>
              <a:rPr lang="zh-CN" altLang="en-US" sz="2000" b="1" dirty="0"/>
              <a:t>流图中结点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的所有必经结点集合，称为结点</a:t>
            </a:r>
            <a:r>
              <a:rPr lang="en-US" altLang="zh-CN" sz="2000" b="1" dirty="0"/>
              <a:t>n</a:t>
            </a:r>
            <a:r>
              <a:rPr lang="zh-CN" altLang="en-US" sz="2000" b="1" dirty="0"/>
              <a:t>的</a:t>
            </a:r>
            <a:r>
              <a:rPr lang="zh-CN" altLang="en-US" sz="2000" b="1" dirty="0">
                <a:solidFill>
                  <a:srgbClr val="FF6600"/>
                </a:solidFill>
              </a:rPr>
              <a:t>必经结点集</a:t>
            </a:r>
            <a:r>
              <a:rPr lang="zh-CN" altLang="en-US" sz="2000" b="1" dirty="0"/>
              <a:t>，记为</a:t>
            </a:r>
            <a:r>
              <a:rPr lang="en-US" altLang="zh-CN" sz="2000" b="1" dirty="0">
                <a:solidFill>
                  <a:srgbClr val="FF6600"/>
                </a:solidFill>
              </a:rPr>
              <a:t>D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</a:rPr>
              <a:t>(</a:t>
            </a:r>
            <a:r>
              <a:rPr lang="en-US" altLang="zh-CN" sz="2000" b="1" dirty="0">
                <a:solidFill>
                  <a:srgbClr val="FF6600"/>
                </a:solidFill>
              </a:rPr>
              <a:t>n</a:t>
            </a:r>
            <a:r>
              <a:rPr lang="en-US" altLang="zh-CN" sz="2000" b="1" dirty="0">
                <a:solidFill>
                  <a:srgbClr val="FF6600"/>
                </a:solidFill>
                <a:latin typeface="宋体" pitchFamily="2" charset="-122"/>
              </a:rPr>
              <a:t>)</a:t>
            </a:r>
            <a:r>
              <a:rPr lang="zh-CN" altLang="en-US" sz="2000" b="1" dirty="0"/>
              <a:t>。 </a:t>
            </a:r>
          </a:p>
        </p:txBody>
      </p:sp>
      <p:grpSp>
        <p:nvGrpSpPr>
          <p:cNvPr id="59430" name="Group 38"/>
          <p:cNvGrpSpPr>
            <a:grpSpLocks/>
          </p:cNvGrpSpPr>
          <p:nvPr/>
        </p:nvGrpSpPr>
        <p:grpSpPr bwMode="auto">
          <a:xfrm>
            <a:off x="1676400" y="4724400"/>
            <a:ext cx="6629400" cy="1143000"/>
            <a:chOff x="864" y="2592"/>
            <a:chExt cx="4176" cy="720"/>
          </a:xfrm>
        </p:grpSpPr>
        <p:sp>
          <p:nvSpPr>
            <p:cNvPr id="59429" name="Rectangle 37"/>
            <p:cNvSpPr>
              <a:spLocks noChangeArrowheads="1"/>
            </p:cNvSpPr>
            <p:nvPr/>
          </p:nvSpPr>
          <p:spPr bwMode="auto">
            <a:xfrm>
              <a:off x="864" y="2592"/>
              <a:ext cx="4176" cy="7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9428" name="Group 36"/>
            <p:cNvGrpSpPr>
              <a:grpSpLocks/>
            </p:cNvGrpSpPr>
            <p:nvPr/>
          </p:nvGrpSpPr>
          <p:grpSpPr bwMode="auto">
            <a:xfrm>
              <a:off x="958" y="2689"/>
              <a:ext cx="3976" cy="569"/>
              <a:chOff x="958" y="2545"/>
              <a:chExt cx="3976" cy="569"/>
            </a:xfrm>
          </p:grpSpPr>
          <p:sp>
            <p:nvSpPr>
              <p:cNvPr id="59399" name="Oval 7"/>
              <p:cNvSpPr>
                <a:spLocks noChangeArrowheads="1"/>
              </p:cNvSpPr>
              <p:nvPr/>
            </p:nvSpPr>
            <p:spPr bwMode="auto">
              <a:xfrm>
                <a:off x="4454" y="2599"/>
                <a:ext cx="480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00" name="Text Box 8"/>
              <p:cNvSpPr txBox="1">
                <a:spLocks noChangeArrowheads="1"/>
              </p:cNvSpPr>
              <p:nvPr/>
            </p:nvSpPr>
            <p:spPr bwMode="auto">
              <a:xfrm>
                <a:off x="4477" y="2592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endParaRPr lang="en-US" altLang="zh-CN" b="1" baseline="-10000">
                  <a:latin typeface="Times New Roman" pitchFamily="18" charset="0"/>
                </a:endParaRPr>
              </a:p>
            </p:txBody>
          </p:sp>
          <p:sp>
            <p:nvSpPr>
              <p:cNvPr id="59401" name="Oval 9"/>
              <p:cNvSpPr>
                <a:spLocks noChangeArrowheads="1"/>
              </p:cNvSpPr>
              <p:nvPr/>
            </p:nvSpPr>
            <p:spPr bwMode="auto">
              <a:xfrm>
                <a:off x="2688" y="2606"/>
                <a:ext cx="480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02" name="Text Box 10"/>
              <p:cNvSpPr txBox="1">
                <a:spLocks noChangeArrowheads="1"/>
              </p:cNvSpPr>
              <p:nvPr/>
            </p:nvSpPr>
            <p:spPr bwMode="auto">
              <a:xfrm>
                <a:off x="2704" y="2599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hlink"/>
                    </a:solidFill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59403" name="Oval 11"/>
              <p:cNvSpPr>
                <a:spLocks noChangeArrowheads="1"/>
              </p:cNvSpPr>
              <p:nvPr/>
            </p:nvSpPr>
            <p:spPr bwMode="auto">
              <a:xfrm>
                <a:off x="958" y="2605"/>
                <a:ext cx="480" cy="4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04" name="Text Box 12"/>
              <p:cNvSpPr txBox="1">
                <a:spLocks noChangeArrowheads="1"/>
              </p:cNvSpPr>
              <p:nvPr/>
            </p:nvSpPr>
            <p:spPr bwMode="auto">
              <a:xfrm>
                <a:off x="1023" y="2591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n</a:t>
                </a:r>
                <a:r>
                  <a:rPr lang="en-US" altLang="zh-CN" b="1" baseline="-10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9406" name="Arc 14"/>
              <p:cNvSpPr>
                <a:spLocks/>
              </p:cNvSpPr>
              <p:nvPr/>
            </p:nvSpPr>
            <p:spPr bwMode="auto">
              <a:xfrm flipV="1">
                <a:off x="1365" y="2613"/>
                <a:ext cx="307" cy="96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59407" name="Arc 15"/>
              <p:cNvSpPr>
                <a:spLocks/>
              </p:cNvSpPr>
              <p:nvPr/>
            </p:nvSpPr>
            <p:spPr bwMode="auto">
              <a:xfrm>
                <a:off x="1363" y="2990"/>
                <a:ext cx="307" cy="96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08" name="Text Box 16"/>
              <p:cNvSpPr txBox="1">
                <a:spLocks noChangeArrowheads="1"/>
              </p:cNvSpPr>
              <p:nvPr/>
            </p:nvSpPr>
            <p:spPr bwMode="auto">
              <a:xfrm>
                <a:off x="1440" y="26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9417" name="Arc 25"/>
              <p:cNvSpPr>
                <a:spLocks/>
              </p:cNvSpPr>
              <p:nvPr/>
            </p:nvSpPr>
            <p:spPr bwMode="auto">
              <a:xfrm flipV="1">
                <a:off x="3114" y="2627"/>
                <a:ext cx="307" cy="96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59418" name="Arc 26"/>
              <p:cNvSpPr>
                <a:spLocks/>
              </p:cNvSpPr>
              <p:nvPr/>
            </p:nvSpPr>
            <p:spPr bwMode="auto">
              <a:xfrm>
                <a:off x="3098" y="2976"/>
                <a:ext cx="307" cy="96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19" name="Text Box 27"/>
              <p:cNvSpPr txBox="1">
                <a:spLocks noChangeArrowheads="1"/>
              </p:cNvSpPr>
              <p:nvPr/>
            </p:nvSpPr>
            <p:spPr bwMode="auto">
              <a:xfrm>
                <a:off x="3182" y="265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9420" name="Arc 28"/>
              <p:cNvSpPr>
                <a:spLocks/>
              </p:cNvSpPr>
              <p:nvPr/>
            </p:nvSpPr>
            <p:spPr bwMode="auto">
              <a:xfrm flipH="1">
                <a:off x="2400" y="2934"/>
                <a:ext cx="308" cy="138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59421" name="Arc 29"/>
              <p:cNvSpPr>
                <a:spLocks/>
              </p:cNvSpPr>
              <p:nvPr/>
            </p:nvSpPr>
            <p:spPr bwMode="auto">
              <a:xfrm flipH="1" flipV="1">
                <a:off x="2400" y="2620"/>
                <a:ext cx="307" cy="144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2" name="Text Box 30"/>
              <p:cNvSpPr txBox="1">
                <a:spLocks noChangeArrowheads="1"/>
              </p:cNvSpPr>
              <p:nvPr/>
            </p:nvSpPr>
            <p:spPr bwMode="auto">
              <a:xfrm flipV="1">
                <a:off x="2400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9423" name="Arc 31"/>
              <p:cNvSpPr>
                <a:spLocks/>
              </p:cNvSpPr>
              <p:nvPr/>
            </p:nvSpPr>
            <p:spPr bwMode="auto">
              <a:xfrm flipH="1">
                <a:off x="4161" y="2899"/>
                <a:ext cx="308" cy="138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59424" name="Arc 32"/>
              <p:cNvSpPr>
                <a:spLocks/>
              </p:cNvSpPr>
              <p:nvPr/>
            </p:nvSpPr>
            <p:spPr bwMode="auto">
              <a:xfrm flipH="1" flipV="1">
                <a:off x="4161" y="2557"/>
                <a:ext cx="307" cy="144"/>
              </a:xfrm>
              <a:custGeom>
                <a:avLst/>
                <a:gdLst>
                  <a:gd name="G0" fmla="+- 20366 0 0"/>
                  <a:gd name="G1" fmla="+- 0 0 0"/>
                  <a:gd name="G2" fmla="+- 21600 0 0"/>
                  <a:gd name="T0" fmla="*/ 23028 w 23028"/>
                  <a:gd name="T1" fmla="*/ 21435 h 21600"/>
                  <a:gd name="T2" fmla="*/ 0 w 23028"/>
                  <a:gd name="T3" fmla="*/ 7196 h 21600"/>
                  <a:gd name="T4" fmla="*/ 20366 w 23028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28" h="21600" fill="none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</a:path>
                  <a:path w="23028" h="21600" stroke="0" extrusionOk="0">
                    <a:moveTo>
                      <a:pt x="23028" y="21435"/>
                    </a:moveTo>
                    <a:cubicBezTo>
                      <a:pt x="22144" y="21545"/>
                      <a:pt x="21255" y="21599"/>
                      <a:pt x="20366" y="21600"/>
                    </a:cubicBezTo>
                    <a:cubicBezTo>
                      <a:pt x="11210" y="21600"/>
                      <a:pt x="3049" y="15828"/>
                      <a:pt x="-1" y="7196"/>
                    </a:cubicBezTo>
                    <a:lnTo>
                      <a:pt x="203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5" name="Text Box 33"/>
              <p:cNvSpPr txBox="1">
                <a:spLocks noChangeArrowheads="1"/>
              </p:cNvSpPr>
              <p:nvPr/>
            </p:nvSpPr>
            <p:spPr bwMode="auto">
              <a:xfrm flipV="1">
                <a:off x="4161" y="270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59426" name="AutoShape 34"/>
              <p:cNvSpPr>
                <a:spLocks noChangeArrowheads="1"/>
              </p:cNvSpPr>
              <p:nvPr/>
            </p:nvSpPr>
            <p:spPr bwMode="auto">
              <a:xfrm>
                <a:off x="1680" y="2559"/>
                <a:ext cx="720" cy="555"/>
              </a:xfrm>
              <a:prstGeom prst="cloudCallout">
                <a:avLst>
                  <a:gd name="adj1" fmla="val -34028"/>
                  <a:gd name="adj2" fmla="val 28917"/>
                </a:avLst>
              </a:prstGeom>
              <a:noFill/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  <p:sp>
            <p:nvSpPr>
              <p:cNvPr id="59427" name="AutoShape 35"/>
              <p:cNvSpPr>
                <a:spLocks noChangeArrowheads="1"/>
              </p:cNvSpPr>
              <p:nvPr/>
            </p:nvSpPr>
            <p:spPr bwMode="auto">
              <a:xfrm>
                <a:off x="3470" y="2545"/>
                <a:ext cx="720" cy="548"/>
              </a:xfrm>
              <a:prstGeom prst="cloudCallout">
                <a:avLst>
                  <a:gd name="adj1" fmla="val -34028"/>
                  <a:gd name="adj2" fmla="val 28648"/>
                </a:avLst>
              </a:prstGeom>
              <a:noFill/>
              <a:ln w="254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b="1">
                  <a:latin typeface="Times New Roman" pitchFamily="18" charset="0"/>
                </a:endParaRPr>
              </a:p>
            </p:txBody>
          </p:sp>
        </p:grpSp>
      </p:grpSp>
      <p:sp>
        <p:nvSpPr>
          <p:cNvPr id="59431" name="Rectangle 39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93038" cy="6858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10.3.3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　循环查找</a:t>
            </a:r>
          </a:p>
        </p:txBody>
      </p:sp>
      <p:sp>
        <p:nvSpPr>
          <p:cNvPr id="59433" name="Arc 41"/>
          <p:cNvSpPr>
            <a:spLocks/>
          </p:cNvSpPr>
          <p:nvPr/>
        </p:nvSpPr>
        <p:spPr bwMode="auto">
          <a:xfrm rot="-150331">
            <a:off x="2727325" y="3505200"/>
            <a:ext cx="2152650" cy="1674813"/>
          </a:xfrm>
          <a:custGeom>
            <a:avLst/>
            <a:gdLst>
              <a:gd name="G0" fmla="+- 5613 0 0"/>
              <a:gd name="G1" fmla="+- 21600 0 0"/>
              <a:gd name="G2" fmla="+- 21600 0 0"/>
              <a:gd name="T0" fmla="*/ 0 w 27213"/>
              <a:gd name="T1" fmla="*/ 742 h 21600"/>
              <a:gd name="T2" fmla="*/ 27213 w 27213"/>
              <a:gd name="T3" fmla="*/ 21600 h 21600"/>
              <a:gd name="T4" fmla="*/ 5613 w 2721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13" h="21600" fill="none" extrusionOk="0">
                <a:moveTo>
                  <a:pt x="0" y="742"/>
                </a:moveTo>
                <a:cubicBezTo>
                  <a:pt x="1830" y="249"/>
                  <a:pt x="3717" y="-1"/>
                  <a:pt x="5613" y="0"/>
                </a:cubicBezTo>
                <a:cubicBezTo>
                  <a:pt x="17542" y="0"/>
                  <a:pt x="27213" y="9670"/>
                  <a:pt x="27213" y="21600"/>
                </a:cubicBezTo>
              </a:path>
              <a:path w="27213" h="21600" stroke="0" extrusionOk="0">
                <a:moveTo>
                  <a:pt x="0" y="742"/>
                </a:moveTo>
                <a:cubicBezTo>
                  <a:pt x="1830" y="249"/>
                  <a:pt x="3717" y="-1"/>
                  <a:pt x="5613" y="0"/>
                </a:cubicBezTo>
                <a:cubicBezTo>
                  <a:pt x="17542" y="0"/>
                  <a:pt x="27213" y="9670"/>
                  <a:pt x="27213" y="21600"/>
                </a:cubicBezTo>
                <a:lnTo>
                  <a:pt x="5613" y="21600"/>
                </a:lnTo>
                <a:close/>
              </a:path>
            </a:pathLst>
          </a:custGeom>
          <a:noFill/>
          <a:ln w="19050">
            <a:solidFill>
              <a:srgbClr val="000080"/>
            </a:solidFill>
            <a:prstDash val="sysDot"/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1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6F5C3-E809-485D-9235-236B3F54AB14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93738" y="838200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800000"/>
                </a:solidFill>
                <a:latin typeface="Times New Roman" pitchFamily="18" charset="0"/>
              </a:rPr>
              <a:t>计算所有结点</a:t>
            </a:r>
            <a:r>
              <a:rPr lang="en-US" altLang="zh-CN" sz="2000" b="1" dirty="0">
                <a:solidFill>
                  <a:srgbClr val="800000"/>
                </a:solidFill>
                <a:latin typeface="Times New Roman" pitchFamily="18" charset="0"/>
              </a:rPr>
              <a:t>n</a:t>
            </a:r>
            <a:r>
              <a:rPr lang="zh-CN" altLang="en-US" sz="2000" b="1" dirty="0">
                <a:solidFill>
                  <a:srgbClr val="800000"/>
                </a:solidFill>
                <a:latin typeface="Times New Roman" pitchFamily="18" charset="0"/>
              </a:rPr>
              <a:t>的必经结点集</a:t>
            </a:r>
            <a:r>
              <a:rPr lang="en-US" altLang="zh-CN" sz="2000" b="1" dirty="0">
                <a:solidFill>
                  <a:srgbClr val="800000"/>
                </a:solidFill>
                <a:latin typeface="Times New Roman" pitchFamily="18" charset="0"/>
              </a:rPr>
              <a:t>D</a:t>
            </a:r>
            <a:r>
              <a:rPr lang="zh-CN" altLang="en-US" sz="2000" b="1" dirty="0">
                <a:solidFill>
                  <a:srgbClr val="800000"/>
                </a:solidFill>
                <a:latin typeface="Times New Roman" pitchFamily="18" charset="0"/>
              </a:rPr>
              <a:t>（</a:t>
            </a:r>
            <a:r>
              <a:rPr lang="en-US" altLang="zh-CN" sz="2000" b="1" dirty="0">
                <a:solidFill>
                  <a:srgbClr val="800000"/>
                </a:solidFill>
                <a:latin typeface="Times New Roman" pitchFamily="18" charset="0"/>
              </a:rPr>
              <a:t>n</a:t>
            </a:r>
            <a:r>
              <a:rPr lang="zh-CN" altLang="en-US" sz="2000" b="1" dirty="0">
                <a:solidFill>
                  <a:srgbClr val="800000"/>
                </a:solidFill>
                <a:latin typeface="Times New Roman" pitchFamily="18" charset="0"/>
              </a:rPr>
              <a:t>）之算法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（流图</a:t>
            </a:r>
            <a:r>
              <a:rPr lang="en-US" altLang="zh-CN" sz="2000" b="1" dirty="0">
                <a:latin typeface="Times New Roman" pitchFamily="18" charset="0"/>
              </a:rPr>
              <a:t>G</a:t>
            </a:r>
            <a:r>
              <a:rPr lang="zh-CN" altLang="en-US" sz="2000" b="1" dirty="0">
                <a:latin typeface="Times New Roman" pitchFamily="18" charset="0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N,E,n</a:t>
            </a:r>
            <a:r>
              <a:rPr lang="en-US" altLang="zh-CN" sz="2000" b="1" baseline="-2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Times New Roman" pitchFamily="18" charset="0"/>
              </a:rPr>
              <a:t>、</a:t>
            </a:r>
            <a:r>
              <a:rPr lang="en-US" altLang="zh-CN" sz="2000" b="1" dirty="0">
                <a:latin typeface="Times New Roman" pitchFamily="18" charset="0"/>
              </a:rPr>
              <a:t>P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Times New Roman" pitchFamily="18" charset="0"/>
              </a:rPr>
              <a:t>为结点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zh-CN" altLang="en-US" sz="2000" b="1" dirty="0">
                <a:latin typeface="Times New Roman" pitchFamily="18" charset="0"/>
              </a:rPr>
              <a:t>的所有前驱结点集 ） 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762000" y="1720850"/>
            <a:ext cx="7847013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）置初值：</a:t>
            </a:r>
            <a:r>
              <a:rPr lang="en-US" altLang="zh-CN" sz="2000" b="1" dirty="0">
                <a:latin typeface="Times New Roman" pitchFamily="18" charset="0"/>
              </a:rPr>
              <a:t>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en-US" altLang="zh-CN" sz="2000" b="1" baseline="-3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←{n</a:t>
            </a:r>
            <a:r>
              <a:rPr lang="en-US" altLang="zh-CN" sz="2000" b="1" baseline="-3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}</a:t>
            </a:r>
            <a:r>
              <a:rPr lang="zh-CN" altLang="en-US" sz="2000" b="1" dirty="0">
                <a:latin typeface="Times New Roman" pitchFamily="18" charset="0"/>
              </a:rPr>
              <a:t>；对于</a:t>
            </a:r>
            <a:r>
              <a:rPr lang="en-US" altLang="zh-CN" sz="2000" b="1" dirty="0">
                <a:latin typeface="Times New Roman" pitchFamily="18" charset="0"/>
              </a:rPr>
              <a:t>n∈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zh-CN" altLang="en-US" sz="2000" b="1" dirty="0">
                <a:latin typeface="Times New Roman" pitchFamily="18" charset="0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{ n</a:t>
            </a:r>
            <a:r>
              <a:rPr lang="en-US" altLang="zh-CN" sz="2000" b="1" baseline="-3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}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Times New Roman" pitchFamily="18" charset="0"/>
              </a:rPr>
              <a:t>，</a:t>
            </a:r>
            <a:r>
              <a:rPr lang="en-US" altLang="zh-CN" sz="2000" b="1" dirty="0">
                <a:latin typeface="Times New Roman" pitchFamily="18" charset="0"/>
              </a:rPr>
              <a:t>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←N</a:t>
            </a:r>
            <a:r>
              <a:rPr lang="zh-CN" altLang="en-US" sz="2000" b="1" dirty="0">
                <a:latin typeface="Times New Roman" pitchFamily="18" charset="0"/>
              </a:rPr>
              <a:t>；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2</a:t>
            </a:r>
            <a:r>
              <a:rPr lang="zh-CN" altLang="en-US" sz="2000" b="1" dirty="0">
                <a:latin typeface="Times New Roman" pitchFamily="18" charset="0"/>
              </a:rPr>
              <a:t>）对于</a:t>
            </a:r>
            <a:r>
              <a:rPr lang="en-US" altLang="zh-CN" sz="2000" b="1" dirty="0">
                <a:latin typeface="Times New Roman" pitchFamily="18" charset="0"/>
              </a:rPr>
              <a:t>n∈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zh-CN" altLang="en-US" sz="2000" b="1" dirty="0">
                <a:latin typeface="Times New Roman" pitchFamily="18" charset="0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{n</a:t>
            </a:r>
            <a:r>
              <a:rPr lang="en-US" altLang="zh-CN" sz="2000" b="1" baseline="-30000" dirty="0">
                <a:latin typeface="Times New Roman" pitchFamily="18" charset="0"/>
              </a:rPr>
              <a:t>0</a:t>
            </a:r>
            <a:r>
              <a:rPr lang="en-US" altLang="zh-CN" sz="2000" b="1" dirty="0">
                <a:latin typeface="Times New Roman" pitchFamily="18" charset="0"/>
              </a:rPr>
              <a:t>}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Times New Roman" pitchFamily="18" charset="0"/>
              </a:rPr>
              <a:t>，做下列计算：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        （</a:t>
            </a:r>
            <a:r>
              <a:rPr lang="en-US" altLang="zh-CN" sz="2000" b="1" dirty="0">
                <a:latin typeface="Times New Roman" pitchFamily="18" charset="0"/>
              </a:rPr>
              <a:t>2.1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r>
              <a:rPr lang="en-US" altLang="zh-CN" sz="2000" b="1" dirty="0">
                <a:latin typeface="Times New Roman" pitchFamily="18" charset="0"/>
              </a:rPr>
              <a:t>NEW_D←{n}∪</a:t>
            </a:r>
            <a:r>
              <a:rPr lang="zh-CN" altLang="en-US" sz="2000" b="1" dirty="0">
                <a:latin typeface="Times New Roman" pitchFamily="18" charset="0"/>
              </a:rPr>
              <a:t>（   ∩   </a:t>
            </a:r>
            <a:r>
              <a:rPr lang="en-US" altLang="zh-CN" sz="2000" b="1" dirty="0">
                <a:latin typeface="Times New Roman" pitchFamily="18" charset="0"/>
              </a:rPr>
              <a:t>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p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Times New Roman" pitchFamily="18" charset="0"/>
              </a:rPr>
              <a:t>）；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　    （</a:t>
            </a:r>
            <a:r>
              <a:rPr lang="en-US" altLang="zh-CN" sz="2000" b="1" dirty="0">
                <a:latin typeface="Times New Roman" pitchFamily="18" charset="0"/>
              </a:rPr>
              <a:t>2.2</a:t>
            </a:r>
            <a:r>
              <a:rPr lang="zh-CN" altLang="en-US" sz="2000" b="1" dirty="0">
                <a:latin typeface="Times New Roman" pitchFamily="18" charset="0"/>
              </a:rPr>
              <a:t>）如果</a:t>
            </a:r>
            <a:r>
              <a:rPr lang="en-US" altLang="zh-CN" sz="2000" b="1" dirty="0">
                <a:latin typeface="Times New Roman" pitchFamily="18" charset="0"/>
              </a:rPr>
              <a:t>NEW_D≠D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Times New Roman" pitchFamily="18" charset="0"/>
              </a:rPr>
              <a:t>，则</a:t>
            </a:r>
            <a:r>
              <a:rPr lang="en-US" altLang="zh-CN" sz="2000" b="1" dirty="0">
                <a:latin typeface="Times New Roman" pitchFamily="18" charset="0"/>
              </a:rPr>
              <a:t>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←NEW_D</a:t>
            </a:r>
            <a:r>
              <a:rPr lang="zh-CN" altLang="en-US" sz="2000" b="1" dirty="0">
                <a:latin typeface="Times New Roman" pitchFamily="18" charset="0"/>
              </a:rPr>
              <a:t>；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3</a:t>
            </a:r>
            <a:r>
              <a:rPr lang="zh-CN" altLang="en-US" sz="2000" b="1" dirty="0">
                <a:latin typeface="Times New Roman" pitchFamily="18" charset="0"/>
              </a:rPr>
              <a:t>）重复⑵，直到所有</a:t>
            </a:r>
            <a:r>
              <a:rPr lang="en-US" altLang="zh-CN" sz="2000" b="1" dirty="0">
                <a:latin typeface="Times New Roman" pitchFamily="18" charset="0"/>
              </a:rPr>
              <a:t>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Times New Roman" pitchFamily="18" charset="0"/>
              </a:rPr>
              <a:t>不再变化为止。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4159250" y="2962275"/>
            <a:ext cx="863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200" b="1">
                <a:latin typeface="MS Mincho" pitchFamily="49" charset="-128"/>
                <a:ea typeface="MS Mincho" pitchFamily="49" charset="-128"/>
              </a:rPr>
              <a:t>p∈</a:t>
            </a:r>
            <a:r>
              <a:rPr lang="en-US" altLang="zh-CN" sz="1200" b="1">
                <a:ea typeface="MS Mincho" pitchFamily="49" charset="-128"/>
              </a:rPr>
              <a:t>P</a:t>
            </a:r>
            <a:r>
              <a:rPr lang="en-US" altLang="zh-CN" sz="1200" b="1">
                <a:latin typeface="宋体" pitchFamily="2" charset="-122"/>
              </a:rPr>
              <a:t>(</a:t>
            </a:r>
            <a:r>
              <a:rPr lang="en-US" altLang="zh-CN" sz="1200" b="1"/>
              <a:t>n</a:t>
            </a:r>
            <a:r>
              <a:rPr lang="en-US" altLang="zh-CN" sz="1200" b="1">
                <a:latin typeface="宋体" pitchFamily="2" charset="-122"/>
              </a:rPr>
              <a:t>)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990600" y="4341813"/>
            <a:ext cx="7239000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286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65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在流图中，如果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p</a:t>
            </a:r>
            <a:r>
              <a:rPr lang="en-US" altLang="zh-CN" sz="2000" b="1" baseline="-20000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1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、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p</a:t>
            </a:r>
            <a:r>
              <a:rPr lang="en-US" altLang="zh-CN" sz="2000" b="1" baseline="-20000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2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、</a:t>
            </a:r>
            <a:r>
              <a:rPr lang="en-US" altLang="zh-CN" sz="2000" b="1" dirty="0">
                <a:solidFill>
                  <a:srgbClr val="FF3300"/>
                </a:solidFill>
                <a:latin typeface="Times New Roman"/>
                <a:ea typeface="方正舒体" pitchFamily="2" charset="-122"/>
              </a:rPr>
              <a:t>…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、</a:t>
            </a:r>
            <a:r>
              <a:rPr lang="en-US" altLang="zh-CN" sz="2000" b="1" dirty="0" err="1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p</a:t>
            </a:r>
            <a:r>
              <a:rPr lang="en-US" altLang="zh-CN" sz="2000" b="1" baseline="-20000" dirty="0" err="1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k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是结点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n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的所有前驱，且结点</a:t>
            </a:r>
            <a:r>
              <a:rPr lang="en-US" altLang="zh-CN" sz="2000" b="1" dirty="0" err="1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d≠n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，则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d DOM n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的充分必要条件是对于任意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p</a:t>
            </a:r>
            <a:r>
              <a:rPr lang="en-US" altLang="zh-CN" sz="2000" b="1" baseline="-30000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i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（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1≤i≤k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）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,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有</a:t>
            </a:r>
            <a:r>
              <a:rPr lang="en-US" altLang="zh-CN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d DOM p</a:t>
            </a:r>
            <a:r>
              <a:rPr lang="en-US" altLang="zh-CN" sz="2000" b="1" baseline="-20000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i </a:t>
            </a:r>
            <a:r>
              <a:rPr lang="zh-CN" altLang="en-US" sz="2000" b="1" dirty="0">
                <a:solidFill>
                  <a:srgbClr val="FF3300"/>
                </a:solidFill>
                <a:latin typeface="方正舒体" pitchFamily="2" charset="-122"/>
                <a:ea typeface="方正舒体" pitchFamily="2" charset="-122"/>
              </a:rPr>
              <a:t>。</a:t>
            </a:r>
            <a:r>
              <a:rPr lang="zh-CN" altLang="en-US" sz="2000" dirty="0">
                <a:latin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901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F6F98-5CC3-48C1-B109-101E946FBD06}" type="slidenum">
              <a:rPr lang="en-US" altLang="zh-CN"/>
              <a:pPr/>
              <a:t>45</a:t>
            </a:fld>
            <a:endParaRPr lang="en-US" altLang="zh-CN"/>
          </a:p>
        </p:txBody>
      </p:sp>
      <p:pic>
        <p:nvPicPr>
          <p:cNvPr id="61443" name="Picture 3" descr="11_3_2程序流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143000"/>
            <a:ext cx="3657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85800" y="746125"/>
            <a:ext cx="624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11163" indent="-41116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699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例  右图所示程序流图各结点的</a:t>
            </a:r>
            <a:r>
              <a:rPr lang="en-US" altLang="zh-CN" sz="2000" b="1"/>
              <a:t>D</a:t>
            </a:r>
            <a:r>
              <a:rPr lang="zh-CN" altLang="en-US" sz="2000" b="1"/>
              <a:t>（</a:t>
            </a:r>
            <a:r>
              <a:rPr lang="en-US" altLang="zh-CN" sz="2000" b="1"/>
              <a:t>n</a:t>
            </a:r>
            <a:r>
              <a:rPr lang="zh-CN" altLang="en-US" sz="2000" b="1"/>
              <a:t>），计算如下。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795338" y="1173163"/>
            <a:ext cx="5529262" cy="8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Times New Roman" pitchFamily="18" charset="0"/>
              </a:rPr>
              <a:t>    ⑴ </a:t>
            </a:r>
            <a:r>
              <a:rPr lang="zh-CN" altLang="en-US" sz="2000" b="1" dirty="0">
                <a:latin typeface="Times New Roman" pitchFamily="18" charset="0"/>
              </a:rPr>
              <a:t>置初值：</a:t>
            </a:r>
            <a:r>
              <a:rPr lang="en-US" altLang="zh-CN" sz="2000" b="1" dirty="0">
                <a:latin typeface="Times New Roman" pitchFamily="18" charset="0"/>
              </a:rPr>
              <a:t>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1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={1}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  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2 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=D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3 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=…D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7 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={1,2,3,4,5,6,7}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795338" y="1935163"/>
            <a:ext cx="4995862" cy="347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Times New Roman" pitchFamily="18" charset="0"/>
              </a:rPr>
              <a:t>    ⑵ </a:t>
            </a:r>
            <a:r>
              <a:rPr lang="zh-CN" altLang="en-US" sz="2000" b="1" dirty="0">
                <a:latin typeface="Times New Roman" pitchFamily="18" charset="0"/>
              </a:rPr>
              <a:t>计算：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zh-CN" altLang="en-US" sz="2000" b="1" dirty="0">
                <a:latin typeface="Times New Roman" pitchFamily="18" charset="0"/>
              </a:rPr>
              <a:t>          </a:t>
            </a:r>
            <a:r>
              <a:rPr lang="en-US" altLang="zh-CN" sz="2000" b="1" dirty="0">
                <a:latin typeface="Times New Roman" pitchFamily="18" charset="0"/>
              </a:rPr>
              <a:t>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2 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={2}∪D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1 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∩D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4 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={1,2}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  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3 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={3}∪D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2 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={1,2,3}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  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4 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={4}∪D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2 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∩D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3</a:t>
            </a:r>
            <a:r>
              <a:rPr lang="zh-CN" altLang="en-US" sz="2000" b="1" dirty="0">
                <a:latin typeface="Times New Roman" pitchFamily="18" charset="0"/>
              </a:rPr>
              <a:t>）∩</a:t>
            </a:r>
            <a:r>
              <a:rPr lang="en-US" altLang="zh-CN" sz="2000" b="1" dirty="0">
                <a:latin typeface="Times New Roman" pitchFamily="18" charset="0"/>
              </a:rPr>
              <a:t>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7 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             ={1,2,4}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  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5 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={5}∪D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4 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={1,2,4,5}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  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6 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={6}∪D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4 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={1,2,4,6}</a:t>
            </a: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  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7 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={7}∪D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5 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000" b="1" dirty="0">
                <a:latin typeface="Times New Roman" pitchFamily="18" charset="0"/>
              </a:rPr>
              <a:t>∩D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6 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Times New Roman" pitchFamily="18" charset="0"/>
            </a:endParaRPr>
          </a:p>
          <a:p>
            <a:pPr algn="l">
              <a:lnSpc>
                <a:spcPct val="110000"/>
              </a:lnSpc>
              <a:spcBef>
                <a:spcPct val="15000"/>
              </a:spcBef>
            </a:pPr>
            <a:r>
              <a:rPr lang="en-US" altLang="zh-CN" sz="2000" b="1" dirty="0">
                <a:latin typeface="Times New Roman" pitchFamily="18" charset="0"/>
              </a:rPr>
              <a:t>                     ={1,2,4,7}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066800" y="5668962"/>
            <a:ext cx="41544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</a:rPr>
              <a:t>⑶</a:t>
            </a:r>
            <a:r>
              <a:rPr lang="zh-CN" altLang="en-US" sz="2000" b="1" dirty="0">
                <a:latin typeface="Times New Roman" pitchFamily="18" charset="0"/>
              </a:rPr>
              <a:t>重复⑵，</a:t>
            </a:r>
            <a:r>
              <a:rPr lang="en-US" altLang="zh-CN" sz="2000" b="1" dirty="0">
                <a:latin typeface="Times New Roman" pitchFamily="18" charset="0"/>
              </a:rPr>
              <a:t>D</a:t>
            </a: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zh-CN" altLang="en-US" sz="2000" b="1" dirty="0">
                <a:latin typeface="Times New Roman" pitchFamily="18" charset="0"/>
              </a:rPr>
              <a:t>）均不变，结束。</a:t>
            </a:r>
          </a:p>
        </p:txBody>
      </p:sp>
    </p:spTree>
    <p:extLst>
      <p:ext uri="{BB962C8B-B14F-4D97-AF65-F5344CB8AC3E}">
        <p14:creationId xmlns:p14="http://schemas.microsoft.com/office/powerpoint/2010/main" val="407681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DED76-D733-490D-8DB6-24C04ADDD7B1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609600" y="1235075"/>
            <a:ext cx="7543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60500" indent="-1460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716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906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2097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7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47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19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91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638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/>
              <a:t>定义</a:t>
            </a:r>
            <a:r>
              <a:rPr lang="en-US" altLang="zh-CN" sz="2000" b="1" dirty="0" smtClean="0"/>
              <a:t>10.4  </a:t>
            </a:r>
            <a:r>
              <a:rPr lang="zh-CN" altLang="en-US" sz="2000" b="1" dirty="0"/>
              <a:t>假设</a:t>
            </a:r>
            <a:r>
              <a:rPr lang="en-US" altLang="zh-CN" sz="2000" b="1" dirty="0" err="1"/>
              <a:t>n→m</a:t>
            </a:r>
            <a:r>
              <a:rPr lang="zh-CN" altLang="en-US" sz="2000" b="1" dirty="0"/>
              <a:t>是流图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的一条边，如果存在</a:t>
            </a:r>
            <a:r>
              <a:rPr lang="en-US" altLang="zh-CN" sz="2000" b="1" dirty="0"/>
              <a:t>m DOM n</a:t>
            </a:r>
            <a:r>
              <a:rPr lang="zh-CN" altLang="en-US" sz="2000" b="1" dirty="0"/>
              <a:t>，则称</a:t>
            </a:r>
            <a:r>
              <a:rPr lang="en-US" altLang="zh-CN" sz="2000" b="1" dirty="0" err="1"/>
              <a:t>n→m</a:t>
            </a:r>
            <a:r>
              <a:rPr lang="zh-CN" altLang="en-US" sz="2000" b="1" dirty="0"/>
              <a:t>是流图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的</a:t>
            </a:r>
            <a:r>
              <a:rPr lang="zh-CN" altLang="en-US" sz="2000" b="1" dirty="0">
                <a:solidFill>
                  <a:srgbClr val="FF6600"/>
                </a:solidFill>
              </a:rPr>
              <a:t>回边</a:t>
            </a:r>
            <a:r>
              <a:rPr lang="zh-CN" altLang="en-US" sz="2000" b="1" dirty="0"/>
              <a:t>。 </a:t>
            </a:r>
          </a:p>
        </p:txBody>
      </p:sp>
      <p:grpSp>
        <p:nvGrpSpPr>
          <p:cNvPr id="62477" name="Group 13"/>
          <p:cNvGrpSpPr>
            <a:grpSpLocks/>
          </p:cNvGrpSpPr>
          <p:nvPr/>
        </p:nvGrpSpPr>
        <p:grpSpPr bwMode="auto">
          <a:xfrm>
            <a:off x="4953000" y="2133600"/>
            <a:ext cx="3581400" cy="4038600"/>
            <a:chOff x="3100" y="1193"/>
            <a:chExt cx="2256" cy="2544"/>
          </a:xfrm>
        </p:grpSpPr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3100" y="1193"/>
              <a:ext cx="2256" cy="254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2472" name="Picture 8" descr="11_3_2程序流图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296"/>
              <a:ext cx="2112" cy="2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62000" y="2667000"/>
            <a:ext cx="3810000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 dirty="0">
                <a:latin typeface="Times New Roman" pitchFamily="18" charset="0"/>
              </a:rPr>
              <a:t>∵  D</a:t>
            </a: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7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r>
              <a:rPr lang="en-US" altLang="zh-CN" sz="2000" b="1" dirty="0">
                <a:latin typeface="Times New Roman" pitchFamily="18" charset="0"/>
              </a:rPr>
              <a:t>= {1,2,4,7}</a:t>
            </a:r>
          </a:p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 dirty="0">
                <a:latin typeface="Times New Roman" pitchFamily="18" charset="0"/>
              </a:rPr>
              <a:t>∴ 4 DOM 7</a:t>
            </a:r>
          </a:p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zh-CN" altLang="en-US" sz="2000" b="1" dirty="0">
                <a:latin typeface="Times New Roman" pitchFamily="18" charset="0"/>
              </a:rPr>
              <a:t>即 </a:t>
            </a:r>
            <a:r>
              <a:rPr lang="en-US" altLang="zh-CN" sz="2000" b="1" dirty="0">
                <a:latin typeface="Times New Roman" pitchFamily="18" charset="0"/>
              </a:rPr>
              <a:t>7→4</a:t>
            </a:r>
            <a:r>
              <a:rPr lang="zh-CN" altLang="en-US" sz="2000" b="1" dirty="0">
                <a:latin typeface="Times New Roman" pitchFamily="18" charset="0"/>
              </a:rPr>
              <a:t>是流图的一个回边。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609600" y="2270125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例 右图所示程序流图部分回边如下。</a:t>
            </a: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762000" y="3962400"/>
            <a:ext cx="3810000" cy="134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 dirty="0">
                <a:latin typeface="Times New Roman" pitchFamily="18" charset="0"/>
              </a:rPr>
              <a:t>∵  D</a:t>
            </a: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4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r>
              <a:rPr lang="en-US" altLang="zh-CN" sz="2000" b="1" dirty="0">
                <a:latin typeface="Times New Roman" pitchFamily="18" charset="0"/>
              </a:rPr>
              <a:t>= {1,2,4}</a:t>
            </a:r>
          </a:p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1" dirty="0">
                <a:latin typeface="Times New Roman" pitchFamily="18" charset="0"/>
              </a:rPr>
              <a:t>∴ 2 DOM 4</a:t>
            </a:r>
          </a:p>
          <a:p>
            <a:pPr algn="l">
              <a:lnSpc>
                <a:spcPct val="110000"/>
              </a:lnSpc>
              <a:spcBef>
                <a:spcPct val="40000"/>
              </a:spcBef>
            </a:pPr>
            <a:r>
              <a:rPr lang="zh-CN" altLang="en-US" sz="2000" b="1" dirty="0">
                <a:latin typeface="Times New Roman" pitchFamily="18" charset="0"/>
              </a:rPr>
              <a:t>即 </a:t>
            </a:r>
            <a:r>
              <a:rPr lang="en-US" altLang="zh-CN" sz="2000" b="1" dirty="0">
                <a:latin typeface="Times New Roman" pitchFamily="18" charset="0"/>
              </a:rPr>
              <a:t>4→2</a:t>
            </a:r>
            <a:r>
              <a:rPr lang="zh-CN" altLang="en-US" sz="2000" b="1" dirty="0">
                <a:latin typeface="Times New Roman" pitchFamily="18" charset="0"/>
              </a:rPr>
              <a:t>是流图的一个回边。</a:t>
            </a:r>
          </a:p>
        </p:txBody>
      </p:sp>
    </p:spTree>
    <p:extLst>
      <p:ext uri="{BB962C8B-B14F-4D97-AF65-F5344CB8AC3E}">
        <p14:creationId xmlns:p14="http://schemas.microsoft.com/office/powerpoint/2010/main" val="401386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86916-64B3-4371-9E8B-CF2A3AF01DC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2057400" y="3619500"/>
            <a:ext cx="3429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Times New Roman" pitchFamily="18" charset="0"/>
              </a:rPr>
              <a:t>⑴ loop={4,7}</a:t>
            </a:r>
            <a:r>
              <a:rPr lang="zh-CN" altLang="en-US" sz="2000" b="1" dirty="0">
                <a:latin typeface="Times New Roman" pitchFamily="18" charset="0"/>
              </a:rPr>
              <a:t>，</a:t>
            </a:r>
            <a:r>
              <a:rPr lang="en-US" altLang="zh-CN" sz="2000" b="1" dirty="0">
                <a:latin typeface="Times New Roman" pitchFamily="18" charset="0"/>
              </a:rPr>
              <a:t>S={7}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Times New Roman" pitchFamily="18" charset="0"/>
              </a:rPr>
              <a:t>⑵ S={5,6}</a:t>
            </a:r>
            <a:r>
              <a:rPr lang="zh-CN" altLang="en-US" sz="2000" b="1" dirty="0">
                <a:latin typeface="Times New Roman" pitchFamily="18" charset="0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loop={5,6}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Times New Roman" pitchFamily="18" charset="0"/>
              </a:rPr>
              <a:t>⑶ loop={4,5,6,7}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Times New Roman" pitchFamily="18" charset="0"/>
              </a:rPr>
              <a:t>⑵ S={4,6}</a:t>
            </a:r>
            <a:r>
              <a:rPr lang="zh-CN" altLang="en-US" sz="2000" b="1" dirty="0">
                <a:latin typeface="Times New Roman" pitchFamily="18" charset="0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loop={}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Times New Roman" pitchFamily="18" charset="0"/>
              </a:rPr>
              <a:t>⑶ loop={4,5,6,7}</a:t>
            </a:r>
          </a:p>
          <a:p>
            <a:pPr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000" b="1" dirty="0">
                <a:latin typeface="Times New Roman" pitchFamily="18" charset="0"/>
              </a:rPr>
              <a:t>∵ loop</a:t>
            </a:r>
            <a:r>
              <a:rPr lang="zh-CN" altLang="en-US" sz="2000" b="1" dirty="0">
                <a:latin typeface="Times New Roman" pitchFamily="18" charset="0"/>
              </a:rPr>
              <a:t>不变 ∴结束。</a:t>
            </a: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09600" y="669925"/>
            <a:ext cx="800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993300"/>
                </a:solidFill>
                <a:latin typeface="Times New Roman" pitchFamily="18" charset="0"/>
              </a:rPr>
              <a:t>循环查找算法</a:t>
            </a: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>
                <a:latin typeface="Times New Roman" pitchFamily="18" charset="0"/>
              </a:rPr>
              <a:t>P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Times New Roman" pitchFamily="18" charset="0"/>
              </a:rPr>
              <a:t>为结点</a:t>
            </a:r>
            <a:r>
              <a:rPr lang="en-US" altLang="zh-CN" sz="2000" b="1" dirty="0">
                <a:latin typeface="Times New Roman" pitchFamily="18" charset="0"/>
              </a:rPr>
              <a:t>n</a:t>
            </a:r>
            <a:r>
              <a:rPr lang="zh-CN" altLang="en-US" sz="2000" b="1" dirty="0">
                <a:latin typeface="Times New Roman" pitchFamily="18" charset="0"/>
              </a:rPr>
              <a:t>的所有前驱结点集）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57200" y="1127125"/>
            <a:ext cx="807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宋体" pitchFamily="2" charset="-122"/>
              </a:rPr>
              <a:t> (</a:t>
            </a:r>
            <a:r>
              <a:rPr lang="zh-CN" altLang="en-US" sz="2000" b="1">
                <a:latin typeface="Times New Roman" pitchFamily="18" charset="0"/>
              </a:rPr>
              <a:t>令流图</a:t>
            </a:r>
            <a:r>
              <a:rPr lang="en-US" altLang="zh-CN" sz="2000" b="1">
                <a:latin typeface="Times New Roman" pitchFamily="18" charset="0"/>
              </a:rPr>
              <a:t>G</a:t>
            </a:r>
            <a:r>
              <a:rPr lang="zh-CN" altLang="en-US" sz="2000" b="1">
                <a:latin typeface="Times New Roman" pitchFamily="18" charset="0"/>
              </a:rPr>
              <a:t>的一条回边</a:t>
            </a:r>
            <a:r>
              <a:rPr lang="en-US" altLang="zh-CN" sz="2000" b="1">
                <a:latin typeface="Times New Roman" pitchFamily="18" charset="0"/>
              </a:rPr>
              <a:t>n→m</a:t>
            </a:r>
            <a:r>
              <a:rPr lang="zh-CN" altLang="en-US" sz="2000" b="1">
                <a:latin typeface="Times New Roman" pitchFamily="18" charset="0"/>
              </a:rPr>
              <a:t>，求</a:t>
            </a:r>
            <a:r>
              <a:rPr lang="en-US" altLang="zh-CN" sz="2000" b="1">
                <a:latin typeface="Times New Roman" pitchFamily="18" charset="0"/>
              </a:rPr>
              <a:t>m</a:t>
            </a:r>
            <a:r>
              <a:rPr lang="zh-CN" altLang="en-US" sz="2000" b="1">
                <a:latin typeface="Times New Roman" pitchFamily="18" charset="0"/>
              </a:rPr>
              <a:t>为入口和</a:t>
            </a:r>
            <a:r>
              <a:rPr lang="en-US" altLang="zh-CN" sz="2000" b="1">
                <a:latin typeface="Times New Roman" pitchFamily="18" charset="0"/>
              </a:rPr>
              <a:t>n</a:t>
            </a:r>
            <a:r>
              <a:rPr lang="zh-CN" altLang="en-US" sz="2000" b="1">
                <a:latin typeface="Times New Roman" pitchFamily="18" charset="0"/>
              </a:rPr>
              <a:t>为出口之循环</a:t>
            </a:r>
            <a:r>
              <a:rPr lang="en-US" altLang="zh-CN" sz="2000" b="1">
                <a:latin typeface="Times New Roman" pitchFamily="18" charset="0"/>
              </a:rPr>
              <a:t>loop</a:t>
            </a:r>
            <a:r>
              <a:rPr lang="zh-CN" altLang="en-US" sz="2000" b="1">
                <a:latin typeface="Times New Roman" pitchFamily="18" charset="0"/>
              </a:rPr>
              <a:t>。</a:t>
            </a:r>
            <a:r>
              <a:rPr lang="en-US" altLang="zh-CN" sz="2000" b="1">
                <a:latin typeface="宋体" pitchFamily="2" charset="-122"/>
              </a:rPr>
              <a:t>)</a:t>
            </a:r>
            <a:r>
              <a:rPr lang="en-US" altLang="zh-CN" sz="2000" b="1">
                <a:latin typeface="Times New Roman" pitchFamily="18" charset="0"/>
              </a:rPr>
              <a:t> 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838200" y="1508125"/>
            <a:ext cx="7162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>
                <a:latin typeface="Times New Roman" pitchFamily="18" charset="0"/>
              </a:rPr>
              <a:t>⑴ loop←{</a:t>
            </a:r>
            <a:r>
              <a:rPr lang="en-US" altLang="zh-CN" sz="2000" b="1" dirty="0" err="1">
                <a:latin typeface="Times New Roman" pitchFamily="18" charset="0"/>
              </a:rPr>
              <a:t>m,n</a:t>
            </a:r>
            <a:r>
              <a:rPr lang="en-US" altLang="zh-CN" sz="2000" b="1" dirty="0">
                <a:latin typeface="Times New Roman" pitchFamily="18" charset="0"/>
              </a:rPr>
              <a:t>}</a:t>
            </a:r>
            <a:r>
              <a:rPr lang="zh-CN" altLang="en-US" sz="2000" b="1" dirty="0">
                <a:latin typeface="Times New Roman" pitchFamily="18" charset="0"/>
              </a:rPr>
              <a:t>，</a:t>
            </a:r>
            <a:r>
              <a:rPr lang="en-US" altLang="zh-CN" sz="2000" b="1" dirty="0">
                <a:latin typeface="Times New Roman" pitchFamily="18" charset="0"/>
              </a:rPr>
              <a:t>S←{n}</a:t>
            </a:r>
            <a:r>
              <a:rPr lang="zh-CN" altLang="en-US" sz="2000" b="1" dirty="0">
                <a:latin typeface="Times New Roman" pitchFamily="18" charset="0"/>
              </a:rPr>
              <a:t>；</a:t>
            </a:r>
          </a:p>
          <a:p>
            <a:pPr algn="l"/>
            <a:r>
              <a:rPr lang="zh-CN" altLang="en-US" sz="2000" b="1" dirty="0">
                <a:latin typeface="Times New Roman" pitchFamily="18" charset="0"/>
              </a:rPr>
              <a:t>⑵ </a:t>
            </a:r>
            <a:r>
              <a:rPr lang="en-US" altLang="zh-CN" sz="2000" b="1" dirty="0">
                <a:latin typeface="Times New Roman" pitchFamily="18" charset="0"/>
              </a:rPr>
              <a:t>S←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  ∪  P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Times New Roman" pitchFamily="18" charset="0"/>
              </a:rPr>
              <a:t>q</a:t>
            </a:r>
            <a:r>
              <a:rPr lang="en-US" altLang="zh-CN" sz="2000" b="1" dirty="0">
                <a:latin typeface="宋体" pitchFamily="2" charset="-122"/>
              </a:rPr>
              <a:t>))</a:t>
            </a:r>
            <a:r>
              <a:rPr lang="zh-CN" altLang="en-US" sz="2000" b="1" dirty="0">
                <a:latin typeface="Times New Roman" pitchFamily="18" charset="0"/>
              </a:rPr>
              <a:t>－</a:t>
            </a:r>
            <a:r>
              <a:rPr lang="en-US" altLang="zh-CN" sz="2000" b="1" dirty="0">
                <a:latin typeface="Times New Roman" pitchFamily="18" charset="0"/>
              </a:rPr>
              <a:t>loop</a:t>
            </a:r>
            <a:r>
              <a:rPr lang="zh-CN" altLang="en-US" sz="2000" b="1" dirty="0">
                <a:latin typeface="Times New Roman" pitchFamily="18" charset="0"/>
              </a:rPr>
              <a:t>；</a:t>
            </a:r>
          </a:p>
          <a:p>
            <a:pPr algn="l"/>
            <a:r>
              <a:rPr lang="zh-CN" altLang="en-US" sz="2000" b="1" dirty="0">
                <a:latin typeface="Times New Roman" pitchFamily="18" charset="0"/>
              </a:rPr>
              <a:t>⑶ </a:t>
            </a:r>
            <a:r>
              <a:rPr lang="en-US" altLang="zh-CN" sz="2000" b="1" dirty="0" err="1">
                <a:latin typeface="Times New Roman" pitchFamily="18" charset="0"/>
              </a:rPr>
              <a:t>loop←loop</a:t>
            </a:r>
            <a:r>
              <a:rPr lang="en-US" altLang="zh-CN" sz="2000" b="1" dirty="0">
                <a:latin typeface="Times New Roman" pitchFamily="18" charset="0"/>
              </a:rPr>
              <a:t> ∪ S</a:t>
            </a:r>
            <a:r>
              <a:rPr lang="zh-CN" altLang="en-US" sz="2000" b="1" dirty="0">
                <a:latin typeface="Times New Roman" pitchFamily="18" charset="0"/>
              </a:rPr>
              <a:t>；</a:t>
            </a:r>
          </a:p>
          <a:p>
            <a:pPr algn="l"/>
            <a:r>
              <a:rPr lang="zh-CN" altLang="en-US" sz="2000" b="1" dirty="0">
                <a:latin typeface="Times New Roman" pitchFamily="18" charset="0"/>
              </a:rPr>
              <a:t>⑷ 重复⑵、⑶，直到所有</a:t>
            </a:r>
            <a:r>
              <a:rPr lang="en-US" altLang="zh-CN" sz="2000" b="1" dirty="0">
                <a:latin typeface="Times New Roman" pitchFamily="18" charset="0"/>
              </a:rPr>
              <a:t>loop</a:t>
            </a:r>
            <a:r>
              <a:rPr lang="zh-CN" altLang="en-US" sz="2000" b="1" dirty="0">
                <a:latin typeface="Times New Roman" pitchFamily="18" charset="0"/>
              </a:rPr>
              <a:t>不再变化为止。 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724025" y="2017713"/>
            <a:ext cx="622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400" b="1">
                <a:latin typeface="Times New Roman" pitchFamily="18" charset="0"/>
              </a:rPr>
              <a:t>q∈S</a:t>
            </a:r>
          </a:p>
        </p:txBody>
      </p:sp>
      <p:grpSp>
        <p:nvGrpSpPr>
          <p:cNvPr id="63495" name="Group 7"/>
          <p:cNvGrpSpPr>
            <a:grpSpLocks/>
          </p:cNvGrpSpPr>
          <p:nvPr/>
        </p:nvGrpSpPr>
        <p:grpSpPr bwMode="auto">
          <a:xfrm>
            <a:off x="5029200" y="2819400"/>
            <a:ext cx="3581400" cy="3276600"/>
            <a:chOff x="3100" y="1193"/>
            <a:chExt cx="2256" cy="2544"/>
          </a:xfrm>
        </p:grpSpPr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3100" y="1193"/>
              <a:ext cx="2256" cy="254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3497" name="Picture 9" descr="11_3_2程序流图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1296"/>
              <a:ext cx="2112" cy="2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719138" y="2955925"/>
            <a:ext cx="45386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00050" indent="-4000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000" b="1" dirty="0"/>
              <a:t>例 右图所示程序流图</a:t>
            </a:r>
            <a:r>
              <a:rPr lang="en-US" altLang="zh-CN" sz="2000" b="1" dirty="0"/>
              <a:t>7→4</a:t>
            </a:r>
            <a:r>
              <a:rPr lang="zh-CN" altLang="en-US" sz="2000" b="1" dirty="0"/>
              <a:t>回边循环计算如下。</a:t>
            </a:r>
          </a:p>
        </p:txBody>
      </p:sp>
    </p:spTree>
    <p:extLst>
      <p:ext uri="{BB962C8B-B14F-4D97-AF65-F5344CB8AC3E}">
        <p14:creationId xmlns:p14="http://schemas.microsoft.com/office/powerpoint/2010/main" val="22526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E2FAD-72C7-432A-9F91-F613E5DC6EF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1066800" y="4781550"/>
            <a:ext cx="1390650" cy="9144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066800" y="4513263"/>
            <a:ext cx="7543800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14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477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382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75000"/>
              </a:spcBef>
            </a:pPr>
            <a:r>
              <a:rPr lang="zh-CN" altLang="en-US" sz="2000" b="1" dirty="0">
                <a:solidFill>
                  <a:srgbClr val="FF3300"/>
                </a:solidFill>
                <a:ea typeface="方正舒体" pitchFamily="2" charset="-122"/>
              </a:rPr>
              <a:t>应用结构化程序设计技术编写的程序，其流图一定是可归约的。高级语言编写的程序，其流图往往是可归约的。如果程序流图是可归约的，其循环优化比较容易进行。</a:t>
            </a:r>
            <a:r>
              <a:rPr lang="zh-CN" altLang="en-US" sz="2000" b="1" dirty="0">
                <a:ea typeface="方正舒体" pitchFamily="2" charset="-122"/>
              </a:rPr>
              <a:t> 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85800" y="1314450"/>
            <a:ext cx="8077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55000"/>
              </a:spcBef>
            </a:pPr>
            <a:r>
              <a:rPr lang="zh-CN" altLang="en-US" sz="2000" b="1" dirty="0"/>
              <a:t>定义</a:t>
            </a:r>
            <a:r>
              <a:rPr lang="en-US" altLang="zh-CN" sz="2000" b="1" dirty="0" smtClean="0"/>
              <a:t>10.5</a:t>
            </a:r>
            <a:r>
              <a:rPr lang="zh-CN" altLang="en-US" sz="2000" b="1" dirty="0" smtClean="0"/>
              <a:t>：</a:t>
            </a:r>
            <a:r>
              <a:rPr lang="en-US" altLang="zh-CN" sz="2000" b="1" dirty="0" smtClean="0"/>
              <a:t>  </a:t>
            </a:r>
            <a:r>
              <a:rPr lang="zh-CN" altLang="en-US" sz="2000" b="1" dirty="0"/>
              <a:t>一个流图是</a:t>
            </a:r>
            <a:r>
              <a:rPr lang="zh-CN" altLang="en-US" sz="2000" b="1" dirty="0">
                <a:solidFill>
                  <a:srgbClr val="FF6600"/>
                </a:solidFill>
              </a:rPr>
              <a:t>可归约流图</a:t>
            </a:r>
            <a:r>
              <a:rPr lang="zh-CN" altLang="en-US" sz="2000" b="1" dirty="0"/>
              <a:t>，当且仅当流图中除去回边后，其余边构成一个无环路流图。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85800" y="2362200"/>
            <a:ext cx="79248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952500" indent="-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143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33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524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10000"/>
              </a:spcBef>
            </a:pPr>
            <a:r>
              <a:rPr lang="zh-CN" altLang="en-US" sz="2000" b="1" dirty="0"/>
              <a:t>可归约流图具有下列性质：</a:t>
            </a:r>
          </a:p>
          <a:p>
            <a:pPr algn="l">
              <a:lnSpc>
                <a:spcPct val="130000"/>
              </a:lnSpc>
              <a:spcBef>
                <a:spcPct val="10000"/>
              </a:spcBef>
            </a:pPr>
            <a:r>
              <a:rPr lang="zh-CN" altLang="en-US" sz="2000" b="1" dirty="0"/>
              <a:t>        性质</a:t>
            </a:r>
            <a:r>
              <a:rPr lang="en-US" altLang="zh-CN" sz="2000" b="1" dirty="0"/>
              <a:t>1  </a:t>
            </a:r>
            <a:r>
              <a:rPr lang="zh-CN" altLang="en-US" sz="2000" b="1" dirty="0"/>
              <a:t>流图中任何直观意义下的环路，都属于循环。</a:t>
            </a:r>
          </a:p>
          <a:p>
            <a:pPr algn="l">
              <a:lnSpc>
                <a:spcPct val="130000"/>
              </a:lnSpc>
              <a:spcBef>
                <a:spcPct val="10000"/>
              </a:spcBef>
            </a:pPr>
            <a:r>
              <a:rPr lang="zh-CN" altLang="en-US" sz="2000" b="1" dirty="0"/>
              <a:t>        性质</a:t>
            </a:r>
            <a:r>
              <a:rPr lang="en-US" altLang="zh-CN" sz="2000" b="1" dirty="0"/>
              <a:t>2  </a:t>
            </a:r>
            <a:r>
              <a:rPr lang="zh-CN" altLang="en-US" sz="2000" b="1" dirty="0"/>
              <a:t>只要找出流图中所有回边，就可以找出流图中所有循环。</a:t>
            </a:r>
          </a:p>
          <a:p>
            <a:pPr algn="l">
              <a:lnSpc>
                <a:spcPct val="130000"/>
              </a:lnSpc>
              <a:spcBef>
                <a:spcPct val="10000"/>
              </a:spcBef>
            </a:pPr>
            <a:r>
              <a:rPr lang="zh-CN" altLang="en-US" sz="2000" b="1" dirty="0"/>
              <a:t>        性质</a:t>
            </a:r>
            <a:r>
              <a:rPr lang="en-US" altLang="zh-CN" sz="2000" b="1" dirty="0"/>
              <a:t>3  </a:t>
            </a:r>
            <a:r>
              <a:rPr lang="zh-CN" altLang="en-US" sz="2000" b="1" dirty="0"/>
              <a:t>流图中任意两个循环，或嵌套或不相交。  </a:t>
            </a:r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title"/>
          </p:nvPr>
        </p:nvSpPr>
        <p:spPr>
          <a:xfrm>
            <a:off x="817563" y="476250"/>
            <a:ext cx="4821237" cy="7620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10.3.4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　可归约流图</a:t>
            </a:r>
          </a:p>
        </p:txBody>
      </p:sp>
    </p:spTree>
    <p:extLst>
      <p:ext uri="{BB962C8B-B14F-4D97-AF65-F5344CB8AC3E}">
        <p14:creationId xmlns:p14="http://schemas.microsoft.com/office/powerpoint/2010/main" val="53356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F5121-99F4-4EC5-B939-6F65848D3413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28600" y="1020762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</a:rPr>
              <a:t>1</a:t>
            </a:r>
            <a:r>
              <a:rPr lang="zh-CN" altLang="en-US" sz="2000" b="1" dirty="0">
                <a:latin typeface="Times New Roman" pitchFamily="18" charset="0"/>
              </a:rPr>
              <a:t>．代码外提</a:t>
            </a:r>
            <a:r>
              <a:rPr lang="zh-CN" altLang="en-US" sz="2000" dirty="0">
                <a:latin typeface="Times New Roman" pitchFamily="18" charset="0"/>
              </a:rPr>
              <a:t> 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09600" y="1619250"/>
            <a:ext cx="8001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143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/>
              <a:t>实现循环代码外提的方法是在循环入口结点和其直接前驱结点之间，插入一个新结点之后，将循环中所有的全部不变运算置于这个新结点之中。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685800" y="2806700"/>
            <a:ext cx="76962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08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/>
              <a:t>一个不变运算</a:t>
            </a:r>
            <a:r>
              <a:rPr lang="en-US" altLang="zh-CN" sz="2000" b="1" dirty="0"/>
              <a:t>A: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B op C</a:t>
            </a:r>
            <a:r>
              <a:rPr lang="zh-CN" altLang="en-US" sz="2000" b="1" dirty="0"/>
              <a:t>提到前置结点条件是：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/>
              <a:t>     ① </a:t>
            </a:r>
            <a:r>
              <a:rPr lang="en-US" altLang="zh-CN" sz="2000" b="1" dirty="0"/>
              <a:t>A: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B op C</a:t>
            </a:r>
            <a:r>
              <a:rPr lang="zh-CN" altLang="en-US" sz="2000" b="1" dirty="0"/>
              <a:t>所在结点是循环所有出口结点的必经结点。</a:t>
            </a:r>
          </a:p>
          <a:p>
            <a:pPr algn="l">
              <a:lnSpc>
                <a:spcPct val="120000"/>
              </a:lnSpc>
              <a:spcBef>
                <a:spcPct val="10000"/>
              </a:spcBef>
            </a:pPr>
            <a:r>
              <a:rPr lang="zh-CN" altLang="en-US" sz="2000" b="1" dirty="0"/>
              <a:t>     ② </a:t>
            </a:r>
            <a:r>
              <a:rPr lang="en-US" altLang="zh-CN" sz="2000" b="1" dirty="0"/>
              <a:t>A: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B op C</a:t>
            </a:r>
            <a:r>
              <a:rPr lang="zh-CN" altLang="en-US" sz="2000" b="1" dirty="0"/>
              <a:t>所在结点为唯一的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定值点，且所有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引用点是且仅是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定值点所能达到</a:t>
            </a:r>
            <a:r>
              <a:rPr lang="zh-CN" altLang="en-US" sz="2000" b="1" dirty="0" smtClean="0"/>
              <a:t>的点。</a:t>
            </a:r>
            <a:endParaRPr lang="zh-CN" altLang="en-US" sz="2000" b="1" dirty="0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066800" y="4495800"/>
            <a:ext cx="6400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注解：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　　</a:t>
            </a:r>
            <a:r>
              <a:rPr lang="zh-CN" altLang="en-US" sz="2000" b="1" dirty="0">
                <a:solidFill>
                  <a:srgbClr val="FF6600"/>
                </a:solidFill>
                <a:latin typeface="Times New Roman" pitchFamily="18" charset="0"/>
              </a:rPr>
              <a:t>出口结点</a:t>
            </a:r>
            <a:r>
              <a:rPr lang="zh-CN" altLang="en-US" sz="2000" b="1" dirty="0">
                <a:latin typeface="Times New Roman" pitchFamily="18" charset="0"/>
              </a:rPr>
              <a:t>是指有一条弧引向循环外的结点；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　　变量</a:t>
            </a:r>
            <a:r>
              <a:rPr lang="en-US" altLang="zh-CN" sz="2000" b="1" dirty="0">
                <a:latin typeface="Times New Roman" pitchFamily="18" charset="0"/>
              </a:rPr>
              <a:t>A</a:t>
            </a:r>
            <a:r>
              <a:rPr lang="zh-CN" altLang="en-US" sz="2000" b="1" dirty="0">
                <a:latin typeface="Times New Roman" pitchFamily="18" charset="0"/>
              </a:rPr>
              <a:t>的</a:t>
            </a:r>
            <a:r>
              <a:rPr lang="zh-CN" altLang="en-US" sz="2000" b="1" dirty="0">
                <a:solidFill>
                  <a:srgbClr val="FF6600"/>
                </a:solidFill>
                <a:latin typeface="Times New Roman" pitchFamily="18" charset="0"/>
              </a:rPr>
              <a:t>定值点</a:t>
            </a:r>
            <a:r>
              <a:rPr lang="zh-CN" altLang="en-US" sz="2000" b="1" dirty="0">
                <a:latin typeface="Times New Roman" pitchFamily="18" charset="0"/>
              </a:rPr>
              <a:t>是指变量</a:t>
            </a:r>
            <a:r>
              <a:rPr lang="en-US" altLang="zh-CN" sz="2000" b="1" dirty="0">
                <a:latin typeface="Times New Roman" pitchFamily="18" charset="0"/>
              </a:rPr>
              <a:t>A</a:t>
            </a:r>
            <a:r>
              <a:rPr lang="zh-CN" altLang="en-US" sz="2000" b="1" dirty="0">
                <a:latin typeface="Times New Roman" pitchFamily="18" charset="0"/>
              </a:rPr>
              <a:t>被赋值所在的结点；  </a:t>
            </a: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　　变量</a:t>
            </a:r>
            <a:r>
              <a:rPr lang="en-US" altLang="zh-CN" sz="2000" b="1" dirty="0">
                <a:latin typeface="Times New Roman" pitchFamily="18" charset="0"/>
              </a:rPr>
              <a:t>A</a:t>
            </a:r>
            <a:r>
              <a:rPr lang="zh-CN" altLang="en-US" sz="2000" b="1" dirty="0">
                <a:latin typeface="Times New Roman" pitchFamily="18" charset="0"/>
              </a:rPr>
              <a:t>的</a:t>
            </a:r>
            <a:r>
              <a:rPr lang="zh-CN" altLang="en-US" sz="2000" b="1" dirty="0">
                <a:solidFill>
                  <a:srgbClr val="FF6600"/>
                </a:solidFill>
                <a:latin typeface="Times New Roman" pitchFamily="18" charset="0"/>
              </a:rPr>
              <a:t>引用点</a:t>
            </a:r>
            <a:r>
              <a:rPr lang="zh-CN" altLang="en-US" sz="2000" b="1" dirty="0">
                <a:latin typeface="Times New Roman" pitchFamily="18" charset="0"/>
              </a:rPr>
              <a:t>是指变量</a:t>
            </a:r>
            <a:r>
              <a:rPr lang="en-US" altLang="zh-CN" sz="2000" b="1" dirty="0">
                <a:latin typeface="Times New Roman" pitchFamily="18" charset="0"/>
              </a:rPr>
              <a:t>A</a:t>
            </a:r>
            <a:r>
              <a:rPr lang="zh-CN" altLang="en-US" sz="2000" b="1" dirty="0">
                <a:latin typeface="Times New Roman" pitchFamily="18" charset="0"/>
              </a:rPr>
              <a:t>被</a:t>
            </a:r>
            <a:r>
              <a:rPr lang="zh-CN" altLang="en-US" sz="2000" b="1" dirty="0" smtClean="0">
                <a:latin typeface="Times New Roman" pitchFamily="18" charset="0"/>
              </a:rPr>
              <a:t>引用时所在</a:t>
            </a:r>
            <a:r>
              <a:rPr lang="zh-CN" altLang="en-US" sz="2000" b="1" dirty="0">
                <a:latin typeface="Times New Roman" pitchFamily="18" charset="0"/>
              </a:rPr>
              <a:t>的结点。 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title"/>
          </p:nvPr>
        </p:nvSpPr>
        <p:spPr>
          <a:xfrm>
            <a:off x="585537" y="381000"/>
            <a:ext cx="4487862" cy="457200"/>
          </a:xfrm>
        </p:spPr>
        <p:txBody>
          <a:bodyPr/>
          <a:lstStyle/>
          <a:p>
            <a:r>
              <a:rPr lang="en-US" altLang="zh-CN" sz="2400" b="1" dirty="0" smtClean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10.3.5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黑体" pitchFamily="49" charset="-122"/>
              </a:rPr>
              <a:t>　循环优化</a:t>
            </a:r>
          </a:p>
        </p:txBody>
      </p:sp>
    </p:spTree>
    <p:extLst>
      <p:ext uri="{BB962C8B-B14F-4D97-AF65-F5344CB8AC3E}">
        <p14:creationId xmlns:p14="http://schemas.microsoft.com/office/powerpoint/2010/main" val="32257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EBCAF-9A62-4267-97B5-675BC0C4243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0" y="457200"/>
            <a:ext cx="9144000" cy="57372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623" name="Picture 23" descr="11_1优化内容演示图1（删除多余运算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598488"/>
            <a:ext cx="865346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990600" y="2514600"/>
            <a:ext cx="1828800" cy="381000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90600" y="3429000"/>
            <a:ext cx="1828800" cy="381000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410200" y="2514600"/>
            <a:ext cx="1828800" cy="381000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486400" y="3429000"/>
            <a:ext cx="1828800" cy="381000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749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85E44-C80D-4B78-9417-6A619F2615A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914400" y="914400"/>
            <a:ext cx="487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800000"/>
                </a:solidFill>
                <a:latin typeface="Times New Roman" pitchFamily="18" charset="0"/>
              </a:rPr>
              <a:t>计算不变运算的算法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914400" y="1355725"/>
            <a:ext cx="7315200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7188" indent="-3571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699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b="1" dirty="0"/>
              <a:t>⑴ </a:t>
            </a:r>
            <a:r>
              <a:rPr lang="zh-CN" altLang="en-US" sz="2000" b="1" dirty="0"/>
              <a:t>对于循环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中每个四元组，如果其所有运算对象或是常数、或是定值点在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之外，则此四元组标记为“不变运算”；</a:t>
            </a:r>
          </a:p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 dirty="0"/>
              <a:t>⑵ 对于循环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中每个没有标记为“不变运算”的四元组，如果其所有运算对象或是常数、或是定值点在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之外、或是一个“到达</a:t>
            </a:r>
            <a:r>
              <a:rPr lang="en-US" altLang="zh-CN" sz="2000" b="1" dirty="0"/>
              <a:t>—</a:t>
            </a:r>
            <a:r>
              <a:rPr lang="zh-CN" altLang="en-US" sz="2000" b="1" dirty="0"/>
              <a:t>定值点”且其定值点已标记为“不变运算”，则此四元组标记为“不变运算”；</a:t>
            </a:r>
          </a:p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 dirty="0"/>
              <a:t>⑶ 重复⑵，直到不再出现新的“不变运算”为止。 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447800" y="4708525"/>
            <a:ext cx="6858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3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b="1"/>
              <a:t>“</a:t>
            </a:r>
            <a:r>
              <a:rPr lang="zh-CN" altLang="en-US" sz="2000" b="1">
                <a:solidFill>
                  <a:srgbClr val="FF6600"/>
                </a:solidFill>
              </a:rPr>
              <a:t>到达</a:t>
            </a:r>
            <a:r>
              <a:rPr lang="en-US" altLang="zh-CN" sz="2000" b="1">
                <a:solidFill>
                  <a:srgbClr val="FF6600"/>
                </a:solidFill>
              </a:rPr>
              <a:t>—</a:t>
            </a:r>
            <a:r>
              <a:rPr lang="zh-CN" altLang="en-US" sz="2000" b="1">
                <a:solidFill>
                  <a:srgbClr val="FF6600"/>
                </a:solidFill>
              </a:rPr>
              <a:t>定值点</a:t>
            </a:r>
            <a:r>
              <a:rPr lang="zh-CN" altLang="en-US" sz="2000" b="1"/>
              <a:t>”是指变量在某定值点后可达的点，且通路上没有其它该变量的定值点。 </a:t>
            </a:r>
          </a:p>
        </p:txBody>
      </p:sp>
    </p:spTree>
    <p:extLst>
      <p:ext uri="{BB962C8B-B14F-4D97-AF65-F5344CB8AC3E}">
        <p14:creationId xmlns:p14="http://schemas.microsoft.com/office/powerpoint/2010/main" val="231244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DB29D9-45A5-4F5D-82FB-8F8F10FAC174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33400" y="669925"/>
            <a:ext cx="487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>
                <a:solidFill>
                  <a:srgbClr val="800000"/>
                </a:solidFill>
                <a:latin typeface="Times New Roman" pitchFamily="18" charset="0"/>
              </a:rPr>
              <a:t>不变运算外提的算法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923925" y="1122363"/>
            <a:ext cx="7696200" cy="123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23850" indent="-3238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 dirty="0"/>
              <a:t>⑴ </a:t>
            </a:r>
            <a:r>
              <a:rPr lang="zh-CN" altLang="en-US" sz="2000" b="1" dirty="0"/>
              <a:t>求出循环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的所有不变运算；</a:t>
            </a:r>
          </a:p>
          <a:p>
            <a:pPr algn="l">
              <a:lnSpc>
                <a:spcPct val="115000"/>
              </a:lnSpc>
              <a:spcBef>
                <a:spcPct val="30000"/>
              </a:spcBef>
            </a:pPr>
            <a:r>
              <a:rPr lang="zh-CN" altLang="en-US" sz="2000" b="1" dirty="0"/>
              <a:t>⑵ 对于每个形如</a:t>
            </a:r>
            <a:r>
              <a:rPr lang="en-US" altLang="zh-CN" sz="2000" b="1" dirty="0"/>
              <a:t>A: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B op C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A: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op B 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A: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的不变运算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，检查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是否满足下列两个条件之一：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2057400" y="5241925"/>
            <a:ext cx="640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3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Times New Roman"/>
                <a:ea typeface="方正舒体" pitchFamily="2" charset="-122"/>
              </a:rPr>
              <a:t>“</a:t>
            </a:r>
            <a:r>
              <a:rPr lang="en-US" altLang="zh-CN" sz="2000" b="1" dirty="0">
                <a:solidFill>
                  <a:srgbClr val="FF6600"/>
                </a:solidFill>
                <a:latin typeface="方正舒体" pitchFamily="2" charset="-122"/>
                <a:ea typeface="方正舒体" pitchFamily="2" charset="-122"/>
              </a:rPr>
              <a:t>A</a:t>
            </a:r>
            <a:r>
              <a:rPr lang="zh-CN" altLang="en-US" sz="2000" b="1" dirty="0">
                <a:solidFill>
                  <a:srgbClr val="FF6600"/>
                </a:solidFill>
                <a:latin typeface="方正舒体" pitchFamily="2" charset="-122"/>
                <a:ea typeface="方正舒体" pitchFamily="2" charset="-122"/>
              </a:rPr>
              <a:t>在离开</a:t>
            </a:r>
            <a:r>
              <a:rPr lang="en-US" altLang="zh-CN" sz="2000" b="1" dirty="0">
                <a:solidFill>
                  <a:srgbClr val="FF6600"/>
                </a:solidFill>
                <a:latin typeface="方正舒体" pitchFamily="2" charset="-122"/>
                <a:ea typeface="方正舒体" pitchFamily="2" charset="-122"/>
              </a:rPr>
              <a:t>L</a:t>
            </a:r>
            <a:r>
              <a:rPr lang="zh-CN" altLang="en-US" sz="2000" b="1" dirty="0">
                <a:solidFill>
                  <a:srgbClr val="FF6600"/>
                </a:solidFill>
                <a:latin typeface="方正舒体" pitchFamily="2" charset="-122"/>
                <a:ea typeface="方正舒体" pitchFamily="2" charset="-122"/>
              </a:rPr>
              <a:t>之后不再活跃的</a:t>
            </a:r>
            <a:r>
              <a:rPr lang="zh-CN" altLang="en-US" sz="2000" b="1" dirty="0">
                <a:latin typeface="Times New Roman"/>
                <a:ea typeface="方正舒体" pitchFamily="2" charset="-122"/>
              </a:rPr>
              <a:t>”</a:t>
            </a:r>
            <a:r>
              <a:rPr lang="zh-CN" altLang="en-US" sz="2000" b="1" dirty="0">
                <a:latin typeface="方正舒体" pitchFamily="2" charset="-122"/>
                <a:ea typeface="方正舒体" pitchFamily="2" charset="-122"/>
              </a:rPr>
              <a:t>是指</a:t>
            </a:r>
            <a:r>
              <a:rPr lang="en-US" altLang="zh-CN" sz="2000" b="1" dirty="0">
                <a:latin typeface="方正舒体" pitchFamily="2" charset="-122"/>
                <a:ea typeface="方正舒体" pitchFamily="2" charset="-122"/>
              </a:rPr>
              <a:t>A</a:t>
            </a:r>
            <a:r>
              <a:rPr lang="zh-CN" altLang="en-US" sz="2000" b="1" dirty="0">
                <a:latin typeface="方正舒体" pitchFamily="2" charset="-122"/>
                <a:ea typeface="方正舒体" pitchFamily="2" charset="-122"/>
              </a:rPr>
              <a:t>在</a:t>
            </a:r>
            <a:r>
              <a:rPr lang="en-US" altLang="zh-CN" sz="2000" b="1" dirty="0">
                <a:latin typeface="方正舒体" pitchFamily="2" charset="-122"/>
                <a:ea typeface="方正舒体" pitchFamily="2" charset="-122"/>
              </a:rPr>
              <a:t>L</a:t>
            </a:r>
            <a:r>
              <a:rPr lang="zh-CN" altLang="en-US" sz="2000" b="1" dirty="0">
                <a:latin typeface="方正舒体" pitchFamily="2" charset="-122"/>
                <a:ea typeface="方正舒体" pitchFamily="2" charset="-122"/>
              </a:rPr>
              <a:t>的任何出口结点的后继结点入口处不被引用。 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171575" y="2341563"/>
            <a:ext cx="72961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76275" indent="-67627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25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） ① 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所在结点是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的所有出口结点的必经结点，或② 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在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中其它地方不再定值，或③ 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中所有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的引用点只有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中的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的定值才能达到；</a:t>
            </a:r>
          </a:p>
          <a:p>
            <a:pPr algn="l">
              <a:lnSpc>
                <a:spcPct val="115000"/>
              </a:lnSpc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在离开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之后不再活跃的，且条件①和②成立；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914400" y="3808413"/>
            <a:ext cx="7543800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14325" indent="-314325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 dirty="0"/>
              <a:t>⑶  </a:t>
            </a:r>
            <a:r>
              <a:rPr lang="zh-CN" altLang="en-US" sz="2000" b="1" dirty="0"/>
              <a:t>将满足条件（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）或（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）的不变运算，外提到前置结点。如果 </a:t>
            </a:r>
            <a:r>
              <a:rPr lang="en-US" altLang="zh-CN" sz="2000" b="1" dirty="0"/>
              <a:t>s </a:t>
            </a:r>
            <a:r>
              <a:rPr lang="zh-CN" altLang="en-US" sz="2000" b="1" dirty="0"/>
              <a:t>的运算对象是在</a:t>
            </a:r>
            <a:r>
              <a:rPr lang="en-US" altLang="zh-CN" sz="2000" b="1" dirty="0"/>
              <a:t>L</a:t>
            </a:r>
            <a:r>
              <a:rPr lang="zh-CN" altLang="en-US" sz="2000" b="1" dirty="0"/>
              <a:t>中定值的，则只有当这些定值四元组都外提到前置结点中时，才可以将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外提到前置结点。 </a:t>
            </a:r>
          </a:p>
        </p:txBody>
      </p:sp>
    </p:spTree>
    <p:extLst>
      <p:ext uri="{BB962C8B-B14F-4D97-AF65-F5344CB8AC3E}">
        <p14:creationId xmlns:p14="http://schemas.microsoft.com/office/powerpoint/2010/main" val="357770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B2DC-465B-4757-98F5-EC5485C32AB6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838200" y="5105400"/>
            <a:ext cx="1066800" cy="838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763292" y="533400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 dirty="0">
                <a:latin typeface="Times New Roman" pitchFamily="18" charset="0"/>
              </a:rPr>
              <a:t>2</a:t>
            </a:r>
            <a:r>
              <a:rPr lang="zh-CN" altLang="en-US" sz="2000" b="1" dirty="0">
                <a:latin typeface="Times New Roman" pitchFamily="18" charset="0"/>
              </a:rPr>
              <a:t>．强度削弱和删除归纳变量 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750376" y="1066800"/>
            <a:ext cx="7543800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3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35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954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15000"/>
              </a:lnSpc>
              <a:spcBef>
                <a:spcPct val="65000"/>
              </a:spcBef>
            </a:pPr>
            <a:r>
              <a:rPr lang="zh-CN" altLang="en-US" sz="2000" b="1" dirty="0"/>
              <a:t>强度削弱和删除归纳变量采用的变换方法是对于一个在循环中的、除自身递归定值之外、只是在循环中用来循环控制和计算其它归纳量的基本归纳量，用另外某一个同族的归纳量替代。之后，将基本归纳量的递归定值作为无用赋值运算而删除，如果这些赋值变量在循环出口后不是活跃的。 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838200" y="2971800"/>
            <a:ext cx="74676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953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8620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0525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/>
              <a:t>定义</a:t>
            </a:r>
            <a:r>
              <a:rPr lang="en-US" altLang="zh-CN" sz="2000" b="1" dirty="0"/>
              <a:t>11.6  </a:t>
            </a:r>
            <a:r>
              <a:rPr lang="zh-CN" altLang="en-US" sz="2000" b="1" dirty="0"/>
              <a:t>如果循环中对于变量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只有唯一的形如</a:t>
            </a:r>
            <a:r>
              <a:rPr lang="en-US" altLang="zh-CN" sz="2000" b="1" dirty="0"/>
              <a:t>I: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＋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，且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为循环不变量，则称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为循环中的</a:t>
            </a:r>
            <a:r>
              <a:rPr lang="zh-CN" altLang="en-US" sz="2000" b="1" dirty="0">
                <a:solidFill>
                  <a:srgbClr val="FF6600"/>
                </a:solidFill>
              </a:rPr>
              <a:t>基本归纳量</a:t>
            </a:r>
            <a:r>
              <a:rPr lang="zh-CN" altLang="en-US" sz="2000" b="1" dirty="0"/>
              <a:t>。</a:t>
            </a:r>
          </a:p>
          <a:p>
            <a:pPr algn="l">
              <a:lnSpc>
                <a:spcPct val="120000"/>
              </a:lnSpc>
              <a:spcBef>
                <a:spcPct val="70000"/>
              </a:spcBef>
            </a:pPr>
            <a:r>
              <a:rPr lang="zh-CN" altLang="en-US" sz="2000" b="1" dirty="0"/>
              <a:t>定义</a:t>
            </a:r>
            <a:r>
              <a:rPr lang="en-US" altLang="zh-CN" sz="2000" b="1" dirty="0"/>
              <a:t>11.7  </a:t>
            </a:r>
            <a:r>
              <a:rPr lang="zh-CN" altLang="en-US" sz="2000" b="1" dirty="0"/>
              <a:t>如果变量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是循环中的基本归纳量，</a:t>
            </a:r>
            <a:r>
              <a:rPr lang="en-US" altLang="zh-CN" sz="2000" b="1" dirty="0"/>
              <a:t>J</a:t>
            </a:r>
            <a:r>
              <a:rPr lang="zh-CN" altLang="en-US" sz="2000" b="1" dirty="0"/>
              <a:t>在循环的定值总是可以化归为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的线性函数，即</a:t>
            </a:r>
            <a:r>
              <a:rPr lang="en-US" altLang="zh-CN" sz="2000" b="1" dirty="0"/>
              <a:t>J: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C</a:t>
            </a:r>
            <a:r>
              <a:rPr lang="en-US" altLang="zh-CN" sz="2000" b="1" baseline="-10000" dirty="0"/>
              <a:t>1</a:t>
            </a:r>
            <a:r>
              <a:rPr lang="en-US" altLang="zh-CN" sz="2000" b="1" dirty="0"/>
              <a:t>*I</a:t>
            </a:r>
            <a:r>
              <a:rPr lang="zh-CN" altLang="en-US" sz="2000" b="1" dirty="0"/>
              <a:t>＋</a:t>
            </a:r>
            <a:r>
              <a:rPr lang="en-US" altLang="zh-CN" sz="2000" b="1" dirty="0"/>
              <a:t>C</a:t>
            </a:r>
            <a:r>
              <a:rPr lang="en-US" altLang="zh-CN" sz="2000" b="1" baseline="-10000" dirty="0"/>
              <a:t>2</a:t>
            </a:r>
            <a:r>
              <a:rPr lang="zh-CN" altLang="en-US" sz="2000" b="1" dirty="0"/>
              <a:t>，且</a:t>
            </a:r>
            <a:r>
              <a:rPr lang="en-US" altLang="zh-CN" sz="2000" b="1" dirty="0"/>
              <a:t>C</a:t>
            </a:r>
            <a:r>
              <a:rPr lang="en-US" altLang="zh-CN" sz="2000" b="1" baseline="-10000" dirty="0"/>
              <a:t>1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C</a:t>
            </a:r>
            <a:r>
              <a:rPr lang="en-US" altLang="zh-CN" sz="2000" b="1" baseline="-10000" dirty="0"/>
              <a:t>2</a:t>
            </a:r>
            <a:r>
              <a:rPr lang="zh-CN" altLang="en-US" sz="2000" b="1" dirty="0"/>
              <a:t>为循环不变量，则称</a:t>
            </a:r>
            <a:r>
              <a:rPr lang="en-US" altLang="zh-CN" sz="2000" b="1" dirty="0"/>
              <a:t>J</a:t>
            </a:r>
            <a:r>
              <a:rPr lang="zh-CN" altLang="en-US" sz="2000" b="1" dirty="0"/>
              <a:t>为循环中相对于基本归纳量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的</a:t>
            </a:r>
            <a:r>
              <a:rPr lang="zh-CN" altLang="en-US" sz="2000" b="1" dirty="0">
                <a:solidFill>
                  <a:srgbClr val="FF6600"/>
                </a:solidFill>
              </a:rPr>
              <a:t>归纳量</a:t>
            </a:r>
            <a:r>
              <a:rPr lang="zh-CN" altLang="en-US" sz="2000" b="1" dirty="0"/>
              <a:t>，并称</a:t>
            </a:r>
            <a:r>
              <a:rPr lang="en-US" altLang="zh-CN" sz="2000" b="1" dirty="0">
                <a:solidFill>
                  <a:srgbClr val="FF6600"/>
                </a:solidFill>
              </a:rPr>
              <a:t>J</a:t>
            </a:r>
            <a:r>
              <a:rPr lang="zh-CN" altLang="en-US" sz="2000" b="1" dirty="0">
                <a:solidFill>
                  <a:srgbClr val="FF6600"/>
                </a:solidFill>
              </a:rPr>
              <a:t>与</a:t>
            </a:r>
            <a:r>
              <a:rPr lang="en-US" altLang="zh-CN" sz="2000" b="1" dirty="0">
                <a:solidFill>
                  <a:srgbClr val="FF6600"/>
                </a:solidFill>
              </a:rPr>
              <a:t>I</a:t>
            </a:r>
            <a:r>
              <a:rPr lang="zh-CN" altLang="en-US" sz="2000" b="1" dirty="0">
                <a:solidFill>
                  <a:srgbClr val="FF6600"/>
                </a:solidFill>
              </a:rPr>
              <a:t>同族的</a:t>
            </a:r>
            <a:r>
              <a:rPr lang="zh-CN" altLang="en-US" sz="2000" b="1" dirty="0"/>
              <a:t>。 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 flipH="1">
            <a:off x="8480425" y="5999163"/>
            <a:ext cx="5111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u="sng">
                <a:hlinkClick r:id="rId2" action="ppaction://hlinksldjump"/>
              </a:rPr>
              <a:t>目录</a:t>
            </a:r>
            <a:endParaRPr lang="zh-CN" altLang="en-US" sz="1000" u="sng"/>
          </a:p>
        </p:txBody>
      </p:sp>
    </p:spTree>
    <p:extLst>
      <p:ext uri="{BB962C8B-B14F-4D97-AF65-F5344CB8AC3E}">
        <p14:creationId xmlns:p14="http://schemas.microsoft.com/office/powerpoint/2010/main" val="318384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7" descr="11_1优化内容演示图6（删除无用赋值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719138"/>
            <a:ext cx="856773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0084" y="569540"/>
            <a:ext cx="5161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10.4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　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目标代码生成技术</a:t>
            </a:r>
            <a:endParaRPr lang="zh-CN" altLang="en-US" sz="3600" dirty="0"/>
          </a:p>
        </p:txBody>
      </p:sp>
      <p:sp>
        <p:nvSpPr>
          <p:cNvPr id="3" name="Text Box 3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1477963"/>
            <a:ext cx="5791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代码生成要考虑的主要问题</a:t>
            </a:r>
          </a:p>
        </p:txBody>
      </p:sp>
      <p:sp>
        <p:nvSpPr>
          <p:cNvPr id="4" name="Text Box 4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14400" y="22860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ea typeface="楷体_GB2312" pitchFamily="49" charset="-122"/>
              </a:rPr>
              <a:t>一个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简单的代码生成算法</a:t>
            </a:r>
          </a:p>
        </p:txBody>
      </p:sp>
      <p:sp>
        <p:nvSpPr>
          <p:cNvPr id="5" name="Text Box 49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14400" y="3078163"/>
            <a:ext cx="5791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zh-CN" sz="3200" dirty="0" smtClean="0">
                <a:solidFill>
                  <a:srgbClr val="800080"/>
                </a:solidFill>
                <a:ea typeface="楷体_GB2312" pitchFamily="49" charset="-122"/>
              </a:rPr>
              <a:t>高效使用寄存器</a:t>
            </a:r>
            <a:endParaRPr lang="zh-CN" altLang="en-US" sz="32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900113" y="3860800"/>
            <a:ext cx="68405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rgbClr val="800080"/>
                </a:solidFill>
                <a:ea typeface="楷体_GB2312" pitchFamily="49" charset="-122"/>
              </a:rPr>
              <a:t>简单的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图着色物理</a:t>
            </a:r>
            <a:r>
              <a:rPr lang="zh-CN" altLang="en-US" sz="3200">
                <a:solidFill>
                  <a:srgbClr val="800080"/>
                </a:solidFill>
                <a:ea typeface="楷体_GB2312" pitchFamily="49" charset="-122"/>
              </a:rPr>
              <a:t>寄存器分配算法</a:t>
            </a:r>
          </a:p>
        </p:txBody>
      </p:sp>
    </p:spTree>
    <p:extLst>
      <p:ext uri="{BB962C8B-B14F-4D97-AF65-F5344CB8AC3E}">
        <p14:creationId xmlns:p14="http://schemas.microsoft.com/office/powerpoint/2010/main" val="15776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1000" y="627063"/>
            <a:ext cx="822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en-US" altLang="zh-CN" sz="3200" dirty="0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10.4.1 </a:t>
            </a:r>
            <a:r>
              <a:rPr lang="zh-CN" altLang="en-US" sz="3200" dirty="0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目标代码的</a:t>
            </a:r>
            <a:r>
              <a:rPr lang="zh-CN" altLang="en-US" sz="3200" dirty="0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主要环节</a:t>
            </a:r>
            <a:endParaRPr lang="zh-CN" altLang="en-US" sz="32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381000" y="1524000"/>
            <a:ext cx="7905750" cy="428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指令选择 </a:t>
            </a:r>
            <a:r>
              <a:rPr lang="zh-CN" altLang="zh-CN" sz="3600" b="0" dirty="0" smtClean="0"/>
              <a:t>（</a:t>
            </a:r>
            <a:r>
              <a:rPr lang="en-US" altLang="zh-CN" sz="3600" b="0" i="1" dirty="0" smtClean="0"/>
              <a:t>instruction selection</a:t>
            </a:r>
            <a:r>
              <a:rPr lang="zh-CN" altLang="zh-CN" sz="3600" b="0" dirty="0" smtClean="0"/>
              <a:t>）</a:t>
            </a:r>
            <a:endParaRPr lang="zh-CN" altLang="en-US" sz="3600" b="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50" dirty="0"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800" dirty="0">
                <a:ea typeface="楷体_GB2312" pitchFamily="49" charset="-122"/>
              </a:rPr>
              <a:t>目标机指令集的性质和中间代码的形式决定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800" dirty="0">
                <a:ea typeface="楷体_GB2312" pitchFamily="49" charset="-122"/>
              </a:rPr>
              <a:t>     指令选择的难易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50" dirty="0"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zh-CN" altLang="en-US" sz="20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寄存器分配 </a:t>
            </a:r>
            <a:r>
              <a:rPr lang="zh-CN" altLang="zh-CN" sz="3600" b="0" dirty="0" smtClean="0"/>
              <a:t>（</a:t>
            </a:r>
            <a:r>
              <a:rPr lang="en-US" altLang="zh-CN" sz="3600" b="0" i="1" dirty="0" smtClean="0"/>
              <a:t>register allocation</a:t>
            </a:r>
            <a:r>
              <a:rPr lang="zh-CN" altLang="zh-CN" sz="3600" b="0" dirty="0" smtClean="0"/>
              <a:t>）</a:t>
            </a:r>
            <a:endParaRPr lang="zh-CN" altLang="en-US" sz="3600" b="0" dirty="0"/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50" dirty="0"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充分、高效地使用寄存器</a:t>
            </a:r>
            <a:endParaRPr lang="zh-CN" altLang="en-US" sz="2800" dirty="0"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50" dirty="0"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zh-CN" altLang="en-US" sz="20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指令</a:t>
            </a:r>
            <a:r>
              <a:rPr lang="zh-CN" altLang="zh-CN" sz="2800" dirty="0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调度</a:t>
            </a:r>
            <a:r>
              <a:rPr lang="en-US" altLang="zh-CN" sz="2800" dirty="0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3600" b="0" dirty="0" smtClean="0"/>
              <a:t>（</a:t>
            </a:r>
            <a:r>
              <a:rPr lang="en-US" altLang="zh-CN" sz="3600" b="0" i="1" dirty="0" smtClean="0"/>
              <a:t>code scheduling</a:t>
            </a:r>
            <a:r>
              <a:rPr lang="zh-CN" altLang="zh-CN" sz="3600" b="0" dirty="0" smtClean="0"/>
              <a:t>）</a:t>
            </a:r>
            <a:endParaRPr lang="zh-CN" altLang="en-US" sz="3600" b="0" dirty="0" smtClean="0"/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50" dirty="0"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000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 sz="20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dirty="0" smtClean="0">
                <a:ea typeface="楷体_GB2312" pitchFamily="49" charset="-122"/>
              </a:rPr>
              <a:t>调整好</a:t>
            </a:r>
            <a:r>
              <a:rPr lang="zh-CN" altLang="en-US" sz="2800" dirty="0">
                <a:ea typeface="楷体_GB2312" pitchFamily="49" charset="-122"/>
              </a:rPr>
              <a:t>计算的次序，充分利用目标机的特点</a:t>
            </a:r>
            <a:endParaRPr lang="zh-CN" altLang="en-US" sz="2800" dirty="0"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4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47638" y="533400"/>
            <a:ext cx="822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指令选择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304800" y="1295400"/>
            <a:ext cx="82296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任务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ea typeface="楷体_GB2312" pitchFamily="49" charset="-122"/>
              </a:rPr>
              <a:t>为每条中间语言语句选择恰当的目标机指令或指令序列</a:t>
            </a:r>
            <a:endParaRPr kumimoji="0" lang="zh-CN" altLang="en-US" sz="2400" dirty="0"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zh-CN" altLang="en-US" sz="1000" dirty="0"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原则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ea typeface="楷体_GB2312" pitchFamily="49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首先要保证语义的一致性；若目标机指令系统比较完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ea typeface="楷体_GB2312" pitchFamily="49" charset="-122"/>
              </a:rPr>
              <a:t>   备，为中间语言语句找到语义一致的指令序列模板是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ea typeface="楷体_GB2312" pitchFamily="49" charset="-122"/>
              </a:rPr>
              <a:t>   很直接的（不必考虑执行效率的情形下）</a:t>
            </a:r>
            <a:endParaRPr kumimoji="0" lang="zh-CN" altLang="en-US" sz="2400" dirty="0">
              <a:ea typeface="楷体_GB2312" pitchFamily="49" charset="-122"/>
            </a:endParaRP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其次要权衡所生成代码的效率（考虑时间</a:t>
            </a:r>
            <a:r>
              <a:rPr lang="en-US" altLang="zh-CN" sz="2400" dirty="0">
                <a:ea typeface="楷体_GB2312" pitchFamily="49" charset="-122"/>
              </a:rPr>
              <a:t>/</a:t>
            </a:r>
            <a:r>
              <a:rPr lang="zh-CN" altLang="en-US" sz="2400" dirty="0">
                <a:ea typeface="楷体_GB2312" pitchFamily="49" charset="-122"/>
              </a:rPr>
              <a:t>空间代价）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 smtClean="0">
                <a:ea typeface="楷体_GB2312" pitchFamily="49" charset="-122"/>
              </a:rPr>
              <a:t>   </a:t>
            </a:r>
            <a:r>
              <a:rPr lang="zh-CN" altLang="en-US" sz="2400" dirty="0">
                <a:ea typeface="楷体_GB2312" pitchFamily="49" charset="-122"/>
              </a:rPr>
              <a:t>这一点较难做到，因为执行效率往往与该语句的上下</a:t>
            </a:r>
          </a:p>
          <a:p>
            <a:pPr lvl="1" algn="l">
              <a:lnSpc>
                <a:spcPct val="15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>
                <a:ea typeface="楷体_GB2312" pitchFamily="49" charset="-122"/>
              </a:rPr>
              <a:t>   文以及目标机体系结构（如流水线）有关</a:t>
            </a:r>
          </a:p>
        </p:txBody>
      </p:sp>
    </p:spTree>
    <p:extLst>
      <p:ext uri="{BB962C8B-B14F-4D97-AF65-F5344CB8AC3E}">
        <p14:creationId xmlns:p14="http://schemas.microsoft.com/office/powerpoint/2010/main" val="21298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0372" y="335075"/>
            <a:ext cx="822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指令选择举例</a:t>
            </a: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258393" y="981336"/>
            <a:ext cx="870312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选择指令模板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时应考虑</a:t>
            </a:r>
            <a:r>
              <a:rPr lang="zh-CN" altLang="en-US" sz="2400" dirty="0" smtClean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指令执行的</a:t>
            </a: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代价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0" i="1" dirty="0">
                <a:ea typeface="楷体_GB2312" pitchFamily="49" charset="-122"/>
              </a:rPr>
              <a:t>cost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400" dirty="0" smtClean="0">
                <a:ea typeface="楷体_GB2312" pitchFamily="49" charset="-122"/>
              </a:rPr>
              <a:t>如</a:t>
            </a:r>
            <a:r>
              <a:rPr lang="zh-CN" altLang="en-US" sz="2400" dirty="0" smtClean="0">
                <a:ea typeface="楷体_GB2312" pitchFamily="49" charset="-122"/>
              </a:rPr>
              <a:t>：</a:t>
            </a:r>
            <a:r>
              <a:rPr lang="zh-CN" altLang="zh-CN" sz="2400" dirty="0" smtClean="0">
                <a:ea typeface="楷体_GB2312" pitchFamily="49" charset="-122"/>
              </a:rPr>
              <a:t>考虑因不同的寻址方式所附加的指令执行代价</a:t>
            </a:r>
            <a:endParaRPr lang="zh-CN" altLang="en-US" sz="2400" dirty="0"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zh-CN" sz="2400" dirty="0" smtClean="0">
                <a:ea typeface="楷体_GB2312" pitchFamily="49" charset="-122"/>
              </a:rPr>
              <a:t>假设</a:t>
            </a:r>
            <a:r>
              <a:rPr lang="zh-CN" altLang="zh-CN" sz="2400" dirty="0" smtClean="0">
                <a:ea typeface="楷体_GB2312" pitchFamily="49" charset="-122"/>
              </a:rPr>
              <a:t>每条指令在操作数准备好后执行其操作的代价</a:t>
            </a:r>
            <a:r>
              <a:rPr lang="zh-CN" altLang="zh-CN" sz="2400" dirty="0" smtClean="0">
                <a:ea typeface="楷体_GB2312" pitchFamily="49" charset="-122"/>
              </a:rPr>
              <a:t>均为</a:t>
            </a:r>
            <a:r>
              <a:rPr lang="en-US" altLang="zh-CN" sz="2400" b="0" dirty="0" smtClean="0">
                <a:ea typeface="楷体_GB2312" pitchFamily="49" charset="-122"/>
              </a:rPr>
              <a:t>1</a:t>
            </a:r>
            <a:r>
              <a:rPr lang="zh-CN" altLang="zh-CN" sz="2400" dirty="0" smtClean="0">
                <a:ea typeface="楷体_GB2312" pitchFamily="49" charset="-122"/>
              </a:rPr>
              <a:t>，而是否会有附加的代价则要视获取操作数时</a:t>
            </a:r>
            <a:r>
              <a:rPr lang="zh-CN" altLang="zh-CN" sz="2400" dirty="0" smtClean="0">
                <a:ea typeface="楷体_GB2312" pitchFamily="49" charset="-122"/>
              </a:rPr>
              <a:t>是否访问</a:t>
            </a:r>
            <a:r>
              <a:rPr lang="zh-CN" altLang="zh-CN" sz="2400" dirty="0" smtClean="0">
                <a:ea typeface="楷体_GB2312" pitchFamily="49" charset="-122"/>
              </a:rPr>
              <a:t>内存而定，每访问一次内存则增加代价</a:t>
            </a:r>
            <a:r>
              <a:rPr lang="en-US" altLang="zh-CN" sz="2400" b="0" dirty="0" smtClean="0">
                <a:ea typeface="楷体_GB2312" pitchFamily="49" charset="-122"/>
              </a:rPr>
              <a:t>1</a:t>
            </a:r>
            <a:r>
              <a:rPr lang="zh-CN" altLang="zh-CN" sz="2400" dirty="0" smtClean="0">
                <a:ea typeface="楷体_GB2312" pitchFamily="49" charset="-122"/>
              </a:rPr>
              <a:t>。</a:t>
            </a:r>
            <a:endParaRPr lang="en-US" altLang="zh-CN" sz="2400" dirty="0" smtClean="0">
              <a:ea typeface="楷体_GB2312" pitchFamily="49" charset="-122"/>
            </a:endParaRPr>
          </a:p>
          <a:p>
            <a:pPr algn="l"/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例 </a:t>
            </a:r>
            <a:r>
              <a:rPr lang="en-US" altLang="zh-CN" sz="2400" i="1" dirty="0">
                <a:ea typeface="楷体_GB2312" pitchFamily="49" charset="-122"/>
              </a:rPr>
              <a:t>TAC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语句 </a:t>
            </a:r>
            <a:r>
              <a:rPr lang="en-US" altLang="zh-CN" sz="2400" dirty="0">
                <a:ea typeface="楷体_GB2312" pitchFamily="49" charset="-122"/>
              </a:rPr>
              <a:t>a:=b+c </a:t>
            </a:r>
            <a:r>
              <a:rPr lang="zh-CN" altLang="en-US" sz="2400" dirty="0">
                <a:ea typeface="楷体_GB2312" pitchFamily="49" charset="-122"/>
              </a:rPr>
              <a:t>的几种转换方式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en-US" altLang="zh-CN" sz="2400" dirty="0">
              <a:ea typeface="楷体_GB2312" pitchFamily="49" charset="-122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85800" y="3382863"/>
            <a:ext cx="3581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zh-CN" altLang="en-US" sz="2000" b="0" dirty="0">
                <a:ea typeface="楷体_GB2312" pitchFamily="49" charset="-122"/>
              </a:rPr>
              <a:t>（</a:t>
            </a:r>
            <a:r>
              <a:rPr lang="en-US" altLang="zh-CN" sz="2000" b="0" dirty="0">
                <a:ea typeface="楷体_GB2312" pitchFamily="49" charset="-122"/>
              </a:rPr>
              <a:t>1</a:t>
            </a:r>
            <a:r>
              <a:rPr lang="zh-CN" altLang="en-US" sz="2000" b="0" dirty="0">
                <a:ea typeface="楷体_GB2312" pitchFamily="49" charset="-122"/>
              </a:rPr>
              <a:t>）</a:t>
            </a:r>
            <a:r>
              <a:rPr lang="en-US" altLang="zh-CN" sz="2000" b="0" dirty="0"/>
              <a:t>MOV  b, R</a:t>
            </a:r>
            <a:r>
              <a:rPr lang="en-US" altLang="zh-CN" sz="2000" b="0" baseline="-25000" dirty="0"/>
              <a:t>0 </a:t>
            </a:r>
          </a:p>
          <a:p>
            <a:pPr algn="l"/>
            <a:r>
              <a:rPr lang="en-US" altLang="zh-CN" sz="2000" b="0" dirty="0"/>
              <a:t>          ADD  </a:t>
            </a:r>
            <a:r>
              <a:rPr lang="en-US" altLang="zh-CN" sz="2000" b="0" dirty="0" smtClean="0"/>
              <a:t>R</a:t>
            </a:r>
            <a:r>
              <a:rPr lang="en-US" altLang="zh-CN" sz="2000" b="0" baseline="-25000" dirty="0" smtClean="0"/>
              <a:t>0</a:t>
            </a:r>
            <a:r>
              <a:rPr lang="en-US" altLang="zh-CN" sz="2000" b="0" dirty="0" smtClean="0"/>
              <a:t>,</a:t>
            </a:r>
            <a:r>
              <a:rPr lang="en-US" altLang="zh-CN" sz="2000" b="0" baseline="-25000" dirty="0" smtClean="0"/>
              <a:t> </a:t>
            </a:r>
            <a:r>
              <a:rPr lang="en-US" altLang="zh-CN" sz="2000" b="0" dirty="0" smtClean="0"/>
              <a:t>c</a:t>
            </a:r>
            <a:endParaRPr lang="en-US" altLang="zh-CN" sz="2000" b="0" baseline="-25000" dirty="0"/>
          </a:p>
          <a:p>
            <a:pPr algn="l"/>
            <a:r>
              <a:rPr lang="en-US" altLang="zh-CN" sz="2000" b="0" baseline="-25000" dirty="0"/>
              <a:t>              </a:t>
            </a:r>
            <a:r>
              <a:rPr lang="en-US" altLang="zh-CN" sz="2000" b="0" dirty="0"/>
              <a:t>MOV  R</a:t>
            </a:r>
            <a:r>
              <a:rPr lang="en-US" altLang="zh-CN" sz="2000" b="0" baseline="-25000" dirty="0"/>
              <a:t>0</a:t>
            </a:r>
            <a:r>
              <a:rPr lang="en-US" altLang="zh-CN" sz="2000" b="0" dirty="0"/>
              <a:t>, a        </a:t>
            </a:r>
            <a:r>
              <a:rPr lang="en-US" altLang="zh-CN" sz="2000" b="0" dirty="0">
                <a:solidFill>
                  <a:srgbClr val="800080"/>
                </a:solidFill>
              </a:rPr>
              <a:t>cost=6</a:t>
            </a:r>
            <a:endParaRPr lang="en-US" altLang="zh-CN" sz="2000" b="0" dirty="0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609957" y="3435501"/>
            <a:ext cx="329795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l"/>
            <a:r>
              <a:rPr lang="zh-CN" altLang="en-US" sz="2000" b="0" dirty="0">
                <a:ea typeface="楷体_GB2312" pitchFamily="49" charset="-122"/>
              </a:rPr>
              <a:t>（</a:t>
            </a:r>
            <a:r>
              <a:rPr lang="en-US" altLang="zh-CN" sz="2000" b="0" dirty="0">
                <a:ea typeface="楷体_GB2312" pitchFamily="49" charset="-122"/>
              </a:rPr>
              <a:t>2</a:t>
            </a:r>
            <a:r>
              <a:rPr lang="zh-CN" altLang="en-US" sz="2000" b="0" dirty="0">
                <a:ea typeface="楷体_GB2312" pitchFamily="49" charset="-122"/>
              </a:rPr>
              <a:t>）</a:t>
            </a:r>
            <a:r>
              <a:rPr lang="en-US" altLang="zh-CN" sz="2000" b="0" dirty="0"/>
              <a:t>MOV  b, a</a:t>
            </a:r>
            <a:r>
              <a:rPr lang="en-US" altLang="zh-CN" sz="2000" b="0" baseline="-25000" dirty="0"/>
              <a:t> </a:t>
            </a:r>
          </a:p>
          <a:p>
            <a:pPr algn="l"/>
            <a:r>
              <a:rPr lang="en-US" altLang="zh-CN" sz="2000" b="0" dirty="0"/>
              <a:t>          ADD  </a:t>
            </a:r>
            <a:r>
              <a:rPr lang="en-US" altLang="zh-CN" sz="2000" b="0" dirty="0" smtClean="0"/>
              <a:t>a, c        </a:t>
            </a:r>
            <a:r>
              <a:rPr lang="en-US" altLang="zh-CN" sz="2000" b="0" dirty="0">
                <a:solidFill>
                  <a:srgbClr val="800080"/>
                </a:solidFill>
              </a:rPr>
              <a:t>cost=6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85800" y="4459704"/>
            <a:ext cx="35814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zh-CN" altLang="en-US" sz="2000" b="0" dirty="0">
                <a:ea typeface="楷体_GB2312" pitchFamily="49" charset="-122"/>
              </a:rPr>
              <a:t>（</a:t>
            </a:r>
            <a:r>
              <a:rPr lang="en-US" altLang="zh-CN" sz="2000" b="0" dirty="0">
                <a:ea typeface="楷体_GB2312" pitchFamily="49" charset="-122"/>
              </a:rPr>
              <a:t>3</a:t>
            </a:r>
            <a:r>
              <a:rPr lang="zh-CN" altLang="en-US" sz="2000" b="0" dirty="0">
                <a:ea typeface="楷体_GB2312" pitchFamily="49" charset="-122"/>
              </a:rPr>
              <a:t>）</a:t>
            </a:r>
            <a:r>
              <a:rPr lang="zh-CN" altLang="en-US" sz="2000" dirty="0" smtClean="0">
                <a:ea typeface="楷体_GB2312" pitchFamily="49" charset="-122"/>
              </a:rPr>
              <a:t>假定</a:t>
            </a:r>
            <a:r>
              <a:rPr lang="en-US" altLang="zh-CN" sz="2000" b="0" dirty="0" smtClean="0">
                <a:ea typeface="楷体_GB2312" pitchFamily="49" charset="-122"/>
              </a:rPr>
              <a:t>R</a:t>
            </a:r>
            <a:r>
              <a:rPr lang="en-US" altLang="zh-CN" sz="2000" b="0" baseline="-25000" dirty="0" smtClean="0">
                <a:ea typeface="楷体_GB2312" pitchFamily="49" charset="-122"/>
              </a:rPr>
              <a:t>1 </a:t>
            </a:r>
            <a:r>
              <a:rPr lang="zh-CN" altLang="en-US" sz="2000" dirty="0">
                <a:ea typeface="楷体_GB2312" pitchFamily="49" charset="-122"/>
              </a:rPr>
              <a:t>和 </a:t>
            </a:r>
            <a:r>
              <a:rPr lang="en-US" altLang="zh-CN" sz="2000" b="0" dirty="0" smtClean="0">
                <a:ea typeface="楷体_GB2312" pitchFamily="49" charset="-122"/>
              </a:rPr>
              <a:t>R</a:t>
            </a:r>
            <a:r>
              <a:rPr lang="en-US" altLang="zh-CN" sz="2000" b="0" baseline="-25000" dirty="0" smtClean="0">
                <a:ea typeface="楷体_GB2312" pitchFamily="49" charset="-122"/>
              </a:rPr>
              <a:t>2</a:t>
            </a:r>
            <a:r>
              <a:rPr lang="zh-CN" altLang="zh-CN" sz="2000" dirty="0" smtClean="0">
                <a:ea typeface="楷体_GB2312" pitchFamily="49" charset="-122"/>
              </a:rPr>
              <a:t>中</a:t>
            </a:r>
            <a:r>
              <a:rPr lang="zh-CN" altLang="en-US" sz="2000" dirty="0" smtClean="0">
                <a:ea typeface="楷体_GB2312" pitchFamily="49" charset="-122"/>
              </a:rPr>
              <a:t>已经分别</a:t>
            </a:r>
            <a:endParaRPr lang="zh-CN" altLang="en-US" sz="2000" dirty="0">
              <a:ea typeface="楷体_GB2312" pitchFamily="49" charset="-122"/>
            </a:endParaRPr>
          </a:p>
          <a:p>
            <a:pPr algn="l"/>
            <a:r>
              <a:rPr lang="en-US" altLang="zh-CN" sz="2000" dirty="0" smtClean="0">
                <a:ea typeface="楷体_GB2312" pitchFamily="49" charset="-122"/>
              </a:rPr>
              <a:t>          </a:t>
            </a:r>
            <a:r>
              <a:rPr lang="zh-CN" altLang="zh-CN" sz="2000" dirty="0" smtClean="0">
                <a:ea typeface="楷体_GB2312" pitchFamily="49" charset="-122"/>
              </a:rPr>
              <a:t>包含</a:t>
            </a:r>
            <a:r>
              <a:rPr lang="zh-CN" altLang="en-US" sz="2000" dirty="0" smtClean="0">
                <a:ea typeface="楷体_GB2312" pitchFamily="49" charset="-122"/>
              </a:rPr>
              <a:t>了</a:t>
            </a:r>
            <a:r>
              <a:rPr lang="en-US" altLang="zh-CN" sz="2000" dirty="0" smtClean="0">
                <a:ea typeface="楷体_GB2312" pitchFamily="49" charset="-122"/>
              </a:rPr>
              <a:t> </a:t>
            </a:r>
            <a:r>
              <a:rPr lang="en-US" altLang="zh-CN" sz="2000" b="0" dirty="0" smtClean="0">
                <a:ea typeface="楷体_GB2312" pitchFamily="49" charset="-122"/>
              </a:rPr>
              <a:t>b </a:t>
            </a:r>
            <a:r>
              <a:rPr lang="zh-CN" altLang="en-US" sz="2000" dirty="0">
                <a:ea typeface="楷体_GB2312" pitchFamily="49" charset="-122"/>
              </a:rPr>
              <a:t>和 </a:t>
            </a:r>
            <a:r>
              <a:rPr lang="en-US" altLang="zh-CN" sz="2000" b="0" dirty="0">
                <a:ea typeface="楷体_GB2312" pitchFamily="49" charset="-122"/>
              </a:rPr>
              <a:t>c </a:t>
            </a:r>
            <a:r>
              <a:rPr lang="zh-CN" altLang="en-US" sz="2000" dirty="0" smtClean="0">
                <a:ea typeface="楷体_GB2312" pitchFamily="49" charset="-122"/>
              </a:rPr>
              <a:t>的值</a:t>
            </a:r>
            <a:endParaRPr lang="zh-CN" altLang="en-US" sz="2000" dirty="0">
              <a:ea typeface="楷体_GB2312" pitchFamily="49" charset="-122"/>
            </a:endParaRPr>
          </a:p>
          <a:p>
            <a:pPr algn="l"/>
            <a:endParaRPr lang="zh-CN" altLang="en-US" sz="1000" dirty="0">
              <a:ea typeface="楷体_GB2312" pitchFamily="49" charset="-122"/>
            </a:endParaRPr>
          </a:p>
          <a:p>
            <a:pPr algn="l"/>
            <a:r>
              <a:rPr lang="zh-CN" altLang="en-US" sz="2000" b="0" dirty="0" smtClean="0">
                <a:ea typeface="楷体_GB2312" pitchFamily="49" charset="-122"/>
              </a:rPr>
              <a:t>          </a:t>
            </a:r>
            <a:r>
              <a:rPr lang="en-US" altLang="zh-CN" sz="2000" b="0" dirty="0" smtClean="0"/>
              <a:t>MOV R</a:t>
            </a:r>
            <a:r>
              <a:rPr lang="en-US" altLang="zh-CN" sz="2000" b="0" baseline="-25000" dirty="0" smtClean="0"/>
              <a:t>1</a:t>
            </a:r>
            <a:r>
              <a:rPr lang="en-US" altLang="zh-CN" sz="2000" b="0" dirty="0" smtClean="0"/>
              <a:t>, R</a:t>
            </a:r>
            <a:r>
              <a:rPr lang="en-US" altLang="zh-CN" sz="2000" b="0" baseline="-25000" dirty="0" smtClean="0"/>
              <a:t>0</a:t>
            </a:r>
            <a:r>
              <a:rPr lang="zh-CN" altLang="en-US" sz="2000" b="0" dirty="0" smtClean="0">
                <a:ea typeface="楷体_GB2312" pitchFamily="49" charset="-122"/>
              </a:rPr>
              <a:t>         </a:t>
            </a:r>
            <a:endParaRPr lang="en-US" altLang="zh-CN" sz="2000" b="0" dirty="0" smtClean="0">
              <a:ea typeface="楷体_GB2312" pitchFamily="49" charset="-122"/>
            </a:endParaRPr>
          </a:p>
          <a:p>
            <a:pPr algn="l"/>
            <a:r>
              <a:rPr lang="en-US" altLang="zh-CN" sz="2000" b="0" dirty="0" smtClean="0">
                <a:ea typeface="楷体_GB2312" pitchFamily="49" charset="-122"/>
              </a:rPr>
              <a:t>          </a:t>
            </a:r>
            <a:r>
              <a:rPr lang="en-US" altLang="zh-CN" sz="2000" b="0" dirty="0" smtClean="0"/>
              <a:t>ADD R</a:t>
            </a:r>
            <a:r>
              <a:rPr lang="en-US" altLang="zh-CN" sz="2000" b="0" baseline="-25000" dirty="0" smtClean="0"/>
              <a:t>0</a:t>
            </a:r>
            <a:r>
              <a:rPr lang="en-US" altLang="zh-CN" sz="2000" b="0" dirty="0" smtClean="0"/>
              <a:t>, R</a:t>
            </a:r>
            <a:r>
              <a:rPr lang="en-US" altLang="zh-CN" sz="2000" b="0" baseline="-25000" dirty="0" smtClean="0"/>
              <a:t>2</a:t>
            </a:r>
          </a:p>
          <a:p>
            <a:pPr algn="l"/>
            <a:r>
              <a:rPr lang="en-US" altLang="zh-CN" sz="2000" b="0" dirty="0" smtClean="0"/>
              <a:t>          MOV R</a:t>
            </a:r>
            <a:r>
              <a:rPr lang="en-US" altLang="zh-CN" sz="2000" b="0" baseline="-25000" dirty="0" smtClean="0"/>
              <a:t>0</a:t>
            </a:r>
            <a:r>
              <a:rPr lang="en-US" altLang="zh-CN" sz="2000" b="0" dirty="0" smtClean="0"/>
              <a:t>, a</a:t>
            </a:r>
            <a:r>
              <a:rPr lang="en-US" altLang="zh-CN" sz="2000" b="0" baseline="-25000" dirty="0" smtClean="0"/>
              <a:t>       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cost=4</a:t>
            </a:r>
            <a:endParaRPr lang="en-US" altLang="zh-CN" b="0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660232" y="4419599"/>
            <a:ext cx="35814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algn="l"/>
            <a:r>
              <a:rPr lang="zh-CN" altLang="en-US" sz="2000" b="0" dirty="0">
                <a:ea typeface="楷体_GB2312" pitchFamily="49" charset="-122"/>
              </a:rPr>
              <a:t>（</a:t>
            </a:r>
            <a:r>
              <a:rPr lang="en-US" altLang="zh-CN" sz="2000" b="0" dirty="0">
                <a:ea typeface="楷体_GB2312" pitchFamily="49" charset="-122"/>
              </a:rPr>
              <a:t>4</a:t>
            </a:r>
            <a:r>
              <a:rPr lang="zh-CN" altLang="en-US" sz="2000" b="0" dirty="0">
                <a:ea typeface="楷体_GB2312" pitchFamily="49" charset="-122"/>
              </a:rPr>
              <a:t>）</a:t>
            </a:r>
            <a:r>
              <a:rPr lang="zh-CN" altLang="zh-CN" sz="2000" dirty="0">
                <a:ea typeface="楷体_GB2312" pitchFamily="49" charset="-122"/>
              </a:rPr>
              <a:t>假定</a:t>
            </a:r>
            <a:r>
              <a:rPr lang="en-US" altLang="zh-CN" sz="2000" b="0" dirty="0">
                <a:ea typeface="楷体_GB2312" pitchFamily="49" charset="-122"/>
              </a:rPr>
              <a:t>R</a:t>
            </a:r>
            <a:r>
              <a:rPr lang="en-US" altLang="zh-CN" sz="2000" b="0" baseline="-25000" dirty="0">
                <a:ea typeface="楷体_GB2312" pitchFamily="49" charset="-122"/>
              </a:rPr>
              <a:t>1</a:t>
            </a:r>
            <a:r>
              <a:rPr lang="zh-CN" altLang="zh-CN" sz="2000" dirty="0">
                <a:ea typeface="楷体_GB2312" pitchFamily="49" charset="-122"/>
              </a:rPr>
              <a:t>和</a:t>
            </a:r>
            <a:r>
              <a:rPr lang="en-US" altLang="zh-CN" sz="2000" b="0" dirty="0">
                <a:ea typeface="楷体_GB2312" pitchFamily="49" charset="-122"/>
              </a:rPr>
              <a:t>R</a:t>
            </a:r>
            <a:r>
              <a:rPr lang="en-US" altLang="zh-CN" sz="2000" b="0" baseline="-25000" dirty="0">
                <a:ea typeface="楷体_GB2312" pitchFamily="49" charset="-122"/>
              </a:rPr>
              <a:t>2</a:t>
            </a:r>
            <a:r>
              <a:rPr lang="zh-CN" altLang="zh-CN" sz="2000" dirty="0">
                <a:ea typeface="楷体_GB2312" pitchFamily="49" charset="-122"/>
              </a:rPr>
              <a:t>中分别包含</a:t>
            </a:r>
            <a:r>
              <a:rPr lang="en-US" altLang="zh-CN" sz="2000" b="0" dirty="0">
                <a:ea typeface="楷体_GB2312" pitchFamily="49" charset="-122"/>
              </a:rPr>
              <a:t>b</a:t>
            </a:r>
          </a:p>
          <a:p>
            <a:pPr algn="l"/>
            <a:r>
              <a:rPr lang="en-US" altLang="zh-CN" sz="2000" b="0" dirty="0">
                <a:ea typeface="楷体_GB2312" pitchFamily="49" charset="-122"/>
              </a:rPr>
              <a:t>         </a:t>
            </a:r>
            <a:r>
              <a:rPr lang="zh-CN" altLang="en-US" sz="2000" dirty="0">
                <a:ea typeface="楷体_GB2312" pitchFamily="49" charset="-122"/>
              </a:rPr>
              <a:t>和</a:t>
            </a:r>
            <a:r>
              <a:rPr lang="en-US" altLang="zh-CN" sz="2000" b="0" dirty="0">
                <a:ea typeface="楷体_GB2312" pitchFamily="49" charset="-122"/>
              </a:rPr>
              <a:t>c</a:t>
            </a:r>
            <a:r>
              <a:rPr lang="zh-CN" altLang="en-US" sz="2000" dirty="0">
                <a:ea typeface="楷体_GB2312" pitchFamily="49" charset="-122"/>
              </a:rPr>
              <a:t>的值</a:t>
            </a:r>
            <a:r>
              <a:rPr lang="en-US" altLang="zh-CN" sz="2000" dirty="0">
                <a:ea typeface="楷体_GB2312" pitchFamily="49" charset="-122"/>
              </a:rPr>
              <a:t>, </a:t>
            </a:r>
            <a:r>
              <a:rPr lang="zh-CN" altLang="en-US" sz="2000" dirty="0">
                <a:ea typeface="楷体_GB2312" pitchFamily="49" charset="-122"/>
              </a:rPr>
              <a:t>并且</a:t>
            </a:r>
            <a:r>
              <a:rPr lang="en-US" altLang="zh-CN" sz="2000" b="0" dirty="0">
                <a:ea typeface="楷体_GB2312" pitchFamily="49" charset="-122"/>
              </a:rPr>
              <a:t>b</a:t>
            </a:r>
            <a:r>
              <a:rPr lang="zh-CN" altLang="en-US" sz="2000" dirty="0">
                <a:ea typeface="楷体_GB2312" pitchFamily="49" charset="-122"/>
              </a:rPr>
              <a:t>的值在这</a:t>
            </a:r>
          </a:p>
          <a:p>
            <a:pPr algn="l"/>
            <a:r>
              <a:rPr lang="zh-CN" altLang="en-US" sz="2000" dirty="0">
                <a:ea typeface="楷体_GB2312" pitchFamily="49" charset="-122"/>
              </a:rPr>
              <a:t>         个赋值以后不再需要</a:t>
            </a:r>
          </a:p>
          <a:p>
            <a:pPr algn="l"/>
            <a:endParaRPr lang="zh-CN" altLang="en-US" sz="1000" dirty="0">
              <a:ea typeface="楷体_GB2312" pitchFamily="49" charset="-122"/>
            </a:endParaRPr>
          </a:p>
          <a:p>
            <a:pPr algn="l"/>
            <a:r>
              <a:rPr lang="zh-CN" altLang="en-US" sz="2000" b="0" dirty="0">
                <a:ea typeface="楷体_GB2312" pitchFamily="49" charset="-122"/>
              </a:rPr>
              <a:t>          </a:t>
            </a:r>
            <a:r>
              <a:rPr lang="en-US" altLang="zh-CN" sz="2000" b="0" dirty="0"/>
              <a:t>ADD  </a:t>
            </a:r>
            <a:r>
              <a:rPr lang="en-US" altLang="zh-CN" sz="2000" b="0" dirty="0" smtClean="0"/>
              <a:t>R</a:t>
            </a:r>
            <a:r>
              <a:rPr lang="en-US" altLang="zh-CN" sz="2000" b="0" baseline="-25000" dirty="0" smtClean="0"/>
              <a:t>1</a:t>
            </a:r>
            <a:r>
              <a:rPr lang="en-US" altLang="zh-CN" sz="2000" b="0" dirty="0" smtClean="0"/>
              <a:t>,  R</a:t>
            </a:r>
            <a:r>
              <a:rPr lang="en-US" altLang="zh-CN" sz="2000" b="0" baseline="-25000" dirty="0" smtClean="0"/>
              <a:t>2</a:t>
            </a:r>
            <a:endParaRPr lang="en-US" altLang="zh-CN" sz="2000" b="0" baseline="-25000" dirty="0"/>
          </a:p>
          <a:p>
            <a:pPr algn="l"/>
            <a:r>
              <a:rPr lang="en-US" altLang="zh-CN" sz="2000" b="0" dirty="0"/>
              <a:t>          MOV R</a:t>
            </a:r>
            <a:r>
              <a:rPr lang="en-US" altLang="zh-CN" sz="2000" b="0" baseline="-25000" dirty="0"/>
              <a:t>1</a:t>
            </a:r>
            <a:r>
              <a:rPr lang="en-US" altLang="zh-CN" sz="2000" b="0" dirty="0"/>
              <a:t>,  a</a:t>
            </a:r>
            <a:r>
              <a:rPr lang="en-US" altLang="zh-CN" sz="2000" b="0" baseline="-25000" dirty="0"/>
              <a:t>       </a:t>
            </a:r>
            <a:r>
              <a:rPr lang="en-US" altLang="zh-CN" sz="2000" b="0" dirty="0">
                <a:solidFill>
                  <a:srgbClr val="800080"/>
                </a:solidFill>
              </a:rPr>
              <a:t>cost=3</a:t>
            </a:r>
          </a:p>
        </p:txBody>
      </p:sp>
    </p:spTree>
    <p:extLst>
      <p:ext uri="{BB962C8B-B14F-4D97-AF65-F5344CB8AC3E}">
        <p14:creationId xmlns:p14="http://schemas.microsoft.com/office/powerpoint/2010/main" val="33897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72979" y="368007"/>
            <a:ext cx="594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en-US" sz="3200" dirty="0" smtClean="0">
                <a:solidFill>
                  <a:srgbClr val="800080"/>
                </a:solidFill>
                <a:ea typeface="楷体_GB2312" pitchFamily="49" charset="-122"/>
              </a:rPr>
              <a:t>寄存器分配</a:t>
            </a:r>
            <a:endParaRPr lang="zh-CN" altLang="en-US" sz="32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152400" y="964446"/>
            <a:ext cx="9143999" cy="530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800" dirty="0" smtClean="0">
                <a:ea typeface="楷体_GB2312" pitchFamily="49" charset="-122"/>
              </a:rPr>
              <a:t>寄存器分配：为基本块选择需驻留寄存器的一组变量</a:t>
            </a:r>
            <a:endParaRPr lang="en-US" altLang="zh-CN" sz="2800" dirty="0" smtClean="0">
              <a:ea typeface="楷体_GB2312" pitchFamily="49" charset="-122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800" dirty="0" smtClean="0">
                <a:ea typeface="楷体_GB2312" pitchFamily="49" charset="-122"/>
              </a:rPr>
              <a:t>寄存器指派：为变量指定具体的寄存器</a:t>
            </a:r>
            <a:endParaRPr lang="en-US" altLang="zh-CN" sz="2800" dirty="0" smtClean="0">
              <a:ea typeface="楷体_GB2312" pitchFamily="49" charset="-122"/>
            </a:endParaRPr>
          </a:p>
          <a:p>
            <a:pPr lvl="1" algn="l"/>
            <a:r>
              <a:rPr lang="zh-CN" altLang="en-US" sz="2400" dirty="0" smtClean="0">
                <a:ea typeface="楷体_GB2312" pitchFamily="49" charset="-122"/>
              </a:rPr>
              <a:t>   原则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zh-CN" altLang="en-US" sz="2000" dirty="0">
                <a:ea typeface="楷体_GB2312" pitchFamily="49" charset="-122"/>
              </a:rPr>
              <a:t>尽可能地让变量的值保留在寄存器中</a:t>
            </a:r>
            <a:endParaRPr lang="en-US" altLang="zh-CN" sz="2000" dirty="0">
              <a:ea typeface="楷体_GB2312" pitchFamily="49" charset="-122"/>
            </a:endParaRPr>
          </a:p>
          <a:p>
            <a:pPr algn="l"/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         </a:t>
            </a:r>
            <a:r>
              <a:rPr lang="zh-CN" altLang="en-US" sz="2000" dirty="0">
                <a:ea typeface="楷体_GB2312" pitchFamily="49" charset="-122"/>
              </a:rPr>
              <a:t>尽可能引用变量在寄存器中的值</a:t>
            </a:r>
            <a:endParaRPr lang="en-US" altLang="zh-CN" sz="2000" dirty="0">
              <a:ea typeface="楷体_GB2312" pitchFamily="49" charset="-122"/>
            </a:endParaRPr>
          </a:p>
          <a:p>
            <a:pPr algn="l"/>
            <a:r>
              <a:rPr lang="en-US" altLang="zh-CN" sz="2000" dirty="0">
                <a:ea typeface="楷体_GB2312" pitchFamily="49" charset="-122"/>
              </a:rPr>
              <a:t>                        </a:t>
            </a:r>
            <a:r>
              <a:rPr lang="zh-CN" altLang="zh-CN" sz="2000" dirty="0">
                <a:ea typeface="楷体_GB2312" pitchFamily="49" charset="-122"/>
              </a:rPr>
              <a:t>不再被引用的变量所占用的寄存器应尽早</a:t>
            </a:r>
            <a:r>
              <a:rPr lang="zh-CN" altLang="zh-CN" sz="2000" dirty="0" smtClean="0">
                <a:ea typeface="楷体_GB2312" pitchFamily="49" charset="-122"/>
              </a:rPr>
              <a:t>释放</a:t>
            </a:r>
            <a:endParaRPr lang="en-US" altLang="zh-CN" sz="2000" dirty="0" smtClean="0">
              <a:ea typeface="楷体_GB2312" pitchFamily="49" charset="-122"/>
            </a:endParaRPr>
          </a:p>
          <a:p>
            <a:pPr algn="l"/>
            <a:endParaRPr kumimoji="0" lang="zh-CN" altLang="en-US" sz="1050" dirty="0" smtClean="0">
              <a:solidFill>
                <a:srgbClr val="800080"/>
              </a:solidFill>
              <a:ea typeface="楷体_GB2312" pitchFamily="49" charset="-122"/>
            </a:endParaRPr>
          </a:p>
          <a:p>
            <a:pPr lvl="1" algn="l">
              <a:buFontTx/>
              <a:buChar char="•"/>
            </a:pPr>
            <a:r>
              <a:rPr lang="zh-CN" altLang="en-US" sz="2800" dirty="0">
                <a:ea typeface="楷体_GB2312" pitchFamily="49" charset="-122"/>
              </a:rPr>
              <a:t>建立寄存器</a:t>
            </a:r>
            <a:r>
              <a:rPr lang="zh-CN" altLang="en-US" sz="2800" dirty="0">
                <a:ea typeface="楷体_GB2312" pitchFamily="49" charset="-122"/>
              </a:rPr>
              <a:t>描述数组和变量地址描述</a:t>
            </a:r>
            <a:r>
              <a:rPr lang="zh-CN" altLang="en-US" sz="2800" dirty="0">
                <a:ea typeface="楷体_GB2312" pitchFamily="49" charset="-122"/>
              </a:rPr>
              <a:t>数组描述寄存器分配与使用情况</a:t>
            </a:r>
            <a:endParaRPr lang="en-US" altLang="zh-CN" sz="2800" dirty="0">
              <a:ea typeface="楷体_GB2312" pitchFamily="49" charset="-122"/>
            </a:endParaRPr>
          </a:p>
          <a:p>
            <a:pPr lvl="2" algn="l">
              <a:buClr>
                <a:srgbClr val="800080"/>
              </a:buClr>
              <a:buFontTx/>
              <a:buChar char="•"/>
            </a:pPr>
            <a:r>
              <a:rPr lang="en-US" altLang="zh-CN" sz="2000" dirty="0">
                <a:solidFill>
                  <a:srgbClr val="800080"/>
                </a:solidFill>
                <a:ea typeface="楷体_GB2312" pitchFamily="49" charset="-122"/>
              </a:rPr>
              <a:t>RVALUE[R]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zh-CN" altLang="en-US" sz="2000" dirty="0">
                <a:ea typeface="楷体_GB2312" pitchFamily="49" charset="-122"/>
              </a:rPr>
              <a:t>描述寄存器 </a:t>
            </a:r>
            <a:r>
              <a:rPr lang="en-US" altLang="zh-CN" sz="2000" dirty="0">
                <a:solidFill>
                  <a:srgbClr val="800080"/>
                </a:solidFill>
                <a:ea typeface="楷体_GB2312" pitchFamily="49" charset="-122"/>
              </a:rPr>
              <a:t>R </a:t>
            </a:r>
            <a:r>
              <a:rPr lang="zh-CN" altLang="en-US" sz="2000" dirty="0">
                <a:ea typeface="楷体_GB2312" pitchFamily="49" charset="-122"/>
              </a:rPr>
              <a:t>当前存放</a:t>
            </a:r>
            <a:r>
              <a:rPr lang="zh-CN" altLang="en-US" sz="2000" dirty="0">
                <a:solidFill>
                  <a:srgbClr val="800080"/>
                </a:solidFill>
                <a:ea typeface="楷体_GB2312" pitchFamily="49" charset="-122"/>
              </a:rPr>
              <a:t>哪些</a:t>
            </a:r>
            <a:r>
              <a:rPr lang="zh-CN" altLang="en-US" sz="2000" dirty="0">
                <a:ea typeface="楷体_GB2312" pitchFamily="49" charset="-122"/>
              </a:rPr>
              <a:t>变量</a:t>
            </a:r>
          </a:p>
          <a:p>
            <a:pPr lvl="2" algn="l">
              <a:buClr>
                <a:srgbClr val="800080"/>
              </a:buClr>
              <a:buFontTx/>
              <a:buChar char="•"/>
            </a:pPr>
            <a:r>
              <a:rPr lang="zh-CN" altLang="en-US" sz="2000" dirty="0" smtClean="0"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800080"/>
                </a:solidFill>
                <a:ea typeface="楷体_GB2312" pitchFamily="49" charset="-122"/>
              </a:rPr>
              <a:t>AVALUE[A]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zh-CN" altLang="en-US" sz="2000" dirty="0">
                <a:ea typeface="楷体_GB2312" pitchFamily="49" charset="-122"/>
              </a:rPr>
              <a:t>表示变量 </a:t>
            </a:r>
            <a:r>
              <a:rPr lang="en-US" altLang="zh-CN" sz="2000" dirty="0">
                <a:solidFill>
                  <a:srgbClr val="800080"/>
                </a:solidFill>
                <a:ea typeface="楷体_GB2312" pitchFamily="49" charset="-122"/>
              </a:rPr>
              <a:t>A </a:t>
            </a:r>
            <a:r>
              <a:rPr lang="zh-CN" altLang="en-US" sz="2000" dirty="0">
                <a:ea typeface="楷体_GB2312" pitchFamily="49" charset="-122"/>
              </a:rPr>
              <a:t>的值存放在</a:t>
            </a:r>
            <a:r>
              <a:rPr lang="zh-CN" altLang="en-US" sz="2000" dirty="0">
                <a:solidFill>
                  <a:srgbClr val="800080"/>
                </a:solidFill>
                <a:ea typeface="楷体_GB2312" pitchFamily="49" charset="-122"/>
              </a:rPr>
              <a:t>哪个</a:t>
            </a:r>
            <a:r>
              <a:rPr lang="zh-CN" altLang="en-US" sz="2000" dirty="0">
                <a:ea typeface="楷体_GB2312" pitchFamily="49" charset="-122"/>
              </a:rPr>
              <a:t>寄存器</a:t>
            </a:r>
            <a:r>
              <a:rPr lang="zh-CN" altLang="en-US" sz="2000" dirty="0" smtClean="0">
                <a:ea typeface="楷体_GB2312" pitchFamily="49" charset="-122"/>
              </a:rPr>
              <a:t>中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0" lang="zh-CN" altLang="en-US" sz="2800" dirty="0" smtClean="0">
                <a:ea typeface="楷体_GB2312" pitchFamily="49" charset="-122"/>
              </a:rPr>
              <a:t>借助在</a:t>
            </a:r>
            <a:r>
              <a:rPr lang="zh-CN" altLang="en-US" sz="2800" dirty="0" smtClean="0">
                <a:ea typeface="楷体_GB2312" pitchFamily="49" charset="-122"/>
              </a:rPr>
              <a:t>基本块范围内建立变量的</a:t>
            </a:r>
            <a:r>
              <a:rPr lang="zh-CN" altLang="en-US" sz="2800" dirty="0" smtClean="0">
                <a:solidFill>
                  <a:srgbClr val="800080"/>
                </a:solidFill>
                <a:ea typeface="楷体_GB2312" pitchFamily="49" charset="-122"/>
              </a:rPr>
              <a:t>待用信息链</a:t>
            </a:r>
            <a:r>
              <a:rPr lang="zh-CN" altLang="en-US" sz="2800" dirty="0" smtClean="0">
                <a:ea typeface="楷体_GB2312" pitchFamily="49" charset="-122"/>
              </a:rPr>
              <a:t>和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r>
              <a:rPr lang="zh-CN" altLang="en-US" sz="2800" dirty="0" smtClean="0">
                <a:solidFill>
                  <a:srgbClr val="800080"/>
                </a:solidFill>
                <a:ea typeface="楷体_GB2312" pitchFamily="49" charset="-122"/>
              </a:rPr>
              <a:t>   </a:t>
            </a:r>
            <a:r>
              <a:rPr lang="zh-CN" altLang="en-US" sz="2800" dirty="0">
                <a:solidFill>
                  <a:srgbClr val="800080"/>
                </a:solidFill>
                <a:ea typeface="楷体_GB2312" pitchFamily="49" charset="-122"/>
              </a:rPr>
              <a:t>活跃信息</a:t>
            </a:r>
            <a:r>
              <a:rPr lang="zh-CN" altLang="en-US" sz="2800" dirty="0" smtClean="0">
                <a:solidFill>
                  <a:srgbClr val="800080"/>
                </a:solidFill>
                <a:ea typeface="楷体_GB2312" pitchFamily="49" charset="-122"/>
              </a:rPr>
              <a:t>链</a:t>
            </a:r>
            <a:r>
              <a:rPr lang="zh-CN" altLang="en-US" sz="2800" dirty="0" smtClean="0">
                <a:ea typeface="楷体_GB2312" pitchFamily="49" charset="-122"/>
              </a:rPr>
              <a:t>辅助寄存器分配</a:t>
            </a:r>
            <a:endParaRPr lang="en-US" altLang="zh-CN" sz="2800" dirty="0" smtClean="0"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kumimoji="0" lang="zh-CN" altLang="en-US" sz="28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22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72979" y="368007"/>
            <a:ext cx="594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en-US" sz="3200" dirty="0" smtClean="0">
                <a:solidFill>
                  <a:srgbClr val="800080"/>
                </a:solidFill>
                <a:ea typeface="楷体_GB2312" pitchFamily="49" charset="-122"/>
              </a:rPr>
              <a:t>指令调度</a:t>
            </a:r>
            <a:endParaRPr lang="zh-CN" altLang="en-US" sz="32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Rectangle 16"/>
          <p:cNvSpPr>
            <a:spLocks noChangeArrowheads="1"/>
          </p:cNvSpPr>
          <p:nvPr/>
        </p:nvSpPr>
        <p:spPr bwMode="auto">
          <a:xfrm>
            <a:off x="152400" y="964446"/>
            <a:ext cx="9143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800" dirty="0" smtClean="0">
                <a:ea typeface="楷体_GB2312" pitchFamily="49" charset="-122"/>
              </a:rPr>
              <a:t>机器指令有特殊要求</a:t>
            </a:r>
            <a:endParaRPr lang="en-US" altLang="zh-CN" sz="2800" dirty="0" smtClean="0">
              <a:ea typeface="楷体_GB2312" pitchFamily="49" charset="-122"/>
            </a:endParaRP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zh-CN" altLang="en-US" sz="2400" dirty="0" smtClean="0">
                <a:ea typeface="楷体_GB2312" pitchFamily="49" charset="-122"/>
              </a:rPr>
              <a:t>流水线体系结构限制</a:t>
            </a:r>
            <a:r>
              <a:rPr lang="en-US" altLang="zh-CN" sz="2400" dirty="0" smtClean="0">
                <a:ea typeface="楷体_GB2312" pitchFamily="49" charset="-122"/>
              </a:rPr>
              <a:t>load  R0</a:t>
            </a:r>
            <a:r>
              <a:rPr lang="zh-CN" altLang="en-US" sz="2400" dirty="0" smtClean="0">
                <a:ea typeface="楷体_GB2312" pitchFamily="49" charset="-122"/>
              </a:rPr>
              <a:t>，</a:t>
            </a:r>
            <a:r>
              <a:rPr lang="en-US" altLang="zh-CN" sz="2400" dirty="0" smtClean="0">
                <a:ea typeface="楷体_GB2312" pitchFamily="49" charset="-122"/>
              </a:rPr>
              <a:t>x</a:t>
            </a:r>
            <a:r>
              <a:rPr lang="zh-CN" altLang="en-US" sz="2400" dirty="0" smtClean="0">
                <a:ea typeface="楷体_GB2312" pitchFamily="49" charset="-122"/>
              </a:rPr>
              <a:t>，在随后的几个周期是不能使用的</a:t>
            </a:r>
            <a:endParaRPr lang="en-US" altLang="zh-CN" sz="2400" dirty="0" smtClean="0">
              <a:ea typeface="楷体_GB2312" pitchFamily="49" charset="-122"/>
            </a:endParaRPr>
          </a:p>
          <a:p>
            <a:pPr marL="1257300" lvl="2" indent="-342900" algn="l">
              <a:buFont typeface="Arial" pitchFamily="34" charset="0"/>
              <a:buChar char="•"/>
            </a:pPr>
            <a:r>
              <a:rPr lang="zh-CN" altLang="en-US" sz="2400" dirty="0" smtClean="0">
                <a:ea typeface="楷体_GB2312" pitchFamily="49" charset="-122"/>
              </a:rPr>
              <a:t>取数据之后可以执行与改数据无逻辑关系的运算</a:t>
            </a:r>
            <a:endParaRPr lang="en-US" altLang="zh-CN" sz="2800" dirty="0" smtClean="0">
              <a:ea typeface="楷体_GB2312" pitchFamily="49" charset="-122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800" dirty="0" smtClean="0">
                <a:ea typeface="楷体_GB2312" pitchFamily="49" charset="-122"/>
              </a:rPr>
              <a:t>保证程序执行结果正确</a:t>
            </a:r>
            <a:endParaRPr lang="en-US" altLang="zh-CN" sz="2800" dirty="0" smtClean="0">
              <a:ea typeface="楷体_GB2312" pitchFamily="49" charset="-122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zh-CN" altLang="en-US" sz="2800" dirty="0" smtClean="0">
                <a:ea typeface="楷体_GB2312" pitchFamily="49" charset="-122"/>
              </a:rPr>
              <a:t>可以适当调整目标语言语句间的前后</a:t>
            </a:r>
            <a:endParaRPr kumimoji="0" lang="zh-CN" altLang="en-US" sz="28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6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EF387A-AFD3-49D9-BE1C-FBFE0BBE501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534988"/>
            <a:ext cx="9144000" cy="57372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2771" name="Picture 3" descr="11_1优化内容演示图2（代码外提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687388"/>
            <a:ext cx="8634413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990600" y="2895600"/>
            <a:ext cx="2590800" cy="381000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990600" y="3733800"/>
            <a:ext cx="2590800" cy="381000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257800" y="2057400"/>
            <a:ext cx="2819400" cy="647700"/>
          </a:xfrm>
          <a:prstGeom prst="rect">
            <a:avLst/>
          </a:prstGeom>
          <a:solidFill>
            <a:srgbClr val="FFFF0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08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04800" y="451214"/>
            <a:ext cx="594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ea typeface="楷体_GB2312" pitchFamily="49" charset="-122"/>
              </a:rPr>
              <a:t>一个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简单的代码生成算法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04800" y="1095086"/>
            <a:ext cx="8839200" cy="514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2000" dirty="0">
                <a:solidFill>
                  <a:srgbClr val="800080"/>
                </a:solidFill>
                <a:ea typeface="楷体_GB2312" pitchFamily="49" charset="-122"/>
              </a:rPr>
              <a:t>基本块内 </a:t>
            </a:r>
            <a:r>
              <a:rPr lang="en-US" altLang="zh-CN" sz="2800" b="0" i="1" dirty="0">
                <a:solidFill>
                  <a:srgbClr val="800080"/>
                </a:solidFill>
                <a:ea typeface="楷体_GB2312" pitchFamily="49" charset="-122"/>
              </a:rPr>
              <a:t>TAC</a:t>
            </a:r>
            <a:r>
              <a:rPr lang="en-US" altLang="zh-CN" sz="2000" dirty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800080"/>
                </a:solidFill>
                <a:ea typeface="楷体_GB2312" pitchFamily="49" charset="-122"/>
              </a:rPr>
              <a:t>语句序列的简单代码生成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800" dirty="0">
                <a:solidFill>
                  <a:srgbClr val="800080"/>
                </a:solidFill>
                <a:ea typeface="楷体_GB2312" pitchFamily="49" charset="-122"/>
              </a:rPr>
              <a:t>   </a:t>
            </a:r>
            <a:r>
              <a:rPr lang="zh-CN" altLang="en-US" sz="2800" dirty="0">
                <a:ea typeface="楷体_GB2312" pitchFamily="49" charset="-122"/>
              </a:rPr>
              <a:t>（假设只有形如 </a:t>
            </a:r>
            <a:r>
              <a:rPr lang="en-US" altLang="zh-CN" sz="2800" b="0" dirty="0">
                <a:ea typeface="楷体_GB2312" pitchFamily="49" charset="-122"/>
              </a:rPr>
              <a:t>A:=B op C </a:t>
            </a:r>
            <a:r>
              <a:rPr lang="zh-CN" altLang="en-US" sz="2800" dirty="0" smtClean="0">
                <a:ea typeface="楷体_GB2312" pitchFamily="49" charset="-122"/>
              </a:rPr>
              <a:t>和</a:t>
            </a:r>
            <a:r>
              <a:rPr lang="en-US" altLang="zh-CN" sz="2800" b="0" dirty="0" smtClean="0">
                <a:ea typeface="楷体_GB2312" pitchFamily="49" charset="-122"/>
              </a:rPr>
              <a:t>A:=B</a:t>
            </a:r>
            <a:r>
              <a:rPr lang="zh-CN" altLang="en-US" sz="2800" dirty="0" smtClean="0">
                <a:ea typeface="楷体_GB2312" pitchFamily="49" charset="-122"/>
              </a:rPr>
              <a:t>的</a:t>
            </a:r>
            <a:r>
              <a:rPr lang="en-US" altLang="zh-CN" sz="2800" b="0" i="1" dirty="0">
                <a:ea typeface="楷体_GB2312" pitchFamily="49" charset="-122"/>
              </a:rPr>
              <a:t>TAC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语句</a:t>
            </a:r>
            <a:r>
              <a:rPr lang="zh-CN" altLang="en-US" sz="2800" dirty="0" smtClean="0">
                <a:ea typeface="楷体_GB2312" pitchFamily="49" charset="-122"/>
              </a:rPr>
              <a:t>序列）</a:t>
            </a:r>
            <a:r>
              <a:rPr lang="zh-CN" altLang="en-US" sz="2000" dirty="0" smtClean="0">
                <a:ea typeface="楷体_GB2312" pitchFamily="49" charset="-122"/>
              </a:rPr>
              <a:t> </a:t>
            </a:r>
            <a:endParaRPr kumimoji="0" lang="zh-CN" altLang="en-US" sz="2000" dirty="0">
              <a:solidFill>
                <a:srgbClr val="800080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50" dirty="0">
              <a:latin typeface="宋体" pitchFamily="2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800" dirty="0">
                <a:latin typeface="宋体" pitchFamily="2" charset="-122"/>
              </a:rPr>
              <a:t>  </a:t>
            </a:r>
            <a:r>
              <a:rPr lang="en-US" altLang="zh-CN" sz="2800" b="0" dirty="0">
                <a:solidFill>
                  <a:srgbClr val="800080"/>
                </a:solidFill>
              </a:rPr>
              <a:t>step1</a:t>
            </a:r>
            <a:r>
              <a:rPr lang="zh-CN" altLang="en-US" sz="2800" dirty="0">
                <a:solidFill>
                  <a:srgbClr val="800080"/>
                </a:solidFill>
                <a:latin typeface="宋体" pitchFamily="2" charset="-122"/>
              </a:rPr>
              <a:t>：</a:t>
            </a:r>
            <a:r>
              <a:rPr lang="zh-CN" altLang="en-US" sz="2800" dirty="0">
                <a:ea typeface="楷体_GB2312" pitchFamily="49" charset="-122"/>
              </a:rPr>
              <a:t>对每个</a:t>
            </a:r>
            <a:r>
              <a:rPr lang="en-US" altLang="zh-CN" sz="2800" b="0" i="1" dirty="0">
                <a:ea typeface="楷体_GB2312" pitchFamily="49" charset="-122"/>
              </a:rPr>
              <a:t>TAC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语句</a:t>
            </a:r>
            <a:r>
              <a:rPr lang="en-US" altLang="zh-CN" sz="2800" b="0" dirty="0" err="1" smtClean="0">
                <a:ea typeface="楷体_GB2312" pitchFamily="49" charset="-122"/>
              </a:rPr>
              <a:t>i</a:t>
            </a:r>
            <a:r>
              <a:rPr lang="zh-CN" altLang="en-US" sz="2800" b="0" dirty="0" smtClean="0">
                <a:ea typeface="楷体_GB2312" pitchFamily="49" charset="-122"/>
              </a:rPr>
              <a:t>，</a:t>
            </a:r>
            <a:r>
              <a:rPr lang="zh-CN" altLang="en-US" sz="2800" dirty="0">
                <a:ea typeface="楷体_GB2312" pitchFamily="49" charset="-122"/>
              </a:rPr>
              <a:t>依次执行下述步骤：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1050" dirty="0">
                <a:ea typeface="楷体_GB2312" pitchFamily="49" charset="-122"/>
              </a:rPr>
              <a:t> 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以 </a:t>
            </a:r>
            <a:r>
              <a:rPr lang="en-US" altLang="zh-CN" sz="2400" b="0" dirty="0" err="1" smtClean="0">
                <a:ea typeface="楷体_GB2312" pitchFamily="49" charset="-122"/>
              </a:rPr>
              <a:t>i</a:t>
            </a:r>
            <a:r>
              <a:rPr lang="en-US" altLang="zh-CN" sz="2400" b="0" dirty="0" smtClean="0">
                <a:ea typeface="楷体_GB2312" pitchFamily="49" charset="-122"/>
              </a:rPr>
              <a:t> </a:t>
            </a:r>
            <a:r>
              <a:rPr lang="zh-CN" altLang="en-US" sz="2400" dirty="0" smtClean="0">
                <a:ea typeface="楷体_GB2312" pitchFamily="49" charset="-122"/>
              </a:rPr>
              <a:t>为</a:t>
            </a:r>
            <a:r>
              <a:rPr lang="zh-CN" altLang="en-US" sz="2400" dirty="0">
                <a:ea typeface="楷体_GB2312" pitchFamily="49" charset="-122"/>
              </a:rPr>
              <a:t>参数，调用 </a:t>
            </a:r>
            <a:r>
              <a:rPr lang="en-US" altLang="zh-CN" sz="2400" b="0" dirty="0" err="1" smtClean="0">
                <a:solidFill>
                  <a:srgbClr val="800080"/>
                </a:solidFill>
                <a:ea typeface="楷体_GB2312" pitchFamily="49" charset="-122"/>
              </a:rPr>
              <a:t>getreg</a:t>
            </a:r>
            <a:r>
              <a:rPr lang="en-US" altLang="zh-CN" sz="2400" b="0" dirty="0" smtClean="0">
                <a:solidFill>
                  <a:srgbClr val="800080"/>
                </a:solidFill>
                <a:ea typeface="楷体_GB2312" pitchFamily="49" charset="-122"/>
              </a:rPr>
              <a:t>(</a:t>
            </a:r>
            <a:r>
              <a:rPr lang="en-US" altLang="zh-CN" sz="2400" b="0" dirty="0" err="1" smtClean="0">
                <a:solidFill>
                  <a:srgbClr val="800080"/>
                </a:solidFill>
                <a:ea typeface="楷体_GB2312" pitchFamily="49" charset="-122"/>
              </a:rPr>
              <a:t>i</a:t>
            </a:r>
            <a:r>
              <a:rPr lang="en-US" altLang="zh-CN" sz="2400" b="0" dirty="0" smtClean="0">
                <a:solidFill>
                  <a:srgbClr val="800080"/>
                </a:solidFill>
                <a:ea typeface="楷体_GB2312" pitchFamily="49" charset="-122"/>
              </a:rPr>
              <a:t>)</a:t>
            </a:r>
            <a:r>
              <a:rPr lang="en-US" altLang="zh-CN" sz="2400" b="0" dirty="0" smtClean="0">
                <a:ea typeface="楷体_GB2312" pitchFamily="49" charset="-122"/>
              </a:rPr>
              <a:t>; </a:t>
            </a:r>
            <a:r>
              <a:rPr lang="zh-CN" altLang="en-US" sz="2400" dirty="0">
                <a:ea typeface="楷体_GB2312" pitchFamily="49" charset="-122"/>
              </a:rPr>
              <a:t>从 </a:t>
            </a:r>
            <a:r>
              <a:rPr lang="en-US" altLang="zh-CN" sz="2400" b="0" dirty="0" err="1">
                <a:ea typeface="楷体_GB2312" pitchFamily="49" charset="-122"/>
              </a:rPr>
              <a:t>getreg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 smtClean="0">
                <a:ea typeface="楷体_GB2312" pitchFamily="49" charset="-122"/>
              </a:rPr>
              <a:t>返回</a:t>
            </a:r>
            <a:r>
              <a:rPr lang="zh-CN" altLang="en-US" sz="2400" dirty="0">
                <a:ea typeface="楷体_GB2312" pitchFamily="49" charset="-122"/>
              </a:rPr>
              <a:t>时，得到一寄存器 </a:t>
            </a:r>
            <a:r>
              <a:rPr lang="en-US" altLang="zh-CN" sz="2400" b="0" dirty="0">
                <a:ea typeface="楷体_GB2312" pitchFamily="49" charset="-122"/>
              </a:rPr>
              <a:t>R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 smtClean="0">
                <a:ea typeface="楷体_GB2312" pitchFamily="49" charset="-122"/>
              </a:rPr>
              <a:t>这里</a:t>
            </a:r>
            <a:r>
              <a:rPr lang="zh-CN" altLang="en-US" sz="2400" dirty="0">
                <a:ea typeface="楷体_GB2312" pitchFamily="49" charset="-122"/>
              </a:rPr>
              <a:t>先假定 </a:t>
            </a:r>
            <a:r>
              <a:rPr lang="en-US" altLang="zh-CN" sz="2400" b="0" dirty="0">
                <a:ea typeface="楷体_GB2312" pitchFamily="49" charset="-122"/>
              </a:rPr>
              <a:t>R </a:t>
            </a:r>
            <a:r>
              <a:rPr lang="zh-CN" altLang="en-US" sz="2400" dirty="0">
                <a:ea typeface="楷体_GB2312" pitchFamily="49" charset="-122"/>
              </a:rPr>
              <a:t>为伪寄存器</a:t>
            </a:r>
            <a:r>
              <a:rPr lang="zh-CN" altLang="en-US" sz="2400" dirty="0" smtClean="0">
                <a:ea typeface="楷体_GB2312" pitchFamily="49" charset="-122"/>
              </a:rPr>
              <a:t>），作为存放 </a:t>
            </a:r>
            <a:r>
              <a:rPr lang="en-US" altLang="zh-CN" sz="2400" b="0" dirty="0">
                <a:ea typeface="楷体_GB2312" pitchFamily="49" charset="-122"/>
              </a:rPr>
              <a:t>A </a:t>
            </a:r>
            <a:r>
              <a:rPr lang="zh-CN" altLang="en-US" sz="2400" dirty="0">
                <a:ea typeface="楷体_GB2312" pitchFamily="49" charset="-122"/>
              </a:rPr>
              <a:t>现行值的寄存器</a:t>
            </a:r>
            <a:r>
              <a:rPr lang="zh-CN" altLang="en-US" sz="2400" dirty="0" smtClean="0">
                <a:ea typeface="楷体_GB2312" pitchFamily="49" charset="-122"/>
              </a:rPr>
              <a:t>；</a:t>
            </a:r>
            <a:endParaRPr lang="zh-CN" altLang="en-US" sz="2400" dirty="0"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50" dirty="0"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查询</a:t>
            </a:r>
            <a:r>
              <a:rPr lang="zh-CN" altLang="en-US" sz="2400" dirty="0" smtClean="0">
                <a:ea typeface="楷体_GB2312" pitchFamily="49" charset="-122"/>
              </a:rPr>
              <a:t> </a:t>
            </a:r>
            <a:r>
              <a:rPr lang="en-US" altLang="zh-CN" sz="2400" b="0" dirty="0">
                <a:ea typeface="楷体_GB2312" pitchFamily="49" charset="-122"/>
              </a:rPr>
              <a:t>AVALUE[B] </a:t>
            </a:r>
            <a:r>
              <a:rPr lang="zh-CN" altLang="en-US" sz="2400" dirty="0">
                <a:ea typeface="楷体_GB2312" pitchFamily="49" charset="-122"/>
              </a:rPr>
              <a:t>和 </a:t>
            </a:r>
            <a:r>
              <a:rPr lang="en-US" altLang="zh-CN" sz="2400" b="0" dirty="0">
                <a:ea typeface="楷体_GB2312" pitchFamily="49" charset="-122"/>
              </a:rPr>
              <a:t>AVALUE[C]</a:t>
            </a:r>
            <a:r>
              <a:rPr lang="zh-CN" altLang="en-US" sz="2400" dirty="0">
                <a:ea typeface="楷体_GB2312" pitchFamily="49" charset="-122"/>
              </a:rPr>
              <a:t>，确定出 </a:t>
            </a:r>
            <a:r>
              <a:rPr lang="en-US" altLang="zh-CN" sz="2400" b="0" dirty="0">
                <a:ea typeface="楷体_GB2312" pitchFamily="49" charset="-122"/>
              </a:rPr>
              <a:t>B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和 </a:t>
            </a:r>
            <a:r>
              <a:rPr lang="en-US" altLang="zh-CN" sz="2400" b="0" dirty="0">
                <a:ea typeface="楷体_GB2312" pitchFamily="49" charset="-122"/>
              </a:rPr>
              <a:t>C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现行值存放</a:t>
            </a:r>
            <a:r>
              <a:rPr lang="zh-CN" altLang="en-US" sz="2400" dirty="0" smtClean="0">
                <a:ea typeface="楷体_GB2312" pitchFamily="49" charset="-122"/>
              </a:rPr>
              <a:t>位置</a:t>
            </a:r>
            <a:r>
              <a:rPr lang="zh-CN" altLang="en-US" sz="2400" dirty="0" smtClean="0">
                <a:ea typeface="楷体_GB2312" pitchFamily="49" charset="-122"/>
              </a:rPr>
              <a:t>；如果</a:t>
            </a:r>
            <a:r>
              <a:rPr lang="zh-CN" altLang="en-US" sz="2400" dirty="0">
                <a:ea typeface="楷体_GB2312" pitchFamily="49" charset="-122"/>
              </a:rPr>
              <a:t>其现行值在寄存器中，则把</a:t>
            </a:r>
            <a:r>
              <a:rPr lang="zh-CN" altLang="en-US" sz="2400" dirty="0" smtClean="0">
                <a:ea typeface="楷体_GB2312" pitchFamily="49" charset="-122"/>
              </a:rPr>
              <a:t>寄存器记作</a:t>
            </a:r>
            <a:r>
              <a:rPr lang="en-US" altLang="zh-CN" sz="2400" b="0" dirty="0">
                <a:ea typeface="楷体_GB2312" pitchFamily="49" charset="-122"/>
              </a:rPr>
              <a:t>B` </a:t>
            </a:r>
            <a:r>
              <a:rPr lang="zh-CN" altLang="en-US" sz="2400" dirty="0">
                <a:ea typeface="楷体_GB2312" pitchFamily="49" charset="-122"/>
              </a:rPr>
              <a:t>和 </a:t>
            </a:r>
            <a:r>
              <a:rPr lang="en-US" altLang="zh-CN" sz="2400" b="0" dirty="0">
                <a:ea typeface="楷体_GB2312" pitchFamily="49" charset="-122"/>
              </a:rPr>
              <a:t>C</a:t>
            </a:r>
            <a:r>
              <a:rPr lang="en-US" altLang="zh-CN" sz="2400" b="0" dirty="0" smtClean="0">
                <a:ea typeface="楷体_GB2312" pitchFamily="49" charset="-122"/>
              </a:rPr>
              <a:t>`</a:t>
            </a:r>
            <a:r>
              <a:rPr lang="zh-CN" altLang="en-US" sz="2400" dirty="0" smtClean="0">
                <a:ea typeface="楷体_GB2312" pitchFamily="49" charset="-122"/>
              </a:rPr>
              <a:t>；如果其现行</a:t>
            </a:r>
            <a:r>
              <a:rPr lang="zh-CN" altLang="en-US" sz="2400" dirty="0" smtClean="0">
                <a:ea typeface="楷体_GB2312" pitchFamily="49" charset="-122"/>
              </a:rPr>
              <a:t>值不在</a:t>
            </a:r>
            <a:r>
              <a:rPr lang="zh-CN" altLang="en-US" sz="2400" dirty="0" smtClean="0">
                <a:ea typeface="楷体_GB2312" pitchFamily="49" charset="-122"/>
              </a:rPr>
              <a:t>寄存器中，则在相应指令中仍用</a:t>
            </a:r>
            <a:r>
              <a:rPr lang="en-US" altLang="zh-CN" sz="2400" b="0" dirty="0" smtClean="0">
                <a:ea typeface="楷体_GB2312" pitchFamily="49" charset="-122"/>
              </a:rPr>
              <a:t>B</a:t>
            </a:r>
            <a:r>
              <a:rPr lang="zh-CN" altLang="en-US" sz="2400" dirty="0" smtClean="0">
                <a:ea typeface="楷体_GB2312" pitchFamily="49" charset="-122"/>
              </a:rPr>
              <a:t>和 </a:t>
            </a:r>
            <a:r>
              <a:rPr lang="en-US" altLang="zh-CN" sz="2400" b="0" dirty="0" smtClean="0">
                <a:ea typeface="楷体_GB2312" pitchFamily="49" charset="-122"/>
              </a:rPr>
              <a:t>C</a:t>
            </a:r>
            <a:r>
              <a:rPr lang="zh-CN" altLang="en-US" sz="2400" dirty="0" smtClean="0">
                <a:ea typeface="楷体_GB2312" pitchFamily="49" charset="-122"/>
              </a:rPr>
              <a:t>表示。</a:t>
            </a:r>
            <a:endParaRPr lang="en-US" altLang="zh-CN" sz="2400" dirty="0" smtClean="0"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en-US" altLang="zh-CN" sz="1050" dirty="0" smtClean="0"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Tx/>
              <a:buChar char="•"/>
            </a:pP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400" dirty="0" smtClean="0">
                <a:latin typeface="楷体_GB2312" pitchFamily="49" charset="-122"/>
                <a:ea typeface="楷体_GB2312" pitchFamily="49" charset="-122"/>
              </a:rPr>
              <a:t>分两种情形生成目标代码：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</a:pPr>
            <a:endParaRPr lang="en-US" altLang="zh-CN" sz="105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3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1386" y="393032"/>
            <a:ext cx="89154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buClr>
                <a:srgbClr val="800080"/>
              </a:buClr>
            </a:pPr>
            <a:r>
              <a:rPr lang="en-US" altLang="zh-CN" sz="2000" dirty="0">
                <a:ea typeface="楷体_GB2312" pitchFamily="49" charset="-122"/>
              </a:rPr>
              <a:t> a) 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对于 </a:t>
            </a:r>
            <a:r>
              <a:rPr lang="en-US" altLang="zh-CN" sz="2000" dirty="0">
                <a:ea typeface="楷体_GB2312" pitchFamily="49" charset="-122"/>
              </a:rPr>
              <a:t>i: A:=B op C</a:t>
            </a:r>
            <a:r>
              <a:rPr lang="zh-CN" altLang="en-US" sz="2000" dirty="0">
                <a:ea typeface="楷体_GB2312" pitchFamily="49" charset="-122"/>
              </a:rPr>
              <a:t>。如果</a:t>
            </a:r>
            <a:r>
              <a:rPr lang="en-US" altLang="zh-CN" sz="2000" dirty="0">
                <a:ea typeface="楷体_GB2312" pitchFamily="49" charset="-122"/>
              </a:rPr>
              <a:t>B</a:t>
            </a:r>
            <a:r>
              <a:rPr lang="zh-CN" altLang="en-US" sz="2000" dirty="0">
                <a:ea typeface="楷体_GB2312" pitchFamily="49" charset="-122"/>
              </a:rPr>
              <a:t>现行值不在寄存器或者</a:t>
            </a:r>
            <a:r>
              <a:rPr lang="en-US" altLang="zh-CN" sz="2000" dirty="0">
                <a:ea typeface="楷体_GB2312" pitchFamily="49" charset="-122"/>
              </a:rPr>
              <a:t>B`≠R</a:t>
            </a:r>
            <a:r>
              <a:rPr lang="zh-CN" altLang="en-US" sz="2000" dirty="0">
                <a:ea typeface="楷体_GB2312" pitchFamily="49" charset="-122"/>
              </a:rPr>
              <a:t>，则生成</a:t>
            </a:r>
            <a:endParaRPr lang="en-US" altLang="zh-CN" sz="2000" dirty="0">
              <a:ea typeface="楷体_GB2312" pitchFamily="49" charset="-122"/>
            </a:endParaRPr>
          </a:p>
          <a:p>
            <a:pPr lvl="1" algn="l">
              <a:buClr>
                <a:srgbClr val="800080"/>
              </a:buClr>
            </a:pPr>
            <a:r>
              <a:rPr lang="en-US" altLang="zh-CN" sz="2000" dirty="0">
                <a:solidFill>
                  <a:srgbClr val="800080"/>
                </a:solidFill>
                <a:ea typeface="楷体_GB2312" pitchFamily="49" charset="-122"/>
              </a:rPr>
              <a:t>          MOV  B, R  </a:t>
            </a:r>
            <a:r>
              <a:rPr lang="zh-CN" altLang="en-US" sz="2000" dirty="0">
                <a:ea typeface="楷体_GB2312" pitchFamily="49" charset="-122"/>
              </a:rPr>
              <a:t>或  </a:t>
            </a:r>
            <a:r>
              <a:rPr lang="en-US" altLang="zh-CN" sz="2000" dirty="0">
                <a:solidFill>
                  <a:srgbClr val="800080"/>
                </a:solidFill>
                <a:ea typeface="楷体_GB2312" pitchFamily="49" charset="-122"/>
              </a:rPr>
              <a:t>MOV  B, R  </a:t>
            </a:r>
            <a:r>
              <a:rPr lang="zh-CN" altLang="en-US" sz="2000" dirty="0">
                <a:ea typeface="楷体_GB2312" pitchFamily="49" charset="-122"/>
              </a:rPr>
              <a:t>或  </a:t>
            </a:r>
            <a:r>
              <a:rPr lang="en-US" altLang="zh-CN" sz="2000" dirty="0">
                <a:solidFill>
                  <a:srgbClr val="800080"/>
                </a:solidFill>
                <a:ea typeface="楷体_GB2312" pitchFamily="49" charset="-122"/>
              </a:rPr>
              <a:t>MOV  B`, R  </a:t>
            </a:r>
            <a:r>
              <a:rPr lang="zh-CN" altLang="en-US" sz="2000" dirty="0">
                <a:ea typeface="楷体_GB2312" pitchFamily="49" charset="-122"/>
              </a:rPr>
              <a:t>或  </a:t>
            </a:r>
            <a:r>
              <a:rPr lang="en-US" altLang="zh-CN" sz="2000" dirty="0">
                <a:solidFill>
                  <a:srgbClr val="800080"/>
                </a:solidFill>
                <a:ea typeface="楷体_GB2312" pitchFamily="49" charset="-122"/>
              </a:rPr>
              <a:t>MOV  B`, R </a:t>
            </a:r>
            <a:endParaRPr lang="en-US" altLang="zh-CN" sz="2000" dirty="0">
              <a:ea typeface="楷体_GB2312" pitchFamily="49" charset="-122"/>
            </a:endParaRPr>
          </a:p>
          <a:p>
            <a:pPr lvl="1" algn="l">
              <a:buClr>
                <a:srgbClr val="800080"/>
              </a:buClr>
            </a:pPr>
            <a:r>
              <a:rPr lang="en-US" altLang="zh-CN" sz="2000" dirty="0">
                <a:solidFill>
                  <a:srgbClr val="800080"/>
                </a:solidFill>
                <a:ea typeface="楷体_GB2312" pitchFamily="49" charset="-122"/>
              </a:rPr>
              <a:t>          OP  R, C           OP  R, C`         OP  R, C            OP  R, C`</a:t>
            </a:r>
          </a:p>
          <a:p>
            <a:pPr lvl="1" algn="l">
              <a:buClr>
                <a:srgbClr val="800080"/>
              </a:buClr>
            </a:pPr>
            <a:r>
              <a:rPr lang="en-US" altLang="zh-CN" sz="2000" dirty="0">
                <a:ea typeface="楷体_GB2312" pitchFamily="49" charset="-122"/>
              </a:rPr>
              <a:t>         </a:t>
            </a:r>
            <a:r>
              <a:rPr lang="zh-CN" altLang="en-US" sz="2000" dirty="0">
                <a:ea typeface="楷体_GB2312" pitchFamily="49" charset="-122"/>
              </a:rPr>
              <a:t>否则，则生成  </a:t>
            </a:r>
            <a:r>
              <a:rPr lang="zh-CN" altLang="en-US" sz="2000" dirty="0" smtClean="0">
                <a:ea typeface="楷体_GB2312" pitchFamily="49" charset="-122"/>
              </a:rPr>
              <a:t>  </a:t>
            </a:r>
            <a:r>
              <a:rPr lang="en-US" altLang="zh-CN" sz="2000" dirty="0">
                <a:solidFill>
                  <a:srgbClr val="800080"/>
                </a:solidFill>
                <a:ea typeface="楷体_GB2312" pitchFamily="49" charset="-122"/>
              </a:rPr>
              <a:t>OP  R, C    </a:t>
            </a:r>
            <a:r>
              <a:rPr lang="zh-CN" altLang="en-US" sz="2000" dirty="0">
                <a:ea typeface="楷体_GB2312" pitchFamily="49" charset="-122"/>
              </a:rPr>
              <a:t>或 </a:t>
            </a:r>
            <a:r>
              <a:rPr lang="en-US" altLang="zh-CN" sz="2000" dirty="0">
                <a:solidFill>
                  <a:srgbClr val="800080"/>
                </a:solidFill>
                <a:ea typeface="楷体_GB2312" pitchFamily="49" charset="-122"/>
              </a:rPr>
              <a:t>  OP  R, C</a:t>
            </a:r>
            <a:r>
              <a:rPr lang="en-US" altLang="zh-CN" sz="2000" dirty="0" smtClean="0">
                <a:solidFill>
                  <a:srgbClr val="800080"/>
                </a:solidFill>
                <a:ea typeface="楷体_GB2312" pitchFamily="49" charset="-122"/>
              </a:rPr>
              <a:t>`</a:t>
            </a:r>
          </a:p>
          <a:p>
            <a:pPr algn="l"/>
            <a:r>
              <a:rPr lang="en-US" altLang="zh-CN" sz="2000" dirty="0" smtClean="0">
                <a:ea typeface="楷体_GB2312" pitchFamily="49" charset="-122"/>
              </a:rPr>
              <a:t>               </a:t>
            </a:r>
            <a:r>
              <a:rPr lang="zh-CN" altLang="en-US" sz="2000" dirty="0">
                <a:ea typeface="楷体_GB2312" pitchFamily="49" charset="-122"/>
              </a:rPr>
              <a:t>如 </a:t>
            </a:r>
            <a:r>
              <a:rPr lang="en-US" altLang="zh-CN" sz="2000" dirty="0">
                <a:ea typeface="楷体_GB2312" pitchFamily="49" charset="-122"/>
              </a:rPr>
              <a:t>B` </a:t>
            </a:r>
            <a:r>
              <a:rPr lang="zh-CN" altLang="en-US" sz="2000" dirty="0">
                <a:ea typeface="楷体_GB2312" pitchFamily="49" charset="-122"/>
              </a:rPr>
              <a:t>或 </a:t>
            </a:r>
            <a:r>
              <a:rPr lang="en-US" altLang="zh-CN" sz="2000" dirty="0">
                <a:ea typeface="楷体_GB2312" pitchFamily="49" charset="-122"/>
              </a:rPr>
              <a:t>C` </a:t>
            </a:r>
            <a:r>
              <a:rPr lang="zh-CN" altLang="en-US" sz="2000" dirty="0">
                <a:ea typeface="楷体_GB2312" pitchFamily="49" charset="-122"/>
              </a:rPr>
              <a:t>为</a:t>
            </a:r>
            <a:r>
              <a:rPr lang="en-US" altLang="zh-CN" sz="2000" dirty="0">
                <a:ea typeface="楷体_GB2312" pitchFamily="49" charset="-122"/>
              </a:rPr>
              <a:t>R</a:t>
            </a:r>
            <a:r>
              <a:rPr lang="zh-CN" altLang="en-US" sz="2000" dirty="0">
                <a:ea typeface="楷体_GB2312" pitchFamily="49" charset="-122"/>
              </a:rPr>
              <a:t>，则删除 </a:t>
            </a:r>
            <a:r>
              <a:rPr lang="en-US" altLang="zh-CN" sz="2000" dirty="0">
                <a:ea typeface="楷体_GB2312" pitchFamily="49" charset="-122"/>
              </a:rPr>
              <a:t>AVALUE[B] </a:t>
            </a:r>
            <a:r>
              <a:rPr lang="zh-CN" altLang="en-US" sz="2000" dirty="0">
                <a:ea typeface="楷体_GB2312" pitchFamily="49" charset="-122"/>
              </a:rPr>
              <a:t>或 </a:t>
            </a:r>
            <a:r>
              <a:rPr lang="en-US" altLang="zh-CN" sz="2000" dirty="0">
                <a:ea typeface="楷体_GB2312" pitchFamily="49" charset="-122"/>
              </a:rPr>
              <a:t>AVALUE[C] </a:t>
            </a:r>
            <a:r>
              <a:rPr lang="zh-CN" altLang="en-US" sz="2000" dirty="0">
                <a:ea typeface="楷体_GB2312" pitchFamily="49" charset="-122"/>
              </a:rPr>
              <a:t>中的 </a:t>
            </a:r>
            <a:r>
              <a:rPr lang="en-US" altLang="zh-CN" sz="2000" dirty="0" smtClean="0">
                <a:ea typeface="楷体_GB2312" pitchFamily="49" charset="-122"/>
              </a:rPr>
              <a:t>R</a:t>
            </a:r>
            <a:endParaRPr lang="en-US" altLang="zh-CN" sz="2000" dirty="0">
              <a:ea typeface="楷体_GB2312" pitchFamily="49" charset="-122"/>
            </a:endParaRPr>
          </a:p>
          <a:p>
            <a:pPr algn="l"/>
            <a:r>
              <a:rPr lang="zh-CN" altLang="en-US" sz="2000" dirty="0" smtClean="0">
                <a:ea typeface="楷体_GB2312" pitchFamily="49" charset="-122"/>
              </a:rPr>
              <a:t>                </a:t>
            </a:r>
            <a:r>
              <a:rPr lang="zh-CN" altLang="en-US" sz="2000" dirty="0">
                <a:ea typeface="楷体_GB2312" pitchFamily="49" charset="-122"/>
              </a:rPr>
              <a:t>对每个 </a:t>
            </a:r>
            <a:r>
              <a:rPr lang="en-US" altLang="zh-CN" sz="2000" dirty="0">
                <a:ea typeface="楷体_GB2312" pitchFamily="49" charset="-122"/>
              </a:rPr>
              <a:t>D</a:t>
            </a:r>
            <a:r>
              <a:rPr lang="en-US" altLang="zh-CN" sz="2000" dirty="0">
                <a:ea typeface="楷体_GB2312" pitchFamily="49" charset="-122"/>
                <a:sym typeface="Symbol"/>
              </a:rPr>
              <a:t></a:t>
            </a:r>
            <a:r>
              <a:rPr lang="en-US" altLang="zh-CN" sz="2000" dirty="0">
                <a:ea typeface="楷体_GB2312" pitchFamily="49" charset="-122"/>
              </a:rPr>
              <a:t>B</a:t>
            </a:r>
            <a:r>
              <a:rPr lang="zh-CN" altLang="en-US" sz="2000" dirty="0">
                <a:ea typeface="楷体_GB2312" pitchFamily="49" charset="-122"/>
              </a:rPr>
              <a:t>，</a:t>
            </a:r>
            <a:r>
              <a:rPr lang="en-US" altLang="zh-CN" sz="2000" dirty="0">
                <a:ea typeface="楷体_GB2312" pitchFamily="49" charset="-122"/>
              </a:rPr>
              <a:t>D</a:t>
            </a:r>
            <a:r>
              <a:rPr lang="en-US" altLang="zh-CN" sz="2000" dirty="0">
                <a:ea typeface="楷体_GB2312" pitchFamily="49" charset="-122"/>
                <a:sym typeface="Symbol"/>
              </a:rPr>
              <a:t></a:t>
            </a:r>
            <a:r>
              <a:rPr lang="en-US" altLang="zh-CN" sz="2000" dirty="0">
                <a:ea typeface="楷体_GB2312" pitchFamily="49" charset="-122"/>
              </a:rPr>
              <a:t>RVALUE[R]</a:t>
            </a:r>
            <a:r>
              <a:rPr lang="zh-CN" altLang="en-US" sz="2000" dirty="0">
                <a:ea typeface="楷体_GB2312" pitchFamily="49" charset="-122"/>
              </a:rPr>
              <a:t>，并且在语句 </a:t>
            </a:r>
            <a:r>
              <a:rPr lang="en-US" altLang="zh-CN" sz="2000" dirty="0">
                <a:ea typeface="楷体_GB2312" pitchFamily="49" charset="-122"/>
              </a:rPr>
              <a:t>i </a:t>
            </a:r>
            <a:r>
              <a:rPr lang="zh-CN" altLang="en-US" sz="2000" dirty="0">
                <a:ea typeface="楷体_GB2312" pitchFamily="49" charset="-122"/>
              </a:rPr>
              <a:t>之后 </a:t>
            </a:r>
            <a:r>
              <a:rPr lang="en-US" altLang="zh-CN" sz="2000" dirty="0">
                <a:ea typeface="楷体_GB2312" pitchFamily="49" charset="-122"/>
              </a:rPr>
              <a:t>D</a:t>
            </a:r>
            <a:r>
              <a:rPr lang="zh-CN" altLang="en-US" sz="2000" dirty="0">
                <a:ea typeface="楷体_GB2312" pitchFamily="49" charset="-122"/>
              </a:rPr>
              <a:t> 仍然是活</a:t>
            </a:r>
            <a:endParaRPr lang="en-US" altLang="zh-CN" sz="2000" dirty="0">
              <a:ea typeface="楷体_GB2312" pitchFamily="49" charset="-122"/>
            </a:endParaRPr>
          </a:p>
          <a:p>
            <a:pPr algn="l"/>
            <a:r>
              <a:rPr lang="zh-CN" altLang="en-US" sz="2000" dirty="0">
                <a:ea typeface="楷体_GB2312" pitchFamily="49" charset="-122"/>
              </a:rPr>
              <a:t>                跃变量，则在生成以上代码之前先插入一条指令  </a:t>
            </a:r>
            <a:r>
              <a:rPr lang="en-US" altLang="zh-CN" sz="2000" dirty="0">
                <a:solidFill>
                  <a:srgbClr val="800080"/>
                </a:solidFill>
                <a:ea typeface="楷体_GB2312" pitchFamily="49" charset="-122"/>
              </a:rPr>
              <a:t>MOV R, D</a:t>
            </a:r>
            <a:endParaRPr lang="zh-CN" altLang="en-US" dirty="0">
              <a:solidFill>
                <a:srgbClr val="800080"/>
              </a:solidFill>
              <a:ea typeface="楷体_GB2312" pitchFamily="49" charset="-122"/>
            </a:endParaRPr>
          </a:p>
          <a:p>
            <a:pPr algn="l"/>
            <a:r>
              <a:rPr lang="en-US" altLang="zh-CN" sz="2000" dirty="0" smtClean="0">
                <a:ea typeface="楷体_GB2312" pitchFamily="49" charset="-122"/>
              </a:rPr>
              <a:t>                </a:t>
            </a:r>
            <a:r>
              <a:rPr lang="zh-CN" altLang="en-US" sz="2000" dirty="0">
                <a:ea typeface="楷体_GB2312" pitchFamily="49" charset="-122"/>
              </a:rPr>
              <a:t>令 </a:t>
            </a:r>
            <a:r>
              <a:rPr lang="en-US" altLang="zh-CN" sz="2000" dirty="0">
                <a:ea typeface="楷体_GB2312" pitchFamily="49" charset="-122"/>
              </a:rPr>
              <a:t>AVALUE[A]={R}</a:t>
            </a:r>
            <a:r>
              <a:rPr lang="zh-CN" altLang="en-US" sz="2000" dirty="0">
                <a:ea typeface="楷体_GB2312" pitchFamily="49" charset="-122"/>
              </a:rPr>
              <a:t>，并令 </a:t>
            </a:r>
            <a:r>
              <a:rPr lang="en-US" altLang="zh-CN" sz="2000" dirty="0">
                <a:ea typeface="楷体_GB2312" pitchFamily="49" charset="-122"/>
              </a:rPr>
              <a:t>RVALUE[R]={A}</a:t>
            </a:r>
            <a:r>
              <a:rPr lang="zh-CN" altLang="en-US" sz="2000" dirty="0">
                <a:ea typeface="楷体_GB2312" pitchFamily="49" charset="-122"/>
              </a:rPr>
              <a:t>，以表示变量 </a:t>
            </a:r>
            <a:r>
              <a:rPr lang="en-US" altLang="zh-CN" sz="2000" dirty="0">
                <a:ea typeface="楷体_GB2312" pitchFamily="49" charset="-122"/>
              </a:rPr>
              <a:t>A </a:t>
            </a:r>
            <a:r>
              <a:rPr lang="zh-CN" altLang="en-US" sz="2000" dirty="0">
                <a:ea typeface="楷体_GB2312" pitchFamily="49" charset="-122"/>
              </a:rPr>
              <a:t>的</a:t>
            </a:r>
          </a:p>
          <a:p>
            <a:pPr algn="l"/>
            <a:r>
              <a:rPr lang="zh-CN" altLang="en-US" sz="2000" dirty="0">
                <a:ea typeface="楷体_GB2312" pitchFamily="49" charset="-122"/>
              </a:rPr>
              <a:t>                现行值只在 </a:t>
            </a:r>
            <a:r>
              <a:rPr lang="en-US" altLang="zh-CN" sz="2000" dirty="0">
                <a:ea typeface="楷体_GB2312" pitchFamily="49" charset="-122"/>
              </a:rPr>
              <a:t>R </a:t>
            </a:r>
            <a:r>
              <a:rPr lang="zh-CN" altLang="en-US" sz="2000" dirty="0">
                <a:ea typeface="楷体_GB2312" pitchFamily="49" charset="-122"/>
              </a:rPr>
              <a:t>中并且 </a:t>
            </a:r>
            <a:r>
              <a:rPr lang="en-US" altLang="zh-CN" sz="2000" dirty="0">
                <a:ea typeface="楷体_GB2312" pitchFamily="49" charset="-122"/>
              </a:rPr>
              <a:t>R </a:t>
            </a:r>
            <a:r>
              <a:rPr lang="zh-CN" altLang="en-US" sz="2000" dirty="0">
                <a:ea typeface="楷体_GB2312" pitchFamily="49" charset="-122"/>
              </a:rPr>
              <a:t>中的值只代表 </a:t>
            </a:r>
            <a:r>
              <a:rPr lang="en-US" altLang="zh-CN" sz="2000" dirty="0">
                <a:ea typeface="楷体_GB2312" pitchFamily="49" charset="-122"/>
              </a:rPr>
              <a:t>A </a:t>
            </a:r>
            <a:r>
              <a:rPr lang="zh-CN" altLang="en-US" sz="2000" dirty="0">
                <a:ea typeface="楷体_GB2312" pitchFamily="49" charset="-122"/>
              </a:rPr>
              <a:t>的现行值 </a:t>
            </a:r>
            <a:endParaRPr lang="en-US" altLang="zh-CN" sz="2000" dirty="0">
              <a:ea typeface="楷体_GB2312" pitchFamily="49" charset="-122"/>
            </a:endParaRPr>
          </a:p>
          <a:p>
            <a:pPr algn="l"/>
            <a:r>
              <a:rPr lang="zh-CN" altLang="en-US" sz="2000" dirty="0" smtClean="0">
                <a:ea typeface="楷体_GB2312" pitchFamily="49" charset="-122"/>
              </a:rPr>
              <a:t>           </a:t>
            </a:r>
            <a:r>
              <a:rPr lang="en-US" altLang="zh-CN" sz="2000" dirty="0">
                <a:ea typeface="楷体_GB2312" pitchFamily="49" charset="-122"/>
              </a:rPr>
              <a:t>b) 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对于 </a:t>
            </a:r>
            <a:r>
              <a:rPr lang="en-US" altLang="zh-CN" sz="2000" dirty="0">
                <a:ea typeface="楷体_GB2312" pitchFamily="49" charset="-122"/>
              </a:rPr>
              <a:t>i: A:=B</a:t>
            </a:r>
            <a:r>
              <a:rPr lang="zh-CN" altLang="en-US" sz="2000" dirty="0">
                <a:ea typeface="楷体_GB2312" pitchFamily="49" charset="-122"/>
              </a:rPr>
              <a:t>。如果</a:t>
            </a:r>
            <a:r>
              <a:rPr lang="en-US" altLang="zh-CN" sz="2000" dirty="0">
                <a:ea typeface="楷体_GB2312" pitchFamily="49" charset="-122"/>
              </a:rPr>
              <a:t>B</a:t>
            </a:r>
            <a:r>
              <a:rPr lang="zh-CN" altLang="en-US" sz="2000" dirty="0">
                <a:ea typeface="楷体_GB2312" pitchFamily="49" charset="-122"/>
              </a:rPr>
              <a:t>现行值不在寄存器中，则生成 </a:t>
            </a:r>
            <a:r>
              <a:rPr lang="en-US" altLang="zh-CN" sz="2000" dirty="0">
                <a:solidFill>
                  <a:srgbClr val="800080"/>
                </a:solidFill>
                <a:ea typeface="楷体_GB2312" pitchFamily="49" charset="-122"/>
              </a:rPr>
              <a:t>MOV  B, R</a:t>
            </a:r>
            <a:endParaRPr lang="en-US" altLang="zh-CN" sz="2000" dirty="0">
              <a:ea typeface="楷体_GB2312" pitchFamily="49" charset="-122"/>
            </a:endParaRPr>
          </a:p>
          <a:p>
            <a:pPr lvl="1" algn="l">
              <a:buClr>
                <a:srgbClr val="800080"/>
              </a:buClr>
            </a:pPr>
            <a:r>
              <a:rPr lang="zh-CN" altLang="en-US" sz="2000" dirty="0">
                <a:ea typeface="楷体_GB2312" pitchFamily="49" charset="-122"/>
              </a:rPr>
              <a:t>          令 </a:t>
            </a:r>
            <a:r>
              <a:rPr lang="en-US" altLang="zh-CN" sz="2000" dirty="0">
                <a:ea typeface="楷体_GB2312" pitchFamily="49" charset="-122"/>
              </a:rPr>
              <a:t>AVALUE[B] = {R}</a:t>
            </a:r>
            <a:r>
              <a:rPr lang="zh-CN" altLang="en-US" sz="2000" dirty="0">
                <a:ea typeface="楷体_GB2312" pitchFamily="49" charset="-122"/>
              </a:rPr>
              <a:t>，并令 </a:t>
            </a:r>
            <a:r>
              <a:rPr lang="en-US" altLang="zh-CN" sz="2000" dirty="0">
                <a:ea typeface="楷体_GB2312" pitchFamily="49" charset="-122"/>
              </a:rPr>
              <a:t>RVALUE[R]={A, B}</a:t>
            </a:r>
          </a:p>
          <a:p>
            <a:pPr lvl="1" algn="l">
              <a:buClr>
                <a:srgbClr val="800080"/>
              </a:buClr>
            </a:pPr>
            <a:r>
              <a:rPr lang="zh-CN" altLang="en-US" sz="2000" dirty="0" smtClean="0">
                <a:ea typeface="楷体_GB2312" pitchFamily="49" charset="-122"/>
              </a:rPr>
              <a:t>          </a:t>
            </a:r>
            <a:r>
              <a:rPr lang="zh-CN" altLang="en-US" sz="2000" dirty="0">
                <a:ea typeface="楷体_GB2312" pitchFamily="49" charset="-122"/>
              </a:rPr>
              <a:t>如果</a:t>
            </a:r>
            <a:r>
              <a:rPr lang="en-US" altLang="zh-CN" sz="2000" dirty="0">
                <a:ea typeface="楷体_GB2312" pitchFamily="49" charset="-122"/>
              </a:rPr>
              <a:t>B</a:t>
            </a:r>
            <a:r>
              <a:rPr lang="zh-CN" altLang="en-US" sz="2000" dirty="0">
                <a:ea typeface="楷体_GB2312" pitchFamily="49" charset="-122"/>
              </a:rPr>
              <a:t>现行值在寄存器</a:t>
            </a:r>
            <a:r>
              <a:rPr lang="en-US" altLang="zh-CN" sz="2000" dirty="0">
                <a:ea typeface="楷体_GB2312" pitchFamily="49" charset="-122"/>
              </a:rPr>
              <a:t>(R)</a:t>
            </a:r>
            <a:r>
              <a:rPr lang="zh-CN" altLang="en-US" sz="2000" dirty="0">
                <a:ea typeface="楷体_GB2312" pitchFamily="49" charset="-122"/>
              </a:rPr>
              <a:t>中，则将 </a:t>
            </a:r>
            <a:r>
              <a:rPr lang="en-US" altLang="zh-CN" sz="2000" dirty="0">
                <a:ea typeface="楷体_GB2312" pitchFamily="49" charset="-122"/>
              </a:rPr>
              <a:t>A </a:t>
            </a:r>
            <a:r>
              <a:rPr lang="zh-CN" altLang="en-US" sz="2000" dirty="0">
                <a:ea typeface="楷体_GB2312" pitchFamily="49" charset="-122"/>
              </a:rPr>
              <a:t>加入集合 </a:t>
            </a:r>
            <a:r>
              <a:rPr lang="en-US" altLang="zh-CN" sz="2000" dirty="0">
                <a:ea typeface="楷体_GB2312" pitchFamily="49" charset="-122"/>
              </a:rPr>
              <a:t>RVALUE[R]</a:t>
            </a:r>
          </a:p>
          <a:p>
            <a:pPr lvl="1" algn="l">
              <a:buClr>
                <a:srgbClr val="800080"/>
              </a:buClr>
            </a:pPr>
            <a:r>
              <a:rPr lang="zh-CN" altLang="en-US" sz="2000" dirty="0" smtClean="0">
                <a:ea typeface="楷体_GB2312" pitchFamily="49" charset="-122"/>
              </a:rPr>
              <a:t>          </a:t>
            </a:r>
            <a:r>
              <a:rPr lang="zh-CN" altLang="en-US" sz="2000" dirty="0">
                <a:ea typeface="楷体_GB2312" pitchFamily="49" charset="-122"/>
              </a:rPr>
              <a:t>无论何种情况，都令  </a:t>
            </a:r>
            <a:r>
              <a:rPr lang="en-US" altLang="zh-CN" sz="2000" dirty="0">
                <a:ea typeface="楷体_GB2312" pitchFamily="49" charset="-122"/>
              </a:rPr>
              <a:t>AVALUE[A] = {R</a:t>
            </a:r>
            <a:r>
              <a:rPr lang="en-US" altLang="zh-CN" sz="2000" dirty="0" smtClean="0">
                <a:ea typeface="楷体_GB2312" pitchFamily="49" charset="-122"/>
              </a:rPr>
              <a:t>}</a:t>
            </a:r>
          </a:p>
          <a:p>
            <a:pPr lvl="1" algn="l"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如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或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的现行值在基本块中不再被引用，它们也不是基本</a:t>
            </a:r>
            <a:r>
              <a:rPr lang="zh-CN" altLang="en-US" sz="2400" dirty="0" smtClean="0">
                <a:ea typeface="楷体_GB2312" pitchFamily="49" charset="-122"/>
              </a:rPr>
              <a:t>块出口</a:t>
            </a:r>
            <a:r>
              <a:rPr lang="zh-CN" altLang="en-US" sz="2400" dirty="0">
                <a:ea typeface="楷体_GB2312" pitchFamily="49" charset="-122"/>
              </a:rPr>
              <a:t>之后的活跃变量（由语句 </a:t>
            </a:r>
            <a:r>
              <a:rPr lang="en-US" altLang="zh-CN" sz="2400" dirty="0">
                <a:ea typeface="楷体_GB2312" pitchFamily="49" charset="-122"/>
              </a:rPr>
              <a:t>i </a:t>
            </a:r>
            <a:r>
              <a:rPr lang="zh-CN" altLang="en-US" sz="2400" dirty="0">
                <a:ea typeface="楷体_GB2312" pitchFamily="49" charset="-122"/>
              </a:rPr>
              <a:t>上的附加信息知道），并且其</a:t>
            </a:r>
            <a:r>
              <a:rPr lang="zh-CN" altLang="en-US" sz="2400" dirty="0" smtClean="0">
                <a:ea typeface="楷体_GB2312" pitchFamily="49" charset="-122"/>
              </a:rPr>
              <a:t>现行</a:t>
            </a:r>
            <a:r>
              <a:rPr lang="zh-CN" altLang="en-US" sz="2400" dirty="0">
                <a:ea typeface="楷体_GB2312" pitchFamily="49" charset="-122"/>
              </a:rPr>
              <a:t>值在某个寄存器 </a:t>
            </a:r>
            <a:r>
              <a:rPr lang="en-US" altLang="zh-CN" sz="2400" dirty="0" err="1">
                <a:ea typeface="楷体_GB2312" pitchFamily="49" charset="-122"/>
              </a:rPr>
              <a:t>R</a:t>
            </a:r>
            <a:r>
              <a:rPr lang="en-US" altLang="zh-CN" sz="2400" baseline="-25000" dirty="0" err="1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中，则删除 </a:t>
            </a:r>
            <a:r>
              <a:rPr lang="en-US" altLang="zh-CN" sz="2400" dirty="0">
                <a:ea typeface="楷体_GB2312" pitchFamily="49" charset="-122"/>
              </a:rPr>
              <a:t>RVALUE[</a:t>
            </a:r>
            <a:r>
              <a:rPr lang="en-US" altLang="zh-CN" sz="2400" dirty="0" err="1">
                <a:ea typeface="楷体_GB2312" pitchFamily="49" charset="-122"/>
              </a:rPr>
              <a:t>R</a:t>
            </a:r>
            <a:r>
              <a:rPr lang="en-US" altLang="zh-CN" sz="2400" baseline="-25000" dirty="0" err="1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] </a:t>
            </a:r>
            <a:r>
              <a:rPr lang="zh-CN" altLang="en-US" sz="2400" dirty="0">
                <a:ea typeface="楷体_GB2312" pitchFamily="49" charset="-122"/>
              </a:rPr>
              <a:t>中的 </a:t>
            </a:r>
            <a:r>
              <a:rPr lang="en-US" altLang="zh-CN" sz="2400" dirty="0">
                <a:ea typeface="楷体_GB2312" pitchFamily="49" charset="-122"/>
              </a:rPr>
              <a:t>B </a:t>
            </a:r>
            <a:r>
              <a:rPr lang="zh-CN" altLang="en-US" sz="2400" dirty="0">
                <a:ea typeface="楷体_GB2312" pitchFamily="49" charset="-122"/>
              </a:rPr>
              <a:t>或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 smtClean="0">
                <a:ea typeface="楷体_GB2312" pitchFamily="49" charset="-122"/>
              </a:rPr>
              <a:t>以及</a:t>
            </a:r>
            <a:r>
              <a:rPr lang="en-US" altLang="zh-CN" sz="2400" dirty="0" smtClean="0">
                <a:ea typeface="楷体_GB2312" pitchFamily="49" charset="-122"/>
              </a:rPr>
              <a:t> </a:t>
            </a:r>
            <a:r>
              <a:rPr lang="en-US" altLang="zh-CN" sz="2400" dirty="0">
                <a:ea typeface="楷体_GB2312" pitchFamily="49" charset="-122"/>
              </a:rPr>
              <a:t>AVALUE[B]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AVALUE[C] </a:t>
            </a:r>
            <a:r>
              <a:rPr lang="zh-CN" altLang="en-US" sz="2400" dirty="0">
                <a:ea typeface="楷体_GB2312" pitchFamily="49" charset="-122"/>
              </a:rPr>
              <a:t>中的 </a:t>
            </a:r>
            <a:r>
              <a:rPr lang="en-US" altLang="zh-CN" sz="2400" dirty="0" err="1">
                <a:ea typeface="楷体_GB2312" pitchFamily="49" charset="-122"/>
              </a:rPr>
              <a:t>R</a:t>
            </a:r>
            <a:r>
              <a:rPr lang="en-US" altLang="zh-CN" sz="2400" baseline="-25000" dirty="0" err="1"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，使该寄存器不再为 </a:t>
            </a:r>
            <a:r>
              <a:rPr lang="en-US" altLang="zh-CN" sz="2400" dirty="0">
                <a:ea typeface="楷体_GB2312" pitchFamily="49" charset="-122"/>
              </a:rPr>
              <a:t>B </a:t>
            </a:r>
            <a:r>
              <a:rPr lang="zh-CN" altLang="en-US" sz="2400" dirty="0">
                <a:ea typeface="楷体_GB2312" pitchFamily="49" charset="-122"/>
              </a:rPr>
              <a:t>或 </a:t>
            </a:r>
            <a:r>
              <a:rPr lang="en-US" altLang="zh-CN" sz="2400" dirty="0">
                <a:ea typeface="楷体_GB2312" pitchFamily="49" charset="-122"/>
              </a:rPr>
              <a:t>C </a:t>
            </a:r>
            <a:r>
              <a:rPr lang="zh-CN" altLang="en-US" sz="2400" dirty="0" smtClean="0">
                <a:ea typeface="楷体_GB2312" pitchFamily="49" charset="-122"/>
              </a:rPr>
              <a:t>所</a:t>
            </a:r>
            <a:r>
              <a:rPr lang="zh-CN" altLang="en-US" sz="2400" dirty="0">
                <a:ea typeface="楷体_GB2312" pitchFamily="49" charset="-122"/>
              </a:rPr>
              <a:t>占用</a:t>
            </a:r>
          </a:p>
          <a:p>
            <a:pPr lvl="1" algn="l">
              <a:buClr>
                <a:srgbClr val="800080"/>
              </a:buClr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9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000" y="457200"/>
            <a:ext cx="86106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800080"/>
                </a:solidFill>
              </a:rPr>
              <a:t>step2</a:t>
            </a:r>
            <a:r>
              <a:rPr lang="en-US" altLang="zh-CN" sz="2000" dirty="0">
                <a:solidFill>
                  <a:srgbClr val="800080"/>
                </a:solidFill>
                <a:latin typeface="宋体" pitchFamily="2" charset="-122"/>
              </a:rPr>
              <a:t>: </a:t>
            </a:r>
            <a:r>
              <a:rPr lang="zh-CN" altLang="en-US" sz="2000" dirty="0">
                <a:ea typeface="楷体_GB2312" pitchFamily="49" charset="-122"/>
              </a:rPr>
              <a:t>处理完基本块中所有</a:t>
            </a:r>
            <a:r>
              <a:rPr lang="en-US" altLang="zh-CN" sz="2000" i="1" dirty="0">
                <a:ea typeface="楷体_GB2312" pitchFamily="49" charset="-122"/>
              </a:rPr>
              <a:t>TAC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zh-CN" altLang="en-US" sz="2000" dirty="0">
                <a:ea typeface="楷体_GB2312" pitchFamily="49" charset="-122"/>
              </a:rPr>
              <a:t>语句之后，对现行值</a:t>
            </a:r>
            <a:r>
              <a:rPr lang="zh-CN" altLang="en-US" sz="2000" dirty="0" smtClean="0">
                <a:ea typeface="楷体_GB2312" pitchFamily="49" charset="-122"/>
              </a:rPr>
              <a:t>在 </a:t>
            </a:r>
            <a:r>
              <a:rPr lang="zh-CN" altLang="en-US" sz="2000" dirty="0">
                <a:ea typeface="楷体_GB2312" pitchFamily="49" charset="-122"/>
              </a:rPr>
              <a:t>某寄存器 </a:t>
            </a:r>
            <a:r>
              <a:rPr lang="en-US" altLang="zh-CN" sz="2000" dirty="0">
                <a:ea typeface="楷体_GB2312" pitchFamily="49" charset="-122"/>
              </a:rPr>
              <a:t>R </a:t>
            </a:r>
            <a:r>
              <a:rPr lang="zh-CN" altLang="en-US" sz="2000" dirty="0">
                <a:ea typeface="楷体_GB2312" pitchFamily="49" charset="-122"/>
              </a:rPr>
              <a:t>中的每个变量 </a:t>
            </a:r>
            <a:r>
              <a:rPr lang="en-US" altLang="zh-CN" sz="2000" dirty="0">
                <a:ea typeface="楷体_GB2312" pitchFamily="49" charset="-122"/>
              </a:rPr>
              <a:t>M</a:t>
            </a:r>
            <a:r>
              <a:rPr lang="zh-CN" altLang="en-US" sz="2000" dirty="0">
                <a:ea typeface="楷体_GB2312" pitchFamily="49" charset="-122"/>
              </a:rPr>
              <a:t>，若它在出口之后是</a:t>
            </a:r>
            <a:r>
              <a:rPr lang="zh-CN" altLang="en-US" sz="2000" dirty="0" smtClean="0">
                <a:ea typeface="楷体_GB2312" pitchFamily="49" charset="-122"/>
              </a:rPr>
              <a:t>活跃的</a:t>
            </a:r>
            <a:r>
              <a:rPr lang="zh-CN" altLang="en-US" sz="2000" dirty="0">
                <a:ea typeface="楷体_GB2312" pitchFamily="49" charset="-122"/>
              </a:rPr>
              <a:t>，则生成 </a:t>
            </a:r>
            <a:r>
              <a:rPr lang="en-US" altLang="zh-CN" sz="2000" dirty="0">
                <a:solidFill>
                  <a:srgbClr val="800080"/>
                </a:solidFill>
                <a:ea typeface="楷体_GB2312" pitchFamily="49" charset="-122"/>
              </a:rPr>
              <a:t>MOVE  R, M</a:t>
            </a:r>
            <a:r>
              <a:rPr lang="zh-CN" altLang="en-US" sz="2000" dirty="0">
                <a:ea typeface="楷体_GB2312" pitchFamily="49" charset="-122"/>
              </a:rPr>
              <a:t>，将其存入</a:t>
            </a:r>
            <a:r>
              <a:rPr lang="zh-CN" altLang="en-US" sz="2000" dirty="0" smtClean="0">
                <a:ea typeface="楷体_GB2312" pitchFamily="49" charset="-122"/>
              </a:rPr>
              <a:t>主存</a:t>
            </a:r>
            <a:endParaRPr lang="en-US" altLang="zh-CN" sz="2000" dirty="0" smtClean="0">
              <a:ea typeface="楷体_GB2312" pitchFamily="49" charset="-122"/>
            </a:endParaRPr>
          </a:p>
          <a:p>
            <a:pPr algn="l">
              <a:buFont typeface="Symbol" pitchFamily="18" charset="2"/>
              <a:buChar char="-"/>
            </a:pPr>
            <a:r>
              <a:rPr lang="zh-CN" altLang="en-US" dirty="0">
                <a:solidFill>
                  <a:srgbClr val="800080"/>
                </a:solidFill>
                <a:ea typeface="楷体_GB2312" pitchFamily="49" charset="-122"/>
              </a:rPr>
              <a:t>函数 </a:t>
            </a:r>
            <a:r>
              <a:rPr lang="en-US" altLang="zh-CN" sz="2400" dirty="0" err="1">
                <a:solidFill>
                  <a:srgbClr val="800080"/>
                </a:solidFill>
                <a:ea typeface="楷体_GB2312" pitchFamily="49" charset="-122"/>
              </a:rPr>
              <a:t>getreg</a:t>
            </a:r>
            <a:endParaRPr lang="en-US" altLang="zh-CN" sz="2400" dirty="0">
              <a:solidFill>
                <a:srgbClr val="800080"/>
              </a:solidFill>
              <a:ea typeface="楷体_GB2312" pitchFamily="49" charset="-122"/>
            </a:endParaRPr>
          </a:p>
          <a:p>
            <a:pPr algn="l"/>
            <a:r>
              <a:rPr lang="en-US" altLang="zh-CN" sz="2400" dirty="0">
                <a:solidFill>
                  <a:srgbClr val="800080"/>
                </a:solidFill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（以 </a:t>
            </a:r>
            <a:r>
              <a:rPr lang="en-US" altLang="zh-CN" sz="2000" dirty="0">
                <a:ea typeface="楷体_GB2312" pitchFamily="49" charset="-122"/>
              </a:rPr>
              <a:t>i: A:=B op C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或</a:t>
            </a:r>
            <a:r>
              <a:rPr lang="en-US" altLang="zh-CN" sz="2000" dirty="0">
                <a:ea typeface="楷体_GB2312" pitchFamily="49" charset="-122"/>
              </a:rPr>
              <a:t>i: A:=B</a:t>
            </a:r>
            <a:r>
              <a:rPr lang="zh-CN" altLang="en-US" sz="2400" dirty="0">
                <a:ea typeface="楷体_GB2312" pitchFamily="49" charset="-122"/>
              </a:rPr>
              <a:t>为参数， 返回一个伪寄存器）</a:t>
            </a:r>
            <a:r>
              <a:rPr lang="zh-CN" altLang="en-US" dirty="0">
                <a:ea typeface="楷体_GB2312" pitchFamily="49" charset="-122"/>
              </a:rPr>
              <a:t> </a:t>
            </a:r>
            <a:endParaRPr lang="en-US" altLang="zh-CN" dirty="0">
              <a:ea typeface="楷体_GB2312" pitchFamily="49" charset="-122"/>
            </a:endParaRPr>
          </a:p>
          <a:p>
            <a:pPr algn="l"/>
            <a:endParaRPr lang="en-US" altLang="zh-CN" sz="1000" dirty="0">
              <a:ea typeface="楷体_GB2312" pitchFamily="49" charset="-122"/>
            </a:endParaRPr>
          </a:p>
          <a:p>
            <a:pPr algn="l"/>
            <a:r>
              <a:rPr lang="en-US" altLang="zh-CN" sz="2400" dirty="0">
                <a:solidFill>
                  <a:srgbClr val="800080"/>
                </a:solidFill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步骤</a:t>
            </a:r>
            <a:r>
              <a:rPr lang="zh-CN" altLang="en-US" sz="2400" dirty="0">
                <a:solidFill>
                  <a:srgbClr val="800080"/>
                </a:solidFill>
                <a:latin typeface="宋体" pitchFamily="2" charset="-122"/>
              </a:rPr>
              <a:t>：</a:t>
            </a:r>
            <a:endParaRPr lang="zh-CN" altLang="en-US" sz="2400" dirty="0">
              <a:ea typeface="楷体_GB2312" pitchFamily="49" charset="-122"/>
            </a:endParaRPr>
          </a:p>
          <a:p>
            <a:pPr algn="l"/>
            <a:r>
              <a:rPr lang="zh-CN" altLang="en-US" sz="1000" dirty="0">
                <a:ea typeface="楷体_GB2312" pitchFamily="49" charset="-122"/>
              </a:rPr>
              <a:t> </a:t>
            </a:r>
          </a:p>
          <a:p>
            <a:pPr lvl="1" algn="l">
              <a:buClr>
                <a:srgbClr val="800080"/>
              </a:buClr>
              <a:buFontTx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对于 </a:t>
            </a:r>
            <a:r>
              <a:rPr lang="en-US" altLang="zh-CN" sz="2000" dirty="0">
                <a:ea typeface="楷体_GB2312" pitchFamily="49" charset="-122"/>
              </a:rPr>
              <a:t>i: A:=B op C </a:t>
            </a:r>
          </a:p>
          <a:p>
            <a:pPr lvl="1" algn="l">
              <a:buClr>
                <a:srgbClr val="800080"/>
              </a:buClr>
            </a:pPr>
            <a:endParaRPr lang="en-US" altLang="zh-CN" sz="1000" dirty="0">
              <a:ea typeface="楷体_GB2312" pitchFamily="49" charset="-122"/>
            </a:endParaRPr>
          </a:p>
          <a:p>
            <a:pPr lvl="1" algn="l">
              <a:buClr>
                <a:srgbClr val="800080"/>
              </a:buClr>
            </a:pPr>
            <a:r>
              <a:rPr lang="en-US" altLang="zh-CN" sz="2000" dirty="0">
                <a:ea typeface="楷体_GB2312" pitchFamily="49" charset="-122"/>
              </a:rPr>
              <a:t>    </a:t>
            </a:r>
            <a:r>
              <a:rPr lang="zh-CN" altLang="en-US" sz="2000" dirty="0">
                <a:ea typeface="楷体_GB2312" pitchFamily="49" charset="-122"/>
              </a:rPr>
              <a:t>若 </a:t>
            </a:r>
            <a:r>
              <a:rPr lang="en-US" altLang="zh-CN" sz="2000" dirty="0">
                <a:ea typeface="楷体_GB2312" pitchFamily="49" charset="-122"/>
              </a:rPr>
              <a:t>B</a:t>
            </a:r>
            <a:r>
              <a:rPr lang="en-US" altLang="zh-CN" sz="2000" dirty="0">
                <a:ea typeface="楷体_GB2312" pitchFamily="49" charset="-122"/>
                <a:sym typeface="Symbol"/>
              </a:rPr>
              <a:t></a:t>
            </a:r>
            <a:r>
              <a:rPr lang="en-US" altLang="zh-CN" sz="2000" dirty="0">
                <a:ea typeface="楷体_GB2312" pitchFamily="49" charset="-122"/>
              </a:rPr>
              <a:t>RVALUE[R]</a:t>
            </a:r>
            <a:r>
              <a:rPr lang="zh-CN" altLang="en-US" sz="2000" dirty="0">
                <a:ea typeface="楷体_GB2312" pitchFamily="49" charset="-122"/>
              </a:rPr>
              <a:t>，且在语句 </a:t>
            </a:r>
            <a:r>
              <a:rPr lang="en-US" altLang="zh-CN" sz="2000" dirty="0">
                <a:ea typeface="楷体_GB2312" pitchFamily="49" charset="-122"/>
              </a:rPr>
              <a:t>i </a:t>
            </a:r>
            <a:r>
              <a:rPr lang="zh-CN" altLang="en-US" sz="2000" dirty="0">
                <a:ea typeface="楷体_GB2312" pitchFamily="49" charset="-122"/>
              </a:rPr>
              <a:t>之后 </a:t>
            </a:r>
            <a:r>
              <a:rPr lang="en-US" altLang="zh-CN" sz="2000" dirty="0">
                <a:ea typeface="楷体_GB2312" pitchFamily="49" charset="-122"/>
              </a:rPr>
              <a:t>B </a:t>
            </a:r>
            <a:r>
              <a:rPr lang="zh-CN" altLang="en-US" sz="2000" dirty="0">
                <a:ea typeface="楷体_GB2312" pitchFamily="49" charset="-122"/>
              </a:rPr>
              <a:t>在基本块中不再被引用，同</a:t>
            </a:r>
          </a:p>
          <a:p>
            <a:pPr lvl="1" algn="l">
              <a:buClr>
                <a:srgbClr val="800080"/>
              </a:buClr>
            </a:pPr>
            <a:r>
              <a:rPr lang="zh-CN" altLang="en-US" sz="2000" dirty="0">
                <a:ea typeface="楷体_GB2312" pitchFamily="49" charset="-122"/>
              </a:rPr>
              <a:t>    时也不是基本块出口之后的活跃变量（由 </a:t>
            </a:r>
            <a:r>
              <a:rPr lang="en-US" altLang="zh-CN" sz="2000" dirty="0">
                <a:ea typeface="楷体_GB2312" pitchFamily="49" charset="-122"/>
              </a:rPr>
              <a:t>i </a:t>
            </a:r>
            <a:r>
              <a:rPr lang="zh-CN" altLang="en-US" sz="2000" dirty="0">
                <a:ea typeface="楷体_GB2312" pitchFamily="49" charset="-122"/>
              </a:rPr>
              <a:t>上的附加信息可知道），</a:t>
            </a:r>
          </a:p>
          <a:p>
            <a:pPr lvl="1" algn="l">
              <a:buClr>
                <a:srgbClr val="800080"/>
              </a:buClr>
            </a:pPr>
            <a:r>
              <a:rPr lang="zh-CN" altLang="en-US" sz="2000" dirty="0">
                <a:ea typeface="楷体_GB2312" pitchFamily="49" charset="-122"/>
              </a:rPr>
              <a:t>    则返回 </a:t>
            </a:r>
            <a:r>
              <a:rPr lang="en-US" altLang="zh-CN" sz="2000" dirty="0">
                <a:ea typeface="楷体_GB2312" pitchFamily="49" charset="-122"/>
              </a:rPr>
              <a:t>R</a:t>
            </a:r>
            <a:r>
              <a:rPr lang="zh-CN" altLang="en-US" sz="2000" dirty="0">
                <a:ea typeface="楷体_GB2312" pitchFamily="49" charset="-122"/>
              </a:rPr>
              <a:t>；</a:t>
            </a:r>
          </a:p>
          <a:p>
            <a:pPr algn="l"/>
            <a:endParaRPr lang="zh-CN" altLang="en-US" sz="1000" dirty="0">
              <a:ea typeface="楷体_GB2312" pitchFamily="49" charset="-122"/>
            </a:endParaRPr>
          </a:p>
          <a:p>
            <a:pPr lvl="1" algn="l">
              <a:buClr>
                <a:srgbClr val="800080"/>
              </a:buClr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否则</a:t>
            </a:r>
            <a:r>
              <a:rPr lang="zh-CN" altLang="en-US" sz="2000" dirty="0">
                <a:ea typeface="楷体_GB2312" pitchFamily="49" charset="-122"/>
              </a:rPr>
              <a:t>，返回一个新的伪寄存器</a:t>
            </a:r>
            <a:r>
              <a:rPr lang="en-US" altLang="zh-CN" sz="2000" dirty="0">
                <a:ea typeface="楷体_GB2312" pitchFamily="49" charset="-122"/>
              </a:rPr>
              <a:t>R’</a:t>
            </a:r>
          </a:p>
          <a:p>
            <a:pPr lvl="1" algn="l">
              <a:buClr>
                <a:srgbClr val="800080"/>
              </a:buClr>
            </a:pPr>
            <a:endParaRPr lang="en-US" altLang="zh-CN" sz="1000" dirty="0">
              <a:ea typeface="楷体_GB2312" pitchFamily="49" charset="-122"/>
            </a:endParaRPr>
          </a:p>
          <a:p>
            <a:pPr lvl="1" algn="l">
              <a:buClr>
                <a:srgbClr val="800080"/>
              </a:buClr>
              <a:buFontTx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对于 </a:t>
            </a:r>
            <a:r>
              <a:rPr lang="en-US" altLang="zh-CN" sz="2000" dirty="0">
                <a:ea typeface="楷体_GB2312" pitchFamily="49" charset="-122"/>
              </a:rPr>
              <a:t>i: A:=B </a:t>
            </a:r>
          </a:p>
          <a:p>
            <a:pPr lvl="1" algn="l">
              <a:buClr>
                <a:srgbClr val="800080"/>
              </a:buClr>
            </a:pPr>
            <a:endParaRPr lang="en-US" altLang="zh-CN" sz="1000" dirty="0">
              <a:ea typeface="楷体_GB2312" pitchFamily="49" charset="-122"/>
            </a:endParaRPr>
          </a:p>
          <a:p>
            <a:pPr lvl="1" algn="l">
              <a:buClr>
                <a:srgbClr val="800080"/>
              </a:buClr>
            </a:pPr>
            <a:r>
              <a:rPr lang="en-US" altLang="zh-CN" sz="2000" dirty="0">
                <a:ea typeface="楷体_GB2312" pitchFamily="49" charset="-122"/>
              </a:rPr>
              <a:t>    </a:t>
            </a:r>
            <a:r>
              <a:rPr lang="zh-CN" altLang="en-US" sz="2000" dirty="0">
                <a:ea typeface="楷体_GB2312" pitchFamily="49" charset="-122"/>
              </a:rPr>
              <a:t>若 </a:t>
            </a:r>
            <a:r>
              <a:rPr lang="en-US" altLang="zh-CN" sz="2000" dirty="0">
                <a:ea typeface="楷体_GB2312" pitchFamily="49" charset="-122"/>
              </a:rPr>
              <a:t>B</a:t>
            </a:r>
            <a:r>
              <a:rPr lang="en-US" altLang="zh-CN" sz="2000" dirty="0">
                <a:ea typeface="楷体_GB2312" pitchFamily="49" charset="-122"/>
                <a:sym typeface="Symbol"/>
              </a:rPr>
              <a:t></a:t>
            </a:r>
            <a:r>
              <a:rPr lang="en-US" altLang="zh-CN" sz="2000" dirty="0">
                <a:ea typeface="楷体_GB2312" pitchFamily="49" charset="-122"/>
              </a:rPr>
              <a:t>RVALUE[R] </a:t>
            </a:r>
            <a:r>
              <a:rPr lang="zh-CN" altLang="en-US" sz="2000" dirty="0">
                <a:ea typeface="楷体_GB2312" pitchFamily="49" charset="-122"/>
              </a:rPr>
              <a:t>，则返回 </a:t>
            </a:r>
            <a:r>
              <a:rPr lang="en-US" altLang="zh-CN" sz="2000" dirty="0">
                <a:ea typeface="楷体_GB2312" pitchFamily="49" charset="-122"/>
              </a:rPr>
              <a:t>R</a:t>
            </a:r>
            <a:r>
              <a:rPr lang="zh-CN" altLang="en-US" sz="2000" dirty="0">
                <a:ea typeface="楷体_GB2312" pitchFamily="49" charset="-122"/>
              </a:rPr>
              <a:t>；</a:t>
            </a:r>
          </a:p>
          <a:p>
            <a:pPr algn="l"/>
            <a:endParaRPr lang="zh-CN" altLang="en-US" sz="1000" dirty="0">
              <a:ea typeface="楷体_GB2312" pitchFamily="49" charset="-122"/>
            </a:endParaRPr>
          </a:p>
          <a:p>
            <a:pPr lvl="1" algn="l">
              <a:buClr>
                <a:srgbClr val="800080"/>
              </a:buClr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否则</a:t>
            </a:r>
            <a:r>
              <a:rPr lang="zh-CN" altLang="en-US" sz="2000" dirty="0">
                <a:ea typeface="楷体_GB2312" pitchFamily="49" charset="-122"/>
              </a:rPr>
              <a:t>，返回一个新的伪寄存器</a:t>
            </a:r>
            <a:r>
              <a:rPr lang="en-US" altLang="zh-CN" sz="2000" dirty="0">
                <a:ea typeface="楷体_GB2312" pitchFamily="49" charset="-122"/>
              </a:rPr>
              <a:t>R’</a:t>
            </a:r>
            <a:endParaRPr lang="en-US" altLang="zh-CN" sz="2400" dirty="0">
              <a:ea typeface="楷体_GB2312" pitchFamily="49" charset="-122"/>
            </a:endParaRPr>
          </a:p>
          <a:p>
            <a:pPr algn="l"/>
            <a:endParaRPr lang="zh-CN" altLang="en-US" sz="20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892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8600" y="487362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en-US" sz="3200" dirty="0">
                <a:ea typeface="楷体_GB2312" pitchFamily="49" charset="-122"/>
              </a:rPr>
              <a:t>一个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简单的代码生成算法</a:t>
            </a: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举例</a:t>
            </a: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7086600" y="297358"/>
            <a:ext cx="142557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pPr algn="l">
              <a:lnSpc>
                <a:spcPct val="100000"/>
              </a:lnSpc>
              <a:buClr>
                <a:srgbClr val="800080"/>
              </a:buClr>
            </a:pPr>
            <a:r>
              <a:rPr lang="en-US" altLang="zh-CN" sz="2000" b="0" dirty="0">
                <a:ea typeface="楷体_GB2312" pitchFamily="49" charset="-122"/>
              </a:rPr>
              <a:t>t := a - </a:t>
            </a:r>
            <a:r>
              <a:rPr lang="en-US" altLang="zh-CN" sz="2000" b="0" dirty="0" smtClean="0">
                <a:ea typeface="楷体_GB2312" pitchFamily="49" charset="-122"/>
              </a:rPr>
              <a:t>b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0" dirty="0" smtClean="0">
                <a:ea typeface="楷体_GB2312" pitchFamily="49" charset="-122"/>
              </a:rPr>
              <a:t>a := b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0" dirty="0" smtClean="0">
                <a:ea typeface="楷体_GB2312" pitchFamily="49" charset="-122"/>
              </a:rPr>
              <a:t>u </a:t>
            </a:r>
            <a:r>
              <a:rPr lang="en-US" altLang="zh-CN" sz="2000" b="0" dirty="0">
                <a:ea typeface="楷体_GB2312" pitchFamily="49" charset="-122"/>
              </a:rPr>
              <a:t>:= a - </a:t>
            </a:r>
            <a:r>
              <a:rPr lang="en-US" altLang="zh-CN" sz="2000" b="0" dirty="0" smtClean="0">
                <a:ea typeface="楷体_GB2312" pitchFamily="49" charset="-122"/>
              </a:rPr>
              <a:t>c </a:t>
            </a:r>
            <a:endParaRPr lang="en-US" altLang="zh-CN" sz="2000" b="0" dirty="0" smtClean="0"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0" dirty="0" smtClean="0">
                <a:ea typeface="楷体_GB2312" pitchFamily="49" charset="-122"/>
              </a:rPr>
              <a:t>v </a:t>
            </a:r>
            <a:r>
              <a:rPr lang="en-US" altLang="zh-CN" sz="2000" b="0" dirty="0">
                <a:ea typeface="楷体_GB2312" pitchFamily="49" charset="-122"/>
              </a:rPr>
              <a:t>:= t + </a:t>
            </a:r>
            <a:r>
              <a:rPr lang="en-US" altLang="zh-CN" sz="2000" b="0" dirty="0" smtClean="0">
                <a:ea typeface="楷体_GB2312" pitchFamily="49" charset="-122"/>
              </a:rPr>
              <a:t>u </a:t>
            </a:r>
            <a:endParaRPr lang="en-US" altLang="zh-CN" sz="2000" b="0" dirty="0" smtClean="0"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</a:pPr>
            <a:r>
              <a:rPr lang="en-US" altLang="zh-CN" sz="2000" b="0" dirty="0" smtClean="0">
                <a:ea typeface="楷体_GB2312" pitchFamily="49" charset="-122"/>
              </a:rPr>
              <a:t>d </a:t>
            </a:r>
            <a:r>
              <a:rPr lang="en-US" altLang="zh-CN" sz="2000" b="0" dirty="0">
                <a:ea typeface="楷体_GB2312" pitchFamily="49" charset="-122"/>
              </a:rPr>
              <a:t>:= v + u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1115760"/>
            <a:ext cx="66944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ea typeface="楷体_GB2312" pitchFamily="49" charset="-122"/>
              </a:rPr>
              <a:t>   </a:t>
            </a:r>
            <a:r>
              <a:rPr lang="zh-CN" altLang="en-US" sz="2400" dirty="0">
                <a:ea typeface="楷体_GB2312" pitchFamily="49" charset="-122"/>
              </a:rPr>
              <a:t>对于右图的基本块 （</a:t>
            </a:r>
            <a:r>
              <a:rPr lang="zh-CN" altLang="en-US" sz="2400" dirty="0" smtClean="0">
                <a:ea typeface="楷体_GB2312" pitchFamily="49" charset="-122"/>
              </a:rPr>
              <a:t>假定</a:t>
            </a:r>
            <a:r>
              <a:rPr lang="en-US" altLang="zh-CN" sz="2400" b="0" dirty="0" smtClean="0">
                <a:ea typeface="楷体_GB2312" pitchFamily="49" charset="-122"/>
              </a:rPr>
              <a:t>b</a:t>
            </a:r>
            <a:r>
              <a:rPr lang="zh-CN" altLang="en-US" sz="2400" dirty="0" smtClean="0">
                <a:ea typeface="楷体_GB2312" pitchFamily="49" charset="-122"/>
              </a:rPr>
              <a:t>和 </a:t>
            </a:r>
            <a:r>
              <a:rPr lang="en-US" altLang="zh-CN" sz="2400" b="0" dirty="0">
                <a:ea typeface="楷体_GB2312" pitchFamily="49" charset="-122"/>
              </a:rPr>
              <a:t>d </a:t>
            </a:r>
            <a:r>
              <a:rPr lang="zh-CN" altLang="en-US" sz="2400" dirty="0">
                <a:ea typeface="楷体_GB2312" pitchFamily="49" charset="-122"/>
              </a:rPr>
              <a:t>在基本块的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出口是活跃的），利用上述算法可生成如下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代码序列：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186493"/>
              </p:ext>
            </p:extLst>
          </p:nvPr>
        </p:nvGraphicFramePr>
        <p:xfrm>
          <a:off x="685800" y="2436405"/>
          <a:ext cx="8132763" cy="397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4" imgW="8349586" imgH="4084445" progId="Word.Document.8">
                  <p:embed/>
                </p:oleObj>
              </mc:Choice>
              <mc:Fallback>
                <p:oleObj name="Document" r:id="rId4" imgW="8349586" imgH="4084445" progId="Word.Document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36405"/>
                        <a:ext cx="8132763" cy="397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7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4608" y="457200"/>
            <a:ext cx="37379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zh-CN" sz="3200" dirty="0" smtClean="0">
                <a:solidFill>
                  <a:srgbClr val="800080"/>
                </a:solidFill>
                <a:ea typeface="楷体_GB2312" pitchFamily="49" charset="-122"/>
              </a:rPr>
              <a:t>高效使用寄存器</a:t>
            </a:r>
            <a:endParaRPr lang="zh-CN" altLang="en-US" sz="3200" dirty="0">
              <a:solidFill>
                <a:srgbClr val="800080"/>
              </a:solidFill>
              <a:ea typeface="楷体_GB2312" pitchFamily="49" charset="-122"/>
            </a:endParaRPr>
          </a:p>
        </p:txBody>
      </p:sp>
      <p:sp>
        <p:nvSpPr>
          <p:cNvPr id="81935" name="Rectangle 17"/>
          <p:cNvSpPr>
            <a:spLocks noChangeArrowheads="1"/>
          </p:cNvSpPr>
          <p:nvPr/>
        </p:nvSpPr>
        <p:spPr bwMode="auto">
          <a:xfrm>
            <a:off x="727075" y="1052085"/>
            <a:ext cx="723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从某个基本块的 </a:t>
            </a:r>
            <a:r>
              <a:rPr lang="en-US" altLang="zh-CN" sz="2400" b="0" i="1" dirty="0">
                <a:ea typeface="楷体_GB2312" pitchFamily="49" charset="-122"/>
              </a:rPr>
              <a:t>DAG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表示得到的两段 </a:t>
            </a:r>
            <a:r>
              <a:rPr lang="en-US" altLang="zh-CN" sz="2400" b="0" i="1" dirty="0">
                <a:ea typeface="楷体_GB2312" pitchFamily="49" charset="-122"/>
              </a:rPr>
              <a:t>TAC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代码</a:t>
            </a:r>
          </a:p>
        </p:txBody>
      </p:sp>
      <p:sp>
        <p:nvSpPr>
          <p:cNvPr id="81936" name="Line 21"/>
          <p:cNvSpPr>
            <a:spLocks noChangeShapeType="1"/>
          </p:cNvSpPr>
          <p:nvPr/>
        </p:nvSpPr>
        <p:spPr bwMode="auto">
          <a:xfrm flipH="1">
            <a:off x="1874086" y="2270125"/>
            <a:ext cx="685800" cy="1447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37" name="Oval 22"/>
          <p:cNvSpPr>
            <a:spLocks noChangeArrowheads="1"/>
          </p:cNvSpPr>
          <p:nvPr/>
        </p:nvSpPr>
        <p:spPr bwMode="auto">
          <a:xfrm>
            <a:off x="3432175" y="28956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 </a:t>
            </a: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</a:t>
            </a:r>
            <a:endParaRPr lang="en-US" altLang="zh-CN" sz="2400" b="0"/>
          </a:p>
        </p:txBody>
      </p:sp>
      <p:sp>
        <p:nvSpPr>
          <p:cNvPr id="81938" name="Oval 23"/>
          <p:cNvSpPr>
            <a:spLocks noChangeArrowheads="1"/>
          </p:cNvSpPr>
          <p:nvPr/>
        </p:nvSpPr>
        <p:spPr bwMode="auto">
          <a:xfrm>
            <a:off x="1447800" y="38100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 </a:t>
            </a:r>
            <a:r>
              <a:rPr kumimoji="0" lang="en-US" altLang="zh-CN" sz="1600">
                <a:solidFill>
                  <a:srgbClr val="800080"/>
                </a:solidFill>
              </a:rPr>
              <a:t>+</a:t>
            </a:r>
          </a:p>
        </p:txBody>
      </p:sp>
      <p:sp>
        <p:nvSpPr>
          <p:cNvPr id="81939" name="Oval 24"/>
          <p:cNvSpPr>
            <a:spLocks noChangeArrowheads="1"/>
          </p:cNvSpPr>
          <p:nvPr/>
        </p:nvSpPr>
        <p:spPr bwMode="auto">
          <a:xfrm>
            <a:off x="2822575" y="38100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endParaRPr kumimoji="0" lang="en-US" altLang="zh-CN" sz="1600">
              <a:solidFill>
                <a:srgbClr val="800080"/>
              </a:solidFill>
            </a:endParaRPr>
          </a:p>
        </p:txBody>
      </p:sp>
      <p:sp>
        <p:nvSpPr>
          <p:cNvPr id="81940" name="Oval 25"/>
          <p:cNvSpPr>
            <a:spLocks noChangeArrowheads="1"/>
          </p:cNvSpPr>
          <p:nvPr/>
        </p:nvSpPr>
        <p:spPr bwMode="auto">
          <a:xfrm>
            <a:off x="4191000" y="38100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 </a:t>
            </a:r>
            <a:r>
              <a:rPr kumimoji="0" lang="en-US" altLang="zh-CN" sz="1600">
                <a:solidFill>
                  <a:srgbClr val="800080"/>
                </a:solidFill>
              </a:rPr>
              <a:t>+</a:t>
            </a:r>
          </a:p>
        </p:txBody>
      </p:sp>
      <p:sp>
        <p:nvSpPr>
          <p:cNvPr id="81941" name="Oval 26"/>
          <p:cNvSpPr>
            <a:spLocks noChangeArrowheads="1"/>
          </p:cNvSpPr>
          <p:nvPr/>
        </p:nvSpPr>
        <p:spPr bwMode="auto">
          <a:xfrm>
            <a:off x="762000" y="46990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endParaRPr kumimoji="0" lang="en-US" altLang="zh-CN" sz="1600">
              <a:solidFill>
                <a:srgbClr val="800080"/>
              </a:solidFill>
            </a:endParaRPr>
          </a:p>
        </p:txBody>
      </p:sp>
      <p:sp>
        <p:nvSpPr>
          <p:cNvPr id="81942" name="Oval 27"/>
          <p:cNvSpPr>
            <a:spLocks noChangeArrowheads="1"/>
          </p:cNvSpPr>
          <p:nvPr/>
        </p:nvSpPr>
        <p:spPr bwMode="auto">
          <a:xfrm>
            <a:off x="1981200" y="47244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endParaRPr kumimoji="0" lang="en-US" altLang="zh-CN" sz="1600">
              <a:solidFill>
                <a:srgbClr val="800080"/>
              </a:solidFill>
            </a:endParaRPr>
          </a:p>
        </p:txBody>
      </p:sp>
      <p:sp>
        <p:nvSpPr>
          <p:cNvPr id="81943" name="Oval 28"/>
          <p:cNvSpPr>
            <a:spLocks noChangeArrowheads="1"/>
          </p:cNvSpPr>
          <p:nvPr/>
        </p:nvSpPr>
        <p:spPr bwMode="auto">
          <a:xfrm>
            <a:off x="3432175" y="46990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endParaRPr kumimoji="0" lang="en-US" altLang="zh-CN" sz="1600">
              <a:solidFill>
                <a:srgbClr val="800080"/>
              </a:solidFill>
            </a:endParaRPr>
          </a:p>
        </p:txBody>
      </p:sp>
      <p:sp>
        <p:nvSpPr>
          <p:cNvPr id="81944" name="Oval 29"/>
          <p:cNvSpPr>
            <a:spLocks noChangeArrowheads="1"/>
          </p:cNvSpPr>
          <p:nvPr/>
        </p:nvSpPr>
        <p:spPr bwMode="auto">
          <a:xfrm>
            <a:off x="4803775" y="46990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endParaRPr kumimoji="0" lang="en-US" altLang="zh-CN" sz="1600">
              <a:solidFill>
                <a:srgbClr val="800080"/>
              </a:solidFill>
            </a:endParaRPr>
          </a:p>
        </p:txBody>
      </p:sp>
      <p:sp>
        <p:nvSpPr>
          <p:cNvPr id="81945" name="Line 30"/>
          <p:cNvSpPr>
            <a:spLocks noChangeShapeType="1"/>
          </p:cNvSpPr>
          <p:nvPr/>
        </p:nvSpPr>
        <p:spPr bwMode="auto">
          <a:xfrm>
            <a:off x="2898775" y="2438400"/>
            <a:ext cx="6096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46" name="Line 31"/>
          <p:cNvSpPr>
            <a:spLocks noChangeShapeType="1"/>
          </p:cNvSpPr>
          <p:nvPr/>
        </p:nvSpPr>
        <p:spPr bwMode="auto">
          <a:xfrm flipV="1">
            <a:off x="3203575" y="3276600"/>
            <a:ext cx="3810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47" name="Line 32"/>
          <p:cNvSpPr>
            <a:spLocks noChangeShapeType="1"/>
          </p:cNvSpPr>
          <p:nvPr/>
        </p:nvSpPr>
        <p:spPr bwMode="auto">
          <a:xfrm>
            <a:off x="1984375" y="4191000"/>
            <a:ext cx="3810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48" name="Line 33"/>
          <p:cNvSpPr>
            <a:spLocks noChangeShapeType="1"/>
          </p:cNvSpPr>
          <p:nvPr/>
        </p:nvSpPr>
        <p:spPr bwMode="auto">
          <a:xfrm flipV="1">
            <a:off x="3813175" y="4191000"/>
            <a:ext cx="5334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49" name="Line 34"/>
          <p:cNvSpPr>
            <a:spLocks noChangeShapeType="1"/>
          </p:cNvSpPr>
          <p:nvPr/>
        </p:nvSpPr>
        <p:spPr bwMode="auto">
          <a:xfrm>
            <a:off x="4803775" y="4191000"/>
            <a:ext cx="3810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50" name="Line 35"/>
          <p:cNvSpPr>
            <a:spLocks noChangeShapeType="1"/>
          </p:cNvSpPr>
          <p:nvPr/>
        </p:nvSpPr>
        <p:spPr bwMode="auto">
          <a:xfrm flipH="1">
            <a:off x="1146175" y="4191000"/>
            <a:ext cx="5334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51" name="Rectangle 36"/>
          <p:cNvSpPr>
            <a:spLocks noChangeArrowheads="1"/>
          </p:cNvSpPr>
          <p:nvPr/>
        </p:nvSpPr>
        <p:spPr bwMode="auto">
          <a:xfrm>
            <a:off x="957263" y="5165725"/>
            <a:ext cx="4175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a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81952" name="Rectangle 37"/>
          <p:cNvSpPr>
            <a:spLocks noChangeArrowheads="1"/>
          </p:cNvSpPr>
          <p:nvPr/>
        </p:nvSpPr>
        <p:spPr bwMode="auto">
          <a:xfrm>
            <a:off x="2060575" y="36576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T1</a:t>
            </a:r>
          </a:p>
        </p:txBody>
      </p:sp>
      <p:sp>
        <p:nvSpPr>
          <p:cNvPr id="81953" name="Rectangle 38"/>
          <p:cNvSpPr>
            <a:spLocks noChangeArrowheads="1"/>
          </p:cNvSpPr>
          <p:nvPr/>
        </p:nvSpPr>
        <p:spPr bwMode="auto">
          <a:xfrm>
            <a:off x="6019800" y="1698625"/>
            <a:ext cx="1524000" cy="153035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/>
              <a:t>T1:=a+b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/>
              <a:t>T2:=c+d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/>
              <a:t>T3:=e-T2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/>
              <a:t>T4:=T1-T3</a:t>
            </a:r>
          </a:p>
        </p:txBody>
      </p:sp>
      <p:sp>
        <p:nvSpPr>
          <p:cNvPr id="81954" name="Rectangle 40"/>
          <p:cNvSpPr>
            <a:spLocks noChangeArrowheads="1"/>
          </p:cNvSpPr>
          <p:nvPr/>
        </p:nvSpPr>
        <p:spPr bwMode="auto">
          <a:xfrm>
            <a:off x="2746375" y="1812925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T4</a:t>
            </a:r>
          </a:p>
        </p:txBody>
      </p:sp>
      <p:sp>
        <p:nvSpPr>
          <p:cNvPr id="81955" name="Rectangle 41"/>
          <p:cNvSpPr>
            <a:spLocks noChangeArrowheads="1"/>
          </p:cNvSpPr>
          <p:nvPr/>
        </p:nvSpPr>
        <p:spPr bwMode="auto">
          <a:xfrm>
            <a:off x="3584575" y="5165725"/>
            <a:ext cx="403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c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81956" name="Rectangle 42"/>
          <p:cNvSpPr>
            <a:spLocks noChangeArrowheads="1"/>
          </p:cNvSpPr>
          <p:nvPr/>
        </p:nvSpPr>
        <p:spPr bwMode="auto">
          <a:xfrm>
            <a:off x="5053013" y="5165725"/>
            <a:ext cx="4175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d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81957" name="Rectangle 44"/>
          <p:cNvSpPr>
            <a:spLocks noChangeArrowheads="1"/>
          </p:cNvSpPr>
          <p:nvPr/>
        </p:nvSpPr>
        <p:spPr bwMode="auto">
          <a:xfrm>
            <a:off x="4041775" y="26670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T3</a:t>
            </a:r>
          </a:p>
        </p:txBody>
      </p:sp>
      <p:sp>
        <p:nvSpPr>
          <p:cNvPr id="81958" name="Rectangle 48"/>
          <p:cNvSpPr>
            <a:spLocks noChangeArrowheads="1"/>
          </p:cNvSpPr>
          <p:nvPr/>
        </p:nvSpPr>
        <p:spPr bwMode="auto">
          <a:xfrm>
            <a:off x="4856163" y="3717925"/>
            <a:ext cx="481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T2</a:t>
            </a:r>
          </a:p>
        </p:txBody>
      </p:sp>
      <p:sp>
        <p:nvSpPr>
          <p:cNvPr id="81959" name="Line 49"/>
          <p:cNvSpPr>
            <a:spLocks noChangeShapeType="1"/>
          </p:cNvSpPr>
          <p:nvPr/>
        </p:nvSpPr>
        <p:spPr bwMode="auto">
          <a:xfrm>
            <a:off x="4041775" y="3276600"/>
            <a:ext cx="4572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60" name="Rectangle 52"/>
          <p:cNvSpPr>
            <a:spLocks noChangeArrowheads="1"/>
          </p:cNvSpPr>
          <p:nvPr/>
        </p:nvSpPr>
        <p:spPr bwMode="auto">
          <a:xfrm>
            <a:off x="2136775" y="5165725"/>
            <a:ext cx="417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b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81961" name="Rectangle 53"/>
          <p:cNvSpPr>
            <a:spLocks noChangeArrowheads="1"/>
          </p:cNvSpPr>
          <p:nvPr/>
        </p:nvSpPr>
        <p:spPr bwMode="auto">
          <a:xfrm>
            <a:off x="3051175" y="4267200"/>
            <a:ext cx="417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e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81962" name="Oval 54"/>
          <p:cNvSpPr>
            <a:spLocks noChangeArrowheads="1"/>
          </p:cNvSpPr>
          <p:nvPr/>
        </p:nvSpPr>
        <p:spPr bwMode="auto">
          <a:xfrm>
            <a:off x="2289175" y="2057400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 </a:t>
            </a: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</a:t>
            </a:r>
          </a:p>
        </p:txBody>
      </p:sp>
      <p:sp>
        <p:nvSpPr>
          <p:cNvPr id="81963" name="Rectangle 56"/>
          <p:cNvSpPr>
            <a:spLocks noChangeArrowheads="1"/>
          </p:cNvSpPr>
          <p:nvPr/>
        </p:nvSpPr>
        <p:spPr bwMode="auto">
          <a:xfrm>
            <a:off x="6228347" y="3600450"/>
            <a:ext cx="1524000" cy="153035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/>
              <a:t>T2:=</a:t>
            </a:r>
            <a:r>
              <a:rPr lang="en-US" altLang="zh-CN" sz="2000" b="0" dirty="0" err="1"/>
              <a:t>c+d</a:t>
            </a:r>
            <a:endParaRPr lang="en-US" altLang="zh-CN" sz="2000" b="0" dirty="0"/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/>
              <a:t>T3:=e-T2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/>
              <a:t>T1:=</a:t>
            </a:r>
            <a:r>
              <a:rPr lang="en-US" altLang="zh-CN" sz="2000" b="0" dirty="0" err="1"/>
              <a:t>a+b</a:t>
            </a:r>
            <a:endParaRPr lang="en-US" altLang="zh-CN" sz="2000" b="0" dirty="0"/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/>
              <a:t>T4:=T1-T3</a:t>
            </a:r>
          </a:p>
        </p:txBody>
      </p:sp>
    </p:spTree>
    <p:extLst>
      <p:ext uri="{BB962C8B-B14F-4D97-AF65-F5344CB8AC3E}">
        <p14:creationId xmlns:p14="http://schemas.microsoft.com/office/powerpoint/2010/main" val="798073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8" name="Rectangle 16"/>
          <p:cNvSpPr>
            <a:spLocks noChangeArrowheads="1"/>
          </p:cNvSpPr>
          <p:nvPr/>
        </p:nvSpPr>
        <p:spPr bwMode="auto">
          <a:xfrm>
            <a:off x="453189" y="1219200"/>
            <a:ext cx="8229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将上述简单的代码生成算法应用于如下两个基本块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</a:t>
            </a: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比较</a:t>
            </a:r>
            <a:r>
              <a:rPr lang="zh-CN" altLang="en-US" sz="2400" dirty="0">
                <a:ea typeface="楷体_GB2312" pitchFamily="49" charset="-122"/>
              </a:rPr>
              <a:t>其结果（这里假设基本块出口处只有</a:t>
            </a:r>
            <a:r>
              <a:rPr lang="en-US" altLang="zh-CN" sz="2400" b="0" dirty="0">
                <a:ea typeface="楷体_GB2312" pitchFamily="49" charset="-122"/>
              </a:rPr>
              <a:t>T4</a:t>
            </a:r>
            <a:r>
              <a:rPr lang="zh-CN" altLang="en-US" sz="2400" dirty="0">
                <a:ea typeface="楷体_GB2312" pitchFamily="49" charset="-122"/>
              </a:rPr>
              <a:t>是活跃的）</a:t>
            </a:r>
          </a:p>
        </p:txBody>
      </p:sp>
      <p:sp>
        <p:nvSpPr>
          <p:cNvPr id="82959" name="AutoShape 19"/>
          <p:cNvSpPr>
            <a:spLocks noChangeArrowheads="1"/>
          </p:cNvSpPr>
          <p:nvPr/>
        </p:nvSpPr>
        <p:spPr bwMode="auto">
          <a:xfrm>
            <a:off x="2279650" y="3206750"/>
            <a:ext cx="366712" cy="180975"/>
          </a:xfrm>
          <a:prstGeom prst="rightArrow">
            <a:avLst>
              <a:gd name="adj1" fmla="val 50000"/>
              <a:gd name="adj2" fmla="val 50658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2960" name="Rectangle 20"/>
          <p:cNvSpPr>
            <a:spLocks noChangeArrowheads="1"/>
          </p:cNvSpPr>
          <p:nvPr/>
        </p:nvSpPr>
        <p:spPr bwMode="auto">
          <a:xfrm>
            <a:off x="665162" y="2438400"/>
            <a:ext cx="1524000" cy="153035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/>
              <a:t>T1:=</a:t>
            </a:r>
            <a:r>
              <a:rPr lang="en-US" altLang="zh-CN" sz="2000" b="0" dirty="0" err="1"/>
              <a:t>a+b</a:t>
            </a:r>
            <a:endParaRPr lang="en-US" altLang="zh-CN" sz="2000" b="0" dirty="0"/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/>
              <a:t>T2:=</a:t>
            </a:r>
            <a:r>
              <a:rPr lang="en-US" altLang="zh-CN" sz="2000" b="0" dirty="0" err="1"/>
              <a:t>c+d</a:t>
            </a:r>
            <a:endParaRPr lang="en-US" altLang="zh-CN" sz="2000" b="0" dirty="0"/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/>
              <a:t>T3:=e-T2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/>
              <a:t>T4:=T1-T3</a:t>
            </a:r>
          </a:p>
        </p:txBody>
      </p:sp>
      <p:sp>
        <p:nvSpPr>
          <p:cNvPr id="82961" name="Rectangle 21"/>
          <p:cNvSpPr>
            <a:spLocks noChangeArrowheads="1"/>
          </p:cNvSpPr>
          <p:nvPr/>
        </p:nvSpPr>
        <p:spPr bwMode="auto">
          <a:xfrm>
            <a:off x="4703762" y="2444750"/>
            <a:ext cx="1524000" cy="153035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/>
              <a:t>T2:=c+d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/>
              <a:t>T3:=e-T2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/>
              <a:t>T1:=a+b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/>
              <a:t>T4:=T1-T3</a:t>
            </a:r>
          </a:p>
        </p:txBody>
      </p:sp>
      <p:sp>
        <p:nvSpPr>
          <p:cNvPr id="82962" name="Rectangle 22"/>
          <p:cNvSpPr>
            <a:spLocks noChangeArrowheads="1"/>
          </p:cNvSpPr>
          <p:nvPr/>
        </p:nvSpPr>
        <p:spPr bwMode="auto">
          <a:xfrm>
            <a:off x="2722562" y="2438400"/>
            <a:ext cx="1524000" cy="2978150"/>
          </a:xfrm>
          <a:prstGeom prst="rect">
            <a:avLst/>
          </a:prstGeom>
          <a:noFill/>
          <a:ln w="9525" cap="rnd">
            <a:solidFill>
              <a:srgbClr val="80008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800080"/>
                </a:solidFill>
              </a:rPr>
              <a:t>MOV a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, R</a:t>
            </a:r>
            <a:r>
              <a:rPr lang="en-US" altLang="zh-CN" sz="2000" b="0" baseline="-25000" dirty="0" smtClean="0">
                <a:solidFill>
                  <a:srgbClr val="800080"/>
                </a:solidFill>
              </a:rPr>
              <a:t>0</a:t>
            </a:r>
            <a:endParaRPr lang="en-US" altLang="zh-CN" sz="2000" b="0" baseline="-25000" dirty="0">
              <a:solidFill>
                <a:srgbClr val="800080"/>
              </a:solidFill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800080"/>
                </a:solidFill>
              </a:rPr>
              <a:t>ADD 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R</a:t>
            </a:r>
            <a:r>
              <a:rPr lang="en-US" altLang="zh-CN" sz="2000" b="0" baseline="-25000" dirty="0" smtClean="0">
                <a:solidFill>
                  <a:srgbClr val="800080"/>
                </a:solidFill>
              </a:rPr>
              <a:t>0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, b</a:t>
            </a:r>
            <a:endParaRPr lang="en-US" altLang="zh-CN" sz="2000" b="0" baseline="-25000" dirty="0">
              <a:solidFill>
                <a:srgbClr val="800080"/>
              </a:solidFill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800080"/>
                </a:solidFill>
              </a:rPr>
              <a:t>MOV c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, R</a:t>
            </a:r>
            <a:r>
              <a:rPr lang="en-US" altLang="zh-CN" sz="2000" b="0" baseline="-25000" dirty="0" smtClean="0">
                <a:solidFill>
                  <a:srgbClr val="800080"/>
                </a:solidFill>
              </a:rPr>
              <a:t>1</a:t>
            </a:r>
            <a:endParaRPr lang="en-US" altLang="zh-CN" sz="2000" b="0" baseline="-25000" dirty="0">
              <a:solidFill>
                <a:srgbClr val="800080"/>
              </a:solidFill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800080"/>
                </a:solidFill>
              </a:rPr>
              <a:t>ADD 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R</a:t>
            </a:r>
            <a:r>
              <a:rPr lang="en-US" altLang="zh-CN" sz="2000" b="0" baseline="-25000" dirty="0" smtClean="0">
                <a:solidFill>
                  <a:srgbClr val="800080"/>
                </a:solidFill>
              </a:rPr>
              <a:t>1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, d</a:t>
            </a:r>
            <a:endParaRPr lang="en-US" altLang="zh-CN" sz="2000" b="0" baseline="-25000" dirty="0">
              <a:solidFill>
                <a:srgbClr val="800080"/>
              </a:solidFill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800080"/>
                </a:solidFill>
              </a:rPr>
              <a:t>MOV e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, R</a:t>
            </a:r>
            <a:r>
              <a:rPr lang="en-US" altLang="zh-CN" sz="2000" b="0" baseline="-25000" dirty="0" smtClean="0">
                <a:solidFill>
                  <a:srgbClr val="800080"/>
                </a:solidFill>
              </a:rPr>
              <a:t>2</a:t>
            </a:r>
            <a:endParaRPr lang="en-US" altLang="zh-CN" sz="2000" b="0" baseline="-25000" dirty="0">
              <a:solidFill>
                <a:srgbClr val="800080"/>
              </a:solidFill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800080"/>
                </a:solidFill>
              </a:rPr>
              <a:t>SUB 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R</a:t>
            </a:r>
            <a:r>
              <a:rPr lang="en-US" altLang="zh-CN" sz="2000" b="0" baseline="-25000" dirty="0" smtClean="0">
                <a:solidFill>
                  <a:srgbClr val="800080"/>
                </a:solidFill>
              </a:rPr>
              <a:t>2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, R</a:t>
            </a:r>
            <a:r>
              <a:rPr lang="en-US" altLang="zh-CN" sz="2000" b="0" baseline="-25000" dirty="0" smtClean="0">
                <a:solidFill>
                  <a:srgbClr val="800080"/>
                </a:solidFill>
              </a:rPr>
              <a:t>1</a:t>
            </a:r>
            <a:endParaRPr lang="en-US" altLang="zh-CN" sz="2000" b="0" baseline="-25000" dirty="0">
              <a:solidFill>
                <a:srgbClr val="800080"/>
              </a:solidFill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800080"/>
                </a:solidFill>
              </a:rPr>
              <a:t>SUB 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R</a:t>
            </a:r>
            <a:r>
              <a:rPr lang="en-US" altLang="zh-CN" sz="2000" b="0" baseline="-25000" dirty="0" smtClean="0">
                <a:solidFill>
                  <a:srgbClr val="800080"/>
                </a:solidFill>
              </a:rPr>
              <a:t>0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, R</a:t>
            </a:r>
            <a:r>
              <a:rPr lang="en-US" altLang="zh-CN" sz="2000" b="0" baseline="-25000" dirty="0" smtClean="0">
                <a:solidFill>
                  <a:srgbClr val="800080"/>
                </a:solidFill>
              </a:rPr>
              <a:t>2</a:t>
            </a:r>
            <a:endParaRPr lang="en-US" altLang="zh-CN" sz="2000" b="0" baseline="-25000" dirty="0">
              <a:solidFill>
                <a:srgbClr val="800080"/>
              </a:solidFill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800080"/>
                </a:solidFill>
              </a:rPr>
              <a:t>MOV R</a:t>
            </a:r>
            <a:r>
              <a:rPr lang="en-US" altLang="zh-CN" sz="2000" b="0" baseline="-25000" dirty="0">
                <a:solidFill>
                  <a:srgbClr val="800080"/>
                </a:solidFill>
              </a:rPr>
              <a:t>0</a:t>
            </a:r>
            <a:r>
              <a:rPr lang="en-US" altLang="zh-CN" sz="2000" b="0" dirty="0">
                <a:solidFill>
                  <a:srgbClr val="800080"/>
                </a:solidFill>
              </a:rPr>
              <a:t>,T4</a:t>
            </a:r>
            <a:endParaRPr lang="en-US" altLang="zh-CN" sz="2000" b="0" baseline="-25000" dirty="0">
              <a:solidFill>
                <a:srgbClr val="800080"/>
              </a:solidFill>
            </a:endParaRPr>
          </a:p>
        </p:txBody>
      </p:sp>
      <p:sp>
        <p:nvSpPr>
          <p:cNvPr id="82963" name="AutoShape 23"/>
          <p:cNvSpPr>
            <a:spLocks noChangeArrowheads="1"/>
          </p:cNvSpPr>
          <p:nvPr/>
        </p:nvSpPr>
        <p:spPr bwMode="auto">
          <a:xfrm>
            <a:off x="6318250" y="3206750"/>
            <a:ext cx="366712" cy="180975"/>
          </a:xfrm>
          <a:prstGeom prst="rightArrow">
            <a:avLst>
              <a:gd name="adj1" fmla="val 50000"/>
              <a:gd name="adj2" fmla="val 50658"/>
            </a:avLst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2964" name="Rectangle 24"/>
          <p:cNvSpPr>
            <a:spLocks noChangeArrowheads="1"/>
          </p:cNvSpPr>
          <p:nvPr/>
        </p:nvSpPr>
        <p:spPr bwMode="auto">
          <a:xfrm>
            <a:off x="6837362" y="2438400"/>
            <a:ext cx="1524000" cy="2978150"/>
          </a:xfrm>
          <a:prstGeom prst="rect">
            <a:avLst/>
          </a:prstGeom>
          <a:noFill/>
          <a:ln w="9525" cap="rnd">
            <a:solidFill>
              <a:srgbClr val="800080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800080"/>
                </a:solidFill>
              </a:rPr>
              <a:t>MOV c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, R</a:t>
            </a:r>
            <a:r>
              <a:rPr lang="en-US" altLang="zh-CN" sz="2000" b="0" baseline="-25000" dirty="0" smtClean="0">
                <a:solidFill>
                  <a:srgbClr val="800080"/>
                </a:solidFill>
              </a:rPr>
              <a:t>0</a:t>
            </a:r>
            <a:endParaRPr lang="en-US" altLang="zh-CN" sz="2000" b="0" baseline="-25000" dirty="0">
              <a:solidFill>
                <a:srgbClr val="800080"/>
              </a:solidFill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800080"/>
                </a:solidFill>
              </a:rPr>
              <a:t>ADD 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R</a:t>
            </a:r>
            <a:r>
              <a:rPr lang="en-US" altLang="zh-CN" sz="2000" b="0" baseline="-25000" dirty="0" smtClean="0">
                <a:solidFill>
                  <a:srgbClr val="800080"/>
                </a:solidFill>
              </a:rPr>
              <a:t>0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, d</a:t>
            </a:r>
            <a:endParaRPr lang="en-US" altLang="zh-CN" sz="2000" b="0" baseline="-25000" dirty="0">
              <a:solidFill>
                <a:srgbClr val="800080"/>
              </a:solidFill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800080"/>
                </a:solidFill>
              </a:rPr>
              <a:t>MOV e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, R</a:t>
            </a:r>
            <a:r>
              <a:rPr lang="en-US" altLang="zh-CN" sz="2000" b="0" baseline="-25000" dirty="0" smtClean="0">
                <a:solidFill>
                  <a:srgbClr val="800080"/>
                </a:solidFill>
              </a:rPr>
              <a:t>1</a:t>
            </a:r>
            <a:endParaRPr lang="en-US" altLang="zh-CN" sz="2000" b="0" baseline="-25000" dirty="0">
              <a:solidFill>
                <a:srgbClr val="800080"/>
              </a:solidFill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800080"/>
                </a:solidFill>
              </a:rPr>
              <a:t>SUB 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R</a:t>
            </a:r>
            <a:r>
              <a:rPr lang="en-US" altLang="zh-CN" sz="2000" b="0" baseline="-25000" dirty="0" smtClean="0">
                <a:solidFill>
                  <a:srgbClr val="800080"/>
                </a:solidFill>
              </a:rPr>
              <a:t>1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, R</a:t>
            </a:r>
            <a:r>
              <a:rPr lang="en-US" altLang="zh-CN" sz="2000" b="0" baseline="-25000" dirty="0" smtClean="0">
                <a:solidFill>
                  <a:srgbClr val="800080"/>
                </a:solidFill>
              </a:rPr>
              <a:t>0</a:t>
            </a:r>
            <a:endParaRPr lang="en-US" altLang="zh-CN" sz="2000" b="0" baseline="-25000" dirty="0">
              <a:solidFill>
                <a:srgbClr val="800080"/>
              </a:solidFill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800080"/>
                </a:solidFill>
              </a:rPr>
              <a:t>MOV a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, R</a:t>
            </a:r>
            <a:r>
              <a:rPr lang="en-US" altLang="zh-CN" sz="2000" b="0" baseline="-25000" dirty="0" smtClean="0">
                <a:solidFill>
                  <a:srgbClr val="800080"/>
                </a:solidFill>
              </a:rPr>
              <a:t>0</a:t>
            </a:r>
            <a:endParaRPr lang="en-US" altLang="zh-CN" sz="2000" b="0" baseline="-25000" dirty="0">
              <a:solidFill>
                <a:srgbClr val="800080"/>
              </a:solidFill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800080"/>
                </a:solidFill>
              </a:rPr>
              <a:t>ADD 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R</a:t>
            </a:r>
            <a:r>
              <a:rPr lang="en-US" altLang="zh-CN" sz="2000" b="0" baseline="-25000" dirty="0" smtClean="0">
                <a:solidFill>
                  <a:srgbClr val="800080"/>
                </a:solidFill>
              </a:rPr>
              <a:t>0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, b</a:t>
            </a:r>
            <a:endParaRPr lang="en-US" altLang="zh-CN" sz="2000" b="0" baseline="-25000" dirty="0">
              <a:solidFill>
                <a:srgbClr val="800080"/>
              </a:solidFill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800080"/>
                </a:solidFill>
              </a:rPr>
              <a:t>SUB 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R</a:t>
            </a:r>
            <a:r>
              <a:rPr lang="en-US" altLang="zh-CN" sz="2000" b="0" baseline="-25000" dirty="0" smtClean="0">
                <a:solidFill>
                  <a:srgbClr val="800080"/>
                </a:solidFill>
              </a:rPr>
              <a:t>0</a:t>
            </a:r>
            <a:r>
              <a:rPr lang="en-US" altLang="zh-CN" sz="2000" b="0" dirty="0" smtClean="0">
                <a:solidFill>
                  <a:srgbClr val="800080"/>
                </a:solidFill>
              </a:rPr>
              <a:t>, R</a:t>
            </a:r>
            <a:r>
              <a:rPr lang="en-US" altLang="zh-CN" sz="2000" b="0" baseline="-25000" dirty="0" smtClean="0">
                <a:solidFill>
                  <a:srgbClr val="800080"/>
                </a:solidFill>
              </a:rPr>
              <a:t>1</a:t>
            </a:r>
            <a:endParaRPr lang="en-US" altLang="zh-CN" sz="2000" b="0" baseline="-25000" dirty="0">
              <a:solidFill>
                <a:srgbClr val="800080"/>
              </a:solidFill>
            </a:endParaRP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 dirty="0">
                <a:solidFill>
                  <a:srgbClr val="800080"/>
                </a:solidFill>
              </a:rPr>
              <a:t>MOV R</a:t>
            </a:r>
            <a:r>
              <a:rPr lang="en-US" altLang="zh-CN" sz="2000" b="0" baseline="-25000" dirty="0">
                <a:solidFill>
                  <a:srgbClr val="800080"/>
                </a:solidFill>
              </a:rPr>
              <a:t>0</a:t>
            </a:r>
            <a:r>
              <a:rPr lang="en-US" altLang="zh-CN" sz="2000" b="0" dirty="0">
                <a:solidFill>
                  <a:srgbClr val="800080"/>
                </a:solidFill>
              </a:rPr>
              <a:t>,T4</a:t>
            </a:r>
          </a:p>
        </p:txBody>
      </p:sp>
      <p:sp>
        <p:nvSpPr>
          <p:cNvPr id="712729" name="Rectangle 25"/>
          <p:cNvSpPr>
            <a:spLocks noChangeArrowheads="1"/>
          </p:cNvSpPr>
          <p:nvPr/>
        </p:nvSpPr>
        <p:spPr bwMode="auto">
          <a:xfrm>
            <a:off x="291147" y="5727700"/>
            <a:ext cx="5416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第二段代码较优</a:t>
            </a:r>
            <a:r>
              <a:rPr lang="zh-CN" altLang="en-US" sz="2400" dirty="0">
                <a:ea typeface="楷体_GB2312" pitchFamily="49" charset="-122"/>
              </a:rPr>
              <a:t>（少用</a:t>
            </a:r>
            <a:r>
              <a:rPr lang="zh-CN" altLang="en-US" sz="2400" dirty="0" smtClean="0">
                <a:ea typeface="楷体_GB2312" pitchFamily="49" charset="-122"/>
              </a:rPr>
              <a:t>了一个寄存器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</p:txBody>
      </p:sp>
      <p:sp>
        <p:nvSpPr>
          <p:cNvPr id="2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9132" y="457200"/>
            <a:ext cx="37379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zh-CN" sz="3200" dirty="0" smtClean="0">
                <a:solidFill>
                  <a:srgbClr val="800080"/>
                </a:solidFill>
                <a:ea typeface="楷体_GB2312" pitchFamily="49" charset="-122"/>
              </a:rPr>
              <a:t>高效使用寄存器</a:t>
            </a:r>
            <a:endParaRPr lang="zh-CN" altLang="en-US" sz="3200" dirty="0">
              <a:solidFill>
                <a:srgbClr val="80008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29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2" name="Rectangle 16"/>
          <p:cNvSpPr>
            <a:spLocks noChangeArrowheads="1"/>
          </p:cNvSpPr>
          <p:nvPr/>
        </p:nvSpPr>
        <p:spPr bwMode="auto">
          <a:xfrm>
            <a:off x="545432" y="1295400"/>
            <a:ext cx="8153400" cy="405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从上例可知：对于上述简单的代码生成算法，从基本块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</a:t>
            </a:r>
            <a:r>
              <a:rPr lang="en-US" altLang="zh-CN" sz="2400" b="0" i="1" dirty="0">
                <a:ea typeface="楷体_GB2312" pitchFamily="49" charset="-122"/>
              </a:rPr>
              <a:t>DAG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表示产生语句的次序影响到目标代码生成的质量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一个</a:t>
            </a: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从 </a:t>
            </a:r>
            <a:r>
              <a:rPr lang="en-US" altLang="zh-CN" sz="2400" b="0" i="1" dirty="0">
                <a:solidFill>
                  <a:srgbClr val="800080"/>
                </a:solidFill>
                <a:ea typeface="楷体_GB2312" pitchFamily="49" charset="-122"/>
              </a:rPr>
              <a:t>DAG </a:t>
            </a: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产生语句序列的启发式排序算法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itchFamily="18" charset="0"/>
              </a:rPr>
              <a:t>     </a:t>
            </a:r>
            <a:r>
              <a:rPr lang="en-US" altLang="zh-CN" sz="2000" b="0" dirty="0">
                <a:ea typeface="楷体_GB2312" pitchFamily="49" charset="-122"/>
              </a:rPr>
              <a:t>while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zh-CN" altLang="zh-CN" sz="2000" dirty="0">
                <a:ea typeface="楷体_GB2312" pitchFamily="49" charset="-122"/>
              </a:rPr>
              <a:t>存在未列入表的内部结点</a:t>
            </a:r>
            <a:r>
              <a:rPr lang="zh-CN" altLang="en-US" sz="2000" dirty="0">
                <a:ea typeface="楷体_GB2312" pitchFamily="49" charset="-122"/>
              </a:rPr>
              <a:t> </a:t>
            </a:r>
            <a:r>
              <a:rPr lang="en-US" altLang="zh-CN" sz="2000" dirty="0">
                <a:ea typeface="楷体_GB2312" pitchFamily="49" charset="-122"/>
              </a:rPr>
              <a:t>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dirty="0">
                <a:ea typeface="楷体_GB2312" pitchFamily="49" charset="-122"/>
              </a:rPr>
              <a:t>            </a:t>
            </a:r>
            <a:r>
              <a:rPr lang="zh-CN" altLang="zh-CN" sz="2000" dirty="0">
                <a:ea typeface="楷体_GB2312" pitchFamily="49" charset="-122"/>
              </a:rPr>
              <a:t>选取一个未列入表的但其全部父结点均已列入表的结点</a:t>
            </a:r>
            <a:r>
              <a:rPr lang="zh-CN" altLang="en-US" sz="2000" dirty="0">
                <a:ea typeface="楷体_GB2312" pitchFamily="49" charset="-122"/>
              </a:rPr>
              <a:t> </a:t>
            </a:r>
            <a:r>
              <a:rPr lang="en-US" altLang="zh-CN" sz="2000" b="0" i="1" dirty="0">
                <a:ea typeface="楷体_GB2312" pitchFamily="49" charset="-122"/>
              </a:rPr>
              <a:t>n</a:t>
            </a:r>
            <a:r>
              <a:rPr lang="en-US" altLang="zh-CN" sz="2000" b="0" dirty="0">
                <a:ea typeface="楷体_GB2312" pitchFamily="49" charset="-122"/>
              </a:rPr>
              <a:t>;</a:t>
            </a:r>
            <a:r>
              <a:rPr lang="en-US" altLang="zh-CN" sz="2000" dirty="0">
                <a:ea typeface="楷体_GB2312" pitchFamily="49" charset="-122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dirty="0">
                <a:ea typeface="楷体_GB2312" pitchFamily="49" charset="-122"/>
              </a:rPr>
              <a:t>            </a:t>
            </a:r>
            <a:r>
              <a:rPr lang="zh-CN" altLang="en-US" sz="2000" dirty="0">
                <a:ea typeface="楷体_GB2312" pitchFamily="49" charset="-122"/>
              </a:rPr>
              <a:t>将 </a:t>
            </a:r>
            <a:r>
              <a:rPr lang="en-US" altLang="zh-CN" sz="2000" b="0" i="1" dirty="0">
                <a:ea typeface="楷体_GB2312" pitchFamily="49" charset="-122"/>
              </a:rPr>
              <a:t>n </a:t>
            </a:r>
            <a:r>
              <a:rPr lang="zh-CN" altLang="en-US" sz="2000" dirty="0">
                <a:ea typeface="楷体_GB2312" pitchFamily="49" charset="-122"/>
              </a:rPr>
              <a:t>列入表中</a:t>
            </a:r>
            <a:r>
              <a:rPr lang="en-US" altLang="zh-CN" sz="2000" b="0" dirty="0">
                <a:ea typeface="楷体_GB2312" pitchFamily="49" charset="-122"/>
              </a:rPr>
              <a:t>;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dirty="0">
                <a:ea typeface="楷体_GB2312" pitchFamily="49" charset="-122"/>
              </a:rPr>
              <a:t>            </a:t>
            </a:r>
            <a:r>
              <a:rPr lang="en-US" altLang="zh-CN" sz="2000" b="0" dirty="0">
                <a:ea typeface="楷体_GB2312" pitchFamily="49" charset="-122"/>
              </a:rPr>
              <a:t>while </a:t>
            </a:r>
            <a:r>
              <a:rPr lang="en-US" altLang="zh-CN" sz="2000" b="0" i="1" dirty="0">
                <a:ea typeface="楷体_GB2312" pitchFamily="49" charset="-122"/>
              </a:rPr>
              <a:t>n </a:t>
            </a:r>
            <a:r>
              <a:rPr lang="zh-CN" altLang="en-US" sz="2000" dirty="0">
                <a:ea typeface="楷体_GB2312" pitchFamily="49" charset="-122"/>
              </a:rPr>
              <a:t>的最左孩子 </a:t>
            </a:r>
            <a:r>
              <a:rPr lang="en-US" altLang="zh-CN" sz="2000" b="0" i="1" dirty="0">
                <a:ea typeface="楷体_GB2312" pitchFamily="49" charset="-122"/>
              </a:rPr>
              <a:t>m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zh-CN" altLang="en-US" sz="2000" dirty="0">
                <a:ea typeface="楷体_GB2312" pitchFamily="49" charset="-122"/>
              </a:rPr>
              <a:t>不是叶结点且其所有父结点均已在表中 </a:t>
            </a:r>
            <a:r>
              <a:rPr lang="en-US" altLang="zh-CN" sz="2000" dirty="0">
                <a:ea typeface="楷体_GB2312" pitchFamily="49" charset="-122"/>
              </a:rPr>
              <a:t>{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dirty="0">
                <a:ea typeface="楷体_GB2312" pitchFamily="49" charset="-122"/>
              </a:rPr>
              <a:t>                   </a:t>
            </a:r>
            <a:r>
              <a:rPr lang="en-US" altLang="en-US" sz="2000" dirty="0">
                <a:ea typeface="楷体_GB2312" pitchFamily="49" charset="-122"/>
              </a:rPr>
              <a:t>将 </a:t>
            </a:r>
            <a:r>
              <a:rPr lang="en-US" altLang="zh-CN" sz="2000" b="0" i="1" dirty="0">
                <a:ea typeface="楷体_GB2312" pitchFamily="49" charset="-122"/>
              </a:rPr>
              <a:t>m </a:t>
            </a:r>
            <a:r>
              <a:rPr lang="en-US" altLang="en-US" sz="2000" dirty="0" err="1">
                <a:ea typeface="楷体_GB2312" pitchFamily="49" charset="-122"/>
              </a:rPr>
              <a:t>列入表中</a:t>
            </a:r>
            <a:r>
              <a:rPr lang="en-US" altLang="en-US" sz="2000" b="0" dirty="0">
                <a:ea typeface="楷体_GB2312" pitchFamily="49" charset="-122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en-US" sz="2000" b="0" dirty="0">
                <a:ea typeface="楷体_GB2312" pitchFamily="49" charset="-122"/>
              </a:rPr>
              <a:t>                    </a:t>
            </a:r>
            <a:r>
              <a:rPr lang="en-US" altLang="zh-CN" sz="2000" b="0" i="1" dirty="0">
                <a:ea typeface="楷体_GB2312" pitchFamily="49" charset="-122"/>
              </a:rPr>
              <a:t>n </a:t>
            </a:r>
            <a:r>
              <a:rPr lang="en-US" altLang="zh-CN" sz="2000" b="0" dirty="0">
                <a:ea typeface="楷体_GB2312" pitchFamily="49" charset="-122"/>
              </a:rPr>
              <a:t>:= </a:t>
            </a:r>
            <a:r>
              <a:rPr lang="en-US" altLang="zh-CN" sz="2000" b="0" i="1" dirty="0">
                <a:ea typeface="楷体_GB2312" pitchFamily="49" charset="-122"/>
              </a:rPr>
              <a:t>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b="0" i="1" dirty="0">
                <a:ea typeface="楷体_GB2312" pitchFamily="49" charset="-122"/>
              </a:rPr>
              <a:t>           </a:t>
            </a:r>
            <a:r>
              <a:rPr lang="en-US" altLang="zh-CN" sz="2000" b="0" dirty="0">
                <a:ea typeface="楷体_GB2312" pitchFamily="49" charset="-122"/>
              </a:rPr>
              <a:t> </a:t>
            </a:r>
            <a:r>
              <a:rPr lang="en-US" altLang="zh-CN" sz="2000" dirty="0">
                <a:ea typeface="楷体_GB2312" pitchFamily="49" charset="-122"/>
              </a:rPr>
              <a:t>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2000" dirty="0">
                <a:ea typeface="楷体_GB2312" pitchFamily="49" charset="-122"/>
              </a:rPr>
              <a:t>      }</a:t>
            </a:r>
          </a:p>
        </p:txBody>
      </p:sp>
      <p:sp>
        <p:nvSpPr>
          <p:cNvPr id="713754" name="Rectangle 26"/>
          <p:cNvSpPr>
            <a:spLocks noChangeArrowheads="1"/>
          </p:cNvSpPr>
          <p:nvPr/>
        </p:nvSpPr>
        <p:spPr bwMode="auto">
          <a:xfrm>
            <a:off x="457200" y="5562600"/>
            <a:ext cx="78790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zh-CN" altLang="en-US" sz="2400" dirty="0">
                <a:ea typeface="楷体_GB2312" pitchFamily="49" charset="-122"/>
              </a:rPr>
              <a:t>结果：</a:t>
            </a: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产生语句的次序应与内部结点列入表中的次序相反</a:t>
            </a:r>
          </a:p>
        </p:txBody>
      </p:sp>
      <p:sp>
        <p:nvSpPr>
          <p:cNvPr id="1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37379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zh-CN" sz="3200" dirty="0" smtClean="0">
                <a:solidFill>
                  <a:srgbClr val="800080"/>
                </a:solidFill>
                <a:ea typeface="楷体_GB2312" pitchFamily="49" charset="-122"/>
              </a:rPr>
              <a:t>高效使用寄存器</a:t>
            </a:r>
            <a:endParaRPr lang="zh-CN" altLang="en-US" sz="3200" dirty="0">
              <a:solidFill>
                <a:srgbClr val="80008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0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54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6" name="Rectangle 16"/>
          <p:cNvSpPr>
            <a:spLocks noChangeArrowheads="1"/>
          </p:cNvSpPr>
          <p:nvPr/>
        </p:nvSpPr>
        <p:spPr bwMode="auto">
          <a:xfrm>
            <a:off x="571500" y="1325729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2400">
                <a:ea typeface="楷体_GB2312" pitchFamily="49" charset="-122"/>
              </a:rPr>
              <a:t>从 </a:t>
            </a:r>
            <a:r>
              <a:rPr lang="en-US" altLang="zh-CN" sz="2400" b="0" i="1">
                <a:ea typeface="楷体_GB2312" pitchFamily="49" charset="-122"/>
              </a:rPr>
              <a:t>DAG </a:t>
            </a:r>
            <a:r>
              <a:rPr lang="zh-CN" altLang="en-US" sz="2400">
                <a:ea typeface="楷体_GB2312" pitchFamily="49" charset="-122"/>
              </a:rPr>
              <a:t>产生语句序列的启发式排序算法</a:t>
            </a:r>
            <a:r>
              <a:rPr lang="zh-CN" altLang="en-US" sz="2400">
                <a:solidFill>
                  <a:srgbClr val="800080"/>
                </a:solidFill>
                <a:ea typeface="楷体_GB2312" pitchFamily="49" charset="-122"/>
              </a:rPr>
              <a:t>举例</a:t>
            </a:r>
            <a:endParaRPr lang="zh-CN" altLang="en-US" sz="2000">
              <a:ea typeface="楷体_GB2312" pitchFamily="49" charset="-122"/>
            </a:endParaRPr>
          </a:p>
        </p:txBody>
      </p:sp>
      <p:sp>
        <p:nvSpPr>
          <p:cNvPr id="85007" name="Oval 48"/>
          <p:cNvSpPr>
            <a:spLocks noChangeArrowheads="1"/>
          </p:cNvSpPr>
          <p:nvPr/>
        </p:nvSpPr>
        <p:spPr bwMode="auto">
          <a:xfrm>
            <a:off x="2209800" y="274225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85008" name="Oval 49"/>
          <p:cNvSpPr>
            <a:spLocks noChangeArrowheads="1"/>
          </p:cNvSpPr>
          <p:nvPr/>
        </p:nvSpPr>
        <p:spPr bwMode="auto">
          <a:xfrm>
            <a:off x="1295400" y="479965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85009" name="Oval 50"/>
          <p:cNvSpPr>
            <a:spLocks noChangeArrowheads="1"/>
          </p:cNvSpPr>
          <p:nvPr/>
        </p:nvSpPr>
        <p:spPr bwMode="auto">
          <a:xfrm>
            <a:off x="4648200" y="388525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85010" name="Oval 51"/>
          <p:cNvSpPr>
            <a:spLocks noChangeArrowheads="1"/>
          </p:cNvSpPr>
          <p:nvPr/>
        </p:nvSpPr>
        <p:spPr bwMode="auto">
          <a:xfrm>
            <a:off x="2514600" y="388525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cs typeface="Arial" pitchFamily="34" charset="0"/>
                <a:sym typeface="Symbol" pitchFamily="18" charset="2"/>
              </a:rPr>
              <a:t>–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85011" name="Oval 52"/>
          <p:cNvSpPr>
            <a:spLocks noChangeArrowheads="1"/>
          </p:cNvSpPr>
          <p:nvPr/>
        </p:nvSpPr>
        <p:spPr bwMode="auto">
          <a:xfrm>
            <a:off x="4953000" y="274225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cs typeface="Arial" pitchFamily="34" charset="0"/>
                <a:sym typeface="Symbol" pitchFamily="18" charset="2"/>
              </a:rPr>
              <a:t>–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85012" name="Oval 53"/>
          <p:cNvSpPr>
            <a:spLocks noChangeArrowheads="1"/>
          </p:cNvSpPr>
          <p:nvPr/>
        </p:nvSpPr>
        <p:spPr bwMode="auto">
          <a:xfrm>
            <a:off x="3505200" y="213265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</a:t>
            </a:r>
          </a:p>
        </p:txBody>
      </p:sp>
      <p:sp>
        <p:nvSpPr>
          <p:cNvPr id="85013" name="Oval 54"/>
          <p:cNvSpPr>
            <a:spLocks noChangeArrowheads="1"/>
          </p:cNvSpPr>
          <p:nvPr/>
        </p:nvSpPr>
        <p:spPr bwMode="auto">
          <a:xfrm>
            <a:off x="3505200" y="327565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</a:t>
            </a:r>
          </a:p>
        </p:txBody>
      </p:sp>
      <p:sp>
        <p:nvSpPr>
          <p:cNvPr id="85014" name="Oval 55"/>
          <p:cNvSpPr>
            <a:spLocks noChangeArrowheads="1"/>
          </p:cNvSpPr>
          <p:nvPr/>
        </p:nvSpPr>
        <p:spPr bwMode="auto">
          <a:xfrm>
            <a:off x="533400" y="556165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85015" name="Oval 56"/>
          <p:cNvSpPr>
            <a:spLocks noChangeArrowheads="1"/>
          </p:cNvSpPr>
          <p:nvPr/>
        </p:nvSpPr>
        <p:spPr bwMode="auto">
          <a:xfrm>
            <a:off x="2057400" y="556165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85016" name="Oval 57"/>
          <p:cNvSpPr>
            <a:spLocks noChangeArrowheads="1"/>
          </p:cNvSpPr>
          <p:nvPr/>
        </p:nvSpPr>
        <p:spPr bwMode="auto">
          <a:xfrm>
            <a:off x="2743200" y="477425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c</a:t>
            </a:r>
          </a:p>
        </p:txBody>
      </p:sp>
      <p:sp>
        <p:nvSpPr>
          <p:cNvPr id="85017" name="Oval 58"/>
          <p:cNvSpPr>
            <a:spLocks noChangeArrowheads="1"/>
          </p:cNvSpPr>
          <p:nvPr/>
        </p:nvSpPr>
        <p:spPr bwMode="auto">
          <a:xfrm>
            <a:off x="4038600" y="479965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d</a:t>
            </a:r>
          </a:p>
        </p:txBody>
      </p:sp>
      <p:sp>
        <p:nvSpPr>
          <p:cNvPr id="85018" name="Oval 59"/>
          <p:cNvSpPr>
            <a:spLocks noChangeArrowheads="1"/>
          </p:cNvSpPr>
          <p:nvPr/>
        </p:nvSpPr>
        <p:spPr bwMode="auto">
          <a:xfrm>
            <a:off x="6019800" y="485045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e</a:t>
            </a:r>
          </a:p>
        </p:txBody>
      </p:sp>
      <p:sp>
        <p:nvSpPr>
          <p:cNvPr id="85019" name="Line 60"/>
          <p:cNvSpPr>
            <a:spLocks noChangeShapeType="1"/>
          </p:cNvSpPr>
          <p:nvPr/>
        </p:nvSpPr>
        <p:spPr bwMode="auto">
          <a:xfrm flipH="1">
            <a:off x="1524000" y="3119924"/>
            <a:ext cx="762000" cy="1666291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20" name="Line 61"/>
          <p:cNvSpPr>
            <a:spLocks noChangeShapeType="1"/>
          </p:cNvSpPr>
          <p:nvPr/>
        </p:nvSpPr>
        <p:spPr bwMode="auto">
          <a:xfrm flipH="1">
            <a:off x="2590800" y="2370330"/>
            <a:ext cx="914400" cy="43468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21" name="Line 62"/>
          <p:cNvSpPr>
            <a:spLocks noChangeShapeType="1"/>
          </p:cNvSpPr>
          <p:nvPr/>
        </p:nvSpPr>
        <p:spPr bwMode="auto">
          <a:xfrm>
            <a:off x="3962400" y="2370330"/>
            <a:ext cx="1066800" cy="43468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22" name="Line 63"/>
          <p:cNvSpPr>
            <a:spLocks noChangeShapeType="1"/>
          </p:cNvSpPr>
          <p:nvPr/>
        </p:nvSpPr>
        <p:spPr bwMode="auto">
          <a:xfrm flipH="1">
            <a:off x="914400" y="5117284"/>
            <a:ext cx="457200" cy="50713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23" name="Line 64"/>
          <p:cNvSpPr>
            <a:spLocks noChangeShapeType="1"/>
          </p:cNvSpPr>
          <p:nvPr/>
        </p:nvSpPr>
        <p:spPr bwMode="auto">
          <a:xfrm flipH="1">
            <a:off x="1676400" y="4210388"/>
            <a:ext cx="914400" cy="65202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24" name="Line 65"/>
          <p:cNvSpPr>
            <a:spLocks noChangeShapeType="1"/>
          </p:cNvSpPr>
          <p:nvPr/>
        </p:nvSpPr>
        <p:spPr bwMode="auto">
          <a:xfrm flipH="1">
            <a:off x="2895600" y="3585778"/>
            <a:ext cx="685800" cy="3622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25" name="Line 66"/>
          <p:cNvSpPr>
            <a:spLocks noChangeShapeType="1"/>
          </p:cNvSpPr>
          <p:nvPr/>
        </p:nvSpPr>
        <p:spPr bwMode="auto">
          <a:xfrm flipH="1">
            <a:off x="3962400" y="2976178"/>
            <a:ext cx="990600" cy="3622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26" name="Line 67"/>
          <p:cNvSpPr>
            <a:spLocks noChangeShapeType="1"/>
          </p:cNvSpPr>
          <p:nvPr/>
        </p:nvSpPr>
        <p:spPr bwMode="auto">
          <a:xfrm flipH="1">
            <a:off x="4343400" y="4279084"/>
            <a:ext cx="457200" cy="50713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27" name="Line 68"/>
          <p:cNvSpPr>
            <a:spLocks noChangeShapeType="1"/>
          </p:cNvSpPr>
          <p:nvPr/>
        </p:nvSpPr>
        <p:spPr bwMode="auto">
          <a:xfrm flipH="1" flipV="1">
            <a:off x="1676400" y="5117284"/>
            <a:ext cx="457200" cy="50713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28" name="Line 69"/>
          <p:cNvSpPr>
            <a:spLocks noChangeShapeType="1"/>
          </p:cNvSpPr>
          <p:nvPr/>
        </p:nvSpPr>
        <p:spPr bwMode="auto">
          <a:xfrm>
            <a:off x="2895600" y="4206636"/>
            <a:ext cx="152400" cy="579579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29" name="Line 70"/>
          <p:cNvSpPr>
            <a:spLocks noChangeShapeType="1"/>
          </p:cNvSpPr>
          <p:nvPr/>
        </p:nvSpPr>
        <p:spPr bwMode="auto">
          <a:xfrm>
            <a:off x="3886200" y="3585778"/>
            <a:ext cx="762000" cy="3622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30" name="Line 71"/>
          <p:cNvSpPr>
            <a:spLocks noChangeShapeType="1"/>
          </p:cNvSpPr>
          <p:nvPr/>
        </p:nvSpPr>
        <p:spPr bwMode="auto">
          <a:xfrm>
            <a:off x="5105400" y="4137942"/>
            <a:ext cx="990600" cy="724474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31" name="Line 72"/>
          <p:cNvSpPr>
            <a:spLocks noChangeShapeType="1"/>
          </p:cNvSpPr>
          <p:nvPr/>
        </p:nvSpPr>
        <p:spPr bwMode="auto">
          <a:xfrm>
            <a:off x="5334000" y="3123678"/>
            <a:ext cx="914400" cy="1738738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5849" name="Rectangle 73"/>
          <p:cNvSpPr>
            <a:spLocks noChangeArrowheads="1"/>
          </p:cNvSpPr>
          <p:nvPr/>
        </p:nvSpPr>
        <p:spPr bwMode="auto">
          <a:xfrm>
            <a:off x="4038600" y="1981200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715850" name="Rectangle 74"/>
          <p:cNvSpPr>
            <a:spLocks noChangeArrowheads="1"/>
          </p:cNvSpPr>
          <p:nvPr/>
        </p:nvSpPr>
        <p:spPr bwMode="auto">
          <a:xfrm>
            <a:off x="1779588" y="2755900"/>
            <a:ext cx="35401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2</a:t>
            </a:r>
          </a:p>
        </p:txBody>
      </p:sp>
      <p:sp>
        <p:nvSpPr>
          <p:cNvPr id="715851" name="Rectangle 75"/>
          <p:cNvSpPr>
            <a:spLocks noChangeArrowheads="1"/>
          </p:cNvSpPr>
          <p:nvPr/>
        </p:nvSpPr>
        <p:spPr bwMode="auto">
          <a:xfrm>
            <a:off x="5410200" y="2590800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3</a:t>
            </a:r>
          </a:p>
        </p:txBody>
      </p:sp>
      <p:sp>
        <p:nvSpPr>
          <p:cNvPr id="715852" name="Rectangle 76"/>
          <p:cNvSpPr>
            <a:spLocks noChangeArrowheads="1"/>
          </p:cNvSpPr>
          <p:nvPr/>
        </p:nvSpPr>
        <p:spPr bwMode="auto">
          <a:xfrm>
            <a:off x="3276600" y="3060700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4</a:t>
            </a:r>
          </a:p>
        </p:txBody>
      </p:sp>
      <p:sp>
        <p:nvSpPr>
          <p:cNvPr id="715853" name="Rectangle 77"/>
          <p:cNvSpPr>
            <a:spLocks noChangeArrowheads="1"/>
          </p:cNvSpPr>
          <p:nvPr/>
        </p:nvSpPr>
        <p:spPr bwMode="auto">
          <a:xfrm>
            <a:off x="2312988" y="3657600"/>
            <a:ext cx="35401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>
                <a:ea typeface="楷体_GB2312" pitchFamily="49" charset="-122"/>
              </a:rPr>
              <a:t>5</a:t>
            </a:r>
          </a:p>
        </p:txBody>
      </p:sp>
      <p:sp>
        <p:nvSpPr>
          <p:cNvPr id="715854" name="Rectangle 78"/>
          <p:cNvSpPr>
            <a:spLocks noChangeArrowheads="1"/>
          </p:cNvSpPr>
          <p:nvPr/>
        </p:nvSpPr>
        <p:spPr bwMode="auto">
          <a:xfrm>
            <a:off x="990600" y="4584700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>
                <a:ea typeface="楷体_GB2312" pitchFamily="49" charset="-122"/>
              </a:rPr>
              <a:t>6</a:t>
            </a:r>
          </a:p>
        </p:txBody>
      </p:sp>
      <p:sp>
        <p:nvSpPr>
          <p:cNvPr id="715855" name="Rectangle 79"/>
          <p:cNvSpPr>
            <a:spLocks noChangeArrowheads="1"/>
          </p:cNvSpPr>
          <p:nvPr/>
        </p:nvSpPr>
        <p:spPr bwMode="auto">
          <a:xfrm>
            <a:off x="5056188" y="3733800"/>
            <a:ext cx="35401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>
                <a:ea typeface="楷体_GB2312" pitchFamily="49" charset="-122"/>
              </a:rPr>
              <a:t>7</a:t>
            </a:r>
          </a:p>
        </p:txBody>
      </p:sp>
      <p:sp>
        <p:nvSpPr>
          <p:cNvPr id="49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17456" y="605571"/>
            <a:ext cx="37379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zh-CN" sz="3200" dirty="0" smtClean="0">
                <a:solidFill>
                  <a:srgbClr val="800080"/>
                </a:solidFill>
                <a:ea typeface="楷体_GB2312" pitchFamily="49" charset="-122"/>
              </a:rPr>
              <a:t>高效使用寄存器</a:t>
            </a:r>
            <a:endParaRPr lang="zh-CN" altLang="en-US" sz="3200" dirty="0">
              <a:solidFill>
                <a:srgbClr val="80008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9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1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1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1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1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1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1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849" grpId="0" autoUpdateAnimBg="0"/>
      <p:bldP spid="715850" grpId="0" autoUpdateAnimBg="0"/>
      <p:bldP spid="715851" grpId="0" autoUpdateAnimBg="0"/>
      <p:bldP spid="715852" grpId="0" autoUpdateAnimBg="0"/>
      <p:bldP spid="715853" grpId="0" autoUpdateAnimBg="0"/>
      <p:bldP spid="715854" grpId="0" autoUpdateAnimBg="0"/>
      <p:bldP spid="715855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0" name="Rectangle 16"/>
          <p:cNvSpPr>
            <a:spLocks noChangeArrowheads="1"/>
          </p:cNvSpPr>
          <p:nvPr/>
        </p:nvSpPr>
        <p:spPr bwMode="auto">
          <a:xfrm>
            <a:off x="425450" y="1058017"/>
            <a:ext cx="8153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从 </a:t>
            </a:r>
            <a:r>
              <a:rPr lang="en-US" altLang="zh-CN" sz="2400" b="0" i="1" dirty="0">
                <a:ea typeface="楷体_GB2312" pitchFamily="49" charset="-122"/>
              </a:rPr>
              <a:t>DAG </a:t>
            </a:r>
            <a:r>
              <a:rPr lang="zh-CN" altLang="en-US" sz="2400" dirty="0">
                <a:ea typeface="楷体_GB2312" pitchFamily="49" charset="-122"/>
              </a:rPr>
              <a:t>产生语句序列的启发式排序算法</a:t>
            </a: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举例</a:t>
            </a:r>
            <a:endParaRPr lang="zh-CN" altLang="en-US" sz="2000" dirty="0">
              <a:ea typeface="楷体_GB2312" pitchFamily="49" charset="-122"/>
            </a:endParaRPr>
          </a:p>
        </p:txBody>
      </p:sp>
      <p:sp>
        <p:nvSpPr>
          <p:cNvPr id="86031" name="Line 18"/>
          <p:cNvSpPr>
            <a:spLocks noChangeShapeType="1"/>
          </p:cNvSpPr>
          <p:nvPr/>
        </p:nvSpPr>
        <p:spPr bwMode="auto">
          <a:xfrm flipH="1">
            <a:off x="1603375" y="2682875"/>
            <a:ext cx="685800" cy="1447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2" name="Oval 19"/>
          <p:cNvSpPr>
            <a:spLocks noChangeArrowheads="1"/>
          </p:cNvSpPr>
          <p:nvPr/>
        </p:nvSpPr>
        <p:spPr bwMode="auto">
          <a:xfrm>
            <a:off x="3203575" y="3140075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 </a:t>
            </a: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</a:t>
            </a:r>
            <a:endParaRPr lang="en-US" altLang="zh-CN" sz="2400" b="0"/>
          </a:p>
        </p:txBody>
      </p:sp>
      <p:sp>
        <p:nvSpPr>
          <p:cNvPr id="86033" name="Oval 20"/>
          <p:cNvSpPr>
            <a:spLocks noChangeArrowheads="1"/>
          </p:cNvSpPr>
          <p:nvPr/>
        </p:nvSpPr>
        <p:spPr bwMode="auto">
          <a:xfrm>
            <a:off x="1219200" y="4054475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 </a:t>
            </a:r>
            <a:r>
              <a:rPr kumimoji="0" lang="en-US" altLang="zh-CN" sz="1600">
                <a:solidFill>
                  <a:srgbClr val="800080"/>
                </a:solidFill>
              </a:rPr>
              <a:t>+</a:t>
            </a:r>
          </a:p>
        </p:txBody>
      </p:sp>
      <p:sp>
        <p:nvSpPr>
          <p:cNvPr id="86034" name="Oval 21"/>
          <p:cNvSpPr>
            <a:spLocks noChangeArrowheads="1"/>
          </p:cNvSpPr>
          <p:nvPr/>
        </p:nvSpPr>
        <p:spPr bwMode="auto">
          <a:xfrm>
            <a:off x="2593975" y="4054475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endParaRPr kumimoji="0" lang="en-US" altLang="zh-CN" sz="1600">
              <a:solidFill>
                <a:srgbClr val="800080"/>
              </a:solidFill>
            </a:endParaRPr>
          </a:p>
        </p:txBody>
      </p:sp>
      <p:sp>
        <p:nvSpPr>
          <p:cNvPr id="86035" name="Oval 22"/>
          <p:cNvSpPr>
            <a:spLocks noChangeArrowheads="1"/>
          </p:cNvSpPr>
          <p:nvPr/>
        </p:nvSpPr>
        <p:spPr bwMode="auto">
          <a:xfrm>
            <a:off x="3962400" y="4054475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 </a:t>
            </a:r>
            <a:r>
              <a:rPr kumimoji="0" lang="en-US" altLang="zh-CN" sz="1600">
                <a:solidFill>
                  <a:srgbClr val="800080"/>
                </a:solidFill>
              </a:rPr>
              <a:t>+</a:t>
            </a:r>
          </a:p>
        </p:txBody>
      </p:sp>
      <p:sp>
        <p:nvSpPr>
          <p:cNvPr id="86036" name="Oval 23"/>
          <p:cNvSpPr>
            <a:spLocks noChangeArrowheads="1"/>
          </p:cNvSpPr>
          <p:nvPr/>
        </p:nvSpPr>
        <p:spPr bwMode="auto">
          <a:xfrm>
            <a:off x="533400" y="4943475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endParaRPr kumimoji="0" lang="en-US" altLang="zh-CN" sz="1600">
              <a:solidFill>
                <a:srgbClr val="800080"/>
              </a:solidFill>
            </a:endParaRPr>
          </a:p>
        </p:txBody>
      </p:sp>
      <p:sp>
        <p:nvSpPr>
          <p:cNvPr id="86037" name="Oval 24"/>
          <p:cNvSpPr>
            <a:spLocks noChangeArrowheads="1"/>
          </p:cNvSpPr>
          <p:nvPr/>
        </p:nvSpPr>
        <p:spPr bwMode="auto">
          <a:xfrm>
            <a:off x="1752600" y="4968875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endParaRPr kumimoji="0" lang="en-US" altLang="zh-CN" sz="1600">
              <a:solidFill>
                <a:srgbClr val="800080"/>
              </a:solidFill>
            </a:endParaRPr>
          </a:p>
        </p:txBody>
      </p:sp>
      <p:sp>
        <p:nvSpPr>
          <p:cNvPr id="86038" name="Oval 25"/>
          <p:cNvSpPr>
            <a:spLocks noChangeArrowheads="1"/>
          </p:cNvSpPr>
          <p:nvPr/>
        </p:nvSpPr>
        <p:spPr bwMode="auto">
          <a:xfrm>
            <a:off x="3203575" y="4943475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endParaRPr kumimoji="0" lang="en-US" altLang="zh-CN" sz="1600">
              <a:solidFill>
                <a:srgbClr val="800080"/>
              </a:solidFill>
            </a:endParaRPr>
          </a:p>
        </p:txBody>
      </p:sp>
      <p:sp>
        <p:nvSpPr>
          <p:cNvPr id="86039" name="Oval 26"/>
          <p:cNvSpPr>
            <a:spLocks noChangeArrowheads="1"/>
          </p:cNvSpPr>
          <p:nvPr/>
        </p:nvSpPr>
        <p:spPr bwMode="auto">
          <a:xfrm>
            <a:off x="4575175" y="4943475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</a:t>
            </a:r>
            <a:endParaRPr kumimoji="0" lang="en-US" altLang="zh-CN" sz="1600">
              <a:solidFill>
                <a:srgbClr val="800080"/>
              </a:solidFill>
            </a:endParaRPr>
          </a:p>
        </p:txBody>
      </p:sp>
      <p:sp>
        <p:nvSpPr>
          <p:cNvPr id="86040" name="Line 27"/>
          <p:cNvSpPr>
            <a:spLocks noChangeShapeType="1"/>
          </p:cNvSpPr>
          <p:nvPr/>
        </p:nvSpPr>
        <p:spPr bwMode="auto">
          <a:xfrm>
            <a:off x="2670175" y="2682875"/>
            <a:ext cx="6096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1" name="Line 28"/>
          <p:cNvSpPr>
            <a:spLocks noChangeShapeType="1"/>
          </p:cNvSpPr>
          <p:nvPr/>
        </p:nvSpPr>
        <p:spPr bwMode="auto">
          <a:xfrm flipV="1">
            <a:off x="2974975" y="3521075"/>
            <a:ext cx="3810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2" name="Line 29"/>
          <p:cNvSpPr>
            <a:spLocks noChangeShapeType="1"/>
          </p:cNvSpPr>
          <p:nvPr/>
        </p:nvSpPr>
        <p:spPr bwMode="auto">
          <a:xfrm>
            <a:off x="1755775" y="4435475"/>
            <a:ext cx="3810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3" name="Line 30"/>
          <p:cNvSpPr>
            <a:spLocks noChangeShapeType="1"/>
          </p:cNvSpPr>
          <p:nvPr/>
        </p:nvSpPr>
        <p:spPr bwMode="auto">
          <a:xfrm flipV="1">
            <a:off x="3584575" y="4435475"/>
            <a:ext cx="5334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4" name="Line 31"/>
          <p:cNvSpPr>
            <a:spLocks noChangeShapeType="1"/>
          </p:cNvSpPr>
          <p:nvPr/>
        </p:nvSpPr>
        <p:spPr bwMode="auto">
          <a:xfrm>
            <a:off x="4575175" y="4435475"/>
            <a:ext cx="3810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5" name="Line 32"/>
          <p:cNvSpPr>
            <a:spLocks noChangeShapeType="1"/>
          </p:cNvSpPr>
          <p:nvPr/>
        </p:nvSpPr>
        <p:spPr bwMode="auto">
          <a:xfrm flipH="1">
            <a:off x="917575" y="4435475"/>
            <a:ext cx="5334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46" name="Rectangle 33"/>
          <p:cNvSpPr>
            <a:spLocks noChangeArrowheads="1"/>
          </p:cNvSpPr>
          <p:nvPr/>
        </p:nvSpPr>
        <p:spPr bwMode="auto">
          <a:xfrm>
            <a:off x="728663" y="5410200"/>
            <a:ext cx="4175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a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86047" name="Rectangle 34"/>
          <p:cNvSpPr>
            <a:spLocks noChangeArrowheads="1"/>
          </p:cNvSpPr>
          <p:nvPr/>
        </p:nvSpPr>
        <p:spPr bwMode="auto">
          <a:xfrm>
            <a:off x="1831975" y="3902075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T1</a:t>
            </a:r>
          </a:p>
        </p:txBody>
      </p:sp>
      <p:sp>
        <p:nvSpPr>
          <p:cNvPr id="86048" name="Rectangle 35"/>
          <p:cNvSpPr>
            <a:spLocks noChangeArrowheads="1"/>
          </p:cNvSpPr>
          <p:nvPr/>
        </p:nvSpPr>
        <p:spPr bwMode="auto">
          <a:xfrm>
            <a:off x="4648200" y="1905000"/>
            <a:ext cx="3810000" cy="99060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内部结点列入表中的次序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           </a:t>
            </a:r>
            <a:r>
              <a:rPr lang="en-US" altLang="zh-CN" sz="2000" b="0" dirty="0"/>
              <a:t>T4   T1   T3    T2</a:t>
            </a:r>
          </a:p>
        </p:txBody>
      </p:sp>
      <p:sp>
        <p:nvSpPr>
          <p:cNvPr id="86049" name="Rectangle 36"/>
          <p:cNvSpPr>
            <a:spLocks noChangeArrowheads="1"/>
          </p:cNvSpPr>
          <p:nvPr/>
        </p:nvSpPr>
        <p:spPr bwMode="auto">
          <a:xfrm>
            <a:off x="2517775" y="2057400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T4</a:t>
            </a:r>
          </a:p>
        </p:txBody>
      </p:sp>
      <p:sp>
        <p:nvSpPr>
          <p:cNvPr id="86050" name="Rectangle 37"/>
          <p:cNvSpPr>
            <a:spLocks noChangeArrowheads="1"/>
          </p:cNvSpPr>
          <p:nvPr/>
        </p:nvSpPr>
        <p:spPr bwMode="auto">
          <a:xfrm>
            <a:off x="3355975" y="5410200"/>
            <a:ext cx="403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c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86051" name="Rectangle 38"/>
          <p:cNvSpPr>
            <a:spLocks noChangeArrowheads="1"/>
          </p:cNvSpPr>
          <p:nvPr/>
        </p:nvSpPr>
        <p:spPr bwMode="auto">
          <a:xfrm>
            <a:off x="4824413" y="5410200"/>
            <a:ext cx="4175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d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86052" name="Rectangle 39"/>
          <p:cNvSpPr>
            <a:spLocks noChangeArrowheads="1"/>
          </p:cNvSpPr>
          <p:nvPr/>
        </p:nvSpPr>
        <p:spPr bwMode="auto">
          <a:xfrm>
            <a:off x="3813175" y="2911475"/>
            <a:ext cx="4810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T3</a:t>
            </a:r>
          </a:p>
        </p:txBody>
      </p:sp>
      <p:sp>
        <p:nvSpPr>
          <p:cNvPr id="86053" name="Rectangle 40"/>
          <p:cNvSpPr>
            <a:spLocks noChangeArrowheads="1"/>
          </p:cNvSpPr>
          <p:nvPr/>
        </p:nvSpPr>
        <p:spPr bwMode="auto">
          <a:xfrm>
            <a:off x="4627563" y="3962400"/>
            <a:ext cx="481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T2</a:t>
            </a:r>
          </a:p>
        </p:txBody>
      </p:sp>
      <p:sp>
        <p:nvSpPr>
          <p:cNvPr id="86054" name="Line 41"/>
          <p:cNvSpPr>
            <a:spLocks noChangeShapeType="1"/>
          </p:cNvSpPr>
          <p:nvPr/>
        </p:nvSpPr>
        <p:spPr bwMode="auto">
          <a:xfrm>
            <a:off x="3813175" y="3521075"/>
            <a:ext cx="4572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55" name="Rectangle 42"/>
          <p:cNvSpPr>
            <a:spLocks noChangeArrowheads="1"/>
          </p:cNvSpPr>
          <p:nvPr/>
        </p:nvSpPr>
        <p:spPr bwMode="auto">
          <a:xfrm>
            <a:off x="1908175" y="5410200"/>
            <a:ext cx="417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b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86056" name="Rectangle 43"/>
          <p:cNvSpPr>
            <a:spLocks noChangeArrowheads="1"/>
          </p:cNvSpPr>
          <p:nvPr/>
        </p:nvSpPr>
        <p:spPr bwMode="auto">
          <a:xfrm>
            <a:off x="2822575" y="4511675"/>
            <a:ext cx="4175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r>
              <a:rPr lang="en-US" altLang="zh-CN" sz="2000" b="0"/>
              <a:t>e</a:t>
            </a:r>
            <a:r>
              <a:rPr lang="en-US" altLang="zh-CN" sz="2000" b="0" baseline="-25000"/>
              <a:t>0</a:t>
            </a:r>
          </a:p>
        </p:txBody>
      </p:sp>
      <p:sp>
        <p:nvSpPr>
          <p:cNvPr id="86057" name="Oval 44"/>
          <p:cNvSpPr>
            <a:spLocks noChangeArrowheads="1"/>
          </p:cNvSpPr>
          <p:nvPr/>
        </p:nvSpPr>
        <p:spPr bwMode="auto">
          <a:xfrm>
            <a:off x="2060575" y="2301875"/>
            <a:ext cx="765175" cy="406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800080"/>
            </a:solidFill>
            <a:round/>
            <a:headEnd/>
            <a:tailEnd/>
          </a:ln>
        </p:spPr>
        <p:txBody>
          <a:bodyPr lIns="54000" tIns="10800" rIns="54000" bIns="10800"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</a:rPr>
              <a:t>    </a:t>
            </a:r>
            <a:r>
              <a:rPr kumimoji="0" lang="en-US" altLang="zh-CN" sz="1400">
                <a:solidFill>
                  <a:srgbClr val="800080"/>
                </a:solidFill>
                <a:latin typeface="Times New Roman" pitchFamily="18" charset="0"/>
                <a:sym typeface="Symbol" pitchFamily="18" charset="2"/>
              </a:rPr>
              <a:t></a:t>
            </a:r>
          </a:p>
        </p:txBody>
      </p:sp>
      <p:sp>
        <p:nvSpPr>
          <p:cNvPr id="86058" name="Rectangle 45"/>
          <p:cNvSpPr>
            <a:spLocks noChangeArrowheads="1"/>
          </p:cNvSpPr>
          <p:nvPr/>
        </p:nvSpPr>
        <p:spPr bwMode="auto">
          <a:xfrm>
            <a:off x="6629400" y="3422650"/>
            <a:ext cx="1524000" cy="2216150"/>
          </a:xfrm>
          <a:prstGeom prst="rect">
            <a:avLst/>
          </a:prstGeom>
          <a:noFill/>
          <a:ln w="9525" cap="rnd">
            <a:solidFill>
              <a:srgbClr val="333399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800080"/>
                </a:solidFill>
                <a:ea typeface="楷体_GB2312" pitchFamily="49" charset="-122"/>
              </a:rPr>
              <a:t>结果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endParaRPr lang="zh-CN" altLang="en-US" sz="1000" b="0"/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/>
              <a:t>T2:=c+d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/>
              <a:t>T3:=e-T2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/>
              <a:t>T1:=a+b</a:t>
            </a:r>
          </a:p>
          <a:p>
            <a:pPr marL="533400" indent="-53340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0"/>
              <a:t>T4:=T1-T3</a:t>
            </a:r>
          </a:p>
        </p:txBody>
      </p:sp>
      <p:sp>
        <p:nvSpPr>
          <p:cNvPr id="46" name="Rectangle 73"/>
          <p:cNvSpPr>
            <a:spLocks noChangeArrowheads="1"/>
          </p:cNvSpPr>
          <p:nvPr/>
        </p:nvSpPr>
        <p:spPr bwMode="auto">
          <a:xfrm>
            <a:off x="1812379" y="223914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47" name="Rectangle 74"/>
          <p:cNvSpPr>
            <a:spLocks noChangeArrowheads="1"/>
          </p:cNvSpPr>
          <p:nvPr/>
        </p:nvSpPr>
        <p:spPr bwMode="auto">
          <a:xfrm>
            <a:off x="948284" y="3959902"/>
            <a:ext cx="35401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2</a:t>
            </a:r>
          </a:p>
        </p:txBody>
      </p:sp>
      <p:sp>
        <p:nvSpPr>
          <p:cNvPr id="48" name="Rectangle 75"/>
          <p:cNvSpPr>
            <a:spLocks noChangeArrowheads="1"/>
          </p:cNvSpPr>
          <p:nvPr/>
        </p:nvSpPr>
        <p:spPr bwMode="auto">
          <a:xfrm>
            <a:off x="2892499" y="3175248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3</a:t>
            </a:r>
          </a:p>
        </p:txBody>
      </p:sp>
      <p:sp>
        <p:nvSpPr>
          <p:cNvPr id="49" name="Rectangle 76"/>
          <p:cNvSpPr>
            <a:spLocks noChangeArrowheads="1"/>
          </p:cNvSpPr>
          <p:nvPr/>
        </p:nvSpPr>
        <p:spPr bwMode="auto">
          <a:xfrm>
            <a:off x="3684587" y="4031910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/>
          <a:p>
            <a:r>
              <a:rPr lang="en-US" altLang="zh-CN" sz="2400" b="0" i="1" dirty="0">
                <a:ea typeface="楷体_GB2312" pitchFamily="49" charset="-122"/>
              </a:rPr>
              <a:t>4</a:t>
            </a:r>
          </a:p>
        </p:txBody>
      </p:sp>
      <p:sp>
        <p:nvSpPr>
          <p:cNvPr id="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17004" y="457200"/>
            <a:ext cx="37379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zh-CN" sz="3200" dirty="0" smtClean="0">
                <a:solidFill>
                  <a:srgbClr val="800080"/>
                </a:solidFill>
                <a:ea typeface="楷体_GB2312" pitchFamily="49" charset="-122"/>
              </a:rPr>
              <a:t>高效使用寄存器</a:t>
            </a:r>
            <a:endParaRPr lang="zh-CN" altLang="en-US" sz="3200" dirty="0">
              <a:solidFill>
                <a:srgbClr val="80008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66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  <p:bldP spid="47" grpId="0" autoUpdateAnimBg="0"/>
      <p:bldP spid="48" grpId="0" autoUpdateAnimBg="0"/>
      <p:bldP spid="49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783904" y="1392893"/>
            <a:ext cx="7777484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dirty="0" smtClean="0">
                <a:solidFill>
                  <a:srgbClr val="800080"/>
                </a:solidFill>
                <a:ea typeface="楷体_GB2312" pitchFamily="49" charset="-122"/>
              </a:rPr>
              <a:t>表达式树的求值</a:t>
            </a:r>
            <a:endParaRPr lang="zh-CN" altLang="en-US" sz="2400" dirty="0"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sz="2400" dirty="0">
                <a:ea typeface="楷体_GB2312" pitchFamily="49" charset="-122"/>
              </a:rPr>
              <a:t>     </a:t>
            </a:r>
            <a:r>
              <a:rPr lang="en-US" altLang="zh-CN" sz="2400" b="0" dirty="0" err="1" smtClean="0">
                <a:solidFill>
                  <a:srgbClr val="800080"/>
                </a:solidFill>
              </a:rPr>
              <a:t>Ershov</a:t>
            </a:r>
            <a:r>
              <a:rPr lang="en-US" altLang="zh-CN" sz="2400" b="0" dirty="0" smtClean="0">
                <a:solidFill>
                  <a:srgbClr val="800080"/>
                </a:solidFill>
              </a:rPr>
              <a:t> </a:t>
            </a:r>
            <a:r>
              <a:rPr lang="zh-CN" altLang="zh-CN" sz="2400" dirty="0" smtClean="0">
                <a:solidFill>
                  <a:srgbClr val="800080"/>
                </a:solidFill>
                <a:ea typeface="楷体_GB2312" pitchFamily="49" charset="-122"/>
              </a:rPr>
              <a:t>数</a:t>
            </a:r>
            <a:r>
              <a:rPr lang="zh-CN" altLang="en-US" sz="2400" dirty="0" smtClean="0">
                <a:ea typeface="楷体_GB2312" pitchFamily="49" charset="-122"/>
              </a:rPr>
              <a:t>：</a:t>
            </a:r>
            <a:r>
              <a:rPr lang="zh-CN" altLang="zh-CN" sz="2400" dirty="0" smtClean="0">
                <a:ea typeface="楷体_GB2312" pitchFamily="49" charset="-122"/>
              </a:rPr>
              <a:t>表达式求值时所需寄存器数目的最小值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18" name="Oval 49"/>
          <p:cNvSpPr>
            <a:spLocks noChangeArrowheads="1"/>
          </p:cNvSpPr>
          <p:nvPr/>
        </p:nvSpPr>
        <p:spPr bwMode="auto">
          <a:xfrm>
            <a:off x="2341240" y="3650531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19" name="Oval 50"/>
          <p:cNvSpPr>
            <a:spLocks noChangeArrowheads="1"/>
          </p:cNvSpPr>
          <p:nvPr/>
        </p:nvSpPr>
        <p:spPr bwMode="auto">
          <a:xfrm>
            <a:off x="4251920" y="4453421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20" name="Oval 52"/>
          <p:cNvSpPr>
            <a:spLocks noChangeArrowheads="1"/>
          </p:cNvSpPr>
          <p:nvPr/>
        </p:nvSpPr>
        <p:spPr bwMode="auto">
          <a:xfrm>
            <a:off x="5094312" y="365665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cs typeface="Arial" pitchFamily="34" charset="0"/>
                <a:sym typeface="Symbol" pitchFamily="18" charset="2"/>
              </a:rPr>
              <a:t>–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21" name="Oval 53"/>
          <p:cNvSpPr>
            <a:spLocks noChangeArrowheads="1"/>
          </p:cNvSpPr>
          <p:nvPr/>
        </p:nvSpPr>
        <p:spPr bwMode="auto">
          <a:xfrm>
            <a:off x="3646512" y="304705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</a:t>
            </a:r>
          </a:p>
        </p:txBody>
      </p:sp>
      <p:sp>
        <p:nvSpPr>
          <p:cNvPr id="22" name="Oval 55"/>
          <p:cNvSpPr>
            <a:spLocks noChangeArrowheads="1"/>
          </p:cNvSpPr>
          <p:nvPr/>
        </p:nvSpPr>
        <p:spPr bwMode="auto">
          <a:xfrm>
            <a:off x="1579240" y="4412531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23" name="Oval 56"/>
          <p:cNvSpPr>
            <a:spLocks noChangeArrowheads="1"/>
          </p:cNvSpPr>
          <p:nvPr/>
        </p:nvSpPr>
        <p:spPr bwMode="auto">
          <a:xfrm>
            <a:off x="3103240" y="4412531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24" name="Oval 57"/>
          <p:cNvSpPr>
            <a:spLocks noChangeArrowheads="1"/>
          </p:cNvSpPr>
          <p:nvPr/>
        </p:nvSpPr>
        <p:spPr bwMode="auto">
          <a:xfrm>
            <a:off x="6043736" y="4443688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c</a:t>
            </a:r>
          </a:p>
        </p:txBody>
      </p:sp>
      <p:sp>
        <p:nvSpPr>
          <p:cNvPr id="25" name="Oval 58"/>
          <p:cNvSpPr>
            <a:spLocks noChangeArrowheads="1"/>
          </p:cNvSpPr>
          <p:nvPr/>
        </p:nvSpPr>
        <p:spPr bwMode="auto">
          <a:xfrm>
            <a:off x="3570312" y="5321590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d</a:t>
            </a:r>
          </a:p>
        </p:txBody>
      </p:sp>
      <p:sp>
        <p:nvSpPr>
          <p:cNvPr id="26" name="Oval 59"/>
          <p:cNvSpPr>
            <a:spLocks noChangeArrowheads="1"/>
          </p:cNvSpPr>
          <p:nvPr/>
        </p:nvSpPr>
        <p:spPr bwMode="auto">
          <a:xfrm>
            <a:off x="5298504" y="5321590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e</a:t>
            </a:r>
          </a:p>
        </p:txBody>
      </p:sp>
      <p:sp>
        <p:nvSpPr>
          <p:cNvPr id="27" name="Line 61"/>
          <p:cNvSpPr>
            <a:spLocks noChangeShapeType="1"/>
          </p:cNvSpPr>
          <p:nvPr/>
        </p:nvSpPr>
        <p:spPr bwMode="auto">
          <a:xfrm flipH="1">
            <a:off x="2732112" y="3284730"/>
            <a:ext cx="914400" cy="43468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Line 62"/>
          <p:cNvSpPr>
            <a:spLocks noChangeShapeType="1"/>
          </p:cNvSpPr>
          <p:nvPr/>
        </p:nvSpPr>
        <p:spPr bwMode="auto">
          <a:xfrm>
            <a:off x="4103712" y="3284730"/>
            <a:ext cx="1066800" cy="43468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Line 63"/>
          <p:cNvSpPr>
            <a:spLocks noChangeShapeType="1"/>
          </p:cNvSpPr>
          <p:nvPr/>
        </p:nvSpPr>
        <p:spPr bwMode="auto">
          <a:xfrm flipH="1">
            <a:off x="1960240" y="3968160"/>
            <a:ext cx="457200" cy="50713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Line 66"/>
          <p:cNvSpPr>
            <a:spLocks noChangeShapeType="1"/>
          </p:cNvSpPr>
          <p:nvPr/>
        </p:nvSpPr>
        <p:spPr bwMode="auto">
          <a:xfrm flipH="1">
            <a:off x="4531568" y="3939632"/>
            <a:ext cx="576064" cy="504056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Line 67"/>
          <p:cNvSpPr>
            <a:spLocks noChangeShapeType="1"/>
          </p:cNvSpPr>
          <p:nvPr/>
        </p:nvSpPr>
        <p:spPr bwMode="auto">
          <a:xfrm flipH="1">
            <a:off x="3930352" y="4814458"/>
            <a:ext cx="457200" cy="50713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Line 68"/>
          <p:cNvSpPr>
            <a:spLocks noChangeShapeType="1"/>
          </p:cNvSpPr>
          <p:nvPr/>
        </p:nvSpPr>
        <p:spPr bwMode="auto">
          <a:xfrm flipH="1" flipV="1">
            <a:off x="2722240" y="3968160"/>
            <a:ext cx="457200" cy="50713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Line 71"/>
          <p:cNvSpPr>
            <a:spLocks noChangeShapeType="1"/>
          </p:cNvSpPr>
          <p:nvPr/>
        </p:nvSpPr>
        <p:spPr bwMode="auto">
          <a:xfrm>
            <a:off x="4650432" y="4745526"/>
            <a:ext cx="792088" cy="576064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Line 72"/>
          <p:cNvSpPr>
            <a:spLocks noChangeShapeType="1"/>
          </p:cNvSpPr>
          <p:nvPr/>
        </p:nvSpPr>
        <p:spPr bwMode="auto">
          <a:xfrm>
            <a:off x="5539680" y="3939632"/>
            <a:ext cx="648072" cy="504056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4179912" y="2895600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 smtClean="0">
                <a:ea typeface="楷体_GB2312" pitchFamily="49" charset="-122"/>
              </a:rPr>
              <a:t>3</a:t>
            </a:r>
            <a:endParaRPr lang="en-US" altLang="zh-CN" sz="2400" b="0" i="1" dirty="0">
              <a:ea typeface="楷体_GB2312" pitchFamily="49" charset="-122"/>
            </a:endParaRPr>
          </a:p>
        </p:txBody>
      </p:sp>
      <p:sp>
        <p:nvSpPr>
          <p:cNvPr id="36" name="Rectangle 75"/>
          <p:cNvSpPr>
            <a:spLocks noChangeArrowheads="1"/>
          </p:cNvSpPr>
          <p:nvPr/>
        </p:nvSpPr>
        <p:spPr bwMode="auto">
          <a:xfrm>
            <a:off x="5551512" y="3505200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 smtClean="0">
                <a:ea typeface="楷体_GB2312" pitchFamily="49" charset="-122"/>
              </a:rPr>
              <a:t>2</a:t>
            </a:r>
            <a:endParaRPr lang="en-US" altLang="zh-CN" sz="2400" b="0" i="1" dirty="0">
              <a:ea typeface="楷体_GB2312" pitchFamily="49" charset="-122"/>
            </a:endParaRPr>
          </a:p>
        </p:txBody>
      </p:sp>
      <p:sp>
        <p:nvSpPr>
          <p:cNvPr id="37" name="Rectangle 76"/>
          <p:cNvSpPr>
            <a:spLocks noChangeArrowheads="1"/>
          </p:cNvSpPr>
          <p:nvPr/>
        </p:nvSpPr>
        <p:spPr bwMode="auto">
          <a:xfrm>
            <a:off x="4753619" y="4508262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 smtClean="0">
                <a:ea typeface="楷体_GB2312" pitchFamily="49" charset="-122"/>
              </a:rPr>
              <a:t>2</a:t>
            </a:r>
            <a:endParaRPr lang="en-US" altLang="zh-CN" sz="2400" b="0" i="1" dirty="0">
              <a:ea typeface="楷体_GB2312" pitchFamily="49" charset="-122"/>
            </a:endParaRPr>
          </a:p>
        </p:txBody>
      </p:sp>
      <p:sp>
        <p:nvSpPr>
          <p:cNvPr id="38" name="Rectangle 77"/>
          <p:cNvSpPr>
            <a:spLocks noChangeArrowheads="1"/>
          </p:cNvSpPr>
          <p:nvPr/>
        </p:nvSpPr>
        <p:spPr bwMode="auto">
          <a:xfrm>
            <a:off x="6553820" y="4515696"/>
            <a:ext cx="35401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 smtClean="0">
                <a:ea typeface="楷体_GB2312" pitchFamily="49" charset="-122"/>
              </a:rPr>
              <a:t>1</a:t>
            </a:r>
            <a:endParaRPr lang="en-US" altLang="zh-CN" sz="2400" b="0" i="1" dirty="0">
              <a:ea typeface="楷体_GB2312" pitchFamily="49" charset="-122"/>
            </a:endParaRPr>
          </a:p>
        </p:txBody>
      </p:sp>
      <p:sp>
        <p:nvSpPr>
          <p:cNvPr id="39" name="Rectangle 78"/>
          <p:cNvSpPr>
            <a:spLocks noChangeArrowheads="1"/>
          </p:cNvSpPr>
          <p:nvPr/>
        </p:nvSpPr>
        <p:spPr bwMode="auto">
          <a:xfrm>
            <a:off x="2036440" y="3435576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 smtClean="0">
                <a:ea typeface="楷体_GB2312" pitchFamily="49" charset="-122"/>
              </a:rPr>
              <a:t>2</a:t>
            </a:r>
            <a:endParaRPr lang="en-US" altLang="zh-CN" sz="2400" b="0" i="1" dirty="0">
              <a:ea typeface="楷体_GB2312" pitchFamily="49" charset="-122"/>
            </a:endParaRPr>
          </a:p>
        </p:txBody>
      </p:sp>
      <p:sp>
        <p:nvSpPr>
          <p:cNvPr id="40" name="Rectangle 73"/>
          <p:cNvSpPr>
            <a:spLocks noChangeArrowheads="1"/>
          </p:cNvSpPr>
          <p:nvPr/>
        </p:nvSpPr>
        <p:spPr bwMode="auto">
          <a:xfrm>
            <a:off x="5611688" y="5588382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41" name="Rectangle 73"/>
          <p:cNvSpPr>
            <a:spLocks noChangeArrowheads="1"/>
          </p:cNvSpPr>
          <p:nvPr/>
        </p:nvSpPr>
        <p:spPr bwMode="auto">
          <a:xfrm>
            <a:off x="3235424" y="5595816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42" name="Rectangle 73"/>
          <p:cNvSpPr>
            <a:spLocks noChangeArrowheads="1"/>
          </p:cNvSpPr>
          <p:nvPr/>
        </p:nvSpPr>
        <p:spPr bwMode="auto">
          <a:xfrm>
            <a:off x="2803376" y="458770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43" name="Rectangle 73"/>
          <p:cNvSpPr>
            <a:spLocks noChangeArrowheads="1"/>
          </p:cNvSpPr>
          <p:nvPr/>
        </p:nvSpPr>
        <p:spPr bwMode="auto">
          <a:xfrm>
            <a:off x="1219200" y="458770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4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83332" y="611977"/>
            <a:ext cx="37379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zh-CN" sz="3200" dirty="0" smtClean="0">
                <a:solidFill>
                  <a:srgbClr val="800080"/>
                </a:solidFill>
                <a:ea typeface="楷体_GB2312" pitchFamily="49" charset="-122"/>
              </a:rPr>
              <a:t>高效使用寄存器</a:t>
            </a:r>
            <a:endParaRPr lang="zh-CN" altLang="en-US" sz="3200" dirty="0">
              <a:solidFill>
                <a:srgbClr val="80008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02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CBE2E-7298-4261-9F2E-FA441F3DBBE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523875"/>
            <a:ext cx="9144000" cy="57372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3795" name="Picture 3" descr="11_1优化内容演示图3（运算强度消除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665163"/>
            <a:ext cx="873442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8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599654" y="1367911"/>
            <a:ext cx="4105076" cy="1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2400" dirty="0" smtClean="0">
                <a:solidFill>
                  <a:srgbClr val="800080"/>
                </a:solidFill>
                <a:ea typeface="楷体_GB2312" pitchFamily="49" charset="-122"/>
              </a:rPr>
              <a:t>表达式树的求值</a:t>
            </a:r>
            <a:endParaRPr lang="zh-CN" altLang="en-US" sz="3200" dirty="0"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lang="zh-CN" altLang="en-US" sz="1100" dirty="0">
              <a:solidFill>
                <a:srgbClr val="800080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en-US" altLang="zh-CN" sz="3200" b="0" dirty="0" smtClean="0">
                <a:ea typeface="楷体_GB2312" pitchFamily="49" charset="-122"/>
              </a:rPr>
              <a:t>     </a:t>
            </a:r>
            <a:r>
              <a:rPr lang="en-US" altLang="zh-CN" sz="3200" b="0" dirty="0" err="1" smtClean="0">
                <a:solidFill>
                  <a:srgbClr val="800080"/>
                </a:solidFill>
                <a:ea typeface="楷体_GB2312" pitchFamily="49" charset="-122"/>
              </a:rPr>
              <a:t>Sethi-Ullman</a:t>
            </a:r>
            <a:r>
              <a:rPr lang="zh-CN" altLang="en-US" sz="3200" dirty="0" smtClean="0">
                <a:solidFill>
                  <a:srgbClr val="800080"/>
                </a:solidFill>
                <a:ea typeface="楷体_GB2312" pitchFamily="49" charset="-122"/>
              </a:rPr>
              <a:t>算法</a:t>
            </a:r>
            <a:endParaRPr lang="zh-CN" altLang="en-US" sz="3200" dirty="0">
              <a:solidFill>
                <a:srgbClr val="800080"/>
              </a:solidFill>
              <a:ea typeface="楷体_GB2312" pitchFamily="49" charset="-122"/>
            </a:endParaRPr>
          </a:p>
        </p:txBody>
      </p:sp>
      <p:sp>
        <p:nvSpPr>
          <p:cNvPr id="4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31738" y="457200"/>
            <a:ext cx="37379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zh-CN" altLang="zh-CN" sz="3200" dirty="0" smtClean="0">
                <a:solidFill>
                  <a:srgbClr val="800080"/>
                </a:solidFill>
                <a:ea typeface="楷体_GB2312" pitchFamily="49" charset="-122"/>
              </a:rPr>
              <a:t>高效使用寄存器</a:t>
            </a:r>
            <a:endParaRPr lang="zh-CN" altLang="en-US" sz="3200" dirty="0">
              <a:solidFill>
                <a:srgbClr val="800080"/>
              </a:solidFill>
              <a:ea typeface="楷体_GB2312" pitchFamily="49" charset="-122"/>
            </a:endParaRPr>
          </a:p>
        </p:txBody>
      </p:sp>
      <p:sp>
        <p:nvSpPr>
          <p:cNvPr id="45" name="Oval 49"/>
          <p:cNvSpPr>
            <a:spLocks noChangeArrowheads="1"/>
          </p:cNvSpPr>
          <p:nvPr/>
        </p:nvSpPr>
        <p:spPr bwMode="auto">
          <a:xfrm>
            <a:off x="1605608" y="3574331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46" name="Oval 50"/>
          <p:cNvSpPr>
            <a:spLocks noChangeArrowheads="1"/>
          </p:cNvSpPr>
          <p:nvPr/>
        </p:nvSpPr>
        <p:spPr bwMode="auto">
          <a:xfrm>
            <a:off x="3516288" y="4377221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+</a:t>
            </a:r>
            <a:endParaRPr lang="en-US" altLang="zh-CN" sz="2000" b="0">
              <a:solidFill>
                <a:srgbClr val="800080"/>
              </a:solidFill>
            </a:endParaRPr>
          </a:p>
        </p:txBody>
      </p:sp>
      <p:sp>
        <p:nvSpPr>
          <p:cNvPr id="47" name="Oval 52"/>
          <p:cNvSpPr>
            <a:spLocks noChangeArrowheads="1"/>
          </p:cNvSpPr>
          <p:nvPr/>
        </p:nvSpPr>
        <p:spPr bwMode="auto">
          <a:xfrm>
            <a:off x="4358680" y="358045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rgbClr val="800080"/>
                </a:solidFill>
                <a:cs typeface="Arial" pitchFamily="34" charset="0"/>
                <a:sym typeface="Symbol" pitchFamily="18" charset="2"/>
              </a:rPr>
              <a:t>–</a:t>
            </a:r>
            <a:endParaRPr lang="en-US" altLang="zh-CN" sz="2000" b="0" dirty="0">
              <a:solidFill>
                <a:srgbClr val="800080"/>
              </a:solidFill>
            </a:endParaRPr>
          </a:p>
        </p:txBody>
      </p:sp>
      <p:sp>
        <p:nvSpPr>
          <p:cNvPr id="48" name="Oval 53"/>
          <p:cNvSpPr>
            <a:spLocks noChangeArrowheads="1"/>
          </p:cNvSpPr>
          <p:nvPr/>
        </p:nvSpPr>
        <p:spPr bwMode="auto">
          <a:xfrm>
            <a:off x="2910880" y="2970855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</a:t>
            </a:r>
          </a:p>
        </p:txBody>
      </p:sp>
      <p:sp>
        <p:nvSpPr>
          <p:cNvPr id="49" name="Oval 55"/>
          <p:cNvSpPr>
            <a:spLocks noChangeArrowheads="1"/>
          </p:cNvSpPr>
          <p:nvPr/>
        </p:nvSpPr>
        <p:spPr bwMode="auto">
          <a:xfrm>
            <a:off x="843608" y="4336331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50" name="Oval 56"/>
          <p:cNvSpPr>
            <a:spLocks noChangeArrowheads="1"/>
          </p:cNvSpPr>
          <p:nvPr/>
        </p:nvSpPr>
        <p:spPr bwMode="auto">
          <a:xfrm>
            <a:off x="2367608" y="4336331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51" name="Oval 57"/>
          <p:cNvSpPr>
            <a:spLocks noChangeArrowheads="1"/>
          </p:cNvSpPr>
          <p:nvPr/>
        </p:nvSpPr>
        <p:spPr bwMode="auto">
          <a:xfrm>
            <a:off x="5308104" y="4367488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c</a:t>
            </a:r>
          </a:p>
        </p:txBody>
      </p:sp>
      <p:sp>
        <p:nvSpPr>
          <p:cNvPr id="52" name="Oval 58"/>
          <p:cNvSpPr>
            <a:spLocks noChangeArrowheads="1"/>
          </p:cNvSpPr>
          <p:nvPr/>
        </p:nvSpPr>
        <p:spPr bwMode="auto">
          <a:xfrm>
            <a:off x="2834680" y="5245390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>
                <a:solidFill>
                  <a:srgbClr val="800080"/>
                </a:solidFill>
                <a:sym typeface="Symbol" pitchFamily="18" charset="2"/>
              </a:rPr>
              <a:t>d</a:t>
            </a:r>
          </a:p>
        </p:txBody>
      </p:sp>
      <p:sp>
        <p:nvSpPr>
          <p:cNvPr id="53" name="Oval 59"/>
          <p:cNvSpPr>
            <a:spLocks noChangeArrowheads="1"/>
          </p:cNvSpPr>
          <p:nvPr/>
        </p:nvSpPr>
        <p:spPr bwMode="auto">
          <a:xfrm>
            <a:off x="4562872" y="5245390"/>
            <a:ext cx="457200" cy="346234"/>
          </a:xfrm>
          <a:prstGeom prst="ellips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en-US" altLang="zh-CN" sz="2000" b="0" dirty="0">
                <a:solidFill>
                  <a:srgbClr val="800080"/>
                </a:solidFill>
                <a:sym typeface="Symbol" pitchFamily="18" charset="2"/>
              </a:rPr>
              <a:t>e</a:t>
            </a:r>
          </a:p>
        </p:txBody>
      </p:sp>
      <p:sp>
        <p:nvSpPr>
          <p:cNvPr id="54" name="Line 61"/>
          <p:cNvSpPr>
            <a:spLocks noChangeShapeType="1"/>
          </p:cNvSpPr>
          <p:nvPr/>
        </p:nvSpPr>
        <p:spPr bwMode="auto">
          <a:xfrm flipH="1">
            <a:off x="1996480" y="3208530"/>
            <a:ext cx="914400" cy="43468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Line 62"/>
          <p:cNvSpPr>
            <a:spLocks noChangeShapeType="1"/>
          </p:cNvSpPr>
          <p:nvPr/>
        </p:nvSpPr>
        <p:spPr bwMode="auto">
          <a:xfrm>
            <a:off x="3368080" y="3208530"/>
            <a:ext cx="1066800" cy="43468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Line 63"/>
          <p:cNvSpPr>
            <a:spLocks noChangeShapeType="1"/>
          </p:cNvSpPr>
          <p:nvPr/>
        </p:nvSpPr>
        <p:spPr bwMode="auto">
          <a:xfrm flipH="1">
            <a:off x="1224608" y="3891960"/>
            <a:ext cx="457200" cy="50713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Line 66"/>
          <p:cNvSpPr>
            <a:spLocks noChangeShapeType="1"/>
          </p:cNvSpPr>
          <p:nvPr/>
        </p:nvSpPr>
        <p:spPr bwMode="auto">
          <a:xfrm flipH="1">
            <a:off x="3795936" y="3863432"/>
            <a:ext cx="576064" cy="504056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Line 67"/>
          <p:cNvSpPr>
            <a:spLocks noChangeShapeType="1"/>
          </p:cNvSpPr>
          <p:nvPr/>
        </p:nvSpPr>
        <p:spPr bwMode="auto">
          <a:xfrm flipH="1">
            <a:off x="3194720" y="4738258"/>
            <a:ext cx="457200" cy="50713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Line 68"/>
          <p:cNvSpPr>
            <a:spLocks noChangeShapeType="1"/>
          </p:cNvSpPr>
          <p:nvPr/>
        </p:nvSpPr>
        <p:spPr bwMode="auto">
          <a:xfrm flipH="1" flipV="1">
            <a:off x="1986608" y="3891960"/>
            <a:ext cx="457200" cy="50713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0" name="Line 71"/>
          <p:cNvSpPr>
            <a:spLocks noChangeShapeType="1"/>
          </p:cNvSpPr>
          <p:nvPr/>
        </p:nvSpPr>
        <p:spPr bwMode="auto">
          <a:xfrm>
            <a:off x="3914800" y="4669326"/>
            <a:ext cx="792088" cy="576064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1" name="Line 72"/>
          <p:cNvSpPr>
            <a:spLocks noChangeShapeType="1"/>
          </p:cNvSpPr>
          <p:nvPr/>
        </p:nvSpPr>
        <p:spPr bwMode="auto">
          <a:xfrm>
            <a:off x="4804048" y="3863432"/>
            <a:ext cx="648072" cy="504056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2" name="Rectangle 73"/>
          <p:cNvSpPr>
            <a:spLocks noChangeArrowheads="1"/>
          </p:cNvSpPr>
          <p:nvPr/>
        </p:nvSpPr>
        <p:spPr bwMode="auto">
          <a:xfrm>
            <a:off x="3444280" y="2819400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 smtClean="0">
                <a:ea typeface="楷体_GB2312" pitchFamily="49" charset="-122"/>
              </a:rPr>
              <a:t>3</a:t>
            </a:r>
            <a:endParaRPr lang="en-US" altLang="zh-CN" sz="2400" b="0" i="1" dirty="0">
              <a:ea typeface="楷体_GB2312" pitchFamily="49" charset="-122"/>
            </a:endParaRPr>
          </a:p>
        </p:txBody>
      </p:sp>
      <p:sp>
        <p:nvSpPr>
          <p:cNvPr id="63" name="Rectangle 75"/>
          <p:cNvSpPr>
            <a:spLocks noChangeArrowheads="1"/>
          </p:cNvSpPr>
          <p:nvPr/>
        </p:nvSpPr>
        <p:spPr bwMode="auto">
          <a:xfrm>
            <a:off x="4815880" y="3429000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 smtClean="0">
                <a:ea typeface="楷体_GB2312" pitchFamily="49" charset="-122"/>
              </a:rPr>
              <a:t>2</a:t>
            </a:r>
            <a:endParaRPr lang="en-US" altLang="zh-CN" sz="2400" b="0" i="1" dirty="0">
              <a:ea typeface="楷体_GB2312" pitchFamily="49" charset="-122"/>
            </a:endParaRPr>
          </a:p>
        </p:txBody>
      </p:sp>
      <p:sp>
        <p:nvSpPr>
          <p:cNvPr id="64" name="Rectangle 76"/>
          <p:cNvSpPr>
            <a:spLocks noChangeArrowheads="1"/>
          </p:cNvSpPr>
          <p:nvPr/>
        </p:nvSpPr>
        <p:spPr bwMode="auto">
          <a:xfrm>
            <a:off x="4017987" y="4432062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 smtClean="0">
                <a:ea typeface="楷体_GB2312" pitchFamily="49" charset="-122"/>
              </a:rPr>
              <a:t>2</a:t>
            </a:r>
            <a:endParaRPr lang="en-US" altLang="zh-CN" sz="2400" b="0" i="1" dirty="0">
              <a:ea typeface="楷体_GB2312" pitchFamily="49" charset="-122"/>
            </a:endParaRPr>
          </a:p>
        </p:txBody>
      </p:sp>
      <p:sp>
        <p:nvSpPr>
          <p:cNvPr id="65" name="Rectangle 77"/>
          <p:cNvSpPr>
            <a:spLocks noChangeArrowheads="1"/>
          </p:cNvSpPr>
          <p:nvPr/>
        </p:nvSpPr>
        <p:spPr bwMode="auto">
          <a:xfrm>
            <a:off x="5818188" y="4336331"/>
            <a:ext cx="354012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 smtClean="0">
                <a:ea typeface="楷体_GB2312" pitchFamily="49" charset="-122"/>
              </a:rPr>
              <a:t>1</a:t>
            </a:r>
            <a:endParaRPr lang="en-US" altLang="zh-CN" sz="2400" b="0" i="1" dirty="0">
              <a:ea typeface="楷体_GB2312" pitchFamily="49" charset="-122"/>
            </a:endParaRPr>
          </a:p>
        </p:txBody>
      </p:sp>
      <p:sp>
        <p:nvSpPr>
          <p:cNvPr id="66" name="Rectangle 78"/>
          <p:cNvSpPr>
            <a:spLocks noChangeArrowheads="1"/>
          </p:cNvSpPr>
          <p:nvPr/>
        </p:nvSpPr>
        <p:spPr bwMode="auto">
          <a:xfrm>
            <a:off x="1300808" y="3359376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 smtClean="0">
                <a:ea typeface="楷体_GB2312" pitchFamily="49" charset="-122"/>
              </a:rPr>
              <a:t>2</a:t>
            </a:r>
            <a:endParaRPr lang="en-US" altLang="zh-CN" sz="2400" b="0" i="1" dirty="0">
              <a:ea typeface="楷体_GB2312" pitchFamily="49" charset="-122"/>
            </a:endParaRPr>
          </a:p>
        </p:txBody>
      </p:sp>
      <p:sp>
        <p:nvSpPr>
          <p:cNvPr id="67" name="Rectangle 73"/>
          <p:cNvSpPr>
            <a:spLocks noChangeArrowheads="1"/>
          </p:cNvSpPr>
          <p:nvPr/>
        </p:nvSpPr>
        <p:spPr bwMode="auto">
          <a:xfrm>
            <a:off x="4876056" y="5512182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68" name="Rectangle 73"/>
          <p:cNvSpPr>
            <a:spLocks noChangeArrowheads="1"/>
          </p:cNvSpPr>
          <p:nvPr/>
        </p:nvSpPr>
        <p:spPr bwMode="auto">
          <a:xfrm>
            <a:off x="2499792" y="5519616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69" name="Rectangle 73"/>
          <p:cNvSpPr>
            <a:spLocks noChangeArrowheads="1"/>
          </p:cNvSpPr>
          <p:nvPr/>
        </p:nvSpPr>
        <p:spPr bwMode="auto">
          <a:xfrm>
            <a:off x="2067744" y="451150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70" name="Rectangle 73"/>
          <p:cNvSpPr>
            <a:spLocks noChangeArrowheads="1"/>
          </p:cNvSpPr>
          <p:nvPr/>
        </p:nvSpPr>
        <p:spPr bwMode="auto">
          <a:xfrm>
            <a:off x="483568" y="4511504"/>
            <a:ext cx="354013" cy="2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0" bIns="0">
            <a:spAutoFit/>
          </a:bodyPr>
          <a:lstStyle>
            <a:defPPr>
              <a:defRPr lang="zh-CN"/>
            </a:defPPr>
            <a:lvl1pPr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2400" b="0" i="1" dirty="0">
                <a:ea typeface="楷体_GB2312" pitchFamily="49" charset="-122"/>
              </a:rPr>
              <a:t>1</a:t>
            </a:r>
          </a:p>
        </p:txBody>
      </p:sp>
      <p:sp>
        <p:nvSpPr>
          <p:cNvPr id="71" name="矩形 70"/>
          <p:cNvSpPr/>
          <p:nvPr/>
        </p:nvSpPr>
        <p:spPr>
          <a:xfrm>
            <a:off x="5868144" y="762000"/>
            <a:ext cx="2736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 smtClean="0">
                <a:latin typeface="+mn-lt"/>
                <a:ea typeface="宋体"/>
              </a:rPr>
              <a:t>LD    R</a:t>
            </a:r>
            <a:r>
              <a:rPr lang="en-US" altLang="zh-CN" sz="2000" b="0" kern="100" baseline="-25000" dirty="0" smtClean="0">
                <a:latin typeface="+mn-lt"/>
                <a:ea typeface="宋体"/>
              </a:rPr>
              <a:t>0</a:t>
            </a:r>
            <a:r>
              <a:rPr lang="en-US" altLang="zh-CN" sz="2000" b="0" kern="100" dirty="0" smtClean="0">
                <a:latin typeface="+mn-lt"/>
                <a:ea typeface="宋体"/>
              </a:rPr>
              <a:t>, a</a:t>
            </a:r>
            <a:endParaRPr lang="zh-CN" altLang="zh-CN" sz="2000" b="0" kern="100" dirty="0" smtClean="0">
              <a:latin typeface="+mn-lt"/>
              <a:ea typeface="宋体"/>
            </a:endParaRPr>
          </a:p>
          <a:p>
            <a:pPr marL="26670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 smtClean="0">
                <a:latin typeface="+mn-lt"/>
                <a:ea typeface="宋体"/>
              </a:rPr>
              <a:t>LD    R</a:t>
            </a:r>
            <a:r>
              <a:rPr lang="en-US" altLang="zh-CN" sz="2000" b="0" kern="100" baseline="-25000" dirty="0" smtClean="0">
                <a:latin typeface="+mn-lt"/>
                <a:ea typeface="宋体"/>
              </a:rPr>
              <a:t>1</a:t>
            </a:r>
            <a:r>
              <a:rPr lang="en-US" altLang="zh-CN" sz="2000" b="0" kern="100" dirty="0" smtClean="0">
                <a:latin typeface="+mn-lt"/>
                <a:ea typeface="宋体"/>
              </a:rPr>
              <a:t>, b</a:t>
            </a:r>
            <a:endParaRPr lang="zh-CN" altLang="zh-CN" sz="2000" b="0" kern="100" dirty="0" smtClean="0">
              <a:latin typeface="+mn-lt"/>
              <a:ea typeface="宋体"/>
            </a:endParaRPr>
          </a:p>
          <a:p>
            <a:pPr marL="26670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 smtClean="0">
                <a:latin typeface="+mn-lt"/>
                <a:ea typeface="宋体"/>
              </a:rPr>
              <a:t>ADD    R</a:t>
            </a:r>
            <a:r>
              <a:rPr lang="en-US" altLang="zh-CN" sz="2000" b="0" kern="100" baseline="-25000" dirty="0" smtClean="0">
                <a:latin typeface="+mn-lt"/>
                <a:ea typeface="宋体"/>
              </a:rPr>
              <a:t>0</a:t>
            </a:r>
            <a:r>
              <a:rPr lang="en-US" altLang="zh-CN" sz="2000" b="0" kern="100" dirty="0" smtClean="0">
                <a:latin typeface="+mn-lt"/>
                <a:ea typeface="宋体"/>
              </a:rPr>
              <a:t>, R</a:t>
            </a:r>
            <a:r>
              <a:rPr lang="en-US" altLang="zh-CN" sz="2000" b="0" kern="100" baseline="-25000" dirty="0" smtClean="0">
                <a:latin typeface="+mn-lt"/>
                <a:ea typeface="宋体"/>
              </a:rPr>
              <a:t>0</a:t>
            </a:r>
            <a:r>
              <a:rPr lang="en-US" altLang="zh-CN" sz="2000" b="0" kern="100" dirty="0" smtClean="0">
                <a:latin typeface="+mn-lt"/>
                <a:ea typeface="宋体"/>
              </a:rPr>
              <a:t>, R</a:t>
            </a:r>
            <a:r>
              <a:rPr lang="en-US" altLang="zh-CN" sz="2000" b="0" kern="100" baseline="-25000" dirty="0" smtClean="0">
                <a:latin typeface="+mn-lt"/>
                <a:ea typeface="宋体"/>
              </a:rPr>
              <a:t>1</a:t>
            </a:r>
            <a:endParaRPr lang="zh-CN" altLang="zh-CN" sz="2000" b="0" kern="100" dirty="0" smtClean="0">
              <a:latin typeface="+mn-lt"/>
              <a:ea typeface="宋体"/>
            </a:endParaRPr>
          </a:p>
          <a:p>
            <a:pPr marL="26670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 smtClean="0">
                <a:latin typeface="+mn-lt"/>
                <a:ea typeface="宋体"/>
              </a:rPr>
              <a:t>LD    R</a:t>
            </a:r>
            <a:r>
              <a:rPr lang="en-US" altLang="zh-CN" sz="2000" b="0" kern="100" baseline="-25000" dirty="0" smtClean="0">
                <a:latin typeface="+mn-lt"/>
                <a:ea typeface="宋体"/>
              </a:rPr>
              <a:t>1</a:t>
            </a:r>
            <a:r>
              <a:rPr lang="en-US" altLang="zh-CN" sz="2000" b="0" kern="100" dirty="0" smtClean="0">
                <a:latin typeface="+mn-lt"/>
                <a:ea typeface="宋体"/>
              </a:rPr>
              <a:t>, d</a:t>
            </a:r>
            <a:endParaRPr lang="zh-CN" altLang="zh-CN" sz="2000" b="0" kern="100" dirty="0" smtClean="0">
              <a:latin typeface="+mn-lt"/>
              <a:ea typeface="宋体"/>
            </a:endParaRPr>
          </a:p>
          <a:p>
            <a:pPr marL="26670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 smtClean="0">
                <a:latin typeface="+mn-lt"/>
                <a:ea typeface="宋体"/>
              </a:rPr>
              <a:t>LD    R</a:t>
            </a:r>
            <a:r>
              <a:rPr lang="en-US" altLang="zh-CN" sz="2000" b="0" kern="100" baseline="-25000" dirty="0" smtClean="0">
                <a:latin typeface="+mn-lt"/>
                <a:ea typeface="宋体"/>
              </a:rPr>
              <a:t>2</a:t>
            </a:r>
            <a:r>
              <a:rPr lang="en-US" altLang="zh-CN" sz="2000" b="0" kern="100" dirty="0" smtClean="0">
                <a:latin typeface="+mn-lt"/>
                <a:ea typeface="宋体"/>
              </a:rPr>
              <a:t>, e</a:t>
            </a:r>
            <a:endParaRPr lang="zh-CN" altLang="zh-CN" sz="2000" b="0" kern="100" dirty="0" smtClean="0">
              <a:latin typeface="+mn-lt"/>
              <a:ea typeface="宋体"/>
            </a:endParaRPr>
          </a:p>
          <a:p>
            <a:pPr marL="26670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 smtClean="0">
                <a:latin typeface="+mn-lt"/>
                <a:ea typeface="宋体"/>
              </a:rPr>
              <a:t>ADD    R</a:t>
            </a:r>
            <a:r>
              <a:rPr lang="en-US" altLang="zh-CN" sz="2000" b="0" kern="100" baseline="-25000" dirty="0" smtClean="0">
                <a:latin typeface="+mn-lt"/>
                <a:ea typeface="宋体"/>
              </a:rPr>
              <a:t>1</a:t>
            </a:r>
            <a:r>
              <a:rPr lang="en-US" altLang="zh-CN" sz="2000" b="0" kern="100" dirty="0" smtClean="0">
                <a:latin typeface="+mn-lt"/>
                <a:ea typeface="宋体"/>
              </a:rPr>
              <a:t>, R</a:t>
            </a:r>
            <a:r>
              <a:rPr lang="en-US" altLang="zh-CN" sz="2000" b="0" kern="100" baseline="-25000" dirty="0" smtClean="0">
                <a:latin typeface="+mn-lt"/>
                <a:ea typeface="宋体"/>
              </a:rPr>
              <a:t>1</a:t>
            </a:r>
            <a:r>
              <a:rPr lang="en-US" altLang="zh-CN" sz="2000" b="0" kern="100" dirty="0" smtClean="0">
                <a:latin typeface="+mn-lt"/>
                <a:ea typeface="宋体"/>
              </a:rPr>
              <a:t>, R</a:t>
            </a:r>
            <a:r>
              <a:rPr lang="en-US" altLang="zh-CN" sz="2000" b="0" kern="100" baseline="-25000" dirty="0" smtClean="0">
                <a:latin typeface="+mn-lt"/>
                <a:ea typeface="宋体"/>
              </a:rPr>
              <a:t>2</a:t>
            </a:r>
            <a:endParaRPr lang="zh-CN" altLang="zh-CN" sz="2000" b="0" kern="100" dirty="0" smtClean="0">
              <a:latin typeface="+mn-lt"/>
              <a:ea typeface="宋体"/>
            </a:endParaRPr>
          </a:p>
          <a:p>
            <a:pPr marL="26670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 smtClean="0">
                <a:latin typeface="+mn-lt"/>
                <a:ea typeface="宋体"/>
              </a:rPr>
              <a:t>LD    R</a:t>
            </a:r>
            <a:r>
              <a:rPr lang="en-US" altLang="zh-CN" sz="2000" b="0" kern="100" baseline="-25000" dirty="0" smtClean="0">
                <a:latin typeface="+mn-lt"/>
                <a:ea typeface="宋体"/>
              </a:rPr>
              <a:t>2</a:t>
            </a:r>
            <a:r>
              <a:rPr lang="en-US" altLang="zh-CN" sz="2000" b="0" kern="100" dirty="0" smtClean="0">
                <a:latin typeface="+mn-lt"/>
                <a:ea typeface="宋体"/>
              </a:rPr>
              <a:t>, c</a:t>
            </a:r>
            <a:endParaRPr lang="zh-CN" altLang="zh-CN" sz="2000" b="0" kern="100" dirty="0" smtClean="0">
              <a:latin typeface="+mn-lt"/>
              <a:ea typeface="宋体"/>
            </a:endParaRPr>
          </a:p>
          <a:p>
            <a:pPr marL="26670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 smtClean="0">
                <a:latin typeface="+mn-lt"/>
                <a:ea typeface="宋体"/>
              </a:rPr>
              <a:t>SUB    R</a:t>
            </a:r>
            <a:r>
              <a:rPr lang="en-US" altLang="zh-CN" sz="2000" b="0" kern="100" baseline="-25000" dirty="0" smtClean="0">
                <a:latin typeface="+mn-lt"/>
                <a:ea typeface="宋体"/>
              </a:rPr>
              <a:t>1</a:t>
            </a:r>
            <a:r>
              <a:rPr lang="en-US" altLang="zh-CN" sz="2000" b="0" kern="100" dirty="0" smtClean="0">
                <a:latin typeface="+mn-lt"/>
                <a:ea typeface="宋体"/>
              </a:rPr>
              <a:t>, R</a:t>
            </a:r>
            <a:r>
              <a:rPr lang="en-US" altLang="zh-CN" sz="2000" b="0" kern="100" baseline="-25000" dirty="0" smtClean="0">
                <a:latin typeface="+mn-lt"/>
                <a:ea typeface="宋体"/>
              </a:rPr>
              <a:t>1</a:t>
            </a:r>
            <a:r>
              <a:rPr lang="en-US" altLang="zh-CN" sz="2000" b="0" kern="100" dirty="0" smtClean="0">
                <a:latin typeface="+mn-lt"/>
                <a:ea typeface="宋体"/>
              </a:rPr>
              <a:t>, R</a:t>
            </a:r>
            <a:r>
              <a:rPr lang="en-US" altLang="zh-CN" sz="2000" b="0" kern="100" baseline="-25000" dirty="0" smtClean="0">
                <a:latin typeface="+mn-lt"/>
                <a:ea typeface="宋体"/>
              </a:rPr>
              <a:t>2</a:t>
            </a:r>
            <a:endParaRPr lang="zh-CN" altLang="zh-CN" sz="2000" b="0" kern="100" dirty="0" smtClean="0">
              <a:latin typeface="+mn-lt"/>
              <a:ea typeface="宋体"/>
            </a:endParaRPr>
          </a:p>
          <a:p>
            <a:pPr marL="266700" indent="2667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0" kern="100" dirty="0" smtClean="0">
                <a:latin typeface="+mn-lt"/>
                <a:ea typeface="宋体"/>
              </a:rPr>
              <a:t>MUL    R</a:t>
            </a:r>
            <a:r>
              <a:rPr lang="en-US" altLang="zh-CN" sz="2000" b="0" kern="100" baseline="-25000" dirty="0" smtClean="0">
                <a:latin typeface="+mn-lt"/>
                <a:ea typeface="宋体"/>
              </a:rPr>
              <a:t>0</a:t>
            </a:r>
            <a:r>
              <a:rPr lang="en-US" altLang="zh-CN" sz="2000" b="0" kern="100" dirty="0" smtClean="0">
                <a:latin typeface="+mn-lt"/>
                <a:ea typeface="宋体"/>
              </a:rPr>
              <a:t>, R</a:t>
            </a:r>
            <a:r>
              <a:rPr lang="en-US" altLang="zh-CN" sz="2000" b="0" kern="100" baseline="-25000" dirty="0" smtClean="0">
                <a:latin typeface="+mn-lt"/>
                <a:ea typeface="宋体"/>
              </a:rPr>
              <a:t>0</a:t>
            </a:r>
            <a:r>
              <a:rPr lang="en-US" altLang="zh-CN" sz="2000" b="0" kern="100" dirty="0" smtClean="0">
                <a:latin typeface="+mn-lt"/>
                <a:ea typeface="宋体"/>
              </a:rPr>
              <a:t>, R</a:t>
            </a:r>
            <a:r>
              <a:rPr lang="en-US" altLang="zh-CN" sz="2000" b="0" kern="100" baseline="-25000" dirty="0" smtClean="0">
                <a:latin typeface="+mn-lt"/>
                <a:ea typeface="宋体"/>
              </a:rPr>
              <a:t>1</a:t>
            </a:r>
            <a:endParaRPr lang="zh-CN" altLang="zh-CN" sz="2000" b="0" kern="100" dirty="0">
              <a:latin typeface="+mn-lt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4971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93687" y="533400"/>
            <a:ext cx="7478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ea typeface="楷体_GB2312" pitchFamily="49" charset="-122"/>
              </a:rPr>
              <a:t>简单的图着色物理寄存器分配算法</a:t>
            </a:r>
          </a:p>
        </p:txBody>
      </p:sp>
      <p:sp>
        <p:nvSpPr>
          <p:cNvPr id="100367" name="Rectangle 16"/>
          <p:cNvSpPr>
            <a:spLocks noChangeArrowheads="1"/>
          </p:cNvSpPr>
          <p:nvPr/>
        </p:nvSpPr>
        <p:spPr bwMode="auto">
          <a:xfrm>
            <a:off x="533400" y="1371600"/>
            <a:ext cx="77343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两</a:t>
            </a:r>
            <a:r>
              <a:rPr lang="zh-CN" altLang="en-US" sz="2400" dirty="0" smtClean="0">
                <a:solidFill>
                  <a:srgbClr val="800080"/>
                </a:solidFill>
                <a:ea typeface="楷体_GB2312" pitchFamily="49" charset="-122"/>
              </a:rPr>
              <a:t>遍的寄存器分配和指派算法</a:t>
            </a:r>
            <a:endParaRPr kumimoji="0" lang="zh-CN" altLang="en-US" sz="2400" dirty="0">
              <a:solidFill>
                <a:srgbClr val="800080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第一遍先假定可用的通用寄存器是无限数量的，完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成指令</a:t>
            </a:r>
            <a:r>
              <a:rPr lang="zh-CN" altLang="en-US" sz="2400" dirty="0" smtClean="0">
                <a:ea typeface="楷体_GB2312" pitchFamily="49" charset="-122"/>
              </a:rPr>
              <a:t>选择和生成</a:t>
            </a:r>
            <a:endParaRPr kumimoji="0" lang="zh-CN" altLang="en-US" sz="2400" dirty="0"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300" dirty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例如：前面介绍的简单代码生成算法中的</a:t>
            </a: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 </a:t>
            </a:r>
            <a:r>
              <a:rPr lang="en-US" altLang="zh-CN" sz="2400" b="0" dirty="0" err="1">
                <a:solidFill>
                  <a:srgbClr val="800080"/>
                </a:solidFill>
                <a:ea typeface="楷体_GB2312" pitchFamily="49" charset="-122"/>
              </a:rPr>
              <a:t>getreg</a:t>
            </a:r>
            <a:endParaRPr lang="en-US" altLang="zh-CN" sz="2400" b="0" dirty="0">
              <a:solidFill>
                <a:srgbClr val="800080"/>
              </a:solidFill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800080"/>
                </a:solidFill>
                <a:ea typeface="楷体_GB2312" pitchFamily="49" charset="-122"/>
              </a:rPr>
              <a:t>    </a:t>
            </a:r>
            <a:r>
              <a:rPr lang="zh-CN" altLang="en-US" sz="2400" dirty="0">
                <a:ea typeface="楷体_GB2312" pitchFamily="49" charset="-122"/>
              </a:rPr>
              <a:t>函数返回一个伪寄存器（不管物理寄存器的个数）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第二遍将物理</a:t>
            </a:r>
            <a:r>
              <a:rPr lang="zh-CN" altLang="en-US" sz="2400" dirty="0" smtClean="0">
                <a:ea typeface="楷体_GB2312" pitchFamily="49" charset="-122"/>
              </a:rPr>
              <a:t>寄存器指派到</a:t>
            </a:r>
            <a:r>
              <a:rPr lang="zh-CN" altLang="en-US" sz="2400" dirty="0">
                <a:ea typeface="楷体_GB2312" pitchFamily="49" charset="-122"/>
              </a:rPr>
              <a:t>伪寄存器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1000" dirty="0">
                <a:ea typeface="楷体_GB2312" pitchFamily="49" charset="-122"/>
              </a:rPr>
              <a:t>   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物理寄存器数量不足时，会将一些伪寄存器泄露到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（</a:t>
            </a:r>
            <a:r>
              <a:rPr lang="en-US" altLang="zh-CN" sz="2400" b="0" i="1" dirty="0">
                <a:ea typeface="楷体_GB2312" pitchFamily="49" charset="-122"/>
              </a:rPr>
              <a:t>spilled into</a:t>
            </a:r>
            <a:r>
              <a:rPr lang="zh-CN" altLang="en-US" sz="2400" dirty="0">
                <a:ea typeface="楷体_GB2312" pitchFamily="49" charset="-122"/>
              </a:rPr>
              <a:t>）内存，图着色算法的核心任务是使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得泄露的伪寄存器数目最少</a:t>
            </a:r>
          </a:p>
        </p:txBody>
      </p:sp>
    </p:spTree>
    <p:extLst>
      <p:ext uri="{BB962C8B-B14F-4D97-AF65-F5344CB8AC3E}">
        <p14:creationId xmlns:p14="http://schemas.microsoft.com/office/powerpoint/2010/main" val="5574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6"/>
          <p:cNvSpPr>
            <a:spLocks noChangeArrowheads="1"/>
          </p:cNvSpPr>
          <p:nvPr/>
        </p:nvSpPr>
        <p:spPr bwMode="auto">
          <a:xfrm>
            <a:off x="305719" y="1052513"/>
            <a:ext cx="8126413" cy="499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ea typeface="楷体_GB2312" pitchFamily="49" charset="-122"/>
              </a:rPr>
              <a:t>基于寄存器相干图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b="0" i="1" dirty="0">
                <a:ea typeface="楷体_GB2312" pitchFamily="49" charset="-122"/>
              </a:rPr>
              <a:t>register-interference graph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r>
              <a:rPr lang="zh-CN" altLang="en-US" dirty="0">
                <a:solidFill>
                  <a:srgbClr val="800080"/>
                </a:solidFill>
                <a:ea typeface="楷体_GB2312" pitchFamily="49" charset="-122"/>
              </a:rPr>
              <a:t>    的图着色寄存器分配算法</a:t>
            </a:r>
            <a:endParaRPr kumimoji="0" lang="zh-CN" altLang="en-US" dirty="0">
              <a:solidFill>
                <a:srgbClr val="800080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构造寄存器</a:t>
            </a: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相干图</a:t>
            </a:r>
            <a:endParaRPr kumimoji="0" lang="zh-CN" altLang="en-US" sz="2400" dirty="0">
              <a:solidFill>
                <a:srgbClr val="800080"/>
              </a:solidFill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endParaRPr kumimoji="0" lang="zh-CN" altLang="en-US" sz="1000" dirty="0"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300" dirty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结点</a:t>
            </a:r>
            <a:r>
              <a:rPr lang="zh-CN" altLang="en-US" sz="2400" dirty="0">
                <a:ea typeface="楷体_GB2312" pitchFamily="49" charset="-122"/>
              </a:rPr>
              <a:t>：每一个伪寄存器为一个结点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边</a:t>
            </a:r>
            <a:r>
              <a:rPr lang="zh-CN" altLang="en-US" sz="2400" dirty="0">
                <a:ea typeface="楷体_GB2312" pitchFamily="49" charset="-122"/>
              </a:rPr>
              <a:t>：如果程序中存在某点，一个结点在该点被定义，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而另一个结点在该点是活跃的，则在这两个结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        点间连一条边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对相干图进行</a:t>
            </a:r>
            <a:r>
              <a:rPr lang="zh-CN" altLang="en-US" sz="2400" dirty="0">
                <a:solidFill>
                  <a:srgbClr val="800080"/>
                </a:solidFill>
                <a:ea typeface="楷体_GB2312" pitchFamily="49" charset="-122"/>
              </a:rPr>
              <a:t>着色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b="0" i="1" dirty="0">
                <a:ea typeface="楷体_GB2312" pitchFamily="49" charset="-122"/>
              </a:rPr>
              <a:t>coloring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1000" dirty="0">
                <a:ea typeface="楷体_GB2312" pitchFamily="49" charset="-122"/>
              </a:rPr>
              <a:t>   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使用</a:t>
            </a:r>
            <a:r>
              <a:rPr lang="en-US" altLang="zh-CN" sz="2400" b="0" i="1" dirty="0">
                <a:ea typeface="楷体_GB2312" pitchFamily="49" charset="-122"/>
              </a:rPr>
              <a:t>k</a:t>
            </a:r>
            <a:r>
              <a:rPr lang="zh-CN" altLang="en-US" sz="2400" dirty="0">
                <a:ea typeface="楷体_GB2312" pitchFamily="49" charset="-122"/>
              </a:rPr>
              <a:t>（物理寄存器数量）种颜色对相干图进行着色，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使任何相邻的结点具有不同的颜色（即两个相干的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伪寄存器不会分配到同一个物理寄存器）</a:t>
            </a:r>
          </a:p>
        </p:txBody>
      </p:sp>
      <p:sp>
        <p:nvSpPr>
          <p:cNvPr id="101391" name="Text Box 1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93687" y="473076"/>
            <a:ext cx="7478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ea typeface="楷体_GB2312" pitchFamily="49" charset="-122"/>
              </a:rPr>
              <a:t>简单的图着色物理寄存器分配算法</a:t>
            </a:r>
          </a:p>
        </p:txBody>
      </p:sp>
    </p:spTree>
    <p:extLst>
      <p:ext uri="{BB962C8B-B14F-4D97-AF65-F5344CB8AC3E}">
        <p14:creationId xmlns:p14="http://schemas.microsoft.com/office/powerpoint/2010/main" val="232449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6"/>
          <p:cNvSpPr>
            <a:spLocks noChangeArrowheads="1"/>
          </p:cNvSpPr>
          <p:nvPr/>
        </p:nvSpPr>
        <p:spPr bwMode="auto">
          <a:xfrm>
            <a:off x="838200" y="1198967"/>
            <a:ext cx="41658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000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2000" dirty="0">
                <a:solidFill>
                  <a:srgbClr val="800080"/>
                </a:solidFill>
                <a:ea typeface="楷体_GB2312" pitchFamily="49" charset="-122"/>
              </a:rPr>
              <a:t>基于寄存器相干</a:t>
            </a:r>
            <a:r>
              <a:rPr lang="zh-CN" altLang="en-US" sz="2000" dirty="0" smtClean="0">
                <a:solidFill>
                  <a:srgbClr val="800080"/>
                </a:solidFill>
                <a:ea typeface="楷体_GB2312" pitchFamily="49" charset="-122"/>
              </a:rPr>
              <a:t>图</a:t>
            </a:r>
            <a:endParaRPr kumimoji="0" lang="zh-CN" altLang="en-US" sz="2000" dirty="0">
              <a:solidFill>
                <a:srgbClr val="800080"/>
              </a:solidFill>
              <a:ea typeface="楷体_GB2312" pitchFamily="49" charset="-122"/>
            </a:endParaRPr>
          </a:p>
        </p:txBody>
      </p: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301" y="2590800"/>
            <a:ext cx="8400929" cy="36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5893" y="823700"/>
            <a:ext cx="2460776" cy="1550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91" name="Text Box 1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52400" y="460610"/>
            <a:ext cx="7478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ea typeface="楷体_GB2312" pitchFamily="49" charset="-122"/>
              </a:rPr>
              <a:t>简单的图着色物理寄存器分配算法</a:t>
            </a:r>
          </a:p>
        </p:txBody>
      </p:sp>
    </p:spTree>
    <p:extLst>
      <p:ext uri="{BB962C8B-B14F-4D97-AF65-F5344CB8AC3E}">
        <p14:creationId xmlns:p14="http://schemas.microsoft.com/office/powerpoint/2010/main" val="324617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"/>
          <p:cNvSpPr>
            <a:spLocks noChangeArrowheads="1"/>
          </p:cNvSpPr>
          <p:nvPr/>
        </p:nvSpPr>
        <p:spPr bwMode="auto">
          <a:xfrm>
            <a:off x="475247" y="1371600"/>
            <a:ext cx="78867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800080"/>
                </a:solidFill>
                <a:ea typeface="楷体_GB2312" pitchFamily="49" charset="-122"/>
              </a:rPr>
              <a:t>一种启发式图着色算法</a:t>
            </a:r>
            <a:endParaRPr kumimoji="0" lang="zh-CN" altLang="en-US" sz="2800" dirty="0">
              <a:solidFill>
                <a:srgbClr val="800080"/>
              </a:solidFill>
              <a:ea typeface="楷体_GB2312" pitchFamily="49" charset="-122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“一个图是否能用 </a:t>
            </a:r>
            <a:r>
              <a:rPr lang="en-US" altLang="zh-CN" sz="2400" b="0" i="1" dirty="0">
                <a:ea typeface="楷体_GB2312" pitchFamily="49" charset="-122"/>
              </a:rPr>
              <a:t>k </a:t>
            </a:r>
            <a:r>
              <a:rPr lang="zh-CN" altLang="en-US" sz="2400" dirty="0">
                <a:ea typeface="楷体_GB2312" pitchFamily="49" charset="-122"/>
              </a:rPr>
              <a:t>种颜色着色”是 </a:t>
            </a:r>
            <a:r>
              <a:rPr lang="en-US" altLang="zh-CN" sz="2400" b="0" i="1" dirty="0">
                <a:ea typeface="楷体_GB2312" pitchFamily="49" charset="-122"/>
              </a:rPr>
              <a:t>NP-</a:t>
            </a:r>
            <a:r>
              <a:rPr lang="zh-CN" altLang="en-US" sz="2400" dirty="0">
                <a:ea typeface="楷体_GB2312" pitchFamily="49" charset="-122"/>
              </a:rPr>
              <a:t>完全问题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以下是一个简单的启发式 </a:t>
            </a:r>
            <a:r>
              <a:rPr lang="en-US" altLang="zh-CN" sz="2400" b="0" i="1" dirty="0">
                <a:ea typeface="楷体_GB2312" pitchFamily="49" charset="-122"/>
              </a:rPr>
              <a:t>k-</a:t>
            </a:r>
            <a:r>
              <a:rPr lang="zh-CN" altLang="en-US" sz="2400" dirty="0">
                <a:ea typeface="楷体_GB2312" pitchFamily="49" charset="-122"/>
              </a:rPr>
              <a:t>着色算法：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buFont typeface="Symbol" pitchFamily="18" charset="2"/>
              <a:buNone/>
            </a:pPr>
            <a:endParaRPr kumimoji="0" lang="zh-CN" altLang="en-US" sz="1000" dirty="0">
              <a:solidFill>
                <a:srgbClr val="800080"/>
              </a:solidFill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 dirty="0">
                <a:solidFill>
                  <a:srgbClr val="80008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假设图 </a:t>
            </a:r>
            <a:r>
              <a:rPr lang="en-US" altLang="zh-CN" sz="2400" b="0" i="1" dirty="0">
                <a:ea typeface="楷体_GB2312" pitchFamily="49" charset="-122"/>
              </a:rPr>
              <a:t>G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中某个结点 </a:t>
            </a:r>
            <a:r>
              <a:rPr lang="en-US" altLang="zh-CN" sz="2400" b="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的度数小于 </a:t>
            </a:r>
            <a:r>
              <a:rPr lang="en-US" altLang="zh-CN" sz="2400" b="0" i="1" dirty="0">
                <a:ea typeface="楷体_GB2312" pitchFamily="49" charset="-122"/>
              </a:rPr>
              <a:t>k</a:t>
            </a:r>
            <a:r>
              <a:rPr lang="zh-CN" altLang="en-US" sz="2400" dirty="0">
                <a:ea typeface="楷体_GB2312" pitchFamily="49" charset="-122"/>
              </a:rPr>
              <a:t>，从</a:t>
            </a:r>
            <a:r>
              <a:rPr lang="en-US" altLang="zh-CN" sz="2400" b="0" i="1" dirty="0">
                <a:ea typeface="楷体_GB2312" pitchFamily="49" charset="-122"/>
              </a:rPr>
              <a:t>G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中删除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 </a:t>
            </a:r>
            <a:r>
              <a:rPr lang="en-US" altLang="zh-CN" sz="2400" b="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及其邻边得到图 </a:t>
            </a:r>
            <a:r>
              <a:rPr lang="en-US" altLang="zh-CN" sz="2400" b="0" i="1" dirty="0">
                <a:ea typeface="楷体_GB2312" pitchFamily="49" charset="-122"/>
              </a:rPr>
              <a:t>G’</a:t>
            </a:r>
            <a:r>
              <a:rPr lang="zh-CN" altLang="en-US" sz="2400" dirty="0">
                <a:ea typeface="楷体_GB2312" pitchFamily="49" charset="-122"/>
              </a:rPr>
              <a:t>，对 </a:t>
            </a:r>
            <a:r>
              <a:rPr lang="en-US" altLang="zh-CN" sz="2400" b="0" i="1" dirty="0">
                <a:ea typeface="楷体_GB2312" pitchFamily="49" charset="-122"/>
              </a:rPr>
              <a:t>G 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en-US" altLang="zh-CN" sz="2400" b="0" i="1" dirty="0">
                <a:ea typeface="楷体_GB2312" pitchFamily="49" charset="-122"/>
              </a:rPr>
              <a:t>k-</a:t>
            </a:r>
            <a:r>
              <a:rPr lang="zh-CN" altLang="en-US" sz="2400" dirty="0">
                <a:ea typeface="楷体_GB2312" pitchFamily="49" charset="-122"/>
              </a:rPr>
              <a:t>着色问题可转化为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先对</a:t>
            </a:r>
            <a:r>
              <a:rPr lang="en-US" altLang="zh-CN" sz="2400" b="0" i="1" dirty="0">
                <a:ea typeface="楷体_GB2312" pitchFamily="49" charset="-122"/>
              </a:rPr>
              <a:t>G’ k-</a:t>
            </a:r>
            <a:r>
              <a:rPr lang="zh-CN" altLang="en-US" sz="2400" dirty="0">
                <a:ea typeface="楷体_GB2312" pitchFamily="49" charset="-122"/>
              </a:rPr>
              <a:t>着色，然后给结点 </a:t>
            </a:r>
            <a:r>
              <a:rPr lang="en-US" altLang="zh-CN" sz="2400" b="0" i="1" dirty="0">
                <a:ea typeface="楷体_GB2312" pitchFamily="49" charset="-122"/>
              </a:rPr>
              <a:t>n </a:t>
            </a:r>
            <a:r>
              <a:rPr lang="zh-CN" altLang="en-US" sz="2400" dirty="0">
                <a:ea typeface="楷体_GB2312" pitchFamily="49" charset="-122"/>
              </a:rPr>
              <a:t>分配一个其相邻结点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在 </a:t>
            </a:r>
            <a:r>
              <a:rPr lang="en-US" altLang="zh-CN" sz="2400" b="0" i="1" dirty="0">
                <a:ea typeface="楷体_GB2312" pitchFamily="49" charset="-122"/>
              </a:rPr>
              <a:t>G’ </a:t>
            </a:r>
            <a:r>
              <a:rPr lang="zh-CN" altLang="en-US" sz="2400" dirty="0">
                <a:ea typeface="楷体_GB2312" pitchFamily="49" charset="-122"/>
              </a:rPr>
              <a:t>的</a:t>
            </a:r>
            <a:r>
              <a:rPr lang="en-US" altLang="zh-CN" sz="2400" b="0" i="1" dirty="0">
                <a:ea typeface="楷体_GB2312" pitchFamily="49" charset="-122"/>
              </a:rPr>
              <a:t>k-</a:t>
            </a:r>
            <a:r>
              <a:rPr lang="zh-CN" altLang="en-US" sz="2400" dirty="0">
                <a:ea typeface="楷体_GB2312" pitchFamily="49" charset="-122"/>
              </a:rPr>
              <a:t>着色中没有使用过的颜色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endParaRPr lang="zh-CN" altLang="en-US" sz="1000" dirty="0">
              <a:ea typeface="楷体_GB2312" pitchFamily="49" charset="-122"/>
            </a:endParaRP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重复这个过程从图中删除度数小于 </a:t>
            </a:r>
            <a:r>
              <a:rPr lang="en-US" altLang="zh-CN" sz="2400" b="0" i="1" dirty="0">
                <a:ea typeface="楷体_GB2312" pitchFamily="49" charset="-122"/>
              </a:rPr>
              <a:t>k </a:t>
            </a:r>
            <a:r>
              <a:rPr lang="zh-CN" altLang="en-US" sz="2400" dirty="0">
                <a:ea typeface="楷体_GB2312" pitchFamily="49" charset="-122"/>
              </a:rPr>
              <a:t>的结点，如果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可以到达一个空图，说明对原图可以成功实现 </a:t>
            </a:r>
            <a:r>
              <a:rPr lang="en-US" altLang="zh-CN" sz="2400" b="0" i="1" dirty="0">
                <a:ea typeface="楷体_GB2312" pitchFamily="49" charset="-122"/>
              </a:rPr>
              <a:t>k-</a:t>
            </a:r>
            <a:r>
              <a:rPr lang="zh-CN" altLang="en-US" sz="2400" dirty="0">
                <a:ea typeface="楷体_GB2312" pitchFamily="49" charset="-122"/>
              </a:rPr>
              <a:t>着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色；否则，原图不能成功实现 </a:t>
            </a:r>
            <a:r>
              <a:rPr lang="en-US" altLang="zh-CN" sz="2400" b="0" i="1" dirty="0">
                <a:ea typeface="楷体_GB2312" pitchFamily="49" charset="-122"/>
              </a:rPr>
              <a:t>k-</a:t>
            </a:r>
            <a:r>
              <a:rPr lang="zh-CN" altLang="en-US" sz="2400" dirty="0">
                <a:ea typeface="楷体_GB2312" pitchFamily="49" charset="-122"/>
              </a:rPr>
              <a:t>着色，可从 </a:t>
            </a:r>
            <a:r>
              <a:rPr lang="en-US" altLang="zh-CN" sz="2400" b="0" i="1" dirty="0">
                <a:ea typeface="楷体_GB2312" pitchFamily="49" charset="-122"/>
              </a:rPr>
              <a:t>G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中选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   择某个结点作为泄露候选，将其删除，算法可继续</a:t>
            </a:r>
          </a:p>
        </p:txBody>
      </p:sp>
      <p:sp>
        <p:nvSpPr>
          <p:cNvPr id="102415" name="Text Box 1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91403" y="482852"/>
            <a:ext cx="74787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ea typeface="楷体_GB2312" pitchFamily="49" charset="-122"/>
              </a:rPr>
              <a:t>简单的图着色物理寄存器分配算法</a:t>
            </a:r>
          </a:p>
        </p:txBody>
      </p:sp>
    </p:spTree>
    <p:extLst>
      <p:ext uri="{BB962C8B-B14F-4D97-AF65-F5344CB8AC3E}">
        <p14:creationId xmlns:p14="http://schemas.microsoft.com/office/powerpoint/2010/main" val="236469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08BD2A-0E1E-4F52-BF09-5298EAB937D4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14400" y="5105400"/>
            <a:ext cx="1828800" cy="9144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90600" y="609600"/>
            <a:ext cx="7448550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75000"/>
              </a:spcBef>
            </a:pPr>
            <a:r>
              <a:rPr lang="zh-CN" altLang="en-US" b="1" dirty="0">
                <a:solidFill>
                  <a:srgbClr val="800000"/>
                </a:solidFill>
                <a:latin typeface="Times New Roman" pitchFamily="18" charset="0"/>
              </a:rPr>
              <a:t>小结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         本章研究代码优化方面的问题，主要讨论代码优化概念和代码技术。重点讨论的问题是与机器无关的优化，包括局部优化和循环优化。关键的技术是基本块划分、控制流分析和数据流分析等。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　　提出的基本概念是代码优化、多余运算、代码外提、运算强度、复写传播、无用赋值、基本块、入口语句、出口语句、控制流图、程序流图、入口结点、循环、必经结点、必经结点集、回边、可归约流图、到达</a:t>
            </a:r>
            <a:r>
              <a:rPr lang="en-US" altLang="zh-CN" sz="2000" b="1" dirty="0">
                <a:latin typeface="Times New Roman" pitchFamily="18" charset="0"/>
              </a:rPr>
              <a:t>—</a:t>
            </a:r>
            <a:r>
              <a:rPr lang="zh-CN" altLang="en-US" sz="2000" b="1" dirty="0">
                <a:latin typeface="Times New Roman" pitchFamily="18" charset="0"/>
              </a:rPr>
              <a:t>定值点、基本归纳量、归纳量和同族的归纳量。 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        优化内容通常归结为与机器无关的优化和机器有关的优化两大类。机器有关的优化包括有寄存器优化、多处理机优化和特殊指令优化等。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　　与机器无关的优化主要有删除多余运算、代码外提、运算强度削弱、变换控制条件、合并已知量与复写传播和删除无用赋值等。</a:t>
            </a:r>
          </a:p>
        </p:txBody>
      </p:sp>
    </p:spTree>
    <p:extLst>
      <p:ext uri="{BB962C8B-B14F-4D97-AF65-F5344CB8AC3E}">
        <p14:creationId xmlns:p14="http://schemas.microsoft.com/office/powerpoint/2010/main" val="61210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C308-35B0-4077-85AA-3597FF14BCE2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609600" y="1066800"/>
            <a:ext cx="813911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　　从涉及到代码范围角度，与机器无关的优化可进一步划分为局部优化、循环优化和全局优化。 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　　局部优化的基本步骤是划分代码基本块，分别对每个基本块进行优化。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>
                <a:latin typeface="Times New Roman" pitchFamily="18" charset="0"/>
              </a:rPr>
              <a:t>　　循环优化的基本步骤是划分代码基本块，构造程序流图，计算必经结点集求得回边，根据回边查找“循环”，之后对每个循环进行优化。 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3505200" y="3416300"/>
            <a:ext cx="3581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000" b="1" dirty="0"/>
              <a:t>主要掌握的内容：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/>
              <a:t>       ① </a:t>
            </a:r>
            <a:r>
              <a:rPr lang="zh-CN" altLang="en-US" sz="2000" b="1" dirty="0">
                <a:solidFill>
                  <a:srgbClr val="FF0000"/>
                </a:solidFill>
              </a:rPr>
              <a:t>基本块的划分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/>
              <a:t>       ② </a:t>
            </a:r>
            <a:r>
              <a:rPr lang="en-US" altLang="zh-CN" sz="2000" b="1" dirty="0">
                <a:solidFill>
                  <a:srgbClr val="FF0000"/>
                </a:solidFill>
              </a:rPr>
              <a:t>DAG</a:t>
            </a:r>
            <a:r>
              <a:rPr lang="zh-CN" altLang="en-US" sz="2000" b="1" dirty="0">
                <a:solidFill>
                  <a:srgbClr val="FF0000"/>
                </a:solidFill>
              </a:rPr>
              <a:t>优化方法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/>
              <a:t>       ③ </a:t>
            </a:r>
            <a:r>
              <a:rPr lang="zh-CN" altLang="en-US" sz="2000" b="1" dirty="0">
                <a:solidFill>
                  <a:srgbClr val="FF0000"/>
                </a:solidFill>
              </a:rPr>
              <a:t>程序流图构造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/>
              <a:t>       ④ 必经结点集</a:t>
            </a:r>
            <a:r>
              <a:rPr lang="en-US" altLang="zh-CN" sz="2000" b="1" dirty="0"/>
              <a:t>D(n)</a:t>
            </a:r>
            <a:r>
              <a:rPr lang="zh-CN" altLang="en-US" sz="2000" b="1" dirty="0"/>
              <a:t>计算</a:t>
            </a:r>
          </a:p>
          <a:p>
            <a:pPr algn="l">
              <a:spcBef>
                <a:spcPct val="20000"/>
              </a:spcBef>
            </a:pPr>
            <a:r>
              <a:rPr lang="zh-CN" altLang="en-US" sz="2000" b="1" dirty="0"/>
              <a:t>       ⑤ 循环查找计算</a:t>
            </a:r>
          </a:p>
        </p:txBody>
      </p:sp>
    </p:spTree>
    <p:extLst>
      <p:ext uri="{BB962C8B-B14F-4D97-AF65-F5344CB8AC3E}">
        <p14:creationId xmlns:p14="http://schemas.microsoft.com/office/powerpoint/2010/main" val="40963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CA481-6418-494E-9249-DE070F4DEA4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534988"/>
            <a:ext cx="9144000" cy="57372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819" name="Picture 3" descr="11_1优化内容演示图4（变换循环控制条件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74688"/>
            <a:ext cx="86614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BF077-287E-46F8-8C22-2CC68EDE5FC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546100"/>
            <a:ext cx="9144000" cy="57372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5844" name="Picture 4" descr="11_1优化内容演示图5（合并已知量和复写传播1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773113"/>
            <a:ext cx="860107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87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73c9418f148bf11bc502efe3daebed52e53a5f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华文隶书"/>
        <a:ea typeface="华文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3366">
            <a:alpha val="96001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2316</TotalTime>
  <Words>7298</Words>
  <Application>Microsoft Office PowerPoint</Application>
  <PresentationFormat>全屏显示(4:3)</PresentationFormat>
  <Paragraphs>1062</Paragraphs>
  <Slides>76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78" baseType="lpstr">
      <vt:lpstr>默认设计模板</vt:lpstr>
      <vt:lpstr>Document</vt:lpstr>
      <vt:lpstr>第10章　代码优化与目标代码生成</vt:lpstr>
      <vt:lpstr>PowerPoint 演示文稿</vt:lpstr>
      <vt:lpstr>10.1　优化技术介绍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10.2　局部优化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10.2.2　基本块变换</vt:lpstr>
      <vt:lpstr>10.2.3　DAG优化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基于DAG的优化</vt:lpstr>
      <vt:lpstr>10.3　控制流分析和循环优化</vt:lpstr>
      <vt:lpstr>PowerPoint 演示文稿</vt:lpstr>
      <vt:lpstr>10.3.2　循环</vt:lpstr>
      <vt:lpstr>PowerPoint 演示文稿</vt:lpstr>
      <vt:lpstr>10.3.3　循环查找</vt:lpstr>
      <vt:lpstr>PowerPoint 演示文稿</vt:lpstr>
      <vt:lpstr>PowerPoint 演示文稿</vt:lpstr>
      <vt:lpstr>PowerPoint 演示文稿</vt:lpstr>
      <vt:lpstr>PowerPoint 演示文稿</vt:lpstr>
      <vt:lpstr>10.3.4　可归约流图</vt:lpstr>
      <vt:lpstr>10.3.5　循环优化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137</cp:revision>
  <cp:lastPrinted>1601-01-01T00:00:00Z</cp:lastPrinted>
  <dcterms:created xsi:type="dcterms:W3CDTF">1601-01-01T00:00:00Z</dcterms:created>
  <dcterms:modified xsi:type="dcterms:W3CDTF">2016-04-26T14:01:49Z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