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9"/>
  </p:notesMasterIdLst>
  <p:handoutMasterIdLst>
    <p:handoutMasterId r:id="rId10"/>
  </p:handoutMasterIdLst>
  <p:sldIdLst>
    <p:sldId id="257" r:id="rId4"/>
    <p:sldId id="261" r:id="rId5"/>
    <p:sldId id="276" r:id="rId6"/>
    <p:sldId id="278" r:id="rId7"/>
    <p:sldId id="277" r:id="rId8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61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68424"/>
    <a:srgbClr val="009999"/>
    <a:srgbClr val="DAE3F3"/>
    <a:srgbClr val="66CCFF"/>
    <a:srgbClr val="00B0F0"/>
    <a:srgbClr val="FF6600"/>
    <a:srgbClr val="E1FFD1"/>
    <a:srgbClr val="00FF99"/>
    <a:srgbClr val="E3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 varScale="1">
        <p:scale>
          <a:sx n="110" d="100"/>
          <a:sy n="110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D64E7-1877-4B39-8468-754E9290174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45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metri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it_dista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2021.09.06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69E189-593E-4A94-B31F-E32857306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83844"/>
              </p:ext>
            </p:extLst>
          </p:nvPr>
        </p:nvGraphicFramePr>
        <p:xfrm>
          <a:off x="899258" y="2048456"/>
          <a:ext cx="7345484" cy="319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6371">
                  <a:extLst>
                    <a:ext uri="{9D8B030D-6E8A-4147-A177-3AD203B41FA5}">
                      <a16:colId xmlns:a16="http://schemas.microsoft.com/office/drawing/2014/main" val="3936936204"/>
                    </a:ext>
                  </a:extLst>
                </a:gridCol>
                <a:gridCol w="5509113">
                  <a:extLst>
                    <a:ext uri="{9D8B030D-6E8A-4147-A177-3AD203B41FA5}">
                      <a16:colId xmlns:a16="http://schemas.microsoft.com/office/drawing/2014/main" val="63352614"/>
                    </a:ext>
                  </a:extLst>
                </a:gridCol>
              </a:tblGrid>
              <a:tr h="575801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8955"/>
                  </a:ext>
                </a:extLst>
              </a:tr>
              <a:tr h="752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편 도 웅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팀장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총괄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82481"/>
                  </a:ext>
                </a:extLst>
              </a:tr>
              <a:tr h="6528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 상 혁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(SCOPUS Site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크롤링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담당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Scopus Consumer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die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되는 문제 해결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50873"/>
                  </a:ext>
                </a:extLst>
              </a:tr>
              <a:tr h="562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크 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토 퍼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ParsingHelper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producer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담당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WOS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새로운 컬럼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Researcher Id(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R_id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ORCID(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O_id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 추가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(string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비교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707300"/>
                  </a:ext>
                </a:extLst>
              </a:tr>
              <a:tr h="6286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 종 우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(WOS Site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크롤링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담당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WOS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사이트 저자 수집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크롤링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117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CDA695-8E4F-4286-884A-A6B6ECDDECF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66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329A72-0510-4961-B478-EE369792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581"/>
            <a:ext cx="9144000" cy="148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0" y="177281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string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비교</a:t>
            </a:r>
            <a:r>
              <a:rPr lang="en-US" altLang="ko-KR" sz="1800" kern="0" spc="0" dirty="0">
                <a:solidFill>
                  <a:srgbClr val="000000"/>
                </a:solidFill>
                <a:ea typeface="휴먼모음T" panose="02030504000101010101" pitchFamily="18" charset="-127"/>
              </a:rPr>
              <a:t>: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</a:rPr>
              <a:t>Jaro–Winkler Similarity: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i="0" dirty="0">
                <a:effectLst/>
                <a:latin typeface="Arial" panose="020B0604020202020204" pitchFamily="34" charset="0"/>
              </a:rPr>
              <a:t>he Jaro–Winkler distance is a </a:t>
            </a:r>
            <a:r>
              <a:rPr lang="en-US" i="0" u="none" strike="noStrike" dirty="0">
                <a:effectLst/>
                <a:latin typeface="Arial" panose="020B0604020202020204" pitchFamily="34" charset="0"/>
                <a:hlinkClick r:id="rId3" tooltip="String metr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metric</a:t>
            </a:r>
            <a:r>
              <a:rPr lang="en-US" i="0" dirty="0">
                <a:effectLst/>
                <a:latin typeface="Arial" panose="020B0604020202020204" pitchFamily="34" charset="0"/>
              </a:rPr>
              <a:t> measuring an </a:t>
            </a:r>
            <a:r>
              <a:rPr lang="en-US" i="0" u="none" strike="noStrike" dirty="0">
                <a:effectLst/>
                <a:latin typeface="Arial" panose="020B0604020202020204" pitchFamily="34" charset="0"/>
                <a:hlinkClick r:id="rId4" tooltip="Edit dist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 distance</a:t>
            </a:r>
            <a:r>
              <a:rPr lang="en-US" i="0" dirty="0">
                <a:effectLst/>
                <a:latin typeface="Arial" panose="020B0604020202020204" pitchFamily="34" charset="0"/>
              </a:rPr>
              <a:t> between two sequences.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8424"/>
                </a:solidFill>
              </a:rPr>
              <a:t>from</a:t>
            </a:r>
            <a:r>
              <a:rPr lang="en-US" dirty="0"/>
              <a:t> pyjarowinkler </a:t>
            </a:r>
            <a:r>
              <a:rPr lang="en-US" b="1" dirty="0">
                <a:solidFill>
                  <a:srgbClr val="568424"/>
                </a:solidFill>
              </a:rPr>
              <a:t>import</a:t>
            </a:r>
            <a:r>
              <a:rPr lang="en-US" dirty="0"/>
              <a:t> 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92B91-7FDA-490E-BC11-0730E624FC83}"/>
              </a:ext>
            </a:extLst>
          </p:cNvPr>
          <p:cNvSpPr txBox="1"/>
          <p:nvPr/>
        </p:nvSpPr>
        <p:spPr>
          <a:xfrm>
            <a:off x="0" y="317987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2. WOS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새로운 컬럼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Researcher Id(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R_id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), ORCID(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O_id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컬럼 추가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</a:t>
            </a:r>
            <a:r>
              <a:rPr lang="en-US" b="1" dirty="0"/>
              <a:t>.get_jaro_distance()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8822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5A8B5E-537A-4E22-9CA4-C4A8B2918190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E51B8-E9DE-4205-836A-0D7A112FC859}"/>
              </a:ext>
            </a:extLst>
          </p:cNvPr>
          <p:cNvSpPr txBox="1"/>
          <p:nvPr/>
        </p:nvSpPr>
        <p:spPr>
          <a:xfrm>
            <a:off x="624170" y="2392698"/>
            <a:ext cx="639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Drolet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Julie; Wu,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Haorui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; Taylor, Matthew; Dennehy, Allyson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588B9-B75D-4058-A75B-4F42476EBCB8}"/>
              </a:ext>
            </a:extLst>
          </p:cNvPr>
          <p:cNvSpPr txBox="1"/>
          <p:nvPr/>
        </p:nvSpPr>
        <p:spPr>
          <a:xfrm>
            <a:off x="593892" y="4778117"/>
            <a:ext cx="733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Wu,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Haorui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/0000-0002-6314-0452;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Drolet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Julie/0000-0002-1520-3439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81EB8-9946-4BD2-A553-60A740F506EB}"/>
              </a:ext>
            </a:extLst>
          </p:cNvPr>
          <p:cNvSpPr txBox="1"/>
          <p:nvPr/>
        </p:nvSpPr>
        <p:spPr>
          <a:xfrm>
            <a:off x="698654" y="1652753"/>
            <a:ext cx="135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string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비교</a:t>
            </a:r>
            <a:endParaRPr 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02555F5-BD9A-48D3-B88E-C7DE267D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F7B87-DDC9-4A2A-BE30-609D14F03E4C}"/>
              </a:ext>
            </a:extLst>
          </p:cNvPr>
          <p:cNvSpPr txBox="1"/>
          <p:nvPr/>
        </p:nvSpPr>
        <p:spPr>
          <a:xfrm>
            <a:off x="593892" y="3588713"/>
            <a:ext cx="3042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Wu,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Haorui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/AAN-4311-2021</a:t>
            </a:r>
            <a:r>
              <a:rPr lang="en-US" dirty="0"/>
              <a:t>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BF9490-2B87-4BAE-9E68-6A29211BF89D}"/>
              </a:ext>
            </a:extLst>
          </p:cNvPr>
          <p:cNvCxnSpPr/>
          <p:nvPr/>
        </p:nvCxnSpPr>
        <p:spPr>
          <a:xfrm>
            <a:off x="2051720" y="2762030"/>
            <a:ext cx="1152128" cy="0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FC71A2-8A6B-4801-B896-072EE59DBEDD}"/>
              </a:ext>
            </a:extLst>
          </p:cNvPr>
          <p:cNvCxnSpPr>
            <a:cxnSpLocks/>
          </p:cNvCxnSpPr>
          <p:nvPr/>
        </p:nvCxnSpPr>
        <p:spPr>
          <a:xfrm>
            <a:off x="755576" y="2762030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1228DB-10C2-4B39-9865-9968F677308A}"/>
              </a:ext>
            </a:extLst>
          </p:cNvPr>
          <p:cNvCxnSpPr>
            <a:cxnSpLocks/>
          </p:cNvCxnSpPr>
          <p:nvPr/>
        </p:nvCxnSpPr>
        <p:spPr>
          <a:xfrm>
            <a:off x="1331640" y="2762030"/>
            <a:ext cx="4896544" cy="2016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B882C5-7B1F-4C61-ABEE-A34518F4821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114894" y="2762027"/>
            <a:ext cx="472866" cy="826686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C43A9B4E-3F36-4D4D-9DA4-0D5FD130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0" y="4118324"/>
            <a:ext cx="3009095" cy="41810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034CC3-CFD3-4D57-991B-A17FA94AC38E}"/>
              </a:ext>
            </a:extLst>
          </p:cNvPr>
          <p:cNvCxnSpPr>
            <a:cxnSpLocks/>
          </p:cNvCxnSpPr>
          <p:nvPr/>
        </p:nvCxnSpPr>
        <p:spPr>
          <a:xfrm>
            <a:off x="2051720" y="3957215"/>
            <a:ext cx="0" cy="820069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FE19CCAE-2DCE-4E81-A39C-081D8454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10" y="5384419"/>
            <a:ext cx="7076534" cy="4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F3AED0-E551-4ED7-85D9-8CAF02CC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32" y="4690113"/>
            <a:ext cx="4086632" cy="135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8B5E-537A-4E22-9CA4-C4A8B2918190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68035-59D4-47AD-B7F4-8ABF4C5C0441}"/>
              </a:ext>
            </a:extLst>
          </p:cNvPr>
          <p:cNvSpPr txBox="1"/>
          <p:nvPr/>
        </p:nvSpPr>
        <p:spPr>
          <a:xfrm>
            <a:off x="508088" y="2250939"/>
            <a:ext cx="84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Castillo de Mesa, Joaquin; Palma Garcia, Maria de las Olas; Gomez Jacinto, Luis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5EFA-365F-4616-8258-212769E376E2}"/>
              </a:ext>
            </a:extLst>
          </p:cNvPr>
          <p:cNvSpPr txBox="1"/>
          <p:nvPr/>
        </p:nvSpPr>
        <p:spPr>
          <a:xfrm>
            <a:off x="508088" y="2879331"/>
            <a:ext cx="703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de Mesa, Joaquin Castillo/ABF-7711-2020; de las Olas MPG Palma-Garcia, Maria/L-1012-2017</a:t>
            </a:r>
            <a:r>
              <a:rPr lang="en-US" dirty="0"/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D3F2BA-D850-4673-9C9B-85F6711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E51E5-3304-44A0-A4CF-169D26D97792}"/>
              </a:ext>
            </a:extLst>
          </p:cNvPr>
          <p:cNvSpPr txBox="1"/>
          <p:nvPr/>
        </p:nvSpPr>
        <p:spPr>
          <a:xfrm>
            <a:off x="698654" y="1652753"/>
            <a:ext cx="459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Jaro–Winkler Similarity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4A365-9255-4898-AE6B-262EAABF0D48}"/>
              </a:ext>
            </a:extLst>
          </p:cNvPr>
          <p:cNvSpPr txBox="1"/>
          <p:nvPr/>
        </p:nvSpPr>
        <p:spPr>
          <a:xfrm>
            <a:off x="508088" y="3784722"/>
            <a:ext cx="8239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de Mesa, Joaquin Castillo/0000-0001-5022-6794; de las Olas MPG Palma-Garcia, Maria/0000-0003-1271-5604</a:t>
            </a:r>
            <a:r>
              <a:rPr lang="en-US" dirty="0"/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E88C4E-F3B0-4BF3-A2FC-A12A7D75AD69}"/>
              </a:ext>
            </a:extLst>
          </p:cNvPr>
          <p:cNvCxnSpPr>
            <a:cxnSpLocks/>
          </p:cNvCxnSpPr>
          <p:nvPr/>
        </p:nvCxnSpPr>
        <p:spPr>
          <a:xfrm>
            <a:off x="611560" y="2620271"/>
            <a:ext cx="2592288" cy="0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B9C456-A61C-4433-8592-AB6B8ABFBE1D}"/>
              </a:ext>
            </a:extLst>
          </p:cNvPr>
          <p:cNvCxnSpPr>
            <a:cxnSpLocks/>
          </p:cNvCxnSpPr>
          <p:nvPr/>
        </p:nvCxnSpPr>
        <p:spPr>
          <a:xfrm flipH="1">
            <a:off x="1021904" y="2620271"/>
            <a:ext cx="381744" cy="1075057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0C14DD-9965-40FC-AF04-C9741249D0B9}"/>
              </a:ext>
            </a:extLst>
          </p:cNvPr>
          <p:cNvCxnSpPr>
            <a:cxnSpLocks/>
          </p:cNvCxnSpPr>
          <p:nvPr/>
        </p:nvCxnSpPr>
        <p:spPr>
          <a:xfrm>
            <a:off x="3347864" y="2620271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56FE5F-E4C0-4913-86CB-A5B75473D82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43108" y="2620271"/>
            <a:ext cx="2803940" cy="1240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937BE04-45BD-417A-9432-198D15A308F3}"/>
              </a:ext>
            </a:extLst>
          </p:cNvPr>
          <p:cNvSpPr/>
          <p:nvPr/>
        </p:nvSpPr>
        <p:spPr>
          <a:xfrm>
            <a:off x="2771800" y="4725144"/>
            <a:ext cx="223739" cy="646331"/>
          </a:xfrm>
          <a:prstGeom prst="leftBrace">
            <a:avLst/>
          </a:prstGeom>
          <a:ln w="28575">
            <a:solidFill>
              <a:srgbClr val="5684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8407BC49-9BC8-4386-8759-4731D3C3693A}"/>
              </a:ext>
            </a:extLst>
          </p:cNvPr>
          <p:cNvSpPr/>
          <p:nvPr/>
        </p:nvSpPr>
        <p:spPr>
          <a:xfrm>
            <a:off x="2776229" y="5399472"/>
            <a:ext cx="223739" cy="64633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E1C6E-0DA9-482A-9318-3EFD1D0B2CDA}"/>
              </a:ext>
            </a:extLst>
          </p:cNvPr>
          <p:cNvSpPr txBox="1"/>
          <p:nvPr/>
        </p:nvSpPr>
        <p:spPr>
          <a:xfrm>
            <a:off x="189042" y="485977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Researcher Ids (WOS)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8F702-0165-4D0C-B5A6-E7A5CFCEAFA4}"/>
              </a:ext>
            </a:extLst>
          </p:cNvPr>
          <p:cNvSpPr txBox="1"/>
          <p:nvPr/>
        </p:nvSpPr>
        <p:spPr>
          <a:xfrm>
            <a:off x="1124477" y="556289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ORCIDs (US)</a:t>
            </a:r>
          </a:p>
        </p:txBody>
      </p:sp>
    </p:spTree>
    <p:extLst>
      <p:ext uri="{BB962C8B-B14F-4D97-AF65-F5344CB8AC3E}">
        <p14:creationId xmlns:p14="http://schemas.microsoft.com/office/powerpoint/2010/main" val="141413848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20550</TotalTime>
  <Words>281</Words>
  <Application>Microsoft Office PowerPoint</Application>
  <PresentationFormat>화면 슬라이드 쇼(4:3)</PresentationFormat>
  <Paragraphs>45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Jordan ABULE RETITI</cp:lastModifiedBy>
  <cp:revision>1059</cp:revision>
  <cp:lastPrinted>2021-08-17T09:52:27Z</cp:lastPrinted>
  <dcterms:created xsi:type="dcterms:W3CDTF">2004-04-28T09:15:25Z</dcterms:created>
  <dcterms:modified xsi:type="dcterms:W3CDTF">2021-09-05T08:56:51Z</dcterms:modified>
</cp:coreProperties>
</file>