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501" r:id="rId2"/>
    <p:sldId id="506" r:id="rId3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pos="126">
          <p15:clr>
            <a:srgbClr val="A4A3A4"/>
          </p15:clr>
        </p15:guide>
        <p15:guide id="5" pos="6114">
          <p15:clr>
            <a:srgbClr val="A4A3A4"/>
          </p15:clr>
        </p15:guide>
        <p15:guide id="6" pos="625">
          <p15:clr>
            <a:srgbClr val="A4A3A4"/>
          </p15:clr>
        </p15:guide>
        <p15:guide id="7" pos="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BDBDFF"/>
    <a:srgbClr val="C5C5FF"/>
    <a:srgbClr val="CCCCFF"/>
    <a:srgbClr val="9999FF"/>
    <a:srgbClr val="99CCFF"/>
    <a:srgbClr val="DDDDD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46" autoAdjust="0"/>
    <p:restoredTop sz="86420" autoAdjust="0"/>
  </p:normalViewPr>
  <p:slideViewPr>
    <p:cSldViewPr>
      <p:cViewPr varScale="1">
        <p:scale>
          <a:sx n="115" d="100"/>
          <a:sy n="115" d="100"/>
        </p:scale>
        <p:origin x="1932" y="102"/>
      </p:cViewPr>
      <p:guideLst>
        <p:guide orient="horz" pos="709"/>
        <p:guide orient="horz" pos="4020"/>
        <p:guide orient="horz" pos="1253"/>
        <p:guide pos="126"/>
        <p:guide pos="6114"/>
        <p:guide pos="625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2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28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76315C-414A-45D2-BB76-084780FDE48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D87D2B-5EF7-42A0-BCA7-7130DC9986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7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7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4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33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3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8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2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2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616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1981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665663" y="6553200"/>
            <a:ext cx="682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4" rIns="91427" bIns="45714">
            <a:spAutoFit/>
          </a:bodyPr>
          <a:lstStyle/>
          <a:p>
            <a:pPr latinLnBrk="0"/>
            <a:r>
              <a:rPr kumimoji="0" lang="en-US" altLang="ko-KR" sz="1200" b="1">
                <a:latin typeface="Tahoma" panose="020B0604030504040204" pitchFamily="34" charset="0"/>
              </a:rPr>
              <a:t>-</a:t>
            </a:r>
            <a:fld id="{4807E016-8005-4277-9AD3-B5AA7A3D3E88}" type="slidenum">
              <a:rPr kumimoji="0" lang="en-US" altLang="ko-KR" sz="1200" b="1">
                <a:latin typeface="Tahoma" panose="020B0604030504040204" pitchFamily="34" charset="0"/>
              </a:rPr>
              <a:pPr latinLnBrk="0"/>
              <a:t>‹#›</a:t>
            </a:fld>
            <a:r>
              <a:rPr kumimoji="0" lang="en-US" altLang="ko-KR" sz="1200" b="1">
                <a:latin typeface="Tahoma" panose="020B0604030504040204" pitchFamily="34" charset="0"/>
              </a:rPr>
              <a:t>- </a:t>
            </a:r>
          </a:p>
        </p:txBody>
      </p:sp>
      <p:grpSp>
        <p:nvGrpSpPr>
          <p:cNvPr id="99342" name="Group 14"/>
          <p:cNvGrpSpPr>
            <a:grpSpLocks/>
          </p:cNvGrpSpPr>
          <p:nvPr userDrawn="1"/>
        </p:nvGrpSpPr>
        <p:grpSpPr bwMode="auto">
          <a:xfrm>
            <a:off x="165100" y="234950"/>
            <a:ext cx="214313" cy="298450"/>
            <a:chOff x="144" y="240"/>
            <a:chExt cx="96" cy="144"/>
          </a:xfrm>
        </p:grpSpPr>
        <p:sp>
          <p:nvSpPr>
            <p:cNvPr id="99343" name="Rectangle 15"/>
            <p:cNvSpPr>
              <a:spLocks noChangeArrowheads="1"/>
            </p:cNvSpPr>
            <p:nvPr userDrawn="1"/>
          </p:nvSpPr>
          <p:spPr bwMode="auto">
            <a:xfrm>
              <a:off x="144" y="240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4" name="Rectangle 16"/>
            <p:cNvSpPr>
              <a:spLocks noChangeArrowheads="1"/>
            </p:cNvSpPr>
            <p:nvPr userDrawn="1"/>
          </p:nvSpPr>
          <p:spPr bwMode="auto">
            <a:xfrm>
              <a:off x="192" y="288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345" name="Rectangle 17"/>
            <p:cNvSpPr>
              <a:spLocks noChangeArrowheads="1"/>
            </p:cNvSpPr>
            <p:nvPr userDrawn="1"/>
          </p:nvSpPr>
          <p:spPr bwMode="auto">
            <a:xfrm>
              <a:off x="144" y="3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9346" name="Line 18"/>
          <p:cNvSpPr>
            <a:spLocks noChangeShapeType="1"/>
          </p:cNvSpPr>
          <p:nvPr userDrawn="1"/>
        </p:nvSpPr>
        <p:spPr bwMode="auto">
          <a:xfrm>
            <a:off x="0" y="762000"/>
            <a:ext cx="99060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92075" indent="-92075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9525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5163" indent="-90488" algn="l" rtl="0" fontAlgn="base" latinLnBrk="1">
        <a:spcBef>
          <a:spcPct val="20000"/>
        </a:spcBef>
        <a:spcAft>
          <a:spcPct val="0"/>
        </a:spcAft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2500" indent="-92075" algn="l" rtl="0" fontAlgn="base" latinLnBrk="1">
        <a:spcBef>
          <a:spcPct val="20000"/>
        </a:spcBef>
        <a:spcAft>
          <a:spcPct val="0"/>
        </a:spcAft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9838" indent="-92075" algn="l" rtl="0" fontAlgn="base" latinLnBrk="1">
        <a:spcBef>
          <a:spcPct val="20000"/>
        </a:spcBef>
        <a:spcAft>
          <a:spcPct val="0"/>
        </a:spcAft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ChangeArrowheads="1"/>
          </p:cNvSpPr>
          <p:nvPr/>
        </p:nvSpPr>
        <p:spPr bwMode="gray">
          <a:xfrm>
            <a:off x="3175" y="1041400"/>
            <a:ext cx="9921875" cy="155575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gray">
          <a:xfrm>
            <a:off x="2590800" y="2636838"/>
            <a:ext cx="4724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30000"/>
              </a:lnSpc>
            </a:pPr>
            <a:r>
              <a:rPr kumimoji="0" lang="en-US" altLang="ko-KR" sz="4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</a:t>
            </a:r>
            <a:r>
              <a:rPr kumimoji="0" lang="ko-KR" altLang="en-US" sz="46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관계도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41" name="AutoShape 29"/>
          <p:cNvSpPr>
            <a:spLocks noChangeArrowheads="1"/>
          </p:cNvSpPr>
          <p:nvPr/>
        </p:nvSpPr>
        <p:spPr bwMode="auto">
          <a:xfrm>
            <a:off x="457200" y="152400"/>
            <a:ext cx="1981200" cy="533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24" tIns="49062" rIns="98124" bIns="49062" anchor="ctr"/>
          <a:lstStyle>
            <a:lvl1pPr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0538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81075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1613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62150" defTabSz="9810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193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8765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337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0950" defTabSz="9810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1. Entity </a:t>
            </a:r>
            <a:r>
              <a:rPr lang="ko-KR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관계도</a:t>
            </a:r>
          </a:p>
        </p:txBody>
      </p:sp>
      <p:sp>
        <p:nvSpPr>
          <p:cNvPr id="576650" name="Rectangle 138"/>
          <p:cNvSpPr>
            <a:spLocks noChangeArrowheads="1"/>
          </p:cNvSpPr>
          <p:nvPr/>
        </p:nvSpPr>
        <p:spPr bwMode="auto">
          <a:xfrm>
            <a:off x="2516188" y="2593975"/>
            <a:ext cx="12954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미납 내역</a:t>
            </a:r>
          </a:p>
        </p:txBody>
      </p:sp>
      <p:sp>
        <p:nvSpPr>
          <p:cNvPr id="576651" name="Rectangle 139"/>
          <p:cNvSpPr>
            <a:spLocks noChangeArrowheads="1"/>
          </p:cNvSpPr>
          <p:nvPr/>
        </p:nvSpPr>
        <p:spPr bwMode="auto">
          <a:xfrm>
            <a:off x="2509838" y="1773238"/>
            <a:ext cx="12954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자동수납 내역</a:t>
            </a:r>
          </a:p>
        </p:txBody>
      </p:sp>
      <p:sp>
        <p:nvSpPr>
          <p:cNvPr id="576652" name="Rectangle 140"/>
          <p:cNvSpPr>
            <a:spLocks noChangeArrowheads="1"/>
          </p:cNvSpPr>
          <p:nvPr/>
        </p:nvSpPr>
        <p:spPr bwMode="auto">
          <a:xfrm>
            <a:off x="4737100" y="2584450"/>
            <a:ext cx="12954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수납 내역</a:t>
            </a:r>
          </a:p>
        </p:txBody>
      </p:sp>
      <p:sp>
        <p:nvSpPr>
          <p:cNvPr id="576653" name="Rectangle 141"/>
          <p:cNvSpPr>
            <a:spLocks noChangeArrowheads="1"/>
          </p:cNvSpPr>
          <p:nvPr/>
        </p:nvSpPr>
        <p:spPr bwMode="auto">
          <a:xfrm>
            <a:off x="849313" y="3644900"/>
            <a:ext cx="93503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독촉장문구 관리</a:t>
            </a:r>
          </a:p>
        </p:txBody>
      </p:sp>
      <p:sp>
        <p:nvSpPr>
          <p:cNvPr id="576654" name="Rectangle 142"/>
          <p:cNvSpPr>
            <a:spLocks noChangeArrowheads="1"/>
          </p:cNvSpPr>
          <p:nvPr/>
        </p:nvSpPr>
        <p:spPr bwMode="auto">
          <a:xfrm>
            <a:off x="8150225" y="3933825"/>
            <a:ext cx="8636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수납 로그 관리</a:t>
            </a:r>
          </a:p>
        </p:txBody>
      </p:sp>
      <p:sp>
        <p:nvSpPr>
          <p:cNvPr id="576655" name="Rectangle 143"/>
          <p:cNvSpPr>
            <a:spLocks noChangeArrowheads="1"/>
          </p:cNvSpPr>
          <p:nvPr/>
        </p:nvSpPr>
        <p:spPr bwMode="auto">
          <a:xfrm>
            <a:off x="704850" y="1763713"/>
            <a:ext cx="11969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자동수납은행코드 관리</a:t>
            </a:r>
          </a:p>
        </p:txBody>
      </p:sp>
      <p:sp>
        <p:nvSpPr>
          <p:cNvPr id="576656" name="Rectangle 144"/>
          <p:cNvSpPr>
            <a:spLocks noChangeArrowheads="1"/>
          </p:cNvSpPr>
          <p:nvPr/>
        </p:nvSpPr>
        <p:spPr bwMode="auto">
          <a:xfrm>
            <a:off x="4829175" y="4208463"/>
            <a:ext cx="11318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금융결제원 지로관리</a:t>
            </a:r>
          </a:p>
        </p:txBody>
      </p:sp>
      <p:sp>
        <p:nvSpPr>
          <p:cNvPr id="576657" name="Rectangle 145"/>
          <p:cNvSpPr>
            <a:spLocks noChangeArrowheads="1"/>
          </p:cNvSpPr>
          <p:nvPr/>
        </p:nvSpPr>
        <p:spPr bwMode="auto">
          <a:xfrm>
            <a:off x="776288" y="2589213"/>
            <a:ext cx="1077912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미납 연체 요 율 </a:t>
            </a:r>
          </a:p>
        </p:txBody>
      </p:sp>
      <p:sp>
        <p:nvSpPr>
          <p:cNvPr id="576658" name="Rectangle 146"/>
          <p:cNvSpPr>
            <a:spLocks noChangeArrowheads="1"/>
          </p:cNvSpPr>
          <p:nvPr/>
        </p:nvSpPr>
        <p:spPr bwMode="auto">
          <a:xfrm>
            <a:off x="4959350" y="4902200"/>
            <a:ext cx="100171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KMS</a:t>
            </a:r>
            <a:r>
              <a:rPr lang="ko-KR" altLang="en-US" sz="900"/>
              <a:t>은행지점 관리</a:t>
            </a:r>
          </a:p>
        </p:txBody>
      </p:sp>
      <p:sp>
        <p:nvSpPr>
          <p:cNvPr id="576659" name="Rectangle 147"/>
          <p:cNvSpPr>
            <a:spLocks noChangeArrowheads="1"/>
          </p:cNvSpPr>
          <p:nvPr/>
        </p:nvSpPr>
        <p:spPr bwMode="auto">
          <a:xfrm>
            <a:off x="723900" y="4906963"/>
            <a:ext cx="11525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새마을금고 파일 관리</a:t>
            </a:r>
          </a:p>
        </p:txBody>
      </p:sp>
      <p:sp>
        <p:nvSpPr>
          <p:cNvPr id="576660" name="Rectangle 148"/>
          <p:cNvSpPr>
            <a:spLocks noChangeArrowheads="1"/>
          </p:cNvSpPr>
          <p:nvPr/>
        </p:nvSpPr>
        <p:spPr bwMode="auto">
          <a:xfrm>
            <a:off x="2432050" y="5734050"/>
            <a:ext cx="14398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KMS</a:t>
            </a:r>
            <a:r>
              <a:rPr lang="ko-KR" altLang="en-US" sz="900"/>
              <a:t>등록 세대별 계좌관리</a:t>
            </a:r>
          </a:p>
        </p:txBody>
      </p:sp>
      <p:sp>
        <p:nvSpPr>
          <p:cNvPr id="576661" name="Rectangle 149"/>
          <p:cNvSpPr>
            <a:spLocks noChangeArrowheads="1"/>
          </p:cNvSpPr>
          <p:nvPr/>
        </p:nvSpPr>
        <p:spPr bwMode="auto">
          <a:xfrm>
            <a:off x="4727575" y="1749425"/>
            <a:ext cx="13049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E</a:t>
            </a:r>
            <a:r>
              <a:rPr lang="ko-KR" altLang="en-US" sz="900"/>
              <a:t>아파트 수납결과 관리</a:t>
            </a:r>
          </a:p>
        </p:txBody>
      </p:sp>
      <p:sp>
        <p:nvSpPr>
          <p:cNvPr id="576662" name="Rectangle 150"/>
          <p:cNvSpPr>
            <a:spLocks noChangeArrowheads="1"/>
          </p:cNvSpPr>
          <p:nvPr/>
        </p:nvSpPr>
        <p:spPr bwMode="auto">
          <a:xfrm>
            <a:off x="7123113" y="1744663"/>
            <a:ext cx="1582737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E</a:t>
            </a:r>
            <a:r>
              <a:rPr lang="ko-KR" altLang="en-US" sz="900"/>
              <a:t>아파트 결제 집 금 계좌 관리</a:t>
            </a:r>
          </a:p>
        </p:txBody>
      </p:sp>
      <p:sp>
        <p:nvSpPr>
          <p:cNvPr id="576663" name="Rectangle 151"/>
          <p:cNvSpPr>
            <a:spLocks noChangeArrowheads="1"/>
          </p:cNvSpPr>
          <p:nvPr/>
        </p:nvSpPr>
        <p:spPr bwMode="auto">
          <a:xfrm>
            <a:off x="7761288" y="4797425"/>
            <a:ext cx="17287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E</a:t>
            </a:r>
            <a:r>
              <a:rPr lang="ko-KR" altLang="en-US" sz="900"/>
              <a:t>아파트 송금 후 집 금 로그 관리</a:t>
            </a:r>
          </a:p>
        </p:txBody>
      </p:sp>
      <p:sp>
        <p:nvSpPr>
          <p:cNvPr id="576664" name="Rectangle 152"/>
          <p:cNvSpPr>
            <a:spLocks noChangeArrowheads="1"/>
          </p:cNvSpPr>
          <p:nvPr/>
        </p:nvSpPr>
        <p:spPr bwMode="auto">
          <a:xfrm>
            <a:off x="2379663" y="879475"/>
            <a:ext cx="152241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동서</a:t>
            </a:r>
            <a:r>
              <a:rPr lang="en-US" altLang="ko-KR" sz="900"/>
              <a:t>ITS </a:t>
            </a:r>
            <a:r>
              <a:rPr lang="ko-KR" altLang="en-US" sz="900"/>
              <a:t>결제 집 금 계좌 관리</a:t>
            </a:r>
          </a:p>
        </p:txBody>
      </p:sp>
      <p:sp>
        <p:nvSpPr>
          <p:cNvPr id="576665" name="Rectangle 153"/>
          <p:cNvSpPr>
            <a:spLocks noChangeArrowheads="1"/>
          </p:cNvSpPr>
          <p:nvPr/>
        </p:nvSpPr>
        <p:spPr bwMode="auto">
          <a:xfrm>
            <a:off x="8048625" y="4365625"/>
            <a:ext cx="11525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은행 관련 로그 관리</a:t>
            </a:r>
          </a:p>
        </p:txBody>
      </p:sp>
      <p:sp>
        <p:nvSpPr>
          <p:cNvPr id="576666" name="Rectangle 154"/>
          <p:cNvSpPr>
            <a:spLocks noChangeArrowheads="1"/>
          </p:cNvSpPr>
          <p:nvPr/>
        </p:nvSpPr>
        <p:spPr bwMode="auto">
          <a:xfrm>
            <a:off x="2592388" y="3660775"/>
            <a:ext cx="1131887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이체자 수납은행 관리</a:t>
            </a:r>
          </a:p>
        </p:txBody>
      </p:sp>
      <p:sp>
        <p:nvSpPr>
          <p:cNvPr id="576673" name="AutoShape 161"/>
          <p:cNvSpPr>
            <a:spLocks noChangeArrowheads="1"/>
          </p:cNvSpPr>
          <p:nvPr/>
        </p:nvSpPr>
        <p:spPr bwMode="auto">
          <a:xfrm rot="16200000">
            <a:off x="4593431" y="2653507"/>
            <a:ext cx="130175" cy="144462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680" name="Line 168"/>
          <p:cNvSpPr>
            <a:spLocks noChangeShapeType="1"/>
          </p:cNvSpPr>
          <p:nvPr/>
        </p:nvSpPr>
        <p:spPr bwMode="auto">
          <a:xfrm flipV="1">
            <a:off x="3852863" y="2728913"/>
            <a:ext cx="889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6682" name="AutoShape 170"/>
          <p:cNvSpPr>
            <a:spLocks noChangeArrowheads="1"/>
          </p:cNvSpPr>
          <p:nvPr/>
        </p:nvSpPr>
        <p:spPr bwMode="auto">
          <a:xfrm rot="5400000">
            <a:off x="6039644" y="1816894"/>
            <a:ext cx="130175" cy="144463"/>
          </a:xfrm>
          <a:prstGeom prst="flowChartExtra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683" name="Oval 171"/>
          <p:cNvSpPr>
            <a:spLocks noChangeArrowheads="1"/>
          </p:cNvSpPr>
          <p:nvPr/>
        </p:nvSpPr>
        <p:spPr bwMode="auto">
          <a:xfrm>
            <a:off x="3790950" y="2693988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686" name="Oval 174"/>
          <p:cNvSpPr>
            <a:spLocks noChangeArrowheads="1"/>
          </p:cNvSpPr>
          <p:nvPr/>
        </p:nvSpPr>
        <p:spPr bwMode="auto">
          <a:xfrm>
            <a:off x="1905000" y="1871663"/>
            <a:ext cx="71438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697" name="AutoShape 185"/>
          <p:cNvSpPr>
            <a:spLocks noChangeArrowheads="1"/>
          </p:cNvSpPr>
          <p:nvPr/>
        </p:nvSpPr>
        <p:spPr bwMode="auto">
          <a:xfrm rot="16200000">
            <a:off x="2370931" y="2672557"/>
            <a:ext cx="130175" cy="144462"/>
          </a:xfrm>
          <a:prstGeom prst="flowChartExtra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698" name="Line 186"/>
          <p:cNvSpPr>
            <a:spLocks noChangeShapeType="1"/>
          </p:cNvSpPr>
          <p:nvPr/>
        </p:nvSpPr>
        <p:spPr bwMode="auto">
          <a:xfrm flipH="1" flipV="1">
            <a:off x="1900238" y="2736850"/>
            <a:ext cx="585787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6699" name="Oval 187"/>
          <p:cNvSpPr>
            <a:spLocks noChangeArrowheads="1"/>
          </p:cNvSpPr>
          <p:nvPr/>
        </p:nvSpPr>
        <p:spPr bwMode="auto">
          <a:xfrm>
            <a:off x="1847850" y="2706688"/>
            <a:ext cx="71438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01" name="Line 189"/>
          <p:cNvSpPr>
            <a:spLocks noChangeShapeType="1"/>
          </p:cNvSpPr>
          <p:nvPr/>
        </p:nvSpPr>
        <p:spPr bwMode="auto">
          <a:xfrm flipV="1">
            <a:off x="3816350" y="1887538"/>
            <a:ext cx="889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6703" name="Oval 191"/>
          <p:cNvSpPr>
            <a:spLocks noChangeArrowheads="1"/>
          </p:cNvSpPr>
          <p:nvPr/>
        </p:nvSpPr>
        <p:spPr bwMode="auto">
          <a:xfrm>
            <a:off x="4665663" y="1852613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04" name="Oval 192"/>
          <p:cNvSpPr>
            <a:spLocks noChangeArrowheads="1"/>
          </p:cNvSpPr>
          <p:nvPr/>
        </p:nvSpPr>
        <p:spPr bwMode="auto">
          <a:xfrm>
            <a:off x="7059613" y="1854200"/>
            <a:ext cx="71437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05" name="Line 193"/>
          <p:cNvSpPr>
            <a:spLocks noChangeShapeType="1"/>
          </p:cNvSpPr>
          <p:nvPr/>
        </p:nvSpPr>
        <p:spPr bwMode="auto">
          <a:xfrm flipH="1">
            <a:off x="6042025" y="1892300"/>
            <a:ext cx="1057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6706" name="AutoShape 194"/>
          <p:cNvSpPr>
            <a:spLocks noChangeArrowheads="1"/>
          </p:cNvSpPr>
          <p:nvPr/>
        </p:nvSpPr>
        <p:spPr bwMode="auto">
          <a:xfrm rot="16200000">
            <a:off x="2367756" y="1842295"/>
            <a:ext cx="130175" cy="144462"/>
          </a:xfrm>
          <a:prstGeom prst="flowChartExtra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07" name="Line 195"/>
          <p:cNvSpPr>
            <a:spLocks noChangeShapeType="1"/>
          </p:cNvSpPr>
          <p:nvPr/>
        </p:nvSpPr>
        <p:spPr bwMode="auto">
          <a:xfrm flipH="1" flipV="1">
            <a:off x="2000250" y="191611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576708" name="AutoShape 196"/>
          <p:cNvCxnSpPr>
            <a:cxnSpLocks noChangeShapeType="1"/>
          </p:cNvCxnSpPr>
          <p:nvPr/>
        </p:nvCxnSpPr>
        <p:spPr bwMode="auto">
          <a:xfrm rot="16200000">
            <a:off x="2805907" y="3248819"/>
            <a:ext cx="717550" cy="7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6709" name="AutoShape 197"/>
          <p:cNvSpPr>
            <a:spLocks noChangeArrowheads="1"/>
          </p:cNvSpPr>
          <p:nvPr/>
        </p:nvSpPr>
        <p:spPr bwMode="auto">
          <a:xfrm rot="10800000">
            <a:off x="3101975" y="2890838"/>
            <a:ext cx="130175" cy="144462"/>
          </a:xfrm>
          <a:prstGeom prst="flowChartExtra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10" name="Oval 198"/>
          <p:cNvSpPr>
            <a:spLocks noChangeArrowheads="1"/>
          </p:cNvSpPr>
          <p:nvPr/>
        </p:nvSpPr>
        <p:spPr bwMode="auto">
          <a:xfrm>
            <a:off x="3122613" y="3576638"/>
            <a:ext cx="71437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11" name="Rectangle 199"/>
          <p:cNvSpPr>
            <a:spLocks noChangeArrowheads="1"/>
          </p:cNvSpPr>
          <p:nvPr/>
        </p:nvSpPr>
        <p:spPr bwMode="auto">
          <a:xfrm>
            <a:off x="2505075" y="4222750"/>
            <a:ext cx="13779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자동수납은행</a:t>
            </a:r>
            <a:r>
              <a:rPr lang="en-US" altLang="ko-KR" sz="900"/>
              <a:t>(</a:t>
            </a:r>
            <a:r>
              <a:rPr lang="ko-KR" altLang="en-US" sz="900"/>
              <a:t>금융결제원</a:t>
            </a:r>
            <a:r>
              <a:rPr lang="en-US" altLang="ko-KR" sz="900"/>
              <a:t>)</a:t>
            </a:r>
          </a:p>
        </p:txBody>
      </p:sp>
      <p:sp>
        <p:nvSpPr>
          <p:cNvPr id="576712" name="Rectangle 200"/>
          <p:cNvSpPr>
            <a:spLocks noChangeArrowheads="1"/>
          </p:cNvSpPr>
          <p:nvPr/>
        </p:nvSpPr>
        <p:spPr bwMode="auto">
          <a:xfrm>
            <a:off x="2432050" y="4149725"/>
            <a:ext cx="1530350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14" name="Line 202"/>
          <p:cNvSpPr>
            <a:spLocks noChangeShapeType="1"/>
          </p:cNvSpPr>
          <p:nvPr/>
        </p:nvSpPr>
        <p:spPr bwMode="auto">
          <a:xfrm flipH="1">
            <a:off x="3944938" y="4365625"/>
            <a:ext cx="903287" cy="6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6715" name="Oval 203"/>
          <p:cNvSpPr>
            <a:spLocks noChangeArrowheads="1"/>
          </p:cNvSpPr>
          <p:nvPr/>
        </p:nvSpPr>
        <p:spPr bwMode="auto">
          <a:xfrm>
            <a:off x="3935413" y="4335463"/>
            <a:ext cx="71437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16" name="Rectangle 204"/>
          <p:cNvSpPr>
            <a:spLocks noChangeArrowheads="1"/>
          </p:cNvSpPr>
          <p:nvPr/>
        </p:nvSpPr>
        <p:spPr bwMode="auto">
          <a:xfrm>
            <a:off x="2576513" y="4913313"/>
            <a:ext cx="1185862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900"/>
              <a:t>KMS  </a:t>
            </a:r>
            <a:r>
              <a:rPr lang="ko-KR" altLang="en-US" sz="900"/>
              <a:t>관리</a:t>
            </a:r>
          </a:p>
        </p:txBody>
      </p:sp>
      <p:sp>
        <p:nvSpPr>
          <p:cNvPr id="576717" name="Rectangle 205"/>
          <p:cNvSpPr>
            <a:spLocks noChangeArrowheads="1"/>
          </p:cNvSpPr>
          <p:nvPr/>
        </p:nvSpPr>
        <p:spPr bwMode="auto">
          <a:xfrm>
            <a:off x="2505075" y="4830763"/>
            <a:ext cx="1304925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21" name="AutoShape 209"/>
          <p:cNvSpPr>
            <a:spLocks noChangeArrowheads="1"/>
          </p:cNvSpPr>
          <p:nvPr/>
        </p:nvSpPr>
        <p:spPr bwMode="auto">
          <a:xfrm>
            <a:off x="3090863" y="5583238"/>
            <a:ext cx="130175" cy="144462"/>
          </a:xfrm>
          <a:prstGeom prst="flowChartExtra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576724" name="AutoShape 212"/>
          <p:cNvCxnSpPr>
            <a:cxnSpLocks noChangeShapeType="1"/>
            <a:endCxn id="576717" idx="2"/>
          </p:cNvCxnSpPr>
          <p:nvPr/>
        </p:nvCxnSpPr>
        <p:spPr bwMode="auto">
          <a:xfrm rot="5400000" flipH="1">
            <a:off x="2924175" y="5505451"/>
            <a:ext cx="471487" cy="4762"/>
          </a:xfrm>
          <a:prstGeom prst="bentConnector3">
            <a:avLst>
              <a:gd name="adj1" fmla="val 5084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6725" name="Oval 213"/>
          <p:cNvSpPr>
            <a:spLocks noChangeArrowheads="1"/>
          </p:cNvSpPr>
          <p:nvPr/>
        </p:nvSpPr>
        <p:spPr bwMode="auto">
          <a:xfrm>
            <a:off x="3124200" y="5253038"/>
            <a:ext cx="71438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29" name="AutoShape 217"/>
          <p:cNvSpPr>
            <a:spLocks noChangeArrowheads="1"/>
          </p:cNvSpPr>
          <p:nvPr/>
        </p:nvSpPr>
        <p:spPr bwMode="auto">
          <a:xfrm rot="5400000">
            <a:off x="1897856" y="4972845"/>
            <a:ext cx="130175" cy="144462"/>
          </a:xfrm>
          <a:prstGeom prst="flowChartExtra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30" name="Line 218"/>
          <p:cNvSpPr>
            <a:spLocks noChangeShapeType="1"/>
          </p:cNvSpPr>
          <p:nvPr/>
        </p:nvSpPr>
        <p:spPr bwMode="auto">
          <a:xfrm flipH="1">
            <a:off x="1882775" y="5048250"/>
            <a:ext cx="587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6731" name="Oval 219"/>
          <p:cNvSpPr>
            <a:spLocks noChangeArrowheads="1"/>
          </p:cNvSpPr>
          <p:nvPr/>
        </p:nvSpPr>
        <p:spPr bwMode="auto">
          <a:xfrm>
            <a:off x="2424113" y="5013325"/>
            <a:ext cx="71437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32" name="AutoShape 220"/>
          <p:cNvSpPr>
            <a:spLocks noChangeArrowheads="1"/>
          </p:cNvSpPr>
          <p:nvPr/>
        </p:nvSpPr>
        <p:spPr bwMode="auto">
          <a:xfrm>
            <a:off x="3090863" y="1622425"/>
            <a:ext cx="130175" cy="144463"/>
          </a:xfrm>
          <a:prstGeom prst="flowChartExtra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576733" name="AutoShape 221"/>
          <p:cNvCxnSpPr>
            <a:cxnSpLocks noChangeShapeType="1"/>
          </p:cNvCxnSpPr>
          <p:nvPr/>
        </p:nvCxnSpPr>
        <p:spPr bwMode="auto">
          <a:xfrm rot="16200000">
            <a:off x="2842419" y="1464469"/>
            <a:ext cx="615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6734" name="Oval 222"/>
          <p:cNvSpPr>
            <a:spLocks noChangeArrowheads="1"/>
          </p:cNvSpPr>
          <p:nvPr/>
        </p:nvSpPr>
        <p:spPr bwMode="auto">
          <a:xfrm>
            <a:off x="3109913" y="1120775"/>
            <a:ext cx="71437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35" name="AutoShape 223"/>
          <p:cNvSpPr>
            <a:spLocks noChangeArrowheads="1"/>
          </p:cNvSpPr>
          <p:nvPr/>
        </p:nvSpPr>
        <p:spPr bwMode="auto">
          <a:xfrm>
            <a:off x="3103563" y="2466975"/>
            <a:ext cx="130175" cy="144463"/>
          </a:xfrm>
          <a:prstGeom prst="flowChartExtra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576737" name="AutoShape 225"/>
          <p:cNvCxnSpPr>
            <a:cxnSpLocks noChangeShapeType="1"/>
          </p:cNvCxnSpPr>
          <p:nvPr/>
        </p:nvCxnSpPr>
        <p:spPr bwMode="auto">
          <a:xfrm rot="16200000">
            <a:off x="2904331" y="2324894"/>
            <a:ext cx="519113" cy="3175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6738" name="Oval 226"/>
          <p:cNvSpPr>
            <a:spLocks noChangeArrowheads="1"/>
          </p:cNvSpPr>
          <p:nvPr/>
        </p:nvSpPr>
        <p:spPr bwMode="auto">
          <a:xfrm>
            <a:off x="3128963" y="2041525"/>
            <a:ext cx="71437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44" name="Oval 232"/>
          <p:cNvSpPr>
            <a:spLocks noChangeArrowheads="1"/>
          </p:cNvSpPr>
          <p:nvPr/>
        </p:nvSpPr>
        <p:spPr bwMode="auto">
          <a:xfrm>
            <a:off x="4765675" y="4337050"/>
            <a:ext cx="71438" cy="73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45" name="Oval 233"/>
          <p:cNvSpPr>
            <a:spLocks noChangeArrowheads="1"/>
          </p:cNvSpPr>
          <p:nvPr/>
        </p:nvSpPr>
        <p:spPr bwMode="auto">
          <a:xfrm>
            <a:off x="3806825" y="1854200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6748" name="Rectangle 236"/>
          <p:cNvSpPr>
            <a:spLocks noChangeArrowheads="1"/>
          </p:cNvSpPr>
          <p:nvPr/>
        </p:nvSpPr>
        <p:spPr bwMode="auto">
          <a:xfrm>
            <a:off x="8164513" y="3573463"/>
            <a:ext cx="792162" cy="287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수납옵션관리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7523</TotalTime>
  <Words>75</Words>
  <Application>Microsoft Office PowerPoint</Application>
  <PresentationFormat>A4 용지(210x297mm)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굴림</vt:lpstr>
      <vt:lpstr>Arial</vt:lpstr>
      <vt:lpstr>Times New Roman</vt:lpstr>
      <vt:lpstr>Wingdings</vt:lpstr>
      <vt:lpstr>Verdana</vt:lpstr>
      <vt:lpstr>Tahoma</vt:lpstr>
      <vt:lpstr>HY헤드라인M</vt:lpstr>
      <vt:lpstr>HY견고딕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인터뷰 결과</dc:title>
  <dc:creator>KihwanKim</dc:creator>
  <cp:lastModifiedBy>김 기환</cp:lastModifiedBy>
  <cp:revision>591</cp:revision>
  <dcterms:created xsi:type="dcterms:W3CDTF">2005-04-08T01:14:23Z</dcterms:created>
  <dcterms:modified xsi:type="dcterms:W3CDTF">2019-06-04T02:16:00Z</dcterms:modified>
</cp:coreProperties>
</file>