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501" r:id="rId2"/>
    <p:sldId id="510" r:id="rId3"/>
    <p:sldId id="517" r:id="rId4"/>
    <p:sldId id="519" r:id="rId5"/>
    <p:sldId id="521" r:id="rId6"/>
    <p:sldId id="537" r:id="rId7"/>
    <p:sldId id="541" r:id="rId8"/>
    <p:sldId id="524" r:id="rId9"/>
    <p:sldId id="513" r:id="rId10"/>
    <p:sldId id="520" r:id="rId11"/>
    <p:sldId id="525" r:id="rId12"/>
    <p:sldId id="526" r:id="rId13"/>
    <p:sldId id="538" r:id="rId14"/>
    <p:sldId id="542" r:id="rId15"/>
    <p:sldId id="527" r:id="rId16"/>
    <p:sldId id="528" r:id="rId17"/>
    <p:sldId id="529" r:id="rId18"/>
    <p:sldId id="530" r:id="rId19"/>
    <p:sldId id="539" r:id="rId20"/>
    <p:sldId id="543" r:id="rId21"/>
    <p:sldId id="531" r:id="rId22"/>
    <p:sldId id="532" r:id="rId23"/>
    <p:sldId id="533" r:id="rId24"/>
    <p:sldId id="534" r:id="rId25"/>
    <p:sldId id="540" r:id="rId26"/>
    <p:sldId id="544" r:id="rId27"/>
    <p:sldId id="535" r:id="rId28"/>
    <p:sldId id="536" r:id="rId29"/>
  </p:sldIdLst>
  <p:sldSz cx="9906000" cy="6858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26">
          <p15:clr>
            <a:srgbClr val="A4A3A4"/>
          </p15:clr>
        </p15:guide>
        <p15:guide id="5" pos="6114">
          <p15:clr>
            <a:srgbClr val="A4A3A4"/>
          </p15:clr>
        </p15:guide>
        <p15:guide id="6" pos="625">
          <p15:clr>
            <a:srgbClr val="A4A3A4"/>
          </p15:clr>
        </p15:guide>
        <p15:guide id="7" pos="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BDBDFF"/>
    <a:srgbClr val="C5C5FF"/>
    <a:srgbClr val="CCCCFF"/>
    <a:srgbClr val="9999FF"/>
    <a:srgbClr val="99CCFF"/>
    <a:srgbClr val="DDDDDD"/>
    <a:srgbClr val="F9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10" autoAdjust="0"/>
    <p:restoredTop sz="96703" autoAdjust="0"/>
  </p:normalViewPr>
  <p:slideViewPr>
    <p:cSldViewPr>
      <p:cViewPr varScale="1">
        <p:scale>
          <a:sx n="111" d="100"/>
          <a:sy n="111" d="100"/>
        </p:scale>
        <p:origin x="1980" y="102"/>
      </p:cViewPr>
      <p:guideLst>
        <p:guide orient="horz" pos="709"/>
        <p:guide orient="horz" pos="4020"/>
        <p:guide orient="horz" pos="1253"/>
        <p:guide pos="126"/>
        <p:guide pos="6114"/>
        <p:guide pos="625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286" y="-12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ko-KR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ko-KR"/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06EE5F0-B45D-4F0D-9F62-ABF027B0254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9294919-B3AF-4A85-8E28-D85D47E010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4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1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610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5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1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59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83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90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665663" y="6553200"/>
            <a:ext cx="68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/>
          <a:p>
            <a:pPr algn="l" latinLnBrk="0"/>
            <a:r>
              <a:rPr kumimoji="0" lang="en-US" altLang="ko-KR" sz="1200">
                <a:latin typeface="Tahoma" panose="020B0604030504040204" pitchFamily="34" charset="0"/>
              </a:rPr>
              <a:t>-</a:t>
            </a:r>
            <a:fld id="{41EF98FF-6375-4668-B5F3-2DF5CCB3E9FD}" type="slidenum">
              <a:rPr kumimoji="0" lang="en-US" altLang="ko-KR" sz="1200">
                <a:latin typeface="Tahoma" panose="020B0604030504040204" pitchFamily="34" charset="0"/>
              </a:rPr>
              <a:pPr algn="l" latinLnBrk="0"/>
              <a:t>‹#›</a:t>
            </a:fld>
            <a:r>
              <a:rPr kumimoji="0" lang="en-US" altLang="ko-KR" sz="1200">
                <a:latin typeface="Tahoma" panose="020B0604030504040204" pitchFamily="34" charset="0"/>
              </a:rPr>
              <a:t>- </a:t>
            </a:r>
          </a:p>
        </p:txBody>
      </p:sp>
      <p:grpSp>
        <p:nvGrpSpPr>
          <p:cNvPr id="99342" name="Group 14"/>
          <p:cNvGrpSpPr>
            <a:grpSpLocks/>
          </p:cNvGrpSpPr>
          <p:nvPr userDrawn="1"/>
        </p:nvGrpSpPr>
        <p:grpSpPr bwMode="auto">
          <a:xfrm>
            <a:off x="165100" y="234950"/>
            <a:ext cx="214313" cy="298450"/>
            <a:chOff x="144" y="240"/>
            <a:chExt cx="96" cy="144"/>
          </a:xfrm>
        </p:grpSpPr>
        <p:sp>
          <p:nvSpPr>
            <p:cNvPr id="99343" name="Rectangle 15"/>
            <p:cNvSpPr>
              <a:spLocks noChangeArrowheads="1"/>
            </p:cNvSpPr>
            <p:nvPr userDrawn="1"/>
          </p:nvSpPr>
          <p:spPr bwMode="auto">
            <a:xfrm>
              <a:off x="144" y="240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 userDrawn="1"/>
          </p:nvSpPr>
          <p:spPr bwMode="auto">
            <a:xfrm>
              <a:off x="192" y="288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5" name="Rectangle 17"/>
            <p:cNvSpPr>
              <a:spLocks noChangeArrowheads="1"/>
            </p:cNvSpPr>
            <p:nvPr userDrawn="1"/>
          </p:nvSpPr>
          <p:spPr bwMode="auto">
            <a:xfrm>
              <a:off x="144" y="3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6" name="Line 18"/>
          <p:cNvSpPr>
            <a:spLocks noChangeShapeType="1"/>
          </p:cNvSpPr>
          <p:nvPr userDrawn="1"/>
        </p:nvSpPr>
        <p:spPr bwMode="auto">
          <a:xfrm>
            <a:off x="0" y="652463"/>
            <a:ext cx="99060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92075" indent="-92075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9525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5163" indent="-90488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92075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ChangeArrowheads="1"/>
          </p:cNvSpPr>
          <p:nvPr/>
        </p:nvSpPr>
        <p:spPr bwMode="gray">
          <a:xfrm>
            <a:off x="3175" y="1041400"/>
            <a:ext cx="9921875" cy="1555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gray">
          <a:xfrm>
            <a:off x="2590800" y="1916113"/>
            <a:ext cx="4724400" cy="18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kumimoji="0" lang="ko-KR" altLang="en-US" sz="4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검침 업무 프로세스 </a:t>
            </a:r>
            <a:r>
              <a:rPr kumimoji="0" lang="ko-KR" altLang="en-US" sz="4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분석서</a:t>
            </a:r>
            <a:endParaRPr kumimoji="0" lang="ko-KR" altLang="en-US" sz="4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전기 검침</a:t>
            </a: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전기 </a:t>
            </a:r>
            <a:r>
              <a:rPr lang="en-US" altLang="ko-KR" b="0"/>
              <a:t>1 and 2</a:t>
            </a:r>
            <a:r>
              <a:rPr lang="ko-KR" altLang="en-US" b="0"/>
              <a:t>의 검침 데이터를 등록한다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59495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en-US" altLang="ko-KR" b="0"/>
              <a:t>5. </a:t>
            </a:r>
            <a:r>
              <a:rPr lang="ko-KR" altLang="en-US" b="0"/>
              <a:t>검침등록</a:t>
            </a:r>
          </a:p>
          <a:p>
            <a:pPr algn="l"/>
            <a:r>
              <a:rPr lang="ko-KR" altLang="en-US"/>
              <a:t> </a:t>
            </a:r>
            <a:r>
              <a:rPr lang="ko-KR" altLang="en-US" b="0"/>
              <a:t>● 사용한 전기량을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1) </a:t>
            </a:r>
            <a:r>
              <a:rPr lang="ko-KR" altLang="en-US" b="0"/>
              <a:t>전기 검침등록 </a:t>
            </a:r>
            <a:r>
              <a:rPr lang="en-US" altLang="ko-KR" b="0"/>
              <a:t>: </a:t>
            </a:r>
            <a:r>
              <a:rPr lang="ko-KR" altLang="en-US" b="0"/>
              <a:t>당월 지침을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2) </a:t>
            </a:r>
            <a:r>
              <a:rPr lang="ko-KR" altLang="en-US" b="0"/>
              <a:t>공용 전기량 등록</a:t>
            </a:r>
            <a:r>
              <a:rPr lang="en-US" altLang="ko-KR" b="0"/>
              <a:t>: </a:t>
            </a:r>
            <a:r>
              <a:rPr lang="ko-KR" altLang="en-US" b="0"/>
              <a:t>사용한 전기량 중에서 공용인 부분을 계산하여 등록한다</a:t>
            </a:r>
            <a:r>
              <a:rPr lang="en-US" altLang="ko-KR" b="0"/>
              <a:t>.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6. </a:t>
            </a:r>
            <a:r>
              <a:rPr lang="ko-KR" altLang="en-US" b="0"/>
              <a:t>일괄 재계산</a:t>
            </a:r>
          </a:p>
          <a:p>
            <a:pPr algn="l"/>
            <a:r>
              <a:rPr lang="ko-KR" altLang="en-US" b="0"/>
              <a:t> ● 사용한 전기량을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1) </a:t>
            </a:r>
            <a:r>
              <a:rPr lang="ko-KR" altLang="en-US" b="0"/>
              <a:t>검침에 대한 사용료를 계산한 후 화면의 입력조건에 따라서 사용료를 일괄  재계산 처리를 하는 화면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2) </a:t>
            </a:r>
            <a:r>
              <a:rPr lang="ko-KR" altLang="en-US" b="0"/>
              <a:t>검침일이 늦을 경우 사용량이 누진에 의해 금액이 추가 징수 되므로 추가 징수분 만큼 금액을 제하는 방법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3) </a:t>
            </a:r>
            <a:r>
              <a:rPr lang="ko-KR" altLang="en-US" b="0"/>
              <a:t>조견 또는 사용계산식 변경으로 인한 재계산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7. </a:t>
            </a:r>
            <a:r>
              <a:rPr lang="ko-KR" altLang="en-US" b="0"/>
              <a:t>한전프로세스</a:t>
            </a:r>
          </a:p>
          <a:p>
            <a:pPr algn="l"/>
            <a:r>
              <a:rPr lang="ko-KR" altLang="en-US" b="0"/>
              <a:t> ● 검침 정보를 한전으로 송신하고 요금 정보를 수신 받는다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 </a:t>
            </a:r>
            <a:r>
              <a:rPr lang="ko-KR" altLang="en-US" b="0"/>
              <a:t>한전동호설정 → 한전기초정보등록 →검침 후 한전보고마감작업</a:t>
            </a:r>
            <a:r>
              <a:rPr lang="en-US" altLang="ko-KR" b="0"/>
              <a:t>(</a:t>
            </a:r>
            <a:r>
              <a:rPr lang="ko-KR" altLang="en-US" b="0"/>
              <a:t>관리사무소</a:t>
            </a:r>
            <a:r>
              <a:rPr lang="en-US" altLang="ko-KR" b="0"/>
              <a:t>) →</a:t>
            </a:r>
            <a:r>
              <a:rPr lang="ko-KR" altLang="en-US" b="0"/>
              <a:t>송신텍스트 생성 →송신</a:t>
            </a:r>
          </a:p>
          <a:p>
            <a:pPr algn="l"/>
            <a:r>
              <a:rPr lang="ko-KR" altLang="en-US" b="0"/>
              <a:t>        →요금 산정 후 </a:t>
            </a:r>
            <a:r>
              <a:rPr lang="en-US" altLang="ko-KR" b="0"/>
              <a:t>IMC</a:t>
            </a:r>
            <a:r>
              <a:rPr lang="ko-KR" altLang="en-US" b="0"/>
              <a:t>로 요금 </a:t>
            </a:r>
            <a:r>
              <a:rPr lang="en-US" altLang="ko-KR" b="0"/>
              <a:t>DATA </a:t>
            </a:r>
            <a:r>
              <a:rPr lang="ko-KR" altLang="en-US" b="0"/>
              <a:t>송신 → 요금 정보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0313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수도 검침</a:t>
            </a:r>
          </a:p>
        </p:txBody>
      </p:sp>
      <p:sp>
        <p:nvSpPr>
          <p:cNvPr id="603140" name="AutoShape 4"/>
          <p:cNvSpPr>
            <a:spLocks noChangeArrowheads="1"/>
          </p:cNvSpPr>
          <p:nvPr/>
        </p:nvSpPr>
        <p:spPr bwMode="auto">
          <a:xfrm>
            <a:off x="2073275" y="2697163"/>
            <a:ext cx="1135063" cy="485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①</a:t>
            </a:r>
            <a:r>
              <a:rPr lang="ko-KR" altLang="en-US" sz="1200" b="0"/>
              <a:t>검침 기초정보</a:t>
            </a:r>
            <a:r>
              <a:rPr lang="ko-KR" altLang="ko-KR" sz="1200" b="0"/>
              <a:t> </a:t>
            </a:r>
          </a:p>
          <a:p>
            <a:r>
              <a:rPr lang="ko-KR" altLang="en-US" sz="1200" b="0"/>
              <a:t>등록</a:t>
            </a:r>
          </a:p>
        </p:txBody>
      </p:sp>
      <p:grpSp>
        <p:nvGrpSpPr>
          <p:cNvPr id="603141" name="Group 5"/>
          <p:cNvGrpSpPr>
            <a:grpSpLocks/>
          </p:cNvGrpSpPr>
          <p:nvPr/>
        </p:nvGrpSpPr>
        <p:grpSpPr bwMode="auto">
          <a:xfrm>
            <a:off x="649288" y="5805488"/>
            <a:ext cx="990600" cy="457200"/>
            <a:chOff x="720" y="624"/>
            <a:chExt cx="624" cy="288"/>
          </a:xfrm>
        </p:grpSpPr>
        <p:grpSp>
          <p:nvGrpSpPr>
            <p:cNvPr id="603142" name="Group 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3143" name="Freeform 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3144" name="Text Box 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관리동정보</a:t>
                </a:r>
              </a:p>
            </p:txBody>
          </p:sp>
        </p:grpSp>
        <p:sp>
          <p:nvSpPr>
            <p:cNvPr id="603145" name="Line 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3146" name="AutoShape 10"/>
          <p:cNvSpPr>
            <a:spLocks noChangeArrowheads="1"/>
          </p:cNvSpPr>
          <p:nvPr/>
        </p:nvSpPr>
        <p:spPr bwMode="auto">
          <a:xfrm>
            <a:off x="5240338" y="2293938"/>
            <a:ext cx="1025525" cy="487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②</a:t>
            </a:r>
            <a:r>
              <a:rPr lang="ko-KR" altLang="en-US" sz="1200" b="0"/>
              <a:t>조견표 등록</a:t>
            </a:r>
          </a:p>
        </p:txBody>
      </p:sp>
      <p:sp>
        <p:nvSpPr>
          <p:cNvPr id="603147" name="AutoShape 11"/>
          <p:cNvSpPr>
            <a:spLocks noChangeArrowheads="1"/>
          </p:cNvSpPr>
          <p:nvPr/>
        </p:nvSpPr>
        <p:spPr bwMode="auto">
          <a:xfrm>
            <a:off x="3041650" y="5803900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③</a:t>
            </a:r>
            <a:r>
              <a:rPr lang="ko-KR" altLang="en-US" sz="1200" b="0"/>
              <a:t>계량기 정보관리</a:t>
            </a:r>
          </a:p>
        </p:txBody>
      </p:sp>
      <p:cxnSp>
        <p:nvCxnSpPr>
          <p:cNvPr id="603148" name="AutoShape 12"/>
          <p:cNvCxnSpPr>
            <a:cxnSpLocks noChangeShapeType="1"/>
            <a:stCxn id="603140" idx="0"/>
            <a:endCxn id="603162" idx="2"/>
          </p:cNvCxnSpPr>
          <p:nvPr/>
        </p:nvCxnSpPr>
        <p:spPr bwMode="auto">
          <a:xfrm rot="16200000">
            <a:off x="2202656" y="2258219"/>
            <a:ext cx="877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3149" name="Group 13"/>
          <p:cNvGrpSpPr>
            <a:grpSpLocks/>
          </p:cNvGrpSpPr>
          <p:nvPr/>
        </p:nvGrpSpPr>
        <p:grpSpPr bwMode="auto">
          <a:xfrm>
            <a:off x="6049963" y="5805488"/>
            <a:ext cx="990600" cy="457200"/>
            <a:chOff x="720" y="624"/>
            <a:chExt cx="624" cy="288"/>
          </a:xfrm>
        </p:grpSpPr>
        <p:grpSp>
          <p:nvGrpSpPr>
            <p:cNvPr id="603150" name="Group 1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3151" name="Freeform 1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3152" name="Text Box 1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계량기정보</a:t>
                </a:r>
              </a:p>
            </p:txBody>
          </p:sp>
        </p:grpSp>
        <p:sp>
          <p:nvSpPr>
            <p:cNvPr id="603153" name="Line 1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3154" name="AutoShape 18"/>
          <p:cNvCxnSpPr>
            <a:cxnSpLocks noChangeShapeType="1"/>
            <a:stCxn id="603152" idx="1"/>
            <a:endCxn id="603147" idx="3"/>
          </p:cNvCxnSpPr>
          <p:nvPr/>
        </p:nvCxnSpPr>
        <p:spPr bwMode="auto">
          <a:xfrm rot="10800000">
            <a:off x="4410075" y="6019800"/>
            <a:ext cx="1639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3155" name="Group 19"/>
          <p:cNvGrpSpPr>
            <a:grpSpLocks/>
          </p:cNvGrpSpPr>
          <p:nvPr/>
        </p:nvGrpSpPr>
        <p:grpSpPr bwMode="auto">
          <a:xfrm>
            <a:off x="2865438" y="4627563"/>
            <a:ext cx="990600" cy="457200"/>
            <a:chOff x="720" y="624"/>
            <a:chExt cx="624" cy="288"/>
          </a:xfrm>
        </p:grpSpPr>
        <p:grpSp>
          <p:nvGrpSpPr>
            <p:cNvPr id="603156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3157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3158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03159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3160" name="AutoShape 24"/>
          <p:cNvCxnSpPr>
            <a:cxnSpLocks noChangeShapeType="1"/>
            <a:stCxn id="603190" idx="1"/>
            <a:endCxn id="603146" idx="2"/>
          </p:cNvCxnSpPr>
          <p:nvPr/>
        </p:nvCxnSpPr>
        <p:spPr bwMode="auto">
          <a:xfrm rot="10800000">
            <a:off x="5753100" y="2781300"/>
            <a:ext cx="855663" cy="1552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3162" name="Rectangle 26"/>
          <p:cNvSpPr>
            <a:spLocks noChangeArrowheads="1"/>
          </p:cNvSpPr>
          <p:nvPr/>
        </p:nvSpPr>
        <p:spPr bwMode="auto">
          <a:xfrm>
            <a:off x="2146300" y="1243013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  <a:r>
              <a:rPr lang="en-US" altLang="ko-KR" sz="1200" b="0"/>
              <a:t>,</a:t>
            </a:r>
          </a:p>
          <a:p>
            <a:r>
              <a:rPr lang="en-US" altLang="ko-KR" sz="1200" b="0"/>
              <a:t>IMC</a:t>
            </a:r>
          </a:p>
        </p:txBody>
      </p:sp>
      <p:cxnSp>
        <p:nvCxnSpPr>
          <p:cNvPr id="603163" name="AutoShape 27"/>
          <p:cNvCxnSpPr>
            <a:cxnSpLocks noChangeShapeType="1"/>
          </p:cNvCxnSpPr>
          <p:nvPr/>
        </p:nvCxnSpPr>
        <p:spPr bwMode="auto">
          <a:xfrm rot="16200000" flipH="1">
            <a:off x="1924050" y="3900488"/>
            <a:ext cx="1658937" cy="22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3164" name="AutoShape 28"/>
          <p:cNvCxnSpPr>
            <a:cxnSpLocks noChangeShapeType="1"/>
            <a:stCxn id="603147" idx="1"/>
            <a:endCxn id="603144" idx="3"/>
          </p:cNvCxnSpPr>
          <p:nvPr/>
        </p:nvCxnSpPr>
        <p:spPr bwMode="auto">
          <a:xfrm rot="10800000">
            <a:off x="1639888" y="6019800"/>
            <a:ext cx="1401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3165" name="AutoShape 29"/>
          <p:cNvCxnSpPr>
            <a:cxnSpLocks noChangeShapeType="1"/>
            <a:stCxn id="603147" idx="0"/>
            <a:endCxn id="603162" idx="1"/>
          </p:cNvCxnSpPr>
          <p:nvPr/>
        </p:nvCxnSpPr>
        <p:spPr bwMode="auto">
          <a:xfrm rot="5400000" flipH="1">
            <a:off x="800101" y="2878137"/>
            <a:ext cx="4271962" cy="1579563"/>
          </a:xfrm>
          <a:prstGeom prst="bentConnector4">
            <a:avLst>
              <a:gd name="adj1" fmla="val 14713"/>
              <a:gd name="adj2" fmla="val 11447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2574925" y="3495675"/>
            <a:ext cx="137001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</a:p>
          <a:p>
            <a:r>
              <a:rPr lang="ko-KR" altLang="en-US" b="0"/>
              <a:t>감면 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입력조건설정</a:t>
            </a:r>
          </a:p>
          <a:p>
            <a:endParaRPr lang="en-US" altLang="ko-KR" b="0"/>
          </a:p>
        </p:txBody>
      </p:sp>
      <p:cxnSp>
        <p:nvCxnSpPr>
          <p:cNvPr id="603176" name="AutoShape 40"/>
          <p:cNvCxnSpPr>
            <a:cxnSpLocks noChangeShapeType="1"/>
            <a:stCxn id="603146" idx="0"/>
            <a:endCxn id="603162" idx="3"/>
          </p:cNvCxnSpPr>
          <p:nvPr/>
        </p:nvCxnSpPr>
        <p:spPr bwMode="auto">
          <a:xfrm rot="5400000" flipH="1">
            <a:off x="4064000" y="604838"/>
            <a:ext cx="762000" cy="2616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3184" name="AutoShape 48"/>
          <p:cNvSpPr>
            <a:spLocks noChangeArrowheads="1"/>
          </p:cNvSpPr>
          <p:nvPr/>
        </p:nvSpPr>
        <p:spPr bwMode="auto">
          <a:xfrm>
            <a:off x="7245350" y="2305050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정보 변경</a:t>
            </a:r>
          </a:p>
        </p:txBody>
      </p:sp>
      <p:cxnSp>
        <p:nvCxnSpPr>
          <p:cNvPr id="603185" name="AutoShape 49"/>
          <p:cNvCxnSpPr>
            <a:cxnSpLocks noChangeShapeType="1"/>
            <a:stCxn id="603146" idx="3"/>
            <a:endCxn id="603184" idx="1"/>
          </p:cNvCxnSpPr>
          <p:nvPr/>
        </p:nvCxnSpPr>
        <p:spPr bwMode="auto">
          <a:xfrm flipV="1">
            <a:off x="6265863" y="2533650"/>
            <a:ext cx="979487" cy="4763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3186" name="Rectangle 50"/>
          <p:cNvSpPr>
            <a:spLocks noChangeArrowheads="1"/>
          </p:cNvSpPr>
          <p:nvPr/>
        </p:nvSpPr>
        <p:spPr bwMode="auto">
          <a:xfrm>
            <a:off x="6434138" y="2314575"/>
            <a:ext cx="904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신조견 등록 </a:t>
            </a:r>
          </a:p>
        </p:txBody>
      </p:sp>
      <p:grpSp>
        <p:nvGrpSpPr>
          <p:cNvPr id="603187" name="Group 51"/>
          <p:cNvGrpSpPr>
            <a:grpSpLocks/>
          </p:cNvGrpSpPr>
          <p:nvPr/>
        </p:nvGrpSpPr>
        <p:grpSpPr bwMode="auto">
          <a:xfrm>
            <a:off x="6608763" y="4119563"/>
            <a:ext cx="1152525" cy="457200"/>
            <a:chOff x="720" y="624"/>
            <a:chExt cx="624" cy="288"/>
          </a:xfrm>
        </p:grpSpPr>
        <p:grpSp>
          <p:nvGrpSpPr>
            <p:cNvPr id="603188" name="Group 5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3189" name="Freeform 5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3190" name="Text Box 5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수도 조견</a:t>
                </a:r>
              </a:p>
            </p:txBody>
          </p:sp>
        </p:grpSp>
        <p:sp>
          <p:nvSpPr>
            <p:cNvPr id="603191" name="Line 5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3193" name="Rectangle 57"/>
          <p:cNvSpPr>
            <a:spLocks noChangeArrowheads="1"/>
          </p:cNvSpPr>
          <p:nvPr/>
        </p:nvSpPr>
        <p:spPr bwMode="auto">
          <a:xfrm>
            <a:off x="4510088" y="5776913"/>
            <a:ext cx="1455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자리수 및 소수점 설정</a:t>
            </a:r>
            <a:endParaRPr lang="ko-KR" altLang="en-US"/>
          </a:p>
        </p:txBody>
      </p:sp>
      <p:cxnSp>
        <p:nvCxnSpPr>
          <p:cNvPr id="603196" name="AutoShape 60"/>
          <p:cNvCxnSpPr>
            <a:cxnSpLocks noChangeShapeType="1"/>
            <a:stCxn id="603184" idx="0"/>
            <a:endCxn id="603162" idx="3"/>
          </p:cNvCxnSpPr>
          <p:nvPr/>
        </p:nvCxnSpPr>
        <p:spPr bwMode="auto">
          <a:xfrm rot="5400000" flipH="1">
            <a:off x="5088732" y="-419894"/>
            <a:ext cx="773112" cy="4676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3197" name="Group 61"/>
          <p:cNvGrpSpPr>
            <a:grpSpLocks/>
          </p:cNvGrpSpPr>
          <p:nvPr/>
        </p:nvGrpSpPr>
        <p:grpSpPr bwMode="auto">
          <a:xfrm>
            <a:off x="647700" y="5300663"/>
            <a:ext cx="990600" cy="457200"/>
            <a:chOff x="720" y="624"/>
            <a:chExt cx="624" cy="288"/>
          </a:xfrm>
        </p:grpSpPr>
        <p:grpSp>
          <p:nvGrpSpPr>
            <p:cNvPr id="603198" name="Group 6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3199" name="Freeform 6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3200" name="Text Box 6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세대정보</a:t>
                </a:r>
              </a:p>
            </p:txBody>
          </p:sp>
        </p:grpSp>
        <p:sp>
          <p:nvSpPr>
            <p:cNvPr id="603201" name="Line 6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3202" name="AutoShape 66"/>
          <p:cNvCxnSpPr>
            <a:cxnSpLocks noChangeShapeType="1"/>
            <a:stCxn id="603147" idx="1"/>
            <a:endCxn id="603200" idx="3"/>
          </p:cNvCxnSpPr>
          <p:nvPr/>
        </p:nvCxnSpPr>
        <p:spPr bwMode="auto">
          <a:xfrm rot="10800000">
            <a:off x="1638300" y="5514975"/>
            <a:ext cx="1403350" cy="504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0416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수도 검침</a:t>
            </a:r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1071563" y="1196975"/>
            <a:ext cx="990600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검침원</a:t>
            </a: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504825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</a:p>
        </p:txBody>
      </p:sp>
      <p:sp>
        <p:nvSpPr>
          <p:cNvPr id="604166" name="AutoShape 6"/>
          <p:cNvSpPr>
            <a:spLocks noChangeArrowheads="1"/>
          </p:cNvSpPr>
          <p:nvPr/>
        </p:nvSpPr>
        <p:spPr bwMode="auto">
          <a:xfrm>
            <a:off x="1071563" y="2133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세대별 검침</a:t>
            </a: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1638300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 b="0"/>
              <a:t>IMC</a:t>
            </a:r>
          </a:p>
        </p:txBody>
      </p:sp>
      <p:cxnSp>
        <p:nvCxnSpPr>
          <p:cNvPr id="604168" name="AutoShape 8"/>
          <p:cNvCxnSpPr>
            <a:cxnSpLocks noChangeShapeType="1"/>
            <a:stCxn id="604164" idx="2"/>
            <a:endCxn id="604166" idx="0"/>
          </p:cNvCxnSpPr>
          <p:nvPr/>
        </p:nvCxnSpPr>
        <p:spPr bwMode="auto">
          <a:xfrm rot="5400000">
            <a:off x="1243013" y="180975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1508125" y="2781300"/>
            <a:ext cx="86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검침데이터 </a:t>
            </a:r>
          </a:p>
        </p:txBody>
      </p:sp>
      <p:sp>
        <p:nvSpPr>
          <p:cNvPr id="604170" name="Rectangle 10"/>
          <p:cNvSpPr>
            <a:spLocks noChangeArrowheads="1"/>
          </p:cNvSpPr>
          <p:nvPr/>
        </p:nvSpPr>
        <p:spPr bwMode="auto">
          <a:xfrm>
            <a:off x="328613" y="443706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직접등록 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2081213" y="4437063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위탁</a:t>
            </a:r>
          </a:p>
        </p:txBody>
      </p:sp>
      <p:grpSp>
        <p:nvGrpSpPr>
          <p:cNvPr id="604172" name="Group 12"/>
          <p:cNvGrpSpPr>
            <a:grpSpLocks/>
          </p:cNvGrpSpPr>
          <p:nvPr/>
        </p:nvGrpSpPr>
        <p:grpSpPr bwMode="auto">
          <a:xfrm>
            <a:off x="4448175" y="5222875"/>
            <a:ext cx="990600" cy="457200"/>
            <a:chOff x="720" y="624"/>
            <a:chExt cx="624" cy="288"/>
          </a:xfrm>
        </p:grpSpPr>
        <p:grpSp>
          <p:nvGrpSpPr>
            <p:cNvPr id="604173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4174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175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04176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4177" name="AutoShape 17"/>
          <p:cNvCxnSpPr>
            <a:cxnSpLocks noChangeShapeType="1"/>
            <a:stCxn id="604223" idx="2"/>
            <a:endCxn id="604165" idx="2"/>
          </p:cNvCxnSpPr>
          <p:nvPr/>
        </p:nvCxnSpPr>
        <p:spPr bwMode="auto">
          <a:xfrm rot="10800000" flipV="1">
            <a:off x="1000125" y="3049588"/>
            <a:ext cx="4168775" cy="2324100"/>
          </a:xfrm>
          <a:prstGeom prst="bentConnector4">
            <a:avLst>
              <a:gd name="adj1" fmla="val 44060"/>
              <a:gd name="adj2" fmla="val 109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78" name="Rectangle 18"/>
          <p:cNvSpPr>
            <a:spLocks noChangeArrowheads="1"/>
          </p:cNvSpPr>
          <p:nvPr/>
        </p:nvSpPr>
        <p:spPr bwMode="auto">
          <a:xfrm>
            <a:off x="4403725" y="1096963"/>
            <a:ext cx="77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조견 적용 </a:t>
            </a:r>
          </a:p>
        </p:txBody>
      </p:sp>
      <p:grpSp>
        <p:nvGrpSpPr>
          <p:cNvPr id="604179" name="Group 19"/>
          <p:cNvGrpSpPr>
            <a:grpSpLocks/>
          </p:cNvGrpSpPr>
          <p:nvPr/>
        </p:nvGrpSpPr>
        <p:grpSpPr bwMode="auto">
          <a:xfrm>
            <a:off x="8066088" y="2838450"/>
            <a:ext cx="990600" cy="457200"/>
            <a:chOff x="720" y="624"/>
            <a:chExt cx="624" cy="288"/>
          </a:xfrm>
        </p:grpSpPr>
        <p:grpSp>
          <p:nvGrpSpPr>
            <p:cNvPr id="604180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4181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182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04183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4184" name="AutoShape 24"/>
          <p:cNvSpPr>
            <a:spLocks noChangeArrowheads="1"/>
          </p:cNvSpPr>
          <p:nvPr/>
        </p:nvSpPr>
        <p:spPr bwMode="auto">
          <a:xfrm>
            <a:off x="6122988" y="520382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변경</a:t>
            </a:r>
          </a:p>
        </p:txBody>
      </p:sp>
      <p:sp>
        <p:nvSpPr>
          <p:cNvPr id="604185" name="Rectangle 25"/>
          <p:cNvSpPr>
            <a:spLocks noChangeArrowheads="1"/>
          </p:cNvSpPr>
          <p:nvPr/>
        </p:nvSpPr>
        <p:spPr bwMode="auto">
          <a:xfrm>
            <a:off x="5600700" y="4697413"/>
            <a:ext cx="1235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/>
              <a:t> </a:t>
            </a:r>
            <a:r>
              <a:rPr lang="ko-KR" altLang="en-US" b="0"/>
              <a:t>구</a:t>
            </a:r>
            <a:r>
              <a:rPr lang="en-US" altLang="ko-KR" b="0"/>
              <a:t>,</a:t>
            </a:r>
            <a:r>
              <a:rPr lang="ko-KR" altLang="en-US" b="0"/>
              <a:t>신 조견 적용</a:t>
            </a:r>
          </a:p>
        </p:txBody>
      </p:sp>
      <p:sp>
        <p:nvSpPr>
          <p:cNvPr id="604186" name="AutoShape 26"/>
          <p:cNvSpPr>
            <a:spLocks noChangeArrowheads="1"/>
          </p:cNvSpPr>
          <p:nvPr/>
        </p:nvSpPr>
        <p:spPr bwMode="auto">
          <a:xfrm>
            <a:off x="1001713" y="3230563"/>
            <a:ext cx="1135062" cy="3825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④</a:t>
            </a:r>
            <a:r>
              <a:rPr lang="ko-KR" altLang="en-US" sz="1200" b="0"/>
              <a:t>검침등록</a:t>
            </a:r>
          </a:p>
          <a:p>
            <a:r>
              <a:rPr lang="en-US" altLang="ko-KR" sz="1200" b="0"/>
              <a:t>(</a:t>
            </a:r>
            <a:r>
              <a:rPr lang="ko-KR" altLang="en-US" sz="1200" b="0"/>
              <a:t>격월검침</a:t>
            </a:r>
            <a:r>
              <a:rPr lang="en-US" altLang="ko-KR" sz="1200" b="0"/>
              <a:t>)</a:t>
            </a:r>
          </a:p>
        </p:txBody>
      </p:sp>
      <p:cxnSp>
        <p:nvCxnSpPr>
          <p:cNvPr id="604187" name="AutoShape 27"/>
          <p:cNvCxnSpPr>
            <a:cxnSpLocks noChangeShapeType="1"/>
            <a:stCxn id="604166" idx="2"/>
            <a:endCxn id="604186" idx="0"/>
          </p:cNvCxnSpPr>
          <p:nvPr/>
        </p:nvCxnSpPr>
        <p:spPr bwMode="auto">
          <a:xfrm rot="16200000" flipH="1">
            <a:off x="1248569" y="2909094"/>
            <a:ext cx="639763" cy="317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188" name="AutoShape 28"/>
          <p:cNvCxnSpPr>
            <a:cxnSpLocks noChangeShapeType="1"/>
            <a:stCxn id="604186" idx="2"/>
            <a:endCxn id="604165" idx="0"/>
          </p:cNvCxnSpPr>
          <p:nvPr/>
        </p:nvCxnSpPr>
        <p:spPr bwMode="auto">
          <a:xfrm rot="5400000">
            <a:off x="633413" y="3979862"/>
            <a:ext cx="1303338" cy="569913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189" name="AutoShape 29"/>
          <p:cNvCxnSpPr>
            <a:cxnSpLocks noChangeShapeType="1"/>
            <a:stCxn id="604186" idx="2"/>
            <a:endCxn id="604167" idx="0"/>
          </p:cNvCxnSpPr>
          <p:nvPr/>
        </p:nvCxnSpPr>
        <p:spPr bwMode="auto">
          <a:xfrm rot="16200000" flipH="1">
            <a:off x="1200150" y="3983038"/>
            <a:ext cx="1303338" cy="56356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90" name="Rectangle 30"/>
          <p:cNvSpPr>
            <a:spLocks noChangeArrowheads="1"/>
          </p:cNvSpPr>
          <p:nvPr/>
        </p:nvSpPr>
        <p:spPr bwMode="auto">
          <a:xfrm>
            <a:off x="1495425" y="3789363"/>
            <a:ext cx="124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  <a:r>
              <a:rPr lang="en-US" altLang="ko-KR" b="0"/>
              <a:t>, </a:t>
            </a:r>
            <a:r>
              <a:rPr lang="ko-KR" altLang="en-US" b="0"/>
              <a:t>사용량 </a:t>
            </a:r>
          </a:p>
        </p:txBody>
      </p:sp>
      <p:grpSp>
        <p:nvGrpSpPr>
          <p:cNvPr id="604191" name="Group 31"/>
          <p:cNvGrpSpPr>
            <a:grpSpLocks/>
          </p:cNvGrpSpPr>
          <p:nvPr/>
        </p:nvGrpSpPr>
        <p:grpSpPr bwMode="auto">
          <a:xfrm>
            <a:off x="3267075" y="1649413"/>
            <a:ext cx="990600" cy="457200"/>
            <a:chOff x="720" y="624"/>
            <a:chExt cx="624" cy="288"/>
          </a:xfrm>
        </p:grpSpPr>
        <p:grpSp>
          <p:nvGrpSpPr>
            <p:cNvPr id="604192" name="Group 3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4193" name="Freeform 3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194" name="Text Box 3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04195" name="Line 3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4196" name="AutoShape 36"/>
          <p:cNvCxnSpPr>
            <a:cxnSpLocks noChangeShapeType="1"/>
            <a:stCxn id="604194" idx="3"/>
          </p:cNvCxnSpPr>
          <p:nvPr/>
        </p:nvCxnSpPr>
        <p:spPr bwMode="auto">
          <a:xfrm>
            <a:off x="4257675" y="1863725"/>
            <a:ext cx="1492250" cy="960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98" name="Rectangle 38"/>
          <p:cNvSpPr>
            <a:spLocks noChangeArrowheads="1"/>
          </p:cNvSpPr>
          <p:nvPr/>
        </p:nvSpPr>
        <p:spPr bwMode="auto">
          <a:xfrm>
            <a:off x="8337550" y="5732463"/>
            <a:ext cx="13684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관리비 시스템</a:t>
            </a:r>
          </a:p>
        </p:txBody>
      </p:sp>
      <p:sp>
        <p:nvSpPr>
          <p:cNvPr id="604200" name="Rectangle 40"/>
          <p:cNvSpPr>
            <a:spLocks noChangeArrowheads="1"/>
          </p:cNvSpPr>
          <p:nvPr/>
        </p:nvSpPr>
        <p:spPr bwMode="auto">
          <a:xfrm>
            <a:off x="4286250" y="2819400"/>
            <a:ext cx="608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사용량 </a:t>
            </a:r>
          </a:p>
        </p:txBody>
      </p:sp>
      <p:sp>
        <p:nvSpPr>
          <p:cNvPr id="604201" name="Rectangle 41"/>
          <p:cNvSpPr>
            <a:spLocks noChangeArrowheads="1"/>
          </p:cNvSpPr>
          <p:nvPr/>
        </p:nvSpPr>
        <p:spPr bwMode="auto">
          <a:xfrm>
            <a:off x="6262688" y="2800350"/>
            <a:ext cx="149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사용료 계산</a:t>
            </a:r>
            <a:r>
              <a:rPr lang="en-US" altLang="ko-KR" b="0"/>
              <a:t>, </a:t>
            </a:r>
            <a:r>
              <a:rPr lang="ko-KR" altLang="en-US" b="0"/>
              <a:t>지침정보 </a:t>
            </a:r>
          </a:p>
        </p:txBody>
      </p:sp>
      <p:sp>
        <p:nvSpPr>
          <p:cNvPr id="604202" name="Line 42"/>
          <p:cNvSpPr>
            <a:spLocks noChangeShapeType="1"/>
          </p:cNvSpPr>
          <p:nvPr/>
        </p:nvSpPr>
        <p:spPr bwMode="auto">
          <a:xfrm>
            <a:off x="2144713" y="53832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203" name="Group 43"/>
          <p:cNvGrpSpPr>
            <a:grpSpLocks/>
          </p:cNvGrpSpPr>
          <p:nvPr/>
        </p:nvGrpSpPr>
        <p:grpSpPr bwMode="auto">
          <a:xfrm>
            <a:off x="3238500" y="1125538"/>
            <a:ext cx="990600" cy="457200"/>
            <a:chOff x="720" y="624"/>
            <a:chExt cx="624" cy="288"/>
          </a:xfrm>
        </p:grpSpPr>
        <p:grpSp>
          <p:nvGrpSpPr>
            <p:cNvPr id="604204" name="Group 4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4205" name="Freeform 4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206" name="Text Box 4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04207" name="Line 4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4208" name="AutoShape 48"/>
          <p:cNvCxnSpPr>
            <a:cxnSpLocks noChangeShapeType="1"/>
            <a:stCxn id="604206" idx="3"/>
            <a:endCxn id="604223" idx="0"/>
          </p:cNvCxnSpPr>
          <p:nvPr/>
        </p:nvCxnSpPr>
        <p:spPr bwMode="auto">
          <a:xfrm>
            <a:off x="4229100" y="1339850"/>
            <a:ext cx="1516063" cy="149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09" name="AutoShape 49"/>
          <p:cNvCxnSpPr>
            <a:cxnSpLocks noChangeShapeType="1"/>
            <a:stCxn id="604182" idx="1"/>
            <a:endCxn id="604223" idx="6"/>
          </p:cNvCxnSpPr>
          <p:nvPr/>
        </p:nvCxnSpPr>
        <p:spPr bwMode="auto">
          <a:xfrm rot="10800000">
            <a:off x="6319838" y="3049588"/>
            <a:ext cx="17462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10" name="AutoShape 50"/>
          <p:cNvCxnSpPr>
            <a:cxnSpLocks noChangeShapeType="1"/>
            <a:stCxn id="604198" idx="0"/>
            <a:endCxn id="604182" idx="3"/>
          </p:cNvCxnSpPr>
          <p:nvPr/>
        </p:nvCxnSpPr>
        <p:spPr bwMode="auto">
          <a:xfrm rot="16200000">
            <a:off x="7699376" y="4375150"/>
            <a:ext cx="2679700" cy="34925"/>
          </a:xfrm>
          <a:prstGeom prst="bentConnector4">
            <a:avLst>
              <a:gd name="adj1" fmla="val 47454"/>
              <a:gd name="adj2" fmla="val 754546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14" name="AutoShape 54"/>
          <p:cNvSpPr>
            <a:spLocks noChangeArrowheads="1"/>
          </p:cNvSpPr>
          <p:nvPr/>
        </p:nvSpPr>
        <p:spPr bwMode="auto">
          <a:xfrm>
            <a:off x="5181600" y="3763963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⑤</a:t>
            </a:r>
            <a:r>
              <a:rPr lang="ko-KR" altLang="en-US" sz="1200" b="0"/>
              <a:t>일괄 재계산</a:t>
            </a:r>
          </a:p>
        </p:txBody>
      </p:sp>
      <p:cxnSp>
        <p:nvCxnSpPr>
          <p:cNvPr id="604216" name="AutoShape 56"/>
          <p:cNvCxnSpPr>
            <a:cxnSpLocks noChangeShapeType="1"/>
          </p:cNvCxnSpPr>
          <p:nvPr/>
        </p:nvCxnSpPr>
        <p:spPr bwMode="auto">
          <a:xfrm rot="16200000" flipH="1">
            <a:off x="5330826" y="4643437"/>
            <a:ext cx="1211262" cy="3730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17" name="AutoShape 57"/>
          <p:cNvCxnSpPr>
            <a:cxnSpLocks noChangeShapeType="1"/>
            <a:stCxn id="604182" idx="1"/>
            <a:endCxn id="604214" idx="3"/>
          </p:cNvCxnSpPr>
          <p:nvPr/>
        </p:nvCxnSpPr>
        <p:spPr bwMode="auto">
          <a:xfrm rot="10800000" flipV="1">
            <a:off x="6316663" y="3052763"/>
            <a:ext cx="1749425" cy="939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18" name="Line 58"/>
          <p:cNvSpPr>
            <a:spLocks noChangeShapeType="1"/>
          </p:cNvSpPr>
          <p:nvPr/>
        </p:nvSpPr>
        <p:spPr bwMode="auto">
          <a:xfrm>
            <a:off x="3597275" y="40052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220" name="Line 60"/>
          <p:cNvSpPr>
            <a:spLocks noChangeShapeType="1"/>
          </p:cNvSpPr>
          <p:nvPr/>
        </p:nvSpPr>
        <p:spPr bwMode="auto">
          <a:xfrm>
            <a:off x="3378200" y="4005263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604222" name="AutoShape 62"/>
          <p:cNvCxnSpPr>
            <a:cxnSpLocks noChangeShapeType="1"/>
            <a:stCxn id="604214" idx="2"/>
            <a:endCxn id="604175" idx="3"/>
          </p:cNvCxnSpPr>
          <p:nvPr/>
        </p:nvCxnSpPr>
        <p:spPr bwMode="auto">
          <a:xfrm rot="5400000">
            <a:off x="4986337" y="4673601"/>
            <a:ext cx="1216025" cy="311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23" name="Oval 63"/>
          <p:cNvSpPr>
            <a:spLocks noChangeArrowheads="1"/>
          </p:cNvSpPr>
          <p:nvPr/>
        </p:nvSpPr>
        <p:spPr bwMode="auto">
          <a:xfrm>
            <a:off x="5168900" y="2833688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사용료 계산</a:t>
            </a:r>
          </a:p>
          <a:p>
            <a:r>
              <a:rPr lang="en-US" altLang="ko-KR"/>
              <a:t>4-1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361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일반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623620" name="Group 4"/>
          <p:cNvGrpSpPr>
            <a:grpSpLocks/>
          </p:cNvGrpSpPr>
          <p:nvPr/>
        </p:nvGrpSpPr>
        <p:grpSpPr bwMode="auto">
          <a:xfrm>
            <a:off x="217488" y="1595438"/>
            <a:ext cx="1368425" cy="647700"/>
            <a:chOff x="197" y="1967"/>
            <a:chExt cx="862" cy="408"/>
          </a:xfrm>
        </p:grpSpPr>
        <p:sp>
          <p:nvSpPr>
            <p:cNvPr id="623621" name="AutoShape 5"/>
            <p:cNvSpPr>
              <a:spLocks noChangeArrowheads="1"/>
            </p:cNvSpPr>
            <p:nvPr/>
          </p:nvSpPr>
          <p:spPr bwMode="auto">
            <a:xfrm>
              <a:off x="197" y="1967"/>
              <a:ext cx="862" cy="408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3622" name="Text Box 6"/>
            <p:cNvSpPr txBox="1">
              <a:spLocks noChangeArrowheads="1"/>
            </p:cNvSpPr>
            <p:nvPr/>
          </p:nvSpPr>
          <p:spPr bwMode="auto">
            <a:xfrm>
              <a:off x="317" y="2106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0"/>
                <a:t>검침카드</a:t>
              </a:r>
            </a:p>
          </p:txBody>
        </p:sp>
      </p:grpSp>
      <p:sp>
        <p:nvSpPr>
          <p:cNvPr id="623623" name="AutoShape 7"/>
          <p:cNvSpPr>
            <a:spLocks noChangeArrowheads="1"/>
          </p:cNvSpPr>
          <p:nvPr/>
        </p:nvSpPr>
        <p:spPr bwMode="auto">
          <a:xfrm>
            <a:off x="2306638" y="159543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지침 입력</a:t>
            </a:r>
          </a:p>
        </p:txBody>
      </p:sp>
      <p:cxnSp>
        <p:nvCxnSpPr>
          <p:cNvPr id="623624" name="AutoShape 8"/>
          <p:cNvCxnSpPr>
            <a:cxnSpLocks noChangeShapeType="1"/>
            <a:stCxn id="623621" idx="3"/>
            <a:endCxn id="623623" idx="1"/>
          </p:cNvCxnSpPr>
          <p:nvPr/>
        </p:nvCxnSpPr>
        <p:spPr bwMode="auto">
          <a:xfrm flipV="1">
            <a:off x="1585913" y="1824038"/>
            <a:ext cx="720725" cy="95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25" name="AutoShape 9"/>
          <p:cNvSpPr>
            <a:spLocks noChangeArrowheads="1"/>
          </p:cNvSpPr>
          <p:nvPr/>
        </p:nvSpPr>
        <p:spPr bwMode="auto">
          <a:xfrm>
            <a:off x="5254625" y="38608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cxnSp>
        <p:nvCxnSpPr>
          <p:cNvPr id="623628" name="AutoShape 12"/>
          <p:cNvCxnSpPr>
            <a:cxnSpLocks noChangeShapeType="1"/>
            <a:stCxn id="623623" idx="3"/>
            <a:endCxn id="623627" idx="1"/>
          </p:cNvCxnSpPr>
          <p:nvPr/>
        </p:nvCxnSpPr>
        <p:spPr bwMode="auto">
          <a:xfrm flipV="1">
            <a:off x="3297238" y="1820863"/>
            <a:ext cx="19526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29" name="AutoShape 13"/>
          <p:cNvCxnSpPr>
            <a:cxnSpLocks noChangeShapeType="1"/>
            <a:stCxn id="623627" idx="2"/>
            <a:endCxn id="623625" idx="0"/>
          </p:cNvCxnSpPr>
          <p:nvPr/>
        </p:nvCxnSpPr>
        <p:spPr bwMode="auto">
          <a:xfrm rot="16200000" flipH="1">
            <a:off x="4871244" y="2982119"/>
            <a:ext cx="1752600" cy="4762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30" name="AutoShape 14"/>
          <p:cNvSpPr>
            <a:spLocks noChangeArrowheads="1"/>
          </p:cNvSpPr>
          <p:nvPr/>
        </p:nvSpPr>
        <p:spPr bwMode="auto">
          <a:xfrm>
            <a:off x="177800" y="2827338"/>
            <a:ext cx="1223963" cy="576262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1" name="Text Box 15"/>
          <p:cNvSpPr txBox="1">
            <a:spLocks noChangeArrowheads="1"/>
          </p:cNvSpPr>
          <p:nvPr/>
        </p:nvSpPr>
        <p:spPr bwMode="auto">
          <a:xfrm>
            <a:off x="420688" y="29003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원격검침</a:t>
            </a:r>
          </a:p>
          <a:p>
            <a:r>
              <a:rPr lang="en-US" altLang="ko-KR" b="0"/>
              <a:t>DATA</a:t>
            </a:r>
          </a:p>
        </p:txBody>
      </p:sp>
      <p:cxnSp>
        <p:nvCxnSpPr>
          <p:cNvPr id="623632" name="AutoShape 16"/>
          <p:cNvCxnSpPr>
            <a:cxnSpLocks noChangeShapeType="1"/>
            <a:stCxn id="623630" idx="5"/>
            <a:endCxn id="623627" idx="1"/>
          </p:cNvCxnSpPr>
          <p:nvPr/>
        </p:nvCxnSpPr>
        <p:spPr bwMode="auto">
          <a:xfrm flipV="1">
            <a:off x="1277938" y="1820863"/>
            <a:ext cx="3971925" cy="1295400"/>
          </a:xfrm>
          <a:prstGeom prst="bentConnector3">
            <a:avLst>
              <a:gd name="adj1" fmla="val 583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33" name="Text Box 17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23634" name="Text Box 18"/>
          <p:cNvSpPr txBox="1">
            <a:spLocks noChangeArrowheads="1"/>
          </p:cNvSpPr>
          <p:nvPr/>
        </p:nvSpPr>
        <p:spPr bwMode="auto">
          <a:xfrm>
            <a:off x="2033588" y="3113088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</a:p>
        </p:txBody>
      </p:sp>
      <p:grpSp>
        <p:nvGrpSpPr>
          <p:cNvPr id="623635" name="Group 19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23636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637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638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23639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3640" name="Group 24"/>
          <p:cNvGrpSpPr>
            <a:grpSpLocks/>
          </p:cNvGrpSpPr>
          <p:nvPr/>
        </p:nvGrpSpPr>
        <p:grpSpPr bwMode="auto">
          <a:xfrm>
            <a:off x="8426450" y="2801938"/>
            <a:ext cx="990600" cy="457200"/>
            <a:chOff x="720" y="624"/>
            <a:chExt cx="624" cy="288"/>
          </a:xfrm>
        </p:grpSpPr>
        <p:grpSp>
          <p:nvGrpSpPr>
            <p:cNvPr id="623641" name="Group 2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642" name="Freeform 2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643" name="Text Box 2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23644" name="Line 2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3645" name="Group 29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23646" name="Group 3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647" name="Freeform 3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648" name="Text Box 3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3649" name="Line 3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3650" name="AutoShape 34"/>
          <p:cNvCxnSpPr>
            <a:cxnSpLocks noChangeShapeType="1"/>
            <a:stCxn id="623643" idx="1"/>
            <a:endCxn id="623625" idx="3"/>
          </p:cNvCxnSpPr>
          <p:nvPr/>
        </p:nvCxnSpPr>
        <p:spPr bwMode="auto">
          <a:xfrm rot="10800000" flipV="1">
            <a:off x="6245225" y="3016250"/>
            <a:ext cx="2181225" cy="107315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51" name="AutoShape 35"/>
          <p:cNvCxnSpPr>
            <a:cxnSpLocks noChangeShapeType="1"/>
            <a:stCxn id="623638" idx="1"/>
            <a:endCxn id="623625" idx="3"/>
          </p:cNvCxnSpPr>
          <p:nvPr/>
        </p:nvCxnSpPr>
        <p:spPr bwMode="auto">
          <a:xfrm rot="10800000" flipV="1">
            <a:off x="6245225" y="4086225"/>
            <a:ext cx="2181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52" name="AutoShape 36"/>
          <p:cNvCxnSpPr>
            <a:cxnSpLocks noChangeShapeType="1"/>
            <a:stCxn id="623648" idx="1"/>
            <a:endCxn id="623625" idx="3"/>
          </p:cNvCxnSpPr>
          <p:nvPr/>
        </p:nvCxnSpPr>
        <p:spPr bwMode="auto">
          <a:xfrm rot="10800000">
            <a:off x="6245225" y="4089400"/>
            <a:ext cx="2181225" cy="100330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53" name="Text Box 37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수도 조견</a:t>
            </a:r>
          </a:p>
        </p:txBody>
      </p:sp>
      <p:sp>
        <p:nvSpPr>
          <p:cNvPr id="623654" name="Text Box 38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23655" name="Rectangle 39"/>
          <p:cNvSpPr>
            <a:spLocks noChangeArrowheads="1"/>
          </p:cNvSpPr>
          <p:nvPr/>
        </p:nvSpPr>
        <p:spPr bwMode="auto">
          <a:xfrm>
            <a:off x="7113588" y="3571875"/>
            <a:ext cx="1370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감면구분</a:t>
            </a:r>
          </a:p>
        </p:txBody>
      </p:sp>
      <p:sp>
        <p:nvSpPr>
          <p:cNvPr id="623656" name="Rectangle 40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57" name="Rectangle 41"/>
          <p:cNvSpPr>
            <a:spLocks noChangeArrowheads="1"/>
          </p:cNvSpPr>
          <p:nvPr/>
        </p:nvSpPr>
        <p:spPr bwMode="auto">
          <a:xfrm>
            <a:off x="7202488" y="3578225"/>
            <a:ext cx="1195387" cy="969963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58" name="Rectangle 42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59" name="AutoShape 43"/>
          <p:cNvSpPr>
            <a:spLocks noChangeArrowheads="1"/>
          </p:cNvSpPr>
          <p:nvPr/>
        </p:nvSpPr>
        <p:spPr bwMode="auto">
          <a:xfrm>
            <a:off x="3700463" y="3860800"/>
            <a:ext cx="10334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재계산</a:t>
            </a:r>
          </a:p>
        </p:txBody>
      </p:sp>
      <p:sp>
        <p:nvSpPr>
          <p:cNvPr id="623661" name="Text Box 45"/>
          <p:cNvSpPr txBox="1">
            <a:spLocks noChangeArrowheads="1"/>
          </p:cNvSpPr>
          <p:nvPr/>
        </p:nvSpPr>
        <p:spPr bwMode="auto">
          <a:xfrm>
            <a:off x="4154488" y="3184525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원격검침일 경우</a:t>
            </a:r>
          </a:p>
        </p:txBody>
      </p:sp>
      <p:sp>
        <p:nvSpPr>
          <p:cNvPr id="623662" name="Text Box 46"/>
          <p:cNvSpPr txBox="1">
            <a:spLocks noChangeArrowheads="1"/>
          </p:cNvSpPr>
          <p:nvPr/>
        </p:nvSpPr>
        <p:spPr bwMode="auto">
          <a:xfrm>
            <a:off x="4943475" y="808038"/>
            <a:ext cx="4675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원격검침은 당월 지침만 등록 되므로 반드시 재계산을 해야 사용료가 계산됨</a:t>
            </a:r>
          </a:p>
        </p:txBody>
      </p:sp>
      <p:cxnSp>
        <p:nvCxnSpPr>
          <p:cNvPr id="623663" name="AutoShape 47"/>
          <p:cNvCxnSpPr>
            <a:cxnSpLocks noChangeShapeType="1"/>
            <a:stCxn id="623659" idx="3"/>
            <a:endCxn id="623625" idx="1"/>
          </p:cNvCxnSpPr>
          <p:nvPr/>
        </p:nvCxnSpPr>
        <p:spPr bwMode="auto">
          <a:xfrm>
            <a:off x="4733925" y="4089400"/>
            <a:ext cx="520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64" name="AutoShape 48"/>
          <p:cNvCxnSpPr>
            <a:cxnSpLocks noChangeShapeType="1"/>
            <a:stCxn id="623627" idx="2"/>
            <a:endCxn id="623659" idx="0"/>
          </p:cNvCxnSpPr>
          <p:nvPr/>
        </p:nvCxnSpPr>
        <p:spPr bwMode="auto">
          <a:xfrm rot="5400000">
            <a:off x="4105276" y="2220912"/>
            <a:ext cx="1752600" cy="1527175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3665" name="Group 49"/>
          <p:cNvGrpSpPr>
            <a:grpSpLocks/>
          </p:cNvGrpSpPr>
          <p:nvPr/>
        </p:nvGrpSpPr>
        <p:grpSpPr bwMode="auto">
          <a:xfrm>
            <a:off x="5240338" y="5300663"/>
            <a:ext cx="990600" cy="457200"/>
            <a:chOff x="720" y="624"/>
            <a:chExt cx="624" cy="288"/>
          </a:xfrm>
        </p:grpSpPr>
        <p:grpSp>
          <p:nvGrpSpPr>
            <p:cNvPr id="623666" name="Group 5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667" name="Freeform 5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668" name="Text Box 5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3669" name="Line 5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3670" name="AutoShape 54"/>
          <p:cNvCxnSpPr>
            <a:cxnSpLocks noChangeShapeType="1"/>
            <a:stCxn id="623625" idx="2"/>
            <a:endCxn id="623668" idx="3"/>
          </p:cNvCxnSpPr>
          <p:nvPr/>
        </p:nvCxnSpPr>
        <p:spPr bwMode="auto">
          <a:xfrm rot="16200000" flipH="1">
            <a:off x="5391944" y="4675981"/>
            <a:ext cx="1196975" cy="481013"/>
          </a:xfrm>
          <a:prstGeom prst="bentConnector4">
            <a:avLst>
              <a:gd name="adj1" fmla="val 44167"/>
              <a:gd name="adj2" fmla="val 1475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976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일수세대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5254625" y="27813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grpSp>
        <p:nvGrpSpPr>
          <p:cNvPr id="629767" name="Group 7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29768" name="Group 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769" name="Freeform 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770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29771" name="Line 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9772" name="Group 12"/>
          <p:cNvGrpSpPr>
            <a:grpSpLocks/>
          </p:cNvGrpSpPr>
          <p:nvPr/>
        </p:nvGrpSpPr>
        <p:grpSpPr bwMode="auto">
          <a:xfrm>
            <a:off x="8426450" y="2790825"/>
            <a:ext cx="990600" cy="457200"/>
            <a:chOff x="720" y="624"/>
            <a:chExt cx="624" cy="288"/>
          </a:xfrm>
        </p:grpSpPr>
        <p:grpSp>
          <p:nvGrpSpPr>
            <p:cNvPr id="629773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774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775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29776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9777" name="Group 17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29778" name="Group 1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779" name="Freeform 1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780" name="Text Box 2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9781" name="Line 2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9782" name="AutoShape 22"/>
          <p:cNvCxnSpPr>
            <a:cxnSpLocks noChangeShapeType="1"/>
            <a:stCxn id="629775" idx="1"/>
            <a:endCxn id="629764" idx="3"/>
          </p:cNvCxnSpPr>
          <p:nvPr/>
        </p:nvCxnSpPr>
        <p:spPr bwMode="auto">
          <a:xfrm rot="10800000" flipV="1">
            <a:off x="6245225" y="3005138"/>
            <a:ext cx="21812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783" name="AutoShape 23"/>
          <p:cNvCxnSpPr>
            <a:cxnSpLocks noChangeShapeType="1"/>
            <a:stCxn id="629770" idx="1"/>
            <a:endCxn id="629764" idx="3"/>
          </p:cNvCxnSpPr>
          <p:nvPr/>
        </p:nvCxnSpPr>
        <p:spPr bwMode="auto">
          <a:xfrm rot="10800000">
            <a:off x="6245225" y="3009900"/>
            <a:ext cx="2181225" cy="1076325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784" name="AutoShape 24"/>
          <p:cNvCxnSpPr>
            <a:cxnSpLocks noChangeShapeType="1"/>
            <a:stCxn id="629780" idx="1"/>
            <a:endCxn id="629764" idx="3"/>
          </p:cNvCxnSpPr>
          <p:nvPr/>
        </p:nvCxnSpPr>
        <p:spPr bwMode="auto">
          <a:xfrm rot="10800000">
            <a:off x="6245225" y="3009900"/>
            <a:ext cx="2181225" cy="2082800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785" name="Text Box 25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전기 조견</a:t>
            </a:r>
          </a:p>
        </p:txBody>
      </p:sp>
      <p:sp>
        <p:nvSpPr>
          <p:cNvPr id="629786" name="Text Box 26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29787" name="Rectangle 27"/>
          <p:cNvSpPr>
            <a:spLocks noChangeArrowheads="1"/>
          </p:cNvSpPr>
          <p:nvPr/>
        </p:nvSpPr>
        <p:spPr bwMode="auto">
          <a:xfrm>
            <a:off x="7113588" y="3571875"/>
            <a:ext cx="1370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계산방식</a:t>
            </a:r>
          </a:p>
        </p:txBody>
      </p:sp>
      <p:sp>
        <p:nvSpPr>
          <p:cNvPr id="629788" name="Rectangle 28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9789" name="Rectangle 29"/>
          <p:cNvSpPr>
            <a:spLocks noChangeArrowheads="1"/>
          </p:cNvSpPr>
          <p:nvPr/>
        </p:nvSpPr>
        <p:spPr bwMode="auto">
          <a:xfrm>
            <a:off x="7202488" y="3509963"/>
            <a:ext cx="1195387" cy="100806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9790" name="Rectangle 30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29791" name="AutoShape 31"/>
          <p:cNvCxnSpPr>
            <a:cxnSpLocks noChangeShapeType="1"/>
            <a:stCxn id="629803" idx="3"/>
            <a:endCxn id="629764" idx="1"/>
          </p:cNvCxnSpPr>
          <p:nvPr/>
        </p:nvCxnSpPr>
        <p:spPr bwMode="auto">
          <a:xfrm flipV="1">
            <a:off x="1928813" y="3009900"/>
            <a:ext cx="3325812" cy="379413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792" name="AutoShape 32"/>
          <p:cNvCxnSpPr>
            <a:cxnSpLocks noChangeShapeType="1"/>
            <a:stCxn id="629765" idx="2"/>
            <a:endCxn id="629764" idx="0"/>
          </p:cNvCxnSpPr>
          <p:nvPr/>
        </p:nvCxnSpPr>
        <p:spPr bwMode="auto">
          <a:xfrm rot="16200000" flipH="1">
            <a:off x="5410994" y="2442369"/>
            <a:ext cx="673100" cy="4762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9793" name="Group 33"/>
          <p:cNvGrpSpPr>
            <a:grpSpLocks/>
          </p:cNvGrpSpPr>
          <p:nvPr/>
        </p:nvGrpSpPr>
        <p:grpSpPr bwMode="auto">
          <a:xfrm>
            <a:off x="4881563" y="5661025"/>
            <a:ext cx="990600" cy="457200"/>
            <a:chOff x="720" y="624"/>
            <a:chExt cx="624" cy="288"/>
          </a:xfrm>
        </p:grpSpPr>
        <p:grpSp>
          <p:nvGrpSpPr>
            <p:cNvPr id="629794" name="Group 3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795" name="Freeform 3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796" name="Text Box 3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9797" name="Line 3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9798" name="Rectangle 38"/>
          <p:cNvSpPr>
            <a:spLocks noChangeArrowheads="1"/>
          </p:cNvSpPr>
          <p:nvPr/>
        </p:nvSpPr>
        <p:spPr bwMode="auto">
          <a:xfrm>
            <a:off x="849313" y="1412875"/>
            <a:ext cx="9906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고지 프로그램</a:t>
            </a:r>
          </a:p>
        </p:txBody>
      </p:sp>
      <p:sp>
        <p:nvSpPr>
          <p:cNvPr id="629799" name="AutoShape 39"/>
          <p:cNvSpPr>
            <a:spLocks noChangeArrowheads="1"/>
          </p:cNvSpPr>
          <p:nvPr/>
        </p:nvSpPr>
        <p:spPr bwMode="auto">
          <a:xfrm>
            <a:off x="631825" y="2349500"/>
            <a:ext cx="149383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일수세대 정보등록</a:t>
            </a:r>
          </a:p>
        </p:txBody>
      </p:sp>
      <p:grpSp>
        <p:nvGrpSpPr>
          <p:cNvPr id="629800" name="Group 40"/>
          <p:cNvGrpSpPr>
            <a:grpSpLocks/>
          </p:cNvGrpSpPr>
          <p:nvPr/>
        </p:nvGrpSpPr>
        <p:grpSpPr bwMode="auto">
          <a:xfrm>
            <a:off x="722313" y="3175000"/>
            <a:ext cx="1206500" cy="457200"/>
            <a:chOff x="720" y="624"/>
            <a:chExt cx="624" cy="288"/>
          </a:xfrm>
        </p:grpSpPr>
        <p:grpSp>
          <p:nvGrpSpPr>
            <p:cNvPr id="629801" name="Group 4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802" name="Freeform 4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803" name="Text Box 4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일수세대정보</a:t>
                </a:r>
              </a:p>
            </p:txBody>
          </p:sp>
        </p:grpSp>
        <p:sp>
          <p:nvSpPr>
            <p:cNvPr id="629804" name="Line 4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9805" name="Line 45"/>
          <p:cNvSpPr>
            <a:spLocks noChangeShapeType="1"/>
          </p:cNvSpPr>
          <p:nvPr/>
        </p:nvSpPr>
        <p:spPr bwMode="auto">
          <a:xfrm>
            <a:off x="1352550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9806" name="Line 46"/>
          <p:cNvSpPr>
            <a:spLocks noChangeShapeType="1"/>
          </p:cNvSpPr>
          <p:nvPr/>
        </p:nvSpPr>
        <p:spPr bwMode="auto">
          <a:xfrm>
            <a:off x="1352550" y="2814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9807" name="AutoShape 47"/>
          <p:cNvSpPr>
            <a:spLocks noChangeArrowheads="1"/>
          </p:cNvSpPr>
          <p:nvPr/>
        </p:nvSpPr>
        <p:spPr bwMode="auto">
          <a:xfrm>
            <a:off x="3224213" y="395287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사용량별 </a:t>
            </a:r>
          </a:p>
          <a:p>
            <a:r>
              <a:rPr lang="ko-KR" altLang="en-US" sz="1200" b="0"/>
              <a:t>각자 계산</a:t>
            </a:r>
          </a:p>
        </p:txBody>
      </p:sp>
      <p:sp>
        <p:nvSpPr>
          <p:cNvPr id="629808" name="AutoShape 48"/>
          <p:cNvSpPr>
            <a:spLocks noChangeArrowheads="1"/>
          </p:cNvSpPr>
          <p:nvPr/>
        </p:nvSpPr>
        <p:spPr bwMode="auto">
          <a:xfrm>
            <a:off x="4376738" y="3952875"/>
            <a:ext cx="1295400" cy="433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주거일수 </a:t>
            </a:r>
            <a:r>
              <a:rPr lang="en-US" altLang="ko-KR" b="0"/>
              <a:t>/ </a:t>
            </a:r>
            <a:r>
              <a:rPr lang="ko-KR" altLang="en-US" b="0"/>
              <a:t>총일수</a:t>
            </a:r>
            <a:r>
              <a:rPr lang="en-US" altLang="ko-KR" b="0"/>
              <a:t>) </a:t>
            </a:r>
          </a:p>
          <a:p>
            <a:r>
              <a:rPr lang="en-US" altLang="ko-KR" b="0"/>
              <a:t>* </a:t>
            </a:r>
            <a:r>
              <a:rPr lang="ko-KR" altLang="en-US" b="0"/>
              <a:t>사용료</a:t>
            </a:r>
          </a:p>
        </p:txBody>
      </p:sp>
      <p:cxnSp>
        <p:nvCxnSpPr>
          <p:cNvPr id="629809" name="AutoShape 49"/>
          <p:cNvCxnSpPr>
            <a:cxnSpLocks noChangeShapeType="1"/>
            <a:stCxn id="629764" idx="2"/>
            <a:endCxn id="629807" idx="0"/>
          </p:cNvCxnSpPr>
          <p:nvPr/>
        </p:nvCxnSpPr>
        <p:spPr bwMode="auto">
          <a:xfrm rot="5400000">
            <a:off x="4377531" y="2580482"/>
            <a:ext cx="714375" cy="2030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10" name="AutoShape 50"/>
          <p:cNvCxnSpPr>
            <a:cxnSpLocks noChangeShapeType="1"/>
            <a:stCxn id="629764" idx="2"/>
            <a:endCxn id="629808" idx="0"/>
          </p:cNvCxnSpPr>
          <p:nvPr/>
        </p:nvCxnSpPr>
        <p:spPr bwMode="auto">
          <a:xfrm rot="5400000">
            <a:off x="5029994" y="3232944"/>
            <a:ext cx="714375" cy="725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11" name="AutoShape 51"/>
          <p:cNvCxnSpPr>
            <a:cxnSpLocks noChangeShapeType="1"/>
            <a:stCxn id="629808" idx="2"/>
            <a:endCxn id="629796" idx="3"/>
          </p:cNvCxnSpPr>
          <p:nvPr/>
        </p:nvCxnSpPr>
        <p:spPr bwMode="auto">
          <a:xfrm rot="16200000" flipH="1">
            <a:off x="4703763" y="4706938"/>
            <a:ext cx="1489075" cy="847725"/>
          </a:xfrm>
          <a:prstGeom prst="bentConnector4">
            <a:avLst>
              <a:gd name="adj1" fmla="val 45310"/>
              <a:gd name="adj2" fmla="val 1631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12" name="AutoShape 52"/>
          <p:cNvCxnSpPr>
            <a:cxnSpLocks noChangeShapeType="1"/>
            <a:stCxn id="629807" idx="2"/>
            <a:endCxn id="629796" idx="3"/>
          </p:cNvCxnSpPr>
          <p:nvPr/>
        </p:nvCxnSpPr>
        <p:spPr bwMode="auto">
          <a:xfrm rot="16200000" flipH="1">
            <a:off x="4063206" y="4066382"/>
            <a:ext cx="1465263" cy="2152650"/>
          </a:xfrm>
          <a:prstGeom prst="bentConnector4">
            <a:avLst>
              <a:gd name="adj1" fmla="val 44310"/>
              <a:gd name="adj2" fmla="val 124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813" name="Rectangle 53"/>
          <p:cNvSpPr>
            <a:spLocks noChangeArrowheads="1"/>
          </p:cNvSpPr>
          <p:nvPr/>
        </p:nvSpPr>
        <p:spPr bwMode="auto">
          <a:xfrm>
            <a:off x="2432050" y="3190875"/>
            <a:ext cx="71913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9814" name="Text Box 54"/>
          <p:cNvSpPr txBox="1">
            <a:spLocks noChangeArrowheads="1"/>
          </p:cNvSpPr>
          <p:nvPr/>
        </p:nvSpPr>
        <p:spPr bwMode="auto">
          <a:xfrm>
            <a:off x="2452688" y="3175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입주구분</a:t>
            </a:r>
          </a:p>
          <a:p>
            <a:r>
              <a:rPr lang="ko-KR" altLang="en-US" b="0"/>
              <a:t>일수</a:t>
            </a:r>
          </a:p>
        </p:txBody>
      </p:sp>
      <p:sp>
        <p:nvSpPr>
          <p:cNvPr id="629815" name="AutoShape 55"/>
          <p:cNvSpPr>
            <a:spLocks noChangeArrowheads="1"/>
          </p:cNvSpPr>
          <p:nvPr/>
        </p:nvSpPr>
        <p:spPr bwMode="auto">
          <a:xfrm>
            <a:off x="5745163" y="3948113"/>
            <a:ext cx="1295400" cy="4333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총금액 </a:t>
            </a:r>
            <a:r>
              <a:rPr lang="en-US" altLang="ko-KR" b="0">
                <a:latin typeface="Times New Roman" panose="02020603050405020304" pitchFamily="18" charset="0"/>
              </a:rPr>
              <a:t>–</a:t>
            </a:r>
            <a:r>
              <a:rPr lang="en-US" altLang="ko-KR" b="0"/>
              <a:t> </a:t>
            </a:r>
            <a:r>
              <a:rPr lang="ko-KR" altLang="en-US" b="0"/>
              <a:t>한세대의</a:t>
            </a:r>
          </a:p>
          <a:p>
            <a:r>
              <a:rPr lang="ko-KR" altLang="en-US" b="0"/>
              <a:t>조견적용사용료</a:t>
            </a:r>
            <a:r>
              <a:rPr lang="en-US" altLang="ko-KR" b="0"/>
              <a:t>) </a:t>
            </a:r>
          </a:p>
        </p:txBody>
      </p:sp>
      <p:cxnSp>
        <p:nvCxnSpPr>
          <p:cNvPr id="629816" name="AutoShape 56"/>
          <p:cNvCxnSpPr>
            <a:cxnSpLocks noChangeShapeType="1"/>
            <a:stCxn id="629764" idx="2"/>
            <a:endCxn id="629815" idx="0"/>
          </p:cNvCxnSpPr>
          <p:nvPr/>
        </p:nvCxnSpPr>
        <p:spPr bwMode="auto">
          <a:xfrm rot="16200000" flipH="1">
            <a:off x="5716587" y="3271838"/>
            <a:ext cx="709613" cy="64293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17" name="AutoShape 57"/>
          <p:cNvCxnSpPr>
            <a:cxnSpLocks noChangeShapeType="1"/>
            <a:endCxn id="629796" idx="3"/>
          </p:cNvCxnSpPr>
          <p:nvPr/>
        </p:nvCxnSpPr>
        <p:spPr bwMode="auto">
          <a:xfrm rot="5400000">
            <a:off x="5386387" y="4851401"/>
            <a:ext cx="1509713" cy="538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수도 검침</a:t>
            </a:r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수도 검침 데이터를 등록한다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60724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60724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0724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ko-KR" altLang="en-US" b="0"/>
              <a:t>수도검침은 검침 기초정보 등록</a:t>
            </a:r>
            <a:r>
              <a:rPr lang="en-US" altLang="ko-KR" b="0"/>
              <a:t>, </a:t>
            </a:r>
            <a:r>
              <a:rPr lang="ko-KR" altLang="en-US" b="0"/>
              <a:t>조견표 등록</a:t>
            </a:r>
            <a:r>
              <a:rPr lang="en-US" altLang="ko-KR" b="0"/>
              <a:t>, </a:t>
            </a:r>
            <a:r>
              <a:rPr lang="ko-KR" altLang="en-US" b="0"/>
              <a:t>계량기 정보관리</a:t>
            </a:r>
            <a:r>
              <a:rPr lang="en-US" altLang="ko-KR" b="0"/>
              <a:t>, </a:t>
            </a:r>
            <a:r>
              <a:rPr lang="ko-KR" altLang="en-US" b="0"/>
              <a:t>검침등록</a:t>
            </a:r>
            <a:r>
              <a:rPr lang="en-US" altLang="ko-KR" b="0"/>
              <a:t>, </a:t>
            </a:r>
            <a:r>
              <a:rPr lang="ko-KR" altLang="en-US" b="0"/>
              <a:t>일괄처리 </a:t>
            </a:r>
            <a:r>
              <a:rPr lang="en-US" altLang="ko-KR" b="0"/>
              <a:t>5</a:t>
            </a:r>
            <a:r>
              <a:rPr lang="ko-KR" altLang="en-US" b="0"/>
              <a:t>개의 </a:t>
            </a:r>
            <a:r>
              <a:rPr lang="en-US" altLang="ko-KR" b="0">
                <a:solidFill>
                  <a:srgbClr val="000000"/>
                </a:solidFill>
              </a:rPr>
              <a:t>Activity</a:t>
            </a:r>
            <a:r>
              <a:rPr lang="ko-KR" altLang="en-US" b="0"/>
              <a:t>로 구성되어 있다</a:t>
            </a:r>
            <a:r>
              <a:rPr lang="en-US" altLang="ko-KR" b="0"/>
              <a:t>. 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1. </a:t>
            </a:r>
            <a:r>
              <a:rPr lang="ko-KR" altLang="en-US" b="0"/>
              <a:t>검침 등록 기초정보</a:t>
            </a:r>
          </a:p>
          <a:p>
            <a:pPr algn="l"/>
            <a:r>
              <a:rPr lang="ko-KR" altLang="en-US" b="0"/>
              <a:t>   ● 검침등록에 있어 참조가 되어야 할 항목들에 대해 설정한다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 1) </a:t>
            </a:r>
            <a:r>
              <a:rPr lang="ko-KR" altLang="en-US" b="0"/>
              <a:t>검침여부</a:t>
            </a:r>
            <a:r>
              <a:rPr lang="en-US" altLang="ko-KR" b="0"/>
              <a:t>(</a:t>
            </a:r>
            <a:r>
              <a:rPr lang="ko-KR" altLang="en-US" b="0"/>
              <a:t>전기</a:t>
            </a:r>
            <a:r>
              <a:rPr lang="en-US" altLang="ko-KR" b="0"/>
              <a:t>,</a:t>
            </a:r>
            <a:r>
              <a:rPr lang="ko-KR" altLang="en-US" b="0"/>
              <a:t>수도</a:t>
            </a:r>
            <a:r>
              <a:rPr lang="en-US" altLang="ko-KR" b="0"/>
              <a:t>,</a:t>
            </a:r>
            <a:r>
              <a:rPr lang="ko-KR" altLang="en-US" b="0"/>
              <a:t>온수</a:t>
            </a:r>
            <a:r>
              <a:rPr lang="en-US" altLang="ko-KR" b="0"/>
              <a:t>,</a:t>
            </a:r>
            <a:r>
              <a:rPr lang="ko-KR" altLang="en-US" b="0"/>
              <a:t>정수</a:t>
            </a:r>
            <a:r>
              <a:rPr lang="en-US" altLang="ko-KR" b="0"/>
              <a:t>,</a:t>
            </a:r>
            <a:r>
              <a:rPr lang="ko-KR" altLang="en-US" b="0"/>
              <a:t>난방</a:t>
            </a:r>
            <a:r>
              <a:rPr lang="en-US" altLang="ko-KR" b="0"/>
              <a:t>,</a:t>
            </a:r>
            <a:r>
              <a:rPr lang="ko-KR" altLang="en-US" b="0"/>
              <a:t>가스</a:t>
            </a:r>
            <a:r>
              <a:rPr lang="en-US" altLang="ko-KR" b="0"/>
              <a:t>,</a:t>
            </a:r>
            <a:r>
              <a:rPr lang="ko-KR" altLang="en-US" b="0"/>
              <a:t>기타</a:t>
            </a:r>
            <a:r>
              <a:rPr lang="en-US" altLang="ko-KR" b="0"/>
              <a:t>1~5)</a:t>
            </a:r>
          </a:p>
          <a:p>
            <a:pPr algn="l"/>
            <a:r>
              <a:rPr lang="en-US" altLang="ko-KR" b="0"/>
              <a:t>       2) </a:t>
            </a:r>
            <a:r>
              <a:rPr lang="ko-KR" altLang="en-US" b="0"/>
              <a:t>수도계산방식</a:t>
            </a:r>
            <a:r>
              <a:rPr lang="en-US" altLang="ko-KR" b="0"/>
              <a:t>, </a:t>
            </a:r>
            <a:r>
              <a:rPr lang="ko-KR" altLang="en-US" b="0"/>
              <a:t>감면구분</a:t>
            </a:r>
            <a:r>
              <a:rPr lang="en-US" altLang="ko-KR" b="0"/>
              <a:t>, </a:t>
            </a:r>
            <a:r>
              <a:rPr lang="ko-KR" altLang="en-US" b="0"/>
              <a:t>할인여부</a:t>
            </a:r>
          </a:p>
          <a:p>
            <a:pPr algn="l"/>
            <a:r>
              <a:rPr lang="ko-KR" altLang="en-US" b="0"/>
              <a:t>       </a:t>
            </a:r>
            <a:r>
              <a:rPr lang="en-US" altLang="ko-KR" b="0"/>
              <a:t>3) </a:t>
            </a:r>
            <a:r>
              <a:rPr lang="ko-KR" altLang="en-US" b="0"/>
              <a:t>끝전처리 방식 및 조견 적용구분</a:t>
            </a:r>
            <a:r>
              <a:rPr lang="en-US" altLang="ko-KR" b="0"/>
              <a:t>(</a:t>
            </a:r>
            <a:r>
              <a:rPr lang="ko-KR" altLang="en-US" b="0"/>
              <a:t>누진 </a:t>
            </a:r>
            <a:r>
              <a:rPr lang="en-US" altLang="ko-KR" b="0"/>
              <a:t>or </a:t>
            </a:r>
            <a:r>
              <a:rPr lang="ko-KR" altLang="en-US" b="0"/>
              <a:t>사용량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    4) </a:t>
            </a:r>
            <a:r>
              <a:rPr lang="ko-KR" altLang="en-US" b="0"/>
              <a:t>오차범위 및 최대 사용량 설정</a:t>
            </a:r>
          </a:p>
          <a:p>
            <a:pPr algn="l"/>
            <a:r>
              <a:rPr lang="ko-KR" altLang="en-US" b="0"/>
              <a:t>       </a:t>
            </a:r>
            <a:r>
              <a:rPr lang="en-US" altLang="ko-KR" b="0"/>
              <a:t>5) </a:t>
            </a:r>
            <a:r>
              <a:rPr lang="en-US" altLang="ko-KR" b="0">
                <a:latin typeface="Times New Roman" panose="02020603050405020304" pitchFamily="18" charset="0"/>
              </a:rPr>
              <a:t>–</a:t>
            </a:r>
            <a:r>
              <a:rPr lang="en-US" altLang="ko-KR" b="0"/>
              <a:t> </a:t>
            </a:r>
            <a:r>
              <a:rPr lang="ko-KR" altLang="en-US" b="0"/>
              <a:t>합량 처리　　            </a:t>
            </a:r>
          </a:p>
          <a:p>
            <a:pPr algn="l"/>
            <a:r>
              <a:rPr lang="ko-KR" altLang="en-US" b="0"/>
              <a:t>           ①상수도료 순냉 계산</a:t>
            </a:r>
            <a:r>
              <a:rPr lang="en-US" altLang="ko-KR" b="0"/>
              <a:t>, </a:t>
            </a:r>
            <a:r>
              <a:rPr lang="ko-KR" altLang="en-US" b="0"/>
              <a:t>하수도료 순냉 계산 하는 단지　　                 </a:t>
            </a:r>
          </a:p>
          <a:p>
            <a:pPr algn="l"/>
            <a:r>
              <a:rPr lang="ko-KR" altLang="en-US" b="0"/>
              <a:t>              </a:t>
            </a:r>
            <a:r>
              <a:rPr lang="en-US" altLang="ko-KR" b="0"/>
              <a:t>- </a:t>
            </a:r>
            <a:r>
              <a:rPr lang="ko-KR" altLang="en-US" b="0"/>
              <a:t>검침등록기초정보에 상수도료를 기본</a:t>
            </a:r>
            <a:r>
              <a:rPr lang="en-US" altLang="ko-KR" b="0"/>
              <a:t>(</a:t>
            </a:r>
            <a:r>
              <a:rPr lang="ko-KR" altLang="en-US" b="0"/>
              <a:t>냉수</a:t>
            </a:r>
            <a:r>
              <a:rPr lang="en-US" altLang="ko-KR" b="0"/>
              <a:t>), </a:t>
            </a:r>
            <a:r>
              <a:rPr lang="ko-KR" altLang="en-US" b="0"/>
              <a:t>하수도료를 순냉 계산</a:t>
            </a:r>
            <a:r>
              <a:rPr lang="en-US" altLang="ko-KR" b="0"/>
              <a:t>(</a:t>
            </a:r>
            <a:r>
              <a:rPr lang="ko-KR" altLang="en-US" b="0"/>
              <a:t>냉수</a:t>
            </a:r>
            <a:r>
              <a:rPr lang="en-US" altLang="ko-KR" b="0"/>
              <a:t>)</a:t>
            </a:r>
            <a:r>
              <a:rPr lang="ko-KR" altLang="en-US" b="0"/>
              <a:t>로 설정　　            </a:t>
            </a:r>
          </a:p>
          <a:p>
            <a:pPr algn="l"/>
            <a:r>
              <a:rPr lang="ko-KR" altLang="en-US" b="0"/>
              <a:t>           ②상수도료 순냉 계산</a:t>
            </a:r>
            <a:r>
              <a:rPr lang="en-US" altLang="ko-KR" b="0"/>
              <a:t>, </a:t>
            </a:r>
            <a:r>
              <a:rPr lang="ko-KR" altLang="en-US" b="0"/>
              <a:t>하수도료 냉수</a:t>
            </a:r>
            <a:r>
              <a:rPr lang="en-US" altLang="ko-KR" b="0"/>
              <a:t>,</a:t>
            </a:r>
            <a:r>
              <a:rPr lang="ko-KR" altLang="en-US" b="0"/>
              <a:t>온수 합량 계산 하는 단지　　                 </a:t>
            </a:r>
          </a:p>
          <a:p>
            <a:pPr algn="l"/>
            <a:r>
              <a:rPr lang="ko-KR" altLang="en-US" b="0"/>
              <a:t>              </a:t>
            </a:r>
            <a:r>
              <a:rPr lang="en-US" altLang="ko-KR" b="0"/>
              <a:t>- </a:t>
            </a:r>
            <a:r>
              <a:rPr lang="ko-KR" altLang="en-US" b="0"/>
              <a:t>검침등록기초정보에 상수도료를 기본</a:t>
            </a:r>
            <a:r>
              <a:rPr lang="en-US" altLang="ko-KR" b="0"/>
              <a:t>(</a:t>
            </a:r>
            <a:r>
              <a:rPr lang="ko-KR" altLang="en-US" b="0"/>
              <a:t>냉수</a:t>
            </a:r>
            <a:r>
              <a:rPr lang="en-US" altLang="ko-KR" b="0"/>
              <a:t>), </a:t>
            </a:r>
            <a:r>
              <a:rPr lang="ko-KR" altLang="en-US" b="0"/>
              <a:t>하수도료를 합량 계산</a:t>
            </a:r>
            <a:r>
              <a:rPr lang="en-US" altLang="ko-KR" b="0"/>
              <a:t>(</a:t>
            </a:r>
            <a:r>
              <a:rPr lang="ko-KR" altLang="en-US" b="0"/>
              <a:t>냉</a:t>
            </a:r>
            <a:r>
              <a:rPr lang="en-US" altLang="ko-KR" b="0"/>
              <a:t>+</a:t>
            </a:r>
            <a:r>
              <a:rPr lang="ko-KR" altLang="en-US" b="0"/>
              <a:t>온</a:t>
            </a:r>
            <a:r>
              <a:rPr lang="en-US" altLang="ko-KR" b="0"/>
              <a:t>)</a:t>
            </a:r>
            <a:r>
              <a:rPr lang="ko-KR" altLang="en-US" b="0"/>
              <a:t>으로 설정　　            </a:t>
            </a:r>
          </a:p>
          <a:p>
            <a:pPr algn="l"/>
            <a:r>
              <a:rPr lang="ko-KR" altLang="en-US" b="0"/>
              <a:t>           ③상수도료 냉수</a:t>
            </a:r>
            <a:r>
              <a:rPr lang="en-US" altLang="ko-KR" b="0"/>
              <a:t>,</a:t>
            </a:r>
            <a:r>
              <a:rPr lang="ko-KR" altLang="en-US" b="0"/>
              <a:t>온수 합량 계산</a:t>
            </a:r>
            <a:r>
              <a:rPr lang="en-US" altLang="ko-KR" b="0"/>
              <a:t>(</a:t>
            </a:r>
            <a:r>
              <a:rPr lang="ko-KR" altLang="en-US" b="0"/>
              <a:t>냉</a:t>
            </a:r>
            <a:r>
              <a:rPr lang="en-US" altLang="ko-KR" b="0"/>
              <a:t>,</a:t>
            </a:r>
            <a:r>
              <a:rPr lang="ko-KR" altLang="en-US" b="0"/>
              <a:t>온수 같은 년 월분 일때</a:t>
            </a:r>
            <a:r>
              <a:rPr lang="en-US" altLang="ko-KR" b="0"/>
              <a:t>), </a:t>
            </a:r>
            <a:r>
              <a:rPr lang="ko-KR" altLang="en-US" b="0"/>
              <a:t>하수도료 순냉 계산 하는 단지</a:t>
            </a:r>
          </a:p>
          <a:p>
            <a:pPr algn="l"/>
            <a:r>
              <a:rPr lang="ko-KR" altLang="en-US" b="0"/>
              <a:t>              </a:t>
            </a:r>
            <a:r>
              <a:rPr lang="en-US" altLang="ko-KR" b="0"/>
              <a:t>- </a:t>
            </a:r>
            <a:r>
              <a:rPr lang="ko-KR" altLang="en-US" b="0"/>
              <a:t>검침등록기초정보에 상수도료를 합량 계산</a:t>
            </a:r>
            <a:r>
              <a:rPr lang="en-US" altLang="ko-KR" b="0"/>
              <a:t>(</a:t>
            </a:r>
            <a:r>
              <a:rPr lang="ko-KR" altLang="en-US" b="0"/>
              <a:t>냉</a:t>
            </a:r>
            <a:r>
              <a:rPr lang="en-US" altLang="ko-KR" b="0"/>
              <a:t>+</a:t>
            </a:r>
            <a:r>
              <a:rPr lang="ko-KR" altLang="en-US" b="0"/>
              <a:t>온</a:t>
            </a:r>
            <a:r>
              <a:rPr lang="en-US" altLang="ko-KR" b="0"/>
              <a:t>), </a:t>
            </a:r>
            <a:r>
              <a:rPr lang="ko-KR" altLang="en-US" b="0"/>
              <a:t>하수도료를 순냉 계산</a:t>
            </a:r>
            <a:r>
              <a:rPr lang="en-US" altLang="ko-KR" b="0"/>
              <a:t>(</a:t>
            </a:r>
            <a:r>
              <a:rPr lang="ko-KR" altLang="en-US" b="0"/>
              <a:t>냉수</a:t>
            </a:r>
            <a:r>
              <a:rPr lang="en-US" altLang="ko-KR" b="0"/>
              <a:t>)</a:t>
            </a:r>
            <a:r>
              <a:rPr lang="ko-KR" altLang="en-US" b="0"/>
              <a:t>로 설정　　            </a:t>
            </a:r>
          </a:p>
          <a:p>
            <a:pPr algn="l"/>
            <a:r>
              <a:rPr lang="ko-KR" altLang="en-US" b="0"/>
              <a:t>           ④ 상수도료 냉수</a:t>
            </a:r>
            <a:r>
              <a:rPr lang="en-US" altLang="ko-KR" b="0"/>
              <a:t>,</a:t>
            </a:r>
            <a:r>
              <a:rPr lang="ko-KR" altLang="en-US" b="0"/>
              <a:t>온수 합량 계산</a:t>
            </a:r>
            <a:r>
              <a:rPr lang="en-US" altLang="ko-KR" b="0"/>
              <a:t>(</a:t>
            </a:r>
            <a:r>
              <a:rPr lang="ko-KR" altLang="en-US" b="0"/>
              <a:t>냉</a:t>
            </a:r>
            <a:r>
              <a:rPr lang="en-US" altLang="ko-KR" b="0"/>
              <a:t>,</a:t>
            </a:r>
            <a:r>
              <a:rPr lang="ko-KR" altLang="en-US" b="0"/>
              <a:t>온수 다른 년 월분 일괄처리를 통해 합량 계산할 때</a:t>
            </a:r>
            <a:r>
              <a:rPr lang="en-US" altLang="ko-KR" b="0"/>
              <a:t>), </a:t>
            </a:r>
          </a:p>
          <a:p>
            <a:pPr algn="l"/>
            <a:r>
              <a:rPr lang="en-US" altLang="ko-KR" b="0"/>
              <a:t>               </a:t>
            </a:r>
            <a:r>
              <a:rPr lang="ko-KR" altLang="en-US" b="0"/>
              <a:t>하수도료 냉수</a:t>
            </a:r>
            <a:r>
              <a:rPr lang="en-US" altLang="ko-KR" b="0"/>
              <a:t>,</a:t>
            </a:r>
            <a:r>
              <a:rPr lang="ko-KR" altLang="en-US" b="0"/>
              <a:t>온수 합량 계산 하는 단지　　                 </a:t>
            </a:r>
          </a:p>
          <a:p>
            <a:pPr algn="l"/>
            <a:r>
              <a:rPr lang="ko-KR" altLang="en-US" b="0"/>
              <a:t>              </a:t>
            </a:r>
            <a:r>
              <a:rPr lang="en-US" altLang="ko-KR" b="0"/>
              <a:t>- </a:t>
            </a:r>
            <a:r>
              <a:rPr lang="ko-KR" altLang="en-US" b="0"/>
              <a:t>검침등록기초정보에 상수도료를 기본</a:t>
            </a:r>
            <a:r>
              <a:rPr lang="en-US" altLang="ko-KR" b="0"/>
              <a:t>(</a:t>
            </a:r>
            <a:r>
              <a:rPr lang="ko-KR" altLang="en-US" b="0"/>
              <a:t>냉</a:t>
            </a:r>
            <a:r>
              <a:rPr lang="en-US" altLang="ko-KR" b="0"/>
              <a:t>+</a:t>
            </a:r>
            <a:r>
              <a:rPr lang="ko-KR" altLang="en-US" b="0"/>
              <a:t>온</a:t>
            </a:r>
            <a:r>
              <a:rPr lang="en-US" altLang="ko-KR" b="0"/>
              <a:t>), </a:t>
            </a:r>
            <a:r>
              <a:rPr lang="ko-KR" altLang="en-US" b="0"/>
              <a:t>하수도료를 합량계산</a:t>
            </a:r>
            <a:r>
              <a:rPr lang="en-US" altLang="ko-KR" b="0"/>
              <a:t>(</a:t>
            </a:r>
            <a:r>
              <a:rPr lang="ko-KR" altLang="en-US" b="0"/>
              <a:t>냉</a:t>
            </a:r>
            <a:r>
              <a:rPr lang="en-US" altLang="ko-KR" b="0"/>
              <a:t>+</a:t>
            </a:r>
            <a:r>
              <a:rPr lang="ko-KR" altLang="en-US" b="0"/>
              <a:t>온</a:t>
            </a:r>
            <a:r>
              <a:rPr lang="en-US" altLang="ko-KR" b="0"/>
              <a:t>)</a:t>
            </a:r>
            <a:r>
              <a:rPr lang="ko-KR" altLang="en-US" b="0"/>
              <a:t>으로 설정　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2. </a:t>
            </a:r>
            <a:r>
              <a:rPr lang="ko-KR" altLang="en-US" b="0"/>
              <a:t>조견표 등록  </a:t>
            </a:r>
          </a:p>
          <a:p>
            <a:pPr algn="l"/>
            <a:r>
              <a:rPr lang="ko-KR" altLang="en-US" b="0"/>
              <a:t>   ● 기준 요금표를 등록</a:t>
            </a:r>
            <a:r>
              <a:rPr lang="en-US" altLang="ko-KR" b="0"/>
              <a:t>/</a:t>
            </a:r>
            <a:r>
              <a:rPr lang="ko-KR" altLang="en-US" b="0"/>
              <a:t>관리한다</a:t>
            </a:r>
            <a:r>
              <a:rPr lang="en-US" altLang="ko-KR" b="0"/>
              <a:t>.</a:t>
            </a:r>
            <a:r>
              <a:rPr lang="en-US" altLang="ko-KR"/>
              <a:t> </a:t>
            </a:r>
            <a:r>
              <a:rPr lang="en-US" altLang="ko-KR" b="0"/>
              <a:t>(</a:t>
            </a:r>
            <a:r>
              <a:rPr lang="ko-KR" altLang="en-US" b="0"/>
              <a:t>적용일 기준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-  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에서 </a:t>
            </a:r>
            <a:r>
              <a:rPr lang="en-US" altLang="ko-KR" b="0"/>
              <a:t>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까지 기본요금</a:t>
            </a:r>
            <a:r>
              <a:rPr lang="en-US" altLang="ko-KR" b="0"/>
              <a:t>,</a:t>
            </a:r>
            <a:r>
              <a:rPr lang="ko-KR" altLang="en-US" b="0"/>
              <a:t>단가 정의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3. </a:t>
            </a:r>
            <a:r>
              <a:rPr lang="ko-KR" altLang="en-US" b="0"/>
              <a:t>계량기 정보관리</a:t>
            </a:r>
          </a:p>
          <a:p>
            <a:pPr algn="l"/>
            <a:r>
              <a:rPr lang="ko-KR" altLang="en-US" b="0"/>
              <a:t>   ● 관리하는 동 별 수도 계량기의 자릿수와 소수점 설정한다</a:t>
            </a:r>
            <a:r>
              <a:rPr lang="en-US" altLang="ko-KR" b="0"/>
              <a:t>.</a:t>
            </a:r>
          </a:p>
          <a:p>
            <a:pPr algn="l"/>
            <a:endParaRPr lang="en-US" altLang="ko-K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수도 검침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수도 검침 데이터를 등록한다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08266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en-US" altLang="ko-KR" b="0"/>
              <a:t>4. </a:t>
            </a:r>
            <a:r>
              <a:rPr lang="ko-KR" altLang="en-US" b="0"/>
              <a:t>검침등록</a:t>
            </a:r>
          </a:p>
          <a:p>
            <a:pPr algn="l"/>
            <a:r>
              <a:rPr lang="ko-KR" altLang="en-US"/>
              <a:t> </a:t>
            </a:r>
            <a:r>
              <a:rPr lang="ko-KR" altLang="en-US" b="0"/>
              <a:t>● 사용한 수도량을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/>
              <a:t>  </a:t>
            </a:r>
            <a:r>
              <a:rPr lang="en-US" altLang="ko-KR" b="0"/>
              <a:t>- </a:t>
            </a:r>
            <a:r>
              <a:rPr lang="ko-KR" altLang="en-US" b="0"/>
              <a:t>기본은 냉수</a:t>
            </a:r>
            <a:r>
              <a:rPr lang="en-US" altLang="ko-KR" b="0"/>
              <a:t>, </a:t>
            </a:r>
            <a:r>
              <a:rPr lang="ko-KR" altLang="en-US" b="0"/>
              <a:t>온수</a:t>
            </a:r>
            <a:r>
              <a:rPr lang="en-US" altLang="ko-KR" b="0"/>
              <a:t>, </a:t>
            </a:r>
            <a:r>
              <a:rPr lang="ko-KR" altLang="en-US" b="0"/>
              <a:t>정수 검침자료를 개별로 등록하여 사용량을 계산하고</a:t>
            </a:r>
            <a:r>
              <a:rPr lang="en-US" altLang="ko-KR" b="0"/>
              <a:t>,</a:t>
            </a:r>
          </a:p>
          <a:p>
            <a:pPr algn="l"/>
            <a:r>
              <a:rPr lang="en-US" altLang="ko-KR" b="0"/>
              <a:t>     </a:t>
            </a:r>
            <a:r>
              <a:rPr lang="ko-KR" altLang="en-US" b="0"/>
              <a:t>합량은 포함된 항목에 대하여 검침자료를 동시에 입력하여 사용량을 합산하여 계산하고 조견표를</a:t>
            </a:r>
          </a:p>
          <a:p>
            <a:pPr algn="l"/>
            <a:r>
              <a:rPr lang="ko-KR" altLang="en-US" b="0"/>
              <a:t>     적용해서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※</a:t>
            </a:r>
            <a:r>
              <a:rPr lang="ko-KR" altLang="en-US" b="0"/>
              <a:t>격월검침</a:t>
            </a:r>
            <a:r>
              <a:rPr lang="en-US" altLang="ko-KR" b="0"/>
              <a:t>:</a:t>
            </a:r>
          </a:p>
          <a:p>
            <a:pPr algn="l"/>
            <a:r>
              <a:rPr lang="en-US" altLang="ko-KR" b="0"/>
              <a:t>  - </a:t>
            </a:r>
            <a:r>
              <a:rPr lang="ko-KR" altLang="en-US" b="0"/>
              <a:t>상수도 사업본부에서 편의를 위하여 </a:t>
            </a:r>
            <a:r>
              <a:rPr lang="en-US" altLang="ko-KR" b="0"/>
              <a:t>2</a:t>
            </a:r>
            <a:r>
              <a:rPr lang="ko-KR" altLang="en-US" b="0"/>
              <a:t>개월에 한 번 검침하여 수도요금을 </a:t>
            </a:r>
            <a:r>
              <a:rPr lang="en-US" altLang="ko-KR" b="0"/>
              <a:t>2</a:t>
            </a:r>
            <a:r>
              <a:rPr lang="ko-KR" altLang="en-US" b="0"/>
              <a:t>개월에 한 번 부과하는 경우에 해당한다</a:t>
            </a:r>
            <a:r>
              <a:rPr lang="en-US" altLang="ko-KR" b="0"/>
              <a:t>. </a:t>
            </a:r>
          </a:p>
          <a:p>
            <a:pPr algn="l"/>
            <a:r>
              <a:rPr lang="en-US" altLang="ko-KR" b="0"/>
              <a:t>  - </a:t>
            </a:r>
            <a:r>
              <a:rPr lang="ko-KR" altLang="en-US" b="0"/>
              <a:t>요금 계산 방법 </a:t>
            </a:r>
            <a:r>
              <a:rPr lang="en-US" altLang="ko-KR" b="0"/>
              <a:t>: 2</a:t>
            </a:r>
            <a:r>
              <a:rPr lang="ko-KR" altLang="en-US" b="0"/>
              <a:t>개월치 검침을 입력하여 전체 사용량 계산한 후 누진세를 감안하여 나누기 </a:t>
            </a:r>
            <a:r>
              <a:rPr lang="en-US" altLang="ko-KR" b="0"/>
              <a:t>2</a:t>
            </a:r>
            <a:r>
              <a:rPr lang="ko-KR" altLang="en-US" b="0"/>
              <a:t>를하여 </a:t>
            </a:r>
          </a:p>
          <a:p>
            <a:pPr algn="l"/>
            <a:r>
              <a:rPr lang="ko-KR" altLang="en-US" b="0"/>
              <a:t>     수도 조견을 참조하고 계산한 후 곱하기 </a:t>
            </a:r>
            <a:r>
              <a:rPr lang="en-US" altLang="ko-KR" b="0"/>
              <a:t>2</a:t>
            </a:r>
            <a:r>
              <a:rPr lang="ko-KR" altLang="en-US" b="0"/>
              <a:t>하여 사용료를 산출한다</a:t>
            </a:r>
            <a:r>
              <a:rPr lang="en-US" altLang="ko-KR" b="0"/>
              <a:t>.</a:t>
            </a:r>
          </a:p>
          <a:p>
            <a:pPr algn="l"/>
            <a:endParaRPr lang="en-US" altLang="ko-KR" b="0"/>
          </a:p>
          <a:p>
            <a:pPr algn="l"/>
            <a:endParaRPr lang="en-US" altLang="ko-KR" b="0"/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5. </a:t>
            </a:r>
            <a:r>
              <a:rPr lang="ko-KR" altLang="en-US" b="0"/>
              <a:t>일괄 재계산</a:t>
            </a:r>
          </a:p>
          <a:p>
            <a:pPr algn="l"/>
            <a:r>
              <a:rPr lang="ko-KR" altLang="en-US" b="0"/>
              <a:t> ● 사용한 수도량을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1) </a:t>
            </a:r>
            <a:r>
              <a:rPr lang="ko-KR" altLang="en-US" b="0"/>
              <a:t>검침에 대한 사용료를 계산한 후 화면의 입력조건에 따라서 사용료를 일괄  재계산 처리를 하는 화면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2) </a:t>
            </a:r>
            <a:r>
              <a:rPr lang="ko-KR" altLang="en-US" b="0"/>
              <a:t>검침일이 늦을 경우 사용량이 누진에 의해 금액이 추가 징수 되므로 추가 징수분 만큼 금액을 제하는 방법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3) </a:t>
            </a:r>
            <a:r>
              <a:rPr lang="ko-KR" altLang="en-US" b="0"/>
              <a:t>조견 또는 사용계산식 변경으로 인한 재계산 </a:t>
            </a:r>
          </a:p>
          <a:p>
            <a:pPr algn="l"/>
            <a:endParaRPr lang="ko-KR" altLang="en-US" b="0"/>
          </a:p>
          <a:p>
            <a:pPr algn="l"/>
            <a:endParaRPr lang="en-US" altLang="ko-K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0928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가스 검침</a:t>
            </a:r>
          </a:p>
        </p:txBody>
      </p:sp>
      <p:sp>
        <p:nvSpPr>
          <p:cNvPr id="609284" name="AutoShape 4"/>
          <p:cNvSpPr>
            <a:spLocks noChangeArrowheads="1"/>
          </p:cNvSpPr>
          <p:nvPr/>
        </p:nvSpPr>
        <p:spPr bwMode="auto">
          <a:xfrm>
            <a:off x="2073275" y="2697163"/>
            <a:ext cx="1135063" cy="485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①</a:t>
            </a:r>
            <a:r>
              <a:rPr lang="ko-KR" altLang="en-US" sz="1200" b="0"/>
              <a:t>검침 기초정보</a:t>
            </a:r>
            <a:r>
              <a:rPr lang="ko-KR" altLang="ko-KR" sz="1200" b="0"/>
              <a:t> </a:t>
            </a:r>
          </a:p>
          <a:p>
            <a:r>
              <a:rPr lang="ko-KR" altLang="en-US" sz="1200" b="0"/>
              <a:t>등록</a:t>
            </a:r>
          </a:p>
        </p:txBody>
      </p:sp>
      <p:grpSp>
        <p:nvGrpSpPr>
          <p:cNvPr id="609285" name="Group 5"/>
          <p:cNvGrpSpPr>
            <a:grpSpLocks/>
          </p:cNvGrpSpPr>
          <p:nvPr/>
        </p:nvGrpSpPr>
        <p:grpSpPr bwMode="auto">
          <a:xfrm>
            <a:off x="649288" y="5805488"/>
            <a:ext cx="990600" cy="457200"/>
            <a:chOff x="720" y="624"/>
            <a:chExt cx="624" cy="288"/>
          </a:xfrm>
        </p:grpSpPr>
        <p:grpSp>
          <p:nvGrpSpPr>
            <p:cNvPr id="609286" name="Group 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9287" name="Freeform 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9288" name="Text Box 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관리동정보</a:t>
                </a:r>
              </a:p>
            </p:txBody>
          </p:sp>
        </p:grpSp>
        <p:sp>
          <p:nvSpPr>
            <p:cNvPr id="609289" name="Line 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9290" name="AutoShape 10"/>
          <p:cNvSpPr>
            <a:spLocks noChangeArrowheads="1"/>
          </p:cNvSpPr>
          <p:nvPr/>
        </p:nvSpPr>
        <p:spPr bwMode="auto">
          <a:xfrm>
            <a:off x="5240338" y="2293938"/>
            <a:ext cx="1025525" cy="487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②</a:t>
            </a:r>
            <a:r>
              <a:rPr lang="ko-KR" altLang="en-US" sz="1200" b="0"/>
              <a:t>조견표 등록</a:t>
            </a:r>
          </a:p>
        </p:txBody>
      </p:sp>
      <p:sp>
        <p:nvSpPr>
          <p:cNvPr id="609291" name="AutoShape 11"/>
          <p:cNvSpPr>
            <a:spLocks noChangeArrowheads="1"/>
          </p:cNvSpPr>
          <p:nvPr/>
        </p:nvSpPr>
        <p:spPr bwMode="auto">
          <a:xfrm>
            <a:off x="3041650" y="5803900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③</a:t>
            </a:r>
            <a:r>
              <a:rPr lang="ko-KR" altLang="en-US" sz="1200" b="0"/>
              <a:t>계량기 정보관리</a:t>
            </a:r>
          </a:p>
        </p:txBody>
      </p:sp>
      <p:cxnSp>
        <p:nvCxnSpPr>
          <p:cNvPr id="609292" name="AutoShape 12"/>
          <p:cNvCxnSpPr>
            <a:cxnSpLocks noChangeShapeType="1"/>
            <a:stCxn id="609284" idx="0"/>
            <a:endCxn id="609305" idx="2"/>
          </p:cNvCxnSpPr>
          <p:nvPr/>
        </p:nvCxnSpPr>
        <p:spPr bwMode="auto">
          <a:xfrm rot="16200000">
            <a:off x="2202656" y="2258219"/>
            <a:ext cx="877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9293" name="Group 13"/>
          <p:cNvGrpSpPr>
            <a:grpSpLocks/>
          </p:cNvGrpSpPr>
          <p:nvPr/>
        </p:nvGrpSpPr>
        <p:grpSpPr bwMode="auto">
          <a:xfrm>
            <a:off x="6049963" y="5805488"/>
            <a:ext cx="990600" cy="457200"/>
            <a:chOff x="720" y="624"/>
            <a:chExt cx="624" cy="288"/>
          </a:xfrm>
        </p:grpSpPr>
        <p:grpSp>
          <p:nvGrpSpPr>
            <p:cNvPr id="609294" name="Group 1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9295" name="Freeform 1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9296" name="Text Box 1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계량기정보</a:t>
                </a:r>
              </a:p>
            </p:txBody>
          </p:sp>
        </p:grpSp>
        <p:sp>
          <p:nvSpPr>
            <p:cNvPr id="609297" name="Line 1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9298" name="AutoShape 18"/>
          <p:cNvCxnSpPr>
            <a:cxnSpLocks noChangeShapeType="1"/>
            <a:stCxn id="609296" idx="1"/>
            <a:endCxn id="609291" idx="3"/>
          </p:cNvCxnSpPr>
          <p:nvPr/>
        </p:nvCxnSpPr>
        <p:spPr bwMode="auto">
          <a:xfrm rot="10800000">
            <a:off x="4410075" y="6019800"/>
            <a:ext cx="1639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2865438" y="4627563"/>
            <a:ext cx="990600" cy="457200"/>
            <a:chOff x="720" y="624"/>
            <a:chExt cx="624" cy="288"/>
          </a:xfrm>
        </p:grpSpPr>
        <p:grpSp>
          <p:nvGrpSpPr>
            <p:cNvPr id="609300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9301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9302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9304" name="AutoShape 24"/>
          <p:cNvCxnSpPr>
            <a:cxnSpLocks noChangeShapeType="1"/>
            <a:stCxn id="609317" idx="1"/>
            <a:endCxn id="609290" idx="2"/>
          </p:cNvCxnSpPr>
          <p:nvPr/>
        </p:nvCxnSpPr>
        <p:spPr bwMode="auto">
          <a:xfrm rot="10800000">
            <a:off x="5753100" y="2781300"/>
            <a:ext cx="855663" cy="1552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05" name="Rectangle 25"/>
          <p:cNvSpPr>
            <a:spLocks noChangeArrowheads="1"/>
          </p:cNvSpPr>
          <p:nvPr/>
        </p:nvSpPr>
        <p:spPr bwMode="auto">
          <a:xfrm>
            <a:off x="2146300" y="1243013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  <a:r>
              <a:rPr lang="en-US" altLang="ko-KR" sz="1200" b="0"/>
              <a:t>,</a:t>
            </a:r>
          </a:p>
          <a:p>
            <a:r>
              <a:rPr lang="en-US" altLang="ko-KR" sz="1200" b="0"/>
              <a:t>IMC</a:t>
            </a:r>
          </a:p>
        </p:txBody>
      </p:sp>
      <p:cxnSp>
        <p:nvCxnSpPr>
          <p:cNvPr id="609306" name="AutoShape 26"/>
          <p:cNvCxnSpPr>
            <a:cxnSpLocks noChangeShapeType="1"/>
          </p:cNvCxnSpPr>
          <p:nvPr/>
        </p:nvCxnSpPr>
        <p:spPr bwMode="auto">
          <a:xfrm rot="16200000" flipH="1">
            <a:off x="1924050" y="3900488"/>
            <a:ext cx="1658937" cy="22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7" name="AutoShape 27"/>
          <p:cNvCxnSpPr>
            <a:cxnSpLocks noChangeShapeType="1"/>
            <a:stCxn id="609291" idx="1"/>
            <a:endCxn id="609288" idx="3"/>
          </p:cNvCxnSpPr>
          <p:nvPr/>
        </p:nvCxnSpPr>
        <p:spPr bwMode="auto">
          <a:xfrm rot="10800000">
            <a:off x="1639888" y="6019800"/>
            <a:ext cx="1401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8" name="AutoShape 28"/>
          <p:cNvCxnSpPr>
            <a:cxnSpLocks noChangeShapeType="1"/>
            <a:stCxn id="609291" idx="0"/>
            <a:endCxn id="609305" idx="1"/>
          </p:cNvCxnSpPr>
          <p:nvPr/>
        </p:nvCxnSpPr>
        <p:spPr bwMode="auto">
          <a:xfrm rot="5400000" flipH="1">
            <a:off x="800101" y="2878137"/>
            <a:ext cx="4271962" cy="1579563"/>
          </a:xfrm>
          <a:prstGeom prst="bentConnector4">
            <a:avLst>
              <a:gd name="adj1" fmla="val 14713"/>
              <a:gd name="adj2" fmla="val 11447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09" name="Rectangle 29"/>
          <p:cNvSpPr>
            <a:spLocks noChangeArrowheads="1"/>
          </p:cNvSpPr>
          <p:nvPr/>
        </p:nvSpPr>
        <p:spPr bwMode="auto">
          <a:xfrm>
            <a:off x="2574925" y="3495675"/>
            <a:ext cx="13700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</a:p>
          <a:p>
            <a:endParaRPr lang="en-US" altLang="ko-KR" b="0"/>
          </a:p>
        </p:txBody>
      </p:sp>
      <p:cxnSp>
        <p:nvCxnSpPr>
          <p:cNvPr id="609310" name="AutoShape 30"/>
          <p:cNvCxnSpPr>
            <a:cxnSpLocks noChangeShapeType="1"/>
            <a:stCxn id="609290" idx="0"/>
            <a:endCxn id="609305" idx="3"/>
          </p:cNvCxnSpPr>
          <p:nvPr/>
        </p:nvCxnSpPr>
        <p:spPr bwMode="auto">
          <a:xfrm rot="5400000" flipH="1">
            <a:off x="4064000" y="604838"/>
            <a:ext cx="762000" cy="2616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11" name="AutoShape 31"/>
          <p:cNvSpPr>
            <a:spLocks noChangeArrowheads="1"/>
          </p:cNvSpPr>
          <p:nvPr/>
        </p:nvSpPr>
        <p:spPr bwMode="auto">
          <a:xfrm>
            <a:off x="7245350" y="2305050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정보 변경</a:t>
            </a:r>
          </a:p>
        </p:txBody>
      </p:sp>
      <p:cxnSp>
        <p:nvCxnSpPr>
          <p:cNvPr id="609312" name="AutoShape 32"/>
          <p:cNvCxnSpPr>
            <a:cxnSpLocks noChangeShapeType="1"/>
            <a:stCxn id="609290" idx="3"/>
            <a:endCxn id="609311" idx="1"/>
          </p:cNvCxnSpPr>
          <p:nvPr/>
        </p:nvCxnSpPr>
        <p:spPr bwMode="auto">
          <a:xfrm flipV="1">
            <a:off x="6265863" y="2533650"/>
            <a:ext cx="979487" cy="4763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13" name="Rectangle 33"/>
          <p:cNvSpPr>
            <a:spLocks noChangeArrowheads="1"/>
          </p:cNvSpPr>
          <p:nvPr/>
        </p:nvSpPr>
        <p:spPr bwMode="auto">
          <a:xfrm>
            <a:off x="6434138" y="2314575"/>
            <a:ext cx="904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신조견 등록 </a:t>
            </a:r>
          </a:p>
        </p:txBody>
      </p:sp>
      <p:grpSp>
        <p:nvGrpSpPr>
          <p:cNvPr id="609314" name="Group 34"/>
          <p:cNvGrpSpPr>
            <a:grpSpLocks/>
          </p:cNvGrpSpPr>
          <p:nvPr/>
        </p:nvGrpSpPr>
        <p:grpSpPr bwMode="auto">
          <a:xfrm>
            <a:off x="6608763" y="4119563"/>
            <a:ext cx="1152525" cy="457200"/>
            <a:chOff x="720" y="624"/>
            <a:chExt cx="624" cy="288"/>
          </a:xfrm>
        </p:grpSpPr>
        <p:grpSp>
          <p:nvGrpSpPr>
            <p:cNvPr id="609315" name="Group 3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9316" name="Freeform 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9317" name="Text Box 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가스 조견</a:t>
                </a:r>
              </a:p>
            </p:txBody>
          </p:sp>
        </p:grpSp>
        <p:sp>
          <p:nvSpPr>
            <p:cNvPr id="609318" name="Line 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9319" name="Rectangle 39"/>
          <p:cNvSpPr>
            <a:spLocks noChangeArrowheads="1"/>
          </p:cNvSpPr>
          <p:nvPr/>
        </p:nvSpPr>
        <p:spPr bwMode="auto">
          <a:xfrm>
            <a:off x="4510088" y="5776913"/>
            <a:ext cx="1455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자리수 및 소수점 설정</a:t>
            </a:r>
            <a:endParaRPr lang="ko-KR" altLang="en-US"/>
          </a:p>
        </p:txBody>
      </p:sp>
      <p:cxnSp>
        <p:nvCxnSpPr>
          <p:cNvPr id="609320" name="AutoShape 40"/>
          <p:cNvCxnSpPr>
            <a:cxnSpLocks noChangeShapeType="1"/>
            <a:stCxn id="609311" idx="0"/>
            <a:endCxn id="609305" idx="3"/>
          </p:cNvCxnSpPr>
          <p:nvPr/>
        </p:nvCxnSpPr>
        <p:spPr bwMode="auto">
          <a:xfrm rot="5400000" flipH="1">
            <a:off x="5088732" y="-419894"/>
            <a:ext cx="773112" cy="4676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9321" name="Group 41"/>
          <p:cNvGrpSpPr>
            <a:grpSpLocks/>
          </p:cNvGrpSpPr>
          <p:nvPr/>
        </p:nvGrpSpPr>
        <p:grpSpPr bwMode="auto">
          <a:xfrm>
            <a:off x="647700" y="5300663"/>
            <a:ext cx="990600" cy="457200"/>
            <a:chOff x="720" y="624"/>
            <a:chExt cx="624" cy="288"/>
          </a:xfrm>
        </p:grpSpPr>
        <p:grpSp>
          <p:nvGrpSpPr>
            <p:cNvPr id="609322" name="Group 4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9323" name="Freeform 4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9324" name="Text Box 4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세대정보</a:t>
                </a:r>
              </a:p>
            </p:txBody>
          </p:sp>
        </p:grpSp>
        <p:sp>
          <p:nvSpPr>
            <p:cNvPr id="609325" name="Line 4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9326" name="AutoShape 46"/>
          <p:cNvCxnSpPr>
            <a:cxnSpLocks noChangeShapeType="1"/>
            <a:stCxn id="609291" idx="1"/>
            <a:endCxn id="609324" idx="3"/>
          </p:cNvCxnSpPr>
          <p:nvPr/>
        </p:nvCxnSpPr>
        <p:spPr bwMode="auto">
          <a:xfrm rot="10800000">
            <a:off x="1638300" y="5514975"/>
            <a:ext cx="1403350" cy="504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030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가스 검침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1071563" y="1196975"/>
            <a:ext cx="990600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검침원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504825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</a:p>
        </p:txBody>
      </p:sp>
      <p:sp>
        <p:nvSpPr>
          <p:cNvPr id="610310" name="AutoShape 6"/>
          <p:cNvSpPr>
            <a:spLocks noChangeArrowheads="1"/>
          </p:cNvSpPr>
          <p:nvPr/>
        </p:nvSpPr>
        <p:spPr bwMode="auto">
          <a:xfrm>
            <a:off x="1071563" y="2133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세대별 검침</a:t>
            </a:r>
          </a:p>
        </p:txBody>
      </p:sp>
      <p:sp>
        <p:nvSpPr>
          <p:cNvPr id="610311" name="Rectangle 7"/>
          <p:cNvSpPr>
            <a:spLocks noChangeArrowheads="1"/>
          </p:cNvSpPr>
          <p:nvPr/>
        </p:nvSpPr>
        <p:spPr bwMode="auto">
          <a:xfrm>
            <a:off x="1638300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 b="0"/>
              <a:t>IMC</a:t>
            </a:r>
          </a:p>
        </p:txBody>
      </p:sp>
      <p:cxnSp>
        <p:nvCxnSpPr>
          <p:cNvPr id="610312" name="AutoShape 8"/>
          <p:cNvCxnSpPr>
            <a:cxnSpLocks noChangeShapeType="1"/>
            <a:stCxn id="610308" idx="2"/>
            <a:endCxn id="610310" idx="0"/>
          </p:cNvCxnSpPr>
          <p:nvPr/>
        </p:nvCxnSpPr>
        <p:spPr bwMode="auto">
          <a:xfrm rot="5400000">
            <a:off x="1243013" y="180975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13" name="Rectangle 9"/>
          <p:cNvSpPr>
            <a:spLocks noChangeArrowheads="1"/>
          </p:cNvSpPr>
          <p:nvPr/>
        </p:nvSpPr>
        <p:spPr bwMode="auto">
          <a:xfrm>
            <a:off x="1508125" y="2781300"/>
            <a:ext cx="86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검침데이터 </a:t>
            </a:r>
          </a:p>
        </p:txBody>
      </p:sp>
      <p:sp>
        <p:nvSpPr>
          <p:cNvPr id="610314" name="Rectangle 10"/>
          <p:cNvSpPr>
            <a:spLocks noChangeArrowheads="1"/>
          </p:cNvSpPr>
          <p:nvPr/>
        </p:nvSpPr>
        <p:spPr bwMode="auto">
          <a:xfrm>
            <a:off x="328613" y="443706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직접등록 </a:t>
            </a:r>
          </a:p>
        </p:txBody>
      </p:sp>
      <p:sp>
        <p:nvSpPr>
          <p:cNvPr id="610315" name="Rectangle 11"/>
          <p:cNvSpPr>
            <a:spLocks noChangeArrowheads="1"/>
          </p:cNvSpPr>
          <p:nvPr/>
        </p:nvSpPr>
        <p:spPr bwMode="auto">
          <a:xfrm>
            <a:off x="2081213" y="4437063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위탁</a:t>
            </a:r>
          </a:p>
        </p:txBody>
      </p:sp>
      <p:grpSp>
        <p:nvGrpSpPr>
          <p:cNvPr id="610316" name="Group 12"/>
          <p:cNvGrpSpPr>
            <a:grpSpLocks/>
          </p:cNvGrpSpPr>
          <p:nvPr/>
        </p:nvGrpSpPr>
        <p:grpSpPr bwMode="auto">
          <a:xfrm>
            <a:off x="4448175" y="5222875"/>
            <a:ext cx="990600" cy="457200"/>
            <a:chOff x="720" y="624"/>
            <a:chExt cx="624" cy="288"/>
          </a:xfrm>
        </p:grpSpPr>
        <p:grpSp>
          <p:nvGrpSpPr>
            <p:cNvPr id="610317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0318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0319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10320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0321" name="AutoShape 17"/>
          <p:cNvCxnSpPr>
            <a:cxnSpLocks noChangeShapeType="1"/>
            <a:stCxn id="610360" idx="2"/>
            <a:endCxn id="610309" idx="2"/>
          </p:cNvCxnSpPr>
          <p:nvPr/>
        </p:nvCxnSpPr>
        <p:spPr bwMode="auto">
          <a:xfrm rot="10800000" flipV="1">
            <a:off x="1000125" y="3049588"/>
            <a:ext cx="4168775" cy="2324100"/>
          </a:xfrm>
          <a:prstGeom prst="bentConnector4">
            <a:avLst>
              <a:gd name="adj1" fmla="val 44060"/>
              <a:gd name="adj2" fmla="val 109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4403725" y="1096963"/>
            <a:ext cx="77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조견 적용 </a:t>
            </a:r>
          </a:p>
        </p:txBody>
      </p:sp>
      <p:grpSp>
        <p:nvGrpSpPr>
          <p:cNvPr id="610323" name="Group 19"/>
          <p:cNvGrpSpPr>
            <a:grpSpLocks/>
          </p:cNvGrpSpPr>
          <p:nvPr/>
        </p:nvGrpSpPr>
        <p:grpSpPr bwMode="auto">
          <a:xfrm>
            <a:off x="8066088" y="2838450"/>
            <a:ext cx="990600" cy="457200"/>
            <a:chOff x="720" y="624"/>
            <a:chExt cx="624" cy="288"/>
          </a:xfrm>
        </p:grpSpPr>
        <p:grpSp>
          <p:nvGrpSpPr>
            <p:cNvPr id="610324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0325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0326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10327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0328" name="AutoShape 24"/>
          <p:cNvSpPr>
            <a:spLocks noChangeArrowheads="1"/>
          </p:cNvSpPr>
          <p:nvPr/>
        </p:nvSpPr>
        <p:spPr bwMode="auto">
          <a:xfrm>
            <a:off x="6122988" y="520382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변경</a:t>
            </a:r>
          </a:p>
        </p:txBody>
      </p:sp>
      <p:sp>
        <p:nvSpPr>
          <p:cNvPr id="610329" name="Rectangle 25"/>
          <p:cNvSpPr>
            <a:spLocks noChangeArrowheads="1"/>
          </p:cNvSpPr>
          <p:nvPr/>
        </p:nvSpPr>
        <p:spPr bwMode="auto">
          <a:xfrm>
            <a:off x="5600700" y="4697413"/>
            <a:ext cx="1235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/>
              <a:t> </a:t>
            </a:r>
            <a:r>
              <a:rPr lang="ko-KR" altLang="en-US" b="0"/>
              <a:t>구</a:t>
            </a:r>
            <a:r>
              <a:rPr lang="en-US" altLang="ko-KR" b="0"/>
              <a:t>,</a:t>
            </a:r>
            <a:r>
              <a:rPr lang="ko-KR" altLang="en-US" b="0"/>
              <a:t>신 조견 적용</a:t>
            </a:r>
          </a:p>
        </p:txBody>
      </p:sp>
      <p:sp>
        <p:nvSpPr>
          <p:cNvPr id="610330" name="AutoShape 26"/>
          <p:cNvSpPr>
            <a:spLocks noChangeArrowheads="1"/>
          </p:cNvSpPr>
          <p:nvPr/>
        </p:nvSpPr>
        <p:spPr bwMode="auto">
          <a:xfrm>
            <a:off x="1001713" y="3230563"/>
            <a:ext cx="1135062" cy="3825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④</a:t>
            </a:r>
            <a:r>
              <a:rPr lang="ko-KR" altLang="en-US" sz="1200" b="0"/>
              <a:t>검침등록</a:t>
            </a:r>
          </a:p>
        </p:txBody>
      </p:sp>
      <p:cxnSp>
        <p:nvCxnSpPr>
          <p:cNvPr id="610331" name="AutoShape 27"/>
          <p:cNvCxnSpPr>
            <a:cxnSpLocks noChangeShapeType="1"/>
            <a:stCxn id="610310" idx="2"/>
            <a:endCxn id="610330" idx="0"/>
          </p:cNvCxnSpPr>
          <p:nvPr/>
        </p:nvCxnSpPr>
        <p:spPr bwMode="auto">
          <a:xfrm rot="16200000" flipH="1">
            <a:off x="1248569" y="2909094"/>
            <a:ext cx="639763" cy="317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2" name="AutoShape 28"/>
          <p:cNvCxnSpPr>
            <a:cxnSpLocks noChangeShapeType="1"/>
            <a:stCxn id="610330" idx="2"/>
            <a:endCxn id="610309" idx="0"/>
          </p:cNvCxnSpPr>
          <p:nvPr/>
        </p:nvCxnSpPr>
        <p:spPr bwMode="auto">
          <a:xfrm rot="5400000">
            <a:off x="633413" y="3979862"/>
            <a:ext cx="1303338" cy="569913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3" name="AutoShape 29"/>
          <p:cNvCxnSpPr>
            <a:cxnSpLocks noChangeShapeType="1"/>
            <a:stCxn id="610330" idx="2"/>
            <a:endCxn id="610311" idx="0"/>
          </p:cNvCxnSpPr>
          <p:nvPr/>
        </p:nvCxnSpPr>
        <p:spPr bwMode="auto">
          <a:xfrm rot="16200000" flipH="1">
            <a:off x="1200150" y="3983038"/>
            <a:ext cx="1303338" cy="56356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34" name="Rectangle 30"/>
          <p:cNvSpPr>
            <a:spLocks noChangeArrowheads="1"/>
          </p:cNvSpPr>
          <p:nvPr/>
        </p:nvSpPr>
        <p:spPr bwMode="auto">
          <a:xfrm>
            <a:off x="1495425" y="3789363"/>
            <a:ext cx="124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  <a:r>
              <a:rPr lang="en-US" altLang="ko-KR" b="0"/>
              <a:t>, </a:t>
            </a:r>
            <a:r>
              <a:rPr lang="ko-KR" altLang="en-US" b="0"/>
              <a:t>사용량 </a:t>
            </a:r>
          </a:p>
        </p:txBody>
      </p:sp>
      <p:grpSp>
        <p:nvGrpSpPr>
          <p:cNvPr id="610335" name="Group 31"/>
          <p:cNvGrpSpPr>
            <a:grpSpLocks/>
          </p:cNvGrpSpPr>
          <p:nvPr/>
        </p:nvGrpSpPr>
        <p:grpSpPr bwMode="auto">
          <a:xfrm>
            <a:off x="3267075" y="1649413"/>
            <a:ext cx="990600" cy="457200"/>
            <a:chOff x="720" y="624"/>
            <a:chExt cx="624" cy="288"/>
          </a:xfrm>
        </p:grpSpPr>
        <p:grpSp>
          <p:nvGrpSpPr>
            <p:cNvPr id="610336" name="Group 3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0337" name="Freeform 3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0338" name="Text Box 3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10339" name="Line 3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0340" name="AutoShape 36"/>
          <p:cNvCxnSpPr>
            <a:cxnSpLocks noChangeShapeType="1"/>
            <a:stCxn id="610338" idx="3"/>
          </p:cNvCxnSpPr>
          <p:nvPr/>
        </p:nvCxnSpPr>
        <p:spPr bwMode="auto">
          <a:xfrm>
            <a:off x="4257675" y="1863725"/>
            <a:ext cx="1492250" cy="960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41" name="Rectangle 37"/>
          <p:cNvSpPr>
            <a:spLocks noChangeArrowheads="1"/>
          </p:cNvSpPr>
          <p:nvPr/>
        </p:nvSpPr>
        <p:spPr bwMode="auto">
          <a:xfrm>
            <a:off x="8337550" y="5732463"/>
            <a:ext cx="13684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관리비 시스템</a:t>
            </a:r>
          </a:p>
        </p:txBody>
      </p:sp>
      <p:sp>
        <p:nvSpPr>
          <p:cNvPr id="610343" name="Rectangle 39"/>
          <p:cNvSpPr>
            <a:spLocks noChangeArrowheads="1"/>
          </p:cNvSpPr>
          <p:nvPr/>
        </p:nvSpPr>
        <p:spPr bwMode="auto">
          <a:xfrm>
            <a:off x="4286250" y="2819400"/>
            <a:ext cx="608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사용량 </a:t>
            </a:r>
          </a:p>
        </p:txBody>
      </p:sp>
      <p:sp>
        <p:nvSpPr>
          <p:cNvPr id="610344" name="Rectangle 40"/>
          <p:cNvSpPr>
            <a:spLocks noChangeArrowheads="1"/>
          </p:cNvSpPr>
          <p:nvPr/>
        </p:nvSpPr>
        <p:spPr bwMode="auto">
          <a:xfrm>
            <a:off x="6262688" y="2800350"/>
            <a:ext cx="149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사용료 계산</a:t>
            </a:r>
            <a:r>
              <a:rPr lang="en-US" altLang="ko-KR" b="0"/>
              <a:t>, </a:t>
            </a:r>
            <a:r>
              <a:rPr lang="ko-KR" altLang="en-US" b="0"/>
              <a:t>지침정보 </a:t>
            </a:r>
          </a:p>
        </p:txBody>
      </p:sp>
      <p:sp>
        <p:nvSpPr>
          <p:cNvPr id="610345" name="Line 41"/>
          <p:cNvSpPr>
            <a:spLocks noChangeShapeType="1"/>
          </p:cNvSpPr>
          <p:nvPr/>
        </p:nvSpPr>
        <p:spPr bwMode="auto">
          <a:xfrm>
            <a:off x="2144713" y="53832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0346" name="Group 42"/>
          <p:cNvGrpSpPr>
            <a:grpSpLocks/>
          </p:cNvGrpSpPr>
          <p:nvPr/>
        </p:nvGrpSpPr>
        <p:grpSpPr bwMode="auto">
          <a:xfrm>
            <a:off x="3238500" y="1125538"/>
            <a:ext cx="990600" cy="457200"/>
            <a:chOff x="720" y="624"/>
            <a:chExt cx="624" cy="288"/>
          </a:xfrm>
        </p:grpSpPr>
        <p:grpSp>
          <p:nvGrpSpPr>
            <p:cNvPr id="610347" name="Group 4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0348" name="Freeform 4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0349" name="Text Box 4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10350" name="Line 4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0351" name="AutoShape 47"/>
          <p:cNvCxnSpPr>
            <a:cxnSpLocks noChangeShapeType="1"/>
            <a:stCxn id="610349" idx="3"/>
            <a:endCxn id="610360" idx="0"/>
          </p:cNvCxnSpPr>
          <p:nvPr/>
        </p:nvCxnSpPr>
        <p:spPr bwMode="auto">
          <a:xfrm>
            <a:off x="4229100" y="1339850"/>
            <a:ext cx="1516063" cy="149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2" name="AutoShape 48"/>
          <p:cNvCxnSpPr>
            <a:cxnSpLocks noChangeShapeType="1"/>
            <a:stCxn id="610326" idx="1"/>
            <a:endCxn id="610360" idx="6"/>
          </p:cNvCxnSpPr>
          <p:nvPr/>
        </p:nvCxnSpPr>
        <p:spPr bwMode="auto">
          <a:xfrm rot="10800000">
            <a:off x="6319838" y="3049588"/>
            <a:ext cx="17462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3" name="AutoShape 49"/>
          <p:cNvCxnSpPr>
            <a:cxnSpLocks noChangeShapeType="1"/>
            <a:stCxn id="610341" idx="0"/>
            <a:endCxn id="610326" idx="3"/>
          </p:cNvCxnSpPr>
          <p:nvPr/>
        </p:nvCxnSpPr>
        <p:spPr bwMode="auto">
          <a:xfrm rot="16200000">
            <a:off x="7699376" y="4375150"/>
            <a:ext cx="2679700" cy="34925"/>
          </a:xfrm>
          <a:prstGeom prst="bentConnector4">
            <a:avLst>
              <a:gd name="adj1" fmla="val 47454"/>
              <a:gd name="adj2" fmla="val 754546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4" name="AutoShape 50"/>
          <p:cNvSpPr>
            <a:spLocks noChangeArrowheads="1"/>
          </p:cNvSpPr>
          <p:nvPr/>
        </p:nvSpPr>
        <p:spPr bwMode="auto">
          <a:xfrm>
            <a:off x="5181600" y="3763963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⑤</a:t>
            </a:r>
            <a:r>
              <a:rPr lang="ko-KR" altLang="en-US" sz="1200" b="0"/>
              <a:t>일괄 재계산</a:t>
            </a:r>
          </a:p>
        </p:txBody>
      </p:sp>
      <p:cxnSp>
        <p:nvCxnSpPr>
          <p:cNvPr id="610355" name="AutoShape 51"/>
          <p:cNvCxnSpPr>
            <a:cxnSpLocks noChangeShapeType="1"/>
          </p:cNvCxnSpPr>
          <p:nvPr/>
        </p:nvCxnSpPr>
        <p:spPr bwMode="auto">
          <a:xfrm rot="16200000" flipH="1">
            <a:off x="5330826" y="4643437"/>
            <a:ext cx="1211262" cy="3730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6" name="AutoShape 52"/>
          <p:cNvCxnSpPr>
            <a:cxnSpLocks noChangeShapeType="1"/>
            <a:stCxn id="610326" idx="1"/>
            <a:endCxn id="610354" idx="3"/>
          </p:cNvCxnSpPr>
          <p:nvPr/>
        </p:nvCxnSpPr>
        <p:spPr bwMode="auto">
          <a:xfrm rot="10800000" flipV="1">
            <a:off x="6316663" y="3052763"/>
            <a:ext cx="1749425" cy="939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7" name="Line 53"/>
          <p:cNvSpPr>
            <a:spLocks noChangeShapeType="1"/>
          </p:cNvSpPr>
          <p:nvPr/>
        </p:nvSpPr>
        <p:spPr bwMode="auto">
          <a:xfrm>
            <a:off x="3597275" y="40052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0358" name="Line 54"/>
          <p:cNvSpPr>
            <a:spLocks noChangeShapeType="1"/>
          </p:cNvSpPr>
          <p:nvPr/>
        </p:nvSpPr>
        <p:spPr bwMode="auto">
          <a:xfrm>
            <a:off x="3336925" y="4005263"/>
            <a:ext cx="183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610359" name="AutoShape 55"/>
          <p:cNvCxnSpPr>
            <a:cxnSpLocks noChangeShapeType="1"/>
            <a:stCxn id="610354" idx="2"/>
            <a:endCxn id="610319" idx="3"/>
          </p:cNvCxnSpPr>
          <p:nvPr/>
        </p:nvCxnSpPr>
        <p:spPr bwMode="auto">
          <a:xfrm rot="5400000">
            <a:off x="4986337" y="4673601"/>
            <a:ext cx="1216025" cy="311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60" name="Oval 56"/>
          <p:cNvSpPr>
            <a:spLocks noChangeArrowheads="1"/>
          </p:cNvSpPr>
          <p:nvPr/>
        </p:nvSpPr>
        <p:spPr bwMode="auto">
          <a:xfrm>
            <a:off x="5168900" y="2833688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사용료 계산</a:t>
            </a:r>
          </a:p>
          <a:p>
            <a:r>
              <a:rPr lang="en-US" altLang="ko-KR"/>
              <a:t>5-1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669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일반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626692" name="Group 4"/>
          <p:cNvGrpSpPr>
            <a:grpSpLocks/>
          </p:cNvGrpSpPr>
          <p:nvPr/>
        </p:nvGrpSpPr>
        <p:grpSpPr bwMode="auto">
          <a:xfrm>
            <a:off x="217488" y="1595438"/>
            <a:ext cx="1368425" cy="647700"/>
            <a:chOff x="197" y="1967"/>
            <a:chExt cx="862" cy="408"/>
          </a:xfrm>
        </p:grpSpPr>
        <p:sp>
          <p:nvSpPr>
            <p:cNvPr id="626693" name="AutoShape 5"/>
            <p:cNvSpPr>
              <a:spLocks noChangeArrowheads="1"/>
            </p:cNvSpPr>
            <p:nvPr/>
          </p:nvSpPr>
          <p:spPr bwMode="auto">
            <a:xfrm>
              <a:off x="197" y="1967"/>
              <a:ext cx="862" cy="408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6694" name="Text Box 6"/>
            <p:cNvSpPr txBox="1">
              <a:spLocks noChangeArrowheads="1"/>
            </p:cNvSpPr>
            <p:nvPr/>
          </p:nvSpPr>
          <p:spPr bwMode="auto">
            <a:xfrm>
              <a:off x="317" y="2106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0"/>
                <a:t>검침카드</a:t>
              </a:r>
            </a:p>
          </p:txBody>
        </p:sp>
      </p:grpSp>
      <p:sp>
        <p:nvSpPr>
          <p:cNvPr id="626695" name="AutoShape 7"/>
          <p:cNvSpPr>
            <a:spLocks noChangeArrowheads="1"/>
          </p:cNvSpPr>
          <p:nvPr/>
        </p:nvSpPr>
        <p:spPr bwMode="auto">
          <a:xfrm>
            <a:off x="2306638" y="159543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지침 입력</a:t>
            </a:r>
          </a:p>
        </p:txBody>
      </p:sp>
      <p:cxnSp>
        <p:nvCxnSpPr>
          <p:cNvPr id="626696" name="AutoShape 8"/>
          <p:cNvCxnSpPr>
            <a:cxnSpLocks noChangeShapeType="1"/>
            <a:stCxn id="626693" idx="3"/>
            <a:endCxn id="626695" idx="1"/>
          </p:cNvCxnSpPr>
          <p:nvPr/>
        </p:nvCxnSpPr>
        <p:spPr bwMode="auto">
          <a:xfrm flipV="1">
            <a:off x="1585913" y="1824038"/>
            <a:ext cx="720725" cy="95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697" name="AutoShape 9"/>
          <p:cNvSpPr>
            <a:spLocks noChangeArrowheads="1"/>
          </p:cNvSpPr>
          <p:nvPr/>
        </p:nvSpPr>
        <p:spPr bwMode="auto">
          <a:xfrm>
            <a:off x="5254625" y="38608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cxnSp>
        <p:nvCxnSpPr>
          <p:cNvPr id="626699" name="AutoShape 11"/>
          <p:cNvCxnSpPr>
            <a:cxnSpLocks noChangeShapeType="1"/>
            <a:stCxn id="626695" idx="3"/>
            <a:endCxn id="626698" idx="1"/>
          </p:cNvCxnSpPr>
          <p:nvPr/>
        </p:nvCxnSpPr>
        <p:spPr bwMode="auto">
          <a:xfrm flipV="1">
            <a:off x="3297238" y="1820863"/>
            <a:ext cx="19526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00" name="AutoShape 12"/>
          <p:cNvCxnSpPr>
            <a:cxnSpLocks noChangeShapeType="1"/>
            <a:stCxn id="626698" idx="2"/>
            <a:endCxn id="626697" idx="0"/>
          </p:cNvCxnSpPr>
          <p:nvPr/>
        </p:nvCxnSpPr>
        <p:spPr bwMode="auto">
          <a:xfrm rot="16200000" flipH="1">
            <a:off x="4871244" y="2982119"/>
            <a:ext cx="1752600" cy="4762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01" name="AutoShape 13"/>
          <p:cNvSpPr>
            <a:spLocks noChangeArrowheads="1"/>
          </p:cNvSpPr>
          <p:nvPr/>
        </p:nvSpPr>
        <p:spPr bwMode="auto">
          <a:xfrm>
            <a:off x="177800" y="2827338"/>
            <a:ext cx="1223963" cy="576262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02" name="Text Box 14"/>
          <p:cNvSpPr txBox="1">
            <a:spLocks noChangeArrowheads="1"/>
          </p:cNvSpPr>
          <p:nvPr/>
        </p:nvSpPr>
        <p:spPr bwMode="auto">
          <a:xfrm>
            <a:off x="420688" y="29003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원격검침</a:t>
            </a:r>
          </a:p>
          <a:p>
            <a:r>
              <a:rPr lang="en-US" altLang="ko-KR" b="0"/>
              <a:t>DATA</a:t>
            </a:r>
          </a:p>
        </p:txBody>
      </p:sp>
      <p:cxnSp>
        <p:nvCxnSpPr>
          <p:cNvPr id="626703" name="AutoShape 15"/>
          <p:cNvCxnSpPr>
            <a:cxnSpLocks noChangeShapeType="1"/>
            <a:stCxn id="626701" idx="5"/>
            <a:endCxn id="626698" idx="1"/>
          </p:cNvCxnSpPr>
          <p:nvPr/>
        </p:nvCxnSpPr>
        <p:spPr bwMode="auto">
          <a:xfrm flipV="1">
            <a:off x="1277938" y="1820863"/>
            <a:ext cx="3971925" cy="1295400"/>
          </a:xfrm>
          <a:prstGeom prst="bentConnector3">
            <a:avLst>
              <a:gd name="adj1" fmla="val 583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26705" name="Text Box 17"/>
          <p:cNvSpPr txBox="1">
            <a:spLocks noChangeArrowheads="1"/>
          </p:cNvSpPr>
          <p:nvPr/>
        </p:nvSpPr>
        <p:spPr bwMode="auto">
          <a:xfrm>
            <a:off x="2033588" y="3113088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</a:p>
        </p:txBody>
      </p:sp>
      <p:grpSp>
        <p:nvGrpSpPr>
          <p:cNvPr id="626706" name="Group 18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26707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08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09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26710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8426450" y="2801938"/>
            <a:ext cx="990600" cy="457200"/>
            <a:chOff x="720" y="624"/>
            <a:chExt cx="624" cy="288"/>
          </a:xfrm>
        </p:grpSpPr>
        <p:grpSp>
          <p:nvGrpSpPr>
            <p:cNvPr id="626712" name="Group 2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13" name="Freeform 2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14" name="Text Box 2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26715" name="Line 2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26717" name="Group 2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18" name="Freeform 3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19" name="Text Box 3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6720" name="Line 3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6721" name="AutoShape 33"/>
          <p:cNvCxnSpPr>
            <a:cxnSpLocks noChangeShapeType="1"/>
            <a:stCxn id="626714" idx="1"/>
            <a:endCxn id="626697" idx="3"/>
          </p:cNvCxnSpPr>
          <p:nvPr/>
        </p:nvCxnSpPr>
        <p:spPr bwMode="auto">
          <a:xfrm rot="10800000" flipV="1">
            <a:off x="6245225" y="3016250"/>
            <a:ext cx="2181225" cy="107315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22" name="AutoShape 34"/>
          <p:cNvCxnSpPr>
            <a:cxnSpLocks noChangeShapeType="1"/>
            <a:stCxn id="626709" idx="1"/>
            <a:endCxn id="626697" idx="3"/>
          </p:cNvCxnSpPr>
          <p:nvPr/>
        </p:nvCxnSpPr>
        <p:spPr bwMode="auto">
          <a:xfrm rot="10800000" flipV="1">
            <a:off x="6245225" y="4086225"/>
            <a:ext cx="2181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23" name="AutoShape 35"/>
          <p:cNvCxnSpPr>
            <a:cxnSpLocks noChangeShapeType="1"/>
            <a:stCxn id="626719" idx="1"/>
            <a:endCxn id="626697" idx="3"/>
          </p:cNvCxnSpPr>
          <p:nvPr/>
        </p:nvCxnSpPr>
        <p:spPr bwMode="auto">
          <a:xfrm rot="10800000">
            <a:off x="6245225" y="4089400"/>
            <a:ext cx="2181225" cy="100330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24" name="Text Box 36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가스 조견</a:t>
            </a:r>
          </a:p>
        </p:txBody>
      </p:sp>
      <p:sp>
        <p:nvSpPr>
          <p:cNvPr id="626725" name="Text Box 37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7113588" y="3724275"/>
            <a:ext cx="1370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</a:p>
        </p:txBody>
      </p:sp>
      <p:sp>
        <p:nvSpPr>
          <p:cNvPr id="626727" name="Rectangle 39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28" name="Rectangle 40"/>
          <p:cNvSpPr>
            <a:spLocks noChangeArrowheads="1"/>
          </p:cNvSpPr>
          <p:nvPr/>
        </p:nvSpPr>
        <p:spPr bwMode="auto">
          <a:xfrm>
            <a:off x="7202488" y="3744913"/>
            <a:ext cx="1195387" cy="68421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29" name="Rectangle 41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30" name="AutoShape 42"/>
          <p:cNvSpPr>
            <a:spLocks noChangeArrowheads="1"/>
          </p:cNvSpPr>
          <p:nvPr/>
        </p:nvSpPr>
        <p:spPr bwMode="auto">
          <a:xfrm>
            <a:off x="3700463" y="3860800"/>
            <a:ext cx="10334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재계산</a:t>
            </a:r>
          </a:p>
        </p:txBody>
      </p:sp>
      <p:sp>
        <p:nvSpPr>
          <p:cNvPr id="626731" name="Text Box 43"/>
          <p:cNvSpPr txBox="1">
            <a:spLocks noChangeArrowheads="1"/>
          </p:cNvSpPr>
          <p:nvPr/>
        </p:nvSpPr>
        <p:spPr bwMode="auto">
          <a:xfrm>
            <a:off x="4154488" y="3184525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원격검침일 경우</a:t>
            </a:r>
          </a:p>
        </p:txBody>
      </p:sp>
      <p:sp>
        <p:nvSpPr>
          <p:cNvPr id="626732" name="Text Box 44"/>
          <p:cNvSpPr txBox="1">
            <a:spLocks noChangeArrowheads="1"/>
          </p:cNvSpPr>
          <p:nvPr/>
        </p:nvSpPr>
        <p:spPr bwMode="auto">
          <a:xfrm>
            <a:off x="4943475" y="808038"/>
            <a:ext cx="4675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원격검침은 당월 지침만 등록 되므로 반드시 재계산을 해야 사용료가 계산됨</a:t>
            </a:r>
          </a:p>
        </p:txBody>
      </p:sp>
      <p:cxnSp>
        <p:nvCxnSpPr>
          <p:cNvPr id="626733" name="AutoShape 45"/>
          <p:cNvCxnSpPr>
            <a:cxnSpLocks noChangeShapeType="1"/>
            <a:stCxn id="626730" idx="3"/>
            <a:endCxn id="626697" idx="1"/>
          </p:cNvCxnSpPr>
          <p:nvPr/>
        </p:nvCxnSpPr>
        <p:spPr bwMode="auto">
          <a:xfrm>
            <a:off x="4733925" y="4089400"/>
            <a:ext cx="520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34" name="AutoShape 46"/>
          <p:cNvCxnSpPr>
            <a:cxnSpLocks noChangeShapeType="1"/>
            <a:stCxn id="626698" idx="2"/>
            <a:endCxn id="626730" idx="0"/>
          </p:cNvCxnSpPr>
          <p:nvPr/>
        </p:nvCxnSpPr>
        <p:spPr bwMode="auto">
          <a:xfrm rot="5400000">
            <a:off x="4105276" y="2220912"/>
            <a:ext cx="1752600" cy="1527175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6735" name="Group 47"/>
          <p:cNvGrpSpPr>
            <a:grpSpLocks/>
          </p:cNvGrpSpPr>
          <p:nvPr/>
        </p:nvGrpSpPr>
        <p:grpSpPr bwMode="auto">
          <a:xfrm>
            <a:off x="5240338" y="5300663"/>
            <a:ext cx="990600" cy="457200"/>
            <a:chOff x="720" y="624"/>
            <a:chExt cx="624" cy="288"/>
          </a:xfrm>
        </p:grpSpPr>
        <p:grpSp>
          <p:nvGrpSpPr>
            <p:cNvPr id="626736" name="Group 4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37" name="Freeform 4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38" name="Text Box 5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6739" name="Line 5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6740" name="AutoShape 52"/>
          <p:cNvCxnSpPr>
            <a:cxnSpLocks noChangeShapeType="1"/>
            <a:stCxn id="626697" idx="2"/>
            <a:endCxn id="626738" idx="3"/>
          </p:cNvCxnSpPr>
          <p:nvPr/>
        </p:nvCxnSpPr>
        <p:spPr bwMode="auto">
          <a:xfrm rot="16200000" flipH="1">
            <a:off x="5391944" y="4675981"/>
            <a:ext cx="1196975" cy="481013"/>
          </a:xfrm>
          <a:prstGeom prst="bentConnector4">
            <a:avLst>
              <a:gd name="adj1" fmla="val 44167"/>
              <a:gd name="adj2" fmla="val 1475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AutoShape 2"/>
          <p:cNvSpPr>
            <a:spLocks noChangeArrowheads="1"/>
          </p:cNvSpPr>
          <p:nvPr/>
        </p:nvSpPr>
        <p:spPr bwMode="auto">
          <a:xfrm>
            <a:off x="457200" y="152400"/>
            <a:ext cx="34290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시스템 배경도</a:t>
            </a:r>
            <a:endParaRPr lang="ko-KR" altLang="en-US" sz="2400" b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4707" name="AutoShape 3"/>
          <p:cNvSpPr>
            <a:spLocks noChangeArrowheads="1"/>
          </p:cNvSpPr>
          <p:nvPr/>
        </p:nvSpPr>
        <p:spPr bwMode="auto">
          <a:xfrm>
            <a:off x="3944938" y="908050"/>
            <a:ext cx="2057400" cy="5562600"/>
          </a:xfrm>
          <a:prstGeom prst="roundRect">
            <a:avLst>
              <a:gd name="adj" fmla="val 16667"/>
            </a:avLst>
          </a:prstGeom>
          <a:solidFill>
            <a:srgbClr val="D5FE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800"/>
              <a:t>검침 시스템</a:t>
            </a:r>
          </a:p>
          <a:p>
            <a:r>
              <a:rPr lang="en-US" altLang="ko-KR" sz="1500"/>
              <a:t>- </a:t>
            </a:r>
            <a:r>
              <a:rPr lang="ko-KR" altLang="en-US" sz="1500"/>
              <a:t>전기검침</a:t>
            </a:r>
          </a:p>
          <a:p>
            <a:r>
              <a:rPr lang="en-US" altLang="ko-KR" sz="1500"/>
              <a:t>- </a:t>
            </a:r>
            <a:r>
              <a:rPr lang="ko-KR" altLang="en-US" sz="1500"/>
              <a:t>수도검침</a:t>
            </a:r>
          </a:p>
          <a:p>
            <a:r>
              <a:rPr lang="en-US" altLang="ko-KR" sz="1500"/>
              <a:t>- </a:t>
            </a:r>
            <a:r>
              <a:rPr lang="ko-KR" altLang="en-US" sz="1500"/>
              <a:t>가스검침</a:t>
            </a:r>
          </a:p>
          <a:p>
            <a:r>
              <a:rPr lang="en-US" altLang="ko-KR" sz="1500"/>
              <a:t>- </a:t>
            </a:r>
            <a:r>
              <a:rPr lang="ko-KR" altLang="en-US" sz="1500"/>
              <a:t>난방검침</a:t>
            </a:r>
          </a:p>
          <a:p>
            <a:r>
              <a:rPr lang="en-US" altLang="ko-KR" sz="1500"/>
              <a:t>- </a:t>
            </a:r>
            <a:r>
              <a:rPr lang="ko-KR" altLang="en-US" sz="1500"/>
              <a:t>기타검침</a:t>
            </a:r>
          </a:p>
          <a:p>
            <a:endParaRPr lang="en-US" altLang="ko-KR" sz="1500"/>
          </a:p>
        </p:txBody>
      </p:sp>
      <p:sp>
        <p:nvSpPr>
          <p:cNvPr id="584768" name="Rectangle 64"/>
          <p:cNvSpPr>
            <a:spLocks noChangeArrowheads="1"/>
          </p:cNvSpPr>
          <p:nvPr/>
        </p:nvSpPr>
        <p:spPr bwMode="auto">
          <a:xfrm>
            <a:off x="704850" y="1341438"/>
            <a:ext cx="1143000" cy="2232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ko-KR" altLang="en-US" sz="1200"/>
              <a:t>관리비</a:t>
            </a:r>
          </a:p>
          <a:p>
            <a:pPr>
              <a:lnSpc>
                <a:spcPct val="90000"/>
              </a:lnSpc>
            </a:pPr>
            <a:r>
              <a:rPr lang="ko-KR" altLang="en-US" sz="1200"/>
              <a:t>시스템</a:t>
            </a:r>
          </a:p>
        </p:txBody>
      </p:sp>
      <p:sp>
        <p:nvSpPr>
          <p:cNvPr id="584782" name="Text Box 78"/>
          <p:cNvSpPr txBox="1">
            <a:spLocks noChangeArrowheads="1"/>
          </p:cNvSpPr>
          <p:nvPr/>
        </p:nvSpPr>
        <p:spPr bwMode="auto">
          <a:xfrm>
            <a:off x="2360613" y="1681163"/>
            <a:ext cx="8524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관리동 설정</a:t>
            </a:r>
          </a:p>
        </p:txBody>
      </p:sp>
      <p:sp>
        <p:nvSpPr>
          <p:cNvPr id="584783" name="Text Box 79"/>
          <p:cNvSpPr txBox="1">
            <a:spLocks noChangeArrowheads="1"/>
          </p:cNvSpPr>
          <p:nvPr/>
        </p:nvSpPr>
        <p:spPr bwMode="auto">
          <a:xfrm>
            <a:off x="2360613" y="2058988"/>
            <a:ext cx="1019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세대 정보 설정</a:t>
            </a:r>
          </a:p>
        </p:txBody>
      </p:sp>
      <p:sp>
        <p:nvSpPr>
          <p:cNvPr id="584786" name="Text Box 82"/>
          <p:cNvSpPr txBox="1">
            <a:spLocks noChangeArrowheads="1"/>
          </p:cNvSpPr>
          <p:nvPr/>
        </p:nvSpPr>
        <p:spPr bwMode="auto">
          <a:xfrm>
            <a:off x="2284413" y="2924175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/>
              <a:t>사용량 및 사용료 </a:t>
            </a:r>
            <a:r>
              <a:rPr lang="en-US" altLang="ko-KR"/>
              <a:t>DATA</a:t>
            </a:r>
          </a:p>
        </p:txBody>
      </p:sp>
      <p:sp>
        <p:nvSpPr>
          <p:cNvPr id="584789" name="Rectangle 85"/>
          <p:cNvSpPr>
            <a:spLocks noChangeArrowheads="1"/>
          </p:cNvSpPr>
          <p:nvPr/>
        </p:nvSpPr>
        <p:spPr bwMode="auto">
          <a:xfrm>
            <a:off x="8193088" y="981075"/>
            <a:ext cx="1143000" cy="16557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ko-KR" altLang="en-US" sz="1200"/>
              <a:t>한전</a:t>
            </a:r>
          </a:p>
        </p:txBody>
      </p:sp>
      <p:sp>
        <p:nvSpPr>
          <p:cNvPr id="584790" name="Line 86"/>
          <p:cNvSpPr>
            <a:spLocks noChangeShapeType="1"/>
          </p:cNvSpPr>
          <p:nvPr/>
        </p:nvSpPr>
        <p:spPr bwMode="auto">
          <a:xfrm>
            <a:off x="6105525" y="2054225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92" name="Text Box 88"/>
          <p:cNvSpPr txBox="1">
            <a:spLocks noChangeArrowheads="1"/>
          </p:cNvSpPr>
          <p:nvPr/>
        </p:nvSpPr>
        <p:spPr bwMode="auto">
          <a:xfrm>
            <a:off x="6608763" y="1017588"/>
            <a:ext cx="893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한전용 동</a:t>
            </a:r>
            <a:r>
              <a:rPr lang="en-US" altLang="ko-KR"/>
              <a:t>,</a:t>
            </a:r>
            <a:r>
              <a:rPr lang="ko-KR" altLang="en-US"/>
              <a:t>호</a:t>
            </a:r>
          </a:p>
        </p:txBody>
      </p:sp>
      <p:sp>
        <p:nvSpPr>
          <p:cNvPr id="584793" name="Text Box 89"/>
          <p:cNvSpPr txBox="1">
            <a:spLocks noChangeArrowheads="1"/>
          </p:cNvSpPr>
          <p:nvPr/>
        </p:nvSpPr>
        <p:spPr bwMode="auto">
          <a:xfrm>
            <a:off x="6608763" y="1376363"/>
            <a:ext cx="977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한전 기초자료</a:t>
            </a:r>
          </a:p>
        </p:txBody>
      </p:sp>
      <p:sp>
        <p:nvSpPr>
          <p:cNvPr id="584795" name="Text Box 91"/>
          <p:cNvSpPr txBox="1">
            <a:spLocks noChangeArrowheads="1"/>
          </p:cNvSpPr>
          <p:nvPr/>
        </p:nvSpPr>
        <p:spPr bwMode="auto">
          <a:xfrm>
            <a:off x="6032500" y="1765300"/>
            <a:ext cx="2078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/>
              <a:t>한전 보고용 송신 </a:t>
            </a:r>
            <a:r>
              <a:rPr lang="en-US" altLang="ko-KR"/>
              <a:t>text</a:t>
            </a:r>
          </a:p>
        </p:txBody>
      </p:sp>
      <p:sp>
        <p:nvSpPr>
          <p:cNvPr id="584796" name="Rectangle 92"/>
          <p:cNvSpPr>
            <a:spLocks noChangeArrowheads="1"/>
          </p:cNvSpPr>
          <p:nvPr/>
        </p:nvSpPr>
        <p:spPr bwMode="auto">
          <a:xfrm>
            <a:off x="704850" y="4652963"/>
            <a:ext cx="1143000" cy="14462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ko-KR" altLang="en-US" sz="1200"/>
              <a:t>관리사무소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(</a:t>
            </a:r>
            <a:r>
              <a:rPr lang="ko-KR" altLang="en-US" sz="1200"/>
              <a:t>검침원</a:t>
            </a:r>
            <a:r>
              <a:rPr lang="en-US" altLang="ko-KR" sz="1200"/>
              <a:t>)</a:t>
            </a:r>
          </a:p>
        </p:txBody>
      </p:sp>
      <p:sp>
        <p:nvSpPr>
          <p:cNvPr id="584800" name="Line 96"/>
          <p:cNvSpPr>
            <a:spLocks noChangeShapeType="1"/>
          </p:cNvSpPr>
          <p:nvPr/>
        </p:nvSpPr>
        <p:spPr bwMode="auto">
          <a:xfrm>
            <a:off x="1928813" y="19891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01" name="Line 97"/>
          <p:cNvSpPr>
            <a:spLocks noChangeShapeType="1"/>
          </p:cNvSpPr>
          <p:nvPr/>
        </p:nvSpPr>
        <p:spPr bwMode="auto">
          <a:xfrm>
            <a:off x="1928813" y="23495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03" name="Line 99"/>
          <p:cNvSpPr>
            <a:spLocks noChangeShapeType="1"/>
          </p:cNvSpPr>
          <p:nvPr/>
        </p:nvSpPr>
        <p:spPr bwMode="auto">
          <a:xfrm flipH="1">
            <a:off x="1857375" y="314166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08" name="Line 104"/>
          <p:cNvSpPr>
            <a:spLocks noChangeShapeType="1"/>
          </p:cNvSpPr>
          <p:nvPr/>
        </p:nvSpPr>
        <p:spPr bwMode="auto">
          <a:xfrm>
            <a:off x="1928813" y="530066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09" name="Text Box 105"/>
          <p:cNvSpPr txBox="1">
            <a:spLocks noChangeArrowheads="1"/>
          </p:cNvSpPr>
          <p:nvPr/>
        </p:nvSpPr>
        <p:spPr bwMode="auto">
          <a:xfrm>
            <a:off x="2289175" y="5013325"/>
            <a:ext cx="1042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/>
              <a:t>검침 </a:t>
            </a:r>
            <a:r>
              <a:rPr lang="en-US" altLang="ko-KR"/>
              <a:t>DATA</a:t>
            </a:r>
          </a:p>
        </p:txBody>
      </p:sp>
      <p:sp>
        <p:nvSpPr>
          <p:cNvPr id="584810" name="Line 106"/>
          <p:cNvSpPr>
            <a:spLocks noChangeShapeType="1"/>
          </p:cNvSpPr>
          <p:nvPr/>
        </p:nvSpPr>
        <p:spPr bwMode="auto">
          <a:xfrm flipH="1">
            <a:off x="6032500" y="133508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11" name="Line 107"/>
          <p:cNvSpPr>
            <a:spLocks noChangeShapeType="1"/>
          </p:cNvSpPr>
          <p:nvPr/>
        </p:nvSpPr>
        <p:spPr bwMode="auto">
          <a:xfrm flipH="1">
            <a:off x="6032500" y="16922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13" name="Rectangle 109"/>
          <p:cNvSpPr>
            <a:spLocks noChangeArrowheads="1"/>
          </p:cNvSpPr>
          <p:nvPr/>
        </p:nvSpPr>
        <p:spPr bwMode="auto">
          <a:xfrm>
            <a:off x="8193088" y="2905125"/>
            <a:ext cx="1143000" cy="955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ko-KR" altLang="en-US" sz="1200"/>
              <a:t>상수도 </a:t>
            </a:r>
          </a:p>
          <a:p>
            <a:pPr>
              <a:lnSpc>
                <a:spcPct val="90000"/>
              </a:lnSpc>
            </a:pPr>
            <a:r>
              <a:rPr lang="ko-KR" altLang="en-US" sz="1200"/>
              <a:t>사업본부</a:t>
            </a:r>
          </a:p>
        </p:txBody>
      </p:sp>
      <p:sp>
        <p:nvSpPr>
          <p:cNvPr id="584815" name="Line 111"/>
          <p:cNvSpPr>
            <a:spLocks noChangeShapeType="1"/>
          </p:cNvSpPr>
          <p:nvPr/>
        </p:nvSpPr>
        <p:spPr bwMode="auto">
          <a:xfrm flipH="1">
            <a:off x="6032500" y="3357563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17" name="Rectangle 113"/>
          <p:cNvSpPr>
            <a:spLocks noChangeArrowheads="1"/>
          </p:cNvSpPr>
          <p:nvPr/>
        </p:nvSpPr>
        <p:spPr bwMode="auto">
          <a:xfrm>
            <a:off x="8193088" y="5445125"/>
            <a:ext cx="1143000" cy="955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ko-KR" altLang="en-US" sz="1200"/>
              <a:t>지역난방공사</a:t>
            </a:r>
          </a:p>
        </p:txBody>
      </p:sp>
      <p:sp>
        <p:nvSpPr>
          <p:cNvPr id="584818" name="Text Box 114"/>
          <p:cNvSpPr txBox="1">
            <a:spLocks noChangeArrowheads="1"/>
          </p:cNvSpPr>
          <p:nvPr/>
        </p:nvSpPr>
        <p:spPr bwMode="auto">
          <a:xfrm>
            <a:off x="6765925" y="3040063"/>
            <a:ext cx="727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수도 조견</a:t>
            </a:r>
          </a:p>
        </p:txBody>
      </p:sp>
      <p:sp>
        <p:nvSpPr>
          <p:cNvPr id="584821" name="Line 117"/>
          <p:cNvSpPr>
            <a:spLocks noChangeShapeType="1"/>
          </p:cNvSpPr>
          <p:nvPr/>
        </p:nvSpPr>
        <p:spPr bwMode="auto">
          <a:xfrm flipH="1">
            <a:off x="6062663" y="590708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22" name="Text Box 118"/>
          <p:cNvSpPr txBox="1">
            <a:spLocks noChangeArrowheads="1"/>
          </p:cNvSpPr>
          <p:nvPr/>
        </p:nvSpPr>
        <p:spPr bwMode="auto">
          <a:xfrm>
            <a:off x="6919913" y="5695950"/>
            <a:ext cx="476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조견</a:t>
            </a:r>
          </a:p>
        </p:txBody>
      </p:sp>
      <p:sp>
        <p:nvSpPr>
          <p:cNvPr id="584825" name="Line 121"/>
          <p:cNvSpPr>
            <a:spLocks noChangeShapeType="1"/>
          </p:cNvSpPr>
          <p:nvPr/>
        </p:nvSpPr>
        <p:spPr bwMode="auto">
          <a:xfrm>
            <a:off x="1928813" y="551656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26" name="Text Box 122"/>
          <p:cNvSpPr txBox="1">
            <a:spLocks noChangeArrowheads="1"/>
          </p:cNvSpPr>
          <p:nvPr/>
        </p:nvSpPr>
        <p:spPr bwMode="auto">
          <a:xfrm>
            <a:off x="2128838" y="5516563"/>
            <a:ext cx="131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각종 검침 현황 자료</a:t>
            </a:r>
          </a:p>
        </p:txBody>
      </p:sp>
      <p:sp>
        <p:nvSpPr>
          <p:cNvPr id="584828" name="Text Box 124"/>
          <p:cNvSpPr txBox="1">
            <a:spLocks noChangeArrowheads="1"/>
          </p:cNvSpPr>
          <p:nvPr/>
        </p:nvSpPr>
        <p:spPr bwMode="auto">
          <a:xfrm>
            <a:off x="6057900" y="2133600"/>
            <a:ext cx="2078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/>
              <a:t>한전요금정보</a:t>
            </a:r>
          </a:p>
        </p:txBody>
      </p:sp>
      <p:sp>
        <p:nvSpPr>
          <p:cNvPr id="584829" name="Line 125"/>
          <p:cNvSpPr>
            <a:spLocks noChangeShapeType="1"/>
          </p:cNvSpPr>
          <p:nvPr/>
        </p:nvSpPr>
        <p:spPr bwMode="auto">
          <a:xfrm flipH="1">
            <a:off x="6061075" y="24304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830" name="Text Box 126"/>
          <p:cNvSpPr txBox="1">
            <a:spLocks noChangeArrowheads="1"/>
          </p:cNvSpPr>
          <p:nvPr/>
        </p:nvSpPr>
        <p:spPr bwMode="auto">
          <a:xfrm>
            <a:off x="2312988" y="2457450"/>
            <a:ext cx="1060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일수 세대 정보 </a:t>
            </a:r>
          </a:p>
        </p:txBody>
      </p:sp>
      <p:sp>
        <p:nvSpPr>
          <p:cNvPr id="584831" name="Line 127"/>
          <p:cNvSpPr>
            <a:spLocks noChangeShapeType="1"/>
          </p:cNvSpPr>
          <p:nvPr/>
        </p:nvSpPr>
        <p:spPr bwMode="auto">
          <a:xfrm>
            <a:off x="1901825" y="277495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3078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일수세대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30788" name="AutoShape 4"/>
          <p:cNvSpPr>
            <a:spLocks noChangeArrowheads="1"/>
          </p:cNvSpPr>
          <p:nvPr/>
        </p:nvSpPr>
        <p:spPr bwMode="auto">
          <a:xfrm>
            <a:off x="5254625" y="27813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grpSp>
        <p:nvGrpSpPr>
          <p:cNvPr id="630791" name="Group 7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30792" name="Group 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0793" name="Freeform 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0794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30795" name="Line 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0796" name="Group 12"/>
          <p:cNvGrpSpPr>
            <a:grpSpLocks/>
          </p:cNvGrpSpPr>
          <p:nvPr/>
        </p:nvGrpSpPr>
        <p:grpSpPr bwMode="auto">
          <a:xfrm>
            <a:off x="8426450" y="2790825"/>
            <a:ext cx="990600" cy="457200"/>
            <a:chOff x="720" y="624"/>
            <a:chExt cx="624" cy="288"/>
          </a:xfrm>
        </p:grpSpPr>
        <p:grpSp>
          <p:nvGrpSpPr>
            <p:cNvPr id="630797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0798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0799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30800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0801" name="Group 17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30802" name="Group 1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0803" name="Freeform 1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0804" name="Text Box 2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30805" name="Line 2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30806" name="AutoShape 22"/>
          <p:cNvCxnSpPr>
            <a:cxnSpLocks noChangeShapeType="1"/>
            <a:stCxn id="630799" idx="1"/>
            <a:endCxn id="630788" idx="3"/>
          </p:cNvCxnSpPr>
          <p:nvPr/>
        </p:nvCxnSpPr>
        <p:spPr bwMode="auto">
          <a:xfrm rot="10800000" flipV="1">
            <a:off x="6245225" y="3005138"/>
            <a:ext cx="21812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07" name="AutoShape 23"/>
          <p:cNvCxnSpPr>
            <a:cxnSpLocks noChangeShapeType="1"/>
            <a:stCxn id="630794" idx="1"/>
            <a:endCxn id="630788" idx="3"/>
          </p:cNvCxnSpPr>
          <p:nvPr/>
        </p:nvCxnSpPr>
        <p:spPr bwMode="auto">
          <a:xfrm rot="10800000">
            <a:off x="6245225" y="3009900"/>
            <a:ext cx="2181225" cy="1076325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08" name="AutoShape 24"/>
          <p:cNvCxnSpPr>
            <a:cxnSpLocks noChangeShapeType="1"/>
            <a:stCxn id="630804" idx="1"/>
            <a:endCxn id="630788" idx="3"/>
          </p:cNvCxnSpPr>
          <p:nvPr/>
        </p:nvCxnSpPr>
        <p:spPr bwMode="auto">
          <a:xfrm rot="10800000">
            <a:off x="6245225" y="3009900"/>
            <a:ext cx="2181225" cy="2082800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0809" name="Text Box 25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전기 조견</a:t>
            </a:r>
          </a:p>
        </p:txBody>
      </p:sp>
      <p:sp>
        <p:nvSpPr>
          <p:cNvPr id="630810" name="Text Box 26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30811" name="Rectangle 27"/>
          <p:cNvSpPr>
            <a:spLocks noChangeArrowheads="1"/>
          </p:cNvSpPr>
          <p:nvPr/>
        </p:nvSpPr>
        <p:spPr bwMode="auto">
          <a:xfrm>
            <a:off x="7113588" y="3571875"/>
            <a:ext cx="1370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계산방식</a:t>
            </a:r>
          </a:p>
        </p:txBody>
      </p:sp>
      <p:sp>
        <p:nvSpPr>
          <p:cNvPr id="630812" name="Rectangle 28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0813" name="Rectangle 29"/>
          <p:cNvSpPr>
            <a:spLocks noChangeArrowheads="1"/>
          </p:cNvSpPr>
          <p:nvPr/>
        </p:nvSpPr>
        <p:spPr bwMode="auto">
          <a:xfrm>
            <a:off x="7202488" y="3509963"/>
            <a:ext cx="1195387" cy="100806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0814" name="Rectangle 30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30815" name="AutoShape 31"/>
          <p:cNvCxnSpPr>
            <a:cxnSpLocks noChangeShapeType="1"/>
            <a:stCxn id="630827" idx="3"/>
            <a:endCxn id="630788" idx="1"/>
          </p:cNvCxnSpPr>
          <p:nvPr/>
        </p:nvCxnSpPr>
        <p:spPr bwMode="auto">
          <a:xfrm flipV="1">
            <a:off x="1928813" y="3009900"/>
            <a:ext cx="3325812" cy="379413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16" name="AutoShape 32"/>
          <p:cNvCxnSpPr>
            <a:cxnSpLocks noChangeShapeType="1"/>
            <a:stCxn id="630789" idx="2"/>
            <a:endCxn id="630788" idx="0"/>
          </p:cNvCxnSpPr>
          <p:nvPr/>
        </p:nvCxnSpPr>
        <p:spPr bwMode="auto">
          <a:xfrm rot="16200000" flipH="1">
            <a:off x="5410994" y="2442369"/>
            <a:ext cx="673100" cy="4762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0817" name="Group 33"/>
          <p:cNvGrpSpPr>
            <a:grpSpLocks/>
          </p:cNvGrpSpPr>
          <p:nvPr/>
        </p:nvGrpSpPr>
        <p:grpSpPr bwMode="auto">
          <a:xfrm>
            <a:off x="4881563" y="5661025"/>
            <a:ext cx="990600" cy="457200"/>
            <a:chOff x="720" y="624"/>
            <a:chExt cx="624" cy="288"/>
          </a:xfrm>
        </p:grpSpPr>
        <p:grpSp>
          <p:nvGrpSpPr>
            <p:cNvPr id="630818" name="Group 3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0819" name="Freeform 3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0820" name="Text Box 3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30821" name="Line 3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849313" y="1412875"/>
            <a:ext cx="9906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고지 프로그램</a:t>
            </a:r>
          </a:p>
        </p:txBody>
      </p:sp>
      <p:sp>
        <p:nvSpPr>
          <p:cNvPr id="630823" name="AutoShape 39"/>
          <p:cNvSpPr>
            <a:spLocks noChangeArrowheads="1"/>
          </p:cNvSpPr>
          <p:nvPr/>
        </p:nvSpPr>
        <p:spPr bwMode="auto">
          <a:xfrm>
            <a:off x="631825" y="2349500"/>
            <a:ext cx="149383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일수세대 정보등록</a:t>
            </a:r>
          </a:p>
        </p:txBody>
      </p:sp>
      <p:grpSp>
        <p:nvGrpSpPr>
          <p:cNvPr id="630824" name="Group 40"/>
          <p:cNvGrpSpPr>
            <a:grpSpLocks/>
          </p:cNvGrpSpPr>
          <p:nvPr/>
        </p:nvGrpSpPr>
        <p:grpSpPr bwMode="auto">
          <a:xfrm>
            <a:off x="722313" y="3175000"/>
            <a:ext cx="1206500" cy="457200"/>
            <a:chOff x="720" y="624"/>
            <a:chExt cx="624" cy="288"/>
          </a:xfrm>
        </p:grpSpPr>
        <p:grpSp>
          <p:nvGrpSpPr>
            <p:cNvPr id="630825" name="Group 4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0826" name="Freeform 4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0827" name="Text Box 4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일수세대정보</a:t>
                </a:r>
              </a:p>
            </p:txBody>
          </p:sp>
        </p:grpSp>
        <p:sp>
          <p:nvSpPr>
            <p:cNvPr id="630828" name="Line 4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0829" name="Line 45"/>
          <p:cNvSpPr>
            <a:spLocks noChangeShapeType="1"/>
          </p:cNvSpPr>
          <p:nvPr/>
        </p:nvSpPr>
        <p:spPr bwMode="auto">
          <a:xfrm>
            <a:off x="1352550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0830" name="Line 46"/>
          <p:cNvSpPr>
            <a:spLocks noChangeShapeType="1"/>
          </p:cNvSpPr>
          <p:nvPr/>
        </p:nvSpPr>
        <p:spPr bwMode="auto">
          <a:xfrm>
            <a:off x="1352550" y="2814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0831" name="AutoShape 47"/>
          <p:cNvSpPr>
            <a:spLocks noChangeArrowheads="1"/>
          </p:cNvSpPr>
          <p:nvPr/>
        </p:nvSpPr>
        <p:spPr bwMode="auto">
          <a:xfrm>
            <a:off x="3224213" y="395287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사용량별 </a:t>
            </a:r>
          </a:p>
          <a:p>
            <a:r>
              <a:rPr lang="ko-KR" altLang="en-US" sz="1200" b="0"/>
              <a:t>각자 계산</a:t>
            </a:r>
          </a:p>
        </p:txBody>
      </p:sp>
      <p:sp>
        <p:nvSpPr>
          <p:cNvPr id="630832" name="AutoShape 48"/>
          <p:cNvSpPr>
            <a:spLocks noChangeArrowheads="1"/>
          </p:cNvSpPr>
          <p:nvPr/>
        </p:nvSpPr>
        <p:spPr bwMode="auto">
          <a:xfrm>
            <a:off x="4376738" y="3952875"/>
            <a:ext cx="1295400" cy="433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주거일수 </a:t>
            </a:r>
            <a:r>
              <a:rPr lang="en-US" altLang="ko-KR" b="0"/>
              <a:t>/ </a:t>
            </a:r>
            <a:r>
              <a:rPr lang="ko-KR" altLang="en-US" b="0"/>
              <a:t>총일수</a:t>
            </a:r>
            <a:r>
              <a:rPr lang="en-US" altLang="ko-KR" b="0"/>
              <a:t>) </a:t>
            </a:r>
          </a:p>
          <a:p>
            <a:r>
              <a:rPr lang="en-US" altLang="ko-KR" b="0"/>
              <a:t>* </a:t>
            </a:r>
            <a:r>
              <a:rPr lang="ko-KR" altLang="en-US" b="0"/>
              <a:t>사용료</a:t>
            </a:r>
          </a:p>
        </p:txBody>
      </p:sp>
      <p:cxnSp>
        <p:nvCxnSpPr>
          <p:cNvPr id="630833" name="AutoShape 49"/>
          <p:cNvCxnSpPr>
            <a:cxnSpLocks noChangeShapeType="1"/>
            <a:stCxn id="630788" idx="2"/>
            <a:endCxn id="630831" idx="0"/>
          </p:cNvCxnSpPr>
          <p:nvPr/>
        </p:nvCxnSpPr>
        <p:spPr bwMode="auto">
          <a:xfrm rot="5400000">
            <a:off x="4377531" y="2580482"/>
            <a:ext cx="714375" cy="2030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34" name="AutoShape 50"/>
          <p:cNvCxnSpPr>
            <a:cxnSpLocks noChangeShapeType="1"/>
            <a:stCxn id="630788" idx="2"/>
            <a:endCxn id="630832" idx="0"/>
          </p:cNvCxnSpPr>
          <p:nvPr/>
        </p:nvCxnSpPr>
        <p:spPr bwMode="auto">
          <a:xfrm rot="5400000">
            <a:off x="5029994" y="3232944"/>
            <a:ext cx="714375" cy="725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35" name="AutoShape 51"/>
          <p:cNvCxnSpPr>
            <a:cxnSpLocks noChangeShapeType="1"/>
            <a:stCxn id="630832" idx="2"/>
            <a:endCxn id="630820" idx="3"/>
          </p:cNvCxnSpPr>
          <p:nvPr/>
        </p:nvCxnSpPr>
        <p:spPr bwMode="auto">
          <a:xfrm rot="16200000" flipH="1">
            <a:off x="4703763" y="4706938"/>
            <a:ext cx="1489075" cy="847725"/>
          </a:xfrm>
          <a:prstGeom prst="bentConnector4">
            <a:avLst>
              <a:gd name="adj1" fmla="val 45310"/>
              <a:gd name="adj2" fmla="val 1631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36" name="AutoShape 52"/>
          <p:cNvCxnSpPr>
            <a:cxnSpLocks noChangeShapeType="1"/>
            <a:stCxn id="630831" idx="2"/>
            <a:endCxn id="630820" idx="3"/>
          </p:cNvCxnSpPr>
          <p:nvPr/>
        </p:nvCxnSpPr>
        <p:spPr bwMode="auto">
          <a:xfrm rot="16200000" flipH="1">
            <a:off x="4063206" y="4066382"/>
            <a:ext cx="1465263" cy="2152650"/>
          </a:xfrm>
          <a:prstGeom prst="bentConnector4">
            <a:avLst>
              <a:gd name="adj1" fmla="val 44310"/>
              <a:gd name="adj2" fmla="val 124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0837" name="Rectangle 53"/>
          <p:cNvSpPr>
            <a:spLocks noChangeArrowheads="1"/>
          </p:cNvSpPr>
          <p:nvPr/>
        </p:nvSpPr>
        <p:spPr bwMode="auto">
          <a:xfrm>
            <a:off x="2432050" y="3190875"/>
            <a:ext cx="71913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0838" name="Text Box 54"/>
          <p:cNvSpPr txBox="1">
            <a:spLocks noChangeArrowheads="1"/>
          </p:cNvSpPr>
          <p:nvPr/>
        </p:nvSpPr>
        <p:spPr bwMode="auto">
          <a:xfrm>
            <a:off x="2452688" y="3175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입주구분</a:t>
            </a:r>
          </a:p>
          <a:p>
            <a:r>
              <a:rPr lang="ko-KR" altLang="en-US" b="0"/>
              <a:t>일수</a:t>
            </a:r>
          </a:p>
        </p:txBody>
      </p:sp>
      <p:sp>
        <p:nvSpPr>
          <p:cNvPr id="630839" name="AutoShape 55"/>
          <p:cNvSpPr>
            <a:spLocks noChangeArrowheads="1"/>
          </p:cNvSpPr>
          <p:nvPr/>
        </p:nvSpPr>
        <p:spPr bwMode="auto">
          <a:xfrm>
            <a:off x="5745163" y="3948113"/>
            <a:ext cx="1295400" cy="4333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총금액 </a:t>
            </a:r>
            <a:r>
              <a:rPr lang="en-US" altLang="ko-KR" b="0">
                <a:latin typeface="Times New Roman" panose="02020603050405020304" pitchFamily="18" charset="0"/>
              </a:rPr>
              <a:t>–</a:t>
            </a:r>
            <a:r>
              <a:rPr lang="en-US" altLang="ko-KR" b="0"/>
              <a:t> </a:t>
            </a:r>
            <a:r>
              <a:rPr lang="ko-KR" altLang="en-US" b="0"/>
              <a:t>한세대의</a:t>
            </a:r>
          </a:p>
          <a:p>
            <a:r>
              <a:rPr lang="ko-KR" altLang="en-US" b="0"/>
              <a:t>조견적용사용료</a:t>
            </a:r>
            <a:r>
              <a:rPr lang="en-US" altLang="ko-KR" b="0"/>
              <a:t>) </a:t>
            </a:r>
          </a:p>
        </p:txBody>
      </p:sp>
      <p:cxnSp>
        <p:nvCxnSpPr>
          <p:cNvPr id="630840" name="AutoShape 56"/>
          <p:cNvCxnSpPr>
            <a:cxnSpLocks noChangeShapeType="1"/>
            <a:stCxn id="630788" idx="2"/>
            <a:endCxn id="630839" idx="0"/>
          </p:cNvCxnSpPr>
          <p:nvPr/>
        </p:nvCxnSpPr>
        <p:spPr bwMode="auto">
          <a:xfrm rot="16200000" flipH="1">
            <a:off x="5716587" y="3271838"/>
            <a:ext cx="709613" cy="64293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0841" name="AutoShape 57"/>
          <p:cNvCxnSpPr>
            <a:cxnSpLocks noChangeShapeType="1"/>
            <a:endCxn id="630820" idx="3"/>
          </p:cNvCxnSpPr>
          <p:nvPr/>
        </p:nvCxnSpPr>
        <p:spPr bwMode="auto">
          <a:xfrm rot="5400000">
            <a:off x="5386387" y="4851401"/>
            <a:ext cx="1509713" cy="538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가스 검침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가스 검침 데이터를 등록한다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61133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ko-KR" altLang="en-US" b="0"/>
              <a:t>가스검침은 검침 기초정보 등록</a:t>
            </a:r>
            <a:r>
              <a:rPr lang="en-US" altLang="ko-KR" b="0"/>
              <a:t>, </a:t>
            </a:r>
            <a:r>
              <a:rPr lang="ko-KR" altLang="en-US" b="0"/>
              <a:t>조견표 등록</a:t>
            </a:r>
            <a:r>
              <a:rPr lang="en-US" altLang="ko-KR" b="0"/>
              <a:t>, </a:t>
            </a:r>
            <a:r>
              <a:rPr lang="ko-KR" altLang="en-US" b="0"/>
              <a:t>계량기 정보관리</a:t>
            </a:r>
            <a:r>
              <a:rPr lang="en-US" altLang="ko-KR" b="0"/>
              <a:t>, </a:t>
            </a:r>
            <a:r>
              <a:rPr lang="ko-KR" altLang="en-US" b="0"/>
              <a:t>검침등록</a:t>
            </a:r>
            <a:r>
              <a:rPr lang="en-US" altLang="ko-KR" b="0"/>
              <a:t>, </a:t>
            </a:r>
            <a:r>
              <a:rPr lang="ko-KR" altLang="en-US" b="0"/>
              <a:t>일괄처리 </a:t>
            </a:r>
            <a:r>
              <a:rPr lang="en-US" altLang="ko-KR" b="0"/>
              <a:t>5</a:t>
            </a:r>
            <a:r>
              <a:rPr lang="ko-KR" altLang="en-US" b="0"/>
              <a:t>개의 </a:t>
            </a:r>
            <a:r>
              <a:rPr lang="en-US" altLang="ko-KR" b="0">
                <a:solidFill>
                  <a:srgbClr val="000000"/>
                </a:solidFill>
              </a:rPr>
              <a:t>Activity</a:t>
            </a:r>
            <a:r>
              <a:rPr lang="ko-KR" altLang="en-US" b="0"/>
              <a:t>로 구성되어 있다</a:t>
            </a:r>
            <a:r>
              <a:rPr lang="en-US" altLang="ko-KR" b="0"/>
              <a:t>. 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1. </a:t>
            </a:r>
            <a:r>
              <a:rPr lang="ko-KR" altLang="en-US" b="0"/>
              <a:t>검침 등록 기초정보</a:t>
            </a:r>
          </a:p>
          <a:p>
            <a:pPr algn="l"/>
            <a:r>
              <a:rPr lang="ko-KR" altLang="en-US" b="0"/>
              <a:t>   ● 검침등록에 있어 참조가 되어야 할 항목들에 대해 설정한다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 1) </a:t>
            </a:r>
            <a:r>
              <a:rPr lang="ko-KR" altLang="en-US" b="0"/>
              <a:t>검침여부</a:t>
            </a:r>
            <a:r>
              <a:rPr lang="en-US" altLang="ko-KR" b="0"/>
              <a:t>(</a:t>
            </a:r>
            <a:r>
              <a:rPr lang="ko-KR" altLang="en-US" b="0"/>
              <a:t>가스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    3) </a:t>
            </a:r>
            <a:r>
              <a:rPr lang="ko-KR" altLang="en-US" b="0"/>
              <a:t>끝전처리 방식 및 조견 적용구분</a:t>
            </a:r>
            <a:r>
              <a:rPr lang="en-US" altLang="ko-KR" b="0"/>
              <a:t>(</a:t>
            </a:r>
            <a:r>
              <a:rPr lang="ko-KR" altLang="en-US" b="0"/>
              <a:t>누진 </a:t>
            </a:r>
            <a:r>
              <a:rPr lang="en-US" altLang="ko-KR" b="0"/>
              <a:t>or </a:t>
            </a:r>
            <a:r>
              <a:rPr lang="ko-KR" altLang="en-US" b="0"/>
              <a:t>사용량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    4) </a:t>
            </a:r>
            <a:r>
              <a:rPr lang="ko-KR" altLang="en-US" b="0"/>
              <a:t>오차범위 및 최대 사용량 설정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2. </a:t>
            </a:r>
            <a:r>
              <a:rPr lang="ko-KR" altLang="en-US" b="0"/>
              <a:t>조견표 등록  </a:t>
            </a:r>
          </a:p>
          <a:p>
            <a:pPr algn="l"/>
            <a:r>
              <a:rPr lang="ko-KR" altLang="en-US" b="0"/>
              <a:t>   ● 기준 요금표를 등록</a:t>
            </a:r>
            <a:r>
              <a:rPr lang="en-US" altLang="ko-KR" b="0"/>
              <a:t>/</a:t>
            </a:r>
            <a:r>
              <a:rPr lang="ko-KR" altLang="en-US" b="0"/>
              <a:t>관리한다</a:t>
            </a:r>
            <a:r>
              <a:rPr lang="en-US" altLang="ko-KR" b="0"/>
              <a:t>.</a:t>
            </a:r>
            <a:r>
              <a:rPr lang="en-US" altLang="ko-KR"/>
              <a:t> </a:t>
            </a:r>
            <a:r>
              <a:rPr lang="en-US" altLang="ko-KR" b="0"/>
              <a:t>(</a:t>
            </a:r>
            <a:r>
              <a:rPr lang="ko-KR" altLang="en-US" b="0"/>
              <a:t>적용일 기준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-  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에서 </a:t>
            </a:r>
            <a:r>
              <a:rPr lang="en-US" altLang="ko-KR" b="0"/>
              <a:t>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까지 기본요금</a:t>
            </a:r>
            <a:r>
              <a:rPr lang="en-US" altLang="ko-KR" b="0"/>
              <a:t>,</a:t>
            </a:r>
            <a:r>
              <a:rPr lang="ko-KR" altLang="en-US" b="0"/>
              <a:t>단가 정의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3. </a:t>
            </a:r>
            <a:r>
              <a:rPr lang="ko-KR" altLang="en-US" b="0"/>
              <a:t>계량기 정보관리</a:t>
            </a:r>
          </a:p>
          <a:p>
            <a:pPr algn="l"/>
            <a:r>
              <a:rPr lang="ko-KR" altLang="en-US" b="0"/>
              <a:t>   ● 관리하는 동 별 가스 계량기의 자릿수와 소수점 설정한다</a:t>
            </a:r>
            <a:r>
              <a:rPr lang="en-US" altLang="ko-KR" b="0"/>
              <a:t>.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4. </a:t>
            </a:r>
            <a:r>
              <a:rPr lang="ko-KR" altLang="en-US" b="0"/>
              <a:t>검침등록</a:t>
            </a:r>
          </a:p>
          <a:p>
            <a:pPr algn="l"/>
            <a:r>
              <a:rPr lang="ko-KR" altLang="en-US"/>
              <a:t>   </a:t>
            </a:r>
            <a:r>
              <a:rPr lang="ko-KR" altLang="en-US" b="0"/>
              <a:t>● 사용한 가스량을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/>
              <a:t>  </a:t>
            </a:r>
          </a:p>
          <a:p>
            <a:pPr algn="l"/>
            <a:endParaRPr lang="en-US" altLang="ko-K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가스 검침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가스 검침 데이터를 등록한다</a:t>
            </a:r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236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en-US" altLang="ko-KR" b="0"/>
              <a:t>5. </a:t>
            </a:r>
            <a:r>
              <a:rPr lang="ko-KR" altLang="en-US" b="0"/>
              <a:t>일괄 재계산</a:t>
            </a:r>
          </a:p>
          <a:p>
            <a:pPr algn="l"/>
            <a:r>
              <a:rPr lang="ko-KR" altLang="en-US" b="0"/>
              <a:t> ● 사용한 가스량을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1) </a:t>
            </a:r>
            <a:r>
              <a:rPr lang="ko-KR" altLang="en-US" b="0"/>
              <a:t>검침에 대한 사용료를 계산한 후 화면의 입력조건에 따라서 사용료를 일괄  재계산 처리를 하는 화면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2) </a:t>
            </a:r>
            <a:r>
              <a:rPr lang="ko-KR" altLang="en-US" b="0"/>
              <a:t>검침일이 늦을 경우 사용량이 누진에 의해 금액이 추가 징수 되므로 추가 징수분 만큼 금액을 제하는 방법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3) </a:t>
            </a:r>
            <a:r>
              <a:rPr lang="ko-KR" altLang="en-US" b="0"/>
              <a:t>조견 또는 사용계산식 변경으로 인한 재계산 </a:t>
            </a:r>
          </a:p>
          <a:p>
            <a:pPr algn="l"/>
            <a:endParaRPr lang="ko-KR" altLang="en-US" b="0"/>
          </a:p>
          <a:p>
            <a:pPr algn="l"/>
            <a:endParaRPr lang="en-US" altLang="ko-K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337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난방 검침</a:t>
            </a:r>
          </a:p>
        </p:txBody>
      </p:sp>
      <p:sp>
        <p:nvSpPr>
          <p:cNvPr id="613380" name="AutoShape 4"/>
          <p:cNvSpPr>
            <a:spLocks noChangeArrowheads="1"/>
          </p:cNvSpPr>
          <p:nvPr/>
        </p:nvSpPr>
        <p:spPr bwMode="auto">
          <a:xfrm>
            <a:off x="2073275" y="2697163"/>
            <a:ext cx="1135063" cy="485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①</a:t>
            </a:r>
            <a:r>
              <a:rPr lang="ko-KR" altLang="en-US" sz="1200" b="0"/>
              <a:t>검침 기초정보</a:t>
            </a:r>
            <a:r>
              <a:rPr lang="ko-KR" altLang="ko-KR" sz="1200" b="0"/>
              <a:t> </a:t>
            </a:r>
          </a:p>
          <a:p>
            <a:r>
              <a:rPr lang="ko-KR" altLang="en-US" sz="1200" b="0"/>
              <a:t>등록</a:t>
            </a:r>
          </a:p>
        </p:txBody>
      </p:sp>
      <p:grpSp>
        <p:nvGrpSpPr>
          <p:cNvPr id="613381" name="Group 5"/>
          <p:cNvGrpSpPr>
            <a:grpSpLocks/>
          </p:cNvGrpSpPr>
          <p:nvPr/>
        </p:nvGrpSpPr>
        <p:grpSpPr bwMode="auto">
          <a:xfrm>
            <a:off x="649288" y="5805488"/>
            <a:ext cx="990600" cy="457200"/>
            <a:chOff x="720" y="624"/>
            <a:chExt cx="624" cy="288"/>
          </a:xfrm>
        </p:grpSpPr>
        <p:grpSp>
          <p:nvGrpSpPr>
            <p:cNvPr id="613382" name="Group 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3383" name="Freeform 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3384" name="Text Box 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관리동정보</a:t>
                </a:r>
              </a:p>
            </p:txBody>
          </p:sp>
        </p:grpSp>
        <p:sp>
          <p:nvSpPr>
            <p:cNvPr id="613385" name="Line 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3386" name="AutoShape 10"/>
          <p:cNvSpPr>
            <a:spLocks noChangeArrowheads="1"/>
          </p:cNvSpPr>
          <p:nvPr/>
        </p:nvSpPr>
        <p:spPr bwMode="auto">
          <a:xfrm>
            <a:off x="5240338" y="2293938"/>
            <a:ext cx="1025525" cy="487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②</a:t>
            </a:r>
            <a:r>
              <a:rPr lang="ko-KR" altLang="en-US" sz="1200" b="0"/>
              <a:t>조견표 등록</a:t>
            </a:r>
          </a:p>
        </p:txBody>
      </p:sp>
      <p:sp>
        <p:nvSpPr>
          <p:cNvPr id="613387" name="AutoShape 11"/>
          <p:cNvSpPr>
            <a:spLocks noChangeArrowheads="1"/>
          </p:cNvSpPr>
          <p:nvPr/>
        </p:nvSpPr>
        <p:spPr bwMode="auto">
          <a:xfrm>
            <a:off x="3041650" y="5803900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③</a:t>
            </a:r>
            <a:r>
              <a:rPr lang="ko-KR" altLang="en-US" sz="1200" b="0"/>
              <a:t>계량기 정보관리</a:t>
            </a:r>
          </a:p>
        </p:txBody>
      </p:sp>
      <p:cxnSp>
        <p:nvCxnSpPr>
          <p:cNvPr id="613388" name="AutoShape 12"/>
          <p:cNvCxnSpPr>
            <a:cxnSpLocks noChangeShapeType="1"/>
            <a:stCxn id="613380" idx="0"/>
            <a:endCxn id="613401" idx="2"/>
          </p:cNvCxnSpPr>
          <p:nvPr/>
        </p:nvCxnSpPr>
        <p:spPr bwMode="auto">
          <a:xfrm rot="16200000">
            <a:off x="2202656" y="2258219"/>
            <a:ext cx="877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3389" name="Group 13"/>
          <p:cNvGrpSpPr>
            <a:grpSpLocks/>
          </p:cNvGrpSpPr>
          <p:nvPr/>
        </p:nvGrpSpPr>
        <p:grpSpPr bwMode="auto">
          <a:xfrm>
            <a:off x="6049963" y="5805488"/>
            <a:ext cx="990600" cy="457200"/>
            <a:chOff x="720" y="624"/>
            <a:chExt cx="624" cy="288"/>
          </a:xfrm>
        </p:grpSpPr>
        <p:grpSp>
          <p:nvGrpSpPr>
            <p:cNvPr id="613390" name="Group 1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3391" name="Freeform 1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3392" name="Text Box 1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계량기정보</a:t>
                </a:r>
              </a:p>
            </p:txBody>
          </p:sp>
        </p:grpSp>
        <p:sp>
          <p:nvSpPr>
            <p:cNvPr id="613393" name="Line 1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3394" name="AutoShape 18"/>
          <p:cNvCxnSpPr>
            <a:cxnSpLocks noChangeShapeType="1"/>
            <a:stCxn id="613392" idx="1"/>
            <a:endCxn id="613387" idx="3"/>
          </p:cNvCxnSpPr>
          <p:nvPr/>
        </p:nvCxnSpPr>
        <p:spPr bwMode="auto">
          <a:xfrm rot="10800000">
            <a:off x="4410075" y="6019800"/>
            <a:ext cx="1639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3395" name="Group 19"/>
          <p:cNvGrpSpPr>
            <a:grpSpLocks/>
          </p:cNvGrpSpPr>
          <p:nvPr/>
        </p:nvGrpSpPr>
        <p:grpSpPr bwMode="auto">
          <a:xfrm>
            <a:off x="2865438" y="4627563"/>
            <a:ext cx="990600" cy="457200"/>
            <a:chOff x="720" y="624"/>
            <a:chExt cx="624" cy="288"/>
          </a:xfrm>
        </p:grpSpPr>
        <p:grpSp>
          <p:nvGrpSpPr>
            <p:cNvPr id="613396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3397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3398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13399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3400" name="AutoShape 24"/>
          <p:cNvCxnSpPr>
            <a:cxnSpLocks noChangeShapeType="1"/>
            <a:stCxn id="613413" idx="1"/>
            <a:endCxn id="613386" idx="2"/>
          </p:cNvCxnSpPr>
          <p:nvPr/>
        </p:nvCxnSpPr>
        <p:spPr bwMode="auto">
          <a:xfrm rot="10800000">
            <a:off x="5753100" y="2781300"/>
            <a:ext cx="855663" cy="1552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01" name="Rectangle 25"/>
          <p:cNvSpPr>
            <a:spLocks noChangeArrowheads="1"/>
          </p:cNvSpPr>
          <p:nvPr/>
        </p:nvSpPr>
        <p:spPr bwMode="auto">
          <a:xfrm>
            <a:off x="2146300" y="1243013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  <a:r>
              <a:rPr lang="en-US" altLang="ko-KR" sz="1200" b="0"/>
              <a:t>,</a:t>
            </a:r>
          </a:p>
          <a:p>
            <a:r>
              <a:rPr lang="en-US" altLang="ko-KR" sz="1200" b="0"/>
              <a:t>IMC</a:t>
            </a:r>
          </a:p>
        </p:txBody>
      </p:sp>
      <p:cxnSp>
        <p:nvCxnSpPr>
          <p:cNvPr id="613402" name="AutoShape 26"/>
          <p:cNvCxnSpPr>
            <a:cxnSpLocks noChangeShapeType="1"/>
          </p:cNvCxnSpPr>
          <p:nvPr/>
        </p:nvCxnSpPr>
        <p:spPr bwMode="auto">
          <a:xfrm rot="16200000" flipH="1">
            <a:off x="1924050" y="3900488"/>
            <a:ext cx="1658937" cy="22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03" name="AutoShape 27"/>
          <p:cNvCxnSpPr>
            <a:cxnSpLocks noChangeShapeType="1"/>
            <a:stCxn id="613387" idx="1"/>
            <a:endCxn id="613384" idx="3"/>
          </p:cNvCxnSpPr>
          <p:nvPr/>
        </p:nvCxnSpPr>
        <p:spPr bwMode="auto">
          <a:xfrm rot="10800000">
            <a:off x="1639888" y="6019800"/>
            <a:ext cx="1401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404" name="AutoShape 28"/>
          <p:cNvCxnSpPr>
            <a:cxnSpLocks noChangeShapeType="1"/>
            <a:stCxn id="613387" idx="0"/>
            <a:endCxn id="613401" idx="1"/>
          </p:cNvCxnSpPr>
          <p:nvPr/>
        </p:nvCxnSpPr>
        <p:spPr bwMode="auto">
          <a:xfrm rot="5400000" flipH="1">
            <a:off x="800101" y="2878137"/>
            <a:ext cx="4271962" cy="1579563"/>
          </a:xfrm>
          <a:prstGeom prst="bentConnector4">
            <a:avLst>
              <a:gd name="adj1" fmla="val 14713"/>
              <a:gd name="adj2" fmla="val 11447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05" name="Rectangle 29"/>
          <p:cNvSpPr>
            <a:spLocks noChangeArrowheads="1"/>
          </p:cNvSpPr>
          <p:nvPr/>
        </p:nvSpPr>
        <p:spPr bwMode="auto">
          <a:xfrm>
            <a:off x="2574925" y="3495675"/>
            <a:ext cx="13700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</a:p>
          <a:p>
            <a:endParaRPr lang="en-US" altLang="ko-KR" b="0"/>
          </a:p>
        </p:txBody>
      </p:sp>
      <p:cxnSp>
        <p:nvCxnSpPr>
          <p:cNvPr id="613406" name="AutoShape 30"/>
          <p:cNvCxnSpPr>
            <a:cxnSpLocks noChangeShapeType="1"/>
            <a:stCxn id="613386" idx="0"/>
            <a:endCxn id="613401" idx="3"/>
          </p:cNvCxnSpPr>
          <p:nvPr/>
        </p:nvCxnSpPr>
        <p:spPr bwMode="auto">
          <a:xfrm rot="5400000" flipH="1">
            <a:off x="4064000" y="604838"/>
            <a:ext cx="762000" cy="2616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07" name="AutoShape 31"/>
          <p:cNvSpPr>
            <a:spLocks noChangeArrowheads="1"/>
          </p:cNvSpPr>
          <p:nvPr/>
        </p:nvSpPr>
        <p:spPr bwMode="auto">
          <a:xfrm>
            <a:off x="7245350" y="2305050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정보 변경</a:t>
            </a:r>
          </a:p>
        </p:txBody>
      </p:sp>
      <p:cxnSp>
        <p:nvCxnSpPr>
          <p:cNvPr id="613408" name="AutoShape 32"/>
          <p:cNvCxnSpPr>
            <a:cxnSpLocks noChangeShapeType="1"/>
            <a:stCxn id="613386" idx="3"/>
            <a:endCxn id="613407" idx="1"/>
          </p:cNvCxnSpPr>
          <p:nvPr/>
        </p:nvCxnSpPr>
        <p:spPr bwMode="auto">
          <a:xfrm flipV="1">
            <a:off x="6265863" y="2533650"/>
            <a:ext cx="979487" cy="4763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409" name="Rectangle 33"/>
          <p:cNvSpPr>
            <a:spLocks noChangeArrowheads="1"/>
          </p:cNvSpPr>
          <p:nvPr/>
        </p:nvSpPr>
        <p:spPr bwMode="auto">
          <a:xfrm>
            <a:off x="6434138" y="2314575"/>
            <a:ext cx="904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신조견 등록 </a:t>
            </a:r>
          </a:p>
        </p:txBody>
      </p:sp>
      <p:grpSp>
        <p:nvGrpSpPr>
          <p:cNvPr id="613410" name="Group 34"/>
          <p:cNvGrpSpPr>
            <a:grpSpLocks/>
          </p:cNvGrpSpPr>
          <p:nvPr/>
        </p:nvGrpSpPr>
        <p:grpSpPr bwMode="auto">
          <a:xfrm>
            <a:off x="6608763" y="4119563"/>
            <a:ext cx="1152525" cy="457200"/>
            <a:chOff x="720" y="624"/>
            <a:chExt cx="624" cy="288"/>
          </a:xfrm>
        </p:grpSpPr>
        <p:grpSp>
          <p:nvGrpSpPr>
            <p:cNvPr id="613411" name="Group 3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3412" name="Freeform 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3413" name="Text Box 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수도 조견</a:t>
                </a:r>
              </a:p>
            </p:txBody>
          </p:sp>
        </p:grpSp>
        <p:sp>
          <p:nvSpPr>
            <p:cNvPr id="613414" name="Line 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3415" name="Rectangle 39"/>
          <p:cNvSpPr>
            <a:spLocks noChangeArrowheads="1"/>
          </p:cNvSpPr>
          <p:nvPr/>
        </p:nvSpPr>
        <p:spPr bwMode="auto">
          <a:xfrm>
            <a:off x="4510088" y="5776913"/>
            <a:ext cx="1455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자리수 및 소수점 설정</a:t>
            </a:r>
            <a:endParaRPr lang="ko-KR" altLang="en-US"/>
          </a:p>
        </p:txBody>
      </p:sp>
      <p:cxnSp>
        <p:nvCxnSpPr>
          <p:cNvPr id="613416" name="AutoShape 40"/>
          <p:cNvCxnSpPr>
            <a:cxnSpLocks noChangeShapeType="1"/>
            <a:stCxn id="613407" idx="0"/>
            <a:endCxn id="613401" idx="3"/>
          </p:cNvCxnSpPr>
          <p:nvPr/>
        </p:nvCxnSpPr>
        <p:spPr bwMode="auto">
          <a:xfrm rot="5400000" flipH="1">
            <a:off x="5088732" y="-419894"/>
            <a:ext cx="773112" cy="4676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3417" name="Group 41"/>
          <p:cNvGrpSpPr>
            <a:grpSpLocks/>
          </p:cNvGrpSpPr>
          <p:nvPr/>
        </p:nvGrpSpPr>
        <p:grpSpPr bwMode="auto">
          <a:xfrm>
            <a:off x="647700" y="5300663"/>
            <a:ext cx="990600" cy="457200"/>
            <a:chOff x="720" y="624"/>
            <a:chExt cx="624" cy="288"/>
          </a:xfrm>
        </p:grpSpPr>
        <p:grpSp>
          <p:nvGrpSpPr>
            <p:cNvPr id="613418" name="Group 4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3419" name="Freeform 4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3420" name="Text Box 4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세대정보</a:t>
                </a:r>
              </a:p>
            </p:txBody>
          </p:sp>
        </p:grpSp>
        <p:sp>
          <p:nvSpPr>
            <p:cNvPr id="613421" name="Line 4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3422" name="AutoShape 46"/>
          <p:cNvCxnSpPr>
            <a:cxnSpLocks noChangeShapeType="1"/>
            <a:stCxn id="613387" idx="1"/>
            <a:endCxn id="613420" idx="3"/>
          </p:cNvCxnSpPr>
          <p:nvPr/>
        </p:nvCxnSpPr>
        <p:spPr bwMode="auto">
          <a:xfrm rot="10800000">
            <a:off x="1638300" y="5514975"/>
            <a:ext cx="1403350" cy="504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40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난방 검침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1071563" y="1196975"/>
            <a:ext cx="990600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검침원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504825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</a:p>
        </p:txBody>
      </p:sp>
      <p:sp>
        <p:nvSpPr>
          <p:cNvPr id="614406" name="AutoShape 6"/>
          <p:cNvSpPr>
            <a:spLocks noChangeArrowheads="1"/>
          </p:cNvSpPr>
          <p:nvPr/>
        </p:nvSpPr>
        <p:spPr bwMode="auto">
          <a:xfrm>
            <a:off x="1071563" y="2133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세대별 검침</a:t>
            </a:r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auto">
          <a:xfrm>
            <a:off x="1638300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 b="0"/>
              <a:t>IMC</a:t>
            </a:r>
          </a:p>
        </p:txBody>
      </p:sp>
      <p:cxnSp>
        <p:nvCxnSpPr>
          <p:cNvPr id="614408" name="AutoShape 8"/>
          <p:cNvCxnSpPr>
            <a:cxnSpLocks noChangeShapeType="1"/>
            <a:stCxn id="614404" idx="2"/>
            <a:endCxn id="614406" idx="0"/>
          </p:cNvCxnSpPr>
          <p:nvPr/>
        </p:nvCxnSpPr>
        <p:spPr bwMode="auto">
          <a:xfrm rot="5400000">
            <a:off x="1243013" y="180975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508125" y="2781300"/>
            <a:ext cx="86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검침데이터 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328613" y="443706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직접등록 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2081213" y="4437063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위탁</a:t>
            </a:r>
          </a:p>
        </p:txBody>
      </p:sp>
      <p:grpSp>
        <p:nvGrpSpPr>
          <p:cNvPr id="614412" name="Group 12"/>
          <p:cNvGrpSpPr>
            <a:grpSpLocks/>
          </p:cNvGrpSpPr>
          <p:nvPr/>
        </p:nvGrpSpPr>
        <p:grpSpPr bwMode="auto">
          <a:xfrm>
            <a:off x="4448175" y="5222875"/>
            <a:ext cx="990600" cy="457200"/>
            <a:chOff x="720" y="624"/>
            <a:chExt cx="624" cy="288"/>
          </a:xfrm>
        </p:grpSpPr>
        <p:grpSp>
          <p:nvGrpSpPr>
            <p:cNvPr id="614413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4414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415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14416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4417" name="AutoShape 17"/>
          <p:cNvCxnSpPr>
            <a:cxnSpLocks noChangeShapeType="1"/>
            <a:stCxn id="614456" idx="2"/>
            <a:endCxn id="614405" idx="2"/>
          </p:cNvCxnSpPr>
          <p:nvPr/>
        </p:nvCxnSpPr>
        <p:spPr bwMode="auto">
          <a:xfrm rot="10800000" flipV="1">
            <a:off x="1000125" y="3049588"/>
            <a:ext cx="4168775" cy="2324100"/>
          </a:xfrm>
          <a:prstGeom prst="bentConnector4">
            <a:avLst>
              <a:gd name="adj1" fmla="val 44060"/>
              <a:gd name="adj2" fmla="val 109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403725" y="1096963"/>
            <a:ext cx="77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조견 적용 </a:t>
            </a:r>
          </a:p>
        </p:txBody>
      </p:sp>
      <p:grpSp>
        <p:nvGrpSpPr>
          <p:cNvPr id="614419" name="Group 19"/>
          <p:cNvGrpSpPr>
            <a:grpSpLocks/>
          </p:cNvGrpSpPr>
          <p:nvPr/>
        </p:nvGrpSpPr>
        <p:grpSpPr bwMode="auto">
          <a:xfrm>
            <a:off x="8066088" y="2838450"/>
            <a:ext cx="990600" cy="457200"/>
            <a:chOff x="720" y="624"/>
            <a:chExt cx="624" cy="288"/>
          </a:xfrm>
        </p:grpSpPr>
        <p:grpSp>
          <p:nvGrpSpPr>
            <p:cNvPr id="614420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4421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422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14423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4424" name="AutoShape 24"/>
          <p:cNvSpPr>
            <a:spLocks noChangeArrowheads="1"/>
          </p:cNvSpPr>
          <p:nvPr/>
        </p:nvSpPr>
        <p:spPr bwMode="auto">
          <a:xfrm>
            <a:off x="6122988" y="520382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변경</a:t>
            </a:r>
          </a:p>
        </p:txBody>
      </p:sp>
      <p:sp>
        <p:nvSpPr>
          <p:cNvPr id="614425" name="Rectangle 25"/>
          <p:cNvSpPr>
            <a:spLocks noChangeArrowheads="1"/>
          </p:cNvSpPr>
          <p:nvPr/>
        </p:nvSpPr>
        <p:spPr bwMode="auto">
          <a:xfrm>
            <a:off x="5600700" y="4697413"/>
            <a:ext cx="1235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/>
              <a:t> </a:t>
            </a:r>
            <a:r>
              <a:rPr lang="ko-KR" altLang="en-US" b="0"/>
              <a:t>구</a:t>
            </a:r>
            <a:r>
              <a:rPr lang="en-US" altLang="ko-KR" b="0"/>
              <a:t>,</a:t>
            </a:r>
            <a:r>
              <a:rPr lang="ko-KR" altLang="en-US" b="0"/>
              <a:t>신 조견 적용</a:t>
            </a:r>
          </a:p>
        </p:txBody>
      </p:sp>
      <p:sp>
        <p:nvSpPr>
          <p:cNvPr id="614426" name="AutoShape 26"/>
          <p:cNvSpPr>
            <a:spLocks noChangeArrowheads="1"/>
          </p:cNvSpPr>
          <p:nvPr/>
        </p:nvSpPr>
        <p:spPr bwMode="auto">
          <a:xfrm>
            <a:off x="1001713" y="3230563"/>
            <a:ext cx="1135062" cy="3825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④</a:t>
            </a:r>
            <a:r>
              <a:rPr lang="ko-KR" altLang="en-US" sz="1200" b="0"/>
              <a:t>검침등록</a:t>
            </a:r>
          </a:p>
        </p:txBody>
      </p:sp>
      <p:cxnSp>
        <p:nvCxnSpPr>
          <p:cNvPr id="614427" name="AutoShape 27"/>
          <p:cNvCxnSpPr>
            <a:cxnSpLocks noChangeShapeType="1"/>
            <a:stCxn id="614406" idx="2"/>
            <a:endCxn id="614426" idx="0"/>
          </p:cNvCxnSpPr>
          <p:nvPr/>
        </p:nvCxnSpPr>
        <p:spPr bwMode="auto">
          <a:xfrm rot="16200000" flipH="1">
            <a:off x="1248569" y="2909094"/>
            <a:ext cx="639763" cy="317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28" name="AutoShape 28"/>
          <p:cNvCxnSpPr>
            <a:cxnSpLocks noChangeShapeType="1"/>
            <a:stCxn id="614426" idx="2"/>
            <a:endCxn id="614405" idx="0"/>
          </p:cNvCxnSpPr>
          <p:nvPr/>
        </p:nvCxnSpPr>
        <p:spPr bwMode="auto">
          <a:xfrm rot="5400000">
            <a:off x="633413" y="3979862"/>
            <a:ext cx="1303338" cy="569913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29" name="AutoShape 29"/>
          <p:cNvCxnSpPr>
            <a:cxnSpLocks noChangeShapeType="1"/>
            <a:stCxn id="614426" idx="2"/>
            <a:endCxn id="614407" idx="0"/>
          </p:cNvCxnSpPr>
          <p:nvPr/>
        </p:nvCxnSpPr>
        <p:spPr bwMode="auto">
          <a:xfrm rot="16200000" flipH="1">
            <a:off x="1200150" y="3983038"/>
            <a:ext cx="1303338" cy="56356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30" name="Rectangle 30"/>
          <p:cNvSpPr>
            <a:spLocks noChangeArrowheads="1"/>
          </p:cNvSpPr>
          <p:nvPr/>
        </p:nvSpPr>
        <p:spPr bwMode="auto">
          <a:xfrm>
            <a:off x="1495425" y="3789363"/>
            <a:ext cx="124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  <a:r>
              <a:rPr lang="en-US" altLang="ko-KR" b="0"/>
              <a:t>, </a:t>
            </a:r>
            <a:r>
              <a:rPr lang="ko-KR" altLang="en-US" b="0"/>
              <a:t>사용량 </a:t>
            </a:r>
          </a:p>
        </p:txBody>
      </p:sp>
      <p:grpSp>
        <p:nvGrpSpPr>
          <p:cNvPr id="614431" name="Group 31"/>
          <p:cNvGrpSpPr>
            <a:grpSpLocks/>
          </p:cNvGrpSpPr>
          <p:nvPr/>
        </p:nvGrpSpPr>
        <p:grpSpPr bwMode="auto">
          <a:xfrm>
            <a:off x="3267075" y="1649413"/>
            <a:ext cx="990600" cy="457200"/>
            <a:chOff x="720" y="624"/>
            <a:chExt cx="624" cy="288"/>
          </a:xfrm>
        </p:grpSpPr>
        <p:grpSp>
          <p:nvGrpSpPr>
            <p:cNvPr id="614432" name="Group 3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4433" name="Freeform 3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434" name="Text Box 3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14435" name="Line 3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4436" name="AutoShape 36"/>
          <p:cNvCxnSpPr>
            <a:cxnSpLocks noChangeShapeType="1"/>
            <a:stCxn id="614434" idx="3"/>
          </p:cNvCxnSpPr>
          <p:nvPr/>
        </p:nvCxnSpPr>
        <p:spPr bwMode="auto">
          <a:xfrm>
            <a:off x="4257675" y="1863725"/>
            <a:ext cx="1492250" cy="960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37" name="Rectangle 37"/>
          <p:cNvSpPr>
            <a:spLocks noChangeArrowheads="1"/>
          </p:cNvSpPr>
          <p:nvPr/>
        </p:nvSpPr>
        <p:spPr bwMode="auto">
          <a:xfrm>
            <a:off x="8337550" y="5732463"/>
            <a:ext cx="13684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관리비 시스템</a:t>
            </a:r>
          </a:p>
        </p:txBody>
      </p:sp>
      <p:sp>
        <p:nvSpPr>
          <p:cNvPr id="614439" name="Rectangle 39"/>
          <p:cNvSpPr>
            <a:spLocks noChangeArrowheads="1"/>
          </p:cNvSpPr>
          <p:nvPr/>
        </p:nvSpPr>
        <p:spPr bwMode="auto">
          <a:xfrm>
            <a:off x="4286250" y="2819400"/>
            <a:ext cx="608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사용량 </a:t>
            </a:r>
          </a:p>
        </p:txBody>
      </p: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6262688" y="2800350"/>
            <a:ext cx="149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사용료 계산</a:t>
            </a:r>
            <a:r>
              <a:rPr lang="en-US" altLang="ko-KR" b="0"/>
              <a:t>, </a:t>
            </a:r>
            <a:r>
              <a:rPr lang="ko-KR" altLang="en-US" b="0"/>
              <a:t>지침정보 </a:t>
            </a:r>
          </a:p>
        </p:txBody>
      </p:sp>
      <p:sp>
        <p:nvSpPr>
          <p:cNvPr id="614441" name="Line 41"/>
          <p:cNvSpPr>
            <a:spLocks noChangeShapeType="1"/>
          </p:cNvSpPr>
          <p:nvPr/>
        </p:nvSpPr>
        <p:spPr bwMode="auto">
          <a:xfrm>
            <a:off x="2144713" y="53832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442" name="Group 42"/>
          <p:cNvGrpSpPr>
            <a:grpSpLocks/>
          </p:cNvGrpSpPr>
          <p:nvPr/>
        </p:nvGrpSpPr>
        <p:grpSpPr bwMode="auto">
          <a:xfrm>
            <a:off x="3238500" y="1125538"/>
            <a:ext cx="990600" cy="457200"/>
            <a:chOff x="720" y="624"/>
            <a:chExt cx="624" cy="288"/>
          </a:xfrm>
        </p:grpSpPr>
        <p:grpSp>
          <p:nvGrpSpPr>
            <p:cNvPr id="614443" name="Group 4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4444" name="Freeform 4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14446" name="Line 4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4447" name="AutoShape 47"/>
          <p:cNvCxnSpPr>
            <a:cxnSpLocks noChangeShapeType="1"/>
            <a:stCxn id="614445" idx="3"/>
            <a:endCxn id="614456" idx="0"/>
          </p:cNvCxnSpPr>
          <p:nvPr/>
        </p:nvCxnSpPr>
        <p:spPr bwMode="auto">
          <a:xfrm>
            <a:off x="4229100" y="1339850"/>
            <a:ext cx="1516063" cy="149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48" name="AutoShape 48"/>
          <p:cNvCxnSpPr>
            <a:cxnSpLocks noChangeShapeType="1"/>
            <a:stCxn id="614422" idx="1"/>
            <a:endCxn id="614456" idx="6"/>
          </p:cNvCxnSpPr>
          <p:nvPr/>
        </p:nvCxnSpPr>
        <p:spPr bwMode="auto">
          <a:xfrm rot="10800000">
            <a:off x="6319838" y="3049588"/>
            <a:ext cx="17462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49" name="AutoShape 49"/>
          <p:cNvCxnSpPr>
            <a:cxnSpLocks noChangeShapeType="1"/>
            <a:stCxn id="614437" idx="0"/>
            <a:endCxn id="614422" idx="3"/>
          </p:cNvCxnSpPr>
          <p:nvPr/>
        </p:nvCxnSpPr>
        <p:spPr bwMode="auto">
          <a:xfrm rot="16200000">
            <a:off x="7699376" y="4375150"/>
            <a:ext cx="2679700" cy="34925"/>
          </a:xfrm>
          <a:prstGeom prst="bentConnector4">
            <a:avLst>
              <a:gd name="adj1" fmla="val 47454"/>
              <a:gd name="adj2" fmla="val 754546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50" name="AutoShape 50"/>
          <p:cNvSpPr>
            <a:spLocks noChangeArrowheads="1"/>
          </p:cNvSpPr>
          <p:nvPr/>
        </p:nvSpPr>
        <p:spPr bwMode="auto">
          <a:xfrm>
            <a:off x="5181600" y="3763963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⑤</a:t>
            </a:r>
            <a:r>
              <a:rPr lang="ko-KR" altLang="en-US" sz="1200" b="0"/>
              <a:t>일괄 재계산</a:t>
            </a:r>
          </a:p>
        </p:txBody>
      </p:sp>
      <p:cxnSp>
        <p:nvCxnSpPr>
          <p:cNvPr id="614451" name="AutoShape 51"/>
          <p:cNvCxnSpPr>
            <a:cxnSpLocks noChangeShapeType="1"/>
          </p:cNvCxnSpPr>
          <p:nvPr/>
        </p:nvCxnSpPr>
        <p:spPr bwMode="auto">
          <a:xfrm rot="16200000" flipH="1">
            <a:off x="5330826" y="4643437"/>
            <a:ext cx="1211262" cy="3730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52" name="AutoShape 52"/>
          <p:cNvCxnSpPr>
            <a:cxnSpLocks noChangeShapeType="1"/>
            <a:stCxn id="614422" idx="1"/>
            <a:endCxn id="614450" idx="3"/>
          </p:cNvCxnSpPr>
          <p:nvPr/>
        </p:nvCxnSpPr>
        <p:spPr bwMode="auto">
          <a:xfrm rot="10800000" flipV="1">
            <a:off x="6316663" y="3052763"/>
            <a:ext cx="1749425" cy="939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53" name="Line 53"/>
          <p:cNvSpPr>
            <a:spLocks noChangeShapeType="1"/>
          </p:cNvSpPr>
          <p:nvPr/>
        </p:nvSpPr>
        <p:spPr bwMode="auto">
          <a:xfrm>
            <a:off x="3597275" y="40052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54" name="Line 54"/>
          <p:cNvSpPr>
            <a:spLocks noChangeShapeType="1"/>
          </p:cNvSpPr>
          <p:nvPr/>
        </p:nvSpPr>
        <p:spPr bwMode="auto">
          <a:xfrm>
            <a:off x="3378200" y="4005263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614455" name="AutoShape 55"/>
          <p:cNvCxnSpPr>
            <a:cxnSpLocks noChangeShapeType="1"/>
            <a:stCxn id="614450" idx="2"/>
            <a:endCxn id="614415" idx="3"/>
          </p:cNvCxnSpPr>
          <p:nvPr/>
        </p:nvCxnSpPr>
        <p:spPr bwMode="auto">
          <a:xfrm rot="5400000">
            <a:off x="4986337" y="4673601"/>
            <a:ext cx="1216025" cy="311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56" name="Oval 56"/>
          <p:cNvSpPr>
            <a:spLocks noChangeArrowheads="1"/>
          </p:cNvSpPr>
          <p:nvPr/>
        </p:nvSpPr>
        <p:spPr bwMode="auto">
          <a:xfrm>
            <a:off x="5168900" y="2833688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사용료 계산</a:t>
            </a:r>
          </a:p>
          <a:p>
            <a:r>
              <a:rPr lang="en-US" altLang="ko-KR"/>
              <a:t>6-1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771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일반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627716" name="Group 4"/>
          <p:cNvGrpSpPr>
            <a:grpSpLocks/>
          </p:cNvGrpSpPr>
          <p:nvPr/>
        </p:nvGrpSpPr>
        <p:grpSpPr bwMode="auto">
          <a:xfrm>
            <a:off x="217488" y="1595438"/>
            <a:ext cx="1368425" cy="647700"/>
            <a:chOff x="197" y="1967"/>
            <a:chExt cx="862" cy="408"/>
          </a:xfrm>
        </p:grpSpPr>
        <p:sp>
          <p:nvSpPr>
            <p:cNvPr id="627717" name="AutoShape 5"/>
            <p:cNvSpPr>
              <a:spLocks noChangeArrowheads="1"/>
            </p:cNvSpPr>
            <p:nvPr/>
          </p:nvSpPr>
          <p:spPr bwMode="auto">
            <a:xfrm>
              <a:off x="197" y="1967"/>
              <a:ext cx="862" cy="408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7718" name="Text Box 6"/>
            <p:cNvSpPr txBox="1">
              <a:spLocks noChangeArrowheads="1"/>
            </p:cNvSpPr>
            <p:nvPr/>
          </p:nvSpPr>
          <p:spPr bwMode="auto">
            <a:xfrm>
              <a:off x="317" y="2106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0"/>
                <a:t>검침카드</a:t>
              </a:r>
            </a:p>
          </p:txBody>
        </p:sp>
      </p:grpSp>
      <p:sp>
        <p:nvSpPr>
          <p:cNvPr id="627719" name="AutoShape 7"/>
          <p:cNvSpPr>
            <a:spLocks noChangeArrowheads="1"/>
          </p:cNvSpPr>
          <p:nvPr/>
        </p:nvSpPr>
        <p:spPr bwMode="auto">
          <a:xfrm>
            <a:off x="2306638" y="159543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지침 입력</a:t>
            </a:r>
          </a:p>
        </p:txBody>
      </p:sp>
      <p:cxnSp>
        <p:nvCxnSpPr>
          <p:cNvPr id="627720" name="AutoShape 8"/>
          <p:cNvCxnSpPr>
            <a:cxnSpLocks noChangeShapeType="1"/>
            <a:stCxn id="627717" idx="3"/>
            <a:endCxn id="627719" idx="1"/>
          </p:cNvCxnSpPr>
          <p:nvPr/>
        </p:nvCxnSpPr>
        <p:spPr bwMode="auto">
          <a:xfrm flipV="1">
            <a:off x="1585913" y="1824038"/>
            <a:ext cx="720725" cy="95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7721" name="AutoShape 9"/>
          <p:cNvSpPr>
            <a:spLocks noChangeArrowheads="1"/>
          </p:cNvSpPr>
          <p:nvPr/>
        </p:nvSpPr>
        <p:spPr bwMode="auto">
          <a:xfrm>
            <a:off x="5254625" y="38608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27722" name="Rectangle 10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cxnSp>
        <p:nvCxnSpPr>
          <p:cNvPr id="627723" name="AutoShape 11"/>
          <p:cNvCxnSpPr>
            <a:cxnSpLocks noChangeShapeType="1"/>
            <a:stCxn id="627719" idx="3"/>
            <a:endCxn id="627722" idx="1"/>
          </p:cNvCxnSpPr>
          <p:nvPr/>
        </p:nvCxnSpPr>
        <p:spPr bwMode="auto">
          <a:xfrm flipV="1">
            <a:off x="3297238" y="1820863"/>
            <a:ext cx="19526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7724" name="AutoShape 12"/>
          <p:cNvCxnSpPr>
            <a:cxnSpLocks noChangeShapeType="1"/>
            <a:stCxn id="627722" idx="2"/>
            <a:endCxn id="627721" idx="0"/>
          </p:cNvCxnSpPr>
          <p:nvPr/>
        </p:nvCxnSpPr>
        <p:spPr bwMode="auto">
          <a:xfrm rot="16200000" flipH="1">
            <a:off x="4871244" y="2982119"/>
            <a:ext cx="1752600" cy="4762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7725" name="AutoShape 13"/>
          <p:cNvSpPr>
            <a:spLocks noChangeArrowheads="1"/>
          </p:cNvSpPr>
          <p:nvPr/>
        </p:nvSpPr>
        <p:spPr bwMode="auto">
          <a:xfrm>
            <a:off x="177800" y="2827338"/>
            <a:ext cx="1223963" cy="576262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26" name="Text Box 14"/>
          <p:cNvSpPr txBox="1">
            <a:spLocks noChangeArrowheads="1"/>
          </p:cNvSpPr>
          <p:nvPr/>
        </p:nvSpPr>
        <p:spPr bwMode="auto">
          <a:xfrm>
            <a:off x="420688" y="29003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원격검침</a:t>
            </a:r>
          </a:p>
          <a:p>
            <a:r>
              <a:rPr lang="en-US" altLang="ko-KR" b="0"/>
              <a:t>DATA</a:t>
            </a:r>
          </a:p>
        </p:txBody>
      </p:sp>
      <p:cxnSp>
        <p:nvCxnSpPr>
          <p:cNvPr id="627727" name="AutoShape 15"/>
          <p:cNvCxnSpPr>
            <a:cxnSpLocks noChangeShapeType="1"/>
            <a:stCxn id="627725" idx="5"/>
            <a:endCxn id="627722" idx="1"/>
          </p:cNvCxnSpPr>
          <p:nvPr/>
        </p:nvCxnSpPr>
        <p:spPr bwMode="auto">
          <a:xfrm flipV="1">
            <a:off x="1277938" y="1820863"/>
            <a:ext cx="3971925" cy="1295400"/>
          </a:xfrm>
          <a:prstGeom prst="bentConnector3">
            <a:avLst>
              <a:gd name="adj1" fmla="val 583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27729" name="Text Box 17"/>
          <p:cNvSpPr txBox="1">
            <a:spLocks noChangeArrowheads="1"/>
          </p:cNvSpPr>
          <p:nvPr/>
        </p:nvSpPr>
        <p:spPr bwMode="auto">
          <a:xfrm>
            <a:off x="2033588" y="3113088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</a:p>
        </p:txBody>
      </p:sp>
      <p:grpSp>
        <p:nvGrpSpPr>
          <p:cNvPr id="627730" name="Group 18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27731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7732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7733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27734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7735" name="Group 23"/>
          <p:cNvGrpSpPr>
            <a:grpSpLocks/>
          </p:cNvGrpSpPr>
          <p:nvPr/>
        </p:nvGrpSpPr>
        <p:grpSpPr bwMode="auto">
          <a:xfrm>
            <a:off x="8426450" y="2801938"/>
            <a:ext cx="990600" cy="457200"/>
            <a:chOff x="720" y="624"/>
            <a:chExt cx="624" cy="288"/>
          </a:xfrm>
        </p:grpSpPr>
        <p:grpSp>
          <p:nvGrpSpPr>
            <p:cNvPr id="627736" name="Group 2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7737" name="Freeform 2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7738" name="Text Box 2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27739" name="Line 2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7740" name="Group 28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27741" name="Group 2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7742" name="Freeform 3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7743" name="Text Box 3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7744" name="Line 3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7745" name="AutoShape 33"/>
          <p:cNvCxnSpPr>
            <a:cxnSpLocks noChangeShapeType="1"/>
            <a:stCxn id="627738" idx="1"/>
            <a:endCxn id="627721" idx="3"/>
          </p:cNvCxnSpPr>
          <p:nvPr/>
        </p:nvCxnSpPr>
        <p:spPr bwMode="auto">
          <a:xfrm rot="10800000" flipV="1">
            <a:off x="6245225" y="3016250"/>
            <a:ext cx="2181225" cy="107315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7746" name="AutoShape 34"/>
          <p:cNvCxnSpPr>
            <a:cxnSpLocks noChangeShapeType="1"/>
            <a:stCxn id="627733" idx="1"/>
            <a:endCxn id="627721" idx="3"/>
          </p:cNvCxnSpPr>
          <p:nvPr/>
        </p:nvCxnSpPr>
        <p:spPr bwMode="auto">
          <a:xfrm rot="10800000" flipV="1">
            <a:off x="6245225" y="4086225"/>
            <a:ext cx="2181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7747" name="AutoShape 35"/>
          <p:cNvCxnSpPr>
            <a:cxnSpLocks noChangeShapeType="1"/>
            <a:stCxn id="627743" idx="1"/>
            <a:endCxn id="627721" idx="3"/>
          </p:cNvCxnSpPr>
          <p:nvPr/>
        </p:nvCxnSpPr>
        <p:spPr bwMode="auto">
          <a:xfrm rot="10800000">
            <a:off x="6245225" y="4089400"/>
            <a:ext cx="2181225" cy="100330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난방 조견</a:t>
            </a:r>
          </a:p>
        </p:txBody>
      </p:sp>
      <p:sp>
        <p:nvSpPr>
          <p:cNvPr id="627749" name="Text Box 37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27750" name="Rectangle 38"/>
          <p:cNvSpPr>
            <a:spLocks noChangeArrowheads="1"/>
          </p:cNvSpPr>
          <p:nvPr/>
        </p:nvSpPr>
        <p:spPr bwMode="auto">
          <a:xfrm>
            <a:off x="7113588" y="3724275"/>
            <a:ext cx="1370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</a:p>
        </p:txBody>
      </p:sp>
      <p:sp>
        <p:nvSpPr>
          <p:cNvPr id="627751" name="Rectangle 39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52" name="Rectangle 40"/>
          <p:cNvSpPr>
            <a:spLocks noChangeArrowheads="1"/>
          </p:cNvSpPr>
          <p:nvPr/>
        </p:nvSpPr>
        <p:spPr bwMode="auto">
          <a:xfrm>
            <a:off x="7202488" y="3744913"/>
            <a:ext cx="1195387" cy="68421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53" name="Rectangle 41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54" name="AutoShape 42"/>
          <p:cNvSpPr>
            <a:spLocks noChangeArrowheads="1"/>
          </p:cNvSpPr>
          <p:nvPr/>
        </p:nvSpPr>
        <p:spPr bwMode="auto">
          <a:xfrm>
            <a:off x="3700463" y="3860800"/>
            <a:ext cx="10334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재계산</a:t>
            </a:r>
          </a:p>
        </p:txBody>
      </p:sp>
      <p:sp>
        <p:nvSpPr>
          <p:cNvPr id="627755" name="Text Box 43"/>
          <p:cNvSpPr txBox="1">
            <a:spLocks noChangeArrowheads="1"/>
          </p:cNvSpPr>
          <p:nvPr/>
        </p:nvSpPr>
        <p:spPr bwMode="auto">
          <a:xfrm>
            <a:off x="4154488" y="3184525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원격검침일 경우</a:t>
            </a:r>
          </a:p>
        </p:txBody>
      </p:sp>
      <p:sp>
        <p:nvSpPr>
          <p:cNvPr id="627756" name="Text Box 44"/>
          <p:cNvSpPr txBox="1">
            <a:spLocks noChangeArrowheads="1"/>
          </p:cNvSpPr>
          <p:nvPr/>
        </p:nvSpPr>
        <p:spPr bwMode="auto">
          <a:xfrm>
            <a:off x="4943475" y="808038"/>
            <a:ext cx="4675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원격검침은 당월 지침만 등록 되므로 반드시 재계산을 해야 사용료가 계산됨</a:t>
            </a:r>
          </a:p>
        </p:txBody>
      </p:sp>
      <p:cxnSp>
        <p:nvCxnSpPr>
          <p:cNvPr id="627757" name="AutoShape 45"/>
          <p:cNvCxnSpPr>
            <a:cxnSpLocks noChangeShapeType="1"/>
            <a:stCxn id="627754" idx="3"/>
            <a:endCxn id="627721" idx="1"/>
          </p:cNvCxnSpPr>
          <p:nvPr/>
        </p:nvCxnSpPr>
        <p:spPr bwMode="auto">
          <a:xfrm>
            <a:off x="4733925" y="4089400"/>
            <a:ext cx="520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7758" name="AutoShape 46"/>
          <p:cNvCxnSpPr>
            <a:cxnSpLocks noChangeShapeType="1"/>
            <a:stCxn id="627722" idx="2"/>
            <a:endCxn id="627754" idx="0"/>
          </p:cNvCxnSpPr>
          <p:nvPr/>
        </p:nvCxnSpPr>
        <p:spPr bwMode="auto">
          <a:xfrm rot="5400000">
            <a:off x="4105276" y="2220912"/>
            <a:ext cx="1752600" cy="1527175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7759" name="Group 47"/>
          <p:cNvGrpSpPr>
            <a:grpSpLocks/>
          </p:cNvGrpSpPr>
          <p:nvPr/>
        </p:nvGrpSpPr>
        <p:grpSpPr bwMode="auto">
          <a:xfrm>
            <a:off x="5240338" y="5300663"/>
            <a:ext cx="990600" cy="457200"/>
            <a:chOff x="720" y="624"/>
            <a:chExt cx="624" cy="288"/>
          </a:xfrm>
        </p:grpSpPr>
        <p:grpSp>
          <p:nvGrpSpPr>
            <p:cNvPr id="627760" name="Group 4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7761" name="Freeform 4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7762" name="Text Box 5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7763" name="Line 5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7764" name="AutoShape 52"/>
          <p:cNvCxnSpPr>
            <a:cxnSpLocks noChangeShapeType="1"/>
            <a:stCxn id="627721" idx="2"/>
            <a:endCxn id="627762" idx="3"/>
          </p:cNvCxnSpPr>
          <p:nvPr/>
        </p:nvCxnSpPr>
        <p:spPr bwMode="auto">
          <a:xfrm rot="16200000" flipH="1">
            <a:off x="5391944" y="4675981"/>
            <a:ext cx="1196975" cy="481013"/>
          </a:xfrm>
          <a:prstGeom prst="bentConnector4">
            <a:avLst>
              <a:gd name="adj1" fmla="val 44167"/>
              <a:gd name="adj2" fmla="val 1475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3181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일수세대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31812" name="AutoShape 4"/>
          <p:cNvSpPr>
            <a:spLocks noChangeArrowheads="1"/>
          </p:cNvSpPr>
          <p:nvPr/>
        </p:nvSpPr>
        <p:spPr bwMode="auto">
          <a:xfrm>
            <a:off x="5254625" y="27813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grpSp>
        <p:nvGrpSpPr>
          <p:cNvPr id="631815" name="Group 7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31816" name="Group 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1817" name="Freeform 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1818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31819" name="Line 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1820" name="Group 12"/>
          <p:cNvGrpSpPr>
            <a:grpSpLocks/>
          </p:cNvGrpSpPr>
          <p:nvPr/>
        </p:nvGrpSpPr>
        <p:grpSpPr bwMode="auto">
          <a:xfrm>
            <a:off x="8426450" y="2790825"/>
            <a:ext cx="990600" cy="457200"/>
            <a:chOff x="720" y="624"/>
            <a:chExt cx="624" cy="288"/>
          </a:xfrm>
        </p:grpSpPr>
        <p:grpSp>
          <p:nvGrpSpPr>
            <p:cNvPr id="631821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1822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1823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31824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31825" name="Group 17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31826" name="Group 1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1827" name="Freeform 1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1828" name="Text Box 2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31829" name="Line 2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31830" name="AutoShape 22"/>
          <p:cNvCxnSpPr>
            <a:cxnSpLocks noChangeShapeType="1"/>
            <a:stCxn id="631823" idx="1"/>
            <a:endCxn id="631812" idx="3"/>
          </p:cNvCxnSpPr>
          <p:nvPr/>
        </p:nvCxnSpPr>
        <p:spPr bwMode="auto">
          <a:xfrm rot="10800000" flipV="1">
            <a:off x="6245225" y="3005138"/>
            <a:ext cx="21812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31" name="AutoShape 23"/>
          <p:cNvCxnSpPr>
            <a:cxnSpLocks noChangeShapeType="1"/>
            <a:stCxn id="631818" idx="1"/>
            <a:endCxn id="631812" idx="3"/>
          </p:cNvCxnSpPr>
          <p:nvPr/>
        </p:nvCxnSpPr>
        <p:spPr bwMode="auto">
          <a:xfrm rot="10800000">
            <a:off x="6245225" y="3009900"/>
            <a:ext cx="2181225" cy="1076325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32" name="AutoShape 24"/>
          <p:cNvCxnSpPr>
            <a:cxnSpLocks noChangeShapeType="1"/>
            <a:stCxn id="631828" idx="1"/>
            <a:endCxn id="631812" idx="3"/>
          </p:cNvCxnSpPr>
          <p:nvPr/>
        </p:nvCxnSpPr>
        <p:spPr bwMode="auto">
          <a:xfrm rot="10800000">
            <a:off x="6245225" y="3009900"/>
            <a:ext cx="2181225" cy="2082800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1833" name="Text Box 25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전기 조견</a:t>
            </a:r>
          </a:p>
        </p:txBody>
      </p:sp>
      <p:sp>
        <p:nvSpPr>
          <p:cNvPr id="631834" name="Text Box 26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31835" name="Rectangle 27"/>
          <p:cNvSpPr>
            <a:spLocks noChangeArrowheads="1"/>
          </p:cNvSpPr>
          <p:nvPr/>
        </p:nvSpPr>
        <p:spPr bwMode="auto">
          <a:xfrm>
            <a:off x="7113588" y="3571875"/>
            <a:ext cx="1370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계산방식</a:t>
            </a:r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37" name="Rectangle 29"/>
          <p:cNvSpPr>
            <a:spLocks noChangeArrowheads="1"/>
          </p:cNvSpPr>
          <p:nvPr/>
        </p:nvSpPr>
        <p:spPr bwMode="auto">
          <a:xfrm>
            <a:off x="7202488" y="3509963"/>
            <a:ext cx="1195387" cy="100806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38" name="Rectangle 30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31839" name="AutoShape 31"/>
          <p:cNvCxnSpPr>
            <a:cxnSpLocks noChangeShapeType="1"/>
            <a:stCxn id="631851" idx="3"/>
            <a:endCxn id="631812" idx="1"/>
          </p:cNvCxnSpPr>
          <p:nvPr/>
        </p:nvCxnSpPr>
        <p:spPr bwMode="auto">
          <a:xfrm flipV="1">
            <a:off x="1928813" y="3009900"/>
            <a:ext cx="3325812" cy="379413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40" name="AutoShape 32"/>
          <p:cNvCxnSpPr>
            <a:cxnSpLocks noChangeShapeType="1"/>
            <a:stCxn id="631813" idx="2"/>
            <a:endCxn id="631812" idx="0"/>
          </p:cNvCxnSpPr>
          <p:nvPr/>
        </p:nvCxnSpPr>
        <p:spPr bwMode="auto">
          <a:xfrm rot="16200000" flipH="1">
            <a:off x="5410994" y="2442369"/>
            <a:ext cx="673100" cy="4762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1841" name="Group 33"/>
          <p:cNvGrpSpPr>
            <a:grpSpLocks/>
          </p:cNvGrpSpPr>
          <p:nvPr/>
        </p:nvGrpSpPr>
        <p:grpSpPr bwMode="auto">
          <a:xfrm>
            <a:off x="4881563" y="5661025"/>
            <a:ext cx="990600" cy="457200"/>
            <a:chOff x="720" y="624"/>
            <a:chExt cx="624" cy="288"/>
          </a:xfrm>
        </p:grpSpPr>
        <p:grpSp>
          <p:nvGrpSpPr>
            <p:cNvPr id="631842" name="Group 3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1843" name="Freeform 3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1844" name="Text Box 3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31845" name="Line 3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1846" name="Rectangle 38"/>
          <p:cNvSpPr>
            <a:spLocks noChangeArrowheads="1"/>
          </p:cNvSpPr>
          <p:nvPr/>
        </p:nvSpPr>
        <p:spPr bwMode="auto">
          <a:xfrm>
            <a:off x="849313" y="1412875"/>
            <a:ext cx="9906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고지 프로그램</a:t>
            </a:r>
          </a:p>
        </p:txBody>
      </p:sp>
      <p:sp>
        <p:nvSpPr>
          <p:cNvPr id="631847" name="AutoShape 39"/>
          <p:cNvSpPr>
            <a:spLocks noChangeArrowheads="1"/>
          </p:cNvSpPr>
          <p:nvPr/>
        </p:nvSpPr>
        <p:spPr bwMode="auto">
          <a:xfrm>
            <a:off x="631825" y="2349500"/>
            <a:ext cx="149383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일수세대 정보등록</a:t>
            </a:r>
          </a:p>
        </p:txBody>
      </p:sp>
      <p:grpSp>
        <p:nvGrpSpPr>
          <p:cNvPr id="631848" name="Group 40"/>
          <p:cNvGrpSpPr>
            <a:grpSpLocks/>
          </p:cNvGrpSpPr>
          <p:nvPr/>
        </p:nvGrpSpPr>
        <p:grpSpPr bwMode="auto">
          <a:xfrm>
            <a:off x="722313" y="3175000"/>
            <a:ext cx="1206500" cy="457200"/>
            <a:chOff x="720" y="624"/>
            <a:chExt cx="624" cy="288"/>
          </a:xfrm>
        </p:grpSpPr>
        <p:grpSp>
          <p:nvGrpSpPr>
            <p:cNvPr id="631849" name="Group 4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1850" name="Freeform 4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1851" name="Text Box 4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일수세대정보</a:t>
                </a:r>
              </a:p>
            </p:txBody>
          </p:sp>
        </p:grpSp>
        <p:sp>
          <p:nvSpPr>
            <p:cNvPr id="631852" name="Line 4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1853" name="Line 45"/>
          <p:cNvSpPr>
            <a:spLocks noChangeShapeType="1"/>
          </p:cNvSpPr>
          <p:nvPr/>
        </p:nvSpPr>
        <p:spPr bwMode="auto">
          <a:xfrm>
            <a:off x="1352550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54" name="Line 46"/>
          <p:cNvSpPr>
            <a:spLocks noChangeShapeType="1"/>
          </p:cNvSpPr>
          <p:nvPr/>
        </p:nvSpPr>
        <p:spPr bwMode="auto">
          <a:xfrm>
            <a:off x="1352550" y="2814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55" name="AutoShape 47"/>
          <p:cNvSpPr>
            <a:spLocks noChangeArrowheads="1"/>
          </p:cNvSpPr>
          <p:nvPr/>
        </p:nvSpPr>
        <p:spPr bwMode="auto">
          <a:xfrm>
            <a:off x="3224213" y="395287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사용량별 </a:t>
            </a:r>
          </a:p>
          <a:p>
            <a:r>
              <a:rPr lang="ko-KR" altLang="en-US" sz="1200" b="0"/>
              <a:t>각자 계산</a:t>
            </a:r>
          </a:p>
        </p:txBody>
      </p:sp>
      <p:sp>
        <p:nvSpPr>
          <p:cNvPr id="631856" name="AutoShape 48"/>
          <p:cNvSpPr>
            <a:spLocks noChangeArrowheads="1"/>
          </p:cNvSpPr>
          <p:nvPr/>
        </p:nvSpPr>
        <p:spPr bwMode="auto">
          <a:xfrm>
            <a:off x="4376738" y="3952875"/>
            <a:ext cx="1295400" cy="433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주거일수 </a:t>
            </a:r>
            <a:r>
              <a:rPr lang="en-US" altLang="ko-KR" b="0"/>
              <a:t>/ </a:t>
            </a:r>
            <a:r>
              <a:rPr lang="ko-KR" altLang="en-US" b="0"/>
              <a:t>총일수</a:t>
            </a:r>
            <a:r>
              <a:rPr lang="en-US" altLang="ko-KR" b="0"/>
              <a:t>) </a:t>
            </a:r>
          </a:p>
          <a:p>
            <a:r>
              <a:rPr lang="en-US" altLang="ko-KR" b="0"/>
              <a:t>* </a:t>
            </a:r>
            <a:r>
              <a:rPr lang="ko-KR" altLang="en-US" b="0"/>
              <a:t>사용료</a:t>
            </a:r>
          </a:p>
        </p:txBody>
      </p:sp>
      <p:cxnSp>
        <p:nvCxnSpPr>
          <p:cNvPr id="631857" name="AutoShape 49"/>
          <p:cNvCxnSpPr>
            <a:cxnSpLocks noChangeShapeType="1"/>
            <a:stCxn id="631812" idx="2"/>
            <a:endCxn id="631855" idx="0"/>
          </p:cNvCxnSpPr>
          <p:nvPr/>
        </p:nvCxnSpPr>
        <p:spPr bwMode="auto">
          <a:xfrm rot="5400000">
            <a:off x="4377531" y="2580482"/>
            <a:ext cx="714375" cy="2030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58" name="AutoShape 50"/>
          <p:cNvCxnSpPr>
            <a:cxnSpLocks noChangeShapeType="1"/>
            <a:stCxn id="631812" idx="2"/>
            <a:endCxn id="631856" idx="0"/>
          </p:cNvCxnSpPr>
          <p:nvPr/>
        </p:nvCxnSpPr>
        <p:spPr bwMode="auto">
          <a:xfrm rot="5400000">
            <a:off x="5029994" y="3232944"/>
            <a:ext cx="714375" cy="725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59" name="AutoShape 51"/>
          <p:cNvCxnSpPr>
            <a:cxnSpLocks noChangeShapeType="1"/>
            <a:stCxn id="631856" idx="2"/>
            <a:endCxn id="631844" idx="3"/>
          </p:cNvCxnSpPr>
          <p:nvPr/>
        </p:nvCxnSpPr>
        <p:spPr bwMode="auto">
          <a:xfrm rot="16200000" flipH="1">
            <a:off x="4703763" y="4706938"/>
            <a:ext cx="1489075" cy="847725"/>
          </a:xfrm>
          <a:prstGeom prst="bentConnector4">
            <a:avLst>
              <a:gd name="adj1" fmla="val 45310"/>
              <a:gd name="adj2" fmla="val 1631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60" name="AutoShape 52"/>
          <p:cNvCxnSpPr>
            <a:cxnSpLocks noChangeShapeType="1"/>
            <a:stCxn id="631855" idx="2"/>
            <a:endCxn id="631844" idx="3"/>
          </p:cNvCxnSpPr>
          <p:nvPr/>
        </p:nvCxnSpPr>
        <p:spPr bwMode="auto">
          <a:xfrm rot="16200000" flipH="1">
            <a:off x="4063206" y="4066382"/>
            <a:ext cx="1465263" cy="2152650"/>
          </a:xfrm>
          <a:prstGeom prst="bentConnector4">
            <a:avLst>
              <a:gd name="adj1" fmla="val 44310"/>
              <a:gd name="adj2" fmla="val 124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1861" name="Rectangle 53"/>
          <p:cNvSpPr>
            <a:spLocks noChangeArrowheads="1"/>
          </p:cNvSpPr>
          <p:nvPr/>
        </p:nvSpPr>
        <p:spPr bwMode="auto">
          <a:xfrm>
            <a:off x="2432050" y="3190875"/>
            <a:ext cx="71913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62" name="Text Box 54"/>
          <p:cNvSpPr txBox="1">
            <a:spLocks noChangeArrowheads="1"/>
          </p:cNvSpPr>
          <p:nvPr/>
        </p:nvSpPr>
        <p:spPr bwMode="auto">
          <a:xfrm>
            <a:off x="2452688" y="3175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입주구분</a:t>
            </a:r>
          </a:p>
          <a:p>
            <a:r>
              <a:rPr lang="ko-KR" altLang="en-US" b="0"/>
              <a:t>일수</a:t>
            </a:r>
          </a:p>
        </p:txBody>
      </p:sp>
      <p:sp>
        <p:nvSpPr>
          <p:cNvPr id="631863" name="AutoShape 55"/>
          <p:cNvSpPr>
            <a:spLocks noChangeArrowheads="1"/>
          </p:cNvSpPr>
          <p:nvPr/>
        </p:nvSpPr>
        <p:spPr bwMode="auto">
          <a:xfrm>
            <a:off x="5745163" y="3948113"/>
            <a:ext cx="1295400" cy="4333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총금액 </a:t>
            </a:r>
            <a:r>
              <a:rPr lang="en-US" altLang="ko-KR" b="0">
                <a:latin typeface="Times New Roman" panose="02020603050405020304" pitchFamily="18" charset="0"/>
              </a:rPr>
              <a:t>–</a:t>
            </a:r>
            <a:r>
              <a:rPr lang="en-US" altLang="ko-KR" b="0"/>
              <a:t> </a:t>
            </a:r>
            <a:r>
              <a:rPr lang="ko-KR" altLang="en-US" b="0"/>
              <a:t>한세대의</a:t>
            </a:r>
          </a:p>
          <a:p>
            <a:r>
              <a:rPr lang="ko-KR" altLang="en-US" b="0"/>
              <a:t>조견적용사용료</a:t>
            </a:r>
            <a:r>
              <a:rPr lang="en-US" altLang="ko-KR" b="0"/>
              <a:t>) </a:t>
            </a:r>
          </a:p>
        </p:txBody>
      </p:sp>
      <p:cxnSp>
        <p:nvCxnSpPr>
          <p:cNvPr id="631864" name="AutoShape 56"/>
          <p:cNvCxnSpPr>
            <a:cxnSpLocks noChangeShapeType="1"/>
            <a:stCxn id="631812" idx="2"/>
            <a:endCxn id="631863" idx="0"/>
          </p:cNvCxnSpPr>
          <p:nvPr/>
        </p:nvCxnSpPr>
        <p:spPr bwMode="auto">
          <a:xfrm rot="16200000" flipH="1">
            <a:off x="5716587" y="3271838"/>
            <a:ext cx="709613" cy="64293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1865" name="AutoShape 57"/>
          <p:cNvCxnSpPr>
            <a:cxnSpLocks noChangeShapeType="1"/>
            <a:endCxn id="631844" idx="3"/>
          </p:cNvCxnSpPr>
          <p:nvPr/>
        </p:nvCxnSpPr>
        <p:spPr bwMode="auto">
          <a:xfrm rot="5400000">
            <a:off x="5386387" y="4851401"/>
            <a:ext cx="1509713" cy="538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난방 검침</a:t>
            </a: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난방 검침 데이터를 등록한다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61543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543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ko-KR" altLang="en-US" b="0"/>
              <a:t>난방검침은 검침 기초정보 등록</a:t>
            </a:r>
            <a:r>
              <a:rPr lang="en-US" altLang="ko-KR" b="0"/>
              <a:t>, </a:t>
            </a:r>
            <a:r>
              <a:rPr lang="ko-KR" altLang="en-US" b="0"/>
              <a:t>조견표 등록</a:t>
            </a:r>
            <a:r>
              <a:rPr lang="en-US" altLang="ko-KR" b="0"/>
              <a:t>, </a:t>
            </a:r>
            <a:r>
              <a:rPr lang="ko-KR" altLang="en-US" b="0"/>
              <a:t>계량기 정보관리</a:t>
            </a:r>
            <a:r>
              <a:rPr lang="en-US" altLang="ko-KR" b="0"/>
              <a:t>, </a:t>
            </a:r>
            <a:r>
              <a:rPr lang="ko-KR" altLang="en-US" b="0"/>
              <a:t>검침예외 및 일수환경</a:t>
            </a:r>
            <a:r>
              <a:rPr lang="en-US" altLang="ko-KR" b="0"/>
              <a:t>, </a:t>
            </a:r>
            <a:r>
              <a:rPr lang="ko-KR" altLang="en-US" b="0"/>
              <a:t>한전기초자료등록</a:t>
            </a:r>
            <a:r>
              <a:rPr lang="en-US" altLang="ko-KR" b="0"/>
              <a:t>, </a:t>
            </a:r>
          </a:p>
          <a:p>
            <a:pPr algn="l"/>
            <a:r>
              <a:rPr lang="ko-KR" altLang="en-US" b="0"/>
              <a:t>검침등록</a:t>
            </a:r>
            <a:r>
              <a:rPr lang="en-US" altLang="ko-KR" b="0"/>
              <a:t>, </a:t>
            </a:r>
            <a:r>
              <a:rPr lang="ko-KR" altLang="en-US" b="0"/>
              <a:t>일괄처리 </a:t>
            </a:r>
            <a:r>
              <a:rPr lang="en-US" altLang="ko-KR" b="0"/>
              <a:t>5</a:t>
            </a:r>
            <a:r>
              <a:rPr lang="ko-KR" altLang="en-US" b="0"/>
              <a:t>개의 </a:t>
            </a:r>
            <a:r>
              <a:rPr lang="en-US" altLang="ko-KR" b="0">
                <a:solidFill>
                  <a:srgbClr val="000000"/>
                </a:solidFill>
              </a:rPr>
              <a:t>Activity</a:t>
            </a:r>
            <a:r>
              <a:rPr lang="ko-KR" altLang="en-US" b="0"/>
              <a:t>로 구성되어 있다</a:t>
            </a:r>
            <a:r>
              <a:rPr lang="en-US" altLang="ko-KR" b="0"/>
              <a:t>. 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1. </a:t>
            </a:r>
            <a:r>
              <a:rPr lang="ko-KR" altLang="en-US" b="0"/>
              <a:t>검침 등록 기초정보</a:t>
            </a:r>
          </a:p>
          <a:p>
            <a:pPr algn="l"/>
            <a:r>
              <a:rPr lang="ko-KR" altLang="en-US" b="0"/>
              <a:t>   ● 검침등록에 있어 참조가 되어야 할 항목들에 대해 설정한다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 1) </a:t>
            </a:r>
            <a:r>
              <a:rPr lang="ko-KR" altLang="en-US" b="0"/>
              <a:t>검침여부</a:t>
            </a:r>
            <a:r>
              <a:rPr lang="en-US" altLang="ko-KR" b="0"/>
              <a:t>(</a:t>
            </a:r>
            <a:r>
              <a:rPr lang="ko-KR" altLang="en-US" b="0"/>
              <a:t>전기</a:t>
            </a:r>
            <a:r>
              <a:rPr lang="en-US" altLang="ko-KR" b="0"/>
              <a:t>,</a:t>
            </a:r>
            <a:r>
              <a:rPr lang="ko-KR" altLang="en-US" b="0"/>
              <a:t>수도</a:t>
            </a:r>
            <a:r>
              <a:rPr lang="en-US" altLang="ko-KR" b="0"/>
              <a:t>,</a:t>
            </a:r>
            <a:r>
              <a:rPr lang="ko-KR" altLang="en-US" b="0"/>
              <a:t>온수</a:t>
            </a:r>
            <a:r>
              <a:rPr lang="en-US" altLang="ko-KR" b="0"/>
              <a:t>,</a:t>
            </a:r>
            <a:r>
              <a:rPr lang="ko-KR" altLang="en-US" b="0"/>
              <a:t>정수</a:t>
            </a:r>
            <a:r>
              <a:rPr lang="en-US" altLang="ko-KR" b="0"/>
              <a:t>,</a:t>
            </a:r>
            <a:r>
              <a:rPr lang="ko-KR" altLang="en-US" b="0"/>
              <a:t>난방</a:t>
            </a:r>
            <a:r>
              <a:rPr lang="en-US" altLang="ko-KR" b="0"/>
              <a:t>,</a:t>
            </a:r>
            <a:r>
              <a:rPr lang="ko-KR" altLang="en-US" b="0"/>
              <a:t>가스</a:t>
            </a:r>
            <a:r>
              <a:rPr lang="en-US" altLang="ko-KR" b="0"/>
              <a:t>,</a:t>
            </a:r>
            <a:r>
              <a:rPr lang="ko-KR" altLang="en-US" b="0"/>
              <a:t>기타</a:t>
            </a:r>
            <a:r>
              <a:rPr lang="en-US" altLang="ko-KR" b="0"/>
              <a:t>1~5)</a:t>
            </a:r>
          </a:p>
          <a:p>
            <a:pPr algn="l"/>
            <a:r>
              <a:rPr lang="en-US" altLang="ko-KR" b="0"/>
              <a:t>       2) </a:t>
            </a:r>
            <a:r>
              <a:rPr lang="ko-KR" altLang="en-US" b="0"/>
              <a:t>계산방식</a:t>
            </a:r>
            <a:r>
              <a:rPr lang="en-US" altLang="ko-KR" b="0"/>
              <a:t>, </a:t>
            </a:r>
            <a:r>
              <a:rPr lang="ko-KR" altLang="en-US" b="0"/>
              <a:t>감면구분</a:t>
            </a:r>
            <a:r>
              <a:rPr lang="en-US" altLang="ko-KR" b="0"/>
              <a:t>, </a:t>
            </a:r>
            <a:r>
              <a:rPr lang="ko-KR" altLang="en-US" b="0"/>
              <a:t>할인여부</a:t>
            </a:r>
          </a:p>
          <a:p>
            <a:pPr algn="l"/>
            <a:r>
              <a:rPr lang="ko-KR" altLang="en-US" b="0"/>
              <a:t>       </a:t>
            </a:r>
            <a:r>
              <a:rPr lang="en-US" altLang="ko-KR" b="0"/>
              <a:t>3) </a:t>
            </a:r>
            <a:r>
              <a:rPr lang="ko-KR" altLang="en-US" b="0"/>
              <a:t>끝전처리 방식 및 조견 적용구분</a:t>
            </a:r>
            <a:r>
              <a:rPr lang="en-US" altLang="ko-KR" b="0"/>
              <a:t>(</a:t>
            </a:r>
            <a:r>
              <a:rPr lang="ko-KR" altLang="en-US" b="0"/>
              <a:t>누진 </a:t>
            </a:r>
            <a:r>
              <a:rPr lang="en-US" altLang="ko-KR" b="0"/>
              <a:t>or </a:t>
            </a:r>
            <a:r>
              <a:rPr lang="ko-KR" altLang="en-US" b="0"/>
              <a:t>사용량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    4) </a:t>
            </a:r>
            <a:r>
              <a:rPr lang="ko-KR" altLang="en-US" b="0"/>
              <a:t>오차범위 및 최대 사용량 설정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2. </a:t>
            </a:r>
            <a:r>
              <a:rPr lang="ko-KR" altLang="en-US" b="0"/>
              <a:t>조견표 등록  </a:t>
            </a:r>
          </a:p>
          <a:p>
            <a:pPr algn="l"/>
            <a:r>
              <a:rPr lang="ko-KR" altLang="en-US" b="0"/>
              <a:t>   ● 기준 요금표를 등록</a:t>
            </a:r>
            <a:r>
              <a:rPr lang="en-US" altLang="ko-KR" b="0"/>
              <a:t>/</a:t>
            </a:r>
            <a:r>
              <a:rPr lang="ko-KR" altLang="en-US" b="0"/>
              <a:t>관리한다</a:t>
            </a:r>
            <a:r>
              <a:rPr lang="en-US" altLang="ko-KR" b="0"/>
              <a:t>.</a:t>
            </a:r>
            <a:r>
              <a:rPr lang="en-US" altLang="ko-KR"/>
              <a:t> </a:t>
            </a:r>
            <a:r>
              <a:rPr lang="en-US" altLang="ko-KR" b="0"/>
              <a:t>(</a:t>
            </a:r>
            <a:r>
              <a:rPr lang="ko-KR" altLang="en-US" b="0"/>
              <a:t>적용일 기준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-  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에서 </a:t>
            </a:r>
            <a:r>
              <a:rPr lang="en-US" altLang="ko-KR" b="0"/>
              <a:t>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까지 기본요금</a:t>
            </a:r>
            <a:r>
              <a:rPr lang="en-US" altLang="ko-KR" b="0"/>
              <a:t>,</a:t>
            </a:r>
            <a:r>
              <a:rPr lang="ko-KR" altLang="en-US" b="0"/>
              <a:t>단가 정의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3. </a:t>
            </a:r>
            <a:r>
              <a:rPr lang="ko-KR" altLang="en-US" b="0"/>
              <a:t>계량기 정보관리</a:t>
            </a:r>
          </a:p>
          <a:p>
            <a:pPr algn="l"/>
            <a:r>
              <a:rPr lang="ko-KR" altLang="en-US" b="0"/>
              <a:t>   ● 관리하는 동 별 난방 계량기의 자릿수와 소수점 설정한다</a:t>
            </a:r>
            <a:r>
              <a:rPr lang="en-US" altLang="ko-KR" b="0"/>
              <a:t>.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4. </a:t>
            </a:r>
            <a:r>
              <a:rPr lang="ko-KR" altLang="en-US" b="0"/>
              <a:t>검침등록</a:t>
            </a:r>
          </a:p>
          <a:p>
            <a:pPr algn="l"/>
            <a:r>
              <a:rPr lang="ko-KR" altLang="en-US"/>
              <a:t>  </a:t>
            </a:r>
            <a:r>
              <a:rPr lang="ko-KR" altLang="en-US" b="0"/>
              <a:t>● 사용한 난방량을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/>
              <a:t>  </a:t>
            </a:r>
            <a:endParaRPr lang="en-US" altLang="ko-K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난방 검침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난방 검침 데이터를 등록한다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en-US" altLang="ko-KR" b="0"/>
              <a:t>5. </a:t>
            </a:r>
            <a:r>
              <a:rPr lang="ko-KR" altLang="en-US" b="0"/>
              <a:t>일괄 재계산</a:t>
            </a:r>
          </a:p>
          <a:p>
            <a:pPr algn="l"/>
            <a:r>
              <a:rPr lang="ko-KR" altLang="en-US" b="0"/>
              <a:t>  ● 사용한 난방량을 등록하고 사용료를 계산한다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 1) </a:t>
            </a:r>
            <a:r>
              <a:rPr lang="ko-KR" altLang="en-US" b="0"/>
              <a:t>검침에 대한 사용료를 계산한 후 화면의 입력조건에 따라서 사용료를 일괄  재계산 처리를 하는 화면</a:t>
            </a:r>
          </a:p>
          <a:p>
            <a:pPr algn="l"/>
            <a:r>
              <a:rPr lang="ko-KR" altLang="en-US" b="0"/>
              <a:t>       </a:t>
            </a:r>
            <a:r>
              <a:rPr lang="en-US" altLang="ko-KR" b="0"/>
              <a:t>2) </a:t>
            </a:r>
            <a:r>
              <a:rPr lang="ko-KR" altLang="en-US" b="0"/>
              <a:t>검침일이 늦을 경우 사용량이 누진에 의해 금액이 추가 징수 되므로 추가 징수분 만큼 금액을 제하는 방법</a:t>
            </a:r>
          </a:p>
          <a:p>
            <a:pPr algn="l"/>
            <a:r>
              <a:rPr lang="ko-KR" altLang="en-US" b="0"/>
              <a:t>       </a:t>
            </a:r>
            <a:r>
              <a:rPr lang="en-US" altLang="ko-KR" b="0"/>
              <a:t>3) </a:t>
            </a:r>
            <a:r>
              <a:rPr lang="ko-KR" altLang="en-US" b="0"/>
              <a:t>조견 또는 사용계산식 변경으로 인한 재계산</a:t>
            </a:r>
          </a:p>
          <a:p>
            <a:pPr algn="l"/>
            <a:endParaRPr lang="en-US" altLang="ko-K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187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전체 업무 흐름도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8675" y="908050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/>
              <a:t>관리사무소</a:t>
            </a:r>
          </a:p>
        </p:txBody>
      </p:sp>
      <p:sp>
        <p:nvSpPr>
          <p:cNvPr id="591912" name="Rectangle 40"/>
          <p:cNvSpPr>
            <a:spLocks noChangeArrowheads="1"/>
          </p:cNvSpPr>
          <p:nvPr/>
        </p:nvSpPr>
        <p:spPr bwMode="auto">
          <a:xfrm>
            <a:off x="4354513" y="5661025"/>
            <a:ext cx="76200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/>
              <a:t>관리비</a:t>
            </a:r>
          </a:p>
          <a:p>
            <a:r>
              <a:rPr lang="ko-KR" altLang="en-US"/>
              <a:t>시스템</a:t>
            </a:r>
          </a:p>
        </p:txBody>
      </p:sp>
      <p:sp>
        <p:nvSpPr>
          <p:cNvPr id="591914" name="AutoShape 42"/>
          <p:cNvSpPr>
            <a:spLocks noChangeArrowheads="1"/>
          </p:cNvSpPr>
          <p:nvPr/>
        </p:nvSpPr>
        <p:spPr bwMode="auto">
          <a:xfrm>
            <a:off x="2000250" y="1944688"/>
            <a:ext cx="1295400" cy="287337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검침 기초정보 입력</a:t>
            </a:r>
          </a:p>
        </p:txBody>
      </p:sp>
      <p:sp>
        <p:nvSpPr>
          <p:cNvPr id="591917" name="AutoShape 45"/>
          <p:cNvSpPr>
            <a:spLocks noChangeArrowheads="1"/>
          </p:cNvSpPr>
          <p:nvPr/>
        </p:nvSpPr>
        <p:spPr bwMode="auto">
          <a:xfrm>
            <a:off x="4305300" y="1916113"/>
            <a:ext cx="1295400" cy="287337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조견표 등록</a:t>
            </a:r>
          </a:p>
        </p:txBody>
      </p:sp>
      <p:sp>
        <p:nvSpPr>
          <p:cNvPr id="591926" name="Rectangle 54"/>
          <p:cNvSpPr>
            <a:spLocks noChangeArrowheads="1"/>
          </p:cNvSpPr>
          <p:nvPr/>
        </p:nvSpPr>
        <p:spPr bwMode="auto">
          <a:xfrm>
            <a:off x="488950" y="290036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/>
              <a:t>검침원</a:t>
            </a:r>
          </a:p>
        </p:txBody>
      </p:sp>
      <p:sp>
        <p:nvSpPr>
          <p:cNvPr id="591927" name="AutoShape 55"/>
          <p:cNvSpPr>
            <a:spLocks noChangeArrowheads="1"/>
          </p:cNvSpPr>
          <p:nvPr/>
        </p:nvSpPr>
        <p:spPr bwMode="auto">
          <a:xfrm>
            <a:off x="2008188" y="4078288"/>
            <a:ext cx="1295400" cy="287337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검침 데이터 등록</a:t>
            </a:r>
          </a:p>
        </p:txBody>
      </p:sp>
      <p:sp>
        <p:nvSpPr>
          <p:cNvPr id="591928" name="AutoShape 56"/>
          <p:cNvSpPr>
            <a:spLocks noChangeArrowheads="1"/>
          </p:cNvSpPr>
          <p:nvPr/>
        </p:nvSpPr>
        <p:spPr bwMode="auto">
          <a:xfrm>
            <a:off x="6178550" y="4581525"/>
            <a:ext cx="1295400" cy="287338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검침 일괄 처리</a:t>
            </a:r>
          </a:p>
        </p:txBody>
      </p:sp>
      <p:sp>
        <p:nvSpPr>
          <p:cNvPr id="591933" name="Rectangle 61"/>
          <p:cNvSpPr>
            <a:spLocks noChangeArrowheads="1"/>
          </p:cNvSpPr>
          <p:nvPr/>
        </p:nvSpPr>
        <p:spPr bwMode="auto">
          <a:xfrm>
            <a:off x="8553450" y="5157788"/>
            <a:ext cx="76200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/>
              <a:t>한전</a:t>
            </a:r>
          </a:p>
          <a:p>
            <a:endParaRPr lang="en-US" altLang="ko-KR"/>
          </a:p>
        </p:txBody>
      </p:sp>
      <p:sp>
        <p:nvSpPr>
          <p:cNvPr id="591941" name="AutoShape 69"/>
          <p:cNvSpPr>
            <a:spLocks noChangeArrowheads="1"/>
          </p:cNvSpPr>
          <p:nvPr/>
        </p:nvSpPr>
        <p:spPr bwMode="auto">
          <a:xfrm>
            <a:off x="4305300" y="4078288"/>
            <a:ext cx="1295400" cy="287337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사용료 계산</a:t>
            </a:r>
          </a:p>
        </p:txBody>
      </p:sp>
      <p:sp>
        <p:nvSpPr>
          <p:cNvPr id="591948" name="AutoShape 76"/>
          <p:cNvSpPr>
            <a:spLocks noChangeArrowheads="1"/>
          </p:cNvSpPr>
          <p:nvPr/>
        </p:nvSpPr>
        <p:spPr bwMode="auto">
          <a:xfrm>
            <a:off x="6176963" y="5229225"/>
            <a:ext cx="1295400" cy="287338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각종 송신자료 생성</a:t>
            </a:r>
          </a:p>
        </p:txBody>
      </p:sp>
      <p:cxnSp>
        <p:nvCxnSpPr>
          <p:cNvPr id="591951" name="AutoShape 79"/>
          <p:cNvCxnSpPr>
            <a:cxnSpLocks noChangeShapeType="1"/>
            <a:stCxn id="591876" idx="2"/>
            <a:endCxn id="591914" idx="1"/>
          </p:cNvCxnSpPr>
          <p:nvPr/>
        </p:nvCxnSpPr>
        <p:spPr bwMode="auto">
          <a:xfrm rot="16200000" flipH="1">
            <a:off x="1243013" y="1331912"/>
            <a:ext cx="723900" cy="790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53" name="Rectangle 81"/>
          <p:cNvSpPr>
            <a:spLocks noChangeArrowheads="1"/>
          </p:cNvSpPr>
          <p:nvPr/>
        </p:nvSpPr>
        <p:spPr bwMode="auto">
          <a:xfrm>
            <a:off x="4575175" y="909638"/>
            <a:ext cx="762000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/>
              <a:t>한전</a:t>
            </a:r>
            <a:r>
              <a:rPr lang="en-US" altLang="ko-KR"/>
              <a:t>,</a:t>
            </a:r>
            <a:r>
              <a:rPr lang="ko-KR" altLang="en-US"/>
              <a:t>상수도</a:t>
            </a:r>
          </a:p>
          <a:p>
            <a:r>
              <a:rPr lang="ko-KR" altLang="en-US"/>
              <a:t>도시가스등</a:t>
            </a:r>
          </a:p>
        </p:txBody>
      </p:sp>
      <p:cxnSp>
        <p:nvCxnSpPr>
          <p:cNvPr id="591954" name="AutoShape 82"/>
          <p:cNvCxnSpPr>
            <a:cxnSpLocks noChangeShapeType="1"/>
            <a:stCxn id="591953" idx="2"/>
            <a:endCxn id="591917" idx="0"/>
          </p:cNvCxnSpPr>
          <p:nvPr/>
        </p:nvCxnSpPr>
        <p:spPr bwMode="auto">
          <a:xfrm rot="5400000">
            <a:off x="4667250" y="1627188"/>
            <a:ext cx="5746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55" name="Text Box 83"/>
          <p:cNvSpPr txBox="1">
            <a:spLocks noChangeArrowheads="1"/>
          </p:cNvSpPr>
          <p:nvPr/>
        </p:nvSpPr>
        <p:spPr bwMode="auto">
          <a:xfrm>
            <a:off x="4887913" y="1422400"/>
            <a:ext cx="412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900" b="0"/>
              <a:t>조견</a:t>
            </a:r>
          </a:p>
          <a:p>
            <a:pPr algn="l"/>
            <a:r>
              <a:rPr lang="ko-KR" altLang="en-US" sz="900" b="0"/>
              <a:t>정보</a:t>
            </a:r>
          </a:p>
        </p:txBody>
      </p:sp>
      <p:sp>
        <p:nvSpPr>
          <p:cNvPr id="591956" name="AutoShape 84"/>
          <p:cNvSpPr>
            <a:spLocks noChangeArrowheads="1"/>
          </p:cNvSpPr>
          <p:nvPr/>
        </p:nvSpPr>
        <p:spPr bwMode="auto">
          <a:xfrm>
            <a:off x="2008188" y="3213100"/>
            <a:ext cx="1295400" cy="287338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검 침</a:t>
            </a:r>
          </a:p>
        </p:txBody>
      </p:sp>
      <p:cxnSp>
        <p:nvCxnSpPr>
          <p:cNvPr id="591957" name="AutoShape 85"/>
          <p:cNvCxnSpPr>
            <a:cxnSpLocks noChangeShapeType="1"/>
            <a:stCxn id="591926" idx="3"/>
            <a:endCxn id="591956" idx="1"/>
          </p:cNvCxnSpPr>
          <p:nvPr/>
        </p:nvCxnSpPr>
        <p:spPr bwMode="auto">
          <a:xfrm>
            <a:off x="1250950" y="3128963"/>
            <a:ext cx="757238" cy="22860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59" name="AutoShape 87"/>
          <p:cNvCxnSpPr>
            <a:cxnSpLocks noChangeShapeType="1"/>
            <a:stCxn id="591956" idx="2"/>
            <a:endCxn id="591927" idx="0"/>
          </p:cNvCxnSpPr>
          <p:nvPr/>
        </p:nvCxnSpPr>
        <p:spPr bwMode="auto">
          <a:xfrm rot="5400000">
            <a:off x="2366963" y="3789363"/>
            <a:ext cx="577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60" name="Text Box 88"/>
          <p:cNvSpPr txBox="1">
            <a:spLocks noChangeArrowheads="1"/>
          </p:cNvSpPr>
          <p:nvPr/>
        </p:nvSpPr>
        <p:spPr bwMode="auto">
          <a:xfrm>
            <a:off x="1423988" y="3503613"/>
            <a:ext cx="12906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ko-KR" altLang="en-US" sz="900" b="0"/>
              <a:t>일반검침등록</a:t>
            </a:r>
          </a:p>
          <a:p>
            <a:pPr algn="r"/>
            <a:r>
              <a:rPr lang="ko-KR" altLang="en-US" sz="900" b="0"/>
              <a:t>단말기 검침 </a:t>
            </a:r>
            <a:r>
              <a:rPr lang="en-US" altLang="ko-KR" sz="900" b="0"/>
              <a:t>UPLOAD</a:t>
            </a:r>
          </a:p>
          <a:p>
            <a:pPr algn="r"/>
            <a:r>
              <a:rPr lang="ko-KR" altLang="en-US" sz="900" b="0"/>
              <a:t>원격검침 등록</a:t>
            </a:r>
          </a:p>
        </p:txBody>
      </p:sp>
      <p:sp>
        <p:nvSpPr>
          <p:cNvPr id="591961" name="Text Box 89"/>
          <p:cNvSpPr txBox="1">
            <a:spLocks noChangeArrowheads="1"/>
          </p:cNvSpPr>
          <p:nvPr/>
        </p:nvSpPr>
        <p:spPr bwMode="auto">
          <a:xfrm>
            <a:off x="1155700" y="1443038"/>
            <a:ext cx="1717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900" b="0"/>
              <a:t>계량기 정보</a:t>
            </a:r>
          </a:p>
          <a:p>
            <a:pPr algn="l"/>
            <a:r>
              <a:rPr lang="ko-KR" altLang="en-US" sz="900" b="0"/>
              <a:t>검침여부</a:t>
            </a:r>
            <a:r>
              <a:rPr lang="en-US" altLang="ko-KR" sz="900" b="0"/>
              <a:t>, </a:t>
            </a:r>
            <a:r>
              <a:rPr lang="ko-KR" altLang="en-US" sz="900" b="0"/>
              <a:t>전기</a:t>
            </a:r>
            <a:r>
              <a:rPr lang="en-US" altLang="ko-KR" sz="900" b="0"/>
              <a:t>/</a:t>
            </a:r>
            <a:r>
              <a:rPr lang="ko-KR" altLang="en-US" sz="900" b="0"/>
              <a:t>수도검침 환경</a:t>
            </a:r>
          </a:p>
          <a:p>
            <a:pPr algn="l"/>
            <a:r>
              <a:rPr lang="ko-KR" altLang="en-US" sz="900" b="0"/>
              <a:t>끝전처리방법</a:t>
            </a:r>
            <a:r>
              <a:rPr lang="en-US" altLang="ko-KR" sz="900" b="0"/>
              <a:t>, </a:t>
            </a:r>
            <a:r>
              <a:rPr lang="ko-KR" altLang="en-US" sz="900" b="0"/>
              <a:t>조견 적용 구분</a:t>
            </a:r>
          </a:p>
        </p:txBody>
      </p:sp>
      <p:cxnSp>
        <p:nvCxnSpPr>
          <p:cNvPr id="591962" name="AutoShape 90"/>
          <p:cNvCxnSpPr>
            <a:cxnSpLocks noChangeShapeType="1"/>
            <a:stCxn id="591927" idx="3"/>
            <a:endCxn id="591941" idx="1"/>
          </p:cNvCxnSpPr>
          <p:nvPr/>
        </p:nvCxnSpPr>
        <p:spPr bwMode="auto">
          <a:xfrm>
            <a:off x="3303588" y="4222750"/>
            <a:ext cx="1001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65" name="Text Box 93"/>
          <p:cNvSpPr txBox="1">
            <a:spLocks noChangeArrowheads="1"/>
          </p:cNvSpPr>
          <p:nvPr/>
        </p:nvSpPr>
        <p:spPr bwMode="auto">
          <a:xfrm>
            <a:off x="4881563" y="2717800"/>
            <a:ext cx="679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조견 정보</a:t>
            </a:r>
          </a:p>
        </p:txBody>
      </p:sp>
      <p:sp>
        <p:nvSpPr>
          <p:cNvPr id="591967" name="Text Box 95"/>
          <p:cNvSpPr txBox="1">
            <a:spLocks noChangeArrowheads="1"/>
          </p:cNvSpPr>
          <p:nvPr/>
        </p:nvSpPr>
        <p:spPr bwMode="auto">
          <a:xfrm>
            <a:off x="3381375" y="4014788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검침 데이타</a:t>
            </a:r>
          </a:p>
        </p:txBody>
      </p:sp>
      <p:cxnSp>
        <p:nvCxnSpPr>
          <p:cNvPr id="591970" name="AutoShape 98"/>
          <p:cNvCxnSpPr>
            <a:cxnSpLocks noChangeShapeType="1"/>
            <a:stCxn id="591917" idx="2"/>
            <a:endCxn id="591941" idx="0"/>
          </p:cNvCxnSpPr>
          <p:nvPr/>
        </p:nvCxnSpPr>
        <p:spPr bwMode="auto">
          <a:xfrm rot="5400000">
            <a:off x="4015581" y="3140869"/>
            <a:ext cx="1874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72" name="Line 100"/>
          <p:cNvSpPr>
            <a:spLocks noChangeShapeType="1"/>
          </p:cNvSpPr>
          <p:nvPr/>
        </p:nvSpPr>
        <p:spPr bwMode="auto">
          <a:xfrm>
            <a:off x="3295650" y="2133600"/>
            <a:ext cx="107950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973" name="Text Box 101"/>
          <p:cNvSpPr txBox="1">
            <a:spLocks noChangeArrowheads="1"/>
          </p:cNvSpPr>
          <p:nvPr/>
        </p:nvSpPr>
        <p:spPr bwMode="auto">
          <a:xfrm>
            <a:off x="3592513" y="2627313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검침기준</a:t>
            </a:r>
          </a:p>
          <a:p>
            <a:r>
              <a:rPr lang="ko-KR" altLang="en-US" sz="900" b="0"/>
              <a:t>정보</a:t>
            </a:r>
          </a:p>
        </p:txBody>
      </p:sp>
      <p:cxnSp>
        <p:nvCxnSpPr>
          <p:cNvPr id="591974" name="AutoShape 102"/>
          <p:cNvCxnSpPr>
            <a:cxnSpLocks noChangeShapeType="1"/>
            <a:stCxn id="591941" idx="3"/>
            <a:endCxn id="591928" idx="0"/>
          </p:cNvCxnSpPr>
          <p:nvPr/>
        </p:nvCxnSpPr>
        <p:spPr bwMode="auto">
          <a:xfrm>
            <a:off x="5600700" y="4222750"/>
            <a:ext cx="1225550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75" name="Text Box 103"/>
          <p:cNvSpPr txBox="1">
            <a:spLocks noChangeArrowheads="1"/>
          </p:cNvSpPr>
          <p:nvPr/>
        </p:nvSpPr>
        <p:spPr bwMode="auto">
          <a:xfrm>
            <a:off x="5662613" y="4014788"/>
            <a:ext cx="946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조견 정보 변경</a:t>
            </a:r>
          </a:p>
        </p:txBody>
      </p:sp>
      <p:sp>
        <p:nvSpPr>
          <p:cNvPr id="591976" name="AutoShape 104"/>
          <p:cNvSpPr>
            <a:spLocks noChangeArrowheads="1"/>
          </p:cNvSpPr>
          <p:nvPr/>
        </p:nvSpPr>
        <p:spPr bwMode="auto">
          <a:xfrm>
            <a:off x="2000250" y="2565400"/>
            <a:ext cx="1295400" cy="287338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검침 단말기 </a:t>
            </a:r>
            <a:r>
              <a:rPr lang="en-US" altLang="ko-KR"/>
              <a:t>DOWN</a:t>
            </a:r>
          </a:p>
        </p:txBody>
      </p:sp>
      <p:cxnSp>
        <p:nvCxnSpPr>
          <p:cNvPr id="591977" name="AutoShape 105"/>
          <p:cNvCxnSpPr>
            <a:cxnSpLocks noChangeShapeType="1"/>
            <a:stCxn id="591914" idx="2"/>
            <a:endCxn id="591976" idx="0"/>
          </p:cNvCxnSpPr>
          <p:nvPr/>
        </p:nvCxnSpPr>
        <p:spPr bwMode="auto">
          <a:xfrm rot="5400000">
            <a:off x="2481262" y="2398713"/>
            <a:ext cx="333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78" name="AutoShape 106"/>
          <p:cNvCxnSpPr>
            <a:cxnSpLocks noChangeShapeType="1"/>
            <a:stCxn id="591976" idx="2"/>
            <a:endCxn id="591956" idx="0"/>
          </p:cNvCxnSpPr>
          <p:nvPr/>
        </p:nvCxnSpPr>
        <p:spPr bwMode="auto">
          <a:xfrm rot="16200000" flipH="1">
            <a:off x="2471738" y="3028950"/>
            <a:ext cx="360362" cy="7938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79" name="Line 107"/>
          <p:cNvSpPr>
            <a:spLocks noChangeShapeType="1"/>
          </p:cNvSpPr>
          <p:nvPr/>
        </p:nvSpPr>
        <p:spPr bwMode="auto">
          <a:xfrm>
            <a:off x="849313" y="2492375"/>
            <a:ext cx="11509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980" name="Text Box 108"/>
          <p:cNvSpPr txBox="1">
            <a:spLocks noChangeArrowheads="1"/>
          </p:cNvSpPr>
          <p:nvPr/>
        </p:nvSpPr>
        <p:spPr bwMode="auto">
          <a:xfrm>
            <a:off x="1143000" y="2262188"/>
            <a:ext cx="641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기초세대</a:t>
            </a:r>
          </a:p>
          <a:p>
            <a:r>
              <a:rPr lang="ko-KR" altLang="en-US" sz="900" b="0"/>
              <a:t>정보</a:t>
            </a:r>
          </a:p>
        </p:txBody>
      </p:sp>
      <p:cxnSp>
        <p:nvCxnSpPr>
          <p:cNvPr id="591981" name="AutoShape 109"/>
          <p:cNvCxnSpPr>
            <a:cxnSpLocks noChangeShapeType="1"/>
            <a:stCxn id="591928" idx="2"/>
            <a:endCxn id="591948" idx="0"/>
          </p:cNvCxnSpPr>
          <p:nvPr/>
        </p:nvCxnSpPr>
        <p:spPr bwMode="auto">
          <a:xfrm rot="5400000">
            <a:off x="6645276" y="5048250"/>
            <a:ext cx="360362" cy="1587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82" name="AutoShape 110"/>
          <p:cNvCxnSpPr>
            <a:cxnSpLocks noChangeShapeType="1"/>
            <a:stCxn id="591941" idx="2"/>
            <a:endCxn id="591948" idx="1"/>
          </p:cNvCxnSpPr>
          <p:nvPr/>
        </p:nvCxnSpPr>
        <p:spPr bwMode="auto">
          <a:xfrm rot="16200000" flipH="1">
            <a:off x="5060950" y="4257675"/>
            <a:ext cx="1008063" cy="12239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1983" name="AutoShape 111"/>
          <p:cNvCxnSpPr>
            <a:cxnSpLocks noChangeShapeType="1"/>
            <a:stCxn id="591948" idx="3"/>
            <a:endCxn id="591933" idx="1"/>
          </p:cNvCxnSpPr>
          <p:nvPr/>
        </p:nvCxnSpPr>
        <p:spPr bwMode="auto">
          <a:xfrm>
            <a:off x="7472363" y="5373688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1984" name="Text Box 112"/>
          <p:cNvSpPr txBox="1">
            <a:spLocks noChangeArrowheads="1"/>
          </p:cNvSpPr>
          <p:nvPr/>
        </p:nvSpPr>
        <p:spPr bwMode="auto">
          <a:xfrm>
            <a:off x="7562850" y="5181600"/>
            <a:ext cx="79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검침 데이타</a:t>
            </a:r>
          </a:p>
        </p:txBody>
      </p:sp>
      <p:sp>
        <p:nvSpPr>
          <p:cNvPr id="591985" name="Line 113"/>
          <p:cNvSpPr>
            <a:spLocks noChangeShapeType="1"/>
          </p:cNvSpPr>
          <p:nvPr/>
        </p:nvSpPr>
        <p:spPr bwMode="auto">
          <a:xfrm flipH="1">
            <a:off x="4737100" y="43656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986" name="Text Box 114"/>
          <p:cNvSpPr txBox="1">
            <a:spLocks noChangeArrowheads="1"/>
          </p:cNvSpPr>
          <p:nvPr/>
        </p:nvSpPr>
        <p:spPr bwMode="auto">
          <a:xfrm>
            <a:off x="4271963" y="4705350"/>
            <a:ext cx="52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b="0"/>
              <a:t>지침</a:t>
            </a:r>
          </a:p>
          <a:p>
            <a:r>
              <a:rPr lang="ko-KR" altLang="en-US" sz="900" b="0"/>
              <a:t>사용량</a:t>
            </a:r>
          </a:p>
          <a:p>
            <a:r>
              <a:rPr lang="ko-KR" altLang="en-US" sz="900" b="0"/>
              <a:t>사용료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392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전기 검침</a:t>
            </a:r>
          </a:p>
        </p:txBody>
      </p:sp>
      <p:sp>
        <p:nvSpPr>
          <p:cNvPr id="594015" name="AutoShape 95"/>
          <p:cNvSpPr>
            <a:spLocks noChangeArrowheads="1"/>
          </p:cNvSpPr>
          <p:nvPr/>
        </p:nvSpPr>
        <p:spPr bwMode="auto">
          <a:xfrm>
            <a:off x="488950" y="2290763"/>
            <a:ext cx="1135063" cy="485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①</a:t>
            </a:r>
            <a:r>
              <a:rPr lang="ko-KR" altLang="en-US" sz="1200" b="0"/>
              <a:t>검침 기초정보</a:t>
            </a:r>
            <a:r>
              <a:rPr lang="ko-KR" altLang="ko-KR" sz="1200" b="0"/>
              <a:t> </a:t>
            </a:r>
          </a:p>
          <a:p>
            <a:r>
              <a:rPr lang="ko-KR" altLang="en-US" sz="1200" b="0"/>
              <a:t>등록</a:t>
            </a:r>
          </a:p>
        </p:txBody>
      </p:sp>
      <p:grpSp>
        <p:nvGrpSpPr>
          <p:cNvPr id="594019" name="Group 99"/>
          <p:cNvGrpSpPr>
            <a:grpSpLocks/>
          </p:cNvGrpSpPr>
          <p:nvPr/>
        </p:nvGrpSpPr>
        <p:grpSpPr bwMode="auto">
          <a:xfrm>
            <a:off x="561975" y="5805488"/>
            <a:ext cx="990600" cy="457200"/>
            <a:chOff x="720" y="624"/>
            <a:chExt cx="624" cy="288"/>
          </a:xfrm>
        </p:grpSpPr>
        <p:grpSp>
          <p:nvGrpSpPr>
            <p:cNvPr id="594020" name="Group 10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021" name="Freeform 10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022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관리동정보</a:t>
                </a:r>
              </a:p>
            </p:txBody>
          </p:sp>
        </p:grpSp>
        <p:sp>
          <p:nvSpPr>
            <p:cNvPr id="594023" name="Line 10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024" name="AutoShape 104"/>
          <p:cNvSpPr>
            <a:spLocks noChangeArrowheads="1"/>
          </p:cNvSpPr>
          <p:nvPr/>
        </p:nvSpPr>
        <p:spPr bwMode="auto">
          <a:xfrm>
            <a:off x="6537325" y="2293938"/>
            <a:ext cx="1025525" cy="487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②</a:t>
            </a:r>
            <a:r>
              <a:rPr lang="ko-KR" altLang="en-US" sz="1200" b="0"/>
              <a:t>조견표 등록</a:t>
            </a:r>
          </a:p>
        </p:txBody>
      </p:sp>
      <p:sp>
        <p:nvSpPr>
          <p:cNvPr id="594025" name="AutoShape 105"/>
          <p:cNvSpPr>
            <a:spLocks noChangeArrowheads="1"/>
          </p:cNvSpPr>
          <p:nvPr/>
        </p:nvSpPr>
        <p:spPr bwMode="auto">
          <a:xfrm>
            <a:off x="2033588" y="5803900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③</a:t>
            </a:r>
            <a:r>
              <a:rPr lang="ko-KR" altLang="en-US" sz="1200" b="0"/>
              <a:t>계량기 정보관리</a:t>
            </a:r>
          </a:p>
        </p:txBody>
      </p:sp>
      <p:cxnSp>
        <p:nvCxnSpPr>
          <p:cNvPr id="594027" name="AutoShape 107"/>
          <p:cNvCxnSpPr>
            <a:cxnSpLocks noChangeShapeType="1"/>
            <a:stCxn id="594015" idx="0"/>
            <a:endCxn id="594053" idx="2"/>
          </p:cNvCxnSpPr>
          <p:nvPr/>
        </p:nvCxnSpPr>
        <p:spPr bwMode="auto">
          <a:xfrm rot="16200000">
            <a:off x="618331" y="1851819"/>
            <a:ext cx="877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030" name="Group 110"/>
          <p:cNvGrpSpPr>
            <a:grpSpLocks/>
          </p:cNvGrpSpPr>
          <p:nvPr/>
        </p:nvGrpSpPr>
        <p:grpSpPr bwMode="auto">
          <a:xfrm>
            <a:off x="5041900" y="5805488"/>
            <a:ext cx="990600" cy="457200"/>
            <a:chOff x="720" y="624"/>
            <a:chExt cx="624" cy="288"/>
          </a:xfrm>
        </p:grpSpPr>
        <p:grpSp>
          <p:nvGrpSpPr>
            <p:cNvPr id="594031" name="Group 11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032" name="Freeform 11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033" name="Text Box 11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계량기정보</a:t>
                </a:r>
              </a:p>
            </p:txBody>
          </p:sp>
        </p:grpSp>
        <p:sp>
          <p:nvSpPr>
            <p:cNvPr id="594034" name="Line 11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4035" name="AutoShape 115"/>
          <p:cNvCxnSpPr>
            <a:cxnSpLocks noChangeShapeType="1"/>
            <a:stCxn id="594033" idx="1"/>
            <a:endCxn id="594025" idx="3"/>
          </p:cNvCxnSpPr>
          <p:nvPr/>
        </p:nvCxnSpPr>
        <p:spPr bwMode="auto">
          <a:xfrm rot="10800000">
            <a:off x="3402013" y="6019800"/>
            <a:ext cx="16398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036" name="Group 116"/>
          <p:cNvGrpSpPr>
            <a:grpSpLocks/>
          </p:cNvGrpSpPr>
          <p:nvPr/>
        </p:nvGrpSpPr>
        <p:grpSpPr bwMode="auto">
          <a:xfrm>
            <a:off x="1281113" y="4221163"/>
            <a:ext cx="990600" cy="457200"/>
            <a:chOff x="720" y="624"/>
            <a:chExt cx="624" cy="288"/>
          </a:xfrm>
        </p:grpSpPr>
        <p:grpSp>
          <p:nvGrpSpPr>
            <p:cNvPr id="594037" name="Group 11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038" name="Freeform 11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039" name="Text Box 11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594040" name="Line 12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4041" name="AutoShape 121"/>
          <p:cNvCxnSpPr>
            <a:cxnSpLocks noChangeShapeType="1"/>
            <a:stCxn id="594145" idx="1"/>
            <a:endCxn id="594163" idx="2"/>
          </p:cNvCxnSpPr>
          <p:nvPr/>
        </p:nvCxnSpPr>
        <p:spPr bwMode="auto">
          <a:xfrm rot="10800000">
            <a:off x="7056438" y="4797425"/>
            <a:ext cx="849312" cy="1125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52" name="Rectangle 132"/>
          <p:cNvSpPr>
            <a:spLocks noChangeArrowheads="1"/>
          </p:cNvSpPr>
          <p:nvPr/>
        </p:nvSpPr>
        <p:spPr bwMode="auto">
          <a:xfrm>
            <a:off x="2936875" y="1484313"/>
            <a:ext cx="865188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한전</a:t>
            </a:r>
          </a:p>
        </p:txBody>
      </p:sp>
      <p:sp>
        <p:nvSpPr>
          <p:cNvPr id="594053" name="Rectangle 133"/>
          <p:cNvSpPr>
            <a:spLocks noChangeArrowheads="1"/>
          </p:cNvSpPr>
          <p:nvPr/>
        </p:nvSpPr>
        <p:spPr bwMode="auto">
          <a:xfrm>
            <a:off x="561975" y="836613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  <a:r>
              <a:rPr lang="en-US" altLang="ko-KR" sz="1200" b="0"/>
              <a:t>,</a:t>
            </a:r>
          </a:p>
          <a:p>
            <a:r>
              <a:rPr lang="en-US" altLang="ko-KR" sz="1200" b="0"/>
              <a:t>IMC</a:t>
            </a:r>
          </a:p>
        </p:txBody>
      </p:sp>
      <p:cxnSp>
        <p:nvCxnSpPr>
          <p:cNvPr id="594054" name="AutoShape 134"/>
          <p:cNvCxnSpPr>
            <a:cxnSpLocks noChangeShapeType="1"/>
          </p:cNvCxnSpPr>
          <p:nvPr/>
        </p:nvCxnSpPr>
        <p:spPr bwMode="auto">
          <a:xfrm rot="16200000" flipH="1">
            <a:off x="339725" y="3494088"/>
            <a:ext cx="1658937" cy="22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5" name="AutoShape 135"/>
          <p:cNvCxnSpPr>
            <a:cxnSpLocks noChangeShapeType="1"/>
            <a:stCxn id="594025" idx="1"/>
            <a:endCxn id="594022" idx="3"/>
          </p:cNvCxnSpPr>
          <p:nvPr/>
        </p:nvCxnSpPr>
        <p:spPr bwMode="auto">
          <a:xfrm rot="10800000">
            <a:off x="1552575" y="6019800"/>
            <a:ext cx="481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6" name="AutoShape 136"/>
          <p:cNvCxnSpPr>
            <a:cxnSpLocks noChangeShapeType="1"/>
            <a:stCxn id="594025" idx="0"/>
            <a:endCxn id="594053" idx="1"/>
          </p:cNvCxnSpPr>
          <p:nvPr/>
        </p:nvCxnSpPr>
        <p:spPr bwMode="auto">
          <a:xfrm rot="5400000" flipH="1">
            <a:off x="-699293" y="2386806"/>
            <a:ext cx="4678362" cy="2155825"/>
          </a:xfrm>
          <a:prstGeom prst="bentConnector4">
            <a:avLst>
              <a:gd name="adj1" fmla="val 17407"/>
              <a:gd name="adj2" fmla="val 114944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94" name="AutoShape 174"/>
          <p:cNvSpPr>
            <a:spLocks noChangeArrowheads="1"/>
          </p:cNvSpPr>
          <p:nvPr/>
        </p:nvSpPr>
        <p:spPr bwMode="auto">
          <a:xfrm>
            <a:off x="2830513" y="2682875"/>
            <a:ext cx="1081087" cy="5270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④</a:t>
            </a:r>
            <a:r>
              <a:rPr lang="ko-KR" altLang="en-US" sz="1200" b="0"/>
              <a:t>한전</a:t>
            </a:r>
          </a:p>
          <a:p>
            <a:r>
              <a:rPr lang="ko-KR" altLang="en-US" sz="1200" b="0"/>
              <a:t>기초자료등록</a:t>
            </a:r>
          </a:p>
        </p:txBody>
      </p:sp>
      <p:cxnSp>
        <p:nvCxnSpPr>
          <p:cNvPr id="594096" name="AutoShape 176"/>
          <p:cNvCxnSpPr>
            <a:cxnSpLocks noChangeShapeType="1"/>
            <a:stCxn id="594052" idx="2"/>
            <a:endCxn id="594094" idx="0"/>
          </p:cNvCxnSpPr>
          <p:nvPr/>
        </p:nvCxnSpPr>
        <p:spPr bwMode="auto">
          <a:xfrm rot="16200000" flipH="1">
            <a:off x="2916238" y="2227263"/>
            <a:ext cx="909637" cy="1587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098" name="Group 178"/>
          <p:cNvGrpSpPr>
            <a:grpSpLocks/>
          </p:cNvGrpSpPr>
          <p:nvPr/>
        </p:nvGrpSpPr>
        <p:grpSpPr bwMode="auto">
          <a:xfrm>
            <a:off x="3121025" y="4122738"/>
            <a:ext cx="1152525" cy="457200"/>
            <a:chOff x="720" y="624"/>
            <a:chExt cx="624" cy="288"/>
          </a:xfrm>
        </p:grpSpPr>
        <p:grpSp>
          <p:nvGrpSpPr>
            <p:cNvPr id="594099" name="Group 17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100" name="Freeform 18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01" name="Text Box 18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한전기초자료</a:t>
                </a:r>
              </a:p>
            </p:txBody>
          </p:sp>
        </p:grpSp>
        <p:sp>
          <p:nvSpPr>
            <p:cNvPr id="594102" name="Line 18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4105" name="AutoShape 185"/>
          <p:cNvCxnSpPr>
            <a:cxnSpLocks noChangeShapeType="1"/>
            <a:stCxn id="594094" idx="2"/>
            <a:endCxn id="594101" idx="1"/>
          </p:cNvCxnSpPr>
          <p:nvPr/>
        </p:nvCxnSpPr>
        <p:spPr bwMode="auto">
          <a:xfrm rot="5400000">
            <a:off x="2682875" y="3648075"/>
            <a:ext cx="1127125" cy="250825"/>
          </a:xfrm>
          <a:prstGeom prst="bentConnector4">
            <a:avLst>
              <a:gd name="adj1" fmla="val 43801"/>
              <a:gd name="adj2" fmla="val 191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08" name="Rectangle 188"/>
          <p:cNvSpPr>
            <a:spLocks noChangeArrowheads="1"/>
          </p:cNvSpPr>
          <p:nvPr/>
        </p:nvSpPr>
        <p:spPr bwMode="auto">
          <a:xfrm>
            <a:off x="3332163" y="2106613"/>
            <a:ext cx="111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한전 코드</a:t>
            </a:r>
            <a:r>
              <a:rPr lang="en-US" altLang="ko-KR" b="0"/>
              <a:t>. </a:t>
            </a:r>
            <a:r>
              <a:rPr lang="ko-KR" altLang="en-US" b="0"/>
              <a:t>구좌 </a:t>
            </a:r>
          </a:p>
          <a:p>
            <a:r>
              <a:rPr lang="en-US" altLang="ko-KR" b="0"/>
              <a:t>, </a:t>
            </a:r>
            <a:r>
              <a:rPr lang="ko-KR" altLang="en-US" b="0"/>
              <a:t>한전용 동</a:t>
            </a:r>
            <a:r>
              <a:rPr lang="en-US" altLang="ko-KR" b="0"/>
              <a:t>,</a:t>
            </a:r>
            <a:r>
              <a:rPr lang="ko-KR" altLang="en-US" b="0"/>
              <a:t>호</a:t>
            </a:r>
            <a:r>
              <a:rPr lang="ko-KR" altLang="en-US"/>
              <a:t> </a:t>
            </a:r>
          </a:p>
        </p:txBody>
      </p:sp>
      <p:sp>
        <p:nvSpPr>
          <p:cNvPr id="594116" name="Rectangle 196"/>
          <p:cNvSpPr>
            <a:spLocks noChangeArrowheads="1"/>
          </p:cNvSpPr>
          <p:nvPr/>
        </p:nvSpPr>
        <p:spPr bwMode="auto">
          <a:xfrm>
            <a:off x="990600" y="3089275"/>
            <a:ext cx="13700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</a:p>
          <a:p>
            <a:endParaRPr lang="en-US" altLang="ko-KR" b="0"/>
          </a:p>
        </p:txBody>
      </p:sp>
      <p:cxnSp>
        <p:nvCxnSpPr>
          <p:cNvPr id="594123" name="AutoShape 203"/>
          <p:cNvCxnSpPr>
            <a:cxnSpLocks noChangeShapeType="1"/>
            <a:stCxn id="594024" idx="0"/>
            <a:endCxn id="594053" idx="3"/>
          </p:cNvCxnSpPr>
          <p:nvPr/>
        </p:nvCxnSpPr>
        <p:spPr bwMode="auto">
          <a:xfrm rot="5400000" flipH="1">
            <a:off x="3717132" y="-1039019"/>
            <a:ext cx="1168400" cy="54975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124" name="Group 204"/>
          <p:cNvGrpSpPr>
            <a:grpSpLocks/>
          </p:cNvGrpSpPr>
          <p:nvPr/>
        </p:nvGrpSpPr>
        <p:grpSpPr bwMode="auto">
          <a:xfrm>
            <a:off x="4868863" y="4124325"/>
            <a:ext cx="1152525" cy="457200"/>
            <a:chOff x="720" y="624"/>
            <a:chExt cx="624" cy="288"/>
          </a:xfrm>
        </p:grpSpPr>
        <p:grpSp>
          <p:nvGrpSpPr>
            <p:cNvPr id="594125" name="Group 20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126" name="Freeform 20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27" name="Text Box 20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한전 조견</a:t>
                </a:r>
              </a:p>
            </p:txBody>
          </p:sp>
        </p:grpSp>
        <p:sp>
          <p:nvSpPr>
            <p:cNvPr id="594128" name="Line 20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4129" name="AutoShape 209"/>
          <p:cNvCxnSpPr>
            <a:cxnSpLocks noChangeShapeType="1"/>
            <a:stCxn id="594052" idx="3"/>
            <a:endCxn id="594151" idx="0"/>
          </p:cNvCxnSpPr>
          <p:nvPr/>
        </p:nvCxnSpPr>
        <p:spPr bwMode="auto">
          <a:xfrm>
            <a:off x="3802063" y="1628775"/>
            <a:ext cx="1316037" cy="11064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30" name="Rectangle 210"/>
          <p:cNvSpPr>
            <a:spLocks noChangeArrowheads="1"/>
          </p:cNvSpPr>
          <p:nvPr/>
        </p:nvSpPr>
        <p:spPr bwMode="auto">
          <a:xfrm>
            <a:off x="5054600" y="2133600"/>
            <a:ext cx="946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한전조견등록</a:t>
            </a:r>
            <a:endParaRPr lang="ko-KR" altLang="en-US"/>
          </a:p>
        </p:txBody>
      </p:sp>
      <p:sp>
        <p:nvSpPr>
          <p:cNvPr id="594131" name="AutoShape 211"/>
          <p:cNvSpPr>
            <a:spLocks noChangeArrowheads="1"/>
          </p:cNvSpPr>
          <p:nvPr/>
        </p:nvSpPr>
        <p:spPr bwMode="auto">
          <a:xfrm>
            <a:off x="8542338" y="2305050"/>
            <a:ext cx="11350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정보 변경</a:t>
            </a:r>
          </a:p>
        </p:txBody>
      </p:sp>
      <p:cxnSp>
        <p:nvCxnSpPr>
          <p:cNvPr id="594138" name="AutoShape 218"/>
          <p:cNvCxnSpPr>
            <a:cxnSpLocks noChangeShapeType="1"/>
            <a:stCxn id="594024" idx="3"/>
            <a:endCxn id="594131" idx="1"/>
          </p:cNvCxnSpPr>
          <p:nvPr/>
        </p:nvCxnSpPr>
        <p:spPr bwMode="auto">
          <a:xfrm flipV="1">
            <a:off x="7562850" y="2533650"/>
            <a:ext cx="979488" cy="4763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39" name="Rectangle 219"/>
          <p:cNvSpPr>
            <a:spLocks noChangeArrowheads="1"/>
          </p:cNvSpPr>
          <p:nvPr/>
        </p:nvSpPr>
        <p:spPr bwMode="auto">
          <a:xfrm>
            <a:off x="7731125" y="2314575"/>
            <a:ext cx="904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신조견 등록 </a:t>
            </a:r>
          </a:p>
        </p:txBody>
      </p:sp>
      <p:grpSp>
        <p:nvGrpSpPr>
          <p:cNvPr id="594142" name="Group 222"/>
          <p:cNvGrpSpPr>
            <a:grpSpLocks/>
          </p:cNvGrpSpPr>
          <p:nvPr/>
        </p:nvGrpSpPr>
        <p:grpSpPr bwMode="auto">
          <a:xfrm>
            <a:off x="7905750" y="5708650"/>
            <a:ext cx="1152525" cy="457200"/>
            <a:chOff x="720" y="624"/>
            <a:chExt cx="624" cy="288"/>
          </a:xfrm>
        </p:grpSpPr>
        <p:grpSp>
          <p:nvGrpSpPr>
            <p:cNvPr id="594143" name="Group 22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144" name="Freeform 22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45" name="Text Box 22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전기 조견</a:t>
                </a:r>
              </a:p>
            </p:txBody>
          </p:sp>
        </p:grpSp>
        <p:sp>
          <p:nvSpPr>
            <p:cNvPr id="594146" name="Line 22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150" name="Rectangle 230"/>
          <p:cNvSpPr>
            <a:spLocks noChangeArrowheads="1"/>
          </p:cNvSpPr>
          <p:nvPr/>
        </p:nvSpPr>
        <p:spPr bwMode="auto">
          <a:xfrm>
            <a:off x="3502025" y="5776913"/>
            <a:ext cx="1455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자리수 및 소수점 설정</a:t>
            </a:r>
            <a:endParaRPr lang="ko-KR" altLang="en-US"/>
          </a:p>
        </p:txBody>
      </p:sp>
      <p:sp>
        <p:nvSpPr>
          <p:cNvPr id="594151" name="AutoShape 231"/>
          <p:cNvSpPr>
            <a:spLocks noChangeArrowheads="1"/>
          </p:cNvSpPr>
          <p:nvPr/>
        </p:nvSpPr>
        <p:spPr bwMode="auto">
          <a:xfrm>
            <a:off x="4549775" y="2735263"/>
            <a:ext cx="11350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등록</a:t>
            </a:r>
          </a:p>
        </p:txBody>
      </p:sp>
      <p:cxnSp>
        <p:nvCxnSpPr>
          <p:cNvPr id="594152" name="AutoShape 232"/>
          <p:cNvCxnSpPr>
            <a:cxnSpLocks noChangeShapeType="1"/>
            <a:stCxn id="594151" idx="2"/>
            <a:endCxn id="594127" idx="1"/>
          </p:cNvCxnSpPr>
          <p:nvPr/>
        </p:nvCxnSpPr>
        <p:spPr bwMode="auto">
          <a:xfrm rot="5400000">
            <a:off x="4420394" y="3640932"/>
            <a:ext cx="1146175" cy="249237"/>
          </a:xfrm>
          <a:prstGeom prst="bentConnector4">
            <a:avLst>
              <a:gd name="adj1" fmla="val 43907"/>
              <a:gd name="adj2" fmla="val 1917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53" name="AutoShape 233"/>
          <p:cNvCxnSpPr>
            <a:cxnSpLocks noChangeShapeType="1"/>
            <a:stCxn id="594131" idx="0"/>
            <a:endCxn id="594053" idx="3"/>
          </p:cNvCxnSpPr>
          <p:nvPr/>
        </p:nvCxnSpPr>
        <p:spPr bwMode="auto">
          <a:xfrm rot="5400000" flipH="1">
            <a:off x="4741863" y="-2063750"/>
            <a:ext cx="1179512" cy="7558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154" name="Group 234"/>
          <p:cNvGrpSpPr>
            <a:grpSpLocks/>
          </p:cNvGrpSpPr>
          <p:nvPr/>
        </p:nvGrpSpPr>
        <p:grpSpPr bwMode="auto">
          <a:xfrm>
            <a:off x="560388" y="5300663"/>
            <a:ext cx="990600" cy="457200"/>
            <a:chOff x="720" y="624"/>
            <a:chExt cx="624" cy="288"/>
          </a:xfrm>
        </p:grpSpPr>
        <p:grpSp>
          <p:nvGrpSpPr>
            <p:cNvPr id="594155" name="Group 23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4156" name="Freeform 2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157" name="Text Box 2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세대정보</a:t>
                </a:r>
              </a:p>
            </p:txBody>
          </p:sp>
        </p:grpSp>
        <p:sp>
          <p:nvSpPr>
            <p:cNvPr id="594158" name="Line 2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4159" name="AutoShape 239"/>
          <p:cNvCxnSpPr>
            <a:cxnSpLocks noChangeShapeType="1"/>
            <a:stCxn id="594025" idx="1"/>
            <a:endCxn id="594157" idx="3"/>
          </p:cNvCxnSpPr>
          <p:nvPr/>
        </p:nvCxnSpPr>
        <p:spPr bwMode="auto">
          <a:xfrm rot="10800000">
            <a:off x="1550988" y="5514975"/>
            <a:ext cx="482600" cy="504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61" name="AutoShape 241"/>
          <p:cNvCxnSpPr>
            <a:cxnSpLocks noChangeShapeType="1"/>
            <a:stCxn id="594127" idx="3"/>
            <a:endCxn id="594024" idx="1"/>
          </p:cNvCxnSpPr>
          <p:nvPr/>
        </p:nvCxnSpPr>
        <p:spPr bwMode="auto">
          <a:xfrm flipV="1">
            <a:off x="6021388" y="2538413"/>
            <a:ext cx="515937" cy="180022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62" name="Rectangle 242"/>
          <p:cNvSpPr>
            <a:spLocks noChangeArrowheads="1"/>
          </p:cNvSpPr>
          <p:nvPr/>
        </p:nvSpPr>
        <p:spPr bwMode="auto">
          <a:xfrm>
            <a:off x="5616575" y="3490913"/>
            <a:ext cx="1285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한전 조견 가져오기</a:t>
            </a:r>
            <a:endParaRPr lang="ko-KR" altLang="en-US"/>
          </a:p>
        </p:txBody>
      </p:sp>
      <p:sp>
        <p:nvSpPr>
          <p:cNvPr id="594163" name="AutoShape 243"/>
          <p:cNvSpPr>
            <a:spLocks noChangeArrowheads="1"/>
          </p:cNvSpPr>
          <p:nvPr/>
        </p:nvSpPr>
        <p:spPr bwMode="auto">
          <a:xfrm>
            <a:off x="6488113" y="4340225"/>
            <a:ext cx="11350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일반 조견 등록</a:t>
            </a:r>
          </a:p>
          <a:p>
            <a:r>
              <a:rPr lang="en-US" altLang="ko-KR" sz="1200" b="0"/>
              <a:t>(</a:t>
            </a:r>
            <a:r>
              <a:rPr lang="ko-KR" altLang="en-US" sz="1200" b="0"/>
              <a:t>고압</a:t>
            </a:r>
            <a:r>
              <a:rPr lang="en-US" altLang="ko-KR" sz="1200" b="0"/>
              <a:t>, </a:t>
            </a:r>
            <a:r>
              <a:rPr lang="ko-KR" altLang="en-US" sz="1200" b="0"/>
              <a:t>저압</a:t>
            </a:r>
            <a:r>
              <a:rPr lang="en-US" altLang="ko-KR" sz="1200" b="0"/>
              <a:t>)</a:t>
            </a:r>
          </a:p>
        </p:txBody>
      </p:sp>
      <p:cxnSp>
        <p:nvCxnSpPr>
          <p:cNvPr id="594164" name="AutoShape 244"/>
          <p:cNvCxnSpPr>
            <a:cxnSpLocks noChangeShapeType="1"/>
            <a:stCxn id="594163" idx="0"/>
            <a:endCxn id="594024" idx="2"/>
          </p:cNvCxnSpPr>
          <p:nvPr/>
        </p:nvCxnSpPr>
        <p:spPr bwMode="auto">
          <a:xfrm rot="5400000" flipH="1">
            <a:off x="6273800" y="3557588"/>
            <a:ext cx="1558925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전기 검침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1071563" y="1196975"/>
            <a:ext cx="990600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검침원</a:t>
            </a: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504825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</a:p>
        </p:txBody>
      </p:sp>
      <p:sp>
        <p:nvSpPr>
          <p:cNvPr id="595984" name="AutoShape 16"/>
          <p:cNvSpPr>
            <a:spLocks noChangeArrowheads="1"/>
          </p:cNvSpPr>
          <p:nvPr/>
        </p:nvSpPr>
        <p:spPr bwMode="auto">
          <a:xfrm>
            <a:off x="1071563" y="2133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세대별 검침</a:t>
            </a:r>
          </a:p>
        </p:txBody>
      </p:sp>
      <p:sp>
        <p:nvSpPr>
          <p:cNvPr id="595985" name="Rectangle 17"/>
          <p:cNvSpPr>
            <a:spLocks noChangeArrowheads="1"/>
          </p:cNvSpPr>
          <p:nvPr/>
        </p:nvSpPr>
        <p:spPr bwMode="auto">
          <a:xfrm>
            <a:off x="1638300" y="49164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 b="0"/>
              <a:t>IMC</a:t>
            </a:r>
          </a:p>
        </p:txBody>
      </p:sp>
      <p:cxnSp>
        <p:nvCxnSpPr>
          <p:cNvPr id="595986" name="AutoShape 18"/>
          <p:cNvCxnSpPr>
            <a:cxnSpLocks noChangeShapeType="1"/>
            <a:stCxn id="595977" idx="2"/>
            <a:endCxn id="595984" idx="0"/>
          </p:cNvCxnSpPr>
          <p:nvPr/>
        </p:nvCxnSpPr>
        <p:spPr bwMode="auto">
          <a:xfrm rot="5400000">
            <a:off x="1243013" y="180975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87" name="Rectangle 19"/>
          <p:cNvSpPr>
            <a:spLocks noChangeArrowheads="1"/>
          </p:cNvSpPr>
          <p:nvPr/>
        </p:nvSpPr>
        <p:spPr bwMode="auto">
          <a:xfrm>
            <a:off x="1508125" y="2781300"/>
            <a:ext cx="862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검침데이터 </a:t>
            </a:r>
          </a:p>
        </p:txBody>
      </p:sp>
      <p:sp>
        <p:nvSpPr>
          <p:cNvPr id="595988" name="Rectangle 20"/>
          <p:cNvSpPr>
            <a:spLocks noChangeArrowheads="1"/>
          </p:cNvSpPr>
          <p:nvPr/>
        </p:nvSpPr>
        <p:spPr bwMode="auto">
          <a:xfrm>
            <a:off x="328613" y="443706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직접등록 </a:t>
            </a:r>
          </a:p>
        </p:txBody>
      </p:sp>
      <p:sp>
        <p:nvSpPr>
          <p:cNvPr id="595989" name="Rectangle 21"/>
          <p:cNvSpPr>
            <a:spLocks noChangeArrowheads="1"/>
          </p:cNvSpPr>
          <p:nvPr/>
        </p:nvSpPr>
        <p:spPr bwMode="auto">
          <a:xfrm>
            <a:off x="2081213" y="4437063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위탁</a:t>
            </a:r>
          </a:p>
        </p:txBody>
      </p:sp>
      <p:grpSp>
        <p:nvGrpSpPr>
          <p:cNvPr id="596018" name="Group 50"/>
          <p:cNvGrpSpPr>
            <a:grpSpLocks/>
          </p:cNvGrpSpPr>
          <p:nvPr/>
        </p:nvGrpSpPr>
        <p:grpSpPr bwMode="auto">
          <a:xfrm>
            <a:off x="3944938" y="4843463"/>
            <a:ext cx="990600" cy="457200"/>
            <a:chOff x="720" y="624"/>
            <a:chExt cx="624" cy="288"/>
          </a:xfrm>
        </p:grpSpPr>
        <p:grpSp>
          <p:nvGrpSpPr>
            <p:cNvPr id="596019" name="Group 5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020" name="Freeform 5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21" name="Text Box 5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596022" name="Line 5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023" name="AutoShape 55"/>
          <p:cNvCxnSpPr>
            <a:cxnSpLocks noChangeShapeType="1"/>
            <a:stCxn id="596130" idx="2"/>
            <a:endCxn id="595978" idx="2"/>
          </p:cNvCxnSpPr>
          <p:nvPr/>
        </p:nvCxnSpPr>
        <p:spPr bwMode="auto">
          <a:xfrm rot="10800000" flipV="1">
            <a:off x="1000125" y="3049588"/>
            <a:ext cx="3798888" cy="2324100"/>
          </a:xfrm>
          <a:prstGeom prst="bentConnector4">
            <a:avLst>
              <a:gd name="adj1" fmla="val 42662"/>
              <a:gd name="adj2" fmla="val 109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25" name="Rectangle 57"/>
          <p:cNvSpPr>
            <a:spLocks noChangeArrowheads="1"/>
          </p:cNvSpPr>
          <p:nvPr/>
        </p:nvSpPr>
        <p:spPr bwMode="auto">
          <a:xfrm>
            <a:off x="4030663" y="1096963"/>
            <a:ext cx="77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조견 적용 </a:t>
            </a:r>
          </a:p>
        </p:txBody>
      </p:sp>
      <p:grpSp>
        <p:nvGrpSpPr>
          <p:cNvPr id="596026" name="Group 58"/>
          <p:cNvGrpSpPr>
            <a:grpSpLocks/>
          </p:cNvGrpSpPr>
          <p:nvPr/>
        </p:nvGrpSpPr>
        <p:grpSpPr bwMode="auto">
          <a:xfrm>
            <a:off x="8066088" y="2838450"/>
            <a:ext cx="990600" cy="457200"/>
            <a:chOff x="720" y="624"/>
            <a:chExt cx="624" cy="288"/>
          </a:xfrm>
        </p:grpSpPr>
        <p:grpSp>
          <p:nvGrpSpPr>
            <p:cNvPr id="596027" name="Group 5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028" name="Freeform 6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29" name="Text Box 6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596030" name="Line 6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6032" name="AutoShape 64"/>
          <p:cNvSpPr>
            <a:spLocks noChangeArrowheads="1"/>
          </p:cNvSpPr>
          <p:nvPr/>
        </p:nvSpPr>
        <p:spPr bwMode="auto">
          <a:xfrm>
            <a:off x="5834063" y="483393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조견 변경</a:t>
            </a:r>
          </a:p>
        </p:txBody>
      </p:sp>
      <p:sp>
        <p:nvSpPr>
          <p:cNvPr id="596033" name="Rectangle 65"/>
          <p:cNvSpPr>
            <a:spLocks noChangeArrowheads="1"/>
          </p:cNvSpPr>
          <p:nvPr/>
        </p:nvSpPr>
        <p:spPr bwMode="auto">
          <a:xfrm>
            <a:off x="5230813" y="4479925"/>
            <a:ext cx="1235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/>
              <a:t> </a:t>
            </a:r>
            <a:r>
              <a:rPr lang="ko-KR" altLang="en-US" b="0"/>
              <a:t>구</a:t>
            </a:r>
            <a:r>
              <a:rPr lang="en-US" altLang="ko-KR" b="0"/>
              <a:t>,</a:t>
            </a:r>
            <a:r>
              <a:rPr lang="ko-KR" altLang="en-US" b="0"/>
              <a:t>신 조견 적용</a:t>
            </a:r>
          </a:p>
        </p:txBody>
      </p:sp>
      <p:sp>
        <p:nvSpPr>
          <p:cNvPr id="596034" name="AutoShape 66"/>
          <p:cNvSpPr>
            <a:spLocks noChangeArrowheads="1"/>
          </p:cNvSpPr>
          <p:nvPr/>
        </p:nvSpPr>
        <p:spPr bwMode="auto">
          <a:xfrm>
            <a:off x="996950" y="3230563"/>
            <a:ext cx="1135063" cy="3825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⑤</a:t>
            </a:r>
            <a:r>
              <a:rPr lang="ko-KR" altLang="en-US" sz="1200" b="0"/>
              <a:t>검침등록</a:t>
            </a:r>
          </a:p>
        </p:txBody>
      </p:sp>
      <p:cxnSp>
        <p:nvCxnSpPr>
          <p:cNvPr id="596035" name="AutoShape 67"/>
          <p:cNvCxnSpPr>
            <a:cxnSpLocks noChangeShapeType="1"/>
            <a:stCxn id="595984" idx="2"/>
            <a:endCxn id="596034" idx="0"/>
          </p:cNvCxnSpPr>
          <p:nvPr/>
        </p:nvCxnSpPr>
        <p:spPr bwMode="auto">
          <a:xfrm rot="5400000">
            <a:off x="1246187" y="2909888"/>
            <a:ext cx="639763" cy="1588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36" name="AutoShape 68"/>
          <p:cNvCxnSpPr>
            <a:cxnSpLocks noChangeShapeType="1"/>
            <a:stCxn id="596034" idx="2"/>
            <a:endCxn id="595978" idx="0"/>
          </p:cNvCxnSpPr>
          <p:nvPr/>
        </p:nvCxnSpPr>
        <p:spPr bwMode="auto">
          <a:xfrm rot="5400000">
            <a:off x="631031" y="3982244"/>
            <a:ext cx="1303338" cy="565150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37" name="AutoShape 69"/>
          <p:cNvCxnSpPr>
            <a:cxnSpLocks noChangeShapeType="1"/>
            <a:stCxn id="596034" idx="2"/>
            <a:endCxn id="595985" idx="0"/>
          </p:cNvCxnSpPr>
          <p:nvPr/>
        </p:nvCxnSpPr>
        <p:spPr bwMode="auto">
          <a:xfrm rot="16200000" flipH="1">
            <a:off x="1197769" y="3980656"/>
            <a:ext cx="1303338" cy="568325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38" name="Rectangle 70"/>
          <p:cNvSpPr>
            <a:spLocks noChangeArrowheads="1"/>
          </p:cNvSpPr>
          <p:nvPr/>
        </p:nvSpPr>
        <p:spPr bwMode="auto">
          <a:xfrm>
            <a:off x="1495425" y="3716338"/>
            <a:ext cx="124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  <a:r>
              <a:rPr lang="en-US" altLang="ko-KR" b="0"/>
              <a:t>, </a:t>
            </a:r>
            <a:r>
              <a:rPr lang="ko-KR" altLang="en-US" b="0"/>
              <a:t>사용량 </a:t>
            </a:r>
          </a:p>
        </p:txBody>
      </p:sp>
      <p:grpSp>
        <p:nvGrpSpPr>
          <p:cNvPr id="596040" name="Group 72"/>
          <p:cNvGrpSpPr>
            <a:grpSpLocks/>
          </p:cNvGrpSpPr>
          <p:nvPr/>
        </p:nvGrpSpPr>
        <p:grpSpPr bwMode="auto">
          <a:xfrm>
            <a:off x="2865438" y="1649413"/>
            <a:ext cx="990600" cy="457200"/>
            <a:chOff x="720" y="624"/>
            <a:chExt cx="624" cy="288"/>
          </a:xfrm>
        </p:grpSpPr>
        <p:grpSp>
          <p:nvGrpSpPr>
            <p:cNvPr id="596041" name="Group 7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042" name="Freeform 7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43" name="Text Box 7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596044" name="Line 7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045" name="AutoShape 77"/>
          <p:cNvCxnSpPr>
            <a:cxnSpLocks noChangeShapeType="1"/>
            <a:stCxn id="596043" idx="3"/>
          </p:cNvCxnSpPr>
          <p:nvPr/>
        </p:nvCxnSpPr>
        <p:spPr bwMode="auto">
          <a:xfrm>
            <a:off x="3856038" y="1863725"/>
            <a:ext cx="1520825" cy="960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61" name="Rectangle 93"/>
          <p:cNvSpPr>
            <a:spLocks noChangeArrowheads="1"/>
          </p:cNvSpPr>
          <p:nvPr/>
        </p:nvSpPr>
        <p:spPr bwMode="auto">
          <a:xfrm>
            <a:off x="7616825" y="6092825"/>
            <a:ext cx="13684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관리비 시스템</a:t>
            </a:r>
          </a:p>
        </p:txBody>
      </p:sp>
      <p:sp>
        <p:nvSpPr>
          <p:cNvPr id="596072" name="Rectangle 104"/>
          <p:cNvSpPr>
            <a:spLocks noChangeArrowheads="1"/>
          </p:cNvSpPr>
          <p:nvPr/>
        </p:nvSpPr>
        <p:spPr bwMode="auto">
          <a:xfrm>
            <a:off x="3913188" y="2819400"/>
            <a:ext cx="608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사용량 </a:t>
            </a:r>
          </a:p>
        </p:txBody>
      </p:sp>
      <p:sp>
        <p:nvSpPr>
          <p:cNvPr id="596073" name="Rectangle 105"/>
          <p:cNvSpPr>
            <a:spLocks noChangeArrowheads="1"/>
          </p:cNvSpPr>
          <p:nvPr/>
        </p:nvSpPr>
        <p:spPr bwMode="auto">
          <a:xfrm>
            <a:off x="5889625" y="2800350"/>
            <a:ext cx="149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사용료 계산</a:t>
            </a:r>
            <a:r>
              <a:rPr lang="en-US" altLang="ko-KR" b="0"/>
              <a:t>, </a:t>
            </a:r>
            <a:r>
              <a:rPr lang="ko-KR" altLang="en-US" b="0"/>
              <a:t>지침정보 </a:t>
            </a:r>
          </a:p>
        </p:txBody>
      </p:sp>
      <p:sp>
        <p:nvSpPr>
          <p:cNvPr id="596086" name="Line 118"/>
          <p:cNvSpPr>
            <a:spLocks noChangeShapeType="1"/>
          </p:cNvSpPr>
          <p:nvPr/>
        </p:nvSpPr>
        <p:spPr bwMode="auto">
          <a:xfrm>
            <a:off x="2144713" y="53832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6087" name="Group 119"/>
          <p:cNvGrpSpPr>
            <a:grpSpLocks/>
          </p:cNvGrpSpPr>
          <p:nvPr/>
        </p:nvGrpSpPr>
        <p:grpSpPr bwMode="auto">
          <a:xfrm>
            <a:off x="2865438" y="1125538"/>
            <a:ext cx="990600" cy="457200"/>
            <a:chOff x="720" y="624"/>
            <a:chExt cx="624" cy="288"/>
          </a:xfrm>
        </p:grpSpPr>
        <p:grpSp>
          <p:nvGrpSpPr>
            <p:cNvPr id="596088" name="Group 1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089" name="Freeform 1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90" name="Text Box 1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596091" name="Line 1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092" name="AutoShape 124"/>
          <p:cNvCxnSpPr>
            <a:cxnSpLocks noChangeShapeType="1"/>
            <a:stCxn id="596090" idx="3"/>
            <a:endCxn id="596130" idx="0"/>
          </p:cNvCxnSpPr>
          <p:nvPr/>
        </p:nvCxnSpPr>
        <p:spPr bwMode="auto">
          <a:xfrm>
            <a:off x="3856038" y="1339850"/>
            <a:ext cx="1519237" cy="1493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93" name="AutoShape 125"/>
          <p:cNvCxnSpPr>
            <a:cxnSpLocks noChangeShapeType="1"/>
            <a:stCxn id="596029" idx="1"/>
            <a:endCxn id="596130" idx="6"/>
          </p:cNvCxnSpPr>
          <p:nvPr/>
        </p:nvCxnSpPr>
        <p:spPr bwMode="auto">
          <a:xfrm rot="10800000">
            <a:off x="5949950" y="3049588"/>
            <a:ext cx="2116138" cy="3175"/>
          </a:xfrm>
          <a:prstGeom prst="bentConnector3">
            <a:avLst>
              <a:gd name="adj1" fmla="val 5003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99" name="AutoShape 131"/>
          <p:cNvCxnSpPr>
            <a:cxnSpLocks noChangeShapeType="1"/>
            <a:stCxn id="596132" idx="0"/>
            <a:endCxn id="596029" idx="3"/>
          </p:cNvCxnSpPr>
          <p:nvPr/>
        </p:nvCxnSpPr>
        <p:spPr bwMode="auto">
          <a:xfrm rot="16200000">
            <a:off x="8276432" y="3080544"/>
            <a:ext cx="808037" cy="752475"/>
          </a:xfrm>
          <a:prstGeom prst="bentConnector4">
            <a:avLst>
              <a:gd name="adj1" fmla="val 41648"/>
              <a:gd name="adj2" fmla="val 13038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00" name="Oval 132"/>
          <p:cNvSpPr>
            <a:spLocks noChangeArrowheads="1"/>
          </p:cNvSpPr>
          <p:nvPr/>
        </p:nvSpPr>
        <p:spPr bwMode="auto">
          <a:xfrm>
            <a:off x="7031038" y="5084763"/>
            <a:ext cx="1150937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한전 프로세스</a:t>
            </a:r>
          </a:p>
          <a:p>
            <a:r>
              <a:rPr lang="en-US" altLang="ko-KR"/>
              <a:t>3-2</a:t>
            </a:r>
          </a:p>
        </p:txBody>
      </p:sp>
      <p:sp>
        <p:nvSpPr>
          <p:cNvPr id="596104" name="AutoShape 136"/>
          <p:cNvSpPr>
            <a:spLocks noChangeArrowheads="1"/>
          </p:cNvSpPr>
          <p:nvPr/>
        </p:nvSpPr>
        <p:spPr bwMode="auto">
          <a:xfrm>
            <a:off x="4808538" y="3763963"/>
            <a:ext cx="1135062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b="0"/>
              <a:t>⑥</a:t>
            </a:r>
            <a:r>
              <a:rPr lang="ko-KR" altLang="en-US" sz="1200" b="0"/>
              <a:t>일괄 재계산</a:t>
            </a:r>
          </a:p>
        </p:txBody>
      </p:sp>
      <p:cxnSp>
        <p:nvCxnSpPr>
          <p:cNvPr id="596108" name="AutoShape 140"/>
          <p:cNvCxnSpPr>
            <a:cxnSpLocks noChangeShapeType="1"/>
            <a:stCxn id="596104" idx="2"/>
            <a:endCxn id="596032" idx="1"/>
          </p:cNvCxnSpPr>
          <p:nvPr/>
        </p:nvCxnSpPr>
        <p:spPr bwMode="auto">
          <a:xfrm rot="16200000" flipH="1">
            <a:off x="5184775" y="4413251"/>
            <a:ext cx="841375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09" name="AutoShape 141"/>
          <p:cNvCxnSpPr>
            <a:cxnSpLocks noChangeShapeType="1"/>
            <a:stCxn id="596029" idx="1"/>
            <a:endCxn id="596104" idx="3"/>
          </p:cNvCxnSpPr>
          <p:nvPr/>
        </p:nvCxnSpPr>
        <p:spPr bwMode="auto">
          <a:xfrm rot="10800000" flipV="1">
            <a:off x="5943600" y="3052763"/>
            <a:ext cx="2122488" cy="939800"/>
          </a:xfrm>
          <a:prstGeom prst="bentConnector3">
            <a:avLst>
              <a:gd name="adj1" fmla="val 5003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10" name="Line 142"/>
          <p:cNvSpPr>
            <a:spLocks noChangeShapeType="1"/>
          </p:cNvSpPr>
          <p:nvPr/>
        </p:nvSpPr>
        <p:spPr bwMode="auto">
          <a:xfrm>
            <a:off x="3186113" y="4005263"/>
            <a:ext cx="161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96111" name="AutoShape 143"/>
          <p:cNvCxnSpPr>
            <a:cxnSpLocks noChangeShapeType="1"/>
          </p:cNvCxnSpPr>
          <p:nvPr/>
        </p:nvCxnSpPr>
        <p:spPr bwMode="auto">
          <a:xfrm rot="5400000">
            <a:off x="4737894" y="4423569"/>
            <a:ext cx="836613" cy="441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30" name="Oval 162"/>
          <p:cNvSpPr>
            <a:spLocks noChangeArrowheads="1"/>
          </p:cNvSpPr>
          <p:nvPr/>
        </p:nvSpPr>
        <p:spPr bwMode="auto">
          <a:xfrm>
            <a:off x="4799013" y="2833688"/>
            <a:ext cx="1150937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사용료 계산</a:t>
            </a:r>
          </a:p>
          <a:p>
            <a:r>
              <a:rPr lang="en-US" altLang="ko-KR"/>
              <a:t>3-1</a:t>
            </a:r>
          </a:p>
        </p:txBody>
      </p:sp>
      <p:sp>
        <p:nvSpPr>
          <p:cNvPr id="596132" name="AutoShape 164"/>
          <p:cNvSpPr>
            <a:spLocks noChangeArrowheads="1"/>
          </p:cNvSpPr>
          <p:nvPr/>
        </p:nvSpPr>
        <p:spPr bwMode="auto">
          <a:xfrm>
            <a:off x="7583488" y="3860800"/>
            <a:ext cx="1439862" cy="647700"/>
          </a:xfrm>
          <a:prstGeom prst="flowChartDecision">
            <a:avLst/>
          </a:prstGeom>
          <a:solidFill>
            <a:srgbClr val="F9EC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/>
              <a:t>한전보고</a:t>
            </a:r>
          </a:p>
          <a:p>
            <a:r>
              <a:rPr lang="ko-KR" altLang="en-US"/>
              <a:t>유무</a:t>
            </a:r>
          </a:p>
        </p:txBody>
      </p:sp>
      <p:cxnSp>
        <p:nvCxnSpPr>
          <p:cNvPr id="596133" name="AutoShape 165"/>
          <p:cNvCxnSpPr>
            <a:cxnSpLocks noChangeShapeType="1"/>
            <a:stCxn id="596100" idx="0"/>
            <a:endCxn id="596132" idx="2"/>
          </p:cNvCxnSpPr>
          <p:nvPr/>
        </p:nvCxnSpPr>
        <p:spPr bwMode="auto">
          <a:xfrm rot="16200000">
            <a:off x="7667625" y="4448175"/>
            <a:ext cx="576263" cy="69691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34" name="AutoShape 166"/>
          <p:cNvCxnSpPr>
            <a:cxnSpLocks noChangeShapeType="1"/>
            <a:stCxn id="596061" idx="0"/>
            <a:endCxn id="596132" idx="2"/>
          </p:cNvCxnSpPr>
          <p:nvPr/>
        </p:nvCxnSpPr>
        <p:spPr bwMode="auto">
          <a:xfrm rot="16200000">
            <a:off x="7510463" y="5299075"/>
            <a:ext cx="15843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35" name="Text Box 167"/>
          <p:cNvSpPr txBox="1">
            <a:spLocks noChangeArrowheads="1"/>
          </p:cNvSpPr>
          <p:nvPr/>
        </p:nvSpPr>
        <p:spPr bwMode="auto">
          <a:xfrm>
            <a:off x="7021513" y="4437063"/>
            <a:ext cx="1328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종합계약 중</a:t>
            </a:r>
          </a:p>
          <a:p>
            <a:r>
              <a:rPr lang="ko-KR" altLang="en-US" b="0"/>
              <a:t>한전 보고하는 세대 </a:t>
            </a:r>
          </a:p>
        </p:txBody>
      </p:sp>
      <p:sp>
        <p:nvSpPr>
          <p:cNvPr id="596136" name="Text Box 168"/>
          <p:cNvSpPr txBox="1">
            <a:spLocks noChangeArrowheads="1"/>
          </p:cNvSpPr>
          <p:nvPr/>
        </p:nvSpPr>
        <p:spPr bwMode="auto">
          <a:xfrm>
            <a:off x="8270875" y="5157788"/>
            <a:ext cx="10747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종합계약 중</a:t>
            </a:r>
          </a:p>
          <a:p>
            <a:r>
              <a:rPr lang="ko-KR" altLang="en-US" b="0"/>
              <a:t>한전 보고 하지 </a:t>
            </a:r>
          </a:p>
          <a:p>
            <a:r>
              <a:rPr lang="ko-KR" altLang="en-US" b="0"/>
              <a:t>않는 세대</a:t>
            </a:r>
          </a:p>
          <a:p>
            <a:r>
              <a:rPr lang="en-US" altLang="ko-KR" b="0"/>
              <a:t>Or</a:t>
            </a:r>
          </a:p>
          <a:p>
            <a:r>
              <a:rPr lang="ko-KR" altLang="en-US" b="0"/>
              <a:t>단일계약 </a:t>
            </a:r>
          </a:p>
        </p:txBody>
      </p:sp>
      <p:cxnSp>
        <p:nvCxnSpPr>
          <p:cNvPr id="596137" name="AutoShape 169"/>
          <p:cNvCxnSpPr>
            <a:cxnSpLocks noChangeShapeType="1"/>
            <a:stCxn id="596061" idx="0"/>
            <a:endCxn id="596100" idx="4"/>
          </p:cNvCxnSpPr>
          <p:nvPr/>
        </p:nvCxnSpPr>
        <p:spPr bwMode="auto">
          <a:xfrm rot="5400000" flipH="1">
            <a:off x="7666038" y="5457825"/>
            <a:ext cx="576262" cy="69373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259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일반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622657" name="Group 65"/>
          <p:cNvGrpSpPr>
            <a:grpSpLocks/>
          </p:cNvGrpSpPr>
          <p:nvPr/>
        </p:nvGrpSpPr>
        <p:grpSpPr bwMode="auto">
          <a:xfrm>
            <a:off x="217488" y="1595438"/>
            <a:ext cx="1368425" cy="647700"/>
            <a:chOff x="197" y="1967"/>
            <a:chExt cx="862" cy="408"/>
          </a:xfrm>
        </p:grpSpPr>
        <p:sp>
          <p:nvSpPr>
            <p:cNvPr id="622651" name="AutoShape 59"/>
            <p:cNvSpPr>
              <a:spLocks noChangeArrowheads="1"/>
            </p:cNvSpPr>
            <p:nvPr/>
          </p:nvSpPr>
          <p:spPr bwMode="auto">
            <a:xfrm>
              <a:off x="197" y="1967"/>
              <a:ext cx="862" cy="408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2652" name="Text Box 60"/>
            <p:cNvSpPr txBox="1">
              <a:spLocks noChangeArrowheads="1"/>
            </p:cNvSpPr>
            <p:nvPr/>
          </p:nvSpPr>
          <p:spPr bwMode="auto">
            <a:xfrm>
              <a:off x="317" y="2106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0"/>
                <a:t>검침카드</a:t>
              </a:r>
            </a:p>
          </p:txBody>
        </p:sp>
      </p:grpSp>
      <p:sp>
        <p:nvSpPr>
          <p:cNvPr id="622654" name="AutoShape 62"/>
          <p:cNvSpPr>
            <a:spLocks noChangeArrowheads="1"/>
          </p:cNvSpPr>
          <p:nvPr/>
        </p:nvSpPr>
        <p:spPr bwMode="auto">
          <a:xfrm>
            <a:off x="2306638" y="159543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지침 입력</a:t>
            </a:r>
          </a:p>
        </p:txBody>
      </p:sp>
      <p:cxnSp>
        <p:nvCxnSpPr>
          <p:cNvPr id="622655" name="AutoShape 63"/>
          <p:cNvCxnSpPr>
            <a:cxnSpLocks noChangeShapeType="1"/>
            <a:stCxn id="622651" idx="3"/>
            <a:endCxn id="622654" idx="1"/>
          </p:cNvCxnSpPr>
          <p:nvPr/>
        </p:nvCxnSpPr>
        <p:spPr bwMode="auto">
          <a:xfrm flipV="1">
            <a:off x="1585913" y="1824038"/>
            <a:ext cx="720725" cy="95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2656" name="AutoShape 64"/>
          <p:cNvSpPr>
            <a:spLocks noChangeArrowheads="1"/>
          </p:cNvSpPr>
          <p:nvPr/>
        </p:nvSpPr>
        <p:spPr bwMode="auto">
          <a:xfrm>
            <a:off x="5254625" y="38608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22659" name="AutoShape 67"/>
          <p:cNvSpPr>
            <a:spLocks noChangeArrowheads="1"/>
          </p:cNvSpPr>
          <p:nvPr/>
        </p:nvSpPr>
        <p:spPr bwMode="auto">
          <a:xfrm>
            <a:off x="5000625" y="2565400"/>
            <a:ext cx="149383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세대별 </a:t>
            </a:r>
          </a:p>
          <a:p>
            <a:r>
              <a:rPr lang="ko-KR" altLang="en-US" sz="1200" b="0"/>
              <a:t>감면 구분 설정</a:t>
            </a:r>
          </a:p>
        </p:txBody>
      </p:sp>
      <p:sp>
        <p:nvSpPr>
          <p:cNvPr id="622660" name="Rectangle 68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cxnSp>
        <p:nvCxnSpPr>
          <p:cNvPr id="622661" name="AutoShape 69"/>
          <p:cNvCxnSpPr>
            <a:cxnSpLocks noChangeShapeType="1"/>
            <a:stCxn id="622654" idx="3"/>
            <a:endCxn id="622660" idx="1"/>
          </p:cNvCxnSpPr>
          <p:nvPr/>
        </p:nvCxnSpPr>
        <p:spPr bwMode="auto">
          <a:xfrm flipV="1">
            <a:off x="3297238" y="1820863"/>
            <a:ext cx="19526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2662" name="AutoShape 70"/>
          <p:cNvCxnSpPr>
            <a:cxnSpLocks noChangeShapeType="1"/>
            <a:stCxn id="622659" idx="2"/>
            <a:endCxn id="622656" idx="0"/>
          </p:cNvCxnSpPr>
          <p:nvPr/>
        </p:nvCxnSpPr>
        <p:spPr bwMode="auto">
          <a:xfrm rot="16200000" flipH="1">
            <a:off x="5330032" y="3440906"/>
            <a:ext cx="8382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2664" name="AutoShape 72"/>
          <p:cNvSpPr>
            <a:spLocks noChangeArrowheads="1"/>
          </p:cNvSpPr>
          <p:nvPr/>
        </p:nvSpPr>
        <p:spPr bwMode="auto">
          <a:xfrm>
            <a:off x="177800" y="2827338"/>
            <a:ext cx="1223963" cy="576262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665" name="Text Box 73"/>
          <p:cNvSpPr txBox="1">
            <a:spLocks noChangeArrowheads="1"/>
          </p:cNvSpPr>
          <p:nvPr/>
        </p:nvSpPr>
        <p:spPr bwMode="auto">
          <a:xfrm>
            <a:off x="420688" y="29003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원격검침</a:t>
            </a:r>
          </a:p>
          <a:p>
            <a:r>
              <a:rPr lang="en-US" altLang="ko-KR" b="0"/>
              <a:t>DATA</a:t>
            </a:r>
          </a:p>
        </p:txBody>
      </p:sp>
      <p:cxnSp>
        <p:nvCxnSpPr>
          <p:cNvPr id="622666" name="AutoShape 74"/>
          <p:cNvCxnSpPr>
            <a:cxnSpLocks noChangeShapeType="1"/>
            <a:stCxn id="622664" idx="5"/>
            <a:endCxn id="622660" idx="1"/>
          </p:cNvCxnSpPr>
          <p:nvPr/>
        </p:nvCxnSpPr>
        <p:spPr bwMode="auto">
          <a:xfrm flipV="1">
            <a:off x="1277938" y="1820863"/>
            <a:ext cx="3971925" cy="1295400"/>
          </a:xfrm>
          <a:prstGeom prst="bentConnector3">
            <a:avLst>
              <a:gd name="adj1" fmla="val 583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2667" name="Text Box 75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22668" name="Text Box 76"/>
          <p:cNvSpPr txBox="1">
            <a:spLocks noChangeArrowheads="1"/>
          </p:cNvSpPr>
          <p:nvPr/>
        </p:nvSpPr>
        <p:spPr bwMode="auto">
          <a:xfrm>
            <a:off x="2033588" y="3113088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당월 지침</a:t>
            </a:r>
          </a:p>
        </p:txBody>
      </p:sp>
      <p:grpSp>
        <p:nvGrpSpPr>
          <p:cNvPr id="622670" name="Group 78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22671" name="Group 7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2672" name="Freeform 8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2673" name="Text Box 8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22674" name="Line 8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2675" name="Group 83"/>
          <p:cNvGrpSpPr>
            <a:grpSpLocks/>
          </p:cNvGrpSpPr>
          <p:nvPr/>
        </p:nvGrpSpPr>
        <p:grpSpPr bwMode="auto">
          <a:xfrm>
            <a:off x="8426450" y="2801938"/>
            <a:ext cx="990600" cy="457200"/>
            <a:chOff x="720" y="624"/>
            <a:chExt cx="624" cy="288"/>
          </a:xfrm>
        </p:grpSpPr>
        <p:grpSp>
          <p:nvGrpSpPr>
            <p:cNvPr id="622676" name="Group 8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2677" name="Freeform 8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2678" name="Text Box 8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22679" name="Line 8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2680" name="Group 88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22681" name="Group 8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2682" name="Freeform 9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2683" name="Text Box 9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2684" name="Line 9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2685" name="AutoShape 93"/>
          <p:cNvCxnSpPr>
            <a:cxnSpLocks noChangeShapeType="1"/>
            <a:stCxn id="622678" idx="1"/>
            <a:endCxn id="622656" idx="3"/>
          </p:cNvCxnSpPr>
          <p:nvPr/>
        </p:nvCxnSpPr>
        <p:spPr bwMode="auto">
          <a:xfrm rot="10800000" flipV="1">
            <a:off x="6245225" y="3016250"/>
            <a:ext cx="2181225" cy="107315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2686" name="AutoShape 94"/>
          <p:cNvCxnSpPr>
            <a:cxnSpLocks noChangeShapeType="1"/>
            <a:stCxn id="622673" idx="1"/>
            <a:endCxn id="622656" idx="3"/>
          </p:cNvCxnSpPr>
          <p:nvPr/>
        </p:nvCxnSpPr>
        <p:spPr bwMode="auto">
          <a:xfrm rot="10800000" flipV="1">
            <a:off x="6245225" y="4086225"/>
            <a:ext cx="2181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2687" name="AutoShape 95"/>
          <p:cNvCxnSpPr>
            <a:cxnSpLocks noChangeShapeType="1"/>
            <a:stCxn id="622683" idx="1"/>
            <a:endCxn id="622656" idx="3"/>
          </p:cNvCxnSpPr>
          <p:nvPr/>
        </p:nvCxnSpPr>
        <p:spPr bwMode="auto">
          <a:xfrm rot="10800000">
            <a:off x="6245225" y="4089400"/>
            <a:ext cx="2181225" cy="1003300"/>
          </a:xfrm>
          <a:prstGeom prst="bentConnector3">
            <a:avLst>
              <a:gd name="adj1" fmla="val 6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2688" name="Text Box 96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전기 조견</a:t>
            </a:r>
          </a:p>
        </p:txBody>
      </p:sp>
      <p:sp>
        <p:nvSpPr>
          <p:cNvPr id="622690" name="Text Box 98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22691" name="Rectangle 99"/>
          <p:cNvSpPr>
            <a:spLocks noChangeArrowheads="1"/>
          </p:cNvSpPr>
          <p:nvPr/>
        </p:nvSpPr>
        <p:spPr bwMode="auto">
          <a:xfrm>
            <a:off x="7113588" y="3571875"/>
            <a:ext cx="1370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계산방식</a:t>
            </a:r>
          </a:p>
        </p:txBody>
      </p:sp>
      <p:sp>
        <p:nvSpPr>
          <p:cNvPr id="622692" name="Rectangle 100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693" name="Rectangle 101"/>
          <p:cNvSpPr>
            <a:spLocks noChangeArrowheads="1"/>
          </p:cNvSpPr>
          <p:nvPr/>
        </p:nvSpPr>
        <p:spPr bwMode="auto">
          <a:xfrm>
            <a:off x="7202488" y="3509963"/>
            <a:ext cx="1195387" cy="100806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694" name="Rectangle 102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695" name="AutoShape 103"/>
          <p:cNvSpPr>
            <a:spLocks noChangeArrowheads="1"/>
          </p:cNvSpPr>
          <p:nvPr/>
        </p:nvSpPr>
        <p:spPr bwMode="auto">
          <a:xfrm>
            <a:off x="3700463" y="3860800"/>
            <a:ext cx="10334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재계산</a:t>
            </a:r>
          </a:p>
        </p:txBody>
      </p:sp>
      <p:cxnSp>
        <p:nvCxnSpPr>
          <p:cNvPr id="622696" name="AutoShape 104"/>
          <p:cNvCxnSpPr>
            <a:cxnSpLocks noChangeShapeType="1"/>
            <a:stCxn id="622659" idx="2"/>
            <a:endCxn id="622695" idx="0"/>
          </p:cNvCxnSpPr>
          <p:nvPr/>
        </p:nvCxnSpPr>
        <p:spPr bwMode="auto">
          <a:xfrm rot="5400000">
            <a:off x="4564063" y="2676525"/>
            <a:ext cx="838200" cy="1530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2697" name="Text Box 105"/>
          <p:cNvSpPr txBox="1">
            <a:spLocks noChangeArrowheads="1"/>
          </p:cNvSpPr>
          <p:nvPr/>
        </p:nvSpPr>
        <p:spPr bwMode="auto">
          <a:xfrm>
            <a:off x="4154488" y="3184525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원격검침일 경우</a:t>
            </a:r>
          </a:p>
        </p:txBody>
      </p:sp>
      <p:sp>
        <p:nvSpPr>
          <p:cNvPr id="622699" name="Text Box 107"/>
          <p:cNvSpPr txBox="1">
            <a:spLocks noChangeArrowheads="1"/>
          </p:cNvSpPr>
          <p:nvPr/>
        </p:nvSpPr>
        <p:spPr bwMode="auto">
          <a:xfrm>
            <a:off x="4943475" y="808038"/>
            <a:ext cx="4675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/>
              <a:t>※</a:t>
            </a:r>
            <a:r>
              <a:rPr lang="en-US" altLang="ko-KR"/>
              <a:t> </a:t>
            </a:r>
            <a:r>
              <a:rPr lang="ko-KR" altLang="en-US" b="0"/>
              <a:t>원격검침은 당월 지침만 등록 되므로 반드시 재계산을 해야 사용료가 계산됨</a:t>
            </a:r>
          </a:p>
        </p:txBody>
      </p:sp>
      <p:cxnSp>
        <p:nvCxnSpPr>
          <p:cNvPr id="622700" name="AutoShape 108"/>
          <p:cNvCxnSpPr>
            <a:cxnSpLocks noChangeShapeType="1"/>
            <a:stCxn id="622695" idx="3"/>
            <a:endCxn id="622656" idx="1"/>
          </p:cNvCxnSpPr>
          <p:nvPr/>
        </p:nvCxnSpPr>
        <p:spPr bwMode="auto">
          <a:xfrm>
            <a:off x="4733925" y="4089400"/>
            <a:ext cx="520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2701" name="AutoShape 109"/>
          <p:cNvCxnSpPr>
            <a:cxnSpLocks noChangeShapeType="1"/>
            <a:stCxn id="622660" idx="2"/>
            <a:endCxn id="622659" idx="0"/>
          </p:cNvCxnSpPr>
          <p:nvPr/>
        </p:nvCxnSpPr>
        <p:spPr bwMode="auto">
          <a:xfrm rot="16200000" flipH="1">
            <a:off x="5518151" y="2335212"/>
            <a:ext cx="457200" cy="3175"/>
          </a:xfrm>
          <a:prstGeom prst="bentConnector3">
            <a:avLst>
              <a:gd name="adj1" fmla="val 496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2702" name="Group 110"/>
          <p:cNvGrpSpPr>
            <a:grpSpLocks/>
          </p:cNvGrpSpPr>
          <p:nvPr/>
        </p:nvGrpSpPr>
        <p:grpSpPr bwMode="auto">
          <a:xfrm>
            <a:off x="5240338" y="5300663"/>
            <a:ext cx="990600" cy="457200"/>
            <a:chOff x="720" y="624"/>
            <a:chExt cx="624" cy="288"/>
          </a:xfrm>
        </p:grpSpPr>
        <p:grpSp>
          <p:nvGrpSpPr>
            <p:cNvPr id="622703" name="Group 11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2704" name="Freeform 11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2705" name="Text Box 11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2706" name="Line 11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2707" name="AutoShape 115"/>
          <p:cNvCxnSpPr>
            <a:cxnSpLocks noChangeShapeType="1"/>
            <a:stCxn id="622656" idx="2"/>
            <a:endCxn id="622705" idx="3"/>
          </p:cNvCxnSpPr>
          <p:nvPr/>
        </p:nvCxnSpPr>
        <p:spPr bwMode="auto">
          <a:xfrm rot="16200000" flipH="1">
            <a:off x="5391944" y="4675981"/>
            <a:ext cx="1196975" cy="481013"/>
          </a:xfrm>
          <a:prstGeom prst="bentConnector4">
            <a:avLst>
              <a:gd name="adj1" fmla="val 44167"/>
              <a:gd name="adj2" fmla="val 1475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873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3-1.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사용료 계산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일수세대</a:t>
            </a: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28740" name="AutoShape 4"/>
          <p:cNvSpPr>
            <a:spLocks noChangeArrowheads="1"/>
          </p:cNvSpPr>
          <p:nvPr/>
        </p:nvSpPr>
        <p:spPr bwMode="auto">
          <a:xfrm>
            <a:off x="5254625" y="27813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5249863" y="1531938"/>
            <a:ext cx="99060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검침 등록</a:t>
            </a:r>
          </a:p>
          <a:p>
            <a:r>
              <a:rPr lang="ko-KR" altLang="en-US" sz="1200" b="0"/>
              <a:t>프로그램</a:t>
            </a:r>
          </a:p>
        </p:txBody>
      </p:sp>
      <p:sp>
        <p:nvSpPr>
          <p:cNvPr id="628742" name="Text Box 6"/>
          <p:cNvSpPr txBox="1">
            <a:spLocks noChangeArrowheads="1"/>
          </p:cNvSpPr>
          <p:nvPr/>
        </p:nvSpPr>
        <p:spPr bwMode="auto">
          <a:xfrm>
            <a:off x="1812925" y="30813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grpSp>
        <p:nvGrpSpPr>
          <p:cNvPr id="628743" name="Group 7"/>
          <p:cNvGrpSpPr>
            <a:grpSpLocks/>
          </p:cNvGrpSpPr>
          <p:nvPr/>
        </p:nvGrpSpPr>
        <p:grpSpPr bwMode="auto">
          <a:xfrm>
            <a:off x="8426450" y="3871913"/>
            <a:ext cx="990600" cy="457200"/>
            <a:chOff x="720" y="624"/>
            <a:chExt cx="624" cy="288"/>
          </a:xfrm>
        </p:grpSpPr>
        <p:grpSp>
          <p:nvGrpSpPr>
            <p:cNvPr id="628744" name="Group 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8745" name="Freeform 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8746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검침기초</a:t>
                </a:r>
              </a:p>
            </p:txBody>
          </p:sp>
        </p:grpSp>
        <p:sp>
          <p:nvSpPr>
            <p:cNvPr id="628747" name="Line 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8748" name="Group 12"/>
          <p:cNvGrpSpPr>
            <a:grpSpLocks/>
          </p:cNvGrpSpPr>
          <p:nvPr/>
        </p:nvGrpSpPr>
        <p:grpSpPr bwMode="auto">
          <a:xfrm>
            <a:off x="8426450" y="2790825"/>
            <a:ext cx="990600" cy="457200"/>
            <a:chOff x="720" y="624"/>
            <a:chExt cx="624" cy="288"/>
          </a:xfrm>
        </p:grpSpPr>
        <p:grpSp>
          <p:nvGrpSpPr>
            <p:cNvPr id="628749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8750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조견표</a:t>
                </a:r>
              </a:p>
            </p:txBody>
          </p:sp>
        </p:grpSp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8753" name="Group 17"/>
          <p:cNvGrpSpPr>
            <a:grpSpLocks/>
          </p:cNvGrpSpPr>
          <p:nvPr/>
        </p:nvGrpSpPr>
        <p:grpSpPr bwMode="auto">
          <a:xfrm>
            <a:off x="8426450" y="4878388"/>
            <a:ext cx="990600" cy="457200"/>
            <a:chOff x="720" y="624"/>
            <a:chExt cx="624" cy="288"/>
          </a:xfrm>
        </p:grpSpPr>
        <p:grpSp>
          <p:nvGrpSpPr>
            <p:cNvPr id="628754" name="Group 1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8755" name="Freeform 1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8756" name="Text Box 2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8758" name="AutoShape 22"/>
          <p:cNvCxnSpPr>
            <a:cxnSpLocks noChangeShapeType="1"/>
            <a:stCxn id="628751" idx="1"/>
            <a:endCxn id="628740" idx="3"/>
          </p:cNvCxnSpPr>
          <p:nvPr/>
        </p:nvCxnSpPr>
        <p:spPr bwMode="auto">
          <a:xfrm rot="10800000" flipV="1">
            <a:off x="6245225" y="3005138"/>
            <a:ext cx="21812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59" name="AutoShape 23"/>
          <p:cNvCxnSpPr>
            <a:cxnSpLocks noChangeShapeType="1"/>
            <a:stCxn id="628746" idx="1"/>
            <a:endCxn id="628740" idx="3"/>
          </p:cNvCxnSpPr>
          <p:nvPr/>
        </p:nvCxnSpPr>
        <p:spPr bwMode="auto">
          <a:xfrm rot="10800000">
            <a:off x="6245225" y="3009900"/>
            <a:ext cx="2181225" cy="1076325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60" name="AutoShape 24"/>
          <p:cNvCxnSpPr>
            <a:cxnSpLocks noChangeShapeType="1"/>
            <a:stCxn id="628756" idx="1"/>
            <a:endCxn id="628740" idx="3"/>
          </p:cNvCxnSpPr>
          <p:nvPr/>
        </p:nvCxnSpPr>
        <p:spPr bwMode="auto">
          <a:xfrm rot="10800000">
            <a:off x="6245225" y="3009900"/>
            <a:ext cx="2181225" cy="2082800"/>
          </a:xfrm>
          <a:prstGeom prst="bentConnector3">
            <a:avLst>
              <a:gd name="adj1" fmla="val 58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8761" name="Text Box 25"/>
          <p:cNvSpPr txBox="1">
            <a:spLocks noChangeArrowheads="1"/>
          </p:cNvSpPr>
          <p:nvPr/>
        </p:nvSpPr>
        <p:spPr bwMode="auto">
          <a:xfrm>
            <a:off x="7415213" y="2792413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전기 조견</a:t>
            </a:r>
          </a:p>
        </p:txBody>
      </p:sp>
      <p:sp>
        <p:nvSpPr>
          <p:cNvPr id="628762" name="Text Box 26"/>
          <p:cNvSpPr txBox="1">
            <a:spLocks noChangeArrowheads="1"/>
          </p:cNvSpPr>
          <p:nvPr/>
        </p:nvSpPr>
        <p:spPr bwMode="auto">
          <a:xfrm>
            <a:off x="7489825" y="487838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전월 지침</a:t>
            </a:r>
          </a:p>
        </p:txBody>
      </p:sp>
      <p:sp>
        <p:nvSpPr>
          <p:cNvPr id="628763" name="Rectangle 27"/>
          <p:cNvSpPr>
            <a:spLocks noChangeArrowheads="1"/>
          </p:cNvSpPr>
          <p:nvPr/>
        </p:nvSpPr>
        <p:spPr bwMode="auto">
          <a:xfrm>
            <a:off x="7113588" y="3571875"/>
            <a:ext cx="1370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끝전처리방식</a:t>
            </a:r>
            <a:r>
              <a:rPr lang="en-US" altLang="ko-KR" b="0"/>
              <a:t>,</a:t>
            </a:r>
          </a:p>
          <a:p>
            <a:r>
              <a:rPr lang="ko-KR" altLang="en-US" b="0"/>
              <a:t>조견 적용구분</a:t>
            </a:r>
            <a:r>
              <a:rPr lang="en-US" altLang="ko-KR" b="0"/>
              <a:t>,</a:t>
            </a:r>
          </a:p>
          <a:p>
            <a:r>
              <a:rPr lang="ko-KR" altLang="en-US" b="0"/>
              <a:t>오차범위최대값설정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사용량최대값설정</a:t>
            </a:r>
            <a:r>
              <a:rPr lang="en-US" altLang="ko-KR" b="0"/>
              <a:t>,</a:t>
            </a:r>
          </a:p>
          <a:p>
            <a:r>
              <a:rPr lang="ko-KR" altLang="en-US" b="0"/>
              <a:t>계산방식</a:t>
            </a:r>
          </a:p>
        </p:txBody>
      </p:sp>
      <p:sp>
        <p:nvSpPr>
          <p:cNvPr id="628764" name="Rectangle 28"/>
          <p:cNvSpPr>
            <a:spLocks noChangeArrowheads="1"/>
          </p:cNvSpPr>
          <p:nvPr/>
        </p:nvSpPr>
        <p:spPr bwMode="auto">
          <a:xfrm>
            <a:off x="7418388" y="2801938"/>
            <a:ext cx="719137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65" name="Rectangle 29"/>
          <p:cNvSpPr>
            <a:spLocks noChangeArrowheads="1"/>
          </p:cNvSpPr>
          <p:nvPr/>
        </p:nvSpPr>
        <p:spPr bwMode="auto">
          <a:xfrm>
            <a:off x="7202488" y="3509963"/>
            <a:ext cx="1195387" cy="1008062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66" name="Rectangle 30"/>
          <p:cNvSpPr>
            <a:spLocks noChangeArrowheads="1"/>
          </p:cNvSpPr>
          <p:nvPr/>
        </p:nvSpPr>
        <p:spPr bwMode="auto">
          <a:xfrm>
            <a:off x="7480300" y="4841875"/>
            <a:ext cx="77628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28767" name="AutoShape 31"/>
          <p:cNvCxnSpPr>
            <a:cxnSpLocks noChangeShapeType="1"/>
            <a:stCxn id="628779" idx="3"/>
            <a:endCxn id="628740" idx="1"/>
          </p:cNvCxnSpPr>
          <p:nvPr/>
        </p:nvCxnSpPr>
        <p:spPr bwMode="auto">
          <a:xfrm flipV="1">
            <a:off x="1928813" y="3009900"/>
            <a:ext cx="3325812" cy="379413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68" name="AutoShape 32"/>
          <p:cNvCxnSpPr>
            <a:cxnSpLocks noChangeShapeType="1"/>
            <a:stCxn id="628741" idx="2"/>
            <a:endCxn id="628740" idx="0"/>
          </p:cNvCxnSpPr>
          <p:nvPr/>
        </p:nvCxnSpPr>
        <p:spPr bwMode="auto">
          <a:xfrm rot="16200000" flipH="1">
            <a:off x="5410994" y="2442369"/>
            <a:ext cx="673100" cy="4762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8769" name="Group 33"/>
          <p:cNvGrpSpPr>
            <a:grpSpLocks/>
          </p:cNvGrpSpPr>
          <p:nvPr/>
        </p:nvGrpSpPr>
        <p:grpSpPr bwMode="auto">
          <a:xfrm>
            <a:off x="4881563" y="5661025"/>
            <a:ext cx="990600" cy="457200"/>
            <a:chOff x="720" y="624"/>
            <a:chExt cx="624" cy="288"/>
          </a:xfrm>
        </p:grpSpPr>
        <p:grpSp>
          <p:nvGrpSpPr>
            <p:cNvPr id="628770" name="Group 3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8771" name="Freeform 3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8772" name="Text Box 3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28773" name="Line 3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849313" y="1412875"/>
            <a:ext cx="9906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고지 프로그램</a:t>
            </a:r>
          </a:p>
        </p:txBody>
      </p:sp>
      <p:sp>
        <p:nvSpPr>
          <p:cNvPr id="628775" name="AutoShape 39"/>
          <p:cNvSpPr>
            <a:spLocks noChangeArrowheads="1"/>
          </p:cNvSpPr>
          <p:nvPr/>
        </p:nvSpPr>
        <p:spPr bwMode="auto">
          <a:xfrm>
            <a:off x="631825" y="2349500"/>
            <a:ext cx="149383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일수세대 정보등록</a:t>
            </a:r>
          </a:p>
        </p:txBody>
      </p:sp>
      <p:grpSp>
        <p:nvGrpSpPr>
          <p:cNvPr id="628776" name="Group 40"/>
          <p:cNvGrpSpPr>
            <a:grpSpLocks/>
          </p:cNvGrpSpPr>
          <p:nvPr/>
        </p:nvGrpSpPr>
        <p:grpSpPr bwMode="auto">
          <a:xfrm>
            <a:off x="722313" y="3175000"/>
            <a:ext cx="1206500" cy="457200"/>
            <a:chOff x="720" y="624"/>
            <a:chExt cx="624" cy="288"/>
          </a:xfrm>
        </p:grpSpPr>
        <p:grpSp>
          <p:nvGrpSpPr>
            <p:cNvPr id="628777" name="Group 4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8778" name="Freeform 4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8779" name="Text Box 4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일수세대정보</a:t>
                </a:r>
              </a:p>
            </p:txBody>
          </p:sp>
        </p:grpSp>
        <p:sp>
          <p:nvSpPr>
            <p:cNvPr id="628780" name="Line 4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8781" name="Line 45"/>
          <p:cNvSpPr>
            <a:spLocks noChangeShapeType="1"/>
          </p:cNvSpPr>
          <p:nvPr/>
        </p:nvSpPr>
        <p:spPr bwMode="auto">
          <a:xfrm>
            <a:off x="1352550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82" name="Line 46"/>
          <p:cNvSpPr>
            <a:spLocks noChangeShapeType="1"/>
          </p:cNvSpPr>
          <p:nvPr/>
        </p:nvSpPr>
        <p:spPr bwMode="auto">
          <a:xfrm>
            <a:off x="1352550" y="2814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83" name="AutoShape 47"/>
          <p:cNvSpPr>
            <a:spLocks noChangeArrowheads="1"/>
          </p:cNvSpPr>
          <p:nvPr/>
        </p:nvSpPr>
        <p:spPr bwMode="auto">
          <a:xfrm>
            <a:off x="3224213" y="395287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사용량별 </a:t>
            </a:r>
          </a:p>
          <a:p>
            <a:r>
              <a:rPr lang="ko-KR" altLang="en-US" sz="1200" b="0"/>
              <a:t>각자 계산</a:t>
            </a:r>
          </a:p>
        </p:txBody>
      </p:sp>
      <p:sp>
        <p:nvSpPr>
          <p:cNvPr id="628784" name="AutoShape 48"/>
          <p:cNvSpPr>
            <a:spLocks noChangeArrowheads="1"/>
          </p:cNvSpPr>
          <p:nvPr/>
        </p:nvSpPr>
        <p:spPr bwMode="auto">
          <a:xfrm>
            <a:off x="4376738" y="3952875"/>
            <a:ext cx="1295400" cy="433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주거일수 </a:t>
            </a:r>
            <a:r>
              <a:rPr lang="en-US" altLang="ko-KR" b="0"/>
              <a:t>/ </a:t>
            </a:r>
            <a:r>
              <a:rPr lang="ko-KR" altLang="en-US" b="0"/>
              <a:t>총일수</a:t>
            </a:r>
            <a:r>
              <a:rPr lang="en-US" altLang="ko-KR" b="0"/>
              <a:t>) </a:t>
            </a:r>
          </a:p>
          <a:p>
            <a:r>
              <a:rPr lang="en-US" altLang="ko-KR" b="0"/>
              <a:t>* </a:t>
            </a:r>
            <a:r>
              <a:rPr lang="ko-KR" altLang="en-US" b="0"/>
              <a:t>사용료</a:t>
            </a:r>
          </a:p>
        </p:txBody>
      </p:sp>
      <p:cxnSp>
        <p:nvCxnSpPr>
          <p:cNvPr id="628785" name="AutoShape 49"/>
          <p:cNvCxnSpPr>
            <a:cxnSpLocks noChangeShapeType="1"/>
            <a:stCxn id="628740" idx="2"/>
            <a:endCxn id="628783" idx="0"/>
          </p:cNvCxnSpPr>
          <p:nvPr/>
        </p:nvCxnSpPr>
        <p:spPr bwMode="auto">
          <a:xfrm rot="5400000">
            <a:off x="4377531" y="2580482"/>
            <a:ext cx="714375" cy="2030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86" name="AutoShape 50"/>
          <p:cNvCxnSpPr>
            <a:cxnSpLocks noChangeShapeType="1"/>
            <a:stCxn id="628740" idx="2"/>
            <a:endCxn id="628784" idx="0"/>
          </p:cNvCxnSpPr>
          <p:nvPr/>
        </p:nvCxnSpPr>
        <p:spPr bwMode="auto">
          <a:xfrm rot="5400000">
            <a:off x="5029994" y="3232944"/>
            <a:ext cx="714375" cy="725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87" name="AutoShape 51"/>
          <p:cNvCxnSpPr>
            <a:cxnSpLocks noChangeShapeType="1"/>
            <a:stCxn id="628784" idx="2"/>
            <a:endCxn id="628772" idx="3"/>
          </p:cNvCxnSpPr>
          <p:nvPr/>
        </p:nvCxnSpPr>
        <p:spPr bwMode="auto">
          <a:xfrm rot="16200000" flipH="1">
            <a:off x="4703763" y="4706938"/>
            <a:ext cx="1489075" cy="847725"/>
          </a:xfrm>
          <a:prstGeom prst="bentConnector4">
            <a:avLst>
              <a:gd name="adj1" fmla="val 45310"/>
              <a:gd name="adj2" fmla="val 1631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88" name="AutoShape 52"/>
          <p:cNvCxnSpPr>
            <a:cxnSpLocks noChangeShapeType="1"/>
            <a:stCxn id="628783" idx="2"/>
            <a:endCxn id="628772" idx="3"/>
          </p:cNvCxnSpPr>
          <p:nvPr/>
        </p:nvCxnSpPr>
        <p:spPr bwMode="auto">
          <a:xfrm rot="16200000" flipH="1">
            <a:off x="4063206" y="4066382"/>
            <a:ext cx="1465263" cy="2152650"/>
          </a:xfrm>
          <a:prstGeom prst="bentConnector4">
            <a:avLst>
              <a:gd name="adj1" fmla="val 44310"/>
              <a:gd name="adj2" fmla="val 124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8789" name="Rectangle 53"/>
          <p:cNvSpPr>
            <a:spLocks noChangeArrowheads="1"/>
          </p:cNvSpPr>
          <p:nvPr/>
        </p:nvSpPr>
        <p:spPr bwMode="auto">
          <a:xfrm>
            <a:off x="2432050" y="3190875"/>
            <a:ext cx="719138" cy="358775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2452688" y="3175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입주구분</a:t>
            </a:r>
          </a:p>
          <a:p>
            <a:r>
              <a:rPr lang="ko-KR" altLang="en-US" b="0"/>
              <a:t>일수</a:t>
            </a:r>
          </a:p>
        </p:txBody>
      </p: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5745163" y="3948113"/>
            <a:ext cx="1295400" cy="4333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0"/>
              <a:t>(</a:t>
            </a:r>
            <a:r>
              <a:rPr lang="ko-KR" altLang="en-US" b="0"/>
              <a:t>총금액 </a:t>
            </a:r>
            <a:r>
              <a:rPr lang="en-US" altLang="ko-KR" b="0">
                <a:latin typeface="Times New Roman" panose="02020603050405020304" pitchFamily="18" charset="0"/>
              </a:rPr>
              <a:t>–</a:t>
            </a:r>
            <a:r>
              <a:rPr lang="en-US" altLang="ko-KR" b="0"/>
              <a:t> </a:t>
            </a:r>
            <a:r>
              <a:rPr lang="ko-KR" altLang="en-US" b="0"/>
              <a:t>한세대의</a:t>
            </a:r>
          </a:p>
          <a:p>
            <a:r>
              <a:rPr lang="ko-KR" altLang="en-US" b="0"/>
              <a:t>조견적용사용료</a:t>
            </a:r>
            <a:r>
              <a:rPr lang="en-US" altLang="ko-KR" b="0"/>
              <a:t>) </a:t>
            </a:r>
          </a:p>
        </p:txBody>
      </p:sp>
      <p:cxnSp>
        <p:nvCxnSpPr>
          <p:cNvPr id="628792" name="AutoShape 56"/>
          <p:cNvCxnSpPr>
            <a:cxnSpLocks noChangeShapeType="1"/>
            <a:stCxn id="628740" idx="2"/>
            <a:endCxn id="628791" idx="0"/>
          </p:cNvCxnSpPr>
          <p:nvPr/>
        </p:nvCxnSpPr>
        <p:spPr bwMode="auto">
          <a:xfrm rot="16200000" flipH="1">
            <a:off x="5716587" y="3271838"/>
            <a:ext cx="709613" cy="64293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793" name="AutoShape 57"/>
          <p:cNvCxnSpPr>
            <a:cxnSpLocks noChangeShapeType="1"/>
            <a:endCxn id="628772" idx="3"/>
          </p:cNvCxnSpPr>
          <p:nvPr/>
        </p:nvCxnSpPr>
        <p:spPr bwMode="auto">
          <a:xfrm rot="5400000">
            <a:off x="5386387" y="4851401"/>
            <a:ext cx="1509713" cy="538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ko-KR" altLang="ko-KR" sz="1200" b="0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0109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한전 프로세스</a:t>
            </a:r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4117975" y="1555750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관리사무소</a:t>
            </a:r>
          </a:p>
        </p:txBody>
      </p:sp>
      <p:sp>
        <p:nvSpPr>
          <p:cNvPr id="601126" name="Rectangle 38"/>
          <p:cNvSpPr>
            <a:spLocks noChangeArrowheads="1"/>
          </p:cNvSpPr>
          <p:nvPr/>
        </p:nvSpPr>
        <p:spPr bwMode="auto">
          <a:xfrm>
            <a:off x="7408863" y="1484313"/>
            <a:ext cx="865187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1200" b="0"/>
              <a:t>한전</a:t>
            </a:r>
          </a:p>
        </p:txBody>
      </p:sp>
      <p:sp>
        <p:nvSpPr>
          <p:cNvPr id="601150" name="AutoShape 62"/>
          <p:cNvSpPr>
            <a:spLocks noChangeArrowheads="1"/>
          </p:cNvSpPr>
          <p:nvPr/>
        </p:nvSpPr>
        <p:spPr bwMode="auto">
          <a:xfrm>
            <a:off x="3787775" y="2733675"/>
            <a:ext cx="164941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한전보고마감작업</a:t>
            </a:r>
          </a:p>
        </p:txBody>
      </p:sp>
      <p:grpSp>
        <p:nvGrpSpPr>
          <p:cNvPr id="601151" name="Group 63"/>
          <p:cNvGrpSpPr>
            <a:grpSpLocks/>
          </p:cNvGrpSpPr>
          <p:nvPr/>
        </p:nvGrpSpPr>
        <p:grpSpPr bwMode="auto">
          <a:xfrm>
            <a:off x="415925" y="2419350"/>
            <a:ext cx="1152525" cy="457200"/>
            <a:chOff x="720" y="624"/>
            <a:chExt cx="624" cy="288"/>
          </a:xfrm>
        </p:grpSpPr>
        <p:grpSp>
          <p:nvGrpSpPr>
            <p:cNvPr id="601152" name="Group 6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1153" name="Freeform 6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1154" name="Text Box 6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한전기초자료</a:t>
                </a:r>
              </a:p>
            </p:txBody>
          </p:sp>
        </p:grpSp>
        <p:sp>
          <p:nvSpPr>
            <p:cNvPr id="601155" name="Line 6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1156" name="Group 68"/>
          <p:cNvGrpSpPr>
            <a:grpSpLocks/>
          </p:cNvGrpSpPr>
          <p:nvPr/>
        </p:nvGrpSpPr>
        <p:grpSpPr bwMode="auto">
          <a:xfrm>
            <a:off x="423863" y="1916113"/>
            <a:ext cx="990600" cy="457200"/>
            <a:chOff x="720" y="624"/>
            <a:chExt cx="624" cy="288"/>
          </a:xfrm>
        </p:grpSpPr>
        <p:grpSp>
          <p:nvGrpSpPr>
            <p:cNvPr id="601157" name="Group 6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1158" name="Freeform 7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1159" name="Text Box 7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ko-KR" altLang="en-US" sz="1200" b="0"/>
                  <a:t>검침정보</a:t>
                </a:r>
              </a:p>
            </p:txBody>
          </p:sp>
        </p:grpSp>
        <p:sp>
          <p:nvSpPr>
            <p:cNvPr id="601160" name="Line 7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1161" name="AutoShape 73"/>
          <p:cNvCxnSpPr>
            <a:cxnSpLocks noChangeShapeType="1"/>
          </p:cNvCxnSpPr>
          <p:nvPr/>
        </p:nvCxnSpPr>
        <p:spPr bwMode="auto">
          <a:xfrm>
            <a:off x="1577975" y="2633663"/>
            <a:ext cx="2216150" cy="328612"/>
          </a:xfrm>
          <a:prstGeom prst="bentConnector3">
            <a:avLst>
              <a:gd name="adj1" fmla="val 461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1162" name="AutoShape 74"/>
          <p:cNvCxnSpPr>
            <a:cxnSpLocks noChangeShapeType="1"/>
            <a:stCxn id="601159" idx="3"/>
            <a:endCxn id="601150" idx="1"/>
          </p:cNvCxnSpPr>
          <p:nvPr/>
        </p:nvCxnSpPr>
        <p:spPr bwMode="auto">
          <a:xfrm>
            <a:off x="1414463" y="2130425"/>
            <a:ext cx="2373312" cy="831850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1168" name="AutoShape 80"/>
          <p:cNvSpPr>
            <a:spLocks noChangeArrowheads="1"/>
          </p:cNvSpPr>
          <p:nvPr/>
        </p:nvSpPr>
        <p:spPr bwMode="auto">
          <a:xfrm>
            <a:off x="3787775" y="3741738"/>
            <a:ext cx="164941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송신텍스트 생성</a:t>
            </a:r>
          </a:p>
        </p:txBody>
      </p:sp>
      <p:cxnSp>
        <p:nvCxnSpPr>
          <p:cNvPr id="601169" name="AutoShape 81"/>
          <p:cNvCxnSpPr>
            <a:cxnSpLocks noChangeShapeType="1"/>
            <a:stCxn id="601150" idx="2"/>
            <a:endCxn id="601168" idx="0"/>
          </p:cNvCxnSpPr>
          <p:nvPr/>
        </p:nvCxnSpPr>
        <p:spPr bwMode="auto">
          <a:xfrm rot="5400000">
            <a:off x="4337843" y="3466307"/>
            <a:ext cx="550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1170" name="AutoShape 82"/>
          <p:cNvSpPr>
            <a:spLocks noChangeArrowheads="1"/>
          </p:cNvSpPr>
          <p:nvPr/>
        </p:nvSpPr>
        <p:spPr bwMode="auto">
          <a:xfrm>
            <a:off x="3787775" y="4627563"/>
            <a:ext cx="164941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송신</a:t>
            </a:r>
          </a:p>
        </p:txBody>
      </p:sp>
      <p:cxnSp>
        <p:nvCxnSpPr>
          <p:cNvPr id="601171" name="AutoShape 83"/>
          <p:cNvCxnSpPr>
            <a:cxnSpLocks noChangeShapeType="1"/>
            <a:stCxn id="601168" idx="2"/>
            <a:endCxn id="601170" idx="0"/>
          </p:cNvCxnSpPr>
          <p:nvPr/>
        </p:nvCxnSpPr>
        <p:spPr bwMode="auto">
          <a:xfrm rot="5400000">
            <a:off x="4398962" y="4413251"/>
            <a:ext cx="42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1172" name="AutoShape 84"/>
          <p:cNvCxnSpPr>
            <a:cxnSpLocks noChangeShapeType="1"/>
            <a:stCxn id="601170" idx="3"/>
            <a:endCxn id="601126" idx="1"/>
          </p:cNvCxnSpPr>
          <p:nvPr/>
        </p:nvCxnSpPr>
        <p:spPr bwMode="auto">
          <a:xfrm flipV="1">
            <a:off x="5437188" y="1628775"/>
            <a:ext cx="1971675" cy="3227388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1173" name="AutoShape 85"/>
          <p:cNvSpPr>
            <a:spLocks noChangeArrowheads="1"/>
          </p:cNvSpPr>
          <p:nvPr/>
        </p:nvSpPr>
        <p:spPr bwMode="auto">
          <a:xfrm>
            <a:off x="7016750" y="2636838"/>
            <a:ext cx="164941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사용료 계산</a:t>
            </a:r>
          </a:p>
        </p:txBody>
      </p:sp>
      <p:sp>
        <p:nvSpPr>
          <p:cNvPr id="601174" name="Rectangle 86"/>
          <p:cNvSpPr>
            <a:spLocks noChangeArrowheads="1"/>
          </p:cNvSpPr>
          <p:nvPr/>
        </p:nvSpPr>
        <p:spPr bwMode="auto">
          <a:xfrm>
            <a:off x="506413" y="3740150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 b="0"/>
              <a:t>IMC</a:t>
            </a:r>
          </a:p>
        </p:txBody>
      </p:sp>
      <p:cxnSp>
        <p:nvCxnSpPr>
          <p:cNvPr id="601175" name="AutoShape 87"/>
          <p:cNvCxnSpPr>
            <a:cxnSpLocks noChangeShapeType="1"/>
            <a:stCxn id="601126" idx="2"/>
            <a:endCxn id="601173" idx="0"/>
          </p:cNvCxnSpPr>
          <p:nvPr/>
        </p:nvCxnSpPr>
        <p:spPr bwMode="auto">
          <a:xfrm rot="5400000">
            <a:off x="7410450" y="2205038"/>
            <a:ext cx="86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1176" name="Rectangle 88"/>
          <p:cNvSpPr>
            <a:spLocks noChangeArrowheads="1"/>
          </p:cNvSpPr>
          <p:nvPr/>
        </p:nvSpPr>
        <p:spPr bwMode="auto">
          <a:xfrm>
            <a:off x="8305800" y="47005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 b="0"/>
              <a:t>IMC</a:t>
            </a:r>
          </a:p>
        </p:txBody>
      </p:sp>
      <p:sp>
        <p:nvSpPr>
          <p:cNvPr id="601178" name="AutoShape 90"/>
          <p:cNvSpPr>
            <a:spLocks noChangeArrowheads="1"/>
          </p:cNvSpPr>
          <p:nvPr/>
        </p:nvSpPr>
        <p:spPr bwMode="auto">
          <a:xfrm>
            <a:off x="7977188" y="5734050"/>
            <a:ext cx="164941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0"/>
              <a:t>한전 요금 정보 생성</a:t>
            </a:r>
          </a:p>
        </p:txBody>
      </p:sp>
      <p:cxnSp>
        <p:nvCxnSpPr>
          <p:cNvPr id="601179" name="AutoShape 91"/>
          <p:cNvCxnSpPr>
            <a:cxnSpLocks noChangeShapeType="1"/>
            <a:stCxn id="601174" idx="3"/>
            <a:endCxn id="601168" idx="1"/>
          </p:cNvCxnSpPr>
          <p:nvPr/>
        </p:nvCxnSpPr>
        <p:spPr bwMode="auto">
          <a:xfrm>
            <a:off x="1497013" y="3968750"/>
            <a:ext cx="2290762" cy="1588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1181" name="AutoShape 93"/>
          <p:cNvCxnSpPr>
            <a:cxnSpLocks noChangeShapeType="1"/>
            <a:stCxn id="601176" idx="2"/>
            <a:endCxn id="601178" idx="0"/>
          </p:cNvCxnSpPr>
          <p:nvPr/>
        </p:nvCxnSpPr>
        <p:spPr bwMode="auto">
          <a:xfrm rot="16200000" flipH="1">
            <a:off x="8513763" y="5445125"/>
            <a:ext cx="576262" cy="15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1182" name="AutoShape 94"/>
          <p:cNvCxnSpPr>
            <a:cxnSpLocks noChangeShapeType="1"/>
            <a:stCxn id="601093" idx="2"/>
            <a:endCxn id="601150" idx="0"/>
          </p:cNvCxnSpPr>
          <p:nvPr/>
        </p:nvCxnSpPr>
        <p:spPr bwMode="auto">
          <a:xfrm rot="5400000">
            <a:off x="4252912" y="2373313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1183" name="Rectangle 95"/>
          <p:cNvSpPr>
            <a:spLocks noChangeArrowheads="1"/>
          </p:cNvSpPr>
          <p:nvPr/>
        </p:nvSpPr>
        <p:spPr bwMode="auto">
          <a:xfrm>
            <a:off x="6753225" y="1052513"/>
            <a:ext cx="2232025" cy="23764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601185" name="Text Box 97"/>
          <p:cNvSpPr txBox="1">
            <a:spLocks noChangeArrowheads="1"/>
          </p:cNvSpPr>
          <p:nvPr/>
        </p:nvSpPr>
        <p:spPr bwMode="auto">
          <a:xfrm>
            <a:off x="7615238" y="3065463"/>
            <a:ext cx="145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한전에서 사용료 </a:t>
            </a:r>
          </a:p>
          <a:p>
            <a:r>
              <a:rPr lang="ko-KR" altLang="en-US" b="0"/>
              <a:t>계산 후 요금정보 전송</a:t>
            </a:r>
          </a:p>
        </p:txBody>
      </p:sp>
      <p:cxnSp>
        <p:nvCxnSpPr>
          <p:cNvPr id="601187" name="AutoShape 99"/>
          <p:cNvCxnSpPr>
            <a:cxnSpLocks noChangeShapeType="1"/>
            <a:stCxn id="601183" idx="2"/>
            <a:endCxn id="601176" idx="0"/>
          </p:cNvCxnSpPr>
          <p:nvPr/>
        </p:nvCxnSpPr>
        <p:spPr bwMode="auto">
          <a:xfrm rot="16200000" flipH="1">
            <a:off x="7699375" y="3598863"/>
            <a:ext cx="1271588" cy="93186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1188" name="Text Box 100"/>
          <p:cNvSpPr txBox="1">
            <a:spLocks noChangeArrowheads="1"/>
          </p:cNvSpPr>
          <p:nvPr/>
        </p:nvSpPr>
        <p:spPr bwMode="auto">
          <a:xfrm>
            <a:off x="7645400" y="5238750"/>
            <a:ext cx="1243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/>
              <a:t>수신받은 요금정보</a:t>
            </a:r>
          </a:p>
          <a:p>
            <a:r>
              <a:rPr lang="en-US" altLang="ko-KR" b="0"/>
              <a:t>IMC DB</a:t>
            </a:r>
            <a:r>
              <a:rPr lang="ko-KR" altLang="en-US" b="0"/>
              <a:t>로 </a:t>
            </a:r>
            <a:r>
              <a:rPr lang="en-US" altLang="ko-KR" b="0"/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algn="l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전기 검침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정의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전기 </a:t>
            </a:r>
            <a:r>
              <a:rPr lang="en-US" altLang="ko-KR" b="0"/>
              <a:t>1 and 2</a:t>
            </a:r>
            <a:r>
              <a:rPr lang="ko-KR" altLang="en-US" b="0"/>
              <a:t>의 검침 데이터를 등록한다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발생빈도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ko-KR" b="0"/>
              <a:t>● </a:t>
            </a:r>
            <a:r>
              <a:rPr lang="ko-KR" altLang="en-US" b="0"/>
              <a:t>기존 모델 </a:t>
            </a:r>
            <a:r>
              <a:rPr lang="en-US" altLang="ko-KR" b="0"/>
              <a:t>: </a:t>
            </a:r>
            <a:r>
              <a:rPr lang="ko-KR" altLang="en-US" b="0"/>
              <a:t>약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/>
              <a:t>처리주기</a:t>
            </a:r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ko-KR" altLang="en-US" b="0"/>
              <a:t>월</a:t>
            </a:r>
          </a:p>
        </p:txBody>
      </p:sp>
      <p:sp>
        <p:nvSpPr>
          <p:cNvPr id="587785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b="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87786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algn="l"/>
            <a:r>
              <a:rPr lang="ko-KR" altLang="en-US" b="0"/>
              <a:t>전기검침은 검침 기초정보 등록</a:t>
            </a:r>
            <a:r>
              <a:rPr lang="en-US" altLang="ko-KR" b="0"/>
              <a:t>, </a:t>
            </a:r>
            <a:r>
              <a:rPr lang="ko-KR" altLang="en-US" b="0"/>
              <a:t>조견표 등록</a:t>
            </a:r>
            <a:r>
              <a:rPr lang="en-US" altLang="ko-KR" b="0"/>
              <a:t>, </a:t>
            </a:r>
            <a:r>
              <a:rPr lang="ko-KR" altLang="en-US" b="0"/>
              <a:t>계량기 정보관리</a:t>
            </a:r>
            <a:r>
              <a:rPr lang="en-US" altLang="ko-KR" b="0"/>
              <a:t>,</a:t>
            </a:r>
            <a:r>
              <a:rPr lang="ko-KR" altLang="en-US" b="0"/>
              <a:t>한전기초자료등록</a:t>
            </a:r>
            <a:r>
              <a:rPr lang="en-US" altLang="ko-KR" b="0"/>
              <a:t>, </a:t>
            </a:r>
          </a:p>
          <a:p>
            <a:pPr algn="l"/>
            <a:r>
              <a:rPr lang="ko-KR" altLang="en-US" b="0"/>
              <a:t>검침등록</a:t>
            </a:r>
            <a:r>
              <a:rPr lang="en-US" altLang="ko-KR" b="0"/>
              <a:t>, </a:t>
            </a:r>
            <a:r>
              <a:rPr lang="ko-KR" altLang="en-US" b="0"/>
              <a:t>일괄재계산</a:t>
            </a:r>
            <a:r>
              <a:rPr lang="en-US" altLang="ko-KR" b="0"/>
              <a:t>, </a:t>
            </a:r>
            <a:r>
              <a:rPr lang="ko-KR" altLang="en-US" b="0"/>
              <a:t>한전프로세스 등 </a:t>
            </a:r>
            <a:r>
              <a:rPr lang="en-US" altLang="ko-KR" b="0"/>
              <a:t>7</a:t>
            </a:r>
            <a:r>
              <a:rPr lang="ko-KR" altLang="en-US" b="0"/>
              <a:t>개의 </a:t>
            </a:r>
            <a:r>
              <a:rPr lang="en-US" altLang="ko-KR" b="0">
                <a:solidFill>
                  <a:srgbClr val="000000"/>
                </a:solidFill>
              </a:rPr>
              <a:t>Activity</a:t>
            </a:r>
            <a:r>
              <a:rPr lang="ko-KR" altLang="en-US" b="0"/>
              <a:t>로 구성되어 있다</a:t>
            </a:r>
            <a:r>
              <a:rPr lang="en-US" altLang="ko-KR" b="0"/>
              <a:t>. 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1. </a:t>
            </a:r>
            <a:r>
              <a:rPr lang="ko-KR" altLang="en-US" b="0"/>
              <a:t>검침 등록 기초정보</a:t>
            </a:r>
          </a:p>
          <a:p>
            <a:pPr algn="l"/>
            <a:r>
              <a:rPr lang="ko-KR" altLang="en-US" b="0"/>
              <a:t>   ● 검침등록에 있어 참조가 되어야 할 항목들에 대해 설정한다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 1) </a:t>
            </a:r>
            <a:r>
              <a:rPr lang="ko-KR" altLang="en-US" b="0"/>
              <a:t>검침여부</a:t>
            </a:r>
            <a:r>
              <a:rPr lang="en-US" altLang="ko-KR" b="0"/>
              <a:t>(</a:t>
            </a:r>
            <a:r>
              <a:rPr lang="ko-KR" altLang="en-US" b="0"/>
              <a:t>전기</a:t>
            </a:r>
            <a:r>
              <a:rPr lang="en-US" altLang="ko-KR" b="0"/>
              <a:t>,</a:t>
            </a:r>
            <a:r>
              <a:rPr lang="ko-KR" altLang="en-US" b="0"/>
              <a:t>수도</a:t>
            </a:r>
            <a:r>
              <a:rPr lang="en-US" altLang="ko-KR" b="0"/>
              <a:t>,</a:t>
            </a:r>
            <a:r>
              <a:rPr lang="ko-KR" altLang="en-US" b="0"/>
              <a:t>온수</a:t>
            </a:r>
            <a:r>
              <a:rPr lang="en-US" altLang="ko-KR" b="0"/>
              <a:t>,</a:t>
            </a:r>
            <a:r>
              <a:rPr lang="ko-KR" altLang="en-US" b="0"/>
              <a:t>정수</a:t>
            </a:r>
            <a:r>
              <a:rPr lang="en-US" altLang="ko-KR" b="0"/>
              <a:t>,</a:t>
            </a:r>
            <a:r>
              <a:rPr lang="ko-KR" altLang="en-US" b="0"/>
              <a:t>난방</a:t>
            </a:r>
            <a:r>
              <a:rPr lang="en-US" altLang="ko-KR" b="0"/>
              <a:t>,</a:t>
            </a:r>
            <a:r>
              <a:rPr lang="ko-KR" altLang="en-US" b="0"/>
              <a:t>가스</a:t>
            </a:r>
            <a:r>
              <a:rPr lang="en-US" altLang="ko-KR" b="0"/>
              <a:t>,</a:t>
            </a:r>
            <a:r>
              <a:rPr lang="ko-KR" altLang="en-US" b="0"/>
              <a:t>기타</a:t>
            </a:r>
            <a:r>
              <a:rPr lang="en-US" altLang="ko-KR" b="0"/>
              <a:t>1~5)</a:t>
            </a:r>
          </a:p>
          <a:p>
            <a:pPr algn="l"/>
            <a:r>
              <a:rPr lang="en-US" altLang="ko-KR" b="0"/>
              <a:t>       2) </a:t>
            </a:r>
            <a:r>
              <a:rPr lang="ko-KR" altLang="en-US" b="0"/>
              <a:t>전기계산방식</a:t>
            </a:r>
            <a:r>
              <a:rPr lang="en-US" altLang="ko-KR" b="0"/>
              <a:t>, </a:t>
            </a:r>
            <a:r>
              <a:rPr lang="ko-KR" altLang="en-US" b="0"/>
              <a:t>감면구분</a:t>
            </a:r>
            <a:r>
              <a:rPr lang="en-US" altLang="ko-KR" b="0"/>
              <a:t>, </a:t>
            </a:r>
            <a:r>
              <a:rPr lang="ko-KR" altLang="en-US" b="0"/>
              <a:t>할인여부</a:t>
            </a:r>
            <a:r>
              <a:rPr lang="en-US" altLang="ko-KR" b="0"/>
              <a:t>, </a:t>
            </a:r>
            <a:r>
              <a:rPr lang="ko-KR" altLang="en-US" b="0"/>
              <a:t>계량기 </a:t>
            </a:r>
            <a:r>
              <a:rPr lang="en-US" altLang="ko-KR" b="0"/>
              <a:t>2 </a:t>
            </a:r>
            <a:r>
              <a:rPr lang="ko-KR" altLang="en-US" b="0"/>
              <a:t>사용여부</a:t>
            </a:r>
          </a:p>
          <a:p>
            <a:pPr algn="l"/>
            <a:r>
              <a:rPr lang="ko-KR" altLang="en-US" b="0"/>
              <a:t>       </a:t>
            </a:r>
            <a:r>
              <a:rPr lang="en-US" altLang="ko-KR" b="0"/>
              <a:t>3) </a:t>
            </a:r>
            <a:r>
              <a:rPr lang="ko-KR" altLang="en-US" b="0"/>
              <a:t>끝전처리 방식 및 조견 적용구분</a:t>
            </a:r>
            <a:r>
              <a:rPr lang="en-US" altLang="ko-KR" b="0"/>
              <a:t>(</a:t>
            </a:r>
            <a:r>
              <a:rPr lang="ko-KR" altLang="en-US" b="0"/>
              <a:t>누진 </a:t>
            </a:r>
            <a:r>
              <a:rPr lang="en-US" altLang="ko-KR" b="0"/>
              <a:t>or </a:t>
            </a:r>
            <a:r>
              <a:rPr lang="ko-KR" altLang="en-US" b="0"/>
              <a:t>사용량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    4) </a:t>
            </a:r>
            <a:r>
              <a:rPr lang="ko-KR" altLang="en-US" b="0"/>
              <a:t>오차범위 및 최대 사용량 설정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2. </a:t>
            </a:r>
            <a:r>
              <a:rPr lang="ko-KR" altLang="en-US" b="0"/>
              <a:t>조견표 등록  </a:t>
            </a:r>
          </a:p>
          <a:p>
            <a:pPr algn="l"/>
            <a:r>
              <a:rPr lang="ko-KR" altLang="en-US" b="0"/>
              <a:t>   ● 기준 요금표를 등록</a:t>
            </a:r>
            <a:r>
              <a:rPr lang="en-US" altLang="ko-KR" b="0"/>
              <a:t>/</a:t>
            </a:r>
            <a:r>
              <a:rPr lang="ko-KR" altLang="en-US" b="0"/>
              <a:t>관리한다</a:t>
            </a:r>
            <a:r>
              <a:rPr lang="en-US" altLang="ko-KR" b="0"/>
              <a:t>.</a:t>
            </a:r>
            <a:r>
              <a:rPr lang="en-US" altLang="ko-KR"/>
              <a:t> </a:t>
            </a:r>
            <a:r>
              <a:rPr lang="en-US" altLang="ko-KR" b="0"/>
              <a:t>(</a:t>
            </a:r>
            <a:r>
              <a:rPr lang="ko-KR" altLang="en-US" b="0"/>
              <a:t>적용일 기준</a:t>
            </a:r>
            <a:r>
              <a:rPr lang="en-US" altLang="ko-KR" b="0"/>
              <a:t>)</a:t>
            </a:r>
          </a:p>
          <a:p>
            <a:pPr algn="l"/>
            <a:r>
              <a:rPr lang="en-US" altLang="ko-KR" b="0"/>
              <a:t>   -  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에서 </a:t>
            </a:r>
            <a:r>
              <a:rPr lang="en-US" altLang="ko-KR" b="0"/>
              <a:t>~(</a:t>
            </a:r>
            <a:r>
              <a:rPr lang="ko-KR" altLang="en-US" b="0"/>
              <a:t>량</a:t>
            </a:r>
            <a:r>
              <a:rPr lang="en-US" altLang="ko-KR" b="0"/>
              <a:t>)</a:t>
            </a:r>
            <a:r>
              <a:rPr lang="ko-KR" altLang="en-US" b="0"/>
              <a:t>까지 기본요금</a:t>
            </a:r>
            <a:r>
              <a:rPr lang="en-US" altLang="ko-KR" b="0"/>
              <a:t>,</a:t>
            </a:r>
            <a:r>
              <a:rPr lang="ko-KR" altLang="en-US" b="0"/>
              <a:t>단가 정의</a:t>
            </a:r>
          </a:p>
          <a:p>
            <a:pPr algn="l"/>
            <a:endParaRPr lang="ko-KR" altLang="en-US" b="0"/>
          </a:p>
          <a:p>
            <a:pPr algn="l"/>
            <a:r>
              <a:rPr lang="en-US" altLang="ko-KR" b="0"/>
              <a:t>3. </a:t>
            </a:r>
            <a:r>
              <a:rPr lang="ko-KR" altLang="en-US" b="0"/>
              <a:t>계량기 정보관리</a:t>
            </a:r>
          </a:p>
          <a:p>
            <a:pPr algn="l"/>
            <a:r>
              <a:rPr lang="ko-KR" altLang="en-US" b="0"/>
              <a:t>   ● 관리하는 동 별 전기 계량기의 자릿수와 소수점 설정한다</a:t>
            </a:r>
            <a:r>
              <a:rPr lang="en-US" altLang="ko-KR" b="0"/>
              <a:t>.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4. </a:t>
            </a:r>
            <a:r>
              <a:rPr lang="ko-KR" altLang="en-US" b="0"/>
              <a:t>한전 기초자료 등록</a:t>
            </a:r>
          </a:p>
          <a:p>
            <a:pPr algn="l"/>
            <a:r>
              <a:rPr lang="ko-KR" altLang="en-US" b="0"/>
              <a:t>   ● 한전 사용에 대한 기초자료를 등록 및 관리한다</a:t>
            </a:r>
            <a:r>
              <a:rPr lang="en-US" altLang="ko-KR" b="0"/>
              <a:t>.</a:t>
            </a:r>
          </a:p>
          <a:p>
            <a:pPr algn="l"/>
            <a:r>
              <a:rPr lang="en-US" altLang="ko-KR" b="0"/>
              <a:t>      1) </a:t>
            </a:r>
            <a:r>
              <a:rPr lang="ko-KR" altLang="en-US" b="0"/>
              <a:t>한전 동호 설정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2) </a:t>
            </a:r>
            <a:r>
              <a:rPr lang="ko-KR" altLang="en-US" b="0"/>
              <a:t>한전 종합 구좌 등록</a:t>
            </a:r>
          </a:p>
          <a:p>
            <a:pPr algn="l"/>
            <a:r>
              <a:rPr lang="ko-KR" altLang="en-US" b="0"/>
              <a:t>      </a:t>
            </a:r>
            <a:r>
              <a:rPr lang="en-US" altLang="ko-KR" b="0"/>
              <a:t>3) </a:t>
            </a:r>
            <a:r>
              <a:rPr lang="ko-KR" altLang="en-US" b="0"/>
              <a:t>한전 보고 유무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13561</TotalTime>
  <Words>2082</Words>
  <Application>Microsoft Office PowerPoint</Application>
  <PresentationFormat>A4 용지(210x297mm)</PresentationFormat>
  <Paragraphs>660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HY견고딕</vt:lpstr>
      <vt:lpstr>HY헤드라인M</vt:lpstr>
      <vt:lpstr>굴림</vt:lpstr>
      <vt:lpstr>돋움</vt:lpstr>
      <vt:lpstr>Arial</vt:lpstr>
      <vt:lpstr>Tahoma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KihwanKim</dc:creator>
  <cp:lastModifiedBy>김 기환</cp:lastModifiedBy>
  <cp:revision>991</cp:revision>
  <dcterms:created xsi:type="dcterms:W3CDTF">2005-04-08T01:14:23Z</dcterms:created>
  <dcterms:modified xsi:type="dcterms:W3CDTF">2019-06-04T02:15:03Z</dcterms:modified>
</cp:coreProperties>
</file>