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501" r:id="rId2"/>
    <p:sldId id="503" r:id="rId3"/>
    <p:sldId id="505" r:id="rId4"/>
    <p:sldId id="506" r:id="rId5"/>
    <p:sldId id="509" r:id="rId6"/>
    <p:sldId id="510" r:id="rId7"/>
    <p:sldId id="507" r:id="rId8"/>
    <p:sldId id="511" r:id="rId9"/>
    <p:sldId id="512" r:id="rId10"/>
    <p:sldId id="508" r:id="rId11"/>
    <p:sldId id="514" r:id="rId12"/>
    <p:sldId id="513" r:id="rId13"/>
    <p:sldId id="515" r:id="rId14"/>
    <p:sldId id="516" r:id="rId15"/>
    <p:sldId id="517" r:id="rId16"/>
  </p:sldIdLst>
  <p:sldSz cx="9906000" cy="6858000" type="A4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pos="126">
          <p15:clr>
            <a:srgbClr val="A4A3A4"/>
          </p15:clr>
        </p15:guide>
        <p15:guide id="5" pos="6114">
          <p15:clr>
            <a:srgbClr val="A4A3A4"/>
          </p15:clr>
        </p15:guide>
        <p15:guide id="6" pos="625">
          <p15:clr>
            <a:srgbClr val="A4A3A4"/>
          </p15:clr>
        </p15:guide>
        <p15:guide id="7" pos="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BDBDFF"/>
    <a:srgbClr val="C5C5FF"/>
    <a:srgbClr val="CCCCFF"/>
    <a:srgbClr val="9999FF"/>
    <a:srgbClr val="99CCFF"/>
    <a:srgbClr val="DDDDD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2" autoAdjust="0"/>
    <p:restoredTop sz="86420" autoAdjust="0"/>
  </p:normalViewPr>
  <p:slideViewPr>
    <p:cSldViewPr>
      <p:cViewPr varScale="1">
        <p:scale>
          <a:sx n="115" d="100"/>
          <a:sy n="115" d="100"/>
        </p:scale>
        <p:origin x="1932" y="102"/>
      </p:cViewPr>
      <p:guideLst>
        <p:guide orient="horz" pos="709"/>
        <p:guide orient="horz" pos="4020"/>
        <p:guide orient="horz" pos="1253"/>
        <p:guide pos="126"/>
        <p:guide pos="6114"/>
        <p:guide pos="625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286" y="-12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785A2C-2EB8-465D-89D2-720942898D9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CCA55-9137-462D-BC5C-AE1BA290E9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7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7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8480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3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2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2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809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665663" y="6553200"/>
            <a:ext cx="68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/>
          <a:p>
            <a:pPr latinLnBrk="0"/>
            <a:r>
              <a:rPr kumimoji="0" lang="en-US" altLang="ko-KR" sz="1200" b="1">
                <a:latin typeface="Tahoma" panose="020B0604030504040204" pitchFamily="34" charset="0"/>
              </a:rPr>
              <a:t>-</a:t>
            </a:r>
            <a:fld id="{3C33DC3B-E3FA-47A1-BC34-CDA787831095}" type="slidenum">
              <a:rPr kumimoji="0" lang="en-US" altLang="ko-KR" sz="1200" b="1">
                <a:latin typeface="Tahoma" panose="020B0604030504040204" pitchFamily="34" charset="0"/>
              </a:rPr>
              <a:pPr latinLnBrk="0"/>
              <a:t>‹#›</a:t>
            </a:fld>
            <a:r>
              <a:rPr kumimoji="0" lang="en-US" altLang="ko-KR" sz="1200" b="1">
                <a:latin typeface="Tahoma" panose="020B0604030504040204" pitchFamily="34" charset="0"/>
              </a:rPr>
              <a:t>- </a:t>
            </a:r>
          </a:p>
        </p:txBody>
      </p:sp>
      <p:grpSp>
        <p:nvGrpSpPr>
          <p:cNvPr id="99342" name="Group 14"/>
          <p:cNvGrpSpPr>
            <a:grpSpLocks/>
          </p:cNvGrpSpPr>
          <p:nvPr userDrawn="1"/>
        </p:nvGrpSpPr>
        <p:grpSpPr bwMode="auto">
          <a:xfrm>
            <a:off x="165100" y="234950"/>
            <a:ext cx="214313" cy="298450"/>
            <a:chOff x="144" y="240"/>
            <a:chExt cx="96" cy="144"/>
          </a:xfrm>
        </p:grpSpPr>
        <p:sp>
          <p:nvSpPr>
            <p:cNvPr id="99343" name="Rectangle 15"/>
            <p:cNvSpPr>
              <a:spLocks noChangeArrowheads="1"/>
            </p:cNvSpPr>
            <p:nvPr userDrawn="1"/>
          </p:nvSpPr>
          <p:spPr bwMode="auto">
            <a:xfrm>
              <a:off x="144" y="240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4" name="Rectangle 16"/>
            <p:cNvSpPr>
              <a:spLocks noChangeArrowheads="1"/>
            </p:cNvSpPr>
            <p:nvPr userDrawn="1"/>
          </p:nvSpPr>
          <p:spPr bwMode="auto">
            <a:xfrm>
              <a:off x="192" y="288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5" name="Rectangle 17"/>
            <p:cNvSpPr>
              <a:spLocks noChangeArrowheads="1"/>
            </p:cNvSpPr>
            <p:nvPr userDrawn="1"/>
          </p:nvSpPr>
          <p:spPr bwMode="auto">
            <a:xfrm>
              <a:off x="144" y="3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346" name="Line 18"/>
          <p:cNvSpPr>
            <a:spLocks noChangeShapeType="1"/>
          </p:cNvSpPr>
          <p:nvPr userDrawn="1"/>
        </p:nvSpPr>
        <p:spPr bwMode="auto">
          <a:xfrm>
            <a:off x="0" y="652463"/>
            <a:ext cx="99060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92075" indent="-92075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9525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5163" indent="-90488" algn="l" rtl="0" fontAlgn="base" latinLnBrk="1">
        <a:spcBef>
          <a:spcPct val="20000"/>
        </a:spcBef>
        <a:spcAft>
          <a:spcPct val="0"/>
        </a:spcAft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indent="-92075" algn="l" rtl="0" fontAlgn="base" latinLnBrk="1">
        <a:spcBef>
          <a:spcPct val="20000"/>
        </a:spcBef>
        <a:spcAft>
          <a:spcPct val="0"/>
        </a:spcAft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98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ChangeArrowheads="1"/>
          </p:cNvSpPr>
          <p:nvPr/>
        </p:nvSpPr>
        <p:spPr bwMode="gray">
          <a:xfrm>
            <a:off x="3175" y="1041400"/>
            <a:ext cx="9921875" cy="15557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gray">
          <a:xfrm>
            <a:off x="2590800" y="1916113"/>
            <a:ext cx="4724400" cy="180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30000"/>
              </a:lnSpc>
            </a:pPr>
            <a:r>
              <a:rPr kumimoji="0" lang="ko-KR" altLang="en-US" sz="4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관리비 업무 프로세스 </a:t>
            </a:r>
            <a:r>
              <a:rPr kumimoji="0" lang="ko-KR" altLang="en-US" sz="46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분석서</a:t>
            </a:r>
            <a:endParaRPr kumimoji="0" lang="ko-KR" altLang="en-US" sz="4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 sz="120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8675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생성 관리</a:t>
            </a:r>
          </a:p>
        </p:txBody>
      </p:sp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446088" y="14874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관리사무소</a:t>
            </a:r>
          </a:p>
        </p:txBody>
      </p:sp>
      <p:cxnSp>
        <p:nvCxnSpPr>
          <p:cNvPr id="586788" name="AutoShape 36"/>
          <p:cNvCxnSpPr>
            <a:cxnSpLocks noChangeShapeType="1"/>
            <a:stCxn id="586756" idx="3"/>
            <a:endCxn id="586814" idx="0"/>
          </p:cNvCxnSpPr>
          <p:nvPr/>
        </p:nvCxnSpPr>
        <p:spPr bwMode="auto">
          <a:xfrm>
            <a:off x="1208088" y="1716088"/>
            <a:ext cx="1677987" cy="550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02" name="Rectangle 50"/>
          <p:cNvSpPr>
            <a:spLocks noChangeArrowheads="1"/>
          </p:cNvSpPr>
          <p:nvPr/>
        </p:nvSpPr>
        <p:spPr bwMode="auto">
          <a:xfrm>
            <a:off x="2432050" y="14843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IMC</a:t>
            </a:r>
          </a:p>
        </p:txBody>
      </p:sp>
      <p:sp>
        <p:nvSpPr>
          <p:cNvPr id="586804" name="Rectangle 52"/>
          <p:cNvSpPr>
            <a:spLocks noChangeArrowheads="1"/>
          </p:cNvSpPr>
          <p:nvPr/>
        </p:nvSpPr>
        <p:spPr bwMode="auto">
          <a:xfrm>
            <a:off x="1423988" y="147002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지사</a:t>
            </a:r>
            <a:r>
              <a:rPr lang="en-US" altLang="ko-KR" sz="900" b="1"/>
              <a:t>(</a:t>
            </a:r>
            <a:r>
              <a:rPr lang="ko-KR" altLang="en-US" sz="900" b="1"/>
              <a:t>직영</a:t>
            </a:r>
            <a:r>
              <a:rPr lang="en-US" altLang="ko-KR" sz="900" b="1"/>
              <a:t>)</a:t>
            </a:r>
          </a:p>
        </p:txBody>
      </p:sp>
      <p:sp>
        <p:nvSpPr>
          <p:cNvPr id="586814" name="AutoShape 62"/>
          <p:cNvSpPr>
            <a:spLocks noChangeArrowheads="1"/>
          </p:cNvSpPr>
          <p:nvPr/>
        </p:nvSpPr>
        <p:spPr bwMode="auto">
          <a:xfrm>
            <a:off x="2505075" y="22669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1.</a:t>
            </a:r>
            <a:r>
              <a:rPr lang="ko-KR" altLang="en-US" sz="900" b="1"/>
              <a:t>일수세대</a:t>
            </a:r>
          </a:p>
          <a:p>
            <a:pPr algn="ctr"/>
            <a:r>
              <a:rPr lang="en-US" altLang="ko-KR" sz="900" b="1"/>
              <a:t>/</a:t>
            </a:r>
            <a:r>
              <a:rPr lang="ko-KR" altLang="en-US" sz="900" b="1"/>
              <a:t>가수금등록</a:t>
            </a:r>
          </a:p>
        </p:txBody>
      </p:sp>
      <p:sp>
        <p:nvSpPr>
          <p:cNvPr id="586815" name="Rectangle 63"/>
          <p:cNvSpPr>
            <a:spLocks noChangeArrowheads="1"/>
          </p:cNvSpPr>
          <p:nvPr/>
        </p:nvSpPr>
        <p:spPr bwMode="auto">
          <a:xfrm>
            <a:off x="415925" y="292417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차량관리</a:t>
            </a:r>
          </a:p>
        </p:txBody>
      </p:sp>
      <p:sp>
        <p:nvSpPr>
          <p:cNvPr id="586816" name="AutoShape 64"/>
          <p:cNvSpPr>
            <a:spLocks noChangeArrowheads="1"/>
          </p:cNvSpPr>
          <p:nvPr/>
        </p:nvSpPr>
        <p:spPr bwMode="auto">
          <a:xfrm>
            <a:off x="1497013" y="29241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세대 변경</a:t>
            </a:r>
          </a:p>
          <a:p>
            <a:pPr algn="ctr"/>
            <a:r>
              <a:rPr lang="ko-KR" altLang="en-US" sz="900" b="1"/>
              <a:t>정보 등록</a:t>
            </a:r>
          </a:p>
        </p:txBody>
      </p:sp>
      <p:sp>
        <p:nvSpPr>
          <p:cNvPr id="586817" name="Text Box 65"/>
          <p:cNvSpPr txBox="1">
            <a:spLocks noChangeArrowheads="1"/>
          </p:cNvSpPr>
          <p:nvPr/>
        </p:nvSpPr>
        <p:spPr bwMode="auto">
          <a:xfrm>
            <a:off x="2506663" y="1989138"/>
            <a:ext cx="7175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직접 입력</a:t>
            </a:r>
          </a:p>
        </p:txBody>
      </p:sp>
      <p:cxnSp>
        <p:nvCxnSpPr>
          <p:cNvPr id="586818" name="AutoShape 66"/>
          <p:cNvCxnSpPr>
            <a:cxnSpLocks noChangeShapeType="1"/>
            <a:stCxn id="586815" idx="3"/>
            <a:endCxn id="586816" idx="1"/>
          </p:cNvCxnSpPr>
          <p:nvPr/>
        </p:nvCxnSpPr>
        <p:spPr bwMode="auto">
          <a:xfrm>
            <a:off x="1177925" y="3152775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19" name="AutoShape 67"/>
          <p:cNvCxnSpPr>
            <a:cxnSpLocks noChangeShapeType="1"/>
            <a:stCxn id="586816" idx="0"/>
            <a:endCxn id="586814" idx="1"/>
          </p:cNvCxnSpPr>
          <p:nvPr/>
        </p:nvCxnSpPr>
        <p:spPr bwMode="auto">
          <a:xfrm rot="16200000">
            <a:off x="1977231" y="2396332"/>
            <a:ext cx="428625" cy="627062"/>
          </a:xfrm>
          <a:prstGeom prst="bentConnector2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6820" name="Group 68"/>
          <p:cNvGrpSpPr>
            <a:grpSpLocks/>
          </p:cNvGrpSpPr>
          <p:nvPr/>
        </p:nvGrpSpPr>
        <p:grpSpPr bwMode="auto">
          <a:xfrm>
            <a:off x="4376738" y="2320925"/>
            <a:ext cx="720725" cy="358775"/>
            <a:chOff x="720" y="624"/>
            <a:chExt cx="624" cy="288"/>
          </a:xfrm>
        </p:grpSpPr>
        <p:grpSp>
          <p:nvGrpSpPr>
            <p:cNvPr id="586821" name="Group 6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6822" name="Freeform 7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6823" name="Text Box 7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일수세대</a:t>
                </a:r>
              </a:p>
            </p:txBody>
          </p:sp>
        </p:grpSp>
        <p:sp>
          <p:nvSpPr>
            <p:cNvPr id="586824" name="Line 7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6825" name="AutoShape 73"/>
          <p:cNvCxnSpPr>
            <a:cxnSpLocks noChangeShapeType="1"/>
            <a:stCxn id="586814" idx="3"/>
            <a:endCxn id="586823" idx="1"/>
          </p:cNvCxnSpPr>
          <p:nvPr/>
        </p:nvCxnSpPr>
        <p:spPr bwMode="auto">
          <a:xfrm>
            <a:off x="3267075" y="2495550"/>
            <a:ext cx="11096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26" name="AutoShape 74"/>
          <p:cNvSpPr>
            <a:spLocks noChangeArrowheads="1"/>
          </p:cNvSpPr>
          <p:nvPr/>
        </p:nvSpPr>
        <p:spPr bwMode="auto">
          <a:xfrm>
            <a:off x="3224213" y="40052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3.</a:t>
            </a:r>
            <a:r>
              <a:rPr lang="ko-KR" altLang="en-US" sz="900" b="1"/>
              <a:t>관리비 </a:t>
            </a:r>
          </a:p>
          <a:p>
            <a:pPr algn="ctr"/>
            <a:r>
              <a:rPr lang="ko-KR" altLang="en-US" sz="900" b="1"/>
              <a:t>생성</a:t>
            </a:r>
          </a:p>
        </p:txBody>
      </p:sp>
      <p:sp>
        <p:nvSpPr>
          <p:cNvPr id="586829" name="AutoShape 77"/>
          <p:cNvSpPr>
            <a:spLocks noChangeArrowheads="1"/>
          </p:cNvSpPr>
          <p:nvPr/>
        </p:nvSpPr>
        <p:spPr bwMode="auto">
          <a:xfrm>
            <a:off x="1497013" y="34290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주차내역</a:t>
            </a:r>
            <a:r>
              <a:rPr lang="en-US" altLang="ko-KR" sz="900" b="1"/>
              <a:t>/</a:t>
            </a:r>
            <a:r>
              <a:rPr lang="ko-KR" altLang="en-US" sz="900" b="1"/>
              <a:t>금액</a:t>
            </a:r>
          </a:p>
        </p:txBody>
      </p:sp>
      <p:grpSp>
        <p:nvGrpSpPr>
          <p:cNvPr id="586830" name="Group 78"/>
          <p:cNvGrpSpPr>
            <a:grpSpLocks/>
          </p:cNvGrpSpPr>
          <p:nvPr/>
        </p:nvGrpSpPr>
        <p:grpSpPr bwMode="auto">
          <a:xfrm>
            <a:off x="4448175" y="4652963"/>
            <a:ext cx="720725" cy="358775"/>
            <a:chOff x="720" y="624"/>
            <a:chExt cx="624" cy="288"/>
          </a:xfrm>
        </p:grpSpPr>
        <p:grpSp>
          <p:nvGrpSpPr>
            <p:cNvPr id="586831" name="Group 7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6832" name="Freeform 8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6833" name="Text Box 8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자료생성</a:t>
                </a:r>
              </a:p>
            </p:txBody>
          </p:sp>
        </p:grpSp>
        <p:sp>
          <p:nvSpPr>
            <p:cNvPr id="586834" name="Line 8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6835" name="AutoShape 83"/>
          <p:cNvCxnSpPr>
            <a:cxnSpLocks noChangeShapeType="1"/>
            <a:stCxn id="586826" idx="2"/>
            <a:endCxn id="586833" idx="1"/>
          </p:cNvCxnSpPr>
          <p:nvPr/>
        </p:nvCxnSpPr>
        <p:spPr bwMode="auto">
          <a:xfrm rot="16200000" flipH="1">
            <a:off x="3844131" y="4223545"/>
            <a:ext cx="365125" cy="8429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37" name="AutoShape 85"/>
          <p:cNvCxnSpPr>
            <a:cxnSpLocks noChangeShapeType="1"/>
            <a:stCxn id="586829" idx="2"/>
            <a:endCxn id="586826" idx="1"/>
          </p:cNvCxnSpPr>
          <p:nvPr/>
        </p:nvCxnSpPr>
        <p:spPr bwMode="auto">
          <a:xfrm rot="16200000" flipH="1">
            <a:off x="2377281" y="3386932"/>
            <a:ext cx="347663" cy="1346200"/>
          </a:xfrm>
          <a:prstGeom prst="bentConnector2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38" name="AutoShape 86"/>
          <p:cNvCxnSpPr>
            <a:cxnSpLocks noChangeShapeType="1"/>
            <a:stCxn id="586815" idx="2"/>
            <a:endCxn id="586829" idx="1"/>
          </p:cNvCxnSpPr>
          <p:nvPr/>
        </p:nvCxnSpPr>
        <p:spPr bwMode="auto">
          <a:xfrm rot="16200000" flipH="1">
            <a:off x="1008856" y="3169444"/>
            <a:ext cx="276225" cy="700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39" name="Rectangle 87"/>
          <p:cNvSpPr>
            <a:spLocks noChangeArrowheads="1"/>
          </p:cNvSpPr>
          <p:nvPr/>
        </p:nvSpPr>
        <p:spPr bwMode="auto">
          <a:xfrm>
            <a:off x="434975" y="458152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검침관리</a:t>
            </a:r>
          </a:p>
        </p:txBody>
      </p:sp>
      <p:sp>
        <p:nvSpPr>
          <p:cNvPr id="586840" name="AutoShape 88"/>
          <p:cNvSpPr>
            <a:spLocks noChangeArrowheads="1"/>
          </p:cNvSpPr>
          <p:nvPr/>
        </p:nvSpPr>
        <p:spPr bwMode="auto">
          <a:xfrm>
            <a:off x="968375" y="53006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검침 등록</a:t>
            </a:r>
          </a:p>
        </p:txBody>
      </p:sp>
      <p:sp>
        <p:nvSpPr>
          <p:cNvPr id="586841" name="AutoShape 89"/>
          <p:cNvSpPr>
            <a:spLocks noChangeArrowheads="1"/>
          </p:cNvSpPr>
          <p:nvPr/>
        </p:nvSpPr>
        <p:spPr bwMode="auto">
          <a:xfrm>
            <a:off x="1497013" y="46529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검침 정보</a:t>
            </a:r>
          </a:p>
          <a:p>
            <a:pPr algn="ctr"/>
            <a:r>
              <a:rPr lang="ko-KR" altLang="en-US" sz="900" b="1"/>
              <a:t>이관</a:t>
            </a:r>
          </a:p>
        </p:txBody>
      </p:sp>
      <p:cxnSp>
        <p:nvCxnSpPr>
          <p:cNvPr id="586842" name="AutoShape 90"/>
          <p:cNvCxnSpPr>
            <a:cxnSpLocks noChangeShapeType="1"/>
            <a:stCxn id="586839" idx="2"/>
            <a:endCxn id="586840" idx="1"/>
          </p:cNvCxnSpPr>
          <p:nvPr/>
        </p:nvCxnSpPr>
        <p:spPr bwMode="auto">
          <a:xfrm rot="16200000" flipH="1">
            <a:off x="646906" y="5207794"/>
            <a:ext cx="490538" cy="152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44" name="Rectangle 92"/>
          <p:cNvSpPr>
            <a:spLocks noChangeArrowheads="1"/>
          </p:cNvSpPr>
          <p:nvPr/>
        </p:nvSpPr>
        <p:spPr bwMode="auto">
          <a:xfrm>
            <a:off x="4046538" y="58054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수납관리</a:t>
            </a:r>
          </a:p>
        </p:txBody>
      </p:sp>
      <p:sp>
        <p:nvSpPr>
          <p:cNvPr id="586845" name="AutoShape 93"/>
          <p:cNvSpPr>
            <a:spLocks noChangeArrowheads="1"/>
          </p:cNvSpPr>
          <p:nvPr/>
        </p:nvSpPr>
        <p:spPr bwMode="auto">
          <a:xfrm>
            <a:off x="2360613" y="52530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3.1 </a:t>
            </a:r>
            <a:r>
              <a:rPr lang="ko-KR" altLang="en-US" sz="900" b="1"/>
              <a:t>미납정보</a:t>
            </a:r>
          </a:p>
          <a:p>
            <a:pPr algn="ctr"/>
            <a:r>
              <a:rPr lang="ko-KR" altLang="en-US" sz="900" b="1"/>
              <a:t>생성</a:t>
            </a:r>
          </a:p>
        </p:txBody>
      </p:sp>
      <p:cxnSp>
        <p:nvCxnSpPr>
          <p:cNvPr id="586847" name="AutoShape 95"/>
          <p:cNvCxnSpPr>
            <a:cxnSpLocks noChangeShapeType="1"/>
            <a:stCxn id="586845" idx="0"/>
            <a:endCxn id="586826" idx="2"/>
          </p:cNvCxnSpPr>
          <p:nvPr/>
        </p:nvCxnSpPr>
        <p:spPr bwMode="auto">
          <a:xfrm flipV="1">
            <a:off x="2741613" y="4462463"/>
            <a:ext cx="863600" cy="790575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6849" name="Group 97"/>
          <p:cNvGrpSpPr>
            <a:grpSpLocks/>
          </p:cNvGrpSpPr>
          <p:nvPr/>
        </p:nvGrpSpPr>
        <p:grpSpPr bwMode="auto">
          <a:xfrm>
            <a:off x="3440113" y="5300663"/>
            <a:ext cx="720725" cy="358775"/>
            <a:chOff x="720" y="624"/>
            <a:chExt cx="624" cy="288"/>
          </a:xfrm>
        </p:grpSpPr>
        <p:grpSp>
          <p:nvGrpSpPr>
            <p:cNvPr id="586850" name="Group 9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6851" name="Freeform 9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6852" name="Text Box 10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미납정보</a:t>
                </a:r>
              </a:p>
            </p:txBody>
          </p:sp>
        </p:grpSp>
        <p:sp>
          <p:nvSpPr>
            <p:cNvPr id="586853" name="Line 10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6856" name="AutoShape 104"/>
          <p:cNvCxnSpPr>
            <a:cxnSpLocks noChangeShapeType="1"/>
            <a:stCxn id="586845" idx="3"/>
            <a:endCxn id="586852" idx="1"/>
          </p:cNvCxnSpPr>
          <p:nvPr/>
        </p:nvCxnSpPr>
        <p:spPr bwMode="auto">
          <a:xfrm flipV="1">
            <a:off x="3122613" y="5475288"/>
            <a:ext cx="317500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57" name="AutoShape 105"/>
          <p:cNvSpPr>
            <a:spLocks noChangeArrowheads="1"/>
          </p:cNvSpPr>
          <p:nvPr/>
        </p:nvSpPr>
        <p:spPr bwMode="auto">
          <a:xfrm>
            <a:off x="5080000" y="541972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고지정보</a:t>
            </a:r>
          </a:p>
          <a:p>
            <a:pPr algn="ctr"/>
            <a:r>
              <a:rPr lang="ko-KR" altLang="en-US" sz="900" b="1"/>
              <a:t>가져오기</a:t>
            </a:r>
          </a:p>
        </p:txBody>
      </p:sp>
      <p:cxnSp>
        <p:nvCxnSpPr>
          <p:cNvPr id="586860" name="AutoShape 108"/>
          <p:cNvCxnSpPr>
            <a:cxnSpLocks noChangeShapeType="1"/>
            <a:stCxn id="586833" idx="2"/>
            <a:endCxn id="586857" idx="0"/>
          </p:cNvCxnSpPr>
          <p:nvPr/>
        </p:nvCxnSpPr>
        <p:spPr bwMode="auto">
          <a:xfrm rot="16200000" flipH="1">
            <a:off x="4895850" y="4854576"/>
            <a:ext cx="477837" cy="652462"/>
          </a:xfrm>
          <a:prstGeom prst="bentConnector3">
            <a:avLst>
              <a:gd name="adj1" fmla="val 49833"/>
            </a:avLst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61" name="AutoShape 109"/>
          <p:cNvSpPr>
            <a:spLocks noChangeArrowheads="1"/>
          </p:cNvSpPr>
          <p:nvPr/>
        </p:nvSpPr>
        <p:spPr bwMode="auto">
          <a:xfrm>
            <a:off x="3224213" y="29972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2.</a:t>
            </a:r>
            <a:r>
              <a:rPr lang="ko-KR" altLang="en-US" sz="900" b="1"/>
              <a:t>관리비 예약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cxnSp>
        <p:nvCxnSpPr>
          <p:cNvPr id="586862" name="AutoShape 110"/>
          <p:cNvCxnSpPr>
            <a:cxnSpLocks noChangeShapeType="1"/>
            <a:stCxn id="586814" idx="2"/>
            <a:endCxn id="586861" idx="1"/>
          </p:cNvCxnSpPr>
          <p:nvPr/>
        </p:nvCxnSpPr>
        <p:spPr bwMode="auto">
          <a:xfrm>
            <a:off x="2886075" y="2724150"/>
            <a:ext cx="338138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6865" name="Group 113"/>
          <p:cNvGrpSpPr>
            <a:grpSpLocks/>
          </p:cNvGrpSpPr>
          <p:nvPr/>
        </p:nvGrpSpPr>
        <p:grpSpPr bwMode="auto">
          <a:xfrm>
            <a:off x="4664075" y="2982913"/>
            <a:ext cx="720725" cy="425450"/>
            <a:chOff x="720" y="624"/>
            <a:chExt cx="624" cy="342"/>
          </a:xfrm>
        </p:grpSpPr>
        <p:grpSp>
          <p:nvGrpSpPr>
            <p:cNvPr id="586866" name="Group 114"/>
            <p:cNvGrpSpPr>
              <a:grpSpLocks/>
            </p:cNvGrpSpPr>
            <p:nvPr/>
          </p:nvGrpSpPr>
          <p:grpSpPr bwMode="auto">
            <a:xfrm>
              <a:off x="720" y="624"/>
              <a:ext cx="624" cy="342"/>
              <a:chOff x="3792" y="336"/>
              <a:chExt cx="576" cy="342"/>
            </a:xfrm>
          </p:grpSpPr>
          <p:sp>
            <p:nvSpPr>
              <p:cNvPr id="586867" name="Freeform 11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6868" name="Text Box 11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자료생성예약</a:t>
                </a:r>
              </a:p>
            </p:txBody>
          </p:sp>
        </p:grpSp>
        <p:sp>
          <p:nvSpPr>
            <p:cNvPr id="586869" name="Line 11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6871" name="AutoShape 119"/>
          <p:cNvCxnSpPr>
            <a:cxnSpLocks noChangeShapeType="1"/>
            <a:stCxn id="586861" idx="3"/>
            <a:endCxn id="586868" idx="1"/>
          </p:cNvCxnSpPr>
          <p:nvPr/>
        </p:nvCxnSpPr>
        <p:spPr bwMode="auto">
          <a:xfrm>
            <a:off x="3986213" y="3225800"/>
            <a:ext cx="677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74" name="AutoShape 122"/>
          <p:cNvCxnSpPr>
            <a:cxnSpLocks noChangeShapeType="1"/>
            <a:stCxn id="586868" idx="2"/>
            <a:endCxn id="586826" idx="0"/>
          </p:cNvCxnSpPr>
          <p:nvPr/>
        </p:nvCxnSpPr>
        <p:spPr bwMode="auto">
          <a:xfrm rot="5400000">
            <a:off x="4016376" y="2997200"/>
            <a:ext cx="596900" cy="141922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75" name="AutoShape 123"/>
          <p:cNvCxnSpPr>
            <a:cxnSpLocks noChangeShapeType="1"/>
            <a:stCxn id="586844" idx="1"/>
            <a:endCxn id="586845" idx="2"/>
          </p:cNvCxnSpPr>
          <p:nvPr/>
        </p:nvCxnSpPr>
        <p:spPr bwMode="auto">
          <a:xfrm rot="10800000">
            <a:off x="2741613" y="5710238"/>
            <a:ext cx="1304925" cy="323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77" name="AutoShape 125"/>
          <p:cNvCxnSpPr>
            <a:cxnSpLocks noChangeShapeType="1"/>
            <a:stCxn id="586861" idx="2"/>
            <a:endCxn id="586826" idx="0"/>
          </p:cNvCxnSpPr>
          <p:nvPr/>
        </p:nvCxnSpPr>
        <p:spPr bwMode="auto">
          <a:xfrm rot="5400000">
            <a:off x="3329781" y="3729832"/>
            <a:ext cx="550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78" name="AutoShape 126"/>
          <p:cNvCxnSpPr>
            <a:cxnSpLocks noChangeShapeType="1"/>
            <a:stCxn id="586840" idx="3"/>
            <a:endCxn id="586841" idx="2"/>
          </p:cNvCxnSpPr>
          <p:nvPr/>
        </p:nvCxnSpPr>
        <p:spPr bwMode="auto">
          <a:xfrm flipV="1">
            <a:off x="1730375" y="5110163"/>
            <a:ext cx="147638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79" name="AutoShape 127"/>
          <p:cNvCxnSpPr>
            <a:cxnSpLocks noChangeShapeType="1"/>
            <a:stCxn id="586841" idx="0"/>
            <a:endCxn id="586826" idx="1"/>
          </p:cNvCxnSpPr>
          <p:nvPr/>
        </p:nvCxnSpPr>
        <p:spPr bwMode="auto">
          <a:xfrm rot="16200000">
            <a:off x="2341563" y="3770313"/>
            <a:ext cx="419100" cy="1346200"/>
          </a:xfrm>
          <a:prstGeom prst="bentConnector2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80" name="AutoShape 128"/>
          <p:cNvSpPr>
            <a:spLocks noChangeArrowheads="1"/>
          </p:cNvSpPr>
          <p:nvPr/>
        </p:nvSpPr>
        <p:spPr bwMode="auto">
          <a:xfrm>
            <a:off x="5540375" y="40068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4.</a:t>
            </a:r>
            <a:r>
              <a:rPr lang="ko-KR" altLang="en-US" sz="900" b="1"/>
              <a:t>관리비 강제</a:t>
            </a:r>
          </a:p>
          <a:p>
            <a:pPr algn="ctr"/>
            <a:r>
              <a:rPr lang="ko-KR" altLang="en-US" sz="900" b="1"/>
              <a:t>수정</a:t>
            </a:r>
          </a:p>
        </p:txBody>
      </p:sp>
      <p:cxnSp>
        <p:nvCxnSpPr>
          <p:cNvPr id="586881" name="AutoShape 129"/>
          <p:cNvCxnSpPr>
            <a:cxnSpLocks noChangeShapeType="1"/>
            <a:stCxn id="586826" idx="3"/>
            <a:endCxn id="586880" idx="1"/>
          </p:cNvCxnSpPr>
          <p:nvPr/>
        </p:nvCxnSpPr>
        <p:spPr bwMode="auto">
          <a:xfrm>
            <a:off x="3986213" y="4233863"/>
            <a:ext cx="1554162" cy="1587"/>
          </a:xfrm>
          <a:prstGeom prst="bentConnector3">
            <a:avLst>
              <a:gd name="adj1" fmla="val 499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882" name="AutoShape 130"/>
          <p:cNvCxnSpPr>
            <a:cxnSpLocks noChangeShapeType="1"/>
            <a:stCxn id="586880" idx="2"/>
            <a:endCxn id="586833" idx="3"/>
          </p:cNvCxnSpPr>
          <p:nvPr/>
        </p:nvCxnSpPr>
        <p:spPr bwMode="auto">
          <a:xfrm rot="5400000">
            <a:off x="5363369" y="4269581"/>
            <a:ext cx="363538" cy="752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83" name="Text Box 131"/>
          <p:cNvSpPr txBox="1">
            <a:spLocks noChangeArrowheads="1"/>
          </p:cNvSpPr>
          <p:nvPr/>
        </p:nvSpPr>
        <p:spPr bwMode="auto">
          <a:xfrm>
            <a:off x="1544638" y="2565400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변경 정보</a:t>
            </a:r>
          </a:p>
        </p:txBody>
      </p:sp>
      <p:sp>
        <p:nvSpPr>
          <p:cNvPr id="586884" name="Text Box 132"/>
          <p:cNvSpPr txBox="1">
            <a:spLocks noChangeArrowheads="1"/>
          </p:cNvSpPr>
          <p:nvPr/>
        </p:nvSpPr>
        <p:spPr bwMode="auto">
          <a:xfrm>
            <a:off x="1539875" y="3933825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주차 비용</a:t>
            </a:r>
          </a:p>
        </p:txBody>
      </p:sp>
      <p:sp>
        <p:nvSpPr>
          <p:cNvPr id="586885" name="Text Box 133"/>
          <p:cNvSpPr txBox="1">
            <a:spLocks noChangeArrowheads="1"/>
          </p:cNvSpPr>
          <p:nvPr/>
        </p:nvSpPr>
        <p:spPr bwMode="auto">
          <a:xfrm>
            <a:off x="1454150" y="4371975"/>
            <a:ext cx="1289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전기</a:t>
            </a:r>
            <a:r>
              <a:rPr lang="en-US" altLang="ko-KR" sz="900"/>
              <a:t>,</a:t>
            </a:r>
            <a:r>
              <a:rPr lang="ko-KR" altLang="en-US" sz="900"/>
              <a:t>수도</a:t>
            </a:r>
            <a:r>
              <a:rPr lang="en-US" altLang="ko-KR" sz="900"/>
              <a:t>,</a:t>
            </a:r>
            <a:r>
              <a:rPr lang="ko-KR" altLang="en-US" sz="900"/>
              <a:t>하수</a:t>
            </a:r>
            <a:r>
              <a:rPr lang="en-US" altLang="ko-KR" sz="900">
                <a:latin typeface="Arial" panose="020B0604020202020204" pitchFamily="34" charset="0"/>
              </a:rPr>
              <a:t>…</a:t>
            </a:r>
            <a:r>
              <a:rPr lang="ko-KR" altLang="en-US" sz="900"/>
              <a:t>비용</a:t>
            </a:r>
          </a:p>
        </p:txBody>
      </p:sp>
      <p:sp>
        <p:nvSpPr>
          <p:cNvPr id="586886" name="Text Box 134"/>
          <p:cNvSpPr txBox="1">
            <a:spLocks noChangeArrowheads="1"/>
          </p:cNvSpPr>
          <p:nvPr/>
        </p:nvSpPr>
        <p:spPr bwMode="auto">
          <a:xfrm>
            <a:off x="2432050" y="2781300"/>
            <a:ext cx="10318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일수세대</a:t>
            </a:r>
            <a:r>
              <a:rPr lang="en-US" altLang="ko-KR" sz="900"/>
              <a:t>/</a:t>
            </a:r>
            <a:r>
              <a:rPr lang="ko-KR" altLang="en-US" sz="900"/>
              <a:t>가수금</a:t>
            </a:r>
          </a:p>
        </p:txBody>
      </p:sp>
      <p:sp>
        <p:nvSpPr>
          <p:cNvPr id="586887" name="AutoShape 135"/>
          <p:cNvSpPr>
            <a:spLocks noChangeArrowheads="1"/>
          </p:cNvSpPr>
          <p:nvPr/>
        </p:nvSpPr>
        <p:spPr bwMode="auto">
          <a:xfrm>
            <a:off x="5535613" y="29146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5.</a:t>
            </a:r>
            <a:r>
              <a:rPr lang="ko-KR" altLang="en-US" sz="900" b="1"/>
              <a:t>부과 내역</a:t>
            </a:r>
          </a:p>
          <a:p>
            <a:pPr algn="ctr"/>
            <a:r>
              <a:rPr lang="ko-KR" altLang="en-US" sz="900" b="1"/>
              <a:t>확인</a:t>
            </a:r>
          </a:p>
        </p:txBody>
      </p:sp>
      <p:cxnSp>
        <p:nvCxnSpPr>
          <p:cNvPr id="586888" name="AutoShape 136"/>
          <p:cNvCxnSpPr>
            <a:cxnSpLocks noChangeShapeType="1"/>
            <a:stCxn id="586880" idx="0"/>
            <a:endCxn id="586887" idx="2"/>
          </p:cNvCxnSpPr>
          <p:nvPr/>
        </p:nvCxnSpPr>
        <p:spPr bwMode="auto">
          <a:xfrm rot="5400000" flipH="1">
            <a:off x="5601494" y="3686969"/>
            <a:ext cx="635000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889" name="AutoShape 137"/>
          <p:cNvSpPr>
            <a:spLocks noChangeArrowheads="1"/>
          </p:cNvSpPr>
          <p:nvPr/>
        </p:nvSpPr>
        <p:spPr bwMode="auto">
          <a:xfrm>
            <a:off x="6496050" y="18446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6.</a:t>
            </a:r>
            <a:r>
              <a:rPr lang="ko-KR" altLang="en-US" sz="900" b="1"/>
              <a:t>단지정보 생성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고지변환작업</a:t>
            </a:r>
            <a:r>
              <a:rPr lang="en-US" altLang="ko-KR" sz="900" b="1"/>
              <a:t>)</a:t>
            </a:r>
          </a:p>
        </p:txBody>
      </p:sp>
      <p:sp>
        <p:nvSpPr>
          <p:cNvPr id="586891" name="Text Box 139"/>
          <p:cNvSpPr txBox="1">
            <a:spLocks noChangeArrowheads="1"/>
          </p:cNvSpPr>
          <p:nvPr/>
        </p:nvSpPr>
        <p:spPr bwMode="auto">
          <a:xfrm>
            <a:off x="5470525" y="3632200"/>
            <a:ext cx="79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관리비 정보</a:t>
            </a:r>
          </a:p>
        </p:txBody>
      </p:sp>
      <p:grpSp>
        <p:nvGrpSpPr>
          <p:cNvPr id="586892" name="Group 140"/>
          <p:cNvGrpSpPr>
            <a:grpSpLocks/>
          </p:cNvGrpSpPr>
          <p:nvPr/>
        </p:nvGrpSpPr>
        <p:grpSpPr bwMode="auto">
          <a:xfrm>
            <a:off x="7353300" y="1341438"/>
            <a:ext cx="720725" cy="358775"/>
            <a:chOff x="720" y="624"/>
            <a:chExt cx="624" cy="288"/>
          </a:xfrm>
        </p:grpSpPr>
        <p:grpSp>
          <p:nvGrpSpPr>
            <p:cNvPr id="586893" name="Group 14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6894" name="Freeform 14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6895" name="Text Box 14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단지기초</a:t>
                </a:r>
              </a:p>
            </p:txBody>
          </p:sp>
        </p:grpSp>
        <p:sp>
          <p:nvSpPr>
            <p:cNvPr id="586896" name="Line 14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6898" name="AutoShape 146"/>
          <p:cNvCxnSpPr>
            <a:cxnSpLocks noChangeShapeType="1"/>
            <a:stCxn id="586889" idx="0"/>
            <a:endCxn id="586895" idx="1"/>
          </p:cNvCxnSpPr>
          <p:nvPr/>
        </p:nvCxnSpPr>
        <p:spPr bwMode="auto">
          <a:xfrm rot="16200000">
            <a:off x="6950869" y="1442244"/>
            <a:ext cx="328612" cy="476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6899" name="Group 147"/>
          <p:cNvGrpSpPr>
            <a:grpSpLocks/>
          </p:cNvGrpSpPr>
          <p:nvPr/>
        </p:nvGrpSpPr>
        <p:grpSpPr bwMode="auto">
          <a:xfrm>
            <a:off x="8985250" y="2479675"/>
            <a:ext cx="720725" cy="358775"/>
            <a:chOff x="720" y="624"/>
            <a:chExt cx="624" cy="288"/>
          </a:xfrm>
        </p:grpSpPr>
        <p:grpSp>
          <p:nvGrpSpPr>
            <p:cNvPr id="586900" name="Group 14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6901" name="Freeform 14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6902" name="Text Box 15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예외인쇄</a:t>
                </a:r>
              </a:p>
            </p:txBody>
          </p:sp>
        </p:grpSp>
        <p:sp>
          <p:nvSpPr>
            <p:cNvPr id="586903" name="Line 15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6905" name="AutoShape 153"/>
          <p:cNvCxnSpPr>
            <a:cxnSpLocks noChangeShapeType="1"/>
            <a:stCxn id="586887" idx="0"/>
            <a:endCxn id="586889" idx="1"/>
          </p:cNvCxnSpPr>
          <p:nvPr/>
        </p:nvCxnSpPr>
        <p:spPr bwMode="auto">
          <a:xfrm rot="16200000">
            <a:off x="5785644" y="2204244"/>
            <a:ext cx="841375" cy="5794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06" name="AutoShape 154"/>
          <p:cNvSpPr>
            <a:spLocks noChangeArrowheads="1"/>
          </p:cNvSpPr>
          <p:nvPr/>
        </p:nvSpPr>
        <p:spPr bwMode="auto">
          <a:xfrm>
            <a:off x="7642225" y="24209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7.</a:t>
            </a:r>
            <a:r>
              <a:rPr lang="ko-KR" altLang="en-US" sz="900" b="1"/>
              <a:t>인쇄예외생성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고지변환작업</a:t>
            </a:r>
            <a:r>
              <a:rPr lang="en-US" altLang="ko-KR" sz="900" b="1"/>
              <a:t>)</a:t>
            </a:r>
          </a:p>
        </p:txBody>
      </p:sp>
      <p:cxnSp>
        <p:nvCxnSpPr>
          <p:cNvPr id="586907" name="AutoShape 155"/>
          <p:cNvCxnSpPr>
            <a:cxnSpLocks noChangeShapeType="1"/>
            <a:stCxn id="586889" idx="3"/>
            <a:endCxn id="586906" idx="0"/>
          </p:cNvCxnSpPr>
          <p:nvPr/>
        </p:nvCxnSpPr>
        <p:spPr bwMode="auto">
          <a:xfrm>
            <a:off x="7258050" y="2073275"/>
            <a:ext cx="765175" cy="3476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908" name="AutoShape 156"/>
          <p:cNvCxnSpPr>
            <a:cxnSpLocks noChangeShapeType="1"/>
            <a:stCxn id="586906" idx="3"/>
            <a:endCxn id="586902" idx="1"/>
          </p:cNvCxnSpPr>
          <p:nvPr/>
        </p:nvCxnSpPr>
        <p:spPr bwMode="auto">
          <a:xfrm>
            <a:off x="8404225" y="2649538"/>
            <a:ext cx="58102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09" name="AutoShape 157"/>
          <p:cNvSpPr>
            <a:spLocks noChangeArrowheads="1"/>
          </p:cNvSpPr>
          <p:nvPr/>
        </p:nvSpPr>
        <p:spPr bwMode="auto">
          <a:xfrm>
            <a:off x="8151813" y="39909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8.</a:t>
            </a:r>
            <a:r>
              <a:rPr lang="ko-KR" altLang="en-US" sz="900" b="1"/>
              <a:t>고지서 </a:t>
            </a:r>
            <a:r>
              <a:rPr lang="en-US" altLang="ko-KR" sz="900" b="1"/>
              <a:t>TEXT</a:t>
            </a:r>
          </a:p>
          <a:p>
            <a:pPr algn="ctr"/>
            <a:r>
              <a:rPr lang="ko-KR" altLang="en-US" sz="900" b="1"/>
              <a:t>변환</a:t>
            </a:r>
          </a:p>
        </p:txBody>
      </p:sp>
      <p:cxnSp>
        <p:nvCxnSpPr>
          <p:cNvPr id="586910" name="AutoShape 158"/>
          <p:cNvCxnSpPr>
            <a:cxnSpLocks noChangeShapeType="1"/>
            <a:stCxn id="586906" idx="2"/>
            <a:endCxn id="586909" idx="0"/>
          </p:cNvCxnSpPr>
          <p:nvPr/>
        </p:nvCxnSpPr>
        <p:spPr bwMode="auto">
          <a:xfrm rot="16200000" flipH="1">
            <a:off x="7721600" y="3179763"/>
            <a:ext cx="1112837" cy="509588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15" name="Text Box 163"/>
          <p:cNvSpPr txBox="1">
            <a:spLocks noChangeArrowheads="1"/>
          </p:cNvSpPr>
          <p:nvPr/>
        </p:nvSpPr>
        <p:spPr bwMode="auto">
          <a:xfrm>
            <a:off x="7659688" y="3213100"/>
            <a:ext cx="7937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관리비 정보</a:t>
            </a:r>
          </a:p>
          <a:p>
            <a:r>
              <a:rPr lang="ko-KR" altLang="en-US" sz="900"/>
              <a:t>단지기초</a:t>
            </a:r>
          </a:p>
          <a:p>
            <a:r>
              <a:rPr lang="ko-KR" altLang="en-US" sz="900"/>
              <a:t>예외인쇄</a:t>
            </a:r>
          </a:p>
        </p:txBody>
      </p:sp>
      <p:sp>
        <p:nvSpPr>
          <p:cNvPr id="586924" name="Text Box 172"/>
          <p:cNvSpPr txBox="1">
            <a:spLocks noChangeArrowheads="1"/>
          </p:cNvSpPr>
          <p:nvPr/>
        </p:nvSpPr>
        <p:spPr bwMode="auto">
          <a:xfrm>
            <a:off x="6450013" y="1325563"/>
            <a:ext cx="869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단지인쇄정보</a:t>
            </a:r>
          </a:p>
          <a:p>
            <a:r>
              <a:rPr lang="ko-KR" altLang="en-US" sz="900"/>
              <a:t>예외인쇄정보</a:t>
            </a:r>
          </a:p>
        </p:txBody>
      </p:sp>
      <p:sp>
        <p:nvSpPr>
          <p:cNvPr id="586925" name="Text Box 173"/>
          <p:cNvSpPr txBox="1">
            <a:spLocks noChangeArrowheads="1"/>
          </p:cNvSpPr>
          <p:nvPr/>
        </p:nvSpPr>
        <p:spPr bwMode="auto">
          <a:xfrm>
            <a:off x="8323263" y="2320925"/>
            <a:ext cx="679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상세 예외</a:t>
            </a:r>
          </a:p>
          <a:p>
            <a:r>
              <a:rPr lang="ko-KR" altLang="en-US" sz="900"/>
              <a:t>인쇄 정보</a:t>
            </a:r>
          </a:p>
        </p:txBody>
      </p:sp>
      <p:sp>
        <p:nvSpPr>
          <p:cNvPr id="586926" name="Text Box 174"/>
          <p:cNvSpPr txBox="1">
            <a:spLocks noChangeArrowheads="1"/>
          </p:cNvSpPr>
          <p:nvPr/>
        </p:nvSpPr>
        <p:spPr bwMode="auto">
          <a:xfrm>
            <a:off x="3944938" y="3506788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예약 정보</a:t>
            </a:r>
          </a:p>
        </p:txBody>
      </p:sp>
      <p:sp>
        <p:nvSpPr>
          <p:cNvPr id="586928" name="Text Box 176"/>
          <p:cNvSpPr txBox="1">
            <a:spLocks noChangeArrowheads="1"/>
          </p:cNvSpPr>
          <p:nvPr/>
        </p:nvSpPr>
        <p:spPr bwMode="auto">
          <a:xfrm>
            <a:off x="3705225" y="4619625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관리비</a:t>
            </a:r>
          </a:p>
        </p:txBody>
      </p:sp>
      <p:sp>
        <p:nvSpPr>
          <p:cNvPr id="586929" name="Text Box 177"/>
          <p:cNvSpPr txBox="1">
            <a:spLocks noChangeArrowheads="1"/>
          </p:cNvSpPr>
          <p:nvPr/>
        </p:nvSpPr>
        <p:spPr bwMode="auto">
          <a:xfrm>
            <a:off x="4016375" y="4005263"/>
            <a:ext cx="1450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관리비</a:t>
            </a:r>
            <a:r>
              <a:rPr lang="en-US" altLang="ko-KR" sz="900"/>
              <a:t>/ </a:t>
            </a:r>
            <a:r>
              <a:rPr lang="ko-KR" altLang="en-US" sz="900"/>
              <a:t>세금계산서 정보</a:t>
            </a:r>
          </a:p>
        </p:txBody>
      </p:sp>
      <p:sp>
        <p:nvSpPr>
          <p:cNvPr id="586930" name="Text Box 178"/>
          <p:cNvSpPr txBox="1">
            <a:spLocks noChangeArrowheads="1"/>
          </p:cNvSpPr>
          <p:nvPr/>
        </p:nvSpPr>
        <p:spPr bwMode="auto">
          <a:xfrm>
            <a:off x="5294313" y="4581525"/>
            <a:ext cx="10985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관리비 변경 정보</a:t>
            </a:r>
          </a:p>
        </p:txBody>
      </p:sp>
      <p:sp>
        <p:nvSpPr>
          <p:cNvPr id="586931" name="Text Box 179"/>
          <p:cNvSpPr txBox="1">
            <a:spLocks noChangeArrowheads="1"/>
          </p:cNvSpPr>
          <p:nvPr/>
        </p:nvSpPr>
        <p:spPr bwMode="auto">
          <a:xfrm>
            <a:off x="2649538" y="4797425"/>
            <a:ext cx="1069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미납</a:t>
            </a:r>
            <a:r>
              <a:rPr lang="en-US" altLang="ko-KR" sz="900"/>
              <a:t>/</a:t>
            </a:r>
            <a:r>
              <a:rPr lang="ko-KR" altLang="en-US" sz="900"/>
              <a:t>연체료 정보</a:t>
            </a:r>
          </a:p>
        </p:txBody>
      </p:sp>
      <p:sp>
        <p:nvSpPr>
          <p:cNvPr id="586932" name="AutoShape 180"/>
          <p:cNvSpPr>
            <a:spLocks noChangeArrowheads="1"/>
          </p:cNvSpPr>
          <p:nvPr/>
        </p:nvSpPr>
        <p:spPr bwMode="auto">
          <a:xfrm>
            <a:off x="8874125" y="458152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8.1 TEXT </a:t>
            </a:r>
            <a:r>
              <a:rPr lang="ko-KR" altLang="en-US" sz="900" b="1"/>
              <a:t>파일</a:t>
            </a:r>
          </a:p>
          <a:p>
            <a:pPr algn="ctr"/>
            <a:r>
              <a:rPr lang="en-US" altLang="ko-KR" sz="900" b="1"/>
              <a:t>Download</a:t>
            </a:r>
          </a:p>
        </p:txBody>
      </p:sp>
      <p:cxnSp>
        <p:nvCxnSpPr>
          <p:cNvPr id="586935" name="AutoShape 183"/>
          <p:cNvCxnSpPr>
            <a:cxnSpLocks noChangeShapeType="1"/>
            <a:stCxn id="586932" idx="2"/>
            <a:endCxn id="586936" idx="0"/>
          </p:cNvCxnSpPr>
          <p:nvPr/>
        </p:nvCxnSpPr>
        <p:spPr bwMode="auto">
          <a:xfrm rot="5400000">
            <a:off x="8870156" y="5420519"/>
            <a:ext cx="766763" cy="3175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36" name="Rectangle 184"/>
          <p:cNvSpPr>
            <a:spLocks noChangeArrowheads="1"/>
          </p:cNvSpPr>
          <p:nvPr/>
        </p:nvSpPr>
        <p:spPr bwMode="auto">
          <a:xfrm>
            <a:off x="8870950" y="58054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지사</a:t>
            </a:r>
            <a:r>
              <a:rPr lang="en-US" altLang="ko-KR" sz="900" b="1"/>
              <a:t>(</a:t>
            </a:r>
            <a:r>
              <a:rPr lang="ko-KR" altLang="en-US" sz="900" b="1"/>
              <a:t>직영</a:t>
            </a:r>
            <a:r>
              <a:rPr lang="en-US" altLang="ko-KR" sz="900" b="1"/>
              <a:t>)</a:t>
            </a:r>
          </a:p>
        </p:txBody>
      </p:sp>
      <p:cxnSp>
        <p:nvCxnSpPr>
          <p:cNvPr id="586937" name="AutoShape 185"/>
          <p:cNvCxnSpPr>
            <a:cxnSpLocks noChangeShapeType="1"/>
            <a:stCxn id="586909" idx="3"/>
            <a:endCxn id="586932" idx="0"/>
          </p:cNvCxnSpPr>
          <p:nvPr/>
        </p:nvCxnSpPr>
        <p:spPr bwMode="auto">
          <a:xfrm>
            <a:off x="8913813" y="4219575"/>
            <a:ext cx="341312" cy="361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38" name="Rectangle 186"/>
          <p:cNvSpPr>
            <a:spLocks noChangeArrowheads="1"/>
          </p:cNvSpPr>
          <p:nvPr/>
        </p:nvSpPr>
        <p:spPr bwMode="auto">
          <a:xfrm>
            <a:off x="7935913" y="58054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IMC</a:t>
            </a:r>
          </a:p>
        </p:txBody>
      </p:sp>
      <p:cxnSp>
        <p:nvCxnSpPr>
          <p:cNvPr id="586939" name="AutoShape 187"/>
          <p:cNvCxnSpPr>
            <a:cxnSpLocks noChangeShapeType="1"/>
            <a:stCxn id="586932" idx="1"/>
            <a:endCxn id="586938" idx="0"/>
          </p:cNvCxnSpPr>
          <p:nvPr/>
        </p:nvCxnSpPr>
        <p:spPr bwMode="auto">
          <a:xfrm rot="10800000" flipV="1">
            <a:off x="8316913" y="4810125"/>
            <a:ext cx="557212" cy="9953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40" name="Text Box 188"/>
          <p:cNvSpPr txBox="1">
            <a:spLocks noChangeArrowheads="1"/>
          </p:cNvSpPr>
          <p:nvPr/>
        </p:nvSpPr>
        <p:spPr bwMode="auto">
          <a:xfrm>
            <a:off x="8853488" y="4221163"/>
            <a:ext cx="727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TEXT </a:t>
            </a:r>
            <a:r>
              <a:rPr lang="ko-KR" altLang="en-US" sz="900"/>
              <a:t>파일</a:t>
            </a:r>
          </a:p>
        </p:txBody>
      </p:sp>
      <p:sp>
        <p:nvSpPr>
          <p:cNvPr id="586941" name="Text Box 189"/>
          <p:cNvSpPr txBox="1">
            <a:spLocks noChangeArrowheads="1"/>
          </p:cNvSpPr>
          <p:nvPr/>
        </p:nvSpPr>
        <p:spPr bwMode="auto">
          <a:xfrm>
            <a:off x="8855075" y="5229225"/>
            <a:ext cx="993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TEXT </a:t>
            </a:r>
            <a:r>
              <a:rPr lang="ko-KR" altLang="en-US" sz="900"/>
              <a:t>파일 전송</a:t>
            </a:r>
          </a:p>
        </p:txBody>
      </p:sp>
      <p:sp>
        <p:nvSpPr>
          <p:cNvPr id="586942" name="Text Box 190"/>
          <p:cNvSpPr txBox="1">
            <a:spLocks noChangeArrowheads="1"/>
          </p:cNvSpPr>
          <p:nvPr/>
        </p:nvSpPr>
        <p:spPr bwMode="auto">
          <a:xfrm>
            <a:off x="7856538" y="5373688"/>
            <a:ext cx="993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TEXT </a:t>
            </a:r>
            <a:r>
              <a:rPr lang="ko-KR" altLang="en-US" sz="900"/>
              <a:t>파일 전송</a:t>
            </a:r>
          </a:p>
        </p:txBody>
      </p:sp>
      <p:sp>
        <p:nvSpPr>
          <p:cNvPr id="586944" name="AutoShape 192"/>
          <p:cNvSpPr>
            <a:spLocks noChangeArrowheads="1"/>
          </p:cNvSpPr>
          <p:nvPr/>
        </p:nvSpPr>
        <p:spPr bwMode="auto">
          <a:xfrm>
            <a:off x="6392863" y="39909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5.1 </a:t>
            </a:r>
            <a:r>
              <a:rPr lang="ko-KR" altLang="en-US" sz="900" b="1"/>
              <a:t>세금계산서</a:t>
            </a:r>
          </a:p>
          <a:p>
            <a:pPr algn="ctr"/>
            <a:r>
              <a:rPr lang="ko-KR" altLang="en-US" sz="900" b="1"/>
              <a:t>발급</a:t>
            </a:r>
          </a:p>
        </p:txBody>
      </p:sp>
      <p:cxnSp>
        <p:nvCxnSpPr>
          <p:cNvPr id="586945" name="AutoShape 193"/>
          <p:cNvCxnSpPr>
            <a:cxnSpLocks noChangeShapeType="1"/>
            <a:stCxn id="586887" idx="3"/>
            <a:endCxn id="586944" idx="0"/>
          </p:cNvCxnSpPr>
          <p:nvPr/>
        </p:nvCxnSpPr>
        <p:spPr bwMode="auto">
          <a:xfrm>
            <a:off x="6297613" y="3143250"/>
            <a:ext cx="476250" cy="847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47" name="AutoShape 195"/>
          <p:cNvSpPr>
            <a:spLocks noChangeArrowheads="1"/>
          </p:cNvSpPr>
          <p:nvPr/>
        </p:nvSpPr>
        <p:spPr bwMode="auto">
          <a:xfrm>
            <a:off x="6391275" y="51577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5.2 </a:t>
            </a:r>
            <a:r>
              <a:rPr lang="ko-KR" altLang="en-US" sz="900" b="1"/>
              <a:t>출력 파일</a:t>
            </a:r>
          </a:p>
          <a:p>
            <a:pPr algn="ctr"/>
            <a:r>
              <a:rPr lang="en-US" altLang="ko-KR" sz="900" b="1"/>
              <a:t>Download</a:t>
            </a:r>
          </a:p>
        </p:txBody>
      </p:sp>
      <p:cxnSp>
        <p:nvCxnSpPr>
          <p:cNvPr id="586948" name="AutoShape 196"/>
          <p:cNvCxnSpPr>
            <a:cxnSpLocks noChangeShapeType="1"/>
            <a:stCxn id="586944" idx="2"/>
            <a:endCxn id="586947" idx="0"/>
          </p:cNvCxnSpPr>
          <p:nvPr/>
        </p:nvCxnSpPr>
        <p:spPr bwMode="auto">
          <a:xfrm rot="5400000">
            <a:off x="6418262" y="4802188"/>
            <a:ext cx="709613" cy="158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49" name="AutoShape 197"/>
          <p:cNvSpPr>
            <a:spLocks noChangeArrowheads="1"/>
          </p:cNvSpPr>
          <p:nvPr/>
        </p:nvSpPr>
        <p:spPr bwMode="auto">
          <a:xfrm>
            <a:off x="7215188" y="40052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7.1 e_</a:t>
            </a:r>
            <a:r>
              <a:rPr lang="ko-KR" altLang="en-US" sz="900" b="1"/>
              <a:t>고지서</a:t>
            </a:r>
          </a:p>
        </p:txBody>
      </p:sp>
      <p:cxnSp>
        <p:nvCxnSpPr>
          <p:cNvPr id="586950" name="AutoShape 198"/>
          <p:cNvCxnSpPr>
            <a:cxnSpLocks noChangeShapeType="1"/>
            <a:stCxn id="586906" idx="2"/>
            <a:endCxn id="586949" idx="0"/>
          </p:cNvCxnSpPr>
          <p:nvPr/>
        </p:nvCxnSpPr>
        <p:spPr bwMode="auto">
          <a:xfrm rot="5400000">
            <a:off x="7246144" y="3228182"/>
            <a:ext cx="1127125" cy="4270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951" name="AutoShape 199"/>
          <p:cNvCxnSpPr>
            <a:cxnSpLocks noChangeShapeType="1"/>
            <a:stCxn id="586857" idx="2"/>
            <a:endCxn id="586844" idx="3"/>
          </p:cNvCxnSpPr>
          <p:nvPr/>
        </p:nvCxnSpPr>
        <p:spPr bwMode="auto">
          <a:xfrm rot="5400000">
            <a:off x="5056187" y="5629276"/>
            <a:ext cx="157163" cy="6524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52" name="Rectangle 200"/>
          <p:cNvSpPr>
            <a:spLocks noChangeArrowheads="1"/>
          </p:cNvSpPr>
          <p:nvPr/>
        </p:nvSpPr>
        <p:spPr bwMode="auto">
          <a:xfrm>
            <a:off x="3008313" y="8366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차량관리</a:t>
            </a:r>
          </a:p>
        </p:txBody>
      </p:sp>
      <p:sp>
        <p:nvSpPr>
          <p:cNvPr id="586953" name="AutoShape 201"/>
          <p:cNvSpPr>
            <a:spLocks noChangeArrowheads="1"/>
          </p:cNvSpPr>
          <p:nvPr/>
        </p:nvSpPr>
        <p:spPr bwMode="auto">
          <a:xfrm>
            <a:off x="4089400" y="8318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4.1</a:t>
            </a:r>
            <a:r>
              <a:rPr lang="ko-KR" altLang="en-US" sz="900" b="1"/>
              <a:t>세대변경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cxnSp>
        <p:nvCxnSpPr>
          <p:cNvPr id="586954" name="AutoShape 202"/>
          <p:cNvCxnSpPr>
            <a:cxnSpLocks noChangeShapeType="1"/>
            <a:stCxn id="586952" idx="3"/>
            <a:endCxn id="586953" idx="1"/>
          </p:cNvCxnSpPr>
          <p:nvPr/>
        </p:nvCxnSpPr>
        <p:spPr bwMode="auto">
          <a:xfrm flipV="1">
            <a:off x="3770313" y="1060450"/>
            <a:ext cx="319087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6955" name="Group 203"/>
          <p:cNvGrpSpPr>
            <a:grpSpLocks/>
          </p:cNvGrpSpPr>
          <p:nvPr/>
        </p:nvGrpSpPr>
        <p:grpSpPr bwMode="auto">
          <a:xfrm>
            <a:off x="4305300" y="1638300"/>
            <a:ext cx="720725" cy="425450"/>
            <a:chOff x="720" y="624"/>
            <a:chExt cx="624" cy="342"/>
          </a:xfrm>
        </p:grpSpPr>
        <p:grpSp>
          <p:nvGrpSpPr>
            <p:cNvPr id="586956" name="Group 204"/>
            <p:cNvGrpSpPr>
              <a:grpSpLocks/>
            </p:cNvGrpSpPr>
            <p:nvPr/>
          </p:nvGrpSpPr>
          <p:grpSpPr bwMode="auto">
            <a:xfrm>
              <a:off x="720" y="624"/>
              <a:ext cx="624" cy="342"/>
              <a:chOff x="3792" y="336"/>
              <a:chExt cx="576" cy="342"/>
            </a:xfrm>
          </p:grpSpPr>
          <p:sp>
            <p:nvSpPr>
              <p:cNvPr id="586957" name="Freeform 20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6958" name="Text Box 20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입주자 </a:t>
                </a:r>
              </a:p>
              <a:p>
                <a:pPr algn="ctr"/>
                <a:r>
                  <a:rPr lang="ko-KR" altLang="en-US" sz="900"/>
                  <a:t>정보 </a:t>
                </a:r>
              </a:p>
            </p:txBody>
          </p:sp>
        </p:grpSp>
        <p:sp>
          <p:nvSpPr>
            <p:cNvPr id="586959" name="Line 20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6960" name="AutoShape 208"/>
          <p:cNvCxnSpPr>
            <a:cxnSpLocks noChangeShapeType="1"/>
            <a:stCxn id="586953" idx="2"/>
            <a:endCxn id="586958" idx="0"/>
          </p:cNvCxnSpPr>
          <p:nvPr/>
        </p:nvCxnSpPr>
        <p:spPr bwMode="auto">
          <a:xfrm rot="16200000" flipH="1">
            <a:off x="4363244" y="1396206"/>
            <a:ext cx="409575" cy="1952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61" name="Text Box 209"/>
          <p:cNvSpPr txBox="1">
            <a:spLocks noChangeArrowheads="1"/>
          </p:cNvSpPr>
          <p:nvPr/>
        </p:nvSpPr>
        <p:spPr bwMode="auto">
          <a:xfrm>
            <a:off x="3513138" y="2420938"/>
            <a:ext cx="641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세대상세</a:t>
            </a:r>
          </a:p>
          <a:p>
            <a:pPr algn="ctr"/>
            <a:r>
              <a:rPr lang="ko-KR" altLang="en-US" sz="900"/>
              <a:t>정보</a:t>
            </a:r>
          </a:p>
        </p:txBody>
      </p:sp>
      <p:grpSp>
        <p:nvGrpSpPr>
          <p:cNvPr id="586962" name="Group 210"/>
          <p:cNvGrpSpPr>
            <a:grpSpLocks/>
          </p:cNvGrpSpPr>
          <p:nvPr/>
        </p:nvGrpSpPr>
        <p:grpSpPr bwMode="auto">
          <a:xfrm>
            <a:off x="5168900" y="881063"/>
            <a:ext cx="720725" cy="358775"/>
            <a:chOff x="720" y="624"/>
            <a:chExt cx="624" cy="288"/>
          </a:xfrm>
        </p:grpSpPr>
        <p:grpSp>
          <p:nvGrpSpPr>
            <p:cNvPr id="586963" name="Group 21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6964" name="Freeform 21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6965" name="Text Box 21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입주구분 </a:t>
                </a:r>
              </a:p>
            </p:txBody>
          </p:sp>
        </p:grpSp>
        <p:sp>
          <p:nvSpPr>
            <p:cNvPr id="586966" name="Line 21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6967" name="AutoShape 215"/>
          <p:cNvCxnSpPr>
            <a:cxnSpLocks noChangeShapeType="1"/>
            <a:stCxn id="586965" idx="1"/>
            <a:endCxn id="586953" idx="3"/>
          </p:cNvCxnSpPr>
          <p:nvPr/>
        </p:nvCxnSpPr>
        <p:spPr bwMode="auto">
          <a:xfrm rot="10800000" flipV="1">
            <a:off x="4851400" y="1055688"/>
            <a:ext cx="317500" cy="476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969" name="AutoShape 217"/>
          <p:cNvCxnSpPr>
            <a:cxnSpLocks noChangeShapeType="1"/>
            <a:stCxn id="586958" idx="1"/>
            <a:endCxn id="586814" idx="3"/>
          </p:cNvCxnSpPr>
          <p:nvPr/>
        </p:nvCxnSpPr>
        <p:spPr bwMode="auto">
          <a:xfrm flipH="1">
            <a:off x="3267075" y="1881188"/>
            <a:ext cx="1038225" cy="6143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970" name="Text Box 218"/>
          <p:cNvSpPr txBox="1">
            <a:spLocks noChangeArrowheads="1"/>
          </p:cNvSpPr>
          <p:nvPr/>
        </p:nvSpPr>
        <p:spPr bwMode="auto">
          <a:xfrm>
            <a:off x="3146425" y="2001838"/>
            <a:ext cx="1184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전출일자정보</a:t>
            </a:r>
            <a:r>
              <a:rPr lang="en-US" altLang="ko-KR" sz="900"/>
              <a:t>(</a:t>
            </a:r>
            <a:r>
              <a:rPr lang="ko-KR" altLang="en-US" sz="900"/>
              <a:t>입주</a:t>
            </a:r>
            <a:r>
              <a:rPr lang="en-US" altLang="ko-KR" sz="9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생성 관리</a:t>
            </a: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  <a:r>
              <a:rPr lang="ko-KR" altLang="en-US" sz="1000"/>
              <a:t>관리비를 생성하고 부과하기 위하여 출력 및 세금계산서를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</a:t>
            </a:r>
            <a:r>
              <a:rPr lang="ko-KR" altLang="en-US" sz="1000"/>
              <a:t>일수세대</a:t>
            </a:r>
            <a:r>
              <a:rPr lang="en-US" altLang="ko-KR" sz="1000"/>
              <a:t>/ </a:t>
            </a:r>
            <a:r>
              <a:rPr lang="ko-KR" altLang="en-US" sz="1000"/>
              <a:t>가수금 정보 및 검침정보</a:t>
            </a:r>
            <a:r>
              <a:rPr lang="en-US" altLang="ko-KR" sz="1000"/>
              <a:t>, </a:t>
            </a:r>
            <a:r>
              <a:rPr lang="ko-KR" altLang="en-US" sz="1000"/>
              <a:t>수납정보</a:t>
            </a:r>
            <a:r>
              <a:rPr lang="en-US" altLang="ko-KR" sz="1000"/>
              <a:t>, </a:t>
            </a:r>
            <a:r>
              <a:rPr lang="ko-KR" altLang="en-US" sz="1000"/>
              <a:t>차량정보를 가져와 관리비 생성시 사용함</a:t>
            </a:r>
            <a:r>
              <a:rPr lang="en-US" altLang="ko-KR" sz="1000"/>
              <a:t>.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고지항목</a:t>
            </a:r>
            <a:r>
              <a:rPr lang="en-US" altLang="ko-KR" sz="1000"/>
              <a:t>: 20  ~ 60 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관리비 정보</a:t>
            </a:r>
            <a:r>
              <a:rPr lang="en-US" altLang="ko-KR" sz="1000"/>
              <a:t>(</a:t>
            </a:r>
            <a:r>
              <a:rPr lang="ko-KR" altLang="en-US" sz="1000"/>
              <a:t>관리항목당</a:t>
            </a:r>
            <a:r>
              <a:rPr lang="en-US" altLang="ko-KR" sz="1000"/>
              <a:t>): ( 3000 * 20 )~ ( 7000 * 60 )</a:t>
            </a: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부과월별</a:t>
            </a:r>
          </a:p>
        </p:txBody>
      </p:sp>
      <p:sp>
        <p:nvSpPr>
          <p:cNvPr id="594953" name="Rectangle 9"/>
          <p:cNvSpPr>
            <a:spLocks noChangeArrowheads="1"/>
          </p:cNvSpPr>
          <p:nvPr/>
        </p:nvSpPr>
        <p:spPr bwMode="auto">
          <a:xfrm>
            <a:off x="762000" y="2420938"/>
            <a:ext cx="1066800" cy="410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1905000" y="2420938"/>
            <a:ext cx="7162800" cy="410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ko-KR" altLang="en-US" sz="1000"/>
              <a:t>관리비 생성 관리는 일수세대</a:t>
            </a:r>
            <a:r>
              <a:rPr lang="en-US" altLang="ko-KR" sz="1000"/>
              <a:t>/</a:t>
            </a:r>
            <a:r>
              <a:rPr lang="ko-KR" altLang="en-US" sz="1000"/>
              <a:t>가수금등록 </a:t>
            </a:r>
            <a:r>
              <a:rPr lang="en-US" altLang="ko-KR" sz="1000"/>
              <a:t>, </a:t>
            </a:r>
            <a:r>
              <a:rPr lang="ko-KR" altLang="en-US" sz="1000"/>
              <a:t>관리비 예약 등록</a:t>
            </a:r>
            <a:r>
              <a:rPr lang="en-US" altLang="ko-KR" sz="1000"/>
              <a:t>, </a:t>
            </a:r>
            <a:r>
              <a:rPr lang="ko-KR" altLang="en-US" sz="1000"/>
              <a:t>관리비 생성</a:t>
            </a:r>
            <a:r>
              <a:rPr lang="en-US" altLang="ko-KR" sz="1000"/>
              <a:t>, </a:t>
            </a:r>
            <a:r>
              <a:rPr lang="ko-KR" altLang="en-US" sz="1000"/>
              <a:t>관리비 강제수정</a:t>
            </a:r>
            <a:r>
              <a:rPr lang="en-US" altLang="ko-KR" sz="1000"/>
              <a:t>, </a:t>
            </a:r>
            <a:r>
              <a:rPr lang="ko-KR" altLang="en-US" sz="1000"/>
              <a:t>고지변환작업</a:t>
            </a:r>
            <a:r>
              <a:rPr lang="en-US" altLang="ko-KR" sz="1000"/>
              <a:t>, </a:t>
            </a:r>
          </a:p>
          <a:p>
            <a:r>
              <a:rPr lang="en-US" altLang="ko-KR" sz="1000"/>
              <a:t>   </a:t>
            </a:r>
            <a:r>
              <a:rPr lang="ko-KR" altLang="en-US" sz="1000"/>
              <a:t>고지서 </a:t>
            </a:r>
            <a:r>
              <a:rPr lang="en-US" altLang="ko-KR" sz="1000"/>
              <a:t>TEXT </a:t>
            </a:r>
            <a:r>
              <a:rPr lang="ko-KR" altLang="en-US" sz="1000"/>
              <a:t>변환</a:t>
            </a:r>
            <a:r>
              <a:rPr lang="en-US" altLang="ko-KR" sz="1000"/>
              <a:t>, </a:t>
            </a:r>
            <a:r>
              <a:rPr lang="ko-KR" altLang="en-US" sz="1000"/>
              <a:t>세금계산서 등 </a:t>
            </a:r>
            <a:r>
              <a:rPr lang="en-US" altLang="ko-KR" sz="1000"/>
              <a:t>7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일수세대</a:t>
            </a:r>
            <a:r>
              <a:rPr lang="en-US" altLang="ko-KR" sz="1000"/>
              <a:t>/</a:t>
            </a:r>
            <a:r>
              <a:rPr lang="ko-KR" altLang="en-US" sz="1000"/>
              <a:t>가수금 등록</a:t>
            </a:r>
          </a:p>
          <a:p>
            <a:r>
              <a:rPr lang="ko-KR" altLang="en-US" sz="1000"/>
              <a:t>   ● 각 조견 별로 일수정보 및 주차</a:t>
            </a:r>
            <a:r>
              <a:rPr lang="en-US" altLang="ko-KR" sz="1000"/>
              <a:t>/</a:t>
            </a:r>
            <a:r>
              <a:rPr lang="ko-KR" altLang="en-US" sz="1000"/>
              <a:t>전출관리비를 등록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1) </a:t>
            </a:r>
            <a:r>
              <a:rPr lang="ko-KR" altLang="en-US" sz="1000"/>
              <a:t>입주</a:t>
            </a:r>
            <a:r>
              <a:rPr lang="en-US" altLang="ko-KR" sz="1000"/>
              <a:t>, </a:t>
            </a:r>
            <a:r>
              <a:rPr lang="ko-KR" altLang="en-US" sz="1000"/>
              <a:t>이사</a:t>
            </a:r>
            <a:r>
              <a:rPr lang="en-US" altLang="ko-KR" sz="1000"/>
              <a:t>, </a:t>
            </a:r>
            <a:r>
              <a:rPr lang="ko-KR" altLang="en-US" sz="1000"/>
              <a:t>공가</a:t>
            </a:r>
            <a:r>
              <a:rPr lang="en-US" altLang="ko-KR" sz="1000"/>
              <a:t>, </a:t>
            </a:r>
            <a:r>
              <a:rPr lang="ko-KR" altLang="en-US" sz="1000"/>
              <a:t>분리</a:t>
            </a:r>
            <a:r>
              <a:rPr lang="en-US" altLang="ko-KR" sz="1000"/>
              <a:t>, </a:t>
            </a:r>
            <a:r>
              <a:rPr lang="ko-KR" altLang="en-US" sz="1000"/>
              <a:t>예외</a:t>
            </a:r>
            <a:r>
              <a:rPr lang="en-US" altLang="ko-KR" sz="1000"/>
              <a:t>, </a:t>
            </a:r>
            <a:r>
              <a:rPr lang="ko-KR" altLang="en-US" sz="1000"/>
              <a:t>본사 형태로 관리비를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2) </a:t>
            </a:r>
            <a:r>
              <a:rPr lang="ko-KR" altLang="en-US" sz="1000"/>
              <a:t>공가는 입주일자와 이사</a:t>
            </a:r>
            <a:r>
              <a:rPr lang="en-US" altLang="ko-KR" sz="1000"/>
              <a:t>(</a:t>
            </a:r>
            <a:r>
              <a:rPr lang="ko-KR" altLang="en-US" sz="1000"/>
              <a:t>전출</a:t>
            </a:r>
            <a:r>
              <a:rPr lang="en-US" altLang="ko-KR" sz="1000"/>
              <a:t>)</a:t>
            </a:r>
            <a:r>
              <a:rPr lang="ko-KR" altLang="en-US" sz="1000"/>
              <a:t>간 사이에 빈 일자에 부과하기 위한 관리비를 의미한다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3) </a:t>
            </a:r>
            <a:r>
              <a:rPr lang="ko-KR" altLang="en-US" sz="1000"/>
              <a:t>분리는 일정 형태의 관리비 성격이 아닌 예외로 발생된 형태의 금액을 고지서에 분리하여 고지하고자 할 때</a:t>
            </a:r>
          </a:p>
          <a:p>
            <a:r>
              <a:rPr lang="ko-KR" altLang="en-US" sz="1000"/>
              <a:t>          사용하는 항목을 의미한다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4) </a:t>
            </a:r>
            <a:r>
              <a:rPr lang="ko-KR" altLang="en-US" sz="1000"/>
              <a:t>예외는 고지서에 일정 형태의 관리비 성격이 아닌 예외로 발생된 금액을 고지서에 추가하여 위한 항목을 의</a:t>
            </a:r>
          </a:p>
          <a:p>
            <a:r>
              <a:rPr lang="ko-KR" altLang="en-US" sz="1000"/>
              <a:t>          미한다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5) </a:t>
            </a:r>
            <a:r>
              <a:rPr lang="ko-KR" altLang="en-US" sz="1000"/>
              <a:t>본사는 처음 분양할 때 분양하지 못한 세대에 사용된 비용을 처리하기 위하여 사용되는 항목을 의미한다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관리비 예약 등록</a:t>
            </a:r>
          </a:p>
          <a:p>
            <a:r>
              <a:rPr lang="ko-KR" altLang="en-US" sz="1000"/>
              <a:t>  ● 관리비를 생성하기 위하여 각 단지별로 예약 처리 등록 관리하는 화면</a:t>
            </a:r>
          </a:p>
          <a:p>
            <a:r>
              <a:rPr lang="ko-KR" altLang="en-US" sz="1000"/>
              <a:t>      </a:t>
            </a:r>
            <a:r>
              <a:rPr lang="en-US" altLang="ko-KR" sz="1000"/>
              <a:t>1) </a:t>
            </a:r>
            <a:r>
              <a:rPr lang="ko-KR" altLang="en-US" sz="1000"/>
              <a:t>검침 자료중 이관할 검침월 자료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2) </a:t>
            </a:r>
            <a:r>
              <a:rPr lang="ko-KR" altLang="en-US" sz="1000"/>
              <a:t>임대료</a:t>
            </a:r>
            <a:r>
              <a:rPr lang="en-US" altLang="ko-KR" sz="1000"/>
              <a:t>, </a:t>
            </a:r>
            <a:r>
              <a:rPr lang="ko-KR" altLang="en-US" sz="1000"/>
              <a:t>가스료 마감일을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3) </a:t>
            </a:r>
            <a:r>
              <a:rPr lang="ko-KR" altLang="en-US" sz="1000"/>
              <a:t>납기 마감일자로 예약을 처리한다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4) </a:t>
            </a:r>
            <a:r>
              <a:rPr lang="ko-KR" altLang="en-US" sz="1000"/>
              <a:t>예약 처리한 후  서버에서 </a:t>
            </a:r>
            <a:r>
              <a:rPr lang="en-US" altLang="ko-KR" sz="1000"/>
              <a:t>Batch(</a:t>
            </a:r>
            <a:r>
              <a:rPr lang="ko-KR" altLang="en-US" sz="1000"/>
              <a:t>서버 묘듈</a:t>
            </a:r>
            <a:r>
              <a:rPr lang="en-US" altLang="ko-KR" sz="1000"/>
              <a:t>)</a:t>
            </a:r>
            <a:r>
              <a:rPr lang="ko-KR" altLang="en-US" sz="1000"/>
              <a:t>이 돌면서 예약 순번으로 처리하여 관리비를 생성한다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관리비 생성</a:t>
            </a:r>
          </a:p>
          <a:p>
            <a:r>
              <a:rPr lang="ko-KR" altLang="en-US" sz="1000"/>
              <a:t> ● 관리비 생성 예약 정보를 참조하여 서버에서 예약 순번으로 관리비를 생성한다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1) Batch(</a:t>
            </a:r>
            <a:r>
              <a:rPr lang="ko-KR" altLang="en-US" sz="1000"/>
              <a:t>서버 묘듈</a:t>
            </a:r>
            <a:r>
              <a:rPr lang="en-US" altLang="ko-KR" sz="1000"/>
              <a:t>)</a:t>
            </a:r>
            <a:r>
              <a:rPr lang="ko-KR" altLang="en-US" sz="1000"/>
              <a:t>로 되어 있음</a:t>
            </a:r>
            <a:r>
              <a:rPr lang="en-US" altLang="ko-KR" sz="1000"/>
              <a:t>.</a:t>
            </a:r>
            <a:br>
              <a:rPr lang="en-US" altLang="ko-KR" sz="1000"/>
            </a:br>
            <a:r>
              <a:rPr lang="en-US" altLang="ko-KR" sz="1000"/>
              <a:t>     2) </a:t>
            </a:r>
            <a:r>
              <a:rPr lang="ko-KR" altLang="en-US" sz="1000"/>
              <a:t>생성하고 난 후 미납분에 대한 금액을 생성하여 관리비 생성 </a:t>
            </a:r>
            <a:r>
              <a:rPr lang="en-US" altLang="ko-KR" sz="1000"/>
              <a:t>update</a:t>
            </a:r>
            <a:r>
              <a:rPr lang="ko-KR" altLang="en-US" sz="1000"/>
              <a:t>한다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생성 관리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928813" y="836613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          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000"/>
              <a:t>4. </a:t>
            </a:r>
            <a:r>
              <a:rPr lang="ko-KR" altLang="en-US" sz="1000"/>
              <a:t>관리비 강제 수정</a:t>
            </a:r>
          </a:p>
          <a:p>
            <a:r>
              <a:rPr lang="ko-KR" altLang="en-US" sz="1000"/>
              <a:t>   ● 관리비를 생성하고 난 후 예외 사항이 발생하여 수정할 경우 강제로 처리한다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고지한 내역 또는 고지할 내역에 대하여 강제로 수정 처리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   * </a:t>
            </a:r>
            <a:r>
              <a:rPr lang="ko-KR" altLang="en-US" sz="1000"/>
              <a:t>수납 시점과 고지 시점이 안 맞아 고지할 때 미납정보가 다른 경우가 발생함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5. </a:t>
            </a:r>
            <a:r>
              <a:rPr lang="ko-KR" altLang="en-US" sz="1000"/>
              <a:t>고지서 변환 작업</a:t>
            </a:r>
          </a:p>
          <a:p>
            <a:r>
              <a:rPr lang="ko-KR" altLang="en-US" sz="1000"/>
              <a:t>  ●  고지서를 출력하기 위하여 각종 설정 작업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단지기초 변환 </a:t>
            </a:r>
            <a:r>
              <a:rPr lang="en-US" altLang="ko-KR" sz="1000">
                <a:latin typeface="Arial" panose="020B0604020202020204" pitchFamily="34" charset="0"/>
              </a:rPr>
              <a:t>–</a:t>
            </a:r>
            <a:r>
              <a:rPr lang="en-US" altLang="ko-KR" sz="1000"/>
              <a:t> </a:t>
            </a:r>
            <a:r>
              <a:rPr lang="ko-KR" altLang="en-US" sz="1000"/>
              <a:t>고지서</a:t>
            </a:r>
            <a:r>
              <a:rPr lang="en-US" altLang="ko-KR" sz="1000"/>
              <a:t>, </a:t>
            </a:r>
            <a:r>
              <a:rPr lang="ko-KR" altLang="en-US" sz="1000"/>
              <a:t>집계표 </a:t>
            </a:r>
            <a:r>
              <a:rPr lang="en-US" altLang="ko-KR" sz="1000"/>
              <a:t>TEXT</a:t>
            </a:r>
            <a:r>
              <a:rPr lang="ko-KR" altLang="en-US" sz="1000"/>
              <a:t>파일 생성시 필요한 정보들을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2) - PIE GRAPH</a:t>
            </a:r>
            <a:r>
              <a:rPr lang="ko-KR" altLang="en-US" sz="1000"/>
              <a:t>에 표시할 조견을 선택한다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        - </a:t>
            </a:r>
            <a:r>
              <a:rPr lang="ko-KR" altLang="en-US" sz="1000"/>
              <a:t>고지서 인쇄순서 </a:t>
            </a:r>
            <a:r>
              <a:rPr lang="en-US" altLang="ko-KR" sz="1000"/>
              <a:t>: </a:t>
            </a:r>
            <a:r>
              <a:rPr lang="ko-KR" altLang="en-US" sz="1000"/>
              <a:t>고지서 인쇄할 때 출력순서를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</a:t>
            </a:r>
            <a:r>
              <a:rPr lang="ko-KR" altLang="en-US" sz="1000"/>
              <a:t>　　    </a:t>
            </a:r>
            <a:r>
              <a:rPr lang="en-US" altLang="ko-KR" sz="1000"/>
              <a:t>- </a:t>
            </a:r>
            <a:r>
              <a:rPr lang="ko-KR" altLang="en-US" sz="1000"/>
              <a:t>집계표 인쇄순서 </a:t>
            </a:r>
            <a:r>
              <a:rPr lang="en-US" altLang="ko-KR" sz="1000"/>
              <a:t>: </a:t>
            </a:r>
            <a:r>
              <a:rPr lang="ko-KR" altLang="en-US" sz="1000"/>
              <a:t>집계표 인쇄할 때 출력순서를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</a:t>
            </a:r>
            <a:r>
              <a:rPr lang="ko-KR" altLang="en-US" sz="1000"/>
              <a:t>　　    </a:t>
            </a:r>
            <a:r>
              <a:rPr lang="en-US" altLang="ko-KR" sz="1000"/>
              <a:t>- </a:t>
            </a:r>
            <a:r>
              <a:rPr lang="ko-KR" altLang="en-US" sz="1000"/>
              <a:t>집계표 인쇄양식 </a:t>
            </a:r>
            <a:r>
              <a:rPr lang="en-US" altLang="ko-KR" sz="1000"/>
              <a:t>: </a:t>
            </a:r>
            <a:r>
              <a:rPr lang="ko-KR" altLang="en-US" sz="1000"/>
              <a:t>월별양식</a:t>
            </a:r>
            <a:r>
              <a:rPr lang="en-US" altLang="ko-KR" sz="1000"/>
              <a:t>, </a:t>
            </a:r>
            <a:r>
              <a:rPr lang="ko-KR" altLang="en-US" sz="1000"/>
              <a:t>일반양식 선택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</a:t>
            </a:r>
            <a:r>
              <a:rPr lang="ko-KR" altLang="en-US" sz="1000"/>
              <a:t>　　    </a:t>
            </a:r>
            <a:r>
              <a:rPr lang="en-US" altLang="ko-KR" sz="1000"/>
              <a:t>- </a:t>
            </a:r>
            <a:r>
              <a:rPr lang="ko-KR" altLang="en-US" sz="1000"/>
              <a:t>최대</a:t>
            </a:r>
            <a:r>
              <a:rPr lang="en-US" altLang="ko-KR" sz="1000"/>
              <a:t>/</a:t>
            </a:r>
            <a:r>
              <a:rPr lang="ko-KR" altLang="en-US" sz="1000"/>
              <a:t>최소</a:t>
            </a:r>
            <a:r>
              <a:rPr lang="en-US" altLang="ko-KR" sz="1000"/>
              <a:t>/</a:t>
            </a:r>
            <a:r>
              <a:rPr lang="ko-KR" altLang="en-US" sz="1000"/>
              <a:t>평균량 제외동 </a:t>
            </a:r>
            <a:r>
              <a:rPr lang="en-US" altLang="ko-KR" sz="1000"/>
              <a:t>: </a:t>
            </a:r>
            <a:r>
              <a:rPr lang="ko-KR" altLang="en-US" sz="1000"/>
              <a:t>고지서 인쇄할 때 제외할 동을 입력한다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    - </a:t>
            </a:r>
            <a:r>
              <a:rPr lang="ko-KR" altLang="en-US" sz="1000"/>
              <a:t>고지서 인쇄할 때 고지서양식에 출력하지 않게 할 경우 복수 선택 할 수가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       3) </a:t>
            </a:r>
            <a:r>
              <a:rPr lang="ko-KR" altLang="en-US" sz="1000"/>
              <a:t>인쇄예외정보를 조회</a:t>
            </a:r>
            <a:r>
              <a:rPr lang="en-US" altLang="ko-KR" sz="1000"/>
              <a:t>, </a:t>
            </a:r>
            <a:r>
              <a:rPr lang="ko-KR" altLang="en-US" sz="1000"/>
              <a:t>저장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4) </a:t>
            </a:r>
            <a:r>
              <a:rPr lang="ko-KR" altLang="en-US" sz="1000"/>
              <a:t>인쇄</a:t>
            </a:r>
            <a:r>
              <a:rPr lang="en-US" altLang="ko-KR" sz="1000"/>
              <a:t>(</a:t>
            </a:r>
            <a:r>
              <a:rPr lang="ko-KR" altLang="en-US" sz="1000"/>
              <a:t>출력</a:t>
            </a:r>
            <a:r>
              <a:rPr lang="en-US" altLang="ko-KR" sz="1000"/>
              <a:t>) </a:t>
            </a:r>
            <a:r>
              <a:rPr lang="ko-KR" altLang="en-US" sz="1000"/>
              <a:t>자료를 </a:t>
            </a:r>
            <a:r>
              <a:rPr lang="en-US" altLang="ko-KR" sz="1000"/>
              <a:t>TEXT </a:t>
            </a:r>
            <a:r>
              <a:rPr lang="ko-KR" altLang="en-US" sz="1000"/>
              <a:t>형태로 </a:t>
            </a:r>
            <a:r>
              <a:rPr lang="en-US" altLang="ko-KR" sz="1000"/>
              <a:t>Download</a:t>
            </a:r>
            <a:r>
              <a:rPr lang="ko-KR" altLang="en-US" sz="1000"/>
              <a:t>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 sz="120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597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수수료 업무 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상세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776288" y="10525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입주자</a:t>
            </a:r>
          </a:p>
        </p:txBody>
      </p:sp>
      <p:sp>
        <p:nvSpPr>
          <p:cNvPr id="596102" name="AutoShape 134"/>
          <p:cNvSpPr>
            <a:spLocks noChangeArrowheads="1"/>
          </p:cNvSpPr>
          <p:nvPr/>
        </p:nvSpPr>
        <p:spPr bwMode="auto">
          <a:xfrm>
            <a:off x="2386013" y="17986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 청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지 로</a:t>
            </a:r>
            <a:r>
              <a:rPr lang="en-US" altLang="ko-KR" sz="900" b="1"/>
              <a:t>)</a:t>
            </a:r>
          </a:p>
        </p:txBody>
      </p:sp>
      <p:sp>
        <p:nvSpPr>
          <p:cNvPr id="596168" name="AutoShape 200"/>
          <p:cNvSpPr>
            <a:spLocks noChangeArrowheads="1"/>
          </p:cNvSpPr>
          <p:nvPr/>
        </p:nvSpPr>
        <p:spPr bwMode="auto">
          <a:xfrm>
            <a:off x="3857625" y="18018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지로용</a:t>
            </a:r>
          </a:p>
          <a:p>
            <a:pPr algn="ctr"/>
            <a:r>
              <a:rPr lang="ko-KR" altLang="en-US" sz="900" b="1"/>
              <a:t>고지서발급</a:t>
            </a:r>
          </a:p>
        </p:txBody>
      </p:sp>
      <p:cxnSp>
        <p:nvCxnSpPr>
          <p:cNvPr id="596169" name="AutoShape 201"/>
          <p:cNvCxnSpPr>
            <a:cxnSpLocks noChangeShapeType="1"/>
            <a:stCxn id="596102" idx="3"/>
            <a:endCxn id="596168" idx="1"/>
          </p:cNvCxnSpPr>
          <p:nvPr/>
        </p:nvCxnSpPr>
        <p:spPr bwMode="auto">
          <a:xfrm>
            <a:off x="3148013" y="2027238"/>
            <a:ext cx="7096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6170" name="Group 202"/>
          <p:cNvGrpSpPr>
            <a:grpSpLocks/>
          </p:cNvGrpSpPr>
          <p:nvPr/>
        </p:nvGrpSpPr>
        <p:grpSpPr bwMode="auto">
          <a:xfrm>
            <a:off x="5240338" y="1719263"/>
            <a:ext cx="720725" cy="561975"/>
            <a:chOff x="720" y="624"/>
            <a:chExt cx="624" cy="452"/>
          </a:xfrm>
        </p:grpSpPr>
        <p:grpSp>
          <p:nvGrpSpPr>
            <p:cNvPr id="596171" name="Group 203"/>
            <p:cNvGrpSpPr>
              <a:grpSpLocks/>
            </p:cNvGrpSpPr>
            <p:nvPr/>
          </p:nvGrpSpPr>
          <p:grpSpPr bwMode="auto">
            <a:xfrm>
              <a:off x="720" y="624"/>
              <a:ext cx="624" cy="452"/>
              <a:chOff x="3792" y="336"/>
              <a:chExt cx="576" cy="452"/>
            </a:xfrm>
          </p:grpSpPr>
          <p:sp>
            <p:nvSpPr>
              <p:cNvPr id="596172" name="Freeform 20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173" name="Text Box 20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고지정보</a:t>
                </a:r>
              </a:p>
              <a:p>
                <a:pPr algn="ctr"/>
                <a:r>
                  <a:rPr lang="en-US" altLang="ko-KR" sz="900"/>
                  <a:t>(</a:t>
                </a:r>
                <a:r>
                  <a:rPr lang="ko-KR" altLang="en-US" sz="900"/>
                  <a:t>지로발급구분</a:t>
                </a:r>
                <a:r>
                  <a:rPr lang="en-US" altLang="ko-KR" sz="900"/>
                  <a:t>)</a:t>
                </a:r>
              </a:p>
            </p:txBody>
          </p:sp>
        </p:grpSp>
        <p:sp>
          <p:nvSpPr>
            <p:cNvPr id="596174" name="Line 20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6175" name="AutoShape 207"/>
          <p:cNvCxnSpPr>
            <a:cxnSpLocks noChangeShapeType="1"/>
            <a:stCxn id="596168" idx="3"/>
            <a:endCxn id="596173" idx="1"/>
          </p:cNvCxnSpPr>
          <p:nvPr/>
        </p:nvCxnSpPr>
        <p:spPr bwMode="auto">
          <a:xfrm>
            <a:off x="4619625" y="2030413"/>
            <a:ext cx="620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77" name="AutoShape 209"/>
          <p:cNvCxnSpPr>
            <a:cxnSpLocks noChangeShapeType="1"/>
            <a:stCxn id="595975" idx="2"/>
            <a:endCxn id="596102" idx="1"/>
          </p:cNvCxnSpPr>
          <p:nvPr/>
        </p:nvCxnSpPr>
        <p:spPr bwMode="auto">
          <a:xfrm rot="16200000" flipH="1">
            <a:off x="1512888" y="1154113"/>
            <a:ext cx="517525" cy="1228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181" name="Text Box 213"/>
          <p:cNvSpPr txBox="1">
            <a:spLocks noChangeArrowheads="1"/>
          </p:cNvSpPr>
          <p:nvPr/>
        </p:nvSpPr>
        <p:spPr bwMode="auto">
          <a:xfrm>
            <a:off x="1500188" y="1798638"/>
            <a:ext cx="7858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지로로 처리</a:t>
            </a:r>
          </a:p>
        </p:txBody>
      </p:sp>
      <p:sp>
        <p:nvSpPr>
          <p:cNvPr id="596211" name="Rectangle 243"/>
          <p:cNvSpPr>
            <a:spLocks noChangeArrowheads="1"/>
          </p:cNvSpPr>
          <p:nvPr/>
        </p:nvSpPr>
        <p:spPr bwMode="auto">
          <a:xfrm>
            <a:off x="4521200" y="257016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금융결제원</a:t>
            </a:r>
          </a:p>
        </p:txBody>
      </p:sp>
      <p:sp>
        <p:nvSpPr>
          <p:cNvPr id="596212" name="AutoShape 244"/>
          <p:cNvSpPr>
            <a:spLocks noChangeArrowheads="1"/>
          </p:cNvSpPr>
          <p:nvPr/>
        </p:nvSpPr>
        <p:spPr bwMode="auto">
          <a:xfrm>
            <a:off x="6176963" y="25654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결제처리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은행</a:t>
            </a:r>
            <a:r>
              <a:rPr lang="en-US" altLang="ko-KR" sz="900" b="1"/>
              <a:t>/</a:t>
            </a:r>
            <a:r>
              <a:rPr lang="ko-KR" altLang="en-US" sz="900" b="1"/>
              <a:t>새마을금고</a:t>
            </a:r>
            <a:r>
              <a:rPr lang="en-US" altLang="ko-KR" sz="900" b="1"/>
              <a:t>)</a:t>
            </a:r>
          </a:p>
        </p:txBody>
      </p:sp>
      <p:cxnSp>
        <p:nvCxnSpPr>
          <p:cNvPr id="596213" name="AutoShape 245"/>
          <p:cNvCxnSpPr>
            <a:cxnSpLocks noChangeShapeType="1"/>
            <a:stCxn id="596173" idx="3"/>
            <a:endCxn id="596212" idx="0"/>
          </p:cNvCxnSpPr>
          <p:nvPr/>
        </p:nvCxnSpPr>
        <p:spPr bwMode="auto">
          <a:xfrm>
            <a:off x="5961063" y="2030413"/>
            <a:ext cx="596900" cy="5349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214" name="AutoShape 246"/>
          <p:cNvCxnSpPr>
            <a:cxnSpLocks noChangeShapeType="1"/>
            <a:stCxn id="596212" idx="1"/>
            <a:endCxn id="596211" idx="3"/>
          </p:cNvCxnSpPr>
          <p:nvPr/>
        </p:nvCxnSpPr>
        <p:spPr bwMode="auto">
          <a:xfrm flipH="1">
            <a:off x="5283200" y="2794000"/>
            <a:ext cx="8937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216" name="AutoShape 248"/>
          <p:cNvSpPr>
            <a:spLocks noChangeArrowheads="1"/>
          </p:cNvSpPr>
          <p:nvPr/>
        </p:nvSpPr>
        <p:spPr bwMode="auto">
          <a:xfrm>
            <a:off x="2400300" y="34036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수납처리</a:t>
            </a:r>
          </a:p>
        </p:txBody>
      </p:sp>
      <p:cxnSp>
        <p:nvCxnSpPr>
          <p:cNvPr id="596217" name="AutoShape 249"/>
          <p:cNvCxnSpPr>
            <a:cxnSpLocks noChangeShapeType="1"/>
            <a:stCxn id="596211" idx="1"/>
            <a:endCxn id="596235" idx="3"/>
          </p:cNvCxnSpPr>
          <p:nvPr/>
        </p:nvCxnSpPr>
        <p:spPr bwMode="auto">
          <a:xfrm flipH="1">
            <a:off x="3165475" y="2798763"/>
            <a:ext cx="13557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218" name="Text Box 250"/>
          <p:cNvSpPr txBox="1">
            <a:spLocks noChangeArrowheads="1"/>
          </p:cNvSpPr>
          <p:nvPr/>
        </p:nvSpPr>
        <p:spPr bwMode="auto">
          <a:xfrm>
            <a:off x="3440113" y="2582863"/>
            <a:ext cx="990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1"/>
              <a:t>수납내역</a:t>
            </a:r>
            <a:r>
              <a:rPr lang="en-US" altLang="ko-KR" sz="900" b="1"/>
              <a:t>(TEXT)</a:t>
            </a:r>
          </a:p>
        </p:txBody>
      </p:sp>
      <p:grpSp>
        <p:nvGrpSpPr>
          <p:cNvPr id="596219" name="Group 251"/>
          <p:cNvGrpSpPr>
            <a:grpSpLocks/>
          </p:cNvGrpSpPr>
          <p:nvPr/>
        </p:nvGrpSpPr>
        <p:grpSpPr bwMode="auto">
          <a:xfrm>
            <a:off x="1836738" y="4478338"/>
            <a:ext cx="720725" cy="358775"/>
            <a:chOff x="720" y="624"/>
            <a:chExt cx="624" cy="288"/>
          </a:xfrm>
        </p:grpSpPr>
        <p:grpSp>
          <p:nvGrpSpPr>
            <p:cNvPr id="596220" name="Group 25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6221" name="Freeform 25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222" name="Text Box 25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수납</a:t>
                </a:r>
              </a:p>
            </p:txBody>
          </p:sp>
        </p:grpSp>
        <p:sp>
          <p:nvSpPr>
            <p:cNvPr id="596223" name="Line 25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6224" name="Group 256"/>
          <p:cNvGrpSpPr>
            <a:grpSpLocks/>
          </p:cNvGrpSpPr>
          <p:nvPr/>
        </p:nvGrpSpPr>
        <p:grpSpPr bwMode="auto">
          <a:xfrm>
            <a:off x="2989263" y="4478338"/>
            <a:ext cx="720725" cy="698500"/>
            <a:chOff x="720" y="624"/>
            <a:chExt cx="624" cy="562"/>
          </a:xfrm>
        </p:grpSpPr>
        <p:grpSp>
          <p:nvGrpSpPr>
            <p:cNvPr id="596225" name="Group 257"/>
            <p:cNvGrpSpPr>
              <a:grpSpLocks/>
            </p:cNvGrpSpPr>
            <p:nvPr/>
          </p:nvGrpSpPr>
          <p:grpSpPr bwMode="auto">
            <a:xfrm>
              <a:off x="720" y="624"/>
              <a:ext cx="624" cy="562"/>
              <a:chOff x="3792" y="336"/>
              <a:chExt cx="576" cy="562"/>
            </a:xfrm>
          </p:grpSpPr>
          <p:sp>
            <p:nvSpPr>
              <p:cNvPr id="596226" name="Freeform 25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227" name="Text Box 259"/>
              <p:cNvSpPr txBox="1">
                <a:spLocks noChangeArrowheads="1"/>
              </p:cNvSpPr>
              <p:nvPr/>
            </p:nvSpPr>
            <p:spPr bwMode="auto">
              <a:xfrm>
                <a:off x="3792" y="385"/>
                <a:ext cx="576" cy="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지로수수료</a:t>
                </a:r>
                <a:r>
                  <a:rPr lang="en-US" altLang="ko-KR" sz="900" b="1"/>
                  <a:t>(GIRORECEIPT)</a:t>
                </a:r>
              </a:p>
            </p:txBody>
          </p:sp>
        </p:grpSp>
        <p:sp>
          <p:nvSpPr>
            <p:cNvPr id="596228" name="Line 26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6229" name="AutoShape 261"/>
          <p:cNvCxnSpPr>
            <a:cxnSpLocks noChangeShapeType="1"/>
            <a:stCxn id="596216" idx="2"/>
            <a:endCxn id="596222" idx="0"/>
          </p:cNvCxnSpPr>
          <p:nvPr/>
        </p:nvCxnSpPr>
        <p:spPr bwMode="auto">
          <a:xfrm flipH="1">
            <a:off x="2197100" y="3860800"/>
            <a:ext cx="584200" cy="677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230" name="AutoShape 262"/>
          <p:cNvCxnSpPr>
            <a:cxnSpLocks noChangeShapeType="1"/>
            <a:stCxn id="596216" idx="2"/>
            <a:endCxn id="596227" idx="0"/>
          </p:cNvCxnSpPr>
          <p:nvPr/>
        </p:nvCxnSpPr>
        <p:spPr bwMode="auto">
          <a:xfrm>
            <a:off x="2781300" y="3860800"/>
            <a:ext cx="568325" cy="677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231" name="AutoShape 263"/>
          <p:cNvSpPr>
            <a:spLocks noChangeArrowheads="1"/>
          </p:cNvSpPr>
          <p:nvPr/>
        </p:nvSpPr>
        <p:spPr bwMode="auto">
          <a:xfrm>
            <a:off x="4448175" y="46275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지료수수료</a:t>
            </a:r>
          </a:p>
          <a:p>
            <a:pPr algn="ctr"/>
            <a:r>
              <a:rPr lang="ko-KR" altLang="en-US" sz="900" b="1"/>
              <a:t>가져오기</a:t>
            </a:r>
          </a:p>
        </p:txBody>
      </p:sp>
      <p:sp>
        <p:nvSpPr>
          <p:cNvPr id="596233" name="AutoShape 265"/>
          <p:cNvSpPr>
            <a:spLocks noChangeArrowheads="1"/>
          </p:cNvSpPr>
          <p:nvPr/>
        </p:nvSpPr>
        <p:spPr bwMode="auto">
          <a:xfrm>
            <a:off x="6176963" y="46132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단가 수정</a:t>
            </a:r>
          </a:p>
        </p:txBody>
      </p:sp>
      <p:cxnSp>
        <p:nvCxnSpPr>
          <p:cNvPr id="596234" name="AutoShape 266"/>
          <p:cNvCxnSpPr>
            <a:cxnSpLocks noChangeShapeType="1"/>
            <a:stCxn id="596231" idx="3"/>
            <a:endCxn id="596233" idx="1"/>
          </p:cNvCxnSpPr>
          <p:nvPr/>
        </p:nvCxnSpPr>
        <p:spPr bwMode="auto">
          <a:xfrm flipV="1">
            <a:off x="5210175" y="4841875"/>
            <a:ext cx="966788" cy="14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235" name="Rectangle 267"/>
          <p:cNvSpPr>
            <a:spLocks noChangeArrowheads="1"/>
          </p:cNvSpPr>
          <p:nvPr/>
        </p:nvSpPr>
        <p:spPr bwMode="auto">
          <a:xfrm>
            <a:off x="2403475" y="257492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IMC</a:t>
            </a:r>
          </a:p>
        </p:txBody>
      </p:sp>
      <p:cxnSp>
        <p:nvCxnSpPr>
          <p:cNvPr id="596236" name="AutoShape 268"/>
          <p:cNvCxnSpPr>
            <a:cxnSpLocks noChangeShapeType="1"/>
            <a:stCxn id="596235" idx="2"/>
            <a:endCxn id="596216" idx="0"/>
          </p:cNvCxnSpPr>
          <p:nvPr/>
        </p:nvCxnSpPr>
        <p:spPr bwMode="auto">
          <a:xfrm flipH="1">
            <a:off x="2781300" y="3032125"/>
            <a:ext cx="31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238" name="AutoShape 270"/>
          <p:cNvCxnSpPr>
            <a:cxnSpLocks noChangeShapeType="1"/>
            <a:stCxn id="596227" idx="3"/>
            <a:endCxn id="596231" idx="1"/>
          </p:cNvCxnSpPr>
          <p:nvPr/>
        </p:nvCxnSpPr>
        <p:spPr bwMode="auto">
          <a:xfrm flipV="1">
            <a:off x="3709988" y="4856163"/>
            <a:ext cx="738187" cy="1587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 sz="120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801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결제계좌 업무 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상세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776288" y="10525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입주자</a:t>
            </a:r>
          </a:p>
        </p:txBody>
      </p:sp>
      <p:sp>
        <p:nvSpPr>
          <p:cNvPr id="598021" name="AutoShape 5"/>
          <p:cNvSpPr>
            <a:spLocks noChangeArrowheads="1"/>
          </p:cNvSpPr>
          <p:nvPr/>
        </p:nvSpPr>
        <p:spPr bwMode="auto">
          <a:xfrm>
            <a:off x="2401888" y="47005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 청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결제계좌</a:t>
            </a:r>
            <a:r>
              <a:rPr lang="en-US" altLang="ko-KR" sz="900" b="1"/>
              <a:t>)</a:t>
            </a:r>
          </a:p>
        </p:txBody>
      </p:sp>
      <p:cxnSp>
        <p:nvCxnSpPr>
          <p:cNvPr id="598022" name="AutoShape 6"/>
          <p:cNvCxnSpPr>
            <a:cxnSpLocks noChangeShapeType="1"/>
            <a:stCxn id="598021" idx="3"/>
            <a:endCxn id="598040" idx="1"/>
          </p:cNvCxnSpPr>
          <p:nvPr/>
        </p:nvCxnSpPr>
        <p:spPr bwMode="auto">
          <a:xfrm>
            <a:off x="3163888" y="4929188"/>
            <a:ext cx="336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23" name="AutoShape 7"/>
          <p:cNvSpPr>
            <a:spLocks noChangeArrowheads="1"/>
          </p:cNvSpPr>
          <p:nvPr/>
        </p:nvSpPr>
        <p:spPr bwMode="auto">
          <a:xfrm>
            <a:off x="2386013" y="27813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 청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지 로</a:t>
            </a:r>
            <a:r>
              <a:rPr lang="en-US" altLang="ko-KR" sz="900" b="1"/>
              <a:t>)</a:t>
            </a:r>
          </a:p>
        </p:txBody>
      </p:sp>
      <p:grpSp>
        <p:nvGrpSpPr>
          <p:cNvPr id="598024" name="Group 8"/>
          <p:cNvGrpSpPr>
            <a:grpSpLocks/>
          </p:cNvGrpSpPr>
          <p:nvPr/>
        </p:nvGrpSpPr>
        <p:grpSpPr bwMode="auto">
          <a:xfrm>
            <a:off x="5567363" y="3328988"/>
            <a:ext cx="720725" cy="425450"/>
            <a:chOff x="720" y="624"/>
            <a:chExt cx="624" cy="342"/>
          </a:xfrm>
        </p:grpSpPr>
        <p:grpSp>
          <p:nvGrpSpPr>
            <p:cNvPr id="598025" name="Group 9"/>
            <p:cNvGrpSpPr>
              <a:grpSpLocks/>
            </p:cNvGrpSpPr>
            <p:nvPr/>
          </p:nvGrpSpPr>
          <p:grpSpPr bwMode="auto">
            <a:xfrm>
              <a:off x="720" y="624"/>
              <a:ext cx="624" cy="342"/>
              <a:chOff x="3792" y="336"/>
              <a:chExt cx="576" cy="342"/>
            </a:xfrm>
          </p:grpSpPr>
          <p:sp>
            <p:nvSpPr>
              <p:cNvPr id="598026" name="Freeform 1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8027" name="Text Box 1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결제계좌</a:t>
                </a:r>
                <a:r>
                  <a:rPr lang="en-US" altLang="ko-KR" sz="900" b="1"/>
                  <a:t>(Temp)</a:t>
                </a:r>
              </a:p>
            </p:txBody>
          </p:sp>
        </p:grpSp>
        <p:sp>
          <p:nvSpPr>
            <p:cNvPr id="598028" name="Line 1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8029" name="Rectangle 13"/>
          <p:cNvSpPr>
            <a:spLocks noChangeArrowheads="1"/>
          </p:cNvSpPr>
          <p:nvPr/>
        </p:nvSpPr>
        <p:spPr bwMode="auto">
          <a:xfrm>
            <a:off x="3498850" y="5416550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농협</a:t>
            </a:r>
            <a:r>
              <a:rPr lang="en-US" altLang="ko-KR" sz="900" b="1"/>
              <a:t>/</a:t>
            </a:r>
            <a:r>
              <a:rPr lang="ko-KR" altLang="en-US" sz="900" b="1"/>
              <a:t>신협</a:t>
            </a:r>
          </a:p>
          <a:p>
            <a:pPr algn="ctr"/>
            <a:r>
              <a:rPr lang="en-US" altLang="ko-KR" sz="900" b="1"/>
              <a:t>/</a:t>
            </a:r>
            <a:r>
              <a:rPr lang="ko-KR" altLang="en-US" sz="900" b="1"/>
              <a:t>새마을금고</a:t>
            </a:r>
          </a:p>
        </p:txBody>
      </p:sp>
      <p:sp>
        <p:nvSpPr>
          <p:cNvPr id="598030" name="AutoShape 14"/>
          <p:cNvSpPr>
            <a:spLocks noChangeArrowheads="1"/>
          </p:cNvSpPr>
          <p:nvPr/>
        </p:nvSpPr>
        <p:spPr bwMode="auto">
          <a:xfrm>
            <a:off x="2409825" y="541972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 청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결제계좌</a:t>
            </a:r>
            <a:r>
              <a:rPr lang="en-US" altLang="ko-KR" sz="900" b="1"/>
              <a:t>)</a:t>
            </a:r>
          </a:p>
        </p:txBody>
      </p:sp>
      <p:cxnSp>
        <p:nvCxnSpPr>
          <p:cNvPr id="598031" name="AutoShape 15"/>
          <p:cNvCxnSpPr>
            <a:cxnSpLocks noChangeShapeType="1"/>
            <a:stCxn id="598030" idx="3"/>
            <a:endCxn id="598029" idx="1"/>
          </p:cNvCxnSpPr>
          <p:nvPr/>
        </p:nvCxnSpPr>
        <p:spPr bwMode="auto">
          <a:xfrm flipV="1">
            <a:off x="3171825" y="5645150"/>
            <a:ext cx="3270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32" name="AutoShape 16"/>
          <p:cNvCxnSpPr>
            <a:cxnSpLocks noChangeShapeType="1"/>
            <a:stCxn id="598029" idx="3"/>
            <a:endCxn id="598033" idx="1"/>
          </p:cNvCxnSpPr>
          <p:nvPr/>
        </p:nvCxnSpPr>
        <p:spPr bwMode="auto">
          <a:xfrm flipV="1">
            <a:off x="4260850" y="5640388"/>
            <a:ext cx="620713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33" name="Rectangle 17"/>
          <p:cNvSpPr>
            <a:spLocks noChangeArrowheads="1"/>
          </p:cNvSpPr>
          <p:nvPr/>
        </p:nvSpPr>
        <p:spPr bwMode="auto">
          <a:xfrm>
            <a:off x="4881563" y="5411788"/>
            <a:ext cx="762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KMS</a:t>
            </a:r>
          </a:p>
          <a:p>
            <a:pPr algn="ctr"/>
            <a:r>
              <a:rPr lang="en-US" altLang="ko-KR" sz="900" b="1"/>
              <a:t>System</a:t>
            </a:r>
          </a:p>
        </p:txBody>
      </p:sp>
      <p:grpSp>
        <p:nvGrpSpPr>
          <p:cNvPr id="598034" name="Group 18"/>
          <p:cNvGrpSpPr>
            <a:grpSpLocks/>
          </p:cNvGrpSpPr>
          <p:nvPr/>
        </p:nvGrpSpPr>
        <p:grpSpPr bwMode="auto">
          <a:xfrm>
            <a:off x="7818438" y="5326063"/>
            <a:ext cx="720725" cy="561975"/>
            <a:chOff x="720" y="624"/>
            <a:chExt cx="624" cy="452"/>
          </a:xfrm>
        </p:grpSpPr>
        <p:grpSp>
          <p:nvGrpSpPr>
            <p:cNvPr id="598035" name="Group 19"/>
            <p:cNvGrpSpPr>
              <a:grpSpLocks/>
            </p:cNvGrpSpPr>
            <p:nvPr/>
          </p:nvGrpSpPr>
          <p:grpSpPr bwMode="auto">
            <a:xfrm>
              <a:off x="720" y="624"/>
              <a:ext cx="624" cy="452"/>
              <a:chOff x="3792" y="336"/>
              <a:chExt cx="576" cy="452"/>
            </a:xfrm>
          </p:grpSpPr>
          <p:sp>
            <p:nvSpPr>
              <p:cNvPr id="598036" name="Freeform 2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8037" name="Text Box 2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결제계좌</a:t>
                </a:r>
                <a:r>
                  <a:rPr lang="en-US" altLang="ko-KR" sz="900"/>
                  <a:t>(</a:t>
                </a:r>
                <a:r>
                  <a:rPr lang="en-US" altLang="ko-KR" sz="900" b="1"/>
                  <a:t>KMS_TABLE</a:t>
                </a:r>
                <a:r>
                  <a:rPr lang="en-US" altLang="ko-KR" sz="900"/>
                  <a:t>)</a:t>
                </a:r>
              </a:p>
            </p:txBody>
          </p:sp>
        </p:grpSp>
        <p:sp>
          <p:nvSpPr>
            <p:cNvPr id="598038" name="Line 2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8039" name="Group 23"/>
          <p:cNvGrpSpPr>
            <a:grpSpLocks/>
          </p:cNvGrpSpPr>
          <p:nvPr/>
        </p:nvGrpSpPr>
        <p:grpSpPr bwMode="auto">
          <a:xfrm>
            <a:off x="3500438" y="4292600"/>
            <a:ext cx="1119187" cy="865188"/>
            <a:chOff x="2577" y="2175"/>
            <a:chExt cx="705" cy="545"/>
          </a:xfrm>
        </p:grpSpPr>
        <p:sp>
          <p:nvSpPr>
            <p:cNvPr id="598040" name="Rectangle 24"/>
            <p:cNvSpPr>
              <a:spLocks noChangeArrowheads="1"/>
            </p:cNvSpPr>
            <p:nvPr/>
          </p:nvSpPr>
          <p:spPr bwMode="auto">
            <a:xfrm>
              <a:off x="2577" y="2432"/>
              <a:ext cx="480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900" b="1"/>
                <a:t>외 은행</a:t>
              </a:r>
            </a:p>
          </p:txBody>
        </p:sp>
        <p:sp>
          <p:nvSpPr>
            <p:cNvPr id="598041" name="Rectangle 25"/>
            <p:cNvSpPr>
              <a:spLocks noChangeArrowheads="1"/>
            </p:cNvSpPr>
            <p:nvPr/>
          </p:nvSpPr>
          <p:spPr bwMode="auto">
            <a:xfrm>
              <a:off x="2802" y="2175"/>
              <a:ext cx="480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900" b="1"/>
                <a:t>부산</a:t>
              </a:r>
              <a:r>
                <a:rPr lang="en-US" altLang="ko-KR" sz="900" b="1"/>
                <a:t>/</a:t>
              </a:r>
              <a:r>
                <a:rPr lang="ko-KR" altLang="en-US" sz="900" b="1"/>
                <a:t>경남</a:t>
              </a:r>
            </a:p>
            <a:p>
              <a:pPr algn="ctr"/>
              <a:r>
                <a:rPr lang="ko-KR" altLang="en-US" sz="900" b="1"/>
                <a:t>은행</a:t>
              </a:r>
            </a:p>
          </p:txBody>
        </p:sp>
      </p:grpSp>
      <p:sp>
        <p:nvSpPr>
          <p:cNvPr id="598042" name="Rectangle 26"/>
          <p:cNvSpPr>
            <a:spLocks noChangeArrowheads="1"/>
          </p:cNvSpPr>
          <p:nvPr/>
        </p:nvSpPr>
        <p:spPr bwMode="auto">
          <a:xfrm>
            <a:off x="3856038" y="333216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IMC</a:t>
            </a:r>
          </a:p>
        </p:txBody>
      </p:sp>
      <p:cxnSp>
        <p:nvCxnSpPr>
          <p:cNvPr id="598043" name="AutoShape 27"/>
          <p:cNvCxnSpPr>
            <a:cxnSpLocks noChangeShapeType="1"/>
            <a:stCxn id="598041" idx="0"/>
            <a:endCxn id="598042" idx="2"/>
          </p:cNvCxnSpPr>
          <p:nvPr/>
        </p:nvCxnSpPr>
        <p:spPr bwMode="auto">
          <a:xfrm flipH="1" flipV="1">
            <a:off x="4237038" y="3789363"/>
            <a:ext cx="1587" cy="503237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44" name="Text Box 28"/>
          <p:cNvSpPr txBox="1">
            <a:spLocks noChangeArrowheads="1"/>
          </p:cNvSpPr>
          <p:nvPr/>
        </p:nvSpPr>
        <p:spPr bwMode="auto">
          <a:xfrm>
            <a:off x="3800475" y="3856038"/>
            <a:ext cx="871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협 정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시스템 연결</a:t>
            </a:r>
            <a:r>
              <a:rPr lang="en-US" altLang="ko-KR" sz="900" b="1"/>
              <a:t>)</a:t>
            </a:r>
          </a:p>
        </p:txBody>
      </p:sp>
      <p:cxnSp>
        <p:nvCxnSpPr>
          <p:cNvPr id="598045" name="AutoShape 29"/>
          <p:cNvCxnSpPr>
            <a:cxnSpLocks noChangeShapeType="1"/>
            <a:stCxn id="598042" idx="3"/>
            <a:endCxn id="598027" idx="1"/>
          </p:cNvCxnSpPr>
          <p:nvPr/>
        </p:nvCxnSpPr>
        <p:spPr bwMode="auto">
          <a:xfrm>
            <a:off x="4618038" y="3560763"/>
            <a:ext cx="949325" cy="11112"/>
          </a:xfrm>
          <a:prstGeom prst="straightConnector1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46" name="Text Box 30"/>
          <p:cNvSpPr txBox="1">
            <a:spLocks noChangeArrowheads="1"/>
          </p:cNvSpPr>
          <p:nvPr/>
        </p:nvSpPr>
        <p:spPr bwMode="auto">
          <a:xfrm>
            <a:off x="4740275" y="3365500"/>
            <a:ext cx="63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 b="1">
                <a:solidFill>
                  <a:schemeClr val="accent2"/>
                </a:solidFill>
              </a:rPr>
              <a:t>계좌정보</a:t>
            </a:r>
          </a:p>
          <a:p>
            <a:pPr algn="ctr"/>
            <a:r>
              <a:rPr lang="en-US" altLang="ko-KR" sz="900" b="1">
                <a:solidFill>
                  <a:schemeClr val="accent2"/>
                </a:solidFill>
              </a:rPr>
              <a:t>(</a:t>
            </a:r>
            <a:r>
              <a:rPr lang="ko-KR" altLang="en-US" sz="900" b="1">
                <a:solidFill>
                  <a:schemeClr val="accent2"/>
                </a:solidFill>
              </a:rPr>
              <a:t>전 문</a:t>
            </a:r>
            <a:r>
              <a:rPr lang="en-US" altLang="ko-KR" sz="9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98047" name="AutoShape 31"/>
          <p:cNvSpPr>
            <a:spLocks noChangeArrowheads="1"/>
          </p:cNvSpPr>
          <p:nvPr/>
        </p:nvSpPr>
        <p:spPr bwMode="auto">
          <a:xfrm>
            <a:off x="5719763" y="47005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신청자등록</a:t>
            </a:r>
          </a:p>
          <a:p>
            <a:pPr algn="ctr"/>
            <a:r>
              <a:rPr lang="en-US" altLang="ko-KR" sz="900" b="1"/>
              <a:t>(UPLOAD)</a:t>
            </a:r>
          </a:p>
        </p:txBody>
      </p:sp>
      <p:cxnSp>
        <p:nvCxnSpPr>
          <p:cNvPr id="598048" name="AutoShape 32"/>
          <p:cNvCxnSpPr>
            <a:cxnSpLocks noChangeShapeType="1"/>
            <a:stCxn id="598040" idx="3"/>
            <a:endCxn id="598047" idx="1"/>
          </p:cNvCxnSpPr>
          <p:nvPr/>
        </p:nvCxnSpPr>
        <p:spPr bwMode="auto">
          <a:xfrm>
            <a:off x="4262438" y="4929188"/>
            <a:ext cx="1457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49" name="Text Box 33"/>
          <p:cNvSpPr txBox="1">
            <a:spLocks noChangeArrowheads="1"/>
          </p:cNvSpPr>
          <p:nvPr/>
        </p:nvSpPr>
        <p:spPr bwMode="auto">
          <a:xfrm>
            <a:off x="4433888" y="4745038"/>
            <a:ext cx="879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Text</a:t>
            </a:r>
          </a:p>
          <a:p>
            <a:pPr algn="ctr"/>
            <a:r>
              <a:rPr lang="en-US" altLang="ko-KR" sz="900"/>
              <a:t>(</a:t>
            </a:r>
            <a:r>
              <a:rPr lang="ko-KR" altLang="en-US" sz="900"/>
              <a:t>각 은행양식</a:t>
            </a:r>
            <a:r>
              <a:rPr lang="en-US" altLang="ko-KR" sz="900" b="1"/>
              <a:t>)</a:t>
            </a:r>
          </a:p>
        </p:txBody>
      </p:sp>
      <p:grpSp>
        <p:nvGrpSpPr>
          <p:cNvPr id="598050" name="Group 34"/>
          <p:cNvGrpSpPr>
            <a:grpSpLocks/>
          </p:cNvGrpSpPr>
          <p:nvPr/>
        </p:nvGrpSpPr>
        <p:grpSpPr bwMode="auto">
          <a:xfrm>
            <a:off x="7812088" y="3579813"/>
            <a:ext cx="720725" cy="561975"/>
            <a:chOff x="720" y="624"/>
            <a:chExt cx="624" cy="452"/>
          </a:xfrm>
        </p:grpSpPr>
        <p:grpSp>
          <p:nvGrpSpPr>
            <p:cNvPr id="598051" name="Group 35"/>
            <p:cNvGrpSpPr>
              <a:grpSpLocks/>
            </p:cNvGrpSpPr>
            <p:nvPr/>
          </p:nvGrpSpPr>
          <p:grpSpPr bwMode="auto">
            <a:xfrm>
              <a:off x="720" y="624"/>
              <a:ext cx="624" cy="452"/>
              <a:chOff x="3792" y="336"/>
              <a:chExt cx="576" cy="452"/>
            </a:xfrm>
          </p:grpSpPr>
          <p:sp>
            <p:nvSpPr>
              <p:cNvPr id="598052" name="Freeform 3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8053" name="Text Box 3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결제계좌정보</a:t>
                </a:r>
                <a:r>
                  <a:rPr lang="en-US" altLang="ko-KR" sz="900" b="1"/>
                  <a:t>(AutoPay)</a:t>
                </a:r>
              </a:p>
            </p:txBody>
          </p:sp>
        </p:grpSp>
        <p:sp>
          <p:nvSpPr>
            <p:cNvPr id="598054" name="Line 3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8055" name="AutoShape 39"/>
          <p:cNvSpPr>
            <a:spLocks noChangeArrowheads="1"/>
          </p:cNvSpPr>
          <p:nvPr/>
        </p:nvSpPr>
        <p:spPr bwMode="auto">
          <a:xfrm>
            <a:off x="7794625" y="44370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이관처리</a:t>
            </a:r>
          </a:p>
          <a:p>
            <a:pPr algn="ctr"/>
            <a:r>
              <a:rPr lang="en-US" altLang="ko-KR" sz="900" b="1"/>
              <a:t>(UPLOAD)</a:t>
            </a:r>
          </a:p>
        </p:txBody>
      </p:sp>
      <p:cxnSp>
        <p:nvCxnSpPr>
          <p:cNvPr id="598056" name="AutoShape 40"/>
          <p:cNvCxnSpPr>
            <a:cxnSpLocks noChangeShapeType="1"/>
            <a:stCxn id="598037" idx="0"/>
            <a:endCxn id="598055" idx="2"/>
          </p:cNvCxnSpPr>
          <p:nvPr/>
        </p:nvCxnSpPr>
        <p:spPr bwMode="auto">
          <a:xfrm flipH="1" flipV="1">
            <a:off x="8175625" y="4894263"/>
            <a:ext cx="31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57" name="AutoShape 41"/>
          <p:cNvCxnSpPr>
            <a:cxnSpLocks noChangeShapeType="1"/>
            <a:stCxn id="598055" idx="0"/>
            <a:endCxn id="598053" idx="2"/>
          </p:cNvCxnSpPr>
          <p:nvPr/>
        </p:nvCxnSpPr>
        <p:spPr bwMode="auto">
          <a:xfrm rot="5400000" flipH="1">
            <a:off x="8026400" y="4287838"/>
            <a:ext cx="2952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1568450" y="5445125"/>
            <a:ext cx="63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결제계좌</a:t>
            </a:r>
          </a:p>
        </p:txBody>
      </p:sp>
      <p:sp>
        <p:nvSpPr>
          <p:cNvPr id="598059" name="Text Box 43"/>
          <p:cNvSpPr txBox="1">
            <a:spLocks noChangeArrowheads="1"/>
          </p:cNvSpPr>
          <p:nvPr/>
        </p:nvSpPr>
        <p:spPr bwMode="auto">
          <a:xfrm>
            <a:off x="1568450" y="4724400"/>
            <a:ext cx="63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결제계좌</a:t>
            </a:r>
          </a:p>
        </p:txBody>
      </p:sp>
      <p:sp>
        <p:nvSpPr>
          <p:cNvPr id="598060" name="AutoShape 44"/>
          <p:cNvSpPr>
            <a:spLocks noChangeArrowheads="1"/>
          </p:cNvSpPr>
          <p:nvPr/>
        </p:nvSpPr>
        <p:spPr bwMode="auto">
          <a:xfrm>
            <a:off x="6681788" y="33512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이관처리</a:t>
            </a:r>
          </a:p>
          <a:p>
            <a:pPr algn="ctr"/>
            <a:r>
              <a:rPr lang="en-US" altLang="ko-KR" sz="900" b="1"/>
              <a:t>(UPLOAD)</a:t>
            </a:r>
          </a:p>
        </p:txBody>
      </p:sp>
      <p:cxnSp>
        <p:nvCxnSpPr>
          <p:cNvPr id="598061" name="AutoShape 45"/>
          <p:cNvCxnSpPr>
            <a:cxnSpLocks noChangeShapeType="1"/>
            <a:stCxn id="598027" idx="3"/>
            <a:endCxn id="598060" idx="1"/>
          </p:cNvCxnSpPr>
          <p:nvPr/>
        </p:nvCxnSpPr>
        <p:spPr bwMode="auto">
          <a:xfrm>
            <a:off x="6288088" y="3571875"/>
            <a:ext cx="393700" cy="7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62" name="AutoShape 46"/>
          <p:cNvCxnSpPr>
            <a:cxnSpLocks noChangeShapeType="1"/>
            <a:stCxn id="598060" idx="3"/>
            <a:endCxn id="598052" idx="1"/>
          </p:cNvCxnSpPr>
          <p:nvPr/>
        </p:nvCxnSpPr>
        <p:spPr bwMode="auto">
          <a:xfrm>
            <a:off x="7443788" y="3579813"/>
            <a:ext cx="368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63" name="AutoShape 47"/>
          <p:cNvSpPr>
            <a:spLocks noChangeArrowheads="1"/>
          </p:cNvSpPr>
          <p:nvPr/>
        </p:nvSpPr>
        <p:spPr bwMode="auto">
          <a:xfrm>
            <a:off x="2360613" y="16335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 청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카 드</a:t>
            </a:r>
            <a:r>
              <a:rPr lang="en-US" altLang="ko-KR" sz="900" b="1"/>
              <a:t>) </a:t>
            </a:r>
          </a:p>
        </p:txBody>
      </p:sp>
      <p:sp>
        <p:nvSpPr>
          <p:cNvPr id="598064" name="Rectangle 48"/>
          <p:cNvSpPr>
            <a:spLocks noChangeArrowheads="1"/>
          </p:cNvSpPr>
          <p:nvPr/>
        </p:nvSpPr>
        <p:spPr bwMode="auto">
          <a:xfrm>
            <a:off x="3833813" y="1628775"/>
            <a:ext cx="762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E_</a:t>
            </a:r>
            <a:r>
              <a:rPr lang="ko-KR" altLang="en-US" sz="900" b="1"/>
              <a:t>아파트</a:t>
            </a:r>
          </a:p>
          <a:p>
            <a:pPr algn="ctr"/>
            <a:r>
              <a:rPr lang="en-US" altLang="ko-KR" sz="900" b="1"/>
              <a:t>System</a:t>
            </a:r>
          </a:p>
        </p:txBody>
      </p:sp>
      <p:cxnSp>
        <p:nvCxnSpPr>
          <p:cNvPr id="598065" name="AutoShape 49"/>
          <p:cNvCxnSpPr>
            <a:cxnSpLocks noChangeShapeType="1"/>
            <a:stCxn id="598063" idx="3"/>
            <a:endCxn id="598064" idx="1"/>
          </p:cNvCxnSpPr>
          <p:nvPr/>
        </p:nvCxnSpPr>
        <p:spPr bwMode="auto">
          <a:xfrm flipV="1">
            <a:off x="3122613" y="1857375"/>
            <a:ext cx="711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66" name="AutoShape 50"/>
          <p:cNvSpPr>
            <a:spLocks noChangeArrowheads="1"/>
          </p:cNvSpPr>
          <p:nvPr/>
        </p:nvSpPr>
        <p:spPr bwMode="auto">
          <a:xfrm>
            <a:off x="4983163" y="16287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신청자등록</a:t>
            </a:r>
          </a:p>
        </p:txBody>
      </p:sp>
      <p:cxnSp>
        <p:nvCxnSpPr>
          <p:cNvPr id="598067" name="AutoShape 51"/>
          <p:cNvCxnSpPr>
            <a:cxnSpLocks noChangeShapeType="1"/>
            <a:stCxn id="598064" idx="3"/>
            <a:endCxn id="598066" idx="1"/>
          </p:cNvCxnSpPr>
          <p:nvPr/>
        </p:nvCxnSpPr>
        <p:spPr bwMode="auto">
          <a:xfrm>
            <a:off x="4595813" y="1857375"/>
            <a:ext cx="387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8068" name="Group 52"/>
          <p:cNvGrpSpPr>
            <a:grpSpLocks/>
          </p:cNvGrpSpPr>
          <p:nvPr/>
        </p:nvGrpSpPr>
        <p:grpSpPr bwMode="auto">
          <a:xfrm>
            <a:off x="6176963" y="1614488"/>
            <a:ext cx="720725" cy="425450"/>
            <a:chOff x="720" y="624"/>
            <a:chExt cx="624" cy="342"/>
          </a:xfrm>
        </p:grpSpPr>
        <p:grpSp>
          <p:nvGrpSpPr>
            <p:cNvPr id="598069" name="Group 53"/>
            <p:cNvGrpSpPr>
              <a:grpSpLocks/>
            </p:cNvGrpSpPr>
            <p:nvPr/>
          </p:nvGrpSpPr>
          <p:grpSpPr bwMode="auto">
            <a:xfrm>
              <a:off x="720" y="624"/>
              <a:ext cx="624" cy="342"/>
              <a:chOff x="3792" y="336"/>
              <a:chExt cx="576" cy="342"/>
            </a:xfrm>
          </p:grpSpPr>
          <p:sp>
            <p:nvSpPr>
              <p:cNvPr id="598070" name="Freeform 5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8071" name="Text Box 55"/>
              <p:cNvSpPr txBox="1">
                <a:spLocks noChangeArrowheads="1"/>
              </p:cNvSpPr>
              <p:nvPr/>
            </p:nvSpPr>
            <p:spPr bwMode="auto">
              <a:xfrm>
                <a:off x="3792" y="385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카드</a:t>
                </a:r>
              </a:p>
              <a:p>
                <a:pPr algn="ctr"/>
                <a:r>
                  <a:rPr lang="ko-KR" altLang="en-US" sz="900" b="1"/>
                  <a:t>신청자</a:t>
                </a:r>
              </a:p>
            </p:txBody>
          </p:sp>
        </p:grpSp>
        <p:sp>
          <p:nvSpPr>
            <p:cNvPr id="598072" name="Line 5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8073" name="AutoShape 57"/>
          <p:cNvCxnSpPr>
            <a:cxnSpLocks noChangeShapeType="1"/>
            <a:stCxn id="598066" idx="3"/>
            <a:endCxn id="598071" idx="1"/>
          </p:cNvCxnSpPr>
          <p:nvPr/>
        </p:nvCxnSpPr>
        <p:spPr bwMode="auto">
          <a:xfrm>
            <a:off x="5745163" y="1857375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74" name="AutoShape 58"/>
          <p:cNvSpPr>
            <a:spLocks noChangeArrowheads="1"/>
          </p:cNvSpPr>
          <p:nvPr/>
        </p:nvSpPr>
        <p:spPr bwMode="auto">
          <a:xfrm>
            <a:off x="6313488" y="540702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신청자등록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직접입력</a:t>
            </a:r>
            <a:r>
              <a:rPr lang="en-US" altLang="ko-KR" sz="900" b="1"/>
              <a:t>)</a:t>
            </a:r>
          </a:p>
        </p:txBody>
      </p:sp>
      <p:cxnSp>
        <p:nvCxnSpPr>
          <p:cNvPr id="598075" name="AutoShape 59"/>
          <p:cNvCxnSpPr>
            <a:cxnSpLocks noChangeShapeType="1"/>
            <a:stCxn id="598033" idx="3"/>
            <a:endCxn id="598074" idx="1"/>
          </p:cNvCxnSpPr>
          <p:nvPr/>
        </p:nvCxnSpPr>
        <p:spPr bwMode="auto">
          <a:xfrm flipV="1">
            <a:off x="5643563" y="5635625"/>
            <a:ext cx="6699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76" name="AutoShape 60"/>
          <p:cNvCxnSpPr>
            <a:cxnSpLocks noChangeShapeType="1"/>
            <a:stCxn id="598074" idx="3"/>
            <a:endCxn id="598037" idx="1"/>
          </p:cNvCxnSpPr>
          <p:nvPr/>
        </p:nvCxnSpPr>
        <p:spPr bwMode="auto">
          <a:xfrm>
            <a:off x="7075488" y="5635625"/>
            <a:ext cx="742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77" name="AutoShape 61"/>
          <p:cNvSpPr>
            <a:spLocks noChangeArrowheads="1"/>
          </p:cNvSpPr>
          <p:nvPr/>
        </p:nvSpPr>
        <p:spPr bwMode="auto">
          <a:xfrm>
            <a:off x="3857625" y="27844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지로용</a:t>
            </a:r>
          </a:p>
          <a:p>
            <a:pPr algn="ctr"/>
            <a:r>
              <a:rPr lang="ko-KR" altLang="en-US" sz="900" b="1"/>
              <a:t>고지서발급</a:t>
            </a:r>
          </a:p>
        </p:txBody>
      </p:sp>
      <p:cxnSp>
        <p:nvCxnSpPr>
          <p:cNvPr id="598078" name="AutoShape 62"/>
          <p:cNvCxnSpPr>
            <a:cxnSpLocks noChangeShapeType="1"/>
            <a:stCxn id="598023" idx="3"/>
            <a:endCxn id="598077" idx="1"/>
          </p:cNvCxnSpPr>
          <p:nvPr/>
        </p:nvCxnSpPr>
        <p:spPr bwMode="auto">
          <a:xfrm>
            <a:off x="3148013" y="3009900"/>
            <a:ext cx="7096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8079" name="Group 63"/>
          <p:cNvGrpSpPr>
            <a:grpSpLocks/>
          </p:cNvGrpSpPr>
          <p:nvPr/>
        </p:nvGrpSpPr>
        <p:grpSpPr bwMode="auto">
          <a:xfrm>
            <a:off x="6176963" y="2682875"/>
            <a:ext cx="720725" cy="561975"/>
            <a:chOff x="720" y="624"/>
            <a:chExt cx="624" cy="452"/>
          </a:xfrm>
        </p:grpSpPr>
        <p:grpSp>
          <p:nvGrpSpPr>
            <p:cNvPr id="598080" name="Group 64"/>
            <p:cNvGrpSpPr>
              <a:grpSpLocks/>
            </p:cNvGrpSpPr>
            <p:nvPr/>
          </p:nvGrpSpPr>
          <p:grpSpPr bwMode="auto">
            <a:xfrm>
              <a:off x="720" y="624"/>
              <a:ext cx="624" cy="452"/>
              <a:chOff x="3792" y="336"/>
              <a:chExt cx="576" cy="452"/>
            </a:xfrm>
          </p:grpSpPr>
          <p:sp>
            <p:nvSpPr>
              <p:cNvPr id="598081" name="Freeform 6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8082" name="Text Box 6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고지정보</a:t>
                </a:r>
              </a:p>
              <a:p>
                <a:pPr algn="ctr"/>
                <a:r>
                  <a:rPr lang="en-US" altLang="ko-KR" sz="900"/>
                  <a:t>(</a:t>
                </a:r>
                <a:r>
                  <a:rPr lang="ko-KR" altLang="en-US" sz="900"/>
                  <a:t>지로발급구분</a:t>
                </a:r>
                <a:r>
                  <a:rPr lang="en-US" altLang="ko-KR" sz="900"/>
                  <a:t>)</a:t>
                </a:r>
              </a:p>
            </p:txBody>
          </p:sp>
        </p:grpSp>
        <p:sp>
          <p:nvSpPr>
            <p:cNvPr id="598083" name="Line 6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8084" name="AutoShape 68"/>
          <p:cNvCxnSpPr>
            <a:cxnSpLocks noChangeShapeType="1"/>
            <a:stCxn id="598077" idx="3"/>
            <a:endCxn id="598082" idx="1"/>
          </p:cNvCxnSpPr>
          <p:nvPr/>
        </p:nvCxnSpPr>
        <p:spPr bwMode="auto">
          <a:xfrm flipV="1">
            <a:off x="4619625" y="2994025"/>
            <a:ext cx="1557338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85" name="AutoShape 69"/>
          <p:cNvCxnSpPr>
            <a:cxnSpLocks noChangeShapeType="1"/>
            <a:stCxn id="598020" idx="2"/>
            <a:endCxn id="598063" idx="1"/>
          </p:cNvCxnSpPr>
          <p:nvPr/>
        </p:nvCxnSpPr>
        <p:spPr bwMode="auto">
          <a:xfrm rot="16200000" flipH="1">
            <a:off x="1582738" y="1084263"/>
            <a:ext cx="352425" cy="1203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86" name="AutoShape 70"/>
          <p:cNvCxnSpPr>
            <a:cxnSpLocks noChangeShapeType="1"/>
            <a:stCxn id="598020" idx="2"/>
            <a:endCxn id="598023" idx="1"/>
          </p:cNvCxnSpPr>
          <p:nvPr/>
        </p:nvCxnSpPr>
        <p:spPr bwMode="auto">
          <a:xfrm rot="16200000" flipH="1">
            <a:off x="1021557" y="1645444"/>
            <a:ext cx="1500187" cy="1228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87" name="AutoShape 71"/>
          <p:cNvCxnSpPr>
            <a:cxnSpLocks noChangeShapeType="1"/>
            <a:stCxn id="598020" idx="2"/>
            <a:endCxn id="598021" idx="1"/>
          </p:cNvCxnSpPr>
          <p:nvPr/>
        </p:nvCxnSpPr>
        <p:spPr bwMode="auto">
          <a:xfrm rot="16200000" flipH="1">
            <a:off x="69850" y="2597151"/>
            <a:ext cx="3419475" cy="1244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88" name="AutoShape 72"/>
          <p:cNvCxnSpPr>
            <a:cxnSpLocks noChangeShapeType="1"/>
            <a:stCxn id="598020" idx="2"/>
            <a:endCxn id="598030" idx="1"/>
          </p:cNvCxnSpPr>
          <p:nvPr/>
        </p:nvCxnSpPr>
        <p:spPr bwMode="auto">
          <a:xfrm rot="16200000" flipH="1">
            <a:off x="-285749" y="2952750"/>
            <a:ext cx="4138612" cy="1252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9" name="Text Box 73"/>
          <p:cNvSpPr txBox="1">
            <a:spLocks noChangeArrowheads="1"/>
          </p:cNvSpPr>
          <p:nvPr/>
        </p:nvSpPr>
        <p:spPr bwMode="auto">
          <a:xfrm>
            <a:off x="1495425" y="1633538"/>
            <a:ext cx="7858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카드로 결제</a:t>
            </a:r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1500188" y="2781300"/>
            <a:ext cx="7858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지로로 처리</a:t>
            </a:r>
          </a:p>
        </p:txBody>
      </p:sp>
      <p:sp>
        <p:nvSpPr>
          <p:cNvPr id="598091" name="AutoShape 75"/>
          <p:cNvSpPr>
            <a:spLocks noChangeArrowheads="1"/>
          </p:cNvSpPr>
          <p:nvPr/>
        </p:nvSpPr>
        <p:spPr bwMode="auto">
          <a:xfrm>
            <a:off x="7786688" y="16287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이관처리</a:t>
            </a:r>
          </a:p>
          <a:p>
            <a:pPr algn="ctr"/>
            <a:r>
              <a:rPr lang="en-US" altLang="ko-KR" sz="900" b="1"/>
              <a:t>(UPLOAD)</a:t>
            </a:r>
          </a:p>
        </p:txBody>
      </p:sp>
      <p:cxnSp>
        <p:nvCxnSpPr>
          <p:cNvPr id="598092" name="AutoShape 76"/>
          <p:cNvCxnSpPr>
            <a:cxnSpLocks noChangeShapeType="1"/>
            <a:stCxn id="598071" idx="3"/>
            <a:endCxn id="598091" idx="1"/>
          </p:cNvCxnSpPr>
          <p:nvPr/>
        </p:nvCxnSpPr>
        <p:spPr bwMode="auto">
          <a:xfrm>
            <a:off x="6897688" y="1857375"/>
            <a:ext cx="889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93" name="AutoShape 77"/>
          <p:cNvCxnSpPr>
            <a:cxnSpLocks noChangeShapeType="1"/>
            <a:stCxn id="598047" idx="0"/>
            <a:endCxn id="598054" idx="1"/>
          </p:cNvCxnSpPr>
          <p:nvPr/>
        </p:nvCxnSpPr>
        <p:spPr bwMode="auto">
          <a:xfrm rot="16200000">
            <a:off x="6603207" y="3436144"/>
            <a:ext cx="762000" cy="17668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094" name="AutoShape 78"/>
          <p:cNvCxnSpPr>
            <a:cxnSpLocks noChangeShapeType="1"/>
            <a:stCxn id="598091" idx="2"/>
            <a:endCxn id="598053" idx="0"/>
          </p:cNvCxnSpPr>
          <p:nvPr/>
        </p:nvCxnSpPr>
        <p:spPr bwMode="auto">
          <a:xfrm>
            <a:off x="8167688" y="2085975"/>
            <a:ext cx="4762" cy="155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8095" name="Group 79"/>
          <p:cNvGrpSpPr>
            <a:grpSpLocks/>
          </p:cNvGrpSpPr>
          <p:nvPr/>
        </p:nvGrpSpPr>
        <p:grpSpPr bwMode="auto">
          <a:xfrm>
            <a:off x="8897938" y="3563938"/>
            <a:ext cx="506412" cy="431800"/>
            <a:chOff x="5605" y="2251"/>
            <a:chExt cx="319" cy="272"/>
          </a:xfrm>
        </p:grpSpPr>
        <p:sp>
          <p:nvSpPr>
            <p:cNvPr id="598096" name="Oval 80"/>
            <p:cNvSpPr>
              <a:spLocks noChangeArrowheads="1"/>
            </p:cNvSpPr>
            <p:nvPr/>
          </p:nvSpPr>
          <p:spPr bwMode="auto">
            <a:xfrm>
              <a:off x="5605" y="2251"/>
              <a:ext cx="227" cy="27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8097" name="Text Box 81"/>
            <p:cNvSpPr txBox="1">
              <a:spLocks noChangeArrowheads="1"/>
            </p:cNvSpPr>
            <p:nvPr/>
          </p:nvSpPr>
          <p:spPr bwMode="auto">
            <a:xfrm>
              <a:off x="5620" y="2329"/>
              <a:ext cx="3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b="1"/>
                <a:t>수납</a:t>
              </a:r>
            </a:p>
          </p:txBody>
        </p:sp>
      </p:grpSp>
      <p:cxnSp>
        <p:nvCxnSpPr>
          <p:cNvPr id="598098" name="AutoShape 82"/>
          <p:cNvCxnSpPr>
            <a:cxnSpLocks noChangeShapeType="1"/>
            <a:stCxn id="598053" idx="3"/>
            <a:endCxn id="598097" idx="1"/>
          </p:cNvCxnSpPr>
          <p:nvPr/>
        </p:nvCxnSpPr>
        <p:spPr bwMode="auto">
          <a:xfrm flipV="1">
            <a:off x="8532813" y="3825875"/>
            <a:ext cx="388937" cy="65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99" name="AutoShape 83"/>
          <p:cNvSpPr>
            <a:spLocks noChangeArrowheads="1"/>
          </p:cNvSpPr>
          <p:nvPr/>
        </p:nvSpPr>
        <p:spPr bwMode="auto">
          <a:xfrm>
            <a:off x="2370138" y="21796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 청</a:t>
            </a:r>
          </a:p>
          <a:p>
            <a:pPr algn="ctr"/>
            <a:r>
              <a:rPr lang="en-US" altLang="ko-KR" sz="900" b="1"/>
              <a:t>(CMS) </a:t>
            </a:r>
          </a:p>
        </p:txBody>
      </p:sp>
      <p:cxnSp>
        <p:nvCxnSpPr>
          <p:cNvPr id="598100" name="AutoShape 84"/>
          <p:cNvCxnSpPr>
            <a:cxnSpLocks noChangeShapeType="1"/>
            <a:stCxn id="598020" idx="2"/>
            <a:endCxn id="598099" idx="1"/>
          </p:cNvCxnSpPr>
          <p:nvPr/>
        </p:nvCxnSpPr>
        <p:spPr bwMode="auto">
          <a:xfrm rot="16200000" flipH="1">
            <a:off x="1314450" y="1352551"/>
            <a:ext cx="898525" cy="1212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101" name="AutoShape 85"/>
          <p:cNvCxnSpPr>
            <a:cxnSpLocks noChangeShapeType="1"/>
            <a:stCxn id="598099" idx="3"/>
            <a:endCxn id="598102" idx="1"/>
          </p:cNvCxnSpPr>
          <p:nvPr/>
        </p:nvCxnSpPr>
        <p:spPr bwMode="auto">
          <a:xfrm>
            <a:off x="3132138" y="2408238"/>
            <a:ext cx="698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102" name="Rectangle 86"/>
          <p:cNvSpPr>
            <a:spLocks noChangeArrowheads="1"/>
          </p:cNvSpPr>
          <p:nvPr/>
        </p:nvSpPr>
        <p:spPr bwMode="auto">
          <a:xfrm>
            <a:off x="3830638" y="2179638"/>
            <a:ext cx="762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E_</a:t>
            </a:r>
            <a:r>
              <a:rPr lang="ko-KR" altLang="en-US" sz="900" b="1"/>
              <a:t>아파트</a:t>
            </a:r>
          </a:p>
          <a:p>
            <a:pPr algn="ctr"/>
            <a:r>
              <a:rPr lang="en-US" altLang="ko-KR" sz="900" b="1"/>
              <a:t>System</a:t>
            </a:r>
          </a:p>
        </p:txBody>
      </p:sp>
      <p:sp>
        <p:nvSpPr>
          <p:cNvPr id="598103" name="AutoShape 87"/>
          <p:cNvSpPr>
            <a:spLocks noChangeArrowheads="1"/>
          </p:cNvSpPr>
          <p:nvPr/>
        </p:nvSpPr>
        <p:spPr bwMode="auto">
          <a:xfrm>
            <a:off x="4979988" y="21764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신청자등록</a:t>
            </a:r>
          </a:p>
        </p:txBody>
      </p:sp>
      <p:cxnSp>
        <p:nvCxnSpPr>
          <p:cNvPr id="598104" name="AutoShape 88"/>
          <p:cNvCxnSpPr>
            <a:cxnSpLocks noChangeShapeType="1"/>
            <a:stCxn id="598102" idx="3"/>
            <a:endCxn id="598103" idx="1"/>
          </p:cNvCxnSpPr>
          <p:nvPr/>
        </p:nvCxnSpPr>
        <p:spPr bwMode="auto">
          <a:xfrm flipV="1">
            <a:off x="4592638" y="2405063"/>
            <a:ext cx="3873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8105" name="AutoShape 89"/>
          <p:cNvCxnSpPr>
            <a:cxnSpLocks noChangeShapeType="1"/>
            <a:stCxn id="598103" idx="3"/>
            <a:endCxn id="598109" idx="1"/>
          </p:cNvCxnSpPr>
          <p:nvPr/>
        </p:nvCxnSpPr>
        <p:spPr bwMode="auto">
          <a:xfrm>
            <a:off x="5741988" y="2405063"/>
            <a:ext cx="43497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8106" name="Group 90"/>
          <p:cNvGrpSpPr>
            <a:grpSpLocks/>
          </p:cNvGrpSpPr>
          <p:nvPr/>
        </p:nvGrpSpPr>
        <p:grpSpPr bwMode="auto">
          <a:xfrm>
            <a:off x="6176963" y="2166938"/>
            <a:ext cx="720725" cy="425450"/>
            <a:chOff x="720" y="624"/>
            <a:chExt cx="624" cy="342"/>
          </a:xfrm>
        </p:grpSpPr>
        <p:grpSp>
          <p:nvGrpSpPr>
            <p:cNvPr id="598107" name="Group 91"/>
            <p:cNvGrpSpPr>
              <a:grpSpLocks/>
            </p:cNvGrpSpPr>
            <p:nvPr/>
          </p:nvGrpSpPr>
          <p:grpSpPr bwMode="auto">
            <a:xfrm>
              <a:off x="720" y="624"/>
              <a:ext cx="624" cy="342"/>
              <a:chOff x="3792" y="336"/>
              <a:chExt cx="576" cy="342"/>
            </a:xfrm>
          </p:grpSpPr>
          <p:sp>
            <p:nvSpPr>
              <p:cNvPr id="598108" name="Freeform 9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8109" name="Text Box 9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결제계좌</a:t>
                </a:r>
                <a:r>
                  <a:rPr lang="en-US" altLang="ko-KR" sz="900" b="1"/>
                  <a:t>(Temp)</a:t>
                </a:r>
              </a:p>
            </p:txBody>
          </p:sp>
        </p:grpSp>
        <p:sp>
          <p:nvSpPr>
            <p:cNvPr id="598110" name="Line 9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8111" name="AutoShape 95"/>
          <p:cNvCxnSpPr>
            <a:cxnSpLocks noChangeShapeType="1"/>
            <a:stCxn id="598109" idx="3"/>
            <a:endCxn id="598052" idx="1"/>
          </p:cNvCxnSpPr>
          <p:nvPr/>
        </p:nvCxnSpPr>
        <p:spPr bwMode="auto">
          <a:xfrm>
            <a:off x="6897688" y="2409825"/>
            <a:ext cx="914400" cy="1169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 sz="120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904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세금계산서 처리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상세</a:t>
            </a:r>
          </a:p>
        </p:txBody>
      </p:sp>
      <p:sp>
        <p:nvSpPr>
          <p:cNvPr id="599146" name="Rectangle 106"/>
          <p:cNvSpPr>
            <a:spLocks noChangeArrowheads="1"/>
          </p:cNvSpPr>
          <p:nvPr/>
        </p:nvSpPr>
        <p:spPr bwMode="auto">
          <a:xfrm>
            <a:off x="849313" y="15605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상가</a:t>
            </a:r>
            <a:r>
              <a:rPr lang="en-US" altLang="ko-KR" sz="900" b="1"/>
              <a:t>/</a:t>
            </a:r>
            <a:r>
              <a:rPr lang="ko-KR" altLang="en-US" sz="900" b="1"/>
              <a:t>세대</a:t>
            </a:r>
          </a:p>
        </p:txBody>
      </p:sp>
      <p:cxnSp>
        <p:nvCxnSpPr>
          <p:cNvPr id="599147" name="AutoShape 107"/>
          <p:cNvCxnSpPr>
            <a:cxnSpLocks noChangeShapeType="1"/>
            <a:stCxn id="599146" idx="3"/>
            <a:endCxn id="599148" idx="1"/>
          </p:cNvCxnSpPr>
          <p:nvPr/>
        </p:nvCxnSpPr>
        <p:spPr bwMode="auto">
          <a:xfrm flipV="1">
            <a:off x="1611313" y="1785938"/>
            <a:ext cx="96520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48" name="AutoShape 108"/>
          <p:cNvSpPr>
            <a:spLocks noChangeArrowheads="1"/>
          </p:cNvSpPr>
          <p:nvPr/>
        </p:nvSpPr>
        <p:spPr bwMode="auto">
          <a:xfrm>
            <a:off x="2576513" y="15573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세금계산서</a:t>
            </a:r>
          </a:p>
          <a:p>
            <a:pPr algn="ctr"/>
            <a:r>
              <a:rPr lang="ko-KR" altLang="en-US" sz="900" b="1"/>
              <a:t>요구 </a:t>
            </a:r>
          </a:p>
        </p:txBody>
      </p:sp>
      <p:sp>
        <p:nvSpPr>
          <p:cNvPr id="599149" name="Rectangle 109"/>
          <p:cNvSpPr>
            <a:spLocks noChangeArrowheads="1"/>
          </p:cNvSpPr>
          <p:nvPr/>
        </p:nvSpPr>
        <p:spPr bwMode="auto">
          <a:xfrm>
            <a:off x="4478338" y="155733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관리사무소</a:t>
            </a:r>
          </a:p>
        </p:txBody>
      </p:sp>
      <p:cxnSp>
        <p:nvCxnSpPr>
          <p:cNvPr id="599150" name="AutoShape 110"/>
          <p:cNvCxnSpPr>
            <a:cxnSpLocks noChangeShapeType="1"/>
            <a:stCxn id="599148" idx="3"/>
            <a:endCxn id="599149" idx="1"/>
          </p:cNvCxnSpPr>
          <p:nvPr/>
        </p:nvCxnSpPr>
        <p:spPr bwMode="auto">
          <a:xfrm>
            <a:off x="3338513" y="1785938"/>
            <a:ext cx="1139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51" name="AutoShape 111"/>
          <p:cNvSpPr>
            <a:spLocks noChangeArrowheads="1"/>
          </p:cNvSpPr>
          <p:nvPr/>
        </p:nvSpPr>
        <p:spPr bwMode="auto">
          <a:xfrm>
            <a:off x="6753225" y="15525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세대정보</a:t>
            </a:r>
          </a:p>
          <a:p>
            <a:pPr algn="ctr"/>
            <a:r>
              <a:rPr lang="ko-KR" altLang="en-US" sz="900" b="1"/>
              <a:t>공급자확인 </a:t>
            </a:r>
          </a:p>
        </p:txBody>
      </p:sp>
      <p:cxnSp>
        <p:nvCxnSpPr>
          <p:cNvPr id="599152" name="AutoShape 112"/>
          <p:cNvCxnSpPr>
            <a:cxnSpLocks noChangeShapeType="1"/>
            <a:stCxn id="599149" idx="3"/>
            <a:endCxn id="599151" idx="1"/>
          </p:cNvCxnSpPr>
          <p:nvPr/>
        </p:nvCxnSpPr>
        <p:spPr bwMode="auto">
          <a:xfrm flipV="1">
            <a:off x="5240338" y="1781175"/>
            <a:ext cx="1512887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9155" name="Group 115"/>
          <p:cNvGrpSpPr>
            <a:grpSpLocks/>
          </p:cNvGrpSpPr>
          <p:nvPr/>
        </p:nvGrpSpPr>
        <p:grpSpPr bwMode="auto">
          <a:xfrm>
            <a:off x="7832725" y="2638425"/>
            <a:ext cx="720725" cy="358775"/>
            <a:chOff x="720" y="624"/>
            <a:chExt cx="624" cy="288"/>
          </a:xfrm>
        </p:grpSpPr>
        <p:grpSp>
          <p:nvGrpSpPr>
            <p:cNvPr id="599156" name="Group 11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9157" name="Freeform 11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9158" name="Text Box 11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세대정보</a:t>
                </a:r>
              </a:p>
            </p:txBody>
          </p:sp>
        </p:grpSp>
        <p:sp>
          <p:nvSpPr>
            <p:cNvPr id="599159" name="Line 11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9161" name="AutoShape 121"/>
          <p:cNvCxnSpPr>
            <a:cxnSpLocks noChangeShapeType="1"/>
            <a:stCxn id="599151" idx="3"/>
            <a:endCxn id="599158" idx="0"/>
          </p:cNvCxnSpPr>
          <p:nvPr/>
        </p:nvCxnSpPr>
        <p:spPr bwMode="auto">
          <a:xfrm>
            <a:off x="7515225" y="1781175"/>
            <a:ext cx="677863" cy="917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62" name="Text Box 122"/>
          <p:cNvSpPr txBox="1">
            <a:spLocks noChangeArrowheads="1"/>
          </p:cNvSpPr>
          <p:nvPr/>
        </p:nvSpPr>
        <p:spPr bwMode="auto">
          <a:xfrm>
            <a:off x="3519488" y="1557338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발행요구</a:t>
            </a:r>
          </a:p>
        </p:txBody>
      </p:sp>
      <p:sp>
        <p:nvSpPr>
          <p:cNvPr id="599163" name="Text Box 123"/>
          <p:cNvSpPr txBox="1">
            <a:spLocks noChangeArrowheads="1"/>
          </p:cNvSpPr>
          <p:nvPr/>
        </p:nvSpPr>
        <p:spPr bwMode="auto">
          <a:xfrm>
            <a:off x="5240338" y="1557338"/>
            <a:ext cx="1584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900"/>
              <a:t>세대별 공급 받는자 정보 </a:t>
            </a:r>
          </a:p>
        </p:txBody>
      </p:sp>
      <p:grpSp>
        <p:nvGrpSpPr>
          <p:cNvPr id="599164" name="Group 124"/>
          <p:cNvGrpSpPr>
            <a:grpSpLocks/>
          </p:cNvGrpSpPr>
          <p:nvPr/>
        </p:nvGrpSpPr>
        <p:grpSpPr bwMode="auto">
          <a:xfrm>
            <a:off x="4160838" y="3573463"/>
            <a:ext cx="720725" cy="425450"/>
            <a:chOff x="720" y="624"/>
            <a:chExt cx="624" cy="342"/>
          </a:xfrm>
        </p:grpSpPr>
        <p:grpSp>
          <p:nvGrpSpPr>
            <p:cNvPr id="599165" name="Group 125"/>
            <p:cNvGrpSpPr>
              <a:grpSpLocks/>
            </p:cNvGrpSpPr>
            <p:nvPr/>
          </p:nvGrpSpPr>
          <p:grpSpPr bwMode="auto">
            <a:xfrm>
              <a:off x="720" y="624"/>
              <a:ext cx="624" cy="342"/>
              <a:chOff x="3792" y="336"/>
              <a:chExt cx="576" cy="342"/>
            </a:xfrm>
          </p:grpSpPr>
          <p:sp>
            <p:nvSpPr>
              <p:cNvPr id="599166" name="Freeform 12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9167" name="Text Box 12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 b="1"/>
                  <a:t>세금계산서</a:t>
                </a:r>
              </a:p>
            </p:txBody>
          </p:sp>
        </p:grpSp>
        <p:sp>
          <p:nvSpPr>
            <p:cNvPr id="599168" name="Line 12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9169" name="AutoShape 129"/>
          <p:cNvSpPr>
            <a:spLocks noChangeArrowheads="1"/>
          </p:cNvSpPr>
          <p:nvPr/>
        </p:nvSpPr>
        <p:spPr bwMode="auto">
          <a:xfrm>
            <a:off x="2897188" y="35877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세금계산서</a:t>
            </a:r>
          </a:p>
          <a:p>
            <a:pPr algn="ctr"/>
            <a:r>
              <a:rPr lang="ko-KR" altLang="en-US" sz="900" b="1"/>
              <a:t>발행</a:t>
            </a:r>
          </a:p>
        </p:txBody>
      </p:sp>
      <p:cxnSp>
        <p:nvCxnSpPr>
          <p:cNvPr id="599171" name="AutoShape 131"/>
          <p:cNvCxnSpPr>
            <a:cxnSpLocks noChangeShapeType="1"/>
            <a:stCxn id="599167" idx="1"/>
            <a:endCxn id="599169" idx="3"/>
          </p:cNvCxnSpPr>
          <p:nvPr/>
        </p:nvCxnSpPr>
        <p:spPr bwMode="auto">
          <a:xfrm rot="10800000">
            <a:off x="3659188" y="3816350"/>
            <a:ext cx="501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72" name="AutoShape 132"/>
          <p:cNvSpPr>
            <a:spLocks noChangeArrowheads="1"/>
          </p:cNvSpPr>
          <p:nvPr/>
        </p:nvSpPr>
        <p:spPr bwMode="auto">
          <a:xfrm>
            <a:off x="6567488" y="35861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관리비 생성</a:t>
            </a:r>
          </a:p>
        </p:txBody>
      </p:sp>
      <p:cxnSp>
        <p:nvCxnSpPr>
          <p:cNvPr id="599173" name="AutoShape 133"/>
          <p:cNvCxnSpPr>
            <a:cxnSpLocks noChangeShapeType="1"/>
            <a:stCxn id="599172" idx="1"/>
            <a:endCxn id="599167" idx="3"/>
          </p:cNvCxnSpPr>
          <p:nvPr/>
        </p:nvCxnSpPr>
        <p:spPr bwMode="auto">
          <a:xfrm flipH="1">
            <a:off x="4881563" y="3814763"/>
            <a:ext cx="16859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74" name="AutoShape 134"/>
          <p:cNvSpPr>
            <a:spLocks noChangeArrowheads="1"/>
          </p:cNvSpPr>
          <p:nvPr/>
        </p:nvSpPr>
        <p:spPr bwMode="auto">
          <a:xfrm>
            <a:off x="2890838" y="479742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중간정산서</a:t>
            </a:r>
          </a:p>
          <a:p>
            <a:pPr algn="ctr"/>
            <a:r>
              <a:rPr lang="ko-KR" altLang="en-US" sz="900" b="1"/>
              <a:t>처리</a:t>
            </a:r>
          </a:p>
        </p:txBody>
      </p:sp>
      <p:cxnSp>
        <p:nvCxnSpPr>
          <p:cNvPr id="599176" name="AutoShape 136"/>
          <p:cNvCxnSpPr>
            <a:cxnSpLocks noChangeShapeType="1"/>
            <a:stCxn id="599158" idx="2"/>
            <a:endCxn id="599172" idx="3"/>
          </p:cNvCxnSpPr>
          <p:nvPr/>
        </p:nvCxnSpPr>
        <p:spPr bwMode="auto">
          <a:xfrm rot="5400000">
            <a:off x="7317581" y="2939257"/>
            <a:ext cx="887413" cy="863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77" name="Text Box 137"/>
          <p:cNvSpPr txBox="1">
            <a:spLocks noChangeArrowheads="1"/>
          </p:cNvSpPr>
          <p:nvPr/>
        </p:nvSpPr>
        <p:spPr bwMode="auto">
          <a:xfrm>
            <a:off x="4827588" y="3573463"/>
            <a:ext cx="1755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중간정산서 발생 분 제외</a:t>
            </a:r>
            <a:r>
              <a:rPr lang="en-US" altLang="ko-KR" sz="900"/>
              <a:t>(</a:t>
            </a:r>
            <a:r>
              <a:rPr lang="ko-KR" altLang="en-US" sz="900"/>
              <a:t>이사</a:t>
            </a:r>
            <a:r>
              <a:rPr lang="en-US" altLang="ko-KR" sz="900"/>
              <a:t>)</a:t>
            </a:r>
          </a:p>
        </p:txBody>
      </p:sp>
      <p:sp>
        <p:nvSpPr>
          <p:cNvPr id="599178" name="AutoShape 138"/>
          <p:cNvSpPr>
            <a:spLocks noChangeArrowheads="1"/>
          </p:cNvSpPr>
          <p:nvPr/>
        </p:nvSpPr>
        <p:spPr bwMode="auto">
          <a:xfrm>
            <a:off x="1670050" y="35925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신고유무</a:t>
            </a:r>
          </a:p>
          <a:p>
            <a:pPr algn="ctr"/>
            <a:r>
              <a:rPr lang="ko-KR" altLang="en-US" sz="900" b="1"/>
              <a:t>처리</a:t>
            </a:r>
          </a:p>
        </p:txBody>
      </p:sp>
      <p:cxnSp>
        <p:nvCxnSpPr>
          <p:cNvPr id="599179" name="AutoShape 139"/>
          <p:cNvCxnSpPr>
            <a:cxnSpLocks noChangeShapeType="1"/>
            <a:stCxn id="599169" idx="1"/>
            <a:endCxn id="599178" idx="3"/>
          </p:cNvCxnSpPr>
          <p:nvPr/>
        </p:nvCxnSpPr>
        <p:spPr bwMode="auto">
          <a:xfrm flipH="1">
            <a:off x="2432050" y="3816350"/>
            <a:ext cx="465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80" name="Rectangle 140"/>
          <p:cNvSpPr>
            <a:spLocks noChangeArrowheads="1"/>
          </p:cNvSpPr>
          <p:nvPr/>
        </p:nvSpPr>
        <p:spPr bwMode="auto">
          <a:xfrm>
            <a:off x="776288" y="508476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회계</a:t>
            </a:r>
          </a:p>
        </p:txBody>
      </p:sp>
      <p:cxnSp>
        <p:nvCxnSpPr>
          <p:cNvPr id="599181" name="AutoShape 141"/>
          <p:cNvCxnSpPr>
            <a:cxnSpLocks noChangeShapeType="1"/>
            <a:stCxn id="599178" idx="0"/>
            <a:endCxn id="599187" idx="3"/>
          </p:cNvCxnSpPr>
          <p:nvPr/>
        </p:nvCxnSpPr>
        <p:spPr bwMode="auto">
          <a:xfrm rot="5400000" flipH="1">
            <a:off x="1611312" y="3152776"/>
            <a:ext cx="366713" cy="512762"/>
          </a:xfrm>
          <a:prstGeom prst="bentConnector2">
            <a:avLst/>
          </a:prstGeom>
          <a:noFill/>
          <a:ln w="25400">
            <a:solidFill>
              <a:schemeClr val="bg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82" name="Text Box 142"/>
          <p:cNvSpPr txBox="1">
            <a:spLocks noChangeArrowheads="1"/>
          </p:cNvSpPr>
          <p:nvPr/>
        </p:nvSpPr>
        <p:spPr bwMode="auto">
          <a:xfrm>
            <a:off x="3921125" y="4400550"/>
            <a:ext cx="1289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이사 세대 세금계산서</a:t>
            </a:r>
          </a:p>
        </p:txBody>
      </p:sp>
      <p:sp>
        <p:nvSpPr>
          <p:cNvPr id="599183" name="Text Box 143"/>
          <p:cNvSpPr txBox="1">
            <a:spLocks noChangeArrowheads="1"/>
          </p:cNvSpPr>
          <p:nvPr/>
        </p:nvSpPr>
        <p:spPr bwMode="auto">
          <a:xfrm>
            <a:off x="7586663" y="3357563"/>
            <a:ext cx="1441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각 세대별 세금처리 정보</a:t>
            </a:r>
          </a:p>
        </p:txBody>
      </p:sp>
      <p:sp>
        <p:nvSpPr>
          <p:cNvPr id="599185" name="Text Box 145"/>
          <p:cNvSpPr txBox="1">
            <a:spLocks noChangeArrowheads="1"/>
          </p:cNvSpPr>
          <p:nvPr/>
        </p:nvSpPr>
        <p:spPr bwMode="auto">
          <a:xfrm>
            <a:off x="7866063" y="1854200"/>
            <a:ext cx="8318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입주 구분별 </a:t>
            </a:r>
          </a:p>
          <a:p>
            <a:r>
              <a:rPr lang="ko-KR" altLang="en-US" sz="900"/>
              <a:t>공급 받는자</a:t>
            </a:r>
          </a:p>
          <a:p>
            <a:r>
              <a:rPr lang="ko-KR" altLang="en-US" sz="900"/>
              <a:t>정보</a:t>
            </a:r>
          </a:p>
          <a:p>
            <a:endParaRPr lang="en-US" altLang="ko-KR" sz="900"/>
          </a:p>
        </p:txBody>
      </p:sp>
      <p:sp>
        <p:nvSpPr>
          <p:cNvPr id="599186" name="Text Box 146"/>
          <p:cNvSpPr txBox="1">
            <a:spLocks noChangeArrowheads="1"/>
          </p:cNvSpPr>
          <p:nvPr/>
        </p:nvSpPr>
        <p:spPr bwMode="auto">
          <a:xfrm>
            <a:off x="603250" y="4178300"/>
            <a:ext cx="117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신고자료 이관 처리</a:t>
            </a:r>
          </a:p>
        </p:txBody>
      </p:sp>
      <p:sp>
        <p:nvSpPr>
          <p:cNvPr id="599187" name="AutoShape 147"/>
          <p:cNvSpPr>
            <a:spLocks noChangeArrowheads="1"/>
          </p:cNvSpPr>
          <p:nvPr/>
        </p:nvSpPr>
        <p:spPr bwMode="auto">
          <a:xfrm>
            <a:off x="776288" y="29972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관리비계산서</a:t>
            </a:r>
          </a:p>
          <a:p>
            <a:pPr algn="ctr"/>
            <a:r>
              <a:rPr lang="ko-KR" altLang="en-US" sz="900" b="1"/>
              <a:t>가져오기</a:t>
            </a:r>
          </a:p>
        </p:txBody>
      </p:sp>
      <p:cxnSp>
        <p:nvCxnSpPr>
          <p:cNvPr id="599188" name="AutoShape 148"/>
          <p:cNvCxnSpPr>
            <a:cxnSpLocks noChangeShapeType="1"/>
            <a:stCxn id="599187" idx="2"/>
            <a:endCxn id="599180" idx="0"/>
          </p:cNvCxnSpPr>
          <p:nvPr/>
        </p:nvCxnSpPr>
        <p:spPr bwMode="auto">
          <a:xfrm>
            <a:off x="1157288" y="3454400"/>
            <a:ext cx="0" cy="163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89" name="Rectangle 149"/>
          <p:cNvSpPr>
            <a:spLocks noChangeArrowheads="1"/>
          </p:cNvSpPr>
          <p:nvPr/>
        </p:nvSpPr>
        <p:spPr bwMode="auto">
          <a:xfrm>
            <a:off x="4376738" y="5708650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상가</a:t>
            </a:r>
            <a:r>
              <a:rPr lang="en-US" altLang="ko-KR" sz="900" b="1"/>
              <a:t>/</a:t>
            </a:r>
            <a:r>
              <a:rPr lang="ko-KR" altLang="en-US" sz="900" b="1"/>
              <a:t>세대</a:t>
            </a:r>
          </a:p>
        </p:txBody>
      </p:sp>
      <p:cxnSp>
        <p:nvCxnSpPr>
          <p:cNvPr id="599190" name="AutoShape 150"/>
          <p:cNvCxnSpPr>
            <a:cxnSpLocks noChangeShapeType="1"/>
            <a:stCxn id="599189" idx="1"/>
            <a:endCxn id="599174" idx="2"/>
          </p:cNvCxnSpPr>
          <p:nvPr/>
        </p:nvCxnSpPr>
        <p:spPr bwMode="auto">
          <a:xfrm rot="10800000">
            <a:off x="3271838" y="5254625"/>
            <a:ext cx="1104900" cy="6826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91" name="Text Box 151"/>
          <p:cNvSpPr txBox="1">
            <a:spLocks noChangeArrowheads="1"/>
          </p:cNvSpPr>
          <p:nvPr/>
        </p:nvSpPr>
        <p:spPr bwMode="auto">
          <a:xfrm>
            <a:off x="3500438" y="5746750"/>
            <a:ext cx="641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이사세대</a:t>
            </a:r>
          </a:p>
          <a:p>
            <a:r>
              <a:rPr lang="ko-KR" altLang="en-US" sz="900"/>
              <a:t>정산요구</a:t>
            </a:r>
          </a:p>
        </p:txBody>
      </p:sp>
      <p:sp>
        <p:nvSpPr>
          <p:cNvPr id="599192" name="AutoShape 152"/>
          <p:cNvSpPr>
            <a:spLocks noChangeArrowheads="1"/>
          </p:cNvSpPr>
          <p:nvPr/>
        </p:nvSpPr>
        <p:spPr bwMode="auto">
          <a:xfrm>
            <a:off x="4137025" y="47910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세금계산서</a:t>
            </a:r>
          </a:p>
          <a:p>
            <a:pPr algn="ctr"/>
            <a:r>
              <a:rPr lang="ko-KR" altLang="en-US" sz="900" b="1"/>
              <a:t>발행</a:t>
            </a:r>
          </a:p>
        </p:txBody>
      </p:sp>
      <p:cxnSp>
        <p:nvCxnSpPr>
          <p:cNvPr id="599193" name="AutoShape 153"/>
          <p:cNvCxnSpPr>
            <a:cxnSpLocks noChangeShapeType="1"/>
            <a:stCxn id="599174" idx="3"/>
            <a:endCxn id="599192" idx="1"/>
          </p:cNvCxnSpPr>
          <p:nvPr/>
        </p:nvCxnSpPr>
        <p:spPr bwMode="auto">
          <a:xfrm flipV="1">
            <a:off x="3652838" y="5019675"/>
            <a:ext cx="484187" cy="6350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9194" name="AutoShape 154"/>
          <p:cNvCxnSpPr>
            <a:cxnSpLocks noChangeShapeType="1"/>
            <a:stCxn id="599192" idx="0"/>
            <a:endCxn id="599167" idx="2"/>
          </p:cNvCxnSpPr>
          <p:nvPr/>
        </p:nvCxnSpPr>
        <p:spPr bwMode="auto">
          <a:xfrm flipV="1">
            <a:off x="4518025" y="3998913"/>
            <a:ext cx="317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AutoShape 2"/>
          <p:cNvSpPr>
            <a:spLocks noChangeArrowheads="1"/>
          </p:cNvSpPr>
          <p:nvPr/>
        </p:nvSpPr>
        <p:spPr bwMode="auto">
          <a:xfrm>
            <a:off x="457200" y="152400"/>
            <a:ext cx="34290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시스템 배경도</a:t>
            </a:r>
            <a:endParaRPr lang="ko-KR" altLang="en-US" sz="240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9066" name="AutoShape 202"/>
          <p:cNvSpPr>
            <a:spLocks noChangeArrowheads="1"/>
          </p:cNvSpPr>
          <p:nvPr/>
        </p:nvSpPr>
        <p:spPr bwMode="auto">
          <a:xfrm>
            <a:off x="3810000" y="850900"/>
            <a:ext cx="2057400" cy="5562600"/>
          </a:xfrm>
          <a:prstGeom prst="roundRect">
            <a:avLst>
              <a:gd name="adj" fmla="val 16667"/>
            </a:avLst>
          </a:prstGeom>
          <a:solidFill>
            <a:srgbClr val="D5FE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2400"/>
              <a:t>관리비정보</a:t>
            </a:r>
          </a:p>
          <a:p>
            <a:r>
              <a:rPr lang="ko-KR" altLang="en-US" sz="2400"/>
              <a:t>시스템</a:t>
            </a:r>
          </a:p>
          <a:p>
            <a:endParaRPr lang="ko-KR" altLang="en-US" sz="2400"/>
          </a:p>
          <a:p>
            <a:r>
              <a:rPr lang="en-US" altLang="ko-KR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  <a:r>
              <a:rPr lang="ko-KR" altLang="en-US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단지정보 관리</a:t>
            </a:r>
          </a:p>
          <a:p>
            <a:r>
              <a:rPr lang="en-US" altLang="ko-KR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ko-KR" altLang="en-US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일수세대 및 가수금</a:t>
            </a:r>
          </a:p>
          <a:p>
            <a:r>
              <a:rPr lang="en-US" altLang="ko-KR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3. </a:t>
            </a:r>
            <a:r>
              <a:rPr lang="ko-KR" altLang="en-US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관리비 단가</a:t>
            </a:r>
          </a:p>
          <a:p>
            <a:r>
              <a:rPr lang="en-US" altLang="ko-KR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4. </a:t>
            </a:r>
            <a:r>
              <a:rPr lang="ko-KR" altLang="en-US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관리비 생성</a:t>
            </a:r>
          </a:p>
          <a:p>
            <a:r>
              <a:rPr lang="en-US" altLang="ko-KR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5. </a:t>
            </a:r>
            <a:r>
              <a:rPr lang="ko-KR" altLang="en-US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고지서 출력</a:t>
            </a:r>
          </a:p>
          <a:p>
            <a:r>
              <a:rPr lang="en-US" altLang="ko-KR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6. </a:t>
            </a:r>
            <a:r>
              <a:rPr lang="ko-KR" altLang="en-US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세금계산서 관리</a:t>
            </a:r>
          </a:p>
          <a:p>
            <a:endParaRPr lang="ko-KR" altLang="en-US" sz="1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ko-KR" altLang="en-US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endParaRPr lang="en-US" altLang="ko-KR" sz="1400" b="1"/>
          </a:p>
        </p:txBody>
      </p:sp>
      <p:sp>
        <p:nvSpPr>
          <p:cNvPr id="549071" name="Rectangle 207"/>
          <p:cNvSpPr>
            <a:spLocks noChangeArrowheads="1"/>
          </p:cNvSpPr>
          <p:nvPr/>
        </p:nvSpPr>
        <p:spPr bwMode="auto">
          <a:xfrm>
            <a:off x="8048625" y="4292600"/>
            <a:ext cx="1143000" cy="738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/>
              <a:t>수납</a:t>
            </a:r>
          </a:p>
        </p:txBody>
      </p:sp>
      <p:sp>
        <p:nvSpPr>
          <p:cNvPr id="549150" name="Rectangle 286"/>
          <p:cNvSpPr>
            <a:spLocks noChangeArrowheads="1"/>
          </p:cNvSpPr>
          <p:nvPr/>
        </p:nvSpPr>
        <p:spPr bwMode="auto">
          <a:xfrm>
            <a:off x="8048625" y="2332038"/>
            <a:ext cx="1143000" cy="8810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/>
              <a:t>검침</a:t>
            </a:r>
          </a:p>
        </p:txBody>
      </p:sp>
      <p:sp>
        <p:nvSpPr>
          <p:cNvPr id="549156" name="Rectangle 292"/>
          <p:cNvSpPr>
            <a:spLocks noChangeArrowheads="1"/>
          </p:cNvSpPr>
          <p:nvPr/>
        </p:nvSpPr>
        <p:spPr bwMode="auto">
          <a:xfrm>
            <a:off x="560388" y="1052513"/>
            <a:ext cx="1143000" cy="424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/>
              <a:t>관리사무소</a:t>
            </a:r>
            <a:r>
              <a:rPr lang="en-US" altLang="ko-KR" sz="1200" b="1"/>
              <a:t>/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/>
              <a:t>임대사업자</a:t>
            </a:r>
          </a:p>
        </p:txBody>
      </p:sp>
      <p:sp>
        <p:nvSpPr>
          <p:cNvPr id="549157" name="Rectangle 293"/>
          <p:cNvSpPr>
            <a:spLocks noChangeArrowheads="1"/>
          </p:cNvSpPr>
          <p:nvPr/>
        </p:nvSpPr>
        <p:spPr bwMode="auto">
          <a:xfrm>
            <a:off x="560388" y="5445125"/>
            <a:ext cx="1143000" cy="9366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/>
              <a:t>위탁업체</a:t>
            </a:r>
          </a:p>
        </p:txBody>
      </p:sp>
      <p:sp>
        <p:nvSpPr>
          <p:cNvPr id="549158" name="Rectangle 294"/>
          <p:cNvSpPr>
            <a:spLocks noChangeArrowheads="1"/>
          </p:cNvSpPr>
          <p:nvPr/>
        </p:nvSpPr>
        <p:spPr bwMode="auto">
          <a:xfrm>
            <a:off x="8048625" y="5135563"/>
            <a:ext cx="1143000" cy="12969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/>
              <a:t>회계</a:t>
            </a:r>
          </a:p>
        </p:txBody>
      </p:sp>
      <p:sp>
        <p:nvSpPr>
          <p:cNvPr id="549159" name="Line 295"/>
          <p:cNvSpPr>
            <a:spLocks noChangeShapeType="1"/>
          </p:cNvSpPr>
          <p:nvPr/>
        </p:nvSpPr>
        <p:spPr bwMode="auto">
          <a:xfrm>
            <a:off x="1712913" y="1268413"/>
            <a:ext cx="20970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60" name="Text Box 296"/>
          <p:cNvSpPr txBox="1">
            <a:spLocks noChangeArrowheads="1"/>
          </p:cNvSpPr>
          <p:nvPr/>
        </p:nvSpPr>
        <p:spPr bwMode="auto">
          <a:xfrm>
            <a:off x="2011363" y="1035050"/>
            <a:ext cx="1455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 업무 대행 요청</a:t>
            </a:r>
          </a:p>
        </p:txBody>
      </p:sp>
      <p:sp>
        <p:nvSpPr>
          <p:cNvPr id="549161" name="Line 297"/>
          <p:cNvSpPr>
            <a:spLocks noChangeShapeType="1"/>
          </p:cNvSpPr>
          <p:nvPr/>
        </p:nvSpPr>
        <p:spPr bwMode="auto">
          <a:xfrm flipV="1">
            <a:off x="1698625" y="1562100"/>
            <a:ext cx="210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62" name="Text Box 298"/>
          <p:cNvSpPr txBox="1">
            <a:spLocks noChangeArrowheads="1"/>
          </p:cNvSpPr>
          <p:nvPr/>
        </p:nvSpPr>
        <p:spPr bwMode="auto">
          <a:xfrm>
            <a:off x="2005013" y="1335088"/>
            <a:ext cx="1158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 단지 개설</a:t>
            </a:r>
          </a:p>
        </p:txBody>
      </p:sp>
      <p:sp>
        <p:nvSpPr>
          <p:cNvPr id="549163" name="Line 299"/>
          <p:cNvSpPr>
            <a:spLocks noChangeShapeType="1"/>
          </p:cNvSpPr>
          <p:nvPr/>
        </p:nvSpPr>
        <p:spPr bwMode="auto">
          <a:xfrm>
            <a:off x="1712913" y="1843088"/>
            <a:ext cx="20970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64" name="Text Box 300"/>
          <p:cNvSpPr txBox="1">
            <a:spLocks noChangeArrowheads="1"/>
          </p:cNvSpPr>
          <p:nvPr/>
        </p:nvSpPr>
        <p:spPr bwMode="auto">
          <a:xfrm>
            <a:off x="2000250" y="1622425"/>
            <a:ext cx="1296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배치도</a:t>
            </a:r>
            <a:r>
              <a:rPr lang="en-US" altLang="ko-KR" sz="1000"/>
              <a:t>(</a:t>
            </a:r>
            <a:r>
              <a:rPr lang="ko-KR" altLang="en-US" sz="1000"/>
              <a:t>동</a:t>
            </a:r>
            <a:r>
              <a:rPr lang="en-US" altLang="ko-KR" sz="1000"/>
              <a:t>, </a:t>
            </a:r>
            <a:r>
              <a:rPr lang="ko-KR" altLang="en-US" sz="1000"/>
              <a:t>호 정보</a:t>
            </a:r>
            <a:r>
              <a:rPr lang="en-US" altLang="ko-KR" sz="1000"/>
              <a:t>)</a:t>
            </a:r>
          </a:p>
        </p:txBody>
      </p:sp>
      <p:sp>
        <p:nvSpPr>
          <p:cNvPr id="549165" name="Line 301"/>
          <p:cNvSpPr>
            <a:spLocks noChangeShapeType="1"/>
          </p:cNvSpPr>
          <p:nvPr/>
        </p:nvSpPr>
        <p:spPr bwMode="auto">
          <a:xfrm flipV="1">
            <a:off x="1698625" y="2205038"/>
            <a:ext cx="210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66" name="Text Box 302"/>
          <p:cNvSpPr txBox="1">
            <a:spLocks noChangeArrowheads="1"/>
          </p:cNvSpPr>
          <p:nvPr/>
        </p:nvSpPr>
        <p:spPr bwMode="auto">
          <a:xfrm>
            <a:off x="1739900" y="1966913"/>
            <a:ext cx="2101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고지</a:t>
            </a:r>
            <a:r>
              <a:rPr lang="en-US" altLang="ko-KR" sz="1000"/>
              <a:t>/</a:t>
            </a:r>
            <a:r>
              <a:rPr lang="ko-KR" altLang="en-US" sz="1000"/>
              <a:t>항목 관리 정보 등록 및 현황</a:t>
            </a:r>
          </a:p>
        </p:txBody>
      </p:sp>
      <p:sp>
        <p:nvSpPr>
          <p:cNvPr id="549167" name="Rectangle 303"/>
          <p:cNvSpPr>
            <a:spLocks noChangeArrowheads="1"/>
          </p:cNvSpPr>
          <p:nvPr/>
        </p:nvSpPr>
        <p:spPr bwMode="auto">
          <a:xfrm>
            <a:off x="8048625" y="908050"/>
            <a:ext cx="1143000" cy="1296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/>
              <a:t>차량</a:t>
            </a:r>
          </a:p>
        </p:txBody>
      </p:sp>
      <p:sp>
        <p:nvSpPr>
          <p:cNvPr id="549170" name="Line 306"/>
          <p:cNvSpPr>
            <a:spLocks noChangeShapeType="1"/>
          </p:cNvSpPr>
          <p:nvPr/>
        </p:nvSpPr>
        <p:spPr bwMode="auto">
          <a:xfrm flipV="1">
            <a:off x="5889625" y="125253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71" name="Text Box 307"/>
          <p:cNvSpPr txBox="1">
            <a:spLocks noChangeArrowheads="1"/>
          </p:cNvSpPr>
          <p:nvPr/>
        </p:nvSpPr>
        <p:spPr bwMode="auto">
          <a:xfrm>
            <a:off x="5816600" y="1023938"/>
            <a:ext cx="2641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세대 변동 정보</a:t>
            </a:r>
            <a:r>
              <a:rPr lang="en-US" altLang="ko-KR" sz="1000"/>
              <a:t>(</a:t>
            </a:r>
            <a:r>
              <a:rPr lang="ko-KR" altLang="en-US" sz="1000"/>
              <a:t>입주</a:t>
            </a:r>
            <a:r>
              <a:rPr lang="en-US" altLang="ko-KR" sz="1000"/>
              <a:t>,</a:t>
            </a:r>
            <a:r>
              <a:rPr lang="ko-KR" altLang="en-US" sz="1000"/>
              <a:t>이사</a:t>
            </a:r>
            <a:r>
              <a:rPr lang="en-US" altLang="ko-KR" sz="1000"/>
              <a:t>) </a:t>
            </a:r>
            <a:r>
              <a:rPr lang="en-US" altLang="ko-KR" sz="1000">
                <a:latin typeface="Times New Roman" panose="02020603050405020304" pitchFamily="18" charset="0"/>
              </a:rPr>
              <a:t>–</a:t>
            </a:r>
            <a:r>
              <a:rPr lang="ko-KR" altLang="en-US" sz="1000"/>
              <a:t>전출일자</a:t>
            </a:r>
            <a:r>
              <a:rPr lang="en-US" altLang="ko-KR" sz="1000"/>
              <a:t>(</a:t>
            </a:r>
            <a:r>
              <a:rPr lang="ko-KR" altLang="en-US" sz="1000"/>
              <a:t>참조</a:t>
            </a:r>
            <a:r>
              <a:rPr lang="en-US" altLang="ko-KR" sz="1000"/>
              <a:t>)</a:t>
            </a:r>
          </a:p>
        </p:txBody>
      </p:sp>
      <p:sp>
        <p:nvSpPr>
          <p:cNvPr id="549172" name="Line 308"/>
          <p:cNvSpPr>
            <a:spLocks noChangeShapeType="1"/>
          </p:cNvSpPr>
          <p:nvPr/>
        </p:nvSpPr>
        <p:spPr bwMode="auto">
          <a:xfrm flipV="1">
            <a:off x="5894388" y="158273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73" name="Text Box 309"/>
          <p:cNvSpPr txBox="1">
            <a:spLocks noChangeArrowheads="1"/>
          </p:cNvSpPr>
          <p:nvPr/>
        </p:nvSpPr>
        <p:spPr bwMode="auto">
          <a:xfrm>
            <a:off x="6310313" y="1341438"/>
            <a:ext cx="1550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차량 및 부과 금액</a:t>
            </a:r>
            <a:r>
              <a:rPr lang="en-US" altLang="ko-KR" sz="1000"/>
              <a:t>(</a:t>
            </a:r>
            <a:r>
              <a:rPr lang="ko-KR" altLang="en-US" sz="1000"/>
              <a:t>참조</a:t>
            </a:r>
            <a:r>
              <a:rPr lang="en-US" altLang="ko-KR" sz="1000"/>
              <a:t>)</a:t>
            </a:r>
          </a:p>
        </p:txBody>
      </p:sp>
      <p:sp>
        <p:nvSpPr>
          <p:cNvPr id="549174" name="Line 310"/>
          <p:cNvSpPr>
            <a:spLocks noChangeShapeType="1"/>
          </p:cNvSpPr>
          <p:nvPr/>
        </p:nvSpPr>
        <p:spPr bwMode="auto">
          <a:xfrm flipV="1">
            <a:off x="5889625" y="256540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75" name="Text Box 311"/>
          <p:cNvSpPr txBox="1">
            <a:spLocks noChangeArrowheads="1"/>
          </p:cNvSpPr>
          <p:nvPr/>
        </p:nvSpPr>
        <p:spPr bwMode="auto">
          <a:xfrm>
            <a:off x="6321425" y="2292350"/>
            <a:ext cx="1423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검침 정보</a:t>
            </a:r>
            <a:r>
              <a:rPr lang="en-US" altLang="ko-KR" sz="1000"/>
              <a:t>(</a:t>
            </a:r>
            <a:r>
              <a:rPr lang="ko-KR" altLang="en-US" sz="1000"/>
              <a:t>당월</a:t>
            </a:r>
            <a:r>
              <a:rPr lang="en-US" altLang="ko-KR" sz="1000"/>
              <a:t>, </a:t>
            </a:r>
            <a:r>
              <a:rPr lang="ko-KR" altLang="en-US" sz="1000"/>
              <a:t>전월</a:t>
            </a:r>
            <a:r>
              <a:rPr lang="en-US" altLang="ko-KR" sz="1000"/>
              <a:t>)</a:t>
            </a:r>
          </a:p>
        </p:txBody>
      </p:sp>
      <p:sp>
        <p:nvSpPr>
          <p:cNvPr id="549176" name="Line 312"/>
          <p:cNvSpPr>
            <a:spLocks noChangeShapeType="1"/>
          </p:cNvSpPr>
          <p:nvPr/>
        </p:nvSpPr>
        <p:spPr bwMode="auto">
          <a:xfrm flipV="1">
            <a:off x="5889625" y="2924175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77" name="Text Box 313"/>
          <p:cNvSpPr txBox="1">
            <a:spLocks noChangeArrowheads="1"/>
          </p:cNvSpPr>
          <p:nvPr/>
        </p:nvSpPr>
        <p:spPr bwMode="auto">
          <a:xfrm>
            <a:off x="6321425" y="2657475"/>
            <a:ext cx="1455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검침에 대한 부과 금액</a:t>
            </a:r>
          </a:p>
        </p:txBody>
      </p:sp>
      <p:sp>
        <p:nvSpPr>
          <p:cNvPr id="549179" name="Text Box 315"/>
          <p:cNvSpPr txBox="1">
            <a:spLocks noChangeArrowheads="1"/>
          </p:cNvSpPr>
          <p:nvPr/>
        </p:nvSpPr>
        <p:spPr bwMode="auto">
          <a:xfrm>
            <a:off x="6321425" y="4621213"/>
            <a:ext cx="1031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고지 금액 정보</a:t>
            </a:r>
          </a:p>
        </p:txBody>
      </p:sp>
      <p:sp>
        <p:nvSpPr>
          <p:cNvPr id="549180" name="Line 316"/>
          <p:cNvSpPr>
            <a:spLocks noChangeShapeType="1"/>
          </p:cNvSpPr>
          <p:nvPr/>
        </p:nvSpPr>
        <p:spPr bwMode="auto">
          <a:xfrm>
            <a:off x="5880100" y="4868863"/>
            <a:ext cx="21685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81" name="Line 317"/>
          <p:cNvSpPr>
            <a:spLocks noChangeShapeType="1"/>
          </p:cNvSpPr>
          <p:nvPr/>
        </p:nvSpPr>
        <p:spPr bwMode="auto">
          <a:xfrm flipV="1">
            <a:off x="5889625" y="452120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82" name="Text Box 318"/>
          <p:cNvSpPr txBox="1">
            <a:spLocks noChangeArrowheads="1"/>
          </p:cNvSpPr>
          <p:nvPr/>
        </p:nvSpPr>
        <p:spPr bwMode="auto">
          <a:xfrm>
            <a:off x="6305550" y="4249738"/>
            <a:ext cx="1455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미납 및 후연제료 정보</a:t>
            </a:r>
          </a:p>
        </p:txBody>
      </p:sp>
      <p:sp>
        <p:nvSpPr>
          <p:cNvPr id="549183" name="Line 319"/>
          <p:cNvSpPr>
            <a:spLocks noChangeShapeType="1"/>
          </p:cNvSpPr>
          <p:nvPr/>
        </p:nvSpPr>
        <p:spPr bwMode="auto">
          <a:xfrm flipV="1">
            <a:off x="5889625" y="539115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84" name="Text Box 320"/>
          <p:cNvSpPr txBox="1">
            <a:spLocks noChangeArrowheads="1"/>
          </p:cNvSpPr>
          <p:nvPr/>
        </p:nvSpPr>
        <p:spPr bwMode="auto">
          <a:xfrm>
            <a:off x="6321425" y="5146675"/>
            <a:ext cx="1031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발생 비용 정보</a:t>
            </a:r>
          </a:p>
        </p:txBody>
      </p:sp>
      <p:sp>
        <p:nvSpPr>
          <p:cNvPr id="549187" name="Line 323"/>
          <p:cNvSpPr>
            <a:spLocks noChangeShapeType="1"/>
          </p:cNvSpPr>
          <p:nvPr/>
        </p:nvSpPr>
        <p:spPr bwMode="auto">
          <a:xfrm>
            <a:off x="1712913" y="2514600"/>
            <a:ext cx="20970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88" name="Text Box 324"/>
          <p:cNvSpPr txBox="1">
            <a:spLocks noChangeArrowheads="1"/>
          </p:cNvSpPr>
          <p:nvPr/>
        </p:nvSpPr>
        <p:spPr bwMode="auto">
          <a:xfrm>
            <a:off x="2000250" y="2286000"/>
            <a:ext cx="158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일수세대 및 가수금 등록</a:t>
            </a:r>
          </a:p>
        </p:txBody>
      </p:sp>
      <p:sp>
        <p:nvSpPr>
          <p:cNvPr id="549191" name="Line 327"/>
          <p:cNvSpPr>
            <a:spLocks noChangeShapeType="1"/>
          </p:cNvSpPr>
          <p:nvPr/>
        </p:nvSpPr>
        <p:spPr bwMode="auto">
          <a:xfrm flipV="1">
            <a:off x="1698625" y="6003925"/>
            <a:ext cx="210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92" name="Text Box 328"/>
          <p:cNvSpPr txBox="1">
            <a:spLocks noChangeArrowheads="1"/>
          </p:cNvSpPr>
          <p:nvPr/>
        </p:nvSpPr>
        <p:spPr bwMode="auto">
          <a:xfrm>
            <a:off x="1989138" y="5754688"/>
            <a:ext cx="187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 단지 개설 및 기초정보</a:t>
            </a:r>
          </a:p>
        </p:txBody>
      </p:sp>
      <p:sp>
        <p:nvSpPr>
          <p:cNvPr id="549193" name="Line 329"/>
          <p:cNvSpPr>
            <a:spLocks noChangeShapeType="1"/>
          </p:cNvSpPr>
          <p:nvPr/>
        </p:nvSpPr>
        <p:spPr bwMode="auto">
          <a:xfrm>
            <a:off x="1712913" y="2852738"/>
            <a:ext cx="20970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94" name="Text Box 330"/>
          <p:cNvSpPr txBox="1">
            <a:spLocks noChangeArrowheads="1"/>
          </p:cNvSpPr>
          <p:nvPr/>
        </p:nvSpPr>
        <p:spPr bwMode="auto">
          <a:xfrm>
            <a:off x="2000250" y="2632075"/>
            <a:ext cx="1158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 단가 생성</a:t>
            </a:r>
          </a:p>
        </p:txBody>
      </p:sp>
      <p:sp>
        <p:nvSpPr>
          <p:cNvPr id="549195" name="Line 331"/>
          <p:cNvSpPr>
            <a:spLocks noChangeShapeType="1"/>
          </p:cNvSpPr>
          <p:nvPr/>
        </p:nvSpPr>
        <p:spPr bwMode="auto">
          <a:xfrm>
            <a:off x="1712913" y="3197225"/>
            <a:ext cx="20970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96" name="Text Box 332"/>
          <p:cNvSpPr txBox="1">
            <a:spLocks noChangeArrowheads="1"/>
          </p:cNvSpPr>
          <p:nvPr/>
        </p:nvSpPr>
        <p:spPr bwMode="auto">
          <a:xfrm>
            <a:off x="2000250" y="2963863"/>
            <a:ext cx="862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 생성</a:t>
            </a:r>
          </a:p>
        </p:txBody>
      </p:sp>
      <p:sp>
        <p:nvSpPr>
          <p:cNvPr id="549197" name="Line 333"/>
          <p:cNvSpPr>
            <a:spLocks noChangeShapeType="1"/>
          </p:cNvSpPr>
          <p:nvPr/>
        </p:nvSpPr>
        <p:spPr bwMode="auto">
          <a:xfrm flipV="1">
            <a:off x="1712913" y="3538538"/>
            <a:ext cx="210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98" name="Text Box 334"/>
          <p:cNvSpPr txBox="1">
            <a:spLocks noChangeArrowheads="1"/>
          </p:cNvSpPr>
          <p:nvPr/>
        </p:nvSpPr>
        <p:spPr bwMode="auto">
          <a:xfrm>
            <a:off x="1974850" y="3311525"/>
            <a:ext cx="1677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고지 내역 및 현황</a:t>
            </a:r>
            <a:r>
              <a:rPr lang="en-US" altLang="ko-KR" sz="1000"/>
              <a:t>(</a:t>
            </a:r>
            <a:r>
              <a:rPr lang="ko-KR" altLang="en-US" sz="1000"/>
              <a:t>집계표</a:t>
            </a:r>
            <a:r>
              <a:rPr lang="en-US" altLang="ko-KR" sz="1000"/>
              <a:t>)</a:t>
            </a:r>
          </a:p>
        </p:txBody>
      </p:sp>
      <p:sp>
        <p:nvSpPr>
          <p:cNvPr id="549199" name="Line 335"/>
          <p:cNvSpPr>
            <a:spLocks noChangeShapeType="1"/>
          </p:cNvSpPr>
          <p:nvPr/>
        </p:nvSpPr>
        <p:spPr bwMode="auto">
          <a:xfrm flipV="1">
            <a:off x="1712913" y="3860800"/>
            <a:ext cx="210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200" name="Text Box 336"/>
          <p:cNvSpPr txBox="1">
            <a:spLocks noChangeArrowheads="1"/>
          </p:cNvSpPr>
          <p:nvPr/>
        </p:nvSpPr>
        <p:spPr bwMode="auto">
          <a:xfrm>
            <a:off x="1985963" y="3622675"/>
            <a:ext cx="862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고지서 발행</a:t>
            </a:r>
          </a:p>
        </p:txBody>
      </p:sp>
      <p:sp>
        <p:nvSpPr>
          <p:cNvPr id="549205" name="Text Box 341"/>
          <p:cNvSpPr txBox="1">
            <a:spLocks noChangeArrowheads="1"/>
          </p:cNvSpPr>
          <p:nvPr/>
        </p:nvSpPr>
        <p:spPr bwMode="auto">
          <a:xfrm>
            <a:off x="2019300" y="4546600"/>
            <a:ext cx="1412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세금계산서 발행 요청</a:t>
            </a:r>
          </a:p>
        </p:txBody>
      </p:sp>
      <p:sp>
        <p:nvSpPr>
          <p:cNvPr id="549206" name="Line 342"/>
          <p:cNvSpPr>
            <a:spLocks noChangeShapeType="1"/>
          </p:cNvSpPr>
          <p:nvPr/>
        </p:nvSpPr>
        <p:spPr bwMode="auto">
          <a:xfrm>
            <a:off x="1714500" y="4794250"/>
            <a:ext cx="20970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207" name="Line 343"/>
          <p:cNvSpPr>
            <a:spLocks noChangeShapeType="1"/>
          </p:cNvSpPr>
          <p:nvPr/>
        </p:nvSpPr>
        <p:spPr bwMode="auto">
          <a:xfrm flipV="1">
            <a:off x="1712913" y="5145088"/>
            <a:ext cx="210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208" name="Text Box 344"/>
          <p:cNvSpPr txBox="1">
            <a:spLocks noChangeArrowheads="1"/>
          </p:cNvSpPr>
          <p:nvPr/>
        </p:nvSpPr>
        <p:spPr bwMode="auto">
          <a:xfrm>
            <a:off x="2019300" y="4895850"/>
            <a:ext cx="158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세금계산서 출력 및 내역</a:t>
            </a:r>
          </a:p>
        </p:txBody>
      </p:sp>
      <p:sp>
        <p:nvSpPr>
          <p:cNvPr id="549211" name="Text Box 347"/>
          <p:cNvSpPr txBox="1">
            <a:spLocks noChangeArrowheads="1"/>
          </p:cNvSpPr>
          <p:nvPr/>
        </p:nvSpPr>
        <p:spPr bwMode="auto">
          <a:xfrm>
            <a:off x="1995488" y="3954463"/>
            <a:ext cx="146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중간정산 요구</a:t>
            </a:r>
            <a:r>
              <a:rPr lang="en-US" altLang="ko-KR" sz="1000"/>
              <a:t>(</a:t>
            </a:r>
            <a:r>
              <a:rPr lang="ko-KR" altLang="en-US" sz="1000"/>
              <a:t>세대별</a:t>
            </a:r>
            <a:r>
              <a:rPr lang="en-US" altLang="ko-KR" sz="1000"/>
              <a:t>)</a:t>
            </a:r>
          </a:p>
        </p:txBody>
      </p:sp>
      <p:sp>
        <p:nvSpPr>
          <p:cNvPr id="549212" name="Line 348"/>
          <p:cNvSpPr>
            <a:spLocks noChangeShapeType="1"/>
          </p:cNvSpPr>
          <p:nvPr/>
        </p:nvSpPr>
        <p:spPr bwMode="auto">
          <a:xfrm>
            <a:off x="1712913" y="4202113"/>
            <a:ext cx="20970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213" name="Line 349"/>
          <p:cNvSpPr>
            <a:spLocks noChangeShapeType="1"/>
          </p:cNvSpPr>
          <p:nvPr/>
        </p:nvSpPr>
        <p:spPr bwMode="auto">
          <a:xfrm flipV="1">
            <a:off x="1712913" y="4491038"/>
            <a:ext cx="210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214" name="Text Box 350"/>
          <p:cNvSpPr txBox="1">
            <a:spLocks noChangeArrowheads="1"/>
          </p:cNvSpPr>
          <p:nvPr/>
        </p:nvSpPr>
        <p:spPr bwMode="auto">
          <a:xfrm>
            <a:off x="1985963" y="4252913"/>
            <a:ext cx="1116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중간정산 내역서</a:t>
            </a:r>
          </a:p>
        </p:txBody>
      </p:sp>
      <p:sp>
        <p:nvSpPr>
          <p:cNvPr id="549217" name="Line 353"/>
          <p:cNvSpPr>
            <a:spLocks noChangeShapeType="1"/>
          </p:cNvSpPr>
          <p:nvPr/>
        </p:nvSpPr>
        <p:spPr bwMode="auto">
          <a:xfrm flipV="1">
            <a:off x="1701800" y="5705475"/>
            <a:ext cx="210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218" name="Text Box 354"/>
          <p:cNvSpPr txBox="1">
            <a:spLocks noChangeArrowheads="1"/>
          </p:cNvSpPr>
          <p:nvPr/>
        </p:nvSpPr>
        <p:spPr bwMode="auto">
          <a:xfrm>
            <a:off x="2000250" y="5470525"/>
            <a:ext cx="1508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 대행 요청</a:t>
            </a:r>
            <a:r>
              <a:rPr lang="en-US" altLang="ko-KR" sz="1000"/>
              <a:t>(</a:t>
            </a:r>
            <a:r>
              <a:rPr lang="ko-KR" altLang="en-US" sz="1000"/>
              <a:t>직영</a:t>
            </a:r>
            <a:r>
              <a:rPr lang="en-US" altLang="ko-KR" sz="1000"/>
              <a:t>)</a:t>
            </a:r>
          </a:p>
        </p:txBody>
      </p:sp>
      <p:sp>
        <p:nvSpPr>
          <p:cNvPr id="549219" name="Rectangle 355"/>
          <p:cNvSpPr>
            <a:spLocks noChangeArrowheads="1"/>
          </p:cNvSpPr>
          <p:nvPr/>
        </p:nvSpPr>
        <p:spPr bwMode="auto">
          <a:xfrm>
            <a:off x="8048625" y="3357563"/>
            <a:ext cx="1143000" cy="738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/>
              <a:t>은행</a:t>
            </a:r>
          </a:p>
        </p:txBody>
      </p:sp>
      <p:sp>
        <p:nvSpPr>
          <p:cNvPr id="549220" name="Line 356"/>
          <p:cNvSpPr>
            <a:spLocks noChangeShapeType="1"/>
          </p:cNvSpPr>
          <p:nvPr/>
        </p:nvSpPr>
        <p:spPr bwMode="auto">
          <a:xfrm flipV="1">
            <a:off x="5894388" y="361473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221" name="Text Box 357"/>
          <p:cNvSpPr txBox="1">
            <a:spLocks noChangeArrowheads="1"/>
          </p:cNvSpPr>
          <p:nvPr/>
        </p:nvSpPr>
        <p:spPr bwMode="auto">
          <a:xfrm>
            <a:off x="6326188" y="3341688"/>
            <a:ext cx="1539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자동수납계좌 개설 정보</a:t>
            </a:r>
          </a:p>
        </p:txBody>
      </p:sp>
      <p:sp>
        <p:nvSpPr>
          <p:cNvPr id="549222" name="Line 358"/>
          <p:cNvSpPr>
            <a:spLocks noChangeShapeType="1"/>
          </p:cNvSpPr>
          <p:nvPr/>
        </p:nvSpPr>
        <p:spPr bwMode="auto">
          <a:xfrm flipV="1">
            <a:off x="5889625" y="394970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223" name="Text Box 359"/>
          <p:cNvSpPr txBox="1">
            <a:spLocks noChangeArrowheads="1"/>
          </p:cNvSpPr>
          <p:nvPr/>
        </p:nvSpPr>
        <p:spPr bwMode="auto">
          <a:xfrm>
            <a:off x="6321425" y="3676650"/>
            <a:ext cx="1243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자동수납계좌 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101" name="Rectangle 189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 sz="120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5091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전체 업무 흐름도</a:t>
            </a:r>
          </a:p>
        </p:txBody>
      </p:sp>
      <p:sp>
        <p:nvSpPr>
          <p:cNvPr id="551044" name="Rectangle 132"/>
          <p:cNvSpPr>
            <a:spLocks noChangeArrowheads="1"/>
          </p:cNvSpPr>
          <p:nvPr/>
        </p:nvSpPr>
        <p:spPr bwMode="auto">
          <a:xfrm>
            <a:off x="631825" y="10525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관리사무소</a:t>
            </a:r>
            <a:r>
              <a:rPr lang="en-US" altLang="ko-KR" sz="900" b="1"/>
              <a:t>/</a:t>
            </a:r>
          </a:p>
          <a:p>
            <a:pPr algn="ctr"/>
            <a:r>
              <a:rPr lang="ko-KR" altLang="en-US" sz="900" b="1"/>
              <a:t>임대사업자</a:t>
            </a:r>
          </a:p>
        </p:txBody>
      </p:sp>
      <p:sp>
        <p:nvSpPr>
          <p:cNvPr id="551045" name="Rectangle 133"/>
          <p:cNvSpPr>
            <a:spLocks noChangeArrowheads="1"/>
          </p:cNvSpPr>
          <p:nvPr/>
        </p:nvSpPr>
        <p:spPr bwMode="auto">
          <a:xfrm>
            <a:off x="5270500" y="10525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차량관리</a:t>
            </a:r>
          </a:p>
        </p:txBody>
      </p:sp>
      <p:sp>
        <p:nvSpPr>
          <p:cNvPr id="551152" name="Rectangle 240"/>
          <p:cNvSpPr>
            <a:spLocks noChangeArrowheads="1"/>
          </p:cNvSpPr>
          <p:nvPr/>
        </p:nvSpPr>
        <p:spPr bwMode="auto">
          <a:xfrm>
            <a:off x="8553450" y="10683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검침관리</a:t>
            </a:r>
          </a:p>
        </p:txBody>
      </p:sp>
      <p:sp>
        <p:nvSpPr>
          <p:cNvPr id="551154" name="Rectangle 242"/>
          <p:cNvSpPr>
            <a:spLocks noChangeArrowheads="1"/>
          </p:cNvSpPr>
          <p:nvPr/>
        </p:nvSpPr>
        <p:spPr bwMode="auto">
          <a:xfrm>
            <a:off x="631825" y="242093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회계관리</a:t>
            </a:r>
          </a:p>
        </p:txBody>
      </p:sp>
      <p:sp>
        <p:nvSpPr>
          <p:cNvPr id="551155" name="Rectangle 243"/>
          <p:cNvSpPr>
            <a:spLocks noChangeArrowheads="1"/>
          </p:cNvSpPr>
          <p:nvPr/>
        </p:nvSpPr>
        <p:spPr bwMode="auto">
          <a:xfrm>
            <a:off x="2000250" y="108743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IMC</a:t>
            </a:r>
          </a:p>
        </p:txBody>
      </p:sp>
      <p:sp>
        <p:nvSpPr>
          <p:cNvPr id="551156" name="AutoShape 244"/>
          <p:cNvSpPr>
            <a:spLocks noChangeArrowheads="1"/>
          </p:cNvSpPr>
          <p:nvPr/>
        </p:nvSpPr>
        <p:spPr bwMode="auto">
          <a:xfrm>
            <a:off x="1238250" y="174942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관리대행요청</a:t>
            </a:r>
          </a:p>
        </p:txBody>
      </p:sp>
      <p:sp>
        <p:nvSpPr>
          <p:cNvPr id="551159" name="AutoShape 247"/>
          <p:cNvSpPr>
            <a:spLocks noChangeArrowheads="1"/>
          </p:cNvSpPr>
          <p:nvPr/>
        </p:nvSpPr>
        <p:spPr bwMode="auto">
          <a:xfrm>
            <a:off x="3254375" y="10874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단지개설</a:t>
            </a:r>
          </a:p>
        </p:txBody>
      </p:sp>
      <p:cxnSp>
        <p:nvCxnSpPr>
          <p:cNvPr id="551162" name="AutoShape 250"/>
          <p:cNvCxnSpPr>
            <a:cxnSpLocks noChangeShapeType="1"/>
            <a:stCxn id="551155" idx="3"/>
            <a:endCxn id="551159" idx="1"/>
          </p:cNvCxnSpPr>
          <p:nvPr/>
        </p:nvCxnSpPr>
        <p:spPr bwMode="auto">
          <a:xfrm>
            <a:off x="2762250" y="1316038"/>
            <a:ext cx="492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167" name="AutoShape 255"/>
          <p:cNvSpPr>
            <a:spLocks noChangeArrowheads="1"/>
          </p:cNvSpPr>
          <p:nvPr/>
        </p:nvSpPr>
        <p:spPr bwMode="auto">
          <a:xfrm>
            <a:off x="4160838" y="16287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세대 개설</a:t>
            </a:r>
          </a:p>
        </p:txBody>
      </p:sp>
      <p:sp>
        <p:nvSpPr>
          <p:cNvPr id="551171" name="AutoShape 259"/>
          <p:cNvSpPr>
            <a:spLocks noChangeArrowheads="1"/>
          </p:cNvSpPr>
          <p:nvPr/>
        </p:nvSpPr>
        <p:spPr bwMode="auto">
          <a:xfrm>
            <a:off x="2865438" y="23098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고지항목</a:t>
            </a:r>
          </a:p>
          <a:p>
            <a:pPr algn="ctr"/>
            <a:r>
              <a:rPr lang="ko-KR" altLang="en-US" sz="900" b="1"/>
              <a:t>설정</a:t>
            </a:r>
          </a:p>
        </p:txBody>
      </p:sp>
      <p:sp>
        <p:nvSpPr>
          <p:cNvPr id="551175" name="AutoShape 263"/>
          <p:cNvSpPr>
            <a:spLocks noChangeArrowheads="1"/>
          </p:cNvSpPr>
          <p:nvPr/>
        </p:nvSpPr>
        <p:spPr bwMode="auto">
          <a:xfrm>
            <a:off x="5268913" y="19637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세대변경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sp>
        <p:nvSpPr>
          <p:cNvPr id="551177" name="AutoShape 265"/>
          <p:cNvSpPr>
            <a:spLocks noChangeArrowheads="1"/>
          </p:cNvSpPr>
          <p:nvPr/>
        </p:nvSpPr>
        <p:spPr bwMode="auto">
          <a:xfrm>
            <a:off x="1798638" y="465772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납부</a:t>
            </a:r>
          </a:p>
        </p:txBody>
      </p:sp>
      <p:sp>
        <p:nvSpPr>
          <p:cNvPr id="551187" name="Rectangle 275"/>
          <p:cNvSpPr>
            <a:spLocks noChangeArrowheads="1"/>
          </p:cNvSpPr>
          <p:nvPr/>
        </p:nvSpPr>
        <p:spPr bwMode="auto">
          <a:xfrm>
            <a:off x="631825" y="387667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은 행</a:t>
            </a:r>
          </a:p>
        </p:txBody>
      </p:sp>
      <p:sp>
        <p:nvSpPr>
          <p:cNvPr id="551200" name="AutoShape 288"/>
          <p:cNvSpPr>
            <a:spLocks noChangeArrowheads="1"/>
          </p:cNvSpPr>
          <p:nvPr/>
        </p:nvSpPr>
        <p:spPr bwMode="auto">
          <a:xfrm>
            <a:off x="6570663" y="10541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주차내역</a:t>
            </a:r>
          </a:p>
          <a:p>
            <a:pPr algn="ctr"/>
            <a:r>
              <a:rPr lang="ko-KR" altLang="en-US" sz="900" b="1"/>
              <a:t>비용 생성</a:t>
            </a:r>
          </a:p>
        </p:txBody>
      </p:sp>
      <p:sp>
        <p:nvSpPr>
          <p:cNvPr id="551203" name="AutoShape 291"/>
          <p:cNvSpPr>
            <a:spLocks noChangeArrowheads="1"/>
          </p:cNvSpPr>
          <p:nvPr/>
        </p:nvSpPr>
        <p:spPr bwMode="auto">
          <a:xfrm>
            <a:off x="5199063" y="31877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단가생성</a:t>
            </a:r>
          </a:p>
        </p:txBody>
      </p:sp>
      <p:sp>
        <p:nvSpPr>
          <p:cNvPr id="551204" name="AutoShape 292"/>
          <p:cNvSpPr>
            <a:spLocks noChangeArrowheads="1"/>
          </p:cNvSpPr>
          <p:nvPr/>
        </p:nvSpPr>
        <p:spPr bwMode="auto">
          <a:xfrm>
            <a:off x="6570663" y="31956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관리비</a:t>
            </a:r>
          </a:p>
          <a:p>
            <a:pPr algn="ctr"/>
            <a:r>
              <a:rPr lang="ko-KR" altLang="en-US" sz="900" b="1"/>
              <a:t>자료생성</a:t>
            </a:r>
          </a:p>
        </p:txBody>
      </p:sp>
      <p:sp>
        <p:nvSpPr>
          <p:cNvPr id="551205" name="AutoShape 293"/>
          <p:cNvSpPr>
            <a:spLocks noChangeArrowheads="1"/>
          </p:cNvSpPr>
          <p:nvPr/>
        </p:nvSpPr>
        <p:spPr bwMode="auto">
          <a:xfrm>
            <a:off x="5559425" y="38798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고지서양식</a:t>
            </a:r>
          </a:p>
          <a:p>
            <a:pPr algn="ctr"/>
            <a:r>
              <a:rPr lang="ko-KR" altLang="en-US" sz="900" b="1"/>
              <a:t>변경요청</a:t>
            </a:r>
          </a:p>
        </p:txBody>
      </p:sp>
      <p:cxnSp>
        <p:nvCxnSpPr>
          <p:cNvPr id="551207" name="AutoShape 295"/>
          <p:cNvCxnSpPr>
            <a:cxnSpLocks noChangeShapeType="1"/>
            <a:stCxn id="551203" idx="3"/>
            <a:endCxn id="551204" idx="1"/>
          </p:cNvCxnSpPr>
          <p:nvPr/>
        </p:nvCxnSpPr>
        <p:spPr bwMode="auto">
          <a:xfrm>
            <a:off x="5961063" y="3416300"/>
            <a:ext cx="6096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09" name="AutoShape 297"/>
          <p:cNvSpPr>
            <a:spLocks noChangeArrowheads="1"/>
          </p:cNvSpPr>
          <p:nvPr/>
        </p:nvSpPr>
        <p:spPr bwMode="auto">
          <a:xfrm>
            <a:off x="7835900" y="18192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검침 등록</a:t>
            </a:r>
          </a:p>
        </p:txBody>
      </p:sp>
      <p:sp>
        <p:nvSpPr>
          <p:cNvPr id="551210" name="AutoShape 298"/>
          <p:cNvSpPr>
            <a:spLocks noChangeArrowheads="1"/>
          </p:cNvSpPr>
          <p:nvPr/>
        </p:nvSpPr>
        <p:spPr bwMode="auto">
          <a:xfrm>
            <a:off x="1712913" y="31877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발생경비</a:t>
            </a:r>
          </a:p>
          <a:p>
            <a:pPr algn="ctr"/>
            <a:r>
              <a:rPr lang="ko-KR" altLang="en-US" sz="900" b="1"/>
              <a:t>이관</a:t>
            </a:r>
          </a:p>
        </p:txBody>
      </p:sp>
      <p:sp>
        <p:nvSpPr>
          <p:cNvPr id="551211" name="AutoShape 299"/>
          <p:cNvSpPr>
            <a:spLocks noChangeArrowheads="1"/>
          </p:cNvSpPr>
          <p:nvPr/>
        </p:nvSpPr>
        <p:spPr bwMode="auto">
          <a:xfrm>
            <a:off x="2865438" y="31877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관리비총액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cxnSp>
        <p:nvCxnSpPr>
          <p:cNvPr id="551214" name="AutoShape 302"/>
          <p:cNvCxnSpPr>
            <a:cxnSpLocks noChangeShapeType="1"/>
            <a:stCxn id="551211" idx="3"/>
            <a:endCxn id="551203" idx="1"/>
          </p:cNvCxnSpPr>
          <p:nvPr/>
        </p:nvCxnSpPr>
        <p:spPr bwMode="auto">
          <a:xfrm>
            <a:off x="3627438" y="3416300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16" name="Rectangle 304"/>
          <p:cNvSpPr>
            <a:spLocks noChangeArrowheads="1"/>
          </p:cNvSpPr>
          <p:nvPr/>
        </p:nvSpPr>
        <p:spPr bwMode="auto">
          <a:xfrm>
            <a:off x="3081338" y="583723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수납관리</a:t>
            </a:r>
          </a:p>
        </p:txBody>
      </p:sp>
      <p:sp>
        <p:nvSpPr>
          <p:cNvPr id="551217" name="AutoShape 305"/>
          <p:cNvSpPr>
            <a:spLocks noChangeArrowheads="1"/>
          </p:cNvSpPr>
          <p:nvPr/>
        </p:nvSpPr>
        <p:spPr bwMode="auto">
          <a:xfrm>
            <a:off x="4130675" y="38798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고지서 출력</a:t>
            </a:r>
          </a:p>
        </p:txBody>
      </p:sp>
      <p:cxnSp>
        <p:nvCxnSpPr>
          <p:cNvPr id="551218" name="AutoShape 306"/>
          <p:cNvCxnSpPr>
            <a:cxnSpLocks noChangeShapeType="1"/>
            <a:stCxn id="551205" idx="1"/>
            <a:endCxn id="551217" idx="3"/>
          </p:cNvCxnSpPr>
          <p:nvPr/>
        </p:nvCxnSpPr>
        <p:spPr bwMode="auto">
          <a:xfrm flipH="1">
            <a:off x="4892675" y="4108450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19" name="AutoShape 307"/>
          <p:cNvSpPr>
            <a:spLocks noChangeArrowheads="1"/>
          </p:cNvSpPr>
          <p:nvPr/>
        </p:nvSpPr>
        <p:spPr bwMode="auto">
          <a:xfrm>
            <a:off x="8193088" y="44370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미납정보</a:t>
            </a:r>
            <a:r>
              <a:rPr lang="en-US" altLang="ko-KR" sz="900" b="1"/>
              <a:t>/</a:t>
            </a:r>
          </a:p>
          <a:p>
            <a:pPr algn="ctr"/>
            <a:r>
              <a:rPr lang="ko-KR" altLang="en-US" sz="900" b="1"/>
              <a:t>후 연체료</a:t>
            </a:r>
          </a:p>
          <a:p>
            <a:pPr algn="ctr"/>
            <a:r>
              <a:rPr lang="ko-KR" altLang="en-US" sz="900" b="1"/>
              <a:t>이관</a:t>
            </a:r>
          </a:p>
        </p:txBody>
      </p:sp>
      <p:sp>
        <p:nvSpPr>
          <p:cNvPr id="551225" name="AutoShape 313"/>
          <p:cNvSpPr>
            <a:spLocks noChangeArrowheads="1"/>
          </p:cNvSpPr>
          <p:nvPr/>
        </p:nvSpPr>
        <p:spPr bwMode="auto">
          <a:xfrm>
            <a:off x="6570663" y="19161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주차내역</a:t>
            </a:r>
            <a:r>
              <a:rPr lang="en-US" altLang="ko-KR" sz="900" b="1"/>
              <a:t>/</a:t>
            </a:r>
          </a:p>
          <a:p>
            <a:pPr algn="ctr"/>
            <a:r>
              <a:rPr lang="ko-KR" altLang="en-US" sz="900" b="1"/>
              <a:t>비용이관</a:t>
            </a:r>
          </a:p>
        </p:txBody>
      </p:sp>
      <p:cxnSp>
        <p:nvCxnSpPr>
          <p:cNvPr id="551226" name="AutoShape 314"/>
          <p:cNvCxnSpPr>
            <a:cxnSpLocks noChangeShapeType="1"/>
            <a:stCxn id="551200" idx="2"/>
            <a:endCxn id="551225" idx="0"/>
          </p:cNvCxnSpPr>
          <p:nvPr/>
        </p:nvCxnSpPr>
        <p:spPr bwMode="auto">
          <a:xfrm>
            <a:off x="6951663" y="1511300"/>
            <a:ext cx="0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28" name="AutoShape 316"/>
          <p:cNvSpPr>
            <a:spLocks noChangeArrowheads="1"/>
          </p:cNvSpPr>
          <p:nvPr/>
        </p:nvSpPr>
        <p:spPr bwMode="auto">
          <a:xfrm>
            <a:off x="7832725" y="24939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검침 정보</a:t>
            </a:r>
          </a:p>
          <a:p>
            <a:pPr algn="ctr"/>
            <a:r>
              <a:rPr lang="ko-KR" altLang="en-US" sz="900" b="1"/>
              <a:t>이관</a:t>
            </a:r>
          </a:p>
        </p:txBody>
      </p:sp>
      <p:cxnSp>
        <p:nvCxnSpPr>
          <p:cNvPr id="551229" name="AutoShape 317"/>
          <p:cNvCxnSpPr>
            <a:cxnSpLocks noChangeShapeType="1"/>
            <a:stCxn id="551209" idx="2"/>
            <a:endCxn id="551228" idx="0"/>
          </p:cNvCxnSpPr>
          <p:nvPr/>
        </p:nvCxnSpPr>
        <p:spPr bwMode="auto">
          <a:xfrm flipH="1">
            <a:off x="8213725" y="2276475"/>
            <a:ext cx="3175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30" name="AutoShape 318"/>
          <p:cNvCxnSpPr>
            <a:cxnSpLocks noChangeShapeType="1"/>
            <a:stCxn id="551225" idx="2"/>
            <a:endCxn id="551204" idx="0"/>
          </p:cNvCxnSpPr>
          <p:nvPr/>
        </p:nvCxnSpPr>
        <p:spPr bwMode="auto">
          <a:xfrm>
            <a:off x="6951663" y="2373313"/>
            <a:ext cx="0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31" name="AutoShape 319"/>
          <p:cNvCxnSpPr>
            <a:cxnSpLocks noChangeShapeType="1"/>
            <a:stCxn id="551228" idx="2"/>
            <a:endCxn id="551204" idx="3"/>
          </p:cNvCxnSpPr>
          <p:nvPr/>
        </p:nvCxnSpPr>
        <p:spPr bwMode="auto">
          <a:xfrm flipH="1">
            <a:off x="7332663" y="2951163"/>
            <a:ext cx="881062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33" name="AutoShape 321"/>
          <p:cNvCxnSpPr>
            <a:cxnSpLocks noChangeShapeType="1"/>
            <a:stCxn id="551210" idx="3"/>
            <a:endCxn id="551211" idx="1"/>
          </p:cNvCxnSpPr>
          <p:nvPr/>
        </p:nvCxnSpPr>
        <p:spPr bwMode="auto">
          <a:xfrm>
            <a:off x="2474913" y="3416300"/>
            <a:ext cx="390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35" name="AutoShape 323"/>
          <p:cNvSpPr>
            <a:spLocks noChangeArrowheads="1"/>
          </p:cNvSpPr>
          <p:nvPr/>
        </p:nvSpPr>
        <p:spPr bwMode="auto">
          <a:xfrm>
            <a:off x="5630863" y="54927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세금계산서</a:t>
            </a:r>
          </a:p>
          <a:p>
            <a:pPr algn="ctr"/>
            <a:r>
              <a:rPr lang="ko-KR" altLang="en-US" sz="900" b="1"/>
              <a:t>발급</a:t>
            </a:r>
          </a:p>
        </p:txBody>
      </p:sp>
      <p:cxnSp>
        <p:nvCxnSpPr>
          <p:cNvPr id="551237" name="AutoShape 325"/>
          <p:cNvCxnSpPr>
            <a:cxnSpLocks noChangeShapeType="1"/>
            <a:stCxn id="551219" idx="0"/>
            <a:endCxn id="551204" idx="3"/>
          </p:cNvCxnSpPr>
          <p:nvPr/>
        </p:nvCxnSpPr>
        <p:spPr bwMode="auto">
          <a:xfrm rot="5400000" flipH="1">
            <a:off x="7446963" y="3309938"/>
            <a:ext cx="1012825" cy="124142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38" name="AutoShape 326"/>
          <p:cNvSpPr>
            <a:spLocks noChangeArrowheads="1"/>
          </p:cNvSpPr>
          <p:nvPr/>
        </p:nvSpPr>
        <p:spPr bwMode="auto">
          <a:xfrm>
            <a:off x="1712913" y="38814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자동이체정보</a:t>
            </a:r>
          </a:p>
          <a:p>
            <a:pPr algn="ctr"/>
            <a:r>
              <a:rPr lang="ko-KR" altLang="en-US" sz="900" b="1"/>
              <a:t>내역 통보</a:t>
            </a:r>
          </a:p>
        </p:txBody>
      </p:sp>
      <p:sp>
        <p:nvSpPr>
          <p:cNvPr id="551240" name="AutoShape 328"/>
          <p:cNvSpPr>
            <a:spLocks noChangeArrowheads="1"/>
          </p:cNvSpPr>
          <p:nvPr/>
        </p:nvSpPr>
        <p:spPr bwMode="auto">
          <a:xfrm>
            <a:off x="2827338" y="38750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고지서 발급</a:t>
            </a:r>
          </a:p>
        </p:txBody>
      </p:sp>
      <p:cxnSp>
        <p:nvCxnSpPr>
          <p:cNvPr id="551241" name="AutoShape 329"/>
          <p:cNvCxnSpPr>
            <a:cxnSpLocks noChangeShapeType="1"/>
            <a:stCxn id="551217" idx="1"/>
            <a:endCxn id="551240" idx="3"/>
          </p:cNvCxnSpPr>
          <p:nvPr/>
        </p:nvCxnSpPr>
        <p:spPr bwMode="auto">
          <a:xfrm flipH="1" flipV="1">
            <a:off x="3589338" y="4103688"/>
            <a:ext cx="541337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43" name="AutoShape 331"/>
          <p:cNvCxnSpPr>
            <a:cxnSpLocks noChangeShapeType="1"/>
            <a:stCxn id="551240" idx="1"/>
            <a:endCxn id="551238" idx="3"/>
          </p:cNvCxnSpPr>
          <p:nvPr/>
        </p:nvCxnSpPr>
        <p:spPr bwMode="auto">
          <a:xfrm flipH="1">
            <a:off x="2474913" y="4103688"/>
            <a:ext cx="3524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44" name="AutoShape 332"/>
          <p:cNvCxnSpPr>
            <a:cxnSpLocks noChangeShapeType="1"/>
            <a:stCxn id="551238" idx="1"/>
            <a:endCxn id="551187" idx="3"/>
          </p:cNvCxnSpPr>
          <p:nvPr/>
        </p:nvCxnSpPr>
        <p:spPr bwMode="auto">
          <a:xfrm flipH="1" flipV="1">
            <a:off x="1393825" y="4105275"/>
            <a:ext cx="31908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52" name="AutoShape 340"/>
          <p:cNvCxnSpPr>
            <a:cxnSpLocks noChangeShapeType="1"/>
            <a:stCxn id="551159" idx="3"/>
            <a:endCxn id="551167" idx="0"/>
          </p:cNvCxnSpPr>
          <p:nvPr/>
        </p:nvCxnSpPr>
        <p:spPr bwMode="auto">
          <a:xfrm>
            <a:off x="4016375" y="1316038"/>
            <a:ext cx="525463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55" name="AutoShape 343"/>
          <p:cNvCxnSpPr>
            <a:cxnSpLocks noChangeShapeType="1"/>
            <a:stCxn id="551171" idx="2"/>
            <a:endCxn id="551211" idx="0"/>
          </p:cNvCxnSpPr>
          <p:nvPr/>
        </p:nvCxnSpPr>
        <p:spPr bwMode="auto">
          <a:xfrm>
            <a:off x="3246438" y="2767013"/>
            <a:ext cx="0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56" name="AutoShape 344"/>
          <p:cNvCxnSpPr>
            <a:cxnSpLocks noChangeShapeType="1"/>
            <a:stCxn id="551167" idx="1"/>
            <a:endCxn id="551171" idx="0"/>
          </p:cNvCxnSpPr>
          <p:nvPr/>
        </p:nvCxnSpPr>
        <p:spPr bwMode="auto">
          <a:xfrm rot="10800000" flipV="1">
            <a:off x="3246438" y="1857375"/>
            <a:ext cx="914400" cy="452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58" name="AutoShape 346"/>
          <p:cNvCxnSpPr>
            <a:cxnSpLocks noChangeShapeType="1"/>
            <a:stCxn id="551152" idx="2"/>
            <a:endCxn id="551209" idx="3"/>
          </p:cNvCxnSpPr>
          <p:nvPr/>
        </p:nvCxnSpPr>
        <p:spPr bwMode="auto">
          <a:xfrm rot="5400000">
            <a:off x="8505031" y="1618457"/>
            <a:ext cx="522287" cy="336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61" name="AutoShape 349"/>
          <p:cNvSpPr>
            <a:spLocks noChangeArrowheads="1"/>
          </p:cNvSpPr>
          <p:nvPr/>
        </p:nvSpPr>
        <p:spPr bwMode="auto">
          <a:xfrm>
            <a:off x="1712913" y="24257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전표발생</a:t>
            </a:r>
          </a:p>
        </p:txBody>
      </p:sp>
      <p:cxnSp>
        <p:nvCxnSpPr>
          <p:cNvPr id="551262" name="AutoShape 350"/>
          <p:cNvCxnSpPr>
            <a:cxnSpLocks noChangeShapeType="1"/>
            <a:stCxn id="551154" idx="3"/>
            <a:endCxn id="551261" idx="1"/>
          </p:cNvCxnSpPr>
          <p:nvPr/>
        </p:nvCxnSpPr>
        <p:spPr bwMode="auto">
          <a:xfrm>
            <a:off x="1393825" y="2649538"/>
            <a:ext cx="31908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63" name="AutoShape 351"/>
          <p:cNvCxnSpPr>
            <a:cxnSpLocks noChangeShapeType="1"/>
            <a:stCxn id="551261" idx="2"/>
            <a:endCxn id="551210" idx="0"/>
          </p:cNvCxnSpPr>
          <p:nvPr/>
        </p:nvCxnSpPr>
        <p:spPr bwMode="auto">
          <a:xfrm>
            <a:off x="2093913" y="28829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64" name="AutoShape 352"/>
          <p:cNvCxnSpPr>
            <a:cxnSpLocks noChangeShapeType="1"/>
            <a:stCxn id="551156" idx="3"/>
            <a:endCxn id="551155" idx="2"/>
          </p:cNvCxnSpPr>
          <p:nvPr/>
        </p:nvCxnSpPr>
        <p:spPr bwMode="auto">
          <a:xfrm flipV="1">
            <a:off x="2000250" y="1544638"/>
            <a:ext cx="381000" cy="4333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65" name="AutoShape 353"/>
          <p:cNvSpPr>
            <a:spLocks noChangeArrowheads="1"/>
          </p:cNvSpPr>
          <p:nvPr/>
        </p:nvSpPr>
        <p:spPr bwMode="auto">
          <a:xfrm>
            <a:off x="4160838" y="23098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일수세대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cxnSp>
        <p:nvCxnSpPr>
          <p:cNvPr id="551267" name="AutoShape 355"/>
          <p:cNvCxnSpPr>
            <a:cxnSpLocks noChangeShapeType="1"/>
            <a:stCxn id="551171" idx="3"/>
            <a:endCxn id="551265" idx="1"/>
          </p:cNvCxnSpPr>
          <p:nvPr/>
        </p:nvCxnSpPr>
        <p:spPr bwMode="auto">
          <a:xfrm>
            <a:off x="3627438" y="2538413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68" name="AutoShape 356"/>
          <p:cNvCxnSpPr>
            <a:cxnSpLocks noChangeShapeType="1"/>
            <a:stCxn id="551045" idx="3"/>
            <a:endCxn id="551200" idx="1"/>
          </p:cNvCxnSpPr>
          <p:nvPr/>
        </p:nvCxnSpPr>
        <p:spPr bwMode="auto">
          <a:xfrm>
            <a:off x="6032500" y="1281113"/>
            <a:ext cx="5381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69" name="AutoShape 357"/>
          <p:cNvCxnSpPr>
            <a:cxnSpLocks noChangeShapeType="1"/>
            <a:stCxn id="551045" idx="2"/>
            <a:endCxn id="551175" idx="0"/>
          </p:cNvCxnSpPr>
          <p:nvPr/>
        </p:nvCxnSpPr>
        <p:spPr bwMode="auto">
          <a:xfrm flipH="1">
            <a:off x="5649913" y="1509713"/>
            <a:ext cx="1587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71" name="AutoShape 359"/>
          <p:cNvCxnSpPr>
            <a:cxnSpLocks noChangeShapeType="1"/>
            <a:stCxn id="551175" idx="1"/>
            <a:endCxn id="551265" idx="3"/>
          </p:cNvCxnSpPr>
          <p:nvPr/>
        </p:nvCxnSpPr>
        <p:spPr bwMode="auto">
          <a:xfrm flipH="1">
            <a:off x="4922838" y="2192338"/>
            <a:ext cx="346075" cy="3460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73" name="Rectangle 361"/>
          <p:cNvSpPr>
            <a:spLocks noChangeArrowheads="1"/>
          </p:cNvSpPr>
          <p:nvPr/>
        </p:nvSpPr>
        <p:spPr bwMode="auto">
          <a:xfrm>
            <a:off x="2822575" y="465296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세대주</a:t>
            </a:r>
            <a:r>
              <a:rPr lang="en-US" altLang="ko-KR" sz="900" b="1"/>
              <a:t>/</a:t>
            </a:r>
          </a:p>
          <a:p>
            <a:pPr algn="ctr"/>
            <a:r>
              <a:rPr lang="ko-KR" altLang="en-US" sz="900" b="1"/>
              <a:t>업체</a:t>
            </a:r>
          </a:p>
        </p:txBody>
      </p:sp>
      <p:sp>
        <p:nvSpPr>
          <p:cNvPr id="551274" name="AutoShape 362"/>
          <p:cNvSpPr>
            <a:spLocks noChangeArrowheads="1"/>
          </p:cNvSpPr>
          <p:nvPr/>
        </p:nvSpPr>
        <p:spPr bwMode="auto">
          <a:xfrm>
            <a:off x="4127500" y="54927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세금계산서요청</a:t>
            </a:r>
          </a:p>
        </p:txBody>
      </p:sp>
      <p:cxnSp>
        <p:nvCxnSpPr>
          <p:cNvPr id="551276" name="AutoShape 364"/>
          <p:cNvCxnSpPr>
            <a:cxnSpLocks noChangeShapeType="1"/>
            <a:stCxn id="551240" idx="2"/>
            <a:endCxn id="551273" idx="0"/>
          </p:cNvCxnSpPr>
          <p:nvPr/>
        </p:nvCxnSpPr>
        <p:spPr bwMode="auto">
          <a:xfrm flipH="1">
            <a:off x="3203575" y="4332288"/>
            <a:ext cx="4763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77" name="AutoShape 365"/>
          <p:cNvCxnSpPr>
            <a:cxnSpLocks noChangeShapeType="1"/>
            <a:stCxn id="551273" idx="1"/>
            <a:endCxn id="551177" idx="3"/>
          </p:cNvCxnSpPr>
          <p:nvPr/>
        </p:nvCxnSpPr>
        <p:spPr bwMode="auto">
          <a:xfrm flipH="1">
            <a:off x="2560638" y="4881563"/>
            <a:ext cx="261937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78" name="AutoShape 366"/>
          <p:cNvCxnSpPr>
            <a:cxnSpLocks noChangeShapeType="1"/>
            <a:stCxn id="551177" idx="1"/>
            <a:endCxn id="551187" idx="3"/>
          </p:cNvCxnSpPr>
          <p:nvPr/>
        </p:nvCxnSpPr>
        <p:spPr bwMode="auto">
          <a:xfrm flipH="1" flipV="1">
            <a:off x="1393825" y="4105275"/>
            <a:ext cx="404813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80" name="AutoShape 368"/>
          <p:cNvCxnSpPr>
            <a:cxnSpLocks noChangeShapeType="1"/>
            <a:stCxn id="551187" idx="2"/>
            <a:endCxn id="551216" idx="1"/>
          </p:cNvCxnSpPr>
          <p:nvPr/>
        </p:nvCxnSpPr>
        <p:spPr bwMode="auto">
          <a:xfrm rot="16200000" flipH="1">
            <a:off x="1181100" y="4165600"/>
            <a:ext cx="1731963" cy="2068513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81" name="AutoShape 369"/>
          <p:cNvCxnSpPr>
            <a:cxnSpLocks noChangeShapeType="1"/>
            <a:stCxn id="551273" idx="2"/>
            <a:endCxn id="551274" idx="1"/>
          </p:cNvCxnSpPr>
          <p:nvPr/>
        </p:nvCxnSpPr>
        <p:spPr bwMode="auto">
          <a:xfrm>
            <a:off x="3203575" y="5110163"/>
            <a:ext cx="923925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82" name="AutoShape 370"/>
          <p:cNvCxnSpPr>
            <a:cxnSpLocks noChangeShapeType="1"/>
            <a:stCxn id="551274" idx="3"/>
            <a:endCxn id="551235" idx="1"/>
          </p:cNvCxnSpPr>
          <p:nvPr/>
        </p:nvCxnSpPr>
        <p:spPr bwMode="auto">
          <a:xfrm>
            <a:off x="4889500" y="5721350"/>
            <a:ext cx="741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284" name="AutoShape 372"/>
          <p:cNvCxnSpPr>
            <a:cxnSpLocks noChangeShapeType="1"/>
            <a:stCxn id="551216" idx="3"/>
            <a:endCxn id="551219" idx="2"/>
          </p:cNvCxnSpPr>
          <p:nvPr/>
        </p:nvCxnSpPr>
        <p:spPr bwMode="auto">
          <a:xfrm flipV="1">
            <a:off x="3843338" y="4894263"/>
            <a:ext cx="4730750" cy="1171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85" name="AutoShape 373"/>
          <p:cNvSpPr>
            <a:spLocks noChangeArrowheads="1"/>
          </p:cNvSpPr>
          <p:nvPr/>
        </p:nvSpPr>
        <p:spPr bwMode="auto">
          <a:xfrm>
            <a:off x="4160838" y="46529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정산처리</a:t>
            </a:r>
          </a:p>
          <a:p>
            <a:pPr algn="ctr"/>
            <a:r>
              <a:rPr lang="ko-KR" altLang="en-US" sz="900" b="1"/>
              <a:t>요청</a:t>
            </a:r>
          </a:p>
        </p:txBody>
      </p:sp>
      <p:cxnSp>
        <p:nvCxnSpPr>
          <p:cNvPr id="551286" name="AutoShape 374"/>
          <p:cNvCxnSpPr>
            <a:cxnSpLocks noChangeShapeType="1"/>
            <a:stCxn id="551273" idx="3"/>
            <a:endCxn id="551285" idx="1"/>
          </p:cNvCxnSpPr>
          <p:nvPr/>
        </p:nvCxnSpPr>
        <p:spPr bwMode="auto">
          <a:xfrm>
            <a:off x="3584575" y="4881563"/>
            <a:ext cx="576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87" name="AutoShape 375"/>
          <p:cNvSpPr>
            <a:spLocks noChangeArrowheads="1"/>
          </p:cNvSpPr>
          <p:nvPr/>
        </p:nvSpPr>
        <p:spPr bwMode="auto">
          <a:xfrm>
            <a:off x="5559425" y="46529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세대별</a:t>
            </a:r>
          </a:p>
          <a:p>
            <a:pPr algn="ctr"/>
            <a:r>
              <a:rPr lang="ko-KR" altLang="en-US" sz="900" b="1"/>
              <a:t>정산처리</a:t>
            </a:r>
          </a:p>
        </p:txBody>
      </p:sp>
      <p:cxnSp>
        <p:nvCxnSpPr>
          <p:cNvPr id="551288" name="AutoShape 376"/>
          <p:cNvCxnSpPr>
            <a:cxnSpLocks noChangeShapeType="1"/>
            <a:stCxn id="551285" idx="3"/>
            <a:endCxn id="551287" idx="1"/>
          </p:cNvCxnSpPr>
          <p:nvPr/>
        </p:nvCxnSpPr>
        <p:spPr bwMode="auto">
          <a:xfrm>
            <a:off x="4922838" y="4881563"/>
            <a:ext cx="6365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289" name="AutoShape 377"/>
          <p:cNvSpPr>
            <a:spLocks noChangeArrowheads="1"/>
          </p:cNvSpPr>
          <p:nvPr/>
        </p:nvSpPr>
        <p:spPr bwMode="auto">
          <a:xfrm>
            <a:off x="6681788" y="51577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영수증 발급</a:t>
            </a:r>
          </a:p>
          <a:p>
            <a:pPr algn="ctr"/>
            <a:r>
              <a:rPr lang="en-US" altLang="ko-KR" sz="900" b="1"/>
              <a:t>(</a:t>
            </a:r>
            <a:r>
              <a:rPr lang="ko-KR" altLang="en-US" sz="900" b="1"/>
              <a:t>정산</a:t>
            </a:r>
            <a:r>
              <a:rPr lang="en-US" altLang="ko-KR" sz="900" b="1"/>
              <a:t>)</a:t>
            </a:r>
          </a:p>
        </p:txBody>
      </p:sp>
      <p:sp>
        <p:nvSpPr>
          <p:cNvPr id="551291" name="Text Box 379"/>
          <p:cNvSpPr txBox="1">
            <a:spLocks noChangeArrowheads="1"/>
          </p:cNvSpPr>
          <p:nvPr/>
        </p:nvSpPr>
        <p:spPr bwMode="auto">
          <a:xfrm>
            <a:off x="2000250" y="1773238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요청</a:t>
            </a:r>
          </a:p>
        </p:txBody>
      </p:sp>
      <p:sp>
        <p:nvSpPr>
          <p:cNvPr id="551292" name="Text Box 380"/>
          <p:cNvSpPr txBox="1">
            <a:spLocks noChangeArrowheads="1"/>
          </p:cNvSpPr>
          <p:nvPr/>
        </p:nvSpPr>
        <p:spPr bwMode="auto">
          <a:xfrm>
            <a:off x="2811463" y="1125538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개설</a:t>
            </a:r>
          </a:p>
        </p:txBody>
      </p:sp>
      <p:sp>
        <p:nvSpPr>
          <p:cNvPr id="551293" name="Text Box 381"/>
          <p:cNvSpPr txBox="1">
            <a:spLocks noChangeArrowheads="1"/>
          </p:cNvSpPr>
          <p:nvPr/>
        </p:nvSpPr>
        <p:spPr bwMode="auto">
          <a:xfrm>
            <a:off x="4232275" y="1268413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개설</a:t>
            </a:r>
          </a:p>
        </p:txBody>
      </p:sp>
      <p:sp>
        <p:nvSpPr>
          <p:cNvPr id="551296" name="Text Box 384"/>
          <p:cNvSpPr txBox="1">
            <a:spLocks noChangeArrowheads="1"/>
          </p:cNvSpPr>
          <p:nvPr/>
        </p:nvSpPr>
        <p:spPr bwMode="auto">
          <a:xfrm>
            <a:off x="5200650" y="1687513"/>
            <a:ext cx="79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전출입 정보</a:t>
            </a:r>
          </a:p>
        </p:txBody>
      </p:sp>
      <p:sp>
        <p:nvSpPr>
          <p:cNvPr id="551297" name="Text Box 385"/>
          <p:cNvSpPr txBox="1">
            <a:spLocks noChangeArrowheads="1"/>
          </p:cNvSpPr>
          <p:nvPr/>
        </p:nvSpPr>
        <p:spPr bwMode="auto">
          <a:xfrm>
            <a:off x="4808538" y="2166938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전출정보</a:t>
            </a:r>
          </a:p>
        </p:txBody>
      </p:sp>
      <p:sp>
        <p:nvSpPr>
          <p:cNvPr id="551298" name="Text Box 386"/>
          <p:cNvSpPr txBox="1">
            <a:spLocks noChangeArrowheads="1"/>
          </p:cNvSpPr>
          <p:nvPr/>
        </p:nvSpPr>
        <p:spPr bwMode="auto">
          <a:xfrm>
            <a:off x="2927350" y="2781300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관리항목</a:t>
            </a:r>
          </a:p>
        </p:txBody>
      </p:sp>
      <p:sp>
        <p:nvSpPr>
          <p:cNvPr id="551299" name="Text Box 387"/>
          <p:cNvSpPr txBox="1">
            <a:spLocks noChangeArrowheads="1"/>
          </p:cNvSpPr>
          <p:nvPr/>
        </p:nvSpPr>
        <p:spPr bwMode="auto">
          <a:xfrm>
            <a:off x="4160838" y="3284538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단가계산</a:t>
            </a:r>
          </a:p>
        </p:txBody>
      </p:sp>
      <p:sp>
        <p:nvSpPr>
          <p:cNvPr id="551300" name="Text Box 388"/>
          <p:cNvSpPr txBox="1">
            <a:spLocks noChangeArrowheads="1"/>
          </p:cNvSpPr>
          <p:nvPr/>
        </p:nvSpPr>
        <p:spPr bwMode="auto">
          <a:xfrm>
            <a:off x="5899150" y="3125788"/>
            <a:ext cx="679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각 관리비</a:t>
            </a:r>
          </a:p>
          <a:p>
            <a:pPr algn="ctr"/>
            <a:r>
              <a:rPr lang="ko-KR" altLang="en-US" sz="900"/>
              <a:t>취합</a:t>
            </a:r>
          </a:p>
        </p:txBody>
      </p:sp>
      <p:sp>
        <p:nvSpPr>
          <p:cNvPr id="551301" name="Text Box 389"/>
          <p:cNvSpPr txBox="1">
            <a:spLocks noChangeArrowheads="1"/>
          </p:cNvSpPr>
          <p:nvPr/>
        </p:nvSpPr>
        <p:spPr bwMode="auto">
          <a:xfrm>
            <a:off x="2360613" y="3068638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가져오기</a:t>
            </a:r>
          </a:p>
        </p:txBody>
      </p:sp>
      <p:sp>
        <p:nvSpPr>
          <p:cNvPr id="551302" name="Text Box 390"/>
          <p:cNvSpPr txBox="1">
            <a:spLocks noChangeArrowheads="1"/>
          </p:cNvSpPr>
          <p:nvPr/>
        </p:nvSpPr>
        <p:spPr bwMode="auto">
          <a:xfrm>
            <a:off x="6489700" y="2565400"/>
            <a:ext cx="1022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세대별 주차비용</a:t>
            </a:r>
          </a:p>
        </p:txBody>
      </p:sp>
      <p:sp>
        <p:nvSpPr>
          <p:cNvPr id="551303" name="Text Box 391"/>
          <p:cNvSpPr txBox="1">
            <a:spLocks noChangeArrowheads="1"/>
          </p:cNvSpPr>
          <p:nvPr/>
        </p:nvSpPr>
        <p:spPr bwMode="auto">
          <a:xfrm>
            <a:off x="7329488" y="3128963"/>
            <a:ext cx="19748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전기</a:t>
            </a:r>
            <a:r>
              <a:rPr lang="en-US" altLang="ko-KR" sz="900"/>
              <a:t>,</a:t>
            </a:r>
            <a:r>
              <a:rPr lang="ko-KR" altLang="en-US" sz="900"/>
              <a:t>상</a:t>
            </a:r>
            <a:r>
              <a:rPr lang="en-US" altLang="ko-KR" sz="900"/>
              <a:t>,</a:t>
            </a:r>
            <a:r>
              <a:rPr lang="ko-KR" altLang="en-US" sz="900"/>
              <a:t>하수도</a:t>
            </a:r>
            <a:r>
              <a:rPr lang="en-US" altLang="ko-KR" sz="900"/>
              <a:t>,</a:t>
            </a:r>
            <a:r>
              <a:rPr lang="ko-KR" altLang="en-US" sz="900"/>
              <a:t>난방 비용 가져오기</a:t>
            </a:r>
          </a:p>
        </p:txBody>
      </p:sp>
      <p:sp>
        <p:nvSpPr>
          <p:cNvPr id="551304" name="Text Box 392"/>
          <p:cNvSpPr txBox="1">
            <a:spLocks noChangeArrowheads="1"/>
          </p:cNvSpPr>
          <p:nvPr/>
        </p:nvSpPr>
        <p:spPr bwMode="auto">
          <a:xfrm>
            <a:off x="7507288" y="3789363"/>
            <a:ext cx="156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미납정보 </a:t>
            </a:r>
            <a:r>
              <a:rPr lang="en-US" altLang="ko-KR" sz="900"/>
              <a:t>/ </a:t>
            </a:r>
            <a:r>
              <a:rPr lang="ko-KR" altLang="en-US" sz="900"/>
              <a:t>후 연체료 정보 </a:t>
            </a:r>
          </a:p>
          <a:p>
            <a:pPr algn="ctr"/>
            <a:r>
              <a:rPr lang="ko-KR" altLang="en-US" sz="900"/>
              <a:t>참조</a:t>
            </a:r>
          </a:p>
        </p:txBody>
      </p:sp>
      <p:sp>
        <p:nvSpPr>
          <p:cNvPr id="551305" name="Text Box 393"/>
          <p:cNvSpPr txBox="1">
            <a:spLocks noChangeArrowheads="1"/>
          </p:cNvSpPr>
          <p:nvPr/>
        </p:nvSpPr>
        <p:spPr bwMode="auto">
          <a:xfrm>
            <a:off x="6499225" y="3716338"/>
            <a:ext cx="79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관리비 정보</a:t>
            </a:r>
          </a:p>
        </p:txBody>
      </p:sp>
      <p:sp>
        <p:nvSpPr>
          <p:cNvPr id="551306" name="Text Box 394"/>
          <p:cNvSpPr txBox="1">
            <a:spLocks noChangeArrowheads="1"/>
          </p:cNvSpPr>
          <p:nvPr/>
        </p:nvSpPr>
        <p:spPr bwMode="auto">
          <a:xfrm>
            <a:off x="4905375" y="3862388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출력 옵션</a:t>
            </a:r>
          </a:p>
        </p:txBody>
      </p:sp>
      <p:sp>
        <p:nvSpPr>
          <p:cNvPr id="551307" name="Text Box 395"/>
          <p:cNvSpPr txBox="1">
            <a:spLocks noChangeArrowheads="1"/>
          </p:cNvSpPr>
          <p:nvPr/>
        </p:nvSpPr>
        <p:spPr bwMode="auto">
          <a:xfrm>
            <a:off x="3576638" y="3856038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발급처리</a:t>
            </a:r>
          </a:p>
        </p:txBody>
      </p:sp>
      <p:sp>
        <p:nvSpPr>
          <p:cNvPr id="551308" name="Text Box 396"/>
          <p:cNvSpPr txBox="1">
            <a:spLocks noChangeArrowheads="1"/>
          </p:cNvSpPr>
          <p:nvPr/>
        </p:nvSpPr>
        <p:spPr bwMode="auto">
          <a:xfrm>
            <a:off x="2366963" y="3775075"/>
            <a:ext cx="641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이체계좌</a:t>
            </a:r>
          </a:p>
          <a:p>
            <a:pPr algn="ctr"/>
            <a:r>
              <a:rPr lang="ko-KR" altLang="en-US" sz="900"/>
              <a:t>통보</a:t>
            </a:r>
          </a:p>
        </p:txBody>
      </p:sp>
      <p:sp>
        <p:nvSpPr>
          <p:cNvPr id="551309" name="Text Box 397"/>
          <p:cNvSpPr txBox="1">
            <a:spLocks noChangeArrowheads="1"/>
          </p:cNvSpPr>
          <p:nvPr/>
        </p:nvSpPr>
        <p:spPr bwMode="auto">
          <a:xfrm>
            <a:off x="1100138" y="4424363"/>
            <a:ext cx="9175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자동</a:t>
            </a:r>
            <a:r>
              <a:rPr lang="en-US" altLang="ko-KR" sz="900"/>
              <a:t>/</a:t>
            </a:r>
            <a:r>
              <a:rPr lang="ko-KR" altLang="en-US" sz="900"/>
              <a:t>직접납부</a:t>
            </a:r>
          </a:p>
        </p:txBody>
      </p:sp>
      <p:sp>
        <p:nvSpPr>
          <p:cNvPr id="551310" name="Text Box 398"/>
          <p:cNvSpPr txBox="1">
            <a:spLocks noChangeArrowheads="1"/>
          </p:cNvSpPr>
          <p:nvPr/>
        </p:nvSpPr>
        <p:spPr bwMode="auto">
          <a:xfrm>
            <a:off x="4946650" y="4652963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중간정산</a:t>
            </a:r>
          </a:p>
        </p:txBody>
      </p:sp>
      <p:sp>
        <p:nvSpPr>
          <p:cNvPr id="551311" name="Text Box 399"/>
          <p:cNvSpPr txBox="1">
            <a:spLocks noChangeArrowheads="1"/>
          </p:cNvSpPr>
          <p:nvPr/>
        </p:nvSpPr>
        <p:spPr bwMode="auto">
          <a:xfrm>
            <a:off x="5961063" y="5157788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정산서</a:t>
            </a:r>
          </a:p>
        </p:txBody>
      </p:sp>
      <p:sp>
        <p:nvSpPr>
          <p:cNvPr id="551312" name="Text Box 400"/>
          <p:cNvSpPr txBox="1">
            <a:spLocks noChangeArrowheads="1"/>
          </p:cNvSpPr>
          <p:nvPr/>
        </p:nvSpPr>
        <p:spPr bwMode="auto">
          <a:xfrm>
            <a:off x="3221038" y="5295900"/>
            <a:ext cx="946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상가</a:t>
            </a:r>
            <a:r>
              <a:rPr lang="en-US" altLang="ko-KR" sz="900"/>
              <a:t>,</a:t>
            </a:r>
            <a:r>
              <a:rPr lang="ko-KR" altLang="en-US" sz="900"/>
              <a:t>임대 정보</a:t>
            </a:r>
          </a:p>
        </p:txBody>
      </p:sp>
      <p:sp>
        <p:nvSpPr>
          <p:cNvPr id="551313" name="Text Box 401"/>
          <p:cNvSpPr txBox="1">
            <a:spLocks noChangeArrowheads="1"/>
          </p:cNvSpPr>
          <p:nvPr/>
        </p:nvSpPr>
        <p:spPr bwMode="auto">
          <a:xfrm>
            <a:off x="4953000" y="5445125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계산서</a:t>
            </a:r>
          </a:p>
        </p:txBody>
      </p:sp>
      <p:cxnSp>
        <p:nvCxnSpPr>
          <p:cNvPr id="551314" name="AutoShape 402"/>
          <p:cNvCxnSpPr>
            <a:cxnSpLocks noChangeShapeType="1"/>
            <a:stCxn id="551044" idx="2"/>
            <a:endCxn id="551156" idx="1"/>
          </p:cNvCxnSpPr>
          <p:nvPr/>
        </p:nvCxnSpPr>
        <p:spPr bwMode="auto">
          <a:xfrm rot="16200000" flipH="1">
            <a:off x="891382" y="1631156"/>
            <a:ext cx="468312" cy="2254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315" name="AutoShape 403"/>
          <p:cNvSpPr>
            <a:spLocks noChangeArrowheads="1"/>
          </p:cNvSpPr>
          <p:nvPr/>
        </p:nvSpPr>
        <p:spPr bwMode="auto">
          <a:xfrm>
            <a:off x="6954838" y="42211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가수금 생성</a:t>
            </a:r>
          </a:p>
        </p:txBody>
      </p:sp>
      <p:sp>
        <p:nvSpPr>
          <p:cNvPr id="551316" name="Text Box 404"/>
          <p:cNvSpPr txBox="1">
            <a:spLocks noChangeArrowheads="1"/>
          </p:cNvSpPr>
          <p:nvPr/>
        </p:nvSpPr>
        <p:spPr bwMode="auto">
          <a:xfrm>
            <a:off x="2913063" y="1831975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세대정보</a:t>
            </a:r>
          </a:p>
        </p:txBody>
      </p:sp>
      <p:cxnSp>
        <p:nvCxnSpPr>
          <p:cNvPr id="551317" name="AutoShape 405"/>
          <p:cNvCxnSpPr>
            <a:cxnSpLocks noChangeShapeType="1"/>
            <a:stCxn id="551287" idx="2"/>
            <a:endCxn id="551289" idx="1"/>
          </p:cNvCxnSpPr>
          <p:nvPr/>
        </p:nvCxnSpPr>
        <p:spPr bwMode="auto">
          <a:xfrm rot="16200000" flipH="1">
            <a:off x="6172994" y="4877594"/>
            <a:ext cx="276225" cy="7413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1318" name="AutoShape 406"/>
          <p:cNvCxnSpPr>
            <a:cxnSpLocks noChangeShapeType="1"/>
            <a:stCxn id="551287" idx="3"/>
            <a:endCxn id="551315" idx="2"/>
          </p:cNvCxnSpPr>
          <p:nvPr/>
        </p:nvCxnSpPr>
        <p:spPr bwMode="auto">
          <a:xfrm flipV="1">
            <a:off x="6321425" y="4678363"/>
            <a:ext cx="1014413" cy="2032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319" name="Text Box 407"/>
          <p:cNvSpPr txBox="1">
            <a:spLocks noChangeArrowheads="1"/>
          </p:cNvSpPr>
          <p:nvPr/>
        </p:nvSpPr>
        <p:spPr bwMode="auto">
          <a:xfrm>
            <a:off x="6465888" y="4652963"/>
            <a:ext cx="641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정산금액</a:t>
            </a:r>
          </a:p>
        </p:txBody>
      </p:sp>
      <p:cxnSp>
        <p:nvCxnSpPr>
          <p:cNvPr id="551320" name="AutoShape 408"/>
          <p:cNvCxnSpPr>
            <a:cxnSpLocks noChangeShapeType="1"/>
            <a:stCxn id="551315" idx="0"/>
            <a:endCxn id="551204" idx="3"/>
          </p:cNvCxnSpPr>
          <p:nvPr/>
        </p:nvCxnSpPr>
        <p:spPr bwMode="auto">
          <a:xfrm flipH="1" flipV="1">
            <a:off x="7332663" y="3424238"/>
            <a:ext cx="3175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321" name="Text Box 409"/>
          <p:cNvSpPr txBox="1">
            <a:spLocks noChangeArrowheads="1"/>
          </p:cNvSpPr>
          <p:nvPr/>
        </p:nvSpPr>
        <p:spPr bwMode="auto">
          <a:xfrm>
            <a:off x="6980238" y="3933825"/>
            <a:ext cx="79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가수금 금액</a:t>
            </a:r>
          </a:p>
        </p:txBody>
      </p:sp>
      <p:sp>
        <p:nvSpPr>
          <p:cNvPr id="551322" name="Text Box 410"/>
          <p:cNvSpPr txBox="1">
            <a:spLocks noChangeArrowheads="1"/>
          </p:cNvSpPr>
          <p:nvPr/>
        </p:nvSpPr>
        <p:spPr bwMode="auto">
          <a:xfrm>
            <a:off x="1568450" y="2852738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900"/>
              <a:t>계정별 관리비용</a:t>
            </a:r>
          </a:p>
        </p:txBody>
      </p:sp>
      <p:sp>
        <p:nvSpPr>
          <p:cNvPr id="551323" name="Text Box 411"/>
          <p:cNvSpPr txBox="1">
            <a:spLocks noChangeArrowheads="1"/>
          </p:cNvSpPr>
          <p:nvPr/>
        </p:nvSpPr>
        <p:spPr bwMode="auto">
          <a:xfrm>
            <a:off x="7329488" y="2971800"/>
            <a:ext cx="11461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검침 정보 </a:t>
            </a:r>
            <a:r>
              <a:rPr lang="en-US" altLang="ko-KR" sz="900"/>
              <a:t>(</a:t>
            </a:r>
            <a:r>
              <a:rPr lang="ko-KR" altLang="en-US" sz="900"/>
              <a:t>사용량</a:t>
            </a:r>
            <a:r>
              <a:rPr lang="en-US" altLang="ko-KR" sz="900"/>
              <a:t>)</a:t>
            </a:r>
          </a:p>
        </p:txBody>
      </p:sp>
      <p:cxnSp>
        <p:nvCxnSpPr>
          <p:cNvPr id="551324" name="AutoShape 412"/>
          <p:cNvCxnSpPr>
            <a:cxnSpLocks noChangeShapeType="1"/>
            <a:stCxn id="551265" idx="2"/>
            <a:endCxn id="551203" idx="0"/>
          </p:cNvCxnSpPr>
          <p:nvPr/>
        </p:nvCxnSpPr>
        <p:spPr bwMode="auto">
          <a:xfrm rot="16200000" flipH="1">
            <a:off x="4850607" y="2458244"/>
            <a:ext cx="420687" cy="1038225"/>
          </a:xfrm>
          <a:prstGeom prst="bentConnector3">
            <a:avLst>
              <a:gd name="adj1" fmla="val 4981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325" name="Text Box 413"/>
          <p:cNvSpPr txBox="1">
            <a:spLocks noChangeArrowheads="1"/>
          </p:cNvSpPr>
          <p:nvPr/>
        </p:nvSpPr>
        <p:spPr bwMode="auto">
          <a:xfrm>
            <a:off x="2808288" y="4321175"/>
            <a:ext cx="117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관리비 고지서 양식</a:t>
            </a:r>
          </a:p>
        </p:txBody>
      </p:sp>
      <p:sp>
        <p:nvSpPr>
          <p:cNvPr id="551326" name="Text Box 414"/>
          <p:cNvSpPr txBox="1">
            <a:spLocks noChangeArrowheads="1"/>
          </p:cNvSpPr>
          <p:nvPr/>
        </p:nvSpPr>
        <p:spPr bwMode="auto">
          <a:xfrm>
            <a:off x="3657600" y="4652963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요청</a:t>
            </a:r>
          </a:p>
        </p:txBody>
      </p:sp>
      <p:cxnSp>
        <p:nvCxnSpPr>
          <p:cNvPr id="551327" name="AutoShape 415"/>
          <p:cNvCxnSpPr>
            <a:cxnSpLocks noChangeShapeType="1"/>
            <a:stCxn id="551204" idx="2"/>
            <a:endCxn id="551205" idx="3"/>
          </p:cNvCxnSpPr>
          <p:nvPr/>
        </p:nvCxnSpPr>
        <p:spPr bwMode="auto">
          <a:xfrm flipH="1">
            <a:off x="6321425" y="3652838"/>
            <a:ext cx="630238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328" name="Text Box 416"/>
          <p:cNvSpPr txBox="1">
            <a:spLocks noChangeArrowheads="1"/>
          </p:cNvSpPr>
          <p:nvPr/>
        </p:nvSpPr>
        <p:spPr bwMode="auto">
          <a:xfrm>
            <a:off x="560388" y="5516563"/>
            <a:ext cx="1108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관리비 금액</a:t>
            </a:r>
            <a:r>
              <a:rPr lang="en-US" altLang="ko-KR" sz="900"/>
              <a:t>(</a:t>
            </a:r>
            <a:r>
              <a:rPr lang="ko-KR" altLang="en-US" sz="900"/>
              <a:t>수납</a:t>
            </a:r>
            <a:r>
              <a:rPr lang="en-US" altLang="ko-KR" sz="900"/>
              <a:t>)</a:t>
            </a:r>
          </a:p>
        </p:txBody>
      </p:sp>
      <p:sp>
        <p:nvSpPr>
          <p:cNvPr id="551329" name="Rectangle 417"/>
          <p:cNvSpPr>
            <a:spLocks noChangeArrowheads="1"/>
          </p:cNvSpPr>
          <p:nvPr/>
        </p:nvSpPr>
        <p:spPr bwMode="auto">
          <a:xfrm>
            <a:off x="7473950" y="551656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회계관리</a:t>
            </a:r>
          </a:p>
        </p:txBody>
      </p:sp>
      <p:cxnSp>
        <p:nvCxnSpPr>
          <p:cNvPr id="551330" name="AutoShape 418"/>
          <p:cNvCxnSpPr>
            <a:cxnSpLocks noChangeShapeType="1"/>
            <a:stCxn id="551235" idx="3"/>
            <a:endCxn id="551329" idx="1"/>
          </p:cNvCxnSpPr>
          <p:nvPr/>
        </p:nvCxnSpPr>
        <p:spPr bwMode="auto">
          <a:xfrm>
            <a:off x="6392863" y="5721350"/>
            <a:ext cx="1081087" cy="23813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871" name="Group 167"/>
          <p:cNvGrpSpPr>
            <a:grpSpLocks/>
          </p:cNvGrpSpPr>
          <p:nvPr/>
        </p:nvGrpSpPr>
        <p:grpSpPr bwMode="auto">
          <a:xfrm>
            <a:off x="6056313" y="3214688"/>
            <a:ext cx="720725" cy="358775"/>
            <a:chOff x="720" y="624"/>
            <a:chExt cx="624" cy="288"/>
          </a:xfrm>
        </p:grpSpPr>
        <p:grpSp>
          <p:nvGrpSpPr>
            <p:cNvPr id="584872" name="Group 16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873" name="Freeform 16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874" name="Text Box 17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상가 관리</a:t>
                </a:r>
              </a:p>
            </p:txBody>
          </p:sp>
        </p:grpSp>
        <p:sp>
          <p:nvSpPr>
            <p:cNvPr id="584875" name="Line 17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 sz="120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8470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기준정보 관리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095375" y="14874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관리사무소</a:t>
            </a:r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4551363" y="14874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IMC</a:t>
            </a:r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2433638" y="14843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1.</a:t>
            </a:r>
            <a:r>
              <a:rPr lang="ko-KR" altLang="en-US" sz="900" b="1"/>
              <a:t>관리대행</a:t>
            </a:r>
          </a:p>
          <a:p>
            <a:pPr algn="ctr"/>
            <a:r>
              <a:rPr lang="ko-KR" altLang="en-US" sz="900" b="1"/>
              <a:t>요청</a:t>
            </a:r>
          </a:p>
        </p:txBody>
      </p:sp>
      <p:sp>
        <p:nvSpPr>
          <p:cNvPr id="584714" name="AutoShape 10"/>
          <p:cNvSpPr>
            <a:spLocks noChangeArrowheads="1"/>
          </p:cNvSpPr>
          <p:nvPr/>
        </p:nvSpPr>
        <p:spPr bwMode="auto">
          <a:xfrm>
            <a:off x="4551363" y="22764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2.</a:t>
            </a:r>
            <a:r>
              <a:rPr lang="ko-KR" altLang="en-US" sz="900" b="1"/>
              <a:t>단지개설</a:t>
            </a:r>
          </a:p>
        </p:txBody>
      </p:sp>
      <p:cxnSp>
        <p:nvCxnSpPr>
          <p:cNvPr id="584715" name="AutoShape 11"/>
          <p:cNvCxnSpPr>
            <a:cxnSpLocks noChangeShapeType="1"/>
            <a:stCxn id="584712" idx="2"/>
            <a:endCxn id="584714" idx="0"/>
          </p:cNvCxnSpPr>
          <p:nvPr/>
        </p:nvCxnSpPr>
        <p:spPr bwMode="auto">
          <a:xfrm rot="5400000">
            <a:off x="4766469" y="2110582"/>
            <a:ext cx="3317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719" name="AutoShape 15"/>
          <p:cNvCxnSpPr>
            <a:cxnSpLocks noChangeShapeType="1"/>
            <a:stCxn id="584708" idx="3"/>
            <a:endCxn id="584713" idx="1"/>
          </p:cNvCxnSpPr>
          <p:nvPr/>
        </p:nvCxnSpPr>
        <p:spPr bwMode="auto">
          <a:xfrm flipV="1">
            <a:off x="1857375" y="1712913"/>
            <a:ext cx="5762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4780" name="Group 76"/>
          <p:cNvGrpSpPr>
            <a:grpSpLocks/>
          </p:cNvGrpSpPr>
          <p:nvPr/>
        </p:nvGrpSpPr>
        <p:grpSpPr bwMode="auto">
          <a:xfrm>
            <a:off x="3641725" y="2333625"/>
            <a:ext cx="720725" cy="358775"/>
            <a:chOff x="720" y="624"/>
            <a:chExt cx="624" cy="288"/>
          </a:xfrm>
        </p:grpSpPr>
        <p:grpSp>
          <p:nvGrpSpPr>
            <p:cNvPr id="584781" name="Group 77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782" name="Freeform 7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783" name="Text Box 7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단지 관리</a:t>
                </a:r>
              </a:p>
            </p:txBody>
          </p:sp>
        </p:grpSp>
        <p:sp>
          <p:nvSpPr>
            <p:cNvPr id="584784" name="Line 8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4785" name="AutoShape 81"/>
          <p:cNvCxnSpPr>
            <a:cxnSpLocks noChangeShapeType="1"/>
            <a:stCxn id="584714" idx="1"/>
            <a:endCxn id="584783" idx="3"/>
          </p:cNvCxnSpPr>
          <p:nvPr/>
        </p:nvCxnSpPr>
        <p:spPr bwMode="auto">
          <a:xfrm flipH="1">
            <a:off x="4362450" y="2505075"/>
            <a:ext cx="18891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786" name="Rectangle 82"/>
          <p:cNvSpPr>
            <a:spLocks noChangeArrowheads="1"/>
          </p:cNvSpPr>
          <p:nvPr/>
        </p:nvSpPr>
        <p:spPr bwMode="auto">
          <a:xfrm>
            <a:off x="2436813" y="227647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지사</a:t>
            </a:r>
            <a:r>
              <a:rPr lang="en-US" altLang="ko-KR" sz="900" b="1"/>
              <a:t>(</a:t>
            </a:r>
            <a:r>
              <a:rPr lang="ko-KR" altLang="en-US" sz="900" b="1"/>
              <a:t>직영</a:t>
            </a:r>
            <a:r>
              <a:rPr lang="en-US" altLang="ko-KR" sz="900" b="1"/>
              <a:t>)</a:t>
            </a:r>
          </a:p>
        </p:txBody>
      </p:sp>
      <p:cxnSp>
        <p:nvCxnSpPr>
          <p:cNvPr id="584789" name="AutoShape 85"/>
          <p:cNvCxnSpPr>
            <a:cxnSpLocks noChangeShapeType="1"/>
            <a:stCxn id="584713" idx="3"/>
            <a:endCxn id="584712" idx="1"/>
          </p:cNvCxnSpPr>
          <p:nvPr/>
        </p:nvCxnSpPr>
        <p:spPr bwMode="auto">
          <a:xfrm>
            <a:off x="3195638" y="1712913"/>
            <a:ext cx="13557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791" name="Text Box 87"/>
          <p:cNvSpPr txBox="1">
            <a:spLocks noChangeArrowheads="1"/>
          </p:cNvSpPr>
          <p:nvPr/>
        </p:nvSpPr>
        <p:spPr bwMode="auto">
          <a:xfrm>
            <a:off x="4014788" y="3068638"/>
            <a:ext cx="79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배치표 정보</a:t>
            </a:r>
          </a:p>
        </p:txBody>
      </p:sp>
      <p:sp>
        <p:nvSpPr>
          <p:cNvPr id="584797" name="AutoShape 93"/>
          <p:cNvSpPr>
            <a:spLocks noChangeArrowheads="1"/>
          </p:cNvSpPr>
          <p:nvPr/>
        </p:nvSpPr>
        <p:spPr bwMode="auto">
          <a:xfrm>
            <a:off x="3614738" y="37893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4.</a:t>
            </a:r>
            <a:r>
              <a:rPr lang="ko-KR" altLang="en-US" sz="900" b="1"/>
              <a:t>세대 정보 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grpSp>
        <p:nvGrpSpPr>
          <p:cNvPr id="584801" name="Group 97"/>
          <p:cNvGrpSpPr>
            <a:grpSpLocks/>
          </p:cNvGrpSpPr>
          <p:nvPr/>
        </p:nvGrpSpPr>
        <p:grpSpPr bwMode="auto">
          <a:xfrm>
            <a:off x="6032500" y="2349500"/>
            <a:ext cx="720725" cy="358775"/>
            <a:chOff x="720" y="624"/>
            <a:chExt cx="624" cy="288"/>
          </a:xfrm>
        </p:grpSpPr>
        <p:grpSp>
          <p:nvGrpSpPr>
            <p:cNvPr id="584802" name="Group 9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803" name="Freeform 9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804" name="Text Box 10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세대 관리</a:t>
                </a:r>
              </a:p>
            </p:txBody>
          </p:sp>
        </p:grpSp>
        <p:sp>
          <p:nvSpPr>
            <p:cNvPr id="584805" name="Line 10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84817" name="AutoShape 113"/>
          <p:cNvSpPr>
            <a:spLocks noChangeArrowheads="1"/>
          </p:cNvSpPr>
          <p:nvPr/>
        </p:nvSpPr>
        <p:spPr bwMode="auto">
          <a:xfrm>
            <a:off x="3614738" y="48656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5.</a:t>
            </a:r>
            <a:r>
              <a:rPr lang="ko-KR" altLang="en-US" sz="900" b="1"/>
              <a:t>자동이체</a:t>
            </a:r>
          </a:p>
          <a:p>
            <a:pPr algn="ctr"/>
            <a:r>
              <a:rPr lang="ko-KR" altLang="en-US" sz="900" b="1"/>
              <a:t>계좌등록</a:t>
            </a:r>
          </a:p>
        </p:txBody>
      </p:sp>
      <p:cxnSp>
        <p:nvCxnSpPr>
          <p:cNvPr id="584818" name="AutoShape 114"/>
          <p:cNvCxnSpPr>
            <a:cxnSpLocks noChangeShapeType="1"/>
            <a:stCxn id="584797" idx="2"/>
            <a:endCxn id="584817" idx="0"/>
          </p:cNvCxnSpPr>
          <p:nvPr/>
        </p:nvCxnSpPr>
        <p:spPr bwMode="auto">
          <a:xfrm>
            <a:off x="3995738" y="4246563"/>
            <a:ext cx="0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819" name="AutoShape 115"/>
          <p:cNvCxnSpPr>
            <a:cxnSpLocks noChangeShapeType="1"/>
            <a:stCxn id="584708" idx="2"/>
            <a:endCxn id="584817" idx="1"/>
          </p:cNvCxnSpPr>
          <p:nvPr/>
        </p:nvCxnSpPr>
        <p:spPr bwMode="auto">
          <a:xfrm rot="16200000" flipH="1">
            <a:off x="970757" y="2450306"/>
            <a:ext cx="3149600" cy="21383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820" name="AutoShape 116"/>
          <p:cNvCxnSpPr>
            <a:cxnSpLocks noChangeShapeType="1"/>
            <a:stCxn id="584797" idx="3"/>
            <a:endCxn id="584804" idx="1"/>
          </p:cNvCxnSpPr>
          <p:nvPr/>
        </p:nvCxnSpPr>
        <p:spPr bwMode="auto">
          <a:xfrm flipV="1">
            <a:off x="4376738" y="2524125"/>
            <a:ext cx="1655762" cy="1493838"/>
          </a:xfrm>
          <a:prstGeom prst="bentConnector3">
            <a:avLst>
              <a:gd name="adj1" fmla="val 7411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22" name="Rectangle 118"/>
          <p:cNvSpPr>
            <a:spLocks noChangeArrowheads="1"/>
          </p:cNvSpPr>
          <p:nvPr/>
        </p:nvSpPr>
        <p:spPr bwMode="auto">
          <a:xfrm>
            <a:off x="8655050" y="55641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수납관리</a:t>
            </a:r>
          </a:p>
        </p:txBody>
      </p:sp>
      <p:sp>
        <p:nvSpPr>
          <p:cNvPr id="584823" name="AutoShape 119"/>
          <p:cNvSpPr>
            <a:spLocks noChangeArrowheads="1"/>
          </p:cNvSpPr>
          <p:nvPr/>
        </p:nvSpPr>
        <p:spPr bwMode="auto">
          <a:xfrm>
            <a:off x="7316788" y="55641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4.3 </a:t>
            </a:r>
            <a:r>
              <a:rPr lang="ko-KR" altLang="en-US" sz="900" b="1"/>
              <a:t>수납은행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cxnSp>
        <p:nvCxnSpPr>
          <p:cNvPr id="584824" name="AutoShape 120"/>
          <p:cNvCxnSpPr>
            <a:cxnSpLocks noChangeShapeType="1"/>
            <a:stCxn id="584822" idx="1"/>
            <a:endCxn id="584823" idx="3"/>
          </p:cNvCxnSpPr>
          <p:nvPr/>
        </p:nvCxnSpPr>
        <p:spPr bwMode="auto">
          <a:xfrm rot="10800000">
            <a:off x="8078788" y="5792788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4825" name="Group 121"/>
          <p:cNvGrpSpPr>
            <a:grpSpLocks/>
          </p:cNvGrpSpPr>
          <p:nvPr/>
        </p:nvGrpSpPr>
        <p:grpSpPr bwMode="auto">
          <a:xfrm>
            <a:off x="6589713" y="4916488"/>
            <a:ext cx="720725" cy="358775"/>
            <a:chOff x="720" y="624"/>
            <a:chExt cx="624" cy="288"/>
          </a:xfrm>
        </p:grpSpPr>
        <p:grpSp>
          <p:nvGrpSpPr>
            <p:cNvPr id="584826" name="Group 12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827" name="Freeform 12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828" name="Text Box 12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수납은행</a:t>
                </a:r>
              </a:p>
            </p:txBody>
          </p:sp>
        </p:grpSp>
        <p:sp>
          <p:nvSpPr>
            <p:cNvPr id="584829" name="Line 12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4830" name="AutoShape 126"/>
          <p:cNvCxnSpPr>
            <a:cxnSpLocks noChangeShapeType="1"/>
            <a:stCxn id="584823" idx="0"/>
            <a:endCxn id="584828" idx="3"/>
          </p:cNvCxnSpPr>
          <p:nvPr/>
        </p:nvCxnSpPr>
        <p:spPr bwMode="auto">
          <a:xfrm rot="5400000" flipH="1">
            <a:off x="7267575" y="5133976"/>
            <a:ext cx="473075" cy="3873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31" name="Text Box 127"/>
          <p:cNvSpPr txBox="1">
            <a:spLocks noChangeArrowheads="1"/>
          </p:cNvSpPr>
          <p:nvPr/>
        </p:nvSpPr>
        <p:spPr bwMode="auto">
          <a:xfrm>
            <a:off x="3662363" y="4581525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세대 정보</a:t>
            </a:r>
          </a:p>
        </p:txBody>
      </p:sp>
      <p:sp>
        <p:nvSpPr>
          <p:cNvPr id="584832" name="Text Box 128"/>
          <p:cNvSpPr txBox="1">
            <a:spLocks noChangeArrowheads="1"/>
          </p:cNvSpPr>
          <p:nvPr/>
        </p:nvSpPr>
        <p:spPr bwMode="auto">
          <a:xfrm>
            <a:off x="5351463" y="2708275"/>
            <a:ext cx="641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세대기초</a:t>
            </a:r>
          </a:p>
          <a:p>
            <a:pPr algn="ctr"/>
            <a:r>
              <a:rPr lang="ko-KR" altLang="en-US" sz="900"/>
              <a:t>정보</a:t>
            </a:r>
          </a:p>
        </p:txBody>
      </p:sp>
      <p:cxnSp>
        <p:nvCxnSpPr>
          <p:cNvPr id="584834" name="AutoShape 130"/>
          <p:cNvCxnSpPr>
            <a:cxnSpLocks noChangeShapeType="1"/>
            <a:stCxn id="584828" idx="1"/>
            <a:endCxn id="584817" idx="3"/>
          </p:cNvCxnSpPr>
          <p:nvPr/>
        </p:nvCxnSpPr>
        <p:spPr bwMode="auto">
          <a:xfrm rot="10800000" flipV="1">
            <a:off x="4376738" y="5091113"/>
            <a:ext cx="2212975" cy="317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35" name="Text Box 131"/>
          <p:cNvSpPr txBox="1">
            <a:spLocks noChangeArrowheads="1"/>
          </p:cNvSpPr>
          <p:nvPr/>
        </p:nvSpPr>
        <p:spPr bwMode="auto">
          <a:xfrm>
            <a:off x="5187950" y="4897438"/>
            <a:ext cx="641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은행코드</a:t>
            </a:r>
          </a:p>
          <a:p>
            <a:pPr algn="ctr"/>
            <a:r>
              <a:rPr lang="ko-KR" altLang="en-US" sz="900"/>
              <a:t>정보</a:t>
            </a:r>
          </a:p>
        </p:txBody>
      </p:sp>
      <p:sp>
        <p:nvSpPr>
          <p:cNvPr id="584836" name="Rectangle 132"/>
          <p:cNvSpPr>
            <a:spLocks noChangeArrowheads="1"/>
          </p:cNvSpPr>
          <p:nvPr/>
        </p:nvSpPr>
        <p:spPr bwMode="auto">
          <a:xfrm>
            <a:off x="1281113" y="58054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은행</a:t>
            </a:r>
          </a:p>
        </p:txBody>
      </p:sp>
      <p:sp>
        <p:nvSpPr>
          <p:cNvPr id="584838" name="Text Box 134"/>
          <p:cNvSpPr txBox="1">
            <a:spLocks noChangeArrowheads="1"/>
          </p:cNvSpPr>
          <p:nvPr/>
        </p:nvSpPr>
        <p:spPr bwMode="auto">
          <a:xfrm>
            <a:off x="1095375" y="5505450"/>
            <a:ext cx="1222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이체계좌 </a:t>
            </a:r>
            <a:r>
              <a:rPr lang="en-US" altLang="ko-KR" sz="900"/>
              <a:t>TEXT </a:t>
            </a:r>
            <a:r>
              <a:rPr lang="ko-KR" altLang="en-US" sz="900"/>
              <a:t>파일</a:t>
            </a:r>
          </a:p>
        </p:txBody>
      </p:sp>
      <p:sp>
        <p:nvSpPr>
          <p:cNvPr id="584839" name="AutoShape 135"/>
          <p:cNvSpPr>
            <a:spLocks noChangeArrowheads="1"/>
          </p:cNvSpPr>
          <p:nvPr/>
        </p:nvSpPr>
        <p:spPr bwMode="auto">
          <a:xfrm>
            <a:off x="2576513" y="530066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5.1 </a:t>
            </a:r>
            <a:r>
              <a:rPr lang="ko-KR" altLang="en-US" sz="900" b="1"/>
              <a:t>자동이체</a:t>
            </a:r>
          </a:p>
          <a:p>
            <a:pPr algn="ctr"/>
            <a:r>
              <a:rPr lang="ko-KR" altLang="en-US" sz="900" b="1"/>
              <a:t>계좌 올리기</a:t>
            </a:r>
          </a:p>
        </p:txBody>
      </p:sp>
      <p:cxnSp>
        <p:nvCxnSpPr>
          <p:cNvPr id="584840" name="AutoShape 136"/>
          <p:cNvCxnSpPr>
            <a:cxnSpLocks noChangeShapeType="1"/>
            <a:stCxn id="584836" idx="0"/>
            <a:endCxn id="584839" idx="1"/>
          </p:cNvCxnSpPr>
          <p:nvPr/>
        </p:nvCxnSpPr>
        <p:spPr bwMode="auto">
          <a:xfrm rot="16200000">
            <a:off x="1981200" y="5210176"/>
            <a:ext cx="276225" cy="914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4841" name="Group 137"/>
          <p:cNvGrpSpPr>
            <a:grpSpLocks/>
          </p:cNvGrpSpPr>
          <p:nvPr/>
        </p:nvGrpSpPr>
        <p:grpSpPr bwMode="auto">
          <a:xfrm>
            <a:off x="4376738" y="5349875"/>
            <a:ext cx="720725" cy="358775"/>
            <a:chOff x="720" y="624"/>
            <a:chExt cx="624" cy="288"/>
          </a:xfrm>
        </p:grpSpPr>
        <p:grpSp>
          <p:nvGrpSpPr>
            <p:cNvPr id="584842" name="Group 13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843" name="Freeform 13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844" name="Text Box 14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이체계좌</a:t>
                </a:r>
              </a:p>
            </p:txBody>
          </p:sp>
        </p:grpSp>
        <p:sp>
          <p:nvSpPr>
            <p:cNvPr id="584845" name="Line 14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4846" name="AutoShape 142"/>
          <p:cNvCxnSpPr>
            <a:cxnSpLocks noChangeShapeType="1"/>
            <a:stCxn id="584817" idx="2"/>
            <a:endCxn id="584844" idx="1"/>
          </p:cNvCxnSpPr>
          <p:nvPr/>
        </p:nvCxnSpPr>
        <p:spPr bwMode="auto">
          <a:xfrm>
            <a:off x="3995738" y="5322888"/>
            <a:ext cx="381000" cy="201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847" name="AutoShape 143"/>
          <p:cNvCxnSpPr>
            <a:cxnSpLocks noChangeShapeType="1"/>
            <a:stCxn id="584839" idx="3"/>
            <a:endCxn id="584844" idx="1"/>
          </p:cNvCxnSpPr>
          <p:nvPr/>
        </p:nvCxnSpPr>
        <p:spPr bwMode="auto">
          <a:xfrm flipV="1">
            <a:off x="3338513" y="5524500"/>
            <a:ext cx="10382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48" name="Text Box 144"/>
          <p:cNvSpPr txBox="1">
            <a:spLocks noChangeArrowheads="1"/>
          </p:cNvSpPr>
          <p:nvPr/>
        </p:nvSpPr>
        <p:spPr bwMode="auto">
          <a:xfrm>
            <a:off x="1147763" y="4076700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직접 입력</a:t>
            </a:r>
          </a:p>
        </p:txBody>
      </p:sp>
      <p:sp>
        <p:nvSpPr>
          <p:cNvPr id="584849" name="AutoShape 145"/>
          <p:cNvSpPr>
            <a:spLocks noChangeArrowheads="1"/>
          </p:cNvSpPr>
          <p:nvPr/>
        </p:nvSpPr>
        <p:spPr bwMode="auto">
          <a:xfrm>
            <a:off x="6032500" y="434975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4.2 </a:t>
            </a:r>
            <a:r>
              <a:rPr lang="ko-KR" altLang="en-US" sz="900" b="1"/>
              <a:t>상가 등록</a:t>
            </a:r>
          </a:p>
        </p:txBody>
      </p:sp>
      <p:cxnSp>
        <p:nvCxnSpPr>
          <p:cNvPr id="584851" name="AutoShape 147"/>
          <p:cNvCxnSpPr>
            <a:cxnSpLocks noChangeShapeType="1"/>
            <a:stCxn id="584836" idx="3"/>
            <a:endCxn id="584844" idx="2"/>
          </p:cNvCxnSpPr>
          <p:nvPr/>
        </p:nvCxnSpPr>
        <p:spPr bwMode="auto">
          <a:xfrm flipV="1">
            <a:off x="2043113" y="5638800"/>
            <a:ext cx="2693987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52" name="Text Box 148"/>
          <p:cNvSpPr txBox="1">
            <a:spLocks noChangeArrowheads="1"/>
          </p:cNvSpPr>
          <p:nvPr/>
        </p:nvSpPr>
        <p:spPr bwMode="auto">
          <a:xfrm>
            <a:off x="2792413" y="5824538"/>
            <a:ext cx="1327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실시간 이체 계좌 정보</a:t>
            </a:r>
          </a:p>
        </p:txBody>
      </p:sp>
      <p:cxnSp>
        <p:nvCxnSpPr>
          <p:cNvPr id="584854" name="AutoShape 150"/>
          <p:cNvCxnSpPr>
            <a:cxnSpLocks noChangeShapeType="1"/>
            <a:stCxn id="584849" idx="0"/>
            <a:endCxn id="584874" idx="2"/>
          </p:cNvCxnSpPr>
          <p:nvPr/>
        </p:nvCxnSpPr>
        <p:spPr bwMode="auto">
          <a:xfrm rot="16200000">
            <a:off x="5992019" y="3925094"/>
            <a:ext cx="846137" cy="3175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55" name="Text Box 151"/>
          <p:cNvSpPr txBox="1">
            <a:spLocks noChangeArrowheads="1"/>
          </p:cNvSpPr>
          <p:nvPr/>
        </p:nvSpPr>
        <p:spPr bwMode="auto">
          <a:xfrm>
            <a:off x="6096000" y="3749675"/>
            <a:ext cx="641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상가기본</a:t>
            </a:r>
          </a:p>
          <a:p>
            <a:pPr algn="ctr"/>
            <a:r>
              <a:rPr lang="ko-KR" altLang="en-US" sz="900"/>
              <a:t>정보</a:t>
            </a:r>
          </a:p>
        </p:txBody>
      </p:sp>
      <p:cxnSp>
        <p:nvCxnSpPr>
          <p:cNvPr id="584856" name="AutoShape 152"/>
          <p:cNvCxnSpPr>
            <a:cxnSpLocks noChangeShapeType="1"/>
          </p:cNvCxnSpPr>
          <p:nvPr/>
        </p:nvCxnSpPr>
        <p:spPr bwMode="auto">
          <a:xfrm rot="16200000" flipH="1">
            <a:off x="4993481" y="3575845"/>
            <a:ext cx="41275" cy="20367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64" name="Text Box 160"/>
          <p:cNvSpPr txBox="1">
            <a:spLocks noChangeArrowheads="1"/>
          </p:cNvSpPr>
          <p:nvPr/>
        </p:nvSpPr>
        <p:spPr bwMode="auto">
          <a:xfrm>
            <a:off x="4737100" y="4327525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세대 정보</a:t>
            </a:r>
          </a:p>
        </p:txBody>
      </p:sp>
      <p:cxnSp>
        <p:nvCxnSpPr>
          <p:cNvPr id="584866" name="AutoShape 162"/>
          <p:cNvCxnSpPr>
            <a:cxnSpLocks noChangeShapeType="1"/>
            <a:stCxn id="584713" idx="2"/>
            <a:endCxn id="584786" idx="0"/>
          </p:cNvCxnSpPr>
          <p:nvPr/>
        </p:nvCxnSpPr>
        <p:spPr bwMode="auto">
          <a:xfrm>
            <a:off x="2814638" y="1941513"/>
            <a:ext cx="3175" cy="334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867" name="AutoShape 163"/>
          <p:cNvCxnSpPr>
            <a:cxnSpLocks noChangeShapeType="1"/>
            <a:stCxn id="584783" idx="1"/>
            <a:endCxn id="584786" idx="3"/>
          </p:cNvCxnSpPr>
          <p:nvPr/>
        </p:nvCxnSpPr>
        <p:spPr bwMode="auto">
          <a:xfrm flipH="1" flipV="1">
            <a:off x="3198813" y="2505075"/>
            <a:ext cx="442912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868" name="AutoShape 164"/>
          <p:cNvCxnSpPr>
            <a:cxnSpLocks noChangeShapeType="1"/>
            <a:stCxn id="584786" idx="2"/>
          </p:cNvCxnSpPr>
          <p:nvPr/>
        </p:nvCxnSpPr>
        <p:spPr bwMode="auto">
          <a:xfrm rot="16200000" flipH="1">
            <a:off x="3089276" y="2462212"/>
            <a:ext cx="654050" cy="1196975"/>
          </a:xfrm>
          <a:prstGeom prst="bentConnector2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69" name="Text Box 165"/>
          <p:cNvSpPr txBox="1">
            <a:spLocks noChangeArrowheads="1"/>
          </p:cNvSpPr>
          <p:nvPr/>
        </p:nvSpPr>
        <p:spPr bwMode="auto">
          <a:xfrm>
            <a:off x="2865438" y="2060575"/>
            <a:ext cx="15525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관리</a:t>
            </a:r>
            <a:r>
              <a:rPr lang="en-US" altLang="ko-KR" sz="900"/>
              <a:t>USER, </a:t>
            </a:r>
            <a:r>
              <a:rPr lang="ko-KR" altLang="en-US" sz="900"/>
              <a:t>관리 단지 정보</a:t>
            </a:r>
          </a:p>
        </p:txBody>
      </p:sp>
      <p:sp>
        <p:nvSpPr>
          <p:cNvPr id="584870" name="Text Box 166"/>
          <p:cNvSpPr txBox="1">
            <a:spLocks noChangeArrowheads="1"/>
          </p:cNvSpPr>
          <p:nvPr/>
        </p:nvSpPr>
        <p:spPr bwMode="auto">
          <a:xfrm>
            <a:off x="3081338" y="3344863"/>
            <a:ext cx="7175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직접 관리</a:t>
            </a:r>
          </a:p>
        </p:txBody>
      </p:sp>
      <p:cxnSp>
        <p:nvCxnSpPr>
          <p:cNvPr id="584876" name="AutoShape 172"/>
          <p:cNvCxnSpPr>
            <a:cxnSpLocks noChangeShapeType="1"/>
            <a:stCxn id="584714" idx="2"/>
            <a:endCxn id="584797" idx="0"/>
          </p:cNvCxnSpPr>
          <p:nvPr/>
        </p:nvCxnSpPr>
        <p:spPr bwMode="auto">
          <a:xfrm rot="5400000">
            <a:off x="3936207" y="2793206"/>
            <a:ext cx="1055688" cy="936625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기준정보 관리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관리 사무소에 업무대행 요청으로 </a:t>
            </a:r>
            <a:r>
              <a:rPr lang="en-US" altLang="ko-KR" sz="1000"/>
              <a:t>IMC </a:t>
            </a:r>
            <a:r>
              <a:rPr lang="ko-KR" altLang="en-US" sz="1000"/>
              <a:t>단지 개설하여 각 관리 사무소에 권한을 처리한다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관리비를 부과하기 위하여 기초 자료를 설정하고 관리한다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동   정보</a:t>
            </a:r>
            <a:r>
              <a:rPr lang="en-US" altLang="ko-KR" sz="1000"/>
              <a:t>: 3     ~ 15 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세대정보</a:t>
            </a:r>
            <a:r>
              <a:rPr lang="en-US" altLang="ko-KR" sz="1000"/>
              <a:t>(</a:t>
            </a:r>
            <a:r>
              <a:rPr lang="en-US" altLang="ko-KR" sz="900"/>
              <a:t>1</a:t>
            </a:r>
            <a:r>
              <a:rPr lang="ko-KR" altLang="en-US" sz="900"/>
              <a:t>개 동</a:t>
            </a:r>
            <a:r>
              <a:rPr lang="en-US" altLang="ko-KR" sz="900"/>
              <a:t>)</a:t>
            </a:r>
            <a:r>
              <a:rPr lang="en-US" altLang="ko-KR" sz="1000"/>
              <a:t>: 3000~ 7000 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8983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수시 또는 한번</a:t>
            </a:r>
          </a:p>
        </p:txBody>
      </p:sp>
      <p:sp>
        <p:nvSpPr>
          <p:cNvPr id="589833" name="Rectangle 9"/>
          <p:cNvSpPr>
            <a:spLocks noChangeArrowheads="1"/>
          </p:cNvSpPr>
          <p:nvPr/>
        </p:nvSpPr>
        <p:spPr bwMode="auto">
          <a:xfrm>
            <a:off x="762000" y="2420938"/>
            <a:ext cx="1066800" cy="410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89834" name="Rectangle 10"/>
          <p:cNvSpPr>
            <a:spLocks noChangeArrowheads="1"/>
          </p:cNvSpPr>
          <p:nvPr/>
        </p:nvSpPr>
        <p:spPr bwMode="auto">
          <a:xfrm>
            <a:off x="1905000" y="2420938"/>
            <a:ext cx="7162800" cy="410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ko-KR" altLang="en-US" sz="1000"/>
              <a:t>기초정보 관리는 단지개설</a:t>
            </a:r>
            <a:r>
              <a:rPr lang="en-US" altLang="ko-KR" sz="1000"/>
              <a:t>, </a:t>
            </a:r>
            <a:r>
              <a:rPr lang="ko-KR" altLang="en-US" sz="1000"/>
              <a:t>관리동 등록</a:t>
            </a:r>
            <a:r>
              <a:rPr lang="en-US" altLang="ko-KR" sz="1000"/>
              <a:t>, </a:t>
            </a:r>
            <a:r>
              <a:rPr lang="ko-KR" altLang="en-US" sz="1000"/>
              <a:t>세대 정보 등록</a:t>
            </a:r>
            <a:r>
              <a:rPr lang="en-US" altLang="ko-KR" sz="1000"/>
              <a:t>, </a:t>
            </a:r>
            <a:r>
              <a:rPr lang="ko-KR" altLang="en-US" sz="1000"/>
              <a:t>세대 정보 변경</a:t>
            </a:r>
            <a:r>
              <a:rPr lang="en-US" altLang="ko-KR" sz="1000"/>
              <a:t>, </a:t>
            </a:r>
            <a:r>
              <a:rPr lang="ko-KR" altLang="en-US" sz="1000"/>
              <a:t>상가 정보 등록</a:t>
            </a:r>
            <a:r>
              <a:rPr lang="en-US" altLang="ko-KR" sz="1000"/>
              <a:t>, </a:t>
            </a:r>
            <a:r>
              <a:rPr lang="ko-KR" altLang="en-US" sz="1000"/>
              <a:t>자동이체 계좌 관리 등</a:t>
            </a:r>
          </a:p>
          <a:p>
            <a:r>
              <a:rPr lang="en-US" altLang="ko-KR" sz="1000"/>
              <a:t>6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  <a:r>
              <a:rPr lang="en-US" altLang="ko-KR" sz="900"/>
              <a:t> </a:t>
            </a:r>
          </a:p>
          <a:p>
            <a:pPr eaLnBrk="0" latinLnBrk="0" hangingPunct="0"/>
            <a:r>
              <a:rPr lang="en-US" altLang="ko-KR" sz="1000"/>
              <a:t> </a:t>
            </a:r>
          </a:p>
          <a:p>
            <a:pPr eaLnBrk="0" latinLnBrk="0" hangingPunct="0"/>
            <a:endParaRPr lang="en-US" altLang="ko-KR" sz="1000"/>
          </a:p>
          <a:p>
            <a:pPr eaLnBrk="0" latinLnBrk="0" hangingPunct="0"/>
            <a:r>
              <a:rPr lang="en-US" altLang="ko-KR" sz="1000"/>
              <a:t>1. </a:t>
            </a:r>
            <a:r>
              <a:rPr lang="ko-KR" altLang="en-US" sz="1000"/>
              <a:t>단지개설</a:t>
            </a:r>
          </a:p>
          <a:p>
            <a:r>
              <a:rPr lang="ko-KR" altLang="en-US" sz="1000"/>
              <a:t>   ● 관리사무소 또는 </a:t>
            </a:r>
            <a:r>
              <a:rPr lang="en-US" altLang="ko-KR" sz="1000"/>
              <a:t>IMC(</a:t>
            </a:r>
            <a:r>
              <a:rPr lang="ko-KR" altLang="en-US" sz="1000"/>
              <a:t>직사</a:t>
            </a:r>
            <a:r>
              <a:rPr lang="en-US" altLang="ko-KR" sz="1000"/>
              <a:t>)</a:t>
            </a:r>
            <a:r>
              <a:rPr lang="ko-KR" altLang="en-US" sz="1000"/>
              <a:t>에서 단지 개설을 요청하여 </a:t>
            </a:r>
            <a:r>
              <a:rPr lang="en-US" altLang="ko-KR" sz="1000"/>
              <a:t>IMC </a:t>
            </a:r>
            <a:r>
              <a:rPr lang="ko-KR" altLang="en-US" sz="1000"/>
              <a:t>본사에서 관리비 부과를 하기 위하여 단지정보를</a:t>
            </a:r>
          </a:p>
          <a:p>
            <a:r>
              <a:rPr lang="ko-KR" altLang="en-US" sz="1000"/>
              <a:t>       등록하고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단지등록</a:t>
            </a:r>
            <a:r>
              <a:rPr lang="en-US" altLang="ko-KR" sz="1000"/>
              <a:t>(</a:t>
            </a:r>
            <a:r>
              <a:rPr lang="ko-KR" altLang="en-US" sz="1000"/>
              <a:t>관리자용</a:t>
            </a:r>
            <a:r>
              <a:rPr lang="en-US" altLang="ko-KR" sz="1000"/>
              <a:t>), </a:t>
            </a:r>
            <a:r>
              <a:rPr lang="ko-KR" altLang="en-US" sz="1000"/>
              <a:t>단지등록</a:t>
            </a:r>
            <a:r>
              <a:rPr lang="en-US" altLang="ko-KR" sz="1000"/>
              <a:t>(</a:t>
            </a:r>
            <a:r>
              <a:rPr lang="ko-KR" altLang="en-US" sz="1000"/>
              <a:t>실사용자용</a:t>
            </a:r>
            <a:r>
              <a:rPr lang="en-US" altLang="ko-KR" sz="1000"/>
              <a:t>)</a:t>
            </a:r>
            <a:r>
              <a:rPr lang="ko-KR" altLang="en-US" sz="1000"/>
              <a:t>으로 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먼저 </a:t>
            </a:r>
            <a:r>
              <a:rPr lang="en-US" altLang="ko-KR" sz="1000"/>
              <a:t>IMC</a:t>
            </a:r>
            <a:r>
              <a:rPr lang="ko-KR" altLang="en-US" sz="1000"/>
              <a:t>에서 단지등록</a:t>
            </a:r>
            <a:r>
              <a:rPr lang="en-US" altLang="ko-KR" sz="1000"/>
              <a:t>(</a:t>
            </a:r>
            <a:r>
              <a:rPr lang="ko-KR" altLang="en-US" sz="1000"/>
              <a:t>관리자용</a:t>
            </a:r>
            <a:r>
              <a:rPr lang="en-US" altLang="ko-KR" sz="1000"/>
              <a:t>)</a:t>
            </a:r>
            <a:r>
              <a:rPr lang="ko-KR" altLang="en-US" sz="1000"/>
              <a:t>을 등록하고 단지등록</a:t>
            </a:r>
            <a:r>
              <a:rPr lang="en-US" altLang="ko-KR" sz="1000"/>
              <a:t>(</a:t>
            </a:r>
            <a:r>
              <a:rPr lang="ko-KR" altLang="en-US" sz="1000"/>
              <a:t>실 사용자용</a:t>
            </a:r>
            <a:r>
              <a:rPr lang="en-US" altLang="ko-KR" sz="1000"/>
              <a:t>) </a:t>
            </a:r>
            <a:r>
              <a:rPr lang="ko-KR" altLang="en-US" sz="1000"/>
              <a:t>즉 부과에 대한 옵션을 등록한다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3) </a:t>
            </a:r>
            <a:r>
              <a:rPr lang="ko-KR" altLang="en-US" sz="1000"/>
              <a:t>관리자용    </a:t>
            </a:r>
            <a:r>
              <a:rPr lang="en-US" altLang="ko-KR" sz="1000"/>
              <a:t>- </a:t>
            </a:r>
            <a:r>
              <a:rPr lang="ko-KR" altLang="en-US" sz="1000"/>
              <a:t>단지정보항목</a:t>
            </a:r>
            <a:r>
              <a:rPr lang="en-US" altLang="ko-KR" sz="1000"/>
              <a:t>, </a:t>
            </a:r>
            <a:r>
              <a:rPr lang="ko-KR" altLang="en-US" sz="1000"/>
              <a:t>총 세대에 관한 정보</a:t>
            </a:r>
            <a:r>
              <a:rPr lang="en-US" altLang="ko-KR" sz="1000"/>
              <a:t>, </a:t>
            </a:r>
            <a:r>
              <a:rPr lang="ko-KR" altLang="en-US" sz="1000"/>
              <a:t>관리지사 설정</a:t>
            </a:r>
            <a:r>
              <a:rPr lang="en-US" altLang="ko-KR" sz="1000"/>
              <a:t>, </a:t>
            </a:r>
            <a:r>
              <a:rPr lang="ko-KR" altLang="en-US" sz="1000"/>
              <a:t>서비스 개시 정보</a:t>
            </a:r>
            <a:r>
              <a:rPr lang="en-US" altLang="ko-KR" sz="1000"/>
              <a:t>, </a:t>
            </a:r>
            <a:r>
              <a:rPr lang="ko-KR" altLang="en-US" sz="1000"/>
              <a:t>단지 관리 서버</a:t>
            </a:r>
            <a:r>
              <a:rPr lang="en-US" altLang="ko-KR" sz="1000"/>
              <a:t>, </a:t>
            </a:r>
            <a:r>
              <a:rPr lang="ko-KR" altLang="en-US" sz="1000"/>
              <a:t>단지 사용</a:t>
            </a:r>
          </a:p>
          <a:p>
            <a:r>
              <a:rPr lang="ko-KR" altLang="en-US" sz="1000"/>
              <a:t>                             권한</a:t>
            </a:r>
            <a:r>
              <a:rPr lang="en-US" altLang="ko-KR" sz="1000"/>
              <a:t>(</a:t>
            </a:r>
            <a:r>
              <a:rPr lang="ko-KR" altLang="en-US" sz="1000"/>
              <a:t>업무별 권한</a:t>
            </a:r>
            <a:r>
              <a:rPr lang="en-US" altLang="ko-KR" sz="1000"/>
              <a:t>), </a:t>
            </a:r>
            <a:r>
              <a:rPr lang="ko-KR" altLang="en-US" sz="1000"/>
              <a:t>한전코드를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    </a:t>
            </a:r>
            <a:r>
              <a:rPr lang="ko-KR" altLang="en-US" sz="1000"/>
              <a:t>실사용자용 </a:t>
            </a:r>
            <a:r>
              <a:rPr lang="en-US" altLang="ko-KR" sz="1000">
                <a:latin typeface="Arial" panose="020B0604020202020204" pitchFamily="34" charset="0"/>
              </a:rPr>
              <a:t>–</a:t>
            </a:r>
            <a:r>
              <a:rPr lang="en-US" altLang="ko-KR" sz="1000"/>
              <a:t> </a:t>
            </a:r>
            <a:r>
              <a:rPr lang="ko-KR" altLang="en-US" sz="1000"/>
              <a:t>세금계산서 정보</a:t>
            </a:r>
            <a:r>
              <a:rPr lang="en-US" altLang="ko-KR" sz="1000"/>
              <a:t>, </a:t>
            </a:r>
            <a:r>
              <a:rPr lang="ko-KR" altLang="en-US" sz="1000"/>
              <a:t>부가세 처리 방식</a:t>
            </a:r>
            <a:r>
              <a:rPr lang="en-US" altLang="ko-KR" sz="1000"/>
              <a:t>, </a:t>
            </a:r>
            <a:r>
              <a:rPr lang="ko-KR" altLang="en-US" sz="1000"/>
              <a:t>별도 수납에 대한 처리 설정</a:t>
            </a:r>
            <a:r>
              <a:rPr lang="en-US" altLang="ko-KR" sz="1000"/>
              <a:t>, </a:t>
            </a:r>
            <a:r>
              <a:rPr lang="ko-KR" altLang="en-US" sz="1000"/>
              <a:t>관리비</a:t>
            </a:r>
            <a:r>
              <a:rPr lang="en-US" altLang="ko-KR" sz="1000"/>
              <a:t>/</a:t>
            </a:r>
            <a:r>
              <a:rPr lang="ko-KR" altLang="en-US" sz="1000"/>
              <a:t>임대료</a:t>
            </a:r>
            <a:r>
              <a:rPr lang="en-US" altLang="ko-KR" sz="1000"/>
              <a:t>/</a:t>
            </a:r>
            <a:r>
              <a:rPr lang="ko-KR" altLang="en-US" sz="1000"/>
              <a:t>가스료에 대한 금</a:t>
            </a:r>
          </a:p>
          <a:p>
            <a:r>
              <a:rPr lang="ko-KR" altLang="en-US" sz="1000"/>
              <a:t>                              액 처리 방식</a:t>
            </a:r>
            <a:r>
              <a:rPr lang="en-US" altLang="ko-KR" sz="1000"/>
              <a:t>, </a:t>
            </a:r>
            <a:r>
              <a:rPr lang="ko-KR" altLang="en-US" sz="1000"/>
              <a:t>주차비 처리 방식을 을 등록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                      * </a:t>
            </a:r>
            <a:r>
              <a:rPr lang="ko-KR" altLang="en-US" sz="1000"/>
              <a:t>관리비 처리와 무관하게 관리하는 경우가 존재</a:t>
            </a:r>
            <a:r>
              <a:rPr lang="en-US" altLang="ko-KR" sz="1000"/>
              <a:t>(</a:t>
            </a:r>
            <a:r>
              <a:rPr lang="ko-KR" altLang="en-US" sz="1000"/>
              <a:t>다른 업무 시스템 참조</a:t>
            </a:r>
            <a:r>
              <a:rPr lang="en-US" altLang="ko-KR" sz="1000"/>
              <a:t>).</a:t>
            </a:r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세대정보 등록</a:t>
            </a:r>
          </a:p>
          <a:p>
            <a:r>
              <a:rPr lang="ko-KR" altLang="en-US" sz="1000"/>
              <a:t>   ● 세대기초 정보를 확인하고 난 후 세대별로 기초 정보를 생성하고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1) </a:t>
            </a:r>
            <a:r>
              <a:rPr lang="ko-KR" altLang="en-US" sz="1000"/>
              <a:t>생성시 입주구분으로 일괄 설정 또는 직접 세대를 입력한다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2) </a:t>
            </a:r>
            <a:r>
              <a:rPr lang="ko-KR" altLang="en-US" sz="1000"/>
              <a:t>평수</a:t>
            </a:r>
            <a:r>
              <a:rPr lang="en-US" altLang="ko-KR" sz="1000"/>
              <a:t>, </a:t>
            </a:r>
            <a:r>
              <a:rPr lang="ko-KR" altLang="en-US" sz="1000"/>
              <a:t>전용면적을 관리동에서 설정한 자료를 바탕으로 특별한 세대가 있는 경우 수정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3) </a:t>
            </a:r>
            <a:r>
              <a:rPr lang="ko-KR" altLang="en-US" sz="1000"/>
              <a:t>주차비는 단지에서 주차설정에 조견으로 설정한 경우 조견표에 의하여 금액을 설정한다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기준정보 관리</a:t>
            </a:r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1928813" y="836613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     4) </a:t>
            </a:r>
            <a:r>
              <a:rPr lang="ko-KR" altLang="en-US" sz="1000"/>
              <a:t>생성시 입주구분을 일괄 입주로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5) </a:t>
            </a:r>
            <a:r>
              <a:rPr lang="ko-KR" altLang="en-US" sz="1000"/>
              <a:t>차량대수</a:t>
            </a:r>
            <a:r>
              <a:rPr lang="en-US" altLang="ko-KR" sz="1000"/>
              <a:t>, </a:t>
            </a:r>
            <a:r>
              <a:rPr lang="ko-KR" altLang="en-US" sz="1000"/>
              <a:t>세대수</a:t>
            </a:r>
            <a:r>
              <a:rPr lang="en-US" altLang="ko-KR" sz="1000"/>
              <a:t>, </a:t>
            </a:r>
            <a:r>
              <a:rPr lang="ko-KR" altLang="en-US" sz="1000"/>
              <a:t>거주인수</a:t>
            </a:r>
            <a:r>
              <a:rPr lang="en-US" altLang="ko-KR" sz="1000"/>
              <a:t>, </a:t>
            </a:r>
            <a:r>
              <a:rPr lang="ko-KR" altLang="en-US" sz="1000"/>
              <a:t>임원구분</a:t>
            </a:r>
            <a:r>
              <a:rPr lang="en-US" altLang="ko-KR" sz="1000"/>
              <a:t>, TV</a:t>
            </a:r>
            <a:r>
              <a:rPr lang="ko-KR" altLang="en-US" sz="1000"/>
              <a:t>대수</a:t>
            </a:r>
            <a:r>
              <a:rPr lang="en-US" altLang="ko-KR" sz="1000"/>
              <a:t>, </a:t>
            </a:r>
            <a:r>
              <a:rPr lang="ko-KR" altLang="en-US" sz="1000"/>
              <a:t>입주자명</a:t>
            </a:r>
            <a:r>
              <a:rPr lang="en-US" altLang="ko-KR" sz="1000"/>
              <a:t>, </a:t>
            </a:r>
            <a:r>
              <a:rPr lang="ko-KR" altLang="en-US" sz="1000"/>
              <a:t>입주자 전화번호</a:t>
            </a:r>
            <a:r>
              <a:rPr lang="en-US" altLang="ko-KR" sz="1000"/>
              <a:t>, </a:t>
            </a:r>
            <a:r>
              <a:rPr lang="ko-KR" altLang="en-US" sz="1000"/>
              <a:t>소요자명</a:t>
            </a:r>
            <a:r>
              <a:rPr lang="en-US" altLang="ko-KR" sz="1000"/>
              <a:t>, </a:t>
            </a:r>
            <a:r>
              <a:rPr lang="ko-KR" altLang="en-US" sz="1000"/>
              <a:t>소요자 전화번호</a:t>
            </a:r>
          </a:p>
          <a:p>
            <a:r>
              <a:rPr lang="ko-KR" altLang="en-US" sz="1000"/>
              <a:t>          은 관리비 계산과 무관하며 단순 관리 정보로서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6) </a:t>
            </a:r>
            <a:r>
              <a:rPr lang="ko-KR" altLang="en-US" sz="1000"/>
              <a:t>세대에 대한 본사 처리는 일수세대에서 처리 관리하고 세대 정보에서 입주구분을 수정할 수 없게 처리한다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세대정보 변경 등록</a:t>
            </a:r>
          </a:p>
          <a:p>
            <a:r>
              <a:rPr lang="ko-KR" altLang="en-US" sz="1000"/>
              <a:t>  ● 다른 업무 시스템</a:t>
            </a:r>
            <a:r>
              <a:rPr lang="en-US" altLang="ko-KR" sz="1000"/>
              <a:t>(</a:t>
            </a:r>
            <a:r>
              <a:rPr lang="ko-KR" altLang="en-US" sz="1000"/>
              <a:t>차량</a:t>
            </a:r>
            <a:r>
              <a:rPr lang="en-US" altLang="ko-KR" sz="1000"/>
              <a:t>) </a:t>
            </a:r>
            <a:r>
              <a:rPr lang="ko-KR" altLang="en-US" sz="1000"/>
              <a:t>입주자에 대한 변경이 발생하는 경우 이력에 대한 최종 이력을 수정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1) </a:t>
            </a:r>
            <a:r>
              <a:rPr lang="ko-KR" altLang="en-US" sz="1000"/>
              <a:t>입주구분 변경 처리</a:t>
            </a:r>
          </a:p>
          <a:p>
            <a:endParaRPr lang="ko-KR" altLang="en-US" sz="1000"/>
          </a:p>
          <a:p>
            <a:r>
              <a:rPr lang="en-US" altLang="ko-KR" sz="1000"/>
              <a:t>5. </a:t>
            </a:r>
            <a:r>
              <a:rPr lang="ko-KR" altLang="en-US" sz="1000"/>
              <a:t>상가정보 등록</a:t>
            </a:r>
          </a:p>
          <a:p>
            <a:r>
              <a:rPr lang="ko-KR" altLang="en-US" sz="1000"/>
              <a:t>  ● 상가 및 세금계산서 처리 할 때 사용하는 기준 정보를 세대별로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1) </a:t>
            </a:r>
            <a:r>
              <a:rPr lang="ko-KR" altLang="en-US" sz="1000"/>
              <a:t>대표자명</a:t>
            </a:r>
            <a:r>
              <a:rPr lang="en-US" altLang="ko-KR" sz="1000"/>
              <a:t>, </a:t>
            </a:r>
            <a:r>
              <a:rPr lang="ko-KR" altLang="en-US" sz="1000"/>
              <a:t>상호</a:t>
            </a:r>
            <a:r>
              <a:rPr lang="en-US" altLang="ko-KR" sz="1000"/>
              <a:t>, </a:t>
            </a:r>
            <a:r>
              <a:rPr lang="ko-KR" altLang="en-US" sz="1000"/>
              <a:t>사업자번호</a:t>
            </a:r>
            <a:r>
              <a:rPr lang="en-US" altLang="ko-KR" sz="1000"/>
              <a:t>, </a:t>
            </a:r>
            <a:r>
              <a:rPr lang="ko-KR" altLang="en-US" sz="1000"/>
              <a:t>업태</a:t>
            </a:r>
            <a:r>
              <a:rPr lang="en-US" altLang="ko-KR" sz="1000"/>
              <a:t>, </a:t>
            </a:r>
            <a:r>
              <a:rPr lang="ko-KR" altLang="en-US" sz="1000"/>
              <a:t>종목</a:t>
            </a:r>
            <a:r>
              <a:rPr lang="en-US" altLang="ko-KR" sz="1000"/>
              <a:t>, </a:t>
            </a:r>
            <a:r>
              <a:rPr lang="ko-KR" altLang="en-US" sz="1000"/>
              <a:t>주소 항목</a:t>
            </a:r>
          </a:p>
          <a:p>
            <a:r>
              <a:rPr lang="ko-KR" altLang="en-US" sz="1000"/>
              <a:t>      </a:t>
            </a:r>
            <a:r>
              <a:rPr lang="en-US" altLang="ko-KR" sz="1000"/>
              <a:t>2) </a:t>
            </a:r>
            <a:r>
              <a:rPr lang="ko-KR" altLang="en-US" sz="1000"/>
              <a:t>이사</a:t>
            </a:r>
            <a:r>
              <a:rPr lang="en-US" altLang="ko-KR" sz="1000"/>
              <a:t>, </a:t>
            </a:r>
            <a:r>
              <a:rPr lang="ko-KR" altLang="en-US" sz="1000"/>
              <a:t>분리 인 경우 각 관리항목을 등록한다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6.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자동이체계좌관리</a:t>
            </a:r>
          </a:p>
          <a:p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● 세대별로 자동 이체할 계좌를 등록하고 은행에 이체 계좌 정보를 넘겨주는 작업을 관리한다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  1)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세대별로 이체할 계좌를 관리사무소에서 세대별로 받아 처리하는 방식과 은행과 연계하여 자동으로 이체</a:t>
            </a:r>
          </a:p>
          <a:p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      내역을 확인할 수 있는 방식으로 관리한다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</a:p>
          <a:p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 sz="120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85736" name="AutoShape 8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단가 관리</a:t>
            </a:r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auto">
          <a:xfrm>
            <a:off x="1281113" y="148748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관리사무소</a:t>
            </a:r>
          </a:p>
        </p:txBody>
      </p:sp>
      <p:sp>
        <p:nvSpPr>
          <p:cNvPr id="585740" name="AutoShape 12"/>
          <p:cNvSpPr>
            <a:spLocks noChangeArrowheads="1"/>
          </p:cNvSpPr>
          <p:nvPr/>
        </p:nvSpPr>
        <p:spPr bwMode="auto">
          <a:xfrm>
            <a:off x="2505075" y="22590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1.</a:t>
            </a:r>
            <a:r>
              <a:rPr lang="ko-KR" altLang="en-US" sz="900" b="1"/>
              <a:t>관리항목 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sp>
        <p:nvSpPr>
          <p:cNvPr id="585828" name="AutoShape 100"/>
          <p:cNvSpPr>
            <a:spLocks noChangeArrowheads="1"/>
          </p:cNvSpPr>
          <p:nvPr/>
        </p:nvSpPr>
        <p:spPr bwMode="auto">
          <a:xfrm>
            <a:off x="2505075" y="3122613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2.</a:t>
            </a:r>
            <a:r>
              <a:rPr lang="ko-KR" altLang="en-US" sz="900" b="1"/>
              <a:t>고지항목 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cxnSp>
        <p:nvCxnSpPr>
          <p:cNvPr id="585829" name="AutoShape 101"/>
          <p:cNvCxnSpPr>
            <a:cxnSpLocks noChangeShapeType="1"/>
            <a:stCxn id="585740" idx="2"/>
            <a:endCxn id="585828" idx="0"/>
          </p:cNvCxnSpPr>
          <p:nvPr/>
        </p:nvCxnSpPr>
        <p:spPr bwMode="auto">
          <a:xfrm>
            <a:off x="2886075" y="2716213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5830" name="Group 102"/>
          <p:cNvGrpSpPr>
            <a:grpSpLocks/>
          </p:cNvGrpSpPr>
          <p:nvPr/>
        </p:nvGrpSpPr>
        <p:grpSpPr bwMode="auto">
          <a:xfrm>
            <a:off x="3729038" y="2311400"/>
            <a:ext cx="720725" cy="358775"/>
            <a:chOff x="720" y="624"/>
            <a:chExt cx="624" cy="288"/>
          </a:xfrm>
        </p:grpSpPr>
        <p:grpSp>
          <p:nvGrpSpPr>
            <p:cNvPr id="585831" name="Group 10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5832" name="Freeform 10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5833" name="Text Box 10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관리항목</a:t>
                </a:r>
              </a:p>
            </p:txBody>
          </p:sp>
        </p:grpSp>
        <p:sp>
          <p:nvSpPr>
            <p:cNvPr id="585834" name="Line 10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5835" name="Group 107"/>
          <p:cNvGrpSpPr>
            <a:grpSpLocks/>
          </p:cNvGrpSpPr>
          <p:nvPr/>
        </p:nvGrpSpPr>
        <p:grpSpPr bwMode="auto">
          <a:xfrm>
            <a:off x="3729038" y="3179763"/>
            <a:ext cx="720725" cy="358775"/>
            <a:chOff x="720" y="624"/>
            <a:chExt cx="624" cy="288"/>
          </a:xfrm>
        </p:grpSpPr>
        <p:grpSp>
          <p:nvGrpSpPr>
            <p:cNvPr id="585836" name="Group 10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5837" name="Freeform 10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5838" name="Text Box 11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고지항목</a:t>
                </a:r>
              </a:p>
            </p:txBody>
          </p:sp>
        </p:grpSp>
        <p:sp>
          <p:nvSpPr>
            <p:cNvPr id="585839" name="Line 11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85840" name="Text Box 112"/>
          <p:cNvSpPr txBox="1">
            <a:spLocks noChangeArrowheads="1"/>
          </p:cNvSpPr>
          <p:nvPr/>
        </p:nvSpPr>
        <p:spPr bwMode="auto">
          <a:xfrm>
            <a:off x="2386013" y="2774950"/>
            <a:ext cx="984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관리 항목 정보</a:t>
            </a:r>
          </a:p>
        </p:txBody>
      </p:sp>
      <p:cxnSp>
        <p:nvCxnSpPr>
          <p:cNvPr id="585841" name="AutoShape 113"/>
          <p:cNvCxnSpPr>
            <a:cxnSpLocks noChangeShapeType="1"/>
            <a:stCxn id="585740" idx="3"/>
            <a:endCxn id="585833" idx="1"/>
          </p:cNvCxnSpPr>
          <p:nvPr/>
        </p:nvCxnSpPr>
        <p:spPr bwMode="auto">
          <a:xfrm flipV="1">
            <a:off x="3267075" y="2486025"/>
            <a:ext cx="4619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842" name="AutoShape 114"/>
          <p:cNvCxnSpPr>
            <a:cxnSpLocks noChangeShapeType="1"/>
            <a:stCxn id="585828" idx="3"/>
            <a:endCxn id="585838" idx="1"/>
          </p:cNvCxnSpPr>
          <p:nvPr/>
        </p:nvCxnSpPr>
        <p:spPr bwMode="auto">
          <a:xfrm>
            <a:off x="3267075" y="3351213"/>
            <a:ext cx="4619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5843" name="Group 115"/>
          <p:cNvGrpSpPr>
            <a:grpSpLocks/>
          </p:cNvGrpSpPr>
          <p:nvPr/>
        </p:nvGrpSpPr>
        <p:grpSpPr bwMode="auto">
          <a:xfrm>
            <a:off x="1281113" y="2314575"/>
            <a:ext cx="720725" cy="358775"/>
            <a:chOff x="720" y="624"/>
            <a:chExt cx="624" cy="288"/>
          </a:xfrm>
        </p:grpSpPr>
        <p:grpSp>
          <p:nvGrpSpPr>
            <p:cNvPr id="585844" name="Group 11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5845" name="Freeform 11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5846" name="Text Box 11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단지정보</a:t>
                </a:r>
              </a:p>
            </p:txBody>
          </p:sp>
        </p:grpSp>
        <p:sp>
          <p:nvSpPr>
            <p:cNvPr id="585847" name="Line 11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5848" name="AutoShape 120"/>
          <p:cNvCxnSpPr>
            <a:cxnSpLocks noChangeShapeType="1"/>
            <a:stCxn id="585846" idx="3"/>
            <a:endCxn id="585740" idx="1"/>
          </p:cNvCxnSpPr>
          <p:nvPr/>
        </p:nvCxnSpPr>
        <p:spPr bwMode="auto">
          <a:xfrm flipV="1">
            <a:off x="2001838" y="2487613"/>
            <a:ext cx="5032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849" name="AutoShape 121"/>
          <p:cNvSpPr>
            <a:spLocks noChangeArrowheads="1"/>
          </p:cNvSpPr>
          <p:nvPr/>
        </p:nvSpPr>
        <p:spPr bwMode="auto">
          <a:xfrm>
            <a:off x="3081338" y="42291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3.2 </a:t>
            </a:r>
            <a:r>
              <a:rPr lang="ko-KR" altLang="en-US" sz="900" b="1"/>
              <a:t>고지용 </a:t>
            </a:r>
          </a:p>
          <a:p>
            <a:pPr algn="ctr"/>
            <a:r>
              <a:rPr lang="ko-KR" altLang="en-US" sz="900" b="1"/>
              <a:t>집계표</a:t>
            </a:r>
          </a:p>
        </p:txBody>
      </p:sp>
      <p:sp>
        <p:nvSpPr>
          <p:cNvPr id="585850" name="AutoShape 122"/>
          <p:cNvSpPr>
            <a:spLocks noChangeArrowheads="1"/>
          </p:cNvSpPr>
          <p:nvPr/>
        </p:nvSpPr>
        <p:spPr bwMode="auto">
          <a:xfrm>
            <a:off x="1814513" y="4229100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3.1 </a:t>
            </a:r>
            <a:r>
              <a:rPr lang="ko-KR" altLang="en-US" sz="900" b="1"/>
              <a:t>집계용 </a:t>
            </a:r>
          </a:p>
          <a:p>
            <a:pPr algn="ctr"/>
            <a:r>
              <a:rPr lang="ko-KR" altLang="en-US" sz="900" b="1"/>
              <a:t>집계표</a:t>
            </a:r>
          </a:p>
        </p:txBody>
      </p:sp>
      <p:cxnSp>
        <p:nvCxnSpPr>
          <p:cNvPr id="585851" name="AutoShape 123"/>
          <p:cNvCxnSpPr>
            <a:cxnSpLocks noChangeShapeType="1"/>
            <a:stCxn id="585828" idx="2"/>
            <a:endCxn id="585850" idx="0"/>
          </p:cNvCxnSpPr>
          <p:nvPr/>
        </p:nvCxnSpPr>
        <p:spPr bwMode="auto">
          <a:xfrm flipH="1">
            <a:off x="2195513" y="3579813"/>
            <a:ext cx="690562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852" name="AutoShape 124"/>
          <p:cNvCxnSpPr>
            <a:cxnSpLocks noChangeShapeType="1"/>
            <a:stCxn id="585828" idx="2"/>
            <a:endCxn id="585849" idx="0"/>
          </p:cNvCxnSpPr>
          <p:nvPr/>
        </p:nvCxnSpPr>
        <p:spPr bwMode="auto">
          <a:xfrm>
            <a:off x="2886075" y="3579813"/>
            <a:ext cx="5762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5853" name="Group 125"/>
          <p:cNvGrpSpPr>
            <a:grpSpLocks/>
          </p:cNvGrpSpPr>
          <p:nvPr/>
        </p:nvGrpSpPr>
        <p:grpSpPr bwMode="auto">
          <a:xfrm>
            <a:off x="4089400" y="5229225"/>
            <a:ext cx="720725" cy="425450"/>
            <a:chOff x="720" y="624"/>
            <a:chExt cx="624" cy="342"/>
          </a:xfrm>
        </p:grpSpPr>
        <p:grpSp>
          <p:nvGrpSpPr>
            <p:cNvPr id="585854" name="Group 126"/>
            <p:cNvGrpSpPr>
              <a:grpSpLocks/>
            </p:cNvGrpSpPr>
            <p:nvPr/>
          </p:nvGrpSpPr>
          <p:grpSpPr bwMode="auto">
            <a:xfrm>
              <a:off x="720" y="624"/>
              <a:ext cx="624" cy="342"/>
              <a:chOff x="3792" y="336"/>
              <a:chExt cx="576" cy="342"/>
            </a:xfrm>
          </p:grpSpPr>
          <p:sp>
            <p:nvSpPr>
              <p:cNvPr id="585855" name="Freeform 12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5856" name="Text Box 12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고지</a:t>
                </a:r>
                <a:r>
                  <a:rPr lang="en-US" altLang="ko-KR" sz="900"/>
                  <a:t>,</a:t>
                </a:r>
                <a:r>
                  <a:rPr lang="ko-KR" altLang="en-US" sz="900"/>
                  <a:t>집계 좌표</a:t>
                </a:r>
              </a:p>
            </p:txBody>
          </p:sp>
        </p:grpSp>
        <p:sp>
          <p:nvSpPr>
            <p:cNvPr id="585857" name="Line 12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5860" name="AutoShape 132"/>
          <p:cNvCxnSpPr>
            <a:cxnSpLocks noChangeShapeType="1"/>
            <a:stCxn id="585737" idx="3"/>
            <a:endCxn id="585740" idx="0"/>
          </p:cNvCxnSpPr>
          <p:nvPr/>
        </p:nvCxnSpPr>
        <p:spPr bwMode="auto">
          <a:xfrm>
            <a:off x="2043113" y="1716088"/>
            <a:ext cx="842962" cy="542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861" name="AutoShape 133"/>
          <p:cNvSpPr>
            <a:spLocks noChangeArrowheads="1"/>
          </p:cNvSpPr>
          <p:nvPr/>
        </p:nvSpPr>
        <p:spPr bwMode="auto">
          <a:xfrm>
            <a:off x="4737100" y="27082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4.</a:t>
            </a:r>
            <a:r>
              <a:rPr lang="ko-KR" altLang="en-US" sz="900" b="1"/>
              <a:t>고지총액</a:t>
            </a:r>
          </a:p>
          <a:p>
            <a:pPr algn="ctr"/>
            <a:r>
              <a:rPr lang="ko-KR" altLang="en-US" sz="900" b="1"/>
              <a:t>등록</a:t>
            </a:r>
          </a:p>
        </p:txBody>
      </p:sp>
      <p:cxnSp>
        <p:nvCxnSpPr>
          <p:cNvPr id="585862" name="AutoShape 134"/>
          <p:cNvCxnSpPr>
            <a:cxnSpLocks noChangeShapeType="1"/>
            <a:stCxn id="585833" idx="3"/>
            <a:endCxn id="585861" idx="0"/>
          </p:cNvCxnSpPr>
          <p:nvPr/>
        </p:nvCxnSpPr>
        <p:spPr bwMode="auto">
          <a:xfrm>
            <a:off x="4449763" y="2486025"/>
            <a:ext cx="668337" cy="222250"/>
          </a:xfrm>
          <a:prstGeom prst="bentConnector2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863" name="AutoShape 135"/>
          <p:cNvCxnSpPr>
            <a:cxnSpLocks noChangeShapeType="1"/>
            <a:stCxn id="585838" idx="3"/>
            <a:endCxn id="585861" idx="2"/>
          </p:cNvCxnSpPr>
          <p:nvPr/>
        </p:nvCxnSpPr>
        <p:spPr bwMode="auto">
          <a:xfrm flipV="1">
            <a:off x="4449763" y="3165475"/>
            <a:ext cx="668337" cy="188913"/>
          </a:xfrm>
          <a:prstGeom prst="bentConnector2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864" name="AutoShape 136"/>
          <p:cNvSpPr>
            <a:spLocks noChangeArrowheads="1"/>
          </p:cNvSpPr>
          <p:nvPr/>
        </p:nvSpPr>
        <p:spPr bwMode="auto">
          <a:xfrm>
            <a:off x="6207125" y="27082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5.</a:t>
            </a:r>
            <a:r>
              <a:rPr lang="ko-KR" altLang="en-US" sz="900" b="1"/>
              <a:t>단가조정</a:t>
            </a:r>
          </a:p>
        </p:txBody>
      </p:sp>
      <p:grpSp>
        <p:nvGrpSpPr>
          <p:cNvPr id="585866" name="Group 138"/>
          <p:cNvGrpSpPr>
            <a:grpSpLocks/>
          </p:cNvGrpSpPr>
          <p:nvPr/>
        </p:nvGrpSpPr>
        <p:grpSpPr bwMode="auto">
          <a:xfrm>
            <a:off x="5529263" y="1989138"/>
            <a:ext cx="720725" cy="358775"/>
            <a:chOff x="720" y="624"/>
            <a:chExt cx="624" cy="288"/>
          </a:xfrm>
        </p:grpSpPr>
        <p:grpSp>
          <p:nvGrpSpPr>
            <p:cNvPr id="585867" name="Group 13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5868" name="Freeform 14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5869" name="Text Box 14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고지총액</a:t>
                </a:r>
              </a:p>
            </p:txBody>
          </p:sp>
        </p:grpSp>
        <p:sp>
          <p:nvSpPr>
            <p:cNvPr id="585870" name="Line 14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5871" name="AutoShape 143"/>
          <p:cNvCxnSpPr>
            <a:cxnSpLocks noChangeShapeType="1"/>
            <a:stCxn id="585861" idx="3"/>
            <a:endCxn id="585869" idx="2"/>
          </p:cNvCxnSpPr>
          <p:nvPr/>
        </p:nvCxnSpPr>
        <p:spPr bwMode="auto">
          <a:xfrm flipV="1">
            <a:off x="5499100" y="2278063"/>
            <a:ext cx="390525" cy="658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872" name="AutoShape 144"/>
          <p:cNvCxnSpPr>
            <a:cxnSpLocks noChangeShapeType="1"/>
            <a:stCxn id="585850" idx="2"/>
            <a:endCxn id="585856" idx="1"/>
          </p:cNvCxnSpPr>
          <p:nvPr/>
        </p:nvCxnSpPr>
        <p:spPr bwMode="auto">
          <a:xfrm rot="16200000" flipH="1">
            <a:off x="2749550" y="4132263"/>
            <a:ext cx="785813" cy="18938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873" name="AutoShape 145"/>
          <p:cNvCxnSpPr>
            <a:cxnSpLocks noChangeShapeType="1"/>
            <a:stCxn id="585849" idx="3"/>
            <a:endCxn id="585856" idx="0"/>
          </p:cNvCxnSpPr>
          <p:nvPr/>
        </p:nvCxnSpPr>
        <p:spPr bwMode="auto">
          <a:xfrm>
            <a:off x="3843338" y="4457700"/>
            <a:ext cx="606425" cy="831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874" name="Rectangle 146"/>
          <p:cNvSpPr>
            <a:spLocks noChangeArrowheads="1"/>
          </p:cNvSpPr>
          <p:nvPr/>
        </p:nvSpPr>
        <p:spPr bwMode="auto">
          <a:xfrm>
            <a:off x="3729038" y="1493838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b="1"/>
              <a:t>IMC</a:t>
            </a:r>
          </a:p>
        </p:txBody>
      </p:sp>
      <p:cxnSp>
        <p:nvCxnSpPr>
          <p:cNvPr id="585875" name="AutoShape 147"/>
          <p:cNvCxnSpPr>
            <a:cxnSpLocks noChangeShapeType="1"/>
            <a:stCxn id="585874" idx="1"/>
            <a:endCxn id="585740" idx="0"/>
          </p:cNvCxnSpPr>
          <p:nvPr/>
        </p:nvCxnSpPr>
        <p:spPr bwMode="auto">
          <a:xfrm rot="10800000" flipV="1">
            <a:off x="2886075" y="1722438"/>
            <a:ext cx="842963" cy="536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876" name="Rectangle 148"/>
          <p:cNvSpPr>
            <a:spLocks noChangeArrowheads="1"/>
          </p:cNvSpPr>
          <p:nvPr/>
        </p:nvSpPr>
        <p:spPr bwMode="auto">
          <a:xfrm>
            <a:off x="2505075" y="147002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지사</a:t>
            </a:r>
            <a:r>
              <a:rPr lang="en-US" altLang="ko-KR" sz="900" b="1"/>
              <a:t>(</a:t>
            </a:r>
            <a:r>
              <a:rPr lang="ko-KR" altLang="en-US" sz="900" b="1"/>
              <a:t>직영</a:t>
            </a:r>
            <a:r>
              <a:rPr lang="en-US" altLang="ko-KR" sz="900" b="1"/>
              <a:t>)</a:t>
            </a:r>
          </a:p>
        </p:txBody>
      </p:sp>
      <p:grpSp>
        <p:nvGrpSpPr>
          <p:cNvPr id="585877" name="Group 149"/>
          <p:cNvGrpSpPr>
            <a:grpSpLocks/>
          </p:cNvGrpSpPr>
          <p:nvPr/>
        </p:nvGrpSpPr>
        <p:grpSpPr bwMode="auto">
          <a:xfrm>
            <a:off x="7473950" y="2755900"/>
            <a:ext cx="720725" cy="358775"/>
            <a:chOff x="720" y="624"/>
            <a:chExt cx="624" cy="288"/>
          </a:xfrm>
        </p:grpSpPr>
        <p:grpSp>
          <p:nvGrpSpPr>
            <p:cNvPr id="585878" name="Group 15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5879" name="Freeform 15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5880" name="Text Box 15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단가조정</a:t>
                </a:r>
              </a:p>
            </p:txBody>
          </p:sp>
        </p:grpSp>
        <p:sp>
          <p:nvSpPr>
            <p:cNvPr id="585881" name="Line 15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5882" name="AutoShape 154"/>
          <p:cNvCxnSpPr>
            <a:cxnSpLocks noChangeShapeType="1"/>
            <a:stCxn id="585864" idx="3"/>
            <a:endCxn id="585880" idx="1"/>
          </p:cNvCxnSpPr>
          <p:nvPr/>
        </p:nvCxnSpPr>
        <p:spPr bwMode="auto">
          <a:xfrm flipV="1">
            <a:off x="6969125" y="2930525"/>
            <a:ext cx="5048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883" name="Text Box 155"/>
          <p:cNvSpPr txBox="1">
            <a:spLocks noChangeArrowheads="1"/>
          </p:cNvSpPr>
          <p:nvPr/>
        </p:nvSpPr>
        <p:spPr bwMode="auto">
          <a:xfrm>
            <a:off x="2360613" y="3716338"/>
            <a:ext cx="984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고지 항목 정보</a:t>
            </a:r>
          </a:p>
        </p:txBody>
      </p:sp>
      <p:sp>
        <p:nvSpPr>
          <p:cNvPr id="585884" name="Text Box 156"/>
          <p:cNvSpPr txBox="1">
            <a:spLocks noChangeArrowheads="1"/>
          </p:cNvSpPr>
          <p:nvPr/>
        </p:nvSpPr>
        <p:spPr bwMode="auto">
          <a:xfrm>
            <a:off x="3944938" y="4797425"/>
            <a:ext cx="984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고지 설정 좌표</a:t>
            </a:r>
          </a:p>
        </p:txBody>
      </p:sp>
      <p:sp>
        <p:nvSpPr>
          <p:cNvPr id="585885" name="Text Box 157"/>
          <p:cNvSpPr txBox="1">
            <a:spLocks noChangeArrowheads="1"/>
          </p:cNvSpPr>
          <p:nvPr/>
        </p:nvSpPr>
        <p:spPr bwMode="auto">
          <a:xfrm>
            <a:off x="2432050" y="5373688"/>
            <a:ext cx="984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집계 설정 좌표</a:t>
            </a:r>
          </a:p>
        </p:txBody>
      </p:sp>
      <p:sp>
        <p:nvSpPr>
          <p:cNvPr id="585887" name="Rectangle 159"/>
          <p:cNvSpPr>
            <a:spLocks noChangeArrowheads="1"/>
          </p:cNvSpPr>
          <p:nvPr/>
        </p:nvSpPr>
        <p:spPr bwMode="auto">
          <a:xfrm>
            <a:off x="8482013" y="416877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900" b="1"/>
              <a:t>회계관리</a:t>
            </a:r>
          </a:p>
        </p:txBody>
      </p:sp>
      <p:sp>
        <p:nvSpPr>
          <p:cNvPr id="585888" name="AutoShape 160"/>
          <p:cNvSpPr>
            <a:spLocks noChangeArrowheads="1"/>
          </p:cNvSpPr>
          <p:nvPr/>
        </p:nvSpPr>
        <p:spPr bwMode="auto">
          <a:xfrm>
            <a:off x="4737100" y="37163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 b="1"/>
              <a:t>4.1 </a:t>
            </a:r>
            <a:r>
              <a:rPr lang="ko-KR" altLang="en-US" sz="900" b="1"/>
              <a:t>관리비용</a:t>
            </a:r>
          </a:p>
          <a:p>
            <a:pPr algn="ctr"/>
            <a:r>
              <a:rPr lang="ko-KR" altLang="en-US" sz="900" b="1"/>
              <a:t>가져오기 </a:t>
            </a:r>
          </a:p>
        </p:txBody>
      </p:sp>
      <p:sp>
        <p:nvSpPr>
          <p:cNvPr id="585889" name="AutoShape 161"/>
          <p:cNvSpPr>
            <a:spLocks noChangeArrowheads="1"/>
          </p:cNvSpPr>
          <p:nvPr/>
        </p:nvSpPr>
        <p:spPr bwMode="auto">
          <a:xfrm>
            <a:off x="7286625" y="4168775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1"/>
              <a:t>전표발생</a:t>
            </a:r>
          </a:p>
        </p:txBody>
      </p:sp>
      <p:grpSp>
        <p:nvGrpSpPr>
          <p:cNvPr id="585892" name="Group 164"/>
          <p:cNvGrpSpPr>
            <a:grpSpLocks/>
          </p:cNvGrpSpPr>
          <p:nvPr/>
        </p:nvGrpSpPr>
        <p:grpSpPr bwMode="auto">
          <a:xfrm>
            <a:off x="6176963" y="4222750"/>
            <a:ext cx="720725" cy="358775"/>
            <a:chOff x="720" y="624"/>
            <a:chExt cx="624" cy="288"/>
          </a:xfrm>
        </p:grpSpPr>
        <p:grpSp>
          <p:nvGrpSpPr>
            <p:cNvPr id="585893" name="Group 16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5894" name="Freeform 16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5895" name="Text Box 16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전표</a:t>
                </a:r>
              </a:p>
            </p:txBody>
          </p:sp>
        </p:grpSp>
        <p:sp>
          <p:nvSpPr>
            <p:cNvPr id="585896" name="Line 16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5897" name="AutoShape 169"/>
          <p:cNvCxnSpPr>
            <a:cxnSpLocks noChangeShapeType="1"/>
            <a:stCxn id="585889" idx="1"/>
            <a:endCxn id="585895" idx="3"/>
          </p:cNvCxnSpPr>
          <p:nvPr/>
        </p:nvCxnSpPr>
        <p:spPr bwMode="auto">
          <a:xfrm rot="10800000">
            <a:off x="6897688" y="4397375"/>
            <a:ext cx="3889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898" name="AutoShape 170"/>
          <p:cNvCxnSpPr>
            <a:cxnSpLocks noChangeShapeType="1"/>
            <a:stCxn id="585887" idx="1"/>
            <a:endCxn id="585889" idx="3"/>
          </p:cNvCxnSpPr>
          <p:nvPr/>
        </p:nvCxnSpPr>
        <p:spPr bwMode="auto">
          <a:xfrm rot="10800000">
            <a:off x="8048625" y="43973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899" name="AutoShape 171"/>
          <p:cNvCxnSpPr>
            <a:cxnSpLocks noChangeShapeType="1"/>
            <a:stCxn id="585895" idx="0"/>
            <a:endCxn id="585888" idx="3"/>
          </p:cNvCxnSpPr>
          <p:nvPr/>
        </p:nvCxnSpPr>
        <p:spPr bwMode="auto">
          <a:xfrm rot="5400000" flipH="1">
            <a:off x="5849144" y="3594894"/>
            <a:ext cx="338137" cy="1038225"/>
          </a:xfrm>
          <a:prstGeom prst="bentConnector2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900" name="AutoShape 172"/>
          <p:cNvCxnSpPr>
            <a:cxnSpLocks noChangeShapeType="1"/>
            <a:stCxn id="585888" idx="0"/>
            <a:endCxn id="585861" idx="2"/>
          </p:cNvCxnSpPr>
          <p:nvPr/>
        </p:nvCxnSpPr>
        <p:spPr bwMode="auto">
          <a:xfrm rot="16200000">
            <a:off x="4842668" y="3440907"/>
            <a:ext cx="5508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901" name="Text Box 173"/>
          <p:cNvSpPr txBox="1">
            <a:spLocks noChangeArrowheads="1"/>
          </p:cNvSpPr>
          <p:nvPr/>
        </p:nvSpPr>
        <p:spPr bwMode="auto">
          <a:xfrm>
            <a:off x="4448175" y="2276475"/>
            <a:ext cx="908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관리항목참조</a:t>
            </a:r>
          </a:p>
        </p:txBody>
      </p:sp>
      <p:sp>
        <p:nvSpPr>
          <p:cNvPr id="585902" name="Text Box 174"/>
          <p:cNvSpPr txBox="1">
            <a:spLocks noChangeArrowheads="1"/>
          </p:cNvSpPr>
          <p:nvPr/>
        </p:nvSpPr>
        <p:spPr bwMode="auto">
          <a:xfrm>
            <a:off x="4376738" y="3357563"/>
            <a:ext cx="908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고지항목참조</a:t>
            </a:r>
          </a:p>
        </p:txBody>
      </p:sp>
      <p:sp>
        <p:nvSpPr>
          <p:cNvPr id="585903" name="Text Box 175"/>
          <p:cNvSpPr txBox="1">
            <a:spLocks noChangeArrowheads="1"/>
          </p:cNvSpPr>
          <p:nvPr/>
        </p:nvSpPr>
        <p:spPr bwMode="auto">
          <a:xfrm>
            <a:off x="5384800" y="2492375"/>
            <a:ext cx="1222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직접입력</a:t>
            </a:r>
            <a:r>
              <a:rPr lang="en-US" altLang="ko-KR" sz="900"/>
              <a:t>(</a:t>
            </a:r>
            <a:r>
              <a:rPr lang="ko-KR" altLang="en-US" sz="900"/>
              <a:t>단가생성</a:t>
            </a:r>
            <a:r>
              <a:rPr lang="en-US" altLang="ko-KR" sz="900"/>
              <a:t>)</a:t>
            </a:r>
          </a:p>
        </p:txBody>
      </p:sp>
      <p:sp>
        <p:nvSpPr>
          <p:cNvPr id="585904" name="Text Box 176"/>
          <p:cNvSpPr txBox="1">
            <a:spLocks noChangeArrowheads="1"/>
          </p:cNvSpPr>
          <p:nvPr/>
        </p:nvSpPr>
        <p:spPr bwMode="auto">
          <a:xfrm>
            <a:off x="5600700" y="3716338"/>
            <a:ext cx="946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관리비용 정보</a:t>
            </a:r>
          </a:p>
        </p:txBody>
      </p:sp>
      <p:cxnSp>
        <p:nvCxnSpPr>
          <p:cNvPr id="585906" name="AutoShape 178"/>
          <p:cNvCxnSpPr>
            <a:cxnSpLocks noChangeShapeType="1"/>
            <a:stCxn id="585869" idx="3"/>
            <a:endCxn id="585864" idx="0"/>
          </p:cNvCxnSpPr>
          <p:nvPr/>
        </p:nvCxnSpPr>
        <p:spPr bwMode="auto">
          <a:xfrm>
            <a:off x="6249988" y="2163763"/>
            <a:ext cx="338137" cy="544512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908" name="Text Box 180"/>
          <p:cNvSpPr txBox="1">
            <a:spLocks noChangeArrowheads="1"/>
          </p:cNvSpPr>
          <p:nvPr/>
        </p:nvSpPr>
        <p:spPr bwMode="auto">
          <a:xfrm>
            <a:off x="6218238" y="2224088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직접조정</a:t>
            </a:r>
          </a:p>
        </p:txBody>
      </p:sp>
      <p:grpSp>
        <p:nvGrpSpPr>
          <p:cNvPr id="585909" name="Group 181"/>
          <p:cNvGrpSpPr>
            <a:grpSpLocks/>
          </p:cNvGrpSpPr>
          <p:nvPr/>
        </p:nvGrpSpPr>
        <p:grpSpPr bwMode="auto">
          <a:xfrm>
            <a:off x="6176963" y="4868863"/>
            <a:ext cx="720725" cy="425450"/>
            <a:chOff x="720" y="624"/>
            <a:chExt cx="624" cy="342"/>
          </a:xfrm>
        </p:grpSpPr>
        <p:grpSp>
          <p:nvGrpSpPr>
            <p:cNvPr id="585910" name="Group 182"/>
            <p:cNvGrpSpPr>
              <a:grpSpLocks/>
            </p:cNvGrpSpPr>
            <p:nvPr/>
          </p:nvGrpSpPr>
          <p:grpSpPr bwMode="auto">
            <a:xfrm>
              <a:off x="720" y="624"/>
              <a:ext cx="624" cy="342"/>
              <a:chOff x="3792" y="336"/>
              <a:chExt cx="576" cy="342"/>
            </a:xfrm>
          </p:grpSpPr>
          <p:sp>
            <p:nvSpPr>
              <p:cNvPr id="585911" name="Freeform 18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5912" name="Text Box 184"/>
              <p:cNvSpPr txBox="1">
                <a:spLocks noChangeArrowheads="1"/>
              </p:cNvSpPr>
              <p:nvPr/>
            </p:nvSpPr>
            <p:spPr bwMode="auto">
              <a:xfrm>
                <a:off x="3792" y="385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900"/>
                  <a:t>계정별 관리비 코드</a:t>
                </a:r>
              </a:p>
            </p:txBody>
          </p:sp>
        </p:grpSp>
        <p:sp>
          <p:nvSpPr>
            <p:cNvPr id="585913" name="Line 18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5914" name="AutoShape 186"/>
          <p:cNvCxnSpPr>
            <a:cxnSpLocks noChangeShapeType="1"/>
            <a:stCxn id="585912" idx="0"/>
            <a:endCxn id="585888" idx="2"/>
          </p:cNvCxnSpPr>
          <p:nvPr/>
        </p:nvCxnSpPr>
        <p:spPr bwMode="auto">
          <a:xfrm rot="5400000" flipH="1">
            <a:off x="5449888" y="3841750"/>
            <a:ext cx="755650" cy="1419225"/>
          </a:xfrm>
          <a:prstGeom prst="bentConnector3">
            <a:avLst>
              <a:gd name="adj1" fmla="val 24787"/>
            </a:avLst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5915" name="Text Box 187"/>
          <p:cNvSpPr txBox="1">
            <a:spLocks noChangeArrowheads="1"/>
          </p:cNvSpPr>
          <p:nvPr/>
        </p:nvSpPr>
        <p:spPr bwMode="auto">
          <a:xfrm>
            <a:off x="5240338" y="4533900"/>
            <a:ext cx="10985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900"/>
              <a:t> </a:t>
            </a:r>
            <a:r>
              <a:rPr lang="ko-KR" altLang="en-US" sz="900"/>
              <a:t>항목별 계정 코드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단가 관리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부과할 내역 및 항목을 설정한다</a:t>
            </a:r>
          </a:p>
          <a:p>
            <a:r>
              <a:rPr lang="ko-KR" altLang="en-US" sz="1000"/>
              <a:t>● 항목에 대한 비용을 입력하여 각 세대별로 계산하여 단가를 생성한다</a:t>
            </a:r>
            <a:r>
              <a:rPr lang="en-US" altLang="ko-KR" sz="1000"/>
              <a:t>.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관리항목</a:t>
            </a:r>
            <a:r>
              <a:rPr lang="en-US" altLang="ko-KR" sz="1000"/>
              <a:t>: 15     ~ 30 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단가 정보</a:t>
            </a:r>
            <a:r>
              <a:rPr lang="en-US" altLang="ko-KR" sz="1000"/>
              <a:t>(</a:t>
            </a:r>
            <a:r>
              <a:rPr lang="ko-KR" altLang="en-US" sz="1000"/>
              <a:t>관리항목당</a:t>
            </a:r>
            <a:r>
              <a:rPr lang="en-US" altLang="ko-KR" sz="1000"/>
              <a:t>): ( 3000 * 15 ) ~ ( 7000 * 30 )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9188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부과월별</a:t>
            </a:r>
          </a:p>
        </p:txBody>
      </p:sp>
      <p:sp>
        <p:nvSpPr>
          <p:cNvPr id="591881" name="Rectangle 9"/>
          <p:cNvSpPr>
            <a:spLocks noChangeArrowheads="1"/>
          </p:cNvSpPr>
          <p:nvPr/>
        </p:nvSpPr>
        <p:spPr bwMode="auto">
          <a:xfrm>
            <a:off x="762000" y="2420938"/>
            <a:ext cx="1066800" cy="410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1882" name="Rectangle 10"/>
          <p:cNvSpPr>
            <a:spLocks noChangeArrowheads="1"/>
          </p:cNvSpPr>
          <p:nvPr/>
        </p:nvSpPr>
        <p:spPr bwMode="auto">
          <a:xfrm>
            <a:off x="1905000" y="2420938"/>
            <a:ext cx="7162800" cy="410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ko-KR" altLang="en-US" sz="1000"/>
              <a:t>관리비 단가 관리는 관리항목</a:t>
            </a:r>
            <a:r>
              <a:rPr lang="en-US" altLang="ko-KR" sz="1000"/>
              <a:t>, </a:t>
            </a:r>
            <a:r>
              <a:rPr lang="ko-KR" altLang="en-US" sz="1000"/>
              <a:t>고지항목</a:t>
            </a:r>
            <a:r>
              <a:rPr lang="en-US" altLang="ko-KR" sz="1000"/>
              <a:t>, </a:t>
            </a:r>
            <a:r>
              <a:rPr lang="ko-KR" altLang="en-US" sz="1000"/>
              <a:t>집계표</a:t>
            </a:r>
            <a:r>
              <a:rPr lang="en-US" altLang="ko-KR" sz="1000"/>
              <a:t>, </a:t>
            </a:r>
            <a:r>
              <a:rPr lang="ko-KR" altLang="en-US" sz="1000"/>
              <a:t>고지항목 총액</a:t>
            </a:r>
            <a:r>
              <a:rPr lang="en-US" altLang="ko-KR" sz="1000"/>
              <a:t>, </a:t>
            </a:r>
            <a:r>
              <a:rPr lang="ko-KR" altLang="en-US" sz="1000"/>
              <a:t>단가 조정 등 </a:t>
            </a:r>
            <a:r>
              <a:rPr lang="en-US" altLang="ko-KR" sz="1000"/>
              <a:t>5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  <a:r>
              <a:rPr lang="en-US" altLang="ko-KR" sz="900"/>
              <a:t> </a:t>
            </a:r>
          </a:p>
          <a:p>
            <a:pPr eaLnBrk="0" latinLnBrk="0" hangingPunct="0"/>
            <a:r>
              <a:rPr lang="en-US" altLang="ko-KR" sz="1000"/>
              <a:t> </a:t>
            </a:r>
          </a:p>
          <a:p>
            <a:pPr eaLnBrk="0" latinLnBrk="0" hangingPunct="0"/>
            <a:endParaRPr lang="en-US" altLang="ko-KR" sz="1000"/>
          </a:p>
          <a:p>
            <a:pPr eaLnBrk="0" latinLnBrk="0" hangingPunct="0"/>
            <a:r>
              <a:rPr lang="en-US" altLang="ko-KR" sz="1000"/>
              <a:t>1. </a:t>
            </a:r>
            <a:r>
              <a:rPr lang="ko-KR" altLang="en-US" sz="1000"/>
              <a:t>관리항목 등록</a:t>
            </a:r>
          </a:p>
          <a:p>
            <a:r>
              <a:rPr lang="ko-KR" altLang="en-US" sz="1000"/>
              <a:t>   ● 관리비중 고지할 항목에 대한 대분류 코드를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고지항목</a:t>
            </a:r>
            <a:r>
              <a:rPr lang="en-US" altLang="ko-KR" sz="1000"/>
              <a:t>, </a:t>
            </a:r>
            <a:r>
              <a:rPr lang="ko-KR" altLang="en-US" sz="1000"/>
              <a:t>고지분리</a:t>
            </a:r>
            <a:r>
              <a:rPr lang="en-US" altLang="ko-KR" sz="1000"/>
              <a:t>, </a:t>
            </a:r>
            <a:r>
              <a:rPr lang="ko-KR" altLang="en-US" sz="1000"/>
              <a:t>부가세 처리</a:t>
            </a:r>
            <a:r>
              <a:rPr lang="en-US" altLang="ko-KR" sz="1000"/>
              <a:t>, </a:t>
            </a:r>
            <a:r>
              <a:rPr lang="ko-KR" altLang="en-US" sz="1000"/>
              <a:t>일수계산 방식</a:t>
            </a:r>
            <a:r>
              <a:rPr lang="en-US" altLang="ko-KR" sz="1000"/>
              <a:t>, </a:t>
            </a:r>
            <a:r>
              <a:rPr lang="ko-KR" altLang="en-US" sz="1000"/>
              <a:t>금액처리</a:t>
            </a:r>
            <a:r>
              <a:rPr lang="en-US" altLang="ko-KR" sz="1000"/>
              <a:t>, </a:t>
            </a:r>
            <a:r>
              <a:rPr lang="ko-KR" altLang="en-US" sz="1000"/>
              <a:t>연체료계산</a:t>
            </a:r>
            <a:r>
              <a:rPr lang="en-US" altLang="ko-KR" sz="1000"/>
              <a:t>, </a:t>
            </a:r>
            <a:r>
              <a:rPr lang="ko-KR" altLang="en-US" sz="1000"/>
              <a:t>정산금 계산에 포함여부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고지서를 분리하여 출력할 것인지 설정한다     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일수 계산은 단 일수세대등록에 적용될 세대가 입력되어 있을 경우에 해당된다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    - </a:t>
            </a:r>
            <a:r>
              <a:rPr lang="ko-KR" altLang="en-US" sz="1000"/>
              <a:t>관리일수</a:t>
            </a:r>
            <a:r>
              <a:rPr lang="en-US" altLang="ko-KR" sz="1000"/>
              <a:t>, </a:t>
            </a:r>
            <a:r>
              <a:rPr lang="ko-KR" altLang="en-US" sz="1000"/>
              <a:t>전기일수</a:t>
            </a:r>
            <a:r>
              <a:rPr lang="en-US" altLang="ko-KR" sz="1000"/>
              <a:t>, </a:t>
            </a:r>
            <a:r>
              <a:rPr lang="ko-KR" altLang="en-US" sz="1000"/>
              <a:t>수도일수</a:t>
            </a:r>
            <a:r>
              <a:rPr lang="en-US" altLang="ko-KR" sz="1000"/>
              <a:t>, </a:t>
            </a:r>
            <a:r>
              <a:rPr lang="ko-KR" altLang="en-US" sz="1000"/>
              <a:t>온수일수</a:t>
            </a:r>
            <a:r>
              <a:rPr lang="en-US" altLang="ko-KR" sz="1000"/>
              <a:t>, </a:t>
            </a:r>
            <a:r>
              <a:rPr lang="ko-KR" altLang="en-US" sz="1000"/>
              <a:t>난방일수</a:t>
            </a:r>
            <a:r>
              <a:rPr lang="en-US" altLang="ko-KR" sz="1000"/>
              <a:t>, </a:t>
            </a:r>
            <a:r>
              <a:rPr lang="ko-KR" altLang="en-US" sz="1000"/>
              <a:t>가스일수</a:t>
            </a:r>
            <a:r>
              <a:rPr lang="en-US" altLang="ko-KR" sz="1000"/>
              <a:t>, </a:t>
            </a:r>
            <a:r>
              <a:rPr lang="ko-KR" altLang="en-US" sz="1000"/>
              <a:t>정수일수</a:t>
            </a:r>
            <a:r>
              <a:rPr lang="en-US" altLang="ko-KR" sz="1000"/>
              <a:t>, </a:t>
            </a:r>
            <a:r>
              <a:rPr lang="ko-KR" altLang="en-US" sz="1000"/>
              <a:t>기타</a:t>
            </a:r>
            <a:r>
              <a:rPr lang="en-US" altLang="ko-KR" sz="1000"/>
              <a:t>1~5</a:t>
            </a:r>
            <a:r>
              <a:rPr lang="ko-KR" altLang="en-US" sz="1000"/>
              <a:t>일수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</a:t>
            </a:r>
            <a:r>
              <a:rPr lang="ko-KR" altLang="en-US" sz="1000"/>
              <a:t>연체료계산은 미납정보생성시 연체료 계산방식을 설정한다 </a:t>
            </a:r>
          </a:p>
          <a:p>
            <a:endParaRPr lang="ko-KR" altLang="en-US" sz="1000"/>
          </a:p>
          <a:p>
            <a:r>
              <a:rPr lang="en-US" altLang="ko-KR" sz="1000"/>
              <a:t>2. </a:t>
            </a:r>
            <a:r>
              <a:rPr lang="ko-KR" altLang="en-US" sz="1000"/>
              <a:t>고지항목 등록</a:t>
            </a:r>
          </a:p>
          <a:p>
            <a:r>
              <a:rPr lang="ko-KR" altLang="en-US" sz="1000"/>
              <a:t>   ● 관리비 항목에 대한 상세 항목 코드를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항목별로 단가를 생성할 때 사용한다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2) </a:t>
            </a:r>
            <a:r>
              <a:rPr lang="ko-KR" altLang="en-US" sz="1000"/>
              <a:t>평</a:t>
            </a:r>
            <a:r>
              <a:rPr lang="en-US" altLang="ko-KR" sz="1000"/>
              <a:t>(R)/ </a:t>
            </a:r>
            <a:r>
              <a:rPr lang="ko-KR" altLang="en-US" sz="1000"/>
              <a:t>세대</a:t>
            </a:r>
            <a:r>
              <a:rPr lang="en-US" altLang="ko-KR" sz="1000"/>
              <a:t>(S)</a:t>
            </a:r>
            <a:r>
              <a:rPr lang="ko-KR" altLang="en-US" sz="1000"/>
              <a:t>는 단가생성시 각 세대에 대한 계산방식을 설정</a:t>
            </a:r>
          </a:p>
          <a:p>
            <a:r>
              <a:rPr lang="ko-KR" altLang="en-US" sz="1000"/>
              <a:t>           </a:t>
            </a:r>
            <a:r>
              <a:rPr lang="en-US" altLang="ko-KR" sz="1000"/>
              <a:t>- </a:t>
            </a:r>
            <a:r>
              <a:rPr lang="ko-KR" altLang="en-US" sz="1000"/>
              <a:t>평당은 세대별로 평이 있으면 단가생성시 총 부과될 금액을 평으로 나누어서 부과한다     </a:t>
            </a:r>
          </a:p>
          <a:p>
            <a:r>
              <a:rPr lang="ko-KR" altLang="en-US" sz="1000"/>
              <a:t>           </a:t>
            </a:r>
            <a:r>
              <a:rPr lang="en-US" altLang="ko-KR" sz="1000"/>
              <a:t>- </a:t>
            </a:r>
            <a:r>
              <a:rPr lang="ko-KR" altLang="en-US" sz="1000"/>
              <a:t>세대당은 단가생성시 총 부과될 금액을 세대별로 나누어서 부과한다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3) </a:t>
            </a:r>
            <a:r>
              <a:rPr lang="ko-KR" altLang="en-US" sz="1000"/>
              <a:t>부과할 동을 구간</a:t>
            </a:r>
            <a:r>
              <a:rPr lang="en-US" altLang="ko-KR" sz="1000"/>
              <a:t>(</a:t>
            </a:r>
            <a:r>
              <a:rPr lang="ko-KR" altLang="en-US" sz="1000"/>
              <a:t>시작동</a:t>
            </a:r>
            <a:r>
              <a:rPr lang="en-US" altLang="ko-KR" sz="1000"/>
              <a:t>, </a:t>
            </a:r>
            <a:r>
              <a:rPr lang="ko-KR" altLang="en-US" sz="1000"/>
              <a:t>종료동</a:t>
            </a:r>
            <a:r>
              <a:rPr lang="en-US" altLang="ko-KR" sz="1000"/>
              <a:t>, </a:t>
            </a:r>
            <a:r>
              <a:rPr lang="ko-KR" altLang="en-US" sz="1000"/>
              <a:t>시작라인</a:t>
            </a:r>
            <a:r>
              <a:rPr lang="en-US" altLang="ko-KR" sz="1000"/>
              <a:t>, </a:t>
            </a:r>
            <a:r>
              <a:rPr lang="ko-KR" altLang="en-US" sz="1000"/>
              <a:t>종료라인</a:t>
            </a:r>
            <a:r>
              <a:rPr lang="en-US" altLang="ko-KR" sz="1000"/>
              <a:t>, </a:t>
            </a:r>
            <a:r>
              <a:rPr lang="ko-KR" altLang="en-US" sz="1000"/>
              <a:t>시작층</a:t>
            </a:r>
            <a:r>
              <a:rPr lang="en-US" altLang="ko-KR" sz="1000"/>
              <a:t>, </a:t>
            </a:r>
            <a:r>
              <a:rPr lang="ko-KR" altLang="en-US" sz="1000"/>
              <a:t>종료층</a:t>
            </a:r>
            <a:r>
              <a:rPr lang="en-US" altLang="ko-KR" sz="1000"/>
              <a:t>)</a:t>
            </a:r>
            <a:r>
              <a:rPr lang="ko-KR" altLang="en-US" sz="1000"/>
              <a:t>으로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4) </a:t>
            </a:r>
            <a:r>
              <a:rPr lang="ko-KR" altLang="en-US" sz="1000"/>
              <a:t>적용방식은 고지서작성시 항목에 대한 계산방식을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5) </a:t>
            </a:r>
            <a:r>
              <a:rPr lang="ko-KR" altLang="en-US" sz="1000"/>
              <a:t>검침년월 </a:t>
            </a:r>
            <a:r>
              <a:rPr lang="en-US" altLang="ko-KR" sz="1000"/>
              <a:t>- </a:t>
            </a:r>
            <a:r>
              <a:rPr lang="ko-KR" altLang="en-US" sz="1000"/>
              <a:t>해당항목에 고지서작성시 적용할 년월을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6) </a:t>
            </a:r>
            <a:r>
              <a:rPr lang="ko-KR" altLang="en-US" sz="1000"/>
              <a:t>적용평수 </a:t>
            </a:r>
            <a:r>
              <a:rPr lang="en-US" altLang="ko-KR" sz="1000"/>
              <a:t>- </a:t>
            </a:r>
            <a:r>
              <a:rPr lang="ko-KR" altLang="en-US" sz="1000"/>
              <a:t>해당항목이 고지서작성시 적용될 평수를 설정한다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집계표 등록</a:t>
            </a:r>
          </a:p>
          <a:p>
            <a:r>
              <a:rPr lang="ko-KR" altLang="en-US" sz="1000"/>
              <a:t>   ● 각 단지의 고지서 출력할 때 항목들의 위치를 설정 관리한다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단가 관리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928813" y="836613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     1) </a:t>
            </a:r>
            <a:r>
              <a:rPr lang="ko-KR" altLang="en-US" sz="1000"/>
              <a:t>고지서용과 집계용으로 구분하여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   </a:t>
            </a:r>
            <a:r>
              <a:rPr lang="ko-KR" altLang="en-US" sz="1000"/>
              <a:t>고지서용은 관리비를 고지양식에 출력할 때를 의미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   </a:t>
            </a:r>
            <a:r>
              <a:rPr lang="ko-KR" altLang="en-US" sz="1000"/>
              <a:t>집계용은 관리비를 집계하여 조회할 때를 의미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2) </a:t>
            </a:r>
            <a:r>
              <a:rPr lang="ko-KR" altLang="en-US" sz="1000"/>
              <a:t>항목</a:t>
            </a:r>
            <a:r>
              <a:rPr lang="en-US" altLang="ko-KR" sz="1000"/>
              <a:t>, </a:t>
            </a:r>
            <a:r>
              <a:rPr lang="ko-KR" altLang="en-US" sz="1000"/>
              <a:t>고지서항목명</a:t>
            </a:r>
            <a:r>
              <a:rPr lang="en-US" altLang="ko-KR" sz="1000"/>
              <a:t>, </a:t>
            </a:r>
            <a:r>
              <a:rPr lang="ko-KR" altLang="en-US" sz="1000"/>
              <a:t>출력구분</a:t>
            </a:r>
            <a:r>
              <a:rPr lang="en-US" altLang="ko-KR" sz="1000"/>
              <a:t>, </a:t>
            </a:r>
            <a:r>
              <a:rPr lang="ko-KR" altLang="en-US" sz="1000"/>
              <a:t>추출구분</a:t>
            </a:r>
            <a:r>
              <a:rPr lang="en-US" altLang="ko-KR" sz="1000"/>
              <a:t>, </a:t>
            </a:r>
            <a:r>
              <a:rPr lang="ko-KR" altLang="en-US" sz="1000"/>
              <a:t>출력좌표 설정으로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3) </a:t>
            </a:r>
            <a:r>
              <a:rPr lang="ko-KR" altLang="en-US" sz="1000"/>
              <a:t>고지서항목명 </a:t>
            </a:r>
            <a:r>
              <a:rPr lang="en-US" altLang="ko-KR" sz="1000"/>
              <a:t>- </a:t>
            </a:r>
            <a:r>
              <a:rPr lang="ko-KR" altLang="en-US" sz="1000"/>
              <a:t>고지서에 출력될 명을 새로이 정렬하여 설정하고 기본으로는 고지항목명으로 셋팅하여 관리함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4) </a:t>
            </a:r>
            <a:r>
              <a:rPr lang="ko-KR" altLang="en-US" sz="1000"/>
              <a:t>출력구분 </a:t>
            </a:r>
            <a:r>
              <a:rPr lang="en-US" altLang="ko-KR" sz="1000">
                <a:latin typeface="Arial" panose="020B0604020202020204" pitchFamily="34" charset="0"/>
              </a:rPr>
              <a:t>–</a:t>
            </a:r>
            <a:r>
              <a:rPr lang="en-US" altLang="ko-KR" sz="1000"/>
              <a:t> </a:t>
            </a:r>
            <a:r>
              <a:rPr lang="ko-KR" altLang="en-US" sz="1000"/>
              <a:t>고지서 출력할 때 항목을 출력할 것인지를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5) </a:t>
            </a:r>
            <a:r>
              <a:rPr lang="ko-KR" altLang="en-US" sz="1000"/>
              <a:t>추출구분 </a:t>
            </a:r>
            <a:r>
              <a:rPr lang="en-US" altLang="ko-KR" sz="1000"/>
              <a:t>- </a:t>
            </a:r>
            <a:r>
              <a:rPr lang="ko-KR" altLang="en-US" sz="1000"/>
              <a:t>고지서 출력할 때 금액</a:t>
            </a:r>
            <a:r>
              <a:rPr lang="en-US" altLang="ko-KR" sz="1000"/>
              <a:t>,</a:t>
            </a:r>
            <a:r>
              <a:rPr lang="ko-KR" altLang="en-US" sz="1000"/>
              <a:t>수량</a:t>
            </a:r>
            <a:r>
              <a:rPr lang="en-US" altLang="ko-KR" sz="1000"/>
              <a:t>, </a:t>
            </a:r>
            <a:r>
              <a:rPr lang="ko-KR" altLang="en-US" sz="1000"/>
              <a:t>금액</a:t>
            </a:r>
            <a:r>
              <a:rPr lang="en-US" altLang="ko-KR" sz="1000"/>
              <a:t>+</a:t>
            </a:r>
            <a:r>
              <a:rPr lang="ko-KR" altLang="en-US" sz="1000"/>
              <a:t>수량 중 선택 설정한다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6) </a:t>
            </a:r>
            <a:r>
              <a:rPr lang="ko-KR" altLang="en-US" sz="1000"/>
              <a:t>고정좌표 </a:t>
            </a:r>
            <a:r>
              <a:rPr lang="en-US" altLang="ko-KR" sz="1000"/>
              <a:t>- 7, 13, 14, 36</a:t>
            </a:r>
            <a:r>
              <a:rPr lang="ko-KR" altLang="en-US" sz="1000"/>
              <a:t>은 소계좌표이므로 사용할 수가 없다</a:t>
            </a:r>
            <a:r>
              <a:rPr lang="en-US" altLang="ko-KR" sz="1000"/>
              <a:t>.(</a:t>
            </a:r>
            <a:r>
              <a:rPr lang="ko-KR" altLang="en-US" sz="1000"/>
              <a:t>고지서 인쇄양식에 출력 란이 한정되어 있음</a:t>
            </a:r>
            <a:r>
              <a:rPr lang="en-US" altLang="ko-KR" sz="1000"/>
              <a:t>)</a:t>
            </a:r>
          </a:p>
          <a:p>
            <a:r>
              <a:rPr lang="en-US" altLang="ko-KR" sz="1000"/>
              <a:t>      7) </a:t>
            </a:r>
            <a:r>
              <a:rPr lang="ko-KR" altLang="en-US" sz="1000"/>
              <a:t>임대료를 관리비에 포함하여 출력할 때는 임대료 사용시 고지서좌표는 </a:t>
            </a:r>
            <a:r>
              <a:rPr lang="en-US" altLang="ko-KR" sz="1000"/>
              <a:t>51~ 56</a:t>
            </a:r>
            <a:r>
              <a:rPr lang="ko-KR" altLang="en-US" sz="1000"/>
              <a:t>사이에만 좌표를 사용할 수 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8) </a:t>
            </a:r>
            <a:r>
              <a:rPr lang="ko-KR" altLang="en-US" sz="1000"/>
              <a:t>집계용 항목은 고지서용에 입력한 좌표항목들만 집계용 좌표에 사용할 수가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관리비 총액 입력</a:t>
            </a:r>
          </a:p>
          <a:p>
            <a:r>
              <a:rPr lang="ko-KR" altLang="en-US" sz="1000"/>
              <a:t>   ● 고지 항목별로 관리비 총 발생 비용 금액을 입력한다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1) </a:t>
            </a:r>
            <a:r>
              <a:rPr lang="ko-KR" altLang="en-US" sz="1000"/>
              <a:t>자료 생성할 년</a:t>
            </a:r>
            <a:r>
              <a:rPr lang="en-US" altLang="ko-KR" sz="1000"/>
              <a:t>,</a:t>
            </a:r>
            <a:r>
              <a:rPr lang="ko-KR" altLang="en-US" sz="1000"/>
              <a:t>월을 입력 생성한다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2) </a:t>
            </a:r>
            <a:r>
              <a:rPr lang="ko-KR" altLang="en-US" sz="1000"/>
              <a:t>저장 할 때 각 항목별로 입력된 발생 비용 금액을 단가로 배분하여 생성한다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3) </a:t>
            </a:r>
            <a:r>
              <a:rPr lang="ko-KR" altLang="en-US" sz="1000"/>
              <a:t>저장 후 단가표</a:t>
            </a:r>
            <a:r>
              <a:rPr lang="en-US" altLang="ko-KR" sz="1000"/>
              <a:t>, </a:t>
            </a:r>
            <a:r>
              <a:rPr lang="ko-KR" altLang="en-US" sz="1000"/>
              <a:t>부과내역서를 확인한다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5. </a:t>
            </a:r>
            <a:r>
              <a:rPr lang="ko-KR" altLang="en-US" sz="1000"/>
              <a:t>단가 조정</a:t>
            </a:r>
          </a:p>
          <a:p>
            <a:r>
              <a:rPr lang="ko-KR" altLang="en-US" sz="1000"/>
              <a:t>   ● 생성된 각 세대별 단가에 대하여 수정관리한다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1) </a:t>
            </a:r>
            <a:r>
              <a:rPr lang="ko-KR" altLang="en-US" sz="1000"/>
              <a:t>선택적용  </a:t>
            </a:r>
            <a:r>
              <a:rPr lang="en-US" altLang="ko-KR" sz="1000"/>
              <a:t>- </a:t>
            </a:r>
            <a:r>
              <a:rPr lang="ko-KR" altLang="en-US" sz="1000"/>
              <a:t>단가고정을 선택하고</a:t>
            </a:r>
            <a:r>
              <a:rPr lang="en-US" altLang="ko-KR" sz="1000"/>
              <a:t>, </a:t>
            </a:r>
            <a:r>
              <a:rPr lang="ko-KR" altLang="en-US" sz="1000"/>
              <a:t>금액을 입력한후 선택적용버튼을 누르면 단가항목에 입력한 금액을</a:t>
            </a:r>
          </a:p>
          <a:p>
            <a:r>
              <a:rPr lang="ko-KR" altLang="en-US" sz="1000"/>
              <a:t>                           일괄 적용한다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2) </a:t>
            </a:r>
            <a:r>
              <a:rPr lang="ko-KR" altLang="en-US" sz="1000"/>
              <a:t>적용율 처리 형식</a:t>
            </a:r>
            <a:r>
              <a:rPr lang="en-US" altLang="ko-KR" sz="1000"/>
              <a:t>-  </a:t>
            </a:r>
            <a:r>
              <a:rPr lang="ko-KR" altLang="en-US" sz="1000"/>
              <a:t>입력한 적용율에 의해 금액이 부과된다</a:t>
            </a:r>
            <a:r>
              <a:rPr lang="en-US" altLang="ko-KR" sz="1000"/>
              <a:t>.           </a:t>
            </a:r>
          </a:p>
          <a:p>
            <a:r>
              <a:rPr lang="en-US" altLang="ko-KR" sz="1000"/>
              <a:t>      3) </a:t>
            </a:r>
            <a:r>
              <a:rPr lang="ko-KR" altLang="en-US" sz="1000"/>
              <a:t>금액고정 형식 </a:t>
            </a:r>
            <a:r>
              <a:rPr lang="en-US" altLang="ko-KR" sz="1000">
                <a:latin typeface="Arial" panose="020B0604020202020204" pitchFamily="34" charset="0"/>
              </a:rPr>
              <a:t>–</a:t>
            </a:r>
            <a:r>
              <a:rPr lang="en-US" altLang="ko-KR" sz="1000"/>
              <a:t> </a:t>
            </a:r>
            <a:r>
              <a:rPr lang="ko-KR" altLang="en-US" sz="1000"/>
              <a:t>금액을 입력 받아 그대로 호별로 적용할 경우 체크한다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12978</TotalTime>
  <Words>2291</Words>
  <Application>Microsoft Office PowerPoint</Application>
  <PresentationFormat>A4 용지(210x297mm)</PresentationFormat>
  <Paragraphs>561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굴림</vt:lpstr>
      <vt:lpstr>Arial</vt:lpstr>
      <vt:lpstr>Times New Roman</vt:lpstr>
      <vt:lpstr>Wingdings</vt:lpstr>
      <vt:lpstr>Verdana</vt:lpstr>
      <vt:lpstr>Tahoma</vt:lpstr>
      <vt:lpstr>HY헤드라인M</vt:lpstr>
      <vt:lpstr>HY견고딕</vt:lpstr>
      <vt:lpstr>돋움</vt:lpstr>
      <vt:lpstr>굴림체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KihwanKim</dc:creator>
  <cp:lastModifiedBy>김 기환</cp:lastModifiedBy>
  <cp:revision>1349</cp:revision>
  <dcterms:created xsi:type="dcterms:W3CDTF">2005-04-08T01:14:23Z</dcterms:created>
  <dcterms:modified xsi:type="dcterms:W3CDTF">2019-06-04T02:14:05Z</dcterms:modified>
</cp:coreProperties>
</file>