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9"/>
  </p:notesMasterIdLst>
  <p:handoutMasterIdLst>
    <p:handoutMasterId r:id="rId80"/>
  </p:handoutMasterIdLst>
  <p:sldIdLst>
    <p:sldId id="501" r:id="rId2"/>
    <p:sldId id="503" r:id="rId3"/>
    <p:sldId id="566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4" r:id="rId12"/>
    <p:sldId id="515" r:id="rId13"/>
    <p:sldId id="570" r:id="rId14"/>
    <p:sldId id="516" r:id="rId15"/>
    <p:sldId id="517" r:id="rId16"/>
    <p:sldId id="518" r:id="rId17"/>
    <p:sldId id="519" r:id="rId18"/>
    <p:sldId id="568" r:id="rId19"/>
    <p:sldId id="520" r:id="rId20"/>
    <p:sldId id="521" r:id="rId21"/>
    <p:sldId id="522" r:id="rId22"/>
    <p:sldId id="523" r:id="rId23"/>
    <p:sldId id="595" r:id="rId24"/>
    <p:sldId id="596" r:id="rId25"/>
    <p:sldId id="567" r:id="rId26"/>
    <p:sldId id="575" r:id="rId27"/>
    <p:sldId id="529" r:id="rId28"/>
    <p:sldId id="530" r:id="rId29"/>
    <p:sldId id="531" r:id="rId30"/>
    <p:sldId id="573" r:id="rId31"/>
    <p:sldId id="532" r:id="rId32"/>
    <p:sldId id="533" r:id="rId33"/>
    <p:sldId id="597" r:id="rId34"/>
    <p:sldId id="598" r:id="rId35"/>
    <p:sldId id="599" r:id="rId36"/>
    <p:sldId id="538" r:id="rId37"/>
    <p:sldId id="539" r:id="rId38"/>
    <p:sldId id="540" r:id="rId39"/>
    <p:sldId id="574" r:id="rId40"/>
    <p:sldId id="541" r:id="rId41"/>
    <p:sldId id="542" r:id="rId42"/>
    <p:sldId id="576" r:id="rId43"/>
    <p:sldId id="543" r:id="rId44"/>
    <p:sldId id="544" r:id="rId45"/>
    <p:sldId id="545" r:id="rId46"/>
    <p:sldId id="577" r:id="rId47"/>
    <p:sldId id="546" r:id="rId48"/>
    <p:sldId id="547" r:id="rId49"/>
    <p:sldId id="548" r:id="rId50"/>
    <p:sldId id="549" r:id="rId51"/>
    <p:sldId id="550" r:id="rId52"/>
    <p:sldId id="551" r:id="rId53"/>
    <p:sldId id="552" r:id="rId54"/>
    <p:sldId id="553" r:id="rId55"/>
    <p:sldId id="554" r:id="rId56"/>
    <p:sldId id="555" r:id="rId57"/>
    <p:sldId id="556" r:id="rId58"/>
    <p:sldId id="557" r:id="rId59"/>
    <p:sldId id="558" r:id="rId60"/>
    <p:sldId id="559" r:id="rId61"/>
    <p:sldId id="578" r:id="rId62"/>
    <p:sldId id="579" r:id="rId63"/>
    <p:sldId id="588" r:id="rId64"/>
    <p:sldId id="581" r:id="rId65"/>
    <p:sldId id="593" r:id="rId66"/>
    <p:sldId id="583" r:id="rId67"/>
    <p:sldId id="591" r:id="rId68"/>
    <p:sldId id="585" r:id="rId69"/>
    <p:sldId id="592" r:id="rId70"/>
    <p:sldId id="587" r:id="rId71"/>
    <p:sldId id="560" r:id="rId72"/>
    <p:sldId id="561" r:id="rId73"/>
    <p:sldId id="564" r:id="rId74"/>
    <p:sldId id="565" r:id="rId75"/>
    <p:sldId id="562" r:id="rId76"/>
    <p:sldId id="563" r:id="rId77"/>
    <p:sldId id="594" r:id="rId78"/>
  </p:sldIdLst>
  <p:sldSz cx="9906000" cy="6858000" type="A4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pos="126">
          <p15:clr>
            <a:srgbClr val="A4A3A4"/>
          </p15:clr>
        </p15:guide>
        <p15:guide id="5" pos="6114">
          <p15:clr>
            <a:srgbClr val="A4A3A4"/>
          </p15:clr>
        </p15:guide>
        <p15:guide id="6" pos="625">
          <p15:clr>
            <a:srgbClr val="A4A3A4"/>
          </p15:clr>
        </p15:guide>
        <p15:guide id="7" pos="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BDBDFF"/>
    <a:srgbClr val="C5C5FF"/>
    <a:srgbClr val="CCCCFF"/>
    <a:srgbClr val="9999FF"/>
    <a:srgbClr val="99CCFF"/>
    <a:srgbClr val="DDDDD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41" autoAdjust="0"/>
    <p:restoredTop sz="86420" autoAdjust="0"/>
  </p:normalViewPr>
  <p:slideViewPr>
    <p:cSldViewPr>
      <p:cViewPr varScale="1">
        <p:scale>
          <a:sx n="115" d="100"/>
          <a:sy n="115" d="100"/>
        </p:scale>
        <p:origin x="1380" y="102"/>
      </p:cViewPr>
      <p:guideLst>
        <p:guide orient="horz" pos="709"/>
        <p:guide orient="horz" pos="4020"/>
        <p:guide orient="horz" pos="1253"/>
        <p:guide pos="126"/>
        <p:guide pos="6114"/>
        <p:guide pos="625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286" y="-12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 altLang="ko-KR"/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28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6F5F4E0-4C53-4B35-AAF9-BB31B2A926D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D3049AB-14CB-46D1-B6AE-620ED86286B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6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2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705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2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6423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8898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665663" y="6553200"/>
            <a:ext cx="682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/>
          <a:p>
            <a:pPr latinLnBrk="0"/>
            <a:r>
              <a:rPr kumimoji="0" lang="en-US" altLang="ko-KR" b="1">
                <a:latin typeface="Tahoma" panose="020B0604030504040204" pitchFamily="34" charset="0"/>
              </a:rPr>
              <a:t>-</a:t>
            </a:r>
            <a:fld id="{BB0AD1A0-07CF-4023-AE12-27A249681049}" type="slidenum">
              <a:rPr kumimoji="0" lang="en-US" altLang="ko-KR" b="1">
                <a:latin typeface="Tahoma" panose="020B0604030504040204" pitchFamily="34" charset="0"/>
              </a:rPr>
              <a:pPr latinLnBrk="0"/>
              <a:t>‹#›</a:t>
            </a:fld>
            <a:r>
              <a:rPr kumimoji="0" lang="en-US" altLang="ko-KR" b="1">
                <a:latin typeface="Tahoma" panose="020B0604030504040204" pitchFamily="34" charset="0"/>
              </a:rPr>
              <a:t>- </a:t>
            </a:r>
          </a:p>
        </p:txBody>
      </p:sp>
      <p:grpSp>
        <p:nvGrpSpPr>
          <p:cNvPr id="99342" name="Group 14"/>
          <p:cNvGrpSpPr>
            <a:grpSpLocks/>
          </p:cNvGrpSpPr>
          <p:nvPr userDrawn="1"/>
        </p:nvGrpSpPr>
        <p:grpSpPr bwMode="auto">
          <a:xfrm>
            <a:off x="165100" y="234950"/>
            <a:ext cx="214313" cy="298450"/>
            <a:chOff x="144" y="240"/>
            <a:chExt cx="96" cy="144"/>
          </a:xfrm>
        </p:grpSpPr>
        <p:sp>
          <p:nvSpPr>
            <p:cNvPr id="99343" name="Rectangle 15"/>
            <p:cNvSpPr>
              <a:spLocks noChangeArrowheads="1"/>
            </p:cNvSpPr>
            <p:nvPr userDrawn="1"/>
          </p:nvSpPr>
          <p:spPr bwMode="auto">
            <a:xfrm>
              <a:off x="144" y="240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4" name="Rectangle 16"/>
            <p:cNvSpPr>
              <a:spLocks noChangeArrowheads="1"/>
            </p:cNvSpPr>
            <p:nvPr userDrawn="1"/>
          </p:nvSpPr>
          <p:spPr bwMode="auto">
            <a:xfrm>
              <a:off x="192" y="288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5" name="Rectangle 17"/>
            <p:cNvSpPr>
              <a:spLocks noChangeArrowheads="1"/>
            </p:cNvSpPr>
            <p:nvPr userDrawn="1"/>
          </p:nvSpPr>
          <p:spPr bwMode="auto">
            <a:xfrm>
              <a:off x="144" y="3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9346" name="Line 18"/>
          <p:cNvSpPr>
            <a:spLocks noChangeShapeType="1"/>
          </p:cNvSpPr>
          <p:nvPr userDrawn="1"/>
        </p:nvSpPr>
        <p:spPr bwMode="auto">
          <a:xfrm>
            <a:off x="0" y="652463"/>
            <a:ext cx="99060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92075" indent="-92075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9525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5163" indent="-90488" algn="l" rtl="0" fontAlgn="base" latinLnBrk="1">
        <a:spcBef>
          <a:spcPct val="20000"/>
        </a:spcBef>
        <a:spcAft>
          <a:spcPct val="0"/>
        </a:spcAft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2500" indent="-92075" algn="l" rtl="0" fontAlgn="base" latinLnBrk="1">
        <a:spcBef>
          <a:spcPct val="20000"/>
        </a:spcBef>
        <a:spcAft>
          <a:spcPct val="0"/>
        </a:spcAft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98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ChangeArrowheads="1"/>
          </p:cNvSpPr>
          <p:nvPr/>
        </p:nvSpPr>
        <p:spPr bwMode="gray">
          <a:xfrm>
            <a:off x="3175" y="1041400"/>
            <a:ext cx="9921875" cy="155575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gray">
          <a:xfrm>
            <a:off x="2590800" y="1916113"/>
            <a:ext cx="4724400" cy="180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30000"/>
              </a:lnSpc>
            </a:pPr>
            <a:r>
              <a:rPr kumimoji="0" lang="ko-KR" altLang="en-US" sz="4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수납 업무 프로세스 </a:t>
            </a:r>
            <a:r>
              <a:rPr kumimoji="0" lang="ko-KR" altLang="en-US" sz="46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분석서</a:t>
            </a:r>
            <a:endParaRPr kumimoji="0" lang="ko-KR" altLang="en-US" sz="4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8777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 연체 요 율 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87813" name="AutoShape 37"/>
          <p:cNvSpPr>
            <a:spLocks noChangeArrowheads="1"/>
          </p:cNvSpPr>
          <p:nvPr/>
        </p:nvSpPr>
        <p:spPr bwMode="auto">
          <a:xfrm>
            <a:off x="3008313" y="2636838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기존 연체 요 율</a:t>
            </a:r>
          </a:p>
          <a:p>
            <a:pPr algn="ctr"/>
            <a:r>
              <a:rPr lang="ko-KR" altLang="en-US"/>
              <a:t>확인</a:t>
            </a:r>
          </a:p>
        </p:txBody>
      </p:sp>
      <p:sp>
        <p:nvSpPr>
          <p:cNvPr id="587832" name="Rectangle 56"/>
          <p:cNvSpPr>
            <a:spLocks noChangeArrowheads="1"/>
          </p:cNvSpPr>
          <p:nvPr/>
        </p:nvSpPr>
        <p:spPr bwMode="auto">
          <a:xfrm>
            <a:off x="1730375" y="1676400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관리사무소</a:t>
            </a:r>
          </a:p>
        </p:txBody>
      </p:sp>
      <p:cxnSp>
        <p:nvCxnSpPr>
          <p:cNvPr id="587833" name="AutoShape 57"/>
          <p:cNvCxnSpPr>
            <a:cxnSpLocks noChangeShapeType="1"/>
            <a:stCxn id="587832" idx="3"/>
            <a:endCxn id="587813" idx="0"/>
          </p:cNvCxnSpPr>
          <p:nvPr/>
        </p:nvCxnSpPr>
        <p:spPr bwMode="auto">
          <a:xfrm>
            <a:off x="2865438" y="1905000"/>
            <a:ext cx="827087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834" name="Text Box 58"/>
          <p:cNvSpPr txBox="1">
            <a:spLocks noChangeArrowheads="1"/>
          </p:cNvSpPr>
          <p:nvPr/>
        </p:nvSpPr>
        <p:spPr bwMode="auto">
          <a:xfrm>
            <a:off x="4375150" y="23844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신규 연체 요 율 통보</a:t>
            </a:r>
          </a:p>
        </p:txBody>
      </p:sp>
      <p:sp>
        <p:nvSpPr>
          <p:cNvPr id="587835" name="AutoShape 59"/>
          <p:cNvSpPr>
            <a:spLocks noChangeArrowheads="1"/>
          </p:cNvSpPr>
          <p:nvPr/>
        </p:nvSpPr>
        <p:spPr bwMode="auto">
          <a:xfrm>
            <a:off x="6392863" y="9810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연체 요 율 </a:t>
            </a:r>
          </a:p>
          <a:p>
            <a:pPr algn="ctr"/>
            <a:r>
              <a:rPr lang="ko-KR" altLang="en-US"/>
              <a:t>저장</a:t>
            </a:r>
          </a:p>
          <a:p>
            <a:pPr algn="ctr"/>
            <a:endParaRPr lang="en-US" altLang="ko-KR"/>
          </a:p>
        </p:txBody>
      </p:sp>
      <p:cxnSp>
        <p:nvCxnSpPr>
          <p:cNvPr id="587837" name="AutoShape 61"/>
          <p:cNvCxnSpPr>
            <a:cxnSpLocks noChangeShapeType="1"/>
            <a:stCxn id="587813" idx="3"/>
            <a:endCxn id="587835" idx="1"/>
          </p:cNvCxnSpPr>
          <p:nvPr/>
        </p:nvCxnSpPr>
        <p:spPr bwMode="auto">
          <a:xfrm flipV="1">
            <a:off x="4376738" y="1209675"/>
            <a:ext cx="2016125" cy="1655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841" name="AutoShape 65"/>
          <p:cNvSpPr>
            <a:spLocks noChangeArrowheads="1"/>
          </p:cNvSpPr>
          <p:nvPr/>
        </p:nvSpPr>
        <p:spPr bwMode="auto">
          <a:xfrm>
            <a:off x="6608763" y="4627563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기존 연체 요 율</a:t>
            </a:r>
          </a:p>
          <a:p>
            <a:pPr algn="ctr"/>
            <a:r>
              <a:rPr lang="ko-KR" altLang="en-US"/>
              <a:t>삭제</a:t>
            </a:r>
          </a:p>
        </p:txBody>
      </p:sp>
      <p:sp>
        <p:nvSpPr>
          <p:cNvPr id="587843" name="Text Box 67"/>
          <p:cNvSpPr txBox="1">
            <a:spLocks noChangeArrowheads="1"/>
          </p:cNvSpPr>
          <p:nvPr/>
        </p:nvSpPr>
        <p:spPr bwMode="auto">
          <a:xfrm>
            <a:off x="4375150" y="4552950"/>
            <a:ext cx="1082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연체 요 율 삭제</a:t>
            </a:r>
          </a:p>
        </p:txBody>
      </p:sp>
      <p:sp>
        <p:nvSpPr>
          <p:cNvPr id="587845" name="AutoShape 69"/>
          <p:cNvSpPr>
            <a:spLocks noChangeArrowheads="1"/>
          </p:cNvSpPr>
          <p:nvPr/>
        </p:nvSpPr>
        <p:spPr bwMode="auto">
          <a:xfrm>
            <a:off x="6537325" y="2133600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연체 요 율 적용</a:t>
            </a:r>
          </a:p>
          <a:p>
            <a:pPr algn="ctr"/>
            <a:r>
              <a:rPr lang="ko-KR" altLang="en-US"/>
              <a:t>방법확인</a:t>
            </a:r>
          </a:p>
        </p:txBody>
      </p:sp>
      <p:cxnSp>
        <p:nvCxnSpPr>
          <p:cNvPr id="587846" name="AutoShape 70"/>
          <p:cNvCxnSpPr>
            <a:cxnSpLocks noChangeShapeType="1"/>
            <a:stCxn id="587835" idx="2"/>
            <a:endCxn id="587845" idx="0"/>
          </p:cNvCxnSpPr>
          <p:nvPr/>
        </p:nvCxnSpPr>
        <p:spPr bwMode="auto">
          <a:xfrm rot="16200000" flipH="1">
            <a:off x="6765925" y="1749425"/>
            <a:ext cx="695325" cy="7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847" name="Text Box 71"/>
          <p:cNvSpPr txBox="1">
            <a:spLocks noChangeArrowheads="1"/>
          </p:cNvSpPr>
          <p:nvPr/>
        </p:nvSpPr>
        <p:spPr bwMode="auto">
          <a:xfrm>
            <a:off x="7113588" y="1628775"/>
            <a:ext cx="14398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연체 요 율 적용 방법</a:t>
            </a:r>
          </a:p>
          <a:p>
            <a:pPr>
              <a:spcBef>
                <a:spcPct val="50000"/>
              </a:spcBef>
            </a:pPr>
            <a:r>
              <a:rPr lang="en-US" altLang="ko-KR" sz="1000"/>
              <a:t>(</a:t>
            </a:r>
            <a:r>
              <a:rPr lang="ko-KR" altLang="en-US" sz="1000"/>
              <a:t>일괄적용</a:t>
            </a:r>
            <a:r>
              <a:rPr lang="en-US" altLang="ko-KR" sz="1000"/>
              <a:t>,</a:t>
            </a:r>
            <a:r>
              <a:rPr lang="ko-KR" altLang="en-US" sz="1000"/>
              <a:t>예 외동</a:t>
            </a:r>
            <a:r>
              <a:rPr lang="en-US" altLang="ko-KR" sz="1000"/>
              <a:t>)</a:t>
            </a:r>
          </a:p>
        </p:txBody>
      </p:sp>
      <p:sp>
        <p:nvSpPr>
          <p:cNvPr id="587850" name="Text Box 74"/>
          <p:cNvSpPr txBox="1">
            <a:spLocks noChangeArrowheads="1"/>
          </p:cNvSpPr>
          <p:nvPr/>
        </p:nvSpPr>
        <p:spPr bwMode="auto">
          <a:xfrm>
            <a:off x="3008313" y="1447800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기존 연체 요 율 통보</a:t>
            </a:r>
          </a:p>
        </p:txBody>
      </p:sp>
      <p:grpSp>
        <p:nvGrpSpPr>
          <p:cNvPr id="587852" name="Group 76"/>
          <p:cNvGrpSpPr>
            <a:grpSpLocks/>
          </p:cNvGrpSpPr>
          <p:nvPr/>
        </p:nvGrpSpPr>
        <p:grpSpPr bwMode="auto">
          <a:xfrm>
            <a:off x="4826000" y="3357563"/>
            <a:ext cx="990600" cy="457200"/>
            <a:chOff x="720" y="624"/>
            <a:chExt cx="624" cy="288"/>
          </a:xfrm>
        </p:grpSpPr>
        <p:grpSp>
          <p:nvGrpSpPr>
            <p:cNvPr id="587853" name="Group 77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7854" name="Freeform 7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7855" name="Text Box 7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연체 요 율</a:t>
                </a:r>
              </a:p>
            </p:txBody>
          </p:sp>
        </p:grpSp>
        <p:sp>
          <p:nvSpPr>
            <p:cNvPr id="587856" name="Line 8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7859" name="AutoShape 83"/>
          <p:cNvCxnSpPr>
            <a:cxnSpLocks noChangeShapeType="1"/>
          </p:cNvCxnSpPr>
          <p:nvPr/>
        </p:nvCxnSpPr>
        <p:spPr bwMode="auto">
          <a:xfrm rot="5400000">
            <a:off x="6041231" y="2412207"/>
            <a:ext cx="884237" cy="1333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7860" name="AutoShape 84"/>
          <p:cNvCxnSpPr>
            <a:cxnSpLocks noChangeShapeType="1"/>
          </p:cNvCxnSpPr>
          <p:nvPr/>
        </p:nvCxnSpPr>
        <p:spPr bwMode="auto">
          <a:xfrm rot="10800000">
            <a:off x="3763963" y="3094038"/>
            <a:ext cx="1044575" cy="523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861" name="Text Box 85"/>
          <p:cNvSpPr txBox="1">
            <a:spLocks noChangeArrowheads="1"/>
          </p:cNvSpPr>
          <p:nvPr/>
        </p:nvSpPr>
        <p:spPr bwMode="auto">
          <a:xfrm>
            <a:off x="3873500" y="3176588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기존 연체 요 율 정보</a:t>
            </a:r>
          </a:p>
        </p:txBody>
      </p:sp>
      <p:cxnSp>
        <p:nvCxnSpPr>
          <p:cNvPr id="587862" name="AutoShape 86"/>
          <p:cNvCxnSpPr>
            <a:cxnSpLocks noChangeShapeType="1"/>
            <a:stCxn id="587813" idx="2"/>
            <a:endCxn id="587841" idx="1"/>
          </p:cNvCxnSpPr>
          <p:nvPr/>
        </p:nvCxnSpPr>
        <p:spPr bwMode="auto">
          <a:xfrm rot="16200000" flipH="1">
            <a:off x="4269581" y="2516982"/>
            <a:ext cx="1762125" cy="29162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7863" name="AutoShape 87"/>
          <p:cNvCxnSpPr>
            <a:cxnSpLocks noChangeShapeType="1"/>
            <a:stCxn id="587841" idx="0"/>
            <a:endCxn id="587855" idx="3"/>
          </p:cNvCxnSpPr>
          <p:nvPr/>
        </p:nvCxnSpPr>
        <p:spPr bwMode="auto">
          <a:xfrm rot="5400000" flipH="1">
            <a:off x="6026944" y="3361531"/>
            <a:ext cx="1055688" cy="14763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7864" name="Group 88"/>
          <p:cNvGrpSpPr>
            <a:grpSpLocks/>
          </p:cNvGrpSpPr>
          <p:nvPr/>
        </p:nvGrpSpPr>
        <p:grpSpPr bwMode="auto">
          <a:xfrm>
            <a:off x="1423988" y="3692525"/>
            <a:ext cx="990600" cy="503238"/>
            <a:chOff x="720" y="624"/>
            <a:chExt cx="624" cy="317"/>
          </a:xfrm>
        </p:grpSpPr>
        <p:grpSp>
          <p:nvGrpSpPr>
            <p:cNvPr id="587865" name="Group 89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587866" name="Freeform 9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7867" name="Text Box 9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단지 정보</a:t>
                </a:r>
              </a:p>
              <a:p>
                <a:pPr algn="ctr"/>
                <a:r>
                  <a:rPr lang="en-US" altLang="ko-KR" sz="1000"/>
                  <a:t>Complex</a:t>
                </a:r>
              </a:p>
            </p:txBody>
          </p:sp>
        </p:grpSp>
        <p:sp>
          <p:nvSpPr>
            <p:cNvPr id="587868" name="Line 9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7869" name="AutoShape 93"/>
          <p:cNvCxnSpPr>
            <a:cxnSpLocks noChangeShapeType="1"/>
            <a:stCxn id="587867" idx="3"/>
            <a:endCxn id="587813" idx="1"/>
          </p:cNvCxnSpPr>
          <p:nvPr/>
        </p:nvCxnSpPr>
        <p:spPr bwMode="auto">
          <a:xfrm flipV="1">
            <a:off x="2414588" y="2865438"/>
            <a:ext cx="593725" cy="1117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870" name="Text Box 94"/>
          <p:cNvSpPr txBox="1">
            <a:spLocks noChangeArrowheads="1"/>
          </p:cNvSpPr>
          <p:nvPr/>
        </p:nvSpPr>
        <p:spPr bwMode="auto">
          <a:xfrm>
            <a:off x="1855788" y="3176588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후 연체 료 산출항목 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 연체 요 율 관리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각 단지별로 연체 요 율 또는 금액 을 달리하여 관리하기 위해서 미납 연체 요 율 을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관리비 가져오기</a:t>
            </a:r>
            <a:r>
              <a:rPr lang="en-US" altLang="ko-KR" sz="1000"/>
              <a:t>,</a:t>
            </a:r>
            <a:r>
              <a:rPr lang="ko-KR" altLang="en-US" sz="1000"/>
              <a:t>미납내역등록</a:t>
            </a:r>
            <a:r>
              <a:rPr lang="en-US" altLang="ko-KR" sz="1000"/>
              <a:t>,</a:t>
            </a:r>
            <a:r>
              <a:rPr lang="ko-KR" altLang="en-US" sz="1000"/>
              <a:t>자동이체 등에 연체료를 재계산 할 때 연체 요 율을 기준으로 연체료를 계산한다</a:t>
            </a:r>
            <a:r>
              <a:rPr lang="en-US" altLang="ko-KR" sz="1000"/>
              <a:t>.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58983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589833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89834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eaLnBrk="0" latinLnBrk="0" hangingPunct="0"/>
            <a:r>
              <a:rPr lang="ko-KR" altLang="en-US" sz="1000"/>
              <a:t>미납 연체 요 율 관리는 미납 연체 요 율 확인</a:t>
            </a:r>
            <a:r>
              <a:rPr lang="en-US" altLang="ko-KR" sz="1000"/>
              <a:t>,</a:t>
            </a:r>
            <a:r>
              <a:rPr lang="ko-KR" altLang="en-US" sz="1000"/>
              <a:t>미납 연체 요 율 저장</a:t>
            </a:r>
            <a:r>
              <a:rPr lang="en-US" altLang="ko-KR" sz="1000"/>
              <a:t>,</a:t>
            </a:r>
            <a:r>
              <a:rPr lang="ko-KR" altLang="en-US" sz="1000"/>
              <a:t>미납 연체 요 율 삭제 의 </a:t>
            </a:r>
            <a:r>
              <a:rPr lang="en-US" altLang="ko-KR" sz="1000"/>
              <a:t>3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</a:t>
            </a:r>
          </a:p>
          <a:p>
            <a:pPr eaLnBrk="0" latinLnBrk="0" hangingPunct="0"/>
            <a:r>
              <a:rPr lang="ko-KR" altLang="en-US" sz="1000"/>
              <a:t>  구성되어 있다</a:t>
            </a:r>
            <a:r>
              <a:rPr lang="en-US" altLang="ko-KR" sz="1000"/>
              <a:t>.  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미납 연체 요 율 확인 </a:t>
            </a:r>
          </a:p>
          <a:p>
            <a:r>
              <a:rPr lang="ko-KR" altLang="en-US" sz="1000"/>
              <a:t>   ● 구분</a:t>
            </a:r>
            <a:r>
              <a:rPr lang="en-US" altLang="ko-KR" sz="1000"/>
              <a:t>,</a:t>
            </a:r>
            <a:r>
              <a:rPr lang="ko-KR" altLang="en-US" sz="1000"/>
              <a:t>적용 년 월을 요청하면 기존에 등록된 연체 요 율 정보를 확인한다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</a:t>
            </a:r>
            <a:r>
              <a:rPr lang="ko-KR" altLang="en-US" sz="1000"/>
              <a:t>관리비 </a:t>
            </a:r>
            <a:r>
              <a:rPr lang="en-US" altLang="ko-KR" sz="1000"/>
              <a:t>, </a:t>
            </a:r>
            <a:r>
              <a:rPr lang="ko-KR" altLang="en-US" sz="1000"/>
              <a:t>임대 </a:t>
            </a:r>
            <a:r>
              <a:rPr lang="en-US" altLang="ko-KR" sz="1000"/>
              <a:t>,</a:t>
            </a:r>
            <a:r>
              <a:rPr lang="ko-KR" altLang="en-US" sz="1000"/>
              <a:t>가스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</a:t>
            </a:r>
            <a:r>
              <a:rPr lang="ko-KR" altLang="en-US" sz="1000"/>
              <a:t>적용연월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</a:t>
            </a:r>
            <a:r>
              <a:rPr lang="ko-KR" altLang="en-US" sz="1000"/>
              <a:t>동 등 </a:t>
            </a:r>
          </a:p>
          <a:p>
            <a:r>
              <a:rPr lang="ko-KR" altLang="en-US" sz="1000"/>
              <a:t>   ● 화면의 후 연체료 계산방식이 </a:t>
            </a:r>
            <a:r>
              <a:rPr lang="en-US" altLang="ko-KR" sz="1000"/>
              <a:t>2(</a:t>
            </a:r>
            <a:r>
              <a:rPr lang="ko-KR" altLang="en-US" sz="1000"/>
              <a:t>납기내금액</a:t>
            </a:r>
            <a:r>
              <a:rPr lang="en-US" altLang="ko-KR" sz="1000"/>
              <a:t>)</a:t>
            </a:r>
            <a:r>
              <a:rPr lang="ko-KR" altLang="en-US" sz="1000"/>
              <a:t>인 경우 전체적용을 강제로 적용시키기 위해서 단지정보 </a:t>
            </a:r>
            <a:r>
              <a:rPr lang="en-US" altLang="ko-KR" sz="1000"/>
              <a:t>(Complex)</a:t>
            </a:r>
          </a:p>
          <a:p>
            <a:r>
              <a:rPr lang="en-US" altLang="ko-KR" sz="1000"/>
              <a:t>       </a:t>
            </a:r>
            <a:r>
              <a:rPr lang="ko-KR" altLang="en-US" sz="1000"/>
              <a:t>테이블 에서 관리비후연체료산출항목</a:t>
            </a:r>
            <a:r>
              <a:rPr lang="en-US" altLang="ko-KR" sz="1000"/>
              <a:t>(1:</a:t>
            </a:r>
            <a:r>
              <a:rPr lang="ko-KR" altLang="en-US" sz="1000"/>
              <a:t>당월소계</a:t>
            </a:r>
            <a:r>
              <a:rPr lang="en-US" altLang="ko-KR" sz="1000"/>
              <a:t>, 2:</a:t>
            </a:r>
            <a:r>
              <a:rPr lang="ko-KR" altLang="en-US" sz="1000"/>
              <a:t>납기내</a:t>
            </a:r>
            <a:r>
              <a:rPr lang="en-US" altLang="ko-KR" sz="1000"/>
              <a:t>),</a:t>
            </a:r>
            <a:r>
              <a:rPr lang="ko-KR" altLang="en-US" sz="1000"/>
              <a:t>임대 후 연체료산출항목</a:t>
            </a:r>
            <a:r>
              <a:rPr lang="en-US" altLang="ko-KR" sz="1000"/>
              <a:t>,</a:t>
            </a:r>
            <a:r>
              <a:rPr lang="ko-KR" altLang="en-US" sz="1000"/>
              <a:t>가스 후 연체료 산출항목을 </a:t>
            </a:r>
          </a:p>
          <a:p>
            <a:r>
              <a:rPr lang="ko-KR" altLang="en-US" sz="1000"/>
              <a:t>      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미납 연체 요 율 저장 </a:t>
            </a:r>
          </a:p>
          <a:p>
            <a:r>
              <a:rPr lang="ko-KR" altLang="en-US" sz="1000"/>
              <a:t>   ● 관리 사무소 에서 적용 년 월</a:t>
            </a:r>
            <a:r>
              <a:rPr lang="en-US" altLang="ko-KR" sz="1000"/>
              <a:t>,</a:t>
            </a:r>
            <a:r>
              <a:rPr lang="ko-KR" altLang="en-US" sz="1000"/>
              <a:t>연체 요 율 적용 방법 </a:t>
            </a:r>
            <a:r>
              <a:rPr lang="en-US" altLang="ko-KR" sz="1000"/>
              <a:t>, </a:t>
            </a:r>
            <a:r>
              <a:rPr lang="ko-KR" altLang="en-US" sz="1000"/>
              <a:t>일괄적용 여부 를 선택하여 저장한다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연체 요 율 적용방법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</a:t>
            </a:r>
            <a:r>
              <a:rPr lang="ko-KR" altLang="en-US" sz="1000"/>
              <a:t>요 율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</a:t>
            </a:r>
            <a:r>
              <a:rPr lang="ko-KR" altLang="en-US" sz="1000"/>
              <a:t>금 액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</a:t>
            </a:r>
            <a:r>
              <a:rPr lang="ko-KR" altLang="en-US" sz="1000"/>
              <a:t>일괄적용</a:t>
            </a:r>
            <a:r>
              <a:rPr lang="en-US" altLang="ko-KR" sz="1000"/>
              <a:t>(</a:t>
            </a:r>
            <a:r>
              <a:rPr lang="ko-KR" altLang="en-US" sz="1000"/>
              <a:t>연체 개월 별이 아닌 개월에 관계없이 요 율을 적용하고자 할 때 사용</a:t>
            </a:r>
            <a:r>
              <a:rPr lang="en-US" altLang="ko-KR" sz="1000"/>
              <a:t>_</a:t>
            </a:r>
          </a:p>
          <a:p>
            <a:r>
              <a:rPr lang="en-US" altLang="ko-KR" sz="1000"/>
              <a:t>                       </a:t>
            </a:r>
            <a:r>
              <a:rPr lang="ko-KR" altLang="en-US" sz="1000"/>
              <a:t>연체 개월에는 </a:t>
            </a:r>
            <a:r>
              <a:rPr lang="en-US" altLang="ko-KR" sz="1000"/>
              <a:t>9999</a:t>
            </a:r>
            <a:r>
              <a:rPr lang="ko-KR" altLang="en-US" sz="1000"/>
              <a:t>개월이 대표로 설정된다 </a:t>
            </a:r>
            <a:r>
              <a:rPr lang="en-US" altLang="ko-KR" sz="1000"/>
              <a:t>)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예외 동 적용방법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특정 동 만이 연체 요 율이 틀려 별도 관리를 하고자 할 때 설정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미납 연체 요 율 삭제 </a:t>
            </a:r>
          </a:p>
          <a:p>
            <a:r>
              <a:rPr lang="ko-KR" altLang="en-US" sz="1000"/>
              <a:t>   ● 삭제 하고자 하는 연체정보를 선택 하여 삭제한다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9085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 내역 등록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90852" name="Group 4"/>
          <p:cNvGrpSpPr>
            <a:grpSpLocks/>
          </p:cNvGrpSpPr>
          <p:nvPr/>
        </p:nvGrpSpPr>
        <p:grpSpPr bwMode="auto">
          <a:xfrm>
            <a:off x="5330825" y="4700588"/>
            <a:ext cx="990600" cy="457200"/>
            <a:chOff x="720" y="624"/>
            <a:chExt cx="624" cy="288"/>
          </a:xfrm>
        </p:grpSpPr>
        <p:grpSp>
          <p:nvGrpSpPr>
            <p:cNvPr id="590853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0854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0855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590856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0857" name="AutoShape 9"/>
          <p:cNvSpPr>
            <a:spLocks noChangeArrowheads="1"/>
          </p:cNvSpPr>
          <p:nvPr/>
        </p:nvSpPr>
        <p:spPr bwMode="auto">
          <a:xfrm>
            <a:off x="2647950" y="1892300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미납 내역</a:t>
            </a:r>
          </a:p>
          <a:p>
            <a:pPr algn="ctr"/>
            <a:r>
              <a:rPr lang="ko-KR" altLang="en-US"/>
              <a:t>확인</a:t>
            </a:r>
          </a:p>
        </p:txBody>
      </p:sp>
      <p:sp>
        <p:nvSpPr>
          <p:cNvPr id="590858" name="Rectangle 10"/>
          <p:cNvSpPr>
            <a:spLocks noChangeArrowheads="1"/>
          </p:cNvSpPr>
          <p:nvPr/>
        </p:nvSpPr>
        <p:spPr bwMode="auto">
          <a:xfrm>
            <a:off x="217488" y="1557338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관리사무소</a:t>
            </a:r>
          </a:p>
        </p:txBody>
      </p:sp>
      <p:sp>
        <p:nvSpPr>
          <p:cNvPr id="590861" name="AutoShape 13"/>
          <p:cNvSpPr>
            <a:spLocks noChangeArrowheads="1"/>
          </p:cNvSpPr>
          <p:nvPr/>
        </p:nvSpPr>
        <p:spPr bwMode="auto">
          <a:xfrm>
            <a:off x="6178550" y="1484313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미납 내역 </a:t>
            </a:r>
          </a:p>
          <a:p>
            <a:pPr algn="ctr"/>
            <a:r>
              <a:rPr lang="ko-KR" altLang="en-US"/>
              <a:t>저장</a:t>
            </a:r>
          </a:p>
          <a:p>
            <a:pPr algn="ctr"/>
            <a:endParaRPr lang="en-US" altLang="ko-KR"/>
          </a:p>
        </p:txBody>
      </p:sp>
      <p:sp>
        <p:nvSpPr>
          <p:cNvPr id="590863" name="Text Box 15"/>
          <p:cNvSpPr txBox="1">
            <a:spLocks noChangeArrowheads="1"/>
          </p:cNvSpPr>
          <p:nvPr/>
        </p:nvSpPr>
        <p:spPr bwMode="auto">
          <a:xfrm>
            <a:off x="6967538" y="425608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신규 미납 내역 검사</a:t>
            </a:r>
          </a:p>
        </p:txBody>
      </p:sp>
      <p:sp>
        <p:nvSpPr>
          <p:cNvPr id="590864" name="AutoShape 16"/>
          <p:cNvSpPr>
            <a:spLocks noChangeArrowheads="1"/>
          </p:cNvSpPr>
          <p:nvPr/>
        </p:nvSpPr>
        <p:spPr bwMode="auto">
          <a:xfrm>
            <a:off x="1281113" y="5924550"/>
            <a:ext cx="8636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 </a:t>
            </a:r>
            <a:r>
              <a:rPr lang="ko-KR" altLang="en-US"/>
              <a:t>미납 내역</a:t>
            </a:r>
          </a:p>
          <a:p>
            <a:pPr algn="ctr"/>
            <a:r>
              <a:rPr lang="ko-KR" altLang="en-US"/>
              <a:t>삭제</a:t>
            </a:r>
          </a:p>
        </p:txBody>
      </p:sp>
      <p:sp>
        <p:nvSpPr>
          <p:cNvPr id="590868" name="AutoShape 20"/>
          <p:cNvSpPr>
            <a:spLocks noChangeArrowheads="1"/>
          </p:cNvSpPr>
          <p:nvPr/>
        </p:nvSpPr>
        <p:spPr bwMode="auto">
          <a:xfrm>
            <a:off x="6321425" y="2373313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입주 구분</a:t>
            </a:r>
          </a:p>
          <a:p>
            <a:pPr algn="ctr"/>
            <a:r>
              <a:rPr lang="ko-KR" altLang="en-US"/>
              <a:t>방법확인</a:t>
            </a:r>
          </a:p>
        </p:txBody>
      </p:sp>
      <p:sp>
        <p:nvSpPr>
          <p:cNvPr id="590873" name="Text Box 25"/>
          <p:cNvSpPr txBox="1">
            <a:spLocks noChangeArrowheads="1"/>
          </p:cNvSpPr>
          <p:nvPr/>
        </p:nvSpPr>
        <p:spPr bwMode="auto">
          <a:xfrm>
            <a:off x="1350963" y="1376363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관리비 시스템 外 통보</a:t>
            </a:r>
          </a:p>
        </p:txBody>
      </p:sp>
      <p:sp>
        <p:nvSpPr>
          <p:cNvPr id="590874" name="AutoShape 26"/>
          <p:cNvSpPr>
            <a:spLocks noChangeArrowheads="1"/>
          </p:cNvSpPr>
          <p:nvPr/>
        </p:nvSpPr>
        <p:spPr bwMode="auto">
          <a:xfrm>
            <a:off x="6321425" y="3500438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연체료계산</a:t>
            </a:r>
          </a:p>
          <a:p>
            <a:pPr algn="ctr"/>
            <a:r>
              <a:rPr lang="ko-KR" altLang="en-US"/>
              <a:t>구분확인</a:t>
            </a:r>
          </a:p>
        </p:txBody>
      </p:sp>
      <p:cxnSp>
        <p:nvCxnSpPr>
          <p:cNvPr id="590877" name="AutoShape 29"/>
          <p:cNvCxnSpPr>
            <a:cxnSpLocks noChangeShapeType="1"/>
            <a:stCxn id="590861" idx="2"/>
            <a:endCxn id="590868" idx="0"/>
          </p:cNvCxnSpPr>
          <p:nvPr/>
        </p:nvCxnSpPr>
        <p:spPr bwMode="auto">
          <a:xfrm rot="16200000" flipH="1">
            <a:off x="6682582" y="2121694"/>
            <a:ext cx="431800" cy="71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878" name="AutoShape 30"/>
          <p:cNvCxnSpPr>
            <a:cxnSpLocks noChangeShapeType="1"/>
            <a:stCxn id="590868" idx="2"/>
            <a:endCxn id="590874" idx="0"/>
          </p:cNvCxnSpPr>
          <p:nvPr/>
        </p:nvCxnSpPr>
        <p:spPr bwMode="auto">
          <a:xfrm rot="5400000">
            <a:off x="6599237" y="3165476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880" name="AutoShape 32"/>
          <p:cNvCxnSpPr>
            <a:cxnSpLocks noChangeShapeType="1"/>
          </p:cNvCxnSpPr>
          <p:nvPr/>
        </p:nvCxnSpPr>
        <p:spPr bwMode="auto">
          <a:xfrm rot="10800000" flipV="1">
            <a:off x="1281113" y="2152650"/>
            <a:ext cx="1366837" cy="4032250"/>
          </a:xfrm>
          <a:prstGeom prst="bentConnector3">
            <a:avLst>
              <a:gd name="adj1" fmla="val 1167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0881" name="AutoShape 33"/>
          <p:cNvSpPr>
            <a:spLocks noChangeArrowheads="1"/>
          </p:cNvSpPr>
          <p:nvPr/>
        </p:nvSpPr>
        <p:spPr bwMode="auto">
          <a:xfrm>
            <a:off x="1281113" y="3835400"/>
            <a:ext cx="10795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부과 에 없는</a:t>
            </a:r>
          </a:p>
          <a:p>
            <a:pPr algn="ctr"/>
            <a:r>
              <a:rPr lang="ko-KR" altLang="en-US"/>
              <a:t>호실 확인</a:t>
            </a:r>
          </a:p>
        </p:txBody>
      </p:sp>
      <p:sp>
        <p:nvSpPr>
          <p:cNvPr id="590885" name="AutoShape 37"/>
          <p:cNvSpPr>
            <a:spLocks noChangeArrowheads="1"/>
          </p:cNvSpPr>
          <p:nvPr/>
        </p:nvSpPr>
        <p:spPr bwMode="auto">
          <a:xfrm>
            <a:off x="3438525" y="3763963"/>
            <a:ext cx="100965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연체료 계산</a:t>
            </a:r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240088" y="33305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연체료재계산정보</a:t>
            </a:r>
          </a:p>
        </p:txBody>
      </p:sp>
      <p:sp>
        <p:nvSpPr>
          <p:cNvPr id="590896" name="Text Box 48"/>
          <p:cNvSpPr txBox="1">
            <a:spLocks noChangeArrowheads="1"/>
          </p:cNvSpPr>
          <p:nvPr/>
        </p:nvSpPr>
        <p:spPr bwMode="auto">
          <a:xfrm>
            <a:off x="4160838" y="4624388"/>
            <a:ext cx="1152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연체료계산 요청</a:t>
            </a:r>
          </a:p>
        </p:txBody>
      </p:sp>
      <p:sp>
        <p:nvSpPr>
          <p:cNvPr id="590901" name="Text Box 53"/>
          <p:cNvSpPr txBox="1">
            <a:spLocks noChangeArrowheads="1"/>
          </p:cNvSpPr>
          <p:nvPr/>
        </p:nvSpPr>
        <p:spPr bwMode="auto">
          <a:xfrm>
            <a:off x="1857375" y="4408488"/>
            <a:ext cx="9382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대상자 출력</a:t>
            </a:r>
          </a:p>
        </p:txBody>
      </p:sp>
      <p:grpSp>
        <p:nvGrpSpPr>
          <p:cNvPr id="590902" name="Group 54"/>
          <p:cNvGrpSpPr>
            <a:grpSpLocks/>
          </p:cNvGrpSpPr>
          <p:nvPr/>
        </p:nvGrpSpPr>
        <p:grpSpPr bwMode="auto">
          <a:xfrm>
            <a:off x="5330825" y="5438775"/>
            <a:ext cx="990600" cy="457200"/>
            <a:chOff x="720" y="624"/>
            <a:chExt cx="624" cy="288"/>
          </a:xfrm>
        </p:grpSpPr>
        <p:grpSp>
          <p:nvGrpSpPr>
            <p:cNvPr id="590903" name="Group 5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0904" name="Freeform 5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0905" name="Text Box 5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연체 요 율</a:t>
                </a:r>
              </a:p>
            </p:txBody>
          </p:sp>
        </p:grp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0911" name="Group 63"/>
          <p:cNvGrpSpPr>
            <a:grpSpLocks/>
          </p:cNvGrpSpPr>
          <p:nvPr/>
        </p:nvGrpSpPr>
        <p:grpSpPr bwMode="auto">
          <a:xfrm>
            <a:off x="4322763" y="1143000"/>
            <a:ext cx="990600" cy="457200"/>
            <a:chOff x="720" y="624"/>
            <a:chExt cx="624" cy="288"/>
          </a:xfrm>
        </p:grpSpPr>
        <p:grpSp>
          <p:nvGrpSpPr>
            <p:cNvPr id="590912" name="Group 6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0913" name="Freeform 6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0914" name="Text Box 6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590915" name="Line 6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0918" name="AutoShape 70"/>
          <p:cNvCxnSpPr>
            <a:cxnSpLocks noChangeShapeType="1"/>
            <a:stCxn id="590874" idx="2"/>
            <a:endCxn id="590855" idx="3"/>
          </p:cNvCxnSpPr>
          <p:nvPr/>
        </p:nvCxnSpPr>
        <p:spPr bwMode="auto">
          <a:xfrm rot="5400000">
            <a:off x="6149182" y="4129881"/>
            <a:ext cx="957262" cy="612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19" name="AutoShape 71"/>
          <p:cNvCxnSpPr>
            <a:cxnSpLocks noChangeShapeType="1"/>
            <a:stCxn id="590885" idx="2"/>
            <a:endCxn id="590855" idx="1"/>
          </p:cNvCxnSpPr>
          <p:nvPr/>
        </p:nvCxnSpPr>
        <p:spPr bwMode="auto">
          <a:xfrm rot="16200000" flipH="1">
            <a:off x="4290219" y="3874294"/>
            <a:ext cx="693737" cy="1387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0920" name="Group 72"/>
          <p:cNvGrpSpPr>
            <a:grpSpLocks/>
          </p:cNvGrpSpPr>
          <p:nvPr/>
        </p:nvGrpSpPr>
        <p:grpSpPr bwMode="auto">
          <a:xfrm>
            <a:off x="4122738" y="2439988"/>
            <a:ext cx="1190625" cy="533400"/>
            <a:chOff x="720" y="624"/>
            <a:chExt cx="624" cy="336"/>
          </a:xfrm>
        </p:grpSpPr>
        <p:grpSp>
          <p:nvGrpSpPr>
            <p:cNvPr id="590921" name="Group 73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590922" name="Freeform 7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0923" name="Text Box 7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수납은행</a:t>
                </a:r>
              </a:p>
              <a:p>
                <a:pPr algn="ctr"/>
                <a:r>
                  <a:rPr lang="en-US" altLang="ko-KR"/>
                  <a:t>Deposit</a:t>
                </a:r>
              </a:p>
            </p:txBody>
          </p:sp>
        </p:grpSp>
        <p:sp>
          <p:nvSpPr>
            <p:cNvPr id="590924" name="Line 7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0928" name="Text Box 80"/>
          <p:cNvSpPr txBox="1">
            <a:spLocks noChangeArrowheads="1"/>
          </p:cNvSpPr>
          <p:nvPr/>
        </p:nvSpPr>
        <p:spPr bwMode="auto">
          <a:xfrm>
            <a:off x="3584575" y="2968625"/>
            <a:ext cx="1511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집금계좌 은행코드정보</a:t>
            </a:r>
          </a:p>
        </p:txBody>
      </p:sp>
      <p:grpSp>
        <p:nvGrpSpPr>
          <p:cNvPr id="590929" name="Group 81"/>
          <p:cNvGrpSpPr>
            <a:grpSpLocks/>
          </p:cNvGrpSpPr>
          <p:nvPr/>
        </p:nvGrpSpPr>
        <p:grpSpPr bwMode="auto">
          <a:xfrm>
            <a:off x="8337550" y="811213"/>
            <a:ext cx="1368425" cy="503237"/>
            <a:chOff x="720" y="624"/>
            <a:chExt cx="624" cy="317"/>
          </a:xfrm>
        </p:grpSpPr>
        <p:grpSp>
          <p:nvGrpSpPr>
            <p:cNvPr id="590930" name="Group 82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590931" name="Freeform 8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0932" name="Text Box 8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세대정보</a:t>
                </a:r>
              </a:p>
              <a:p>
                <a:pPr algn="ctr"/>
                <a:r>
                  <a:rPr lang="en-US" altLang="ko-KR" sz="1000"/>
                  <a:t>Room_info</a:t>
                </a:r>
              </a:p>
            </p:txBody>
          </p:sp>
        </p:grpSp>
        <p:sp>
          <p:nvSpPr>
            <p:cNvPr id="590933" name="Line 8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0934" name="Group 86"/>
          <p:cNvGrpSpPr>
            <a:grpSpLocks/>
          </p:cNvGrpSpPr>
          <p:nvPr/>
        </p:nvGrpSpPr>
        <p:grpSpPr bwMode="auto">
          <a:xfrm>
            <a:off x="8337550" y="1814513"/>
            <a:ext cx="1368425" cy="503237"/>
            <a:chOff x="720" y="624"/>
            <a:chExt cx="624" cy="317"/>
          </a:xfrm>
        </p:grpSpPr>
        <p:grpSp>
          <p:nvGrpSpPr>
            <p:cNvPr id="590935" name="Group 87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590936" name="Freeform 8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0937" name="Text Box 8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CMS</a:t>
                </a:r>
                <a:r>
                  <a:rPr lang="ko-KR" altLang="en-US"/>
                  <a:t>이체청구</a:t>
                </a:r>
              </a:p>
              <a:p>
                <a:pPr algn="ctr"/>
                <a:r>
                  <a:rPr lang="en-US" altLang="ko-KR" sz="1000"/>
                  <a:t>GiroAutopay</a:t>
                </a:r>
              </a:p>
            </p:txBody>
          </p:sp>
        </p:grpSp>
        <p:sp>
          <p:nvSpPr>
            <p:cNvPr id="590938" name="Line 9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0939" name="Group 91"/>
          <p:cNvGrpSpPr>
            <a:grpSpLocks/>
          </p:cNvGrpSpPr>
          <p:nvPr/>
        </p:nvGrpSpPr>
        <p:grpSpPr bwMode="auto">
          <a:xfrm>
            <a:off x="8337550" y="2420938"/>
            <a:ext cx="1368425" cy="503237"/>
            <a:chOff x="720" y="624"/>
            <a:chExt cx="624" cy="317"/>
          </a:xfrm>
        </p:grpSpPr>
        <p:grpSp>
          <p:nvGrpSpPr>
            <p:cNvPr id="590940" name="Group 92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590941" name="Freeform 9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0942" name="Text Box 9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은행자동이체</a:t>
                </a:r>
              </a:p>
              <a:p>
                <a:pPr algn="ctr"/>
                <a:r>
                  <a:rPr lang="en-US" altLang="ko-KR" sz="1000"/>
                  <a:t>Autopay</a:t>
                </a:r>
              </a:p>
            </p:txBody>
          </p:sp>
        </p:grpSp>
        <p:sp>
          <p:nvSpPr>
            <p:cNvPr id="590943" name="Line 9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0952" name="Text Box 104"/>
          <p:cNvSpPr txBox="1">
            <a:spLocks noChangeArrowheads="1"/>
          </p:cNvSpPr>
          <p:nvPr/>
        </p:nvSpPr>
        <p:spPr bwMode="auto">
          <a:xfrm>
            <a:off x="7258050" y="1916113"/>
            <a:ext cx="719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이체정보</a:t>
            </a:r>
          </a:p>
        </p:txBody>
      </p:sp>
      <p:sp>
        <p:nvSpPr>
          <p:cNvPr id="590953" name="Text Box 105"/>
          <p:cNvSpPr txBox="1">
            <a:spLocks noChangeArrowheads="1"/>
          </p:cNvSpPr>
          <p:nvPr/>
        </p:nvSpPr>
        <p:spPr bwMode="auto">
          <a:xfrm>
            <a:off x="6826250" y="1268413"/>
            <a:ext cx="719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상가유무</a:t>
            </a:r>
          </a:p>
        </p:txBody>
      </p:sp>
      <p:cxnSp>
        <p:nvCxnSpPr>
          <p:cNvPr id="590956" name="AutoShape 108"/>
          <p:cNvCxnSpPr>
            <a:cxnSpLocks noChangeShapeType="1"/>
            <a:stCxn id="590857" idx="3"/>
            <a:endCxn id="590861" idx="1"/>
          </p:cNvCxnSpPr>
          <p:nvPr/>
        </p:nvCxnSpPr>
        <p:spPr bwMode="auto">
          <a:xfrm flipV="1">
            <a:off x="4016375" y="1712913"/>
            <a:ext cx="2162175" cy="407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57" name="AutoShape 109"/>
          <p:cNvCxnSpPr>
            <a:cxnSpLocks noChangeShapeType="1"/>
            <a:stCxn id="590932" idx="1"/>
            <a:endCxn id="590861" idx="0"/>
          </p:cNvCxnSpPr>
          <p:nvPr/>
        </p:nvCxnSpPr>
        <p:spPr bwMode="auto">
          <a:xfrm rot="10800000" flipV="1">
            <a:off x="6862763" y="1101725"/>
            <a:ext cx="1474787" cy="382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61" name="AutoShape 113"/>
          <p:cNvCxnSpPr>
            <a:cxnSpLocks noChangeShapeType="1"/>
            <a:stCxn id="590858" idx="3"/>
            <a:endCxn id="590857" idx="1"/>
          </p:cNvCxnSpPr>
          <p:nvPr/>
        </p:nvCxnSpPr>
        <p:spPr bwMode="auto">
          <a:xfrm>
            <a:off x="1352550" y="1785938"/>
            <a:ext cx="1295400" cy="334962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0970" name="AutoShape 122"/>
          <p:cNvSpPr>
            <a:spLocks noChangeArrowheads="1"/>
          </p:cNvSpPr>
          <p:nvPr/>
        </p:nvSpPr>
        <p:spPr bwMode="auto">
          <a:xfrm>
            <a:off x="1281113" y="4941888"/>
            <a:ext cx="1008062" cy="503237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부과에 없는 </a:t>
            </a:r>
          </a:p>
          <a:p>
            <a:pPr algn="ctr"/>
            <a:r>
              <a:rPr lang="ko-KR" altLang="en-US" sz="900"/>
              <a:t>호실 출력</a:t>
            </a:r>
          </a:p>
        </p:txBody>
      </p:sp>
      <p:cxnSp>
        <p:nvCxnSpPr>
          <p:cNvPr id="590971" name="AutoShape 123"/>
          <p:cNvCxnSpPr>
            <a:cxnSpLocks noChangeShapeType="1"/>
            <a:stCxn id="590881" idx="2"/>
            <a:endCxn id="590970" idx="0"/>
          </p:cNvCxnSpPr>
          <p:nvPr/>
        </p:nvCxnSpPr>
        <p:spPr bwMode="auto">
          <a:xfrm rot="5400000">
            <a:off x="1478757" y="4599781"/>
            <a:ext cx="649288" cy="3492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72" name="AutoShape 124"/>
          <p:cNvCxnSpPr>
            <a:cxnSpLocks noChangeShapeType="1"/>
          </p:cNvCxnSpPr>
          <p:nvPr/>
        </p:nvCxnSpPr>
        <p:spPr bwMode="auto">
          <a:xfrm rot="16200000" flipH="1">
            <a:off x="2555875" y="3117850"/>
            <a:ext cx="1643063" cy="1063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73" name="AutoShape 125"/>
          <p:cNvCxnSpPr>
            <a:cxnSpLocks noChangeShapeType="1"/>
          </p:cNvCxnSpPr>
          <p:nvPr/>
        </p:nvCxnSpPr>
        <p:spPr bwMode="auto">
          <a:xfrm rot="10800000">
            <a:off x="3362325" y="2332038"/>
            <a:ext cx="719138" cy="3762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74" name="AutoShape 126"/>
          <p:cNvCxnSpPr>
            <a:cxnSpLocks noChangeShapeType="1"/>
          </p:cNvCxnSpPr>
          <p:nvPr/>
        </p:nvCxnSpPr>
        <p:spPr bwMode="auto">
          <a:xfrm rot="10800000">
            <a:off x="3914775" y="4221163"/>
            <a:ext cx="1387475" cy="1431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75" name="AutoShape 127"/>
          <p:cNvCxnSpPr>
            <a:cxnSpLocks noChangeShapeType="1"/>
            <a:stCxn id="590937" idx="1"/>
            <a:endCxn id="590861" idx="3"/>
          </p:cNvCxnSpPr>
          <p:nvPr/>
        </p:nvCxnSpPr>
        <p:spPr bwMode="auto">
          <a:xfrm rot="10800000">
            <a:off x="7546975" y="1712913"/>
            <a:ext cx="790575" cy="392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76" name="AutoShape 128"/>
          <p:cNvCxnSpPr>
            <a:cxnSpLocks noChangeShapeType="1"/>
          </p:cNvCxnSpPr>
          <p:nvPr/>
        </p:nvCxnSpPr>
        <p:spPr bwMode="auto">
          <a:xfrm rot="10800000">
            <a:off x="7527925" y="1731963"/>
            <a:ext cx="790575" cy="9985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78" name="AutoShape 130"/>
          <p:cNvCxnSpPr>
            <a:cxnSpLocks noChangeShapeType="1"/>
          </p:cNvCxnSpPr>
          <p:nvPr/>
        </p:nvCxnSpPr>
        <p:spPr bwMode="auto">
          <a:xfrm rot="10800000" flipV="1">
            <a:off x="3332163" y="1066800"/>
            <a:ext cx="5005387" cy="790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79" name="AutoShape 131"/>
          <p:cNvCxnSpPr>
            <a:cxnSpLocks noChangeShapeType="1"/>
          </p:cNvCxnSpPr>
          <p:nvPr/>
        </p:nvCxnSpPr>
        <p:spPr bwMode="auto">
          <a:xfrm rot="10800000" flipV="1">
            <a:off x="3405188" y="1357313"/>
            <a:ext cx="900112" cy="506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0980" name="Text Box 132"/>
          <p:cNvSpPr txBox="1">
            <a:spLocks noChangeArrowheads="1"/>
          </p:cNvSpPr>
          <p:nvPr/>
        </p:nvSpPr>
        <p:spPr bwMode="auto">
          <a:xfrm>
            <a:off x="3224213" y="808038"/>
            <a:ext cx="865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호 실 정보</a:t>
            </a:r>
          </a:p>
        </p:txBody>
      </p:sp>
      <p:cxnSp>
        <p:nvCxnSpPr>
          <p:cNvPr id="590981" name="AutoShape 133"/>
          <p:cNvCxnSpPr>
            <a:cxnSpLocks noChangeShapeType="1"/>
          </p:cNvCxnSpPr>
          <p:nvPr/>
        </p:nvCxnSpPr>
        <p:spPr bwMode="auto">
          <a:xfrm rot="10800000" flipV="1">
            <a:off x="1820863" y="2189163"/>
            <a:ext cx="827087" cy="16430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0982" name="Oval 134"/>
          <p:cNvSpPr>
            <a:spLocks noChangeArrowheads="1"/>
          </p:cNvSpPr>
          <p:nvPr/>
        </p:nvSpPr>
        <p:spPr bwMode="auto">
          <a:xfrm>
            <a:off x="2549525" y="4941888"/>
            <a:ext cx="1150938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/>
              <a:t>Quick Menu</a:t>
            </a:r>
            <a:endParaRPr lang="en-US" altLang="ko-KR" sz="1000" b="1"/>
          </a:p>
          <a:p>
            <a:pPr algn="ctr"/>
            <a:r>
              <a:rPr lang="en-US" altLang="ko-KR" sz="1000" b="1"/>
              <a:t>6-1</a:t>
            </a:r>
          </a:p>
        </p:txBody>
      </p:sp>
      <p:cxnSp>
        <p:nvCxnSpPr>
          <p:cNvPr id="590983" name="AutoShape 135"/>
          <p:cNvCxnSpPr>
            <a:cxnSpLocks noChangeShapeType="1"/>
          </p:cNvCxnSpPr>
          <p:nvPr/>
        </p:nvCxnSpPr>
        <p:spPr bwMode="auto">
          <a:xfrm rot="5400000">
            <a:off x="1918494" y="3556794"/>
            <a:ext cx="2592388" cy="177800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0984" name="Group 136"/>
          <p:cNvGrpSpPr>
            <a:grpSpLocks/>
          </p:cNvGrpSpPr>
          <p:nvPr/>
        </p:nvGrpSpPr>
        <p:grpSpPr bwMode="auto">
          <a:xfrm>
            <a:off x="5313363" y="4114800"/>
            <a:ext cx="1152525" cy="533400"/>
            <a:chOff x="720" y="624"/>
            <a:chExt cx="624" cy="336"/>
          </a:xfrm>
        </p:grpSpPr>
        <p:grpSp>
          <p:nvGrpSpPr>
            <p:cNvPr id="590985" name="Group 137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590986" name="Freeform 13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0987" name="Text Box 13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단지정보</a:t>
                </a:r>
              </a:p>
              <a:p>
                <a:pPr algn="ctr"/>
                <a:r>
                  <a:rPr lang="en-US" altLang="ko-KR"/>
                  <a:t>Complex</a:t>
                </a:r>
              </a:p>
            </p:txBody>
          </p:sp>
        </p:grpSp>
        <p:sp>
          <p:nvSpPr>
            <p:cNvPr id="590988" name="Line 14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0989" name="Text Box 141"/>
          <p:cNvSpPr txBox="1">
            <a:spLocks noChangeArrowheads="1"/>
          </p:cNvSpPr>
          <p:nvPr/>
        </p:nvSpPr>
        <p:spPr bwMode="auto">
          <a:xfrm>
            <a:off x="4448175" y="3760788"/>
            <a:ext cx="1152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끝전 처리 통보</a:t>
            </a:r>
          </a:p>
        </p:txBody>
      </p:sp>
      <p:cxnSp>
        <p:nvCxnSpPr>
          <p:cNvPr id="590990" name="AutoShape 142"/>
          <p:cNvCxnSpPr>
            <a:cxnSpLocks noChangeShapeType="1"/>
            <a:stCxn id="590987" idx="1"/>
            <a:endCxn id="590885" idx="3"/>
          </p:cNvCxnSpPr>
          <p:nvPr/>
        </p:nvCxnSpPr>
        <p:spPr bwMode="auto">
          <a:xfrm rot="10800000">
            <a:off x="4448175" y="3992563"/>
            <a:ext cx="865188" cy="427037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0991" name="AutoShape 143"/>
          <p:cNvCxnSpPr>
            <a:cxnSpLocks noChangeShapeType="1"/>
          </p:cNvCxnSpPr>
          <p:nvPr/>
        </p:nvCxnSpPr>
        <p:spPr bwMode="auto">
          <a:xfrm flipV="1">
            <a:off x="2144713" y="4933950"/>
            <a:ext cx="4176712" cy="1238250"/>
          </a:xfrm>
          <a:prstGeom prst="bentConnector3">
            <a:avLst>
              <a:gd name="adj1" fmla="val 1054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5536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6-1. Quick Menu</a:t>
            </a: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55374" name="AutoShape 14"/>
          <p:cNvSpPr>
            <a:spLocks noChangeArrowheads="1"/>
          </p:cNvSpPr>
          <p:nvPr/>
        </p:nvSpPr>
        <p:spPr bwMode="auto">
          <a:xfrm>
            <a:off x="631825" y="9810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 </a:t>
            </a:r>
            <a:r>
              <a:rPr lang="ko-KR" altLang="en-US"/>
              <a:t>세대별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55443" name="AutoShape 83"/>
          <p:cNvSpPr>
            <a:spLocks noChangeArrowheads="1"/>
          </p:cNvSpPr>
          <p:nvPr/>
        </p:nvSpPr>
        <p:spPr bwMode="auto">
          <a:xfrm>
            <a:off x="3657600" y="9810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일일 수납 </a:t>
            </a:r>
          </a:p>
          <a:p>
            <a:pPr algn="ctr"/>
            <a:r>
              <a:rPr lang="ko-KR" altLang="en-US"/>
              <a:t>대장</a:t>
            </a:r>
          </a:p>
        </p:txBody>
      </p:sp>
      <p:sp>
        <p:nvSpPr>
          <p:cNvPr id="655444" name="AutoShape 84"/>
          <p:cNvSpPr>
            <a:spLocks noChangeArrowheads="1"/>
          </p:cNvSpPr>
          <p:nvPr/>
        </p:nvSpPr>
        <p:spPr bwMode="auto">
          <a:xfrm>
            <a:off x="2144713" y="100012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특정 세대 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55445" name="AutoShape 85"/>
          <p:cNvSpPr>
            <a:spLocks noChangeArrowheads="1"/>
          </p:cNvSpPr>
          <p:nvPr/>
        </p:nvSpPr>
        <p:spPr bwMode="auto">
          <a:xfrm>
            <a:off x="5168900" y="9810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 </a:t>
            </a:r>
            <a:r>
              <a:rPr lang="ko-KR" altLang="en-US"/>
              <a:t>특정 세대</a:t>
            </a:r>
          </a:p>
          <a:p>
            <a:pPr algn="ctr"/>
            <a:r>
              <a:rPr lang="ko-KR" altLang="en-US"/>
              <a:t>수납 내역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 내역 등록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관리비 시스템에서 가져온 데이터가 아닌 데이터를 개별 등록하여 관리 하고자 할 때 사용한다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관리비 가져오기를 한 이후 관리비 내역이 변경이 될 때 개별 수정을 하는데 우선 선행되어야 할 작업이 관리비 시스템의</a:t>
            </a:r>
          </a:p>
          <a:p>
            <a:r>
              <a:rPr lang="ko-KR" altLang="en-US" sz="1000"/>
              <a:t>    고지금액을 먼저 수정이 된 상태에서 수납의 미납금액을 수정이 되어야 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수납 관리를 </a:t>
            </a:r>
            <a:r>
              <a:rPr lang="en-US" altLang="ko-KR" sz="1000"/>
              <a:t>IMC</a:t>
            </a:r>
            <a:r>
              <a:rPr lang="ko-KR" altLang="en-US" sz="1000"/>
              <a:t>에서 하지 않는 단지 중에 완납 자를  제외한 미납자만 개별 등록하여 수납을 하고자 할 때 사용한다</a:t>
            </a:r>
            <a:r>
              <a:rPr lang="en-US" altLang="ko-KR" sz="1000"/>
              <a:t>.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59188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일 단위</a:t>
            </a:r>
          </a:p>
        </p:txBody>
      </p:sp>
      <p:sp>
        <p:nvSpPr>
          <p:cNvPr id="59188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188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eaLnBrk="0" latinLnBrk="0" hangingPunct="0"/>
            <a:r>
              <a:rPr lang="ko-KR" altLang="en-US" sz="1000"/>
              <a:t>미납 내역 관리는 미납내역확인</a:t>
            </a:r>
            <a:r>
              <a:rPr lang="en-US" altLang="ko-KR" sz="1000"/>
              <a:t>,</a:t>
            </a:r>
            <a:r>
              <a:rPr lang="ko-KR" altLang="en-US" sz="1000"/>
              <a:t>미납내역저장</a:t>
            </a:r>
            <a:r>
              <a:rPr lang="en-US" altLang="ko-KR" sz="1000"/>
              <a:t>,</a:t>
            </a:r>
            <a:r>
              <a:rPr lang="ko-KR" altLang="en-US" sz="1000"/>
              <a:t>미납내역삭제</a:t>
            </a:r>
            <a:r>
              <a:rPr lang="en-US" altLang="ko-KR" sz="1000"/>
              <a:t>,</a:t>
            </a:r>
            <a:r>
              <a:rPr lang="ko-KR" altLang="en-US" sz="1000"/>
              <a:t>부과에 없는 호실 확인</a:t>
            </a:r>
            <a:r>
              <a:rPr lang="en-US" altLang="ko-KR" sz="1000"/>
              <a:t>,</a:t>
            </a:r>
            <a:r>
              <a:rPr lang="ko-KR" altLang="en-US" sz="1000"/>
              <a:t>미납삭제권한</a:t>
            </a:r>
            <a:r>
              <a:rPr lang="en-US" altLang="ko-KR" sz="1000"/>
              <a:t>,</a:t>
            </a:r>
            <a:r>
              <a:rPr lang="ko-KR" altLang="en-US" sz="1000"/>
              <a:t>연체료계산 </a:t>
            </a:r>
          </a:p>
          <a:p>
            <a:pPr eaLnBrk="0" latinLnBrk="0" hangingPunct="0"/>
            <a:r>
              <a:rPr lang="ko-KR" altLang="en-US" sz="1000"/>
              <a:t>  의 </a:t>
            </a:r>
            <a:r>
              <a:rPr lang="en-US" altLang="ko-KR" sz="1000"/>
              <a:t>6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  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미납 내역 확인 </a:t>
            </a:r>
          </a:p>
          <a:p>
            <a:r>
              <a:rPr lang="ko-KR" altLang="en-US" sz="1000"/>
              <a:t>   ●  고지 년 월 </a:t>
            </a:r>
            <a:r>
              <a:rPr lang="en-US" altLang="ko-KR" sz="1000"/>
              <a:t>, </a:t>
            </a:r>
            <a:r>
              <a:rPr lang="ko-KR" altLang="en-US" sz="1000"/>
              <a:t>입주구분 에 따라 미납 내역 정보를 수집하여 확인한다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</a:t>
            </a:r>
            <a:r>
              <a:rPr lang="ko-KR" altLang="en-US" sz="1000"/>
              <a:t>임대구분</a:t>
            </a:r>
            <a:r>
              <a:rPr lang="en-US" altLang="ko-KR" sz="1000"/>
              <a:t>(</a:t>
            </a:r>
            <a:r>
              <a:rPr lang="ko-KR" altLang="en-US" sz="1000"/>
              <a:t>일반</a:t>
            </a:r>
            <a:r>
              <a:rPr lang="en-US" altLang="ko-KR" sz="1000"/>
              <a:t>,</a:t>
            </a:r>
            <a:r>
              <a:rPr lang="ko-KR" altLang="en-US" sz="1000"/>
              <a:t>임대</a:t>
            </a:r>
            <a:r>
              <a:rPr lang="en-US" altLang="ko-KR" sz="1000"/>
              <a:t>,</a:t>
            </a:r>
            <a:r>
              <a:rPr lang="ko-KR" altLang="en-US" sz="1000"/>
              <a:t>가스</a:t>
            </a:r>
            <a:r>
              <a:rPr lang="en-US" altLang="ko-KR" sz="1000">
                <a:latin typeface="Arial" panose="020B0604020202020204" pitchFamily="34" charset="0"/>
              </a:rPr>
              <a:t>…</a:t>
            </a:r>
            <a:r>
              <a:rPr lang="en-US" altLang="ko-KR" sz="1000"/>
              <a:t>)</a:t>
            </a:r>
          </a:p>
          <a:p>
            <a:r>
              <a:rPr lang="en-US" altLang="ko-KR" sz="1000"/>
              <a:t>       2)</a:t>
            </a:r>
            <a:r>
              <a:rPr lang="ko-KR" altLang="en-US" sz="1000"/>
              <a:t>입주구분</a:t>
            </a:r>
            <a:r>
              <a:rPr lang="en-US" altLang="ko-KR" sz="1000"/>
              <a:t>(</a:t>
            </a:r>
            <a:r>
              <a:rPr lang="ko-KR" altLang="en-US" sz="1000"/>
              <a:t>입주</a:t>
            </a:r>
            <a:r>
              <a:rPr lang="en-US" altLang="ko-KR" sz="1000"/>
              <a:t>,</a:t>
            </a:r>
            <a:r>
              <a:rPr lang="ko-KR" altLang="en-US" sz="1000"/>
              <a:t>분리</a:t>
            </a:r>
            <a:r>
              <a:rPr lang="en-US" altLang="ko-KR" sz="1000"/>
              <a:t>,</a:t>
            </a:r>
            <a:r>
              <a:rPr lang="ko-KR" altLang="en-US" sz="1000"/>
              <a:t>이사</a:t>
            </a:r>
            <a:r>
              <a:rPr lang="en-US" altLang="ko-KR" sz="1000">
                <a:latin typeface="Arial" panose="020B0604020202020204" pitchFamily="34" charset="0"/>
              </a:rPr>
              <a:t>…</a:t>
            </a:r>
            <a:r>
              <a:rPr lang="en-US" altLang="ko-KR" sz="1000"/>
              <a:t>)</a:t>
            </a:r>
          </a:p>
          <a:p>
            <a:r>
              <a:rPr lang="en-US" altLang="ko-KR" sz="1000"/>
              <a:t>       3)</a:t>
            </a:r>
            <a:r>
              <a:rPr lang="ko-KR" altLang="en-US" sz="1000"/>
              <a:t>동 등 </a:t>
            </a:r>
          </a:p>
          <a:p>
            <a:r>
              <a:rPr lang="ko-KR" altLang="en-US" sz="1000"/>
              <a:t>   ● 수납은행</a:t>
            </a:r>
            <a:r>
              <a:rPr lang="en-US" altLang="ko-KR" sz="1000"/>
              <a:t>(Deposit)</a:t>
            </a:r>
            <a:r>
              <a:rPr lang="ko-KR" altLang="en-US" sz="1000"/>
              <a:t>에서 금융결제원 집 금 계좌 은행코드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미납 내역 저장 </a:t>
            </a:r>
          </a:p>
          <a:p>
            <a:r>
              <a:rPr lang="ko-KR" altLang="en-US" sz="1000"/>
              <a:t>   ● 연체계산 기준월</a:t>
            </a:r>
            <a:r>
              <a:rPr lang="en-US" altLang="ko-KR" sz="1000"/>
              <a:t>,</a:t>
            </a:r>
            <a:r>
              <a:rPr lang="ko-KR" altLang="en-US" sz="1000"/>
              <a:t>미납 고지 년 월</a:t>
            </a:r>
            <a:r>
              <a:rPr lang="en-US" altLang="ko-KR" sz="1000"/>
              <a:t>,</a:t>
            </a:r>
            <a:r>
              <a:rPr lang="ko-KR" altLang="en-US" sz="1000"/>
              <a:t>동 호수</a:t>
            </a:r>
            <a:r>
              <a:rPr lang="en-US" altLang="ko-KR" sz="1000"/>
              <a:t>,</a:t>
            </a:r>
            <a:r>
              <a:rPr lang="ko-KR" altLang="en-US" sz="1000"/>
              <a:t>금액</a:t>
            </a:r>
            <a:r>
              <a:rPr lang="en-US" altLang="ko-KR" sz="1000"/>
              <a:t>,</a:t>
            </a:r>
            <a:r>
              <a:rPr lang="ko-KR" altLang="en-US" sz="1000"/>
              <a:t>입주구분 </a:t>
            </a:r>
            <a:r>
              <a:rPr lang="en-US" altLang="ko-KR" sz="1000"/>
              <a:t>, </a:t>
            </a:r>
            <a:r>
              <a:rPr lang="ko-KR" altLang="en-US" sz="1000"/>
              <a:t>연체료계산 방법 구분을 선택하여 저장한다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입주구분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입 주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분 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 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</a:t>
            </a:r>
            <a:r>
              <a:rPr lang="ko-KR" altLang="en-US" sz="1000"/>
              <a:t>공 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5) </a:t>
            </a:r>
            <a:r>
              <a:rPr lang="ko-KR" altLang="en-US" sz="1000"/>
              <a:t>예 외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6) </a:t>
            </a:r>
            <a:r>
              <a:rPr lang="ko-KR" altLang="en-US" sz="1000"/>
              <a:t>본 사 </a:t>
            </a:r>
          </a:p>
          <a:p>
            <a:r>
              <a:rPr lang="ko-KR" altLang="en-US" sz="1000"/>
              <a:t>  ● 세대정보</a:t>
            </a:r>
            <a:r>
              <a:rPr lang="en-US" altLang="ko-KR" sz="1000"/>
              <a:t>(Room_info)</a:t>
            </a:r>
            <a:r>
              <a:rPr lang="ko-KR" altLang="en-US" sz="1000"/>
              <a:t>에서 상가유무를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● </a:t>
            </a:r>
            <a:r>
              <a:rPr lang="ko-KR" altLang="en-US" sz="1000"/>
              <a:t>은행자동이체</a:t>
            </a:r>
            <a:r>
              <a:rPr lang="en-US" altLang="ko-KR" sz="1000"/>
              <a:t>(Autopay)</a:t>
            </a:r>
            <a:r>
              <a:rPr lang="ko-KR" altLang="en-US" sz="1000"/>
              <a:t>에서 은행코드 </a:t>
            </a:r>
            <a:r>
              <a:rPr lang="en-US" altLang="ko-KR" sz="1000"/>
              <a:t>, </a:t>
            </a:r>
            <a:r>
              <a:rPr lang="ko-KR" altLang="en-US" sz="1000"/>
              <a:t>은행명 </a:t>
            </a:r>
            <a:r>
              <a:rPr lang="en-US" altLang="ko-KR" sz="1000"/>
              <a:t>, </a:t>
            </a:r>
            <a:r>
              <a:rPr lang="ko-KR" altLang="en-US" sz="1000"/>
              <a:t>계좌번호 </a:t>
            </a:r>
            <a:r>
              <a:rPr lang="en-US" altLang="ko-KR" sz="1000"/>
              <a:t>, </a:t>
            </a:r>
            <a:r>
              <a:rPr lang="ko-KR" altLang="en-US" sz="1000"/>
              <a:t>예금주 </a:t>
            </a:r>
            <a:r>
              <a:rPr lang="en-US" altLang="ko-KR" sz="1000"/>
              <a:t>, </a:t>
            </a:r>
            <a:r>
              <a:rPr lang="ko-KR" altLang="en-US" sz="1000"/>
              <a:t>은행이체외 </a:t>
            </a:r>
            <a:r>
              <a:rPr lang="en-US" altLang="ko-KR" sz="1000"/>
              <a:t>, </a:t>
            </a:r>
            <a:r>
              <a:rPr lang="ko-KR" altLang="en-US" sz="1000"/>
              <a:t>출금은행 을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● CMS</a:t>
            </a:r>
            <a:r>
              <a:rPr lang="ko-KR" altLang="en-US" sz="1000"/>
              <a:t>이체청구</a:t>
            </a:r>
            <a:r>
              <a:rPr lang="en-US" altLang="ko-KR" sz="1000"/>
              <a:t>(Giroautopay)</a:t>
            </a:r>
            <a:r>
              <a:rPr lang="ko-KR" altLang="en-US" sz="1000"/>
              <a:t>에서 은행명 </a:t>
            </a:r>
            <a:r>
              <a:rPr lang="en-US" altLang="ko-KR" sz="1000"/>
              <a:t>, </a:t>
            </a:r>
            <a:r>
              <a:rPr lang="ko-KR" altLang="en-US" sz="1000"/>
              <a:t>계좌번호 </a:t>
            </a:r>
            <a:r>
              <a:rPr lang="en-US" altLang="ko-KR" sz="1000"/>
              <a:t>, </a:t>
            </a:r>
            <a:r>
              <a:rPr lang="ko-KR" altLang="en-US" sz="1000"/>
              <a:t>예금주 </a:t>
            </a:r>
            <a:r>
              <a:rPr lang="en-US" altLang="ko-KR" sz="1000"/>
              <a:t>, </a:t>
            </a:r>
            <a:r>
              <a:rPr lang="ko-KR" altLang="en-US" sz="1000"/>
              <a:t>은행이체외  을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                                                </a:t>
            </a:r>
          </a:p>
          <a:p>
            <a:endParaRPr lang="en-US" altLang="ko-KR" sz="1000"/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 내역 등록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 ● </a:t>
            </a:r>
            <a:r>
              <a:rPr lang="ko-KR" altLang="en-US" sz="1000"/>
              <a:t>연체료계산 구분 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[H]</a:t>
            </a:r>
            <a:r>
              <a:rPr lang="ko-KR" altLang="en-US" sz="1000"/>
              <a:t>합산연체료 </a:t>
            </a:r>
            <a:r>
              <a:rPr lang="en-US" altLang="ko-KR" sz="1000"/>
              <a:t>: </a:t>
            </a:r>
            <a:r>
              <a:rPr lang="ko-KR" altLang="en-US" sz="1000"/>
              <a:t>연체료는 이전달의 연체료 </a:t>
            </a:r>
            <a:r>
              <a:rPr lang="en-US" altLang="ko-KR" sz="1000"/>
              <a:t>+ </a:t>
            </a:r>
            <a:r>
              <a:rPr lang="ko-KR" altLang="en-US" sz="1000"/>
              <a:t>후 연체료의 합으로 계산하고 후 연체료는 연체 요 율을 참조하여 </a:t>
            </a:r>
          </a:p>
          <a:p>
            <a:r>
              <a:rPr lang="ko-KR" altLang="en-US" sz="1000"/>
              <a:t>                                  계산하는 방식이다</a:t>
            </a:r>
            <a:r>
              <a:rPr lang="en-US" altLang="ko-KR" sz="1000"/>
              <a:t>.    </a:t>
            </a:r>
          </a:p>
          <a:p>
            <a:r>
              <a:rPr lang="en-US" altLang="ko-KR" sz="1000"/>
              <a:t>       2) [Y]</a:t>
            </a:r>
            <a:r>
              <a:rPr lang="ko-KR" altLang="en-US" sz="1000"/>
              <a:t>개별연체료 </a:t>
            </a:r>
            <a:r>
              <a:rPr lang="en-US" altLang="ko-KR" sz="1000"/>
              <a:t>: </a:t>
            </a:r>
            <a:r>
              <a:rPr lang="ko-KR" altLang="en-US" sz="1000"/>
              <a:t>연체 요 율을 참조하여 연체료</a:t>
            </a:r>
            <a:r>
              <a:rPr lang="en-US" altLang="ko-KR" sz="1000"/>
              <a:t>,</a:t>
            </a:r>
            <a:r>
              <a:rPr lang="ko-KR" altLang="en-US" sz="1000"/>
              <a:t>후 연체료 계산을 하는 방식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       3) [N]</a:t>
            </a:r>
            <a:r>
              <a:rPr lang="ko-KR" altLang="en-US" sz="1000"/>
              <a:t>연체계산 안 함 </a:t>
            </a:r>
            <a:r>
              <a:rPr lang="en-US" altLang="ko-KR" sz="1000"/>
              <a:t>: </a:t>
            </a:r>
            <a:r>
              <a:rPr lang="ko-KR" altLang="en-US" sz="1000"/>
              <a:t>연체 요 율을 참조하여 계산하지 않고 계산하는 방법으로 이전까지 연체료가 계산되어 </a:t>
            </a:r>
          </a:p>
          <a:p>
            <a:r>
              <a:rPr lang="ko-KR" altLang="en-US" sz="1000"/>
              <a:t>                                       있든 되어 있지 않든 관계없이 전 달의 연체료  </a:t>
            </a:r>
            <a:r>
              <a:rPr lang="en-US" altLang="ko-KR" sz="1000"/>
              <a:t>+ </a:t>
            </a:r>
            <a:r>
              <a:rPr lang="ko-KR" altLang="en-US" sz="1000"/>
              <a:t>후 연체료를 </a:t>
            </a:r>
            <a:r>
              <a:rPr lang="en-US" altLang="ko-KR" sz="1000"/>
              <a:t>= </a:t>
            </a:r>
            <a:r>
              <a:rPr lang="ko-KR" altLang="en-US" sz="1000"/>
              <a:t>연체료 로 계산하고 </a:t>
            </a:r>
          </a:p>
          <a:p>
            <a:r>
              <a:rPr lang="ko-KR" altLang="en-US" sz="1000"/>
              <a:t>                                       후 연체료는  무조건 </a:t>
            </a:r>
            <a:r>
              <a:rPr lang="en-US" altLang="ko-KR" sz="1000"/>
              <a:t>0</a:t>
            </a:r>
            <a:r>
              <a:rPr lang="ko-KR" altLang="en-US" sz="1000"/>
              <a:t>로 처리하는 방식이다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4) [G]</a:t>
            </a:r>
            <a:r>
              <a:rPr lang="ko-KR" altLang="en-US" sz="1000"/>
              <a:t>고정연체료 </a:t>
            </a:r>
            <a:r>
              <a:rPr lang="en-US" altLang="ko-KR" sz="1000"/>
              <a:t>: </a:t>
            </a:r>
            <a:r>
              <a:rPr lang="ko-KR" altLang="en-US" sz="1000"/>
              <a:t>연체 요 율을 참조하여 계산하지 않고 계산하는 방법으로  </a:t>
            </a:r>
            <a:r>
              <a:rPr lang="en-US" altLang="ko-KR" sz="1000"/>
              <a:t>G(</a:t>
            </a:r>
            <a:r>
              <a:rPr lang="ko-KR" altLang="en-US" sz="1000"/>
              <a:t>고정연체료</a:t>
            </a:r>
            <a:r>
              <a:rPr lang="en-US" altLang="ko-KR" sz="1000"/>
              <a:t>) </a:t>
            </a:r>
            <a:r>
              <a:rPr lang="ko-KR" altLang="en-US" sz="1000"/>
              <a:t>계산되는 때 부 터 </a:t>
            </a:r>
          </a:p>
          <a:p>
            <a:r>
              <a:rPr lang="ko-KR" altLang="en-US" sz="1000"/>
              <a:t>           연체료 와 후 연체료에 들어있는 금액은 고정이 되어 아무리 많은 개월을 연체를 하여도 고정적으로 연체료 와 </a:t>
            </a:r>
          </a:p>
          <a:p>
            <a:r>
              <a:rPr lang="ko-KR" altLang="en-US" sz="1000"/>
              <a:t>           후 연체료 금액은 똑같이 넘어간다 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미납 내역 삭제</a:t>
            </a:r>
          </a:p>
          <a:p>
            <a:r>
              <a:rPr lang="ko-KR" altLang="en-US" sz="1000"/>
              <a:t>   ● 삭제 하고자 하는 미납내역정보를 선택 하여 삭제한다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부과에 없는 호실 확인</a:t>
            </a:r>
          </a:p>
          <a:p>
            <a:r>
              <a:rPr lang="ko-KR" altLang="en-US" sz="1000"/>
              <a:t>   ● 미납금을 개별로 입력 후  관리비시스템의 세대 정보에 동 호실이 없는 경우에 출력하는 작업이다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5. </a:t>
            </a:r>
            <a:r>
              <a:rPr lang="ko-KR" altLang="en-US" sz="1000"/>
              <a:t>연체료 재 계산</a:t>
            </a:r>
          </a:p>
          <a:p>
            <a:r>
              <a:rPr lang="ko-KR" altLang="en-US" sz="1000"/>
              <a:t>   ● 단지정보</a:t>
            </a:r>
            <a:r>
              <a:rPr lang="en-US" altLang="ko-KR" sz="1000"/>
              <a:t>(Complex)</a:t>
            </a:r>
            <a:r>
              <a:rPr lang="ko-KR" altLang="en-US" sz="1000"/>
              <a:t>에서 단지별 끝전처리방식을 가져와서 연체료 계산을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미납 연체 요 율의 기분정보를 이용하여 미납내역 정보의 연체료를 전체 재계산을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연체료 계산시 적용 년 월 과 고지 년 월의 기준으로 납기 내 </a:t>
            </a:r>
            <a:r>
              <a:rPr lang="en-US" altLang="ko-KR" sz="1000"/>
              <a:t>, </a:t>
            </a:r>
            <a:r>
              <a:rPr lang="ko-KR" altLang="en-US" sz="1000"/>
              <a:t>납기 후 를 구분해서 계산한다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* </a:t>
            </a:r>
            <a:r>
              <a:rPr lang="ko-KR" altLang="en-US" sz="1000" b="1"/>
              <a:t>기존에 있든 미납삭제 권한은 관리자 메뉴로 이동</a:t>
            </a:r>
            <a:r>
              <a:rPr lang="en-US" altLang="ko-KR" sz="1000"/>
              <a:t>.</a:t>
            </a:r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9597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가져오기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95977" name="AutoShape 9"/>
          <p:cNvSpPr>
            <a:spLocks noChangeArrowheads="1"/>
          </p:cNvSpPr>
          <p:nvPr/>
        </p:nvSpPr>
        <p:spPr bwMode="auto">
          <a:xfrm>
            <a:off x="3440113" y="2538413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관리비 가져오기 </a:t>
            </a:r>
          </a:p>
          <a:p>
            <a:pPr algn="ctr"/>
            <a:r>
              <a:rPr lang="ko-KR" altLang="en-US"/>
              <a:t>저장</a:t>
            </a:r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417513" y="1511300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관리비 시스템</a:t>
            </a:r>
          </a:p>
        </p:txBody>
      </p:sp>
      <p:grpSp>
        <p:nvGrpSpPr>
          <p:cNvPr id="596013" name="Group 45"/>
          <p:cNvGrpSpPr>
            <a:grpSpLocks/>
          </p:cNvGrpSpPr>
          <p:nvPr/>
        </p:nvGrpSpPr>
        <p:grpSpPr bwMode="auto">
          <a:xfrm>
            <a:off x="4610100" y="5132388"/>
            <a:ext cx="990600" cy="457200"/>
            <a:chOff x="720" y="624"/>
            <a:chExt cx="624" cy="288"/>
          </a:xfrm>
        </p:grpSpPr>
        <p:grpSp>
          <p:nvGrpSpPr>
            <p:cNvPr id="596014" name="Group 46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6015" name="Freeform 4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016" name="Text Box 4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596017" name="Line 4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6021" name="Text Box 53"/>
          <p:cNvSpPr txBox="1">
            <a:spLocks noChangeArrowheads="1"/>
          </p:cNvSpPr>
          <p:nvPr/>
        </p:nvSpPr>
        <p:spPr bwMode="auto">
          <a:xfrm>
            <a:off x="415925" y="288607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관리비 수납대상 요청</a:t>
            </a:r>
          </a:p>
        </p:txBody>
      </p:sp>
      <p:sp>
        <p:nvSpPr>
          <p:cNvPr id="596022" name="Text Box 54"/>
          <p:cNvSpPr txBox="1">
            <a:spLocks noChangeArrowheads="1"/>
          </p:cNvSpPr>
          <p:nvPr/>
        </p:nvSpPr>
        <p:spPr bwMode="auto">
          <a:xfrm>
            <a:off x="2792413" y="1484313"/>
            <a:ext cx="12239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관리비 내역 접 수</a:t>
            </a:r>
          </a:p>
        </p:txBody>
      </p:sp>
      <p:grpSp>
        <p:nvGrpSpPr>
          <p:cNvPr id="596028" name="Group 60"/>
          <p:cNvGrpSpPr>
            <a:grpSpLocks/>
          </p:cNvGrpSpPr>
          <p:nvPr/>
        </p:nvGrpSpPr>
        <p:grpSpPr bwMode="auto">
          <a:xfrm>
            <a:off x="1857375" y="1512888"/>
            <a:ext cx="990600" cy="503237"/>
            <a:chOff x="720" y="624"/>
            <a:chExt cx="624" cy="317"/>
          </a:xfrm>
        </p:grpSpPr>
        <p:grpSp>
          <p:nvGrpSpPr>
            <p:cNvPr id="596029" name="Group 61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596030" name="Freeform 6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031" name="Text Box 6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관리비</a:t>
                </a:r>
              </a:p>
              <a:p>
                <a:pPr algn="ctr"/>
                <a:r>
                  <a:rPr lang="en-US" altLang="ko-KR" sz="1000"/>
                  <a:t>Billmaster</a:t>
                </a:r>
              </a:p>
            </p:txBody>
          </p:sp>
        </p:grpSp>
        <p:sp>
          <p:nvSpPr>
            <p:cNvPr id="596032" name="Line 6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6040" name="Text Box 72"/>
          <p:cNvSpPr txBox="1">
            <a:spLocks noChangeArrowheads="1"/>
          </p:cNvSpPr>
          <p:nvPr/>
        </p:nvSpPr>
        <p:spPr bwMode="auto">
          <a:xfrm>
            <a:off x="4160838" y="4687888"/>
            <a:ext cx="109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관리비 등록 및 연체료 재계산</a:t>
            </a:r>
          </a:p>
        </p:txBody>
      </p:sp>
      <p:sp>
        <p:nvSpPr>
          <p:cNvPr id="596041" name="AutoShape 73"/>
          <p:cNvSpPr>
            <a:spLocks noChangeArrowheads="1"/>
          </p:cNvSpPr>
          <p:nvPr/>
        </p:nvSpPr>
        <p:spPr bwMode="auto">
          <a:xfrm>
            <a:off x="777875" y="3402013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고지서 수령</a:t>
            </a:r>
          </a:p>
          <a:p>
            <a:pPr algn="ctr"/>
            <a:r>
              <a:rPr lang="ko-KR" altLang="en-US"/>
              <a:t>여부 확인</a:t>
            </a:r>
          </a:p>
        </p:txBody>
      </p:sp>
      <p:cxnSp>
        <p:nvCxnSpPr>
          <p:cNvPr id="596042" name="AutoShape 74"/>
          <p:cNvCxnSpPr>
            <a:cxnSpLocks noChangeShapeType="1"/>
            <a:stCxn id="595977" idx="1"/>
            <a:endCxn id="596041" idx="3"/>
          </p:cNvCxnSpPr>
          <p:nvPr/>
        </p:nvCxnSpPr>
        <p:spPr bwMode="auto">
          <a:xfrm rot="10800000" flipV="1">
            <a:off x="2001838" y="2767013"/>
            <a:ext cx="1438275" cy="86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43" name="AutoShape 75"/>
          <p:cNvCxnSpPr>
            <a:cxnSpLocks noChangeShapeType="1"/>
            <a:stCxn id="596041" idx="0"/>
            <a:endCxn id="595978" idx="2"/>
          </p:cNvCxnSpPr>
          <p:nvPr/>
        </p:nvCxnSpPr>
        <p:spPr bwMode="auto">
          <a:xfrm rot="5400000" flipH="1">
            <a:off x="471487" y="2482851"/>
            <a:ext cx="1433513" cy="404812"/>
          </a:xfrm>
          <a:prstGeom prst="bentConnector3">
            <a:avLst>
              <a:gd name="adj1" fmla="val 499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44" name="Text Box 76"/>
          <p:cNvSpPr txBox="1">
            <a:spLocks noChangeArrowheads="1"/>
          </p:cNvSpPr>
          <p:nvPr/>
        </p:nvSpPr>
        <p:spPr bwMode="auto">
          <a:xfrm>
            <a:off x="1568450" y="2824163"/>
            <a:ext cx="1223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고지서 수령확인 </a:t>
            </a:r>
          </a:p>
        </p:txBody>
      </p:sp>
      <p:grpSp>
        <p:nvGrpSpPr>
          <p:cNvPr id="596049" name="Group 81"/>
          <p:cNvGrpSpPr>
            <a:grpSpLocks/>
          </p:cNvGrpSpPr>
          <p:nvPr/>
        </p:nvGrpSpPr>
        <p:grpSpPr bwMode="auto">
          <a:xfrm>
            <a:off x="6537325" y="2492375"/>
            <a:ext cx="1223963" cy="503238"/>
            <a:chOff x="720" y="624"/>
            <a:chExt cx="624" cy="317"/>
          </a:xfrm>
        </p:grpSpPr>
        <p:grpSp>
          <p:nvGrpSpPr>
            <p:cNvPr id="596050" name="Group 82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596051" name="Freeform 8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052" name="Text Box 8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은행자동이체</a:t>
                </a:r>
              </a:p>
              <a:p>
                <a:pPr algn="ctr"/>
                <a:r>
                  <a:rPr lang="en-US" altLang="ko-KR" sz="1000"/>
                  <a:t>Autopay</a:t>
                </a:r>
              </a:p>
            </p:txBody>
          </p:sp>
        </p:grpSp>
        <p:sp>
          <p:nvSpPr>
            <p:cNvPr id="596053" name="Line 8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6054" name="Group 86"/>
          <p:cNvGrpSpPr>
            <a:grpSpLocks/>
          </p:cNvGrpSpPr>
          <p:nvPr/>
        </p:nvGrpSpPr>
        <p:grpSpPr bwMode="auto">
          <a:xfrm>
            <a:off x="6537325" y="3097213"/>
            <a:ext cx="1511300" cy="682625"/>
            <a:chOff x="720" y="624"/>
            <a:chExt cx="624" cy="435"/>
          </a:xfrm>
        </p:grpSpPr>
        <p:grpSp>
          <p:nvGrpSpPr>
            <p:cNvPr id="596055" name="Group 87"/>
            <p:cNvGrpSpPr>
              <a:grpSpLocks/>
            </p:cNvGrpSpPr>
            <p:nvPr/>
          </p:nvGrpSpPr>
          <p:grpSpPr bwMode="auto">
            <a:xfrm>
              <a:off x="720" y="624"/>
              <a:ext cx="624" cy="435"/>
              <a:chOff x="3792" y="336"/>
              <a:chExt cx="576" cy="435"/>
            </a:xfrm>
          </p:grpSpPr>
          <p:sp>
            <p:nvSpPr>
              <p:cNvPr id="596056" name="Freeform 8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057" name="Text Box 89"/>
              <p:cNvSpPr txBox="1">
                <a:spLocks noChangeArrowheads="1"/>
              </p:cNvSpPr>
              <p:nvPr/>
            </p:nvSpPr>
            <p:spPr bwMode="auto">
              <a:xfrm>
                <a:off x="3792" y="383"/>
                <a:ext cx="576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CMS</a:t>
                </a:r>
                <a:r>
                  <a:rPr lang="ko-KR" altLang="en-US"/>
                  <a:t>이체청구</a:t>
                </a:r>
              </a:p>
              <a:p>
                <a:pPr algn="ctr"/>
                <a:r>
                  <a:rPr lang="en-US" altLang="ko-KR" sz="1000"/>
                  <a:t>GiroAutopay</a:t>
                </a:r>
                <a:endParaRPr lang="en-US" altLang="ko-KR"/>
              </a:p>
              <a:p>
                <a:pPr algn="ctr"/>
                <a:endParaRPr lang="en-US" altLang="ko-KR"/>
              </a:p>
            </p:txBody>
          </p:sp>
        </p:grpSp>
        <p:sp>
          <p:nvSpPr>
            <p:cNvPr id="596058" name="Line 9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6066" name="Text Box 98"/>
          <p:cNvSpPr txBox="1">
            <a:spLocks noChangeArrowheads="1"/>
          </p:cNvSpPr>
          <p:nvPr/>
        </p:nvSpPr>
        <p:spPr bwMode="auto">
          <a:xfrm>
            <a:off x="4752975" y="2824163"/>
            <a:ext cx="1063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이체정보 통보</a:t>
            </a:r>
          </a:p>
        </p:txBody>
      </p:sp>
      <p:grpSp>
        <p:nvGrpSpPr>
          <p:cNvPr id="596074" name="Group 106"/>
          <p:cNvGrpSpPr>
            <a:grpSpLocks/>
          </p:cNvGrpSpPr>
          <p:nvPr/>
        </p:nvGrpSpPr>
        <p:grpSpPr bwMode="auto">
          <a:xfrm>
            <a:off x="6537325" y="1268413"/>
            <a:ext cx="1223963" cy="433387"/>
            <a:chOff x="720" y="624"/>
            <a:chExt cx="624" cy="288"/>
          </a:xfrm>
        </p:grpSpPr>
        <p:grpSp>
          <p:nvGrpSpPr>
            <p:cNvPr id="596075" name="Group 107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6076" name="Freeform 10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077" name="Text Box 109"/>
              <p:cNvSpPr txBox="1">
                <a:spLocks noChangeArrowheads="1"/>
              </p:cNvSpPr>
              <p:nvPr/>
            </p:nvSpPr>
            <p:spPr bwMode="auto">
              <a:xfrm>
                <a:off x="3792" y="385"/>
                <a:ext cx="57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연체 요 율</a:t>
                </a:r>
              </a:p>
            </p:txBody>
          </p:sp>
        </p:grpSp>
        <p:sp>
          <p:nvSpPr>
            <p:cNvPr id="596078" name="Line 11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6079" name="AutoShape 111"/>
          <p:cNvCxnSpPr>
            <a:cxnSpLocks noChangeShapeType="1"/>
            <a:stCxn id="595978" idx="3"/>
            <a:endCxn id="596031" idx="1"/>
          </p:cNvCxnSpPr>
          <p:nvPr/>
        </p:nvCxnSpPr>
        <p:spPr bwMode="auto">
          <a:xfrm>
            <a:off x="1552575" y="1739900"/>
            <a:ext cx="304800" cy="63500"/>
          </a:xfrm>
          <a:prstGeom prst="bentConnector3">
            <a:avLst>
              <a:gd name="adj1" fmla="val 4948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6099" name="Group 131"/>
          <p:cNvGrpSpPr>
            <a:grpSpLocks/>
          </p:cNvGrpSpPr>
          <p:nvPr/>
        </p:nvGrpSpPr>
        <p:grpSpPr bwMode="auto">
          <a:xfrm>
            <a:off x="6537325" y="1844675"/>
            <a:ext cx="1223963" cy="533400"/>
            <a:chOff x="720" y="624"/>
            <a:chExt cx="624" cy="336"/>
          </a:xfrm>
        </p:grpSpPr>
        <p:grpSp>
          <p:nvGrpSpPr>
            <p:cNvPr id="596100" name="Group 132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596101" name="Freeform 13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102" name="Text Box 13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단지정보</a:t>
                </a:r>
              </a:p>
              <a:p>
                <a:pPr algn="ctr"/>
                <a:r>
                  <a:rPr lang="en-US" altLang="ko-KR"/>
                  <a:t>Complex</a:t>
                </a:r>
              </a:p>
            </p:txBody>
          </p:sp>
        </p:grpSp>
        <p:sp>
          <p:nvSpPr>
            <p:cNvPr id="596103" name="Line 13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6107" name="Rectangle 139"/>
          <p:cNvSpPr>
            <a:spLocks noChangeArrowheads="1"/>
          </p:cNvSpPr>
          <p:nvPr/>
        </p:nvSpPr>
        <p:spPr bwMode="auto">
          <a:xfrm>
            <a:off x="3673475" y="908050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 사무소</a:t>
            </a:r>
          </a:p>
        </p:txBody>
      </p:sp>
      <p:cxnSp>
        <p:nvCxnSpPr>
          <p:cNvPr id="596116" name="AutoShape 148"/>
          <p:cNvCxnSpPr>
            <a:cxnSpLocks noChangeShapeType="1"/>
            <a:stCxn id="596057" idx="1"/>
            <a:endCxn id="595977" idx="3"/>
          </p:cNvCxnSpPr>
          <p:nvPr/>
        </p:nvCxnSpPr>
        <p:spPr bwMode="auto">
          <a:xfrm rot="10800000">
            <a:off x="4808538" y="2767013"/>
            <a:ext cx="1728787" cy="708025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118" name="AutoShape 150"/>
          <p:cNvCxnSpPr>
            <a:cxnSpLocks noChangeShapeType="1"/>
          </p:cNvCxnSpPr>
          <p:nvPr/>
        </p:nvCxnSpPr>
        <p:spPr bwMode="auto">
          <a:xfrm rot="10800000">
            <a:off x="4808538" y="2727325"/>
            <a:ext cx="1728787" cy="15875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119" name="AutoShape 151"/>
          <p:cNvCxnSpPr>
            <a:cxnSpLocks noChangeShapeType="1"/>
          </p:cNvCxnSpPr>
          <p:nvPr/>
        </p:nvCxnSpPr>
        <p:spPr bwMode="auto">
          <a:xfrm rot="10800000" flipV="1">
            <a:off x="4808538" y="2078038"/>
            <a:ext cx="1728787" cy="617537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6120" name="Group 152"/>
          <p:cNvGrpSpPr>
            <a:grpSpLocks/>
          </p:cNvGrpSpPr>
          <p:nvPr/>
        </p:nvGrpSpPr>
        <p:grpSpPr bwMode="auto">
          <a:xfrm>
            <a:off x="2289175" y="4365625"/>
            <a:ext cx="990600" cy="457200"/>
            <a:chOff x="720" y="624"/>
            <a:chExt cx="624" cy="288"/>
          </a:xfrm>
        </p:grpSpPr>
        <p:grpSp>
          <p:nvGrpSpPr>
            <p:cNvPr id="596121" name="Group 15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6122" name="Freeform 15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6123" name="Text Box 15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수납옵션</a:t>
                </a:r>
                <a:endParaRPr lang="ko-KR" altLang="en-US" sz="1000"/>
              </a:p>
            </p:txBody>
          </p:sp>
        </p:grpSp>
        <p:sp>
          <p:nvSpPr>
            <p:cNvPr id="596124" name="Line 15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96128" name="AutoShape 160"/>
          <p:cNvCxnSpPr>
            <a:cxnSpLocks noChangeShapeType="1"/>
            <a:stCxn id="596031" idx="3"/>
            <a:endCxn id="595977" idx="0"/>
          </p:cNvCxnSpPr>
          <p:nvPr/>
        </p:nvCxnSpPr>
        <p:spPr bwMode="auto">
          <a:xfrm>
            <a:off x="2847975" y="1803400"/>
            <a:ext cx="1276350" cy="7350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129" name="AutoShape 161"/>
          <p:cNvCxnSpPr>
            <a:cxnSpLocks noChangeShapeType="1"/>
          </p:cNvCxnSpPr>
          <p:nvPr/>
        </p:nvCxnSpPr>
        <p:spPr bwMode="auto">
          <a:xfrm rot="10800000" flipV="1">
            <a:off x="4267200" y="1479550"/>
            <a:ext cx="2341563" cy="10588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130" name="AutoShape 162"/>
          <p:cNvCxnSpPr>
            <a:cxnSpLocks noChangeShapeType="1"/>
          </p:cNvCxnSpPr>
          <p:nvPr/>
        </p:nvCxnSpPr>
        <p:spPr bwMode="auto">
          <a:xfrm rot="5400000">
            <a:off x="3636169" y="1924844"/>
            <a:ext cx="1173163" cy="53975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132" name="Text Box 164"/>
          <p:cNvSpPr txBox="1">
            <a:spLocks noChangeArrowheads="1"/>
          </p:cNvSpPr>
          <p:nvPr/>
        </p:nvSpPr>
        <p:spPr bwMode="auto">
          <a:xfrm>
            <a:off x="2073275" y="4076700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고지 년 월</a:t>
            </a:r>
          </a:p>
        </p:txBody>
      </p:sp>
      <p:sp>
        <p:nvSpPr>
          <p:cNvPr id="596138" name="Text Box 170"/>
          <p:cNvSpPr txBox="1">
            <a:spLocks noChangeArrowheads="1"/>
          </p:cNvSpPr>
          <p:nvPr/>
        </p:nvSpPr>
        <p:spPr bwMode="auto">
          <a:xfrm>
            <a:off x="4592638" y="20955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끝전 처리 및 연체계산방식 통보</a:t>
            </a:r>
          </a:p>
        </p:txBody>
      </p:sp>
      <p:cxnSp>
        <p:nvCxnSpPr>
          <p:cNvPr id="596142" name="AutoShape 174"/>
          <p:cNvCxnSpPr>
            <a:cxnSpLocks noChangeShapeType="1"/>
            <a:stCxn id="595977" idx="1"/>
            <a:endCxn id="596123" idx="0"/>
          </p:cNvCxnSpPr>
          <p:nvPr/>
        </p:nvCxnSpPr>
        <p:spPr bwMode="auto">
          <a:xfrm rot="10800000" flipV="1">
            <a:off x="2784475" y="2767013"/>
            <a:ext cx="655638" cy="16748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143" name="AutoShape 175"/>
          <p:cNvCxnSpPr>
            <a:cxnSpLocks noChangeShapeType="1"/>
          </p:cNvCxnSpPr>
          <p:nvPr/>
        </p:nvCxnSpPr>
        <p:spPr bwMode="auto">
          <a:xfrm flipV="1">
            <a:off x="3260725" y="2995613"/>
            <a:ext cx="844550" cy="1584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144" name="AutoShape 176"/>
          <p:cNvCxnSpPr>
            <a:cxnSpLocks noChangeShapeType="1"/>
            <a:stCxn id="595977" idx="2"/>
            <a:endCxn id="596016" idx="1"/>
          </p:cNvCxnSpPr>
          <p:nvPr/>
        </p:nvCxnSpPr>
        <p:spPr bwMode="auto">
          <a:xfrm rot="16200000" flipH="1">
            <a:off x="3191669" y="3928269"/>
            <a:ext cx="2351087" cy="485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145" name="Text Box 177"/>
          <p:cNvSpPr txBox="1">
            <a:spLocks noChangeArrowheads="1"/>
          </p:cNvSpPr>
          <p:nvPr/>
        </p:nvSpPr>
        <p:spPr bwMode="auto">
          <a:xfrm>
            <a:off x="3225800" y="4264025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본사여부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가져오기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관리 사무실에서 해당월의 관리비 고지서 수령 확인을 한 후 관리비 시스템에 해당월의 데이터를 가져와서</a:t>
            </a:r>
          </a:p>
          <a:p>
            <a:r>
              <a:rPr lang="ko-KR" altLang="en-US" sz="1000"/>
              <a:t>    미납 내역 정보에 등록한다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미납 내역 테이블에 해당월의 대상자중 완납 데이터 가 있을 때는 오류를 발생하여 등록이 안되게끔 처리한다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관리비가 미납내역에 등록 될 때 현재 남아있는 미납금은 연체료 계산을 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eaLnBrk="0" latinLnBrk="0" hangingPunct="0"/>
            <a:r>
              <a:rPr lang="ko-KR" altLang="en-US" sz="1000"/>
              <a:t>관리비 가져오기는 관리비저장 의 </a:t>
            </a:r>
            <a:r>
              <a:rPr lang="en-US" altLang="ko-KR" sz="1000"/>
              <a:t>1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  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관리비 저장 </a:t>
            </a:r>
          </a:p>
          <a:p>
            <a:r>
              <a:rPr lang="ko-KR" altLang="en-US" sz="1000"/>
              <a:t>   ● 구분</a:t>
            </a:r>
            <a:r>
              <a:rPr lang="en-US" altLang="ko-KR" sz="1000"/>
              <a:t>,</a:t>
            </a:r>
            <a:r>
              <a:rPr lang="ko-KR" altLang="en-US" sz="1000"/>
              <a:t>고지 년 월</a:t>
            </a:r>
            <a:r>
              <a:rPr lang="en-US" altLang="ko-KR" sz="1000"/>
              <a:t>,</a:t>
            </a:r>
            <a:r>
              <a:rPr lang="ko-KR" altLang="en-US" sz="1000"/>
              <a:t>납기일</a:t>
            </a:r>
            <a:r>
              <a:rPr lang="en-US" altLang="ko-KR" sz="1000"/>
              <a:t>, </a:t>
            </a:r>
            <a:r>
              <a:rPr lang="ko-KR" altLang="en-US" sz="1000"/>
              <a:t>동 호 수</a:t>
            </a:r>
            <a:r>
              <a:rPr lang="en-US" altLang="ko-KR" sz="1000"/>
              <a:t>,</a:t>
            </a:r>
            <a:r>
              <a:rPr lang="ko-KR" altLang="en-US" sz="1000"/>
              <a:t>입주구분</a:t>
            </a:r>
            <a:r>
              <a:rPr lang="en-US" altLang="ko-KR" sz="1000"/>
              <a:t>, </a:t>
            </a:r>
            <a:r>
              <a:rPr lang="ko-KR" altLang="en-US" sz="1000"/>
              <a:t>본사조건을 선택하여 저장한다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관리비시스템에서 생성한 미납내역 정보 중 연체료 와 후 연체료는 미납 테이블의 세대별 상세연체료</a:t>
            </a:r>
            <a:r>
              <a:rPr lang="en-US" altLang="ko-KR" sz="1000"/>
              <a:t>,</a:t>
            </a:r>
          </a:p>
          <a:p>
            <a:r>
              <a:rPr lang="en-US" altLang="ko-KR" sz="1000"/>
              <a:t>       </a:t>
            </a:r>
            <a:r>
              <a:rPr lang="ko-KR" altLang="en-US" sz="1000"/>
              <a:t>세대별 상세 후 연체료에 넣어준다 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미납 내역 테이블의 미납금은 관리비의 고지 내용 중 미납금  </a:t>
            </a:r>
            <a:r>
              <a:rPr lang="en-US" altLang="ko-KR" sz="1000"/>
              <a:t>= </a:t>
            </a:r>
            <a:r>
              <a:rPr lang="ko-KR" altLang="en-US" sz="1000"/>
              <a:t>납기 내 금액 </a:t>
            </a:r>
            <a:r>
              <a:rPr lang="en-US" altLang="ko-KR" sz="1000">
                <a:latin typeface="Arial" panose="020B0604020202020204" pitchFamily="34" charset="0"/>
              </a:rPr>
              <a:t>–</a:t>
            </a:r>
            <a:r>
              <a:rPr lang="en-US" altLang="ko-KR" sz="1000"/>
              <a:t> (</a:t>
            </a:r>
            <a:r>
              <a:rPr lang="ko-KR" altLang="en-US" sz="1000"/>
              <a:t>미납금 </a:t>
            </a:r>
            <a:r>
              <a:rPr lang="en-US" altLang="ko-KR" sz="1000"/>
              <a:t>+ </a:t>
            </a:r>
            <a:r>
              <a:rPr lang="ko-KR" altLang="en-US" sz="1000"/>
              <a:t>연체료</a:t>
            </a:r>
            <a:r>
              <a:rPr lang="en-US" altLang="ko-KR" sz="1000"/>
              <a:t>)</a:t>
            </a:r>
            <a:r>
              <a:rPr lang="ko-KR" altLang="en-US" sz="1000"/>
              <a:t>을 넣어준다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단지정보</a:t>
            </a:r>
            <a:r>
              <a:rPr lang="en-US" altLang="ko-KR" sz="1000"/>
              <a:t>(Complex)</a:t>
            </a:r>
            <a:r>
              <a:rPr lang="ko-KR" altLang="en-US" sz="1000"/>
              <a:t>에서 끝전 처리 및 연체계산방식 정보를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은행자동이체</a:t>
            </a:r>
            <a:r>
              <a:rPr lang="en-US" altLang="ko-KR" sz="1000"/>
              <a:t>(Autopay)</a:t>
            </a:r>
            <a:r>
              <a:rPr lang="ko-KR" altLang="en-US" sz="1000"/>
              <a:t>에서 이체정보를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CMS</a:t>
            </a:r>
            <a:r>
              <a:rPr lang="ko-KR" altLang="en-US" sz="1000"/>
              <a:t>이체청구</a:t>
            </a:r>
            <a:r>
              <a:rPr lang="en-US" altLang="ko-KR" sz="1000"/>
              <a:t>(Giroautopay)</a:t>
            </a:r>
            <a:r>
              <a:rPr lang="ko-KR" altLang="en-US" sz="1000"/>
              <a:t>에서 이체정보를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입주구분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입 주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분 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 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</a:t>
            </a:r>
            <a:r>
              <a:rPr lang="ko-KR" altLang="en-US" sz="1000"/>
              <a:t>공 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5) </a:t>
            </a:r>
            <a:r>
              <a:rPr lang="ko-KR" altLang="en-US" sz="1000"/>
              <a:t>예 외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6) </a:t>
            </a:r>
            <a:r>
              <a:rPr lang="ko-KR" altLang="en-US" sz="1000"/>
              <a:t>본 사 </a:t>
            </a:r>
          </a:p>
          <a:p>
            <a:r>
              <a:rPr lang="ko-KR" altLang="en-US" sz="1000"/>
              <a:t>   </a:t>
            </a:r>
            <a:r>
              <a:rPr lang="ko-KR" altLang="en-US" sz="1000" b="1"/>
              <a:t>● 관리비 가져오기 하면서 고지 년 월 을 수납옵션 테이블에 저장해서 부납등록</a:t>
            </a:r>
            <a:r>
              <a:rPr lang="en-US" altLang="ko-KR" sz="1000" b="1"/>
              <a:t>,</a:t>
            </a:r>
            <a:r>
              <a:rPr lang="ko-KR" altLang="en-US" sz="1000" b="1"/>
              <a:t>세대별미납내역 </a:t>
            </a:r>
            <a:r>
              <a:rPr lang="en-US" altLang="ko-KR" sz="1000" b="1"/>
              <a:t>P/G</a:t>
            </a:r>
            <a:r>
              <a:rPr lang="ko-KR" altLang="en-US" sz="1000" b="1"/>
              <a:t>에서 사용</a:t>
            </a:r>
          </a:p>
          <a:p>
            <a:r>
              <a:rPr lang="ko-KR" altLang="en-US" sz="1000" b="1"/>
              <a:t>        하고자 한다 </a:t>
            </a:r>
            <a:r>
              <a:rPr lang="en-US" altLang="ko-KR" sz="1000" b="1"/>
              <a:t>.</a:t>
            </a:r>
          </a:p>
          <a:p>
            <a:r>
              <a:rPr lang="en-US" altLang="ko-KR" sz="1000" b="1"/>
              <a:t>   ● </a:t>
            </a:r>
            <a:r>
              <a:rPr lang="ko-KR" altLang="en-US" sz="1000" b="1"/>
              <a:t>단지별로 수납옵션 테이블에 저장해 두었던 본사조건의 값을 관리비 가져오기 할 때 본사조건의 값을 넘계준다</a:t>
            </a:r>
            <a:r>
              <a:rPr lang="en-US" altLang="ko-KR" sz="1000" b="1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   ● </a:t>
            </a:r>
            <a:r>
              <a:rPr lang="ko-KR" altLang="en-US" sz="1000"/>
              <a:t>본사조건 </a:t>
            </a:r>
            <a:r>
              <a:rPr lang="en-US" altLang="ko-KR" sz="1000"/>
              <a:t>: </a:t>
            </a:r>
            <a:r>
              <a:rPr lang="ko-KR" altLang="en-US" sz="1000"/>
              <a:t>수납 옵션 테이블에서 본사조건 여부를 가져와서 본사조건 에 기본값으로 넣어준다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예약 동   </a:t>
            </a:r>
            <a:r>
              <a:rPr lang="en-US" altLang="ko-KR" sz="1000"/>
              <a:t>: </a:t>
            </a:r>
            <a:r>
              <a:rPr lang="ko-KR" altLang="en-US" sz="1000"/>
              <a:t>관리비 내역을 가져 올 때 개별세대</a:t>
            </a:r>
            <a:r>
              <a:rPr lang="en-US" altLang="ko-KR" sz="1000"/>
              <a:t>(</a:t>
            </a:r>
            <a:r>
              <a:rPr lang="ko-KR" altLang="en-US" sz="1000"/>
              <a:t>단지내의 전 세대</a:t>
            </a:r>
            <a:r>
              <a:rPr lang="en-US" altLang="ko-KR" sz="1000"/>
              <a:t>) </a:t>
            </a:r>
            <a:r>
              <a:rPr lang="ko-KR" altLang="en-US" sz="1000"/>
              <a:t>와 본사세대</a:t>
            </a:r>
            <a:r>
              <a:rPr lang="en-US" altLang="ko-KR" sz="1000"/>
              <a:t>(9999)</a:t>
            </a:r>
            <a:r>
              <a:rPr lang="ko-KR" altLang="en-US" sz="1000"/>
              <a:t>에 합해져 있는 내역을 </a:t>
            </a:r>
          </a:p>
          <a:p>
            <a:r>
              <a:rPr lang="ko-KR" altLang="en-US" sz="1000"/>
              <a:t>                         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2) </a:t>
            </a:r>
            <a:r>
              <a:rPr lang="ko-KR" altLang="en-US" sz="1000"/>
              <a:t>본사조건 </a:t>
            </a:r>
            <a:r>
              <a:rPr lang="en-US" altLang="ko-KR" sz="1000"/>
              <a:t>: </a:t>
            </a:r>
            <a:r>
              <a:rPr lang="ko-KR" altLang="en-US" sz="1000"/>
              <a:t>관리비 내역을 가져 올 때 본사세대</a:t>
            </a:r>
            <a:r>
              <a:rPr lang="en-US" altLang="ko-KR" sz="1000"/>
              <a:t>(9999)</a:t>
            </a:r>
            <a:r>
              <a:rPr lang="ko-KR" altLang="en-US" sz="1000"/>
              <a:t>를 제외한 단지내의 모든 세대의 개별 내역을 가져온다</a:t>
            </a:r>
            <a:r>
              <a:rPr lang="en-US" altLang="ko-KR" sz="1000"/>
              <a:t>.  </a:t>
            </a:r>
          </a:p>
          <a:p>
            <a:r>
              <a:rPr lang="en-US" altLang="ko-KR" sz="1000"/>
              <a:t>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관리비 가져오기</a:t>
            </a:r>
          </a:p>
        </p:txBody>
      </p:sp>
      <p:sp>
        <p:nvSpPr>
          <p:cNvPr id="65331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관리 사무실에서 해당월의 관리비 고지서 수령 확인을 한 후 관리비 시스템에 해당월의 데이터를 가져와서</a:t>
            </a:r>
          </a:p>
          <a:p>
            <a:r>
              <a:rPr lang="ko-KR" altLang="en-US" sz="1000"/>
              <a:t>    미납 내역 정보에 등록한다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미납 내역 테이블에 해당월의 대상자중 완납 데이터 가 있을 때는 오류를 발생하여 등록이 안되게끔 처리한다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관리비가 미납내역에 등록 될 때 현재 남아있는 미납금은 연체료 계산을 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5332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5332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5332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- </a:t>
            </a:r>
            <a:r>
              <a:rPr lang="ko-KR" altLang="en-US" sz="1000"/>
              <a:t>아직 미분양 된 세대가 여러 세대 일 때 세대 수만큼 고지서를 본사에 보내는 것이 아니고  대표 동</a:t>
            </a:r>
            <a:r>
              <a:rPr lang="en-US" altLang="ko-KR" sz="1000"/>
              <a:t>(9999)</a:t>
            </a:r>
            <a:r>
              <a:rPr lang="ko-KR" altLang="en-US" sz="1000"/>
              <a:t>을 정해놓고 </a:t>
            </a:r>
          </a:p>
          <a:p>
            <a:r>
              <a:rPr lang="ko-KR" altLang="en-US" sz="1000"/>
              <a:t>   대표 동에 전부 합해서 가져오는 방식이다</a:t>
            </a:r>
            <a:r>
              <a:rPr lang="en-US" altLang="ko-KR" sz="1000"/>
              <a:t>.</a:t>
            </a:r>
          </a:p>
          <a:p>
            <a:pPr eaLnBrk="0" latinLnBrk="0" hangingPunct="0"/>
            <a:r>
              <a:rPr lang="en-US" altLang="ko-KR" sz="1000"/>
              <a:t>- </a:t>
            </a:r>
            <a:r>
              <a:rPr lang="ko-KR" altLang="en-US" sz="1000"/>
              <a:t>본사조건 이면 관리비의 </a:t>
            </a:r>
            <a:r>
              <a:rPr lang="ko-KR" altLang="en-US" sz="1000" noProof="1"/>
              <a:t>미납후연체료는제외한</a:t>
            </a:r>
            <a:r>
              <a:rPr lang="ko-KR" altLang="en-US" sz="1000"/>
              <a:t> 후 연체료 </a:t>
            </a:r>
            <a:r>
              <a:rPr lang="en-US" altLang="ko-KR" sz="1000"/>
              <a:t>금</a:t>
            </a:r>
            <a:r>
              <a:rPr lang="ko-KR" altLang="en-US" sz="1000"/>
              <a:t> </a:t>
            </a:r>
            <a:r>
              <a:rPr lang="en-US" altLang="ko-KR" sz="1000"/>
              <a:t>액</a:t>
            </a:r>
            <a:r>
              <a:rPr lang="ko-KR" altLang="en-US" sz="1000"/>
              <a:t> </a:t>
            </a:r>
            <a:r>
              <a:rPr lang="en-US" altLang="ko-KR" sz="1000"/>
              <a:t>을</a:t>
            </a:r>
            <a:r>
              <a:rPr lang="ko-KR" altLang="en-US" sz="1000"/>
              <a:t> 그대로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- </a:t>
            </a:r>
            <a:r>
              <a:rPr lang="ko-KR" altLang="en-US" sz="1000"/>
              <a:t>수납의 미납자료를 생성하면 미납자료 생성 여부를 관리비 테이블</a:t>
            </a:r>
            <a:r>
              <a:rPr lang="en-US" altLang="ko-KR" sz="1000"/>
              <a:t>(Billmaster)</a:t>
            </a:r>
            <a:r>
              <a:rPr lang="ko-KR" altLang="en-US" sz="1000"/>
              <a:t>에 통보 해준다</a:t>
            </a:r>
            <a:r>
              <a:rPr lang="en-US" altLang="ko-KR" sz="1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9801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납기일 변경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98020" name="AutoShape 4"/>
          <p:cNvSpPr>
            <a:spLocks noChangeArrowheads="1"/>
          </p:cNvSpPr>
          <p:nvPr/>
        </p:nvSpPr>
        <p:spPr bwMode="auto">
          <a:xfrm>
            <a:off x="3297238" y="20605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납기일 변경 </a:t>
            </a:r>
          </a:p>
          <a:p>
            <a:pPr algn="ctr"/>
            <a:r>
              <a:rPr lang="ko-KR" altLang="en-US"/>
              <a:t>저장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920750" y="1412875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 사무소</a:t>
            </a:r>
          </a:p>
        </p:txBody>
      </p:sp>
      <p:cxnSp>
        <p:nvCxnSpPr>
          <p:cNvPr id="598022" name="AutoShape 6"/>
          <p:cNvCxnSpPr>
            <a:cxnSpLocks noChangeShapeType="1"/>
            <a:stCxn id="598021" idx="3"/>
            <a:endCxn id="598020" idx="0"/>
          </p:cNvCxnSpPr>
          <p:nvPr/>
        </p:nvCxnSpPr>
        <p:spPr bwMode="auto">
          <a:xfrm>
            <a:off x="2055813" y="1641475"/>
            <a:ext cx="1925637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4538663" y="4484688"/>
            <a:ext cx="990600" cy="457200"/>
            <a:chOff x="720" y="624"/>
            <a:chExt cx="624" cy="288"/>
          </a:xfrm>
        </p:grpSpPr>
        <p:grpSp>
          <p:nvGrpSpPr>
            <p:cNvPr id="598024" name="Group 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98025" name="Freeform 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8026" name="Text Box 1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598027" name="Line 1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8029" name="Text Box 13"/>
          <p:cNvSpPr txBox="1">
            <a:spLocks noChangeArrowheads="1"/>
          </p:cNvSpPr>
          <p:nvPr/>
        </p:nvSpPr>
        <p:spPr bwMode="auto">
          <a:xfrm>
            <a:off x="2432050" y="1671638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변경 납기일 접수</a:t>
            </a:r>
          </a:p>
        </p:txBody>
      </p:sp>
      <p:cxnSp>
        <p:nvCxnSpPr>
          <p:cNvPr id="598049" name="AutoShape 33"/>
          <p:cNvCxnSpPr>
            <a:cxnSpLocks noChangeShapeType="1"/>
            <a:stCxn id="598020" idx="2"/>
            <a:endCxn id="598026" idx="0"/>
          </p:cNvCxnSpPr>
          <p:nvPr/>
        </p:nvCxnSpPr>
        <p:spPr bwMode="auto">
          <a:xfrm rot="16200000" flipH="1">
            <a:off x="3486150" y="3013075"/>
            <a:ext cx="2043113" cy="1052513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3656013" y="3573463"/>
            <a:ext cx="1368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변경 할 납기일 수정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AutoShape 2"/>
          <p:cNvSpPr>
            <a:spLocks noChangeArrowheads="1"/>
          </p:cNvSpPr>
          <p:nvPr/>
        </p:nvSpPr>
        <p:spPr bwMode="auto">
          <a:xfrm>
            <a:off x="457200" y="152400"/>
            <a:ext cx="34290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시스템 배경도</a:t>
            </a:r>
            <a:endParaRPr lang="ko-KR" altLang="en-US" sz="240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9066" name="AutoShape 202"/>
          <p:cNvSpPr>
            <a:spLocks noChangeArrowheads="1"/>
          </p:cNvSpPr>
          <p:nvPr/>
        </p:nvSpPr>
        <p:spPr bwMode="auto">
          <a:xfrm>
            <a:off x="4241800" y="836613"/>
            <a:ext cx="2006600" cy="5472112"/>
          </a:xfrm>
          <a:prstGeom prst="roundRect">
            <a:avLst>
              <a:gd name="adj" fmla="val 16667"/>
            </a:avLst>
          </a:prstGeom>
          <a:solidFill>
            <a:srgbClr val="D5FE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ko-KR" altLang="en-US" sz="2400"/>
              <a:t>수납관리</a:t>
            </a:r>
          </a:p>
          <a:p>
            <a:r>
              <a:rPr lang="ko-KR" altLang="en-US" sz="2400"/>
              <a:t>   시스템</a:t>
            </a:r>
          </a:p>
          <a:p>
            <a:endParaRPr lang="ko-KR" altLang="en-US" sz="2400"/>
          </a:p>
          <a:p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</a:rPr>
              <a:t>1. </a:t>
            </a:r>
            <a:r>
              <a:rPr lang="ko-KR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미납내역 관리</a:t>
            </a:r>
          </a:p>
          <a:p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ko-KR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자동이체 관리</a:t>
            </a:r>
          </a:p>
          <a:p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</a:rPr>
              <a:t>3. </a:t>
            </a:r>
            <a:r>
              <a:rPr lang="ko-KR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관리비 가져오기</a:t>
            </a:r>
          </a:p>
          <a:p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</a:rPr>
              <a:t>4. </a:t>
            </a:r>
            <a:r>
              <a:rPr lang="ko-KR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동서</a:t>
            </a:r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</a:rPr>
              <a:t>ITS </a:t>
            </a:r>
            <a:r>
              <a:rPr lang="ko-KR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단지관리</a:t>
            </a:r>
          </a:p>
          <a:p>
            <a:r>
              <a:rPr lang="en-US" altLang="ko-KR" b="1">
                <a:effectLst>
                  <a:outerShdw blurRad="38100" dist="38100" dir="2700000" algn="tl">
                    <a:srgbClr val="FFFFFF"/>
                  </a:outerShdw>
                </a:effectLst>
              </a:rPr>
              <a:t>5. </a:t>
            </a:r>
            <a:r>
              <a:rPr lang="ko-KR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은행 별 지점 코드관리</a:t>
            </a:r>
          </a:p>
          <a:p>
            <a:endParaRPr lang="ko-KR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ko-KR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endParaRPr lang="en-US" altLang="ko-KR" sz="1400" b="1"/>
          </a:p>
        </p:txBody>
      </p:sp>
      <p:sp>
        <p:nvSpPr>
          <p:cNvPr id="549067" name="Rectangle 203"/>
          <p:cNvSpPr>
            <a:spLocks noChangeArrowheads="1"/>
          </p:cNvSpPr>
          <p:nvPr/>
        </p:nvSpPr>
        <p:spPr bwMode="auto">
          <a:xfrm>
            <a:off x="565150" y="4868863"/>
            <a:ext cx="1106488" cy="3603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b="1"/>
              <a:t>금융 결재 원</a:t>
            </a:r>
          </a:p>
        </p:txBody>
      </p:sp>
      <p:sp>
        <p:nvSpPr>
          <p:cNvPr id="549070" name="Rectangle 206"/>
          <p:cNvSpPr>
            <a:spLocks noChangeArrowheads="1"/>
          </p:cNvSpPr>
          <p:nvPr/>
        </p:nvSpPr>
        <p:spPr bwMode="auto">
          <a:xfrm>
            <a:off x="560388" y="5300663"/>
            <a:ext cx="1106487" cy="503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b="1"/>
              <a:t>이체해당은행</a:t>
            </a:r>
          </a:p>
          <a:p>
            <a:pPr algn="ctr">
              <a:lnSpc>
                <a:spcPct val="90000"/>
              </a:lnSpc>
            </a:pPr>
            <a:r>
              <a:rPr lang="ko-KR" altLang="en-US" b="1"/>
              <a:t>및 카드사</a:t>
            </a:r>
          </a:p>
        </p:txBody>
      </p:sp>
      <p:sp>
        <p:nvSpPr>
          <p:cNvPr id="549071" name="Rectangle 207"/>
          <p:cNvSpPr>
            <a:spLocks noChangeArrowheads="1"/>
          </p:cNvSpPr>
          <p:nvPr/>
        </p:nvSpPr>
        <p:spPr bwMode="auto">
          <a:xfrm>
            <a:off x="8001000" y="2420938"/>
            <a:ext cx="1143000" cy="18923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b="1"/>
              <a:t>회계</a:t>
            </a:r>
          </a:p>
          <a:p>
            <a:pPr algn="ctr">
              <a:lnSpc>
                <a:spcPct val="90000"/>
              </a:lnSpc>
            </a:pPr>
            <a:r>
              <a:rPr lang="ko-KR" altLang="en-US" b="1"/>
              <a:t>시스템</a:t>
            </a:r>
          </a:p>
        </p:txBody>
      </p:sp>
      <p:sp>
        <p:nvSpPr>
          <p:cNvPr id="549093" name="Line 229"/>
          <p:cNvSpPr>
            <a:spLocks noChangeShapeType="1"/>
          </p:cNvSpPr>
          <p:nvPr/>
        </p:nvSpPr>
        <p:spPr bwMode="auto">
          <a:xfrm>
            <a:off x="1577975" y="1123950"/>
            <a:ext cx="266382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094" name="Line 230"/>
          <p:cNvSpPr>
            <a:spLocks noChangeShapeType="1"/>
          </p:cNvSpPr>
          <p:nvPr/>
        </p:nvSpPr>
        <p:spPr bwMode="auto">
          <a:xfrm>
            <a:off x="1676400" y="5081588"/>
            <a:ext cx="255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095" name="Text Box 231"/>
          <p:cNvSpPr txBox="1">
            <a:spLocks noChangeArrowheads="1"/>
          </p:cNvSpPr>
          <p:nvPr/>
        </p:nvSpPr>
        <p:spPr bwMode="auto">
          <a:xfrm>
            <a:off x="2166938" y="908050"/>
            <a:ext cx="862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 내역</a:t>
            </a:r>
          </a:p>
        </p:txBody>
      </p:sp>
      <p:sp>
        <p:nvSpPr>
          <p:cNvPr id="549101" name="Text Box 237"/>
          <p:cNvSpPr txBox="1">
            <a:spLocks noChangeArrowheads="1"/>
          </p:cNvSpPr>
          <p:nvPr/>
        </p:nvSpPr>
        <p:spPr bwMode="auto">
          <a:xfrm>
            <a:off x="2160588" y="4797425"/>
            <a:ext cx="1412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지로 대상자 수납금액</a:t>
            </a:r>
          </a:p>
        </p:txBody>
      </p:sp>
      <p:sp>
        <p:nvSpPr>
          <p:cNvPr id="549120" name="Line 256"/>
          <p:cNvSpPr>
            <a:spLocks noChangeShapeType="1"/>
          </p:cNvSpPr>
          <p:nvPr/>
        </p:nvSpPr>
        <p:spPr bwMode="auto">
          <a:xfrm flipV="1">
            <a:off x="1666875" y="554990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32" name="Text Box 268"/>
          <p:cNvSpPr txBox="1">
            <a:spLocks noChangeArrowheads="1"/>
          </p:cNvSpPr>
          <p:nvPr/>
        </p:nvSpPr>
        <p:spPr bwMode="auto">
          <a:xfrm>
            <a:off x="2187575" y="5327650"/>
            <a:ext cx="1285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이체 대상 수납금액</a:t>
            </a:r>
          </a:p>
        </p:txBody>
      </p:sp>
      <p:sp>
        <p:nvSpPr>
          <p:cNvPr id="549150" name="Rectangle 286"/>
          <p:cNvSpPr>
            <a:spLocks noChangeArrowheads="1"/>
          </p:cNvSpPr>
          <p:nvPr/>
        </p:nvSpPr>
        <p:spPr bwMode="auto">
          <a:xfrm>
            <a:off x="528638" y="981075"/>
            <a:ext cx="1111250" cy="20875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b="1"/>
              <a:t>관 리 비</a:t>
            </a:r>
          </a:p>
        </p:txBody>
      </p:sp>
      <p:sp>
        <p:nvSpPr>
          <p:cNvPr id="549154" name="Line 290"/>
          <p:cNvSpPr>
            <a:spLocks noChangeShapeType="1"/>
          </p:cNvSpPr>
          <p:nvPr/>
        </p:nvSpPr>
        <p:spPr bwMode="auto">
          <a:xfrm>
            <a:off x="6248400" y="3357563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55" name="Text Box 291"/>
          <p:cNvSpPr txBox="1">
            <a:spLocks noChangeArrowheads="1"/>
          </p:cNvSpPr>
          <p:nvPr/>
        </p:nvSpPr>
        <p:spPr bwMode="auto">
          <a:xfrm>
            <a:off x="6507163" y="3148013"/>
            <a:ext cx="692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수납내역</a:t>
            </a:r>
          </a:p>
        </p:txBody>
      </p:sp>
      <p:sp>
        <p:nvSpPr>
          <p:cNvPr id="549156" name="Line 292"/>
          <p:cNvSpPr>
            <a:spLocks noChangeShapeType="1"/>
          </p:cNvSpPr>
          <p:nvPr/>
        </p:nvSpPr>
        <p:spPr bwMode="auto">
          <a:xfrm flipH="1">
            <a:off x="1639888" y="234950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58" name="Text Box 294"/>
          <p:cNvSpPr txBox="1">
            <a:spLocks noChangeArrowheads="1"/>
          </p:cNvSpPr>
          <p:nvPr/>
        </p:nvSpPr>
        <p:spPr bwMode="auto">
          <a:xfrm>
            <a:off x="2144713" y="2105025"/>
            <a:ext cx="1158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 미납 내역</a:t>
            </a:r>
          </a:p>
        </p:txBody>
      </p:sp>
      <p:sp>
        <p:nvSpPr>
          <p:cNvPr id="549163" name="Line 299"/>
          <p:cNvSpPr>
            <a:spLocks noChangeShapeType="1"/>
          </p:cNvSpPr>
          <p:nvPr/>
        </p:nvSpPr>
        <p:spPr bwMode="auto">
          <a:xfrm>
            <a:off x="1639888" y="1368425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64" name="Text Box 300"/>
          <p:cNvSpPr txBox="1">
            <a:spLocks noChangeArrowheads="1"/>
          </p:cNvSpPr>
          <p:nvPr/>
        </p:nvSpPr>
        <p:spPr bwMode="auto">
          <a:xfrm>
            <a:off x="2144713" y="1123950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단지 정보</a:t>
            </a:r>
          </a:p>
        </p:txBody>
      </p:sp>
      <p:sp>
        <p:nvSpPr>
          <p:cNvPr id="549165" name="Text Box 301"/>
          <p:cNvSpPr txBox="1">
            <a:spLocks noChangeArrowheads="1"/>
          </p:cNvSpPr>
          <p:nvPr/>
        </p:nvSpPr>
        <p:spPr bwMode="auto">
          <a:xfrm>
            <a:off x="2144713" y="1339850"/>
            <a:ext cx="735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세대 정보</a:t>
            </a:r>
          </a:p>
        </p:txBody>
      </p:sp>
      <p:sp>
        <p:nvSpPr>
          <p:cNvPr id="549166" name="Line 302"/>
          <p:cNvSpPr>
            <a:spLocks noChangeShapeType="1"/>
          </p:cNvSpPr>
          <p:nvPr/>
        </p:nvSpPr>
        <p:spPr bwMode="auto">
          <a:xfrm>
            <a:off x="1639888" y="1584325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67" name="Line 303"/>
          <p:cNvSpPr>
            <a:spLocks noChangeShapeType="1"/>
          </p:cNvSpPr>
          <p:nvPr/>
        </p:nvSpPr>
        <p:spPr bwMode="auto">
          <a:xfrm flipH="1">
            <a:off x="1639888" y="256540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68" name="Text Box 304"/>
          <p:cNvSpPr txBox="1">
            <a:spLocks noChangeArrowheads="1"/>
          </p:cNvSpPr>
          <p:nvPr/>
        </p:nvSpPr>
        <p:spPr bwMode="auto">
          <a:xfrm>
            <a:off x="2144713" y="2320925"/>
            <a:ext cx="158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미납 자료생성 여부 통보</a:t>
            </a:r>
          </a:p>
        </p:txBody>
      </p:sp>
      <p:sp>
        <p:nvSpPr>
          <p:cNvPr id="549169" name="Text Box 305"/>
          <p:cNvSpPr txBox="1">
            <a:spLocks noChangeArrowheads="1"/>
          </p:cNvSpPr>
          <p:nvPr/>
        </p:nvSpPr>
        <p:spPr bwMode="auto">
          <a:xfrm>
            <a:off x="2144713" y="1555750"/>
            <a:ext cx="9890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이체대상 정보</a:t>
            </a:r>
          </a:p>
        </p:txBody>
      </p:sp>
      <p:sp>
        <p:nvSpPr>
          <p:cNvPr id="549170" name="Line 306"/>
          <p:cNvSpPr>
            <a:spLocks noChangeShapeType="1"/>
          </p:cNvSpPr>
          <p:nvPr/>
        </p:nvSpPr>
        <p:spPr bwMode="auto">
          <a:xfrm>
            <a:off x="1639888" y="1800225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71" name="Line 307"/>
          <p:cNvSpPr>
            <a:spLocks noChangeShapeType="1"/>
          </p:cNvSpPr>
          <p:nvPr/>
        </p:nvSpPr>
        <p:spPr bwMode="auto">
          <a:xfrm flipH="1">
            <a:off x="1639888" y="208915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72" name="Text Box 308"/>
          <p:cNvSpPr txBox="1">
            <a:spLocks noChangeArrowheads="1"/>
          </p:cNvSpPr>
          <p:nvPr/>
        </p:nvSpPr>
        <p:spPr bwMode="auto">
          <a:xfrm>
            <a:off x="2144713" y="1844675"/>
            <a:ext cx="904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가수금  내역</a:t>
            </a:r>
          </a:p>
        </p:txBody>
      </p:sp>
      <p:sp>
        <p:nvSpPr>
          <p:cNvPr id="549178" name="Text Box 314"/>
          <p:cNvSpPr txBox="1">
            <a:spLocks noChangeArrowheads="1"/>
          </p:cNvSpPr>
          <p:nvPr/>
        </p:nvSpPr>
        <p:spPr bwMode="auto">
          <a:xfrm>
            <a:off x="2144713" y="4376738"/>
            <a:ext cx="1230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/>
              <a:t>e</a:t>
            </a:r>
            <a:r>
              <a:rPr lang="ko-KR" altLang="en-US" sz="1000"/>
              <a:t>아파트 수납 정보</a:t>
            </a:r>
          </a:p>
        </p:txBody>
      </p:sp>
      <p:sp>
        <p:nvSpPr>
          <p:cNvPr id="549179" name="Line 315"/>
          <p:cNvSpPr>
            <a:spLocks noChangeShapeType="1"/>
          </p:cNvSpPr>
          <p:nvPr/>
        </p:nvSpPr>
        <p:spPr bwMode="auto">
          <a:xfrm>
            <a:off x="1639888" y="462121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82" name="Rectangle 318"/>
          <p:cNvSpPr>
            <a:spLocks noChangeArrowheads="1"/>
          </p:cNvSpPr>
          <p:nvPr/>
        </p:nvSpPr>
        <p:spPr bwMode="auto">
          <a:xfrm>
            <a:off x="560388" y="4460875"/>
            <a:ext cx="1106487" cy="336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ko-KR" b="1"/>
              <a:t>e</a:t>
            </a:r>
            <a:r>
              <a:rPr lang="ko-KR" altLang="en-US" b="1"/>
              <a:t>아파트</a:t>
            </a:r>
          </a:p>
        </p:txBody>
      </p:sp>
      <p:sp>
        <p:nvSpPr>
          <p:cNvPr id="549184" name="Text Box 320"/>
          <p:cNvSpPr txBox="1">
            <a:spLocks noChangeArrowheads="1"/>
          </p:cNvSpPr>
          <p:nvPr/>
        </p:nvSpPr>
        <p:spPr bwMode="auto">
          <a:xfrm>
            <a:off x="2136775" y="3949700"/>
            <a:ext cx="1858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동서</a:t>
            </a:r>
            <a:r>
              <a:rPr lang="en-US" altLang="ko-KR" sz="1000"/>
              <a:t>ITS </a:t>
            </a:r>
            <a:r>
              <a:rPr lang="ko-KR" altLang="en-US" sz="1000"/>
              <a:t>결제 집 금 계좌 정보</a:t>
            </a:r>
          </a:p>
        </p:txBody>
      </p:sp>
      <p:sp>
        <p:nvSpPr>
          <p:cNvPr id="549185" name="Line 321"/>
          <p:cNvSpPr>
            <a:spLocks noChangeShapeType="1"/>
          </p:cNvSpPr>
          <p:nvPr/>
        </p:nvSpPr>
        <p:spPr bwMode="auto">
          <a:xfrm>
            <a:off x="1631950" y="419417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86" name="Rectangle 322"/>
          <p:cNvSpPr>
            <a:spLocks noChangeArrowheads="1"/>
          </p:cNvSpPr>
          <p:nvPr/>
        </p:nvSpPr>
        <p:spPr bwMode="auto">
          <a:xfrm>
            <a:off x="560388" y="4019550"/>
            <a:ext cx="1106487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ko-KR" altLang="en-US" b="1"/>
              <a:t>동서</a:t>
            </a:r>
            <a:r>
              <a:rPr lang="en-US" altLang="ko-KR" b="1"/>
              <a:t>ITS</a:t>
            </a:r>
          </a:p>
        </p:txBody>
      </p:sp>
      <p:sp>
        <p:nvSpPr>
          <p:cNvPr id="549187" name="Line 323"/>
          <p:cNvSpPr>
            <a:spLocks noChangeShapeType="1"/>
          </p:cNvSpPr>
          <p:nvPr/>
        </p:nvSpPr>
        <p:spPr bwMode="auto">
          <a:xfrm flipH="1">
            <a:off x="1639888" y="278130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89" name="Text Box 325"/>
          <p:cNvSpPr txBox="1">
            <a:spLocks noChangeArrowheads="1"/>
          </p:cNvSpPr>
          <p:nvPr/>
        </p:nvSpPr>
        <p:spPr bwMode="auto">
          <a:xfrm>
            <a:off x="2128838" y="3567113"/>
            <a:ext cx="1254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/>
              <a:t>KMS</a:t>
            </a:r>
            <a:r>
              <a:rPr lang="ko-KR" altLang="en-US" sz="1000"/>
              <a:t>처리 이체정보</a:t>
            </a:r>
          </a:p>
        </p:txBody>
      </p:sp>
      <p:sp>
        <p:nvSpPr>
          <p:cNvPr id="549190" name="Line 326"/>
          <p:cNvSpPr>
            <a:spLocks noChangeShapeType="1"/>
          </p:cNvSpPr>
          <p:nvPr/>
        </p:nvSpPr>
        <p:spPr bwMode="auto">
          <a:xfrm>
            <a:off x="1624013" y="38274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91" name="Rectangle 327"/>
          <p:cNvSpPr>
            <a:spLocks noChangeArrowheads="1"/>
          </p:cNvSpPr>
          <p:nvPr/>
        </p:nvSpPr>
        <p:spPr bwMode="auto">
          <a:xfrm>
            <a:off x="560388" y="3652838"/>
            <a:ext cx="1106487" cy="3206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/>
              <a:t>KMS</a:t>
            </a:r>
            <a:endParaRPr lang="en-US" altLang="ko-KR" sz="1000"/>
          </a:p>
        </p:txBody>
      </p:sp>
      <p:sp>
        <p:nvSpPr>
          <p:cNvPr id="549195" name="Line 331"/>
          <p:cNvSpPr>
            <a:spLocks noChangeShapeType="1"/>
          </p:cNvSpPr>
          <p:nvPr/>
        </p:nvSpPr>
        <p:spPr bwMode="auto">
          <a:xfrm flipH="1">
            <a:off x="1639888" y="299720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196" name="Text Box 332"/>
          <p:cNvSpPr txBox="1">
            <a:spLocks noChangeArrowheads="1"/>
          </p:cNvSpPr>
          <p:nvPr/>
        </p:nvSpPr>
        <p:spPr bwMode="auto">
          <a:xfrm>
            <a:off x="2116138" y="2555875"/>
            <a:ext cx="1836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수납으로 데이터 넘기기 여부</a:t>
            </a:r>
          </a:p>
        </p:txBody>
      </p:sp>
      <p:sp>
        <p:nvSpPr>
          <p:cNvPr id="549197" name="Text Box 333"/>
          <p:cNvSpPr txBox="1">
            <a:spLocks noChangeArrowheads="1"/>
          </p:cNvSpPr>
          <p:nvPr/>
        </p:nvSpPr>
        <p:spPr bwMode="auto">
          <a:xfrm>
            <a:off x="2135188" y="2781300"/>
            <a:ext cx="1158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지로 수수료 내역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납기일 변경</a:t>
            </a:r>
          </a:p>
        </p:txBody>
      </p:sp>
      <p:sp>
        <p:nvSpPr>
          <p:cNvPr id="599043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미납내역 테이블의 기존 납기일을 현재 납기일로 변경한다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현재 납기일은 관리비 가져오기 한 납부 마감일 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최종 고지 년 월 은 </a:t>
            </a:r>
            <a:r>
              <a:rPr lang="en-US" altLang="ko-KR" sz="1000"/>
              <a:t>KEY</a:t>
            </a:r>
            <a:r>
              <a:rPr lang="ko-KR" altLang="en-US" sz="1000"/>
              <a:t>값으로 사용된다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신규 단지의 미납금이 있어 연체료를 감면 하는 경우와 </a:t>
            </a:r>
            <a:r>
              <a:rPr lang="en-US" altLang="ko-KR" sz="1000"/>
              <a:t>, </a:t>
            </a:r>
            <a:r>
              <a:rPr lang="ko-KR" altLang="en-US" sz="1000"/>
              <a:t>은행 등에서 실수로 이체를 납기일 이후 연체를</a:t>
            </a:r>
          </a:p>
          <a:p>
            <a:r>
              <a:rPr lang="ko-KR" altLang="en-US" sz="1000"/>
              <a:t>    하는 경우 납기일을 조정하여 연체료를 감면 하고자 할 때 한다</a:t>
            </a:r>
            <a:r>
              <a:rPr lang="en-US" altLang="ko-KR" sz="1000"/>
              <a:t>.</a:t>
            </a: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599047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599049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99050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eaLnBrk="0" latinLnBrk="0" hangingPunct="0"/>
            <a:r>
              <a:rPr lang="ko-KR" altLang="en-US" sz="1000"/>
              <a:t>납기일 변경은  납기일저장 의 </a:t>
            </a:r>
            <a:r>
              <a:rPr lang="en-US" altLang="ko-KR" sz="1000"/>
              <a:t>1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  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납기일 저장</a:t>
            </a:r>
          </a:p>
          <a:p>
            <a:r>
              <a:rPr lang="ko-KR" altLang="en-US" sz="1000"/>
              <a:t>   ● 구분</a:t>
            </a:r>
            <a:r>
              <a:rPr lang="en-US" altLang="ko-KR" sz="1000"/>
              <a:t>,</a:t>
            </a:r>
            <a:r>
              <a:rPr lang="ko-KR" altLang="en-US" sz="1000"/>
              <a:t>변경 납기일</a:t>
            </a:r>
            <a:r>
              <a:rPr lang="en-US" altLang="ko-KR" sz="1000"/>
              <a:t>,</a:t>
            </a:r>
            <a:r>
              <a:rPr lang="ko-KR" altLang="en-US" sz="1000"/>
              <a:t>최종 고지 년 월 을 선택하여 미납 내역 테이블의 납기일을 수정한다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구분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관리비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임 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가 스</a:t>
            </a:r>
          </a:p>
          <a:p>
            <a:endParaRPr lang="ko-KR" altLang="en-US" sz="1000"/>
          </a:p>
          <a:p>
            <a:endParaRPr lang="ko-KR" altLang="en-US" sz="1000"/>
          </a:p>
          <a:p>
            <a:endParaRPr lang="ko-KR" altLang="en-US" sz="1000"/>
          </a:p>
          <a:p>
            <a:r>
              <a:rPr lang="en-US" altLang="en-US" sz="1000"/>
              <a:t>*</a:t>
            </a:r>
            <a:r>
              <a:rPr lang="ko-KR" altLang="en-US" sz="1000"/>
              <a:t> </a:t>
            </a:r>
            <a:r>
              <a:rPr lang="ko-KR" altLang="en-US" sz="1000" b="1"/>
              <a:t>기존의  본사 동을 세대 동으로 변경작업 </a:t>
            </a:r>
            <a:r>
              <a:rPr lang="en-US" altLang="ko-KR" sz="1000" b="1"/>
              <a:t>, </a:t>
            </a:r>
            <a:r>
              <a:rPr lang="ko-KR" altLang="en-US" sz="1000" b="1"/>
              <a:t>수납 완료여부 변경작업 </a:t>
            </a:r>
            <a:r>
              <a:rPr lang="en-US" altLang="ko-KR" sz="1000" b="1"/>
              <a:t>, KMS</a:t>
            </a:r>
            <a:r>
              <a:rPr lang="ko-KR" altLang="en-US" sz="1000" b="1"/>
              <a:t>에서 등록한 이체세대적용 년 월 변경작업 은</a:t>
            </a:r>
          </a:p>
          <a:p>
            <a:r>
              <a:rPr lang="ko-KR" altLang="en-US" sz="1000" b="1"/>
              <a:t>   관리자 메뉴로 이동</a:t>
            </a:r>
            <a:r>
              <a:rPr lang="en-US" altLang="ko-KR" sz="1000"/>
              <a:t>.</a:t>
            </a:r>
            <a:endParaRPr lang="en-US" altLang="en-US" sz="1000"/>
          </a:p>
          <a:p>
            <a:endParaRPr lang="en-US" altLang="ko-KR" sz="1000"/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00067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구분코드 조회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00068" name="AutoShape 4"/>
          <p:cNvSpPr>
            <a:spLocks noChangeArrowheads="1"/>
          </p:cNvSpPr>
          <p:nvPr/>
        </p:nvSpPr>
        <p:spPr bwMode="auto">
          <a:xfrm>
            <a:off x="3297238" y="455612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구분 코드 확인</a:t>
            </a:r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920750" y="1412875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관리비 시스템 </a:t>
            </a:r>
          </a:p>
          <a:p>
            <a:pPr algn="ctr"/>
            <a:r>
              <a:rPr lang="ko-KR" altLang="en-US"/>
              <a:t>기준정보</a:t>
            </a:r>
          </a:p>
        </p:txBody>
      </p:sp>
      <p:sp>
        <p:nvSpPr>
          <p:cNvPr id="600076" name="Text Box 12"/>
          <p:cNvSpPr txBox="1">
            <a:spLocks noChangeArrowheads="1"/>
          </p:cNvSpPr>
          <p:nvPr/>
        </p:nvSpPr>
        <p:spPr bwMode="auto">
          <a:xfrm>
            <a:off x="1568450" y="2320925"/>
            <a:ext cx="1081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구분코드 접수</a:t>
            </a:r>
          </a:p>
        </p:txBody>
      </p:sp>
      <p:grpSp>
        <p:nvGrpSpPr>
          <p:cNvPr id="600091" name="Group 27"/>
          <p:cNvGrpSpPr>
            <a:grpSpLocks/>
          </p:cNvGrpSpPr>
          <p:nvPr/>
        </p:nvGrpSpPr>
        <p:grpSpPr bwMode="auto">
          <a:xfrm>
            <a:off x="3368675" y="2420938"/>
            <a:ext cx="990600" cy="457200"/>
            <a:chOff x="720" y="624"/>
            <a:chExt cx="624" cy="288"/>
          </a:xfrm>
        </p:grpSpPr>
        <p:grpSp>
          <p:nvGrpSpPr>
            <p:cNvPr id="600092" name="Group 2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00093" name="Freeform 2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0094" name="Text Box 3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Recgubun</a:t>
                </a:r>
              </a:p>
            </p:txBody>
          </p:sp>
        </p:grpSp>
        <p:sp>
          <p:nvSpPr>
            <p:cNvPr id="600095" name="Line 3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00097" name="AutoShape 33"/>
          <p:cNvCxnSpPr>
            <a:cxnSpLocks noChangeShapeType="1"/>
            <a:stCxn id="600069" idx="2"/>
            <a:endCxn id="600094" idx="1"/>
          </p:cNvCxnSpPr>
          <p:nvPr/>
        </p:nvCxnSpPr>
        <p:spPr bwMode="auto">
          <a:xfrm rot="16200000" flipH="1">
            <a:off x="2046287" y="1312863"/>
            <a:ext cx="765175" cy="1879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0098" name="AutoShape 34"/>
          <p:cNvCxnSpPr>
            <a:cxnSpLocks noChangeShapeType="1"/>
            <a:stCxn id="600094" idx="2"/>
            <a:endCxn id="600068" idx="0"/>
          </p:cNvCxnSpPr>
          <p:nvPr/>
        </p:nvCxnSpPr>
        <p:spPr bwMode="auto">
          <a:xfrm rot="16200000" flipH="1">
            <a:off x="3030538" y="3605212"/>
            <a:ext cx="1784350" cy="1174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099" name="Text Box 35"/>
          <p:cNvSpPr txBox="1">
            <a:spLocks noChangeArrowheads="1"/>
          </p:cNvSpPr>
          <p:nvPr/>
        </p:nvSpPr>
        <p:spPr bwMode="auto">
          <a:xfrm>
            <a:off x="2936875" y="4076700"/>
            <a:ext cx="10080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 구분코드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구분코드 조회</a:t>
            </a:r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관리비 시스템의 입주자구분 데이터를 조회를 한다</a:t>
            </a:r>
            <a:r>
              <a:rPr lang="en-US" altLang="ko-KR" sz="1000"/>
              <a:t>.</a:t>
            </a:r>
          </a:p>
        </p:txBody>
      </p:sp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01094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01095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01096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01097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01098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eaLnBrk="0" latinLnBrk="0" hangingPunct="0"/>
            <a:r>
              <a:rPr lang="ko-KR" altLang="en-US" sz="1000"/>
              <a:t>입주자구분은  입주자조회  </a:t>
            </a:r>
            <a:r>
              <a:rPr lang="en-US" altLang="ko-KR" sz="1000"/>
              <a:t>1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  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입주자 조회 </a:t>
            </a:r>
          </a:p>
          <a:p>
            <a:r>
              <a:rPr lang="ko-KR" altLang="en-US" sz="1000"/>
              <a:t>   ● 관리비의 입주자 구분 테이블</a:t>
            </a:r>
            <a:r>
              <a:rPr lang="en-US" altLang="ko-KR" sz="1000"/>
              <a:t>(RecGubun)</a:t>
            </a:r>
            <a:r>
              <a:rPr lang="ko-KR" altLang="en-US" sz="1000"/>
              <a:t>의 데이터를 조회한다</a:t>
            </a:r>
          </a:p>
          <a:p>
            <a:r>
              <a:rPr lang="ko-KR" altLang="en-US" sz="1000"/>
              <a:t>   ● </a:t>
            </a:r>
            <a:r>
              <a:rPr lang="en-US" altLang="ko-KR" sz="1000"/>
              <a:t>0(</a:t>
            </a:r>
            <a:r>
              <a:rPr lang="ko-KR" altLang="en-US" sz="1000"/>
              <a:t>입주</a:t>
            </a:r>
            <a:r>
              <a:rPr lang="en-US" altLang="ko-KR" sz="1000"/>
              <a:t>),1(</a:t>
            </a:r>
            <a:r>
              <a:rPr lang="ko-KR" altLang="en-US" sz="1000"/>
              <a:t>이사</a:t>
            </a:r>
            <a:r>
              <a:rPr lang="en-US" altLang="ko-KR" sz="1000"/>
              <a:t>),4(</a:t>
            </a:r>
            <a:r>
              <a:rPr lang="ko-KR" altLang="en-US" sz="1000"/>
              <a:t>분리</a:t>
            </a:r>
            <a:r>
              <a:rPr lang="en-US" altLang="ko-KR" sz="1000"/>
              <a:t>),5(</a:t>
            </a:r>
            <a:r>
              <a:rPr lang="ko-KR" altLang="en-US" sz="1000"/>
              <a:t>공가</a:t>
            </a:r>
            <a:r>
              <a:rPr lang="en-US" altLang="ko-KR" sz="1000"/>
              <a:t>),8(</a:t>
            </a:r>
            <a:r>
              <a:rPr lang="ko-KR" altLang="en-US" sz="1000"/>
              <a:t>예외</a:t>
            </a:r>
            <a:r>
              <a:rPr lang="en-US" altLang="ko-KR" sz="1000"/>
              <a:t>),9(</a:t>
            </a:r>
            <a:r>
              <a:rPr lang="ko-KR" altLang="en-US" sz="1000"/>
              <a:t>본사</a:t>
            </a:r>
            <a:r>
              <a:rPr lang="en-US" altLang="ko-KR" sz="1000"/>
              <a:t>)</a:t>
            </a:r>
            <a:r>
              <a:rPr lang="ko-KR" altLang="en-US" sz="1000"/>
              <a:t>는 수납에서만 사용하는 고정 코드 이다</a:t>
            </a:r>
            <a:r>
              <a:rPr lang="en-US" altLang="ko-KR" sz="1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8096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10.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 파일 등록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80964" name="AutoShape 4"/>
          <p:cNvSpPr>
            <a:spLocks noChangeArrowheads="1"/>
          </p:cNvSpPr>
          <p:nvPr/>
        </p:nvSpPr>
        <p:spPr bwMode="auto">
          <a:xfrm>
            <a:off x="3297238" y="1555750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파일 업로드</a:t>
            </a: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920750" y="908050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 사무실</a:t>
            </a:r>
            <a:r>
              <a:rPr lang="en-US" altLang="ko-KR"/>
              <a:t>,IMC</a:t>
            </a:r>
          </a:p>
        </p:txBody>
      </p:sp>
      <p:cxnSp>
        <p:nvCxnSpPr>
          <p:cNvPr id="680966" name="AutoShape 6"/>
          <p:cNvCxnSpPr>
            <a:cxnSpLocks noChangeShapeType="1"/>
            <a:stCxn id="680965" idx="3"/>
            <a:endCxn id="680964" idx="0"/>
          </p:cNvCxnSpPr>
          <p:nvPr/>
        </p:nvCxnSpPr>
        <p:spPr bwMode="auto">
          <a:xfrm>
            <a:off x="2055813" y="1136650"/>
            <a:ext cx="1925637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0967" name="Group 7"/>
          <p:cNvGrpSpPr>
            <a:grpSpLocks/>
          </p:cNvGrpSpPr>
          <p:nvPr/>
        </p:nvGrpSpPr>
        <p:grpSpPr bwMode="auto">
          <a:xfrm>
            <a:off x="4826000" y="5851525"/>
            <a:ext cx="990600" cy="457200"/>
            <a:chOff x="720" y="624"/>
            <a:chExt cx="624" cy="288"/>
          </a:xfrm>
        </p:grpSpPr>
        <p:grpSp>
          <p:nvGrpSpPr>
            <p:cNvPr id="680968" name="Group 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80969" name="Freeform 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0970" name="Text Box 1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80971" name="Line 1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0972" name="Text Box 12"/>
          <p:cNvSpPr txBox="1">
            <a:spLocks noChangeArrowheads="1"/>
          </p:cNvSpPr>
          <p:nvPr/>
        </p:nvSpPr>
        <p:spPr bwMode="auto">
          <a:xfrm>
            <a:off x="2432050" y="1166813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업로드 파일 접수</a:t>
            </a:r>
          </a:p>
        </p:txBody>
      </p:sp>
      <p:sp>
        <p:nvSpPr>
          <p:cNvPr id="680974" name="AutoShape 14"/>
          <p:cNvSpPr>
            <a:spLocks noChangeArrowheads="1"/>
          </p:cNvSpPr>
          <p:nvPr/>
        </p:nvSpPr>
        <p:spPr bwMode="auto">
          <a:xfrm>
            <a:off x="6105525" y="1555750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연체료 재계산</a:t>
            </a:r>
          </a:p>
        </p:txBody>
      </p:sp>
      <p:sp>
        <p:nvSpPr>
          <p:cNvPr id="680975" name="Text Box 15"/>
          <p:cNvSpPr txBox="1">
            <a:spLocks noChangeArrowheads="1"/>
          </p:cNvSpPr>
          <p:nvPr/>
        </p:nvSpPr>
        <p:spPr bwMode="auto">
          <a:xfrm>
            <a:off x="5313363" y="2419350"/>
            <a:ext cx="1441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연체료 계산방법 접수</a:t>
            </a:r>
          </a:p>
        </p:txBody>
      </p:sp>
      <p:cxnSp>
        <p:nvCxnSpPr>
          <p:cNvPr id="680976" name="AutoShape 16"/>
          <p:cNvCxnSpPr>
            <a:cxnSpLocks noChangeShapeType="1"/>
            <a:stCxn id="680965" idx="3"/>
            <a:endCxn id="680974" idx="0"/>
          </p:cNvCxnSpPr>
          <p:nvPr/>
        </p:nvCxnSpPr>
        <p:spPr bwMode="auto">
          <a:xfrm>
            <a:off x="2055813" y="1136650"/>
            <a:ext cx="4733925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0977" name="Text Box 17"/>
          <p:cNvSpPr txBox="1">
            <a:spLocks noChangeArrowheads="1"/>
          </p:cNvSpPr>
          <p:nvPr/>
        </p:nvSpPr>
        <p:spPr bwMode="auto">
          <a:xfrm>
            <a:off x="5026025" y="1166813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연체료계산 접수</a:t>
            </a:r>
          </a:p>
        </p:txBody>
      </p:sp>
      <p:sp>
        <p:nvSpPr>
          <p:cNvPr id="680978" name="AutoShape 18"/>
          <p:cNvSpPr>
            <a:spLocks noChangeArrowheads="1"/>
          </p:cNvSpPr>
          <p:nvPr/>
        </p:nvSpPr>
        <p:spPr bwMode="auto">
          <a:xfrm>
            <a:off x="3368675" y="2563813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업로드파일 선택</a:t>
            </a:r>
          </a:p>
        </p:txBody>
      </p:sp>
      <p:sp>
        <p:nvSpPr>
          <p:cNvPr id="680979" name="AutoShape 19"/>
          <p:cNvSpPr>
            <a:spLocks noChangeArrowheads="1"/>
          </p:cNvSpPr>
          <p:nvPr/>
        </p:nvSpPr>
        <p:spPr bwMode="auto">
          <a:xfrm>
            <a:off x="3368675" y="3429000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등록방법</a:t>
            </a:r>
          </a:p>
          <a:p>
            <a:pPr algn="ctr"/>
            <a:r>
              <a:rPr lang="ko-KR" altLang="en-US"/>
              <a:t>확인</a:t>
            </a:r>
          </a:p>
        </p:txBody>
      </p:sp>
      <p:cxnSp>
        <p:nvCxnSpPr>
          <p:cNvPr id="680980" name="AutoShape 20"/>
          <p:cNvCxnSpPr>
            <a:cxnSpLocks noChangeShapeType="1"/>
            <a:stCxn id="680964" idx="2"/>
            <a:endCxn id="680978" idx="0"/>
          </p:cNvCxnSpPr>
          <p:nvPr/>
        </p:nvCxnSpPr>
        <p:spPr bwMode="auto">
          <a:xfrm rot="5400000">
            <a:off x="3706018" y="2288382"/>
            <a:ext cx="550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0981" name="AutoShape 21"/>
          <p:cNvCxnSpPr>
            <a:cxnSpLocks noChangeShapeType="1"/>
            <a:stCxn id="680978" idx="2"/>
            <a:endCxn id="680979" idx="0"/>
          </p:cNvCxnSpPr>
          <p:nvPr/>
        </p:nvCxnSpPr>
        <p:spPr bwMode="auto">
          <a:xfrm rot="5400000">
            <a:off x="3777456" y="3225007"/>
            <a:ext cx="4079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0982" name="AutoShape 22"/>
          <p:cNvSpPr>
            <a:spLocks noChangeArrowheads="1"/>
          </p:cNvSpPr>
          <p:nvPr/>
        </p:nvSpPr>
        <p:spPr bwMode="auto">
          <a:xfrm>
            <a:off x="6176963" y="3043238"/>
            <a:ext cx="1223962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연체료 계산</a:t>
            </a:r>
          </a:p>
          <a:p>
            <a:pPr algn="ctr"/>
            <a:r>
              <a:rPr lang="ko-KR" altLang="en-US"/>
              <a:t>방법 확인</a:t>
            </a:r>
          </a:p>
        </p:txBody>
      </p:sp>
      <p:cxnSp>
        <p:nvCxnSpPr>
          <p:cNvPr id="680983" name="AutoShape 23"/>
          <p:cNvCxnSpPr>
            <a:cxnSpLocks noChangeShapeType="1"/>
            <a:stCxn id="680974" idx="2"/>
            <a:endCxn id="680982" idx="0"/>
          </p:cNvCxnSpPr>
          <p:nvPr/>
        </p:nvCxnSpPr>
        <p:spPr bwMode="auto">
          <a:xfrm rot="5400000">
            <a:off x="6274594" y="2528094"/>
            <a:ext cx="1030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0984" name="AutoShape 24"/>
          <p:cNvCxnSpPr>
            <a:cxnSpLocks noChangeShapeType="1"/>
            <a:stCxn id="680982" idx="2"/>
            <a:endCxn id="680970" idx="3"/>
          </p:cNvCxnSpPr>
          <p:nvPr/>
        </p:nvCxnSpPr>
        <p:spPr bwMode="auto">
          <a:xfrm rot="5400000">
            <a:off x="5020469" y="4296569"/>
            <a:ext cx="2565400" cy="9731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0985" name="Text Box 25"/>
          <p:cNvSpPr txBox="1">
            <a:spLocks noChangeArrowheads="1"/>
          </p:cNvSpPr>
          <p:nvPr/>
        </p:nvSpPr>
        <p:spPr bwMode="auto">
          <a:xfrm>
            <a:off x="2936875" y="3111500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등록 방법 접수</a:t>
            </a:r>
          </a:p>
        </p:txBody>
      </p:sp>
      <p:sp>
        <p:nvSpPr>
          <p:cNvPr id="680986" name="Text Box 26"/>
          <p:cNvSpPr txBox="1">
            <a:spLocks noChangeArrowheads="1"/>
          </p:cNvSpPr>
          <p:nvPr/>
        </p:nvSpPr>
        <p:spPr bwMode="auto">
          <a:xfrm>
            <a:off x="2865438" y="4035425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금액 등록 방법</a:t>
            </a:r>
          </a:p>
        </p:txBody>
      </p:sp>
      <p:sp>
        <p:nvSpPr>
          <p:cNvPr id="680987" name="Text Box 27"/>
          <p:cNvSpPr txBox="1">
            <a:spLocks noChangeArrowheads="1"/>
          </p:cNvSpPr>
          <p:nvPr/>
        </p:nvSpPr>
        <p:spPr bwMode="auto">
          <a:xfrm>
            <a:off x="6824663" y="4106863"/>
            <a:ext cx="15128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연체료 계산 수정 의뢰</a:t>
            </a:r>
          </a:p>
        </p:txBody>
      </p:sp>
      <p:grpSp>
        <p:nvGrpSpPr>
          <p:cNvPr id="680988" name="Group 28"/>
          <p:cNvGrpSpPr>
            <a:grpSpLocks/>
          </p:cNvGrpSpPr>
          <p:nvPr/>
        </p:nvGrpSpPr>
        <p:grpSpPr bwMode="auto">
          <a:xfrm>
            <a:off x="8624888" y="1555750"/>
            <a:ext cx="990600" cy="457200"/>
            <a:chOff x="720" y="624"/>
            <a:chExt cx="624" cy="288"/>
          </a:xfrm>
        </p:grpSpPr>
        <p:grpSp>
          <p:nvGrpSpPr>
            <p:cNvPr id="680989" name="Group 2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80990" name="Freeform 3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0991" name="Text Box 3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연체 요 율</a:t>
                </a:r>
              </a:p>
            </p:txBody>
          </p:sp>
        </p:grpSp>
        <p:sp>
          <p:nvSpPr>
            <p:cNvPr id="680992" name="Line 3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80993" name="AutoShape 33"/>
          <p:cNvCxnSpPr>
            <a:cxnSpLocks noChangeShapeType="1"/>
            <a:stCxn id="680991" idx="1"/>
            <a:endCxn id="680974" idx="3"/>
          </p:cNvCxnSpPr>
          <p:nvPr/>
        </p:nvCxnSpPr>
        <p:spPr bwMode="auto">
          <a:xfrm rot="10800000" flipV="1">
            <a:off x="7473950" y="1770063"/>
            <a:ext cx="1150938" cy="14287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0994" name="Text Box 34"/>
          <p:cNvSpPr txBox="1">
            <a:spLocks noChangeArrowheads="1"/>
          </p:cNvSpPr>
          <p:nvPr/>
        </p:nvSpPr>
        <p:spPr bwMode="auto">
          <a:xfrm>
            <a:off x="7545388" y="1455738"/>
            <a:ext cx="1152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연체 요 율 정보</a:t>
            </a:r>
          </a:p>
        </p:txBody>
      </p:sp>
      <p:sp>
        <p:nvSpPr>
          <p:cNvPr id="680995" name="AutoShape 35"/>
          <p:cNvSpPr>
            <a:spLocks noChangeArrowheads="1"/>
          </p:cNvSpPr>
          <p:nvPr/>
        </p:nvSpPr>
        <p:spPr bwMode="auto">
          <a:xfrm>
            <a:off x="3368675" y="4411663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금액등록</a:t>
            </a:r>
          </a:p>
          <a:p>
            <a:pPr algn="ctr"/>
            <a:r>
              <a:rPr lang="ko-KR" altLang="en-US"/>
              <a:t>방법확인</a:t>
            </a:r>
          </a:p>
        </p:txBody>
      </p:sp>
      <p:cxnSp>
        <p:nvCxnSpPr>
          <p:cNvPr id="680996" name="AutoShape 36"/>
          <p:cNvCxnSpPr>
            <a:cxnSpLocks noChangeShapeType="1"/>
            <a:stCxn id="680979" idx="2"/>
            <a:endCxn id="680995" idx="0"/>
          </p:cNvCxnSpPr>
          <p:nvPr/>
        </p:nvCxnSpPr>
        <p:spPr bwMode="auto">
          <a:xfrm rot="5400000">
            <a:off x="3718718" y="4148932"/>
            <a:ext cx="525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0998" name="Group 38"/>
          <p:cNvGrpSpPr>
            <a:grpSpLocks/>
          </p:cNvGrpSpPr>
          <p:nvPr/>
        </p:nvGrpSpPr>
        <p:grpSpPr bwMode="auto">
          <a:xfrm>
            <a:off x="5114925" y="3860800"/>
            <a:ext cx="990600" cy="457200"/>
            <a:chOff x="720" y="624"/>
            <a:chExt cx="624" cy="288"/>
          </a:xfrm>
        </p:grpSpPr>
        <p:grpSp>
          <p:nvGrpSpPr>
            <p:cNvPr id="680999" name="Group 3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81000" name="Freeform 4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1001" name="Text Box 4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81002" name="Line 4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81003" name="AutoShape 43"/>
          <p:cNvCxnSpPr>
            <a:cxnSpLocks noChangeShapeType="1"/>
            <a:stCxn id="680979" idx="3"/>
            <a:endCxn id="681001" idx="0"/>
          </p:cNvCxnSpPr>
          <p:nvPr/>
        </p:nvCxnSpPr>
        <p:spPr bwMode="auto">
          <a:xfrm>
            <a:off x="4592638" y="3657600"/>
            <a:ext cx="1017587" cy="279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1004" name="Text Box 44"/>
          <p:cNvSpPr txBox="1">
            <a:spLocks noChangeArrowheads="1"/>
          </p:cNvSpPr>
          <p:nvPr/>
        </p:nvSpPr>
        <p:spPr bwMode="auto">
          <a:xfrm>
            <a:off x="4665663" y="3327400"/>
            <a:ext cx="1008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삭제후 등록</a:t>
            </a:r>
          </a:p>
        </p:txBody>
      </p:sp>
      <p:cxnSp>
        <p:nvCxnSpPr>
          <p:cNvPr id="681005" name="AutoShape 45"/>
          <p:cNvCxnSpPr>
            <a:cxnSpLocks noChangeShapeType="1"/>
            <a:stCxn id="681001" idx="1"/>
            <a:endCxn id="680995" idx="3"/>
          </p:cNvCxnSpPr>
          <p:nvPr/>
        </p:nvCxnSpPr>
        <p:spPr bwMode="auto">
          <a:xfrm rot="10800000" flipV="1">
            <a:off x="4592638" y="4075113"/>
            <a:ext cx="522287" cy="565150"/>
          </a:xfrm>
          <a:prstGeom prst="bentConnector3">
            <a:avLst>
              <a:gd name="adj1" fmla="val 501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1017" name="AutoShape 57"/>
          <p:cNvCxnSpPr>
            <a:cxnSpLocks noChangeShapeType="1"/>
            <a:stCxn id="680979" idx="1"/>
            <a:endCxn id="680965" idx="2"/>
          </p:cNvCxnSpPr>
          <p:nvPr/>
        </p:nvCxnSpPr>
        <p:spPr bwMode="auto">
          <a:xfrm rot="10800000">
            <a:off x="1489075" y="1365250"/>
            <a:ext cx="1879600" cy="22923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1018" name="Text Box 58"/>
          <p:cNvSpPr txBox="1">
            <a:spLocks noChangeArrowheads="1"/>
          </p:cNvSpPr>
          <p:nvPr/>
        </p:nvSpPr>
        <p:spPr bwMode="auto">
          <a:xfrm>
            <a:off x="1928813" y="3400425"/>
            <a:ext cx="1008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등록 안함</a:t>
            </a:r>
          </a:p>
        </p:txBody>
      </p:sp>
      <p:grpSp>
        <p:nvGrpSpPr>
          <p:cNvPr id="681019" name="Group 59"/>
          <p:cNvGrpSpPr>
            <a:grpSpLocks/>
          </p:cNvGrpSpPr>
          <p:nvPr/>
        </p:nvGrpSpPr>
        <p:grpSpPr bwMode="auto">
          <a:xfrm>
            <a:off x="8408988" y="2205038"/>
            <a:ext cx="1223962" cy="533400"/>
            <a:chOff x="720" y="624"/>
            <a:chExt cx="624" cy="336"/>
          </a:xfrm>
        </p:grpSpPr>
        <p:grpSp>
          <p:nvGrpSpPr>
            <p:cNvPr id="681020" name="Group 60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681021" name="Freeform 6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1022" name="Text Box 6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단지정보</a:t>
                </a:r>
              </a:p>
              <a:p>
                <a:pPr algn="ctr"/>
                <a:r>
                  <a:rPr lang="en-US" altLang="ko-KR"/>
                  <a:t>Complex</a:t>
                </a:r>
              </a:p>
            </p:txBody>
          </p:sp>
        </p:grpSp>
        <p:sp>
          <p:nvSpPr>
            <p:cNvPr id="681023" name="Line 6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1024" name="Text Box 64"/>
          <p:cNvSpPr txBox="1">
            <a:spLocks noChangeArrowheads="1"/>
          </p:cNvSpPr>
          <p:nvPr/>
        </p:nvSpPr>
        <p:spPr bwMode="auto">
          <a:xfrm>
            <a:off x="7310438" y="2492375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끝전 처리 및 연체계산방식 통보</a:t>
            </a:r>
          </a:p>
        </p:txBody>
      </p:sp>
      <p:cxnSp>
        <p:nvCxnSpPr>
          <p:cNvPr id="681025" name="AutoShape 65"/>
          <p:cNvCxnSpPr>
            <a:cxnSpLocks noChangeShapeType="1"/>
          </p:cNvCxnSpPr>
          <p:nvPr/>
        </p:nvCxnSpPr>
        <p:spPr bwMode="auto">
          <a:xfrm rot="10800000">
            <a:off x="7473950" y="1838325"/>
            <a:ext cx="935038" cy="654050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1026" name="AutoShape 66"/>
          <p:cNvCxnSpPr>
            <a:cxnSpLocks noChangeShapeType="1"/>
            <a:stCxn id="680995" idx="2"/>
            <a:endCxn id="680970" idx="1"/>
          </p:cNvCxnSpPr>
          <p:nvPr/>
        </p:nvCxnSpPr>
        <p:spPr bwMode="auto">
          <a:xfrm rot="16200000" flipH="1">
            <a:off x="3805237" y="5045076"/>
            <a:ext cx="1196975" cy="844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10.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 파일 등록</a:t>
            </a: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관리비 가져오기에서 가져온 데이터가 아닌 수납 대상자의 파일을 업로드 하여 미납파일에 등록 및 수정을 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텍스트 파일로 작성된 미납내역을 등록하거나</a:t>
            </a:r>
            <a:r>
              <a:rPr lang="en-US" altLang="ko-KR" sz="1000"/>
              <a:t>, </a:t>
            </a:r>
            <a:r>
              <a:rPr lang="ko-KR" altLang="en-US" sz="1000"/>
              <a:t>연체료를  재계산을 하는 작업이다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연체료 재계산 방법에 따라 달리 계산한다</a:t>
            </a:r>
            <a:r>
              <a:rPr lang="en-US" altLang="ko-KR" sz="1000"/>
              <a:t>. 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eaLnBrk="0" latinLnBrk="0" hangingPunct="0"/>
            <a:r>
              <a:rPr lang="ko-KR" altLang="en-US" sz="1000"/>
              <a:t>미납 파일 등록은  파일업로드 </a:t>
            </a:r>
            <a:r>
              <a:rPr lang="en-US" altLang="ko-KR" sz="1000"/>
              <a:t>, </a:t>
            </a:r>
            <a:r>
              <a:rPr lang="ko-KR" altLang="en-US" sz="1000"/>
              <a:t>연체료재계산 의 </a:t>
            </a:r>
            <a:r>
              <a:rPr lang="en-US" altLang="ko-KR" sz="1000"/>
              <a:t>2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  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파일업로드 </a:t>
            </a:r>
          </a:p>
          <a:p>
            <a:r>
              <a:rPr lang="ko-KR" altLang="en-US" sz="1000"/>
              <a:t>   ● 계산대상구분 </a:t>
            </a:r>
            <a:r>
              <a:rPr lang="en-US" altLang="ko-KR" sz="1000"/>
              <a:t>, </a:t>
            </a:r>
            <a:r>
              <a:rPr lang="ko-KR" altLang="en-US" sz="1000"/>
              <a:t>등록방법 </a:t>
            </a:r>
            <a:r>
              <a:rPr lang="en-US" altLang="ko-KR" sz="1000"/>
              <a:t>, </a:t>
            </a:r>
            <a:r>
              <a:rPr lang="ko-KR" altLang="en-US" sz="1000"/>
              <a:t>금액등록방법을 선택하여 미납 내역 테이블에 해당파일을 등록 및 수정한다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계산대상구분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관리비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임 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가 스　</a:t>
            </a:r>
            <a:r>
              <a:rPr lang="ko-KR" altLang="en-US" sz="1000" b="1"/>
              <a:t>　</a:t>
            </a:r>
            <a:r>
              <a:rPr lang="ko-KR" altLang="en-US" sz="1000"/>
              <a:t> </a:t>
            </a:r>
          </a:p>
          <a:p>
            <a:r>
              <a:rPr lang="ko-KR" altLang="en-US" sz="1000"/>
              <a:t>   ● 등록방법 </a:t>
            </a:r>
            <a:r>
              <a:rPr lang="en-US" altLang="ko-KR" sz="1000"/>
              <a:t>: </a:t>
            </a:r>
            <a:r>
              <a:rPr lang="ko-KR" altLang="en-US" sz="1000"/>
              <a:t>해당월에 미납정보가 존재할 경우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삭제 후 등록하는 방법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등록을 안 함</a:t>
            </a:r>
          </a:p>
          <a:p>
            <a:r>
              <a:rPr lang="ko-KR" altLang="en-US" sz="1000"/>
              <a:t>   ● 금액등록방법 </a:t>
            </a:r>
            <a:r>
              <a:rPr lang="en-US" altLang="ko-KR" sz="1000"/>
              <a:t>: 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미납금만 등록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미납금 </a:t>
            </a:r>
            <a:r>
              <a:rPr lang="en-US" altLang="ko-KR" sz="1000"/>
              <a:t>, </a:t>
            </a:r>
            <a:r>
              <a:rPr lang="ko-KR" altLang="en-US" sz="1000"/>
              <a:t>연체료를 같이 등록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미납금 </a:t>
            </a:r>
            <a:r>
              <a:rPr lang="en-US" altLang="ko-KR" sz="1000"/>
              <a:t>, </a:t>
            </a:r>
            <a:r>
              <a:rPr lang="ko-KR" altLang="en-US" sz="1000"/>
              <a:t>연체료 </a:t>
            </a:r>
            <a:r>
              <a:rPr lang="en-US" altLang="ko-KR" sz="1000"/>
              <a:t>, </a:t>
            </a:r>
            <a:r>
              <a:rPr lang="ko-KR" altLang="en-US" sz="1000"/>
              <a:t>후 연체료를 같이 등록</a:t>
            </a:r>
          </a:p>
          <a:p>
            <a:r>
              <a:rPr lang="ko-KR" altLang="en-US" sz="1000"/>
              <a:t>  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연체료 재계산 </a:t>
            </a:r>
          </a:p>
          <a:p>
            <a:r>
              <a:rPr lang="ko-KR" altLang="en-US" sz="1000"/>
              <a:t>   ● 고지 년 월</a:t>
            </a:r>
            <a:r>
              <a:rPr lang="en-US" altLang="ko-KR" sz="1000"/>
              <a:t>,</a:t>
            </a:r>
            <a:r>
              <a:rPr lang="ko-KR" altLang="en-US" sz="1000"/>
              <a:t>연체료 계산 방법 에 따라 미납내역의 연체료를 전체 재계산한다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  <a:p>
            <a:r>
              <a:rPr lang="ko-KR" altLang="en-US" sz="1000" b="1"/>
              <a:t>　</a:t>
            </a:r>
            <a:r>
              <a:rPr lang="ko-KR" altLang="en-US" sz="1000"/>
              <a:t>● 연체료 계산 방법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전체계산 </a:t>
            </a:r>
            <a:r>
              <a:rPr lang="en-US" altLang="ko-KR" sz="1000"/>
              <a:t>: </a:t>
            </a:r>
            <a:r>
              <a:rPr lang="ko-KR" altLang="en-US" sz="1000"/>
              <a:t>미납내역 전체를 연체료 재계산한다</a:t>
            </a:r>
            <a:r>
              <a:rPr lang="en-US" altLang="ko-KR" sz="1000"/>
              <a:t>.</a:t>
            </a:r>
            <a:r>
              <a:rPr lang="ko-KR" altLang="en-US" sz="1000"/>
              <a:t>　</a:t>
            </a:r>
          </a:p>
          <a:p>
            <a:r>
              <a:rPr lang="ko-KR" altLang="en-US" sz="1000" b="1"/>
              <a:t>　</a:t>
            </a:r>
            <a:r>
              <a:rPr lang="ko-KR" altLang="en-US" sz="1000"/>
              <a:t>    </a:t>
            </a:r>
            <a:r>
              <a:rPr lang="en-US" altLang="ko-KR" sz="1000"/>
              <a:t>2) </a:t>
            </a:r>
            <a:r>
              <a:rPr lang="ko-KR" altLang="en-US" sz="1000"/>
              <a:t>대상 월만 계산 </a:t>
            </a:r>
            <a:r>
              <a:rPr lang="en-US" altLang="ko-KR" sz="1000"/>
              <a:t>: </a:t>
            </a:r>
            <a:r>
              <a:rPr lang="ko-KR" altLang="en-US" sz="1000"/>
              <a:t>하단의 선택된 고지 년 월에 해당하는 미납내역만 연체료를 재계산한다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  <a:r>
              <a:rPr lang="ko-KR" altLang="en-US" sz="1000" b="1"/>
              <a:t>　</a:t>
            </a:r>
            <a:r>
              <a:rPr lang="ko-KR" altLang="en-US" sz="1000"/>
              <a:t>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이전월만  계산 </a:t>
            </a:r>
            <a:r>
              <a:rPr lang="en-US" altLang="ko-KR" sz="1000"/>
              <a:t>: </a:t>
            </a:r>
            <a:r>
              <a:rPr lang="ko-KR" altLang="en-US" sz="1000"/>
              <a:t>하단의 선택된 고지 년 월 이전의 미납내역들 을 연체료 재계산한다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4) </a:t>
            </a:r>
            <a:r>
              <a:rPr lang="ko-KR" altLang="en-US" sz="1000"/>
              <a:t>계산 안 함 </a:t>
            </a:r>
            <a:r>
              <a:rPr lang="en-US" altLang="ko-KR" sz="1000"/>
              <a:t>: </a:t>
            </a:r>
            <a:r>
              <a:rPr lang="ko-KR" altLang="en-US" sz="1000"/>
              <a:t>계산을 안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단지정보</a:t>
            </a:r>
            <a:r>
              <a:rPr lang="en-US" altLang="ko-KR" sz="1000"/>
              <a:t>(Complex)</a:t>
            </a:r>
            <a:r>
              <a:rPr lang="ko-KR" altLang="en-US" sz="1000"/>
              <a:t>에서 끝전 처리 및 연체계산방식 정보를 가져온다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5229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11.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완납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분납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자동이체 통합 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52292" name="Group 4"/>
          <p:cNvGrpSpPr>
            <a:grpSpLocks/>
          </p:cNvGrpSpPr>
          <p:nvPr/>
        </p:nvGrpSpPr>
        <p:grpSpPr bwMode="auto">
          <a:xfrm>
            <a:off x="6203950" y="5084763"/>
            <a:ext cx="990600" cy="457200"/>
            <a:chOff x="720" y="624"/>
            <a:chExt cx="624" cy="288"/>
          </a:xfrm>
        </p:grpSpPr>
        <p:grpSp>
          <p:nvGrpSpPr>
            <p:cNvPr id="652293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52294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2295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2297" name="Rectangle 9"/>
          <p:cNvSpPr>
            <a:spLocks noChangeArrowheads="1"/>
          </p:cNvSpPr>
          <p:nvPr/>
        </p:nvSpPr>
        <p:spPr bwMode="auto">
          <a:xfrm>
            <a:off x="2593975" y="836613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관리사무소</a:t>
            </a:r>
          </a:p>
        </p:txBody>
      </p:sp>
      <p:sp>
        <p:nvSpPr>
          <p:cNvPr id="652299" name="AutoShape 11"/>
          <p:cNvSpPr>
            <a:spLocks noChangeArrowheads="1"/>
          </p:cNvSpPr>
          <p:nvPr/>
        </p:nvSpPr>
        <p:spPr bwMode="auto">
          <a:xfrm>
            <a:off x="5214938" y="4418013"/>
            <a:ext cx="1008062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수납 금액 </a:t>
            </a:r>
          </a:p>
          <a:p>
            <a:pPr algn="ctr"/>
            <a:r>
              <a:rPr lang="ko-KR" altLang="en-US"/>
              <a:t>저장</a:t>
            </a:r>
          </a:p>
          <a:p>
            <a:pPr algn="ctr"/>
            <a:endParaRPr lang="en-US" altLang="ko-KR"/>
          </a:p>
        </p:txBody>
      </p:sp>
      <p:sp>
        <p:nvSpPr>
          <p:cNvPr id="652300" name="AutoShape 12"/>
          <p:cNvSpPr>
            <a:spLocks noChangeArrowheads="1"/>
          </p:cNvSpPr>
          <p:nvPr/>
        </p:nvSpPr>
        <p:spPr bwMode="auto">
          <a:xfrm>
            <a:off x="657225" y="5805488"/>
            <a:ext cx="10795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 </a:t>
            </a:r>
            <a:r>
              <a:rPr lang="ko-KR" altLang="en-US"/>
              <a:t>수납 내역</a:t>
            </a:r>
          </a:p>
          <a:p>
            <a:pPr algn="ctr"/>
            <a:r>
              <a:rPr lang="ko-KR" altLang="en-US"/>
              <a:t>삭제</a:t>
            </a:r>
          </a:p>
        </p:txBody>
      </p:sp>
      <p:sp>
        <p:nvSpPr>
          <p:cNvPr id="652304" name="AutoShape 16"/>
          <p:cNvSpPr>
            <a:spLocks noChangeArrowheads="1"/>
          </p:cNvSpPr>
          <p:nvPr/>
        </p:nvSpPr>
        <p:spPr bwMode="auto">
          <a:xfrm>
            <a:off x="1136650" y="4584700"/>
            <a:ext cx="11525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통합 </a:t>
            </a:r>
          </a:p>
          <a:p>
            <a:pPr algn="ctr"/>
            <a:r>
              <a:rPr lang="ko-KR" altLang="en-US"/>
              <a:t>조회확인</a:t>
            </a:r>
          </a:p>
        </p:txBody>
      </p:sp>
      <p:sp>
        <p:nvSpPr>
          <p:cNvPr id="652306" name="AutoShape 18"/>
          <p:cNvSpPr>
            <a:spLocks noChangeArrowheads="1"/>
          </p:cNvSpPr>
          <p:nvPr/>
        </p:nvSpPr>
        <p:spPr bwMode="auto">
          <a:xfrm>
            <a:off x="631825" y="220821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입주구분 확인</a:t>
            </a:r>
          </a:p>
        </p:txBody>
      </p:sp>
      <p:sp>
        <p:nvSpPr>
          <p:cNvPr id="652307" name="AutoShape 19"/>
          <p:cNvSpPr>
            <a:spLocks noChangeArrowheads="1"/>
          </p:cNvSpPr>
          <p:nvPr/>
        </p:nvSpPr>
        <p:spPr bwMode="auto">
          <a:xfrm>
            <a:off x="631825" y="3792538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수납은행 확인</a:t>
            </a:r>
          </a:p>
        </p:txBody>
      </p:sp>
      <p:grpSp>
        <p:nvGrpSpPr>
          <p:cNvPr id="652308" name="Group 20"/>
          <p:cNvGrpSpPr>
            <a:grpSpLocks/>
          </p:cNvGrpSpPr>
          <p:nvPr/>
        </p:nvGrpSpPr>
        <p:grpSpPr bwMode="auto">
          <a:xfrm>
            <a:off x="7920038" y="5084763"/>
            <a:ext cx="990600" cy="457200"/>
            <a:chOff x="720" y="624"/>
            <a:chExt cx="624" cy="288"/>
          </a:xfrm>
        </p:grpSpPr>
        <p:grpSp>
          <p:nvGrpSpPr>
            <p:cNvPr id="652309" name="Group 2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52310" name="Freeform 2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2311" name="Text Box 2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52312" name="Line 2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2318" name="AutoShape 30"/>
          <p:cNvSpPr>
            <a:spLocks noChangeArrowheads="1"/>
          </p:cNvSpPr>
          <p:nvPr/>
        </p:nvSpPr>
        <p:spPr bwMode="auto">
          <a:xfrm>
            <a:off x="631825" y="3000375"/>
            <a:ext cx="10795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조회 조건 확인</a:t>
            </a:r>
          </a:p>
        </p:txBody>
      </p:sp>
      <p:cxnSp>
        <p:nvCxnSpPr>
          <p:cNvPr id="652319" name="AutoShape 31"/>
          <p:cNvCxnSpPr>
            <a:cxnSpLocks noChangeShapeType="1"/>
            <a:stCxn id="652297" idx="2"/>
            <a:endCxn id="652306" idx="0"/>
          </p:cNvCxnSpPr>
          <p:nvPr/>
        </p:nvCxnSpPr>
        <p:spPr bwMode="auto">
          <a:xfrm rot="5400000">
            <a:off x="1710532" y="756444"/>
            <a:ext cx="914400" cy="1989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320" name="AutoShape 32"/>
          <p:cNvCxnSpPr>
            <a:cxnSpLocks noChangeShapeType="1"/>
            <a:stCxn id="652307" idx="2"/>
            <a:endCxn id="652304" idx="0"/>
          </p:cNvCxnSpPr>
          <p:nvPr/>
        </p:nvCxnSpPr>
        <p:spPr bwMode="auto">
          <a:xfrm rot="16200000" flipH="1">
            <a:off x="1275557" y="4147344"/>
            <a:ext cx="334962" cy="539750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321" name="AutoShape 33"/>
          <p:cNvCxnSpPr>
            <a:cxnSpLocks noChangeShapeType="1"/>
          </p:cNvCxnSpPr>
          <p:nvPr/>
        </p:nvCxnSpPr>
        <p:spPr bwMode="auto">
          <a:xfrm rot="5400000">
            <a:off x="1049338" y="5189537"/>
            <a:ext cx="763588" cy="468313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325" name="AutoShape 37"/>
          <p:cNvCxnSpPr>
            <a:cxnSpLocks noChangeShapeType="1"/>
            <a:stCxn id="652306" idx="2"/>
            <a:endCxn id="652318" idx="0"/>
          </p:cNvCxnSpPr>
          <p:nvPr/>
        </p:nvCxnSpPr>
        <p:spPr bwMode="auto">
          <a:xfrm rot="5400000">
            <a:off x="1004888" y="2832100"/>
            <a:ext cx="334962" cy="1588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326" name="AutoShape 38"/>
          <p:cNvCxnSpPr>
            <a:cxnSpLocks noChangeShapeType="1"/>
            <a:stCxn id="652318" idx="2"/>
            <a:endCxn id="652307" idx="0"/>
          </p:cNvCxnSpPr>
          <p:nvPr/>
        </p:nvCxnSpPr>
        <p:spPr bwMode="auto">
          <a:xfrm rot="16200000" flipH="1">
            <a:off x="1004887" y="3624263"/>
            <a:ext cx="334963" cy="1588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2345" name="Text Box 57"/>
          <p:cNvSpPr txBox="1">
            <a:spLocks noChangeArrowheads="1"/>
          </p:cNvSpPr>
          <p:nvPr/>
        </p:nvSpPr>
        <p:spPr bwMode="auto">
          <a:xfrm>
            <a:off x="1857375" y="3357563"/>
            <a:ext cx="1368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차감우선순위</a:t>
            </a:r>
            <a:r>
              <a:rPr lang="en-US" altLang="ko-KR" sz="1000"/>
              <a:t>,</a:t>
            </a:r>
            <a:r>
              <a:rPr lang="ko-KR" altLang="en-US" sz="1000"/>
              <a:t>가수금 처리유무</a:t>
            </a:r>
            <a:r>
              <a:rPr lang="en-US" altLang="ko-KR" sz="1000"/>
              <a:t>,</a:t>
            </a:r>
            <a:r>
              <a:rPr lang="ko-KR" altLang="en-US" sz="1000"/>
              <a:t>고지 년 월 정보</a:t>
            </a:r>
          </a:p>
        </p:txBody>
      </p:sp>
      <p:sp>
        <p:nvSpPr>
          <p:cNvPr id="652346" name="Text Box 58"/>
          <p:cNvSpPr txBox="1">
            <a:spLocks noChangeArrowheads="1"/>
          </p:cNvSpPr>
          <p:nvPr/>
        </p:nvSpPr>
        <p:spPr bwMode="auto">
          <a:xfrm>
            <a:off x="5457825" y="5345113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미납 정보</a:t>
            </a:r>
          </a:p>
        </p:txBody>
      </p:sp>
      <p:grpSp>
        <p:nvGrpSpPr>
          <p:cNvPr id="652357" name="Group 69"/>
          <p:cNvGrpSpPr>
            <a:grpSpLocks/>
          </p:cNvGrpSpPr>
          <p:nvPr/>
        </p:nvGrpSpPr>
        <p:grpSpPr bwMode="auto">
          <a:xfrm>
            <a:off x="3297238" y="1989138"/>
            <a:ext cx="990600" cy="533400"/>
            <a:chOff x="720" y="624"/>
            <a:chExt cx="624" cy="336"/>
          </a:xfrm>
        </p:grpSpPr>
        <p:grpSp>
          <p:nvGrpSpPr>
            <p:cNvPr id="652358" name="Group 70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652359" name="Freeform 7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2360" name="Text Box 7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수납은행</a:t>
                </a:r>
              </a:p>
              <a:p>
                <a:pPr algn="ctr"/>
                <a:r>
                  <a:rPr lang="en-US" altLang="ko-KR"/>
                  <a:t>(Deposit)</a:t>
                </a:r>
              </a:p>
            </p:txBody>
          </p:sp>
        </p:grpSp>
        <p:sp>
          <p:nvSpPr>
            <p:cNvPr id="652361" name="Line 7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2362" name="Text Box 74"/>
          <p:cNvSpPr txBox="1">
            <a:spLocks noChangeArrowheads="1"/>
          </p:cNvSpPr>
          <p:nvPr/>
        </p:nvSpPr>
        <p:spPr bwMode="auto">
          <a:xfrm>
            <a:off x="1928813" y="1989138"/>
            <a:ext cx="1008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수납은행정보</a:t>
            </a:r>
          </a:p>
        </p:txBody>
      </p:sp>
      <p:grpSp>
        <p:nvGrpSpPr>
          <p:cNvPr id="652363" name="Group 75"/>
          <p:cNvGrpSpPr>
            <a:grpSpLocks/>
          </p:cNvGrpSpPr>
          <p:nvPr/>
        </p:nvGrpSpPr>
        <p:grpSpPr bwMode="auto">
          <a:xfrm>
            <a:off x="3297238" y="2492375"/>
            <a:ext cx="1152525" cy="534988"/>
            <a:chOff x="720" y="624"/>
            <a:chExt cx="624" cy="328"/>
          </a:xfrm>
        </p:grpSpPr>
        <p:grpSp>
          <p:nvGrpSpPr>
            <p:cNvPr id="652364" name="Group 76"/>
            <p:cNvGrpSpPr>
              <a:grpSpLocks/>
            </p:cNvGrpSpPr>
            <p:nvPr/>
          </p:nvGrpSpPr>
          <p:grpSpPr bwMode="auto">
            <a:xfrm>
              <a:off x="720" y="624"/>
              <a:ext cx="624" cy="328"/>
              <a:chOff x="3792" y="336"/>
              <a:chExt cx="576" cy="328"/>
            </a:xfrm>
          </p:grpSpPr>
          <p:sp>
            <p:nvSpPr>
              <p:cNvPr id="652365" name="Freeform 7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2366" name="Text Box 7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세대정보</a:t>
                </a:r>
              </a:p>
              <a:p>
                <a:pPr algn="ctr"/>
                <a:r>
                  <a:rPr lang="en-US" altLang="ko-KR"/>
                  <a:t>Room-info</a:t>
                </a:r>
              </a:p>
            </p:txBody>
          </p:sp>
        </p:grpSp>
        <p:sp>
          <p:nvSpPr>
            <p:cNvPr id="652367" name="Line 7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2368" name="Text Box 80"/>
          <p:cNvSpPr txBox="1">
            <a:spLocks noChangeArrowheads="1"/>
          </p:cNvSpPr>
          <p:nvPr/>
        </p:nvSpPr>
        <p:spPr bwMode="auto">
          <a:xfrm>
            <a:off x="1928813" y="2492375"/>
            <a:ext cx="1152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입주자성명 정보</a:t>
            </a:r>
          </a:p>
        </p:txBody>
      </p:sp>
      <p:grpSp>
        <p:nvGrpSpPr>
          <p:cNvPr id="652370" name="Group 82"/>
          <p:cNvGrpSpPr>
            <a:grpSpLocks/>
          </p:cNvGrpSpPr>
          <p:nvPr/>
        </p:nvGrpSpPr>
        <p:grpSpPr bwMode="auto">
          <a:xfrm>
            <a:off x="3297238" y="3068638"/>
            <a:ext cx="1223962" cy="457200"/>
            <a:chOff x="720" y="624"/>
            <a:chExt cx="624" cy="288"/>
          </a:xfrm>
        </p:grpSpPr>
        <p:grpSp>
          <p:nvGrpSpPr>
            <p:cNvPr id="652371" name="Group 8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52372" name="Freeform 8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2373" name="Text Box 8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수납옵션</a:t>
                </a:r>
              </a:p>
            </p:txBody>
          </p:sp>
        </p:grpSp>
        <p:sp>
          <p:nvSpPr>
            <p:cNvPr id="652374" name="Line 8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2377" name="AutoShape 89"/>
          <p:cNvSpPr>
            <a:spLocks noChangeArrowheads="1"/>
          </p:cNvSpPr>
          <p:nvPr/>
        </p:nvSpPr>
        <p:spPr bwMode="auto">
          <a:xfrm>
            <a:off x="6927850" y="1157288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동서</a:t>
            </a:r>
            <a:r>
              <a:rPr lang="en-US" altLang="ko-KR"/>
              <a:t>ITS </a:t>
            </a:r>
            <a:r>
              <a:rPr lang="ko-KR" altLang="en-US"/>
              <a:t>확인</a:t>
            </a:r>
          </a:p>
        </p:txBody>
      </p:sp>
      <p:sp>
        <p:nvSpPr>
          <p:cNvPr id="652399" name="AutoShape 111"/>
          <p:cNvSpPr>
            <a:spLocks noChangeArrowheads="1"/>
          </p:cNvSpPr>
          <p:nvPr/>
        </p:nvSpPr>
        <p:spPr bwMode="auto">
          <a:xfrm>
            <a:off x="6967538" y="2222500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완납</a:t>
            </a:r>
            <a:r>
              <a:rPr lang="en-US" altLang="ko-KR"/>
              <a:t>,</a:t>
            </a:r>
            <a:r>
              <a:rPr lang="ko-KR" altLang="en-US"/>
              <a:t>분납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이체 구분 확인</a:t>
            </a:r>
          </a:p>
        </p:txBody>
      </p:sp>
      <p:sp>
        <p:nvSpPr>
          <p:cNvPr id="652406" name="AutoShape 118"/>
          <p:cNvSpPr>
            <a:spLocks noChangeArrowheads="1"/>
          </p:cNvSpPr>
          <p:nvPr/>
        </p:nvSpPr>
        <p:spPr bwMode="auto">
          <a:xfrm>
            <a:off x="2576513" y="5805488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완납</a:t>
            </a:r>
            <a:r>
              <a:rPr lang="en-US" altLang="ko-KR"/>
              <a:t>,</a:t>
            </a:r>
            <a:r>
              <a:rPr lang="ko-KR" altLang="en-US"/>
              <a:t>분납</a:t>
            </a:r>
            <a:r>
              <a:rPr lang="en-US" altLang="ko-KR"/>
              <a:t>,</a:t>
            </a:r>
            <a:r>
              <a:rPr lang="ko-KR" altLang="en-US"/>
              <a:t>이체 </a:t>
            </a:r>
          </a:p>
          <a:p>
            <a:pPr algn="ctr"/>
            <a:r>
              <a:rPr lang="ko-KR" altLang="en-US"/>
              <a:t>삭제 구분 확인</a:t>
            </a:r>
          </a:p>
        </p:txBody>
      </p:sp>
      <p:cxnSp>
        <p:nvCxnSpPr>
          <p:cNvPr id="652407" name="AutoShape 119"/>
          <p:cNvCxnSpPr>
            <a:cxnSpLocks noChangeShapeType="1"/>
            <a:stCxn id="652300" idx="3"/>
            <a:endCxn id="652406" idx="1"/>
          </p:cNvCxnSpPr>
          <p:nvPr/>
        </p:nvCxnSpPr>
        <p:spPr bwMode="auto">
          <a:xfrm>
            <a:off x="1736725" y="6034088"/>
            <a:ext cx="839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08" name="AutoShape 120"/>
          <p:cNvCxnSpPr>
            <a:cxnSpLocks noChangeShapeType="1"/>
            <a:stCxn id="652406" idx="3"/>
            <a:endCxn id="652295" idx="2"/>
          </p:cNvCxnSpPr>
          <p:nvPr/>
        </p:nvCxnSpPr>
        <p:spPr bwMode="auto">
          <a:xfrm flipV="1">
            <a:off x="3657600" y="5435600"/>
            <a:ext cx="3041650" cy="5984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09" name="AutoShape 121"/>
          <p:cNvCxnSpPr>
            <a:cxnSpLocks noChangeShapeType="1"/>
          </p:cNvCxnSpPr>
          <p:nvPr/>
        </p:nvCxnSpPr>
        <p:spPr bwMode="auto">
          <a:xfrm flipV="1">
            <a:off x="3657600" y="5473700"/>
            <a:ext cx="4757738" cy="5984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10" name="AutoShape 122"/>
          <p:cNvCxnSpPr>
            <a:cxnSpLocks noChangeShapeType="1"/>
          </p:cNvCxnSpPr>
          <p:nvPr/>
        </p:nvCxnSpPr>
        <p:spPr bwMode="auto">
          <a:xfrm rot="10800000" flipV="1">
            <a:off x="1784350" y="2293938"/>
            <a:ext cx="1439863" cy="22907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11" name="AutoShape 123"/>
          <p:cNvCxnSpPr>
            <a:cxnSpLocks noChangeShapeType="1"/>
          </p:cNvCxnSpPr>
          <p:nvPr/>
        </p:nvCxnSpPr>
        <p:spPr bwMode="auto">
          <a:xfrm rot="10800000" flipV="1">
            <a:off x="1812925" y="2798763"/>
            <a:ext cx="1439863" cy="17859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12" name="AutoShape 124"/>
          <p:cNvCxnSpPr>
            <a:cxnSpLocks noChangeShapeType="1"/>
          </p:cNvCxnSpPr>
          <p:nvPr/>
        </p:nvCxnSpPr>
        <p:spPr bwMode="auto">
          <a:xfrm rot="10800000" flipV="1">
            <a:off x="1847850" y="3282950"/>
            <a:ext cx="1439863" cy="1301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13" name="AutoShape 125"/>
          <p:cNvCxnSpPr>
            <a:cxnSpLocks noChangeShapeType="1"/>
            <a:stCxn id="652304" idx="3"/>
            <a:endCxn id="652299" idx="1"/>
          </p:cNvCxnSpPr>
          <p:nvPr/>
        </p:nvCxnSpPr>
        <p:spPr bwMode="auto">
          <a:xfrm flipV="1">
            <a:off x="2289175" y="4646613"/>
            <a:ext cx="2925763" cy="166687"/>
          </a:xfrm>
          <a:prstGeom prst="bentConnector3">
            <a:avLst>
              <a:gd name="adj1" fmla="val 49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17" name="AutoShape 129"/>
          <p:cNvCxnSpPr>
            <a:cxnSpLocks noChangeShapeType="1"/>
            <a:stCxn id="652399" idx="2"/>
            <a:endCxn id="652311" idx="0"/>
          </p:cNvCxnSpPr>
          <p:nvPr/>
        </p:nvCxnSpPr>
        <p:spPr bwMode="auto">
          <a:xfrm rot="16200000" flipH="1">
            <a:off x="6721475" y="3467100"/>
            <a:ext cx="2481263" cy="906463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18" name="AutoShape 130"/>
          <p:cNvCxnSpPr>
            <a:cxnSpLocks noChangeShapeType="1"/>
            <a:stCxn id="652399" idx="2"/>
            <a:endCxn id="652295" idx="0"/>
          </p:cNvCxnSpPr>
          <p:nvPr/>
        </p:nvCxnSpPr>
        <p:spPr bwMode="auto">
          <a:xfrm rot="5400000">
            <a:off x="5863431" y="3515519"/>
            <a:ext cx="2481263" cy="809625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2421" name="Oval 133"/>
          <p:cNvSpPr>
            <a:spLocks noChangeArrowheads="1"/>
          </p:cNvSpPr>
          <p:nvPr/>
        </p:nvSpPr>
        <p:spPr bwMode="auto">
          <a:xfrm>
            <a:off x="3297238" y="3606800"/>
            <a:ext cx="1150937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/>
              <a:t>Quick Menu</a:t>
            </a:r>
            <a:endParaRPr lang="en-US" altLang="ko-KR" sz="1000" b="1"/>
          </a:p>
          <a:p>
            <a:pPr algn="ctr"/>
            <a:r>
              <a:rPr lang="en-US" altLang="ko-KR" sz="1000" b="1"/>
              <a:t>11-1</a:t>
            </a:r>
          </a:p>
        </p:txBody>
      </p:sp>
      <p:cxnSp>
        <p:nvCxnSpPr>
          <p:cNvPr id="652423" name="AutoShape 135"/>
          <p:cNvCxnSpPr>
            <a:cxnSpLocks noChangeShapeType="1"/>
          </p:cNvCxnSpPr>
          <p:nvPr/>
        </p:nvCxnSpPr>
        <p:spPr bwMode="auto">
          <a:xfrm flipV="1">
            <a:off x="2289175" y="3822700"/>
            <a:ext cx="1008063" cy="952500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24" name="AutoShape 136"/>
          <p:cNvCxnSpPr>
            <a:cxnSpLocks noChangeShapeType="1"/>
            <a:stCxn id="652299" idx="0"/>
            <a:endCxn id="652377" idx="1"/>
          </p:cNvCxnSpPr>
          <p:nvPr/>
        </p:nvCxnSpPr>
        <p:spPr bwMode="auto">
          <a:xfrm rot="16200000">
            <a:off x="4807744" y="2297907"/>
            <a:ext cx="3032125" cy="1208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26" name="AutoShape 138"/>
          <p:cNvCxnSpPr>
            <a:cxnSpLocks noChangeShapeType="1"/>
            <a:stCxn id="652377" idx="2"/>
            <a:endCxn id="652399" idx="0"/>
          </p:cNvCxnSpPr>
          <p:nvPr/>
        </p:nvCxnSpPr>
        <p:spPr bwMode="auto">
          <a:xfrm rot="16200000" flipH="1">
            <a:off x="7185026" y="1898650"/>
            <a:ext cx="608012" cy="39687"/>
          </a:xfrm>
          <a:prstGeom prst="bent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2427" name="AutoShape 139"/>
          <p:cNvCxnSpPr>
            <a:cxnSpLocks noChangeShapeType="1"/>
            <a:stCxn id="652295" idx="1"/>
            <a:endCxn id="652304" idx="2"/>
          </p:cNvCxnSpPr>
          <p:nvPr/>
        </p:nvCxnSpPr>
        <p:spPr bwMode="auto">
          <a:xfrm rot="10800000">
            <a:off x="1712913" y="5041900"/>
            <a:ext cx="4491037" cy="2571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6048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11-1. Quick Menu</a:t>
            </a: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60484" name="AutoShape 4"/>
          <p:cNvSpPr>
            <a:spLocks noChangeArrowheads="1"/>
          </p:cNvSpPr>
          <p:nvPr/>
        </p:nvSpPr>
        <p:spPr bwMode="auto">
          <a:xfrm>
            <a:off x="3043238" y="922338"/>
            <a:ext cx="895350" cy="4238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시점 조회</a:t>
            </a:r>
          </a:p>
        </p:txBody>
      </p:sp>
      <p:sp>
        <p:nvSpPr>
          <p:cNvPr id="660486" name="AutoShape 6"/>
          <p:cNvSpPr>
            <a:spLocks noChangeArrowheads="1"/>
          </p:cNvSpPr>
          <p:nvPr/>
        </p:nvSpPr>
        <p:spPr bwMode="auto">
          <a:xfrm>
            <a:off x="2106613" y="903288"/>
            <a:ext cx="884237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 ③</a:t>
            </a:r>
            <a:r>
              <a:rPr lang="ko-KR" altLang="en-US"/>
              <a:t>연체요 율</a:t>
            </a:r>
          </a:p>
        </p:txBody>
      </p:sp>
      <p:sp>
        <p:nvSpPr>
          <p:cNvPr id="660487" name="AutoShape 7"/>
          <p:cNvSpPr>
            <a:spLocks noChangeArrowheads="1"/>
          </p:cNvSpPr>
          <p:nvPr/>
        </p:nvSpPr>
        <p:spPr bwMode="auto">
          <a:xfrm>
            <a:off x="4011613" y="936625"/>
            <a:ext cx="792162" cy="419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미납수정</a:t>
            </a:r>
          </a:p>
        </p:txBody>
      </p:sp>
      <p:sp>
        <p:nvSpPr>
          <p:cNvPr id="660488" name="AutoShape 8"/>
          <p:cNvSpPr>
            <a:spLocks noChangeArrowheads="1"/>
          </p:cNvSpPr>
          <p:nvPr/>
        </p:nvSpPr>
        <p:spPr bwMode="auto">
          <a:xfrm>
            <a:off x="4857750" y="917575"/>
            <a:ext cx="950913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납기일변경</a:t>
            </a:r>
          </a:p>
        </p:txBody>
      </p:sp>
      <p:sp>
        <p:nvSpPr>
          <p:cNvPr id="660489" name="AutoShape 9"/>
          <p:cNvSpPr>
            <a:spLocks noChangeArrowheads="1"/>
          </p:cNvSpPr>
          <p:nvPr/>
        </p:nvSpPr>
        <p:spPr bwMode="auto">
          <a:xfrm>
            <a:off x="5875338" y="931863"/>
            <a:ext cx="827087" cy="4095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⑦</a:t>
            </a:r>
            <a:r>
              <a:rPr lang="ko-KR" altLang="en-US"/>
              <a:t>고지현황</a:t>
            </a:r>
          </a:p>
        </p:txBody>
      </p:sp>
      <p:sp>
        <p:nvSpPr>
          <p:cNvPr id="660490" name="AutoShape 10"/>
          <p:cNvSpPr>
            <a:spLocks noChangeArrowheads="1"/>
          </p:cNvSpPr>
          <p:nvPr/>
        </p:nvSpPr>
        <p:spPr bwMode="auto">
          <a:xfrm>
            <a:off x="6769100" y="898525"/>
            <a:ext cx="998538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⑧</a:t>
            </a:r>
            <a:r>
              <a:rPr lang="ko-KR" altLang="en-US"/>
              <a:t>가수금현황</a:t>
            </a:r>
          </a:p>
        </p:txBody>
      </p:sp>
      <p:sp>
        <p:nvSpPr>
          <p:cNvPr id="660491" name="AutoShape 11"/>
          <p:cNvSpPr>
            <a:spLocks noChangeArrowheads="1"/>
          </p:cNvSpPr>
          <p:nvPr/>
        </p:nvSpPr>
        <p:spPr bwMode="auto">
          <a:xfrm>
            <a:off x="7800975" y="898525"/>
            <a:ext cx="95885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⑨</a:t>
            </a:r>
            <a:r>
              <a:rPr lang="ko-KR" altLang="en-US"/>
              <a:t>창구 체크</a:t>
            </a:r>
          </a:p>
        </p:txBody>
      </p:sp>
      <p:sp>
        <p:nvSpPr>
          <p:cNvPr id="660492" name="AutoShape 12"/>
          <p:cNvSpPr>
            <a:spLocks noChangeArrowheads="1"/>
          </p:cNvSpPr>
          <p:nvPr/>
        </p:nvSpPr>
        <p:spPr bwMode="auto">
          <a:xfrm>
            <a:off x="1438275" y="1425575"/>
            <a:ext cx="1296988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⑪</a:t>
            </a:r>
            <a:r>
              <a:rPr lang="ko-KR" altLang="en-US"/>
              <a:t>관리비 가져오기 </a:t>
            </a:r>
          </a:p>
          <a:p>
            <a:pPr algn="ctr"/>
            <a:r>
              <a:rPr lang="ko-KR" altLang="en-US"/>
              <a:t>후 추가수정</a:t>
            </a:r>
          </a:p>
        </p:txBody>
      </p:sp>
      <p:sp>
        <p:nvSpPr>
          <p:cNvPr id="660493" name="AutoShape 13"/>
          <p:cNvSpPr>
            <a:spLocks noChangeArrowheads="1"/>
          </p:cNvSpPr>
          <p:nvPr/>
        </p:nvSpPr>
        <p:spPr bwMode="auto">
          <a:xfrm>
            <a:off x="247650" y="1425575"/>
            <a:ext cx="1079500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⑩</a:t>
            </a:r>
            <a:r>
              <a:rPr lang="ko-KR" altLang="en-US"/>
              <a:t>월 분별등록</a:t>
            </a:r>
          </a:p>
        </p:txBody>
      </p:sp>
      <p:sp>
        <p:nvSpPr>
          <p:cNvPr id="660494" name="AutoShape 14"/>
          <p:cNvSpPr>
            <a:spLocks noChangeArrowheads="1"/>
          </p:cNvSpPr>
          <p:nvPr/>
        </p:nvSpPr>
        <p:spPr bwMode="auto">
          <a:xfrm>
            <a:off x="2765425" y="1417638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⑫</a:t>
            </a:r>
            <a:r>
              <a:rPr lang="ko-KR" altLang="en-US"/>
              <a:t>세대별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60495" name="AutoShape 15"/>
          <p:cNvSpPr>
            <a:spLocks noChangeArrowheads="1"/>
          </p:cNvSpPr>
          <p:nvPr/>
        </p:nvSpPr>
        <p:spPr bwMode="auto">
          <a:xfrm>
            <a:off x="5576888" y="139382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⑭</a:t>
            </a:r>
            <a:r>
              <a:rPr lang="ko-KR" altLang="en-US"/>
              <a:t>일일 수납 </a:t>
            </a:r>
          </a:p>
          <a:p>
            <a:pPr algn="ctr"/>
            <a:r>
              <a:rPr lang="ko-KR" altLang="en-US"/>
              <a:t>대장</a:t>
            </a:r>
          </a:p>
        </p:txBody>
      </p:sp>
      <p:sp>
        <p:nvSpPr>
          <p:cNvPr id="660496" name="AutoShape 16"/>
          <p:cNvSpPr>
            <a:spLocks noChangeArrowheads="1"/>
          </p:cNvSpPr>
          <p:nvPr/>
        </p:nvSpPr>
        <p:spPr bwMode="auto">
          <a:xfrm>
            <a:off x="4175125" y="14128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⑬</a:t>
            </a:r>
            <a:r>
              <a:rPr lang="ko-KR" altLang="en-US"/>
              <a:t>특정 세대 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60497" name="AutoShape 17"/>
          <p:cNvSpPr>
            <a:spLocks noChangeArrowheads="1"/>
          </p:cNvSpPr>
          <p:nvPr/>
        </p:nvSpPr>
        <p:spPr bwMode="auto">
          <a:xfrm>
            <a:off x="6997700" y="139382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⑮</a:t>
            </a:r>
            <a:r>
              <a:rPr lang="ko-KR" altLang="en-US"/>
              <a:t>특정 세대</a:t>
            </a:r>
          </a:p>
          <a:p>
            <a:pPr algn="ctr"/>
            <a:r>
              <a:rPr lang="ko-KR" altLang="en-US"/>
              <a:t>수납 내역</a:t>
            </a:r>
          </a:p>
        </p:txBody>
      </p:sp>
      <p:sp>
        <p:nvSpPr>
          <p:cNvPr id="660498" name="AutoShape 18"/>
          <p:cNvSpPr>
            <a:spLocks noChangeArrowheads="1"/>
          </p:cNvSpPr>
          <p:nvPr/>
        </p:nvSpPr>
        <p:spPr bwMode="auto">
          <a:xfrm>
            <a:off x="273050" y="884238"/>
            <a:ext cx="89217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월별 조회</a:t>
            </a:r>
          </a:p>
        </p:txBody>
      </p:sp>
      <p:sp>
        <p:nvSpPr>
          <p:cNvPr id="660499" name="AutoShape 19"/>
          <p:cNvSpPr>
            <a:spLocks noChangeArrowheads="1"/>
          </p:cNvSpPr>
          <p:nvPr/>
        </p:nvSpPr>
        <p:spPr bwMode="auto">
          <a:xfrm>
            <a:off x="1208088" y="908050"/>
            <a:ext cx="836612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 ②</a:t>
            </a:r>
            <a:r>
              <a:rPr lang="ko-KR" altLang="en-US"/>
              <a:t>성명 조회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11.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완납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분납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자동이체 통합관리</a:t>
            </a:r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미납내역을 완납 또는 분납으로 등록 하거나 취소하는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ko-KR" sz="1000"/>
              <a:t>미납대상자를 찿 는 방법은 월별 로 찿 는 방법과 입력한 금액으로 대상자를 찿 는 방법이 있다.</a:t>
            </a:r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ko-KR" sz="1000"/>
              <a:t>고지서의 바코드를 입력하면 해당 미납내역이</a:t>
            </a:r>
            <a:r>
              <a:rPr lang="ko-KR" altLang="en-US" sz="1000"/>
              <a:t> 자동으로 입력된다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수납 옵션 테이블에서 수납 기준정보를 가져와서 작업을 한다</a:t>
            </a:r>
            <a:r>
              <a:rPr lang="en-US" altLang="ko-KR" sz="1000"/>
              <a:t>.</a:t>
            </a:r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09286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09288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09289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09290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ko-KR" altLang="en-US" sz="1000"/>
              <a:t>완납 대상자 관리는  완납조회확인</a:t>
            </a:r>
            <a:r>
              <a:rPr lang="en-US" altLang="ko-KR" sz="1000"/>
              <a:t>,</a:t>
            </a:r>
            <a:r>
              <a:rPr lang="ko-KR" altLang="en-US" sz="1000"/>
              <a:t>완납내역저장</a:t>
            </a:r>
            <a:r>
              <a:rPr lang="en-US" altLang="ko-KR" sz="1000"/>
              <a:t>,</a:t>
            </a:r>
            <a:r>
              <a:rPr lang="ko-KR" altLang="en-US" sz="1000"/>
              <a:t>완납내역삭제</a:t>
            </a:r>
            <a:r>
              <a:rPr lang="en-US" altLang="ko-KR" sz="1000"/>
              <a:t>,</a:t>
            </a:r>
            <a:r>
              <a:rPr lang="ko-KR" altLang="en-US" sz="1000"/>
              <a:t>미납정보확인</a:t>
            </a:r>
            <a:r>
              <a:rPr lang="en-US" altLang="ko-KR" sz="1000"/>
              <a:t>,</a:t>
            </a:r>
            <a:r>
              <a:rPr lang="ko-KR" altLang="en-US" sz="1000"/>
              <a:t>월별미납금액확인</a:t>
            </a:r>
            <a:r>
              <a:rPr lang="en-US" altLang="ko-KR" sz="1000"/>
              <a:t>,</a:t>
            </a:r>
            <a:r>
              <a:rPr lang="ko-KR" altLang="en-US" sz="1000"/>
              <a:t>성명조회</a:t>
            </a:r>
            <a:r>
              <a:rPr lang="en-US" altLang="ko-KR" sz="1000"/>
              <a:t>,</a:t>
            </a:r>
            <a:r>
              <a:rPr lang="ko-KR" altLang="en-US" sz="1000"/>
              <a:t>분납등록</a:t>
            </a:r>
          </a:p>
          <a:p>
            <a:r>
              <a:rPr lang="ko-KR" altLang="en-US" sz="1000"/>
              <a:t> 의 </a:t>
            </a:r>
            <a:r>
              <a:rPr lang="en-US" altLang="ko-KR" sz="1000"/>
              <a:t>7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수납조회확인 </a:t>
            </a:r>
          </a:p>
          <a:p>
            <a:r>
              <a:rPr lang="ko-KR" altLang="en-US" sz="1000"/>
              <a:t>   ● 수납일자</a:t>
            </a:r>
            <a:r>
              <a:rPr lang="en-US" altLang="ko-KR" sz="1000"/>
              <a:t>,</a:t>
            </a:r>
            <a:r>
              <a:rPr lang="ko-KR" altLang="en-US" sz="1000"/>
              <a:t>고지 년 월</a:t>
            </a:r>
            <a:r>
              <a:rPr lang="en-US" altLang="ko-KR" sz="1000"/>
              <a:t>,</a:t>
            </a:r>
            <a:r>
              <a:rPr lang="ko-KR" altLang="en-US" sz="1000"/>
              <a:t>동 호 수</a:t>
            </a:r>
            <a:r>
              <a:rPr lang="en-US" altLang="ko-KR" sz="1000"/>
              <a:t>,</a:t>
            </a:r>
            <a:r>
              <a:rPr lang="ko-KR" altLang="en-US" sz="1000"/>
              <a:t>계산대상구분</a:t>
            </a:r>
            <a:r>
              <a:rPr lang="en-US" altLang="ko-KR" sz="1000"/>
              <a:t>,</a:t>
            </a:r>
            <a:r>
              <a:rPr lang="ko-KR" altLang="en-US" sz="1000"/>
              <a:t>입주구분</a:t>
            </a:r>
            <a:r>
              <a:rPr lang="en-US" altLang="ko-KR" sz="1000"/>
              <a:t>,</a:t>
            </a:r>
            <a:r>
              <a:rPr lang="ko-KR" altLang="en-US" sz="1000"/>
              <a:t>수납은행을 선택하여 미납 내역 테이블의 미납을 조회 하는</a:t>
            </a:r>
          </a:p>
          <a:p>
            <a:r>
              <a:rPr lang="ko-KR" altLang="en-US" sz="1000"/>
              <a:t>      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입주구분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입 주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분 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 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</a:t>
            </a:r>
            <a:r>
              <a:rPr lang="ko-KR" altLang="en-US" sz="1000"/>
              <a:t>공 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5) </a:t>
            </a:r>
            <a:r>
              <a:rPr lang="ko-KR" altLang="en-US" sz="1000"/>
              <a:t>예 외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6) </a:t>
            </a:r>
            <a:r>
              <a:rPr lang="ko-KR" altLang="en-US" sz="1000"/>
              <a:t>본 사 　</a:t>
            </a:r>
            <a:r>
              <a:rPr lang="ko-KR" altLang="en-US" sz="1000" b="1"/>
              <a:t>　</a:t>
            </a:r>
            <a:r>
              <a:rPr lang="ko-KR" altLang="en-US" sz="1000"/>
              <a:t> </a:t>
            </a:r>
          </a:p>
          <a:p>
            <a:r>
              <a:rPr lang="ko-KR" altLang="en-US" sz="1000"/>
              <a:t>   ● 수납은행 </a:t>
            </a:r>
            <a:r>
              <a:rPr lang="en-US" altLang="ko-KR" sz="1000"/>
              <a:t>: </a:t>
            </a:r>
            <a:r>
              <a:rPr lang="ko-KR" altLang="en-US" sz="1000"/>
              <a:t>해당단지의 이체시키는 은행에 대해서 조회 하고자  할 때 선택한다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미납금액 찿 기의 성명란이 공백이 아니면  가족사항</a:t>
            </a:r>
            <a:r>
              <a:rPr lang="en-US" altLang="ko-KR" sz="1000"/>
              <a:t>(carfamily)</a:t>
            </a:r>
            <a:r>
              <a:rPr lang="ko-KR" altLang="en-US" sz="1000"/>
              <a:t>에서 같은 성명을 찿는다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세대정보</a:t>
            </a:r>
            <a:r>
              <a:rPr lang="en-US" altLang="ko-KR" sz="1000"/>
              <a:t>(Room_info)</a:t>
            </a:r>
            <a:r>
              <a:rPr lang="ko-KR" altLang="en-US" sz="1000"/>
              <a:t>테이블에서 입주자성명을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 b="1"/>
              <a:t>수납 옵션 테이블에서 차감우선순위</a:t>
            </a:r>
            <a:r>
              <a:rPr lang="en-US" altLang="ko-KR" sz="1000" b="1"/>
              <a:t>,</a:t>
            </a:r>
            <a:r>
              <a:rPr lang="ko-KR" altLang="en-US" sz="1000" b="1"/>
              <a:t>가수금 처리유무</a:t>
            </a:r>
            <a:r>
              <a:rPr lang="en-US" altLang="ko-KR" sz="1000" b="1"/>
              <a:t>,</a:t>
            </a:r>
            <a:r>
              <a:rPr lang="ko-KR" altLang="en-US" sz="1000" b="1"/>
              <a:t>고지 년 월 정보를 가져온다</a:t>
            </a:r>
            <a:r>
              <a:rPr lang="en-US" altLang="ko-KR" sz="1000" b="1"/>
              <a:t>.</a:t>
            </a:r>
          </a:p>
          <a:p>
            <a:r>
              <a:rPr lang="en-US" altLang="ko-KR" sz="1000" b="1"/>
              <a:t>   ● </a:t>
            </a:r>
            <a:r>
              <a:rPr lang="ko-KR" altLang="en-US" sz="1000" b="1"/>
              <a:t>기존에 사용 하는 버튼은 </a:t>
            </a:r>
            <a:r>
              <a:rPr lang="en-US" altLang="ko-KR" sz="1000" b="1"/>
              <a:t>QUICK MENU</a:t>
            </a:r>
            <a:r>
              <a:rPr lang="ko-KR" altLang="en-US" sz="1000" b="1"/>
              <a:t>로 관리한다</a:t>
            </a:r>
            <a:r>
              <a:rPr lang="en-US" altLang="ko-KR" sz="1000" b="1"/>
              <a:t>.</a:t>
            </a:r>
          </a:p>
          <a:p>
            <a:r>
              <a:rPr lang="en-US" altLang="ko-KR" sz="1000" b="1"/>
              <a:t>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수납 내역 저장 </a:t>
            </a:r>
          </a:p>
          <a:p>
            <a:r>
              <a:rPr lang="ko-KR" altLang="en-US" sz="1000"/>
              <a:t>   ● 해당되는 세대 중 완납 또는 분납 되는 자에 따라 수납내역을 미납내역에 완납처리를 하고 수납테이블 에 등록해준다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  <a:p>
            <a:r>
              <a:rPr lang="ko-KR" altLang="en-US" sz="1000"/>
              <a:t>   ● 수납 금액이 완납 또는 분납을 구분하여 처리를 해주어야 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  <a:r>
              <a:rPr lang="ko-KR" altLang="en-US" sz="1000" b="1"/>
              <a:t>　</a:t>
            </a:r>
          </a:p>
          <a:p>
            <a:r>
              <a:rPr lang="en-US" altLang="ko-KR" sz="1000"/>
              <a:t>3. </a:t>
            </a:r>
            <a:r>
              <a:rPr lang="ko-KR" altLang="en-US" sz="1000"/>
              <a:t>수납 내역 삭제 </a:t>
            </a:r>
            <a:endParaRPr lang="ko-KR" altLang="en-US" sz="1000" b="1"/>
          </a:p>
          <a:p>
            <a:r>
              <a:rPr lang="ko-KR" altLang="en-US" sz="1000"/>
              <a:t>   ● 해당월의 처리된 세대 중 미납 내역 테이블의 완납 여부 또는 분납을 취소 할 때 처리한다</a:t>
            </a:r>
            <a:r>
              <a:rPr lang="en-US" altLang="ko-KR" sz="1000"/>
              <a:t>. 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삭제를 하면 수납 내역의 테이블 은 삭제한다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분납된 내역을 삭제하는 처리 방식은 수납내역은 삭제 처리하고 수납금액을 미납금액에 더 해준다</a:t>
            </a:r>
            <a:r>
              <a:rPr lang="en-US" altLang="ko-KR" sz="1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11.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완납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분납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자동이체 관리</a:t>
            </a:r>
          </a:p>
        </p:txBody>
      </p:sp>
      <p:sp>
        <p:nvSpPr>
          <p:cNvPr id="61030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4. </a:t>
            </a:r>
            <a:r>
              <a:rPr lang="ko-KR" altLang="en-US" sz="1000"/>
              <a:t>미납 정보 확인 </a:t>
            </a:r>
          </a:p>
          <a:p>
            <a:r>
              <a:rPr lang="ko-KR" altLang="en-US" sz="1000"/>
              <a:t>   ● 세대정보</a:t>
            </a:r>
            <a:r>
              <a:rPr lang="en-US" altLang="ko-KR" sz="1000"/>
              <a:t>(Room_info)</a:t>
            </a:r>
            <a:r>
              <a:rPr lang="ko-KR" altLang="en-US" sz="1000"/>
              <a:t>의 입주자성명을 가져온다</a:t>
            </a:r>
            <a:r>
              <a:rPr lang="en-US" altLang="ko-KR" sz="1000"/>
              <a:t>.</a:t>
            </a:r>
          </a:p>
          <a:p>
            <a:r>
              <a:rPr lang="en-US" altLang="ko-KR" sz="1000" b="1"/>
              <a:t>   </a:t>
            </a:r>
            <a:r>
              <a:rPr lang="en-US" altLang="ko-KR" sz="1000"/>
              <a:t>● </a:t>
            </a:r>
            <a:r>
              <a:rPr lang="ko-KR" altLang="en-US" sz="1000"/>
              <a:t>가족사항</a:t>
            </a:r>
            <a:r>
              <a:rPr lang="en-US" altLang="ko-KR" sz="1000"/>
              <a:t>(Carfamily)</a:t>
            </a:r>
            <a:r>
              <a:rPr lang="ko-KR" altLang="en-US" sz="1000"/>
              <a:t>의 성명을 가져온다</a:t>
            </a:r>
            <a:r>
              <a:rPr lang="en-US" altLang="ko-KR" sz="1000"/>
              <a:t>.</a:t>
            </a:r>
            <a:endParaRPr lang="en-US" altLang="ko-KR" sz="1000" b="1"/>
          </a:p>
          <a:p>
            <a:r>
              <a:rPr lang="en-US" altLang="ko-KR" sz="1000"/>
              <a:t>   ● </a:t>
            </a:r>
            <a:r>
              <a:rPr lang="ko-KR" altLang="en-US" sz="1000"/>
              <a:t>입주구분</a:t>
            </a:r>
            <a:r>
              <a:rPr lang="en-US" altLang="ko-KR" sz="1000"/>
              <a:t>,</a:t>
            </a:r>
            <a:r>
              <a:rPr lang="ko-KR" altLang="en-US" sz="1000"/>
              <a:t>해당 동을 선택하여 미납 내역 테이블의 미납자만 조회 하는 것이다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미납 정보 확인을 하고 완납처리를 해야만 하는 것이 아니다 필요하면 작업을 하고 바로 완납 작업을 해도</a:t>
            </a:r>
          </a:p>
          <a:p>
            <a:r>
              <a:rPr lang="ko-KR" altLang="en-US" sz="1000"/>
              <a:t>        관계 없다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5. </a:t>
            </a:r>
            <a:r>
              <a:rPr lang="ko-KR" altLang="en-US" sz="1000"/>
              <a:t>월별 미납 금액확인</a:t>
            </a:r>
          </a:p>
          <a:p>
            <a:r>
              <a:rPr lang="ko-KR" altLang="en-US" sz="1000"/>
              <a:t>   ● 무통장입금금액에서 미납금액을 확인을 못했을 경우에 각 월별로 입금금액과 동일한 미납금을 조회한다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6. </a:t>
            </a:r>
            <a:r>
              <a:rPr lang="ko-KR" altLang="en-US" sz="1000"/>
              <a:t>성명조회</a:t>
            </a:r>
          </a:p>
          <a:p>
            <a:r>
              <a:rPr lang="ko-KR" altLang="en-US" sz="1000"/>
              <a:t>   ● 관리비 시스템의 입주자기록정보 의 성명조회 프로그램을 조회한다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133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12.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분납 대상자 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11332" name="Group 4"/>
          <p:cNvGrpSpPr>
            <a:grpSpLocks/>
          </p:cNvGrpSpPr>
          <p:nvPr/>
        </p:nvGrpSpPr>
        <p:grpSpPr bwMode="auto">
          <a:xfrm>
            <a:off x="6699250" y="4797425"/>
            <a:ext cx="990600" cy="457200"/>
            <a:chOff x="720" y="624"/>
            <a:chExt cx="624" cy="288"/>
          </a:xfrm>
        </p:grpSpPr>
        <p:grpSp>
          <p:nvGrpSpPr>
            <p:cNvPr id="611333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1334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1335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11336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1338" name="Rectangle 10"/>
          <p:cNvSpPr>
            <a:spLocks noChangeArrowheads="1"/>
          </p:cNvSpPr>
          <p:nvPr/>
        </p:nvSpPr>
        <p:spPr bwMode="auto">
          <a:xfrm>
            <a:off x="217488" y="836613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관리사무소</a:t>
            </a:r>
          </a:p>
        </p:txBody>
      </p:sp>
      <p:sp>
        <p:nvSpPr>
          <p:cNvPr id="611341" name="AutoShape 13"/>
          <p:cNvSpPr>
            <a:spLocks noChangeArrowheads="1"/>
          </p:cNvSpPr>
          <p:nvPr/>
        </p:nvSpPr>
        <p:spPr bwMode="auto">
          <a:xfrm>
            <a:off x="1928813" y="5851525"/>
            <a:ext cx="10795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 </a:t>
            </a:r>
            <a:r>
              <a:rPr lang="ko-KR" altLang="en-US"/>
              <a:t>분납 내역</a:t>
            </a:r>
          </a:p>
          <a:p>
            <a:pPr algn="ctr"/>
            <a:r>
              <a:rPr lang="ko-KR" altLang="en-US"/>
              <a:t>삭제</a:t>
            </a:r>
          </a:p>
        </p:txBody>
      </p:sp>
      <p:sp>
        <p:nvSpPr>
          <p:cNvPr id="611347" name="AutoShape 19"/>
          <p:cNvSpPr>
            <a:spLocks noChangeArrowheads="1"/>
          </p:cNvSpPr>
          <p:nvPr/>
        </p:nvSpPr>
        <p:spPr bwMode="auto">
          <a:xfrm>
            <a:off x="1136650" y="4584700"/>
            <a:ext cx="11525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미납 및 완납 </a:t>
            </a:r>
          </a:p>
          <a:p>
            <a:pPr algn="ctr"/>
            <a:r>
              <a:rPr lang="ko-KR" altLang="en-US"/>
              <a:t>조회확인</a:t>
            </a:r>
          </a:p>
        </p:txBody>
      </p:sp>
      <p:sp>
        <p:nvSpPr>
          <p:cNvPr id="611350" name="AutoShape 22"/>
          <p:cNvSpPr>
            <a:spLocks noChangeArrowheads="1"/>
          </p:cNvSpPr>
          <p:nvPr/>
        </p:nvSpPr>
        <p:spPr bwMode="auto">
          <a:xfrm>
            <a:off x="631825" y="220821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입주구분 확인</a:t>
            </a:r>
          </a:p>
        </p:txBody>
      </p:sp>
      <p:sp>
        <p:nvSpPr>
          <p:cNvPr id="611351" name="AutoShape 23"/>
          <p:cNvSpPr>
            <a:spLocks noChangeArrowheads="1"/>
          </p:cNvSpPr>
          <p:nvPr/>
        </p:nvSpPr>
        <p:spPr bwMode="auto">
          <a:xfrm>
            <a:off x="631825" y="3792538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수납은행 확인</a:t>
            </a:r>
          </a:p>
        </p:txBody>
      </p:sp>
      <p:grpSp>
        <p:nvGrpSpPr>
          <p:cNvPr id="611352" name="Group 24"/>
          <p:cNvGrpSpPr>
            <a:grpSpLocks/>
          </p:cNvGrpSpPr>
          <p:nvPr/>
        </p:nvGrpSpPr>
        <p:grpSpPr bwMode="auto">
          <a:xfrm>
            <a:off x="8283575" y="4791075"/>
            <a:ext cx="990600" cy="457200"/>
            <a:chOff x="720" y="624"/>
            <a:chExt cx="624" cy="288"/>
          </a:xfrm>
        </p:grpSpPr>
        <p:grpSp>
          <p:nvGrpSpPr>
            <p:cNvPr id="611353" name="Group 2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1354" name="Freeform 2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1355" name="Text Box 2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11356" name="Line 2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1363" name="AutoShape 35"/>
          <p:cNvSpPr>
            <a:spLocks noChangeArrowheads="1"/>
          </p:cNvSpPr>
          <p:nvPr/>
        </p:nvSpPr>
        <p:spPr bwMode="auto">
          <a:xfrm>
            <a:off x="631825" y="3000375"/>
            <a:ext cx="10795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조회 조건 확인</a:t>
            </a:r>
          </a:p>
        </p:txBody>
      </p:sp>
      <p:cxnSp>
        <p:nvCxnSpPr>
          <p:cNvPr id="611365" name="AutoShape 37"/>
          <p:cNvCxnSpPr>
            <a:cxnSpLocks noChangeShapeType="1"/>
            <a:stCxn id="611338" idx="2"/>
            <a:endCxn id="611350" idx="0"/>
          </p:cNvCxnSpPr>
          <p:nvPr/>
        </p:nvCxnSpPr>
        <p:spPr bwMode="auto">
          <a:xfrm rot="16200000" flipH="1">
            <a:off x="522288" y="1557338"/>
            <a:ext cx="914400" cy="387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367" name="AutoShape 39"/>
          <p:cNvCxnSpPr>
            <a:cxnSpLocks noChangeShapeType="1"/>
            <a:stCxn id="611351" idx="2"/>
            <a:endCxn id="611347" idx="0"/>
          </p:cNvCxnSpPr>
          <p:nvPr/>
        </p:nvCxnSpPr>
        <p:spPr bwMode="auto">
          <a:xfrm rot="16200000" flipH="1">
            <a:off x="1275557" y="4147344"/>
            <a:ext cx="334962" cy="539750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379" name="AutoShape 51"/>
          <p:cNvCxnSpPr>
            <a:cxnSpLocks noChangeShapeType="1"/>
            <a:stCxn id="611350" idx="2"/>
            <a:endCxn id="611363" idx="0"/>
          </p:cNvCxnSpPr>
          <p:nvPr/>
        </p:nvCxnSpPr>
        <p:spPr bwMode="auto">
          <a:xfrm rot="5400000">
            <a:off x="1004888" y="2832100"/>
            <a:ext cx="334962" cy="1588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380" name="AutoShape 52"/>
          <p:cNvCxnSpPr>
            <a:cxnSpLocks noChangeShapeType="1"/>
            <a:stCxn id="611363" idx="2"/>
            <a:endCxn id="611351" idx="0"/>
          </p:cNvCxnSpPr>
          <p:nvPr/>
        </p:nvCxnSpPr>
        <p:spPr bwMode="auto">
          <a:xfrm rot="16200000" flipH="1">
            <a:off x="1004887" y="3624263"/>
            <a:ext cx="334963" cy="1588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1402" name="AutoShape 74"/>
          <p:cNvSpPr>
            <a:spLocks noChangeArrowheads="1"/>
          </p:cNvSpPr>
          <p:nvPr/>
        </p:nvSpPr>
        <p:spPr bwMode="auto">
          <a:xfrm>
            <a:off x="7400925" y="1773238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동서</a:t>
            </a:r>
            <a:r>
              <a:rPr lang="en-US" altLang="ko-KR" sz="1000"/>
              <a:t>ITS </a:t>
            </a:r>
            <a:r>
              <a:rPr lang="ko-KR" altLang="en-US" sz="1000"/>
              <a:t>확인</a:t>
            </a:r>
            <a:endParaRPr lang="ko-KR" altLang="en-US"/>
          </a:p>
        </p:txBody>
      </p:sp>
      <p:sp>
        <p:nvSpPr>
          <p:cNvPr id="611407" name="Text Box 79"/>
          <p:cNvSpPr txBox="1">
            <a:spLocks noChangeArrowheads="1"/>
          </p:cNvSpPr>
          <p:nvPr/>
        </p:nvSpPr>
        <p:spPr bwMode="auto">
          <a:xfrm>
            <a:off x="6032500" y="4840288"/>
            <a:ext cx="7921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미납 정보</a:t>
            </a:r>
          </a:p>
        </p:txBody>
      </p:sp>
      <p:grpSp>
        <p:nvGrpSpPr>
          <p:cNvPr id="611424" name="Group 96"/>
          <p:cNvGrpSpPr>
            <a:grpSpLocks/>
          </p:cNvGrpSpPr>
          <p:nvPr/>
        </p:nvGrpSpPr>
        <p:grpSpPr bwMode="auto">
          <a:xfrm>
            <a:off x="3660775" y="1341438"/>
            <a:ext cx="990600" cy="533400"/>
            <a:chOff x="720" y="624"/>
            <a:chExt cx="624" cy="336"/>
          </a:xfrm>
        </p:grpSpPr>
        <p:grpSp>
          <p:nvGrpSpPr>
            <p:cNvPr id="611425" name="Group 97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611426" name="Freeform 9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1427" name="Text Box 9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수납은행</a:t>
                </a:r>
              </a:p>
              <a:p>
                <a:pPr algn="ctr"/>
                <a:r>
                  <a:rPr lang="en-US" altLang="ko-KR"/>
                  <a:t>(Deposit)</a:t>
                </a:r>
              </a:p>
            </p:txBody>
          </p:sp>
        </p:grpSp>
        <p:sp>
          <p:nvSpPr>
            <p:cNvPr id="611428" name="Line 10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1431" name="Text Box 103"/>
          <p:cNvSpPr txBox="1">
            <a:spLocks noChangeArrowheads="1"/>
          </p:cNvSpPr>
          <p:nvPr/>
        </p:nvSpPr>
        <p:spPr bwMode="auto">
          <a:xfrm>
            <a:off x="2576513" y="1384300"/>
            <a:ext cx="1081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수납은행정보</a:t>
            </a:r>
          </a:p>
        </p:txBody>
      </p:sp>
      <p:grpSp>
        <p:nvGrpSpPr>
          <p:cNvPr id="611433" name="Group 105"/>
          <p:cNvGrpSpPr>
            <a:grpSpLocks/>
          </p:cNvGrpSpPr>
          <p:nvPr/>
        </p:nvGrpSpPr>
        <p:grpSpPr bwMode="auto">
          <a:xfrm>
            <a:off x="3657600" y="1844675"/>
            <a:ext cx="1152525" cy="534988"/>
            <a:chOff x="720" y="624"/>
            <a:chExt cx="624" cy="328"/>
          </a:xfrm>
        </p:grpSpPr>
        <p:grpSp>
          <p:nvGrpSpPr>
            <p:cNvPr id="611434" name="Group 106"/>
            <p:cNvGrpSpPr>
              <a:grpSpLocks/>
            </p:cNvGrpSpPr>
            <p:nvPr/>
          </p:nvGrpSpPr>
          <p:grpSpPr bwMode="auto">
            <a:xfrm>
              <a:off x="720" y="624"/>
              <a:ext cx="624" cy="328"/>
              <a:chOff x="3792" y="336"/>
              <a:chExt cx="576" cy="328"/>
            </a:xfrm>
          </p:grpSpPr>
          <p:sp>
            <p:nvSpPr>
              <p:cNvPr id="611435" name="Freeform 10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1436" name="Text Box 10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세대정보</a:t>
                </a:r>
              </a:p>
              <a:p>
                <a:pPr algn="ctr"/>
                <a:r>
                  <a:rPr lang="en-US" altLang="ko-KR"/>
                  <a:t>Room-info</a:t>
                </a:r>
              </a:p>
            </p:txBody>
          </p:sp>
        </p:grpSp>
        <p:sp>
          <p:nvSpPr>
            <p:cNvPr id="611437" name="Line 10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11439" name="Text Box 111"/>
          <p:cNvSpPr txBox="1">
            <a:spLocks noChangeArrowheads="1"/>
          </p:cNvSpPr>
          <p:nvPr/>
        </p:nvSpPr>
        <p:spPr bwMode="auto">
          <a:xfrm>
            <a:off x="2576513" y="1844675"/>
            <a:ext cx="1152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입주자성명 정보</a:t>
            </a:r>
          </a:p>
        </p:txBody>
      </p:sp>
      <p:grpSp>
        <p:nvGrpSpPr>
          <p:cNvPr id="611443" name="Group 115"/>
          <p:cNvGrpSpPr>
            <a:grpSpLocks/>
          </p:cNvGrpSpPr>
          <p:nvPr/>
        </p:nvGrpSpPr>
        <p:grpSpPr bwMode="auto">
          <a:xfrm>
            <a:off x="3657600" y="2420938"/>
            <a:ext cx="1223963" cy="457200"/>
            <a:chOff x="720" y="624"/>
            <a:chExt cx="624" cy="288"/>
          </a:xfrm>
        </p:grpSpPr>
        <p:grpSp>
          <p:nvGrpSpPr>
            <p:cNvPr id="611444" name="Group 116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1445" name="Freeform 11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1446" name="Text Box 11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수납옵션</a:t>
                </a:r>
              </a:p>
            </p:txBody>
          </p:sp>
        </p:grpSp>
        <p:sp>
          <p:nvSpPr>
            <p:cNvPr id="611447" name="Line 11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1448" name="AutoShape 120"/>
          <p:cNvCxnSpPr>
            <a:cxnSpLocks noChangeShapeType="1"/>
          </p:cNvCxnSpPr>
          <p:nvPr/>
        </p:nvCxnSpPr>
        <p:spPr bwMode="auto">
          <a:xfrm rot="5400000">
            <a:off x="2294731" y="2837657"/>
            <a:ext cx="1970087" cy="1981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1464" name="AutoShape 136"/>
          <p:cNvSpPr>
            <a:spLocks noChangeArrowheads="1"/>
          </p:cNvSpPr>
          <p:nvPr/>
        </p:nvSpPr>
        <p:spPr bwMode="auto">
          <a:xfrm>
            <a:off x="5368925" y="3351213"/>
            <a:ext cx="1008063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분납 내역 </a:t>
            </a:r>
          </a:p>
          <a:p>
            <a:pPr algn="ctr"/>
            <a:r>
              <a:rPr lang="ko-KR" altLang="en-US"/>
              <a:t>저장</a:t>
            </a:r>
          </a:p>
          <a:p>
            <a:pPr algn="ctr"/>
            <a:endParaRPr lang="en-US" altLang="ko-KR"/>
          </a:p>
        </p:txBody>
      </p:sp>
      <p:cxnSp>
        <p:nvCxnSpPr>
          <p:cNvPr id="611472" name="AutoShape 144"/>
          <p:cNvCxnSpPr>
            <a:cxnSpLocks noChangeShapeType="1"/>
          </p:cNvCxnSpPr>
          <p:nvPr/>
        </p:nvCxnSpPr>
        <p:spPr bwMode="auto">
          <a:xfrm flipV="1">
            <a:off x="3008313" y="5151438"/>
            <a:ext cx="5770562" cy="9572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76" name="AutoShape 148"/>
          <p:cNvCxnSpPr>
            <a:cxnSpLocks noChangeShapeType="1"/>
          </p:cNvCxnSpPr>
          <p:nvPr/>
        </p:nvCxnSpPr>
        <p:spPr bwMode="auto">
          <a:xfrm rot="10800000">
            <a:off x="2289175" y="4879975"/>
            <a:ext cx="4410075" cy="1984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77" name="AutoShape 149"/>
          <p:cNvCxnSpPr>
            <a:cxnSpLocks noChangeShapeType="1"/>
            <a:stCxn id="611347" idx="1"/>
            <a:endCxn id="611341" idx="1"/>
          </p:cNvCxnSpPr>
          <p:nvPr/>
        </p:nvCxnSpPr>
        <p:spPr bwMode="auto">
          <a:xfrm rot="10800000" flipH="1" flipV="1">
            <a:off x="1136650" y="4813300"/>
            <a:ext cx="792163" cy="1266825"/>
          </a:xfrm>
          <a:prstGeom prst="bentConnector3">
            <a:avLst>
              <a:gd name="adj1" fmla="val -28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78" name="AutoShape 150"/>
          <p:cNvCxnSpPr>
            <a:cxnSpLocks noChangeShapeType="1"/>
            <a:stCxn id="611341" idx="3"/>
            <a:endCxn id="611335" idx="2"/>
          </p:cNvCxnSpPr>
          <p:nvPr/>
        </p:nvCxnSpPr>
        <p:spPr bwMode="auto">
          <a:xfrm flipV="1">
            <a:off x="3008313" y="5148263"/>
            <a:ext cx="4186237" cy="931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79" name="AutoShape 151"/>
          <p:cNvCxnSpPr>
            <a:cxnSpLocks noChangeShapeType="1"/>
          </p:cNvCxnSpPr>
          <p:nvPr/>
        </p:nvCxnSpPr>
        <p:spPr bwMode="auto">
          <a:xfrm flipV="1">
            <a:off x="2289175" y="3836988"/>
            <a:ext cx="3584575" cy="10048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85" name="AutoShape 157"/>
          <p:cNvCxnSpPr>
            <a:cxnSpLocks noChangeShapeType="1"/>
          </p:cNvCxnSpPr>
          <p:nvPr/>
        </p:nvCxnSpPr>
        <p:spPr bwMode="auto">
          <a:xfrm rot="10800000" flipV="1">
            <a:off x="2289175" y="2103438"/>
            <a:ext cx="1368425" cy="26622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87" name="AutoShape 159"/>
          <p:cNvCxnSpPr>
            <a:cxnSpLocks noChangeShapeType="1"/>
          </p:cNvCxnSpPr>
          <p:nvPr/>
        </p:nvCxnSpPr>
        <p:spPr bwMode="auto">
          <a:xfrm rot="10800000" flipV="1">
            <a:off x="1760538" y="1646238"/>
            <a:ext cx="1871662" cy="29384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1488" name="Oval 160"/>
          <p:cNvSpPr>
            <a:spLocks noChangeArrowheads="1"/>
          </p:cNvSpPr>
          <p:nvPr/>
        </p:nvSpPr>
        <p:spPr bwMode="auto">
          <a:xfrm>
            <a:off x="1784350" y="3068638"/>
            <a:ext cx="1150938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/>
              <a:t>Quick Menu</a:t>
            </a:r>
            <a:endParaRPr lang="en-US" altLang="ko-KR" sz="1000" b="1"/>
          </a:p>
          <a:p>
            <a:pPr algn="ctr"/>
            <a:r>
              <a:rPr lang="en-US" altLang="ko-KR" sz="1000" b="1"/>
              <a:t>12-1</a:t>
            </a:r>
          </a:p>
        </p:txBody>
      </p:sp>
      <p:cxnSp>
        <p:nvCxnSpPr>
          <p:cNvPr id="611491" name="AutoShape 163"/>
          <p:cNvCxnSpPr>
            <a:cxnSpLocks noChangeShapeType="1"/>
            <a:stCxn id="611464" idx="0"/>
            <a:endCxn id="611402" idx="1"/>
          </p:cNvCxnSpPr>
          <p:nvPr/>
        </p:nvCxnSpPr>
        <p:spPr bwMode="auto">
          <a:xfrm rot="16200000">
            <a:off x="5962650" y="1912938"/>
            <a:ext cx="1349375" cy="15271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92" name="AutoShape 164"/>
          <p:cNvCxnSpPr>
            <a:cxnSpLocks noChangeShapeType="1"/>
            <a:stCxn id="611402" idx="2"/>
            <a:endCxn id="611355" idx="0"/>
          </p:cNvCxnSpPr>
          <p:nvPr/>
        </p:nvCxnSpPr>
        <p:spPr bwMode="auto">
          <a:xfrm rot="16200000" flipH="1">
            <a:off x="7042150" y="3130551"/>
            <a:ext cx="2636837" cy="836612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93" name="AutoShape 165"/>
          <p:cNvCxnSpPr>
            <a:cxnSpLocks noChangeShapeType="1"/>
            <a:stCxn id="611402" idx="2"/>
            <a:endCxn id="611335" idx="0"/>
          </p:cNvCxnSpPr>
          <p:nvPr/>
        </p:nvCxnSpPr>
        <p:spPr bwMode="auto">
          <a:xfrm rot="5400000">
            <a:off x="6246813" y="3178175"/>
            <a:ext cx="2643187" cy="747713"/>
          </a:xfrm>
          <a:prstGeom prst="bentConnector3">
            <a:avLst>
              <a:gd name="adj1" fmla="val 49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1494" name="AutoShape 166"/>
          <p:cNvSpPr>
            <a:spLocks noChangeArrowheads="1"/>
          </p:cNvSpPr>
          <p:nvPr/>
        </p:nvSpPr>
        <p:spPr bwMode="auto">
          <a:xfrm>
            <a:off x="3243263" y="5229225"/>
            <a:ext cx="854075" cy="4286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 </a:t>
            </a:r>
            <a:r>
              <a:rPr lang="ko-KR" altLang="en-US"/>
              <a:t>연체 계산</a:t>
            </a:r>
          </a:p>
        </p:txBody>
      </p:sp>
      <p:cxnSp>
        <p:nvCxnSpPr>
          <p:cNvPr id="611496" name="AutoShape 168"/>
          <p:cNvCxnSpPr>
            <a:cxnSpLocks noChangeShapeType="1"/>
          </p:cNvCxnSpPr>
          <p:nvPr/>
        </p:nvCxnSpPr>
        <p:spPr bwMode="auto">
          <a:xfrm rot="16200000">
            <a:off x="1566069" y="3718719"/>
            <a:ext cx="1084262" cy="647700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97" name="AutoShape 169"/>
          <p:cNvCxnSpPr>
            <a:cxnSpLocks noChangeShapeType="1"/>
            <a:stCxn id="611347" idx="2"/>
            <a:endCxn id="611494" idx="1"/>
          </p:cNvCxnSpPr>
          <p:nvPr/>
        </p:nvCxnSpPr>
        <p:spPr bwMode="auto">
          <a:xfrm rot="16200000" flipH="1">
            <a:off x="2277269" y="4477544"/>
            <a:ext cx="401638" cy="15303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1498" name="AutoShape 170"/>
          <p:cNvCxnSpPr>
            <a:cxnSpLocks noChangeShapeType="1"/>
          </p:cNvCxnSpPr>
          <p:nvPr/>
        </p:nvCxnSpPr>
        <p:spPr bwMode="auto">
          <a:xfrm flipV="1">
            <a:off x="4122738" y="5148263"/>
            <a:ext cx="3033712" cy="2952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ChangeArrowheads="1"/>
          </p:cNvSpPr>
          <p:nvPr/>
        </p:nvSpPr>
        <p:spPr bwMode="auto">
          <a:xfrm>
            <a:off x="152400" y="738188"/>
            <a:ext cx="9601200" cy="5705475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5024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전체 업무 흐름도</a:t>
            </a:r>
          </a:p>
        </p:txBody>
      </p:sp>
      <p:sp>
        <p:nvSpPr>
          <p:cNvPr id="650244" name="Rectangle 4"/>
          <p:cNvSpPr>
            <a:spLocks noChangeArrowheads="1"/>
          </p:cNvSpPr>
          <p:nvPr/>
        </p:nvSpPr>
        <p:spPr bwMode="auto">
          <a:xfrm>
            <a:off x="374650" y="95567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 b="1"/>
              <a:t>관리비</a:t>
            </a: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7862888" y="8366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 b="1"/>
              <a:t>이체은행 및</a:t>
            </a:r>
          </a:p>
          <a:p>
            <a:pPr algn="ctr"/>
            <a:r>
              <a:rPr lang="ko-KR" altLang="en-US" sz="1000" b="1"/>
              <a:t>카드사</a:t>
            </a:r>
          </a:p>
        </p:txBody>
      </p:sp>
      <p:sp>
        <p:nvSpPr>
          <p:cNvPr id="650247" name="AutoShape 7"/>
          <p:cNvSpPr>
            <a:spLocks noChangeArrowheads="1"/>
          </p:cNvSpPr>
          <p:nvPr/>
        </p:nvSpPr>
        <p:spPr bwMode="auto">
          <a:xfrm>
            <a:off x="8482013" y="4052888"/>
            <a:ext cx="935037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불능자료</a:t>
            </a:r>
          </a:p>
          <a:p>
            <a:pPr algn="ctr"/>
            <a:r>
              <a:rPr lang="ko-KR" altLang="en-US" sz="1000" b="1"/>
              <a:t>대상자선정</a:t>
            </a:r>
          </a:p>
        </p:txBody>
      </p:sp>
      <p:sp>
        <p:nvSpPr>
          <p:cNvPr id="650248" name="Text Box 8"/>
          <p:cNvSpPr txBox="1">
            <a:spLocks noChangeArrowheads="1"/>
          </p:cNvSpPr>
          <p:nvPr/>
        </p:nvSpPr>
        <p:spPr bwMode="auto">
          <a:xfrm>
            <a:off x="1181100" y="1196975"/>
            <a:ext cx="81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관리비내역</a:t>
            </a:r>
          </a:p>
        </p:txBody>
      </p:sp>
      <p:sp>
        <p:nvSpPr>
          <p:cNvPr id="650249" name="AutoShape 9"/>
          <p:cNvSpPr>
            <a:spLocks noChangeArrowheads="1"/>
          </p:cNvSpPr>
          <p:nvPr/>
        </p:nvSpPr>
        <p:spPr bwMode="auto">
          <a:xfrm>
            <a:off x="2649538" y="1844675"/>
            <a:ext cx="1008062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관리비 가져오기</a:t>
            </a:r>
          </a:p>
        </p:txBody>
      </p:sp>
      <p:sp>
        <p:nvSpPr>
          <p:cNvPr id="650250" name="AutoShape 10"/>
          <p:cNvSpPr>
            <a:spLocks noChangeArrowheads="1"/>
          </p:cNvSpPr>
          <p:nvPr/>
        </p:nvSpPr>
        <p:spPr bwMode="auto">
          <a:xfrm>
            <a:off x="3584575" y="3332163"/>
            <a:ext cx="12954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관리비대상자</a:t>
            </a:r>
          </a:p>
          <a:p>
            <a:pPr algn="ctr"/>
            <a:r>
              <a:rPr lang="ko-KR" altLang="en-US" sz="1000" b="1"/>
              <a:t>선정 및 수납처리</a:t>
            </a:r>
          </a:p>
        </p:txBody>
      </p:sp>
      <p:sp>
        <p:nvSpPr>
          <p:cNvPr id="650251" name="Rectangle 11"/>
          <p:cNvSpPr>
            <a:spLocks noChangeArrowheads="1"/>
          </p:cNvSpPr>
          <p:nvPr/>
        </p:nvSpPr>
        <p:spPr bwMode="auto">
          <a:xfrm>
            <a:off x="8870950" y="8366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 b="1"/>
              <a:t>금융 결재 원</a:t>
            </a:r>
          </a:p>
        </p:txBody>
      </p:sp>
      <p:sp>
        <p:nvSpPr>
          <p:cNvPr id="650252" name="Text Box 12"/>
          <p:cNvSpPr txBox="1">
            <a:spLocks noChangeArrowheads="1"/>
          </p:cNvSpPr>
          <p:nvPr/>
        </p:nvSpPr>
        <p:spPr bwMode="auto">
          <a:xfrm>
            <a:off x="4200525" y="2868613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/>
              <a:t>관리비금액등록</a:t>
            </a:r>
          </a:p>
          <a:p>
            <a:pPr algn="ctr"/>
            <a:r>
              <a:rPr lang="ko-KR" altLang="en-US" sz="1000"/>
              <a:t>및 연체료계산</a:t>
            </a:r>
          </a:p>
        </p:txBody>
      </p:sp>
      <p:sp>
        <p:nvSpPr>
          <p:cNvPr id="650253" name="Text Box 13"/>
          <p:cNvSpPr txBox="1">
            <a:spLocks noChangeArrowheads="1"/>
          </p:cNvSpPr>
          <p:nvPr/>
        </p:nvSpPr>
        <p:spPr bwMode="auto">
          <a:xfrm>
            <a:off x="1281113" y="881063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관리비대상요청</a:t>
            </a:r>
          </a:p>
        </p:txBody>
      </p:sp>
      <p:sp>
        <p:nvSpPr>
          <p:cNvPr id="650257" name="AutoShape 17"/>
          <p:cNvSpPr>
            <a:spLocks noChangeArrowheads="1"/>
          </p:cNvSpPr>
          <p:nvPr/>
        </p:nvSpPr>
        <p:spPr bwMode="auto">
          <a:xfrm>
            <a:off x="7905750" y="578008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불능자료</a:t>
            </a:r>
          </a:p>
          <a:p>
            <a:pPr algn="ctr"/>
            <a:r>
              <a:rPr lang="ko-KR" altLang="en-US" sz="1000" b="1"/>
              <a:t>출력</a:t>
            </a:r>
          </a:p>
        </p:txBody>
      </p:sp>
      <p:sp>
        <p:nvSpPr>
          <p:cNvPr id="650260" name="Rectangle 20"/>
          <p:cNvSpPr>
            <a:spLocks noChangeArrowheads="1"/>
          </p:cNvSpPr>
          <p:nvPr/>
        </p:nvSpPr>
        <p:spPr bwMode="auto">
          <a:xfrm>
            <a:off x="6824663" y="836613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 b="1"/>
              <a:t>회계시스템</a:t>
            </a:r>
          </a:p>
        </p:txBody>
      </p:sp>
      <p:sp>
        <p:nvSpPr>
          <p:cNvPr id="650261" name="AutoShape 21"/>
          <p:cNvSpPr>
            <a:spLocks noChangeArrowheads="1"/>
          </p:cNvSpPr>
          <p:nvPr/>
        </p:nvSpPr>
        <p:spPr bwMode="auto">
          <a:xfrm>
            <a:off x="2071688" y="5876925"/>
            <a:ext cx="1008062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미납 연체 요 율</a:t>
            </a:r>
          </a:p>
        </p:txBody>
      </p:sp>
      <p:sp>
        <p:nvSpPr>
          <p:cNvPr id="650262" name="AutoShape 22"/>
          <p:cNvSpPr>
            <a:spLocks noChangeArrowheads="1"/>
          </p:cNvSpPr>
          <p:nvPr/>
        </p:nvSpPr>
        <p:spPr bwMode="auto">
          <a:xfrm>
            <a:off x="1065213" y="3429000"/>
            <a:ext cx="1008062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미납 내역등록</a:t>
            </a:r>
          </a:p>
        </p:txBody>
      </p:sp>
      <p:sp>
        <p:nvSpPr>
          <p:cNvPr id="650263" name="AutoShape 23"/>
          <p:cNvSpPr>
            <a:spLocks noChangeArrowheads="1"/>
          </p:cNvSpPr>
          <p:nvPr/>
        </p:nvSpPr>
        <p:spPr bwMode="auto">
          <a:xfrm>
            <a:off x="1065213" y="4340225"/>
            <a:ext cx="1008062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미납 파일등록</a:t>
            </a:r>
          </a:p>
          <a:p>
            <a:pPr algn="ctr"/>
            <a:r>
              <a:rPr lang="ko-KR" altLang="en-US" sz="1000" b="1"/>
              <a:t>연체료 재계산</a:t>
            </a:r>
          </a:p>
        </p:txBody>
      </p:sp>
      <p:sp>
        <p:nvSpPr>
          <p:cNvPr id="650265" name="AutoShape 25"/>
          <p:cNvSpPr>
            <a:spLocks noChangeArrowheads="1"/>
          </p:cNvSpPr>
          <p:nvPr/>
        </p:nvSpPr>
        <p:spPr bwMode="auto">
          <a:xfrm>
            <a:off x="992188" y="2636838"/>
            <a:ext cx="1008062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납기일변경</a:t>
            </a:r>
          </a:p>
        </p:txBody>
      </p:sp>
      <p:cxnSp>
        <p:nvCxnSpPr>
          <p:cNvPr id="650266" name="AutoShape 26"/>
          <p:cNvCxnSpPr>
            <a:cxnSpLocks noChangeShapeType="1"/>
          </p:cNvCxnSpPr>
          <p:nvPr/>
        </p:nvCxnSpPr>
        <p:spPr bwMode="auto">
          <a:xfrm>
            <a:off x="2073275" y="2781300"/>
            <a:ext cx="1511300" cy="695325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68" name="AutoShape 28"/>
          <p:cNvSpPr>
            <a:spLocks noChangeArrowheads="1"/>
          </p:cNvSpPr>
          <p:nvPr/>
        </p:nvSpPr>
        <p:spPr bwMode="auto">
          <a:xfrm>
            <a:off x="4583113" y="5780088"/>
            <a:ext cx="1008062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개별수납관리</a:t>
            </a:r>
          </a:p>
        </p:txBody>
      </p:sp>
      <p:sp>
        <p:nvSpPr>
          <p:cNvPr id="650269" name="Text Box 29"/>
          <p:cNvSpPr txBox="1">
            <a:spLocks noChangeArrowheads="1"/>
          </p:cNvSpPr>
          <p:nvPr/>
        </p:nvSpPr>
        <p:spPr bwMode="auto">
          <a:xfrm>
            <a:off x="6824663" y="5157788"/>
            <a:ext cx="15128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/>
              <a:t>이체 불능 자 개별등록</a:t>
            </a:r>
          </a:p>
        </p:txBody>
      </p:sp>
      <p:sp>
        <p:nvSpPr>
          <p:cNvPr id="650270" name="AutoShape 30"/>
          <p:cNvSpPr>
            <a:spLocks noChangeArrowheads="1"/>
          </p:cNvSpPr>
          <p:nvPr/>
        </p:nvSpPr>
        <p:spPr bwMode="auto">
          <a:xfrm>
            <a:off x="3935413" y="515778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통합대상자</a:t>
            </a:r>
          </a:p>
          <a:p>
            <a:pPr algn="ctr"/>
            <a:r>
              <a:rPr lang="ko-KR" altLang="en-US" sz="1000" b="1"/>
              <a:t>관리</a:t>
            </a:r>
          </a:p>
        </p:txBody>
      </p:sp>
      <p:sp>
        <p:nvSpPr>
          <p:cNvPr id="650271" name="AutoShape 31"/>
          <p:cNvSpPr>
            <a:spLocks noChangeArrowheads="1"/>
          </p:cNvSpPr>
          <p:nvPr/>
        </p:nvSpPr>
        <p:spPr bwMode="auto">
          <a:xfrm>
            <a:off x="5270500" y="5151438"/>
            <a:ext cx="7620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분납대상자</a:t>
            </a:r>
          </a:p>
          <a:p>
            <a:pPr algn="ctr"/>
            <a:r>
              <a:rPr lang="ko-KR" altLang="en-US" sz="1000" b="1"/>
              <a:t>관리</a:t>
            </a:r>
          </a:p>
        </p:txBody>
      </p:sp>
      <p:cxnSp>
        <p:nvCxnSpPr>
          <p:cNvPr id="650272" name="AutoShape 32"/>
          <p:cNvCxnSpPr>
            <a:cxnSpLocks noChangeShapeType="1"/>
            <a:stCxn id="650268" idx="0"/>
            <a:endCxn id="650271" idx="2"/>
          </p:cNvCxnSpPr>
          <p:nvPr/>
        </p:nvCxnSpPr>
        <p:spPr bwMode="auto">
          <a:xfrm flipV="1">
            <a:off x="5087938" y="5608638"/>
            <a:ext cx="563562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73" name="AutoShape 33"/>
          <p:cNvCxnSpPr>
            <a:cxnSpLocks noChangeShapeType="1"/>
            <a:stCxn id="650268" idx="0"/>
            <a:endCxn id="650270" idx="2"/>
          </p:cNvCxnSpPr>
          <p:nvPr/>
        </p:nvCxnSpPr>
        <p:spPr bwMode="auto">
          <a:xfrm flipH="1" flipV="1">
            <a:off x="4316413" y="5614988"/>
            <a:ext cx="771525" cy="165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78" name="Text Box 38"/>
          <p:cNvSpPr txBox="1">
            <a:spLocks noChangeArrowheads="1"/>
          </p:cNvSpPr>
          <p:nvPr/>
        </p:nvSpPr>
        <p:spPr bwMode="auto">
          <a:xfrm>
            <a:off x="1525588" y="4616450"/>
            <a:ext cx="187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/>
              <a:t>관리비시스템</a:t>
            </a:r>
          </a:p>
          <a:p>
            <a:pPr algn="ctr"/>
            <a:r>
              <a:rPr lang="ko-KR" altLang="en-US" sz="1000"/>
              <a:t>外 금액등록 한 연체료 재계산</a:t>
            </a:r>
          </a:p>
        </p:txBody>
      </p:sp>
      <p:sp>
        <p:nvSpPr>
          <p:cNvPr id="650279" name="AutoShape 39"/>
          <p:cNvSpPr>
            <a:spLocks noChangeArrowheads="1"/>
          </p:cNvSpPr>
          <p:nvPr/>
        </p:nvSpPr>
        <p:spPr bwMode="auto">
          <a:xfrm>
            <a:off x="2614613" y="765175"/>
            <a:ext cx="1008062" cy="288925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미납 연체 요 율</a:t>
            </a:r>
          </a:p>
        </p:txBody>
      </p:sp>
      <p:cxnSp>
        <p:nvCxnSpPr>
          <p:cNvPr id="650281" name="AutoShape 41"/>
          <p:cNvCxnSpPr>
            <a:cxnSpLocks noChangeShapeType="1"/>
            <a:stCxn id="650261" idx="1"/>
            <a:endCxn id="650263" idx="2"/>
          </p:cNvCxnSpPr>
          <p:nvPr/>
        </p:nvCxnSpPr>
        <p:spPr bwMode="auto">
          <a:xfrm rot="10800000">
            <a:off x="1570038" y="4797425"/>
            <a:ext cx="501650" cy="1308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82" name="AutoShape 42"/>
          <p:cNvCxnSpPr>
            <a:cxnSpLocks noChangeShapeType="1"/>
            <a:stCxn id="650261" idx="1"/>
            <a:endCxn id="650262" idx="1"/>
          </p:cNvCxnSpPr>
          <p:nvPr/>
        </p:nvCxnSpPr>
        <p:spPr bwMode="auto">
          <a:xfrm rot="10800000">
            <a:off x="1065213" y="3657600"/>
            <a:ext cx="1006475" cy="2447925"/>
          </a:xfrm>
          <a:prstGeom prst="bentConnector3">
            <a:avLst>
              <a:gd name="adj1" fmla="val 12271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84" name="AutoShape 44"/>
          <p:cNvCxnSpPr>
            <a:cxnSpLocks noChangeShapeType="1"/>
            <a:stCxn id="650261" idx="3"/>
            <a:endCxn id="650268" idx="1"/>
          </p:cNvCxnSpPr>
          <p:nvPr/>
        </p:nvCxnSpPr>
        <p:spPr bwMode="auto">
          <a:xfrm flipV="1">
            <a:off x="3079750" y="6008688"/>
            <a:ext cx="1503363" cy="96837"/>
          </a:xfrm>
          <a:prstGeom prst="bentConnector3">
            <a:avLst>
              <a:gd name="adj1" fmla="val 499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86" name="AutoShape 46"/>
          <p:cNvSpPr>
            <a:spLocks noChangeArrowheads="1"/>
          </p:cNvSpPr>
          <p:nvPr/>
        </p:nvSpPr>
        <p:spPr bwMode="auto">
          <a:xfrm>
            <a:off x="7085013" y="4071938"/>
            <a:ext cx="865187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자동수납</a:t>
            </a:r>
          </a:p>
          <a:p>
            <a:pPr algn="ctr"/>
            <a:r>
              <a:rPr lang="ko-KR" altLang="en-US" sz="1000" b="1"/>
              <a:t>등록</a:t>
            </a:r>
          </a:p>
        </p:txBody>
      </p:sp>
      <p:cxnSp>
        <p:nvCxnSpPr>
          <p:cNvPr id="650287" name="AutoShape 47"/>
          <p:cNvCxnSpPr>
            <a:cxnSpLocks noChangeShapeType="1"/>
            <a:stCxn id="650247" idx="1"/>
            <a:endCxn id="650286" idx="3"/>
          </p:cNvCxnSpPr>
          <p:nvPr/>
        </p:nvCxnSpPr>
        <p:spPr bwMode="auto">
          <a:xfrm rot="10800000" flipV="1">
            <a:off x="7950200" y="4281488"/>
            <a:ext cx="531813" cy="19050"/>
          </a:xfrm>
          <a:prstGeom prst="bentConnector3">
            <a:avLst>
              <a:gd name="adj1" fmla="val 5014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89" name="AutoShape 49"/>
          <p:cNvSpPr>
            <a:spLocks noChangeArrowheads="1"/>
          </p:cNvSpPr>
          <p:nvPr/>
        </p:nvSpPr>
        <p:spPr bwMode="auto">
          <a:xfrm>
            <a:off x="7400925" y="2636838"/>
            <a:ext cx="865188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자동수납등록</a:t>
            </a:r>
          </a:p>
          <a:p>
            <a:pPr algn="ctr"/>
            <a:r>
              <a:rPr lang="ko-KR" altLang="en-US" sz="1000" b="1"/>
              <a:t>금융결재원</a:t>
            </a:r>
          </a:p>
        </p:txBody>
      </p:sp>
      <p:sp>
        <p:nvSpPr>
          <p:cNvPr id="650290" name="AutoShape 50"/>
          <p:cNvSpPr>
            <a:spLocks noChangeArrowheads="1"/>
          </p:cNvSpPr>
          <p:nvPr/>
        </p:nvSpPr>
        <p:spPr bwMode="auto">
          <a:xfrm>
            <a:off x="8553450" y="2636838"/>
            <a:ext cx="863600" cy="4572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자동수납등록</a:t>
            </a:r>
          </a:p>
          <a:p>
            <a:pPr algn="ctr"/>
            <a:r>
              <a:rPr lang="ko-KR" altLang="en-US" sz="1000" b="1"/>
              <a:t>은행용</a:t>
            </a:r>
          </a:p>
        </p:txBody>
      </p:sp>
      <p:cxnSp>
        <p:nvCxnSpPr>
          <p:cNvPr id="650293" name="AutoShape 53"/>
          <p:cNvCxnSpPr>
            <a:cxnSpLocks noChangeShapeType="1"/>
            <a:stCxn id="650289" idx="2"/>
            <a:endCxn id="650247" idx="0"/>
          </p:cNvCxnSpPr>
          <p:nvPr/>
        </p:nvCxnSpPr>
        <p:spPr bwMode="auto">
          <a:xfrm rot="16200000" flipH="1">
            <a:off x="7912894" y="3015457"/>
            <a:ext cx="958850" cy="11160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94" name="AutoShape 54"/>
          <p:cNvCxnSpPr>
            <a:cxnSpLocks noChangeShapeType="1"/>
            <a:stCxn id="650290" idx="2"/>
            <a:endCxn id="650247" idx="0"/>
          </p:cNvCxnSpPr>
          <p:nvPr/>
        </p:nvCxnSpPr>
        <p:spPr bwMode="auto">
          <a:xfrm rot="5400000">
            <a:off x="8488363" y="3556000"/>
            <a:ext cx="958850" cy="349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98" name="AutoShape 58"/>
          <p:cNvCxnSpPr>
            <a:cxnSpLocks noChangeShapeType="1"/>
            <a:stCxn id="650262" idx="3"/>
            <a:endCxn id="650250" idx="1"/>
          </p:cNvCxnSpPr>
          <p:nvPr/>
        </p:nvCxnSpPr>
        <p:spPr bwMode="auto">
          <a:xfrm flipV="1">
            <a:off x="2073275" y="3560763"/>
            <a:ext cx="1511300" cy="96837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04" name="AutoShape 64"/>
          <p:cNvCxnSpPr>
            <a:cxnSpLocks noChangeShapeType="1"/>
          </p:cNvCxnSpPr>
          <p:nvPr/>
        </p:nvCxnSpPr>
        <p:spPr bwMode="auto">
          <a:xfrm flipV="1">
            <a:off x="2073275" y="3717925"/>
            <a:ext cx="1511300" cy="863600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306" name="Text Box 66"/>
          <p:cNvSpPr txBox="1">
            <a:spLocks noChangeArrowheads="1"/>
          </p:cNvSpPr>
          <p:nvPr/>
        </p:nvSpPr>
        <p:spPr bwMode="auto">
          <a:xfrm>
            <a:off x="5818188" y="1052513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수납내역 정보</a:t>
            </a:r>
          </a:p>
        </p:txBody>
      </p:sp>
      <p:cxnSp>
        <p:nvCxnSpPr>
          <p:cNvPr id="650318" name="AutoShape 78"/>
          <p:cNvCxnSpPr>
            <a:cxnSpLocks noChangeShapeType="1"/>
          </p:cNvCxnSpPr>
          <p:nvPr/>
        </p:nvCxnSpPr>
        <p:spPr bwMode="auto">
          <a:xfrm flipV="1">
            <a:off x="4879975" y="981075"/>
            <a:ext cx="1944688" cy="2495550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320" name="AutoShape 80"/>
          <p:cNvSpPr>
            <a:spLocks noChangeArrowheads="1"/>
          </p:cNvSpPr>
          <p:nvPr/>
        </p:nvSpPr>
        <p:spPr bwMode="auto">
          <a:xfrm>
            <a:off x="4813300" y="1460500"/>
            <a:ext cx="720725" cy="360363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수납 </a:t>
            </a:r>
          </a:p>
          <a:p>
            <a:pPr algn="ctr"/>
            <a:r>
              <a:rPr lang="ko-KR" altLang="en-US" sz="1000" b="1"/>
              <a:t>옵션</a:t>
            </a:r>
          </a:p>
        </p:txBody>
      </p:sp>
      <p:sp>
        <p:nvSpPr>
          <p:cNvPr id="650322" name="Text Box 82"/>
          <p:cNvSpPr txBox="1">
            <a:spLocks noChangeArrowheads="1"/>
          </p:cNvSpPr>
          <p:nvPr/>
        </p:nvSpPr>
        <p:spPr bwMode="auto">
          <a:xfrm>
            <a:off x="4089400" y="1600200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/>
              <a:t>고지 년 월</a:t>
            </a:r>
          </a:p>
        </p:txBody>
      </p:sp>
      <p:sp>
        <p:nvSpPr>
          <p:cNvPr id="650328" name="AutoShape 88"/>
          <p:cNvSpPr>
            <a:spLocks noChangeArrowheads="1"/>
          </p:cNvSpPr>
          <p:nvPr/>
        </p:nvSpPr>
        <p:spPr bwMode="auto">
          <a:xfrm>
            <a:off x="4656138" y="4291013"/>
            <a:ext cx="720725" cy="360362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수납 옵션</a:t>
            </a:r>
          </a:p>
        </p:txBody>
      </p:sp>
      <p:sp>
        <p:nvSpPr>
          <p:cNvPr id="650332" name="Text Box 92"/>
          <p:cNvSpPr txBox="1">
            <a:spLocks noChangeArrowheads="1"/>
          </p:cNvSpPr>
          <p:nvPr/>
        </p:nvSpPr>
        <p:spPr bwMode="auto">
          <a:xfrm>
            <a:off x="4521200" y="1196975"/>
            <a:ext cx="7921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/>
              <a:t>본사조건</a:t>
            </a:r>
          </a:p>
        </p:txBody>
      </p:sp>
      <p:sp>
        <p:nvSpPr>
          <p:cNvPr id="650342" name="AutoShape 102"/>
          <p:cNvSpPr>
            <a:spLocks noChangeArrowheads="1"/>
          </p:cNvSpPr>
          <p:nvPr/>
        </p:nvSpPr>
        <p:spPr bwMode="auto">
          <a:xfrm>
            <a:off x="7977188" y="1628775"/>
            <a:ext cx="1223962" cy="360363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/>
              <a:t>수납은행 </a:t>
            </a:r>
          </a:p>
          <a:p>
            <a:pPr algn="ctr"/>
            <a:r>
              <a:rPr lang="en-US" altLang="ko-KR" sz="1000" b="1"/>
              <a:t>DEPOSIT</a:t>
            </a:r>
          </a:p>
        </p:txBody>
      </p:sp>
      <p:cxnSp>
        <p:nvCxnSpPr>
          <p:cNvPr id="650343" name="AutoShape 103"/>
          <p:cNvCxnSpPr>
            <a:cxnSpLocks noChangeShapeType="1"/>
            <a:stCxn id="650342" idx="2"/>
            <a:endCxn id="650289" idx="0"/>
          </p:cNvCxnSpPr>
          <p:nvPr/>
        </p:nvCxnSpPr>
        <p:spPr bwMode="auto">
          <a:xfrm rot="5400000">
            <a:off x="7888288" y="1935163"/>
            <a:ext cx="647700" cy="755650"/>
          </a:xfrm>
          <a:prstGeom prst="bentConnector3">
            <a:avLst>
              <a:gd name="adj1" fmla="val 497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347" name="Text Box 107"/>
          <p:cNvSpPr txBox="1">
            <a:spLocks noChangeArrowheads="1"/>
          </p:cNvSpPr>
          <p:nvPr/>
        </p:nvSpPr>
        <p:spPr bwMode="auto">
          <a:xfrm>
            <a:off x="7905750" y="22764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업체코드</a:t>
            </a:r>
            <a:r>
              <a:rPr lang="en-US" altLang="ko-KR" sz="1000"/>
              <a:t>,</a:t>
            </a:r>
            <a:r>
              <a:rPr lang="ko-KR" altLang="en-US" sz="1000"/>
              <a:t>결 제원 코드 매치 </a:t>
            </a:r>
          </a:p>
        </p:txBody>
      </p:sp>
      <p:sp>
        <p:nvSpPr>
          <p:cNvPr id="650349" name="Rectangle 109"/>
          <p:cNvSpPr>
            <a:spLocks noChangeArrowheads="1"/>
          </p:cNvSpPr>
          <p:nvPr/>
        </p:nvSpPr>
        <p:spPr bwMode="auto">
          <a:xfrm>
            <a:off x="6392863" y="1989138"/>
            <a:ext cx="617537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 b="1"/>
              <a:t>관리비</a:t>
            </a:r>
          </a:p>
        </p:txBody>
      </p:sp>
      <p:sp>
        <p:nvSpPr>
          <p:cNvPr id="650351" name="Text Box 111"/>
          <p:cNvSpPr txBox="1">
            <a:spLocks noChangeArrowheads="1"/>
          </p:cNvSpPr>
          <p:nvPr/>
        </p:nvSpPr>
        <p:spPr bwMode="auto">
          <a:xfrm>
            <a:off x="7040563" y="1989138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지로수수료</a:t>
            </a:r>
          </a:p>
        </p:txBody>
      </p:sp>
      <p:cxnSp>
        <p:nvCxnSpPr>
          <p:cNvPr id="650354" name="AutoShape 114"/>
          <p:cNvCxnSpPr>
            <a:cxnSpLocks noChangeShapeType="1"/>
            <a:stCxn id="650249" idx="3"/>
            <a:endCxn id="650250" idx="0"/>
          </p:cNvCxnSpPr>
          <p:nvPr/>
        </p:nvCxnSpPr>
        <p:spPr bwMode="auto">
          <a:xfrm>
            <a:off x="3657600" y="2073275"/>
            <a:ext cx="574675" cy="12588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56" name="AutoShape 116"/>
          <p:cNvCxnSpPr>
            <a:cxnSpLocks noChangeShapeType="1"/>
            <a:stCxn id="650328" idx="2"/>
            <a:endCxn id="650270" idx="0"/>
          </p:cNvCxnSpPr>
          <p:nvPr/>
        </p:nvCxnSpPr>
        <p:spPr bwMode="auto">
          <a:xfrm rot="5400000">
            <a:off x="4413250" y="4554538"/>
            <a:ext cx="506413" cy="700087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57" name="AutoShape 117"/>
          <p:cNvCxnSpPr>
            <a:cxnSpLocks noChangeShapeType="1"/>
            <a:stCxn id="650328" idx="2"/>
            <a:endCxn id="650271" idx="0"/>
          </p:cNvCxnSpPr>
          <p:nvPr/>
        </p:nvCxnSpPr>
        <p:spPr bwMode="auto">
          <a:xfrm rot="16200000" flipH="1">
            <a:off x="5083968" y="4583907"/>
            <a:ext cx="500063" cy="635000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60" name="AutoShape 120"/>
          <p:cNvCxnSpPr>
            <a:cxnSpLocks noChangeShapeType="1"/>
          </p:cNvCxnSpPr>
          <p:nvPr/>
        </p:nvCxnSpPr>
        <p:spPr bwMode="auto">
          <a:xfrm rot="5400000" flipH="1">
            <a:off x="3598863" y="4394200"/>
            <a:ext cx="1293812" cy="84138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61" name="AutoShape 121"/>
          <p:cNvCxnSpPr>
            <a:cxnSpLocks noChangeShapeType="1"/>
          </p:cNvCxnSpPr>
          <p:nvPr/>
        </p:nvCxnSpPr>
        <p:spPr bwMode="auto">
          <a:xfrm flipH="1" flipV="1">
            <a:off x="4879975" y="3625850"/>
            <a:ext cx="1152525" cy="1819275"/>
          </a:xfrm>
          <a:prstGeom prst="bentConnector3">
            <a:avLst>
              <a:gd name="adj1" fmla="val -198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62" name="AutoShape 122"/>
          <p:cNvCxnSpPr>
            <a:cxnSpLocks noChangeShapeType="1"/>
            <a:stCxn id="650245" idx="2"/>
            <a:endCxn id="650342" idx="0"/>
          </p:cNvCxnSpPr>
          <p:nvPr/>
        </p:nvCxnSpPr>
        <p:spPr bwMode="auto">
          <a:xfrm rot="16200000" flipH="1">
            <a:off x="8249445" y="1288256"/>
            <a:ext cx="334962" cy="346075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63" name="AutoShape 123"/>
          <p:cNvCxnSpPr>
            <a:cxnSpLocks noChangeShapeType="1"/>
            <a:stCxn id="650247" idx="2"/>
            <a:endCxn id="650257" idx="0"/>
          </p:cNvCxnSpPr>
          <p:nvPr/>
        </p:nvCxnSpPr>
        <p:spPr bwMode="auto">
          <a:xfrm rot="5400000">
            <a:off x="7983538" y="4813300"/>
            <a:ext cx="1270000" cy="663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65" name="AutoShape 125"/>
          <p:cNvCxnSpPr>
            <a:cxnSpLocks noChangeShapeType="1"/>
            <a:stCxn id="650251" idx="2"/>
            <a:endCxn id="650342" idx="0"/>
          </p:cNvCxnSpPr>
          <p:nvPr/>
        </p:nvCxnSpPr>
        <p:spPr bwMode="auto">
          <a:xfrm rot="5400000">
            <a:off x="8753476" y="1130300"/>
            <a:ext cx="334962" cy="661987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66" name="AutoShape 126"/>
          <p:cNvCxnSpPr>
            <a:cxnSpLocks noChangeShapeType="1"/>
            <a:stCxn id="650342" idx="2"/>
            <a:endCxn id="650290" idx="0"/>
          </p:cNvCxnSpPr>
          <p:nvPr/>
        </p:nvCxnSpPr>
        <p:spPr bwMode="auto">
          <a:xfrm rot="16200000" flipH="1">
            <a:off x="8463757" y="2115344"/>
            <a:ext cx="647700" cy="395287"/>
          </a:xfrm>
          <a:prstGeom prst="bentConnector3">
            <a:avLst>
              <a:gd name="adj1" fmla="val 497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367" name="Text Box 127"/>
          <p:cNvSpPr txBox="1">
            <a:spLocks noChangeArrowheads="1"/>
          </p:cNvSpPr>
          <p:nvPr/>
        </p:nvSpPr>
        <p:spPr bwMode="auto">
          <a:xfrm>
            <a:off x="8562975" y="1408113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은행코드</a:t>
            </a:r>
          </a:p>
        </p:txBody>
      </p:sp>
      <p:cxnSp>
        <p:nvCxnSpPr>
          <p:cNvPr id="650368" name="AutoShape 128"/>
          <p:cNvCxnSpPr>
            <a:cxnSpLocks noChangeShapeType="1"/>
          </p:cNvCxnSpPr>
          <p:nvPr/>
        </p:nvCxnSpPr>
        <p:spPr bwMode="auto">
          <a:xfrm rot="5400000" flipH="1">
            <a:off x="7171532" y="2015331"/>
            <a:ext cx="419100" cy="8239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69" name="AutoShape 129"/>
          <p:cNvCxnSpPr>
            <a:cxnSpLocks noChangeShapeType="1"/>
          </p:cNvCxnSpPr>
          <p:nvPr/>
        </p:nvCxnSpPr>
        <p:spPr bwMode="auto">
          <a:xfrm rot="10800000" flipV="1">
            <a:off x="4879975" y="2836863"/>
            <a:ext cx="2520950" cy="6953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70" name="AutoShape 130"/>
          <p:cNvCxnSpPr>
            <a:cxnSpLocks noChangeShapeType="1"/>
          </p:cNvCxnSpPr>
          <p:nvPr/>
        </p:nvCxnSpPr>
        <p:spPr bwMode="auto">
          <a:xfrm rot="5400000" flipH="1">
            <a:off x="7248525" y="4770438"/>
            <a:ext cx="1250950" cy="768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71" name="AutoShape 131"/>
          <p:cNvCxnSpPr>
            <a:cxnSpLocks noChangeShapeType="1"/>
          </p:cNvCxnSpPr>
          <p:nvPr/>
        </p:nvCxnSpPr>
        <p:spPr bwMode="auto">
          <a:xfrm rot="5400000" flipH="1">
            <a:off x="5943600" y="2516188"/>
            <a:ext cx="511175" cy="26384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72" name="AutoShape 132"/>
          <p:cNvCxnSpPr>
            <a:cxnSpLocks noChangeShapeType="1"/>
            <a:stCxn id="650249" idx="3"/>
            <a:endCxn id="650320" idx="1"/>
          </p:cNvCxnSpPr>
          <p:nvPr/>
        </p:nvCxnSpPr>
        <p:spPr bwMode="auto">
          <a:xfrm flipV="1">
            <a:off x="3657600" y="1641475"/>
            <a:ext cx="1155700" cy="431800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73" name="AutoShape 133"/>
          <p:cNvCxnSpPr>
            <a:cxnSpLocks noChangeShapeType="1"/>
            <a:stCxn id="650320" idx="0"/>
            <a:endCxn id="650249" idx="0"/>
          </p:cNvCxnSpPr>
          <p:nvPr/>
        </p:nvCxnSpPr>
        <p:spPr bwMode="auto">
          <a:xfrm rot="16200000" flipH="1" flipV="1">
            <a:off x="3971925" y="642938"/>
            <a:ext cx="384175" cy="2019300"/>
          </a:xfrm>
          <a:prstGeom prst="bentConnector3">
            <a:avLst>
              <a:gd name="adj1" fmla="val -595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74" name="AutoShape 134"/>
          <p:cNvCxnSpPr>
            <a:cxnSpLocks noChangeShapeType="1"/>
          </p:cNvCxnSpPr>
          <p:nvPr/>
        </p:nvCxnSpPr>
        <p:spPr bwMode="auto">
          <a:xfrm rot="5400000">
            <a:off x="2730500" y="1449388"/>
            <a:ext cx="790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75" name="AutoShape 135"/>
          <p:cNvCxnSpPr>
            <a:cxnSpLocks noChangeShapeType="1"/>
          </p:cNvCxnSpPr>
          <p:nvPr/>
        </p:nvCxnSpPr>
        <p:spPr bwMode="auto">
          <a:xfrm rot="5400000" flipH="1">
            <a:off x="1784351" y="541337"/>
            <a:ext cx="660400" cy="19462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376" name="AutoShape 136"/>
          <p:cNvCxnSpPr>
            <a:cxnSpLocks noChangeShapeType="1"/>
          </p:cNvCxnSpPr>
          <p:nvPr/>
        </p:nvCxnSpPr>
        <p:spPr bwMode="auto">
          <a:xfrm>
            <a:off x="1208088" y="1212850"/>
            <a:ext cx="1441450" cy="889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5843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12-1. Quick Menu</a:t>
            </a: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58436" name="AutoShape 4"/>
          <p:cNvSpPr>
            <a:spLocks noChangeArrowheads="1"/>
          </p:cNvSpPr>
          <p:nvPr/>
        </p:nvSpPr>
        <p:spPr bwMode="auto">
          <a:xfrm>
            <a:off x="2024063" y="922338"/>
            <a:ext cx="895350" cy="4238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시점 조회</a:t>
            </a:r>
          </a:p>
        </p:txBody>
      </p:sp>
      <p:sp>
        <p:nvSpPr>
          <p:cNvPr id="658438" name="AutoShape 6"/>
          <p:cNvSpPr>
            <a:spLocks noChangeArrowheads="1"/>
          </p:cNvSpPr>
          <p:nvPr/>
        </p:nvSpPr>
        <p:spPr bwMode="auto">
          <a:xfrm>
            <a:off x="1087438" y="903288"/>
            <a:ext cx="912812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 ①</a:t>
            </a:r>
            <a:r>
              <a:rPr lang="ko-KR" altLang="en-US"/>
              <a:t>연체요 율</a:t>
            </a:r>
          </a:p>
        </p:txBody>
      </p:sp>
      <p:sp>
        <p:nvSpPr>
          <p:cNvPr id="658439" name="AutoShape 7"/>
          <p:cNvSpPr>
            <a:spLocks noChangeArrowheads="1"/>
          </p:cNvSpPr>
          <p:nvPr/>
        </p:nvSpPr>
        <p:spPr bwMode="auto">
          <a:xfrm>
            <a:off x="2992438" y="936625"/>
            <a:ext cx="792162" cy="419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미납수정</a:t>
            </a:r>
          </a:p>
        </p:txBody>
      </p:sp>
      <p:sp>
        <p:nvSpPr>
          <p:cNvPr id="658440" name="AutoShape 8"/>
          <p:cNvSpPr>
            <a:spLocks noChangeArrowheads="1"/>
          </p:cNvSpPr>
          <p:nvPr/>
        </p:nvSpPr>
        <p:spPr bwMode="auto">
          <a:xfrm>
            <a:off x="3838575" y="917575"/>
            <a:ext cx="950913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납기일변경</a:t>
            </a:r>
          </a:p>
        </p:txBody>
      </p:sp>
      <p:sp>
        <p:nvSpPr>
          <p:cNvPr id="658441" name="AutoShape 9"/>
          <p:cNvSpPr>
            <a:spLocks noChangeArrowheads="1"/>
          </p:cNvSpPr>
          <p:nvPr/>
        </p:nvSpPr>
        <p:spPr bwMode="auto">
          <a:xfrm>
            <a:off x="4856163" y="931863"/>
            <a:ext cx="827087" cy="4095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고지현황</a:t>
            </a:r>
          </a:p>
        </p:txBody>
      </p:sp>
      <p:sp>
        <p:nvSpPr>
          <p:cNvPr id="658442" name="AutoShape 10"/>
          <p:cNvSpPr>
            <a:spLocks noChangeArrowheads="1"/>
          </p:cNvSpPr>
          <p:nvPr/>
        </p:nvSpPr>
        <p:spPr bwMode="auto">
          <a:xfrm>
            <a:off x="5730875" y="922338"/>
            <a:ext cx="998538" cy="4095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가수금현황</a:t>
            </a:r>
          </a:p>
        </p:txBody>
      </p:sp>
      <p:sp>
        <p:nvSpPr>
          <p:cNvPr id="658444" name="AutoShape 12"/>
          <p:cNvSpPr>
            <a:spLocks noChangeArrowheads="1"/>
          </p:cNvSpPr>
          <p:nvPr/>
        </p:nvSpPr>
        <p:spPr bwMode="auto">
          <a:xfrm>
            <a:off x="6753225" y="908050"/>
            <a:ext cx="1296988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⑦</a:t>
            </a:r>
            <a:r>
              <a:rPr lang="ko-KR" altLang="en-US"/>
              <a:t>관리비 가져오기 </a:t>
            </a:r>
          </a:p>
          <a:p>
            <a:pPr algn="ctr"/>
            <a:r>
              <a:rPr lang="ko-KR" altLang="en-US"/>
              <a:t>후 추가수정</a:t>
            </a:r>
          </a:p>
        </p:txBody>
      </p:sp>
      <p:sp>
        <p:nvSpPr>
          <p:cNvPr id="658446" name="AutoShape 14"/>
          <p:cNvSpPr>
            <a:spLocks noChangeArrowheads="1"/>
          </p:cNvSpPr>
          <p:nvPr/>
        </p:nvSpPr>
        <p:spPr bwMode="auto">
          <a:xfrm>
            <a:off x="8102600" y="884238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⑧</a:t>
            </a:r>
            <a:r>
              <a:rPr lang="ko-KR" altLang="en-US"/>
              <a:t>세대별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58447" name="AutoShape 15"/>
          <p:cNvSpPr>
            <a:spLocks noChangeArrowheads="1"/>
          </p:cNvSpPr>
          <p:nvPr/>
        </p:nvSpPr>
        <p:spPr bwMode="auto">
          <a:xfrm>
            <a:off x="1601788" y="139382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⑩</a:t>
            </a:r>
            <a:r>
              <a:rPr lang="ko-KR" altLang="en-US"/>
              <a:t>일일 수납 </a:t>
            </a:r>
          </a:p>
          <a:p>
            <a:pPr algn="ctr"/>
            <a:r>
              <a:rPr lang="ko-KR" altLang="en-US"/>
              <a:t>대장</a:t>
            </a:r>
          </a:p>
        </p:txBody>
      </p:sp>
      <p:sp>
        <p:nvSpPr>
          <p:cNvPr id="658448" name="AutoShape 16"/>
          <p:cNvSpPr>
            <a:spLocks noChangeArrowheads="1"/>
          </p:cNvSpPr>
          <p:nvPr/>
        </p:nvSpPr>
        <p:spPr bwMode="auto">
          <a:xfrm>
            <a:off x="200025" y="14128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⑨</a:t>
            </a:r>
            <a:r>
              <a:rPr lang="ko-KR" altLang="en-US"/>
              <a:t>특정 세대 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58449" name="AutoShape 17"/>
          <p:cNvSpPr>
            <a:spLocks noChangeArrowheads="1"/>
          </p:cNvSpPr>
          <p:nvPr/>
        </p:nvSpPr>
        <p:spPr bwMode="auto">
          <a:xfrm>
            <a:off x="3022600" y="139382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⑪</a:t>
            </a:r>
            <a:r>
              <a:rPr lang="ko-KR" altLang="en-US"/>
              <a:t>특정 세대</a:t>
            </a:r>
          </a:p>
          <a:p>
            <a:pPr algn="ctr"/>
            <a:r>
              <a:rPr lang="ko-KR" altLang="en-US"/>
              <a:t>수납 내역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12.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분납 대상자 관리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미납내역을 분납으로 등록 하거나 취소하는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 b="1"/>
              <a:t>● </a:t>
            </a:r>
            <a:r>
              <a:rPr lang="ko-KR" altLang="en-US" sz="1000" b="1"/>
              <a:t>수납 옵션 테이블에서 수납 기준정보를 가져와서 작업을 한다</a:t>
            </a:r>
            <a:r>
              <a:rPr lang="en-US" altLang="ko-KR" sz="1000" b="1"/>
              <a:t>.</a:t>
            </a:r>
          </a:p>
        </p:txBody>
      </p:sp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1236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1236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1236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ko-KR" altLang="en-US" sz="1000"/>
              <a:t>분납 대상자 관리는  미납 및 완납 조회확인</a:t>
            </a:r>
            <a:r>
              <a:rPr lang="en-US" altLang="ko-KR" sz="1000"/>
              <a:t>,</a:t>
            </a:r>
            <a:r>
              <a:rPr lang="ko-KR" altLang="en-US" sz="1000"/>
              <a:t>분납내역저장</a:t>
            </a:r>
            <a:r>
              <a:rPr lang="en-US" altLang="ko-KR" sz="1000"/>
              <a:t>,</a:t>
            </a:r>
            <a:r>
              <a:rPr lang="ko-KR" altLang="en-US" sz="1000"/>
              <a:t>분납내역삭제</a:t>
            </a:r>
            <a:r>
              <a:rPr lang="en-US" altLang="ko-KR" sz="1000"/>
              <a:t>,</a:t>
            </a:r>
            <a:r>
              <a:rPr lang="ko-KR" altLang="en-US" sz="1000"/>
              <a:t>연체계산</a:t>
            </a:r>
            <a:r>
              <a:rPr lang="en-US" altLang="ko-KR" sz="1000"/>
              <a:t>,</a:t>
            </a:r>
            <a:r>
              <a:rPr lang="ko-KR" altLang="en-US" sz="1000"/>
              <a:t>연체 요 율</a:t>
            </a:r>
            <a:r>
              <a:rPr lang="en-US" altLang="ko-KR" sz="1000"/>
              <a:t>,</a:t>
            </a:r>
            <a:r>
              <a:rPr lang="ko-KR" altLang="en-US" sz="1000"/>
              <a:t>시점조회</a:t>
            </a:r>
            <a:r>
              <a:rPr lang="en-US" altLang="ko-KR" sz="1000"/>
              <a:t>,</a:t>
            </a:r>
            <a:r>
              <a:rPr lang="ko-KR" altLang="en-US" sz="1000"/>
              <a:t>미납 수정</a:t>
            </a:r>
            <a:r>
              <a:rPr lang="en-US" altLang="ko-KR" sz="1000"/>
              <a:t>,</a:t>
            </a:r>
            <a:r>
              <a:rPr lang="ko-KR" altLang="en-US" sz="1000"/>
              <a:t>납기일변경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,</a:t>
            </a:r>
            <a:r>
              <a:rPr lang="ko-KR" altLang="en-US" sz="1000"/>
              <a:t>고지현황</a:t>
            </a:r>
            <a:r>
              <a:rPr lang="en-US" altLang="ko-KR" sz="1000"/>
              <a:t>,</a:t>
            </a:r>
            <a:r>
              <a:rPr lang="ko-KR" altLang="en-US" sz="1000"/>
              <a:t>가수금현황</a:t>
            </a:r>
            <a:r>
              <a:rPr lang="en-US" altLang="ko-KR" sz="1000"/>
              <a:t>,DB</a:t>
            </a:r>
            <a:r>
              <a:rPr lang="ko-KR" altLang="en-US" sz="1000"/>
              <a:t>관리자의 </a:t>
            </a:r>
            <a:r>
              <a:rPr lang="en-US" altLang="ko-KR" sz="1000"/>
              <a:t>11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미납 및 완납조회확인 </a:t>
            </a:r>
          </a:p>
          <a:p>
            <a:r>
              <a:rPr lang="ko-KR" altLang="en-US" sz="1000"/>
              <a:t>   ● 입주구분</a:t>
            </a:r>
            <a:r>
              <a:rPr lang="en-US" altLang="ko-KR" sz="1000"/>
              <a:t>,</a:t>
            </a:r>
            <a:r>
              <a:rPr lang="ko-KR" altLang="en-US" sz="1000"/>
              <a:t>조회조건</a:t>
            </a:r>
            <a:r>
              <a:rPr lang="en-US" altLang="ko-KR" sz="1000"/>
              <a:t>,</a:t>
            </a:r>
            <a:r>
              <a:rPr lang="ko-KR" altLang="en-US" sz="1000"/>
              <a:t>수납은행을 선택하여 미납 내역 테이블의 미납 및 완납 자를 조회 하는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입주구분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입 주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분 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 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</a:t>
            </a:r>
            <a:r>
              <a:rPr lang="ko-KR" altLang="en-US" sz="1000"/>
              <a:t>공 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5) </a:t>
            </a:r>
            <a:r>
              <a:rPr lang="ko-KR" altLang="en-US" sz="1000"/>
              <a:t>예 외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6) </a:t>
            </a:r>
            <a:r>
              <a:rPr lang="ko-KR" altLang="en-US" sz="1000"/>
              <a:t>본 사 　</a:t>
            </a:r>
          </a:p>
          <a:p>
            <a:r>
              <a:rPr lang="ko-KR" altLang="en-US" sz="1000"/>
              <a:t>   ● 조회조건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미 납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미 납</a:t>
            </a:r>
            <a:r>
              <a:rPr lang="en-US" altLang="ko-KR" sz="1000"/>
              <a:t>/</a:t>
            </a:r>
            <a:r>
              <a:rPr lang="ko-KR" altLang="en-US" sz="1000"/>
              <a:t>수납 </a:t>
            </a:r>
            <a:r>
              <a:rPr lang="ko-KR" altLang="en-US" sz="1000" b="1"/>
              <a:t>　</a:t>
            </a:r>
            <a:r>
              <a:rPr lang="ko-KR" altLang="en-US" sz="1000"/>
              <a:t> </a:t>
            </a:r>
          </a:p>
          <a:p>
            <a:r>
              <a:rPr lang="ko-KR" altLang="en-US" sz="1000"/>
              <a:t>   ● 수납은행 </a:t>
            </a:r>
            <a:r>
              <a:rPr lang="en-US" altLang="ko-KR" sz="1000"/>
              <a:t>: </a:t>
            </a:r>
            <a:r>
              <a:rPr lang="ko-KR" altLang="en-US" sz="1000"/>
              <a:t>해당단지의 이체시키는 은행에 대해서 조회 하고자  할 때 선택한다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세대정보</a:t>
            </a:r>
            <a:r>
              <a:rPr lang="en-US" altLang="ko-KR" sz="1000"/>
              <a:t>(Room_info)</a:t>
            </a:r>
            <a:r>
              <a:rPr lang="ko-KR" altLang="en-US" sz="1000"/>
              <a:t>테이블에서 입주자성명을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 b="1"/>
              <a:t>수납 옵션 테이블에서 차감우선순위</a:t>
            </a:r>
            <a:r>
              <a:rPr lang="en-US" altLang="ko-KR" sz="1000" b="1"/>
              <a:t>,</a:t>
            </a:r>
            <a:r>
              <a:rPr lang="ko-KR" altLang="en-US" sz="1000" b="1"/>
              <a:t>가수금 처리유무</a:t>
            </a:r>
            <a:r>
              <a:rPr lang="en-US" altLang="ko-KR" sz="1000" b="1"/>
              <a:t>,</a:t>
            </a:r>
            <a:r>
              <a:rPr lang="ko-KR" altLang="en-US" sz="1000" b="1"/>
              <a:t>고지 년 월 정보를 가져온다</a:t>
            </a:r>
            <a:r>
              <a:rPr lang="en-US" altLang="ko-KR" sz="1000" b="1"/>
              <a:t>.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분납 내역 저장 </a:t>
            </a:r>
          </a:p>
          <a:p>
            <a:r>
              <a:rPr lang="ko-KR" altLang="en-US" sz="1000"/>
              <a:t>   ● 입금금액 을 입력 후 저장을 하면 현재 조회된 미납내역의 금액이 자동으로 공제된다</a:t>
            </a:r>
            <a:r>
              <a:rPr lang="en-US" altLang="ko-KR" sz="1000"/>
              <a:t>.</a:t>
            </a:r>
            <a:r>
              <a:rPr lang="ko-KR" altLang="en-US" sz="1000"/>
              <a:t>　</a:t>
            </a:r>
            <a:r>
              <a:rPr lang="ko-KR" altLang="en-US" sz="1000" b="1"/>
              <a:t>　</a:t>
            </a:r>
            <a:r>
              <a:rPr lang="ko-KR" altLang="en-US" sz="1000"/>
              <a:t>      </a:t>
            </a:r>
          </a:p>
          <a:p>
            <a:r>
              <a:rPr lang="ko-KR" altLang="en-US" sz="1000"/>
              <a:t>       납기 내일  경우 </a:t>
            </a:r>
            <a:r>
              <a:rPr lang="en-US" altLang="ko-KR" sz="1000"/>
              <a:t>: </a:t>
            </a:r>
            <a:r>
              <a:rPr lang="ko-KR" altLang="en-US" sz="1000"/>
              <a:t>연체료</a:t>
            </a:r>
            <a:r>
              <a:rPr lang="en-US" altLang="ko-KR" sz="1000"/>
              <a:t>, </a:t>
            </a:r>
            <a:r>
              <a:rPr lang="ko-KR" altLang="en-US" sz="1000"/>
              <a:t>미납금 순으로 자동 공제된다</a:t>
            </a:r>
            <a:r>
              <a:rPr lang="en-US" altLang="ko-KR" sz="1000"/>
              <a:t>.</a:t>
            </a:r>
            <a:r>
              <a:rPr lang="ko-KR" altLang="en-US" sz="1000"/>
              <a:t>　</a:t>
            </a:r>
            <a:r>
              <a:rPr lang="ko-KR" altLang="en-US" sz="1000" b="1"/>
              <a:t>　</a:t>
            </a:r>
            <a:r>
              <a:rPr lang="ko-KR" altLang="en-US" sz="1000"/>
              <a:t>     </a:t>
            </a:r>
          </a:p>
          <a:p>
            <a:r>
              <a:rPr lang="ko-KR" altLang="en-US" sz="1000"/>
              <a:t>       납기 후일  경우 </a:t>
            </a:r>
            <a:r>
              <a:rPr lang="en-US" altLang="ko-KR" sz="1000"/>
              <a:t>: </a:t>
            </a:r>
            <a:r>
              <a:rPr lang="ko-KR" altLang="en-US" sz="1000"/>
              <a:t>후 연체료</a:t>
            </a:r>
            <a:r>
              <a:rPr lang="en-US" altLang="ko-KR" sz="1000"/>
              <a:t>, </a:t>
            </a:r>
            <a:r>
              <a:rPr lang="ko-KR" altLang="en-US" sz="1000"/>
              <a:t>연체료</a:t>
            </a:r>
            <a:r>
              <a:rPr lang="en-US" altLang="ko-KR" sz="1000"/>
              <a:t>, </a:t>
            </a:r>
            <a:r>
              <a:rPr lang="ko-KR" altLang="en-US" sz="1000"/>
              <a:t>미납금 순으로 자동 공제된다</a:t>
            </a:r>
          </a:p>
          <a:p>
            <a:r>
              <a:rPr lang="ko-KR" altLang="en-US" sz="1000"/>
              <a:t>   ● 미납 세대 중 완납되지 않는 자에 따라 수납내역을 미납내역에 분납처리를 하고 수납테이블 에 등록해준다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  <a:p>
            <a:r>
              <a:rPr lang="ko-KR" altLang="en-US" sz="1000"/>
              <a:t>   ● 분납 처리시 차감 우선순위를 참조하여 차감 해줘야 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동서 </a:t>
            </a:r>
            <a:r>
              <a:rPr lang="en-US" altLang="ko-KR" sz="1000"/>
              <a:t>ITS</a:t>
            </a:r>
            <a:r>
              <a:rPr lang="ko-KR" altLang="en-US" sz="1000"/>
              <a:t>분납 처리 인가를 체크하여 동서 </a:t>
            </a:r>
            <a:r>
              <a:rPr lang="en-US" altLang="ko-KR" sz="1000"/>
              <a:t>ITS</a:t>
            </a:r>
            <a:r>
              <a:rPr lang="ko-KR" altLang="en-US" sz="1000"/>
              <a:t>분납 이면 금융결제원 코드를 자동 수납 내역 테이블에서 금융결제원 </a:t>
            </a:r>
          </a:p>
          <a:p>
            <a:r>
              <a:rPr lang="ko-KR" altLang="en-US" sz="1000"/>
              <a:t>       코드를 읽어와서 저장 해준다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12.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분납 대상자 관리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3. </a:t>
            </a:r>
            <a:r>
              <a:rPr lang="ko-KR" altLang="en-US" sz="1000"/>
              <a:t>분납 내역 삭제    </a:t>
            </a:r>
          </a:p>
          <a:p>
            <a:r>
              <a:rPr lang="ko-KR" altLang="en-US" sz="1000"/>
              <a:t>   ● 동</a:t>
            </a:r>
            <a:r>
              <a:rPr lang="en-US" altLang="ko-KR" sz="1000"/>
              <a:t>,</a:t>
            </a:r>
            <a:r>
              <a:rPr lang="ko-KR" altLang="en-US" sz="1000"/>
              <a:t>호 을 입력 후 조회조건을 미납</a:t>
            </a:r>
            <a:r>
              <a:rPr lang="en-US" altLang="ko-KR" sz="1000"/>
              <a:t>/</a:t>
            </a:r>
            <a:r>
              <a:rPr lang="ko-KR" altLang="en-US" sz="1000"/>
              <a:t>수납으로 클릭 후 조회를 해야 된다</a:t>
            </a:r>
            <a:r>
              <a:rPr lang="en-US" altLang="ko-KR" sz="1000"/>
              <a:t>(</a:t>
            </a:r>
            <a:r>
              <a:rPr lang="ko-KR" altLang="en-US" sz="1000"/>
              <a:t>수납 및 미납이 같이 수정 되야 됨</a:t>
            </a:r>
            <a:r>
              <a:rPr lang="en-US" altLang="ko-KR" sz="1000"/>
              <a:t>).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해당월의  분납 처리된 세대 중 미납 내역 테이블의 분납 처리된  데이터 를 취소 할 때 처리한다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삭제 을 클릭하면 위 미납 내역 란 에 원래 되로 금액이 복구되면서 아래 수납내역은 삭제가 됨</a:t>
            </a:r>
            <a:r>
              <a:rPr lang="en-US" altLang="ko-KR" sz="1000"/>
              <a:t>. 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미납 테이블의 의 분납 취소를 하면 수납 내역의 테이블 도 수정을 해야 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* </a:t>
            </a:r>
            <a:r>
              <a:rPr lang="ko-KR" altLang="en-US" sz="1000"/>
              <a:t>기존에 있든 </a:t>
            </a:r>
            <a:r>
              <a:rPr lang="en-US" altLang="ko-KR" sz="1000"/>
              <a:t>DB </a:t>
            </a:r>
            <a:r>
              <a:rPr lang="ko-KR" altLang="en-US" sz="1000"/>
              <a:t>관리자 는 관리자 메뉴로 이전</a:t>
            </a:r>
            <a:r>
              <a:rPr lang="en-US" altLang="ko-KR" sz="1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8301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 이체 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83012" name="Group 4"/>
          <p:cNvGrpSpPr>
            <a:grpSpLocks/>
          </p:cNvGrpSpPr>
          <p:nvPr/>
        </p:nvGrpSpPr>
        <p:grpSpPr bwMode="auto">
          <a:xfrm>
            <a:off x="5114925" y="5157788"/>
            <a:ext cx="990600" cy="457200"/>
            <a:chOff x="720" y="624"/>
            <a:chExt cx="624" cy="288"/>
          </a:xfrm>
        </p:grpSpPr>
        <p:grpSp>
          <p:nvGrpSpPr>
            <p:cNvPr id="683013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83014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3015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83016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3017" name="Rectangle 9"/>
          <p:cNvSpPr>
            <a:spLocks noChangeArrowheads="1"/>
          </p:cNvSpPr>
          <p:nvPr/>
        </p:nvSpPr>
        <p:spPr bwMode="auto">
          <a:xfrm>
            <a:off x="1009650" y="955675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관리사무소</a:t>
            </a:r>
          </a:p>
        </p:txBody>
      </p:sp>
      <p:sp>
        <p:nvSpPr>
          <p:cNvPr id="683018" name="Text Box 10"/>
          <p:cNvSpPr txBox="1">
            <a:spLocks noChangeArrowheads="1"/>
          </p:cNvSpPr>
          <p:nvPr/>
        </p:nvSpPr>
        <p:spPr bwMode="auto">
          <a:xfrm>
            <a:off x="3943350" y="4256088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자동이체신규 수납 정보 통보</a:t>
            </a:r>
          </a:p>
        </p:txBody>
      </p:sp>
      <p:sp>
        <p:nvSpPr>
          <p:cNvPr id="683019" name="AutoShape 11"/>
          <p:cNvSpPr>
            <a:spLocks noChangeArrowheads="1"/>
          </p:cNvSpPr>
          <p:nvPr/>
        </p:nvSpPr>
        <p:spPr bwMode="auto">
          <a:xfrm>
            <a:off x="6753225" y="3763963"/>
            <a:ext cx="1008063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자동이체 미</a:t>
            </a:r>
          </a:p>
          <a:p>
            <a:pPr algn="ctr"/>
            <a:r>
              <a:rPr lang="ko-KR" altLang="en-US"/>
              <a:t>납 내역저장</a:t>
            </a:r>
          </a:p>
          <a:p>
            <a:pPr algn="ctr"/>
            <a:endParaRPr lang="en-US" altLang="ko-KR"/>
          </a:p>
        </p:txBody>
      </p:sp>
      <p:sp>
        <p:nvSpPr>
          <p:cNvPr id="683020" name="AutoShape 12"/>
          <p:cNvSpPr>
            <a:spLocks noChangeArrowheads="1"/>
          </p:cNvSpPr>
          <p:nvPr/>
        </p:nvSpPr>
        <p:spPr bwMode="auto">
          <a:xfrm>
            <a:off x="1497013" y="5780088"/>
            <a:ext cx="1223962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 </a:t>
            </a:r>
            <a:r>
              <a:rPr lang="ko-KR" altLang="en-US"/>
              <a:t>자동이체미납 </a:t>
            </a:r>
          </a:p>
          <a:p>
            <a:pPr algn="ctr"/>
            <a:r>
              <a:rPr lang="ko-KR" altLang="en-US"/>
              <a:t>내역 삭제</a:t>
            </a:r>
          </a:p>
        </p:txBody>
      </p:sp>
      <p:sp>
        <p:nvSpPr>
          <p:cNvPr id="683021" name="Text Box 13"/>
          <p:cNvSpPr txBox="1">
            <a:spLocks noChangeArrowheads="1"/>
          </p:cNvSpPr>
          <p:nvPr/>
        </p:nvSpPr>
        <p:spPr bwMode="auto">
          <a:xfrm>
            <a:off x="776288" y="5184775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자동이체 수납 정보 삭제</a:t>
            </a:r>
          </a:p>
        </p:txBody>
      </p:sp>
      <p:sp>
        <p:nvSpPr>
          <p:cNvPr id="683022" name="Text Box 14"/>
          <p:cNvSpPr txBox="1">
            <a:spLocks noChangeArrowheads="1"/>
          </p:cNvSpPr>
          <p:nvPr/>
        </p:nvSpPr>
        <p:spPr bwMode="auto">
          <a:xfrm>
            <a:off x="4664075" y="5624513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자동이체 미납 금액수정</a:t>
            </a:r>
          </a:p>
        </p:txBody>
      </p:sp>
      <p:sp>
        <p:nvSpPr>
          <p:cNvPr id="683023" name="AutoShape 15"/>
          <p:cNvSpPr>
            <a:spLocks noChangeArrowheads="1"/>
          </p:cNvSpPr>
          <p:nvPr/>
        </p:nvSpPr>
        <p:spPr bwMode="auto">
          <a:xfrm>
            <a:off x="6610350" y="1700213"/>
            <a:ext cx="8636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창구 체크</a:t>
            </a:r>
          </a:p>
        </p:txBody>
      </p:sp>
      <p:sp>
        <p:nvSpPr>
          <p:cNvPr id="683024" name="AutoShape 16"/>
          <p:cNvSpPr>
            <a:spLocks noChangeArrowheads="1"/>
          </p:cNvSpPr>
          <p:nvPr/>
        </p:nvSpPr>
        <p:spPr bwMode="auto">
          <a:xfrm>
            <a:off x="2432050" y="4508500"/>
            <a:ext cx="1008063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자동이체 미</a:t>
            </a:r>
          </a:p>
          <a:p>
            <a:pPr algn="ctr"/>
            <a:r>
              <a:rPr lang="ko-KR" altLang="en-US"/>
              <a:t>납 조회확인</a:t>
            </a:r>
          </a:p>
        </p:txBody>
      </p:sp>
      <p:sp>
        <p:nvSpPr>
          <p:cNvPr id="683025" name="AutoShape 17"/>
          <p:cNvSpPr>
            <a:spLocks noChangeArrowheads="1"/>
          </p:cNvSpPr>
          <p:nvPr/>
        </p:nvSpPr>
        <p:spPr bwMode="auto">
          <a:xfrm>
            <a:off x="1712913" y="2133600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입주구분 확인</a:t>
            </a:r>
          </a:p>
        </p:txBody>
      </p:sp>
      <p:sp>
        <p:nvSpPr>
          <p:cNvPr id="683026" name="AutoShape 18"/>
          <p:cNvSpPr>
            <a:spLocks noChangeArrowheads="1"/>
          </p:cNvSpPr>
          <p:nvPr/>
        </p:nvSpPr>
        <p:spPr bwMode="auto">
          <a:xfrm>
            <a:off x="1712913" y="3717925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수납은행 확인</a:t>
            </a:r>
          </a:p>
        </p:txBody>
      </p:sp>
      <p:grpSp>
        <p:nvGrpSpPr>
          <p:cNvPr id="683027" name="Group 19"/>
          <p:cNvGrpSpPr>
            <a:grpSpLocks/>
          </p:cNvGrpSpPr>
          <p:nvPr/>
        </p:nvGrpSpPr>
        <p:grpSpPr bwMode="auto">
          <a:xfrm>
            <a:off x="6969125" y="4700588"/>
            <a:ext cx="990600" cy="457200"/>
            <a:chOff x="720" y="624"/>
            <a:chExt cx="624" cy="288"/>
          </a:xfrm>
        </p:grpSpPr>
        <p:grpSp>
          <p:nvGrpSpPr>
            <p:cNvPr id="683028" name="Group 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83029" name="Freeform 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3030" name="Text Box 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3032" name="Text Box 24"/>
          <p:cNvSpPr txBox="1">
            <a:spLocks noChangeArrowheads="1"/>
          </p:cNvSpPr>
          <p:nvPr/>
        </p:nvSpPr>
        <p:spPr bwMode="auto">
          <a:xfrm>
            <a:off x="6967538" y="6064250"/>
            <a:ext cx="1154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 내역수정 </a:t>
            </a:r>
          </a:p>
        </p:txBody>
      </p:sp>
      <p:cxnSp>
        <p:nvCxnSpPr>
          <p:cNvPr id="683033" name="AutoShape 25"/>
          <p:cNvCxnSpPr>
            <a:cxnSpLocks noChangeShapeType="1"/>
            <a:stCxn id="683019" idx="1"/>
            <a:endCxn id="683015" idx="3"/>
          </p:cNvCxnSpPr>
          <p:nvPr/>
        </p:nvCxnSpPr>
        <p:spPr bwMode="auto">
          <a:xfrm rot="10800000" flipV="1">
            <a:off x="6105525" y="3992563"/>
            <a:ext cx="647700" cy="13795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34" name="AutoShape 26"/>
          <p:cNvCxnSpPr>
            <a:cxnSpLocks noChangeShapeType="1"/>
            <a:stCxn id="683019" idx="3"/>
            <a:endCxn id="683030" idx="3"/>
          </p:cNvCxnSpPr>
          <p:nvPr/>
        </p:nvCxnSpPr>
        <p:spPr bwMode="auto">
          <a:xfrm>
            <a:off x="7761288" y="3992563"/>
            <a:ext cx="198437" cy="922337"/>
          </a:xfrm>
          <a:prstGeom prst="bentConnector3">
            <a:avLst>
              <a:gd name="adj1" fmla="val 2151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35" name="AutoShape 27"/>
          <p:cNvCxnSpPr>
            <a:cxnSpLocks noChangeShapeType="1"/>
          </p:cNvCxnSpPr>
          <p:nvPr/>
        </p:nvCxnSpPr>
        <p:spPr bwMode="auto">
          <a:xfrm flipV="1">
            <a:off x="2720975" y="4941888"/>
            <a:ext cx="5238750" cy="1093787"/>
          </a:xfrm>
          <a:prstGeom prst="bentConnector3">
            <a:avLst>
              <a:gd name="adj1" fmla="val 104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3036" name="Text Box 28"/>
          <p:cNvSpPr txBox="1">
            <a:spLocks noChangeArrowheads="1"/>
          </p:cNvSpPr>
          <p:nvPr/>
        </p:nvSpPr>
        <p:spPr bwMode="auto">
          <a:xfrm>
            <a:off x="8266113" y="4040188"/>
            <a:ext cx="8651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자동이체신규 미납 정보 등록</a:t>
            </a:r>
          </a:p>
        </p:txBody>
      </p:sp>
      <p:sp>
        <p:nvSpPr>
          <p:cNvPr id="683037" name="Text Box 29"/>
          <p:cNvSpPr txBox="1">
            <a:spLocks noChangeArrowheads="1"/>
          </p:cNvSpPr>
          <p:nvPr/>
        </p:nvSpPr>
        <p:spPr bwMode="auto">
          <a:xfrm>
            <a:off x="5672138" y="4076700"/>
            <a:ext cx="8651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자동이체미납내역 정보 등록</a:t>
            </a:r>
          </a:p>
        </p:txBody>
      </p:sp>
      <p:sp>
        <p:nvSpPr>
          <p:cNvPr id="683038" name="AutoShape 30"/>
          <p:cNvSpPr>
            <a:spLocks noChangeArrowheads="1"/>
          </p:cNvSpPr>
          <p:nvPr/>
        </p:nvSpPr>
        <p:spPr bwMode="auto">
          <a:xfrm>
            <a:off x="1712913" y="2925763"/>
            <a:ext cx="10795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조회 조건 확인</a:t>
            </a:r>
          </a:p>
        </p:txBody>
      </p:sp>
      <p:cxnSp>
        <p:nvCxnSpPr>
          <p:cNvPr id="683039" name="AutoShape 31"/>
          <p:cNvCxnSpPr>
            <a:cxnSpLocks noChangeShapeType="1"/>
            <a:stCxn id="683017" idx="2"/>
            <a:endCxn id="683025" idx="0"/>
          </p:cNvCxnSpPr>
          <p:nvPr/>
        </p:nvCxnSpPr>
        <p:spPr bwMode="auto">
          <a:xfrm rot="16200000" flipH="1">
            <a:off x="1555750" y="1435100"/>
            <a:ext cx="720725" cy="6762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40" name="AutoShape 32"/>
          <p:cNvCxnSpPr>
            <a:cxnSpLocks noChangeShapeType="1"/>
          </p:cNvCxnSpPr>
          <p:nvPr/>
        </p:nvCxnSpPr>
        <p:spPr bwMode="auto">
          <a:xfrm rot="16200000" flipH="1">
            <a:off x="2319338" y="4000500"/>
            <a:ext cx="333375" cy="682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41" name="AutoShape 33"/>
          <p:cNvCxnSpPr>
            <a:cxnSpLocks noChangeShapeType="1"/>
            <a:stCxn id="683024" idx="2"/>
            <a:endCxn id="683020" idx="0"/>
          </p:cNvCxnSpPr>
          <p:nvPr/>
        </p:nvCxnSpPr>
        <p:spPr bwMode="auto">
          <a:xfrm rot="5400000">
            <a:off x="2116138" y="4959350"/>
            <a:ext cx="814388" cy="827087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3042" name="Text Box 34"/>
          <p:cNvSpPr txBox="1">
            <a:spLocks noChangeArrowheads="1"/>
          </p:cNvSpPr>
          <p:nvPr/>
        </p:nvSpPr>
        <p:spPr bwMode="auto">
          <a:xfrm>
            <a:off x="1281113" y="1844675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입주 구분 선택</a:t>
            </a:r>
          </a:p>
        </p:txBody>
      </p:sp>
      <p:sp>
        <p:nvSpPr>
          <p:cNvPr id="683043" name="Text Box 35"/>
          <p:cNvSpPr txBox="1">
            <a:spLocks noChangeArrowheads="1"/>
          </p:cNvSpPr>
          <p:nvPr/>
        </p:nvSpPr>
        <p:spPr bwMode="auto">
          <a:xfrm>
            <a:off x="1208088" y="3429000"/>
            <a:ext cx="1081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 은행 선택</a:t>
            </a:r>
          </a:p>
        </p:txBody>
      </p:sp>
      <p:sp>
        <p:nvSpPr>
          <p:cNvPr id="683044" name="Text Box 36"/>
          <p:cNvSpPr txBox="1">
            <a:spLocks noChangeArrowheads="1"/>
          </p:cNvSpPr>
          <p:nvPr/>
        </p:nvSpPr>
        <p:spPr bwMode="auto">
          <a:xfrm>
            <a:off x="1208088" y="2636838"/>
            <a:ext cx="1152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조회 조건  선택</a:t>
            </a:r>
          </a:p>
        </p:txBody>
      </p:sp>
      <p:cxnSp>
        <p:nvCxnSpPr>
          <p:cNvPr id="683045" name="AutoShape 37"/>
          <p:cNvCxnSpPr>
            <a:cxnSpLocks noChangeShapeType="1"/>
            <a:stCxn id="683025" idx="2"/>
            <a:endCxn id="683038" idx="0"/>
          </p:cNvCxnSpPr>
          <p:nvPr/>
        </p:nvCxnSpPr>
        <p:spPr bwMode="auto">
          <a:xfrm rot="5400000">
            <a:off x="2085975" y="2757488"/>
            <a:ext cx="334963" cy="1587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46" name="AutoShape 38"/>
          <p:cNvCxnSpPr>
            <a:cxnSpLocks noChangeShapeType="1"/>
            <a:stCxn id="683038" idx="2"/>
            <a:endCxn id="683026" idx="0"/>
          </p:cNvCxnSpPr>
          <p:nvPr/>
        </p:nvCxnSpPr>
        <p:spPr bwMode="auto">
          <a:xfrm rot="16200000" flipH="1">
            <a:off x="2085976" y="3549650"/>
            <a:ext cx="334962" cy="1587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3047" name="Text Box 39"/>
          <p:cNvSpPr txBox="1">
            <a:spLocks noChangeArrowheads="1"/>
          </p:cNvSpPr>
          <p:nvPr/>
        </p:nvSpPr>
        <p:spPr bwMode="auto">
          <a:xfrm>
            <a:off x="1568450" y="1455738"/>
            <a:ext cx="1223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미납 대상자 의뢰</a:t>
            </a:r>
          </a:p>
        </p:txBody>
      </p:sp>
      <p:sp>
        <p:nvSpPr>
          <p:cNvPr id="683048" name="AutoShape 40"/>
          <p:cNvSpPr>
            <a:spLocks noChangeArrowheads="1"/>
          </p:cNvSpPr>
          <p:nvPr/>
        </p:nvSpPr>
        <p:spPr bwMode="auto">
          <a:xfrm>
            <a:off x="3081338" y="1700213"/>
            <a:ext cx="10795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월 분별등록</a:t>
            </a:r>
          </a:p>
        </p:txBody>
      </p:sp>
      <p:sp>
        <p:nvSpPr>
          <p:cNvPr id="683049" name="AutoShape 41"/>
          <p:cNvSpPr>
            <a:spLocks noChangeArrowheads="1"/>
          </p:cNvSpPr>
          <p:nvPr/>
        </p:nvSpPr>
        <p:spPr bwMode="auto">
          <a:xfrm>
            <a:off x="4592638" y="1700213"/>
            <a:ext cx="1296987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 ⑤</a:t>
            </a:r>
            <a:r>
              <a:rPr lang="ko-KR" altLang="en-US"/>
              <a:t>관리비 가져오기 </a:t>
            </a:r>
          </a:p>
          <a:p>
            <a:pPr algn="ctr"/>
            <a:r>
              <a:rPr lang="ko-KR" altLang="en-US"/>
              <a:t>후 추가수정</a:t>
            </a:r>
          </a:p>
        </p:txBody>
      </p:sp>
      <p:cxnSp>
        <p:nvCxnSpPr>
          <p:cNvPr id="683050" name="AutoShape 42"/>
          <p:cNvCxnSpPr>
            <a:cxnSpLocks noChangeShapeType="1"/>
            <a:stCxn id="683017" idx="3"/>
            <a:endCxn id="683023" idx="0"/>
          </p:cNvCxnSpPr>
          <p:nvPr/>
        </p:nvCxnSpPr>
        <p:spPr bwMode="auto">
          <a:xfrm>
            <a:off x="2144713" y="1184275"/>
            <a:ext cx="4897437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51" name="AutoShape 43"/>
          <p:cNvCxnSpPr>
            <a:cxnSpLocks noChangeShapeType="1"/>
            <a:stCxn id="683017" idx="3"/>
            <a:endCxn id="683049" idx="0"/>
          </p:cNvCxnSpPr>
          <p:nvPr/>
        </p:nvCxnSpPr>
        <p:spPr bwMode="auto">
          <a:xfrm>
            <a:off x="2144713" y="1184275"/>
            <a:ext cx="3097212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52" name="AutoShape 44"/>
          <p:cNvCxnSpPr>
            <a:cxnSpLocks noChangeShapeType="1"/>
            <a:stCxn id="683017" idx="3"/>
            <a:endCxn id="683048" idx="0"/>
          </p:cNvCxnSpPr>
          <p:nvPr/>
        </p:nvCxnSpPr>
        <p:spPr bwMode="auto">
          <a:xfrm>
            <a:off x="2144713" y="1184275"/>
            <a:ext cx="1476375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3053" name="Text Box 45"/>
          <p:cNvSpPr txBox="1">
            <a:spLocks noChangeArrowheads="1"/>
          </p:cNvSpPr>
          <p:nvPr/>
        </p:nvSpPr>
        <p:spPr bwMode="auto">
          <a:xfrm>
            <a:off x="3368675" y="4768850"/>
            <a:ext cx="1368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자동이체 미납정보</a:t>
            </a:r>
          </a:p>
        </p:txBody>
      </p:sp>
      <p:cxnSp>
        <p:nvCxnSpPr>
          <p:cNvPr id="683054" name="AutoShape 46"/>
          <p:cNvCxnSpPr>
            <a:cxnSpLocks noChangeShapeType="1"/>
          </p:cNvCxnSpPr>
          <p:nvPr/>
        </p:nvCxnSpPr>
        <p:spPr bwMode="auto">
          <a:xfrm rot="5400000" flipH="1">
            <a:off x="4289425" y="3875088"/>
            <a:ext cx="471488" cy="2170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55" name="AutoShape 47"/>
          <p:cNvCxnSpPr>
            <a:cxnSpLocks noChangeShapeType="1"/>
          </p:cNvCxnSpPr>
          <p:nvPr/>
        </p:nvCxnSpPr>
        <p:spPr bwMode="auto">
          <a:xfrm flipV="1">
            <a:off x="3440113" y="3933825"/>
            <a:ext cx="3313112" cy="744538"/>
          </a:xfrm>
          <a:prstGeom prst="bent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3056" name="Group 48"/>
          <p:cNvGrpSpPr>
            <a:grpSpLocks/>
          </p:cNvGrpSpPr>
          <p:nvPr/>
        </p:nvGrpSpPr>
        <p:grpSpPr bwMode="auto">
          <a:xfrm>
            <a:off x="5041900" y="2276475"/>
            <a:ext cx="990600" cy="503238"/>
            <a:chOff x="720" y="624"/>
            <a:chExt cx="624" cy="317"/>
          </a:xfrm>
        </p:grpSpPr>
        <p:grpSp>
          <p:nvGrpSpPr>
            <p:cNvPr id="683057" name="Group 49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683058" name="Freeform 5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3059" name="Text Box 5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관리비</a:t>
                </a:r>
              </a:p>
              <a:p>
                <a:pPr algn="ctr"/>
                <a:r>
                  <a:rPr lang="en-US" altLang="ko-KR" sz="1000"/>
                  <a:t>Billmaster</a:t>
                </a:r>
              </a:p>
            </p:txBody>
          </p:sp>
        </p:grpSp>
        <p:sp>
          <p:nvSpPr>
            <p:cNvPr id="683060" name="Line 5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3061" name="Group 53"/>
          <p:cNvGrpSpPr>
            <a:grpSpLocks/>
          </p:cNvGrpSpPr>
          <p:nvPr/>
        </p:nvGrpSpPr>
        <p:grpSpPr bwMode="auto">
          <a:xfrm>
            <a:off x="5033963" y="2805113"/>
            <a:ext cx="990600" cy="503237"/>
            <a:chOff x="720" y="624"/>
            <a:chExt cx="624" cy="317"/>
          </a:xfrm>
        </p:grpSpPr>
        <p:grpSp>
          <p:nvGrpSpPr>
            <p:cNvPr id="683062" name="Group 54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683063" name="Freeform 5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3064" name="Text Box 5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세대정보</a:t>
                </a:r>
              </a:p>
              <a:p>
                <a:pPr algn="ctr"/>
                <a:r>
                  <a:rPr lang="en-US" altLang="ko-KR" sz="1000"/>
                  <a:t>Room_info</a:t>
                </a:r>
              </a:p>
            </p:txBody>
          </p:sp>
        </p:grpSp>
        <p:sp>
          <p:nvSpPr>
            <p:cNvPr id="683065" name="Line 5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83066" name="AutoShape 58"/>
          <p:cNvCxnSpPr>
            <a:cxnSpLocks noChangeShapeType="1"/>
            <a:stCxn id="683020" idx="3"/>
            <a:endCxn id="683015" idx="2"/>
          </p:cNvCxnSpPr>
          <p:nvPr/>
        </p:nvCxnSpPr>
        <p:spPr bwMode="auto">
          <a:xfrm flipV="1">
            <a:off x="2720975" y="5508625"/>
            <a:ext cx="2889250" cy="5000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67" name="AutoShape 59"/>
          <p:cNvCxnSpPr>
            <a:cxnSpLocks noChangeShapeType="1"/>
            <a:stCxn id="683059" idx="1"/>
            <a:endCxn id="683024" idx="0"/>
          </p:cNvCxnSpPr>
          <p:nvPr/>
        </p:nvCxnSpPr>
        <p:spPr bwMode="auto">
          <a:xfrm rot="10800000" flipV="1">
            <a:off x="2936875" y="2566988"/>
            <a:ext cx="2105025" cy="19415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3068" name="Text Box 60"/>
          <p:cNvSpPr txBox="1">
            <a:spLocks noChangeArrowheads="1"/>
          </p:cNvSpPr>
          <p:nvPr/>
        </p:nvSpPr>
        <p:spPr bwMode="auto">
          <a:xfrm>
            <a:off x="3584575" y="2276475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고지 금액 </a:t>
            </a:r>
          </a:p>
        </p:txBody>
      </p:sp>
      <p:sp>
        <p:nvSpPr>
          <p:cNvPr id="683069" name="Text Box 61"/>
          <p:cNvSpPr txBox="1">
            <a:spLocks noChangeArrowheads="1"/>
          </p:cNvSpPr>
          <p:nvPr/>
        </p:nvSpPr>
        <p:spPr bwMode="auto">
          <a:xfrm>
            <a:off x="3584575" y="2754313"/>
            <a:ext cx="11541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정렬정보 </a:t>
            </a:r>
          </a:p>
        </p:txBody>
      </p:sp>
      <p:cxnSp>
        <p:nvCxnSpPr>
          <p:cNvPr id="683070" name="AutoShape 62"/>
          <p:cNvCxnSpPr>
            <a:cxnSpLocks noChangeShapeType="1"/>
          </p:cNvCxnSpPr>
          <p:nvPr/>
        </p:nvCxnSpPr>
        <p:spPr bwMode="auto">
          <a:xfrm rot="10800000" flipV="1">
            <a:off x="2990850" y="3071813"/>
            <a:ext cx="1962150" cy="1436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3071" name="Group 63"/>
          <p:cNvGrpSpPr>
            <a:grpSpLocks/>
          </p:cNvGrpSpPr>
          <p:nvPr/>
        </p:nvGrpSpPr>
        <p:grpSpPr bwMode="auto">
          <a:xfrm>
            <a:off x="5041900" y="3316288"/>
            <a:ext cx="990600" cy="457200"/>
            <a:chOff x="720" y="624"/>
            <a:chExt cx="624" cy="288"/>
          </a:xfrm>
        </p:grpSpPr>
        <p:grpSp>
          <p:nvGrpSpPr>
            <p:cNvPr id="683072" name="Group 6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83073" name="Freeform 6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3074" name="Text Box 6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83075" name="Line 6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83076" name="AutoShape 68"/>
          <p:cNvCxnSpPr>
            <a:cxnSpLocks noChangeShapeType="1"/>
          </p:cNvCxnSpPr>
          <p:nvPr/>
        </p:nvCxnSpPr>
        <p:spPr bwMode="auto">
          <a:xfrm rot="10800000" flipV="1">
            <a:off x="3063875" y="3546475"/>
            <a:ext cx="1960563" cy="962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3077" name="Text Box 69"/>
          <p:cNvSpPr txBox="1">
            <a:spLocks noChangeArrowheads="1"/>
          </p:cNvSpPr>
          <p:nvPr/>
        </p:nvSpPr>
        <p:spPr bwMode="auto">
          <a:xfrm>
            <a:off x="3586163" y="3176588"/>
            <a:ext cx="1222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자동이체수납정보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 이체 관리</a:t>
            </a: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자동이체로 등록된 세대 중 미납 내역을 수납하고자 할 때 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이체 세대 이면서 창구로 완납시킨 세대도 관리를 할 수 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이체 대상 중에 관리비 가져오기 후 이체를 하겠다고 등록을 한경우 우선 관리비시스템에서 이체대상으로 </a:t>
            </a:r>
          </a:p>
          <a:p>
            <a:r>
              <a:rPr lang="ko-KR" altLang="en-US" sz="1000"/>
              <a:t>    수정 후  수납에서 이체대상으로 수정하는 작업이다</a:t>
            </a:r>
            <a:r>
              <a:rPr lang="en-US" altLang="ko-KR" sz="1000"/>
              <a:t>.</a:t>
            </a: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8404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자동이체관리 는  자동이체 미납조회확인</a:t>
            </a:r>
            <a:r>
              <a:rPr lang="en-US" altLang="ko-KR" sz="1000"/>
              <a:t>,</a:t>
            </a:r>
            <a:r>
              <a:rPr lang="ko-KR" altLang="en-US" sz="1000"/>
              <a:t>자동이체 미납내역저장</a:t>
            </a:r>
            <a:r>
              <a:rPr lang="en-US" altLang="ko-KR" sz="1000"/>
              <a:t>,</a:t>
            </a:r>
            <a:r>
              <a:rPr lang="ko-KR" altLang="en-US" sz="1000"/>
              <a:t>자동이체 미납내역삭제</a:t>
            </a:r>
            <a:r>
              <a:rPr lang="en-US" altLang="ko-KR" sz="1000"/>
              <a:t>,</a:t>
            </a:r>
            <a:r>
              <a:rPr lang="ko-KR" altLang="en-US" sz="1000"/>
              <a:t>월 분별조회</a:t>
            </a:r>
            <a:r>
              <a:rPr lang="en-US" altLang="ko-KR" sz="1000"/>
              <a:t>,</a:t>
            </a:r>
            <a:r>
              <a:rPr lang="ko-KR" altLang="en-US" sz="1000"/>
              <a:t>관리비 가져오기 후</a:t>
            </a:r>
          </a:p>
          <a:p>
            <a:r>
              <a:rPr lang="ko-KR" altLang="en-US" sz="1000"/>
              <a:t> 추가수정</a:t>
            </a:r>
            <a:r>
              <a:rPr lang="en-US" altLang="ko-KR" sz="1000"/>
              <a:t>,</a:t>
            </a:r>
            <a:r>
              <a:rPr lang="ko-KR" altLang="en-US" sz="1000"/>
              <a:t>창구체크 의 </a:t>
            </a:r>
            <a:r>
              <a:rPr lang="en-US" altLang="ko-KR" sz="1000"/>
              <a:t>6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자동이체미납조회확인 </a:t>
            </a:r>
          </a:p>
          <a:p>
            <a:r>
              <a:rPr lang="ko-KR" altLang="en-US" sz="1000"/>
              <a:t>   ● 입주구분</a:t>
            </a:r>
            <a:r>
              <a:rPr lang="en-US" altLang="ko-KR" sz="1000"/>
              <a:t>,</a:t>
            </a:r>
            <a:r>
              <a:rPr lang="ko-KR" altLang="en-US" sz="1000"/>
              <a:t>수납은행을 </a:t>
            </a:r>
            <a:r>
              <a:rPr lang="en-US" altLang="ko-KR" sz="1000"/>
              <a:t>,</a:t>
            </a:r>
            <a:r>
              <a:rPr lang="ko-KR" altLang="en-US" sz="1000"/>
              <a:t>조회조건을 선택하여 미납 내역 테이블의 자동이체 대상자중 처리유무에 미처리</a:t>
            </a:r>
          </a:p>
          <a:p>
            <a:r>
              <a:rPr lang="ko-KR" altLang="en-US" sz="1000"/>
              <a:t>       대상만 조회 하는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입주구분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입 주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분 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 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</a:t>
            </a:r>
            <a:r>
              <a:rPr lang="ko-KR" altLang="en-US" sz="1000"/>
              <a:t>공 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5) </a:t>
            </a:r>
            <a:r>
              <a:rPr lang="ko-KR" altLang="en-US" sz="1000"/>
              <a:t>예 외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6) </a:t>
            </a:r>
            <a:r>
              <a:rPr lang="ko-KR" altLang="en-US" sz="1000"/>
              <a:t>본 사 　</a:t>
            </a:r>
            <a:r>
              <a:rPr lang="ko-KR" altLang="en-US" sz="1000" b="1"/>
              <a:t>　</a:t>
            </a:r>
            <a:r>
              <a:rPr lang="ko-KR" altLang="en-US" sz="1000"/>
              <a:t> </a:t>
            </a:r>
          </a:p>
          <a:p>
            <a:r>
              <a:rPr lang="ko-KR" altLang="en-US" sz="1000"/>
              <a:t>   ● 수납은행 </a:t>
            </a:r>
            <a:r>
              <a:rPr lang="en-US" altLang="ko-KR" sz="1000"/>
              <a:t>: </a:t>
            </a:r>
            <a:r>
              <a:rPr lang="ko-KR" altLang="en-US" sz="1000"/>
              <a:t>해당단지의 이체시키는 은행에 대해서 조회 하고자  할 때 선택한다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조회조건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미 납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수 납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미 납</a:t>
            </a:r>
            <a:r>
              <a:rPr lang="en-US" altLang="ko-KR" sz="1000"/>
              <a:t>/</a:t>
            </a:r>
            <a:r>
              <a:rPr lang="ko-KR" altLang="en-US" sz="1000"/>
              <a:t>수 납</a:t>
            </a:r>
          </a:p>
          <a:p>
            <a:r>
              <a:rPr lang="ko-KR" altLang="en-US" sz="1000"/>
              <a:t>   ● 세대정보</a:t>
            </a:r>
            <a:r>
              <a:rPr lang="en-US" altLang="ko-KR" sz="1000"/>
              <a:t>(Room_info)</a:t>
            </a:r>
            <a:r>
              <a:rPr lang="ko-KR" altLang="en-US" sz="1000"/>
              <a:t>의 정렬정보를 가져온다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관리비</a:t>
            </a:r>
            <a:r>
              <a:rPr lang="en-US" altLang="ko-KR" sz="1000"/>
              <a:t>(Billmaster)</a:t>
            </a:r>
            <a:r>
              <a:rPr lang="ko-KR" altLang="en-US" sz="1000"/>
              <a:t>의     고지금액을 가져온다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자동이체 미납 내역 저장 </a:t>
            </a:r>
          </a:p>
          <a:p>
            <a:r>
              <a:rPr lang="ko-KR" altLang="en-US" sz="1000"/>
              <a:t>   ● 수납일자</a:t>
            </a:r>
            <a:r>
              <a:rPr lang="en-US" altLang="ko-KR" sz="1000"/>
              <a:t>, </a:t>
            </a:r>
            <a:r>
              <a:rPr lang="ko-KR" altLang="en-US" sz="1000"/>
              <a:t>수납은행을 설정하면 입금금액란에 커서가 껌뻑 거리 는 데  입금금액란에 금액을 입력 후 </a:t>
            </a:r>
          </a:p>
          <a:p>
            <a:r>
              <a:rPr lang="ko-KR" altLang="en-US" sz="1000"/>
              <a:t>       엔 터를 치면 미납내역</a:t>
            </a:r>
            <a:r>
              <a:rPr lang="en-US" altLang="ko-KR" sz="1000"/>
              <a:t>(</a:t>
            </a:r>
            <a:r>
              <a:rPr lang="ko-KR" altLang="en-US" sz="1000"/>
              <a:t>위</a:t>
            </a:r>
            <a:r>
              <a:rPr lang="en-US" altLang="ko-KR" sz="1000"/>
              <a:t>)</a:t>
            </a:r>
            <a:r>
              <a:rPr lang="ko-KR" altLang="en-US" sz="1000"/>
              <a:t>란 과 수납내역</a:t>
            </a:r>
            <a:r>
              <a:rPr lang="en-US" altLang="ko-KR" sz="1000"/>
              <a:t>(</a:t>
            </a:r>
            <a:r>
              <a:rPr lang="ko-KR" altLang="en-US" sz="1000"/>
              <a:t>아래</a:t>
            </a:r>
            <a:r>
              <a:rPr lang="en-US" altLang="ko-KR" sz="1000"/>
              <a:t>)</a:t>
            </a:r>
            <a:r>
              <a:rPr lang="ko-KR" altLang="en-US" sz="1000"/>
              <a:t>란 에 자동으로 금액이 설정된다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자동이체 대상 세대 중 미납 자의 미납내역을 완납처리를 하고 수납테이블 에 등록해준다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  <a:p>
            <a:r>
              <a:rPr lang="ko-KR" altLang="en-US" sz="1000" b="1"/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 이체 관리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3. </a:t>
            </a:r>
            <a:r>
              <a:rPr lang="ko-KR" altLang="en-US" sz="1000"/>
              <a:t>자동이체 미납 내역 삭제 </a:t>
            </a:r>
            <a:endParaRPr lang="ko-KR" altLang="en-US" sz="1000" b="1"/>
          </a:p>
          <a:p>
            <a:r>
              <a:rPr lang="ko-KR" altLang="en-US" sz="1000"/>
              <a:t>   ● 해당월의  자동이체 수납 처리된 세대 중 미납 내역 테이블의 완납 여부를 취소 할 때 처리한다</a:t>
            </a:r>
            <a:r>
              <a:rPr lang="en-US" altLang="ko-KR" sz="1000"/>
              <a:t>.    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미납의 완납 여부를 수정하면 수납 내역 또한 수정을 해야 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월 분별조회 </a:t>
            </a:r>
            <a:endParaRPr lang="ko-KR" altLang="en-US" sz="1000" b="1"/>
          </a:p>
          <a:p>
            <a:r>
              <a:rPr lang="ko-KR" altLang="en-US" sz="1000"/>
              <a:t>   ● 자동이체 세대 중 미납된 월분 중 특정월분만 등록 할 수 있는 작업이다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5. </a:t>
            </a:r>
            <a:r>
              <a:rPr lang="ko-KR" altLang="en-US" sz="1000"/>
              <a:t>관리비 가져오기 후 추가수정</a:t>
            </a:r>
          </a:p>
          <a:p>
            <a:r>
              <a:rPr lang="ko-KR" altLang="en-US" sz="1000"/>
              <a:t>   ● 이체 대상 중에 관리비 가져오기 후 이체를 하겠다고 등록을 한경우 우선 관리비시스템에서 이체대상으로 </a:t>
            </a:r>
          </a:p>
          <a:p>
            <a:r>
              <a:rPr lang="ko-KR" altLang="en-US" sz="1000"/>
              <a:t>       수정 후  수납에서 이체대상으로 수정하는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수납에서는 이체세대 을 월별로 관리한다</a:t>
            </a:r>
            <a:r>
              <a:rPr lang="en-US" altLang="ko-KR" sz="1000"/>
              <a:t>. </a:t>
            </a:r>
            <a:r>
              <a:rPr lang="ko-KR" altLang="en-US" sz="1000"/>
              <a:t>관리비 가져오기 할 때의 데이터 임</a:t>
            </a:r>
            <a:r>
              <a:rPr lang="en-US" altLang="ko-KR" sz="1000"/>
              <a:t>. </a:t>
            </a:r>
            <a:r>
              <a:rPr lang="ko-KR" altLang="en-US" sz="1000"/>
              <a:t>　　　　　 </a:t>
            </a:r>
          </a:p>
          <a:p>
            <a:r>
              <a:rPr lang="ko-KR" altLang="en-US" sz="1000"/>
              <a:t>   ● 관리비 가져오기 후 관리비에서 이체세대가 변경 시 에는 여기서 추가</a:t>
            </a:r>
            <a:r>
              <a:rPr lang="en-US" altLang="ko-KR" sz="1000"/>
              <a:t>,</a:t>
            </a:r>
            <a:r>
              <a:rPr lang="ko-KR" altLang="en-US" sz="1000"/>
              <a:t>변경</a:t>
            </a:r>
            <a:r>
              <a:rPr lang="en-US" altLang="ko-KR" sz="1000"/>
              <a:t>,</a:t>
            </a:r>
            <a:r>
              <a:rPr lang="ko-KR" altLang="en-US" sz="1000"/>
              <a:t>삭제 작업을 해줘야 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6. </a:t>
            </a:r>
            <a:r>
              <a:rPr lang="ko-KR" altLang="en-US" sz="1000"/>
              <a:t>창구체크</a:t>
            </a:r>
          </a:p>
          <a:p>
            <a:r>
              <a:rPr lang="ko-KR" altLang="en-US" sz="1000"/>
              <a:t>   ● 자동이체 세대인데 이체로 수납을 안하고 개인적으로 관리사무소에 수납하는 세대를 체크 하여 보여주는 작업이다 　　　　　 </a:t>
            </a:r>
          </a:p>
          <a:p>
            <a:r>
              <a:rPr lang="ko-KR" altLang="en-US" sz="1000"/>
              <a:t>       즉 이체 해지가 안된 상황에서 입주자가 창구로 수납 한경우도 해당함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849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수납일자 및 은행변경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18500" name="AutoShape 4"/>
          <p:cNvSpPr>
            <a:spLocks noChangeArrowheads="1"/>
          </p:cNvSpPr>
          <p:nvPr/>
        </p:nvSpPr>
        <p:spPr bwMode="auto">
          <a:xfrm>
            <a:off x="4879975" y="2132013"/>
            <a:ext cx="9366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변경</a:t>
            </a:r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2503488" y="9810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 사무소</a:t>
            </a:r>
          </a:p>
        </p:txBody>
      </p:sp>
      <p:sp>
        <p:nvSpPr>
          <p:cNvPr id="618504" name="AutoShape 8"/>
          <p:cNvSpPr>
            <a:spLocks noChangeArrowheads="1"/>
          </p:cNvSpPr>
          <p:nvPr/>
        </p:nvSpPr>
        <p:spPr bwMode="auto">
          <a:xfrm>
            <a:off x="2505075" y="206216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입주구분 확인</a:t>
            </a:r>
          </a:p>
        </p:txBody>
      </p:sp>
      <p:sp>
        <p:nvSpPr>
          <p:cNvPr id="618505" name="AutoShape 9"/>
          <p:cNvSpPr>
            <a:spLocks noChangeArrowheads="1"/>
          </p:cNvSpPr>
          <p:nvPr/>
        </p:nvSpPr>
        <p:spPr bwMode="auto">
          <a:xfrm>
            <a:off x="2503488" y="3476625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수납은행 확인</a:t>
            </a:r>
          </a:p>
        </p:txBody>
      </p:sp>
      <p:cxnSp>
        <p:nvCxnSpPr>
          <p:cNvPr id="618508" name="AutoShape 12"/>
          <p:cNvCxnSpPr>
            <a:cxnSpLocks noChangeShapeType="1"/>
            <a:stCxn id="618501" idx="2"/>
            <a:endCxn id="618504" idx="0"/>
          </p:cNvCxnSpPr>
          <p:nvPr/>
        </p:nvCxnSpPr>
        <p:spPr bwMode="auto">
          <a:xfrm rot="5400000">
            <a:off x="2747169" y="1737519"/>
            <a:ext cx="623888" cy="2540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8510" name="AutoShape 14"/>
          <p:cNvCxnSpPr>
            <a:cxnSpLocks noChangeShapeType="1"/>
            <a:stCxn id="618504" idx="2"/>
            <a:endCxn id="618505" idx="0"/>
          </p:cNvCxnSpPr>
          <p:nvPr/>
        </p:nvCxnSpPr>
        <p:spPr bwMode="auto">
          <a:xfrm rot="5400000">
            <a:off x="2566988" y="2997200"/>
            <a:ext cx="957262" cy="1588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8511" name="AutoShape 15"/>
          <p:cNvSpPr>
            <a:spLocks noChangeArrowheads="1"/>
          </p:cNvSpPr>
          <p:nvPr/>
        </p:nvSpPr>
        <p:spPr bwMode="auto">
          <a:xfrm>
            <a:off x="2360613" y="4629150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수납내역확인</a:t>
            </a:r>
          </a:p>
        </p:txBody>
      </p:sp>
      <p:cxnSp>
        <p:nvCxnSpPr>
          <p:cNvPr id="618512" name="AutoShape 16"/>
          <p:cNvCxnSpPr>
            <a:cxnSpLocks noChangeShapeType="1"/>
            <a:stCxn id="618505" idx="2"/>
            <a:endCxn id="618511" idx="0"/>
          </p:cNvCxnSpPr>
          <p:nvPr/>
        </p:nvCxnSpPr>
        <p:spPr bwMode="auto">
          <a:xfrm rot="5400000">
            <a:off x="2697162" y="4281488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8513" name="AutoShape 17"/>
          <p:cNvSpPr>
            <a:spLocks noChangeArrowheads="1"/>
          </p:cNvSpPr>
          <p:nvPr/>
        </p:nvSpPr>
        <p:spPr bwMode="auto">
          <a:xfrm>
            <a:off x="4953000" y="3476625"/>
            <a:ext cx="935038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저장</a:t>
            </a:r>
          </a:p>
        </p:txBody>
      </p:sp>
      <p:cxnSp>
        <p:nvCxnSpPr>
          <p:cNvPr id="618514" name="AutoShape 18"/>
          <p:cNvCxnSpPr>
            <a:cxnSpLocks noChangeShapeType="1"/>
            <a:stCxn id="618500" idx="2"/>
            <a:endCxn id="618513" idx="0"/>
          </p:cNvCxnSpPr>
          <p:nvPr/>
        </p:nvCxnSpPr>
        <p:spPr bwMode="auto">
          <a:xfrm rot="16200000" flipH="1">
            <a:off x="4941095" y="2996406"/>
            <a:ext cx="887412" cy="7302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8515" name="Group 19"/>
          <p:cNvGrpSpPr>
            <a:grpSpLocks/>
          </p:cNvGrpSpPr>
          <p:nvPr/>
        </p:nvGrpSpPr>
        <p:grpSpPr bwMode="auto">
          <a:xfrm>
            <a:off x="5114925" y="5419725"/>
            <a:ext cx="990600" cy="457200"/>
            <a:chOff x="720" y="624"/>
            <a:chExt cx="624" cy="288"/>
          </a:xfrm>
        </p:grpSpPr>
        <p:grpSp>
          <p:nvGrpSpPr>
            <p:cNvPr id="618516" name="Group 2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18517" name="Freeform 2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8518" name="Text Box 2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18519" name="Line 2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18520" name="AutoShape 24"/>
          <p:cNvCxnSpPr>
            <a:cxnSpLocks noChangeShapeType="1"/>
            <a:stCxn id="618513" idx="2"/>
            <a:endCxn id="618518" idx="0"/>
          </p:cNvCxnSpPr>
          <p:nvPr/>
        </p:nvCxnSpPr>
        <p:spPr bwMode="auto">
          <a:xfrm rot="16200000" flipH="1">
            <a:off x="4734719" y="4620419"/>
            <a:ext cx="1562100" cy="188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8522" name="Text Box 26"/>
          <p:cNvSpPr txBox="1">
            <a:spLocks noChangeArrowheads="1"/>
          </p:cNvSpPr>
          <p:nvPr/>
        </p:nvSpPr>
        <p:spPr bwMode="auto">
          <a:xfrm>
            <a:off x="3800475" y="2105025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변경 내역 확인</a:t>
            </a:r>
          </a:p>
        </p:txBody>
      </p:sp>
      <p:sp>
        <p:nvSpPr>
          <p:cNvPr id="618523" name="Text Box 27"/>
          <p:cNvSpPr txBox="1">
            <a:spLocks noChangeArrowheads="1"/>
          </p:cNvSpPr>
          <p:nvPr/>
        </p:nvSpPr>
        <p:spPr bwMode="auto">
          <a:xfrm>
            <a:off x="5600700" y="3113088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변경 내용 정보</a:t>
            </a:r>
          </a:p>
        </p:txBody>
      </p:sp>
      <p:cxnSp>
        <p:nvCxnSpPr>
          <p:cNvPr id="618526" name="AutoShape 30"/>
          <p:cNvCxnSpPr>
            <a:cxnSpLocks noChangeShapeType="1"/>
            <a:stCxn id="618511" idx="3"/>
            <a:endCxn id="618500" idx="1"/>
          </p:cNvCxnSpPr>
          <p:nvPr/>
        </p:nvCxnSpPr>
        <p:spPr bwMode="auto">
          <a:xfrm flipV="1">
            <a:off x="3729038" y="2360613"/>
            <a:ext cx="1150937" cy="2497137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8527" name="AutoShape 31"/>
          <p:cNvCxnSpPr>
            <a:cxnSpLocks noChangeShapeType="1"/>
            <a:stCxn id="618518" idx="1"/>
            <a:endCxn id="618511" idx="2"/>
          </p:cNvCxnSpPr>
          <p:nvPr/>
        </p:nvCxnSpPr>
        <p:spPr bwMode="auto">
          <a:xfrm rot="10800000">
            <a:off x="3044825" y="5086350"/>
            <a:ext cx="2070100" cy="5476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8528" name="Text Box 32"/>
          <p:cNvSpPr txBox="1">
            <a:spLocks noChangeArrowheads="1"/>
          </p:cNvSpPr>
          <p:nvPr/>
        </p:nvSpPr>
        <p:spPr bwMode="auto">
          <a:xfrm>
            <a:off x="3440113" y="5373688"/>
            <a:ext cx="1081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 내역 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수납일자 및 은행변경</a:t>
            </a:r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단순히 잘못 등록된 수납일자 및 은행 명 을 변경 하는 곳임　　　　　 </a:t>
            </a:r>
          </a:p>
          <a:p>
            <a:r>
              <a:rPr lang="ko-KR" altLang="en-US" sz="1000"/>
              <a:t>   즉 수납일자가 변경된다고 해서 납기 내가  납기 후 금액으로 또는 납기 후가 납기 내 금액으로 변경되지는 않음　　　　　 </a:t>
            </a:r>
          </a:p>
          <a:p>
            <a:r>
              <a:rPr lang="ko-KR" altLang="en-US" sz="1000"/>
              <a:t>   수납일자가 변동 되므로 서 납기 내</a:t>
            </a:r>
            <a:r>
              <a:rPr lang="en-US" altLang="ko-KR" sz="1000"/>
              <a:t>, </a:t>
            </a:r>
            <a:r>
              <a:rPr lang="ko-KR" altLang="en-US" sz="1000"/>
              <a:t>납기 후가 바뀌게 된다면 취소를 하고 다시 등록을 해야 함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자동이체로 등록한 세대인 경우는 수납일자만 변경을 할 수가 있음　　　　 </a:t>
            </a:r>
          </a:p>
          <a:p>
            <a:r>
              <a:rPr lang="ko-KR" altLang="en-US" sz="1000"/>
              <a:t>    이체 은행 명은 하나의 키 값이므로 제한된 부분이므로 이체등록에서 취소를 하고 다시 등록을 해야 한다</a:t>
            </a:r>
            <a:r>
              <a:rPr lang="en-US" altLang="ko-KR" sz="1000"/>
              <a:t>.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19528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eaLnBrk="0" latinLnBrk="0" hangingPunct="0"/>
            <a:r>
              <a:rPr lang="ko-KR" altLang="en-US" sz="1000"/>
              <a:t>수납일자 및 은행변경은  수납내역조회</a:t>
            </a:r>
            <a:r>
              <a:rPr lang="en-US" altLang="ko-KR" sz="1000"/>
              <a:t>,</a:t>
            </a:r>
            <a:r>
              <a:rPr lang="ko-KR" altLang="en-US" sz="1000"/>
              <a:t>변경확인</a:t>
            </a:r>
            <a:r>
              <a:rPr lang="en-US" altLang="ko-KR" sz="1000"/>
              <a:t>, </a:t>
            </a:r>
            <a:r>
              <a:rPr lang="ko-KR" altLang="en-US" sz="1000"/>
              <a:t>변경내용저장 </a:t>
            </a:r>
            <a:r>
              <a:rPr lang="en-US" altLang="ko-KR" sz="1000"/>
              <a:t>3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  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수납내역 조회 </a:t>
            </a:r>
          </a:p>
          <a:p>
            <a:r>
              <a:rPr lang="ko-KR" altLang="en-US" sz="1000"/>
              <a:t>   ● 입주구분</a:t>
            </a:r>
            <a:r>
              <a:rPr lang="en-US" altLang="ko-KR" sz="1000"/>
              <a:t>,</a:t>
            </a:r>
            <a:r>
              <a:rPr lang="ko-KR" altLang="en-US" sz="1000"/>
              <a:t>수납은행을 </a:t>
            </a:r>
            <a:r>
              <a:rPr lang="en-US" altLang="ko-KR" sz="1000"/>
              <a:t>,</a:t>
            </a:r>
            <a:r>
              <a:rPr lang="ko-KR" altLang="en-US" sz="1000"/>
              <a:t>조회조건을 선택하여 수납 내역 테이블을 조회 하는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입주구분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입 주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분 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 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</a:t>
            </a:r>
            <a:r>
              <a:rPr lang="ko-KR" altLang="en-US" sz="1000"/>
              <a:t>공 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5) </a:t>
            </a:r>
            <a:r>
              <a:rPr lang="ko-KR" altLang="en-US" sz="1000"/>
              <a:t>예 외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6) </a:t>
            </a:r>
            <a:r>
              <a:rPr lang="ko-KR" altLang="en-US" sz="1000"/>
              <a:t>본 사 　</a:t>
            </a:r>
            <a:r>
              <a:rPr lang="ko-KR" altLang="en-US" sz="1000" b="1"/>
              <a:t>　</a:t>
            </a:r>
            <a:r>
              <a:rPr lang="ko-KR" altLang="en-US" sz="1000"/>
              <a:t> </a:t>
            </a:r>
          </a:p>
          <a:p>
            <a:r>
              <a:rPr lang="ko-KR" altLang="en-US" sz="1000"/>
              <a:t>   ● 수납은행 </a:t>
            </a:r>
            <a:r>
              <a:rPr lang="en-US" altLang="ko-KR" sz="1000"/>
              <a:t>: </a:t>
            </a:r>
            <a:r>
              <a:rPr lang="ko-KR" altLang="en-US" sz="1000"/>
              <a:t>해당단지의 이체시키는 은행에 대해서 조회 하고자  할 때 선택한다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변경</a:t>
            </a:r>
          </a:p>
          <a:p>
            <a:r>
              <a:rPr lang="ko-KR" altLang="en-US" sz="1000"/>
              <a:t>   ● 변경 버튼을 클릭하면 밑의 그리드 내용 중 수납일자</a:t>
            </a:r>
            <a:r>
              <a:rPr lang="en-US" altLang="ko-KR" sz="1000"/>
              <a:t>, </a:t>
            </a:r>
            <a:r>
              <a:rPr lang="ko-KR" altLang="en-US" sz="1000"/>
              <a:t>은행 명이 파란색으로 바뀐다 파란색으로 바뀐 내용이</a:t>
            </a:r>
          </a:p>
          <a:p>
            <a:r>
              <a:rPr lang="ko-KR" altLang="en-US" sz="1000"/>
              <a:t>       정확한 변경 내용인지를 확인하는 역할이다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저장 </a:t>
            </a:r>
          </a:p>
          <a:p>
            <a:r>
              <a:rPr lang="ko-KR" altLang="en-US" sz="1000"/>
              <a:t>   ● 변경 버튼을 클릭하여 파란색으로 바뀐 데이터 중 내용이 정확한 변경 내용인지를 확인하고 저장 버튼을 </a:t>
            </a:r>
          </a:p>
          <a:p>
            <a:r>
              <a:rPr lang="ko-KR" altLang="en-US" sz="1000"/>
              <a:t>       클릭하면 실질직인 수정이 처리된다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0547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호 실 별 미납 내역수정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20548" name="Group 4"/>
          <p:cNvGrpSpPr>
            <a:grpSpLocks/>
          </p:cNvGrpSpPr>
          <p:nvPr/>
        </p:nvGrpSpPr>
        <p:grpSpPr bwMode="auto">
          <a:xfrm>
            <a:off x="5114925" y="5132388"/>
            <a:ext cx="990600" cy="457200"/>
            <a:chOff x="720" y="624"/>
            <a:chExt cx="624" cy="288"/>
          </a:xfrm>
        </p:grpSpPr>
        <p:grpSp>
          <p:nvGrpSpPr>
            <p:cNvPr id="620549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0550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0551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20552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0553" name="Rectangle 9"/>
          <p:cNvSpPr>
            <a:spLocks noChangeArrowheads="1"/>
          </p:cNvSpPr>
          <p:nvPr/>
        </p:nvSpPr>
        <p:spPr bwMode="auto">
          <a:xfrm>
            <a:off x="1009650" y="955675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관리사무소</a:t>
            </a:r>
          </a:p>
        </p:txBody>
      </p:sp>
      <p:sp>
        <p:nvSpPr>
          <p:cNvPr id="620555" name="AutoShape 11"/>
          <p:cNvSpPr>
            <a:spLocks noChangeArrowheads="1"/>
          </p:cNvSpPr>
          <p:nvPr/>
        </p:nvSpPr>
        <p:spPr bwMode="auto">
          <a:xfrm>
            <a:off x="6753225" y="3763963"/>
            <a:ext cx="11525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호 실 별 미납</a:t>
            </a:r>
          </a:p>
          <a:p>
            <a:pPr algn="ctr"/>
            <a:r>
              <a:rPr lang="ko-KR" altLang="en-US"/>
              <a:t> 내역저장</a:t>
            </a:r>
          </a:p>
          <a:p>
            <a:pPr algn="ctr"/>
            <a:endParaRPr lang="en-US" altLang="ko-KR"/>
          </a:p>
        </p:txBody>
      </p:sp>
      <p:sp>
        <p:nvSpPr>
          <p:cNvPr id="620556" name="AutoShape 12"/>
          <p:cNvSpPr>
            <a:spLocks noChangeArrowheads="1"/>
          </p:cNvSpPr>
          <p:nvPr/>
        </p:nvSpPr>
        <p:spPr bwMode="auto">
          <a:xfrm>
            <a:off x="1497013" y="5780088"/>
            <a:ext cx="1223962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 </a:t>
            </a:r>
            <a:r>
              <a:rPr lang="ko-KR" altLang="en-US"/>
              <a:t>호 실 별 미납</a:t>
            </a:r>
          </a:p>
          <a:p>
            <a:pPr algn="ctr"/>
            <a:r>
              <a:rPr lang="ko-KR" altLang="en-US"/>
              <a:t>내역삭제</a:t>
            </a:r>
          </a:p>
        </p:txBody>
      </p:sp>
      <p:cxnSp>
        <p:nvCxnSpPr>
          <p:cNvPr id="620559" name="AutoShape 15"/>
          <p:cNvCxnSpPr>
            <a:cxnSpLocks noChangeShapeType="1"/>
            <a:stCxn id="620556" idx="3"/>
            <a:endCxn id="620551" idx="1"/>
          </p:cNvCxnSpPr>
          <p:nvPr/>
        </p:nvCxnSpPr>
        <p:spPr bwMode="auto">
          <a:xfrm flipV="1">
            <a:off x="2720975" y="5346700"/>
            <a:ext cx="2393950" cy="661988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561" name="AutoShape 17"/>
          <p:cNvSpPr>
            <a:spLocks noChangeArrowheads="1"/>
          </p:cNvSpPr>
          <p:nvPr/>
        </p:nvSpPr>
        <p:spPr bwMode="auto">
          <a:xfrm>
            <a:off x="2360613" y="4340225"/>
            <a:ext cx="11525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호 실 별 미납  </a:t>
            </a:r>
          </a:p>
          <a:p>
            <a:pPr algn="ctr"/>
            <a:r>
              <a:rPr lang="ko-KR" altLang="en-US"/>
              <a:t>조회확인</a:t>
            </a:r>
          </a:p>
        </p:txBody>
      </p:sp>
      <p:sp>
        <p:nvSpPr>
          <p:cNvPr id="620562" name="AutoShape 18"/>
          <p:cNvSpPr>
            <a:spLocks noChangeArrowheads="1"/>
          </p:cNvSpPr>
          <p:nvPr/>
        </p:nvSpPr>
        <p:spPr bwMode="auto">
          <a:xfrm>
            <a:off x="1568450" y="2420938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입주구분 확인</a:t>
            </a:r>
          </a:p>
        </p:txBody>
      </p:sp>
      <p:cxnSp>
        <p:nvCxnSpPr>
          <p:cNvPr id="620570" name="AutoShape 26"/>
          <p:cNvCxnSpPr>
            <a:cxnSpLocks noChangeShapeType="1"/>
            <a:stCxn id="620555" idx="1"/>
            <a:endCxn id="620551" idx="3"/>
          </p:cNvCxnSpPr>
          <p:nvPr/>
        </p:nvCxnSpPr>
        <p:spPr bwMode="auto">
          <a:xfrm rot="10800000" flipV="1">
            <a:off x="6105525" y="3992563"/>
            <a:ext cx="647700" cy="1354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574" name="Text Box 30"/>
          <p:cNvSpPr txBox="1">
            <a:spLocks noChangeArrowheads="1"/>
          </p:cNvSpPr>
          <p:nvPr/>
        </p:nvSpPr>
        <p:spPr bwMode="auto">
          <a:xfrm>
            <a:off x="6394450" y="4337050"/>
            <a:ext cx="1871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호 실 별 미납내역 정보 수정</a:t>
            </a:r>
          </a:p>
        </p:txBody>
      </p:sp>
      <p:cxnSp>
        <p:nvCxnSpPr>
          <p:cNvPr id="620576" name="AutoShape 32"/>
          <p:cNvCxnSpPr>
            <a:cxnSpLocks noChangeShapeType="1"/>
            <a:stCxn id="620553" idx="2"/>
            <a:endCxn id="620562" idx="0"/>
          </p:cNvCxnSpPr>
          <p:nvPr/>
        </p:nvCxnSpPr>
        <p:spPr bwMode="auto">
          <a:xfrm rot="16200000" flipH="1">
            <a:off x="1339850" y="1651000"/>
            <a:ext cx="1008063" cy="531813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0578" name="AutoShape 34"/>
          <p:cNvCxnSpPr>
            <a:cxnSpLocks noChangeShapeType="1"/>
            <a:stCxn id="620561" idx="2"/>
            <a:endCxn id="620556" idx="0"/>
          </p:cNvCxnSpPr>
          <p:nvPr/>
        </p:nvCxnSpPr>
        <p:spPr bwMode="auto">
          <a:xfrm rot="5400000">
            <a:off x="2032000" y="4875213"/>
            <a:ext cx="982663" cy="827087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585" name="AutoShape 41"/>
          <p:cNvSpPr>
            <a:spLocks noChangeArrowheads="1"/>
          </p:cNvSpPr>
          <p:nvPr/>
        </p:nvSpPr>
        <p:spPr bwMode="auto">
          <a:xfrm>
            <a:off x="3081338" y="1700213"/>
            <a:ext cx="10795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연체료 계산</a:t>
            </a:r>
          </a:p>
        </p:txBody>
      </p:sp>
      <p:cxnSp>
        <p:nvCxnSpPr>
          <p:cNvPr id="620589" name="AutoShape 45"/>
          <p:cNvCxnSpPr>
            <a:cxnSpLocks noChangeShapeType="1"/>
            <a:stCxn id="620553" idx="3"/>
            <a:endCxn id="620585" idx="0"/>
          </p:cNvCxnSpPr>
          <p:nvPr/>
        </p:nvCxnSpPr>
        <p:spPr bwMode="auto">
          <a:xfrm>
            <a:off x="2144713" y="1184275"/>
            <a:ext cx="1476375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0595" name="Group 51"/>
          <p:cNvGrpSpPr>
            <a:grpSpLocks/>
          </p:cNvGrpSpPr>
          <p:nvPr/>
        </p:nvGrpSpPr>
        <p:grpSpPr bwMode="auto">
          <a:xfrm>
            <a:off x="5330825" y="1676400"/>
            <a:ext cx="990600" cy="457200"/>
            <a:chOff x="720" y="624"/>
            <a:chExt cx="624" cy="288"/>
          </a:xfrm>
        </p:grpSpPr>
        <p:grpSp>
          <p:nvGrpSpPr>
            <p:cNvPr id="620596" name="Group 5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0597" name="Freeform 5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0598" name="Text Box 5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연체 요 율</a:t>
                </a:r>
              </a:p>
            </p:txBody>
          </p:sp>
        </p:grpSp>
        <p:sp>
          <p:nvSpPr>
            <p:cNvPr id="620599" name="Line 5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0600" name="AutoShape 56"/>
          <p:cNvCxnSpPr>
            <a:cxnSpLocks noChangeShapeType="1"/>
            <a:stCxn id="620598" idx="1"/>
            <a:endCxn id="620585" idx="3"/>
          </p:cNvCxnSpPr>
          <p:nvPr/>
        </p:nvCxnSpPr>
        <p:spPr bwMode="auto">
          <a:xfrm rot="10800000" flipV="1">
            <a:off x="4160838" y="1890713"/>
            <a:ext cx="1169987" cy="26987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603" name="AutoShape 59"/>
          <p:cNvSpPr>
            <a:spLocks noChangeArrowheads="1"/>
          </p:cNvSpPr>
          <p:nvPr/>
        </p:nvSpPr>
        <p:spPr bwMode="auto">
          <a:xfrm>
            <a:off x="1568450" y="3403600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동 구분 확인</a:t>
            </a:r>
          </a:p>
        </p:txBody>
      </p:sp>
      <p:cxnSp>
        <p:nvCxnSpPr>
          <p:cNvPr id="620604" name="AutoShape 60"/>
          <p:cNvCxnSpPr>
            <a:cxnSpLocks noChangeShapeType="1"/>
            <a:stCxn id="620562" idx="2"/>
            <a:endCxn id="620603" idx="0"/>
          </p:cNvCxnSpPr>
          <p:nvPr/>
        </p:nvCxnSpPr>
        <p:spPr bwMode="auto">
          <a:xfrm rot="5400000">
            <a:off x="1847057" y="3140869"/>
            <a:ext cx="5254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0605" name="AutoShape 61"/>
          <p:cNvCxnSpPr>
            <a:cxnSpLocks noChangeShapeType="1"/>
          </p:cNvCxnSpPr>
          <p:nvPr/>
        </p:nvCxnSpPr>
        <p:spPr bwMode="auto">
          <a:xfrm rot="16200000" flipH="1">
            <a:off x="2247106" y="3686969"/>
            <a:ext cx="479425" cy="827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0608" name="AutoShape 64"/>
          <p:cNvCxnSpPr>
            <a:cxnSpLocks noChangeShapeType="1"/>
            <a:stCxn id="620551" idx="0"/>
            <a:endCxn id="620561" idx="3"/>
          </p:cNvCxnSpPr>
          <p:nvPr/>
        </p:nvCxnSpPr>
        <p:spPr bwMode="auto">
          <a:xfrm rot="5400000" flipH="1">
            <a:off x="4241800" y="3840163"/>
            <a:ext cx="639763" cy="2097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609" name="Text Box 65"/>
          <p:cNvSpPr txBox="1">
            <a:spLocks noChangeArrowheads="1"/>
          </p:cNvSpPr>
          <p:nvPr/>
        </p:nvSpPr>
        <p:spPr bwMode="auto">
          <a:xfrm>
            <a:off x="4376738" y="4840288"/>
            <a:ext cx="12239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호 실 별 미납정보</a:t>
            </a:r>
          </a:p>
        </p:txBody>
      </p:sp>
      <p:cxnSp>
        <p:nvCxnSpPr>
          <p:cNvPr id="620612" name="AutoShape 68"/>
          <p:cNvCxnSpPr>
            <a:cxnSpLocks noChangeShapeType="1"/>
          </p:cNvCxnSpPr>
          <p:nvPr/>
        </p:nvCxnSpPr>
        <p:spPr bwMode="auto">
          <a:xfrm flipV="1">
            <a:off x="3513138" y="3935413"/>
            <a:ext cx="3240087" cy="576262"/>
          </a:xfrm>
          <a:prstGeom prst="bent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613" name="Oval 69"/>
          <p:cNvSpPr>
            <a:spLocks noChangeArrowheads="1"/>
          </p:cNvSpPr>
          <p:nvPr/>
        </p:nvSpPr>
        <p:spPr bwMode="auto">
          <a:xfrm>
            <a:off x="3946525" y="2781300"/>
            <a:ext cx="1150938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/>
              <a:t>Quick Menu</a:t>
            </a:r>
            <a:endParaRPr lang="en-US" altLang="ko-KR" sz="1000" b="1"/>
          </a:p>
          <a:p>
            <a:pPr algn="ctr"/>
            <a:r>
              <a:rPr lang="en-US" altLang="ko-KR" sz="1000" b="1"/>
              <a:t>14-1</a:t>
            </a:r>
          </a:p>
        </p:txBody>
      </p:sp>
      <p:cxnSp>
        <p:nvCxnSpPr>
          <p:cNvPr id="620614" name="AutoShape 70"/>
          <p:cNvCxnSpPr>
            <a:cxnSpLocks noChangeShapeType="1"/>
            <a:stCxn id="620561" idx="0"/>
            <a:endCxn id="620613" idx="2"/>
          </p:cNvCxnSpPr>
          <p:nvPr/>
        </p:nvCxnSpPr>
        <p:spPr bwMode="auto">
          <a:xfrm rot="16200000">
            <a:off x="2770187" y="3163888"/>
            <a:ext cx="1343025" cy="1009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5945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15-1. Quick Menu</a:t>
            </a: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59460" name="AutoShape 4"/>
          <p:cNvSpPr>
            <a:spLocks noChangeArrowheads="1"/>
          </p:cNvSpPr>
          <p:nvPr/>
        </p:nvSpPr>
        <p:spPr bwMode="auto">
          <a:xfrm>
            <a:off x="631825" y="9810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 </a:t>
            </a:r>
            <a:r>
              <a:rPr lang="ko-KR" altLang="en-US"/>
              <a:t>세대별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59462" name="AutoShape 6"/>
          <p:cNvSpPr>
            <a:spLocks noChangeArrowheads="1"/>
          </p:cNvSpPr>
          <p:nvPr/>
        </p:nvSpPr>
        <p:spPr bwMode="auto">
          <a:xfrm>
            <a:off x="2144713" y="100012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특정 세대 </a:t>
            </a:r>
          </a:p>
          <a:p>
            <a:pPr algn="ctr"/>
            <a:r>
              <a:rPr lang="ko-KR" altLang="en-US"/>
              <a:t>미납 내역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154" name="Rectangle 218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5193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수납기초정보 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52104" name="Text Box 168"/>
          <p:cNvSpPr txBox="1">
            <a:spLocks noChangeArrowheads="1"/>
          </p:cNvSpPr>
          <p:nvPr/>
        </p:nvSpPr>
        <p:spPr bwMode="auto">
          <a:xfrm>
            <a:off x="6321425" y="2744788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개인별관리비</a:t>
            </a:r>
          </a:p>
          <a:p>
            <a:r>
              <a:rPr lang="ko-KR" altLang="en-US" sz="1000"/>
              <a:t>청구금액</a:t>
            </a:r>
          </a:p>
        </p:txBody>
      </p:sp>
      <p:sp>
        <p:nvSpPr>
          <p:cNvPr id="552105" name="Rectangle 169"/>
          <p:cNvSpPr>
            <a:spLocks noChangeArrowheads="1"/>
          </p:cNvSpPr>
          <p:nvPr/>
        </p:nvSpPr>
        <p:spPr bwMode="auto">
          <a:xfrm>
            <a:off x="1082675" y="10048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관리비</a:t>
            </a:r>
          </a:p>
        </p:txBody>
      </p:sp>
      <p:sp>
        <p:nvSpPr>
          <p:cNvPr id="552107" name="AutoShape 171"/>
          <p:cNvSpPr>
            <a:spLocks noChangeArrowheads="1"/>
          </p:cNvSpPr>
          <p:nvPr/>
        </p:nvSpPr>
        <p:spPr bwMode="auto">
          <a:xfrm>
            <a:off x="2289175" y="2528888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관리비</a:t>
            </a:r>
          </a:p>
          <a:p>
            <a:pPr algn="ctr"/>
            <a:r>
              <a:rPr lang="ko-KR" altLang="en-US"/>
              <a:t>가져오기</a:t>
            </a:r>
          </a:p>
        </p:txBody>
      </p:sp>
      <p:sp>
        <p:nvSpPr>
          <p:cNvPr id="552108" name="AutoShape 172"/>
          <p:cNvSpPr>
            <a:spLocks noChangeArrowheads="1"/>
          </p:cNvSpPr>
          <p:nvPr/>
        </p:nvSpPr>
        <p:spPr bwMode="auto">
          <a:xfrm>
            <a:off x="5240338" y="25400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미납내역</a:t>
            </a:r>
          </a:p>
          <a:p>
            <a:pPr algn="ctr"/>
            <a:r>
              <a:rPr lang="ko-KR" altLang="en-US"/>
              <a:t>등록</a:t>
            </a:r>
          </a:p>
        </p:txBody>
      </p:sp>
      <p:sp>
        <p:nvSpPr>
          <p:cNvPr id="552114" name="AutoShape 178"/>
          <p:cNvSpPr>
            <a:spLocks noChangeArrowheads="1"/>
          </p:cNvSpPr>
          <p:nvPr/>
        </p:nvSpPr>
        <p:spPr bwMode="auto">
          <a:xfrm>
            <a:off x="5097463" y="3284538"/>
            <a:ext cx="1225550" cy="5048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미납파일등록 </a:t>
            </a:r>
          </a:p>
          <a:p>
            <a:pPr algn="ctr"/>
            <a:r>
              <a:rPr lang="ko-KR" altLang="en-US"/>
              <a:t>연체료 재계산</a:t>
            </a:r>
          </a:p>
        </p:txBody>
      </p:sp>
      <p:grpSp>
        <p:nvGrpSpPr>
          <p:cNvPr id="552131" name="Group 195"/>
          <p:cNvGrpSpPr>
            <a:grpSpLocks/>
          </p:cNvGrpSpPr>
          <p:nvPr/>
        </p:nvGrpSpPr>
        <p:grpSpPr bwMode="auto">
          <a:xfrm>
            <a:off x="8482013" y="2997200"/>
            <a:ext cx="990600" cy="457200"/>
            <a:chOff x="720" y="624"/>
            <a:chExt cx="624" cy="288"/>
          </a:xfrm>
        </p:grpSpPr>
        <p:grpSp>
          <p:nvGrpSpPr>
            <p:cNvPr id="552132" name="Group 196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52133" name="Freeform 19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134" name="Text Box 19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미납내역</a:t>
                </a:r>
              </a:p>
            </p:txBody>
          </p:sp>
        </p:grpSp>
        <p:sp>
          <p:nvSpPr>
            <p:cNvPr id="552135" name="Line 19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2137" name="Group 201"/>
          <p:cNvGrpSpPr>
            <a:grpSpLocks/>
          </p:cNvGrpSpPr>
          <p:nvPr/>
        </p:nvGrpSpPr>
        <p:grpSpPr bwMode="auto">
          <a:xfrm>
            <a:off x="1281113" y="4981575"/>
            <a:ext cx="990600" cy="457200"/>
            <a:chOff x="720" y="624"/>
            <a:chExt cx="624" cy="288"/>
          </a:xfrm>
        </p:grpSpPr>
        <p:grpSp>
          <p:nvGrpSpPr>
            <p:cNvPr id="552138" name="Group 20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52139" name="Freeform 20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140" name="Text Box 20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미납내역</a:t>
                </a:r>
              </a:p>
            </p:txBody>
          </p:sp>
        </p:grpSp>
        <p:sp>
          <p:nvSpPr>
            <p:cNvPr id="552141" name="Line 20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2169" name="Group 233"/>
          <p:cNvGrpSpPr>
            <a:grpSpLocks/>
          </p:cNvGrpSpPr>
          <p:nvPr/>
        </p:nvGrpSpPr>
        <p:grpSpPr bwMode="auto">
          <a:xfrm>
            <a:off x="8194675" y="811213"/>
            <a:ext cx="1150938" cy="457200"/>
            <a:chOff x="720" y="624"/>
            <a:chExt cx="624" cy="288"/>
          </a:xfrm>
        </p:grpSpPr>
        <p:grpSp>
          <p:nvGrpSpPr>
            <p:cNvPr id="552170" name="Group 23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52171" name="Freeform 23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172" name="Text Box 23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기준정보관리</a:t>
                </a:r>
              </a:p>
            </p:txBody>
          </p:sp>
        </p:grpSp>
        <p:sp>
          <p:nvSpPr>
            <p:cNvPr id="552173" name="Line 23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2177" name="Text Box 241"/>
          <p:cNvSpPr txBox="1">
            <a:spLocks noChangeArrowheads="1"/>
          </p:cNvSpPr>
          <p:nvPr/>
        </p:nvSpPr>
        <p:spPr bwMode="auto">
          <a:xfrm>
            <a:off x="2936875" y="1125538"/>
            <a:ext cx="735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계좌 정보</a:t>
            </a:r>
          </a:p>
        </p:txBody>
      </p:sp>
      <p:grpSp>
        <p:nvGrpSpPr>
          <p:cNvPr id="552179" name="Group 243"/>
          <p:cNvGrpSpPr>
            <a:grpSpLocks/>
          </p:cNvGrpSpPr>
          <p:nvPr/>
        </p:nvGrpSpPr>
        <p:grpSpPr bwMode="auto">
          <a:xfrm>
            <a:off x="5745163" y="4292600"/>
            <a:ext cx="990600" cy="457200"/>
            <a:chOff x="720" y="624"/>
            <a:chExt cx="624" cy="288"/>
          </a:xfrm>
        </p:grpSpPr>
        <p:grpSp>
          <p:nvGrpSpPr>
            <p:cNvPr id="552180" name="Group 24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52181" name="Freeform 24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182" name="Text Box 24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연체 요 율</a:t>
                </a:r>
              </a:p>
            </p:txBody>
          </p:sp>
        </p:grpSp>
        <p:sp>
          <p:nvSpPr>
            <p:cNvPr id="552183" name="Line 24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52194" name="AutoShape 258"/>
          <p:cNvCxnSpPr>
            <a:cxnSpLocks noChangeShapeType="1"/>
          </p:cNvCxnSpPr>
          <p:nvPr/>
        </p:nvCxnSpPr>
        <p:spPr bwMode="auto">
          <a:xfrm rot="5400000" flipH="1">
            <a:off x="1740694" y="1566069"/>
            <a:ext cx="1295400" cy="6302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195" name="Text Box 259"/>
          <p:cNvSpPr txBox="1">
            <a:spLocks noChangeArrowheads="1"/>
          </p:cNvSpPr>
          <p:nvPr/>
        </p:nvSpPr>
        <p:spPr bwMode="auto">
          <a:xfrm>
            <a:off x="1928813" y="1808163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관리비수납</a:t>
            </a:r>
          </a:p>
          <a:p>
            <a:r>
              <a:rPr lang="ko-KR" altLang="en-US" sz="1000"/>
              <a:t>대상요청</a:t>
            </a:r>
          </a:p>
        </p:txBody>
      </p:sp>
      <p:cxnSp>
        <p:nvCxnSpPr>
          <p:cNvPr id="552196" name="AutoShape 260"/>
          <p:cNvCxnSpPr>
            <a:cxnSpLocks noChangeShapeType="1"/>
            <a:stCxn id="552114" idx="3"/>
            <a:endCxn id="552134" idx="1"/>
          </p:cNvCxnSpPr>
          <p:nvPr/>
        </p:nvCxnSpPr>
        <p:spPr bwMode="auto">
          <a:xfrm flipV="1">
            <a:off x="6323013" y="3211513"/>
            <a:ext cx="2159000" cy="325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198" name="AutoShape 262"/>
          <p:cNvSpPr>
            <a:spLocks noChangeArrowheads="1"/>
          </p:cNvSpPr>
          <p:nvPr/>
        </p:nvSpPr>
        <p:spPr bwMode="auto">
          <a:xfrm>
            <a:off x="1281113" y="5851525"/>
            <a:ext cx="1008062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납기일변경</a:t>
            </a:r>
          </a:p>
        </p:txBody>
      </p:sp>
      <p:sp>
        <p:nvSpPr>
          <p:cNvPr id="552205" name="AutoShape 269"/>
          <p:cNvSpPr>
            <a:spLocks noChangeArrowheads="1"/>
          </p:cNvSpPr>
          <p:nvPr/>
        </p:nvSpPr>
        <p:spPr bwMode="auto">
          <a:xfrm>
            <a:off x="5705475" y="5348288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연체 요 율 관리</a:t>
            </a:r>
          </a:p>
        </p:txBody>
      </p:sp>
      <p:sp>
        <p:nvSpPr>
          <p:cNvPr id="552206" name="Line 270"/>
          <p:cNvSpPr>
            <a:spLocks noChangeShapeType="1"/>
          </p:cNvSpPr>
          <p:nvPr/>
        </p:nvSpPr>
        <p:spPr bwMode="auto">
          <a:xfrm flipV="1">
            <a:off x="6321425" y="47974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552207" name="AutoShape 271"/>
          <p:cNvCxnSpPr>
            <a:cxnSpLocks noChangeShapeType="1"/>
            <a:stCxn id="552108" idx="3"/>
            <a:endCxn id="552134" idx="1"/>
          </p:cNvCxnSpPr>
          <p:nvPr/>
        </p:nvCxnSpPr>
        <p:spPr bwMode="auto">
          <a:xfrm>
            <a:off x="6230938" y="2768600"/>
            <a:ext cx="2251075" cy="4429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2218" name="AutoShape 282"/>
          <p:cNvCxnSpPr>
            <a:cxnSpLocks noChangeShapeType="1"/>
            <a:stCxn id="552182" idx="1"/>
            <a:endCxn id="552107" idx="3"/>
          </p:cNvCxnSpPr>
          <p:nvPr/>
        </p:nvCxnSpPr>
        <p:spPr bwMode="auto">
          <a:xfrm rot="10800000">
            <a:off x="3279775" y="2757488"/>
            <a:ext cx="2465388" cy="1749425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2221" name="AutoShape 285"/>
          <p:cNvCxnSpPr>
            <a:cxnSpLocks noChangeShapeType="1"/>
            <a:stCxn id="552182" idx="1"/>
            <a:endCxn id="552108" idx="1"/>
          </p:cNvCxnSpPr>
          <p:nvPr/>
        </p:nvCxnSpPr>
        <p:spPr bwMode="auto">
          <a:xfrm rot="10800000">
            <a:off x="5240338" y="2768600"/>
            <a:ext cx="504825" cy="1738313"/>
          </a:xfrm>
          <a:prstGeom prst="bentConnector3">
            <a:avLst>
              <a:gd name="adj1" fmla="val 14528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2225" name="AutoShape 289"/>
          <p:cNvCxnSpPr>
            <a:cxnSpLocks noChangeShapeType="1"/>
            <a:stCxn id="552182" idx="1"/>
            <a:endCxn id="552114" idx="2"/>
          </p:cNvCxnSpPr>
          <p:nvPr/>
        </p:nvCxnSpPr>
        <p:spPr bwMode="auto">
          <a:xfrm rot="10800000">
            <a:off x="5710238" y="3789363"/>
            <a:ext cx="34925" cy="717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227" name="Text Box 291"/>
          <p:cNvSpPr txBox="1">
            <a:spLocks noChangeArrowheads="1"/>
          </p:cNvSpPr>
          <p:nvPr/>
        </p:nvSpPr>
        <p:spPr bwMode="auto">
          <a:xfrm>
            <a:off x="6751638" y="3860800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관리비시스템</a:t>
            </a:r>
          </a:p>
          <a:p>
            <a:r>
              <a:rPr lang="ko-KR" altLang="en-US" sz="1000"/>
              <a:t>外 고지금액</a:t>
            </a:r>
          </a:p>
        </p:txBody>
      </p:sp>
      <p:sp>
        <p:nvSpPr>
          <p:cNvPr id="552229" name="AutoShape 293"/>
          <p:cNvSpPr>
            <a:spLocks noChangeArrowheads="1"/>
          </p:cNvSpPr>
          <p:nvPr/>
        </p:nvSpPr>
        <p:spPr bwMode="auto">
          <a:xfrm>
            <a:off x="8408988" y="2251075"/>
            <a:ext cx="11525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구분코드조회</a:t>
            </a:r>
          </a:p>
        </p:txBody>
      </p:sp>
      <p:cxnSp>
        <p:nvCxnSpPr>
          <p:cNvPr id="552232" name="AutoShape 296"/>
          <p:cNvCxnSpPr>
            <a:cxnSpLocks noChangeShapeType="1"/>
            <a:stCxn id="552172" idx="3"/>
            <a:endCxn id="552229" idx="0"/>
          </p:cNvCxnSpPr>
          <p:nvPr/>
        </p:nvCxnSpPr>
        <p:spPr bwMode="auto">
          <a:xfrm flipH="1">
            <a:off x="8985250" y="1025525"/>
            <a:ext cx="360363" cy="1225550"/>
          </a:xfrm>
          <a:prstGeom prst="bentConnector4">
            <a:avLst>
              <a:gd name="adj1" fmla="val -62995"/>
              <a:gd name="adj2" fmla="val 554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233" name="Text Box 297"/>
          <p:cNvSpPr txBox="1">
            <a:spLocks noChangeArrowheads="1"/>
          </p:cNvSpPr>
          <p:nvPr/>
        </p:nvSpPr>
        <p:spPr bwMode="auto">
          <a:xfrm>
            <a:off x="8767763" y="1268413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입주구분</a:t>
            </a:r>
          </a:p>
          <a:p>
            <a:r>
              <a:rPr lang="ko-KR" altLang="en-US" sz="1000"/>
              <a:t>내역</a:t>
            </a:r>
          </a:p>
        </p:txBody>
      </p:sp>
      <p:sp>
        <p:nvSpPr>
          <p:cNvPr id="552241" name="Text Box 305"/>
          <p:cNvSpPr txBox="1">
            <a:spLocks noChangeArrowheads="1"/>
          </p:cNvSpPr>
          <p:nvPr/>
        </p:nvSpPr>
        <p:spPr bwMode="auto">
          <a:xfrm>
            <a:off x="992188" y="440055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00"/>
              <a:t>관리비내역</a:t>
            </a:r>
          </a:p>
          <a:p>
            <a:r>
              <a:rPr lang="ko-KR" altLang="en-US" sz="1000"/>
              <a:t>    등록</a:t>
            </a:r>
          </a:p>
        </p:txBody>
      </p:sp>
      <p:grpSp>
        <p:nvGrpSpPr>
          <p:cNvPr id="552244" name="Group 308"/>
          <p:cNvGrpSpPr>
            <a:grpSpLocks/>
          </p:cNvGrpSpPr>
          <p:nvPr/>
        </p:nvGrpSpPr>
        <p:grpSpPr bwMode="auto">
          <a:xfrm>
            <a:off x="3657600" y="788988"/>
            <a:ext cx="1150938" cy="409575"/>
            <a:chOff x="720" y="624"/>
            <a:chExt cx="624" cy="288"/>
          </a:xfrm>
        </p:grpSpPr>
        <p:grpSp>
          <p:nvGrpSpPr>
            <p:cNvPr id="552245" name="Group 30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52246" name="Freeform 31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247" name="Text Box 31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은행자동이체</a:t>
                </a:r>
              </a:p>
            </p:txBody>
          </p:sp>
        </p:grpSp>
        <p:sp>
          <p:nvSpPr>
            <p:cNvPr id="552248" name="Line 31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2249" name="Group 313"/>
          <p:cNvGrpSpPr>
            <a:grpSpLocks/>
          </p:cNvGrpSpPr>
          <p:nvPr/>
        </p:nvGrpSpPr>
        <p:grpSpPr bwMode="auto">
          <a:xfrm>
            <a:off x="3656013" y="1252538"/>
            <a:ext cx="1150937" cy="376237"/>
            <a:chOff x="720" y="624"/>
            <a:chExt cx="624" cy="288"/>
          </a:xfrm>
        </p:grpSpPr>
        <p:grpSp>
          <p:nvGrpSpPr>
            <p:cNvPr id="552250" name="Group 31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52251" name="Freeform 31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252" name="Text Box 316"/>
              <p:cNvSpPr txBox="1">
                <a:spLocks noChangeArrowheads="1"/>
              </p:cNvSpPr>
              <p:nvPr/>
            </p:nvSpPr>
            <p:spPr bwMode="auto">
              <a:xfrm>
                <a:off x="3792" y="385"/>
                <a:ext cx="57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CMS</a:t>
                </a:r>
                <a:r>
                  <a:rPr lang="ko-KR" altLang="en-US"/>
                  <a:t>이체청구</a:t>
                </a:r>
              </a:p>
            </p:txBody>
          </p:sp>
        </p:grpSp>
        <p:sp>
          <p:nvSpPr>
            <p:cNvPr id="552253" name="Line 31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52254" name="AutoShape 318"/>
          <p:cNvCxnSpPr>
            <a:cxnSpLocks noChangeShapeType="1"/>
            <a:stCxn id="552247" idx="1"/>
            <a:endCxn id="552107" idx="0"/>
          </p:cNvCxnSpPr>
          <p:nvPr/>
        </p:nvCxnSpPr>
        <p:spPr bwMode="auto">
          <a:xfrm rot="10800000" flipV="1">
            <a:off x="2784475" y="995363"/>
            <a:ext cx="873125" cy="15335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2271" name="Group 335"/>
          <p:cNvGrpSpPr>
            <a:grpSpLocks/>
          </p:cNvGrpSpPr>
          <p:nvPr/>
        </p:nvGrpSpPr>
        <p:grpSpPr bwMode="auto">
          <a:xfrm>
            <a:off x="3643313" y="1663700"/>
            <a:ext cx="1149350" cy="325438"/>
            <a:chOff x="720" y="624"/>
            <a:chExt cx="624" cy="308"/>
          </a:xfrm>
        </p:grpSpPr>
        <p:grpSp>
          <p:nvGrpSpPr>
            <p:cNvPr id="552272" name="Group 336"/>
            <p:cNvGrpSpPr>
              <a:grpSpLocks/>
            </p:cNvGrpSpPr>
            <p:nvPr/>
          </p:nvGrpSpPr>
          <p:grpSpPr bwMode="auto">
            <a:xfrm>
              <a:off x="720" y="624"/>
              <a:ext cx="624" cy="308"/>
              <a:chOff x="3792" y="336"/>
              <a:chExt cx="576" cy="308"/>
            </a:xfrm>
          </p:grpSpPr>
          <p:sp>
            <p:nvSpPr>
              <p:cNvPr id="552273" name="Freeform 33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274" name="Text Box 33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단지정보</a:t>
                </a:r>
              </a:p>
            </p:txBody>
          </p:sp>
        </p:grpSp>
        <p:sp>
          <p:nvSpPr>
            <p:cNvPr id="552275" name="Line 33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52276" name="Text Box 340"/>
          <p:cNvSpPr txBox="1">
            <a:spLocks noChangeArrowheads="1"/>
          </p:cNvSpPr>
          <p:nvPr/>
        </p:nvSpPr>
        <p:spPr bwMode="auto">
          <a:xfrm>
            <a:off x="2744788" y="1628775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끝전처리 통보</a:t>
            </a:r>
          </a:p>
        </p:txBody>
      </p:sp>
      <p:grpSp>
        <p:nvGrpSpPr>
          <p:cNvPr id="552279" name="Group 343"/>
          <p:cNvGrpSpPr>
            <a:grpSpLocks/>
          </p:cNvGrpSpPr>
          <p:nvPr/>
        </p:nvGrpSpPr>
        <p:grpSpPr bwMode="auto">
          <a:xfrm>
            <a:off x="6465888" y="788988"/>
            <a:ext cx="990600" cy="457200"/>
            <a:chOff x="720" y="624"/>
            <a:chExt cx="624" cy="288"/>
          </a:xfrm>
        </p:grpSpPr>
        <p:grpSp>
          <p:nvGrpSpPr>
            <p:cNvPr id="552280" name="Group 34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52281" name="Freeform 34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282" name="Text Box 34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세대정보</a:t>
                </a:r>
              </a:p>
            </p:txBody>
          </p:sp>
        </p:grpSp>
        <p:sp>
          <p:nvSpPr>
            <p:cNvPr id="552283" name="Line 34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2284" name="Group 348"/>
          <p:cNvGrpSpPr>
            <a:grpSpLocks/>
          </p:cNvGrpSpPr>
          <p:nvPr/>
        </p:nvGrpSpPr>
        <p:grpSpPr bwMode="auto">
          <a:xfrm>
            <a:off x="6465888" y="1336675"/>
            <a:ext cx="990600" cy="533400"/>
            <a:chOff x="720" y="624"/>
            <a:chExt cx="624" cy="336"/>
          </a:xfrm>
        </p:grpSpPr>
        <p:grpSp>
          <p:nvGrpSpPr>
            <p:cNvPr id="552285" name="Group 349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552286" name="Freeform 35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287" name="Text Box 35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CMS</a:t>
                </a:r>
              </a:p>
              <a:p>
                <a:pPr algn="ctr"/>
                <a:r>
                  <a:rPr lang="ko-KR" altLang="en-US"/>
                  <a:t>이체청구</a:t>
                </a:r>
              </a:p>
            </p:txBody>
          </p:sp>
        </p:grpSp>
        <p:sp>
          <p:nvSpPr>
            <p:cNvPr id="552288" name="Line 35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2289" name="Group 353"/>
          <p:cNvGrpSpPr>
            <a:grpSpLocks/>
          </p:cNvGrpSpPr>
          <p:nvPr/>
        </p:nvGrpSpPr>
        <p:grpSpPr bwMode="auto">
          <a:xfrm>
            <a:off x="6465888" y="2057400"/>
            <a:ext cx="990600" cy="533400"/>
            <a:chOff x="720" y="624"/>
            <a:chExt cx="624" cy="336"/>
          </a:xfrm>
        </p:grpSpPr>
        <p:grpSp>
          <p:nvGrpSpPr>
            <p:cNvPr id="552290" name="Group 354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552291" name="Freeform 35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292" name="Text Box 35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은행</a:t>
                </a:r>
              </a:p>
              <a:p>
                <a:pPr algn="ctr"/>
                <a:r>
                  <a:rPr lang="ko-KR" altLang="en-US"/>
                  <a:t>이체정보</a:t>
                </a:r>
              </a:p>
            </p:txBody>
          </p:sp>
        </p:grpSp>
        <p:sp>
          <p:nvSpPr>
            <p:cNvPr id="552293" name="Line 35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52294" name="AutoShape 358"/>
          <p:cNvCxnSpPr>
            <a:cxnSpLocks noChangeShapeType="1"/>
            <a:stCxn id="552282" idx="1"/>
            <a:endCxn id="552108" idx="0"/>
          </p:cNvCxnSpPr>
          <p:nvPr/>
        </p:nvCxnSpPr>
        <p:spPr bwMode="auto">
          <a:xfrm rot="10800000" flipV="1">
            <a:off x="5735638" y="1003300"/>
            <a:ext cx="730250" cy="1536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2295" name="AutoShape 359"/>
          <p:cNvCxnSpPr>
            <a:cxnSpLocks noChangeShapeType="1"/>
            <a:stCxn id="552287" idx="1"/>
            <a:endCxn id="552108" idx="0"/>
          </p:cNvCxnSpPr>
          <p:nvPr/>
        </p:nvCxnSpPr>
        <p:spPr bwMode="auto">
          <a:xfrm rot="10800000" flipV="1">
            <a:off x="5735638" y="1641475"/>
            <a:ext cx="730250" cy="8985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2296" name="AutoShape 360"/>
          <p:cNvCxnSpPr>
            <a:cxnSpLocks noChangeShapeType="1"/>
            <a:stCxn id="552292" idx="1"/>
            <a:endCxn id="552108" idx="0"/>
          </p:cNvCxnSpPr>
          <p:nvPr/>
        </p:nvCxnSpPr>
        <p:spPr bwMode="auto">
          <a:xfrm rot="10800000" flipV="1">
            <a:off x="5735638" y="2362200"/>
            <a:ext cx="730250" cy="177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297" name="Text Box 361"/>
          <p:cNvSpPr txBox="1">
            <a:spLocks noChangeArrowheads="1"/>
          </p:cNvSpPr>
          <p:nvPr/>
        </p:nvSpPr>
        <p:spPr bwMode="auto">
          <a:xfrm>
            <a:off x="5746750" y="736600"/>
            <a:ext cx="719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세대정보</a:t>
            </a:r>
          </a:p>
        </p:txBody>
      </p:sp>
      <p:sp>
        <p:nvSpPr>
          <p:cNvPr id="552298" name="Text Box 362"/>
          <p:cNvSpPr txBox="1">
            <a:spLocks noChangeArrowheads="1"/>
          </p:cNvSpPr>
          <p:nvPr/>
        </p:nvSpPr>
        <p:spPr bwMode="auto">
          <a:xfrm>
            <a:off x="5746750" y="1816100"/>
            <a:ext cx="719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이체정보</a:t>
            </a:r>
          </a:p>
        </p:txBody>
      </p:sp>
      <p:cxnSp>
        <p:nvCxnSpPr>
          <p:cNvPr id="552300" name="AutoShape 364"/>
          <p:cNvCxnSpPr>
            <a:cxnSpLocks noChangeShapeType="1"/>
          </p:cNvCxnSpPr>
          <p:nvPr/>
        </p:nvCxnSpPr>
        <p:spPr bwMode="auto">
          <a:xfrm rot="10800000" flipV="1">
            <a:off x="2832100" y="1454150"/>
            <a:ext cx="800100" cy="10747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2302" name="AutoShape 366"/>
          <p:cNvCxnSpPr>
            <a:cxnSpLocks noChangeShapeType="1"/>
          </p:cNvCxnSpPr>
          <p:nvPr/>
        </p:nvCxnSpPr>
        <p:spPr bwMode="auto">
          <a:xfrm rot="10800000" flipV="1">
            <a:off x="2881313" y="1852613"/>
            <a:ext cx="728662" cy="6762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2303" name="Group 367"/>
          <p:cNvGrpSpPr>
            <a:grpSpLocks/>
          </p:cNvGrpSpPr>
          <p:nvPr/>
        </p:nvGrpSpPr>
        <p:grpSpPr bwMode="auto">
          <a:xfrm>
            <a:off x="3803650" y="2036763"/>
            <a:ext cx="1149350" cy="325437"/>
            <a:chOff x="720" y="624"/>
            <a:chExt cx="624" cy="308"/>
          </a:xfrm>
        </p:grpSpPr>
        <p:grpSp>
          <p:nvGrpSpPr>
            <p:cNvPr id="552304" name="Group 368"/>
            <p:cNvGrpSpPr>
              <a:grpSpLocks/>
            </p:cNvGrpSpPr>
            <p:nvPr/>
          </p:nvGrpSpPr>
          <p:grpSpPr bwMode="auto">
            <a:xfrm>
              <a:off x="720" y="624"/>
              <a:ext cx="624" cy="308"/>
              <a:chOff x="3792" y="336"/>
              <a:chExt cx="576" cy="308"/>
            </a:xfrm>
          </p:grpSpPr>
          <p:sp>
            <p:nvSpPr>
              <p:cNvPr id="552305" name="Freeform 36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2306" name="Text Box 37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옵션정보</a:t>
                </a:r>
              </a:p>
            </p:txBody>
          </p:sp>
        </p:grpSp>
        <p:sp>
          <p:nvSpPr>
            <p:cNvPr id="552307" name="Line 37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52309" name="AutoShape 373"/>
          <p:cNvCxnSpPr>
            <a:cxnSpLocks noChangeShapeType="1"/>
          </p:cNvCxnSpPr>
          <p:nvPr/>
        </p:nvCxnSpPr>
        <p:spPr bwMode="auto">
          <a:xfrm flipV="1">
            <a:off x="3279775" y="2349500"/>
            <a:ext cx="936625" cy="336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2311" name="AutoShape 375"/>
          <p:cNvCxnSpPr>
            <a:cxnSpLocks noChangeShapeType="1"/>
          </p:cNvCxnSpPr>
          <p:nvPr/>
        </p:nvCxnSpPr>
        <p:spPr bwMode="auto">
          <a:xfrm rot="10800000" flipV="1">
            <a:off x="2943225" y="2225675"/>
            <a:ext cx="857250" cy="303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312" name="Text Box 376"/>
          <p:cNvSpPr txBox="1">
            <a:spLocks noChangeArrowheads="1"/>
          </p:cNvSpPr>
          <p:nvPr/>
        </p:nvSpPr>
        <p:spPr bwMode="auto">
          <a:xfrm>
            <a:off x="4160838" y="2392363"/>
            <a:ext cx="1081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고지 년 월 정보</a:t>
            </a:r>
          </a:p>
        </p:txBody>
      </p:sp>
      <p:sp>
        <p:nvSpPr>
          <p:cNvPr id="552313" name="Text Box 377"/>
          <p:cNvSpPr txBox="1">
            <a:spLocks noChangeArrowheads="1"/>
          </p:cNvSpPr>
          <p:nvPr/>
        </p:nvSpPr>
        <p:spPr bwMode="auto">
          <a:xfrm>
            <a:off x="2792413" y="1989138"/>
            <a:ext cx="1081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단지별옵션정보</a:t>
            </a:r>
          </a:p>
        </p:txBody>
      </p:sp>
      <p:cxnSp>
        <p:nvCxnSpPr>
          <p:cNvPr id="552314" name="AutoShape 378"/>
          <p:cNvCxnSpPr>
            <a:cxnSpLocks noChangeShapeType="1"/>
            <a:stCxn id="552198" idx="0"/>
            <a:endCxn id="552140" idx="2"/>
          </p:cNvCxnSpPr>
          <p:nvPr/>
        </p:nvCxnSpPr>
        <p:spPr bwMode="auto">
          <a:xfrm rot="5400000" flipH="1">
            <a:off x="1521620" y="5587206"/>
            <a:ext cx="519112" cy="9525"/>
          </a:xfrm>
          <a:prstGeom prst="bentConnector3">
            <a:avLst>
              <a:gd name="adj1" fmla="val 501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2317" name="AutoShape 381"/>
          <p:cNvCxnSpPr>
            <a:cxnSpLocks noChangeShapeType="1"/>
            <a:stCxn id="552107" idx="1"/>
            <a:endCxn id="552140" idx="0"/>
          </p:cNvCxnSpPr>
          <p:nvPr/>
        </p:nvCxnSpPr>
        <p:spPr bwMode="auto">
          <a:xfrm rot="10800000" flipV="1">
            <a:off x="1776413" y="2757488"/>
            <a:ext cx="512762" cy="23002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호 실 별 미납내역수정</a:t>
            </a:r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호 실 별 미납내역을 수정 또는 연체료를 재계산하는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조회된 호 실 별 미납 내역을 보고 더블클릭으로 상세내역을 보고 미납금액을 수납 처리한다</a:t>
            </a:r>
            <a:r>
              <a:rPr lang="en-US" altLang="ko-KR" sz="1000"/>
              <a:t>.  </a:t>
            </a: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21576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21577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21578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호 실 별 미납관리 는  호 실 별 미납조회확인</a:t>
            </a:r>
            <a:r>
              <a:rPr lang="en-US" altLang="ko-KR" sz="1000"/>
              <a:t>, </a:t>
            </a:r>
            <a:r>
              <a:rPr lang="ko-KR" altLang="en-US" sz="1000"/>
              <a:t>호 실 별 미납내역저장</a:t>
            </a:r>
            <a:r>
              <a:rPr lang="en-US" altLang="ko-KR" sz="1000"/>
              <a:t>, </a:t>
            </a:r>
            <a:r>
              <a:rPr lang="ko-KR" altLang="en-US" sz="1000"/>
              <a:t>호 실 별 미납내역삭제</a:t>
            </a:r>
            <a:r>
              <a:rPr lang="en-US" altLang="ko-KR" sz="1000"/>
              <a:t>,</a:t>
            </a:r>
            <a:r>
              <a:rPr lang="ko-KR" altLang="en-US" sz="1000"/>
              <a:t>연체료재계산 의 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4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호 실 별 미납조회확인 </a:t>
            </a:r>
          </a:p>
          <a:p>
            <a:r>
              <a:rPr lang="ko-KR" altLang="en-US" sz="1000"/>
              <a:t>   ● 입주구분</a:t>
            </a:r>
            <a:r>
              <a:rPr lang="en-US" altLang="ko-KR" sz="1000"/>
              <a:t>,</a:t>
            </a:r>
            <a:r>
              <a:rPr lang="ko-KR" altLang="en-US" sz="1000"/>
              <a:t>동 구분을  선택하여 미납 내역 테이블의 호 실 별로 조회 하는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입주구분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입 주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분 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 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</a:t>
            </a:r>
            <a:r>
              <a:rPr lang="ko-KR" altLang="en-US" sz="1000"/>
              <a:t>공 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5) </a:t>
            </a:r>
            <a:r>
              <a:rPr lang="ko-KR" altLang="en-US" sz="1000"/>
              <a:t>예 외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6) </a:t>
            </a:r>
            <a:r>
              <a:rPr lang="ko-KR" altLang="en-US" sz="1000"/>
              <a:t>본 사 　</a:t>
            </a:r>
            <a:r>
              <a:rPr lang="ko-KR" altLang="en-US" sz="1000" b="1"/>
              <a:t>　</a:t>
            </a:r>
            <a:r>
              <a:rPr lang="ko-KR" altLang="en-US" sz="1000"/>
              <a:t> </a:t>
            </a:r>
          </a:p>
          <a:p>
            <a:r>
              <a:rPr lang="ko-KR" altLang="en-US" sz="1000"/>
              <a:t>   ● 동 구분 </a:t>
            </a:r>
            <a:r>
              <a:rPr lang="en-US" altLang="ko-KR" sz="1000"/>
              <a:t>: </a:t>
            </a:r>
            <a:r>
              <a:rPr lang="ko-KR" altLang="en-US" sz="1000"/>
              <a:t>해당단지의 동에 대해서 조회 하고자  할 때 선택한다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호 실 별 미납 내역 저장 </a:t>
            </a:r>
          </a:p>
          <a:p>
            <a:r>
              <a:rPr lang="ko-KR" altLang="en-US" sz="1000"/>
              <a:t>   ● 조회된 호 실 별 대상 세대 중 미납 금액을 수정한다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  <a:p>
            <a:r>
              <a:rPr lang="ko-KR" altLang="en-US" sz="1000" b="1"/>
              <a:t>　</a:t>
            </a:r>
          </a:p>
          <a:p>
            <a:r>
              <a:rPr lang="en-US" altLang="ko-KR" sz="1000"/>
              <a:t>3. </a:t>
            </a:r>
            <a:r>
              <a:rPr lang="ko-KR" altLang="en-US" sz="1000"/>
              <a:t>호 실 별 미납 내역 삭제 </a:t>
            </a:r>
            <a:endParaRPr lang="ko-KR" altLang="en-US" sz="1000" b="1"/>
          </a:p>
          <a:p>
            <a:r>
              <a:rPr lang="ko-KR" altLang="en-US" sz="1000"/>
              <a:t>   ● 미납의 내역을 삭제한다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연체료 재 계산 </a:t>
            </a:r>
            <a:endParaRPr lang="ko-KR" altLang="en-US" sz="1000" b="1"/>
          </a:p>
          <a:p>
            <a:r>
              <a:rPr lang="ko-KR" altLang="en-US" sz="1000"/>
              <a:t>   ● 미납 세대 중 미납 금액으로 특정 호 실 연체료를 재계산을 하고자 할 때 사용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361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16.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자동수납관리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금융결재원용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23620" name="Group 4"/>
          <p:cNvGrpSpPr>
            <a:grpSpLocks/>
          </p:cNvGrpSpPr>
          <p:nvPr/>
        </p:nvGrpSpPr>
        <p:grpSpPr bwMode="auto">
          <a:xfrm>
            <a:off x="5153025" y="5373688"/>
            <a:ext cx="990600" cy="457200"/>
            <a:chOff x="720" y="624"/>
            <a:chExt cx="624" cy="288"/>
          </a:xfrm>
        </p:grpSpPr>
        <p:grpSp>
          <p:nvGrpSpPr>
            <p:cNvPr id="623621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3622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3623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23624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3625" name="Rectangle 9"/>
          <p:cNvSpPr>
            <a:spLocks noChangeArrowheads="1"/>
          </p:cNvSpPr>
          <p:nvPr/>
        </p:nvSpPr>
        <p:spPr bwMode="auto">
          <a:xfrm>
            <a:off x="273050" y="836613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관리사무소</a:t>
            </a:r>
          </a:p>
        </p:txBody>
      </p:sp>
      <p:sp>
        <p:nvSpPr>
          <p:cNvPr id="623627" name="AutoShape 11"/>
          <p:cNvSpPr>
            <a:spLocks noChangeArrowheads="1"/>
          </p:cNvSpPr>
          <p:nvPr/>
        </p:nvSpPr>
        <p:spPr bwMode="auto">
          <a:xfrm>
            <a:off x="4160838" y="3330575"/>
            <a:ext cx="1295400" cy="3857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금융 결재 원 </a:t>
            </a:r>
          </a:p>
          <a:p>
            <a:pPr algn="ctr"/>
            <a:r>
              <a:rPr lang="ko-KR" altLang="en-US"/>
              <a:t>미납 내역저장</a:t>
            </a:r>
          </a:p>
          <a:p>
            <a:pPr algn="ctr"/>
            <a:endParaRPr lang="en-US" altLang="ko-KR"/>
          </a:p>
        </p:txBody>
      </p:sp>
      <p:sp>
        <p:nvSpPr>
          <p:cNvPr id="623628" name="AutoShape 12"/>
          <p:cNvSpPr>
            <a:spLocks noChangeArrowheads="1"/>
          </p:cNvSpPr>
          <p:nvPr/>
        </p:nvSpPr>
        <p:spPr bwMode="auto">
          <a:xfrm>
            <a:off x="344488" y="5661025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 </a:t>
            </a:r>
            <a:r>
              <a:rPr lang="ko-KR" altLang="en-US"/>
              <a:t>삭제 처리</a:t>
            </a:r>
          </a:p>
        </p:txBody>
      </p:sp>
      <p:cxnSp>
        <p:nvCxnSpPr>
          <p:cNvPr id="623631" name="AutoShape 15"/>
          <p:cNvCxnSpPr>
            <a:cxnSpLocks noChangeShapeType="1"/>
            <a:stCxn id="623628" idx="3"/>
            <a:endCxn id="623623" idx="1"/>
          </p:cNvCxnSpPr>
          <p:nvPr/>
        </p:nvCxnSpPr>
        <p:spPr bwMode="auto">
          <a:xfrm flipV="1">
            <a:off x="1712913" y="5588000"/>
            <a:ext cx="3440112" cy="288925"/>
          </a:xfrm>
          <a:prstGeom prst="bent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32" name="AutoShape 16"/>
          <p:cNvSpPr>
            <a:spLocks noChangeArrowheads="1"/>
          </p:cNvSpPr>
          <p:nvPr/>
        </p:nvSpPr>
        <p:spPr bwMode="auto">
          <a:xfrm>
            <a:off x="415925" y="4429125"/>
            <a:ext cx="1296988" cy="4397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내역조회</a:t>
            </a:r>
          </a:p>
        </p:txBody>
      </p:sp>
      <p:sp>
        <p:nvSpPr>
          <p:cNvPr id="623633" name="AutoShape 17"/>
          <p:cNvSpPr>
            <a:spLocks noChangeArrowheads="1"/>
          </p:cNvSpPr>
          <p:nvPr/>
        </p:nvSpPr>
        <p:spPr bwMode="auto">
          <a:xfrm>
            <a:off x="200025" y="268446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수납은행 확인</a:t>
            </a:r>
          </a:p>
        </p:txBody>
      </p:sp>
      <p:grpSp>
        <p:nvGrpSpPr>
          <p:cNvPr id="623634" name="Group 18"/>
          <p:cNvGrpSpPr>
            <a:grpSpLocks/>
          </p:cNvGrpSpPr>
          <p:nvPr/>
        </p:nvGrpSpPr>
        <p:grpSpPr bwMode="auto">
          <a:xfrm>
            <a:off x="6465888" y="4700588"/>
            <a:ext cx="990600" cy="457200"/>
            <a:chOff x="720" y="624"/>
            <a:chExt cx="624" cy="288"/>
          </a:xfrm>
        </p:grpSpPr>
        <p:grpSp>
          <p:nvGrpSpPr>
            <p:cNvPr id="623635" name="Group 1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3636" name="Freeform 2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3637" name="Text Box 2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23638" name="Line 2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3645" name="AutoShape 29"/>
          <p:cNvCxnSpPr>
            <a:cxnSpLocks noChangeShapeType="1"/>
            <a:stCxn id="623625" idx="2"/>
            <a:endCxn id="623633" idx="0"/>
          </p:cNvCxnSpPr>
          <p:nvPr/>
        </p:nvCxnSpPr>
        <p:spPr bwMode="auto">
          <a:xfrm rot="5400000">
            <a:off x="96044" y="1939132"/>
            <a:ext cx="1390650" cy="1000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646" name="AutoShape 30"/>
          <p:cNvCxnSpPr>
            <a:cxnSpLocks noChangeShapeType="1"/>
            <a:stCxn id="623632" idx="2"/>
            <a:endCxn id="623628" idx="0"/>
          </p:cNvCxnSpPr>
          <p:nvPr/>
        </p:nvCxnSpPr>
        <p:spPr bwMode="auto">
          <a:xfrm rot="5400000">
            <a:off x="650876" y="5246687"/>
            <a:ext cx="792162" cy="36513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49" name="AutoShape 33"/>
          <p:cNvSpPr>
            <a:spLocks noChangeArrowheads="1"/>
          </p:cNvSpPr>
          <p:nvPr/>
        </p:nvSpPr>
        <p:spPr bwMode="auto">
          <a:xfrm>
            <a:off x="992188" y="1411288"/>
            <a:ext cx="12954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보이기 및 감추기</a:t>
            </a:r>
          </a:p>
        </p:txBody>
      </p:sp>
      <p:cxnSp>
        <p:nvCxnSpPr>
          <p:cNvPr id="623650" name="AutoShape 34"/>
          <p:cNvCxnSpPr>
            <a:cxnSpLocks noChangeShapeType="1"/>
            <a:stCxn id="623625" idx="3"/>
            <a:endCxn id="623649" idx="0"/>
          </p:cNvCxnSpPr>
          <p:nvPr/>
        </p:nvCxnSpPr>
        <p:spPr bwMode="auto">
          <a:xfrm>
            <a:off x="1408113" y="1065213"/>
            <a:ext cx="231775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666" name="AutoShape 50"/>
          <p:cNvCxnSpPr>
            <a:cxnSpLocks noChangeShapeType="1"/>
            <a:stCxn id="623633" idx="2"/>
            <a:endCxn id="623632" idx="0"/>
          </p:cNvCxnSpPr>
          <p:nvPr/>
        </p:nvCxnSpPr>
        <p:spPr bwMode="auto">
          <a:xfrm rot="16200000" flipH="1">
            <a:off x="259557" y="3623469"/>
            <a:ext cx="1287462" cy="323850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68" name="AutoShape 52"/>
          <p:cNvSpPr>
            <a:spLocks noChangeArrowheads="1"/>
          </p:cNvSpPr>
          <p:nvPr/>
        </p:nvSpPr>
        <p:spPr bwMode="auto">
          <a:xfrm>
            <a:off x="3511550" y="1411288"/>
            <a:ext cx="1081088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데이터 조회</a:t>
            </a:r>
          </a:p>
        </p:txBody>
      </p:sp>
      <p:sp>
        <p:nvSpPr>
          <p:cNvPr id="623669" name="AutoShape 53"/>
          <p:cNvSpPr>
            <a:spLocks noChangeArrowheads="1"/>
          </p:cNvSpPr>
          <p:nvPr/>
        </p:nvSpPr>
        <p:spPr bwMode="auto">
          <a:xfrm>
            <a:off x="2359025" y="1411288"/>
            <a:ext cx="1081088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데이터 적용</a:t>
            </a:r>
          </a:p>
        </p:txBody>
      </p:sp>
      <p:cxnSp>
        <p:nvCxnSpPr>
          <p:cNvPr id="623671" name="AutoShape 55"/>
          <p:cNvCxnSpPr>
            <a:cxnSpLocks noChangeShapeType="1"/>
            <a:stCxn id="623625" idx="3"/>
            <a:endCxn id="623669" idx="0"/>
          </p:cNvCxnSpPr>
          <p:nvPr/>
        </p:nvCxnSpPr>
        <p:spPr bwMode="auto">
          <a:xfrm>
            <a:off x="1408113" y="1065213"/>
            <a:ext cx="1492250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672" name="AutoShape 56"/>
          <p:cNvCxnSpPr>
            <a:cxnSpLocks noChangeShapeType="1"/>
            <a:stCxn id="623625" idx="3"/>
            <a:endCxn id="623668" idx="0"/>
          </p:cNvCxnSpPr>
          <p:nvPr/>
        </p:nvCxnSpPr>
        <p:spPr bwMode="auto">
          <a:xfrm>
            <a:off x="1408113" y="1065213"/>
            <a:ext cx="2644775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75" name="AutoShape 59"/>
          <p:cNvSpPr>
            <a:spLocks noChangeArrowheads="1"/>
          </p:cNvSpPr>
          <p:nvPr/>
        </p:nvSpPr>
        <p:spPr bwMode="auto">
          <a:xfrm>
            <a:off x="4664075" y="1411288"/>
            <a:ext cx="8636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⑦</a:t>
            </a:r>
            <a:r>
              <a:rPr lang="ko-KR" altLang="en-US"/>
              <a:t>찿 아 보기</a:t>
            </a:r>
          </a:p>
        </p:txBody>
      </p:sp>
      <p:sp>
        <p:nvSpPr>
          <p:cNvPr id="623676" name="AutoShape 60"/>
          <p:cNvSpPr>
            <a:spLocks noChangeArrowheads="1"/>
          </p:cNvSpPr>
          <p:nvPr/>
        </p:nvSpPr>
        <p:spPr bwMode="auto">
          <a:xfrm>
            <a:off x="5600700" y="1411288"/>
            <a:ext cx="8636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⑧</a:t>
            </a:r>
            <a:r>
              <a:rPr lang="ko-KR" altLang="en-US"/>
              <a:t>변 환</a:t>
            </a:r>
          </a:p>
        </p:txBody>
      </p:sp>
      <p:cxnSp>
        <p:nvCxnSpPr>
          <p:cNvPr id="623677" name="AutoShape 61"/>
          <p:cNvCxnSpPr>
            <a:cxnSpLocks noChangeShapeType="1"/>
            <a:stCxn id="623625" idx="3"/>
            <a:endCxn id="623675" idx="0"/>
          </p:cNvCxnSpPr>
          <p:nvPr/>
        </p:nvCxnSpPr>
        <p:spPr bwMode="auto">
          <a:xfrm>
            <a:off x="1408113" y="1065213"/>
            <a:ext cx="3687762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678" name="AutoShape 62"/>
          <p:cNvCxnSpPr>
            <a:cxnSpLocks noChangeShapeType="1"/>
            <a:stCxn id="623625" idx="3"/>
            <a:endCxn id="623676" idx="0"/>
          </p:cNvCxnSpPr>
          <p:nvPr/>
        </p:nvCxnSpPr>
        <p:spPr bwMode="auto">
          <a:xfrm>
            <a:off x="1408113" y="1065213"/>
            <a:ext cx="4624387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85" name="Text Box 69"/>
          <p:cNvSpPr txBox="1">
            <a:spLocks noChangeArrowheads="1"/>
          </p:cNvSpPr>
          <p:nvPr/>
        </p:nvSpPr>
        <p:spPr bwMode="auto">
          <a:xfrm>
            <a:off x="4449763" y="4760913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처리 내역 정보</a:t>
            </a:r>
          </a:p>
        </p:txBody>
      </p:sp>
      <p:grpSp>
        <p:nvGrpSpPr>
          <p:cNvPr id="623719" name="Group 103"/>
          <p:cNvGrpSpPr>
            <a:grpSpLocks/>
          </p:cNvGrpSpPr>
          <p:nvPr/>
        </p:nvGrpSpPr>
        <p:grpSpPr bwMode="auto">
          <a:xfrm>
            <a:off x="7850188" y="3860800"/>
            <a:ext cx="990600" cy="457200"/>
            <a:chOff x="720" y="624"/>
            <a:chExt cx="624" cy="288"/>
          </a:xfrm>
        </p:grpSpPr>
        <p:grpSp>
          <p:nvGrpSpPr>
            <p:cNvPr id="623720" name="Group 104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3721" name="Freeform 105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3722" name="Text Box 106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23723" name="Line 107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3725" name="AutoShape 109"/>
          <p:cNvCxnSpPr>
            <a:cxnSpLocks noChangeShapeType="1"/>
            <a:stCxn id="623628" idx="2"/>
            <a:endCxn id="623637" idx="2"/>
          </p:cNvCxnSpPr>
          <p:nvPr/>
        </p:nvCxnSpPr>
        <p:spPr bwMode="auto">
          <a:xfrm rot="5400000" flipH="1" flipV="1">
            <a:off x="3474244" y="2605881"/>
            <a:ext cx="1041400" cy="5932488"/>
          </a:xfrm>
          <a:prstGeom prst="bentConnector3">
            <a:avLst>
              <a:gd name="adj1" fmla="val -219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3728" name="Group 112"/>
          <p:cNvGrpSpPr>
            <a:grpSpLocks/>
          </p:cNvGrpSpPr>
          <p:nvPr/>
        </p:nvGrpSpPr>
        <p:grpSpPr bwMode="auto">
          <a:xfrm>
            <a:off x="2216150" y="2378075"/>
            <a:ext cx="1439863" cy="539750"/>
            <a:chOff x="720" y="624"/>
            <a:chExt cx="624" cy="315"/>
          </a:xfrm>
        </p:grpSpPr>
        <p:grpSp>
          <p:nvGrpSpPr>
            <p:cNvPr id="623729" name="Group 113"/>
            <p:cNvGrpSpPr>
              <a:grpSpLocks/>
            </p:cNvGrpSpPr>
            <p:nvPr/>
          </p:nvGrpSpPr>
          <p:grpSpPr bwMode="auto">
            <a:xfrm>
              <a:off x="720" y="624"/>
              <a:ext cx="624" cy="315"/>
              <a:chOff x="3792" y="336"/>
              <a:chExt cx="576" cy="315"/>
            </a:xfrm>
          </p:grpSpPr>
          <p:sp>
            <p:nvSpPr>
              <p:cNvPr id="623730" name="Freeform 1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3731" name="Text Box 1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결 제 원</a:t>
                </a:r>
                <a:r>
                  <a:rPr lang="en-US" altLang="ko-KR"/>
                  <a:t>(GiroReceipt)</a:t>
                </a:r>
              </a:p>
            </p:txBody>
          </p:sp>
        </p:grpSp>
        <p:sp>
          <p:nvSpPr>
            <p:cNvPr id="623732" name="Line 1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3736" name="Text Box 120"/>
          <p:cNvSpPr txBox="1">
            <a:spLocks noChangeArrowheads="1"/>
          </p:cNvSpPr>
          <p:nvPr/>
        </p:nvSpPr>
        <p:spPr bwMode="auto">
          <a:xfrm>
            <a:off x="2001838" y="1989138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금융결제원 수수료 저장</a:t>
            </a:r>
          </a:p>
        </p:txBody>
      </p:sp>
      <p:sp>
        <p:nvSpPr>
          <p:cNvPr id="623740" name="Rectangle 124"/>
          <p:cNvSpPr>
            <a:spLocks noChangeArrowheads="1"/>
          </p:cNvSpPr>
          <p:nvPr/>
        </p:nvSpPr>
        <p:spPr bwMode="auto">
          <a:xfrm>
            <a:off x="4537075" y="2276475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관리비 시스템</a:t>
            </a:r>
          </a:p>
        </p:txBody>
      </p:sp>
      <p:sp>
        <p:nvSpPr>
          <p:cNvPr id="623742" name="Text Box 126"/>
          <p:cNvSpPr txBox="1">
            <a:spLocks noChangeArrowheads="1"/>
          </p:cNvSpPr>
          <p:nvPr/>
        </p:nvSpPr>
        <p:spPr bwMode="auto">
          <a:xfrm>
            <a:off x="3638550" y="27098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금융결제원 수수료 내역</a:t>
            </a:r>
          </a:p>
        </p:txBody>
      </p:sp>
      <p:sp>
        <p:nvSpPr>
          <p:cNvPr id="623745" name="AutoShape 129"/>
          <p:cNvSpPr>
            <a:spLocks noChangeArrowheads="1"/>
          </p:cNvSpPr>
          <p:nvPr/>
        </p:nvSpPr>
        <p:spPr bwMode="auto">
          <a:xfrm>
            <a:off x="7473950" y="1989138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변환파일 확인</a:t>
            </a:r>
          </a:p>
        </p:txBody>
      </p:sp>
      <p:cxnSp>
        <p:nvCxnSpPr>
          <p:cNvPr id="623747" name="AutoShape 131"/>
          <p:cNvCxnSpPr>
            <a:cxnSpLocks noChangeShapeType="1"/>
            <a:stCxn id="623722" idx="0"/>
            <a:endCxn id="623745" idx="3"/>
          </p:cNvCxnSpPr>
          <p:nvPr/>
        </p:nvCxnSpPr>
        <p:spPr bwMode="auto">
          <a:xfrm rot="16200000">
            <a:off x="7590632" y="2972594"/>
            <a:ext cx="1719262" cy="209550"/>
          </a:xfrm>
          <a:prstGeom prst="bentConnector4">
            <a:avLst>
              <a:gd name="adj1" fmla="val 43306"/>
              <a:gd name="adj2" fmla="val 2083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49" name="AutoShape 133"/>
          <p:cNvCxnSpPr>
            <a:cxnSpLocks noChangeShapeType="1"/>
          </p:cNvCxnSpPr>
          <p:nvPr/>
        </p:nvCxnSpPr>
        <p:spPr bwMode="auto">
          <a:xfrm rot="16200000">
            <a:off x="6346825" y="3084513"/>
            <a:ext cx="2330450" cy="1054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750" name="Text Box 134"/>
          <p:cNvSpPr txBox="1">
            <a:spLocks noChangeArrowheads="1"/>
          </p:cNvSpPr>
          <p:nvPr/>
        </p:nvSpPr>
        <p:spPr bwMode="auto">
          <a:xfrm>
            <a:off x="8335963" y="32845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미납 정보 </a:t>
            </a:r>
          </a:p>
        </p:txBody>
      </p:sp>
      <p:sp>
        <p:nvSpPr>
          <p:cNvPr id="623751" name="Text Box 135"/>
          <p:cNvSpPr txBox="1">
            <a:spLocks noChangeArrowheads="1"/>
          </p:cNvSpPr>
          <p:nvPr/>
        </p:nvSpPr>
        <p:spPr bwMode="auto">
          <a:xfrm>
            <a:off x="7258050" y="332898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 정보 </a:t>
            </a:r>
          </a:p>
        </p:txBody>
      </p:sp>
      <p:grpSp>
        <p:nvGrpSpPr>
          <p:cNvPr id="623752" name="Group 136"/>
          <p:cNvGrpSpPr>
            <a:grpSpLocks/>
          </p:cNvGrpSpPr>
          <p:nvPr/>
        </p:nvGrpSpPr>
        <p:grpSpPr bwMode="auto">
          <a:xfrm>
            <a:off x="8482013" y="909638"/>
            <a:ext cx="990600" cy="503237"/>
            <a:chOff x="720" y="624"/>
            <a:chExt cx="624" cy="317"/>
          </a:xfrm>
        </p:grpSpPr>
        <p:grpSp>
          <p:nvGrpSpPr>
            <p:cNvPr id="623753" name="Group 137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623754" name="Freeform 13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3755" name="Text Box 13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세대 정보</a:t>
                </a:r>
              </a:p>
              <a:p>
                <a:pPr algn="ctr"/>
                <a:r>
                  <a:rPr lang="en-US" altLang="ko-KR" sz="1000"/>
                  <a:t>Room_info</a:t>
                </a:r>
              </a:p>
            </p:txBody>
          </p:sp>
        </p:grpSp>
        <p:sp>
          <p:nvSpPr>
            <p:cNvPr id="623756" name="Line 14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3758" name="Text Box 142"/>
          <p:cNvSpPr txBox="1">
            <a:spLocks noChangeArrowheads="1"/>
          </p:cNvSpPr>
          <p:nvPr/>
        </p:nvSpPr>
        <p:spPr bwMode="auto">
          <a:xfrm>
            <a:off x="8243888" y="1427163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호실 정보 </a:t>
            </a:r>
          </a:p>
        </p:txBody>
      </p:sp>
      <p:cxnSp>
        <p:nvCxnSpPr>
          <p:cNvPr id="623764" name="AutoShape 148"/>
          <p:cNvCxnSpPr>
            <a:cxnSpLocks noChangeShapeType="1"/>
            <a:stCxn id="623669" idx="2"/>
            <a:endCxn id="623731" idx="0"/>
          </p:cNvCxnSpPr>
          <p:nvPr/>
        </p:nvCxnSpPr>
        <p:spPr bwMode="auto">
          <a:xfrm rot="16200000" flipH="1">
            <a:off x="2610644" y="2134394"/>
            <a:ext cx="615950" cy="36512"/>
          </a:xfrm>
          <a:prstGeom prst="bentConnector3">
            <a:avLst>
              <a:gd name="adj1" fmla="val 49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65" name="AutoShape 149"/>
          <p:cNvCxnSpPr>
            <a:cxnSpLocks noChangeShapeType="1"/>
          </p:cNvCxnSpPr>
          <p:nvPr/>
        </p:nvCxnSpPr>
        <p:spPr bwMode="auto">
          <a:xfrm rot="5400000">
            <a:off x="8227219" y="1219994"/>
            <a:ext cx="576263" cy="9620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66" name="AutoShape 150"/>
          <p:cNvCxnSpPr>
            <a:cxnSpLocks noChangeShapeType="1"/>
            <a:stCxn id="623676" idx="3"/>
            <a:endCxn id="623745" idx="0"/>
          </p:cNvCxnSpPr>
          <p:nvPr/>
        </p:nvCxnSpPr>
        <p:spPr bwMode="auto">
          <a:xfrm>
            <a:off x="6464300" y="1628775"/>
            <a:ext cx="1550988" cy="3603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767" name="Oval 151"/>
          <p:cNvSpPr>
            <a:spLocks noChangeArrowheads="1"/>
          </p:cNvSpPr>
          <p:nvPr/>
        </p:nvSpPr>
        <p:spPr bwMode="auto">
          <a:xfrm>
            <a:off x="2289175" y="3213100"/>
            <a:ext cx="1150938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/>
              <a:t>Quick Menu</a:t>
            </a:r>
            <a:endParaRPr lang="en-US" altLang="ko-KR" sz="1000" b="1"/>
          </a:p>
          <a:p>
            <a:pPr algn="ctr"/>
            <a:r>
              <a:rPr lang="en-US" altLang="ko-KR" sz="1000" b="1"/>
              <a:t>15-1</a:t>
            </a:r>
          </a:p>
        </p:txBody>
      </p:sp>
      <p:cxnSp>
        <p:nvCxnSpPr>
          <p:cNvPr id="623770" name="AutoShape 154"/>
          <p:cNvCxnSpPr>
            <a:cxnSpLocks noChangeShapeType="1"/>
          </p:cNvCxnSpPr>
          <p:nvPr/>
        </p:nvCxnSpPr>
        <p:spPr bwMode="auto">
          <a:xfrm rot="16200000">
            <a:off x="3225007" y="1594643"/>
            <a:ext cx="615950" cy="1116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71" name="AutoShape 155"/>
          <p:cNvCxnSpPr>
            <a:cxnSpLocks noChangeShapeType="1"/>
            <a:stCxn id="623731" idx="3"/>
            <a:endCxn id="623740" idx="1"/>
          </p:cNvCxnSpPr>
          <p:nvPr/>
        </p:nvCxnSpPr>
        <p:spPr bwMode="auto">
          <a:xfrm flipV="1">
            <a:off x="3656013" y="2505075"/>
            <a:ext cx="881062" cy="184150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772" name="AutoShape 156"/>
          <p:cNvSpPr>
            <a:spLocks noChangeArrowheads="1"/>
          </p:cNvSpPr>
          <p:nvPr/>
        </p:nvSpPr>
        <p:spPr bwMode="auto">
          <a:xfrm>
            <a:off x="5816600" y="3314700"/>
            <a:ext cx="936625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납기 내 </a:t>
            </a:r>
          </a:p>
          <a:p>
            <a:pPr algn="ctr"/>
            <a:r>
              <a:rPr lang="ko-KR" altLang="en-US"/>
              <a:t>유무 확인</a:t>
            </a:r>
          </a:p>
        </p:txBody>
      </p:sp>
      <p:sp>
        <p:nvSpPr>
          <p:cNvPr id="623773" name="Text Box 157"/>
          <p:cNvSpPr txBox="1">
            <a:spLocks noChangeArrowheads="1"/>
          </p:cNvSpPr>
          <p:nvPr/>
        </p:nvSpPr>
        <p:spPr bwMode="auto">
          <a:xfrm>
            <a:off x="5600700" y="2997200"/>
            <a:ext cx="647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납기 후 </a:t>
            </a:r>
          </a:p>
        </p:txBody>
      </p:sp>
      <p:sp>
        <p:nvSpPr>
          <p:cNvPr id="623774" name="Text Box 158"/>
          <p:cNvSpPr txBox="1">
            <a:spLocks noChangeArrowheads="1"/>
          </p:cNvSpPr>
          <p:nvPr/>
        </p:nvSpPr>
        <p:spPr bwMode="auto">
          <a:xfrm>
            <a:off x="5673725" y="3789363"/>
            <a:ext cx="647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납기 내 </a:t>
            </a:r>
          </a:p>
        </p:txBody>
      </p:sp>
      <p:cxnSp>
        <p:nvCxnSpPr>
          <p:cNvPr id="623775" name="AutoShape 159"/>
          <p:cNvCxnSpPr>
            <a:cxnSpLocks noChangeShapeType="1"/>
            <a:stCxn id="623627" idx="3"/>
            <a:endCxn id="623772" idx="1"/>
          </p:cNvCxnSpPr>
          <p:nvPr/>
        </p:nvCxnSpPr>
        <p:spPr bwMode="auto">
          <a:xfrm>
            <a:off x="5456238" y="3524250"/>
            <a:ext cx="360362" cy="6350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76" name="AutoShape 160"/>
          <p:cNvCxnSpPr>
            <a:cxnSpLocks noChangeShapeType="1"/>
            <a:stCxn id="623772" idx="2"/>
            <a:endCxn id="623637" idx="0"/>
          </p:cNvCxnSpPr>
          <p:nvPr/>
        </p:nvCxnSpPr>
        <p:spPr bwMode="auto">
          <a:xfrm rot="16200000" flipH="1">
            <a:off x="6107907" y="3923506"/>
            <a:ext cx="1030288" cy="676275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77" name="AutoShape 161"/>
          <p:cNvCxnSpPr>
            <a:cxnSpLocks noChangeShapeType="1"/>
            <a:stCxn id="623772" idx="2"/>
            <a:endCxn id="623623" idx="0"/>
          </p:cNvCxnSpPr>
          <p:nvPr/>
        </p:nvCxnSpPr>
        <p:spPr bwMode="auto">
          <a:xfrm rot="5400000">
            <a:off x="5114925" y="4279900"/>
            <a:ext cx="1703388" cy="636588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778" name="AutoShape 162"/>
          <p:cNvSpPr>
            <a:spLocks noChangeArrowheads="1"/>
          </p:cNvSpPr>
          <p:nvPr/>
        </p:nvSpPr>
        <p:spPr bwMode="auto">
          <a:xfrm>
            <a:off x="5845175" y="2274888"/>
            <a:ext cx="8636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분납 등록</a:t>
            </a:r>
          </a:p>
        </p:txBody>
      </p:sp>
      <p:cxnSp>
        <p:nvCxnSpPr>
          <p:cNvPr id="623779" name="AutoShape 163"/>
          <p:cNvCxnSpPr>
            <a:cxnSpLocks noChangeShapeType="1"/>
            <a:stCxn id="623772" idx="0"/>
            <a:endCxn id="623778" idx="2"/>
          </p:cNvCxnSpPr>
          <p:nvPr/>
        </p:nvCxnSpPr>
        <p:spPr bwMode="auto">
          <a:xfrm rot="5400000" flipH="1">
            <a:off x="5977731" y="3007519"/>
            <a:ext cx="606425" cy="7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80" name="AutoShape 164"/>
          <p:cNvCxnSpPr>
            <a:cxnSpLocks noChangeShapeType="1"/>
            <a:stCxn id="623632" idx="3"/>
            <a:endCxn id="623627" idx="2"/>
          </p:cNvCxnSpPr>
          <p:nvPr/>
        </p:nvCxnSpPr>
        <p:spPr bwMode="auto">
          <a:xfrm flipV="1">
            <a:off x="1712913" y="3716338"/>
            <a:ext cx="3095625" cy="9334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82" name="AutoShape 166"/>
          <p:cNvCxnSpPr>
            <a:cxnSpLocks noChangeShapeType="1"/>
          </p:cNvCxnSpPr>
          <p:nvPr/>
        </p:nvCxnSpPr>
        <p:spPr bwMode="auto">
          <a:xfrm rot="5400000" flipH="1">
            <a:off x="3280569" y="3110707"/>
            <a:ext cx="800100" cy="3935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3783" name="AutoShape 167"/>
          <p:cNvCxnSpPr>
            <a:cxnSpLocks noChangeShapeType="1"/>
            <a:stCxn id="623632" idx="0"/>
            <a:endCxn id="623767" idx="4"/>
          </p:cNvCxnSpPr>
          <p:nvPr/>
        </p:nvCxnSpPr>
        <p:spPr bwMode="auto">
          <a:xfrm rot="16200000">
            <a:off x="1573213" y="3136900"/>
            <a:ext cx="784225" cy="1800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61507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16-1. Quick Menu</a:t>
            </a: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61518" name="AutoShape 14"/>
          <p:cNvSpPr>
            <a:spLocks noChangeArrowheads="1"/>
          </p:cNvSpPr>
          <p:nvPr/>
        </p:nvSpPr>
        <p:spPr bwMode="auto">
          <a:xfrm>
            <a:off x="3500438" y="903288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세대별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61519" name="AutoShape 15"/>
          <p:cNvSpPr>
            <a:spLocks noChangeArrowheads="1"/>
          </p:cNvSpPr>
          <p:nvPr/>
        </p:nvSpPr>
        <p:spPr bwMode="auto">
          <a:xfrm>
            <a:off x="6311900" y="8794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일일 수납 </a:t>
            </a:r>
          </a:p>
          <a:p>
            <a:pPr algn="ctr"/>
            <a:r>
              <a:rPr lang="ko-KR" altLang="en-US"/>
              <a:t>대장</a:t>
            </a:r>
          </a:p>
        </p:txBody>
      </p:sp>
      <p:sp>
        <p:nvSpPr>
          <p:cNvPr id="661520" name="AutoShape 16"/>
          <p:cNvSpPr>
            <a:spLocks noChangeArrowheads="1"/>
          </p:cNvSpPr>
          <p:nvPr/>
        </p:nvSpPr>
        <p:spPr bwMode="auto">
          <a:xfrm>
            <a:off x="4910138" y="89852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특정 세대 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61521" name="AutoShape 17"/>
          <p:cNvSpPr>
            <a:spLocks noChangeArrowheads="1"/>
          </p:cNvSpPr>
          <p:nvPr/>
        </p:nvSpPr>
        <p:spPr bwMode="auto">
          <a:xfrm>
            <a:off x="7732713" y="8794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⑦</a:t>
            </a:r>
            <a:r>
              <a:rPr lang="ko-KR" altLang="en-US"/>
              <a:t>특정 세대</a:t>
            </a:r>
          </a:p>
          <a:p>
            <a:pPr algn="ctr"/>
            <a:r>
              <a:rPr lang="ko-KR" altLang="en-US"/>
              <a:t>수납 내역</a:t>
            </a:r>
          </a:p>
        </p:txBody>
      </p:sp>
      <p:sp>
        <p:nvSpPr>
          <p:cNvPr id="661524" name="AutoShape 20"/>
          <p:cNvSpPr>
            <a:spLocks noChangeArrowheads="1"/>
          </p:cNvSpPr>
          <p:nvPr/>
        </p:nvSpPr>
        <p:spPr bwMode="auto">
          <a:xfrm>
            <a:off x="200025" y="908050"/>
            <a:ext cx="1008063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납기일변경</a:t>
            </a:r>
          </a:p>
        </p:txBody>
      </p:sp>
      <p:sp>
        <p:nvSpPr>
          <p:cNvPr id="661525" name="AutoShape 21"/>
          <p:cNvSpPr>
            <a:spLocks noChangeArrowheads="1"/>
          </p:cNvSpPr>
          <p:nvPr/>
        </p:nvSpPr>
        <p:spPr bwMode="auto">
          <a:xfrm>
            <a:off x="1279525" y="908050"/>
            <a:ext cx="863600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분납등록</a:t>
            </a:r>
          </a:p>
        </p:txBody>
      </p:sp>
      <p:sp>
        <p:nvSpPr>
          <p:cNvPr id="661526" name="AutoShape 22"/>
          <p:cNvSpPr>
            <a:spLocks noChangeArrowheads="1"/>
          </p:cNvSpPr>
          <p:nvPr/>
        </p:nvSpPr>
        <p:spPr bwMode="auto">
          <a:xfrm>
            <a:off x="2216150" y="908050"/>
            <a:ext cx="1223963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 sz="1000"/>
              <a:t>금융결재 </a:t>
            </a:r>
          </a:p>
          <a:p>
            <a:pPr algn="ctr"/>
            <a:r>
              <a:rPr lang="ko-KR" altLang="en-US" sz="1000"/>
              <a:t>원</a:t>
            </a:r>
            <a:r>
              <a:rPr lang="en-US" altLang="ko-KR" sz="1000"/>
              <a:t>CMS</a:t>
            </a:r>
            <a:r>
              <a:rPr lang="ko-KR" altLang="en-US" sz="1000"/>
              <a:t>이체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16.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자동수납관리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금융결재원용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금융 결재 원 에서 각 은행 별로 수납된 데이터를 완납 처리를 위해서 텍스트 파일로 작성된 내역을 </a:t>
            </a:r>
          </a:p>
          <a:p>
            <a:r>
              <a:rPr lang="ko-KR" altLang="en-US" sz="1000"/>
              <a:t>    등록하는 작업이다</a:t>
            </a:r>
            <a:r>
              <a:rPr lang="en-US" altLang="ko-KR" sz="1000"/>
              <a:t>.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자동수납관리</a:t>
            </a:r>
            <a:r>
              <a:rPr lang="en-US" altLang="ko-KR" sz="1000"/>
              <a:t>(</a:t>
            </a:r>
            <a:r>
              <a:rPr lang="ko-KR" altLang="en-US" sz="1000"/>
              <a:t>금융결재원용</a:t>
            </a:r>
            <a:r>
              <a:rPr lang="en-US" altLang="ko-KR" sz="1000"/>
              <a:t>)</a:t>
            </a:r>
            <a:r>
              <a:rPr lang="ko-KR" altLang="en-US" sz="1000"/>
              <a:t>는  금융 결재 원 처리 내역조회확인</a:t>
            </a:r>
            <a:r>
              <a:rPr lang="en-US" altLang="ko-KR" sz="1000"/>
              <a:t>, </a:t>
            </a:r>
            <a:r>
              <a:rPr lang="ko-KR" altLang="en-US" sz="1000"/>
              <a:t>금융 결재 원 수납내역저장</a:t>
            </a:r>
            <a:r>
              <a:rPr lang="en-US" altLang="ko-KR" sz="1000"/>
              <a:t>, </a:t>
            </a:r>
            <a:r>
              <a:rPr lang="ko-KR" altLang="en-US" sz="1000"/>
              <a:t>금융 결재 원 처리내역삭제</a:t>
            </a:r>
            <a:r>
              <a:rPr lang="en-US" altLang="ko-KR" sz="1000"/>
              <a:t>,</a:t>
            </a:r>
          </a:p>
          <a:p>
            <a:r>
              <a:rPr lang="en-US" altLang="ko-KR" sz="1000"/>
              <a:t> </a:t>
            </a:r>
            <a:r>
              <a:rPr lang="ko-KR" altLang="en-US" sz="1000"/>
              <a:t>보이기 및 감추기</a:t>
            </a:r>
            <a:r>
              <a:rPr lang="en-US" altLang="ko-KR" sz="1000"/>
              <a:t>, </a:t>
            </a:r>
            <a:r>
              <a:rPr lang="ko-KR" altLang="en-US" sz="1000"/>
              <a:t>데이터 적용</a:t>
            </a:r>
            <a:r>
              <a:rPr lang="en-US" altLang="ko-KR" sz="1000"/>
              <a:t>,</a:t>
            </a:r>
            <a:r>
              <a:rPr lang="ko-KR" altLang="en-US" sz="1000"/>
              <a:t>데이터 조회</a:t>
            </a:r>
            <a:r>
              <a:rPr lang="en-US" altLang="ko-KR" sz="1000"/>
              <a:t>,</a:t>
            </a:r>
            <a:r>
              <a:rPr lang="ko-KR" altLang="en-US" sz="1000"/>
              <a:t>납기일변경</a:t>
            </a:r>
            <a:r>
              <a:rPr lang="en-US" altLang="ko-KR" sz="1000"/>
              <a:t>,</a:t>
            </a:r>
            <a:r>
              <a:rPr lang="ko-KR" altLang="en-US" sz="1000"/>
              <a:t>분납등록</a:t>
            </a:r>
            <a:r>
              <a:rPr lang="en-US" altLang="ko-KR" sz="1000"/>
              <a:t>,</a:t>
            </a:r>
            <a:r>
              <a:rPr lang="ko-KR" altLang="en-US" sz="1000"/>
              <a:t>찿 아 보기</a:t>
            </a:r>
            <a:r>
              <a:rPr lang="en-US" altLang="ko-KR" sz="1000"/>
              <a:t>,</a:t>
            </a:r>
            <a:r>
              <a:rPr lang="ko-KR" altLang="en-US" sz="1000"/>
              <a:t>변환의 </a:t>
            </a:r>
            <a:r>
              <a:rPr lang="en-US" altLang="ko-KR" sz="1000"/>
              <a:t>10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금융 결재 원 처리내역조회확인  </a:t>
            </a:r>
          </a:p>
          <a:p>
            <a:r>
              <a:rPr lang="ko-KR" altLang="en-US" sz="1000"/>
              <a:t>   ● 고지 년 월</a:t>
            </a:r>
            <a:r>
              <a:rPr lang="en-US" altLang="ko-KR" sz="1000"/>
              <a:t>,</a:t>
            </a:r>
            <a:r>
              <a:rPr lang="ko-KR" altLang="en-US" sz="1000"/>
              <a:t>수납일자</a:t>
            </a:r>
            <a:r>
              <a:rPr lang="en-US" altLang="ko-KR" sz="1000"/>
              <a:t>,</a:t>
            </a:r>
            <a:r>
              <a:rPr lang="ko-KR" altLang="en-US" sz="1000"/>
              <a:t>수납은행을  선택하여 금융 결재 원으로 수납된 내역 테이블을 조회 하는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수납은행  </a:t>
            </a:r>
            <a:r>
              <a:rPr lang="en-US" altLang="ko-KR" sz="1000"/>
              <a:t>: </a:t>
            </a:r>
            <a:r>
              <a:rPr lang="ko-KR" altLang="en-US" sz="1000"/>
              <a:t>해당단지에서 지정한 수납은행에 대해서 조회 하고자  할 때 선택한다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금융 결재 원 수납내역 저장 </a:t>
            </a:r>
          </a:p>
          <a:p>
            <a:r>
              <a:rPr lang="ko-KR" altLang="en-US" sz="1000"/>
              <a:t>   ● 정상적인 데이터만 자동으로 동 앞의 네모 칸에 체크가 설정된 데이타</a:t>
            </a:r>
            <a:r>
              <a:rPr lang="en-US" altLang="ko-KR" sz="1000"/>
              <a:t>(</a:t>
            </a:r>
            <a:r>
              <a:rPr lang="ko-KR" altLang="en-US" sz="1000"/>
              <a:t>비교결과에 내용이 없는 데이터</a:t>
            </a:r>
            <a:r>
              <a:rPr lang="en-US" altLang="ko-KR" sz="1000"/>
              <a:t>)</a:t>
            </a:r>
            <a:r>
              <a:rPr lang="ko-KR" altLang="en-US" sz="1000"/>
              <a:t>만  </a:t>
            </a:r>
          </a:p>
          <a:p>
            <a:r>
              <a:rPr lang="ko-KR" altLang="en-US" sz="1000"/>
              <a:t>       불능자료가 아닌 정상적인 데이터만 등록해준다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  <a:p>
            <a:endParaRPr lang="ko-KR" altLang="en-US" sz="1000"/>
          </a:p>
          <a:p>
            <a:r>
              <a:rPr lang="ko-KR" altLang="en-US" sz="1000" b="1"/>
              <a:t>　</a:t>
            </a:r>
            <a:r>
              <a:rPr lang="ko-KR" altLang="en-US" sz="1000"/>
              <a:t>● 저장 시 납기 내 </a:t>
            </a:r>
            <a:r>
              <a:rPr lang="en-US" altLang="ko-KR" sz="1000"/>
              <a:t>, </a:t>
            </a:r>
            <a:r>
              <a:rPr lang="ko-KR" altLang="en-US" sz="1000"/>
              <a:t>납기 후가 정해지는 기준은 수납일자와 납부마감일로 결정된다</a:t>
            </a:r>
          </a:p>
          <a:p>
            <a:r>
              <a:rPr lang="ko-KR" altLang="en-US" sz="1000"/>
              <a:t>       납기 후 이면 분납 등록에서 작업을 처리한다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   ● </a:t>
            </a:r>
            <a:r>
              <a:rPr lang="ko-KR" altLang="en-US" sz="1000"/>
              <a:t>조회 조건부에 있는 수납일자를 설정하지 않고 저장하면 아래 화면에 있는 수납일자대로 저장이 된다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(</a:t>
            </a:r>
            <a:r>
              <a:rPr lang="ko-KR" altLang="en-US" sz="1000"/>
              <a:t>금융결제원에서 통보된 수납일자</a:t>
            </a:r>
            <a:r>
              <a:rPr lang="en-US" altLang="ko-KR" sz="1000"/>
              <a:t>).</a:t>
            </a:r>
          </a:p>
          <a:p>
            <a:endParaRPr lang="en-US" altLang="ko-KR" sz="1000"/>
          </a:p>
          <a:p>
            <a:r>
              <a:rPr lang="en-US" altLang="ko-KR" sz="1000"/>
              <a:t>   ● </a:t>
            </a:r>
            <a:r>
              <a:rPr lang="ko-KR" altLang="en-US" sz="1000"/>
              <a:t>금융결제원일자 또는 원하는 수납일자를 설정하려면 조회 조건부에 있는 수납일자를 설정 하고 저장을 하면 </a:t>
            </a:r>
          </a:p>
          <a:p>
            <a:r>
              <a:rPr lang="ko-KR" altLang="en-US" sz="1000"/>
              <a:t>       아래 화면에 있는 수납일자와는 상관없이 위 조건부에 정한 수납일자 대로 저장이 된다</a:t>
            </a:r>
            <a:r>
              <a:rPr lang="en-US" altLang="ko-KR" sz="1000"/>
              <a:t>.</a:t>
            </a:r>
          </a:p>
          <a:p>
            <a:endParaRPr lang="en-US" altLang="ko-KR" sz="1000" b="1"/>
          </a:p>
          <a:p>
            <a:r>
              <a:rPr lang="en-US" altLang="ko-KR" sz="1000"/>
              <a:t>3. </a:t>
            </a:r>
            <a:r>
              <a:rPr lang="ko-KR" altLang="en-US" sz="1000"/>
              <a:t>금융 결재 원 처리내역 삭제 </a:t>
            </a:r>
            <a:endParaRPr lang="ko-KR" altLang="en-US" sz="1000" b="1"/>
          </a:p>
          <a:p>
            <a:r>
              <a:rPr lang="ko-KR" altLang="en-US" sz="1000"/>
              <a:t>   ● 금융 결재 원 데이터로 처리한 데이터 중 해당 세대를 선택하여 삭제하고자 할 때 사용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보이기 및 감추기</a:t>
            </a:r>
            <a:endParaRPr lang="ko-KR" altLang="en-US" sz="1000" b="1"/>
          </a:p>
          <a:p>
            <a:r>
              <a:rPr lang="ko-KR" altLang="en-US" sz="1000"/>
              <a:t>   ● 선택한 파일 정보 중 금융 결재 원 수수료를 데이터로 등록 한 후 관리비 단가 생성시 자동으로 적용이 되게끔</a:t>
            </a:r>
          </a:p>
          <a:p>
            <a:r>
              <a:rPr lang="ko-KR" altLang="en-US" sz="1000"/>
              <a:t>       하기 위한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16.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자동수납관리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금융결재원용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  ● </a:t>
            </a:r>
            <a:r>
              <a:rPr lang="ko-KR" altLang="en-US" sz="1000"/>
              <a:t>동 호 </a:t>
            </a:r>
            <a:r>
              <a:rPr lang="en-US" altLang="ko-KR" sz="1000"/>
              <a:t>,</a:t>
            </a:r>
            <a:r>
              <a:rPr lang="ko-KR" altLang="en-US" sz="1000"/>
              <a:t>고지 년 월</a:t>
            </a:r>
            <a:r>
              <a:rPr lang="en-US" altLang="ko-KR" sz="1000"/>
              <a:t>,</a:t>
            </a:r>
            <a:r>
              <a:rPr lang="ko-KR" altLang="en-US" sz="1000"/>
              <a:t>수납일자가 같은 조건이 적용 될 경우에는 데이터로 적용된 경우는 </a:t>
            </a:r>
          </a:p>
          <a:p>
            <a:r>
              <a:rPr lang="ko-KR" altLang="en-US" sz="1000"/>
              <a:t>       어떻게 처리 할 것인가를 선택한다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1). </a:t>
            </a:r>
            <a:r>
              <a:rPr lang="ko-KR" altLang="en-US" sz="1000"/>
              <a:t>등록 안 함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2). </a:t>
            </a:r>
            <a:r>
              <a:rPr lang="ko-KR" altLang="en-US" sz="1000"/>
              <a:t>삭제 후 재등록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3). </a:t>
            </a:r>
            <a:r>
              <a:rPr lang="ko-KR" altLang="en-US" sz="1000"/>
              <a:t>삭제함</a:t>
            </a:r>
          </a:p>
          <a:p>
            <a:endParaRPr lang="ko-KR" altLang="en-US" sz="1000"/>
          </a:p>
          <a:p>
            <a:r>
              <a:rPr lang="en-US" altLang="ko-KR" sz="1000"/>
              <a:t>5. </a:t>
            </a:r>
            <a:r>
              <a:rPr lang="ko-KR" altLang="en-US" sz="1000"/>
              <a:t>데이터적용</a:t>
            </a:r>
            <a:endParaRPr lang="ko-KR" altLang="en-US" sz="1000" b="1"/>
          </a:p>
          <a:p>
            <a:r>
              <a:rPr lang="ko-KR" altLang="en-US" sz="1000"/>
              <a:t>   ● 금융 결재 원 지로 수수료를 우리 쪽 </a:t>
            </a:r>
            <a:r>
              <a:rPr lang="en-US" altLang="ko-KR" sz="1000"/>
              <a:t>DB </a:t>
            </a:r>
            <a:r>
              <a:rPr lang="ko-KR" altLang="en-US" sz="1000"/>
              <a:t>결 제 원</a:t>
            </a:r>
            <a:r>
              <a:rPr lang="en-US" altLang="ko-KR" sz="1000"/>
              <a:t>(GiroReceipt )</a:t>
            </a:r>
            <a:r>
              <a:rPr lang="ko-KR" altLang="en-US" sz="1000"/>
              <a:t>에 적용하여 관리 한다는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(DB </a:t>
            </a:r>
            <a:r>
              <a:rPr lang="ko-KR" altLang="en-US" sz="1000"/>
              <a:t>결 제 원</a:t>
            </a:r>
            <a:r>
              <a:rPr lang="en-US" altLang="ko-KR" sz="1000"/>
              <a:t>(GiroReceipt )</a:t>
            </a:r>
            <a:r>
              <a:rPr lang="ko-KR" altLang="en-US" sz="1000"/>
              <a:t>에 저장하여 해당 적용 년 월의 관리비 계산 시에 관리비에 자동 적용시키고자 할 때 </a:t>
            </a:r>
          </a:p>
          <a:p>
            <a:r>
              <a:rPr lang="ko-KR" altLang="en-US" sz="1000"/>
              <a:t>        하는 작업이다</a:t>
            </a:r>
            <a:r>
              <a:rPr lang="en-US" altLang="ko-KR" sz="1000"/>
              <a:t>.) </a:t>
            </a:r>
          </a:p>
          <a:p>
            <a:endParaRPr lang="en-US" altLang="ko-KR" sz="1000"/>
          </a:p>
          <a:p>
            <a:r>
              <a:rPr lang="en-US" altLang="ko-KR" sz="1000"/>
              <a:t>6. </a:t>
            </a:r>
            <a:r>
              <a:rPr lang="ko-KR" altLang="en-US" sz="1000"/>
              <a:t>데이터조회</a:t>
            </a:r>
            <a:endParaRPr lang="ko-KR" altLang="en-US" sz="1000" b="1"/>
          </a:p>
          <a:p>
            <a:r>
              <a:rPr lang="ko-KR" altLang="en-US" sz="1000"/>
              <a:t>   ● </a:t>
            </a:r>
            <a:r>
              <a:rPr lang="en-US" altLang="ko-KR" sz="1000"/>
              <a:t>TXT</a:t>
            </a:r>
            <a:r>
              <a:rPr lang="ko-KR" altLang="en-US" sz="1000"/>
              <a:t>파일을 변환 데이터를 조회 하는 작업이다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7. </a:t>
            </a:r>
            <a:r>
              <a:rPr lang="ko-KR" altLang="en-US" sz="1000"/>
              <a:t>찿 아 보기</a:t>
            </a:r>
          </a:p>
          <a:p>
            <a:r>
              <a:rPr lang="ko-KR" altLang="en-US" sz="1000"/>
              <a:t>   ● 금융 결재 원 에서 다운받은 데이터의 위치의 텍스트 파일 의 위치를 지정해 준다 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</a:t>
            </a:r>
          </a:p>
          <a:p>
            <a:r>
              <a:rPr lang="en-US" altLang="ko-KR" sz="1000"/>
              <a:t>8. </a:t>
            </a:r>
            <a:r>
              <a:rPr lang="ko-KR" altLang="en-US" sz="1000"/>
              <a:t>변 환    </a:t>
            </a:r>
          </a:p>
          <a:p>
            <a:r>
              <a:rPr lang="ko-KR" altLang="en-US" sz="1000"/>
              <a:t>   ● 변 환 작업 후 적용불능자료가 존재 할 경우에는 자동으로 체크된다</a:t>
            </a:r>
            <a:r>
              <a:rPr lang="en-US" altLang="ko-KR" sz="1000"/>
              <a:t>. </a:t>
            </a:r>
            <a:r>
              <a:rPr lang="ko-KR" altLang="en-US" sz="1000"/>
              <a:t>　　　　   </a:t>
            </a:r>
          </a:p>
          <a:p>
            <a:r>
              <a:rPr lang="ko-KR" altLang="en-US" sz="1000"/>
              <a:t>   ● 그리드 의 비교결과에 정상 및 불능자료에 대해서 상세한 내역이 나온다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분납은 분납등록화면에서 작업을 하면 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적용불능자료는 반드시 출력을 해서 원인을 파악 후 개별등록을 해야된다</a:t>
            </a:r>
            <a:r>
              <a:rPr lang="en-US" altLang="ko-KR" sz="10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669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자동수납관리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은행용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26692" name="Group 4"/>
          <p:cNvGrpSpPr>
            <a:grpSpLocks/>
          </p:cNvGrpSpPr>
          <p:nvPr/>
        </p:nvGrpSpPr>
        <p:grpSpPr bwMode="auto">
          <a:xfrm>
            <a:off x="4826000" y="5059363"/>
            <a:ext cx="990600" cy="533400"/>
            <a:chOff x="720" y="624"/>
            <a:chExt cx="624" cy="336"/>
          </a:xfrm>
        </p:grpSpPr>
        <p:grpSp>
          <p:nvGrpSpPr>
            <p:cNvPr id="626693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626694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6695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자동 수납 내역</a:t>
                </a:r>
              </a:p>
            </p:txBody>
          </p:sp>
        </p:grpSp>
        <p:sp>
          <p:nvSpPr>
            <p:cNvPr id="626696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6697" name="Rectangle 9"/>
          <p:cNvSpPr>
            <a:spLocks noChangeArrowheads="1"/>
          </p:cNvSpPr>
          <p:nvPr/>
        </p:nvSpPr>
        <p:spPr bwMode="auto">
          <a:xfrm>
            <a:off x="1296988" y="9556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/>
              <a:t>IMC,</a:t>
            </a:r>
            <a:r>
              <a:rPr lang="ko-KR" altLang="en-US"/>
              <a:t>관리사무소</a:t>
            </a:r>
          </a:p>
        </p:txBody>
      </p:sp>
      <p:sp>
        <p:nvSpPr>
          <p:cNvPr id="626699" name="AutoShape 11"/>
          <p:cNvSpPr>
            <a:spLocks noChangeArrowheads="1"/>
          </p:cNvSpPr>
          <p:nvPr/>
        </p:nvSpPr>
        <p:spPr bwMode="auto">
          <a:xfrm>
            <a:off x="6681788" y="3213100"/>
            <a:ext cx="1295400" cy="3857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해당은행 </a:t>
            </a:r>
          </a:p>
          <a:p>
            <a:pPr algn="ctr"/>
            <a:r>
              <a:rPr lang="ko-KR" altLang="en-US"/>
              <a:t>미납 내역저장</a:t>
            </a:r>
          </a:p>
          <a:p>
            <a:pPr algn="ctr"/>
            <a:endParaRPr lang="en-US" altLang="ko-KR"/>
          </a:p>
        </p:txBody>
      </p:sp>
      <p:sp>
        <p:nvSpPr>
          <p:cNvPr id="626700" name="AutoShape 12"/>
          <p:cNvSpPr>
            <a:spLocks noChangeArrowheads="1"/>
          </p:cNvSpPr>
          <p:nvPr/>
        </p:nvSpPr>
        <p:spPr bwMode="auto">
          <a:xfrm>
            <a:off x="1281113" y="5661025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내역삭제</a:t>
            </a:r>
          </a:p>
        </p:txBody>
      </p:sp>
      <p:cxnSp>
        <p:nvCxnSpPr>
          <p:cNvPr id="626703" name="AutoShape 15"/>
          <p:cNvCxnSpPr>
            <a:cxnSpLocks noChangeShapeType="1"/>
          </p:cNvCxnSpPr>
          <p:nvPr/>
        </p:nvCxnSpPr>
        <p:spPr bwMode="auto">
          <a:xfrm flipV="1">
            <a:off x="2649538" y="5229225"/>
            <a:ext cx="2176462" cy="603250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04" name="AutoShape 16"/>
          <p:cNvSpPr>
            <a:spLocks noChangeArrowheads="1"/>
          </p:cNvSpPr>
          <p:nvPr/>
        </p:nvSpPr>
        <p:spPr bwMode="auto">
          <a:xfrm>
            <a:off x="1423988" y="443706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내역조회</a:t>
            </a:r>
          </a:p>
        </p:txBody>
      </p:sp>
      <p:sp>
        <p:nvSpPr>
          <p:cNvPr id="626705" name="AutoShape 17"/>
          <p:cNvSpPr>
            <a:spLocks noChangeArrowheads="1"/>
          </p:cNvSpPr>
          <p:nvPr/>
        </p:nvSpPr>
        <p:spPr bwMode="auto">
          <a:xfrm>
            <a:off x="631825" y="342741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수납은행 확인</a:t>
            </a:r>
          </a:p>
        </p:txBody>
      </p:sp>
      <p:grpSp>
        <p:nvGrpSpPr>
          <p:cNvPr id="626706" name="Group 18"/>
          <p:cNvGrpSpPr>
            <a:grpSpLocks/>
          </p:cNvGrpSpPr>
          <p:nvPr/>
        </p:nvGrpSpPr>
        <p:grpSpPr bwMode="auto">
          <a:xfrm>
            <a:off x="6681788" y="4700588"/>
            <a:ext cx="1277937" cy="457200"/>
            <a:chOff x="720" y="624"/>
            <a:chExt cx="624" cy="288"/>
          </a:xfrm>
        </p:grpSpPr>
        <p:grpSp>
          <p:nvGrpSpPr>
            <p:cNvPr id="626707" name="Group 1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6708" name="Freeform 2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6709" name="Text Box 2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26710" name="Line 2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6714" name="AutoShape 26"/>
          <p:cNvCxnSpPr>
            <a:cxnSpLocks noChangeShapeType="1"/>
            <a:stCxn id="626700" idx="3"/>
            <a:endCxn id="626709" idx="3"/>
          </p:cNvCxnSpPr>
          <p:nvPr/>
        </p:nvCxnSpPr>
        <p:spPr bwMode="auto">
          <a:xfrm flipV="1">
            <a:off x="2649538" y="4914900"/>
            <a:ext cx="5310187" cy="962025"/>
          </a:xfrm>
          <a:prstGeom prst="bentConnector3">
            <a:avLst>
              <a:gd name="adj1" fmla="val 10427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18" name="AutoShape 30"/>
          <p:cNvCxnSpPr>
            <a:cxnSpLocks noChangeShapeType="1"/>
            <a:stCxn id="626704" idx="2"/>
            <a:endCxn id="626700" idx="0"/>
          </p:cNvCxnSpPr>
          <p:nvPr/>
        </p:nvCxnSpPr>
        <p:spPr bwMode="auto">
          <a:xfrm rot="5400000">
            <a:off x="1550988" y="5211762"/>
            <a:ext cx="863600" cy="34925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22" name="AutoShape 34"/>
          <p:cNvCxnSpPr>
            <a:cxnSpLocks noChangeShapeType="1"/>
            <a:stCxn id="626705" idx="2"/>
            <a:endCxn id="626704" idx="0"/>
          </p:cNvCxnSpPr>
          <p:nvPr/>
        </p:nvCxnSpPr>
        <p:spPr bwMode="auto">
          <a:xfrm rot="16200000" flipH="1">
            <a:off x="1310482" y="3747294"/>
            <a:ext cx="552450" cy="8270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24" name="AutoShape 36"/>
          <p:cNvSpPr>
            <a:spLocks noChangeArrowheads="1"/>
          </p:cNvSpPr>
          <p:nvPr/>
        </p:nvSpPr>
        <p:spPr bwMode="auto">
          <a:xfrm>
            <a:off x="5962650" y="1916113"/>
            <a:ext cx="1439863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동 호수 중복체크</a:t>
            </a:r>
          </a:p>
        </p:txBody>
      </p:sp>
      <p:sp>
        <p:nvSpPr>
          <p:cNvPr id="626725" name="AutoShape 37"/>
          <p:cNvSpPr>
            <a:spLocks noChangeArrowheads="1"/>
          </p:cNvSpPr>
          <p:nvPr/>
        </p:nvSpPr>
        <p:spPr bwMode="auto">
          <a:xfrm>
            <a:off x="4810125" y="1916113"/>
            <a:ext cx="1081088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불명자료출력</a:t>
            </a:r>
          </a:p>
        </p:txBody>
      </p:sp>
      <p:cxnSp>
        <p:nvCxnSpPr>
          <p:cNvPr id="626727" name="AutoShape 39"/>
          <p:cNvCxnSpPr>
            <a:cxnSpLocks noChangeShapeType="1"/>
            <a:stCxn id="626697" idx="3"/>
            <a:endCxn id="626725" idx="0"/>
          </p:cNvCxnSpPr>
          <p:nvPr/>
        </p:nvCxnSpPr>
        <p:spPr bwMode="auto">
          <a:xfrm>
            <a:off x="2432050" y="1184275"/>
            <a:ext cx="2919413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28" name="AutoShape 40"/>
          <p:cNvCxnSpPr>
            <a:cxnSpLocks noChangeShapeType="1"/>
            <a:stCxn id="626697" idx="3"/>
            <a:endCxn id="626724" idx="0"/>
          </p:cNvCxnSpPr>
          <p:nvPr/>
        </p:nvCxnSpPr>
        <p:spPr bwMode="auto">
          <a:xfrm>
            <a:off x="2432050" y="1184275"/>
            <a:ext cx="4251325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0" name="AutoShape 52"/>
          <p:cNvSpPr>
            <a:spLocks noChangeArrowheads="1"/>
          </p:cNvSpPr>
          <p:nvPr/>
        </p:nvSpPr>
        <p:spPr bwMode="auto">
          <a:xfrm>
            <a:off x="7473950" y="1916113"/>
            <a:ext cx="15113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입금 정보 가져오기</a:t>
            </a:r>
          </a:p>
        </p:txBody>
      </p:sp>
      <p:cxnSp>
        <p:nvCxnSpPr>
          <p:cNvPr id="626741" name="AutoShape 53"/>
          <p:cNvCxnSpPr>
            <a:cxnSpLocks noChangeShapeType="1"/>
            <a:stCxn id="626697" idx="3"/>
            <a:endCxn id="626740" idx="0"/>
          </p:cNvCxnSpPr>
          <p:nvPr/>
        </p:nvCxnSpPr>
        <p:spPr bwMode="auto">
          <a:xfrm>
            <a:off x="2432050" y="1184275"/>
            <a:ext cx="5797550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3" name="Text Box 55"/>
          <p:cNvSpPr txBox="1">
            <a:spLocks noChangeArrowheads="1"/>
          </p:cNvSpPr>
          <p:nvPr/>
        </p:nvSpPr>
        <p:spPr bwMode="auto">
          <a:xfrm>
            <a:off x="3657600" y="4581525"/>
            <a:ext cx="158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해당은행 처리 내역 정보</a:t>
            </a:r>
          </a:p>
        </p:txBody>
      </p:sp>
      <p:grpSp>
        <p:nvGrpSpPr>
          <p:cNvPr id="626744" name="Group 56"/>
          <p:cNvGrpSpPr>
            <a:grpSpLocks/>
          </p:cNvGrpSpPr>
          <p:nvPr/>
        </p:nvGrpSpPr>
        <p:grpSpPr bwMode="auto">
          <a:xfrm>
            <a:off x="1227138" y="1963738"/>
            <a:ext cx="1277937" cy="457200"/>
            <a:chOff x="720" y="624"/>
            <a:chExt cx="624" cy="288"/>
          </a:xfrm>
        </p:grpSpPr>
        <p:grpSp>
          <p:nvGrpSpPr>
            <p:cNvPr id="626745" name="Group 57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6746" name="Freeform 5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6747" name="Text Box 5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자동 수납 내역</a:t>
                </a:r>
              </a:p>
            </p:txBody>
          </p:sp>
        </p:grpSp>
        <p:sp>
          <p:nvSpPr>
            <p:cNvPr id="626748" name="Line 6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26752" name="Group 64"/>
          <p:cNvGrpSpPr>
            <a:grpSpLocks/>
          </p:cNvGrpSpPr>
          <p:nvPr/>
        </p:nvGrpSpPr>
        <p:grpSpPr bwMode="auto">
          <a:xfrm>
            <a:off x="8283575" y="4149725"/>
            <a:ext cx="1277938" cy="457200"/>
            <a:chOff x="720" y="624"/>
            <a:chExt cx="624" cy="288"/>
          </a:xfrm>
        </p:grpSpPr>
        <p:grpSp>
          <p:nvGrpSpPr>
            <p:cNvPr id="626753" name="Group 6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6754" name="Freeform 6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6755" name="Text Box 6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26756" name="Line 6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6760" name="AutoShape 72"/>
          <p:cNvCxnSpPr>
            <a:cxnSpLocks noChangeShapeType="1"/>
            <a:stCxn id="626699" idx="3"/>
            <a:endCxn id="626755" idx="0"/>
          </p:cNvCxnSpPr>
          <p:nvPr/>
        </p:nvCxnSpPr>
        <p:spPr bwMode="auto">
          <a:xfrm>
            <a:off x="7977188" y="3406775"/>
            <a:ext cx="946150" cy="819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61" name="AutoShape 73"/>
          <p:cNvCxnSpPr>
            <a:cxnSpLocks noChangeShapeType="1"/>
          </p:cNvCxnSpPr>
          <p:nvPr/>
        </p:nvCxnSpPr>
        <p:spPr bwMode="auto">
          <a:xfrm flipV="1">
            <a:off x="2649538" y="4573588"/>
            <a:ext cx="6273800" cy="13763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63" name="AutoShape 75"/>
          <p:cNvSpPr>
            <a:spLocks noChangeArrowheads="1"/>
          </p:cNvSpPr>
          <p:nvPr/>
        </p:nvSpPr>
        <p:spPr bwMode="auto">
          <a:xfrm>
            <a:off x="2216150" y="342741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작업대상 구분</a:t>
            </a:r>
          </a:p>
        </p:txBody>
      </p:sp>
      <p:cxnSp>
        <p:nvCxnSpPr>
          <p:cNvPr id="626765" name="AutoShape 77"/>
          <p:cNvCxnSpPr>
            <a:cxnSpLocks noChangeShapeType="1"/>
            <a:stCxn id="626763" idx="2"/>
            <a:endCxn id="626704" idx="0"/>
          </p:cNvCxnSpPr>
          <p:nvPr/>
        </p:nvCxnSpPr>
        <p:spPr bwMode="auto">
          <a:xfrm rot="5400000">
            <a:off x="2102644" y="3782219"/>
            <a:ext cx="552450" cy="757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69" name="AutoShape 81"/>
          <p:cNvCxnSpPr>
            <a:cxnSpLocks noChangeShapeType="1"/>
            <a:stCxn id="626695" idx="0"/>
            <a:endCxn id="626704" idx="3"/>
          </p:cNvCxnSpPr>
          <p:nvPr/>
        </p:nvCxnSpPr>
        <p:spPr bwMode="auto">
          <a:xfrm rot="5400000" flipH="1">
            <a:off x="3690144" y="3504407"/>
            <a:ext cx="517525" cy="27447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70" name="AutoShape 82"/>
          <p:cNvCxnSpPr>
            <a:cxnSpLocks noChangeShapeType="1"/>
            <a:stCxn id="626697" idx="2"/>
            <a:endCxn id="626747" idx="0"/>
          </p:cNvCxnSpPr>
          <p:nvPr/>
        </p:nvCxnSpPr>
        <p:spPr bwMode="auto">
          <a:xfrm rot="16200000" flipH="1">
            <a:off x="1552575" y="1725613"/>
            <a:ext cx="627063" cy="1587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71" name="AutoShape 83"/>
          <p:cNvCxnSpPr>
            <a:cxnSpLocks noChangeShapeType="1"/>
            <a:stCxn id="626747" idx="2"/>
            <a:endCxn id="626763" idx="0"/>
          </p:cNvCxnSpPr>
          <p:nvPr/>
        </p:nvCxnSpPr>
        <p:spPr bwMode="auto">
          <a:xfrm rot="16200000" flipH="1">
            <a:off x="1755775" y="2425700"/>
            <a:ext cx="1112838" cy="890588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72" name="AutoShape 84"/>
          <p:cNvCxnSpPr>
            <a:cxnSpLocks noChangeShapeType="1"/>
            <a:stCxn id="626747" idx="2"/>
            <a:endCxn id="626705" idx="0"/>
          </p:cNvCxnSpPr>
          <p:nvPr/>
        </p:nvCxnSpPr>
        <p:spPr bwMode="auto">
          <a:xfrm rot="5400000">
            <a:off x="963613" y="2524125"/>
            <a:ext cx="1112838" cy="693737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74" name="AutoShape 86"/>
          <p:cNvSpPr>
            <a:spLocks noChangeArrowheads="1"/>
          </p:cNvSpPr>
          <p:nvPr/>
        </p:nvSpPr>
        <p:spPr bwMode="auto">
          <a:xfrm>
            <a:off x="4881563" y="2708275"/>
            <a:ext cx="1152525" cy="503238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자동수납 할 수</a:t>
            </a:r>
          </a:p>
          <a:p>
            <a:pPr algn="ctr"/>
            <a:r>
              <a:rPr lang="ko-KR" altLang="en-US" sz="1000"/>
              <a:t>없는 </a:t>
            </a:r>
            <a:r>
              <a:rPr lang="ko-KR" altLang="en-US" sz="900"/>
              <a:t>대상자 출력</a:t>
            </a:r>
          </a:p>
        </p:txBody>
      </p:sp>
      <p:cxnSp>
        <p:nvCxnSpPr>
          <p:cNvPr id="626779" name="AutoShape 91"/>
          <p:cNvCxnSpPr>
            <a:cxnSpLocks noChangeShapeType="1"/>
            <a:stCxn id="626725" idx="2"/>
            <a:endCxn id="626774" idx="0"/>
          </p:cNvCxnSpPr>
          <p:nvPr/>
        </p:nvCxnSpPr>
        <p:spPr bwMode="auto">
          <a:xfrm rot="16200000" flipH="1">
            <a:off x="5225256" y="2475707"/>
            <a:ext cx="358775" cy="106362"/>
          </a:xfrm>
          <a:prstGeom prst="bentConnector3">
            <a:avLst>
              <a:gd name="adj1" fmla="val 495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80" name="Oval 92"/>
          <p:cNvSpPr>
            <a:spLocks noChangeArrowheads="1"/>
          </p:cNvSpPr>
          <p:nvPr/>
        </p:nvSpPr>
        <p:spPr bwMode="auto">
          <a:xfrm>
            <a:off x="3154363" y="1941513"/>
            <a:ext cx="1150937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/>
              <a:t>Quick Menu</a:t>
            </a:r>
            <a:endParaRPr lang="en-US" altLang="ko-KR" sz="1000" b="1"/>
          </a:p>
          <a:p>
            <a:pPr algn="ctr"/>
            <a:r>
              <a:rPr lang="en-US" altLang="ko-KR" sz="1000" b="1"/>
              <a:t>16-1</a:t>
            </a:r>
          </a:p>
        </p:txBody>
      </p:sp>
      <p:cxnSp>
        <p:nvCxnSpPr>
          <p:cNvPr id="626783" name="AutoShape 95"/>
          <p:cNvCxnSpPr>
            <a:cxnSpLocks noChangeShapeType="1"/>
          </p:cNvCxnSpPr>
          <p:nvPr/>
        </p:nvCxnSpPr>
        <p:spPr bwMode="auto">
          <a:xfrm flipV="1">
            <a:off x="2576513" y="3368675"/>
            <a:ext cx="4105275" cy="12112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84" name="AutoShape 96"/>
          <p:cNvCxnSpPr>
            <a:cxnSpLocks noChangeShapeType="1"/>
          </p:cNvCxnSpPr>
          <p:nvPr/>
        </p:nvCxnSpPr>
        <p:spPr bwMode="auto">
          <a:xfrm flipV="1">
            <a:off x="2576513" y="2297113"/>
            <a:ext cx="1154112" cy="2244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85" name="AutoShape 97"/>
          <p:cNvCxnSpPr>
            <a:cxnSpLocks noChangeShapeType="1"/>
            <a:stCxn id="626699" idx="2"/>
            <a:endCxn id="626709" idx="0"/>
          </p:cNvCxnSpPr>
          <p:nvPr/>
        </p:nvCxnSpPr>
        <p:spPr bwMode="auto">
          <a:xfrm rot="5400000">
            <a:off x="6736556" y="4183857"/>
            <a:ext cx="1177925" cy="7938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86" name="Text Box 98"/>
          <p:cNvSpPr txBox="1">
            <a:spLocks noChangeArrowheads="1"/>
          </p:cNvSpPr>
          <p:nvPr/>
        </p:nvSpPr>
        <p:spPr bwMode="auto">
          <a:xfrm>
            <a:off x="2936875" y="5561013"/>
            <a:ext cx="1582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처리유무 만 수정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6253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17-1. Quick Menu</a:t>
            </a:r>
            <a:endParaRPr lang="en-US" altLang="ko-KR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62532" name="AutoShape 4"/>
          <p:cNvSpPr>
            <a:spLocks noChangeArrowheads="1"/>
          </p:cNvSpPr>
          <p:nvPr/>
        </p:nvSpPr>
        <p:spPr bwMode="auto">
          <a:xfrm>
            <a:off x="1208088" y="903288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세대별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62533" name="AutoShape 5"/>
          <p:cNvSpPr>
            <a:spLocks noChangeArrowheads="1"/>
          </p:cNvSpPr>
          <p:nvPr/>
        </p:nvSpPr>
        <p:spPr bwMode="auto">
          <a:xfrm>
            <a:off x="4019550" y="8794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일일 수납 </a:t>
            </a:r>
          </a:p>
          <a:p>
            <a:pPr algn="ctr"/>
            <a:r>
              <a:rPr lang="ko-KR" altLang="en-US"/>
              <a:t>대장</a:t>
            </a:r>
          </a:p>
        </p:txBody>
      </p:sp>
      <p:sp>
        <p:nvSpPr>
          <p:cNvPr id="662534" name="AutoShape 6"/>
          <p:cNvSpPr>
            <a:spLocks noChangeArrowheads="1"/>
          </p:cNvSpPr>
          <p:nvPr/>
        </p:nvSpPr>
        <p:spPr bwMode="auto">
          <a:xfrm>
            <a:off x="2617788" y="89852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특정 세대 </a:t>
            </a:r>
          </a:p>
          <a:p>
            <a:pPr algn="ctr"/>
            <a:r>
              <a:rPr lang="ko-KR" altLang="en-US"/>
              <a:t>미납 내역</a:t>
            </a:r>
          </a:p>
        </p:txBody>
      </p:sp>
      <p:sp>
        <p:nvSpPr>
          <p:cNvPr id="662535" name="AutoShape 7"/>
          <p:cNvSpPr>
            <a:spLocks noChangeArrowheads="1"/>
          </p:cNvSpPr>
          <p:nvPr/>
        </p:nvSpPr>
        <p:spPr bwMode="auto">
          <a:xfrm>
            <a:off x="5440363" y="879475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특정 세대</a:t>
            </a:r>
          </a:p>
          <a:p>
            <a:pPr algn="ctr"/>
            <a:r>
              <a:rPr lang="ko-KR" altLang="en-US"/>
              <a:t>수납 내역</a:t>
            </a:r>
          </a:p>
        </p:txBody>
      </p:sp>
      <p:sp>
        <p:nvSpPr>
          <p:cNvPr id="662537" name="AutoShape 9"/>
          <p:cNvSpPr>
            <a:spLocks noChangeArrowheads="1"/>
          </p:cNvSpPr>
          <p:nvPr/>
        </p:nvSpPr>
        <p:spPr bwMode="auto">
          <a:xfrm>
            <a:off x="273050" y="896938"/>
            <a:ext cx="863600" cy="4873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분납등록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자동수납관리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은행용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자동수납테이블에 등록된 데이터 중 처리유무가 미처리 인 데이터를 수납등록을 할 수 있는 작업이다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  </a:t>
            </a: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2771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2771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2772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2772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2772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자동수납관리</a:t>
            </a:r>
            <a:r>
              <a:rPr lang="en-US" altLang="ko-KR" sz="1000"/>
              <a:t>(</a:t>
            </a:r>
            <a:r>
              <a:rPr lang="ko-KR" altLang="en-US" sz="1000"/>
              <a:t>은행용</a:t>
            </a:r>
            <a:r>
              <a:rPr lang="en-US" altLang="ko-KR" sz="1000"/>
              <a:t>)</a:t>
            </a:r>
            <a:r>
              <a:rPr lang="ko-KR" altLang="en-US" sz="1000"/>
              <a:t>는  해당은행용 처리 내역조회확인</a:t>
            </a:r>
            <a:r>
              <a:rPr lang="en-US" altLang="ko-KR" sz="1000"/>
              <a:t>, </a:t>
            </a:r>
            <a:r>
              <a:rPr lang="ko-KR" altLang="en-US" sz="1000"/>
              <a:t>해당은행 수납내역저장</a:t>
            </a:r>
            <a:r>
              <a:rPr lang="en-US" altLang="ko-KR" sz="1000"/>
              <a:t>, </a:t>
            </a:r>
            <a:r>
              <a:rPr lang="ko-KR" altLang="en-US" sz="1000"/>
              <a:t>해당은행 처리내역삭제</a:t>
            </a:r>
            <a:r>
              <a:rPr lang="en-US" altLang="ko-KR" sz="1000"/>
              <a:t>,</a:t>
            </a:r>
          </a:p>
          <a:p>
            <a:r>
              <a:rPr lang="en-US" altLang="ko-KR" sz="1000"/>
              <a:t> </a:t>
            </a:r>
            <a:r>
              <a:rPr lang="ko-KR" altLang="en-US" sz="1000"/>
              <a:t>분납등록</a:t>
            </a:r>
            <a:r>
              <a:rPr lang="en-US" altLang="ko-KR" sz="1000"/>
              <a:t>, </a:t>
            </a:r>
            <a:r>
              <a:rPr lang="ko-KR" altLang="en-US" sz="1000"/>
              <a:t>불명자료출력</a:t>
            </a:r>
            <a:r>
              <a:rPr lang="en-US" altLang="ko-KR" sz="1000"/>
              <a:t>,</a:t>
            </a:r>
            <a:r>
              <a:rPr lang="ko-KR" altLang="en-US" sz="1000"/>
              <a:t>동 호수 중복체크</a:t>
            </a:r>
            <a:r>
              <a:rPr lang="en-US" altLang="ko-KR" sz="1000"/>
              <a:t>,DB</a:t>
            </a:r>
            <a:r>
              <a:rPr lang="ko-KR" altLang="en-US" sz="1000"/>
              <a:t>관리자</a:t>
            </a:r>
            <a:r>
              <a:rPr lang="en-US" altLang="ko-KR" sz="1000"/>
              <a:t>,</a:t>
            </a:r>
            <a:r>
              <a:rPr lang="ko-KR" altLang="en-US" sz="1000"/>
              <a:t>입금정보 가져오기의 </a:t>
            </a:r>
            <a:r>
              <a:rPr lang="en-US" altLang="ko-KR" sz="1000"/>
              <a:t>8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해당은행 별 처리내역조회확인  </a:t>
            </a:r>
          </a:p>
          <a:p>
            <a:r>
              <a:rPr lang="ko-KR" altLang="en-US" sz="1000"/>
              <a:t>   ● 고지 년 월</a:t>
            </a:r>
            <a:r>
              <a:rPr lang="en-US" altLang="ko-KR" sz="1000"/>
              <a:t>,</a:t>
            </a:r>
            <a:r>
              <a:rPr lang="ko-KR" altLang="en-US" sz="1000"/>
              <a:t>수납일자</a:t>
            </a:r>
            <a:r>
              <a:rPr lang="en-US" altLang="ko-KR" sz="1000"/>
              <a:t>,</a:t>
            </a:r>
            <a:r>
              <a:rPr lang="ko-KR" altLang="en-US" sz="1000"/>
              <a:t>수납은행</a:t>
            </a:r>
            <a:r>
              <a:rPr lang="en-US" altLang="ko-KR" sz="1000"/>
              <a:t>,</a:t>
            </a:r>
            <a:r>
              <a:rPr lang="ko-KR" altLang="en-US" sz="1000"/>
              <a:t>작업대상을  선택하여 해당은행으로 수납된 자동수납 테이블에 과 미납내역</a:t>
            </a:r>
          </a:p>
          <a:p>
            <a:r>
              <a:rPr lang="ko-KR" altLang="en-US" sz="1000"/>
              <a:t>       테이블 </a:t>
            </a:r>
            <a:r>
              <a:rPr lang="en-US" altLang="ko-KR" sz="1000"/>
              <a:t>, </a:t>
            </a:r>
            <a:r>
              <a:rPr lang="ko-KR" altLang="en-US" sz="1000"/>
              <a:t>수납테이블 을 조회 하는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수납은행  </a:t>
            </a:r>
            <a:r>
              <a:rPr lang="en-US" altLang="ko-KR" sz="1000"/>
              <a:t>: </a:t>
            </a:r>
            <a:r>
              <a:rPr lang="ko-KR" altLang="en-US" sz="1000"/>
              <a:t>해당단지에서 지정한 수납은행에 대해서 조회 하고자  할 때 선택한다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작업대상 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전 체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일 반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 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e-</a:t>
            </a:r>
            <a:r>
              <a:rPr lang="ko-KR" altLang="en-US" sz="1000"/>
              <a:t>아파트</a:t>
            </a:r>
          </a:p>
          <a:p>
            <a:endParaRPr lang="ko-KR" altLang="en-US" sz="1000"/>
          </a:p>
          <a:p>
            <a:r>
              <a:rPr lang="en-US" altLang="ko-KR" sz="1000"/>
              <a:t>2. </a:t>
            </a:r>
            <a:r>
              <a:rPr lang="ko-KR" altLang="en-US" sz="1000"/>
              <a:t>해당은행 별 수납내역 저장 </a:t>
            </a:r>
          </a:p>
          <a:p>
            <a:r>
              <a:rPr lang="ko-KR" altLang="en-US" sz="1000"/>
              <a:t>   ● 정상적인 데이터만 자동으로 비교결과에 내용이 없는 데이터만 불능자료가 아닌 정상적인 데이터만 등록해준다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  <a:p>
            <a:r>
              <a:rPr lang="ko-KR" altLang="en-US" sz="1000"/>
              <a:t>   ● 저장 처리시 자동수납내역</a:t>
            </a:r>
            <a:r>
              <a:rPr lang="en-US" altLang="ko-KR" sz="1000"/>
              <a:t>,</a:t>
            </a:r>
            <a:r>
              <a:rPr lang="ko-KR" altLang="en-US" sz="1000"/>
              <a:t>수납 내역에 등록 처리를 하고 미납내역에는 입금 금액 만큼 수납처리를 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해당은행 별 처리내역 삭제 </a:t>
            </a:r>
            <a:endParaRPr lang="ko-KR" altLang="en-US" sz="1000" b="1"/>
          </a:p>
          <a:p>
            <a:r>
              <a:rPr lang="ko-KR" altLang="en-US" sz="1000"/>
              <a:t>   ● 해당은행 데이터로 처리한 데이터 중 해당 세대를 선택하여 삭제하고자 할 때 사용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자동수납 테이블 과 수납 내역 테이블에 등록한 데이터는 삭제 처리를 하고 미납 내역 테이블에는 수납의 금액 만큼</a:t>
            </a:r>
          </a:p>
          <a:p>
            <a:r>
              <a:rPr lang="ko-KR" altLang="en-US" sz="1000"/>
              <a:t>       더하여 수정 해준다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불명자료출력</a:t>
            </a:r>
            <a:endParaRPr lang="ko-KR" altLang="en-US" sz="1000" b="1"/>
          </a:p>
          <a:p>
            <a:r>
              <a:rPr lang="ko-KR" altLang="en-US" sz="1000"/>
              <a:t>   ● 불능자료가 존재 할 경우에는 자동으로 불능자료 출력 알림 창 이 뜬다 한 건이라도 있으면 반드시 출력해서</a:t>
            </a:r>
          </a:p>
          <a:p>
            <a:r>
              <a:rPr lang="ko-KR" altLang="en-US" sz="1000"/>
              <a:t>　　 확인 후 작업을 하면 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자동수납관리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은행용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5. </a:t>
            </a:r>
            <a:r>
              <a:rPr lang="ko-KR" altLang="en-US" sz="1000"/>
              <a:t>동 호 수 중복체크</a:t>
            </a:r>
            <a:endParaRPr lang="ko-KR" altLang="en-US" sz="1000" b="1"/>
          </a:p>
          <a:p>
            <a:r>
              <a:rPr lang="ko-KR" altLang="en-US" sz="1000"/>
              <a:t>   ● 자동수납 테이블에 등록된 데이터와 등록할 데이터가 동 호 수가 같은 데이타 를 조회를 한다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6. </a:t>
            </a:r>
            <a:r>
              <a:rPr lang="ko-KR" altLang="en-US" sz="1000"/>
              <a:t>입금정보 가져오기</a:t>
            </a:r>
          </a:p>
          <a:p>
            <a:r>
              <a:rPr lang="ko-KR" altLang="en-US" sz="1000"/>
              <a:t>   ● 해당 수납일자의 수납 내역을 보는 것이다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 * </a:t>
            </a:r>
            <a:r>
              <a:rPr lang="en-US" altLang="ko-KR" sz="1000" b="1"/>
              <a:t>DB</a:t>
            </a:r>
            <a:r>
              <a:rPr lang="ko-KR" altLang="en-US" sz="1000" b="1"/>
              <a:t>관리자 는 관리자 메뉴로 이동</a:t>
            </a:r>
          </a:p>
          <a:p>
            <a:endParaRPr lang="ko-KR" altLang="en-US" sz="1000"/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2976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18.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일일 입금 내역조회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29764" name="Group 4"/>
          <p:cNvGrpSpPr>
            <a:grpSpLocks/>
          </p:cNvGrpSpPr>
          <p:nvPr/>
        </p:nvGrpSpPr>
        <p:grpSpPr bwMode="auto">
          <a:xfrm>
            <a:off x="6554788" y="4941888"/>
            <a:ext cx="1277937" cy="457200"/>
            <a:chOff x="720" y="624"/>
            <a:chExt cx="624" cy="288"/>
          </a:xfrm>
        </p:grpSpPr>
        <p:grpSp>
          <p:nvGrpSpPr>
            <p:cNvPr id="629765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9766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9767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    </a:t>
                </a:r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29768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415925" y="1341438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관리사무소</a:t>
            </a:r>
          </a:p>
        </p:txBody>
      </p:sp>
      <p:sp>
        <p:nvSpPr>
          <p:cNvPr id="629776" name="AutoShape 16"/>
          <p:cNvSpPr>
            <a:spLocks noChangeArrowheads="1"/>
          </p:cNvSpPr>
          <p:nvPr/>
        </p:nvSpPr>
        <p:spPr bwMode="auto">
          <a:xfrm>
            <a:off x="2720975" y="5302250"/>
            <a:ext cx="122555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일일 입금 </a:t>
            </a:r>
          </a:p>
          <a:p>
            <a:pPr algn="ctr"/>
            <a:r>
              <a:rPr lang="ko-KR" altLang="en-US"/>
              <a:t>내역조회확인</a:t>
            </a:r>
          </a:p>
        </p:txBody>
      </p:sp>
      <p:sp>
        <p:nvSpPr>
          <p:cNvPr id="629777" name="AutoShape 17"/>
          <p:cNvSpPr>
            <a:spLocks noChangeArrowheads="1"/>
          </p:cNvSpPr>
          <p:nvPr/>
        </p:nvSpPr>
        <p:spPr bwMode="auto">
          <a:xfrm>
            <a:off x="415925" y="352266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수납은행 확인</a:t>
            </a:r>
          </a:p>
        </p:txBody>
      </p:sp>
      <p:grpSp>
        <p:nvGrpSpPr>
          <p:cNvPr id="629778" name="Group 18"/>
          <p:cNvGrpSpPr>
            <a:grpSpLocks/>
          </p:cNvGrpSpPr>
          <p:nvPr/>
        </p:nvGrpSpPr>
        <p:grpSpPr bwMode="auto">
          <a:xfrm>
            <a:off x="6554788" y="5635625"/>
            <a:ext cx="1277937" cy="457200"/>
            <a:chOff x="720" y="624"/>
            <a:chExt cx="624" cy="288"/>
          </a:xfrm>
        </p:grpSpPr>
        <p:grpSp>
          <p:nvGrpSpPr>
            <p:cNvPr id="629779" name="Group 1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29780" name="Freeform 2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9781" name="Text Box 2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29782" name="Line 2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29789" name="AutoShape 29"/>
          <p:cNvCxnSpPr>
            <a:cxnSpLocks noChangeShapeType="1"/>
            <a:stCxn id="629769" idx="2"/>
            <a:endCxn id="629777" idx="0"/>
          </p:cNvCxnSpPr>
          <p:nvPr/>
        </p:nvCxnSpPr>
        <p:spPr bwMode="auto">
          <a:xfrm rot="5400000">
            <a:off x="108744" y="2647157"/>
            <a:ext cx="1724025" cy="26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9792" name="AutoShape 32"/>
          <p:cNvSpPr>
            <a:spLocks noChangeArrowheads="1"/>
          </p:cNvSpPr>
          <p:nvPr/>
        </p:nvSpPr>
        <p:spPr bwMode="auto">
          <a:xfrm>
            <a:off x="2289175" y="1916113"/>
            <a:ext cx="1152525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수납번호조회</a:t>
            </a:r>
          </a:p>
        </p:txBody>
      </p:sp>
      <p:cxnSp>
        <p:nvCxnSpPr>
          <p:cNvPr id="629793" name="AutoShape 33"/>
          <p:cNvCxnSpPr>
            <a:cxnSpLocks noChangeShapeType="1"/>
            <a:stCxn id="629769" idx="3"/>
            <a:endCxn id="629792" idx="0"/>
          </p:cNvCxnSpPr>
          <p:nvPr/>
        </p:nvCxnSpPr>
        <p:spPr bwMode="auto">
          <a:xfrm>
            <a:off x="1550988" y="1570038"/>
            <a:ext cx="1314450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794" name="AutoShape 34"/>
          <p:cNvCxnSpPr>
            <a:cxnSpLocks noChangeShapeType="1"/>
            <a:stCxn id="629777" idx="2"/>
            <a:endCxn id="629776" idx="0"/>
          </p:cNvCxnSpPr>
          <p:nvPr/>
        </p:nvCxnSpPr>
        <p:spPr bwMode="auto">
          <a:xfrm rot="16200000" flipH="1">
            <a:off x="1484313" y="3452813"/>
            <a:ext cx="1322387" cy="2376487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9795" name="AutoShape 35"/>
          <p:cNvSpPr>
            <a:spLocks noChangeArrowheads="1"/>
          </p:cNvSpPr>
          <p:nvPr/>
        </p:nvSpPr>
        <p:spPr bwMode="auto">
          <a:xfrm>
            <a:off x="7258050" y="1916113"/>
            <a:ext cx="1223963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입금내역다운</a:t>
            </a:r>
          </a:p>
        </p:txBody>
      </p:sp>
      <p:sp>
        <p:nvSpPr>
          <p:cNvPr id="629796" name="AutoShape 36"/>
          <p:cNvSpPr>
            <a:spLocks noChangeArrowheads="1"/>
          </p:cNvSpPr>
          <p:nvPr/>
        </p:nvSpPr>
        <p:spPr bwMode="auto">
          <a:xfrm>
            <a:off x="4953000" y="1916113"/>
            <a:ext cx="2087563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현시점 이체 미 입금세대</a:t>
            </a:r>
          </a:p>
        </p:txBody>
      </p:sp>
      <p:sp>
        <p:nvSpPr>
          <p:cNvPr id="629797" name="AutoShape 37"/>
          <p:cNvSpPr>
            <a:spLocks noChangeArrowheads="1"/>
          </p:cNvSpPr>
          <p:nvPr/>
        </p:nvSpPr>
        <p:spPr bwMode="auto">
          <a:xfrm>
            <a:off x="3656013" y="1916113"/>
            <a:ext cx="1152525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자동수납등록</a:t>
            </a:r>
          </a:p>
        </p:txBody>
      </p:sp>
      <p:cxnSp>
        <p:nvCxnSpPr>
          <p:cNvPr id="629798" name="AutoShape 38"/>
          <p:cNvCxnSpPr>
            <a:cxnSpLocks noChangeShapeType="1"/>
            <a:stCxn id="629769" idx="3"/>
            <a:endCxn id="629797" idx="0"/>
          </p:cNvCxnSpPr>
          <p:nvPr/>
        </p:nvCxnSpPr>
        <p:spPr bwMode="auto">
          <a:xfrm>
            <a:off x="1550988" y="1570038"/>
            <a:ext cx="2681287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799" name="AutoShape 39"/>
          <p:cNvCxnSpPr>
            <a:cxnSpLocks noChangeShapeType="1"/>
            <a:stCxn id="629769" idx="3"/>
            <a:endCxn id="629796" idx="0"/>
          </p:cNvCxnSpPr>
          <p:nvPr/>
        </p:nvCxnSpPr>
        <p:spPr bwMode="auto">
          <a:xfrm>
            <a:off x="1550988" y="1570038"/>
            <a:ext cx="4446587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00" name="AutoShape 40"/>
          <p:cNvCxnSpPr>
            <a:cxnSpLocks noChangeShapeType="1"/>
            <a:stCxn id="629769" idx="3"/>
            <a:endCxn id="629795" idx="0"/>
          </p:cNvCxnSpPr>
          <p:nvPr/>
        </p:nvCxnSpPr>
        <p:spPr bwMode="auto">
          <a:xfrm>
            <a:off x="1550988" y="1570038"/>
            <a:ext cx="6319837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9801" name="AutoShape 41"/>
          <p:cNvSpPr>
            <a:spLocks noChangeArrowheads="1"/>
          </p:cNvSpPr>
          <p:nvPr/>
        </p:nvSpPr>
        <p:spPr bwMode="auto">
          <a:xfrm>
            <a:off x="1568450" y="352266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검색조건 확인</a:t>
            </a:r>
          </a:p>
        </p:txBody>
      </p:sp>
      <p:cxnSp>
        <p:nvCxnSpPr>
          <p:cNvPr id="629808" name="AutoShape 48"/>
          <p:cNvCxnSpPr>
            <a:cxnSpLocks noChangeShapeType="1"/>
          </p:cNvCxnSpPr>
          <p:nvPr/>
        </p:nvCxnSpPr>
        <p:spPr bwMode="auto">
          <a:xfrm rot="16200000" flipH="1" flipV="1">
            <a:off x="5356226" y="3603625"/>
            <a:ext cx="500062" cy="3176587"/>
          </a:xfrm>
          <a:prstGeom prst="bentConnector4">
            <a:avLst>
              <a:gd name="adj1" fmla="val -45713"/>
              <a:gd name="adj2" fmla="val 60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9809" name="Text Box 49"/>
          <p:cNvSpPr txBox="1">
            <a:spLocks noChangeArrowheads="1"/>
          </p:cNvSpPr>
          <p:nvPr/>
        </p:nvSpPr>
        <p:spPr bwMode="auto">
          <a:xfrm>
            <a:off x="5384800" y="5056188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미납 내역 정보</a:t>
            </a:r>
          </a:p>
        </p:txBody>
      </p:sp>
      <p:sp>
        <p:nvSpPr>
          <p:cNvPr id="629817" name="AutoShape 57"/>
          <p:cNvSpPr>
            <a:spLocks noChangeArrowheads="1"/>
          </p:cNvSpPr>
          <p:nvPr/>
        </p:nvSpPr>
        <p:spPr bwMode="auto">
          <a:xfrm>
            <a:off x="5240338" y="3548063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수납구분 확인</a:t>
            </a:r>
          </a:p>
        </p:txBody>
      </p:sp>
      <p:sp>
        <p:nvSpPr>
          <p:cNvPr id="629818" name="AutoShape 58"/>
          <p:cNvSpPr>
            <a:spLocks noChangeArrowheads="1"/>
          </p:cNvSpPr>
          <p:nvPr/>
        </p:nvSpPr>
        <p:spPr bwMode="auto">
          <a:xfrm>
            <a:off x="4016375" y="354806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자료결과 확인</a:t>
            </a:r>
          </a:p>
        </p:txBody>
      </p:sp>
      <p:sp>
        <p:nvSpPr>
          <p:cNvPr id="629819" name="AutoShape 59"/>
          <p:cNvSpPr>
            <a:spLocks noChangeArrowheads="1"/>
          </p:cNvSpPr>
          <p:nvPr/>
        </p:nvSpPr>
        <p:spPr bwMode="auto">
          <a:xfrm>
            <a:off x="2792413" y="3548063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출력양식 확인</a:t>
            </a:r>
          </a:p>
        </p:txBody>
      </p:sp>
      <p:cxnSp>
        <p:nvCxnSpPr>
          <p:cNvPr id="629820" name="AutoShape 60"/>
          <p:cNvCxnSpPr>
            <a:cxnSpLocks noChangeShapeType="1"/>
            <a:stCxn id="629769" idx="2"/>
            <a:endCxn id="629801" idx="0"/>
          </p:cNvCxnSpPr>
          <p:nvPr/>
        </p:nvCxnSpPr>
        <p:spPr bwMode="auto">
          <a:xfrm rot="16200000" flipH="1">
            <a:off x="685006" y="2097882"/>
            <a:ext cx="1724025" cy="1125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21" name="AutoShape 61"/>
          <p:cNvCxnSpPr>
            <a:cxnSpLocks noChangeShapeType="1"/>
            <a:stCxn id="629769" idx="2"/>
            <a:endCxn id="629819" idx="0"/>
          </p:cNvCxnSpPr>
          <p:nvPr/>
        </p:nvCxnSpPr>
        <p:spPr bwMode="auto">
          <a:xfrm rot="16200000" flipH="1">
            <a:off x="1284287" y="1498601"/>
            <a:ext cx="1749425" cy="2349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22" name="AutoShape 62"/>
          <p:cNvCxnSpPr>
            <a:cxnSpLocks noChangeShapeType="1"/>
            <a:stCxn id="629769" idx="2"/>
            <a:endCxn id="629818" idx="0"/>
          </p:cNvCxnSpPr>
          <p:nvPr/>
        </p:nvCxnSpPr>
        <p:spPr bwMode="auto">
          <a:xfrm rot="16200000" flipH="1">
            <a:off x="1896269" y="886619"/>
            <a:ext cx="1749425" cy="35734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23" name="AutoShape 63"/>
          <p:cNvCxnSpPr>
            <a:cxnSpLocks noChangeShapeType="1"/>
            <a:stCxn id="629769" idx="2"/>
            <a:endCxn id="629817" idx="0"/>
          </p:cNvCxnSpPr>
          <p:nvPr/>
        </p:nvCxnSpPr>
        <p:spPr bwMode="auto">
          <a:xfrm rot="16200000" flipH="1">
            <a:off x="2508250" y="274638"/>
            <a:ext cx="1749425" cy="4797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30" name="AutoShape 70"/>
          <p:cNvCxnSpPr>
            <a:cxnSpLocks noChangeShapeType="1"/>
          </p:cNvCxnSpPr>
          <p:nvPr/>
        </p:nvCxnSpPr>
        <p:spPr bwMode="auto">
          <a:xfrm rot="16200000" flipV="1">
            <a:off x="5372101" y="4270375"/>
            <a:ext cx="468312" cy="3176587"/>
          </a:xfrm>
          <a:prstGeom prst="bentConnector4">
            <a:avLst>
              <a:gd name="adj1" fmla="val -48477"/>
              <a:gd name="adj2" fmla="val 60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9831" name="Text Box 71"/>
          <p:cNvSpPr txBox="1">
            <a:spLocks noChangeArrowheads="1"/>
          </p:cNvSpPr>
          <p:nvPr/>
        </p:nvSpPr>
        <p:spPr bwMode="auto">
          <a:xfrm>
            <a:off x="5384800" y="5705475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 내역 정보</a:t>
            </a:r>
          </a:p>
        </p:txBody>
      </p:sp>
      <p:cxnSp>
        <p:nvCxnSpPr>
          <p:cNvPr id="629833" name="AutoShape 73"/>
          <p:cNvCxnSpPr>
            <a:cxnSpLocks noChangeShapeType="1"/>
            <a:stCxn id="629801" idx="2"/>
            <a:endCxn id="629776" idx="0"/>
          </p:cNvCxnSpPr>
          <p:nvPr/>
        </p:nvCxnSpPr>
        <p:spPr bwMode="auto">
          <a:xfrm rot="16200000" flipH="1">
            <a:off x="2060575" y="4029076"/>
            <a:ext cx="1322387" cy="1223962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34" name="AutoShape 74"/>
          <p:cNvCxnSpPr>
            <a:cxnSpLocks noChangeShapeType="1"/>
            <a:stCxn id="629819" idx="2"/>
            <a:endCxn id="629776" idx="0"/>
          </p:cNvCxnSpPr>
          <p:nvPr/>
        </p:nvCxnSpPr>
        <p:spPr bwMode="auto">
          <a:xfrm rot="5400000">
            <a:off x="2685256" y="4653757"/>
            <a:ext cx="12969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35" name="AutoShape 75"/>
          <p:cNvCxnSpPr>
            <a:cxnSpLocks noChangeShapeType="1"/>
            <a:stCxn id="629818" idx="2"/>
            <a:endCxn id="629776" idx="0"/>
          </p:cNvCxnSpPr>
          <p:nvPr/>
        </p:nvCxnSpPr>
        <p:spPr bwMode="auto">
          <a:xfrm rot="5400000">
            <a:off x="3297238" y="4041775"/>
            <a:ext cx="1296987" cy="1223963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9836" name="AutoShape 76"/>
          <p:cNvCxnSpPr>
            <a:cxnSpLocks noChangeShapeType="1"/>
            <a:stCxn id="629817" idx="2"/>
            <a:endCxn id="629776" idx="0"/>
          </p:cNvCxnSpPr>
          <p:nvPr/>
        </p:nvCxnSpPr>
        <p:spPr bwMode="auto">
          <a:xfrm rot="5400000">
            <a:off x="3909219" y="3429794"/>
            <a:ext cx="1296987" cy="2447925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수납기초정보 관리</a:t>
            </a:r>
          </a:p>
        </p:txBody>
      </p:sp>
      <p:sp>
        <p:nvSpPr>
          <p:cNvPr id="553116" name="Rectangle 156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553117" name="Rectangle 157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관리비의 수납대상자를 선정하여 등록하고 현재 미납금들은 연체료계산을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관리비 시스템을 사용하지 아니하고 수납관리 시스템만을 사용하여 수납하는 기능 및 기존 미납 데이터 를 관리</a:t>
            </a:r>
          </a:p>
          <a:p>
            <a:r>
              <a:rPr lang="ko-KR" altLang="en-US" sz="1000"/>
              <a:t>    할 수 있도록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단지별 연체 요 율을 관리하고 납기일 변경 시 수정을 할 수 있다</a:t>
            </a:r>
            <a:r>
              <a:rPr lang="en-US" altLang="ko-KR" sz="1000"/>
              <a:t>. </a:t>
            </a:r>
          </a:p>
        </p:txBody>
      </p:sp>
      <p:sp>
        <p:nvSpPr>
          <p:cNvPr id="553118" name="Rectangle 158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553119" name="Rectangle 159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553122" name="Rectangle 162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553123" name="Rectangle 163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553124" name="Rectangle 164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53125" name="Rectangle 165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eaLnBrk="0" latinLnBrk="0" hangingPunct="0"/>
            <a:r>
              <a:rPr lang="ko-KR" altLang="en-US" sz="1000"/>
              <a:t>기초정보 관리는 미납 연체 요 율 관리</a:t>
            </a:r>
            <a:r>
              <a:rPr lang="en-US" altLang="ko-KR" sz="1000"/>
              <a:t>,</a:t>
            </a:r>
            <a:r>
              <a:rPr lang="ko-KR" altLang="en-US" sz="1000"/>
              <a:t>미납내역등록</a:t>
            </a:r>
            <a:r>
              <a:rPr lang="en-US" altLang="ko-KR" sz="1000"/>
              <a:t>,</a:t>
            </a:r>
            <a:r>
              <a:rPr lang="ko-KR" altLang="en-US" sz="1000"/>
              <a:t>관리비 가져오기</a:t>
            </a:r>
            <a:r>
              <a:rPr lang="en-US" altLang="ko-KR" sz="1000"/>
              <a:t>,</a:t>
            </a:r>
            <a:r>
              <a:rPr lang="ko-KR" altLang="en-US" sz="1000"/>
              <a:t>납기일변경</a:t>
            </a:r>
            <a:r>
              <a:rPr lang="en-US" altLang="ko-KR" sz="1000"/>
              <a:t>,</a:t>
            </a:r>
            <a:r>
              <a:rPr lang="ko-KR" altLang="en-US" sz="1000"/>
              <a:t>구분코드조회</a:t>
            </a:r>
            <a:r>
              <a:rPr lang="en-US" altLang="ko-KR" sz="1000"/>
              <a:t>,</a:t>
            </a:r>
            <a:r>
              <a:rPr lang="ko-KR" altLang="en-US" sz="1000"/>
              <a:t>미납파일생성의 </a:t>
            </a:r>
          </a:p>
          <a:p>
            <a:pPr eaLnBrk="0" latinLnBrk="0" hangingPunct="0"/>
            <a:r>
              <a:rPr lang="en-US" altLang="ko-KR" sz="1000"/>
              <a:t>6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관리비 가져오기</a:t>
            </a:r>
          </a:p>
          <a:p>
            <a:r>
              <a:rPr lang="ko-KR" altLang="en-US" sz="1000"/>
              <a:t>   ● 관리사무소에서 해당월의 관리비 고지서수령 확인을 한 후 관리비시스템에서 해당월의 데이터를 </a:t>
            </a:r>
          </a:p>
          <a:p>
            <a:r>
              <a:rPr lang="ko-KR" altLang="en-US" sz="1000"/>
              <a:t>       가져와서 등록한다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관리비 등록 시 기존 미납금은 연체료계산을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미납정보 생성으로 생성된 연체료도 가지고 온다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미납내역 테이블에 해당월의 고지 대상자중 완납자가 있을 시는 오류를 발생하여 등록이 안되게끔 </a:t>
            </a:r>
          </a:p>
          <a:p>
            <a:r>
              <a:rPr lang="ko-KR" altLang="en-US" sz="1000"/>
              <a:t>      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 b="1"/>
              <a:t>관리비 가져오기 하며 수납옵션 테이블에서 본사조건 정보를 준다</a:t>
            </a:r>
            <a:r>
              <a:rPr lang="en-US" altLang="ko-KR" sz="1000" b="1"/>
              <a:t>.</a:t>
            </a:r>
          </a:p>
          <a:p>
            <a:r>
              <a:rPr lang="en-US" altLang="ko-KR" sz="1000" b="1"/>
              <a:t>   ● </a:t>
            </a:r>
            <a:r>
              <a:rPr lang="ko-KR" altLang="en-US" sz="1000" b="1"/>
              <a:t>수납 옵션 테이블에 관리비 가져오기의 고지 년 월을 수납옵션 테이블에 저장한다</a:t>
            </a:r>
            <a:r>
              <a:rPr lang="en-US" altLang="ko-KR" sz="1000" b="1"/>
              <a:t>.</a:t>
            </a:r>
          </a:p>
          <a:p>
            <a:endParaRPr lang="en-US" altLang="ko-KR" sz="1000" b="1"/>
          </a:p>
          <a:p>
            <a:endParaRPr lang="en-US" altLang="ko-KR" sz="1000" b="1"/>
          </a:p>
          <a:p>
            <a:r>
              <a:rPr lang="en-US" altLang="ko-KR" sz="1000"/>
              <a:t>2. </a:t>
            </a:r>
            <a:r>
              <a:rPr lang="ko-KR" altLang="en-US" sz="1000"/>
              <a:t>미납내역등록   </a:t>
            </a:r>
          </a:p>
          <a:p>
            <a:r>
              <a:rPr lang="ko-KR" altLang="en-US" sz="1000"/>
              <a:t>   ● 관리비 시스템에 없는 수납 대상자를 등록하여 관리하는 프로그램 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개별 미납금액을 선택하여 미납 데이터 를 삭제 및 저장하게끔 한다</a:t>
            </a:r>
            <a:r>
              <a:rPr lang="en-US" altLang="ko-KR" sz="1000"/>
              <a:t>.  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미납파일등록 연체료 재계산</a:t>
            </a:r>
          </a:p>
          <a:p>
            <a:r>
              <a:rPr lang="ko-KR" altLang="en-US" sz="1000"/>
              <a:t>   ● 텍스트 파일로 작성된 미납파일을 미납내역에 등록된 미납내역을 연체료 </a:t>
            </a:r>
            <a:r>
              <a:rPr lang="en-US" altLang="ko-KR" sz="1000"/>
              <a:t>(</a:t>
            </a:r>
            <a:r>
              <a:rPr lang="ko-KR" altLang="en-US" sz="1000"/>
              <a:t>전체</a:t>
            </a:r>
            <a:r>
              <a:rPr lang="en-US" altLang="ko-KR" sz="1000"/>
              <a:t>,</a:t>
            </a:r>
            <a:r>
              <a:rPr lang="ko-KR" altLang="en-US" sz="1000"/>
              <a:t>대상 월</a:t>
            </a:r>
            <a:r>
              <a:rPr lang="en-US" altLang="ko-KR" sz="1000"/>
              <a:t>,</a:t>
            </a:r>
            <a:r>
              <a:rPr lang="ko-KR" altLang="en-US" sz="1000"/>
              <a:t>이전월</a:t>
            </a:r>
          </a:p>
          <a:p>
            <a:r>
              <a:rPr lang="ko-KR" altLang="en-US" sz="1000"/>
              <a:t>       계산 안 하는</a:t>
            </a:r>
            <a:r>
              <a:rPr lang="en-US" altLang="ko-KR" sz="1000"/>
              <a:t>) </a:t>
            </a:r>
            <a:r>
              <a:rPr lang="ko-KR" altLang="en-US" sz="1000"/>
              <a:t>방법으로 재계산 하고자 할 때 사용한다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4. </a:t>
            </a:r>
            <a:r>
              <a:rPr lang="ko-KR" altLang="en-US" sz="1000"/>
              <a:t>납기일변경</a:t>
            </a:r>
          </a:p>
          <a:p>
            <a:r>
              <a:rPr lang="ko-KR" altLang="en-US" sz="1000"/>
              <a:t>   ● 미납내역 테이블의 기존 납기일을 현재 납기일로 변경한다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18.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일일 입금 내역조회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데이터로 관리되는 은행에 한해서 은행정보의 입금내역을 알 수 있다　</a:t>
            </a:r>
            <a:r>
              <a:rPr lang="ko-KR" altLang="en-US" sz="1000" b="1"/>
              <a:t>　</a:t>
            </a:r>
            <a:r>
              <a:rPr lang="ko-KR" altLang="en-US" sz="1000"/>
              <a:t>  </a:t>
            </a:r>
          </a:p>
          <a:p>
            <a:r>
              <a:rPr lang="ko-KR" altLang="en-US" sz="1000"/>
              <a:t>    지정된 은행 사이트에 로그인 할 필요 없이 데이터로 관리되는 정보 범위에 한해서 입금내역을 알 수 있다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  </a:t>
            </a:r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수시</a:t>
            </a:r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30794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일일 입금 내역조회는  일일 입금 내역조회확인</a:t>
            </a:r>
            <a:r>
              <a:rPr lang="en-US" altLang="ko-KR" sz="1000"/>
              <a:t>, </a:t>
            </a:r>
            <a:r>
              <a:rPr lang="ko-KR" altLang="en-US" sz="1000"/>
              <a:t>수납번호조회</a:t>
            </a:r>
            <a:r>
              <a:rPr lang="en-US" altLang="ko-KR" sz="1000"/>
              <a:t>, </a:t>
            </a:r>
            <a:r>
              <a:rPr lang="ko-KR" altLang="en-US" sz="1000"/>
              <a:t>자동수납등록</a:t>
            </a:r>
            <a:r>
              <a:rPr lang="en-US" altLang="ko-KR" sz="1000"/>
              <a:t>,</a:t>
            </a:r>
            <a:r>
              <a:rPr lang="ko-KR" altLang="en-US" sz="1000"/>
              <a:t>현시점 이체 미 입금세대</a:t>
            </a:r>
            <a:r>
              <a:rPr lang="en-US" altLang="ko-KR" sz="1000"/>
              <a:t>,</a:t>
            </a:r>
            <a:r>
              <a:rPr lang="ko-KR" altLang="en-US" sz="1000"/>
              <a:t>입금내역다운</a:t>
            </a:r>
          </a:p>
          <a:p>
            <a:r>
              <a:rPr lang="ko-KR" altLang="en-US" sz="1000"/>
              <a:t> 의 </a:t>
            </a:r>
            <a:r>
              <a:rPr lang="en-US" altLang="ko-KR" sz="1000"/>
              <a:t>5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일일 입금 내역조회확인  </a:t>
            </a:r>
          </a:p>
          <a:p>
            <a:r>
              <a:rPr lang="ko-KR" altLang="en-US" sz="1000"/>
              <a:t>   ● 수납은행</a:t>
            </a:r>
            <a:r>
              <a:rPr lang="en-US" altLang="ko-KR" sz="1000"/>
              <a:t>,</a:t>
            </a:r>
            <a:r>
              <a:rPr lang="ko-KR" altLang="en-US" sz="1000"/>
              <a:t>검색조건</a:t>
            </a:r>
            <a:r>
              <a:rPr lang="en-US" altLang="ko-KR" sz="1000"/>
              <a:t>,</a:t>
            </a:r>
            <a:r>
              <a:rPr lang="ko-KR" altLang="en-US" sz="1000"/>
              <a:t>출력양식</a:t>
            </a:r>
            <a:r>
              <a:rPr lang="en-US" altLang="ko-KR" sz="1000"/>
              <a:t>,</a:t>
            </a:r>
            <a:r>
              <a:rPr lang="ko-KR" altLang="en-US" sz="1000"/>
              <a:t>수납일자</a:t>
            </a:r>
            <a:r>
              <a:rPr lang="en-US" altLang="ko-KR" sz="1000"/>
              <a:t>,</a:t>
            </a:r>
            <a:r>
              <a:rPr lang="ko-KR" altLang="en-US" sz="1000"/>
              <a:t>자료결과</a:t>
            </a:r>
            <a:r>
              <a:rPr lang="en-US" altLang="ko-KR" sz="1000"/>
              <a:t>,</a:t>
            </a:r>
            <a:r>
              <a:rPr lang="ko-KR" altLang="en-US" sz="1000"/>
              <a:t>수납구분을  선택하여 일일 입금 내역을 조회한다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수납번호조회 </a:t>
            </a:r>
          </a:p>
          <a:p>
            <a:r>
              <a:rPr lang="ko-KR" altLang="en-US" sz="1000"/>
              <a:t>   ● 수납번호를 찿 기 위해 다양한 검색 조건을 제시한다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해당은행의 가상계좌 또는 고객번호로 해당 동</a:t>
            </a:r>
            <a:r>
              <a:rPr lang="en-US" altLang="ko-KR" sz="1000"/>
              <a:t>,</a:t>
            </a:r>
            <a:r>
              <a:rPr lang="ko-KR" altLang="en-US" sz="1000"/>
              <a:t>호를 찾을 수 있다 　</a:t>
            </a:r>
            <a:r>
              <a:rPr lang="ko-KR" altLang="en-US" sz="1000" b="1"/>
              <a:t>　</a:t>
            </a:r>
            <a:r>
              <a:rPr lang="ko-KR" altLang="en-US" sz="1000"/>
              <a:t>    </a:t>
            </a:r>
          </a:p>
          <a:p>
            <a:r>
              <a:rPr lang="ko-KR" altLang="en-US" sz="1000"/>
              <a:t>   ● 수납은행</a:t>
            </a:r>
            <a:r>
              <a:rPr lang="en-US" altLang="ko-KR" sz="1000"/>
              <a:t>, </a:t>
            </a:r>
            <a:r>
              <a:rPr lang="ko-KR" altLang="en-US" sz="1000"/>
              <a:t>수납일자를 선택하고 조회를 하면 해당 은행</a:t>
            </a:r>
            <a:r>
              <a:rPr lang="en-US" altLang="ko-KR" sz="1000"/>
              <a:t>,</a:t>
            </a:r>
            <a:r>
              <a:rPr lang="ko-KR" altLang="en-US" sz="1000"/>
              <a:t>일자의 데이터가 모두 조회된다</a:t>
            </a:r>
            <a:r>
              <a:rPr lang="en-US" altLang="ko-KR" sz="1000"/>
              <a:t>.</a:t>
            </a:r>
            <a:r>
              <a:rPr lang="ko-KR" altLang="en-US" sz="1000"/>
              <a:t>　</a:t>
            </a:r>
            <a:r>
              <a:rPr lang="ko-KR" altLang="en-US" sz="1000" b="1"/>
              <a:t>　</a:t>
            </a:r>
            <a:r>
              <a:rPr lang="ko-KR" altLang="en-US" sz="1000"/>
              <a:t>    </a:t>
            </a:r>
          </a:p>
          <a:p>
            <a:r>
              <a:rPr lang="ko-KR" altLang="en-US" sz="1000"/>
              <a:t>   ● 특정 동</a:t>
            </a:r>
            <a:r>
              <a:rPr lang="en-US" altLang="ko-KR" sz="1000"/>
              <a:t>,</a:t>
            </a:r>
            <a:r>
              <a:rPr lang="ko-KR" altLang="en-US" sz="1000"/>
              <a:t>호만 조회하고자 하면 원하는 동</a:t>
            </a:r>
            <a:r>
              <a:rPr lang="en-US" altLang="ko-KR" sz="1000"/>
              <a:t>,</a:t>
            </a:r>
            <a:r>
              <a:rPr lang="ko-KR" altLang="en-US" sz="1000"/>
              <a:t>호에 입력하고 조회하면 된다</a:t>
            </a:r>
            <a:r>
              <a:rPr lang="en-US" altLang="ko-KR" sz="1000"/>
              <a:t>.</a:t>
            </a:r>
            <a:r>
              <a:rPr lang="ko-KR" altLang="en-US" sz="1000"/>
              <a:t>　</a:t>
            </a:r>
            <a:r>
              <a:rPr lang="ko-KR" altLang="en-US" sz="1000" b="1"/>
              <a:t>　</a:t>
            </a:r>
            <a:r>
              <a:rPr lang="ko-KR" altLang="en-US" sz="1000"/>
              <a:t>    </a:t>
            </a:r>
          </a:p>
          <a:p>
            <a:r>
              <a:rPr lang="ko-KR" altLang="en-US" sz="1000"/>
              <a:t>   ● 특정 수납번호를 조회하고자 하면 원하는 수납번호를 입력하고 조회하면 된다</a:t>
            </a:r>
            <a:r>
              <a:rPr lang="en-US" altLang="ko-KR" sz="1000"/>
              <a:t>.</a:t>
            </a:r>
            <a:r>
              <a:rPr lang="ko-KR" altLang="en-US" sz="1000"/>
              <a:t>　</a:t>
            </a:r>
          </a:p>
          <a:p>
            <a:endParaRPr lang="ko-KR" altLang="en-US" sz="1000"/>
          </a:p>
          <a:p>
            <a:r>
              <a:rPr lang="en-US" altLang="ko-KR" sz="1000"/>
              <a:t>3. </a:t>
            </a:r>
            <a:r>
              <a:rPr lang="ko-KR" altLang="en-US" sz="1000"/>
              <a:t>자동수납등록 </a:t>
            </a:r>
            <a:endParaRPr lang="ko-KR" altLang="en-US" sz="1000" b="1"/>
          </a:p>
          <a:p>
            <a:r>
              <a:rPr lang="ko-KR" altLang="en-US" sz="1000"/>
              <a:t>   ● 자동수납등록</a:t>
            </a:r>
            <a:r>
              <a:rPr lang="en-US" altLang="ko-KR" sz="1000"/>
              <a:t>(</a:t>
            </a:r>
            <a:r>
              <a:rPr lang="ko-KR" altLang="en-US" sz="1000"/>
              <a:t>은행용</a:t>
            </a:r>
            <a:r>
              <a:rPr lang="en-US" altLang="ko-KR" sz="1000"/>
              <a:t>) </a:t>
            </a:r>
            <a:r>
              <a:rPr lang="ko-KR" altLang="en-US" sz="1000"/>
              <a:t>메뉴로 바로 갈수 있으며 일일 입금 내역조회에서 설정한 조건 그대로 입금정보　　　　     </a:t>
            </a:r>
          </a:p>
          <a:p>
            <a:r>
              <a:rPr lang="ko-KR" altLang="en-US" sz="1000"/>
              <a:t>       가져오기까지 자동으로 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현시점 이체 미 입금세대</a:t>
            </a:r>
            <a:endParaRPr lang="ko-KR" altLang="en-US" sz="1000" b="1"/>
          </a:p>
          <a:p>
            <a:r>
              <a:rPr lang="ko-KR" altLang="en-US" sz="1000"/>
              <a:t>   ● 현재 날짜의 이체자의 미 입금 대상자를 알 수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5. </a:t>
            </a:r>
            <a:r>
              <a:rPr lang="ko-KR" altLang="en-US" sz="1000"/>
              <a:t>입금내역다운</a:t>
            </a:r>
            <a:endParaRPr lang="ko-KR" altLang="en-US" sz="1000" b="1"/>
          </a:p>
          <a:p>
            <a:r>
              <a:rPr lang="ko-KR" altLang="en-US" sz="1000"/>
              <a:t>   ● 입금내역을 파일로 받고자 할 때 사용한다</a:t>
            </a:r>
            <a:r>
              <a:rPr lang="en-US" altLang="ko-KR" sz="1000"/>
              <a:t>. </a:t>
            </a:r>
            <a:r>
              <a:rPr lang="ko-KR" altLang="en-US" sz="1000"/>
              <a:t>　 　 　  </a:t>
            </a:r>
          </a:p>
          <a:p>
            <a:r>
              <a:rPr lang="ko-KR" altLang="en-US" sz="1000"/>
              <a:t>   ● 경로는 </a:t>
            </a:r>
            <a:r>
              <a:rPr lang="en-US" altLang="ko-KR" sz="1000"/>
              <a:t>C</a:t>
            </a:r>
            <a:r>
              <a:rPr lang="ko-KR" altLang="en-US" sz="1000"/>
              <a:t>드라이브에 </a:t>
            </a:r>
            <a:r>
              <a:rPr lang="en-US" altLang="ko-KR" sz="1000"/>
              <a:t>JOYNOLY </a:t>
            </a:r>
            <a:r>
              <a:rPr lang="ko-KR" altLang="en-US" sz="1000"/>
              <a:t>폴더로 파일이 다운로드 된다 　 　 　  </a:t>
            </a:r>
          </a:p>
          <a:p>
            <a:r>
              <a:rPr lang="ko-KR" altLang="en-US" sz="1000"/>
              <a:t>   ● 파일명은 기본적으로 수납일자 </a:t>
            </a:r>
            <a:r>
              <a:rPr lang="en-US" altLang="ko-KR" sz="1000"/>
              <a:t>&amp; </a:t>
            </a:r>
            <a:r>
              <a:rPr lang="ko-KR" altLang="en-US" sz="1000"/>
              <a:t>수납은행코드 이며 원하는 파일명을 변경해도 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3283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19.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 및 미납내역초기화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32836" name="Group 4"/>
          <p:cNvGrpSpPr>
            <a:grpSpLocks/>
          </p:cNvGrpSpPr>
          <p:nvPr/>
        </p:nvGrpSpPr>
        <p:grpSpPr bwMode="auto">
          <a:xfrm>
            <a:off x="4737100" y="5132388"/>
            <a:ext cx="1277938" cy="457200"/>
            <a:chOff x="720" y="624"/>
            <a:chExt cx="624" cy="288"/>
          </a:xfrm>
        </p:grpSpPr>
        <p:grpSp>
          <p:nvGrpSpPr>
            <p:cNvPr id="632837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2838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2839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    </a:t>
                </a:r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32840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2841" name="Rectangle 9"/>
          <p:cNvSpPr>
            <a:spLocks noChangeArrowheads="1"/>
          </p:cNvSpPr>
          <p:nvPr/>
        </p:nvSpPr>
        <p:spPr bwMode="auto">
          <a:xfrm>
            <a:off x="4305300" y="1341438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/>
              <a:t>IMC</a:t>
            </a:r>
          </a:p>
        </p:txBody>
      </p:sp>
      <p:sp>
        <p:nvSpPr>
          <p:cNvPr id="632843" name="AutoShape 11"/>
          <p:cNvSpPr>
            <a:spLocks noChangeArrowheads="1"/>
          </p:cNvSpPr>
          <p:nvPr/>
        </p:nvSpPr>
        <p:spPr bwMode="auto">
          <a:xfrm>
            <a:off x="6105525" y="246856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 및 미납 </a:t>
            </a:r>
          </a:p>
          <a:p>
            <a:pPr algn="ctr"/>
            <a:r>
              <a:rPr lang="ko-KR" altLang="en-US"/>
              <a:t>확인</a:t>
            </a:r>
          </a:p>
        </p:txBody>
      </p:sp>
      <p:grpSp>
        <p:nvGrpSpPr>
          <p:cNvPr id="632844" name="Group 12"/>
          <p:cNvGrpSpPr>
            <a:grpSpLocks/>
          </p:cNvGrpSpPr>
          <p:nvPr/>
        </p:nvGrpSpPr>
        <p:grpSpPr bwMode="auto">
          <a:xfrm>
            <a:off x="7419975" y="5132388"/>
            <a:ext cx="1277938" cy="457200"/>
            <a:chOff x="720" y="624"/>
            <a:chExt cx="624" cy="288"/>
          </a:xfrm>
        </p:grpSpPr>
        <p:grpSp>
          <p:nvGrpSpPr>
            <p:cNvPr id="632845" name="Group 1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2846" name="Freeform 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2847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32848" name="Line 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32849" name="AutoShape 17"/>
          <p:cNvCxnSpPr>
            <a:cxnSpLocks noChangeShapeType="1"/>
            <a:stCxn id="632841" idx="2"/>
            <a:endCxn id="632843" idx="0"/>
          </p:cNvCxnSpPr>
          <p:nvPr/>
        </p:nvCxnSpPr>
        <p:spPr bwMode="auto">
          <a:xfrm rot="16200000" flipH="1">
            <a:off x="5425281" y="1246982"/>
            <a:ext cx="669925" cy="1773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2882" name="AutoShape 50"/>
          <p:cNvSpPr>
            <a:spLocks noChangeArrowheads="1"/>
          </p:cNvSpPr>
          <p:nvPr/>
        </p:nvSpPr>
        <p:spPr bwMode="auto">
          <a:xfrm>
            <a:off x="1928813" y="4508500"/>
            <a:ext cx="1511300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월별 수납 및 미납  </a:t>
            </a:r>
          </a:p>
          <a:p>
            <a:pPr algn="ctr"/>
            <a:r>
              <a:rPr lang="ko-KR" altLang="en-US"/>
              <a:t>내역조회확인</a:t>
            </a:r>
          </a:p>
        </p:txBody>
      </p:sp>
      <p:sp>
        <p:nvSpPr>
          <p:cNvPr id="632883" name="AutoShape 51"/>
          <p:cNvSpPr>
            <a:spLocks noChangeArrowheads="1"/>
          </p:cNvSpPr>
          <p:nvPr/>
        </p:nvSpPr>
        <p:spPr bwMode="auto">
          <a:xfrm>
            <a:off x="5961063" y="3573463"/>
            <a:ext cx="15113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수납 및 미납  </a:t>
            </a:r>
          </a:p>
          <a:p>
            <a:pPr algn="ctr"/>
            <a:r>
              <a:rPr lang="ko-KR" altLang="en-US"/>
              <a:t>삭제 처리</a:t>
            </a:r>
          </a:p>
        </p:txBody>
      </p:sp>
      <p:cxnSp>
        <p:nvCxnSpPr>
          <p:cNvPr id="632884" name="AutoShape 52"/>
          <p:cNvCxnSpPr>
            <a:cxnSpLocks noChangeShapeType="1"/>
          </p:cNvCxnSpPr>
          <p:nvPr/>
        </p:nvCxnSpPr>
        <p:spPr bwMode="auto">
          <a:xfrm rot="10800000">
            <a:off x="2755900" y="4941888"/>
            <a:ext cx="2052638" cy="4048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2885" name="AutoShape 53"/>
          <p:cNvCxnSpPr>
            <a:cxnSpLocks noChangeShapeType="1"/>
            <a:stCxn id="632847" idx="2"/>
            <a:endCxn id="632882" idx="2"/>
          </p:cNvCxnSpPr>
          <p:nvPr/>
        </p:nvCxnSpPr>
        <p:spPr bwMode="auto">
          <a:xfrm rot="16200000" flipV="1">
            <a:off x="5101432" y="2524919"/>
            <a:ext cx="541337" cy="5375275"/>
          </a:xfrm>
          <a:prstGeom prst="bentConnector3">
            <a:avLst>
              <a:gd name="adj1" fmla="val -4193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2886" name="AutoShape 54"/>
          <p:cNvCxnSpPr>
            <a:cxnSpLocks noChangeShapeType="1"/>
            <a:stCxn id="632843" idx="1"/>
            <a:endCxn id="632882" idx="0"/>
          </p:cNvCxnSpPr>
          <p:nvPr/>
        </p:nvCxnSpPr>
        <p:spPr bwMode="auto">
          <a:xfrm rot="10800000" flipV="1">
            <a:off x="2684463" y="2697163"/>
            <a:ext cx="3421062" cy="18113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2887" name="AutoShape 55"/>
          <p:cNvCxnSpPr>
            <a:cxnSpLocks noChangeShapeType="1"/>
          </p:cNvCxnSpPr>
          <p:nvPr/>
        </p:nvCxnSpPr>
        <p:spPr bwMode="auto">
          <a:xfrm rot="16200000" flipH="1">
            <a:off x="6393657" y="3213894"/>
            <a:ext cx="647700" cy="71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2888" name="AutoShape 56"/>
          <p:cNvCxnSpPr>
            <a:cxnSpLocks noChangeShapeType="1"/>
            <a:stCxn id="632883" idx="2"/>
            <a:endCxn id="632839" idx="0"/>
          </p:cNvCxnSpPr>
          <p:nvPr/>
        </p:nvCxnSpPr>
        <p:spPr bwMode="auto">
          <a:xfrm rot="5400000">
            <a:off x="5445919" y="3937794"/>
            <a:ext cx="1201738" cy="1339850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2889" name="AutoShape 57"/>
          <p:cNvCxnSpPr>
            <a:cxnSpLocks noChangeShapeType="1"/>
            <a:stCxn id="632883" idx="2"/>
            <a:endCxn id="632847" idx="0"/>
          </p:cNvCxnSpPr>
          <p:nvPr/>
        </p:nvCxnSpPr>
        <p:spPr bwMode="auto">
          <a:xfrm rot="16200000" flipH="1">
            <a:off x="6787357" y="3936206"/>
            <a:ext cx="1201738" cy="1343025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19.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 및 미납 내역초기화</a:t>
            </a:r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33860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이 작업은 테이블을 직접 삭제 처리를 하기 때문에 관리자만 사용하는  작업이다</a:t>
            </a:r>
            <a:r>
              <a:rPr lang="en-US" altLang="ko-KR" sz="1000"/>
              <a:t>.</a:t>
            </a:r>
            <a:r>
              <a:rPr lang="ko-KR" altLang="en-US" sz="1000"/>
              <a:t>　</a:t>
            </a:r>
          </a:p>
          <a:p>
            <a:r>
              <a:rPr lang="ko-KR" altLang="en-US" sz="1000"/>
              <a:t>● 해당 단지의 수납 및 미납자료를 조회하고 초기화하는 작업이다</a:t>
            </a:r>
            <a:r>
              <a:rPr lang="en-US" altLang="ko-KR" sz="1000"/>
              <a:t>. </a:t>
            </a:r>
            <a:r>
              <a:rPr lang="ko-KR" altLang="en-US" sz="1000"/>
              <a:t>　      </a:t>
            </a:r>
          </a:p>
          <a:p>
            <a:r>
              <a:rPr lang="ko-KR" altLang="en-US" sz="1000"/>
              <a:t>  </a:t>
            </a:r>
          </a:p>
        </p:txBody>
      </p:sp>
      <p:sp>
        <p:nvSpPr>
          <p:cNvPr id="633861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33862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수시</a:t>
            </a:r>
          </a:p>
        </p:txBody>
      </p:sp>
      <p:sp>
        <p:nvSpPr>
          <p:cNvPr id="633865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33866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일일 입금 내역조회는  월별 수납 및 미납 내역조회확인</a:t>
            </a:r>
            <a:r>
              <a:rPr lang="en-US" altLang="ko-KR" sz="1000"/>
              <a:t>, </a:t>
            </a:r>
            <a:r>
              <a:rPr lang="ko-KR" altLang="en-US" sz="1000"/>
              <a:t>수납 및 미납 내역 삭제의 </a:t>
            </a:r>
            <a:r>
              <a:rPr lang="en-US" altLang="ko-KR" sz="1000"/>
              <a:t>2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월별 미납 및 수납 내역조회확인  </a:t>
            </a:r>
          </a:p>
          <a:p>
            <a:r>
              <a:rPr lang="ko-KR" altLang="en-US" sz="1000"/>
              <a:t>   ● 단지 및 대상구분  </a:t>
            </a:r>
            <a:r>
              <a:rPr lang="en-US" altLang="ko-KR" sz="1000"/>
              <a:t>, </a:t>
            </a:r>
            <a:r>
              <a:rPr lang="ko-KR" altLang="en-US" sz="1000"/>
              <a:t>고지 년 월 </a:t>
            </a:r>
            <a:r>
              <a:rPr lang="en-US" altLang="ko-KR" sz="1000"/>
              <a:t>, </a:t>
            </a:r>
            <a:r>
              <a:rPr lang="ko-KR" altLang="en-US" sz="1000"/>
              <a:t>수납</a:t>
            </a:r>
            <a:r>
              <a:rPr lang="en-US" altLang="ko-KR" sz="1000"/>
              <a:t>/</a:t>
            </a:r>
            <a:r>
              <a:rPr lang="ko-KR" altLang="en-US" sz="1000"/>
              <a:t>미납 구분으로 내역을 조회한다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수납 및 미납 내역 삭제 </a:t>
            </a:r>
          </a:p>
          <a:p>
            <a:r>
              <a:rPr lang="ko-KR" altLang="en-US" sz="1000"/>
              <a:t>   ● 수납 및 미납의 구분에 의해서 미납 내역 테이블만 삭제 할지 수납 과 미납 내역 테이블 삭제할지를 선택한다</a:t>
            </a:r>
            <a:r>
              <a:rPr lang="en-US" altLang="ko-KR" sz="1000"/>
              <a:t>.   </a:t>
            </a:r>
          </a:p>
          <a:p>
            <a:endParaRPr lang="en-US" altLang="ko-KR" sz="1000"/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3488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자동수납은행설정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4305300" y="5348288"/>
            <a:ext cx="1277938" cy="503237"/>
            <a:chOff x="720" y="624"/>
            <a:chExt cx="624" cy="317"/>
          </a:xfrm>
        </p:grpSpPr>
        <p:grpSp>
          <p:nvGrpSpPr>
            <p:cNvPr id="634885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634886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4887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결제코드마스타    </a:t>
                </a:r>
              </a:p>
              <a:p>
                <a:pPr algn="ctr"/>
                <a:r>
                  <a:rPr lang="en-US" altLang="ko-KR" sz="1000" noProof="1"/>
                  <a:t>Bankfixcode</a:t>
                </a:r>
                <a:endParaRPr lang="en-US" altLang="ko-KR" sz="1000"/>
              </a:p>
            </p:txBody>
          </p:sp>
        </p:grpSp>
        <p:sp>
          <p:nvSpPr>
            <p:cNvPr id="634888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4305300" y="1341438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/>
              <a:t>IMC</a:t>
            </a:r>
          </a:p>
        </p:txBody>
      </p:sp>
      <p:sp>
        <p:nvSpPr>
          <p:cNvPr id="634900" name="AutoShape 20"/>
          <p:cNvSpPr>
            <a:spLocks noChangeArrowheads="1"/>
          </p:cNvSpPr>
          <p:nvPr/>
        </p:nvSpPr>
        <p:spPr bwMode="auto">
          <a:xfrm>
            <a:off x="2578100" y="3644900"/>
            <a:ext cx="1511300" cy="4333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자동 수납 은행 </a:t>
            </a:r>
          </a:p>
          <a:p>
            <a:pPr algn="ctr"/>
            <a:r>
              <a:rPr lang="ko-KR" altLang="en-US"/>
              <a:t>조회확인</a:t>
            </a:r>
          </a:p>
        </p:txBody>
      </p:sp>
      <p:sp>
        <p:nvSpPr>
          <p:cNvPr id="634901" name="AutoShape 21"/>
          <p:cNvSpPr>
            <a:spLocks noChangeArrowheads="1"/>
          </p:cNvSpPr>
          <p:nvPr/>
        </p:nvSpPr>
        <p:spPr bwMode="auto">
          <a:xfrm>
            <a:off x="5961063" y="3573463"/>
            <a:ext cx="15113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자동 수납 은행</a:t>
            </a:r>
          </a:p>
          <a:p>
            <a:pPr algn="ctr"/>
            <a:r>
              <a:rPr lang="ko-KR" altLang="en-US"/>
              <a:t>저장</a:t>
            </a:r>
          </a:p>
        </p:txBody>
      </p:sp>
      <p:cxnSp>
        <p:nvCxnSpPr>
          <p:cNvPr id="634908" name="AutoShape 28"/>
          <p:cNvCxnSpPr>
            <a:cxnSpLocks noChangeShapeType="1"/>
            <a:stCxn id="634887" idx="1"/>
            <a:endCxn id="634900" idx="2"/>
          </p:cNvCxnSpPr>
          <p:nvPr/>
        </p:nvCxnSpPr>
        <p:spPr bwMode="auto">
          <a:xfrm rot="10800000">
            <a:off x="3333750" y="4078288"/>
            <a:ext cx="971550" cy="15605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09" name="AutoShape 29"/>
          <p:cNvCxnSpPr>
            <a:cxnSpLocks noChangeShapeType="1"/>
            <a:stCxn id="634889" idx="2"/>
            <a:endCxn id="634900" idx="0"/>
          </p:cNvCxnSpPr>
          <p:nvPr/>
        </p:nvCxnSpPr>
        <p:spPr bwMode="auto">
          <a:xfrm rot="5400000">
            <a:off x="3180557" y="1951831"/>
            <a:ext cx="1846262" cy="1539875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10" name="AutoShape 30"/>
          <p:cNvCxnSpPr>
            <a:cxnSpLocks noChangeShapeType="1"/>
            <a:stCxn id="634900" idx="3"/>
            <a:endCxn id="634901" idx="1"/>
          </p:cNvCxnSpPr>
          <p:nvPr/>
        </p:nvCxnSpPr>
        <p:spPr bwMode="auto">
          <a:xfrm flipV="1">
            <a:off x="4089400" y="3790950"/>
            <a:ext cx="1871663" cy="714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11" name="AutoShape 31"/>
          <p:cNvCxnSpPr>
            <a:cxnSpLocks noChangeShapeType="1"/>
            <a:stCxn id="634901" idx="2"/>
            <a:endCxn id="634887" idx="3"/>
          </p:cNvCxnSpPr>
          <p:nvPr/>
        </p:nvCxnSpPr>
        <p:spPr bwMode="auto">
          <a:xfrm rot="5400000">
            <a:off x="5334001" y="4256087"/>
            <a:ext cx="1631950" cy="1133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13" name="Text Box 33"/>
          <p:cNvSpPr txBox="1">
            <a:spLocks noChangeArrowheads="1"/>
          </p:cNvSpPr>
          <p:nvPr/>
        </p:nvSpPr>
        <p:spPr bwMode="auto">
          <a:xfrm>
            <a:off x="5673725" y="5632450"/>
            <a:ext cx="1439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수납은행 저장 내역</a:t>
            </a:r>
          </a:p>
        </p:txBody>
      </p:sp>
      <p:grpSp>
        <p:nvGrpSpPr>
          <p:cNvPr id="634914" name="Group 34"/>
          <p:cNvGrpSpPr>
            <a:grpSpLocks/>
          </p:cNvGrpSpPr>
          <p:nvPr/>
        </p:nvGrpSpPr>
        <p:grpSpPr bwMode="auto">
          <a:xfrm>
            <a:off x="849313" y="4868863"/>
            <a:ext cx="1277937" cy="503237"/>
            <a:chOff x="720" y="624"/>
            <a:chExt cx="624" cy="317"/>
          </a:xfrm>
        </p:grpSpPr>
        <p:grpSp>
          <p:nvGrpSpPr>
            <p:cNvPr id="634915" name="Group 35"/>
            <p:cNvGrpSpPr>
              <a:grpSpLocks/>
            </p:cNvGrpSpPr>
            <p:nvPr/>
          </p:nvGrpSpPr>
          <p:grpSpPr bwMode="auto">
            <a:xfrm>
              <a:off x="720" y="624"/>
              <a:ext cx="624" cy="317"/>
              <a:chOff x="3792" y="336"/>
              <a:chExt cx="576" cy="317"/>
            </a:xfrm>
          </p:grpSpPr>
          <p:sp>
            <p:nvSpPr>
              <p:cNvPr id="634916" name="Freeform 3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4917" name="Text Box 3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코드마스타    </a:t>
                </a:r>
              </a:p>
              <a:p>
                <a:pPr algn="ctr"/>
                <a:endParaRPr lang="en-US" altLang="ko-KR" sz="1000"/>
              </a:p>
            </p:txBody>
          </p:sp>
        </p:grpSp>
        <p:sp>
          <p:nvSpPr>
            <p:cNvPr id="634918" name="Line 3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34919" name="AutoShape 39"/>
          <p:cNvCxnSpPr>
            <a:cxnSpLocks noChangeShapeType="1"/>
            <a:stCxn id="634917" idx="3"/>
            <a:endCxn id="634900" idx="1"/>
          </p:cNvCxnSpPr>
          <p:nvPr/>
        </p:nvCxnSpPr>
        <p:spPr bwMode="auto">
          <a:xfrm flipV="1">
            <a:off x="2127250" y="3862388"/>
            <a:ext cx="450850" cy="1296987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자동수납은행설정</a:t>
            </a: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3590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전체 단지에서 공통으로 쓰일 자동수납은행을 설정하는 작업이다</a:t>
            </a:r>
            <a:r>
              <a:rPr lang="en-US" altLang="ko-KR" sz="1000"/>
              <a:t>. </a:t>
            </a:r>
            <a:r>
              <a:rPr lang="ko-KR" altLang="en-US" sz="1000"/>
              <a:t>　      </a:t>
            </a:r>
          </a:p>
          <a:p>
            <a:r>
              <a:rPr lang="ko-KR" altLang="en-US" sz="1000"/>
              <a:t>● 수납 은행은  한 은행인데 수납되는 방법은 여러 경로로 들어 오기 때문에 해당은행의 수납 합계를 </a:t>
            </a:r>
          </a:p>
          <a:p>
            <a:r>
              <a:rPr lang="ko-KR" altLang="en-US" sz="1000"/>
              <a:t>    알고자 할 때 해당은행에 연결된 업체코드의 합계를 구하고자 할 때 하는 작업이다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</p:txBody>
      </p:sp>
      <p:sp>
        <p:nvSpPr>
          <p:cNvPr id="63590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3591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수시</a:t>
            </a: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35914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자동 수납 은행 설정은  자동 수납 은행 조회확인</a:t>
            </a:r>
            <a:r>
              <a:rPr lang="en-US" altLang="ko-KR" sz="1000"/>
              <a:t>, </a:t>
            </a:r>
            <a:r>
              <a:rPr lang="ko-KR" altLang="en-US" sz="1000"/>
              <a:t>자동 수납 은행 저장의 </a:t>
            </a:r>
            <a:r>
              <a:rPr lang="en-US" altLang="ko-KR" sz="1000"/>
              <a:t>2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자동 수납 은행 조회확인    </a:t>
            </a:r>
          </a:p>
          <a:p>
            <a:r>
              <a:rPr lang="ko-KR" altLang="en-US" sz="1000"/>
              <a:t>   ● 금융결제원 코드에 해당하는 각 업체별 고유 은행코드를 설정하는 화면이다</a:t>
            </a:r>
            <a:r>
              <a:rPr lang="en-US" altLang="ko-KR" sz="1000"/>
              <a:t>.</a:t>
            </a:r>
          </a:p>
          <a:p>
            <a:r>
              <a:rPr lang="en-US" altLang="ko-KR"/>
              <a:t>  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●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코드 마스터에 등록된 코드의 데이터를 가져온다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자동 수납 은행 저장 </a:t>
            </a:r>
          </a:p>
          <a:p>
            <a:r>
              <a:rPr lang="ko-KR" altLang="en-US" sz="1000"/>
              <a:t>   ● 등록하고자 하는 업체의 고유 은행코드를 입력 후 저장한다</a:t>
            </a:r>
            <a:r>
              <a:rPr lang="en-US" altLang="ko-KR" sz="1000"/>
              <a:t>.   </a:t>
            </a:r>
          </a:p>
          <a:p>
            <a:endParaRPr lang="en-US" altLang="ko-KR" sz="1000"/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3693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21.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자동수납파일변환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1065213" y="9556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지사담당자</a:t>
            </a:r>
          </a:p>
        </p:txBody>
      </p:sp>
      <p:sp>
        <p:nvSpPr>
          <p:cNvPr id="636938" name="AutoShape 10"/>
          <p:cNvSpPr>
            <a:spLocks noChangeArrowheads="1"/>
          </p:cNvSpPr>
          <p:nvPr/>
        </p:nvSpPr>
        <p:spPr bwMode="auto">
          <a:xfrm>
            <a:off x="6681788" y="3213100"/>
            <a:ext cx="1295400" cy="3857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해당은행 </a:t>
            </a:r>
          </a:p>
          <a:p>
            <a:pPr algn="ctr"/>
            <a:r>
              <a:rPr lang="ko-KR" altLang="en-US"/>
              <a:t>수납 내역저장</a:t>
            </a:r>
          </a:p>
          <a:p>
            <a:pPr algn="ctr"/>
            <a:endParaRPr lang="en-US" altLang="ko-KR"/>
          </a:p>
        </p:txBody>
      </p:sp>
      <p:sp>
        <p:nvSpPr>
          <p:cNvPr id="636939" name="AutoShape 11"/>
          <p:cNvSpPr>
            <a:spLocks noChangeArrowheads="1"/>
          </p:cNvSpPr>
          <p:nvPr/>
        </p:nvSpPr>
        <p:spPr bwMode="auto">
          <a:xfrm>
            <a:off x="1281113" y="5661025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 </a:t>
            </a:r>
            <a:r>
              <a:rPr lang="ko-KR" altLang="en-US"/>
              <a:t>해당은행  </a:t>
            </a:r>
          </a:p>
          <a:p>
            <a:pPr algn="ctr"/>
            <a:r>
              <a:rPr lang="ko-KR" altLang="en-US"/>
              <a:t>수납내역삭제</a:t>
            </a:r>
          </a:p>
        </p:txBody>
      </p:sp>
      <p:sp>
        <p:nvSpPr>
          <p:cNvPr id="636943" name="AutoShape 15"/>
          <p:cNvSpPr>
            <a:spLocks noChangeArrowheads="1"/>
          </p:cNvSpPr>
          <p:nvPr/>
        </p:nvSpPr>
        <p:spPr bwMode="auto">
          <a:xfrm>
            <a:off x="1136650" y="4221163"/>
            <a:ext cx="107950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내역조회확인</a:t>
            </a:r>
          </a:p>
        </p:txBody>
      </p:sp>
      <p:sp>
        <p:nvSpPr>
          <p:cNvPr id="636944" name="AutoShape 16"/>
          <p:cNvSpPr>
            <a:spLocks noChangeArrowheads="1"/>
          </p:cNvSpPr>
          <p:nvPr/>
        </p:nvSpPr>
        <p:spPr bwMode="auto">
          <a:xfrm>
            <a:off x="1092200" y="3187700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처리형식 확인</a:t>
            </a:r>
          </a:p>
        </p:txBody>
      </p:sp>
      <p:grpSp>
        <p:nvGrpSpPr>
          <p:cNvPr id="636945" name="Group 17"/>
          <p:cNvGrpSpPr>
            <a:grpSpLocks/>
          </p:cNvGrpSpPr>
          <p:nvPr/>
        </p:nvGrpSpPr>
        <p:grpSpPr bwMode="auto">
          <a:xfrm>
            <a:off x="6681788" y="4700588"/>
            <a:ext cx="1277937" cy="457200"/>
            <a:chOff x="720" y="624"/>
            <a:chExt cx="624" cy="288"/>
          </a:xfrm>
        </p:grpSpPr>
        <p:grpSp>
          <p:nvGrpSpPr>
            <p:cNvPr id="636946" name="Group 1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6947" name="Freeform 1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6948" name="Text Box 2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자동 수납 내역</a:t>
                </a:r>
              </a:p>
            </p:txBody>
          </p:sp>
        </p:grpSp>
        <p:sp>
          <p:nvSpPr>
            <p:cNvPr id="636949" name="Line 2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36952" name="AutoShape 24"/>
          <p:cNvCxnSpPr>
            <a:cxnSpLocks noChangeShapeType="1"/>
          </p:cNvCxnSpPr>
          <p:nvPr/>
        </p:nvCxnSpPr>
        <p:spPr bwMode="auto">
          <a:xfrm flipH="1">
            <a:off x="7959725" y="3500438"/>
            <a:ext cx="17463" cy="1354137"/>
          </a:xfrm>
          <a:prstGeom prst="bentConnector3">
            <a:avLst>
              <a:gd name="adj1" fmla="val -13090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953" name="AutoShape 25"/>
          <p:cNvCxnSpPr>
            <a:cxnSpLocks noChangeShapeType="1"/>
            <a:stCxn id="636939" idx="3"/>
            <a:endCxn id="636948" idx="3"/>
          </p:cNvCxnSpPr>
          <p:nvPr/>
        </p:nvCxnSpPr>
        <p:spPr bwMode="auto">
          <a:xfrm flipV="1">
            <a:off x="2649538" y="4914900"/>
            <a:ext cx="5310187" cy="962025"/>
          </a:xfrm>
          <a:prstGeom prst="bentConnector3">
            <a:avLst>
              <a:gd name="adj1" fmla="val 10427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956" name="AutoShape 28"/>
          <p:cNvCxnSpPr>
            <a:cxnSpLocks noChangeShapeType="1"/>
            <a:stCxn id="636943" idx="2"/>
            <a:endCxn id="636939" idx="0"/>
          </p:cNvCxnSpPr>
          <p:nvPr/>
        </p:nvCxnSpPr>
        <p:spPr bwMode="auto">
          <a:xfrm rot="16200000" flipH="1">
            <a:off x="1316832" y="5012531"/>
            <a:ext cx="1008062" cy="288925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6958" name="AutoShape 30"/>
          <p:cNvSpPr>
            <a:spLocks noChangeArrowheads="1"/>
          </p:cNvSpPr>
          <p:nvPr/>
        </p:nvSpPr>
        <p:spPr bwMode="auto">
          <a:xfrm>
            <a:off x="3081338" y="1916113"/>
            <a:ext cx="935037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찿 아 보기</a:t>
            </a:r>
          </a:p>
        </p:txBody>
      </p:sp>
      <p:cxnSp>
        <p:nvCxnSpPr>
          <p:cNvPr id="636959" name="AutoShape 31"/>
          <p:cNvCxnSpPr>
            <a:cxnSpLocks noChangeShapeType="1"/>
            <a:stCxn id="636937" idx="3"/>
            <a:endCxn id="636958" idx="0"/>
          </p:cNvCxnSpPr>
          <p:nvPr/>
        </p:nvCxnSpPr>
        <p:spPr bwMode="auto">
          <a:xfrm>
            <a:off x="2200275" y="1184275"/>
            <a:ext cx="1349375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960" name="AutoShape 32"/>
          <p:cNvCxnSpPr>
            <a:cxnSpLocks noChangeShapeType="1"/>
            <a:stCxn id="636944" idx="2"/>
            <a:endCxn id="636943" idx="0"/>
          </p:cNvCxnSpPr>
          <p:nvPr/>
        </p:nvCxnSpPr>
        <p:spPr bwMode="auto">
          <a:xfrm rot="16200000" flipH="1">
            <a:off x="1366837" y="3911601"/>
            <a:ext cx="576263" cy="42862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6961" name="AutoShape 33"/>
          <p:cNvSpPr>
            <a:spLocks noChangeArrowheads="1"/>
          </p:cNvSpPr>
          <p:nvPr/>
        </p:nvSpPr>
        <p:spPr bwMode="auto">
          <a:xfrm>
            <a:off x="6824663" y="1916113"/>
            <a:ext cx="144145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⑦</a:t>
            </a:r>
            <a:r>
              <a:rPr lang="ko-KR" altLang="en-US"/>
              <a:t>등록유무체크</a:t>
            </a:r>
          </a:p>
        </p:txBody>
      </p:sp>
      <p:sp>
        <p:nvSpPr>
          <p:cNvPr id="636962" name="AutoShape 34"/>
          <p:cNvSpPr>
            <a:spLocks noChangeArrowheads="1"/>
          </p:cNvSpPr>
          <p:nvPr/>
        </p:nvSpPr>
        <p:spPr bwMode="auto">
          <a:xfrm>
            <a:off x="5313363" y="1916113"/>
            <a:ext cx="1439862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동 호수 중복체크</a:t>
            </a:r>
          </a:p>
        </p:txBody>
      </p:sp>
      <p:sp>
        <p:nvSpPr>
          <p:cNvPr id="636963" name="AutoShape 35"/>
          <p:cNvSpPr>
            <a:spLocks noChangeArrowheads="1"/>
          </p:cNvSpPr>
          <p:nvPr/>
        </p:nvSpPr>
        <p:spPr bwMode="auto">
          <a:xfrm>
            <a:off x="4160838" y="1916113"/>
            <a:ext cx="1081087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변 환</a:t>
            </a:r>
          </a:p>
        </p:txBody>
      </p:sp>
      <p:cxnSp>
        <p:nvCxnSpPr>
          <p:cNvPr id="636964" name="AutoShape 36"/>
          <p:cNvCxnSpPr>
            <a:cxnSpLocks noChangeShapeType="1"/>
            <a:stCxn id="636937" idx="3"/>
            <a:endCxn id="636963" idx="0"/>
          </p:cNvCxnSpPr>
          <p:nvPr/>
        </p:nvCxnSpPr>
        <p:spPr bwMode="auto">
          <a:xfrm>
            <a:off x="2200275" y="1184275"/>
            <a:ext cx="2501900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965" name="AutoShape 37"/>
          <p:cNvCxnSpPr>
            <a:cxnSpLocks noChangeShapeType="1"/>
            <a:stCxn id="636937" idx="3"/>
            <a:endCxn id="636962" idx="0"/>
          </p:cNvCxnSpPr>
          <p:nvPr/>
        </p:nvCxnSpPr>
        <p:spPr bwMode="auto">
          <a:xfrm>
            <a:off x="2200275" y="1184275"/>
            <a:ext cx="3833813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966" name="AutoShape 38"/>
          <p:cNvCxnSpPr>
            <a:cxnSpLocks noChangeShapeType="1"/>
            <a:stCxn id="636937" idx="3"/>
            <a:endCxn id="636961" idx="0"/>
          </p:cNvCxnSpPr>
          <p:nvPr/>
        </p:nvCxnSpPr>
        <p:spPr bwMode="auto">
          <a:xfrm>
            <a:off x="2200275" y="1184275"/>
            <a:ext cx="5345113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36970" name="Group 42"/>
          <p:cNvGrpSpPr>
            <a:grpSpLocks/>
          </p:cNvGrpSpPr>
          <p:nvPr/>
        </p:nvGrpSpPr>
        <p:grpSpPr bwMode="auto">
          <a:xfrm>
            <a:off x="1016000" y="1963738"/>
            <a:ext cx="1223963" cy="457200"/>
            <a:chOff x="720" y="624"/>
            <a:chExt cx="624" cy="288"/>
          </a:xfrm>
        </p:grpSpPr>
        <p:grpSp>
          <p:nvGrpSpPr>
            <p:cNvPr id="636971" name="Group 4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36972" name="Freeform 4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6973" name="Text Box 4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자동 수납 내역</a:t>
                </a:r>
              </a:p>
            </p:txBody>
          </p:sp>
        </p:grpSp>
        <p:sp>
          <p:nvSpPr>
            <p:cNvPr id="636974" name="Line 4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36988" name="AutoShape 60"/>
          <p:cNvCxnSpPr>
            <a:cxnSpLocks noChangeShapeType="1"/>
            <a:stCxn id="636937" idx="2"/>
            <a:endCxn id="636973" idx="0"/>
          </p:cNvCxnSpPr>
          <p:nvPr/>
        </p:nvCxnSpPr>
        <p:spPr bwMode="auto">
          <a:xfrm rot="5400000">
            <a:off x="1317625" y="1724025"/>
            <a:ext cx="627063" cy="4763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990" name="AutoShape 62"/>
          <p:cNvCxnSpPr>
            <a:cxnSpLocks noChangeShapeType="1"/>
            <a:stCxn id="636973" idx="2"/>
            <a:endCxn id="636944" idx="0"/>
          </p:cNvCxnSpPr>
          <p:nvPr/>
        </p:nvCxnSpPr>
        <p:spPr bwMode="auto">
          <a:xfrm rot="16200000" flipH="1">
            <a:off x="1194594" y="2748756"/>
            <a:ext cx="873125" cy="4763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6999" name="AutoShape 71"/>
          <p:cNvCxnSpPr>
            <a:cxnSpLocks noChangeShapeType="1"/>
            <a:stCxn id="636943" idx="3"/>
            <a:endCxn id="636938" idx="1"/>
          </p:cNvCxnSpPr>
          <p:nvPr/>
        </p:nvCxnSpPr>
        <p:spPr bwMode="auto">
          <a:xfrm flipV="1">
            <a:off x="2216150" y="3406775"/>
            <a:ext cx="4465638" cy="1030288"/>
          </a:xfrm>
          <a:prstGeom prst="bent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21.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자동수납파일변환</a:t>
            </a:r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자동 수납 처리하고자 하는 업체의 수납파일을 </a:t>
            </a:r>
            <a:r>
              <a:rPr lang="en-US" altLang="ko-KR" sz="1000"/>
              <a:t>1</a:t>
            </a:r>
            <a:r>
              <a:rPr lang="ko-KR" altLang="en-US" sz="1000"/>
              <a:t>차 변환하여 자동수납내역에 저장하는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자동수납이 안 되는 은행에 대해서 즉 전문이 아닌 메일로 데이터를 받아서 자동수납내역 테이블에 넣어주는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이 작업은 지사담당자 에게만 권한을 주어 관리를 하는 작업이다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</a:t>
            </a:r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자동 수납파일 변환 는 자동수납 데이터 로 처리한 내역조회확인</a:t>
            </a:r>
            <a:r>
              <a:rPr lang="en-US" altLang="ko-KR" sz="1000"/>
              <a:t>,</a:t>
            </a:r>
            <a:r>
              <a:rPr lang="ko-KR" altLang="en-US" sz="1000"/>
              <a:t>해당은행 수납내역저장</a:t>
            </a:r>
            <a:r>
              <a:rPr lang="en-US" altLang="ko-KR" sz="1000"/>
              <a:t>, </a:t>
            </a:r>
            <a:r>
              <a:rPr lang="ko-KR" altLang="en-US" sz="1000"/>
              <a:t>해당은행 수납내역삭제</a:t>
            </a:r>
            <a:r>
              <a:rPr lang="en-US" altLang="ko-KR" sz="1000"/>
              <a:t>,</a:t>
            </a:r>
          </a:p>
          <a:p>
            <a:r>
              <a:rPr lang="en-US" altLang="ko-KR" sz="1000"/>
              <a:t> </a:t>
            </a:r>
            <a:r>
              <a:rPr lang="ko-KR" altLang="en-US" sz="1000"/>
              <a:t>찿 아 보기</a:t>
            </a:r>
            <a:r>
              <a:rPr lang="en-US" altLang="ko-KR" sz="1000"/>
              <a:t>, </a:t>
            </a:r>
            <a:r>
              <a:rPr lang="ko-KR" altLang="en-US" sz="1000"/>
              <a:t>변환</a:t>
            </a:r>
            <a:r>
              <a:rPr lang="en-US" altLang="ko-KR" sz="1000"/>
              <a:t>,</a:t>
            </a:r>
            <a:r>
              <a:rPr lang="ko-KR" altLang="en-US" sz="1000"/>
              <a:t>동 호수 중복체크</a:t>
            </a:r>
            <a:r>
              <a:rPr lang="en-US" altLang="ko-KR" sz="1000"/>
              <a:t>,</a:t>
            </a:r>
            <a:r>
              <a:rPr lang="ko-KR" altLang="en-US" sz="1000"/>
              <a:t>등록유무체크의 </a:t>
            </a:r>
            <a:r>
              <a:rPr lang="en-US" altLang="ko-KR" sz="1000"/>
              <a:t>7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자동수납 데이터로 처리한 내역조회확인  </a:t>
            </a:r>
          </a:p>
          <a:p>
            <a:r>
              <a:rPr lang="ko-KR" altLang="en-US" sz="1000"/>
              <a:t>   ● 조회를 하면 실제 처리내역이 조회되며</a:t>
            </a:r>
            <a:r>
              <a:rPr lang="en-US" altLang="ko-KR" sz="1000"/>
              <a:t>, </a:t>
            </a:r>
            <a:r>
              <a:rPr lang="ko-KR" altLang="en-US" sz="1000"/>
              <a:t>변환 시에는 텍스트 파일을 변환한 내역이 조회 되는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처리형식  </a:t>
            </a:r>
            <a:r>
              <a:rPr lang="en-US" altLang="ko-KR" sz="1000"/>
              <a:t>: </a:t>
            </a:r>
            <a:r>
              <a:rPr lang="ko-KR" altLang="en-US" sz="1000"/>
              <a:t>은행 별</a:t>
            </a:r>
            <a:r>
              <a:rPr lang="en-US" altLang="ko-KR" sz="1000"/>
              <a:t>,</a:t>
            </a:r>
            <a:r>
              <a:rPr lang="ko-KR" altLang="en-US" sz="1000"/>
              <a:t>이 지 스 용 등으로  대해서 조회 하고자  할 때 선택한다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해당은행  수납내역 저장 </a:t>
            </a:r>
          </a:p>
          <a:p>
            <a:r>
              <a:rPr lang="ko-KR" altLang="en-US" sz="1000"/>
              <a:t>   ● 정상적인 데이터만 자동으로 비교결과에 내용이 없는 데이터만 불능자료가 아닌 정상적인 데이터만 등록해준다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  <a:p>
            <a:endParaRPr lang="ko-KR" altLang="en-US" sz="1000"/>
          </a:p>
          <a:p>
            <a:r>
              <a:rPr lang="en-US" altLang="ko-KR" sz="1000"/>
              <a:t>3. </a:t>
            </a:r>
            <a:r>
              <a:rPr lang="ko-KR" altLang="en-US" sz="1000"/>
              <a:t>해당은행  수납내역 삭제 </a:t>
            </a:r>
            <a:endParaRPr lang="ko-KR" altLang="en-US" sz="1000" b="1"/>
          </a:p>
          <a:p>
            <a:r>
              <a:rPr lang="ko-KR" altLang="en-US" sz="1000"/>
              <a:t>   ● 해당은행 데이터로 처리한 데이터 중 해당 세대를 선택하여 삭제하고자 할 때 사용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찿 아 보기</a:t>
            </a:r>
            <a:endParaRPr lang="ko-KR" altLang="en-US" sz="1000" b="1"/>
          </a:p>
          <a:p>
            <a:r>
              <a:rPr lang="ko-KR" altLang="en-US" sz="1000"/>
              <a:t>   ● 자동수납 테이블에 처리하기 위한 데 이타로 저장 하기 위한 파일의 위치를 보는 곳이다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5. </a:t>
            </a:r>
            <a:r>
              <a:rPr lang="ko-KR" altLang="en-US" sz="1000"/>
              <a:t>변환</a:t>
            </a:r>
            <a:endParaRPr lang="ko-KR" altLang="en-US" sz="1000" b="1"/>
          </a:p>
          <a:p>
            <a:r>
              <a:rPr lang="ko-KR" altLang="en-US" sz="1000"/>
              <a:t>   ● 찿 아 보기에서 선택한 파일을 자동수납 테이블에 저장 하기 전에 먼저 변환하여 조회하는 작업이다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6. </a:t>
            </a:r>
            <a:r>
              <a:rPr lang="ko-KR" altLang="en-US" sz="1000"/>
              <a:t>동 호수 중복체크</a:t>
            </a:r>
            <a:endParaRPr lang="ko-KR" altLang="en-US" sz="1000" b="1"/>
          </a:p>
          <a:p>
            <a:r>
              <a:rPr lang="ko-KR" altLang="en-US" sz="1000"/>
              <a:t>   ● 선택한 파일 정보 중 데이터로 등록 한 후 데이터 와 동 호수가 같은 데이터가 있는지 확인 하는 작업이다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7. </a:t>
            </a:r>
            <a:r>
              <a:rPr lang="ko-KR" altLang="en-US" sz="1000"/>
              <a:t>등록유무체크</a:t>
            </a:r>
            <a:endParaRPr lang="ko-KR" altLang="en-US" sz="1000" b="1"/>
          </a:p>
          <a:p>
            <a:r>
              <a:rPr lang="ko-KR" altLang="en-US" sz="1000"/>
              <a:t>   ● 선택한 파일 정보 중 데이터로 등록 한 데이터와 이미 등록이 되어 있는가를 체크 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40003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22.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단지별 모계좌 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40004" name="Group 4"/>
          <p:cNvGrpSpPr>
            <a:grpSpLocks/>
          </p:cNvGrpSpPr>
          <p:nvPr/>
        </p:nvGrpSpPr>
        <p:grpSpPr bwMode="auto">
          <a:xfrm>
            <a:off x="2019300" y="5564188"/>
            <a:ext cx="1277938" cy="457200"/>
            <a:chOff x="720" y="624"/>
            <a:chExt cx="624" cy="288"/>
          </a:xfrm>
        </p:grpSpPr>
        <p:grpSp>
          <p:nvGrpSpPr>
            <p:cNvPr id="640005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0006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0007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   </a:t>
                </a:r>
                <a:r>
                  <a:rPr lang="ko-KR" altLang="en-US" sz="1000"/>
                  <a:t>단지 정보</a:t>
                </a:r>
              </a:p>
            </p:txBody>
          </p:sp>
        </p:grpSp>
        <p:sp>
          <p:nvSpPr>
            <p:cNvPr id="640008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0009" name="Rectangle 9"/>
          <p:cNvSpPr>
            <a:spLocks noChangeArrowheads="1"/>
          </p:cNvSpPr>
          <p:nvPr/>
        </p:nvSpPr>
        <p:spPr bwMode="auto">
          <a:xfrm>
            <a:off x="560388" y="836613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/>
              <a:t>IMC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5529263" y="2058988"/>
            <a:ext cx="15113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단지별 모 계좌 </a:t>
            </a:r>
          </a:p>
          <a:p>
            <a:pPr algn="ctr"/>
            <a:r>
              <a:rPr lang="ko-KR" altLang="en-US"/>
              <a:t>저장</a:t>
            </a:r>
          </a:p>
        </p:txBody>
      </p:sp>
      <p:sp>
        <p:nvSpPr>
          <p:cNvPr id="640018" name="AutoShape 18"/>
          <p:cNvSpPr>
            <a:spLocks noChangeArrowheads="1"/>
          </p:cNvSpPr>
          <p:nvPr/>
        </p:nvSpPr>
        <p:spPr bwMode="auto">
          <a:xfrm>
            <a:off x="2794000" y="4291013"/>
            <a:ext cx="15113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/>
              <a:t>①</a:t>
            </a:r>
            <a:r>
              <a:rPr lang="ko-KR" altLang="en-US"/>
              <a:t>수납 처 가져오기</a:t>
            </a:r>
          </a:p>
        </p:txBody>
      </p:sp>
      <p:sp>
        <p:nvSpPr>
          <p:cNvPr id="640019" name="AutoShape 19"/>
          <p:cNvSpPr>
            <a:spLocks noChangeArrowheads="1"/>
          </p:cNvSpPr>
          <p:nvPr/>
        </p:nvSpPr>
        <p:spPr bwMode="auto">
          <a:xfrm>
            <a:off x="2216150" y="1700213"/>
            <a:ext cx="15113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단지 정보등록</a:t>
            </a:r>
          </a:p>
        </p:txBody>
      </p:sp>
      <p:sp>
        <p:nvSpPr>
          <p:cNvPr id="640020" name="AutoShape 20"/>
          <p:cNvSpPr>
            <a:spLocks noChangeArrowheads="1"/>
          </p:cNvSpPr>
          <p:nvPr/>
        </p:nvSpPr>
        <p:spPr bwMode="auto">
          <a:xfrm>
            <a:off x="3800475" y="1700213"/>
            <a:ext cx="1223963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④DB </a:t>
            </a:r>
            <a:r>
              <a:rPr lang="ko-KR" altLang="en-US"/>
              <a:t>관리자</a:t>
            </a:r>
          </a:p>
        </p:txBody>
      </p:sp>
      <p:cxnSp>
        <p:nvCxnSpPr>
          <p:cNvPr id="640023" name="AutoShape 23"/>
          <p:cNvCxnSpPr>
            <a:cxnSpLocks noChangeShapeType="1"/>
            <a:endCxn id="640019" idx="1"/>
          </p:cNvCxnSpPr>
          <p:nvPr/>
        </p:nvCxnSpPr>
        <p:spPr bwMode="auto">
          <a:xfrm rot="16200000">
            <a:off x="1047750" y="2476500"/>
            <a:ext cx="1727200" cy="609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0024" name="AutoShape 24"/>
          <p:cNvCxnSpPr>
            <a:cxnSpLocks noChangeShapeType="1"/>
            <a:endCxn id="640020" idx="0"/>
          </p:cNvCxnSpPr>
          <p:nvPr/>
        </p:nvCxnSpPr>
        <p:spPr bwMode="auto">
          <a:xfrm rot="16200000">
            <a:off x="2037556" y="1269207"/>
            <a:ext cx="1944687" cy="2806700"/>
          </a:xfrm>
          <a:prstGeom prst="bentConnector3">
            <a:avLst>
              <a:gd name="adj1" fmla="val 1117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0025" name="Group 25"/>
          <p:cNvGrpSpPr>
            <a:grpSpLocks/>
          </p:cNvGrpSpPr>
          <p:nvPr/>
        </p:nvGrpSpPr>
        <p:grpSpPr bwMode="auto">
          <a:xfrm>
            <a:off x="3603625" y="5564188"/>
            <a:ext cx="1420813" cy="457200"/>
            <a:chOff x="720" y="624"/>
            <a:chExt cx="624" cy="288"/>
          </a:xfrm>
        </p:grpSpPr>
        <p:grpSp>
          <p:nvGrpSpPr>
            <p:cNvPr id="640026" name="Group 26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0027" name="Freeform 27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0028" name="Text Box 28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   Deposit</a:t>
                </a:r>
              </a:p>
            </p:txBody>
          </p:sp>
        </p:grpSp>
        <p:sp>
          <p:nvSpPr>
            <p:cNvPr id="640029" name="Line 29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40031" name="AutoShape 31"/>
          <p:cNvCxnSpPr>
            <a:cxnSpLocks noChangeShapeType="1"/>
            <a:stCxn id="640018" idx="2"/>
            <a:endCxn id="640028" idx="0"/>
          </p:cNvCxnSpPr>
          <p:nvPr/>
        </p:nvCxnSpPr>
        <p:spPr bwMode="auto">
          <a:xfrm rot="16200000" flipH="1">
            <a:off x="3474244" y="4799806"/>
            <a:ext cx="915988" cy="765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0033" name="Text Box 33"/>
          <p:cNvSpPr txBox="1">
            <a:spLocks noChangeArrowheads="1"/>
          </p:cNvSpPr>
          <p:nvPr/>
        </p:nvSpPr>
        <p:spPr bwMode="auto">
          <a:xfrm>
            <a:off x="1712913" y="5272088"/>
            <a:ext cx="14398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단지 코드 명 통보</a:t>
            </a:r>
          </a:p>
        </p:txBody>
      </p:sp>
      <p:grpSp>
        <p:nvGrpSpPr>
          <p:cNvPr id="640034" name="Group 34"/>
          <p:cNvGrpSpPr>
            <a:grpSpLocks/>
          </p:cNvGrpSpPr>
          <p:nvPr/>
        </p:nvGrpSpPr>
        <p:grpSpPr bwMode="auto">
          <a:xfrm>
            <a:off x="5457825" y="5564188"/>
            <a:ext cx="1854200" cy="457200"/>
            <a:chOff x="720" y="624"/>
            <a:chExt cx="624" cy="288"/>
          </a:xfrm>
        </p:grpSpPr>
        <p:grpSp>
          <p:nvGrpSpPr>
            <p:cNvPr id="640035" name="Group 3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0036" name="Freeform 3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0037" name="Text Box 3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/>
                  <a:t>   eapat_deposit</a:t>
                </a:r>
              </a:p>
            </p:txBody>
          </p:sp>
        </p:grpSp>
        <p:sp>
          <p:nvSpPr>
            <p:cNvPr id="640038" name="Line 3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0039" name="AutoShape 39"/>
          <p:cNvSpPr>
            <a:spLocks noChangeArrowheads="1"/>
          </p:cNvSpPr>
          <p:nvPr/>
        </p:nvSpPr>
        <p:spPr bwMode="auto">
          <a:xfrm>
            <a:off x="5816600" y="2924175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동서</a:t>
            </a:r>
            <a:r>
              <a:rPr lang="en-US" altLang="ko-KR"/>
              <a:t>ITS </a:t>
            </a:r>
            <a:r>
              <a:rPr lang="ko-KR" altLang="en-US"/>
              <a:t>제외</a:t>
            </a:r>
          </a:p>
        </p:txBody>
      </p:sp>
      <p:sp>
        <p:nvSpPr>
          <p:cNvPr id="640042" name="AutoShape 42"/>
          <p:cNvSpPr>
            <a:spLocks noChangeArrowheads="1"/>
          </p:cNvSpPr>
          <p:nvPr/>
        </p:nvSpPr>
        <p:spPr bwMode="auto">
          <a:xfrm>
            <a:off x="5816600" y="4149725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집 금 계좌 여부</a:t>
            </a:r>
          </a:p>
        </p:txBody>
      </p:sp>
      <p:cxnSp>
        <p:nvCxnSpPr>
          <p:cNvPr id="640043" name="AutoShape 43"/>
          <p:cNvCxnSpPr>
            <a:cxnSpLocks noChangeShapeType="1"/>
            <a:stCxn id="640011" idx="2"/>
            <a:endCxn id="640039" idx="0"/>
          </p:cNvCxnSpPr>
          <p:nvPr/>
        </p:nvCxnSpPr>
        <p:spPr bwMode="auto">
          <a:xfrm rot="16200000" flipH="1">
            <a:off x="6105526" y="2671762"/>
            <a:ext cx="431800" cy="73025"/>
          </a:xfrm>
          <a:prstGeom prst="bentConnector3">
            <a:avLst>
              <a:gd name="adj1" fmla="val 4963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0044" name="AutoShape 44"/>
          <p:cNvCxnSpPr>
            <a:cxnSpLocks noChangeShapeType="1"/>
            <a:stCxn id="640039" idx="2"/>
            <a:endCxn id="640042" idx="0"/>
          </p:cNvCxnSpPr>
          <p:nvPr/>
        </p:nvCxnSpPr>
        <p:spPr bwMode="auto">
          <a:xfrm rot="5400000">
            <a:off x="5973763" y="3765550"/>
            <a:ext cx="768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0046" name="AutoShape 46"/>
          <p:cNvCxnSpPr>
            <a:cxnSpLocks noChangeShapeType="1"/>
            <a:stCxn id="640042" idx="2"/>
            <a:endCxn id="640037" idx="0"/>
          </p:cNvCxnSpPr>
          <p:nvPr/>
        </p:nvCxnSpPr>
        <p:spPr bwMode="auto">
          <a:xfrm rot="16200000" flipH="1">
            <a:off x="5854700" y="5110163"/>
            <a:ext cx="1033463" cy="26987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0047" name="Text Box 47"/>
          <p:cNvSpPr txBox="1">
            <a:spLocks noChangeArrowheads="1"/>
          </p:cNvSpPr>
          <p:nvPr/>
        </p:nvSpPr>
        <p:spPr bwMode="auto">
          <a:xfrm>
            <a:off x="5241925" y="5129213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집 금 계좌저장</a:t>
            </a:r>
          </a:p>
        </p:txBody>
      </p:sp>
      <p:sp>
        <p:nvSpPr>
          <p:cNvPr id="640048" name="Text Box 48"/>
          <p:cNvSpPr txBox="1">
            <a:spLocks noChangeArrowheads="1"/>
          </p:cNvSpPr>
          <p:nvPr/>
        </p:nvSpPr>
        <p:spPr bwMode="auto">
          <a:xfrm>
            <a:off x="7545388" y="4192588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삭제 내역 통보</a:t>
            </a:r>
          </a:p>
        </p:txBody>
      </p:sp>
      <p:cxnSp>
        <p:nvCxnSpPr>
          <p:cNvPr id="640049" name="AutoShape 49"/>
          <p:cNvCxnSpPr>
            <a:cxnSpLocks noChangeShapeType="1"/>
            <a:stCxn id="640039" idx="3"/>
            <a:endCxn id="640037" idx="3"/>
          </p:cNvCxnSpPr>
          <p:nvPr/>
        </p:nvCxnSpPr>
        <p:spPr bwMode="auto">
          <a:xfrm>
            <a:off x="6897688" y="3152775"/>
            <a:ext cx="414337" cy="2625725"/>
          </a:xfrm>
          <a:prstGeom prst="bentConnector3">
            <a:avLst>
              <a:gd name="adj1" fmla="val 1551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0050" name="AutoShape 50"/>
          <p:cNvCxnSpPr>
            <a:cxnSpLocks noChangeShapeType="1"/>
            <a:stCxn id="640018" idx="0"/>
            <a:endCxn id="640011" idx="1"/>
          </p:cNvCxnSpPr>
          <p:nvPr/>
        </p:nvCxnSpPr>
        <p:spPr bwMode="auto">
          <a:xfrm rot="16200000">
            <a:off x="3532188" y="2293937"/>
            <a:ext cx="2014538" cy="19796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0051" name="AutoShape 51"/>
          <p:cNvCxnSpPr>
            <a:cxnSpLocks noChangeShapeType="1"/>
          </p:cNvCxnSpPr>
          <p:nvPr/>
        </p:nvCxnSpPr>
        <p:spPr bwMode="auto">
          <a:xfrm rot="16200000" flipH="1">
            <a:off x="128588" y="2230438"/>
            <a:ext cx="2351087" cy="477837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0052" name="AutoShape 52"/>
          <p:cNvSpPr>
            <a:spLocks noChangeArrowheads="1"/>
          </p:cNvSpPr>
          <p:nvPr/>
        </p:nvSpPr>
        <p:spPr bwMode="auto">
          <a:xfrm>
            <a:off x="1065213" y="3644900"/>
            <a:ext cx="10795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단지 코드 </a:t>
            </a:r>
          </a:p>
          <a:p>
            <a:pPr algn="ctr"/>
            <a:r>
              <a:rPr lang="ko-KR" altLang="en-US"/>
              <a:t>확인 </a:t>
            </a:r>
          </a:p>
        </p:txBody>
      </p:sp>
      <p:cxnSp>
        <p:nvCxnSpPr>
          <p:cNvPr id="640053" name="AutoShape 53"/>
          <p:cNvCxnSpPr>
            <a:cxnSpLocks noChangeShapeType="1"/>
            <a:stCxn id="640052" idx="3"/>
            <a:endCxn id="640018" idx="1"/>
          </p:cNvCxnSpPr>
          <p:nvPr/>
        </p:nvCxnSpPr>
        <p:spPr bwMode="auto">
          <a:xfrm>
            <a:off x="2144713" y="3873500"/>
            <a:ext cx="649287" cy="63500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0055" name="AutoShape 55"/>
          <p:cNvCxnSpPr>
            <a:cxnSpLocks noChangeShapeType="1"/>
          </p:cNvCxnSpPr>
          <p:nvPr/>
        </p:nvCxnSpPr>
        <p:spPr bwMode="auto">
          <a:xfrm rot="16200000" flipH="1">
            <a:off x="946944" y="4752182"/>
            <a:ext cx="1676400" cy="430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0056" name="AutoShape 56"/>
          <p:cNvCxnSpPr>
            <a:cxnSpLocks noChangeShapeType="1"/>
          </p:cNvCxnSpPr>
          <p:nvPr/>
        </p:nvCxnSpPr>
        <p:spPr bwMode="auto">
          <a:xfrm rot="10800000">
            <a:off x="1643063" y="4057650"/>
            <a:ext cx="430212" cy="1676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22.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단지별 모계좌 관리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해당 아파트에서 사용하는 수납 처를 관리하는 작업이다 수납 처의 계좌번호 </a:t>
            </a:r>
            <a:r>
              <a:rPr lang="en-US" altLang="ko-KR" sz="1000"/>
              <a:t>, </a:t>
            </a:r>
            <a:r>
              <a:rPr lang="ko-KR" altLang="en-US" sz="1000"/>
              <a:t>업체코드 </a:t>
            </a:r>
            <a:r>
              <a:rPr lang="en-US" altLang="ko-KR" sz="1000"/>
              <a:t>,</a:t>
            </a:r>
            <a:r>
              <a:rPr lang="ko-KR" altLang="en-US" sz="1000"/>
              <a:t>은행코드</a:t>
            </a:r>
            <a:r>
              <a:rPr lang="en-US" altLang="ko-KR" sz="1000"/>
              <a:t>(</a:t>
            </a:r>
            <a:r>
              <a:rPr lang="ko-KR" altLang="en-US" sz="1000"/>
              <a:t>이 은행코드는 </a:t>
            </a:r>
          </a:p>
          <a:p>
            <a:r>
              <a:rPr lang="ko-KR" altLang="en-US" sz="1000"/>
              <a:t>    아파트에서 정하는 은행코드 이기 때문에 실질적인 은행코드 와는 아무런 의미는 없다</a:t>
            </a:r>
            <a:r>
              <a:rPr lang="en-US" altLang="ko-KR" sz="1000"/>
              <a:t>)</a:t>
            </a:r>
            <a:r>
              <a:rPr lang="ko-KR" altLang="en-US" sz="1000"/>
              <a:t>을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은행에서 금융기관번호를 이용하여 수납등록을 하는 단지</a:t>
            </a:r>
            <a:r>
              <a:rPr lang="en-US" altLang="ko-KR" sz="1000"/>
              <a:t>, </a:t>
            </a:r>
            <a:r>
              <a:rPr lang="ko-KR" altLang="en-US" sz="1000"/>
              <a:t>은행을 등록하는 곳이다</a:t>
            </a:r>
            <a:r>
              <a:rPr lang="en-US" altLang="ko-KR" sz="1000"/>
              <a:t>. </a:t>
            </a:r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4103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4103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수시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41034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단지별 모 계좌 관리는  수납 처 가져오기</a:t>
            </a:r>
            <a:r>
              <a:rPr lang="en-US" altLang="ko-KR" sz="1000"/>
              <a:t>, </a:t>
            </a:r>
            <a:r>
              <a:rPr lang="ko-KR" altLang="en-US" sz="1000"/>
              <a:t>단지별 모 계좌 저장</a:t>
            </a:r>
            <a:r>
              <a:rPr lang="en-US" altLang="ko-KR" sz="1000"/>
              <a:t>, </a:t>
            </a:r>
            <a:r>
              <a:rPr lang="ko-KR" altLang="en-US" sz="1000"/>
              <a:t>단지 정보 등록 </a:t>
            </a:r>
            <a:r>
              <a:rPr lang="en-US" altLang="ko-KR" sz="1000"/>
              <a:t>, DB </a:t>
            </a:r>
            <a:r>
              <a:rPr lang="ko-KR" altLang="en-US" sz="1000"/>
              <a:t>관리자 의 </a:t>
            </a:r>
            <a:r>
              <a:rPr lang="en-US" altLang="ko-KR" sz="1000"/>
              <a:t>4</a:t>
            </a:r>
            <a:r>
              <a:rPr lang="ko-KR" altLang="en-US" sz="1000"/>
              <a:t>개의 </a:t>
            </a:r>
          </a:p>
          <a:p>
            <a:r>
              <a:rPr lang="ko-KR" altLang="en-US" sz="1000">
                <a:solidFill>
                  <a:srgbClr val="000000"/>
                </a:solidFill>
              </a:rPr>
              <a:t>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수납 처 가져오기  </a:t>
            </a:r>
          </a:p>
          <a:p>
            <a:r>
              <a:rPr lang="ko-KR" altLang="en-US" sz="1000"/>
              <a:t>   ● 해당단지의 이체하는 은행의 내역을 조회한다 </a:t>
            </a:r>
            <a:r>
              <a:rPr lang="en-US" altLang="ko-KR" sz="1000"/>
              <a:t>.   </a:t>
            </a:r>
          </a:p>
          <a:p>
            <a:r>
              <a:rPr lang="en-US" altLang="ko-KR" sz="1000"/>
              <a:t>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단지별 모 계좌 저장 </a:t>
            </a:r>
          </a:p>
          <a:p>
            <a:r>
              <a:rPr lang="ko-KR" altLang="en-US" sz="1000"/>
              <a:t>   ● 등록하고자 하는 업체의 고유 은행코드를 입력 후 저장한다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결제코드</a:t>
            </a:r>
            <a:r>
              <a:rPr lang="en-US" altLang="ko-KR" sz="1000"/>
              <a:t>, </a:t>
            </a:r>
            <a:r>
              <a:rPr lang="ko-KR" altLang="en-US" sz="1000"/>
              <a:t>업체코드</a:t>
            </a:r>
            <a:r>
              <a:rPr lang="en-US" altLang="ko-KR" sz="1000"/>
              <a:t>, </a:t>
            </a:r>
            <a:r>
              <a:rPr lang="ko-KR" altLang="en-US" sz="1000"/>
              <a:t>금융</a:t>
            </a:r>
            <a:r>
              <a:rPr lang="en-US" altLang="ko-KR" sz="1000"/>
              <a:t>, </a:t>
            </a:r>
            <a:r>
              <a:rPr lang="ko-KR" altLang="en-US" sz="1000"/>
              <a:t>스 크래 핑 만 수정이 가능하다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단지 정보 등록 </a:t>
            </a:r>
          </a:p>
          <a:p>
            <a:r>
              <a:rPr lang="ko-KR" altLang="en-US" sz="1000"/>
              <a:t>   ● 단지에 대한 정보를 관리하는 </a:t>
            </a:r>
            <a:r>
              <a:rPr lang="en-US" altLang="ko-KR" sz="1000"/>
              <a:t>P/G</a:t>
            </a:r>
            <a:r>
              <a:rPr lang="ko-KR" altLang="en-US" sz="1000"/>
              <a:t>이다</a:t>
            </a:r>
            <a:r>
              <a:rPr lang="en-US" altLang="ko-KR" sz="1000"/>
              <a:t>.   </a:t>
            </a:r>
          </a:p>
          <a:p>
            <a:endParaRPr lang="en-US" altLang="ko-KR" sz="1000"/>
          </a:p>
          <a:p>
            <a:r>
              <a:rPr lang="en-US" altLang="ko-KR" sz="1000"/>
              <a:t>4. DB </a:t>
            </a:r>
            <a:r>
              <a:rPr lang="ko-KR" altLang="en-US" sz="1000"/>
              <a:t>관리자 </a:t>
            </a:r>
          </a:p>
          <a:p>
            <a:r>
              <a:rPr lang="ko-KR" altLang="en-US" sz="1000"/>
              <a:t>   ● 수납은행을 등록 하는 것이다</a:t>
            </a:r>
            <a:r>
              <a:rPr lang="en-US" altLang="ko-KR" sz="1000"/>
              <a:t>.   </a:t>
            </a:r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ko-KR" altLang="en-US" sz="1000"/>
              <a:t>해당 아파트에서 사용하는 수납 처를 관리하는 작업이다 수납처의 계좌번호 </a:t>
            </a:r>
            <a:r>
              <a:rPr lang="en-US" altLang="ko-KR" sz="1000"/>
              <a:t>, </a:t>
            </a:r>
            <a:r>
              <a:rPr lang="ko-KR" altLang="en-US" sz="1000"/>
              <a:t>업체코드 </a:t>
            </a:r>
            <a:r>
              <a:rPr lang="en-US" altLang="ko-KR" sz="1000"/>
              <a:t>,</a:t>
            </a:r>
            <a:r>
              <a:rPr lang="ko-KR" altLang="en-US" sz="1000"/>
              <a:t>은행코드</a:t>
            </a:r>
            <a:r>
              <a:rPr lang="en-US" altLang="ko-KR" sz="1000"/>
              <a:t>(</a:t>
            </a:r>
          </a:p>
          <a:p>
            <a:r>
              <a:rPr lang="en-US" altLang="ko-KR" sz="1000"/>
              <a:t>             </a:t>
            </a:r>
            <a:r>
              <a:rPr lang="ko-KR" altLang="en-US" sz="1000"/>
              <a:t>이 은행코드는 아파트에서 정하는 은행코드 이기 때문에 실질적인 은행코드 와는 아무런 의미는 </a:t>
            </a:r>
          </a:p>
          <a:p>
            <a:r>
              <a:rPr lang="ko-KR" altLang="en-US" sz="1000"/>
              <a:t>              없다</a:t>
            </a:r>
            <a:r>
              <a:rPr lang="en-US" altLang="ko-KR" sz="1000"/>
              <a:t>).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4205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은행 별 지점코드관리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42052" name="Group 4"/>
          <p:cNvGrpSpPr>
            <a:grpSpLocks/>
          </p:cNvGrpSpPr>
          <p:nvPr/>
        </p:nvGrpSpPr>
        <p:grpSpPr bwMode="auto">
          <a:xfrm>
            <a:off x="4826000" y="5059363"/>
            <a:ext cx="990600" cy="457200"/>
            <a:chOff x="720" y="624"/>
            <a:chExt cx="624" cy="288"/>
          </a:xfrm>
        </p:grpSpPr>
        <p:grpSp>
          <p:nvGrpSpPr>
            <p:cNvPr id="642053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2054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2055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1000"/>
                  <a:t>branchmst</a:t>
                </a:r>
              </a:p>
            </p:txBody>
          </p:sp>
        </p:grpSp>
        <p:sp>
          <p:nvSpPr>
            <p:cNvPr id="642056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2057" name="Rectangle 9"/>
          <p:cNvSpPr>
            <a:spLocks noChangeArrowheads="1"/>
          </p:cNvSpPr>
          <p:nvPr/>
        </p:nvSpPr>
        <p:spPr bwMode="auto">
          <a:xfrm>
            <a:off x="1296988" y="9556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/>
              <a:t>IMC</a:t>
            </a:r>
          </a:p>
        </p:txBody>
      </p:sp>
      <p:sp>
        <p:nvSpPr>
          <p:cNvPr id="642058" name="AutoShape 10"/>
          <p:cNvSpPr>
            <a:spLocks noChangeArrowheads="1"/>
          </p:cNvSpPr>
          <p:nvPr/>
        </p:nvSpPr>
        <p:spPr bwMode="auto">
          <a:xfrm>
            <a:off x="6681788" y="3213100"/>
            <a:ext cx="1295400" cy="3857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은행 지점별</a:t>
            </a:r>
          </a:p>
          <a:p>
            <a:pPr algn="ctr"/>
            <a:r>
              <a:rPr lang="ko-KR" altLang="en-US"/>
              <a:t>단지 저장</a:t>
            </a:r>
          </a:p>
          <a:p>
            <a:pPr algn="ctr"/>
            <a:endParaRPr lang="en-US" altLang="ko-KR"/>
          </a:p>
        </p:txBody>
      </p:sp>
      <p:sp>
        <p:nvSpPr>
          <p:cNvPr id="642059" name="AutoShape 11"/>
          <p:cNvSpPr>
            <a:spLocks noChangeArrowheads="1"/>
          </p:cNvSpPr>
          <p:nvPr/>
        </p:nvSpPr>
        <p:spPr bwMode="auto">
          <a:xfrm>
            <a:off x="1281113" y="5661025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 </a:t>
            </a:r>
            <a:r>
              <a:rPr lang="ko-KR" altLang="en-US"/>
              <a:t>은행 지점별 </a:t>
            </a:r>
          </a:p>
          <a:p>
            <a:pPr algn="ctr"/>
            <a:r>
              <a:rPr lang="ko-KR" altLang="en-US"/>
              <a:t>단지삭제</a:t>
            </a:r>
          </a:p>
        </p:txBody>
      </p:sp>
      <p:sp>
        <p:nvSpPr>
          <p:cNvPr id="642063" name="AutoShape 15"/>
          <p:cNvSpPr>
            <a:spLocks noChangeArrowheads="1"/>
          </p:cNvSpPr>
          <p:nvPr/>
        </p:nvSpPr>
        <p:spPr bwMode="auto">
          <a:xfrm>
            <a:off x="1136650" y="4294188"/>
            <a:ext cx="1295400" cy="5032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은행지점별 </a:t>
            </a:r>
          </a:p>
          <a:p>
            <a:pPr algn="ctr"/>
            <a:r>
              <a:rPr lang="ko-KR" altLang="en-US"/>
              <a:t>단지 조회확인</a:t>
            </a:r>
          </a:p>
        </p:txBody>
      </p:sp>
      <p:sp>
        <p:nvSpPr>
          <p:cNvPr id="642064" name="AutoShape 16"/>
          <p:cNvSpPr>
            <a:spLocks noChangeArrowheads="1"/>
          </p:cNvSpPr>
          <p:nvPr/>
        </p:nvSpPr>
        <p:spPr bwMode="auto">
          <a:xfrm>
            <a:off x="1350963" y="1989138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이체은행 확인</a:t>
            </a:r>
          </a:p>
        </p:txBody>
      </p:sp>
      <p:cxnSp>
        <p:nvCxnSpPr>
          <p:cNvPr id="642071" name="AutoShape 23"/>
          <p:cNvCxnSpPr>
            <a:cxnSpLocks noChangeShapeType="1"/>
          </p:cNvCxnSpPr>
          <p:nvPr/>
        </p:nvCxnSpPr>
        <p:spPr bwMode="auto">
          <a:xfrm rot="10800000" flipV="1">
            <a:off x="5816600" y="3471863"/>
            <a:ext cx="865188" cy="18288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2075" name="Text Box 27"/>
          <p:cNvSpPr txBox="1">
            <a:spLocks noChangeArrowheads="1"/>
          </p:cNvSpPr>
          <p:nvPr/>
        </p:nvSpPr>
        <p:spPr bwMode="auto">
          <a:xfrm>
            <a:off x="3513138" y="4035425"/>
            <a:ext cx="10080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은행 지점별</a:t>
            </a:r>
          </a:p>
          <a:p>
            <a:pPr>
              <a:spcBef>
                <a:spcPct val="50000"/>
              </a:spcBef>
            </a:pPr>
            <a:r>
              <a:rPr lang="ko-KR" altLang="en-US" sz="1000"/>
              <a:t>단지  등록</a:t>
            </a:r>
          </a:p>
        </p:txBody>
      </p:sp>
      <p:cxnSp>
        <p:nvCxnSpPr>
          <p:cNvPr id="642076" name="AutoShape 28"/>
          <p:cNvCxnSpPr>
            <a:cxnSpLocks noChangeShapeType="1"/>
            <a:stCxn id="642063" idx="2"/>
            <a:endCxn id="642059" idx="0"/>
          </p:cNvCxnSpPr>
          <p:nvPr/>
        </p:nvCxnSpPr>
        <p:spPr bwMode="auto">
          <a:xfrm rot="16200000" flipH="1">
            <a:off x="1443038" y="5138737"/>
            <a:ext cx="863600" cy="180975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2090" name="Group 42"/>
          <p:cNvGrpSpPr>
            <a:grpSpLocks/>
          </p:cNvGrpSpPr>
          <p:nvPr/>
        </p:nvGrpSpPr>
        <p:grpSpPr bwMode="auto">
          <a:xfrm>
            <a:off x="1281113" y="3187700"/>
            <a:ext cx="1277937" cy="457200"/>
            <a:chOff x="720" y="624"/>
            <a:chExt cx="624" cy="288"/>
          </a:xfrm>
        </p:grpSpPr>
        <p:grpSp>
          <p:nvGrpSpPr>
            <p:cNvPr id="642091" name="Group 4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2092" name="Freeform 4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2093" name="Text Box 4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1000"/>
                  <a:t>단지 정보</a:t>
                </a:r>
              </a:p>
            </p:txBody>
          </p:sp>
        </p:grpSp>
        <p:sp>
          <p:nvSpPr>
            <p:cNvPr id="642094" name="Line 4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42111" name="AutoShape 63"/>
          <p:cNvCxnSpPr>
            <a:cxnSpLocks noChangeShapeType="1"/>
            <a:stCxn id="642057" idx="2"/>
            <a:endCxn id="642064" idx="0"/>
          </p:cNvCxnSpPr>
          <p:nvPr/>
        </p:nvCxnSpPr>
        <p:spPr bwMode="auto">
          <a:xfrm rot="16200000" flipH="1">
            <a:off x="1590675" y="1687513"/>
            <a:ext cx="576263" cy="26987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2112" name="AutoShape 64"/>
          <p:cNvCxnSpPr>
            <a:cxnSpLocks noChangeShapeType="1"/>
            <a:stCxn id="642064" idx="2"/>
            <a:endCxn id="642093" idx="0"/>
          </p:cNvCxnSpPr>
          <p:nvPr/>
        </p:nvCxnSpPr>
        <p:spPr bwMode="auto">
          <a:xfrm rot="16200000" flipH="1">
            <a:off x="1497807" y="2840831"/>
            <a:ext cx="817562" cy="28575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2113" name="AutoShape 65"/>
          <p:cNvCxnSpPr>
            <a:cxnSpLocks noChangeShapeType="1"/>
            <a:stCxn id="642093" idx="2"/>
            <a:endCxn id="642063" idx="0"/>
          </p:cNvCxnSpPr>
          <p:nvPr/>
        </p:nvCxnSpPr>
        <p:spPr bwMode="auto">
          <a:xfrm rot="5400000">
            <a:off x="1459706" y="3833019"/>
            <a:ext cx="785813" cy="136525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2114" name="Text Box 66"/>
          <p:cNvSpPr txBox="1">
            <a:spLocks noChangeArrowheads="1"/>
          </p:cNvSpPr>
          <p:nvPr/>
        </p:nvSpPr>
        <p:spPr bwMode="auto">
          <a:xfrm>
            <a:off x="920750" y="3832225"/>
            <a:ext cx="936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단지코드 명</a:t>
            </a:r>
          </a:p>
        </p:txBody>
      </p:sp>
      <p:cxnSp>
        <p:nvCxnSpPr>
          <p:cNvPr id="642115" name="AutoShape 67"/>
          <p:cNvCxnSpPr>
            <a:cxnSpLocks noChangeShapeType="1"/>
            <a:stCxn id="642063" idx="3"/>
            <a:endCxn id="642058" idx="1"/>
          </p:cNvCxnSpPr>
          <p:nvPr/>
        </p:nvCxnSpPr>
        <p:spPr bwMode="auto">
          <a:xfrm flipV="1">
            <a:off x="2432050" y="3406775"/>
            <a:ext cx="4249738" cy="1139825"/>
          </a:xfrm>
          <a:prstGeom prst="bent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2116" name="AutoShape 68"/>
          <p:cNvCxnSpPr>
            <a:cxnSpLocks noChangeShapeType="1"/>
            <a:stCxn id="642059" idx="2"/>
            <a:endCxn id="642055" idx="2"/>
          </p:cNvCxnSpPr>
          <p:nvPr/>
        </p:nvCxnSpPr>
        <p:spPr bwMode="auto">
          <a:xfrm rot="5400000" flipH="1" flipV="1">
            <a:off x="3286919" y="4058444"/>
            <a:ext cx="712787" cy="3355975"/>
          </a:xfrm>
          <a:prstGeom prst="bentConnector3">
            <a:avLst>
              <a:gd name="adj1" fmla="val -32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2118" name="Text Box 70"/>
          <p:cNvSpPr txBox="1">
            <a:spLocks noChangeArrowheads="1"/>
          </p:cNvSpPr>
          <p:nvPr/>
        </p:nvSpPr>
        <p:spPr bwMode="auto">
          <a:xfrm>
            <a:off x="2720975" y="4684713"/>
            <a:ext cx="8651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은행 지점별</a:t>
            </a:r>
          </a:p>
          <a:p>
            <a:pPr>
              <a:spcBef>
                <a:spcPct val="50000"/>
              </a:spcBef>
            </a:pPr>
            <a:r>
              <a:rPr lang="ko-KR" altLang="en-US" sz="1000"/>
              <a:t> 단지 정보</a:t>
            </a:r>
          </a:p>
        </p:txBody>
      </p:sp>
      <p:cxnSp>
        <p:nvCxnSpPr>
          <p:cNvPr id="642119" name="AutoShape 71"/>
          <p:cNvCxnSpPr>
            <a:cxnSpLocks noChangeShapeType="1"/>
          </p:cNvCxnSpPr>
          <p:nvPr/>
        </p:nvCxnSpPr>
        <p:spPr bwMode="auto">
          <a:xfrm rot="10800000">
            <a:off x="2432050" y="4589463"/>
            <a:ext cx="2393950" cy="711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수납기초정보 관리</a:t>
            </a:r>
          </a:p>
        </p:txBody>
      </p:sp>
      <p:sp>
        <p:nvSpPr>
          <p:cNvPr id="554149" name="Rectangle 165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54150" name="Rectangle 166"/>
          <p:cNvSpPr>
            <a:spLocks noChangeArrowheads="1"/>
          </p:cNvSpPr>
          <p:nvPr/>
        </p:nvSpPr>
        <p:spPr bwMode="auto">
          <a:xfrm>
            <a:off x="1905000" y="860425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5. </a:t>
            </a:r>
            <a:r>
              <a:rPr lang="ko-KR" altLang="en-US" sz="1000"/>
              <a:t>구분코드 조회</a:t>
            </a:r>
          </a:p>
          <a:p>
            <a:r>
              <a:rPr lang="ko-KR" altLang="en-US" sz="1000"/>
              <a:t>   ● 해당단지의 입주 구분 내역을 조회한다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6. </a:t>
            </a:r>
            <a:r>
              <a:rPr lang="ko-KR" altLang="en-US" sz="1000"/>
              <a:t>미납 연체 요 율 관리</a:t>
            </a:r>
          </a:p>
          <a:p>
            <a:r>
              <a:rPr lang="ko-KR" altLang="en-US" sz="1000"/>
              <a:t>   ● 해당월 의 연체 개월 을 설정하여 요 율</a:t>
            </a:r>
            <a:r>
              <a:rPr lang="en-US" altLang="ko-KR" sz="1000"/>
              <a:t>(%) </a:t>
            </a:r>
            <a:r>
              <a:rPr lang="ko-KR" altLang="en-US" sz="1000"/>
              <a:t>별 또는 금액 별로 등록하여 관리한다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일괄적용 을 할 수 있게끔  하여 연체 개월 별이 아닌 하나의 연체 요 율을 할 경우 선택한다 </a:t>
            </a:r>
          </a:p>
          <a:p>
            <a:r>
              <a:rPr lang="ko-KR" altLang="en-US" sz="1000"/>
              <a:t>　　  </a:t>
            </a:r>
            <a:r>
              <a:rPr lang="en-US" altLang="ko-KR" sz="1000"/>
              <a:t>(</a:t>
            </a:r>
            <a:r>
              <a:rPr lang="ko-KR" altLang="en-US" sz="1000"/>
              <a:t>선택 시 연체 개월은 </a:t>
            </a:r>
            <a:r>
              <a:rPr lang="en-US" altLang="ko-KR" sz="1000"/>
              <a:t>9999</a:t>
            </a:r>
            <a:r>
              <a:rPr lang="ko-KR" altLang="en-US" sz="1000"/>
              <a:t>개월이 대표로 설정한다</a:t>
            </a:r>
            <a:r>
              <a:rPr lang="en-US" altLang="ko-KR" sz="100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23.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은행 별 지점코드관리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KMS</a:t>
            </a:r>
            <a:r>
              <a:rPr lang="ko-KR" altLang="en-US" sz="1000"/>
              <a:t>의 관리비 은행정보 메뉴의 해당은행의 수납하는 지점의 정보를 관리하는 작업이다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● 은행 지점별로 해당 단지코드를 입력하는 곳이다</a:t>
            </a:r>
            <a:r>
              <a:rPr lang="en-US" altLang="ko-KR" sz="1000"/>
              <a:t>. </a:t>
            </a: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은행별 지점코드관리 에서  은행지점별 단지 조회확인</a:t>
            </a:r>
            <a:r>
              <a:rPr lang="en-US" altLang="ko-KR" sz="1000"/>
              <a:t>, </a:t>
            </a:r>
            <a:r>
              <a:rPr lang="ko-KR" altLang="en-US" sz="1000"/>
              <a:t>은행 지점별 단지저장</a:t>
            </a:r>
            <a:r>
              <a:rPr lang="en-US" altLang="ko-KR" sz="1000"/>
              <a:t>, </a:t>
            </a:r>
            <a:r>
              <a:rPr lang="ko-KR" altLang="en-US" sz="1000"/>
              <a:t>은행 지점별단지삭제의 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3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은행지점별 단지 조회확인  </a:t>
            </a:r>
          </a:p>
          <a:p>
            <a:r>
              <a:rPr lang="ko-KR" altLang="en-US" sz="1000"/>
              <a:t>   ● 은행을 선택하면 해당은행의 은행 명 이 나오고 조회를 하면 은행의 지점별로 데이터 가 조회된다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지점을 등록 해주면 지점에서 관리하는 단지가 조회된다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은행 지점별 단지 저장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은행 의 지점을 등록 하고자 하면 지점을  삭제하고자 할 때 사용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해당은행 별 처리내역 삭제 </a:t>
            </a:r>
            <a:endParaRPr lang="ko-KR" altLang="en-US" sz="1000" b="1"/>
          </a:p>
          <a:p>
            <a:r>
              <a:rPr lang="ko-KR" altLang="en-US" sz="1000"/>
              <a:t>   ● 해당은행 데이터로 처리한 데이터 중 해당 세대를 선택하여 삭제하고자 할 때 사용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분납등록</a:t>
            </a:r>
            <a:endParaRPr lang="ko-KR" altLang="en-US" sz="1000" b="1"/>
          </a:p>
          <a:p>
            <a:r>
              <a:rPr lang="ko-KR" altLang="en-US" sz="1000"/>
              <a:t>   ● 선택한 파일 정보 중 금융 결재 원 수수료를 데이터로 등록 한 후 관리비 단가 생성시 자동으로 적용이 되게끔</a:t>
            </a:r>
          </a:p>
          <a:p>
            <a:r>
              <a:rPr lang="ko-KR" altLang="en-US" sz="1000"/>
              <a:t>       하기 위한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6355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납기일변경의 관리자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63561" name="Rectangle 9"/>
          <p:cNvSpPr>
            <a:spLocks noChangeArrowheads="1"/>
          </p:cNvSpPr>
          <p:nvPr/>
        </p:nvSpPr>
        <p:spPr bwMode="auto">
          <a:xfrm>
            <a:off x="4376738" y="8413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관리자</a:t>
            </a:r>
          </a:p>
        </p:txBody>
      </p:sp>
      <p:sp>
        <p:nvSpPr>
          <p:cNvPr id="663566" name="AutoShape 14"/>
          <p:cNvSpPr>
            <a:spLocks noChangeArrowheads="1"/>
          </p:cNvSpPr>
          <p:nvPr/>
        </p:nvSpPr>
        <p:spPr bwMode="auto">
          <a:xfrm>
            <a:off x="3079750" y="2276475"/>
            <a:ext cx="1152525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본사 동을 세대 </a:t>
            </a:r>
          </a:p>
          <a:p>
            <a:pPr algn="ctr"/>
            <a:r>
              <a:rPr lang="ko-KR" altLang="en-US"/>
              <a:t>동으로 변경작업</a:t>
            </a:r>
          </a:p>
        </p:txBody>
      </p:sp>
      <p:sp>
        <p:nvSpPr>
          <p:cNvPr id="663581" name="AutoShape 29"/>
          <p:cNvSpPr>
            <a:spLocks noChangeArrowheads="1"/>
          </p:cNvSpPr>
          <p:nvPr/>
        </p:nvSpPr>
        <p:spPr bwMode="auto">
          <a:xfrm>
            <a:off x="4405313" y="2276475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 완료여부 </a:t>
            </a:r>
          </a:p>
          <a:p>
            <a:pPr algn="ctr"/>
            <a:r>
              <a:rPr lang="ko-KR" altLang="en-US"/>
              <a:t>변경작업</a:t>
            </a:r>
          </a:p>
        </p:txBody>
      </p:sp>
      <p:sp>
        <p:nvSpPr>
          <p:cNvPr id="663600" name="AutoShape 48"/>
          <p:cNvSpPr>
            <a:spLocks noChangeArrowheads="1"/>
          </p:cNvSpPr>
          <p:nvPr/>
        </p:nvSpPr>
        <p:spPr bwMode="auto">
          <a:xfrm>
            <a:off x="4464050" y="1541463"/>
            <a:ext cx="963613" cy="358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변경</a:t>
            </a:r>
          </a:p>
        </p:txBody>
      </p:sp>
      <p:sp>
        <p:nvSpPr>
          <p:cNvPr id="663601" name="AutoShape 49"/>
          <p:cNvSpPr>
            <a:spLocks noChangeArrowheads="1"/>
          </p:cNvSpPr>
          <p:nvPr/>
        </p:nvSpPr>
        <p:spPr bwMode="auto">
          <a:xfrm>
            <a:off x="5673725" y="2276475"/>
            <a:ext cx="1728788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KMS</a:t>
            </a:r>
            <a:r>
              <a:rPr lang="ko-KR" altLang="en-US"/>
              <a:t>에서 등록한 이체</a:t>
            </a:r>
          </a:p>
          <a:p>
            <a:pPr algn="ctr"/>
            <a:r>
              <a:rPr lang="ko-KR" altLang="en-US"/>
              <a:t>세대 적용 년 월 변경작업</a:t>
            </a:r>
          </a:p>
        </p:txBody>
      </p:sp>
      <p:cxnSp>
        <p:nvCxnSpPr>
          <p:cNvPr id="663602" name="AutoShape 50"/>
          <p:cNvCxnSpPr>
            <a:cxnSpLocks noChangeShapeType="1"/>
            <a:stCxn id="663561" idx="2"/>
            <a:endCxn id="663600" idx="0"/>
          </p:cNvCxnSpPr>
          <p:nvPr/>
        </p:nvCxnSpPr>
        <p:spPr bwMode="auto">
          <a:xfrm rot="16200000" flipH="1">
            <a:off x="4824413" y="1419225"/>
            <a:ext cx="242888" cy="1587"/>
          </a:xfrm>
          <a:prstGeom prst="bentConnector3">
            <a:avLst>
              <a:gd name="adj1" fmla="val 496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3603" name="AutoShape 51"/>
          <p:cNvCxnSpPr>
            <a:cxnSpLocks noChangeShapeType="1"/>
            <a:stCxn id="663600" idx="2"/>
            <a:endCxn id="663581" idx="0"/>
          </p:cNvCxnSpPr>
          <p:nvPr/>
        </p:nvCxnSpPr>
        <p:spPr bwMode="auto">
          <a:xfrm rot="5400000">
            <a:off x="4758531" y="2088357"/>
            <a:ext cx="3762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3604" name="AutoShape 52"/>
          <p:cNvCxnSpPr>
            <a:cxnSpLocks noChangeShapeType="1"/>
            <a:stCxn id="663600" idx="2"/>
            <a:endCxn id="663601" idx="0"/>
          </p:cNvCxnSpPr>
          <p:nvPr/>
        </p:nvCxnSpPr>
        <p:spPr bwMode="auto">
          <a:xfrm rot="16200000" flipH="1">
            <a:off x="5554663" y="1292225"/>
            <a:ext cx="376237" cy="1592263"/>
          </a:xfrm>
          <a:prstGeom prst="bentConnector3">
            <a:avLst>
              <a:gd name="adj1" fmla="val 497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3605" name="AutoShape 53"/>
          <p:cNvCxnSpPr>
            <a:cxnSpLocks noChangeShapeType="1"/>
            <a:stCxn id="663600" idx="2"/>
            <a:endCxn id="663566" idx="0"/>
          </p:cNvCxnSpPr>
          <p:nvPr/>
        </p:nvCxnSpPr>
        <p:spPr bwMode="auto">
          <a:xfrm rot="5400000">
            <a:off x="4113213" y="1443038"/>
            <a:ext cx="376237" cy="1290637"/>
          </a:xfrm>
          <a:prstGeom prst="bentConnector3">
            <a:avLst>
              <a:gd name="adj1" fmla="val 497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3606" name="AutoShape 54"/>
          <p:cNvSpPr>
            <a:spLocks noChangeArrowheads="1"/>
          </p:cNvSpPr>
          <p:nvPr/>
        </p:nvSpPr>
        <p:spPr bwMode="auto">
          <a:xfrm>
            <a:off x="3679825" y="3332163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관리 구분</a:t>
            </a:r>
          </a:p>
          <a:p>
            <a:pPr algn="ctr"/>
            <a:r>
              <a:rPr lang="ko-KR" altLang="en-US"/>
              <a:t>방법확인</a:t>
            </a:r>
          </a:p>
        </p:txBody>
      </p:sp>
      <p:sp>
        <p:nvSpPr>
          <p:cNvPr id="663607" name="AutoShape 55"/>
          <p:cNvSpPr>
            <a:spLocks noChangeArrowheads="1"/>
          </p:cNvSpPr>
          <p:nvPr/>
        </p:nvSpPr>
        <p:spPr bwMode="auto">
          <a:xfrm>
            <a:off x="3679825" y="4195763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입주 구분</a:t>
            </a:r>
          </a:p>
          <a:p>
            <a:pPr algn="ctr"/>
            <a:r>
              <a:rPr lang="ko-KR" altLang="en-US"/>
              <a:t>방법확인</a:t>
            </a:r>
          </a:p>
        </p:txBody>
      </p:sp>
      <p:cxnSp>
        <p:nvCxnSpPr>
          <p:cNvPr id="663608" name="AutoShape 56"/>
          <p:cNvCxnSpPr>
            <a:cxnSpLocks noChangeShapeType="1"/>
            <a:stCxn id="663581" idx="2"/>
            <a:endCxn id="663606" idx="0"/>
          </p:cNvCxnSpPr>
          <p:nvPr/>
        </p:nvCxnSpPr>
        <p:spPr bwMode="auto">
          <a:xfrm rot="5400000">
            <a:off x="4320381" y="2705894"/>
            <a:ext cx="598488" cy="654050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3609" name="AutoShape 57"/>
          <p:cNvCxnSpPr>
            <a:cxnSpLocks noChangeShapeType="1"/>
            <a:stCxn id="663566" idx="2"/>
            <a:endCxn id="663606" idx="0"/>
          </p:cNvCxnSpPr>
          <p:nvPr/>
        </p:nvCxnSpPr>
        <p:spPr bwMode="auto">
          <a:xfrm rot="16200000" flipH="1">
            <a:off x="3675063" y="2714625"/>
            <a:ext cx="598488" cy="636587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3610" name="AutoShape 58"/>
          <p:cNvCxnSpPr>
            <a:cxnSpLocks noChangeShapeType="1"/>
            <a:stCxn id="663606" idx="2"/>
            <a:endCxn id="663607" idx="0"/>
          </p:cNvCxnSpPr>
          <p:nvPr/>
        </p:nvCxnSpPr>
        <p:spPr bwMode="auto">
          <a:xfrm rot="5400000">
            <a:off x="4089400" y="3992563"/>
            <a:ext cx="40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3611" name="Group 59"/>
          <p:cNvGrpSpPr>
            <a:grpSpLocks/>
          </p:cNvGrpSpPr>
          <p:nvPr/>
        </p:nvGrpSpPr>
        <p:grpSpPr bwMode="auto">
          <a:xfrm>
            <a:off x="3798888" y="5635625"/>
            <a:ext cx="990600" cy="457200"/>
            <a:chOff x="720" y="624"/>
            <a:chExt cx="624" cy="288"/>
          </a:xfrm>
        </p:grpSpPr>
        <p:grpSp>
          <p:nvGrpSpPr>
            <p:cNvPr id="663612" name="Group 6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63613" name="Freeform 6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3614" name="Text Box 6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63615" name="Line 6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63616" name="AutoShape 64"/>
          <p:cNvCxnSpPr>
            <a:cxnSpLocks noChangeShapeType="1"/>
            <a:stCxn id="663607" idx="2"/>
            <a:endCxn id="663614" idx="0"/>
          </p:cNvCxnSpPr>
          <p:nvPr/>
        </p:nvCxnSpPr>
        <p:spPr bwMode="auto">
          <a:xfrm rot="16200000" flipH="1">
            <a:off x="3763963" y="5181600"/>
            <a:ext cx="1058862" cy="1588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납기일변경의 관리자</a:t>
            </a: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본사 동을 세대 동으로 변경</a:t>
            </a:r>
            <a:r>
              <a:rPr lang="en-US" altLang="ko-KR" sz="1000"/>
              <a:t>,</a:t>
            </a:r>
            <a:r>
              <a:rPr lang="ko-KR" altLang="en-US" sz="1000"/>
              <a:t>수납 완료여부 변경</a:t>
            </a:r>
            <a:r>
              <a:rPr lang="en-US" altLang="ko-KR" sz="1000"/>
              <a:t>,KMS</a:t>
            </a:r>
            <a:r>
              <a:rPr lang="ko-KR" altLang="en-US" sz="1000"/>
              <a:t>에서 등록한 이체세대 적용 년 월  변경작업을  관리하는 </a:t>
            </a:r>
          </a:p>
          <a:p>
            <a:r>
              <a:rPr lang="ko-KR" altLang="en-US" sz="1000"/>
              <a:t>     작업이다</a:t>
            </a:r>
            <a:r>
              <a:rPr lang="en-US" altLang="ko-KR" sz="1000"/>
              <a:t>.</a:t>
            </a: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/>
              <a:t> </a:t>
            </a:r>
            <a:r>
              <a:rPr lang="ko-KR" altLang="en-US" sz="1000"/>
              <a:t>납기일 변경의 변경 </a:t>
            </a:r>
            <a:r>
              <a:rPr lang="en-US" altLang="ko-KR" sz="1000"/>
              <a:t>1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변경 </a:t>
            </a:r>
          </a:p>
          <a:p>
            <a:r>
              <a:rPr lang="ko-KR" altLang="en-US" sz="1000"/>
              <a:t>   ● 본사 동을 세대 동으로 변경작업</a:t>
            </a:r>
            <a:r>
              <a:rPr lang="en-US" altLang="ko-KR" sz="1000"/>
              <a:t>, </a:t>
            </a:r>
            <a:r>
              <a:rPr lang="ko-KR" altLang="en-US" sz="1000"/>
              <a:t>수납 완료여부 변경작업</a:t>
            </a:r>
            <a:r>
              <a:rPr lang="en-US" altLang="ko-KR" sz="1000"/>
              <a:t>, KMS</a:t>
            </a:r>
            <a:r>
              <a:rPr lang="ko-KR" altLang="en-US" sz="1000"/>
              <a:t>에서 등록한 이체 세대 적용 년 월 변경작업 의 </a:t>
            </a:r>
          </a:p>
          <a:p>
            <a:r>
              <a:rPr lang="ko-KR" altLang="en-US" sz="1000"/>
              <a:t>       작업구분을 확인하여 해당되는 작업을 실행한다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관리구분</a:t>
            </a:r>
            <a:r>
              <a:rPr lang="en-US" altLang="ko-KR" sz="1000"/>
              <a:t>,</a:t>
            </a:r>
            <a:r>
              <a:rPr lang="ko-KR" altLang="en-US" sz="1000"/>
              <a:t>입주구분을 선택하여 변경 작업을 실행하면  미납 내역 테이블을 수정한다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7379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25.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미납내역등록의 미납삭제 권한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4376738" y="8413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관리자</a:t>
            </a:r>
          </a:p>
        </p:txBody>
      </p:sp>
      <p:sp>
        <p:nvSpPr>
          <p:cNvPr id="673797" name="AutoShape 5"/>
          <p:cNvSpPr>
            <a:spLocks noChangeArrowheads="1"/>
          </p:cNvSpPr>
          <p:nvPr/>
        </p:nvSpPr>
        <p:spPr bwMode="auto">
          <a:xfrm>
            <a:off x="4367213" y="2540000"/>
            <a:ext cx="1152525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미납 내역</a:t>
            </a:r>
          </a:p>
          <a:p>
            <a:pPr algn="ctr"/>
            <a:r>
              <a:rPr lang="ko-KR" altLang="en-US"/>
              <a:t>삭제 확인</a:t>
            </a:r>
          </a:p>
        </p:txBody>
      </p:sp>
      <p:sp>
        <p:nvSpPr>
          <p:cNvPr id="673799" name="AutoShape 7"/>
          <p:cNvSpPr>
            <a:spLocks noChangeArrowheads="1"/>
          </p:cNvSpPr>
          <p:nvPr/>
        </p:nvSpPr>
        <p:spPr bwMode="auto">
          <a:xfrm>
            <a:off x="4464050" y="1655763"/>
            <a:ext cx="963613" cy="358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미납삭제</a:t>
            </a:r>
          </a:p>
        </p:txBody>
      </p:sp>
      <p:cxnSp>
        <p:nvCxnSpPr>
          <p:cNvPr id="673801" name="AutoShape 9"/>
          <p:cNvCxnSpPr>
            <a:cxnSpLocks noChangeShapeType="1"/>
            <a:stCxn id="673796" idx="2"/>
            <a:endCxn id="673799" idx="0"/>
          </p:cNvCxnSpPr>
          <p:nvPr/>
        </p:nvCxnSpPr>
        <p:spPr bwMode="auto">
          <a:xfrm rot="16200000" flipH="1">
            <a:off x="4767263" y="1476375"/>
            <a:ext cx="357188" cy="1587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3804" name="AutoShape 12"/>
          <p:cNvCxnSpPr>
            <a:cxnSpLocks noChangeShapeType="1"/>
            <a:stCxn id="673799" idx="2"/>
            <a:endCxn id="673797" idx="0"/>
          </p:cNvCxnSpPr>
          <p:nvPr/>
        </p:nvCxnSpPr>
        <p:spPr bwMode="auto">
          <a:xfrm rot="5400000">
            <a:off x="4682332" y="2275681"/>
            <a:ext cx="525462" cy="3175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448175" y="5348288"/>
            <a:ext cx="990600" cy="457200"/>
            <a:chOff x="720" y="624"/>
            <a:chExt cx="624" cy="288"/>
          </a:xfrm>
        </p:grpSpPr>
        <p:grpSp>
          <p:nvGrpSpPr>
            <p:cNvPr id="673811" name="Group 1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73812" name="Freeform 2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3813" name="Text Box 2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73814" name="Line 2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73817" name="AutoShape 25"/>
          <p:cNvCxnSpPr>
            <a:cxnSpLocks noChangeShapeType="1"/>
            <a:stCxn id="673797" idx="2"/>
            <a:endCxn id="673813" idx="0"/>
          </p:cNvCxnSpPr>
          <p:nvPr/>
        </p:nvCxnSpPr>
        <p:spPr bwMode="auto">
          <a:xfrm rot="5400000">
            <a:off x="3729831" y="4210844"/>
            <a:ext cx="242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25.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미납내역등록의 미납삭제권한</a:t>
            </a:r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66628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미납 내역 테이블의 미납 금액을 삭제코자 할 때 하는 작업이다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  </a:t>
            </a:r>
          </a:p>
        </p:txBody>
      </p:sp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66631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66632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수시</a:t>
            </a:r>
          </a:p>
        </p:txBody>
      </p:sp>
      <p:sp>
        <p:nvSpPr>
          <p:cNvPr id="666633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66634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 </a:t>
            </a:r>
            <a:r>
              <a:rPr lang="ko-KR" altLang="en-US" sz="1000"/>
              <a:t>미납삭제권한은 미납삭제  의 </a:t>
            </a:r>
            <a:r>
              <a:rPr lang="en-US" altLang="ko-KR" sz="1000"/>
              <a:t>1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미납 삭제  </a:t>
            </a:r>
          </a:p>
          <a:p>
            <a:r>
              <a:rPr lang="ko-KR" altLang="en-US" sz="1000"/>
              <a:t>   ● 관리구분</a:t>
            </a:r>
            <a:r>
              <a:rPr lang="en-US" altLang="ko-KR" sz="1000"/>
              <a:t>,</a:t>
            </a:r>
            <a:r>
              <a:rPr lang="ko-KR" altLang="en-US" sz="1000"/>
              <a:t>단지코드</a:t>
            </a:r>
            <a:r>
              <a:rPr lang="en-US" altLang="ko-KR" sz="1000"/>
              <a:t>,</a:t>
            </a:r>
            <a:r>
              <a:rPr lang="ko-KR" altLang="en-US" sz="1000"/>
              <a:t>단지 명 으 로 삭제 여부를 확인 후  미납 내역 테이블을 삭제한다</a:t>
            </a:r>
            <a:r>
              <a:rPr lang="en-US" altLang="ko-KR" sz="10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7891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26.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미납파일등록의 파일업로드</a:t>
            </a:r>
            <a:r>
              <a:rPr lang="ko-KR" altLang="en-US"/>
              <a:t> </a:t>
            </a:r>
          </a:p>
        </p:txBody>
      </p:sp>
      <p:sp>
        <p:nvSpPr>
          <p:cNvPr id="678916" name="AutoShape 4"/>
          <p:cNvSpPr>
            <a:spLocks noChangeArrowheads="1"/>
          </p:cNvSpPr>
          <p:nvPr/>
        </p:nvSpPr>
        <p:spPr bwMode="auto">
          <a:xfrm>
            <a:off x="3297238" y="1555750"/>
            <a:ext cx="13684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파일 업로드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920750" y="908050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관리자</a:t>
            </a:r>
          </a:p>
        </p:txBody>
      </p:sp>
      <p:cxnSp>
        <p:nvCxnSpPr>
          <p:cNvPr id="678918" name="AutoShape 6"/>
          <p:cNvCxnSpPr>
            <a:cxnSpLocks noChangeShapeType="1"/>
            <a:stCxn id="678917" idx="3"/>
            <a:endCxn id="678916" idx="0"/>
          </p:cNvCxnSpPr>
          <p:nvPr/>
        </p:nvCxnSpPr>
        <p:spPr bwMode="auto">
          <a:xfrm>
            <a:off x="2055813" y="1136650"/>
            <a:ext cx="1925637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924" name="Text Box 12"/>
          <p:cNvSpPr txBox="1">
            <a:spLocks noChangeArrowheads="1"/>
          </p:cNvSpPr>
          <p:nvPr/>
        </p:nvSpPr>
        <p:spPr bwMode="auto">
          <a:xfrm>
            <a:off x="2432050" y="1166813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업로드 파일 접수</a:t>
            </a:r>
          </a:p>
        </p:txBody>
      </p:sp>
      <p:sp>
        <p:nvSpPr>
          <p:cNvPr id="678930" name="AutoShape 18"/>
          <p:cNvSpPr>
            <a:spLocks noChangeArrowheads="1"/>
          </p:cNvSpPr>
          <p:nvPr/>
        </p:nvSpPr>
        <p:spPr bwMode="auto">
          <a:xfrm>
            <a:off x="3368675" y="2563813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업로드파일 선택</a:t>
            </a:r>
          </a:p>
        </p:txBody>
      </p:sp>
      <p:sp>
        <p:nvSpPr>
          <p:cNvPr id="678931" name="AutoShape 19"/>
          <p:cNvSpPr>
            <a:spLocks noChangeArrowheads="1"/>
          </p:cNvSpPr>
          <p:nvPr/>
        </p:nvSpPr>
        <p:spPr bwMode="auto">
          <a:xfrm>
            <a:off x="3368675" y="3429000"/>
            <a:ext cx="1223963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등록방법</a:t>
            </a:r>
          </a:p>
          <a:p>
            <a:pPr algn="ctr"/>
            <a:r>
              <a:rPr lang="ko-KR" altLang="en-US"/>
              <a:t>확인</a:t>
            </a:r>
          </a:p>
        </p:txBody>
      </p:sp>
      <p:cxnSp>
        <p:nvCxnSpPr>
          <p:cNvPr id="678932" name="AutoShape 20"/>
          <p:cNvCxnSpPr>
            <a:cxnSpLocks noChangeShapeType="1"/>
            <a:stCxn id="678916" idx="2"/>
            <a:endCxn id="678930" idx="0"/>
          </p:cNvCxnSpPr>
          <p:nvPr/>
        </p:nvCxnSpPr>
        <p:spPr bwMode="auto">
          <a:xfrm rot="5400000">
            <a:off x="3706018" y="2288382"/>
            <a:ext cx="550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8933" name="AutoShape 21"/>
          <p:cNvCxnSpPr>
            <a:cxnSpLocks noChangeShapeType="1"/>
            <a:stCxn id="678930" idx="2"/>
            <a:endCxn id="678931" idx="0"/>
          </p:cNvCxnSpPr>
          <p:nvPr/>
        </p:nvCxnSpPr>
        <p:spPr bwMode="auto">
          <a:xfrm rot="5400000">
            <a:off x="3777456" y="3225007"/>
            <a:ext cx="4079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8958" name="Group 46"/>
          <p:cNvGrpSpPr>
            <a:grpSpLocks/>
          </p:cNvGrpSpPr>
          <p:nvPr/>
        </p:nvGrpSpPr>
        <p:grpSpPr bwMode="auto">
          <a:xfrm>
            <a:off x="3492500" y="5853113"/>
            <a:ext cx="990600" cy="457200"/>
            <a:chOff x="720" y="624"/>
            <a:chExt cx="624" cy="288"/>
          </a:xfrm>
        </p:grpSpPr>
        <p:grpSp>
          <p:nvGrpSpPr>
            <p:cNvPr id="678959" name="Group 47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78960" name="Freeform 4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8961" name="Text Box 4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78962" name="Line 5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78969" name="AutoShape 57"/>
          <p:cNvCxnSpPr>
            <a:cxnSpLocks noChangeShapeType="1"/>
            <a:stCxn id="678931" idx="1"/>
            <a:endCxn id="678917" idx="2"/>
          </p:cNvCxnSpPr>
          <p:nvPr/>
        </p:nvCxnSpPr>
        <p:spPr bwMode="auto">
          <a:xfrm rot="10800000">
            <a:off x="1489075" y="1365250"/>
            <a:ext cx="1879600" cy="22923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970" name="Text Box 58"/>
          <p:cNvSpPr txBox="1">
            <a:spLocks noChangeArrowheads="1"/>
          </p:cNvSpPr>
          <p:nvPr/>
        </p:nvSpPr>
        <p:spPr bwMode="auto">
          <a:xfrm>
            <a:off x="1928813" y="3400425"/>
            <a:ext cx="1008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등록 안함</a:t>
            </a:r>
          </a:p>
        </p:txBody>
      </p:sp>
      <p:cxnSp>
        <p:nvCxnSpPr>
          <p:cNvPr id="678971" name="AutoShape 59"/>
          <p:cNvCxnSpPr>
            <a:cxnSpLocks noChangeShapeType="1"/>
            <a:stCxn id="678931" idx="2"/>
            <a:endCxn id="678961" idx="0"/>
          </p:cNvCxnSpPr>
          <p:nvPr/>
        </p:nvCxnSpPr>
        <p:spPr bwMode="auto">
          <a:xfrm rot="16200000" flipH="1">
            <a:off x="2963068" y="4904582"/>
            <a:ext cx="2043113" cy="6350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26.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미납파일등록의 파일업로드</a:t>
            </a:r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6867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관리비 가져오기에서 가져온 데이터가 아닌 수납 대상자의 파일을 업로드 하여 미납파일에 등록 및 수정을 한다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  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68678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68679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68680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68681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미납파일등록의 파일업로드 </a:t>
            </a:r>
            <a:r>
              <a:rPr lang="en-US" altLang="ko-KR" sz="1000"/>
              <a:t>1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파일업로드  </a:t>
            </a:r>
          </a:p>
          <a:p>
            <a:r>
              <a:rPr lang="ko-KR" altLang="en-US" sz="1000"/>
              <a:t>   ● 계산대상구분 </a:t>
            </a:r>
            <a:r>
              <a:rPr lang="en-US" altLang="ko-KR" sz="1000"/>
              <a:t>, </a:t>
            </a:r>
            <a:r>
              <a:rPr lang="ko-KR" altLang="en-US" sz="1000"/>
              <a:t>등록방법 </a:t>
            </a:r>
            <a:r>
              <a:rPr lang="en-US" altLang="ko-KR" sz="1000"/>
              <a:t>, </a:t>
            </a:r>
            <a:r>
              <a:rPr lang="ko-KR" altLang="en-US" sz="1000"/>
              <a:t>금액등록방법을 선택하여 미납 내역 테이블에 해당파일을 등록 및 수정한다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계산대상구분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관리비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임 대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가 스　</a:t>
            </a:r>
            <a:r>
              <a:rPr lang="ko-KR" altLang="en-US" sz="1000" b="1"/>
              <a:t>　</a:t>
            </a:r>
            <a:r>
              <a:rPr lang="ko-KR" altLang="en-US" sz="1000"/>
              <a:t> </a:t>
            </a:r>
          </a:p>
          <a:p>
            <a:r>
              <a:rPr lang="ko-KR" altLang="en-US" sz="1000"/>
              <a:t>   ● 등록방법 </a:t>
            </a:r>
            <a:r>
              <a:rPr lang="en-US" altLang="ko-KR" sz="1000"/>
              <a:t>: </a:t>
            </a:r>
            <a:r>
              <a:rPr lang="ko-KR" altLang="en-US" sz="1000"/>
              <a:t>해당월에 미납정보가 존재할 경우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삭제 후 등록하는 방법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등록을 안 함</a:t>
            </a:r>
          </a:p>
          <a:p>
            <a:r>
              <a:rPr lang="ko-KR" altLang="en-US" sz="1000"/>
              <a:t>   ● 금액등록방법 </a:t>
            </a:r>
            <a:r>
              <a:rPr lang="en-US" altLang="ko-KR" sz="1000"/>
              <a:t>: </a:t>
            </a:r>
          </a:p>
          <a:p>
            <a:r>
              <a:rPr lang="en-US" altLang="ko-KR" sz="1000"/>
              <a:t>       1) </a:t>
            </a:r>
            <a:r>
              <a:rPr lang="ko-KR" altLang="en-US" sz="1000"/>
              <a:t>미납금만 등록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미납금 </a:t>
            </a:r>
            <a:r>
              <a:rPr lang="en-US" altLang="ko-KR" sz="1000"/>
              <a:t>, </a:t>
            </a:r>
            <a:r>
              <a:rPr lang="ko-KR" altLang="en-US" sz="1000"/>
              <a:t>연체료를 같이 등록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미납금 </a:t>
            </a:r>
            <a:r>
              <a:rPr lang="en-US" altLang="ko-KR" sz="1000"/>
              <a:t>, </a:t>
            </a:r>
            <a:r>
              <a:rPr lang="ko-KR" altLang="en-US" sz="1000"/>
              <a:t>연체료 </a:t>
            </a:r>
            <a:r>
              <a:rPr lang="en-US" altLang="ko-KR" sz="1000"/>
              <a:t>, </a:t>
            </a:r>
            <a:r>
              <a:rPr lang="ko-KR" altLang="en-US" sz="1000"/>
              <a:t>후 연체료를 같이 등록</a:t>
            </a:r>
          </a:p>
          <a:p>
            <a:r>
              <a:rPr lang="ko-KR" altLang="en-US" sz="10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76867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27.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분납등록의 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4376738" y="8413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관리자</a:t>
            </a: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4367213" y="2540000"/>
            <a:ext cx="1152525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고지 년 월 </a:t>
            </a:r>
          </a:p>
          <a:p>
            <a:pPr algn="ctr"/>
            <a:r>
              <a:rPr lang="ko-KR" altLang="en-US"/>
              <a:t>변경 확인</a:t>
            </a:r>
          </a:p>
        </p:txBody>
      </p:sp>
      <p:sp>
        <p:nvSpPr>
          <p:cNvPr id="676870" name="AutoShape 6"/>
          <p:cNvSpPr>
            <a:spLocks noChangeArrowheads="1"/>
          </p:cNvSpPr>
          <p:nvPr/>
        </p:nvSpPr>
        <p:spPr bwMode="auto">
          <a:xfrm>
            <a:off x="4464050" y="1655763"/>
            <a:ext cx="963613" cy="358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변경</a:t>
            </a:r>
          </a:p>
        </p:txBody>
      </p:sp>
      <p:cxnSp>
        <p:nvCxnSpPr>
          <p:cNvPr id="676871" name="AutoShape 7"/>
          <p:cNvCxnSpPr>
            <a:cxnSpLocks noChangeShapeType="1"/>
            <a:stCxn id="676868" idx="2"/>
            <a:endCxn id="676870" idx="0"/>
          </p:cNvCxnSpPr>
          <p:nvPr/>
        </p:nvCxnSpPr>
        <p:spPr bwMode="auto">
          <a:xfrm rot="16200000" flipH="1">
            <a:off x="4767263" y="1476375"/>
            <a:ext cx="357188" cy="1587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872" name="AutoShape 8"/>
          <p:cNvCxnSpPr>
            <a:cxnSpLocks noChangeShapeType="1"/>
            <a:stCxn id="676870" idx="2"/>
            <a:endCxn id="676869" idx="0"/>
          </p:cNvCxnSpPr>
          <p:nvPr/>
        </p:nvCxnSpPr>
        <p:spPr bwMode="auto">
          <a:xfrm rot="5400000">
            <a:off x="4682332" y="2275681"/>
            <a:ext cx="525462" cy="3175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6873" name="Group 9"/>
          <p:cNvGrpSpPr>
            <a:grpSpLocks/>
          </p:cNvGrpSpPr>
          <p:nvPr/>
        </p:nvGrpSpPr>
        <p:grpSpPr bwMode="auto">
          <a:xfrm>
            <a:off x="4448175" y="5348288"/>
            <a:ext cx="990600" cy="457200"/>
            <a:chOff x="720" y="624"/>
            <a:chExt cx="624" cy="288"/>
          </a:xfrm>
        </p:grpSpPr>
        <p:grpSp>
          <p:nvGrpSpPr>
            <p:cNvPr id="676874" name="Group 1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76875" name="Freeform 1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6876" name="Text Box 1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76877" name="Line 1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76878" name="AutoShape 14"/>
          <p:cNvCxnSpPr>
            <a:cxnSpLocks noChangeShapeType="1"/>
            <a:stCxn id="676869" idx="2"/>
            <a:endCxn id="676876" idx="0"/>
          </p:cNvCxnSpPr>
          <p:nvPr/>
        </p:nvCxnSpPr>
        <p:spPr bwMode="auto">
          <a:xfrm rot="5400000">
            <a:off x="3729831" y="4210844"/>
            <a:ext cx="242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27.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분납등록의 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분납등록의 </a:t>
            </a:r>
            <a:r>
              <a:rPr lang="en-US" altLang="ko-KR" sz="1000"/>
              <a:t>DB</a:t>
            </a:r>
            <a:r>
              <a:rPr lang="ko-KR" altLang="en-US" sz="1000"/>
              <a:t>관리자 작업은 키 값으로 되어 있는 고지 년 월을 수정하는 작업이다</a:t>
            </a:r>
            <a:r>
              <a:rPr lang="en-US" altLang="ko-KR" sz="1000"/>
              <a:t>. 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70727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70728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70729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70730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분납등록의 </a:t>
            </a:r>
            <a:r>
              <a:rPr lang="en-US" altLang="ko-KR" sz="1000"/>
              <a:t>DB</a:t>
            </a:r>
            <a:r>
              <a:rPr lang="ko-KR" altLang="en-US" sz="1000"/>
              <a:t>관리자 에서  변경의 </a:t>
            </a:r>
            <a:r>
              <a:rPr lang="en-US" altLang="ko-KR" sz="1000"/>
              <a:t>1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변경</a:t>
            </a:r>
          </a:p>
          <a:p>
            <a:r>
              <a:rPr lang="ko-KR" altLang="en-US" sz="1000"/>
              <a:t>   ● 미납으로 되어 있는 미납내역 테이블의 고지 년 월의 값을 변경하고자 할 때 하는 작업이다</a:t>
            </a:r>
            <a:r>
              <a:rPr lang="en-US" altLang="ko-KR" sz="1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77891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28.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자동수납등록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은행용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4376738" y="8413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관리자</a:t>
            </a:r>
          </a:p>
        </p:txBody>
      </p:sp>
      <p:sp>
        <p:nvSpPr>
          <p:cNvPr id="677893" name="AutoShape 5"/>
          <p:cNvSpPr>
            <a:spLocks noChangeArrowheads="1"/>
          </p:cNvSpPr>
          <p:nvPr/>
        </p:nvSpPr>
        <p:spPr bwMode="auto">
          <a:xfrm>
            <a:off x="4367213" y="2540000"/>
            <a:ext cx="1152525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고지 년 월 </a:t>
            </a:r>
          </a:p>
          <a:p>
            <a:pPr algn="ctr"/>
            <a:r>
              <a:rPr lang="ko-KR" altLang="en-US"/>
              <a:t>변경 확인</a:t>
            </a:r>
          </a:p>
        </p:txBody>
      </p:sp>
      <p:sp>
        <p:nvSpPr>
          <p:cNvPr id="677894" name="AutoShape 6"/>
          <p:cNvSpPr>
            <a:spLocks noChangeArrowheads="1"/>
          </p:cNvSpPr>
          <p:nvPr/>
        </p:nvSpPr>
        <p:spPr bwMode="auto">
          <a:xfrm>
            <a:off x="4464050" y="1655763"/>
            <a:ext cx="963613" cy="358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변경</a:t>
            </a:r>
          </a:p>
        </p:txBody>
      </p:sp>
      <p:cxnSp>
        <p:nvCxnSpPr>
          <p:cNvPr id="677895" name="AutoShape 7"/>
          <p:cNvCxnSpPr>
            <a:cxnSpLocks noChangeShapeType="1"/>
            <a:stCxn id="677892" idx="2"/>
            <a:endCxn id="677894" idx="0"/>
          </p:cNvCxnSpPr>
          <p:nvPr/>
        </p:nvCxnSpPr>
        <p:spPr bwMode="auto">
          <a:xfrm rot="16200000" flipH="1">
            <a:off x="4767263" y="1476375"/>
            <a:ext cx="357188" cy="1587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7896" name="AutoShape 8"/>
          <p:cNvCxnSpPr>
            <a:cxnSpLocks noChangeShapeType="1"/>
            <a:stCxn id="677894" idx="2"/>
            <a:endCxn id="677893" idx="0"/>
          </p:cNvCxnSpPr>
          <p:nvPr/>
        </p:nvCxnSpPr>
        <p:spPr bwMode="auto">
          <a:xfrm rot="5400000">
            <a:off x="4682332" y="2275681"/>
            <a:ext cx="525462" cy="3175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7897" name="Group 9"/>
          <p:cNvGrpSpPr>
            <a:grpSpLocks/>
          </p:cNvGrpSpPr>
          <p:nvPr/>
        </p:nvGrpSpPr>
        <p:grpSpPr bwMode="auto">
          <a:xfrm>
            <a:off x="4448175" y="5348288"/>
            <a:ext cx="990600" cy="457200"/>
            <a:chOff x="720" y="624"/>
            <a:chExt cx="624" cy="288"/>
          </a:xfrm>
        </p:grpSpPr>
        <p:grpSp>
          <p:nvGrpSpPr>
            <p:cNvPr id="677898" name="Group 1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77899" name="Freeform 1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7900" name="Text Box 1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77901" name="Line 1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77902" name="AutoShape 14"/>
          <p:cNvCxnSpPr>
            <a:cxnSpLocks noChangeShapeType="1"/>
            <a:stCxn id="677893" idx="2"/>
            <a:endCxn id="677900" idx="0"/>
          </p:cNvCxnSpPr>
          <p:nvPr/>
        </p:nvCxnSpPr>
        <p:spPr bwMode="auto">
          <a:xfrm rot="5400000">
            <a:off x="3729831" y="4210844"/>
            <a:ext cx="242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584707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 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1119188" y="836613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금융 결재 원</a:t>
            </a:r>
          </a:p>
        </p:txBody>
      </p:sp>
      <p:sp>
        <p:nvSpPr>
          <p:cNvPr id="584710" name="AutoShape 6"/>
          <p:cNvSpPr>
            <a:spLocks noChangeArrowheads="1"/>
          </p:cNvSpPr>
          <p:nvPr/>
        </p:nvSpPr>
        <p:spPr bwMode="auto">
          <a:xfrm>
            <a:off x="5262563" y="4524375"/>
            <a:ext cx="10636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통합대상자</a:t>
            </a:r>
          </a:p>
          <a:p>
            <a:pPr algn="ctr"/>
            <a:r>
              <a:rPr lang="ko-KR" altLang="en-US"/>
              <a:t>관리</a:t>
            </a:r>
          </a:p>
        </p:txBody>
      </p:sp>
      <p:grpSp>
        <p:nvGrpSpPr>
          <p:cNvPr id="584715" name="Group 11"/>
          <p:cNvGrpSpPr>
            <a:grpSpLocks/>
          </p:cNvGrpSpPr>
          <p:nvPr/>
        </p:nvGrpSpPr>
        <p:grpSpPr bwMode="auto">
          <a:xfrm>
            <a:off x="7346950" y="4076700"/>
            <a:ext cx="990600" cy="457200"/>
            <a:chOff x="720" y="624"/>
            <a:chExt cx="624" cy="288"/>
          </a:xfrm>
        </p:grpSpPr>
        <p:grpSp>
          <p:nvGrpSpPr>
            <p:cNvPr id="584716" name="Group 1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717" name="Freeform 1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718" name="Text Box 1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미납내역</a:t>
                </a:r>
              </a:p>
            </p:txBody>
          </p:sp>
        </p:grpSp>
        <p:sp>
          <p:nvSpPr>
            <p:cNvPr id="584719" name="Line 1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720" name="Group 16"/>
          <p:cNvGrpSpPr>
            <a:grpSpLocks/>
          </p:cNvGrpSpPr>
          <p:nvPr/>
        </p:nvGrpSpPr>
        <p:grpSpPr bwMode="auto">
          <a:xfrm>
            <a:off x="5438775" y="2276475"/>
            <a:ext cx="990600" cy="457200"/>
            <a:chOff x="720" y="624"/>
            <a:chExt cx="624" cy="288"/>
          </a:xfrm>
        </p:grpSpPr>
        <p:grpSp>
          <p:nvGrpSpPr>
            <p:cNvPr id="584721" name="Group 17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722" name="Freeform 18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723" name="Text Box 19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자동수납</a:t>
                </a:r>
              </a:p>
            </p:txBody>
          </p:sp>
        </p:grpSp>
        <p:sp>
          <p:nvSpPr>
            <p:cNvPr id="584724" name="Line 20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84739" name="AutoShape 35"/>
          <p:cNvSpPr>
            <a:spLocks noChangeArrowheads="1"/>
          </p:cNvSpPr>
          <p:nvPr/>
        </p:nvSpPr>
        <p:spPr bwMode="auto">
          <a:xfrm>
            <a:off x="5238750" y="5635625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분납대상자</a:t>
            </a:r>
          </a:p>
          <a:p>
            <a:pPr algn="ctr"/>
            <a:r>
              <a:rPr lang="ko-KR" altLang="en-US"/>
              <a:t>관리</a:t>
            </a:r>
          </a:p>
        </p:txBody>
      </p:sp>
      <p:sp>
        <p:nvSpPr>
          <p:cNvPr id="584744" name="AutoShape 40"/>
          <p:cNvSpPr>
            <a:spLocks noChangeArrowheads="1"/>
          </p:cNvSpPr>
          <p:nvPr/>
        </p:nvSpPr>
        <p:spPr bwMode="auto">
          <a:xfrm>
            <a:off x="2522538" y="3116263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불능대상자</a:t>
            </a:r>
          </a:p>
          <a:p>
            <a:pPr algn="ctr"/>
            <a:r>
              <a:rPr lang="ko-KR" altLang="en-US"/>
              <a:t>자료</a:t>
            </a:r>
          </a:p>
        </p:txBody>
      </p:sp>
      <p:sp>
        <p:nvSpPr>
          <p:cNvPr id="584754" name="Text Box 50"/>
          <p:cNvSpPr txBox="1">
            <a:spLocks noChangeArrowheads="1"/>
          </p:cNvSpPr>
          <p:nvPr/>
        </p:nvSpPr>
        <p:spPr bwMode="auto">
          <a:xfrm>
            <a:off x="2001838" y="6064250"/>
            <a:ext cx="12239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분납자료개별등록</a:t>
            </a:r>
          </a:p>
        </p:txBody>
      </p:sp>
      <p:sp>
        <p:nvSpPr>
          <p:cNvPr id="584757" name="Rectangle 53"/>
          <p:cNvSpPr>
            <a:spLocks noChangeArrowheads="1"/>
          </p:cNvSpPr>
          <p:nvPr/>
        </p:nvSpPr>
        <p:spPr bwMode="auto">
          <a:xfrm>
            <a:off x="2527300" y="836613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이체은행 및</a:t>
            </a:r>
          </a:p>
          <a:p>
            <a:pPr algn="ctr"/>
            <a:r>
              <a:rPr lang="ko-KR" altLang="en-US"/>
              <a:t>카드사</a:t>
            </a:r>
          </a:p>
        </p:txBody>
      </p:sp>
      <p:sp>
        <p:nvSpPr>
          <p:cNvPr id="584772" name="AutoShape 68"/>
          <p:cNvSpPr>
            <a:spLocks noChangeArrowheads="1"/>
          </p:cNvSpPr>
          <p:nvPr/>
        </p:nvSpPr>
        <p:spPr bwMode="auto">
          <a:xfrm>
            <a:off x="7058025" y="117157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자동이체</a:t>
            </a:r>
          </a:p>
          <a:p>
            <a:pPr algn="ctr"/>
            <a:r>
              <a:rPr lang="ko-KR" altLang="en-US"/>
              <a:t>관리</a:t>
            </a:r>
          </a:p>
        </p:txBody>
      </p:sp>
      <p:sp>
        <p:nvSpPr>
          <p:cNvPr id="584782" name="AutoShape 78"/>
          <p:cNvSpPr>
            <a:spLocks noChangeArrowheads="1"/>
          </p:cNvSpPr>
          <p:nvPr/>
        </p:nvSpPr>
        <p:spPr bwMode="auto">
          <a:xfrm>
            <a:off x="1441450" y="2395538"/>
            <a:ext cx="10636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자동등록</a:t>
            </a:r>
          </a:p>
          <a:p>
            <a:pPr algn="ctr"/>
            <a:r>
              <a:rPr lang="ko-KR" altLang="en-US"/>
              <a:t>금융 결재 원</a:t>
            </a:r>
          </a:p>
        </p:txBody>
      </p:sp>
      <p:sp>
        <p:nvSpPr>
          <p:cNvPr id="584783" name="AutoShape 79"/>
          <p:cNvSpPr>
            <a:spLocks noChangeArrowheads="1"/>
          </p:cNvSpPr>
          <p:nvPr/>
        </p:nvSpPr>
        <p:spPr bwMode="auto">
          <a:xfrm>
            <a:off x="3241675" y="2420938"/>
            <a:ext cx="1063625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자동등록</a:t>
            </a:r>
          </a:p>
          <a:p>
            <a:pPr algn="ctr"/>
            <a:r>
              <a:rPr lang="ko-KR" altLang="en-US"/>
              <a:t>은행용</a:t>
            </a:r>
          </a:p>
        </p:txBody>
      </p:sp>
      <p:sp>
        <p:nvSpPr>
          <p:cNvPr id="584797" name="AutoShape 93"/>
          <p:cNvSpPr>
            <a:spLocks noChangeArrowheads="1"/>
          </p:cNvSpPr>
          <p:nvPr/>
        </p:nvSpPr>
        <p:spPr bwMode="auto">
          <a:xfrm>
            <a:off x="8553450" y="162877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수납일자 및</a:t>
            </a:r>
          </a:p>
          <a:p>
            <a:pPr algn="ctr"/>
            <a:r>
              <a:rPr lang="ko-KR" altLang="en-US"/>
              <a:t>은행변경</a:t>
            </a:r>
          </a:p>
        </p:txBody>
      </p:sp>
      <p:sp>
        <p:nvSpPr>
          <p:cNvPr id="584799" name="AutoShape 95"/>
          <p:cNvSpPr>
            <a:spLocks noChangeArrowheads="1"/>
          </p:cNvSpPr>
          <p:nvPr/>
        </p:nvSpPr>
        <p:spPr bwMode="auto">
          <a:xfrm>
            <a:off x="8715375" y="4437063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⑦</a:t>
            </a:r>
            <a:r>
              <a:rPr lang="ko-KR" altLang="en-US"/>
              <a:t>호 실 별</a:t>
            </a:r>
          </a:p>
          <a:p>
            <a:pPr algn="ctr"/>
            <a:r>
              <a:rPr lang="ko-KR" altLang="en-US"/>
              <a:t>미납내역수정</a:t>
            </a:r>
          </a:p>
        </p:txBody>
      </p:sp>
      <p:grpSp>
        <p:nvGrpSpPr>
          <p:cNvPr id="584803" name="Group 99"/>
          <p:cNvGrpSpPr>
            <a:grpSpLocks/>
          </p:cNvGrpSpPr>
          <p:nvPr/>
        </p:nvGrpSpPr>
        <p:grpSpPr bwMode="auto">
          <a:xfrm>
            <a:off x="7923213" y="2781300"/>
            <a:ext cx="990600" cy="457200"/>
            <a:chOff x="720" y="624"/>
            <a:chExt cx="624" cy="288"/>
          </a:xfrm>
        </p:grpSpPr>
        <p:grpSp>
          <p:nvGrpSpPr>
            <p:cNvPr id="584804" name="Group 100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805" name="Freeform 101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806" name="Text Box 102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수납내역</a:t>
                </a:r>
              </a:p>
            </p:txBody>
          </p:sp>
        </p:grpSp>
        <p:sp>
          <p:nvSpPr>
            <p:cNvPr id="584807" name="Line 103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4813" name="AutoShape 109"/>
          <p:cNvCxnSpPr>
            <a:cxnSpLocks noChangeShapeType="1"/>
          </p:cNvCxnSpPr>
          <p:nvPr/>
        </p:nvCxnSpPr>
        <p:spPr bwMode="auto">
          <a:xfrm rot="16200000">
            <a:off x="6054726" y="849312"/>
            <a:ext cx="1181100" cy="1673225"/>
          </a:xfrm>
          <a:prstGeom prst="bentConnector3">
            <a:avLst>
              <a:gd name="adj1" fmla="val 1193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815" name="AutoShape 111"/>
          <p:cNvCxnSpPr>
            <a:cxnSpLocks noChangeShapeType="1"/>
            <a:stCxn id="584797" idx="2"/>
            <a:endCxn id="584806" idx="3"/>
          </p:cNvCxnSpPr>
          <p:nvPr/>
        </p:nvCxnSpPr>
        <p:spPr bwMode="auto">
          <a:xfrm rot="5400000">
            <a:off x="8526463" y="2473325"/>
            <a:ext cx="909638" cy="1349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822" name="Text Box 118"/>
          <p:cNvSpPr txBox="1">
            <a:spLocks noChangeArrowheads="1"/>
          </p:cNvSpPr>
          <p:nvPr/>
        </p:nvSpPr>
        <p:spPr bwMode="auto">
          <a:xfrm>
            <a:off x="8337550" y="3824288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미납 내역 수정 및 연체료 재계산 </a:t>
            </a:r>
          </a:p>
        </p:txBody>
      </p:sp>
      <p:sp>
        <p:nvSpPr>
          <p:cNvPr id="584823" name="Text Box 119"/>
          <p:cNvSpPr txBox="1">
            <a:spLocks noChangeArrowheads="1"/>
          </p:cNvSpPr>
          <p:nvPr/>
        </p:nvSpPr>
        <p:spPr bwMode="auto">
          <a:xfrm>
            <a:off x="6751638" y="3400425"/>
            <a:ext cx="1081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완납 등록 작업</a:t>
            </a:r>
          </a:p>
        </p:txBody>
      </p:sp>
      <p:sp>
        <p:nvSpPr>
          <p:cNvPr id="584825" name="Text Box 121"/>
          <p:cNvSpPr txBox="1">
            <a:spLocks noChangeArrowheads="1"/>
          </p:cNvSpPr>
          <p:nvPr/>
        </p:nvSpPr>
        <p:spPr bwMode="auto">
          <a:xfrm>
            <a:off x="8048625" y="1096963"/>
            <a:ext cx="1081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수납 내역등록 </a:t>
            </a:r>
          </a:p>
        </p:txBody>
      </p:sp>
      <p:sp>
        <p:nvSpPr>
          <p:cNvPr id="584826" name="AutoShape 122"/>
          <p:cNvSpPr>
            <a:spLocks noChangeArrowheads="1"/>
          </p:cNvSpPr>
          <p:nvPr/>
        </p:nvSpPr>
        <p:spPr bwMode="auto">
          <a:xfrm>
            <a:off x="3946525" y="452755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월 별 및 성명</a:t>
            </a:r>
          </a:p>
          <a:p>
            <a:pPr algn="ctr"/>
            <a:r>
              <a:rPr lang="ko-KR" altLang="en-US"/>
              <a:t>자료검색</a:t>
            </a:r>
          </a:p>
        </p:txBody>
      </p:sp>
      <p:sp>
        <p:nvSpPr>
          <p:cNvPr id="584827" name="AutoShape 123"/>
          <p:cNvSpPr>
            <a:spLocks noChangeArrowheads="1"/>
          </p:cNvSpPr>
          <p:nvPr/>
        </p:nvSpPr>
        <p:spPr bwMode="auto">
          <a:xfrm>
            <a:off x="3944938" y="563562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등록순위</a:t>
            </a:r>
          </a:p>
          <a:p>
            <a:pPr algn="ctr"/>
            <a:r>
              <a:rPr lang="ko-KR" altLang="en-US"/>
              <a:t>검색</a:t>
            </a:r>
          </a:p>
        </p:txBody>
      </p:sp>
      <p:sp>
        <p:nvSpPr>
          <p:cNvPr id="584832" name="Text Box 128"/>
          <p:cNvSpPr txBox="1">
            <a:spLocks noChangeArrowheads="1"/>
          </p:cNvSpPr>
          <p:nvPr/>
        </p:nvSpPr>
        <p:spPr bwMode="auto">
          <a:xfrm>
            <a:off x="4448175" y="3644900"/>
            <a:ext cx="1441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미납대상자 등록 의뢰</a:t>
            </a:r>
          </a:p>
        </p:txBody>
      </p:sp>
      <p:sp>
        <p:nvSpPr>
          <p:cNvPr id="584833" name="Text Box 129"/>
          <p:cNvSpPr txBox="1">
            <a:spLocks noChangeArrowheads="1"/>
          </p:cNvSpPr>
          <p:nvPr/>
        </p:nvSpPr>
        <p:spPr bwMode="auto">
          <a:xfrm>
            <a:off x="5961063" y="5157788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수납단지</a:t>
            </a:r>
          </a:p>
          <a:p>
            <a:r>
              <a:rPr lang="ko-KR" altLang="en-US" sz="1000"/>
              <a:t>옵션 정보</a:t>
            </a:r>
          </a:p>
        </p:txBody>
      </p:sp>
      <p:grpSp>
        <p:nvGrpSpPr>
          <p:cNvPr id="584838" name="Group 134"/>
          <p:cNvGrpSpPr>
            <a:grpSpLocks/>
          </p:cNvGrpSpPr>
          <p:nvPr/>
        </p:nvGrpSpPr>
        <p:grpSpPr bwMode="auto">
          <a:xfrm>
            <a:off x="8139113" y="5203825"/>
            <a:ext cx="990600" cy="457200"/>
            <a:chOff x="720" y="624"/>
            <a:chExt cx="624" cy="288"/>
          </a:xfrm>
        </p:grpSpPr>
        <p:grpSp>
          <p:nvGrpSpPr>
            <p:cNvPr id="584839" name="Group 13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840" name="Freeform 13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841" name="Text Box 13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연체 요 율</a:t>
                </a:r>
              </a:p>
            </p:txBody>
          </p:sp>
        </p:grpSp>
        <p:sp>
          <p:nvSpPr>
            <p:cNvPr id="584842" name="Line 13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858" name="Group 154"/>
          <p:cNvGrpSpPr>
            <a:grpSpLocks/>
          </p:cNvGrpSpPr>
          <p:nvPr/>
        </p:nvGrpSpPr>
        <p:grpSpPr bwMode="auto">
          <a:xfrm>
            <a:off x="2593975" y="5084763"/>
            <a:ext cx="990600" cy="457200"/>
            <a:chOff x="720" y="624"/>
            <a:chExt cx="624" cy="288"/>
          </a:xfrm>
        </p:grpSpPr>
        <p:grpSp>
          <p:nvGrpSpPr>
            <p:cNvPr id="584859" name="Group 15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860" name="Freeform 15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861" name="Text Box 15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수납내역</a:t>
                </a:r>
              </a:p>
            </p:txBody>
          </p:sp>
        </p:grpSp>
        <p:sp>
          <p:nvSpPr>
            <p:cNvPr id="584862" name="Line 15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4878" name="Group 174"/>
          <p:cNvGrpSpPr>
            <a:grpSpLocks/>
          </p:cNvGrpSpPr>
          <p:nvPr/>
        </p:nvGrpSpPr>
        <p:grpSpPr bwMode="auto">
          <a:xfrm>
            <a:off x="1425575" y="5084763"/>
            <a:ext cx="990600" cy="457200"/>
            <a:chOff x="720" y="624"/>
            <a:chExt cx="624" cy="288"/>
          </a:xfrm>
        </p:grpSpPr>
        <p:grpSp>
          <p:nvGrpSpPr>
            <p:cNvPr id="584879" name="Group 17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880" name="Freeform 17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881" name="Text Box 17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미납내역</a:t>
                </a:r>
              </a:p>
            </p:txBody>
          </p:sp>
        </p:grpSp>
        <p:sp>
          <p:nvSpPr>
            <p:cNvPr id="584882" name="Line 17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4889" name="AutoShape 185"/>
          <p:cNvCxnSpPr>
            <a:cxnSpLocks noChangeShapeType="1"/>
            <a:stCxn id="584710" idx="1"/>
            <a:endCxn id="584826" idx="3"/>
          </p:cNvCxnSpPr>
          <p:nvPr/>
        </p:nvCxnSpPr>
        <p:spPr bwMode="auto">
          <a:xfrm rot="10800000" flipV="1">
            <a:off x="4937125" y="4752975"/>
            <a:ext cx="325438" cy="3175"/>
          </a:xfrm>
          <a:prstGeom prst="bentConnector3">
            <a:avLst>
              <a:gd name="adj1" fmla="val 497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890" name="AutoShape 186"/>
          <p:cNvCxnSpPr>
            <a:cxnSpLocks noChangeShapeType="1"/>
            <a:stCxn id="584739" idx="1"/>
            <a:endCxn id="584827" idx="3"/>
          </p:cNvCxnSpPr>
          <p:nvPr/>
        </p:nvCxnSpPr>
        <p:spPr bwMode="auto">
          <a:xfrm rot="10800000">
            <a:off x="4935538" y="5864225"/>
            <a:ext cx="303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01" name="AutoShape 197"/>
          <p:cNvCxnSpPr>
            <a:cxnSpLocks noChangeShapeType="1"/>
            <a:stCxn id="584827" idx="1"/>
            <a:endCxn id="584861" idx="3"/>
          </p:cNvCxnSpPr>
          <p:nvPr/>
        </p:nvCxnSpPr>
        <p:spPr bwMode="auto">
          <a:xfrm rot="10800000">
            <a:off x="3584575" y="5299075"/>
            <a:ext cx="360363" cy="565150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11" name="AutoShape 207"/>
          <p:cNvCxnSpPr>
            <a:cxnSpLocks noChangeShapeType="1"/>
            <a:stCxn id="584826" idx="1"/>
            <a:endCxn id="584861" idx="3"/>
          </p:cNvCxnSpPr>
          <p:nvPr/>
        </p:nvCxnSpPr>
        <p:spPr bwMode="auto">
          <a:xfrm rot="10800000" flipV="1">
            <a:off x="3584575" y="4756150"/>
            <a:ext cx="361950" cy="5429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4915" name="Group 211"/>
          <p:cNvGrpSpPr>
            <a:grpSpLocks/>
          </p:cNvGrpSpPr>
          <p:nvPr/>
        </p:nvGrpSpPr>
        <p:grpSpPr bwMode="auto">
          <a:xfrm>
            <a:off x="217488" y="3213100"/>
            <a:ext cx="1206500" cy="530225"/>
            <a:chOff x="720" y="624"/>
            <a:chExt cx="624" cy="349"/>
          </a:xfrm>
        </p:grpSpPr>
        <p:grpSp>
          <p:nvGrpSpPr>
            <p:cNvPr id="584916" name="Group 212"/>
            <p:cNvGrpSpPr>
              <a:grpSpLocks/>
            </p:cNvGrpSpPr>
            <p:nvPr/>
          </p:nvGrpSpPr>
          <p:grpSpPr bwMode="auto">
            <a:xfrm>
              <a:off x="720" y="624"/>
              <a:ext cx="624" cy="349"/>
              <a:chOff x="3792" y="336"/>
              <a:chExt cx="576" cy="349"/>
            </a:xfrm>
          </p:grpSpPr>
          <p:sp>
            <p:nvSpPr>
              <p:cNvPr id="584917" name="Freeform 21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918" name="Text Box 21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결제원</a:t>
                </a:r>
              </a:p>
              <a:p>
                <a:pPr algn="ctr"/>
                <a:r>
                  <a:rPr lang="en-US" altLang="ko-KR"/>
                  <a:t>(GiroReceipt)</a:t>
                </a:r>
              </a:p>
            </p:txBody>
          </p:sp>
        </p:grpSp>
        <p:sp>
          <p:nvSpPr>
            <p:cNvPr id="584919" name="Line 21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4920" name="AutoShape 216"/>
          <p:cNvCxnSpPr>
            <a:cxnSpLocks noChangeShapeType="1"/>
            <a:stCxn id="584709" idx="1"/>
            <a:endCxn id="584918" idx="0"/>
          </p:cNvCxnSpPr>
          <p:nvPr/>
        </p:nvCxnSpPr>
        <p:spPr bwMode="auto">
          <a:xfrm rot="10800000" flipV="1">
            <a:off x="820738" y="1065213"/>
            <a:ext cx="298450" cy="22209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921" name="Rectangle 217"/>
          <p:cNvSpPr>
            <a:spLocks noChangeArrowheads="1"/>
          </p:cNvSpPr>
          <p:nvPr/>
        </p:nvSpPr>
        <p:spPr bwMode="auto">
          <a:xfrm>
            <a:off x="361950" y="4484688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관리시스템</a:t>
            </a:r>
          </a:p>
        </p:txBody>
      </p:sp>
      <p:cxnSp>
        <p:nvCxnSpPr>
          <p:cNvPr id="584922" name="AutoShape 218"/>
          <p:cNvCxnSpPr>
            <a:cxnSpLocks noChangeShapeType="1"/>
            <a:stCxn id="584918" idx="2"/>
            <a:endCxn id="584921" idx="0"/>
          </p:cNvCxnSpPr>
          <p:nvPr/>
        </p:nvCxnSpPr>
        <p:spPr bwMode="auto">
          <a:xfrm rot="16200000" flipH="1">
            <a:off x="468312" y="4095751"/>
            <a:ext cx="741363" cy="36512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31" name="AutoShape 227"/>
          <p:cNvCxnSpPr>
            <a:cxnSpLocks noChangeShapeType="1"/>
            <a:stCxn id="584772" idx="3"/>
            <a:endCxn id="584806" idx="0"/>
          </p:cNvCxnSpPr>
          <p:nvPr/>
        </p:nvCxnSpPr>
        <p:spPr bwMode="auto">
          <a:xfrm>
            <a:off x="8048625" y="1400175"/>
            <a:ext cx="369888" cy="1457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32" name="AutoShape 228"/>
          <p:cNvCxnSpPr>
            <a:cxnSpLocks noChangeShapeType="1"/>
            <a:stCxn id="584772" idx="2"/>
            <a:endCxn id="584718" idx="0"/>
          </p:cNvCxnSpPr>
          <p:nvPr/>
        </p:nvCxnSpPr>
        <p:spPr bwMode="auto">
          <a:xfrm rot="16200000" flipH="1">
            <a:off x="6435725" y="2746375"/>
            <a:ext cx="2524125" cy="2889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36" name="AutoShape 232"/>
          <p:cNvCxnSpPr>
            <a:cxnSpLocks noChangeShapeType="1"/>
            <a:stCxn id="584827" idx="2"/>
            <a:endCxn id="584881" idx="2"/>
          </p:cNvCxnSpPr>
          <p:nvPr/>
        </p:nvCxnSpPr>
        <p:spPr bwMode="auto">
          <a:xfrm rot="16200000" flipV="1">
            <a:off x="2851944" y="4504531"/>
            <a:ext cx="657225" cy="2519363"/>
          </a:xfrm>
          <a:prstGeom prst="bentConnector3">
            <a:avLst>
              <a:gd name="adj1" fmla="val -3478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937" name="Text Box 233"/>
          <p:cNvSpPr txBox="1">
            <a:spLocks noChangeArrowheads="1"/>
          </p:cNvSpPr>
          <p:nvPr/>
        </p:nvSpPr>
        <p:spPr bwMode="auto">
          <a:xfrm>
            <a:off x="96838" y="2897188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지로수수료</a:t>
            </a:r>
          </a:p>
        </p:txBody>
      </p:sp>
      <p:grpSp>
        <p:nvGrpSpPr>
          <p:cNvPr id="584944" name="Group 240"/>
          <p:cNvGrpSpPr>
            <a:grpSpLocks/>
          </p:cNvGrpSpPr>
          <p:nvPr/>
        </p:nvGrpSpPr>
        <p:grpSpPr bwMode="auto">
          <a:xfrm>
            <a:off x="1857375" y="1585913"/>
            <a:ext cx="1135063" cy="533400"/>
            <a:chOff x="720" y="624"/>
            <a:chExt cx="624" cy="336"/>
          </a:xfrm>
        </p:grpSpPr>
        <p:grpSp>
          <p:nvGrpSpPr>
            <p:cNvPr id="584945" name="Group 241"/>
            <p:cNvGrpSpPr>
              <a:grpSpLocks/>
            </p:cNvGrpSpPr>
            <p:nvPr/>
          </p:nvGrpSpPr>
          <p:grpSpPr bwMode="auto">
            <a:xfrm>
              <a:off x="720" y="624"/>
              <a:ext cx="624" cy="336"/>
              <a:chOff x="3792" y="336"/>
              <a:chExt cx="576" cy="336"/>
            </a:xfrm>
          </p:grpSpPr>
          <p:sp>
            <p:nvSpPr>
              <p:cNvPr id="584946" name="Freeform 24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947" name="Text Box 24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집금계좌</a:t>
                </a:r>
              </a:p>
              <a:p>
                <a:pPr algn="ctr"/>
                <a:r>
                  <a:rPr lang="en-US" altLang="ko-KR"/>
                  <a:t>(Deposit)</a:t>
                </a:r>
              </a:p>
            </p:txBody>
          </p:sp>
        </p:grpSp>
        <p:sp>
          <p:nvSpPr>
            <p:cNvPr id="584948" name="Line 24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4949" name="AutoShape 245"/>
          <p:cNvCxnSpPr>
            <a:cxnSpLocks noChangeShapeType="1"/>
            <a:stCxn id="584757" idx="2"/>
            <a:endCxn id="584947" idx="0"/>
          </p:cNvCxnSpPr>
          <p:nvPr/>
        </p:nvCxnSpPr>
        <p:spPr bwMode="auto">
          <a:xfrm rot="5400000">
            <a:off x="2540000" y="1179513"/>
            <a:ext cx="368300" cy="596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953" name="Text Box 249"/>
          <p:cNvSpPr txBox="1">
            <a:spLocks noChangeArrowheads="1"/>
          </p:cNvSpPr>
          <p:nvPr/>
        </p:nvSpPr>
        <p:spPr bwMode="auto">
          <a:xfrm>
            <a:off x="2578100" y="2024063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업체코드</a:t>
            </a:r>
            <a:r>
              <a:rPr lang="en-US" altLang="ko-KR" sz="1000"/>
              <a:t>,</a:t>
            </a:r>
            <a:r>
              <a:rPr lang="ko-KR" altLang="en-US" sz="1000"/>
              <a:t>결 제원 코드 반환 </a:t>
            </a:r>
          </a:p>
        </p:txBody>
      </p:sp>
      <p:grpSp>
        <p:nvGrpSpPr>
          <p:cNvPr id="584962" name="Group 258"/>
          <p:cNvGrpSpPr>
            <a:grpSpLocks/>
          </p:cNvGrpSpPr>
          <p:nvPr/>
        </p:nvGrpSpPr>
        <p:grpSpPr bwMode="auto">
          <a:xfrm>
            <a:off x="6985000" y="5132388"/>
            <a:ext cx="847725" cy="384175"/>
            <a:chOff x="720" y="624"/>
            <a:chExt cx="624" cy="288"/>
          </a:xfrm>
        </p:grpSpPr>
        <p:grpSp>
          <p:nvGrpSpPr>
            <p:cNvPr id="584963" name="Group 25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584964" name="Freeform 26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965" name="Text Box 26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옵션</a:t>
                </a:r>
              </a:p>
            </p:txBody>
          </p:sp>
        </p:grpSp>
        <p:sp>
          <p:nvSpPr>
            <p:cNvPr id="584966" name="Line 26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84976" name="AutoShape 272"/>
          <p:cNvCxnSpPr>
            <a:cxnSpLocks noChangeShapeType="1"/>
            <a:stCxn id="584965" idx="1"/>
            <a:endCxn id="584739" idx="3"/>
          </p:cNvCxnSpPr>
          <p:nvPr/>
        </p:nvCxnSpPr>
        <p:spPr bwMode="auto">
          <a:xfrm rot="10800000" flipV="1">
            <a:off x="6319838" y="5334000"/>
            <a:ext cx="665162" cy="530225"/>
          </a:xfrm>
          <a:prstGeom prst="bentConnector3">
            <a:avLst>
              <a:gd name="adj1" fmla="val 5012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77" name="AutoShape 273"/>
          <p:cNvCxnSpPr>
            <a:cxnSpLocks noChangeShapeType="1"/>
            <a:stCxn id="584799" idx="0"/>
            <a:endCxn id="584718" idx="3"/>
          </p:cNvCxnSpPr>
          <p:nvPr/>
        </p:nvCxnSpPr>
        <p:spPr bwMode="auto">
          <a:xfrm rot="5400000" flipH="1">
            <a:off x="8701088" y="3927475"/>
            <a:ext cx="146050" cy="8731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79" name="AutoShape 275"/>
          <p:cNvCxnSpPr>
            <a:cxnSpLocks noChangeShapeType="1"/>
            <a:stCxn id="584841" idx="3"/>
            <a:endCxn id="584739" idx="2"/>
          </p:cNvCxnSpPr>
          <p:nvPr/>
        </p:nvCxnSpPr>
        <p:spPr bwMode="auto">
          <a:xfrm flipH="1">
            <a:off x="5780088" y="5418138"/>
            <a:ext cx="3349625" cy="674687"/>
          </a:xfrm>
          <a:prstGeom prst="bentConnector4">
            <a:avLst>
              <a:gd name="adj1" fmla="val -6824"/>
              <a:gd name="adj2" fmla="val 133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80" name="AutoShape 276"/>
          <p:cNvCxnSpPr>
            <a:cxnSpLocks noChangeShapeType="1"/>
          </p:cNvCxnSpPr>
          <p:nvPr/>
        </p:nvCxnSpPr>
        <p:spPr bwMode="auto">
          <a:xfrm rot="16200000">
            <a:off x="8793163" y="4767263"/>
            <a:ext cx="385762" cy="576262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81" name="AutoShape 277"/>
          <p:cNvCxnSpPr>
            <a:cxnSpLocks noChangeShapeType="1"/>
          </p:cNvCxnSpPr>
          <p:nvPr/>
        </p:nvCxnSpPr>
        <p:spPr bwMode="auto">
          <a:xfrm rot="16200000">
            <a:off x="5930901" y="2640012"/>
            <a:ext cx="374650" cy="3400425"/>
          </a:xfrm>
          <a:prstGeom prst="bentConnector3">
            <a:avLst>
              <a:gd name="adj1" fmla="val 1610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82" name="AutoShape 278"/>
          <p:cNvCxnSpPr>
            <a:cxnSpLocks noChangeShapeType="1"/>
          </p:cNvCxnSpPr>
          <p:nvPr/>
        </p:nvCxnSpPr>
        <p:spPr bwMode="auto">
          <a:xfrm rot="5400000" flipH="1">
            <a:off x="7208838" y="3822700"/>
            <a:ext cx="527050" cy="23082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83" name="AutoShape 279"/>
          <p:cNvCxnSpPr>
            <a:cxnSpLocks noChangeShapeType="1"/>
            <a:stCxn id="584965" idx="1"/>
            <a:endCxn id="584710" idx="3"/>
          </p:cNvCxnSpPr>
          <p:nvPr/>
        </p:nvCxnSpPr>
        <p:spPr bwMode="auto">
          <a:xfrm rot="10800000">
            <a:off x="6326188" y="4752975"/>
            <a:ext cx="658812" cy="58102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85" name="AutoShape 281"/>
          <p:cNvCxnSpPr>
            <a:cxnSpLocks noChangeShapeType="1"/>
            <a:stCxn id="584783" idx="3"/>
            <a:endCxn id="584723" idx="1"/>
          </p:cNvCxnSpPr>
          <p:nvPr/>
        </p:nvCxnSpPr>
        <p:spPr bwMode="auto">
          <a:xfrm flipV="1">
            <a:off x="4305300" y="2490788"/>
            <a:ext cx="1133475" cy="158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86" name="AutoShape 282"/>
          <p:cNvCxnSpPr>
            <a:cxnSpLocks noChangeShapeType="1"/>
            <a:stCxn id="584782" idx="3"/>
            <a:endCxn id="584744" idx="0"/>
          </p:cNvCxnSpPr>
          <p:nvPr/>
        </p:nvCxnSpPr>
        <p:spPr bwMode="auto">
          <a:xfrm>
            <a:off x="2505075" y="2624138"/>
            <a:ext cx="512763" cy="4921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988" name="AutoShape 284"/>
          <p:cNvSpPr>
            <a:spLocks noChangeArrowheads="1"/>
          </p:cNvSpPr>
          <p:nvPr/>
        </p:nvSpPr>
        <p:spPr bwMode="auto">
          <a:xfrm>
            <a:off x="2073275" y="3933825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지로대상</a:t>
            </a:r>
          </a:p>
          <a:p>
            <a:pPr algn="ctr"/>
            <a:r>
              <a:rPr lang="ko-KR" altLang="en-US"/>
              <a:t>등록</a:t>
            </a:r>
          </a:p>
        </p:txBody>
      </p:sp>
      <p:cxnSp>
        <p:nvCxnSpPr>
          <p:cNvPr id="584989" name="AutoShape 285"/>
          <p:cNvCxnSpPr>
            <a:cxnSpLocks noChangeShapeType="1"/>
            <a:stCxn id="584988" idx="2"/>
            <a:endCxn id="584861" idx="0"/>
          </p:cNvCxnSpPr>
          <p:nvPr/>
        </p:nvCxnSpPr>
        <p:spPr bwMode="auto">
          <a:xfrm rot="16200000" flipH="1">
            <a:off x="2443956" y="4515644"/>
            <a:ext cx="769938" cy="520700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90" name="AutoShape 286"/>
          <p:cNvCxnSpPr>
            <a:cxnSpLocks noChangeShapeType="1"/>
            <a:stCxn id="584988" idx="2"/>
            <a:endCxn id="584881" idx="0"/>
          </p:cNvCxnSpPr>
          <p:nvPr/>
        </p:nvCxnSpPr>
        <p:spPr bwMode="auto">
          <a:xfrm rot="5400000">
            <a:off x="1859756" y="4452144"/>
            <a:ext cx="769938" cy="647700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91" name="AutoShape 287"/>
          <p:cNvCxnSpPr>
            <a:cxnSpLocks noChangeShapeType="1"/>
            <a:stCxn id="584744" idx="3"/>
            <a:endCxn id="584988" idx="3"/>
          </p:cNvCxnSpPr>
          <p:nvPr/>
        </p:nvCxnSpPr>
        <p:spPr bwMode="auto">
          <a:xfrm flipH="1">
            <a:off x="3063875" y="3344863"/>
            <a:ext cx="449263" cy="817562"/>
          </a:xfrm>
          <a:prstGeom prst="bentConnector3">
            <a:avLst>
              <a:gd name="adj1" fmla="val -50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92" name="AutoShape 288"/>
          <p:cNvCxnSpPr>
            <a:cxnSpLocks noChangeShapeType="1"/>
            <a:stCxn id="584782" idx="2"/>
            <a:endCxn id="584988" idx="1"/>
          </p:cNvCxnSpPr>
          <p:nvPr/>
        </p:nvCxnSpPr>
        <p:spPr bwMode="auto">
          <a:xfrm rot="16200000" flipH="1">
            <a:off x="1368425" y="3457576"/>
            <a:ext cx="1309687" cy="1000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93" name="AutoShape 289"/>
          <p:cNvCxnSpPr>
            <a:cxnSpLocks noChangeShapeType="1"/>
            <a:stCxn id="584709" idx="2"/>
            <a:endCxn id="584947" idx="0"/>
          </p:cNvCxnSpPr>
          <p:nvPr/>
        </p:nvCxnSpPr>
        <p:spPr bwMode="auto">
          <a:xfrm rot="16200000" flipH="1">
            <a:off x="1835944" y="1072357"/>
            <a:ext cx="368300" cy="8112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94" name="AutoShape 290"/>
          <p:cNvCxnSpPr>
            <a:cxnSpLocks noChangeShapeType="1"/>
            <a:stCxn id="584947" idx="3"/>
            <a:endCxn id="584783" idx="0"/>
          </p:cNvCxnSpPr>
          <p:nvPr/>
        </p:nvCxnSpPr>
        <p:spPr bwMode="auto">
          <a:xfrm>
            <a:off x="2992438" y="1890713"/>
            <a:ext cx="781050" cy="5302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995" name="AutoShape 291"/>
          <p:cNvCxnSpPr>
            <a:cxnSpLocks noChangeShapeType="1"/>
            <a:stCxn id="584947" idx="2"/>
            <a:endCxn id="584782" idx="0"/>
          </p:cNvCxnSpPr>
          <p:nvPr/>
        </p:nvCxnSpPr>
        <p:spPr bwMode="auto">
          <a:xfrm rot="5400000">
            <a:off x="2061369" y="2031207"/>
            <a:ext cx="276225" cy="452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996" name="Text Box 292"/>
          <p:cNvSpPr txBox="1">
            <a:spLocks noChangeArrowheads="1"/>
          </p:cNvSpPr>
          <p:nvPr/>
        </p:nvSpPr>
        <p:spPr bwMode="auto">
          <a:xfrm>
            <a:off x="1928813" y="1274763"/>
            <a:ext cx="792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000"/>
              <a:t>은행 코드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28.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자동수납등록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은행용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endParaRPr lang="ko-KR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2771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데이터로 관리되는 은행에 한해서 동서</a:t>
            </a:r>
            <a:r>
              <a:rPr lang="en-US" altLang="ko-KR" sz="1000"/>
              <a:t>ITS</a:t>
            </a:r>
            <a:r>
              <a:rPr lang="ko-KR" altLang="en-US" sz="1000"/>
              <a:t>에서 관리하는 은행의 데이터를 자동수납 테이블에 저장하여 체크하는 　</a:t>
            </a:r>
            <a:r>
              <a:rPr lang="ko-KR" altLang="en-US" sz="1000" b="1"/>
              <a:t>　</a:t>
            </a:r>
            <a:r>
              <a:rPr lang="ko-KR" altLang="en-US" sz="1000"/>
              <a:t>  </a:t>
            </a:r>
          </a:p>
          <a:p>
            <a:r>
              <a:rPr lang="ko-KR" altLang="en-US" sz="1000"/>
              <a:t>    작업이다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  </a:t>
            </a:r>
          </a:p>
        </p:txBody>
      </p:sp>
      <p:sp>
        <p:nvSpPr>
          <p:cNvPr id="672773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72774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72775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72776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수시</a:t>
            </a:r>
          </a:p>
        </p:txBody>
      </p:sp>
      <p:sp>
        <p:nvSpPr>
          <p:cNvPr id="672777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72778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 </a:t>
            </a:r>
            <a:r>
              <a:rPr lang="ko-KR" altLang="en-US" sz="1000"/>
              <a:t>입금 내역조회는  입금 내역조회확인</a:t>
            </a:r>
            <a:r>
              <a:rPr lang="en-US" altLang="ko-KR" sz="1000"/>
              <a:t>, </a:t>
            </a:r>
            <a:r>
              <a:rPr lang="ko-KR" altLang="en-US" sz="1000"/>
              <a:t>관리비 가져오기</a:t>
            </a:r>
            <a:r>
              <a:rPr lang="en-US" altLang="ko-KR" sz="1000"/>
              <a:t>, </a:t>
            </a:r>
            <a:r>
              <a:rPr lang="ko-KR" altLang="en-US" sz="1000"/>
              <a:t>자동수납등록</a:t>
            </a:r>
            <a:r>
              <a:rPr lang="en-US" altLang="ko-KR" sz="1000"/>
              <a:t>,</a:t>
            </a:r>
            <a:r>
              <a:rPr lang="ko-KR" altLang="en-US" sz="1000"/>
              <a:t>입금내역다운  의 </a:t>
            </a:r>
            <a:r>
              <a:rPr lang="en-US" altLang="ko-KR" sz="1000"/>
              <a:t>4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입금 내역조회확인  </a:t>
            </a:r>
          </a:p>
          <a:p>
            <a:r>
              <a:rPr lang="ko-KR" altLang="en-US" sz="1000"/>
              <a:t>   ● 동서 </a:t>
            </a:r>
            <a:r>
              <a:rPr lang="en-US" altLang="ko-KR" sz="1000"/>
              <a:t>ITS</a:t>
            </a:r>
            <a:r>
              <a:rPr lang="ko-KR" altLang="en-US" sz="1000"/>
              <a:t>에서 관리하는 단지에서 파일로 자동수납 테이블에 저장한 데이터에 한해서  </a:t>
            </a:r>
          </a:p>
          <a:p>
            <a:r>
              <a:rPr lang="ko-KR" altLang="en-US" sz="1000"/>
              <a:t>       수납은행</a:t>
            </a:r>
            <a:r>
              <a:rPr lang="en-US" altLang="ko-KR" sz="1000"/>
              <a:t>,</a:t>
            </a:r>
            <a:r>
              <a:rPr lang="ko-KR" altLang="en-US" sz="1000"/>
              <a:t>관리구분</a:t>
            </a:r>
            <a:r>
              <a:rPr lang="en-US" altLang="ko-KR" sz="1000"/>
              <a:t>,</a:t>
            </a:r>
            <a:r>
              <a:rPr lang="ko-KR" altLang="en-US" sz="1000"/>
              <a:t>출력양식</a:t>
            </a:r>
            <a:r>
              <a:rPr lang="en-US" altLang="ko-KR" sz="1000"/>
              <a:t>,</a:t>
            </a:r>
            <a:r>
              <a:rPr lang="ko-KR" altLang="en-US" sz="1000"/>
              <a:t>처리구분을  선택하여 입금 내역을 조회한다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4409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29.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동서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ITS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단지관리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44100" name="Group 4"/>
          <p:cNvGrpSpPr>
            <a:grpSpLocks/>
          </p:cNvGrpSpPr>
          <p:nvPr/>
        </p:nvGrpSpPr>
        <p:grpSpPr bwMode="auto">
          <a:xfrm>
            <a:off x="4826000" y="5059363"/>
            <a:ext cx="990600" cy="473075"/>
            <a:chOff x="720" y="624"/>
            <a:chExt cx="624" cy="298"/>
          </a:xfrm>
        </p:grpSpPr>
        <p:grpSp>
          <p:nvGrpSpPr>
            <p:cNvPr id="644101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98"/>
              <a:chOff x="3792" y="336"/>
              <a:chExt cx="576" cy="298"/>
            </a:xfrm>
          </p:grpSpPr>
          <p:sp>
            <p:nvSpPr>
              <p:cNvPr id="644102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4103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1000"/>
                  <a:t>Dsits_Deposit </a:t>
                </a:r>
              </a:p>
            </p:txBody>
          </p:sp>
        </p:grpSp>
        <p:sp>
          <p:nvSpPr>
            <p:cNvPr id="644104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4105" name="Rectangle 9"/>
          <p:cNvSpPr>
            <a:spLocks noChangeArrowheads="1"/>
          </p:cNvSpPr>
          <p:nvPr/>
        </p:nvSpPr>
        <p:spPr bwMode="auto">
          <a:xfrm>
            <a:off x="1296988" y="836613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동서</a:t>
            </a:r>
            <a:r>
              <a:rPr lang="en-US" altLang="ko-KR"/>
              <a:t>ITS</a:t>
            </a:r>
          </a:p>
        </p:txBody>
      </p:sp>
      <p:sp>
        <p:nvSpPr>
          <p:cNvPr id="644106" name="AutoShape 10"/>
          <p:cNvSpPr>
            <a:spLocks noChangeArrowheads="1"/>
          </p:cNvSpPr>
          <p:nvPr/>
        </p:nvSpPr>
        <p:spPr bwMode="auto">
          <a:xfrm>
            <a:off x="6681788" y="3213100"/>
            <a:ext cx="1295400" cy="3857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동서</a:t>
            </a:r>
            <a:r>
              <a:rPr lang="en-US" altLang="ko-KR"/>
              <a:t>ITS</a:t>
            </a:r>
          </a:p>
          <a:p>
            <a:pPr algn="ctr"/>
            <a:r>
              <a:rPr lang="ko-KR" altLang="en-US"/>
              <a:t>단지 저장</a:t>
            </a:r>
          </a:p>
          <a:p>
            <a:pPr algn="ctr"/>
            <a:endParaRPr lang="en-US" altLang="ko-KR"/>
          </a:p>
        </p:txBody>
      </p:sp>
      <p:sp>
        <p:nvSpPr>
          <p:cNvPr id="644107" name="AutoShape 11"/>
          <p:cNvSpPr>
            <a:spLocks noChangeArrowheads="1"/>
          </p:cNvSpPr>
          <p:nvPr/>
        </p:nvSpPr>
        <p:spPr bwMode="auto">
          <a:xfrm>
            <a:off x="1281113" y="5661025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 </a:t>
            </a:r>
            <a:r>
              <a:rPr lang="ko-KR" altLang="en-US"/>
              <a:t>동서</a:t>
            </a:r>
            <a:r>
              <a:rPr lang="en-US" altLang="ko-KR"/>
              <a:t>ITS </a:t>
            </a:r>
          </a:p>
          <a:p>
            <a:pPr algn="ctr"/>
            <a:r>
              <a:rPr lang="ko-KR" altLang="en-US"/>
              <a:t>단지삭제</a:t>
            </a:r>
          </a:p>
        </p:txBody>
      </p:sp>
      <p:sp>
        <p:nvSpPr>
          <p:cNvPr id="644110" name="AutoShape 14"/>
          <p:cNvSpPr>
            <a:spLocks noChangeArrowheads="1"/>
          </p:cNvSpPr>
          <p:nvPr/>
        </p:nvSpPr>
        <p:spPr bwMode="auto">
          <a:xfrm>
            <a:off x="1136650" y="4294188"/>
            <a:ext cx="1295400" cy="5032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동서</a:t>
            </a:r>
            <a:r>
              <a:rPr lang="en-US" altLang="ko-KR"/>
              <a:t>ITS</a:t>
            </a:r>
          </a:p>
          <a:p>
            <a:pPr algn="ctr"/>
            <a:r>
              <a:rPr lang="ko-KR" altLang="en-US"/>
              <a:t>단지 조회확인</a:t>
            </a:r>
          </a:p>
        </p:txBody>
      </p:sp>
      <p:sp>
        <p:nvSpPr>
          <p:cNvPr id="644111" name="AutoShape 15"/>
          <p:cNvSpPr>
            <a:spLocks noChangeArrowheads="1"/>
          </p:cNvSpPr>
          <p:nvPr/>
        </p:nvSpPr>
        <p:spPr bwMode="auto">
          <a:xfrm>
            <a:off x="487363" y="3116263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동서</a:t>
            </a:r>
            <a:r>
              <a:rPr lang="en-US" altLang="ko-KR"/>
              <a:t>ITS</a:t>
            </a:r>
            <a:r>
              <a:rPr lang="ko-KR" altLang="en-US"/>
              <a:t>집금</a:t>
            </a:r>
          </a:p>
          <a:p>
            <a:pPr algn="ctr"/>
            <a:r>
              <a:rPr lang="ko-KR" altLang="en-US"/>
              <a:t>여부 확인</a:t>
            </a:r>
          </a:p>
        </p:txBody>
      </p:sp>
      <p:cxnSp>
        <p:nvCxnSpPr>
          <p:cNvPr id="644112" name="AutoShape 16"/>
          <p:cNvCxnSpPr>
            <a:cxnSpLocks noChangeShapeType="1"/>
          </p:cNvCxnSpPr>
          <p:nvPr/>
        </p:nvCxnSpPr>
        <p:spPr bwMode="auto">
          <a:xfrm rot="10800000" flipV="1">
            <a:off x="5816600" y="3471863"/>
            <a:ext cx="865188" cy="18288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4115" name="AutoShape 19"/>
          <p:cNvCxnSpPr>
            <a:cxnSpLocks noChangeShapeType="1"/>
            <a:stCxn id="644110" idx="2"/>
            <a:endCxn id="644107" idx="0"/>
          </p:cNvCxnSpPr>
          <p:nvPr/>
        </p:nvCxnSpPr>
        <p:spPr bwMode="auto">
          <a:xfrm rot="16200000" flipH="1">
            <a:off x="1443038" y="5138737"/>
            <a:ext cx="863600" cy="180975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4117" name="Group 21"/>
          <p:cNvGrpSpPr>
            <a:grpSpLocks/>
          </p:cNvGrpSpPr>
          <p:nvPr/>
        </p:nvGrpSpPr>
        <p:grpSpPr bwMode="auto">
          <a:xfrm>
            <a:off x="1209675" y="1819275"/>
            <a:ext cx="1277938" cy="457200"/>
            <a:chOff x="720" y="624"/>
            <a:chExt cx="624" cy="288"/>
          </a:xfrm>
        </p:grpSpPr>
        <p:grpSp>
          <p:nvGrpSpPr>
            <p:cNvPr id="644118" name="Group 22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4119" name="Freeform 23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4120" name="Text Box 24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1000"/>
                  <a:t>단지 정보</a:t>
                </a:r>
              </a:p>
            </p:txBody>
          </p:sp>
        </p:grpSp>
        <p:sp>
          <p:nvSpPr>
            <p:cNvPr id="644121" name="Line 25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4125" name="Text Box 29"/>
          <p:cNvSpPr txBox="1">
            <a:spLocks noChangeArrowheads="1"/>
          </p:cNvSpPr>
          <p:nvPr/>
        </p:nvSpPr>
        <p:spPr bwMode="auto">
          <a:xfrm>
            <a:off x="920750" y="2320925"/>
            <a:ext cx="936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단지코드 명</a:t>
            </a:r>
          </a:p>
        </p:txBody>
      </p:sp>
      <p:cxnSp>
        <p:nvCxnSpPr>
          <p:cNvPr id="644126" name="AutoShape 30"/>
          <p:cNvCxnSpPr>
            <a:cxnSpLocks noChangeShapeType="1"/>
            <a:stCxn id="644110" idx="3"/>
            <a:endCxn id="644106" idx="1"/>
          </p:cNvCxnSpPr>
          <p:nvPr/>
        </p:nvCxnSpPr>
        <p:spPr bwMode="auto">
          <a:xfrm flipV="1">
            <a:off x="2432050" y="3406775"/>
            <a:ext cx="4249738" cy="1139825"/>
          </a:xfrm>
          <a:prstGeom prst="bent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4127" name="AutoShape 31"/>
          <p:cNvCxnSpPr>
            <a:cxnSpLocks noChangeShapeType="1"/>
            <a:stCxn id="644107" idx="2"/>
            <a:endCxn id="644103" idx="2"/>
          </p:cNvCxnSpPr>
          <p:nvPr/>
        </p:nvCxnSpPr>
        <p:spPr bwMode="auto">
          <a:xfrm rot="5400000" flipH="1" flipV="1">
            <a:off x="3363119" y="4134644"/>
            <a:ext cx="560387" cy="3355975"/>
          </a:xfrm>
          <a:prstGeom prst="bentConnector3">
            <a:avLst>
              <a:gd name="adj1" fmla="val -4079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4128" name="Text Box 32"/>
          <p:cNvSpPr txBox="1">
            <a:spLocks noChangeArrowheads="1"/>
          </p:cNvSpPr>
          <p:nvPr/>
        </p:nvSpPr>
        <p:spPr bwMode="auto">
          <a:xfrm>
            <a:off x="2576513" y="4687888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동서</a:t>
            </a:r>
            <a:r>
              <a:rPr lang="en-US" altLang="ko-KR" sz="1000"/>
              <a:t>ITS</a:t>
            </a:r>
            <a:r>
              <a:rPr lang="ko-KR" altLang="en-US" sz="1000"/>
              <a:t>관리 단지 정보</a:t>
            </a:r>
          </a:p>
        </p:txBody>
      </p:sp>
      <p:cxnSp>
        <p:nvCxnSpPr>
          <p:cNvPr id="644129" name="AutoShape 33"/>
          <p:cNvCxnSpPr>
            <a:cxnSpLocks noChangeShapeType="1"/>
          </p:cNvCxnSpPr>
          <p:nvPr/>
        </p:nvCxnSpPr>
        <p:spPr bwMode="auto">
          <a:xfrm rot="10800000">
            <a:off x="2432050" y="4589463"/>
            <a:ext cx="2393950" cy="711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4130" name="AutoShape 34"/>
          <p:cNvSpPr>
            <a:spLocks noChangeArrowheads="1"/>
          </p:cNvSpPr>
          <p:nvPr/>
        </p:nvSpPr>
        <p:spPr bwMode="auto">
          <a:xfrm>
            <a:off x="2287588" y="3116263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동서</a:t>
            </a:r>
            <a:r>
              <a:rPr lang="en-US" altLang="ko-KR"/>
              <a:t>ITS</a:t>
            </a:r>
            <a:r>
              <a:rPr lang="ko-KR" altLang="en-US"/>
              <a:t>모 계좌</a:t>
            </a:r>
          </a:p>
          <a:p>
            <a:pPr algn="ctr"/>
            <a:r>
              <a:rPr lang="ko-KR" altLang="en-US"/>
              <a:t>종류 확인</a:t>
            </a:r>
          </a:p>
        </p:txBody>
      </p:sp>
      <p:cxnSp>
        <p:nvCxnSpPr>
          <p:cNvPr id="644134" name="AutoShape 38"/>
          <p:cNvCxnSpPr>
            <a:cxnSpLocks noChangeShapeType="1"/>
            <a:stCxn id="644105" idx="2"/>
            <a:endCxn id="644120" idx="0"/>
          </p:cNvCxnSpPr>
          <p:nvPr/>
        </p:nvCxnSpPr>
        <p:spPr bwMode="auto">
          <a:xfrm rot="5400000">
            <a:off x="1556545" y="1586706"/>
            <a:ext cx="601662" cy="15875"/>
          </a:xfrm>
          <a:prstGeom prst="bent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4135" name="AutoShape 39"/>
          <p:cNvCxnSpPr>
            <a:cxnSpLocks noChangeShapeType="1"/>
            <a:stCxn id="644120" idx="2"/>
            <a:endCxn id="644130" idx="0"/>
          </p:cNvCxnSpPr>
          <p:nvPr/>
        </p:nvCxnSpPr>
        <p:spPr bwMode="auto">
          <a:xfrm rot="16200000" flipH="1">
            <a:off x="1851025" y="2138363"/>
            <a:ext cx="976313" cy="979487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4136" name="AutoShape 40"/>
          <p:cNvCxnSpPr>
            <a:cxnSpLocks noChangeShapeType="1"/>
            <a:stCxn id="644120" idx="2"/>
            <a:endCxn id="644111" idx="0"/>
          </p:cNvCxnSpPr>
          <p:nvPr/>
        </p:nvCxnSpPr>
        <p:spPr bwMode="auto">
          <a:xfrm rot="5400000">
            <a:off x="950912" y="2217738"/>
            <a:ext cx="976313" cy="820738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4137" name="AutoShape 41"/>
          <p:cNvCxnSpPr>
            <a:cxnSpLocks noChangeShapeType="1"/>
            <a:stCxn id="644130" idx="2"/>
            <a:endCxn id="644110" idx="0"/>
          </p:cNvCxnSpPr>
          <p:nvPr/>
        </p:nvCxnSpPr>
        <p:spPr bwMode="auto">
          <a:xfrm rot="5400000">
            <a:off x="1946275" y="3411538"/>
            <a:ext cx="720725" cy="1044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4138" name="AutoShape 42"/>
          <p:cNvCxnSpPr>
            <a:cxnSpLocks noChangeShapeType="1"/>
            <a:stCxn id="644111" idx="2"/>
            <a:endCxn id="644110" idx="0"/>
          </p:cNvCxnSpPr>
          <p:nvPr/>
        </p:nvCxnSpPr>
        <p:spPr bwMode="auto">
          <a:xfrm rot="16200000" flipH="1">
            <a:off x="1046162" y="3556001"/>
            <a:ext cx="720725" cy="755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4139" name="AutoShape 43"/>
          <p:cNvCxnSpPr>
            <a:cxnSpLocks noChangeShapeType="1"/>
            <a:stCxn id="644106" idx="0"/>
            <a:endCxn id="644120" idx="3"/>
          </p:cNvCxnSpPr>
          <p:nvPr/>
        </p:nvCxnSpPr>
        <p:spPr bwMode="auto">
          <a:xfrm rot="5400000" flipH="1">
            <a:off x="4310857" y="194469"/>
            <a:ext cx="1195387" cy="4841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4140" name="Text Box 44"/>
          <p:cNvSpPr txBox="1">
            <a:spLocks noChangeArrowheads="1"/>
          </p:cNvSpPr>
          <p:nvPr/>
        </p:nvSpPr>
        <p:spPr bwMode="auto">
          <a:xfrm>
            <a:off x="2865438" y="1960563"/>
            <a:ext cx="1943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동서</a:t>
            </a:r>
            <a:r>
              <a:rPr lang="en-US" altLang="ko-KR" sz="1000"/>
              <a:t>ITS</a:t>
            </a:r>
            <a:r>
              <a:rPr lang="ko-KR" altLang="en-US" sz="1000"/>
              <a:t>단지수정정보 </a:t>
            </a:r>
          </a:p>
        </p:txBody>
      </p:sp>
      <p:sp>
        <p:nvSpPr>
          <p:cNvPr id="644142" name="AutoShape 46"/>
          <p:cNvSpPr>
            <a:spLocks noChangeArrowheads="1"/>
          </p:cNvSpPr>
          <p:nvPr/>
        </p:nvSpPr>
        <p:spPr bwMode="auto">
          <a:xfrm>
            <a:off x="3224213" y="1243013"/>
            <a:ext cx="1081087" cy="3857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④</a:t>
            </a:r>
            <a:r>
              <a:rPr lang="ko-KR" altLang="en-US"/>
              <a:t>사용자등록</a:t>
            </a:r>
          </a:p>
          <a:p>
            <a:pPr algn="ctr"/>
            <a:endParaRPr lang="en-US" altLang="ko-KR"/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4448175" y="1243013"/>
            <a:ext cx="1295400" cy="3857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⑤</a:t>
            </a:r>
            <a:r>
              <a:rPr lang="ko-KR" altLang="en-US"/>
              <a:t>단지별 모</a:t>
            </a:r>
          </a:p>
          <a:p>
            <a:pPr algn="ctr"/>
            <a:r>
              <a:rPr lang="ko-KR" altLang="en-US"/>
              <a:t>계좌 관리</a:t>
            </a:r>
          </a:p>
          <a:p>
            <a:pPr algn="ctr"/>
            <a:endParaRPr lang="en-US" altLang="ko-KR"/>
          </a:p>
        </p:txBody>
      </p:sp>
      <p:cxnSp>
        <p:nvCxnSpPr>
          <p:cNvPr id="644144" name="AutoShape 48"/>
          <p:cNvCxnSpPr>
            <a:cxnSpLocks noChangeShapeType="1"/>
            <a:stCxn id="644105" idx="3"/>
            <a:endCxn id="644142" idx="0"/>
          </p:cNvCxnSpPr>
          <p:nvPr/>
        </p:nvCxnSpPr>
        <p:spPr bwMode="auto">
          <a:xfrm>
            <a:off x="2432050" y="1065213"/>
            <a:ext cx="1333500" cy="177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4145" name="AutoShape 49"/>
          <p:cNvCxnSpPr>
            <a:cxnSpLocks noChangeShapeType="1"/>
            <a:stCxn id="644105" idx="3"/>
            <a:endCxn id="644143" idx="0"/>
          </p:cNvCxnSpPr>
          <p:nvPr/>
        </p:nvCxnSpPr>
        <p:spPr bwMode="auto">
          <a:xfrm>
            <a:off x="2432050" y="1065213"/>
            <a:ext cx="2663825" cy="177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4146" name="AutoShape 50"/>
          <p:cNvSpPr>
            <a:spLocks noChangeArrowheads="1"/>
          </p:cNvSpPr>
          <p:nvPr/>
        </p:nvSpPr>
        <p:spPr bwMode="auto">
          <a:xfrm>
            <a:off x="5889625" y="1243013"/>
            <a:ext cx="792163" cy="3857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⑥</a:t>
            </a:r>
            <a:r>
              <a:rPr lang="ko-KR" altLang="en-US"/>
              <a:t>변 경</a:t>
            </a:r>
          </a:p>
          <a:p>
            <a:pPr algn="ctr"/>
            <a:endParaRPr lang="en-US" altLang="ko-KR"/>
          </a:p>
        </p:txBody>
      </p:sp>
      <p:sp>
        <p:nvSpPr>
          <p:cNvPr id="644147" name="AutoShape 51"/>
          <p:cNvSpPr>
            <a:spLocks noChangeArrowheads="1"/>
          </p:cNvSpPr>
          <p:nvPr/>
        </p:nvSpPr>
        <p:spPr bwMode="auto">
          <a:xfrm>
            <a:off x="6897688" y="1243013"/>
            <a:ext cx="792162" cy="3857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⑦</a:t>
            </a:r>
            <a:r>
              <a:rPr lang="ko-KR" altLang="en-US"/>
              <a:t>변 환</a:t>
            </a:r>
          </a:p>
          <a:p>
            <a:pPr algn="ctr"/>
            <a:endParaRPr lang="en-US" altLang="ko-KR"/>
          </a:p>
        </p:txBody>
      </p:sp>
      <p:cxnSp>
        <p:nvCxnSpPr>
          <p:cNvPr id="644148" name="AutoShape 52"/>
          <p:cNvCxnSpPr>
            <a:cxnSpLocks noChangeShapeType="1"/>
            <a:stCxn id="644105" idx="3"/>
            <a:endCxn id="644147" idx="0"/>
          </p:cNvCxnSpPr>
          <p:nvPr/>
        </p:nvCxnSpPr>
        <p:spPr bwMode="auto">
          <a:xfrm>
            <a:off x="2432050" y="1065213"/>
            <a:ext cx="4862513" cy="177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4149" name="AutoShape 53"/>
          <p:cNvCxnSpPr>
            <a:cxnSpLocks noChangeShapeType="1"/>
            <a:stCxn id="644105" idx="3"/>
            <a:endCxn id="644146" idx="0"/>
          </p:cNvCxnSpPr>
          <p:nvPr/>
        </p:nvCxnSpPr>
        <p:spPr bwMode="auto">
          <a:xfrm>
            <a:off x="2432050" y="1065213"/>
            <a:ext cx="3854450" cy="177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29.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동서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ITS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단지관리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45124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동서 </a:t>
            </a:r>
            <a:r>
              <a:rPr lang="en-US" altLang="ko-KR" sz="1000"/>
              <a:t>ITS</a:t>
            </a:r>
            <a:r>
              <a:rPr lang="ko-KR" altLang="en-US" sz="1000"/>
              <a:t>에서 관리하는 단지에 한해서 관리하는 작업이다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● 동서 </a:t>
            </a:r>
            <a:r>
              <a:rPr lang="en-US" altLang="ko-KR" sz="1000"/>
              <a:t>ITS</a:t>
            </a:r>
            <a:r>
              <a:rPr lang="ko-KR" altLang="en-US" sz="1000"/>
              <a:t>에 관리코자 하면 동서 </a:t>
            </a:r>
            <a:r>
              <a:rPr lang="en-US" altLang="ko-KR" sz="1000"/>
              <a:t>ITS </a:t>
            </a:r>
            <a:r>
              <a:rPr lang="ko-KR" altLang="en-US" sz="1000"/>
              <a:t>집 금 계좌에 </a:t>
            </a:r>
            <a:r>
              <a:rPr lang="en-US" altLang="ko-KR" sz="1000"/>
              <a:t>Y</a:t>
            </a:r>
            <a:r>
              <a:rPr lang="ko-KR" altLang="en-US" sz="1000"/>
              <a:t>를  넣어 주고 동서 </a:t>
            </a:r>
            <a:r>
              <a:rPr lang="en-US" altLang="ko-KR" sz="1000"/>
              <a:t>ITS </a:t>
            </a:r>
            <a:r>
              <a:rPr lang="ko-KR" altLang="en-US" sz="1000"/>
              <a:t>모 계좌 코드를 넣어주면 된다</a:t>
            </a:r>
            <a:r>
              <a:rPr lang="en-US" altLang="ko-KR" sz="1000"/>
              <a:t>. </a:t>
            </a:r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45129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45130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동서</a:t>
            </a:r>
            <a:r>
              <a:rPr lang="en-US" altLang="ko-KR" sz="1000"/>
              <a:t>ITS</a:t>
            </a:r>
            <a:r>
              <a:rPr lang="ko-KR" altLang="en-US" sz="1000"/>
              <a:t>단지 관리 에서  동서</a:t>
            </a:r>
            <a:r>
              <a:rPr lang="en-US" altLang="ko-KR" sz="1000"/>
              <a:t>ITS </a:t>
            </a:r>
            <a:r>
              <a:rPr lang="ko-KR" altLang="en-US" sz="1000"/>
              <a:t>단지 조회확인</a:t>
            </a:r>
            <a:r>
              <a:rPr lang="en-US" altLang="ko-KR" sz="1000"/>
              <a:t>, </a:t>
            </a:r>
            <a:r>
              <a:rPr lang="ko-KR" altLang="en-US" sz="1000"/>
              <a:t>동서</a:t>
            </a:r>
            <a:r>
              <a:rPr lang="en-US" altLang="ko-KR" sz="1000"/>
              <a:t>ITS </a:t>
            </a:r>
            <a:r>
              <a:rPr lang="ko-KR" altLang="en-US" sz="1000"/>
              <a:t>단지저장</a:t>
            </a:r>
            <a:r>
              <a:rPr lang="en-US" altLang="ko-KR" sz="1000"/>
              <a:t>, </a:t>
            </a:r>
            <a:r>
              <a:rPr lang="ko-KR" altLang="en-US" sz="1000"/>
              <a:t>동서</a:t>
            </a:r>
            <a:r>
              <a:rPr lang="en-US" altLang="ko-KR" sz="1000"/>
              <a:t>ITS</a:t>
            </a:r>
            <a:r>
              <a:rPr lang="ko-KR" altLang="en-US" sz="1000"/>
              <a:t>단지삭제</a:t>
            </a:r>
            <a:r>
              <a:rPr lang="en-US" altLang="ko-KR" sz="1000"/>
              <a:t>,</a:t>
            </a:r>
            <a:r>
              <a:rPr lang="ko-KR" altLang="en-US" sz="1000"/>
              <a:t>사용자등록</a:t>
            </a:r>
            <a:r>
              <a:rPr lang="en-US" altLang="ko-KR" sz="1000"/>
              <a:t>,</a:t>
            </a:r>
            <a:r>
              <a:rPr lang="ko-KR" altLang="en-US" sz="1000"/>
              <a:t>단지별 모 계좌관리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,</a:t>
            </a:r>
            <a:r>
              <a:rPr lang="ko-KR" altLang="en-US" sz="1000"/>
              <a:t>변경</a:t>
            </a:r>
            <a:r>
              <a:rPr lang="en-US" altLang="ko-KR" sz="1000"/>
              <a:t>,</a:t>
            </a:r>
            <a:r>
              <a:rPr lang="ko-KR" altLang="en-US" sz="1000"/>
              <a:t>변환의 </a:t>
            </a:r>
            <a:r>
              <a:rPr lang="en-US" altLang="ko-KR" sz="1000"/>
              <a:t>7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동서</a:t>
            </a:r>
            <a:r>
              <a:rPr lang="en-US" altLang="ko-KR" sz="1000"/>
              <a:t>ITS </a:t>
            </a:r>
            <a:r>
              <a:rPr lang="ko-KR" altLang="en-US" sz="1000"/>
              <a:t>단지 조회확인  </a:t>
            </a:r>
          </a:p>
          <a:p>
            <a:r>
              <a:rPr lang="ko-KR" altLang="en-US" sz="1000"/>
              <a:t>   ● 단지를 선택하면 단지에서 관리하는 계좌가 조회된다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동서</a:t>
            </a:r>
            <a:r>
              <a:rPr lang="en-US" altLang="ko-KR" sz="1000"/>
              <a:t>ITS </a:t>
            </a:r>
            <a:r>
              <a:rPr lang="ko-KR" altLang="en-US" sz="1000"/>
              <a:t>단지 저장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동서 </a:t>
            </a:r>
            <a:r>
              <a:rPr lang="en-US" altLang="ko-KR" sz="1000"/>
              <a:t>ITS</a:t>
            </a:r>
            <a:r>
              <a:rPr lang="ko-KR" altLang="en-US" sz="1000"/>
              <a:t>로 등록한 해당단지에서 집 금 계좌를 등록하고자 할 때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동서 </a:t>
            </a:r>
            <a:r>
              <a:rPr lang="en-US" altLang="ko-KR" sz="1000"/>
              <a:t>ITS</a:t>
            </a:r>
            <a:r>
              <a:rPr lang="ko-KR" altLang="en-US" sz="1000"/>
              <a:t>로 모 계좌 종류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    1) 1030 : </a:t>
            </a:r>
            <a:r>
              <a:rPr lang="ko-KR" altLang="en-US" sz="1000"/>
              <a:t>기업</a:t>
            </a:r>
            <a:r>
              <a:rPr lang="en-US" altLang="ko-KR" sz="1000"/>
              <a:t>,</a:t>
            </a:r>
            <a:r>
              <a:rPr lang="ko-KR" altLang="en-US" sz="1000"/>
              <a:t>국민</a:t>
            </a:r>
            <a:r>
              <a:rPr lang="en-US" altLang="ko-KR" sz="1000"/>
              <a:t>,</a:t>
            </a:r>
            <a:r>
              <a:rPr lang="ko-KR" altLang="en-US" sz="1000"/>
              <a:t>농협</a:t>
            </a:r>
            <a:r>
              <a:rPr lang="en-US" altLang="ko-KR" sz="1000"/>
              <a:t>,</a:t>
            </a:r>
            <a:r>
              <a:rPr lang="ko-KR" altLang="en-US" sz="1000"/>
              <a:t>부산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1031 : </a:t>
            </a:r>
            <a:r>
              <a:rPr lang="ko-KR" altLang="en-US" sz="1000"/>
              <a:t>기업</a:t>
            </a:r>
            <a:r>
              <a:rPr lang="en-US" altLang="ko-KR" sz="1000"/>
              <a:t>,</a:t>
            </a:r>
            <a:r>
              <a:rPr lang="ko-KR" altLang="en-US" sz="1000"/>
              <a:t>국민</a:t>
            </a:r>
            <a:r>
              <a:rPr lang="en-US" altLang="ko-KR" sz="1000"/>
              <a:t>,</a:t>
            </a:r>
            <a:r>
              <a:rPr lang="ko-KR" altLang="en-US" sz="1000"/>
              <a:t>농협</a:t>
            </a:r>
            <a:r>
              <a:rPr lang="en-US" altLang="ko-KR" sz="1000"/>
              <a:t>,</a:t>
            </a:r>
            <a:r>
              <a:rPr lang="ko-KR" altLang="en-US" sz="1000"/>
              <a:t>부산</a:t>
            </a:r>
            <a:r>
              <a:rPr lang="en-US" altLang="ko-KR" sz="1000"/>
              <a:t>,</a:t>
            </a:r>
            <a:r>
              <a:rPr lang="ko-KR" altLang="en-US" sz="1000"/>
              <a:t>신한</a:t>
            </a:r>
            <a:r>
              <a:rPr lang="ko-KR" altLang="en-US" sz="1000">
                <a:latin typeface="Arial" panose="020B0604020202020204" pitchFamily="34" charset="0"/>
              </a:rPr>
              <a:t>   </a:t>
            </a:r>
            <a:r>
              <a:rPr lang="ko-KR" altLang="en-US" sz="1000"/>
              <a:t>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1032 : </a:t>
            </a:r>
            <a:r>
              <a:rPr lang="ko-KR" altLang="en-US" sz="1000"/>
              <a:t>기업</a:t>
            </a:r>
            <a:r>
              <a:rPr lang="en-US" altLang="ko-KR" sz="1000"/>
              <a:t>,</a:t>
            </a:r>
            <a:r>
              <a:rPr lang="ko-KR" altLang="en-US" sz="1000"/>
              <a:t>국민</a:t>
            </a:r>
            <a:r>
              <a:rPr lang="en-US" altLang="ko-KR" sz="1000"/>
              <a:t>,</a:t>
            </a:r>
            <a:r>
              <a:rPr lang="ko-KR" altLang="en-US" sz="1000"/>
              <a:t>부산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1033 : </a:t>
            </a:r>
            <a:r>
              <a:rPr lang="ko-KR" altLang="en-US" sz="1000"/>
              <a:t>기업</a:t>
            </a:r>
            <a:r>
              <a:rPr lang="en-US" altLang="ko-KR" sz="1000"/>
              <a:t>,</a:t>
            </a:r>
            <a:r>
              <a:rPr lang="ko-KR" altLang="en-US" sz="1000"/>
              <a:t>국민</a:t>
            </a:r>
            <a:r>
              <a:rPr lang="en-US" altLang="ko-KR" sz="1000"/>
              <a:t>,</a:t>
            </a:r>
            <a:r>
              <a:rPr lang="ko-KR" altLang="en-US" sz="1000"/>
              <a:t>농협</a:t>
            </a:r>
            <a:r>
              <a:rPr lang="en-US" altLang="ko-KR" sz="1000"/>
              <a:t>,</a:t>
            </a:r>
            <a:r>
              <a:rPr lang="ko-KR" altLang="en-US" sz="1000"/>
              <a:t>부산 </a:t>
            </a:r>
          </a:p>
          <a:p>
            <a:endParaRPr lang="ko-KR" altLang="en-US" sz="1000"/>
          </a:p>
          <a:p>
            <a:r>
              <a:rPr lang="en-US" altLang="ko-KR" sz="1000"/>
              <a:t>3. </a:t>
            </a:r>
            <a:r>
              <a:rPr lang="ko-KR" altLang="en-US" sz="1000"/>
              <a:t>동서</a:t>
            </a:r>
            <a:r>
              <a:rPr lang="en-US" altLang="ko-KR" sz="1000"/>
              <a:t>ITS</a:t>
            </a:r>
            <a:r>
              <a:rPr lang="ko-KR" altLang="en-US" sz="1000"/>
              <a:t>단지 삭제 </a:t>
            </a:r>
            <a:endParaRPr lang="ko-KR" altLang="en-US" sz="1000" b="1"/>
          </a:p>
          <a:p>
            <a:r>
              <a:rPr lang="ko-KR" altLang="en-US" sz="1000"/>
              <a:t>   ● 동서</a:t>
            </a:r>
            <a:r>
              <a:rPr lang="en-US" altLang="ko-KR" sz="1000"/>
              <a:t>ITS</a:t>
            </a:r>
            <a:r>
              <a:rPr lang="ko-KR" altLang="en-US" sz="1000"/>
              <a:t>단지에서 관리하는 계좌에서 계좌를 삭제 하고자 할 때 사용한다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사용자등록</a:t>
            </a:r>
            <a:endParaRPr lang="ko-KR" altLang="en-US" sz="1000" b="1"/>
          </a:p>
          <a:p>
            <a:r>
              <a:rPr lang="ko-KR" altLang="en-US" sz="1000"/>
              <a:t>   ● 사용자 권한을 관리하는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5. </a:t>
            </a:r>
            <a:r>
              <a:rPr lang="ko-KR" altLang="en-US" sz="1000"/>
              <a:t>단지별 모 계좌관리</a:t>
            </a:r>
            <a:endParaRPr lang="ko-KR" altLang="en-US" sz="1000" b="1"/>
          </a:p>
          <a:p>
            <a:r>
              <a:rPr lang="ko-KR" altLang="en-US" sz="1000"/>
              <a:t>   ● 해당단지에서 사용하는 모 계좌에 대해서 관리하는 작업이다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6. </a:t>
            </a:r>
            <a:r>
              <a:rPr lang="ko-KR" altLang="en-US" sz="1000"/>
              <a:t>변경</a:t>
            </a:r>
            <a:endParaRPr lang="ko-KR" altLang="en-US" sz="1000" b="1"/>
          </a:p>
          <a:p>
            <a:r>
              <a:rPr lang="ko-KR" altLang="en-US" sz="1000"/>
              <a:t>   ● 동서 </a:t>
            </a:r>
            <a:r>
              <a:rPr lang="en-US" altLang="ko-KR" sz="1000"/>
              <a:t>ITS</a:t>
            </a:r>
            <a:r>
              <a:rPr lang="ko-KR" altLang="en-US" sz="1000"/>
              <a:t>에서 사용하는 모 계좌의 종류를 변경하고자 할 때 작업한다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7. </a:t>
            </a:r>
            <a:r>
              <a:rPr lang="ko-KR" altLang="en-US" sz="1000"/>
              <a:t>변환</a:t>
            </a:r>
            <a:endParaRPr lang="ko-KR" altLang="en-US" sz="1000" b="1"/>
          </a:p>
          <a:p>
            <a:r>
              <a:rPr lang="ko-KR" altLang="en-US" sz="1000"/>
              <a:t>   ● 동서 </a:t>
            </a:r>
            <a:r>
              <a:rPr lang="en-US" altLang="ko-KR" sz="1000"/>
              <a:t>ITS</a:t>
            </a:r>
            <a:r>
              <a:rPr lang="ko-KR" altLang="en-US" sz="1000"/>
              <a:t>에서 관리하는 단지에서 동서</a:t>
            </a:r>
            <a:r>
              <a:rPr lang="en-US" altLang="ko-KR" sz="1000"/>
              <a:t>ITS</a:t>
            </a:r>
            <a:r>
              <a:rPr lang="ko-KR" altLang="en-US" sz="1000"/>
              <a:t>단지 에서 관리를 안 하는 것이다 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48195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30.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동서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ITS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입금내역관리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48201" name="Rectangle 9"/>
          <p:cNvSpPr>
            <a:spLocks noChangeArrowheads="1"/>
          </p:cNvSpPr>
          <p:nvPr/>
        </p:nvSpPr>
        <p:spPr bwMode="auto">
          <a:xfrm>
            <a:off x="415925" y="1341438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동서</a:t>
            </a:r>
            <a:r>
              <a:rPr lang="en-US" altLang="ko-KR"/>
              <a:t>ITS</a:t>
            </a:r>
          </a:p>
        </p:txBody>
      </p:sp>
      <p:sp>
        <p:nvSpPr>
          <p:cNvPr id="648202" name="AutoShape 10"/>
          <p:cNvSpPr>
            <a:spLocks noChangeArrowheads="1"/>
          </p:cNvSpPr>
          <p:nvPr/>
        </p:nvSpPr>
        <p:spPr bwMode="auto">
          <a:xfrm>
            <a:off x="2720975" y="5302250"/>
            <a:ext cx="122555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 </a:t>
            </a:r>
            <a:r>
              <a:rPr lang="ko-KR" altLang="en-US"/>
              <a:t>입금 </a:t>
            </a:r>
          </a:p>
          <a:p>
            <a:pPr algn="ctr"/>
            <a:r>
              <a:rPr lang="ko-KR" altLang="en-US"/>
              <a:t>내역조회확인</a:t>
            </a:r>
          </a:p>
        </p:txBody>
      </p:sp>
      <p:sp>
        <p:nvSpPr>
          <p:cNvPr id="648203" name="AutoShape 11"/>
          <p:cNvSpPr>
            <a:spLocks noChangeArrowheads="1"/>
          </p:cNvSpPr>
          <p:nvPr/>
        </p:nvSpPr>
        <p:spPr bwMode="auto">
          <a:xfrm>
            <a:off x="415925" y="352266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관리 구분 확인</a:t>
            </a:r>
          </a:p>
        </p:txBody>
      </p:sp>
      <p:grpSp>
        <p:nvGrpSpPr>
          <p:cNvPr id="648204" name="Group 12"/>
          <p:cNvGrpSpPr>
            <a:grpSpLocks/>
          </p:cNvGrpSpPr>
          <p:nvPr/>
        </p:nvGrpSpPr>
        <p:grpSpPr bwMode="auto">
          <a:xfrm>
            <a:off x="6554788" y="5635625"/>
            <a:ext cx="1277937" cy="457200"/>
            <a:chOff x="720" y="624"/>
            <a:chExt cx="624" cy="288"/>
          </a:xfrm>
        </p:grpSpPr>
        <p:grpSp>
          <p:nvGrpSpPr>
            <p:cNvPr id="648205" name="Group 1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8206" name="Freeform 1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8207" name="Text Box 1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자동수납 내역</a:t>
                </a:r>
              </a:p>
            </p:txBody>
          </p:sp>
        </p:grpSp>
        <p:sp>
          <p:nvSpPr>
            <p:cNvPr id="648208" name="Line 1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48209" name="AutoShape 17"/>
          <p:cNvCxnSpPr>
            <a:cxnSpLocks noChangeShapeType="1"/>
            <a:stCxn id="648201" idx="2"/>
            <a:endCxn id="648203" idx="0"/>
          </p:cNvCxnSpPr>
          <p:nvPr/>
        </p:nvCxnSpPr>
        <p:spPr bwMode="auto">
          <a:xfrm rot="5400000">
            <a:off x="108744" y="2647157"/>
            <a:ext cx="1724025" cy="26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11" name="AutoShape 19"/>
          <p:cNvSpPr>
            <a:spLocks noChangeArrowheads="1"/>
          </p:cNvSpPr>
          <p:nvPr/>
        </p:nvSpPr>
        <p:spPr bwMode="auto">
          <a:xfrm>
            <a:off x="2289175" y="1916113"/>
            <a:ext cx="1152525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②</a:t>
            </a:r>
            <a:r>
              <a:rPr lang="ko-KR" altLang="en-US"/>
              <a:t>관리비 </a:t>
            </a:r>
          </a:p>
          <a:p>
            <a:pPr algn="ctr"/>
            <a:r>
              <a:rPr lang="ko-KR" altLang="en-US"/>
              <a:t>가져오기</a:t>
            </a:r>
          </a:p>
        </p:txBody>
      </p:sp>
      <p:cxnSp>
        <p:nvCxnSpPr>
          <p:cNvPr id="648212" name="AutoShape 20"/>
          <p:cNvCxnSpPr>
            <a:cxnSpLocks noChangeShapeType="1"/>
            <a:stCxn id="648201" idx="3"/>
            <a:endCxn id="648211" idx="0"/>
          </p:cNvCxnSpPr>
          <p:nvPr/>
        </p:nvCxnSpPr>
        <p:spPr bwMode="auto">
          <a:xfrm>
            <a:off x="1550988" y="1570038"/>
            <a:ext cx="1314450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8213" name="AutoShape 21"/>
          <p:cNvCxnSpPr>
            <a:cxnSpLocks noChangeShapeType="1"/>
            <a:stCxn id="648203" idx="2"/>
            <a:endCxn id="648202" idx="0"/>
          </p:cNvCxnSpPr>
          <p:nvPr/>
        </p:nvCxnSpPr>
        <p:spPr bwMode="auto">
          <a:xfrm rot="16200000" flipH="1">
            <a:off x="1484313" y="3452813"/>
            <a:ext cx="1322387" cy="2376487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14" name="AutoShape 22"/>
          <p:cNvSpPr>
            <a:spLocks noChangeArrowheads="1"/>
          </p:cNvSpPr>
          <p:nvPr/>
        </p:nvSpPr>
        <p:spPr bwMode="auto">
          <a:xfrm>
            <a:off x="5097463" y="1916113"/>
            <a:ext cx="1223962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입금내역다운</a:t>
            </a:r>
          </a:p>
        </p:txBody>
      </p:sp>
      <p:sp>
        <p:nvSpPr>
          <p:cNvPr id="648216" name="AutoShape 24"/>
          <p:cNvSpPr>
            <a:spLocks noChangeArrowheads="1"/>
          </p:cNvSpPr>
          <p:nvPr/>
        </p:nvSpPr>
        <p:spPr bwMode="auto">
          <a:xfrm>
            <a:off x="3656013" y="1916113"/>
            <a:ext cx="1152525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자동수납등록</a:t>
            </a:r>
          </a:p>
        </p:txBody>
      </p:sp>
      <p:cxnSp>
        <p:nvCxnSpPr>
          <p:cNvPr id="648217" name="AutoShape 25"/>
          <p:cNvCxnSpPr>
            <a:cxnSpLocks noChangeShapeType="1"/>
            <a:stCxn id="648201" idx="3"/>
            <a:endCxn id="648216" idx="0"/>
          </p:cNvCxnSpPr>
          <p:nvPr/>
        </p:nvCxnSpPr>
        <p:spPr bwMode="auto">
          <a:xfrm>
            <a:off x="1550988" y="1570038"/>
            <a:ext cx="2681287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8219" name="AutoShape 27"/>
          <p:cNvCxnSpPr>
            <a:cxnSpLocks noChangeShapeType="1"/>
            <a:stCxn id="648201" idx="3"/>
            <a:endCxn id="648214" idx="0"/>
          </p:cNvCxnSpPr>
          <p:nvPr/>
        </p:nvCxnSpPr>
        <p:spPr bwMode="auto">
          <a:xfrm>
            <a:off x="1550988" y="1570038"/>
            <a:ext cx="4159250" cy="346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20" name="AutoShape 28"/>
          <p:cNvSpPr>
            <a:spLocks noChangeArrowheads="1"/>
          </p:cNvSpPr>
          <p:nvPr/>
        </p:nvSpPr>
        <p:spPr bwMode="auto">
          <a:xfrm>
            <a:off x="1568450" y="352266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수납은행 확인</a:t>
            </a:r>
          </a:p>
        </p:txBody>
      </p:sp>
      <p:sp>
        <p:nvSpPr>
          <p:cNvPr id="648225" name="AutoShape 33"/>
          <p:cNvSpPr>
            <a:spLocks noChangeArrowheads="1"/>
          </p:cNvSpPr>
          <p:nvPr/>
        </p:nvSpPr>
        <p:spPr bwMode="auto">
          <a:xfrm>
            <a:off x="2792413" y="3548063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처리구분 확인</a:t>
            </a:r>
          </a:p>
        </p:txBody>
      </p:sp>
      <p:cxnSp>
        <p:nvCxnSpPr>
          <p:cNvPr id="648226" name="AutoShape 34"/>
          <p:cNvCxnSpPr>
            <a:cxnSpLocks noChangeShapeType="1"/>
            <a:stCxn id="648201" idx="2"/>
            <a:endCxn id="648220" idx="0"/>
          </p:cNvCxnSpPr>
          <p:nvPr/>
        </p:nvCxnSpPr>
        <p:spPr bwMode="auto">
          <a:xfrm rot="16200000" flipH="1">
            <a:off x="685006" y="2097882"/>
            <a:ext cx="1724025" cy="1125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8227" name="AutoShape 35"/>
          <p:cNvCxnSpPr>
            <a:cxnSpLocks noChangeShapeType="1"/>
            <a:stCxn id="648201" idx="2"/>
            <a:endCxn id="648225" idx="0"/>
          </p:cNvCxnSpPr>
          <p:nvPr/>
        </p:nvCxnSpPr>
        <p:spPr bwMode="auto">
          <a:xfrm rot="16200000" flipH="1">
            <a:off x="1284287" y="1498601"/>
            <a:ext cx="1749425" cy="2349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8234" name="AutoShape 42"/>
          <p:cNvCxnSpPr>
            <a:cxnSpLocks noChangeShapeType="1"/>
          </p:cNvCxnSpPr>
          <p:nvPr/>
        </p:nvCxnSpPr>
        <p:spPr bwMode="auto">
          <a:xfrm rot="16200000" flipV="1">
            <a:off x="5372101" y="4270375"/>
            <a:ext cx="468312" cy="3176587"/>
          </a:xfrm>
          <a:prstGeom prst="bentConnector4">
            <a:avLst>
              <a:gd name="adj1" fmla="val -48477"/>
              <a:gd name="adj2" fmla="val 60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35" name="Text Box 43"/>
          <p:cNvSpPr txBox="1">
            <a:spLocks noChangeArrowheads="1"/>
          </p:cNvSpPr>
          <p:nvPr/>
        </p:nvSpPr>
        <p:spPr bwMode="auto">
          <a:xfrm>
            <a:off x="5384800" y="57054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자동수납내역 정보</a:t>
            </a:r>
          </a:p>
        </p:txBody>
      </p:sp>
      <p:cxnSp>
        <p:nvCxnSpPr>
          <p:cNvPr id="648236" name="AutoShape 44"/>
          <p:cNvCxnSpPr>
            <a:cxnSpLocks noChangeShapeType="1"/>
            <a:stCxn id="648220" idx="2"/>
            <a:endCxn id="648202" idx="0"/>
          </p:cNvCxnSpPr>
          <p:nvPr/>
        </p:nvCxnSpPr>
        <p:spPr bwMode="auto">
          <a:xfrm rot="16200000" flipH="1">
            <a:off x="2060575" y="4029076"/>
            <a:ext cx="1322387" cy="1223962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8237" name="AutoShape 45"/>
          <p:cNvCxnSpPr>
            <a:cxnSpLocks noChangeShapeType="1"/>
            <a:stCxn id="648225" idx="2"/>
            <a:endCxn id="648202" idx="0"/>
          </p:cNvCxnSpPr>
          <p:nvPr/>
        </p:nvCxnSpPr>
        <p:spPr bwMode="auto">
          <a:xfrm rot="5400000">
            <a:off x="2685256" y="4653757"/>
            <a:ext cx="12969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30.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동서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ITS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입금내역관리</a:t>
            </a:r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49220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데이터로 관리되는 은행에 한해서 동서</a:t>
            </a:r>
            <a:r>
              <a:rPr lang="en-US" altLang="ko-KR" sz="1000"/>
              <a:t>ITS</a:t>
            </a:r>
            <a:r>
              <a:rPr lang="ko-KR" altLang="en-US" sz="1000"/>
              <a:t>에서 관리하는 은행의 데이터를 자동수납 테이블에 저장하여 체크하는 　</a:t>
            </a:r>
            <a:r>
              <a:rPr lang="ko-KR" altLang="en-US" sz="1000" b="1"/>
              <a:t>　</a:t>
            </a:r>
            <a:r>
              <a:rPr lang="ko-KR" altLang="en-US" sz="1000"/>
              <a:t>  </a:t>
            </a:r>
          </a:p>
          <a:p>
            <a:r>
              <a:rPr lang="ko-KR" altLang="en-US" sz="1000"/>
              <a:t>    작업이다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  </a:t>
            </a: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49224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수시</a:t>
            </a:r>
          </a:p>
        </p:txBody>
      </p:sp>
      <p:sp>
        <p:nvSpPr>
          <p:cNvPr id="649225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49226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 </a:t>
            </a:r>
            <a:r>
              <a:rPr lang="ko-KR" altLang="en-US" sz="1000"/>
              <a:t>입금 내역조회는  입금 내역조회확인</a:t>
            </a:r>
            <a:r>
              <a:rPr lang="en-US" altLang="ko-KR" sz="1000"/>
              <a:t>, </a:t>
            </a:r>
            <a:r>
              <a:rPr lang="ko-KR" altLang="en-US" sz="1000"/>
              <a:t>관리비 가져오기</a:t>
            </a:r>
            <a:r>
              <a:rPr lang="en-US" altLang="ko-KR" sz="1000"/>
              <a:t>, </a:t>
            </a:r>
            <a:r>
              <a:rPr lang="ko-KR" altLang="en-US" sz="1000"/>
              <a:t>자동수납등록</a:t>
            </a:r>
            <a:r>
              <a:rPr lang="en-US" altLang="ko-KR" sz="1000"/>
              <a:t>,</a:t>
            </a:r>
            <a:r>
              <a:rPr lang="ko-KR" altLang="en-US" sz="1000"/>
              <a:t>입금내역다운  의 </a:t>
            </a:r>
            <a:r>
              <a:rPr lang="en-US" altLang="ko-KR" sz="1000"/>
              <a:t>4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입금 내역조회확인  </a:t>
            </a:r>
          </a:p>
          <a:p>
            <a:r>
              <a:rPr lang="ko-KR" altLang="en-US" sz="1000"/>
              <a:t>   ● 동서 </a:t>
            </a:r>
            <a:r>
              <a:rPr lang="en-US" altLang="ko-KR" sz="1000"/>
              <a:t>ITS</a:t>
            </a:r>
            <a:r>
              <a:rPr lang="ko-KR" altLang="en-US" sz="1000"/>
              <a:t>에서 관리하는 단지에서 파일로 자동수납 테이블에 저장한 데이터에 한해서  </a:t>
            </a:r>
          </a:p>
          <a:p>
            <a:r>
              <a:rPr lang="ko-KR" altLang="en-US" sz="1000"/>
              <a:t>       수납은행</a:t>
            </a:r>
            <a:r>
              <a:rPr lang="en-US" altLang="ko-KR" sz="1000"/>
              <a:t>,</a:t>
            </a:r>
            <a:r>
              <a:rPr lang="ko-KR" altLang="en-US" sz="1000"/>
              <a:t>관리구분</a:t>
            </a:r>
            <a:r>
              <a:rPr lang="en-US" altLang="ko-KR" sz="1000"/>
              <a:t>,</a:t>
            </a:r>
            <a:r>
              <a:rPr lang="ko-KR" altLang="en-US" sz="1000"/>
              <a:t>출력양식</a:t>
            </a:r>
            <a:r>
              <a:rPr lang="en-US" altLang="ko-KR" sz="1000"/>
              <a:t>,</a:t>
            </a:r>
            <a:r>
              <a:rPr lang="ko-KR" altLang="en-US" sz="1000"/>
              <a:t>처리구분을  선택하여 입금 내역을 조회한다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관리비 가져오기</a:t>
            </a:r>
          </a:p>
          <a:p>
            <a:r>
              <a:rPr lang="ko-KR" altLang="en-US" sz="1000"/>
              <a:t>   ● 동서 </a:t>
            </a:r>
            <a:r>
              <a:rPr lang="en-US" altLang="ko-KR" sz="1000"/>
              <a:t>ITS </a:t>
            </a:r>
            <a:r>
              <a:rPr lang="ko-KR" altLang="en-US" sz="1000"/>
              <a:t>등록한 단지 중 관리비 내역을 받고자 할 때 한다 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3. </a:t>
            </a:r>
            <a:r>
              <a:rPr lang="ko-KR" altLang="en-US" sz="1000"/>
              <a:t>자동수납등록 </a:t>
            </a:r>
            <a:endParaRPr lang="ko-KR" altLang="en-US" sz="1000" b="1"/>
          </a:p>
          <a:p>
            <a:r>
              <a:rPr lang="ko-KR" altLang="en-US" sz="1000"/>
              <a:t>   ● 동서 </a:t>
            </a:r>
            <a:r>
              <a:rPr lang="en-US" altLang="ko-KR" sz="1000"/>
              <a:t>ITS </a:t>
            </a:r>
            <a:r>
              <a:rPr lang="ko-KR" altLang="en-US" sz="1000"/>
              <a:t>단지에 한해서 수납처리를 할 수 있는 작업이다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입금내역다운</a:t>
            </a:r>
            <a:endParaRPr lang="ko-KR" altLang="en-US" sz="1000" b="1"/>
          </a:p>
          <a:p>
            <a:r>
              <a:rPr lang="ko-KR" altLang="en-US" sz="1000"/>
              <a:t>   ● 동서 </a:t>
            </a:r>
            <a:r>
              <a:rPr lang="en-US" altLang="ko-KR" sz="1000"/>
              <a:t>ITS</a:t>
            </a:r>
            <a:r>
              <a:rPr lang="ko-KR" altLang="en-US" sz="1000"/>
              <a:t>단지 중 파일로 받은 데이터를 관리사무소에서 보관하고자 할 때 하는 작업이다</a:t>
            </a:r>
            <a:r>
              <a:rPr lang="en-US" altLang="ko-KR" sz="1000"/>
              <a:t>.. </a:t>
            </a:r>
            <a:r>
              <a:rPr lang="ko-KR" altLang="en-US" sz="1000"/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46147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31.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동서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ITS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수납처리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46148" name="Group 4"/>
          <p:cNvGrpSpPr>
            <a:grpSpLocks/>
          </p:cNvGrpSpPr>
          <p:nvPr/>
        </p:nvGrpSpPr>
        <p:grpSpPr bwMode="auto">
          <a:xfrm>
            <a:off x="4826000" y="5059363"/>
            <a:ext cx="990600" cy="457200"/>
            <a:chOff x="720" y="624"/>
            <a:chExt cx="624" cy="288"/>
          </a:xfrm>
        </p:grpSpPr>
        <p:grpSp>
          <p:nvGrpSpPr>
            <p:cNvPr id="646149" name="Group 5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6150" name="Freeform 6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6151" name="Text Box 7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미납 내역</a:t>
                </a:r>
              </a:p>
            </p:txBody>
          </p:sp>
        </p:grpSp>
        <p:sp>
          <p:nvSpPr>
            <p:cNvPr id="646152" name="Line 8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6153" name="Rectangle 9"/>
          <p:cNvSpPr>
            <a:spLocks noChangeArrowheads="1"/>
          </p:cNvSpPr>
          <p:nvPr/>
        </p:nvSpPr>
        <p:spPr bwMode="auto">
          <a:xfrm>
            <a:off x="1296988" y="9556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동서</a:t>
            </a:r>
            <a:r>
              <a:rPr lang="en-US" altLang="ko-KR"/>
              <a:t>ITS</a:t>
            </a:r>
          </a:p>
        </p:txBody>
      </p:sp>
      <p:sp>
        <p:nvSpPr>
          <p:cNvPr id="646154" name="AutoShape 10"/>
          <p:cNvSpPr>
            <a:spLocks noChangeArrowheads="1"/>
          </p:cNvSpPr>
          <p:nvPr/>
        </p:nvSpPr>
        <p:spPr bwMode="auto">
          <a:xfrm>
            <a:off x="6681788" y="3213100"/>
            <a:ext cx="1800225" cy="3857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/>
          </a:p>
          <a:p>
            <a:pPr algn="ctr"/>
            <a:r>
              <a:rPr lang="en-US" altLang="ko-KR"/>
              <a:t>②</a:t>
            </a:r>
            <a:r>
              <a:rPr lang="ko-KR" altLang="en-US"/>
              <a:t>동서</a:t>
            </a:r>
            <a:r>
              <a:rPr lang="en-US" altLang="ko-KR"/>
              <a:t>ITS</a:t>
            </a:r>
            <a:r>
              <a:rPr lang="ko-KR" altLang="en-US"/>
              <a:t>단지 미납 </a:t>
            </a:r>
          </a:p>
          <a:p>
            <a:pPr algn="ctr"/>
            <a:r>
              <a:rPr lang="ko-KR" altLang="en-US"/>
              <a:t>및 수납내역저장</a:t>
            </a:r>
          </a:p>
          <a:p>
            <a:pPr algn="ctr"/>
            <a:endParaRPr lang="en-US" altLang="ko-KR"/>
          </a:p>
        </p:txBody>
      </p:sp>
      <p:sp>
        <p:nvSpPr>
          <p:cNvPr id="646155" name="AutoShape 11"/>
          <p:cNvSpPr>
            <a:spLocks noChangeArrowheads="1"/>
          </p:cNvSpPr>
          <p:nvPr/>
        </p:nvSpPr>
        <p:spPr bwMode="auto">
          <a:xfrm>
            <a:off x="1281113" y="5661025"/>
            <a:ext cx="1368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③</a:t>
            </a:r>
            <a:r>
              <a:rPr lang="ko-KR" altLang="en-US"/>
              <a:t>해당세대</a:t>
            </a:r>
          </a:p>
          <a:p>
            <a:pPr algn="ctr"/>
            <a:r>
              <a:rPr lang="ko-KR" altLang="en-US"/>
              <a:t>처리내역삭제</a:t>
            </a:r>
          </a:p>
        </p:txBody>
      </p:sp>
      <p:cxnSp>
        <p:nvCxnSpPr>
          <p:cNvPr id="646158" name="AutoShape 14"/>
          <p:cNvCxnSpPr>
            <a:cxnSpLocks noChangeShapeType="1"/>
          </p:cNvCxnSpPr>
          <p:nvPr/>
        </p:nvCxnSpPr>
        <p:spPr bwMode="auto">
          <a:xfrm flipV="1">
            <a:off x="2649538" y="5229225"/>
            <a:ext cx="2176462" cy="603250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6159" name="AutoShape 15"/>
          <p:cNvSpPr>
            <a:spLocks noChangeArrowheads="1"/>
          </p:cNvSpPr>
          <p:nvPr/>
        </p:nvSpPr>
        <p:spPr bwMode="auto">
          <a:xfrm>
            <a:off x="1136650" y="4221163"/>
            <a:ext cx="1295400" cy="647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①</a:t>
            </a:r>
            <a:r>
              <a:rPr lang="ko-KR" altLang="en-US"/>
              <a:t>동서</a:t>
            </a:r>
            <a:r>
              <a:rPr lang="en-US" altLang="ko-KR"/>
              <a:t>ITS</a:t>
            </a:r>
            <a:r>
              <a:rPr lang="ko-KR" altLang="en-US"/>
              <a:t>단지 </a:t>
            </a:r>
          </a:p>
          <a:p>
            <a:pPr algn="ctr"/>
            <a:r>
              <a:rPr lang="ko-KR" altLang="en-US"/>
              <a:t>내역조회확인</a:t>
            </a:r>
          </a:p>
        </p:txBody>
      </p:sp>
      <p:sp>
        <p:nvSpPr>
          <p:cNvPr id="646160" name="AutoShape 16"/>
          <p:cNvSpPr>
            <a:spLocks noChangeArrowheads="1"/>
          </p:cNvSpPr>
          <p:nvPr/>
        </p:nvSpPr>
        <p:spPr bwMode="auto">
          <a:xfrm>
            <a:off x="631825" y="342741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수납은행 확인</a:t>
            </a:r>
          </a:p>
        </p:txBody>
      </p:sp>
      <p:grpSp>
        <p:nvGrpSpPr>
          <p:cNvPr id="646161" name="Group 17"/>
          <p:cNvGrpSpPr>
            <a:grpSpLocks/>
          </p:cNvGrpSpPr>
          <p:nvPr/>
        </p:nvGrpSpPr>
        <p:grpSpPr bwMode="auto">
          <a:xfrm>
            <a:off x="6681788" y="4700588"/>
            <a:ext cx="1277937" cy="457200"/>
            <a:chOff x="720" y="624"/>
            <a:chExt cx="624" cy="288"/>
          </a:xfrm>
        </p:grpSpPr>
        <p:grpSp>
          <p:nvGrpSpPr>
            <p:cNvPr id="646162" name="Group 18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6163" name="Freeform 19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6164" name="Text Box 20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자동 수납 내역</a:t>
                </a:r>
              </a:p>
            </p:txBody>
          </p:sp>
        </p:grpSp>
        <p:sp>
          <p:nvSpPr>
            <p:cNvPr id="646165" name="Line 21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46167" name="AutoShape 23"/>
          <p:cNvCxnSpPr>
            <a:cxnSpLocks noChangeShapeType="1"/>
          </p:cNvCxnSpPr>
          <p:nvPr/>
        </p:nvCxnSpPr>
        <p:spPr bwMode="auto">
          <a:xfrm rot="10800000" flipV="1">
            <a:off x="5816600" y="3471863"/>
            <a:ext cx="865188" cy="18288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6169" name="AutoShape 25"/>
          <p:cNvCxnSpPr>
            <a:cxnSpLocks noChangeShapeType="1"/>
            <a:stCxn id="646155" idx="3"/>
            <a:endCxn id="646164" idx="3"/>
          </p:cNvCxnSpPr>
          <p:nvPr/>
        </p:nvCxnSpPr>
        <p:spPr bwMode="auto">
          <a:xfrm flipV="1">
            <a:off x="2649538" y="4914900"/>
            <a:ext cx="5310187" cy="962025"/>
          </a:xfrm>
          <a:prstGeom prst="bentConnector3">
            <a:avLst>
              <a:gd name="adj1" fmla="val 10427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6172" name="AutoShape 28"/>
          <p:cNvCxnSpPr>
            <a:cxnSpLocks noChangeShapeType="1"/>
            <a:stCxn id="646159" idx="2"/>
            <a:endCxn id="646155" idx="0"/>
          </p:cNvCxnSpPr>
          <p:nvPr/>
        </p:nvCxnSpPr>
        <p:spPr bwMode="auto">
          <a:xfrm rot="16200000" flipH="1">
            <a:off x="1478757" y="5174456"/>
            <a:ext cx="792162" cy="180975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6174" name="AutoShape 30"/>
          <p:cNvSpPr>
            <a:spLocks noChangeArrowheads="1"/>
          </p:cNvSpPr>
          <p:nvPr/>
        </p:nvSpPr>
        <p:spPr bwMode="auto">
          <a:xfrm>
            <a:off x="3081338" y="1916113"/>
            <a:ext cx="935037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④</a:t>
            </a:r>
            <a:r>
              <a:rPr lang="ko-KR" altLang="en-US"/>
              <a:t>분납등록</a:t>
            </a:r>
          </a:p>
        </p:txBody>
      </p:sp>
      <p:cxnSp>
        <p:nvCxnSpPr>
          <p:cNvPr id="646175" name="AutoShape 31"/>
          <p:cNvCxnSpPr>
            <a:cxnSpLocks noChangeShapeType="1"/>
            <a:stCxn id="646153" idx="3"/>
            <a:endCxn id="646174" idx="0"/>
          </p:cNvCxnSpPr>
          <p:nvPr/>
        </p:nvCxnSpPr>
        <p:spPr bwMode="auto">
          <a:xfrm>
            <a:off x="2432050" y="1184275"/>
            <a:ext cx="1117600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6176" name="AutoShape 32"/>
          <p:cNvCxnSpPr>
            <a:cxnSpLocks noChangeShapeType="1"/>
            <a:stCxn id="646160" idx="2"/>
            <a:endCxn id="646159" idx="0"/>
          </p:cNvCxnSpPr>
          <p:nvPr/>
        </p:nvCxnSpPr>
        <p:spPr bwMode="auto">
          <a:xfrm rot="16200000" flipH="1">
            <a:off x="1310482" y="3747294"/>
            <a:ext cx="336550" cy="6111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6179" name="AutoShape 35"/>
          <p:cNvSpPr>
            <a:spLocks noChangeArrowheads="1"/>
          </p:cNvSpPr>
          <p:nvPr/>
        </p:nvSpPr>
        <p:spPr bwMode="auto">
          <a:xfrm>
            <a:off x="4160838" y="1916113"/>
            <a:ext cx="1081087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⑤</a:t>
            </a:r>
            <a:r>
              <a:rPr lang="ko-KR" altLang="en-US"/>
              <a:t>불명자료출력</a:t>
            </a:r>
          </a:p>
        </p:txBody>
      </p:sp>
      <p:cxnSp>
        <p:nvCxnSpPr>
          <p:cNvPr id="646180" name="AutoShape 36"/>
          <p:cNvCxnSpPr>
            <a:cxnSpLocks noChangeShapeType="1"/>
            <a:stCxn id="646153" idx="3"/>
            <a:endCxn id="646179" idx="0"/>
          </p:cNvCxnSpPr>
          <p:nvPr/>
        </p:nvCxnSpPr>
        <p:spPr bwMode="auto">
          <a:xfrm>
            <a:off x="2432050" y="1184275"/>
            <a:ext cx="2270125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6183" name="AutoShape 39"/>
          <p:cNvSpPr>
            <a:spLocks noChangeArrowheads="1"/>
          </p:cNvSpPr>
          <p:nvPr/>
        </p:nvSpPr>
        <p:spPr bwMode="auto">
          <a:xfrm>
            <a:off x="5384800" y="1916113"/>
            <a:ext cx="1511300" cy="4333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⑥</a:t>
            </a:r>
            <a:r>
              <a:rPr lang="ko-KR" altLang="en-US"/>
              <a:t>입금 정보 가져오기</a:t>
            </a:r>
          </a:p>
        </p:txBody>
      </p:sp>
      <p:cxnSp>
        <p:nvCxnSpPr>
          <p:cNvPr id="646184" name="AutoShape 40"/>
          <p:cNvCxnSpPr>
            <a:cxnSpLocks noChangeShapeType="1"/>
            <a:stCxn id="646153" idx="3"/>
            <a:endCxn id="646183" idx="0"/>
          </p:cNvCxnSpPr>
          <p:nvPr/>
        </p:nvCxnSpPr>
        <p:spPr bwMode="auto">
          <a:xfrm>
            <a:off x="2432050" y="1184275"/>
            <a:ext cx="3708400" cy="731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46186" name="Group 42"/>
          <p:cNvGrpSpPr>
            <a:grpSpLocks/>
          </p:cNvGrpSpPr>
          <p:nvPr/>
        </p:nvGrpSpPr>
        <p:grpSpPr bwMode="auto">
          <a:xfrm>
            <a:off x="1227138" y="1963738"/>
            <a:ext cx="1277937" cy="457200"/>
            <a:chOff x="720" y="624"/>
            <a:chExt cx="624" cy="288"/>
          </a:xfrm>
        </p:grpSpPr>
        <p:grpSp>
          <p:nvGrpSpPr>
            <p:cNvPr id="646187" name="Group 43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6188" name="Freeform 44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6189" name="Text Box 45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자동 수납 내역</a:t>
                </a:r>
              </a:p>
            </p:txBody>
          </p:sp>
        </p:grpSp>
        <p:sp>
          <p:nvSpPr>
            <p:cNvPr id="646190" name="Line 46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6191" name="Text Box 47"/>
          <p:cNvSpPr txBox="1">
            <a:spLocks noChangeArrowheads="1"/>
          </p:cNvSpPr>
          <p:nvPr/>
        </p:nvSpPr>
        <p:spPr bwMode="auto">
          <a:xfrm>
            <a:off x="560388" y="2463800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/>
              <a:t>동서 </a:t>
            </a:r>
            <a:r>
              <a:rPr lang="en-US" altLang="ko-KR" sz="1000"/>
              <a:t>ITS</a:t>
            </a:r>
            <a:r>
              <a:rPr lang="ko-KR" altLang="en-US" sz="1000"/>
              <a:t>자동수납 내역 정보</a:t>
            </a:r>
          </a:p>
        </p:txBody>
      </p:sp>
      <p:grpSp>
        <p:nvGrpSpPr>
          <p:cNvPr id="646192" name="Group 48"/>
          <p:cNvGrpSpPr>
            <a:grpSpLocks/>
          </p:cNvGrpSpPr>
          <p:nvPr/>
        </p:nvGrpSpPr>
        <p:grpSpPr bwMode="auto">
          <a:xfrm>
            <a:off x="8283575" y="4149725"/>
            <a:ext cx="1277938" cy="457200"/>
            <a:chOff x="720" y="624"/>
            <a:chExt cx="624" cy="288"/>
          </a:xfrm>
        </p:grpSpPr>
        <p:grpSp>
          <p:nvGrpSpPr>
            <p:cNvPr id="646193" name="Group 49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46194" name="Freeform 50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6195" name="Text Box 51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수납 내역</a:t>
                </a:r>
              </a:p>
            </p:txBody>
          </p:sp>
        </p:grpSp>
        <p:sp>
          <p:nvSpPr>
            <p:cNvPr id="646196" name="Line 52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46197" name="AutoShape 53"/>
          <p:cNvCxnSpPr>
            <a:cxnSpLocks noChangeShapeType="1"/>
            <a:stCxn id="646154" idx="3"/>
            <a:endCxn id="646195" idx="0"/>
          </p:cNvCxnSpPr>
          <p:nvPr/>
        </p:nvCxnSpPr>
        <p:spPr bwMode="auto">
          <a:xfrm>
            <a:off x="8482013" y="3406775"/>
            <a:ext cx="441325" cy="819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6198" name="AutoShape 54"/>
          <p:cNvCxnSpPr>
            <a:cxnSpLocks noChangeShapeType="1"/>
          </p:cNvCxnSpPr>
          <p:nvPr/>
        </p:nvCxnSpPr>
        <p:spPr bwMode="auto">
          <a:xfrm flipV="1">
            <a:off x="2649538" y="4573588"/>
            <a:ext cx="6273800" cy="13763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6200" name="AutoShape 56"/>
          <p:cNvSpPr>
            <a:spLocks noChangeArrowheads="1"/>
          </p:cNvSpPr>
          <p:nvPr/>
        </p:nvSpPr>
        <p:spPr bwMode="auto">
          <a:xfrm>
            <a:off x="2216150" y="3427413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관리 작업 구분</a:t>
            </a:r>
          </a:p>
        </p:txBody>
      </p:sp>
      <p:cxnSp>
        <p:nvCxnSpPr>
          <p:cNvPr id="646201" name="AutoShape 57"/>
          <p:cNvCxnSpPr>
            <a:cxnSpLocks noChangeShapeType="1"/>
            <a:stCxn id="646200" idx="2"/>
            <a:endCxn id="646159" idx="0"/>
          </p:cNvCxnSpPr>
          <p:nvPr/>
        </p:nvCxnSpPr>
        <p:spPr bwMode="auto">
          <a:xfrm rot="5400000">
            <a:off x="2102644" y="3566319"/>
            <a:ext cx="336550" cy="9731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6203" name="AutoShape 59"/>
          <p:cNvCxnSpPr>
            <a:cxnSpLocks noChangeShapeType="1"/>
            <a:stCxn id="646151" idx="0"/>
            <a:endCxn id="646159" idx="3"/>
          </p:cNvCxnSpPr>
          <p:nvPr/>
        </p:nvCxnSpPr>
        <p:spPr bwMode="auto">
          <a:xfrm rot="5400000" flipH="1">
            <a:off x="3581400" y="3395663"/>
            <a:ext cx="590550" cy="2889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6204" name="AutoShape 60"/>
          <p:cNvCxnSpPr>
            <a:cxnSpLocks noChangeShapeType="1"/>
            <a:stCxn id="646153" idx="2"/>
            <a:endCxn id="646189" idx="0"/>
          </p:cNvCxnSpPr>
          <p:nvPr/>
        </p:nvCxnSpPr>
        <p:spPr bwMode="auto">
          <a:xfrm rot="16200000" flipH="1">
            <a:off x="1552575" y="1725613"/>
            <a:ext cx="627063" cy="1587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6205" name="AutoShape 61"/>
          <p:cNvCxnSpPr>
            <a:cxnSpLocks noChangeShapeType="1"/>
            <a:stCxn id="646189" idx="2"/>
            <a:endCxn id="646200" idx="0"/>
          </p:cNvCxnSpPr>
          <p:nvPr/>
        </p:nvCxnSpPr>
        <p:spPr bwMode="auto">
          <a:xfrm rot="16200000" flipH="1">
            <a:off x="1755775" y="2425700"/>
            <a:ext cx="1112838" cy="890588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6206" name="AutoShape 62"/>
          <p:cNvCxnSpPr>
            <a:cxnSpLocks noChangeShapeType="1"/>
            <a:stCxn id="646189" idx="2"/>
            <a:endCxn id="646160" idx="0"/>
          </p:cNvCxnSpPr>
          <p:nvPr/>
        </p:nvCxnSpPr>
        <p:spPr bwMode="auto">
          <a:xfrm rot="5400000">
            <a:off x="963613" y="2524125"/>
            <a:ext cx="1112838" cy="693737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6207" name="AutoShape 63"/>
          <p:cNvCxnSpPr>
            <a:cxnSpLocks noChangeShapeType="1"/>
          </p:cNvCxnSpPr>
          <p:nvPr/>
        </p:nvCxnSpPr>
        <p:spPr bwMode="auto">
          <a:xfrm flipV="1">
            <a:off x="2432050" y="3357563"/>
            <a:ext cx="4249738" cy="1138237"/>
          </a:xfrm>
          <a:prstGeom prst="bent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31.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동서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ITS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수납처리</a:t>
            </a:r>
          </a:p>
        </p:txBody>
      </p:sp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647172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US" altLang="ko-KR" sz="1000"/>
          </a:p>
          <a:p>
            <a:r>
              <a:rPr lang="en-US" altLang="ko-KR" sz="1000"/>
              <a:t>● </a:t>
            </a:r>
            <a:r>
              <a:rPr lang="ko-KR" altLang="en-US" sz="1000"/>
              <a:t>자동수납테이블에 동서</a:t>
            </a:r>
            <a:r>
              <a:rPr lang="en-US" altLang="ko-KR" sz="1000"/>
              <a:t>ITS</a:t>
            </a:r>
            <a:r>
              <a:rPr lang="ko-KR" altLang="en-US" sz="1000"/>
              <a:t>단지로 등록된 데이터 중 처리유무가 미처리 인 데이터를 수납등록을 할 수 있는 작업이다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  </a:t>
            </a:r>
          </a:p>
        </p:txBody>
      </p:sp>
      <p:sp>
        <p:nvSpPr>
          <p:cNvPr id="647173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647174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647175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</a:p>
        </p:txBody>
      </p:sp>
      <p:sp>
        <p:nvSpPr>
          <p:cNvPr id="647177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647178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 </a:t>
            </a:r>
            <a:r>
              <a:rPr lang="ko-KR" altLang="en-US" sz="1000"/>
              <a:t>동서</a:t>
            </a:r>
            <a:r>
              <a:rPr lang="en-US" altLang="ko-KR" sz="1000"/>
              <a:t>ITS</a:t>
            </a:r>
            <a:r>
              <a:rPr lang="ko-KR" altLang="en-US" sz="1000"/>
              <a:t>수납처리는  동서</a:t>
            </a:r>
            <a:r>
              <a:rPr lang="en-US" altLang="ko-KR" sz="1000"/>
              <a:t>ITS</a:t>
            </a:r>
            <a:r>
              <a:rPr lang="ko-KR" altLang="en-US" sz="1000"/>
              <a:t>단지 내역조회확인</a:t>
            </a:r>
            <a:r>
              <a:rPr lang="en-US" altLang="ko-KR" sz="1000"/>
              <a:t>, </a:t>
            </a:r>
            <a:r>
              <a:rPr lang="ko-KR" altLang="en-US" sz="1000"/>
              <a:t>동서</a:t>
            </a:r>
            <a:r>
              <a:rPr lang="en-US" altLang="ko-KR" sz="1000"/>
              <a:t>ITS</a:t>
            </a:r>
            <a:r>
              <a:rPr lang="ko-KR" altLang="en-US" sz="1000"/>
              <a:t>단지 미납 및 수납내역저장</a:t>
            </a:r>
            <a:r>
              <a:rPr lang="en-US" altLang="ko-KR" sz="1000"/>
              <a:t>, </a:t>
            </a:r>
            <a:r>
              <a:rPr lang="ko-KR" altLang="en-US" sz="1000"/>
              <a:t>해당세대 처리내역삭제</a:t>
            </a:r>
            <a:r>
              <a:rPr lang="en-US" altLang="ko-KR" sz="1000"/>
              <a:t>,</a:t>
            </a:r>
          </a:p>
          <a:p>
            <a:r>
              <a:rPr lang="en-US" altLang="ko-KR" sz="1000"/>
              <a:t> </a:t>
            </a:r>
            <a:r>
              <a:rPr lang="ko-KR" altLang="en-US" sz="1000"/>
              <a:t>분납등록</a:t>
            </a:r>
            <a:r>
              <a:rPr lang="en-US" altLang="ko-KR" sz="1000"/>
              <a:t>, </a:t>
            </a:r>
            <a:r>
              <a:rPr lang="ko-KR" altLang="en-US" sz="1000"/>
              <a:t>불명자료출력</a:t>
            </a:r>
            <a:r>
              <a:rPr lang="en-US" altLang="ko-KR" sz="1000"/>
              <a:t>, </a:t>
            </a:r>
            <a:r>
              <a:rPr lang="ko-KR" altLang="en-US" sz="1000"/>
              <a:t>입금정보 가져오기의 </a:t>
            </a:r>
            <a:r>
              <a:rPr lang="en-US" altLang="ko-KR" sz="1000"/>
              <a:t>6</a:t>
            </a:r>
            <a:r>
              <a:rPr lang="ko-KR" altLang="en-US" sz="1000"/>
              <a:t>개의 </a:t>
            </a:r>
            <a:r>
              <a:rPr lang="en-US" altLang="ko-KR" sz="1000">
                <a:solidFill>
                  <a:srgbClr val="000000"/>
                </a:solidFill>
              </a:rPr>
              <a:t>Activity</a:t>
            </a:r>
            <a:r>
              <a:rPr lang="ko-KR" altLang="en-US" sz="1000"/>
              <a:t>로 구성되어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1. </a:t>
            </a:r>
            <a:r>
              <a:rPr lang="ko-KR" altLang="en-US" sz="1000"/>
              <a:t>동서</a:t>
            </a:r>
            <a:r>
              <a:rPr lang="en-US" altLang="ko-KR" sz="1000"/>
              <a:t>ITS </a:t>
            </a:r>
            <a:r>
              <a:rPr lang="ko-KR" altLang="en-US" sz="1000"/>
              <a:t>단지 처리 내역조회확인  </a:t>
            </a:r>
          </a:p>
          <a:p>
            <a:r>
              <a:rPr lang="ko-KR" altLang="en-US" sz="1000"/>
              <a:t>   ● 고지 년 월</a:t>
            </a:r>
            <a:r>
              <a:rPr lang="en-US" altLang="ko-KR" sz="1000"/>
              <a:t>,</a:t>
            </a:r>
            <a:r>
              <a:rPr lang="ko-KR" altLang="en-US" sz="1000"/>
              <a:t>수납일자</a:t>
            </a:r>
            <a:r>
              <a:rPr lang="en-US" altLang="ko-KR" sz="1000"/>
              <a:t>,</a:t>
            </a:r>
            <a:r>
              <a:rPr lang="ko-KR" altLang="en-US" sz="1000"/>
              <a:t>수납은행</a:t>
            </a:r>
            <a:r>
              <a:rPr lang="en-US" altLang="ko-KR" sz="1000"/>
              <a:t>,</a:t>
            </a:r>
            <a:r>
              <a:rPr lang="ko-KR" altLang="en-US" sz="1000"/>
              <a:t>작업대상을  선택하여 해당은행으로 수납된 자동수납 테이블에 과 미납내역</a:t>
            </a:r>
          </a:p>
          <a:p>
            <a:r>
              <a:rPr lang="ko-KR" altLang="en-US" sz="1000"/>
              <a:t>       테이블 </a:t>
            </a:r>
            <a:r>
              <a:rPr lang="en-US" altLang="ko-KR" sz="1000"/>
              <a:t>, </a:t>
            </a:r>
            <a:r>
              <a:rPr lang="ko-KR" altLang="en-US" sz="1000"/>
              <a:t>수납테이블 을 조회 하는 것이다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수납은행  </a:t>
            </a:r>
            <a:r>
              <a:rPr lang="en-US" altLang="ko-KR" sz="1000"/>
              <a:t>: </a:t>
            </a:r>
            <a:r>
              <a:rPr lang="ko-KR" altLang="en-US" sz="1000"/>
              <a:t>해당단지에서 지정한 수납은행에 대해서 조회 하고자  할 때 선택한다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작업대상  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1) </a:t>
            </a:r>
            <a:r>
              <a:rPr lang="ko-KR" altLang="en-US" sz="1000"/>
              <a:t>전 체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2) </a:t>
            </a:r>
            <a:r>
              <a:rPr lang="ko-KR" altLang="en-US" sz="1000"/>
              <a:t>일 반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3) </a:t>
            </a:r>
            <a:r>
              <a:rPr lang="ko-KR" altLang="en-US" sz="1000"/>
              <a:t>이 사</a:t>
            </a:r>
          </a:p>
          <a:p>
            <a:r>
              <a:rPr lang="ko-KR" altLang="en-US" sz="1000"/>
              <a:t>       </a:t>
            </a:r>
            <a:r>
              <a:rPr lang="en-US" altLang="ko-KR" sz="1000"/>
              <a:t>4) e-</a:t>
            </a:r>
            <a:r>
              <a:rPr lang="ko-KR" altLang="en-US" sz="1000"/>
              <a:t>아파트</a:t>
            </a:r>
          </a:p>
          <a:p>
            <a:r>
              <a:rPr lang="en-US" altLang="ko-KR" sz="1000"/>
              <a:t>2. </a:t>
            </a:r>
            <a:r>
              <a:rPr lang="ko-KR" altLang="en-US" sz="1000"/>
              <a:t>동서</a:t>
            </a:r>
            <a:r>
              <a:rPr lang="en-US" altLang="ko-KR" sz="1000"/>
              <a:t>ITS</a:t>
            </a:r>
            <a:r>
              <a:rPr lang="ko-KR" altLang="en-US" sz="1000"/>
              <a:t>단지 미납 및 수납내역 저장 </a:t>
            </a:r>
          </a:p>
          <a:p>
            <a:r>
              <a:rPr lang="ko-KR" altLang="en-US" sz="1000"/>
              <a:t>   ● 정상적인 데이터만 자동으로 비교결과에 내용이 없는 데이터만 불능자료가 아닌 정상적인 데이터만 등록해준다</a:t>
            </a:r>
            <a:r>
              <a:rPr lang="en-US" altLang="ko-KR" sz="1000"/>
              <a:t>. </a:t>
            </a:r>
            <a:r>
              <a:rPr lang="ko-KR" altLang="en-US" sz="1000"/>
              <a:t>　</a:t>
            </a:r>
          </a:p>
          <a:p>
            <a:endParaRPr lang="ko-KR" altLang="en-US" sz="1000"/>
          </a:p>
          <a:p>
            <a:r>
              <a:rPr lang="en-US" altLang="ko-KR" sz="1000"/>
              <a:t>3. </a:t>
            </a:r>
            <a:r>
              <a:rPr lang="ko-KR" altLang="en-US" sz="1000"/>
              <a:t>해당세대 처리내역 삭제 </a:t>
            </a:r>
            <a:endParaRPr lang="ko-KR" altLang="en-US" sz="1000" b="1"/>
          </a:p>
          <a:p>
            <a:r>
              <a:rPr lang="ko-KR" altLang="en-US" sz="1000"/>
              <a:t>   ● 동서</a:t>
            </a:r>
            <a:r>
              <a:rPr lang="en-US" altLang="ko-KR" sz="1000"/>
              <a:t>ITS</a:t>
            </a:r>
            <a:r>
              <a:rPr lang="ko-KR" altLang="en-US" sz="1000"/>
              <a:t>로 처리한  데이터 중 해당 세대를 선택하여 삭제하고자 할 때 사용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분납등록</a:t>
            </a:r>
            <a:endParaRPr lang="ko-KR" altLang="en-US" sz="1000" b="1"/>
          </a:p>
          <a:p>
            <a:r>
              <a:rPr lang="ko-KR" altLang="en-US" sz="1000"/>
              <a:t>   ● 세대별 고지금액과 수납금액이 일치 하지 않으면 분납관리에서 작업을 처리 해야 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5. </a:t>
            </a:r>
            <a:r>
              <a:rPr lang="ko-KR" altLang="en-US" sz="1000"/>
              <a:t>불명자료출력</a:t>
            </a:r>
            <a:endParaRPr lang="ko-KR" altLang="en-US" sz="1000" b="1"/>
          </a:p>
          <a:p>
            <a:r>
              <a:rPr lang="ko-KR" altLang="en-US" sz="1000"/>
              <a:t>   ● 미납 테이블과 비교해서 동 호수 또는 분납대상자 등에서 완납처리를 할 수 없는 자료를 출력한다</a:t>
            </a:r>
            <a:r>
              <a:rPr lang="en-US" altLang="ko-KR" sz="1000"/>
              <a:t>. </a:t>
            </a:r>
          </a:p>
          <a:p>
            <a:endParaRPr lang="en-US" altLang="ko-KR" sz="1000"/>
          </a:p>
          <a:p>
            <a:r>
              <a:rPr lang="en-US" altLang="ko-KR" sz="1000"/>
              <a:t>6. </a:t>
            </a:r>
            <a:r>
              <a:rPr lang="ko-KR" altLang="en-US" sz="1000"/>
              <a:t>입금 정보 가져오기</a:t>
            </a:r>
            <a:endParaRPr lang="ko-KR" altLang="en-US" sz="1000" b="1"/>
          </a:p>
          <a:p>
            <a:r>
              <a:rPr lang="ko-KR" altLang="en-US" sz="1000"/>
              <a:t>   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152400" y="762000"/>
            <a:ext cx="9601200" cy="5638800"/>
          </a:xfrm>
          <a:prstGeom prst="rect">
            <a:avLst/>
          </a:prstGeom>
          <a:noFill/>
          <a:ln w="19050">
            <a:solidFill>
              <a:srgbClr val="81A4B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3F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endParaRPr lang="ko-KR" altLang="ko-KR">
              <a:solidFill>
                <a:srgbClr val="FFCC00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79939" name="AutoShape 3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*.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동서</a:t>
            </a: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ITS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처리 흐름도</a:t>
            </a:r>
            <a:endParaRPr lang="ko-KR" altLang="en-US" sz="18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4665663" y="4394200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동서 </a:t>
            </a:r>
            <a:r>
              <a:rPr lang="en-US" altLang="ko-KR"/>
              <a:t>ITS</a:t>
            </a:r>
          </a:p>
        </p:txBody>
      </p:sp>
      <p:sp>
        <p:nvSpPr>
          <p:cNvPr id="679999" name="AutoShape 63"/>
          <p:cNvSpPr>
            <a:spLocks noChangeArrowheads="1"/>
          </p:cNvSpPr>
          <p:nvPr/>
        </p:nvSpPr>
        <p:spPr bwMode="auto">
          <a:xfrm>
            <a:off x="2581275" y="2492375"/>
            <a:ext cx="1081088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해당은행 개별 </a:t>
            </a:r>
          </a:p>
          <a:p>
            <a:pPr algn="ctr"/>
            <a:r>
              <a:rPr lang="ko-KR" altLang="en-US"/>
              <a:t>세대 가상계좌</a:t>
            </a:r>
          </a:p>
        </p:txBody>
      </p:sp>
      <p:sp>
        <p:nvSpPr>
          <p:cNvPr id="680000" name="Rectangle 64"/>
          <p:cNvSpPr>
            <a:spLocks noChangeArrowheads="1"/>
          </p:cNvSpPr>
          <p:nvPr/>
        </p:nvSpPr>
        <p:spPr bwMode="auto">
          <a:xfrm>
            <a:off x="2551113" y="1171575"/>
            <a:ext cx="1135062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입주자</a:t>
            </a:r>
          </a:p>
        </p:txBody>
      </p:sp>
      <p:cxnSp>
        <p:nvCxnSpPr>
          <p:cNvPr id="680001" name="AutoShape 65"/>
          <p:cNvCxnSpPr>
            <a:cxnSpLocks noChangeShapeType="1"/>
            <a:stCxn id="680000" idx="2"/>
            <a:endCxn id="679999" idx="0"/>
          </p:cNvCxnSpPr>
          <p:nvPr/>
        </p:nvCxnSpPr>
        <p:spPr bwMode="auto">
          <a:xfrm rot="16200000" flipH="1">
            <a:off x="2689226" y="2058987"/>
            <a:ext cx="86360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0004" name="Rectangle 68"/>
          <p:cNvSpPr>
            <a:spLocks noChangeArrowheads="1"/>
          </p:cNvSpPr>
          <p:nvPr/>
        </p:nvSpPr>
        <p:spPr bwMode="auto">
          <a:xfrm>
            <a:off x="2505075" y="3429000"/>
            <a:ext cx="12239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해당은행 전문</a:t>
            </a:r>
          </a:p>
        </p:txBody>
      </p:sp>
      <p:cxnSp>
        <p:nvCxnSpPr>
          <p:cNvPr id="680005" name="AutoShape 69"/>
          <p:cNvCxnSpPr>
            <a:cxnSpLocks noChangeShapeType="1"/>
            <a:stCxn id="679999" idx="2"/>
            <a:endCxn id="680004" idx="0"/>
          </p:cNvCxnSpPr>
          <p:nvPr/>
        </p:nvCxnSpPr>
        <p:spPr bwMode="auto">
          <a:xfrm rot="5400000">
            <a:off x="2880519" y="3186906"/>
            <a:ext cx="479425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0006" name="Group 70"/>
          <p:cNvGrpSpPr>
            <a:grpSpLocks/>
          </p:cNvGrpSpPr>
          <p:nvPr/>
        </p:nvGrpSpPr>
        <p:grpSpPr bwMode="auto">
          <a:xfrm>
            <a:off x="2547938" y="4411663"/>
            <a:ext cx="1133475" cy="457200"/>
            <a:chOff x="720" y="624"/>
            <a:chExt cx="624" cy="288"/>
          </a:xfrm>
        </p:grpSpPr>
        <p:grpSp>
          <p:nvGrpSpPr>
            <p:cNvPr id="680007" name="Group 71"/>
            <p:cNvGrpSpPr>
              <a:grpSpLocks/>
            </p:cNvGrpSpPr>
            <p:nvPr/>
          </p:nvGrpSpPr>
          <p:grpSpPr bwMode="auto">
            <a:xfrm>
              <a:off x="720" y="624"/>
              <a:ext cx="624" cy="288"/>
              <a:chOff x="3792" y="336"/>
              <a:chExt cx="576" cy="288"/>
            </a:xfrm>
          </p:grpSpPr>
          <p:sp>
            <p:nvSpPr>
              <p:cNvPr id="680008" name="Freeform 72"/>
              <p:cNvSpPr>
                <a:spLocks/>
              </p:cNvSpPr>
              <p:nvPr/>
            </p:nvSpPr>
            <p:spPr bwMode="auto">
              <a:xfrm>
                <a:off x="3792" y="336"/>
                <a:ext cx="576" cy="288"/>
              </a:xfrm>
              <a:custGeom>
                <a:avLst/>
                <a:gdLst>
                  <a:gd name="T0" fmla="*/ 624 w 624"/>
                  <a:gd name="T1" fmla="*/ 0 h 240"/>
                  <a:gd name="T2" fmla="*/ 0 w 624"/>
                  <a:gd name="T3" fmla="*/ 0 h 240"/>
                  <a:gd name="T4" fmla="*/ 0 w 624"/>
                  <a:gd name="T5" fmla="*/ 240 h 240"/>
                  <a:gd name="T6" fmla="*/ 624 w 624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40">
                    <a:moveTo>
                      <a:pt x="624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624" y="240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0009" name="Text Box 73"/>
              <p:cNvSpPr txBox="1">
                <a:spLocks noChangeArrowheads="1"/>
              </p:cNvSpPr>
              <p:nvPr/>
            </p:nvSpPr>
            <p:spPr bwMode="auto">
              <a:xfrm>
                <a:off x="3792" y="384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/>
                  <a:t>자동수납내역</a:t>
                </a:r>
              </a:p>
            </p:txBody>
          </p:sp>
        </p:grpSp>
        <p:sp>
          <p:nvSpPr>
            <p:cNvPr id="680010" name="Line 74"/>
            <p:cNvSpPr>
              <a:spLocks noChangeShapeType="1"/>
            </p:cNvSpPr>
            <p:nvPr/>
          </p:nvSpPr>
          <p:spPr bwMode="auto">
            <a:xfrm>
              <a:off x="768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680012" name="AutoShape 76"/>
          <p:cNvCxnSpPr>
            <a:cxnSpLocks noChangeShapeType="1"/>
            <a:stCxn id="680004" idx="2"/>
            <a:endCxn id="680009" idx="0"/>
          </p:cNvCxnSpPr>
          <p:nvPr/>
        </p:nvCxnSpPr>
        <p:spPr bwMode="auto">
          <a:xfrm rot="5400000">
            <a:off x="2874963" y="4244975"/>
            <a:ext cx="482600" cy="3175"/>
          </a:xfrm>
          <a:prstGeom prst="bentConnector3">
            <a:avLst>
              <a:gd name="adj1" fmla="val 496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0013" name="AutoShape 77"/>
          <p:cNvSpPr>
            <a:spLocks noChangeArrowheads="1"/>
          </p:cNvSpPr>
          <p:nvPr/>
        </p:nvSpPr>
        <p:spPr bwMode="auto">
          <a:xfrm>
            <a:off x="3541713" y="1989138"/>
            <a:ext cx="1512887" cy="431800"/>
          </a:xfrm>
          <a:prstGeom prst="wedgeRoundRectCallout">
            <a:avLst>
              <a:gd name="adj1" fmla="val -46431"/>
              <a:gd name="adj2" fmla="val 69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/>
              <a:t>가상계좌의 예금주는 동서</a:t>
            </a:r>
            <a:r>
              <a:rPr lang="en-US" altLang="ko-KR"/>
              <a:t>ITS  </a:t>
            </a:r>
          </a:p>
        </p:txBody>
      </p:sp>
      <p:sp>
        <p:nvSpPr>
          <p:cNvPr id="680015" name="AutoShape 79"/>
          <p:cNvSpPr>
            <a:spLocks noChangeArrowheads="1"/>
          </p:cNvSpPr>
          <p:nvPr/>
        </p:nvSpPr>
        <p:spPr bwMode="auto">
          <a:xfrm>
            <a:off x="7218363" y="4392613"/>
            <a:ext cx="1081087" cy="4572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자동수납처리</a:t>
            </a:r>
          </a:p>
          <a:p>
            <a:pPr algn="ctr"/>
            <a:r>
              <a:rPr lang="en-US" altLang="ko-KR"/>
              <a:t>(</a:t>
            </a:r>
            <a:r>
              <a:rPr lang="ko-KR" altLang="en-US"/>
              <a:t>은행용</a:t>
            </a:r>
            <a:r>
              <a:rPr lang="en-US" altLang="ko-KR"/>
              <a:t>) P/G</a:t>
            </a:r>
          </a:p>
        </p:txBody>
      </p:sp>
      <p:sp>
        <p:nvSpPr>
          <p:cNvPr id="680017" name="Rectangle 81"/>
          <p:cNvSpPr>
            <a:spLocks noChangeArrowheads="1"/>
          </p:cNvSpPr>
          <p:nvPr/>
        </p:nvSpPr>
        <p:spPr bwMode="auto">
          <a:xfrm>
            <a:off x="7188200" y="1052513"/>
            <a:ext cx="1135063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관리사무소 </a:t>
            </a:r>
          </a:p>
          <a:p>
            <a:pPr algn="ctr"/>
            <a:r>
              <a:rPr lang="ko-KR" altLang="en-US"/>
              <a:t>모 계좌</a:t>
            </a:r>
          </a:p>
        </p:txBody>
      </p:sp>
      <p:cxnSp>
        <p:nvCxnSpPr>
          <p:cNvPr id="680019" name="AutoShape 83"/>
          <p:cNvCxnSpPr>
            <a:cxnSpLocks noChangeShapeType="1"/>
            <a:stCxn id="680009" idx="3"/>
            <a:endCxn id="679941" idx="1"/>
          </p:cNvCxnSpPr>
          <p:nvPr/>
        </p:nvCxnSpPr>
        <p:spPr bwMode="auto">
          <a:xfrm flipV="1">
            <a:off x="3681413" y="4622800"/>
            <a:ext cx="98425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0020" name="AutoShape 84"/>
          <p:cNvCxnSpPr>
            <a:cxnSpLocks noChangeShapeType="1"/>
            <a:stCxn id="679941" idx="3"/>
            <a:endCxn id="680015" idx="1"/>
          </p:cNvCxnSpPr>
          <p:nvPr/>
        </p:nvCxnSpPr>
        <p:spPr bwMode="auto">
          <a:xfrm flipV="1">
            <a:off x="5800725" y="4621213"/>
            <a:ext cx="1417638" cy="1587"/>
          </a:xfrm>
          <a:prstGeom prst="bentConnector3">
            <a:avLst>
              <a:gd name="adj1" fmla="val 499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0021" name="Text Box 85"/>
          <p:cNvSpPr txBox="1">
            <a:spLocks noChangeArrowheads="1"/>
          </p:cNvSpPr>
          <p:nvPr/>
        </p:nvSpPr>
        <p:spPr bwMode="auto">
          <a:xfrm>
            <a:off x="1928813" y="221773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고지금액 입금</a:t>
            </a:r>
          </a:p>
        </p:txBody>
      </p:sp>
      <p:sp>
        <p:nvSpPr>
          <p:cNvPr id="680022" name="AutoShape 86"/>
          <p:cNvSpPr>
            <a:spLocks noChangeArrowheads="1"/>
          </p:cNvSpPr>
          <p:nvPr/>
        </p:nvSpPr>
        <p:spPr bwMode="auto">
          <a:xfrm>
            <a:off x="6988175" y="2708275"/>
            <a:ext cx="1541463" cy="43338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관리사무소</a:t>
            </a:r>
          </a:p>
          <a:p>
            <a:pPr algn="ctr"/>
            <a:r>
              <a:rPr lang="en-US" altLang="ko-KR"/>
              <a:t>(</a:t>
            </a:r>
            <a:r>
              <a:rPr lang="ko-KR" altLang="en-US"/>
              <a:t>모계좌전송</a:t>
            </a:r>
            <a:r>
              <a:rPr lang="en-US" altLang="ko-KR"/>
              <a:t>) P/G</a:t>
            </a:r>
          </a:p>
        </p:txBody>
      </p:sp>
      <p:cxnSp>
        <p:nvCxnSpPr>
          <p:cNvPr id="680023" name="AutoShape 87"/>
          <p:cNvCxnSpPr>
            <a:cxnSpLocks noChangeShapeType="1"/>
            <a:stCxn id="680015" idx="0"/>
            <a:endCxn id="680022" idx="2"/>
          </p:cNvCxnSpPr>
          <p:nvPr/>
        </p:nvCxnSpPr>
        <p:spPr bwMode="auto">
          <a:xfrm rot="16200000">
            <a:off x="7134225" y="3767138"/>
            <a:ext cx="125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0024" name="AutoShape 88"/>
          <p:cNvCxnSpPr>
            <a:cxnSpLocks noChangeShapeType="1"/>
            <a:stCxn id="680022" idx="0"/>
            <a:endCxn id="680017" idx="2"/>
          </p:cNvCxnSpPr>
          <p:nvPr/>
        </p:nvCxnSpPr>
        <p:spPr bwMode="auto">
          <a:xfrm rot="5400000" flipH="1">
            <a:off x="7158832" y="2107406"/>
            <a:ext cx="1198562" cy="3175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 관리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정의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871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 </a:t>
            </a:r>
            <a:r>
              <a:rPr lang="ko-KR" altLang="en-US" sz="1000"/>
              <a:t>텍스트파일로 작성된 금융 결재 원 및 은행의  수납정보 내역을 자동등록 하고 자동등록 불능 자는 반드시 </a:t>
            </a:r>
          </a:p>
          <a:p>
            <a:r>
              <a:rPr lang="ko-KR" altLang="en-US" sz="1000"/>
              <a:t>    불능자료를 출력하여 개별 관리로 등록을 해주어야 된다 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미납내역을 완납으로 처리하고 완납을 취소하는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● </a:t>
            </a:r>
            <a:r>
              <a:rPr lang="ko-KR" altLang="en-US" sz="1000"/>
              <a:t>수납금액이 고지금액보다 작아 분납하고자 할 때 차감우선순위방식</a:t>
            </a:r>
            <a:r>
              <a:rPr lang="en-US" altLang="ko-KR" sz="1000"/>
              <a:t>(</a:t>
            </a:r>
            <a:r>
              <a:rPr lang="ko-KR" altLang="en-US" sz="1000"/>
              <a:t>연체료</a:t>
            </a:r>
            <a:r>
              <a:rPr lang="en-US" altLang="ko-KR" sz="1000"/>
              <a:t>,</a:t>
            </a:r>
            <a:r>
              <a:rPr lang="ko-KR" altLang="en-US" sz="1000"/>
              <a:t>관리비</a:t>
            </a:r>
            <a:r>
              <a:rPr lang="en-US" altLang="ko-KR" sz="1000"/>
              <a:t>,</a:t>
            </a:r>
            <a:r>
              <a:rPr lang="ko-KR" altLang="en-US" sz="1000"/>
              <a:t>비율</a:t>
            </a:r>
            <a:r>
              <a:rPr lang="en-US" altLang="ko-KR" sz="1000"/>
              <a:t>)</a:t>
            </a:r>
            <a:r>
              <a:rPr lang="ko-KR" altLang="en-US" sz="1000"/>
              <a:t>을 선택하여 </a:t>
            </a:r>
          </a:p>
          <a:p>
            <a:r>
              <a:rPr lang="ko-KR" altLang="en-US" sz="1000"/>
              <a:t>    분납등록 하는 작업이다</a:t>
            </a:r>
            <a:r>
              <a:rPr lang="en-US" altLang="ko-KR" sz="1000"/>
              <a:t>.  </a:t>
            </a:r>
          </a:p>
          <a:p>
            <a:r>
              <a:rPr lang="en-US" altLang="ko-KR" sz="1000"/>
              <a:t>    . </a:t>
            </a:r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auto">
          <a:xfrm>
            <a:off x="7620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발생빈도</a:t>
            </a: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1905000" y="1790700"/>
            <a:ext cx="4267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en-US" altLang="ko-KR" sz="1000"/>
              <a:t>●</a:t>
            </a:r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6324600" y="1790700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/>
              <a:t>처리주기</a:t>
            </a:r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auto">
          <a:xfrm>
            <a:off x="7467600" y="17907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r>
              <a:rPr lang="ko-KR" altLang="en-US" sz="1000"/>
              <a:t>월 단위</a:t>
            </a:r>
            <a:r>
              <a:rPr lang="en-US" altLang="ko-KR" sz="1000"/>
              <a:t>,</a:t>
            </a:r>
            <a:r>
              <a:rPr lang="ko-KR" altLang="en-US" sz="1000"/>
              <a:t>수시</a:t>
            </a:r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auto">
          <a:xfrm>
            <a:off x="762000" y="2205038"/>
            <a:ext cx="1066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85738" name="Rectangle 10"/>
          <p:cNvSpPr>
            <a:spLocks noChangeArrowheads="1"/>
          </p:cNvSpPr>
          <p:nvPr/>
        </p:nvSpPr>
        <p:spPr bwMode="auto">
          <a:xfrm>
            <a:off x="1905000" y="2205038"/>
            <a:ext cx="7162800" cy="431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pPr eaLnBrk="0" latinLnBrk="0" hangingPunct="0"/>
            <a:r>
              <a:rPr lang="ko-KR" altLang="en-US" sz="1000"/>
              <a:t>수납 관리는 통합관리</a:t>
            </a:r>
            <a:r>
              <a:rPr lang="en-US" altLang="ko-KR" sz="1000"/>
              <a:t>,</a:t>
            </a:r>
            <a:r>
              <a:rPr lang="ko-KR" altLang="en-US" sz="1000"/>
              <a:t>분납관리</a:t>
            </a:r>
            <a:r>
              <a:rPr lang="en-US" altLang="ko-KR" sz="1000"/>
              <a:t>,</a:t>
            </a:r>
            <a:r>
              <a:rPr lang="ko-KR" altLang="en-US" sz="1000"/>
              <a:t>자동이체관리</a:t>
            </a:r>
            <a:r>
              <a:rPr lang="en-US" altLang="ko-KR" sz="1000"/>
              <a:t>,</a:t>
            </a:r>
            <a:r>
              <a:rPr lang="ko-KR" altLang="en-US" sz="1000"/>
              <a:t>수납일자 및 은행변경</a:t>
            </a:r>
            <a:r>
              <a:rPr lang="en-US" altLang="ko-KR" sz="1000"/>
              <a:t>,</a:t>
            </a:r>
            <a:r>
              <a:rPr lang="ko-KR" altLang="en-US" sz="1000"/>
              <a:t>호실 별 미납내역 수정</a:t>
            </a:r>
            <a:r>
              <a:rPr lang="en-US" altLang="ko-KR" sz="1000"/>
              <a:t>,</a:t>
            </a:r>
            <a:r>
              <a:rPr lang="ko-KR" altLang="en-US" sz="1000"/>
              <a:t>자동수납등록</a:t>
            </a:r>
          </a:p>
          <a:p>
            <a:pPr eaLnBrk="0" latinLnBrk="0" hangingPunct="0"/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금융 결재 원</a:t>
            </a:r>
            <a:r>
              <a:rPr lang="en-US" altLang="ko-KR" sz="1000"/>
              <a:t>,</a:t>
            </a:r>
            <a:r>
              <a:rPr lang="ko-KR" altLang="en-US" sz="1000"/>
              <a:t>은행용</a:t>
            </a:r>
            <a:r>
              <a:rPr lang="en-US" altLang="ko-KR" sz="1000"/>
              <a:t>)</a:t>
            </a:r>
            <a:r>
              <a:rPr lang="ko-KR" altLang="en-US" sz="1000"/>
              <a:t>로 구성되어 있다</a:t>
            </a:r>
            <a:r>
              <a:rPr lang="en-US" altLang="ko-KR" sz="1000"/>
              <a:t>.  </a:t>
            </a:r>
          </a:p>
          <a:p>
            <a:endParaRPr lang="en-US" altLang="ko-KR" sz="1000"/>
          </a:p>
          <a:p>
            <a:r>
              <a:rPr lang="en-US" altLang="ko-KR" sz="1000"/>
              <a:t>1.</a:t>
            </a:r>
            <a:r>
              <a:rPr lang="ko-KR" altLang="en-US" sz="1000"/>
              <a:t>자동등록</a:t>
            </a:r>
            <a:r>
              <a:rPr lang="en-US" altLang="ko-KR" sz="1000"/>
              <a:t>(</a:t>
            </a:r>
            <a:r>
              <a:rPr lang="ko-KR" altLang="en-US" sz="1000"/>
              <a:t>금융 결재 원</a:t>
            </a:r>
            <a:r>
              <a:rPr lang="en-US" altLang="ko-KR" sz="1000"/>
              <a:t>)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금융 결재 원 의 사이트에서 수납명세서 다운받기에서 받은 텍스트 파일을 자동등록 테이블에 저장을 한다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수납은행을 설정하여 은행 별 로 저장을 한다 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텍스트파일을 변환 후 자동등록을 할 수 없는 데이터 발생시 반드시 출력을 하여 원인을 수정 후 개별로 </a:t>
            </a:r>
          </a:p>
          <a:p>
            <a:r>
              <a:rPr lang="ko-KR" altLang="en-US" sz="1000"/>
              <a:t>       등록을 해준다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조회한 데이터 중 비교결과 란 에 데이터가 있으면 불능자료이다 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자동등록</a:t>
            </a:r>
            <a:r>
              <a:rPr lang="en-US" altLang="ko-KR" sz="1000"/>
              <a:t>(</a:t>
            </a:r>
            <a:r>
              <a:rPr lang="ko-KR" altLang="en-US" sz="1000"/>
              <a:t>은행용</a:t>
            </a:r>
            <a:r>
              <a:rPr lang="en-US" altLang="ko-KR" sz="1000"/>
              <a:t>)  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수납은행에서 데이터로 관리되는 은행에 한해서  수납등록을 할 수 있다</a:t>
            </a:r>
            <a:r>
              <a:rPr lang="en-US" altLang="ko-KR" sz="1000"/>
              <a:t>.</a:t>
            </a:r>
            <a:r>
              <a:rPr lang="ko-KR" altLang="en-US" sz="1000"/>
              <a:t>　　      </a:t>
            </a:r>
          </a:p>
          <a:p>
            <a:r>
              <a:rPr lang="ko-KR" altLang="en-US" sz="1000"/>
              <a:t>   ● 텍스트파일로 가져온 데이터를 비교 분석해서 불능자료여부를 비고란에 보여준다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수납된 금액이 </a:t>
            </a:r>
            <a:r>
              <a:rPr lang="en-US" altLang="ko-KR" sz="1000"/>
              <a:t>0</a:t>
            </a:r>
            <a:r>
              <a:rPr lang="ko-KR" altLang="en-US" sz="1000"/>
              <a:t>가 아닌 불일치 금액은 분납 처리 작업 건이다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창구 수납과 이체수납의 구분은 따로 할 필요 없이 자동분류 등록을 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통합관리</a:t>
            </a:r>
          </a:p>
          <a:p>
            <a:r>
              <a:rPr lang="ko-KR" altLang="en-US" sz="1000"/>
              <a:t>   ● 기존 완납</a:t>
            </a:r>
            <a:r>
              <a:rPr lang="en-US" altLang="ko-KR" sz="1000"/>
              <a:t>,</a:t>
            </a:r>
            <a:r>
              <a:rPr lang="ko-KR" altLang="en-US" sz="1000"/>
              <a:t>분납</a:t>
            </a:r>
            <a:r>
              <a:rPr lang="en-US" altLang="ko-KR" sz="1000"/>
              <a:t>,</a:t>
            </a:r>
            <a:r>
              <a:rPr lang="ko-KR" altLang="en-US" sz="1000"/>
              <a:t>자동이체 의 수납을 한 화면에서 처리 하도록 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  <a:r>
              <a:rPr lang="en-US" altLang="ko-KR" sz="1000" b="1"/>
              <a:t>● </a:t>
            </a:r>
            <a:r>
              <a:rPr lang="ko-KR" altLang="en-US" sz="1000" b="1"/>
              <a:t>수납 옵션 테이블에서 차감 우선순위</a:t>
            </a:r>
            <a:r>
              <a:rPr lang="en-US" altLang="ko-KR" sz="1000" b="1"/>
              <a:t>,</a:t>
            </a:r>
            <a:r>
              <a:rPr lang="ko-KR" altLang="en-US" sz="1000" b="1"/>
              <a:t>고지 년 월을 가져와서 처리한다</a:t>
            </a:r>
            <a:r>
              <a:rPr lang="en-US" altLang="ko-KR" sz="1000" b="1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미납대상자를 찿 는 방법은 월별 로 찿 는 방법과 입력한 금액으로 대상자를 찿 는 방법이 있다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고지서의 바코드를 입력하면 해당 미납내역이 자동으로 입력된다 </a:t>
            </a:r>
          </a:p>
          <a:p>
            <a:r>
              <a:rPr lang="ko-KR" altLang="en-US" sz="1000"/>
              <a:t>   </a:t>
            </a:r>
          </a:p>
          <a:p>
            <a:r>
              <a:rPr lang="en-US" altLang="ko-KR" sz="1000"/>
              <a:t>4. </a:t>
            </a:r>
            <a:r>
              <a:rPr lang="ko-KR" altLang="en-US" sz="1000"/>
              <a:t>분납대상자관리</a:t>
            </a:r>
          </a:p>
          <a:p>
            <a:r>
              <a:rPr lang="ko-KR" altLang="en-US" sz="1000"/>
              <a:t>   ● 분납은 한 호실에 대해 여러 개로 분할되면서 등록되는 과정이다</a:t>
            </a:r>
            <a:r>
              <a:rPr lang="en-US" altLang="ko-KR" sz="1000"/>
              <a:t>. 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수납금액이 </a:t>
            </a:r>
            <a:r>
              <a:rPr lang="en-US" altLang="ko-KR" sz="1000"/>
              <a:t>0</a:t>
            </a:r>
            <a:r>
              <a:rPr lang="ko-KR" altLang="en-US" sz="1000"/>
              <a:t>가 아닌 금액 을 해당되는 미납금액 을 검색하여 항목별로 차감하여  처리한다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 b="1"/>
              <a:t>분납 금액을 수납 옵션 테이블에서 차감 우선순위 </a:t>
            </a:r>
            <a:r>
              <a:rPr lang="en-US" altLang="ko-KR" sz="1000" b="1"/>
              <a:t>(</a:t>
            </a:r>
            <a:r>
              <a:rPr lang="ko-KR" altLang="en-US" sz="1000" b="1"/>
              <a:t>연체</a:t>
            </a:r>
            <a:r>
              <a:rPr lang="en-US" altLang="ko-KR" sz="1000" b="1"/>
              <a:t>,</a:t>
            </a:r>
            <a:r>
              <a:rPr lang="ko-KR" altLang="en-US" sz="1000" b="1"/>
              <a:t>관리비</a:t>
            </a:r>
            <a:r>
              <a:rPr lang="en-US" altLang="ko-KR" sz="1000" b="1"/>
              <a:t>,</a:t>
            </a:r>
            <a:r>
              <a:rPr lang="ko-KR" altLang="en-US" sz="1000" b="1"/>
              <a:t>비율</a:t>
            </a:r>
            <a:r>
              <a:rPr lang="en-US" altLang="ko-KR" sz="1000" b="1"/>
              <a:t>),</a:t>
            </a:r>
            <a:r>
              <a:rPr lang="ko-KR" altLang="en-US" sz="1000" b="1"/>
              <a:t>고지 년 월에서 가져온 기준에 따라 </a:t>
            </a:r>
          </a:p>
          <a:p>
            <a:r>
              <a:rPr lang="ko-KR" altLang="en-US" sz="1000" b="1"/>
              <a:t>       차감해 나간다</a:t>
            </a:r>
            <a:r>
              <a:rPr lang="en-US" altLang="ko-KR" sz="1000" b="1"/>
              <a:t>.</a:t>
            </a:r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AutoShape 2"/>
          <p:cNvSpPr>
            <a:spLocks noChangeArrowheads="1"/>
          </p:cNvSpPr>
          <p:nvPr/>
        </p:nvSpPr>
        <p:spPr bwMode="auto">
          <a:xfrm>
            <a:off x="457200" y="119063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수납 관리</a:t>
            </a:r>
          </a:p>
        </p:txBody>
      </p:sp>
      <p:sp>
        <p:nvSpPr>
          <p:cNvPr id="586755" name="Rectangle 3"/>
          <p:cNvSpPr>
            <a:spLocks noChangeArrowheads="1"/>
          </p:cNvSpPr>
          <p:nvPr/>
        </p:nvSpPr>
        <p:spPr bwMode="auto">
          <a:xfrm>
            <a:off x="762000" y="860425"/>
            <a:ext cx="1066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rgbClr val="000000"/>
                </a:solidFill>
              </a:rPr>
              <a:t>처리내용</a:t>
            </a:r>
          </a:p>
        </p:txBody>
      </p:sp>
      <p:sp>
        <p:nvSpPr>
          <p:cNvPr id="586756" name="Rectangle 4"/>
          <p:cNvSpPr>
            <a:spLocks noChangeArrowheads="1"/>
          </p:cNvSpPr>
          <p:nvPr/>
        </p:nvSpPr>
        <p:spPr bwMode="auto">
          <a:xfrm>
            <a:off x="1905000" y="860425"/>
            <a:ext cx="7162800" cy="546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/>
          <a:lstStyle/>
          <a:p>
            <a:r>
              <a:rPr lang="en-US" altLang="ko-KR" sz="1000"/>
              <a:t>5. </a:t>
            </a:r>
            <a:r>
              <a:rPr lang="ko-KR" altLang="en-US" sz="1000"/>
              <a:t>자동이체관리</a:t>
            </a:r>
          </a:p>
          <a:p>
            <a:r>
              <a:rPr lang="ko-KR" altLang="en-US" sz="1000"/>
              <a:t>   ● 자동이체로 등록된 세대의 미납내역을 등록</a:t>
            </a:r>
            <a:r>
              <a:rPr lang="en-US" altLang="ko-KR" sz="1000"/>
              <a:t>, </a:t>
            </a:r>
            <a:r>
              <a:rPr lang="ko-KR" altLang="en-US" sz="1000"/>
              <a:t>취소 하는 작업이다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수납에서는 이체 세대 을 월별로 관리한다</a:t>
            </a:r>
            <a:r>
              <a:rPr lang="en-US" altLang="ko-KR" sz="1000"/>
              <a:t>. </a:t>
            </a:r>
            <a:r>
              <a:rPr lang="ko-KR" altLang="en-US" sz="1000"/>
              <a:t>최종 시점의 관리비 가져오기 할 때의 데이터 이므로　　　　　 </a:t>
            </a:r>
          </a:p>
          <a:p>
            <a:r>
              <a:rPr lang="ko-KR" altLang="en-US" sz="1000"/>
              <a:t>       관리비 가져 오기 후 관리비에서 이체세대가 변경 시 에는 자동이체관리에서 추가</a:t>
            </a:r>
            <a:r>
              <a:rPr lang="en-US" altLang="ko-KR" sz="1000"/>
              <a:t>,</a:t>
            </a:r>
            <a:r>
              <a:rPr lang="ko-KR" altLang="en-US" sz="1000"/>
              <a:t>변경</a:t>
            </a:r>
            <a:r>
              <a:rPr lang="en-US" altLang="ko-KR" sz="1000"/>
              <a:t>,</a:t>
            </a:r>
            <a:r>
              <a:rPr lang="ko-KR" altLang="en-US" sz="1000"/>
              <a:t>삭제 작업을 해줘야 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6. </a:t>
            </a:r>
            <a:r>
              <a:rPr lang="ko-KR" altLang="en-US" sz="1000"/>
              <a:t>수납일자 및 은행변경</a:t>
            </a:r>
          </a:p>
          <a:p>
            <a:r>
              <a:rPr lang="ko-KR" altLang="en-US" sz="1000"/>
              <a:t>   ● 단순히 수납일자</a:t>
            </a:r>
            <a:r>
              <a:rPr lang="en-US" altLang="ko-KR" sz="1000"/>
              <a:t>, </a:t>
            </a:r>
            <a:r>
              <a:rPr lang="ko-KR" altLang="en-US" sz="1000"/>
              <a:t>수납은행명만 변경을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● </a:t>
            </a:r>
            <a:r>
              <a:rPr lang="ko-KR" altLang="en-US" sz="1000"/>
              <a:t>만약    수납일자가 변경 되므로 서 납기 내가 납기 후로 또는 납기 후가 납기 내로 변경되어야 한다면</a:t>
            </a:r>
            <a:r>
              <a:rPr lang="ko-KR" altLang="en-US" sz="1000">
                <a:latin typeface="Arial" panose="020B0604020202020204" pitchFamily="34" charset="0"/>
              </a:rPr>
              <a:t>  </a:t>
            </a:r>
            <a:endParaRPr lang="ko-KR" altLang="en-US" sz="1000"/>
          </a:p>
          <a:p>
            <a:r>
              <a:rPr lang="ko-KR" altLang="en-US" sz="1000"/>
              <a:t>      수납 등록 한곳 에서 정상적으로 삭제를 하고 다시 등록을 하여야 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</a:t>
            </a:r>
          </a:p>
          <a:p>
            <a:r>
              <a:rPr lang="en-US" altLang="ko-KR" sz="1000"/>
              <a:t>7. </a:t>
            </a:r>
            <a:r>
              <a:rPr lang="ko-KR" altLang="en-US" sz="1000"/>
              <a:t>호실 별 미납내역 수정</a:t>
            </a:r>
          </a:p>
          <a:p>
            <a:r>
              <a:rPr lang="ko-KR" altLang="en-US" sz="1000"/>
              <a:t>   ● 호실 별 미납내역을 수정 또는 연체료를 재계산하는 작업이다 </a:t>
            </a:r>
          </a:p>
          <a:p>
            <a:r>
              <a:rPr lang="ko-KR" altLang="en-US" sz="1000"/>
              <a:t>   ● </a:t>
            </a:r>
            <a:r>
              <a:rPr lang="ko-KR" altLang="en-US" sz="1000">
                <a:sym typeface="Wingdings" panose="05000000000000000000" pitchFamily="2" charset="2"/>
              </a:rPr>
              <a:t>연체료 재계산 시 계산기준월은 최종 고지 년 월로 한다</a:t>
            </a:r>
            <a:r>
              <a:rPr lang="en-US" altLang="ko-KR" sz="1000">
                <a:sym typeface="Wingdings" panose="05000000000000000000" pitchFamily="2" charset="2"/>
              </a:rPr>
              <a:t>..</a:t>
            </a:r>
            <a:r>
              <a:rPr lang="en-US" altLang="ko-KR" sz="1000"/>
              <a:t>.</a:t>
            </a:r>
          </a:p>
          <a:p>
            <a:endParaRPr lang="en-US" altLang="ko-KR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19589</TotalTime>
  <Words>6916</Words>
  <Application>Microsoft Office PowerPoint</Application>
  <PresentationFormat>A4 용지(210x297mm)</PresentationFormat>
  <Paragraphs>1777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9" baseType="lpstr">
      <vt:lpstr>굴림</vt:lpstr>
      <vt:lpstr>Arial</vt:lpstr>
      <vt:lpstr>Times New Roman</vt:lpstr>
      <vt:lpstr>Wingdings</vt:lpstr>
      <vt:lpstr>Verdana</vt:lpstr>
      <vt:lpstr>Tahoma</vt:lpstr>
      <vt:lpstr>HY헤드라인M</vt:lpstr>
      <vt:lpstr>HY견고딕</vt:lpstr>
      <vt:lpstr>돋움</vt:lpstr>
      <vt:lpstr>바탕</vt:lpstr>
      <vt:lpstr>굴림체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KihwanKim</dc:creator>
  <cp:lastModifiedBy>김 기환</cp:lastModifiedBy>
  <cp:revision>1856</cp:revision>
  <dcterms:created xsi:type="dcterms:W3CDTF">2005-04-08T01:14:23Z</dcterms:created>
  <dcterms:modified xsi:type="dcterms:W3CDTF">2019-06-04T02:14:40Z</dcterms:modified>
</cp:coreProperties>
</file>