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1" r:id="rId3"/>
    <p:sldId id="257" r:id="rId4"/>
    <p:sldId id="258" r:id="rId5"/>
    <p:sldId id="260" r:id="rId6"/>
    <p:sldId id="266" r:id="rId7"/>
    <p:sldId id="268" r:id="rId8"/>
    <p:sldId id="262" r:id="rId9"/>
    <p:sldId id="261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4" r:id="rId27"/>
    <p:sldId id="283" r:id="rId28"/>
    <p:sldId id="285" r:id="rId29"/>
    <p:sldId id="289" r:id="rId30"/>
    <p:sldId id="259" r:id="rId31"/>
    <p:sldId id="286" r:id="rId32"/>
    <p:sldId id="288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2" r:id="rId64"/>
    <p:sldId id="323" r:id="rId65"/>
    <p:sldId id="324" r:id="rId66"/>
    <p:sldId id="325" r:id="rId67"/>
    <p:sldId id="326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5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8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6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21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6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48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3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1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5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1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0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9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D87C-9617-404A-B69A-EECBA84D90F1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E8923D-8A0B-4B80-A645-2668732DE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402CD-0B04-ED4F-A818-8D3B2F26AE20}"/>
              </a:ext>
            </a:extLst>
          </p:cNvPr>
          <p:cNvSpPr txBox="1"/>
          <p:nvPr/>
        </p:nvSpPr>
        <p:spPr>
          <a:xfrm>
            <a:off x="302481" y="265044"/>
            <a:ext cx="79592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건강 검진 결과를 토대로 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 여부 예측하기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8F3AA-F4E7-A231-FBA9-7E798821CE6B}"/>
              </a:ext>
            </a:extLst>
          </p:cNvPr>
          <p:cNvSpPr txBox="1"/>
          <p:nvPr/>
        </p:nvSpPr>
        <p:spPr>
          <a:xfrm>
            <a:off x="302481" y="2419627"/>
            <a:ext cx="2980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와글바글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42E63-03DC-863C-B7AE-DCEB00E09F42}"/>
              </a:ext>
            </a:extLst>
          </p:cNvPr>
          <p:cNvSpPr txBox="1"/>
          <p:nvPr/>
        </p:nvSpPr>
        <p:spPr>
          <a:xfrm>
            <a:off x="302481" y="6070608"/>
            <a:ext cx="61590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박영원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ko-KR" altLang="en-US" sz="3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서문세완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홍수호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 descr="텍스트, 폰트, 그린, 그래픽이(가) 표시된 사진&#10;&#10;자동 생성된 설명">
            <a:extLst>
              <a:ext uri="{FF2B5EF4-FFF2-40B4-BE49-F238E27FC236}">
                <a16:creationId xmlns:a16="http://schemas.microsoft.com/office/drawing/2014/main" id="{018414FB-C233-8CDE-16F2-61F3D7BDDF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281" y="6102258"/>
            <a:ext cx="1460058" cy="5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0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62728-C1B9-23BB-786D-F5C452DEC102}"/>
              </a:ext>
            </a:extLst>
          </p:cNvPr>
          <p:cNvSpPr txBox="1"/>
          <p:nvPr/>
        </p:nvSpPr>
        <p:spPr>
          <a:xfrm>
            <a:off x="305628" y="1579055"/>
            <a:ext cx="115807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금연자들의 경우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각자 금연 중인 기간은 주 단위부터 년 단위까지 천차만별일 것입니다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그런데 이제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갓 금연을 시작한 사람과 금연을 시작한지 몇 년이 지난 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사람을 같은 범주로 묶는 것은 적절하지 않습니다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더욱이 데이터셋에는 금연 기간에 대한 아무런 정보도 없기 때문에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이들을 흡연자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 집단에 나누어 포함시키는 것도 불가능합니다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금연자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데이터는 전부 삭제하도록 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023A76-09CB-9785-860A-85F8239E8EE4}"/>
              </a:ext>
            </a:extLst>
          </p:cNvPr>
          <p:cNvSpPr/>
          <p:nvPr/>
        </p:nvSpPr>
        <p:spPr>
          <a:xfrm>
            <a:off x="302481" y="5504554"/>
            <a:ext cx="6493565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SMK_STAT = 2(</a:t>
            </a:r>
            <a:r>
              <a:rPr lang="ko-KR" altLang="en-US" sz="23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금연자</a:t>
            </a:r>
            <a:r>
              <a:rPr lang="en-US" altLang="ko-KR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행 삭제</a:t>
            </a:r>
            <a:endParaRPr lang="en-US" altLang="ko-KR" sz="23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23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459230"/>
            <a:ext cx="115807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ID(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식별자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열들은 흡연 여부와 아무런 관련이 없습니다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가령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연도나 특정 지역에서 흡연자 비율이 높게 나타난다 하더라도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그것은 이번 프로젝트의 목적과 아무런 관련이 없습니다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건강검진의 결과로서 얻어진 정보가 아니기 때문에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이에 해당하는 피처들은 전부 삭제하도록 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6972962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목적에 부합하지 않는 피처 삭제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3DD18-6F3B-DF3F-8314-E6B676E8680B}"/>
              </a:ext>
            </a:extLst>
          </p:cNvPr>
          <p:cNvSpPr/>
          <p:nvPr/>
        </p:nvSpPr>
        <p:spPr>
          <a:xfrm>
            <a:off x="302481" y="5599030"/>
            <a:ext cx="7721710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Unnamed: 0, IDV_ID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YEAR, AREA_CODE </a:t>
            </a:r>
            <a:r>
              <a:rPr lang="ko-KR" altLang="en-US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 삭제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65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382286"/>
            <a:ext cx="1158074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피처 별로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개수를 확인해 본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CRS_YN(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치아 </a:t>
            </a:r>
            <a:r>
              <a:rPr lang="ko-KR" altLang="en-US" sz="20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우식증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여부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</a:t>
            </a:r>
          </a:p>
          <a:p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TTR_YN(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치석 여부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데이터 행의 절반 이상에서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결측값이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나타납니다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원인은 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HCHK_CE_IN(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구강검진 여부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구강검진을 하지 않았으니 당연히 그 결과값도 없을 수 밖에 없습니다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피처들이 흡연 여부와 관련이 있을지도 모르지만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수가 너무 많기 때문에 정상적인 분석이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어려울 것 같습니다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이와 관련된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피처는 전부 삭제하도록 하겠습니다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649356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3DD18-6F3B-DF3F-8314-E6B676E8680B}"/>
              </a:ext>
            </a:extLst>
          </p:cNvPr>
          <p:cNvSpPr/>
          <p:nvPr/>
        </p:nvSpPr>
        <p:spPr>
          <a:xfrm>
            <a:off x="302481" y="5716705"/>
            <a:ext cx="7721710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CRS_YN, TTR_YN, HCHK_CE_IN</a:t>
            </a:r>
            <a:r>
              <a:rPr lang="en-US" altLang="ko-KR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 삭제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25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382286"/>
            <a:ext cx="115807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음주 여부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</a:t>
            </a:r>
            <a:r>
              <a:rPr lang="en-US" altLang="ko-KR" sz="25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RK_YN)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sz="25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건강검진의 결과로써 나타난 것이 아니라</a:t>
            </a:r>
            <a:endParaRPr lang="en-US" altLang="ko-KR" sz="2500" b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피검자가 </a:t>
            </a:r>
            <a:r>
              <a:rPr lang="ko-KR" altLang="en-US" sz="25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문진표에 자신의 음주 여부를 기록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것입니다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b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음주 여부와 흡연 여부 간에 상관관계가 있다 하더라도</a:t>
            </a:r>
            <a:r>
              <a:rPr lang="en-US" altLang="ko-KR" sz="25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그것은 이번 프로젝트의 목적과 아무런 관련이 없습니다</a:t>
            </a:r>
            <a:r>
              <a:rPr lang="en-US" altLang="ko-KR" sz="25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음주 여부 피처는 삭제하도록 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b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7489797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목적에 부합하지 않는 피처 삭제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#2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3DD18-6F3B-DF3F-8314-E6B676E8680B}"/>
              </a:ext>
            </a:extLst>
          </p:cNvPr>
          <p:cNvSpPr/>
          <p:nvPr/>
        </p:nvSpPr>
        <p:spPr>
          <a:xfrm>
            <a:off x="302481" y="5396564"/>
            <a:ext cx="6979589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 여부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DRK_YN) </a:t>
            </a:r>
            <a:r>
              <a:rPr lang="ko-KR" altLang="en-US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 삭제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382286"/>
            <a:ext cx="1158074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다음으로 주목해 볼 피처는 성별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SEX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717174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목적에 부합하지 않는 피처 삭제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53E714-D2C8-0CE7-0987-5D94285E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4" y="3088562"/>
            <a:ext cx="4203736" cy="350439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1E242C-03EB-3E28-E657-C3FFF8FD4B1C}"/>
              </a:ext>
            </a:extLst>
          </p:cNvPr>
          <p:cNvSpPr/>
          <p:nvPr/>
        </p:nvSpPr>
        <p:spPr>
          <a:xfrm>
            <a:off x="1430623" y="620406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여성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9AC338E-9ADB-1B94-B0E6-89E53C3B83D1}"/>
              </a:ext>
            </a:extLst>
          </p:cNvPr>
          <p:cNvSpPr/>
          <p:nvPr/>
        </p:nvSpPr>
        <p:spPr>
          <a:xfrm>
            <a:off x="3345562" y="620406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남성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1821E-D4FD-F8E0-31B1-B50B3633ECD6}"/>
              </a:ext>
            </a:extLst>
          </p:cNvPr>
          <p:cNvSpPr txBox="1"/>
          <p:nvPr/>
        </p:nvSpPr>
        <p:spPr>
          <a:xfrm>
            <a:off x="5438871" y="3139148"/>
            <a:ext cx="45472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성별에 따른 흡연자 비율의 분포를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살펴본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남성의 경우 전체의 절반 이상이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반면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여성의 경우 흡연자 비율이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5%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되지 않습니다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경우 모델링을 하는데 있어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발생할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60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62728-C1B9-23BB-786D-F5C452DEC102}"/>
              </a:ext>
            </a:extLst>
          </p:cNvPr>
          <p:cNvSpPr txBox="1"/>
          <p:nvPr/>
        </p:nvSpPr>
        <p:spPr>
          <a:xfrm>
            <a:off x="305628" y="1579055"/>
            <a:ext cx="1158074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가령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모델이 여성 데이터에 한해서 전부 비흡연자라고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판단하면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여성이기만 하면 나머지 피처들을 전부 무시하더라도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데이터에서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95%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넘는 정확도를 확보할 수 있습니다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상황은 프로젝트의 목적에 부합하지 않습니다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더욱이 성별은 건강검진의 결과가 아니라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개인의 인적 사항에 불과합니다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성별 피처는 삭제하도록 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023A76-09CB-9785-860A-85F8239E8EE4}"/>
              </a:ext>
            </a:extLst>
          </p:cNvPr>
          <p:cNvSpPr/>
          <p:nvPr/>
        </p:nvSpPr>
        <p:spPr>
          <a:xfrm>
            <a:off x="302481" y="5504554"/>
            <a:ext cx="6493565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성별</a:t>
            </a:r>
            <a:r>
              <a:rPr lang="en-US" altLang="ko-KR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(SEX) </a:t>
            </a:r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 삭제</a:t>
            </a:r>
            <a:endParaRPr lang="en-US" altLang="ko-KR" sz="23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75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382286"/>
            <a:ext cx="1158074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이번에 주목해 볼 피처는 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(HEIGHT)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7489797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목적에 부합하지 않는 피처 삭제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#4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12AA9B-D0CC-6C6E-0C91-8EC23C57D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1" y="3063011"/>
            <a:ext cx="4074428" cy="3396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DDD6BF-6EEF-251C-85D0-28882052EB61}"/>
              </a:ext>
            </a:extLst>
          </p:cNvPr>
          <p:cNvSpPr txBox="1"/>
          <p:nvPr/>
        </p:nvSpPr>
        <p:spPr>
          <a:xfrm>
            <a:off x="5167201" y="3176260"/>
            <a:ext cx="48249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키에 대해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10cm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단위로 그룹화하여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그래프를 그려보았습니다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놀랍게도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170cm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이상의 집단에서는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절반 이상이 흡연자인 반면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그보다 키가 작은 집단에서는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 비율이 훨씬 적은 것을 볼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정말 흡연과 키 사이에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긍정적인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상관관계가 있는 걸까요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1379AF-9B3A-6C37-2314-985CAC946691}"/>
              </a:ext>
            </a:extLst>
          </p:cNvPr>
          <p:cNvSpPr/>
          <p:nvPr/>
        </p:nvSpPr>
        <p:spPr>
          <a:xfrm>
            <a:off x="2292015" y="626516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78822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62728-C1B9-23BB-786D-F5C452DEC102}"/>
              </a:ext>
            </a:extLst>
          </p:cNvPr>
          <p:cNvSpPr txBox="1"/>
          <p:nvPr/>
        </p:nvSpPr>
        <p:spPr>
          <a:xfrm>
            <a:off x="302481" y="1510536"/>
            <a:ext cx="11580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그래프를 보면 이러한 상관관계가 나타난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진짜 이유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B5D0C1-FD32-B7AF-E07A-068A7D4B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6" y="2091983"/>
            <a:ext cx="4638200" cy="3509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19CD9-07B4-BDE1-D1D8-6CD23DE53516}"/>
              </a:ext>
            </a:extLst>
          </p:cNvPr>
          <p:cNvSpPr txBox="1"/>
          <p:nvPr/>
        </p:nvSpPr>
        <p:spPr>
          <a:xfrm>
            <a:off x="5332852" y="2091983"/>
            <a:ext cx="56266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왼쪽의 그래프는 성별에 따른 키의 분포를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상자 그림을 나타낸 것입니다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그래프를 보면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남성의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중위값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뿐만 아니라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전반적으로 상자 자체가 여성보다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15cm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 높은 곳에서 형성되어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데이터셋에서 키는 비식별화를 위해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5cm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단위로 반올림 되었으므로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값이 정확한 값은 아니라는 점을 유의해야 합니다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키가 큰 집단에는 남성이 훨씬 많고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반대로 키가 작은 집단에는 여성이 훨씬 많습니다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DC7BF-59AD-27D9-754F-F145B63728C5}"/>
              </a:ext>
            </a:extLst>
          </p:cNvPr>
          <p:cNvSpPr txBox="1"/>
          <p:nvPr/>
        </p:nvSpPr>
        <p:spPr>
          <a:xfrm>
            <a:off x="576784" y="5857250"/>
            <a:ext cx="55160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이게 왜 문제가 되는 걸까요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994C57-7108-D425-7EC4-38D446D0417B}"/>
              </a:ext>
            </a:extLst>
          </p:cNvPr>
          <p:cNvSpPr/>
          <p:nvPr/>
        </p:nvSpPr>
        <p:spPr>
          <a:xfrm>
            <a:off x="3537719" y="522731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3BC1F4-B174-0BDF-0ED4-ACE33AA66667}"/>
              </a:ext>
            </a:extLst>
          </p:cNvPr>
          <p:cNvSpPr/>
          <p:nvPr/>
        </p:nvSpPr>
        <p:spPr>
          <a:xfrm>
            <a:off x="1516763" y="522731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남성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534C5D-6B79-3B3C-26C7-4C4CD69E9A88}"/>
              </a:ext>
            </a:extLst>
          </p:cNvPr>
          <p:cNvSpPr/>
          <p:nvPr/>
        </p:nvSpPr>
        <p:spPr>
          <a:xfrm>
            <a:off x="2823297" y="5324659"/>
            <a:ext cx="714422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DB1AA6-B6B7-FBF3-4BF6-04CCBCCC1CD8}"/>
              </a:ext>
            </a:extLst>
          </p:cNvPr>
          <p:cNvSpPr/>
          <p:nvPr/>
        </p:nvSpPr>
        <p:spPr>
          <a:xfrm>
            <a:off x="162974" y="3302431"/>
            <a:ext cx="629478" cy="7858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19CD9-07B4-BDE1-D1D8-6CD23DE53516}"/>
              </a:ext>
            </a:extLst>
          </p:cNvPr>
          <p:cNvSpPr txBox="1"/>
          <p:nvPr/>
        </p:nvSpPr>
        <p:spPr>
          <a:xfrm>
            <a:off x="387133" y="2259647"/>
            <a:ext cx="64486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키가 높은 집단에서 흡연자 비율이 높다고 해서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추측을 하는 것이 옳지 않습니다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아래 추측이 더 신빙성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72EAF7-A9B6-5DCE-E922-DADB0F6C7388}"/>
              </a:ext>
            </a:extLst>
          </p:cNvPr>
          <p:cNvSpPr/>
          <p:nvPr/>
        </p:nvSpPr>
        <p:spPr>
          <a:xfrm>
            <a:off x="461799" y="1577022"/>
            <a:ext cx="2069657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키가 크다 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AE5A5AE-E1D3-F9FC-4B2D-A7024BDD83ED}"/>
              </a:ext>
            </a:extLst>
          </p:cNvPr>
          <p:cNvSpPr/>
          <p:nvPr/>
        </p:nvSpPr>
        <p:spPr>
          <a:xfrm>
            <a:off x="2819065" y="1680556"/>
            <a:ext cx="1492176" cy="2959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271E6B-996C-2EE5-C1A9-03B9F72443DD}"/>
              </a:ext>
            </a:extLst>
          </p:cNvPr>
          <p:cNvSpPr/>
          <p:nvPr/>
        </p:nvSpPr>
        <p:spPr>
          <a:xfrm>
            <a:off x="4635074" y="1577022"/>
            <a:ext cx="4014342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흡연자일 가능성이 높다 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888DCFC-E418-B3BA-3AB1-DE33A90FB4CC}"/>
              </a:ext>
            </a:extLst>
          </p:cNvPr>
          <p:cNvSpPr/>
          <p:nvPr/>
        </p:nvSpPr>
        <p:spPr>
          <a:xfrm>
            <a:off x="3151022" y="1429202"/>
            <a:ext cx="828261" cy="795131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F116A8-4850-0DDD-164E-BEE21FA0FD16}"/>
              </a:ext>
            </a:extLst>
          </p:cNvPr>
          <p:cNvSpPr/>
          <p:nvPr/>
        </p:nvSpPr>
        <p:spPr>
          <a:xfrm>
            <a:off x="461799" y="3712375"/>
            <a:ext cx="2069657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키가 크다 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472BF86-9511-561E-4B4D-06DCB1655A81}"/>
              </a:ext>
            </a:extLst>
          </p:cNvPr>
          <p:cNvSpPr/>
          <p:nvPr/>
        </p:nvSpPr>
        <p:spPr>
          <a:xfrm>
            <a:off x="2819065" y="3815909"/>
            <a:ext cx="1492176" cy="2959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A11E3B-F0D4-8145-2B54-899779770417}"/>
              </a:ext>
            </a:extLst>
          </p:cNvPr>
          <p:cNvSpPr/>
          <p:nvPr/>
        </p:nvSpPr>
        <p:spPr>
          <a:xfrm>
            <a:off x="4650026" y="3712375"/>
            <a:ext cx="3999390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남성일 가능성이 높다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6F5115-2D0F-E45F-9B4B-21105EE13F51}"/>
              </a:ext>
            </a:extLst>
          </p:cNvPr>
          <p:cNvSpPr/>
          <p:nvPr/>
        </p:nvSpPr>
        <p:spPr>
          <a:xfrm>
            <a:off x="461799" y="4541874"/>
            <a:ext cx="2069657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남성이다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CE5A76A-A3C3-5CF4-0772-255AE7009220}"/>
              </a:ext>
            </a:extLst>
          </p:cNvPr>
          <p:cNvSpPr/>
          <p:nvPr/>
        </p:nvSpPr>
        <p:spPr>
          <a:xfrm>
            <a:off x="2819065" y="4645408"/>
            <a:ext cx="1492176" cy="2959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B828A9-D132-51A7-62FC-E293307F22DE}"/>
              </a:ext>
            </a:extLst>
          </p:cNvPr>
          <p:cNvSpPr/>
          <p:nvPr/>
        </p:nvSpPr>
        <p:spPr>
          <a:xfrm>
            <a:off x="4650026" y="4541873"/>
            <a:ext cx="3999390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흡연자일 가능성이 높다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B2A15-AD67-CF98-5BEB-A3DD74956891}"/>
              </a:ext>
            </a:extLst>
          </p:cNvPr>
          <p:cNvSpPr txBox="1"/>
          <p:nvPr/>
        </p:nvSpPr>
        <p:spPr>
          <a:xfrm>
            <a:off x="387132" y="5280978"/>
            <a:ext cx="83306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키가 클수록 남성일 가능성이 높고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중에는 흡연자가 많으니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키가 클수록 흡연자일 가능성이 높아 보이는 착각이 발생한 것입니다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성별이 영향을 준 것이지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흡연이 키에 영향을 준 것이 아닙니다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ABF0F78-7F19-4BE0-964B-DADE132D59BE}"/>
              </a:ext>
            </a:extLst>
          </p:cNvPr>
          <p:cNvSpPr/>
          <p:nvPr/>
        </p:nvSpPr>
        <p:spPr>
          <a:xfrm>
            <a:off x="302481" y="4634518"/>
            <a:ext cx="384772" cy="2959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6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62728-C1B9-23BB-786D-F5C452DEC102}"/>
              </a:ext>
            </a:extLst>
          </p:cNvPr>
          <p:cNvSpPr txBox="1"/>
          <p:nvPr/>
        </p:nvSpPr>
        <p:spPr>
          <a:xfrm>
            <a:off x="302481" y="1510536"/>
            <a:ext cx="115807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몸무게는 어떨까요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 키가 큰 사람의 몸무게가 더 많이 나갑니다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19CD9-07B4-BDE1-D1D8-6CD23DE53516}"/>
              </a:ext>
            </a:extLst>
          </p:cNvPr>
          <p:cNvSpPr txBox="1"/>
          <p:nvPr/>
        </p:nvSpPr>
        <p:spPr>
          <a:xfrm>
            <a:off x="5206957" y="2675079"/>
            <a:ext cx="562669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그래프는 키에 따른 평균 몸무게를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나타낸 그래프입니다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한눈에 봐도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키가 커질수록 몸무게도 함께 늘어나는 것을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확인할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상관계수를 따로 측정해본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몸무게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0.66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몸무게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0.56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상관관계가 꽤나 높게 나타났습니다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98F701-BF4A-9AC0-B28B-C195F736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0" y="2575687"/>
            <a:ext cx="4428500" cy="339806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236732-E052-FF24-6F4F-32DA854C8846}"/>
              </a:ext>
            </a:extLst>
          </p:cNvPr>
          <p:cNvSpPr/>
          <p:nvPr/>
        </p:nvSpPr>
        <p:spPr>
          <a:xfrm>
            <a:off x="156128" y="3561147"/>
            <a:ext cx="527630" cy="11433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몸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F2769F0-0511-7232-0000-A68B7A8139BE}"/>
              </a:ext>
            </a:extLst>
          </p:cNvPr>
          <p:cNvSpPr/>
          <p:nvPr/>
        </p:nvSpPr>
        <p:spPr>
          <a:xfrm>
            <a:off x="2318519" y="5804452"/>
            <a:ext cx="1161908" cy="52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10148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206238" y="1757671"/>
            <a:ext cx="115807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보고서 파일에는 코드를 첨부하지 않았으며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자세한 작업 과정은 담지 않았습니다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작업 과정은 함께 첨부된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ipynb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파일을 참조해주시면 감사하겠습니다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보고서에는 프로젝트 도중 각 절차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 선택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왜 이러한 선택을 하였는지 구구절절하게 풀어냈습니다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따라서 글의 분량이 다소 많은 점 양해 부탁드립니다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788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F116A8-4850-0DDD-164E-BEE21FA0FD16}"/>
              </a:ext>
            </a:extLst>
          </p:cNvPr>
          <p:cNvSpPr/>
          <p:nvPr/>
        </p:nvSpPr>
        <p:spPr>
          <a:xfrm>
            <a:off x="461797" y="1430191"/>
            <a:ext cx="3076531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몸무게가 높다 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472BF86-9511-561E-4B4D-06DCB1655A81}"/>
              </a:ext>
            </a:extLst>
          </p:cNvPr>
          <p:cNvSpPr/>
          <p:nvPr/>
        </p:nvSpPr>
        <p:spPr>
          <a:xfrm rot="5400000">
            <a:off x="1748570" y="2218600"/>
            <a:ext cx="502983" cy="2959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A11E3B-F0D4-8145-2B54-899779770417}"/>
              </a:ext>
            </a:extLst>
          </p:cNvPr>
          <p:cNvSpPr/>
          <p:nvPr/>
        </p:nvSpPr>
        <p:spPr>
          <a:xfrm>
            <a:off x="461797" y="4400962"/>
            <a:ext cx="3076531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남성일 가능성이 높다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B2A15-AD67-CF98-5BEB-A3DD74956891}"/>
              </a:ext>
            </a:extLst>
          </p:cNvPr>
          <p:cNvSpPr txBox="1"/>
          <p:nvPr/>
        </p:nvSpPr>
        <p:spPr>
          <a:xfrm>
            <a:off x="4055329" y="1430191"/>
            <a:ext cx="586392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키의 경우와 마찬가지로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몸무게가 높을 수록 흡연자일 가능성이 높게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나타날 것입니다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이는 궁극적으로 남성일 가능성이 높기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때문인 것이지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흡연이 몸무게에 영향을 끼쳤다고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보기는 어렵습니다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몸무게 피처를 어떻게 해야 할까요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피처는 그냥 삭제하게 되더라도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몸무게 피처가 담고 있는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저체중에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관한 정보를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함께 잃어버리는 것은 큰 손실입니다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31412AA-37EE-EF34-2889-1D38948A3CAD}"/>
              </a:ext>
            </a:extLst>
          </p:cNvPr>
          <p:cNvSpPr/>
          <p:nvPr/>
        </p:nvSpPr>
        <p:spPr>
          <a:xfrm>
            <a:off x="461798" y="2852958"/>
            <a:ext cx="3076532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키가 클 가능성이 높다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F33EE83-B7F5-D5D9-EE8B-213CE7556960}"/>
              </a:ext>
            </a:extLst>
          </p:cNvPr>
          <p:cNvSpPr/>
          <p:nvPr/>
        </p:nvSpPr>
        <p:spPr>
          <a:xfrm rot="5400000">
            <a:off x="1748570" y="3730495"/>
            <a:ext cx="502983" cy="2959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C88C3C1-C5C7-FDAC-F302-84FD25ECF04A}"/>
              </a:ext>
            </a:extLst>
          </p:cNvPr>
          <p:cNvSpPr/>
          <p:nvPr/>
        </p:nvSpPr>
        <p:spPr>
          <a:xfrm rot="5400000">
            <a:off x="1748570" y="5226970"/>
            <a:ext cx="502983" cy="2959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7DC3B8-FE4B-FC87-B079-75EE36BC233F}"/>
              </a:ext>
            </a:extLst>
          </p:cNvPr>
          <p:cNvSpPr/>
          <p:nvPr/>
        </p:nvSpPr>
        <p:spPr>
          <a:xfrm>
            <a:off x="461797" y="5876746"/>
            <a:ext cx="3076531" cy="5029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흡연자일 가능성이 높다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91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62728-C1B9-23BB-786D-F5C452DEC102}"/>
              </a:ext>
            </a:extLst>
          </p:cNvPr>
          <p:cNvSpPr txBox="1"/>
          <p:nvPr/>
        </p:nvSpPr>
        <p:spPr>
          <a:xfrm>
            <a:off x="305628" y="1443487"/>
            <a:ext cx="115807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저희가 떠올린 방법은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몸무게 피처를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BMI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대신하는 것입니다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B93350-B992-C212-78CB-F3D40E853BC4}"/>
              </a:ext>
            </a:extLst>
          </p:cNvPr>
          <p:cNvSpPr/>
          <p:nvPr/>
        </p:nvSpPr>
        <p:spPr>
          <a:xfrm>
            <a:off x="401004" y="2048849"/>
            <a:ext cx="8723118" cy="7183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BMI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공식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몸무게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[(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0.01)^2]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2251C-2DC6-DBF8-10CF-38D8C74BD482}"/>
              </a:ext>
            </a:extLst>
          </p:cNvPr>
          <p:cNvSpPr txBox="1"/>
          <p:nvPr/>
        </p:nvSpPr>
        <p:spPr>
          <a:xfrm>
            <a:off x="401004" y="2950775"/>
            <a:ext cx="115807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BMI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지수는 몸무게가 커도 키가 클 수록 이를 상쇄하기 때문에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비만 여부를 알아내는데 유용합니다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11F8280-A57C-EEFF-8CC3-F240A8E0B8E5}"/>
              </a:ext>
            </a:extLst>
          </p:cNvPr>
          <p:cNvSpPr/>
          <p:nvPr/>
        </p:nvSpPr>
        <p:spPr>
          <a:xfrm>
            <a:off x="401005" y="4003812"/>
            <a:ext cx="3263222" cy="11271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몸무게와의 상관계수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0.66</a:t>
            </a:r>
          </a:p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0.56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ED6BDD0-41E3-0BDF-994F-99EDAFAD5B4D}"/>
              </a:ext>
            </a:extLst>
          </p:cNvPr>
          <p:cNvSpPr/>
          <p:nvPr/>
        </p:nvSpPr>
        <p:spPr>
          <a:xfrm>
            <a:off x="5483214" y="4003812"/>
            <a:ext cx="3263222" cy="11271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BMI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와의 상관계수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0.06</a:t>
            </a:r>
          </a:p>
          <a:p>
            <a:pPr algn="ctr"/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0.16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B742A7E-2913-1257-E9BD-88B7F4392DC6}"/>
              </a:ext>
            </a:extLst>
          </p:cNvPr>
          <p:cNvSpPr/>
          <p:nvPr/>
        </p:nvSpPr>
        <p:spPr>
          <a:xfrm>
            <a:off x="3946432" y="4398277"/>
            <a:ext cx="1254577" cy="2959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2510C-E396-E6C8-172E-A782AD98E6B5}"/>
              </a:ext>
            </a:extLst>
          </p:cNvPr>
          <p:cNvSpPr txBox="1"/>
          <p:nvPr/>
        </p:nvSpPr>
        <p:spPr>
          <a:xfrm>
            <a:off x="401004" y="5414513"/>
            <a:ext cx="11580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이번에는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BMI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지수와 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사이의 상관계수를 측정해보았습니다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키의 경우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성별의 경우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아래로 상관계수가 떨어졌습니다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87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62728-C1B9-23BB-786D-F5C452DEC102}"/>
              </a:ext>
            </a:extLst>
          </p:cNvPr>
          <p:cNvSpPr txBox="1"/>
          <p:nvPr/>
        </p:nvSpPr>
        <p:spPr>
          <a:xfrm>
            <a:off x="305628" y="1499542"/>
            <a:ext cx="115807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BMI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지수는 성별의 영향을 거의 받지 않고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비만 및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저체중에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대한 정보를 줄 수 있을 것으로 기대됩니다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한편 키는 엄밀히 따지면 건강검진의 결과가 맞긴 하지만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성별과의 강한 상관관계를 해소할 방법이 없습니다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키는 성장기가 지나면 그 후로 거의 변화가 없는 지표입니다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성장기가 이후의 흡연은 키와 큰 관련이 없다고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봐야합니다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키 피처는 삭제하도록 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023A76-09CB-9785-860A-85F8239E8EE4}"/>
              </a:ext>
            </a:extLst>
          </p:cNvPr>
          <p:cNvSpPr/>
          <p:nvPr/>
        </p:nvSpPr>
        <p:spPr>
          <a:xfrm>
            <a:off x="302481" y="5282391"/>
            <a:ext cx="6493565" cy="10852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</a:t>
            </a:r>
            <a:r>
              <a:rPr lang="en-US" altLang="ko-KR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(HEIGHT) </a:t>
            </a:r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 삭제</a:t>
            </a:r>
            <a:endParaRPr lang="en-US" altLang="ko-KR" sz="23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몸무게</a:t>
            </a:r>
            <a:r>
              <a:rPr lang="en-US" altLang="ko-KR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(WEIGHT) -&gt; BMI </a:t>
            </a:r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en-US" altLang="ko-KR" sz="23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58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382286"/>
            <a:ext cx="11580743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다음으로 확인할 피처는 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시력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(SIGHT_LEFT)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오른쪽 시력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(SIGHT_RIGHT)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통계최강자전의 데이터셋 개요 페이지를 보면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해당하는 눈이 실명된 경우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대체값으로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9.9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사용했다고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적혀있습니다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b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대체 값을 그대로 사용하는 것은 모델로 하여금 시력이 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9.9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것으로 잘못 인식될 수 있으므로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대체하도록 하겠습니다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b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아니라 굳이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택한 이유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데이터셋이 처음부터 실명자의 시력에 대해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아니라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대체값을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사용한 만큼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의도를 받아들여 저 역시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구분되도록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사용하였습니다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649356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대체값이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사용된 피처 조정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3DD18-6F3B-DF3F-8314-E6B676E8680B}"/>
              </a:ext>
            </a:extLst>
          </p:cNvPr>
          <p:cNvSpPr/>
          <p:nvPr/>
        </p:nvSpPr>
        <p:spPr>
          <a:xfrm>
            <a:off x="302481" y="5716705"/>
            <a:ext cx="8642736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시력</a:t>
            </a:r>
            <a:r>
              <a:rPr lang="en-US" altLang="ko-KR" sz="2400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(SIGHT_LEFT/RIGHT)</a:t>
            </a:r>
            <a:r>
              <a:rPr lang="ko-KR" altLang="en-US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대체값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9.9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조정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52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280707"/>
            <a:ext cx="11580743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데이터셋에는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결측값이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많이 남아있습니다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많이 포함한 행들의 비율을 확인해 보았습니다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649356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#2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3DD18-6F3B-DF3F-8314-E6B676E8680B}"/>
              </a:ext>
            </a:extLst>
          </p:cNvPr>
          <p:cNvSpPr/>
          <p:nvPr/>
        </p:nvSpPr>
        <p:spPr>
          <a:xfrm>
            <a:off x="302481" y="5767529"/>
            <a:ext cx="8642736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행에 </a:t>
            </a:r>
            <a:r>
              <a:rPr lang="ko-KR" altLang="en-US" sz="2400" b="0" i="0" dirty="0" err="1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결측값이</a:t>
            </a:r>
            <a:r>
              <a:rPr lang="ko-KR" altLang="en-US" sz="2400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2400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이상인 행 삭제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B183AD-8D26-B585-184E-5558B6C2FCBC}"/>
              </a:ext>
            </a:extLst>
          </p:cNvPr>
          <p:cNvSpPr/>
          <p:nvPr/>
        </p:nvSpPr>
        <p:spPr>
          <a:xfrm>
            <a:off x="302481" y="3392301"/>
            <a:ext cx="8723118" cy="5372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행에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결측값이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이상인 행의 비율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0.3%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9E855D-B998-0D6F-6F9F-7A795E8A4A8C}"/>
              </a:ext>
            </a:extLst>
          </p:cNvPr>
          <p:cNvSpPr/>
          <p:nvPr/>
        </p:nvSpPr>
        <p:spPr>
          <a:xfrm>
            <a:off x="302481" y="3987994"/>
            <a:ext cx="8723118" cy="5372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행에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결측값이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이상인 행의 비율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14.9%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52716-47A1-1167-14A1-C96B952CE10C}"/>
              </a:ext>
            </a:extLst>
          </p:cNvPr>
          <p:cNvSpPr txBox="1"/>
          <p:nvPr/>
        </p:nvSpPr>
        <p:spPr>
          <a:xfrm>
            <a:off x="302481" y="4715519"/>
            <a:ext cx="1158074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행의 너무 많은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결측값들을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대체하게 되면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성능에 악영향을 줄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비교적 소수인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이상인 행은 삭제하고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4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행들을 후에 따로 처리하겠습니다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62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382286"/>
            <a:ext cx="11580743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다음으로 살펴 볼 피처는 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청력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(HEAR_LEFT)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오른쪽 청력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(HEAR_RIGHT)</a:t>
            </a:r>
            <a:r>
              <a:rPr lang="ko-KR" altLang="en-US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0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개요 페이지에는 이상이 없으면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이상이 있으면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나와있는데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설명에는 없는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‘3’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존재합니다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수가 매우 적은 것으로 보아 사실상 검사 오류나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정도로 생각됩니다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정상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압도적으로 다수이므로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피처에 대해서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(‘3’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최빈값인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정상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대체하도록 하겠습니다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649356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대체값이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사용된 피처 조정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#2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3DD18-6F3B-DF3F-8314-E6B676E8680B}"/>
              </a:ext>
            </a:extLst>
          </p:cNvPr>
          <p:cNvSpPr/>
          <p:nvPr/>
        </p:nvSpPr>
        <p:spPr>
          <a:xfrm>
            <a:off x="302481" y="5604061"/>
            <a:ext cx="8642736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청</a:t>
            </a:r>
            <a:r>
              <a:rPr lang="ko-KR" altLang="en-US" sz="2400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력 이상</a:t>
            </a:r>
            <a:r>
              <a:rPr lang="en-US" altLang="ko-KR" sz="2400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(HEAR_LEFT/RIGHT)</a:t>
            </a:r>
            <a:r>
              <a:rPr lang="ko-KR" altLang="en-US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결측값을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최빈값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대체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3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0" y="1280707"/>
            <a:ext cx="11580743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이번에 살펴 볼 피처들은 꽤나 골치 아픈 문제를 갖고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콜레스테롤 및 중성지방과 관련된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피처입니다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(TOT_CHOLE, HDL_CHOLE, LDL_CHOLE, 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TRIGLYCERIDE)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피처들은 공통적으로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14000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가량의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가지고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비율이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15%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정도에 육박하기 때문에 함부로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대체를 하는 것은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좋은 선택이 아닌 것 같습니다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선택할 수 있는 방안은 아래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649356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#3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73E20D-5F88-CD21-A025-E664D1F2E555}"/>
              </a:ext>
            </a:extLst>
          </p:cNvPr>
          <p:cNvSpPr/>
          <p:nvPr/>
        </p:nvSpPr>
        <p:spPr>
          <a:xfrm>
            <a:off x="302481" y="5168092"/>
            <a:ext cx="8723118" cy="5372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결측값이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발생한 약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14000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행을 삭제한다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906B62F-7278-C511-ABAC-77BAB54B7D58}"/>
              </a:ext>
            </a:extLst>
          </p:cNvPr>
          <p:cNvSpPr/>
          <p:nvPr/>
        </p:nvSpPr>
        <p:spPr>
          <a:xfrm>
            <a:off x="302481" y="5884058"/>
            <a:ext cx="8723118" cy="5372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해당하는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열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피처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삭제한다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518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0" y="1459384"/>
            <a:ext cx="115807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두 가지 방안 중에 어떤 것을 선택하는 것이 좋을 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테스트를 위해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방안을 채택한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A_Data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B_Data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임시로 만들었습니다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데이터를 임시로 모델링하여 어떤 데이터를 사용한 모델이 더 좋은 성능을 내는지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번 확인해보도록 하겠습니다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시험에 사용할 모델은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별도의 튜닝 및 데이터 표준화 없이도 어느 정도의 성능을 기대할 수 있기 때문에 선택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지표로는 정확도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(Accuracy)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아닌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왜냐하면 현재 데이터셋에 흡연자보다 비흡연자 수가 훨씬 많은 관계로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비흡연자에 편향된 예측을 해서 높은 정확도를 달성할 수 있기 때문에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문제점이 적은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평가하겠습니다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(F1 score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정밀도와 재현율의 조화평균을 이용한 지표이며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정밀도와 재현율에 대해서는 나중에 설명과 함께 한 번 더 다룰 예정입니다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928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0" y="1405697"/>
            <a:ext cx="115807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데이터별로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번씩 테스트를 진행하여 그 평균을 비교하고자 하며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테스트마다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random_state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달리하여 평가 데이터를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분리한 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평가 데이터로 점수를 산출했습니다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CBE98A-7803-2BFB-0346-354ED778626F}"/>
              </a:ext>
            </a:extLst>
          </p:cNvPr>
          <p:cNvSpPr/>
          <p:nvPr/>
        </p:nvSpPr>
        <p:spPr>
          <a:xfrm>
            <a:off x="447387" y="2794185"/>
            <a:ext cx="3263222" cy="11271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A_Data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|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</a:t>
            </a:r>
          </a:p>
          <a:p>
            <a:pPr algn="ctr"/>
            <a:endParaRPr lang="en-US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0.6207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6DC3E1-7BFE-8D7E-5534-CD551D431D18}"/>
              </a:ext>
            </a:extLst>
          </p:cNvPr>
          <p:cNvSpPr/>
          <p:nvPr/>
        </p:nvSpPr>
        <p:spPr>
          <a:xfrm>
            <a:off x="4882581" y="2794185"/>
            <a:ext cx="3263222" cy="11271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B_Data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|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</a:t>
            </a:r>
          </a:p>
          <a:p>
            <a:pPr algn="ctr"/>
            <a:endParaRPr lang="en-US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0.6120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F3A02-4B07-E3F7-1775-1CF5359471A1}"/>
              </a:ext>
            </a:extLst>
          </p:cNvPr>
          <p:cNvSpPr txBox="1"/>
          <p:nvPr/>
        </p:nvSpPr>
        <p:spPr>
          <a:xfrm>
            <a:off x="3903688" y="3003794"/>
            <a:ext cx="8961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274D6-27AE-FF12-4EF5-29D30CBAFD8F}"/>
              </a:ext>
            </a:extLst>
          </p:cNvPr>
          <p:cNvSpPr txBox="1"/>
          <p:nvPr/>
        </p:nvSpPr>
        <p:spPr>
          <a:xfrm>
            <a:off x="302480" y="4162828"/>
            <a:ext cx="115807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정말 근소한 차이로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A_Data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높게 나왔습니다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콜레스테롤 및 중성지방과 관련하여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결측값이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발생한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14000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행을 삭제하는 방안을 채택하도록 하겠습니다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AC0DA9-1753-0A29-006D-BD20784B01B5}"/>
              </a:ext>
            </a:extLst>
          </p:cNvPr>
          <p:cNvSpPr/>
          <p:nvPr/>
        </p:nvSpPr>
        <p:spPr>
          <a:xfrm>
            <a:off x="302481" y="5573918"/>
            <a:ext cx="9205954" cy="8070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피처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(TOT_CHOLE, HDL_CHOLE, LDL_CHOLE,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TRIGLYCERIDE)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</a:t>
            </a:r>
            <a:endParaRPr lang="en-US" altLang="ko-KR" b="0" i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0" i="0" dirty="0" err="1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결측값이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있는 행 삭제</a:t>
            </a:r>
            <a:endParaRPr lang="en-US" altLang="ko-KR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98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0" y="1280707"/>
            <a:ext cx="11580743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이제 마지막으로 남은 소수의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결측값들에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대해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일괄적으로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피처의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중앙값으로 대체하도록 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행의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결측값이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개를 넘기지 않으며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수도 적기 때문에 일괄적으로 처리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중앙값을 선택한 이유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평균값보다는 이상치의 영향을 적게 받는 중앙값을 선택했습니다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649356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45C73D-5EDF-72A5-9B4E-8BCD4D2219E3}"/>
              </a:ext>
            </a:extLst>
          </p:cNvPr>
          <p:cNvSpPr/>
          <p:nvPr/>
        </p:nvSpPr>
        <p:spPr>
          <a:xfrm>
            <a:off x="302481" y="5242675"/>
            <a:ext cx="8642736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일괄적으로 남은 </a:t>
            </a:r>
            <a:r>
              <a:rPr lang="ko-KR" altLang="en-US" sz="2400" b="0" dirty="0" err="1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결측값들에</a:t>
            </a:r>
            <a:r>
              <a:rPr lang="ko-KR" altLang="en-US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대해 중앙값으로 대체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1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5628" y="1499254"/>
            <a:ext cx="115807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흡연은 인체에 해롭습니다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수많은 연구와 논문들이 이 사실을 뒷받침하고 있고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매년 새로운 공익 광고와 금연 캠페인들이 쏟아지는 덕분에 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사실을 모르는 사람은 아마 없을 겁니다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그럼에도 여전히 많은 사람들이 흡연을 하고 있습니다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그런데 흡연이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그렇게나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위험하다면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우리는 우리 주변에서 흡연 때문에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일상생활에 지장이 생겼거나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병을 얻었다는 사람을 볼 수 없는 걸까요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혹시 겉으로는 드러나지 않더라도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몸의 건강 성적표인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건강검진 결과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흡연의 흔적이 나타나지 않을까요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지금부터 알아보도록 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772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22547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5628" y="1499254"/>
            <a:ext cx="115807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구글링을 통해 각종 신문기사와 의학논문을 살펴보면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 어렵지 않게 흡연과 강한 상관관계가 있는 피처들을 추려낼 수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저희는 특정 논문이나 신문기사를 토대로 특정 피처에 가중치를 부여하거나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삭제하는 등의 작업을 전혀 하지 않았습니다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왜냐하면 이 프로젝트의 목표는 오직 건강검진의 결과 그 자체로부터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여부를 예측하는 것이 과연 가능할 지를 확인하는 것이기 때문입니다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일단 여기서 데이터 전처리를 마치고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본격적인 모델링에 돌입하도록 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모델을 테스트해보며 가장 적합한 모델을 선택한 후에는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추가적인 데이터 핸들링을 통해 모델의 성능을 끌어올릴 방법을 찾아보도록 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5280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전처리를 마치며</a:t>
            </a:r>
          </a:p>
        </p:txBody>
      </p:sp>
    </p:spTree>
    <p:extLst>
      <p:ext uri="{BB962C8B-B14F-4D97-AF65-F5344CB8AC3E}">
        <p14:creationId xmlns:p14="http://schemas.microsoft.com/office/powerpoint/2010/main" val="1889109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8776" y="2241422"/>
            <a:ext cx="11580743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본격적인 모델링을 시작하기에 앞서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원활한 진행을 위해 먼저 테스트 데이터와 검증 데이터를 분리하도록 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데이터란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최종적으로 모델과 관련된 모든 것이 결정된 후에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보는 데이터에 어느 정도의 성능을 기대할 수 있을 지 확인해 볼 데이터입니다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 검증 데이터는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모델 중 어떤 모델이 가장 적합한 지 선택하는 과정에서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모델들을 평가하는데 사용할 데이터입니다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데이터셋에서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테스트 데이터로 분리하고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또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10%(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9%)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검증 데이터로 분리하겠습니다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준비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17C00F-92AD-3061-C2AF-531ABEA3C513}"/>
              </a:ext>
            </a:extLst>
          </p:cNvPr>
          <p:cNvSpPr/>
          <p:nvPr/>
        </p:nvSpPr>
        <p:spPr>
          <a:xfrm>
            <a:off x="302481" y="5776339"/>
            <a:ext cx="6900076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검증 데이터 각각 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10%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씩 분리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데이터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데이터 분리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747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97565" y="2161748"/>
            <a:ext cx="83488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데이터셋의 흡연자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 비율은 그 차이가 크게 나는 편입니다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준비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 데이터 불균형 해소 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A16F73C7-094D-8B09-1B6C-2937728E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6" y="2910611"/>
            <a:ext cx="4304561" cy="3431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D19611-C351-6FB4-D7CA-DA5B100ED234}"/>
              </a:ext>
            </a:extLst>
          </p:cNvPr>
          <p:cNvSpPr txBox="1"/>
          <p:nvPr/>
        </p:nvSpPr>
        <p:spPr>
          <a:xfrm>
            <a:off x="5060957" y="2977122"/>
            <a:ext cx="45733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옆의 그래프를 보면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 수가 비흡연자의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수준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정도밖에 안되는 것을 알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경우 무엇이 문제가 될까요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모델은 모든 데이터에 대해 그 어떤 피처도 고려하지 않고 곧바로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예측을 하더라도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정도의 정확도를 기대할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7ED874-7D21-1A8D-D4D7-833C8812D030}"/>
              </a:ext>
            </a:extLst>
          </p:cNvPr>
          <p:cNvSpPr/>
          <p:nvPr/>
        </p:nvSpPr>
        <p:spPr>
          <a:xfrm>
            <a:off x="3236644" y="614722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BB345F-91AB-1298-BD78-BBA49B2ED6CA}"/>
              </a:ext>
            </a:extLst>
          </p:cNvPr>
          <p:cNvSpPr/>
          <p:nvPr/>
        </p:nvSpPr>
        <p:spPr>
          <a:xfrm>
            <a:off x="1304297" y="614722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비흡연자</a:t>
            </a:r>
          </a:p>
        </p:txBody>
      </p:sp>
    </p:spTree>
    <p:extLst>
      <p:ext uri="{BB962C8B-B14F-4D97-AF65-F5344CB8AC3E}">
        <p14:creationId xmlns:p14="http://schemas.microsoft.com/office/powerpoint/2010/main" val="3143240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97565" y="1492513"/>
            <a:ext cx="834887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그렇다면 정확도 대신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F1 score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사용하면 어떨까요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사용하는 데에는 한 가지 문제점이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직관적으로 와닿지 않는다는 것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1(100%)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가까울수록 좋다는 점은 같으나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정밀도와 재현율의 조화평균으로 얻을 수 있는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정확도와 달리 직관적인 해석이 어렵습니다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준비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6673ECD-DE18-A8D3-65E7-BA81B771CA4F}"/>
              </a:ext>
            </a:extLst>
          </p:cNvPr>
          <p:cNvSpPr/>
          <p:nvPr/>
        </p:nvSpPr>
        <p:spPr>
          <a:xfrm>
            <a:off x="637601" y="5526177"/>
            <a:ext cx="3675981" cy="64735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0.7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28039E-344A-68B0-C029-AEDF8C0440E6}"/>
              </a:ext>
            </a:extLst>
          </p:cNvPr>
          <p:cNvSpPr/>
          <p:nvPr/>
        </p:nvSpPr>
        <p:spPr>
          <a:xfrm>
            <a:off x="637602" y="4534246"/>
            <a:ext cx="3675981" cy="6473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(Accuracy)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0.7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CB1BF5-D16D-BCBA-0639-02C1C0703AC0}"/>
              </a:ext>
            </a:extLst>
          </p:cNvPr>
          <p:cNvSpPr/>
          <p:nvPr/>
        </p:nvSpPr>
        <p:spPr>
          <a:xfrm>
            <a:off x="5627045" y="4534246"/>
            <a:ext cx="5431894" cy="6473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샘플 중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70%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예측을 맞췄구나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83E816-8FF8-5E5A-7CA3-F2D32481C87F}"/>
              </a:ext>
            </a:extLst>
          </p:cNvPr>
          <p:cNvSpPr/>
          <p:nvPr/>
        </p:nvSpPr>
        <p:spPr>
          <a:xfrm>
            <a:off x="5627045" y="5526177"/>
            <a:ext cx="1575512" cy="64735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……?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CA2EEDC-5F66-1DA7-0EEF-E48EA3680C30}"/>
              </a:ext>
            </a:extLst>
          </p:cNvPr>
          <p:cNvSpPr/>
          <p:nvPr/>
        </p:nvSpPr>
        <p:spPr>
          <a:xfrm>
            <a:off x="4609193" y="4697056"/>
            <a:ext cx="722242" cy="29591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0B0F340-132C-6C02-EB09-EAF2C8071812}"/>
              </a:ext>
            </a:extLst>
          </p:cNvPr>
          <p:cNvSpPr/>
          <p:nvPr/>
        </p:nvSpPr>
        <p:spPr>
          <a:xfrm>
            <a:off x="4609193" y="5674501"/>
            <a:ext cx="722242" cy="29591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15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97564" y="1492513"/>
            <a:ext cx="9846365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저희는 앞으로의 분석에서 정확도를 지표로 이용할 것입니다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위해서는 데이터의 불균형을 해소해야 하기 때문에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여기서는 흡연자의 데이터를 불리도록 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데이터에 대해서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비흡연자의 데이터 수와 같아지도록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흡연자의 데이터를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리샘플링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복원추출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 데이터는 모두 다른 사람이지만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 데이터에는 중복되는 사람이 발생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함으로써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손실없이 흡연자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 비율을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50:50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만들었습니다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데이터는 여전히 기존의 흡연자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 비율이 유지됩니다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준비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A76FB4-0D96-5A80-20A1-25A7441E216C}"/>
              </a:ext>
            </a:extLst>
          </p:cNvPr>
          <p:cNvSpPr/>
          <p:nvPr/>
        </p:nvSpPr>
        <p:spPr>
          <a:xfrm>
            <a:off x="302481" y="5573979"/>
            <a:ext cx="8642736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데이터에서 </a:t>
            </a:r>
            <a:r>
              <a:rPr lang="ko-KR" altLang="en-US" sz="2400" b="0" dirty="0" err="1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리샘플링을</a:t>
            </a:r>
            <a:r>
              <a:rPr lang="ko-KR" altLang="en-US" sz="2400" b="0" dirty="0"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흡연자 비율 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50%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채우기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883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232222"/>
            <a:ext cx="11580743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마지막으로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각 피처들을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표준화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하도록 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표준화 절차는 다음과 같습니다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피처들의 평균값과 표준편차를 구합니다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값들에서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해당하는 피처의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평균값을 빼고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표준편차로 나눕니다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피처들의 평균이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스케일이 같아집니다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위 과정에 대해 직접 코드를 짤 필요가 없으며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scikit-learn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제공하는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StandardScaler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이 과정을 대신해줍니다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준비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17C00F-92AD-3061-C2AF-531ABEA3C513}"/>
              </a:ext>
            </a:extLst>
          </p:cNvPr>
          <p:cNvSpPr/>
          <p:nvPr/>
        </p:nvSpPr>
        <p:spPr>
          <a:xfrm>
            <a:off x="302481" y="5776339"/>
            <a:ext cx="6900076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StandardScaler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데이터 표준화</a:t>
            </a:r>
            <a:endParaRPr lang="en-US" altLang="ko-KR" sz="2400" b="0" dirty="0"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표준화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885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391249"/>
            <a:ext cx="1158074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데이터와 검증 데이터의 비율을 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10%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씩 추출한 이유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전처리를 마쳤을 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수가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행 가량 남아있었습니다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과정에서 데이터를 많이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잘라내긴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했지만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행의 데이터는 여전히 많은 데이터이기 때문에 각각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씩만 잘라내서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테스트하더라도 문제가 없다고 판단했습니다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표준화를 한 이유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기법을 사용한 모델에서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피처들보다 스케일이 큰 피처의 경우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및 예측에 더 큰 영향을 끼칠 수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스케일이 크다고 해서 피처의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중요도가 높은 것은 절대 아니므로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문제를 예방하기 위해 표준화를 진행하였습니다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준비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495285"/>
            <a:ext cx="3792441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4169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77687" y="1461815"/>
            <a:ext cx="8348870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지금부터는 여러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기법을 이용하여 모델을 만들어보고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결과를 비교하여 최선의 모델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선택하도록 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확인해 볼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기법은 아래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서포트 벡터 머신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코드 실행시간이 너무 길어져서 제외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28039E-344A-68B0-C029-AEDF8C0440E6}"/>
              </a:ext>
            </a:extLst>
          </p:cNvPr>
          <p:cNvSpPr/>
          <p:nvPr/>
        </p:nvSpPr>
        <p:spPr>
          <a:xfrm>
            <a:off x="458699" y="3518200"/>
            <a:ext cx="2807964" cy="1250126"/>
          </a:xfrm>
          <a:prstGeom prst="roundRect">
            <a:avLst>
              <a:gd name="adj" fmla="val 10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3B15D8A-9DFF-48EE-8362-354008CECDA3}"/>
              </a:ext>
            </a:extLst>
          </p:cNvPr>
          <p:cNvSpPr/>
          <p:nvPr/>
        </p:nvSpPr>
        <p:spPr>
          <a:xfrm>
            <a:off x="458699" y="4949434"/>
            <a:ext cx="2807964" cy="1250126"/>
          </a:xfrm>
          <a:prstGeom prst="roundRect">
            <a:avLst>
              <a:gd name="adj" fmla="val 1083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XGBoost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93D1E5-1E61-752D-4CD6-15EC14A96535}"/>
              </a:ext>
            </a:extLst>
          </p:cNvPr>
          <p:cNvSpPr/>
          <p:nvPr/>
        </p:nvSpPr>
        <p:spPr>
          <a:xfrm>
            <a:off x="3427186" y="3518200"/>
            <a:ext cx="2807964" cy="1250126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나이브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베이즈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D94975B-7512-BB88-212E-01EA133A283F}"/>
              </a:ext>
            </a:extLst>
          </p:cNvPr>
          <p:cNvSpPr/>
          <p:nvPr/>
        </p:nvSpPr>
        <p:spPr>
          <a:xfrm>
            <a:off x="3427186" y="4949434"/>
            <a:ext cx="2807964" cy="1250126"/>
          </a:xfrm>
          <a:prstGeom prst="roundRect">
            <a:avLst>
              <a:gd name="adj" fmla="val 1083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4E18EA1-3A90-B482-5602-9ECA1D711A18}"/>
              </a:ext>
            </a:extLst>
          </p:cNvPr>
          <p:cNvSpPr/>
          <p:nvPr/>
        </p:nvSpPr>
        <p:spPr>
          <a:xfrm>
            <a:off x="6395673" y="3518200"/>
            <a:ext cx="2807964" cy="1250126"/>
          </a:xfrm>
          <a:prstGeom prst="roundRect">
            <a:avLst>
              <a:gd name="adj" fmla="val 1083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59C21A-B958-0C33-E2EF-02DED6DE27A7}"/>
              </a:ext>
            </a:extLst>
          </p:cNvPr>
          <p:cNvSpPr/>
          <p:nvPr/>
        </p:nvSpPr>
        <p:spPr>
          <a:xfrm>
            <a:off x="6395673" y="4949434"/>
            <a:ext cx="2807964" cy="1250126"/>
          </a:xfrm>
          <a:prstGeom prst="roundRect">
            <a:avLst>
              <a:gd name="adj" fmla="val 108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최근접 이웃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815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252101"/>
            <a:ext cx="115807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모델링에는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scikit-learn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제공하는 모델을 사용합니다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scikit-learn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패키지에서 해당하는 모듈을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모델 객체를 생성하고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하이퍼파라미터를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튜닝하여 훈련 데이터를 모델에 학습시킵니다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후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데이터와 검증 데이터에 대해 예측을 실시해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정확도를 나타내는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점수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점수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확인합니다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서로 다른 모델들 간의 검증 점수를 비교하여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데이터의 예측 정확도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가장 높은 모델을 선택하고자 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 방법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109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221383"/>
            <a:ext cx="11580743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모델이 훈련을 시작하기 전에 미리 정해주는 변수로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훈련을 통해 학습하는 변수가 아닙니다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하이퍼파라미터를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적절하게 세팅해줘야 좋은 예측 성능을 기대할 수 있으며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적절한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하이퍼파리미터를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찾는 과정이 바로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튜닝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튜닝을 위해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scikit-learn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제공하는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서치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모듈을 사용하겠습니다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이번에 사용할 모듈은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GridSearchCV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RandomizedSearchCV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전자는 제시된 선택지의 모든 조합에 대하여 테스트하며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후자는 주어진 범위에서 랜덤으로 초기값을 잡고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최적값을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찾아가며 테스트합니다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적정값을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가늠할 수 없는 연속형 변수를 튜닝할 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후자를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외의 경우에는 전자를 선택하여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튜닝을 진행하였습니다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튜닝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13415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5628" y="1499254"/>
            <a:ext cx="11580743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프로젝트의 목표는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기법을 활용하여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건강검진 결과 데이터를 토대로 흡연 여부 예측 모델을 만들어내는 것입니다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목표로 하는 모델의 정확도 마지노선을 정해 놓은 것은 아니지만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이왕이면 프로젝트를 진행하는 만큼 높은 성능의 모델이 만들어졌으면 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바람도 있습니다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만든 후에는 건강검진 데이터의 어떤 지표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흡연 여부를 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판단하는데 큰 역할을 했는지 알아볼 계획입니다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5280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프로젝트의 목표</a:t>
            </a:r>
          </a:p>
        </p:txBody>
      </p:sp>
    </p:spTree>
    <p:extLst>
      <p:ext uri="{BB962C8B-B14F-4D97-AF65-F5344CB8AC3E}">
        <p14:creationId xmlns:p14="http://schemas.microsoft.com/office/powerpoint/2010/main" val="612983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287644"/>
            <a:ext cx="1158074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하이퍼파라미터를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일일이 튜닝할 경우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경우에 대해 모두 테스트하는데 시간이 오래 걸립니다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이번 튜닝 과정에서는 현실적으로 컴퓨터 성능이 받쳐주는 한에서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 관련 변수에 집중하였습니다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규제가 너무 약하면 모델이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보는 데이터셋 상대로 예측성능이 떨어집니다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반대로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규제가 너무 강하면 모델이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과소적합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훈련 과정에서 데이터의 구조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패턴을 잘 학습하지 못하게 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과대적합과 과소적합 사이에서 적절한 균형을 찾아내고자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 관련 변수에 주목하여 튜닝을 진행하였습니다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튜닝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025894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5628" y="2294270"/>
            <a:ext cx="115807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회귀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기법을 이용하여 모델링을 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이름에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들어가지만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특이하게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사용가능한 기법입니다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분류에 특화되어 있기 때문에 이번 프로젝트에 적합하다고 할 수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RandomizedSearchCV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규제 파라미터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‘C’(10^(-3)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10^3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비용함수 최적화 방법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‘solver’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튜닝을 하였습니다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정확도와 검증 정확도가 거의 비슷하므로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과대적합되지는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않았으나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정확도가 훈련 정확도보다 높게 나타나서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과소적합되었을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가능성도 있는 것 같습니다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B69B4-B95C-9C50-A720-B7198F951092}"/>
              </a:ext>
            </a:extLst>
          </p:cNvPr>
          <p:cNvSpPr/>
          <p:nvPr/>
        </p:nvSpPr>
        <p:spPr>
          <a:xfrm>
            <a:off x="385813" y="4556737"/>
            <a:ext cx="3304918" cy="550218"/>
          </a:xfrm>
          <a:prstGeom prst="roundRect">
            <a:avLst>
              <a:gd name="adj" fmla="val 1083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78.615%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659218-8C78-8504-5BD4-F8603F58DCD7}"/>
              </a:ext>
            </a:extLst>
          </p:cNvPr>
          <p:cNvSpPr/>
          <p:nvPr/>
        </p:nvSpPr>
        <p:spPr>
          <a:xfrm>
            <a:off x="4003655" y="4556737"/>
            <a:ext cx="3304919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78.789% </a:t>
            </a:r>
          </a:p>
        </p:txBody>
      </p:sp>
    </p:spTree>
    <p:extLst>
      <p:ext uri="{BB962C8B-B14F-4D97-AF65-F5344CB8AC3E}">
        <p14:creationId xmlns:p14="http://schemas.microsoft.com/office/powerpoint/2010/main" val="945556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5628" y="2294270"/>
            <a:ext cx="11580743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가우시안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나이브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베이즈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기법을 이용하여 모델링을 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데이터셋에서 많은 피처들이 연속형 변수이기 때문에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나이브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베이즈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 중에서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나이브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베이즈를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선택하였습니다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기법의 경우 딱히 유의해서 튜닝할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하이퍼파라미터가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없다고 판단되어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스무딩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정도만 기본값을 중심으로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RandomizedSearchCV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하였습니다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특성상 훈련 속도는 확실히 빨랐지만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회귀에 비하여 검증 정확도에서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6%p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가량 적게 나타났습니다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나이브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베이즈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B69B4-B95C-9C50-A720-B7198F951092}"/>
              </a:ext>
            </a:extLst>
          </p:cNvPr>
          <p:cNvSpPr/>
          <p:nvPr/>
        </p:nvSpPr>
        <p:spPr>
          <a:xfrm>
            <a:off x="385813" y="4583241"/>
            <a:ext cx="3304918" cy="550218"/>
          </a:xfrm>
          <a:prstGeom prst="roundRect">
            <a:avLst>
              <a:gd name="adj" fmla="val 1083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73.872%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659218-8C78-8504-5BD4-F8603F58DCD7}"/>
              </a:ext>
            </a:extLst>
          </p:cNvPr>
          <p:cNvSpPr/>
          <p:nvPr/>
        </p:nvSpPr>
        <p:spPr>
          <a:xfrm>
            <a:off x="4003655" y="4583241"/>
            <a:ext cx="3304919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72.453% </a:t>
            </a:r>
          </a:p>
        </p:txBody>
      </p:sp>
    </p:spTree>
    <p:extLst>
      <p:ext uri="{BB962C8B-B14F-4D97-AF65-F5344CB8AC3E}">
        <p14:creationId xmlns:p14="http://schemas.microsoft.com/office/powerpoint/2010/main" val="3506580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300897"/>
            <a:ext cx="11580743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기법을 이용하여 모델링을 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포레스트는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전체 데이터에서 샘플을 복원 추출하여 의사결정나무를 만들고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최종적으로 각 나무들의 결과를 집계하여 최종 결과를 내놓는 모델입니다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나무의 최대 깊이를 깊게 조절할수록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모델이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복잡해지며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이에 따라 모델이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과대적합될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나무의 최대 깊이를 제한하지 않을 경우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정확도가 아주 조금 더 높아지지만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정확도가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심각하게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나무의 최대 깊이를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제한하여 훈련했습니다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 포레스트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B69B4-B95C-9C50-A720-B7198F951092}"/>
              </a:ext>
            </a:extLst>
          </p:cNvPr>
          <p:cNvSpPr/>
          <p:nvPr/>
        </p:nvSpPr>
        <p:spPr>
          <a:xfrm>
            <a:off x="385813" y="4583241"/>
            <a:ext cx="3304918" cy="550218"/>
          </a:xfrm>
          <a:prstGeom prst="roundRect">
            <a:avLst>
              <a:gd name="adj" fmla="val 1083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82.64%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659218-8C78-8504-5BD4-F8603F58DCD7}"/>
              </a:ext>
            </a:extLst>
          </p:cNvPr>
          <p:cNvSpPr/>
          <p:nvPr/>
        </p:nvSpPr>
        <p:spPr>
          <a:xfrm>
            <a:off x="4003655" y="4583241"/>
            <a:ext cx="3304919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78.628% </a:t>
            </a:r>
          </a:p>
        </p:txBody>
      </p:sp>
    </p:spTree>
    <p:extLst>
      <p:ext uri="{BB962C8B-B14F-4D97-AF65-F5344CB8AC3E}">
        <p14:creationId xmlns:p14="http://schemas.microsoft.com/office/powerpoint/2010/main" val="3531647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300897"/>
            <a:ext cx="11580743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XGBoost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패키지를 이용하여 모델링을 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랜덤포레스트처럼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의사결정나무를 활용한 트리 기반의 모델이지만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깊이가 얕은 의사결정나무를 순차적으로 만들고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이전의 오답에 가중치를 부여하면서 더 나은 분류 결과를 만들어 가는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부스팅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알고리즘이 사용되었다는 점에서 차이가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실행시간이 너무 길어져서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파일에는 사전에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튜닝된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근사값을 설정했습니다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결과에서도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랜덤포레스트와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크게 차이가 나지 않습니다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XGBoost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B69B4-B95C-9C50-A720-B7198F951092}"/>
              </a:ext>
            </a:extLst>
          </p:cNvPr>
          <p:cNvSpPr/>
          <p:nvPr/>
        </p:nvSpPr>
        <p:spPr>
          <a:xfrm>
            <a:off x="385813" y="4603120"/>
            <a:ext cx="3304918" cy="550218"/>
          </a:xfrm>
          <a:prstGeom prst="roundRect">
            <a:avLst>
              <a:gd name="adj" fmla="val 1083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82.117%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659218-8C78-8504-5BD4-F8603F58DCD7}"/>
              </a:ext>
            </a:extLst>
          </p:cNvPr>
          <p:cNvSpPr/>
          <p:nvPr/>
        </p:nvSpPr>
        <p:spPr>
          <a:xfrm>
            <a:off x="4003655" y="4603120"/>
            <a:ext cx="3304919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78.212% </a:t>
            </a:r>
          </a:p>
        </p:txBody>
      </p:sp>
    </p:spTree>
    <p:extLst>
      <p:ext uri="{BB962C8B-B14F-4D97-AF65-F5344CB8AC3E}">
        <p14:creationId xmlns:p14="http://schemas.microsoft.com/office/powerpoint/2010/main" val="2720701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300897"/>
            <a:ext cx="11580743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lightGBM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패키지를 이용하여 모델링을 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XGBoost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마찬가지로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부스팅을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사용한 트리 기반의 모델이지만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트리를 생성하는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매커니즘에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차이가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L2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reg_lambda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L1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reg_alpha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파라미터에 대해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RandomizedSearchCV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튜닝을 진행했습니다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현재까지 테스트한 모델 중에서 검증 정확도가 유일하게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넘었습니다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XGBoost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월등하게 빠른 속도로 훈련을 마쳤습니다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B69B4-B95C-9C50-A720-B7198F951092}"/>
              </a:ext>
            </a:extLst>
          </p:cNvPr>
          <p:cNvSpPr/>
          <p:nvPr/>
        </p:nvSpPr>
        <p:spPr>
          <a:xfrm>
            <a:off x="385813" y="4603120"/>
            <a:ext cx="3304918" cy="550218"/>
          </a:xfrm>
          <a:prstGeom prst="roundRect">
            <a:avLst>
              <a:gd name="adj" fmla="val 1083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86.6%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659218-8C78-8504-5BD4-F8603F58DCD7}"/>
              </a:ext>
            </a:extLst>
          </p:cNvPr>
          <p:cNvSpPr/>
          <p:nvPr/>
        </p:nvSpPr>
        <p:spPr>
          <a:xfrm>
            <a:off x="4003655" y="4603120"/>
            <a:ext cx="3304919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80.494% </a:t>
            </a:r>
          </a:p>
        </p:txBody>
      </p:sp>
    </p:spTree>
    <p:extLst>
      <p:ext uri="{BB962C8B-B14F-4D97-AF65-F5344CB8AC3E}">
        <p14:creationId xmlns:p14="http://schemas.microsoft.com/office/powerpoint/2010/main" val="323989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300897"/>
            <a:ext cx="11580743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K-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최근접 이웃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기법을 이용하여 모델링을 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분류하려는 샘플로부터 가장 가까운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이웃 샘플 중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갯수가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가장 많은 집단에 해당 샘플을 할당합니다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적절한 이웃의 수인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찾기 위해서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GridSearchCV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활용하였습니다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정확도와 검증 정확도가 거의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20%p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가량 차이 났습니다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과대적합이 매우 심각하게 나타나지만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이상 이웃의 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조절하여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정확도를 올릴 수 없었습니다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최근접 이웃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B69B4-B95C-9C50-A720-B7198F951092}"/>
              </a:ext>
            </a:extLst>
          </p:cNvPr>
          <p:cNvSpPr/>
          <p:nvPr/>
        </p:nvSpPr>
        <p:spPr>
          <a:xfrm>
            <a:off x="385813" y="4298320"/>
            <a:ext cx="3304918" cy="550218"/>
          </a:xfrm>
          <a:prstGeom prst="roundRect">
            <a:avLst>
              <a:gd name="adj" fmla="val 1083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91.55%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659218-8C78-8504-5BD4-F8603F58DCD7}"/>
              </a:ext>
            </a:extLst>
          </p:cNvPr>
          <p:cNvSpPr/>
          <p:nvPr/>
        </p:nvSpPr>
        <p:spPr>
          <a:xfrm>
            <a:off x="4003655" y="4298320"/>
            <a:ext cx="3304919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72.882% </a:t>
            </a:r>
          </a:p>
        </p:txBody>
      </p:sp>
    </p:spTree>
    <p:extLst>
      <p:ext uri="{BB962C8B-B14F-4D97-AF65-F5344CB8AC3E}">
        <p14:creationId xmlns:p14="http://schemas.microsoft.com/office/powerpoint/2010/main" val="524063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2300897"/>
            <a:ext cx="11580743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지금까지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모델을 테스트해본 결과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정확도가 가장 높게 나타난 것은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이었고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다음으로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78%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대인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XGBoost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72%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대인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나이브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베이즈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k-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최근접 이웃 순으로 나타났습니다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여기까지만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놓고 봤을 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정확도가 가장 높게 나타났고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훈련 시간이 비교적 짧게 나타난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채택하는 것이 타당해 보입니다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결정을 내리기 전에 한 번 시도해볼 것이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중간점검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331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578653"/>
            <a:ext cx="115807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다른 모델들 간의 예측 일치율을 살펴보겠습니다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ACB0FB-2844-4942-6A9D-E42C179E6798}"/>
              </a:ext>
            </a:extLst>
          </p:cNvPr>
          <p:cNvSpPr/>
          <p:nvPr/>
        </p:nvSpPr>
        <p:spPr>
          <a:xfrm>
            <a:off x="321704" y="2201583"/>
            <a:ext cx="5230957" cy="170780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과의 예측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일치율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XGBoost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93.529%</a:t>
            </a:r>
          </a:p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 회귀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91.422%</a:t>
            </a:r>
          </a:p>
          <a:p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93.731%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D4CA5-B839-5088-DB98-562DD3278A94}"/>
              </a:ext>
            </a:extLst>
          </p:cNvPr>
          <p:cNvSpPr txBox="1"/>
          <p:nvPr/>
        </p:nvSpPr>
        <p:spPr>
          <a:xfrm>
            <a:off x="302481" y="4101434"/>
            <a:ext cx="11580743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대체로 타 모델과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 예측이 일치하지만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부분적으로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7~10%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 예측이 갈리는 것을 보여줍니다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예측이 갈리는 지점에서 서로 다른 모델들이 다수결로 결정하면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결과가 나올까요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235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2481" y="2300897"/>
            <a:ext cx="115807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모델에서 데이터 하나를 잘못 예측하더라도 나머지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모델들에서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올바르게 예측할 경우 다수결은 옳게 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사실에서 착안한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scikit-learn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VotingClassifier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활용해보겠습니다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VotingClassifier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서로 다른 모델들의 예측을 집계하여 최종 결과를 내놓습니다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voting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옵션을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‘soft’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두면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모델이 내놓은 확률을 집계하여 결과를 내놓습니다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제외한 나머지 모델에 비해서 높은 검증 정확도를 달성했지만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정작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비하면 약간 아쉬운 수치입니다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최종 기법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lightGBM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선택하도록 하겠습니다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386610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간 앙상블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보팅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DE3C69-01A4-5103-7131-5D691D0877F8}"/>
              </a:ext>
            </a:extLst>
          </p:cNvPr>
          <p:cNvSpPr/>
          <p:nvPr/>
        </p:nvSpPr>
        <p:spPr>
          <a:xfrm>
            <a:off x="302481" y="4318199"/>
            <a:ext cx="4404849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보팅의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검증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79.876% </a:t>
            </a:r>
          </a:p>
        </p:txBody>
      </p:sp>
    </p:spTree>
    <p:extLst>
      <p:ext uri="{BB962C8B-B14F-4D97-AF65-F5344CB8AC3E}">
        <p14:creationId xmlns:p14="http://schemas.microsoft.com/office/powerpoint/2010/main" val="380030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5628" y="1499254"/>
            <a:ext cx="1158074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제공된 데이터셋은 대한민국 국민건강보험공단에서 실시하는 </a:t>
            </a:r>
            <a:r>
              <a:rPr lang="ko-KR" altLang="en-US" sz="2500" b="1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기초건강검진 결과 데이터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2009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 연간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만명을 무작위로 샘플링한 데이터입니다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 최강자전 안내 페이지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120000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열로 구성되어 있으며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포함된 피처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‘ID‘, ‘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‘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등과 같은 </a:t>
            </a:r>
            <a:r>
              <a:rPr lang="ko-KR" altLang="en-US" sz="25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인적 사항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‘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콜레스테롤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‘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혈압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‘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간수치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등과 같은 </a:t>
            </a:r>
            <a:r>
              <a:rPr lang="ko-KR" altLang="en-US" sz="25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건강검진의 결과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나눌 수 있습니다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 프로젝트의 목적은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건강검진의 결과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토대로 흡연 여부를 예측하는 것이므로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목적에 적합한 방향으로 전처리를 진행하도록 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개요</a:t>
            </a:r>
          </a:p>
        </p:txBody>
      </p:sp>
    </p:spTree>
    <p:extLst>
      <p:ext uri="{BB962C8B-B14F-4D97-AF65-F5344CB8AC3E}">
        <p14:creationId xmlns:p14="http://schemas.microsoft.com/office/powerpoint/2010/main" val="3880930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핸들링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562774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주성분 분석을 활용한 차원 축소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2514077"/>
            <a:ext cx="112171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추출이란 차원 축소의 방법 중 하나로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원본 데이터셋의 특성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추출하여 새로운 특성 공간으로 데이터를 변환합니다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새롭게 변환된 피처는 원본의 그것과 달라지며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수는 원본 데이터셋보다 같거나 적어집니다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피처가 많은 데이터의 경우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차원의 저주로 인해 모델의 성능이 떨어질 수 있는데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축소를 통해 이러한 차원의 저주가 다소 완화될 수 있습니다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 프로젝트에서 특성 추출을 위해 사용할 기법은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주성분 분석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(PCA)'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777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핸들링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545683"/>
            <a:ext cx="11515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주성분 분석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(PCA)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행렬의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고유값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분해를 이용하여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데이터셋을 이전보다 축소된 차원의 부분 공간으로 변환합니다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주성분 분석을 실시하여 모델 성능 향상이 가능한지 확인해보겠습니다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A34DD39-923F-01B8-8569-298451515935}"/>
              </a:ext>
            </a:extLst>
          </p:cNvPr>
          <p:cNvSpPr/>
          <p:nvPr/>
        </p:nvSpPr>
        <p:spPr>
          <a:xfrm>
            <a:off x="5044609" y="3641256"/>
            <a:ext cx="4725034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PCA(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설명률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80%) : 77.769%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058976-A882-AC5F-CECD-51823305AF6F}"/>
              </a:ext>
            </a:extLst>
          </p:cNvPr>
          <p:cNvSpPr/>
          <p:nvPr/>
        </p:nvSpPr>
        <p:spPr>
          <a:xfrm>
            <a:off x="5044609" y="2996998"/>
            <a:ext cx="4725034" cy="550218"/>
          </a:xfrm>
          <a:prstGeom prst="roundRect">
            <a:avLst>
              <a:gd name="adj" fmla="val 1083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PCA(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설명률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90%) : 79.353%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F3432B-4C33-F2A1-7232-2CBE38B0A2E8}"/>
              </a:ext>
            </a:extLst>
          </p:cNvPr>
          <p:cNvSpPr/>
          <p:nvPr/>
        </p:nvSpPr>
        <p:spPr>
          <a:xfrm>
            <a:off x="403857" y="2996998"/>
            <a:ext cx="4404849" cy="1194476"/>
          </a:xfrm>
          <a:prstGeom prst="roundRect">
            <a:avLst>
              <a:gd name="adj" fmla="val 1083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PCA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이전 검증 정확도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80.494%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0319E-BD55-D2EC-B36B-548599FBD259}"/>
              </a:ext>
            </a:extLst>
          </p:cNvPr>
          <p:cNvSpPr txBox="1"/>
          <p:nvPr/>
        </p:nvSpPr>
        <p:spPr>
          <a:xfrm>
            <a:off x="302481" y="4399462"/>
            <a:ext cx="11515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주성분 분석을 실시하여 데이터셋의 차원을 축소한 결과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오히려 예측 성능이 하락한 것을 확인할 수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PCA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실시하면 결과적으로 원본 데이터셋의 정보가 일부 손실되는 셈이며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차원의 저주 등으로 인해 성능이 하락한 것이 아니라면 예측 성능 향상을 기대할 수 없습니다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 사례도 여기에 해당하는 것 같습니다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552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핸들링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1D99DE-4F5A-2FFC-4591-1FD4A89B442D}"/>
              </a:ext>
            </a:extLst>
          </p:cNvPr>
          <p:cNvSpPr/>
          <p:nvPr/>
        </p:nvSpPr>
        <p:spPr>
          <a:xfrm>
            <a:off x="302481" y="1499826"/>
            <a:ext cx="6648284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피처의 정상 범주를 고려한 스케일링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2388181"/>
            <a:ext cx="1121711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다음으로 시도해볼 것은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 스케일링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소개 페이지에서는 각 피처의 정상 범주에 관한 설명이 나와있습니다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TRIGLYCERIDE(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중성지방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범주는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135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사이라고 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지금부터 하려는 작업은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 하한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/ (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 상한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 하한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식을 적용하여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피처를 정상 범주에 대해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정규화하는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것입니다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정규화할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경우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범주에 속한 값은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범주에 속하지 않은 값은 그 밖에 위 치하게 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정규화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/ 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최대값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착안하였습니다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2091284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핸들링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536174"/>
            <a:ext cx="1121711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정규화한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값을 제곱합니다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음수의 경우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-1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곱해서 부호를 유지합니다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 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제곱을 하는 이유는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범주에 포함된 값은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가까워지는 반면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범주를 크게 벗어난 값일 수록 그 값이 더 빠르게 커지도록 하여 피처가 주는 변별성을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극대화시켜보기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위함입니다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피처들에 대하여 스케일링을 진행하는 것이 아니라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제공하는 특성 중요도를 참고하여 적당한 피처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개에 대해서 먼저 적용해보겠습니다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제가 선택한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피처는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GAMMA_GTP, CREATININE, HMG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중요도가 가장 높은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OLIG_PROTE_CD(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요단백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1~6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정수만 나타나는 범주형 변수이므로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 순위인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CREATININE(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크레아티닌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HMG(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혈색소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선택했습니다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나머지 하나는 가장 중요도가 낮은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SGPT_ALT(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관련 수치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선택해보았습니다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이제 특성들에 대해서 정상 범주를 고려하여 스케일링을 진행해보겠습니다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387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핸들링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2105561"/>
            <a:ext cx="11217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 범주 스케일링을 적용한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정확도가 약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 상승했습니다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상승이 오로지 정상 범주 스케일링의 덕분이라고 단정할 수는 없지만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적어도 이러한 스케일링이 데이터를 손상시켜 모델의 성능을 저하시키지는 않았다고 판단할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나머지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변수들에도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이러한 스케일링을 적용하고 결과를 확인해보겠습니다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0D9004B-585F-4674-24D5-E79D8245A652}"/>
              </a:ext>
            </a:extLst>
          </p:cNvPr>
          <p:cNvSpPr/>
          <p:nvPr/>
        </p:nvSpPr>
        <p:spPr>
          <a:xfrm>
            <a:off x="379842" y="1418025"/>
            <a:ext cx="7863009" cy="550218"/>
          </a:xfrm>
          <a:prstGeom prst="roundRect">
            <a:avLst>
              <a:gd name="adj" fmla="val 1083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피처에 정상 범주 스케일링 후 검증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81.407%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DF9416-9E24-B20C-BFF7-562C81287D69}"/>
              </a:ext>
            </a:extLst>
          </p:cNvPr>
          <p:cNvSpPr/>
          <p:nvPr/>
        </p:nvSpPr>
        <p:spPr>
          <a:xfrm>
            <a:off x="379842" y="3893417"/>
            <a:ext cx="7863009" cy="550218"/>
          </a:xfrm>
          <a:prstGeom prst="roundRect">
            <a:avLst>
              <a:gd name="adj" fmla="val 108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피처에 정상 범주 스케일링 후 검증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80.709%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888A7-E0BF-BDDC-A100-94CAE4DA09B9}"/>
              </a:ext>
            </a:extLst>
          </p:cNvPr>
          <p:cNvSpPr txBox="1"/>
          <p:nvPr/>
        </p:nvSpPr>
        <p:spPr>
          <a:xfrm>
            <a:off x="302481" y="4689735"/>
            <a:ext cx="11217119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피처에 정상 범주 스케일링을 적용한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오히려 검증 정확도가 떨어졌습니다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모든 피처에 정상 범주 스케일링을 한 데이터 대신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피처에만 스케일링을 진행한 데이터셋을 사용하도록 하겠습니다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903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7959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모델 튜닝 및 테스트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23530"/>
            <a:ext cx="11217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랜덤포레스트를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최종 모델로 결정한 후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보팅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PCA,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스케일링 등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방법을 시도해본 결과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 피처에 정상 범주 스케일링을 적용했을 때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약간의 성능 향상이 있었습니다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방법 이외에도 더 좋은 방법이 있겠지만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저희가 알고 있는 선에서 할 수 있는 방 법은 전부 동원해본 것 같습니다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현재 데이터셋에서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마지막으로 튜닝하고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데이터셋을 이용하여 최종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정확도를 측정해보겠습니다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저희의 최종 모델은 처음 보는 데이터셋에도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79%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정확도로 흡연 여부를 맞출 수 있을 것으로 기대됩니다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A07971-CB0C-5D5E-B2E3-3377DF9DB0E0}"/>
              </a:ext>
            </a:extLst>
          </p:cNvPr>
          <p:cNvSpPr/>
          <p:nvPr/>
        </p:nvSpPr>
        <p:spPr>
          <a:xfrm>
            <a:off x="379184" y="4495368"/>
            <a:ext cx="4703024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정확도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79.159% </a:t>
            </a:r>
          </a:p>
        </p:txBody>
      </p:sp>
    </p:spTree>
    <p:extLst>
      <p:ext uri="{BB962C8B-B14F-4D97-AF65-F5344CB8AC3E}">
        <p14:creationId xmlns:p14="http://schemas.microsoft.com/office/powerpoint/2010/main" val="1120611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5280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정밀도와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재현율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외에도 테스트 결과의 정밀도와 재현율을 살펴보겠습니다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정밀도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모델이 양성이라 예측한 것 중에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양성인 비율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재현율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양성인 것 중에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모델이 양성이라 예측한 비율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재현율이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86%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가깝게 나왔으므로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모델은 흡연자의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86%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정도에 대해 흡연자로 맞게 예측할 것이라 기대할 수 있습니다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정밀도가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채 안된다는 것은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흡연자로 예측한 인원들 중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40%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이상은 실제로는 비흡연자였다는 뜻입니다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정리하면 이 모델의 흡연자에 대한 판단 기준선이 다소 낮기 때문에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흡연자를 흡연자로 정확하게 예측할 가능성은 높으나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비흡연자를 흡연자로 잘못 예측할 가능성 또한 높다고 판단을 내릴 수 있겠습니다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A07971-CB0C-5D5E-B2E3-3377DF9DB0E0}"/>
              </a:ext>
            </a:extLst>
          </p:cNvPr>
          <p:cNvSpPr/>
          <p:nvPr/>
        </p:nvSpPr>
        <p:spPr>
          <a:xfrm>
            <a:off x="372558" y="3021883"/>
            <a:ext cx="3801877" cy="550218"/>
          </a:xfrm>
          <a:prstGeom prst="roundRect">
            <a:avLst>
              <a:gd name="adj" fmla="val 10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정밀도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57.945%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9AC3B0-B2BE-1F64-D5AE-FD08F85EA09F}"/>
              </a:ext>
            </a:extLst>
          </p:cNvPr>
          <p:cNvSpPr/>
          <p:nvPr/>
        </p:nvSpPr>
        <p:spPr>
          <a:xfrm>
            <a:off x="4487358" y="3021883"/>
            <a:ext cx="3801877" cy="550218"/>
          </a:xfrm>
          <a:prstGeom prst="roundRect">
            <a:avLst>
              <a:gd name="adj" fmla="val 1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재현율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85.955% </a:t>
            </a:r>
          </a:p>
        </p:txBody>
      </p:sp>
    </p:spTree>
    <p:extLst>
      <p:ext uri="{BB962C8B-B14F-4D97-AF65-F5344CB8AC3E}">
        <p14:creationId xmlns:p14="http://schemas.microsoft.com/office/powerpoint/2010/main" val="1560352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5472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중요도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모델은 훈련을 마친 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feature_importance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 이용해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중요도를 확인할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트리형 모델인만큼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나무에서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분기되었을때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노드에서 불순도가 많이 줄어들수록 더 높은 특성 중요도를 갖게 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여기에서는 각 피처의 특성 중요도를 전체 특성 중요도의 합으로 나눠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전체에 대한 비율을 구한 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순으로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피처를 확인해보았습니다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6EBC297-E1AB-5918-2E60-7FEF53588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6976"/>
              </p:ext>
            </p:extLst>
          </p:nvPr>
        </p:nvGraphicFramePr>
        <p:xfrm>
          <a:off x="362226" y="3913441"/>
          <a:ext cx="8128000" cy="224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905">
                  <a:extLst>
                    <a:ext uri="{9D8B030D-6E8A-4147-A177-3AD203B41FA5}">
                      <a16:colId xmlns:a16="http://schemas.microsoft.com/office/drawing/2014/main" val="1121468738"/>
                    </a:ext>
                  </a:extLst>
                </a:gridCol>
                <a:gridCol w="4647095">
                  <a:extLst>
                    <a:ext uri="{9D8B030D-6E8A-4147-A177-3AD203B41FA5}">
                      <a16:colId xmlns:a16="http://schemas.microsoft.com/office/drawing/2014/main" val="3123452652"/>
                    </a:ext>
                  </a:extLst>
                </a:gridCol>
              </a:tblGrid>
              <a:tr h="449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특성 중요도 비율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소수점 셋째자리까지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785350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감마지티피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(GAMMA_GTP)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0.303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889171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혈색소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(HMG)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0.229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39759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크레아티닌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(CREATININE)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0.145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80563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BMI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0.087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96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140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5472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중요도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선택된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피처에 대해 흡연자와 비흡연자의 평균 차이를 시각화해 보겠습니다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A4798A94-D353-2649-D41F-64DCC8A82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20"/>
          <a:stretch/>
        </p:blipFill>
        <p:spPr>
          <a:xfrm>
            <a:off x="1256638" y="1913457"/>
            <a:ext cx="5833884" cy="2221222"/>
          </a:xfrm>
          <a:prstGeom prst="rect">
            <a:avLst/>
          </a:prstGeom>
        </p:spPr>
      </p:pic>
      <p:pic>
        <p:nvPicPr>
          <p:cNvPr id="7" name="그림 6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462A4454-803B-7FD4-3D80-B2994039E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0"/>
          <a:stretch/>
        </p:blipFill>
        <p:spPr>
          <a:xfrm>
            <a:off x="1256638" y="4371734"/>
            <a:ext cx="5833884" cy="222122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0EF1C0-0745-2052-D5E9-DEA0F283EF1F}"/>
              </a:ext>
            </a:extLst>
          </p:cNvPr>
          <p:cNvSpPr/>
          <p:nvPr/>
        </p:nvSpPr>
        <p:spPr>
          <a:xfrm>
            <a:off x="1807879" y="394023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비흡연자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B26C04-F5D8-BCF7-B84C-FA3AD8618ED2}"/>
              </a:ext>
            </a:extLst>
          </p:cNvPr>
          <p:cNvSpPr/>
          <p:nvPr/>
        </p:nvSpPr>
        <p:spPr>
          <a:xfrm>
            <a:off x="2998854" y="394023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0230C-F84B-7BB5-A546-E349068E4555}"/>
              </a:ext>
            </a:extLst>
          </p:cNvPr>
          <p:cNvSpPr/>
          <p:nvPr/>
        </p:nvSpPr>
        <p:spPr>
          <a:xfrm>
            <a:off x="4690227" y="394023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비흡연자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BA3F2-8300-5814-9CDE-CDF2DBFE1AAC}"/>
              </a:ext>
            </a:extLst>
          </p:cNvPr>
          <p:cNvSpPr/>
          <p:nvPr/>
        </p:nvSpPr>
        <p:spPr>
          <a:xfrm>
            <a:off x="5881202" y="3940231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98FAEA5-7002-FE25-0DE5-9C00CB14E588}"/>
              </a:ext>
            </a:extLst>
          </p:cNvPr>
          <p:cNvSpPr/>
          <p:nvPr/>
        </p:nvSpPr>
        <p:spPr>
          <a:xfrm>
            <a:off x="4690227" y="6306303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비흡연자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3FAC11-DB95-F5E9-4861-C4E60CE65DAC}"/>
              </a:ext>
            </a:extLst>
          </p:cNvPr>
          <p:cNvSpPr/>
          <p:nvPr/>
        </p:nvSpPr>
        <p:spPr>
          <a:xfrm>
            <a:off x="5881202" y="6306303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흡연자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55B099-698D-4EFD-5007-8243AA77B559}"/>
              </a:ext>
            </a:extLst>
          </p:cNvPr>
          <p:cNvSpPr/>
          <p:nvPr/>
        </p:nvSpPr>
        <p:spPr>
          <a:xfrm>
            <a:off x="1796991" y="6306303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비흡연자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B170247-C502-0392-9ECB-F2D7F17740B5}"/>
              </a:ext>
            </a:extLst>
          </p:cNvPr>
          <p:cNvSpPr/>
          <p:nvPr/>
        </p:nvSpPr>
        <p:spPr>
          <a:xfrm>
            <a:off x="2987966" y="6306303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흡연자</a:t>
            </a:r>
          </a:p>
        </p:txBody>
      </p:sp>
    </p:spTree>
    <p:extLst>
      <p:ext uri="{BB962C8B-B14F-4D97-AF65-F5344CB8AC3E}">
        <p14:creationId xmlns:p14="http://schemas.microsoft.com/office/powerpoint/2010/main" val="2001351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5472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중요도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중요도가 가장 높았던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GAMMA_GTP(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감마지티피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그 다음으로 높았던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HMG(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혈색소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비흡연자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구분이 확실하게 나타납니다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GAMMA_GTP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간과 관련된 효소의 일종으로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알코올에 의해 간기능이 저하될 경우 많이 분비되기 때문에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보통은 알코올 중독과 관련된 지표로 이용됩니다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그래프를 보면 흡연자와 비흡연자 사이의 차이가 뚜렷하게 나타나고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원인은 아마도 다음 두 가지로 예상할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흡연이 간 기능에 악영향을 미쳐서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GAMMA_GTP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높게 나온 것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인과관계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흡연자일수록 알코올 섭취량이 많아서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GAMMA_GTP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높게 나온 것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선행변수 혹은 매개변수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다음으로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HMG(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혈색소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헤모글로빈을 말하는 것으로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체내의 혈액 안에서 산소와 결합하여 산소를 운반하는 물질입니다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그래프에서는 흡연자와 비흡연자 간에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 가까이 차이가 나는 것을 확인할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흡연자일수록 혈색소가 높게 나타나는 것으로 알려져 있으며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혈색소가 낮으면 빈혈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높으면 적혈구 과다증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혈색소 과다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이라고 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49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487667" y="2453296"/>
            <a:ext cx="19927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WAIST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SIGHT_LEFT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SIGHT_RIGHT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HEAR_LEFT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HEAR_RIGHT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BP_HIGH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BP_LWST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BLDS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TOT_CHOLE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HDL_CHOLE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LDL_CHOLE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피처 소개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A56140A-DC9B-D554-92DA-47E122EB0F7D}"/>
              </a:ext>
            </a:extLst>
          </p:cNvPr>
          <p:cNvSpPr/>
          <p:nvPr/>
        </p:nvSpPr>
        <p:spPr>
          <a:xfrm>
            <a:off x="408498" y="1532384"/>
            <a:ext cx="378581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건강검진의 결과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BD11B-6E43-8B40-2F64-C64FC10EA6E0}"/>
              </a:ext>
            </a:extLst>
          </p:cNvPr>
          <p:cNvSpPr txBox="1"/>
          <p:nvPr/>
        </p:nvSpPr>
        <p:spPr>
          <a:xfrm>
            <a:off x="2382728" y="2453296"/>
            <a:ext cx="199277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몸무게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허리둘레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눈 시력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눈 시력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청력 이상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청력 이상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수축기 혈압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이완기 혈압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공복혈당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콜레스테롤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HDL(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콜레스테롤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LDL(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콜레스테롤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DFD1E-2669-97D8-303E-71CFCFEAC4BF}"/>
              </a:ext>
            </a:extLst>
          </p:cNvPr>
          <p:cNvSpPr txBox="1"/>
          <p:nvPr/>
        </p:nvSpPr>
        <p:spPr>
          <a:xfrm>
            <a:off x="5049156" y="2453295"/>
            <a:ext cx="21566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TRIGLYCERIDE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HMG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OLIG_PROTE_CD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CREATININE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SGOT_AST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SGPT_ALT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GAMMA_GTP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C082-C09C-BBE3-0E53-393915CE718B}"/>
              </a:ext>
            </a:extLst>
          </p:cNvPr>
          <p:cNvSpPr txBox="1"/>
          <p:nvPr/>
        </p:nvSpPr>
        <p:spPr>
          <a:xfrm>
            <a:off x="7532873" y="2453295"/>
            <a:ext cx="24393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중성지방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혈색소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요단백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크레아티닌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혈중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GOT 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관련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혈중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GPT 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관련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감마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지티피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관련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7384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5472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중요도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CREATININE(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크레아티닌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비흡연자의 그래프에 편차 직선이 길게 나타나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이말은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비흡연자의 경우 편차 직선을 따라 다양한 수치에 분포되어 있다는 뜻입니다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더욱이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크레아티닌은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근육에서 생성되는 노폐물로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수치가 높을수록 신장이 잘 기능하지 못하고 있다는 뜻인데 오히려 비흡연자의 평균이 흡연자의 평균보다 더 높게 나타났습니다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중요도가 비교적 높게 나타나기는 했지만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앞의 두 피처와 비교하여 유의미한 피처라고 보기 어렵습니다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마지막으로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BMI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흡연자와 비흡연자의 평균 차이가 아주 경미합니다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직관적으로 생각해보면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담배보다는 식습관과 운동 여부가 훨씬 더 중요한 요인이 될 것입니다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BMI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역시 앞의 두 피처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감마지티피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혈색소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비하면 덜 유의미한 것 같습니다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이보다 특성 중요도가 더 낮은 피처들은 이보다 흡연자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 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차이가 더 작게 나타날 것으로 예상할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감마지티피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혈색소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만으로 어느 정도까지 예측이 가능할까요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27904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5472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중요도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데이터셋에서 샘플을 무작위로 추출하여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감마지티피와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혈색소의 분포를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시각화해 보았습니다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스크린샷, 텍스트, 도표, 다채로움이(가) 표시된 사진&#10;&#10;자동 생성된 설명">
            <a:extLst>
              <a:ext uri="{FF2B5EF4-FFF2-40B4-BE49-F238E27FC236}">
                <a16:creationId xmlns:a16="http://schemas.microsoft.com/office/drawing/2014/main" id="{E5EAA45A-7135-F1D1-22FC-C3EEF013C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2474309"/>
            <a:ext cx="5266954" cy="395021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79103A-A927-5E34-F7C3-C35A94DB5305}"/>
              </a:ext>
            </a:extLst>
          </p:cNvPr>
          <p:cNvSpPr/>
          <p:nvPr/>
        </p:nvSpPr>
        <p:spPr>
          <a:xfrm>
            <a:off x="2503617" y="6204061"/>
            <a:ext cx="1405773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감마지티피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1359F8-A902-7CEF-FC79-4EB85DE80687}"/>
              </a:ext>
            </a:extLst>
          </p:cNvPr>
          <p:cNvSpPr/>
          <p:nvPr/>
        </p:nvSpPr>
        <p:spPr>
          <a:xfrm>
            <a:off x="245165" y="3745783"/>
            <a:ext cx="450575" cy="10846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혈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색소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986C3B-6CF6-4480-46DE-1F5BDF70B8E9}"/>
              </a:ext>
            </a:extLst>
          </p:cNvPr>
          <p:cNvSpPr/>
          <p:nvPr/>
        </p:nvSpPr>
        <p:spPr>
          <a:xfrm>
            <a:off x="4149215" y="5339413"/>
            <a:ext cx="1204664" cy="2728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비흡연자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CD507A-0C8B-B2C3-0339-7C0281EC5815}"/>
              </a:ext>
            </a:extLst>
          </p:cNvPr>
          <p:cNvSpPr/>
          <p:nvPr/>
        </p:nvSpPr>
        <p:spPr>
          <a:xfrm>
            <a:off x="4149215" y="5587620"/>
            <a:ext cx="1204664" cy="2728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90058-8280-E37C-ABD4-B003DD6500B0}"/>
              </a:ext>
            </a:extLst>
          </p:cNvPr>
          <p:cNvSpPr txBox="1"/>
          <p:nvPr/>
        </p:nvSpPr>
        <p:spPr>
          <a:xfrm>
            <a:off x="5672444" y="2474309"/>
            <a:ext cx="385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흡연자와 비흡연자가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미세하게 좀 더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밀집해있는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구역이 있기는 하지만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산점도만으로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흡연자와 비흡연자를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구분하는 것은 사실상 불가능해 보입니다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 구별을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있어 특정 피처가 핵심 역할을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한다기보다는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전반적으로 모든 피처가 함께 고려되어야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좋은 예측을 할 수 있을 것 같습니다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069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1585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63287"/>
            <a:ext cx="112171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건강검진 데이터에서 성별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음주 여부 등 프로젝트 목적에 부합하지 않는 일부 피처들을 제외하고 훈련한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80%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준하는 정확도로 흡연자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비흡연자를 구별해낼 것으로 기대할 수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다만 해당 모델의 정밀도가 꽤나 낮게 나타났으므로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비흡연자를 흡연자로 잘못 판단할 가능성이 높다는 점에 주의해야 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데이터셋의 여러 피처 중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중요도가 높고 두 집단의 평균값에서 유의미한 차이가 난 두 피처는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HMG(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혈색소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GAMMA_GTP(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감마지티피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였으며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대체로 흡연자들이 비흡연자들에 비해 높게 나타났습니다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다만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산점도를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그려본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두 피처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(HMG, GAMMA_GTP)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만으로 흡연자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비흡연자를 구분해내는 것은 거의 불가능에 가까웠으며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이외의 다른 피처들을 종합적으로 고려해야 위에서 언급한 정확도를 기대할 수 있을 것으로 판단됩니다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모델과 관련해서 여러 모델 간 앙상블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보팅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차원 축소 기법을 통해 모델의 성능 향상을 달성할 수 없었으며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 피처에 대해 정상 범주 정보를 이용하여 스케일링한 결과 아주 약간의 성능 향상이 있었습니다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84356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1585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최종적으로 선택했던 모델은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깊이가 얕은 의사결정나무를 이용하되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나무의 오답에 가중치를 부여하며 학습하는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부스팅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알고리즘이 사용된 모델입니다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점은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XGBoost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와도 같으나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lightGBM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트리를 분할하는 과정에서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나무의 균형을 무시하고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비대칭적인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트리를 만든다는 차이점이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XGBoost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비교하여 확실히 훈련 속도가 빨랐으며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 수가 적은 데이터셋에서 과적합이 발생하기 쉽다는 문제점이 있으나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원본 데이터셋이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행이나 되었기 때문에 이와 관 련해서 문제점은 없었습니다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마지막으로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데이터셋을 토대로 학습한 모델만을 가지고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흡연이 건강에 명백하게 해롭다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논할 수는 없습니다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흡연자와 비흡연자 간에 아무런 차이가 없었다면 모델의 예측 정확도는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50%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수렴했을 것입니다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부정적인 지표에서 흡연자 집단의 평균값이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근소하게라도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높게 나타난 것은 사실입니다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점들을 고려해봤을 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건강검진의 결과지 위에 흡연의 흔적은 분명히 남아있었다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</a:p>
          <a:p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말씀드릴 수 있을 것 같습니다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796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6173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데이터가 가진 한계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성능을 극대화하는 것이 이번 프로젝트의 전부는 아니었지만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정확도가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80%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미치지 못했던 것은 여러모로 아쉽습니다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다시 한 번 데이터를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꼼꼼이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더 높은 정확도를 달성하지 못했는지 데이터 속에서 원인을 찾아보았습니다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흡연이 인체에 가장 큰 영향을 미칠 것으로 생각되는 부위는 폐와 기관지를 포함한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호흡기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데이터 내에 호흡기 관련 피처는 포함되어 있지 않습니다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 같은 흡연자라 할지라도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하루에 담배를 얼마나 피우는 지에는 사람마다 큰 차이가 있습니다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 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하루에 반 갑도 안 피우는 사람이 있는 반면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하루에 두 갑 넘게 피우는 사람도 있기 때문입니다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데이터 내에 하루 흡연량에 관한 정보는 담겨 있지 않습니다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건강에 악영향을 끼치는 요인에는 흡연만 있는 게 아닙니다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건강하지 않은 식습관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운동 부족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지나친 음주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 장애 등등 흡연 이외에 건강에 악영향을 끼칠 수 있는 요인은 무궁무진하게 많습니다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데이터 내에서 이러한 기타 요인들을 확인할 방법이 없습니다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4192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6558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 및 아쉬운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지금까지 책으로만 </a:t>
            </a:r>
            <a:r>
              <a:rPr lang="ko-KR" altLang="en-US" sz="2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머신러닝에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대해 공부하다가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데이터 분석을 해보고 싶어서 이번 대회에 참여하게 되었습니다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과정에서 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행에 가까운 </a:t>
            </a:r>
            <a:r>
              <a:rPr lang="ko-KR" altLang="en-US" sz="2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금연자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데이터를 어떻게 해야 할지 고민하기도 했고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불균형을 줄여보려고 </a:t>
            </a:r>
            <a:r>
              <a:rPr lang="ko-KR" altLang="en-US" sz="2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리샘플링을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했는데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데이터에 </a:t>
            </a:r>
            <a:r>
              <a:rPr lang="ko-KR" altLang="en-US" sz="2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리샘플링을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하고 거기서 테스트 데이터를 추출하는 실수를 저질렀을 때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갑자기 모델 점수가 너무 높게 나와서 당황하기도 했습니다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나은 </a:t>
            </a:r>
            <a:r>
              <a:rPr lang="ko-KR" altLang="en-US" sz="2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 방법을 찾지 못하고 결과적으로</a:t>
            </a:r>
            <a:endParaRPr lang="en-US" altLang="ko-KR" sz="2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데이터의 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날려버린 셈이 된 것도 아쉽습니다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실수들을 겪고 나니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정말 데이터 분석은 경험이 중요하다는 것을 깨닫게 되었습니다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 생각해보면 몇몇은 어처구니 없는 실수들이었지만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그때만큼은 도저히 그 이유를 몰랐고 </a:t>
            </a:r>
            <a:endParaRPr lang="en-US" altLang="ko-KR" sz="2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당황할 수 밖에 없었기 때문입니다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책에서 배웠던 여러 다양한 </a:t>
            </a:r>
            <a:r>
              <a:rPr lang="ko-KR" altLang="en-US" sz="2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기법들을 모두 한 번씩 써보고 싶었고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극한의 모델 튜닝을 통해 최대한의 성능을 끌어내 보고 싶었지만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 성능의 한계로 인해 많은 것을 포기하기도 했습니다</a:t>
            </a:r>
            <a:r>
              <a: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0898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6558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 및 아쉬운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1443409"/>
            <a:ext cx="1121711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프로젝트를 마치고 나니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노력한 보람은 분명히 있었던 것 같습니다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비록 원하는 성능의 모델을 만들어내거나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완벽한 분석 </a:t>
            </a:r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내놓지는 못했지만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과정에서 끊임없이 고민하고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예상치 못한 문제를 맞닥뜨렸을 때 함께 머리를 맞대며 방법을 찾고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매일 밤에 잠에 들기 직전까지 더 좋은 방법을 떠올리려 노력했던 것들이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 좋은 경험으로 남은 것 같습니다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이 프로젝트에 대해 피드백을 받을 수 있다면 이를 발판 삼아 더 많은 대회에 도전하고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많은 것을 탐구하고 분석하며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앞으로 더 좋은 결과를 낼 수 있을 것 같습니다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지금까지 이 긴 보고서를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읽어주셔서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감사합니다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6398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 도서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1BB69-7F04-170E-3645-C7DB89009242}"/>
              </a:ext>
            </a:extLst>
          </p:cNvPr>
          <p:cNvSpPr txBox="1"/>
          <p:nvPr/>
        </p:nvSpPr>
        <p:spPr>
          <a:xfrm>
            <a:off x="302481" y="2004578"/>
            <a:ext cx="11217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 러닝 교과서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사이킷런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텐서플로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개정판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길벗출판사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2021)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[Must Have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문제해결 전략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골든래빗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2022)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텍스트, 포스터, 노랑, 폰트이(가) 표시된 사진&#10;&#10;자동 생성된 설명">
            <a:extLst>
              <a:ext uri="{FF2B5EF4-FFF2-40B4-BE49-F238E27FC236}">
                <a16:creationId xmlns:a16="http://schemas.microsoft.com/office/drawing/2014/main" id="{4DE70F11-CD5B-3648-4099-2C43C2A7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14" y="1534127"/>
            <a:ext cx="1659187" cy="2133758"/>
          </a:xfrm>
          <a:prstGeom prst="rect">
            <a:avLst/>
          </a:prstGeom>
        </p:spPr>
      </p:pic>
      <p:pic>
        <p:nvPicPr>
          <p:cNvPr id="9" name="그림 8" descr="텍스트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476FC410-1971-790F-C28D-67EC3416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14" y="4126923"/>
            <a:ext cx="1659187" cy="21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487667" y="2453296"/>
            <a:ext cx="19927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Unnamed: 0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YEAR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IDV_ID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SEX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AGE_GROUP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AREA_CODE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SMK_STAT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DRK_YN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HCHK_CE_IN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CRS_YN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TTR_YN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피처 소개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A56140A-DC9B-D554-92DA-47E122EB0F7D}"/>
              </a:ext>
            </a:extLst>
          </p:cNvPr>
          <p:cNvSpPr/>
          <p:nvPr/>
        </p:nvSpPr>
        <p:spPr>
          <a:xfrm>
            <a:off x="408498" y="1532384"/>
            <a:ext cx="3785815" cy="6692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인적 사항 및 그 외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BD11B-6E43-8B40-2F64-C64FC10EA6E0}"/>
              </a:ext>
            </a:extLst>
          </p:cNvPr>
          <p:cNvSpPr txBox="1"/>
          <p:nvPr/>
        </p:nvSpPr>
        <p:spPr>
          <a:xfrm>
            <a:off x="2382728" y="2453296"/>
            <a:ext cx="52438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데이터셋을 불러오는 과정에서 생긴 더미 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식별 번호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 그룹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코드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 여부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음주 여부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구강 검진 여부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치아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우식증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치석 여부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8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302481" y="1419463"/>
            <a:ext cx="1158074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데이터셋에는 피검자의 흡연 여부를 나타내는 피처가 있습니다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(SMK_STAT)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저희는 이 피처를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타깃 변수로 삼고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예측하기 위한 모델의 훈련과 테스트를 진행할 예정입니다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그런데 타깃 변수가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결측되어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있는 행은 이러한 훈련과 테스트가 불가능하므로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데이터셋에서 잘라내도록 하겠습니다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649356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타깃 변수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 여부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결측값인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행 삭제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3DD18-6F3B-DF3F-8314-E6B676E8680B}"/>
              </a:ext>
            </a:extLst>
          </p:cNvPr>
          <p:cNvSpPr/>
          <p:nvPr/>
        </p:nvSpPr>
        <p:spPr>
          <a:xfrm>
            <a:off x="302481" y="5651647"/>
            <a:ext cx="6493565" cy="66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 여부</a:t>
            </a:r>
            <a:r>
              <a:rPr lang="en-US" altLang="ko-KR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(SMK_STAT)</a:t>
            </a:r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23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결측값인</a:t>
            </a:r>
            <a:r>
              <a:rPr lang="ko-KR" altLang="en-US" sz="23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행 삭제</a:t>
            </a:r>
            <a:endParaRPr lang="en-US" altLang="ko-KR" sz="23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93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68A566-7C5B-693B-7CF1-5B1428E745D2}"/>
              </a:ext>
            </a:extLst>
          </p:cNvPr>
          <p:cNvSpPr txBox="1"/>
          <p:nvPr/>
        </p:nvSpPr>
        <p:spPr>
          <a:xfrm>
            <a:off x="6174143" y="2638826"/>
            <a:ext cx="5633915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 여부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분포를 확인한 결과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비흡연자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금연자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흡연자 총 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집단으로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구분되는 것을 볼 수 있습니다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프로젝트의 목표는 흡연자와 비흡연자를 구분하는 것인데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금연자는 어떻게 해야 할까요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EA32B-ABF0-5288-7942-C90435619FD5}"/>
              </a:ext>
            </a:extLst>
          </p:cNvPr>
          <p:cNvSpPr txBox="1"/>
          <p:nvPr/>
        </p:nvSpPr>
        <p:spPr>
          <a:xfrm>
            <a:off x="302481" y="265044"/>
            <a:ext cx="458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D44672-1B3E-3C05-7335-A7C90C7D9152}"/>
              </a:ext>
            </a:extLst>
          </p:cNvPr>
          <p:cNvSpPr/>
          <p:nvPr/>
        </p:nvSpPr>
        <p:spPr>
          <a:xfrm>
            <a:off x="302481" y="1625149"/>
            <a:ext cx="6493565" cy="669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타깃 변수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 여부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9F81D621-AA21-1ACB-BC82-C87387AF3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1" y="2502597"/>
            <a:ext cx="5385827" cy="395021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F1E467-8BF4-CD07-ABCD-5E99B31D292C}"/>
              </a:ext>
            </a:extLst>
          </p:cNvPr>
          <p:cNvSpPr/>
          <p:nvPr/>
        </p:nvSpPr>
        <p:spPr>
          <a:xfrm>
            <a:off x="1430623" y="6038883"/>
            <a:ext cx="1161908" cy="388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비흡연자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10DE2AD-6F1F-8502-5F48-50C1FB75C191}"/>
              </a:ext>
            </a:extLst>
          </p:cNvPr>
          <p:cNvSpPr/>
          <p:nvPr/>
        </p:nvSpPr>
        <p:spPr>
          <a:xfrm>
            <a:off x="2968309" y="6063918"/>
            <a:ext cx="1161908" cy="3388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금연자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4356D7-2E26-6E72-1567-4B059B5FDEC4}"/>
              </a:ext>
            </a:extLst>
          </p:cNvPr>
          <p:cNvSpPr/>
          <p:nvPr/>
        </p:nvSpPr>
        <p:spPr>
          <a:xfrm>
            <a:off x="4463756" y="6063918"/>
            <a:ext cx="1161908" cy="3388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흡연자</a:t>
            </a:r>
          </a:p>
        </p:txBody>
      </p:sp>
    </p:spTree>
    <p:extLst>
      <p:ext uri="{BB962C8B-B14F-4D97-AF65-F5344CB8AC3E}">
        <p14:creationId xmlns:p14="http://schemas.microsoft.com/office/powerpoint/2010/main" val="385516769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725</TotalTime>
  <Words>6077</Words>
  <Application>Microsoft Office PowerPoint</Application>
  <PresentationFormat>와이드스크린</PresentationFormat>
  <Paragraphs>1023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나눔스퀘어 Bold</vt:lpstr>
      <vt:lpstr>나눔스퀘어 ExtraBold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Rorone Rager</dc:creator>
  <cp:lastModifiedBy>박영원</cp:lastModifiedBy>
  <cp:revision>96</cp:revision>
  <dcterms:created xsi:type="dcterms:W3CDTF">2023-09-17T11:41:07Z</dcterms:created>
  <dcterms:modified xsi:type="dcterms:W3CDTF">2023-09-22T12:23:57Z</dcterms:modified>
</cp:coreProperties>
</file>