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82" r:id="rId3"/>
    <p:sldId id="283" r:id="rId4"/>
    <p:sldId id="258" r:id="rId5"/>
    <p:sldId id="259" r:id="rId6"/>
    <p:sldId id="260" r:id="rId7"/>
    <p:sldId id="263" r:id="rId8"/>
    <p:sldId id="262" r:id="rId9"/>
    <p:sldId id="264" r:id="rId10"/>
    <p:sldId id="267" r:id="rId11"/>
    <p:sldId id="265" r:id="rId12"/>
    <p:sldId id="268" r:id="rId13"/>
    <p:sldId id="266" r:id="rId14"/>
    <p:sldId id="269" r:id="rId15"/>
    <p:sldId id="270" r:id="rId16"/>
    <p:sldId id="272" r:id="rId17"/>
    <p:sldId id="273" r:id="rId18"/>
    <p:sldId id="275" r:id="rId19"/>
    <p:sldId id="276" r:id="rId20"/>
    <p:sldId id="277" r:id="rId21"/>
    <p:sldId id="274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Lamanna" initials="PL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32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31T23:50:39.929" idx="7">
    <p:pos x="2880" y="2546"/>
    <p:text>Not really components but target resource elements.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31T23:50:39.929" idx="8">
    <p:pos x="2880" y="2546"/>
    <p:text>Not really components but target resource elements.</p:text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30934-DF03-4088-936C-53067ACD1A35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F964A-537D-4BFE-B28B-98FA7F74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6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D784-B0FE-4C57-94D8-27B7F0127C1B}" type="datetime1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42A9-98B5-4FFF-9BA9-FC52EFAC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55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545B-89C3-4B31-9B99-E4138A9EAE62}" type="datetime1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42A9-98B5-4FFF-9BA9-FC52EFAC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6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5637-7568-46C6-9444-1992A8D18CA1}" type="datetime1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42A9-98B5-4FFF-9BA9-FC52EFAC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2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2616-A955-4426-A1A5-37DD805CB9D4}" type="datetime1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42A9-98B5-4FFF-9BA9-FC52EFAC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0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95C8-2209-42AA-9980-D9E3521F108A}" type="datetime1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42A9-98B5-4FFF-9BA9-FC52EFAC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98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994AC-AA7B-4FDD-B2B3-16663933483E}" type="datetime1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42A9-98B5-4FFF-9BA9-FC52EFAC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6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B851-1587-45D5-8A8E-69D0862907BC}" type="datetime1">
              <a:rPr lang="en-US" smtClean="0"/>
              <a:t>4/6/2016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42A9-98B5-4FFF-9BA9-FC52EFAC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3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3A97-157E-4EA2-8B5D-189969095494}" type="datetime1">
              <a:rPr lang="en-US" smtClean="0"/>
              <a:t>4/6/2016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42A9-98B5-4FFF-9BA9-FC52EFAC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5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F934-5F22-4489-900D-7D3639EA793A}" type="datetime1">
              <a:rPr lang="en-US" smtClean="0"/>
              <a:t>4/6/2016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42A9-98B5-4FFF-9BA9-FC52EFAC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8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DA1B-FBB2-4C45-B2FF-98965A017A1F}" type="datetime1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42A9-98B5-4FFF-9BA9-FC52EFAC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10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021A-BA48-4E94-A339-F1685D0E1290}" type="datetime1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42A9-98B5-4FFF-9BA9-FC52EFAC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C9F8B-5D1D-4CB0-971C-F5EBC5958FEC}" type="datetime1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C42A9-98B5-4FFF-9BA9-FC52EFAC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0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IERA@de.ibm.com" TargetMode="External"/><Relationship Id="rId2" Type="http://schemas.openxmlformats.org/officeDocument/2006/relationships/hyperlink" Target="mailto:k.schopmeyer@opengroup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685800" y="1447800"/>
            <a:ext cx="7772040" cy="21522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err="1" smtClean="0">
                <a:solidFill>
                  <a:srgbClr val="000000"/>
                </a:solidFill>
                <a:latin typeface="Calibri"/>
              </a:rPr>
              <a:t>PyWBEM</a:t>
            </a: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 Python WBEM Client: </a:t>
            </a: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Overview #2</a:t>
            </a:r>
            <a:endParaRPr dirty="0"/>
          </a:p>
        </p:txBody>
      </p:sp>
      <p:sp>
        <p:nvSpPr>
          <p:cNvPr id="197" name="TextShape 2"/>
          <p:cNvSpPr txBox="1"/>
          <p:nvPr/>
        </p:nvSpPr>
        <p:spPr>
          <a:xfrm>
            <a:off x="1371600" y="3429000"/>
            <a:ext cx="6400440" cy="22093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8B8B8B"/>
                </a:solidFill>
                <a:latin typeface="Calibri"/>
              </a:rPr>
              <a:t>Karl Schopmeyer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000" dirty="0" smtClean="0">
                <a:solidFill>
                  <a:srgbClr val="8B8B8B"/>
                </a:solidFill>
                <a:latin typeface="Calibri"/>
                <a:hlinkClick r:id="rId2"/>
              </a:rPr>
              <a:t>k.schopmeyer@opengroup.org</a:t>
            </a:r>
            <a:endParaRPr lang="en-US" sz="2000" dirty="0" smtClean="0">
              <a:solidFill>
                <a:srgbClr val="8B8B8B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3200" dirty="0" smtClean="0">
                <a:solidFill>
                  <a:srgbClr val="8B8B8B"/>
                </a:solidFill>
                <a:latin typeface="Calibri"/>
              </a:rPr>
              <a:t>Andreas Maier</a:t>
            </a:r>
          </a:p>
          <a:p>
            <a:pPr algn="ctr">
              <a:lnSpc>
                <a:spcPct val="10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Calibri"/>
                <a:hlinkClick r:id="rId3"/>
              </a:rPr>
              <a:t>MAIERA@de.ibm.com</a:t>
            </a:r>
            <a:endParaRPr lang="en-US" sz="2000" dirty="0" smtClean="0">
              <a:solidFill>
                <a:srgbClr val="FF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3200" dirty="0" smtClean="0">
                <a:solidFill>
                  <a:srgbClr val="8B8B8B"/>
                </a:solidFill>
                <a:latin typeface="Calibri"/>
              </a:rPr>
              <a:t>April </a:t>
            </a:r>
            <a:r>
              <a:rPr lang="en-US" sz="3200" dirty="0">
                <a:solidFill>
                  <a:srgbClr val="8B8B8B"/>
                </a:solidFill>
                <a:latin typeface="Calibri"/>
              </a:rPr>
              <a:t>2016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8B8B8B"/>
                </a:solidFill>
                <a:latin typeface="Calibri"/>
              </a:rPr>
              <a:t>SNIA SMI </a:t>
            </a:r>
            <a:r>
              <a:rPr lang="en-US" sz="3200" dirty="0" err="1">
                <a:solidFill>
                  <a:srgbClr val="8B8B8B"/>
                </a:solidFill>
                <a:latin typeface="Calibri"/>
              </a:rPr>
              <a:t>plugfest</a:t>
            </a:r>
            <a:r>
              <a:rPr lang="en-US" sz="3200" dirty="0">
                <a:solidFill>
                  <a:srgbClr val="8B8B8B"/>
                </a:solidFill>
                <a:latin typeface="Calibri"/>
              </a:rPr>
              <a:t> </a:t>
            </a:r>
            <a:r>
              <a:rPr lang="en-US" sz="3200" dirty="0" smtClean="0">
                <a:solidFill>
                  <a:srgbClr val="8B8B8B"/>
                </a:solidFill>
                <a:latin typeface="Calibri"/>
              </a:rPr>
              <a:t>#3</a:t>
            </a:r>
            <a:endParaRPr dirty="0"/>
          </a:p>
        </p:txBody>
      </p:sp>
      <p:sp>
        <p:nvSpPr>
          <p:cNvPr id="198" name="CustomShape 3"/>
          <p:cNvSpPr/>
          <p:nvPr/>
        </p:nvSpPr>
        <p:spPr>
          <a:xfrm>
            <a:off x="147880" y="5638320"/>
            <a:ext cx="1839240" cy="7304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dirty="0">
                <a:solidFill>
                  <a:srgbClr val="000000"/>
                </a:solidFill>
                <a:latin typeface="Calibri"/>
              </a:rPr>
              <a:t>Version:  </a:t>
            </a:r>
            <a:r>
              <a:rPr lang="en-US" sz="1050" dirty="0" smtClean="0">
                <a:solidFill>
                  <a:srgbClr val="000000"/>
                </a:solidFill>
                <a:latin typeface="Calibri"/>
              </a:rPr>
              <a:t>1.0 6 April 2016 </a:t>
            </a:r>
            <a:endParaRPr lang="en-US" sz="105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00" name="TextShape 5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8B8B8B"/>
                </a:solidFill>
                <a:latin typeface="Calibri"/>
              </a:rPr>
              <a:t>2/17/16</a:t>
            </a:r>
            <a:endParaRPr dirty="0"/>
          </a:p>
        </p:txBody>
      </p:sp>
      <p:sp>
        <p:nvSpPr>
          <p:cNvPr id="201" name="TextShape 6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dirty="0" smtClean="0">
                <a:solidFill>
                  <a:srgbClr val="8B8B8B"/>
                </a:solidFill>
                <a:latin typeface="Calibri"/>
              </a:rPr>
              <a:t>PYWBEM </a:t>
            </a:r>
            <a:r>
              <a:rPr lang="en-US" sz="1200" dirty="0">
                <a:solidFill>
                  <a:srgbClr val="8B8B8B"/>
                </a:solidFill>
                <a:latin typeface="Calibri"/>
              </a:rPr>
              <a:t>OVERVIEW</a:t>
            </a:r>
            <a:endParaRPr dirty="0"/>
          </a:p>
        </p:txBody>
      </p:sp>
      <p:sp>
        <p:nvSpPr>
          <p:cNvPr id="202" name="TextShape 7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6AD8759-0155-4327-8234-A4A03872CCC1}" type="slidenum">
              <a:rPr lang="en-US" sz="1200">
                <a:solidFill>
                  <a:srgbClr val="8B8B8B"/>
                </a:solidFill>
                <a:latin typeface="Calibri"/>
              </a:rPr>
              <a:t>1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0825-A1E2-4CC1-AD5B-8A5E914E761C}" type="datetime1">
              <a:rPr lang="en-US" smtClean="0"/>
              <a:t>4/6/2016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42A9-98B5-4FFF-9BA9-FC52EFACE19A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239000" y="3810000"/>
            <a:ext cx="1780039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There was an</a:t>
            </a:r>
          </a:p>
          <a:p>
            <a:r>
              <a:rPr lang="en-US" dirty="0"/>
              <a:t>e</a:t>
            </a:r>
            <a:r>
              <a:rPr lang="en-US" dirty="0" smtClean="0"/>
              <a:t>arlier overview</a:t>
            </a:r>
          </a:p>
          <a:p>
            <a:r>
              <a:rPr lang="en-US" dirty="0" smtClean="0"/>
              <a:t>At the Feb. 2016 </a:t>
            </a:r>
          </a:p>
          <a:p>
            <a:r>
              <a:rPr lang="en-US" dirty="0" err="1" smtClean="0"/>
              <a:t>plugfest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377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0.9.0 Work Plan(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Correct a number of errors (see </a:t>
            </a:r>
            <a:r>
              <a:rPr lang="en-US" dirty="0" err="1">
                <a:solidFill>
                  <a:srgbClr val="000000"/>
                </a:solidFill>
              </a:rPr>
              <a:t>github</a:t>
            </a:r>
            <a:r>
              <a:rPr lang="en-US" dirty="0">
                <a:solidFill>
                  <a:srgbClr val="000000"/>
                </a:solidFill>
              </a:rPr>
              <a:t> issues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Review other code and determine direction</a:t>
            </a:r>
          </a:p>
          <a:p>
            <a:pPr lvl="1"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Twisted </a:t>
            </a:r>
            <a:r>
              <a:rPr lang="en-US" sz="3200" dirty="0" smtClean="0">
                <a:solidFill>
                  <a:srgbClr val="000000"/>
                </a:solidFill>
              </a:rPr>
              <a:t>client</a:t>
            </a:r>
          </a:p>
          <a:p>
            <a:pPr>
              <a:buFont typeface="Arial"/>
              <a:buChar char="•"/>
            </a:pPr>
            <a:r>
              <a:rPr lang="en-US" sz="3600" dirty="0" smtClean="0">
                <a:solidFill>
                  <a:srgbClr val="000000"/>
                </a:solidFill>
              </a:rPr>
              <a:t>Clean up </a:t>
            </a:r>
            <a:r>
              <a:rPr lang="en-US" sz="3600" dirty="0" err="1" smtClean="0">
                <a:solidFill>
                  <a:srgbClr val="000000"/>
                </a:solidFill>
              </a:rPr>
              <a:t>wbemcli</a:t>
            </a:r>
            <a:endParaRPr lang="en-US" sz="3600" dirty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r>
              <a:rPr lang="en-US" sz="3600" dirty="0" smtClean="0">
                <a:solidFill>
                  <a:srgbClr val="000000"/>
                </a:solidFill>
              </a:rPr>
              <a:t>Create standalones for </a:t>
            </a:r>
            <a:r>
              <a:rPr lang="en-US" sz="3600" dirty="0" err="1" smtClean="0">
                <a:solidFill>
                  <a:srgbClr val="000000"/>
                </a:solidFill>
              </a:rPr>
              <a:t>wbemcli</a:t>
            </a:r>
            <a:r>
              <a:rPr lang="en-US" sz="3600" dirty="0" smtClean="0">
                <a:solidFill>
                  <a:srgbClr val="000000"/>
                </a:solidFill>
              </a:rPr>
              <a:t> and </a:t>
            </a:r>
            <a:r>
              <a:rPr lang="en-US" sz="3600" dirty="0" err="1" smtClean="0">
                <a:solidFill>
                  <a:srgbClr val="000000"/>
                </a:solidFill>
              </a:rPr>
              <a:t>mof_compiler</a:t>
            </a:r>
            <a:endParaRPr lang="en-US" sz="3600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DEAF-38CC-44BD-8EF8-E680CDD14B49}" type="datetime1">
              <a:rPr lang="en-US" smtClean="0"/>
              <a:t>4/6/2016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42A9-98B5-4FFF-9BA9-FC52EFACE1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2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Installation</a:t>
            </a:r>
            <a:endParaRPr/>
          </a:p>
        </p:txBody>
      </p:sp>
      <p:sp>
        <p:nvSpPr>
          <p:cNvPr id="24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Latest release from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Pypi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(currently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0.8.2)</a:t>
            </a:r>
            <a:endParaRPr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ourier 10 Pitch"/>
              </a:rPr>
              <a:t>pip install </a:t>
            </a:r>
            <a:r>
              <a:rPr lang="en-US" sz="2400" dirty="0" err="1" smtClean="0">
                <a:solidFill>
                  <a:srgbClr val="000000"/>
                </a:solidFill>
                <a:latin typeface="Courier 10 Pitch"/>
              </a:rPr>
              <a:t>pywbem</a:t>
            </a:r>
            <a:endParaRPr lang="en-US" sz="2400" dirty="0" smtClean="0">
              <a:solidFill>
                <a:srgbClr val="000000"/>
              </a:solidFill>
              <a:latin typeface="Courier 10 Pitch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ourier 10 Pitch"/>
              </a:rPr>
              <a:t>Available on most Linux OS distributions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ourier 10 Pitch"/>
              </a:rPr>
              <a:t>Linux – Install from </a:t>
            </a:r>
            <a:r>
              <a:rPr lang="en-US" sz="3200" dirty="0" err="1" smtClean="0">
                <a:solidFill>
                  <a:srgbClr val="000000"/>
                </a:solidFill>
                <a:latin typeface="Courier 10 Pitch"/>
              </a:rPr>
              <a:t>linux</a:t>
            </a:r>
            <a:r>
              <a:rPr lang="en-US" sz="3200" dirty="0" smtClean="0">
                <a:solidFill>
                  <a:srgbClr val="000000"/>
                </a:solidFill>
                <a:latin typeface="Courier 10 Pitch"/>
              </a:rPr>
              <a:t> distribution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ourier 10 Pitch"/>
              </a:rPr>
              <a:t>Not current with </a:t>
            </a:r>
            <a:r>
              <a:rPr lang="en-US" sz="2400" dirty="0" err="1" smtClean="0">
                <a:solidFill>
                  <a:srgbClr val="000000"/>
                </a:solidFill>
                <a:latin typeface="Courier 10 Pitch"/>
              </a:rPr>
              <a:t>PyPi</a:t>
            </a:r>
            <a:r>
              <a:rPr lang="en-US" sz="2400" dirty="0" smtClean="0">
                <a:solidFill>
                  <a:srgbClr val="000000"/>
                </a:solidFill>
                <a:latin typeface="Courier 10 Pitch"/>
              </a:rPr>
              <a:t> releases</a:t>
            </a:r>
            <a:endParaRPr lang="en-US" sz="24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Latest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dev. code from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Github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(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0.8.3 dev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)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200" dirty="0" err="1">
                <a:solidFill>
                  <a:srgbClr val="000000"/>
                </a:solidFill>
                <a:latin typeface="Courier 10 Pitch"/>
              </a:rPr>
              <a:t>git</a:t>
            </a:r>
            <a:r>
              <a:rPr lang="en-US" sz="2200" dirty="0">
                <a:solidFill>
                  <a:srgbClr val="000000"/>
                </a:solidFill>
                <a:latin typeface="Courier 10 Pitch"/>
              </a:rPr>
              <a:t> clone </a:t>
            </a:r>
            <a:r>
              <a:rPr lang="en-US" sz="2200" dirty="0" err="1">
                <a:solidFill>
                  <a:srgbClr val="000000"/>
                </a:solidFill>
                <a:latin typeface="Courier 10 Pitch"/>
              </a:rPr>
              <a:t>git@github.com:pywbem</a:t>
            </a:r>
            <a:r>
              <a:rPr lang="en-US" sz="2200" dirty="0">
                <a:solidFill>
                  <a:srgbClr val="000000"/>
                </a:solidFill>
                <a:latin typeface="Courier 10 Pitch"/>
              </a:rPr>
              <a:t>/</a:t>
            </a:r>
            <a:r>
              <a:rPr lang="en-US" sz="2200" dirty="0" err="1">
                <a:solidFill>
                  <a:srgbClr val="000000"/>
                </a:solidFill>
                <a:latin typeface="Courier 10 Pitch"/>
              </a:rPr>
              <a:t>pywbem.git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200" dirty="0">
                <a:solidFill>
                  <a:srgbClr val="000000"/>
                </a:solidFill>
                <a:latin typeface="Courier 10 Pitch"/>
              </a:rPr>
              <a:t>cd </a:t>
            </a:r>
            <a:r>
              <a:rPr lang="en-US" sz="2200" dirty="0" err="1">
                <a:solidFill>
                  <a:srgbClr val="000000"/>
                </a:solidFill>
                <a:latin typeface="Courier 10 Pitch"/>
              </a:rPr>
              <a:t>pywbem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200" dirty="0">
                <a:solidFill>
                  <a:srgbClr val="000000"/>
                </a:solidFill>
                <a:latin typeface="Courier 10 Pitch"/>
              </a:rPr>
              <a:t>python setup.py </a:t>
            </a:r>
            <a:r>
              <a:rPr lang="en-US" sz="2200" dirty="0" smtClean="0">
                <a:solidFill>
                  <a:srgbClr val="000000"/>
                </a:solidFill>
                <a:latin typeface="Courier 10 Pitch"/>
              </a:rPr>
              <a:t>install</a:t>
            </a:r>
          </a:p>
          <a:p>
            <a:pPr>
              <a:buFont typeface="Arial"/>
              <a:buChar char="–"/>
            </a:pPr>
            <a:endParaRPr lang="en-US" sz="2200" dirty="0" smtClean="0">
              <a:solidFill>
                <a:srgbClr val="000000"/>
              </a:solidFill>
              <a:latin typeface="Courier 10 Pitch"/>
            </a:endParaRPr>
          </a:p>
          <a:p>
            <a:pPr>
              <a:buFont typeface="Arial"/>
              <a:buChar char="–"/>
            </a:pPr>
            <a:endParaRPr dirty="0"/>
          </a:p>
          <a:p>
            <a:endParaRPr dirty="0"/>
          </a:p>
        </p:txBody>
      </p:sp>
      <p:sp>
        <p:nvSpPr>
          <p:cNvPr id="245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2/17/16</a:t>
            </a:r>
            <a:endParaRPr/>
          </a:p>
        </p:txBody>
      </p:sp>
      <p:sp>
        <p:nvSpPr>
          <p:cNvPr id="246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PYWBEM OVERVIEW</a:t>
            </a:r>
            <a:endParaRPr/>
          </a:p>
        </p:txBody>
      </p:sp>
      <p:sp>
        <p:nvSpPr>
          <p:cNvPr id="247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39F6E66-2751-438B-A8C4-FF0FC369A565}" type="slidenum">
              <a:rPr lang="en-US" sz="1200">
                <a:solidFill>
                  <a:srgbClr val="8B8B8B"/>
                </a:solidFill>
                <a:latin typeface="Calibri"/>
              </a:rPr>
              <a:t>11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B931-35FA-4031-842D-D3D58368C5A7}" type="datetime1">
              <a:rPr lang="en-US" smtClean="0"/>
              <a:t>4/6/2016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42A9-98B5-4FFF-9BA9-FC52EFACE1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407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SLP python support</a:t>
            </a:r>
          </a:p>
          <a:p>
            <a:pPr lvl="1"/>
            <a:r>
              <a:rPr lang="en-US" dirty="0" smtClean="0"/>
              <a:t>No python </a:t>
            </a:r>
            <a:r>
              <a:rPr lang="en-US" dirty="0" err="1" smtClean="0"/>
              <a:t>slp</a:t>
            </a:r>
            <a:r>
              <a:rPr lang="en-US" dirty="0" smtClean="0"/>
              <a:t> user agent in </a:t>
            </a:r>
            <a:r>
              <a:rPr lang="en-US" dirty="0" err="1" smtClean="0"/>
              <a:t>Pypi</a:t>
            </a:r>
            <a:endParaRPr lang="en-US" dirty="0" smtClean="0"/>
          </a:p>
          <a:p>
            <a:pPr lvl="1"/>
            <a:r>
              <a:rPr lang="en-US" dirty="0" smtClean="0"/>
              <a:t>Old projects on </a:t>
            </a:r>
            <a:r>
              <a:rPr lang="en-US" dirty="0" err="1" smtClean="0"/>
              <a:t>sourceforge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2"/>
            <a:r>
              <a:rPr lang="en-US" dirty="0" smtClean="0"/>
              <a:t>They are effectively the same project and represent </a:t>
            </a:r>
            <a:r>
              <a:rPr lang="en-US" dirty="0" err="1" smtClean="0"/>
              <a:t>openslp</a:t>
            </a:r>
            <a:r>
              <a:rPr lang="en-US" dirty="0" smtClean="0"/>
              <a:t> python interface.</a:t>
            </a:r>
          </a:p>
          <a:p>
            <a:pPr lvl="2"/>
            <a:r>
              <a:rPr lang="en-US" dirty="0" smtClean="0"/>
              <a:t>Need to find maintainers</a:t>
            </a:r>
          </a:p>
          <a:p>
            <a:pPr lvl="2"/>
            <a:r>
              <a:rPr lang="en-US" dirty="0" smtClean="0"/>
              <a:t>Are they complete today?</a:t>
            </a:r>
          </a:p>
          <a:p>
            <a:r>
              <a:rPr lang="en-US" dirty="0" smtClean="0"/>
              <a:t>Other </a:t>
            </a:r>
            <a:r>
              <a:rPr lang="en-US" dirty="0" err="1" smtClean="0"/>
              <a:t>pywbem</a:t>
            </a:r>
            <a:r>
              <a:rPr lang="en-US" dirty="0" smtClean="0"/>
              <a:t> components</a:t>
            </a:r>
          </a:p>
          <a:p>
            <a:pPr lvl="1"/>
            <a:r>
              <a:rPr lang="en-US" dirty="0" smtClean="0"/>
              <a:t>Work on providers and  a server exist</a:t>
            </a:r>
          </a:p>
          <a:p>
            <a:pPr lvl="1"/>
            <a:r>
              <a:rPr lang="en-US" dirty="0" smtClean="0"/>
              <a:t>Goal is to determine usability post 0.9.0</a:t>
            </a:r>
          </a:p>
          <a:p>
            <a:r>
              <a:rPr lang="en-US" dirty="0" smtClean="0"/>
              <a:t>Multiple SSL implementations</a:t>
            </a:r>
          </a:p>
          <a:p>
            <a:pPr lvl="1"/>
            <a:r>
              <a:rPr lang="en-US" dirty="0" smtClean="0"/>
              <a:t>Python OpenSSL (package </a:t>
            </a:r>
            <a:r>
              <a:rPr lang="en-US" dirty="0" err="1" smtClean="0"/>
              <a:t>ssl</a:t>
            </a:r>
            <a:r>
              <a:rPr lang="en-US" dirty="0" smtClean="0"/>
              <a:t>) and </a:t>
            </a:r>
            <a:r>
              <a:rPr lang="en-US" dirty="0" err="1" smtClean="0"/>
              <a:t>mtcrypto</a:t>
            </a:r>
            <a:r>
              <a:rPr lang="en-US" dirty="0" smtClean="0"/>
              <a:t> both exist</a:t>
            </a:r>
          </a:p>
          <a:p>
            <a:pPr lvl="1"/>
            <a:r>
              <a:rPr lang="en-US" dirty="0" smtClean="0"/>
              <a:t>Today we use one with 2.7 and another with 3</a:t>
            </a:r>
          </a:p>
          <a:p>
            <a:pPr lvl="1"/>
            <a:r>
              <a:rPr lang="en-US" dirty="0" smtClean="0"/>
              <a:t>Try to sort out a common direction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BA7C-4A9F-4EB6-850A-1B4BEFC5A4A2}" type="datetime1">
              <a:rPr lang="en-US" smtClean="0"/>
              <a:t>4/6/2016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42A9-98B5-4FFF-9BA9-FC52EFACE1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4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More Information</a:t>
            </a:r>
            <a:endParaRPr/>
          </a:p>
        </p:txBody>
      </p:sp>
      <p:sp>
        <p:nvSpPr>
          <p:cNvPr id="321" name="TextShape 2"/>
          <p:cNvSpPr txBox="1"/>
          <p:nvPr/>
        </p:nvSpPr>
        <p:spPr>
          <a:xfrm>
            <a:off x="457200" y="1219200"/>
            <a:ext cx="8229240" cy="4906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See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PyWBEM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Client documentation online at: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600" u="sng" dirty="0">
                <a:solidFill>
                  <a:srgbClr val="0000FF"/>
                </a:solidFill>
                <a:latin typeface="Courier New"/>
              </a:rPr>
              <a:t>http://pywbem.github.io/pywbem/</a:t>
            </a:r>
            <a:endParaRPr dirty="0"/>
          </a:p>
          <a:p>
            <a:pPr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Includes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info on:</a:t>
            </a:r>
          </a:p>
          <a:p>
            <a:pPr lvl="1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Installation</a:t>
            </a:r>
          </a:p>
          <a:p>
            <a:pPr lvl="1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API documentation</a:t>
            </a:r>
          </a:p>
          <a:p>
            <a:pPr lvl="1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Usage Tutorial</a:t>
            </a:r>
            <a:endParaRPr dirty="0"/>
          </a:p>
          <a:p>
            <a:pPr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E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ngage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with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PyWBEM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community, for:</a:t>
            </a:r>
            <a:endParaRPr dirty="0"/>
          </a:p>
          <a:p>
            <a:pPr lvl="1"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R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eporting issues (</a:t>
            </a:r>
            <a:r>
              <a:rPr lang="en-US" sz="2800" dirty="0" err="1" smtClean="0">
                <a:solidFill>
                  <a:srgbClr val="000000"/>
                </a:solidFill>
                <a:latin typeface="Calibri"/>
              </a:rPr>
              <a:t>github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 issues)</a:t>
            </a:r>
            <a:endParaRPr dirty="0"/>
          </a:p>
          <a:p>
            <a:pPr lvl="1"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A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sking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for feature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requests (</a:t>
            </a:r>
            <a:r>
              <a:rPr lang="en-US" sz="2800" dirty="0" err="1" smtClean="0">
                <a:solidFill>
                  <a:srgbClr val="000000"/>
                </a:solidFill>
                <a:latin typeface="Calibri"/>
              </a:rPr>
              <a:t>github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 issues)</a:t>
            </a:r>
            <a:endParaRPr dirty="0"/>
          </a:p>
          <a:p>
            <a:pPr lvl="1">
              <a:buFont typeface="Arial"/>
              <a:buChar char="–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Contributing (for example from </a:t>
            </a:r>
            <a:r>
              <a:rPr lang="en-US" sz="2800" dirty="0" err="1" smtClean="0">
                <a:solidFill>
                  <a:srgbClr val="000000"/>
                </a:solidFill>
                <a:latin typeface="Calibri"/>
              </a:rPr>
              <a:t>github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 fork)</a:t>
            </a:r>
            <a:endParaRPr dirty="0"/>
          </a:p>
        </p:txBody>
      </p:sp>
      <p:sp>
        <p:nvSpPr>
          <p:cNvPr id="322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2/17/16</a:t>
            </a:r>
            <a:endParaRPr/>
          </a:p>
        </p:txBody>
      </p:sp>
      <p:sp>
        <p:nvSpPr>
          <p:cNvPr id="323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PYWBEM OVERVIEW</a:t>
            </a:r>
            <a:endParaRPr/>
          </a:p>
        </p:txBody>
      </p:sp>
      <p:sp>
        <p:nvSpPr>
          <p:cNvPr id="324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3C58560-94A1-42D2-8FAF-69FF0F2E153F}" type="slidenum">
              <a:rPr lang="en-US" sz="1200">
                <a:solidFill>
                  <a:srgbClr val="8B8B8B"/>
                </a:solidFill>
                <a:latin typeface="Calibri"/>
              </a:rPr>
              <a:t>13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7EB7-D471-42D2-91A5-F537C1BA1DB0}" type="datetime1">
              <a:rPr lang="en-US" smtClean="0"/>
              <a:t>4/6/2016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42A9-98B5-4FFF-9BA9-FC52EFACE1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512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209800"/>
            <a:ext cx="7772400" cy="3559175"/>
          </a:xfrm>
        </p:spPr>
        <p:txBody>
          <a:bodyPr/>
          <a:lstStyle/>
          <a:p>
            <a:r>
              <a:rPr lang="en-US" dirty="0" smtClean="0"/>
              <a:t>Extending beyond </a:t>
            </a:r>
            <a:r>
              <a:rPr lang="en-US" dirty="0" err="1" smtClean="0"/>
              <a:t>pywbem</a:t>
            </a:r>
            <a:r>
              <a:rPr lang="en-US" dirty="0" smtClean="0"/>
              <a:t> infrastructure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3733800"/>
            <a:ext cx="7772400" cy="1447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F934-5F22-4489-900D-7D3639EA793A}" type="datetime1">
              <a:rPr lang="en-US" smtClean="0"/>
              <a:t>4/6/2016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42A9-98B5-4FFF-9BA9-FC52EFACE1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4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Simplify general WBEM client writing</a:t>
            </a:r>
          </a:p>
          <a:p>
            <a:pPr lvl="1"/>
            <a:r>
              <a:rPr lang="en-US" dirty="0" smtClean="0"/>
              <a:t>Create a higher level interface for many generic client functions</a:t>
            </a:r>
          </a:p>
          <a:p>
            <a:pPr lvl="1"/>
            <a:r>
              <a:rPr lang="en-US" dirty="0" smtClean="0"/>
              <a:t>This has been done before in java, </a:t>
            </a:r>
            <a:r>
              <a:rPr lang="en-US" dirty="0" err="1" smtClean="0"/>
              <a:t>powershell</a:t>
            </a:r>
            <a:endParaRPr lang="en-US" dirty="0" smtClean="0"/>
          </a:p>
          <a:p>
            <a:r>
              <a:rPr lang="en-US" dirty="0" smtClean="0"/>
              <a:t>Simplify SMI client writing</a:t>
            </a:r>
          </a:p>
          <a:p>
            <a:pPr lvl="1"/>
            <a:r>
              <a:rPr lang="en-US" dirty="0" smtClean="0"/>
              <a:t>Create higher level interface SMI resources</a:t>
            </a:r>
          </a:p>
          <a:p>
            <a:r>
              <a:rPr lang="en-US" dirty="0" smtClean="0"/>
              <a:t>Provide standard functionality for complex algorithms that can be thoroughly tested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4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application developers</a:t>
            </a:r>
          </a:p>
          <a:p>
            <a:r>
              <a:rPr lang="en-US" dirty="0" smtClean="0"/>
              <a:t>Provider developers (test tools)</a:t>
            </a:r>
          </a:p>
          <a:p>
            <a:r>
              <a:rPr lang="en-US" dirty="0" smtClean="0"/>
              <a:t>Admins, etc. – Scripting tools and components for building scripting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1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not new 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Several groups have created </a:t>
            </a:r>
            <a:r>
              <a:rPr lang="en-US" dirty="0" err="1" smtClean="0"/>
              <a:t>smi</a:t>
            </a:r>
            <a:r>
              <a:rPr lang="en-US" dirty="0" smtClean="0"/>
              <a:t> client support before</a:t>
            </a:r>
          </a:p>
          <a:p>
            <a:r>
              <a:rPr lang="en-US" dirty="0" err="1" smtClean="0"/>
              <a:t>Powershell</a:t>
            </a:r>
            <a:r>
              <a:rPr lang="en-US" dirty="0" smtClean="0"/>
              <a:t> cmdlets</a:t>
            </a:r>
          </a:p>
          <a:p>
            <a:pPr lvl="1"/>
            <a:r>
              <a:rPr lang="en-US" dirty="0" smtClean="0"/>
              <a:t>Microsoft, EMC, </a:t>
            </a:r>
            <a:r>
              <a:rPr lang="en-US" dirty="0" err="1" smtClean="0"/>
              <a:t>Netapp</a:t>
            </a:r>
            <a:endParaRPr lang="en-US" dirty="0" smtClean="0"/>
          </a:p>
          <a:p>
            <a:r>
              <a:rPr lang="en-US" dirty="0" smtClean="0"/>
              <a:t>Java/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(I think IBM)</a:t>
            </a:r>
          </a:p>
          <a:p>
            <a:r>
              <a:rPr lang="en-US" dirty="0" smtClean="0"/>
              <a:t>Possibly others</a:t>
            </a:r>
          </a:p>
          <a:p>
            <a:r>
              <a:rPr lang="en-US" dirty="0" smtClean="0"/>
              <a:t>What makes this different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OpenSource</a:t>
            </a:r>
            <a:endParaRPr lang="en-US" dirty="0" smtClean="0"/>
          </a:p>
          <a:p>
            <a:pPr lvl="1"/>
            <a:r>
              <a:rPr lang="en-US" dirty="0" smtClean="0"/>
              <a:t>Open distribution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2616-A955-4426-A1A5-37DD805CB9D4}" type="datetime1">
              <a:rPr lang="en-US" smtClean="0"/>
              <a:t>4/6/2016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42A9-98B5-4FFF-9BA9-FC52EFACE1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8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pybem</a:t>
            </a:r>
            <a:r>
              <a:rPr lang="en-US" dirty="0" smtClean="0"/>
              <a:t>  APIs/infrastructure</a:t>
            </a:r>
          </a:p>
          <a:p>
            <a:r>
              <a:rPr lang="en-US" dirty="0" smtClean="0"/>
              <a:t>Use existing </a:t>
            </a:r>
            <a:r>
              <a:rPr lang="en-US" dirty="0" err="1" smtClean="0"/>
              <a:t>pybem</a:t>
            </a:r>
            <a:r>
              <a:rPr lang="en-US" dirty="0" smtClean="0"/>
              <a:t> client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existingpybem</a:t>
            </a:r>
            <a:r>
              <a:rPr lang="en-US" dirty="0" smtClean="0"/>
              <a:t> listener</a:t>
            </a:r>
          </a:p>
          <a:p>
            <a:r>
              <a:rPr lang="en-US" dirty="0" smtClean="0"/>
              <a:t>Use python based </a:t>
            </a:r>
            <a:r>
              <a:rPr lang="en-US" dirty="0" err="1" smtClean="0"/>
              <a:t>slp</a:t>
            </a:r>
            <a:r>
              <a:rPr lang="en-US" dirty="0"/>
              <a:t> </a:t>
            </a:r>
            <a:r>
              <a:rPr lang="en-US" dirty="0" smtClean="0"/>
              <a:t>(TBD)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8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</a:t>
            </a:r>
            <a:r>
              <a:rPr lang="en-US" dirty="0" err="1" smtClean="0"/>
              <a:t>Source.License</a:t>
            </a:r>
            <a:r>
              <a:rPr lang="en-US" dirty="0" smtClean="0"/>
              <a:t> TBD</a:t>
            </a:r>
          </a:p>
          <a:p>
            <a:r>
              <a:rPr lang="en-US" dirty="0" smtClean="0"/>
              <a:t>Maintain on </a:t>
            </a:r>
            <a:r>
              <a:rPr lang="en-US" dirty="0" err="1" smtClean="0"/>
              <a:t>github</a:t>
            </a:r>
            <a:endParaRPr lang="en-US" dirty="0"/>
          </a:p>
          <a:p>
            <a:pPr lvl="1"/>
            <a:r>
              <a:rPr lang="en-US" dirty="0" err="1" smtClean="0"/>
              <a:t>Pywbem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(separate repositories)</a:t>
            </a:r>
          </a:p>
          <a:p>
            <a:r>
              <a:rPr lang="en-US" dirty="0" smtClean="0"/>
              <a:t>Release as </a:t>
            </a:r>
            <a:r>
              <a:rPr lang="en-US" dirty="0" err="1" smtClean="0"/>
              <a:t>Pypi</a:t>
            </a:r>
            <a:r>
              <a:rPr lang="en-US" dirty="0" smtClean="0"/>
              <a:t> packages</a:t>
            </a:r>
          </a:p>
          <a:p>
            <a:r>
              <a:rPr lang="en-US" dirty="0" smtClean="0"/>
              <a:t>Core development team</a:t>
            </a:r>
          </a:p>
          <a:p>
            <a:pPr lvl="1"/>
            <a:r>
              <a:rPr lang="en-US" dirty="0" smtClean="0"/>
              <a:t>Members of the project with repository write access</a:t>
            </a:r>
          </a:p>
          <a:p>
            <a:r>
              <a:rPr lang="en-US" dirty="0" smtClean="0"/>
              <a:t>Outsiders contribute through project forks</a:t>
            </a:r>
          </a:p>
          <a:p>
            <a:pPr lvl="1"/>
            <a:r>
              <a:rPr lang="en-US" dirty="0" smtClean="0"/>
              <a:t>This is </a:t>
            </a:r>
            <a:r>
              <a:rPr lang="en-US" dirty="0" err="1" smtClean="0"/>
              <a:t>github</a:t>
            </a:r>
            <a:r>
              <a:rPr lang="en-US" dirty="0" smtClean="0"/>
              <a:t> normal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5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 </a:t>
            </a:r>
            <a:r>
              <a:rPr lang="en-US" dirty="0" err="1" smtClean="0"/>
              <a:t>pywbem</a:t>
            </a:r>
            <a:r>
              <a:rPr lang="en-US" dirty="0" smtClean="0"/>
              <a:t> status and next steps</a:t>
            </a:r>
          </a:p>
          <a:p>
            <a:r>
              <a:rPr lang="en-US" dirty="0" smtClean="0"/>
              <a:t>Proposal to look beyond the </a:t>
            </a:r>
            <a:r>
              <a:rPr lang="en-US" dirty="0" err="1" smtClean="0"/>
              <a:t>pywbem</a:t>
            </a:r>
            <a:r>
              <a:rPr lang="en-US" dirty="0" smtClean="0"/>
              <a:t> infrastructure.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2616-A955-4426-A1A5-37DD805CB9D4}" type="datetime1">
              <a:rPr lang="en-US" smtClean="0"/>
              <a:t>4/6/2016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42A9-98B5-4FFF-9BA9-FC52EFACE1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6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see this as multiple packages (importable pieces)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Useful complete apps as tools</a:t>
            </a:r>
          </a:p>
          <a:p>
            <a:pPr lvl="2"/>
            <a:r>
              <a:rPr lang="en-US" dirty="0" smtClean="0"/>
              <a:t>Walkers, cli browser, graphical browser, etc.</a:t>
            </a:r>
          </a:p>
          <a:p>
            <a:r>
              <a:rPr lang="en-US" dirty="0" smtClean="0"/>
              <a:t>WBEM server infrastructure support components</a:t>
            </a:r>
          </a:p>
          <a:p>
            <a:pPr lvl="1"/>
            <a:r>
              <a:rPr lang="en-US" dirty="0" smtClean="0"/>
              <a:t>Namespaces, profiles, indications, jobs, etc.</a:t>
            </a:r>
          </a:p>
          <a:p>
            <a:r>
              <a:rPr lang="en-US" dirty="0" smtClean="0"/>
              <a:t>SMI Client support components</a:t>
            </a:r>
          </a:p>
          <a:p>
            <a:pPr lvl="1"/>
            <a:r>
              <a:rPr lang="en-US" dirty="0" smtClean="0"/>
              <a:t>Profile specific components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2616-A955-4426-A1A5-37DD805CB9D4}" type="datetime1">
              <a:rPr lang="en-US" smtClean="0"/>
              <a:t>4/6/2016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42A9-98B5-4FFF-9BA9-FC52EFACE19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0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Generic client components</a:t>
            </a:r>
          </a:p>
          <a:p>
            <a:pPr lvl="1"/>
            <a:r>
              <a:rPr lang="en-US" dirty="0" smtClean="0"/>
              <a:t>Server Connection</a:t>
            </a:r>
          </a:p>
          <a:p>
            <a:pPr lvl="1"/>
            <a:r>
              <a:rPr lang="en-US" dirty="0" smtClean="0"/>
              <a:t>Profile Discovery and central class acquisition</a:t>
            </a:r>
          </a:p>
          <a:p>
            <a:pPr lvl="1"/>
            <a:r>
              <a:rPr lang="en-US" dirty="0" smtClean="0"/>
              <a:t>Indication management</a:t>
            </a:r>
          </a:p>
          <a:p>
            <a:pPr lvl="1"/>
            <a:r>
              <a:rPr lang="en-US" dirty="0" smtClean="0"/>
              <a:t>Indication </a:t>
            </a:r>
            <a:r>
              <a:rPr lang="en-US" dirty="0"/>
              <a:t>l</a:t>
            </a:r>
            <a:r>
              <a:rPr lang="en-US" dirty="0" smtClean="0"/>
              <a:t>istening, distribution</a:t>
            </a:r>
          </a:p>
          <a:p>
            <a:pPr lvl="1"/>
            <a:r>
              <a:rPr lang="en-US" dirty="0" smtClean="0"/>
              <a:t>Job Management</a:t>
            </a:r>
          </a:p>
          <a:p>
            <a:pPr lvl="1"/>
            <a:r>
              <a:rPr lang="en-US" dirty="0" err="1" smtClean="0"/>
              <a:t>Slp</a:t>
            </a:r>
            <a:r>
              <a:rPr lang="en-US" dirty="0" smtClean="0"/>
              <a:t> support</a:t>
            </a:r>
          </a:p>
          <a:p>
            <a:r>
              <a:rPr lang="en-US" dirty="0" smtClean="0"/>
              <a:t>SMIs specific client target resource elements </a:t>
            </a:r>
          </a:p>
          <a:p>
            <a:pPr lvl="1"/>
            <a:r>
              <a:rPr lang="en-US" dirty="0" smtClean="0"/>
              <a:t>Storage System</a:t>
            </a:r>
          </a:p>
          <a:p>
            <a:pPr lvl="1"/>
            <a:r>
              <a:rPr lang="en-US" dirty="0" smtClean="0"/>
              <a:t>Storage Pool</a:t>
            </a:r>
          </a:p>
          <a:p>
            <a:pPr lvl="1"/>
            <a:r>
              <a:rPr lang="en-US" dirty="0" smtClean="0"/>
              <a:t>Storage Volume</a:t>
            </a:r>
          </a:p>
          <a:p>
            <a:pPr lvl="1"/>
            <a:r>
              <a:rPr lang="en-US" dirty="0" smtClean="0"/>
              <a:t>Host</a:t>
            </a:r>
          </a:p>
          <a:p>
            <a:pPr lvl="1"/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91048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component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Generic client components</a:t>
            </a:r>
          </a:p>
          <a:p>
            <a:pPr lvl="1"/>
            <a:r>
              <a:rPr lang="en-US" dirty="0" smtClean="0"/>
              <a:t>Server Connection</a:t>
            </a:r>
          </a:p>
          <a:p>
            <a:pPr lvl="1"/>
            <a:r>
              <a:rPr lang="en-US" dirty="0" smtClean="0"/>
              <a:t>Profile Discovery and central class acquisition</a:t>
            </a:r>
          </a:p>
          <a:p>
            <a:pPr lvl="1"/>
            <a:r>
              <a:rPr lang="en-US" dirty="0" smtClean="0"/>
              <a:t>Indication management</a:t>
            </a:r>
          </a:p>
          <a:p>
            <a:pPr lvl="1"/>
            <a:r>
              <a:rPr lang="en-US" dirty="0" smtClean="0"/>
              <a:t>Indication </a:t>
            </a:r>
            <a:r>
              <a:rPr lang="en-US" dirty="0"/>
              <a:t>l</a:t>
            </a:r>
            <a:r>
              <a:rPr lang="en-US" dirty="0" smtClean="0"/>
              <a:t>istening, distribution</a:t>
            </a:r>
          </a:p>
          <a:p>
            <a:pPr lvl="1"/>
            <a:r>
              <a:rPr lang="en-US" dirty="0" smtClean="0"/>
              <a:t>Job Management</a:t>
            </a:r>
          </a:p>
          <a:p>
            <a:pPr lvl="1"/>
            <a:r>
              <a:rPr lang="en-US" dirty="0" err="1" smtClean="0"/>
              <a:t>Slp</a:t>
            </a:r>
            <a:r>
              <a:rPr lang="en-US" dirty="0" smtClean="0"/>
              <a:t> support on top of </a:t>
            </a:r>
            <a:r>
              <a:rPr lang="en-US" dirty="0" err="1" smtClean="0"/>
              <a:t>openslp</a:t>
            </a:r>
            <a:r>
              <a:rPr lang="en-US" dirty="0" smtClean="0"/>
              <a:t> python package</a:t>
            </a:r>
          </a:p>
          <a:p>
            <a:r>
              <a:rPr lang="en-US" dirty="0" smtClean="0"/>
              <a:t>SMIs specific client target resource elements </a:t>
            </a:r>
          </a:p>
          <a:p>
            <a:pPr lvl="1"/>
            <a:r>
              <a:rPr lang="en-US" dirty="0" smtClean="0"/>
              <a:t>Storage System</a:t>
            </a:r>
          </a:p>
          <a:p>
            <a:pPr lvl="1"/>
            <a:r>
              <a:rPr lang="en-US" dirty="0" smtClean="0"/>
              <a:t>Storage Pool</a:t>
            </a:r>
          </a:p>
          <a:p>
            <a:pPr lvl="1"/>
            <a:r>
              <a:rPr lang="en-US" dirty="0" smtClean="0"/>
              <a:t>Storage Volume</a:t>
            </a:r>
          </a:p>
          <a:p>
            <a:pPr lvl="1"/>
            <a:r>
              <a:rPr lang="en-US" dirty="0" smtClean="0"/>
              <a:t>Host</a:t>
            </a:r>
          </a:p>
          <a:p>
            <a:pPr lvl="1"/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49589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 to start now with infrastructure extensions</a:t>
            </a:r>
          </a:p>
          <a:p>
            <a:pPr lvl="1"/>
            <a:r>
              <a:rPr lang="en-US" dirty="0" smtClean="0"/>
              <a:t>Experiment with organization and script vs. python internal components architecture.</a:t>
            </a:r>
          </a:p>
          <a:p>
            <a:r>
              <a:rPr lang="en-US" dirty="0" smtClean="0"/>
              <a:t>Make first prototype available by end of May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2616-A955-4426-A1A5-37DD805CB9D4}" type="datetime1">
              <a:rPr lang="en-US" smtClean="0"/>
              <a:t>4/6/2016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42A9-98B5-4FFF-9BA9-FC52EFACE19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4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Tools previously developed and willing to put into open source.</a:t>
            </a:r>
          </a:p>
          <a:p>
            <a:r>
              <a:rPr lang="en-US" dirty="0" smtClean="0"/>
              <a:t>Developers of previous </a:t>
            </a:r>
            <a:r>
              <a:rPr lang="en-US" dirty="0" err="1" smtClean="0"/>
              <a:t>smi</a:t>
            </a:r>
            <a:r>
              <a:rPr lang="en-US" dirty="0" smtClean="0"/>
              <a:t> client </a:t>
            </a:r>
            <a:r>
              <a:rPr lang="en-US" dirty="0" err="1" smtClean="0"/>
              <a:t>api</a:t>
            </a:r>
            <a:r>
              <a:rPr lang="en-US" dirty="0" smtClean="0"/>
              <a:t>/</a:t>
            </a:r>
            <a:r>
              <a:rPr lang="en-US" dirty="0" err="1" smtClean="0"/>
              <a:t>scriptiong</a:t>
            </a:r>
            <a:r>
              <a:rPr lang="en-US" dirty="0" smtClean="0"/>
              <a:t> projects who would help get the overall architecture right as we move from infrastructure to </a:t>
            </a:r>
            <a:r>
              <a:rPr lang="en-US" dirty="0" err="1" smtClean="0"/>
              <a:t>smi</a:t>
            </a:r>
            <a:endParaRPr lang="en-US" dirty="0" smtClean="0"/>
          </a:p>
          <a:p>
            <a:r>
              <a:rPr lang="en-US" dirty="0" smtClean="0"/>
              <a:t>Contributors </a:t>
            </a:r>
            <a:r>
              <a:rPr lang="en-US" dirty="0"/>
              <a:t>t</a:t>
            </a:r>
            <a:r>
              <a:rPr lang="en-US" dirty="0" smtClean="0"/>
              <a:t>o the work</a:t>
            </a:r>
          </a:p>
          <a:p>
            <a:r>
              <a:rPr lang="en-US" dirty="0" smtClean="0"/>
              <a:t>There is a lot of work:</a:t>
            </a:r>
          </a:p>
          <a:p>
            <a:pPr lvl="1"/>
            <a:r>
              <a:rPr lang="en-US" dirty="0" err="1" smtClean="0"/>
              <a:t>Pywbem</a:t>
            </a:r>
            <a:r>
              <a:rPr lang="en-US" dirty="0" smtClean="0"/>
              <a:t>, </a:t>
            </a:r>
            <a:r>
              <a:rPr lang="en-US" dirty="0" err="1" smtClean="0"/>
              <a:t>slp</a:t>
            </a:r>
            <a:r>
              <a:rPr lang="en-US" dirty="0" smtClean="0"/>
              <a:t>, </a:t>
            </a:r>
            <a:r>
              <a:rPr lang="en-US" dirty="0" err="1" smtClean="0"/>
              <a:t>pywbem</a:t>
            </a:r>
            <a:r>
              <a:rPr lang="en-US" dirty="0" smtClean="0"/>
              <a:t> tools, </a:t>
            </a:r>
            <a:r>
              <a:rPr lang="en-US" dirty="0" err="1" smtClean="0"/>
              <a:t>pywbem</a:t>
            </a:r>
            <a:r>
              <a:rPr lang="en-US" dirty="0" smtClean="0"/>
              <a:t> client components</a:t>
            </a:r>
          </a:p>
          <a:p>
            <a:pPr lvl="1"/>
            <a:r>
              <a:rPr lang="en-US" dirty="0" smtClean="0"/>
              <a:t>We are open to any help we can get.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2616-A955-4426-A1A5-37DD805CB9D4}" type="datetime1">
              <a:rPr lang="en-US" smtClean="0"/>
              <a:t>4/6/2016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42A9-98B5-4FFF-9BA9-FC52EFACE19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4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Discussion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2616-A955-4426-A1A5-37DD805CB9D4}" type="datetime1">
              <a:rPr lang="en-US" smtClean="0"/>
              <a:t>4/6/2016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42A9-98B5-4FFF-9BA9-FC52EFACE19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6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1828801"/>
            <a:ext cx="7772400" cy="990600"/>
          </a:xfrm>
        </p:spPr>
        <p:txBody>
          <a:bodyPr/>
          <a:lstStyle/>
          <a:p>
            <a:r>
              <a:rPr lang="en-US" dirty="0" err="1" smtClean="0"/>
              <a:t>Pybem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Status, directions, etc. for the </a:t>
            </a:r>
            <a:r>
              <a:rPr lang="en-US" dirty="0" err="1" smtClean="0"/>
              <a:t>pywbem</a:t>
            </a:r>
            <a:r>
              <a:rPr lang="en-US" dirty="0" smtClean="0"/>
              <a:t> client product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2616-A955-4426-A1A5-37DD805CB9D4}" type="datetime1">
              <a:rPr lang="en-US" smtClean="0"/>
              <a:t>4/6/2016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42A9-98B5-4FFF-9BA9-FC52EFACE1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1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err="1">
                <a:solidFill>
                  <a:srgbClr val="000000"/>
                </a:solidFill>
                <a:latin typeface="Calibri"/>
              </a:rPr>
              <a:t>PyWBEM</a:t>
            </a:r>
            <a:r>
              <a:rPr lang="en-US" sz="44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Client:  </a:t>
            </a:r>
            <a:r>
              <a:rPr lang="en-US" sz="4400" dirty="0">
                <a:solidFill>
                  <a:srgbClr val="000000"/>
                </a:solidFill>
                <a:latin typeface="Calibri"/>
              </a:rPr>
              <a:t>Overview</a:t>
            </a:r>
            <a:endParaRPr dirty="0"/>
          </a:p>
        </p:txBody>
      </p:sp>
      <p:sp>
        <p:nvSpPr>
          <p:cNvPr id="20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Pure Python code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Python 2.6,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2.7, 3.4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3.5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Supports DMTF CIM-XML protocol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WBEM Client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library with a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pythonic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API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Indication listener (experimental)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Utilities: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MOF compiler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Command line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interface utility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LGPL 2.1 license</a:t>
            </a:r>
            <a:endParaRPr dirty="0"/>
          </a:p>
        </p:txBody>
      </p:sp>
      <p:sp>
        <p:nvSpPr>
          <p:cNvPr id="205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2/17/16</a:t>
            </a:r>
            <a:endParaRPr/>
          </a:p>
        </p:txBody>
      </p:sp>
      <p:sp>
        <p:nvSpPr>
          <p:cNvPr id="206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PYWBEM OVERVIEW</a:t>
            </a:r>
            <a:endParaRPr/>
          </a:p>
        </p:txBody>
      </p:sp>
      <p:sp>
        <p:nvSpPr>
          <p:cNvPr id="207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4AAEC4B-50F6-42E2-A8C1-AA6A996553BA}" type="slidenum">
              <a:rPr lang="en-US" sz="1200">
                <a:solidFill>
                  <a:srgbClr val="8B8B8B"/>
                </a:solidFill>
                <a:latin typeface="Calibri"/>
              </a:rPr>
              <a:t>4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1A51-5F69-4842-85E3-A12F92F638E3}" type="datetime1">
              <a:rPr lang="en-US" smtClean="0"/>
              <a:t>4/6/2016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42A9-98B5-4FFF-9BA9-FC52EFACE1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411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err="1" smtClean="0">
                <a:solidFill>
                  <a:srgbClr val="000000"/>
                </a:solidFill>
                <a:latin typeface="Calibri"/>
              </a:rPr>
              <a:t>Pywbem</a:t>
            </a: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 Availability</a:t>
            </a:r>
            <a:endParaRPr dirty="0"/>
          </a:p>
        </p:txBody>
      </p:sp>
      <p:sp>
        <p:nvSpPr>
          <p:cNvPr id="209" name="TextShape 2"/>
          <p:cNvSpPr txBox="1"/>
          <p:nvPr/>
        </p:nvSpPr>
        <p:spPr>
          <a:xfrm>
            <a:off x="304800" y="1066800"/>
            <a:ext cx="8610600" cy="5058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Client package “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pywbem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” available in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Pypi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repository</a:t>
            </a:r>
            <a:endParaRPr sz="16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Client package available on some Linux distributions</a:t>
            </a:r>
            <a:endParaRPr sz="1600"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Ex. Ubuntu as python-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pywbem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(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v.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0.7.0)</a:t>
            </a:r>
            <a:endParaRPr sz="16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Directly available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from </a:t>
            </a:r>
            <a:r>
              <a:rPr lang="en-US" sz="2800" dirty="0" err="1" smtClean="0">
                <a:solidFill>
                  <a:srgbClr val="000000"/>
                </a:solidFill>
                <a:latin typeface="Calibri"/>
              </a:rPr>
              <a:t>pywbem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 project on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Github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:</a:t>
            </a:r>
            <a:endParaRPr sz="1600" dirty="0"/>
          </a:p>
          <a:p>
            <a:pPr lvl="1">
              <a:buFont typeface="Arial"/>
              <a:buChar char="–"/>
            </a:pPr>
            <a:r>
              <a:rPr lang="en-US" sz="2400" dirty="0" err="1" smtClean="0">
                <a:solidFill>
                  <a:srgbClr val="000000"/>
                </a:solidFill>
                <a:latin typeface="Calibri"/>
              </a:rPr>
              <a:t>pywbem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is a 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</a:rPr>
              <a:t>github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 group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with 4 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code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repositories (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pywbem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cimserver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, yawn,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pyprov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) and a </a:t>
            </a:r>
            <a:r>
              <a:rPr lang="en-US" sz="2400" baseline="101000" dirty="0" err="1" smtClean="0">
                <a:solidFill>
                  <a:srgbClr val="000000"/>
                </a:solidFill>
                <a:latin typeface="Calibri"/>
              </a:rPr>
              <a:t>h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</a:rPr>
              <a:t>doc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 repository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(pywbem.github.io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)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-Download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links on </a:t>
            </a:r>
            <a:r>
              <a:rPr lang="en-US" sz="2800" dirty="0" err="1" smtClean="0">
                <a:solidFill>
                  <a:srgbClr val="000000"/>
                </a:solidFill>
                <a:latin typeface="Calibri"/>
              </a:rPr>
              <a:t>PyWBEM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alibri"/>
              </a:rPr>
              <a:t>github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web site: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://pywbem.github.io</a:t>
            </a:r>
            <a:endParaRPr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This presentation concentrates on:</a:t>
            </a:r>
            <a:endParaRPr sz="1600" dirty="0"/>
          </a:p>
          <a:p>
            <a:pPr lvl="1">
              <a:buFont typeface="Arial"/>
              <a:buChar char="–"/>
            </a:pPr>
            <a:r>
              <a:rPr lang="en-US" sz="2400" b="1" dirty="0" err="1">
                <a:solidFill>
                  <a:srgbClr val="000000"/>
                </a:solidFill>
                <a:latin typeface="Calibri"/>
              </a:rPr>
              <a:t>pywbem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–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PyWBEM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Client project (Python client and related utilities)</a:t>
            </a:r>
            <a:endParaRPr sz="1600" dirty="0"/>
          </a:p>
          <a:p>
            <a:pPr lvl="1">
              <a:buFont typeface="Arial"/>
              <a:buChar char="–"/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pywbem.github.io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– Documentation for the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PyWBEM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projects</a:t>
            </a:r>
            <a:endParaRPr sz="1600" dirty="0"/>
          </a:p>
        </p:txBody>
      </p:sp>
      <p:sp>
        <p:nvSpPr>
          <p:cNvPr id="210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2/17/16</a:t>
            </a:r>
            <a:endParaRPr/>
          </a:p>
        </p:txBody>
      </p:sp>
      <p:sp>
        <p:nvSpPr>
          <p:cNvPr id="211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PYWBEM OVERVIEW</a:t>
            </a:r>
            <a:endParaRPr/>
          </a:p>
        </p:txBody>
      </p:sp>
      <p:sp>
        <p:nvSpPr>
          <p:cNvPr id="212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39503BD-5D0D-4A47-BE22-0BBC052DC8EE}" type="slidenum">
              <a:rPr lang="en-US" sz="1200">
                <a:solidFill>
                  <a:srgbClr val="8B8B8B"/>
                </a:solidFill>
                <a:latin typeface="Calibri"/>
              </a:rPr>
              <a:t>5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6B4A-EF52-4F5C-9FBF-B0E84EB89E8A}" type="datetime1">
              <a:rPr lang="en-US" smtClean="0"/>
              <a:t>4/6/2016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42A9-98B5-4FFF-9BA9-FC52EFACE1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276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Overall Status </a:t>
            </a: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Today </a:t>
            </a:r>
            <a:endParaRPr dirty="0"/>
          </a:p>
        </p:txBody>
      </p:sp>
      <p:sp>
        <p:nvSpPr>
          <p:cNvPr id="224" name="TextShape 2"/>
          <p:cNvSpPr txBox="1"/>
          <p:nvPr/>
        </p:nvSpPr>
        <p:spPr>
          <a:xfrm>
            <a:off x="457200" y="1600200"/>
            <a:ext cx="853440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err="1" smtClean="0">
                <a:solidFill>
                  <a:srgbClr val="000000"/>
                </a:solidFill>
                <a:latin typeface="Calibri"/>
              </a:rPr>
              <a:t>PyWEM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Version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0.7.0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Considered obsolete</a:t>
            </a: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Not available on </a:t>
            </a:r>
            <a:r>
              <a:rPr lang="en-US" sz="2800" dirty="0" err="1" smtClean="0">
                <a:solidFill>
                  <a:srgbClr val="000000"/>
                </a:solidFill>
                <a:latin typeface="Calibri"/>
              </a:rPr>
              <a:t>Pypi</a:t>
            </a:r>
            <a:endParaRPr lang="en-US" sz="2800" dirty="0" smtClean="0">
              <a:solidFill>
                <a:srgbClr val="000000"/>
              </a:solidFill>
              <a:latin typeface="Calibri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However, still on many </a:t>
            </a:r>
            <a:r>
              <a:rPr lang="en-US" sz="2800" dirty="0" err="1" smtClean="0">
                <a:solidFill>
                  <a:srgbClr val="000000"/>
                </a:solidFill>
                <a:latin typeface="Calibri"/>
              </a:rPr>
              <a:t>linux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 distributions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err="1" smtClean="0">
                <a:solidFill>
                  <a:srgbClr val="000000"/>
                </a:solidFill>
              </a:rPr>
              <a:t>PyWBEM</a:t>
            </a:r>
            <a:r>
              <a:rPr lang="en-US" sz="3200" dirty="0" smtClean="0">
                <a:solidFill>
                  <a:srgbClr val="000000"/>
                </a:solidFill>
              </a:rPr>
              <a:t> Client version 0.8</a:t>
            </a:r>
          </a:p>
          <a:p>
            <a:pPr lvl="1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Released about 20 March 2016</a:t>
            </a:r>
          </a:p>
          <a:p>
            <a:pPr lvl="1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Released 0.8.1, 0.8.2 – Fixes from setup issues</a:t>
            </a:r>
          </a:p>
          <a:p>
            <a:pPr lvl="1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Version 0.8.3 in process; setup changes and python 3 </a:t>
            </a:r>
            <a:r>
              <a:rPr lang="en-US" sz="2400" dirty="0" err="1" smtClean="0">
                <a:solidFill>
                  <a:srgbClr val="000000"/>
                </a:solidFill>
              </a:rPr>
              <a:t>ssl</a:t>
            </a:r>
            <a:endParaRPr lang="en-US" sz="2400" dirty="0" smtClean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r>
              <a:rPr lang="en-US" sz="3200" dirty="0" err="1" smtClean="0">
                <a:solidFill>
                  <a:srgbClr val="000000"/>
                </a:solidFill>
              </a:rPr>
              <a:t>PyWBEM</a:t>
            </a:r>
            <a:r>
              <a:rPr lang="en-US" sz="3200" dirty="0" smtClean="0">
                <a:solidFill>
                  <a:srgbClr val="000000"/>
                </a:solidFill>
              </a:rPr>
              <a:t> Client 0.9.0 Next Functional Increment</a:t>
            </a:r>
          </a:p>
          <a:p>
            <a:pPr marL="457200" lvl="2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Work started on 0.9.0 – Next significant release</a:t>
            </a:r>
          </a:p>
          <a:p>
            <a:pPr>
              <a:buFont typeface="Arial"/>
              <a:buChar char="•"/>
            </a:pPr>
            <a:endParaRPr lang="en-US" sz="3200" dirty="0">
              <a:solidFill>
                <a:srgbClr val="000000"/>
              </a:solidFill>
            </a:endParaRPr>
          </a:p>
          <a:p>
            <a:endParaRPr dirty="0"/>
          </a:p>
        </p:txBody>
      </p:sp>
      <p:sp>
        <p:nvSpPr>
          <p:cNvPr id="225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2/17/16</a:t>
            </a:r>
            <a:endParaRPr/>
          </a:p>
        </p:txBody>
      </p:sp>
      <p:sp>
        <p:nvSpPr>
          <p:cNvPr id="226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PYWBEM OVERVIEW</a:t>
            </a:r>
            <a:endParaRPr/>
          </a:p>
        </p:txBody>
      </p:sp>
      <p:sp>
        <p:nvSpPr>
          <p:cNvPr id="227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2A30633-8C96-4D03-8B05-70EE21DA8548}" type="slidenum">
              <a:rPr lang="en-US" sz="1200">
                <a:solidFill>
                  <a:srgbClr val="8B8B8B"/>
                </a:solidFill>
                <a:latin typeface="Calibri"/>
              </a:rPr>
              <a:t>6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CA3C-F3CD-4219-98B4-89C510BDFEC8}" type="datetime1">
              <a:rPr lang="en-US" smtClean="0"/>
              <a:t>4/6/2016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42A9-98B5-4FFF-9BA9-FC52EFACE1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691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Overall Status </a:t>
            </a: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Today (</a:t>
            </a:r>
            <a:r>
              <a:rPr lang="en-US" sz="4400" dirty="0" err="1" smtClean="0">
                <a:solidFill>
                  <a:srgbClr val="000000"/>
                </a:solidFill>
                <a:latin typeface="Calibri"/>
              </a:rPr>
              <a:t>cont</a:t>
            </a: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)</a:t>
            </a:r>
            <a:endParaRPr dirty="0"/>
          </a:p>
        </p:txBody>
      </p:sp>
      <p:sp>
        <p:nvSpPr>
          <p:cNvPr id="22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Version 0.7.0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Released 2008 on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SourceForge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and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Pypi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by Novell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Supports Python 2.6, 2.7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Limited tests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Distributed on multiple </a:t>
            </a:r>
            <a:r>
              <a:rPr lang="en-US" sz="2800" dirty="0" err="1" smtClean="0">
                <a:solidFill>
                  <a:srgbClr val="000000"/>
                </a:solidFill>
                <a:latin typeface="Calibri"/>
              </a:rPr>
              <a:t>linux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 platforms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Integrated client, compiler, and other experimental components (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cimserver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, provider, etc. into single repository.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 See Change log for more detailed information</a:t>
            </a:r>
            <a:endParaRPr dirty="0"/>
          </a:p>
        </p:txBody>
      </p:sp>
      <p:sp>
        <p:nvSpPr>
          <p:cNvPr id="225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2/17/16</a:t>
            </a:r>
            <a:endParaRPr/>
          </a:p>
        </p:txBody>
      </p:sp>
      <p:sp>
        <p:nvSpPr>
          <p:cNvPr id="226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PYWBEM OVERVIEW</a:t>
            </a:r>
            <a:endParaRPr/>
          </a:p>
        </p:txBody>
      </p:sp>
      <p:sp>
        <p:nvSpPr>
          <p:cNvPr id="227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2A30633-8C96-4D03-8B05-70EE21DA8548}" type="slidenum">
              <a:rPr lang="en-US" sz="1200">
                <a:solidFill>
                  <a:srgbClr val="8B8B8B"/>
                </a:solidFill>
                <a:latin typeface="Calibri"/>
              </a:rPr>
              <a:t>7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5675-AAFE-4328-ADE1-82FBFD90B8E5}" type="datetime1">
              <a:rPr lang="en-US" smtClean="0"/>
              <a:t>4/6/2016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42A9-98B5-4FFF-9BA9-FC52EFACE1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691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Version 0.8.0 </a:t>
            </a:r>
            <a:r>
              <a:rPr lang="en-US" sz="4400" dirty="0">
                <a:solidFill>
                  <a:srgbClr val="000000"/>
                </a:solidFill>
                <a:latin typeface="Calibri"/>
              </a:rPr>
              <a:t>changes</a:t>
            </a:r>
            <a:endParaRPr dirty="0"/>
          </a:p>
        </p:txBody>
      </p:sp>
      <p:sp>
        <p:nvSpPr>
          <p:cNvPr id="234" name="TextShape 2"/>
          <p:cNvSpPr txBox="1"/>
          <p:nvPr/>
        </p:nvSpPr>
        <p:spPr>
          <a:xfrm>
            <a:off x="457200" y="1143000"/>
            <a:ext cx="8229240" cy="4982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Significant code cleanup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Major documentation update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Major extensions to test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environment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Both static and run against servers.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Support for </a:t>
            </a:r>
            <a:r>
              <a:rPr lang="en-US" sz="3200" b="1" dirty="0">
                <a:solidFill>
                  <a:srgbClr val="FF0000"/>
                </a:solidFill>
                <a:latin typeface="Calibri"/>
              </a:rPr>
              <a:t>Python </a:t>
            </a:r>
            <a:r>
              <a:rPr lang="en-US" sz="3200" b="1" dirty="0" smtClean="0">
                <a:solidFill>
                  <a:srgbClr val="FF0000"/>
                </a:solidFill>
                <a:latin typeface="Calibri"/>
              </a:rPr>
              <a:t>3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Broke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out code into separate repositories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Add web documentation and separate doc repository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SSL/Crypto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library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cleanup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Install cleanup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Moved project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from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SourceForge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Github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See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NEWS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file for more details</a:t>
            </a:r>
            <a:endParaRPr dirty="0"/>
          </a:p>
        </p:txBody>
      </p:sp>
      <p:sp>
        <p:nvSpPr>
          <p:cNvPr id="235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2/17/16</a:t>
            </a:r>
            <a:endParaRPr/>
          </a:p>
        </p:txBody>
      </p:sp>
      <p:sp>
        <p:nvSpPr>
          <p:cNvPr id="236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PYWBEM OVERVIEW</a:t>
            </a:r>
            <a:endParaRPr/>
          </a:p>
        </p:txBody>
      </p:sp>
      <p:sp>
        <p:nvSpPr>
          <p:cNvPr id="237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AEDE290-447E-4299-965D-3052DDCD1B10}" type="slidenum">
              <a:rPr lang="en-US" sz="1200">
                <a:solidFill>
                  <a:srgbClr val="8B8B8B"/>
                </a:solidFill>
                <a:latin typeface="Calibri"/>
              </a:rPr>
              <a:t>8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7472-2DA6-4867-ACB4-46B95FD5D395}" type="datetime1">
              <a:rPr lang="en-US" smtClean="0"/>
              <a:t>4/6/2016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42A9-98B5-4FFF-9BA9-FC52EFACE1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668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0.9.0 Work Plan</a:t>
            </a:r>
            <a:endParaRPr dirty="0"/>
          </a:p>
        </p:txBody>
      </p:sp>
      <p:sp>
        <p:nvSpPr>
          <p:cNvPr id="239" name="TextShape 2"/>
          <p:cNvSpPr txBox="1"/>
          <p:nvPr/>
        </p:nvSpPr>
        <p:spPr>
          <a:xfrm>
            <a:off x="457200" y="1143000"/>
            <a:ext cx="8229240" cy="4982760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Expected Release Date</a:t>
            </a:r>
          </a:p>
          <a:p>
            <a:pPr lvl="1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Q2 2016, Hopefully before end of May</a:t>
            </a:r>
          </a:p>
          <a:p>
            <a:pPr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Add SMI required functionality</a:t>
            </a:r>
          </a:p>
          <a:p>
            <a:pPr lvl="1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Pull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Operations</a:t>
            </a:r>
          </a:p>
          <a:p>
            <a:pPr lvl="1"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Indication Listener (exists but untested)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Add many more tests</a:t>
            </a:r>
          </a:p>
          <a:p>
            <a:pPr lvl="1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Static and server based tests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Revamp API documentation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More cleanup to documentation</a:t>
            </a:r>
          </a:p>
        </p:txBody>
      </p:sp>
      <p:sp>
        <p:nvSpPr>
          <p:cNvPr id="240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2/17/16</a:t>
            </a:r>
            <a:endParaRPr/>
          </a:p>
        </p:txBody>
      </p:sp>
      <p:sp>
        <p:nvSpPr>
          <p:cNvPr id="241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PYWBEM OVERVIEW</a:t>
            </a:r>
            <a:endParaRPr/>
          </a:p>
        </p:txBody>
      </p:sp>
      <p:sp>
        <p:nvSpPr>
          <p:cNvPr id="242" name="TextShape 5"/>
          <p:cNvSpPr txBox="1"/>
          <p:nvPr/>
        </p:nvSpPr>
        <p:spPr>
          <a:xfrm>
            <a:off x="762000" y="617418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1FC49D8-A16B-4856-92FE-3D2E34E65F81}" type="slidenum">
              <a:rPr lang="en-US" sz="1200">
                <a:solidFill>
                  <a:srgbClr val="8B8B8B"/>
                </a:solidFill>
                <a:latin typeface="Calibri"/>
              </a:rPr>
              <a:t>9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2DDD-024D-405D-83DE-A7B0CB642EFC}" type="datetime1">
              <a:rPr lang="en-US" smtClean="0"/>
              <a:t>4/6/2016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42A9-98B5-4FFF-9BA9-FC52EFACE1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196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1089</Words>
  <Application>Microsoft Office PowerPoint</Application>
  <PresentationFormat>On-screen Show (4:3)</PresentationFormat>
  <Paragraphs>272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Goals for the Presentation</vt:lpstr>
      <vt:lpstr>Pybem Client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0.9.0 Work Plan(cont)</vt:lpstr>
      <vt:lpstr>PowerPoint Presentation</vt:lpstr>
      <vt:lpstr>Known Issues</vt:lpstr>
      <vt:lpstr>PowerPoint Presentation</vt:lpstr>
      <vt:lpstr>Extending beyond pywbem infrastructure</vt:lpstr>
      <vt:lpstr>Goals</vt:lpstr>
      <vt:lpstr>Potential users</vt:lpstr>
      <vt:lpstr>This is not new ground</vt:lpstr>
      <vt:lpstr>Overview</vt:lpstr>
      <vt:lpstr>Project Proposal</vt:lpstr>
      <vt:lpstr>Multiple packages</vt:lpstr>
      <vt:lpstr>Component categories</vt:lpstr>
      <vt:lpstr>Possible component categories</vt:lpstr>
      <vt:lpstr>Plans</vt:lpstr>
      <vt:lpstr>We need help</vt:lpstr>
      <vt:lpstr>Questions and 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 Schopmeyer</dc:creator>
  <cp:lastModifiedBy>Karl Schopmeyer</cp:lastModifiedBy>
  <cp:revision>28</cp:revision>
  <dcterms:created xsi:type="dcterms:W3CDTF">2016-03-29T19:08:02Z</dcterms:created>
  <dcterms:modified xsi:type="dcterms:W3CDTF">2016-04-06T22:02:26Z</dcterms:modified>
</cp:coreProperties>
</file>