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</p:sldMasterIdLst>
  <p:notesMasterIdLst>
    <p:notesMasterId r:id="rId34"/>
  </p:notesMasterIdLst>
  <p:sldIdLst>
    <p:sldId id="256" r:id="rId6"/>
    <p:sldId id="257" r:id="rId7"/>
    <p:sldId id="258" r:id="rId8"/>
    <p:sldId id="287" r:id="rId9"/>
    <p:sldId id="259" r:id="rId10"/>
    <p:sldId id="260" r:id="rId11"/>
    <p:sldId id="286" r:id="rId12"/>
    <p:sldId id="261" r:id="rId13"/>
    <p:sldId id="262" r:id="rId14"/>
    <p:sldId id="263" r:id="rId15"/>
    <p:sldId id="264" r:id="rId16"/>
    <p:sldId id="285" r:id="rId17"/>
    <p:sldId id="265" r:id="rId18"/>
    <p:sldId id="266" r:id="rId19"/>
    <p:sldId id="267" r:id="rId20"/>
    <p:sldId id="268" r:id="rId21"/>
    <p:sldId id="284" r:id="rId22"/>
    <p:sldId id="269" r:id="rId23"/>
    <p:sldId id="274" r:id="rId24"/>
    <p:sldId id="270" r:id="rId25"/>
    <p:sldId id="271" r:id="rId26"/>
    <p:sldId id="272" r:id="rId27"/>
    <p:sldId id="275" r:id="rId28"/>
    <p:sldId id="276" r:id="rId29"/>
    <p:sldId id="277" r:id="rId30"/>
    <p:sldId id="278" r:id="rId31"/>
    <p:sldId id="279" r:id="rId32"/>
    <p:sldId id="280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785E58-87FD-4420-8000-213FB80EAF6D}">
          <p14:sldIdLst>
            <p14:sldId id="256"/>
          </p14:sldIdLst>
        </p14:section>
        <p14:section name="Produce Overview" id="{A65FF983-E159-4DD5-B42D-687F5BE7898A}">
          <p14:sldIdLst>
            <p14:sldId id="257"/>
            <p14:sldId id="258"/>
            <p14:sldId id="287"/>
          </p14:sldIdLst>
        </p14:section>
        <p14:section name="Project Overview" id="{28DE7D5C-3E2C-4867-9E4C-A6C796CD85DB}">
          <p14:sldIdLst>
            <p14:sldId id="259"/>
            <p14:sldId id="260"/>
            <p14:sldId id="286"/>
            <p14:sldId id="261"/>
            <p14:sldId id="262"/>
            <p14:sldId id="263"/>
            <p14:sldId id="264"/>
            <p14:sldId id="285"/>
            <p14:sldId id="265"/>
          </p14:sldIdLst>
        </p14:section>
        <p14:section name="Technical Overview" id="{FC156574-AEE6-4FD1-AD50-DB20BF40F20B}">
          <p14:sldIdLst>
            <p14:sldId id="266"/>
            <p14:sldId id="267"/>
            <p14:sldId id="268"/>
            <p14:sldId id="284"/>
            <p14:sldId id="269"/>
            <p14:sldId id="274"/>
            <p14:sldId id="270"/>
            <p14:sldId id="271"/>
            <p14:sldId id="272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84" y="-4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518" cy="480364"/>
          </a:xfrm>
          <a:prstGeom prst="rect">
            <a:avLst/>
          </a:prstGeom>
        </p:spPr>
        <p:txBody>
          <a:bodyPr vert="horz" lIns="86749" tIns="43375" rIns="86749" bIns="43375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189" y="0"/>
            <a:ext cx="3170518" cy="480364"/>
          </a:xfrm>
          <a:prstGeom prst="rect">
            <a:avLst/>
          </a:prstGeom>
        </p:spPr>
        <p:txBody>
          <a:bodyPr vert="horz" lIns="86749" tIns="43375" rIns="86749" bIns="43375" rtlCol="0"/>
          <a:lstStyle>
            <a:lvl1pPr algn="r">
              <a:defRPr sz="1100"/>
            </a:lvl1pPr>
          </a:lstStyle>
          <a:p>
            <a:fld id="{D48DDD5E-76B6-495D-878A-8C673894485C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749" tIns="43375" rIns="86749" bIns="4337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118" y="4561177"/>
            <a:ext cx="5850965" cy="4320237"/>
          </a:xfrm>
          <a:prstGeom prst="rect">
            <a:avLst/>
          </a:prstGeom>
        </p:spPr>
        <p:txBody>
          <a:bodyPr vert="horz" lIns="86749" tIns="43375" rIns="86749" bIns="43375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321"/>
            <a:ext cx="3170518" cy="480364"/>
          </a:xfrm>
          <a:prstGeom prst="rect">
            <a:avLst/>
          </a:prstGeom>
        </p:spPr>
        <p:txBody>
          <a:bodyPr vert="horz" lIns="86749" tIns="43375" rIns="86749" bIns="43375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189" y="9119321"/>
            <a:ext cx="3170518" cy="480364"/>
          </a:xfrm>
          <a:prstGeom prst="rect">
            <a:avLst/>
          </a:prstGeom>
        </p:spPr>
        <p:txBody>
          <a:bodyPr vert="horz" lIns="86749" tIns="43375" rIns="86749" bIns="43375" rtlCol="0" anchor="b"/>
          <a:lstStyle>
            <a:lvl1pPr algn="r">
              <a:defRPr sz="1100"/>
            </a:lvl1pPr>
          </a:lstStyle>
          <a:p>
            <a:fld id="{8C1371FB-3F71-431A-B1FE-4EDE19E052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77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3200" b="1">
                <a:latin typeface="+mn-lt"/>
              </a:defRPr>
            </a:lvl1pPr>
          </a:lstStyle>
          <a:p>
            <a:endParaRPr dirty="0"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2400" b="1">
                <a:latin typeface="+mn-lt"/>
              </a:defRPr>
            </a:lvl1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6" name="Picture 15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94" name="Picture 19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95" name="Picture 19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D78A0E0-0F60-48E9-8DA4-B9F4C5062779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6E8936-EBC1-447A-BD7A-931E9412A104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pPr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1E451B1-73A4-4E96-B2EC-6CAF87917737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 anchor="ctr"/>
          <a:lstStyle/>
          <a:p>
            <a:pPr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8B8B8B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122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826FA0F-49CF-4527-A73F-8C954E2CEEDC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58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159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16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75375B-FBC7-4508-8546-5213E5BAACB4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IERA@de.ibm.com" TargetMode="External"/><Relationship Id="rId2" Type="http://schemas.openxmlformats.org/officeDocument/2006/relationships/hyperlink" Target="mailto:k.schopmeyer@opengroup.or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 Python WBEM Client: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Overview</a:t>
            </a:r>
            <a:endParaRPr dirty="0"/>
          </a:p>
        </p:txBody>
      </p:sp>
      <p:sp>
        <p:nvSpPr>
          <p:cNvPr id="197" name="TextShape 2"/>
          <p:cNvSpPr txBox="1"/>
          <p:nvPr/>
        </p:nvSpPr>
        <p:spPr>
          <a:xfrm>
            <a:off x="1371600" y="3429000"/>
            <a:ext cx="6400440" cy="22093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Karl Schopmeyer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8B8B8B"/>
                </a:solidFill>
                <a:latin typeface="Calibri"/>
                <a:hlinkClick r:id="rId2"/>
              </a:rPr>
              <a:t>k.schopmeyer@opengroup.org</a:t>
            </a:r>
            <a:endParaRPr lang="en-US" sz="2000" dirty="0" smtClean="0">
              <a:solidFill>
                <a:srgbClr val="8B8B8B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Andreas Maier</a:t>
            </a:r>
          </a:p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FF0000"/>
                </a:solidFill>
                <a:latin typeface="Calibri"/>
                <a:hlinkClick r:id="rId3"/>
              </a:rPr>
              <a:t>MAIERA@de.ibm.com</a:t>
            </a:r>
            <a:endParaRPr lang="en-US" sz="2000" dirty="0" smtClean="0">
              <a:solidFill>
                <a:srgbClr val="FF0000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3200" dirty="0" smtClean="0">
                <a:solidFill>
                  <a:srgbClr val="8B8B8B"/>
                </a:solidFill>
                <a:latin typeface="Calibri"/>
              </a:rPr>
              <a:t>February 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2016</a:t>
            </a:r>
            <a:endParaRPr dirty="0"/>
          </a:p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8B8B8B"/>
                </a:solidFill>
                <a:latin typeface="Calibri"/>
              </a:rPr>
              <a:t>SNIA SMI </a:t>
            </a:r>
            <a:r>
              <a:rPr lang="en-US" sz="3200" dirty="0" err="1">
                <a:solidFill>
                  <a:srgbClr val="8B8B8B"/>
                </a:solidFill>
                <a:latin typeface="Calibri"/>
              </a:rPr>
              <a:t>plugfest</a:t>
            </a:r>
            <a:r>
              <a:rPr lang="en-US" sz="3200" dirty="0">
                <a:solidFill>
                  <a:srgbClr val="8B8B8B"/>
                </a:solidFill>
                <a:latin typeface="Calibri"/>
              </a:rPr>
              <a:t> #2</a:t>
            </a:r>
            <a:endParaRPr dirty="0"/>
          </a:p>
        </p:txBody>
      </p:sp>
      <p:sp>
        <p:nvSpPr>
          <p:cNvPr id="198" name="CustomShape 3"/>
          <p:cNvSpPr/>
          <p:nvPr/>
        </p:nvSpPr>
        <p:spPr>
          <a:xfrm>
            <a:off x="147880" y="5638320"/>
            <a:ext cx="1839240" cy="730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50" dirty="0">
                <a:solidFill>
                  <a:srgbClr val="000000"/>
                </a:solidFill>
                <a:latin typeface="Calibri"/>
              </a:rPr>
              <a:t>Version:  </a:t>
            </a:r>
            <a:r>
              <a:rPr lang="en-US" sz="1050" dirty="0" smtClean="0">
                <a:solidFill>
                  <a:srgbClr val="000000"/>
                </a:solidFill>
                <a:latin typeface="Calibri"/>
              </a:rPr>
              <a:t>0.6_A </a:t>
            </a:r>
            <a:r>
              <a:rPr lang="en-US" sz="1050" dirty="0">
                <a:solidFill>
                  <a:srgbClr val="000000"/>
                </a:solidFill>
                <a:latin typeface="Calibri"/>
              </a:rPr>
              <a:t>– 17 </a:t>
            </a:r>
            <a:r>
              <a:rPr lang="en-US" sz="1050" dirty="0" smtClean="0">
                <a:solidFill>
                  <a:srgbClr val="000000"/>
                </a:solidFill>
                <a:latin typeface="Calibri"/>
              </a:rPr>
              <a:t>Feb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Calibri"/>
              </a:rPr>
              <a:t>Version 0.7_ks -  20 Feb.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Calibri"/>
              </a:rPr>
              <a:t>Version 0.8_ks – 22 Feb</a:t>
            </a:r>
          </a:p>
          <a:p>
            <a:pPr>
              <a:lnSpc>
                <a:spcPct val="100000"/>
              </a:lnSpc>
            </a:pPr>
            <a:r>
              <a:rPr lang="en-US" sz="1050" dirty="0" smtClean="0">
                <a:solidFill>
                  <a:srgbClr val="000000"/>
                </a:solidFill>
                <a:latin typeface="Calibri"/>
              </a:rPr>
              <a:t>Version 0.9_ks 25 Feb</a:t>
            </a: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00" name="TextShape 5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01" name="TextShape 6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 dirty="0" smtClean="0">
                <a:solidFill>
                  <a:srgbClr val="8B8B8B"/>
                </a:solidFill>
                <a:latin typeface="Calibri"/>
              </a:rPr>
              <a:t>PYWBEM </a:t>
            </a:r>
            <a:r>
              <a:rPr lang="en-US" sz="1200" dirty="0">
                <a:solidFill>
                  <a:srgbClr val="8B8B8B"/>
                </a:solidFill>
                <a:latin typeface="Calibri"/>
              </a:rPr>
              <a:t>OVERVIEW</a:t>
            </a:r>
            <a:endParaRPr dirty="0"/>
          </a:p>
        </p:txBody>
      </p:sp>
      <p:sp>
        <p:nvSpPr>
          <p:cNvPr id="202" name="TextShape 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6AD8759-0155-4327-8234-A4A03872CCC1}" type="slidenum">
              <a:rPr lang="en-US" sz="1200">
                <a:solidFill>
                  <a:srgbClr val="8B8B8B"/>
                </a:solidFill>
                <a:latin typeface="Calibri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0.7.0 – 0.8.0 changes</a:t>
            </a:r>
            <a:endParaRPr/>
          </a:p>
        </p:txBody>
      </p:sp>
      <p:sp>
        <p:nvSpPr>
          <p:cNvPr id="234" name="TextShape 2"/>
          <p:cNvSpPr txBox="1"/>
          <p:nvPr/>
        </p:nvSpPr>
        <p:spPr>
          <a:xfrm>
            <a:off x="457200" y="1295400"/>
            <a:ext cx="8229240" cy="48303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Significant code cleanup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Major documentation update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Major extensions to test environment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Support for Python 3 (work in progress)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Break out code into separate repositories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Add web documentation and separate doc repository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SSL/Crypto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library cleanup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Move source from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SourceForge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Github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See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NEWS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file for more details</a:t>
            </a:r>
            <a:endParaRPr dirty="0"/>
          </a:p>
        </p:txBody>
      </p:sp>
      <p:sp>
        <p:nvSpPr>
          <p:cNvPr id="23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3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3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AEDE290-447E-4299-965D-3052DDCD1B10}" type="slidenum">
              <a:rPr lang="en-US" sz="1200">
                <a:solidFill>
                  <a:srgbClr val="8B8B8B"/>
                </a:solidFill>
                <a:latin typeface="Calibri"/>
              </a:r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Expected 0.8.0 Release</a:t>
            </a:r>
            <a:endParaRPr/>
          </a:p>
        </p:txBody>
      </p:sp>
      <p:sp>
        <p:nvSpPr>
          <p:cNvPr id="2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Q1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2016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Activity today to Complete 0.8.0 release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Fix bugs in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issues list</a:t>
            </a:r>
          </a:p>
        </p:txBody>
      </p:sp>
      <p:sp>
        <p:nvSpPr>
          <p:cNvPr id="24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4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4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FC49D8-A16B-4856-92FE-3D2E34E65F81}" type="slidenum">
              <a:rPr lang="en-US" sz="1200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Post 0.8.0 Work</a:t>
            </a:r>
            <a:endParaRPr dirty="0"/>
          </a:p>
        </p:txBody>
      </p:sp>
      <p:sp>
        <p:nvSpPr>
          <p:cNvPr id="2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Add Pull Operations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Add more tests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Review other code and determine direction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Twisted client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Listener (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irecv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Python Providers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Performance improvements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Add anything necessary for complete DMTF compliance</a:t>
            </a:r>
          </a:p>
          <a:p>
            <a:pPr lvl="1">
              <a:buFont typeface="Arial"/>
              <a:buChar char="•"/>
            </a:pPr>
            <a:endParaRPr lang="en-US" sz="3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4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4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1FC49D8-A16B-4856-92FE-3D2E34E65F81}" type="slidenum">
              <a:rPr lang="en-US" sz="1200">
                <a:solidFill>
                  <a:srgbClr val="8B8B8B"/>
                </a:solidFill>
                <a:latin typeface="Calibri"/>
              </a:r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661904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Installation</a:t>
            </a:r>
            <a:endParaRPr/>
          </a:p>
        </p:txBody>
      </p:sp>
      <p:sp>
        <p:nvSpPr>
          <p:cNvPr id="24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Latest release from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Pypi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(currently 0.7.0)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400" dirty="0">
                <a:solidFill>
                  <a:srgbClr val="000000"/>
                </a:solidFill>
                <a:latin typeface="Courier 10 Pitch"/>
              </a:rPr>
              <a:t>pip install </a:t>
            </a:r>
            <a:r>
              <a:rPr lang="en-US" sz="2400" dirty="0" err="1">
                <a:solidFill>
                  <a:srgbClr val="000000"/>
                </a:solidFill>
                <a:latin typeface="Courier 10 Pitch"/>
              </a:rPr>
              <a:t>pywbem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Latest dev. code from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0.8.0 dev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dirty="0" err="1">
                <a:solidFill>
                  <a:srgbClr val="000000"/>
                </a:solidFill>
                <a:latin typeface="Courier 10 Pitch"/>
              </a:rPr>
              <a:t>git</a:t>
            </a:r>
            <a:r>
              <a:rPr lang="en-US" sz="2200" dirty="0">
                <a:solidFill>
                  <a:srgbClr val="000000"/>
                </a:solidFill>
                <a:latin typeface="Courier 10 Pitch"/>
              </a:rPr>
              <a:t> clone </a:t>
            </a:r>
            <a:r>
              <a:rPr lang="en-US" sz="2200" dirty="0" err="1">
                <a:solidFill>
                  <a:srgbClr val="000000"/>
                </a:solidFill>
                <a:latin typeface="Courier 10 Pitch"/>
              </a:rPr>
              <a:t>git@github.com:pywbem</a:t>
            </a:r>
            <a:r>
              <a:rPr lang="en-US" sz="2200" dirty="0">
                <a:solidFill>
                  <a:srgbClr val="000000"/>
                </a:solidFill>
                <a:latin typeface="Courier 10 Pitch"/>
              </a:rPr>
              <a:t>/</a:t>
            </a:r>
            <a:r>
              <a:rPr lang="en-US" sz="2200" dirty="0" err="1">
                <a:solidFill>
                  <a:srgbClr val="000000"/>
                </a:solidFill>
                <a:latin typeface="Courier 10 Pitch"/>
              </a:rPr>
              <a:t>pywbem.git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dirty="0">
                <a:solidFill>
                  <a:srgbClr val="000000"/>
                </a:solidFill>
                <a:latin typeface="Courier 10 Pitch"/>
              </a:rPr>
              <a:t>cd </a:t>
            </a:r>
            <a:r>
              <a:rPr lang="en-US" sz="2200" dirty="0" err="1">
                <a:solidFill>
                  <a:srgbClr val="000000"/>
                </a:solidFill>
                <a:latin typeface="Courier 10 Pitch"/>
              </a:rPr>
              <a:t>pywbem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200" dirty="0">
                <a:solidFill>
                  <a:srgbClr val="000000"/>
                </a:solidFill>
                <a:latin typeface="Courier 10 Pitch"/>
              </a:rPr>
              <a:t>python setup.py install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0.8.0 rc3 release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candidate: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2200" u="sng" dirty="0">
                <a:solidFill>
                  <a:srgbClr val="6666FF"/>
                </a:solidFill>
                <a:latin typeface="Calibri"/>
              </a:rPr>
              <a:t>http://pywbem.github.io/pywbem/installation.html</a:t>
            </a:r>
            <a:endParaRPr dirty="0"/>
          </a:p>
          <a:p>
            <a:endParaRPr dirty="0"/>
          </a:p>
        </p:txBody>
      </p:sp>
      <p:sp>
        <p:nvSpPr>
          <p:cNvPr id="24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4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4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9F6E66-2751-438B-A8C4-FF0FC369A565}" type="slidenum">
              <a:rPr lang="en-US" sz="1200">
                <a:solidFill>
                  <a:srgbClr val="8B8B8B"/>
                </a:solidFill>
                <a:latin typeface="Calibri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Shape 1"/>
          <p:cNvSpPr txBox="1"/>
          <p:nvPr/>
        </p:nvSpPr>
        <p:spPr>
          <a:xfrm>
            <a:off x="722160" y="4406760"/>
            <a:ext cx="7772040" cy="136188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1">
                <a:solidFill>
                  <a:srgbClr val="000000"/>
                </a:solidFill>
                <a:latin typeface="Calibri"/>
              </a:rPr>
              <a:t>Technical Overview</a:t>
            </a:r>
            <a:endParaRPr/>
          </a:p>
        </p:txBody>
      </p:sp>
      <p:sp>
        <p:nvSpPr>
          <p:cNvPr id="249" name="TextShape 2"/>
          <p:cNvSpPr txBox="1"/>
          <p:nvPr/>
        </p:nvSpPr>
        <p:spPr>
          <a:xfrm>
            <a:off x="722160" y="2906640"/>
            <a:ext cx="7772040" cy="1499760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25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5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5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7F5E9E6-F832-48FB-9185-253F42AF3912}" type="slidenum">
              <a:rPr lang="en-US" sz="1200">
                <a:solidFill>
                  <a:srgbClr val="8B8B8B"/>
                </a:solidFill>
                <a:latin typeface="Calibri"/>
              </a:r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Getting started with the client</a:t>
            </a:r>
            <a:endParaRPr/>
          </a:p>
        </p:txBody>
      </p:sp>
      <p:sp>
        <p:nvSpPr>
          <p:cNvPr id="25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Create  a connection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Execute WBEM client operations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Disconnect connection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Error handling through exceptions with standard CIM Error status and objects</a:t>
            </a:r>
            <a:endParaRPr/>
          </a:p>
        </p:txBody>
      </p:sp>
      <p:sp>
        <p:nvSpPr>
          <p:cNvPr id="25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5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5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0414CC6-D6D0-4D26-8256-30301954E350}" type="slidenum">
              <a:rPr lang="en-US" sz="1200">
                <a:solidFill>
                  <a:srgbClr val="8B8B8B"/>
                </a:solidFill>
                <a:latin typeface="Calibri"/>
              </a:rPr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CIM Objects Supported</a:t>
            </a:r>
            <a:endParaRPr/>
          </a:p>
        </p:txBody>
      </p:sp>
      <p:sp>
        <p:nvSpPr>
          <p:cNvPr id="25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CIMClass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CIMInstance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CIMInstanceName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CIMQualifierType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CIMProperty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CIMMethod</a:t>
            </a:r>
            <a:endParaRPr lang="en-US" sz="3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CIMParameter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CIM Primitive Data Types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Supports all of the CIM primitive types</a:t>
            </a:r>
            <a:endParaRPr dirty="0"/>
          </a:p>
        </p:txBody>
      </p:sp>
      <p:sp>
        <p:nvSpPr>
          <p:cNvPr id="26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6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6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7A3D6F-A360-4A56-ADE2-65ACF3194806}" type="slidenum">
              <a:rPr lang="en-US" sz="1200">
                <a:solidFill>
                  <a:srgbClr val="8B8B8B"/>
                </a:solidFill>
                <a:latin typeface="Calibri"/>
              </a:rPr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err="1" smtClean="0">
                <a:solidFill>
                  <a:srgbClr val="000000"/>
                </a:solidFill>
                <a:latin typeface="Calibri"/>
              </a:rPr>
              <a:t>CIMInstance</a:t>
            </a:r>
            <a:endParaRPr dirty="0"/>
          </a:p>
        </p:txBody>
      </p:sp>
      <p:sp>
        <p:nvSpPr>
          <p:cNvPr id="2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class (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CIMInstance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Calibri"/>
              </a:rPr>
              <a:t>Attributes of class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latin typeface="Calibri"/>
              </a:rPr>
              <a:t>classname</a:t>
            </a:r>
            <a:r>
              <a:rPr lang="en-US" dirty="0" smtClean="0">
                <a:latin typeface="Calibri"/>
              </a:rPr>
              <a:t>: string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alibri"/>
              </a:rPr>
              <a:t>p</a:t>
            </a:r>
            <a:r>
              <a:rPr lang="en-US" dirty="0" smtClean="0">
                <a:latin typeface="Calibri"/>
              </a:rPr>
              <a:t>roperties: dictionary (optional)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Calibri"/>
              </a:rPr>
              <a:t>qualifiers: dictionary of qualifier values(optional)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latin typeface="Calibri"/>
              </a:rPr>
              <a:t>path: Instance of </a:t>
            </a:r>
            <a:r>
              <a:rPr lang="en-US" dirty="0" err="1" smtClean="0">
                <a:latin typeface="Calibri"/>
              </a:rPr>
              <a:t>CIMInstanceName</a:t>
            </a:r>
            <a:r>
              <a:rPr lang="en-US" dirty="0" smtClean="0">
                <a:latin typeface="Calibri"/>
              </a:rPr>
              <a:t> object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latin typeface="Calibri"/>
              </a:rPr>
              <a:t>Property_list</a:t>
            </a:r>
            <a:endParaRPr lang="en-US" dirty="0" smtClean="0">
              <a:latin typeface="Calibri"/>
            </a:endParaRPr>
          </a:p>
          <a:p>
            <a:pPr>
              <a:buFont typeface="Arial"/>
              <a:buChar char="•"/>
            </a:pPr>
            <a:r>
              <a:rPr lang="en-US" sz="3200" dirty="0" smtClean="0">
                <a:latin typeface="Calibri"/>
              </a:rPr>
              <a:t>Methods</a:t>
            </a:r>
          </a:p>
          <a:p>
            <a:pPr lvl="1">
              <a:buFont typeface="Arial"/>
              <a:buChar char="•"/>
            </a:pPr>
            <a:r>
              <a:rPr lang="en-US" dirty="0">
                <a:latin typeface="Calibri"/>
              </a:rPr>
              <a:t>c</a:t>
            </a:r>
            <a:r>
              <a:rPr lang="en-US" dirty="0" smtClean="0">
                <a:latin typeface="Calibri"/>
              </a:rPr>
              <a:t>opy, update, get, </a:t>
            </a:r>
            <a:r>
              <a:rPr lang="en-US" dirty="0" err="1" smtClean="0">
                <a:latin typeface="Calibri"/>
              </a:rPr>
              <a:t>tocimxml</a:t>
            </a:r>
            <a:r>
              <a:rPr lang="en-US" dirty="0" smtClean="0">
                <a:latin typeface="Calibri"/>
              </a:rPr>
              <a:t>, </a:t>
            </a:r>
            <a:r>
              <a:rPr lang="en-US" dirty="0" err="1" smtClean="0">
                <a:latin typeface="Calibri"/>
              </a:rPr>
              <a:t>tomof</a:t>
            </a:r>
            <a:r>
              <a:rPr lang="en-US" dirty="0" smtClean="0">
                <a:latin typeface="Calibri"/>
              </a:rPr>
              <a:t> …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latin typeface="Calibri"/>
              </a:rPr>
              <a:t>Examples</a:t>
            </a:r>
          </a:p>
        </p:txBody>
      </p:sp>
      <p:sp>
        <p:nvSpPr>
          <p:cNvPr id="26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6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6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1CEADD-CCDA-4395-B1A4-9DA622F7C5F7}" type="slidenum">
              <a:rPr lang="en-US" sz="1200">
                <a:solidFill>
                  <a:srgbClr val="8B8B8B"/>
                </a:solidFill>
                <a:latin typeface="Calibri"/>
              </a:rPr>
              <a:t>17</a:t>
            </a:fld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685800" y="5181523"/>
            <a:ext cx="6324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10 Pitch"/>
              </a:rPr>
              <a:t>filter = </a:t>
            </a:r>
            <a:r>
              <a:rPr lang="en-US" sz="1400" dirty="0" err="1" smtClean="0">
                <a:latin typeface="Courier 10 Pitch"/>
              </a:rPr>
              <a:t>pywbem.CIMInstance</a:t>
            </a:r>
            <a:r>
              <a:rPr lang="en-US" sz="1400" dirty="0" smtClean="0">
                <a:latin typeface="Courier 10 Pitch"/>
              </a:rPr>
              <a:t>('</a:t>
            </a:r>
            <a:r>
              <a:rPr lang="en-US" sz="1400" dirty="0" err="1" smtClean="0">
                <a:latin typeface="Courier 10 Pitch"/>
              </a:rPr>
              <a:t>CIM_IndicationFilter</a:t>
            </a:r>
            <a:r>
              <a:rPr lang="en-US" sz="1400" dirty="0">
                <a:latin typeface="Courier 10 Pitch"/>
              </a:rPr>
              <a:t>',</a:t>
            </a:r>
          </a:p>
          <a:p>
            <a:r>
              <a:rPr lang="en-US" sz="1400" dirty="0">
                <a:latin typeface="Courier 10 Pitch"/>
              </a:rPr>
              <a:t>   </a:t>
            </a:r>
            <a:r>
              <a:rPr lang="en-US" sz="1400" dirty="0" smtClean="0">
                <a:latin typeface="Courier 10 Pitch"/>
              </a:rPr>
              <a:t>                                           </a:t>
            </a:r>
            <a:r>
              <a:rPr lang="en-US" sz="1400" dirty="0">
                <a:latin typeface="Courier 10 Pitch"/>
              </a:rPr>
              <a:t>{'Name': '</a:t>
            </a:r>
            <a:r>
              <a:rPr lang="en-US" sz="1400" dirty="0" err="1">
                <a:latin typeface="Courier 10 Pitch"/>
              </a:rPr>
              <a:t>pywbem_test</a:t>
            </a:r>
            <a:r>
              <a:rPr lang="en-US" sz="1400" dirty="0">
                <a:latin typeface="Courier 10 Pitch"/>
              </a:rPr>
              <a:t>',</a:t>
            </a:r>
          </a:p>
          <a:p>
            <a:r>
              <a:rPr lang="en-US" sz="1400" dirty="0">
                <a:latin typeface="Courier 10 Pitch"/>
              </a:rPr>
              <a:t>    </a:t>
            </a:r>
            <a:r>
              <a:rPr lang="en-US" sz="1400" dirty="0" smtClean="0">
                <a:latin typeface="Courier 10 Pitch"/>
              </a:rPr>
              <a:t>                                           'Query</a:t>
            </a:r>
            <a:r>
              <a:rPr lang="en-US" sz="1400" dirty="0">
                <a:latin typeface="Courier 10 Pitch"/>
              </a:rPr>
              <a:t>': 'SELECT * FROM </a:t>
            </a:r>
            <a:r>
              <a:rPr lang="en-US" sz="1400" dirty="0" err="1">
                <a:latin typeface="Courier 10 Pitch"/>
              </a:rPr>
              <a:t>CIM_Indication</a:t>
            </a:r>
            <a:r>
              <a:rPr lang="en-US" sz="1400" dirty="0">
                <a:latin typeface="Courier 10 Pitch"/>
              </a:rPr>
              <a:t>',</a:t>
            </a:r>
          </a:p>
          <a:p>
            <a:r>
              <a:rPr lang="en-US" sz="1400" dirty="0">
                <a:latin typeface="Courier 10 Pitch"/>
              </a:rPr>
              <a:t>    </a:t>
            </a:r>
            <a:r>
              <a:rPr lang="en-US" sz="1400" dirty="0" smtClean="0">
                <a:latin typeface="Courier 10 Pitch"/>
              </a:rPr>
              <a:t>                                           </a:t>
            </a:r>
            <a:r>
              <a:rPr lang="en-US" sz="1400" dirty="0">
                <a:latin typeface="Courier 10 Pitch"/>
              </a:rPr>
              <a:t>'</a:t>
            </a:r>
            <a:r>
              <a:rPr lang="en-US" sz="1400" dirty="0" err="1">
                <a:latin typeface="Courier 10 Pitch"/>
              </a:rPr>
              <a:t>QueryLanguage</a:t>
            </a:r>
            <a:r>
              <a:rPr lang="en-US" sz="1400" dirty="0">
                <a:latin typeface="Courier 10 Pitch"/>
              </a:rPr>
              <a:t>': 'WQL'})</a:t>
            </a:r>
          </a:p>
        </p:txBody>
      </p:sp>
    </p:spTree>
    <p:extLst>
      <p:ext uri="{BB962C8B-B14F-4D97-AF65-F5344CB8AC3E}">
        <p14:creationId xmlns:p14="http://schemas.microsoft.com/office/powerpoint/2010/main" val="19102121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CIM Data Types</a:t>
            </a:r>
            <a:endParaRPr/>
          </a:p>
        </p:txBody>
      </p:sp>
      <p:sp>
        <p:nvSpPr>
          <p:cNvPr id="26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Supports all CIM data types: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latin typeface="Calibri"/>
              </a:rPr>
              <a:t>Uint8/Sint8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latin typeface="Calibri"/>
              </a:rPr>
              <a:t>Uint16/Sint16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latin typeface="Calibri"/>
              </a:rPr>
              <a:t>Uint32/Sint32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latin typeface="Calibri"/>
              </a:rPr>
              <a:t>Uint64/Sint64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latin typeface="Calibri"/>
              </a:rPr>
              <a:t>String 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latin typeface="Calibri"/>
              </a:rPr>
              <a:t>Real32/Real64</a:t>
            </a:r>
          </a:p>
          <a:p>
            <a:pPr lvl="1">
              <a:buFont typeface="Arial"/>
              <a:buChar char="•"/>
            </a:pPr>
            <a:r>
              <a:rPr lang="en-US" sz="2400" dirty="0" err="1" smtClean="0">
                <a:latin typeface="Calibri"/>
              </a:rPr>
              <a:t>DateTime</a:t>
            </a:r>
            <a:r>
              <a:rPr lang="en-US" sz="2400" dirty="0" smtClean="0">
                <a:latin typeface="Calibri"/>
              </a:rPr>
              <a:t> (separate class)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latin typeface="Calibri"/>
              </a:rPr>
              <a:t>Embedded Instance</a:t>
            </a:r>
          </a:p>
          <a:p>
            <a:pPr lvl="1">
              <a:buFont typeface="Arial"/>
              <a:buChar char="•"/>
            </a:pPr>
            <a:r>
              <a:rPr lang="en-US" sz="2400" dirty="0" smtClean="0">
                <a:latin typeface="Calibri"/>
              </a:rPr>
              <a:t>TODO </a:t>
            </a:r>
            <a:r>
              <a:rPr lang="en-US" sz="2400" dirty="0">
                <a:latin typeface="Calibri"/>
              </a:rPr>
              <a:t>fix per http://pywbem.github.io/pywbem/doc/0.8.0/doc/pywbem.cim_types-module.html</a:t>
            </a:r>
            <a:endParaRPr lang="en-US" sz="2400" dirty="0" smtClean="0"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lang="en-US" sz="3200" dirty="0" smtClean="0"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26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6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6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1CEADD-CCDA-4395-B1A4-9DA622F7C5F7}" type="slidenum">
              <a:rPr lang="en-US" sz="1200">
                <a:solidFill>
                  <a:srgbClr val="8B8B8B"/>
                </a:solidFill>
                <a:latin typeface="Calibri"/>
              </a:r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Client request operations</a:t>
            </a:r>
            <a:endParaRPr/>
          </a:p>
        </p:txBody>
      </p:sp>
      <p:sp>
        <p:nvSpPr>
          <p:cNvPr id="2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supports all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of the interfaces defined in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DSP0200 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(WBEM Operations over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CIM-XML, v 1.2).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latin typeface="Calibri"/>
              </a:rPr>
              <a:t>Pull Operations (CIM/XML DSP0200 v 1.4) (Planned for </a:t>
            </a:r>
            <a:r>
              <a:rPr lang="en-US" sz="3200" dirty="0" err="1" smtClean="0">
                <a:latin typeface="Calibri"/>
              </a:rPr>
              <a:t>pywbem</a:t>
            </a:r>
            <a:r>
              <a:rPr lang="en-US" sz="3200" dirty="0" smtClean="0">
                <a:latin typeface="Calibri"/>
              </a:rPr>
              <a:t> 0.9.0)</a:t>
            </a:r>
            <a:endParaRPr dirty="0"/>
          </a:p>
        </p:txBody>
      </p:sp>
      <p:sp>
        <p:nvSpPr>
          <p:cNvPr id="29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9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9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7F25F62-252D-48E6-AC39-AC437A86E6D0}" type="slidenum">
              <a:rPr lang="en-US" sz="12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Client: 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Overview</a:t>
            </a:r>
            <a:endParaRPr dirty="0"/>
          </a:p>
        </p:txBody>
      </p:sp>
      <p:sp>
        <p:nvSpPr>
          <p:cNvPr id="2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Pure Python code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Python 2.6, 2.7 (WIP: 3.4, 3.5)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Supports DMTF CIM-XML protocol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Client library with a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pythonic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API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Indication listener (experimental)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Utilities: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MOF compiler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Command line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interface utility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LGPL 2.1 license</a:t>
            </a:r>
            <a:endParaRPr dirty="0"/>
          </a:p>
        </p:txBody>
      </p:sp>
      <p:sp>
        <p:nvSpPr>
          <p:cNvPr id="20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0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0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4AAEC4B-50F6-42E2-A8C1-AA6A996553BA}" type="slidenum">
              <a:rPr lang="en-US" sz="1200">
                <a:solidFill>
                  <a:srgbClr val="8B8B8B"/>
                </a:solidFill>
                <a:latin typeface="Calibri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Client Request Operations</a:t>
            </a:r>
            <a:endParaRPr/>
          </a:p>
        </p:txBody>
      </p:sp>
      <p:sp>
        <p:nvSpPr>
          <p:cNvPr id="269" name="TextShape 2"/>
          <p:cNvSpPr txBox="1"/>
          <p:nvPr/>
        </p:nvSpPr>
        <p:spPr>
          <a:xfrm>
            <a:off x="304920" y="1600200"/>
            <a:ext cx="419076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Instance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GetInstance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CreateInstance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ModifyInstance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DeleteInstance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EnumerateInstances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EnumerateInstanceNames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Associators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References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AssociatorNames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ReferenceNames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InvokeMethod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ExecQuery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0" name="TextShape 3"/>
          <p:cNvSpPr txBox="1"/>
          <p:nvPr/>
        </p:nvSpPr>
        <p:spPr>
          <a:xfrm>
            <a:off x="4648320" y="1600200"/>
            <a:ext cx="4038120" cy="388584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latin typeface="Calibri"/>
              </a:rPr>
              <a:t>Class/Qualifier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GetClass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CreateClass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ModifyClass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DeleteClass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EnumerateClasses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EnumerateClassNames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GetQualifier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SetQualifier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DeleteQualifier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 err="1">
                <a:solidFill>
                  <a:srgbClr val="000000"/>
                </a:solidFill>
                <a:latin typeface="Calibri"/>
              </a:rPr>
              <a:t>EnumerateQualifiers</a:t>
            </a:r>
            <a:endParaRPr dirty="0"/>
          </a:p>
        </p:txBody>
      </p:sp>
      <p:sp>
        <p:nvSpPr>
          <p:cNvPr id="271" name="CustomShape 4"/>
          <p:cNvSpPr/>
          <p:nvPr/>
        </p:nvSpPr>
        <p:spPr>
          <a:xfrm>
            <a:off x="4741920" y="5638680"/>
            <a:ext cx="3978720" cy="63900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NOTE: Qualifier operations operate 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Calibri"/>
              </a:rPr>
              <a:t>qualifier types (i.e. qualifier declarations)</a:t>
            </a:r>
            <a:endParaRPr dirty="0"/>
          </a:p>
        </p:txBody>
      </p:sp>
      <p:sp>
        <p:nvSpPr>
          <p:cNvPr id="272" name="TextShape 5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73" name="TextShape 6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74" name="TextShape 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F4C36E3-A77B-47B8-B734-2FC61C6D7F96}" type="slidenum">
              <a:rPr lang="en-US" sz="1200">
                <a:solidFill>
                  <a:srgbClr val="8B8B8B"/>
                </a:solidFill>
                <a:latin typeface="Calibri"/>
              </a:rPr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000000"/>
                </a:solidFill>
                <a:latin typeface="Calibri"/>
              </a:rPr>
              <a:t>Simple example: </a:t>
            </a:r>
            <a:r>
              <a:rPr lang="en-US" sz="4400" dirty="0" err="1">
                <a:solidFill>
                  <a:srgbClr val="000000"/>
                </a:solidFill>
                <a:latin typeface="Calibri"/>
              </a:rPr>
              <a:t>EnumeratInstances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 </a:t>
            </a:r>
            <a:endParaRPr dirty="0"/>
          </a:p>
        </p:txBody>
      </p:sp>
      <p:sp>
        <p:nvSpPr>
          <p:cNvPr id="276" name="CustomShape 2"/>
          <p:cNvSpPr/>
          <p:nvPr/>
        </p:nvSpPr>
        <p:spPr>
          <a:xfrm>
            <a:off x="228600" y="1066680"/>
            <a:ext cx="8915040" cy="5961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#   Simple client gets instances from a class and displays them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pywbem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username = &lt;name for user&gt;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password = &lt;password for user&gt;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servername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localhost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‘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CIM_OperatingSystem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’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client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pywbem.WBEMConnection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    'https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://%s' %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servername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(username, password))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instances = 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client.EnumerateInstances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classname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if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(instances) == 0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exit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print instances[0].items()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[(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u'Parameters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', [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u'init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']),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u'CSName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', u'nautilus3.asiapacific.cpqcorp.net'),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u'RealUserID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', 0L),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...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# display one instance in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mof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format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print(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mof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{}).format(instance[0].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tomof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… returns formatted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mof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representation of the object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7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7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7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3327544-A3BE-4B2D-B811-99B373629AA8}" type="slidenum">
              <a:rPr lang="en-US" sz="1200">
                <a:solidFill>
                  <a:srgbClr val="8B8B8B"/>
                </a:solidFill>
                <a:latin typeface="Calibri"/>
              </a:rPr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Simple example: GetInstance </a:t>
            </a:r>
            <a:endParaRPr/>
          </a:p>
        </p:txBody>
      </p:sp>
      <p:sp>
        <p:nvSpPr>
          <p:cNvPr id="281" name="CustomShape 2"/>
          <p:cNvSpPr/>
          <p:nvPr/>
        </p:nvSpPr>
        <p:spPr>
          <a:xfrm>
            <a:off x="228600" y="1066680"/>
            <a:ext cx="8915040" cy="401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# Simple client gets instances from a class and displays them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import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pywbem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server_name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localhost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Instance_name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= 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‘</a:t>
            </a:r>
            <a:r>
              <a:rPr lang="en-US" sz="1600" dirty="0" err="1" smtClean="0">
                <a:solidFill>
                  <a:srgbClr val="000000"/>
                </a:solidFill>
                <a:latin typeface="Courier New"/>
              </a:rPr>
              <a:t>CIM_ComputerSystem</a:t>
            </a:r>
            <a:r>
              <a:rPr lang="en-US" sz="1600" dirty="0" smtClean="0">
                <a:solidFill>
                  <a:srgbClr val="000000"/>
                </a:solidFill>
                <a:latin typeface="Courier New"/>
              </a:rPr>
              <a:t>’ </a:t>
            </a:r>
            <a:r>
              <a:rPr lang="en-US" sz="1600" dirty="0" smtClean="0">
                <a:solidFill>
                  <a:srgbClr val="FF0000"/>
                </a:solidFill>
                <a:latin typeface="Courier New"/>
              </a:rPr>
              <a:t>TODO build instance name</a:t>
            </a:r>
            <a:endParaRPr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try block to cover both connection and request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try: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client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pywbem.WBEMConnection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('https://%s' %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server_name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instance =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client.GetInstance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instance_name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# display instance in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mof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 format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print(‘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mof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: {}’).format(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instance.tomof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()))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print(‘xml: {}’.format(instance </a:t>
            </a:r>
            <a:r>
              <a:rPr lang="en-US" sz="1600" dirty="0" err="1">
                <a:solidFill>
                  <a:srgbClr val="FF0000"/>
                </a:solidFill>
                <a:latin typeface="Courier New"/>
              </a:rPr>
              <a:t>Todo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except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pywbem.CIMError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print '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CreateInstance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: %s' %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[1]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 New"/>
              </a:rPr>
              <a:t>sys.exit</a:t>
            </a:r>
            <a:r>
              <a:rPr lang="en-US" sz="1600" dirty="0">
                <a:solidFill>
                  <a:srgbClr val="000000"/>
                </a:solidFill>
                <a:latin typeface="Courier New"/>
              </a:rPr>
              <a:t>(1)</a:t>
            </a:r>
            <a:endParaRPr dirty="0"/>
          </a:p>
        </p:txBody>
      </p:sp>
      <p:sp>
        <p:nvSpPr>
          <p:cNvPr id="28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8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8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2C2718F-ECC0-4C19-AC0D-910DD198F42B}" type="slidenum">
              <a:rPr lang="en-US" sz="1200">
                <a:solidFill>
                  <a:srgbClr val="8B8B8B"/>
                </a:solidFill>
                <a:latin typeface="Calibri"/>
              </a:rPr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WBEM Server </a:t>
            </a:r>
            <a:r>
              <a:rPr lang="en-US" sz="4400" dirty="0">
                <a:solidFill>
                  <a:srgbClr val="000000"/>
                </a:solidFill>
                <a:latin typeface="Calibri"/>
              </a:rPr>
              <a:t>compatibility</a:t>
            </a:r>
            <a:endParaRPr dirty="0"/>
          </a:p>
        </p:txBody>
      </p:sp>
      <p:sp>
        <p:nvSpPr>
          <p:cNvPr id="2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Compatible with any server that supports DMTF CIM-XML protocol (DSP0200/DSP0201)</a:t>
            </a:r>
            <a:endParaRPr dirty="0"/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OpenPegasus</a:t>
            </a:r>
            <a:endParaRPr dirty="0"/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SFCB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WBEM Solutions Java WBEM Server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EMC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Others</a:t>
            </a:r>
            <a:endParaRPr dirty="0"/>
          </a:p>
        </p:txBody>
      </p:sp>
      <p:sp>
        <p:nvSpPr>
          <p:cNvPr id="29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9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9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0966AB7-61F8-4904-BF14-8254C47B9539}" type="slidenum">
              <a:rPr lang="en-US" sz="1200">
                <a:solidFill>
                  <a:srgbClr val="8B8B8B"/>
                </a:solidFill>
                <a:latin typeface="Calibri"/>
              </a:rPr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wbemcli – A simple Python CLI</a:t>
            </a:r>
            <a:endParaRPr/>
          </a:p>
        </p:txBody>
      </p:sp>
      <p:sp>
        <p:nvSpPr>
          <p:cNvPr id="30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Python command line tool to execute client methods interactively within Python environment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Connects to WBEM server when initiated and then returns to Python interactive interpreter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Includes functions for execution of client request operation: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Usage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ourier New"/>
              </a:rPr>
              <a:t>wbemcli.py HOST [-u USER] [-p PASS] [-n NAMESPACE] [-p PORT] [--no-ssl]</a:t>
            </a:r>
            <a:endParaRPr/>
          </a:p>
        </p:txBody>
      </p:sp>
      <p:sp>
        <p:nvSpPr>
          <p:cNvPr id="30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30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30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CC837C5-7B1C-46A2-BBA0-6C4F551C4238}" type="slidenum">
              <a:rPr lang="en-US" sz="1200">
                <a:solidFill>
                  <a:srgbClr val="8B8B8B"/>
                </a:solidFill>
                <a:latin typeface="Calibri"/>
              </a:rPr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wbemcli (cont)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Saves command history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Pretty print of CIM objects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Access to all of Python interpreter</a:t>
            </a:r>
            <a:endParaRPr dirty="0"/>
          </a:p>
        </p:txBody>
      </p:sp>
      <p:sp>
        <p:nvSpPr>
          <p:cNvPr id="30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30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30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556EB94-A910-4942-B58F-E486CE25F9EE}" type="slidenum">
              <a:rPr lang="en-US" sz="1200">
                <a:solidFill>
                  <a:srgbClr val="8B8B8B"/>
                </a:solidFill>
                <a:latin typeface="Calibri"/>
              </a:rPr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PyWBEM MOF Compiler</a:t>
            </a:r>
            <a:endParaRPr/>
          </a:p>
        </p:txBody>
      </p:sp>
      <p:sp>
        <p:nvSpPr>
          <p:cNvPr id="3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Compile CIM classes, qualifier types, instances from MOF files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Allows creating classes, instances, qualifier types.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Inserts created objects into a repository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Repository API is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pluggable: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Repository implementation can be provided by the user</a:t>
            </a:r>
            <a:endParaRPr dirty="0"/>
          </a:p>
          <a:p>
            <a:pPr lvl="1">
              <a:buSzPct val="75000"/>
              <a:buFont typeface="StarSymbol"/>
              <a:buChar char=""/>
            </a:pPr>
            <a:r>
              <a:rPr lang="en-US" sz="3200" dirty="0" smtClean="0">
                <a:latin typeface="Calibri"/>
              </a:rPr>
              <a:t>Default is whatever is open as </a:t>
            </a:r>
            <a:r>
              <a:rPr lang="en-US" sz="3200" dirty="0" err="1" smtClean="0">
                <a:latin typeface="Calibri"/>
              </a:rPr>
              <a:t>wbem</a:t>
            </a:r>
            <a:r>
              <a:rPr lang="en-US" sz="3200" dirty="0" smtClean="0">
                <a:latin typeface="Calibri"/>
              </a:rPr>
              <a:t> connection</a:t>
            </a:r>
            <a:endParaRPr dirty="0"/>
          </a:p>
        </p:txBody>
      </p:sp>
      <p:sp>
        <p:nvSpPr>
          <p:cNvPr id="31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31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31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93EF696-EF94-49B7-8A1F-F316FE04F9C4}" type="slidenum">
              <a:rPr lang="en-US" sz="1200">
                <a:solidFill>
                  <a:srgbClr val="8B8B8B"/>
                </a:solidFill>
                <a:latin typeface="Calibri"/>
              </a:rPr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Other subjects not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discussed here</a:t>
            </a:r>
            <a:endParaRPr dirty="0"/>
          </a:p>
        </p:txBody>
      </p:sp>
      <p:sp>
        <p:nvSpPr>
          <p:cNvPr id="316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CIM Listener (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repository)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Code exists but we do not know status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Need to add tests to confirm status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Twisted 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client (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repository)</a:t>
            </a:r>
          </a:p>
          <a:p>
            <a:pPr lvl="1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Async</a:t>
            </a:r>
            <a:r>
              <a:rPr lang="en-US" dirty="0" smtClean="0">
                <a:solidFill>
                  <a:srgbClr val="000000"/>
                </a:solidFill>
                <a:latin typeface="Calibri"/>
              </a:rPr>
              <a:t> client based on twisted library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Status </a:t>
            </a:r>
            <a:r>
              <a:rPr lang="en-US" dirty="0" err="1" smtClean="0">
                <a:solidFill>
                  <a:srgbClr val="000000"/>
                </a:solidFill>
                <a:latin typeface="Calibri"/>
              </a:rPr>
              <a:t>unkonwn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pyprov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(Separate repository)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Separate repository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There were several project to build python providers</a:t>
            </a:r>
          </a:p>
          <a:p>
            <a:pPr lvl="1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Status of code unknown to current team</a:t>
            </a:r>
          </a:p>
          <a:p>
            <a:pPr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cimserver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(Separate repository)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Experimental and incomplete</a:t>
            </a:r>
          </a:p>
          <a:p>
            <a:pPr lvl="1">
              <a:buFont typeface="Arial"/>
              <a:buChar char="•"/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Not sure what will happen to this in future</a:t>
            </a:r>
          </a:p>
          <a:p>
            <a:pPr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y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awn (Extension for 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cim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browsing through web server)</a:t>
            </a:r>
          </a:p>
        </p:txBody>
      </p:sp>
      <p:sp>
        <p:nvSpPr>
          <p:cNvPr id="317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318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319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B23ECFF-5F0A-4400-BAF9-2689A25B6233}" type="slidenum">
              <a:rPr lang="en-US" sz="1200">
                <a:solidFill>
                  <a:srgbClr val="8B8B8B"/>
                </a:solidFill>
                <a:latin typeface="Calibri"/>
              </a:rPr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More Information</a:t>
            </a:r>
            <a:endParaRPr/>
          </a:p>
        </p:txBody>
      </p:sp>
      <p:sp>
        <p:nvSpPr>
          <p:cNvPr id="321" name="TextShape 2"/>
          <p:cNvSpPr txBox="1"/>
          <p:nvPr/>
        </p:nvSpPr>
        <p:spPr>
          <a:xfrm>
            <a:off x="457200" y="1219200"/>
            <a:ext cx="8229240" cy="490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See </a:t>
            </a:r>
            <a:r>
              <a:rPr lang="en-US" sz="32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Client documentation online at: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600" u="sng" dirty="0">
                <a:solidFill>
                  <a:srgbClr val="0000FF"/>
                </a:solidFill>
                <a:latin typeface="Courier New"/>
              </a:rPr>
              <a:t>http://pywbem.github.io/pywbem/</a:t>
            </a:r>
            <a:endParaRPr dirty="0"/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Includes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info on: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Installation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API documentation</a:t>
            </a:r>
          </a:p>
          <a:p>
            <a:pPr lvl="1"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Usage Tutorial</a:t>
            </a:r>
            <a:endParaRPr dirty="0"/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E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ngage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with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community, for: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reporting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issues (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issues)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asking for feature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requests (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issues)</a:t>
            </a:r>
            <a:endParaRPr dirty="0"/>
          </a:p>
          <a:p>
            <a:pPr lvl="1"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Contributing (for example from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fork)</a:t>
            </a:r>
            <a:endParaRPr dirty="0"/>
          </a:p>
        </p:txBody>
      </p:sp>
      <p:sp>
        <p:nvSpPr>
          <p:cNvPr id="322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323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324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3C58560-94A1-42D2-8FAF-69FF0F2E153F}" type="slidenum">
              <a:rPr lang="en-US" sz="1200">
                <a:solidFill>
                  <a:srgbClr val="8B8B8B"/>
                </a:solidFill>
                <a:latin typeface="Calibri"/>
              </a:rPr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Availability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304800" y="1066800"/>
            <a:ext cx="8610600" cy="5058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Client package “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” available in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Pypi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repository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Client package available on some Linux distributions</a:t>
            </a:r>
            <a:endParaRPr sz="1600"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Ex. Ubuntu as python-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v.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0.7.0)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Directly available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from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project on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:</a:t>
            </a:r>
            <a:endParaRPr sz="1600" dirty="0"/>
          </a:p>
          <a:p>
            <a:pPr lvl="1">
              <a:buFont typeface="Arial"/>
              <a:buChar char="–"/>
            </a:pP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is a 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group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with 4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code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repositories (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cimserver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, yawn,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pyprov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) and a </a:t>
            </a:r>
            <a:r>
              <a:rPr lang="en-US" sz="2400" baseline="101000" dirty="0" err="1" smtClean="0">
                <a:solidFill>
                  <a:srgbClr val="000000"/>
                </a:solidFill>
                <a:latin typeface="Calibri"/>
              </a:rPr>
              <a:t>h</a:t>
            </a:r>
            <a:r>
              <a:rPr lang="en-US" sz="2400" dirty="0" err="1" smtClean="0">
                <a:solidFill>
                  <a:srgbClr val="000000"/>
                </a:solidFill>
                <a:latin typeface="Calibri"/>
              </a:rPr>
              <a:t>doc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repository 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(pywbem.github.io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>
              <a:buFont typeface="Arial"/>
              <a:buChar char="–"/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Download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links on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github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web site: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://pywbem.github.io</a:t>
            </a: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This presentation concentrates on:</a:t>
            </a:r>
            <a:endParaRPr sz="1600" dirty="0"/>
          </a:p>
          <a:p>
            <a:pPr lvl="1">
              <a:buFont typeface="Arial"/>
              <a:buChar char="–"/>
            </a:pPr>
            <a:r>
              <a:rPr lang="en-US" sz="2400" b="1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–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Client project (Python client and related utilities)</a:t>
            </a:r>
            <a:endParaRPr sz="1600" dirty="0"/>
          </a:p>
          <a:p>
            <a:pPr lvl="1">
              <a:buFont typeface="Arial"/>
              <a:buChar char="–"/>
            </a:pPr>
            <a:r>
              <a:rPr lang="en-US" sz="2400" b="1" dirty="0">
                <a:solidFill>
                  <a:srgbClr val="000000"/>
                </a:solidFill>
                <a:latin typeface="Calibri"/>
              </a:rPr>
              <a:t>pywbem.github.io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– Documentation for the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projects</a:t>
            </a:r>
            <a:endParaRPr sz="1600" dirty="0"/>
          </a:p>
        </p:txBody>
      </p:sp>
      <p:sp>
        <p:nvSpPr>
          <p:cNvPr id="21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1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1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39503BD-5D0D-4A47-BE22-0BBC052DC8EE}" type="slidenum">
              <a:rPr lang="en-US" sz="1200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Possible usage</a:t>
            </a:r>
            <a:endParaRPr dirty="0"/>
          </a:p>
        </p:txBody>
      </p:sp>
      <p:sp>
        <p:nvSpPr>
          <p:cNvPr id="214" name="TextShape 2"/>
          <p:cNvSpPr txBox="1"/>
          <p:nvPr/>
        </p:nvSpPr>
        <p:spPr>
          <a:xfrm>
            <a:off x="457200" y="1219200"/>
            <a:ext cx="8382000" cy="4906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WBEM Client infrastructure for python based products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Client infrastructure for test tools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Multi-platform because python multiplatform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Simple to write tests in python</a:t>
            </a: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Basis for extended WBEM client tools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WBEM/CIM browsers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MOF viewers</a:t>
            </a:r>
          </a:p>
          <a:p>
            <a:pPr lvl="1"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Etc.</a:t>
            </a:r>
          </a:p>
          <a:p>
            <a:pPr>
              <a:buFont typeface="Arial"/>
              <a:buChar char="•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is equivalent to client side infrastructure support in most platforms (OpenPegasus, etc.)</a:t>
            </a:r>
            <a:endParaRPr sz="3200" dirty="0"/>
          </a:p>
        </p:txBody>
      </p:sp>
      <p:sp>
        <p:nvSpPr>
          <p:cNvPr id="21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1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1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7CD60E8-AC8B-4AA3-A9D5-825C23ADBF00}" type="slidenum">
              <a:rPr lang="en-US" sz="1200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64950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Project History</a:t>
            </a:r>
            <a:endParaRPr dirty="0"/>
          </a:p>
        </p:txBody>
      </p:sp>
      <p:sp>
        <p:nvSpPr>
          <p:cNvPr id="214" name="TextShape 2"/>
          <p:cNvSpPr txBox="1"/>
          <p:nvPr/>
        </p:nvSpPr>
        <p:spPr>
          <a:xfrm>
            <a:off x="457200" y="1600200"/>
            <a:ext cx="83820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Originated about 2005 by HP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Available originally on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SourceForge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2005 (v0.3)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Extended and grown by HP and Novell on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SourceForge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Development abated about 2009 with version 0.7.0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Renewed interest by IBM in 2013 and activity restarted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2014 early release candidate for 0.8.0 released on source forge (rc1)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2015 moved to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Github</a:t>
            </a:r>
            <a:endParaRPr sz="16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Working now to release final 0.8.0 release</a:t>
            </a:r>
            <a:endParaRPr sz="1600" dirty="0"/>
          </a:p>
        </p:txBody>
      </p:sp>
      <p:sp>
        <p:nvSpPr>
          <p:cNvPr id="21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1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1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7CD60E8-AC8B-4AA3-A9D5-825C23ADBF00}" type="slidenum">
              <a:rPr lang="en-US" sz="1200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PyWBEM Client Overview</a:t>
            </a:r>
            <a:endParaRPr/>
          </a:p>
        </p:txBody>
      </p:sp>
      <p:sp>
        <p:nvSpPr>
          <p:cNvPr id="21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Implements DMTF specifications DSP0200 and DSP0201 (CIM-XML client protocol)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Implements all client operations (DSP0200 1.2/1.3)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Missing today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Pull Operations defined 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 DMTF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DSP0200 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1.4</a:t>
            </a:r>
          </a:p>
          <a:p>
            <a:pPr>
              <a:buFont typeface="Arial"/>
              <a:buChar char="–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Experimental Today</a:t>
            </a:r>
          </a:p>
          <a:p>
            <a:pPr lvl="1">
              <a:buFont typeface="Arial"/>
              <a:buChar char="–"/>
            </a:pP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CIMlistener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(</a:t>
            </a:r>
            <a:r>
              <a:rPr lang="en-US" sz="3200" dirty="0" err="1" smtClean="0">
                <a:solidFill>
                  <a:srgbClr val="000000"/>
                </a:solidFill>
                <a:latin typeface="Calibri"/>
              </a:rPr>
              <a:t>irecv</a:t>
            </a: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 directory)</a:t>
            </a:r>
          </a:p>
        </p:txBody>
      </p:sp>
      <p:sp>
        <p:nvSpPr>
          <p:cNvPr id="22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2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2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27EFED7-09F0-4A5A-A0F4-2B233C097D9D}" type="slidenum">
              <a:rPr lang="en-US" sz="1200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76200" y="1676400"/>
            <a:ext cx="9067800" cy="3291840"/>
          </a:xfrm>
          <a:prstGeom prst="rect">
            <a:avLst/>
          </a:prstGeom>
          <a:solidFill>
            <a:schemeClr val="bg1">
              <a:lumMod val="85000"/>
              <a:alpha val="4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</a:t>
            </a:r>
            <a:r>
              <a:rPr lang="en-US" dirty="0" err="1" smtClean="0"/>
              <a:t>ywbem</a:t>
            </a:r>
            <a:r>
              <a:rPr lang="en-US" dirty="0" smtClean="0"/>
              <a:t> project components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err="1" smtClean="0">
                <a:latin typeface="+mj-lt"/>
              </a:rPr>
              <a:t>Pywbem</a:t>
            </a:r>
            <a:r>
              <a:rPr lang="en-US" sz="3200" dirty="0" smtClean="0">
                <a:latin typeface="+mj-lt"/>
              </a:rPr>
              <a:t> Overview</a:t>
            </a:r>
            <a:endParaRPr lang="en-US" sz="3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499" y="2196677"/>
            <a:ext cx="2209800" cy="2308324"/>
          </a:xfrm>
          <a:prstGeom prst="rect">
            <a:avLst/>
          </a:prstGeom>
          <a:gradFill>
            <a:gsLst>
              <a:gs pos="95428">
                <a:srgbClr val="92D050"/>
              </a:gs>
              <a:gs pos="0">
                <a:srgbClr val="92D050"/>
              </a:gs>
              <a:gs pos="64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Pywbem</a:t>
            </a:r>
            <a:r>
              <a:rPr lang="en-US" dirty="0" smtClean="0"/>
              <a:t>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Synchronous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MOF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Indication Listener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Async</a:t>
            </a:r>
            <a:r>
              <a:rPr lang="en-US" dirty="0" smtClean="0">
                <a:solidFill>
                  <a:srgbClr val="FF0000"/>
                </a:solidFill>
              </a:rPr>
              <a:t> Client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57800" y="2196677"/>
            <a:ext cx="2057400" cy="92333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/>
              <a:t>Pywbem</a:t>
            </a:r>
            <a:r>
              <a:rPr lang="en-US" dirty="0" smtClean="0"/>
              <a:t> </a:t>
            </a:r>
            <a:r>
              <a:rPr lang="en-US" dirty="0" err="1" smtClean="0"/>
              <a:t>cimserver</a:t>
            </a:r>
            <a:r>
              <a:rPr lang="en-US" dirty="0" smtClean="0"/>
              <a:t>: (Incomplete)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3352800" y="2279045"/>
            <a:ext cx="1905000" cy="933293"/>
          </a:xfrm>
          <a:prstGeom prst="rightArrow">
            <a:avLst/>
          </a:prstGeom>
          <a:gradFill>
            <a:gsLst>
              <a:gs pos="4200">
                <a:schemeClr val="accent3"/>
              </a:gs>
              <a:gs pos="0">
                <a:srgbClr val="FF0000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CIM-XML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Requests/responses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5859" y="5029200"/>
            <a:ext cx="2209800" cy="923330"/>
          </a:xfrm>
          <a:prstGeom prst="rect">
            <a:avLst/>
          </a:prstGeom>
          <a:gradFill>
            <a:gsLst>
              <a:gs pos="5800">
                <a:schemeClr val="tx2">
                  <a:lumMod val="40000"/>
                  <a:lumOff val="60000"/>
                </a:schemeClr>
              </a:gs>
              <a:gs pos="0">
                <a:srgbClr val="92D050"/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Other WBEM Servers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47908" y="2279044"/>
            <a:ext cx="1619891" cy="92333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Provider</a:t>
            </a:r>
          </a:p>
          <a:p>
            <a:r>
              <a:rPr lang="en-US" dirty="0" smtClean="0"/>
              <a:t>Infrastructure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pyprov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180" y="2251069"/>
            <a:ext cx="896420" cy="307777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sz="1400" dirty="0" smtClean="0"/>
              <a:t>YAWN</a:t>
            </a:r>
            <a:endParaRPr lang="en-US" sz="1400" dirty="0"/>
          </a:p>
        </p:txBody>
      </p:sp>
      <p:sp>
        <p:nvSpPr>
          <p:cNvPr id="12" name="Left Arrow 11"/>
          <p:cNvSpPr/>
          <p:nvPr/>
        </p:nvSpPr>
        <p:spPr>
          <a:xfrm>
            <a:off x="3405027" y="3212338"/>
            <a:ext cx="1754459" cy="673862"/>
          </a:xfrm>
          <a:prstGeom prst="leftArrow">
            <a:avLst/>
          </a:prstGeom>
          <a:gradFill>
            <a:gsLst>
              <a:gs pos="4200">
                <a:schemeClr val="accent3"/>
              </a:gs>
              <a:gs pos="0">
                <a:srgbClr val="FF0000"/>
              </a:gs>
              <a:gs pos="10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CIM-XML Indications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3253299" y="2251069"/>
            <a:ext cx="0" cy="3006731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3457926" y="5339882"/>
            <a:ext cx="1418874" cy="1289518"/>
          </a:xfrm>
          <a:prstGeom prst="wedgeRoundRectCallout">
            <a:avLst>
              <a:gd name="adj1" fmla="val -65217"/>
              <a:gd name="adj2" fmla="val -59504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DSP0200 &amp; DSP0201 CIM-XML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Specified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protocol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048452" y="2159068"/>
            <a:ext cx="0" cy="327660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/>
          <p:cNvSpPr/>
          <p:nvPr/>
        </p:nvSpPr>
        <p:spPr>
          <a:xfrm>
            <a:off x="1295400" y="5435668"/>
            <a:ext cx="1219200" cy="431732"/>
          </a:xfrm>
          <a:prstGeom prst="wedgeRoundRectCallout">
            <a:avLst>
              <a:gd name="adj1" fmla="val -65217"/>
              <a:gd name="adj2" fmla="val -59504"/>
              <a:gd name="adj3" fmla="val 16667"/>
            </a:avLst>
          </a:prstGeom>
          <a:solidFill>
            <a:srgbClr val="FFFF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p</a:t>
            </a:r>
            <a:r>
              <a:rPr lang="en-US" sz="1400" dirty="0" err="1" smtClean="0">
                <a:solidFill>
                  <a:schemeClr val="tx1"/>
                </a:solidFill>
              </a:rPr>
              <a:t>ywbem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</a:t>
            </a:r>
            <a:r>
              <a:rPr lang="en-US" sz="1400" dirty="0" smtClean="0">
                <a:solidFill>
                  <a:schemeClr val="tx1"/>
                </a:solidFill>
              </a:rPr>
              <a:t>lient </a:t>
            </a:r>
            <a:r>
              <a:rPr lang="en-US" sz="1400" dirty="0" err="1" smtClean="0">
                <a:solidFill>
                  <a:schemeClr val="tx1"/>
                </a:solidFill>
              </a:rPr>
              <a:t>api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052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Overall Status Today</a:t>
            </a:r>
            <a:endParaRPr/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Version 0.7.0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Released 2008 on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SourceForge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Pypi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 by Novell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Supports Python 2.6, 2.7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Limited tests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Distributed on multiple </a:t>
            </a:r>
            <a:r>
              <a:rPr lang="en-US" sz="2800" dirty="0" err="1" smtClean="0">
                <a:solidFill>
                  <a:srgbClr val="000000"/>
                </a:solidFill>
                <a:latin typeface="Calibri"/>
              </a:rPr>
              <a:t>linux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platforms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Integrated client, compiler, and other experimental components (</a:t>
            </a:r>
            <a:r>
              <a:rPr lang="en-US" sz="2800" dirty="0" err="1">
                <a:solidFill>
                  <a:srgbClr val="000000"/>
                </a:solidFill>
                <a:latin typeface="Calibri"/>
              </a:rPr>
              <a:t>cimserver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, provider, etc. into single repository.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See Change log for more detailed information</a:t>
            </a:r>
            <a:endParaRPr dirty="0"/>
          </a:p>
        </p:txBody>
      </p:sp>
      <p:sp>
        <p:nvSpPr>
          <p:cNvPr id="225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2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27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2A30633-8C96-4D03-8B05-70EE21DA8548}" type="slidenum">
              <a:rPr lang="en-US" sz="1200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000000"/>
                </a:solidFill>
                <a:latin typeface="Calibri"/>
              </a:rPr>
              <a:t>Overall 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Status (</a:t>
            </a:r>
            <a:r>
              <a:rPr lang="en-US" sz="4400" dirty="0" err="1" smtClean="0">
                <a:solidFill>
                  <a:srgbClr val="000000"/>
                </a:solidFill>
                <a:latin typeface="Calibri"/>
              </a:rPr>
              <a:t>cont</a:t>
            </a:r>
            <a:r>
              <a:rPr lang="en-US" sz="4400" dirty="0" smtClean="0">
                <a:solidFill>
                  <a:srgbClr val="000000"/>
                </a:solidFill>
                <a:latin typeface="Calibri"/>
              </a:rPr>
              <a:t>)</a:t>
            </a:r>
            <a:endParaRPr dirty="0"/>
          </a:p>
        </p:txBody>
      </p:sp>
      <p:sp>
        <p:nvSpPr>
          <p:cNvPr id="229" name="TextShape 2"/>
          <p:cNvSpPr txBox="1"/>
          <p:nvPr/>
        </p:nvSpPr>
        <p:spPr>
          <a:xfrm>
            <a:off x="457200" y="1143000"/>
            <a:ext cx="8229240" cy="4982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3200" dirty="0">
                <a:solidFill>
                  <a:srgbClr val="000000"/>
                </a:solidFill>
                <a:latin typeface="Calibri"/>
              </a:rPr>
              <a:t> Client version 0.8.0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Plan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In process for over 2 years and several release candidates</a:t>
            </a:r>
            <a:endParaRPr dirty="0"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 dirty="0">
                <a:solidFill>
                  <a:srgbClr val="000000"/>
                </a:solidFill>
                <a:latin typeface="Calibri"/>
              </a:rPr>
              <a:t>rc1 – rc3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Concentration on </a:t>
            </a:r>
            <a:r>
              <a:rPr lang="en-US" sz="2400" dirty="0" err="1">
                <a:solidFill>
                  <a:srgbClr val="000000"/>
                </a:solidFill>
                <a:latin typeface="Calibri"/>
              </a:rPr>
              <a:t>PyWBEM</a:t>
            </a:r>
            <a:r>
              <a:rPr lang="en-US" sz="2400" dirty="0">
                <a:solidFill>
                  <a:srgbClr val="000000"/>
                </a:solidFill>
                <a:latin typeface="Calibri"/>
              </a:rPr>
              <a:t> Client</a:t>
            </a:r>
            <a:endParaRPr dirty="0"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Release of final 0.8.0 in near future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</a:rPr>
              <a:t>rc3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Many changes since 0.7.0, see NEWS file for details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 dirty="0" smtClean="0">
                <a:solidFill>
                  <a:srgbClr val="000000"/>
                </a:solidFill>
                <a:latin typeface="Calibri"/>
              </a:rPr>
              <a:t>Rc4 – internal may not release rc4</a:t>
            </a: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In </a:t>
            </a:r>
            <a:r>
              <a:rPr lang="en-US" sz="2800" dirty="0">
                <a:solidFill>
                  <a:srgbClr val="000000"/>
                </a:solidFill>
                <a:latin typeface="Calibri"/>
              </a:rPr>
              <a:t>testing today</a:t>
            </a:r>
            <a:endParaRPr dirty="0"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 dirty="0">
                <a:solidFill>
                  <a:srgbClr val="000000"/>
                </a:solidFill>
                <a:latin typeface="Calibri"/>
              </a:rPr>
              <a:t>Final  0.8.0 release to be based on rc4</a:t>
            </a:r>
            <a:endParaRPr dirty="0"/>
          </a:p>
          <a:p>
            <a:endParaRPr dirty="0"/>
          </a:p>
        </p:txBody>
      </p:sp>
      <p:sp>
        <p:nvSpPr>
          <p:cNvPr id="230" name="TextShape 3"/>
          <p:cNvSpPr txBox="1"/>
          <p:nvPr/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2/17/16</a:t>
            </a:r>
            <a:endParaRPr/>
          </a:p>
        </p:txBody>
      </p:sp>
      <p:sp>
        <p:nvSpPr>
          <p:cNvPr id="231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PYWBEM OVERVIEW</a:t>
            </a:r>
            <a:endParaRPr/>
          </a:p>
        </p:txBody>
      </p:sp>
      <p:sp>
        <p:nvSpPr>
          <p:cNvPr id="232" name="TextShape 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B5F8E0-B6A2-488D-8452-E8300CC06A7F}" type="slidenum">
              <a:rPr lang="en-US" sz="1200">
                <a:solidFill>
                  <a:srgbClr val="8B8B8B"/>
                </a:solidFill>
                <a:latin typeface="Calibri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1442</Words>
  <Application>Microsoft Office PowerPoint</Application>
  <PresentationFormat>On-screen Show (4:3)</PresentationFormat>
  <Paragraphs>373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Pywbem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kschopmeyer</dc:creator>
  <cp:lastModifiedBy>Karl Schopmeyer</cp:lastModifiedBy>
  <cp:revision>28</cp:revision>
  <cp:lastPrinted>2016-02-25T17:53:52Z</cp:lastPrinted>
  <dcterms:modified xsi:type="dcterms:W3CDTF">2016-02-25T17:55:53Z</dcterms:modified>
</cp:coreProperties>
</file>