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74" r:id="rId2"/>
    <p:sldId id="256" r:id="rId3"/>
    <p:sldId id="260" r:id="rId4"/>
    <p:sldId id="261" r:id="rId5"/>
    <p:sldId id="259" r:id="rId6"/>
    <p:sldId id="268" r:id="rId7"/>
    <p:sldId id="263" r:id="rId8"/>
    <p:sldId id="258" r:id="rId9"/>
    <p:sldId id="262" r:id="rId10"/>
    <p:sldId id="257" r:id="rId11"/>
    <p:sldId id="276" r:id="rId12"/>
    <p:sldId id="277" r:id="rId13"/>
    <p:sldId id="269" r:id="rId14"/>
    <p:sldId id="271" r:id="rId15"/>
    <p:sldId id="270" r:id="rId16"/>
    <p:sldId id="272" r:id="rId17"/>
    <p:sldId id="273" r:id="rId18"/>
    <p:sldId id="264" r:id="rId19"/>
    <p:sldId id="266" r:id="rId20"/>
    <p:sldId id="265" r:id="rId21"/>
    <p:sldId id="267" r:id="rId22"/>
    <p:sldId id="275"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4" autoAdjust="0"/>
    <p:restoredTop sz="94694"/>
  </p:normalViewPr>
  <p:slideViewPr>
    <p:cSldViewPr snapToGrid="0" snapToObjects="1">
      <p:cViewPr varScale="1">
        <p:scale>
          <a:sx n="99" d="100"/>
          <a:sy n="99" d="100"/>
        </p:scale>
        <p:origin x="102" y="3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F78B0-A34D-4E1F-90F0-EA59C04644F7}" type="datetimeFigureOut">
              <a:rPr lang="en-US" smtClean="0"/>
              <a:t>4/6/2020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8F0EA5-9842-4083-B3A4-66437744046E}" type="slidenum">
              <a:rPr lang="en-US" smtClean="0"/>
              <a:t>‹#›</a:t>
            </a:fld>
            <a:endParaRPr lang="en-US"/>
          </a:p>
        </p:txBody>
      </p:sp>
    </p:spTree>
    <p:extLst>
      <p:ext uri="{BB962C8B-B14F-4D97-AF65-F5344CB8AC3E}">
        <p14:creationId xmlns:p14="http://schemas.microsoft.com/office/powerpoint/2010/main" val="2666674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53A4-0F9D-FC4B-8324-34171284B2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95BD8C85-9CA8-2F49-9ECC-7C65095351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2172BB43-C6A4-7D46-A566-33088037EC1F}"/>
              </a:ext>
            </a:extLst>
          </p:cNvPr>
          <p:cNvSpPr>
            <a:spLocks noGrp="1"/>
          </p:cNvSpPr>
          <p:nvPr>
            <p:ph type="dt" sz="half" idx="10"/>
          </p:nvPr>
        </p:nvSpPr>
        <p:spPr/>
        <p:txBody>
          <a:bodyPr/>
          <a:lstStyle/>
          <a:p>
            <a:fld id="{15EF66EA-7CC5-477B-80F1-8AB2601F1F88}" type="datetime1">
              <a:rPr lang="de-DE" smtClean="0"/>
              <a:t>06.04.2020</a:t>
            </a:fld>
            <a:endParaRPr lang="de-DE"/>
          </a:p>
        </p:txBody>
      </p:sp>
      <p:sp>
        <p:nvSpPr>
          <p:cNvPr id="5" name="Footer Placeholder 4">
            <a:extLst>
              <a:ext uri="{FF2B5EF4-FFF2-40B4-BE49-F238E27FC236}">
                <a16:creationId xmlns:a16="http://schemas.microsoft.com/office/drawing/2014/main" id="{A95474E3-8D15-9B44-839C-D7E289ADF3BF}"/>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FD61C011-C669-0946-8A0C-BD3316A7368D}"/>
              </a:ext>
            </a:extLst>
          </p:cNvPr>
          <p:cNvSpPr>
            <a:spLocks noGrp="1"/>
          </p:cNvSpPr>
          <p:nvPr>
            <p:ph type="sldNum" sz="quarter" idx="12"/>
          </p:nvPr>
        </p:nvSpPr>
        <p:spPr/>
        <p:txBody>
          <a:bodyPr/>
          <a:lstStyle/>
          <a:p>
            <a:fld id="{266A34EE-793E-EA45-A2C1-765A5FA2B1F8}" type="slidenum">
              <a:rPr lang="de-DE" smtClean="0"/>
              <a:t>‹#›</a:t>
            </a:fld>
            <a:endParaRPr lang="de-DE"/>
          </a:p>
        </p:txBody>
      </p:sp>
    </p:spTree>
    <p:extLst>
      <p:ext uri="{BB962C8B-B14F-4D97-AF65-F5344CB8AC3E}">
        <p14:creationId xmlns:p14="http://schemas.microsoft.com/office/powerpoint/2010/main" val="2434075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6851-80FD-1945-A196-4D5EEA60FEF7}"/>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08702C3F-705E-E24A-82F7-74CD6071C2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CBDFDABC-681F-824C-A5BA-2438C89460E7}"/>
              </a:ext>
            </a:extLst>
          </p:cNvPr>
          <p:cNvSpPr>
            <a:spLocks noGrp="1"/>
          </p:cNvSpPr>
          <p:nvPr>
            <p:ph type="dt" sz="half" idx="10"/>
          </p:nvPr>
        </p:nvSpPr>
        <p:spPr/>
        <p:txBody>
          <a:bodyPr/>
          <a:lstStyle/>
          <a:p>
            <a:fld id="{8094D0AD-818A-484C-988E-733D7CBF505E}" type="datetime1">
              <a:rPr lang="de-DE" smtClean="0"/>
              <a:t>06.04.2020</a:t>
            </a:fld>
            <a:endParaRPr lang="de-DE"/>
          </a:p>
        </p:txBody>
      </p:sp>
      <p:sp>
        <p:nvSpPr>
          <p:cNvPr id="5" name="Footer Placeholder 4">
            <a:extLst>
              <a:ext uri="{FF2B5EF4-FFF2-40B4-BE49-F238E27FC236}">
                <a16:creationId xmlns:a16="http://schemas.microsoft.com/office/drawing/2014/main" id="{4BC054DB-BB6B-714C-8EDB-7D45237FB5B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A2F050F-D6ED-7842-B39B-68D694D9003E}"/>
              </a:ext>
            </a:extLst>
          </p:cNvPr>
          <p:cNvSpPr>
            <a:spLocks noGrp="1"/>
          </p:cNvSpPr>
          <p:nvPr>
            <p:ph type="sldNum" sz="quarter" idx="12"/>
          </p:nvPr>
        </p:nvSpPr>
        <p:spPr/>
        <p:txBody>
          <a:bodyPr/>
          <a:lstStyle/>
          <a:p>
            <a:fld id="{266A34EE-793E-EA45-A2C1-765A5FA2B1F8}" type="slidenum">
              <a:rPr lang="de-DE" smtClean="0"/>
              <a:t>‹#›</a:t>
            </a:fld>
            <a:endParaRPr lang="de-DE"/>
          </a:p>
        </p:txBody>
      </p:sp>
    </p:spTree>
    <p:extLst>
      <p:ext uri="{BB962C8B-B14F-4D97-AF65-F5344CB8AC3E}">
        <p14:creationId xmlns:p14="http://schemas.microsoft.com/office/powerpoint/2010/main" val="1808639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B145E2-56A3-2A4A-A34A-62FDBE04B5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BA7FEA52-0AD2-ED48-BE2D-AA2A62CC814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509592D1-37D6-274A-98E5-76FCA89F0DB1}"/>
              </a:ext>
            </a:extLst>
          </p:cNvPr>
          <p:cNvSpPr>
            <a:spLocks noGrp="1"/>
          </p:cNvSpPr>
          <p:nvPr>
            <p:ph type="dt" sz="half" idx="10"/>
          </p:nvPr>
        </p:nvSpPr>
        <p:spPr/>
        <p:txBody>
          <a:bodyPr/>
          <a:lstStyle/>
          <a:p>
            <a:fld id="{6A2CDEE2-3947-4BBE-A32B-315C6EE14044}" type="datetime1">
              <a:rPr lang="de-DE" smtClean="0"/>
              <a:t>06.04.2020</a:t>
            </a:fld>
            <a:endParaRPr lang="de-DE"/>
          </a:p>
        </p:txBody>
      </p:sp>
      <p:sp>
        <p:nvSpPr>
          <p:cNvPr id="5" name="Footer Placeholder 4">
            <a:extLst>
              <a:ext uri="{FF2B5EF4-FFF2-40B4-BE49-F238E27FC236}">
                <a16:creationId xmlns:a16="http://schemas.microsoft.com/office/drawing/2014/main" id="{95FE95F6-4AAE-3B4F-994D-60928CDD0E6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378B011-4AB5-A446-BACF-AE2C5CFCC7F0}"/>
              </a:ext>
            </a:extLst>
          </p:cNvPr>
          <p:cNvSpPr>
            <a:spLocks noGrp="1"/>
          </p:cNvSpPr>
          <p:nvPr>
            <p:ph type="sldNum" sz="quarter" idx="12"/>
          </p:nvPr>
        </p:nvSpPr>
        <p:spPr/>
        <p:txBody>
          <a:bodyPr/>
          <a:lstStyle/>
          <a:p>
            <a:fld id="{266A34EE-793E-EA45-A2C1-765A5FA2B1F8}" type="slidenum">
              <a:rPr lang="de-DE" smtClean="0"/>
              <a:t>‹#›</a:t>
            </a:fld>
            <a:endParaRPr lang="de-DE"/>
          </a:p>
        </p:txBody>
      </p:sp>
    </p:spTree>
    <p:extLst>
      <p:ext uri="{BB962C8B-B14F-4D97-AF65-F5344CB8AC3E}">
        <p14:creationId xmlns:p14="http://schemas.microsoft.com/office/powerpoint/2010/main" val="2958436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F20B4-8630-1A4A-90AB-63828FC9FFAA}"/>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E560989A-91F0-9A42-AF47-226A600679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91A39B67-4512-B242-BD3D-2E43E75D56B0}"/>
              </a:ext>
            </a:extLst>
          </p:cNvPr>
          <p:cNvSpPr>
            <a:spLocks noGrp="1"/>
          </p:cNvSpPr>
          <p:nvPr>
            <p:ph type="dt" sz="half" idx="10"/>
          </p:nvPr>
        </p:nvSpPr>
        <p:spPr/>
        <p:txBody>
          <a:bodyPr/>
          <a:lstStyle/>
          <a:p>
            <a:fld id="{1678A154-33EF-426C-A151-2F0AD3EBCF76}" type="datetime1">
              <a:rPr lang="de-DE" smtClean="0"/>
              <a:t>06.04.2020</a:t>
            </a:fld>
            <a:endParaRPr lang="de-DE"/>
          </a:p>
        </p:txBody>
      </p:sp>
      <p:sp>
        <p:nvSpPr>
          <p:cNvPr id="5" name="Footer Placeholder 4">
            <a:extLst>
              <a:ext uri="{FF2B5EF4-FFF2-40B4-BE49-F238E27FC236}">
                <a16:creationId xmlns:a16="http://schemas.microsoft.com/office/drawing/2014/main" id="{DF807DF0-A12C-D446-B9D7-69DD3B41BE56}"/>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9BEAA31-38B2-A34D-8685-8E24F98E077F}"/>
              </a:ext>
            </a:extLst>
          </p:cNvPr>
          <p:cNvSpPr>
            <a:spLocks noGrp="1"/>
          </p:cNvSpPr>
          <p:nvPr>
            <p:ph type="sldNum" sz="quarter" idx="12"/>
          </p:nvPr>
        </p:nvSpPr>
        <p:spPr/>
        <p:txBody>
          <a:bodyPr/>
          <a:lstStyle/>
          <a:p>
            <a:fld id="{266A34EE-793E-EA45-A2C1-765A5FA2B1F8}" type="slidenum">
              <a:rPr lang="de-DE" smtClean="0"/>
              <a:t>‹#›</a:t>
            </a:fld>
            <a:endParaRPr lang="de-DE"/>
          </a:p>
        </p:txBody>
      </p:sp>
    </p:spTree>
    <p:extLst>
      <p:ext uri="{BB962C8B-B14F-4D97-AF65-F5344CB8AC3E}">
        <p14:creationId xmlns:p14="http://schemas.microsoft.com/office/powerpoint/2010/main" val="1558017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80430-084D-7647-A2CF-2F34E769A6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E5C4BA33-D713-004F-9C55-5DAEB3BF98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1AC3A03-4141-2F45-903B-B9120E8DD532}"/>
              </a:ext>
            </a:extLst>
          </p:cNvPr>
          <p:cNvSpPr>
            <a:spLocks noGrp="1"/>
          </p:cNvSpPr>
          <p:nvPr>
            <p:ph type="dt" sz="half" idx="10"/>
          </p:nvPr>
        </p:nvSpPr>
        <p:spPr/>
        <p:txBody>
          <a:bodyPr/>
          <a:lstStyle/>
          <a:p>
            <a:fld id="{CEB4F9E4-4360-499B-B36F-BA55A8609F7B}" type="datetime1">
              <a:rPr lang="de-DE" smtClean="0"/>
              <a:t>06.04.2020</a:t>
            </a:fld>
            <a:endParaRPr lang="de-DE"/>
          </a:p>
        </p:txBody>
      </p:sp>
      <p:sp>
        <p:nvSpPr>
          <p:cNvPr id="5" name="Footer Placeholder 4">
            <a:extLst>
              <a:ext uri="{FF2B5EF4-FFF2-40B4-BE49-F238E27FC236}">
                <a16:creationId xmlns:a16="http://schemas.microsoft.com/office/drawing/2014/main" id="{A9EAC070-BB96-344E-AF69-BEECC575FC6A}"/>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FADAD6A9-4FB3-6349-B213-E0EE2F2CBFD4}"/>
              </a:ext>
            </a:extLst>
          </p:cNvPr>
          <p:cNvSpPr>
            <a:spLocks noGrp="1"/>
          </p:cNvSpPr>
          <p:nvPr>
            <p:ph type="sldNum" sz="quarter" idx="12"/>
          </p:nvPr>
        </p:nvSpPr>
        <p:spPr/>
        <p:txBody>
          <a:bodyPr/>
          <a:lstStyle/>
          <a:p>
            <a:fld id="{266A34EE-793E-EA45-A2C1-765A5FA2B1F8}" type="slidenum">
              <a:rPr lang="de-DE" smtClean="0"/>
              <a:t>‹#›</a:t>
            </a:fld>
            <a:endParaRPr lang="de-DE"/>
          </a:p>
        </p:txBody>
      </p:sp>
    </p:spTree>
    <p:extLst>
      <p:ext uri="{BB962C8B-B14F-4D97-AF65-F5344CB8AC3E}">
        <p14:creationId xmlns:p14="http://schemas.microsoft.com/office/powerpoint/2010/main" val="2265736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8A14-B670-2346-ADD2-C0ACD46109D4}"/>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D1AD5335-174A-1E40-991C-5436BD2C9A6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0698E88A-CF66-AF47-B94B-8DD0915191F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398EB15B-6EA8-2844-ABB0-2F78F7482C3B}"/>
              </a:ext>
            </a:extLst>
          </p:cNvPr>
          <p:cNvSpPr>
            <a:spLocks noGrp="1"/>
          </p:cNvSpPr>
          <p:nvPr>
            <p:ph type="dt" sz="half" idx="10"/>
          </p:nvPr>
        </p:nvSpPr>
        <p:spPr/>
        <p:txBody>
          <a:bodyPr/>
          <a:lstStyle/>
          <a:p>
            <a:fld id="{F7547C07-CFC3-4E8E-9E85-228C8B488CD1}" type="datetime1">
              <a:rPr lang="de-DE" smtClean="0"/>
              <a:t>06.04.2020</a:t>
            </a:fld>
            <a:endParaRPr lang="de-DE"/>
          </a:p>
        </p:txBody>
      </p:sp>
      <p:sp>
        <p:nvSpPr>
          <p:cNvPr id="6" name="Footer Placeholder 5">
            <a:extLst>
              <a:ext uri="{FF2B5EF4-FFF2-40B4-BE49-F238E27FC236}">
                <a16:creationId xmlns:a16="http://schemas.microsoft.com/office/drawing/2014/main" id="{0D1ABF23-8CFC-C047-9A64-867E49698BBE}"/>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FE4E721B-0636-6546-AB05-F14D3A8439CE}"/>
              </a:ext>
            </a:extLst>
          </p:cNvPr>
          <p:cNvSpPr>
            <a:spLocks noGrp="1"/>
          </p:cNvSpPr>
          <p:nvPr>
            <p:ph type="sldNum" sz="quarter" idx="12"/>
          </p:nvPr>
        </p:nvSpPr>
        <p:spPr/>
        <p:txBody>
          <a:bodyPr/>
          <a:lstStyle/>
          <a:p>
            <a:fld id="{266A34EE-793E-EA45-A2C1-765A5FA2B1F8}" type="slidenum">
              <a:rPr lang="de-DE" smtClean="0"/>
              <a:t>‹#›</a:t>
            </a:fld>
            <a:endParaRPr lang="de-DE"/>
          </a:p>
        </p:txBody>
      </p:sp>
    </p:spTree>
    <p:extLst>
      <p:ext uri="{BB962C8B-B14F-4D97-AF65-F5344CB8AC3E}">
        <p14:creationId xmlns:p14="http://schemas.microsoft.com/office/powerpoint/2010/main" val="1986738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DC3B1-BC0B-634B-82CC-C1A6BEEA807B}"/>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DF782189-8FBD-4744-AA99-9C450C10FE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AC0C7A9-01EC-7742-B5B2-B047D130A86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F0581EE0-0699-1C40-8661-62E1BA7F87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AEDDD0B-B679-0546-972C-4EA3A22CDFF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CD8AC2AD-2B31-A14E-9FAE-C6A5797F2A4F}"/>
              </a:ext>
            </a:extLst>
          </p:cNvPr>
          <p:cNvSpPr>
            <a:spLocks noGrp="1"/>
          </p:cNvSpPr>
          <p:nvPr>
            <p:ph type="dt" sz="half" idx="10"/>
          </p:nvPr>
        </p:nvSpPr>
        <p:spPr/>
        <p:txBody>
          <a:bodyPr/>
          <a:lstStyle/>
          <a:p>
            <a:fld id="{2215A030-BE9E-4DE4-821A-774F8CE2C808}" type="datetime1">
              <a:rPr lang="de-DE" smtClean="0"/>
              <a:t>06.04.2020</a:t>
            </a:fld>
            <a:endParaRPr lang="de-DE"/>
          </a:p>
        </p:txBody>
      </p:sp>
      <p:sp>
        <p:nvSpPr>
          <p:cNvPr id="8" name="Footer Placeholder 7">
            <a:extLst>
              <a:ext uri="{FF2B5EF4-FFF2-40B4-BE49-F238E27FC236}">
                <a16:creationId xmlns:a16="http://schemas.microsoft.com/office/drawing/2014/main" id="{662E87BC-070E-E246-A44C-262AED050559}"/>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E53B586C-83D6-E24F-BB3E-BB82FE36E0AC}"/>
              </a:ext>
            </a:extLst>
          </p:cNvPr>
          <p:cNvSpPr>
            <a:spLocks noGrp="1"/>
          </p:cNvSpPr>
          <p:nvPr>
            <p:ph type="sldNum" sz="quarter" idx="12"/>
          </p:nvPr>
        </p:nvSpPr>
        <p:spPr/>
        <p:txBody>
          <a:bodyPr/>
          <a:lstStyle/>
          <a:p>
            <a:fld id="{266A34EE-793E-EA45-A2C1-765A5FA2B1F8}" type="slidenum">
              <a:rPr lang="de-DE" smtClean="0"/>
              <a:t>‹#›</a:t>
            </a:fld>
            <a:endParaRPr lang="de-DE"/>
          </a:p>
        </p:txBody>
      </p:sp>
    </p:spTree>
    <p:extLst>
      <p:ext uri="{BB962C8B-B14F-4D97-AF65-F5344CB8AC3E}">
        <p14:creationId xmlns:p14="http://schemas.microsoft.com/office/powerpoint/2010/main" val="896956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B7F0-5819-2949-80CA-F187B5F4E7B5}"/>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E74CCF02-46AD-2A48-A760-A12DCF4B72D0}"/>
              </a:ext>
            </a:extLst>
          </p:cNvPr>
          <p:cNvSpPr>
            <a:spLocks noGrp="1"/>
          </p:cNvSpPr>
          <p:nvPr>
            <p:ph type="dt" sz="half" idx="10"/>
          </p:nvPr>
        </p:nvSpPr>
        <p:spPr/>
        <p:txBody>
          <a:bodyPr/>
          <a:lstStyle/>
          <a:p>
            <a:fld id="{1A0D111F-BD68-4F89-8423-E603AA9DA81C}" type="datetime1">
              <a:rPr lang="de-DE" smtClean="0"/>
              <a:t>06.04.2020</a:t>
            </a:fld>
            <a:endParaRPr lang="de-DE"/>
          </a:p>
        </p:txBody>
      </p:sp>
      <p:sp>
        <p:nvSpPr>
          <p:cNvPr id="4" name="Footer Placeholder 3">
            <a:extLst>
              <a:ext uri="{FF2B5EF4-FFF2-40B4-BE49-F238E27FC236}">
                <a16:creationId xmlns:a16="http://schemas.microsoft.com/office/drawing/2014/main" id="{8D7E28B1-F915-5D49-AAE6-F28DC8933DEB}"/>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F3BEA1F8-EEA9-1B41-89CE-0220928FE128}"/>
              </a:ext>
            </a:extLst>
          </p:cNvPr>
          <p:cNvSpPr>
            <a:spLocks noGrp="1"/>
          </p:cNvSpPr>
          <p:nvPr>
            <p:ph type="sldNum" sz="quarter" idx="12"/>
          </p:nvPr>
        </p:nvSpPr>
        <p:spPr/>
        <p:txBody>
          <a:bodyPr/>
          <a:lstStyle/>
          <a:p>
            <a:fld id="{266A34EE-793E-EA45-A2C1-765A5FA2B1F8}" type="slidenum">
              <a:rPr lang="de-DE" smtClean="0"/>
              <a:t>‹#›</a:t>
            </a:fld>
            <a:endParaRPr lang="de-DE"/>
          </a:p>
        </p:txBody>
      </p:sp>
    </p:spTree>
    <p:extLst>
      <p:ext uri="{BB962C8B-B14F-4D97-AF65-F5344CB8AC3E}">
        <p14:creationId xmlns:p14="http://schemas.microsoft.com/office/powerpoint/2010/main" val="1696173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CCAE41-1281-B445-AAA9-F47DB29F8CF5}"/>
              </a:ext>
            </a:extLst>
          </p:cNvPr>
          <p:cNvSpPr>
            <a:spLocks noGrp="1"/>
          </p:cNvSpPr>
          <p:nvPr>
            <p:ph type="dt" sz="half" idx="10"/>
          </p:nvPr>
        </p:nvSpPr>
        <p:spPr/>
        <p:txBody>
          <a:bodyPr/>
          <a:lstStyle/>
          <a:p>
            <a:fld id="{2C7F27B1-BBA1-4C27-8A2F-E01354487744}" type="datetime1">
              <a:rPr lang="de-DE" smtClean="0"/>
              <a:t>06.04.2020</a:t>
            </a:fld>
            <a:endParaRPr lang="de-DE"/>
          </a:p>
        </p:txBody>
      </p:sp>
      <p:sp>
        <p:nvSpPr>
          <p:cNvPr id="3" name="Footer Placeholder 2">
            <a:extLst>
              <a:ext uri="{FF2B5EF4-FFF2-40B4-BE49-F238E27FC236}">
                <a16:creationId xmlns:a16="http://schemas.microsoft.com/office/drawing/2014/main" id="{B617AC60-DD0C-3646-94AB-222348D4F52B}"/>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5A9D999D-BB05-D740-8D81-2BEEB60111B8}"/>
              </a:ext>
            </a:extLst>
          </p:cNvPr>
          <p:cNvSpPr>
            <a:spLocks noGrp="1"/>
          </p:cNvSpPr>
          <p:nvPr>
            <p:ph type="sldNum" sz="quarter" idx="12"/>
          </p:nvPr>
        </p:nvSpPr>
        <p:spPr/>
        <p:txBody>
          <a:bodyPr/>
          <a:lstStyle/>
          <a:p>
            <a:fld id="{266A34EE-793E-EA45-A2C1-765A5FA2B1F8}" type="slidenum">
              <a:rPr lang="de-DE" smtClean="0"/>
              <a:t>‹#›</a:t>
            </a:fld>
            <a:endParaRPr lang="de-DE"/>
          </a:p>
        </p:txBody>
      </p:sp>
    </p:spTree>
    <p:extLst>
      <p:ext uri="{BB962C8B-B14F-4D97-AF65-F5344CB8AC3E}">
        <p14:creationId xmlns:p14="http://schemas.microsoft.com/office/powerpoint/2010/main" val="490453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30DAE-9256-F641-9C4F-476527D22D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8FAFC5FC-42F1-9C46-93F1-7A46487BCF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579FD528-6655-234C-B1C4-0E0950CD6E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1D425D-8621-6C4A-8F5B-E1E91A61E43F}"/>
              </a:ext>
            </a:extLst>
          </p:cNvPr>
          <p:cNvSpPr>
            <a:spLocks noGrp="1"/>
          </p:cNvSpPr>
          <p:nvPr>
            <p:ph type="dt" sz="half" idx="10"/>
          </p:nvPr>
        </p:nvSpPr>
        <p:spPr/>
        <p:txBody>
          <a:bodyPr/>
          <a:lstStyle/>
          <a:p>
            <a:fld id="{2DFEE806-30D6-4F43-9FE9-861479A06D54}" type="datetime1">
              <a:rPr lang="de-DE" smtClean="0"/>
              <a:t>06.04.2020</a:t>
            </a:fld>
            <a:endParaRPr lang="de-DE"/>
          </a:p>
        </p:txBody>
      </p:sp>
      <p:sp>
        <p:nvSpPr>
          <p:cNvPr id="6" name="Footer Placeholder 5">
            <a:extLst>
              <a:ext uri="{FF2B5EF4-FFF2-40B4-BE49-F238E27FC236}">
                <a16:creationId xmlns:a16="http://schemas.microsoft.com/office/drawing/2014/main" id="{A7B2A9D8-ABA2-A64E-9CFE-5F7D9368F691}"/>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AE88CDB6-CFE9-C846-BBB4-F00AECE0E109}"/>
              </a:ext>
            </a:extLst>
          </p:cNvPr>
          <p:cNvSpPr>
            <a:spLocks noGrp="1"/>
          </p:cNvSpPr>
          <p:nvPr>
            <p:ph type="sldNum" sz="quarter" idx="12"/>
          </p:nvPr>
        </p:nvSpPr>
        <p:spPr/>
        <p:txBody>
          <a:bodyPr/>
          <a:lstStyle/>
          <a:p>
            <a:fld id="{266A34EE-793E-EA45-A2C1-765A5FA2B1F8}" type="slidenum">
              <a:rPr lang="de-DE" smtClean="0"/>
              <a:t>‹#›</a:t>
            </a:fld>
            <a:endParaRPr lang="de-DE"/>
          </a:p>
        </p:txBody>
      </p:sp>
    </p:spTree>
    <p:extLst>
      <p:ext uri="{BB962C8B-B14F-4D97-AF65-F5344CB8AC3E}">
        <p14:creationId xmlns:p14="http://schemas.microsoft.com/office/powerpoint/2010/main" val="1140007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C5D05-40AE-6543-A7B2-2BF9AF290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C82A1E67-AAE8-874A-801A-1A998B8A7D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E3674814-DAC3-1341-B439-619A3FFC6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BDF70F-756B-504B-AE6A-7B426334264A}"/>
              </a:ext>
            </a:extLst>
          </p:cNvPr>
          <p:cNvSpPr>
            <a:spLocks noGrp="1"/>
          </p:cNvSpPr>
          <p:nvPr>
            <p:ph type="dt" sz="half" idx="10"/>
          </p:nvPr>
        </p:nvSpPr>
        <p:spPr/>
        <p:txBody>
          <a:bodyPr/>
          <a:lstStyle/>
          <a:p>
            <a:fld id="{A80003E5-ADE2-4F53-A13C-C278FC0E33C9}" type="datetime1">
              <a:rPr lang="de-DE" smtClean="0"/>
              <a:t>06.04.2020</a:t>
            </a:fld>
            <a:endParaRPr lang="de-DE"/>
          </a:p>
        </p:txBody>
      </p:sp>
      <p:sp>
        <p:nvSpPr>
          <p:cNvPr id="6" name="Footer Placeholder 5">
            <a:extLst>
              <a:ext uri="{FF2B5EF4-FFF2-40B4-BE49-F238E27FC236}">
                <a16:creationId xmlns:a16="http://schemas.microsoft.com/office/drawing/2014/main" id="{FFCB9CC6-522F-454F-8DCA-A3DE4F9338D8}"/>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491DDF81-D893-3A42-908C-702F4DE5549A}"/>
              </a:ext>
            </a:extLst>
          </p:cNvPr>
          <p:cNvSpPr>
            <a:spLocks noGrp="1"/>
          </p:cNvSpPr>
          <p:nvPr>
            <p:ph type="sldNum" sz="quarter" idx="12"/>
          </p:nvPr>
        </p:nvSpPr>
        <p:spPr/>
        <p:txBody>
          <a:bodyPr/>
          <a:lstStyle/>
          <a:p>
            <a:fld id="{266A34EE-793E-EA45-A2C1-765A5FA2B1F8}" type="slidenum">
              <a:rPr lang="de-DE" smtClean="0"/>
              <a:t>‹#›</a:t>
            </a:fld>
            <a:endParaRPr lang="de-DE"/>
          </a:p>
        </p:txBody>
      </p:sp>
    </p:spTree>
    <p:extLst>
      <p:ext uri="{BB962C8B-B14F-4D97-AF65-F5344CB8AC3E}">
        <p14:creationId xmlns:p14="http://schemas.microsoft.com/office/powerpoint/2010/main" val="3060744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D9F5AE-7D3C-3140-AE74-1D38FBB95E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9393B1F4-B5AB-934D-8D3F-4C62609205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B7E81864-AE76-8B40-8E86-522AA6BAC1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56BB2-7B28-4BCB-B93F-B194B319E782}" type="datetime1">
              <a:rPr lang="de-DE" smtClean="0"/>
              <a:t>06.04.2020</a:t>
            </a:fld>
            <a:endParaRPr lang="de-DE"/>
          </a:p>
        </p:txBody>
      </p:sp>
      <p:sp>
        <p:nvSpPr>
          <p:cNvPr id="5" name="Footer Placeholder 4">
            <a:extLst>
              <a:ext uri="{FF2B5EF4-FFF2-40B4-BE49-F238E27FC236}">
                <a16:creationId xmlns:a16="http://schemas.microsoft.com/office/drawing/2014/main" id="{209EA486-A919-C14E-856E-D0FB8B27A6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3E62979F-F997-CB40-B73D-5E7DFC4400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A34EE-793E-EA45-A2C1-765A5FA2B1F8}" type="slidenum">
              <a:rPr lang="de-DE" smtClean="0"/>
              <a:t>‹#›</a:t>
            </a:fld>
            <a:endParaRPr lang="de-DE"/>
          </a:p>
        </p:txBody>
      </p:sp>
    </p:spTree>
    <p:extLst>
      <p:ext uri="{BB962C8B-B14F-4D97-AF65-F5344CB8AC3E}">
        <p14:creationId xmlns:p14="http://schemas.microsoft.com/office/powerpoint/2010/main" val="4292689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1A611-6C1B-4921-9FF3-100A0D03D33E}"/>
              </a:ext>
            </a:extLst>
          </p:cNvPr>
          <p:cNvSpPr>
            <a:spLocks noGrp="1"/>
          </p:cNvSpPr>
          <p:nvPr>
            <p:ph type="ctrTitle"/>
          </p:nvPr>
        </p:nvSpPr>
        <p:spPr/>
        <p:txBody>
          <a:bodyPr/>
          <a:lstStyle/>
          <a:p>
            <a:r>
              <a:rPr lang="en-US" dirty="0"/>
              <a:t>Notes/discussion of pywbem_mock directions</a:t>
            </a:r>
          </a:p>
        </p:txBody>
      </p:sp>
      <p:sp>
        <p:nvSpPr>
          <p:cNvPr id="3" name="Subtitle 2">
            <a:extLst>
              <a:ext uri="{FF2B5EF4-FFF2-40B4-BE49-F238E27FC236}">
                <a16:creationId xmlns:a16="http://schemas.microsoft.com/office/drawing/2014/main" id="{930A58C9-97BA-434C-9F68-23942EF27B31}"/>
              </a:ext>
            </a:extLst>
          </p:cNvPr>
          <p:cNvSpPr>
            <a:spLocks noGrp="1"/>
          </p:cNvSpPr>
          <p:nvPr>
            <p:ph type="subTitle" idx="1"/>
          </p:nvPr>
        </p:nvSpPr>
        <p:spPr>
          <a:xfrm>
            <a:off x="1524000" y="3602038"/>
            <a:ext cx="9144000" cy="2798762"/>
          </a:xfrm>
        </p:spPr>
        <p:txBody>
          <a:bodyPr>
            <a:normAutofit/>
          </a:bodyPr>
          <a:lstStyle/>
          <a:p>
            <a:r>
              <a:rPr lang="en-US" dirty="0"/>
              <a:t>K. Schopmeyer, A. Maier</a:t>
            </a:r>
          </a:p>
          <a:p>
            <a:r>
              <a:rPr lang="en-US" dirty="0"/>
              <a:t>Original Jan 2020</a:t>
            </a:r>
          </a:p>
          <a:p>
            <a:r>
              <a:rPr lang="en-US" dirty="0"/>
              <a:t>Updated Discussion 15 Jan 2020</a:t>
            </a:r>
          </a:p>
          <a:p>
            <a:r>
              <a:rPr lang="en-US" dirty="0"/>
              <a:t>Update Feb 2020 to reflect design of data store and object store</a:t>
            </a:r>
          </a:p>
          <a:p>
            <a:r>
              <a:rPr lang="en-US" dirty="0"/>
              <a:t>Update 6 April 2020 to reflect design of providers. See page</a:t>
            </a:r>
          </a:p>
          <a:p>
            <a:endParaRPr lang="en-US" dirty="0"/>
          </a:p>
          <a:p>
            <a:endParaRPr lang="en-US" dirty="0"/>
          </a:p>
        </p:txBody>
      </p:sp>
      <p:sp>
        <p:nvSpPr>
          <p:cNvPr id="4" name="Date Placeholder 3">
            <a:extLst>
              <a:ext uri="{FF2B5EF4-FFF2-40B4-BE49-F238E27FC236}">
                <a16:creationId xmlns:a16="http://schemas.microsoft.com/office/drawing/2014/main" id="{41677750-C8D0-476E-9314-BEB7E21A2FB5}"/>
              </a:ext>
            </a:extLst>
          </p:cNvPr>
          <p:cNvSpPr>
            <a:spLocks noGrp="1"/>
          </p:cNvSpPr>
          <p:nvPr>
            <p:ph type="dt" sz="half" idx="10"/>
          </p:nvPr>
        </p:nvSpPr>
        <p:spPr/>
        <p:txBody>
          <a:bodyPr/>
          <a:lstStyle/>
          <a:p>
            <a:fld id="{78AD0F07-AB73-42FB-9EB9-C011C90D146D}" type="datetime1">
              <a:rPr lang="de-DE" smtClean="0"/>
              <a:t>06.04.2020</a:t>
            </a:fld>
            <a:endParaRPr lang="de-DE"/>
          </a:p>
        </p:txBody>
      </p:sp>
      <p:sp>
        <p:nvSpPr>
          <p:cNvPr id="5" name="Slide Number Placeholder 4">
            <a:extLst>
              <a:ext uri="{FF2B5EF4-FFF2-40B4-BE49-F238E27FC236}">
                <a16:creationId xmlns:a16="http://schemas.microsoft.com/office/drawing/2014/main" id="{F5C0D5AC-AAED-4F1B-BAB9-AA649ECBB44B}"/>
              </a:ext>
            </a:extLst>
          </p:cNvPr>
          <p:cNvSpPr>
            <a:spLocks noGrp="1"/>
          </p:cNvSpPr>
          <p:nvPr>
            <p:ph type="sldNum" sz="quarter" idx="12"/>
          </p:nvPr>
        </p:nvSpPr>
        <p:spPr/>
        <p:txBody>
          <a:bodyPr/>
          <a:lstStyle/>
          <a:p>
            <a:fld id="{266A34EE-793E-EA45-A2C1-765A5FA2B1F8}" type="slidenum">
              <a:rPr lang="de-DE" smtClean="0"/>
              <a:t>1</a:t>
            </a:fld>
            <a:endParaRPr lang="de-DE"/>
          </a:p>
        </p:txBody>
      </p:sp>
    </p:spTree>
    <p:extLst>
      <p:ext uri="{BB962C8B-B14F-4D97-AF65-F5344CB8AC3E}">
        <p14:creationId xmlns:p14="http://schemas.microsoft.com/office/powerpoint/2010/main" val="2171016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0A4C05-8B6E-6A4E-BFEC-AF5CE8B39836}"/>
              </a:ext>
            </a:extLst>
          </p:cNvPr>
          <p:cNvSpPr/>
          <p:nvPr/>
        </p:nvSpPr>
        <p:spPr>
          <a:xfrm>
            <a:off x="1034127" y="4990877"/>
            <a:ext cx="224027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InMemoryRepository</a:t>
            </a:r>
          </a:p>
        </p:txBody>
      </p:sp>
      <p:sp>
        <p:nvSpPr>
          <p:cNvPr id="9" name="Rectangle 8">
            <a:extLst>
              <a:ext uri="{FF2B5EF4-FFF2-40B4-BE49-F238E27FC236}">
                <a16:creationId xmlns:a16="http://schemas.microsoft.com/office/drawing/2014/main" id="{0E38F325-B7D6-214E-8536-B2E0990157A2}"/>
              </a:ext>
            </a:extLst>
          </p:cNvPr>
          <p:cNvSpPr/>
          <p:nvPr/>
        </p:nvSpPr>
        <p:spPr>
          <a:xfrm>
            <a:off x="3967989" y="4984360"/>
            <a:ext cx="177869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WBEM server adapter</a:t>
            </a:r>
          </a:p>
        </p:txBody>
      </p:sp>
      <p:sp>
        <p:nvSpPr>
          <p:cNvPr id="10" name="Rectangle 9">
            <a:extLst>
              <a:ext uri="{FF2B5EF4-FFF2-40B4-BE49-F238E27FC236}">
                <a16:creationId xmlns:a16="http://schemas.microsoft.com/office/drawing/2014/main" id="{9213071A-4AAE-DD4B-9E16-041E74964B6E}"/>
              </a:ext>
            </a:extLst>
          </p:cNvPr>
          <p:cNvSpPr/>
          <p:nvPr/>
        </p:nvSpPr>
        <p:spPr>
          <a:xfrm>
            <a:off x="5859420" y="4984360"/>
            <a:ext cx="1787045"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accent1"/>
                </a:solidFill>
              </a:rPr>
              <a:t>Local</a:t>
            </a:r>
            <a:r>
              <a:rPr lang="de-DE" dirty="0">
                <a:solidFill>
                  <a:schemeClr val="accent1"/>
                </a:solidFill>
              </a:rPr>
              <a:t> </a:t>
            </a:r>
            <a:r>
              <a:rPr lang="de-DE" dirty="0" err="1">
                <a:solidFill>
                  <a:schemeClr val="accent1"/>
                </a:solidFill>
              </a:rPr>
              <a:t>file</a:t>
            </a:r>
            <a:r>
              <a:rPr lang="de-DE" dirty="0">
                <a:solidFill>
                  <a:schemeClr val="accent1"/>
                </a:solidFill>
              </a:rPr>
              <a:t> </a:t>
            </a:r>
            <a:r>
              <a:rPr lang="de-DE" dirty="0" err="1">
                <a:solidFill>
                  <a:schemeClr val="accent1"/>
                </a:solidFill>
              </a:rPr>
              <a:t>system</a:t>
            </a:r>
            <a:r>
              <a:rPr lang="de-DE" dirty="0">
                <a:solidFill>
                  <a:schemeClr val="accent1"/>
                </a:solidFill>
              </a:rPr>
              <a:t> </a:t>
            </a:r>
            <a:r>
              <a:rPr lang="de-DE" dirty="0" err="1">
                <a:solidFill>
                  <a:schemeClr val="accent1"/>
                </a:solidFill>
              </a:rPr>
              <a:t>repository</a:t>
            </a:r>
            <a:endParaRPr lang="de-DE" dirty="0">
              <a:solidFill>
                <a:schemeClr val="accent1"/>
              </a:solidFill>
            </a:endParaRPr>
          </a:p>
        </p:txBody>
      </p:sp>
      <p:sp>
        <p:nvSpPr>
          <p:cNvPr id="11" name="Rectangle 10">
            <a:extLst>
              <a:ext uri="{FF2B5EF4-FFF2-40B4-BE49-F238E27FC236}">
                <a16:creationId xmlns:a16="http://schemas.microsoft.com/office/drawing/2014/main" id="{73BAEA8C-FAA6-BF44-AA22-9D6655B4FB0D}"/>
              </a:ext>
            </a:extLst>
          </p:cNvPr>
          <p:cNvSpPr/>
          <p:nvPr/>
        </p:nvSpPr>
        <p:spPr>
          <a:xfrm>
            <a:off x="1200430" y="3731491"/>
            <a:ext cx="1907670"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MOF Compiler</a:t>
            </a:r>
          </a:p>
        </p:txBody>
      </p:sp>
      <p:sp>
        <p:nvSpPr>
          <p:cNvPr id="12" name="Rectangle 11">
            <a:extLst>
              <a:ext uri="{FF2B5EF4-FFF2-40B4-BE49-F238E27FC236}">
                <a16:creationId xmlns:a16="http://schemas.microsoft.com/office/drawing/2014/main" id="{CB021D7A-F124-374A-9F9D-19D947DF5627}"/>
              </a:ext>
            </a:extLst>
          </p:cNvPr>
          <p:cNvSpPr/>
          <p:nvPr/>
        </p:nvSpPr>
        <p:spPr>
          <a:xfrm>
            <a:off x="5253778" y="1399721"/>
            <a:ext cx="3503276" cy="1016834"/>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CIMOM core without protocol</a:t>
            </a:r>
          </a:p>
          <a:p>
            <a:pPr algn="ctr"/>
            <a:r>
              <a:rPr lang="de-DE" dirty="0">
                <a:solidFill>
                  <a:schemeClr val="tx1"/>
                </a:solidFill>
              </a:rPr>
              <a:t>i.e the mocker. (MOCKCIMOM) </a:t>
            </a:r>
          </a:p>
        </p:txBody>
      </p:sp>
      <p:sp>
        <p:nvSpPr>
          <p:cNvPr id="14" name="Rectangle 13">
            <a:extLst>
              <a:ext uri="{FF2B5EF4-FFF2-40B4-BE49-F238E27FC236}">
                <a16:creationId xmlns:a16="http://schemas.microsoft.com/office/drawing/2014/main" id="{14E44039-9867-0340-94E2-0316C60EE38A}"/>
              </a:ext>
            </a:extLst>
          </p:cNvPr>
          <p:cNvSpPr/>
          <p:nvPr/>
        </p:nvSpPr>
        <p:spPr>
          <a:xfrm>
            <a:off x="6187856" y="590026"/>
            <a:ext cx="5586609"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WBEMConnection</a:t>
            </a:r>
            <a:br>
              <a:rPr lang="de-DE" dirty="0">
                <a:solidFill>
                  <a:schemeClr val="tx1"/>
                </a:solidFill>
              </a:rPr>
            </a:br>
            <a:r>
              <a:rPr lang="de-DE" dirty="0">
                <a:solidFill>
                  <a:schemeClr val="tx1"/>
                </a:solidFill>
              </a:rPr>
              <a:t>(all </a:t>
            </a:r>
            <a:r>
              <a:rPr lang="de-DE" dirty="0" err="1">
                <a:solidFill>
                  <a:schemeClr val="tx1"/>
                </a:solidFill>
              </a:rPr>
              <a:t>client</a:t>
            </a:r>
            <a:r>
              <a:rPr lang="de-DE" dirty="0">
                <a:solidFill>
                  <a:schemeClr val="tx1"/>
                </a:solidFill>
              </a:rPr>
              <a:t> </a:t>
            </a:r>
            <a:r>
              <a:rPr lang="de-DE" dirty="0" err="1">
                <a:solidFill>
                  <a:schemeClr val="tx1"/>
                </a:solidFill>
              </a:rPr>
              <a:t>ops</a:t>
            </a:r>
            <a:r>
              <a:rPr lang="de-DE" dirty="0">
                <a:solidFill>
                  <a:schemeClr val="tx1"/>
                </a:solidFill>
              </a:rPr>
              <a:t> </a:t>
            </a:r>
            <a:r>
              <a:rPr lang="de-DE" dirty="0" err="1">
                <a:solidFill>
                  <a:schemeClr val="tx1"/>
                </a:solidFill>
              </a:rPr>
              <a:t>with</a:t>
            </a:r>
            <a:r>
              <a:rPr lang="de-DE" dirty="0">
                <a:solidFill>
                  <a:schemeClr val="tx1"/>
                </a:solidFill>
              </a:rPr>
              <a:t> </a:t>
            </a:r>
            <a:r>
              <a:rPr lang="de-DE" dirty="0" err="1">
                <a:solidFill>
                  <a:schemeClr val="tx1"/>
                </a:solidFill>
              </a:rPr>
              <a:t>full</a:t>
            </a:r>
            <a:r>
              <a:rPr lang="de-DE" dirty="0">
                <a:solidFill>
                  <a:schemeClr val="tx1"/>
                </a:solidFill>
              </a:rPr>
              <a:t> </a:t>
            </a:r>
            <a:r>
              <a:rPr lang="de-DE" dirty="0" err="1">
                <a:solidFill>
                  <a:schemeClr val="tx1"/>
                </a:solidFill>
              </a:rPr>
              <a:t>set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params</a:t>
            </a:r>
            <a:r>
              <a:rPr lang="de-DE" dirty="0">
                <a:solidFill>
                  <a:schemeClr val="tx1"/>
                </a:solidFill>
              </a:rPr>
              <a:t>)</a:t>
            </a:r>
          </a:p>
        </p:txBody>
      </p:sp>
      <p:sp>
        <p:nvSpPr>
          <p:cNvPr id="16" name="Rectangle 15">
            <a:extLst>
              <a:ext uri="{FF2B5EF4-FFF2-40B4-BE49-F238E27FC236}">
                <a16:creationId xmlns:a16="http://schemas.microsoft.com/office/drawing/2014/main" id="{E4B69B15-35EA-E243-99EF-789DCCC91779}"/>
              </a:ext>
            </a:extLst>
          </p:cNvPr>
          <p:cNvSpPr/>
          <p:nvPr/>
        </p:nvSpPr>
        <p:spPr>
          <a:xfrm>
            <a:off x="8860448" y="1427962"/>
            <a:ext cx="2914017"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CIM-XML</a:t>
            </a:r>
            <a:br>
              <a:rPr lang="de-DE" dirty="0">
                <a:solidFill>
                  <a:schemeClr val="tx1"/>
                </a:solidFill>
              </a:rPr>
            </a:br>
            <a:r>
              <a:rPr lang="de-DE" dirty="0">
                <a:solidFill>
                  <a:schemeClr val="tx1"/>
                </a:solidFill>
              </a:rPr>
              <a:t>backend</a:t>
            </a:r>
          </a:p>
        </p:txBody>
      </p:sp>
      <p:sp>
        <p:nvSpPr>
          <p:cNvPr id="17" name="Rectangle 16">
            <a:extLst>
              <a:ext uri="{FF2B5EF4-FFF2-40B4-BE49-F238E27FC236}">
                <a16:creationId xmlns:a16="http://schemas.microsoft.com/office/drawing/2014/main" id="{DDF28FBC-65E9-484D-B1B4-3E0A3A504640}"/>
              </a:ext>
            </a:extLst>
          </p:cNvPr>
          <p:cNvSpPr/>
          <p:nvPr/>
        </p:nvSpPr>
        <p:spPr>
          <a:xfrm>
            <a:off x="7250704" y="3746835"/>
            <a:ext cx="2748394" cy="797256"/>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MOCK Providers</a:t>
            </a:r>
          </a:p>
          <a:p>
            <a:pPr algn="ctr"/>
            <a:r>
              <a:rPr lang="de-DE" sz="1400" dirty="0">
                <a:solidFill>
                  <a:schemeClr val="accent1"/>
                </a:solidFill>
              </a:rPr>
              <a:t>Handle specific instances</a:t>
            </a:r>
          </a:p>
          <a:p>
            <a:pPr algn="ctr"/>
            <a:r>
              <a:rPr lang="de-DE" sz="1400" dirty="0">
                <a:solidFill>
                  <a:schemeClr val="accent1"/>
                </a:solidFill>
              </a:rPr>
              <a:t>Requires registration mechanism</a:t>
            </a:r>
          </a:p>
        </p:txBody>
      </p:sp>
      <p:sp>
        <p:nvSpPr>
          <p:cNvPr id="19" name="Rectangle 18">
            <a:extLst>
              <a:ext uri="{FF2B5EF4-FFF2-40B4-BE49-F238E27FC236}">
                <a16:creationId xmlns:a16="http://schemas.microsoft.com/office/drawing/2014/main" id="{79729382-82CD-5844-9F4A-D31818CF06D5}"/>
              </a:ext>
            </a:extLst>
          </p:cNvPr>
          <p:cNvSpPr/>
          <p:nvPr/>
        </p:nvSpPr>
        <p:spPr>
          <a:xfrm>
            <a:off x="3667349" y="3734554"/>
            <a:ext cx="3416845" cy="800139"/>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Default Provider</a:t>
            </a:r>
          </a:p>
          <a:p>
            <a:pPr algn="ctr"/>
            <a:r>
              <a:rPr lang="de-DE" sz="1200" dirty="0">
                <a:solidFill>
                  <a:schemeClr val="accent1"/>
                </a:solidFill>
              </a:rPr>
              <a:t>Handles all class, qualifier and instances without a provider</a:t>
            </a:r>
          </a:p>
        </p:txBody>
      </p:sp>
      <p:sp>
        <p:nvSpPr>
          <p:cNvPr id="2" name="TextBox 1">
            <a:extLst>
              <a:ext uri="{FF2B5EF4-FFF2-40B4-BE49-F238E27FC236}">
                <a16:creationId xmlns:a16="http://schemas.microsoft.com/office/drawing/2014/main" id="{8345DD3B-9097-0449-B9D8-7B90CD693D86}"/>
              </a:ext>
            </a:extLst>
          </p:cNvPr>
          <p:cNvSpPr txBox="1"/>
          <p:nvPr/>
        </p:nvSpPr>
        <p:spPr>
          <a:xfrm>
            <a:off x="527602" y="243887"/>
            <a:ext cx="7508402" cy="369332"/>
          </a:xfrm>
          <a:prstGeom prst="rect">
            <a:avLst/>
          </a:prstGeom>
          <a:noFill/>
        </p:spPr>
        <p:txBody>
          <a:bodyPr wrap="none" rtlCol="0">
            <a:spAutoFit/>
          </a:bodyPr>
          <a:lstStyle/>
          <a:p>
            <a:r>
              <a:rPr lang="de-DE" dirty="0"/>
              <a:t>Results of discussion,  15 Jan 2020. Started with slide ideal structure for future</a:t>
            </a:r>
          </a:p>
        </p:txBody>
      </p:sp>
      <p:sp>
        <p:nvSpPr>
          <p:cNvPr id="7" name="TextBox 6">
            <a:extLst>
              <a:ext uri="{FF2B5EF4-FFF2-40B4-BE49-F238E27FC236}">
                <a16:creationId xmlns:a16="http://schemas.microsoft.com/office/drawing/2014/main" id="{B0BEC749-D454-4F98-9EF5-48E3E99CE072}"/>
              </a:ext>
            </a:extLst>
          </p:cNvPr>
          <p:cNvSpPr txBox="1"/>
          <p:nvPr/>
        </p:nvSpPr>
        <p:spPr>
          <a:xfrm>
            <a:off x="417535" y="5927158"/>
            <a:ext cx="3690177" cy="830997"/>
          </a:xfrm>
          <a:prstGeom prst="rect">
            <a:avLst/>
          </a:prstGeom>
          <a:noFill/>
        </p:spPr>
        <p:txBody>
          <a:bodyPr wrap="none" rtlCol="0">
            <a:spAutoFit/>
          </a:bodyPr>
          <a:lstStyle/>
          <a:p>
            <a:r>
              <a:rPr lang="en-US" sz="1200" dirty="0"/>
              <a:t>What will clients use the mocker for:</a:t>
            </a:r>
          </a:p>
          <a:p>
            <a:pPr marL="171450" indent="-171450">
              <a:buFont typeface="Arial" panose="020B0604020202020204" pitchFamily="34" charset="0"/>
              <a:buChar char="•"/>
            </a:pPr>
            <a:r>
              <a:rPr lang="en-US" sz="1200" dirty="0"/>
              <a:t>Test with absolutely known server data</a:t>
            </a:r>
          </a:p>
          <a:p>
            <a:pPr marL="171450" indent="-171450">
              <a:buFont typeface="Arial" panose="020B0604020202020204" pitchFamily="34" charset="0"/>
              <a:buChar char="•"/>
            </a:pPr>
            <a:r>
              <a:rPr lang="en-US" sz="1200" dirty="0"/>
              <a:t>Test error conditions that are hard to test with server.</a:t>
            </a:r>
          </a:p>
          <a:p>
            <a:pPr marL="171450" indent="-171450">
              <a:buFont typeface="Arial" panose="020B0604020202020204" pitchFamily="34" charset="0"/>
              <a:buChar char="•"/>
            </a:pPr>
            <a:r>
              <a:rPr lang="en-US" sz="1200" dirty="0"/>
              <a:t>Testing when the server does not exist.</a:t>
            </a:r>
          </a:p>
        </p:txBody>
      </p:sp>
      <p:sp>
        <p:nvSpPr>
          <p:cNvPr id="13" name="TextBox 12">
            <a:extLst>
              <a:ext uri="{FF2B5EF4-FFF2-40B4-BE49-F238E27FC236}">
                <a16:creationId xmlns:a16="http://schemas.microsoft.com/office/drawing/2014/main" id="{E5149622-CCBC-40F8-B126-3FA7B5027BD8}"/>
              </a:ext>
            </a:extLst>
          </p:cNvPr>
          <p:cNvSpPr txBox="1"/>
          <p:nvPr/>
        </p:nvSpPr>
        <p:spPr>
          <a:xfrm>
            <a:off x="5549022" y="6007783"/>
            <a:ext cx="2407839" cy="800219"/>
          </a:xfrm>
          <a:prstGeom prst="rect">
            <a:avLst/>
          </a:prstGeom>
          <a:noFill/>
        </p:spPr>
        <p:txBody>
          <a:bodyPr wrap="none" rtlCol="0">
            <a:spAutoFit/>
          </a:bodyPr>
          <a:lstStyle/>
          <a:p>
            <a:r>
              <a:rPr lang="en-US" sz="1400" dirty="0"/>
              <a:t>Errors we need to account for</a:t>
            </a:r>
          </a:p>
          <a:p>
            <a:pPr marL="285750" indent="-285750">
              <a:buFont typeface="Arial" panose="020B0604020202020204" pitchFamily="34" charset="0"/>
              <a:buChar char="•"/>
            </a:pPr>
            <a:r>
              <a:rPr lang="en-US" sz="1400" dirty="0"/>
              <a:t>Instance level only</a:t>
            </a:r>
          </a:p>
          <a:p>
            <a:endParaRPr lang="en-US" dirty="0"/>
          </a:p>
        </p:txBody>
      </p:sp>
      <p:sp>
        <p:nvSpPr>
          <p:cNvPr id="23" name="Speech Bubble: Rectangle with Corners Rounded 22">
            <a:extLst>
              <a:ext uri="{FF2B5EF4-FFF2-40B4-BE49-F238E27FC236}">
                <a16:creationId xmlns:a16="http://schemas.microsoft.com/office/drawing/2014/main" id="{AF5784C2-71FB-4F68-86C5-F57CF287E13E}"/>
              </a:ext>
            </a:extLst>
          </p:cNvPr>
          <p:cNvSpPr/>
          <p:nvPr/>
        </p:nvSpPr>
        <p:spPr>
          <a:xfrm>
            <a:off x="10351562" y="2406991"/>
            <a:ext cx="1841193" cy="674711"/>
          </a:xfrm>
          <a:prstGeom prst="wedgeRoundRectCallout">
            <a:avLst>
              <a:gd name="adj1" fmla="val -137101"/>
              <a:gd name="adj2" fmla="val -123091"/>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These become one class with routing based on URL schema (mock://)</a:t>
            </a:r>
          </a:p>
        </p:txBody>
      </p:sp>
      <p:sp>
        <p:nvSpPr>
          <p:cNvPr id="24" name="Speech Bubble: Rectangle with Corners Rounded 23">
            <a:extLst>
              <a:ext uri="{FF2B5EF4-FFF2-40B4-BE49-F238E27FC236}">
                <a16:creationId xmlns:a16="http://schemas.microsoft.com/office/drawing/2014/main" id="{C682666D-09DF-435C-B844-81E92B60F32F}"/>
              </a:ext>
            </a:extLst>
          </p:cNvPr>
          <p:cNvSpPr/>
          <p:nvPr/>
        </p:nvSpPr>
        <p:spPr>
          <a:xfrm>
            <a:off x="9753650" y="3306477"/>
            <a:ext cx="1841193" cy="674711"/>
          </a:xfrm>
          <a:prstGeom prst="wedgeRoundRectCallout">
            <a:avLst>
              <a:gd name="adj1" fmla="val -104257"/>
              <a:gd name="adj2" fmla="val -249153"/>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Must handle class hierarchy and call default/mock providers appropriately</a:t>
            </a:r>
          </a:p>
        </p:txBody>
      </p:sp>
      <p:cxnSp>
        <p:nvCxnSpPr>
          <p:cNvPr id="26" name="Straight Connector 25">
            <a:extLst>
              <a:ext uri="{FF2B5EF4-FFF2-40B4-BE49-F238E27FC236}">
                <a16:creationId xmlns:a16="http://schemas.microsoft.com/office/drawing/2014/main" id="{FA408904-1405-452A-BA54-277A4B0AB0A2}"/>
              </a:ext>
            </a:extLst>
          </p:cNvPr>
          <p:cNvCxnSpPr>
            <a:cxnSpLocks/>
          </p:cNvCxnSpPr>
          <p:nvPr/>
        </p:nvCxnSpPr>
        <p:spPr>
          <a:xfrm flipV="1">
            <a:off x="1667802" y="2668176"/>
            <a:ext cx="8203051" cy="364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Speech Bubble: Rectangle with Corners Rounded 26">
            <a:extLst>
              <a:ext uri="{FF2B5EF4-FFF2-40B4-BE49-F238E27FC236}">
                <a16:creationId xmlns:a16="http://schemas.microsoft.com/office/drawing/2014/main" id="{52D9F52A-D371-4621-82D5-AC75199C3775}"/>
              </a:ext>
            </a:extLst>
          </p:cNvPr>
          <p:cNvSpPr/>
          <p:nvPr/>
        </p:nvSpPr>
        <p:spPr>
          <a:xfrm>
            <a:off x="4202089" y="2892844"/>
            <a:ext cx="5005893" cy="674711"/>
          </a:xfrm>
          <a:prstGeom prst="wedgeRoundRectCallout">
            <a:avLst>
              <a:gd name="adj1" fmla="val -20276"/>
              <a:gd name="adj2" fmla="val -83340"/>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accent1"/>
                </a:solidFill>
              </a:rPr>
              <a:t>Provider interface (ProviderInterface)</a:t>
            </a:r>
            <a:br>
              <a:rPr lang="de-DE" sz="1100" dirty="0">
                <a:solidFill>
                  <a:schemeClr val="accent1"/>
                </a:solidFill>
              </a:rPr>
            </a:br>
            <a:r>
              <a:rPr lang="de-DE" sz="1100" dirty="0">
                <a:solidFill>
                  <a:schemeClr val="accent1"/>
                </a:solidFill>
              </a:rPr>
              <a:t>(provider ops = all client ops + explicit namespace and implicit server)</a:t>
            </a:r>
          </a:p>
          <a:p>
            <a:pPr algn="ctr"/>
            <a:r>
              <a:rPr lang="de-DE" sz="1100" dirty="0">
                <a:solidFill>
                  <a:schemeClr val="accent1"/>
                </a:solidFill>
              </a:rPr>
              <a:t>Includes upcalls from provider</a:t>
            </a:r>
          </a:p>
        </p:txBody>
      </p:sp>
      <p:sp>
        <p:nvSpPr>
          <p:cNvPr id="28" name="Speech Bubble: Rectangle with Corners Rounded 27">
            <a:extLst>
              <a:ext uri="{FF2B5EF4-FFF2-40B4-BE49-F238E27FC236}">
                <a16:creationId xmlns:a16="http://schemas.microsoft.com/office/drawing/2014/main" id="{0534F57F-09B7-4F02-A356-C544E91D9755}"/>
              </a:ext>
            </a:extLst>
          </p:cNvPr>
          <p:cNvSpPr/>
          <p:nvPr/>
        </p:nvSpPr>
        <p:spPr>
          <a:xfrm>
            <a:off x="7956860" y="4925157"/>
            <a:ext cx="3962411" cy="674711"/>
          </a:xfrm>
          <a:prstGeom prst="wedgeRoundRectCallout">
            <a:avLst>
              <a:gd name="adj1" fmla="val -59548"/>
              <a:gd name="adj2" fmla="val -87106"/>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Repository interface (RepositoryInterface)</a:t>
            </a:r>
            <a:br>
              <a:rPr lang="de-DE" sz="1100" dirty="0">
                <a:solidFill>
                  <a:schemeClr val="tx1"/>
                </a:solidFill>
              </a:rPr>
            </a:br>
            <a:r>
              <a:rPr lang="de-DE" sz="1100" dirty="0">
                <a:solidFill>
                  <a:schemeClr val="tx1"/>
                </a:solidFill>
              </a:rPr>
              <a:t>(repository ops = subset of client ops with subset of params) </a:t>
            </a:r>
          </a:p>
        </p:txBody>
      </p:sp>
      <p:cxnSp>
        <p:nvCxnSpPr>
          <p:cNvPr id="29" name="Straight Connector 28">
            <a:extLst>
              <a:ext uri="{FF2B5EF4-FFF2-40B4-BE49-F238E27FC236}">
                <a16:creationId xmlns:a16="http://schemas.microsoft.com/office/drawing/2014/main" id="{EE57FDCB-154D-4A08-B115-55E2305126F1}"/>
              </a:ext>
            </a:extLst>
          </p:cNvPr>
          <p:cNvCxnSpPr/>
          <p:nvPr/>
        </p:nvCxnSpPr>
        <p:spPr>
          <a:xfrm flipV="1">
            <a:off x="1667802" y="4701059"/>
            <a:ext cx="5902864" cy="89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Speech Bubble: Rectangle with Corners Rounded 30">
            <a:extLst>
              <a:ext uri="{FF2B5EF4-FFF2-40B4-BE49-F238E27FC236}">
                <a16:creationId xmlns:a16="http://schemas.microsoft.com/office/drawing/2014/main" id="{42B5020E-4A29-45AC-8989-7D4AE4CF4FC8}"/>
              </a:ext>
            </a:extLst>
          </p:cNvPr>
          <p:cNvSpPr/>
          <p:nvPr/>
        </p:nvSpPr>
        <p:spPr>
          <a:xfrm>
            <a:off x="81084" y="928633"/>
            <a:ext cx="4287805" cy="1635529"/>
          </a:xfrm>
          <a:prstGeom prst="wedgeRoundRectCallout">
            <a:avLst>
              <a:gd name="adj1" fmla="val 70328"/>
              <a:gd name="adj2" fmla="val 3471"/>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Two pieces of info creates MOCKCIMOM:</a:t>
            </a:r>
          </a:p>
          <a:p>
            <a:pPr marL="171450" indent="-171450">
              <a:buFont typeface="Arial" panose="020B0604020202020204" pitchFamily="34" charset="0"/>
              <a:buChar char="•"/>
            </a:pPr>
            <a:r>
              <a:rPr lang="en-US" sz="1100" dirty="0">
                <a:solidFill>
                  <a:schemeClr val="tx1"/>
                </a:solidFill>
              </a:rPr>
              <a:t>Defines Repo type</a:t>
            </a:r>
          </a:p>
          <a:p>
            <a:pPr marL="171450" indent="-171450">
              <a:buFont typeface="Arial" panose="020B0604020202020204" pitchFamily="34" charset="0"/>
              <a:buChar char="•"/>
            </a:pPr>
            <a:r>
              <a:rPr lang="en-US" sz="1100" dirty="0">
                <a:solidFill>
                  <a:schemeClr val="tx1"/>
                </a:solidFill>
              </a:rPr>
              <a:t>Provider registration definitions:</a:t>
            </a:r>
          </a:p>
          <a:p>
            <a:pPr marL="171450" indent="-171450">
              <a:buFont typeface="Arial" panose="020B0604020202020204" pitchFamily="34" charset="0"/>
              <a:buChar char="•"/>
            </a:pPr>
            <a:r>
              <a:rPr lang="en-US" sz="1100" dirty="0">
                <a:solidFill>
                  <a:schemeClr val="tx1"/>
                </a:solidFill>
              </a:rPr>
              <a:t>Need name to definition mechanism for </a:t>
            </a:r>
            <a:r>
              <a:rPr lang="en-US" sz="1100" dirty="0" err="1">
                <a:solidFill>
                  <a:schemeClr val="tx1"/>
                </a:solidFill>
              </a:rPr>
              <a:t>iding</a:t>
            </a:r>
            <a:r>
              <a:rPr lang="en-US" sz="1100" dirty="0">
                <a:solidFill>
                  <a:schemeClr val="tx1"/>
                </a:solidFill>
              </a:rPr>
              <a:t> </a:t>
            </a:r>
            <a:r>
              <a:rPr lang="en-US" sz="1100" dirty="0" err="1">
                <a:solidFill>
                  <a:schemeClr val="tx1"/>
                </a:solidFill>
              </a:rPr>
              <a:t>mockcimom</a:t>
            </a:r>
            <a:r>
              <a:rPr lang="en-US" sz="1100" dirty="0">
                <a:solidFill>
                  <a:schemeClr val="tx1"/>
                </a:solidFill>
              </a:rPr>
              <a:t>.</a:t>
            </a:r>
          </a:p>
          <a:p>
            <a:r>
              <a:rPr lang="en-US" sz="1100" dirty="0">
                <a:solidFill>
                  <a:schemeClr val="tx1"/>
                </a:solidFill>
              </a:rPr>
              <a:t>Once created it is used to:</a:t>
            </a:r>
          </a:p>
          <a:p>
            <a:pPr marL="171450" indent="-171450">
              <a:buFont typeface="Arial" panose="020B0604020202020204" pitchFamily="34" charset="0"/>
              <a:buChar char="•"/>
            </a:pPr>
            <a:r>
              <a:rPr lang="en-US" sz="1100" dirty="0" err="1">
                <a:solidFill>
                  <a:schemeClr val="tx1"/>
                </a:solidFill>
              </a:rPr>
              <a:t>WBEMConnection</a:t>
            </a:r>
            <a:r>
              <a:rPr lang="en-US" sz="1100" dirty="0">
                <a:solidFill>
                  <a:schemeClr val="tx1"/>
                </a:solidFill>
              </a:rPr>
              <a:t> to load data into MOCKCIMOM</a:t>
            </a:r>
          </a:p>
          <a:p>
            <a:pPr marL="171450" indent="-171450">
              <a:buFont typeface="Arial" panose="020B0604020202020204" pitchFamily="34" charset="0"/>
              <a:buChar char="•"/>
            </a:pPr>
            <a:r>
              <a:rPr lang="en-US" sz="1100" dirty="0" err="1">
                <a:solidFill>
                  <a:schemeClr val="tx1"/>
                </a:solidFill>
              </a:rPr>
              <a:t>MOFCompiler</a:t>
            </a:r>
            <a:r>
              <a:rPr lang="en-US" sz="1100" dirty="0">
                <a:solidFill>
                  <a:schemeClr val="tx1"/>
                </a:solidFill>
              </a:rPr>
              <a:t> to load (specify </a:t>
            </a:r>
            <a:r>
              <a:rPr lang="en-US" sz="1100" dirty="0" err="1">
                <a:solidFill>
                  <a:schemeClr val="tx1"/>
                </a:solidFill>
              </a:rPr>
              <a:t>mockurl</a:t>
            </a:r>
            <a:endParaRPr lang="en-US" sz="1100" dirty="0">
              <a:solidFill>
                <a:schemeClr val="tx1"/>
              </a:solidFill>
            </a:endParaRPr>
          </a:p>
          <a:p>
            <a:pPr marL="171450" indent="-171450">
              <a:buFont typeface="Arial" panose="020B0604020202020204" pitchFamily="34" charset="0"/>
              <a:buChar char="•"/>
            </a:pPr>
            <a:r>
              <a:rPr lang="en-US" sz="1100" dirty="0">
                <a:solidFill>
                  <a:schemeClr val="tx1"/>
                </a:solidFill>
              </a:rPr>
              <a:t>Think in process</a:t>
            </a:r>
          </a:p>
          <a:p>
            <a:pPr marL="171450" indent="-171450">
              <a:buFont typeface="Arial" panose="020B0604020202020204" pitchFamily="34" charset="0"/>
              <a:buChar char="•"/>
            </a:pPr>
            <a:r>
              <a:rPr lang="en-US" sz="1100" dirty="0">
                <a:solidFill>
                  <a:schemeClr val="tx1"/>
                </a:solidFill>
              </a:rPr>
              <a:t>How to do compiler as std part of struct</a:t>
            </a:r>
          </a:p>
          <a:p>
            <a:pPr marL="171450" indent="-171450">
              <a:buFont typeface="Arial" panose="020B0604020202020204" pitchFamily="34" charset="0"/>
              <a:buChar char="•"/>
            </a:pPr>
            <a:endParaRPr lang="en-US" sz="1100" dirty="0">
              <a:solidFill>
                <a:schemeClr val="tx1"/>
              </a:solidFill>
            </a:endParaRPr>
          </a:p>
        </p:txBody>
      </p:sp>
      <p:cxnSp>
        <p:nvCxnSpPr>
          <p:cNvPr id="33" name="Straight Arrow Connector 32">
            <a:extLst>
              <a:ext uri="{FF2B5EF4-FFF2-40B4-BE49-F238E27FC236}">
                <a16:creationId xmlns:a16="http://schemas.microsoft.com/office/drawing/2014/main" id="{51060FD2-7258-4116-A32B-4BA9024FC579}"/>
              </a:ext>
            </a:extLst>
          </p:cNvPr>
          <p:cNvCxnSpPr/>
          <p:nvPr/>
        </p:nvCxnSpPr>
        <p:spPr>
          <a:xfrm flipH="1" flipV="1">
            <a:off x="5165766" y="1597170"/>
            <a:ext cx="1722038" cy="2094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383AF862-83BA-486F-9623-827681F3CF9B}"/>
              </a:ext>
            </a:extLst>
          </p:cNvPr>
          <p:cNvSpPr>
            <a:spLocks noGrp="1"/>
          </p:cNvSpPr>
          <p:nvPr>
            <p:ph type="dt" sz="half" idx="10"/>
          </p:nvPr>
        </p:nvSpPr>
        <p:spPr/>
        <p:txBody>
          <a:bodyPr/>
          <a:lstStyle/>
          <a:p>
            <a:fld id="{798672D8-65DF-499B-A842-51542A7E172D}" type="datetime1">
              <a:rPr lang="de-DE" smtClean="0"/>
              <a:t>06.04.2020</a:t>
            </a:fld>
            <a:endParaRPr lang="de-DE"/>
          </a:p>
        </p:txBody>
      </p:sp>
      <p:sp>
        <p:nvSpPr>
          <p:cNvPr id="4" name="Slide Number Placeholder 3">
            <a:extLst>
              <a:ext uri="{FF2B5EF4-FFF2-40B4-BE49-F238E27FC236}">
                <a16:creationId xmlns:a16="http://schemas.microsoft.com/office/drawing/2014/main" id="{ED4F01C7-19DD-4130-BBCB-D4B202850302}"/>
              </a:ext>
            </a:extLst>
          </p:cNvPr>
          <p:cNvSpPr>
            <a:spLocks noGrp="1"/>
          </p:cNvSpPr>
          <p:nvPr>
            <p:ph type="sldNum" sz="quarter" idx="12"/>
          </p:nvPr>
        </p:nvSpPr>
        <p:spPr/>
        <p:txBody>
          <a:bodyPr/>
          <a:lstStyle/>
          <a:p>
            <a:fld id="{266A34EE-793E-EA45-A2C1-765A5FA2B1F8}" type="slidenum">
              <a:rPr lang="de-DE" smtClean="0"/>
              <a:t>10</a:t>
            </a:fld>
            <a:endParaRPr lang="de-DE"/>
          </a:p>
        </p:txBody>
      </p:sp>
    </p:spTree>
    <p:extLst>
      <p:ext uri="{BB962C8B-B14F-4D97-AF65-F5344CB8AC3E}">
        <p14:creationId xmlns:p14="http://schemas.microsoft.com/office/powerpoint/2010/main" val="3820000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0A4C05-8B6E-6A4E-BFEC-AF5CE8B39836}"/>
              </a:ext>
            </a:extLst>
          </p:cNvPr>
          <p:cNvSpPr/>
          <p:nvPr/>
        </p:nvSpPr>
        <p:spPr>
          <a:xfrm>
            <a:off x="2019688" y="4894681"/>
            <a:ext cx="2240276" cy="478909"/>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InmemoryRepository</a:t>
            </a:r>
          </a:p>
        </p:txBody>
      </p:sp>
      <p:sp>
        <p:nvSpPr>
          <p:cNvPr id="10" name="Rectangle 9">
            <a:extLst>
              <a:ext uri="{FF2B5EF4-FFF2-40B4-BE49-F238E27FC236}">
                <a16:creationId xmlns:a16="http://schemas.microsoft.com/office/drawing/2014/main" id="{9213071A-4AAE-DD4B-9E16-041E74964B6E}"/>
              </a:ext>
            </a:extLst>
          </p:cNvPr>
          <p:cNvSpPr/>
          <p:nvPr/>
        </p:nvSpPr>
        <p:spPr>
          <a:xfrm>
            <a:off x="4503104" y="4894681"/>
            <a:ext cx="2581090" cy="506106"/>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FileSystemRepository</a:t>
            </a:r>
          </a:p>
        </p:txBody>
      </p:sp>
      <p:sp>
        <p:nvSpPr>
          <p:cNvPr id="11" name="Rectangle 10">
            <a:extLst>
              <a:ext uri="{FF2B5EF4-FFF2-40B4-BE49-F238E27FC236}">
                <a16:creationId xmlns:a16="http://schemas.microsoft.com/office/drawing/2014/main" id="{73BAEA8C-FAA6-BF44-AA22-9D6655B4FB0D}"/>
              </a:ext>
            </a:extLst>
          </p:cNvPr>
          <p:cNvSpPr/>
          <p:nvPr/>
        </p:nvSpPr>
        <p:spPr>
          <a:xfrm>
            <a:off x="8614391" y="234771"/>
            <a:ext cx="1907670" cy="36933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MOF Compiler</a:t>
            </a:r>
          </a:p>
        </p:txBody>
      </p:sp>
      <p:sp>
        <p:nvSpPr>
          <p:cNvPr id="12" name="Rectangle 11">
            <a:extLst>
              <a:ext uri="{FF2B5EF4-FFF2-40B4-BE49-F238E27FC236}">
                <a16:creationId xmlns:a16="http://schemas.microsoft.com/office/drawing/2014/main" id="{CB021D7A-F124-374A-9F9D-19D947DF5627}"/>
              </a:ext>
            </a:extLst>
          </p:cNvPr>
          <p:cNvSpPr/>
          <p:nvPr/>
        </p:nvSpPr>
        <p:spPr>
          <a:xfrm>
            <a:off x="4806519" y="748959"/>
            <a:ext cx="3150342" cy="1438813"/>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FakedWBEMConnection</a:t>
            </a:r>
          </a:p>
          <a:p>
            <a:pPr algn="ctr"/>
            <a:r>
              <a:rPr lang="de-DE" sz="1400" dirty="0">
                <a:solidFill>
                  <a:schemeClr val="tx1"/>
                </a:solidFill>
              </a:rPr>
              <a:t>This class would select target repository, register providers, add objects, compile MOF, display repository define default namespace.</a:t>
            </a:r>
          </a:p>
          <a:p>
            <a:pPr algn="ctr"/>
            <a:r>
              <a:rPr lang="de-DE" sz="1400" dirty="0">
                <a:solidFill>
                  <a:schemeClr val="tx1"/>
                </a:solidFill>
              </a:rPr>
              <a:t>Also mocks the server </a:t>
            </a:r>
          </a:p>
        </p:txBody>
      </p:sp>
      <p:sp>
        <p:nvSpPr>
          <p:cNvPr id="14" name="Rectangle 13">
            <a:extLst>
              <a:ext uri="{FF2B5EF4-FFF2-40B4-BE49-F238E27FC236}">
                <a16:creationId xmlns:a16="http://schemas.microsoft.com/office/drawing/2014/main" id="{14E44039-9867-0340-94E2-0316C60EE38A}"/>
              </a:ext>
            </a:extLst>
          </p:cNvPr>
          <p:cNvSpPr/>
          <p:nvPr/>
        </p:nvSpPr>
        <p:spPr>
          <a:xfrm>
            <a:off x="8132122" y="907700"/>
            <a:ext cx="3108960" cy="770307"/>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WBEMConnection</a:t>
            </a:r>
            <a:br>
              <a:rPr lang="de-DE" dirty="0">
                <a:solidFill>
                  <a:schemeClr val="tx1"/>
                </a:solidFill>
              </a:rPr>
            </a:br>
            <a:r>
              <a:rPr lang="de-DE" dirty="0">
                <a:solidFill>
                  <a:schemeClr val="tx1"/>
                </a:solidFill>
              </a:rPr>
              <a:t>(all </a:t>
            </a:r>
            <a:r>
              <a:rPr lang="de-DE" dirty="0" err="1">
                <a:solidFill>
                  <a:schemeClr val="tx1"/>
                </a:solidFill>
              </a:rPr>
              <a:t>client</a:t>
            </a:r>
            <a:r>
              <a:rPr lang="de-DE" dirty="0">
                <a:solidFill>
                  <a:schemeClr val="tx1"/>
                </a:solidFill>
              </a:rPr>
              <a:t> </a:t>
            </a:r>
            <a:r>
              <a:rPr lang="de-DE" dirty="0" err="1">
                <a:solidFill>
                  <a:schemeClr val="tx1"/>
                </a:solidFill>
              </a:rPr>
              <a:t>ops</a:t>
            </a:r>
            <a:r>
              <a:rPr lang="de-DE" dirty="0">
                <a:solidFill>
                  <a:schemeClr val="tx1"/>
                </a:solidFill>
              </a:rPr>
              <a:t> </a:t>
            </a:r>
            <a:r>
              <a:rPr lang="de-DE" dirty="0" err="1">
                <a:solidFill>
                  <a:schemeClr val="tx1"/>
                </a:solidFill>
              </a:rPr>
              <a:t>with</a:t>
            </a:r>
            <a:r>
              <a:rPr lang="de-DE" dirty="0">
                <a:solidFill>
                  <a:schemeClr val="tx1"/>
                </a:solidFill>
              </a:rPr>
              <a:t> </a:t>
            </a:r>
            <a:r>
              <a:rPr lang="de-DE" dirty="0" err="1">
                <a:solidFill>
                  <a:schemeClr val="tx1"/>
                </a:solidFill>
              </a:rPr>
              <a:t>full</a:t>
            </a:r>
            <a:r>
              <a:rPr lang="de-DE" dirty="0">
                <a:solidFill>
                  <a:schemeClr val="tx1"/>
                </a:solidFill>
              </a:rPr>
              <a:t> </a:t>
            </a:r>
            <a:r>
              <a:rPr lang="de-DE" dirty="0" err="1">
                <a:solidFill>
                  <a:schemeClr val="tx1"/>
                </a:solidFill>
              </a:rPr>
              <a:t>set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params</a:t>
            </a:r>
            <a:r>
              <a:rPr lang="de-DE" dirty="0">
                <a:solidFill>
                  <a:schemeClr val="tx1"/>
                </a:solidFill>
              </a:rPr>
              <a:t>)</a:t>
            </a:r>
          </a:p>
        </p:txBody>
      </p:sp>
      <p:sp>
        <p:nvSpPr>
          <p:cNvPr id="16" name="Rectangle 15">
            <a:extLst>
              <a:ext uri="{FF2B5EF4-FFF2-40B4-BE49-F238E27FC236}">
                <a16:creationId xmlns:a16="http://schemas.microsoft.com/office/drawing/2014/main" id="{E4B69B15-35EA-E243-99EF-789DCCC91779}"/>
              </a:ext>
            </a:extLst>
          </p:cNvPr>
          <p:cNvSpPr/>
          <p:nvPr/>
        </p:nvSpPr>
        <p:spPr>
          <a:xfrm>
            <a:off x="9106164" y="1810816"/>
            <a:ext cx="1160877" cy="349888"/>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CIM-XML</a:t>
            </a:r>
          </a:p>
        </p:txBody>
      </p:sp>
      <p:sp>
        <p:nvSpPr>
          <p:cNvPr id="17" name="Rectangle 16">
            <a:extLst>
              <a:ext uri="{FF2B5EF4-FFF2-40B4-BE49-F238E27FC236}">
                <a16:creationId xmlns:a16="http://schemas.microsoft.com/office/drawing/2014/main" id="{DDF28FBC-65E9-484D-B1B4-3E0A3A504640}"/>
              </a:ext>
            </a:extLst>
          </p:cNvPr>
          <p:cNvSpPr/>
          <p:nvPr/>
        </p:nvSpPr>
        <p:spPr>
          <a:xfrm>
            <a:off x="5226517" y="3796561"/>
            <a:ext cx="3465760" cy="90953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Other Providers</a:t>
            </a:r>
          </a:p>
          <a:p>
            <a:pPr algn="ctr"/>
            <a:r>
              <a:rPr lang="de-DE" sz="1400" dirty="0">
                <a:solidFill>
                  <a:schemeClr val="accent1"/>
                </a:solidFill>
              </a:rPr>
              <a:t>Handle specific instances</a:t>
            </a:r>
          </a:p>
          <a:p>
            <a:pPr algn="ctr"/>
            <a:r>
              <a:rPr lang="de-DE" sz="1400" dirty="0">
                <a:solidFill>
                  <a:schemeClr val="accent1"/>
                </a:solidFill>
              </a:rPr>
              <a:t>Requires registration mechanism</a:t>
            </a:r>
          </a:p>
          <a:p>
            <a:pPr algn="ctr"/>
            <a:endParaRPr lang="de-DE" sz="1400" dirty="0">
              <a:solidFill>
                <a:schemeClr val="accent1"/>
              </a:solidFill>
            </a:endParaRPr>
          </a:p>
        </p:txBody>
      </p:sp>
      <p:sp>
        <p:nvSpPr>
          <p:cNvPr id="19" name="Rectangle 18">
            <a:extLst>
              <a:ext uri="{FF2B5EF4-FFF2-40B4-BE49-F238E27FC236}">
                <a16:creationId xmlns:a16="http://schemas.microsoft.com/office/drawing/2014/main" id="{79729382-82CD-5844-9F4A-D31818CF06D5}"/>
              </a:ext>
            </a:extLst>
          </p:cNvPr>
          <p:cNvSpPr/>
          <p:nvPr/>
        </p:nvSpPr>
        <p:spPr>
          <a:xfrm>
            <a:off x="4503104" y="2846082"/>
            <a:ext cx="4189173" cy="85209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BaseInstanceProvider </a:t>
            </a:r>
          </a:p>
          <a:p>
            <a:pPr algn="ctr"/>
            <a:r>
              <a:rPr lang="de-DE" sz="1200" dirty="0">
                <a:solidFill>
                  <a:schemeClr val="accent1"/>
                </a:solidFill>
              </a:rPr>
              <a:t>Provides default implementation for create, delete, modify invokemethod for other providers</a:t>
            </a:r>
          </a:p>
        </p:txBody>
      </p:sp>
      <p:sp>
        <p:nvSpPr>
          <p:cNvPr id="2" name="TextBox 1">
            <a:extLst>
              <a:ext uri="{FF2B5EF4-FFF2-40B4-BE49-F238E27FC236}">
                <a16:creationId xmlns:a16="http://schemas.microsoft.com/office/drawing/2014/main" id="{8345DD3B-9097-0449-B9D8-7B90CD693D86}"/>
              </a:ext>
            </a:extLst>
          </p:cNvPr>
          <p:cNvSpPr txBox="1"/>
          <p:nvPr/>
        </p:nvSpPr>
        <p:spPr>
          <a:xfrm>
            <a:off x="527602" y="243887"/>
            <a:ext cx="2350323" cy="369332"/>
          </a:xfrm>
          <a:prstGeom prst="rect">
            <a:avLst/>
          </a:prstGeom>
          <a:noFill/>
        </p:spPr>
        <p:txBody>
          <a:bodyPr wrap="none" rtlCol="0">
            <a:spAutoFit/>
          </a:bodyPr>
          <a:lstStyle/>
          <a:p>
            <a:r>
              <a:rPr lang="de-DE" dirty="0"/>
              <a:t>Discussion 5 April 2020</a:t>
            </a:r>
          </a:p>
        </p:txBody>
      </p:sp>
      <p:sp>
        <p:nvSpPr>
          <p:cNvPr id="7" name="TextBox 6">
            <a:extLst>
              <a:ext uri="{FF2B5EF4-FFF2-40B4-BE49-F238E27FC236}">
                <a16:creationId xmlns:a16="http://schemas.microsoft.com/office/drawing/2014/main" id="{B0BEC749-D454-4F98-9EF5-48E3E99CE072}"/>
              </a:ext>
            </a:extLst>
          </p:cNvPr>
          <p:cNvSpPr txBox="1"/>
          <p:nvPr/>
        </p:nvSpPr>
        <p:spPr>
          <a:xfrm>
            <a:off x="417535" y="5927158"/>
            <a:ext cx="3690177" cy="830997"/>
          </a:xfrm>
          <a:prstGeom prst="rect">
            <a:avLst/>
          </a:prstGeom>
          <a:noFill/>
        </p:spPr>
        <p:txBody>
          <a:bodyPr wrap="none" rtlCol="0">
            <a:spAutoFit/>
          </a:bodyPr>
          <a:lstStyle/>
          <a:p>
            <a:r>
              <a:rPr lang="en-US" sz="1200" dirty="0"/>
              <a:t>What will clients use the mocker for:</a:t>
            </a:r>
          </a:p>
          <a:p>
            <a:pPr marL="171450" indent="-171450">
              <a:buFont typeface="Arial" panose="020B0604020202020204" pitchFamily="34" charset="0"/>
              <a:buChar char="•"/>
            </a:pPr>
            <a:r>
              <a:rPr lang="en-US" sz="1200" dirty="0"/>
              <a:t>Test with absolutely known server data</a:t>
            </a:r>
          </a:p>
          <a:p>
            <a:pPr marL="171450" indent="-171450">
              <a:buFont typeface="Arial" panose="020B0604020202020204" pitchFamily="34" charset="0"/>
              <a:buChar char="•"/>
            </a:pPr>
            <a:r>
              <a:rPr lang="en-US" sz="1200" dirty="0"/>
              <a:t>Test error conditions that are hard to test with server.</a:t>
            </a:r>
          </a:p>
          <a:p>
            <a:pPr marL="171450" indent="-171450">
              <a:buFont typeface="Arial" panose="020B0604020202020204" pitchFamily="34" charset="0"/>
              <a:buChar char="•"/>
            </a:pPr>
            <a:r>
              <a:rPr lang="en-US" sz="1200" dirty="0"/>
              <a:t>Testing when the server does not exist.</a:t>
            </a:r>
          </a:p>
        </p:txBody>
      </p:sp>
      <p:sp>
        <p:nvSpPr>
          <p:cNvPr id="13" name="TextBox 12">
            <a:extLst>
              <a:ext uri="{FF2B5EF4-FFF2-40B4-BE49-F238E27FC236}">
                <a16:creationId xmlns:a16="http://schemas.microsoft.com/office/drawing/2014/main" id="{E5149622-CCBC-40F8-B126-3FA7B5027BD8}"/>
              </a:ext>
            </a:extLst>
          </p:cNvPr>
          <p:cNvSpPr txBox="1"/>
          <p:nvPr/>
        </p:nvSpPr>
        <p:spPr>
          <a:xfrm>
            <a:off x="5549022" y="6007783"/>
            <a:ext cx="2407839" cy="800219"/>
          </a:xfrm>
          <a:prstGeom prst="rect">
            <a:avLst/>
          </a:prstGeom>
          <a:noFill/>
        </p:spPr>
        <p:txBody>
          <a:bodyPr wrap="none" rtlCol="0">
            <a:spAutoFit/>
          </a:bodyPr>
          <a:lstStyle/>
          <a:p>
            <a:r>
              <a:rPr lang="en-US" sz="1400" dirty="0"/>
              <a:t>Errors we need to account for</a:t>
            </a:r>
          </a:p>
          <a:p>
            <a:pPr marL="285750" indent="-285750">
              <a:buFont typeface="Arial" panose="020B0604020202020204" pitchFamily="34" charset="0"/>
              <a:buChar char="•"/>
            </a:pPr>
            <a:r>
              <a:rPr lang="en-US" sz="1400" dirty="0"/>
              <a:t>Instance level only</a:t>
            </a:r>
          </a:p>
          <a:p>
            <a:endParaRPr lang="en-US" dirty="0"/>
          </a:p>
        </p:txBody>
      </p:sp>
      <p:sp>
        <p:nvSpPr>
          <p:cNvPr id="23" name="Speech Bubble: Rectangle with Corners Rounded 22">
            <a:extLst>
              <a:ext uri="{FF2B5EF4-FFF2-40B4-BE49-F238E27FC236}">
                <a16:creationId xmlns:a16="http://schemas.microsoft.com/office/drawing/2014/main" id="{AF5784C2-71FB-4F68-86C5-F57CF287E13E}"/>
              </a:ext>
            </a:extLst>
          </p:cNvPr>
          <p:cNvSpPr/>
          <p:nvPr/>
        </p:nvSpPr>
        <p:spPr>
          <a:xfrm>
            <a:off x="10245684" y="2142186"/>
            <a:ext cx="1841193" cy="674711"/>
          </a:xfrm>
          <a:prstGeom prst="wedgeRoundRectCallout">
            <a:avLst>
              <a:gd name="adj1" fmla="val -39342"/>
              <a:gd name="adj2" fmla="val -120238"/>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These become one class with routing based on URL schema (mock://)</a:t>
            </a:r>
          </a:p>
        </p:txBody>
      </p:sp>
      <p:sp>
        <p:nvSpPr>
          <p:cNvPr id="28" name="Speech Bubble: Rectangle with Corners Rounded 27">
            <a:extLst>
              <a:ext uri="{FF2B5EF4-FFF2-40B4-BE49-F238E27FC236}">
                <a16:creationId xmlns:a16="http://schemas.microsoft.com/office/drawing/2014/main" id="{0534F57F-09B7-4F02-A356-C544E91D9755}"/>
              </a:ext>
            </a:extLst>
          </p:cNvPr>
          <p:cNvSpPr/>
          <p:nvPr/>
        </p:nvSpPr>
        <p:spPr>
          <a:xfrm>
            <a:off x="7956861" y="4925157"/>
            <a:ext cx="3962410" cy="1273512"/>
          </a:xfrm>
          <a:prstGeom prst="wedgeRoundRectCallout">
            <a:avLst>
              <a:gd name="adj1" fmla="val -59548"/>
              <a:gd name="adj2" fmla="val -68211"/>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Repository interface (BaseRepository)</a:t>
            </a:r>
            <a:br>
              <a:rPr lang="de-DE" sz="1100" dirty="0">
                <a:solidFill>
                  <a:schemeClr val="tx1"/>
                </a:solidFill>
              </a:rPr>
            </a:br>
            <a:r>
              <a:rPr lang="de-DE" sz="1100" dirty="0">
                <a:solidFill>
                  <a:schemeClr val="tx1"/>
                </a:solidFill>
              </a:rPr>
              <a:t>(repository ops = a set of methods are in effect CRUD methods to create, modify, get, delete and enumerate the objects based on their names and object type). The  names used in these methods are the CIMClass name string for CIM classes, the CIMInstanceName for Cim instances, and the qualifier name for CIM qualifier declaractions</a:t>
            </a:r>
          </a:p>
        </p:txBody>
      </p:sp>
      <p:cxnSp>
        <p:nvCxnSpPr>
          <p:cNvPr id="29" name="Straight Connector 28">
            <a:extLst>
              <a:ext uri="{FF2B5EF4-FFF2-40B4-BE49-F238E27FC236}">
                <a16:creationId xmlns:a16="http://schemas.microsoft.com/office/drawing/2014/main" id="{EE57FDCB-154D-4A08-B115-55E2305126F1}"/>
              </a:ext>
            </a:extLst>
          </p:cNvPr>
          <p:cNvCxnSpPr>
            <a:cxnSpLocks/>
          </p:cNvCxnSpPr>
          <p:nvPr/>
        </p:nvCxnSpPr>
        <p:spPr>
          <a:xfrm>
            <a:off x="1657111" y="4815789"/>
            <a:ext cx="8331296" cy="81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Speech Bubble: Rectangle with Corners Rounded 30">
            <a:extLst>
              <a:ext uri="{FF2B5EF4-FFF2-40B4-BE49-F238E27FC236}">
                <a16:creationId xmlns:a16="http://schemas.microsoft.com/office/drawing/2014/main" id="{42B5020E-4A29-45AC-8989-7D4AE4CF4FC8}"/>
              </a:ext>
            </a:extLst>
          </p:cNvPr>
          <p:cNvSpPr/>
          <p:nvPr/>
        </p:nvSpPr>
        <p:spPr>
          <a:xfrm>
            <a:off x="294993" y="658670"/>
            <a:ext cx="3964971" cy="1659494"/>
          </a:xfrm>
          <a:prstGeom prst="wedgeRoundRectCallout">
            <a:avLst>
              <a:gd name="adj1" fmla="val 63340"/>
              <a:gd name="adj2" fmla="val -8888"/>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Two pieces of info creates MOCKCIMOM:</a:t>
            </a:r>
          </a:p>
          <a:p>
            <a:pPr marL="171450" indent="-171450">
              <a:buFont typeface="Arial" panose="020B0604020202020204" pitchFamily="34" charset="0"/>
              <a:buChar char="•"/>
            </a:pPr>
            <a:r>
              <a:rPr lang="en-US" sz="1100" dirty="0">
                <a:solidFill>
                  <a:schemeClr val="tx1"/>
                </a:solidFill>
              </a:rPr>
              <a:t>Defines Repo type</a:t>
            </a:r>
          </a:p>
          <a:p>
            <a:pPr marL="171450" indent="-171450">
              <a:buFont typeface="Arial" panose="020B0604020202020204" pitchFamily="34" charset="0"/>
              <a:buChar char="•"/>
            </a:pPr>
            <a:r>
              <a:rPr lang="en-US" sz="1100" dirty="0">
                <a:solidFill>
                  <a:schemeClr val="tx1"/>
                </a:solidFill>
              </a:rPr>
              <a:t>Provider registration definitions:</a:t>
            </a:r>
          </a:p>
          <a:p>
            <a:pPr marL="171450" indent="-171450">
              <a:buFont typeface="Arial" panose="020B0604020202020204" pitchFamily="34" charset="0"/>
              <a:buChar char="•"/>
            </a:pPr>
            <a:r>
              <a:rPr lang="en-US" sz="1100" dirty="0">
                <a:solidFill>
                  <a:schemeClr val="tx1"/>
                </a:solidFill>
              </a:rPr>
              <a:t>Need name to definition mechanism for </a:t>
            </a:r>
            <a:r>
              <a:rPr lang="en-US" sz="1100" dirty="0" err="1">
                <a:solidFill>
                  <a:schemeClr val="tx1"/>
                </a:solidFill>
              </a:rPr>
              <a:t>iding</a:t>
            </a:r>
            <a:r>
              <a:rPr lang="en-US" sz="1100" dirty="0">
                <a:solidFill>
                  <a:schemeClr val="tx1"/>
                </a:solidFill>
              </a:rPr>
              <a:t> </a:t>
            </a:r>
            <a:r>
              <a:rPr lang="en-US" sz="1100" dirty="0" err="1">
                <a:solidFill>
                  <a:schemeClr val="tx1"/>
                </a:solidFill>
              </a:rPr>
              <a:t>mockcimom</a:t>
            </a:r>
            <a:r>
              <a:rPr lang="en-US" sz="1100" dirty="0">
                <a:solidFill>
                  <a:schemeClr val="tx1"/>
                </a:solidFill>
              </a:rPr>
              <a:t>.</a:t>
            </a:r>
          </a:p>
          <a:p>
            <a:r>
              <a:rPr lang="en-US" sz="1100" dirty="0">
                <a:solidFill>
                  <a:schemeClr val="tx1"/>
                </a:solidFill>
              </a:rPr>
              <a:t>Once created it is used to:</a:t>
            </a:r>
          </a:p>
          <a:p>
            <a:pPr marL="171450" indent="-171450">
              <a:buFont typeface="Arial" panose="020B0604020202020204" pitchFamily="34" charset="0"/>
              <a:buChar char="•"/>
            </a:pPr>
            <a:r>
              <a:rPr lang="en-US" sz="1100" dirty="0" err="1">
                <a:solidFill>
                  <a:schemeClr val="tx1"/>
                </a:solidFill>
              </a:rPr>
              <a:t>WBEMConnection</a:t>
            </a:r>
            <a:r>
              <a:rPr lang="en-US" sz="1100" dirty="0">
                <a:solidFill>
                  <a:schemeClr val="tx1"/>
                </a:solidFill>
              </a:rPr>
              <a:t> to load data into MOCKCIMOM</a:t>
            </a:r>
          </a:p>
          <a:p>
            <a:pPr marL="171450" indent="-171450">
              <a:buFont typeface="Arial" panose="020B0604020202020204" pitchFamily="34" charset="0"/>
              <a:buChar char="•"/>
            </a:pPr>
            <a:r>
              <a:rPr lang="en-US" sz="1100" dirty="0" err="1">
                <a:solidFill>
                  <a:schemeClr val="tx1"/>
                </a:solidFill>
              </a:rPr>
              <a:t>MOFCompiler</a:t>
            </a:r>
            <a:r>
              <a:rPr lang="en-US" sz="1100" dirty="0">
                <a:solidFill>
                  <a:schemeClr val="tx1"/>
                </a:solidFill>
              </a:rPr>
              <a:t> to load (specify </a:t>
            </a:r>
            <a:r>
              <a:rPr lang="en-US" sz="1100" dirty="0" err="1">
                <a:solidFill>
                  <a:schemeClr val="tx1"/>
                </a:solidFill>
              </a:rPr>
              <a:t>mockurl</a:t>
            </a:r>
            <a:endParaRPr lang="en-US" sz="1100" dirty="0">
              <a:solidFill>
                <a:schemeClr val="tx1"/>
              </a:solidFill>
            </a:endParaRPr>
          </a:p>
          <a:p>
            <a:pPr marL="171450" indent="-171450">
              <a:buFont typeface="Arial" panose="020B0604020202020204" pitchFamily="34" charset="0"/>
              <a:buChar char="•"/>
            </a:pPr>
            <a:r>
              <a:rPr lang="en-US" sz="1100" dirty="0">
                <a:solidFill>
                  <a:schemeClr val="tx1"/>
                </a:solidFill>
              </a:rPr>
              <a:t>Think in process</a:t>
            </a:r>
          </a:p>
          <a:p>
            <a:pPr marL="171450" indent="-171450">
              <a:buFont typeface="Arial" panose="020B0604020202020204" pitchFamily="34" charset="0"/>
              <a:buChar char="•"/>
            </a:pPr>
            <a:r>
              <a:rPr lang="en-US" sz="1100" dirty="0">
                <a:solidFill>
                  <a:schemeClr val="tx1"/>
                </a:solidFill>
              </a:rPr>
              <a:t>How to do compiler as std part of struct</a:t>
            </a:r>
          </a:p>
          <a:p>
            <a:pPr marL="171450" indent="-171450">
              <a:buFont typeface="Arial" panose="020B0604020202020204" pitchFamily="34" charset="0"/>
              <a:buChar char="•"/>
            </a:pPr>
            <a:endParaRPr lang="en-US" sz="1100" dirty="0">
              <a:solidFill>
                <a:schemeClr val="tx1"/>
              </a:solidFill>
            </a:endParaRPr>
          </a:p>
        </p:txBody>
      </p:sp>
      <p:sp>
        <p:nvSpPr>
          <p:cNvPr id="25" name="Rectangle 24">
            <a:extLst>
              <a:ext uri="{FF2B5EF4-FFF2-40B4-BE49-F238E27FC236}">
                <a16:creationId xmlns:a16="http://schemas.microsoft.com/office/drawing/2014/main" id="{D76CD5D8-5157-480D-9D33-687A1B4D49F7}"/>
              </a:ext>
            </a:extLst>
          </p:cNvPr>
          <p:cNvSpPr/>
          <p:nvPr/>
        </p:nvSpPr>
        <p:spPr>
          <a:xfrm>
            <a:off x="294994" y="2808355"/>
            <a:ext cx="3874406" cy="1055490"/>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MainProvider</a:t>
            </a:r>
          </a:p>
          <a:p>
            <a:pPr algn="ctr"/>
            <a:r>
              <a:rPr lang="de-DE" sz="1200" dirty="0">
                <a:solidFill>
                  <a:schemeClr val="accent1"/>
                </a:solidFill>
              </a:rPr>
              <a:t>Handles all class, qualifier declaration instance enum and all association operations</a:t>
            </a:r>
          </a:p>
        </p:txBody>
      </p:sp>
      <p:sp>
        <p:nvSpPr>
          <p:cNvPr id="32" name="Speech Bubble: Rectangle with Corners Rounded 31">
            <a:extLst>
              <a:ext uri="{FF2B5EF4-FFF2-40B4-BE49-F238E27FC236}">
                <a16:creationId xmlns:a16="http://schemas.microsoft.com/office/drawing/2014/main" id="{32023E7D-F3A8-4D0C-B55C-B382AC845938}"/>
              </a:ext>
            </a:extLst>
          </p:cNvPr>
          <p:cNvSpPr/>
          <p:nvPr/>
        </p:nvSpPr>
        <p:spPr>
          <a:xfrm>
            <a:off x="9878526" y="3548362"/>
            <a:ext cx="2040745" cy="1055489"/>
          </a:xfrm>
          <a:prstGeom prst="wedgeRoundRectCallout">
            <a:avLst>
              <a:gd name="adj1" fmla="val -113144"/>
              <a:gd name="adj2" fmla="val -20901"/>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Subclass </a:t>
            </a:r>
            <a:r>
              <a:rPr lang="en-US" sz="1100" dirty="0" err="1">
                <a:solidFill>
                  <a:schemeClr val="tx1"/>
                </a:solidFill>
              </a:rPr>
              <a:t>BaseInstanceProvider</a:t>
            </a:r>
            <a:endParaRPr lang="en-US" sz="1100" dirty="0">
              <a:solidFill>
                <a:schemeClr val="tx1"/>
              </a:solidFill>
            </a:endParaRPr>
          </a:p>
          <a:p>
            <a:r>
              <a:rPr lang="en-US" sz="1100" dirty="0">
                <a:solidFill>
                  <a:schemeClr val="tx1"/>
                </a:solidFill>
              </a:rPr>
              <a:t>Simple. Inst. Providers do create, delete, modify </a:t>
            </a:r>
            <a:r>
              <a:rPr lang="en-US" sz="1100" dirty="0" err="1">
                <a:solidFill>
                  <a:schemeClr val="tx1"/>
                </a:solidFill>
              </a:rPr>
              <a:t>invokemethod</a:t>
            </a:r>
            <a:r>
              <a:rPr lang="en-US" sz="1100" dirty="0">
                <a:solidFill>
                  <a:schemeClr val="tx1"/>
                </a:solidFill>
              </a:rPr>
              <a:t> and always use the repository.</a:t>
            </a:r>
          </a:p>
        </p:txBody>
      </p:sp>
      <p:cxnSp>
        <p:nvCxnSpPr>
          <p:cNvPr id="37" name="Straight Arrow Connector 36">
            <a:extLst>
              <a:ext uri="{FF2B5EF4-FFF2-40B4-BE49-F238E27FC236}">
                <a16:creationId xmlns:a16="http://schemas.microsoft.com/office/drawing/2014/main" id="{B7FAA196-D655-4C4A-A0EE-1527313FA31B}"/>
              </a:ext>
            </a:extLst>
          </p:cNvPr>
          <p:cNvCxnSpPr/>
          <p:nvPr/>
        </p:nvCxnSpPr>
        <p:spPr>
          <a:xfrm flipH="1">
            <a:off x="3426594" y="2187772"/>
            <a:ext cx="2122428" cy="62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EE343A2-E45D-40D5-BC8C-8E8F9B0CE8DE}"/>
              </a:ext>
            </a:extLst>
          </p:cNvPr>
          <p:cNvCxnSpPr>
            <a:cxnSpLocks/>
          </p:cNvCxnSpPr>
          <p:nvPr/>
        </p:nvCxnSpPr>
        <p:spPr>
          <a:xfrm flipH="1">
            <a:off x="5804034" y="2187772"/>
            <a:ext cx="192505" cy="62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741E4DF-D753-446A-87BF-1C306BF096FC}"/>
              </a:ext>
            </a:extLst>
          </p:cNvPr>
          <p:cNvCxnSpPr>
            <a:cxnSpLocks/>
          </p:cNvCxnSpPr>
          <p:nvPr/>
        </p:nvCxnSpPr>
        <p:spPr>
          <a:xfrm>
            <a:off x="2791326" y="3901571"/>
            <a:ext cx="192506" cy="922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9603B37-26AA-49AB-A362-509AB90999AA}"/>
              </a:ext>
            </a:extLst>
          </p:cNvPr>
          <p:cNvCxnSpPr/>
          <p:nvPr/>
        </p:nvCxnSpPr>
        <p:spPr>
          <a:xfrm flipH="1">
            <a:off x="4259964" y="3698174"/>
            <a:ext cx="546555" cy="1112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16B7CCB-704F-44DB-939F-5481A23C86BE}"/>
              </a:ext>
            </a:extLst>
          </p:cNvPr>
          <p:cNvCxnSpPr/>
          <p:nvPr/>
        </p:nvCxnSpPr>
        <p:spPr>
          <a:xfrm>
            <a:off x="6096000" y="4706093"/>
            <a:ext cx="0" cy="105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9F0FAA60-BC92-4089-8FF2-1114660F7B88}"/>
              </a:ext>
            </a:extLst>
          </p:cNvPr>
          <p:cNvSpPr>
            <a:spLocks noGrp="1"/>
          </p:cNvSpPr>
          <p:nvPr>
            <p:ph type="dt" sz="half" idx="10"/>
          </p:nvPr>
        </p:nvSpPr>
        <p:spPr/>
        <p:txBody>
          <a:bodyPr/>
          <a:lstStyle/>
          <a:p>
            <a:fld id="{8BA880BD-A575-42CB-9D5B-E3294FC391E7}" type="datetime1">
              <a:rPr lang="de-DE" smtClean="0"/>
              <a:t>06.04.2020</a:t>
            </a:fld>
            <a:endParaRPr lang="de-DE"/>
          </a:p>
        </p:txBody>
      </p:sp>
      <p:sp>
        <p:nvSpPr>
          <p:cNvPr id="4" name="Slide Number Placeholder 3">
            <a:extLst>
              <a:ext uri="{FF2B5EF4-FFF2-40B4-BE49-F238E27FC236}">
                <a16:creationId xmlns:a16="http://schemas.microsoft.com/office/drawing/2014/main" id="{005C404F-24C5-4F84-AAE8-BDDE7ADC3AC8}"/>
              </a:ext>
            </a:extLst>
          </p:cNvPr>
          <p:cNvSpPr>
            <a:spLocks noGrp="1"/>
          </p:cNvSpPr>
          <p:nvPr>
            <p:ph type="sldNum" sz="quarter" idx="12"/>
          </p:nvPr>
        </p:nvSpPr>
        <p:spPr/>
        <p:txBody>
          <a:bodyPr/>
          <a:lstStyle/>
          <a:p>
            <a:fld id="{266A34EE-793E-EA45-A2C1-765A5FA2B1F8}" type="slidenum">
              <a:rPr lang="de-DE" smtClean="0"/>
              <a:t>11</a:t>
            </a:fld>
            <a:endParaRPr lang="de-DE"/>
          </a:p>
        </p:txBody>
      </p:sp>
    </p:spTree>
    <p:extLst>
      <p:ext uri="{BB962C8B-B14F-4D97-AF65-F5344CB8AC3E}">
        <p14:creationId xmlns:p14="http://schemas.microsoft.com/office/powerpoint/2010/main" val="439583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0F159-39BA-450F-B0C4-1E9264E49E12}"/>
              </a:ext>
            </a:extLst>
          </p:cNvPr>
          <p:cNvSpPr>
            <a:spLocks noGrp="1"/>
          </p:cNvSpPr>
          <p:nvPr>
            <p:ph type="title"/>
          </p:nvPr>
        </p:nvSpPr>
        <p:spPr/>
        <p:txBody>
          <a:bodyPr/>
          <a:lstStyle/>
          <a:p>
            <a:r>
              <a:rPr lang="en-US" dirty="0"/>
              <a:t>Providers and Registration</a:t>
            </a:r>
          </a:p>
        </p:txBody>
      </p:sp>
      <p:sp>
        <p:nvSpPr>
          <p:cNvPr id="3" name="Content Placeholder 2">
            <a:extLst>
              <a:ext uri="{FF2B5EF4-FFF2-40B4-BE49-F238E27FC236}">
                <a16:creationId xmlns:a16="http://schemas.microsoft.com/office/drawing/2014/main" id="{7C1254D7-4FD1-4EDD-82CB-E9CF067E58BC}"/>
              </a:ext>
            </a:extLst>
          </p:cNvPr>
          <p:cNvSpPr>
            <a:spLocks noGrp="1"/>
          </p:cNvSpPr>
          <p:nvPr>
            <p:ph idx="1"/>
          </p:nvPr>
        </p:nvSpPr>
        <p:spPr>
          <a:xfrm>
            <a:off x="838200" y="1330036"/>
            <a:ext cx="10515600" cy="4846927"/>
          </a:xfrm>
        </p:spPr>
        <p:txBody>
          <a:bodyPr>
            <a:normAutofit fontScale="70000" lnSpcReduction="20000"/>
          </a:bodyPr>
          <a:lstStyle/>
          <a:p>
            <a:r>
              <a:rPr lang="en-US" dirty="0"/>
              <a:t>Provider goals are to:</a:t>
            </a:r>
          </a:p>
          <a:p>
            <a:pPr lvl="1"/>
            <a:r>
              <a:rPr lang="en-US" dirty="0"/>
              <a:t>Allow extra processing on create of instances and delete of instances (ex. Getting with only partial instance path and completing the path)</a:t>
            </a:r>
          </a:p>
          <a:p>
            <a:pPr lvl="1"/>
            <a:r>
              <a:rPr lang="en-US" dirty="0"/>
              <a:t>Handling processing of </a:t>
            </a:r>
            <a:r>
              <a:rPr lang="en-US" dirty="0" err="1"/>
              <a:t>InvokedMethodsAll</a:t>
            </a:r>
            <a:r>
              <a:rPr lang="en-US" dirty="0"/>
              <a:t> providers are subclasses of </a:t>
            </a:r>
            <a:r>
              <a:rPr lang="en-US" dirty="0" err="1"/>
              <a:t>BaseInstanceProvider</a:t>
            </a:r>
            <a:endParaRPr lang="en-US" dirty="0"/>
          </a:p>
          <a:p>
            <a:r>
              <a:rPr lang="en-US" dirty="0"/>
              <a:t>All providers are subclasses of </a:t>
            </a:r>
            <a:r>
              <a:rPr lang="en-US" dirty="0" err="1"/>
              <a:t>BaseInstanceProvider</a:t>
            </a:r>
            <a:endParaRPr lang="en-US" dirty="0"/>
          </a:p>
          <a:p>
            <a:r>
              <a:rPr lang="en-US" dirty="0"/>
              <a:t>Only one provider type.</a:t>
            </a:r>
          </a:p>
          <a:p>
            <a:pPr lvl="1"/>
            <a:r>
              <a:rPr lang="en-US" dirty="0" err="1"/>
              <a:t>Instanceprovider</a:t>
            </a:r>
            <a:r>
              <a:rPr lang="en-US" dirty="0"/>
              <a:t> – Registered provider only handles </a:t>
            </a:r>
            <a:r>
              <a:rPr lang="en-US" dirty="0" err="1"/>
              <a:t>CreateInstance</a:t>
            </a:r>
            <a:r>
              <a:rPr lang="en-US" dirty="0"/>
              <a:t> </a:t>
            </a:r>
            <a:r>
              <a:rPr lang="en-US" dirty="0" err="1"/>
              <a:t>DeleteInstance</a:t>
            </a:r>
            <a:r>
              <a:rPr lang="en-US" dirty="0"/>
              <a:t>, </a:t>
            </a:r>
            <a:r>
              <a:rPr lang="en-US" dirty="0" err="1"/>
              <a:t>InvokeMethod</a:t>
            </a:r>
            <a:endParaRPr lang="en-US" dirty="0"/>
          </a:p>
          <a:p>
            <a:r>
              <a:rPr lang="en-US" dirty="0"/>
              <a:t>These are mock providers and keep their data in the common repository</a:t>
            </a:r>
          </a:p>
          <a:p>
            <a:pPr lvl="1"/>
            <a:r>
              <a:rPr lang="en-US" dirty="0"/>
              <a:t>Thus </a:t>
            </a:r>
            <a:r>
              <a:rPr lang="en-US" dirty="0" err="1"/>
              <a:t>EnumerateInstances</a:t>
            </a:r>
            <a:r>
              <a:rPr lang="en-US" dirty="0"/>
              <a:t> and association operations are handled by </a:t>
            </a:r>
            <a:r>
              <a:rPr lang="en-US" dirty="0" err="1"/>
              <a:t>BaseInstanceProvider</a:t>
            </a:r>
            <a:endParaRPr lang="en-US" dirty="0"/>
          </a:p>
          <a:p>
            <a:r>
              <a:rPr lang="en-US" dirty="0"/>
              <a:t>Provider registration is only identification of the subclass that is the name of the class being serviced by the provider.</a:t>
            </a:r>
          </a:p>
          <a:p>
            <a:r>
              <a:rPr lang="en-US" dirty="0"/>
              <a:t>Methods defined are attached to the registration. Thus only registered providers support processing </a:t>
            </a:r>
            <a:r>
              <a:rPr lang="en-US" dirty="0" err="1"/>
              <a:t>InvokeMethod</a:t>
            </a:r>
            <a:endParaRPr lang="en-US" dirty="0"/>
          </a:p>
          <a:p>
            <a:r>
              <a:rPr lang="en-US" dirty="0"/>
              <a:t>First example should be </a:t>
            </a:r>
            <a:r>
              <a:rPr lang="en-US" dirty="0" err="1"/>
              <a:t>CIM_Namespace</a:t>
            </a:r>
            <a:r>
              <a:rPr lang="en-US" dirty="0"/>
              <a:t> which should be considered an internal provider (i.e. always there.)</a:t>
            </a:r>
          </a:p>
          <a:p>
            <a:pPr lvl="1"/>
            <a:r>
              <a:rPr lang="en-US" dirty="0"/>
              <a:t>Does that mean we can remove add/remove namespace from </a:t>
            </a:r>
            <a:r>
              <a:rPr lang="en-US" dirty="0" err="1"/>
              <a:t>Faked_WBEMConnection</a:t>
            </a:r>
            <a:r>
              <a:rPr lang="en-US" dirty="0"/>
              <a:t> and use instance from client to create namespaces? </a:t>
            </a:r>
          </a:p>
        </p:txBody>
      </p:sp>
      <p:sp>
        <p:nvSpPr>
          <p:cNvPr id="4" name="Date Placeholder 3">
            <a:extLst>
              <a:ext uri="{FF2B5EF4-FFF2-40B4-BE49-F238E27FC236}">
                <a16:creationId xmlns:a16="http://schemas.microsoft.com/office/drawing/2014/main" id="{CD18B6C2-D7A7-41FA-A10C-E17AFE6FD8FC}"/>
              </a:ext>
            </a:extLst>
          </p:cNvPr>
          <p:cNvSpPr>
            <a:spLocks noGrp="1"/>
          </p:cNvSpPr>
          <p:nvPr>
            <p:ph type="dt" sz="half" idx="10"/>
          </p:nvPr>
        </p:nvSpPr>
        <p:spPr/>
        <p:txBody>
          <a:bodyPr/>
          <a:lstStyle/>
          <a:p>
            <a:fld id="{94E6E5F9-FA2C-486F-B41C-DBCB0089CD52}" type="datetime1">
              <a:rPr lang="de-DE" smtClean="0"/>
              <a:t>06.04.2020</a:t>
            </a:fld>
            <a:endParaRPr lang="de-DE"/>
          </a:p>
        </p:txBody>
      </p:sp>
      <p:sp>
        <p:nvSpPr>
          <p:cNvPr id="5" name="Slide Number Placeholder 4">
            <a:extLst>
              <a:ext uri="{FF2B5EF4-FFF2-40B4-BE49-F238E27FC236}">
                <a16:creationId xmlns:a16="http://schemas.microsoft.com/office/drawing/2014/main" id="{7FCDBB4A-943D-4397-BCB4-4B8538BC99E0}"/>
              </a:ext>
            </a:extLst>
          </p:cNvPr>
          <p:cNvSpPr>
            <a:spLocks noGrp="1"/>
          </p:cNvSpPr>
          <p:nvPr>
            <p:ph type="sldNum" sz="quarter" idx="12"/>
          </p:nvPr>
        </p:nvSpPr>
        <p:spPr/>
        <p:txBody>
          <a:bodyPr/>
          <a:lstStyle/>
          <a:p>
            <a:fld id="{266A34EE-793E-EA45-A2C1-765A5FA2B1F8}" type="slidenum">
              <a:rPr lang="de-DE" smtClean="0"/>
              <a:t>12</a:t>
            </a:fld>
            <a:endParaRPr lang="de-DE"/>
          </a:p>
        </p:txBody>
      </p:sp>
    </p:spTree>
    <p:extLst>
      <p:ext uri="{BB962C8B-B14F-4D97-AF65-F5344CB8AC3E}">
        <p14:creationId xmlns:p14="http://schemas.microsoft.com/office/powerpoint/2010/main" val="231059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94CAE-1505-4163-8404-9676EC90FC68}"/>
              </a:ext>
            </a:extLst>
          </p:cNvPr>
          <p:cNvSpPr>
            <a:spLocks noGrp="1"/>
          </p:cNvSpPr>
          <p:nvPr>
            <p:ph type="title"/>
          </p:nvPr>
        </p:nvSpPr>
        <p:spPr/>
        <p:txBody>
          <a:bodyPr/>
          <a:lstStyle/>
          <a:p>
            <a:r>
              <a:rPr lang="en-US" dirty="0"/>
              <a:t>Repository Interface</a:t>
            </a:r>
          </a:p>
        </p:txBody>
      </p:sp>
      <p:sp>
        <p:nvSpPr>
          <p:cNvPr id="3" name="Content Placeholder 2">
            <a:extLst>
              <a:ext uri="{FF2B5EF4-FFF2-40B4-BE49-F238E27FC236}">
                <a16:creationId xmlns:a16="http://schemas.microsoft.com/office/drawing/2014/main" id="{45BB996F-6AA9-40D5-A8C9-B9D9B93CCF03}"/>
              </a:ext>
            </a:extLst>
          </p:cNvPr>
          <p:cNvSpPr>
            <a:spLocks noGrp="1"/>
          </p:cNvSpPr>
          <p:nvPr>
            <p:ph idx="1"/>
          </p:nvPr>
        </p:nvSpPr>
        <p:spPr/>
        <p:txBody>
          <a:bodyPr>
            <a:normAutofit fontScale="55000" lnSpcReduction="20000"/>
          </a:bodyPr>
          <a:lstStyle/>
          <a:p>
            <a:r>
              <a:rPr lang="en-US" dirty="0"/>
              <a:t>Only simple operations on objects in the data store</a:t>
            </a:r>
          </a:p>
          <a:p>
            <a:r>
              <a:rPr lang="en-US" dirty="0"/>
              <a:t>Should not have internal knowledge of the data (i.e. </a:t>
            </a:r>
            <a:r>
              <a:rPr lang="en-US" dirty="0" err="1"/>
              <a:t>CIMClass</a:t>
            </a:r>
            <a:r>
              <a:rPr lang="en-US" dirty="0"/>
              <a:t>, etc.). Only object and name</a:t>
            </a:r>
          </a:p>
          <a:p>
            <a:r>
              <a:rPr lang="en-US" dirty="0"/>
              <a:t>Provide store for namespace names and for CIM classes, CIM instances, CIM qualifier declarations organized by namespace and each available as separate set of calls.</a:t>
            </a:r>
          </a:p>
          <a:p>
            <a:r>
              <a:rPr lang="en-US" dirty="0"/>
              <a:t>Provide methods to manage the namespaces:</a:t>
            </a:r>
          </a:p>
          <a:p>
            <a:pPr lvl="1"/>
            <a:r>
              <a:rPr lang="en-US" dirty="0"/>
              <a:t>Create/remove namespaces</a:t>
            </a:r>
          </a:p>
          <a:p>
            <a:r>
              <a:rPr lang="en-US" dirty="0"/>
              <a:t>Provide access to the objects of each type by name where the name is case insensitive for the </a:t>
            </a:r>
            <a:r>
              <a:rPr lang="en-US" dirty="0" err="1"/>
              <a:t>CIMClasses</a:t>
            </a:r>
            <a:r>
              <a:rPr lang="en-US" dirty="0"/>
              <a:t>, CIM qualifiers but using </a:t>
            </a:r>
            <a:r>
              <a:rPr lang="en-US" dirty="0" err="1"/>
              <a:t>CIMInstanceName</a:t>
            </a:r>
            <a:r>
              <a:rPr lang="en-US" dirty="0"/>
              <a:t> for CIM instances.  Consider using the hash as a key for </a:t>
            </a:r>
            <a:r>
              <a:rPr lang="en-US" dirty="0" err="1"/>
              <a:t>CIMInstances</a:t>
            </a:r>
            <a:r>
              <a:rPr lang="en-US" dirty="0"/>
              <a:t>.</a:t>
            </a:r>
          </a:p>
          <a:p>
            <a:r>
              <a:rPr lang="en-US" dirty="0"/>
              <a:t>Organized the data for each type grouped by namespace</a:t>
            </a:r>
          </a:p>
          <a:p>
            <a:r>
              <a:rPr lang="en-US" dirty="0"/>
              <a:t>Provide methods to manage each of the data types separately within each namespace group</a:t>
            </a:r>
          </a:p>
          <a:p>
            <a:pPr lvl="1"/>
            <a:r>
              <a:rPr lang="en-US" dirty="0"/>
              <a:t>Create object in a namespace</a:t>
            </a:r>
          </a:p>
          <a:p>
            <a:pPr lvl="1"/>
            <a:r>
              <a:rPr lang="en-US" dirty="0"/>
              <a:t>Delete object in a namespace</a:t>
            </a:r>
          </a:p>
          <a:p>
            <a:pPr lvl="1"/>
            <a:r>
              <a:rPr lang="en-US" dirty="0"/>
              <a:t>Update existing object in a namespace</a:t>
            </a:r>
          </a:p>
          <a:p>
            <a:pPr lvl="1"/>
            <a:r>
              <a:rPr lang="en-US" dirty="0"/>
              <a:t>List objects in a namespace</a:t>
            </a:r>
          </a:p>
          <a:p>
            <a:r>
              <a:rPr lang="en-US" dirty="0"/>
              <a:t>Provide error handling through exceptions:</a:t>
            </a:r>
          </a:p>
          <a:p>
            <a:pPr lvl="1"/>
            <a:r>
              <a:rPr lang="en-US" dirty="0"/>
              <a:t>Should not use </a:t>
            </a:r>
            <a:r>
              <a:rPr lang="en-US" dirty="0" err="1"/>
              <a:t>CIMError</a:t>
            </a:r>
            <a:r>
              <a:rPr lang="en-US" dirty="0"/>
              <a:t> as the exceptions but exceptions like </a:t>
            </a:r>
            <a:r>
              <a:rPr lang="en-US" dirty="0" err="1"/>
              <a:t>KeyError</a:t>
            </a:r>
            <a:r>
              <a:rPr lang="en-US" dirty="0"/>
              <a:t>, </a:t>
            </a:r>
            <a:r>
              <a:rPr lang="en-US" dirty="0" err="1"/>
              <a:t>ValueError</a:t>
            </a:r>
            <a:r>
              <a:rPr lang="en-US" dirty="0"/>
              <a:t>. Should we define some small error class. </a:t>
            </a:r>
          </a:p>
        </p:txBody>
      </p:sp>
      <p:sp>
        <p:nvSpPr>
          <p:cNvPr id="4" name="TextBox 3">
            <a:extLst>
              <a:ext uri="{FF2B5EF4-FFF2-40B4-BE49-F238E27FC236}">
                <a16:creationId xmlns:a16="http://schemas.microsoft.com/office/drawing/2014/main" id="{62B16FC6-80EE-4C74-96C2-67C85A565C93}"/>
              </a:ext>
            </a:extLst>
          </p:cNvPr>
          <p:cNvSpPr txBox="1"/>
          <p:nvPr/>
        </p:nvSpPr>
        <p:spPr>
          <a:xfrm>
            <a:off x="7869677" y="365125"/>
            <a:ext cx="2645923" cy="369332"/>
          </a:xfrm>
          <a:prstGeom prst="rect">
            <a:avLst/>
          </a:prstGeom>
          <a:noFill/>
        </p:spPr>
        <p:txBody>
          <a:bodyPr wrap="square" rtlCol="0">
            <a:spAutoFit/>
          </a:bodyPr>
          <a:lstStyle/>
          <a:p>
            <a:r>
              <a:rPr lang="en-US" dirty="0"/>
              <a:t>KS 10 Jan. 2020</a:t>
            </a:r>
          </a:p>
        </p:txBody>
      </p:sp>
      <p:sp>
        <p:nvSpPr>
          <p:cNvPr id="5" name="Date Placeholder 4">
            <a:extLst>
              <a:ext uri="{FF2B5EF4-FFF2-40B4-BE49-F238E27FC236}">
                <a16:creationId xmlns:a16="http://schemas.microsoft.com/office/drawing/2014/main" id="{EC8EFCBD-1C9B-4D40-BFC0-846DB4523FF4}"/>
              </a:ext>
            </a:extLst>
          </p:cNvPr>
          <p:cNvSpPr>
            <a:spLocks noGrp="1"/>
          </p:cNvSpPr>
          <p:nvPr>
            <p:ph type="dt" sz="half" idx="10"/>
          </p:nvPr>
        </p:nvSpPr>
        <p:spPr/>
        <p:txBody>
          <a:bodyPr/>
          <a:lstStyle/>
          <a:p>
            <a:fld id="{85740ED1-8AA2-4092-B43C-438AE914F9A2}" type="datetime1">
              <a:rPr lang="de-DE" smtClean="0"/>
              <a:t>06.04.2020</a:t>
            </a:fld>
            <a:endParaRPr lang="de-DE"/>
          </a:p>
        </p:txBody>
      </p:sp>
      <p:sp>
        <p:nvSpPr>
          <p:cNvPr id="6" name="Slide Number Placeholder 5">
            <a:extLst>
              <a:ext uri="{FF2B5EF4-FFF2-40B4-BE49-F238E27FC236}">
                <a16:creationId xmlns:a16="http://schemas.microsoft.com/office/drawing/2014/main" id="{8E95AC00-5C31-419A-9DF8-4B5AAF74BBD8}"/>
              </a:ext>
            </a:extLst>
          </p:cNvPr>
          <p:cNvSpPr>
            <a:spLocks noGrp="1"/>
          </p:cNvSpPr>
          <p:nvPr>
            <p:ph type="sldNum" sz="quarter" idx="12"/>
          </p:nvPr>
        </p:nvSpPr>
        <p:spPr/>
        <p:txBody>
          <a:bodyPr/>
          <a:lstStyle/>
          <a:p>
            <a:fld id="{266A34EE-793E-EA45-A2C1-765A5FA2B1F8}" type="slidenum">
              <a:rPr lang="de-DE" smtClean="0"/>
              <a:t>13</a:t>
            </a:fld>
            <a:endParaRPr lang="de-DE"/>
          </a:p>
        </p:txBody>
      </p:sp>
    </p:spTree>
    <p:extLst>
      <p:ext uri="{BB962C8B-B14F-4D97-AF65-F5344CB8AC3E}">
        <p14:creationId xmlns:p14="http://schemas.microsoft.com/office/powerpoint/2010/main" val="17203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6F551-68AF-40DB-ACC7-061BEA4283A7}"/>
              </a:ext>
            </a:extLst>
          </p:cNvPr>
          <p:cNvSpPr>
            <a:spLocks noGrp="1"/>
          </p:cNvSpPr>
          <p:nvPr>
            <p:ph type="title"/>
          </p:nvPr>
        </p:nvSpPr>
        <p:spPr/>
        <p:txBody>
          <a:bodyPr/>
          <a:lstStyle/>
          <a:p>
            <a:r>
              <a:rPr lang="en-US" dirty="0"/>
              <a:t>Repository API - Namespaces</a:t>
            </a:r>
          </a:p>
        </p:txBody>
      </p:sp>
      <p:sp>
        <p:nvSpPr>
          <p:cNvPr id="3" name="Content Placeholder 2">
            <a:extLst>
              <a:ext uri="{FF2B5EF4-FFF2-40B4-BE49-F238E27FC236}">
                <a16:creationId xmlns:a16="http://schemas.microsoft.com/office/drawing/2014/main" id="{685110F1-010F-4CC2-8C04-5F2CC0F0E998}"/>
              </a:ext>
            </a:extLst>
          </p:cNvPr>
          <p:cNvSpPr>
            <a:spLocks noGrp="1"/>
          </p:cNvSpPr>
          <p:nvPr>
            <p:ph idx="1"/>
          </p:nvPr>
        </p:nvSpPr>
        <p:spPr/>
        <p:txBody>
          <a:bodyPr/>
          <a:lstStyle/>
          <a:p>
            <a:r>
              <a:rPr lang="en-US" dirty="0"/>
              <a:t>Assumes that there is no extra information required for namespaces than the name.</a:t>
            </a:r>
          </a:p>
          <a:p>
            <a:r>
              <a:rPr lang="en-US" dirty="0" err="1"/>
              <a:t>add_namespace</a:t>
            </a:r>
            <a:r>
              <a:rPr lang="en-US" dirty="0"/>
              <a:t>(name)</a:t>
            </a:r>
          </a:p>
          <a:p>
            <a:r>
              <a:rPr lang="en-US" dirty="0" err="1"/>
              <a:t>remove_namespace</a:t>
            </a:r>
            <a:r>
              <a:rPr lang="en-US" dirty="0"/>
              <a:t>(name)</a:t>
            </a:r>
          </a:p>
          <a:p>
            <a:r>
              <a:rPr lang="en-US" dirty="0"/>
              <a:t>list-namespaces()</a:t>
            </a:r>
          </a:p>
          <a:p>
            <a:r>
              <a:rPr lang="en-US" dirty="0"/>
              <a:t>NOTE: The handling of the </a:t>
            </a:r>
            <a:r>
              <a:rPr lang="en-US" dirty="0" err="1"/>
              <a:t>CIM_Namespace</a:t>
            </a:r>
            <a:r>
              <a:rPr lang="en-US" dirty="0"/>
              <a:t> class and its instances is in the Provider layer</a:t>
            </a:r>
          </a:p>
        </p:txBody>
      </p:sp>
      <p:sp>
        <p:nvSpPr>
          <p:cNvPr id="4" name="Date Placeholder 3">
            <a:extLst>
              <a:ext uri="{FF2B5EF4-FFF2-40B4-BE49-F238E27FC236}">
                <a16:creationId xmlns:a16="http://schemas.microsoft.com/office/drawing/2014/main" id="{98CDCF70-8B93-4BD3-94D5-F8F86D5FFFF5}"/>
              </a:ext>
            </a:extLst>
          </p:cNvPr>
          <p:cNvSpPr>
            <a:spLocks noGrp="1"/>
          </p:cNvSpPr>
          <p:nvPr>
            <p:ph type="dt" sz="half" idx="10"/>
          </p:nvPr>
        </p:nvSpPr>
        <p:spPr/>
        <p:txBody>
          <a:bodyPr/>
          <a:lstStyle/>
          <a:p>
            <a:fld id="{FAA3CCC0-E02E-4FC1-BAC8-67AF25AE7EDE}" type="datetime1">
              <a:rPr lang="de-DE" smtClean="0"/>
              <a:t>06.04.2020</a:t>
            </a:fld>
            <a:endParaRPr lang="de-DE"/>
          </a:p>
        </p:txBody>
      </p:sp>
      <p:sp>
        <p:nvSpPr>
          <p:cNvPr id="5" name="Slide Number Placeholder 4">
            <a:extLst>
              <a:ext uri="{FF2B5EF4-FFF2-40B4-BE49-F238E27FC236}">
                <a16:creationId xmlns:a16="http://schemas.microsoft.com/office/drawing/2014/main" id="{A5D1CF48-18A4-4B53-849C-AF4DB845063F}"/>
              </a:ext>
            </a:extLst>
          </p:cNvPr>
          <p:cNvSpPr>
            <a:spLocks noGrp="1"/>
          </p:cNvSpPr>
          <p:nvPr>
            <p:ph type="sldNum" sz="quarter" idx="12"/>
          </p:nvPr>
        </p:nvSpPr>
        <p:spPr/>
        <p:txBody>
          <a:bodyPr/>
          <a:lstStyle/>
          <a:p>
            <a:fld id="{266A34EE-793E-EA45-A2C1-765A5FA2B1F8}" type="slidenum">
              <a:rPr lang="de-DE" smtClean="0"/>
              <a:t>14</a:t>
            </a:fld>
            <a:endParaRPr lang="de-DE"/>
          </a:p>
        </p:txBody>
      </p:sp>
    </p:spTree>
    <p:extLst>
      <p:ext uri="{BB962C8B-B14F-4D97-AF65-F5344CB8AC3E}">
        <p14:creationId xmlns:p14="http://schemas.microsoft.com/office/powerpoint/2010/main" val="765758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099BB-8E55-4C1C-A144-FE4FCFDD8CEB}"/>
              </a:ext>
            </a:extLst>
          </p:cNvPr>
          <p:cNvSpPr>
            <a:spLocks noGrp="1"/>
          </p:cNvSpPr>
          <p:nvPr>
            <p:ph type="title"/>
          </p:nvPr>
        </p:nvSpPr>
        <p:spPr/>
        <p:txBody>
          <a:bodyPr/>
          <a:lstStyle/>
          <a:p>
            <a:r>
              <a:rPr lang="en-US" dirty="0"/>
              <a:t>Repository data Interface (</a:t>
            </a:r>
            <a:r>
              <a:rPr lang="en-US" dirty="0" err="1"/>
              <a:t>cont</a:t>
            </a:r>
            <a:r>
              <a:rPr lang="en-US" dirty="0"/>
              <a:t>)</a:t>
            </a:r>
          </a:p>
        </p:txBody>
      </p:sp>
      <p:sp>
        <p:nvSpPr>
          <p:cNvPr id="3" name="Content Placeholder 2">
            <a:extLst>
              <a:ext uri="{FF2B5EF4-FFF2-40B4-BE49-F238E27FC236}">
                <a16:creationId xmlns:a16="http://schemas.microsoft.com/office/drawing/2014/main" id="{AEB8A651-24D5-410D-B1BC-03F408D76309}"/>
              </a:ext>
            </a:extLst>
          </p:cNvPr>
          <p:cNvSpPr>
            <a:spLocks noGrp="1"/>
          </p:cNvSpPr>
          <p:nvPr>
            <p:ph idx="1"/>
          </p:nvPr>
        </p:nvSpPr>
        <p:spPr>
          <a:xfrm>
            <a:off x="838200" y="1400783"/>
            <a:ext cx="10515600" cy="4776180"/>
          </a:xfrm>
        </p:spPr>
        <p:txBody>
          <a:bodyPr>
            <a:normAutofit fontScale="62500" lnSpcReduction="20000"/>
          </a:bodyPr>
          <a:lstStyle/>
          <a:p>
            <a:r>
              <a:rPr lang="en-US" dirty="0"/>
              <a:t>Two possible </a:t>
            </a:r>
            <a:r>
              <a:rPr lang="en-US" dirty="0" err="1"/>
              <a:t>apis</a:t>
            </a:r>
            <a:r>
              <a:rPr lang="en-US" dirty="0"/>
              <a:t>:</a:t>
            </a:r>
          </a:p>
          <a:p>
            <a:pPr lvl="1"/>
            <a:r>
              <a:rPr lang="en-US" dirty="0"/>
              <a:t>All call include the namespace as part of each data access method call call</a:t>
            </a:r>
          </a:p>
          <a:p>
            <a:pPr lvl="1"/>
            <a:r>
              <a:rPr lang="en-US" dirty="0"/>
              <a:t>Methods provided to return handle to namespace specific handle and calls a use this handle for data manipulation.</a:t>
            </a:r>
          </a:p>
          <a:p>
            <a:pPr lvl="1"/>
            <a:r>
              <a:rPr lang="en-US" dirty="0"/>
              <a:t>The second has the advantage that in the provider the namespace is validated once for each request and the existence of the handle defines a valid namespace for that object type.</a:t>
            </a:r>
          </a:p>
          <a:p>
            <a:pPr lvl="1"/>
            <a:r>
              <a:rPr lang="en-US" dirty="0"/>
              <a:t>Assume that once namespace is validated it is valid for all data types</a:t>
            </a:r>
          </a:p>
          <a:p>
            <a:pPr lvl="1"/>
            <a:r>
              <a:rPr lang="en-US" dirty="0"/>
              <a:t>NOTE: Many of the request operations (i.e. </a:t>
            </a:r>
            <a:r>
              <a:rPr lang="en-US" dirty="0" err="1"/>
              <a:t>CreateInstance</a:t>
            </a:r>
            <a:r>
              <a:rPr lang="en-US" dirty="0"/>
              <a:t>) will require multiple calls to the repository</a:t>
            </a:r>
          </a:p>
          <a:p>
            <a:pPr marL="457200" lvl="1" indent="0">
              <a:buNone/>
            </a:pPr>
            <a:endParaRPr lang="en-US" dirty="0"/>
          </a:p>
          <a:p>
            <a:r>
              <a:rPr lang="en-US" dirty="0"/>
              <a:t>Validating parameters for the calls:</a:t>
            </a:r>
          </a:p>
          <a:p>
            <a:pPr lvl="1"/>
            <a:r>
              <a:rPr lang="en-US" dirty="0"/>
              <a:t>Required information for each call is a)object type, b)namespace, c) in some calls object name/data.</a:t>
            </a:r>
          </a:p>
          <a:p>
            <a:pPr lvl="1"/>
            <a:r>
              <a:rPr lang="en-US" dirty="0"/>
              <a:t>Can either handle namespace once per request or on each call or with the namespace part of each call</a:t>
            </a:r>
          </a:p>
          <a:p>
            <a:pPr lvl="2"/>
            <a:r>
              <a:rPr lang="en-US" b="1" dirty="0" err="1">
                <a:latin typeface="Courier New" panose="02070309020205020404" pitchFamily="49" charset="0"/>
                <a:cs typeface="Courier New" panose="02070309020205020404" pitchFamily="49" charset="0"/>
              </a:rPr>
              <a:t>get_repo</a:t>
            </a:r>
            <a:r>
              <a:rPr lang="en-US" b="1" dirty="0">
                <a:latin typeface="Courier New" panose="02070309020205020404" pitchFamily="49" charset="0"/>
                <a:cs typeface="Courier New" panose="02070309020205020404" pitchFamily="49" charset="0"/>
              </a:rPr>
              <a:t>(namespace, &lt;type&gt;)-</a:t>
            </a:r>
            <a:r>
              <a:rPr lang="en-US" dirty="0">
                <a:cs typeface="Courier New" panose="02070309020205020404" pitchFamily="49" charset="0"/>
              </a:rPr>
              <a:t>get handle to repo for type</a:t>
            </a:r>
          </a:p>
          <a:p>
            <a:pPr lvl="3"/>
            <a:r>
              <a:rPr lang="en-US" sz="1600" b="1" dirty="0" err="1">
                <a:latin typeface="Courier New" panose="02070309020205020404" pitchFamily="49" charset="0"/>
                <a:cs typeface="Courier New" panose="02070309020205020404" pitchFamily="49" charset="0"/>
              </a:rPr>
              <a:t>Class_repo</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repository.get_repo</a:t>
            </a:r>
            <a:r>
              <a:rPr lang="en-US" sz="1600" b="1" dirty="0">
                <a:latin typeface="Courier New" panose="02070309020205020404" pitchFamily="49" charset="0"/>
                <a:cs typeface="Courier New" panose="02070309020205020404" pitchFamily="49" charset="0"/>
              </a:rPr>
              <a:t>(namespace, ‘class’)</a:t>
            </a:r>
          </a:p>
          <a:p>
            <a:pPr lvl="2"/>
            <a:r>
              <a:rPr lang="en-US" b="1" dirty="0" err="1">
                <a:latin typeface="Courier New" panose="02070309020205020404" pitchFamily="49" charset="0"/>
                <a:cs typeface="Courier New" panose="02070309020205020404" pitchFamily="49" charset="0"/>
              </a:rPr>
              <a:t>Get_xxx_repo</a:t>
            </a:r>
            <a:r>
              <a:rPr lang="en-US" b="1" dirty="0">
                <a:latin typeface="Courier New" panose="02070309020205020404" pitchFamily="49" charset="0"/>
                <a:cs typeface="Courier New" panose="02070309020205020404" pitchFamily="49" charset="0"/>
              </a:rPr>
              <a:t> (namespace)</a:t>
            </a:r>
            <a:r>
              <a:rPr lang="en-US" dirty="0">
                <a:cs typeface="Courier New" panose="02070309020205020404" pitchFamily="49" charset="0"/>
              </a:rPr>
              <a:t> get handle to repo for type</a:t>
            </a:r>
          </a:p>
          <a:p>
            <a:pPr lvl="3"/>
            <a:r>
              <a:rPr lang="en-US" b="1" dirty="0" err="1">
                <a:latin typeface="Courier New" panose="02070309020205020404" pitchFamily="49" charset="0"/>
                <a:cs typeface="Courier New" panose="02070309020205020404" pitchFamily="49" charset="0"/>
              </a:rPr>
              <a:t>class_repo</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repository.get_class_repo</a:t>
            </a:r>
            <a:r>
              <a:rPr lang="en-US" b="1" dirty="0">
                <a:latin typeface="Courier New" panose="02070309020205020404" pitchFamily="49" charset="0"/>
                <a:cs typeface="Courier New" panose="02070309020205020404" pitchFamily="49" charset="0"/>
              </a:rPr>
              <a:t>(namespace)</a:t>
            </a:r>
          </a:p>
          <a:p>
            <a:pPr lvl="2"/>
            <a:endParaRPr lang="en-US" b="1"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Validating namespaces</a:t>
            </a:r>
          </a:p>
          <a:p>
            <a:pPr lvl="1"/>
            <a:r>
              <a:rPr lang="en-US" dirty="0">
                <a:cs typeface="Courier New" panose="02070309020205020404" pitchFamily="49" charset="0"/>
              </a:rPr>
              <a:t>Some request operations start with just validating namespace itself</a:t>
            </a:r>
          </a:p>
          <a:p>
            <a:pPr lvl="2"/>
            <a:r>
              <a:rPr lang="en-US" b="1" dirty="0" err="1">
                <a:latin typeface="Courier New" panose="02070309020205020404" pitchFamily="49" charset="0"/>
                <a:cs typeface="Courier New" panose="02070309020205020404" pitchFamily="49" charset="0"/>
              </a:rPr>
              <a:t>validate_namespace</a:t>
            </a:r>
            <a:r>
              <a:rPr lang="en-US" b="1" dirty="0">
                <a:latin typeface="Courier New" panose="02070309020205020404" pitchFamily="49" charset="0"/>
                <a:cs typeface="Courier New" panose="02070309020205020404" pitchFamily="49" charset="0"/>
              </a:rPr>
              <a:t>(name)</a:t>
            </a:r>
          </a:p>
          <a:p>
            <a:pPr lvl="1"/>
            <a:r>
              <a:rPr lang="en-US" dirty="0">
                <a:cs typeface="Courier New" panose="02070309020205020404" pitchFamily="49" charset="0"/>
              </a:rPr>
              <a:t>Many could validate namespace as part of getting a handle to the group for the data type (</a:t>
            </a:r>
            <a:r>
              <a:rPr lang="en-US" dirty="0" err="1">
                <a:cs typeface="Courier New" panose="02070309020205020404" pitchFamily="49" charset="0"/>
              </a:rPr>
              <a:t>i.e.e</a:t>
            </a:r>
            <a:r>
              <a:rPr lang="en-US" dirty="0">
                <a:cs typeface="Courier New" panose="02070309020205020404" pitchFamily="49" charset="0"/>
              </a:rPr>
              <a:t> get the handle (instance of a class that defines the names/data for one object type in one namespace) (ex. </a:t>
            </a:r>
            <a:r>
              <a:rPr lang="en-US" dirty="0" err="1">
                <a:cs typeface="Courier New" panose="02070309020205020404" pitchFamily="49" charset="0"/>
              </a:rPr>
              <a:t>get_class_repo</a:t>
            </a:r>
            <a:r>
              <a:rPr lang="en-US" dirty="0">
                <a:cs typeface="Courier New" panose="02070309020205020404" pitchFamily="49" charset="0"/>
              </a:rPr>
              <a:t>(namespace)</a:t>
            </a:r>
          </a:p>
        </p:txBody>
      </p:sp>
      <p:sp>
        <p:nvSpPr>
          <p:cNvPr id="6" name="Speech Bubble: Rectangle with Corners Rounded 5">
            <a:extLst>
              <a:ext uri="{FF2B5EF4-FFF2-40B4-BE49-F238E27FC236}">
                <a16:creationId xmlns:a16="http://schemas.microsoft.com/office/drawing/2014/main" id="{A31E3603-3744-4495-AEE3-B13181069C2A}"/>
              </a:ext>
            </a:extLst>
          </p:cNvPr>
          <p:cNvSpPr/>
          <p:nvPr/>
        </p:nvSpPr>
        <p:spPr>
          <a:xfrm>
            <a:off x="10476689" y="4445540"/>
            <a:ext cx="1614792" cy="846307"/>
          </a:xfrm>
          <a:prstGeom prst="wedgeRoundRectCallout">
            <a:avLst>
              <a:gd name="adj1" fmla="val -188303"/>
              <a:gd name="adj2" fmla="val -51293"/>
              <a:gd name="adj3" fmla="val 16667"/>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Either works</a:t>
            </a:r>
          </a:p>
        </p:txBody>
      </p:sp>
      <p:sp>
        <p:nvSpPr>
          <p:cNvPr id="4" name="Date Placeholder 3">
            <a:extLst>
              <a:ext uri="{FF2B5EF4-FFF2-40B4-BE49-F238E27FC236}">
                <a16:creationId xmlns:a16="http://schemas.microsoft.com/office/drawing/2014/main" id="{EFE08A5C-C53A-49DE-B30F-7CBFC195C296}"/>
              </a:ext>
            </a:extLst>
          </p:cNvPr>
          <p:cNvSpPr>
            <a:spLocks noGrp="1"/>
          </p:cNvSpPr>
          <p:nvPr>
            <p:ph type="dt" sz="half" idx="10"/>
          </p:nvPr>
        </p:nvSpPr>
        <p:spPr/>
        <p:txBody>
          <a:bodyPr/>
          <a:lstStyle/>
          <a:p>
            <a:fld id="{9AAF2DF6-6D7F-4302-BF40-84F958537A75}" type="datetime1">
              <a:rPr lang="de-DE" smtClean="0"/>
              <a:t>06.04.2020</a:t>
            </a:fld>
            <a:endParaRPr lang="de-DE"/>
          </a:p>
        </p:txBody>
      </p:sp>
      <p:sp>
        <p:nvSpPr>
          <p:cNvPr id="5" name="Slide Number Placeholder 4">
            <a:extLst>
              <a:ext uri="{FF2B5EF4-FFF2-40B4-BE49-F238E27FC236}">
                <a16:creationId xmlns:a16="http://schemas.microsoft.com/office/drawing/2014/main" id="{3C9BEDBD-78C6-4DC4-9762-572826779454}"/>
              </a:ext>
            </a:extLst>
          </p:cNvPr>
          <p:cNvSpPr>
            <a:spLocks noGrp="1"/>
          </p:cNvSpPr>
          <p:nvPr>
            <p:ph type="sldNum" sz="quarter" idx="12"/>
          </p:nvPr>
        </p:nvSpPr>
        <p:spPr/>
        <p:txBody>
          <a:bodyPr/>
          <a:lstStyle/>
          <a:p>
            <a:fld id="{266A34EE-793E-EA45-A2C1-765A5FA2B1F8}" type="slidenum">
              <a:rPr lang="de-DE" smtClean="0"/>
              <a:t>15</a:t>
            </a:fld>
            <a:endParaRPr lang="de-DE"/>
          </a:p>
        </p:txBody>
      </p:sp>
    </p:spTree>
    <p:extLst>
      <p:ext uri="{BB962C8B-B14F-4D97-AF65-F5344CB8AC3E}">
        <p14:creationId xmlns:p14="http://schemas.microsoft.com/office/powerpoint/2010/main" val="3684860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CB32-13A7-44DD-82E8-1E8CBF5B9734}"/>
              </a:ext>
            </a:extLst>
          </p:cNvPr>
          <p:cNvSpPr>
            <a:spLocks noGrp="1"/>
          </p:cNvSpPr>
          <p:nvPr>
            <p:ph type="title"/>
          </p:nvPr>
        </p:nvSpPr>
        <p:spPr/>
        <p:txBody>
          <a:bodyPr/>
          <a:lstStyle/>
          <a:p>
            <a:r>
              <a:rPr lang="en-US" dirty="0"/>
              <a:t>Repository API </a:t>
            </a:r>
            <a:r>
              <a:rPr lang="en-US" dirty="0" err="1"/>
              <a:t>cont</a:t>
            </a:r>
            <a:r>
              <a:rPr lang="en-US" dirty="0"/>
              <a:t> – The methods</a:t>
            </a:r>
          </a:p>
        </p:txBody>
      </p:sp>
      <p:sp>
        <p:nvSpPr>
          <p:cNvPr id="3" name="Content Placeholder 2">
            <a:extLst>
              <a:ext uri="{FF2B5EF4-FFF2-40B4-BE49-F238E27FC236}">
                <a16:creationId xmlns:a16="http://schemas.microsoft.com/office/drawing/2014/main" id="{1A663AFD-87F4-46B4-A6ED-1115CE2B2FC1}"/>
              </a:ext>
            </a:extLst>
          </p:cNvPr>
          <p:cNvSpPr>
            <a:spLocks noGrp="1"/>
          </p:cNvSpPr>
          <p:nvPr>
            <p:ph idx="1"/>
          </p:nvPr>
        </p:nvSpPr>
        <p:spPr/>
        <p:txBody>
          <a:bodyPr>
            <a:normAutofit fontScale="85000" lnSpcReduction="20000"/>
          </a:bodyPr>
          <a:lstStyle/>
          <a:p>
            <a:r>
              <a:rPr lang="en-US" dirty="0"/>
              <a:t>For each data type the following are logical </a:t>
            </a:r>
            <a:r>
              <a:rPr lang="en-US" dirty="0" err="1"/>
              <a:t>apis</a:t>
            </a:r>
            <a:r>
              <a:rPr lang="en-US" dirty="0"/>
              <a:t>.</a:t>
            </a:r>
          </a:p>
          <a:p>
            <a:pPr lvl="1"/>
            <a:r>
              <a:rPr lang="en-US" dirty="0"/>
              <a:t>&lt;</a:t>
            </a:r>
            <a:r>
              <a:rPr lang="en-US" dirty="0" err="1"/>
              <a:t>object_store</a:t>
            </a:r>
            <a:r>
              <a:rPr lang="en-US" dirty="0"/>
              <a:t>&gt;.create(name, data)</a:t>
            </a:r>
          </a:p>
          <a:p>
            <a:pPr lvl="2"/>
            <a:r>
              <a:rPr lang="en-US" dirty="0"/>
              <a:t>Adds data to repository unless that name already exists</a:t>
            </a:r>
          </a:p>
          <a:p>
            <a:pPr lvl="1"/>
            <a:r>
              <a:rPr lang="en-US" dirty="0"/>
              <a:t>&lt; </a:t>
            </a:r>
            <a:r>
              <a:rPr lang="en-US" dirty="0" err="1"/>
              <a:t>object_store</a:t>
            </a:r>
            <a:r>
              <a:rPr lang="en-US" dirty="0"/>
              <a:t> &gt;. delete(name)</a:t>
            </a:r>
          </a:p>
          <a:p>
            <a:pPr lvl="2"/>
            <a:r>
              <a:rPr lang="en-US" dirty="0"/>
              <a:t>Deletes object from repository if that name exists</a:t>
            </a:r>
          </a:p>
          <a:p>
            <a:pPr lvl="1"/>
            <a:r>
              <a:rPr lang="en-US" dirty="0"/>
              <a:t>&lt; </a:t>
            </a:r>
            <a:r>
              <a:rPr lang="en-US" dirty="0" err="1"/>
              <a:t>object_store</a:t>
            </a:r>
            <a:r>
              <a:rPr lang="en-US" dirty="0"/>
              <a:t> &gt;. update(name, data)</a:t>
            </a:r>
          </a:p>
          <a:p>
            <a:pPr lvl="2"/>
            <a:r>
              <a:rPr lang="en-US" dirty="0"/>
              <a:t>Replaces the existing object with name in repository with data</a:t>
            </a:r>
          </a:p>
          <a:p>
            <a:pPr lvl="1"/>
            <a:r>
              <a:rPr lang="en-US" dirty="0"/>
              <a:t>&lt; </a:t>
            </a:r>
            <a:r>
              <a:rPr lang="en-US" dirty="0" err="1"/>
              <a:t>object_store</a:t>
            </a:r>
            <a:r>
              <a:rPr lang="en-US" dirty="0"/>
              <a:t> &gt;.get(name)</a:t>
            </a:r>
          </a:p>
          <a:p>
            <a:pPr lvl="2"/>
            <a:r>
              <a:rPr lang="en-US" dirty="0"/>
              <a:t>Returns object with name from repository if it exists.</a:t>
            </a:r>
          </a:p>
          <a:p>
            <a:pPr lvl="1"/>
            <a:r>
              <a:rPr lang="en-US" dirty="0"/>
              <a:t>&lt; </a:t>
            </a:r>
            <a:r>
              <a:rPr lang="en-US" dirty="0" err="1"/>
              <a:t>object_store</a:t>
            </a:r>
            <a:r>
              <a:rPr lang="en-US" dirty="0"/>
              <a:t> &gt;.names()</a:t>
            </a:r>
          </a:p>
          <a:p>
            <a:pPr lvl="2"/>
            <a:r>
              <a:rPr lang="en-US" dirty="0"/>
              <a:t>Returns list of names of the objects in the store</a:t>
            </a:r>
          </a:p>
          <a:p>
            <a:pPr lvl="1"/>
            <a:r>
              <a:rPr lang="en-US" dirty="0"/>
              <a:t>&lt; </a:t>
            </a:r>
            <a:r>
              <a:rPr lang="en-US" dirty="0" err="1"/>
              <a:t>object_store</a:t>
            </a:r>
            <a:r>
              <a:rPr lang="en-US" dirty="0"/>
              <a:t> &gt;.</a:t>
            </a:r>
            <a:r>
              <a:rPr lang="en-US" dirty="0" err="1"/>
              <a:t>iter_name</a:t>
            </a:r>
            <a:r>
              <a:rPr lang="en-US" dirty="0"/>
              <a:t>()  &amp; .</a:t>
            </a:r>
            <a:r>
              <a:rPr lang="en-US" dirty="0" err="1"/>
              <a:t>iter_value</a:t>
            </a:r>
            <a:r>
              <a:rPr lang="en-US" dirty="0"/>
              <a:t>()</a:t>
            </a:r>
          </a:p>
          <a:p>
            <a:pPr lvl="2"/>
            <a:r>
              <a:rPr lang="en-US" dirty="0"/>
              <a:t>Returns iterator so that objects of type defined by </a:t>
            </a:r>
            <a:r>
              <a:rPr lang="en-US" dirty="0" err="1"/>
              <a:t>repo_handle</a:t>
            </a:r>
            <a:r>
              <a:rPr lang="en-US" dirty="0"/>
              <a:t> can be iterated</a:t>
            </a:r>
          </a:p>
          <a:p>
            <a:pPr lvl="1"/>
            <a:r>
              <a:rPr lang="en-US" dirty="0"/>
              <a:t>&lt; </a:t>
            </a:r>
            <a:r>
              <a:rPr lang="en-US" dirty="0" err="1"/>
              <a:t>object_store</a:t>
            </a:r>
            <a:r>
              <a:rPr lang="en-US" dirty="0"/>
              <a:t> &gt;.exists(name)</a:t>
            </a:r>
          </a:p>
          <a:p>
            <a:pPr lvl="2"/>
            <a:r>
              <a:rPr lang="en-US" dirty="0"/>
              <a:t>Tests if object with name exists in repository. Returns Boolean</a:t>
            </a:r>
          </a:p>
          <a:p>
            <a:pPr lvl="1"/>
            <a:r>
              <a:rPr lang="en-US" dirty="0"/>
              <a:t>TODO always insure that changing the returned object does not change the repository.</a:t>
            </a:r>
          </a:p>
        </p:txBody>
      </p:sp>
      <p:sp>
        <p:nvSpPr>
          <p:cNvPr id="4" name="Date Placeholder 3">
            <a:extLst>
              <a:ext uri="{FF2B5EF4-FFF2-40B4-BE49-F238E27FC236}">
                <a16:creationId xmlns:a16="http://schemas.microsoft.com/office/drawing/2014/main" id="{98A8C78F-D314-4B4A-8CAB-AE75FF47E192}"/>
              </a:ext>
            </a:extLst>
          </p:cNvPr>
          <p:cNvSpPr>
            <a:spLocks noGrp="1"/>
          </p:cNvSpPr>
          <p:nvPr>
            <p:ph type="dt" sz="half" idx="10"/>
          </p:nvPr>
        </p:nvSpPr>
        <p:spPr/>
        <p:txBody>
          <a:bodyPr/>
          <a:lstStyle/>
          <a:p>
            <a:fld id="{C626F4F1-8903-476E-BAA6-D8F2BAFA8AB3}" type="datetime1">
              <a:rPr lang="de-DE" smtClean="0"/>
              <a:t>06.04.2020</a:t>
            </a:fld>
            <a:endParaRPr lang="de-DE"/>
          </a:p>
        </p:txBody>
      </p:sp>
      <p:sp>
        <p:nvSpPr>
          <p:cNvPr id="5" name="Slide Number Placeholder 4">
            <a:extLst>
              <a:ext uri="{FF2B5EF4-FFF2-40B4-BE49-F238E27FC236}">
                <a16:creationId xmlns:a16="http://schemas.microsoft.com/office/drawing/2014/main" id="{24C18CCF-5592-4227-B484-BA58F0571B77}"/>
              </a:ext>
            </a:extLst>
          </p:cNvPr>
          <p:cNvSpPr>
            <a:spLocks noGrp="1"/>
          </p:cNvSpPr>
          <p:nvPr>
            <p:ph type="sldNum" sz="quarter" idx="12"/>
          </p:nvPr>
        </p:nvSpPr>
        <p:spPr/>
        <p:txBody>
          <a:bodyPr/>
          <a:lstStyle/>
          <a:p>
            <a:fld id="{266A34EE-793E-EA45-A2C1-765A5FA2B1F8}" type="slidenum">
              <a:rPr lang="de-DE" smtClean="0"/>
              <a:t>16</a:t>
            </a:fld>
            <a:endParaRPr lang="de-DE"/>
          </a:p>
        </p:txBody>
      </p:sp>
    </p:spTree>
    <p:extLst>
      <p:ext uri="{BB962C8B-B14F-4D97-AF65-F5344CB8AC3E}">
        <p14:creationId xmlns:p14="http://schemas.microsoft.com/office/powerpoint/2010/main" val="1871341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0F06-D426-4448-A81B-14ED34CD64E7}"/>
              </a:ext>
            </a:extLst>
          </p:cNvPr>
          <p:cNvSpPr>
            <a:spLocks noGrp="1"/>
          </p:cNvSpPr>
          <p:nvPr>
            <p:ph type="title"/>
          </p:nvPr>
        </p:nvSpPr>
        <p:spPr/>
        <p:txBody>
          <a:bodyPr/>
          <a:lstStyle/>
          <a:p>
            <a:r>
              <a:rPr lang="en-US" dirty="0"/>
              <a:t>API Usage example</a:t>
            </a:r>
          </a:p>
        </p:txBody>
      </p:sp>
      <p:sp>
        <p:nvSpPr>
          <p:cNvPr id="4" name="TextBox 3">
            <a:extLst>
              <a:ext uri="{FF2B5EF4-FFF2-40B4-BE49-F238E27FC236}">
                <a16:creationId xmlns:a16="http://schemas.microsoft.com/office/drawing/2014/main" id="{05725FDD-1667-41B7-9EC7-74168EA93A73}"/>
              </a:ext>
            </a:extLst>
          </p:cNvPr>
          <p:cNvSpPr txBox="1"/>
          <p:nvPr/>
        </p:nvSpPr>
        <p:spPr>
          <a:xfrm>
            <a:off x="1094874" y="1690688"/>
            <a:ext cx="8456161" cy="3970318"/>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GetClass</a:t>
            </a:r>
            <a:r>
              <a:rPr lang="en-US" b="1" dirty="0">
                <a:latin typeface="Courier New" panose="02070309020205020404" pitchFamily="49" charset="0"/>
                <a:cs typeface="Courier New" panose="02070309020205020404" pitchFamily="49" charset="0"/>
              </a:rPr>
              <a:t> request processing example</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def </a:t>
            </a:r>
            <a:r>
              <a:rPr lang="en-US" b="1" dirty="0" err="1">
                <a:latin typeface="Courier New" panose="02070309020205020404" pitchFamily="49" charset="0"/>
                <a:cs typeface="Courier New" panose="02070309020205020404" pitchFamily="49" charset="0"/>
              </a:rPr>
              <a:t>GetClass</a:t>
            </a:r>
            <a:r>
              <a:rPr lang="en-US" b="1" dirty="0">
                <a:latin typeface="Courier New" panose="02070309020205020404" pitchFamily="49" charset="0"/>
                <a:cs typeface="Courier New" panose="02070309020205020404" pitchFamily="49" charset="0"/>
              </a:rPr>
              <a:t>(namespace, **params)</a:t>
            </a:r>
          </a:p>
          <a:p>
            <a:r>
              <a:rPr lang="en-US" b="1" dirty="0">
                <a:latin typeface="Courier New" panose="02070309020205020404" pitchFamily="49" charset="0"/>
                <a:cs typeface="Courier New" panose="02070309020205020404" pitchFamily="49" charset="0"/>
              </a:rPr>
              <a:t>    # namespace exceptions handled in the this call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class_repo</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self.get_class_repo</a:t>
            </a:r>
            <a:r>
              <a:rPr lang="en-US" b="1" dirty="0">
                <a:latin typeface="Courier New" panose="02070309020205020404" pitchFamily="49" charset="0"/>
                <a:cs typeface="Courier New" panose="02070309020205020404" pitchFamily="49" charset="0"/>
              </a:rPr>
              <a:t>(namespace)</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classname</a:t>
            </a:r>
            <a:r>
              <a:rPr lang="en-US" b="1" dirty="0">
                <a:latin typeface="Courier New" panose="02070309020205020404" pitchFamily="49" charset="0"/>
                <a:cs typeface="Courier New" panose="02070309020205020404" pitchFamily="49" charset="0"/>
              </a:rPr>
              <a:t> = params[‘</a:t>
            </a:r>
            <a:r>
              <a:rPr lang="en-US" b="1" dirty="0" err="1">
                <a:latin typeface="Courier New" panose="02070309020205020404" pitchFamily="49" charset="0"/>
                <a:cs typeface="Courier New" panose="02070309020205020404" pitchFamily="49" charset="0"/>
              </a:rPr>
              <a:t>Classname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classname</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try:</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klass</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class_repo.get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classname</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exception </a:t>
            </a:r>
            <a:r>
              <a:rPr lang="en-US" b="1" dirty="0" err="1">
                <a:latin typeface="Courier New" panose="02070309020205020404" pitchFamily="49" charset="0"/>
                <a:cs typeface="Courier New" panose="02070309020205020404" pitchFamily="49" charset="0"/>
              </a:rPr>
              <a:t>KeyError</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CIMError</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 process </a:t>
            </a:r>
            <a:r>
              <a:rPr lang="en-US" b="1" dirty="0" err="1">
                <a:latin typeface="Courier New" panose="02070309020205020404" pitchFamily="49" charset="0"/>
                <a:cs typeface="Courier New" panose="02070309020205020404" pitchFamily="49" charset="0"/>
              </a:rPr>
              <a:t>Klass</a:t>
            </a:r>
            <a:r>
              <a:rPr lang="en-US" b="1" dirty="0">
                <a:latin typeface="Courier New" panose="02070309020205020404" pitchFamily="49" charset="0"/>
                <a:cs typeface="Courier New" panose="02070309020205020404" pitchFamily="49" charset="0"/>
              </a:rPr>
              <a:t> per options defined in </a:t>
            </a:r>
            <a:r>
              <a:rPr lang="en-US" b="1" dirty="0" err="1">
                <a:latin typeface="Courier New" panose="02070309020205020404" pitchFamily="49" charset="0"/>
                <a:cs typeface="Courier New" panose="02070309020205020404" pitchFamily="49" charset="0"/>
              </a:rPr>
              <a:t>args</a:t>
            </a:r>
            <a:r>
              <a:rPr lang="en-US" b="1" dirty="0">
                <a:latin typeface="Courier New" panose="02070309020205020404" pitchFamily="49" charset="0"/>
                <a:cs typeface="Courier New" panose="02070309020205020404" pitchFamily="49" charset="0"/>
              </a:rPr>
              <a:t> and </a:t>
            </a:r>
            <a:r>
              <a:rPr lang="en-US" b="1" dirty="0" err="1">
                <a:latin typeface="Courier New" panose="02070309020205020404" pitchFamily="49" charset="0"/>
                <a:cs typeface="Courier New" panose="02070309020205020404" pitchFamily="49" charset="0"/>
              </a:rPr>
              <a:t>kwargs</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return </a:t>
            </a:r>
            <a:r>
              <a:rPr lang="en-US" b="1" dirty="0" err="1">
                <a:latin typeface="Courier New" panose="02070309020205020404" pitchFamily="49" charset="0"/>
                <a:cs typeface="Courier New" panose="02070309020205020404" pitchFamily="49" charset="0"/>
              </a:rPr>
              <a:t>klass</a:t>
            </a:r>
            <a:r>
              <a:rPr lang="en-US" b="1" dirty="0">
                <a:latin typeface="Courier New" panose="02070309020205020404" pitchFamily="49" charset="0"/>
                <a:cs typeface="Courier New" panose="02070309020205020404" pitchFamily="49" charset="0"/>
              </a:rPr>
              <a:t> (In mocker we first map for </a:t>
            </a:r>
            <a:r>
              <a:rPr lang="en-US" b="1" dirty="0" err="1">
                <a:latin typeface="Courier New" panose="02070309020205020404" pitchFamily="49" charset="0"/>
                <a:cs typeface="Courier New" panose="02070309020205020404" pitchFamily="49" charset="0"/>
              </a:rPr>
              <a:t>imethodcall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rtn</a:t>
            </a:r>
            <a:endParaRPr lang="en-US" b="1"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p>
        </p:txBody>
      </p:sp>
      <p:sp>
        <p:nvSpPr>
          <p:cNvPr id="3" name="Date Placeholder 2">
            <a:extLst>
              <a:ext uri="{FF2B5EF4-FFF2-40B4-BE49-F238E27FC236}">
                <a16:creationId xmlns:a16="http://schemas.microsoft.com/office/drawing/2014/main" id="{0F3DD97F-57BA-4ECF-B03E-17F37F2A9F8D}"/>
              </a:ext>
            </a:extLst>
          </p:cNvPr>
          <p:cNvSpPr>
            <a:spLocks noGrp="1"/>
          </p:cNvSpPr>
          <p:nvPr>
            <p:ph type="dt" sz="half" idx="10"/>
          </p:nvPr>
        </p:nvSpPr>
        <p:spPr/>
        <p:txBody>
          <a:bodyPr/>
          <a:lstStyle/>
          <a:p>
            <a:fld id="{F8E8CA9D-7C99-4CD8-BBEB-B81CE0B4E5CB}" type="datetime1">
              <a:rPr lang="de-DE" smtClean="0"/>
              <a:t>06.04.2020</a:t>
            </a:fld>
            <a:endParaRPr lang="de-DE"/>
          </a:p>
        </p:txBody>
      </p:sp>
      <p:sp>
        <p:nvSpPr>
          <p:cNvPr id="5" name="Slide Number Placeholder 4">
            <a:extLst>
              <a:ext uri="{FF2B5EF4-FFF2-40B4-BE49-F238E27FC236}">
                <a16:creationId xmlns:a16="http://schemas.microsoft.com/office/drawing/2014/main" id="{64CED22A-D49F-4320-817B-C0B17BFB325A}"/>
              </a:ext>
            </a:extLst>
          </p:cNvPr>
          <p:cNvSpPr>
            <a:spLocks noGrp="1"/>
          </p:cNvSpPr>
          <p:nvPr>
            <p:ph type="sldNum" sz="quarter" idx="12"/>
          </p:nvPr>
        </p:nvSpPr>
        <p:spPr/>
        <p:txBody>
          <a:bodyPr/>
          <a:lstStyle/>
          <a:p>
            <a:fld id="{266A34EE-793E-EA45-A2C1-765A5FA2B1F8}" type="slidenum">
              <a:rPr lang="de-DE" smtClean="0"/>
              <a:t>17</a:t>
            </a:fld>
            <a:endParaRPr lang="de-DE"/>
          </a:p>
        </p:txBody>
      </p:sp>
    </p:spTree>
    <p:extLst>
      <p:ext uri="{BB962C8B-B14F-4D97-AF65-F5344CB8AC3E}">
        <p14:creationId xmlns:p14="http://schemas.microsoft.com/office/powerpoint/2010/main" val="391586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D62D49-B6AE-4AEC-8F27-3F199D274CC4}"/>
              </a:ext>
            </a:extLst>
          </p:cNvPr>
          <p:cNvSpPr>
            <a:spLocks noGrp="1"/>
          </p:cNvSpPr>
          <p:nvPr>
            <p:ph type="title"/>
          </p:nvPr>
        </p:nvSpPr>
        <p:spPr/>
        <p:txBody>
          <a:bodyPr/>
          <a:lstStyle/>
          <a:p>
            <a:r>
              <a:rPr lang="en-US" dirty="0"/>
              <a:t>The CIMOM</a:t>
            </a:r>
          </a:p>
        </p:txBody>
      </p:sp>
      <p:sp>
        <p:nvSpPr>
          <p:cNvPr id="4" name="Content Placeholder 3">
            <a:extLst>
              <a:ext uri="{FF2B5EF4-FFF2-40B4-BE49-F238E27FC236}">
                <a16:creationId xmlns:a16="http://schemas.microsoft.com/office/drawing/2014/main" id="{322C99FA-A3DF-470C-9ED8-31434DA99CEC}"/>
              </a:ext>
            </a:extLst>
          </p:cNvPr>
          <p:cNvSpPr>
            <a:spLocks noGrp="1"/>
          </p:cNvSpPr>
          <p:nvPr>
            <p:ph idx="1"/>
          </p:nvPr>
        </p:nvSpPr>
        <p:spPr/>
        <p:txBody>
          <a:bodyPr>
            <a:normAutofit fontScale="92500"/>
          </a:bodyPr>
          <a:lstStyle/>
          <a:p>
            <a:r>
              <a:rPr lang="en-US" dirty="0"/>
              <a:t>Accept all operations, </a:t>
            </a:r>
            <a:r>
              <a:rPr lang="en-US" dirty="0" err="1"/>
              <a:t>i.e</a:t>
            </a:r>
            <a:r>
              <a:rPr lang="en-US" dirty="0"/>
              <a:t> method to implement each of the operations defined in cim_operations.py</a:t>
            </a:r>
          </a:p>
          <a:p>
            <a:r>
              <a:rPr lang="en-US" dirty="0"/>
              <a:t>Route to next level, the </a:t>
            </a:r>
            <a:r>
              <a:rPr lang="en-US" dirty="0" err="1"/>
              <a:t>DefaultProvider</a:t>
            </a:r>
            <a:r>
              <a:rPr lang="en-US" dirty="0"/>
              <a:t> or specific providers</a:t>
            </a:r>
          </a:p>
          <a:p>
            <a:pPr lvl="1"/>
            <a:r>
              <a:rPr lang="en-US" dirty="0"/>
              <a:t>No real processing at this level</a:t>
            </a:r>
          </a:p>
          <a:p>
            <a:pPr lvl="1"/>
            <a:r>
              <a:rPr lang="en-US" dirty="0"/>
              <a:t>This is handled in </a:t>
            </a:r>
            <a:r>
              <a:rPr lang="en-US" dirty="0" err="1"/>
              <a:t>Faked_wbemconnection</a:t>
            </a:r>
            <a:endParaRPr lang="en-US" dirty="0"/>
          </a:p>
          <a:p>
            <a:r>
              <a:rPr lang="en-US" dirty="0"/>
              <a:t>Provide default implementation for some operations.</a:t>
            </a:r>
          </a:p>
          <a:p>
            <a:pPr lvl="1"/>
            <a:r>
              <a:rPr lang="en-US" dirty="0"/>
              <a:t>Enum/</a:t>
            </a:r>
            <a:r>
              <a:rPr lang="en-US" dirty="0" err="1"/>
              <a:t>AssocNames</a:t>
            </a:r>
            <a:r>
              <a:rPr lang="en-US" dirty="0"/>
              <a:t> operation instead of depending on each provider to implement</a:t>
            </a:r>
          </a:p>
          <a:p>
            <a:pPr lvl="1"/>
            <a:r>
              <a:rPr lang="en-US" dirty="0" err="1"/>
              <a:t>Execquery</a:t>
            </a:r>
            <a:r>
              <a:rPr lang="en-US" dirty="0"/>
              <a:t> operation – Calls providers to get data</a:t>
            </a:r>
          </a:p>
          <a:p>
            <a:r>
              <a:rPr lang="en-US" dirty="0"/>
              <a:t>Interface should match </a:t>
            </a:r>
            <a:r>
              <a:rPr lang="en-US" dirty="0" err="1"/>
              <a:t>WBEMConnection</a:t>
            </a:r>
            <a:r>
              <a:rPr lang="en-US" dirty="0"/>
              <a:t> for each method for simplicity</a:t>
            </a:r>
          </a:p>
          <a:p>
            <a:r>
              <a:rPr lang="en-US" dirty="0"/>
              <a:t>Namespace management through namespace provider </a:t>
            </a:r>
            <a:r>
              <a:rPr lang="en-US" dirty="0" err="1"/>
              <a:t>CIM_Namespace</a:t>
            </a:r>
            <a:endParaRPr lang="en-US" dirty="0"/>
          </a:p>
          <a:p>
            <a:pPr marL="457200" lvl="1" indent="0">
              <a:buNone/>
            </a:pPr>
            <a:endParaRPr lang="en-US" dirty="0"/>
          </a:p>
        </p:txBody>
      </p:sp>
      <p:sp>
        <p:nvSpPr>
          <p:cNvPr id="2" name="TextBox 1">
            <a:extLst>
              <a:ext uri="{FF2B5EF4-FFF2-40B4-BE49-F238E27FC236}">
                <a16:creationId xmlns:a16="http://schemas.microsoft.com/office/drawing/2014/main" id="{2EB5767E-46A0-426A-88CD-547A92661715}"/>
              </a:ext>
            </a:extLst>
          </p:cNvPr>
          <p:cNvSpPr txBox="1"/>
          <p:nvPr/>
        </p:nvSpPr>
        <p:spPr>
          <a:xfrm>
            <a:off x="7869677" y="365125"/>
            <a:ext cx="2645923" cy="369332"/>
          </a:xfrm>
          <a:prstGeom prst="rect">
            <a:avLst/>
          </a:prstGeom>
          <a:noFill/>
        </p:spPr>
        <p:txBody>
          <a:bodyPr wrap="square" rtlCol="0">
            <a:spAutoFit/>
          </a:bodyPr>
          <a:lstStyle/>
          <a:p>
            <a:r>
              <a:rPr lang="en-US" dirty="0"/>
              <a:t>KS 10 Jan. 2020</a:t>
            </a:r>
          </a:p>
        </p:txBody>
      </p:sp>
      <p:sp>
        <p:nvSpPr>
          <p:cNvPr id="5" name="Date Placeholder 4">
            <a:extLst>
              <a:ext uri="{FF2B5EF4-FFF2-40B4-BE49-F238E27FC236}">
                <a16:creationId xmlns:a16="http://schemas.microsoft.com/office/drawing/2014/main" id="{8162B632-01B8-47CF-94A1-BC4B19191257}"/>
              </a:ext>
            </a:extLst>
          </p:cNvPr>
          <p:cNvSpPr>
            <a:spLocks noGrp="1"/>
          </p:cNvSpPr>
          <p:nvPr>
            <p:ph type="dt" sz="half" idx="10"/>
          </p:nvPr>
        </p:nvSpPr>
        <p:spPr/>
        <p:txBody>
          <a:bodyPr/>
          <a:lstStyle/>
          <a:p>
            <a:fld id="{38351A54-3C04-4A7D-A7C6-1B9B9491F3FA}" type="datetime1">
              <a:rPr lang="de-DE" smtClean="0"/>
              <a:t>06.04.2020</a:t>
            </a:fld>
            <a:endParaRPr lang="de-DE"/>
          </a:p>
        </p:txBody>
      </p:sp>
      <p:sp>
        <p:nvSpPr>
          <p:cNvPr id="6" name="Slide Number Placeholder 5">
            <a:extLst>
              <a:ext uri="{FF2B5EF4-FFF2-40B4-BE49-F238E27FC236}">
                <a16:creationId xmlns:a16="http://schemas.microsoft.com/office/drawing/2014/main" id="{71F43A0A-819B-4FEB-91EF-5C5719B8300C}"/>
              </a:ext>
            </a:extLst>
          </p:cNvPr>
          <p:cNvSpPr>
            <a:spLocks noGrp="1"/>
          </p:cNvSpPr>
          <p:nvPr>
            <p:ph type="sldNum" sz="quarter" idx="12"/>
          </p:nvPr>
        </p:nvSpPr>
        <p:spPr/>
        <p:txBody>
          <a:bodyPr/>
          <a:lstStyle/>
          <a:p>
            <a:fld id="{266A34EE-793E-EA45-A2C1-765A5FA2B1F8}" type="slidenum">
              <a:rPr lang="de-DE" smtClean="0"/>
              <a:t>18</a:t>
            </a:fld>
            <a:endParaRPr lang="de-DE"/>
          </a:p>
        </p:txBody>
      </p:sp>
    </p:spTree>
    <p:extLst>
      <p:ext uri="{BB962C8B-B14F-4D97-AF65-F5344CB8AC3E}">
        <p14:creationId xmlns:p14="http://schemas.microsoft.com/office/powerpoint/2010/main" val="634700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693F2-9D42-4C0C-8F49-051C2F635F2A}"/>
              </a:ext>
            </a:extLst>
          </p:cNvPr>
          <p:cNvSpPr>
            <a:spLocks noGrp="1"/>
          </p:cNvSpPr>
          <p:nvPr>
            <p:ph type="title"/>
          </p:nvPr>
        </p:nvSpPr>
        <p:spPr/>
        <p:txBody>
          <a:bodyPr/>
          <a:lstStyle/>
          <a:p>
            <a:r>
              <a:rPr lang="en-US" dirty="0"/>
              <a:t>CIM Providers</a:t>
            </a:r>
          </a:p>
        </p:txBody>
      </p:sp>
      <p:sp>
        <p:nvSpPr>
          <p:cNvPr id="3" name="Content Placeholder 2">
            <a:extLst>
              <a:ext uri="{FF2B5EF4-FFF2-40B4-BE49-F238E27FC236}">
                <a16:creationId xmlns:a16="http://schemas.microsoft.com/office/drawing/2014/main" id="{074E7DBA-1F7F-4676-B237-FC42E94EB92C}"/>
              </a:ext>
            </a:extLst>
          </p:cNvPr>
          <p:cNvSpPr>
            <a:spLocks noGrp="1"/>
          </p:cNvSpPr>
          <p:nvPr>
            <p:ph idx="1"/>
          </p:nvPr>
        </p:nvSpPr>
        <p:spPr/>
        <p:txBody>
          <a:bodyPr>
            <a:normAutofit fontScale="85000" lnSpcReduction="20000"/>
          </a:bodyPr>
          <a:lstStyle/>
          <a:p>
            <a:r>
              <a:rPr lang="en-US" dirty="0" err="1"/>
              <a:t>MainProvider</a:t>
            </a:r>
            <a:endParaRPr lang="en-US" dirty="0"/>
          </a:p>
          <a:p>
            <a:pPr lvl="1"/>
            <a:r>
              <a:rPr lang="en-US" dirty="0"/>
              <a:t>All class and qualifier requests. These manage class and qualifier </a:t>
            </a:r>
            <a:r>
              <a:rPr lang="en-US" dirty="0" err="1"/>
              <a:t>decl</a:t>
            </a:r>
            <a:r>
              <a:rPr lang="en-US" dirty="0"/>
              <a:t> data in the repository</a:t>
            </a:r>
          </a:p>
          <a:p>
            <a:pPr lvl="1"/>
            <a:r>
              <a:rPr lang="en-US" dirty="0"/>
              <a:t>Also handle all Enumerate/Association instance requests</a:t>
            </a:r>
          </a:p>
          <a:p>
            <a:r>
              <a:rPr lang="en-US" dirty="0" err="1"/>
              <a:t>BaseInstanceProvider</a:t>
            </a:r>
            <a:endParaRPr lang="en-US" dirty="0"/>
          </a:p>
          <a:p>
            <a:pPr lvl="1"/>
            <a:r>
              <a:rPr lang="en-US" dirty="0"/>
              <a:t>Implements the Create, Delete instances. </a:t>
            </a:r>
          </a:p>
          <a:p>
            <a:r>
              <a:rPr lang="en-US" dirty="0" err="1"/>
              <a:t>SpecificInstanceProviders</a:t>
            </a:r>
            <a:endParaRPr lang="en-US" dirty="0"/>
          </a:p>
          <a:p>
            <a:pPr lvl="1"/>
            <a:r>
              <a:rPr lang="en-US" dirty="0"/>
              <a:t>Subclass from </a:t>
            </a:r>
            <a:r>
              <a:rPr lang="en-US" dirty="0" err="1"/>
              <a:t>BaseInstanceProvider</a:t>
            </a:r>
            <a:endParaRPr lang="en-US" dirty="0"/>
          </a:p>
          <a:p>
            <a:pPr lvl="1"/>
            <a:r>
              <a:rPr lang="en-US" dirty="0"/>
              <a:t>Override specific methods of </a:t>
            </a:r>
            <a:r>
              <a:rPr lang="en-US" dirty="0" err="1"/>
              <a:t>BaseInstanceProvider</a:t>
            </a:r>
            <a:r>
              <a:rPr lang="en-US" dirty="0"/>
              <a:t> (ex. </a:t>
            </a:r>
            <a:r>
              <a:rPr lang="en-US" dirty="0" err="1"/>
              <a:t>Overide</a:t>
            </a:r>
            <a:r>
              <a:rPr lang="en-US" dirty="0"/>
              <a:t> </a:t>
            </a:r>
            <a:r>
              <a:rPr lang="en-US" dirty="0" err="1"/>
              <a:t>CreateInstance</a:t>
            </a:r>
            <a:r>
              <a:rPr lang="en-US" dirty="0"/>
              <a:t> to add processing to </a:t>
            </a:r>
            <a:r>
              <a:rPr lang="en-US" dirty="0" err="1"/>
              <a:t>CreateInstance</a:t>
            </a:r>
            <a:endParaRPr lang="en-US" dirty="0"/>
          </a:p>
          <a:p>
            <a:r>
              <a:rPr lang="en-US" dirty="0"/>
              <a:t>All providers have interface similar to </a:t>
            </a:r>
            <a:r>
              <a:rPr lang="en-US" dirty="0" err="1"/>
              <a:t>WBEM_Connection</a:t>
            </a:r>
            <a:r>
              <a:rPr lang="en-US" dirty="0"/>
              <a:t> client interface except:</a:t>
            </a:r>
          </a:p>
          <a:p>
            <a:pPr lvl="1"/>
            <a:r>
              <a:rPr lang="en-US" dirty="0"/>
              <a:t>Namespace required argument for all operations</a:t>
            </a:r>
          </a:p>
          <a:p>
            <a:pPr lvl="1"/>
            <a:r>
              <a:rPr lang="en-US" dirty="0" err="1"/>
              <a:t>Classname</a:t>
            </a:r>
            <a:r>
              <a:rPr lang="en-US" dirty="0"/>
              <a:t> parameters passed as string and not </a:t>
            </a:r>
            <a:r>
              <a:rPr lang="en-US" dirty="0" err="1"/>
              <a:t>CIMClassName</a:t>
            </a:r>
            <a:endParaRPr lang="en-US" dirty="0"/>
          </a:p>
          <a:p>
            <a:pPr lvl="1"/>
            <a:r>
              <a:rPr lang="en-US" dirty="0"/>
              <a:t>Use of host and namespace in new instances is ignored.  </a:t>
            </a:r>
          </a:p>
        </p:txBody>
      </p:sp>
      <p:sp>
        <p:nvSpPr>
          <p:cNvPr id="4" name="TextBox 3">
            <a:extLst>
              <a:ext uri="{FF2B5EF4-FFF2-40B4-BE49-F238E27FC236}">
                <a16:creationId xmlns:a16="http://schemas.microsoft.com/office/drawing/2014/main" id="{6E89C492-CBB7-46A3-8438-443BA0A0F3EF}"/>
              </a:ext>
            </a:extLst>
          </p:cNvPr>
          <p:cNvSpPr txBox="1"/>
          <p:nvPr/>
        </p:nvSpPr>
        <p:spPr>
          <a:xfrm>
            <a:off x="7869677" y="365125"/>
            <a:ext cx="2645923" cy="369332"/>
          </a:xfrm>
          <a:prstGeom prst="rect">
            <a:avLst/>
          </a:prstGeom>
          <a:noFill/>
        </p:spPr>
        <p:txBody>
          <a:bodyPr wrap="square" rtlCol="0">
            <a:spAutoFit/>
          </a:bodyPr>
          <a:lstStyle/>
          <a:p>
            <a:r>
              <a:rPr lang="en-US" dirty="0"/>
              <a:t>KS 10 Jan. 2020</a:t>
            </a:r>
          </a:p>
        </p:txBody>
      </p:sp>
      <p:sp>
        <p:nvSpPr>
          <p:cNvPr id="5" name="Date Placeholder 4">
            <a:extLst>
              <a:ext uri="{FF2B5EF4-FFF2-40B4-BE49-F238E27FC236}">
                <a16:creationId xmlns:a16="http://schemas.microsoft.com/office/drawing/2014/main" id="{7CC18F55-C321-408D-B229-B1025ABDB4E1}"/>
              </a:ext>
            </a:extLst>
          </p:cNvPr>
          <p:cNvSpPr>
            <a:spLocks noGrp="1"/>
          </p:cNvSpPr>
          <p:nvPr>
            <p:ph type="dt" sz="half" idx="10"/>
          </p:nvPr>
        </p:nvSpPr>
        <p:spPr/>
        <p:txBody>
          <a:bodyPr/>
          <a:lstStyle/>
          <a:p>
            <a:fld id="{813B736A-4E39-4977-A524-D0A6922AA63C}" type="datetime1">
              <a:rPr lang="de-DE" smtClean="0"/>
              <a:t>06.04.2020</a:t>
            </a:fld>
            <a:endParaRPr lang="de-DE"/>
          </a:p>
        </p:txBody>
      </p:sp>
      <p:sp>
        <p:nvSpPr>
          <p:cNvPr id="6" name="Slide Number Placeholder 5">
            <a:extLst>
              <a:ext uri="{FF2B5EF4-FFF2-40B4-BE49-F238E27FC236}">
                <a16:creationId xmlns:a16="http://schemas.microsoft.com/office/drawing/2014/main" id="{C3CC3386-4B70-43F9-9D9D-A15E802990DA}"/>
              </a:ext>
            </a:extLst>
          </p:cNvPr>
          <p:cNvSpPr>
            <a:spLocks noGrp="1"/>
          </p:cNvSpPr>
          <p:nvPr>
            <p:ph type="sldNum" sz="quarter" idx="12"/>
          </p:nvPr>
        </p:nvSpPr>
        <p:spPr/>
        <p:txBody>
          <a:bodyPr/>
          <a:lstStyle/>
          <a:p>
            <a:fld id="{266A34EE-793E-EA45-A2C1-765A5FA2B1F8}" type="slidenum">
              <a:rPr lang="de-DE" smtClean="0"/>
              <a:t>19</a:t>
            </a:fld>
            <a:endParaRPr lang="de-DE"/>
          </a:p>
        </p:txBody>
      </p:sp>
    </p:spTree>
    <p:extLst>
      <p:ext uri="{BB962C8B-B14F-4D97-AF65-F5344CB8AC3E}">
        <p14:creationId xmlns:p14="http://schemas.microsoft.com/office/powerpoint/2010/main" val="3871019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B3E63E-5425-FC4F-A422-60F31BB2BE73}"/>
              </a:ext>
            </a:extLst>
          </p:cNvPr>
          <p:cNvSpPr/>
          <p:nvPr/>
        </p:nvSpPr>
        <p:spPr>
          <a:xfrm>
            <a:off x="714654" y="3101141"/>
            <a:ext cx="6026436" cy="928420"/>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Repository interface (MockMOFWBEMConnection)</a:t>
            </a:r>
            <a:br>
              <a:rPr lang="de-DE" dirty="0">
                <a:solidFill>
                  <a:schemeClr val="tx1"/>
                </a:solidFill>
              </a:rPr>
            </a:br>
            <a:r>
              <a:rPr lang="de-DE" dirty="0">
                <a:solidFill>
                  <a:schemeClr val="tx1"/>
                </a:solidFill>
              </a:rPr>
              <a:t>(class MOFWBEMConnection)</a:t>
            </a:r>
            <a:br>
              <a:rPr lang="de-DE" dirty="0">
                <a:solidFill>
                  <a:schemeClr val="tx1"/>
                </a:solidFill>
              </a:rPr>
            </a:br>
            <a:r>
              <a:rPr lang="de-DE" dirty="0">
                <a:solidFill>
                  <a:schemeClr val="tx1"/>
                </a:solidFill>
              </a:rPr>
              <a:t>(repository ops = subset of client ops </a:t>
            </a:r>
            <a:r>
              <a:rPr lang="de-DE" dirty="0">
                <a:solidFill>
                  <a:srgbClr val="FF0000"/>
                </a:solidFill>
              </a:rPr>
              <a:t>with subset of params</a:t>
            </a:r>
            <a:r>
              <a:rPr lang="de-DE" dirty="0">
                <a:solidFill>
                  <a:schemeClr val="tx1"/>
                </a:solidFill>
              </a:rPr>
              <a:t>)</a:t>
            </a:r>
          </a:p>
        </p:txBody>
      </p:sp>
      <p:sp>
        <p:nvSpPr>
          <p:cNvPr id="9" name="Rectangle 8">
            <a:extLst>
              <a:ext uri="{FF2B5EF4-FFF2-40B4-BE49-F238E27FC236}">
                <a16:creationId xmlns:a16="http://schemas.microsoft.com/office/drawing/2014/main" id="{0E38F325-B7D6-214E-8536-B2E0990157A2}"/>
              </a:ext>
            </a:extLst>
          </p:cNvPr>
          <p:cNvSpPr/>
          <p:nvPr/>
        </p:nvSpPr>
        <p:spPr>
          <a:xfrm>
            <a:off x="3621511" y="4348543"/>
            <a:ext cx="256634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WBEM </a:t>
            </a:r>
            <a:r>
              <a:rPr lang="de-DE" dirty="0" err="1">
                <a:solidFill>
                  <a:schemeClr val="tx1"/>
                </a:solidFill>
              </a:rPr>
              <a:t>server</a:t>
            </a:r>
            <a:r>
              <a:rPr lang="de-DE" dirty="0">
                <a:solidFill>
                  <a:schemeClr val="tx1"/>
                </a:solidFill>
              </a:rPr>
              <a:t> </a:t>
            </a:r>
            <a:r>
              <a:rPr lang="de-DE" dirty="0" err="1">
                <a:solidFill>
                  <a:schemeClr val="tx1"/>
                </a:solidFill>
              </a:rPr>
              <a:t>adapter</a:t>
            </a:r>
            <a:endParaRPr lang="de-DE" dirty="0">
              <a:solidFill>
                <a:schemeClr val="tx1"/>
              </a:solidFill>
            </a:endParaRPr>
          </a:p>
          <a:p>
            <a:pPr algn="ctr"/>
            <a:r>
              <a:rPr lang="de-DE" dirty="0">
                <a:solidFill>
                  <a:schemeClr val="tx1"/>
                </a:solidFill>
              </a:rPr>
              <a:t>(</a:t>
            </a:r>
            <a:r>
              <a:rPr lang="de-DE" dirty="0" err="1">
                <a:solidFill>
                  <a:schemeClr val="tx1"/>
                </a:solidFill>
              </a:rPr>
              <a:t>class</a:t>
            </a:r>
            <a:r>
              <a:rPr lang="de-DE" dirty="0">
                <a:solidFill>
                  <a:schemeClr val="tx1"/>
                </a:solidFill>
              </a:rPr>
              <a:t> </a:t>
            </a:r>
            <a:r>
              <a:rPr lang="de-DE" dirty="0" err="1">
                <a:solidFill>
                  <a:schemeClr val="tx1"/>
                </a:solidFill>
              </a:rPr>
              <a:t>WBEMConnection</a:t>
            </a:r>
            <a:r>
              <a:rPr lang="de-DE" dirty="0">
                <a:solidFill>
                  <a:schemeClr val="tx1"/>
                </a:solidFill>
              </a:rPr>
              <a:t>)</a:t>
            </a:r>
          </a:p>
        </p:txBody>
      </p:sp>
      <p:sp>
        <p:nvSpPr>
          <p:cNvPr id="11" name="Rectangle 10">
            <a:extLst>
              <a:ext uri="{FF2B5EF4-FFF2-40B4-BE49-F238E27FC236}">
                <a16:creationId xmlns:a16="http://schemas.microsoft.com/office/drawing/2014/main" id="{73BAEA8C-FAA6-BF44-AA22-9D6655B4FB0D}"/>
              </a:ext>
            </a:extLst>
          </p:cNvPr>
          <p:cNvSpPr/>
          <p:nvPr/>
        </p:nvSpPr>
        <p:spPr>
          <a:xfrm>
            <a:off x="714654" y="2152386"/>
            <a:ext cx="3193467"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MOF Compiler</a:t>
            </a:r>
          </a:p>
          <a:p>
            <a:pPr algn="ctr"/>
            <a:r>
              <a:rPr lang="de-DE" dirty="0">
                <a:solidFill>
                  <a:schemeClr val="tx1"/>
                </a:solidFill>
              </a:rPr>
              <a:t>(</a:t>
            </a:r>
            <a:r>
              <a:rPr lang="de-DE" dirty="0" err="1">
                <a:solidFill>
                  <a:schemeClr val="tx1"/>
                </a:solidFill>
              </a:rPr>
              <a:t>repo</a:t>
            </a:r>
            <a:r>
              <a:rPr lang="de-DE" dirty="0">
                <a:solidFill>
                  <a:schemeClr val="tx1"/>
                </a:solidFill>
              </a:rPr>
              <a:t> via „handle“ arg)</a:t>
            </a:r>
          </a:p>
        </p:txBody>
      </p:sp>
      <p:sp>
        <p:nvSpPr>
          <p:cNvPr id="12" name="Rectangle 11">
            <a:extLst>
              <a:ext uri="{FF2B5EF4-FFF2-40B4-BE49-F238E27FC236}">
                <a16:creationId xmlns:a16="http://schemas.microsoft.com/office/drawing/2014/main" id="{CB021D7A-F124-374A-9F9D-19D947DF5627}"/>
              </a:ext>
            </a:extLst>
          </p:cNvPr>
          <p:cNvSpPr/>
          <p:nvPr/>
        </p:nvSpPr>
        <p:spPr>
          <a:xfrm>
            <a:off x="4108537" y="2152386"/>
            <a:ext cx="471157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accent1"/>
                </a:solidFill>
              </a:rPr>
              <a:t>Full</a:t>
            </a:r>
            <a:r>
              <a:rPr lang="de-DE" dirty="0">
                <a:solidFill>
                  <a:schemeClr val="accent1"/>
                </a:solidFill>
              </a:rPr>
              <a:t> </a:t>
            </a:r>
            <a:r>
              <a:rPr lang="de-DE" dirty="0" err="1">
                <a:solidFill>
                  <a:schemeClr val="accent1"/>
                </a:solidFill>
              </a:rPr>
              <a:t>operation</a:t>
            </a:r>
            <a:r>
              <a:rPr lang="de-DE" dirty="0">
                <a:solidFill>
                  <a:schemeClr val="accent1"/>
                </a:solidFill>
              </a:rPr>
              <a:t> </a:t>
            </a:r>
            <a:r>
              <a:rPr lang="de-DE" dirty="0" err="1">
                <a:solidFill>
                  <a:schemeClr val="accent1"/>
                </a:solidFill>
              </a:rPr>
              <a:t>adapter</a:t>
            </a:r>
            <a:r>
              <a:rPr lang="de-DE" dirty="0">
                <a:solidFill>
                  <a:schemeClr val="accent1"/>
                </a:solidFill>
              </a:rPr>
              <a:t> (PR #1543)</a:t>
            </a:r>
          </a:p>
        </p:txBody>
      </p:sp>
      <p:sp>
        <p:nvSpPr>
          <p:cNvPr id="14" name="Rectangle 13">
            <a:extLst>
              <a:ext uri="{FF2B5EF4-FFF2-40B4-BE49-F238E27FC236}">
                <a16:creationId xmlns:a16="http://schemas.microsoft.com/office/drawing/2014/main" id="{14E44039-9867-0340-94E2-0316C60EE38A}"/>
              </a:ext>
            </a:extLst>
          </p:cNvPr>
          <p:cNvSpPr/>
          <p:nvPr/>
        </p:nvSpPr>
        <p:spPr>
          <a:xfrm>
            <a:off x="6187856" y="590026"/>
            <a:ext cx="5586609"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WBEMConnection</a:t>
            </a:r>
            <a:br>
              <a:rPr lang="de-DE" dirty="0">
                <a:solidFill>
                  <a:schemeClr val="tx1"/>
                </a:solidFill>
              </a:rPr>
            </a:br>
            <a:r>
              <a:rPr lang="de-DE" dirty="0">
                <a:solidFill>
                  <a:schemeClr val="tx1"/>
                </a:solidFill>
              </a:rPr>
              <a:t>(all </a:t>
            </a:r>
            <a:r>
              <a:rPr lang="de-DE" dirty="0" err="1">
                <a:solidFill>
                  <a:schemeClr val="tx1"/>
                </a:solidFill>
              </a:rPr>
              <a:t>client</a:t>
            </a:r>
            <a:r>
              <a:rPr lang="de-DE" dirty="0">
                <a:solidFill>
                  <a:schemeClr val="tx1"/>
                </a:solidFill>
              </a:rPr>
              <a:t> </a:t>
            </a:r>
            <a:r>
              <a:rPr lang="de-DE" dirty="0" err="1">
                <a:solidFill>
                  <a:schemeClr val="tx1"/>
                </a:solidFill>
              </a:rPr>
              <a:t>ops</a:t>
            </a:r>
            <a:r>
              <a:rPr lang="de-DE" dirty="0">
                <a:solidFill>
                  <a:schemeClr val="tx1"/>
                </a:solidFill>
              </a:rPr>
              <a:t> </a:t>
            </a:r>
            <a:r>
              <a:rPr lang="de-DE" dirty="0" err="1">
                <a:solidFill>
                  <a:schemeClr val="tx1"/>
                </a:solidFill>
              </a:rPr>
              <a:t>with</a:t>
            </a:r>
            <a:r>
              <a:rPr lang="de-DE" dirty="0">
                <a:solidFill>
                  <a:schemeClr val="tx1"/>
                </a:solidFill>
              </a:rPr>
              <a:t> </a:t>
            </a:r>
            <a:r>
              <a:rPr lang="de-DE" dirty="0" err="1">
                <a:solidFill>
                  <a:schemeClr val="tx1"/>
                </a:solidFill>
              </a:rPr>
              <a:t>full</a:t>
            </a:r>
            <a:r>
              <a:rPr lang="de-DE" dirty="0">
                <a:solidFill>
                  <a:schemeClr val="tx1"/>
                </a:solidFill>
              </a:rPr>
              <a:t> </a:t>
            </a:r>
            <a:r>
              <a:rPr lang="de-DE" dirty="0" err="1">
                <a:solidFill>
                  <a:schemeClr val="tx1"/>
                </a:solidFill>
              </a:rPr>
              <a:t>set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params</a:t>
            </a:r>
            <a:r>
              <a:rPr lang="de-DE" dirty="0">
                <a:solidFill>
                  <a:schemeClr val="tx1"/>
                </a:solidFill>
              </a:rPr>
              <a:t>)</a:t>
            </a:r>
          </a:p>
        </p:txBody>
      </p:sp>
      <p:sp>
        <p:nvSpPr>
          <p:cNvPr id="15" name="Rectangle 14">
            <a:extLst>
              <a:ext uri="{FF2B5EF4-FFF2-40B4-BE49-F238E27FC236}">
                <a16:creationId xmlns:a16="http://schemas.microsoft.com/office/drawing/2014/main" id="{A057BE2B-17E5-084E-8C4B-6480E198591E}"/>
              </a:ext>
            </a:extLst>
          </p:cNvPr>
          <p:cNvSpPr/>
          <p:nvPr/>
        </p:nvSpPr>
        <p:spPr>
          <a:xfrm>
            <a:off x="6187857" y="1427962"/>
            <a:ext cx="263225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Fake</a:t>
            </a:r>
            <a:r>
              <a:rPr lang="de-DE" dirty="0">
                <a:solidFill>
                  <a:schemeClr val="tx1"/>
                </a:solidFill>
              </a:rPr>
              <a:t> </a:t>
            </a:r>
            <a:r>
              <a:rPr lang="de-DE" dirty="0" err="1">
                <a:solidFill>
                  <a:schemeClr val="tx1"/>
                </a:solidFill>
              </a:rPr>
              <a:t>WBEMConnection</a:t>
            </a:r>
            <a:br>
              <a:rPr lang="de-DE" dirty="0">
                <a:solidFill>
                  <a:schemeClr val="tx1"/>
                </a:solidFill>
              </a:rPr>
            </a:br>
            <a:r>
              <a:rPr lang="de-DE" dirty="0">
                <a:solidFill>
                  <a:schemeClr val="tx1"/>
                </a:solidFill>
              </a:rPr>
              <a:t>(</a:t>
            </a:r>
            <a:r>
              <a:rPr lang="de-DE" dirty="0" err="1">
                <a:solidFill>
                  <a:schemeClr val="tx1"/>
                </a:solidFill>
              </a:rPr>
              <a:t>mock</a:t>
            </a:r>
            <a:r>
              <a:rPr lang="de-DE" dirty="0">
                <a:solidFill>
                  <a:schemeClr val="tx1"/>
                </a:solidFill>
              </a:rPr>
              <a:t> </a:t>
            </a:r>
            <a:r>
              <a:rPr lang="de-DE" dirty="0" err="1">
                <a:solidFill>
                  <a:schemeClr val="tx1"/>
                </a:solidFill>
              </a:rPr>
              <a:t>support</a:t>
            </a:r>
            <a:r>
              <a:rPr lang="de-DE" dirty="0">
                <a:solidFill>
                  <a:schemeClr val="tx1"/>
                </a:solidFill>
              </a:rPr>
              <a:t>)</a:t>
            </a:r>
          </a:p>
        </p:txBody>
      </p:sp>
      <p:sp>
        <p:nvSpPr>
          <p:cNvPr id="16" name="Rectangle 15">
            <a:extLst>
              <a:ext uri="{FF2B5EF4-FFF2-40B4-BE49-F238E27FC236}">
                <a16:creationId xmlns:a16="http://schemas.microsoft.com/office/drawing/2014/main" id="{E4B69B15-35EA-E243-99EF-789DCCC91779}"/>
              </a:ext>
            </a:extLst>
          </p:cNvPr>
          <p:cNvSpPr/>
          <p:nvPr/>
        </p:nvSpPr>
        <p:spPr>
          <a:xfrm>
            <a:off x="8860448" y="1427962"/>
            <a:ext cx="2914017"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WBEMConnection</a:t>
            </a:r>
            <a:br>
              <a:rPr lang="de-DE" dirty="0">
                <a:solidFill>
                  <a:schemeClr val="tx1"/>
                </a:solidFill>
              </a:rPr>
            </a:br>
            <a:r>
              <a:rPr lang="de-DE" dirty="0">
                <a:solidFill>
                  <a:schemeClr val="tx1"/>
                </a:solidFill>
              </a:rPr>
              <a:t>backend</a:t>
            </a:r>
          </a:p>
        </p:txBody>
      </p:sp>
      <p:sp>
        <p:nvSpPr>
          <p:cNvPr id="20" name="TextBox 19">
            <a:extLst>
              <a:ext uri="{FF2B5EF4-FFF2-40B4-BE49-F238E27FC236}">
                <a16:creationId xmlns:a16="http://schemas.microsoft.com/office/drawing/2014/main" id="{9DAA1AE1-1827-B942-9446-1CDCB9089E72}"/>
              </a:ext>
            </a:extLst>
          </p:cNvPr>
          <p:cNvSpPr txBox="1"/>
          <p:nvPr/>
        </p:nvSpPr>
        <p:spPr>
          <a:xfrm>
            <a:off x="417535" y="405360"/>
            <a:ext cx="6003695" cy="369332"/>
          </a:xfrm>
          <a:prstGeom prst="rect">
            <a:avLst/>
          </a:prstGeom>
          <a:noFill/>
        </p:spPr>
        <p:txBody>
          <a:bodyPr wrap="none" rtlCol="0">
            <a:spAutoFit/>
          </a:bodyPr>
          <a:lstStyle/>
          <a:p>
            <a:r>
              <a:rPr lang="de-DE" dirty="0"/>
              <a:t>WBEMConnection_mock after issue #1540 – Repsoitory struct</a:t>
            </a:r>
          </a:p>
        </p:txBody>
      </p:sp>
      <p:sp>
        <p:nvSpPr>
          <p:cNvPr id="21" name="Rectangle 20">
            <a:extLst>
              <a:ext uri="{FF2B5EF4-FFF2-40B4-BE49-F238E27FC236}">
                <a16:creationId xmlns:a16="http://schemas.microsoft.com/office/drawing/2014/main" id="{547B8241-7CF4-EA48-80FC-4217CB9AA8B1}"/>
              </a:ext>
            </a:extLst>
          </p:cNvPr>
          <p:cNvSpPr/>
          <p:nvPr/>
        </p:nvSpPr>
        <p:spPr>
          <a:xfrm>
            <a:off x="690464" y="4348543"/>
            <a:ext cx="256634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Rollback </a:t>
            </a:r>
            <a:r>
              <a:rPr lang="de-DE" dirty="0" err="1">
                <a:solidFill>
                  <a:schemeClr val="tx1"/>
                </a:solidFill>
              </a:rPr>
              <a:t>layer</a:t>
            </a:r>
            <a:br>
              <a:rPr lang="de-DE" dirty="0">
                <a:solidFill>
                  <a:schemeClr val="tx1"/>
                </a:solidFill>
              </a:rPr>
            </a:br>
            <a:r>
              <a:rPr lang="de-DE" dirty="0">
                <a:solidFill>
                  <a:schemeClr val="tx1"/>
                </a:solidFill>
              </a:rPr>
              <a:t>(</a:t>
            </a:r>
            <a:r>
              <a:rPr lang="de-DE" dirty="0" err="1">
                <a:solidFill>
                  <a:schemeClr val="tx1"/>
                </a:solidFill>
              </a:rPr>
              <a:t>MOFWBEMConnection</a:t>
            </a:r>
            <a:r>
              <a:rPr lang="de-DE" dirty="0">
                <a:solidFill>
                  <a:schemeClr val="tx1"/>
                </a:solidFill>
              </a:rPr>
              <a:t>)</a:t>
            </a:r>
          </a:p>
        </p:txBody>
      </p:sp>
      <p:sp>
        <p:nvSpPr>
          <p:cNvPr id="2" name="Date Placeholder 1">
            <a:extLst>
              <a:ext uri="{FF2B5EF4-FFF2-40B4-BE49-F238E27FC236}">
                <a16:creationId xmlns:a16="http://schemas.microsoft.com/office/drawing/2014/main" id="{7875D995-15DA-40D6-9D31-75AE7DCD72C1}"/>
              </a:ext>
            </a:extLst>
          </p:cNvPr>
          <p:cNvSpPr>
            <a:spLocks noGrp="1"/>
          </p:cNvSpPr>
          <p:nvPr>
            <p:ph type="dt" sz="half" idx="10"/>
          </p:nvPr>
        </p:nvSpPr>
        <p:spPr/>
        <p:txBody>
          <a:bodyPr/>
          <a:lstStyle/>
          <a:p>
            <a:fld id="{C90D6DFB-C1E8-440F-9CCD-E471E1166D94}" type="datetime1">
              <a:rPr lang="de-DE" smtClean="0"/>
              <a:t>06.04.2020</a:t>
            </a:fld>
            <a:endParaRPr lang="de-DE"/>
          </a:p>
        </p:txBody>
      </p:sp>
      <p:sp>
        <p:nvSpPr>
          <p:cNvPr id="3" name="Slide Number Placeholder 2">
            <a:extLst>
              <a:ext uri="{FF2B5EF4-FFF2-40B4-BE49-F238E27FC236}">
                <a16:creationId xmlns:a16="http://schemas.microsoft.com/office/drawing/2014/main" id="{D0D3EFFA-FB3E-422F-9591-2B32DE4F5AF0}"/>
              </a:ext>
            </a:extLst>
          </p:cNvPr>
          <p:cNvSpPr>
            <a:spLocks noGrp="1"/>
          </p:cNvSpPr>
          <p:nvPr>
            <p:ph type="sldNum" sz="quarter" idx="12"/>
          </p:nvPr>
        </p:nvSpPr>
        <p:spPr/>
        <p:txBody>
          <a:bodyPr/>
          <a:lstStyle/>
          <a:p>
            <a:fld id="{266A34EE-793E-EA45-A2C1-765A5FA2B1F8}" type="slidenum">
              <a:rPr lang="de-DE" smtClean="0"/>
              <a:t>2</a:t>
            </a:fld>
            <a:endParaRPr lang="de-DE"/>
          </a:p>
        </p:txBody>
      </p:sp>
    </p:spTree>
    <p:extLst>
      <p:ext uri="{BB962C8B-B14F-4D97-AF65-F5344CB8AC3E}">
        <p14:creationId xmlns:p14="http://schemas.microsoft.com/office/powerpoint/2010/main" val="3862076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7076-0CA2-40A9-8BBF-3CD9BCE03AF5}"/>
              </a:ext>
            </a:extLst>
          </p:cNvPr>
          <p:cNvSpPr>
            <a:spLocks noGrp="1"/>
          </p:cNvSpPr>
          <p:nvPr>
            <p:ph type="title"/>
          </p:nvPr>
        </p:nvSpPr>
        <p:spPr/>
        <p:txBody>
          <a:bodyPr/>
          <a:lstStyle/>
          <a:p>
            <a:r>
              <a:rPr lang="en-US" dirty="0"/>
              <a:t>Physical Repository Store</a:t>
            </a:r>
          </a:p>
        </p:txBody>
      </p:sp>
      <p:sp>
        <p:nvSpPr>
          <p:cNvPr id="3" name="Content Placeholder 2">
            <a:extLst>
              <a:ext uri="{FF2B5EF4-FFF2-40B4-BE49-F238E27FC236}">
                <a16:creationId xmlns:a16="http://schemas.microsoft.com/office/drawing/2014/main" id="{FCCE770E-7F85-4740-B497-08A623FDF734}"/>
              </a:ext>
            </a:extLst>
          </p:cNvPr>
          <p:cNvSpPr>
            <a:spLocks noGrp="1"/>
          </p:cNvSpPr>
          <p:nvPr>
            <p:ph idx="1"/>
          </p:nvPr>
        </p:nvSpPr>
        <p:spPr/>
        <p:txBody>
          <a:bodyPr>
            <a:normAutofit fontScale="92500" lnSpcReduction="20000"/>
          </a:bodyPr>
          <a:lstStyle/>
          <a:p>
            <a:r>
              <a:rPr lang="en-US" dirty="0"/>
              <a:t>Implements the cim object store API:</a:t>
            </a:r>
          </a:p>
          <a:p>
            <a:r>
              <a:rPr lang="en-US" dirty="0"/>
              <a:t>Common API</a:t>
            </a:r>
          </a:p>
          <a:p>
            <a:pPr lvl="1"/>
            <a:r>
              <a:rPr lang="en-US" dirty="0"/>
              <a:t>The repository is modeled as dictionaries with the class, qualifier declaration, instance dictionaries under namespace dictionaries. Note that all are </a:t>
            </a:r>
            <a:r>
              <a:rPr lang="en-US" dirty="0" err="1"/>
              <a:t>Nocase</a:t>
            </a:r>
            <a:r>
              <a:rPr lang="en-US" dirty="0"/>
              <a:t> except for instance</a:t>
            </a:r>
          </a:p>
          <a:p>
            <a:pPr lvl="1"/>
            <a:r>
              <a:rPr lang="en-US" dirty="0"/>
              <a:t>Dictionary API methods can be used to access the dictionary for the items of each CIM type within a namespace</a:t>
            </a:r>
          </a:p>
          <a:p>
            <a:pPr lvl="1"/>
            <a:r>
              <a:rPr lang="en-US" dirty="0"/>
              <a:t>Methods to add and delete namespaces.</a:t>
            </a:r>
          </a:p>
          <a:p>
            <a:pPr lvl="1"/>
            <a:r>
              <a:rPr lang="en-US" dirty="0"/>
              <a:t>Methods to initiate and checkpoint store (possibly __</a:t>
            </a:r>
            <a:r>
              <a:rPr lang="en-US" dirty="0" err="1"/>
              <a:t>init</a:t>
            </a:r>
            <a:r>
              <a:rPr lang="en-US" dirty="0"/>
              <a:t>__ and a checkpoint method</a:t>
            </a:r>
          </a:p>
          <a:p>
            <a:pPr lvl="1"/>
            <a:r>
              <a:rPr lang="en-US" dirty="0"/>
              <a:t>Note that this works also for databases since python tools exist for many databases to map to dictionaries.  The only issue might be </a:t>
            </a:r>
            <a:r>
              <a:rPr lang="en-US" dirty="0" err="1"/>
              <a:t>Nocase</a:t>
            </a:r>
            <a:r>
              <a:rPr lang="en-US" dirty="0"/>
              <a:t>.</a:t>
            </a:r>
          </a:p>
          <a:p>
            <a:r>
              <a:rPr lang="en-US" dirty="0"/>
              <a:t>For each physical repository implementation:</a:t>
            </a:r>
          </a:p>
          <a:p>
            <a:pPr lvl="1"/>
            <a:r>
              <a:rPr lang="en-US" dirty="0"/>
              <a:t>Definitions to store CIM objects organized by namespace and within each namespace by class, instance, qualifier declaration.</a:t>
            </a:r>
          </a:p>
          <a:p>
            <a:pPr marL="457200" lvl="1" indent="0">
              <a:buNone/>
            </a:pPr>
            <a:endParaRPr lang="en-US" dirty="0"/>
          </a:p>
        </p:txBody>
      </p:sp>
      <p:sp>
        <p:nvSpPr>
          <p:cNvPr id="4" name="Date Placeholder 3">
            <a:extLst>
              <a:ext uri="{FF2B5EF4-FFF2-40B4-BE49-F238E27FC236}">
                <a16:creationId xmlns:a16="http://schemas.microsoft.com/office/drawing/2014/main" id="{FFDEC127-8DAE-42F2-BA50-AF3998F26B4C}"/>
              </a:ext>
            </a:extLst>
          </p:cNvPr>
          <p:cNvSpPr>
            <a:spLocks noGrp="1"/>
          </p:cNvSpPr>
          <p:nvPr>
            <p:ph type="dt" sz="half" idx="10"/>
          </p:nvPr>
        </p:nvSpPr>
        <p:spPr/>
        <p:txBody>
          <a:bodyPr/>
          <a:lstStyle/>
          <a:p>
            <a:fld id="{B15FDDEF-D3E5-4C66-8BF3-3F6A443F0E59}" type="datetime1">
              <a:rPr lang="de-DE" smtClean="0"/>
              <a:t>06.04.2020</a:t>
            </a:fld>
            <a:endParaRPr lang="de-DE"/>
          </a:p>
        </p:txBody>
      </p:sp>
      <p:sp>
        <p:nvSpPr>
          <p:cNvPr id="5" name="Slide Number Placeholder 4">
            <a:extLst>
              <a:ext uri="{FF2B5EF4-FFF2-40B4-BE49-F238E27FC236}">
                <a16:creationId xmlns:a16="http://schemas.microsoft.com/office/drawing/2014/main" id="{67141AAE-75F9-4D6A-9658-E05B6B8F6BFA}"/>
              </a:ext>
            </a:extLst>
          </p:cNvPr>
          <p:cNvSpPr>
            <a:spLocks noGrp="1"/>
          </p:cNvSpPr>
          <p:nvPr>
            <p:ph type="sldNum" sz="quarter" idx="12"/>
          </p:nvPr>
        </p:nvSpPr>
        <p:spPr/>
        <p:txBody>
          <a:bodyPr/>
          <a:lstStyle/>
          <a:p>
            <a:fld id="{266A34EE-793E-EA45-A2C1-765A5FA2B1F8}" type="slidenum">
              <a:rPr lang="de-DE" smtClean="0"/>
              <a:t>20</a:t>
            </a:fld>
            <a:endParaRPr lang="de-DE"/>
          </a:p>
        </p:txBody>
      </p:sp>
    </p:spTree>
    <p:extLst>
      <p:ext uri="{BB962C8B-B14F-4D97-AF65-F5344CB8AC3E}">
        <p14:creationId xmlns:p14="http://schemas.microsoft.com/office/powerpoint/2010/main" val="1059226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CF82E-2BA9-4848-99C1-36F03F3E2C15}"/>
              </a:ext>
            </a:extLst>
          </p:cNvPr>
          <p:cNvSpPr>
            <a:spLocks noGrp="1"/>
          </p:cNvSpPr>
          <p:nvPr>
            <p:ph type="title"/>
          </p:nvPr>
        </p:nvSpPr>
        <p:spPr/>
        <p:txBody>
          <a:bodyPr/>
          <a:lstStyle/>
          <a:p>
            <a:r>
              <a:rPr lang="en-US" dirty="0"/>
              <a:t>Proposed steps</a:t>
            </a:r>
          </a:p>
        </p:txBody>
      </p:sp>
      <p:sp>
        <p:nvSpPr>
          <p:cNvPr id="3" name="Content Placeholder 2">
            <a:extLst>
              <a:ext uri="{FF2B5EF4-FFF2-40B4-BE49-F238E27FC236}">
                <a16:creationId xmlns:a16="http://schemas.microsoft.com/office/drawing/2014/main" id="{B870DD01-1685-44ED-804B-6A95B9E1B209}"/>
              </a:ext>
            </a:extLst>
          </p:cNvPr>
          <p:cNvSpPr>
            <a:spLocks noGrp="1"/>
          </p:cNvSpPr>
          <p:nvPr>
            <p:ph idx="1"/>
          </p:nvPr>
        </p:nvSpPr>
        <p:spPr/>
        <p:txBody>
          <a:bodyPr>
            <a:normAutofit fontScale="70000" lnSpcReduction="20000"/>
          </a:bodyPr>
          <a:lstStyle/>
          <a:p>
            <a:r>
              <a:rPr lang="en-US" dirty="0"/>
              <a:t>Part1 – minor cleanup _ DONE</a:t>
            </a:r>
          </a:p>
          <a:p>
            <a:r>
              <a:rPr lang="en-US" dirty="0"/>
              <a:t>Part 2 – Separate physical store from _</a:t>
            </a:r>
            <a:r>
              <a:rPr lang="en-US" dirty="0" err="1"/>
              <a:t>WBEMConnection</a:t>
            </a:r>
            <a:endParaRPr lang="en-US" dirty="0"/>
          </a:p>
          <a:p>
            <a:pPr lvl="1"/>
            <a:r>
              <a:rPr lang="en-US" dirty="0"/>
              <a:t>Methods that access store will use </a:t>
            </a:r>
            <a:r>
              <a:rPr lang="en-US" dirty="0" err="1"/>
              <a:t>get_instance_repo</a:t>
            </a:r>
            <a:r>
              <a:rPr lang="en-US" dirty="0"/>
              <a:t>(), to access the dictionary representing that data.  This is same as today except for a couple of cases where we added things like a _</a:t>
            </a:r>
            <a:r>
              <a:rPr lang="en-US" dirty="0" err="1"/>
              <a:t>exists_class</a:t>
            </a:r>
            <a:r>
              <a:rPr lang="en-US" dirty="0"/>
              <a:t>() which can now become an </a:t>
            </a:r>
            <a:r>
              <a:rPr lang="en-US" dirty="0" err="1"/>
              <a:t>iterable</a:t>
            </a:r>
            <a:r>
              <a:rPr lang="en-US" dirty="0"/>
              <a:t> “if </a:t>
            </a:r>
            <a:r>
              <a:rPr lang="en-US" dirty="0" err="1"/>
              <a:t>classname</a:t>
            </a:r>
            <a:r>
              <a:rPr lang="en-US" dirty="0"/>
              <a:t> in </a:t>
            </a:r>
            <a:r>
              <a:rPr lang="en-US" dirty="0" err="1"/>
              <a:t>class_repo</a:t>
            </a:r>
            <a:r>
              <a:rPr lang="en-US" dirty="0"/>
              <a:t>”</a:t>
            </a:r>
          </a:p>
          <a:p>
            <a:pPr lvl="1"/>
            <a:r>
              <a:rPr lang="en-US" dirty="0"/>
              <a:t>This will create new files  _base_repository.py, _inmemoryrepository.py.</a:t>
            </a:r>
          </a:p>
          <a:p>
            <a:pPr lvl="1"/>
            <a:r>
              <a:rPr lang="en-US" dirty="0"/>
              <a:t>Note that for part 2 we will keep the compiler code that is in the _</a:t>
            </a:r>
            <a:r>
              <a:rPr lang="en-US" dirty="0" err="1"/>
              <a:t>mockmofwbemconnection</a:t>
            </a:r>
            <a:r>
              <a:rPr lang="en-US" dirty="0"/>
              <a:t> in the </a:t>
            </a:r>
            <a:r>
              <a:rPr lang="en-US" dirty="0" err="1"/>
              <a:t>inmemory_repository</a:t>
            </a:r>
            <a:r>
              <a:rPr lang="en-US" dirty="0"/>
              <a:t>.</a:t>
            </a:r>
          </a:p>
          <a:p>
            <a:r>
              <a:rPr lang="en-US" dirty="0"/>
              <a:t>Part 3</a:t>
            </a:r>
          </a:p>
          <a:p>
            <a:pPr lvl="1"/>
            <a:r>
              <a:rPr lang="en-US" dirty="0"/>
              <a:t>Separate the mock code from _</a:t>
            </a:r>
            <a:r>
              <a:rPr lang="en-US" dirty="0" err="1"/>
              <a:t>WBEMConnection</a:t>
            </a:r>
            <a:r>
              <a:rPr lang="en-US" dirty="0"/>
              <a:t> so that the methods in </a:t>
            </a:r>
            <a:r>
              <a:rPr lang="en-US" dirty="0" err="1"/>
              <a:t>MainProvider</a:t>
            </a:r>
            <a:r>
              <a:rPr lang="en-US" dirty="0"/>
              <a:t> and </a:t>
            </a:r>
            <a:r>
              <a:rPr lang="en-US" dirty="0" err="1"/>
              <a:t>BaseInstanceProvider</a:t>
            </a:r>
            <a:r>
              <a:rPr lang="en-US" dirty="0"/>
              <a:t> return the objects as defined in </a:t>
            </a:r>
            <a:r>
              <a:rPr lang="en-US" dirty="0" err="1"/>
              <a:t>cim_operations</a:t>
            </a:r>
            <a:r>
              <a:rPr lang="en-US" dirty="0"/>
              <a:t>.</a:t>
            </a:r>
          </a:p>
          <a:p>
            <a:pPr lvl="1"/>
            <a:r>
              <a:rPr lang="en-US" dirty="0"/>
              <a:t>The </a:t>
            </a:r>
            <a:r>
              <a:rPr lang="en-US" dirty="0" err="1"/>
              <a:t>Fake_Wbemconnection</a:t>
            </a:r>
            <a:r>
              <a:rPr lang="en-US" dirty="0"/>
              <a:t> wraps the provider calls and response to satisfy the mock interface (_</a:t>
            </a:r>
            <a:r>
              <a:rPr lang="en-US" dirty="0" err="1"/>
              <a:t>imethodcall</a:t>
            </a:r>
            <a:r>
              <a:rPr lang="en-US" dirty="0"/>
              <a:t> request and response interface) </a:t>
            </a:r>
          </a:p>
          <a:p>
            <a:r>
              <a:rPr lang="en-US" dirty="0"/>
              <a:t>Part 4</a:t>
            </a:r>
          </a:p>
          <a:p>
            <a:pPr lvl="1"/>
            <a:r>
              <a:rPr lang="en-US" dirty="0"/>
              <a:t>Since the MOF compiler uses an interface to the client, It must communicate through the </a:t>
            </a:r>
            <a:r>
              <a:rPr lang="en-US" dirty="0" err="1"/>
              <a:t>WBEMConnection</a:t>
            </a:r>
            <a:r>
              <a:rPr lang="en-US" dirty="0"/>
              <a:t> interface to the mocker.</a:t>
            </a:r>
          </a:p>
          <a:p>
            <a:pPr lvl="1"/>
            <a:r>
              <a:rPr lang="en-US" dirty="0"/>
              <a:t>Move the compiler </a:t>
            </a:r>
            <a:r>
              <a:rPr lang="en-US" dirty="0" err="1"/>
              <a:t>GetClass</a:t>
            </a:r>
            <a:r>
              <a:rPr lang="en-US" dirty="0"/>
              <a:t>, etc. that is in _</a:t>
            </a:r>
            <a:r>
              <a:rPr lang="en-US" dirty="0" err="1"/>
              <a:t>mofwbemconnection</a:t>
            </a:r>
            <a:r>
              <a:rPr lang="en-US" dirty="0"/>
              <a:t> (now _</a:t>
            </a:r>
            <a:r>
              <a:rPr lang="en-US" dirty="0" err="1"/>
              <a:t>inmemory_repository</a:t>
            </a:r>
            <a:r>
              <a:rPr lang="en-US" dirty="0"/>
              <a:t>) up so that it calls the CIMOM methods in _</a:t>
            </a:r>
            <a:r>
              <a:rPr lang="en-US" dirty="0" err="1"/>
              <a:t>WBEMConnection</a:t>
            </a:r>
            <a:endParaRPr lang="en-US" dirty="0"/>
          </a:p>
        </p:txBody>
      </p:sp>
      <p:sp>
        <p:nvSpPr>
          <p:cNvPr id="4" name="TextBox 3">
            <a:extLst>
              <a:ext uri="{FF2B5EF4-FFF2-40B4-BE49-F238E27FC236}">
                <a16:creationId xmlns:a16="http://schemas.microsoft.com/office/drawing/2014/main" id="{0FBC3311-30FE-4C25-86F9-49B27748C640}"/>
              </a:ext>
            </a:extLst>
          </p:cNvPr>
          <p:cNvSpPr txBox="1"/>
          <p:nvPr/>
        </p:nvSpPr>
        <p:spPr>
          <a:xfrm>
            <a:off x="7869677" y="365125"/>
            <a:ext cx="2645923" cy="369332"/>
          </a:xfrm>
          <a:prstGeom prst="rect">
            <a:avLst/>
          </a:prstGeom>
          <a:noFill/>
        </p:spPr>
        <p:txBody>
          <a:bodyPr wrap="square" rtlCol="0">
            <a:spAutoFit/>
          </a:bodyPr>
          <a:lstStyle/>
          <a:p>
            <a:r>
              <a:rPr lang="en-US" dirty="0"/>
              <a:t>KS 10 Jan. 2020</a:t>
            </a:r>
          </a:p>
        </p:txBody>
      </p:sp>
      <p:sp>
        <p:nvSpPr>
          <p:cNvPr id="5" name="Date Placeholder 4">
            <a:extLst>
              <a:ext uri="{FF2B5EF4-FFF2-40B4-BE49-F238E27FC236}">
                <a16:creationId xmlns:a16="http://schemas.microsoft.com/office/drawing/2014/main" id="{CA3A9B42-D82D-489C-AF83-161472A38F8B}"/>
              </a:ext>
            </a:extLst>
          </p:cNvPr>
          <p:cNvSpPr>
            <a:spLocks noGrp="1"/>
          </p:cNvSpPr>
          <p:nvPr>
            <p:ph type="dt" sz="half" idx="10"/>
          </p:nvPr>
        </p:nvSpPr>
        <p:spPr/>
        <p:txBody>
          <a:bodyPr/>
          <a:lstStyle/>
          <a:p>
            <a:fld id="{9E7666CD-D72D-4540-A656-A2A53E030B1A}" type="datetime1">
              <a:rPr lang="de-DE" smtClean="0"/>
              <a:t>06.04.2020</a:t>
            </a:fld>
            <a:endParaRPr lang="de-DE"/>
          </a:p>
        </p:txBody>
      </p:sp>
      <p:sp>
        <p:nvSpPr>
          <p:cNvPr id="6" name="Slide Number Placeholder 5">
            <a:extLst>
              <a:ext uri="{FF2B5EF4-FFF2-40B4-BE49-F238E27FC236}">
                <a16:creationId xmlns:a16="http://schemas.microsoft.com/office/drawing/2014/main" id="{76018981-BA7C-47A6-91CF-07341BAE0A58}"/>
              </a:ext>
            </a:extLst>
          </p:cNvPr>
          <p:cNvSpPr>
            <a:spLocks noGrp="1"/>
          </p:cNvSpPr>
          <p:nvPr>
            <p:ph type="sldNum" sz="quarter" idx="12"/>
          </p:nvPr>
        </p:nvSpPr>
        <p:spPr/>
        <p:txBody>
          <a:bodyPr/>
          <a:lstStyle/>
          <a:p>
            <a:fld id="{266A34EE-793E-EA45-A2C1-765A5FA2B1F8}" type="slidenum">
              <a:rPr lang="de-DE" smtClean="0"/>
              <a:t>21</a:t>
            </a:fld>
            <a:endParaRPr lang="de-DE"/>
          </a:p>
        </p:txBody>
      </p:sp>
    </p:spTree>
    <p:extLst>
      <p:ext uri="{BB962C8B-B14F-4D97-AF65-F5344CB8AC3E}">
        <p14:creationId xmlns:p14="http://schemas.microsoft.com/office/powerpoint/2010/main" val="2059114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E459-7B7B-496D-9106-132E5A52B33B}"/>
              </a:ext>
            </a:extLst>
          </p:cNvPr>
          <p:cNvSpPr>
            <a:spLocks noGrp="1"/>
          </p:cNvSpPr>
          <p:nvPr>
            <p:ph type="title"/>
          </p:nvPr>
        </p:nvSpPr>
        <p:spPr/>
        <p:txBody>
          <a:bodyPr/>
          <a:lstStyle/>
          <a:p>
            <a:r>
              <a:rPr lang="en-US" dirty="0"/>
              <a:t>Proposed CIM Repository API</a:t>
            </a:r>
          </a:p>
        </p:txBody>
      </p:sp>
      <p:sp>
        <p:nvSpPr>
          <p:cNvPr id="3" name="Content Placeholder 2">
            <a:extLst>
              <a:ext uri="{FF2B5EF4-FFF2-40B4-BE49-F238E27FC236}">
                <a16:creationId xmlns:a16="http://schemas.microsoft.com/office/drawing/2014/main" id="{6208B9B1-C3C4-4C3F-A2DF-FC2D9E80E94F}"/>
              </a:ext>
            </a:extLst>
          </p:cNvPr>
          <p:cNvSpPr>
            <a:spLocks noGrp="1"/>
          </p:cNvSpPr>
          <p:nvPr>
            <p:ph sz="half" idx="1"/>
          </p:nvPr>
        </p:nvSpPr>
        <p:spPr/>
        <p:txBody>
          <a:bodyPr>
            <a:normAutofit fontScale="92500" lnSpcReduction="10000"/>
          </a:bodyPr>
          <a:lstStyle/>
          <a:p>
            <a:r>
              <a:rPr lang="en-US" dirty="0"/>
              <a:t>Namespace manipulation</a:t>
            </a:r>
          </a:p>
          <a:p>
            <a:pPr lvl="1"/>
            <a:r>
              <a:rPr lang="en-US" dirty="0" err="1"/>
              <a:t>add_namespace</a:t>
            </a:r>
            <a:r>
              <a:rPr lang="en-US" dirty="0"/>
              <a:t>(name)</a:t>
            </a:r>
          </a:p>
          <a:p>
            <a:pPr lvl="1"/>
            <a:r>
              <a:rPr lang="en-US" dirty="0" err="1"/>
              <a:t>remove_namespace</a:t>
            </a:r>
            <a:r>
              <a:rPr lang="en-US" dirty="0"/>
              <a:t>(name)</a:t>
            </a:r>
          </a:p>
          <a:p>
            <a:pPr lvl="1"/>
            <a:r>
              <a:rPr lang="en-US" dirty="0"/>
              <a:t>namespaces (property)</a:t>
            </a:r>
          </a:p>
          <a:p>
            <a:pPr lvl="2"/>
            <a:r>
              <a:rPr lang="en-US" dirty="0"/>
              <a:t>Returns list of namespaces</a:t>
            </a:r>
          </a:p>
          <a:p>
            <a:r>
              <a:rPr lang="en-US" dirty="0"/>
              <a:t>Getting access to each object type in repository</a:t>
            </a:r>
          </a:p>
          <a:p>
            <a:pPr lvl="1"/>
            <a:r>
              <a:rPr lang="en-US" dirty="0"/>
              <a:t>Returns the object store for the cim object type in the namespace</a:t>
            </a:r>
          </a:p>
          <a:p>
            <a:pPr lvl="1"/>
            <a:r>
              <a:rPr lang="en-US" dirty="0" err="1"/>
              <a:t>get_class_datastore</a:t>
            </a:r>
            <a:r>
              <a:rPr lang="en-US" dirty="0"/>
              <a:t>(namespace)</a:t>
            </a:r>
          </a:p>
          <a:p>
            <a:pPr lvl="1"/>
            <a:r>
              <a:rPr lang="en-US" dirty="0" err="1"/>
              <a:t>get_instance</a:t>
            </a:r>
            <a:r>
              <a:rPr lang="en-US" dirty="0"/>
              <a:t>_ datastore(namespace)</a:t>
            </a:r>
          </a:p>
          <a:p>
            <a:pPr lvl="1"/>
            <a:r>
              <a:rPr lang="en-US" dirty="0" err="1"/>
              <a:t>get_qualifier</a:t>
            </a:r>
            <a:r>
              <a:rPr lang="en-US" dirty="0"/>
              <a:t>_ datastore(namespace</a:t>
            </a:r>
          </a:p>
          <a:p>
            <a:pPr marL="457200" lvl="1" indent="0">
              <a:buNone/>
            </a:pPr>
            <a:endParaRPr lang="en-US" dirty="0"/>
          </a:p>
          <a:p>
            <a:pPr lvl="1"/>
            <a:endParaRPr lang="en-US" dirty="0"/>
          </a:p>
        </p:txBody>
      </p:sp>
      <p:sp>
        <p:nvSpPr>
          <p:cNvPr id="4" name="Content Placeholder 3">
            <a:extLst>
              <a:ext uri="{FF2B5EF4-FFF2-40B4-BE49-F238E27FC236}">
                <a16:creationId xmlns:a16="http://schemas.microsoft.com/office/drawing/2014/main" id="{D687B755-3253-4EA5-9E06-FAFAD7C6F045}"/>
              </a:ext>
            </a:extLst>
          </p:cNvPr>
          <p:cNvSpPr>
            <a:spLocks noGrp="1"/>
          </p:cNvSpPr>
          <p:nvPr>
            <p:ph sz="half" idx="2"/>
          </p:nvPr>
        </p:nvSpPr>
        <p:spPr/>
        <p:txBody>
          <a:bodyPr>
            <a:normAutofit fontScale="92500" lnSpcReduction="10000"/>
          </a:bodyPr>
          <a:lstStyle/>
          <a:p>
            <a:r>
              <a:rPr lang="en-US" dirty="0"/>
              <a:t>Access to the CIM objects in each repo</a:t>
            </a:r>
          </a:p>
          <a:p>
            <a:pPr lvl="1"/>
            <a:r>
              <a:rPr lang="en-US" dirty="0"/>
              <a:t>Access using the get_***_repo</a:t>
            </a:r>
          </a:p>
          <a:p>
            <a:pPr lvl="1"/>
            <a:r>
              <a:rPr lang="en-US" dirty="0" err="1"/>
              <a:t>repo.get</a:t>
            </a:r>
            <a:r>
              <a:rPr lang="en-US" dirty="0"/>
              <a:t>(name)</a:t>
            </a:r>
          </a:p>
          <a:p>
            <a:pPr lvl="1"/>
            <a:r>
              <a:rPr lang="en-US" dirty="0"/>
              <a:t>repo create(name, object)</a:t>
            </a:r>
          </a:p>
          <a:p>
            <a:pPr lvl="1"/>
            <a:r>
              <a:rPr lang="en-US" dirty="0"/>
              <a:t>repo update(name, object)</a:t>
            </a:r>
          </a:p>
          <a:p>
            <a:pPr lvl="1"/>
            <a:r>
              <a:rPr lang="en-US" dirty="0"/>
              <a:t>repo delete(name)</a:t>
            </a:r>
          </a:p>
          <a:p>
            <a:pPr lvl="1"/>
            <a:r>
              <a:rPr lang="en-US" dirty="0"/>
              <a:t>repo </a:t>
            </a:r>
            <a:r>
              <a:rPr lang="en-US" dirty="0" err="1"/>
              <a:t>iIter_names</a:t>
            </a:r>
            <a:r>
              <a:rPr lang="en-US" dirty="0"/>
              <a:t>()</a:t>
            </a:r>
          </a:p>
          <a:p>
            <a:pPr lvl="1"/>
            <a:r>
              <a:rPr lang="en-US" dirty="0"/>
              <a:t>repo </a:t>
            </a:r>
            <a:r>
              <a:rPr lang="en-US" dirty="0" err="1"/>
              <a:t>iter_values</a:t>
            </a:r>
            <a:r>
              <a:rPr lang="en-US" dirty="0"/>
              <a:t>(</a:t>
            </a:r>
          </a:p>
          <a:p>
            <a:pPr lvl="1"/>
            <a:r>
              <a:rPr lang="en-US" dirty="0"/>
              <a:t>repo </a:t>
            </a:r>
            <a:r>
              <a:rPr lang="en-US" dirty="0" err="1"/>
              <a:t>len</a:t>
            </a:r>
            <a:r>
              <a:rPr lang="en-US" dirty="0"/>
              <a:t>()</a:t>
            </a:r>
          </a:p>
          <a:p>
            <a:pPr lvl="1"/>
            <a:endParaRPr lang="en-US" dirty="0"/>
          </a:p>
        </p:txBody>
      </p:sp>
      <p:sp>
        <p:nvSpPr>
          <p:cNvPr id="5" name="TextBox 4">
            <a:extLst>
              <a:ext uri="{FF2B5EF4-FFF2-40B4-BE49-F238E27FC236}">
                <a16:creationId xmlns:a16="http://schemas.microsoft.com/office/drawing/2014/main" id="{43891C25-A363-4434-8428-B3911B53F65F}"/>
              </a:ext>
            </a:extLst>
          </p:cNvPr>
          <p:cNvSpPr txBox="1"/>
          <p:nvPr/>
        </p:nvSpPr>
        <p:spPr>
          <a:xfrm>
            <a:off x="7944592" y="261257"/>
            <a:ext cx="3135086" cy="369332"/>
          </a:xfrm>
          <a:prstGeom prst="rect">
            <a:avLst/>
          </a:prstGeom>
          <a:noFill/>
        </p:spPr>
        <p:txBody>
          <a:bodyPr wrap="square" rtlCol="0">
            <a:spAutoFit/>
          </a:bodyPr>
          <a:lstStyle/>
          <a:p>
            <a:r>
              <a:rPr lang="en-US" dirty="0"/>
              <a:t>KS 10 Feb 2020</a:t>
            </a:r>
          </a:p>
        </p:txBody>
      </p:sp>
      <p:sp>
        <p:nvSpPr>
          <p:cNvPr id="6" name="Date Placeholder 5">
            <a:extLst>
              <a:ext uri="{FF2B5EF4-FFF2-40B4-BE49-F238E27FC236}">
                <a16:creationId xmlns:a16="http://schemas.microsoft.com/office/drawing/2014/main" id="{A4FA227C-D220-4589-9634-AB9815EC6BF7}"/>
              </a:ext>
            </a:extLst>
          </p:cNvPr>
          <p:cNvSpPr>
            <a:spLocks noGrp="1"/>
          </p:cNvSpPr>
          <p:nvPr>
            <p:ph type="dt" sz="half" idx="10"/>
          </p:nvPr>
        </p:nvSpPr>
        <p:spPr/>
        <p:txBody>
          <a:bodyPr/>
          <a:lstStyle/>
          <a:p>
            <a:fld id="{D2588ADC-F69F-4499-AFB9-DEB63C1D6CCD}" type="datetime1">
              <a:rPr lang="de-DE" smtClean="0"/>
              <a:t>06.04.2020</a:t>
            </a:fld>
            <a:endParaRPr lang="de-DE"/>
          </a:p>
        </p:txBody>
      </p:sp>
      <p:sp>
        <p:nvSpPr>
          <p:cNvPr id="7" name="Slide Number Placeholder 6">
            <a:extLst>
              <a:ext uri="{FF2B5EF4-FFF2-40B4-BE49-F238E27FC236}">
                <a16:creationId xmlns:a16="http://schemas.microsoft.com/office/drawing/2014/main" id="{9DF030B0-B68C-4CA5-A4F9-A5DA02BF30A5}"/>
              </a:ext>
            </a:extLst>
          </p:cNvPr>
          <p:cNvSpPr>
            <a:spLocks noGrp="1"/>
          </p:cNvSpPr>
          <p:nvPr>
            <p:ph type="sldNum" sz="quarter" idx="12"/>
          </p:nvPr>
        </p:nvSpPr>
        <p:spPr/>
        <p:txBody>
          <a:bodyPr/>
          <a:lstStyle/>
          <a:p>
            <a:fld id="{266A34EE-793E-EA45-A2C1-765A5FA2B1F8}" type="slidenum">
              <a:rPr lang="de-DE" smtClean="0"/>
              <a:t>22</a:t>
            </a:fld>
            <a:endParaRPr lang="de-DE"/>
          </a:p>
        </p:txBody>
      </p:sp>
    </p:spTree>
    <p:extLst>
      <p:ext uri="{BB962C8B-B14F-4D97-AF65-F5344CB8AC3E}">
        <p14:creationId xmlns:p14="http://schemas.microsoft.com/office/powerpoint/2010/main" val="2965539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B3E63E-5425-FC4F-A422-60F31BB2BE73}"/>
              </a:ext>
            </a:extLst>
          </p:cNvPr>
          <p:cNvSpPr/>
          <p:nvPr/>
        </p:nvSpPr>
        <p:spPr>
          <a:xfrm>
            <a:off x="14963" y="2490555"/>
            <a:ext cx="6562108" cy="928420"/>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Repository interface (MockMOFWBEMConnection)</a:t>
            </a:r>
            <a:br>
              <a:rPr lang="de-DE" dirty="0">
                <a:solidFill>
                  <a:schemeClr val="tx1"/>
                </a:solidFill>
              </a:rPr>
            </a:br>
            <a:r>
              <a:rPr lang="de-DE" dirty="0">
                <a:solidFill>
                  <a:schemeClr val="tx1"/>
                </a:solidFill>
              </a:rPr>
              <a:t>(subclass of MOFWBEMConnection)</a:t>
            </a:r>
            <a:br>
              <a:rPr lang="de-DE" dirty="0">
                <a:solidFill>
                  <a:schemeClr val="tx1"/>
                </a:solidFill>
              </a:rPr>
            </a:br>
            <a:r>
              <a:rPr lang="de-DE" dirty="0">
                <a:solidFill>
                  <a:schemeClr val="tx1"/>
                </a:solidFill>
              </a:rPr>
              <a:t>(repository ops = subset of client ops </a:t>
            </a:r>
            <a:r>
              <a:rPr lang="de-DE" dirty="0">
                <a:solidFill>
                  <a:srgbClr val="FF0000"/>
                </a:solidFill>
              </a:rPr>
              <a:t>with subset of params</a:t>
            </a:r>
            <a:r>
              <a:rPr lang="de-DE" dirty="0">
                <a:solidFill>
                  <a:schemeClr val="tx1"/>
                </a:solidFill>
              </a:rPr>
              <a:t>)</a:t>
            </a:r>
          </a:p>
        </p:txBody>
      </p:sp>
      <p:sp>
        <p:nvSpPr>
          <p:cNvPr id="9" name="Rectangle 8">
            <a:extLst>
              <a:ext uri="{FF2B5EF4-FFF2-40B4-BE49-F238E27FC236}">
                <a16:creationId xmlns:a16="http://schemas.microsoft.com/office/drawing/2014/main" id="{0E38F325-B7D6-214E-8536-B2E0990157A2}"/>
              </a:ext>
            </a:extLst>
          </p:cNvPr>
          <p:cNvSpPr/>
          <p:nvPr/>
        </p:nvSpPr>
        <p:spPr>
          <a:xfrm>
            <a:off x="3908121" y="4068384"/>
            <a:ext cx="256634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WBEM </a:t>
            </a:r>
            <a:r>
              <a:rPr lang="de-DE" dirty="0" err="1">
                <a:solidFill>
                  <a:schemeClr val="tx1"/>
                </a:solidFill>
              </a:rPr>
              <a:t>server</a:t>
            </a:r>
            <a:r>
              <a:rPr lang="de-DE" dirty="0">
                <a:solidFill>
                  <a:schemeClr val="tx1"/>
                </a:solidFill>
              </a:rPr>
              <a:t> </a:t>
            </a:r>
            <a:r>
              <a:rPr lang="de-DE" dirty="0" err="1">
                <a:solidFill>
                  <a:schemeClr val="tx1"/>
                </a:solidFill>
              </a:rPr>
              <a:t>adapter</a:t>
            </a:r>
            <a:endParaRPr lang="de-DE" dirty="0">
              <a:solidFill>
                <a:schemeClr val="tx1"/>
              </a:solidFill>
            </a:endParaRPr>
          </a:p>
          <a:p>
            <a:pPr algn="ctr"/>
            <a:r>
              <a:rPr lang="de-DE" dirty="0">
                <a:solidFill>
                  <a:schemeClr val="tx1"/>
                </a:solidFill>
              </a:rPr>
              <a:t>(</a:t>
            </a:r>
            <a:r>
              <a:rPr lang="de-DE" dirty="0" err="1">
                <a:solidFill>
                  <a:schemeClr val="tx1"/>
                </a:solidFill>
              </a:rPr>
              <a:t>class</a:t>
            </a:r>
            <a:r>
              <a:rPr lang="de-DE" dirty="0">
                <a:solidFill>
                  <a:schemeClr val="tx1"/>
                </a:solidFill>
              </a:rPr>
              <a:t> </a:t>
            </a:r>
            <a:r>
              <a:rPr lang="de-DE" dirty="0" err="1">
                <a:solidFill>
                  <a:schemeClr val="tx1"/>
                </a:solidFill>
              </a:rPr>
              <a:t>WBEMConnection</a:t>
            </a:r>
            <a:r>
              <a:rPr lang="de-DE" dirty="0">
                <a:solidFill>
                  <a:schemeClr val="tx1"/>
                </a:solidFill>
              </a:rPr>
              <a:t>)</a:t>
            </a:r>
          </a:p>
        </p:txBody>
      </p:sp>
      <p:sp>
        <p:nvSpPr>
          <p:cNvPr id="11" name="Rectangle 10">
            <a:extLst>
              <a:ext uri="{FF2B5EF4-FFF2-40B4-BE49-F238E27FC236}">
                <a16:creationId xmlns:a16="http://schemas.microsoft.com/office/drawing/2014/main" id="{73BAEA8C-FAA6-BF44-AA22-9D6655B4FB0D}"/>
              </a:ext>
            </a:extLst>
          </p:cNvPr>
          <p:cNvSpPr/>
          <p:nvPr/>
        </p:nvSpPr>
        <p:spPr>
          <a:xfrm>
            <a:off x="714654" y="1504164"/>
            <a:ext cx="3193467"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MOF Compiler</a:t>
            </a:r>
          </a:p>
          <a:p>
            <a:pPr algn="ctr"/>
            <a:r>
              <a:rPr lang="de-DE" dirty="0">
                <a:solidFill>
                  <a:schemeClr val="tx1"/>
                </a:solidFill>
              </a:rPr>
              <a:t>(</a:t>
            </a:r>
            <a:r>
              <a:rPr lang="de-DE" dirty="0" err="1">
                <a:solidFill>
                  <a:schemeClr val="tx1"/>
                </a:solidFill>
              </a:rPr>
              <a:t>repo</a:t>
            </a:r>
            <a:r>
              <a:rPr lang="de-DE" dirty="0">
                <a:solidFill>
                  <a:schemeClr val="tx1"/>
                </a:solidFill>
              </a:rPr>
              <a:t> via „handle“ arg)</a:t>
            </a:r>
          </a:p>
        </p:txBody>
      </p:sp>
      <p:sp>
        <p:nvSpPr>
          <p:cNvPr id="12" name="Rectangle 11">
            <a:extLst>
              <a:ext uri="{FF2B5EF4-FFF2-40B4-BE49-F238E27FC236}">
                <a16:creationId xmlns:a16="http://schemas.microsoft.com/office/drawing/2014/main" id="{CB021D7A-F124-374A-9F9D-19D947DF5627}"/>
              </a:ext>
            </a:extLst>
          </p:cNvPr>
          <p:cNvSpPr/>
          <p:nvPr/>
        </p:nvSpPr>
        <p:spPr>
          <a:xfrm>
            <a:off x="7062889" y="3697437"/>
            <a:ext cx="471157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Full operation adapter (PR #1543/issue #1540)</a:t>
            </a:r>
          </a:p>
        </p:txBody>
      </p:sp>
      <p:sp>
        <p:nvSpPr>
          <p:cNvPr id="14" name="Rectangle 13">
            <a:extLst>
              <a:ext uri="{FF2B5EF4-FFF2-40B4-BE49-F238E27FC236}">
                <a16:creationId xmlns:a16="http://schemas.microsoft.com/office/drawing/2014/main" id="{14E44039-9867-0340-94E2-0316C60EE38A}"/>
              </a:ext>
            </a:extLst>
          </p:cNvPr>
          <p:cNvSpPr/>
          <p:nvPr/>
        </p:nvSpPr>
        <p:spPr>
          <a:xfrm>
            <a:off x="6187856" y="590026"/>
            <a:ext cx="5586609"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WBEMConnection</a:t>
            </a:r>
            <a:br>
              <a:rPr lang="de-DE" dirty="0">
                <a:solidFill>
                  <a:schemeClr val="tx1"/>
                </a:solidFill>
              </a:rPr>
            </a:br>
            <a:r>
              <a:rPr lang="de-DE" dirty="0">
                <a:solidFill>
                  <a:schemeClr val="tx1"/>
                </a:solidFill>
              </a:rPr>
              <a:t>(all </a:t>
            </a:r>
            <a:r>
              <a:rPr lang="de-DE" dirty="0" err="1">
                <a:solidFill>
                  <a:schemeClr val="tx1"/>
                </a:solidFill>
              </a:rPr>
              <a:t>client</a:t>
            </a:r>
            <a:r>
              <a:rPr lang="de-DE" dirty="0">
                <a:solidFill>
                  <a:schemeClr val="tx1"/>
                </a:solidFill>
              </a:rPr>
              <a:t> </a:t>
            </a:r>
            <a:r>
              <a:rPr lang="de-DE" dirty="0" err="1">
                <a:solidFill>
                  <a:schemeClr val="tx1"/>
                </a:solidFill>
              </a:rPr>
              <a:t>ops</a:t>
            </a:r>
            <a:r>
              <a:rPr lang="de-DE" dirty="0">
                <a:solidFill>
                  <a:schemeClr val="tx1"/>
                </a:solidFill>
              </a:rPr>
              <a:t> </a:t>
            </a:r>
            <a:r>
              <a:rPr lang="de-DE" dirty="0" err="1">
                <a:solidFill>
                  <a:schemeClr val="tx1"/>
                </a:solidFill>
              </a:rPr>
              <a:t>with</a:t>
            </a:r>
            <a:r>
              <a:rPr lang="de-DE" dirty="0">
                <a:solidFill>
                  <a:schemeClr val="tx1"/>
                </a:solidFill>
              </a:rPr>
              <a:t> </a:t>
            </a:r>
            <a:r>
              <a:rPr lang="de-DE" dirty="0" err="1">
                <a:solidFill>
                  <a:schemeClr val="tx1"/>
                </a:solidFill>
              </a:rPr>
              <a:t>full</a:t>
            </a:r>
            <a:r>
              <a:rPr lang="de-DE" dirty="0">
                <a:solidFill>
                  <a:schemeClr val="tx1"/>
                </a:solidFill>
              </a:rPr>
              <a:t> </a:t>
            </a:r>
            <a:r>
              <a:rPr lang="de-DE" dirty="0" err="1">
                <a:solidFill>
                  <a:schemeClr val="tx1"/>
                </a:solidFill>
              </a:rPr>
              <a:t>set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params</a:t>
            </a:r>
            <a:r>
              <a:rPr lang="de-DE" dirty="0">
                <a:solidFill>
                  <a:schemeClr val="tx1"/>
                </a:solidFill>
              </a:rPr>
              <a:t>)</a:t>
            </a:r>
          </a:p>
        </p:txBody>
      </p:sp>
      <p:sp>
        <p:nvSpPr>
          <p:cNvPr id="15" name="Rectangle 14">
            <a:extLst>
              <a:ext uri="{FF2B5EF4-FFF2-40B4-BE49-F238E27FC236}">
                <a16:creationId xmlns:a16="http://schemas.microsoft.com/office/drawing/2014/main" id="{A057BE2B-17E5-084E-8C4B-6480E198591E}"/>
              </a:ext>
            </a:extLst>
          </p:cNvPr>
          <p:cNvSpPr/>
          <p:nvPr/>
        </p:nvSpPr>
        <p:spPr>
          <a:xfrm>
            <a:off x="6187857" y="1427962"/>
            <a:ext cx="263225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Fake</a:t>
            </a:r>
            <a:r>
              <a:rPr lang="de-DE" dirty="0">
                <a:solidFill>
                  <a:schemeClr val="tx1"/>
                </a:solidFill>
              </a:rPr>
              <a:t> </a:t>
            </a:r>
            <a:r>
              <a:rPr lang="de-DE" dirty="0" err="1">
                <a:solidFill>
                  <a:schemeClr val="tx1"/>
                </a:solidFill>
              </a:rPr>
              <a:t>WBEMConnection</a:t>
            </a:r>
            <a:br>
              <a:rPr lang="de-DE" dirty="0">
                <a:solidFill>
                  <a:schemeClr val="tx1"/>
                </a:solidFill>
              </a:rPr>
            </a:br>
            <a:r>
              <a:rPr lang="de-DE" dirty="0">
                <a:solidFill>
                  <a:schemeClr val="tx1"/>
                </a:solidFill>
              </a:rPr>
              <a:t>(</a:t>
            </a:r>
            <a:r>
              <a:rPr lang="de-DE" dirty="0" err="1">
                <a:solidFill>
                  <a:schemeClr val="tx1"/>
                </a:solidFill>
              </a:rPr>
              <a:t>mock</a:t>
            </a:r>
            <a:r>
              <a:rPr lang="de-DE" dirty="0">
                <a:solidFill>
                  <a:schemeClr val="tx1"/>
                </a:solidFill>
              </a:rPr>
              <a:t> </a:t>
            </a:r>
            <a:r>
              <a:rPr lang="de-DE" dirty="0" err="1">
                <a:solidFill>
                  <a:schemeClr val="tx1"/>
                </a:solidFill>
              </a:rPr>
              <a:t>support</a:t>
            </a:r>
            <a:r>
              <a:rPr lang="de-DE" dirty="0">
                <a:solidFill>
                  <a:schemeClr val="tx1"/>
                </a:solidFill>
              </a:rPr>
              <a:t>)</a:t>
            </a:r>
          </a:p>
        </p:txBody>
      </p:sp>
      <p:sp>
        <p:nvSpPr>
          <p:cNvPr id="16" name="Rectangle 15">
            <a:extLst>
              <a:ext uri="{FF2B5EF4-FFF2-40B4-BE49-F238E27FC236}">
                <a16:creationId xmlns:a16="http://schemas.microsoft.com/office/drawing/2014/main" id="{E4B69B15-35EA-E243-99EF-789DCCC91779}"/>
              </a:ext>
            </a:extLst>
          </p:cNvPr>
          <p:cNvSpPr/>
          <p:nvPr/>
        </p:nvSpPr>
        <p:spPr>
          <a:xfrm>
            <a:off x="8860448" y="1427962"/>
            <a:ext cx="2914017"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WBEMConnection</a:t>
            </a:r>
            <a:br>
              <a:rPr lang="de-DE" dirty="0">
                <a:solidFill>
                  <a:schemeClr val="tx1"/>
                </a:solidFill>
              </a:rPr>
            </a:br>
            <a:r>
              <a:rPr lang="de-DE" dirty="0">
                <a:solidFill>
                  <a:schemeClr val="tx1"/>
                </a:solidFill>
              </a:rPr>
              <a:t>backend</a:t>
            </a:r>
          </a:p>
        </p:txBody>
      </p:sp>
      <p:sp>
        <p:nvSpPr>
          <p:cNvPr id="20" name="TextBox 19">
            <a:extLst>
              <a:ext uri="{FF2B5EF4-FFF2-40B4-BE49-F238E27FC236}">
                <a16:creationId xmlns:a16="http://schemas.microsoft.com/office/drawing/2014/main" id="{9DAA1AE1-1827-B942-9446-1CDCB9089E72}"/>
              </a:ext>
            </a:extLst>
          </p:cNvPr>
          <p:cNvSpPr txBox="1"/>
          <p:nvPr/>
        </p:nvSpPr>
        <p:spPr>
          <a:xfrm>
            <a:off x="417535" y="405360"/>
            <a:ext cx="6003695" cy="369332"/>
          </a:xfrm>
          <a:prstGeom prst="rect">
            <a:avLst/>
          </a:prstGeom>
          <a:noFill/>
        </p:spPr>
        <p:txBody>
          <a:bodyPr wrap="none" rtlCol="0">
            <a:spAutoFit/>
          </a:bodyPr>
          <a:lstStyle/>
          <a:p>
            <a:r>
              <a:rPr lang="de-DE" dirty="0"/>
              <a:t>WBEMConnection_mock after issue #1540 – Repsoitory struct</a:t>
            </a:r>
          </a:p>
        </p:txBody>
      </p:sp>
      <p:sp>
        <p:nvSpPr>
          <p:cNvPr id="21" name="Rectangle 20">
            <a:extLst>
              <a:ext uri="{FF2B5EF4-FFF2-40B4-BE49-F238E27FC236}">
                <a16:creationId xmlns:a16="http://schemas.microsoft.com/office/drawing/2014/main" id="{547B8241-7CF4-EA48-80FC-4217CB9AA8B1}"/>
              </a:ext>
            </a:extLst>
          </p:cNvPr>
          <p:cNvSpPr/>
          <p:nvPr/>
        </p:nvSpPr>
        <p:spPr>
          <a:xfrm>
            <a:off x="115189" y="4047968"/>
            <a:ext cx="256634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Rollback </a:t>
            </a:r>
            <a:r>
              <a:rPr lang="de-DE" dirty="0" err="1">
                <a:solidFill>
                  <a:schemeClr val="tx1"/>
                </a:solidFill>
              </a:rPr>
              <a:t>layer</a:t>
            </a:r>
            <a:br>
              <a:rPr lang="de-DE" dirty="0">
                <a:solidFill>
                  <a:schemeClr val="tx1"/>
                </a:solidFill>
              </a:rPr>
            </a:br>
            <a:r>
              <a:rPr lang="de-DE" dirty="0">
                <a:solidFill>
                  <a:schemeClr val="tx1"/>
                </a:solidFill>
              </a:rPr>
              <a:t>(</a:t>
            </a:r>
            <a:r>
              <a:rPr lang="de-DE" dirty="0" err="1">
                <a:solidFill>
                  <a:schemeClr val="tx1"/>
                </a:solidFill>
              </a:rPr>
              <a:t>MOFWBEMConnection</a:t>
            </a:r>
            <a:r>
              <a:rPr lang="de-DE" dirty="0">
                <a:solidFill>
                  <a:schemeClr val="tx1"/>
                </a:solidFill>
              </a:rPr>
              <a:t>)</a:t>
            </a:r>
          </a:p>
        </p:txBody>
      </p:sp>
      <p:cxnSp>
        <p:nvCxnSpPr>
          <p:cNvPr id="3" name="Straight Arrow Connector 2"/>
          <p:cNvCxnSpPr/>
          <p:nvPr/>
        </p:nvCxnSpPr>
        <p:spPr>
          <a:xfrm>
            <a:off x="1784733" y="2152386"/>
            <a:ext cx="209320" cy="3381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6577071" y="2152386"/>
            <a:ext cx="1586428" cy="6018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260116" y="2677099"/>
            <a:ext cx="4412811" cy="369332"/>
          </a:xfrm>
          <a:prstGeom prst="rect">
            <a:avLst/>
          </a:prstGeom>
          <a:noFill/>
        </p:spPr>
        <p:txBody>
          <a:bodyPr wrap="none" rtlCol="0">
            <a:spAutoFit/>
          </a:bodyPr>
          <a:lstStyle/>
          <a:p>
            <a:r>
              <a:rPr lang="en-US" dirty="0"/>
              <a:t>Not all requests use the Repository Interface.</a:t>
            </a:r>
          </a:p>
        </p:txBody>
      </p:sp>
      <p:sp>
        <p:nvSpPr>
          <p:cNvPr id="8" name="TextBox 7"/>
          <p:cNvSpPr txBox="1"/>
          <p:nvPr/>
        </p:nvSpPr>
        <p:spPr>
          <a:xfrm>
            <a:off x="2057597" y="2133715"/>
            <a:ext cx="3609706" cy="369332"/>
          </a:xfrm>
          <a:prstGeom prst="rect">
            <a:avLst/>
          </a:prstGeom>
          <a:noFill/>
        </p:spPr>
        <p:txBody>
          <a:bodyPr wrap="none" rtlCol="0">
            <a:spAutoFit/>
          </a:bodyPr>
          <a:lstStyle/>
          <a:p>
            <a:r>
              <a:rPr lang="en-US" dirty="0"/>
              <a:t>All requests use Repository Interface</a:t>
            </a:r>
          </a:p>
        </p:txBody>
      </p:sp>
      <p:sp>
        <p:nvSpPr>
          <p:cNvPr id="10" name="TextBox 9"/>
          <p:cNvSpPr txBox="1"/>
          <p:nvPr/>
        </p:nvSpPr>
        <p:spPr>
          <a:xfrm>
            <a:off x="852619" y="4705589"/>
            <a:ext cx="9754402" cy="2031325"/>
          </a:xfrm>
          <a:prstGeom prst="rect">
            <a:avLst/>
          </a:prstGeom>
          <a:noFill/>
        </p:spPr>
        <p:txBody>
          <a:bodyPr wrap="none" rtlCol="0">
            <a:spAutoFit/>
          </a:bodyPr>
          <a:lstStyle/>
          <a:p>
            <a:r>
              <a:rPr lang="en-US" dirty="0"/>
              <a:t>Next step.</a:t>
            </a:r>
          </a:p>
          <a:p>
            <a:pPr marL="342900" indent="-342900">
              <a:buAutoNum type="arabicPeriod"/>
            </a:pPr>
            <a:r>
              <a:rPr lang="en-US" dirty="0"/>
              <a:t>Replace </a:t>
            </a:r>
            <a:r>
              <a:rPr lang="en-US" dirty="0" err="1"/>
              <a:t>MOCKMOFWBEMConnection</a:t>
            </a:r>
            <a:r>
              <a:rPr lang="en-US" dirty="0"/>
              <a:t> implementation with subclass of </a:t>
            </a:r>
            <a:r>
              <a:rPr lang="en-US" dirty="0" err="1"/>
              <a:t>BaseRepositoryConnection</a:t>
            </a:r>
            <a:endParaRPr lang="en-US" dirty="0"/>
          </a:p>
          <a:p>
            <a:pPr marL="342900" indent="-342900">
              <a:buAutoNum type="arabicPeriod"/>
            </a:pPr>
            <a:r>
              <a:rPr lang="en-US" dirty="0"/>
              <a:t>Capture what we need from </a:t>
            </a:r>
            <a:r>
              <a:rPr lang="en-US" dirty="0" err="1"/>
              <a:t>MOFWBEMConnection</a:t>
            </a:r>
            <a:r>
              <a:rPr lang="en-US" dirty="0"/>
              <a:t>.</a:t>
            </a:r>
          </a:p>
          <a:p>
            <a:pPr marL="342900" indent="-342900">
              <a:buAutoNum type="arabicPeriod"/>
            </a:pPr>
            <a:r>
              <a:rPr lang="en-US" dirty="0"/>
              <a:t>Remove what we do not want from </a:t>
            </a:r>
            <a:r>
              <a:rPr lang="en-US" dirty="0" err="1"/>
              <a:t>MOFWBEMConnection</a:t>
            </a:r>
            <a:r>
              <a:rPr lang="en-US" dirty="0"/>
              <a:t>:</a:t>
            </a:r>
          </a:p>
          <a:p>
            <a:pPr marL="800100" lvl="1" indent="-342900">
              <a:buAutoNum type="arabicPeriod"/>
            </a:pPr>
            <a:r>
              <a:rPr lang="en-US" dirty="0"/>
              <a:t>Rollback, existences of a backend server</a:t>
            </a:r>
          </a:p>
          <a:p>
            <a:pPr marL="342900" indent="-342900">
              <a:buAutoNum type="arabicPeriod"/>
            </a:pPr>
            <a:r>
              <a:rPr lang="en-US" dirty="0"/>
              <a:t>Move namespace management into the </a:t>
            </a:r>
            <a:r>
              <a:rPr lang="en-US" dirty="0" err="1"/>
              <a:t>MOFWBEMConnection</a:t>
            </a:r>
            <a:endParaRPr lang="en-US" dirty="0"/>
          </a:p>
          <a:p>
            <a:pPr marL="342900" indent="-342900">
              <a:buAutoNum type="arabicPeriod"/>
            </a:pPr>
            <a:r>
              <a:rPr lang="en-US" dirty="0"/>
              <a:t>Replace calls to the repository calls within the Fake methods to direct calls to the repository.</a:t>
            </a:r>
          </a:p>
        </p:txBody>
      </p:sp>
      <p:sp>
        <p:nvSpPr>
          <p:cNvPr id="2" name="Date Placeholder 1">
            <a:extLst>
              <a:ext uri="{FF2B5EF4-FFF2-40B4-BE49-F238E27FC236}">
                <a16:creationId xmlns:a16="http://schemas.microsoft.com/office/drawing/2014/main" id="{52818DEF-EFC7-4E71-80A1-623775813658}"/>
              </a:ext>
            </a:extLst>
          </p:cNvPr>
          <p:cNvSpPr>
            <a:spLocks noGrp="1"/>
          </p:cNvSpPr>
          <p:nvPr>
            <p:ph type="dt" sz="half" idx="10"/>
          </p:nvPr>
        </p:nvSpPr>
        <p:spPr/>
        <p:txBody>
          <a:bodyPr/>
          <a:lstStyle/>
          <a:p>
            <a:fld id="{58E90E32-198D-4FE4-BC05-6083D9D91C0E}" type="datetime1">
              <a:rPr lang="de-DE" smtClean="0"/>
              <a:t>06.04.2020</a:t>
            </a:fld>
            <a:endParaRPr lang="de-DE"/>
          </a:p>
        </p:txBody>
      </p:sp>
      <p:sp>
        <p:nvSpPr>
          <p:cNvPr id="5" name="Slide Number Placeholder 4">
            <a:extLst>
              <a:ext uri="{FF2B5EF4-FFF2-40B4-BE49-F238E27FC236}">
                <a16:creationId xmlns:a16="http://schemas.microsoft.com/office/drawing/2014/main" id="{A67A12DA-C22B-41C4-996D-6CA47B00015F}"/>
              </a:ext>
            </a:extLst>
          </p:cNvPr>
          <p:cNvSpPr>
            <a:spLocks noGrp="1"/>
          </p:cNvSpPr>
          <p:nvPr>
            <p:ph type="sldNum" sz="quarter" idx="12"/>
          </p:nvPr>
        </p:nvSpPr>
        <p:spPr/>
        <p:txBody>
          <a:bodyPr/>
          <a:lstStyle/>
          <a:p>
            <a:fld id="{266A34EE-793E-EA45-A2C1-765A5FA2B1F8}" type="slidenum">
              <a:rPr lang="de-DE" smtClean="0"/>
              <a:t>3</a:t>
            </a:fld>
            <a:endParaRPr lang="de-DE"/>
          </a:p>
        </p:txBody>
      </p:sp>
    </p:spTree>
    <p:extLst>
      <p:ext uri="{BB962C8B-B14F-4D97-AF65-F5344CB8AC3E}">
        <p14:creationId xmlns:p14="http://schemas.microsoft.com/office/powerpoint/2010/main" val="377611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B3E63E-5425-FC4F-A422-60F31BB2BE73}"/>
              </a:ext>
            </a:extLst>
          </p:cNvPr>
          <p:cNvSpPr/>
          <p:nvPr/>
        </p:nvSpPr>
        <p:spPr>
          <a:xfrm>
            <a:off x="14963" y="2490555"/>
            <a:ext cx="6562108" cy="928420"/>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Repository interface (MockMOFWBEMConnection)</a:t>
            </a:r>
            <a:br>
              <a:rPr lang="de-DE" dirty="0">
                <a:solidFill>
                  <a:schemeClr val="tx1"/>
                </a:solidFill>
              </a:rPr>
            </a:br>
            <a:r>
              <a:rPr lang="de-DE" dirty="0">
                <a:solidFill>
                  <a:schemeClr val="tx1"/>
                </a:solidFill>
              </a:rPr>
              <a:t>(subclass of BaseWBEMConnection)</a:t>
            </a:r>
            <a:br>
              <a:rPr lang="de-DE" dirty="0">
                <a:solidFill>
                  <a:schemeClr val="tx1"/>
                </a:solidFill>
              </a:rPr>
            </a:br>
            <a:r>
              <a:rPr lang="de-DE" dirty="0">
                <a:solidFill>
                  <a:schemeClr val="tx1"/>
                </a:solidFill>
              </a:rPr>
              <a:t>(repository ops = subset of client ops </a:t>
            </a:r>
            <a:r>
              <a:rPr lang="de-DE" dirty="0">
                <a:solidFill>
                  <a:srgbClr val="FF0000"/>
                </a:solidFill>
              </a:rPr>
              <a:t>with subset of params</a:t>
            </a:r>
            <a:r>
              <a:rPr lang="de-DE" dirty="0">
                <a:solidFill>
                  <a:schemeClr val="tx1"/>
                </a:solidFill>
              </a:rPr>
              <a:t>)</a:t>
            </a:r>
          </a:p>
        </p:txBody>
      </p:sp>
      <p:sp>
        <p:nvSpPr>
          <p:cNvPr id="9" name="Rectangle 8">
            <a:extLst>
              <a:ext uri="{FF2B5EF4-FFF2-40B4-BE49-F238E27FC236}">
                <a16:creationId xmlns:a16="http://schemas.microsoft.com/office/drawing/2014/main" id="{0E38F325-B7D6-214E-8536-B2E0990157A2}"/>
              </a:ext>
            </a:extLst>
          </p:cNvPr>
          <p:cNvSpPr/>
          <p:nvPr/>
        </p:nvSpPr>
        <p:spPr>
          <a:xfrm>
            <a:off x="9034283" y="3276631"/>
            <a:ext cx="256634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WBEM </a:t>
            </a:r>
            <a:r>
              <a:rPr lang="de-DE" dirty="0" err="1">
                <a:solidFill>
                  <a:schemeClr val="tx1"/>
                </a:solidFill>
              </a:rPr>
              <a:t>server</a:t>
            </a:r>
            <a:r>
              <a:rPr lang="de-DE" dirty="0">
                <a:solidFill>
                  <a:schemeClr val="tx1"/>
                </a:solidFill>
              </a:rPr>
              <a:t> </a:t>
            </a:r>
            <a:r>
              <a:rPr lang="de-DE" dirty="0" err="1">
                <a:solidFill>
                  <a:schemeClr val="tx1"/>
                </a:solidFill>
              </a:rPr>
              <a:t>adapter</a:t>
            </a:r>
            <a:endParaRPr lang="de-DE" dirty="0">
              <a:solidFill>
                <a:schemeClr val="tx1"/>
              </a:solidFill>
            </a:endParaRPr>
          </a:p>
          <a:p>
            <a:pPr algn="ctr"/>
            <a:r>
              <a:rPr lang="de-DE" dirty="0">
                <a:solidFill>
                  <a:schemeClr val="tx1"/>
                </a:solidFill>
              </a:rPr>
              <a:t>(</a:t>
            </a:r>
            <a:r>
              <a:rPr lang="de-DE" dirty="0" err="1">
                <a:solidFill>
                  <a:schemeClr val="tx1"/>
                </a:solidFill>
              </a:rPr>
              <a:t>class</a:t>
            </a:r>
            <a:r>
              <a:rPr lang="de-DE" dirty="0">
                <a:solidFill>
                  <a:schemeClr val="tx1"/>
                </a:solidFill>
              </a:rPr>
              <a:t> </a:t>
            </a:r>
            <a:r>
              <a:rPr lang="de-DE" dirty="0" err="1">
                <a:solidFill>
                  <a:schemeClr val="tx1"/>
                </a:solidFill>
              </a:rPr>
              <a:t>WBEMConnection</a:t>
            </a:r>
            <a:r>
              <a:rPr lang="de-DE" dirty="0">
                <a:solidFill>
                  <a:schemeClr val="tx1"/>
                </a:solidFill>
              </a:rPr>
              <a:t>)</a:t>
            </a:r>
          </a:p>
        </p:txBody>
      </p:sp>
      <p:sp>
        <p:nvSpPr>
          <p:cNvPr id="11" name="Rectangle 10">
            <a:extLst>
              <a:ext uri="{FF2B5EF4-FFF2-40B4-BE49-F238E27FC236}">
                <a16:creationId xmlns:a16="http://schemas.microsoft.com/office/drawing/2014/main" id="{73BAEA8C-FAA6-BF44-AA22-9D6655B4FB0D}"/>
              </a:ext>
            </a:extLst>
          </p:cNvPr>
          <p:cNvSpPr/>
          <p:nvPr/>
        </p:nvSpPr>
        <p:spPr>
          <a:xfrm>
            <a:off x="714654" y="1504164"/>
            <a:ext cx="3193467"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MOF Compiler</a:t>
            </a:r>
          </a:p>
          <a:p>
            <a:pPr algn="ctr"/>
            <a:r>
              <a:rPr lang="de-DE" dirty="0">
                <a:solidFill>
                  <a:schemeClr val="tx1"/>
                </a:solidFill>
              </a:rPr>
              <a:t>(</a:t>
            </a:r>
            <a:r>
              <a:rPr lang="de-DE" dirty="0" err="1">
                <a:solidFill>
                  <a:schemeClr val="tx1"/>
                </a:solidFill>
              </a:rPr>
              <a:t>repo</a:t>
            </a:r>
            <a:r>
              <a:rPr lang="de-DE" dirty="0">
                <a:solidFill>
                  <a:schemeClr val="tx1"/>
                </a:solidFill>
              </a:rPr>
              <a:t> via „handle“ arg)</a:t>
            </a:r>
          </a:p>
        </p:txBody>
      </p:sp>
      <p:sp>
        <p:nvSpPr>
          <p:cNvPr id="14" name="Rectangle 13">
            <a:extLst>
              <a:ext uri="{FF2B5EF4-FFF2-40B4-BE49-F238E27FC236}">
                <a16:creationId xmlns:a16="http://schemas.microsoft.com/office/drawing/2014/main" id="{14E44039-9867-0340-94E2-0316C60EE38A}"/>
              </a:ext>
            </a:extLst>
          </p:cNvPr>
          <p:cNvSpPr/>
          <p:nvPr/>
        </p:nvSpPr>
        <p:spPr>
          <a:xfrm>
            <a:off x="6187856" y="590026"/>
            <a:ext cx="5586609"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WBEMConnection</a:t>
            </a:r>
            <a:br>
              <a:rPr lang="de-DE" dirty="0">
                <a:solidFill>
                  <a:schemeClr val="tx1"/>
                </a:solidFill>
              </a:rPr>
            </a:br>
            <a:r>
              <a:rPr lang="de-DE" dirty="0">
                <a:solidFill>
                  <a:schemeClr val="tx1"/>
                </a:solidFill>
              </a:rPr>
              <a:t>(all </a:t>
            </a:r>
            <a:r>
              <a:rPr lang="de-DE" dirty="0" err="1">
                <a:solidFill>
                  <a:schemeClr val="tx1"/>
                </a:solidFill>
              </a:rPr>
              <a:t>client</a:t>
            </a:r>
            <a:r>
              <a:rPr lang="de-DE" dirty="0">
                <a:solidFill>
                  <a:schemeClr val="tx1"/>
                </a:solidFill>
              </a:rPr>
              <a:t> </a:t>
            </a:r>
            <a:r>
              <a:rPr lang="de-DE" dirty="0" err="1">
                <a:solidFill>
                  <a:schemeClr val="tx1"/>
                </a:solidFill>
              </a:rPr>
              <a:t>ops</a:t>
            </a:r>
            <a:r>
              <a:rPr lang="de-DE" dirty="0">
                <a:solidFill>
                  <a:schemeClr val="tx1"/>
                </a:solidFill>
              </a:rPr>
              <a:t> </a:t>
            </a:r>
            <a:r>
              <a:rPr lang="de-DE" dirty="0" err="1">
                <a:solidFill>
                  <a:schemeClr val="tx1"/>
                </a:solidFill>
              </a:rPr>
              <a:t>with</a:t>
            </a:r>
            <a:r>
              <a:rPr lang="de-DE" dirty="0">
                <a:solidFill>
                  <a:schemeClr val="tx1"/>
                </a:solidFill>
              </a:rPr>
              <a:t> </a:t>
            </a:r>
            <a:r>
              <a:rPr lang="de-DE" dirty="0" err="1">
                <a:solidFill>
                  <a:schemeClr val="tx1"/>
                </a:solidFill>
              </a:rPr>
              <a:t>full</a:t>
            </a:r>
            <a:r>
              <a:rPr lang="de-DE" dirty="0">
                <a:solidFill>
                  <a:schemeClr val="tx1"/>
                </a:solidFill>
              </a:rPr>
              <a:t> </a:t>
            </a:r>
            <a:r>
              <a:rPr lang="de-DE" dirty="0" err="1">
                <a:solidFill>
                  <a:schemeClr val="tx1"/>
                </a:solidFill>
              </a:rPr>
              <a:t>set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params</a:t>
            </a:r>
            <a:r>
              <a:rPr lang="de-DE" dirty="0">
                <a:solidFill>
                  <a:schemeClr val="tx1"/>
                </a:solidFill>
              </a:rPr>
              <a:t>)</a:t>
            </a:r>
          </a:p>
        </p:txBody>
      </p:sp>
      <p:sp>
        <p:nvSpPr>
          <p:cNvPr id="15" name="Rectangle 14">
            <a:extLst>
              <a:ext uri="{FF2B5EF4-FFF2-40B4-BE49-F238E27FC236}">
                <a16:creationId xmlns:a16="http://schemas.microsoft.com/office/drawing/2014/main" id="{A057BE2B-17E5-084E-8C4B-6480E198591E}"/>
              </a:ext>
            </a:extLst>
          </p:cNvPr>
          <p:cNvSpPr/>
          <p:nvPr/>
        </p:nvSpPr>
        <p:spPr>
          <a:xfrm>
            <a:off x="6187857" y="1427962"/>
            <a:ext cx="263225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Fake</a:t>
            </a:r>
            <a:r>
              <a:rPr lang="de-DE" dirty="0">
                <a:solidFill>
                  <a:schemeClr val="tx1"/>
                </a:solidFill>
              </a:rPr>
              <a:t> </a:t>
            </a:r>
            <a:r>
              <a:rPr lang="de-DE" dirty="0" err="1">
                <a:solidFill>
                  <a:schemeClr val="tx1"/>
                </a:solidFill>
              </a:rPr>
              <a:t>WBEMConnection</a:t>
            </a:r>
            <a:br>
              <a:rPr lang="de-DE" dirty="0">
                <a:solidFill>
                  <a:schemeClr val="tx1"/>
                </a:solidFill>
              </a:rPr>
            </a:br>
            <a:r>
              <a:rPr lang="de-DE" dirty="0">
                <a:solidFill>
                  <a:schemeClr val="tx1"/>
                </a:solidFill>
              </a:rPr>
              <a:t>(</a:t>
            </a:r>
            <a:r>
              <a:rPr lang="de-DE" dirty="0" err="1">
                <a:solidFill>
                  <a:schemeClr val="tx1"/>
                </a:solidFill>
              </a:rPr>
              <a:t>mock</a:t>
            </a:r>
            <a:r>
              <a:rPr lang="de-DE" dirty="0">
                <a:solidFill>
                  <a:schemeClr val="tx1"/>
                </a:solidFill>
              </a:rPr>
              <a:t> </a:t>
            </a:r>
            <a:r>
              <a:rPr lang="de-DE" dirty="0" err="1">
                <a:solidFill>
                  <a:schemeClr val="tx1"/>
                </a:solidFill>
              </a:rPr>
              <a:t>support</a:t>
            </a:r>
            <a:r>
              <a:rPr lang="de-DE" dirty="0">
                <a:solidFill>
                  <a:schemeClr val="tx1"/>
                </a:solidFill>
              </a:rPr>
              <a:t>)</a:t>
            </a:r>
          </a:p>
        </p:txBody>
      </p:sp>
      <p:sp>
        <p:nvSpPr>
          <p:cNvPr id="16" name="Rectangle 15">
            <a:extLst>
              <a:ext uri="{FF2B5EF4-FFF2-40B4-BE49-F238E27FC236}">
                <a16:creationId xmlns:a16="http://schemas.microsoft.com/office/drawing/2014/main" id="{E4B69B15-35EA-E243-99EF-789DCCC91779}"/>
              </a:ext>
            </a:extLst>
          </p:cNvPr>
          <p:cNvSpPr/>
          <p:nvPr/>
        </p:nvSpPr>
        <p:spPr>
          <a:xfrm>
            <a:off x="8860448" y="1427962"/>
            <a:ext cx="2914017"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WBEMConnection</a:t>
            </a:r>
            <a:br>
              <a:rPr lang="de-DE" dirty="0">
                <a:solidFill>
                  <a:schemeClr val="tx1"/>
                </a:solidFill>
              </a:rPr>
            </a:br>
            <a:r>
              <a:rPr lang="de-DE" dirty="0">
                <a:solidFill>
                  <a:schemeClr val="tx1"/>
                </a:solidFill>
              </a:rPr>
              <a:t>backend</a:t>
            </a:r>
          </a:p>
        </p:txBody>
      </p:sp>
      <p:sp>
        <p:nvSpPr>
          <p:cNvPr id="20" name="TextBox 19">
            <a:extLst>
              <a:ext uri="{FF2B5EF4-FFF2-40B4-BE49-F238E27FC236}">
                <a16:creationId xmlns:a16="http://schemas.microsoft.com/office/drawing/2014/main" id="{9DAA1AE1-1827-B942-9446-1CDCB9089E72}"/>
              </a:ext>
            </a:extLst>
          </p:cNvPr>
          <p:cNvSpPr txBox="1"/>
          <p:nvPr/>
        </p:nvSpPr>
        <p:spPr>
          <a:xfrm>
            <a:off x="470386" y="220694"/>
            <a:ext cx="5112169" cy="369332"/>
          </a:xfrm>
          <a:prstGeom prst="rect">
            <a:avLst/>
          </a:prstGeom>
          <a:noFill/>
        </p:spPr>
        <p:txBody>
          <a:bodyPr wrap="none" rtlCol="0">
            <a:spAutoFit/>
          </a:bodyPr>
          <a:lstStyle/>
          <a:p>
            <a:r>
              <a:rPr lang="de-DE" dirty="0"/>
              <a:t>Next Step in Mocker interface to repo, post pr #1543</a:t>
            </a:r>
          </a:p>
        </p:txBody>
      </p:sp>
      <p:sp>
        <p:nvSpPr>
          <p:cNvPr id="21" name="Rectangle 20">
            <a:extLst>
              <a:ext uri="{FF2B5EF4-FFF2-40B4-BE49-F238E27FC236}">
                <a16:creationId xmlns:a16="http://schemas.microsoft.com/office/drawing/2014/main" id="{547B8241-7CF4-EA48-80FC-4217CB9AA8B1}"/>
              </a:ext>
            </a:extLst>
          </p:cNvPr>
          <p:cNvSpPr/>
          <p:nvPr/>
        </p:nvSpPr>
        <p:spPr>
          <a:xfrm>
            <a:off x="236375" y="3723857"/>
            <a:ext cx="256634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Rollback </a:t>
            </a:r>
            <a:r>
              <a:rPr lang="de-DE" dirty="0" err="1">
                <a:solidFill>
                  <a:schemeClr val="tx1"/>
                </a:solidFill>
              </a:rPr>
              <a:t>layer</a:t>
            </a:r>
            <a:br>
              <a:rPr lang="de-DE" dirty="0">
                <a:solidFill>
                  <a:schemeClr val="tx1"/>
                </a:solidFill>
              </a:rPr>
            </a:br>
            <a:r>
              <a:rPr lang="de-DE" dirty="0">
                <a:solidFill>
                  <a:schemeClr val="tx1"/>
                </a:solidFill>
              </a:rPr>
              <a:t>(</a:t>
            </a:r>
            <a:r>
              <a:rPr lang="de-DE" dirty="0" err="1">
                <a:solidFill>
                  <a:schemeClr val="tx1"/>
                </a:solidFill>
              </a:rPr>
              <a:t>MOFWBEMConnection</a:t>
            </a:r>
            <a:r>
              <a:rPr lang="de-DE" dirty="0">
                <a:solidFill>
                  <a:schemeClr val="tx1"/>
                </a:solidFill>
              </a:rPr>
              <a:t>)</a:t>
            </a:r>
          </a:p>
        </p:txBody>
      </p:sp>
      <p:cxnSp>
        <p:nvCxnSpPr>
          <p:cNvPr id="3" name="Straight Arrow Connector 2"/>
          <p:cNvCxnSpPr/>
          <p:nvPr/>
        </p:nvCxnSpPr>
        <p:spPr>
          <a:xfrm>
            <a:off x="1387572" y="2184720"/>
            <a:ext cx="209320" cy="3381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6187857" y="2076184"/>
            <a:ext cx="489904" cy="4143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32809" y="2076184"/>
            <a:ext cx="4433842" cy="646331"/>
          </a:xfrm>
          <a:prstGeom prst="rect">
            <a:avLst/>
          </a:prstGeom>
          <a:noFill/>
        </p:spPr>
        <p:txBody>
          <a:bodyPr wrap="none" rtlCol="0">
            <a:spAutoFit/>
          </a:bodyPr>
          <a:lstStyle/>
          <a:p>
            <a:r>
              <a:rPr lang="en-US" dirty="0"/>
              <a:t>All Fake methods use the official</a:t>
            </a:r>
          </a:p>
          <a:p>
            <a:r>
              <a:rPr lang="en-US" dirty="0"/>
              <a:t> repository interface (</a:t>
            </a:r>
            <a:r>
              <a:rPr lang="en-US" dirty="0" err="1"/>
              <a:t>BaseWBEMConnection</a:t>
            </a:r>
            <a:r>
              <a:rPr lang="en-US" dirty="0"/>
              <a:t>)</a:t>
            </a:r>
          </a:p>
        </p:txBody>
      </p:sp>
      <p:sp>
        <p:nvSpPr>
          <p:cNvPr id="8" name="TextBox 7"/>
          <p:cNvSpPr txBox="1"/>
          <p:nvPr/>
        </p:nvSpPr>
        <p:spPr>
          <a:xfrm>
            <a:off x="1492232" y="2184720"/>
            <a:ext cx="4487832" cy="369332"/>
          </a:xfrm>
          <a:prstGeom prst="rect">
            <a:avLst/>
          </a:prstGeom>
          <a:noFill/>
        </p:spPr>
        <p:txBody>
          <a:bodyPr wrap="none" rtlCol="0">
            <a:spAutoFit/>
          </a:bodyPr>
          <a:lstStyle/>
          <a:p>
            <a:r>
              <a:rPr lang="en-US" dirty="0"/>
              <a:t>All compiler requests use Repository Interface</a:t>
            </a:r>
          </a:p>
        </p:txBody>
      </p:sp>
      <p:sp>
        <p:nvSpPr>
          <p:cNvPr id="10" name="TextBox 9"/>
          <p:cNvSpPr txBox="1"/>
          <p:nvPr/>
        </p:nvSpPr>
        <p:spPr>
          <a:xfrm>
            <a:off x="236376" y="4595420"/>
            <a:ext cx="10692358" cy="2031325"/>
          </a:xfrm>
          <a:prstGeom prst="rect">
            <a:avLst/>
          </a:prstGeom>
          <a:noFill/>
        </p:spPr>
        <p:txBody>
          <a:bodyPr wrap="square" rtlCol="0">
            <a:spAutoFit/>
          </a:bodyPr>
          <a:lstStyle/>
          <a:p>
            <a:r>
              <a:rPr lang="en-US" dirty="0"/>
              <a:t>What will be in next </a:t>
            </a:r>
            <a:r>
              <a:rPr lang="en-US" dirty="0" err="1"/>
              <a:t>MockMOFWBEMConnection</a:t>
            </a:r>
            <a:r>
              <a:rPr lang="en-US" dirty="0"/>
              <a:t>.</a:t>
            </a:r>
          </a:p>
          <a:p>
            <a:pPr marL="342900" indent="-342900">
              <a:buAutoNum type="arabicPeriod"/>
            </a:pPr>
            <a:r>
              <a:rPr lang="en-US" dirty="0"/>
              <a:t>Methods for qualifier </a:t>
            </a:r>
            <a:r>
              <a:rPr lang="en-US" dirty="0" err="1"/>
              <a:t>decl</a:t>
            </a:r>
            <a:r>
              <a:rPr lang="en-US" dirty="0"/>
              <a:t> create, delete, </a:t>
            </a:r>
            <a:r>
              <a:rPr lang="en-US" dirty="0" err="1"/>
              <a:t>enum</a:t>
            </a:r>
            <a:r>
              <a:rPr lang="en-US" dirty="0"/>
              <a:t>, class create, delete, get, </a:t>
            </a:r>
            <a:r>
              <a:rPr lang="en-US" dirty="0" err="1"/>
              <a:t>enum</a:t>
            </a:r>
            <a:r>
              <a:rPr lang="en-US" dirty="0"/>
              <a:t>, </a:t>
            </a:r>
            <a:r>
              <a:rPr lang="en-US" dirty="0" err="1"/>
              <a:t>insttance</a:t>
            </a:r>
            <a:r>
              <a:rPr lang="en-US" dirty="0"/>
              <a:t> Create, Delete, </a:t>
            </a:r>
            <a:r>
              <a:rPr lang="en-US" dirty="0" err="1"/>
              <a:t>Enum</a:t>
            </a:r>
            <a:r>
              <a:rPr lang="en-US" dirty="0"/>
              <a:t>, Modify. Mostly directly from </a:t>
            </a:r>
            <a:r>
              <a:rPr lang="en-US" dirty="0" err="1"/>
              <a:t>MOFWMConnection</a:t>
            </a:r>
            <a:r>
              <a:rPr lang="en-US" dirty="0"/>
              <a:t> but without</a:t>
            </a:r>
          </a:p>
          <a:p>
            <a:pPr marL="800100" lvl="1" indent="-342900">
              <a:buAutoNum type="arabicPeriod"/>
            </a:pPr>
            <a:r>
              <a:rPr lang="en-US" dirty="0"/>
              <a:t>Rollback and existence of a backend server</a:t>
            </a:r>
          </a:p>
          <a:p>
            <a:pPr marL="800100" lvl="1" indent="-342900">
              <a:buAutoNum type="arabicPeriod"/>
            </a:pPr>
            <a:r>
              <a:rPr lang="en-US" dirty="0"/>
              <a:t>Namespace management</a:t>
            </a:r>
          </a:p>
          <a:p>
            <a:pPr marL="800100" lvl="1" indent="-342900">
              <a:buAutoNum type="arabicPeriod"/>
            </a:pPr>
            <a:endParaRPr lang="en-US" dirty="0"/>
          </a:p>
          <a:p>
            <a:r>
              <a:rPr lang="en-US" dirty="0"/>
              <a:t>Replace calls from Fake_... Methods to the repository with calls repository  </a:t>
            </a:r>
            <a:r>
              <a:rPr lang="en-US" dirty="0" err="1"/>
              <a:t>repo.CreateClass</a:t>
            </a:r>
            <a:r>
              <a:rPr lang="en-US" dirty="0"/>
              <a:t>, </a:t>
            </a:r>
            <a:r>
              <a:rPr lang="en-US" dirty="0" err="1"/>
              <a:t>repo.GetClass</a:t>
            </a:r>
            <a:r>
              <a:rPr lang="en-US" dirty="0"/>
              <a:t>, etc. </a:t>
            </a:r>
          </a:p>
        </p:txBody>
      </p:sp>
      <p:cxnSp>
        <p:nvCxnSpPr>
          <p:cNvPr id="17" name="Straight Connector 16"/>
          <p:cNvCxnSpPr/>
          <p:nvPr/>
        </p:nvCxnSpPr>
        <p:spPr>
          <a:xfrm flipH="1">
            <a:off x="539827" y="3547431"/>
            <a:ext cx="2027103" cy="103558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417535" y="3547431"/>
            <a:ext cx="2149395" cy="103558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10804669" y="2076183"/>
            <a:ext cx="244952" cy="12004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620C3F7-1D76-4F02-A5B8-0CE1A45A9535}"/>
              </a:ext>
            </a:extLst>
          </p:cNvPr>
          <p:cNvSpPr>
            <a:spLocks noGrp="1"/>
          </p:cNvSpPr>
          <p:nvPr>
            <p:ph type="dt" sz="half" idx="10"/>
          </p:nvPr>
        </p:nvSpPr>
        <p:spPr/>
        <p:txBody>
          <a:bodyPr/>
          <a:lstStyle/>
          <a:p>
            <a:fld id="{4D30A999-A2B3-4F9D-952A-9DE7CCC90E47}" type="datetime1">
              <a:rPr lang="de-DE" smtClean="0"/>
              <a:t>06.04.2020</a:t>
            </a:fld>
            <a:endParaRPr lang="de-DE"/>
          </a:p>
        </p:txBody>
      </p:sp>
      <p:sp>
        <p:nvSpPr>
          <p:cNvPr id="5" name="Slide Number Placeholder 4">
            <a:extLst>
              <a:ext uri="{FF2B5EF4-FFF2-40B4-BE49-F238E27FC236}">
                <a16:creationId xmlns:a16="http://schemas.microsoft.com/office/drawing/2014/main" id="{4B05827E-3735-4834-BEA9-88101E4ED67A}"/>
              </a:ext>
            </a:extLst>
          </p:cNvPr>
          <p:cNvSpPr>
            <a:spLocks noGrp="1"/>
          </p:cNvSpPr>
          <p:nvPr>
            <p:ph type="sldNum" sz="quarter" idx="12"/>
          </p:nvPr>
        </p:nvSpPr>
        <p:spPr/>
        <p:txBody>
          <a:bodyPr/>
          <a:lstStyle/>
          <a:p>
            <a:fld id="{266A34EE-793E-EA45-A2C1-765A5FA2B1F8}" type="slidenum">
              <a:rPr lang="de-DE" smtClean="0"/>
              <a:t>4</a:t>
            </a:fld>
            <a:endParaRPr lang="de-DE"/>
          </a:p>
        </p:txBody>
      </p:sp>
    </p:spTree>
    <p:extLst>
      <p:ext uri="{BB962C8B-B14F-4D97-AF65-F5344CB8AC3E}">
        <p14:creationId xmlns:p14="http://schemas.microsoft.com/office/powerpoint/2010/main" val="3296706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B3E63E-5425-FC4F-A422-60F31BB2BE73}"/>
              </a:ext>
            </a:extLst>
          </p:cNvPr>
          <p:cNvSpPr/>
          <p:nvPr/>
        </p:nvSpPr>
        <p:spPr>
          <a:xfrm>
            <a:off x="714654" y="2968666"/>
            <a:ext cx="6026436" cy="928420"/>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Repository </a:t>
            </a:r>
            <a:r>
              <a:rPr lang="de-DE" dirty="0" err="1">
                <a:solidFill>
                  <a:schemeClr val="tx1"/>
                </a:solidFill>
              </a:rPr>
              <a:t>interface</a:t>
            </a:r>
            <a:br>
              <a:rPr lang="de-DE" dirty="0">
                <a:solidFill>
                  <a:schemeClr val="tx1"/>
                </a:solidFill>
              </a:rPr>
            </a:br>
            <a:r>
              <a:rPr lang="de-DE" dirty="0">
                <a:solidFill>
                  <a:schemeClr val="tx1"/>
                </a:solidFill>
              </a:rPr>
              <a:t>(</a:t>
            </a:r>
            <a:r>
              <a:rPr lang="de-DE" dirty="0" err="1">
                <a:solidFill>
                  <a:schemeClr val="tx1"/>
                </a:solidFill>
              </a:rPr>
              <a:t>class</a:t>
            </a:r>
            <a:r>
              <a:rPr lang="de-DE" dirty="0">
                <a:solidFill>
                  <a:schemeClr val="tx1"/>
                </a:solidFill>
              </a:rPr>
              <a:t> </a:t>
            </a:r>
            <a:r>
              <a:rPr lang="de-DE" dirty="0" err="1">
                <a:solidFill>
                  <a:schemeClr val="tx1"/>
                </a:solidFill>
              </a:rPr>
              <a:t>BaseRepositoryConnection</a:t>
            </a:r>
            <a:r>
              <a:rPr lang="de-DE" dirty="0">
                <a:solidFill>
                  <a:schemeClr val="tx1"/>
                </a:solidFill>
              </a:rPr>
              <a:t>)</a:t>
            </a:r>
            <a:br>
              <a:rPr lang="de-DE" dirty="0">
                <a:solidFill>
                  <a:schemeClr val="tx1"/>
                </a:solidFill>
              </a:rPr>
            </a:br>
            <a:r>
              <a:rPr lang="de-DE" dirty="0">
                <a:solidFill>
                  <a:schemeClr val="tx1"/>
                </a:solidFill>
              </a:rPr>
              <a:t>(</a:t>
            </a:r>
            <a:r>
              <a:rPr lang="de-DE" dirty="0" err="1">
                <a:solidFill>
                  <a:schemeClr val="tx1"/>
                </a:solidFill>
              </a:rPr>
              <a:t>repository</a:t>
            </a:r>
            <a:r>
              <a:rPr lang="de-DE" dirty="0">
                <a:solidFill>
                  <a:schemeClr val="tx1"/>
                </a:solidFill>
              </a:rPr>
              <a:t> </a:t>
            </a:r>
            <a:r>
              <a:rPr lang="de-DE" dirty="0" err="1">
                <a:solidFill>
                  <a:schemeClr val="tx1"/>
                </a:solidFill>
              </a:rPr>
              <a:t>ops</a:t>
            </a:r>
            <a:r>
              <a:rPr lang="de-DE" dirty="0">
                <a:solidFill>
                  <a:schemeClr val="tx1"/>
                </a:solidFill>
              </a:rPr>
              <a:t> = </a:t>
            </a:r>
            <a:r>
              <a:rPr lang="de-DE" dirty="0" err="1">
                <a:solidFill>
                  <a:schemeClr val="tx1"/>
                </a:solidFill>
              </a:rPr>
              <a:t>subset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client</a:t>
            </a:r>
            <a:r>
              <a:rPr lang="de-DE" dirty="0">
                <a:solidFill>
                  <a:schemeClr val="tx1"/>
                </a:solidFill>
              </a:rPr>
              <a:t> </a:t>
            </a:r>
            <a:r>
              <a:rPr lang="de-DE" dirty="0" err="1">
                <a:solidFill>
                  <a:schemeClr val="tx1"/>
                </a:solidFill>
              </a:rPr>
              <a:t>ops</a:t>
            </a:r>
            <a:r>
              <a:rPr lang="de-DE" dirty="0">
                <a:solidFill>
                  <a:schemeClr val="tx1"/>
                </a:solidFill>
              </a:rPr>
              <a:t> </a:t>
            </a:r>
            <a:r>
              <a:rPr lang="de-DE" dirty="0" err="1">
                <a:solidFill>
                  <a:srgbClr val="FF0000"/>
                </a:solidFill>
              </a:rPr>
              <a:t>with</a:t>
            </a:r>
            <a:r>
              <a:rPr lang="de-DE" dirty="0">
                <a:solidFill>
                  <a:srgbClr val="FF0000"/>
                </a:solidFill>
              </a:rPr>
              <a:t> </a:t>
            </a:r>
            <a:r>
              <a:rPr lang="de-DE" dirty="0" err="1">
                <a:solidFill>
                  <a:srgbClr val="FF0000"/>
                </a:solidFill>
              </a:rPr>
              <a:t>subset</a:t>
            </a:r>
            <a:r>
              <a:rPr lang="de-DE" dirty="0">
                <a:solidFill>
                  <a:srgbClr val="FF0000"/>
                </a:solidFill>
              </a:rPr>
              <a:t> </a:t>
            </a:r>
            <a:r>
              <a:rPr lang="de-DE" dirty="0" err="1">
                <a:solidFill>
                  <a:srgbClr val="FF0000"/>
                </a:solidFill>
              </a:rPr>
              <a:t>of</a:t>
            </a:r>
            <a:r>
              <a:rPr lang="de-DE" dirty="0">
                <a:solidFill>
                  <a:srgbClr val="FF0000"/>
                </a:solidFill>
              </a:rPr>
              <a:t> </a:t>
            </a:r>
            <a:r>
              <a:rPr lang="de-DE" dirty="0" err="1">
                <a:solidFill>
                  <a:srgbClr val="FF0000"/>
                </a:solidFill>
              </a:rPr>
              <a:t>params</a:t>
            </a:r>
            <a:r>
              <a:rPr lang="de-DE" dirty="0">
                <a:solidFill>
                  <a:schemeClr val="tx1"/>
                </a:solidFill>
              </a:rPr>
              <a:t>)</a:t>
            </a:r>
          </a:p>
        </p:txBody>
      </p:sp>
      <p:sp>
        <p:nvSpPr>
          <p:cNvPr id="9" name="Rectangle 8">
            <a:extLst>
              <a:ext uri="{FF2B5EF4-FFF2-40B4-BE49-F238E27FC236}">
                <a16:creationId xmlns:a16="http://schemas.microsoft.com/office/drawing/2014/main" id="{0E38F325-B7D6-214E-8536-B2E0990157A2}"/>
              </a:ext>
            </a:extLst>
          </p:cNvPr>
          <p:cNvSpPr/>
          <p:nvPr/>
        </p:nvSpPr>
        <p:spPr>
          <a:xfrm>
            <a:off x="3529654" y="4024432"/>
            <a:ext cx="256634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WBEM </a:t>
            </a:r>
            <a:r>
              <a:rPr lang="de-DE" dirty="0" err="1">
                <a:solidFill>
                  <a:schemeClr val="tx1"/>
                </a:solidFill>
              </a:rPr>
              <a:t>server</a:t>
            </a:r>
            <a:r>
              <a:rPr lang="de-DE" dirty="0">
                <a:solidFill>
                  <a:schemeClr val="tx1"/>
                </a:solidFill>
              </a:rPr>
              <a:t> </a:t>
            </a:r>
            <a:r>
              <a:rPr lang="de-DE" dirty="0" err="1">
                <a:solidFill>
                  <a:schemeClr val="tx1"/>
                </a:solidFill>
              </a:rPr>
              <a:t>adapter</a:t>
            </a:r>
            <a:endParaRPr lang="de-DE" dirty="0">
              <a:solidFill>
                <a:schemeClr val="tx1"/>
              </a:solidFill>
            </a:endParaRPr>
          </a:p>
          <a:p>
            <a:pPr algn="ctr"/>
            <a:r>
              <a:rPr lang="de-DE" dirty="0">
                <a:solidFill>
                  <a:schemeClr val="tx1"/>
                </a:solidFill>
              </a:rPr>
              <a:t>(</a:t>
            </a:r>
            <a:r>
              <a:rPr lang="de-DE" dirty="0" err="1">
                <a:solidFill>
                  <a:schemeClr val="tx1"/>
                </a:solidFill>
              </a:rPr>
              <a:t>class</a:t>
            </a:r>
            <a:r>
              <a:rPr lang="de-DE" dirty="0">
                <a:solidFill>
                  <a:schemeClr val="tx1"/>
                </a:solidFill>
              </a:rPr>
              <a:t> </a:t>
            </a:r>
            <a:r>
              <a:rPr lang="de-DE" dirty="0" err="1">
                <a:solidFill>
                  <a:schemeClr val="tx1"/>
                </a:solidFill>
              </a:rPr>
              <a:t>WBEMConnection</a:t>
            </a:r>
            <a:r>
              <a:rPr lang="de-DE" dirty="0">
                <a:solidFill>
                  <a:schemeClr val="tx1"/>
                </a:solidFill>
              </a:rPr>
              <a:t>)</a:t>
            </a:r>
          </a:p>
        </p:txBody>
      </p:sp>
      <p:sp>
        <p:nvSpPr>
          <p:cNvPr id="11" name="Rectangle 10">
            <a:extLst>
              <a:ext uri="{FF2B5EF4-FFF2-40B4-BE49-F238E27FC236}">
                <a16:creationId xmlns:a16="http://schemas.microsoft.com/office/drawing/2014/main" id="{73BAEA8C-FAA6-BF44-AA22-9D6655B4FB0D}"/>
              </a:ext>
            </a:extLst>
          </p:cNvPr>
          <p:cNvSpPr/>
          <p:nvPr/>
        </p:nvSpPr>
        <p:spPr>
          <a:xfrm>
            <a:off x="714654" y="2152386"/>
            <a:ext cx="3193467"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MOF Compiler</a:t>
            </a:r>
          </a:p>
          <a:p>
            <a:pPr algn="ctr"/>
            <a:r>
              <a:rPr lang="de-DE" dirty="0">
                <a:solidFill>
                  <a:schemeClr val="tx1"/>
                </a:solidFill>
              </a:rPr>
              <a:t>(</a:t>
            </a:r>
            <a:r>
              <a:rPr lang="de-DE" dirty="0" err="1">
                <a:solidFill>
                  <a:schemeClr val="tx1"/>
                </a:solidFill>
              </a:rPr>
              <a:t>repo</a:t>
            </a:r>
            <a:r>
              <a:rPr lang="de-DE" dirty="0">
                <a:solidFill>
                  <a:schemeClr val="tx1"/>
                </a:solidFill>
              </a:rPr>
              <a:t> via „handle“ arg)</a:t>
            </a:r>
          </a:p>
        </p:txBody>
      </p:sp>
      <p:sp>
        <p:nvSpPr>
          <p:cNvPr id="12" name="Rectangle 11">
            <a:extLst>
              <a:ext uri="{FF2B5EF4-FFF2-40B4-BE49-F238E27FC236}">
                <a16:creationId xmlns:a16="http://schemas.microsoft.com/office/drawing/2014/main" id="{CB021D7A-F124-374A-9F9D-19D947DF5627}"/>
              </a:ext>
            </a:extLst>
          </p:cNvPr>
          <p:cNvSpPr/>
          <p:nvPr/>
        </p:nvSpPr>
        <p:spPr>
          <a:xfrm>
            <a:off x="4108537" y="2152386"/>
            <a:ext cx="471157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accent1"/>
                </a:solidFill>
              </a:rPr>
              <a:t>Full</a:t>
            </a:r>
            <a:r>
              <a:rPr lang="de-DE" dirty="0">
                <a:solidFill>
                  <a:schemeClr val="accent1"/>
                </a:solidFill>
              </a:rPr>
              <a:t> </a:t>
            </a:r>
            <a:r>
              <a:rPr lang="de-DE" dirty="0" err="1">
                <a:solidFill>
                  <a:schemeClr val="accent1"/>
                </a:solidFill>
              </a:rPr>
              <a:t>operation</a:t>
            </a:r>
            <a:r>
              <a:rPr lang="de-DE" dirty="0">
                <a:solidFill>
                  <a:schemeClr val="accent1"/>
                </a:solidFill>
              </a:rPr>
              <a:t> </a:t>
            </a:r>
            <a:r>
              <a:rPr lang="de-DE" dirty="0" err="1">
                <a:solidFill>
                  <a:schemeClr val="accent1"/>
                </a:solidFill>
              </a:rPr>
              <a:t>adapter</a:t>
            </a:r>
            <a:r>
              <a:rPr lang="de-DE" dirty="0">
                <a:solidFill>
                  <a:schemeClr val="accent1"/>
                </a:solidFill>
              </a:rPr>
              <a:t> (PR #1543)</a:t>
            </a:r>
          </a:p>
        </p:txBody>
      </p:sp>
      <p:sp>
        <p:nvSpPr>
          <p:cNvPr id="14" name="Rectangle 13">
            <a:extLst>
              <a:ext uri="{FF2B5EF4-FFF2-40B4-BE49-F238E27FC236}">
                <a16:creationId xmlns:a16="http://schemas.microsoft.com/office/drawing/2014/main" id="{14E44039-9867-0340-94E2-0316C60EE38A}"/>
              </a:ext>
            </a:extLst>
          </p:cNvPr>
          <p:cNvSpPr/>
          <p:nvPr/>
        </p:nvSpPr>
        <p:spPr>
          <a:xfrm>
            <a:off x="6187856" y="590026"/>
            <a:ext cx="5586609"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WBEMConnection</a:t>
            </a:r>
            <a:br>
              <a:rPr lang="de-DE" dirty="0">
                <a:solidFill>
                  <a:schemeClr val="tx1"/>
                </a:solidFill>
              </a:rPr>
            </a:br>
            <a:r>
              <a:rPr lang="de-DE" dirty="0">
                <a:solidFill>
                  <a:schemeClr val="tx1"/>
                </a:solidFill>
              </a:rPr>
              <a:t>(all </a:t>
            </a:r>
            <a:r>
              <a:rPr lang="de-DE" dirty="0" err="1">
                <a:solidFill>
                  <a:schemeClr val="tx1"/>
                </a:solidFill>
              </a:rPr>
              <a:t>client</a:t>
            </a:r>
            <a:r>
              <a:rPr lang="de-DE" dirty="0">
                <a:solidFill>
                  <a:schemeClr val="tx1"/>
                </a:solidFill>
              </a:rPr>
              <a:t> </a:t>
            </a:r>
            <a:r>
              <a:rPr lang="de-DE" dirty="0" err="1">
                <a:solidFill>
                  <a:schemeClr val="tx1"/>
                </a:solidFill>
              </a:rPr>
              <a:t>ops</a:t>
            </a:r>
            <a:r>
              <a:rPr lang="de-DE" dirty="0">
                <a:solidFill>
                  <a:schemeClr val="tx1"/>
                </a:solidFill>
              </a:rPr>
              <a:t> </a:t>
            </a:r>
            <a:r>
              <a:rPr lang="de-DE" dirty="0" err="1">
                <a:solidFill>
                  <a:schemeClr val="tx1"/>
                </a:solidFill>
              </a:rPr>
              <a:t>with</a:t>
            </a:r>
            <a:r>
              <a:rPr lang="de-DE" dirty="0">
                <a:solidFill>
                  <a:schemeClr val="tx1"/>
                </a:solidFill>
              </a:rPr>
              <a:t> </a:t>
            </a:r>
            <a:r>
              <a:rPr lang="de-DE" dirty="0" err="1">
                <a:solidFill>
                  <a:schemeClr val="tx1"/>
                </a:solidFill>
              </a:rPr>
              <a:t>full</a:t>
            </a:r>
            <a:r>
              <a:rPr lang="de-DE" dirty="0">
                <a:solidFill>
                  <a:schemeClr val="tx1"/>
                </a:solidFill>
              </a:rPr>
              <a:t> </a:t>
            </a:r>
            <a:r>
              <a:rPr lang="de-DE" dirty="0" err="1">
                <a:solidFill>
                  <a:schemeClr val="tx1"/>
                </a:solidFill>
              </a:rPr>
              <a:t>set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params</a:t>
            </a:r>
            <a:r>
              <a:rPr lang="de-DE" dirty="0">
                <a:solidFill>
                  <a:schemeClr val="tx1"/>
                </a:solidFill>
              </a:rPr>
              <a:t>)</a:t>
            </a:r>
          </a:p>
        </p:txBody>
      </p:sp>
      <p:sp>
        <p:nvSpPr>
          <p:cNvPr id="15" name="Rectangle 14">
            <a:extLst>
              <a:ext uri="{FF2B5EF4-FFF2-40B4-BE49-F238E27FC236}">
                <a16:creationId xmlns:a16="http://schemas.microsoft.com/office/drawing/2014/main" id="{A057BE2B-17E5-084E-8C4B-6480E198591E}"/>
              </a:ext>
            </a:extLst>
          </p:cNvPr>
          <p:cNvSpPr/>
          <p:nvPr/>
        </p:nvSpPr>
        <p:spPr>
          <a:xfrm>
            <a:off x="6187857" y="1427962"/>
            <a:ext cx="263225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Fake</a:t>
            </a:r>
            <a:r>
              <a:rPr lang="de-DE" dirty="0">
                <a:solidFill>
                  <a:schemeClr val="tx1"/>
                </a:solidFill>
              </a:rPr>
              <a:t> </a:t>
            </a:r>
            <a:r>
              <a:rPr lang="de-DE" dirty="0" err="1">
                <a:solidFill>
                  <a:schemeClr val="tx1"/>
                </a:solidFill>
              </a:rPr>
              <a:t>WBEMConnection</a:t>
            </a:r>
            <a:br>
              <a:rPr lang="de-DE" dirty="0">
                <a:solidFill>
                  <a:schemeClr val="tx1"/>
                </a:solidFill>
              </a:rPr>
            </a:br>
            <a:r>
              <a:rPr lang="de-DE" dirty="0">
                <a:solidFill>
                  <a:schemeClr val="tx1"/>
                </a:solidFill>
              </a:rPr>
              <a:t>(</a:t>
            </a:r>
            <a:r>
              <a:rPr lang="de-DE" dirty="0" err="1">
                <a:solidFill>
                  <a:schemeClr val="tx1"/>
                </a:solidFill>
              </a:rPr>
              <a:t>mock</a:t>
            </a:r>
            <a:r>
              <a:rPr lang="de-DE" dirty="0">
                <a:solidFill>
                  <a:schemeClr val="tx1"/>
                </a:solidFill>
              </a:rPr>
              <a:t> </a:t>
            </a:r>
            <a:r>
              <a:rPr lang="de-DE" dirty="0" err="1">
                <a:solidFill>
                  <a:schemeClr val="tx1"/>
                </a:solidFill>
              </a:rPr>
              <a:t>support</a:t>
            </a:r>
            <a:r>
              <a:rPr lang="de-DE" dirty="0">
                <a:solidFill>
                  <a:schemeClr val="tx1"/>
                </a:solidFill>
              </a:rPr>
              <a:t>)</a:t>
            </a:r>
          </a:p>
        </p:txBody>
      </p:sp>
      <p:sp>
        <p:nvSpPr>
          <p:cNvPr id="16" name="Rectangle 15">
            <a:extLst>
              <a:ext uri="{FF2B5EF4-FFF2-40B4-BE49-F238E27FC236}">
                <a16:creationId xmlns:a16="http://schemas.microsoft.com/office/drawing/2014/main" id="{E4B69B15-35EA-E243-99EF-789DCCC91779}"/>
              </a:ext>
            </a:extLst>
          </p:cNvPr>
          <p:cNvSpPr/>
          <p:nvPr/>
        </p:nvSpPr>
        <p:spPr>
          <a:xfrm>
            <a:off x="8860448" y="1427962"/>
            <a:ext cx="2914017"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WBEMConnection</a:t>
            </a:r>
            <a:br>
              <a:rPr lang="de-DE" dirty="0">
                <a:solidFill>
                  <a:schemeClr val="tx1"/>
                </a:solidFill>
              </a:rPr>
            </a:br>
            <a:r>
              <a:rPr lang="de-DE" dirty="0">
                <a:solidFill>
                  <a:schemeClr val="tx1"/>
                </a:solidFill>
              </a:rPr>
              <a:t>backend</a:t>
            </a:r>
          </a:p>
        </p:txBody>
      </p:sp>
      <p:sp>
        <p:nvSpPr>
          <p:cNvPr id="20" name="TextBox 19">
            <a:extLst>
              <a:ext uri="{FF2B5EF4-FFF2-40B4-BE49-F238E27FC236}">
                <a16:creationId xmlns:a16="http://schemas.microsoft.com/office/drawing/2014/main" id="{9DAA1AE1-1827-B942-9446-1CDCB9089E72}"/>
              </a:ext>
            </a:extLst>
          </p:cNvPr>
          <p:cNvSpPr txBox="1"/>
          <p:nvPr/>
        </p:nvSpPr>
        <p:spPr>
          <a:xfrm>
            <a:off x="417535" y="405360"/>
            <a:ext cx="2630272" cy="369332"/>
          </a:xfrm>
          <a:prstGeom prst="rect">
            <a:avLst/>
          </a:prstGeom>
          <a:noFill/>
        </p:spPr>
        <p:txBody>
          <a:bodyPr wrap="none" rtlCol="0">
            <a:spAutoFit/>
          </a:bodyPr>
          <a:lstStyle/>
          <a:p>
            <a:r>
              <a:rPr lang="de-DE" dirty="0"/>
              <a:t>Next </a:t>
            </a:r>
            <a:r>
              <a:rPr lang="de-DE" dirty="0" err="1"/>
              <a:t>step</a:t>
            </a:r>
            <a:r>
              <a:rPr lang="de-DE" dirty="0"/>
              <a:t> in </a:t>
            </a:r>
            <a:r>
              <a:rPr lang="de-DE" dirty="0" err="1"/>
              <a:t>the</a:t>
            </a:r>
            <a:r>
              <a:rPr lang="de-DE" dirty="0"/>
              <a:t>  </a:t>
            </a:r>
            <a:r>
              <a:rPr lang="de-DE" dirty="0" err="1"/>
              <a:t>structure</a:t>
            </a:r>
            <a:endParaRPr lang="de-DE" dirty="0"/>
          </a:p>
        </p:txBody>
      </p:sp>
      <p:sp>
        <p:nvSpPr>
          <p:cNvPr id="21" name="Rectangle 20">
            <a:extLst>
              <a:ext uri="{FF2B5EF4-FFF2-40B4-BE49-F238E27FC236}">
                <a16:creationId xmlns:a16="http://schemas.microsoft.com/office/drawing/2014/main" id="{547B8241-7CF4-EA48-80FC-4217CB9AA8B1}"/>
              </a:ext>
            </a:extLst>
          </p:cNvPr>
          <p:cNvSpPr/>
          <p:nvPr/>
        </p:nvSpPr>
        <p:spPr>
          <a:xfrm>
            <a:off x="714653" y="4024432"/>
            <a:ext cx="256634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Rollback </a:t>
            </a:r>
            <a:r>
              <a:rPr lang="de-DE" dirty="0" err="1">
                <a:solidFill>
                  <a:schemeClr val="tx1"/>
                </a:solidFill>
              </a:rPr>
              <a:t>layer</a:t>
            </a:r>
            <a:br>
              <a:rPr lang="de-DE" dirty="0">
                <a:solidFill>
                  <a:schemeClr val="tx1"/>
                </a:solidFill>
              </a:rPr>
            </a:br>
            <a:r>
              <a:rPr lang="de-DE" dirty="0">
                <a:solidFill>
                  <a:schemeClr val="tx1"/>
                </a:solidFill>
              </a:rPr>
              <a:t>(</a:t>
            </a:r>
            <a:r>
              <a:rPr lang="de-DE" dirty="0" err="1">
                <a:solidFill>
                  <a:schemeClr val="tx1"/>
                </a:solidFill>
              </a:rPr>
              <a:t>MOFWBEMConnection</a:t>
            </a:r>
            <a:r>
              <a:rPr lang="de-DE" dirty="0">
                <a:solidFill>
                  <a:schemeClr val="tx1"/>
                </a:solidFill>
              </a:rPr>
              <a:t>)</a:t>
            </a:r>
          </a:p>
        </p:txBody>
      </p:sp>
      <p:sp>
        <p:nvSpPr>
          <p:cNvPr id="2" name="Date Placeholder 1">
            <a:extLst>
              <a:ext uri="{FF2B5EF4-FFF2-40B4-BE49-F238E27FC236}">
                <a16:creationId xmlns:a16="http://schemas.microsoft.com/office/drawing/2014/main" id="{8C447F3D-4B78-4F34-BDD8-BBA4FD1BF0E9}"/>
              </a:ext>
            </a:extLst>
          </p:cNvPr>
          <p:cNvSpPr>
            <a:spLocks noGrp="1"/>
          </p:cNvSpPr>
          <p:nvPr>
            <p:ph type="dt" sz="half" idx="10"/>
          </p:nvPr>
        </p:nvSpPr>
        <p:spPr/>
        <p:txBody>
          <a:bodyPr/>
          <a:lstStyle/>
          <a:p>
            <a:fld id="{F696BCA9-97EC-41BA-ACAB-A59AF750FD14}" type="datetime1">
              <a:rPr lang="de-DE" smtClean="0"/>
              <a:t>06.04.2020</a:t>
            </a:fld>
            <a:endParaRPr lang="de-DE"/>
          </a:p>
        </p:txBody>
      </p:sp>
      <p:sp>
        <p:nvSpPr>
          <p:cNvPr id="3" name="Slide Number Placeholder 2">
            <a:extLst>
              <a:ext uri="{FF2B5EF4-FFF2-40B4-BE49-F238E27FC236}">
                <a16:creationId xmlns:a16="http://schemas.microsoft.com/office/drawing/2014/main" id="{75798039-DA7B-4F51-9781-6908F29767D0}"/>
              </a:ext>
            </a:extLst>
          </p:cNvPr>
          <p:cNvSpPr>
            <a:spLocks noGrp="1"/>
          </p:cNvSpPr>
          <p:nvPr>
            <p:ph type="sldNum" sz="quarter" idx="12"/>
          </p:nvPr>
        </p:nvSpPr>
        <p:spPr/>
        <p:txBody>
          <a:bodyPr/>
          <a:lstStyle/>
          <a:p>
            <a:fld id="{266A34EE-793E-EA45-A2C1-765A5FA2B1F8}" type="slidenum">
              <a:rPr lang="de-DE" smtClean="0"/>
              <a:t>5</a:t>
            </a:fld>
            <a:endParaRPr lang="de-DE"/>
          </a:p>
        </p:txBody>
      </p:sp>
    </p:spTree>
    <p:extLst>
      <p:ext uri="{BB962C8B-B14F-4D97-AF65-F5344CB8AC3E}">
        <p14:creationId xmlns:p14="http://schemas.microsoft.com/office/powerpoint/2010/main" val="2868447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B3E63E-5425-FC4F-A422-60F31BB2BE73}"/>
              </a:ext>
            </a:extLst>
          </p:cNvPr>
          <p:cNvSpPr/>
          <p:nvPr/>
        </p:nvSpPr>
        <p:spPr>
          <a:xfrm>
            <a:off x="562254" y="4797468"/>
            <a:ext cx="602643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Repository </a:t>
            </a:r>
            <a:r>
              <a:rPr lang="de-DE" dirty="0" err="1">
                <a:solidFill>
                  <a:schemeClr val="tx1"/>
                </a:solidFill>
              </a:rPr>
              <a:t>interface</a:t>
            </a:r>
            <a:r>
              <a:rPr lang="de-DE" dirty="0">
                <a:solidFill>
                  <a:schemeClr val="tx1"/>
                </a:solidFill>
              </a:rPr>
              <a:t> (</a:t>
            </a:r>
            <a:r>
              <a:rPr lang="de-DE" dirty="0" err="1">
                <a:solidFill>
                  <a:schemeClr val="tx1"/>
                </a:solidFill>
              </a:rPr>
              <a:t>BaseRepositoryConnection</a:t>
            </a:r>
            <a:r>
              <a:rPr lang="de-DE" dirty="0">
                <a:solidFill>
                  <a:schemeClr val="tx1"/>
                </a:solidFill>
              </a:rPr>
              <a:t>)</a:t>
            </a:r>
            <a:br>
              <a:rPr lang="de-DE" dirty="0">
                <a:solidFill>
                  <a:schemeClr val="tx1"/>
                </a:solidFill>
              </a:rPr>
            </a:br>
            <a:r>
              <a:rPr lang="de-DE" dirty="0">
                <a:solidFill>
                  <a:schemeClr val="tx1"/>
                </a:solidFill>
              </a:rPr>
              <a:t>(</a:t>
            </a:r>
            <a:r>
              <a:rPr lang="de-DE" dirty="0" err="1">
                <a:solidFill>
                  <a:schemeClr val="tx1"/>
                </a:solidFill>
              </a:rPr>
              <a:t>repository</a:t>
            </a:r>
            <a:r>
              <a:rPr lang="de-DE" dirty="0">
                <a:solidFill>
                  <a:schemeClr val="tx1"/>
                </a:solidFill>
              </a:rPr>
              <a:t> </a:t>
            </a:r>
            <a:r>
              <a:rPr lang="de-DE" dirty="0" err="1">
                <a:solidFill>
                  <a:schemeClr val="tx1"/>
                </a:solidFill>
              </a:rPr>
              <a:t>ops</a:t>
            </a:r>
            <a:r>
              <a:rPr lang="de-DE" dirty="0">
                <a:solidFill>
                  <a:schemeClr val="tx1"/>
                </a:solidFill>
              </a:rPr>
              <a:t> = </a:t>
            </a:r>
            <a:r>
              <a:rPr lang="de-DE" dirty="0" err="1">
                <a:solidFill>
                  <a:schemeClr val="tx1"/>
                </a:solidFill>
              </a:rPr>
              <a:t>subset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client</a:t>
            </a:r>
            <a:r>
              <a:rPr lang="de-DE" dirty="0">
                <a:solidFill>
                  <a:schemeClr val="tx1"/>
                </a:solidFill>
              </a:rPr>
              <a:t> </a:t>
            </a:r>
            <a:r>
              <a:rPr lang="de-DE" dirty="0" err="1">
                <a:solidFill>
                  <a:schemeClr val="tx1"/>
                </a:solidFill>
              </a:rPr>
              <a:t>ops</a:t>
            </a:r>
            <a:r>
              <a:rPr lang="de-DE" dirty="0">
                <a:solidFill>
                  <a:schemeClr val="tx1"/>
                </a:solidFill>
              </a:rPr>
              <a:t> </a:t>
            </a:r>
            <a:r>
              <a:rPr lang="de-DE" dirty="0" err="1">
                <a:solidFill>
                  <a:schemeClr val="tx1"/>
                </a:solidFill>
              </a:rPr>
              <a:t>with</a:t>
            </a:r>
            <a:r>
              <a:rPr lang="de-DE" dirty="0">
                <a:solidFill>
                  <a:schemeClr val="tx1"/>
                </a:solidFill>
              </a:rPr>
              <a:t> </a:t>
            </a:r>
            <a:r>
              <a:rPr lang="de-DE" dirty="0" err="1">
                <a:solidFill>
                  <a:schemeClr val="tx1"/>
                </a:solidFill>
              </a:rPr>
              <a:t>subset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params</a:t>
            </a:r>
            <a:r>
              <a:rPr lang="de-DE" dirty="0">
                <a:solidFill>
                  <a:schemeClr val="tx1"/>
                </a:solidFill>
              </a:rPr>
              <a:t>)</a:t>
            </a:r>
          </a:p>
        </p:txBody>
      </p:sp>
      <p:sp>
        <p:nvSpPr>
          <p:cNvPr id="8" name="Rectangle 7">
            <a:extLst>
              <a:ext uri="{FF2B5EF4-FFF2-40B4-BE49-F238E27FC236}">
                <a16:creationId xmlns:a16="http://schemas.microsoft.com/office/drawing/2014/main" id="{150A4C05-8B6E-6A4E-BFEC-AF5CE8B39836}"/>
              </a:ext>
            </a:extLst>
          </p:cNvPr>
          <p:cNvSpPr/>
          <p:nvPr/>
        </p:nvSpPr>
        <p:spPr>
          <a:xfrm>
            <a:off x="562254" y="5613748"/>
            <a:ext cx="1642327"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In-memory </a:t>
            </a:r>
            <a:r>
              <a:rPr lang="de-DE" dirty="0" err="1">
                <a:solidFill>
                  <a:schemeClr val="accent1"/>
                </a:solidFill>
              </a:rPr>
              <a:t>repository</a:t>
            </a:r>
            <a:endParaRPr lang="de-DE" dirty="0">
              <a:solidFill>
                <a:schemeClr val="accent1"/>
              </a:solidFill>
            </a:endParaRPr>
          </a:p>
        </p:txBody>
      </p:sp>
      <p:sp>
        <p:nvSpPr>
          <p:cNvPr id="9" name="Rectangle 8">
            <a:extLst>
              <a:ext uri="{FF2B5EF4-FFF2-40B4-BE49-F238E27FC236}">
                <a16:creationId xmlns:a16="http://schemas.microsoft.com/office/drawing/2014/main" id="{0E38F325-B7D6-214E-8536-B2E0990157A2}"/>
              </a:ext>
            </a:extLst>
          </p:cNvPr>
          <p:cNvSpPr/>
          <p:nvPr/>
        </p:nvSpPr>
        <p:spPr>
          <a:xfrm>
            <a:off x="2317316" y="5613748"/>
            <a:ext cx="177869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WBEM </a:t>
            </a:r>
            <a:r>
              <a:rPr lang="de-DE" dirty="0" err="1">
                <a:solidFill>
                  <a:schemeClr val="accent1"/>
                </a:solidFill>
              </a:rPr>
              <a:t>server</a:t>
            </a:r>
            <a:r>
              <a:rPr lang="de-DE" dirty="0">
                <a:solidFill>
                  <a:schemeClr val="accent1"/>
                </a:solidFill>
              </a:rPr>
              <a:t> </a:t>
            </a:r>
            <a:r>
              <a:rPr lang="de-DE" dirty="0" err="1">
                <a:solidFill>
                  <a:schemeClr val="accent1"/>
                </a:solidFill>
              </a:rPr>
              <a:t>adapter</a:t>
            </a:r>
            <a:endParaRPr lang="de-DE" dirty="0">
              <a:solidFill>
                <a:schemeClr val="accent1"/>
              </a:solidFill>
            </a:endParaRPr>
          </a:p>
        </p:txBody>
      </p:sp>
      <p:sp>
        <p:nvSpPr>
          <p:cNvPr id="10" name="Rectangle 9">
            <a:extLst>
              <a:ext uri="{FF2B5EF4-FFF2-40B4-BE49-F238E27FC236}">
                <a16:creationId xmlns:a16="http://schemas.microsoft.com/office/drawing/2014/main" id="{9213071A-4AAE-DD4B-9E16-041E74964B6E}"/>
              </a:ext>
            </a:extLst>
          </p:cNvPr>
          <p:cNvSpPr/>
          <p:nvPr/>
        </p:nvSpPr>
        <p:spPr>
          <a:xfrm>
            <a:off x="4208747" y="5613748"/>
            <a:ext cx="1787045"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accent1"/>
                </a:solidFill>
              </a:rPr>
              <a:t>Local</a:t>
            </a:r>
            <a:r>
              <a:rPr lang="de-DE" dirty="0">
                <a:solidFill>
                  <a:schemeClr val="accent1"/>
                </a:solidFill>
              </a:rPr>
              <a:t> </a:t>
            </a:r>
            <a:r>
              <a:rPr lang="de-DE" dirty="0" err="1">
                <a:solidFill>
                  <a:schemeClr val="accent1"/>
                </a:solidFill>
              </a:rPr>
              <a:t>file</a:t>
            </a:r>
            <a:r>
              <a:rPr lang="de-DE" dirty="0">
                <a:solidFill>
                  <a:schemeClr val="accent1"/>
                </a:solidFill>
              </a:rPr>
              <a:t> </a:t>
            </a:r>
            <a:r>
              <a:rPr lang="de-DE" dirty="0" err="1">
                <a:solidFill>
                  <a:schemeClr val="accent1"/>
                </a:solidFill>
              </a:rPr>
              <a:t>system</a:t>
            </a:r>
            <a:r>
              <a:rPr lang="de-DE" dirty="0">
                <a:solidFill>
                  <a:schemeClr val="accent1"/>
                </a:solidFill>
              </a:rPr>
              <a:t> </a:t>
            </a:r>
            <a:r>
              <a:rPr lang="de-DE" dirty="0" err="1">
                <a:solidFill>
                  <a:schemeClr val="accent1"/>
                </a:solidFill>
              </a:rPr>
              <a:t>repository</a:t>
            </a:r>
            <a:endParaRPr lang="de-DE" dirty="0">
              <a:solidFill>
                <a:schemeClr val="accent1"/>
              </a:solidFill>
            </a:endParaRPr>
          </a:p>
        </p:txBody>
      </p:sp>
      <p:sp>
        <p:nvSpPr>
          <p:cNvPr id="11" name="Rectangle 10">
            <a:extLst>
              <a:ext uri="{FF2B5EF4-FFF2-40B4-BE49-F238E27FC236}">
                <a16:creationId xmlns:a16="http://schemas.microsoft.com/office/drawing/2014/main" id="{73BAEA8C-FAA6-BF44-AA22-9D6655B4FB0D}"/>
              </a:ext>
            </a:extLst>
          </p:cNvPr>
          <p:cNvSpPr/>
          <p:nvPr/>
        </p:nvSpPr>
        <p:spPr>
          <a:xfrm>
            <a:off x="562254" y="3981188"/>
            <a:ext cx="3193467"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MOF Compiler</a:t>
            </a:r>
          </a:p>
        </p:txBody>
      </p:sp>
      <p:sp>
        <p:nvSpPr>
          <p:cNvPr id="12" name="Rectangle 11">
            <a:extLst>
              <a:ext uri="{FF2B5EF4-FFF2-40B4-BE49-F238E27FC236}">
                <a16:creationId xmlns:a16="http://schemas.microsoft.com/office/drawing/2014/main" id="{CB021D7A-F124-374A-9F9D-19D947DF5627}"/>
              </a:ext>
            </a:extLst>
          </p:cNvPr>
          <p:cNvSpPr/>
          <p:nvPr/>
        </p:nvSpPr>
        <p:spPr>
          <a:xfrm>
            <a:off x="4108537" y="2152386"/>
            <a:ext cx="471157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accent1"/>
                </a:solidFill>
              </a:rPr>
              <a:t>Full</a:t>
            </a:r>
            <a:r>
              <a:rPr lang="de-DE" dirty="0">
                <a:solidFill>
                  <a:schemeClr val="accent1"/>
                </a:solidFill>
              </a:rPr>
              <a:t> </a:t>
            </a:r>
            <a:r>
              <a:rPr lang="de-DE" dirty="0" err="1">
                <a:solidFill>
                  <a:schemeClr val="accent1"/>
                </a:solidFill>
              </a:rPr>
              <a:t>operation</a:t>
            </a:r>
            <a:r>
              <a:rPr lang="de-DE" dirty="0">
                <a:solidFill>
                  <a:schemeClr val="accent1"/>
                </a:solidFill>
              </a:rPr>
              <a:t> </a:t>
            </a:r>
            <a:r>
              <a:rPr lang="de-DE" dirty="0" err="1">
                <a:solidFill>
                  <a:schemeClr val="accent1"/>
                </a:solidFill>
              </a:rPr>
              <a:t>adapter</a:t>
            </a:r>
            <a:br>
              <a:rPr lang="de-DE" dirty="0">
                <a:solidFill>
                  <a:schemeClr val="accent1"/>
                </a:solidFill>
              </a:rPr>
            </a:br>
            <a:r>
              <a:rPr lang="de-DE" dirty="0">
                <a:solidFill>
                  <a:schemeClr val="accent1"/>
                </a:solidFill>
              </a:rPr>
              <a:t>(CIMOM)</a:t>
            </a:r>
          </a:p>
        </p:txBody>
      </p:sp>
      <p:sp>
        <p:nvSpPr>
          <p:cNvPr id="14" name="Rectangle 13">
            <a:extLst>
              <a:ext uri="{FF2B5EF4-FFF2-40B4-BE49-F238E27FC236}">
                <a16:creationId xmlns:a16="http://schemas.microsoft.com/office/drawing/2014/main" id="{14E44039-9867-0340-94E2-0316C60EE38A}"/>
              </a:ext>
            </a:extLst>
          </p:cNvPr>
          <p:cNvSpPr/>
          <p:nvPr/>
        </p:nvSpPr>
        <p:spPr>
          <a:xfrm>
            <a:off x="6187856" y="590026"/>
            <a:ext cx="5586609"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WBEMConnection</a:t>
            </a:r>
            <a:br>
              <a:rPr lang="de-DE" dirty="0">
                <a:solidFill>
                  <a:schemeClr val="tx1"/>
                </a:solidFill>
              </a:rPr>
            </a:br>
            <a:r>
              <a:rPr lang="de-DE" dirty="0">
                <a:solidFill>
                  <a:schemeClr val="tx1"/>
                </a:solidFill>
              </a:rPr>
              <a:t>(all </a:t>
            </a:r>
            <a:r>
              <a:rPr lang="de-DE" dirty="0" err="1">
                <a:solidFill>
                  <a:schemeClr val="tx1"/>
                </a:solidFill>
              </a:rPr>
              <a:t>client</a:t>
            </a:r>
            <a:r>
              <a:rPr lang="de-DE" dirty="0">
                <a:solidFill>
                  <a:schemeClr val="tx1"/>
                </a:solidFill>
              </a:rPr>
              <a:t> </a:t>
            </a:r>
            <a:r>
              <a:rPr lang="de-DE" dirty="0" err="1">
                <a:solidFill>
                  <a:schemeClr val="tx1"/>
                </a:solidFill>
              </a:rPr>
              <a:t>ops</a:t>
            </a:r>
            <a:r>
              <a:rPr lang="de-DE" dirty="0">
                <a:solidFill>
                  <a:schemeClr val="tx1"/>
                </a:solidFill>
              </a:rPr>
              <a:t> </a:t>
            </a:r>
            <a:r>
              <a:rPr lang="de-DE" dirty="0" err="1">
                <a:solidFill>
                  <a:schemeClr val="tx1"/>
                </a:solidFill>
              </a:rPr>
              <a:t>with</a:t>
            </a:r>
            <a:r>
              <a:rPr lang="de-DE" dirty="0">
                <a:solidFill>
                  <a:schemeClr val="tx1"/>
                </a:solidFill>
              </a:rPr>
              <a:t> </a:t>
            </a:r>
            <a:r>
              <a:rPr lang="de-DE" dirty="0" err="1">
                <a:solidFill>
                  <a:schemeClr val="tx1"/>
                </a:solidFill>
              </a:rPr>
              <a:t>full</a:t>
            </a:r>
            <a:r>
              <a:rPr lang="de-DE" dirty="0">
                <a:solidFill>
                  <a:schemeClr val="tx1"/>
                </a:solidFill>
              </a:rPr>
              <a:t> </a:t>
            </a:r>
            <a:r>
              <a:rPr lang="de-DE" dirty="0" err="1">
                <a:solidFill>
                  <a:schemeClr val="tx1"/>
                </a:solidFill>
              </a:rPr>
              <a:t>set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params</a:t>
            </a:r>
            <a:r>
              <a:rPr lang="de-DE" dirty="0">
                <a:solidFill>
                  <a:schemeClr val="tx1"/>
                </a:solidFill>
              </a:rPr>
              <a:t>)</a:t>
            </a:r>
          </a:p>
        </p:txBody>
      </p:sp>
      <p:sp>
        <p:nvSpPr>
          <p:cNvPr id="15" name="Rectangle 14">
            <a:extLst>
              <a:ext uri="{FF2B5EF4-FFF2-40B4-BE49-F238E27FC236}">
                <a16:creationId xmlns:a16="http://schemas.microsoft.com/office/drawing/2014/main" id="{A057BE2B-17E5-084E-8C4B-6480E198591E}"/>
              </a:ext>
            </a:extLst>
          </p:cNvPr>
          <p:cNvSpPr/>
          <p:nvPr/>
        </p:nvSpPr>
        <p:spPr>
          <a:xfrm>
            <a:off x="6187857" y="1427962"/>
            <a:ext cx="263225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Mock backend</a:t>
            </a:r>
          </a:p>
        </p:txBody>
      </p:sp>
      <p:sp>
        <p:nvSpPr>
          <p:cNvPr id="16" name="Rectangle 15">
            <a:extLst>
              <a:ext uri="{FF2B5EF4-FFF2-40B4-BE49-F238E27FC236}">
                <a16:creationId xmlns:a16="http://schemas.microsoft.com/office/drawing/2014/main" id="{E4B69B15-35EA-E243-99EF-789DCCC91779}"/>
              </a:ext>
            </a:extLst>
          </p:cNvPr>
          <p:cNvSpPr/>
          <p:nvPr/>
        </p:nvSpPr>
        <p:spPr>
          <a:xfrm>
            <a:off x="8860448" y="1427962"/>
            <a:ext cx="2914017"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CIM-XML</a:t>
            </a:r>
            <a:br>
              <a:rPr lang="de-DE" dirty="0">
                <a:solidFill>
                  <a:schemeClr val="tx1"/>
                </a:solidFill>
              </a:rPr>
            </a:br>
            <a:r>
              <a:rPr lang="de-DE" dirty="0">
                <a:solidFill>
                  <a:schemeClr val="tx1"/>
                </a:solidFill>
              </a:rPr>
              <a:t>backend</a:t>
            </a:r>
          </a:p>
        </p:txBody>
      </p:sp>
      <p:sp>
        <p:nvSpPr>
          <p:cNvPr id="17" name="Rectangle 16">
            <a:extLst>
              <a:ext uri="{FF2B5EF4-FFF2-40B4-BE49-F238E27FC236}">
                <a16:creationId xmlns:a16="http://schemas.microsoft.com/office/drawing/2014/main" id="{DDF28FBC-65E9-484D-B1B4-3E0A3A504640}"/>
              </a:ext>
            </a:extLst>
          </p:cNvPr>
          <p:cNvSpPr/>
          <p:nvPr/>
        </p:nvSpPr>
        <p:spPr>
          <a:xfrm>
            <a:off x="6795446" y="3975449"/>
            <a:ext cx="2024667"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Providers</a:t>
            </a:r>
          </a:p>
        </p:txBody>
      </p:sp>
      <p:sp>
        <p:nvSpPr>
          <p:cNvPr id="18" name="Rectangle 17">
            <a:extLst>
              <a:ext uri="{FF2B5EF4-FFF2-40B4-BE49-F238E27FC236}">
                <a16:creationId xmlns:a16="http://schemas.microsoft.com/office/drawing/2014/main" id="{6CE3D860-7E45-B748-BC46-5280BCFE07EB}"/>
              </a:ext>
            </a:extLst>
          </p:cNvPr>
          <p:cNvSpPr/>
          <p:nvPr/>
        </p:nvSpPr>
        <p:spPr>
          <a:xfrm>
            <a:off x="4096012" y="2956918"/>
            <a:ext cx="4724102" cy="926149"/>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Provider </a:t>
            </a:r>
            <a:r>
              <a:rPr lang="de-DE" dirty="0" err="1">
                <a:solidFill>
                  <a:schemeClr val="accent1"/>
                </a:solidFill>
              </a:rPr>
              <a:t>interface</a:t>
            </a:r>
            <a:br>
              <a:rPr lang="de-DE" dirty="0">
                <a:solidFill>
                  <a:schemeClr val="accent1"/>
                </a:solidFill>
              </a:rPr>
            </a:br>
            <a:r>
              <a:rPr lang="de-DE" dirty="0">
                <a:solidFill>
                  <a:schemeClr val="accent1"/>
                </a:solidFill>
              </a:rPr>
              <a:t>(</a:t>
            </a:r>
            <a:r>
              <a:rPr lang="de-DE" dirty="0" err="1">
                <a:solidFill>
                  <a:schemeClr val="accent1"/>
                </a:solidFill>
              </a:rPr>
              <a:t>provider</a:t>
            </a:r>
            <a:r>
              <a:rPr lang="de-DE" dirty="0">
                <a:solidFill>
                  <a:schemeClr val="accent1"/>
                </a:solidFill>
              </a:rPr>
              <a:t> </a:t>
            </a:r>
            <a:r>
              <a:rPr lang="de-DE" dirty="0" err="1">
                <a:solidFill>
                  <a:schemeClr val="accent1"/>
                </a:solidFill>
              </a:rPr>
              <a:t>ops</a:t>
            </a:r>
            <a:r>
              <a:rPr lang="de-DE" dirty="0">
                <a:solidFill>
                  <a:schemeClr val="accent1"/>
                </a:solidFill>
              </a:rPr>
              <a:t>)</a:t>
            </a:r>
          </a:p>
        </p:txBody>
      </p:sp>
      <p:sp>
        <p:nvSpPr>
          <p:cNvPr id="19" name="Rectangle 18">
            <a:extLst>
              <a:ext uri="{FF2B5EF4-FFF2-40B4-BE49-F238E27FC236}">
                <a16:creationId xmlns:a16="http://schemas.microsoft.com/office/drawing/2014/main" id="{79729382-82CD-5844-9F4A-D31818CF06D5}"/>
              </a:ext>
            </a:extLst>
          </p:cNvPr>
          <p:cNvSpPr/>
          <p:nvPr/>
        </p:nvSpPr>
        <p:spPr>
          <a:xfrm>
            <a:off x="4096012" y="3981188"/>
            <a:ext cx="2492678"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Default Provider</a:t>
            </a:r>
          </a:p>
        </p:txBody>
      </p:sp>
      <p:sp>
        <p:nvSpPr>
          <p:cNvPr id="2" name="TextBox 1">
            <a:extLst>
              <a:ext uri="{FF2B5EF4-FFF2-40B4-BE49-F238E27FC236}">
                <a16:creationId xmlns:a16="http://schemas.microsoft.com/office/drawing/2014/main" id="{8345DD3B-9097-0449-B9D8-7B90CD693D86}"/>
              </a:ext>
            </a:extLst>
          </p:cNvPr>
          <p:cNvSpPr txBox="1"/>
          <p:nvPr/>
        </p:nvSpPr>
        <p:spPr>
          <a:xfrm>
            <a:off x="417535" y="405360"/>
            <a:ext cx="2933175" cy="369332"/>
          </a:xfrm>
          <a:prstGeom prst="rect">
            <a:avLst/>
          </a:prstGeom>
          <a:noFill/>
        </p:spPr>
        <p:txBody>
          <a:bodyPr wrap="none" rtlCol="0">
            <a:spAutoFit/>
          </a:bodyPr>
          <a:lstStyle/>
          <a:p>
            <a:r>
              <a:rPr lang="de-DE" dirty="0"/>
              <a:t>Ideal </a:t>
            </a:r>
            <a:r>
              <a:rPr lang="de-DE" dirty="0" err="1"/>
              <a:t>structure</a:t>
            </a:r>
            <a:r>
              <a:rPr lang="de-DE" dirty="0"/>
              <a:t>, </a:t>
            </a:r>
            <a:r>
              <a:rPr lang="de-DE" dirty="0" err="1"/>
              <a:t>for</a:t>
            </a:r>
            <a:r>
              <a:rPr lang="de-DE" dirty="0"/>
              <a:t> </a:t>
            </a:r>
            <a:r>
              <a:rPr lang="de-DE" dirty="0" err="1"/>
              <a:t>the</a:t>
            </a:r>
            <a:r>
              <a:rPr lang="de-DE" dirty="0"/>
              <a:t> </a:t>
            </a:r>
            <a:r>
              <a:rPr lang="de-DE" dirty="0" err="1"/>
              <a:t>future</a:t>
            </a:r>
            <a:endParaRPr lang="de-DE" dirty="0"/>
          </a:p>
        </p:txBody>
      </p:sp>
      <p:sp>
        <p:nvSpPr>
          <p:cNvPr id="21" name="TextBox 20">
            <a:extLst>
              <a:ext uri="{FF2B5EF4-FFF2-40B4-BE49-F238E27FC236}">
                <a16:creationId xmlns:a16="http://schemas.microsoft.com/office/drawing/2014/main" id="{2DE660BE-B767-484E-8F82-DD30A6872804}"/>
              </a:ext>
            </a:extLst>
          </p:cNvPr>
          <p:cNvSpPr txBox="1"/>
          <p:nvPr/>
        </p:nvSpPr>
        <p:spPr>
          <a:xfrm>
            <a:off x="249469" y="1046306"/>
            <a:ext cx="3636732" cy="2585323"/>
          </a:xfrm>
          <a:prstGeom prst="rect">
            <a:avLst/>
          </a:prstGeom>
          <a:noFill/>
        </p:spPr>
        <p:txBody>
          <a:bodyPr wrap="square" rtlCol="0">
            <a:spAutoFit/>
          </a:bodyPr>
          <a:lstStyle/>
          <a:p>
            <a:r>
              <a:rPr lang="de-DE" dirty="0" err="1"/>
              <a:t>Two</a:t>
            </a:r>
            <a:r>
              <a:rPr lang="de-DE" dirty="0"/>
              <a:t> </a:t>
            </a:r>
            <a:r>
              <a:rPr lang="de-DE" dirty="0" err="1"/>
              <a:t>approaches</a:t>
            </a:r>
            <a:r>
              <a:rPr lang="de-DE" dirty="0"/>
              <a:t> </a:t>
            </a:r>
            <a:r>
              <a:rPr lang="de-DE" dirty="0" err="1"/>
              <a:t>for</a:t>
            </a:r>
            <a:r>
              <a:rPr lang="de-DE" dirty="0"/>
              <a:t> MOF </a:t>
            </a:r>
            <a:r>
              <a:rPr lang="de-DE" dirty="0" err="1"/>
              <a:t>compile</a:t>
            </a:r>
            <a:r>
              <a:rPr lang="de-DE" dirty="0"/>
              <a:t>:</a:t>
            </a:r>
          </a:p>
          <a:p>
            <a:pPr marL="342900" indent="-342900">
              <a:buAutoNum type="arabicPeriod"/>
            </a:pPr>
            <a:r>
              <a:rPr lang="de-DE" dirty="0" err="1"/>
              <a:t>With</a:t>
            </a:r>
            <a:r>
              <a:rPr lang="de-DE" dirty="0"/>
              <a:t> </a:t>
            </a:r>
            <a:r>
              <a:rPr lang="de-DE" dirty="0" err="1"/>
              <a:t>rollback</a:t>
            </a:r>
            <a:r>
              <a:rPr lang="de-DE" dirty="0"/>
              <a:t> </a:t>
            </a:r>
            <a:r>
              <a:rPr lang="de-DE" dirty="0" err="1"/>
              <a:t>support</a:t>
            </a:r>
            <a:r>
              <a:rPr lang="de-DE" dirty="0"/>
              <a:t> (</a:t>
            </a:r>
            <a:r>
              <a:rPr lang="de-DE" dirty="0" err="1"/>
              <a:t>and</a:t>
            </a:r>
            <a:r>
              <a:rPr lang="de-DE" dirty="0"/>
              <a:t> </a:t>
            </a:r>
            <a:r>
              <a:rPr lang="de-DE" dirty="0" err="1"/>
              <a:t>create</a:t>
            </a:r>
            <a:r>
              <a:rPr lang="de-DE" dirty="0"/>
              <a:t> on </a:t>
            </a:r>
            <a:r>
              <a:rPr lang="de-DE" dirty="0" err="1"/>
              <a:t>existing</a:t>
            </a:r>
            <a:r>
              <a:rPr lang="de-DE" dirty="0"/>
              <a:t> </a:t>
            </a:r>
            <a:r>
              <a:rPr lang="de-DE" dirty="0" err="1"/>
              <a:t>object</a:t>
            </a:r>
            <a:r>
              <a:rPr lang="de-DE" dirty="0"/>
              <a:t> </a:t>
            </a:r>
            <a:r>
              <a:rPr lang="de-DE" dirty="0" err="1"/>
              <a:t>fails</a:t>
            </a:r>
            <a:r>
              <a:rPr lang="de-DE" dirty="0"/>
              <a:t>)</a:t>
            </a:r>
          </a:p>
          <a:p>
            <a:pPr marL="342900" indent="-342900">
              <a:buAutoNum type="arabicPeriod"/>
            </a:pPr>
            <a:r>
              <a:rPr lang="de-DE" dirty="0" err="1"/>
              <a:t>With</a:t>
            </a:r>
            <a:r>
              <a:rPr lang="de-DE" dirty="0"/>
              <a:t> </a:t>
            </a:r>
            <a:r>
              <a:rPr lang="de-DE" dirty="0" err="1"/>
              <a:t>modify</a:t>
            </a:r>
            <a:r>
              <a:rPr lang="de-DE" dirty="0"/>
              <a:t> </a:t>
            </a:r>
            <a:r>
              <a:rPr lang="de-DE" dirty="0" err="1"/>
              <a:t>when</a:t>
            </a:r>
            <a:r>
              <a:rPr lang="de-DE" dirty="0"/>
              <a:t> an </a:t>
            </a:r>
            <a:r>
              <a:rPr lang="de-DE" dirty="0" err="1"/>
              <a:t>object</a:t>
            </a:r>
            <a:r>
              <a:rPr lang="de-DE" dirty="0"/>
              <a:t> </a:t>
            </a:r>
            <a:r>
              <a:rPr lang="de-DE" dirty="0" err="1"/>
              <a:t>to</a:t>
            </a:r>
            <a:r>
              <a:rPr lang="de-DE" dirty="0"/>
              <a:t> </a:t>
            </a:r>
            <a:r>
              <a:rPr lang="de-DE" dirty="0" err="1"/>
              <a:t>be</a:t>
            </a:r>
            <a:r>
              <a:rPr lang="de-DE" dirty="0"/>
              <a:t> </a:t>
            </a:r>
            <a:r>
              <a:rPr lang="de-DE" dirty="0" err="1"/>
              <a:t>created</a:t>
            </a:r>
            <a:r>
              <a:rPr lang="de-DE" dirty="0"/>
              <a:t> </a:t>
            </a:r>
            <a:r>
              <a:rPr lang="de-DE" dirty="0" err="1"/>
              <a:t>already</a:t>
            </a:r>
            <a:r>
              <a:rPr lang="de-DE" dirty="0"/>
              <a:t> </a:t>
            </a:r>
            <a:r>
              <a:rPr lang="de-DE" dirty="0" err="1"/>
              <a:t>exists</a:t>
            </a:r>
            <a:endParaRPr lang="de-DE" dirty="0"/>
          </a:p>
          <a:p>
            <a:r>
              <a:rPr lang="de-DE" dirty="0"/>
              <a:t>TODO(Karl): </a:t>
            </a:r>
            <a:r>
              <a:rPr lang="de-DE" dirty="0" err="1"/>
              <a:t>Figure</a:t>
            </a:r>
            <a:r>
              <a:rPr lang="de-DE" dirty="0"/>
              <a:t> out </a:t>
            </a:r>
            <a:r>
              <a:rPr lang="de-DE" dirty="0" err="1"/>
              <a:t>whether</a:t>
            </a:r>
            <a:r>
              <a:rPr lang="de-DE" dirty="0"/>
              <a:t> </a:t>
            </a:r>
            <a:r>
              <a:rPr lang="de-DE" dirty="0" err="1"/>
              <a:t>approach</a:t>
            </a:r>
            <a:r>
              <a:rPr lang="de-DE" dirty="0"/>
              <a:t> 2 </a:t>
            </a:r>
            <a:r>
              <a:rPr lang="de-DE" dirty="0" err="1"/>
              <a:t>is</a:t>
            </a:r>
            <a:r>
              <a:rPr lang="de-DE" dirty="0"/>
              <a:t> </a:t>
            </a:r>
            <a:r>
              <a:rPr lang="de-DE" dirty="0" err="1"/>
              <a:t>feasible</a:t>
            </a:r>
            <a:endParaRPr lang="de-DE" dirty="0"/>
          </a:p>
          <a:p>
            <a:r>
              <a:rPr lang="de-DE" dirty="0"/>
              <a:t>TODO(Karl): </a:t>
            </a:r>
            <a:r>
              <a:rPr lang="de-DE" dirty="0" err="1"/>
              <a:t>Determine</a:t>
            </a:r>
            <a:r>
              <a:rPr lang="de-DE" dirty="0"/>
              <a:t> </a:t>
            </a:r>
            <a:r>
              <a:rPr lang="de-DE" dirty="0" err="1"/>
              <a:t>what</a:t>
            </a:r>
            <a:r>
              <a:rPr lang="de-DE" dirty="0"/>
              <a:t> </a:t>
            </a:r>
            <a:r>
              <a:rPr lang="de-DE" dirty="0" err="1"/>
              <a:t>the</a:t>
            </a:r>
            <a:r>
              <a:rPr lang="de-DE" dirty="0"/>
              <a:t> OP </a:t>
            </a:r>
            <a:r>
              <a:rPr lang="de-DE" dirty="0" err="1"/>
              <a:t>schema</a:t>
            </a:r>
            <a:r>
              <a:rPr lang="de-DE" dirty="0"/>
              <a:t> upgrade </a:t>
            </a:r>
            <a:r>
              <a:rPr lang="de-DE" dirty="0" err="1"/>
              <a:t>tool</a:t>
            </a:r>
            <a:r>
              <a:rPr lang="de-DE" dirty="0"/>
              <a:t> </a:t>
            </a:r>
            <a:r>
              <a:rPr lang="de-DE" dirty="0" err="1"/>
              <a:t>does</a:t>
            </a:r>
            <a:endParaRPr lang="de-DE" dirty="0"/>
          </a:p>
        </p:txBody>
      </p:sp>
      <p:sp>
        <p:nvSpPr>
          <p:cNvPr id="3" name="Date Placeholder 2">
            <a:extLst>
              <a:ext uri="{FF2B5EF4-FFF2-40B4-BE49-F238E27FC236}">
                <a16:creationId xmlns:a16="http://schemas.microsoft.com/office/drawing/2014/main" id="{47934788-A9EF-42B8-BE88-5F9430A7F345}"/>
              </a:ext>
            </a:extLst>
          </p:cNvPr>
          <p:cNvSpPr>
            <a:spLocks noGrp="1"/>
          </p:cNvSpPr>
          <p:nvPr>
            <p:ph type="dt" sz="half" idx="10"/>
          </p:nvPr>
        </p:nvSpPr>
        <p:spPr/>
        <p:txBody>
          <a:bodyPr/>
          <a:lstStyle/>
          <a:p>
            <a:fld id="{A848C7AB-F83B-4FC6-9231-FA7F2809359C}" type="datetime1">
              <a:rPr lang="de-DE" smtClean="0"/>
              <a:t>06.04.2020</a:t>
            </a:fld>
            <a:endParaRPr lang="de-DE"/>
          </a:p>
        </p:txBody>
      </p:sp>
      <p:sp>
        <p:nvSpPr>
          <p:cNvPr id="5" name="Slide Number Placeholder 4">
            <a:extLst>
              <a:ext uri="{FF2B5EF4-FFF2-40B4-BE49-F238E27FC236}">
                <a16:creationId xmlns:a16="http://schemas.microsoft.com/office/drawing/2014/main" id="{E03377BC-BEF8-4D03-A72F-AC597C4896F7}"/>
              </a:ext>
            </a:extLst>
          </p:cNvPr>
          <p:cNvSpPr>
            <a:spLocks noGrp="1"/>
          </p:cNvSpPr>
          <p:nvPr>
            <p:ph type="sldNum" sz="quarter" idx="12"/>
          </p:nvPr>
        </p:nvSpPr>
        <p:spPr/>
        <p:txBody>
          <a:bodyPr/>
          <a:lstStyle/>
          <a:p>
            <a:fld id="{266A34EE-793E-EA45-A2C1-765A5FA2B1F8}" type="slidenum">
              <a:rPr lang="de-DE" smtClean="0"/>
              <a:t>6</a:t>
            </a:fld>
            <a:endParaRPr lang="de-DE"/>
          </a:p>
        </p:txBody>
      </p:sp>
    </p:spTree>
    <p:extLst>
      <p:ext uri="{BB962C8B-B14F-4D97-AF65-F5344CB8AC3E}">
        <p14:creationId xmlns:p14="http://schemas.microsoft.com/office/powerpoint/2010/main" val="3090160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B3E63E-5425-FC4F-A422-60F31BB2BE73}"/>
              </a:ext>
            </a:extLst>
          </p:cNvPr>
          <p:cNvSpPr/>
          <p:nvPr/>
        </p:nvSpPr>
        <p:spPr>
          <a:xfrm>
            <a:off x="3829037" y="2891357"/>
            <a:ext cx="4906087" cy="1020584"/>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Repository </a:t>
            </a:r>
            <a:r>
              <a:rPr lang="de-DE" dirty="0" err="1">
                <a:solidFill>
                  <a:schemeClr val="tx1"/>
                </a:solidFill>
              </a:rPr>
              <a:t>interface</a:t>
            </a:r>
            <a:r>
              <a:rPr lang="de-DE" dirty="0">
                <a:solidFill>
                  <a:schemeClr val="tx1"/>
                </a:solidFill>
              </a:rPr>
              <a:t> (</a:t>
            </a:r>
            <a:r>
              <a:rPr lang="de-DE" dirty="0" err="1">
                <a:solidFill>
                  <a:schemeClr val="tx1"/>
                </a:solidFill>
              </a:rPr>
              <a:t>BaseRepositoryConnection</a:t>
            </a:r>
            <a:r>
              <a:rPr lang="de-DE" dirty="0">
                <a:solidFill>
                  <a:schemeClr val="tx1"/>
                </a:solidFill>
              </a:rPr>
              <a:t>)</a:t>
            </a:r>
            <a:br>
              <a:rPr lang="de-DE" dirty="0">
                <a:solidFill>
                  <a:schemeClr val="tx1"/>
                </a:solidFill>
              </a:rPr>
            </a:br>
            <a:r>
              <a:rPr lang="de-DE" dirty="0">
                <a:solidFill>
                  <a:schemeClr val="tx1"/>
                </a:solidFill>
              </a:rPr>
              <a:t>(</a:t>
            </a:r>
            <a:r>
              <a:rPr lang="de-DE" dirty="0" err="1">
                <a:solidFill>
                  <a:schemeClr val="tx1"/>
                </a:solidFill>
              </a:rPr>
              <a:t>repository</a:t>
            </a:r>
            <a:r>
              <a:rPr lang="de-DE" dirty="0">
                <a:solidFill>
                  <a:schemeClr val="tx1"/>
                </a:solidFill>
              </a:rPr>
              <a:t> </a:t>
            </a:r>
            <a:r>
              <a:rPr lang="de-DE" dirty="0" err="1">
                <a:solidFill>
                  <a:schemeClr val="tx1"/>
                </a:solidFill>
              </a:rPr>
              <a:t>ops</a:t>
            </a:r>
            <a:r>
              <a:rPr lang="de-DE" dirty="0">
                <a:solidFill>
                  <a:schemeClr val="tx1"/>
                </a:solidFill>
              </a:rPr>
              <a:t> = </a:t>
            </a:r>
            <a:r>
              <a:rPr lang="de-DE" dirty="0" err="1">
                <a:solidFill>
                  <a:schemeClr val="tx1"/>
                </a:solidFill>
              </a:rPr>
              <a:t>subset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client</a:t>
            </a:r>
            <a:r>
              <a:rPr lang="de-DE" dirty="0">
                <a:solidFill>
                  <a:schemeClr val="tx1"/>
                </a:solidFill>
              </a:rPr>
              <a:t> </a:t>
            </a:r>
            <a:r>
              <a:rPr lang="de-DE" dirty="0" err="1">
                <a:solidFill>
                  <a:schemeClr val="tx1"/>
                </a:solidFill>
              </a:rPr>
              <a:t>ops</a:t>
            </a:r>
            <a:r>
              <a:rPr lang="de-DE" dirty="0">
                <a:solidFill>
                  <a:schemeClr val="tx1"/>
                </a:solidFill>
              </a:rPr>
              <a:t> </a:t>
            </a:r>
            <a:r>
              <a:rPr lang="de-DE" dirty="0" err="1">
                <a:solidFill>
                  <a:schemeClr val="tx1"/>
                </a:solidFill>
              </a:rPr>
              <a:t>with</a:t>
            </a:r>
            <a:r>
              <a:rPr lang="de-DE" dirty="0">
                <a:solidFill>
                  <a:schemeClr val="tx1"/>
                </a:solidFill>
              </a:rPr>
              <a:t> </a:t>
            </a:r>
            <a:r>
              <a:rPr lang="de-DE" dirty="0" err="1">
                <a:solidFill>
                  <a:schemeClr val="tx1"/>
                </a:solidFill>
              </a:rPr>
              <a:t>subset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params</a:t>
            </a:r>
            <a:r>
              <a:rPr lang="de-DE" dirty="0">
                <a:solidFill>
                  <a:schemeClr val="tx1"/>
                </a:solidFill>
              </a:rPr>
              <a:t>)</a:t>
            </a:r>
          </a:p>
        </p:txBody>
      </p:sp>
      <p:sp>
        <p:nvSpPr>
          <p:cNvPr id="8" name="Rectangle 7">
            <a:extLst>
              <a:ext uri="{FF2B5EF4-FFF2-40B4-BE49-F238E27FC236}">
                <a16:creationId xmlns:a16="http://schemas.microsoft.com/office/drawing/2014/main" id="{150A4C05-8B6E-6A4E-BFEC-AF5CE8B39836}"/>
              </a:ext>
            </a:extLst>
          </p:cNvPr>
          <p:cNvSpPr/>
          <p:nvPr/>
        </p:nvSpPr>
        <p:spPr>
          <a:xfrm>
            <a:off x="3829038" y="4081112"/>
            <a:ext cx="1301228" cy="781620"/>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In-memory </a:t>
            </a:r>
            <a:r>
              <a:rPr lang="de-DE" dirty="0" err="1">
                <a:solidFill>
                  <a:schemeClr val="accent1"/>
                </a:solidFill>
              </a:rPr>
              <a:t>repository</a:t>
            </a:r>
            <a:endParaRPr lang="de-DE" dirty="0">
              <a:solidFill>
                <a:schemeClr val="accent1"/>
              </a:solidFill>
            </a:endParaRPr>
          </a:p>
        </p:txBody>
      </p:sp>
      <p:sp>
        <p:nvSpPr>
          <p:cNvPr id="9" name="Rectangle 8">
            <a:extLst>
              <a:ext uri="{FF2B5EF4-FFF2-40B4-BE49-F238E27FC236}">
                <a16:creationId xmlns:a16="http://schemas.microsoft.com/office/drawing/2014/main" id="{0E38F325-B7D6-214E-8536-B2E0990157A2}"/>
              </a:ext>
            </a:extLst>
          </p:cNvPr>
          <p:cNvSpPr/>
          <p:nvPr/>
        </p:nvSpPr>
        <p:spPr>
          <a:xfrm>
            <a:off x="5283040" y="4071486"/>
            <a:ext cx="1502771" cy="8085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WBEM </a:t>
            </a:r>
            <a:r>
              <a:rPr lang="de-DE" dirty="0" err="1">
                <a:solidFill>
                  <a:schemeClr val="accent1"/>
                </a:solidFill>
              </a:rPr>
              <a:t>server</a:t>
            </a:r>
            <a:r>
              <a:rPr lang="de-DE" dirty="0">
                <a:solidFill>
                  <a:schemeClr val="accent1"/>
                </a:solidFill>
              </a:rPr>
              <a:t> </a:t>
            </a:r>
            <a:r>
              <a:rPr lang="de-DE" dirty="0" err="1">
                <a:solidFill>
                  <a:schemeClr val="accent1"/>
                </a:solidFill>
              </a:rPr>
              <a:t>adapter</a:t>
            </a:r>
            <a:endParaRPr lang="de-DE" dirty="0">
              <a:solidFill>
                <a:schemeClr val="accent1"/>
              </a:solidFill>
            </a:endParaRPr>
          </a:p>
        </p:txBody>
      </p:sp>
      <p:sp>
        <p:nvSpPr>
          <p:cNvPr id="10" name="Rectangle 9">
            <a:extLst>
              <a:ext uri="{FF2B5EF4-FFF2-40B4-BE49-F238E27FC236}">
                <a16:creationId xmlns:a16="http://schemas.microsoft.com/office/drawing/2014/main" id="{9213071A-4AAE-DD4B-9E16-041E74964B6E}"/>
              </a:ext>
            </a:extLst>
          </p:cNvPr>
          <p:cNvSpPr/>
          <p:nvPr/>
        </p:nvSpPr>
        <p:spPr>
          <a:xfrm>
            <a:off x="6884094" y="4054210"/>
            <a:ext cx="1681914" cy="8085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accent1"/>
                </a:solidFill>
              </a:rPr>
              <a:t>Local</a:t>
            </a:r>
            <a:r>
              <a:rPr lang="de-DE" dirty="0">
                <a:solidFill>
                  <a:schemeClr val="accent1"/>
                </a:solidFill>
              </a:rPr>
              <a:t> </a:t>
            </a:r>
            <a:r>
              <a:rPr lang="de-DE" dirty="0" err="1">
                <a:solidFill>
                  <a:schemeClr val="accent1"/>
                </a:solidFill>
              </a:rPr>
              <a:t>file</a:t>
            </a:r>
            <a:r>
              <a:rPr lang="de-DE" dirty="0">
                <a:solidFill>
                  <a:schemeClr val="accent1"/>
                </a:solidFill>
              </a:rPr>
              <a:t> </a:t>
            </a:r>
            <a:r>
              <a:rPr lang="de-DE" dirty="0" err="1">
                <a:solidFill>
                  <a:schemeClr val="accent1"/>
                </a:solidFill>
              </a:rPr>
              <a:t>system</a:t>
            </a:r>
            <a:r>
              <a:rPr lang="de-DE" dirty="0">
                <a:solidFill>
                  <a:schemeClr val="accent1"/>
                </a:solidFill>
              </a:rPr>
              <a:t> </a:t>
            </a:r>
            <a:r>
              <a:rPr lang="de-DE" dirty="0" err="1">
                <a:solidFill>
                  <a:schemeClr val="accent1"/>
                </a:solidFill>
              </a:rPr>
              <a:t>repository</a:t>
            </a:r>
            <a:endParaRPr lang="de-DE" dirty="0">
              <a:solidFill>
                <a:schemeClr val="accent1"/>
              </a:solidFill>
            </a:endParaRPr>
          </a:p>
        </p:txBody>
      </p:sp>
      <p:sp>
        <p:nvSpPr>
          <p:cNvPr id="11" name="Rectangle 10">
            <a:extLst>
              <a:ext uri="{FF2B5EF4-FFF2-40B4-BE49-F238E27FC236}">
                <a16:creationId xmlns:a16="http://schemas.microsoft.com/office/drawing/2014/main" id="{73BAEA8C-FAA6-BF44-AA22-9D6655B4FB0D}"/>
              </a:ext>
            </a:extLst>
          </p:cNvPr>
          <p:cNvSpPr/>
          <p:nvPr/>
        </p:nvSpPr>
        <p:spPr>
          <a:xfrm>
            <a:off x="4096012" y="2144574"/>
            <a:ext cx="1794649"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MOF Compiler</a:t>
            </a:r>
          </a:p>
        </p:txBody>
      </p:sp>
      <p:sp>
        <p:nvSpPr>
          <p:cNvPr id="12" name="Rectangle 11">
            <a:extLst>
              <a:ext uri="{FF2B5EF4-FFF2-40B4-BE49-F238E27FC236}">
                <a16:creationId xmlns:a16="http://schemas.microsoft.com/office/drawing/2014/main" id="{CB021D7A-F124-374A-9F9D-19D947DF5627}"/>
              </a:ext>
            </a:extLst>
          </p:cNvPr>
          <p:cNvSpPr/>
          <p:nvPr/>
        </p:nvSpPr>
        <p:spPr>
          <a:xfrm>
            <a:off x="6187857" y="2125569"/>
            <a:ext cx="5586608"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accent1"/>
                </a:solidFill>
              </a:rPr>
              <a:t>Full</a:t>
            </a:r>
            <a:r>
              <a:rPr lang="de-DE" dirty="0">
                <a:solidFill>
                  <a:schemeClr val="accent1"/>
                </a:solidFill>
              </a:rPr>
              <a:t> </a:t>
            </a:r>
            <a:r>
              <a:rPr lang="de-DE" dirty="0" err="1">
                <a:solidFill>
                  <a:schemeClr val="accent1"/>
                </a:solidFill>
              </a:rPr>
              <a:t>operation</a:t>
            </a:r>
            <a:r>
              <a:rPr lang="de-DE" dirty="0">
                <a:solidFill>
                  <a:schemeClr val="accent1"/>
                </a:solidFill>
              </a:rPr>
              <a:t> </a:t>
            </a:r>
            <a:r>
              <a:rPr lang="de-DE" dirty="0" err="1">
                <a:solidFill>
                  <a:schemeClr val="accent1"/>
                </a:solidFill>
              </a:rPr>
              <a:t>adapter</a:t>
            </a:r>
            <a:br>
              <a:rPr lang="de-DE" dirty="0">
                <a:solidFill>
                  <a:schemeClr val="accent1"/>
                </a:solidFill>
              </a:rPr>
            </a:br>
            <a:r>
              <a:rPr lang="de-DE" dirty="0">
                <a:solidFill>
                  <a:schemeClr val="accent1"/>
                </a:solidFill>
              </a:rPr>
              <a:t>(CIMOM)</a:t>
            </a:r>
          </a:p>
        </p:txBody>
      </p:sp>
      <p:sp>
        <p:nvSpPr>
          <p:cNvPr id="14" name="Rectangle 13">
            <a:extLst>
              <a:ext uri="{FF2B5EF4-FFF2-40B4-BE49-F238E27FC236}">
                <a16:creationId xmlns:a16="http://schemas.microsoft.com/office/drawing/2014/main" id="{14E44039-9867-0340-94E2-0316C60EE38A}"/>
              </a:ext>
            </a:extLst>
          </p:cNvPr>
          <p:cNvSpPr/>
          <p:nvPr/>
        </p:nvSpPr>
        <p:spPr>
          <a:xfrm>
            <a:off x="6187856" y="590026"/>
            <a:ext cx="5586609"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WBEMConnection</a:t>
            </a:r>
            <a:br>
              <a:rPr lang="de-DE" dirty="0">
                <a:solidFill>
                  <a:schemeClr val="tx1"/>
                </a:solidFill>
              </a:rPr>
            </a:br>
            <a:r>
              <a:rPr lang="de-DE" dirty="0">
                <a:solidFill>
                  <a:schemeClr val="tx1"/>
                </a:solidFill>
              </a:rPr>
              <a:t>(all </a:t>
            </a:r>
            <a:r>
              <a:rPr lang="de-DE" dirty="0" err="1">
                <a:solidFill>
                  <a:schemeClr val="tx1"/>
                </a:solidFill>
              </a:rPr>
              <a:t>client</a:t>
            </a:r>
            <a:r>
              <a:rPr lang="de-DE" dirty="0">
                <a:solidFill>
                  <a:schemeClr val="tx1"/>
                </a:solidFill>
              </a:rPr>
              <a:t> </a:t>
            </a:r>
            <a:r>
              <a:rPr lang="de-DE" dirty="0" err="1">
                <a:solidFill>
                  <a:schemeClr val="tx1"/>
                </a:solidFill>
              </a:rPr>
              <a:t>ops</a:t>
            </a:r>
            <a:r>
              <a:rPr lang="de-DE" dirty="0">
                <a:solidFill>
                  <a:schemeClr val="tx1"/>
                </a:solidFill>
              </a:rPr>
              <a:t> </a:t>
            </a:r>
            <a:r>
              <a:rPr lang="de-DE" dirty="0" err="1">
                <a:solidFill>
                  <a:schemeClr val="tx1"/>
                </a:solidFill>
              </a:rPr>
              <a:t>with</a:t>
            </a:r>
            <a:r>
              <a:rPr lang="de-DE" dirty="0">
                <a:solidFill>
                  <a:schemeClr val="tx1"/>
                </a:solidFill>
              </a:rPr>
              <a:t> </a:t>
            </a:r>
            <a:r>
              <a:rPr lang="de-DE" dirty="0" err="1">
                <a:solidFill>
                  <a:schemeClr val="tx1"/>
                </a:solidFill>
              </a:rPr>
              <a:t>full</a:t>
            </a:r>
            <a:r>
              <a:rPr lang="de-DE" dirty="0">
                <a:solidFill>
                  <a:schemeClr val="tx1"/>
                </a:solidFill>
              </a:rPr>
              <a:t> </a:t>
            </a:r>
            <a:r>
              <a:rPr lang="de-DE" dirty="0" err="1">
                <a:solidFill>
                  <a:schemeClr val="tx1"/>
                </a:solidFill>
              </a:rPr>
              <a:t>set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params</a:t>
            </a:r>
            <a:r>
              <a:rPr lang="de-DE" dirty="0">
                <a:solidFill>
                  <a:schemeClr val="tx1"/>
                </a:solidFill>
              </a:rPr>
              <a:t>)</a:t>
            </a:r>
          </a:p>
        </p:txBody>
      </p:sp>
      <p:sp>
        <p:nvSpPr>
          <p:cNvPr id="15" name="Rectangle 14">
            <a:extLst>
              <a:ext uri="{FF2B5EF4-FFF2-40B4-BE49-F238E27FC236}">
                <a16:creationId xmlns:a16="http://schemas.microsoft.com/office/drawing/2014/main" id="{A057BE2B-17E5-084E-8C4B-6480E198591E}"/>
              </a:ext>
            </a:extLst>
          </p:cNvPr>
          <p:cNvSpPr/>
          <p:nvPr/>
        </p:nvSpPr>
        <p:spPr>
          <a:xfrm>
            <a:off x="6187857" y="1427962"/>
            <a:ext cx="263225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Mock backend</a:t>
            </a:r>
          </a:p>
        </p:txBody>
      </p:sp>
      <p:sp>
        <p:nvSpPr>
          <p:cNvPr id="16" name="Rectangle 15">
            <a:extLst>
              <a:ext uri="{FF2B5EF4-FFF2-40B4-BE49-F238E27FC236}">
                <a16:creationId xmlns:a16="http://schemas.microsoft.com/office/drawing/2014/main" id="{E4B69B15-35EA-E243-99EF-789DCCC91779}"/>
              </a:ext>
            </a:extLst>
          </p:cNvPr>
          <p:cNvSpPr/>
          <p:nvPr/>
        </p:nvSpPr>
        <p:spPr>
          <a:xfrm>
            <a:off x="8860448" y="1427962"/>
            <a:ext cx="2914017"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CIM-XML</a:t>
            </a:r>
            <a:br>
              <a:rPr lang="de-DE" dirty="0">
                <a:solidFill>
                  <a:schemeClr val="tx1"/>
                </a:solidFill>
              </a:rPr>
            </a:br>
            <a:r>
              <a:rPr lang="de-DE" dirty="0">
                <a:solidFill>
                  <a:schemeClr val="tx1"/>
                </a:solidFill>
              </a:rPr>
              <a:t>backend</a:t>
            </a:r>
          </a:p>
        </p:txBody>
      </p:sp>
      <p:sp>
        <p:nvSpPr>
          <p:cNvPr id="17" name="Rectangle 16">
            <a:extLst>
              <a:ext uri="{FF2B5EF4-FFF2-40B4-BE49-F238E27FC236}">
                <a16:creationId xmlns:a16="http://schemas.microsoft.com/office/drawing/2014/main" id="{DDF28FBC-65E9-484D-B1B4-3E0A3A504640}"/>
              </a:ext>
            </a:extLst>
          </p:cNvPr>
          <p:cNvSpPr/>
          <p:nvPr/>
        </p:nvSpPr>
        <p:spPr>
          <a:xfrm>
            <a:off x="10472286" y="4019785"/>
            <a:ext cx="1302179"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Providers</a:t>
            </a:r>
          </a:p>
        </p:txBody>
      </p:sp>
      <p:sp>
        <p:nvSpPr>
          <p:cNvPr id="18" name="Rectangle 17">
            <a:extLst>
              <a:ext uri="{FF2B5EF4-FFF2-40B4-BE49-F238E27FC236}">
                <a16:creationId xmlns:a16="http://schemas.microsoft.com/office/drawing/2014/main" id="{6CE3D860-7E45-B748-BC46-5280BCFE07EB}"/>
              </a:ext>
            </a:extLst>
          </p:cNvPr>
          <p:cNvSpPr/>
          <p:nvPr/>
        </p:nvSpPr>
        <p:spPr>
          <a:xfrm>
            <a:off x="8860447" y="2891356"/>
            <a:ext cx="2914017" cy="1020585"/>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Provider </a:t>
            </a:r>
            <a:r>
              <a:rPr lang="de-DE" dirty="0" err="1">
                <a:solidFill>
                  <a:schemeClr val="accent1"/>
                </a:solidFill>
              </a:rPr>
              <a:t>interface</a:t>
            </a:r>
            <a:br>
              <a:rPr lang="de-DE" dirty="0">
                <a:solidFill>
                  <a:schemeClr val="accent1"/>
                </a:solidFill>
              </a:rPr>
            </a:br>
            <a:r>
              <a:rPr lang="de-DE" dirty="0">
                <a:solidFill>
                  <a:schemeClr val="accent1"/>
                </a:solidFill>
              </a:rPr>
              <a:t>(</a:t>
            </a:r>
            <a:r>
              <a:rPr lang="de-DE" dirty="0" err="1">
                <a:solidFill>
                  <a:schemeClr val="accent1"/>
                </a:solidFill>
              </a:rPr>
              <a:t>provider</a:t>
            </a:r>
            <a:r>
              <a:rPr lang="de-DE" dirty="0">
                <a:solidFill>
                  <a:schemeClr val="accent1"/>
                </a:solidFill>
              </a:rPr>
              <a:t> </a:t>
            </a:r>
            <a:r>
              <a:rPr lang="de-DE" dirty="0" err="1">
                <a:solidFill>
                  <a:schemeClr val="accent1"/>
                </a:solidFill>
              </a:rPr>
              <a:t>ops</a:t>
            </a:r>
            <a:r>
              <a:rPr lang="de-DE" dirty="0">
                <a:solidFill>
                  <a:schemeClr val="accent1"/>
                </a:solidFill>
              </a:rPr>
              <a:t>)</a:t>
            </a:r>
          </a:p>
        </p:txBody>
      </p:sp>
      <p:sp>
        <p:nvSpPr>
          <p:cNvPr id="19" name="Rectangle 18">
            <a:extLst>
              <a:ext uri="{FF2B5EF4-FFF2-40B4-BE49-F238E27FC236}">
                <a16:creationId xmlns:a16="http://schemas.microsoft.com/office/drawing/2014/main" id="{79729382-82CD-5844-9F4A-D31818CF06D5}"/>
              </a:ext>
            </a:extLst>
          </p:cNvPr>
          <p:cNvSpPr/>
          <p:nvPr/>
        </p:nvSpPr>
        <p:spPr>
          <a:xfrm>
            <a:off x="8869294" y="4029506"/>
            <a:ext cx="1453415"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Default Provider</a:t>
            </a:r>
          </a:p>
        </p:txBody>
      </p:sp>
      <p:sp>
        <p:nvSpPr>
          <p:cNvPr id="2" name="TextBox 1">
            <a:extLst>
              <a:ext uri="{FF2B5EF4-FFF2-40B4-BE49-F238E27FC236}">
                <a16:creationId xmlns:a16="http://schemas.microsoft.com/office/drawing/2014/main" id="{8345DD3B-9097-0449-B9D8-7B90CD693D86}"/>
              </a:ext>
            </a:extLst>
          </p:cNvPr>
          <p:cNvSpPr txBox="1"/>
          <p:nvPr/>
        </p:nvSpPr>
        <p:spPr>
          <a:xfrm>
            <a:off x="417535" y="405360"/>
            <a:ext cx="5076005" cy="369332"/>
          </a:xfrm>
          <a:prstGeom prst="rect">
            <a:avLst/>
          </a:prstGeom>
          <a:noFill/>
        </p:spPr>
        <p:txBody>
          <a:bodyPr wrap="none" rtlCol="0">
            <a:spAutoFit/>
          </a:bodyPr>
          <a:lstStyle/>
          <a:p>
            <a:r>
              <a:rPr lang="de-DE" dirty="0"/>
              <a:t>Ideal structure 2, for the futureKA/UPATES, Jan 2020</a:t>
            </a:r>
          </a:p>
        </p:txBody>
      </p:sp>
      <p:sp>
        <p:nvSpPr>
          <p:cNvPr id="21" name="TextBox 20">
            <a:extLst>
              <a:ext uri="{FF2B5EF4-FFF2-40B4-BE49-F238E27FC236}">
                <a16:creationId xmlns:a16="http://schemas.microsoft.com/office/drawing/2014/main" id="{2DE660BE-B767-484E-8F82-DD30A6872804}"/>
              </a:ext>
            </a:extLst>
          </p:cNvPr>
          <p:cNvSpPr txBox="1"/>
          <p:nvPr/>
        </p:nvSpPr>
        <p:spPr>
          <a:xfrm>
            <a:off x="249469" y="1046306"/>
            <a:ext cx="3636732" cy="2585323"/>
          </a:xfrm>
          <a:prstGeom prst="rect">
            <a:avLst/>
          </a:prstGeom>
          <a:noFill/>
        </p:spPr>
        <p:txBody>
          <a:bodyPr wrap="square" rtlCol="0">
            <a:spAutoFit/>
          </a:bodyPr>
          <a:lstStyle/>
          <a:p>
            <a:r>
              <a:rPr lang="de-DE" dirty="0" err="1"/>
              <a:t>Two</a:t>
            </a:r>
            <a:r>
              <a:rPr lang="de-DE" dirty="0"/>
              <a:t> </a:t>
            </a:r>
            <a:r>
              <a:rPr lang="de-DE" dirty="0" err="1"/>
              <a:t>approaches</a:t>
            </a:r>
            <a:r>
              <a:rPr lang="de-DE" dirty="0"/>
              <a:t> </a:t>
            </a:r>
            <a:r>
              <a:rPr lang="de-DE" dirty="0" err="1"/>
              <a:t>for</a:t>
            </a:r>
            <a:r>
              <a:rPr lang="de-DE" dirty="0"/>
              <a:t> MOF </a:t>
            </a:r>
            <a:r>
              <a:rPr lang="de-DE" dirty="0" err="1"/>
              <a:t>compile</a:t>
            </a:r>
            <a:r>
              <a:rPr lang="de-DE" dirty="0"/>
              <a:t>:</a:t>
            </a:r>
          </a:p>
          <a:p>
            <a:pPr marL="342900" indent="-342900">
              <a:buAutoNum type="arabicPeriod"/>
            </a:pPr>
            <a:r>
              <a:rPr lang="de-DE" dirty="0" err="1"/>
              <a:t>With</a:t>
            </a:r>
            <a:r>
              <a:rPr lang="de-DE" dirty="0"/>
              <a:t> </a:t>
            </a:r>
            <a:r>
              <a:rPr lang="de-DE" dirty="0" err="1"/>
              <a:t>rollback</a:t>
            </a:r>
            <a:r>
              <a:rPr lang="de-DE" dirty="0"/>
              <a:t> </a:t>
            </a:r>
            <a:r>
              <a:rPr lang="de-DE" dirty="0" err="1"/>
              <a:t>support</a:t>
            </a:r>
            <a:r>
              <a:rPr lang="de-DE" dirty="0"/>
              <a:t> (</a:t>
            </a:r>
            <a:r>
              <a:rPr lang="de-DE" dirty="0" err="1"/>
              <a:t>and</a:t>
            </a:r>
            <a:r>
              <a:rPr lang="de-DE" dirty="0"/>
              <a:t> </a:t>
            </a:r>
            <a:r>
              <a:rPr lang="de-DE" dirty="0" err="1"/>
              <a:t>create</a:t>
            </a:r>
            <a:r>
              <a:rPr lang="de-DE" dirty="0"/>
              <a:t> on </a:t>
            </a:r>
            <a:r>
              <a:rPr lang="de-DE" dirty="0" err="1"/>
              <a:t>existing</a:t>
            </a:r>
            <a:r>
              <a:rPr lang="de-DE" dirty="0"/>
              <a:t> </a:t>
            </a:r>
            <a:r>
              <a:rPr lang="de-DE" dirty="0" err="1"/>
              <a:t>object</a:t>
            </a:r>
            <a:r>
              <a:rPr lang="de-DE" dirty="0"/>
              <a:t> </a:t>
            </a:r>
            <a:r>
              <a:rPr lang="de-DE" dirty="0" err="1"/>
              <a:t>fails</a:t>
            </a:r>
            <a:r>
              <a:rPr lang="de-DE" dirty="0"/>
              <a:t>)</a:t>
            </a:r>
          </a:p>
          <a:p>
            <a:pPr marL="342900" indent="-342900">
              <a:buAutoNum type="arabicPeriod"/>
            </a:pPr>
            <a:r>
              <a:rPr lang="de-DE" dirty="0" err="1"/>
              <a:t>With</a:t>
            </a:r>
            <a:r>
              <a:rPr lang="de-DE" dirty="0"/>
              <a:t> </a:t>
            </a:r>
            <a:r>
              <a:rPr lang="de-DE" dirty="0" err="1"/>
              <a:t>modify</a:t>
            </a:r>
            <a:r>
              <a:rPr lang="de-DE" dirty="0"/>
              <a:t> </a:t>
            </a:r>
            <a:r>
              <a:rPr lang="de-DE" dirty="0" err="1"/>
              <a:t>when</a:t>
            </a:r>
            <a:r>
              <a:rPr lang="de-DE" dirty="0"/>
              <a:t> an </a:t>
            </a:r>
            <a:r>
              <a:rPr lang="de-DE" dirty="0" err="1"/>
              <a:t>object</a:t>
            </a:r>
            <a:r>
              <a:rPr lang="de-DE" dirty="0"/>
              <a:t> </a:t>
            </a:r>
            <a:r>
              <a:rPr lang="de-DE" dirty="0" err="1"/>
              <a:t>to</a:t>
            </a:r>
            <a:r>
              <a:rPr lang="de-DE" dirty="0"/>
              <a:t> </a:t>
            </a:r>
            <a:r>
              <a:rPr lang="de-DE" dirty="0" err="1"/>
              <a:t>be</a:t>
            </a:r>
            <a:r>
              <a:rPr lang="de-DE" dirty="0"/>
              <a:t> </a:t>
            </a:r>
            <a:r>
              <a:rPr lang="de-DE" dirty="0" err="1"/>
              <a:t>created</a:t>
            </a:r>
            <a:r>
              <a:rPr lang="de-DE" dirty="0"/>
              <a:t> </a:t>
            </a:r>
            <a:r>
              <a:rPr lang="de-DE" dirty="0" err="1"/>
              <a:t>already</a:t>
            </a:r>
            <a:r>
              <a:rPr lang="de-DE" dirty="0"/>
              <a:t> </a:t>
            </a:r>
            <a:r>
              <a:rPr lang="de-DE" dirty="0" err="1"/>
              <a:t>exists</a:t>
            </a:r>
            <a:endParaRPr lang="de-DE" dirty="0"/>
          </a:p>
          <a:p>
            <a:r>
              <a:rPr lang="de-DE" dirty="0"/>
              <a:t>TODO(Karl): </a:t>
            </a:r>
            <a:r>
              <a:rPr lang="de-DE" dirty="0" err="1"/>
              <a:t>Figure</a:t>
            </a:r>
            <a:r>
              <a:rPr lang="de-DE" dirty="0"/>
              <a:t> out </a:t>
            </a:r>
            <a:r>
              <a:rPr lang="de-DE" dirty="0" err="1"/>
              <a:t>whether</a:t>
            </a:r>
            <a:r>
              <a:rPr lang="de-DE" dirty="0"/>
              <a:t> </a:t>
            </a:r>
            <a:r>
              <a:rPr lang="de-DE" dirty="0" err="1"/>
              <a:t>approach</a:t>
            </a:r>
            <a:r>
              <a:rPr lang="de-DE" dirty="0"/>
              <a:t> 2 </a:t>
            </a:r>
            <a:r>
              <a:rPr lang="de-DE" dirty="0" err="1"/>
              <a:t>is</a:t>
            </a:r>
            <a:r>
              <a:rPr lang="de-DE" dirty="0"/>
              <a:t> </a:t>
            </a:r>
            <a:r>
              <a:rPr lang="de-DE" dirty="0" err="1"/>
              <a:t>feasible</a:t>
            </a:r>
            <a:endParaRPr lang="de-DE" dirty="0"/>
          </a:p>
          <a:p>
            <a:r>
              <a:rPr lang="de-DE" dirty="0"/>
              <a:t>TODO(Karl): Determine what the OP schema upgrade tool does2</a:t>
            </a:r>
          </a:p>
        </p:txBody>
      </p:sp>
      <p:sp>
        <p:nvSpPr>
          <p:cNvPr id="3" name="Speech Bubble: Rectangle with Corners Rounded 2">
            <a:extLst>
              <a:ext uri="{FF2B5EF4-FFF2-40B4-BE49-F238E27FC236}">
                <a16:creationId xmlns:a16="http://schemas.microsoft.com/office/drawing/2014/main" id="{AF5E3CBB-F30D-42BC-8036-C236DDD5B493}"/>
              </a:ext>
            </a:extLst>
          </p:cNvPr>
          <p:cNvSpPr/>
          <p:nvPr/>
        </p:nvSpPr>
        <p:spPr>
          <a:xfrm>
            <a:off x="9394256" y="4880008"/>
            <a:ext cx="1453415" cy="612648"/>
          </a:xfrm>
          <a:prstGeom prst="wedgeRoundRectCallout">
            <a:avLst>
              <a:gd name="adj1" fmla="val -26445"/>
              <a:gd name="adj2" fmla="val -82041"/>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lumMod val="95000"/>
                    <a:lumOff val="5000"/>
                  </a:schemeClr>
                </a:solidFill>
              </a:rPr>
              <a:t>What is Default Provider?</a:t>
            </a:r>
          </a:p>
        </p:txBody>
      </p:sp>
      <p:sp>
        <p:nvSpPr>
          <p:cNvPr id="5" name="Date Placeholder 4">
            <a:extLst>
              <a:ext uri="{FF2B5EF4-FFF2-40B4-BE49-F238E27FC236}">
                <a16:creationId xmlns:a16="http://schemas.microsoft.com/office/drawing/2014/main" id="{23DEBEF9-9323-4EAB-9EC2-8978BE5A8DB4}"/>
              </a:ext>
            </a:extLst>
          </p:cNvPr>
          <p:cNvSpPr>
            <a:spLocks noGrp="1"/>
          </p:cNvSpPr>
          <p:nvPr>
            <p:ph type="dt" sz="half" idx="10"/>
          </p:nvPr>
        </p:nvSpPr>
        <p:spPr/>
        <p:txBody>
          <a:bodyPr/>
          <a:lstStyle/>
          <a:p>
            <a:fld id="{78389F4F-6C40-4F96-87B7-BED4E97E402E}" type="datetime1">
              <a:rPr lang="de-DE" smtClean="0"/>
              <a:t>06.04.2020</a:t>
            </a:fld>
            <a:endParaRPr lang="de-DE"/>
          </a:p>
        </p:txBody>
      </p:sp>
      <p:sp>
        <p:nvSpPr>
          <p:cNvPr id="6" name="Slide Number Placeholder 5">
            <a:extLst>
              <a:ext uri="{FF2B5EF4-FFF2-40B4-BE49-F238E27FC236}">
                <a16:creationId xmlns:a16="http://schemas.microsoft.com/office/drawing/2014/main" id="{2D3EAC30-D0AE-46E4-B663-662175EBEC07}"/>
              </a:ext>
            </a:extLst>
          </p:cNvPr>
          <p:cNvSpPr>
            <a:spLocks noGrp="1"/>
          </p:cNvSpPr>
          <p:nvPr>
            <p:ph type="sldNum" sz="quarter" idx="12"/>
          </p:nvPr>
        </p:nvSpPr>
        <p:spPr/>
        <p:txBody>
          <a:bodyPr/>
          <a:lstStyle/>
          <a:p>
            <a:fld id="{266A34EE-793E-EA45-A2C1-765A5FA2B1F8}" type="slidenum">
              <a:rPr lang="de-DE" smtClean="0"/>
              <a:t>7</a:t>
            </a:fld>
            <a:endParaRPr lang="de-DE"/>
          </a:p>
        </p:txBody>
      </p:sp>
    </p:spTree>
    <p:extLst>
      <p:ext uri="{BB962C8B-B14F-4D97-AF65-F5344CB8AC3E}">
        <p14:creationId xmlns:p14="http://schemas.microsoft.com/office/powerpoint/2010/main" val="1234788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B3E63E-5425-FC4F-A422-60F31BB2BE73}"/>
              </a:ext>
            </a:extLst>
          </p:cNvPr>
          <p:cNvSpPr/>
          <p:nvPr/>
        </p:nvSpPr>
        <p:spPr>
          <a:xfrm>
            <a:off x="417534" y="3476534"/>
            <a:ext cx="8123873"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Repository </a:t>
            </a:r>
            <a:r>
              <a:rPr lang="de-DE" dirty="0" err="1">
                <a:solidFill>
                  <a:schemeClr val="tx1"/>
                </a:solidFill>
              </a:rPr>
              <a:t>interface</a:t>
            </a:r>
            <a:r>
              <a:rPr lang="de-DE" dirty="0">
                <a:solidFill>
                  <a:schemeClr val="tx1"/>
                </a:solidFill>
              </a:rPr>
              <a:t> (</a:t>
            </a:r>
            <a:r>
              <a:rPr lang="de-DE" dirty="0" err="1">
                <a:solidFill>
                  <a:schemeClr val="tx1"/>
                </a:solidFill>
              </a:rPr>
              <a:t>BaseRepositoryConnection</a:t>
            </a:r>
            <a:r>
              <a:rPr lang="de-DE" dirty="0">
                <a:solidFill>
                  <a:schemeClr val="tx1"/>
                </a:solidFill>
              </a:rPr>
              <a:t>)</a:t>
            </a:r>
            <a:br>
              <a:rPr lang="de-DE" dirty="0">
                <a:solidFill>
                  <a:schemeClr val="tx1"/>
                </a:solidFill>
              </a:rPr>
            </a:br>
            <a:r>
              <a:rPr lang="de-DE" dirty="0">
                <a:solidFill>
                  <a:schemeClr val="tx1"/>
                </a:solidFill>
              </a:rPr>
              <a:t>(</a:t>
            </a:r>
            <a:r>
              <a:rPr lang="de-DE" dirty="0" err="1">
                <a:solidFill>
                  <a:schemeClr val="tx1"/>
                </a:solidFill>
              </a:rPr>
              <a:t>repository</a:t>
            </a:r>
            <a:r>
              <a:rPr lang="de-DE" dirty="0">
                <a:solidFill>
                  <a:schemeClr val="tx1"/>
                </a:solidFill>
              </a:rPr>
              <a:t> </a:t>
            </a:r>
            <a:r>
              <a:rPr lang="de-DE" dirty="0" err="1">
                <a:solidFill>
                  <a:schemeClr val="tx1"/>
                </a:solidFill>
              </a:rPr>
              <a:t>ops</a:t>
            </a:r>
            <a:r>
              <a:rPr lang="de-DE" dirty="0">
                <a:solidFill>
                  <a:schemeClr val="tx1"/>
                </a:solidFill>
              </a:rPr>
              <a:t> = </a:t>
            </a:r>
            <a:r>
              <a:rPr lang="de-DE" dirty="0" err="1">
                <a:solidFill>
                  <a:schemeClr val="tx1"/>
                </a:solidFill>
              </a:rPr>
              <a:t>subset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client</a:t>
            </a:r>
            <a:r>
              <a:rPr lang="de-DE" dirty="0">
                <a:solidFill>
                  <a:schemeClr val="tx1"/>
                </a:solidFill>
              </a:rPr>
              <a:t> </a:t>
            </a:r>
            <a:r>
              <a:rPr lang="de-DE" dirty="0" err="1">
                <a:solidFill>
                  <a:schemeClr val="tx1"/>
                </a:solidFill>
              </a:rPr>
              <a:t>ops</a:t>
            </a:r>
            <a:r>
              <a:rPr lang="de-DE" dirty="0">
                <a:solidFill>
                  <a:schemeClr val="tx1"/>
                </a:solidFill>
              </a:rPr>
              <a:t> </a:t>
            </a:r>
            <a:r>
              <a:rPr lang="de-DE" dirty="0" err="1">
                <a:solidFill>
                  <a:schemeClr val="tx1"/>
                </a:solidFill>
              </a:rPr>
              <a:t>with</a:t>
            </a:r>
            <a:r>
              <a:rPr lang="de-DE" dirty="0">
                <a:solidFill>
                  <a:schemeClr val="tx1"/>
                </a:solidFill>
              </a:rPr>
              <a:t> </a:t>
            </a:r>
            <a:r>
              <a:rPr lang="de-DE" dirty="0" err="1">
                <a:solidFill>
                  <a:schemeClr val="tx1"/>
                </a:solidFill>
              </a:rPr>
              <a:t>subset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params</a:t>
            </a:r>
            <a:r>
              <a:rPr lang="de-DE" dirty="0">
                <a:solidFill>
                  <a:schemeClr val="tx1"/>
                </a:solidFill>
              </a:rPr>
              <a:t>)</a:t>
            </a:r>
          </a:p>
        </p:txBody>
      </p:sp>
      <p:sp>
        <p:nvSpPr>
          <p:cNvPr id="8" name="Rectangle 7">
            <a:extLst>
              <a:ext uri="{FF2B5EF4-FFF2-40B4-BE49-F238E27FC236}">
                <a16:creationId xmlns:a16="http://schemas.microsoft.com/office/drawing/2014/main" id="{150A4C05-8B6E-6A4E-BFEC-AF5CE8B39836}"/>
              </a:ext>
            </a:extLst>
          </p:cNvPr>
          <p:cNvSpPr/>
          <p:nvPr/>
        </p:nvSpPr>
        <p:spPr>
          <a:xfrm>
            <a:off x="417535" y="4261873"/>
            <a:ext cx="4107717" cy="1140166"/>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MOFWBEMConnection</a:t>
            </a:r>
            <a:br>
              <a:rPr lang="de-DE" dirty="0">
                <a:solidFill>
                  <a:schemeClr val="tx1"/>
                </a:solidFill>
              </a:rPr>
            </a:br>
            <a:r>
              <a:rPr lang="de-DE" dirty="0">
                <a:solidFill>
                  <a:schemeClr val="tx1"/>
                </a:solidFill>
              </a:rPr>
              <a:t>In-memory </a:t>
            </a:r>
            <a:r>
              <a:rPr lang="de-DE" dirty="0" err="1">
                <a:solidFill>
                  <a:schemeClr val="tx1"/>
                </a:solidFill>
              </a:rPr>
              <a:t>removal</a:t>
            </a:r>
            <a:r>
              <a:rPr lang="de-DE" dirty="0">
                <a:solidFill>
                  <a:schemeClr val="tx1"/>
                </a:solidFill>
              </a:rPr>
              <a:t> </a:t>
            </a:r>
            <a:r>
              <a:rPr lang="de-DE" dirty="0" err="1">
                <a:solidFill>
                  <a:schemeClr val="tx1"/>
                </a:solidFill>
              </a:rPr>
              <a:t>support</a:t>
            </a:r>
            <a:r>
              <a:rPr lang="de-DE" dirty="0">
                <a:solidFill>
                  <a:schemeClr val="tx1"/>
                </a:solidFill>
              </a:rPr>
              <a:t> on top </a:t>
            </a:r>
            <a:r>
              <a:rPr lang="de-DE" dirty="0" err="1">
                <a:solidFill>
                  <a:schemeClr val="tx1"/>
                </a:solidFill>
              </a:rPr>
              <a:t>of</a:t>
            </a:r>
            <a:r>
              <a:rPr lang="de-DE" dirty="0">
                <a:solidFill>
                  <a:schemeClr val="tx1"/>
                </a:solidFill>
              </a:rPr>
              <a:t> </a:t>
            </a:r>
            <a:r>
              <a:rPr lang="de-DE" dirty="0" err="1">
                <a:solidFill>
                  <a:schemeClr val="tx1"/>
                </a:solidFill>
              </a:rPr>
              <a:t>backing</a:t>
            </a:r>
            <a:r>
              <a:rPr lang="de-DE" dirty="0">
                <a:solidFill>
                  <a:schemeClr val="tx1"/>
                </a:solidFill>
              </a:rPr>
              <a:t> </a:t>
            </a:r>
            <a:r>
              <a:rPr lang="de-DE" dirty="0" err="1">
                <a:solidFill>
                  <a:schemeClr val="tx1"/>
                </a:solidFill>
              </a:rPr>
              <a:t>read-only</a:t>
            </a:r>
            <a:r>
              <a:rPr lang="de-DE" dirty="0">
                <a:solidFill>
                  <a:schemeClr val="tx1"/>
                </a:solidFill>
              </a:rPr>
              <a:t> </a:t>
            </a:r>
            <a:r>
              <a:rPr lang="de-DE" dirty="0" err="1">
                <a:solidFill>
                  <a:schemeClr val="tx1"/>
                </a:solidFill>
              </a:rPr>
              <a:t>repository</a:t>
            </a:r>
            <a:endParaRPr lang="de-DE" dirty="0">
              <a:solidFill>
                <a:schemeClr val="tx1"/>
              </a:solidFill>
            </a:endParaRPr>
          </a:p>
        </p:txBody>
      </p:sp>
      <p:sp>
        <p:nvSpPr>
          <p:cNvPr id="11" name="Rectangle 10">
            <a:extLst>
              <a:ext uri="{FF2B5EF4-FFF2-40B4-BE49-F238E27FC236}">
                <a16:creationId xmlns:a16="http://schemas.microsoft.com/office/drawing/2014/main" id="{73BAEA8C-FAA6-BF44-AA22-9D6655B4FB0D}"/>
              </a:ext>
            </a:extLst>
          </p:cNvPr>
          <p:cNvSpPr/>
          <p:nvPr/>
        </p:nvSpPr>
        <p:spPr>
          <a:xfrm>
            <a:off x="417535" y="2719231"/>
            <a:ext cx="3193467"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MOF Compiler</a:t>
            </a:r>
          </a:p>
        </p:txBody>
      </p:sp>
      <p:sp>
        <p:nvSpPr>
          <p:cNvPr id="14" name="Rectangle 13">
            <a:extLst>
              <a:ext uri="{FF2B5EF4-FFF2-40B4-BE49-F238E27FC236}">
                <a16:creationId xmlns:a16="http://schemas.microsoft.com/office/drawing/2014/main" id="{14E44039-9867-0340-94E2-0316C60EE38A}"/>
              </a:ext>
            </a:extLst>
          </p:cNvPr>
          <p:cNvSpPr/>
          <p:nvPr/>
        </p:nvSpPr>
        <p:spPr>
          <a:xfrm>
            <a:off x="7892143" y="405361"/>
            <a:ext cx="3882322" cy="106460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WBEMConnection</a:t>
            </a:r>
            <a:br>
              <a:rPr lang="de-DE" dirty="0">
                <a:solidFill>
                  <a:schemeClr val="tx1"/>
                </a:solidFill>
              </a:rPr>
            </a:br>
            <a:r>
              <a:rPr lang="de-DE" dirty="0">
                <a:solidFill>
                  <a:schemeClr val="tx1"/>
                </a:solidFill>
              </a:rPr>
              <a:t>(all </a:t>
            </a:r>
            <a:r>
              <a:rPr lang="de-DE" dirty="0" err="1">
                <a:solidFill>
                  <a:schemeClr val="tx1"/>
                </a:solidFill>
              </a:rPr>
              <a:t>client</a:t>
            </a:r>
            <a:r>
              <a:rPr lang="de-DE" dirty="0">
                <a:solidFill>
                  <a:schemeClr val="tx1"/>
                </a:solidFill>
              </a:rPr>
              <a:t> </a:t>
            </a:r>
            <a:r>
              <a:rPr lang="de-DE" dirty="0" err="1">
                <a:solidFill>
                  <a:schemeClr val="tx1"/>
                </a:solidFill>
              </a:rPr>
              <a:t>ops</a:t>
            </a:r>
            <a:r>
              <a:rPr lang="de-DE" dirty="0">
                <a:solidFill>
                  <a:schemeClr val="tx1"/>
                </a:solidFill>
              </a:rPr>
              <a:t> </a:t>
            </a:r>
            <a:r>
              <a:rPr lang="de-DE" dirty="0" err="1">
                <a:solidFill>
                  <a:schemeClr val="tx1"/>
                </a:solidFill>
              </a:rPr>
              <a:t>with</a:t>
            </a:r>
            <a:r>
              <a:rPr lang="de-DE" dirty="0">
                <a:solidFill>
                  <a:schemeClr val="tx1"/>
                </a:solidFill>
              </a:rPr>
              <a:t> </a:t>
            </a:r>
            <a:r>
              <a:rPr lang="de-DE" dirty="0" err="1">
                <a:solidFill>
                  <a:schemeClr val="tx1"/>
                </a:solidFill>
              </a:rPr>
              <a:t>full</a:t>
            </a:r>
            <a:r>
              <a:rPr lang="de-DE" dirty="0">
                <a:solidFill>
                  <a:schemeClr val="tx1"/>
                </a:solidFill>
              </a:rPr>
              <a:t> </a:t>
            </a:r>
            <a:r>
              <a:rPr lang="de-DE" dirty="0" err="1">
                <a:solidFill>
                  <a:schemeClr val="tx1"/>
                </a:solidFill>
              </a:rPr>
              <a:t>set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params</a:t>
            </a:r>
            <a:r>
              <a:rPr lang="de-DE" dirty="0">
                <a:solidFill>
                  <a:schemeClr val="tx1"/>
                </a:solidFill>
              </a:rPr>
              <a:t>)</a:t>
            </a:r>
          </a:p>
        </p:txBody>
      </p:sp>
      <p:sp>
        <p:nvSpPr>
          <p:cNvPr id="2" name="TextBox 1">
            <a:extLst>
              <a:ext uri="{FF2B5EF4-FFF2-40B4-BE49-F238E27FC236}">
                <a16:creationId xmlns:a16="http://schemas.microsoft.com/office/drawing/2014/main" id="{8345DD3B-9097-0449-B9D8-7B90CD693D86}"/>
              </a:ext>
            </a:extLst>
          </p:cNvPr>
          <p:cNvSpPr txBox="1"/>
          <p:nvPr/>
        </p:nvSpPr>
        <p:spPr>
          <a:xfrm>
            <a:off x="417535" y="405360"/>
            <a:ext cx="1782476" cy="369332"/>
          </a:xfrm>
          <a:prstGeom prst="rect">
            <a:avLst/>
          </a:prstGeom>
          <a:noFill/>
        </p:spPr>
        <p:txBody>
          <a:bodyPr wrap="none" rtlCol="0">
            <a:spAutoFit/>
          </a:bodyPr>
          <a:lstStyle/>
          <a:p>
            <a:r>
              <a:rPr lang="de-DE" dirty="0" err="1"/>
              <a:t>Today‘s</a:t>
            </a:r>
            <a:r>
              <a:rPr lang="de-DE" dirty="0"/>
              <a:t> </a:t>
            </a:r>
            <a:r>
              <a:rPr lang="de-DE" dirty="0" err="1"/>
              <a:t>structure</a:t>
            </a:r>
            <a:endParaRPr lang="de-DE" dirty="0"/>
          </a:p>
        </p:txBody>
      </p:sp>
      <p:sp>
        <p:nvSpPr>
          <p:cNvPr id="21" name="Rectangle 20">
            <a:extLst>
              <a:ext uri="{FF2B5EF4-FFF2-40B4-BE49-F238E27FC236}">
                <a16:creationId xmlns:a16="http://schemas.microsoft.com/office/drawing/2014/main" id="{356B45EF-ED44-FA43-82AB-7A2DB23DED8F}"/>
              </a:ext>
            </a:extLst>
          </p:cNvPr>
          <p:cNvSpPr/>
          <p:nvPr/>
        </p:nvSpPr>
        <p:spPr>
          <a:xfrm>
            <a:off x="3755721" y="405360"/>
            <a:ext cx="3882322" cy="1794618"/>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FakedWBEMConnection</a:t>
            </a:r>
            <a:br>
              <a:rPr lang="de-DE" dirty="0">
                <a:solidFill>
                  <a:schemeClr val="tx1"/>
                </a:solidFill>
              </a:rPr>
            </a:br>
            <a:r>
              <a:rPr lang="de-DE" dirty="0">
                <a:solidFill>
                  <a:schemeClr val="tx1"/>
                </a:solidFill>
              </a:rPr>
              <a:t>(</a:t>
            </a:r>
            <a:r>
              <a:rPr lang="de-DE" dirty="0" err="1">
                <a:solidFill>
                  <a:schemeClr val="tx1"/>
                </a:solidFill>
              </a:rPr>
              <a:t>subclass</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WBEMConnection</a:t>
            </a:r>
            <a:r>
              <a:rPr lang="de-DE" dirty="0">
                <a:solidFill>
                  <a:schemeClr val="tx1"/>
                </a:solidFill>
              </a:rPr>
              <a:t>, </a:t>
            </a:r>
            <a:r>
              <a:rPr lang="de-DE" dirty="0" err="1">
                <a:solidFill>
                  <a:schemeClr val="tx1"/>
                </a:solidFill>
              </a:rPr>
              <a:t>mocking</a:t>
            </a:r>
            <a:r>
              <a:rPr lang="de-DE" dirty="0">
                <a:solidFill>
                  <a:schemeClr val="tx1"/>
                </a:solidFill>
              </a:rPr>
              <a:t> _</a:t>
            </a:r>
            <a:r>
              <a:rPr lang="de-DE" dirty="0" err="1">
                <a:solidFill>
                  <a:schemeClr val="tx1"/>
                </a:solidFill>
              </a:rPr>
              <a:t>imethodcall</a:t>
            </a:r>
            <a:r>
              <a:rPr lang="de-DE" dirty="0">
                <a:solidFill>
                  <a:schemeClr val="tx1"/>
                </a:solidFill>
              </a:rPr>
              <a:t>/_</a:t>
            </a:r>
            <a:r>
              <a:rPr lang="de-DE" dirty="0" err="1">
                <a:solidFill>
                  <a:schemeClr val="tx1"/>
                </a:solidFill>
              </a:rPr>
              <a:t>methodcall</a:t>
            </a:r>
            <a:r>
              <a:rPr lang="de-DE" dirty="0">
                <a:solidFill>
                  <a:schemeClr val="tx1"/>
                </a:solidFill>
              </a:rPr>
              <a:t>)</a:t>
            </a:r>
          </a:p>
          <a:p>
            <a:pPr algn="ctr"/>
            <a:endParaRPr lang="de-DE" dirty="0">
              <a:solidFill>
                <a:schemeClr val="tx1"/>
              </a:solidFill>
            </a:endParaRPr>
          </a:p>
          <a:p>
            <a:pPr algn="ctr"/>
            <a:endParaRPr lang="de-DE" dirty="0">
              <a:solidFill>
                <a:schemeClr val="tx1"/>
              </a:solidFill>
            </a:endParaRPr>
          </a:p>
          <a:p>
            <a:pPr algn="ctr"/>
            <a:endParaRPr lang="de-DE" dirty="0">
              <a:solidFill>
                <a:schemeClr val="tx1"/>
              </a:solidFill>
            </a:endParaRPr>
          </a:p>
        </p:txBody>
      </p:sp>
      <p:sp>
        <p:nvSpPr>
          <p:cNvPr id="23" name="Rectangle 22">
            <a:extLst>
              <a:ext uri="{FF2B5EF4-FFF2-40B4-BE49-F238E27FC236}">
                <a16:creationId xmlns:a16="http://schemas.microsoft.com/office/drawing/2014/main" id="{55D649CF-B3C2-9C4D-8F34-991217CF4BB5}"/>
              </a:ext>
            </a:extLst>
          </p:cNvPr>
          <p:cNvSpPr/>
          <p:nvPr/>
        </p:nvSpPr>
        <p:spPr>
          <a:xfrm>
            <a:off x="4775026" y="1469963"/>
            <a:ext cx="1642327"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In-memory </a:t>
            </a:r>
            <a:r>
              <a:rPr lang="de-DE" dirty="0" err="1">
                <a:solidFill>
                  <a:schemeClr val="tx1"/>
                </a:solidFill>
              </a:rPr>
              <a:t>repository</a:t>
            </a:r>
            <a:endParaRPr lang="de-DE" dirty="0">
              <a:solidFill>
                <a:schemeClr val="tx1"/>
              </a:solidFill>
            </a:endParaRPr>
          </a:p>
        </p:txBody>
      </p:sp>
      <p:sp>
        <p:nvSpPr>
          <p:cNvPr id="24" name="Rectangle 23">
            <a:extLst>
              <a:ext uri="{FF2B5EF4-FFF2-40B4-BE49-F238E27FC236}">
                <a16:creationId xmlns:a16="http://schemas.microsoft.com/office/drawing/2014/main" id="{03858562-F013-1A4C-9BDD-81F7E4A2FBD3}"/>
              </a:ext>
            </a:extLst>
          </p:cNvPr>
          <p:cNvSpPr/>
          <p:nvPr/>
        </p:nvSpPr>
        <p:spPr>
          <a:xfrm>
            <a:off x="417535" y="5539156"/>
            <a:ext cx="4107717" cy="913484"/>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WBEMConnection</a:t>
            </a:r>
            <a:r>
              <a:rPr lang="de-DE" dirty="0">
                <a:solidFill>
                  <a:schemeClr val="tx1"/>
                </a:solidFill>
              </a:rPr>
              <a:t> </a:t>
            </a:r>
            <a:r>
              <a:rPr lang="de-DE" dirty="0" err="1">
                <a:solidFill>
                  <a:schemeClr val="tx1"/>
                </a:solidFill>
              </a:rPr>
              <a:t>or</a:t>
            </a:r>
            <a:r>
              <a:rPr lang="de-DE" dirty="0">
                <a:solidFill>
                  <a:schemeClr val="tx1"/>
                </a:solidFill>
              </a:rPr>
              <a:t> </a:t>
            </a:r>
            <a:r>
              <a:rPr lang="de-DE" dirty="0" err="1">
                <a:solidFill>
                  <a:schemeClr val="tx1"/>
                </a:solidFill>
              </a:rPr>
              <a:t>FakeWBEMConnection</a:t>
            </a:r>
            <a:r>
              <a:rPr lang="de-DE" dirty="0">
                <a:solidFill>
                  <a:schemeClr val="tx1"/>
                </a:solidFill>
              </a:rPr>
              <a:t> </a:t>
            </a:r>
            <a:r>
              <a:rPr lang="de-DE" dirty="0" err="1">
                <a:solidFill>
                  <a:schemeClr val="tx1"/>
                </a:solidFill>
              </a:rPr>
              <a:t>as</a:t>
            </a:r>
            <a:r>
              <a:rPr lang="de-DE" dirty="0">
                <a:solidFill>
                  <a:schemeClr val="tx1"/>
                </a:solidFill>
              </a:rPr>
              <a:t> </a:t>
            </a:r>
            <a:r>
              <a:rPr lang="de-DE" dirty="0" err="1">
                <a:solidFill>
                  <a:schemeClr val="tx1"/>
                </a:solidFill>
              </a:rPr>
              <a:t>underlying</a:t>
            </a:r>
            <a:r>
              <a:rPr lang="de-DE" dirty="0">
                <a:solidFill>
                  <a:schemeClr val="tx1"/>
                </a:solidFill>
              </a:rPr>
              <a:t> </a:t>
            </a:r>
            <a:r>
              <a:rPr lang="de-DE" dirty="0" err="1">
                <a:solidFill>
                  <a:schemeClr val="tx1"/>
                </a:solidFill>
              </a:rPr>
              <a:t>connection</a:t>
            </a:r>
            <a:endParaRPr lang="de-DE" dirty="0">
              <a:solidFill>
                <a:schemeClr val="tx1"/>
              </a:solidFill>
            </a:endParaRPr>
          </a:p>
        </p:txBody>
      </p:sp>
      <p:sp>
        <p:nvSpPr>
          <p:cNvPr id="25" name="Rectangle 24">
            <a:extLst>
              <a:ext uri="{FF2B5EF4-FFF2-40B4-BE49-F238E27FC236}">
                <a16:creationId xmlns:a16="http://schemas.microsoft.com/office/drawing/2014/main" id="{DE8C6C1B-6E50-0647-9F2D-94FFBD7BC62A}"/>
              </a:ext>
            </a:extLst>
          </p:cNvPr>
          <p:cNvSpPr/>
          <p:nvPr/>
        </p:nvSpPr>
        <p:spPr>
          <a:xfrm>
            <a:off x="4659086" y="4274564"/>
            <a:ext cx="3882322" cy="1672097"/>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WBEMConnection</a:t>
            </a:r>
            <a:br>
              <a:rPr lang="de-DE" dirty="0">
                <a:solidFill>
                  <a:schemeClr val="tx1"/>
                </a:solidFill>
              </a:rPr>
            </a:br>
            <a:r>
              <a:rPr lang="de-DE" dirty="0">
                <a:solidFill>
                  <a:schemeClr val="tx1"/>
                </a:solidFill>
              </a:rPr>
              <a:t> (</a:t>
            </a:r>
            <a:r>
              <a:rPr lang="de-DE" dirty="0" err="1">
                <a:solidFill>
                  <a:schemeClr val="tx1"/>
                </a:solidFill>
              </a:rPr>
              <a:t>for</a:t>
            </a:r>
            <a:r>
              <a:rPr lang="de-DE" dirty="0">
                <a:solidFill>
                  <a:schemeClr val="tx1"/>
                </a:solidFill>
              </a:rPr>
              <a:t> </a:t>
            </a:r>
            <a:r>
              <a:rPr lang="de-DE" dirty="0" err="1">
                <a:solidFill>
                  <a:schemeClr val="tx1"/>
                </a:solidFill>
              </a:rPr>
              <a:t>updating</a:t>
            </a:r>
            <a:r>
              <a:rPr lang="de-DE" dirty="0">
                <a:solidFill>
                  <a:schemeClr val="tx1"/>
                </a:solidFill>
              </a:rPr>
              <a:t> a real WBEM </a:t>
            </a:r>
            <a:r>
              <a:rPr lang="de-DE" dirty="0" err="1">
                <a:solidFill>
                  <a:schemeClr val="tx1"/>
                </a:solidFill>
              </a:rPr>
              <a:t>server‘s</a:t>
            </a:r>
            <a:r>
              <a:rPr lang="de-DE" dirty="0">
                <a:solidFill>
                  <a:schemeClr val="tx1"/>
                </a:solidFill>
              </a:rPr>
              <a:t> </a:t>
            </a:r>
            <a:r>
              <a:rPr lang="de-DE" dirty="0" err="1">
                <a:solidFill>
                  <a:schemeClr val="tx1"/>
                </a:solidFill>
              </a:rPr>
              <a:t>repository</a:t>
            </a:r>
            <a:r>
              <a:rPr lang="de-DE" dirty="0">
                <a:solidFill>
                  <a:schemeClr val="tx1"/>
                </a:solidFill>
              </a:rPr>
              <a:t>)</a:t>
            </a:r>
            <a:br>
              <a:rPr lang="de-DE" dirty="0">
                <a:solidFill>
                  <a:schemeClr val="tx1"/>
                </a:solidFill>
              </a:rPr>
            </a:br>
            <a:r>
              <a:rPr lang="de-DE" dirty="0" err="1">
                <a:solidFill>
                  <a:srgbClr val="FF0000"/>
                </a:solidFill>
              </a:rPr>
              <a:t>Gets</a:t>
            </a:r>
            <a:r>
              <a:rPr lang="de-DE" dirty="0">
                <a:solidFill>
                  <a:srgbClr val="FF0000"/>
                </a:solidFill>
              </a:rPr>
              <a:t> </a:t>
            </a:r>
            <a:r>
              <a:rPr lang="de-DE" dirty="0" err="1">
                <a:solidFill>
                  <a:srgbClr val="FF0000"/>
                </a:solidFill>
              </a:rPr>
              <a:t>replaced</a:t>
            </a:r>
            <a:r>
              <a:rPr lang="de-DE" dirty="0">
                <a:solidFill>
                  <a:srgbClr val="FF0000"/>
                </a:solidFill>
              </a:rPr>
              <a:t> </a:t>
            </a:r>
            <a:r>
              <a:rPr lang="de-DE" dirty="0" err="1">
                <a:solidFill>
                  <a:srgbClr val="FF0000"/>
                </a:solidFill>
              </a:rPr>
              <a:t>with</a:t>
            </a:r>
            <a:r>
              <a:rPr lang="de-DE" dirty="0">
                <a:solidFill>
                  <a:srgbClr val="FF0000"/>
                </a:solidFill>
              </a:rPr>
              <a:t> </a:t>
            </a:r>
            <a:r>
              <a:rPr lang="de-DE" dirty="0" err="1">
                <a:solidFill>
                  <a:srgbClr val="FF0000"/>
                </a:solidFill>
              </a:rPr>
              <a:t>MOFWBEMConnection</a:t>
            </a:r>
            <a:r>
              <a:rPr lang="de-DE" dirty="0">
                <a:solidFill>
                  <a:srgbClr val="FF0000"/>
                </a:solidFill>
              </a:rPr>
              <a:t>!!</a:t>
            </a:r>
          </a:p>
        </p:txBody>
      </p:sp>
      <p:sp>
        <p:nvSpPr>
          <p:cNvPr id="26" name="TextBox 25">
            <a:extLst>
              <a:ext uri="{FF2B5EF4-FFF2-40B4-BE49-F238E27FC236}">
                <a16:creationId xmlns:a16="http://schemas.microsoft.com/office/drawing/2014/main" id="{C503D2BF-3347-B044-804A-AD99472C5CD0}"/>
              </a:ext>
            </a:extLst>
          </p:cNvPr>
          <p:cNvSpPr txBox="1"/>
          <p:nvPr/>
        </p:nvSpPr>
        <p:spPr>
          <a:xfrm>
            <a:off x="4902450" y="6083307"/>
            <a:ext cx="4579008" cy="648221"/>
          </a:xfrm>
          <a:prstGeom prst="rect">
            <a:avLst/>
          </a:prstGeom>
          <a:noFill/>
        </p:spPr>
        <p:txBody>
          <a:bodyPr wrap="square" rtlCol="0">
            <a:spAutoFit/>
          </a:bodyPr>
          <a:lstStyle/>
          <a:p>
            <a:r>
              <a:rPr lang="de-DE" dirty="0"/>
              <a:t>TODO(Karl): </a:t>
            </a:r>
            <a:r>
              <a:rPr lang="de-DE" dirty="0" err="1"/>
              <a:t>Verify</a:t>
            </a:r>
            <a:r>
              <a:rPr lang="de-DE" dirty="0"/>
              <a:t> </a:t>
            </a:r>
            <a:r>
              <a:rPr lang="de-DE" dirty="0" err="1"/>
              <a:t>whether</a:t>
            </a:r>
            <a:r>
              <a:rPr lang="de-DE" dirty="0"/>
              <a:t> </a:t>
            </a:r>
            <a:r>
              <a:rPr lang="de-DE" dirty="0" err="1"/>
              <a:t>the</a:t>
            </a:r>
            <a:r>
              <a:rPr lang="de-DE" dirty="0"/>
              <a:t> </a:t>
            </a:r>
            <a:r>
              <a:rPr lang="de-DE" dirty="0" err="1"/>
              <a:t>mof_compiler</a:t>
            </a:r>
            <a:r>
              <a:rPr lang="de-DE" dirty="0"/>
              <a:t> </a:t>
            </a:r>
            <a:r>
              <a:rPr lang="de-DE" dirty="0" err="1"/>
              <a:t>script</a:t>
            </a:r>
            <a:r>
              <a:rPr lang="de-DE" dirty="0"/>
              <a:t> </a:t>
            </a:r>
            <a:r>
              <a:rPr lang="de-DE" dirty="0" err="1"/>
              <a:t>updates</a:t>
            </a:r>
            <a:r>
              <a:rPr lang="de-DE" dirty="0"/>
              <a:t> </a:t>
            </a:r>
            <a:r>
              <a:rPr lang="de-DE" dirty="0" err="1"/>
              <a:t>the</a:t>
            </a:r>
            <a:r>
              <a:rPr lang="de-DE" dirty="0"/>
              <a:t> </a:t>
            </a:r>
            <a:r>
              <a:rPr lang="de-DE" dirty="0" err="1"/>
              <a:t>repo</a:t>
            </a:r>
            <a:r>
              <a:rPr lang="de-DE" dirty="0"/>
              <a:t> </a:t>
            </a:r>
            <a:r>
              <a:rPr lang="de-DE" dirty="0" err="1"/>
              <a:t>of</a:t>
            </a:r>
            <a:r>
              <a:rPr lang="de-DE" dirty="0"/>
              <a:t> a WBEM </a:t>
            </a:r>
            <a:r>
              <a:rPr lang="de-DE" dirty="0" err="1"/>
              <a:t>server</a:t>
            </a:r>
            <a:endParaRPr lang="de-DE" dirty="0"/>
          </a:p>
        </p:txBody>
      </p:sp>
      <p:sp>
        <p:nvSpPr>
          <p:cNvPr id="3" name="Date Placeholder 2">
            <a:extLst>
              <a:ext uri="{FF2B5EF4-FFF2-40B4-BE49-F238E27FC236}">
                <a16:creationId xmlns:a16="http://schemas.microsoft.com/office/drawing/2014/main" id="{5490DCFB-3B50-438B-9964-6CF9B83B7441}"/>
              </a:ext>
            </a:extLst>
          </p:cNvPr>
          <p:cNvSpPr>
            <a:spLocks noGrp="1"/>
          </p:cNvSpPr>
          <p:nvPr>
            <p:ph type="dt" sz="half" idx="10"/>
          </p:nvPr>
        </p:nvSpPr>
        <p:spPr/>
        <p:txBody>
          <a:bodyPr/>
          <a:lstStyle/>
          <a:p>
            <a:fld id="{BC6AA058-3889-4DB2-9948-474ED9D2A12D}" type="datetime1">
              <a:rPr lang="de-DE" smtClean="0"/>
              <a:t>06.04.2020</a:t>
            </a:fld>
            <a:endParaRPr lang="de-DE"/>
          </a:p>
        </p:txBody>
      </p:sp>
      <p:sp>
        <p:nvSpPr>
          <p:cNvPr id="5" name="Slide Number Placeholder 4">
            <a:extLst>
              <a:ext uri="{FF2B5EF4-FFF2-40B4-BE49-F238E27FC236}">
                <a16:creationId xmlns:a16="http://schemas.microsoft.com/office/drawing/2014/main" id="{0161E838-557D-42A4-AC2C-DB91B29468DE}"/>
              </a:ext>
            </a:extLst>
          </p:cNvPr>
          <p:cNvSpPr>
            <a:spLocks noGrp="1"/>
          </p:cNvSpPr>
          <p:nvPr>
            <p:ph type="sldNum" sz="quarter" idx="12"/>
          </p:nvPr>
        </p:nvSpPr>
        <p:spPr/>
        <p:txBody>
          <a:bodyPr/>
          <a:lstStyle/>
          <a:p>
            <a:fld id="{266A34EE-793E-EA45-A2C1-765A5FA2B1F8}" type="slidenum">
              <a:rPr lang="de-DE" smtClean="0"/>
              <a:t>8</a:t>
            </a:fld>
            <a:endParaRPr lang="de-DE"/>
          </a:p>
        </p:txBody>
      </p:sp>
    </p:spTree>
    <p:extLst>
      <p:ext uri="{BB962C8B-B14F-4D97-AF65-F5344CB8AC3E}">
        <p14:creationId xmlns:p14="http://schemas.microsoft.com/office/powerpoint/2010/main" val="1199700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352671-A964-4918-B559-18C6BE5DA022}"/>
              </a:ext>
            </a:extLst>
          </p:cNvPr>
          <p:cNvSpPr/>
          <p:nvPr/>
        </p:nvSpPr>
        <p:spPr>
          <a:xfrm>
            <a:off x="5971908" y="5773749"/>
            <a:ext cx="5212647" cy="9771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solidFill>
                  <a:schemeClr val="tx1">
                    <a:lumMod val="95000"/>
                    <a:lumOff val="5000"/>
                  </a:schemeClr>
                </a:solidFill>
              </a:rPr>
              <a:t>Repository Data store</a:t>
            </a:r>
          </a:p>
          <a:p>
            <a:pPr lvl="0"/>
            <a:r>
              <a:rPr lang="en-US" dirty="0">
                <a:solidFill>
                  <a:prstClr val="black"/>
                </a:solidFill>
              </a:rPr>
              <a:t>Implements a physical store including common methods to get and store data.</a:t>
            </a:r>
          </a:p>
        </p:txBody>
      </p:sp>
      <p:sp>
        <p:nvSpPr>
          <p:cNvPr id="4" name="Rectangle 3">
            <a:extLst>
              <a:ext uri="{FF2B5EF4-FFF2-40B4-BE49-F238E27FC236}">
                <a16:creationId xmlns:a16="http://schemas.microsoft.com/office/drawing/2014/main" id="{A02DF70A-4D59-4921-96EC-99676DEE9F37}"/>
              </a:ext>
            </a:extLst>
          </p:cNvPr>
          <p:cNvSpPr/>
          <p:nvPr/>
        </p:nvSpPr>
        <p:spPr>
          <a:xfrm>
            <a:off x="5971908" y="3714278"/>
            <a:ext cx="5134040" cy="9771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lumMod val="95000"/>
                    <a:lumOff val="5000"/>
                  </a:schemeClr>
                </a:solidFill>
              </a:rPr>
              <a:t>WBEM Server Repository</a:t>
            </a:r>
          </a:p>
          <a:p>
            <a:pPr algn="ctr"/>
            <a:r>
              <a:rPr lang="en-US" dirty="0">
                <a:solidFill>
                  <a:schemeClr val="tx1">
                    <a:lumMod val="95000"/>
                    <a:lumOff val="5000"/>
                  </a:schemeClr>
                </a:solidFill>
              </a:rPr>
              <a:t>Implements repository responder for all </a:t>
            </a:r>
            <a:r>
              <a:rPr lang="en-US" dirty="0" err="1">
                <a:solidFill>
                  <a:schemeClr val="tx1">
                    <a:lumMod val="95000"/>
                    <a:lumOff val="5000"/>
                  </a:schemeClr>
                </a:solidFill>
              </a:rPr>
              <a:t>cim_operations</a:t>
            </a:r>
            <a:r>
              <a:rPr lang="en-US" dirty="0">
                <a:solidFill>
                  <a:schemeClr val="tx1">
                    <a:lumMod val="95000"/>
                    <a:lumOff val="5000"/>
                  </a:schemeClr>
                </a:solidFill>
              </a:rPr>
              <a:t>. This generates response data for each </a:t>
            </a:r>
            <a:r>
              <a:rPr lang="en-US" dirty="0" err="1">
                <a:solidFill>
                  <a:schemeClr val="tx1">
                    <a:lumMod val="95000"/>
                    <a:lumOff val="5000"/>
                  </a:schemeClr>
                </a:solidFill>
              </a:rPr>
              <a:t>CIM_Operation</a:t>
            </a:r>
            <a:r>
              <a:rPr lang="en-US" dirty="0">
                <a:solidFill>
                  <a:schemeClr val="tx1">
                    <a:lumMod val="95000"/>
                    <a:lumOff val="5000"/>
                  </a:schemeClr>
                </a:solidFill>
              </a:rPr>
              <a:t> from Data Store</a:t>
            </a:r>
          </a:p>
        </p:txBody>
      </p:sp>
      <p:sp>
        <p:nvSpPr>
          <p:cNvPr id="5" name="Rectangle 4">
            <a:extLst>
              <a:ext uri="{FF2B5EF4-FFF2-40B4-BE49-F238E27FC236}">
                <a16:creationId xmlns:a16="http://schemas.microsoft.com/office/drawing/2014/main" id="{305E8715-D7DD-4DE6-B417-8BE29214F814}"/>
              </a:ext>
            </a:extLst>
          </p:cNvPr>
          <p:cNvSpPr/>
          <p:nvPr/>
        </p:nvSpPr>
        <p:spPr>
          <a:xfrm>
            <a:off x="1530417" y="2143907"/>
            <a:ext cx="6472187" cy="12990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lumMod val="95000"/>
                    <a:lumOff val="5000"/>
                  </a:schemeClr>
                </a:solidFill>
              </a:rPr>
              <a:t>WBEM Server Layer ( The CIMOM) – This is </a:t>
            </a:r>
            <a:r>
              <a:rPr lang="en-US" dirty="0" err="1">
                <a:solidFill>
                  <a:schemeClr val="tx1">
                    <a:lumMod val="95000"/>
                    <a:lumOff val="5000"/>
                  </a:schemeClr>
                </a:solidFill>
              </a:rPr>
              <a:t>FakeWBEMConnection</a:t>
            </a:r>
            <a:r>
              <a:rPr lang="en-US" dirty="0">
                <a:solidFill>
                  <a:schemeClr val="tx1">
                    <a:lumMod val="95000"/>
                    <a:lumOff val="5000"/>
                  </a:schemeClr>
                </a:solidFill>
              </a:rPr>
              <a:t>.</a:t>
            </a:r>
          </a:p>
          <a:p>
            <a:pPr algn="ctr"/>
            <a:r>
              <a:rPr lang="en-US" dirty="0">
                <a:solidFill>
                  <a:schemeClr val="tx1">
                    <a:lumMod val="95000"/>
                    <a:lumOff val="5000"/>
                  </a:schemeClr>
                </a:solidFill>
              </a:rPr>
              <a:t>It implements Mechanism to route to repository or providers</a:t>
            </a:r>
          </a:p>
        </p:txBody>
      </p:sp>
      <p:sp>
        <p:nvSpPr>
          <p:cNvPr id="6" name="Rectangle 5">
            <a:extLst>
              <a:ext uri="{FF2B5EF4-FFF2-40B4-BE49-F238E27FC236}">
                <a16:creationId xmlns:a16="http://schemas.microsoft.com/office/drawing/2014/main" id="{339A7F88-AA0C-4B14-B467-5AEFF91A2661}"/>
              </a:ext>
            </a:extLst>
          </p:cNvPr>
          <p:cNvSpPr/>
          <p:nvPr/>
        </p:nvSpPr>
        <p:spPr>
          <a:xfrm>
            <a:off x="441960" y="3763046"/>
            <a:ext cx="3177139" cy="7315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lumMod val="95000"/>
                    <a:lumOff val="5000"/>
                  </a:schemeClr>
                </a:solidFill>
              </a:rPr>
              <a:t>WBEM Server Provider Interface</a:t>
            </a:r>
          </a:p>
          <a:p>
            <a:pPr algn="ctr"/>
            <a:r>
              <a:rPr lang="en-US" dirty="0">
                <a:solidFill>
                  <a:schemeClr val="tx1">
                    <a:lumMod val="95000"/>
                    <a:lumOff val="5000"/>
                  </a:schemeClr>
                </a:solidFill>
              </a:rPr>
              <a:t>(Manager and API)</a:t>
            </a:r>
          </a:p>
        </p:txBody>
      </p:sp>
      <p:sp>
        <p:nvSpPr>
          <p:cNvPr id="7" name="Rectangle 6">
            <a:extLst>
              <a:ext uri="{FF2B5EF4-FFF2-40B4-BE49-F238E27FC236}">
                <a16:creationId xmlns:a16="http://schemas.microsoft.com/office/drawing/2014/main" id="{26CD451D-64E4-4C74-A57D-60377D94A96E}"/>
              </a:ext>
            </a:extLst>
          </p:cNvPr>
          <p:cNvSpPr/>
          <p:nvPr/>
        </p:nvSpPr>
        <p:spPr>
          <a:xfrm>
            <a:off x="441960" y="4784089"/>
            <a:ext cx="1753403" cy="9771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lumMod val="95000"/>
                    <a:lumOff val="5000"/>
                  </a:schemeClr>
                </a:solidFill>
              </a:rPr>
              <a:t>WBEM Server </a:t>
            </a:r>
          </a:p>
          <a:p>
            <a:pPr algn="ctr"/>
            <a:r>
              <a:rPr lang="en-US" dirty="0">
                <a:solidFill>
                  <a:schemeClr val="tx1">
                    <a:lumMod val="95000"/>
                    <a:lumOff val="5000"/>
                  </a:schemeClr>
                </a:solidFill>
              </a:rPr>
              <a:t>Provider</a:t>
            </a:r>
          </a:p>
        </p:txBody>
      </p:sp>
      <p:sp>
        <p:nvSpPr>
          <p:cNvPr id="8" name="Rectangle 7">
            <a:extLst>
              <a:ext uri="{FF2B5EF4-FFF2-40B4-BE49-F238E27FC236}">
                <a16:creationId xmlns:a16="http://schemas.microsoft.com/office/drawing/2014/main" id="{D8759C7A-9E90-4F35-9741-9F0263C5AA24}"/>
              </a:ext>
            </a:extLst>
          </p:cNvPr>
          <p:cNvSpPr/>
          <p:nvPr/>
        </p:nvSpPr>
        <p:spPr>
          <a:xfrm>
            <a:off x="1941094" y="5416809"/>
            <a:ext cx="1753403" cy="9771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lumMod val="95000"/>
                    <a:lumOff val="5000"/>
                  </a:schemeClr>
                </a:solidFill>
              </a:rPr>
              <a:t>WBEM Server </a:t>
            </a:r>
          </a:p>
          <a:p>
            <a:pPr algn="ctr"/>
            <a:r>
              <a:rPr lang="en-US" dirty="0">
                <a:solidFill>
                  <a:schemeClr val="tx1">
                    <a:lumMod val="95000"/>
                    <a:lumOff val="5000"/>
                  </a:schemeClr>
                </a:solidFill>
              </a:rPr>
              <a:t>Provider</a:t>
            </a:r>
          </a:p>
        </p:txBody>
      </p:sp>
      <p:sp>
        <p:nvSpPr>
          <p:cNvPr id="9" name="Rectangle 8">
            <a:extLst>
              <a:ext uri="{FF2B5EF4-FFF2-40B4-BE49-F238E27FC236}">
                <a16:creationId xmlns:a16="http://schemas.microsoft.com/office/drawing/2014/main" id="{9B84118E-A4F3-4540-AFE4-7C706535B88A}"/>
              </a:ext>
            </a:extLst>
          </p:cNvPr>
          <p:cNvSpPr/>
          <p:nvPr/>
        </p:nvSpPr>
        <p:spPr>
          <a:xfrm>
            <a:off x="8826366" y="1683730"/>
            <a:ext cx="3291839" cy="19253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lumMod val="95000"/>
                    <a:lumOff val="5000"/>
                  </a:schemeClr>
                </a:solidFill>
              </a:rPr>
              <a:t>Mock Initiator</a:t>
            </a:r>
          </a:p>
          <a:p>
            <a:pPr algn="ctr"/>
            <a:r>
              <a:rPr lang="en-US" dirty="0" err="1">
                <a:solidFill>
                  <a:schemeClr val="tx1">
                    <a:lumMod val="95000"/>
                    <a:lumOff val="5000"/>
                  </a:schemeClr>
                </a:solidFill>
              </a:rPr>
              <a:t>FakeWbemconnection</a:t>
            </a:r>
            <a:r>
              <a:rPr lang="en-US" dirty="0">
                <a:solidFill>
                  <a:schemeClr val="tx1">
                    <a:lumMod val="95000"/>
                    <a:lumOff val="5000"/>
                  </a:schemeClr>
                </a:solidFill>
              </a:rPr>
              <a:t> __</a:t>
            </a:r>
            <a:r>
              <a:rPr lang="en-US" dirty="0" err="1">
                <a:solidFill>
                  <a:schemeClr val="tx1">
                    <a:lumMod val="95000"/>
                    <a:lumOff val="5000"/>
                  </a:schemeClr>
                </a:solidFill>
              </a:rPr>
              <a:t>init</a:t>
            </a:r>
            <a:r>
              <a:rPr lang="en-US" dirty="0">
                <a:solidFill>
                  <a:schemeClr val="tx1">
                    <a:lumMod val="95000"/>
                    <a:lumOff val="5000"/>
                  </a:schemeClr>
                </a:solidFill>
              </a:rPr>
              <a:t>__</a:t>
            </a:r>
          </a:p>
          <a:p>
            <a:pPr algn="ctr"/>
            <a:r>
              <a:rPr lang="en-US" dirty="0">
                <a:solidFill>
                  <a:schemeClr val="tx1">
                    <a:lumMod val="95000"/>
                    <a:lumOff val="5000"/>
                  </a:schemeClr>
                </a:solidFill>
              </a:rPr>
              <a:t>Catch calls from </a:t>
            </a:r>
            <a:r>
              <a:rPr lang="en-US" dirty="0" err="1">
                <a:solidFill>
                  <a:schemeClr val="tx1">
                    <a:lumMod val="95000"/>
                    <a:lumOff val="5000"/>
                  </a:schemeClr>
                </a:solidFill>
              </a:rPr>
              <a:t>MethodCall</a:t>
            </a:r>
            <a:r>
              <a:rPr lang="en-US" dirty="0">
                <a:solidFill>
                  <a:schemeClr val="tx1">
                    <a:lumMod val="95000"/>
                    <a:lumOff val="5000"/>
                  </a:schemeClr>
                </a:solidFill>
              </a:rPr>
              <a:t> and</a:t>
            </a:r>
          </a:p>
          <a:p>
            <a:pPr algn="ctr"/>
            <a:r>
              <a:rPr lang="en-US" dirty="0" err="1">
                <a:solidFill>
                  <a:schemeClr val="tx1">
                    <a:lumMod val="95000"/>
                    <a:lumOff val="5000"/>
                  </a:schemeClr>
                </a:solidFill>
              </a:rPr>
              <a:t>Imethod</a:t>
            </a:r>
            <a:r>
              <a:rPr lang="en-US" dirty="0">
                <a:solidFill>
                  <a:schemeClr val="tx1">
                    <a:lumMod val="95000"/>
                    <a:lumOff val="5000"/>
                  </a:schemeClr>
                </a:solidFill>
              </a:rPr>
              <a:t> call. Map to CIMOM Interface. Map returns back to </a:t>
            </a:r>
            <a:r>
              <a:rPr lang="en-US" dirty="0" err="1">
                <a:solidFill>
                  <a:schemeClr val="tx1">
                    <a:lumMod val="95000"/>
                    <a:lumOff val="5000"/>
                  </a:schemeClr>
                </a:solidFill>
              </a:rPr>
              <a:t>MethodCall</a:t>
            </a:r>
            <a:r>
              <a:rPr lang="en-US" dirty="0">
                <a:solidFill>
                  <a:schemeClr val="tx1">
                    <a:lumMod val="95000"/>
                    <a:lumOff val="5000"/>
                  </a:schemeClr>
                </a:solidFill>
              </a:rPr>
              <a:t> and </a:t>
            </a:r>
            <a:r>
              <a:rPr lang="en-US" dirty="0" err="1">
                <a:solidFill>
                  <a:schemeClr val="tx1">
                    <a:lumMod val="95000"/>
                    <a:lumOff val="5000"/>
                  </a:schemeClr>
                </a:solidFill>
              </a:rPr>
              <a:t>IMethodCall</a:t>
            </a:r>
            <a:r>
              <a:rPr lang="en-US" dirty="0">
                <a:solidFill>
                  <a:schemeClr val="tx1">
                    <a:lumMod val="95000"/>
                    <a:lumOff val="5000"/>
                  </a:schemeClr>
                </a:solidFill>
              </a:rPr>
              <a:t> responses</a:t>
            </a:r>
          </a:p>
        </p:txBody>
      </p:sp>
      <p:sp>
        <p:nvSpPr>
          <p:cNvPr id="10" name="TextBox 9">
            <a:extLst>
              <a:ext uri="{FF2B5EF4-FFF2-40B4-BE49-F238E27FC236}">
                <a16:creationId xmlns:a16="http://schemas.microsoft.com/office/drawing/2014/main" id="{E11063AD-0AB4-4CB3-86BA-F6BEB178BB0E}"/>
              </a:ext>
            </a:extLst>
          </p:cNvPr>
          <p:cNvSpPr txBox="1"/>
          <p:nvPr/>
        </p:nvSpPr>
        <p:spPr>
          <a:xfrm>
            <a:off x="1164657" y="375385"/>
            <a:ext cx="7962885" cy="369332"/>
          </a:xfrm>
          <a:prstGeom prst="rect">
            <a:avLst/>
          </a:prstGeom>
          <a:noFill/>
        </p:spPr>
        <p:txBody>
          <a:bodyPr wrap="none" rtlCol="0">
            <a:spAutoFit/>
          </a:bodyPr>
          <a:lstStyle/>
          <a:p>
            <a:r>
              <a:rPr lang="en-US" dirty="0"/>
              <a:t>Another possible structure for the complete mocker as a set of classes, KS Jan 2020</a:t>
            </a:r>
          </a:p>
        </p:txBody>
      </p:sp>
      <p:sp>
        <p:nvSpPr>
          <p:cNvPr id="11" name="Rectangle 10">
            <a:extLst>
              <a:ext uri="{FF2B5EF4-FFF2-40B4-BE49-F238E27FC236}">
                <a16:creationId xmlns:a16="http://schemas.microsoft.com/office/drawing/2014/main" id="{C5A79D51-A340-4599-B922-891676DA3637}"/>
              </a:ext>
            </a:extLst>
          </p:cNvPr>
          <p:cNvSpPr/>
          <p:nvPr/>
        </p:nvSpPr>
        <p:spPr>
          <a:xfrm>
            <a:off x="9865893" y="549989"/>
            <a:ext cx="2145633" cy="9771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lumMod val="95000"/>
                    <a:lumOff val="5000"/>
                  </a:schemeClr>
                </a:solidFill>
              </a:rPr>
              <a:t>WBEMConnection</a:t>
            </a:r>
            <a:endParaRPr lang="en-US" dirty="0">
              <a:solidFill>
                <a:schemeClr val="tx1">
                  <a:lumMod val="95000"/>
                  <a:lumOff val="5000"/>
                </a:schemeClr>
              </a:solidFill>
            </a:endParaRPr>
          </a:p>
          <a:p>
            <a:pPr algn="ctr"/>
            <a:r>
              <a:rPr lang="en-US" dirty="0" err="1">
                <a:solidFill>
                  <a:schemeClr val="tx1">
                    <a:lumMod val="95000"/>
                    <a:lumOff val="5000"/>
                  </a:schemeClr>
                </a:solidFill>
              </a:rPr>
              <a:t>MethodCall</a:t>
            </a:r>
            <a:r>
              <a:rPr lang="en-US" dirty="0">
                <a:solidFill>
                  <a:schemeClr val="tx1">
                    <a:lumMod val="95000"/>
                    <a:lumOff val="5000"/>
                  </a:schemeClr>
                </a:solidFill>
              </a:rPr>
              <a:t> and </a:t>
            </a:r>
            <a:r>
              <a:rPr lang="en-US" dirty="0" err="1">
                <a:solidFill>
                  <a:schemeClr val="tx1">
                    <a:lumMod val="95000"/>
                    <a:lumOff val="5000"/>
                  </a:schemeClr>
                </a:solidFill>
              </a:rPr>
              <a:t>IMethodCall</a:t>
            </a:r>
            <a:endParaRPr lang="en-US" dirty="0">
              <a:solidFill>
                <a:schemeClr val="tx1">
                  <a:lumMod val="95000"/>
                  <a:lumOff val="5000"/>
                </a:schemeClr>
              </a:solidFill>
            </a:endParaRPr>
          </a:p>
          <a:p>
            <a:pPr algn="ctr"/>
            <a:endParaRPr lang="en-US" dirty="0">
              <a:solidFill>
                <a:schemeClr val="tx1">
                  <a:lumMod val="95000"/>
                  <a:lumOff val="5000"/>
                </a:schemeClr>
              </a:solidFill>
            </a:endParaRPr>
          </a:p>
        </p:txBody>
      </p:sp>
      <p:cxnSp>
        <p:nvCxnSpPr>
          <p:cNvPr id="13" name="Straight Arrow Connector 12">
            <a:extLst>
              <a:ext uri="{FF2B5EF4-FFF2-40B4-BE49-F238E27FC236}">
                <a16:creationId xmlns:a16="http://schemas.microsoft.com/office/drawing/2014/main" id="{3129DA6D-A2BC-4FA5-932E-8E3405DBDA12}"/>
              </a:ext>
            </a:extLst>
          </p:cNvPr>
          <p:cNvCxnSpPr/>
          <p:nvPr/>
        </p:nvCxnSpPr>
        <p:spPr>
          <a:xfrm>
            <a:off x="8002604" y="2329048"/>
            <a:ext cx="823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10EDFA5-228A-4F85-A424-49B5DF349FFC}"/>
              </a:ext>
            </a:extLst>
          </p:cNvPr>
          <p:cNvSpPr txBox="1"/>
          <p:nvPr/>
        </p:nvSpPr>
        <p:spPr>
          <a:xfrm>
            <a:off x="8162223" y="2252312"/>
            <a:ext cx="546945" cy="253916"/>
          </a:xfrm>
          <a:prstGeom prst="rect">
            <a:avLst/>
          </a:prstGeom>
          <a:noFill/>
        </p:spPr>
        <p:txBody>
          <a:bodyPr wrap="none" rtlCol="0">
            <a:spAutoFit/>
          </a:bodyPr>
          <a:lstStyle/>
          <a:p>
            <a:r>
              <a:rPr lang="en-US" sz="1050" dirty="0"/>
              <a:t>Create</a:t>
            </a:r>
          </a:p>
        </p:txBody>
      </p:sp>
      <p:cxnSp>
        <p:nvCxnSpPr>
          <p:cNvPr id="16" name="Straight Arrow Connector 15">
            <a:extLst>
              <a:ext uri="{FF2B5EF4-FFF2-40B4-BE49-F238E27FC236}">
                <a16:creationId xmlns:a16="http://schemas.microsoft.com/office/drawing/2014/main" id="{1D46E456-56C7-48BB-A385-35D55E548706}"/>
              </a:ext>
            </a:extLst>
          </p:cNvPr>
          <p:cNvCxnSpPr/>
          <p:nvPr/>
        </p:nvCxnSpPr>
        <p:spPr>
          <a:xfrm flipH="1">
            <a:off x="8002604" y="2868328"/>
            <a:ext cx="823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4C37C5D-4C0F-4A42-8FE9-B5EAE8E7ED1C}"/>
              </a:ext>
            </a:extLst>
          </p:cNvPr>
          <p:cNvCxnSpPr/>
          <p:nvPr/>
        </p:nvCxnSpPr>
        <p:spPr>
          <a:xfrm>
            <a:off x="8002604" y="3234088"/>
            <a:ext cx="823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75DBC46-F6A5-4D72-B567-64554701560B}"/>
              </a:ext>
            </a:extLst>
          </p:cNvPr>
          <p:cNvSpPr txBox="1"/>
          <p:nvPr/>
        </p:nvSpPr>
        <p:spPr>
          <a:xfrm>
            <a:off x="8078866" y="2686977"/>
            <a:ext cx="713657" cy="400110"/>
          </a:xfrm>
          <a:prstGeom prst="rect">
            <a:avLst/>
          </a:prstGeom>
          <a:noFill/>
        </p:spPr>
        <p:txBody>
          <a:bodyPr wrap="none" rtlCol="0">
            <a:spAutoFit/>
          </a:bodyPr>
          <a:lstStyle/>
          <a:p>
            <a:r>
              <a:rPr lang="en-US" sz="1000" dirty="0"/>
              <a:t>Operation</a:t>
            </a:r>
          </a:p>
          <a:p>
            <a:r>
              <a:rPr lang="en-US" sz="1000" dirty="0"/>
              <a:t>Call</a:t>
            </a:r>
          </a:p>
        </p:txBody>
      </p:sp>
      <p:sp>
        <p:nvSpPr>
          <p:cNvPr id="20" name="TextBox 19">
            <a:extLst>
              <a:ext uri="{FF2B5EF4-FFF2-40B4-BE49-F238E27FC236}">
                <a16:creationId xmlns:a16="http://schemas.microsoft.com/office/drawing/2014/main" id="{5698BD22-6F10-4D94-A143-76181CF4BE22}"/>
              </a:ext>
            </a:extLst>
          </p:cNvPr>
          <p:cNvSpPr txBox="1"/>
          <p:nvPr/>
        </p:nvSpPr>
        <p:spPr>
          <a:xfrm>
            <a:off x="8028462" y="3045507"/>
            <a:ext cx="739305" cy="415498"/>
          </a:xfrm>
          <a:prstGeom prst="rect">
            <a:avLst/>
          </a:prstGeom>
          <a:noFill/>
        </p:spPr>
        <p:txBody>
          <a:bodyPr wrap="none" rtlCol="0">
            <a:spAutoFit/>
          </a:bodyPr>
          <a:lstStyle/>
          <a:p>
            <a:r>
              <a:rPr lang="en-US" sz="1050" dirty="0"/>
              <a:t>Operation</a:t>
            </a:r>
          </a:p>
          <a:p>
            <a:r>
              <a:rPr lang="en-US" sz="1050" dirty="0"/>
              <a:t>Response</a:t>
            </a:r>
          </a:p>
        </p:txBody>
      </p:sp>
      <p:sp>
        <p:nvSpPr>
          <p:cNvPr id="22" name="Rectangle 21">
            <a:extLst>
              <a:ext uri="{FF2B5EF4-FFF2-40B4-BE49-F238E27FC236}">
                <a16:creationId xmlns:a16="http://schemas.microsoft.com/office/drawing/2014/main" id="{421D8CCE-6451-489E-A8E6-4601B4C86366}"/>
              </a:ext>
            </a:extLst>
          </p:cNvPr>
          <p:cNvSpPr/>
          <p:nvPr/>
        </p:nvSpPr>
        <p:spPr>
          <a:xfrm>
            <a:off x="1530417" y="810798"/>
            <a:ext cx="1753403" cy="9771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lumMod val="95000"/>
                    <a:lumOff val="5000"/>
                  </a:schemeClr>
                </a:solidFill>
              </a:rPr>
              <a:t>Mof</a:t>
            </a:r>
            <a:r>
              <a:rPr lang="en-US" dirty="0">
                <a:solidFill>
                  <a:schemeClr val="tx1">
                    <a:lumMod val="95000"/>
                    <a:lumOff val="5000"/>
                  </a:schemeClr>
                </a:solidFill>
              </a:rPr>
              <a:t> compiler remote</a:t>
            </a:r>
          </a:p>
        </p:txBody>
      </p:sp>
      <p:sp>
        <p:nvSpPr>
          <p:cNvPr id="23" name="Rectangle 22">
            <a:extLst>
              <a:ext uri="{FF2B5EF4-FFF2-40B4-BE49-F238E27FC236}">
                <a16:creationId xmlns:a16="http://schemas.microsoft.com/office/drawing/2014/main" id="{DF91F271-5F05-4C90-85AE-FC0BD9BB34E7}"/>
              </a:ext>
            </a:extLst>
          </p:cNvPr>
          <p:cNvSpPr/>
          <p:nvPr/>
        </p:nvSpPr>
        <p:spPr>
          <a:xfrm>
            <a:off x="3918802" y="3609113"/>
            <a:ext cx="1753403" cy="9771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lumMod val="95000"/>
                    <a:lumOff val="5000"/>
                  </a:schemeClr>
                </a:solidFill>
              </a:rPr>
              <a:t>Mof</a:t>
            </a:r>
            <a:r>
              <a:rPr lang="en-US" dirty="0">
                <a:solidFill>
                  <a:schemeClr val="tx1">
                    <a:lumMod val="95000"/>
                    <a:lumOff val="5000"/>
                  </a:schemeClr>
                </a:solidFill>
              </a:rPr>
              <a:t> compiler local</a:t>
            </a:r>
          </a:p>
        </p:txBody>
      </p:sp>
      <p:cxnSp>
        <p:nvCxnSpPr>
          <p:cNvPr id="25" name="Straight Arrow Connector 24">
            <a:extLst>
              <a:ext uri="{FF2B5EF4-FFF2-40B4-BE49-F238E27FC236}">
                <a16:creationId xmlns:a16="http://schemas.microsoft.com/office/drawing/2014/main" id="{A72B498B-9101-448B-A8F1-D3F4ABE0F86D}"/>
              </a:ext>
            </a:extLst>
          </p:cNvPr>
          <p:cNvCxnSpPr>
            <a:stCxn id="23" idx="3"/>
            <a:endCxn id="4" idx="1"/>
          </p:cNvCxnSpPr>
          <p:nvPr/>
        </p:nvCxnSpPr>
        <p:spPr>
          <a:xfrm>
            <a:off x="5672205" y="4097690"/>
            <a:ext cx="299703" cy="105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Speech Bubble: Rectangle with Corners Rounded 25">
            <a:extLst>
              <a:ext uri="{FF2B5EF4-FFF2-40B4-BE49-F238E27FC236}">
                <a16:creationId xmlns:a16="http://schemas.microsoft.com/office/drawing/2014/main" id="{2E3CD956-9301-453B-B88A-B43FD91751F7}"/>
              </a:ext>
            </a:extLst>
          </p:cNvPr>
          <p:cNvSpPr/>
          <p:nvPr/>
        </p:nvSpPr>
        <p:spPr>
          <a:xfrm>
            <a:off x="4795502" y="4891249"/>
            <a:ext cx="4030863" cy="734391"/>
          </a:xfrm>
          <a:prstGeom prst="wedgeRoundRectCallout">
            <a:avLst>
              <a:gd name="adj1" fmla="val -24261"/>
              <a:gd name="adj2" fmla="val -149862"/>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Not sure APIs are exactly the same</a:t>
            </a:r>
          </a:p>
          <a:p>
            <a:pPr algn="ctr"/>
            <a:r>
              <a:rPr lang="en-US" dirty="0">
                <a:solidFill>
                  <a:schemeClr val="tx1">
                    <a:lumMod val="95000"/>
                    <a:lumOff val="5000"/>
                  </a:schemeClr>
                </a:solidFill>
              </a:rPr>
              <a:t>Between </a:t>
            </a:r>
            <a:r>
              <a:rPr lang="en-US" dirty="0" err="1">
                <a:solidFill>
                  <a:schemeClr val="tx1">
                    <a:lumMod val="95000"/>
                    <a:lumOff val="5000"/>
                  </a:schemeClr>
                </a:solidFill>
              </a:rPr>
              <a:t>Baseconnection</a:t>
            </a:r>
            <a:r>
              <a:rPr lang="en-US" dirty="0">
                <a:solidFill>
                  <a:schemeClr val="tx1">
                    <a:lumMod val="95000"/>
                    <a:lumOff val="5000"/>
                  </a:schemeClr>
                </a:solidFill>
              </a:rPr>
              <a:t> and server repo, i.e. namespace definition.</a:t>
            </a:r>
          </a:p>
        </p:txBody>
      </p:sp>
      <p:sp>
        <p:nvSpPr>
          <p:cNvPr id="3" name="Date Placeholder 2">
            <a:extLst>
              <a:ext uri="{FF2B5EF4-FFF2-40B4-BE49-F238E27FC236}">
                <a16:creationId xmlns:a16="http://schemas.microsoft.com/office/drawing/2014/main" id="{09E6D522-F69F-4742-A076-5A73676EB6F7}"/>
              </a:ext>
            </a:extLst>
          </p:cNvPr>
          <p:cNvSpPr>
            <a:spLocks noGrp="1"/>
          </p:cNvSpPr>
          <p:nvPr>
            <p:ph type="dt" sz="half" idx="10"/>
          </p:nvPr>
        </p:nvSpPr>
        <p:spPr/>
        <p:txBody>
          <a:bodyPr/>
          <a:lstStyle/>
          <a:p>
            <a:fld id="{DB3A2185-C9E4-47F0-B338-5BAEE950952F}" type="datetime1">
              <a:rPr lang="de-DE" smtClean="0"/>
              <a:t>06.04.2020</a:t>
            </a:fld>
            <a:endParaRPr lang="de-DE"/>
          </a:p>
        </p:txBody>
      </p:sp>
      <p:sp>
        <p:nvSpPr>
          <p:cNvPr id="12" name="Slide Number Placeholder 11">
            <a:extLst>
              <a:ext uri="{FF2B5EF4-FFF2-40B4-BE49-F238E27FC236}">
                <a16:creationId xmlns:a16="http://schemas.microsoft.com/office/drawing/2014/main" id="{7292FE54-B263-4D8E-B275-8560A264C0C7}"/>
              </a:ext>
            </a:extLst>
          </p:cNvPr>
          <p:cNvSpPr>
            <a:spLocks noGrp="1"/>
          </p:cNvSpPr>
          <p:nvPr>
            <p:ph type="sldNum" sz="quarter" idx="12"/>
          </p:nvPr>
        </p:nvSpPr>
        <p:spPr/>
        <p:txBody>
          <a:bodyPr/>
          <a:lstStyle/>
          <a:p>
            <a:fld id="{266A34EE-793E-EA45-A2C1-765A5FA2B1F8}" type="slidenum">
              <a:rPr lang="de-DE" smtClean="0"/>
              <a:t>9</a:t>
            </a:fld>
            <a:endParaRPr lang="de-DE"/>
          </a:p>
        </p:txBody>
      </p:sp>
    </p:spTree>
    <p:extLst>
      <p:ext uri="{BB962C8B-B14F-4D97-AF65-F5344CB8AC3E}">
        <p14:creationId xmlns:p14="http://schemas.microsoft.com/office/powerpoint/2010/main" val="2106709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22794</TotalTime>
  <Words>3249</Words>
  <Application>Microsoft Office PowerPoint</Application>
  <PresentationFormat>Widescreen</PresentationFormat>
  <Paragraphs>411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Courier New</vt:lpstr>
      <vt:lpstr>Office Theme</vt:lpstr>
      <vt:lpstr>Notes/discussion of pywbem_mock directions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Providers and Registration</vt:lpstr>
      <vt:lpstr>Repository Interface</vt:lpstr>
      <vt:lpstr>Repository API - Namespaces</vt:lpstr>
      <vt:lpstr>Repository data Interface (cont)</vt:lpstr>
      <vt:lpstr>Repository API cont – The methods</vt:lpstr>
      <vt:lpstr>API Usage example</vt:lpstr>
      <vt:lpstr>The CIMOM</vt:lpstr>
      <vt:lpstr>CIM Providers</vt:lpstr>
      <vt:lpstr>Physical Repository Store</vt:lpstr>
      <vt:lpstr>Proposed steps</vt:lpstr>
      <vt:lpstr>Proposed CIM Repository 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Karl Schopmeyer</cp:lastModifiedBy>
  <cp:revision>90</cp:revision>
  <dcterms:created xsi:type="dcterms:W3CDTF">2018-12-14T15:24:12Z</dcterms:created>
  <dcterms:modified xsi:type="dcterms:W3CDTF">2020-04-06T14:54:27Z</dcterms:modified>
</cp:coreProperties>
</file>