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4" r:id="rId2"/>
    <p:sldId id="276" r:id="rId3"/>
    <p:sldId id="279" r:id="rId4"/>
    <p:sldId id="277" r:id="rId5"/>
    <p:sldId id="269" r:id="rId6"/>
    <p:sldId id="271" r:id="rId7"/>
    <p:sldId id="270" r:id="rId8"/>
    <p:sldId id="272" r:id="rId9"/>
    <p:sldId id="273" r:id="rId10"/>
    <p:sldId id="264" r:id="rId11"/>
    <p:sldId id="266" r:id="rId12"/>
    <p:sldId id="265" r:id="rId13"/>
    <p:sldId id="267" r:id="rId14"/>
    <p:sldId id="275" r:id="rId15"/>
    <p:sldId id="278" r:id="rId16"/>
    <p:sldId id="256" r:id="rId17"/>
    <p:sldId id="260" r:id="rId18"/>
    <p:sldId id="261" r:id="rId19"/>
    <p:sldId id="259" r:id="rId20"/>
    <p:sldId id="268" r:id="rId21"/>
    <p:sldId id="263" r:id="rId22"/>
    <p:sldId id="258" r:id="rId23"/>
    <p:sldId id="262" r:id="rId24"/>
    <p:sldId id="257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 autoAdjust="0"/>
    <p:restoredTop sz="94148"/>
  </p:normalViewPr>
  <p:slideViewPr>
    <p:cSldViewPr snapToGrid="0" snapToObjects="1">
      <p:cViewPr>
        <p:scale>
          <a:sx n="120" d="100"/>
          <a:sy n="120" d="100"/>
        </p:scale>
        <p:origin x="832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F78B0-A34D-4E1F-90F0-EA59C04644F7}" type="datetimeFigureOut">
              <a:rPr lang="en-US" smtClean="0"/>
              <a:t>5/3/20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F0EA5-9842-4083-B3A4-664377440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53A4-0F9D-FC4B-8324-34171284B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D8C85-9CA8-2F49-9ECC-7C6509535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2BB43-C6A4-7D46-A566-33088037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6EA-7CC5-477B-80F1-8AB2601F1F88}" type="datetime1">
              <a:rPr lang="de-DE" smtClean="0"/>
              <a:t>03.05.20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74E3-8D15-9B44-839C-D7E289AD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C011-C669-0946-8A0C-BD3316A7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07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6851-80FD-1945-A196-4D5EEA60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02C3F-705E-E24A-82F7-74CD6071C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FDABC-681F-824C-A5BA-2438C894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D0AD-818A-484C-988E-733D7CBF505E}" type="datetime1">
              <a:rPr lang="de-DE" smtClean="0"/>
              <a:t>03.05.20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054DB-BB6B-714C-8EDB-7D45237F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F050F-D6ED-7842-B39B-68D694D9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63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145E2-56A3-2A4A-A34A-62FDBE04B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FEA52-0AD2-ED48-BE2D-AA2A62CC8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592D1-37D6-274A-98E5-76FCA89F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DEE2-3947-4BBE-A32B-315C6EE14044}" type="datetime1">
              <a:rPr lang="de-DE" smtClean="0"/>
              <a:t>03.05.20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E95F6-4AAE-3B4F-994D-60928CDD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8B011-4AB5-A446-BACF-AE2C5CFC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43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20B4-8630-1A4A-90AB-63828FC9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989A-91F0-9A42-AF47-226A60067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39B67-4512-B242-BD3D-2E43E75D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A154-33EF-426C-A151-2F0AD3EBCF76}" type="datetime1">
              <a:rPr lang="de-DE" smtClean="0"/>
              <a:t>03.05.20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07DF0-A12C-D446-B9D7-69DD3B41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EAA31-38B2-A34D-8685-8E24F98E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1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0430-084D-7647-A2CF-2F34E769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4BA33-D713-004F-9C55-5DAEB3BF9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3A03-4141-2F45-903B-B9120E8D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F9E4-4360-499B-B36F-BA55A8609F7B}" type="datetime1">
              <a:rPr lang="de-DE" smtClean="0"/>
              <a:t>03.05.20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AC070-BB96-344E-AF69-BEECC575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AD6A9-4FB3-6349-B213-E0EE2F2C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73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8A14-B670-2346-ADD2-C0ACD461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D5335-174A-1E40-991C-5436BD2C9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8E88A-CF66-AF47-B94B-8DD091519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EB15B-6EA8-2844-ABB0-2F78F748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7C07-CFC3-4E8E-9E85-228C8B488CD1}" type="datetime1">
              <a:rPr lang="de-DE" smtClean="0"/>
              <a:t>03.05.20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ABF23-8CFC-C047-9A64-867E4969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E721B-0636-6546-AB05-F14D3A84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73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C3B1-BC0B-634B-82CC-C1A6BEEA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82189-8FBD-4744-AA99-9C450C10F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0C7A9-01EC-7742-B5B2-B047D130A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81EE0-0699-1C40-8661-62E1BA7F8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DDD0B-B679-0546-972C-4EA3A22CD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AC2AD-2B31-A14E-9FAE-C6A5797F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A030-BE9E-4DE4-821A-774F8CE2C808}" type="datetime1">
              <a:rPr lang="de-DE" smtClean="0"/>
              <a:t>03.05.20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E87BC-070E-E246-A44C-262AED05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B586C-83D6-E24F-BB3E-BB82FE36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95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B7F0-5819-2949-80CA-F187B5F4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CCF02-46AD-2A48-A760-A12DCF4B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111F-BD68-4F89-8423-E603AA9DA81C}" type="datetime1">
              <a:rPr lang="de-DE" smtClean="0"/>
              <a:t>03.05.20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E28B1-F915-5D49-AAE6-F28DC893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EA1F8-EEA9-1B41-89CE-0220928F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17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CAE41-1281-B445-AAA9-F47DB29F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27B1-BBA1-4C27-8A2F-E01354487744}" type="datetime1">
              <a:rPr lang="de-DE" smtClean="0"/>
              <a:t>03.05.20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7AC60-DD0C-3646-94AB-222348D4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D999D-BB05-D740-8D81-2BEEB601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45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0DAE-9256-F641-9C4F-476527D2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FC5FC-42F1-9C46-93F1-7A46487B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FD528-6655-234C-B1C4-0E0950CD6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D425D-8621-6C4A-8F5B-E1E91A61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E806-30D6-4F43-9FE9-861479A06D54}" type="datetime1">
              <a:rPr lang="de-DE" smtClean="0"/>
              <a:t>03.05.20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2A9D8-ABA2-A64E-9CFE-5F7D9368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8CDB6-CFE9-C846-BBB4-F00AECE0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00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5D05-40AE-6543-A7B2-2BF9AF29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A1E67-AAE8-874A-801A-1A998B8A7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74814-DAC3-1341-B439-619A3FFC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DF70F-756B-504B-AE6A-7B426334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03E5-ADE2-4F53-A13C-C278FC0E33C9}" type="datetime1">
              <a:rPr lang="de-DE" smtClean="0"/>
              <a:t>03.05.20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B9CC6-522F-454F-8DCA-A3DE4F93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DDF81-D893-3A42-908C-702F4DE5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74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9F5AE-7D3C-3140-AE74-1D38FBB9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3B1F4-B5AB-934D-8D3F-4C6260920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81864-AE76-8B40-8E86-522AA6BAC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56BB2-7B28-4BCB-B93F-B194B319E782}" type="datetime1">
              <a:rPr lang="de-DE" smtClean="0"/>
              <a:t>03.05.20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A486-A919-C14E-856E-D0FB8B27A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2979F-F997-CB40-B73D-5E7DFC440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68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A611-6C1B-4921-9FF3-100A0D03D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063" y="1500027"/>
            <a:ext cx="11414589" cy="1643865"/>
          </a:xfrm>
        </p:spPr>
        <p:txBody>
          <a:bodyPr/>
          <a:lstStyle/>
          <a:p>
            <a:r>
              <a:rPr lang="en-US" dirty="0" err="1"/>
              <a:t>pywbem_mock</a:t>
            </a:r>
            <a:r>
              <a:rPr lang="en-US" dirty="0"/>
              <a:t> directions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A58C9-97BA-434C-9F68-23942EF27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1308"/>
            <a:ext cx="9144000" cy="2229492"/>
          </a:xfrm>
        </p:spPr>
        <p:txBody>
          <a:bodyPr>
            <a:normAutofit/>
          </a:bodyPr>
          <a:lstStyle/>
          <a:p>
            <a:r>
              <a:rPr lang="en-US" dirty="0"/>
              <a:t>K. Schopmeyer, A. Maier</a:t>
            </a:r>
          </a:p>
          <a:p>
            <a:endParaRPr lang="en-US" dirty="0"/>
          </a:p>
          <a:p>
            <a:r>
              <a:rPr lang="en-US" dirty="0"/>
              <a:t>Last Updated</a:t>
            </a:r>
            <a:r>
              <a:rPr lang="en-US"/>
              <a:t>: 2020-05-03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77750-C8D0-476E-9314-BEB7E21A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0F07-AB73-42FB-9EB9-C011C90D146D}" type="datetime1">
              <a:rPr lang="de-DE" smtClean="0"/>
              <a:t>03.05.20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0D5AC-AAED-4F1B-BAB9-AA649ECB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01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D62D49-B6AE-4AEC-8F27-3F199D27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CIMOM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C99FA-A3DF-470C-9ED8-31434DA99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Accept all operations, </a:t>
            </a:r>
            <a:r>
              <a:rPr lang="en-US" dirty="0" err="1"/>
              <a:t>i.e</a:t>
            </a:r>
            <a:r>
              <a:rPr lang="en-US" dirty="0"/>
              <a:t> method to implement each of the operations defined in cim_operations.py</a:t>
            </a:r>
          </a:p>
          <a:p>
            <a:r>
              <a:rPr lang="en-US" dirty="0"/>
              <a:t>Route to next level, the </a:t>
            </a:r>
            <a:r>
              <a:rPr lang="en-US" dirty="0" err="1"/>
              <a:t>DefaultProvider</a:t>
            </a:r>
            <a:r>
              <a:rPr lang="en-US" dirty="0"/>
              <a:t> or specific providers</a:t>
            </a:r>
          </a:p>
          <a:p>
            <a:pPr lvl="1"/>
            <a:r>
              <a:rPr lang="en-US" dirty="0"/>
              <a:t>No real processing at this level</a:t>
            </a:r>
          </a:p>
          <a:p>
            <a:pPr lvl="1"/>
            <a:r>
              <a:rPr lang="en-US" dirty="0"/>
              <a:t>This is handled in </a:t>
            </a:r>
            <a:r>
              <a:rPr lang="en-US" dirty="0" err="1"/>
              <a:t>Faked_wbemconnection</a:t>
            </a:r>
            <a:endParaRPr lang="en-US" dirty="0"/>
          </a:p>
          <a:p>
            <a:r>
              <a:rPr lang="en-US" dirty="0"/>
              <a:t>Provide default implementation for some operations.</a:t>
            </a:r>
          </a:p>
          <a:p>
            <a:pPr lvl="1"/>
            <a:r>
              <a:rPr lang="en-US" dirty="0"/>
              <a:t>Enum/</a:t>
            </a:r>
            <a:r>
              <a:rPr lang="en-US" dirty="0" err="1"/>
              <a:t>AssocNames</a:t>
            </a:r>
            <a:r>
              <a:rPr lang="en-US" dirty="0"/>
              <a:t> operation instead of depending on each provider to implement</a:t>
            </a:r>
          </a:p>
          <a:p>
            <a:pPr lvl="1"/>
            <a:r>
              <a:rPr lang="en-US" dirty="0" err="1"/>
              <a:t>Execquery</a:t>
            </a:r>
            <a:r>
              <a:rPr lang="en-US" dirty="0"/>
              <a:t> operation – Calls providers to get data</a:t>
            </a:r>
          </a:p>
          <a:p>
            <a:r>
              <a:rPr lang="en-US" dirty="0"/>
              <a:t>Interface should match </a:t>
            </a:r>
            <a:r>
              <a:rPr lang="en-US" dirty="0" err="1"/>
              <a:t>WBEMConnection</a:t>
            </a:r>
            <a:r>
              <a:rPr lang="en-US" dirty="0"/>
              <a:t> for each method for simplicity</a:t>
            </a:r>
          </a:p>
          <a:p>
            <a:r>
              <a:rPr lang="en-US" dirty="0"/>
              <a:t>Namespace management through namespace provider </a:t>
            </a:r>
            <a:r>
              <a:rPr lang="en-US" dirty="0" err="1"/>
              <a:t>CIM_Namespace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5767E-46A0-426A-88CD-547A92661715}"/>
              </a:ext>
            </a:extLst>
          </p:cNvPr>
          <p:cNvSpPr txBox="1"/>
          <p:nvPr/>
        </p:nvSpPr>
        <p:spPr>
          <a:xfrm>
            <a:off x="7869677" y="365125"/>
            <a:ext cx="26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KS 10 Jan. 2020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2B632-01B8-47CF-94A1-BC4B1919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1A54-3C04-4A7D-A7C6-1B9B9491F3FA}" type="datetime1">
              <a:rPr lang="de-DE" smtClean="0"/>
              <a:t>03.05.20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3A0A-819B-4FEB-91EF-5C5719B8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70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93F2-9D42-4C0C-8F49-051C2F63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CIM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E7DBA-1F7F-4676-B237-FC42E94EB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MainProvider</a:t>
            </a:r>
            <a:endParaRPr lang="en-US" dirty="0"/>
          </a:p>
          <a:p>
            <a:pPr lvl="1"/>
            <a:r>
              <a:rPr lang="en-US" dirty="0"/>
              <a:t>All class and qualifier requests. These manage class and qualifier </a:t>
            </a:r>
            <a:r>
              <a:rPr lang="en-US" dirty="0" err="1"/>
              <a:t>decl</a:t>
            </a:r>
            <a:r>
              <a:rPr lang="en-US" dirty="0"/>
              <a:t> data in the repository</a:t>
            </a:r>
          </a:p>
          <a:p>
            <a:pPr lvl="1"/>
            <a:r>
              <a:rPr lang="en-US" dirty="0"/>
              <a:t>Also handle all Enumerate/Association instance requests</a:t>
            </a:r>
          </a:p>
          <a:p>
            <a:r>
              <a:rPr lang="en-US" dirty="0" err="1"/>
              <a:t>BaseInstanceProvider</a:t>
            </a:r>
            <a:endParaRPr lang="en-US" dirty="0"/>
          </a:p>
          <a:p>
            <a:pPr lvl="1"/>
            <a:r>
              <a:rPr lang="en-US" dirty="0"/>
              <a:t>Implements the Create, Delete instances. </a:t>
            </a:r>
          </a:p>
          <a:p>
            <a:r>
              <a:rPr lang="en-US" dirty="0" err="1"/>
              <a:t>SpecificInstanceProviders</a:t>
            </a:r>
            <a:endParaRPr lang="en-US" dirty="0"/>
          </a:p>
          <a:p>
            <a:pPr lvl="1"/>
            <a:r>
              <a:rPr lang="en-US" dirty="0"/>
              <a:t>Subclass from </a:t>
            </a:r>
            <a:r>
              <a:rPr lang="en-US" dirty="0" err="1"/>
              <a:t>BaseInstanceProvider</a:t>
            </a:r>
            <a:endParaRPr lang="en-US" dirty="0"/>
          </a:p>
          <a:p>
            <a:pPr lvl="1"/>
            <a:r>
              <a:rPr lang="en-US" dirty="0"/>
              <a:t>Override specific methods of </a:t>
            </a:r>
            <a:r>
              <a:rPr lang="en-US" dirty="0" err="1"/>
              <a:t>BaseInstanceProvider</a:t>
            </a:r>
            <a:r>
              <a:rPr lang="en-US" dirty="0"/>
              <a:t> (ex. </a:t>
            </a:r>
            <a:r>
              <a:rPr lang="en-US" dirty="0" err="1"/>
              <a:t>Overide</a:t>
            </a:r>
            <a:r>
              <a:rPr lang="en-US" dirty="0"/>
              <a:t> </a:t>
            </a:r>
            <a:r>
              <a:rPr lang="en-US" dirty="0" err="1"/>
              <a:t>CreateInstance</a:t>
            </a:r>
            <a:r>
              <a:rPr lang="en-US" dirty="0"/>
              <a:t> to add processing to </a:t>
            </a:r>
            <a:r>
              <a:rPr lang="en-US" dirty="0" err="1"/>
              <a:t>CreateInstance</a:t>
            </a:r>
            <a:endParaRPr lang="en-US" dirty="0"/>
          </a:p>
          <a:p>
            <a:r>
              <a:rPr lang="en-US" dirty="0"/>
              <a:t>All providers have interface similar to </a:t>
            </a:r>
            <a:r>
              <a:rPr lang="en-US" dirty="0" err="1"/>
              <a:t>WBEM_Connection</a:t>
            </a:r>
            <a:r>
              <a:rPr lang="en-US" dirty="0"/>
              <a:t> client interface except:</a:t>
            </a:r>
          </a:p>
          <a:p>
            <a:pPr lvl="1"/>
            <a:r>
              <a:rPr lang="en-US" dirty="0"/>
              <a:t>Namespace required argument for all operations</a:t>
            </a:r>
          </a:p>
          <a:p>
            <a:pPr lvl="1"/>
            <a:r>
              <a:rPr lang="en-US" dirty="0" err="1"/>
              <a:t>Classname</a:t>
            </a:r>
            <a:r>
              <a:rPr lang="en-US" dirty="0"/>
              <a:t> parameters passed as string and not </a:t>
            </a:r>
            <a:r>
              <a:rPr lang="en-US" dirty="0" err="1"/>
              <a:t>CIMClassName</a:t>
            </a:r>
            <a:endParaRPr lang="en-US" dirty="0"/>
          </a:p>
          <a:p>
            <a:pPr lvl="1"/>
            <a:r>
              <a:rPr lang="en-US" dirty="0"/>
              <a:t>Use of host and namespace in new instances is ignored.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9C492-CBB7-46A3-8438-443BA0A0F3EF}"/>
              </a:ext>
            </a:extLst>
          </p:cNvPr>
          <p:cNvSpPr txBox="1"/>
          <p:nvPr/>
        </p:nvSpPr>
        <p:spPr>
          <a:xfrm>
            <a:off x="7869677" y="365125"/>
            <a:ext cx="26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KS 10 Jan. 2020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18F55-C321-408D-B229-B1025ABD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736A-4E39-4977-A524-D0A6922AA63C}" type="datetime1">
              <a:rPr lang="de-DE" smtClean="0"/>
              <a:t>03.05.20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C3386-4B70-43F9-9D9D-A15E8029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019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7076-0CA2-40A9-8BBF-3CD9BCE0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Repository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E770E-7F85-4740-B497-08A623FD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Implements the cim object store API:</a:t>
            </a:r>
          </a:p>
          <a:p>
            <a:r>
              <a:rPr lang="en-US" dirty="0"/>
              <a:t>Common API</a:t>
            </a:r>
          </a:p>
          <a:p>
            <a:pPr lvl="1"/>
            <a:r>
              <a:rPr lang="en-US" dirty="0"/>
              <a:t>The repository is modeled as dictionaries with the class, qualifier declaration, instance dictionaries under namespace dictionaries. Note that all are </a:t>
            </a:r>
            <a:r>
              <a:rPr lang="en-US" dirty="0" err="1"/>
              <a:t>Nocase</a:t>
            </a:r>
            <a:r>
              <a:rPr lang="en-US" dirty="0"/>
              <a:t> except for instance</a:t>
            </a:r>
          </a:p>
          <a:p>
            <a:pPr lvl="1"/>
            <a:r>
              <a:rPr lang="en-US" dirty="0"/>
              <a:t>Dictionary API methods can be used to access the dictionary for the items of each CIM type within a namespace</a:t>
            </a:r>
          </a:p>
          <a:p>
            <a:pPr lvl="1"/>
            <a:r>
              <a:rPr lang="en-US" dirty="0"/>
              <a:t>Methods to add and delete namespaces.</a:t>
            </a:r>
          </a:p>
          <a:p>
            <a:pPr lvl="1"/>
            <a:r>
              <a:rPr lang="en-US" dirty="0"/>
              <a:t>Methods to initiate and checkpoint store (possibly __</a:t>
            </a:r>
            <a:r>
              <a:rPr lang="en-US" dirty="0" err="1"/>
              <a:t>init</a:t>
            </a:r>
            <a:r>
              <a:rPr lang="en-US" dirty="0"/>
              <a:t>__ and a checkpoint method</a:t>
            </a:r>
          </a:p>
          <a:p>
            <a:pPr lvl="1"/>
            <a:r>
              <a:rPr lang="en-US" dirty="0"/>
              <a:t>Note that this works also for databases since python tools exist for many databases to map to dictionaries.  The only issue might be </a:t>
            </a:r>
            <a:r>
              <a:rPr lang="en-US" dirty="0" err="1"/>
              <a:t>Nocase</a:t>
            </a:r>
            <a:r>
              <a:rPr lang="en-US" dirty="0"/>
              <a:t>.</a:t>
            </a:r>
          </a:p>
          <a:p>
            <a:r>
              <a:rPr lang="en-US" dirty="0"/>
              <a:t>For each physical repository implementation:</a:t>
            </a:r>
          </a:p>
          <a:p>
            <a:pPr lvl="1"/>
            <a:r>
              <a:rPr lang="en-US" dirty="0"/>
              <a:t>Definitions to store CIM objects organized by namespace and within each namespace by class, instance, qualifier declaration.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EC127-8DAE-42F2-BA50-AF3998F2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DDEF-D3E5-4C66-8BF3-3F6A443F0E59}" type="datetime1">
              <a:rPr lang="de-DE" smtClean="0"/>
              <a:t>03.05.20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41AAE-75F9-4D6A-9658-E05B6B8F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226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F82E-2BA9-4848-99C1-36F03F3E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0DD01-1685-44ED-804B-6A95B9E1B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Part1 – minor cleanup _ DONE</a:t>
            </a:r>
          </a:p>
          <a:p>
            <a:r>
              <a:rPr lang="en-US" dirty="0"/>
              <a:t>Part 2 – Separate physical store from _</a:t>
            </a:r>
            <a:r>
              <a:rPr lang="en-US" dirty="0" err="1"/>
              <a:t>WBEMConnection</a:t>
            </a:r>
            <a:endParaRPr lang="en-US" dirty="0"/>
          </a:p>
          <a:p>
            <a:pPr lvl="1"/>
            <a:r>
              <a:rPr lang="en-US" dirty="0"/>
              <a:t>Methods that access store will use </a:t>
            </a:r>
            <a:r>
              <a:rPr lang="en-US" dirty="0" err="1"/>
              <a:t>get_instance_repo</a:t>
            </a:r>
            <a:r>
              <a:rPr lang="en-US" dirty="0"/>
              <a:t>(), to access the dictionary representing that data.  This is same as today except for a couple of cases where we added things like a _</a:t>
            </a:r>
            <a:r>
              <a:rPr lang="en-US" dirty="0" err="1"/>
              <a:t>exists_class</a:t>
            </a:r>
            <a:r>
              <a:rPr lang="en-US" dirty="0"/>
              <a:t>() which can now become an </a:t>
            </a:r>
            <a:r>
              <a:rPr lang="en-US" dirty="0" err="1"/>
              <a:t>iterable</a:t>
            </a:r>
            <a:r>
              <a:rPr lang="en-US" dirty="0"/>
              <a:t> “if </a:t>
            </a:r>
            <a:r>
              <a:rPr lang="en-US" dirty="0" err="1"/>
              <a:t>classname</a:t>
            </a:r>
            <a:r>
              <a:rPr lang="en-US" dirty="0"/>
              <a:t> in </a:t>
            </a:r>
            <a:r>
              <a:rPr lang="en-US" dirty="0" err="1"/>
              <a:t>class_repo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This will create new files  _base_repository.py, _inmemoryrepository.py.</a:t>
            </a:r>
          </a:p>
          <a:p>
            <a:pPr lvl="1"/>
            <a:r>
              <a:rPr lang="en-US" dirty="0"/>
              <a:t>Note that for part 2 we will keep the compiler code that is in the _</a:t>
            </a:r>
            <a:r>
              <a:rPr lang="en-US" dirty="0" err="1"/>
              <a:t>mockmofwbemconnection</a:t>
            </a:r>
            <a:r>
              <a:rPr lang="en-US" dirty="0"/>
              <a:t> in the </a:t>
            </a:r>
            <a:r>
              <a:rPr lang="en-US" dirty="0" err="1"/>
              <a:t>inmemory_repository</a:t>
            </a:r>
            <a:r>
              <a:rPr lang="en-US" dirty="0"/>
              <a:t>.</a:t>
            </a:r>
          </a:p>
          <a:p>
            <a:r>
              <a:rPr lang="en-US" dirty="0"/>
              <a:t>Part 3</a:t>
            </a:r>
          </a:p>
          <a:p>
            <a:pPr lvl="1"/>
            <a:r>
              <a:rPr lang="en-US" dirty="0"/>
              <a:t>Separate the mock code from _</a:t>
            </a:r>
            <a:r>
              <a:rPr lang="en-US" dirty="0" err="1"/>
              <a:t>WBEMConnection</a:t>
            </a:r>
            <a:r>
              <a:rPr lang="en-US" dirty="0"/>
              <a:t> so that the methods in </a:t>
            </a:r>
            <a:r>
              <a:rPr lang="en-US" dirty="0" err="1"/>
              <a:t>MainProvider</a:t>
            </a:r>
            <a:r>
              <a:rPr lang="en-US" dirty="0"/>
              <a:t> and </a:t>
            </a:r>
            <a:r>
              <a:rPr lang="en-US" dirty="0" err="1"/>
              <a:t>BaseInstanceProvider</a:t>
            </a:r>
            <a:r>
              <a:rPr lang="en-US" dirty="0"/>
              <a:t> return the objects as defined in </a:t>
            </a:r>
            <a:r>
              <a:rPr lang="en-US" dirty="0" err="1"/>
              <a:t>cim_operations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Fake_Wbemconnection</a:t>
            </a:r>
            <a:r>
              <a:rPr lang="en-US" dirty="0"/>
              <a:t> wraps the provider calls and response to satisfy the mock interface (_</a:t>
            </a:r>
            <a:r>
              <a:rPr lang="en-US" dirty="0" err="1"/>
              <a:t>imethodcall</a:t>
            </a:r>
            <a:r>
              <a:rPr lang="en-US" dirty="0"/>
              <a:t> request and response interface) </a:t>
            </a:r>
          </a:p>
          <a:p>
            <a:r>
              <a:rPr lang="en-US" dirty="0"/>
              <a:t>Part 4</a:t>
            </a:r>
          </a:p>
          <a:p>
            <a:pPr lvl="1"/>
            <a:r>
              <a:rPr lang="en-US" dirty="0"/>
              <a:t>Since the MOF compiler uses an interface to the client, It must communicate through the </a:t>
            </a:r>
            <a:r>
              <a:rPr lang="en-US" dirty="0" err="1"/>
              <a:t>WBEMConnection</a:t>
            </a:r>
            <a:r>
              <a:rPr lang="en-US" dirty="0"/>
              <a:t> interface to the mocker.</a:t>
            </a:r>
          </a:p>
          <a:p>
            <a:pPr lvl="1"/>
            <a:r>
              <a:rPr lang="en-US" dirty="0"/>
              <a:t>Move the compiler </a:t>
            </a:r>
            <a:r>
              <a:rPr lang="en-US" dirty="0" err="1"/>
              <a:t>GetClass</a:t>
            </a:r>
            <a:r>
              <a:rPr lang="en-US" dirty="0"/>
              <a:t>, etc. that is in _</a:t>
            </a:r>
            <a:r>
              <a:rPr lang="en-US" dirty="0" err="1"/>
              <a:t>mofwbemconnection</a:t>
            </a:r>
            <a:r>
              <a:rPr lang="en-US" dirty="0"/>
              <a:t> (now _</a:t>
            </a:r>
            <a:r>
              <a:rPr lang="en-US" dirty="0" err="1"/>
              <a:t>inmemory_repository</a:t>
            </a:r>
            <a:r>
              <a:rPr lang="en-US" dirty="0"/>
              <a:t>) up so that it calls the CIMOM methods in _</a:t>
            </a:r>
            <a:r>
              <a:rPr lang="en-US" dirty="0" err="1"/>
              <a:t>WBEMConnection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C3311-30FE-4C25-86F9-49B27748C640}"/>
              </a:ext>
            </a:extLst>
          </p:cNvPr>
          <p:cNvSpPr txBox="1"/>
          <p:nvPr/>
        </p:nvSpPr>
        <p:spPr>
          <a:xfrm>
            <a:off x="7869677" y="365125"/>
            <a:ext cx="26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KS 10 Jan. 2020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A9B42-D82D-489C-AF83-161472A3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66CD-D72D-4540-A656-A2A53E030B1A}" type="datetime1">
              <a:rPr lang="de-DE" smtClean="0"/>
              <a:t>03.05.20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18981-BA7C-47A6-91CF-07341BAE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114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E459-7B7B-496D-9106-132E5A52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CIM Repository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B9B1-C3C4-4C3F-A2DF-FC2D9E80E9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Namespace manipulation</a:t>
            </a:r>
          </a:p>
          <a:p>
            <a:pPr lvl="1"/>
            <a:r>
              <a:rPr lang="en-US" dirty="0" err="1"/>
              <a:t>add_namespace</a:t>
            </a:r>
            <a:r>
              <a:rPr lang="en-US" dirty="0"/>
              <a:t>(name)</a:t>
            </a:r>
          </a:p>
          <a:p>
            <a:pPr lvl="1"/>
            <a:r>
              <a:rPr lang="en-US" dirty="0" err="1"/>
              <a:t>remove_namespace</a:t>
            </a:r>
            <a:r>
              <a:rPr lang="en-US" dirty="0"/>
              <a:t>(name)</a:t>
            </a:r>
          </a:p>
          <a:p>
            <a:pPr lvl="1"/>
            <a:r>
              <a:rPr lang="en-US" dirty="0"/>
              <a:t>namespaces (property)</a:t>
            </a:r>
          </a:p>
          <a:p>
            <a:pPr lvl="2"/>
            <a:r>
              <a:rPr lang="en-US" dirty="0"/>
              <a:t>Returns list of namespaces</a:t>
            </a:r>
          </a:p>
          <a:p>
            <a:r>
              <a:rPr lang="en-US" dirty="0"/>
              <a:t>Getting access to each object type in repository</a:t>
            </a:r>
          </a:p>
          <a:p>
            <a:pPr lvl="1"/>
            <a:r>
              <a:rPr lang="en-US" dirty="0"/>
              <a:t>Returns the object store for the cim object type in the namespace</a:t>
            </a:r>
          </a:p>
          <a:p>
            <a:pPr lvl="1"/>
            <a:r>
              <a:rPr lang="en-US" dirty="0" err="1"/>
              <a:t>get_class_datastore</a:t>
            </a:r>
            <a:r>
              <a:rPr lang="en-US" dirty="0"/>
              <a:t>(namespace)</a:t>
            </a:r>
          </a:p>
          <a:p>
            <a:pPr lvl="1"/>
            <a:r>
              <a:rPr lang="en-US" dirty="0" err="1"/>
              <a:t>get_instance</a:t>
            </a:r>
            <a:r>
              <a:rPr lang="en-US" dirty="0"/>
              <a:t>_ datastore(namespace)</a:t>
            </a:r>
          </a:p>
          <a:p>
            <a:pPr lvl="1"/>
            <a:r>
              <a:rPr lang="en-US" dirty="0" err="1"/>
              <a:t>get_qualifier</a:t>
            </a:r>
            <a:r>
              <a:rPr lang="en-US" dirty="0"/>
              <a:t>_ datastore(namespace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7B755-3253-4EA5-9E06-FAFAD7C6F0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Access to the CIM objects in each repo</a:t>
            </a:r>
          </a:p>
          <a:p>
            <a:pPr lvl="1"/>
            <a:r>
              <a:rPr lang="en-US" dirty="0"/>
              <a:t>Access using the get_***_repo</a:t>
            </a:r>
          </a:p>
          <a:p>
            <a:pPr lvl="1"/>
            <a:r>
              <a:rPr lang="en-US" dirty="0" err="1"/>
              <a:t>repo.get</a:t>
            </a:r>
            <a:r>
              <a:rPr lang="en-US" dirty="0"/>
              <a:t>(name)</a:t>
            </a:r>
          </a:p>
          <a:p>
            <a:pPr lvl="1"/>
            <a:r>
              <a:rPr lang="en-US" dirty="0"/>
              <a:t>repo create(name, object)</a:t>
            </a:r>
          </a:p>
          <a:p>
            <a:pPr lvl="1"/>
            <a:r>
              <a:rPr lang="en-US" dirty="0"/>
              <a:t>repo update(name, object)</a:t>
            </a:r>
          </a:p>
          <a:p>
            <a:pPr lvl="1"/>
            <a:r>
              <a:rPr lang="en-US" dirty="0"/>
              <a:t>repo delete(name)</a:t>
            </a:r>
          </a:p>
          <a:p>
            <a:pPr lvl="1"/>
            <a:r>
              <a:rPr lang="en-US" dirty="0"/>
              <a:t>repo </a:t>
            </a:r>
            <a:r>
              <a:rPr lang="en-US" dirty="0" err="1"/>
              <a:t>iIter_names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repo </a:t>
            </a:r>
            <a:r>
              <a:rPr lang="en-US" dirty="0" err="1"/>
              <a:t>iter_values</a:t>
            </a:r>
            <a:r>
              <a:rPr lang="en-US" dirty="0"/>
              <a:t>(</a:t>
            </a:r>
          </a:p>
          <a:p>
            <a:pPr lvl="1"/>
            <a:r>
              <a:rPr lang="en-US" dirty="0"/>
              <a:t>repo </a:t>
            </a:r>
            <a:r>
              <a:rPr lang="en-US" dirty="0" err="1"/>
              <a:t>len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91C25-A363-4434-8428-B3911B53F65F}"/>
              </a:ext>
            </a:extLst>
          </p:cNvPr>
          <p:cNvSpPr txBox="1"/>
          <p:nvPr/>
        </p:nvSpPr>
        <p:spPr>
          <a:xfrm>
            <a:off x="7944592" y="261257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KS 10 Feb 2020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FA227C-D220-4589-9634-AB9815E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8ADC-F69F-4499-AFB9-DEB63C1D6CCD}" type="datetime1">
              <a:rPr lang="de-DE" smtClean="0"/>
              <a:t>03.05.20</a:t>
            </a:fld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030B0-B68C-4CA5-A4F9-A5DA02BF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539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C25ECD-2E03-4046-922E-07094293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Outdated Options and Designs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9577D2-70A0-3A4D-B319-AC84A6E0D1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C7D50-8C43-504E-A9F6-324267B4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7C07-CFC3-4E8E-9E85-228C8B488CD1}" type="datetime1">
              <a:rPr lang="de-DE" smtClean="0"/>
              <a:t>03.05.20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AA382-BD25-7E4E-96F6-5B69DC10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3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714654" y="3101141"/>
            <a:ext cx="6026436" cy="9284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interface (MockMOFWBEMConnection)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(class MOFWBEMConnection)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(repository ops = subset of client ops </a:t>
            </a:r>
            <a:r>
              <a:rPr lang="de-DE" dirty="0">
                <a:solidFill>
                  <a:srgbClr val="FF0000"/>
                </a:solidFill>
              </a:rPr>
              <a:t>with subset of 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3621511" y="4348543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WBEM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adapter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714654" y="2152386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</a:t>
            </a:r>
            <a:r>
              <a:rPr lang="de-DE" dirty="0">
                <a:solidFill>
                  <a:schemeClr val="tx1"/>
                </a:solidFill>
              </a:rPr>
              <a:t> via „handle“ arg)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4108537" y="2152386"/>
            <a:ext cx="471157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Full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operation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r>
              <a:rPr lang="de-DE" dirty="0">
                <a:solidFill>
                  <a:schemeClr val="accent1"/>
                </a:solidFill>
              </a:rPr>
              <a:t> (PR #1543)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mock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AA1AE1-1827-B942-9446-1CDCB9089E72}"/>
              </a:ext>
            </a:extLst>
          </p:cNvPr>
          <p:cNvSpPr txBox="1"/>
          <p:nvPr/>
        </p:nvSpPr>
        <p:spPr>
          <a:xfrm>
            <a:off x="417535" y="405360"/>
            <a:ext cx="600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WBEMConnection_mock after issue #1540 – Repsoitory struct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7B8241-7CF4-EA48-80FC-4217CB9AA8B1}"/>
              </a:ext>
            </a:extLst>
          </p:cNvPr>
          <p:cNvSpPr/>
          <p:nvPr/>
        </p:nvSpPr>
        <p:spPr>
          <a:xfrm>
            <a:off x="690464" y="4348543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Rollback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MOFWBEMConnection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5D995-15DA-40D6-9D31-75AE7DCD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6DFB-C1E8-440F-9CCD-E471E1166D94}" type="datetime1">
              <a:rPr lang="de-DE" smtClean="0"/>
              <a:t>03.05.20</a:t>
            </a:fld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D3EFFA-FB3E-422F-9591-2B32DE4F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076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14963" y="2490555"/>
            <a:ext cx="6562108" cy="9284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interface (MockMOFWBEMConnection)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(subclass of MOFWBEMConnection)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(repository ops = subset of client ops </a:t>
            </a:r>
            <a:r>
              <a:rPr lang="de-DE" dirty="0">
                <a:solidFill>
                  <a:srgbClr val="FF0000"/>
                </a:solidFill>
              </a:rPr>
              <a:t>with subset of 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3908121" y="4068384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WBEM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adapter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714654" y="1504164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</a:t>
            </a:r>
            <a:r>
              <a:rPr lang="de-DE" dirty="0">
                <a:solidFill>
                  <a:schemeClr val="tx1"/>
                </a:solidFill>
              </a:rPr>
              <a:t> via „handle“ arg)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7062889" y="3697437"/>
            <a:ext cx="471157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Full operation adapter (PR #1543/issue #1540)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mock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AA1AE1-1827-B942-9446-1CDCB9089E72}"/>
              </a:ext>
            </a:extLst>
          </p:cNvPr>
          <p:cNvSpPr txBox="1"/>
          <p:nvPr/>
        </p:nvSpPr>
        <p:spPr>
          <a:xfrm>
            <a:off x="417535" y="405360"/>
            <a:ext cx="600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WBEMConnection_mock after issue #1540 – Repsoitory struct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7B8241-7CF4-EA48-80FC-4217CB9AA8B1}"/>
              </a:ext>
            </a:extLst>
          </p:cNvPr>
          <p:cNvSpPr/>
          <p:nvPr/>
        </p:nvSpPr>
        <p:spPr>
          <a:xfrm>
            <a:off x="115189" y="4047968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Rollback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MOFWBEMConnection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84733" y="2152386"/>
            <a:ext cx="209320" cy="338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577071" y="2152386"/>
            <a:ext cx="1586428" cy="601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60116" y="2677099"/>
            <a:ext cx="441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all requests use the Repository Interface.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7597" y="2133715"/>
            <a:ext cx="360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requests use Repository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2619" y="4705589"/>
            <a:ext cx="97544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step.</a:t>
            </a:r>
          </a:p>
          <a:p>
            <a:pPr marL="342900" indent="-342900">
              <a:buAutoNum type="arabicPeriod"/>
            </a:pPr>
            <a:r>
              <a:rPr lang="en-US" dirty="0"/>
              <a:t>Replace </a:t>
            </a:r>
            <a:r>
              <a:rPr lang="en-US" dirty="0" err="1"/>
              <a:t>MOCKMOFWBEMConnection</a:t>
            </a:r>
            <a:r>
              <a:rPr lang="en-US" dirty="0"/>
              <a:t> implementation with subclass of </a:t>
            </a:r>
            <a:r>
              <a:rPr lang="en-US" dirty="0" err="1"/>
              <a:t>BaseRepositoryConnection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Capture what we need from </a:t>
            </a:r>
            <a:r>
              <a:rPr lang="en-US" dirty="0" err="1"/>
              <a:t>MOFWBEMConnection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Remove what we do not want from </a:t>
            </a:r>
            <a:r>
              <a:rPr lang="en-US" dirty="0" err="1"/>
              <a:t>MOFWBEMConnection</a:t>
            </a:r>
            <a:r>
              <a:rPr lang="en-US" dirty="0"/>
              <a:t>:</a:t>
            </a:r>
          </a:p>
          <a:p>
            <a:pPr marL="800100" lvl="1" indent="-342900">
              <a:buAutoNum type="arabicPeriod"/>
            </a:pPr>
            <a:r>
              <a:rPr lang="en-US" dirty="0"/>
              <a:t>Rollback, existences of a backend server</a:t>
            </a:r>
          </a:p>
          <a:p>
            <a:pPr marL="342900" indent="-342900">
              <a:buAutoNum type="arabicPeriod"/>
            </a:pPr>
            <a:r>
              <a:rPr lang="en-US" dirty="0"/>
              <a:t>Move namespace management into the </a:t>
            </a:r>
            <a:r>
              <a:rPr lang="en-US" dirty="0" err="1"/>
              <a:t>MOFWBEMConnection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Replace calls to the repository calls within the Fake methods to direct calls to the repository.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18DEF-EFC7-4E71-80A1-62377581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0E32-198D-4FE4-BC05-6083D9D91C0E}" type="datetime1">
              <a:rPr lang="de-DE" smtClean="0"/>
              <a:t>03.05.20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A12DA-C22B-41C4-996D-6CA47B00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118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14963" y="2490555"/>
            <a:ext cx="6562108" cy="9284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interface (MockMOFWBEMConnection)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(subclass of BaseWBEMConnection)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(repository ops = subset of client ops </a:t>
            </a:r>
            <a:r>
              <a:rPr lang="de-DE" dirty="0">
                <a:solidFill>
                  <a:srgbClr val="FF0000"/>
                </a:solidFill>
              </a:rPr>
              <a:t>with subset of 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9034283" y="3276631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WBEM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adapter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714654" y="1504164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</a:t>
            </a:r>
            <a:r>
              <a:rPr lang="de-DE" dirty="0">
                <a:solidFill>
                  <a:schemeClr val="tx1"/>
                </a:solidFill>
              </a:rPr>
              <a:t> via „handle“ arg)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mock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AA1AE1-1827-B942-9446-1CDCB9089E72}"/>
              </a:ext>
            </a:extLst>
          </p:cNvPr>
          <p:cNvSpPr txBox="1"/>
          <p:nvPr/>
        </p:nvSpPr>
        <p:spPr>
          <a:xfrm>
            <a:off x="470386" y="220694"/>
            <a:ext cx="511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Next Step in Mocker interface to repo, post pr #1543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7B8241-7CF4-EA48-80FC-4217CB9AA8B1}"/>
              </a:ext>
            </a:extLst>
          </p:cNvPr>
          <p:cNvSpPr/>
          <p:nvPr/>
        </p:nvSpPr>
        <p:spPr>
          <a:xfrm>
            <a:off x="236375" y="3723857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Rollback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MOFWBEMConnection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387572" y="2184720"/>
            <a:ext cx="209320" cy="338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187857" y="2076184"/>
            <a:ext cx="489904" cy="414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32809" y="2076184"/>
            <a:ext cx="4433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Fake methods use the official</a:t>
            </a:r>
          </a:p>
          <a:p>
            <a:r>
              <a:rPr lang="en-US" dirty="0"/>
              <a:t> repository interface (</a:t>
            </a:r>
            <a:r>
              <a:rPr lang="en-US" dirty="0" err="1"/>
              <a:t>BaseWBEMConnection</a:t>
            </a:r>
            <a:r>
              <a:rPr lang="en-US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2232" y="2184720"/>
            <a:ext cx="448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compiler requests use Repository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376" y="4595420"/>
            <a:ext cx="106923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be in next </a:t>
            </a:r>
            <a:r>
              <a:rPr lang="en-US" dirty="0" err="1"/>
              <a:t>MockMOFWBEMConnection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Methods for qualifier </a:t>
            </a:r>
            <a:r>
              <a:rPr lang="en-US" dirty="0" err="1"/>
              <a:t>decl</a:t>
            </a:r>
            <a:r>
              <a:rPr lang="en-US" dirty="0"/>
              <a:t> create, delete, </a:t>
            </a:r>
            <a:r>
              <a:rPr lang="en-US" dirty="0" err="1"/>
              <a:t>enum</a:t>
            </a:r>
            <a:r>
              <a:rPr lang="en-US" dirty="0"/>
              <a:t>, class create, delete, get, </a:t>
            </a:r>
            <a:r>
              <a:rPr lang="en-US" dirty="0" err="1"/>
              <a:t>enum</a:t>
            </a:r>
            <a:r>
              <a:rPr lang="en-US" dirty="0"/>
              <a:t>, </a:t>
            </a:r>
            <a:r>
              <a:rPr lang="en-US" dirty="0" err="1"/>
              <a:t>insttance</a:t>
            </a:r>
            <a:r>
              <a:rPr lang="en-US" dirty="0"/>
              <a:t> Create, Delete, </a:t>
            </a:r>
            <a:r>
              <a:rPr lang="en-US" dirty="0" err="1"/>
              <a:t>Enum</a:t>
            </a:r>
            <a:r>
              <a:rPr lang="en-US" dirty="0"/>
              <a:t>, Modify. Mostly directly from </a:t>
            </a:r>
            <a:r>
              <a:rPr lang="en-US" dirty="0" err="1"/>
              <a:t>MOFWMConnection</a:t>
            </a:r>
            <a:r>
              <a:rPr lang="en-US" dirty="0"/>
              <a:t> but without</a:t>
            </a:r>
          </a:p>
          <a:p>
            <a:pPr marL="800100" lvl="1" indent="-342900">
              <a:buAutoNum type="arabicPeriod"/>
            </a:pPr>
            <a:r>
              <a:rPr lang="en-US" dirty="0"/>
              <a:t>Rollback and existence of a backend server</a:t>
            </a:r>
          </a:p>
          <a:p>
            <a:pPr marL="800100" lvl="1" indent="-342900">
              <a:buAutoNum type="arabicPeriod"/>
            </a:pPr>
            <a:r>
              <a:rPr lang="en-US" dirty="0"/>
              <a:t>Namespace management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r>
              <a:rPr lang="en-US" dirty="0"/>
              <a:t>Replace calls from Fake_... Methods to the repository with calls repository  </a:t>
            </a:r>
            <a:r>
              <a:rPr lang="en-US" dirty="0" err="1"/>
              <a:t>repo.CreateClass</a:t>
            </a:r>
            <a:r>
              <a:rPr lang="en-US" dirty="0"/>
              <a:t>, </a:t>
            </a:r>
            <a:r>
              <a:rPr lang="en-US" dirty="0" err="1"/>
              <a:t>repo.GetClass</a:t>
            </a:r>
            <a:r>
              <a:rPr lang="en-US" dirty="0"/>
              <a:t>, etc. 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39827" y="3547431"/>
            <a:ext cx="2027103" cy="10355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7535" y="3547431"/>
            <a:ext cx="2149395" cy="10355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0804669" y="2076183"/>
            <a:ext cx="244952" cy="1200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0C3F7-1D76-4F02-A5B8-0CE1A45A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A999-A2B3-4F9D-952A-9DE7CCC90E47}" type="datetime1">
              <a:rPr lang="de-DE" smtClean="0"/>
              <a:t>03.05.20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5827E-3735-4834-BEA9-88101E4E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706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714654" y="2968666"/>
            <a:ext cx="6026436" cy="9284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</a:t>
            </a:r>
            <a:r>
              <a:rPr lang="de-DE" dirty="0" err="1">
                <a:solidFill>
                  <a:schemeClr val="tx1"/>
                </a:solidFill>
              </a:rPr>
              <a:t>interface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BaseRepositoryConnection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with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subset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3529654" y="4024432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WBEM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adapter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714654" y="2152386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</a:t>
            </a:r>
            <a:r>
              <a:rPr lang="de-DE" dirty="0">
                <a:solidFill>
                  <a:schemeClr val="tx1"/>
                </a:solidFill>
              </a:rPr>
              <a:t> via „handle“ arg)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4108537" y="2152386"/>
            <a:ext cx="471157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Full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operation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r>
              <a:rPr lang="de-DE" dirty="0">
                <a:solidFill>
                  <a:schemeClr val="accent1"/>
                </a:solidFill>
              </a:rPr>
              <a:t> (PR #1543)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mock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AA1AE1-1827-B942-9446-1CDCB9089E72}"/>
              </a:ext>
            </a:extLst>
          </p:cNvPr>
          <p:cNvSpPr txBox="1"/>
          <p:nvPr/>
        </p:nvSpPr>
        <p:spPr>
          <a:xfrm>
            <a:off x="417535" y="405360"/>
            <a:ext cx="26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Next </a:t>
            </a:r>
            <a:r>
              <a:rPr lang="de-DE" dirty="0" err="1"/>
              <a:t>step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7B8241-7CF4-EA48-80FC-4217CB9AA8B1}"/>
              </a:ext>
            </a:extLst>
          </p:cNvPr>
          <p:cNvSpPr/>
          <p:nvPr/>
        </p:nvSpPr>
        <p:spPr>
          <a:xfrm>
            <a:off x="714653" y="4024432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Rollback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MOFWBEMConnection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47F3D-4B78-4F34-BDD8-BBA4FD1B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BCA9-97EC-41BA-ACAB-A59AF750FD14}" type="datetime1">
              <a:rPr lang="de-DE" smtClean="0"/>
              <a:t>03.05.20</a:t>
            </a:fld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798039-DA7B-4F51-9781-6908F297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44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50A4C05-8B6E-6A4E-BFEC-AF5CE8B39836}"/>
              </a:ext>
            </a:extLst>
          </p:cNvPr>
          <p:cNvSpPr/>
          <p:nvPr/>
        </p:nvSpPr>
        <p:spPr>
          <a:xfrm>
            <a:off x="1683522" y="6273475"/>
            <a:ext cx="2240276" cy="3281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InMemoryRepository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13071A-4AAE-DD4B-9E16-041E74964B6E}"/>
              </a:ext>
            </a:extLst>
          </p:cNvPr>
          <p:cNvSpPr/>
          <p:nvPr/>
        </p:nvSpPr>
        <p:spPr>
          <a:xfrm>
            <a:off x="4254070" y="6273474"/>
            <a:ext cx="2407839" cy="328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FileSystemRepository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9756072" y="1001263"/>
            <a:ext cx="19535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MOFCompiler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460696" y="1347716"/>
            <a:ext cx="7672021" cy="750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FakedWBEMConnection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Creates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repository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registers</a:t>
            </a:r>
            <a:r>
              <a:rPr lang="de-DE" sz="1200" dirty="0">
                <a:solidFill>
                  <a:schemeClr val="tx1"/>
                </a:solidFill>
              </a:rPr>
              <a:t> providers, </a:t>
            </a:r>
            <a:r>
              <a:rPr lang="de-DE" sz="1200" dirty="0" err="1">
                <a:solidFill>
                  <a:schemeClr val="tx1"/>
                </a:solidFill>
              </a:rPr>
              <a:t>manages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namespaces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adds</a:t>
            </a:r>
            <a:r>
              <a:rPr lang="de-DE" sz="1200" dirty="0">
                <a:solidFill>
                  <a:schemeClr val="tx1"/>
                </a:solidFill>
              </a:rPr>
              <a:t> objects, </a:t>
            </a:r>
            <a:r>
              <a:rPr lang="de-DE" sz="1200" dirty="0" err="1">
                <a:solidFill>
                  <a:schemeClr val="tx1"/>
                </a:solidFill>
              </a:rPr>
              <a:t>compiles</a:t>
            </a:r>
            <a:r>
              <a:rPr lang="de-DE" sz="1200" dirty="0">
                <a:solidFill>
                  <a:schemeClr val="tx1"/>
                </a:solidFill>
              </a:rPr>
              <a:t> MOF, </a:t>
            </a:r>
            <a:r>
              <a:rPr lang="de-DE" sz="1200" dirty="0" err="1">
                <a:solidFill>
                  <a:schemeClr val="tx1"/>
                </a:solidFill>
              </a:rPr>
              <a:t>displays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repository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defines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default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namespace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directs</a:t>
            </a:r>
            <a:r>
              <a:rPr lang="de-DE" sz="1200" dirty="0">
                <a:solidFill>
                  <a:schemeClr val="tx1"/>
                </a:solidFill>
              </a:rPr>
              <a:t> all </a:t>
            </a:r>
            <a:r>
              <a:rPr lang="de-DE" sz="1200" dirty="0" err="1">
                <a:solidFill>
                  <a:schemeClr val="tx1"/>
                </a:solidFill>
              </a:rPr>
              <a:t>client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ops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to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provider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dispatcher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8794777" y="1638537"/>
            <a:ext cx="2914814" cy="972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sz="1200" dirty="0">
                <a:solidFill>
                  <a:schemeClr val="tx1"/>
                </a:solidFill>
              </a:rPr>
              <a:t>Supports all </a:t>
            </a:r>
            <a:r>
              <a:rPr lang="de-DE" sz="1200" dirty="0" err="1">
                <a:solidFill>
                  <a:schemeClr val="tx1"/>
                </a:solidFill>
              </a:rPr>
              <a:t>client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ops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794778" y="2779293"/>
            <a:ext cx="2912290" cy="34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cim_xml</a:t>
            </a:r>
            <a:r>
              <a:rPr lang="de-DE" dirty="0">
                <a:solidFill>
                  <a:schemeClr val="tx1"/>
                </a:solidFill>
              </a:rPr>
              <a:t> / </a:t>
            </a:r>
            <a:r>
              <a:rPr lang="de-DE" dirty="0" err="1">
                <a:solidFill>
                  <a:schemeClr val="tx1"/>
                </a:solidFill>
              </a:rPr>
              <a:t>tupleparse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28FBC-65E9-484D-B1B4-3E0A3A504640}"/>
              </a:ext>
            </a:extLst>
          </p:cNvPr>
          <p:cNvSpPr/>
          <p:nvPr/>
        </p:nvSpPr>
        <p:spPr>
          <a:xfrm>
            <a:off x="4538312" y="4750078"/>
            <a:ext cx="1489248" cy="2728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&lt;User Provider&gt;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729382-82CD-5844-9F4A-D31818CF06D5}"/>
              </a:ext>
            </a:extLst>
          </p:cNvPr>
          <p:cNvSpPr/>
          <p:nvPr/>
        </p:nvSpPr>
        <p:spPr>
          <a:xfrm>
            <a:off x="2904053" y="3744878"/>
            <a:ext cx="3123507" cy="756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InstanceWriteProvider</a:t>
            </a:r>
            <a:r>
              <a:rPr lang="de-DE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Default </a:t>
            </a:r>
            <a:r>
              <a:rPr lang="de-DE" sz="1200" dirty="0" err="1">
                <a:solidFill>
                  <a:schemeClr val="tx1"/>
                </a:solidFill>
              </a:rPr>
              <a:t>implementation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and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base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class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for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user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providers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for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instance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create</a:t>
            </a:r>
            <a:r>
              <a:rPr lang="de-DE" sz="1200" dirty="0">
                <a:solidFill>
                  <a:schemeClr val="tx1"/>
                </a:solidFill>
              </a:rPr>
              <a:t>, delete, </a:t>
            </a:r>
            <a:r>
              <a:rPr lang="de-DE" sz="1200" dirty="0" err="1">
                <a:solidFill>
                  <a:schemeClr val="tx1"/>
                </a:solidFill>
              </a:rPr>
              <a:t>modify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5DD3B-9097-0449-B9D8-7B90CD693D86}"/>
              </a:ext>
            </a:extLst>
          </p:cNvPr>
          <p:cNvSpPr txBox="1"/>
          <p:nvPr/>
        </p:nvSpPr>
        <p:spPr>
          <a:xfrm>
            <a:off x="309985" y="202917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Discussion</a:t>
            </a:r>
            <a:r>
              <a:rPr lang="de-DE" dirty="0"/>
              <a:t> 29 April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EC749-D454-4F98-9EF5-48E3E99CE072}"/>
              </a:ext>
            </a:extLst>
          </p:cNvPr>
          <p:cNvSpPr txBox="1"/>
          <p:nvPr/>
        </p:nvSpPr>
        <p:spPr>
          <a:xfrm>
            <a:off x="8486215" y="4185598"/>
            <a:ext cx="3705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What will clients use the mocker for: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Test with absolutely known server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Test error conditions that are hard to test with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Testing when the server does not exist.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AF5784C2-71FB-4F68-86C5-F57CF287E13E}"/>
              </a:ext>
            </a:extLst>
          </p:cNvPr>
          <p:cNvSpPr/>
          <p:nvPr/>
        </p:nvSpPr>
        <p:spPr>
          <a:xfrm>
            <a:off x="2901589" y="371917"/>
            <a:ext cx="2704961" cy="518098"/>
          </a:xfrm>
          <a:prstGeom prst="wedgeRoundRectCallout">
            <a:avLst>
              <a:gd name="adj1" fmla="val 67908"/>
              <a:gd name="adj2" fmla="val 1402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TBD: Should these become one class with routing based on URL schema (mock://)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6CD5D8-5157-480D-9D33-687A1B4D49F7}"/>
              </a:ext>
            </a:extLst>
          </p:cNvPr>
          <p:cNvSpPr/>
          <p:nvPr/>
        </p:nvSpPr>
        <p:spPr>
          <a:xfrm>
            <a:off x="460697" y="3744877"/>
            <a:ext cx="2342964" cy="756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MainProvider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Handles all </a:t>
            </a:r>
            <a:r>
              <a:rPr lang="de-DE" sz="1200" dirty="0" err="1">
                <a:solidFill>
                  <a:schemeClr val="tx1"/>
                </a:solidFill>
              </a:rPr>
              <a:t>class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qualifier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declaration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instance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read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ops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E343A2-E45D-40D5-BC8C-8E8F9B0CE8DE}"/>
              </a:ext>
            </a:extLst>
          </p:cNvPr>
          <p:cNvCxnSpPr>
            <a:cxnSpLocks/>
          </p:cNvCxnSpPr>
          <p:nvPr/>
        </p:nvCxnSpPr>
        <p:spPr>
          <a:xfrm>
            <a:off x="4329663" y="2866322"/>
            <a:ext cx="0" cy="213817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603B37-26AA-49AB-A362-509AB90999AA}"/>
              </a:ext>
            </a:extLst>
          </p:cNvPr>
          <p:cNvCxnSpPr>
            <a:cxnSpLocks/>
          </p:cNvCxnSpPr>
          <p:nvPr/>
        </p:nvCxnSpPr>
        <p:spPr>
          <a:xfrm>
            <a:off x="3698696" y="4495824"/>
            <a:ext cx="0" cy="761235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FAA60-BC92-4089-8FF2-1114660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617" y="6377125"/>
            <a:ext cx="2743200" cy="365125"/>
          </a:xfrm>
        </p:spPr>
        <p:txBody>
          <a:bodyPr/>
          <a:lstStyle/>
          <a:p>
            <a:fld id="{8BA880BD-A575-42CB-9D5B-E3294FC391E7}" type="datetime1">
              <a:rPr lang="de-DE" smtClean="0"/>
              <a:t>03.05.20</a:t>
            </a:fld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C404F-24C5-4F84-AAE8-BDDE7AD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8478" y="6356350"/>
            <a:ext cx="845322" cy="365125"/>
          </a:xfrm>
        </p:spPr>
        <p:txBody>
          <a:bodyPr/>
          <a:lstStyle/>
          <a:p>
            <a:fld id="{266A34EE-793E-EA45-A2C1-765A5FA2B1F8}" type="slidenum">
              <a:rPr lang="de-DE" smtClean="0"/>
              <a:t>2</a:t>
            </a:fld>
            <a:endParaRPr lang="de-DE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10F981-496C-3A42-A4C0-79622429A2A0}"/>
              </a:ext>
            </a:extLst>
          </p:cNvPr>
          <p:cNvSpPr/>
          <p:nvPr/>
        </p:nvSpPr>
        <p:spPr>
          <a:xfrm>
            <a:off x="460695" y="5257059"/>
            <a:ext cx="7672003" cy="756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err="1">
                <a:solidFill>
                  <a:schemeClr val="tx1"/>
                </a:solidFill>
              </a:rPr>
              <a:t>BaseRepository</a:t>
            </a:r>
            <a:br>
              <a:rPr lang="de-DE" i="1" dirty="0">
                <a:solidFill>
                  <a:schemeClr val="tx1"/>
                </a:solidFill>
              </a:rPr>
            </a:br>
            <a:r>
              <a:rPr lang="de-DE" sz="1200" dirty="0" err="1">
                <a:solidFill>
                  <a:schemeClr val="tx1"/>
                </a:solidFill>
              </a:rPr>
              <a:t>Object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identification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within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namespace</a:t>
            </a:r>
            <a:r>
              <a:rPr lang="de-DE" sz="1200" dirty="0">
                <a:solidFill>
                  <a:schemeClr val="tx1"/>
                </a:solidFill>
              </a:rPr>
              <a:t>: </a:t>
            </a:r>
            <a:r>
              <a:rPr lang="de-DE" sz="1200" dirty="0" err="1">
                <a:solidFill>
                  <a:schemeClr val="tx1"/>
                </a:solidFill>
              </a:rPr>
              <a:t>Instances</a:t>
            </a:r>
            <a:r>
              <a:rPr lang="de-DE" sz="1200" dirty="0">
                <a:solidFill>
                  <a:schemeClr val="tx1"/>
                </a:solidFill>
              </a:rPr>
              <a:t> via </a:t>
            </a:r>
            <a:r>
              <a:rPr lang="de-DE" sz="1200" dirty="0" err="1">
                <a:solidFill>
                  <a:schemeClr val="tx1"/>
                </a:solidFill>
              </a:rPr>
              <a:t>CIMInstanceName</a:t>
            </a:r>
            <a:r>
              <a:rPr lang="de-DE" sz="1200" dirty="0">
                <a:solidFill>
                  <a:schemeClr val="tx1"/>
                </a:solidFill>
              </a:rPr>
              <a:t> (</a:t>
            </a:r>
            <a:r>
              <a:rPr lang="de-DE" sz="1200" dirty="0" err="1">
                <a:solidFill>
                  <a:schemeClr val="tx1"/>
                </a:solidFill>
              </a:rPr>
              <a:t>no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namespace</a:t>
            </a:r>
            <a:r>
              <a:rPr lang="de-DE" sz="1200" dirty="0">
                <a:solidFill>
                  <a:schemeClr val="tx1"/>
                </a:solidFill>
              </a:rPr>
              <a:t>/host), </a:t>
            </a:r>
            <a:r>
              <a:rPr lang="de-DE" sz="1200" dirty="0" err="1">
                <a:solidFill>
                  <a:schemeClr val="tx1"/>
                </a:solidFill>
              </a:rPr>
              <a:t>classes</a:t>
            </a:r>
            <a:r>
              <a:rPr lang="de-DE" sz="1200" dirty="0">
                <a:solidFill>
                  <a:schemeClr val="tx1"/>
                </a:solidFill>
              </a:rPr>
              <a:t> via </a:t>
            </a:r>
            <a:r>
              <a:rPr lang="de-DE" sz="1200" dirty="0" err="1">
                <a:solidFill>
                  <a:schemeClr val="tx1"/>
                </a:solidFill>
              </a:rPr>
              <a:t>class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name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qualifiers</a:t>
            </a:r>
            <a:r>
              <a:rPr lang="de-DE" sz="1200" dirty="0">
                <a:solidFill>
                  <a:schemeClr val="tx1"/>
                </a:solidFill>
              </a:rPr>
              <a:t> via </a:t>
            </a:r>
            <a:r>
              <a:rPr lang="de-DE" sz="1200" dirty="0" err="1">
                <a:solidFill>
                  <a:schemeClr val="tx1"/>
                </a:solidFill>
              </a:rPr>
              <a:t>qualifier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name</a:t>
            </a:r>
            <a:endParaRPr lang="de-DE" i="1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118BDB-590A-AA4F-8CE3-1E6E92EA8B5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803660" y="6014013"/>
            <a:ext cx="0" cy="259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8E65970-A41B-6E45-8BAB-6FAF9F3F505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282936" y="5022904"/>
            <a:ext cx="0" cy="255373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01A8691-EA13-4A47-9365-83AEFFC1339F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457989" y="6014013"/>
            <a:ext cx="1" cy="2594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A85C7DF-2837-BA42-9DA2-8A1FEF270B37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5282936" y="4495824"/>
            <a:ext cx="0" cy="254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8FB09D7-6E6D-FA47-BCC1-CBD5DA5F09B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732828" y="1370595"/>
            <a:ext cx="0" cy="267942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CF3BBF2-D6AA-7D4F-A405-5BD77CB20867}"/>
              </a:ext>
            </a:extLst>
          </p:cNvPr>
          <p:cNvSpPr/>
          <p:nvPr/>
        </p:nvSpPr>
        <p:spPr>
          <a:xfrm>
            <a:off x="9756072" y="387583"/>
            <a:ext cx="195351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mof_compile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DB56521-84F7-A348-9FD5-C0F154EBB607}"/>
              </a:ext>
            </a:extLst>
          </p:cNvPr>
          <p:cNvCxnSpPr>
            <a:cxnSpLocks/>
            <a:stCxn id="91" idx="2"/>
            <a:endCxn id="11" idx="0"/>
          </p:cNvCxnSpPr>
          <p:nvPr/>
        </p:nvCxnSpPr>
        <p:spPr>
          <a:xfrm flipH="1">
            <a:off x="10732828" y="756915"/>
            <a:ext cx="4" cy="244348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956720A-BE3D-694B-95D7-BA8FE56E852C}"/>
              </a:ext>
            </a:extLst>
          </p:cNvPr>
          <p:cNvSpPr/>
          <p:nvPr/>
        </p:nvSpPr>
        <p:spPr>
          <a:xfrm>
            <a:off x="6154660" y="380330"/>
            <a:ext cx="160989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pywbemcli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D3B9C3A-DEB4-1D40-B72C-8C439079C097}"/>
              </a:ext>
            </a:extLst>
          </p:cNvPr>
          <p:cNvCxnSpPr>
            <a:cxnSpLocks/>
            <a:stCxn id="154" idx="2"/>
          </p:cNvCxnSpPr>
          <p:nvPr/>
        </p:nvCxnSpPr>
        <p:spPr>
          <a:xfrm>
            <a:off x="8786124" y="755656"/>
            <a:ext cx="598624" cy="882881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8AF38B0-E8EB-3D4C-9BC8-B5A1CF30EC25}"/>
              </a:ext>
            </a:extLst>
          </p:cNvPr>
          <p:cNvSpPr/>
          <p:nvPr/>
        </p:nvSpPr>
        <p:spPr>
          <a:xfrm>
            <a:off x="7981177" y="386324"/>
            <a:ext cx="160989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&lt;User App&gt;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B4286E7-9A9E-9E4E-A5B6-F31710DB405C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6959607" y="749662"/>
            <a:ext cx="2149866" cy="882881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076A7BF-B6CF-E14F-B614-D3C8B240309D}"/>
              </a:ext>
            </a:extLst>
          </p:cNvPr>
          <p:cNvCxnSpPr>
            <a:cxnSpLocks/>
          </p:cNvCxnSpPr>
          <p:nvPr/>
        </p:nvCxnSpPr>
        <p:spPr>
          <a:xfrm flipV="1">
            <a:off x="8132717" y="1960762"/>
            <a:ext cx="662060" cy="16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E83F7B1-EB53-9446-B1B1-0BED892F9DC6}"/>
              </a:ext>
            </a:extLst>
          </p:cNvPr>
          <p:cNvSpPr/>
          <p:nvPr/>
        </p:nvSpPr>
        <p:spPr>
          <a:xfrm>
            <a:off x="309985" y="1225250"/>
            <a:ext cx="8039356" cy="549622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DE" dirty="0">
                <a:solidFill>
                  <a:schemeClr val="tx1"/>
                </a:solidFill>
              </a:rPr>
              <a:t>pywbem_mock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DA9E69-2A58-3F43-B0F2-DCB1C9332DFB}"/>
              </a:ext>
            </a:extLst>
          </p:cNvPr>
          <p:cNvSpPr/>
          <p:nvPr/>
        </p:nvSpPr>
        <p:spPr>
          <a:xfrm>
            <a:off x="8564316" y="890015"/>
            <a:ext cx="3317623" cy="268064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DE" dirty="0">
                <a:solidFill>
                  <a:schemeClr val="tx1"/>
                </a:solidFill>
              </a:rPr>
              <a:t>pywbem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6FA118D-46B4-8745-95AA-6A32C6AD0627}"/>
              </a:ext>
            </a:extLst>
          </p:cNvPr>
          <p:cNvSpPr/>
          <p:nvPr/>
        </p:nvSpPr>
        <p:spPr>
          <a:xfrm>
            <a:off x="6164434" y="3744877"/>
            <a:ext cx="1967664" cy="750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MethodProvider</a:t>
            </a:r>
            <a:r>
              <a:rPr lang="de-DE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Base </a:t>
            </a:r>
            <a:r>
              <a:rPr lang="de-DE" sz="1200" dirty="0" err="1">
                <a:solidFill>
                  <a:schemeClr val="tx1"/>
                </a:solidFill>
              </a:rPr>
              <a:t>class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for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user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providers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for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invoke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method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DFA5020-366F-2E4B-A19D-F65CFEDBB984}"/>
              </a:ext>
            </a:extLst>
          </p:cNvPr>
          <p:cNvSpPr/>
          <p:nvPr/>
        </p:nvSpPr>
        <p:spPr>
          <a:xfrm>
            <a:off x="6637658" y="4750078"/>
            <a:ext cx="1489248" cy="2728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&lt;User Provider&gt;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FE82714-236A-9541-9A38-B823755D638D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7382282" y="4495824"/>
            <a:ext cx="0" cy="254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B7B56A3-654F-5D49-840A-57B915E194B5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7382282" y="5022904"/>
            <a:ext cx="0" cy="255373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287CCC9F-7DB7-F442-A038-67BE490EA189}"/>
              </a:ext>
            </a:extLst>
          </p:cNvPr>
          <p:cNvSpPr/>
          <p:nvPr/>
        </p:nvSpPr>
        <p:spPr>
          <a:xfrm>
            <a:off x="461343" y="2313426"/>
            <a:ext cx="7672021" cy="552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ProviderDispatcher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Has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provider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registry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calls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providers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translates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client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ops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into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provider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calls</a:t>
            </a:r>
            <a:r>
              <a:rPr lang="de-DE" sz="1200" dirty="0">
                <a:solidFill>
                  <a:schemeClr val="tx1"/>
                </a:solidFill>
              </a:rPr>
              <a:t> (CIMOM)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AEC6DFA-1FAD-9F42-B651-2A5FCB8DDF42}"/>
              </a:ext>
            </a:extLst>
          </p:cNvPr>
          <p:cNvCxnSpPr>
            <a:cxnSpLocks/>
            <a:stCxn id="12" idx="2"/>
            <a:endCxn id="89" idx="0"/>
          </p:cNvCxnSpPr>
          <p:nvPr/>
        </p:nvCxnSpPr>
        <p:spPr>
          <a:xfrm>
            <a:off x="4296707" y="2098662"/>
            <a:ext cx="647" cy="214764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41E4DF-D753-446A-87BF-1C306BF096FC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632179" y="4501831"/>
            <a:ext cx="0" cy="755228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8CEB4FE-14D8-E240-A2EA-9D82341FEC1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141370" y="1185929"/>
            <a:ext cx="1614702" cy="612049"/>
          </a:xfrm>
          <a:prstGeom prst="bentConnector3">
            <a:avLst>
              <a:gd name="adj1" fmla="val 19458"/>
            </a:avLst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F40ED0C-A69B-304D-A1E1-9A0185857D12}"/>
              </a:ext>
            </a:extLst>
          </p:cNvPr>
          <p:cNvSpPr/>
          <p:nvPr/>
        </p:nvSpPr>
        <p:spPr>
          <a:xfrm>
            <a:off x="444446" y="3059920"/>
            <a:ext cx="7672021" cy="471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err="1">
                <a:solidFill>
                  <a:schemeClr val="tx1"/>
                </a:solidFill>
              </a:rPr>
              <a:t>BaseProvider</a:t>
            </a:r>
            <a:endParaRPr lang="de-DE" i="1" dirty="0">
              <a:solidFill>
                <a:schemeClr val="tx1"/>
              </a:solidFill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Common </a:t>
            </a:r>
            <a:r>
              <a:rPr lang="de-DE" sz="1200" dirty="0" err="1">
                <a:solidFill>
                  <a:schemeClr val="tx1"/>
                </a:solidFill>
              </a:rPr>
              <a:t>methods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F2B0254-5732-664A-8390-049868D79E37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7148266" y="3531061"/>
            <a:ext cx="0" cy="213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B069F8D-4958-D74F-A99F-315C302BC362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4465806" y="3531061"/>
            <a:ext cx="1" cy="213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CBDC50-41F3-5041-B009-71E1BAAEEC18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632179" y="3531061"/>
            <a:ext cx="0" cy="213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583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562254" y="4797468"/>
            <a:ext cx="602643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</a:t>
            </a:r>
            <a:r>
              <a:rPr lang="de-DE" dirty="0" err="1">
                <a:solidFill>
                  <a:schemeClr val="tx1"/>
                </a:solidFill>
              </a:rPr>
              <a:t>interface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BaseRepositoryConnection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A4C05-8B6E-6A4E-BFEC-AF5CE8B39836}"/>
              </a:ext>
            </a:extLst>
          </p:cNvPr>
          <p:cNvSpPr/>
          <p:nvPr/>
        </p:nvSpPr>
        <p:spPr>
          <a:xfrm>
            <a:off x="562254" y="5613748"/>
            <a:ext cx="164232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In-memory </a:t>
            </a:r>
            <a:r>
              <a:rPr lang="de-DE" dirty="0" err="1">
                <a:solidFill>
                  <a:schemeClr val="accent1"/>
                </a:solidFill>
              </a:rPr>
              <a:t>repository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2317316" y="5613748"/>
            <a:ext cx="177869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WBEM </a:t>
            </a:r>
            <a:r>
              <a:rPr lang="de-DE" dirty="0" err="1">
                <a:solidFill>
                  <a:schemeClr val="accent1"/>
                </a:solidFill>
              </a:rPr>
              <a:t>server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13071A-4AAE-DD4B-9E16-041E74964B6E}"/>
              </a:ext>
            </a:extLst>
          </p:cNvPr>
          <p:cNvSpPr/>
          <p:nvPr/>
        </p:nvSpPr>
        <p:spPr>
          <a:xfrm>
            <a:off x="4208747" y="5613748"/>
            <a:ext cx="1787045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Local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file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system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repository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562254" y="3981188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4108537" y="2152386"/>
            <a:ext cx="471157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Full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operation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(CIMOM)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Mock backend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CIM-XML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28FBC-65E9-484D-B1B4-3E0A3A504640}"/>
              </a:ext>
            </a:extLst>
          </p:cNvPr>
          <p:cNvSpPr/>
          <p:nvPr/>
        </p:nvSpPr>
        <p:spPr>
          <a:xfrm>
            <a:off x="6795446" y="3975449"/>
            <a:ext cx="20246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Providers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E3D860-7E45-B748-BC46-5280BCFE07EB}"/>
              </a:ext>
            </a:extLst>
          </p:cNvPr>
          <p:cNvSpPr/>
          <p:nvPr/>
        </p:nvSpPr>
        <p:spPr>
          <a:xfrm>
            <a:off x="4096012" y="2956918"/>
            <a:ext cx="4724102" cy="926149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Provider </a:t>
            </a:r>
            <a:r>
              <a:rPr lang="de-DE" dirty="0" err="1">
                <a:solidFill>
                  <a:schemeClr val="accent1"/>
                </a:solidFill>
              </a:rPr>
              <a:t>interface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(</a:t>
            </a:r>
            <a:r>
              <a:rPr lang="de-DE" dirty="0" err="1">
                <a:solidFill>
                  <a:schemeClr val="accent1"/>
                </a:solidFill>
              </a:rPr>
              <a:t>provider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ops</a:t>
            </a:r>
            <a:r>
              <a:rPr lang="de-DE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729382-82CD-5844-9F4A-D31818CF06D5}"/>
              </a:ext>
            </a:extLst>
          </p:cNvPr>
          <p:cNvSpPr/>
          <p:nvPr/>
        </p:nvSpPr>
        <p:spPr>
          <a:xfrm>
            <a:off x="4096012" y="3981188"/>
            <a:ext cx="2492678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Default Provider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5DD3B-9097-0449-B9D8-7B90CD693D86}"/>
              </a:ext>
            </a:extLst>
          </p:cNvPr>
          <p:cNvSpPr txBox="1"/>
          <p:nvPr/>
        </p:nvSpPr>
        <p:spPr>
          <a:xfrm>
            <a:off x="417535" y="405360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Ideal </a:t>
            </a:r>
            <a:r>
              <a:rPr lang="de-DE" dirty="0" err="1"/>
              <a:t>structure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endParaRPr lang="de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660BE-B767-484E-8F82-DD30A6872804}"/>
              </a:ext>
            </a:extLst>
          </p:cNvPr>
          <p:cNvSpPr txBox="1"/>
          <p:nvPr/>
        </p:nvSpPr>
        <p:spPr>
          <a:xfrm>
            <a:off x="249469" y="1046306"/>
            <a:ext cx="36367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MOF </a:t>
            </a:r>
            <a:r>
              <a:rPr lang="de-DE" dirty="0" err="1"/>
              <a:t>compile</a:t>
            </a:r>
            <a:r>
              <a:rPr lang="de-DE" dirty="0"/>
              <a:t>:</a:t>
            </a:r>
          </a:p>
          <a:p>
            <a:pPr marL="342900" indent="-342900">
              <a:buAutoNum type="arabicPeriod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rollback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(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on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fails</a:t>
            </a:r>
            <a:r>
              <a:rPr lang="de-DE" dirty="0"/>
              <a:t>)</a:t>
            </a:r>
          </a:p>
          <a:p>
            <a:pPr marL="342900" indent="-342900">
              <a:buAutoNum type="arabicPeriod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an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exists</a:t>
            </a:r>
            <a:endParaRPr lang="de-DE" dirty="0"/>
          </a:p>
          <a:p>
            <a:r>
              <a:rPr lang="de-DE" dirty="0"/>
              <a:t>TODO(Karl): </a:t>
            </a:r>
            <a:r>
              <a:rPr lang="de-DE" dirty="0" err="1"/>
              <a:t>Figure</a:t>
            </a:r>
            <a:r>
              <a:rPr lang="de-DE" dirty="0"/>
              <a:t> out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2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feasible</a:t>
            </a:r>
            <a:endParaRPr lang="de-DE" dirty="0"/>
          </a:p>
          <a:p>
            <a:r>
              <a:rPr lang="de-DE" dirty="0"/>
              <a:t>TODO(Karl):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 </a:t>
            </a:r>
            <a:r>
              <a:rPr lang="de-DE" dirty="0" err="1"/>
              <a:t>schema</a:t>
            </a:r>
            <a:r>
              <a:rPr lang="de-DE" dirty="0"/>
              <a:t> upgrade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does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34788-A9EF-42B8-BE88-5F9430A7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C7AB-F83B-4FC6-9231-FA7F2809359C}" type="datetime1">
              <a:rPr lang="de-DE" smtClean="0"/>
              <a:t>03.05.20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377BC-BEF8-4D03-A72F-AC597C48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160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3829037" y="2891357"/>
            <a:ext cx="4906087" cy="102058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</a:t>
            </a:r>
            <a:r>
              <a:rPr lang="de-DE" dirty="0" err="1">
                <a:solidFill>
                  <a:schemeClr val="tx1"/>
                </a:solidFill>
              </a:rPr>
              <a:t>interface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BaseRepositoryConnection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A4C05-8B6E-6A4E-BFEC-AF5CE8B39836}"/>
              </a:ext>
            </a:extLst>
          </p:cNvPr>
          <p:cNvSpPr/>
          <p:nvPr/>
        </p:nvSpPr>
        <p:spPr>
          <a:xfrm>
            <a:off x="3829038" y="4081112"/>
            <a:ext cx="1301228" cy="7816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In-memory </a:t>
            </a:r>
            <a:r>
              <a:rPr lang="de-DE" dirty="0" err="1">
                <a:solidFill>
                  <a:schemeClr val="accent1"/>
                </a:solidFill>
              </a:rPr>
              <a:t>repository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5283040" y="4071486"/>
            <a:ext cx="1502771" cy="8085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WBEM </a:t>
            </a:r>
            <a:r>
              <a:rPr lang="de-DE" dirty="0" err="1">
                <a:solidFill>
                  <a:schemeClr val="accent1"/>
                </a:solidFill>
              </a:rPr>
              <a:t>server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13071A-4AAE-DD4B-9E16-041E74964B6E}"/>
              </a:ext>
            </a:extLst>
          </p:cNvPr>
          <p:cNvSpPr/>
          <p:nvPr/>
        </p:nvSpPr>
        <p:spPr>
          <a:xfrm>
            <a:off x="6884094" y="4054210"/>
            <a:ext cx="1681914" cy="8085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Local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file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system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repository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4096012" y="2144574"/>
            <a:ext cx="179464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6187857" y="2125569"/>
            <a:ext cx="5586608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Full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operation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(CIMOM)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Mock backend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CIM-XML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28FBC-65E9-484D-B1B4-3E0A3A504640}"/>
              </a:ext>
            </a:extLst>
          </p:cNvPr>
          <p:cNvSpPr/>
          <p:nvPr/>
        </p:nvSpPr>
        <p:spPr>
          <a:xfrm>
            <a:off x="10472286" y="4019785"/>
            <a:ext cx="130217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Providers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E3D860-7E45-B748-BC46-5280BCFE07EB}"/>
              </a:ext>
            </a:extLst>
          </p:cNvPr>
          <p:cNvSpPr/>
          <p:nvPr/>
        </p:nvSpPr>
        <p:spPr>
          <a:xfrm>
            <a:off x="8860447" y="2891356"/>
            <a:ext cx="2914017" cy="1020585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Provider </a:t>
            </a:r>
            <a:r>
              <a:rPr lang="de-DE" dirty="0" err="1">
                <a:solidFill>
                  <a:schemeClr val="accent1"/>
                </a:solidFill>
              </a:rPr>
              <a:t>interface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(</a:t>
            </a:r>
            <a:r>
              <a:rPr lang="de-DE" dirty="0" err="1">
                <a:solidFill>
                  <a:schemeClr val="accent1"/>
                </a:solidFill>
              </a:rPr>
              <a:t>provider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ops</a:t>
            </a:r>
            <a:r>
              <a:rPr lang="de-DE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729382-82CD-5844-9F4A-D31818CF06D5}"/>
              </a:ext>
            </a:extLst>
          </p:cNvPr>
          <p:cNvSpPr/>
          <p:nvPr/>
        </p:nvSpPr>
        <p:spPr>
          <a:xfrm>
            <a:off x="8869294" y="4029506"/>
            <a:ext cx="1453415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Default Provider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5DD3B-9097-0449-B9D8-7B90CD693D86}"/>
              </a:ext>
            </a:extLst>
          </p:cNvPr>
          <p:cNvSpPr txBox="1"/>
          <p:nvPr/>
        </p:nvSpPr>
        <p:spPr>
          <a:xfrm>
            <a:off x="417535" y="405360"/>
            <a:ext cx="507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Ideal structure 2, for the futureKA/UPATES, Jan 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660BE-B767-484E-8F82-DD30A6872804}"/>
              </a:ext>
            </a:extLst>
          </p:cNvPr>
          <p:cNvSpPr txBox="1"/>
          <p:nvPr/>
        </p:nvSpPr>
        <p:spPr>
          <a:xfrm>
            <a:off x="249469" y="1046306"/>
            <a:ext cx="36367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MOF </a:t>
            </a:r>
            <a:r>
              <a:rPr lang="de-DE" dirty="0" err="1"/>
              <a:t>compile</a:t>
            </a:r>
            <a:r>
              <a:rPr lang="de-DE" dirty="0"/>
              <a:t>:</a:t>
            </a:r>
          </a:p>
          <a:p>
            <a:pPr marL="342900" indent="-342900">
              <a:buAutoNum type="arabicPeriod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rollback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(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on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fails</a:t>
            </a:r>
            <a:r>
              <a:rPr lang="de-DE" dirty="0"/>
              <a:t>)</a:t>
            </a:r>
          </a:p>
          <a:p>
            <a:pPr marL="342900" indent="-342900">
              <a:buAutoNum type="arabicPeriod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an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exists</a:t>
            </a:r>
            <a:endParaRPr lang="de-DE" dirty="0"/>
          </a:p>
          <a:p>
            <a:r>
              <a:rPr lang="de-DE" dirty="0"/>
              <a:t>TODO(Karl): </a:t>
            </a:r>
            <a:r>
              <a:rPr lang="de-DE" dirty="0" err="1"/>
              <a:t>Figure</a:t>
            </a:r>
            <a:r>
              <a:rPr lang="de-DE" dirty="0"/>
              <a:t> out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2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feasible</a:t>
            </a:r>
            <a:endParaRPr lang="de-DE" dirty="0"/>
          </a:p>
          <a:p>
            <a:r>
              <a:rPr lang="de-DE" dirty="0"/>
              <a:t>TODO(Karl): Determine what the OP schema upgrade tool does2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AF5E3CBB-F30D-42BC-8036-C236DDD5B493}"/>
              </a:ext>
            </a:extLst>
          </p:cNvPr>
          <p:cNvSpPr/>
          <p:nvPr/>
        </p:nvSpPr>
        <p:spPr>
          <a:xfrm>
            <a:off x="9394256" y="4880008"/>
            <a:ext cx="1453415" cy="612648"/>
          </a:xfrm>
          <a:prstGeom prst="wedgeRoundRectCallout">
            <a:avLst>
              <a:gd name="adj1" fmla="val -26445"/>
              <a:gd name="adj2" fmla="val -8204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Default Provider?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EBEF9-9323-4EAB-9EC2-8978BE5A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9F4F-6C40-4F96-87B7-BED4E97E402E}" type="datetime1">
              <a:rPr lang="de-DE" smtClean="0"/>
              <a:t>03.05.20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EAC30-D0AE-46E4-B663-662175EB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788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417534" y="3476534"/>
            <a:ext cx="8123873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</a:t>
            </a:r>
            <a:r>
              <a:rPr lang="de-DE" dirty="0" err="1">
                <a:solidFill>
                  <a:schemeClr val="tx1"/>
                </a:solidFill>
              </a:rPr>
              <a:t>interface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BaseRepositoryConnection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A4C05-8B6E-6A4E-BFEC-AF5CE8B39836}"/>
              </a:ext>
            </a:extLst>
          </p:cNvPr>
          <p:cNvSpPr/>
          <p:nvPr/>
        </p:nvSpPr>
        <p:spPr>
          <a:xfrm>
            <a:off x="417535" y="4261873"/>
            <a:ext cx="4107717" cy="1140166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MOFWBEMConnection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In-memory </a:t>
            </a:r>
            <a:r>
              <a:rPr lang="de-DE" dirty="0" err="1">
                <a:solidFill>
                  <a:schemeClr val="tx1"/>
                </a:solidFill>
              </a:rPr>
              <a:t>removal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 on top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backing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read-only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417535" y="2719231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7892143" y="405361"/>
            <a:ext cx="3882322" cy="106460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5DD3B-9097-0449-B9D8-7B90CD693D86}"/>
              </a:ext>
            </a:extLst>
          </p:cNvPr>
          <p:cNvSpPr txBox="1"/>
          <p:nvPr/>
        </p:nvSpPr>
        <p:spPr>
          <a:xfrm>
            <a:off x="417535" y="405360"/>
            <a:ext cx="178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Today‘s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6B45EF-ED44-FA43-82AB-7A2DB23DED8F}"/>
              </a:ext>
            </a:extLst>
          </p:cNvPr>
          <p:cNvSpPr/>
          <p:nvPr/>
        </p:nvSpPr>
        <p:spPr>
          <a:xfrm>
            <a:off x="3755721" y="405360"/>
            <a:ext cx="3882322" cy="1794618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FakedWBEMConnection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subclass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mocking</a:t>
            </a:r>
            <a:r>
              <a:rPr lang="de-DE" dirty="0">
                <a:solidFill>
                  <a:schemeClr val="tx1"/>
                </a:solidFill>
              </a:rPr>
              <a:t> _</a:t>
            </a:r>
            <a:r>
              <a:rPr lang="de-DE" dirty="0" err="1">
                <a:solidFill>
                  <a:schemeClr val="tx1"/>
                </a:solidFill>
              </a:rPr>
              <a:t>imethodcall</a:t>
            </a:r>
            <a:r>
              <a:rPr lang="de-DE" dirty="0">
                <a:solidFill>
                  <a:schemeClr val="tx1"/>
                </a:solidFill>
              </a:rPr>
              <a:t>/_</a:t>
            </a:r>
            <a:r>
              <a:rPr lang="de-DE" dirty="0" err="1">
                <a:solidFill>
                  <a:schemeClr val="tx1"/>
                </a:solidFill>
              </a:rPr>
              <a:t>methodcall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649CF-B3C2-9C4D-8F34-991217CF4BB5}"/>
              </a:ext>
            </a:extLst>
          </p:cNvPr>
          <p:cNvSpPr/>
          <p:nvPr/>
        </p:nvSpPr>
        <p:spPr>
          <a:xfrm>
            <a:off x="4775026" y="1469963"/>
            <a:ext cx="164232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In-memory 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858562-F013-1A4C-9BDD-81F7E4A2FBD3}"/>
              </a:ext>
            </a:extLst>
          </p:cNvPr>
          <p:cNvSpPr/>
          <p:nvPr/>
        </p:nvSpPr>
        <p:spPr>
          <a:xfrm>
            <a:off x="417535" y="5539156"/>
            <a:ext cx="4107717" cy="91348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FakeWBEMConnection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underlying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connection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8C6C1B-6E50-0647-9F2D-94FFBD7BC62A}"/>
              </a:ext>
            </a:extLst>
          </p:cNvPr>
          <p:cNvSpPr/>
          <p:nvPr/>
        </p:nvSpPr>
        <p:spPr>
          <a:xfrm>
            <a:off x="4659086" y="4274564"/>
            <a:ext cx="3882322" cy="1672097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updating</a:t>
            </a:r>
            <a:r>
              <a:rPr lang="de-DE" dirty="0">
                <a:solidFill>
                  <a:schemeClr val="tx1"/>
                </a:solidFill>
              </a:rPr>
              <a:t> a real WBEM </a:t>
            </a:r>
            <a:r>
              <a:rPr lang="de-DE" dirty="0" err="1">
                <a:solidFill>
                  <a:schemeClr val="tx1"/>
                </a:solidFill>
              </a:rPr>
              <a:t>server‘s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 err="1">
                <a:solidFill>
                  <a:srgbClr val="FF0000"/>
                </a:solidFill>
              </a:rPr>
              <a:t>Gets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replaced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with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MOFWBEMConnection</a:t>
            </a:r>
            <a:r>
              <a:rPr lang="de-DE" dirty="0">
                <a:solidFill>
                  <a:srgbClr val="FF0000"/>
                </a:solidFill>
              </a:rPr>
              <a:t>!!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03D2BF-3347-B044-804A-AD99472C5CD0}"/>
              </a:ext>
            </a:extLst>
          </p:cNvPr>
          <p:cNvSpPr txBox="1"/>
          <p:nvPr/>
        </p:nvSpPr>
        <p:spPr>
          <a:xfrm>
            <a:off x="4902450" y="6083307"/>
            <a:ext cx="4579008" cy="648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TODO(Karl): </a:t>
            </a:r>
            <a:r>
              <a:rPr lang="de-DE" dirty="0" err="1"/>
              <a:t>Verify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mof_compiler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updates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WBEM </a:t>
            </a:r>
            <a:r>
              <a:rPr lang="de-DE" dirty="0" err="1"/>
              <a:t>server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0DCFB-3B50-438B-9964-6CF9B83B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A058-3889-4DB2-9948-474ED9D2A12D}" type="datetime1">
              <a:rPr lang="de-DE" smtClean="0"/>
              <a:t>03.05.20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1E838-557D-42A4-AC2C-DB91B294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700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352671-A964-4918-B559-18C6BE5DA022}"/>
              </a:ext>
            </a:extLst>
          </p:cNvPr>
          <p:cNvSpPr/>
          <p:nvPr/>
        </p:nvSpPr>
        <p:spPr>
          <a:xfrm>
            <a:off x="5971908" y="5773749"/>
            <a:ext cx="5212647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 Data store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Implements a physical store including common methods to get and store data.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DF70A-4D59-4921-96EC-99676DEE9F37}"/>
              </a:ext>
            </a:extLst>
          </p:cNvPr>
          <p:cNvSpPr/>
          <p:nvPr/>
        </p:nvSpPr>
        <p:spPr>
          <a:xfrm>
            <a:off x="5971908" y="3714278"/>
            <a:ext cx="5134040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WBEM Server Repository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Implements repository responder for all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cim_operations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This generates response data for each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CIM_Operation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from Data 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E8715-D7DD-4DE6-B417-8BE29214F814}"/>
              </a:ext>
            </a:extLst>
          </p:cNvPr>
          <p:cNvSpPr/>
          <p:nvPr/>
        </p:nvSpPr>
        <p:spPr>
          <a:xfrm>
            <a:off x="1530417" y="2143907"/>
            <a:ext cx="6472187" cy="1299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WBEM Server Layer ( The CIMOM) – This is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FakeWBEMConnection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implements Mechanism to route to repository or providers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9A7F88-AA0C-4B14-B467-5AEFF91A2661}"/>
              </a:ext>
            </a:extLst>
          </p:cNvPr>
          <p:cNvSpPr/>
          <p:nvPr/>
        </p:nvSpPr>
        <p:spPr>
          <a:xfrm>
            <a:off x="441960" y="3763046"/>
            <a:ext cx="3177139" cy="731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WBEM Server Provider Interface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(Manager and API)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CD451D-64E4-4C74-A57D-60377D94A96E}"/>
              </a:ext>
            </a:extLst>
          </p:cNvPr>
          <p:cNvSpPr/>
          <p:nvPr/>
        </p:nvSpPr>
        <p:spPr>
          <a:xfrm>
            <a:off x="441960" y="4784089"/>
            <a:ext cx="1753403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WBEM Server 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Provider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759C7A-9E90-4F35-9741-9F0263C5AA24}"/>
              </a:ext>
            </a:extLst>
          </p:cNvPr>
          <p:cNvSpPr/>
          <p:nvPr/>
        </p:nvSpPr>
        <p:spPr>
          <a:xfrm>
            <a:off x="1941094" y="5416809"/>
            <a:ext cx="1753403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WBEM Server 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Provider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84118E-A4F3-4540-AFE4-7C706535B88A}"/>
              </a:ext>
            </a:extLst>
          </p:cNvPr>
          <p:cNvSpPr/>
          <p:nvPr/>
        </p:nvSpPr>
        <p:spPr>
          <a:xfrm>
            <a:off x="8826366" y="1683730"/>
            <a:ext cx="3291839" cy="1925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Mock Initiator</a:t>
            </a:r>
          </a:p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FakeWbemconnection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__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init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__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Catch calls from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MethodCall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</a:t>
            </a:r>
          </a:p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Imethod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call. Map to CIMOM Interface. Map returns back to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MethodCall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IMethodCall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responses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063AD-0AB4-4CB3-86BA-F6BEB178BB0E}"/>
              </a:ext>
            </a:extLst>
          </p:cNvPr>
          <p:cNvSpPr txBox="1"/>
          <p:nvPr/>
        </p:nvSpPr>
        <p:spPr>
          <a:xfrm>
            <a:off x="1164657" y="375385"/>
            <a:ext cx="796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possible structure for the complete mocker as a set of classes, KS Jan 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A79D51-A340-4599-B922-891676DA3637}"/>
              </a:ext>
            </a:extLst>
          </p:cNvPr>
          <p:cNvSpPr/>
          <p:nvPr/>
        </p:nvSpPr>
        <p:spPr>
          <a:xfrm>
            <a:off x="9865893" y="549989"/>
            <a:ext cx="2145633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WBEMConnection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MethodCall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IMethodCall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29DA6D-A2BC-4FA5-932E-8E3405DBDA12}"/>
              </a:ext>
            </a:extLst>
          </p:cNvPr>
          <p:cNvCxnSpPr/>
          <p:nvPr/>
        </p:nvCxnSpPr>
        <p:spPr>
          <a:xfrm>
            <a:off x="8002604" y="2329048"/>
            <a:ext cx="823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0EDFA5-228A-4F85-A424-49B5DF349FFC}"/>
              </a:ext>
            </a:extLst>
          </p:cNvPr>
          <p:cNvSpPr txBox="1"/>
          <p:nvPr/>
        </p:nvSpPr>
        <p:spPr>
          <a:xfrm>
            <a:off x="8162223" y="2252312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Create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46E456-56C7-48BB-A385-35D55E548706}"/>
              </a:ext>
            </a:extLst>
          </p:cNvPr>
          <p:cNvCxnSpPr/>
          <p:nvPr/>
        </p:nvCxnSpPr>
        <p:spPr>
          <a:xfrm flipH="1">
            <a:off x="8002604" y="2868328"/>
            <a:ext cx="823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C37C5D-4C0F-4A42-8FE9-B5EAE8E7ED1C}"/>
              </a:ext>
            </a:extLst>
          </p:cNvPr>
          <p:cNvCxnSpPr/>
          <p:nvPr/>
        </p:nvCxnSpPr>
        <p:spPr>
          <a:xfrm>
            <a:off x="8002604" y="3234088"/>
            <a:ext cx="823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75DBC46-F6A5-4D72-B567-64554701560B}"/>
              </a:ext>
            </a:extLst>
          </p:cNvPr>
          <p:cNvSpPr txBox="1"/>
          <p:nvPr/>
        </p:nvSpPr>
        <p:spPr>
          <a:xfrm>
            <a:off x="8078866" y="268697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Operation</a:t>
            </a:r>
          </a:p>
          <a:p>
            <a:r>
              <a:rPr lang="en-US" sz="1000" dirty="0"/>
              <a:t>Call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98BD22-6F10-4D94-A143-76181CF4BE22}"/>
              </a:ext>
            </a:extLst>
          </p:cNvPr>
          <p:cNvSpPr txBox="1"/>
          <p:nvPr/>
        </p:nvSpPr>
        <p:spPr>
          <a:xfrm>
            <a:off x="8028462" y="3045507"/>
            <a:ext cx="7393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Operation</a:t>
            </a:r>
          </a:p>
          <a:p>
            <a:r>
              <a:rPr lang="en-US" sz="1050" dirty="0"/>
              <a:t>Response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1D8CCE-6451-489E-A8E6-4601B4C86366}"/>
              </a:ext>
            </a:extLst>
          </p:cNvPr>
          <p:cNvSpPr/>
          <p:nvPr/>
        </p:nvSpPr>
        <p:spPr>
          <a:xfrm>
            <a:off x="1530417" y="810798"/>
            <a:ext cx="1753403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Mof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compiler remote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91F271-5F05-4C90-85AE-FC0BD9BB34E7}"/>
              </a:ext>
            </a:extLst>
          </p:cNvPr>
          <p:cNvSpPr/>
          <p:nvPr/>
        </p:nvSpPr>
        <p:spPr>
          <a:xfrm>
            <a:off x="3918802" y="3609113"/>
            <a:ext cx="1753403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Mof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compiler local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2B498B-9101-448B-A8F1-D3F4ABE0F86D}"/>
              </a:ext>
            </a:extLst>
          </p:cNvPr>
          <p:cNvCxnSpPr>
            <a:stCxn id="23" idx="3"/>
            <a:endCxn id="4" idx="1"/>
          </p:cNvCxnSpPr>
          <p:nvPr/>
        </p:nvCxnSpPr>
        <p:spPr>
          <a:xfrm>
            <a:off x="5672205" y="4097690"/>
            <a:ext cx="299703" cy="10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2E3CD956-9301-453B-B88A-B43FD91751F7}"/>
              </a:ext>
            </a:extLst>
          </p:cNvPr>
          <p:cNvSpPr/>
          <p:nvPr/>
        </p:nvSpPr>
        <p:spPr>
          <a:xfrm>
            <a:off x="4795502" y="4891249"/>
            <a:ext cx="4030863" cy="734391"/>
          </a:xfrm>
          <a:prstGeom prst="wedgeRoundRectCallout">
            <a:avLst>
              <a:gd name="adj1" fmla="val -24261"/>
              <a:gd name="adj2" fmla="val -1498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 sure APIs are exactly the same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Between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Baseconnection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server repo, i.e. namespace definition.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6D522-F69F-4742-A076-5A73676E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2185-C9E4-47F0-B338-5BAEE950952F}" type="datetime1">
              <a:rPr lang="de-DE" smtClean="0"/>
              <a:t>03.05.20</a:t>
            </a:fld>
            <a:endParaRPr lang="de-D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292FE54-B263-4D8E-B275-8560A264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709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50A4C05-8B6E-6A4E-BFEC-AF5CE8B39836}"/>
              </a:ext>
            </a:extLst>
          </p:cNvPr>
          <p:cNvSpPr/>
          <p:nvPr/>
        </p:nvSpPr>
        <p:spPr>
          <a:xfrm>
            <a:off x="1034127" y="4990877"/>
            <a:ext cx="224027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InMemoryRepository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3967989" y="4984360"/>
            <a:ext cx="177869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WBEM server adapter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13071A-4AAE-DD4B-9E16-041E74964B6E}"/>
              </a:ext>
            </a:extLst>
          </p:cNvPr>
          <p:cNvSpPr/>
          <p:nvPr/>
        </p:nvSpPr>
        <p:spPr>
          <a:xfrm>
            <a:off x="5859420" y="4984360"/>
            <a:ext cx="1787045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Local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file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system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repository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1200430" y="3731491"/>
            <a:ext cx="1907670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5253778" y="1399721"/>
            <a:ext cx="3503276" cy="101683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CIMOM core without protocol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i.e the mocker. (MOCKCIMOM)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CIM-XML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28FBC-65E9-484D-B1B4-3E0A3A504640}"/>
              </a:ext>
            </a:extLst>
          </p:cNvPr>
          <p:cNvSpPr/>
          <p:nvPr/>
        </p:nvSpPr>
        <p:spPr>
          <a:xfrm>
            <a:off x="7250704" y="3746835"/>
            <a:ext cx="2748394" cy="797256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MOCK Providers</a:t>
            </a:r>
          </a:p>
          <a:p>
            <a:pPr algn="ctr"/>
            <a:r>
              <a:rPr lang="de-DE" sz="1400" dirty="0">
                <a:solidFill>
                  <a:schemeClr val="accent1"/>
                </a:solidFill>
              </a:rPr>
              <a:t>Handle specific instances</a:t>
            </a:r>
          </a:p>
          <a:p>
            <a:pPr algn="ctr"/>
            <a:r>
              <a:rPr lang="de-DE" sz="1400" dirty="0">
                <a:solidFill>
                  <a:schemeClr val="accent1"/>
                </a:solidFill>
              </a:rPr>
              <a:t>Requires registration mechanism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729382-82CD-5844-9F4A-D31818CF06D5}"/>
              </a:ext>
            </a:extLst>
          </p:cNvPr>
          <p:cNvSpPr/>
          <p:nvPr/>
        </p:nvSpPr>
        <p:spPr>
          <a:xfrm>
            <a:off x="3667349" y="3734554"/>
            <a:ext cx="3416845" cy="800139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Default Provider</a:t>
            </a:r>
          </a:p>
          <a:p>
            <a:pPr algn="ctr"/>
            <a:r>
              <a:rPr lang="de-DE" sz="1200" dirty="0">
                <a:solidFill>
                  <a:schemeClr val="accent1"/>
                </a:solidFill>
              </a:rPr>
              <a:t>Handles all class, qualifier and instances without a provider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5DD3B-9097-0449-B9D8-7B90CD693D86}"/>
              </a:ext>
            </a:extLst>
          </p:cNvPr>
          <p:cNvSpPr txBox="1"/>
          <p:nvPr/>
        </p:nvSpPr>
        <p:spPr>
          <a:xfrm>
            <a:off x="527602" y="243887"/>
            <a:ext cx="750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Results of discussion,  15 Jan 2020. Started with slide ideal structure for future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EC749-D454-4F98-9EF5-48E3E99CE072}"/>
              </a:ext>
            </a:extLst>
          </p:cNvPr>
          <p:cNvSpPr txBox="1"/>
          <p:nvPr/>
        </p:nvSpPr>
        <p:spPr>
          <a:xfrm>
            <a:off x="417535" y="5927158"/>
            <a:ext cx="3690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What will clients use the mocker for: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Test with absolutely known server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Test error conditions that are hard to test with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Testing when the server does not exist.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149622-CCBC-40F8-B126-3FA7B5027BD8}"/>
              </a:ext>
            </a:extLst>
          </p:cNvPr>
          <p:cNvSpPr txBox="1"/>
          <p:nvPr/>
        </p:nvSpPr>
        <p:spPr>
          <a:xfrm>
            <a:off x="5549022" y="6007783"/>
            <a:ext cx="240783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Errors we need to account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Instance level only</a:t>
            </a:r>
          </a:p>
          <a:p>
            <a:endParaRPr lang="en-US" dirty="0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AF5784C2-71FB-4F68-86C5-F57CF287E13E}"/>
              </a:ext>
            </a:extLst>
          </p:cNvPr>
          <p:cNvSpPr/>
          <p:nvPr/>
        </p:nvSpPr>
        <p:spPr>
          <a:xfrm>
            <a:off x="10351562" y="2406991"/>
            <a:ext cx="1841193" cy="674711"/>
          </a:xfrm>
          <a:prstGeom prst="wedgeRoundRectCallout">
            <a:avLst>
              <a:gd name="adj1" fmla="val -137101"/>
              <a:gd name="adj2" fmla="val -1230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These become one class with routing based on URL schema (mock://)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C682666D-09DF-435C-B844-81E92B60F32F}"/>
              </a:ext>
            </a:extLst>
          </p:cNvPr>
          <p:cNvSpPr/>
          <p:nvPr/>
        </p:nvSpPr>
        <p:spPr>
          <a:xfrm>
            <a:off x="9753650" y="3306477"/>
            <a:ext cx="1841193" cy="674711"/>
          </a:xfrm>
          <a:prstGeom prst="wedgeRoundRectCallout">
            <a:avLst>
              <a:gd name="adj1" fmla="val -104257"/>
              <a:gd name="adj2" fmla="val -2491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Must handle class hierarchy and call default/mock providers appropriately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408904-1405-452A-BA54-277A4B0AB0A2}"/>
              </a:ext>
            </a:extLst>
          </p:cNvPr>
          <p:cNvCxnSpPr>
            <a:cxnSpLocks/>
          </p:cNvCxnSpPr>
          <p:nvPr/>
        </p:nvCxnSpPr>
        <p:spPr>
          <a:xfrm flipV="1">
            <a:off x="1667802" y="2668176"/>
            <a:ext cx="8203051" cy="364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52D9F52A-D371-4621-82D5-AC75199C3775}"/>
              </a:ext>
            </a:extLst>
          </p:cNvPr>
          <p:cNvSpPr/>
          <p:nvPr/>
        </p:nvSpPr>
        <p:spPr>
          <a:xfrm>
            <a:off x="4202089" y="2892844"/>
            <a:ext cx="5005893" cy="674711"/>
          </a:xfrm>
          <a:prstGeom prst="wedgeRoundRectCallout">
            <a:avLst>
              <a:gd name="adj1" fmla="val -20276"/>
              <a:gd name="adj2" fmla="val -833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1"/>
                </a:solidFill>
              </a:rPr>
              <a:t>Provider interface (ProviderInterface)</a:t>
            </a:r>
            <a:br>
              <a:rPr lang="de-DE" sz="1100" dirty="0">
                <a:solidFill>
                  <a:schemeClr val="accent1"/>
                </a:solidFill>
              </a:rPr>
            </a:br>
            <a:r>
              <a:rPr lang="de-DE" sz="1100" dirty="0">
                <a:solidFill>
                  <a:schemeClr val="accent1"/>
                </a:solidFill>
              </a:rPr>
              <a:t>(provider ops = all client ops + explicit namespace and implicit server)</a:t>
            </a:r>
          </a:p>
          <a:p>
            <a:pPr algn="ctr"/>
            <a:r>
              <a:rPr lang="de-DE" sz="1100" dirty="0">
                <a:solidFill>
                  <a:schemeClr val="accent1"/>
                </a:solidFill>
              </a:rPr>
              <a:t>Includes upcalls from provider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0534F57F-09B7-4F02-A356-C544E91D9755}"/>
              </a:ext>
            </a:extLst>
          </p:cNvPr>
          <p:cNvSpPr/>
          <p:nvPr/>
        </p:nvSpPr>
        <p:spPr>
          <a:xfrm>
            <a:off x="7956860" y="4925157"/>
            <a:ext cx="3962411" cy="674711"/>
          </a:xfrm>
          <a:prstGeom prst="wedgeRoundRectCallout">
            <a:avLst>
              <a:gd name="adj1" fmla="val -59548"/>
              <a:gd name="adj2" fmla="val -871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Repository interface (RepositoryInterface)</a:t>
            </a:r>
            <a:br>
              <a:rPr lang="de-DE" sz="1100" dirty="0">
                <a:solidFill>
                  <a:schemeClr val="tx1"/>
                </a:solidFill>
              </a:rPr>
            </a:br>
            <a:r>
              <a:rPr lang="de-DE" sz="1100" dirty="0">
                <a:solidFill>
                  <a:schemeClr val="tx1"/>
                </a:solidFill>
              </a:rPr>
              <a:t>(repository ops = subset of client ops with subset of params)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57FDCB-154D-4A08-B115-55E2305126F1}"/>
              </a:ext>
            </a:extLst>
          </p:cNvPr>
          <p:cNvCxnSpPr/>
          <p:nvPr/>
        </p:nvCxnSpPr>
        <p:spPr>
          <a:xfrm flipV="1">
            <a:off x="1667802" y="4701059"/>
            <a:ext cx="5902864" cy="8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42B5020E-4A29-45AC-8989-7D4AE4CF4FC8}"/>
              </a:ext>
            </a:extLst>
          </p:cNvPr>
          <p:cNvSpPr/>
          <p:nvPr/>
        </p:nvSpPr>
        <p:spPr>
          <a:xfrm>
            <a:off x="81084" y="928633"/>
            <a:ext cx="4287805" cy="1635529"/>
          </a:xfrm>
          <a:prstGeom prst="wedgeRoundRectCallout">
            <a:avLst>
              <a:gd name="adj1" fmla="val 70328"/>
              <a:gd name="adj2" fmla="val 34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Two pieces of info creates MOCKCIMOM: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Defines Repo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Provider registration definitions: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Need name to definition mechanism for </a:t>
            </a:r>
            <a:r>
              <a:rPr lang="en-US" sz="1100" dirty="0" err="1">
                <a:solidFill>
                  <a:schemeClr val="tx1"/>
                </a:solidFill>
              </a:rPr>
              <a:t>iding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mockcimom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</a:p>
          <a:p>
            <a:r>
              <a:rPr lang="en-US" sz="1100" dirty="0">
                <a:solidFill>
                  <a:schemeClr val="tx1"/>
                </a:solidFill>
              </a:rPr>
              <a:t>Once created it is used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WBEMConnection</a:t>
            </a:r>
            <a:r>
              <a:rPr lang="en-US" sz="1100" dirty="0">
                <a:solidFill>
                  <a:schemeClr val="tx1"/>
                </a:solidFill>
              </a:rPr>
              <a:t> to load data into MOCKCIMOM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MOFCompiler</a:t>
            </a:r>
            <a:r>
              <a:rPr lang="en-US" sz="1100" dirty="0">
                <a:solidFill>
                  <a:schemeClr val="tx1"/>
                </a:solidFill>
              </a:rPr>
              <a:t> to load (specify </a:t>
            </a:r>
            <a:r>
              <a:rPr lang="en-US" sz="1100" dirty="0" err="1">
                <a:solidFill>
                  <a:schemeClr val="tx1"/>
                </a:solidFill>
              </a:rPr>
              <a:t>mockurl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Think in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How to do compiler as std part of struct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060FD2-7258-4116-A32B-4BA9024FC579}"/>
              </a:ext>
            </a:extLst>
          </p:cNvPr>
          <p:cNvCxnSpPr/>
          <p:nvPr/>
        </p:nvCxnSpPr>
        <p:spPr>
          <a:xfrm flipH="1" flipV="1">
            <a:off x="5165766" y="1597170"/>
            <a:ext cx="1722038" cy="209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AF862-83BA-486F-9623-827681F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72D8-65DF-499B-A842-51542A7E172D}" type="datetime1">
              <a:rPr lang="de-DE" smtClean="0"/>
              <a:t>03.05.20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F01C7-19DD-4130-BBCB-D4B20285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00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3376680" y="633691"/>
            <a:ext cx="6004100" cy="60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MOFCompiler</a:t>
            </a:r>
            <a:r>
              <a:rPr lang="de-DE" sz="1400" dirty="0">
                <a:solidFill>
                  <a:schemeClr val="tx1"/>
                </a:solidFill>
              </a:rPr>
              <a:t>(</a:t>
            </a:r>
            <a:r>
              <a:rPr lang="de-DE" sz="1400" dirty="0" err="1">
                <a:solidFill>
                  <a:schemeClr val="tx1"/>
                </a:solidFill>
              </a:rPr>
              <a:t>conn</a:t>
            </a:r>
            <a:r>
              <a:rPr lang="de-DE" sz="1400" dirty="0">
                <a:solidFill>
                  <a:schemeClr val="tx1"/>
                </a:solidFill>
              </a:rPr>
              <a:t>, </a:t>
            </a:r>
            <a:r>
              <a:rPr lang="de-DE" sz="1400" dirty="0" err="1">
                <a:solidFill>
                  <a:schemeClr val="tx1"/>
                </a:solidFill>
              </a:rPr>
              <a:t>input</a:t>
            </a:r>
            <a:r>
              <a:rPr lang="de-DE" sz="1400" dirty="0">
                <a:solidFill>
                  <a:schemeClr val="tx1"/>
                </a:solidFill>
              </a:rPr>
              <a:t>, </a:t>
            </a:r>
            <a:r>
              <a:rPr lang="de-DE" sz="1400" dirty="0" err="1">
                <a:solidFill>
                  <a:schemeClr val="tx1"/>
                </a:solidFill>
              </a:rPr>
              <a:t>schema</a:t>
            </a:r>
            <a:r>
              <a:rPr lang="de-DE" sz="1400" dirty="0">
                <a:solidFill>
                  <a:schemeClr val="tx1"/>
                </a:solidFill>
              </a:rPr>
              <a:t>, </a:t>
            </a:r>
            <a:r>
              <a:rPr lang="de-DE" sz="1400" dirty="0" err="1">
                <a:solidFill>
                  <a:schemeClr val="tx1"/>
                </a:solidFill>
              </a:rPr>
              <a:t>dry_run</a:t>
            </a:r>
            <a:r>
              <a:rPr lang="de-DE" sz="1400" dirty="0">
                <a:solidFill>
                  <a:schemeClr val="tx1"/>
                </a:solidFill>
              </a:rPr>
              <a:t>, </a:t>
            </a:r>
            <a:r>
              <a:rPr lang="de-DE" sz="1400" dirty="0" err="1">
                <a:solidFill>
                  <a:schemeClr val="tx1"/>
                </a:solidFill>
              </a:rPr>
              <a:t>delete</a:t>
            </a:r>
            <a:r>
              <a:rPr lang="de-DE" sz="1400" dirty="0">
                <a:solidFill>
                  <a:schemeClr val="tx1"/>
                </a:solidFill>
              </a:rPr>
              <a:t>)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 err="1">
                <a:solidFill>
                  <a:schemeClr val="tx1"/>
                </a:solidFill>
              </a:rPr>
              <a:t>Compiles</a:t>
            </a:r>
            <a:r>
              <a:rPr lang="de-DE" sz="1400" dirty="0">
                <a:solidFill>
                  <a:schemeClr val="tx1"/>
                </a:solidFill>
              </a:rPr>
              <a:t> MOF </a:t>
            </a:r>
            <a:r>
              <a:rPr lang="de-DE" sz="1400" dirty="0" err="1">
                <a:solidFill>
                  <a:schemeClr val="tx1"/>
                </a:solidFill>
              </a:rPr>
              <a:t>to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conn</a:t>
            </a:r>
            <a:r>
              <a:rPr lang="de-DE" sz="1400" dirty="0">
                <a:solidFill>
                  <a:schemeClr val="tx1"/>
                </a:solidFill>
              </a:rPr>
              <a:t>, </a:t>
            </a:r>
            <a:r>
              <a:rPr lang="de-DE" sz="1400" dirty="0" err="1">
                <a:solidFill>
                  <a:schemeClr val="tx1"/>
                </a:solidFill>
              </a:rPr>
              <a:t>handles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dependencies</a:t>
            </a:r>
            <a:r>
              <a:rPr lang="de-DE" sz="1400" dirty="0">
                <a:solidFill>
                  <a:schemeClr val="tx1"/>
                </a:solidFill>
              </a:rPr>
              <a:t>, </a:t>
            </a:r>
            <a:r>
              <a:rPr lang="de-DE" sz="1400" dirty="0" err="1">
                <a:solidFill>
                  <a:schemeClr val="tx1"/>
                </a:solidFill>
              </a:rPr>
              <a:t>performs</a:t>
            </a:r>
            <a:r>
              <a:rPr lang="de-DE" sz="1400" dirty="0">
                <a:solidFill>
                  <a:schemeClr val="tx1"/>
                </a:solidFill>
              </a:rPr>
              <a:t> WBEM </a:t>
            </a:r>
            <a:r>
              <a:rPr lang="de-DE" sz="1400" dirty="0" err="1">
                <a:solidFill>
                  <a:schemeClr val="tx1"/>
                </a:solidFill>
              </a:rPr>
              <a:t>operations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2088062" y="4709673"/>
            <a:ext cx="4122041" cy="750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FakedWBEMConnection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7166221" y="4709673"/>
            <a:ext cx="3395885" cy="756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5DD3B-9097-0449-B9D8-7B90CD693D86}"/>
              </a:ext>
            </a:extLst>
          </p:cNvPr>
          <p:cNvSpPr txBox="1"/>
          <p:nvPr/>
        </p:nvSpPr>
        <p:spPr>
          <a:xfrm>
            <a:off x="309985" y="202917"/>
            <a:ext cx="23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Discussion</a:t>
            </a:r>
            <a:r>
              <a:rPr lang="de-DE" dirty="0"/>
              <a:t> 3 May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C404F-24C5-4F84-AAE8-BDDE7AD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9224" y="6421315"/>
            <a:ext cx="845322" cy="365125"/>
          </a:xfrm>
        </p:spPr>
        <p:txBody>
          <a:bodyPr/>
          <a:lstStyle/>
          <a:p>
            <a:fld id="{266A34EE-793E-EA45-A2C1-765A5FA2B1F8}" type="slidenum">
              <a:rPr lang="de-DE" smtClean="0"/>
              <a:t>3</a:t>
            </a:fld>
            <a:endParaRPr lang="de-DE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8FB09D7-6E6D-FA47-BCC1-CBD5DA5F09B0}"/>
              </a:ext>
            </a:extLst>
          </p:cNvPr>
          <p:cNvCxnSpPr>
            <a:cxnSpLocks/>
          </p:cNvCxnSpPr>
          <p:nvPr/>
        </p:nvCxnSpPr>
        <p:spPr>
          <a:xfrm>
            <a:off x="7538484" y="2384918"/>
            <a:ext cx="0" cy="76654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CF3BBF2-D6AA-7D4F-A405-5BD77CB20867}"/>
              </a:ext>
            </a:extLst>
          </p:cNvPr>
          <p:cNvSpPr/>
          <p:nvPr/>
        </p:nvSpPr>
        <p:spPr>
          <a:xfrm>
            <a:off x="5418293" y="122925"/>
            <a:ext cx="193203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mof_compile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DB56521-84F7-A348-9FD5-C0F154EBB607}"/>
              </a:ext>
            </a:extLst>
          </p:cNvPr>
          <p:cNvCxnSpPr>
            <a:cxnSpLocks/>
            <a:stCxn id="91" idx="2"/>
            <a:endCxn id="11" idx="0"/>
          </p:cNvCxnSpPr>
          <p:nvPr/>
        </p:nvCxnSpPr>
        <p:spPr>
          <a:xfrm flipH="1">
            <a:off x="6378730" y="492257"/>
            <a:ext cx="5582" cy="14143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076A7BF-B6CF-E14F-B614-D3C8B240309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6210103" y="5085146"/>
            <a:ext cx="956118" cy="262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E83F7B1-EB53-9446-B1B1-0BED892F9DC6}"/>
              </a:ext>
            </a:extLst>
          </p:cNvPr>
          <p:cNvSpPr/>
          <p:nvPr/>
        </p:nvSpPr>
        <p:spPr>
          <a:xfrm>
            <a:off x="1495021" y="4499574"/>
            <a:ext cx="5233514" cy="215550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DE" dirty="0">
                <a:solidFill>
                  <a:schemeClr val="tx1"/>
                </a:solidFill>
              </a:rPr>
              <a:t>pywbem_mock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DA9E69-2A58-3F43-B0F2-DCB1C9332DFB}"/>
              </a:ext>
            </a:extLst>
          </p:cNvPr>
          <p:cNvSpPr/>
          <p:nvPr/>
        </p:nvSpPr>
        <p:spPr>
          <a:xfrm>
            <a:off x="6879247" y="4499511"/>
            <a:ext cx="3954844" cy="215551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DE" dirty="0">
                <a:solidFill>
                  <a:schemeClr val="tx1"/>
                </a:solidFill>
              </a:rPr>
              <a:t>pywbem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AEC6DFA-1FAD-9F42-B651-2A5FCB8DDF42}"/>
              </a:ext>
            </a:extLst>
          </p:cNvPr>
          <p:cNvCxnSpPr>
            <a:cxnSpLocks/>
            <a:stCxn id="12" idx="2"/>
            <a:endCxn id="15" idx="1"/>
          </p:cNvCxnSpPr>
          <p:nvPr/>
        </p:nvCxnSpPr>
        <p:spPr>
          <a:xfrm flipH="1">
            <a:off x="2963133" y="5460619"/>
            <a:ext cx="1185950" cy="36700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n 14">
            <a:extLst>
              <a:ext uri="{FF2B5EF4-FFF2-40B4-BE49-F238E27FC236}">
                <a16:creationId xmlns:a16="http://schemas.microsoft.com/office/drawing/2014/main" id="{BBBD8D8C-58C9-1E47-927C-C8A209395C71}"/>
              </a:ext>
            </a:extLst>
          </p:cNvPr>
          <p:cNvSpPr/>
          <p:nvPr/>
        </p:nvSpPr>
        <p:spPr>
          <a:xfrm>
            <a:off x="2088062" y="5827627"/>
            <a:ext cx="1750142" cy="7509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/>
              <a:t>InMemory</a:t>
            </a:r>
            <a:br>
              <a:rPr lang="en-DE" sz="1600" dirty="0"/>
            </a:br>
            <a:r>
              <a:rPr lang="en-DE" sz="1600" dirty="0"/>
              <a:t>Repository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A06DE79-BC77-214F-A865-CACA0C7FF622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8856669" y="5465875"/>
            <a:ext cx="7495" cy="111269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02B0C1-C655-434C-88D1-2ADF3DB16067}"/>
              </a:ext>
            </a:extLst>
          </p:cNvPr>
          <p:cNvSpPr txBox="1"/>
          <p:nvPr/>
        </p:nvSpPr>
        <p:spPr>
          <a:xfrm>
            <a:off x="8856669" y="5945339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/>
              <a:t>CIM-XML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D33440-575C-754E-B8E8-FDAC3A3C77F9}"/>
              </a:ext>
            </a:extLst>
          </p:cNvPr>
          <p:cNvSpPr/>
          <p:nvPr/>
        </p:nvSpPr>
        <p:spPr>
          <a:xfrm>
            <a:off x="2962656" y="3141120"/>
            <a:ext cx="6843312" cy="1020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RollbackWBEMConnection</a:t>
            </a:r>
            <a:r>
              <a:rPr lang="de-DE" sz="1400" dirty="0">
                <a:solidFill>
                  <a:schemeClr val="tx1"/>
                </a:solidFill>
              </a:rPr>
              <a:t>(</a:t>
            </a:r>
            <a:r>
              <a:rPr lang="de-DE" sz="1400" dirty="0" err="1">
                <a:solidFill>
                  <a:schemeClr val="tx1"/>
                </a:solidFill>
              </a:rPr>
              <a:t>conn</a:t>
            </a:r>
            <a:r>
              <a:rPr lang="de-DE" sz="1400" dirty="0">
                <a:solidFill>
                  <a:schemeClr val="tx1"/>
                </a:solidFill>
              </a:rPr>
              <a:t>)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 err="1">
                <a:solidFill>
                  <a:schemeClr val="tx1"/>
                </a:solidFill>
              </a:rPr>
              <a:t>has</a:t>
            </a:r>
            <a:r>
              <a:rPr lang="de-DE" sz="1400" dirty="0">
                <a:solidFill>
                  <a:schemeClr val="tx1"/>
                </a:solidFill>
              </a:rPr>
              <a:t> in-memory </a:t>
            </a:r>
            <a:r>
              <a:rPr lang="de-DE" sz="1400" dirty="0" err="1">
                <a:solidFill>
                  <a:schemeClr val="tx1"/>
                </a:solidFill>
              </a:rPr>
              <a:t>operation</a:t>
            </a:r>
            <a:r>
              <a:rPr lang="de-DE" sz="1400" dirty="0">
                <a:solidFill>
                  <a:schemeClr val="tx1"/>
                </a:solidFill>
              </a:rPr>
              <a:t> log </a:t>
            </a:r>
            <a:r>
              <a:rPr lang="de-DE" sz="1400" dirty="0" err="1">
                <a:solidFill>
                  <a:schemeClr val="tx1"/>
                </a:solidFill>
              </a:rPr>
              <a:t>used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for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rollback</a:t>
            </a:r>
            <a:r>
              <a:rPr lang="de-DE" sz="1400" dirty="0">
                <a:solidFill>
                  <a:schemeClr val="tx1"/>
                </a:solidFill>
              </a:rPr>
              <a:t>, </a:t>
            </a:r>
            <a:r>
              <a:rPr lang="de-DE" sz="1400" dirty="0" err="1">
                <a:solidFill>
                  <a:schemeClr val="tx1"/>
                </a:solidFill>
              </a:rPr>
              <a:t>requires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connection</a:t>
            </a:r>
            <a:r>
              <a:rPr lang="de-DE" sz="1400" dirty="0">
                <a:solidFill>
                  <a:schemeClr val="tx1"/>
                </a:solidFill>
              </a:rPr>
              <a:t> (</a:t>
            </a:r>
            <a:r>
              <a:rPr lang="de-DE" sz="1400" dirty="0" err="1">
                <a:solidFill>
                  <a:schemeClr val="tx1"/>
                </a:solidFill>
              </a:rPr>
              <a:t>used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as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target&amp;lookup</a:t>
            </a:r>
            <a:r>
              <a:rPr lang="de-DE" sz="1400" dirty="0">
                <a:solidFill>
                  <a:schemeClr val="tx1"/>
                </a:solidFill>
              </a:rPr>
              <a:t>), </a:t>
            </a:r>
            <a:r>
              <a:rPr lang="de-DE" sz="1400" dirty="0" err="1">
                <a:solidFill>
                  <a:schemeClr val="tx1"/>
                </a:solidFill>
              </a:rPr>
              <a:t>supports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only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subset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of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operations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used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for</a:t>
            </a:r>
            <a:r>
              <a:rPr lang="de-DE" sz="1400" dirty="0">
                <a:solidFill>
                  <a:schemeClr val="tx1"/>
                </a:solidFill>
              </a:rPr>
              <a:t> MOF </a:t>
            </a:r>
            <a:r>
              <a:rPr lang="de-DE" sz="1400" dirty="0" err="1">
                <a:solidFill>
                  <a:schemeClr val="tx1"/>
                </a:solidFill>
              </a:rPr>
              <a:t>compile</a:t>
            </a:r>
            <a:r>
              <a:rPr lang="de-DE" sz="1400" dirty="0">
                <a:solidFill>
                  <a:schemeClr val="tx1"/>
                </a:solidFill>
              </a:rPr>
              <a:t> (but </a:t>
            </a:r>
            <a:r>
              <a:rPr lang="de-DE" sz="1400" dirty="0" err="1">
                <a:solidFill>
                  <a:schemeClr val="tx1"/>
                </a:solidFill>
              </a:rPr>
              <a:t>could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be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extended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for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general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use</a:t>
            </a:r>
            <a:r>
              <a:rPr lang="de-DE" sz="1400" dirty="0">
                <a:solidFill>
                  <a:schemeClr val="tx1"/>
                </a:solidFill>
              </a:rPr>
              <a:t>)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4" name="Can 73">
            <a:extLst>
              <a:ext uri="{FF2B5EF4-FFF2-40B4-BE49-F238E27FC236}">
                <a16:creationId xmlns:a16="http://schemas.microsoft.com/office/drawing/2014/main" id="{E9203597-E3FD-4D4F-8724-064E33558226}"/>
              </a:ext>
            </a:extLst>
          </p:cNvPr>
          <p:cNvSpPr/>
          <p:nvPr/>
        </p:nvSpPr>
        <p:spPr>
          <a:xfrm>
            <a:off x="10235380" y="3447246"/>
            <a:ext cx="1473781" cy="8316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/>
              <a:t>InMemory</a:t>
            </a:r>
            <a:br>
              <a:rPr lang="en-DE" sz="1600" dirty="0"/>
            </a:br>
            <a:r>
              <a:rPr lang="en-DE" sz="1600" dirty="0"/>
              <a:t>OperationLog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7103181-4E18-5947-B064-C72D231D9B0F}"/>
              </a:ext>
            </a:extLst>
          </p:cNvPr>
          <p:cNvCxnSpPr>
            <a:cxnSpLocks/>
            <a:stCxn id="61" idx="3"/>
            <a:endCxn id="74" idx="2"/>
          </p:cNvCxnSpPr>
          <p:nvPr/>
        </p:nvCxnSpPr>
        <p:spPr>
          <a:xfrm>
            <a:off x="9805968" y="3651152"/>
            <a:ext cx="429412" cy="21191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6B7DB95-27BE-5241-B012-D69491F6FA5B}"/>
              </a:ext>
            </a:extLst>
          </p:cNvPr>
          <p:cNvCxnSpPr>
            <a:cxnSpLocks/>
            <a:stCxn id="61" idx="2"/>
            <a:endCxn id="12" idx="0"/>
          </p:cNvCxnSpPr>
          <p:nvPr/>
        </p:nvCxnSpPr>
        <p:spPr>
          <a:xfrm flipH="1">
            <a:off x="4149083" y="4161184"/>
            <a:ext cx="2235229" cy="54848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BD2B11F-3D28-5D4A-BE62-B62BD34C9B75}"/>
              </a:ext>
            </a:extLst>
          </p:cNvPr>
          <p:cNvCxnSpPr>
            <a:cxnSpLocks/>
            <a:stCxn id="61" idx="2"/>
            <a:endCxn id="14" idx="0"/>
          </p:cNvCxnSpPr>
          <p:nvPr/>
        </p:nvCxnSpPr>
        <p:spPr>
          <a:xfrm>
            <a:off x="6384312" y="4161184"/>
            <a:ext cx="2479852" cy="54848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B5EE4E0-3FE0-1449-8F4D-00A8EB5ABB21}"/>
              </a:ext>
            </a:extLst>
          </p:cNvPr>
          <p:cNvSpPr txBox="1"/>
          <p:nvPr/>
        </p:nvSpPr>
        <p:spPr>
          <a:xfrm>
            <a:off x="6138408" y="4157138"/>
            <a:ext cx="542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conn</a:t>
            </a:r>
          </a:p>
        </p:txBody>
      </p:sp>
      <p:sp>
        <p:nvSpPr>
          <p:cNvPr id="110" name="Speech Bubble: Rectangle with Corners Rounded 22">
            <a:extLst>
              <a:ext uri="{FF2B5EF4-FFF2-40B4-BE49-F238E27FC236}">
                <a16:creationId xmlns:a16="http://schemas.microsoft.com/office/drawing/2014/main" id="{A12E8FE2-E08E-3443-884C-0ADB0F329AA4}"/>
              </a:ext>
            </a:extLst>
          </p:cNvPr>
          <p:cNvSpPr/>
          <p:nvPr/>
        </p:nvSpPr>
        <p:spPr>
          <a:xfrm>
            <a:off x="58041" y="3062519"/>
            <a:ext cx="2698890" cy="1320907"/>
          </a:xfrm>
          <a:prstGeom prst="wedgeRoundRectCallout">
            <a:avLst>
              <a:gd name="adj1" fmla="val 49354"/>
              <a:gd name="adj2" fmla="val -173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Former </a:t>
            </a:r>
            <a:r>
              <a:rPr lang="en-US" sz="1200" dirty="0" err="1">
                <a:solidFill>
                  <a:schemeClr val="tx1"/>
                </a:solidFill>
              </a:rPr>
              <a:t>MOFWBEMConnection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* rollback support now in </a:t>
            </a:r>
            <a:r>
              <a:rPr lang="en-US" sz="1200" dirty="0" err="1">
                <a:solidFill>
                  <a:schemeClr val="tx1"/>
                </a:solidFill>
              </a:rPr>
              <a:t>RollbackWBEMConnection</a:t>
            </a:r>
            <a:r>
              <a:rPr lang="en-US" sz="1200" dirty="0">
                <a:solidFill>
                  <a:schemeClr val="tx1"/>
                </a:solidFill>
              </a:rPr>
              <a:t>,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* dependency handling now in </a:t>
            </a:r>
            <a:r>
              <a:rPr lang="en-US" sz="1200" dirty="0" err="1">
                <a:solidFill>
                  <a:schemeClr val="tx1"/>
                </a:solidFill>
              </a:rPr>
              <a:t>MOFCompiler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1" name="Speech Bubble: Rectangle with Corners Rounded 22">
            <a:extLst>
              <a:ext uri="{FF2B5EF4-FFF2-40B4-BE49-F238E27FC236}">
                <a16:creationId xmlns:a16="http://schemas.microsoft.com/office/drawing/2014/main" id="{61819657-DBC4-9D49-BA97-592370B96CC2}"/>
              </a:ext>
            </a:extLst>
          </p:cNvPr>
          <p:cNvSpPr/>
          <p:nvPr/>
        </p:nvSpPr>
        <p:spPr>
          <a:xfrm>
            <a:off x="142540" y="849741"/>
            <a:ext cx="2704961" cy="875765"/>
          </a:xfrm>
          <a:prstGeom prst="wedgeRoundRectCallout">
            <a:avLst>
              <a:gd name="adj1" fmla="val 26441"/>
              <a:gd name="adj2" fmla="val 487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Dropped: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* _</a:t>
            </a:r>
            <a:r>
              <a:rPr lang="en-US" sz="1200" dirty="0" err="1">
                <a:solidFill>
                  <a:schemeClr val="tx1"/>
                </a:solidFill>
              </a:rPr>
              <a:t>MockMOFWBEMConnection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* </a:t>
            </a:r>
            <a:r>
              <a:rPr lang="en-US" sz="1200" dirty="0" err="1">
                <a:solidFill>
                  <a:schemeClr val="tx1"/>
                </a:solidFill>
              </a:rPr>
              <a:t>BaseRepositoryConnection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E61DCE4-0106-C34F-A7C3-7ADD7F26640A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149083" y="5460619"/>
            <a:ext cx="1145575" cy="48472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F3C54D9B-E7DD-1A4C-8498-E26312E67760}"/>
              </a:ext>
            </a:extLst>
          </p:cNvPr>
          <p:cNvSpPr txBox="1"/>
          <p:nvPr/>
        </p:nvSpPr>
        <p:spPr>
          <a:xfrm>
            <a:off x="4617737" y="5951416"/>
            <a:ext cx="1250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/>
              <a:t>Future repos</a:t>
            </a:r>
          </a:p>
        </p:txBody>
      </p:sp>
      <p:sp>
        <p:nvSpPr>
          <p:cNvPr id="27" name="Speech Bubble: Rectangle with Corners Rounded 22">
            <a:extLst>
              <a:ext uri="{FF2B5EF4-FFF2-40B4-BE49-F238E27FC236}">
                <a16:creationId xmlns:a16="http://schemas.microsoft.com/office/drawing/2014/main" id="{46FE1727-9922-CE42-9207-91B156494071}"/>
              </a:ext>
            </a:extLst>
          </p:cNvPr>
          <p:cNvSpPr/>
          <p:nvPr/>
        </p:nvSpPr>
        <p:spPr>
          <a:xfrm>
            <a:off x="8054888" y="2546"/>
            <a:ext cx="3931574" cy="664383"/>
          </a:xfrm>
          <a:prstGeom prst="wedgeRoundRectCallout">
            <a:avLst>
              <a:gd name="adj1" fmla="val -80586"/>
              <a:gd name="adj2" fmla="val 484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input: MOF that must go to the target connection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schema: MOF that is looked up for missing classes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conn: The </a:t>
            </a:r>
            <a:r>
              <a:rPr lang="en-US" sz="1200" dirty="0" err="1">
                <a:solidFill>
                  <a:schemeClr val="tx1"/>
                </a:solidFill>
              </a:rPr>
              <a:t>target&amp;lookup</a:t>
            </a:r>
            <a:r>
              <a:rPr lang="en-US" sz="1200" dirty="0">
                <a:solidFill>
                  <a:schemeClr val="tx1"/>
                </a:solidFill>
              </a:rPr>
              <a:t> connection for the MOF</a:t>
            </a:r>
          </a:p>
        </p:txBody>
      </p:sp>
      <p:sp>
        <p:nvSpPr>
          <p:cNvPr id="28" name="Speech Bubble: Rectangle with Corners Rounded 22">
            <a:extLst>
              <a:ext uri="{FF2B5EF4-FFF2-40B4-BE49-F238E27FC236}">
                <a16:creationId xmlns:a16="http://schemas.microsoft.com/office/drawing/2014/main" id="{3B9E7A40-1015-6D40-8EB1-58569CB41C8A}"/>
              </a:ext>
            </a:extLst>
          </p:cNvPr>
          <p:cNvSpPr/>
          <p:nvPr/>
        </p:nvSpPr>
        <p:spPr>
          <a:xfrm>
            <a:off x="8289442" y="1190375"/>
            <a:ext cx="3697020" cy="631159"/>
          </a:xfrm>
          <a:prstGeom prst="wedgeRoundRectCallout">
            <a:avLst>
              <a:gd name="adj1" fmla="val -101506"/>
              <a:gd name="adj2" fmla="val 39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Subset of normal WBEM operations (needed by comp).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Regardless whether a class came from input or schema, if it needs to be added that is done via </a:t>
            </a:r>
            <a:r>
              <a:rPr lang="en-US" sz="1200" dirty="0" err="1">
                <a:solidFill>
                  <a:schemeClr val="tx1"/>
                </a:solidFill>
              </a:rPr>
              <a:t>CreateClass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062820-7970-694A-A7B7-8BF2A5CB18E2}"/>
              </a:ext>
            </a:extLst>
          </p:cNvPr>
          <p:cNvCxnSpPr>
            <a:cxnSpLocks/>
          </p:cNvCxnSpPr>
          <p:nvPr/>
        </p:nvCxnSpPr>
        <p:spPr>
          <a:xfrm flipH="1">
            <a:off x="3297155" y="2372346"/>
            <a:ext cx="1065598" cy="23479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F03D14E-BF04-6345-AB6A-AB416C60F3D5}"/>
              </a:ext>
            </a:extLst>
          </p:cNvPr>
          <p:cNvSpPr txBox="1"/>
          <p:nvPr/>
        </p:nvSpPr>
        <p:spPr>
          <a:xfrm>
            <a:off x="1458851" y="2341353"/>
            <a:ext cx="2777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if dry_run, creates dryrun_conn:</a:t>
            </a:r>
            <a:br>
              <a:rPr lang="en-DE" sz="1200" dirty="0"/>
            </a:br>
            <a:r>
              <a:rPr lang="en-DE" sz="1200" dirty="0"/>
              <a:t>* changes through dryrun_conn</a:t>
            </a:r>
            <a:br>
              <a:rPr lang="en-DE" sz="1200" dirty="0"/>
            </a:br>
            <a:r>
              <a:rPr lang="en-DE" sz="1200" dirty="0"/>
              <a:t>* lookup through dryrun_conn, then conn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748ED1-0AC9-224F-B280-4D23D0A07DB9}"/>
              </a:ext>
            </a:extLst>
          </p:cNvPr>
          <p:cNvSpPr txBox="1"/>
          <p:nvPr/>
        </p:nvSpPr>
        <p:spPr>
          <a:xfrm>
            <a:off x="7538484" y="2439059"/>
            <a:ext cx="312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if not dry_run, creates rollback_conn:</a:t>
            </a:r>
            <a:br>
              <a:rPr lang="en-DE" sz="1200" dirty="0"/>
            </a:br>
            <a:r>
              <a:rPr lang="en-DE" sz="1200" dirty="0"/>
              <a:t>* operates completely through rollback_conn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C483D3-C746-C347-BE22-7B708F302C39}"/>
              </a:ext>
            </a:extLst>
          </p:cNvPr>
          <p:cNvSpPr/>
          <p:nvPr/>
        </p:nvSpPr>
        <p:spPr>
          <a:xfrm>
            <a:off x="3382262" y="1856193"/>
            <a:ext cx="6004100" cy="516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DryrunConnection</a:t>
            </a:r>
            <a:r>
              <a:rPr lang="de-DE" sz="1400" dirty="0">
                <a:solidFill>
                  <a:schemeClr val="tx1"/>
                </a:solidFill>
              </a:rPr>
              <a:t>(</a:t>
            </a:r>
            <a:r>
              <a:rPr lang="de-DE" sz="1400" dirty="0" err="1">
                <a:solidFill>
                  <a:schemeClr val="tx1"/>
                </a:solidFill>
              </a:rPr>
              <a:t>conn</a:t>
            </a:r>
            <a:r>
              <a:rPr lang="de-DE" sz="1400" dirty="0">
                <a:solidFill>
                  <a:schemeClr val="tx1"/>
                </a:solidFill>
              </a:rPr>
              <a:t>, </a:t>
            </a:r>
            <a:r>
              <a:rPr lang="de-DE" sz="1400" dirty="0" err="1">
                <a:solidFill>
                  <a:schemeClr val="tx1"/>
                </a:solidFill>
              </a:rPr>
              <a:t>dry_run</a:t>
            </a:r>
            <a:r>
              <a:rPr lang="de-DE" sz="1400" dirty="0">
                <a:solidFill>
                  <a:schemeClr val="tx1"/>
                </a:solidFill>
              </a:rPr>
              <a:t>)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Handles </a:t>
            </a:r>
            <a:r>
              <a:rPr lang="de-DE" sz="1400" dirty="0" err="1">
                <a:solidFill>
                  <a:schemeClr val="tx1"/>
                </a:solidFill>
              </a:rPr>
              <a:t>dry_run</a:t>
            </a:r>
            <a:r>
              <a:rPr lang="de-DE" sz="1400" dirty="0">
                <a:solidFill>
                  <a:schemeClr val="tx1"/>
                </a:solidFill>
              </a:rPr>
              <a:t> (</a:t>
            </a:r>
            <a:r>
              <a:rPr lang="de-DE" sz="1400" dirty="0" err="1">
                <a:solidFill>
                  <a:schemeClr val="tx1"/>
                </a:solidFill>
              </a:rPr>
              <a:t>see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below</a:t>
            </a:r>
            <a:r>
              <a:rPr lang="de-DE" sz="1400" dirty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15CF790-85DB-0842-AF2A-B5FAFC5C6CD5}"/>
              </a:ext>
            </a:extLst>
          </p:cNvPr>
          <p:cNvCxnSpPr>
            <a:cxnSpLocks/>
            <a:stCxn id="11" idx="2"/>
            <a:endCxn id="58" idx="0"/>
          </p:cNvCxnSpPr>
          <p:nvPr/>
        </p:nvCxnSpPr>
        <p:spPr>
          <a:xfrm>
            <a:off x="6378730" y="1240346"/>
            <a:ext cx="5582" cy="61584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6D55F49-0271-7344-9B56-42B0A594FEB6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4532782" y="2384918"/>
            <a:ext cx="1876758" cy="177222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peech Bubble: Rectangle with Corners Rounded 22">
            <a:extLst>
              <a:ext uri="{FF2B5EF4-FFF2-40B4-BE49-F238E27FC236}">
                <a16:creationId xmlns:a16="http://schemas.microsoft.com/office/drawing/2014/main" id="{F2FD43D1-75DD-D14D-B234-5C33F1FD41FF}"/>
              </a:ext>
            </a:extLst>
          </p:cNvPr>
          <p:cNvSpPr/>
          <p:nvPr/>
        </p:nvSpPr>
        <p:spPr>
          <a:xfrm>
            <a:off x="9898915" y="2849556"/>
            <a:ext cx="2087548" cy="460809"/>
          </a:xfrm>
          <a:prstGeom prst="wedgeRoundRectCallout">
            <a:avLst>
              <a:gd name="adj1" fmla="val -162230"/>
              <a:gd name="adj2" fmla="val -135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Subset of normal WBEM operations (needed by comp)</a:t>
            </a:r>
          </a:p>
        </p:txBody>
      </p:sp>
    </p:spTree>
    <p:extLst>
      <p:ext uri="{BB962C8B-B14F-4D97-AF65-F5344CB8AC3E}">
        <p14:creationId xmlns:p14="http://schemas.microsoft.com/office/powerpoint/2010/main" val="399939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F159-39BA-450F-B0C4-1E9264E4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 and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254D7-4FD1-4EDD-82CB-E9CF067E5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Provider goals are to:</a:t>
            </a:r>
          </a:p>
          <a:p>
            <a:pPr lvl="1"/>
            <a:r>
              <a:rPr lang="en-US" dirty="0"/>
              <a:t>Allow extra processing on create of instances and delete of instances (ex. Getting with only partial instance path and completing the path)</a:t>
            </a:r>
          </a:p>
          <a:p>
            <a:pPr lvl="1"/>
            <a:r>
              <a:rPr lang="en-US" dirty="0"/>
              <a:t>Handling processing of </a:t>
            </a:r>
            <a:r>
              <a:rPr lang="en-US" dirty="0" err="1"/>
              <a:t>InvokedMethodsAll</a:t>
            </a:r>
            <a:r>
              <a:rPr lang="en-US" dirty="0"/>
              <a:t> providers are subclasses of </a:t>
            </a:r>
            <a:r>
              <a:rPr lang="en-US" dirty="0" err="1"/>
              <a:t>BaseInstanceProvider</a:t>
            </a:r>
            <a:endParaRPr lang="en-US" dirty="0"/>
          </a:p>
          <a:p>
            <a:r>
              <a:rPr lang="en-US" dirty="0"/>
              <a:t>All providers are subclasses of </a:t>
            </a:r>
            <a:r>
              <a:rPr lang="en-US" dirty="0" err="1"/>
              <a:t>BaseInstanceProvider</a:t>
            </a:r>
            <a:endParaRPr lang="en-US" dirty="0"/>
          </a:p>
          <a:p>
            <a:r>
              <a:rPr lang="en-US" dirty="0"/>
              <a:t>Only one provider type.</a:t>
            </a:r>
          </a:p>
          <a:p>
            <a:pPr lvl="1"/>
            <a:r>
              <a:rPr lang="en-US" dirty="0" err="1"/>
              <a:t>Instanceprovider</a:t>
            </a:r>
            <a:r>
              <a:rPr lang="en-US" dirty="0"/>
              <a:t> – Registered provider only handles </a:t>
            </a:r>
            <a:r>
              <a:rPr lang="en-US" dirty="0" err="1"/>
              <a:t>CreateInstance</a:t>
            </a:r>
            <a:r>
              <a:rPr lang="en-US" dirty="0"/>
              <a:t> </a:t>
            </a:r>
            <a:r>
              <a:rPr lang="en-US" dirty="0" err="1"/>
              <a:t>DeleteInstance</a:t>
            </a:r>
            <a:r>
              <a:rPr lang="en-US" dirty="0"/>
              <a:t>, </a:t>
            </a:r>
            <a:r>
              <a:rPr lang="en-US" dirty="0" err="1"/>
              <a:t>InvokeMethod</a:t>
            </a:r>
            <a:endParaRPr lang="en-US" dirty="0"/>
          </a:p>
          <a:p>
            <a:r>
              <a:rPr lang="en-US" dirty="0"/>
              <a:t>These are mock providers and keep their data in the common repository</a:t>
            </a:r>
          </a:p>
          <a:p>
            <a:pPr lvl="1"/>
            <a:r>
              <a:rPr lang="en-US" dirty="0"/>
              <a:t>Thus </a:t>
            </a:r>
            <a:r>
              <a:rPr lang="en-US" dirty="0" err="1"/>
              <a:t>EnumerateInstances</a:t>
            </a:r>
            <a:r>
              <a:rPr lang="en-US" dirty="0"/>
              <a:t> and association operations are handled by </a:t>
            </a:r>
            <a:r>
              <a:rPr lang="en-US" dirty="0" err="1"/>
              <a:t>BaseInstanceProvider</a:t>
            </a:r>
            <a:endParaRPr lang="en-US" dirty="0"/>
          </a:p>
          <a:p>
            <a:r>
              <a:rPr lang="en-US" dirty="0"/>
              <a:t>Provider registration is only identification of the subclass that is the name of the class being serviced by the provider.</a:t>
            </a:r>
          </a:p>
          <a:p>
            <a:r>
              <a:rPr lang="en-US" dirty="0"/>
              <a:t>Methods defined are attached to the registration. Thus only registered providers support processing </a:t>
            </a:r>
            <a:r>
              <a:rPr lang="en-US" dirty="0" err="1"/>
              <a:t>InvokeMethod</a:t>
            </a:r>
            <a:endParaRPr lang="en-US" dirty="0"/>
          </a:p>
          <a:p>
            <a:r>
              <a:rPr lang="en-US" dirty="0"/>
              <a:t>First example should be </a:t>
            </a:r>
            <a:r>
              <a:rPr lang="en-US" dirty="0" err="1"/>
              <a:t>CIM_Namespace</a:t>
            </a:r>
            <a:r>
              <a:rPr lang="en-US" dirty="0"/>
              <a:t> which should be considered an internal provider (i.e. always there.)</a:t>
            </a:r>
          </a:p>
          <a:p>
            <a:pPr lvl="1"/>
            <a:r>
              <a:rPr lang="en-US" dirty="0"/>
              <a:t>Does that mean we can remove add/remove namespace from </a:t>
            </a:r>
            <a:r>
              <a:rPr lang="en-US" dirty="0" err="1"/>
              <a:t>Faked_WBEMConnection</a:t>
            </a:r>
            <a:r>
              <a:rPr lang="en-US" dirty="0"/>
              <a:t> and use instance from client to create namespaces?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8B6C2-D7A7-41FA-A10C-E17AFE6F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E5F9-FA2C-486F-B41C-DBCB0089CD52}" type="datetime1">
              <a:rPr lang="de-DE" smtClean="0"/>
              <a:t>03.05.20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DBB4A-943D-4397-BCB4-4B8538BC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5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4CAE-1505-4163-8404-9676EC90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B996F-6AA9-40D5-A8C9-B9D9B93CC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Only simple operations on objects in the data store</a:t>
            </a:r>
          </a:p>
          <a:p>
            <a:r>
              <a:rPr lang="en-US" dirty="0"/>
              <a:t>Should not have internal knowledge of the data (i.e. </a:t>
            </a:r>
            <a:r>
              <a:rPr lang="en-US" dirty="0" err="1"/>
              <a:t>CIMClass</a:t>
            </a:r>
            <a:r>
              <a:rPr lang="en-US" dirty="0"/>
              <a:t>, etc.). Only object and name</a:t>
            </a:r>
          </a:p>
          <a:p>
            <a:r>
              <a:rPr lang="en-US" dirty="0"/>
              <a:t>Provide store for namespace names and for CIM classes, CIM instances, CIM qualifier declarations organized by namespace and each available as separate set of calls.</a:t>
            </a:r>
          </a:p>
          <a:p>
            <a:r>
              <a:rPr lang="en-US" dirty="0"/>
              <a:t>Provide methods to manage the namespaces:</a:t>
            </a:r>
          </a:p>
          <a:p>
            <a:pPr lvl="1"/>
            <a:r>
              <a:rPr lang="en-US" dirty="0"/>
              <a:t>Create/remove namespaces</a:t>
            </a:r>
          </a:p>
          <a:p>
            <a:r>
              <a:rPr lang="en-US" dirty="0"/>
              <a:t>Provide access to the objects of each type by name where the name is case insensitive for the </a:t>
            </a:r>
            <a:r>
              <a:rPr lang="en-US" dirty="0" err="1"/>
              <a:t>CIMClasses</a:t>
            </a:r>
            <a:r>
              <a:rPr lang="en-US" dirty="0"/>
              <a:t>, CIM qualifiers but using </a:t>
            </a:r>
            <a:r>
              <a:rPr lang="en-US" dirty="0" err="1"/>
              <a:t>CIMInstanceName</a:t>
            </a:r>
            <a:r>
              <a:rPr lang="en-US" dirty="0"/>
              <a:t> for CIM instances.  Consider using the hash as a key for </a:t>
            </a:r>
            <a:r>
              <a:rPr lang="en-US" dirty="0" err="1"/>
              <a:t>CIMInstances</a:t>
            </a:r>
            <a:r>
              <a:rPr lang="en-US" dirty="0"/>
              <a:t>.</a:t>
            </a:r>
          </a:p>
          <a:p>
            <a:r>
              <a:rPr lang="en-US" dirty="0"/>
              <a:t>Organized the data for each type grouped by namespace</a:t>
            </a:r>
          </a:p>
          <a:p>
            <a:r>
              <a:rPr lang="en-US" dirty="0"/>
              <a:t>Provide methods to manage each of the data types separately within each namespace group</a:t>
            </a:r>
          </a:p>
          <a:p>
            <a:pPr lvl="1"/>
            <a:r>
              <a:rPr lang="en-US" dirty="0"/>
              <a:t>Create object in a namespace</a:t>
            </a:r>
          </a:p>
          <a:p>
            <a:pPr lvl="1"/>
            <a:r>
              <a:rPr lang="en-US" dirty="0"/>
              <a:t>Delete object in a namespace</a:t>
            </a:r>
          </a:p>
          <a:p>
            <a:pPr lvl="1"/>
            <a:r>
              <a:rPr lang="en-US" dirty="0"/>
              <a:t>Update existing object in a namespace</a:t>
            </a:r>
          </a:p>
          <a:p>
            <a:pPr lvl="1"/>
            <a:r>
              <a:rPr lang="en-US" dirty="0"/>
              <a:t>List objects in a namespace</a:t>
            </a:r>
          </a:p>
          <a:p>
            <a:r>
              <a:rPr lang="en-US" dirty="0"/>
              <a:t>Provide error handling through exceptions:</a:t>
            </a:r>
          </a:p>
          <a:p>
            <a:pPr lvl="1"/>
            <a:r>
              <a:rPr lang="en-US" dirty="0"/>
              <a:t>Should not use </a:t>
            </a:r>
            <a:r>
              <a:rPr lang="en-US" dirty="0" err="1"/>
              <a:t>CIMError</a:t>
            </a:r>
            <a:r>
              <a:rPr lang="en-US" dirty="0"/>
              <a:t> as the exceptions but exceptions like </a:t>
            </a:r>
            <a:r>
              <a:rPr lang="en-US" dirty="0" err="1"/>
              <a:t>KeyError</a:t>
            </a:r>
            <a:r>
              <a:rPr lang="en-US" dirty="0"/>
              <a:t>, </a:t>
            </a:r>
            <a:r>
              <a:rPr lang="en-US" dirty="0" err="1"/>
              <a:t>ValueError</a:t>
            </a:r>
            <a:r>
              <a:rPr lang="en-US" dirty="0"/>
              <a:t>. Should we define some small error class.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16FC6-80EE-4C74-96C2-67C85A565C93}"/>
              </a:ext>
            </a:extLst>
          </p:cNvPr>
          <p:cNvSpPr txBox="1"/>
          <p:nvPr/>
        </p:nvSpPr>
        <p:spPr>
          <a:xfrm>
            <a:off x="7869677" y="365125"/>
            <a:ext cx="26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KS 10 Jan. 2020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EFCBD-1C9B-4D40-BFC0-846DB452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0ED1-8AA2-4092-B43C-438AE914F9A2}" type="datetime1">
              <a:rPr lang="de-DE" smtClean="0"/>
              <a:t>03.05.20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5AC00-5C31-419A-9DF8-4B5AAF74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F551-68AF-40DB-ACC7-061BEA42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API - 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110F1-010F-4CC2-8C04-5F2CC0F0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that there is no extra information required for namespaces than the name.</a:t>
            </a:r>
          </a:p>
          <a:p>
            <a:r>
              <a:rPr lang="en-US" dirty="0" err="1"/>
              <a:t>add_namespace</a:t>
            </a:r>
            <a:r>
              <a:rPr lang="en-US" dirty="0"/>
              <a:t>(name)</a:t>
            </a:r>
          </a:p>
          <a:p>
            <a:r>
              <a:rPr lang="en-US" dirty="0" err="1"/>
              <a:t>remove_namespace</a:t>
            </a:r>
            <a:r>
              <a:rPr lang="en-US" dirty="0"/>
              <a:t>(name)</a:t>
            </a:r>
          </a:p>
          <a:p>
            <a:r>
              <a:rPr lang="en-US" dirty="0"/>
              <a:t>list-namespaces()</a:t>
            </a:r>
          </a:p>
          <a:p>
            <a:r>
              <a:rPr lang="en-US" dirty="0"/>
              <a:t>NOTE: The handling of the </a:t>
            </a:r>
            <a:r>
              <a:rPr lang="en-US" dirty="0" err="1"/>
              <a:t>CIM_Namespace</a:t>
            </a:r>
            <a:r>
              <a:rPr lang="en-US" dirty="0"/>
              <a:t> class and its instances is in the Provider layer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DCF70-8B93-4BD3-94D5-F8F86D5F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CCC0-E02E-4FC1-BAC8-67AF25AE7EDE}" type="datetime1">
              <a:rPr lang="de-DE" smtClean="0"/>
              <a:t>03.05.20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1CF48-18A4-4B53-849C-AF4DB845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758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99BB-8E55-4C1C-A144-FE4FCFDD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data Interface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8A651-24D5-410D-B1BC-03F408D7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783"/>
            <a:ext cx="10515600" cy="477618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Two possible </a:t>
            </a:r>
            <a:r>
              <a:rPr lang="en-US" dirty="0" err="1"/>
              <a:t>apis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call include the namespace as part of each data access method call call</a:t>
            </a:r>
          </a:p>
          <a:p>
            <a:pPr lvl="1"/>
            <a:r>
              <a:rPr lang="en-US" dirty="0"/>
              <a:t>Methods provided to return handle to namespace specific handle and calls a use this handle for data manipulation.</a:t>
            </a:r>
          </a:p>
          <a:p>
            <a:pPr lvl="1"/>
            <a:r>
              <a:rPr lang="en-US" dirty="0"/>
              <a:t>The second has the advantage that in the provider the namespace is validated once for each request and the existence of the handle defines a valid namespace for that object type.</a:t>
            </a:r>
          </a:p>
          <a:p>
            <a:pPr lvl="1"/>
            <a:r>
              <a:rPr lang="en-US" dirty="0"/>
              <a:t>Assume that once namespace is validated it is valid for all data types</a:t>
            </a:r>
          </a:p>
          <a:p>
            <a:pPr lvl="1"/>
            <a:r>
              <a:rPr lang="en-US" dirty="0"/>
              <a:t>NOTE: Many of the request operations (i.e. </a:t>
            </a:r>
            <a:r>
              <a:rPr lang="en-US" dirty="0" err="1"/>
              <a:t>CreateInstance</a:t>
            </a:r>
            <a:r>
              <a:rPr lang="en-US" dirty="0"/>
              <a:t>) will require multiple calls to the repository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Validating parameters for the calls:</a:t>
            </a:r>
          </a:p>
          <a:p>
            <a:pPr lvl="1"/>
            <a:r>
              <a:rPr lang="en-US" dirty="0"/>
              <a:t>Required information for each call is a)object type, b)namespace, c) in some calls object name/data.</a:t>
            </a:r>
          </a:p>
          <a:p>
            <a:pPr lvl="1"/>
            <a:r>
              <a:rPr lang="en-US" dirty="0"/>
              <a:t>Can either handle namespace once per request or on each call or with the namespace part of each call</a:t>
            </a:r>
          </a:p>
          <a:p>
            <a:pPr lvl="2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(namespace, &lt;type&gt;)-</a:t>
            </a:r>
            <a:r>
              <a:rPr lang="en-US" dirty="0">
                <a:cs typeface="Courier New" panose="02070309020205020404" pitchFamily="49" charset="0"/>
              </a:rPr>
              <a:t>get handle to repo for type</a:t>
            </a:r>
          </a:p>
          <a:p>
            <a:pPr lvl="3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Class_repo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repository.get_repo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(namespace, ‘class’)</a:t>
            </a:r>
          </a:p>
          <a:p>
            <a:pPr lvl="2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Get_xxx_repo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(namespace)</a:t>
            </a:r>
            <a:r>
              <a:rPr lang="en-US" dirty="0">
                <a:cs typeface="Courier New" panose="02070309020205020404" pitchFamily="49" charset="0"/>
              </a:rPr>
              <a:t> get handle to repo for type</a:t>
            </a:r>
          </a:p>
          <a:p>
            <a:pPr lvl="3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repository.get_class_repo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(namespace)</a:t>
            </a:r>
          </a:p>
          <a:p>
            <a:pPr lvl="2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Validating namespaces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Some request operations start with just validating namespace itself</a:t>
            </a:r>
          </a:p>
          <a:p>
            <a:pPr lvl="2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validate_namespace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Many could validate namespace as part of getting a handle to the group for the data type (</a:t>
            </a:r>
            <a:r>
              <a:rPr lang="en-US" dirty="0" err="1">
                <a:cs typeface="Courier New" panose="02070309020205020404" pitchFamily="49" charset="0"/>
              </a:rPr>
              <a:t>i.e.e</a:t>
            </a:r>
            <a:r>
              <a:rPr lang="en-US" dirty="0">
                <a:cs typeface="Courier New" panose="02070309020205020404" pitchFamily="49" charset="0"/>
              </a:rPr>
              <a:t> get the handle (instance of a class that defines the names/data for one object type in one namespace) (ex. </a:t>
            </a:r>
            <a:r>
              <a:rPr lang="en-US" dirty="0" err="1">
                <a:cs typeface="Courier New" panose="02070309020205020404" pitchFamily="49" charset="0"/>
              </a:rPr>
              <a:t>get_class_repo</a:t>
            </a:r>
            <a:r>
              <a:rPr lang="en-US" dirty="0">
                <a:cs typeface="Courier New" panose="02070309020205020404" pitchFamily="49" charset="0"/>
              </a:rPr>
              <a:t>(namespace)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31E3603-3744-4495-AEE3-B13181069C2A}"/>
              </a:ext>
            </a:extLst>
          </p:cNvPr>
          <p:cNvSpPr/>
          <p:nvPr/>
        </p:nvSpPr>
        <p:spPr>
          <a:xfrm>
            <a:off x="10476689" y="4445540"/>
            <a:ext cx="1614792" cy="846307"/>
          </a:xfrm>
          <a:prstGeom prst="wedgeRoundRectCallout">
            <a:avLst>
              <a:gd name="adj1" fmla="val -188303"/>
              <a:gd name="adj2" fmla="val -5129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Either 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08A5C-C53A-49DE-B30F-7CBFC195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2DF6-6D7F-4302-BF40-84F958537A75}" type="datetime1">
              <a:rPr lang="de-DE" smtClean="0"/>
              <a:t>03.05.20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BEDBD-78C6-4DC4-9762-57282677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86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CB32-13A7-44DD-82E8-1E8CBF5B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API </a:t>
            </a:r>
            <a:r>
              <a:rPr lang="en-US" dirty="0" err="1"/>
              <a:t>cont</a:t>
            </a:r>
            <a:r>
              <a:rPr lang="en-US" dirty="0"/>
              <a:t> – The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3AFD-87F4-46B4-A6ED-1115CE2B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each data type the following are logical </a:t>
            </a:r>
            <a:r>
              <a:rPr lang="en-US" dirty="0" err="1"/>
              <a:t>apis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object_store</a:t>
            </a:r>
            <a:r>
              <a:rPr lang="en-US" dirty="0"/>
              <a:t>&gt;.create(name, data)</a:t>
            </a:r>
          </a:p>
          <a:p>
            <a:pPr lvl="2"/>
            <a:r>
              <a:rPr lang="en-US" dirty="0"/>
              <a:t>Adds data to repository unless that name already exists</a:t>
            </a:r>
          </a:p>
          <a:p>
            <a:pPr lvl="1"/>
            <a:r>
              <a:rPr lang="en-US" dirty="0"/>
              <a:t>&lt; </a:t>
            </a:r>
            <a:r>
              <a:rPr lang="en-US" dirty="0" err="1"/>
              <a:t>object_store</a:t>
            </a:r>
            <a:r>
              <a:rPr lang="en-US" dirty="0"/>
              <a:t> &gt;. delete(name)</a:t>
            </a:r>
          </a:p>
          <a:p>
            <a:pPr lvl="2"/>
            <a:r>
              <a:rPr lang="en-US" dirty="0"/>
              <a:t>Deletes object from repository if that name exists</a:t>
            </a:r>
          </a:p>
          <a:p>
            <a:pPr lvl="1"/>
            <a:r>
              <a:rPr lang="en-US" dirty="0"/>
              <a:t>&lt; </a:t>
            </a:r>
            <a:r>
              <a:rPr lang="en-US" dirty="0" err="1"/>
              <a:t>object_store</a:t>
            </a:r>
            <a:r>
              <a:rPr lang="en-US" dirty="0"/>
              <a:t> &gt;. update(name, data)</a:t>
            </a:r>
          </a:p>
          <a:p>
            <a:pPr lvl="2"/>
            <a:r>
              <a:rPr lang="en-US" dirty="0"/>
              <a:t>Replaces the existing object with name in repository with data</a:t>
            </a:r>
          </a:p>
          <a:p>
            <a:pPr lvl="1"/>
            <a:r>
              <a:rPr lang="en-US" dirty="0"/>
              <a:t>&lt; </a:t>
            </a:r>
            <a:r>
              <a:rPr lang="en-US" dirty="0" err="1"/>
              <a:t>object_store</a:t>
            </a:r>
            <a:r>
              <a:rPr lang="en-US" dirty="0"/>
              <a:t> &gt;.get(name)</a:t>
            </a:r>
          </a:p>
          <a:p>
            <a:pPr lvl="2"/>
            <a:r>
              <a:rPr lang="en-US" dirty="0"/>
              <a:t>Returns object with name from repository if it exists.</a:t>
            </a:r>
          </a:p>
          <a:p>
            <a:pPr lvl="1"/>
            <a:r>
              <a:rPr lang="en-US" dirty="0"/>
              <a:t>&lt; </a:t>
            </a:r>
            <a:r>
              <a:rPr lang="en-US" dirty="0" err="1"/>
              <a:t>object_store</a:t>
            </a:r>
            <a:r>
              <a:rPr lang="en-US" dirty="0"/>
              <a:t> &gt;.names()</a:t>
            </a:r>
          </a:p>
          <a:p>
            <a:pPr lvl="2"/>
            <a:r>
              <a:rPr lang="en-US" dirty="0"/>
              <a:t>Returns list of names of the objects in the store</a:t>
            </a:r>
          </a:p>
          <a:p>
            <a:pPr lvl="1"/>
            <a:r>
              <a:rPr lang="en-US" dirty="0"/>
              <a:t>&lt; </a:t>
            </a:r>
            <a:r>
              <a:rPr lang="en-US" dirty="0" err="1"/>
              <a:t>object_store</a:t>
            </a:r>
            <a:r>
              <a:rPr lang="en-US" dirty="0"/>
              <a:t> &gt;.</a:t>
            </a:r>
            <a:r>
              <a:rPr lang="en-US" dirty="0" err="1"/>
              <a:t>iter_name</a:t>
            </a:r>
            <a:r>
              <a:rPr lang="en-US" dirty="0"/>
              <a:t>()  &amp; .</a:t>
            </a:r>
            <a:r>
              <a:rPr lang="en-US" dirty="0" err="1"/>
              <a:t>iter_value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Returns iterator so that objects of type defined by </a:t>
            </a:r>
            <a:r>
              <a:rPr lang="en-US" dirty="0" err="1"/>
              <a:t>repo_handle</a:t>
            </a:r>
            <a:r>
              <a:rPr lang="en-US" dirty="0"/>
              <a:t> can be iterated</a:t>
            </a:r>
          </a:p>
          <a:p>
            <a:pPr lvl="1"/>
            <a:r>
              <a:rPr lang="en-US" dirty="0"/>
              <a:t>&lt; </a:t>
            </a:r>
            <a:r>
              <a:rPr lang="en-US" dirty="0" err="1"/>
              <a:t>object_store</a:t>
            </a:r>
            <a:r>
              <a:rPr lang="en-US" dirty="0"/>
              <a:t> &gt;.exists(name)</a:t>
            </a:r>
          </a:p>
          <a:p>
            <a:pPr lvl="2"/>
            <a:r>
              <a:rPr lang="en-US" dirty="0"/>
              <a:t>Tests if object with name exists in repository. Returns Boolean</a:t>
            </a:r>
          </a:p>
          <a:p>
            <a:pPr lvl="1"/>
            <a:r>
              <a:rPr lang="en-US" dirty="0"/>
              <a:t>TODO always insure that changing the returned object does not change the repository.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8C78F-D314-4B4A-8CAB-AE75FF47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F4F1-8903-476E-BAA6-D8F2BAFA8AB3}" type="datetime1">
              <a:rPr lang="de-DE" smtClean="0"/>
              <a:t>03.05.20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18CCF-5592-4227-B484-BA58F057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34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0F06-D426-4448-A81B-14ED34CD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Usage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725FDD-1667-41B7-9EC7-74168EA93A73}"/>
              </a:ext>
            </a:extLst>
          </p:cNvPr>
          <p:cNvSpPr txBox="1"/>
          <p:nvPr/>
        </p:nvSpPr>
        <p:spPr>
          <a:xfrm>
            <a:off x="1094874" y="1690688"/>
            <a:ext cx="845616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request processing example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(namespace, **params)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namespace exceptions handled in the this call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self.get_class_repo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(namespace)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params[‘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’].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class_repo.get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 process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 options defined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 mocker we first map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imethodcall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DD97F-57BA-4ECF-B03E-17F37F2A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CA9D-7C99-4CD8-BBEB-B81CE0B4E5CB}" type="datetime1">
              <a:rPr lang="de-DE" smtClean="0"/>
              <a:t>03.05.20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ED22A-D49F-4320-817B-C0B17BFB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8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22993</TotalTime>
  <Words>3399</Words>
  <Application>Microsoft Macintosh PowerPoint</Application>
  <PresentationFormat>Widescreen</PresentationFormat>
  <Paragraphs>430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pywbem_mock directions</vt:lpstr>
      <vt:lpstr>PowerPoint Presentation</vt:lpstr>
      <vt:lpstr>PowerPoint Presentation</vt:lpstr>
      <vt:lpstr>Providers and Registration</vt:lpstr>
      <vt:lpstr>Repository Interface</vt:lpstr>
      <vt:lpstr>Repository API - Namespaces</vt:lpstr>
      <vt:lpstr>Repository data Interface (cont)</vt:lpstr>
      <vt:lpstr>Repository API cont – The methods</vt:lpstr>
      <vt:lpstr>API Usage example</vt:lpstr>
      <vt:lpstr>The CIMOM</vt:lpstr>
      <vt:lpstr>CIM Providers</vt:lpstr>
      <vt:lpstr>Physical Repository Store</vt:lpstr>
      <vt:lpstr>Proposed steps</vt:lpstr>
      <vt:lpstr>Proposed CIM Repository API</vt:lpstr>
      <vt:lpstr>Outdated Options and Designs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Andreas Maier</cp:lastModifiedBy>
  <cp:revision>138</cp:revision>
  <dcterms:created xsi:type="dcterms:W3CDTF">2018-12-14T15:24:12Z</dcterms:created>
  <dcterms:modified xsi:type="dcterms:W3CDTF">2020-05-03T16:24:21Z</dcterms:modified>
</cp:coreProperties>
</file>