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56" r:id="rId3"/>
    <p:sldId id="260" r:id="rId4"/>
    <p:sldId id="261" r:id="rId5"/>
    <p:sldId id="259" r:id="rId6"/>
    <p:sldId id="268" r:id="rId7"/>
    <p:sldId id="263" r:id="rId8"/>
    <p:sldId id="258" r:id="rId9"/>
    <p:sldId id="262" r:id="rId10"/>
    <p:sldId id="257" r:id="rId11"/>
    <p:sldId id="269" r:id="rId12"/>
    <p:sldId id="271" r:id="rId13"/>
    <p:sldId id="270" r:id="rId14"/>
    <p:sldId id="272" r:id="rId15"/>
    <p:sldId id="273" r:id="rId16"/>
    <p:sldId id="264" r:id="rId17"/>
    <p:sldId id="266" r:id="rId18"/>
    <p:sldId id="265" r:id="rId19"/>
    <p:sldId id="267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96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53A4-0F9D-FC4B-8324-34171284B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D8C85-9CA8-2F49-9ECC-7C6509535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BB43-C6A4-7D46-A566-33088037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74E3-8D15-9B44-839C-D7E289AD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C011-C669-0946-8A0C-BD3316A7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6851-80FD-1945-A196-4D5EEA60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02C3F-705E-E24A-82F7-74CD6071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DABC-681F-824C-A5BA-2438C894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54DB-BB6B-714C-8EDB-7D45237F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050F-D6ED-7842-B39B-68D694D9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63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145E2-56A3-2A4A-A34A-62FDBE04B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FEA52-0AD2-ED48-BE2D-AA2A62CC8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92D1-37D6-274A-98E5-76FCA89F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95F6-4AAE-3B4F-994D-60928CD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B011-4AB5-A446-BACF-AE2C5CFC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43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0B4-8630-1A4A-90AB-63828FC9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89A-91F0-9A42-AF47-226A6006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39B67-4512-B242-BD3D-2E43E75D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7DF0-A12C-D446-B9D7-69DD3B41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AA31-38B2-A34D-8685-8E24F98E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1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0430-084D-7647-A2CF-2F34E769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BA33-D713-004F-9C55-5DAEB3BF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3A03-4141-2F45-903B-B9120E8D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C070-BB96-344E-AF69-BEECC575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D6A9-4FB3-6349-B213-E0EE2F2C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73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8A14-B670-2346-ADD2-C0ACD461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5335-174A-1E40-991C-5436BD2C9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E88A-CF66-AF47-B94B-8DD09151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EB15B-6EA8-2844-ABB0-2F78F748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BF23-8CFC-C047-9A64-867E496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E721B-0636-6546-AB05-F14D3A84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73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C3B1-BC0B-634B-82CC-C1A6BEEA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82189-8FBD-4744-AA99-9C450C10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0C7A9-01EC-7742-B5B2-B047D130A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81EE0-0699-1C40-8661-62E1BA7F8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DDD0B-B679-0546-972C-4EA3A22CD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AC2AD-2B31-A14E-9FAE-C6A5797F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E87BC-070E-E246-A44C-262AED05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B586C-83D6-E24F-BB3E-BB82FE36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95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B7F0-5819-2949-80CA-F187B5F4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CCF02-46AD-2A48-A760-A12DCF4B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E28B1-F915-5D49-AAE6-F28DC893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EA1F8-EEA9-1B41-89CE-0220928F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1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CAE41-1281-B445-AAA9-F47DB29F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7AC60-DD0C-3646-94AB-222348D4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D999D-BB05-D740-8D81-2BEEB601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45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0DAE-9256-F641-9C4F-476527D2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C5FC-42F1-9C46-93F1-7A46487B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FD528-6655-234C-B1C4-0E0950CD6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D425D-8621-6C4A-8F5B-E1E91A61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2A9D8-ABA2-A64E-9CFE-5F7D9368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8CDB6-CFE9-C846-BBB4-F00AECE0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0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5D05-40AE-6543-A7B2-2BF9AF29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A1E67-AAE8-874A-801A-1A998B8A7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74814-DAC3-1341-B439-619A3FFC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DF70F-756B-504B-AE6A-7B426334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0A95-D8F2-F44A-ADA5-4A6276384FC8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B9CC6-522F-454F-8DCA-A3DE4F93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DDF81-D893-3A42-908C-702F4DE5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7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9F5AE-7D3C-3140-AE74-1D38FBB9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B1F4-B5AB-934D-8D3F-4C626092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1864-AE76-8B40-8E86-522AA6BAC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0A95-D8F2-F44A-ADA5-4A6276384FC8}" type="datetimeFigureOut">
              <a:rPr lang="de-DE" smtClean="0"/>
              <a:t>27.02.2020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A486-A919-C14E-856E-D0FB8B27A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2979F-F997-CB40-B73D-5E7DFC440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68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A611-6C1B-4921-9FF3-100A0D03D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Notes/discussion of pywbem_mock directions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A58C9-97BA-434C-9F68-23942EF27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K. Schopmeyer, A. Maier</a:t>
            </a:r>
          </a:p>
          <a:p>
            <a:r>
              <a:rPr lang="en-US" dirty="0"/>
              <a:t>Original Jan 2020</a:t>
            </a:r>
          </a:p>
          <a:p>
            <a:r>
              <a:rPr lang="en-US" dirty="0"/>
              <a:t>Updated Discussion 15 Jan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2212927" y="4984360"/>
            <a:ext cx="164232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In-memory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967989" y="4984360"/>
            <a:ext cx="177869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</a:t>
            </a:r>
            <a:r>
              <a:rPr lang="de-DE" dirty="0" err="1">
                <a:solidFill>
                  <a:schemeClr val="accent1"/>
                </a:solidFill>
              </a:rPr>
              <a:t>server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5859420" y="4984360"/>
            <a:ext cx="178704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1667802" y="3810513"/>
            <a:ext cx="1907670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5253778" y="1399721"/>
            <a:ext cx="3503276" cy="101683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CIMOM core without protocol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i.e the mocker. (MOCKCIMOM)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6913379" y="3752700"/>
            <a:ext cx="2748394" cy="797256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MOCK Providers</a:t>
            </a:r>
          </a:p>
          <a:p>
            <a:pPr algn="ctr"/>
            <a:r>
              <a:rPr lang="de-DE" sz="1400" dirty="0">
                <a:solidFill>
                  <a:schemeClr val="accent1"/>
                </a:solidFill>
              </a:rPr>
              <a:t>Handle specific instances</a:t>
            </a:r>
          </a:p>
          <a:p>
            <a:pPr algn="ctr"/>
            <a:r>
              <a:rPr lang="de-DE" sz="1400" dirty="0">
                <a:solidFill>
                  <a:schemeClr val="accent1"/>
                </a:solidFill>
              </a:rPr>
              <a:t>Requires registration mechanism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4027673" y="3734554"/>
            <a:ext cx="2677363" cy="800139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  <a:p>
            <a:pPr algn="ctr"/>
            <a:r>
              <a:rPr lang="de-DE" sz="1200" dirty="0">
                <a:solidFill>
                  <a:schemeClr val="accent1"/>
                </a:solidFill>
              </a:rPr>
              <a:t>Handles all class, qualifier and instances without a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527602" y="243887"/>
            <a:ext cx="750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Results of discussion,  15 Jan 2020. Started with slide ideal structure for future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EC749-D454-4F98-9EF5-48E3E99CE072}"/>
              </a:ext>
            </a:extLst>
          </p:cNvPr>
          <p:cNvSpPr txBox="1"/>
          <p:nvPr/>
        </p:nvSpPr>
        <p:spPr>
          <a:xfrm>
            <a:off x="417535" y="5927158"/>
            <a:ext cx="3690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What will clients use the mocker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with absolutely known server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error conditions that are hard to test with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Testing when the server does not exist.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49622-CCBC-40F8-B126-3FA7B5027BD8}"/>
              </a:ext>
            </a:extLst>
          </p:cNvPr>
          <p:cNvSpPr txBox="1"/>
          <p:nvPr/>
        </p:nvSpPr>
        <p:spPr>
          <a:xfrm>
            <a:off x="5549022" y="6007783"/>
            <a:ext cx="24078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Errors we need to account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Instance level only</a:t>
            </a:r>
          </a:p>
          <a:p>
            <a:endParaRPr lang="en-US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AF5784C2-71FB-4F68-86C5-F57CF287E13E}"/>
              </a:ext>
            </a:extLst>
          </p:cNvPr>
          <p:cNvSpPr/>
          <p:nvPr/>
        </p:nvSpPr>
        <p:spPr>
          <a:xfrm>
            <a:off x="10351562" y="2406991"/>
            <a:ext cx="1841193" cy="674711"/>
          </a:xfrm>
          <a:prstGeom prst="wedgeRoundRectCallout">
            <a:avLst>
              <a:gd name="adj1" fmla="val -137101"/>
              <a:gd name="adj2" fmla="val -123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These become one class with routing based on URL schema (mock://)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C682666D-09DF-435C-B844-81E92B60F32F}"/>
              </a:ext>
            </a:extLst>
          </p:cNvPr>
          <p:cNvSpPr/>
          <p:nvPr/>
        </p:nvSpPr>
        <p:spPr>
          <a:xfrm>
            <a:off x="9753650" y="3306477"/>
            <a:ext cx="1841193" cy="674711"/>
          </a:xfrm>
          <a:prstGeom prst="wedgeRoundRectCallout">
            <a:avLst>
              <a:gd name="adj1" fmla="val -102166"/>
              <a:gd name="adj2" fmla="val -2562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Must handle class hierarchy and call default/mock providers appropriately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408904-1405-452A-BA54-277A4B0AB0A2}"/>
              </a:ext>
            </a:extLst>
          </p:cNvPr>
          <p:cNvCxnSpPr/>
          <p:nvPr/>
        </p:nvCxnSpPr>
        <p:spPr>
          <a:xfrm flipV="1">
            <a:off x="3936372" y="2532559"/>
            <a:ext cx="5902864" cy="8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52D9F52A-D371-4621-82D5-AC75199C3775}"/>
              </a:ext>
            </a:extLst>
          </p:cNvPr>
          <p:cNvSpPr/>
          <p:nvPr/>
        </p:nvSpPr>
        <p:spPr>
          <a:xfrm>
            <a:off x="4202089" y="2767944"/>
            <a:ext cx="5005893" cy="674711"/>
          </a:xfrm>
          <a:prstGeom prst="wedgeRoundRectCallout">
            <a:avLst>
              <a:gd name="adj1" fmla="val -20276"/>
              <a:gd name="adj2" fmla="val -833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1"/>
                </a:solidFill>
              </a:rPr>
              <a:t>Provider interface (ProviderInterface)</a:t>
            </a:r>
            <a:br>
              <a:rPr lang="de-DE" sz="1100" dirty="0">
                <a:solidFill>
                  <a:schemeClr val="accent1"/>
                </a:solidFill>
              </a:rPr>
            </a:br>
            <a:r>
              <a:rPr lang="de-DE" sz="1100" dirty="0">
                <a:solidFill>
                  <a:schemeClr val="accent1"/>
                </a:solidFill>
              </a:rPr>
              <a:t>(provider ops = all client ops + explicit namespace and implicit server)</a:t>
            </a:r>
          </a:p>
          <a:p>
            <a:pPr algn="ctr"/>
            <a:r>
              <a:rPr lang="de-DE" sz="1100" dirty="0">
                <a:solidFill>
                  <a:schemeClr val="accent1"/>
                </a:solidFill>
              </a:rPr>
              <a:t>Includes upcalls from provider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0534F57F-09B7-4F02-A356-C544E91D9755}"/>
              </a:ext>
            </a:extLst>
          </p:cNvPr>
          <p:cNvSpPr/>
          <p:nvPr/>
        </p:nvSpPr>
        <p:spPr>
          <a:xfrm>
            <a:off x="7956860" y="4925157"/>
            <a:ext cx="3962411" cy="674711"/>
          </a:xfrm>
          <a:prstGeom prst="wedgeRoundRectCallout">
            <a:avLst>
              <a:gd name="adj1" fmla="val -59548"/>
              <a:gd name="adj2" fmla="val -871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Repository interface (RepositoryInterface)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>
                <a:solidFill>
                  <a:schemeClr val="tx1"/>
                </a:solidFill>
              </a:rPr>
              <a:t>(repository ops = subset of client ops with subset of params)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7FDCB-154D-4A08-B115-55E2305126F1}"/>
              </a:ext>
            </a:extLst>
          </p:cNvPr>
          <p:cNvCxnSpPr/>
          <p:nvPr/>
        </p:nvCxnSpPr>
        <p:spPr>
          <a:xfrm flipV="1">
            <a:off x="1667802" y="4680806"/>
            <a:ext cx="5902864" cy="8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42B5020E-4A29-45AC-8989-7D4AE4CF4FC8}"/>
              </a:ext>
            </a:extLst>
          </p:cNvPr>
          <p:cNvSpPr/>
          <p:nvPr/>
        </p:nvSpPr>
        <p:spPr>
          <a:xfrm>
            <a:off x="81084" y="928633"/>
            <a:ext cx="4287805" cy="1769951"/>
          </a:xfrm>
          <a:prstGeom prst="wedgeRoundRectCallout">
            <a:avLst>
              <a:gd name="adj1" fmla="val 70328"/>
              <a:gd name="adj2" fmla="val 34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Two pieces of info creates MOCKCIMOM: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Defines Repo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Provider registration definitions: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Need name to definition mechanism for </a:t>
            </a:r>
            <a:r>
              <a:rPr lang="en-US" sz="1100" dirty="0" err="1">
                <a:solidFill>
                  <a:schemeClr val="tx1"/>
                </a:solidFill>
              </a:rPr>
              <a:t>iding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mockcimom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sz="1100" dirty="0">
                <a:solidFill>
                  <a:schemeClr val="tx1"/>
                </a:solidFill>
              </a:rPr>
              <a:t>Once created it is used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WBEMConnection</a:t>
            </a:r>
            <a:r>
              <a:rPr lang="en-US" sz="1100" dirty="0">
                <a:solidFill>
                  <a:schemeClr val="tx1"/>
                </a:solidFill>
              </a:rPr>
              <a:t> to load data into MOCKCIMOM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MOFCompiler</a:t>
            </a:r>
            <a:r>
              <a:rPr lang="en-US" sz="1100" dirty="0">
                <a:solidFill>
                  <a:schemeClr val="tx1"/>
                </a:solidFill>
              </a:rPr>
              <a:t> to load (specify </a:t>
            </a:r>
            <a:r>
              <a:rPr lang="en-US" sz="1100" dirty="0" err="1">
                <a:solidFill>
                  <a:schemeClr val="tx1"/>
                </a:solidFill>
              </a:rPr>
              <a:t>mockurl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Think in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do compiler as std part of struct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060FD2-7258-4116-A32B-4BA9024FC579}"/>
              </a:ext>
            </a:extLst>
          </p:cNvPr>
          <p:cNvCxnSpPr/>
          <p:nvPr/>
        </p:nvCxnSpPr>
        <p:spPr>
          <a:xfrm flipH="1" flipV="1">
            <a:off x="5165766" y="1597170"/>
            <a:ext cx="1722038" cy="20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00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4CAE-1505-4163-8404-9676EC90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996F-6AA9-40D5-A8C9-B9D9B93CC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Only simple operations on objects in the data store</a:t>
            </a:r>
          </a:p>
          <a:p>
            <a:r>
              <a:rPr lang="en-US" dirty="0"/>
              <a:t>Should not have internal knowledge of the data (i.e. </a:t>
            </a:r>
            <a:r>
              <a:rPr lang="en-US" dirty="0" err="1"/>
              <a:t>CIMClass</a:t>
            </a:r>
            <a:r>
              <a:rPr lang="en-US" dirty="0"/>
              <a:t>, etc.). Only object and name</a:t>
            </a:r>
          </a:p>
          <a:p>
            <a:r>
              <a:rPr lang="en-US" dirty="0"/>
              <a:t>Provide store for namespace names and for CIM classes, CIM instances, CIM qualifier declarations organized by namespace and each available as separate set of calls.</a:t>
            </a:r>
          </a:p>
          <a:p>
            <a:r>
              <a:rPr lang="en-US" dirty="0"/>
              <a:t>Provide methods to manage the namespaces:</a:t>
            </a:r>
          </a:p>
          <a:p>
            <a:pPr lvl="1"/>
            <a:r>
              <a:rPr lang="en-US" dirty="0"/>
              <a:t>Create/remove namespaces</a:t>
            </a:r>
          </a:p>
          <a:p>
            <a:r>
              <a:rPr lang="en-US" dirty="0"/>
              <a:t>Provide access to the objects of each type by name where the name is case insensitive for the </a:t>
            </a:r>
            <a:r>
              <a:rPr lang="en-US" dirty="0" err="1"/>
              <a:t>CIMClasses</a:t>
            </a:r>
            <a:r>
              <a:rPr lang="en-US" dirty="0"/>
              <a:t>, CIM qualifiers but using </a:t>
            </a:r>
            <a:r>
              <a:rPr lang="en-US" dirty="0" err="1"/>
              <a:t>CIMInstanceName</a:t>
            </a:r>
            <a:r>
              <a:rPr lang="en-US" dirty="0"/>
              <a:t> for CIM instances.  Consider using the hash as a key for </a:t>
            </a:r>
            <a:r>
              <a:rPr lang="en-US" dirty="0" err="1"/>
              <a:t>CIMInstances</a:t>
            </a:r>
            <a:r>
              <a:rPr lang="en-US" dirty="0"/>
              <a:t>.</a:t>
            </a:r>
          </a:p>
          <a:p>
            <a:r>
              <a:rPr lang="en-US" dirty="0"/>
              <a:t>Organized the data for each type grouped by namespace</a:t>
            </a:r>
          </a:p>
          <a:p>
            <a:r>
              <a:rPr lang="en-US" dirty="0"/>
              <a:t>Provide methods to manage each of the data types separately within each namespace group</a:t>
            </a:r>
          </a:p>
          <a:p>
            <a:pPr lvl="1"/>
            <a:r>
              <a:rPr lang="en-US" dirty="0"/>
              <a:t>Create object in a namespace</a:t>
            </a:r>
          </a:p>
          <a:p>
            <a:pPr lvl="1"/>
            <a:r>
              <a:rPr lang="en-US" dirty="0"/>
              <a:t>Delete object in a namespace</a:t>
            </a:r>
          </a:p>
          <a:p>
            <a:pPr lvl="1"/>
            <a:r>
              <a:rPr lang="en-US" dirty="0"/>
              <a:t>Update existing object in a namespace</a:t>
            </a:r>
          </a:p>
          <a:p>
            <a:pPr lvl="1"/>
            <a:r>
              <a:rPr lang="en-US" dirty="0"/>
              <a:t>List objects in a namespace</a:t>
            </a:r>
          </a:p>
          <a:p>
            <a:r>
              <a:rPr lang="en-US" dirty="0"/>
              <a:t>Provide error handling through exceptions:</a:t>
            </a:r>
          </a:p>
          <a:p>
            <a:pPr lvl="1"/>
            <a:r>
              <a:rPr lang="en-US" dirty="0"/>
              <a:t>Should not use </a:t>
            </a:r>
            <a:r>
              <a:rPr lang="en-US" dirty="0" err="1"/>
              <a:t>CIMError</a:t>
            </a:r>
            <a:r>
              <a:rPr lang="en-US" dirty="0"/>
              <a:t> as the exceptions but exceptions like </a:t>
            </a:r>
            <a:r>
              <a:rPr lang="en-US" dirty="0" err="1"/>
              <a:t>KeyError</a:t>
            </a:r>
            <a:r>
              <a:rPr lang="en-US" dirty="0"/>
              <a:t>, </a:t>
            </a:r>
            <a:r>
              <a:rPr lang="en-US" dirty="0" err="1"/>
              <a:t>ValueError</a:t>
            </a:r>
            <a:r>
              <a:rPr lang="en-US" dirty="0"/>
              <a:t>. Should we define some small error class.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16FC6-80EE-4C74-96C2-67C85A565C93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</p:spTree>
    <p:extLst>
      <p:ext uri="{BB962C8B-B14F-4D97-AF65-F5344CB8AC3E}">
        <p14:creationId xmlns:p14="http://schemas.microsoft.com/office/powerpoint/2010/main" val="1720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F551-68AF-40DB-ACC7-061BEA42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API -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110F1-010F-4CC2-8C04-5F2CC0F0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that there is no extra information required for namespaces than the name.</a:t>
            </a:r>
          </a:p>
          <a:p>
            <a:r>
              <a:rPr lang="en-US" dirty="0" err="1"/>
              <a:t>add_namespace</a:t>
            </a:r>
            <a:r>
              <a:rPr lang="en-US" dirty="0"/>
              <a:t>(name)</a:t>
            </a:r>
          </a:p>
          <a:p>
            <a:r>
              <a:rPr lang="en-US" dirty="0" err="1"/>
              <a:t>remove_namespace</a:t>
            </a:r>
            <a:r>
              <a:rPr lang="en-US" dirty="0"/>
              <a:t>(name)</a:t>
            </a:r>
          </a:p>
          <a:p>
            <a:r>
              <a:rPr lang="en-US" dirty="0"/>
              <a:t>list-namespaces()</a:t>
            </a:r>
          </a:p>
          <a:p>
            <a:r>
              <a:rPr lang="en-US" dirty="0"/>
              <a:t>NOTE: The handling of the </a:t>
            </a:r>
            <a:r>
              <a:rPr lang="en-US" dirty="0" err="1"/>
              <a:t>CIM_Namespace</a:t>
            </a:r>
            <a:r>
              <a:rPr lang="en-US" dirty="0"/>
              <a:t> class and its instances is in the Provider layer</a:t>
            </a:r>
          </a:p>
        </p:txBody>
      </p:sp>
    </p:spTree>
    <p:extLst>
      <p:ext uri="{BB962C8B-B14F-4D97-AF65-F5344CB8AC3E}">
        <p14:creationId xmlns:p14="http://schemas.microsoft.com/office/powerpoint/2010/main" val="76575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99BB-8E55-4C1C-A144-FE4FCFDD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data Interface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A651-24D5-410D-B1BC-03F408D7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83"/>
            <a:ext cx="10515600" cy="477618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Two possible </a:t>
            </a:r>
            <a:r>
              <a:rPr lang="en-US" dirty="0" err="1"/>
              <a:t>apis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call include the namespace as part of each data access method call call</a:t>
            </a:r>
          </a:p>
          <a:p>
            <a:pPr lvl="1"/>
            <a:r>
              <a:rPr lang="en-US" dirty="0"/>
              <a:t>Methods provided to return handle to namespace specific handle and calls a use this handle for data manipulation.</a:t>
            </a:r>
          </a:p>
          <a:p>
            <a:pPr lvl="1"/>
            <a:r>
              <a:rPr lang="en-US" dirty="0"/>
              <a:t>The second has the advantage that in the provider the namespace is validated once for each request and the existence of the handle defines a valid namespace for that object type.</a:t>
            </a:r>
          </a:p>
          <a:p>
            <a:pPr lvl="1"/>
            <a:r>
              <a:rPr lang="en-US" dirty="0"/>
              <a:t>Assume that once namespace is validated it is valid for all data types</a:t>
            </a:r>
          </a:p>
          <a:p>
            <a:pPr lvl="1"/>
            <a:r>
              <a:rPr lang="en-US" dirty="0"/>
              <a:t>NOTE: Many of the request operations (i.e. </a:t>
            </a:r>
            <a:r>
              <a:rPr lang="en-US" dirty="0" err="1"/>
              <a:t>CreateInstance</a:t>
            </a:r>
            <a:r>
              <a:rPr lang="en-US" dirty="0"/>
              <a:t>) will require multiple calls to the repository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Validating parameters for the calls:</a:t>
            </a:r>
          </a:p>
          <a:p>
            <a:pPr lvl="1"/>
            <a:r>
              <a:rPr lang="en-US" dirty="0"/>
              <a:t>Required information for each call is a)object type, b)namespace, c) in some calls object name/data.</a:t>
            </a:r>
          </a:p>
          <a:p>
            <a:pPr lvl="1"/>
            <a:r>
              <a:rPr lang="en-US" dirty="0"/>
              <a:t>Can either handle namespace once per request or on each call or with the namespace part of each call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(namespace, &lt;type&gt;)-</a:t>
            </a:r>
            <a:r>
              <a:rPr lang="en-US" dirty="0">
                <a:cs typeface="Courier New" panose="02070309020205020404" pitchFamily="49" charset="0"/>
              </a:rPr>
              <a:t>get handle to repo for type</a:t>
            </a:r>
          </a:p>
          <a:p>
            <a:pPr lvl="3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repository.get_repo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(namespace, ‘class’)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Get_xxx_repo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(namespace)</a:t>
            </a:r>
            <a:r>
              <a:rPr lang="en-US" dirty="0">
                <a:cs typeface="Courier New" panose="02070309020205020404" pitchFamily="49" charset="0"/>
              </a:rPr>
              <a:t> get handle to repo for type</a:t>
            </a:r>
          </a:p>
          <a:p>
            <a:pPr lvl="3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repository.get_class_repo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(namespace)</a:t>
            </a:r>
          </a:p>
          <a:p>
            <a:pPr lvl="2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Validating namespaces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Some request operations start with just validating namespace itself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validate_namespace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Many could validate namespace as part of getting a handle to the group for the data type (</a:t>
            </a:r>
            <a:r>
              <a:rPr lang="en-US" dirty="0" err="1">
                <a:cs typeface="Courier New" panose="02070309020205020404" pitchFamily="49" charset="0"/>
              </a:rPr>
              <a:t>i.e.e</a:t>
            </a:r>
            <a:r>
              <a:rPr lang="en-US" dirty="0">
                <a:cs typeface="Courier New" panose="02070309020205020404" pitchFamily="49" charset="0"/>
              </a:rPr>
              <a:t> get the handle (instance of a class that defines the names/data for one object type in one namespace) (ex. </a:t>
            </a:r>
            <a:r>
              <a:rPr lang="en-US" dirty="0" err="1">
                <a:cs typeface="Courier New" panose="02070309020205020404" pitchFamily="49" charset="0"/>
              </a:rPr>
              <a:t>get_class_repo</a:t>
            </a:r>
            <a:r>
              <a:rPr lang="en-US" dirty="0">
                <a:cs typeface="Courier New" panose="02070309020205020404" pitchFamily="49" charset="0"/>
              </a:rPr>
              <a:t>(namespace)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31E3603-3744-4495-AEE3-B13181069C2A}"/>
              </a:ext>
            </a:extLst>
          </p:cNvPr>
          <p:cNvSpPr/>
          <p:nvPr/>
        </p:nvSpPr>
        <p:spPr>
          <a:xfrm>
            <a:off x="10476689" y="4445540"/>
            <a:ext cx="1614792" cy="846307"/>
          </a:xfrm>
          <a:prstGeom prst="wedgeRoundRectCallout">
            <a:avLst>
              <a:gd name="adj1" fmla="val -188303"/>
              <a:gd name="adj2" fmla="val -5129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Either works</a:t>
            </a:r>
          </a:p>
        </p:txBody>
      </p:sp>
    </p:spTree>
    <p:extLst>
      <p:ext uri="{BB962C8B-B14F-4D97-AF65-F5344CB8AC3E}">
        <p14:creationId xmlns:p14="http://schemas.microsoft.com/office/powerpoint/2010/main" val="368486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CB32-13A7-44DD-82E8-1E8CBF5B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API </a:t>
            </a:r>
            <a:r>
              <a:rPr lang="en-US" dirty="0" err="1"/>
              <a:t>cont</a:t>
            </a:r>
            <a:r>
              <a:rPr lang="en-US" dirty="0"/>
              <a:t> – The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3AFD-87F4-46B4-A6ED-1115CE2B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each data type the following are logical </a:t>
            </a:r>
            <a:r>
              <a:rPr lang="en-US" dirty="0" err="1"/>
              <a:t>apis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repo_handle</a:t>
            </a:r>
            <a:r>
              <a:rPr lang="en-US" dirty="0"/>
              <a:t>&gt;.create(name, data)</a:t>
            </a:r>
          </a:p>
          <a:p>
            <a:pPr lvl="2"/>
            <a:r>
              <a:rPr lang="en-US" dirty="0"/>
              <a:t>Adds data to repository unless that name already exists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repo_handle</a:t>
            </a:r>
            <a:r>
              <a:rPr lang="en-US" dirty="0"/>
              <a:t>&gt;. delete(name)</a:t>
            </a:r>
          </a:p>
          <a:p>
            <a:pPr lvl="2"/>
            <a:r>
              <a:rPr lang="en-US" dirty="0"/>
              <a:t>Deletes object from repository if that name exists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repo_handle</a:t>
            </a:r>
            <a:r>
              <a:rPr lang="en-US" dirty="0"/>
              <a:t>&gt;. update(name, data)</a:t>
            </a:r>
          </a:p>
          <a:p>
            <a:pPr lvl="2"/>
            <a:r>
              <a:rPr lang="en-US" dirty="0"/>
              <a:t>Replaces the existing object with name in repository with data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repo_handle</a:t>
            </a:r>
            <a:r>
              <a:rPr lang="en-US" dirty="0"/>
              <a:t>&gt;.get(name)</a:t>
            </a:r>
          </a:p>
          <a:p>
            <a:pPr lvl="2"/>
            <a:r>
              <a:rPr lang="en-US" dirty="0"/>
              <a:t>Returns object with name from repository if it exists.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repo_handle</a:t>
            </a:r>
            <a:r>
              <a:rPr lang="en-US" dirty="0"/>
              <a:t>&gt;.names()</a:t>
            </a:r>
          </a:p>
          <a:p>
            <a:pPr lvl="2"/>
            <a:r>
              <a:rPr lang="en-US" dirty="0"/>
              <a:t>Returns list of names of the objects in the store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repo_handle</a:t>
            </a:r>
            <a:r>
              <a:rPr lang="en-US" dirty="0"/>
              <a:t>&gt;.</a:t>
            </a:r>
            <a:r>
              <a:rPr lang="en-US" dirty="0" err="1"/>
              <a:t>iter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iterator so that objects of type defined by </a:t>
            </a:r>
            <a:r>
              <a:rPr lang="en-US" dirty="0" err="1"/>
              <a:t>repo_handle</a:t>
            </a:r>
            <a:r>
              <a:rPr lang="en-US" dirty="0"/>
              <a:t> can be iterated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repo_handle</a:t>
            </a:r>
            <a:r>
              <a:rPr lang="en-US" dirty="0"/>
              <a:t>&gt;.exists(name)</a:t>
            </a:r>
          </a:p>
          <a:p>
            <a:pPr lvl="2"/>
            <a:r>
              <a:rPr lang="en-US" dirty="0"/>
              <a:t>Tests if object with name exists in repository. Returns Boolean</a:t>
            </a:r>
          </a:p>
          <a:p>
            <a:pPr lvl="1"/>
            <a:r>
              <a:rPr lang="en-US" dirty="0"/>
              <a:t>TODO always insure that changing the returned object does not change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187134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0F06-D426-4448-A81B-14ED34C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Usage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25FDD-1667-41B7-9EC7-74168EA93A73}"/>
              </a:ext>
            </a:extLst>
          </p:cNvPr>
          <p:cNvSpPr txBox="1"/>
          <p:nvPr/>
        </p:nvSpPr>
        <p:spPr>
          <a:xfrm>
            <a:off x="1094874" y="1690688"/>
            <a:ext cx="84561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request processing example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(namespace, **params)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namespace exceptions handled in the this call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self.get_class_repo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params[‘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process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 options defined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 mocker we first map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imethodcall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D62D49-B6AE-4AEC-8F27-3F199D27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CIMOM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C99FA-A3DF-470C-9ED8-31434DA9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Accept all operations, </a:t>
            </a:r>
            <a:r>
              <a:rPr lang="en-US" dirty="0" err="1"/>
              <a:t>i.e</a:t>
            </a:r>
            <a:r>
              <a:rPr lang="en-US" dirty="0"/>
              <a:t> method to implement each of the operations defined in cim_operations.py</a:t>
            </a:r>
          </a:p>
          <a:p>
            <a:r>
              <a:rPr lang="en-US" dirty="0"/>
              <a:t>Route to next level, the Repository or specific providers</a:t>
            </a:r>
          </a:p>
          <a:p>
            <a:pPr lvl="1"/>
            <a:r>
              <a:rPr lang="en-US" dirty="0"/>
              <a:t>No real processing at this level</a:t>
            </a:r>
          </a:p>
          <a:p>
            <a:r>
              <a:rPr lang="en-US" dirty="0"/>
              <a:t>Provide default implementation for some operations.</a:t>
            </a:r>
          </a:p>
          <a:p>
            <a:pPr lvl="1"/>
            <a:r>
              <a:rPr lang="en-US" dirty="0"/>
              <a:t>Names operation instead of depending on each provider to implement</a:t>
            </a:r>
          </a:p>
          <a:p>
            <a:pPr lvl="1"/>
            <a:r>
              <a:rPr lang="en-US" dirty="0" err="1"/>
              <a:t>Execquery</a:t>
            </a:r>
            <a:r>
              <a:rPr lang="en-US" dirty="0"/>
              <a:t> operation – Calls providers to get data</a:t>
            </a:r>
          </a:p>
          <a:p>
            <a:r>
              <a:rPr lang="en-US" dirty="0"/>
              <a:t>Interface should match </a:t>
            </a:r>
            <a:r>
              <a:rPr lang="en-US" dirty="0" err="1"/>
              <a:t>WBEMConnection</a:t>
            </a:r>
            <a:r>
              <a:rPr lang="en-US" dirty="0"/>
              <a:t> for each method for simplicity</a:t>
            </a:r>
          </a:p>
          <a:p>
            <a:r>
              <a:rPr lang="en-US" dirty="0"/>
              <a:t>Namespace management through namespace provider </a:t>
            </a:r>
            <a:r>
              <a:rPr lang="en-US" dirty="0" err="1"/>
              <a:t>CIM_Namespace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5767E-46A0-426A-88CD-547A92661715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</p:spTree>
    <p:extLst>
      <p:ext uri="{BB962C8B-B14F-4D97-AF65-F5344CB8AC3E}">
        <p14:creationId xmlns:p14="http://schemas.microsoft.com/office/powerpoint/2010/main" val="63470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93F2-9D42-4C0C-8F49-051C2F63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CIM Object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7DBA-1F7F-4676-B237-FC42E94E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 of received requests to generate responses based on data in the physical repository</a:t>
            </a:r>
          </a:p>
          <a:p>
            <a:r>
              <a:rPr lang="en-US" dirty="0"/>
              <a:t>Handles:</a:t>
            </a:r>
          </a:p>
          <a:p>
            <a:pPr lvl="1"/>
            <a:r>
              <a:rPr lang="en-US" dirty="0"/>
              <a:t>All of the CIM Operations</a:t>
            </a:r>
          </a:p>
          <a:p>
            <a:pPr lvl="1"/>
            <a:r>
              <a:rPr lang="en-US" dirty="0"/>
              <a:t>Namespace creation, deletion, enumeration</a:t>
            </a:r>
          </a:p>
          <a:p>
            <a:r>
              <a:rPr lang="en-US" dirty="0"/>
              <a:t>Operation requests are same API as cim_operations.py</a:t>
            </a:r>
          </a:p>
          <a:p>
            <a:r>
              <a:rPr lang="en-US" dirty="0"/>
              <a:t>Operation responses are same return data as cim_operations.py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9C492-CBB7-46A3-8438-443BA0A0F3EF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</p:spTree>
    <p:extLst>
      <p:ext uri="{BB962C8B-B14F-4D97-AF65-F5344CB8AC3E}">
        <p14:creationId xmlns:p14="http://schemas.microsoft.com/office/powerpoint/2010/main" val="387101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7076-0CA2-40A9-8BBF-3CD9BCE0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Repository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770E-7F85-4740-B497-08A623FD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Implements the cim object store API:</a:t>
            </a:r>
          </a:p>
          <a:p>
            <a:r>
              <a:rPr lang="en-US" dirty="0"/>
              <a:t>Common API</a:t>
            </a:r>
          </a:p>
          <a:p>
            <a:pPr lvl="1"/>
            <a:r>
              <a:rPr lang="en-US" dirty="0"/>
              <a:t>The repository is modeled as dictionaries with the class, qualifier declaration, instance dictionaries under namespace dictionaries. Note that all are </a:t>
            </a:r>
            <a:r>
              <a:rPr lang="en-US" dirty="0" err="1"/>
              <a:t>Nocase</a:t>
            </a:r>
            <a:r>
              <a:rPr lang="en-US" dirty="0"/>
              <a:t> except for instance</a:t>
            </a:r>
          </a:p>
          <a:p>
            <a:pPr lvl="1"/>
            <a:r>
              <a:rPr lang="en-US" dirty="0"/>
              <a:t>Dictionary API methods can be used to access the dictionary for the items of each CIM type within a namespace</a:t>
            </a:r>
          </a:p>
          <a:p>
            <a:pPr lvl="1"/>
            <a:r>
              <a:rPr lang="en-US" dirty="0"/>
              <a:t>Methods to add and delete namespaces.</a:t>
            </a:r>
          </a:p>
          <a:p>
            <a:pPr lvl="1"/>
            <a:r>
              <a:rPr lang="en-US" dirty="0"/>
              <a:t>Methods to initiate and checkpoint store (possibly __</a:t>
            </a:r>
            <a:r>
              <a:rPr lang="en-US" dirty="0" err="1"/>
              <a:t>init</a:t>
            </a:r>
            <a:r>
              <a:rPr lang="en-US" dirty="0"/>
              <a:t>__ and a checkpoint method</a:t>
            </a:r>
          </a:p>
          <a:p>
            <a:pPr lvl="1"/>
            <a:r>
              <a:rPr lang="en-US" dirty="0"/>
              <a:t>Note that this works also for databases since python tools exist for many databases to map to dictionaries.  The only issue might be </a:t>
            </a:r>
            <a:r>
              <a:rPr lang="en-US" dirty="0" err="1"/>
              <a:t>Nocase</a:t>
            </a:r>
            <a:r>
              <a:rPr lang="en-US" dirty="0"/>
              <a:t>.</a:t>
            </a:r>
          </a:p>
          <a:p>
            <a:r>
              <a:rPr lang="en-US" dirty="0"/>
              <a:t>For each physical repository implementation:</a:t>
            </a:r>
          </a:p>
          <a:p>
            <a:pPr lvl="1"/>
            <a:r>
              <a:rPr lang="en-US" dirty="0"/>
              <a:t>Definitions to store CIM objects organized by namespace and within each namespace by class, instance, qualifier declaration.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2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F82E-2BA9-4848-99C1-36F03F3E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DD01-1685-44ED-804B-6A95B9E1B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Part1 – minor cleanup _ DONE</a:t>
            </a:r>
          </a:p>
          <a:p>
            <a:r>
              <a:rPr lang="en-US" dirty="0"/>
              <a:t>Part 2 – Separate physical store from _</a:t>
            </a:r>
            <a:r>
              <a:rPr lang="en-US" dirty="0" err="1"/>
              <a:t>WBEMConnection</a:t>
            </a:r>
            <a:endParaRPr lang="en-US" dirty="0"/>
          </a:p>
          <a:p>
            <a:pPr lvl="1"/>
            <a:r>
              <a:rPr lang="en-US" dirty="0"/>
              <a:t>Methods that access store will use </a:t>
            </a:r>
            <a:r>
              <a:rPr lang="en-US" dirty="0" err="1"/>
              <a:t>get_instance_repo</a:t>
            </a:r>
            <a:r>
              <a:rPr lang="en-US" dirty="0"/>
              <a:t>(), to access the dictionary representing that data.  This is same as today except for a couple of cases where we added things like a _</a:t>
            </a:r>
            <a:r>
              <a:rPr lang="en-US" dirty="0" err="1"/>
              <a:t>exists_class</a:t>
            </a:r>
            <a:r>
              <a:rPr lang="en-US" dirty="0"/>
              <a:t>() which can now become an </a:t>
            </a:r>
            <a:r>
              <a:rPr lang="en-US" dirty="0" err="1"/>
              <a:t>iterable</a:t>
            </a:r>
            <a:r>
              <a:rPr lang="en-US" dirty="0"/>
              <a:t> “if </a:t>
            </a:r>
            <a:r>
              <a:rPr lang="en-US" dirty="0" err="1"/>
              <a:t>classname</a:t>
            </a:r>
            <a:r>
              <a:rPr lang="en-US" dirty="0"/>
              <a:t> in </a:t>
            </a:r>
            <a:r>
              <a:rPr lang="en-US" dirty="0" err="1"/>
              <a:t>class_repo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This will create new files  _base_repository.py, _inmemoryrepository.py.</a:t>
            </a:r>
          </a:p>
          <a:p>
            <a:pPr lvl="1"/>
            <a:r>
              <a:rPr lang="en-US" dirty="0"/>
              <a:t>Note that for part 2 we will keep the compiler code that is in the _</a:t>
            </a:r>
            <a:r>
              <a:rPr lang="en-US" dirty="0" err="1"/>
              <a:t>mockmofwbemconnection</a:t>
            </a:r>
            <a:r>
              <a:rPr lang="en-US" dirty="0"/>
              <a:t> in the </a:t>
            </a:r>
            <a:r>
              <a:rPr lang="en-US" dirty="0" err="1"/>
              <a:t>inmemory_repository</a:t>
            </a:r>
            <a:r>
              <a:rPr lang="en-US" dirty="0"/>
              <a:t>.</a:t>
            </a:r>
          </a:p>
          <a:p>
            <a:r>
              <a:rPr lang="en-US" dirty="0"/>
              <a:t>Part 3</a:t>
            </a:r>
          </a:p>
          <a:p>
            <a:pPr lvl="1"/>
            <a:r>
              <a:rPr lang="en-US" dirty="0"/>
              <a:t>Separate the mock code from _</a:t>
            </a:r>
            <a:r>
              <a:rPr lang="en-US" dirty="0" err="1"/>
              <a:t>WBEMConnection</a:t>
            </a:r>
            <a:r>
              <a:rPr lang="en-US" dirty="0"/>
              <a:t> so that the methods in _</a:t>
            </a:r>
            <a:r>
              <a:rPr lang="en-US" dirty="0" err="1"/>
              <a:t>Wbemconnection</a:t>
            </a:r>
            <a:r>
              <a:rPr lang="en-US" dirty="0"/>
              <a:t> return the objects as defined in </a:t>
            </a:r>
            <a:r>
              <a:rPr lang="en-US" dirty="0" err="1"/>
              <a:t>cim_operations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mock wrapper methods </a:t>
            </a:r>
          </a:p>
          <a:p>
            <a:r>
              <a:rPr lang="en-US" dirty="0"/>
              <a:t>Part 4</a:t>
            </a:r>
          </a:p>
          <a:p>
            <a:pPr lvl="1"/>
            <a:r>
              <a:rPr lang="en-US" dirty="0"/>
              <a:t>Move the compiler </a:t>
            </a:r>
            <a:r>
              <a:rPr lang="en-US" dirty="0" err="1"/>
              <a:t>GetClass</a:t>
            </a:r>
            <a:r>
              <a:rPr lang="en-US" dirty="0"/>
              <a:t>, etc. that is in _</a:t>
            </a:r>
            <a:r>
              <a:rPr lang="en-US" dirty="0" err="1"/>
              <a:t>mofwbemconnection</a:t>
            </a:r>
            <a:r>
              <a:rPr lang="en-US" dirty="0"/>
              <a:t> (now _</a:t>
            </a:r>
            <a:r>
              <a:rPr lang="en-US" dirty="0" err="1"/>
              <a:t>inmemory_repository</a:t>
            </a:r>
            <a:r>
              <a:rPr lang="en-US" dirty="0"/>
              <a:t>) up so that it calls the CIMOM methods in _</a:t>
            </a:r>
            <a:r>
              <a:rPr lang="en-US" dirty="0" err="1"/>
              <a:t>WBEMConnection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C3311-30FE-4C25-86F9-49B27748C640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</p:spTree>
    <p:extLst>
      <p:ext uri="{BB962C8B-B14F-4D97-AF65-F5344CB8AC3E}">
        <p14:creationId xmlns:p14="http://schemas.microsoft.com/office/powerpoint/2010/main" val="205911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714654" y="3101141"/>
            <a:ext cx="6026436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(class 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621511" y="4348543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2152386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> (PR #1543)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600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WBEMConnection_mock after issue #1540 – Repsoitory struct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690464" y="4348543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2076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E459-7B7B-496D-9106-132E5A52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CIM Repository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B9B1-C3C4-4C3F-A2DF-FC2D9E80E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Namespace manipulation</a:t>
            </a:r>
          </a:p>
          <a:p>
            <a:pPr lvl="1"/>
            <a:r>
              <a:rPr lang="en-US" dirty="0" err="1"/>
              <a:t>add_namespace</a:t>
            </a:r>
            <a:r>
              <a:rPr lang="en-US" dirty="0"/>
              <a:t>(name)</a:t>
            </a:r>
          </a:p>
          <a:p>
            <a:pPr lvl="1"/>
            <a:r>
              <a:rPr lang="en-US" dirty="0" err="1"/>
              <a:t>remove_namespace</a:t>
            </a:r>
            <a:r>
              <a:rPr lang="en-US" dirty="0"/>
              <a:t>(name)</a:t>
            </a:r>
          </a:p>
          <a:p>
            <a:pPr lvl="1"/>
            <a:r>
              <a:rPr lang="en-US" dirty="0"/>
              <a:t>namespaces (property)</a:t>
            </a:r>
          </a:p>
          <a:p>
            <a:pPr lvl="2"/>
            <a:r>
              <a:rPr lang="en-US" dirty="0"/>
              <a:t>Returns list of namespaces</a:t>
            </a:r>
          </a:p>
          <a:p>
            <a:r>
              <a:rPr lang="en-US" dirty="0"/>
              <a:t>Getting access to each object type in repository</a:t>
            </a:r>
          </a:p>
          <a:p>
            <a:pPr lvl="1"/>
            <a:r>
              <a:rPr lang="en-US" dirty="0"/>
              <a:t>Returns the object store for the cim object type in the namespace</a:t>
            </a:r>
          </a:p>
          <a:p>
            <a:pPr lvl="1"/>
            <a:r>
              <a:rPr lang="en-US" dirty="0" err="1"/>
              <a:t>get_class_repo</a:t>
            </a:r>
            <a:r>
              <a:rPr lang="en-US" dirty="0"/>
              <a:t>(namespace)</a:t>
            </a:r>
          </a:p>
          <a:p>
            <a:pPr lvl="1"/>
            <a:r>
              <a:rPr lang="en-US" dirty="0" err="1"/>
              <a:t>get_instance_repo</a:t>
            </a:r>
            <a:r>
              <a:rPr lang="en-US" dirty="0"/>
              <a:t>(namespace)</a:t>
            </a:r>
          </a:p>
          <a:p>
            <a:pPr lvl="1"/>
            <a:r>
              <a:rPr lang="en-US" dirty="0" err="1"/>
              <a:t>get_qualifier_repo</a:t>
            </a:r>
            <a:r>
              <a:rPr lang="en-US" dirty="0"/>
              <a:t>(namespace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7B755-3253-4EA5-9E06-FAFAD7C6F0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Access to the CIM objects in each repo</a:t>
            </a:r>
          </a:p>
          <a:p>
            <a:pPr lvl="1"/>
            <a:r>
              <a:rPr lang="en-US" dirty="0"/>
              <a:t>Access using the get_***_repo</a:t>
            </a:r>
          </a:p>
          <a:p>
            <a:pPr lvl="1"/>
            <a:r>
              <a:rPr lang="en-US" dirty="0" err="1"/>
              <a:t>repo.get</a:t>
            </a:r>
            <a:r>
              <a:rPr lang="en-US" dirty="0"/>
              <a:t>(name)</a:t>
            </a:r>
          </a:p>
          <a:p>
            <a:pPr lvl="1"/>
            <a:r>
              <a:rPr lang="en-US" dirty="0"/>
              <a:t>repo create(name, object)</a:t>
            </a:r>
          </a:p>
          <a:p>
            <a:pPr lvl="1"/>
            <a:r>
              <a:rPr lang="en-US" dirty="0"/>
              <a:t>repo update(name, object)</a:t>
            </a:r>
          </a:p>
          <a:p>
            <a:pPr lvl="1"/>
            <a:r>
              <a:rPr lang="en-US" dirty="0"/>
              <a:t>repo delete(name)</a:t>
            </a:r>
          </a:p>
          <a:p>
            <a:pPr lvl="1"/>
            <a:r>
              <a:rPr lang="en-US" dirty="0"/>
              <a:t>repo </a:t>
            </a:r>
            <a:r>
              <a:rPr lang="en-US" dirty="0" err="1"/>
              <a:t>iIter_names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repo </a:t>
            </a:r>
            <a:r>
              <a:rPr lang="en-US" dirty="0" err="1"/>
              <a:t>iter_values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repo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91C25-A363-4434-8428-B3911B53F65F}"/>
              </a:ext>
            </a:extLst>
          </p:cNvPr>
          <p:cNvSpPr txBox="1"/>
          <p:nvPr/>
        </p:nvSpPr>
        <p:spPr>
          <a:xfrm>
            <a:off x="7944592" y="26125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Feb 2020</a:t>
            </a:r>
          </a:p>
        </p:txBody>
      </p:sp>
    </p:spTree>
    <p:extLst>
      <p:ext uri="{BB962C8B-B14F-4D97-AF65-F5344CB8AC3E}">
        <p14:creationId xmlns:p14="http://schemas.microsoft.com/office/powerpoint/2010/main" val="296553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14963" y="2490555"/>
            <a:ext cx="6562108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(subclass of 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908121" y="4068384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1504164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7062889" y="3697437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Full operation adapter (PR #1543/issue #1540)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600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WBEMConnection_mock after issue #1540 – Repsoitory struct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115189" y="4047968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84733" y="2152386"/>
            <a:ext cx="209320" cy="33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577071" y="2152386"/>
            <a:ext cx="1586428" cy="601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60116" y="2677099"/>
            <a:ext cx="441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all requests use the Repository Interface.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597" y="2133715"/>
            <a:ext cx="360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requests use Repository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619" y="4705589"/>
            <a:ext cx="975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step.</a:t>
            </a:r>
          </a:p>
          <a:p>
            <a:pPr marL="342900" indent="-342900">
              <a:buAutoNum type="arabicPeriod"/>
            </a:pPr>
            <a:r>
              <a:rPr lang="en-US" dirty="0"/>
              <a:t>Replace </a:t>
            </a:r>
            <a:r>
              <a:rPr lang="en-US" dirty="0" err="1"/>
              <a:t>MOCKMOFWBEMConnection</a:t>
            </a:r>
            <a:r>
              <a:rPr lang="en-US" dirty="0"/>
              <a:t> implementation with subclass of </a:t>
            </a:r>
            <a:r>
              <a:rPr lang="en-US" dirty="0" err="1"/>
              <a:t>BaseRepositoryConnection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Capture what we need from </a:t>
            </a:r>
            <a:r>
              <a:rPr lang="en-US" dirty="0" err="1"/>
              <a:t>MOFWBEMConnection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Remove what we do not want from </a:t>
            </a:r>
            <a:r>
              <a:rPr lang="en-US" dirty="0" err="1"/>
              <a:t>MOFWBEMConnection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n-US" dirty="0"/>
              <a:t>Rollback, existences of a backend server</a:t>
            </a:r>
          </a:p>
          <a:p>
            <a:pPr marL="342900" indent="-342900">
              <a:buAutoNum type="arabicPeriod"/>
            </a:pPr>
            <a:r>
              <a:rPr lang="en-US" dirty="0"/>
              <a:t>Move namespace management into the </a:t>
            </a:r>
            <a:r>
              <a:rPr lang="en-US" dirty="0" err="1"/>
              <a:t>MOFWBEMConnection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Replace calls to the repository calls within the Fake methods to direct calls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77611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14963" y="2490555"/>
            <a:ext cx="6562108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(subclass of BaseWBEMConnection)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9034283" y="3276631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1504164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70386" y="220694"/>
            <a:ext cx="511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Next Step in Mocker interface to repo, post pr #1543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236375" y="3723857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387572" y="2184720"/>
            <a:ext cx="209320" cy="33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187857" y="2076184"/>
            <a:ext cx="489904" cy="414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32809" y="2076184"/>
            <a:ext cx="4433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Fake methods use the official</a:t>
            </a:r>
          </a:p>
          <a:p>
            <a:r>
              <a:rPr lang="en-US" dirty="0"/>
              <a:t> repository interface (</a:t>
            </a:r>
            <a:r>
              <a:rPr lang="en-US" dirty="0" err="1"/>
              <a:t>BaseWBEMConnection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2232" y="2184720"/>
            <a:ext cx="448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compiler requests use Repository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376" y="4595420"/>
            <a:ext cx="10692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be in next </a:t>
            </a:r>
            <a:r>
              <a:rPr lang="en-US" dirty="0" err="1"/>
              <a:t>MockMOFWBEMConnection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Methods for qualifier </a:t>
            </a:r>
            <a:r>
              <a:rPr lang="en-US" dirty="0" err="1"/>
              <a:t>decl</a:t>
            </a:r>
            <a:r>
              <a:rPr lang="en-US" dirty="0"/>
              <a:t> create, delete, </a:t>
            </a:r>
            <a:r>
              <a:rPr lang="en-US" dirty="0" err="1"/>
              <a:t>enum</a:t>
            </a:r>
            <a:r>
              <a:rPr lang="en-US" dirty="0"/>
              <a:t>, class create, delete, get, </a:t>
            </a:r>
            <a:r>
              <a:rPr lang="en-US" dirty="0" err="1"/>
              <a:t>enum</a:t>
            </a:r>
            <a:r>
              <a:rPr lang="en-US" dirty="0"/>
              <a:t>, </a:t>
            </a:r>
            <a:r>
              <a:rPr lang="en-US" dirty="0" err="1"/>
              <a:t>insttance</a:t>
            </a:r>
            <a:r>
              <a:rPr lang="en-US" dirty="0"/>
              <a:t> Create, Delete, </a:t>
            </a:r>
            <a:r>
              <a:rPr lang="en-US" dirty="0" err="1"/>
              <a:t>Enum</a:t>
            </a:r>
            <a:r>
              <a:rPr lang="en-US" dirty="0"/>
              <a:t>, Modify. Mostly directly from </a:t>
            </a:r>
            <a:r>
              <a:rPr lang="en-US" dirty="0" err="1"/>
              <a:t>MOFWMConnection</a:t>
            </a:r>
            <a:r>
              <a:rPr lang="en-US" dirty="0"/>
              <a:t> but without</a:t>
            </a:r>
          </a:p>
          <a:p>
            <a:pPr marL="800100" lvl="1" indent="-342900">
              <a:buAutoNum type="arabicPeriod"/>
            </a:pPr>
            <a:r>
              <a:rPr lang="en-US" dirty="0"/>
              <a:t>Rollback and existence of a backend server</a:t>
            </a:r>
          </a:p>
          <a:p>
            <a:pPr marL="800100" lvl="1" indent="-342900">
              <a:buAutoNum type="arabicPeriod"/>
            </a:pPr>
            <a:r>
              <a:rPr lang="en-US" dirty="0"/>
              <a:t>Namespace management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r>
              <a:rPr lang="en-US" dirty="0"/>
              <a:t>Replace calls from Fake_... Methods to the repository with calls repository  </a:t>
            </a:r>
            <a:r>
              <a:rPr lang="en-US" dirty="0" err="1"/>
              <a:t>repo.CreateClass</a:t>
            </a:r>
            <a:r>
              <a:rPr lang="en-US" dirty="0"/>
              <a:t>, </a:t>
            </a:r>
            <a:r>
              <a:rPr lang="en-US" dirty="0" err="1"/>
              <a:t>repo.GetClass</a:t>
            </a:r>
            <a:r>
              <a:rPr lang="en-US" dirty="0"/>
              <a:t>, etc. 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39827" y="3547431"/>
            <a:ext cx="2027103" cy="10355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7535" y="3547431"/>
            <a:ext cx="2149395" cy="10355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804669" y="2076183"/>
            <a:ext cx="244952" cy="1200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70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714654" y="2968666"/>
            <a:ext cx="6026436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subset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529654" y="4024432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2152386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> (PR #1543)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714653" y="4024432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844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562254" y="4797468"/>
            <a:ext cx="602643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562254" y="5613748"/>
            <a:ext cx="164232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In-memory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2317316" y="5613748"/>
            <a:ext cx="177869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</a:t>
            </a:r>
            <a:r>
              <a:rPr lang="de-DE" dirty="0" err="1">
                <a:solidFill>
                  <a:schemeClr val="accent1"/>
                </a:solidFill>
              </a:rPr>
              <a:t>server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4208747" y="5613748"/>
            <a:ext cx="178704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562254" y="3981188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(CIMOM)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Mock backend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6795446" y="3975449"/>
            <a:ext cx="20246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E3D860-7E45-B748-BC46-5280BCFE07EB}"/>
              </a:ext>
            </a:extLst>
          </p:cNvPr>
          <p:cNvSpPr/>
          <p:nvPr/>
        </p:nvSpPr>
        <p:spPr>
          <a:xfrm>
            <a:off x="4096012" y="2956918"/>
            <a:ext cx="4724102" cy="926149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 </a:t>
            </a:r>
            <a:r>
              <a:rPr lang="de-DE" dirty="0" err="1">
                <a:solidFill>
                  <a:schemeClr val="accent1"/>
                </a:solidFill>
              </a:rPr>
              <a:t>interface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accent1"/>
                </a:solidFill>
              </a:rPr>
              <a:t>provider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ops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4096012" y="3981188"/>
            <a:ext cx="2492678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Ideal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660BE-B767-484E-8F82-DD30A6872804}"/>
              </a:ext>
            </a:extLst>
          </p:cNvPr>
          <p:cNvSpPr txBox="1"/>
          <p:nvPr/>
        </p:nvSpPr>
        <p:spPr>
          <a:xfrm>
            <a:off x="249469" y="1046306"/>
            <a:ext cx="3636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MOF </a:t>
            </a:r>
            <a:r>
              <a:rPr lang="de-DE" dirty="0" err="1"/>
              <a:t>compile</a:t>
            </a:r>
            <a:r>
              <a:rPr lang="de-DE" dirty="0"/>
              <a:t>: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rollback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feasible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 </a:t>
            </a:r>
            <a:r>
              <a:rPr lang="de-DE" dirty="0" err="1"/>
              <a:t>schema</a:t>
            </a:r>
            <a:r>
              <a:rPr lang="de-DE" dirty="0"/>
              <a:t> upgrade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does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16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3829037" y="2891357"/>
            <a:ext cx="4906087" cy="102058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3829038" y="4081112"/>
            <a:ext cx="1301228" cy="7816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In-memory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5283040" y="4071486"/>
            <a:ext cx="1502771" cy="8085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</a:t>
            </a:r>
            <a:r>
              <a:rPr lang="de-DE" dirty="0" err="1">
                <a:solidFill>
                  <a:schemeClr val="accent1"/>
                </a:solidFill>
              </a:rPr>
              <a:t>server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6884094" y="4054210"/>
            <a:ext cx="1681914" cy="8085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4096012" y="2144574"/>
            <a:ext cx="179464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6187857" y="2125569"/>
            <a:ext cx="5586608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(CIMOM)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Mock backend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10472286" y="4019785"/>
            <a:ext cx="130217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E3D860-7E45-B748-BC46-5280BCFE07EB}"/>
              </a:ext>
            </a:extLst>
          </p:cNvPr>
          <p:cNvSpPr/>
          <p:nvPr/>
        </p:nvSpPr>
        <p:spPr>
          <a:xfrm>
            <a:off x="8860447" y="2891356"/>
            <a:ext cx="2914017" cy="1020585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 </a:t>
            </a:r>
            <a:r>
              <a:rPr lang="de-DE" dirty="0" err="1">
                <a:solidFill>
                  <a:schemeClr val="accent1"/>
                </a:solidFill>
              </a:rPr>
              <a:t>interface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accent1"/>
                </a:solidFill>
              </a:rPr>
              <a:t>provider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ops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8869294" y="4029506"/>
            <a:ext cx="145341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507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Ideal structure 2, for the futureKA/UPATES, Jan 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660BE-B767-484E-8F82-DD30A6872804}"/>
              </a:ext>
            </a:extLst>
          </p:cNvPr>
          <p:cNvSpPr txBox="1"/>
          <p:nvPr/>
        </p:nvSpPr>
        <p:spPr>
          <a:xfrm>
            <a:off x="249469" y="1046306"/>
            <a:ext cx="3636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MOF </a:t>
            </a:r>
            <a:r>
              <a:rPr lang="de-DE" dirty="0" err="1"/>
              <a:t>compile</a:t>
            </a:r>
            <a:r>
              <a:rPr lang="de-DE" dirty="0"/>
              <a:t>: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rollback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feasible</a:t>
            </a:r>
            <a:endParaRPr lang="de-DE" dirty="0"/>
          </a:p>
          <a:p>
            <a:r>
              <a:rPr lang="de-DE" dirty="0"/>
              <a:t>TODO(Karl): Determine what the OP schema upgrade tool does2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F5E3CBB-F30D-42BC-8036-C236DDD5B493}"/>
              </a:ext>
            </a:extLst>
          </p:cNvPr>
          <p:cNvSpPr/>
          <p:nvPr/>
        </p:nvSpPr>
        <p:spPr>
          <a:xfrm>
            <a:off x="9394256" y="4880008"/>
            <a:ext cx="1453415" cy="612648"/>
          </a:xfrm>
          <a:prstGeom prst="wedgeRoundRectCallout">
            <a:avLst>
              <a:gd name="adj1" fmla="val -26445"/>
              <a:gd name="adj2" fmla="val -820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Default Provider?</a:t>
            </a:r>
          </a:p>
        </p:txBody>
      </p:sp>
    </p:spTree>
    <p:extLst>
      <p:ext uri="{BB962C8B-B14F-4D97-AF65-F5344CB8AC3E}">
        <p14:creationId xmlns:p14="http://schemas.microsoft.com/office/powerpoint/2010/main" val="123478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417534" y="3476534"/>
            <a:ext cx="8123873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417535" y="4261873"/>
            <a:ext cx="4107717" cy="1140166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In-memory </a:t>
            </a:r>
            <a:r>
              <a:rPr lang="de-DE" dirty="0" err="1">
                <a:solidFill>
                  <a:schemeClr val="tx1"/>
                </a:solidFill>
              </a:rPr>
              <a:t>removal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 on top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backing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read-only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417535" y="2719231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7892143" y="405361"/>
            <a:ext cx="3882322" cy="106460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17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Today‘s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6B45EF-ED44-FA43-82AB-7A2DB23DED8F}"/>
              </a:ext>
            </a:extLst>
          </p:cNvPr>
          <p:cNvSpPr/>
          <p:nvPr/>
        </p:nvSpPr>
        <p:spPr>
          <a:xfrm>
            <a:off x="3755721" y="405360"/>
            <a:ext cx="3882322" cy="1794618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FakedWBEMConnection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subclass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mocking</a:t>
            </a:r>
            <a:r>
              <a:rPr lang="de-DE" dirty="0">
                <a:solidFill>
                  <a:schemeClr val="tx1"/>
                </a:solidFill>
              </a:rPr>
              <a:t> _</a:t>
            </a:r>
            <a:r>
              <a:rPr lang="de-DE" dirty="0" err="1">
                <a:solidFill>
                  <a:schemeClr val="tx1"/>
                </a:solidFill>
              </a:rPr>
              <a:t>imethodcall</a:t>
            </a:r>
            <a:r>
              <a:rPr lang="de-DE" dirty="0">
                <a:solidFill>
                  <a:schemeClr val="tx1"/>
                </a:solidFill>
              </a:rPr>
              <a:t>/_</a:t>
            </a:r>
            <a:r>
              <a:rPr lang="de-DE" dirty="0" err="1">
                <a:solidFill>
                  <a:schemeClr val="tx1"/>
                </a:solidFill>
              </a:rPr>
              <a:t>methodcall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649CF-B3C2-9C4D-8F34-991217CF4BB5}"/>
              </a:ext>
            </a:extLst>
          </p:cNvPr>
          <p:cNvSpPr/>
          <p:nvPr/>
        </p:nvSpPr>
        <p:spPr>
          <a:xfrm>
            <a:off x="4775026" y="1469963"/>
            <a:ext cx="164232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In-memory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858562-F013-1A4C-9BDD-81F7E4A2FBD3}"/>
              </a:ext>
            </a:extLst>
          </p:cNvPr>
          <p:cNvSpPr/>
          <p:nvPr/>
        </p:nvSpPr>
        <p:spPr>
          <a:xfrm>
            <a:off x="417535" y="5539156"/>
            <a:ext cx="4107717" cy="91348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FakeWBEMConnection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underlying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8C6C1B-6E50-0647-9F2D-94FFBD7BC62A}"/>
              </a:ext>
            </a:extLst>
          </p:cNvPr>
          <p:cNvSpPr/>
          <p:nvPr/>
        </p:nvSpPr>
        <p:spPr>
          <a:xfrm>
            <a:off x="4659086" y="4274564"/>
            <a:ext cx="3882322" cy="1672097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updating</a:t>
            </a:r>
            <a:r>
              <a:rPr lang="de-DE" dirty="0">
                <a:solidFill>
                  <a:schemeClr val="tx1"/>
                </a:solidFill>
              </a:rPr>
              <a:t> a real WBEM </a:t>
            </a:r>
            <a:r>
              <a:rPr lang="de-DE" dirty="0" err="1">
                <a:solidFill>
                  <a:schemeClr val="tx1"/>
                </a:solidFill>
              </a:rPr>
              <a:t>server‘s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rgbClr val="FF0000"/>
                </a:solidFill>
              </a:rPr>
              <a:t>Gets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replaced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MOFWBEMConnection</a:t>
            </a:r>
            <a:r>
              <a:rPr lang="de-DE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3D2BF-3347-B044-804A-AD99472C5CD0}"/>
              </a:ext>
            </a:extLst>
          </p:cNvPr>
          <p:cNvSpPr txBox="1"/>
          <p:nvPr/>
        </p:nvSpPr>
        <p:spPr>
          <a:xfrm>
            <a:off x="4902450" y="6083307"/>
            <a:ext cx="4579008" cy="64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TODO(Karl):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mof_compiler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WBEM </a:t>
            </a:r>
            <a:r>
              <a:rPr lang="de-DE" dirty="0" err="1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70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352671-A964-4918-B559-18C6BE5DA022}"/>
              </a:ext>
            </a:extLst>
          </p:cNvPr>
          <p:cNvSpPr/>
          <p:nvPr/>
        </p:nvSpPr>
        <p:spPr>
          <a:xfrm>
            <a:off x="5971908" y="5773749"/>
            <a:ext cx="5212647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Data store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Implements a physical store including common methods to get and store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DF70A-4D59-4921-96EC-99676DEE9F37}"/>
              </a:ext>
            </a:extLst>
          </p:cNvPr>
          <p:cNvSpPr/>
          <p:nvPr/>
        </p:nvSpPr>
        <p:spPr>
          <a:xfrm>
            <a:off x="5971908" y="3714278"/>
            <a:ext cx="5134040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Repository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Implements repository responder for all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cim_operations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This generates response data for each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CIM_Operation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from Data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E8715-D7DD-4DE6-B417-8BE29214F814}"/>
              </a:ext>
            </a:extLst>
          </p:cNvPr>
          <p:cNvSpPr/>
          <p:nvPr/>
        </p:nvSpPr>
        <p:spPr>
          <a:xfrm>
            <a:off x="1530417" y="2143907"/>
            <a:ext cx="6472187" cy="1299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Layer ( The CIMOM) – This is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FakeWBEMConnection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implements Mechanism to route to repository or providers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A7F88-AA0C-4B14-B467-5AEFF91A2661}"/>
              </a:ext>
            </a:extLst>
          </p:cNvPr>
          <p:cNvSpPr/>
          <p:nvPr/>
        </p:nvSpPr>
        <p:spPr>
          <a:xfrm>
            <a:off x="441960" y="3763046"/>
            <a:ext cx="3177139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Provider Interface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(Manager and API)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D451D-64E4-4C74-A57D-60377D94A96E}"/>
              </a:ext>
            </a:extLst>
          </p:cNvPr>
          <p:cNvSpPr/>
          <p:nvPr/>
        </p:nvSpPr>
        <p:spPr>
          <a:xfrm>
            <a:off x="441960" y="4784089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759C7A-9E90-4F35-9741-9F0263C5AA24}"/>
              </a:ext>
            </a:extLst>
          </p:cNvPr>
          <p:cNvSpPr/>
          <p:nvPr/>
        </p:nvSpPr>
        <p:spPr>
          <a:xfrm>
            <a:off x="1941094" y="5416809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4118E-A4F3-4540-AFE4-7C706535B88A}"/>
              </a:ext>
            </a:extLst>
          </p:cNvPr>
          <p:cNvSpPr/>
          <p:nvPr/>
        </p:nvSpPr>
        <p:spPr>
          <a:xfrm>
            <a:off x="8826366" y="1683730"/>
            <a:ext cx="3291839" cy="1925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Mock Initiator</a:t>
            </a: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FakeWbemconnection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__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Catch calls from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</a:t>
            </a: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call. Map to CIMOM Interface. Map returns back to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responses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063AD-0AB4-4CB3-86BA-F6BEB178BB0E}"/>
              </a:ext>
            </a:extLst>
          </p:cNvPr>
          <p:cNvSpPr txBox="1"/>
          <p:nvPr/>
        </p:nvSpPr>
        <p:spPr>
          <a:xfrm>
            <a:off x="1164657" y="375385"/>
            <a:ext cx="796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possible structure for the complete mocker as a set of classes, KS Jan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A79D51-A340-4599-B922-891676DA3637}"/>
              </a:ext>
            </a:extLst>
          </p:cNvPr>
          <p:cNvSpPr/>
          <p:nvPr/>
        </p:nvSpPr>
        <p:spPr>
          <a:xfrm>
            <a:off x="9865893" y="549989"/>
            <a:ext cx="214563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WBEMConnection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IMethodCall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29DA6D-A2BC-4FA5-932E-8E3405DBDA12}"/>
              </a:ext>
            </a:extLst>
          </p:cNvPr>
          <p:cNvCxnSpPr/>
          <p:nvPr/>
        </p:nvCxnSpPr>
        <p:spPr>
          <a:xfrm>
            <a:off x="8002604" y="232904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0EDFA5-228A-4F85-A424-49B5DF349FFC}"/>
              </a:ext>
            </a:extLst>
          </p:cNvPr>
          <p:cNvSpPr txBox="1"/>
          <p:nvPr/>
        </p:nvSpPr>
        <p:spPr>
          <a:xfrm>
            <a:off x="8162223" y="2252312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46E456-56C7-48BB-A385-35D55E548706}"/>
              </a:ext>
            </a:extLst>
          </p:cNvPr>
          <p:cNvCxnSpPr/>
          <p:nvPr/>
        </p:nvCxnSpPr>
        <p:spPr>
          <a:xfrm flipH="1">
            <a:off x="8002604" y="286832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C37C5D-4C0F-4A42-8FE9-B5EAE8E7ED1C}"/>
              </a:ext>
            </a:extLst>
          </p:cNvPr>
          <p:cNvCxnSpPr/>
          <p:nvPr/>
        </p:nvCxnSpPr>
        <p:spPr>
          <a:xfrm>
            <a:off x="8002604" y="323408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5DBC46-F6A5-4D72-B567-64554701560B}"/>
              </a:ext>
            </a:extLst>
          </p:cNvPr>
          <p:cNvSpPr txBox="1"/>
          <p:nvPr/>
        </p:nvSpPr>
        <p:spPr>
          <a:xfrm>
            <a:off x="8078866" y="268697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Operation</a:t>
            </a:r>
          </a:p>
          <a:p>
            <a:r>
              <a:rPr lang="en-US" sz="1000" dirty="0"/>
              <a:t>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98BD22-6F10-4D94-A143-76181CF4BE22}"/>
              </a:ext>
            </a:extLst>
          </p:cNvPr>
          <p:cNvSpPr txBox="1"/>
          <p:nvPr/>
        </p:nvSpPr>
        <p:spPr>
          <a:xfrm>
            <a:off x="8028462" y="3045507"/>
            <a:ext cx="7393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Operation</a:t>
            </a:r>
          </a:p>
          <a:p>
            <a:r>
              <a:rPr lang="en-US" sz="1050" dirty="0"/>
              <a:t>Response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1D8CCE-6451-489E-A8E6-4601B4C86366}"/>
              </a:ext>
            </a:extLst>
          </p:cNvPr>
          <p:cNvSpPr/>
          <p:nvPr/>
        </p:nvSpPr>
        <p:spPr>
          <a:xfrm>
            <a:off x="1530417" y="810798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compiler remote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91F271-5F05-4C90-85AE-FC0BD9BB34E7}"/>
              </a:ext>
            </a:extLst>
          </p:cNvPr>
          <p:cNvSpPr/>
          <p:nvPr/>
        </p:nvSpPr>
        <p:spPr>
          <a:xfrm>
            <a:off x="3918802" y="3609113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compiler local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2B498B-9101-448B-A8F1-D3F4ABE0F86D}"/>
              </a:ext>
            </a:extLst>
          </p:cNvPr>
          <p:cNvCxnSpPr>
            <a:stCxn id="23" idx="3"/>
            <a:endCxn id="4" idx="1"/>
          </p:cNvCxnSpPr>
          <p:nvPr/>
        </p:nvCxnSpPr>
        <p:spPr>
          <a:xfrm>
            <a:off x="5672205" y="4097690"/>
            <a:ext cx="299703" cy="1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2E3CD956-9301-453B-B88A-B43FD91751F7}"/>
              </a:ext>
            </a:extLst>
          </p:cNvPr>
          <p:cNvSpPr/>
          <p:nvPr/>
        </p:nvSpPr>
        <p:spPr>
          <a:xfrm>
            <a:off x="4795502" y="4891249"/>
            <a:ext cx="4030863" cy="734391"/>
          </a:xfrm>
          <a:prstGeom prst="wedgeRoundRectCallout">
            <a:avLst>
              <a:gd name="adj1" fmla="val -24261"/>
              <a:gd name="adj2" fmla="val -1498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sure APIs are exactly the same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Between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Baseconnection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server repo, i.e. namespace definition.</a:t>
            </a:r>
          </a:p>
        </p:txBody>
      </p:sp>
    </p:spTree>
    <p:extLst>
      <p:ext uri="{BB962C8B-B14F-4D97-AF65-F5344CB8AC3E}">
        <p14:creationId xmlns:p14="http://schemas.microsoft.com/office/powerpoint/2010/main" val="210670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21727</TotalTime>
  <Words>2640</Words>
  <Application>Microsoft Office PowerPoint</Application>
  <PresentationFormat>Widescreen</PresentationFormat>
  <Paragraphs>309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Notes/discussion of pywbem_mock directions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Repository Interface</vt:lpstr>
      <vt:lpstr>Repository API - Namespaces</vt:lpstr>
      <vt:lpstr>Repository data Interface (cont)</vt:lpstr>
      <vt:lpstr>Repository API cont – The methods</vt:lpstr>
      <vt:lpstr>API Usage example</vt:lpstr>
      <vt:lpstr>The CIMOM</vt:lpstr>
      <vt:lpstr>CIM Object Repository</vt:lpstr>
      <vt:lpstr>Physical Repository Store</vt:lpstr>
      <vt:lpstr>Proposed steps</vt:lpstr>
      <vt:lpstr>Proposed CIM Repository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Karl Schopmeyer</cp:lastModifiedBy>
  <cp:revision>66</cp:revision>
  <dcterms:created xsi:type="dcterms:W3CDTF">2018-12-14T15:24:12Z</dcterms:created>
  <dcterms:modified xsi:type="dcterms:W3CDTF">2020-02-27T16:00:39Z</dcterms:modified>
</cp:coreProperties>
</file>