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7" r:id="rId5"/>
    <p:sldId id="259" r:id="rId6"/>
    <p:sldId id="260" r:id="rId7"/>
    <p:sldId id="261" r:id="rId8"/>
    <p:sldId id="262" r:id="rId9"/>
    <p:sldId id="263" r:id="rId10"/>
    <p:sldId id="266" r:id="rId11"/>
    <p:sldId id="264" r:id="rId12"/>
    <p:sldId id="265" r:id="rId13"/>
  </p:sldIdLst>
  <p:sldSz cx="9144000" cy="5143500" type="screen16x9"/>
  <p:notesSz cx="6858000" cy="9144000"/>
  <p:embeddedFontLst>
    <p:embeddedFont>
      <p:font typeface="Meiryo" panose="020B0604030504040204" pitchFamily="50" charset="-128"/>
      <p:regular r:id="rId15"/>
      <p:bold r:id="rId16"/>
      <p:italic r:id="rId17"/>
      <p:boldItalic r:id="rId18"/>
    </p:embeddedFont>
    <p:embeddedFont>
      <p:font typeface="Lato" panose="020B0600070205080204" charset="0"/>
      <p:regular r:id="rId19"/>
      <p:bold r:id="rId20"/>
      <p:italic r:id="rId21"/>
      <p:boldItalic r:id="rId22"/>
    </p:embeddedFont>
    <p:embeddedFont>
      <p:font typeface="Raleway" panose="020B060007020508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2a0285225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2a0285225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2a0285225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2a028522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2a028522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2a028522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a0285225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a0285225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a0285225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a028522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2a028522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2a028522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2a028522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2a028522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2a0285225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2a028522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2a028522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2a028522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625" y="1506400"/>
            <a:ext cx="7688100" cy="1507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エンジニア用TechQASlack</a:t>
            </a:r>
            <a:endParaRPr/>
          </a:p>
          <a:p>
            <a:pPr marL="0" lvl="0" indent="0" algn="l" rtl="0">
              <a:spcBef>
                <a:spcPts val="0"/>
              </a:spcBef>
              <a:spcAft>
                <a:spcPts val="0"/>
              </a:spcAft>
              <a:buNone/>
            </a:pPr>
            <a:r>
              <a:rPr lang="ja"/>
              <a:t>とconnpassの導入に関する提案</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a:t>事業開発室　許 書琦</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90" y="0"/>
            <a:ext cx="7688700" cy="535200"/>
          </a:xfrm>
        </p:spPr>
        <p:txBody>
          <a:bodyPr>
            <a:normAutofit fontScale="90000"/>
          </a:bodyPr>
          <a:lstStyle/>
          <a:p>
            <a:r>
              <a:rPr kumimoji="1" lang="en-US" altLang="ja-JP" dirty="0" err="1"/>
              <a:t>c</a:t>
            </a:r>
            <a:r>
              <a:rPr kumimoji="1" lang="en-US" altLang="ja-JP" dirty="0" err="1" smtClean="0"/>
              <a:t>onnpass</a:t>
            </a:r>
            <a:r>
              <a:rPr kumimoji="1" lang="en-US" altLang="ja-JP" dirty="0" smtClean="0"/>
              <a:t> UI</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377"/>
            <a:ext cx="4678017" cy="4091123"/>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9214" r="18389" b="11840"/>
          <a:stretch/>
        </p:blipFill>
        <p:spPr>
          <a:xfrm>
            <a:off x="5079292" y="1911959"/>
            <a:ext cx="3849756" cy="3120796"/>
          </a:xfrm>
          <a:prstGeom prst="rect">
            <a:avLst/>
          </a:prstGeom>
        </p:spPr>
      </p:pic>
      <p:sp>
        <p:nvSpPr>
          <p:cNvPr id="6" name="テキスト ボックス 5"/>
          <p:cNvSpPr txBox="1"/>
          <p:nvPr/>
        </p:nvSpPr>
        <p:spPr>
          <a:xfrm>
            <a:off x="0" y="639900"/>
            <a:ext cx="1656522" cy="307777"/>
          </a:xfrm>
          <a:prstGeom prst="rect">
            <a:avLst/>
          </a:prstGeom>
          <a:noFill/>
        </p:spPr>
        <p:txBody>
          <a:bodyPr wrap="square" rtlCol="0">
            <a:spAutoFit/>
          </a:bodyPr>
          <a:lstStyle/>
          <a:p>
            <a:r>
              <a:rPr kumimoji="1" lang="ja-JP" altLang="en-US" dirty="0"/>
              <a:t>イベント</a:t>
            </a:r>
            <a:r>
              <a:rPr kumimoji="1" lang="ja-JP" altLang="en-US" dirty="0" smtClean="0"/>
              <a:t>一覧</a:t>
            </a:r>
            <a:endParaRPr kumimoji="1" lang="ja-JP" altLang="en-US" dirty="0"/>
          </a:p>
        </p:txBody>
      </p:sp>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5352" r="31935" b="51948"/>
          <a:stretch/>
        </p:blipFill>
        <p:spPr>
          <a:xfrm>
            <a:off x="5105796" y="535200"/>
            <a:ext cx="3823252" cy="2205933"/>
          </a:xfrm>
          <a:prstGeom prst="rect">
            <a:avLst/>
          </a:prstGeom>
        </p:spPr>
      </p:pic>
    </p:spTree>
    <p:extLst>
      <p:ext uri="{BB962C8B-B14F-4D97-AF65-F5344CB8AC3E}">
        <p14:creationId xmlns:p14="http://schemas.microsoft.com/office/powerpoint/2010/main" val="159745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body" idx="1"/>
          </p:nvPr>
        </p:nvSpPr>
        <p:spPr>
          <a:xfrm>
            <a:off x="729450" y="1926475"/>
            <a:ext cx="7688700" cy="2937300"/>
          </a:xfrm>
          <a:prstGeom prst="rect">
            <a:avLst/>
          </a:prstGeom>
        </p:spPr>
        <p:txBody>
          <a:bodyPr spcFirstLastPara="1" wrap="square" lIns="91425" tIns="91425" rIns="91425" bIns="91425" anchor="t" anchorCtr="0">
            <a:normAutofit/>
          </a:bodyPr>
          <a:lstStyle/>
          <a:p>
            <a:pPr marL="0" lvl="0" indent="0" algn="l" rtl="0">
              <a:lnSpc>
                <a:spcPct val="6000"/>
              </a:lnSpc>
              <a:spcBef>
                <a:spcPts val="1600"/>
              </a:spcBef>
              <a:spcAft>
                <a:spcPts val="0"/>
              </a:spcAft>
              <a:buNone/>
            </a:pPr>
            <a:endParaRPr sz="1400" dirty="0">
              <a:solidFill>
                <a:schemeClr val="dk2"/>
              </a:solidFill>
            </a:endParaRPr>
          </a:p>
          <a:p>
            <a:pPr marL="0" lvl="0" indent="0" algn="l" rtl="0">
              <a:lnSpc>
                <a:spcPct val="6000"/>
              </a:lnSpc>
              <a:spcBef>
                <a:spcPts val="1600"/>
              </a:spcBef>
              <a:spcAft>
                <a:spcPts val="0"/>
              </a:spcAft>
              <a:buNone/>
            </a:pPr>
            <a:r>
              <a:rPr lang="ja" sz="1400" dirty="0">
                <a:solidFill>
                  <a:schemeClr val="dk2"/>
                </a:solidFill>
              </a:rPr>
              <a:t>勉強会や商品説明会、採用説明会</a:t>
            </a:r>
            <a:endParaRPr sz="1400" dirty="0">
              <a:solidFill>
                <a:schemeClr val="dk2"/>
              </a:solidFill>
            </a:endParaRPr>
          </a:p>
          <a:p>
            <a:pPr marL="0" lvl="0" indent="0" algn="l" rtl="0">
              <a:lnSpc>
                <a:spcPct val="6000"/>
              </a:lnSpc>
              <a:spcBef>
                <a:spcPts val="1600"/>
              </a:spcBef>
              <a:spcAft>
                <a:spcPts val="0"/>
              </a:spcAft>
              <a:buNone/>
            </a:pPr>
            <a:r>
              <a:rPr lang="ja" sz="1400" dirty="0">
                <a:solidFill>
                  <a:schemeClr val="dk2"/>
                </a:solidFill>
              </a:rPr>
              <a:t>例</a:t>
            </a:r>
            <a:r>
              <a:rPr lang="ja" sz="1400" dirty="0" smtClean="0">
                <a:solidFill>
                  <a:schemeClr val="dk2"/>
                </a:solidFill>
              </a:rPr>
              <a:t>：</a:t>
            </a:r>
            <a:r>
              <a:rPr lang="ja-JP" altLang="en-US" sz="1400" dirty="0">
                <a:solidFill>
                  <a:schemeClr val="dk2"/>
                </a:solidFill>
              </a:rPr>
              <a:t>就</a:t>
            </a:r>
            <a:r>
              <a:rPr lang="ja-JP" altLang="en-US" sz="1400" dirty="0" smtClean="0">
                <a:solidFill>
                  <a:schemeClr val="dk2"/>
                </a:solidFill>
              </a:rPr>
              <a:t>活生注目</a:t>
            </a:r>
            <a:r>
              <a:rPr lang="ja" sz="1400" dirty="0" smtClean="0">
                <a:solidFill>
                  <a:schemeClr val="dk2"/>
                </a:solidFill>
              </a:rPr>
              <a:t>！</a:t>
            </a:r>
            <a:r>
              <a:rPr lang="ja" sz="1400" dirty="0">
                <a:solidFill>
                  <a:schemeClr val="dk2"/>
                </a:solidFill>
              </a:rPr>
              <a:t>採用の裏側について語る会 　(DNAなど)</a:t>
            </a:r>
            <a:endParaRPr sz="1400" dirty="0">
              <a:solidFill>
                <a:schemeClr val="dk2"/>
              </a:solidFill>
            </a:endParaRPr>
          </a:p>
          <a:p>
            <a:pPr marL="0" lvl="0" indent="0" algn="l" rtl="0">
              <a:lnSpc>
                <a:spcPct val="6000"/>
              </a:lnSpc>
              <a:spcBef>
                <a:spcPts val="1600"/>
              </a:spcBef>
              <a:spcAft>
                <a:spcPts val="0"/>
              </a:spcAft>
              <a:buNone/>
            </a:pPr>
            <a:endParaRPr sz="1400" dirty="0">
              <a:solidFill>
                <a:schemeClr val="dk2"/>
              </a:solidFill>
            </a:endParaRPr>
          </a:p>
          <a:p>
            <a:pPr marL="0" lvl="0" indent="0" algn="l" rtl="0">
              <a:lnSpc>
                <a:spcPct val="6000"/>
              </a:lnSpc>
              <a:spcBef>
                <a:spcPts val="1600"/>
              </a:spcBef>
              <a:spcAft>
                <a:spcPts val="0"/>
              </a:spcAft>
              <a:buNone/>
            </a:pPr>
            <a:r>
              <a:rPr lang="ja" sz="1400" dirty="0">
                <a:solidFill>
                  <a:schemeClr val="dk2"/>
                </a:solidFill>
              </a:rPr>
              <a:t>企業や個人に対する営業活動</a:t>
            </a:r>
            <a:endParaRPr sz="1400" dirty="0">
              <a:solidFill>
                <a:schemeClr val="dk2"/>
              </a:solidFill>
            </a:endParaRPr>
          </a:p>
          <a:p>
            <a:pPr marL="0" lvl="0" indent="0" algn="l" rtl="0">
              <a:lnSpc>
                <a:spcPct val="6000"/>
              </a:lnSpc>
              <a:spcBef>
                <a:spcPts val="1600"/>
              </a:spcBef>
              <a:spcAft>
                <a:spcPts val="0"/>
              </a:spcAft>
              <a:buNone/>
            </a:pPr>
            <a:r>
              <a:rPr lang="ja" sz="1400" dirty="0">
                <a:solidFill>
                  <a:schemeClr val="dk2"/>
                </a:solidFill>
              </a:rPr>
              <a:t>例</a:t>
            </a:r>
            <a:r>
              <a:rPr lang="ja" sz="1400" dirty="0" smtClean="0">
                <a:solidFill>
                  <a:schemeClr val="dk2"/>
                </a:solidFill>
              </a:rPr>
              <a:t>：フルスタックエンジニア</a:t>
            </a:r>
            <a:r>
              <a:rPr lang="ja" sz="1400" dirty="0">
                <a:solidFill>
                  <a:schemeClr val="dk2"/>
                </a:solidFill>
              </a:rPr>
              <a:t>が</a:t>
            </a:r>
            <a:r>
              <a:rPr lang="ja" sz="1400" dirty="0" smtClean="0">
                <a:solidFill>
                  <a:schemeClr val="dk2"/>
                </a:solidFill>
              </a:rPr>
              <a:t>語る</a:t>
            </a:r>
            <a:r>
              <a:rPr lang="ja-JP" altLang="en-US" sz="1400" dirty="0">
                <a:solidFill>
                  <a:schemeClr val="dk2"/>
                </a:solidFill>
              </a:rPr>
              <a:t>！</a:t>
            </a:r>
            <a:r>
              <a:rPr lang="ja" sz="1400" dirty="0" smtClean="0">
                <a:solidFill>
                  <a:schemeClr val="dk2"/>
                </a:solidFill>
              </a:rPr>
              <a:t>コンテナ</a:t>
            </a:r>
            <a:r>
              <a:rPr lang="ja" sz="1400" dirty="0">
                <a:solidFill>
                  <a:schemeClr val="dk2"/>
                </a:solidFill>
              </a:rPr>
              <a:t>×kompira×IoT</a:t>
            </a:r>
            <a:endParaRPr sz="1400" dirty="0">
              <a:solidFill>
                <a:schemeClr val="dk2"/>
              </a:solidFill>
            </a:endParaRPr>
          </a:p>
          <a:p>
            <a:pPr marL="0" lvl="0" indent="0" algn="l" rtl="0">
              <a:lnSpc>
                <a:spcPct val="6000"/>
              </a:lnSpc>
              <a:spcBef>
                <a:spcPts val="1600"/>
              </a:spcBef>
              <a:spcAft>
                <a:spcPts val="0"/>
              </a:spcAft>
              <a:buNone/>
            </a:pPr>
            <a:endParaRPr sz="1400" dirty="0">
              <a:solidFill>
                <a:schemeClr val="dk2"/>
              </a:solidFill>
            </a:endParaRPr>
          </a:p>
          <a:p>
            <a:pPr marL="0" lvl="0" indent="0" algn="l" rtl="0">
              <a:lnSpc>
                <a:spcPct val="6000"/>
              </a:lnSpc>
              <a:spcBef>
                <a:spcPts val="1600"/>
              </a:spcBef>
              <a:spcAft>
                <a:spcPts val="0"/>
              </a:spcAft>
              <a:buNone/>
            </a:pPr>
            <a:r>
              <a:rPr lang="ja" sz="1400" dirty="0">
                <a:solidFill>
                  <a:schemeClr val="dk2"/>
                </a:solidFill>
              </a:rPr>
              <a:t>会社の知名度向上のための宣伝活動</a:t>
            </a:r>
            <a:endParaRPr sz="1400" dirty="0">
              <a:solidFill>
                <a:schemeClr val="dk2"/>
              </a:solidFill>
            </a:endParaRPr>
          </a:p>
          <a:p>
            <a:pPr marL="0" lvl="0" indent="0" algn="l" rtl="0">
              <a:lnSpc>
                <a:spcPct val="6000"/>
              </a:lnSpc>
              <a:spcBef>
                <a:spcPts val="1600"/>
              </a:spcBef>
              <a:spcAft>
                <a:spcPts val="1600"/>
              </a:spcAft>
              <a:buNone/>
            </a:pPr>
            <a:r>
              <a:rPr lang="ja" sz="1400" dirty="0">
                <a:solidFill>
                  <a:schemeClr val="dk2"/>
                </a:solidFill>
              </a:rPr>
              <a:t>例：最も反応が多かったQAで言及された技術のLT　 (LINE、とらのあななど)</a:t>
            </a:r>
            <a:endParaRPr sz="1400" dirty="0">
              <a:solidFill>
                <a:schemeClr val="dk2"/>
              </a:solidFill>
            </a:endParaRPr>
          </a:p>
        </p:txBody>
      </p:sp>
      <p:sp>
        <p:nvSpPr>
          <p:cNvPr id="155" name="Google Shape;15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用途</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ご依頼事項</a:t>
            </a:r>
            <a:endParaRPr/>
          </a:p>
        </p:txBody>
      </p:sp>
      <p:sp>
        <p:nvSpPr>
          <p:cNvPr id="161" name="Google Shape;161;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1400">
                <a:solidFill>
                  <a:srgbClr val="1D1C1D"/>
                </a:solidFill>
                <a:latin typeface="Arial"/>
                <a:ea typeface="Arial"/>
                <a:cs typeface="Arial"/>
                <a:sym typeface="Arial"/>
              </a:rPr>
              <a:t>これらを具体的に検討するためのワーキンググループを各本部からエンジニアを集めて実施したいと考えております。</a:t>
            </a:r>
            <a:endParaRPr sz="1400">
              <a:solidFill>
                <a:srgbClr val="1D1C1D"/>
              </a:solidFill>
              <a:latin typeface="Arial"/>
              <a:ea typeface="Arial"/>
              <a:cs typeface="Arial"/>
              <a:sym typeface="Arial"/>
            </a:endParaRPr>
          </a:p>
          <a:p>
            <a:pPr marL="0" lvl="0" indent="0" algn="l" rtl="0">
              <a:spcBef>
                <a:spcPts val="1200"/>
              </a:spcBef>
              <a:spcAft>
                <a:spcPts val="1200"/>
              </a:spcAft>
              <a:buNone/>
            </a:pPr>
            <a:r>
              <a:rPr lang="ja" sz="1400">
                <a:solidFill>
                  <a:srgbClr val="1D1C1D"/>
                </a:solidFill>
                <a:latin typeface="Arial"/>
                <a:ea typeface="Arial"/>
                <a:cs typeface="Arial"/>
                <a:sym typeface="Arial"/>
              </a:rPr>
              <a:t>ご協力お願い致します。</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課題</a:t>
            </a:r>
            <a:endParaRPr/>
          </a:p>
        </p:txBody>
      </p:sp>
      <p:sp>
        <p:nvSpPr>
          <p:cNvPr id="93" name="Google Shape;93;p14"/>
          <p:cNvSpPr txBox="1">
            <a:spLocks noGrp="1"/>
          </p:cNvSpPr>
          <p:nvPr>
            <p:ph type="body" idx="1"/>
          </p:nvPr>
        </p:nvSpPr>
        <p:spPr>
          <a:xfrm>
            <a:off x="727650" y="1853850"/>
            <a:ext cx="7688700" cy="857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sz="1900">
                <a:solidFill>
                  <a:schemeClr val="dk2"/>
                </a:solidFill>
                <a:latin typeface="Meiryo"/>
                <a:ea typeface="Meiryo"/>
                <a:cs typeface="Meiryo"/>
                <a:sym typeface="Meiryo"/>
              </a:rPr>
              <a:t>現場で社員が身に付けた技術がほかの現場や部署で活用されていない</a:t>
            </a:r>
            <a:endParaRPr sz="1900">
              <a:solidFill>
                <a:schemeClr val="dk2"/>
              </a:solidFill>
              <a:latin typeface="Meiryo"/>
              <a:ea typeface="Meiryo"/>
              <a:cs typeface="Meiryo"/>
              <a:sym typeface="Meiryo"/>
            </a:endParaRPr>
          </a:p>
        </p:txBody>
      </p:sp>
      <p:sp>
        <p:nvSpPr>
          <p:cNvPr id="94" name="Google Shape;94;p14"/>
          <p:cNvSpPr txBox="1"/>
          <p:nvPr/>
        </p:nvSpPr>
        <p:spPr>
          <a:xfrm>
            <a:off x="729450" y="3467050"/>
            <a:ext cx="7236900" cy="145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ja" sz="1900">
                <a:solidFill>
                  <a:schemeClr val="dk2"/>
                </a:solidFill>
                <a:latin typeface="Meiryo"/>
                <a:ea typeface="Meiryo"/>
                <a:cs typeface="Meiryo"/>
                <a:sym typeface="Meiryo"/>
              </a:rPr>
              <a:t>情報交換の場が必要</a:t>
            </a:r>
            <a:endParaRPr sz="1900">
              <a:solidFill>
                <a:schemeClr val="dk2"/>
              </a:solidFill>
              <a:latin typeface="Meiryo"/>
              <a:ea typeface="Meiryo"/>
              <a:cs typeface="Meiryo"/>
              <a:sym typeface="Meiryo"/>
            </a:endParaRPr>
          </a:p>
          <a:p>
            <a:pPr marL="0" lvl="0" indent="0" algn="l" rtl="0">
              <a:lnSpc>
                <a:spcPct val="115000"/>
              </a:lnSpc>
              <a:spcBef>
                <a:spcPts val="1200"/>
              </a:spcBef>
              <a:spcAft>
                <a:spcPts val="0"/>
              </a:spcAft>
              <a:buNone/>
            </a:pPr>
            <a:r>
              <a:rPr lang="ja" sz="1900">
                <a:solidFill>
                  <a:schemeClr val="dk2"/>
                </a:solidFill>
                <a:latin typeface="Meiryo"/>
                <a:ea typeface="Meiryo"/>
                <a:cs typeface="Meiryo"/>
                <a:sym typeface="Meiryo"/>
              </a:rPr>
              <a:t>Input：エンジニア全体向けの技術的なやり取りをする専用Slack</a:t>
            </a:r>
            <a:endParaRPr sz="1900">
              <a:solidFill>
                <a:schemeClr val="dk2"/>
              </a:solidFill>
              <a:latin typeface="Meiryo"/>
              <a:ea typeface="Meiryo"/>
              <a:cs typeface="Meiryo"/>
              <a:sym typeface="Meiryo"/>
            </a:endParaRPr>
          </a:p>
          <a:p>
            <a:pPr marL="0" lvl="0" indent="0" algn="l" rtl="0">
              <a:lnSpc>
                <a:spcPct val="115000"/>
              </a:lnSpc>
              <a:spcBef>
                <a:spcPts val="1200"/>
              </a:spcBef>
              <a:spcAft>
                <a:spcPts val="1200"/>
              </a:spcAft>
              <a:buNone/>
            </a:pPr>
            <a:r>
              <a:rPr lang="ja" sz="1900">
                <a:solidFill>
                  <a:schemeClr val="dk2"/>
                </a:solidFill>
                <a:latin typeface="Meiryo"/>
                <a:ea typeface="Meiryo"/>
                <a:cs typeface="Meiryo"/>
                <a:sym typeface="Meiryo"/>
              </a:rPr>
              <a:t>Output：connpassによる情報発信</a:t>
            </a:r>
            <a:endParaRPr sz="1900">
              <a:solidFill>
                <a:schemeClr val="dk2"/>
              </a:solidFill>
              <a:latin typeface="Meiryo"/>
              <a:ea typeface="Meiryo"/>
              <a:cs typeface="Meiryo"/>
              <a:sym typeface="Meiryo"/>
            </a:endParaRPr>
          </a:p>
        </p:txBody>
      </p:sp>
      <p:sp>
        <p:nvSpPr>
          <p:cNvPr id="95" name="Google Shape;95;p14"/>
          <p:cNvSpPr/>
          <p:nvPr/>
        </p:nvSpPr>
        <p:spPr>
          <a:xfrm>
            <a:off x="4101450" y="2571750"/>
            <a:ext cx="941100" cy="601500"/>
          </a:xfrm>
          <a:prstGeom prst="down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概要</a:t>
            </a:r>
            <a:endParaRPr/>
          </a:p>
        </p:txBody>
      </p:sp>
      <p:sp>
        <p:nvSpPr>
          <p:cNvPr id="101" name="Google Shape;101;p15"/>
          <p:cNvSpPr txBox="1">
            <a:spLocks noGrp="1"/>
          </p:cNvSpPr>
          <p:nvPr>
            <p:ph type="body" idx="1"/>
          </p:nvPr>
        </p:nvSpPr>
        <p:spPr>
          <a:xfrm>
            <a:off x="727800" y="2861100"/>
            <a:ext cx="4039200" cy="35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 sz="1400">
                <a:solidFill>
                  <a:schemeClr val="dk2"/>
                </a:solidFill>
              </a:rPr>
              <a:t>技術のカテゴリーベースにチャンネルを作る</a:t>
            </a:r>
            <a:endParaRPr sz="1400">
              <a:solidFill>
                <a:schemeClr val="dk2"/>
              </a:solidFill>
            </a:endParaRPr>
          </a:p>
        </p:txBody>
      </p:sp>
      <p:sp>
        <p:nvSpPr>
          <p:cNvPr id="102" name="Google Shape;102;p15"/>
          <p:cNvSpPr txBox="1">
            <a:spLocks noGrp="1"/>
          </p:cNvSpPr>
          <p:nvPr>
            <p:ph type="body" idx="2"/>
          </p:nvPr>
        </p:nvSpPr>
        <p:spPr>
          <a:xfrm>
            <a:off x="692550" y="3753400"/>
            <a:ext cx="4109700" cy="39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 sz="1400">
                <a:solidFill>
                  <a:schemeClr val="dk2"/>
                </a:solidFill>
              </a:rPr>
              <a:t>投稿された質問や返信は社内Wikiに書き込まれる</a:t>
            </a:r>
            <a:endParaRPr sz="1400">
              <a:solidFill>
                <a:schemeClr val="dk2"/>
              </a:solidFill>
            </a:endParaRPr>
          </a:p>
        </p:txBody>
      </p:sp>
      <p:sp>
        <p:nvSpPr>
          <p:cNvPr id="103" name="Google Shape;103;p15"/>
          <p:cNvSpPr txBox="1"/>
          <p:nvPr/>
        </p:nvSpPr>
        <p:spPr>
          <a:xfrm>
            <a:off x="5158975" y="2571750"/>
            <a:ext cx="1323600" cy="400200"/>
          </a:xfrm>
          <a:prstGeom prst="rect">
            <a:avLst/>
          </a:prstGeom>
          <a:solidFill>
            <a:srgbClr val="F9CB9C"/>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Lato"/>
                <a:ea typeface="Lato"/>
                <a:cs typeface="Lato"/>
                <a:sym typeface="Lato"/>
              </a:rPr>
              <a:t>技術的な質問</a:t>
            </a:r>
            <a:endParaRPr>
              <a:latin typeface="Lato"/>
              <a:ea typeface="Lato"/>
              <a:cs typeface="Lato"/>
              <a:sym typeface="Lato"/>
            </a:endParaRPr>
          </a:p>
        </p:txBody>
      </p:sp>
      <p:sp>
        <p:nvSpPr>
          <p:cNvPr id="104" name="Google Shape;104;p15"/>
          <p:cNvSpPr txBox="1"/>
          <p:nvPr/>
        </p:nvSpPr>
        <p:spPr>
          <a:xfrm>
            <a:off x="5158975" y="3116700"/>
            <a:ext cx="1506900" cy="400200"/>
          </a:xfrm>
          <a:prstGeom prst="rect">
            <a:avLst/>
          </a:prstGeom>
          <a:solidFill>
            <a:srgbClr val="B6D7A8"/>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Lato"/>
                <a:ea typeface="Lato"/>
                <a:cs typeface="Lato"/>
                <a:sym typeface="Lato"/>
              </a:rPr>
              <a:t>最新の技術動向</a:t>
            </a:r>
            <a:endParaRPr/>
          </a:p>
        </p:txBody>
      </p:sp>
      <p:sp>
        <p:nvSpPr>
          <p:cNvPr id="105" name="Google Shape;105;p15"/>
          <p:cNvSpPr txBox="1"/>
          <p:nvPr/>
        </p:nvSpPr>
        <p:spPr>
          <a:xfrm>
            <a:off x="7094250" y="3116700"/>
            <a:ext cx="1323600" cy="400200"/>
          </a:xfrm>
          <a:prstGeom prst="rect">
            <a:avLst/>
          </a:prstGeom>
          <a:solidFill>
            <a:srgbClr val="EA9999"/>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Lato"/>
                <a:ea typeface="Lato"/>
                <a:cs typeface="Lato"/>
                <a:sym typeface="Lato"/>
              </a:rPr>
              <a:t>周知情報</a:t>
            </a:r>
            <a:endParaRPr>
              <a:latin typeface="Lato"/>
              <a:ea typeface="Lato"/>
              <a:cs typeface="Lato"/>
              <a:sym typeface="Lato"/>
            </a:endParaRPr>
          </a:p>
        </p:txBody>
      </p:sp>
      <p:sp>
        <p:nvSpPr>
          <p:cNvPr id="106" name="Google Shape;106;p15"/>
          <p:cNvSpPr txBox="1"/>
          <p:nvPr/>
        </p:nvSpPr>
        <p:spPr>
          <a:xfrm>
            <a:off x="6793350" y="2571750"/>
            <a:ext cx="1624500" cy="400200"/>
          </a:xfrm>
          <a:prstGeom prst="rect">
            <a:avLst/>
          </a:prstGeom>
          <a:solidFill>
            <a:srgbClr val="9FC5E8"/>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ja">
                <a:latin typeface="Lato"/>
                <a:ea typeface="Lato"/>
                <a:cs typeface="Lato"/>
                <a:sym typeface="Lato"/>
              </a:rPr>
              <a:t>個人のアイディア</a:t>
            </a:r>
            <a:endParaRPr/>
          </a:p>
        </p:txBody>
      </p:sp>
      <p:sp>
        <p:nvSpPr>
          <p:cNvPr id="107" name="Google Shape;107;p15"/>
          <p:cNvSpPr/>
          <p:nvPr/>
        </p:nvSpPr>
        <p:spPr>
          <a:xfrm rot="5400000">
            <a:off x="2558400" y="3281600"/>
            <a:ext cx="378000" cy="407100"/>
          </a:xfrm>
          <a:prstGeom prst="righ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727800" y="1924400"/>
            <a:ext cx="43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エンジニアのみが参加できる全社規模のSlackを開設</a:t>
            </a:r>
            <a:endParaRPr/>
          </a:p>
        </p:txBody>
      </p:sp>
      <p:sp>
        <p:nvSpPr>
          <p:cNvPr id="109" name="Google Shape;109;p15"/>
          <p:cNvSpPr/>
          <p:nvPr/>
        </p:nvSpPr>
        <p:spPr>
          <a:xfrm rot="5400000">
            <a:off x="2558400" y="2389300"/>
            <a:ext cx="378000" cy="407100"/>
          </a:xfrm>
          <a:prstGeom prst="righ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7688700" cy="535200"/>
          </a:xfrm>
        </p:spPr>
        <p:txBody>
          <a:bodyPr>
            <a:normAutofit fontScale="90000"/>
          </a:bodyPr>
          <a:lstStyle/>
          <a:p>
            <a:r>
              <a:rPr kumimoji="1" lang="ja-JP" altLang="en-US" dirty="0" smtClean="0"/>
              <a:t>社内</a:t>
            </a:r>
            <a:r>
              <a:rPr kumimoji="1" lang="en-US" altLang="ja-JP" dirty="0" smtClean="0"/>
              <a:t>Wiki</a:t>
            </a:r>
            <a:r>
              <a:rPr kumimoji="1" lang="ja-JP" altLang="en-US" dirty="0"/>
              <a:t>　</a:t>
            </a:r>
            <a:r>
              <a:rPr kumimoji="1" lang="en-US" altLang="ja-JP" dirty="0" smtClean="0"/>
              <a:t>demo</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b="579"/>
          <a:stretch/>
        </p:blipFill>
        <p:spPr>
          <a:xfrm>
            <a:off x="1800" y="429693"/>
            <a:ext cx="9144000" cy="4592882"/>
          </a:xfrm>
          <a:prstGeom prst="rect">
            <a:avLst/>
          </a:prstGeom>
        </p:spPr>
      </p:pic>
    </p:spTree>
    <p:extLst>
      <p:ext uri="{BB962C8B-B14F-4D97-AF65-F5344CB8AC3E}">
        <p14:creationId xmlns:p14="http://schemas.microsoft.com/office/powerpoint/2010/main" val="388014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用途</a:t>
            </a:r>
            <a:endParaRPr/>
          </a:p>
        </p:txBody>
      </p:sp>
      <p:sp>
        <p:nvSpPr>
          <p:cNvPr id="115" name="Google Shape;11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Char char="●"/>
            </a:pPr>
            <a:r>
              <a:rPr lang="ja" sz="1400">
                <a:solidFill>
                  <a:schemeClr val="dk2"/>
                </a:solidFill>
              </a:rPr>
              <a:t>技術的課題の解決</a:t>
            </a:r>
            <a:endParaRPr sz="1400">
              <a:solidFill>
                <a:schemeClr val="dk2"/>
              </a:solidFill>
            </a:endParaRPr>
          </a:p>
          <a:p>
            <a:pPr marL="0" lvl="0" indent="0" algn="l" rtl="0">
              <a:spcBef>
                <a:spcPts val="1200"/>
              </a:spcBef>
              <a:spcAft>
                <a:spcPts val="0"/>
              </a:spcAft>
              <a:buNone/>
            </a:pPr>
            <a:endParaRPr sz="1400">
              <a:solidFill>
                <a:schemeClr val="dk2"/>
              </a:solidFill>
            </a:endParaRPr>
          </a:p>
          <a:p>
            <a:pPr marL="457200" lvl="0" indent="-317500" algn="l" rtl="0">
              <a:spcBef>
                <a:spcPts val="1200"/>
              </a:spcBef>
              <a:spcAft>
                <a:spcPts val="0"/>
              </a:spcAft>
              <a:buClr>
                <a:schemeClr val="dk2"/>
              </a:buClr>
              <a:buSzPts val="1400"/>
              <a:buChar char="●"/>
            </a:pPr>
            <a:r>
              <a:rPr lang="ja" sz="1400">
                <a:solidFill>
                  <a:schemeClr val="dk2"/>
                </a:solidFill>
              </a:rPr>
              <a:t>競争と討論を生み出し、個々の社員の技術力向上</a:t>
            </a:r>
            <a:endParaRPr sz="1400">
              <a:solidFill>
                <a:schemeClr val="dk2"/>
              </a:solidFill>
            </a:endParaRPr>
          </a:p>
          <a:p>
            <a:pPr marL="0" lvl="0" indent="0" algn="l" rtl="0">
              <a:spcBef>
                <a:spcPts val="1200"/>
              </a:spcBef>
              <a:spcAft>
                <a:spcPts val="0"/>
              </a:spcAft>
              <a:buNone/>
            </a:pPr>
            <a:endParaRPr sz="1400">
              <a:solidFill>
                <a:schemeClr val="dk2"/>
              </a:solidFill>
            </a:endParaRPr>
          </a:p>
          <a:p>
            <a:pPr marL="457200" lvl="0" indent="-317500" algn="l" rtl="0">
              <a:spcBef>
                <a:spcPts val="1200"/>
              </a:spcBef>
              <a:spcAft>
                <a:spcPts val="0"/>
              </a:spcAft>
              <a:buClr>
                <a:schemeClr val="dk2"/>
              </a:buClr>
              <a:buSzPts val="1400"/>
              <a:buChar char="●"/>
            </a:pPr>
            <a:r>
              <a:rPr lang="ja" sz="1400">
                <a:solidFill>
                  <a:schemeClr val="dk2"/>
                </a:solidFill>
              </a:rPr>
              <a:t>社員の技術が社内に還元され、GitHubなど外部コミュニティへの流出を防ぐ</a:t>
            </a:r>
            <a:endParaRPr sz="14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ゴール</a:t>
            </a:r>
            <a:endParaRPr/>
          </a:p>
        </p:txBody>
      </p:sp>
      <p:sp>
        <p:nvSpPr>
          <p:cNvPr id="121" name="Google Shape;121;p17"/>
          <p:cNvSpPr txBox="1">
            <a:spLocks noGrp="1"/>
          </p:cNvSpPr>
          <p:nvPr>
            <p:ph type="body" idx="1"/>
          </p:nvPr>
        </p:nvSpPr>
        <p:spPr>
          <a:xfrm>
            <a:off x="729450" y="2078875"/>
            <a:ext cx="7688700" cy="659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Char char="●"/>
            </a:pPr>
            <a:r>
              <a:rPr lang="ja" sz="1400">
                <a:solidFill>
                  <a:schemeClr val="dk2"/>
                </a:solidFill>
              </a:rPr>
              <a:t>部署や現場の垣根を通り越した交流の場としても盛り上げさ、団結力を高める</a:t>
            </a:r>
            <a:endParaRPr sz="1400">
              <a:solidFill>
                <a:schemeClr val="dk2"/>
              </a:solidFill>
            </a:endParaRPr>
          </a:p>
        </p:txBody>
      </p:sp>
      <p:pic>
        <p:nvPicPr>
          <p:cNvPr id="122" name="Google Shape;122;p17"/>
          <p:cNvPicPr preferRelativeResize="0"/>
          <p:nvPr/>
        </p:nvPicPr>
        <p:blipFill rotWithShape="1">
          <a:blip r:embed="rId3">
            <a:alphaModFix/>
          </a:blip>
          <a:srcRect l="4770" t="-14160" r="-4769" b="14160"/>
          <a:stretch/>
        </p:blipFill>
        <p:spPr>
          <a:xfrm>
            <a:off x="8010100" y="4060565"/>
            <a:ext cx="1133900" cy="1082935"/>
          </a:xfrm>
          <a:prstGeom prst="rect">
            <a:avLst/>
          </a:prstGeom>
          <a:noFill/>
          <a:ln>
            <a:noFill/>
          </a:ln>
        </p:spPr>
      </p:pic>
      <p:pic>
        <p:nvPicPr>
          <p:cNvPr id="123" name="Google Shape;123;p17"/>
          <p:cNvPicPr preferRelativeResize="0"/>
          <p:nvPr/>
        </p:nvPicPr>
        <p:blipFill>
          <a:blip r:embed="rId4">
            <a:alphaModFix/>
          </a:blip>
          <a:stretch>
            <a:fillRect/>
          </a:stretch>
        </p:blipFill>
        <p:spPr>
          <a:xfrm>
            <a:off x="6912150" y="2649575"/>
            <a:ext cx="890725" cy="1216250"/>
          </a:xfrm>
          <a:prstGeom prst="rect">
            <a:avLst/>
          </a:prstGeom>
          <a:noFill/>
          <a:ln>
            <a:noFill/>
          </a:ln>
        </p:spPr>
      </p:pic>
      <p:sp>
        <p:nvSpPr>
          <p:cNvPr id="124" name="Google Shape;124;p17"/>
          <p:cNvSpPr txBox="1"/>
          <p:nvPr/>
        </p:nvSpPr>
        <p:spPr>
          <a:xfrm>
            <a:off x="729450" y="2689700"/>
            <a:ext cx="5370000" cy="40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2"/>
              </a:buClr>
              <a:buSzPts val="1400"/>
              <a:buFont typeface="Lato"/>
              <a:buChar char="●"/>
            </a:pPr>
            <a:r>
              <a:rPr lang="ja">
                <a:solidFill>
                  <a:schemeClr val="dk2"/>
                </a:solidFill>
                <a:latin typeface="Lato"/>
                <a:ea typeface="Lato"/>
                <a:cs typeface="Lato"/>
                <a:sym typeface="Lato"/>
              </a:rPr>
              <a:t>属人化解消</a:t>
            </a:r>
            <a:endParaRPr/>
          </a:p>
        </p:txBody>
      </p:sp>
      <p:sp>
        <p:nvSpPr>
          <p:cNvPr id="125" name="Google Shape;125;p17"/>
          <p:cNvSpPr txBox="1"/>
          <p:nvPr/>
        </p:nvSpPr>
        <p:spPr>
          <a:xfrm>
            <a:off x="729450" y="3267975"/>
            <a:ext cx="5673300" cy="40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2"/>
              </a:buClr>
              <a:buSzPts val="1400"/>
              <a:buFont typeface="Lato"/>
              <a:buChar char="●"/>
            </a:pPr>
            <a:r>
              <a:rPr lang="ja">
                <a:solidFill>
                  <a:schemeClr val="dk2"/>
                </a:solidFill>
                <a:latin typeface="Lato"/>
                <a:ea typeface="Lato"/>
                <a:cs typeface="Lato"/>
                <a:sym typeface="Lato"/>
              </a:rPr>
              <a:t>ノウハウの蓄積は武器となり、採用や商談の場で有利になる</a:t>
            </a:r>
            <a:endParaRPr/>
          </a:p>
        </p:txBody>
      </p:sp>
      <p:sp>
        <p:nvSpPr>
          <p:cNvPr id="126" name="Google Shape;126;p17"/>
          <p:cNvSpPr txBox="1"/>
          <p:nvPr/>
        </p:nvSpPr>
        <p:spPr>
          <a:xfrm>
            <a:off x="771900" y="3925750"/>
            <a:ext cx="6833700" cy="40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2"/>
              </a:buClr>
              <a:buSzPts val="1400"/>
              <a:buFont typeface="Lato"/>
              <a:buChar char="●"/>
            </a:pPr>
            <a:r>
              <a:rPr lang="ja">
                <a:solidFill>
                  <a:schemeClr val="dk2"/>
                </a:solidFill>
                <a:latin typeface="Lato"/>
                <a:ea typeface="Lato"/>
                <a:cs typeface="Lato"/>
                <a:sym typeface="Lato"/>
              </a:rPr>
              <a:t>エンジニア同士の快速な情報共有によって、他社より一歩先に行動できる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継続させるためには</a:t>
            </a:r>
            <a:endParaRPr/>
          </a:p>
        </p:txBody>
      </p:sp>
      <p:sp>
        <p:nvSpPr>
          <p:cNvPr id="132" name="Google Shape;132;p18"/>
          <p:cNvSpPr txBox="1"/>
          <p:nvPr/>
        </p:nvSpPr>
        <p:spPr>
          <a:xfrm>
            <a:off x="729450" y="2571750"/>
            <a:ext cx="269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t>質問者・回答者にポイント付与</a:t>
            </a:r>
            <a:endParaRPr/>
          </a:p>
        </p:txBody>
      </p:sp>
      <p:sp>
        <p:nvSpPr>
          <p:cNvPr id="133" name="Google Shape;133;p18"/>
          <p:cNvSpPr/>
          <p:nvPr/>
        </p:nvSpPr>
        <p:spPr>
          <a:xfrm>
            <a:off x="3230525" y="3304575"/>
            <a:ext cx="1029000" cy="157500"/>
          </a:xfrm>
          <a:prstGeom prst="rightArrow">
            <a:avLst>
              <a:gd name="adj1" fmla="val 50000"/>
              <a:gd name="adj2"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txBox="1"/>
          <p:nvPr/>
        </p:nvSpPr>
        <p:spPr>
          <a:xfrm>
            <a:off x="4572000" y="2752275"/>
            <a:ext cx="2694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latin typeface="Lato"/>
                <a:ea typeface="Lato"/>
                <a:cs typeface="Lato"/>
                <a:sym typeface="Lato"/>
              </a:rPr>
              <a:t>景品交換</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ja">
                <a:latin typeface="Lato"/>
                <a:ea typeface="Lato"/>
                <a:cs typeface="Lato"/>
                <a:sym typeface="Lato"/>
              </a:rPr>
              <a:t>評価が高い回答者に賞金</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ja">
                <a:latin typeface="Lato"/>
                <a:ea typeface="Lato"/>
                <a:cs typeface="Lato"/>
                <a:sym typeface="Lato"/>
              </a:rPr>
              <a:t>人事評価</a:t>
            </a:r>
            <a:endParaRPr>
              <a:latin typeface="Lato"/>
              <a:ea typeface="Lato"/>
              <a:cs typeface="Lato"/>
              <a:sym typeface="Lato"/>
            </a:endParaRPr>
          </a:p>
        </p:txBody>
      </p:sp>
      <p:pic>
        <p:nvPicPr>
          <p:cNvPr id="135" name="Google Shape;135;p18"/>
          <p:cNvPicPr preferRelativeResize="0"/>
          <p:nvPr/>
        </p:nvPicPr>
        <p:blipFill>
          <a:blip r:embed="rId3">
            <a:alphaModFix/>
          </a:blip>
          <a:stretch>
            <a:fillRect/>
          </a:stretch>
        </p:blipFill>
        <p:spPr>
          <a:xfrm>
            <a:off x="764250" y="2907883"/>
            <a:ext cx="1054200" cy="950890"/>
          </a:xfrm>
          <a:prstGeom prst="rect">
            <a:avLst/>
          </a:prstGeom>
          <a:noFill/>
          <a:ln>
            <a:noFill/>
          </a:ln>
        </p:spPr>
      </p:pic>
      <p:pic>
        <p:nvPicPr>
          <p:cNvPr id="136" name="Google Shape;136;p18"/>
          <p:cNvPicPr preferRelativeResize="0"/>
          <p:nvPr/>
        </p:nvPicPr>
        <p:blipFill rotWithShape="1">
          <a:blip r:embed="rId4">
            <a:alphaModFix/>
          </a:blip>
          <a:srcRect l="20138" t="13028" r="16909" b="12820"/>
          <a:stretch/>
        </p:blipFill>
        <p:spPr>
          <a:xfrm>
            <a:off x="7188175" y="3034725"/>
            <a:ext cx="1153200" cy="95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connpassについて</a:t>
            </a:r>
            <a:endParaRPr/>
          </a:p>
        </p:txBody>
      </p:sp>
      <p:sp>
        <p:nvSpPr>
          <p:cNvPr id="142" name="Google Shape;142;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solidFill>
                  <a:schemeClr val="dk2"/>
                </a:solidFill>
              </a:rPr>
              <a:t>connpassとは国内最大の「エンジニアをつなぐIT勉強会支援プラットフォーム」であり、エンジニア向けの勉強会、セミナー、採用説明会などのイベントを主催・参加することができます。</a:t>
            </a:r>
            <a:endParaRPr sz="1400">
              <a:solidFill>
                <a:schemeClr val="dk2"/>
              </a:solidFill>
            </a:endParaRPr>
          </a:p>
          <a:p>
            <a:pPr marL="0" lvl="0" indent="0" algn="l" rtl="0">
              <a:spcBef>
                <a:spcPts val="1200"/>
              </a:spcBef>
              <a:spcAft>
                <a:spcPts val="0"/>
              </a:spcAft>
              <a:buNone/>
            </a:pPr>
            <a:endParaRPr sz="1400">
              <a:solidFill>
                <a:schemeClr val="dk2"/>
              </a:solidFill>
            </a:endParaRPr>
          </a:p>
          <a:p>
            <a:pPr marL="0" lvl="0" indent="0" algn="l" rtl="0">
              <a:spcBef>
                <a:spcPts val="1200"/>
              </a:spcBef>
              <a:spcAft>
                <a:spcPts val="0"/>
              </a:spcAft>
              <a:buNone/>
            </a:pPr>
            <a:r>
              <a:rPr lang="ja" sz="1400">
                <a:solidFill>
                  <a:schemeClr val="dk2"/>
                </a:solidFill>
              </a:rPr>
              <a:t>導入すべき理由：</a:t>
            </a:r>
            <a:endParaRPr sz="1400">
              <a:solidFill>
                <a:schemeClr val="dk2"/>
              </a:solidFill>
            </a:endParaRPr>
          </a:p>
          <a:p>
            <a:pPr marL="0" lvl="0" indent="0" algn="l" rtl="0">
              <a:spcBef>
                <a:spcPts val="1200"/>
              </a:spcBef>
              <a:spcAft>
                <a:spcPts val="1200"/>
              </a:spcAft>
              <a:buNone/>
            </a:pPr>
            <a:r>
              <a:rPr lang="ja" sz="1400">
                <a:solidFill>
                  <a:schemeClr val="dk2"/>
                </a:solidFill>
              </a:rPr>
              <a:t>効率よくエンジニアや技術調査を行っている他社の担当者とピンポイントでコンタクトを取れる。</a:t>
            </a:r>
            <a:endParaRPr sz="1400">
              <a:solidFill>
                <a:schemeClr val="dk2"/>
              </a:solidFill>
            </a:endParaRPr>
          </a:p>
        </p:txBody>
      </p:sp>
      <p:pic>
        <p:nvPicPr>
          <p:cNvPr id="143" name="Google Shape;143;p19"/>
          <p:cNvPicPr preferRelativeResize="0"/>
          <p:nvPr/>
        </p:nvPicPr>
        <p:blipFill rotWithShape="1">
          <a:blip r:embed="rId3">
            <a:alphaModFix/>
          </a:blip>
          <a:srcRect l="6988" r="7262" b="6524"/>
          <a:stretch/>
        </p:blipFill>
        <p:spPr>
          <a:xfrm>
            <a:off x="7095150" y="1091850"/>
            <a:ext cx="1323000" cy="71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特徴</a:t>
            </a:r>
            <a:endParaRPr/>
          </a:p>
        </p:txBody>
      </p:sp>
      <p:sp>
        <p:nvSpPr>
          <p:cNvPr id="149" name="Google Shape;149;p20"/>
          <p:cNvSpPr txBox="1">
            <a:spLocks noGrp="1"/>
          </p:cNvSpPr>
          <p:nvPr>
            <p:ph type="body" idx="1"/>
          </p:nvPr>
        </p:nvSpPr>
        <p:spPr>
          <a:xfrm>
            <a:off x="729450" y="1940350"/>
            <a:ext cx="8085300" cy="2953200"/>
          </a:xfrm>
          <a:prstGeom prst="rect">
            <a:avLst/>
          </a:prstGeom>
        </p:spPr>
        <p:txBody>
          <a:bodyPr spcFirstLastPara="1" wrap="square" lIns="91425" tIns="91425" rIns="91425" bIns="91425" anchor="t" anchorCtr="0">
            <a:normAutofit fontScale="92500" lnSpcReduction="10000"/>
          </a:bodyPr>
          <a:lstStyle/>
          <a:p>
            <a:pPr marL="457200" lvl="0" indent="-312300" algn="l" rtl="0">
              <a:lnSpc>
                <a:spcPct val="95000"/>
              </a:lnSpc>
              <a:spcBef>
                <a:spcPts val="0"/>
              </a:spcBef>
              <a:spcAft>
                <a:spcPts val="0"/>
              </a:spcAft>
              <a:buClr>
                <a:schemeClr val="dk2"/>
              </a:buClr>
              <a:buSzPct val="100000"/>
              <a:buChar char="●"/>
            </a:pPr>
            <a:r>
              <a:rPr lang="ja" sz="1425">
                <a:solidFill>
                  <a:schemeClr val="dk2"/>
                </a:solidFill>
              </a:rPr>
              <a:t>ユーザー母数が多い　　　：　多くの企業やエンジニア、デザイナー、学生が使っている</a:t>
            </a:r>
            <a:endParaRPr sz="1425">
              <a:solidFill>
                <a:schemeClr val="dk2"/>
              </a:solidFill>
            </a:endParaRPr>
          </a:p>
          <a:p>
            <a:pPr marL="0" lvl="0" indent="0" algn="l" rtl="0">
              <a:lnSpc>
                <a:spcPct val="95000"/>
              </a:lnSpc>
              <a:spcBef>
                <a:spcPts val="1200"/>
              </a:spcBef>
              <a:spcAft>
                <a:spcPts val="0"/>
              </a:spcAft>
              <a:buNone/>
            </a:pPr>
            <a:endParaRPr sz="1425">
              <a:solidFill>
                <a:schemeClr val="dk2"/>
              </a:solidFill>
            </a:endParaRPr>
          </a:p>
          <a:p>
            <a:pPr marL="457200" lvl="0" indent="-312300" algn="l" rtl="0">
              <a:lnSpc>
                <a:spcPct val="95000"/>
              </a:lnSpc>
              <a:spcBef>
                <a:spcPts val="1200"/>
              </a:spcBef>
              <a:spcAft>
                <a:spcPts val="0"/>
              </a:spcAft>
              <a:buClr>
                <a:schemeClr val="dk2"/>
              </a:buClr>
              <a:buSzPct val="100000"/>
              <a:buChar char="●"/>
            </a:pPr>
            <a:r>
              <a:rPr lang="ja" sz="1425">
                <a:solidFill>
                  <a:schemeClr val="dk2"/>
                </a:solidFill>
              </a:rPr>
              <a:t>完全無料　　　　　　　　：　主催側の運用費用、ユーザー側の参加費の決済手数料など</a:t>
            </a:r>
            <a:endParaRPr sz="1425">
              <a:solidFill>
                <a:schemeClr val="dk2"/>
              </a:solidFill>
            </a:endParaRPr>
          </a:p>
          <a:p>
            <a:pPr marL="0" lvl="0" indent="0" algn="l" rtl="0">
              <a:lnSpc>
                <a:spcPct val="95000"/>
              </a:lnSpc>
              <a:spcBef>
                <a:spcPts val="1200"/>
              </a:spcBef>
              <a:spcAft>
                <a:spcPts val="0"/>
              </a:spcAft>
              <a:buNone/>
            </a:pPr>
            <a:endParaRPr sz="1425">
              <a:solidFill>
                <a:schemeClr val="dk2"/>
              </a:solidFill>
            </a:endParaRPr>
          </a:p>
          <a:p>
            <a:pPr marL="457200" lvl="0" indent="-312300" algn="l" rtl="0">
              <a:lnSpc>
                <a:spcPct val="95000"/>
              </a:lnSpc>
              <a:spcBef>
                <a:spcPts val="1200"/>
              </a:spcBef>
              <a:spcAft>
                <a:spcPts val="0"/>
              </a:spcAft>
              <a:buClr>
                <a:schemeClr val="dk2"/>
              </a:buClr>
              <a:buSzPct val="100000"/>
              <a:buChar char="●"/>
            </a:pPr>
            <a:r>
              <a:rPr lang="ja" sz="1425">
                <a:solidFill>
                  <a:schemeClr val="dk2"/>
                </a:solidFill>
              </a:rPr>
              <a:t>情報発信がしやすい　　　：　一度予約したユーザーを自動的にメーリスに追加　</a:t>
            </a:r>
            <a:endParaRPr sz="1425">
              <a:solidFill>
                <a:schemeClr val="dk2"/>
              </a:solidFill>
            </a:endParaRPr>
          </a:p>
          <a:p>
            <a:pPr marL="0" lvl="0" indent="0" algn="l" rtl="0">
              <a:lnSpc>
                <a:spcPct val="95000"/>
              </a:lnSpc>
              <a:spcBef>
                <a:spcPts val="1200"/>
              </a:spcBef>
              <a:spcAft>
                <a:spcPts val="0"/>
              </a:spcAft>
              <a:buNone/>
            </a:pPr>
            <a:endParaRPr sz="1425">
              <a:solidFill>
                <a:schemeClr val="dk2"/>
              </a:solidFill>
            </a:endParaRPr>
          </a:p>
          <a:p>
            <a:pPr marL="457200" lvl="0" indent="-312300" algn="l" rtl="0">
              <a:lnSpc>
                <a:spcPct val="95000"/>
              </a:lnSpc>
              <a:spcBef>
                <a:spcPts val="1200"/>
              </a:spcBef>
              <a:spcAft>
                <a:spcPts val="0"/>
              </a:spcAft>
              <a:buClr>
                <a:schemeClr val="dk2"/>
              </a:buClr>
              <a:buSzPct val="100000"/>
              <a:buChar char="●"/>
            </a:pPr>
            <a:r>
              <a:rPr lang="ja" sz="1425">
                <a:solidFill>
                  <a:schemeClr val="dk2"/>
                </a:solidFill>
              </a:rPr>
              <a:t>参加者管理がしやすい　　：　参加者上限を設定でき、参加者のプロフィールを見ることができる</a:t>
            </a:r>
            <a:endParaRPr sz="1425">
              <a:solidFill>
                <a:schemeClr val="dk2"/>
              </a:solidFill>
            </a:endParaRPr>
          </a:p>
          <a:p>
            <a:pPr marL="0" lvl="0" indent="0" algn="l" rtl="0">
              <a:lnSpc>
                <a:spcPct val="95000"/>
              </a:lnSpc>
              <a:spcBef>
                <a:spcPts val="1200"/>
              </a:spcBef>
              <a:spcAft>
                <a:spcPts val="0"/>
              </a:spcAft>
              <a:buNone/>
            </a:pPr>
            <a:endParaRPr sz="1425">
              <a:solidFill>
                <a:schemeClr val="dk2"/>
              </a:solidFill>
            </a:endParaRPr>
          </a:p>
          <a:p>
            <a:pPr marL="457200" lvl="0" indent="-312300" algn="l" rtl="0">
              <a:lnSpc>
                <a:spcPct val="95000"/>
              </a:lnSpc>
              <a:spcBef>
                <a:spcPts val="1200"/>
              </a:spcBef>
              <a:spcAft>
                <a:spcPts val="0"/>
              </a:spcAft>
              <a:buClr>
                <a:schemeClr val="dk2"/>
              </a:buClr>
              <a:buSzPct val="100000"/>
              <a:buChar char="●"/>
            </a:pPr>
            <a:r>
              <a:rPr lang="ja" sz="1425">
                <a:solidFill>
                  <a:schemeClr val="dk2"/>
                </a:solidFill>
              </a:rPr>
              <a:t>予約時にアンケート入力必須設定や参加者のSNSにイベント情報を自動投稿する機能</a:t>
            </a:r>
            <a:endParaRPr>
              <a:solidFill>
                <a:schemeClr val="dk2"/>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490</Words>
  <Application>Microsoft Office PowerPoint</Application>
  <PresentationFormat>画面に合わせる (16:9)</PresentationFormat>
  <Paragraphs>65</Paragraphs>
  <Slides>12</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Meiryo</vt:lpstr>
      <vt:lpstr>Lato</vt:lpstr>
      <vt:lpstr>Arial</vt:lpstr>
      <vt:lpstr>Raleway</vt:lpstr>
      <vt:lpstr>Streamline</vt:lpstr>
      <vt:lpstr>エンジニア用TechQASlack とconnpassの導入に関する提案</vt:lpstr>
      <vt:lpstr>課題</vt:lpstr>
      <vt:lpstr>概要</vt:lpstr>
      <vt:lpstr>社内Wiki　demo</vt:lpstr>
      <vt:lpstr>用途</vt:lpstr>
      <vt:lpstr>ゴール</vt:lpstr>
      <vt:lpstr>継続させるためには</vt:lpstr>
      <vt:lpstr>connpassについて</vt:lpstr>
      <vt:lpstr>特徴</vt:lpstr>
      <vt:lpstr>connpass UI</vt:lpstr>
      <vt:lpstr>用途</vt:lpstr>
      <vt:lpstr>ご依頼事項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エンジニア用TechQASlack とconnpassの導入に関する提案</dc:title>
  <cp:lastModifiedBy>NT-190027</cp:lastModifiedBy>
  <cp:revision>5</cp:revision>
  <dcterms:modified xsi:type="dcterms:W3CDTF">2021-07-09T07:52:53Z</dcterms:modified>
</cp:coreProperties>
</file>