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handoutMasterIdLst>
    <p:handoutMasterId r:id="rId20"/>
  </p:handoutMasterIdLst>
  <p:sldIdLst>
    <p:sldId id="256" r:id="rId4"/>
    <p:sldId id="257" r:id="rId5"/>
    <p:sldId id="259" r:id="rId6"/>
    <p:sldId id="263" r:id="rId8"/>
    <p:sldId id="264" r:id="rId9"/>
    <p:sldId id="260" r:id="rId10"/>
    <p:sldId id="269" r:id="rId11"/>
    <p:sldId id="289" r:id="rId12"/>
    <p:sldId id="290" r:id="rId13"/>
    <p:sldId id="291" r:id="rId14"/>
    <p:sldId id="261" r:id="rId15"/>
    <p:sldId id="276" r:id="rId16"/>
    <p:sldId id="262" r:id="rId17"/>
    <p:sldId id="283" r:id="rId18"/>
    <p:sldId id="258"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37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0" autoAdjust="0"/>
    <p:restoredTop sz="99653" autoAdjust="0"/>
  </p:normalViewPr>
  <p:slideViewPr>
    <p:cSldViewPr snapToGrid="0">
      <p:cViewPr>
        <p:scale>
          <a:sx n="100" d="100"/>
          <a:sy n="100" d="100"/>
        </p:scale>
        <p:origin x="-822" y="-426"/>
      </p:cViewPr>
      <p:guideLst>
        <p:guide orient="horz" pos="2121"/>
        <p:guide pos="3756"/>
      </p:guideLst>
    </p:cSldViewPr>
  </p:slideViewPr>
  <p:notesTextViewPr>
    <p:cViewPr>
      <p:scale>
        <a:sx n="1" d="1"/>
        <a:sy n="1" d="1"/>
      </p:scale>
      <p:origin x="0" y="0"/>
    </p:cViewPr>
  </p:notesTextViewPr>
  <p:sorterViewPr>
    <p:cViewPr>
      <p:scale>
        <a:sx n="100" d="100"/>
        <a:sy n="100" d="100"/>
      </p:scale>
      <p:origin x="0" y="-762"/>
    </p:cViewPr>
  </p:sorterViewPr>
  <p:notesViewPr>
    <p:cSldViewPr snapToGrid="0">
      <p:cViewPr varScale="1">
        <p:scale>
          <a:sx n="60" d="100"/>
          <a:sy n="60" d="100"/>
        </p:scale>
        <p:origin x="249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7AAB20-9BA3-4335-B37F-047722B860B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C673A7-09B1-41CC-9E9B-923DBE8B170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032E-64D3-423A-A580-3AB796CE47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E24FE-0CEC-45DB-8C12-71701C1946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模板来自于：第一</a:t>
            </a:r>
            <a:r>
              <a:rPr lang="en-US" altLang="zh-CN" sz="1200" dirty="0" smtClean="0">
                <a:latin typeface="微软雅黑" panose="020B0503020204020204" pitchFamily="34" charset="-122"/>
                <a:ea typeface="微软雅黑" panose="020B0503020204020204" pitchFamily="34" charset="-122"/>
              </a:rPr>
              <a:t>PPT</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https://www.1ppt.com/</a:t>
            </a: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C2FE24FE-0CEC-45DB-8C12-71701C1946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9EAEC"/>
        </a:solidFill>
        <a:effectLst/>
      </p:bgPr>
    </p:bg>
    <p:spTree>
      <p:nvGrpSpPr>
        <p:cNvPr id="1" name=""/>
        <p:cNvGrpSpPr/>
        <p:nvPr/>
      </p:nvGrpSpPr>
      <p:grpSpPr>
        <a:xfrm>
          <a:off x="0" y="0"/>
          <a:ext cx="0" cy="0"/>
          <a:chOff x="0" y="0"/>
          <a:chExt cx="0" cy="0"/>
        </a:xfrm>
      </p:grpSpPr>
      <p:sp>
        <p:nvSpPr>
          <p:cNvPr id="8" name="矩形 7"/>
          <p:cNvSpPr/>
          <p:nvPr userDrawn="1"/>
        </p:nvSpPr>
        <p:spPr>
          <a:xfrm>
            <a:off x="133351" y="125730"/>
            <a:ext cx="11925300" cy="66065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
        <p:nvSpPr>
          <p:cNvPr id="7" name="TextBox 6"/>
          <p:cNvSpPr txBox="1"/>
          <p:nvPr userDrawn="1"/>
        </p:nvSpPr>
        <p:spPr>
          <a:xfrm>
            <a:off x="11651940" y="10325"/>
            <a:ext cx="540060"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模板</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http://www.1ppt.com/moban/</a:t>
            </a:r>
            <a:r>
              <a:rPr lang="zh-CN" altLang="en-US" sz="100" dirty="0">
                <a:latin typeface="微软雅黑" panose="020B0503020204020204" pitchFamily="34" charset="-122"/>
                <a:ea typeface="微软雅黑" panose="020B0503020204020204" pitchFamily="34" charset="-122"/>
              </a:rPr>
              <a:t> </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5EE30-12F6-4A9E-A864-405F152A0F8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1F490-DBDB-4726-B909-D5481FD1F0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jpeg"/><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014444" y="3133008"/>
            <a:ext cx="8163112" cy="117680"/>
            <a:chOff x="2445258" y="3544488"/>
            <a:chExt cx="8163112" cy="117680"/>
          </a:xfrm>
        </p:grpSpPr>
        <p:cxnSp>
          <p:nvCxnSpPr>
            <p:cNvPr id="4" name="直接连接符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a:stCxn id="5" idx="3"/>
            </p:cNvCxnSpPr>
            <p:nvPr/>
          </p:nvCxnSpPr>
          <p:spPr>
            <a:xfrm>
              <a:off x="2562938" y="3603328"/>
              <a:ext cx="8045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445258" y="3544488"/>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cxnSp>
        <p:nvCxnSpPr>
          <p:cNvPr id="10" name="直接连接符 9"/>
          <p:cNvCxnSpPr/>
          <p:nvPr/>
        </p:nvCxnSpPr>
        <p:spPr>
          <a:xfrm>
            <a:off x="9357360" y="1828800"/>
            <a:ext cx="0" cy="3535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95402" y="1771829"/>
            <a:ext cx="7454919" cy="1188720"/>
          </a:xfrm>
          <a:prstGeom prst="rect">
            <a:avLst/>
          </a:prstGeom>
          <a:noFill/>
          <a:effectLst/>
        </p:spPr>
        <p:txBody>
          <a:bodyPr wrap="square" rtlCol="0">
            <a:spAutoFit/>
          </a:bodyPr>
          <a:lstStyle/>
          <a:p>
            <a:pPr algn="r"/>
            <a:r>
              <a:rPr lang="zh-CN" sz="7200" dirty="0">
                <a:latin typeface="阿里巴巴普惠体 Light" pitchFamily="18" charset="-122"/>
                <a:ea typeface="阿里巴巴普惠体 Light" pitchFamily="18" charset="-122"/>
                <a:cs typeface="阿里巴巴普惠体 Light" pitchFamily="18" charset="-122"/>
                <a:sym typeface="Times New Roman" panose="02020603050405020304"/>
              </a:rPr>
              <a:t>职场面试官</a:t>
            </a:r>
            <a:endParaRPr lang="zh-CN" sz="7200" dirty="0">
              <a:latin typeface="阿里巴巴普惠体 Light" pitchFamily="18" charset="-122"/>
              <a:ea typeface="阿里巴巴普惠体 Light" pitchFamily="18" charset="-122"/>
              <a:cs typeface="阿里巴巴普惠体 Light" pitchFamily="18" charset="-122"/>
              <a:sym typeface="Times New Roman" panose="02020603050405020304"/>
            </a:endParaRPr>
          </a:p>
        </p:txBody>
      </p:sp>
      <p:sp>
        <p:nvSpPr>
          <p:cNvPr id="15" name="TextBox 14"/>
          <p:cNvSpPr txBox="1"/>
          <p:nvPr/>
        </p:nvSpPr>
        <p:spPr>
          <a:xfrm>
            <a:off x="3715956" y="3463727"/>
            <a:ext cx="5034280" cy="1198880"/>
          </a:xfrm>
          <a:prstGeom prst="rect">
            <a:avLst/>
          </a:prstGeom>
          <a:noFill/>
        </p:spPr>
        <p:txBody>
          <a:bodyPr wrap="none" rtlCol="0">
            <a:spAutoFit/>
          </a:bodyPr>
          <a:lstStyle/>
          <a:p>
            <a:pPr algn="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  钟蕊念：</a:t>
            </a:r>
            <a:r>
              <a:rPr 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出镜、</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视频剪辑</a:t>
            </a:r>
            <a:r>
              <a:rPr 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a:t>
            </a:r>
            <a:r>
              <a:rPr lang="en-US" alt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PPT</a:t>
            </a:r>
            <a:r>
              <a:rPr lang="zh-CN" altLang="en-US"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制作、</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演讲汇报</a:t>
            </a:r>
            <a:endPar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endParaRPr>
          </a:p>
          <a:p>
            <a:pPr algn="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李彬昕：</a:t>
            </a:r>
            <a:r>
              <a:rPr 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产品总负责人、</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原型</a:t>
            </a:r>
            <a:r>
              <a:rPr 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a:t>
            </a:r>
            <a:r>
              <a:rPr lang="en-US" alt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UI</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及交互设计 </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 </a:t>
            </a:r>
            <a:endPar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endParaRPr>
          </a:p>
          <a:p>
            <a:pPr algn="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郭思崎：</a:t>
            </a:r>
            <a:r>
              <a:rPr 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视频拍摄、</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报告撰写 </a:t>
            </a:r>
            <a:endPar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endParaRPr>
          </a:p>
          <a:p>
            <a:pPr algn="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彭玉展：</a:t>
            </a:r>
            <a:r>
              <a:rPr lang="zh-CN"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出镜、</a:t>
            </a:r>
            <a:r>
              <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rPr>
              <a:t>分镜设计</a:t>
            </a:r>
            <a:endParaRPr dirty="0">
              <a:solidFill>
                <a:schemeClr val="tx1">
                  <a:lumMod val="65000"/>
                  <a:lumOff val="35000"/>
                </a:schemeClr>
              </a:solidFill>
              <a:latin typeface="Times New Roman" panose="02020603050405020304"/>
              <a:ea typeface="微软雅黑" panose="020B0503020204020204" pitchFamily="34" charset="-122"/>
              <a:cs typeface="+mn-ea"/>
              <a:sym typeface="Times New Roman" panose="02020603050405020304"/>
            </a:endParaRPr>
          </a:p>
        </p:txBody>
      </p:sp>
      <p:sp>
        <p:nvSpPr>
          <p:cNvPr id="17" name="PA-文本框 8"/>
          <p:cNvSpPr txBox="1"/>
          <p:nvPr>
            <p:custDataLst>
              <p:tags r:id="rId1"/>
            </p:custDataLst>
          </p:nvPr>
        </p:nvSpPr>
        <p:spPr>
          <a:xfrm>
            <a:off x="10041612" y="6002532"/>
            <a:ext cx="1909667" cy="335280"/>
          </a:xfrm>
          <a:prstGeom prst="rect">
            <a:avLst/>
          </a:prstGeom>
          <a:noFill/>
        </p:spPr>
        <p:txBody>
          <a:bodyPr wrap="square" rtlCol="0">
            <a:spAutoFit/>
            <a:scene3d>
              <a:camera prst="orthographicFront"/>
              <a:lightRig rig="threePt" dir="t"/>
            </a:scene3d>
            <a:sp3d contourW="12700"/>
          </a:bodyPr>
          <a:lstStyle/>
          <a:p>
            <a:pPr algn="ctr"/>
            <a:r>
              <a:rPr lang="en-US" altLang="zh-CN"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rPr>
              <a:t>2024/11/14</a:t>
            </a:r>
            <a:endParaRPr lang="zh-CN" altLang="en-US"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endParaRPr>
          </a:p>
        </p:txBody>
      </p:sp>
      <p:pic>
        <p:nvPicPr>
          <p:cNvPr id="2" name="图片 1" descr="微信图片_20241113215153"/>
          <p:cNvPicPr>
            <a:picLocks noChangeAspect="1"/>
          </p:cNvPicPr>
          <p:nvPr/>
        </p:nvPicPr>
        <p:blipFill>
          <a:blip r:embed="rId2"/>
          <a:stretch>
            <a:fillRect/>
          </a:stretch>
        </p:blipFill>
        <p:spPr>
          <a:xfrm>
            <a:off x="2752725" y="1819910"/>
            <a:ext cx="1092200" cy="109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par>
                          <p:cTn id="17" fill="hold">
                            <p:stCondLst>
                              <p:cond delay="12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700"/>
                            </p:stCondLst>
                            <p:childTnLst>
                              <p:par>
                                <p:cTn id="22" presetID="14" presetClass="entr" presetSubtype="10" fill="hold" grpId="0" nodeType="afterEffect">
                                  <p:stCondLst>
                                    <p:cond delay="0"/>
                                  </p:stCondLst>
                                  <p:iterate type="lt">
                                    <p:tmPct val="10000"/>
                                  </p:iterate>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480" y="942340"/>
            <a:ext cx="4881245" cy="8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89940" y="466090"/>
            <a:ext cx="5307965"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场景三：AI运作发送虚拟面试筛选人才</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35" name="组合 34"/>
          <p:cNvGrpSpPr/>
          <p:nvPr/>
        </p:nvGrpSpPr>
        <p:grpSpPr>
          <a:xfrm>
            <a:off x="2981325" y="1151890"/>
            <a:ext cx="5683250" cy="579120"/>
            <a:chOff x="14999" y="2002"/>
            <a:chExt cx="8950" cy="912"/>
          </a:xfrm>
        </p:grpSpPr>
        <p:sp>
          <p:nvSpPr>
            <p:cNvPr id="32" name="文本框 31"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4999" y="2002"/>
              <a:ext cx="928" cy="912"/>
            </a:xfrm>
            <a:prstGeom prst="rect">
              <a:avLst/>
            </a:prstGeom>
            <a:solidFill>
              <a:schemeClr val="tx1"/>
            </a:solid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04</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4" name="Rectangle 6"/>
            <p:cNvSpPr/>
            <p:nvPr/>
          </p:nvSpPr>
          <p:spPr>
            <a:xfrm>
              <a:off x="16019" y="2110"/>
              <a:ext cx="7930" cy="604"/>
            </a:xfrm>
            <a:prstGeom prst="rect">
              <a:avLst/>
            </a:prstGeom>
          </p:spPr>
          <p:txBody>
            <a:bodyPr wrap="square">
              <a:spAutoFit/>
            </a:bodyPr>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发起真人线上聊天、真人面试或者发送线下面试邀请</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grpSp>
      <p:pic>
        <p:nvPicPr>
          <p:cNvPr id="2" name="图片 1"/>
          <p:cNvPicPr>
            <a:picLocks noChangeAspect="1"/>
          </p:cNvPicPr>
          <p:nvPr/>
        </p:nvPicPr>
        <p:blipFill>
          <a:blip r:embed="rId1"/>
          <a:stretch>
            <a:fillRect/>
          </a:stretch>
        </p:blipFill>
        <p:spPr>
          <a:xfrm>
            <a:off x="7423785" y="1819275"/>
            <a:ext cx="2208530" cy="4813935"/>
          </a:xfrm>
          <a:prstGeom prst="rect">
            <a:avLst/>
          </a:prstGeom>
        </p:spPr>
      </p:pic>
      <p:sp>
        <p:nvSpPr>
          <p:cNvPr id="3" name="矩形 2"/>
          <p:cNvSpPr/>
          <p:nvPr/>
        </p:nvSpPr>
        <p:spPr>
          <a:xfrm>
            <a:off x="8164830" y="3836035"/>
            <a:ext cx="883285" cy="2647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5026025" y="1819910"/>
            <a:ext cx="2242185" cy="4813300"/>
          </a:xfrm>
          <a:prstGeom prst="rect">
            <a:avLst/>
          </a:prstGeom>
        </p:spPr>
      </p:pic>
      <p:pic>
        <p:nvPicPr>
          <p:cNvPr id="6" name="图片 5"/>
          <p:cNvPicPr>
            <a:picLocks noChangeAspect="1"/>
          </p:cNvPicPr>
          <p:nvPr/>
        </p:nvPicPr>
        <p:blipFill>
          <a:blip r:embed="rId3"/>
          <a:stretch>
            <a:fillRect/>
          </a:stretch>
        </p:blipFill>
        <p:spPr>
          <a:xfrm>
            <a:off x="2632710" y="1819910"/>
            <a:ext cx="2235200" cy="4822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03</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3148788" y="2416719"/>
            <a:ext cx="5090536" cy="100584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latin typeface="华文楷体" panose="02010600040101010101" charset="-122"/>
                <a:ea typeface="华文楷体" panose="02010600040101010101" charset="-122"/>
                <a:sym typeface="Times New Roman" panose="02020603050405020304"/>
              </a:rPr>
              <a:t>分镜设计</a:t>
            </a:r>
            <a:endParaRPr lang="zh-CN" altLang="en-US" dirty="0">
              <a:latin typeface="华文楷体" panose="02010600040101010101" charset="-122"/>
              <a:ea typeface="华文楷体" panose="02010600040101010101" charset="-122"/>
              <a:sym typeface="Times New Roman" panose="02020603050405020304"/>
            </a:endParaRPr>
          </a:p>
        </p:txBody>
      </p:sp>
      <p:pic>
        <p:nvPicPr>
          <p:cNvPr id="5" name="图片 4" descr="微信图片_20241113215153"/>
          <p:cNvPicPr>
            <a:picLocks noChangeAspect="1"/>
          </p:cNvPicPr>
          <p:nvPr/>
        </p:nvPicPr>
        <p:blipFill>
          <a:blip r:embed="rId1"/>
          <a:stretch>
            <a:fillRect/>
          </a:stretch>
        </p:blipFill>
        <p:spPr>
          <a:xfrm>
            <a:off x="316230" y="326390"/>
            <a:ext cx="10922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脚本</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10" name="Group 25"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8064500" y="1427479"/>
            <a:ext cx="3623310" cy="4533265"/>
            <a:chOff x="682407" y="1612222"/>
            <a:chExt cx="7207177" cy="4531897"/>
          </a:xfrm>
        </p:grpSpPr>
        <p:sp>
          <p:nvSpPr>
            <p:cNvPr id="12" name="Rectangle 6"/>
            <p:cNvSpPr/>
            <p:nvPr/>
          </p:nvSpPr>
          <p:spPr>
            <a:xfrm>
              <a:off x="682407" y="2215290"/>
              <a:ext cx="7207177" cy="3928829"/>
            </a:xfrm>
            <a:prstGeom prst="rect">
              <a:avLst/>
            </a:prstGeom>
          </p:spPr>
          <p:txBody>
            <a:bodyPr wrap="square">
              <a:spAutoFit/>
            </a:bodyPr>
            <a:lstStyle/>
            <a:p>
              <a:pPr defTabSz="913765">
                <a:lnSpc>
                  <a:spcPct val="120000"/>
                </a:lnSpc>
              </a:pPr>
              <a:r>
                <a:rPr lang="en-US" altLang="zh-CN"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r>
                <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办公室里，女士A收到了公司发布的招聘任务，需要招聘一位web前端工程师，于是她拿起了手机打开了AI职场面试官app。</a:t>
              </a:r>
              <a:endPar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a:p>
              <a:pPr defTabSz="913765">
                <a:lnSpc>
                  <a:spcPct val="120000"/>
                </a:lnSpc>
              </a:pPr>
              <a:r>
                <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A之前使用过AI职场面试官app，使用她的个人账户登录之后进入了企业端界面，她点击了找人才功能，发布了岗位要求，等待应聘者投递简历。不久，系统收到了大量投递的简历，并且筛选出来数份符合要求的简历，向他们发送了虚拟面试邀请。</a:t>
              </a:r>
              <a:endPar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a:p>
              <a:pPr defTabSz="913765">
                <a:lnSpc>
                  <a:spcPct val="120000"/>
                </a:lnSpc>
              </a:pPr>
              <a:r>
                <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AI系统与应聘者们约定了虚拟面试时间，在面试结束后，系统生成了评估报告，报告记录了面试者的相关专业知识水平和具体面试表现，并且给出了契合岗位的程度。A看了评估报告之后十分满意，决定与他们约定时间面谈，决定是否正式录用。</a:t>
              </a:r>
              <a:endPar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13" name="Rectangle 8"/>
            <p:cNvSpPr/>
            <p:nvPr/>
          </p:nvSpPr>
          <p:spPr>
            <a:xfrm>
              <a:off x="1988440" y="1612222"/>
              <a:ext cx="4818678" cy="603068"/>
            </a:xfrm>
            <a:prstGeom prst="rect">
              <a:avLst/>
            </a:prstGeom>
          </p:spPr>
          <p:txBody>
            <a:bodyPr wrap="square">
              <a:spAutoFit/>
            </a:bodyPr>
            <a:lstStyle/>
            <a:p>
              <a:pPr defTabSz="913765">
                <a:lnSpc>
                  <a:spcPct val="120000"/>
                </a:lnSpc>
              </a:pPr>
              <a:r>
                <a:rPr lang="zh-CN" altLang="en-US" sz="2800" b="1" dirty="0">
                  <a:solidFill>
                    <a:schemeClr val="tx1"/>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智能筛选人才</a:t>
              </a:r>
              <a:endParaRPr lang="zh-CN" altLang="en-US" sz="2800" b="1" dirty="0">
                <a:solidFill>
                  <a:schemeClr val="tx1"/>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14" name="Group 26"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772795" y="1390014"/>
            <a:ext cx="3213100" cy="4568826"/>
            <a:chOff x="32498" y="3195164"/>
            <a:chExt cx="8310215" cy="4567447"/>
          </a:xfrm>
        </p:grpSpPr>
        <p:sp>
          <p:nvSpPr>
            <p:cNvPr id="15" name="Rectangle 11"/>
            <p:cNvSpPr/>
            <p:nvPr/>
          </p:nvSpPr>
          <p:spPr>
            <a:xfrm>
              <a:off x="32498" y="3833782"/>
              <a:ext cx="8310215" cy="3928829"/>
            </a:xfrm>
            <a:prstGeom prst="rect">
              <a:avLst/>
            </a:prstGeom>
          </p:spPr>
          <p:txBody>
            <a:bodyPr wrap="square">
              <a:spAutoFit/>
            </a:bodyPr>
            <a:lstStyle/>
            <a:p>
              <a:pPr defTabSz="913765">
                <a:lnSpc>
                  <a:spcPct val="120000"/>
                </a:lnSpc>
              </a:pPr>
              <a:r>
                <a:rPr lang="en-US" altLang="zh-CN"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r>
                <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小B是北京语言大学即将毕业的大四学生，他想要应聘成为一位web前端工程师或者产品经理，但是由于没有应聘和面试经验，不知道该如何让自己的简历更出彩，这个时候他打开AI职场面试官app，进入用户端页面，点击简历页面，点击AI润色简历功能，根据AI的提示，B输入了自己的简历和wen前端工程师的职业要求，确认后，AI系统润色使这份简历更贴合web前端工程师的职业需求，然后B又把职业要求改为了产品经理，生成了另一份贴合产品经理需求的简历。B查看了生成的简历之后非常满意，于是将这两份简历分别标上了不同标签保存了起来。</a:t>
              </a:r>
              <a:endPar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16" name="Rectangle 12"/>
            <p:cNvSpPr/>
            <p:nvPr/>
          </p:nvSpPr>
          <p:spPr>
            <a:xfrm>
              <a:off x="2162608" y="3195164"/>
              <a:ext cx="4406385" cy="603068"/>
            </a:xfrm>
            <a:prstGeom prst="rect">
              <a:avLst/>
            </a:prstGeom>
          </p:spPr>
          <p:txBody>
            <a:bodyPr wrap="square">
              <a:spAutoFit/>
            </a:bodyPr>
            <a:lstStyle/>
            <a:p>
              <a:pPr defTabSz="913765">
                <a:lnSpc>
                  <a:spcPct val="120000"/>
                </a:lnSpc>
              </a:pPr>
              <a:r>
                <a:rPr lang="zh-CN" altLang="en-US" sz="28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简历助手</a:t>
              </a:r>
              <a:endParaRPr lang="zh-CN" altLang="en-US" sz="28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17" name="Group 27"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4314190" y="1392555"/>
            <a:ext cx="3274060" cy="4551045"/>
            <a:chOff x="-2612" y="4596452"/>
            <a:chExt cx="7638584" cy="4551555"/>
          </a:xfrm>
        </p:grpSpPr>
        <p:sp>
          <p:nvSpPr>
            <p:cNvPr id="18" name="Rectangle 15"/>
            <p:cNvSpPr/>
            <p:nvPr/>
          </p:nvSpPr>
          <p:spPr>
            <a:xfrm>
              <a:off x="-2612" y="5217552"/>
              <a:ext cx="7638584" cy="3930455"/>
            </a:xfrm>
            <a:prstGeom prst="rect">
              <a:avLst/>
            </a:prstGeom>
          </p:spPr>
          <p:txBody>
            <a:bodyPr wrap="square">
              <a:spAutoFit/>
            </a:bodyPr>
            <a:lstStyle/>
            <a:p>
              <a:pPr defTabSz="913765">
                <a:lnSpc>
                  <a:spcPct val="120000"/>
                </a:lnSpc>
              </a:pPr>
              <a:r>
                <a:rPr lang="en-US" altLang="zh-CN"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r>
                <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小B在生成了简历之后觉得自己如果只有简历出色并不能使自己面试通过，实际面试能力也需要加强，于是他打开了AI职场面试官app，点击了面试页面，打算使用虚拟面试功能强化自己的面试能力。他设定职业为web前端工程师，然后开启了虚拟面试。虚拟面试会尽可能模拟真实面试情景。面试结束后，虚拟面试官基于B的web前端工程师的专业知识要求和面试临场表现生成了一份评估报告，并且在报告上标注了B需要改进和加强的地方。随后B又把职业设定为产品经理，生成了另一份基于产品经理要求的评估报告，B把这两份报告保存了起来。</a:t>
              </a:r>
              <a:endParaRPr lang="zh-CN" altLang="en-US" sz="14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19" name="Rectangle 16"/>
            <p:cNvSpPr/>
            <p:nvPr/>
          </p:nvSpPr>
          <p:spPr>
            <a:xfrm>
              <a:off x="1964812" y="4596452"/>
              <a:ext cx="4385223" cy="603318"/>
            </a:xfrm>
            <a:prstGeom prst="rect">
              <a:avLst/>
            </a:prstGeom>
          </p:spPr>
          <p:txBody>
            <a:bodyPr wrap="square">
              <a:spAutoFit/>
            </a:bodyPr>
            <a:lstStyle/>
            <a:p>
              <a:pPr defTabSz="913765">
                <a:lnSpc>
                  <a:spcPct val="120000"/>
                </a:lnSpc>
              </a:pPr>
              <a:r>
                <a:rPr lang="zh-CN" altLang="en-US" sz="2800" b="1" dirty="0">
                  <a:solidFill>
                    <a:prstClr val="black">
                      <a:lumMod val="75000"/>
                      <a:lumOff val="2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rPr>
                <a:t>虚拟面试</a:t>
              </a:r>
              <a:endParaRPr lang="zh-CN" altLang="en-US" sz="2800" b="1" dirty="0">
                <a:solidFill>
                  <a:prstClr val="white">
                    <a:lumMod val="65000"/>
                  </a:prstClr>
                </a:solidFill>
                <a:latin typeface="Times New Roman" panose="02020603050405020304"/>
                <a:ea typeface="微软雅黑" panose="020B0503020204020204" pitchFamily="34" charset="-122"/>
                <a:cs typeface="Segoe UI" panose="020B0502040204020203" pitchFamily="34" charset="0"/>
                <a:sym typeface="Times New Roman" panose="02020603050405020304"/>
              </a:endParaRPr>
            </a:p>
          </p:txBody>
        </p:sp>
      </p:grpSp>
      <p:grpSp>
        <p:nvGrpSpPr>
          <p:cNvPr id="20" name="Group 5"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4026535" y="1292860"/>
            <a:ext cx="806450" cy="822960"/>
            <a:chOff x="829299" y="4671276"/>
            <a:chExt cx="1235317" cy="1235317"/>
          </a:xfrm>
        </p:grpSpPr>
        <p:sp>
          <p:nvSpPr>
            <p:cNvPr id="21" name="Partial Circle 13"/>
            <p:cNvSpPr/>
            <p:nvPr/>
          </p:nvSpPr>
          <p:spPr>
            <a:xfrm>
              <a:off x="829299" y="4671276"/>
              <a:ext cx="1235317" cy="1235317"/>
            </a:xfrm>
            <a:prstGeom prst="pie">
              <a:avLst/>
            </a:prstGeom>
            <a:solidFill>
              <a:sysClr val="window" lastClr="FFFFFF">
                <a:lumMod val="95000"/>
              </a:sysClr>
            </a:solidFill>
            <a:ln w="12700" cap="flat" cmpd="sng" algn="ctr">
              <a:noFill/>
              <a:prstDash val="solid"/>
              <a:miter lim="800000"/>
            </a:ln>
            <a:effectLst/>
          </p:spPr>
          <p:txBody>
            <a:bodyPr rtlCol="0" anchor="ctr"/>
            <a:lstStyle/>
            <a:p>
              <a:pPr algn="ctr" defTabSz="913765">
                <a:defRPr/>
              </a:pPr>
              <a:endParaRPr lang="en-US"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2" name="Oval 14"/>
            <p:cNvSpPr/>
            <p:nvPr/>
          </p:nvSpPr>
          <p:spPr>
            <a:xfrm>
              <a:off x="982831" y="4824808"/>
              <a:ext cx="928254" cy="928254"/>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3765">
                <a:defRPr/>
              </a:pPr>
              <a:endParaRPr lang="en-US" kern="0">
                <a:solidFill>
                  <a:prstClr val="white"/>
                </a:solidFill>
                <a:latin typeface="Times New Roman" panose="02020603050405020304"/>
                <a:ea typeface="微软雅黑" panose="020B0503020204020204" pitchFamily="34" charset="-122"/>
                <a:sym typeface="Times New Roman" panose="02020603050405020304"/>
              </a:endParaRPr>
            </a:p>
          </p:txBody>
        </p:sp>
        <p:sp>
          <p:nvSpPr>
            <p:cNvPr id="23" name="AutoShape 4"/>
            <p:cNvSpPr/>
            <p:nvPr/>
          </p:nvSpPr>
          <p:spPr bwMode="auto">
            <a:xfrm>
              <a:off x="1270702" y="5105578"/>
              <a:ext cx="365421" cy="366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7965"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grpSp>
      <p:grpSp>
        <p:nvGrpSpPr>
          <p:cNvPr id="24" name="Group 3"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494665" y="1243965"/>
            <a:ext cx="896620" cy="896620"/>
            <a:chOff x="834525" y="3220410"/>
            <a:chExt cx="1235317" cy="1235317"/>
          </a:xfrm>
        </p:grpSpPr>
        <p:sp>
          <p:nvSpPr>
            <p:cNvPr id="25" name="Partial Circle 9"/>
            <p:cNvSpPr/>
            <p:nvPr/>
          </p:nvSpPr>
          <p:spPr>
            <a:xfrm>
              <a:off x="834525" y="3220410"/>
              <a:ext cx="1235317" cy="1235317"/>
            </a:xfrm>
            <a:prstGeom prst="pie">
              <a:avLst/>
            </a:prstGeom>
            <a:solidFill>
              <a:sysClr val="window" lastClr="FFFFFF">
                <a:lumMod val="95000"/>
              </a:sysClr>
            </a:solidFill>
            <a:ln w="12700" cap="flat" cmpd="sng" algn="ctr">
              <a:noFill/>
              <a:prstDash val="solid"/>
              <a:miter lim="800000"/>
            </a:ln>
            <a:effectLst/>
          </p:spPr>
          <p:txBody>
            <a:bodyPr rtlCol="0" anchor="ctr"/>
            <a:lstStyle/>
            <a:p>
              <a:pPr algn="ctr" defTabSz="913765">
                <a:defRPr/>
              </a:pPr>
              <a:endParaRPr lang="en-US"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26" name="Oval 10"/>
            <p:cNvSpPr/>
            <p:nvPr/>
          </p:nvSpPr>
          <p:spPr>
            <a:xfrm>
              <a:off x="988057" y="3373942"/>
              <a:ext cx="928254" cy="928254"/>
            </a:xfrm>
            <a:prstGeom prst="ellipse">
              <a:avLst/>
            </a:prstGeom>
            <a:solidFill>
              <a:schemeClr val="bg1">
                <a:lumMod val="75000"/>
              </a:schemeClr>
            </a:solidFill>
            <a:ln w="12700" cap="flat" cmpd="sng" algn="ctr">
              <a:noFill/>
              <a:prstDash val="solid"/>
              <a:miter lim="800000"/>
            </a:ln>
            <a:effectLst/>
          </p:spPr>
          <p:txBody>
            <a:bodyPr rtlCol="0" anchor="ctr"/>
            <a:lstStyle/>
            <a:p>
              <a:pPr algn="ctr" defTabSz="913765">
                <a:defRPr/>
              </a:pPr>
              <a:endParaRPr lang="en-US" kern="0">
                <a:solidFill>
                  <a:prstClr val="white"/>
                </a:solidFill>
                <a:latin typeface="Times New Roman" panose="02020603050405020304"/>
                <a:ea typeface="微软雅黑" panose="020B0503020204020204" pitchFamily="34" charset="-122"/>
                <a:sym typeface="Times New Roman" panose="02020603050405020304"/>
              </a:endParaRPr>
            </a:p>
          </p:txBody>
        </p:sp>
        <p:grpSp>
          <p:nvGrpSpPr>
            <p:cNvPr id="27" name="Group 18"/>
            <p:cNvGrpSpPr/>
            <p:nvPr/>
          </p:nvGrpSpPr>
          <p:grpSpPr>
            <a:xfrm>
              <a:off x="1312032" y="3651502"/>
              <a:ext cx="259540" cy="378334"/>
              <a:chOff x="5429367" y="4908078"/>
              <a:chExt cx="319088" cy="465138"/>
            </a:xfrm>
            <a:solidFill>
              <a:sysClr val="window" lastClr="FFFFFF"/>
            </a:solidFill>
          </p:grpSpPr>
          <p:sp>
            <p:nvSpPr>
              <p:cNvPr id="28" name="AutoShape 97"/>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7965"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sp>
            <p:nvSpPr>
              <p:cNvPr id="29" name="AutoShape 98"/>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7965"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sp>
            <p:nvSpPr>
              <p:cNvPr id="30" name="AutoShape 99"/>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7965"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grpSp>
      </p:grpSp>
      <p:grpSp>
        <p:nvGrpSpPr>
          <p:cNvPr id="31" name="Group 1" descr="e7d195523061f1c08d347f6bf0421bdacd46f3c1815d51b81E1CE79090F8942429A56C6AE2B3163BABA1A3FCE285BEC4FF43A5085572A94AD2C0A17AE448F24FA68DD62479D8C0666FEB6710638384D2F47D54AD7F2B38C3B3201427C66163307D06E69945807F20D554579ED3BA1CDBE7C70C27D334684D3B2DF7D1C522E5C239811152D333AEF231E5E7F3656247FE"/>
          <p:cNvGrpSpPr/>
          <p:nvPr/>
        </p:nvGrpSpPr>
        <p:grpSpPr>
          <a:xfrm>
            <a:off x="7773035" y="1332230"/>
            <a:ext cx="764540" cy="764540"/>
            <a:chOff x="834525" y="1766334"/>
            <a:chExt cx="1235317" cy="1235317"/>
          </a:xfrm>
        </p:grpSpPr>
        <p:sp>
          <p:nvSpPr>
            <p:cNvPr id="32" name="Partial Circle 4"/>
            <p:cNvSpPr/>
            <p:nvPr/>
          </p:nvSpPr>
          <p:spPr>
            <a:xfrm>
              <a:off x="834525" y="1766334"/>
              <a:ext cx="1235317" cy="1235317"/>
            </a:xfrm>
            <a:prstGeom prst="pie">
              <a:avLst/>
            </a:prstGeom>
            <a:solidFill>
              <a:sysClr val="window" lastClr="FFFFFF">
                <a:lumMod val="95000"/>
              </a:sysClr>
            </a:solidFill>
            <a:ln w="12700" cap="flat" cmpd="sng" algn="ctr">
              <a:noFill/>
              <a:prstDash val="solid"/>
              <a:miter lim="800000"/>
            </a:ln>
            <a:effectLst/>
          </p:spPr>
          <p:txBody>
            <a:bodyPr rtlCol="0" anchor="ctr"/>
            <a:lstStyle/>
            <a:p>
              <a:pPr algn="ctr" defTabSz="913765">
                <a:defRPr/>
              </a:pPr>
              <a:endParaRPr lang="en-US" kern="0">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3" name="Oval 2"/>
            <p:cNvSpPr/>
            <p:nvPr/>
          </p:nvSpPr>
          <p:spPr>
            <a:xfrm>
              <a:off x="988057" y="1919866"/>
              <a:ext cx="928254" cy="928254"/>
            </a:xfrm>
            <a:prstGeom prst="ellipse">
              <a:avLst/>
            </a:prstGeom>
            <a:solidFill>
              <a:schemeClr val="bg1">
                <a:lumMod val="85000"/>
              </a:schemeClr>
            </a:solidFill>
            <a:ln w="12700" cap="flat" cmpd="sng" algn="ctr">
              <a:noFill/>
              <a:prstDash val="solid"/>
              <a:miter lim="800000"/>
            </a:ln>
            <a:effectLst/>
          </p:spPr>
          <p:txBody>
            <a:bodyPr rtlCol="0" anchor="ctr"/>
            <a:lstStyle/>
            <a:p>
              <a:pPr algn="ctr" defTabSz="913765">
                <a:defRPr/>
              </a:pPr>
              <a:endParaRPr lang="en-US" kern="0">
                <a:solidFill>
                  <a:prstClr val="white"/>
                </a:solidFill>
                <a:latin typeface="Times New Roman" panose="02020603050405020304"/>
                <a:ea typeface="微软雅黑" panose="020B0503020204020204" pitchFamily="34" charset="-122"/>
                <a:sym typeface="Times New Roman" panose="02020603050405020304"/>
              </a:endParaRPr>
            </a:p>
          </p:txBody>
        </p:sp>
        <p:grpSp>
          <p:nvGrpSpPr>
            <p:cNvPr id="34" name="Group 22"/>
            <p:cNvGrpSpPr/>
            <p:nvPr/>
          </p:nvGrpSpPr>
          <p:grpSpPr>
            <a:xfrm>
              <a:off x="1257790" y="2211884"/>
              <a:ext cx="378333" cy="354445"/>
              <a:chOff x="5368132" y="3540125"/>
              <a:chExt cx="465138" cy="435769"/>
            </a:xfrm>
            <a:solidFill>
              <a:sysClr val="window" lastClr="FFFFFF"/>
            </a:solidFill>
          </p:grpSpPr>
          <p:sp>
            <p:nvSpPr>
              <p:cNvPr id="3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7965"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sp>
            <p:nvSpPr>
              <p:cNvPr id="3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227965"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Times New Roman" panose="02020603050405020304"/>
                  <a:ea typeface="微软雅黑" panose="020B0503020204020204" pitchFamily="34" charset="-122"/>
                  <a:sym typeface="Times New Roman" panose="02020603050405020304"/>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550"/>
                            </p:stCondLst>
                            <p:childTnLst>
                              <p:par>
                                <p:cTn id="22" presetID="2" presetClass="entr" presetSubtype="8" decel="10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750" fill="hold"/>
                                        <p:tgtEl>
                                          <p:spTgt spid="31"/>
                                        </p:tgtEl>
                                        <p:attrNameLst>
                                          <p:attrName>ppt_x</p:attrName>
                                        </p:attrNameLst>
                                      </p:cBhvr>
                                      <p:tavLst>
                                        <p:tav tm="0">
                                          <p:val>
                                            <p:strVal val="0-#ppt_w/2"/>
                                          </p:val>
                                        </p:tav>
                                        <p:tav tm="100000">
                                          <p:val>
                                            <p:strVal val="#ppt_x"/>
                                          </p:val>
                                        </p:tav>
                                      </p:tavLst>
                                    </p:anim>
                                    <p:anim calcmode="lin" valueType="num">
                                      <p:cBhvr additive="base">
                                        <p:cTn id="25" dur="750" fill="hold"/>
                                        <p:tgtEl>
                                          <p:spTgt spid="31"/>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750" fill="hold"/>
                                        <p:tgtEl>
                                          <p:spTgt spid="10"/>
                                        </p:tgtEl>
                                        <p:attrNameLst>
                                          <p:attrName>ppt_x</p:attrName>
                                        </p:attrNameLst>
                                      </p:cBhvr>
                                      <p:tavLst>
                                        <p:tav tm="0">
                                          <p:val>
                                            <p:strVal val="0-#ppt_w/2"/>
                                          </p:val>
                                        </p:tav>
                                        <p:tav tm="100000">
                                          <p:val>
                                            <p:strVal val="#ppt_x"/>
                                          </p:val>
                                        </p:tav>
                                      </p:tavLst>
                                    </p:anim>
                                    <p:anim calcmode="lin" valueType="num">
                                      <p:cBhvr additive="base">
                                        <p:cTn id="29" dur="75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550"/>
                            </p:stCondLst>
                            <p:childTnLst>
                              <p:par>
                                <p:cTn id="31" presetID="2" presetClass="entr" presetSubtype="8" decel="10000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0-#ppt_w/2"/>
                                          </p:val>
                                        </p:tav>
                                        <p:tav tm="100000">
                                          <p:val>
                                            <p:strVal val="#ppt_x"/>
                                          </p:val>
                                        </p:tav>
                                      </p:tavLst>
                                    </p:anim>
                                    <p:anim calcmode="lin" valueType="num">
                                      <p:cBhvr additive="base">
                                        <p:cTn id="34" dur="750" fill="hold"/>
                                        <p:tgtEl>
                                          <p:spTgt spid="24"/>
                                        </p:tgtEl>
                                        <p:attrNameLst>
                                          <p:attrName>ppt_y</p:attrName>
                                        </p:attrNameLst>
                                      </p:cBhvr>
                                      <p:tavLst>
                                        <p:tav tm="0">
                                          <p:val>
                                            <p:strVal val="#ppt_y"/>
                                          </p:val>
                                        </p:tav>
                                        <p:tav tm="100000">
                                          <p:val>
                                            <p:strVal val="#ppt_y"/>
                                          </p:val>
                                        </p:tav>
                                      </p:tavLst>
                                    </p:anim>
                                  </p:childTnLst>
                                </p:cTn>
                              </p:par>
                              <p:par>
                                <p:cTn id="35" presetID="2" presetClass="entr" presetSubtype="8" decel="10000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750" fill="hold"/>
                                        <p:tgtEl>
                                          <p:spTgt spid="14"/>
                                        </p:tgtEl>
                                        <p:attrNameLst>
                                          <p:attrName>ppt_x</p:attrName>
                                        </p:attrNameLst>
                                      </p:cBhvr>
                                      <p:tavLst>
                                        <p:tav tm="0">
                                          <p:val>
                                            <p:strVal val="0-#ppt_w/2"/>
                                          </p:val>
                                        </p:tav>
                                        <p:tav tm="100000">
                                          <p:val>
                                            <p:strVal val="#ppt_x"/>
                                          </p:val>
                                        </p:tav>
                                      </p:tavLst>
                                    </p:anim>
                                    <p:anim calcmode="lin" valueType="num">
                                      <p:cBhvr additive="base">
                                        <p:cTn id="38" dur="75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2550"/>
                            </p:stCondLst>
                            <p:childTnLst>
                              <p:par>
                                <p:cTn id="40" presetID="2" presetClass="entr" presetSubtype="8" decel="10000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750" fill="hold"/>
                                        <p:tgtEl>
                                          <p:spTgt spid="20"/>
                                        </p:tgtEl>
                                        <p:attrNameLst>
                                          <p:attrName>ppt_x</p:attrName>
                                        </p:attrNameLst>
                                      </p:cBhvr>
                                      <p:tavLst>
                                        <p:tav tm="0">
                                          <p:val>
                                            <p:strVal val="0-#ppt_w/2"/>
                                          </p:val>
                                        </p:tav>
                                        <p:tav tm="100000">
                                          <p:val>
                                            <p:strVal val="#ppt_x"/>
                                          </p:val>
                                        </p:tav>
                                      </p:tavLst>
                                    </p:anim>
                                    <p:anim calcmode="lin" valueType="num">
                                      <p:cBhvr additive="base">
                                        <p:cTn id="43" dur="750" fill="hold"/>
                                        <p:tgtEl>
                                          <p:spTgt spid="20"/>
                                        </p:tgtEl>
                                        <p:attrNameLst>
                                          <p:attrName>ppt_y</p:attrName>
                                        </p:attrNameLst>
                                      </p:cBhvr>
                                      <p:tavLst>
                                        <p:tav tm="0">
                                          <p:val>
                                            <p:strVal val="#ppt_y"/>
                                          </p:val>
                                        </p:tav>
                                        <p:tav tm="100000">
                                          <p:val>
                                            <p:strVal val="#ppt_y"/>
                                          </p:val>
                                        </p:tav>
                                      </p:tavLst>
                                    </p:anim>
                                  </p:childTnLst>
                                </p:cTn>
                              </p:par>
                              <p:par>
                                <p:cTn id="44" presetID="2" presetClass="entr" presetSubtype="8" decel="10000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04</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2698573" y="2358299"/>
            <a:ext cx="5090536" cy="100584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latin typeface="华文楷体" panose="02010600040101010101" charset="-122"/>
                <a:ea typeface="华文楷体" panose="02010600040101010101" charset="-122"/>
                <a:sym typeface="Times New Roman" panose="02020603050405020304"/>
              </a:rPr>
              <a:t>概念视频展示</a:t>
            </a:r>
            <a:endParaRPr lang="zh-CN" altLang="en-US" dirty="0">
              <a:latin typeface="华文楷体" panose="02010600040101010101" charset="-122"/>
              <a:ea typeface="华文楷体" panose="02010600040101010101" charset="-122"/>
              <a:sym typeface="Times New Roman" panose="02020603050405020304"/>
            </a:endParaRPr>
          </a:p>
        </p:txBody>
      </p:sp>
      <p:pic>
        <p:nvPicPr>
          <p:cNvPr id="5" name="图片 4" descr="微信图片_20241113215153"/>
          <p:cNvPicPr>
            <a:picLocks noChangeAspect="1"/>
          </p:cNvPicPr>
          <p:nvPr/>
        </p:nvPicPr>
        <p:blipFill>
          <a:blip r:embed="rId1"/>
          <a:stretch>
            <a:fillRect/>
          </a:stretch>
        </p:blipFill>
        <p:spPr>
          <a:xfrm>
            <a:off x="316230" y="326390"/>
            <a:ext cx="10922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视频展示</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pic>
        <p:nvPicPr>
          <p:cNvPr id="2" name="图片 1" descr="职场面试官视频-封面"/>
          <p:cNvPicPr>
            <a:picLocks noChangeAspect="1"/>
          </p:cNvPicPr>
          <p:nvPr/>
        </p:nvPicPr>
        <p:blipFill>
          <a:blip r:embed="rId1"/>
          <a:stretch>
            <a:fillRect/>
          </a:stretch>
        </p:blipFill>
        <p:spPr>
          <a:xfrm>
            <a:off x="1686560" y="1274445"/>
            <a:ext cx="8717915" cy="4903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55389" y="3621958"/>
            <a:ext cx="8163112" cy="117680"/>
            <a:chOff x="2445258" y="3544488"/>
            <a:chExt cx="8163112" cy="117680"/>
          </a:xfrm>
        </p:grpSpPr>
        <p:cxnSp>
          <p:nvCxnSpPr>
            <p:cNvPr id="4" name="直接连接符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a:stCxn id="5" idx="3"/>
            </p:cNvCxnSpPr>
            <p:nvPr/>
          </p:nvCxnSpPr>
          <p:spPr>
            <a:xfrm>
              <a:off x="2562938" y="3603328"/>
              <a:ext cx="8045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445258" y="3544488"/>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cxnSp>
        <p:nvCxnSpPr>
          <p:cNvPr id="10" name="直接连接符 9"/>
          <p:cNvCxnSpPr/>
          <p:nvPr/>
        </p:nvCxnSpPr>
        <p:spPr>
          <a:xfrm>
            <a:off x="9357360" y="1828800"/>
            <a:ext cx="0" cy="35356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7063" y="2492284"/>
            <a:ext cx="7105659" cy="1188720"/>
          </a:xfrm>
          <a:prstGeom prst="rect">
            <a:avLst/>
          </a:prstGeom>
          <a:noFill/>
          <a:effectLst/>
        </p:spPr>
        <p:txBody>
          <a:bodyPr wrap="square" rtlCol="0">
            <a:spAutoFit/>
          </a:bodyPr>
          <a:lstStyle/>
          <a:p>
            <a:pPr algn="r"/>
            <a:r>
              <a:rPr lang="zh-CN" sz="7200" dirty="0">
                <a:latin typeface="阿里巴巴普惠体 Light" pitchFamily="18" charset="-122"/>
                <a:ea typeface="阿里巴巴普惠体 Light" pitchFamily="18" charset="-122"/>
                <a:cs typeface="阿里巴巴普惠体 Light" pitchFamily="18" charset="-122"/>
                <a:sym typeface="Times New Roman" panose="02020603050405020304"/>
              </a:rPr>
              <a:t>感谢观看</a:t>
            </a:r>
            <a:endParaRPr lang="zh-CN" sz="7200" dirty="0">
              <a:latin typeface="阿里巴巴普惠体 Light" pitchFamily="18" charset="-122"/>
              <a:ea typeface="阿里巴巴普惠体 Light" pitchFamily="18" charset="-122"/>
              <a:cs typeface="阿里巴巴普惠体 Light" pitchFamily="18" charset="-122"/>
              <a:sym typeface="Times New Roman" panose="02020603050405020304"/>
            </a:endParaRPr>
          </a:p>
        </p:txBody>
      </p:sp>
      <p:sp>
        <p:nvSpPr>
          <p:cNvPr id="17" name="PA-文本框 8"/>
          <p:cNvSpPr txBox="1"/>
          <p:nvPr>
            <p:custDataLst>
              <p:tags r:id="rId1"/>
            </p:custDataLst>
          </p:nvPr>
        </p:nvSpPr>
        <p:spPr>
          <a:xfrm>
            <a:off x="10041612" y="6002532"/>
            <a:ext cx="1909667" cy="335280"/>
          </a:xfrm>
          <a:prstGeom prst="rect">
            <a:avLst/>
          </a:prstGeom>
          <a:noFill/>
        </p:spPr>
        <p:txBody>
          <a:bodyPr wrap="square" rtlCol="0">
            <a:spAutoFit/>
            <a:scene3d>
              <a:camera prst="orthographicFront"/>
              <a:lightRig rig="threePt" dir="t"/>
            </a:scene3d>
            <a:sp3d contourW="12700"/>
          </a:bodyPr>
          <a:lstStyle/>
          <a:p>
            <a:pPr algn="ctr"/>
            <a:r>
              <a:rPr lang="en-US" altLang="zh-CN"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rPr>
              <a:t>2024/11/14</a:t>
            </a:r>
            <a:endParaRPr lang="zh-CN" altLang="en-US" sz="1600" spc="300" dirty="0">
              <a:solidFill>
                <a:schemeClr val="tx1">
                  <a:lumMod val="75000"/>
                  <a:lumOff val="25000"/>
                </a:schemeClr>
              </a:solidFill>
              <a:latin typeface="Times New Roman" panose="02020603050405020304"/>
              <a:ea typeface="微软雅黑" panose="020B0503020204020204" pitchFamily="34" charset="-122"/>
              <a:cs typeface="+mn-ea"/>
              <a:sym typeface="Times New Roman" panose="02020603050405020304"/>
            </a:endParaRPr>
          </a:p>
        </p:txBody>
      </p:sp>
      <p:pic>
        <p:nvPicPr>
          <p:cNvPr id="2" name="图片 1" descr="微信图片_20241113215153"/>
          <p:cNvPicPr>
            <a:picLocks noChangeAspect="1"/>
          </p:cNvPicPr>
          <p:nvPr/>
        </p:nvPicPr>
        <p:blipFill>
          <a:blip r:embed="rId2"/>
          <a:stretch>
            <a:fillRect/>
          </a:stretch>
        </p:blipFill>
        <p:spPr>
          <a:xfrm>
            <a:off x="436245" y="443865"/>
            <a:ext cx="10922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par>
                          <p:cTn id="17" fill="hold">
                            <p:stCondLst>
                              <p:cond delay="1149"/>
                            </p:stCondLst>
                            <p:childTnLst>
                              <p:par>
                                <p:cTn id="18" presetID="14" presetClass="entr" presetSubtype="10" fill="hold" grpId="0" nodeType="afterEffect">
                                  <p:stCondLst>
                                    <p:cond delay="0"/>
                                  </p:stCondLst>
                                  <p:iterate type="lt">
                                    <p:tmPct val="10000"/>
                                  </p:iterate>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4947601" y="1028781"/>
            <a:ext cx="0" cy="50919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4888761" y="4311200"/>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 name="文本框 1"/>
          <p:cNvSpPr txBox="1"/>
          <p:nvPr/>
        </p:nvSpPr>
        <p:spPr>
          <a:xfrm>
            <a:off x="561975" y="2670678"/>
            <a:ext cx="4114800" cy="1015663"/>
          </a:xfrm>
          <a:prstGeom prst="rect">
            <a:avLst/>
          </a:prstGeom>
          <a:noFill/>
          <a:effectLst/>
        </p:spPr>
        <p:txBody>
          <a:bodyPr wrap="square" rtlCol="0">
            <a:spAutoFit/>
          </a:bodyPr>
          <a:lstStyle/>
          <a:p>
            <a:pPr algn="r"/>
            <a:r>
              <a:rPr lang="en-US" altLang="zh-CN" sz="6000" b="1" dirty="0">
                <a:solidFill>
                  <a:prstClr val="black"/>
                </a:solidFill>
                <a:latin typeface="阿里巴巴普惠体 Light" pitchFamily="18" charset="-122"/>
                <a:ea typeface="阿里巴巴普惠体 Light" pitchFamily="18" charset="-122"/>
                <a:cs typeface="阿里巴巴普惠体 Light" pitchFamily="18" charset="-122"/>
                <a:sym typeface="Times New Roman" panose="02020603050405020304"/>
              </a:rPr>
              <a:t>CONTENTS</a:t>
            </a:r>
            <a:endParaRPr lang="en-US" altLang="zh-CN" sz="6000" b="1" dirty="0">
              <a:solidFill>
                <a:prstClr val="black"/>
              </a:solidFill>
              <a:latin typeface="阿里巴巴普惠体 Light" pitchFamily="18" charset="-122"/>
              <a:ea typeface="阿里巴巴普惠体 Light" pitchFamily="18" charset="-122"/>
              <a:cs typeface="阿里巴巴普惠体 Light" pitchFamily="18" charset="-122"/>
              <a:sym typeface="Times New Roman" panose="02020603050405020304"/>
            </a:endParaRPr>
          </a:p>
        </p:txBody>
      </p:sp>
      <p:grpSp>
        <p:nvGrpSpPr>
          <p:cNvPr id="31" name="组合 30"/>
          <p:cNvGrpSpPr/>
          <p:nvPr/>
        </p:nvGrpSpPr>
        <p:grpSpPr>
          <a:xfrm>
            <a:off x="6908099" y="1426154"/>
            <a:ext cx="3386125" cy="923330"/>
            <a:chOff x="6885007" y="2303608"/>
            <a:chExt cx="3386125" cy="923330"/>
          </a:xfrm>
        </p:grpSpPr>
        <p:sp>
          <p:nvSpPr>
            <p:cNvPr id="32" name="文本框 3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rPr>
                <a:t>1</a:t>
              </a:r>
              <a:endParaRPr lang="zh-CN" altLang="en-US"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3" name="任意多边形: 形状 32"/>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4" name="文本框 3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417830"/>
            </a:xfrm>
            <a:prstGeom prst="rect">
              <a:avLst/>
            </a:prstGeom>
            <a:noFill/>
          </p:spPr>
          <p:txBody>
            <a:bodyPr wrap="square" rtlCol="0">
              <a:spAutoFit/>
            </a:bodyPr>
            <a:lstStyle/>
            <a:p>
              <a:pPr algn="ctr"/>
              <a:r>
                <a:rPr lang="zh-CN" altLang="en-US" sz="2000" dirty="0">
                  <a:latin typeface="Times New Roman" panose="02020603050405020304"/>
                  <a:ea typeface="微软雅黑" panose="020B0503020204020204" pitchFamily="34" charset="-122"/>
                  <a:sym typeface="Times New Roman" panose="02020603050405020304"/>
                </a:rPr>
                <a:t>问题及解决方案</a:t>
              </a:r>
              <a:endParaRPr lang="zh-CN" altLang="en-US" sz="2000" dirty="0">
                <a:latin typeface="Times New Roman" panose="02020603050405020304"/>
                <a:ea typeface="微软雅黑" panose="020B0503020204020204" pitchFamily="34" charset="-122"/>
                <a:sym typeface="Times New Roman" panose="02020603050405020304"/>
              </a:endParaRPr>
            </a:p>
          </p:txBody>
        </p:sp>
      </p:grpSp>
      <p:grpSp>
        <p:nvGrpSpPr>
          <p:cNvPr id="35" name="组合 34"/>
          <p:cNvGrpSpPr/>
          <p:nvPr/>
        </p:nvGrpSpPr>
        <p:grpSpPr>
          <a:xfrm>
            <a:off x="6908099" y="2576081"/>
            <a:ext cx="3386125" cy="1735208"/>
            <a:chOff x="6885007" y="2303608"/>
            <a:chExt cx="3386125" cy="1735208"/>
          </a:xfrm>
        </p:grpSpPr>
        <p:sp>
          <p:nvSpPr>
            <p:cNvPr id="36" name="文本框 3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rPr>
                <a:t>2</a:t>
              </a:r>
              <a:endParaRPr lang="zh-CN" altLang="en-US"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7" name="任意多边形: 形状 36"/>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38" name="文本框 3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61795" y="3620986"/>
              <a:ext cx="2502710" cy="417830"/>
            </a:xfrm>
            <a:prstGeom prst="rect">
              <a:avLst/>
            </a:prstGeom>
            <a:noFill/>
          </p:spPr>
          <p:txBody>
            <a:bodyPr wrap="square" rtlCol="0">
              <a:spAutoFit/>
            </a:bodyPr>
            <a:lstStyle/>
            <a:p>
              <a:pPr algn="ctr"/>
              <a:r>
                <a:rPr lang="zh-CN" altLang="en-US" sz="2000" dirty="0">
                  <a:latin typeface="Times New Roman" panose="02020603050405020304"/>
                  <a:ea typeface="微软雅黑" panose="020B0503020204020204" pitchFamily="34" charset="-122"/>
                  <a:sym typeface="Times New Roman" panose="02020603050405020304"/>
                </a:rPr>
                <a:t>分镜设计</a:t>
              </a:r>
              <a:endParaRPr lang="zh-CN" altLang="en-US" sz="2000" dirty="0">
                <a:latin typeface="Times New Roman" panose="02020603050405020304"/>
                <a:ea typeface="微软雅黑" panose="020B0503020204020204" pitchFamily="34" charset="-122"/>
                <a:sym typeface="Times New Roman" panose="02020603050405020304"/>
              </a:endParaRPr>
            </a:p>
          </p:txBody>
        </p:sp>
      </p:grpSp>
      <p:grpSp>
        <p:nvGrpSpPr>
          <p:cNvPr id="39" name="组合 38"/>
          <p:cNvGrpSpPr/>
          <p:nvPr/>
        </p:nvGrpSpPr>
        <p:grpSpPr>
          <a:xfrm>
            <a:off x="6908099" y="2749766"/>
            <a:ext cx="3386125" cy="1899572"/>
            <a:chOff x="6885007" y="1327366"/>
            <a:chExt cx="3386125" cy="1899572"/>
          </a:xfrm>
        </p:grpSpPr>
        <p:sp>
          <p:nvSpPr>
            <p:cNvPr id="40" name="文本框 39"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rPr>
                <a:t>3</a:t>
              </a:r>
              <a:endParaRPr lang="zh-CN" altLang="en-US"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41" name="任意多边形: 形状 40"/>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42" name="文本框 4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61795" y="1327366"/>
              <a:ext cx="2502710" cy="417830"/>
            </a:xfrm>
            <a:prstGeom prst="rect">
              <a:avLst/>
            </a:prstGeom>
            <a:noFill/>
          </p:spPr>
          <p:txBody>
            <a:bodyPr wrap="square" rtlCol="0">
              <a:spAutoFit/>
            </a:bodyPr>
            <a:lstStyle/>
            <a:p>
              <a:pPr algn="ctr"/>
              <a:r>
                <a:rPr lang="zh-CN" altLang="en-US" sz="2000" dirty="0">
                  <a:latin typeface="Times New Roman" panose="02020603050405020304"/>
                  <a:ea typeface="微软雅黑" panose="020B0503020204020204" pitchFamily="34" charset="-122"/>
                  <a:sym typeface="Times New Roman" panose="02020603050405020304"/>
                </a:rPr>
                <a:t>交互设计板</a:t>
              </a:r>
              <a:endParaRPr lang="zh-CN" altLang="en-US" sz="2000" dirty="0">
                <a:latin typeface="Times New Roman" panose="02020603050405020304"/>
                <a:ea typeface="微软雅黑" panose="020B0503020204020204" pitchFamily="34" charset="-122"/>
                <a:sym typeface="Times New Roman" panose="02020603050405020304"/>
              </a:endParaRPr>
            </a:p>
          </p:txBody>
        </p:sp>
      </p:grpSp>
      <p:grpSp>
        <p:nvGrpSpPr>
          <p:cNvPr id="43" name="组合 42"/>
          <p:cNvGrpSpPr/>
          <p:nvPr/>
        </p:nvGrpSpPr>
        <p:grpSpPr>
          <a:xfrm>
            <a:off x="6908099" y="4875936"/>
            <a:ext cx="3386125" cy="923330"/>
            <a:chOff x="6885007" y="2303608"/>
            <a:chExt cx="3386125" cy="923330"/>
          </a:xfrm>
        </p:grpSpPr>
        <p:sp>
          <p:nvSpPr>
            <p:cNvPr id="44" name="文本框 4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rPr>
                <a:t>4</a:t>
              </a:r>
              <a:endParaRPr lang="zh-CN" altLang="en-US" sz="5400" dirty="0">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45" name="任意多边形: 形状 44"/>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sp>
          <p:nvSpPr>
            <p:cNvPr id="46" name="文本框 4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417830"/>
            </a:xfrm>
            <a:prstGeom prst="rect">
              <a:avLst/>
            </a:prstGeom>
            <a:noFill/>
          </p:spPr>
          <p:txBody>
            <a:bodyPr wrap="square" rtlCol="0">
              <a:spAutoFit/>
            </a:bodyPr>
            <a:lstStyle/>
            <a:p>
              <a:pPr algn="ctr"/>
              <a:r>
                <a:rPr lang="zh-CN" altLang="en-US" sz="2000" dirty="0">
                  <a:latin typeface="Times New Roman" panose="02020603050405020304"/>
                  <a:ea typeface="微软雅黑" panose="020B0503020204020204" pitchFamily="34" charset="-122"/>
                  <a:sym typeface="Times New Roman" panose="02020603050405020304"/>
                </a:rPr>
                <a:t>概念视频展示</a:t>
              </a:r>
              <a:endParaRPr lang="zh-CN" altLang="en-US" sz="2000" dirty="0">
                <a:latin typeface="Times New Roman" panose="02020603050405020304"/>
                <a:ea typeface="微软雅黑" panose="020B0503020204020204" pitchFamily="34" charset="-122"/>
                <a:sym typeface="Times New Roman" panose="02020603050405020304"/>
              </a:endParaRPr>
            </a:p>
          </p:txBody>
        </p:sp>
      </p:grpSp>
      <p:sp>
        <p:nvSpPr>
          <p:cNvPr id="22" name="TextBox 3"/>
          <p:cNvSpPr txBox="1"/>
          <p:nvPr/>
        </p:nvSpPr>
        <p:spPr>
          <a:xfrm>
            <a:off x="0" y="1495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模板 </a:t>
            </a:r>
            <a:r>
              <a:rPr lang="en-US" altLang="zh-CN" sz="100" dirty="0">
                <a:noFill/>
                <a:latin typeface="微软雅黑" panose="020B0503020204020204" pitchFamily="34" charset="-122"/>
                <a:ea typeface="微软雅黑" panose="020B0503020204020204" pitchFamily="34" charset="-122"/>
              </a:rPr>
              <a:t>http://www.1ppt.com/moban/</a:t>
            </a:r>
            <a:r>
              <a:rPr lang="zh-CN" altLang="en-US" sz="100" dirty="0">
                <a:noFill/>
                <a:latin typeface="微软雅黑" panose="020B0503020204020204" pitchFamily="34" charset="-122"/>
                <a:ea typeface="微软雅黑" panose="020B0503020204020204" pitchFamily="34" charset="-122"/>
              </a:rPr>
              <a:t> </a:t>
            </a:r>
            <a:endParaRPr lang="en-US" altLang="zh-CN" sz="100" dirty="0">
              <a:noFill/>
              <a:latin typeface="微软雅黑" panose="020B0503020204020204" pitchFamily="34" charset="-122"/>
              <a:ea typeface="微软雅黑" panose="020B0503020204020204" pitchFamily="34" charset="-122"/>
            </a:endParaRPr>
          </a:p>
        </p:txBody>
      </p:sp>
      <p:pic>
        <p:nvPicPr>
          <p:cNvPr id="3" name="图片 2" descr="微信图片_20241113215153"/>
          <p:cNvPicPr>
            <a:picLocks noChangeAspect="1"/>
          </p:cNvPicPr>
          <p:nvPr/>
        </p:nvPicPr>
        <p:blipFill>
          <a:blip r:embed="rId1"/>
          <a:stretch>
            <a:fillRect/>
          </a:stretch>
        </p:blipFill>
        <p:spPr>
          <a:xfrm>
            <a:off x="389255" y="334010"/>
            <a:ext cx="10922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2"/>
                                        </p:tgtEl>
                                        <p:attrNameLst>
                                          <p:attrName>style.visibility</p:attrName>
                                        </p:attrNameLst>
                                      </p:cBhvr>
                                      <p:to>
                                        <p:strVal val="visible"/>
                                      </p:to>
                                    </p:set>
                                    <p:anim to="" calcmode="lin" valueType="num">
                                      <p:cBhvr>
                                        <p:cTn id="15" dur="700" fill="hold">
                                          <p:stCondLst>
                                            <p:cond delay="0"/>
                                          </p:stCondLst>
                                        </p:cTn>
                                        <p:tgtEl>
                                          <p:spTgt spid="2"/>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2"/>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87"/>
                            </p:stCondLst>
                            <p:childTnLst>
                              <p:par>
                                <p:cTn id="18" presetID="2" presetClass="entr" presetSubtype="2" decel="10000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1000" fill="hold"/>
                                        <p:tgtEl>
                                          <p:spTgt spid="31"/>
                                        </p:tgtEl>
                                        <p:attrNameLst>
                                          <p:attrName>ppt_x</p:attrName>
                                        </p:attrNameLst>
                                      </p:cBhvr>
                                      <p:tavLst>
                                        <p:tav tm="0">
                                          <p:val>
                                            <p:strVal val="1+#ppt_w/2"/>
                                          </p:val>
                                        </p:tav>
                                        <p:tav tm="100000">
                                          <p:val>
                                            <p:strVal val="#ppt_x"/>
                                          </p:val>
                                        </p:tav>
                                      </p:tavLst>
                                    </p:anim>
                                    <p:anim calcmode="lin" valueType="num">
                                      <p:cBhvr additive="base">
                                        <p:cTn id="21" dur="1000" fill="hold"/>
                                        <p:tgtEl>
                                          <p:spTgt spid="31"/>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fill="hold"/>
                                        <p:tgtEl>
                                          <p:spTgt spid="35"/>
                                        </p:tgtEl>
                                        <p:attrNameLst>
                                          <p:attrName>ppt_x</p:attrName>
                                        </p:attrNameLst>
                                      </p:cBhvr>
                                      <p:tavLst>
                                        <p:tav tm="0">
                                          <p:val>
                                            <p:strVal val="1+#ppt_w/2"/>
                                          </p:val>
                                        </p:tav>
                                        <p:tav tm="100000">
                                          <p:val>
                                            <p:strVal val="#ppt_x"/>
                                          </p:val>
                                        </p:tav>
                                      </p:tavLst>
                                    </p:anim>
                                    <p:anim calcmode="lin" valueType="num">
                                      <p:cBhvr additive="base">
                                        <p:cTn id="25" dur="10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20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1000" fill="hold"/>
                                        <p:tgtEl>
                                          <p:spTgt spid="39"/>
                                        </p:tgtEl>
                                        <p:attrNameLst>
                                          <p:attrName>ppt_x</p:attrName>
                                        </p:attrNameLst>
                                      </p:cBhvr>
                                      <p:tavLst>
                                        <p:tav tm="0">
                                          <p:val>
                                            <p:strVal val="1+#ppt_w/2"/>
                                          </p:val>
                                        </p:tav>
                                        <p:tav tm="100000">
                                          <p:val>
                                            <p:strVal val="#ppt_x"/>
                                          </p:val>
                                        </p:tav>
                                      </p:tavLst>
                                    </p:anim>
                                    <p:anim calcmode="lin" valueType="num">
                                      <p:cBhvr additive="base">
                                        <p:cTn id="29" dur="10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30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1000" fill="hold"/>
                                        <p:tgtEl>
                                          <p:spTgt spid="43"/>
                                        </p:tgtEl>
                                        <p:attrNameLst>
                                          <p:attrName>ppt_x</p:attrName>
                                        </p:attrNameLst>
                                      </p:cBhvr>
                                      <p:tavLst>
                                        <p:tav tm="0">
                                          <p:val>
                                            <p:strVal val="1+#ppt_w/2"/>
                                          </p:val>
                                        </p:tav>
                                        <p:tav tm="100000">
                                          <p:val>
                                            <p:strVal val="#ppt_x"/>
                                          </p:val>
                                        </p:tav>
                                      </p:tavLst>
                                    </p:anim>
                                    <p:anim calcmode="lin" valueType="num">
                                      <p:cBhvr additive="base">
                                        <p:cTn id="33" dur="10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01</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2132330" y="2416810"/>
            <a:ext cx="6879590" cy="100584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latin typeface="华文楷体" panose="02010600040101010101" charset="-122"/>
                <a:ea typeface="华文楷体" panose="02010600040101010101" charset="-122"/>
                <a:sym typeface="Times New Roman" panose="02020603050405020304"/>
              </a:rPr>
              <a:t>问题及解决方案</a:t>
            </a:r>
            <a:endParaRPr lang="zh-CN" altLang="en-US" dirty="0">
              <a:latin typeface="华文楷体" panose="02010600040101010101" charset="-122"/>
              <a:ea typeface="华文楷体" panose="02010600040101010101" charset="-122"/>
              <a:sym typeface="Times New Roman" panose="02020603050405020304"/>
            </a:endParaRPr>
          </a:p>
        </p:txBody>
      </p:sp>
      <p:pic>
        <p:nvPicPr>
          <p:cNvPr id="5" name="图片 4" descr="微信图片_20241113215153"/>
          <p:cNvPicPr>
            <a:picLocks noChangeAspect="1"/>
          </p:cNvPicPr>
          <p:nvPr/>
        </p:nvPicPr>
        <p:blipFill>
          <a:blip r:embed="rId1"/>
          <a:stretch>
            <a:fillRect/>
          </a:stretch>
        </p:blipFill>
        <p:spPr>
          <a:xfrm>
            <a:off x="382270" y="340360"/>
            <a:ext cx="10922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问题</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1" name="矩形: 剪去单角 2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rot="5400000" flipV="1">
            <a:off x="3630930" y="-1395095"/>
            <a:ext cx="4928870" cy="10147935"/>
          </a:xfrm>
          <a:prstGeom prst="snip1Rect">
            <a:avLst>
              <a:gd name="adj" fmla="val 1052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22" name="文本框 2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1252220" y="1532890"/>
            <a:ext cx="9688195" cy="4480560"/>
          </a:xfrm>
          <a:prstGeom prst="rect">
            <a:avLst/>
          </a:prstGeom>
          <a:noFill/>
        </p:spPr>
        <p:txBody>
          <a:bodyPr wrap="square" rtlCol="0">
            <a:spAutoFit/>
          </a:bodyPr>
          <a:lstStyle/>
          <a:p>
            <a:pPr algn="l">
              <a:lnSpc>
                <a:spcPct val="150000"/>
              </a:lnSpc>
            </a:pPr>
            <a:r>
              <a:rPr lang="zh-CN" altLang="en-US" sz="2400" dirty="0">
                <a:solidFill>
                  <a:schemeClr val="tx1"/>
                </a:solidFill>
                <a:latin typeface="华文楷体" panose="02010600040101010101" charset="-122"/>
                <a:ea typeface="华文楷体" panose="02010600040101010101" charset="-122"/>
                <a:sym typeface="Times New Roman" panose="02020603050405020304"/>
              </a:rPr>
              <a:t>如今工作越来越难找，在校生对职业的选择没有规划，简历无话可写，不懂得如何包装自己的简历，突出个人优势和特点；</a:t>
            </a:r>
            <a:endParaRPr lang="zh-CN" altLang="en-US" sz="2400" dirty="0">
              <a:solidFill>
                <a:schemeClr val="tx1"/>
              </a:solidFill>
              <a:latin typeface="华文楷体" panose="02010600040101010101" charset="-122"/>
              <a:ea typeface="华文楷体" panose="02010600040101010101" charset="-122"/>
              <a:sym typeface="Times New Roman" panose="02020603050405020304"/>
            </a:endParaRPr>
          </a:p>
          <a:p>
            <a:pPr algn="l">
              <a:lnSpc>
                <a:spcPct val="150000"/>
              </a:lnSpc>
            </a:pPr>
            <a:r>
              <a:rPr lang="zh-CN" altLang="en-US" sz="2400" dirty="0">
                <a:solidFill>
                  <a:schemeClr val="tx1"/>
                </a:solidFill>
                <a:latin typeface="华文楷体" panose="02010600040101010101" charset="-122"/>
                <a:ea typeface="华文楷体" panose="02010600040101010101" charset="-122"/>
                <a:sym typeface="Times New Roman" panose="02020603050405020304"/>
              </a:rPr>
              <a:t>刚毕业的求职者海投简历，不仅缺少对简历的管理的经验，还要记录不同的面试安排，哪怕花费大量时间去搜集资料准备面试，也很难保证拿出最佳状态，在面试中脱颖而出；</a:t>
            </a:r>
            <a:endParaRPr lang="zh-CN" altLang="en-US" sz="2400" dirty="0">
              <a:solidFill>
                <a:schemeClr val="tx1"/>
              </a:solidFill>
              <a:latin typeface="华文楷体" panose="02010600040101010101" charset="-122"/>
              <a:ea typeface="华文楷体" panose="02010600040101010101" charset="-122"/>
              <a:sym typeface="Times New Roman" panose="02020603050405020304"/>
            </a:endParaRPr>
          </a:p>
          <a:p>
            <a:pPr algn="l">
              <a:lnSpc>
                <a:spcPct val="150000"/>
              </a:lnSpc>
            </a:pPr>
            <a:r>
              <a:rPr lang="zh-CN" altLang="en-US" sz="2400" dirty="0">
                <a:solidFill>
                  <a:schemeClr val="tx1"/>
                </a:solidFill>
                <a:latin typeface="华文楷体" panose="02010600040101010101" charset="-122"/>
                <a:ea typeface="华文楷体" panose="02010600040101010101" charset="-122"/>
                <a:sym typeface="Times New Roman" panose="02020603050405020304"/>
              </a:rPr>
              <a:t>企业HR面对堆积如山的简历，付出巨大的时间与人力成本也只能寻到为数不多的人才，效率更是低下。 </a:t>
            </a:r>
            <a:r>
              <a:rPr lang="zh-CN" altLang="en-US" sz="2400" dirty="0">
                <a:solidFill>
                  <a:schemeClr val="tx1"/>
                </a:solidFill>
                <a:latin typeface="Times New Roman" panose="02020603050405020304"/>
                <a:ea typeface="微软雅黑" panose="020B0503020204020204" pitchFamily="34" charset="-122"/>
                <a:sym typeface="Times New Roman" panose="02020603050405020304"/>
              </a:rPr>
              <a:t> </a:t>
            </a:r>
            <a:endParaRPr lang="zh-CN" altLang="en-US" sz="2400" dirty="0">
              <a:solidFill>
                <a:schemeClr val="tx1"/>
              </a:solidFill>
              <a:latin typeface="Times New Roman" panose="02020603050405020304"/>
              <a:ea typeface="微软雅黑" panose="020B0503020204020204" pitchFamily="34" charset="-122"/>
              <a:sym typeface="Times New Roman" panose="02020603050405020304"/>
            </a:endParaRPr>
          </a:p>
          <a:p>
            <a:pPr algn="ctr">
              <a:lnSpc>
                <a:spcPct val="150000"/>
              </a:lnSpc>
            </a:pPr>
            <a:endParaRPr lang="zh-CN" altLang="en-US" sz="2400" dirty="0">
              <a:solidFill>
                <a:schemeClr val="tx1"/>
              </a:solidFill>
              <a:latin typeface="Times New Roman" panose="02020603050405020304"/>
              <a:ea typeface="微软雅黑" panose="020B0503020204020204" pitchFamily="34" charset="-122"/>
              <a:sym typeface="Times New Roman" panose="02020603050405020304"/>
            </a:endParaRPr>
          </a:p>
        </p:txBody>
      </p:sp>
      <p:cxnSp>
        <p:nvCxnSpPr>
          <p:cNvPr id="28" name="直接连接符 2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p:nvPr/>
        </p:nvCxnSpPr>
        <p:spPr>
          <a:xfrm flipH="1" flipV="1">
            <a:off x="785360" y="5411641"/>
            <a:ext cx="1180701" cy="1180701"/>
          </a:xfrm>
          <a:prstGeom prst="line">
            <a:avLst/>
          </a:prstGeom>
          <a:noFill/>
          <a:ln w="19050" cap="flat" cmpd="sng" algn="ctr">
            <a:solidFill>
              <a:schemeClr val="tx1"/>
            </a:solidFill>
            <a:prstDash val="solid"/>
            <a:miter lim="800000"/>
          </a:ln>
          <a:effectLst>
            <a:outerShdw blurRad="50800" dist="25400" dir="18900000" algn="bl" rotWithShape="0">
              <a:prstClr val="black">
                <a:alpha val="40000"/>
              </a:prstClr>
            </a:outerShdw>
          </a:effectLst>
        </p:spPr>
      </p:cxnSp>
      <p:sp>
        <p:nvSpPr>
          <p:cNvPr id="29" name="矩形 28"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7736318" y="6143597"/>
            <a:ext cx="3433211" cy="105430"/>
          </a:xfrm>
          <a:prstGeom prst="rect">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2" presetClass="entr" presetSubtype="8" decel="1000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1000" fill="hold"/>
                                        <p:tgtEl>
                                          <p:spTgt spid="21"/>
                                        </p:tgtEl>
                                        <p:attrNameLst>
                                          <p:attrName>ppt_x</p:attrName>
                                        </p:attrNameLst>
                                      </p:cBhvr>
                                      <p:tavLst>
                                        <p:tav tm="0">
                                          <p:val>
                                            <p:strVal val="0-#ppt_w/2"/>
                                          </p:val>
                                        </p:tav>
                                        <p:tav tm="100000">
                                          <p:val>
                                            <p:strVal val="#ppt_x"/>
                                          </p:val>
                                        </p:tav>
                                      </p:tavLst>
                                    </p:anim>
                                    <p:anim calcmode="lin" valueType="num">
                                      <p:cBhvr additive="base">
                                        <p:cTn id="24" dur="1000" fill="hold"/>
                                        <p:tgtEl>
                                          <p:spTgt spid="21"/>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1" grpId="0" bldLvl="0" animBg="1"/>
      <p:bldP spid="22" grpId="0"/>
      <p:bldP spid="2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解决方案</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2" name="矩形 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7274341" y="110613"/>
            <a:ext cx="3733603" cy="6651522"/>
          </a:xfrm>
          <a:prstGeom prst="rect">
            <a:avLst/>
          </a:prstGeom>
          <a:gradFill>
            <a:gsLst>
              <a:gs pos="0">
                <a:sysClr val="window" lastClr="FFFFFF">
                  <a:lumMod val="85000"/>
                </a:sysClr>
              </a:gs>
              <a:gs pos="100000">
                <a:sysClr val="window" lastClr="FFFFFF">
                  <a:lumMod val="65000"/>
                </a:sysClr>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sym typeface="Times New Roman" panose="02020603050405020304"/>
            </a:endParaRPr>
          </a:p>
        </p:txBody>
      </p:sp>
      <p:sp>
        <p:nvSpPr>
          <p:cNvPr id="3" name="任意多边形: 形状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rot="10800000">
            <a:off x="8076640" y="514083"/>
            <a:ext cx="3577989" cy="4328214"/>
          </a:xfrm>
          <a:custGeom>
            <a:avLst/>
            <a:gdLst>
              <a:gd name="connsiteX0" fmla="*/ 2364105 w 2362200"/>
              <a:gd name="connsiteY0" fmla="*/ 2857500 h 2857500"/>
              <a:gd name="connsiteX1" fmla="*/ 0 w 2362200"/>
              <a:gd name="connsiteY1" fmla="*/ 2857500 h 2857500"/>
              <a:gd name="connsiteX2" fmla="*/ 0 w 2362200"/>
              <a:gd name="connsiteY2" fmla="*/ 2363153 h 2857500"/>
              <a:gd name="connsiteX3" fmla="*/ 2364105 w 2362200"/>
              <a:gd name="connsiteY3" fmla="*/ 0 h 2857500"/>
            </a:gdLst>
            <a:ahLst/>
            <a:cxnLst>
              <a:cxn ang="0">
                <a:pos x="connsiteX0" y="connsiteY0"/>
              </a:cxn>
              <a:cxn ang="0">
                <a:pos x="connsiteX1" y="connsiteY1"/>
              </a:cxn>
              <a:cxn ang="0">
                <a:pos x="connsiteX2" y="connsiteY2"/>
              </a:cxn>
              <a:cxn ang="0">
                <a:pos x="connsiteX3" y="connsiteY3"/>
              </a:cxn>
            </a:cxnLst>
            <a:rect l="l" t="t" r="r" b="b"/>
            <a:pathLst>
              <a:path w="2362200" h="2857500">
                <a:moveTo>
                  <a:pt x="2364105" y="2857500"/>
                </a:moveTo>
                <a:lnTo>
                  <a:pt x="0" y="2857500"/>
                </a:lnTo>
                <a:lnTo>
                  <a:pt x="0" y="2363153"/>
                </a:lnTo>
                <a:lnTo>
                  <a:pt x="2364105" y="0"/>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603050405020304"/>
              <a:ea typeface="微软雅黑" panose="020B0503020204020204" pitchFamily="34" charset="-122"/>
              <a:sym typeface="Times New Roman" panose="02020603050405020304"/>
            </a:endParaRPr>
          </a:p>
        </p:txBody>
      </p:sp>
      <p:grpSp>
        <p:nvGrpSpPr>
          <p:cNvPr id="14" name="组合 13"/>
          <p:cNvGrpSpPr/>
          <p:nvPr/>
        </p:nvGrpSpPr>
        <p:grpSpPr>
          <a:xfrm>
            <a:off x="7037377" y="735477"/>
            <a:ext cx="3559376" cy="5832000"/>
            <a:chOff x="7037377" y="735477"/>
            <a:chExt cx="3559376" cy="5832000"/>
          </a:xfrm>
        </p:grpSpPr>
        <p:pic>
          <p:nvPicPr>
            <p:cNvPr id="4" name="图片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PicPr>
              <a:picLocks noChangeAspect="1"/>
            </p:cNvPicPr>
            <p:nvPr/>
          </p:nvPicPr>
          <p:blipFill>
            <a:blip r:embed="rId1" cstate="email"/>
            <a:stretch>
              <a:fillRect/>
            </a:stretch>
          </p:blipFill>
          <p:spPr>
            <a:xfrm>
              <a:off x="7037377" y="735477"/>
              <a:ext cx="3559376" cy="5832000"/>
            </a:xfrm>
            <a:prstGeom prst="rect">
              <a:avLst/>
            </a:prstGeom>
          </p:spPr>
        </p:pic>
        <p:pic>
          <p:nvPicPr>
            <p:cNvPr id="6" name="图片占位符 41"/>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8047029" y="1060323"/>
              <a:ext cx="2188228" cy="4737354"/>
            </a:xfrm>
            <a:custGeom>
              <a:avLst/>
              <a:gdLst>
                <a:gd name="connsiteX0" fmla="*/ 221727 w 2435225"/>
                <a:gd name="connsiteY0" fmla="*/ 0 h 5272088"/>
                <a:gd name="connsiteX1" fmla="*/ 602059 w 2435225"/>
                <a:gd name="connsiteY1" fmla="*/ 0 h 5272088"/>
                <a:gd name="connsiteX2" fmla="*/ 602059 w 2435225"/>
                <a:gd name="connsiteY2" fmla="*/ 45639 h 5272088"/>
                <a:gd name="connsiteX3" fmla="*/ 730251 w 2435225"/>
                <a:gd name="connsiteY3" fmla="*/ 173831 h 5272088"/>
                <a:gd name="connsiteX4" fmla="*/ 1704973 w 2435225"/>
                <a:gd name="connsiteY4" fmla="*/ 173831 h 5272088"/>
                <a:gd name="connsiteX5" fmla="*/ 1833165 w 2435225"/>
                <a:gd name="connsiteY5" fmla="*/ 45639 h 5272088"/>
                <a:gd name="connsiteX6" fmla="*/ 1833165 w 2435225"/>
                <a:gd name="connsiteY6" fmla="*/ 0 h 5272088"/>
                <a:gd name="connsiteX7" fmla="*/ 2213498 w 2435225"/>
                <a:gd name="connsiteY7" fmla="*/ 0 h 5272088"/>
                <a:gd name="connsiteX8" fmla="*/ 2435225 w 2435225"/>
                <a:gd name="connsiteY8" fmla="*/ 221727 h 5272088"/>
                <a:gd name="connsiteX9" fmla="*/ 2435225 w 2435225"/>
                <a:gd name="connsiteY9" fmla="*/ 5050361 h 5272088"/>
                <a:gd name="connsiteX10" fmla="*/ 2213498 w 2435225"/>
                <a:gd name="connsiteY10" fmla="*/ 5272088 h 5272088"/>
                <a:gd name="connsiteX11" fmla="*/ 221727 w 2435225"/>
                <a:gd name="connsiteY11" fmla="*/ 5272088 h 5272088"/>
                <a:gd name="connsiteX12" fmla="*/ 0 w 2435225"/>
                <a:gd name="connsiteY12" fmla="*/ 5050361 h 5272088"/>
                <a:gd name="connsiteX13" fmla="*/ 0 w 2435225"/>
                <a:gd name="connsiteY13" fmla="*/ 221727 h 5272088"/>
                <a:gd name="connsiteX14" fmla="*/ 221727 w 2435225"/>
                <a:gd name="connsiteY14" fmla="*/ 0 h 527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35225" h="5272088">
                  <a:moveTo>
                    <a:pt x="221727" y="0"/>
                  </a:moveTo>
                  <a:lnTo>
                    <a:pt x="602059" y="0"/>
                  </a:lnTo>
                  <a:lnTo>
                    <a:pt x="602059" y="45639"/>
                  </a:lnTo>
                  <a:cubicBezTo>
                    <a:pt x="602059" y="116437"/>
                    <a:pt x="659453" y="173831"/>
                    <a:pt x="730251" y="173831"/>
                  </a:cubicBezTo>
                  <a:lnTo>
                    <a:pt x="1704973" y="173831"/>
                  </a:lnTo>
                  <a:cubicBezTo>
                    <a:pt x="1775771" y="173831"/>
                    <a:pt x="1833165" y="116437"/>
                    <a:pt x="1833165" y="45639"/>
                  </a:cubicBezTo>
                  <a:lnTo>
                    <a:pt x="1833165" y="0"/>
                  </a:lnTo>
                  <a:lnTo>
                    <a:pt x="2213498" y="0"/>
                  </a:lnTo>
                  <a:cubicBezTo>
                    <a:pt x="2335954" y="0"/>
                    <a:pt x="2435225" y="99271"/>
                    <a:pt x="2435225" y="221727"/>
                  </a:cubicBezTo>
                  <a:lnTo>
                    <a:pt x="2435225" y="5050361"/>
                  </a:lnTo>
                  <a:cubicBezTo>
                    <a:pt x="2435225" y="5172817"/>
                    <a:pt x="2335954" y="5272088"/>
                    <a:pt x="2213498" y="5272088"/>
                  </a:cubicBezTo>
                  <a:lnTo>
                    <a:pt x="221727" y="5272088"/>
                  </a:lnTo>
                  <a:cubicBezTo>
                    <a:pt x="99271" y="5272088"/>
                    <a:pt x="0" y="5172817"/>
                    <a:pt x="0" y="5050361"/>
                  </a:cubicBezTo>
                  <a:lnTo>
                    <a:pt x="0" y="221727"/>
                  </a:lnTo>
                  <a:cubicBezTo>
                    <a:pt x="0" y="99271"/>
                    <a:pt x="99271" y="0"/>
                    <a:pt x="221727" y="0"/>
                  </a:cubicBezTo>
                  <a:close/>
                </a:path>
              </a:pathLst>
            </a:custGeom>
            <a:noFill/>
            <a:ln>
              <a:noFill/>
            </a:ln>
          </p:spPr>
        </p:pic>
      </p:grpSp>
      <p:sp>
        <p:nvSpPr>
          <p:cNvPr id="27" name="Rectangle 53"/>
          <p:cNvSpPr/>
          <p:nvPr/>
        </p:nvSpPr>
        <p:spPr>
          <a:xfrm>
            <a:off x="325755" y="1251585"/>
            <a:ext cx="6711315" cy="5120640"/>
          </a:xfrm>
          <a:prstGeom prst="rect">
            <a:avLst/>
          </a:prstGeom>
        </p:spPr>
        <p:txBody>
          <a:bodyPr wrap="square">
            <a:spAutoFit/>
          </a:bodyPr>
          <a:lstStyle/>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我们的解决方案是设计一款智能手机APP。</a:t>
            </a:r>
            <a:endParaRPr lang="zh-CN" altLang="en-US" sz="2000" dirty="0">
              <a:latin typeface="华文楷体" panose="02010600040101010101" charset="-122"/>
              <a:ea typeface="华文楷体" panose="02010600040101010101" charset="-122"/>
              <a:sym typeface="Times New Roman" panose="02020603050405020304"/>
            </a:endParaRPr>
          </a:p>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首先，求职端的用户，可以使用它来发现自己的长处与兴趣所在，选择合适的职业，并和我们产品内置的AI交</a:t>
            </a:r>
            <a:endParaRPr lang="zh-CN" altLang="en-US" sz="2000" dirty="0">
              <a:solidFill>
                <a:schemeClr val="tx1"/>
              </a:solidFill>
              <a:latin typeface="华文楷体" panose="02010600040101010101" charset="-122"/>
              <a:ea typeface="华文楷体" panose="02010600040101010101" charset="-122"/>
              <a:sym typeface="Times New Roman" panose="02020603050405020304"/>
            </a:endParaRPr>
          </a:p>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流，制作出个性化的简历；</a:t>
            </a:r>
            <a:endParaRPr lang="zh-CN" altLang="en-US" sz="2000" dirty="0">
              <a:latin typeface="华文楷体" panose="02010600040101010101" charset="-122"/>
              <a:ea typeface="华文楷体" panose="02010600040101010101" charset="-122"/>
              <a:sym typeface="Times New Roman" panose="02020603050405020304"/>
            </a:endParaRPr>
          </a:p>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其次，用户可以进行模拟面试，克服心理压力，不断</a:t>
            </a:r>
            <a:endParaRPr lang="zh-CN" altLang="en-US" sz="2000" dirty="0">
              <a:solidFill>
                <a:schemeClr val="tx1"/>
              </a:solidFill>
              <a:latin typeface="华文楷体" panose="02010600040101010101" charset="-122"/>
              <a:ea typeface="华文楷体" panose="02010600040101010101" charset="-122"/>
              <a:sym typeface="Times New Roman" panose="02020603050405020304"/>
            </a:endParaRPr>
          </a:p>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加深对岗位的理解，提高面试技巧；最后还可一键投递简历到心仪的岗位。</a:t>
            </a:r>
            <a:endParaRPr lang="zh-CN" altLang="en-US" sz="2000" dirty="0">
              <a:latin typeface="华文楷体" panose="02010600040101010101" charset="-122"/>
              <a:ea typeface="华文楷体" panose="02010600040101010101" charset="-122"/>
              <a:sym typeface="Times New Roman" panose="02020603050405020304"/>
            </a:endParaRPr>
          </a:p>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而企业端的用户，可以通过设定岗位库，实现产品自助筛选简历，并约合适的候选人进行初试，面试结束后输出评估报告。HR可凭借产品输出的科学的报告进一步</a:t>
            </a:r>
            <a:endParaRPr lang="zh-CN" altLang="en-US" sz="2000" dirty="0">
              <a:solidFill>
                <a:schemeClr val="tx1"/>
              </a:solidFill>
              <a:latin typeface="华文楷体" panose="02010600040101010101" charset="-122"/>
              <a:ea typeface="华文楷体" panose="02010600040101010101" charset="-122"/>
              <a:sym typeface="Times New Roman" panose="02020603050405020304"/>
            </a:endParaRPr>
          </a:p>
          <a:p>
            <a:pPr algn="ctr">
              <a:lnSpc>
                <a:spcPct val="150000"/>
              </a:lnSpc>
            </a:pPr>
            <a:r>
              <a:rPr lang="zh-CN" altLang="en-US" sz="2000" dirty="0">
                <a:latin typeface="华文楷体" panose="02010600040101010101" charset="-122"/>
                <a:ea typeface="华文楷体" panose="02010600040101010101" charset="-122"/>
                <a:sym typeface="Times New Roman" panose="02020603050405020304"/>
              </a:rPr>
              <a:t>挑选候选人</a:t>
            </a:r>
            <a:r>
              <a:rPr lang="zh-CN" altLang="en-US" sz="1000" dirty="0">
                <a:latin typeface="Times New Roman" panose="02020603050405020304"/>
                <a:ea typeface="微软雅黑" panose="020B0503020204020204" pitchFamily="34" charset="-122"/>
                <a:sym typeface="Times New Roman" panose="02020603050405020304"/>
              </a:rPr>
              <a:t>。</a:t>
            </a:r>
            <a:endParaRPr kumimoji="0" lang="zh-CN" altLang="en-US" sz="1000" b="0" i="0" u="none" strike="noStrike" kern="0" cap="none" spc="0" normalizeH="0" baseline="0" noProof="0" dirty="0">
              <a:ln>
                <a:noFill/>
              </a:ln>
              <a:solidFill>
                <a:schemeClr val="bg1">
                  <a:lumMod val="50000"/>
                </a:schemeClr>
              </a:solidFill>
              <a:effectLst/>
              <a:uLnTx/>
              <a:uFillTx/>
              <a:latin typeface="Times New Roman" panose="02020603050405020304"/>
              <a:ea typeface="微软雅黑" panose="020B0503020204020204" pitchFamily="34" charset="-122"/>
              <a:sym typeface="Times New Roman" panose="02020603050405020304"/>
            </a:endParaRPr>
          </a:p>
        </p:txBody>
      </p:sp>
      <p:pic>
        <p:nvPicPr>
          <p:cNvPr id="13" name="图片 12" descr="微信图片_20241113215153"/>
          <p:cNvPicPr>
            <a:picLocks noChangeAspect="1"/>
          </p:cNvPicPr>
          <p:nvPr/>
        </p:nvPicPr>
        <p:blipFill>
          <a:blip r:embed="rId4"/>
          <a:stretch>
            <a:fillRect/>
          </a:stretch>
        </p:blipFill>
        <p:spPr>
          <a:xfrm>
            <a:off x="8259445" y="1468755"/>
            <a:ext cx="680720" cy="680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649"/>
                            </p:stCondLst>
                            <p:childTnLst>
                              <p:par>
                                <p:cTn id="22" presetID="2" presetClass="entr" presetSubtype="2" decel="10000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1+#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000" fill="hold"/>
                                        <p:tgtEl>
                                          <p:spTgt spid="14"/>
                                        </p:tgtEl>
                                        <p:attrNameLst>
                                          <p:attrName>ppt_x</p:attrName>
                                        </p:attrNameLst>
                                      </p:cBhvr>
                                      <p:tavLst>
                                        <p:tav tm="0">
                                          <p:val>
                                            <p:strVal val="1+#ppt_w/2"/>
                                          </p:val>
                                        </p:tav>
                                        <p:tav tm="100000">
                                          <p:val>
                                            <p:strVal val="#ppt_x"/>
                                          </p:val>
                                        </p:tav>
                                      </p:tavLst>
                                    </p:anim>
                                    <p:anim calcmode="lin" valueType="num">
                                      <p:cBhvr additive="base">
                                        <p:cTn id="29" dur="10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1649"/>
                            </p:stCondLst>
                            <p:childTnLst>
                              <p:par>
                                <p:cTn id="31" presetID="22" presetClass="entr" presetSubtype="4"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53" presetClass="entr" presetSubtype="16" fill="hold" grpId="0" nodeType="withEffect">
                                  <p:stCondLst>
                                    <p:cond delay="1500"/>
                                  </p:stCondLst>
                                  <p:childTnLst>
                                    <p:set>
                                      <p:cBhvr>
                                        <p:cTn id="35" dur="1" fill="hold">
                                          <p:stCondLst>
                                            <p:cond delay="0"/>
                                          </p:stCondLst>
                                        </p:cTn>
                                        <p:tgtEl>
                                          <p:spTgt spid="27"/>
                                        </p:tgtEl>
                                        <p:attrNameLst>
                                          <p:attrName>style.visibility</p:attrName>
                                        </p:attrNameLst>
                                      </p:cBhvr>
                                      <p:to>
                                        <p:strVal val="visible"/>
                                      </p:to>
                                    </p:set>
                                    <p:anim calcmode="lin" valueType="num">
                                      <p:cBhvr>
                                        <p:cTn id="36" dur="750" fill="hold"/>
                                        <p:tgtEl>
                                          <p:spTgt spid="27"/>
                                        </p:tgtEl>
                                        <p:attrNameLst>
                                          <p:attrName>ppt_w</p:attrName>
                                        </p:attrNameLst>
                                      </p:cBhvr>
                                      <p:tavLst>
                                        <p:tav tm="0">
                                          <p:val>
                                            <p:fltVal val="0"/>
                                          </p:val>
                                        </p:tav>
                                        <p:tav tm="100000">
                                          <p:val>
                                            <p:strVal val="#ppt_w"/>
                                          </p:val>
                                        </p:tav>
                                      </p:tavLst>
                                    </p:anim>
                                    <p:anim calcmode="lin" valueType="num">
                                      <p:cBhvr>
                                        <p:cTn id="37" dur="750" fill="hold"/>
                                        <p:tgtEl>
                                          <p:spTgt spid="27"/>
                                        </p:tgtEl>
                                        <p:attrNameLst>
                                          <p:attrName>ppt_h</p:attrName>
                                        </p:attrNameLst>
                                      </p:cBhvr>
                                      <p:tavLst>
                                        <p:tav tm="0">
                                          <p:val>
                                            <p:fltVal val="0"/>
                                          </p:val>
                                        </p:tav>
                                        <p:tav tm="100000">
                                          <p:val>
                                            <p:strVal val="#ppt_h"/>
                                          </p:val>
                                        </p:tav>
                                      </p:tavLst>
                                    </p:anim>
                                    <p:animEffect transition="in" filter="fade">
                                      <p:cBhvr>
                                        <p:cTn id="38"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animBg="1"/>
      <p:bldP spid="3" grpId="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rPr>
              <a:t>PART 02</a:t>
            </a:r>
            <a:endParaRPr lang="en-US" altLang="zh-CN" sz="5400" b="1" dirty="0">
              <a:solidFill>
                <a:prstClr val="black"/>
              </a:solidFill>
              <a:latin typeface="Times New Roman" panose="02020603050405020304"/>
              <a:ea typeface="微软雅黑" panose="020B0503020204020204" pitchFamily="34" charset="-122"/>
              <a:cs typeface="+mn-ea"/>
              <a:sym typeface="Times New Roman" panose="02020603050405020304"/>
            </a:endParaRPr>
          </a:p>
        </p:txBody>
      </p:sp>
      <p:sp>
        <p:nvSpPr>
          <p:cNvPr id="6" name="文本框 5"/>
          <p:cNvSpPr txBox="1"/>
          <p:nvPr/>
        </p:nvSpPr>
        <p:spPr>
          <a:xfrm>
            <a:off x="2374723" y="2380524"/>
            <a:ext cx="5090536" cy="100584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latin typeface="华文楷体" panose="02010600040101010101" charset="-122"/>
                <a:ea typeface="华文楷体" panose="02010600040101010101" charset="-122"/>
                <a:sym typeface="Times New Roman" panose="02020603050405020304"/>
              </a:rPr>
              <a:t>交互故事板</a:t>
            </a:r>
            <a:endParaRPr lang="zh-CN" altLang="en-US" dirty="0">
              <a:latin typeface="华文楷体" panose="02010600040101010101" charset="-122"/>
              <a:ea typeface="华文楷体" panose="02010600040101010101" charset="-122"/>
              <a:sym typeface="Times New Roman" panose="02020603050405020304"/>
            </a:endParaRPr>
          </a:p>
        </p:txBody>
      </p:sp>
      <p:pic>
        <p:nvPicPr>
          <p:cNvPr id="5" name="图片 4" descr="微信图片_20241113215153"/>
          <p:cNvPicPr>
            <a:picLocks noChangeAspect="1"/>
          </p:cNvPicPr>
          <p:nvPr/>
        </p:nvPicPr>
        <p:blipFill>
          <a:blip r:embed="rId1"/>
          <a:stretch>
            <a:fillRect/>
          </a:stretch>
        </p:blipFill>
        <p:spPr>
          <a:xfrm>
            <a:off x="316230" y="326390"/>
            <a:ext cx="1092200"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480" y="942340"/>
            <a:ext cx="3821430"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3497580"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场景一：AI润色应聘者简历</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35" name="组合 34"/>
          <p:cNvGrpSpPr/>
          <p:nvPr/>
        </p:nvGrpSpPr>
        <p:grpSpPr>
          <a:xfrm>
            <a:off x="848596" y="1303655"/>
            <a:ext cx="10765554" cy="748665"/>
            <a:chOff x="1325" y="2053"/>
            <a:chExt cx="16954" cy="1179"/>
          </a:xfrm>
        </p:grpSpPr>
        <p:grpSp>
          <p:nvGrpSpPr>
            <p:cNvPr id="2" name="组合 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1325" y="2063"/>
              <a:ext cx="937" cy="921"/>
              <a:chOff x="1085450" y="2111368"/>
              <a:chExt cx="595035" cy="584775"/>
            </a:xfrm>
            <a:solidFill>
              <a:schemeClr val="tx1"/>
            </a:solidFill>
          </p:grpSpPr>
          <p:sp>
            <p:nvSpPr>
              <p:cNvPr id="3" name="矩形 2"/>
              <p:cNvSpPr/>
              <p:nvPr/>
            </p:nvSpPr>
            <p:spPr>
              <a:xfrm>
                <a:off x="1143574" y="2173856"/>
                <a:ext cx="466151" cy="466151"/>
              </a:xfrm>
              <a:prstGeom prst="rect">
                <a:avLst/>
              </a:prstGeom>
              <a:grp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a:ea typeface="微软雅黑" panose="020B0503020204020204" pitchFamily="34" charset="-122"/>
                  <a:sym typeface="Times New Roman" panose="02020603050405020304"/>
                </a:endParaRPr>
              </a:p>
            </p:txBody>
          </p:sp>
          <p:sp>
            <p:nvSpPr>
              <p:cNvPr id="4" name="文本框 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085450" y="2111368"/>
                <a:ext cx="595035" cy="584775"/>
              </a:xfrm>
              <a:prstGeom prst="rect">
                <a:avLst/>
              </a:prstGeom>
              <a:grp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01</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sp>
          <p:nvSpPr>
            <p:cNvPr id="10" name="文本框 9"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5324" y="2053"/>
              <a:ext cx="937" cy="921"/>
            </a:xfrm>
            <a:prstGeom prst="rect">
              <a:avLst/>
            </a:prstGeom>
            <a:solidFill>
              <a:schemeClr val="tx1"/>
            </a:solid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02</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14" name="文本框 1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8839" y="2069"/>
              <a:ext cx="937" cy="921"/>
            </a:xfrm>
            <a:prstGeom prst="rect">
              <a:avLst/>
            </a:prstGeom>
            <a:solidFill>
              <a:schemeClr val="tx1"/>
            </a:solid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03</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8" name="Rectangle 6"/>
            <p:cNvSpPr/>
            <p:nvPr/>
          </p:nvSpPr>
          <p:spPr>
            <a:xfrm>
              <a:off x="2262" y="2157"/>
              <a:ext cx="3062" cy="604"/>
            </a:xfrm>
            <a:prstGeom prst="rect">
              <a:avLst/>
            </a:prstGeom>
          </p:spPr>
          <p:txBody>
            <a:bodyPr wrap="square">
              <a:spAutoFit/>
            </a:bodyPr>
            <a:lstStyle/>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点击登陆进入APP</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29" name="Rectangle 6"/>
            <p:cNvSpPr/>
            <p:nvPr/>
          </p:nvSpPr>
          <p:spPr>
            <a:xfrm>
              <a:off x="6261" y="2168"/>
              <a:ext cx="2416" cy="604"/>
            </a:xfrm>
            <a:prstGeom prst="rect">
              <a:avLst/>
            </a:prstGeom>
          </p:spPr>
          <p:txBody>
            <a:bodyPr wrap="square">
              <a:spAutoFit/>
            </a:bodyPr>
            <a:p>
              <a:pPr defTabSz="913765">
                <a:lnSpc>
                  <a:spcPct val="120000"/>
                </a:lnSpc>
              </a:pPr>
              <a:r>
                <a:rPr lang="zh-CN" altLang="en-US" sz="1600" dirty="0">
                  <a:latin typeface="Times New Roman" panose="02020603050405020304"/>
                  <a:ea typeface="微软雅黑" panose="020B0503020204020204" pitchFamily="34" charset="-122"/>
                  <a:cs typeface="Segoe UI Light" panose="020B0502040204020203" pitchFamily="34" charset="0"/>
                  <a:sym typeface="Times New Roman" panose="02020603050405020304"/>
                </a:rPr>
                <a:t>点击简历助手 </a:t>
              </a:r>
              <a:endParaRPr lang="zh-CN" altLang="en-US" sz="1600" dirty="0">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32" name="文本框 31"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3313" y="2053"/>
              <a:ext cx="928" cy="912"/>
            </a:xfrm>
            <a:prstGeom prst="rect">
              <a:avLst/>
            </a:prstGeom>
            <a:solidFill>
              <a:schemeClr val="tx1"/>
            </a:solid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04</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3" name="Rectangle 6"/>
            <p:cNvSpPr/>
            <p:nvPr/>
          </p:nvSpPr>
          <p:spPr>
            <a:xfrm>
              <a:off x="9707" y="2168"/>
              <a:ext cx="3664" cy="1064"/>
            </a:xfrm>
            <a:prstGeom prst="rect">
              <a:avLst/>
            </a:prstGeom>
          </p:spPr>
          <p:txBody>
            <a:bodyPr wrap="square">
              <a:spAutoFit/>
            </a:bodyPr>
            <a:p>
              <a:pPr defTabSz="913765">
                <a:lnSpc>
                  <a:spcPct val="120000"/>
                </a:lnSpc>
              </a:pPr>
              <a:r>
                <a:rPr lang="zh-CN" altLang="en-US" sz="1600" dirty="0">
                  <a:latin typeface="Times New Roman" panose="02020603050405020304"/>
                  <a:ea typeface="微软雅黑" panose="020B0503020204020204" pitchFamily="34" charset="-122"/>
                  <a:cs typeface="Segoe UI Light" panose="020B0502040204020203" pitchFamily="34" charset="0"/>
                  <a:sym typeface="Times New Roman" panose="02020603050405020304"/>
                </a:rPr>
                <a:t>点击加号进入编辑功能</a:t>
              </a:r>
              <a:endParaRPr lang="zh-CN" altLang="en-US" sz="1600" dirty="0">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34" name="Rectangle 6"/>
            <p:cNvSpPr/>
            <p:nvPr/>
          </p:nvSpPr>
          <p:spPr>
            <a:xfrm>
              <a:off x="14241" y="2128"/>
              <a:ext cx="4038" cy="662"/>
            </a:xfrm>
            <a:prstGeom prst="rect">
              <a:avLst/>
            </a:prstGeom>
          </p:spPr>
          <p:txBody>
            <a:bodyPr wrap="square">
              <a:spAutoFit/>
            </a:bodyPr>
            <a:p>
              <a:pPr defTabSz="913765">
                <a:lnSpc>
                  <a:spcPct val="120000"/>
                </a:lnSpc>
              </a:pPr>
              <a:r>
                <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rPr>
                <a:t>润色并保存简历</a:t>
              </a:r>
              <a:endPar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grpSp>
      <p:pic>
        <p:nvPicPr>
          <p:cNvPr id="36" name="图片 35"/>
          <p:cNvPicPr>
            <a:picLocks noChangeAspect="1"/>
          </p:cNvPicPr>
          <p:nvPr/>
        </p:nvPicPr>
        <p:blipFill>
          <a:blip r:embed="rId1"/>
          <a:srcRect l="2041" t="520" r="-544" b="-1794"/>
          <a:stretch>
            <a:fillRect/>
          </a:stretch>
        </p:blipFill>
        <p:spPr>
          <a:xfrm>
            <a:off x="958850" y="2052320"/>
            <a:ext cx="1982470" cy="4482465"/>
          </a:xfrm>
          <a:prstGeom prst="rect">
            <a:avLst/>
          </a:prstGeom>
        </p:spPr>
      </p:pic>
      <p:pic>
        <p:nvPicPr>
          <p:cNvPr id="37" name="图片 36"/>
          <p:cNvPicPr>
            <a:picLocks noChangeAspect="1"/>
          </p:cNvPicPr>
          <p:nvPr/>
        </p:nvPicPr>
        <p:blipFill>
          <a:blip r:embed="rId2"/>
          <a:stretch>
            <a:fillRect/>
          </a:stretch>
        </p:blipFill>
        <p:spPr>
          <a:xfrm>
            <a:off x="6040755" y="2052320"/>
            <a:ext cx="2059940" cy="4415790"/>
          </a:xfrm>
          <a:prstGeom prst="rect">
            <a:avLst/>
          </a:prstGeom>
        </p:spPr>
      </p:pic>
      <p:pic>
        <p:nvPicPr>
          <p:cNvPr id="38" name="图片 37"/>
          <p:cNvPicPr>
            <a:picLocks noChangeAspect="1"/>
          </p:cNvPicPr>
          <p:nvPr/>
        </p:nvPicPr>
        <p:blipFill>
          <a:blip r:embed="rId3"/>
          <a:stretch>
            <a:fillRect/>
          </a:stretch>
        </p:blipFill>
        <p:spPr>
          <a:xfrm>
            <a:off x="8637270" y="2052320"/>
            <a:ext cx="2063115" cy="4415790"/>
          </a:xfrm>
          <a:prstGeom prst="rect">
            <a:avLst/>
          </a:prstGeom>
        </p:spPr>
      </p:pic>
      <p:pic>
        <p:nvPicPr>
          <p:cNvPr id="39" name="图片 38"/>
          <p:cNvPicPr>
            <a:picLocks noChangeAspect="1"/>
          </p:cNvPicPr>
          <p:nvPr/>
        </p:nvPicPr>
        <p:blipFill>
          <a:blip r:embed="rId4"/>
          <a:stretch>
            <a:fillRect/>
          </a:stretch>
        </p:blipFill>
        <p:spPr>
          <a:xfrm>
            <a:off x="3387725" y="2052320"/>
            <a:ext cx="2038350" cy="4364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588645" y="937895"/>
            <a:ext cx="5852795" cy="15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725" y="369570"/>
            <a:ext cx="0" cy="7727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20725" y="448945"/>
            <a:ext cx="6846570"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场景二：应聘者通过AI模拟面试功能训练面试能力 </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3214737" y="886889"/>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35" name="组合 34"/>
          <p:cNvGrpSpPr/>
          <p:nvPr/>
        </p:nvGrpSpPr>
        <p:grpSpPr>
          <a:xfrm>
            <a:off x="826135" y="1365885"/>
            <a:ext cx="8194040" cy="596265"/>
            <a:chOff x="1325" y="2061"/>
            <a:chExt cx="12904" cy="939"/>
          </a:xfrm>
        </p:grpSpPr>
        <p:grpSp>
          <p:nvGrpSpPr>
            <p:cNvPr id="16" name="组合 1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GrpSpPr/>
            <p:nvPr/>
          </p:nvGrpSpPr>
          <p:grpSpPr>
            <a:xfrm>
              <a:off x="1325" y="2063"/>
              <a:ext cx="937" cy="921"/>
              <a:chOff x="1085450" y="2111368"/>
              <a:chExt cx="595035" cy="584775"/>
            </a:xfrm>
            <a:solidFill>
              <a:schemeClr val="tx1"/>
            </a:solidFill>
          </p:grpSpPr>
          <p:sp>
            <p:nvSpPr>
              <p:cNvPr id="17" name="矩形 16"/>
              <p:cNvSpPr/>
              <p:nvPr/>
            </p:nvSpPr>
            <p:spPr>
              <a:xfrm>
                <a:off x="1143574" y="2173856"/>
                <a:ext cx="466151" cy="466151"/>
              </a:xfrm>
              <a:prstGeom prst="rect">
                <a:avLst/>
              </a:prstGeom>
              <a:grp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a:ea typeface="微软雅黑" panose="020B0503020204020204" pitchFamily="34" charset="-122"/>
                  <a:sym typeface="Times New Roman" panose="02020603050405020304"/>
                </a:endParaRPr>
              </a:p>
            </p:txBody>
          </p:sp>
          <p:sp>
            <p:nvSpPr>
              <p:cNvPr id="18" name="文本框 17"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085450" y="2111368"/>
                <a:ext cx="595035" cy="584775"/>
              </a:xfrm>
              <a:prstGeom prst="rect">
                <a:avLst/>
              </a:prstGeom>
              <a:grp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01</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grpSp>
        <p:sp>
          <p:nvSpPr>
            <p:cNvPr id="21" name="文本框 20"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4461" y="2079"/>
              <a:ext cx="937" cy="921"/>
            </a:xfrm>
            <a:prstGeom prst="rect">
              <a:avLst/>
            </a:prstGeom>
            <a:solidFill>
              <a:schemeClr val="tx1"/>
            </a:solid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02</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4" name="文本框 2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8345" y="2068"/>
              <a:ext cx="937" cy="921"/>
            </a:xfrm>
            <a:prstGeom prst="rect">
              <a:avLst/>
            </a:prstGeom>
            <a:solidFill>
              <a:schemeClr val="tx1"/>
            </a:solid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03</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8" name="Rectangle 6"/>
            <p:cNvSpPr/>
            <p:nvPr/>
          </p:nvSpPr>
          <p:spPr>
            <a:xfrm>
              <a:off x="2221" y="2168"/>
              <a:ext cx="1765" cy="604"/>
            </a:xfrm>
            <a:prstGeom prst="rect">
              <a:avLst/>
            </a:prstGeom>
          </p:spPr>
          <p:txBody>
            <a:bodyPr wrap="square">
              <a:spAutoFit/>
            </a:bodyPr>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点击面试</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29" name="Rectangle 6"/>
            <p:cNvSpPr/>
            <p:nvPr/>
          </p:nvSpPr>
          <p:spPr>
            <a:xfrm>
              <a:off x="5283" y="2161"/>
              <a:ext cx="3062" cy="604"/>
            </a:xfrm>
            <a:prstGeom prst="rect">
              <a:avLst/>
            </a:prstGeom>
          </p:spPr>
          <p:txBody>
            <a:bodyPr wrap="square">
              <a:spAutoFit/>
            </a:bodyPr>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选择心仪的岗位</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32" name="文本框 31"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1518" y="2061"/>
              <a:ext cx="928" cy="912"/>
            </a:xfrm>
            <a:prstGeom prst="rect">
              <a:avLst/>
            </a:prstGeom>
            <a:solidFill>
              <a:schemeClr val="tx1"/>
            </a:solid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04</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33" name="Rectangle 6"/>
            <p:cNvSpPr/>
            <p:nvPr/>
          </p:nvSpPr>
          <p:spPr>
            <a:xfrm>
              <a:off x="9199" y="2168"/>
              <a:ext cx="1992" cy="604"/>
            </a:xfrm>
            <a:prstGeom prst="rect">
              <a:avLst/>
            </a:prstGeom>
          </p:spPr>
          <p:txBody>
            <a:bodyPr wrap="square">
              <a:spAutoFit/>
            </a:bodyPr>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开始练习</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34" name="Rectangle 6"/>
            <p:cNvSpPr/>
            <p:nvPr/>
          </p:nvSpPr>
          <p:spPr>
            <a:xfrm>
              <a:off x="12446" y="2161"/>
              <a:ext cx="1783" cy="662"/>
            </a:xfrm>
            <a:prstGeom prst="rect">
              <a:avLst/>
            </a:prstGeom>
          </p:spPr>
          <p:txBody>
            <a:bodyPr wrap="square">
              <a:spAutoFit/>
            </a:bodyPr>
            <a:p>
              <a:pPr defTabSz="913765">
                <a:lnSpc>
                  <a:spcPct val="120000"/>
                </a:lnSpc>
              </a:pPr>
              <a:r>
                <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rPr>
                <a:t>模拟面试  </a:t>
              </a:r>
              <a:endPar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grpSp>
      <p:sp>
        <p:nvSpPr>
          <p:cNvPr id="25" name="文本框 24"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9321800" y="1350010"/>
            <a:ext cx="589280" cy="579120"/>
          </a:xfrm>
          <a:prstGeom prst="rect">
            <a:avLst/>
          </a:prstGeom>
          <a:solidFill>
            <a:schemeClr val="tx1"/>
          </a:solidFill>
        </p:spPr>
        <p:txBody>
          <a:bodyPr wrap="none" rtlCol="0">
            <a:spAutoFit/>
          </a:bodyPr>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05</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6" name="Rectangle 6"/>
          <p:cNvSpPr/>
          <p:nvPr/>
        </p:nvSpPr>
        <p:spPr>
          <a:xfrm>
            <a:off x="9853930" y="1250950"/>
            <a:ext cx="2386330" cy="749300"/>
          </a:xfrm>
          <a:prstGeom prst="rect">
            <a:avLst/>
          </a:prstGeom>
        </p:spPr>
        <p:txBody>
          <a:bodyPr wrap="square">
            <a:spAutoFit/>
          </a:bodyPr>
          <a:p>
            <a:pPr defTabSz="913765">
              <a:lnSpc>
                <a:spcPct val="120000"/>
              </a:lnSpc>
            </a:pPr>
            <a:r>
              <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rPr>
              <a:t>面试结束后有评估报告供用户复盘改进  </a:t>
            </a:r>
            <a:endPar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pic>
        <p:nvPicPr>
          <p:cNvPr id="27" name="图片 26"/>
          <p:cNvPicPr>
            <a:picLocks noChangeAspect="1"/>
          </p:cNvPicPr>
          <p:nvPr/>
        </p:nvPicPr>
        <p:blipFill>
          <a:blip r:embed="rId1"/>
          <a:stretch>
            <a:fillRect/>
          </a:stretch>
        </p:blipFill>
        <p:spPr>
          <a:xfrm>
            <a:off x="588645" y="2066925"/>
            <a:ext cx="2064385" cy="4427220"/>
          </a:xfrm>
          <a:prstGeom prst="rect">
            <a:avLst/>
          </a:prstGeom>
        </p:spPr>
      </p:pic>
      <p:pic>
        <p:nvPicPr>
          <p:cNvPr id="36" name="图片 35"/>
          <p:cNvPicPr>
            <a:picLocks noChangeAspect="1"/>
          </p:cNvPicPr>
          <p:nvPr/>
        </p:nvPicPr>
        <p:blipFill>
          <a:blip r:embed="rId2"/>
          <a:stretch>
            <a:fillRect/>
          </a:stretch>
        </p:blipFill>
        <p:spPr>
          <a:xfrm>
            <a:off x="7188200" y="2066925"/>
            <a:ext cx="2060575" cy="4425950"/>
          </a:xfrm>
          <a:prstGeom prst="rect">
            <a:avLst/>
          </a:prstGeom>
        </p:spPr>
      </p:pic>
      <p:pic>
        <p:nvPicPr>
          <p:cNvPr id="37" name="图片 36"/>
          <p:cNvPicPr>
            <a:picLocks noChangeAspect="1"/>
          </p:cNvPicPr>
          <p:nvPr/>
        </p:nvPicPr>
        <p:blipFill>
          <a:blip r:embed="rId3"/>
          <a:stretch>
            <a:fillRect/>
          </a:stretch>
        </p:blipFill>
        <p:spPr>
          <a:xfrm>
            <a:off x="9690100" y="2066290"/>
            <a:ext cx="2048510" cy="4426585"/>
          </a:xfrm>
          <a:prstGeom prst="rect">
            <a:avLst/>
          </a:prstGeom>
        </p:spPr>
      </p:pic>
      <p:pic>
        <p:nvPicPr>
          <p:cNvPr id="38" name="图片 37"/>
          <p:cNvPicPr>
            <a:picLocks noChangeAspect="1"/>
          </p:cNvPicPr>
          <p:nvPr/>
        </p:nvPicPr>
        <p:blipFill>
          <a:blip r:embed="rId4"/>
          <a:stretch>
            <a:fillRect/>
          </a:stretch>
        </p:blipFill>
        <p:spPr>
          <a:xfrm>
            <a:off x="2817495" y="2065020"/>
            <a:ext cx="2075815" cy="4427855"/>
          </a:xfrm>
          <a:prstGeom prst="rect">
            <a:avLst/>
          </a:prstGeom>
        </p:spPr>
      </p:pic>
      <p:pic>
        <p:nvPicPr>
          <p:cNvPr id="39" name="图片 38"/>
          <p:cNvPicPr>
            <a:picLocks noChangeAspect="1"/>
          </p:cNvPicPr>
          <p:nvPr/>
        </p:nvPicPr>
        <p:blipFill>
          <a:blip r:embed="rId1"/>
          <a:stretch>
            <a:fillRect/>
          </a:stretch>
        </p:blipFill>
        <p:spPr>
          <a:xfrm>
            <a:off x="5064125" y="2065020"/>
            <a:ext cx="2064385" cy="442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480" y="942340"/>
            <a:ext cx="4881245" cy="8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89940" y="466090"/>
            <a:ext cx="5307965" cy="417830"/>
          </a:xfrm>
          <a:prstGeom prst="rect">
            <a:avLst/>
          </a:prstGeom>
          <a:noFill/>
        </p:spPr>
        <p:txBody>
          <a:bodyPr wrap="square" rtlCol="0">
            <a:spAutoFit/>
          </a:bodyPr>
          <a:lstStyle/>
          <a:p>
            <a:r>
              <a:rPr lang="zh-CN" altLang="en-US" sz="2000" dirty="0">
                <a:latin typeface="Times New Roman" panose="02020603050405020304"/>
                <a:ea typeface="微软雅黑" panose="020B0503020204020204" pitchFamily="34" charset="-122"/>
                <a:sym typeface="Times New Roman" panose="02020603050405020304"/>
              </a:rPr>
              <a:t>场景三：AI运作发送虚拟面试筛选人才</a:t>
            </a:r>
            <a:endParaRPr lang="zh-CN" altLang="en-US" sz="2000" dirty="0">
              <a:latin typeface="Times New Roman" panose="02020603050405020304"/>
              <a:ea typeface="微软雅黑" panose="020B0503020204020204" pitchFamily="34" charset="-122"/>
              <a:sym typeface="Times New Roman" panose="0202060305040502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603050405020304"/>
              <a:ea typeface="微软雅黑" panose="020B0503020204020204" pitchFamily="34" charset="-122"/>
              <a:cs typeface="+mn-ea"/>
              <a:sym typeface="Times New Roman" panose="02020603050405020304"/>
            </a:endParaRPr>
          </a:p>
        </p:txBody>
      </p:sp>
      <p:grpSp>
        <p:nvGrpSpPr>
          <p:cNvPr id="35" name="组合 34"/>
          <p:cNvGrpSpPr/>
          <p:nvPr/>
        </p:nvGrpSpPr>
        <p:grpSpPr>
          <a:xfrm>
            <a:off x="789940" y="1012825"/>
            <a:ext cx="11468100" cy="967740"/>
            <a:chOff x="1244" y="1595"/>
            <a:chExt cx="18060" cy="1524"/>
          </a:xfrm>
        </p:grpSpPr>
        <p:sp>
          <p:nvSpPr>
            <p:cNvPr id="18" name="文本框 17"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244" y="2002"/>
              <a:ext cx="937" cy="921"/>
            </a:xfrm>
            <a:prstGeom prst="rect">
              <a:avLst/>
            </a:prstGeom>
            <a:solidFill>
              <a:schemeClr val="tx1"/>
            </a:solid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01</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1" name="文本框 20"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7398" y="2053"/>
              <a:ext cx="937" cy="921"/>
            </a:xfrm>
            <a:prstGeom prst="rect">
              <a:avLst/>
            </a:prstGeom>
            <a:solidFill>
              <a:schemeClr val="tx1"/>
            </a:solid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02</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4" name="文本框 23" descr="e7d195523061f1c0e54b3b90bafc641a2c6a3468f1e1c48c196C252863776654156BCA400C374C1654BEED7D8BCC08FC1E667788D3926281AFF996C499852EA9603432850FCEF9F2176B30EAFBC4014F82A2A44AA89C5B8B5D9241C798900441670D4BD13743EE9998B75CBF9E3A03B8250C92885C62E57C98C832F2700177CEFBD2507FD43CB7F7"/>
            <p:cNvSpPr txBox="1"/>
            <p:nvPr/>
          </p:nvSpPr>
          <p:spPr>
            <a:xfrm>
              <a:off x="12800" y="2003"/>
              <a:ext cx="937" cy="921"/>
            </a:xfrm>
            <a:prstGeom prst="rect">
              <a:avLst/>
            </a:prstGeom>
            <a:solidFill>
              <a:schemeClr val="tx1"/>
            </a:solidFill>
          </p:spPr>
          <p:txBody>
            <a:bodyPr wrap="none" rtlCol="0">
              <a:spAutoFit/>
            </a:bodyPr>
            <a:lstStyle/>
            <a:p>
              <a:r>
                <a:rPr lang="en-US" altLang="zh-CN"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rPr>
                <a:t>03</a:t>
              </a:r>
              <a:endParaRPr lang="zh-CN" altLang="en-US" sz="3200" dirty="0">
                <a:solidFill>
                  <a:srgbClr val="F3EFE5"/>
                </a:solidFill>
                <a:latin typeface="Times New Roman" panose="02020603050405020304"/>
                <a:ea typeface="微软雅黑" panose="020B0503020204020204" pitchFamily="34" charset="-122"/>
                <a:cs typeface="Calibri Light" panose="020F0302020204030204" pitchFamily="34" charset="0"/>
                <a:sym typeface="Times New Roman" panose="02020603050405020304"/>
              </a:endParaRPr>
            </a:p>
          </p:txBody>
        </p:sp>
        <p:sp>
          <p:nvSpPr>
            <p:cNvPr id="28" name="Rectangle 6"/>
            <p:cNvSpPr/>
            <p:nvPr/>
          </p:nvSpPr>
          <p:spPr>
            <a:xfrm>
              <a:off x="2054" y="2161"/>
              <a:ext cx="4533" cy="604"/>
            </a:xfrm>
            <a:prstGeom prst="rect">
              <a:avLst/>
            </a:prstGeom>
          </p:spPr>
          <p:txBody>
            <a:bodyPr wrap="square">
              <a:spAutoFit/>
            </a:bodyPr>
            <a:lstStyle/>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点击管岗位编辑并发布新岗位</a:t>
              </a:r>
              <a:r>
                <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 </a:t>
              </a:r>
              <a:endParaRPr lang="zh-CN" altLang="en-US" sz="1065" dirty="0">
                <a:solidFill>
                  <a:prstClr val="white">
                    <a:lumMod val="50000"/>
                  </a:prstClr>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29" name="Rectangle 6"/>
            <p:cNvSpPr/>
            <p:nvPr/>
          </p:nvSpPr>
          <p:spPr>
            <a:xfrm>
              <a:off x="8335" y="1595"/>
              <a:ext cx="3062" cy="1524"/>
            </a:xfrm>
            <a:prstGeom prst="rect">
              <a:avLst/>
            </a:prstGeom>
          </p:spPr>
          <p:txBody>
            <a:bodyPr wrap="square">
              <a:spAutoFit/>
            </a:bodyPr>
            <a:p>
              <a:pPr defTabSz="913765">
                <a:lnSpc>
                  <a:spcPct val="120000"/>
                </a:lnSpc>
              </a:pPr>
              <a:r>
                <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rPr>
                <a:t>点击找人才查看是否有高匹配度的人才</a:t>
              </a:r>
              <a:endParaRPr lang="zh-CN" altLang="en-US" sz="1600" dirty="0">
                <a:solidFill>
                  <a:schemeClr val="tx1"/>
                </a:solidFill>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sp>
          <p:nvSpPr>
            <p:cNvPr id="33" name="Rectangle 6"/>
            <p:cNvSpPr/>
            <p:nvPr/>
          </p:nvSpPr>
          <p:spPr>
            <a:xfrm>
              <a:off x="13737" y="2103"/>
              <a:ext cx="5567" cy="662"/>
            </a:xfrm>
            <a:prstGeom prst="rect">
              <a:avLst/>
            </a:prstGeom>
          </p:spPr>
          <p:txBody>
            <a:bodyPr wrap="square">
              <a:spAutoFit/>
            </a:bodyPr>
            <a:p>
              <a:pPr defTabSz="913765">
                <a:lnSpc>
                  <a:spcPct val="120000"/>
                </a:lnSpc>
              </a:pPr>
              <a:r>
                <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rPr>
                <a:t>查看候选人面试评估报告</a:t>
              </a:r>
              <a:endParaRPr lang="zh-CN" altLang="en-US" dirty="0">
                <a:latin typeface="Times New Roman" panose="02020603050405020304"/>
                <a:ea typeface="微软雅黑" panose="020B0503020204020204" pitchFamily="34" charset="-122"/>
                <a:cs typeface="Segoe UI Light" panose="020B0502040204020203" pitchFamily="34" charset="0"/>
                <a:sym typeface="Times New Roman" panose="02020603050405020304"/>
              </a:endParaRPr>
            </a:p>
          </p:txBody>
        </p:sp>
      </p:grpSp>
      <p:pic>
        <p:nvPicPr>
          <p:cNvPr id="25" name="图片 24"/>
          <p:cNvPicPr>
            <a:picLocks noChangeAspect="1"/>
          </p:cNvPicPr>
          <p:nvPr/>
        </p:nvPicPr>
        <p:blipFill>
          <a:blip r:embed="rId1"/>
          <a:stretch>
            <a:fillRect/>
          </a:stretch>
        </p:blipFill>
        <p:spPr>
          <a:xfrm>
            <a:off x="4776470" y="1970405"/>
            <a:ext cx="2155190" cy="4632325"/>
          </a:xfrm>
          <a:prstGeom prst="rect">
            <a:avLst/>
          </a:prstGeom>
        </p:spPr>
      </p:pic>
      <p:pic>
        <p:nvPicPr>
          <p:cNvPr id="26" name="图片 25"/>
          <p:cNvPicPr>
            <a:picLocks noChangeAspect="1"/>
          </p:cNvPicPr>
          <p:nvPr/>
        </p:nvPicPr>
        <p:blipFill>
          <a:blip r:embed="rId2"/>
          <a:stretch>
            <a:fillRect/>
          </a:stretch>
        </p:blipFill>
        <p:spPr>
          <a:xfrm>
            <a:off x="155575" y="1980565"/>
            <a:ext cx="2139950" cy="4632325"/>
          </a:xfrm>
          <a:prstGeom prst="rect">
            <a:avLst/>
          </a:prstGeom>
        </p:spPr>
      </p:pic>
      <p:pic>
        <p:nvPicPr>
          <p:cNvPr id="27" name="图片 26"/>
          <p:cNvPicPr>
            <a:picLocks noChangeAspect="1"/>
          </p:cNvPicPr>
          <p:nvPr/>
        </p:nvPicPr>
        <p:blipFill>
          <a:blip r:embed="rId3"/>
          <a:stretch>
            <a:fillRect/>
          </a:stretch>
        </p:blipFill>
        <p:spPr>
          <a:xfrm>
            <a:off x="2295525" y="1979295"/>
            <a:ext cx="2154555" cy="4623435"/>
          </a:xfrm>
          <a:prstGeom prst="rect">
            <a:avLst/>
          </a:prstGeom>
        </p:spPr>
      </p:pic>
      <p:pic>
        <p:nvPicPr>
          <p:cNvPr id="36" name="图片 35"/>
          <p:cNvPicPr>
            <a:picLocks noChangeAspect="1"/>
          </p:cNvPicPr>
          <p:nvPr/>
        </p:nvPicPr>
        <p:blipFill>
          <a:blip r:embed="rId4"/>
          <a:stretch>
            <a:fillRect/>
          </a:stretch>
        </p:blipFill>
        <p:spPr>
          <a:xfrm>
            <a:off x="7439025" y="1980565"/>
            <a:ext cx="2230755" cy="4632325"/>
          </a:xfrm>
          <a:prstGeom prst="rect">
            <a:avLst/>
          </a:prstGeom>
        </p:spPr>
      </p:pic>
      <p:pic>
        <p:nvPicPr>
          <p:cNvPr id="37" name="图片 36"/>
          <p:cNvPicPr>
            <a:picLocks noChangeAspect="1"/>
          </p:cNvPicPr>
          <p:nvPr/>
        </p:nvPicPr>
        <p:blipFill>
          <a:blip r:embed="rId5"/>
          <a:stretch>
            <a:fillRect/>
          </a:stretch>
        </p:blipFill>
        <p:spPr>
          <a:xfrm>
            <a:off x="9742805" y="1969770"/>
            <a:ext cx="2159000" cy="463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tags/tag1.xml><?xml version="1.0" encoding="utf-8"?>
<p:tagLst xmlns:p="http://schemas.openxmlformats.org/presentationml/2006/main">
  <p:tag name="PA" val="v4.3.3"/>
</p:tagLst>
</file>

<file path=ppt/tags/tag2.xml><?xml version="1.0" encoding="utf-8"?>
<p:tagLst xmlns:p="http://schemas.openxmlformats.org/presentationml/2006/main">
  <p:tag name="PA" val="v4.3.3"/>
</p:tagLst>
</file>

<file path=ppt/tags/tag3.xml><?xml version="1.0" encoding="utf-8"?>
<p:tagLst xmlns:p="http://schemas.openxmlformats.org/presentationml/2006/main">
  <p:tag name="commondata" val="eyJoZGlkIjoiYTlmOTgzMjFkMTQ3ZjI5YmE4NWY1MTM4ZTljZDM1NG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423jngt">
      <a:majorFont>
        <a:latin typeface="思源黑体"/>
        <a:ea typeface="思源黑体"/>
        <a:cs typeface=""/>
      </a:majorFont>
      <a:minorFont>
        <a:latin typeface="思源黑体"/>
        <a:ea typeface="思源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1685</Words>
  <Application>WPS 演示</Application>
  <PresentationFormat>自定义</PresentationFormat>
  <Paragraphs>145</Paragraphs>
  <Slides>15</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15</vt:i4>
      </vt:variant>
    </vt:vector>
  </HeadingPairs>
  <TitlesOfParts>
    <vt:vector size="32" baseType="lpstr">
      <vt:lpstr>Arial</vt:lpstr>
      <vt:lpstr>宋体</vt:lpstr>
      <vt:lpstr>Wingdings</vt:lpstr>
      <vt:lpstr>微软雅黑</vt:lpstr>
      <vt:lpstr>Times New Roman</vt:lpstr>
      <vt:lpstr>阿里巴巴普惠体 Light</vt:lpstr>
      <vt:lpstr>Calibri Light</vt:lpstr>
      <vt:lpstr>华文楷体</vt:lpstr>
      <vt:lpstr>Segoe UI Light</vt:lpstr>
      <vt:lpstr>Segoe UI</vt:lpstr>
      <vt:lpstr>思源黑体</vt:lpstr>
      <vt:lpstr>黑体</vt:lpstr>
      <vt:lpstr>Arial Unicode MS</vt:lpstr>
      <vt:lpstr>Calibri</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category>www.1ppt.com</cp:category>
  <cp:lastModifiedBy>是个人</cp:lastModifiedBy>
  <cp:revision>51</cp:revision>
  <dcterms:created xsi:type="dcterms:W3CDTF">2023-03-12T12:35:00Z</dcterms:created>
  <dcterms:modified xsi:type="dcterms:W3CDTF">2024-11-13T20:21:33Z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5FA4237D0768431CA1BECB963BF7427B_12</vt:lpwstr>
  </property>
</Properties>
</file>