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56" r:id="rId4"/>
    <p:sldId id="257" r:id="rId6"/>
    <p:sldId id="258" r:id="rId7"/>
    <p:sldId id="264" r:id="rId8"/>
    <p:sldId id="263" r:id="rId9"/>
    <p:sldId id="273" r:id="rId10"/>
    <p:sldId id="259" r:id="rId11"/>
    <p:sldId id="272" r:id="rId12"/>
    <p:sldId id="270" r:id="rId13"/>
    <p:sldId id="268" r:id="rId14"/>
    <p:sldId id="260" r:id="rId15"/>
    <p:sldId id="269" r:id="rId16"/>
    <p:sldId id="261" r:id="rId17"/>
    <p:sldId id="262" r:id="rId18"/>
    <p:sldId id="288" r:id="rId19"/>
    <p:sldId id="274" r:id="rId20"/>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65E86"/>
    <a:srgbClr val="E87C32"/>
    <a:srgbClr val="373C5A"/>
    <a:srgbClr val="42B1FF"/>
    <a:srgbClr val="4C9DD2"/>
    <a:srgbClr val="3E4466"/>
    <a:srgbClr val="464C6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3924" autoAdjust="0"/>
  </p:normalViewPr>
  <p:slideViewPr>
    <p:cSldViewPr snapToGrid="0">
      <p:cViewPr>
        <p:scale>
          <a:sx n="75" d="100"/>
          <a:sy n="75" d="100"/>
        </p:scale>
        <p:origin x="1902" y="681"/>
      </p:cViewPr>
      <p:guideLst>
        <p:guide orient="horz" pos="2160"/>
        <p:guide pos="384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4" Type="http://schemas.openxmlformats.org/officeDocument/2006/relationships/tags" Target="tags/tag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sldNum="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sldNum="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sldNum="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sldNum="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sldNum="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sldNum="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sldNum="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sldNum="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sldNum="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sldNum="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sldNum="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7.xml"/><Relationship Id="rId7"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1.xml"/><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64C6E"/>
        </a:solidFill>
        <a:effectLst/>
      </p:bgPr>
    </p:bg>
    <p:spTree>
      <p:nvGrpSpPr>
        <p:cNvPr id="1" name=""/>
        <p:cNvGrpSpPr/>
        <p:nvPr/>
      </p:nvGrpSpPr>
      <p:grpSpPr>
        <a:xfrm>
          <a:off x="0" y="0"/>
          <a:ext cx="0" cy="0"/>
          <a:chOff x="0" y="0"/>
          <a:chExt cx="0" cy="0"/>
        </a:xfrm>
      </p:grpSpPr>
      <p:sp>
        <p:nvSpPr>
          <p:cNvPr id="5" name="圆角矩形 4"/>
          <p:cNvSpPr/>
          <p:nvPr/>
        </p:nvSpPr>
        <p:spPr>
          <a:xfrm>
            <a:off x="928688" y="961073"/>
            <a:ext cx="10334625" cy="4935855"/>
          </a:xfrm>
          <a:prstGeom prst="roundRect">
            <a:avLst>
              <a:gd name="adj" fmla="val 9365"/>
            </a:avLst>
          </a:prstGeom>
          <a:solidFill>
            <a:srgbClr val="373C5A"/>
          </a:solidFill>
          <a:ln w="12700">
            <a:solidFill>
              <a:schemeClr val="accent2"/>
            </a:solidFill>
          </a:ln>
          <a:effectLst>
            <a:outerShdw blurRad="3175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文本框 7"/>
          <p:cNvSpPr txBox="1"/>
          <p:nvPr/>
        </p:nvSpPr>
        <p:spPr>
          <a:xfrm>
            <a:off x="1883410" y="1923415"/>
            <a:ext cx="8428355" cy="1445260"/>
          </a:xfrm>
          <a:prstGeom prst="rect">
            <a:avLst/>
          </a:prstGeom>
          <a:noFill/>
        </p:spPr>
        <p:txBody>
          <a:bodyPr wrap="square" rtlCol="0">
            <a:spAutoFit/>
          </a:bodyPr>
          <a:lstStyle/>
          <a:p>
            <a:pPr algn="ctr"/>
            <a:r>
              <a:rPr lang="zh-CN" altLang="en-US" sz="8800" dirty="0">
                <a:solidFill>
                  <a:schemeClr val="bg1"/>
                </a:solidFill>
                <a:latin typeface="包图简圆体Light" panose="02000500000000000000" pitchFamily="2" charset="-122"/>
                <a:ea typeface="包图简圆体Light" panose="02000500000000000000" pitchFamily="2" charset="-122"/>
                <a:cs typeface="+mn-ea"/>
                <a:sym typeface="+mn-lt"/>
              </a:rPr>
              <a:t>职场</a:t>
            </a:r>
            <a:r>
              <a:rPr lang="zh-CN" altLang="en-US" sz="8800" dirty="0">
                <a:solidFill>
                  <a:srgbClr val="E87C32"/>
                </a:solidFill>
                <a:latin typeface="包图简圆体Light" panose="02000500000000000000" pitchFamily="2" charset="-122"/>
                <a:ea typeface="包图简圆体Light" panose="02000500000000000000" pitchFamily="2" charset="-122"/>
                <a:cs typeface="+mn-ea"/>
                <a:sym typeface="+mn-lt"/>
              </a:rPr>
              <a:t>面试官</a:t>
            </a:r>
            <a:endParaRPr lang="zh-CN" altLang="en-US" sz="8800" dirty="0">
              <a:solidFill>
                <a:srgbClr val="E87C32"/>
              </a:solidFill>
              <a:latin typeface="包图简圆体Light" panose="02000500000000000000" pitchFamily="2" charset="-122"/>
              <a:ea typeface="包图简圆体Light" panose="02000500000000000000" pitchFamily="2" charset="-122"/>
              <a:cs typeface="+mn-ea"/>
              <a:sym typeface="+mn-lt"/>
            </a:endParaRPr>
          </a:p>
        </p:txBody>
      </p:sp>
      <p:grpSp>
        <p:nvGrpSpPr>
          <p:cNvPr id="9" name="组合 8"/>
          <p:cNvGrpSpPr/>
          <p:nvPr/>
        </p:nvGrpSpPr>
        <p:grpSpPr>
          <a:xfrm>
            <a:off x="5221605" y="4930775"/>
            <a:ext cx="1750060" cy="354330"/>
            <a:chOff x="8448" y="6568"/>
            <a:chExt cx="2756" cy="558"/>
          </a:xfrm>
        </p:grpSpPr>
        <p:sp>
          <p:nvSpPr>
            <p:cNvPr id="6" name="圆角矩形 5"/>
            <p:cNvSpPr/>
            <p:nvPr/>
          </p:nvSpPr>
          <p:spPr>
            <a:xfrm>
              <a:off x="8448" y="6568"/>
              <a:ext cx="2756" cy="558"/>
            </a:xfrm>
            <a:prstGeom prst="roundRect">
              <a:avLst>
                <a:gd name="adj" fmla="val 5000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10706" y="6639"/>
              <a:ext cx="416" cy="4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 name="文本框 1"/>
          <p:cNvSpPr txBox="1"/>
          <p:nvPr/>
        </p:nvSpPr>
        <p:spPr>
          <a:xfrm>
            <a:off x="2755900" y="3429000"/>
            <a:ext cx="6682740" cy="1310640"/>
          </a:xfrm>
          <a:prstGeom prst="rect">
            <a:avLst/>
          </a:prstGeom>
          <a:noFill/>
        </p:spPr>
        <p:txBody>
          <a:bodyPr wrap="square" rtlCol="0">
            <a:spAutoFit/>
          </a:bodyPr>
          <a:p>
            <a:pPr algn="ctr"/>
            <a:r>
              <a:rPr lang="zh-CN" altLang="en-US" sz="1600" dirty="0">
                <a:solidFill>
                  <a:srgbClr val="E87C32"/>
                </a:solidFill>
                <a:latin typeface="包图简圆体Light" panose="02000500000000000000" pitchFamily="2" charset="-122"/>
                <a:ea typeface="包图简圆体Light" panose="02000500000000000000" pitchFamily="2" charset="-122"/>
                <a:cs typeface="+mn-ea"/>
                <a:sym typeface="+mn-lt"/>
              </a:rPr>
              <a:t>团队成员：</a:t>
            </a:r>
            <a:endParaRPr lang="zh-CN" altLang="en-US" sz="1600" dirty="0">
              <a:solidFill>
                <a:srgbClr val="E87C32"/>
              </a:solidFill>
              <a:latin typeface="包图简圆体Light" panose="02000500000000000000" pitchFamily="2" charset="-122"/>
              <a:ea typeface="包图简圆体Light" panose="02000500000000000000" pitchFamily="2" charset="-122"/>
              <a:cs typeface="+mn-ea"/>
              <a:sym typeface="+mn-lt"/>
            </a:endParaRPr>
          </a:p>
          <a:p>
            <a:pPr algn="ctr"/>
            <a:r>
              <a:rPr lang="zh-CN" altLang="en-US" sz="1600" dirty="0">
                <a:solidFill>
                  <a:srgbClr val="E87C32"/>
                </a:solidFill>
                <a:latin typeface="包图简圆体Light" panose="02000500000000000000" pitchFamily="2" charset="-122"/>
                <a:ea typeface="包图简圆体Light" panose="02000500000000000000" pitchFamily="2" charset="-122"/>
                <a:cs typeface="+mn-ea"/>
                <a:sym typeface="+mn-lt"/>
              </a:rPr>
              <a:t>李彬昕：</a:t>
            </a:r>
            <a:r>
              <a:rPr lang="zh-CN" altLang="en-US" sz="1600" dirty="0">
                <a:solidFill>
                  <a:schemeClr val="bg1"/>
                </a:solidFill>
                <a:latin typeface="包图简圆体Light" panose="02000500000000000000" pitchFamily="2" charset="-122"/>
                <a:ea typeface="包图简圆体Light" panose="02000500000000000000" pitchFamily="2" charset="-122"/>
                <a:cs typeface="+mn-ea"/>
                <a:sym typeface="+mn-lt"/>
              </a:rPr>
              <a:t>项目负责人；项目主要设计，市场调研，UI设计</a:t>
            </a:r>
            <a:endParaRPr lang="zh-CN" altLang="en-US" sz="1600" dirty="0">
              <a:solidFill>
                <a:schemeClr val="bg1"/>
              </a:solidFill>
              <a:latin typeface="包图简圆体Light" panose="02000500000000000000" pitchFamily="2" charset="-122"/>
              <a:ea typeface="包图简圆体Light" panose="02000500000000000000" pitchFamily="2" charset="-122"/>
              <a:cs typeface="+mn-ea"/>
              <a:sym typeface="+mn-lt"/>
            </a:endParaRPr>
          </a:p>
          <a:p>
            <a:pPr algn="ctr"/>
            <a:r>
              <a:rPr lang="zh-CN" altLang="en-US" sz="1600" dirty="0">
                <a:solidFill>
                  <a:srgbClr val="E87C32"/>
                </a:solidFill>
                <a:latin typeface="包图简圆体Light" panose="02000500000000000000" pitchFamily="2" charset="-122"/>
                <a:ea typeface="包图简圆体Light" panose="02000500000000000000" pitchFamily="2" charset="-122"/>
                <a:cs typeface="+mn-ea"/>
                <a:sym typeface="+mn-lt"/>
              </a:rPr>
              <a:t>郭思崎：</a:t>
            </a:r>
            <a:r>
              <a:rPr lang="zh-CN" altLang="en-US" sz="1600" dirty="0">
                <a:solidFill>
                  <a:schemeClr val="bg1"/>
                </a:solidFill>
                <a:latin typeface="包图简圆体Light" panose="02000500000000000000" pitchFamily="2" charset="-122"/>
                <a:ea typeface="包图简圆体Light" panose="02000500000000000000" pitchFamily="2" charset="-122"/>
                <a:cs typeface="+mn-ea"/>
                <a:sym typeface="+mn-lt"/>
              </a:rPr>
              <a:t>竞品分析；市场调研，用户采访</a:t>
            </a:r>
            <a:endParaRPr lang="zh-CN" altLang="en-US" sz="1600" dirty="0">
              <a:solidFill>
                <a:schemeClr val="bg1"/>
              </a:solidFill>
              <a:latin typeface="包图简圆体Light" panose="02000500000000000000" pitchFamily="2" charset="-122"/>
              <a:ea typeface="包图简圆体Light" panose="02000500000000000000" pitchFamily="2" charset="-122"/>
              <a:cs typeface="+mn-ea"/>
              <a:sym typeface="+mn-lt"/>
            </a:endParaRPr>
          </a:p>
          <a:p>
            <a:pPr algn="ctr"/>
            <a:r>
              <a:rPr lang="zh-CN" altLang="en-US" sz="1600" dirty="0">
                <a:solidFill>
                  <a:srgbClr val="E87C32"/>
                </a:solidFill>
                <a:latin typeface="包图简圆体Light" panose="02000500000000000000" pitchFamily="2" charset="-122"/>
                <a:ea typeface="包图简圆体Light" panose="02000500000000000000" pitchFamily="2" charset="-122"/>
                <a:cs typeface="+mn-ea"/>
                <a:sym typeface="+mn-lt"/>
              </a:rPr>
              <a:t>钟蕊念：</a:t>
            </a:r>
            <a:r>
              <a:rPr lang="zh-CN" altLang="en-US" sz="1600" dirty="0">
                <a:solidFill>
                  <a:schemeClr val="bg1"/>
                </a:solidFill>
                <a:latin typeface="包图简圆体Light" panose="02000500000000000000" pitchFamily="2" charset="-122"/>
                <a:ea typeface="包图简圆体Light" panose="02000500000000000000" pitchFamily="2" charset="-122"/>
                <a:cs typeface="+mn-ea"/>
                <a:sym typeface="+mn-lt"/>
              </a:rPr>
              <a:t>市场调研；</a:t>
            </a:r>
            <a:r>
              <a:rPr lang="en-US" altLang="zh-CN" sz="1600" dirty="0">
                <a:solidFill>
                  <a:schemeClr val="bg1"/>
                </a:solidFill>
                <a:latin typeface="包图简圆体Light" panose="02000500000000000000" pitchFamily="2" charset="-122"/>
                <a:ea typeface="包图简圆体Light" panose="02000500000000000000" pitchFamily="2" charset="-122"/>
                <a:cs typeface="+mn-ea"/>
                <a:sym typeface="+mn-lt"/>
              </a:rPr>
              <a:t>PPT</a:t>
            </a:r>
            <a:r>
              <a:rPr lang="zh-CN" altLang="en-US" sz="1600" dirty="0">
                <a:solidFill>
                  <a:schemeClr val="bg1"/>
                </a:solidFill>
                <a:latin typeface="包图简圆体Light" panose="02000500000000000000" pitchFamily="2" charset="-122"/>
                <a:ea typeface="包图简圆体Light" panose="02000500000000000000" pitchFamily="2" charset="-122"/>
                <a:cs typeface="+mn-ea"/>
                <a:sym typeface="+mn-lt"/>
              </a:rPr>
              <a:t>制作，项目展示</a:t>
            </a:r>
            <a:endParaRPr lang="zh-CN" altLang="en-US" sz="1600" dirty="0">
              <a:solidFill>
                <a:schemeClr val="bg1"/>
              </a:solidFill>
              <a:latin typeface="包图简圆体Light" panose="02000500000000000000" pitchFamily="2" charset="-122"/>
              <a:ea typeface="包图简圆体Light" panose="02000500000000000000" pitchFamily="2" charset="-122"/>
              <a:cs typeface="+mn-ea"/>
              <a:sym typeface="+mn-lt"/>
            </a:endParaRPr>
          </a:p>
          <a:p>
            <a:pPr algn="ctr"/>
            <a:r>
              <a:rPr lang="zh-CN" altLang="en-US" sz="1600" dirty="0">
                <a:solidFill>
                  <a:srgbClr val="E87C32"/>
                </a:solidFill>
                <a:latin typeface="包图简圆体Light" panose="02000500000000000000" pitchFamily="2" charset="-122"/>
                <a:ea typeface="包图简圆体Light" panose="02000500000000000000" pitchFamily="2" charset="-122"/>
                <a:cs typeface="+mn-ea"/>
                <a:sym typeface="+mn-lt"/>
              </a:rPr>
              <a:t>彭玉展：</a:t>
            </a:r>
            <a:r>
              <a:rPr lang="zh-CN" altLang="en-US" sz="1600" dirty="0">
                <a:solidFill>
                  <a:schemeClr val="bg1"/>
                </a:solidFill>
                <a:latin typeface="包图简圆体Light" panose="02000500000000000000" pitchFamily="2" charset="-122"/>
                <a:ea typeface="包图简圆体Light" panose="02000500000000000000" pitchFamily="2" charset="-122"/>
                <a:cs typeface="+mn-ea"/>
                <a:sym typeface="+mn-lt"/>
              </a:rPr>
              <a:t>市场调研；文档整理总结</a:t>
            </a:r>
            <a:endParaRPr lang="zh-CN" altLang="en-US" sz="1600" dirty="0">
              <a:solidFill>
                <a:schemeClr val="bg1"/>
              </a:solidFill>
              <a:latin typeface="包图简圆体Light" panose="02000500000000000000" pitchFamily="2" charset="-122"/>
              <a:ea typeface="包图简圆体Light" panose="02000500000000000000" pitchFamily="2" charset="-122"/>
              <a:cs typeface="+mn-ea"/>
              <a:sym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464C6E"/>
        </a:solidFill>
        <a:effectLst/>
      </p:bgPr>
    </p:bg>
    <p:spTree>
      <p:nvGrpSpPr>
        <p:cNvPr id="1" name=""/>
        <p:cNvGrpSpPr/>
        <p:nvPr/>
      </p:nvGrpSpPr>
      <p:grpSpPr>
        <a:xfrm>
          <a:off x="0" y="0"/>
          <a:ext cx="0" cy="0"/>
          <a:chOff x="0" y="0"/>
          <a:chExt cx="0" cy="0"/>
        </a:xfrm>
      </p:grpSpPr>
      <p:grpSp>
        <p:nvGrpSpPr>
          <p:cNvPr id="60" name="组合 59"/>
          <p:cNvGrpSpPr/>
          <p:nvPr/>
        </p:nvGrpSpPr>
        <p:grpSpPr>
          <a:xfrm rot="16200000">
            <a:off x="343535" y="733425"/>
            <a:ext cx="635635" cy="216535"/>
            <a:chOff x="3509" y="3609"/>
            <a:chExt cx="1052" cy="358"/>
          </a:xfrm>
        </p:grpSpPr>
        <p:sp>
          <p:nvSpPr>
            <p:cNvPr id="25" name="圆角矩形 24"/>
            <p:cNvSpPr/>
            <p:nvPr/>
          </p:nvSpPr>
          <p:spPr>
            <a:xfrm>
              <a:off x="3509" y="3609"/>
              <a:ext cx="1053" cy="359"/>
            </a:xfrm>
            <a:prstGeom prst="roundRect">
              <a:avLst>
                <a:gd name="adj" fmla="val 50000"/>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000">
                <a:cs typeface="+mn-ea"/>
                <a:sym typeface="+mn-lt"/>
              </a:endParaRPr>
            </a:p>
          </p:txBody>
        </p:sp>
        <p:sp>
          <p:nvSpPr>
            <p:cNvPr id="27" name="椭圆 26"/>
            <p:cNvSpPr/>
            <p:nvPr/>
          </p:nvSpPr>
          <p:spPr>
            <a:xfrm>
              <a:off x="4183" y="3621"/>
              <a:ext cx="335" cy="3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8" name="文本框 27"/>
          <p:cNvSpPr txBox="1"/>
          <p:nvPr/>
        </p:nvSpPr>
        <p:spPr>
          <a:xfrm>
            <a:off x="935990" y="572770"/>
            <a:ext cx="1475740" cy="417830"/>
          </a:xfrm>
          <a:prstGeom prst="rect">
            <a:avLst/>
          </a:prstGeom>
          <a:noFill/>
        </p:spPr>
        <p:txBody>
          <a:bodyPr wrap="square" rtlCol="0" anchor="t">
            <a:spAutoFit/>
          </a:bodyPr>
          <a:lstStyle/>
          <a:p>
            <a:pPr algn="dist"/>
            <a:r>
              <a:rPr lang="zh-CN" altLang="en-US" sz="2000">
                <a:solidFill>
                  <a:schemeClr val="bg1"/>
                </a:solidFill>
                <a:cs typeface="+mn-ea"/>
                <a:sym typeface="+mn-lt"/>
              </a:rPr>
              <a:t>调查总结</a:t>
            </a:r>
            <a:endParaRPr lang="zh-CN" altLang="en-US" sz="2000">
              <a:solidFill>
                <a:schemeClr val="bg1"/>
              </a:solidFill>
              <a:cs typeface="+mn-ea"/>
              <a:sym typeface="+mn-lt"/>
            </a:endParaRPr>
          </a:p>
        </p:txBody>
      </p:sp>
      <p:sp>
        <p:nvSpPr>
          <p:cNvPr id="4" name="圆角矩形 3"/>
          <p:cNvSpPr/>
          <p:nvPr/>
        </p:nvSpPr>
        <p:spPr>
          <a:xfrm>
            <a:off x="1144905" y="1500505"/>
            <a:ext cx="4408805" cy="1366520"/>
          </a:xfrm>
          <a:prstGeom prst="roundRect">
            <a:avLst>
              <a:gd name="adj" fmla="val 15103"/>
            </a:avLst>
          </a:prstGeom>
          <a:solidFill>
            <a:srgbClr val="373C5A"/>
          </a:solidFill>
          <a:ln w="12700">
            <a:solidFill>
              <a:schemeClr val="accent2"/>
            </a:solidFill>
          </a:ln>
          <a:effectLst>
            <a:outerShdw blurRad="3175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文本框 34"/>
          <p:cNvSpPr txBox="1"/>
          <p:nvPr/>
        </p:nvSpPr>
        <p:spPr>
          <a:xfrm>
            <a:off x="2299970" y="1468120"/>
            <a:ext cx="2946400" cy="1371600"/>
          </a:xfrm>
          <a:prstGeom prst="rect">
            <a:avLst/>
          </a:prstGeom>
          <a:noFill/>
        </p:spPr>
        <p:txBody>
          <a:bodyPr wrap="square" rtlCol="0" anchor="t">
            <a:spAutoFit/>
          </a:bodyPr>
          <a:lstStyle/>
          <a:p>
            <a:pPr algn="just">
              <a:lnSpc>
                <a:spcPct val="150000"/>
              </a:lnSpc>
            </a:pPr>
            <a:r>
              <a:rPr lang="zh-CN" altLang="en-US" sz="1400">
                <a:solidFill>
                  <a:srgbClr val="E87C32"/>
                </a:solidFill>
                <a:cs typeface="+mn-ea"/>
                <a:sym typeface="+mn-lt"/>
              </a:rPr>
              <a:t>简历撰写</a:t>
            </a:r>
            <a:endParaRPr lang="zh-CN" altLang="en-US" sz="1400">
              <a:solidFill>
                <a:srgbClr val="E87C32"/>
              </a:solidFill>
              <a:cs typeface="+mn-ea"/>
              <a:sym typeface="+mn-lt"/>
            </a:endParaRPr>
          </a:p>
          <a:p>
            <a:pPr algn="just">
              <a:lnSpc>
                <a:spcPct val="150000"/>
              </a:lnSpc>
            </a:pPr>
            <a:r>
              <a:rPr lang="zh-CN" altLang="en-US" sz="1400">
                <a:solidFill>
                  <a:schemeClr val="bg1"/>
                </a:solidFill>
                <a:cs typeface="+mn-ea"/>
                <a:sym typeface="+mn-lt"/>
              </a:rPr>
              <a:t>挑选合适的模版</a:t>
            </a:r>
            <a:endParaRPr lang="zh-CN" altLang="en-US" sz="1400">
              <a:solidFill>
                <a:schemeClr val="bg1"/>
              </a:solidFill>
              <a:cs typeface="+mn-ea"/>
              <a:sym typeface="+mn-lt"/>
            </a:endParaRPr>
          </a:p>
          <a:p>
            <a:pPr algn="just">
              <a:lnSpc>
                <a:spcPct val="150000"/>
              </a:lnSpc>
            </a:pPr>
            <a:r>
              <a:rPr lang="zh-CN" altLang="en-US" sz="1400">
                <a:solidFill>
                  <a:schemeClr val="bg1"/>
                </a:solidFill>
                <a:cs typeface="+mn-ea"/>
                <a:sym typeface="+mn-lt"/>
              </a:rPr>
              <a:t>突出自身优势</a:t>
            </a:r>
            <a:endParaRPr lang="zh-CN" altLang="en-US" sz="1400">
              <a:solidFill>
                <a:schemeClr val="bg1"/>
              </a:solidFill>
              <a:cs typeface="+mn-ea"/>
              <a:sym typeface="+mn-lt"/>
            </a:endParaRPr>
          </a:p>
          <a:p>
            <a:pPr algn="just">
              <a:lnSpc>
                <a:spcPct val="150000"/>
              </a:lnSpc>
            </a:pPr>
            <a:r>
              <a:rPr lang="zh-CN" altLang="en-US" sz="1400">
                <a:solidFill>
                  <a:schemeClr val="bg1"/>
                </a:solidFill>
                <a:cs typeface="+mn-ea"/>
                <a:sym typeface="+mn-lt"/>
              </a:rPr>
              <a:t>针对不同职业撰写多份简历</a:t>
            </a:r>
            <a:endParaRPr lang="zh-CN" altLang="en-US" sz="1400">
              <a:solidFill>
                <a:schemeClr val="bg1"/>
              </a:solidFill>
              <a:cs typeface="+mn-ea"/>
              <a:sym typeface="+mn-lt"/>
            </a:endParaRPr>
          </a:p>
        </p:txBody>
      </p:sp>
      <p:pic>
        <p:nvPicPr>
          <p:cNvPr id="36" name="图片 35" descr="3505363"/>
          <p:cNvPicPr>
            <a:picLocks noChangeAspect="1"/>
          </p:cNvPicPr>
          <p:nvPr/>
        </p:nvPicPr>
        <p:blipFill>
          <a:blip r:embed="rId1"/>
          <a:stretch>
            <a:fillRect/>
          </a:stretch>
        </p:blipFill>
        <p:spPr>
          <a:xfrm>
            <a:off x="1444625" y="1851025"/>
            <a:ext cx="791845" cy="791845"/>
          </a:xfrm>
          <a:prstGeom prst="rect">
            <a:avLst/>
          </a:prstGeom>
        </p:spPr>
      </p:pic>
      <p:sp>
        <p:nvSpPr>
          <p:cNvPr id="13" name="圆角矩形 12"/>
          <p:cNvSpPr/>
          <p:nvPr/>
        </p:nvSpPr>
        <p:spPr>
          <a:xfrm>
            <a:off x="1144905" y="3124835"/>
            <a:ext cx="4408805" cy="1296035"/>
          </a:xfrm>
          <a:prstGeom prst="roundRect">
            <a:avLst>
              <a:gd name="adj" fmla="val 15103"/>
            </a:avLst>
          </a:prstGeom>
          <a:solidFill>
            <a:srgbClr val="373C5A"/>
          </a:solidFill>
          <a:ln w="12700">
            <a:solidFill>
              <a:schemeClr val="accent2"/>
            </a:solidFill>
          </a:ln>
          <a:effectLst>
            <a:outerShdw blurRad="3175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文本框 13"/>
          <p:cNvSpPr txBox="1"/>
          <p:nvPr/>
        </p:nvSpPr>
        <p:spPr>
          <a:xfrm>
            <a:off x="2299970" y="3017520"/>
            <a:ext cx="2946400" cy="1371600"/>
          </a:xfrm>
          <a:prstGeom prst="rect">
            <a:avLst/>
          </a:prstGeom>
          <a:noFill/>
        </p:spPr>
        <p:txBody>
          <a:bodyPr wrap="square" rtlCol="0" anchor="t">
            <a:spAutoFit/>
          </a:bodyPr>
          <a:lstStyle/>
          <a:p>
            <a:pPr algn="just">
              <a:lnSpc>
                <a:spcPct val="150000"/>
              </a:lnSpc>
            </a:pPr>
            <a:r>
              <a:rPr lang="zh-CN" altLang="en-US" sz="1400">
                <a:solidFill>
                  <a:srgbClr val="E87C32"/>
                </a:solidFill>
                <a:cs typeface="+mn-ea"/>
                <a:sym typeface="+mn-lt"/>
              </a:rPr>
              <a:t>准备面试</a:t>
            </a:r>
            <a:endParaRPr lang="zh-CN" altLang="en-US" sz="1400">
              <a:solidFill>
                <a:srgbClr val="E87C32"/>
              </a:solidFill>
              <a:cs typeface="+mn-ea"/>
              <a:sym typeface="+mn-lt"/>
            </a:endParaRPr>
          </a:p>
          <a:p>
            <a:pPr algn="just">
              <a:lnSpc>
                <a:spcPct val="150000"/>
              </a:lnSpc>
            </a:pPr>
            <a:r>
              <a:rPr lang="zh-CN" altLang="en-US" sz="1400">
                <a:solidFill>
                  <a:schemeClr val="bg1"/>
                </a:solidFill>
                <a:cs typeface="+mn-ea"/>
                <a:sym typeface="+mn-lt"/>
              </a:rPr>
              <a:t>搜集合适的面试资料</a:t>
            </a:r>
            <a:endParaRPr lang="zh-CN" altLang="en-US" sz="1400">
              <a:solidFill>
                <a:schemeClr val="bg1"/>
              </a:solidFill>
              <a:cs typeface="+mn-ea"/>
              <a:sym typeface="+mn-lt"/>
            </a:endParaRPr>
          </a:p>
          <a:p>
            <a:pPr algn="just">
              <a:lnSpc>
                <a:spcPct val="150000"/>
              </a:lnSpc>
            </a:pPr>
            <a:r>
              <a:rPr lang="zh-CN" altLang="en-US" sz="1400">
                <a:solidFill>
                  <a:schemeClr val="bg1"/>
                </a:solidFill>
                <a:cs typeface="+mn-ea"/>
                <a:sym typeface="+mn-lt"/>
              </a:rPr>
              <a:t>安排面试准备时间</a:t>
            </a:r>
            <a:endParaRPr lang="zh-CN" altLang="en-US" sz="1400">
              <a:solidFill>
                <a:schemeClr val="bg1"/>
              </a:solidFill>
              <a:cs typeface="+mn-ea"/>
              <a:sym typeface="+mn-lt"/>
            </a:endParaRPr>
          </a:p>
          <a:p>
            <a:pPr algn="just">
              <a:lnSpc>
                <a:spcPct val="150000"/>
              </a:lnSpc>
            </a:pPr>
            <a:r>
              <a:rPr lang="zh-CN" altLang="en-US" sz="1400">
                <a:solidFill>
                  <a:schemeClr val="bg1"/>
                </a:solidFill>
                <a:cs typeface="+mn-ea"/>
                <a:sym typeface="+mn-lt"/>
              </a:rPr>
              <a:t>知晓面试的注意事项</a:t>
            </a:r>
            <a:endParaRPr lang="zh-CN" altLang="en-US" sz="1400">
              <a:solidFill>
                <a:schemeClr val="bg1"/>
              </a:solidFill>
              <a:cs typeface="+mn-ea"/>
              <a:sym typeface="+mn-lt"/>
            </a:endParaRPr>
          </a:p>
        </p:txBody>
      </p:sp>
      <p:sp>
        <p:nvSpPr>
          <p:cNvPr id="16" name="圆角矩形 15"/>
          <p:cNvSpPr/>
          <p:nvPr/>
        </p:nvSpPr>
        <p:spPr>
          <a:xfrm>
            <a:off x="1144905" y="4648200"/>
            <a:ext cx="4408805" cy="1296035"/>
          </a:xfrm>
          <a:prstGeom prst="roundRect">
            <a:avLst>
              <a:gd name="adj" fmla="val 15103"/>
            </a:avLst>
          </a:prstGeom>
          <a:solidFill>
            <a:srgbClr val="373C5A"/>
          </a:solidFill>
          <a:ln w="12700">
            <a:solidFill>
              <a:schemeClr val="accent2"/>
            </a:solidFill>
          </a:ln>
          <a:effectLst>
            <a:outerShdw blurRad="3175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文本框 19"/>
          <p:cNvSpPr txBox="1"/>
          <p:nvPr/>
        </p:nvSpPr>
        <p:spPr>
          <a:xfrm>
            <a:off x="2299970" y="4567555"/>
            <a:ext cx="2946400" cy="1371600"/>
          </a:xfrm>
          <a:prstGeom prst="rect">
            <a:avLst/>
          </a:prstGeom>
          <a:noFill/>
        </p:spPr>
        <p:txBody>
          <a:bodyPr wrap="square" rtlCol="0" anchor="t">
            <a:spAutoFit/>
          </a:bodyPr>
          <a:lstStyle/>
          <a:p>
            <a:pPr algn="just">
              <a:lnSpc>
                <a:spcPct val="150000"/>
              </a:lnSpc>
            </a:pPr>
            <a:r>
              <a:rPr lang="zh-CN" altLang="en-US" sz="1400">
                <a:solidFill>
                  <a:srgbClr val="E87C32"/>
                </a:solidFill>
                <a:cs typeface="+mn-ea"/>
                <a:sym typeface="+mn-lt"/>
              </a:rPr>
              <a:t>面试反馈</a:t>
            </a:r>
            <a:endParaRPr lang="zh-CN" altLang="en-US" sz="1400">
              <a:solidFill>
                <a:srgbClr val="E87C32"/>
              </a:solidFill>
              <a:cs typeface="+mn-ea"/>
              <a:sym typeface="+mn-lt"/>
            </a:endParaRPr>
          </a:p>
          <a:p>
            <a:pPr algn="just">
              <a:lnSpc>
                <a:spcPct val="150000"/>
              </a:lnSpc>
            </a:pPr>
            <a:r>
              <a:rPr lang="zh-CN" altLang="en-US" sz="1400">
                <a:solidFill>
                  <a:schemeClr val="bg1"/>
                </a:solidFill>
                <a:cs typeface="+mn-ea"/>
                <a:sym typeface="+mn-lt"/>
              </a:rPr>
              <a:t>提升自己的临场应变能力</a:t>
            </a:r>
            <a:endParaRPr lang="zh-CN" altLang="en-US" sz="1400">
              <a:solidFill>
                <a:schemeClr val="bg1"/>
              </a:solidFill>
              <a:cs typeface="+mn-ea"/>
              <a:sym typeface="+mn-lt"/>
            </a:endParaRPr>
          </a:p>
          <a:p>
            <a:pPr algn="just">
              <a:lnSpc>
                <a:spcPct val="150000"/>
              </a:lnSpc>
            </a:pPr>
            <a:r>
              <a:rPr lang="zh-CN" altLang="en-US" sz="1400">
                <a:solidFill>
                  <a:schemeClr val="bg1"/>
                </a:solidFill>
                <a:cs typeface="+mn-ea"/>
                <a:sym typeface="+mn-lt"/>
              </a:rPr>
              <a:t>了解面试官对自己的评价</a:t>
            </a:r>
            <a:endParaRPr lang="zh-CN" altLang="en-US" sz="1400">
              <a:solidFill>
                <a:schemeClr val="bg1"/>
              </a:solidFill>
              <a:cs typeface="+mn-ea"/>
              <a:sym typeface="+mn-lt"/>
            </a:endParaRPr>
          </a:p>
          <a:p>
            <a:pPr algn="just">
              <a:lnSpc>
                <a:spcPct val="150000"/>
              </a:lnSpc>
            </a:pPr>
            <a:r>
              <a:rPr lang="zh-CN" altLang="en-US" sz="1400">
                <a:solidFill>
                  <a:schemeClr val="bg1"/>
                </a:solidFill>
                <a:cs typeface="+mn-ea"/>
                <a:sym typeface="+mn-lt"/>
              </a:rPr>
              <a:t>得知和改进自己面试的不足</a:t>
            </a:r>
            <a:endParaRPr lang="zh-CN" altLang="en-US" sz="1400">
              <a:solidFill>
                <a:schemeClr val="bg1"/>
              </a:solidFill>
              <a:cs typeface="+mn-ea"/>
              <a:sym typeface="+mn-lt"/>
            </a:endParaRPr>
          </a:p>
        </p:txBody>
      </p:sp>
      <p:sp>
        <p:nvSpPr>
          <p:cNvPr id="22" name="圆角矩形 21"/>
          <p:cNvSpPr/>
          <p:nvPr/>
        </p:nvSpPr>
        <p:spPr>
          <a:xfrm>
            <a:off x="6639560" y="1500505"/>
            <a:ext cx="4408805" cy="1366520"/>
          </a:xfrm>
          <a:prstGeom prst="roundRect">
            <a:avLst>
              <a:gd name="adj" fmla="val 15103"/>
            </a:avLst>
          </a:prstGeom>
          <a:solidFill>
            <a:srgbClr val="373C5A"/>
          </a:solidFill>
          <a:ln w="12700">
            <a:solidFill>
              <a:schemeClr val="accent2"/>
            </a:solidFill>
          </a:ln>
          <a:effectLst>
            <a:outerShdw blurRad="3175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文本框 22"/>
          <p:cNvSpPr txBox="1"/>
          <p:nvPr/>
        </p:nvSpPr>
        <p:spPr>
          <a:xfrm>
            <a:off x="7794625" y="1468120"/>
            <a:ext cx="2946400" cy="1371600"/>
          </a:xfrm>
          <a:prstGeom prst="rect">
            <a:avLst/>
          </a:prstGeom>
          <a:noFill/>
        </p:spPr>
        <p:txBody>
          <a:bodyPr wrap="square" rtlCol="0" anchor="t">
            <a:spAutoFit/>
          </a:bodyPr>
          <a:lstStyle/>
          <a:p>
            <a:pPr algn="just">
              <a:lnSpc>
                <a:spcPct val="150000"/>
              </a:lnSpc>
            </a:pPr>
            <a:r>
              <a:rPr lang="zh-CN" altLang="en-US" sz="1400">
                <a:solidFill>
                  <a:srgbClr val="E87C32"/>
                </a:solidFill>
                <a:cs typeface="+mn-ea"/>
                <a:sym typeface="+mn-lt"/>
              </a:rPr>
              <a:t>提升效率</a:t>
            </a:r>
            <a:endParaRPr lang="zh-CN" altLang="en-US" sz="1400">
              <a:solidFill>
                <a:srgbClr val="E87C32"/>
              </a:solidFill>
              <a:cs typeface="+mn-ea"/>
              <a:sym typeface="+mn-lt"/>
            </a:endParaRPr>
          </a:p>
          <a:p>
            <a:pPr algn="just">
              <a:lnSpc>
                <a:spcPct val="150000"/>
              </a:lnSpc>
            </a:pPr>
            <a:r>
              <a:rPr lang="zh-CN" altLang="en-US" sz="1400">
                <a:solidFill>
                  <a:schemeClr val="bg1"/>
                </a:solidFill>
                <a:cs typeface="+mn-ea"/>
                <a:sym typeface="+mn-lt"/>
              </a:rPr>
              <a:t>邮件代发，提升简历筛选效率</a:t>
            </a:r>
            <a:endParaRPr lang="zh-CN" altLang="en-US" sz="1400">
              <a:solidFill>
                <a:schemeClr val="bg1"/>
              </a:solidFill>
              <a:cs typeface="+mn-ea"/>
              <a:sym typeface="+mn-lt"/>
            </a:endParaRPr>
          </a:p>
          <a:p>
            <a:pPr algn="just">
              <a:lnSpc>
                <a:spcPct val="150000"/>
              </a:lnSpc>
            </a:pPr>
            <a:r>
              <a:rPr lang="en-US" altLang="zh-CN" sz="1400">
                <a:solidFill>
                  <a:schemeClr val="bg1"/>
                </a:solidFill>
                <a:cs typeface="+mn-ea"/>
                <a:sym typeface="+mn-lt"/>
              </a:rPr>
              <a:t>AI</a:t>
            </a:r>
            <a:r>
              <a:rPr lang="zh-CN" altLang="en-US" sz="1400">
                <a:solidFill>
                  <a:schemeClr val="bg1"/>
                </a:solidFill>
                <a:cs typeface="+mn-ea"/>
                <a:sym typeface="+mn-lt"/>
              </a:rPr>
              <a:t>代聊，提升线上沟通效率</a:t>
            </a:r>
            <a:endParaRPr lang="zh-CN" altLang="en-US" sz="1400">
              <a:solidFill>
                <a:schemeClr val="bg1"/>
              </a:solidFill>
              <a:cs typeface="+mn-ea"/>
              <a:sym typeface="+mn-lt"/>
            </a:endParaRPr>
          </a:p>
          <a:p>
            <a:pPr algn="just">
              <a:lnSpc>
                <a:spcPct val="150000"/>
              </a:lnSpc>
            </a:pPr>
            <a:r>
              <a:rPr lang="zh-CN" altLang="en-US" sz="1400">
                <a:solidFill>
                  <a:schemeClr val="bg1"/>
                </a:solidFill>
                <a:cs typeface="+mn-ea"/>
                <a:sym typeface="+mn-lt"/>
              </a:rPr>
              <a:t>简历与岗位链接，人才匹配效率</a:t>
            </a:r>
            <a:endParaRPr lang="zh-CN" altLang="en-US" sz="1400">
              <a:solidFill>
                <a:schemeClr val="bg1"/>
              </a:solidFill>
              <a:cs typeface="+mn-ea"/>
              <a:sym typeface="+mn-lt"/>
            </a:endParaRPr>
          </a:p>
        </p:txBody>
      </p:sp>
      <p:sp>
        <p:nvSpPr>
          <p:cNvPr id="26" name="圆角矩形 25"/>
          <p:cNvSpPr/>
          <p:nvPr/>
        </p:nvSpPr>
        <p:spPr>
          <a:xfrm>
            <a:off x="6639560" y="3124835"/>
            <a:ext cx="4408805" cy="1296035"/>
          </a:xfrm>
          <a:prstGeom prst="roundRect">
            <a:avLst>
              <a:gd name="adj" fmla="val 15103"/>
            </a:avLst>
          </a:prstGeom>
          <a:solidFill>
            <a:srgbClr val="373C5A"/>
          </a:solidFill>
          <a:ln w="12700">
            <a:solidFill>
              <a:schemeClr val="accent2"/>
            </a:solidFill>
          </a:ln>
          <a:effectLst>
            <a:outerShdw blurRad="3175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文本框 28"/>
          <p:cNvSpPr txBox="1"/>
          <p:nvPr/>
        </p:nvSpPr>
        <p:spPr>
          <a:xfrm>
            <a:off x="7794625" y="3124835"/>
            <a:ext cx="2946400" cy="1371600"/>
          </a:xfrm>
          <a:prstGeom prst="rect">
            <a:avLst/>
          </a:prstGeom>
          <a:noFill/>
        </p:spPr>
        <p:txBody>
          <a:bodyPr wrap="square" rtlCol="0" anchor="t">
            <a:spAutoFit/>
          </a:bodyPr>
          <a:lstStyle/>
          <a:p>
            <a:pPr algn="just">
              <a:lnSpc>
                <a:spcPct val="150000"/>
              </a:lnSpc>
            </a:pPr>
            <a:r>
              <a:rPr lang="zh-CN" altLang="en-US" sz="1400">
                <a:solidFill>
                  <a:srgbClr val="E87C32"/>
                </a:solidFill>
                <a:cs typeface="+mn-ea"/>
                <a:sym typeface="+mn-lt"/>
              </a:rPr>
              <a:t>节约成本</a:t>
            </a:r>
            <a:endParaRPr lang="zh-CN" altLang="en-US" sz="1400">
              <a:solidFill>
                <a:srgbClr val="E87C32"/>
              </a:solidFill>
              <a:cs typeface="+mn-ea"/>
              <a:sym typeface="+mn-lt"/>
            </a:endParaRPr>
          </a:p>
          <a:p>
            <a:pPr algn="just">
              <a:lnSpc>
                <a:spcPct val="150000"/>
              </a:lnSpc>
            </a:pPr>
            <a:r>
              <a:rPr lang="zh-CN" altLang="en-US" sz="1400">
                <a:solidFill>
                  <a:schemeClr val="bg1"/>
                </a:solidFill>
                <a:cs typeface="+mn-ea"/>
                <a:sym typeface="+mn-lt"/>
              </a:rPr>
              <a:t>无需真人面谈，多人线上同时面试</a:t>
            </a:r>
            <a:endParaRPr lang="zh-CN" altLang="en-US" sz="1400">
              <a:solidFill>
                <a:schemeClr val="bg1"/>
              </a:solidFill>
              <a:cs typeface="+mn-ea"/>
              <a:sym typeface="+mn-lt"/>
            </a:endParaRPr>
          </a:p>
          <a:p>
            <a:pPr algn="just">
              <a:lnSpc>
                <a:spcPct val="150000"/>
              </a:lnSpc>
            </a:pPr>
            <a:r>
              <a:rPr lang="zh-CN" altLang="en-US" sz="1400">
                <a:solidFill>
                  <a:schemeClr val="bg1"/>
                </a:solidFill>
                <a:cs typeface="+mn-ea"/>
                <a:sym typeface="+mn-lt"/>
              </a:rPr>
              <a:t>即时发起虚拟面试，无需预约</a:t>
            </a:r>
            <a:endParaRPr lang="zh-CN" altLang="en-US" sz="1400">
              <a:solidFill>
                <a:schemeClr val="bg1"/>
              </a:solidFill>
              <a:cs typeface="+mn-ea"/>
              <a:sym typeface="+mn-lt"/>
            </a:endParaRPr>
          </a:p>
          <a:p>
            <a:pPr algn="just">
              <a:lnSpc>
                <a:spcPct val="150000"/>
              </a:lnSpc>
            </a:pPr>
            <a:endParaRPr lang="zh-CN" altLang="en-US" sz="1400">
              <a:solidFill>
                <a:schemeClr val="bg1"/>
              </a:solidFill>
              <a:cs typeface="+mn-ea"/>
              <a:sym typeface="+mn-lt"/>
            </a:endParaRPr>
          </a:p>
        </p:txBody>
      </p:sp>
      <p:sp>
        <p:nvSpPr>
          <p:cNvPr id="31" name="圆角矩形 30"/>
          <p:cNvSpPr/>
          <p:nvPr/>
        </p:nvSpPr>
        <p:spPr>
          <a:xfrm>
            <a:off x="6639560" y="4648200"/>
            <a:ext cx="4408805" cy="1296035"/>
          </a:xfrm>
          <a:prstGeom prst="roundRect">
            <a:avLst>
              <a:gd name="adj" fmla="val 15103"/>
            </a:avLst>
          </a:prstGeom>
          <a:solidFill>
            <a:srgbClr val="373C5A"/>
          </a:solidFill>
          <a:ln w="12700">
            <a:solidFill>
              <a:schemeClr val="accent2"/>
            </a:solidFill>
          </a:ln>
          <a:effectLst>
            <a:outerShdw blurRad="3175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文本框 31"/>
          <p:cNvSpPr txBox="1"/>
          <p:nvPr/>
        </p:nvSpPr>
        <p:spPr>
          <a:xfrm>
            <a:off x="7794625" y="4648200"/>
            <a:ext cx="2946400" cy="1234440"/>
          </a:xfrm>
          <a:prstGeom prst="rect">
            <a:avLst/>
          </a:prstGeom>
          <a:noFill/>
        </p:spPr>
        <p:txBody>
          <a:bodyPr wrap="square" rtlCol="0" anchor="t">
            <a:spAutoFit/>
          </a:bodyPr>
          <a:lstStyle/>
          <a:p>
            <a:pPr algn="just">
              <a:lnSpc>
                <a:spcPct val="150000"/>
              </a:lnSpc>
            </a:pPr>
            <a:r>
              <a:rPr lang="zh-CN" altLang="en-US" sz="1400">
                <a:solidFill>
                  <a:srgbClr val="E87C32"/>
                </a:solidFill>
                <a:cs typeface="+mn-ea"/>
                <a:sym typeface="+mn-lt"/>
              </a:rPr>
              <a:t>多维评价机制</a:t>
            </a:r>
            <a:endParaRPr lang="zh-CN" altLang="en-US" sz="1400">
              <a:solidFill>
                <a:srgbClr val="E87C32"/>
              </a:solidFill>
              <a:cs typeface="+mn-ea"/>
              <a:sym typeface="+mn-lt"/>
            </a:endParaRPr>
          </a:p>
          <a:p>
            <a:pPr algn="just">
              <a:lnSpc>
                <a:spcPct val="150000"/>
              </a:lnSpc>
            </a:pPr>
            <a:r>
              <a:rPr lang="zh-CN" altLang="en-US" sz="1200">
                <a:solidFill>
                  <a:schemeClr val="bg1"/>
                </a:solidFill>
                <a:cs typeface="+mn-ea"/>
                <a:sym typeface="+mn-lt"/>
              </a:rPr>
              <a:t>采用人脸识别、情绪识别、语音分析等多维评价机制，实时生成更加科学全面的人才评估报告</a:t>
            </a:r>
            <a:endParaRPr lang="zh-CN" altLang="en-US" sz="1200">
              <a:solidFill>
                <a:schemeClr val="bg1"/>
              </a:solidFill>
              <a:cs typeface="+mn-ea"/>
              <a:sym typeface="+mn-lt"/>
            </a:endParaRPr>
          </a:p>
        </p:txBody>
      </p:sp>
      <p:pic>
        <p:nvPicPr>
          <p:cNvPr id="64" name="图片 63" descr="3504986"/>
          <p:cNvPicPr>
            <a:picLocks noChangeAspect="1"/>
          </p:cNvPicPr>
          <p:nvPr/>
        </p:nvPicPr>
        <p:blipFill>
          <a:blip r:embed="rId2"/>
          <a:stretch>
            <a:fillRect/>
          </a:stretch>
        </p:blipFill>
        <p:spPr>
          <a:xfrm>
            <a:off x="1444625" y="3376930"/>
            <a:ext cx="792000" cy="792000"/>
          </a:xfrm>
          <a:prstGeom prst="rect">
            <a:avLst/>
          </a:prstGeom>
        </p:spPr>
      </p:pic>
      <p:pic>
        <p:nvPicPr>
          <p:cNvPr id="65" name="图片 64" descr="3505356"/>
          <p:cNvPicPr>
            <a:picLocks noChangeAspect="1"/>
          </p:cNvPicPr>
          <p:nvPr/>
        </p:nvPicPr>
        <p:blipFill>
          <a:blip r:embed="rId3"/>
          <a:stretch>
            <a:fillRect/>
          </a:stretch>
        </p:blipFill>
        <p:spPr>
          <a:xfrm>
            <a:off x="1444625" y="4900295"/>
            <a:ext cx="792000" cy="792000"/>
          </a:xfrm>
          <a:prstGeom prst="rect">
            <a:avLst/>
          </a:prstGeom>
        </p:spPr>
      </p:pic>
      <p:pic>
        <p:nvPicPr>
          <p:cNvPr id="66" name="图片 65" descr="3505358"/>
          <p:cNvPicPr>
            <a:picLocks noChangeAspect="1"/>
          </p:cNvPicPr>
          <p:nvPr/>
        </p:nvPicPr>
        <p:blipFill>
          <a:blip r:embed="rId4"/>
          <a:stretch>
            <a:fillRect/>
          </a:stretch>
        </p:blipFill>
        <p:spPr>
          <a:xfrm>
            <a:off x="6920865" y="1847215"/>
            <a:ext cx="792000" cy="792000"/>
          </a:xfrm>
          <a:prstGeom prst="rect">
            <a:avLst/>
          </a:prstGeom>
        </p:spPr>
      </p:pic>
      <p:pic>
        <p:nvPicPr>
          <p:cNvPr id="67" name="图片 66" descr="3504372"/>
          <p:cNvPicPr>
            <a:picLocks noChangeAspect="1"/>
          </p:cNvPicPr>
          <p:nvPr/>
        </p:nvPicPr>
        <p:blipFill>
          <a:blip r:embed="rId5"/>
          <a:stretch>
            <a:fillRect/>
          </a:stretch>
        </p:blipFill>
        <p:spPr>
          <a:xfrm>
            <a:off x="6920865" y="3376930"/>
            <a:ext cx="792000" cy="792000"/>
          </a:xfrm>
          <a:prstGeom prst="rect">
            <a:avLst/>
          </a:prstGeom>
        </p:spPr>
      </p:pic>
      <p:pic>
        <p:nvPicPr>
          <p:cNvPr id="68" name="图片 67" descr="3505404"/>
          <p:cNvPicPr>
            <a:picLocks noChangeAspect="1"/>
          </p:cNvPicPr>
          <p:nvPr/>
        </p:nvPicPr>
        <p:blipFill>
          <a:blip r:embed="rId6"/>
          <a:stretch>
            <a:fillRect/>
          </a:stretch>
        </p:blipFill>
        <p:spPr>
          <a:xfrm>
            <a:off x="6920865" y="4900295"/>
            <a:ext cx="792000" cy="792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464C6E"/>
        </a:solidFill>
        <a:effectLst/>
      </p:bgPr>
    </p:bg>
    <p:spTree>
      <p:nvGrpSpPr>
        <p:cNvPr id="1" name=""/>
        <p:cNvGrpSpPr/>
        <p:nvPr/>
      </p:nvGrpSpPr>
      <p:grpSpPr>
        <a:xfrm>
          <a:off x="0" y="0"/>
          <a:ext cx="0" cy="0"/>
          <a:chOff x="0" y="0"/>
          <a:chExt cx="0" cy="0"/>
        </a:xfrm>
      </p:grpSpPr>
      <p:sp>
        <p:nvSpPr>
          <p:cNvPr id="5" name="圆角矩形 4"/>
          <p:cNvSpPr/>
          <p:nvPr/>
        </p:nvSpPr>
        <p:spPr>
          <a:xfrm>
            <a:off x="928688" y="961073"/>
            <a:ext cx="10334625" cy="4935855"/>
          </a:xfrm>
          <a:prstGeom prst="roundRect">
            <a:avLst>
              <a:gd name="adj" fmla="val 9365"/>
            </a:avLst>
          </a:prstGeom>
          <a:solidFill>
            <a:srgbClr val="373C5A"/>
          </a:solidFill>
          <a:ln w="12700">
            <a:solidFill>
              <a:schemeClr val="accent2"/>
            </a:solidFill>
          </a:ln>
          <a:effectLst>
            <a:outerShdw blurRad="3175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9" name="组合 8"/>
          <p:cNvGrpSpPr/>
          <p:nvPr/>
        </p:nvGrpSpPr>
        <p:grpSpPr>
          <a:xfrm>
            <a:off x="3957955" y="3119755"/>
            <a:ext cx="618490" cy="618490"/>
            <a:chOff x="6233" y="5004"/>
            <a:chExt cx="974" cy="974"/>
          </a:xfrm>
        </p:grpSpPr>
        <p:sp>
          <p:nvSpPr>
            <p:cNvPr id="7" name="椭圆 6"/>
            <p:cNvSpPr/>
            <p:nvPr/>
          </p:nvSpPr>
          <p:spPr>
            <a:xfrm>
              <a:off x="6233" y="5004"/>
              <a:ext cx="975" cy="9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8" name="图片 7" descr="3637440"/>
            <p:cNvPicPr>
              <a:picLocks noChangeAspect="1"/>
            </p:cNvPicPr>
            <p:nvPr/>
          </p:nvPicPr>
          <p:blipFill>
            <a:blip r:embed="rId1"/>
            <a:stretch>
              <a:fillRect/>
            </a:stretch>
          </p:blipFill>
          <p:spPr>
            <a:xfrm flipH="1">
              <a:off x="6585" y="5268"/>
              <a:ext cx="271" cy="447"/>
            </a:xfrm>
            <a:prstGeom prst="rect">
              <a:avLst/>
            </a:prstGeom>
          </p:spPr>
        </p:pic>
      </p:grpSp>
      <p:grpSp>
        <p:nvGrpSpPr>
          <p:cNvPr id="10" name="组合 9"/>
          <p:cNvGrpSpPr/>
          <p:nvPr/>
        </p:nvGrpSpPr>
        <p:grpSpPr>
          <a:xfrm flipH="1">
            <a:off x="7620000" y="3119755"/>
            <a:ext cx="618490" cy="618490"/>
            <a:chOff x="6233" y="5004"/>
            <a:chExt cx="974" cy="974"/>
          </a:xfrm>
        </p:grpSpPr>
        <p:sp>
          <p:nvSpPr>
            <p:cNvPr id="12" name="椭圆 11"/>
            <p:cNvSpPr/>
            <p:nvPr/>
          </p:nvSpPr>
          <p:spPr>
            <a:xfrm>
              <a:off x="6233" y="5004"/>
              <a:ext cx="975" cy="9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4" name="图片 13" descr="3637440"/>
            <p:cNvPicPr>
              <a:picLocks noChangeAspect="1"/>
            </p:cNvPicPr>
            <p:nvPr/>
          </p:nvPicPr>
          <p:blipFill>
            <a:blip r:embed="rId1"/>
            <a:stretch>
              <a:fillRect/>
            </a:stretch>
          </p:blipFill>
          <p:spPr>
            <a:xfrm flipH="1">
              <a:off x="6585" y="5268"/>
              <a:ext cx="271" cy="447"/>
            </a:xfrm>
            <a:prstGeom prst="rect">
              <a:avLst/>
            </a:prstGeom>
          </p:spPr>
        </p:pic>
      </p:grpSp>
      <p:sp>
        <p:nvSpPr>
          <p:cNvPr id="3" name="文本框 2"/>
          <p:cNvSpPr txBox="1"/>
          <p:nvPr/>
        </p:nvSpPr>
        <p:spPr>
          <a:xfrm>
            <a:off x="4911725" y="3088958"/>
            <a:ext cx="2369820" cy="678815"/>
          </a:xfrm>
          <a:prstGeom prst="rect">
            <a:avLst/>
          </a:prstGeom>
          <a:noFill/>
        </p:spPr>
        <p:txBody>
          <a:bodyPr wrap="square" rtlCol="0" anchor="t">
            <a:spAutoFit/>
          </a:bodyPr>
          <a:lstStyle/>
          <a:p>
            <a:pPr algn="dist"/>
            <a:r>
              <a:rPr lang="zh-CN" altLang="en-US" sz="3600">
                <a:solidFill>
                  <a:schemeClr val="bg1"/>
                </a:solidFill>
                <a:cs typeface="+mn-ea"/>
                <a:sym typeface="+mn-lt"/>
              </a:rPr>
              <a:t>功能优化</a:t>
            </a:r>
            <a:endParaRPr lang="zh-CN" altLang="en-US" sz="1200">
              <a:solidFill>
                <a:schemeClr val="bg1"/>
              </a:solidFill>
              <a:cs typeface="+mn-ea"/>
              <a:sym typeface="+mn-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464C6E"/>
        </a:solidFill>
        <a:effectLst/>
      </p:bgPr>
    </p:bg>
    <p:spTree>
      <p:nvGrpSpPr>
        <p:cNvPr id="1" name=""/>
        <p:cNvGrpSpPr/>
        <p:nvPr/>
      </p:nvGrpSpPr>
      <p:grpSpPr>
        <a:xfrm>
          <a:off x="0" y="0"/>
          <a:ext cx="0" cy="0"/>
          <a:chOff x="0" y="0"/>
          <a:chExt cx="0" cy="0"/>
        </a:xfrm>
      </p:grpSpPr>
      <p:grpSp>
        <p:nvGrpSpPr>
          <p:cNvPr id="60" name="组合 59"/>
          <p:cNvGrpSpPr/>
          <p:nvPr/>
        </p:nvGrpSpPr>
        <p:grpSpPr>
          <a:xfrm rot="16200000">
            <a:off x="343535" y="733425"/>
            <a:ext cx="635635" cy="216535"/>
            <a:chOff x="3509" y="3609"/>
            <a:chExt cx="1052" cy="358"/>
          </a:xfrm>
        </p:grpSpPr>
        <p:sp>
          <p:nvSpPr>
            <p:cNvPr id="25" name="圆角矩形 24"/>
            <p:cNvSpPr/>
            <p:nvPr/>
          </p:nvSpPr>
          <p:spPr>
            <a:xfrm>
              <a:off x="3509" y="3609"/>
              <a:ext cx="1053" cy="359"/>
            </a:xfrm>
            <a:prstGeom prst="roundRect">
              <a:avLst>
                <a:gd name="adj" fmla="val 50000"/>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000">
                <a:cs typeface="+mn-ea"/>
                <a:sym typeface="+mn-lt"/>
              </a:endParaRPr>
            </a:p>
          </p:txBody>
        </p:sp>
        <p:sp>
          <p:nvSpPr>
            <p:cNvPr id="27" name="椭圆 26"/>
            <p:cNvSpPr/>
            <p:nvPr/>
          </p:nvSpPr>
          <p:spPr>
            <a:xfrm>
              <a:off x="4183" y="3621"/>
              <a:ext cx="335" cy="3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8" name="文本框 27"/>
          <p:cNvSpPr txBox="1"/>
          <p:nvPr/>
        </p:nvSpPr>
        <p:spPr>
          <a:xfrm>
            <a:off x="935990" y="572770"/>
            <a:ext cx="1475740" cy="417830"/>
          </a:xfrm>
          <a:prstGeom prst="rect">
            <a:avLst/>
          </a:prstGeom>
          <a:noFill/>
        </p:spPr>
        <p:txBody>
          <a:bodyPr wrap="square" rtlCol="0" anchor="t">
            <a:spAutoFit/>
          </a:bodyPr>
          <a:lstStyle/>
          <a:p>
            <a:pPr algn="dist"/>
            <a:r>
              <a:rPr lang="zh-CN" altLang="en-US" sz="2000">
                <a:solidFill>
                  <a:schemeClr val="bg1"/>
                </a:solidFill>
                <a:cs typeface="+mn-ea"/>
                <a:sym typeface="+mn-lt"/>
              </a:rPr>
              <a:t>新增功能</a:t>
            </a:r>
            <a:endParaRPr lang="zh-CN" altLang="en-US" sz="900">
              <a:solidFill>
                <a:schemeClr val="bg1"/>
              </a:solidFill>
              <a:cs typeface="+mn-ea"/>
              <a:sym typeface="+mn-lt"/>
            </a:endParaRPr>
          </a:p>
        </p:txBody>
      </p:sp>
      <p:sp>
        <p:nvSpPr>
          <p:cNvPr id="3" name="圆角矩形 2"/>
          <p:cNvSpPr/>
          <p:nvPr/>
        </p:nvSpPr>
        <p:spPr>
          <a:xfrm>
            <a:off x="1178560" y="2013585"/>
            <a:ext cx="2642235" cy="4398010"/>
          </a:xfrm>
          <a:prstGeom prst="roundRect">
            <a:avLst>
              <a:gd name="adj" fmla="val 9365"/>
            </a:avLst>
          </a:prstGeom>
          <a:solidFill>
            <a:srgbClr val="373C5A"/>
          </a:solidFill>
          <a:ln w="12700">
            <a:solidFill>
              <a:schemeClr val="accent2"/>
            </a:solidFill>
          </a:ln>
          <a:effectLst>
            <a:outerShdw blurRad="3175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5" name="图片 4" descr="4522477"/>
          <p:cNvPicPr>
            <a:picLocks noChangeAspect="1"/>
          </p:cNvPicPr>
          <p:nvPr/>
        </p:nvPicPr>
        <p:blipFill>
          <a:blip r:embed="rId1"/>
          <a:stretch>
            <a:fillRect/>
          </a:stretch>
        </p:blipFill>
        <p:spPr>
          <a:xfrm>
            <a:off x="2073910" y="2102485"/>
            <a:ext cx="851535" cy="851535"/>
          </a:xfrm>
          <a:prstGeom prst="rect">
            <a:avLst/>
          </a:prstGeom>
        </p:spPr>
      </p:pic>
      <p:sp>
        <p:nvSpPr>
          <p:cNvPr id="6" name="文本框 5"/>
          <p:cNvSpPr txBox="1"/>
          <p:nvPr/>
        </p:nvSpPr>
        <p:spPr>
          <a:xfrm>
            <a:off x="1370330" y="2835910"/>
            <a:ext cx="2258695" cy="3268980"/>
          </a:xfrm>
          <a:prstGeom prst="rect">
            <a:avLst/>
          </a:prstGeom>
          <a:noFill/>
        </p:spPr>
        <p:txBody>
          <a:bodyPr wrap="square" rtlCol="0" anchor="t">
            <a:spAutoFit/>
          </a:bodyPr>
          <a:lstStyle/>
          <a:p>
            <a:pPr algn="ctr">
              <a:lnSpc>
                <a:spcPct val="150000"/>
              </a:lnSpc>
            </a:pPr>
            <a:r>
              <a:rPr lang="zh-CN" altLang="en-US" sz="1400">
                <a:solidFill>
                  <a:srgbClr val="E87C32"/>
                </a:solidFill>
                <a:cs typeface="+mn-ea"/>
                <a:sym typeface="+mn-lt"/>
              </a:rPr>
              <a:t>面试日程管理系统</a:t>
            </a:r>
            <a:endParaRPr lang="zh-CN" altLang="en-US" sz="1400">
              <a:solidFill>
                <a:srgbClr val="E87C32"/>
              </a:solidFill>
              <a:cs typeface="+mn-ea"/>
              <a:sym typeface="+mn-lt"/>
            </a:endParaRPr>
          </a:p>
          <a:p>
            <a:pPr algn="ctr">
              <a:lnSpc>
                <a:spcPct val="150000"/>
              </a:lnSpc>
            </a:pPr>
            <a:endParaRPr lang="zh-CN" altLang="en-US" sz="500">
              <a:solidFill>
                <a:schemeClr val="bg1"/>
              </a:solidFill>
              <a:cs typeface="+mn-ea"/>
              <a:sym typeface="+mn-lt"/>
            </a:endParaRPr>
          </a:p>
          <a:p>
            <a:pPr algn="ctr">
              <a:lnSpc>
                <a:spcPct val="150000"/>
              </a:lnSpc>
            </a:pPr>
            <a:r>
              <a:rPr lang="en-US" altLang="zh-CN" sz="1200">
                <a:solidFill>
                  <a:schemeClr val="bg1"/>
                </a:solidFill>
                <a:cs typeface="+mn-ea"/>
                <a:sym typeface="+mn-lt"/>
              </a:rPr>
              <a:t>1.</a:t>
            </a:r>
            <a:r>
              <a:rPr lang="zh-CN" altLang="en-US" sz="1200">
                <a:solidFill>
                  <a:schemeClr val="bg1"/>
                </a:solidFill>
                <a:cs typeface="+mn-ea"/>
                <a:sym typeface="+mn-lt"/>
              </a:rPr>
              <a:t>在app中可以设定某一日期的面试安排，当面试临近时，app将提醒应聘者对该面试进行提前准备；</a:t>
            </a:r>
            <a:endParaRPr lang="zh-CN" altLang="en-US" sz="1200">
              <a:solidFill>
                <a:schemeClr val="bg1"/>
              </a:solidFill>
              <a:cs typeface="+mn-ea"/>
              <a:sym typeface="+mn-lt"/>
            </a:endParaRPr>
          </a:p>
          <a:p>
            <a:pPr algn="ctr">
              <a:lnSpc>
                <a:spcPct val="150000"/>
              </a:lnSpc>
            </a:pPr>
            <a:r>
              <a:rPr lang="en-US" altLang="zh-CN" sz="1200">
                <a:solidFill>
                  <a:schemeClr val="bg1"/>
                </a:solidFill>
                <a:cs typeface="+mn-ea"/>
                <a:sym typeface="+mn-lt"/>
              </a:rPr>
              <a:t>2.</a:t>
            </a:r>
            <a:r>
              <a:rPr lang="zh-CN" altLang="en-US" sz="1200">
                <a:solidFill>
                  <a:schemeClr val="bg1"/>
                </a:solidFill>
                <a:cs typeface="+mn-ea"/>
                <a:sym typeface="+mn-lt"/>
              </a:rPr>
              <a:t>面试当天提醒应聘者参加面试不要迟到，面试结束后也会通知应聘者结果；</a:t>
            </a:r>
            <a:endParaRPr lang="zh-CN" altLang="en-US" sz="1200">
              <a:solidFill>
                <a:schemeClr val="bg1"/>
              </a:solidFill>
              <a:cs typeface="+mn-ea"/>
              <a:sym typeface="+mn-lt"/>
            </a:endParaRPr>
          </a:p>
          <a:p>
            <a:pPr algn="ctr">
              <a:lnSpc>
                <a:spcPct val="150000"/>
              </a:lnSpc>
            </a:pPr>
            <a:r>
              <a:rPr lang="en-US" altLang="zh-CN" sz="1200">
                <a:solidFill>
                  <a:schemeClr val="bg1"/>
                </a:solidFill>
                <a:cs typeface="+mn-ea"/>
                <a:sym typeface="+mn-lt"/>
              </a:rPr>
              <a:t>3.</a:t>
            </a:r>
            <a:r>
              <a:rPr lang="zh-CN" altLang="en-US" sz="1200">
                <a:solidFill>
                  <a:schemeClr val="bg1"/>
                </a:solidFill>
                <a:cs typeface="+mn-ea"/>
                <a:sym typeface="+mn-lt"/>
              </a:rPr>
              <a:t>如果通过面试，则提示应聘者在规定时间内对offer进行答复。</a:t>
            </a:r>
            <a:endParaRPr lang="zh-CN" altLang="en-US" sz="1200">
              <a:solidFill>
                <a:schemeClr val="bg1"/>
              </a:solidFill>
              <a:cs typeface="+mn-ea"/>
              <a:sym typeface="+mn-lt"/>
            </a:endParaRPr>
          </a:p>
        </p:txBody>
      </p:sp>
      <p:sp>
        <p:nvSpPr>
          <p:cNvPr id="7" name="圆角矩形 6"/>
          <p:cNvSpPr/>
          <p:nvPr/>
        </p:nvSpPr>
        <p:spPr>
          <a:xfrm>
            <a:off x="4774565" y="469265"/>
            <a:ext cx="2642235" cy="2832100"/>
          </a:xfrm>
          <a:prstGeom prst="roundRect">
            <a:avLst>
              <a:gd name="adj" fmla="val 9365"/>
            </a:avLst>
          </a:prstGeom>
          <a:solidFill>
            <a:srgbClr val="373C5A"/>
          </a:solidFill>
          <a:ln w="12700">
            <a:solidFill>
              <a:schemeClr val="accent2"/>
            </a:solidFill>
          </a:ln>
          <a:effectLst>
            <a:outerShdw blurRad="3175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p:cNvSpPr txBox="1"/>
          <p:nvPr/>
        </p:nvSpPr>
        <p:spPr>
          <a:xfrm>
            <a:off x="4966335" y="1409700"/>
            <a:ext cx="2258695" cy="1623060"/>
          </a:xfrm>
          <a:prstGeom prst="rect">
            <a:avLst/>
          </a:prstGeom>
          <a:noFill/>
        </p:spPr>
        <p:txBody>
          <a:bodyPr wrap="square" rtlCol="0" anchor="t">
            <a:spAutoFit/>
          </a:bodyPr>
          <a:lstStyle/>
          <a:p>
            <a:pPr algn="ctr">
              <a:lnSpc>
                <a:spcPct val="150000"/>
              </a:lnSpc>
            </a:pPr>
            <a:r>
              <a:rPr lang="zh-CN" altLang="en-US" sz="1400">
                <a:solidFill>
                  <a:srgbClr val="E87C32"/>
                </a:solidFill>
                <a:cs typeface="+mn-ea"/>
                <a:sym typeface="+mn-lt"/>
              </a:rPr>
              <a:t>岗位收藏功能</a:t>
            </a:r>
            <a:endParaRPr lang="zh-CN" altLang="en-US" sz="1400">
              <a:solidFill>
                <a:srgbClr val="E87C32"/>
              </a:solidFill>
              <a:cs typeface="+mn-ea"/>
              <a:sym typeface="+mn-lt"/>
            </a:endParaRPr>
          </a:p>
          <a:p>
            <a:pPr algn="ctr">
              <a:lnSpc>
                <a:spcPct val="150000"/>
              </a:lnSpc>
            </a:pPr>
            <a:endParaRPr lang="zh-CN" altLang="en-US" sz="500">
              <a:solidFill>
                <a:schemeClr val="bg1"/>
              </a:solidFill>
              <a:cs typeface="+mn-ea"/>
              <a:sym typeface="+mn-lt"/>
            </a:endParaRPr>
          </a:p>
          <a:p>
            <a:pPr algn="ctr">
              <a:lnSpc>
                <a:spcPct val="150000"/>
              </a:lnSpc>
            </a:pPr>
            <a:r>
              <a:rPr lang="zh-CN" altLang="en-US" sz="1200">
                <a:solidFill>
                  <a:schemeClr val="bg1"/>
                </a:solidFill>
                <a:cs typeface="+mn-ea"/>
                <a:sym typeface="+mn-lt"/>
              </a:rPr>
              <a:t>用户在看到心仪的岗位时可以选择马上进行虚拟面试。也可以点击收藏，稍后再进行线上面试。</a:t>
            </a:r>
            <a:endParaRPr lang="zh-CN" altLang="en-US" sz="1200">
              <a:solidFill>
                <a:schemeClr val="bg1"/>
              </a:solidFill>
              <a:cs typeface="+mn-ea"/>
              <a:sym typeface="+mn-lt"/>
            </a:endParaRPr>
          </a:p>
        </p:txBody>
      </p:sp>
      <p:sp>
        <p:nvSpPr>
          <p:cNvPr id="11" name="圆角矩形 10"/>
          <p:cNvSpPr/>
          <p:nvPr/>
        </p:nvSpPr>
        <p:spPr>
          <a:xfrm>
            <a:off x="8368665" y="2013585"/>
            <a:ext cx="2642235" cy="4354195"/>
          </a:xfrm>
          <a:prstGeom prst="roundRect">
            <a:avLst>
              <a:gd name="adj" fmla="val 9365"/>
            </a:avLst>
          </a:prstGeom>
          <a:solidFill>
            <a:srgbClr val="373C5A"/>
          </a:solidFill>
          <a:ln w="12700">
            <a:solidFill>
              <a:schemeClr val="accent2"/>
            </a:solidFill>
          </a:ln>
          <a:effectLst>
            <a:outerShdw blurRad="3175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文本框 14"/>
          <p:cNvSpPr txBox="1"/>
          <p:nvPr/>
        </p:nvSpPr>
        <p:spPr>
          <a:xfrm>
            <a:off x="8560435" y="2954020"/>
            <a:ext cx="2258695" cy="2720340"/>
          </a:xfrm>
          <a:prstGeom prst="rect">
            <a:avLst/>
          </a:prstGeom>
          <a:noFill/>
        </p:spPr>
        <p:txBody>
          <a:bodyPr wrap="square" rtlCol="0" anchor="t">
            <a:spAutoFit/>
          </a:bodyPr>
          <a:lstStyle/>
          <a:p>
            <a:pPr algn="ctr">
              <a:lnSpc>
                <a:spcPct val="150000"/>
              </a:lnSpc>
            </a:pPr>
            <a:r>
              <a:rPr lang="zh-CN" altLang="en-US" sz="1400">
                <a:solidFill>
                  <a:srgbClr val="E87C32"/>
                </a:solidFill>
                <a:cs typeface="+mn-ea"/>
                <a:sym typeface="+mn-lt"/>
              </a:rPr>
              <a:t>面试打分机制和特质提取</a:t>
            </a:r>
            <a:endParaRPr lang="zh-CN" altLang="en-US" sz="1400">
              <a:solidFill>
                <a:srgbClr val="E87C32"/>
              </a:solidFill>
              <a:cs typeface="+mn-ea"/>
              <a:sym typeface="+mn-lt"/>
            </a:endParaRPr>
          </a:p>
          <a:p>
            <a:pPr algn="ctr">
              <a:lnSpc>
                <a:spcPct val="150000"/>
              </a:lnSpc>
            </a:pPr>
            <a:endParaRPr lang="zh-CN" altLang="en-US" sz="500">
              <a:solidFill>
                <a:schemeClr val="bg1"/>
              </a:solidFill>
              <a:cs typeface="+mn-ea"/>
              <a:sym typeface="+mn-lt"/>
            </a:endParaRPr>
          </a:p>
          <a:p>
            <a:pPr algn="ctr">
              <a:lnSpc>
                <a:spcPct val="150000"/>
              </a:lnSpc>
            </a:pPr>
            <a:r>
              <a:rPr lang="zh-CN" altLang="en-US" sz="1200">
                <a:solidFill>
                  <a:schemeClr val="bg1"/>
                </a:solidFill>
                <a:cs typeface="+mn-ea"/>
                <a:sym typeface="+mn-lt"/>
              </a:rPr>
              <a:t>App将根据招聘者提出的要求和题库进行虚拟面试。当应聘者完成虚拟面试后，</a:t>
            </a:r>
            <a:r>
              <a:rPr lang="en-US" altLang="zh-CN" sz="1200">
                <a:solidFill>
                  <a:schemeClr val="bg1"/>
                </a:solidFill>
                <a:cs typeface="+mn-ea"/>
                <a:sym typeface="+mn-lt"/>
              </a:rPr>
              <a:t>App</a:t>
            </a:r>
            <a:r>
              <a:rPr lang="zh-CN" altLang="en-US" sz="1200">
                <a:solidFill>
                  <a:schemeClr val="bg1"/>
                </a:solidFill>
                <a:cs typeface="+mn-ea"/>
                <a:sym typeface="+mn-lt"/>
              </a:rPr>
              <a:t>将根据多项指标对应聘者进行综合打分，分数越高则越贴合招聘者的需求，同时也会提取应聘者的各项特质，辅助应聘者进行选择。</a:t>
            </a:r>
            <a:endParaRPr lang="zh-CN" altLang="en-US" sz="1200">
              <a:solidFill>
                <a:schemeClr val="bg1"/>
              </a:solidFill>
              <a:cs typeface="+mn-ea"/>
              <a:sym typeface="+mn-lt"/>
            </a:endParaRPr>
          </a:p>
        </p:txBody>
      </p:sp>
      <p:pic>
        <p:nvPicPr>
          <p:cNvPr id="17" name="图片 16" descr="3505464"/>
          <p:cNvPicPr>
            <a:picLocks noChangeAspect="1"/>
          </p:cNvPicPr>
          <p:nvPr/>
        </p:nvPicPr>
        <p:blipFill>
          <a:blip r:embed="rId2"/>
          <a:stretch>
            <a:fillRect/>
          </a:stretch>
        </p:blipFill>
        <p:spPr>
          <a:xfrm>
            <a:off x="5796769" y="685522"/>
            <a:ext cx="596423" cy="596401"/>
          </a:xfrm>
          <a:prstGeom prst="rect">
            <a:avLst/>
          </a:prstGeom>
        </p:spPr>
      </p:pic>
      <p:pic>
        <p:nvPicPr>
          <p:cNvPr id="18" name="图片 17" descr="3505439"/>
          <p:cNvPicPr>
            <a:picLocks noChangeAspect="1"/>
          </p:cNvPicPr>
          <p:nvPr/>
        </p:nvPicPr>
        <p:blipFill>
          <a:blip r:embed="rId3"/>
          <a:stretch>
            <a:fillRect/>
          </a:stretch>
        </p:blipFill>
        <p:spPr>
          <a:xfrm>
            <a:off x="9279255" y="2117725"/>
            <a:ext cx="821055" cy="821055"/>
          </a:xfrm>
          <a:prstGeom prst="rect">
            <a:avLst/>
          </a:prstGeom>
        </p:spPr>
      </p:pic>
      <p:sp>
        <p:nvSpPr>
          <p:cNvPr id="2" name="圆角矩形 1"/>
          <p:cNvSpPr/>
          <p:nvPr/>
        </p:nvSpPr>
        <p:spPr>
          <a:xfrm>
            <a:off x="4775200" y="3535680"/>
            <a:ext cx="2642235" cy="2832100"/>
          </a:xfrm>
          <a:prstGeom prst="roundRect">
            <a:avLst>
              <a:gd name="adj" fmla="val 9365"/>
            </a:avLst>
          </a:prstGeom>
          <a:solidFill>
            <a:srgbClr val="373C5A"/>
          </a:solidFill>
          <a:ln w="12700">
            <a:solidFill>
              <a:schemeClr val="accent2"/>
            </a:solidFill>
          </a:ln>
          <a:effectLst>
            <a:outerShdw blurRad="3175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4" name="文本框 3"/>
          <p:cNvSpPr txBox="1"/>
          <p:nvPr/>
        </p:nvSpPr>
        <p:spPr>
          <a:xfrm>
            <a:off x="4966970" y="4298315"/>
            <a:ext cx="2258695" cy="1897380"/>
          </a:xfrm>
          <a:prstGeom prst="rect">
            <a:avLst/>
          </a:prstGeom>
          <a:noFill/>
        </p:spPr>
        <p:txBody>
          <a:bodyPr wrap="square" rtlCol="0" anchor="t">
            <a:spAutoFit/>
          </a:bodyPr>
          <a:p>
            <a:pPr algn="ctr">
              <a:lnSpc>
                <a:spcPct val="150000"/>
              </a:lnSpc>
            </a:pPr>
            <a:r>
              <a:rPr lang="zh-CN" altLang="en-US" sz="1400">
                <a:solidFill>
                  <a:srgbClr val="E87C32"/>
                </a:solidFill>
                <a:cs typeface="+mn-ea"/>
                <a:sym typeface="+mn-lt"/>
              </a:rPr>
              <a:t>岗位热度值</a:t>
            </a:r>
            <a:endParaRPr lang="zh-CN" altLang="en-US" sz="1400">
              <a:solidFill>
                <a:srgbClr val="E87C32"/>
              </a:solidFill>
              <a:cs typeface="+mn-ea"/>
              <a:sym typeface="+mn-lt"/>
            </a:endParaRPr>
          </a:p>
          <a:p>
            <a:pPr algn="ctr">
              <a:lnSpc>
                <a:spcPct val="150000"/>
              </a:lnSpc>
            </a:pPr>
            <a:endParaRPr lang="zh-CN" altLang="en-US" sz="500">
              <a:solidFill>
                <a:schemeClr val="bg1"/>
              </a:solidFill>
              <a:cs typeface="+mn-ea"/>
              <a:sym typeface="+mn-lt"/>
            </a:endParaRPr>
          </a:p>
          <a:p>
            <a:pPr algn="ctr">
              <a:lnSpc>
                <a:spcPct val="150000"/>
              </a:lnSpc>
            </a:pPr>
            <a:r>
              <a:rPr lang="zh-CN" altLang="en-US" sz="1200">
                <a:solidFill>
                  <a:schemeClr val="bg1"/>
                </a:solidFill>
                <a:cs typeface="+mn-ea"/>
                <a:sym typeface="+mn-lt"/>
              </a:rPr>
              <a:t>招聘者可实时查看自己发布的岗位的浏览量、</a:t>
            </a:r>
            <a:r>
              <a:rPr lang="zh-CN" altLang="en-US" sz="1200">
                <a:solidFill>
                  <a:schemeClr val="bg1"/>
                </a:solidFill>
                <a:cs typeface="+mn-ea"/>
                <a:sym typeface="+mn-lt"/>
              </a:rPr>
              <a:t>收藏量</a:t>
            </a:r>
            <a:endParaRPr lang="zh-CN" altLang="en-US" sz="1200">
              <a:solidFill>
                <a:schemeClr val="bg1"/>
              </a:solidFill>
              <a:cs typeface="+mn-ea"/>
              <a:sym typeface="+mn-lt"/>
            </a:endParaRPr>
          </a:p>
          <a:p>
            <a:pPr algn="ctr">
              <a:lnSpc>
                <a:spcPct val="150000"/>
              </a:lnSpc>
            </a:pPr>
            <a:r>
              <a:rPr lang="zh-CN" altLang="en-US" sz="1200">
                <a:solidFill>
                  <a:schemeClr val="bg1"/>
                </a:solidFill>
                <a:cs typeface="+mn-ea"/>
                <a:sym typeface="+mn-lt"/>
              </a:rPr>
              <a:t>和面试发起请求量以及所有面试者的评估报告，从而决定是否需要修改岗位指标。</a:t>
            </a:r>
            <a:endParaRPr lang="zh-CN" altLang="en-US" sz="1200">
              <a:solidFill>
                <a:schemeClr val="bg1"/>
              </a:solidFill>
              <a:cs typeface="+mn-ea"/>
              <a:sym typeface="+mn-lt"/>
            </a:endParaRPr>
          </a:p>
        </p:txBody>
      </p:sp>
      <p:pic>
        <p:nvPicPr>
          <p:cNvPr id="8" name="图片 7" descr="3505464"/>
          <p:cNvPicPr>
            <a:picLocks noChangeAspect="1"/>
          </p:cNvPicPr>
          <p:nvPr/>
        </p:nvPicPr>
        <p:blipFill>
          <a:blip r:embed="rId2"/>
          <a:stretch>
            <a:fillRect/>
          </a:stretch>
        </p:blipFill>
        <p:spPr>
          <a:xfrm>
            <a:off x="5798039" y="3753207"/>
            <a:ext cx="596423" cy="59640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464C6E"/>
        </a:solidFill>
        <a:effectLst/>
      </p:bgPr>
    </p:bg>
    <p:spTree>
      <p:nvGrpSpPr>
        <p:cNvPr id="1" name=""/>
        <p:cNvGrpSpPr/>
        <p:nvPr/>
      </p:nvGrpSpPr>
      <p:grpSpPr>
        <a:xfrm>
          <a:off x="0" y="0"/>
          <a:ext cx="0" cy="0"/>
          <a:chOff x="0" y="0"/>
          <a:chExt cx="0" cy="0"/>
        </a:xfrm>
      </p:grpSpPr>
      <p:sp>
        <p:nvSpPr>
          <p:cNvPr id="5" name="圆角矩形 4"/>
          <p:cNvSpPr/>
          <p:nvPr/>
        </p:nvSpPr>
        <p:spPr>
          <a:xfrm>
            <a:off x="928688" y="961073"/>
            <a:ext cx="10334625" cy="4935855"/>
          </a:xfrm>
          <a:prstGeom prst="roundRect">
            <a:avLst>
              <a:gd name="adj" fmla="val 9365"/>
            </a:avLst>
          </a:prstGeom>
          <a:solidFill>
            <a:srgbClr val="373C5A"/>
          </a:solidFill>
          <a:ln w="12700">
            <a:solidFill>
              <a:schemeClr val="accent2"/>
            </a:solidFill>
          </a:ln>
          <a:effectLst>
            <a:outerShdw blurRad="3175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9" name="组合 8"/>
          <p:cNvGrpSpPr/>
          <p:nvPr/>
        </p:nvGrpSpPr>
        <p:grpSpPr>
          <a:xfrm>
            <a:off x="3957955" y="3119755"/>
            <a:ext cx="618490" cy="618490"/>
            <a:chOff x="6233" y="5004"/>
            <a:chExt cx="974" cy="974"/>
          </a:xfrm>
        </p:grpSpPr>
        <p:sp>
          <p:nvSpPr>
            <p:cNvPr id="7" name="椭圆 6"/>
            <p:cNvSpPr/>
            <p:nvPr/>
          </p:nvSpPr>
          <p:spPr>
            <a:xfrm>
              <a:off x="6233" y="5004"/>
              <a:ext cx="975" cy="9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8" name="图片 7" descr="3637440"/>
            <p:cNvPicPr>
              <a:picLocks noChangeAspect="1"/>
            </p:cNvPicPr>
            <p:nvPr/>
          </p:nvPicPr>
          <p:blipFill>
            <a:blip r:embed="rId1"/>
            <a:stretch>
              <a:fillRect/>
            </a:stretch>
          </p:blipFill>
          <p:spPr>
            <a:xfrm flipH="1">
              <a:off x="6585" y="5268"/>
              <a:ext cx="271" cy="447"/>
            </a:xfrm>
            <a:prstGeom prst="rect">
              <a:avLst/>
            </a:prstGeom>
          </p:spPr>
        </p:pic>
      </p:grpSp>
      <p:grpSp>
        <p:nvGrpSpPr>
          <p:cNvPr id="10" name="组合 9"/>
          <p:cNvGrpSpPr/>
          <p:nvPr/>
        </p:nvGrpSpPr>
        <p:grpSpPr>
          <a:xfrm flipH="1">
            <a:off x="7620000" y="3119755"/>
            <a:ext cx="618490" cy="618490"/>
            <a:chOff x="6233" y="5004"/>
            <a:chExt cx="974" cy="974"/>
          </a:xfrm>
        </p:grpSpPr>
        <p:sp>
          <p:nvSpPr>
            <p:cNvPr id="12" name="椭圆 11"/>
            <p:cNvSpPr/>
            <p:nvPr/>
          </p:nvSpPr>
          <p:spPr>
            <a:xfrm>
              <a:off x="6233" y="5004"/>
              <a:ext cx="975" cy="9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4" name="图片 13" descr="3637440"/>
            <p:cNvPicPr>
              <a:picLocks noChangeAspect="1"/>
            </p:cNvPicPr>
            <p:nvPr/>
          </p:nvPicPr>
          <p:blipFill>
            <a:blip r:embed="rId1"/>
            <a:stretch>
              <a:fillRect/>
            </a:stretch>
          </p:blipFill>
          <p:spPr>
            <a:xfrm flipH="1">
              <a:off x="6585" y="5268"/>
              <a:ext cx="271" cy="447"/>
            </a:xfrm>
            <a:prstGeom prst="rect">
              <a:avLst/>
            </a:prstGeom>
          </p:spPr>
        </p:pic>
      </p:grpSp>
      <p:sp>
        <p:nvSpPr>
          <p:cNvPr id="2" name="文本框 1"/>
          <p:cNvSpPr txBox="1"/>
          <p:nvPr/>
        </p:nvSpPr>
        <p:spPr>
          <a:xfrm>
            <a:off x="4911725" y="3088958"/>
            <a:ext cx="2369820" cy="678815"/>
          </a:xfrm>
          <a:prstGeom prst="rect">
            <a:avLst/>
          </a:prstGeom>
          <a:noFill/>
        </p:spPr>
        <p:txBody>
          <a:bodyPr wrap="square" rtlCol="0" anchor="t">
            <a:spAutoFit/>
          </a:bodyPr>
          <a:lstStyle/>
          <a:p>
            <a:pPr algn="dist"/>
            <a:r>
              <a:rPr lang="zh-CN" altLang="en-US" sz="3600" dirty="0">
                <a:solidFill>
                  <a:schemeClr val="bg1"/>
                </a:solidFill>
                <a:cs typeface="+mn-ea"/>
                <a:sym typeface="+mn-lt"/>
              </a:rPr>
              <a:t>程序草图</a:t>
            </a:r>
            <a:endParaRPr lang="zh-CN" altLang="en-US" sz="1200" dirty="0">
              <a:solidFill>
                <a:schemeClr val="bg1"/>
              </a:solidFill>
              <a:cs typeface="+mn-ea"/>
              <a:sym typeface="+mn-l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464C6E"/>
        </a:solidFill>
        <a:effectLst/>
      </p:bgPr>
    </p:bg>
    <p:spTree>
      <p:nvGrpSpPr>
        <p:cNvPr id="1" name=""/>
        <p:cNvGrpSpPr/>
        <p:nvPr/>
      </p:nvGrpSpPr>
      <p:grpSpPr>
        <a:xfrm>
          <a:off x="0" y="0"/>
          <a:ext cx="0" cy="0"/>
          <a:chOff x="0" y="0"/>
          <a:chExt cx="0" cy="0"/>
        </a:xfrm>
      </p:grpSpPr>
      <p:grpSp>
        <p:nvGrpSpPr>
          <p:cNvPr id="60" name="组合 59"/>
          <p:cNvGrpSpPr/>
          <p:nvPr/>
        </p:nvGrpSpPr>
        <p:grpSpPr>
          <a:xfrm rot="16200000">
            <a:off x="85090" y="460375"/>
            <a:ext cx="635635" cy="216535"/>
            <a:chOff x="3509" y="3609"/>
            <a:chExt cx="1052" cy="358"/>
          </a:xfrm>
        </p:grpSpPr>
        <p:sp>
          <p:nvSpPr>
            <p:cNvPr id="25" name="圆角矩形 24"/>
            <p:cNvSpPr/>
            <p:nvPr/>
          </p:nvSpPr>
          <p:spPr>
            <a:xfrm>
              <a:off x="3509" y="3609"/>
              <a:ext cx="1053" cy="359"/>
            </a:xfrm>
            <a:prstGeom prst="roundRect">
              <a:avLst>
                <a:gd name="adj" fmla="val 50000"/>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000">
                <a:cs typeface="+mn-ea"/>
                <a:sym typeface="+mn-lt"/>
              </a:endParaRPr>
            </a:p>
          </p:txBody>
        </p:sp>
        <p:sp>
          <p:nvSpPr>
            <p:cNvPr id="27" name="椭圆 26"/>
            <p:cNvSpPr/>
            <p:nvPr/>
          </p:nvSpPr>
          <p:spPr>
            <a:xfrm>
              <a:off x="4183" y="3621"/>
              <a:ext cx="335" cy="3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9" name="组合 58"/>
          <p:cNvGrpSpPr/>
          <p:nvPr/>
        </p:nvGrpSpPr>
        <p:grpSpPr>
          <a:xfrm>
            <a:off x="602615" y="250190"/>
            <a:ext cx="3184525" cy="6352540"/>
            <a:chOff x="1725" y="1415"/>
            <a:chExt cx="4240" cy="7970"/>
          </a:xfrm>
        </p:grpSpPr>
        <p:sp>
          <p:nvSpPr>
            <p:cNvPr id="57" name="圆角矩形 56"/>
            <p:cNvSpPr/>
            <p:nvPr/>
          </p:nvSpPr>
          <p:spPr>
            <a:xfrm>
              <a:off x="1725" y="1415"/>
              <a:ext cx="4241" cy="7970"/>
            </a:xfrm>
            <a:prstGeom prst="roundRect">
              <a:avLst>
                <a:gd name="adj" fmla="val 9936"/>
              </a:avLst>
            </a:prstGeom>
            <a:solidFill>
              <a:srgbClr val="565E86"/>
            </a:solidFill>
            <a:ln>
              <a:noFill/>
            </a:ln>
            <a:effectLst>
              <a:outerShdw blurRad="190500" sx="101000" sy="101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1916" y="1626"/>
              <a:ext cx="3860" cy="7548"/>
              <a:chOff x="1916" y="1626"/>
              <a:chExt cx="3860" cy="7548"/>
            </a:xfrm>
          </p:grpSpPr>
          <p:sp>
            <p:nvSpPr>
              <p:cNvPr id="42" name="圆角矩形 41"/>
              <p:cNvSpPr/>
              <p:nvPr/>
            </p:nvSpPr>
            <p:spPr>
              <a:xfrm>
                <a:off x="1916" y="1626"/>
                <a:ext cx="3860" cy="7548"/>
              </a:xfrm>
              <a:prstGeom prst="roundRect">
                <a:avLst>
                  <a:gd name="adj" fmla="val 993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圆角矩形 16"/>
              <p:cNvSpPr/>
              <p:nvPr/>
            </p:nvSpPr>
            <p:spPr>
              <a:xfrm>
                <a:off x="2249" y="2709"/>
                <a:ext cx="3195" cy="1640"/>
              </a:xfrm>
              <a:prstGeom prst="roundRect">
                <a:avLst/>
              </a:prstGeom>
              <a:solidFill>
                <a:srgbClr val="565E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8" name="组合 17"/>
              <p:cNvGrpSpPr/>
              <p:nvPr/>
            </p:nvGrpSpPr>
            <p:grpSpPr>
              <a:xfrm>
                <a:off x="2389" y="4705"/>
                <a:ext cx="713" cy="714"/>
                <a:chOff x="14294" y="6243"/>
                <a:chExt cx="765" cy="765"/>
              </a:xfrm>
            </p:grpSpPr>
            <p:sp>
              <p:nvSpPr>
                <p:cNvPr id="19" name="流程图: 可选过程 18"/>
                <p:cNvSpPr/>
                <p:nvPr/>
              </p:nvSpPr>
              <p:spPr>
                <a:xfrm>
                  <a:off x="14294" y="6243"/>
                  <a:ext cx="765" cy="765"/>
                </a:xfrm>
                <a:prstGeom prst="flowChartAlternateProcess">
                  <a:avLst/>
                </a:prstGeom>
                <a:solidFill>
                  <a:srgbClr val="565E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4" name="流程图: 可选过程 43"/>
                <p:cNvSpPr/>
                <p:nvPr/>
              </p:nvSpPr>
              <p:spPr>
                <a:xfrm>
                  <a:off x="14462" y="6415"/>
                  <a:ext cx="170" cy="170"/>
                </a:xfrm>
                <a:prstGeom prst="flowChartAlternateProcess">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5" name="流程图: 可选过程 44"/>
                <p:cNvSpPr/>
                <p:nvPr/>
              </p:nvSpPr>
              <p:spPr>
                <a:xfrm>
                  <a:off x="14462" y="6684"/>
                  <a:ext cx="170" cy="170"/>
                </a:xfrm>
                <a:prstGeom prst="flowChartAlternateProcess">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6" name="流程图: 可选过程 45"/>
                <p:cNvSpPr/>
                <p:nvPr/>
              </p:nvSpPr>
              <p:spPr>
                <a:xfrm>
                  <a:off x="14728" y="6684"/>
                  <a:ext cx="170" cy="170"/>
                </a:xfrm>
                <a:prstGeom prst="flowChartAlternateProcess">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7" name=" 47"/>
                <p:cNvSpPr/>
                <p:nvPr/>
              </p:nvSpPr>
              <p:spPr>
                <a:xfrm>
                  <a:off x="14721" y="6420"/>
                  <a:ext cx="170" cy="17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cs typeface="+mn-ea"/>
                    <a:sym typeface="+mn-lt"/>
                  </a:endParaRPr>
                </a:p>
              </p:txBody>
            </p:sp>
          </p:grpSp>
          <p:grpSp>
            <p:nvGrpSpPr>
              <p:cNvPr id="29" name="组合 28"/>
              <p:cNvGrpSpPr/>
              <p:nvPr/>
            </p:nvGrpSpPr>
            <p:grpSpPr>
              <a:xfrm>
                <a:off x="3487" y="4698"/>
                <a:ext cx="720" cy="720"/>
                <a:chOff x="11844" y="7756"/>
                <a:chExt cx="765" cy="765"/>
              </a:xfrm>
            </p:grpSpPr>
            <p:sp>
              <p:nvSpPr>
                <p:cNvPr id="48" name="流程图: 可选过程 47"/>
                <p:cNvSpPr/>
                <p:nvPr/>
              </p:nvSpPr>
              <p:spPr>
                <a:xfrm>
                  <a:off x="11844" y="7756"/>
                  <a:ext cx="765" cy="765"/>
                </a:xfrm>
                <a:prstGeom prst="flowChartAlternateProcess">
                  <a:avLst/>
                </a:prstGeom>
                <a:solidFill>
                  <a:srgbClr val="565E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5" name="书本"/>
                <p:cNvSpPr/>
                <p:nvPr/>
              </p:nvSpPr>
              <p:spPr bwMode="auto">
                <a:xfrm>
                  <a:off x="12026" y="7917"/>
                  <a:ext cx="403" cy="450"/>
                </a:xfrm>
                <a:custGeom>
                  <a:avLst/>
                  <a:gdLst>
                    <a:gd name="T0" fmla="*/ 1457935 w 3279"/>
                    <a:gd name="T1" fmla="*/ 1800397 h 3279"/>
                    <a:gd name="T2" fmla="*/ 336911 w 3279"/>
                    <a:gd name="T3" fmla="*/ 1800397 h 3279"/>
                    <a:gd name="T4" fmla="*/ 0 w 3279"/>
                    <a:gd name="T5" fmla="*/ 1458876 h 3279"/>
                    <a:gd name="T6" fmla="*/ 0 w 3279"/>
                    <a:gd name="T7" fmla="*/ 0 h 3279"/>
                    <a:gd name="T8" fmla="*/ 1332828 w 3279"/>
                    <a:gd name="T9" fmla="*/ 0 h 3279"/>
                    <a:gd name="T10" fmla="*/ 1332828 w 3279"/>
                    <a:gd name="T11" fmla="*/ 107618 h 3279"/>
                    <a:gd name="T12" fmla="*/ 1584139 w 3279"/>
                    <a:gd name="T13" fmla="*/ 107618 h 3279"/>
                    <a:gd name="T14" fmla="*/ 1584139 w 3279"/>
                    <a:gd name="T15" fmla="*/ 107618 h 3279"/>
                    <a:gd name="T16" fmla="*/ 1584139 w 3279"/>
                    <a:gd name="T17" fmla="*/ 215235 h 3279"/>
                    <a:gd name="T18" fmla="*/ 1682359 w 3279"/>
                    <a:gd name="T19" fmla="*/ 215235 h 3279"/>
                    <a:gd name="T20" fmla="*/ 1799235 w 3279"/>
                    <a:gd name="T21" fmla="*/ 215235 h 3279"/>
                    <a:gd name="T22" fmla="*/ 1799235 w 3279"/>
                    <a:gd name="T23" fmla="*/ 1458876 h 3279"/>
                    <a:gd name="T24" fmla="*/ 1457935 w 3279"/>
                    <a:gd name="T25" fmla="*/ 1800397 h 3279"/>
                    <a:gd name="T26" fmla="*/ 1189064 w 3279"/>
                    <a:gd name="T27" fmla="*/ 143307 h 3279"/>
                    <a:gd name="T28" fmla="*/ 143763 w 3279"/>
                    <a:gd name="T29" fmla="*/ 143307 h 3279"/>
                    <a:gd name="T30" fmla="*/ 143763 w 3279"/>
                    <a:gd name="T31" fmla="*/ 1495115 h 3279"/>
                    <a:gd name="T32" fmla="*/ 264480 w 3279"/>
                    <a:gd name="T33" fmla="*/ 1620851 h 3279"/>
                    <a:gd name="T34" fmla="*/ 1189064 w 3279"/>
                    <a:gd name="T35" fmla="*/ 1620851 h 3279"/>
                    <a:gd name="T36" fmla="*/ 1189064 w 3279"/>
                    <a:gd name="T37" fmla="*/ 143307 h 3279"/>
                    <a:gd name="T38" fmla="*/ 1687297 w 3279"/>
                    <a:gd name="T39" fmla="*/ 322303 h 3279"/>
                    <a:gd name="T40" fmla="*/ 1584139 w 3279"/>
                    <a:gd name="T41" fmla="*/ 322303 h 3279"/>
                    <a:gd name="T42" fmla="*/ 1584139 w 3279"/>
                    <a:gd name="T43" fmla="*/ 1402871 h 3279"/>
                    <a:gd name="T44" fmla="*/ 1514452 w 3279"/>
                    <a:gd name="T45" fmla="*/ 1458876 h 3279"/>
                    <a:gd name="T46" fmla="*/ 1440376 w 3279"/>
                    <a:gd name="T47" fmla="*/ 1402871 h 3279"/>
                    <a:gd name="T48" fmla="*/ 1440376 w 3279"/>
                    <a:gd name="T49" fmla="*/ 215235 h 3279"/>
                    <a:gd name="T50" fmla="*/ 1332828 w 3279"/>
                    <a:gd name="T51" fmla="*/ 215235 h 3279"/>
                    <a:gd name="T52" fmla="*/ 1332828 w 3279"/>
                    <a:gd name="T53" fmla="*/ 1456680 h 3279"/>
                    <a:gd name="T54" fmla="*/ 1514452 w 3279"/>
                    <a:gd name="T55" fmla="*/ 1625244 h 3279"/>
                    <a:gd name="T56" fmla="*/ 1687297 w 3279"/>
                    <a:gd name="T57" fmla="*/ 1456680 h 3279"/>
                    <a:gd name="T58" fmla="*/ 1687297 w 3279"/>
                    <a:gd name="T59" fmla="*/ 322303 h 3279"/>
                    <a:gd name="T60" fmla="*/ 323193 w 3279"/>
                    <a:gd name="T61" fmla="*/ 1333139 h 3279"/>
                    <a:gd name="T62" fmla="*/ 686442 w 3279"/>
                    <a:gd name="T63" fmla="*/ 1333139 h 3279"/>
                    <a:gd name="T64" fmla="*/ 686442 w 3279"/>
                    <a:gd name="T65" fmla="*/ 1440757 h 3279"/>
                    <a:gd name="T66" fmla="*/ 323193 w 3279"/>
                    <a:gd name="T67" fmla="*/ 1440757 h 3279"/>
                    <a:gd name="T68" fmla="*/ 323193 w 3279"/>
                    <a:gd name="T69" fmla="*/ 1333139 h 3279"/>
                    <a:gd name="T70" fmla="*/ 323193 w 3279"/>
                    <a:gd name="T71" fmla="*/ 1113512 h 3279"/>
                    <a:gd name="T72" fmla="*/ 789600 w 3279"/>
                    <a:gd name="T73" fmla="*/ 1113512 h 3279"/>
                    <a:gd name="T74" fmla="*/ 789600 w 3279"/>
                    <a:gd name="T75" fmla="*/ 1225522 h 3279"/>
                    <a:gd name="T76" fmla="*/ 323193 w 3279"/>
                    <a:gd name="T77" fmla="*/ 1225522 h 3279"/>
                    <a:gd name="T78" fmla="*/ 323193 w 3279"/>
                    <a:gd name="T79" fmla="*/ 1113512 h 3279"/>
                    <a:gd name="T80" fmla="*/ 1009635 w 3279"/>
                    <a:gd name="T81" fmla="*/ 1225522 h 3279"/>
                    <a:gd name="T82" fmla="*/ 897697 w 3279"/>
                    <a:gd name="T83" fmla="*/ 1225522 h 3279"/>
                    <a:gd name="T84" fmla="*/ 897697 w 3279"/>
                    <a:gd name="T85" fmla="*/ 1113512 h 3279"/>
                    <a:gd name="T86" fmla="*/ 1009635 w 3279"/>
                    <a:gd name="T87" fmla="*/ 1113512 h 3279"/>
                    <a:gd name="T88" fmla="*/ 1009635 w 3279"/>
                    <a:gd name="T89" fmla="*/ 1225522 h 3279"/>
                    <a:gd name="T90" fmla="*/ 789600 w 3279"/>
                    <a:gd name="T91" fmla="*/ 897728 h 3279"/>
                    <a:gd name="T92" fmla="*/ 1009635 w 3279"/>
                    <a:gd name="T93" fmla="*/ 897728 h 3279"/>
                    <a:gd name="T94" fmla="*/ 1009635 w 3279"/>
                    <a:gd name="T95" fmla="*/ 1010287 h 3279"/>
                    <a:gd name="T96" fmla="*/ 789600 w 3279"/>
                    <a:gd name="T97" fmla="*/ 1010287 h 3279"/>
                    <a:gd name="T98" fmla="*/ 789600 w 3279"/>
                    <a:gd name="T99" fmla="*/ 897728 h 3279"/>
                    <a:gd name="T100" fmla="*/ 323193 w 3279"/>
                    <a:gd name="T101" fmla="*/ 327794 h 3279"/>
                    <a:gd name="T102" fmla="*/ 1009635 w 3279"/>
                    <a:gd name="T103" fmla="*/ 327794 h 3279"/>
                    <a:gd name="T104" fmla="*/ 1009635 w 3279"/>
                    <a:gd name="T105" fmla="*/ 790110 h 3279"/>
                    <a:gd name="T106" fmla="*/ 323193 w 3279"/>
                    <a:gd name="T107" fmla="*/ 790110 h 3279"/>
                    <a:gd name="T108" fmla="*/ 323193 w 3279"/>
                    <a:gd name="T109" fmla="*/ 327794 h 3279"/>
                    <a:gd name="T110" fmla="*/ 682052 w 3279"/>
                    <a:gd name="T111" fmla="*/ 1010287 h 3279"/>
                    <a:gd name="T112" fmla="*/ 323193 w 3279"/>
                    <a:gd name="T113" fmla="*/ 1010287 h 3279"/>
                    <a:gd name="T114" fmla="*/ 323193 w 3279"/>
                    <a:gd name="T115" fmla="*/ 897728 h 3279"/>
                    <a:gd name="T116" fmla="*/ 682052 w 3279"/>
                    <a:gd name="T117" fmla="*/ 897728 h 3279"/>
                    <a:gd name="T118" fmla="*/ 682052 w 3279"/>
                    <a:gd name="T119" fmla="*/ 1010287 h 327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3279" h="3279">
                      <a:moveTo>
                        <a:pt x="2657" y="3279"/>
                      </a:moveTo>
                      <a:cubicBezTo>
                        <a:pt x="614" y="3279"/>
                        <a:pt x="614" y="3279"/>
                        <a:pt x="614" y="3279"/>
                      </a:cubicBezTo>
                      <a:cubicBezTo>
                        <a:pt x="275" y="3279"/>
                        <a:pt x="0" y="2996"/>
                        <a:pt x="0" y="2657"/>
                      </a:cubicBezTo>
                      <a:cubicBezTo>
                        <a:pt x="0" y="0"/>
                        <a:pt x="0" y="0"/>
                        <a:pt x="0" y="0"/>
                      </a:cubicBezTo>
                      <a:cubicBezTo>
                        <a:pt x="2429" y="0"/>
                        <a:pt x="2429" y="0"/>
                        <a:pt x="2429" y="0"/>
                      </a:cubicBezTo>
                      <a:cubicBezTo>
                        <a:pt x="2429" y="196"/>
                        <a:pt x="2429" y="196"/>
                        <a:pt x="2429" y="196"/>
                      </a:cubicBezTo>
                      <a:cubicBezTo>
                        <a:pt x="2887" y="196"/>
                        <a:pt x="2887" y="196"/>
                        <a:pt x="2887" y="196"/>
                      </a:cubicBezTo>
                      <a:cubicBezTo>
                        <a:pt x="2887" y="196"/>
                        <a:pt x="2887" y="196"/>
                        <a:pt x="2887" y="196"/>
                      </a:cubicBezTo>
                      <a:cubicBezTo>
                        <a:pt x="2887" y="392"/>
                        <a:pt x="2887" y="392"/>
                        <a:pt x="2887" y="392"/>
                      </a:cubicBezTo>
                      <a:cubicBezTo>
                        <a:pt x="3066" y="392"/>
                        <a:pt x="3066" y="392"/>
                        <a:pt x="3066" y="392"/>
                      </a:cubicBezTo>
                      <a:cubicBezTo>
                        <a:pt x="3279" y="392"/>
                        <a:pt x="3279" y="392"/>
                        <a:pt x="3279" y="392"/>
                      </a:cubicBezTo>
                      <a:cubicBezTo>
                        <a:pt x="3279" y="2657"/>
                        <a:pt x="3279" y="2657"/>
                        <a:pt x="3279" y="2657"/>
                      </a:cubicBezTo>
                      <a:cubicBezTo>
                        <a:pt x="3279" y="2996"/>
                        <a:pt x="2996" y="3279"/>
                        <a:pt x="2657" y="3279"/>
                      </a:cubicBezTo>
                      <a:close/>
                      <a:moveTo>
                        <a:pt x="2167" y="261"/>
                      </a:moveTo>
                      <a:cubicBezTo>
                        <a:pt x="262" y="261"/>
                        <a:pt x="262" y="261"/>
                        <a:pt x="262" y="261"/>
                      </a:cubicBezTo>
                      <a:cubicBezTo>
                        <a:pt x="262" y="2723"/>
                        <a:pt x="262" y="2723"/>
                        <a:pt x="262" y="2723"/>
                      </a:cubicBezTo>
                      <a:cubicBezTo>
                        <a:pt x="262" y="2836"/>
                        <a:pt x="370" y="2952"/>
                        <a:pt x="482" y="2952"/>
                      </a:cubicBezTo>
                      <a:cubicBezTo>
                        <a:pt x="2167" y="2952"/>
                        <a:pt x="2167" y="2952"/>
                        <a:pt x="2167" y="2952"/>
                      </a:cubicBezTo>
                      <a:lnTo>
                        <a:pt x="2167" y="261"/>
                      </a:lnTo>
                      <a:close/>
                      <a:moveTo>
                        <a:pt x="3075" y="587"/>
                      </a:moveTo>
                      <a:cubicBezTo>
                        <a:pt x="2887" y="587"/>
                        <a:pt x="2887" y="587"/>
                        <a:pt x="2887" y="587"/>
                      </a:cubicBezTo>
                      <a:cubicBezTo>
                        <a:pt x="2887" y="2555"/>
                        <a:pt x="2887" y="2555"/>
                        <a:pt x="2887" y="2555"/>
                      </a:cubicBezTo>
                      <a:cubicBezTo>
                        <a:pt x="2887" y="2611"/>
                        <a:pt x="2816" y="2657"/>
                        <a:pt x="2760" y="2657"/>
                      </a:cubicBezTo>
                      <a:cubicBezTo>
                        <a:pt x="2703" y="2657"/>
                        <a:pt x="2625" y="2611"/>
                        <a:pt x="2625" y="2555"/>
                      </a:cubicBezTo>
                      <a:cubicBezTo>
                        <a:pt x="2625" y="392"/>
                        <a:pt x="2625" y="392"/>
                        <a:pt x="2625" y="392"/>
                      </a:cubicBezTo>
                      <a:cubicBezTo>
                        <a:pt x="2429" y="392"/>
                        <a:pt x="2429" y="392"/>
                        <a:pt x="2429" y="392"/>
                      </a:cubicBezTo>
                      <a:cubicBezTo>
                        <a:pt x="2429" y="2653"/>
                        <a:pt x="2429" y="2653"/>
                        <a:pt x="2429" y="2653"/>
                      </a:cubicBezTo>
                      <a:cubicBezTo>
                        <a:pt x="2429" y="2823"/>
                        <a:pt x="2590" y="2960"/>
                        <a:pt x="2760" y="2960"/>
                      </a:cubicBezTo>
                      <a:cubicBezTo>
                        <a:pt x="2929" y="2960"/>
                        <a:pt x="3075" y="2823"/>
                        <a:pt x="3075" y="2653"/>
                      </a:cubicBezTo>
                      <a:lnTo>
                        <a:pt x="3075" y="587"/>
                      </a:lnTo>
                      <a:close/>
                      <a:moveTo>
                        <a:pt x="589" y="2428"/>
                      </a:moveTo>
                      <a:cubicBezTo>
                        <a:pt x="1251" y="2428"/>
                        <a:pt x="1251" y="2428"/>
                        <a:pt x="1251" y="2428"/>
                      </a:cubicBezTo>
                      <a:cubicBezTo>
                        <a:pt x="1251" y="2624"/>
                        <a:pt x="1251" y="2624"/>
                        <a:pt x="1251" y="2624"/>
                      </a:cubicBezTo>
                      <a:cubicBezTo>
                        <a:pt x="589" y="2624"/>
                        <a:pt x="589" y="2624"/>
                        <a:pt x="589" y="2624"/>
                      </a:cubicBezTo>
                      <a:lnTo>
                        <a:pt x="589" y="2428"/>
                      </a:lnTo>
                      <a:close/>
                      <a:moveTo>
                        <a:pt x="589" y="2028"/>
                      </a:moveTo>
                      <a:cubicBezTo>
                        <a:pt x="1439" y="2028"/>
                        <a:pt x="1439" y="2028"/>
                        <a:pt x="1439" y="2028"/>
                      </a:cubicBezTo>
                      <a:cubicBezTo>
                        <a:pt x="1439" y="2232"/>
                        <a:pt x="1439" y="2232"/>
                        <a:pt x="1439" y="2232"/>
                      </a:cubicBezTo>
                      <a:cubicBezTo>
                        <a:pt x="589" y="2232"/>
                        <a:pt x="589" y="2232"/>
                        <a:pt x="589" y="2232"/>
                      </a:cubicBezTo>
                      <a:lnTo>
                        <a:pt x="589" y="2028"/>
                      </a:lnTo>
                      <a:close/>
                      <a:moveTo>
                        <a:pt x="1840" y="2232"/>
                      </a:moveTo>
                      <a:cubicBezTo>
                        <a:pt x="1636" y="2232"/>
                        <a:pt x="1636" y="2232"/>
                        <a:pt x="1636" y="2232"/>
                      </a:cubicBezTo>
                      <a:cubicBezTo>
                        <a:pt x="1636" y="2028"/>
                        <a:pt x="1636" y="2028"/>
                        <a:pt x="1636" y="2028"/>
                      </a:cubicBezTo>
                      <a:cubicBezTo>
                        <a:pt x="1840" y="2028"/>
                        <a:pt x="1840" y="2028"/>
                        <a:pt x="1840" y="2028"/>
                      </a:cubicBezTo>
                      <a:lnTo>
                        <a:pt x="1840" y="2232"/>
                      </a:lnTo>
                      <a:close/>
                      <a:moveTo>
                        <a:pt x="1439" y="1635"/>
                      </a:moveTo>
                      <a:cubicBezTo>
                        <a:pt x="1840" y="1635"/>
                        <a:pt x="1840" y="1635"/>
                        <a:pt x="1840" y="1635"/>
                      </a:cubicBezTo>
                      <a:cubicBezTo>
                        <a:pt x="1840" y="1840"/>
                        <a:pt x="1840" y="1840"/>
                        <a:pt x="1840" y="1840"/>
                      </a:cubicBezTo>
                      <a:cubicBezTo>
                        <a:pt x="1439" y="1840"/>
                        <a:pt x="1439" y="1840"/>
                        <a:pt x="1439" y="1840"/>
                      </a:cubicBezTo>
                      <a:lnTo>
                        <a:pt x="1439" y="1635"/>
                      </a:lnTo>
                      <a:close/>
                      <a:moveTo>
                        <a:pt x="589" y="597"/>
                      </a:moveTo>
                      <a:cubicBezTo>
                        <a:pt x="1840" y="597"/>
                        <a:pt x="1840" y="597"/>
                        <a:pt x="1840" y="597"/>
                      </a:cubicBezTo>
                      <a:cubicBezTo>
                        <a:pt x="1840" y="1439"/>
                        <a:pt x="1840" y="1439"/>
                        <a:pt x="1840" y="1439"/>
                      </a:cubicBezTo>
                      <a:cubicBezTo>
                        <a:pt x="589" y="1439"/>
                        <a:pt x="589" y="1439"/>
                        <a:pt x="589" y="1439"/>
                      </a:cubicBezTo>
                      <a:lnTo>
                        <a:pt x="589" y="597"/>
                      </a:lnTo>
                      <a:close/>
                      <a:moveTo>
                        <a:pt x="1243" y="1840"/>
                      </a:moveTo>
                      <a:cubicBezTo>
                        <a:pt x="589" y="1840"/>
                        <a:pt x="589" y="1840"/>
                        <a:pt x="589" y="1840"/>
                      </a:cubicBezTo>
                      <a:cubicBezTo>
                        <a:pt x="589" y="1635"/>
                        <a:pt x="589" y="1635"/>
                        <a:pt x="589" y="1635"/>
                      </a:cubicBezTo>
                      <a:cubicBezTo>
                        <a:pt x="1243" y="1635"/>
                        <a:pt x="1243" y="1635"/>
                        <a:pt x="1243" y="1635"/>
                      </a:cubicBezTo>
                      <a:lnTo>
                        <a:pt x="1243" y="1840"/>
                      </a:ln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latin typeface="+mn-lt"/>
                    <a:ea typeface="+mn-ea"/>
                    <a:cs typeface="+mn-ea"/>
                    <a:sym typeface="+mn-lt"/>
                  </a:endParaRPr>
                </a:p>
              </p:txBody>
            </p:sp>
          </p:grpSp>
          <p:grpSp>
            <p:nvGrpSpPr>
              <p:cNvPr id="32" name="组合 31"/>
              <p:cNvGrpSpPr/>
              <p:nvPr/>
            </p:nvGrpSpPr>
            <p:grpSpPr>
              <a:xfrm>
                <a:off x="4597" y="4698"/>
                <a:ext cx="713" cy="712"/>
                <a:chOff x="9374" y="9115"/>
                <a:chExt cx="765" cy="765"/>
              </a:xfrm>
            </p:grpSpPr>
            <p:sp>
              <p:nvSpPr>
                <p:cNvPr id="34" name="流程图: 可选过程 33"/>
                <p:cNvSpPr/>
                <p:nvPr/>
              </p:nvSpPr>
              <p:spPr>
                <a:xfrm>
                  <a:off x="9374" y="9115"/>
                  <a:ext cx="765" cy="765"/>
                </a:xfrm>
                <a:prstGeom prst="flowChartAlternateProcess">
                  <a:avLst/>
                </a:prstGeom>
                <a:solidFill>
                  <a:srgbClr val="565E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书写"/>
                <p:cNvSpPr/>
                <p:nvPr/>
              </p:nvSpPr>
              <p:spPr bwMode="auto">
                <a:xfrm>
                  <a:off x="9537" y="9288"/>
                  <a:ext cx="420" cy="420"/>
                </a:xfrm>
                <a:custGeom>
                  <a:avLst/>
                  <a:gdLst>
                    <a:gd name="T0" fmla="*/ 1767542 w 3927"/>
                    <a:gd name="T1" fmla="*/ 308011 h 3928"/>
                    <a:gd name="T2" fmla="*/ 1684137 w 3927"/>
                    <a:gd name="T3" fmla="*/ 390514 h 3928"/>
                    <a:gd name="T4" fmla="*/ 1406885 w 3927"/>
                    <a:gd name="T5" fmla="*/ 115046 h 3928"/>
                    <a:gd name="T6" fmla="*/ 1490290 w 3927"/>
                    <a:gd name="T7" fmla="*/ 32084 h 3928"/>
                    <a:gd name="T8" fmla="*/ 1597525 w 3927"/>
                    <a:gd name="T9" fmla="*/ 28876 h 3928"/>
                    <a:gd name="T10" fmla="*/ 1770750 w 3927"/>
                    <a:gd name="T11" fmla="*/ 200757 h 3928"/>
                    <a:gd name="T12" fmla="*/ 1767542 w 3927"/>
                    <a:gd name="T13" fmla="*/ 308011 h 3928"/>
                    <a:gd name="T14" fmla="*/ 1032021 w 3927"/>
                    <a:gd name="T15" fmla="*/ 1039078 h 3928"/>
                    <a:gd name="T16" fmla="*/ 754768 w 3927"/>
                    <a:gd name="T17" fmla="*/ 763152 h 3928"/>
                    <a:gd name="T18" fmla="*/ 1364724 w 3927"/>
                    <a:gd name="T19" fmla="*/ 156756 h 3928"/>
                    <a:gd name="T20" fmla="*/ 1641977 w 3927"/>
                    <a:gd name="T21" fmla="*/ 432682 h 3928"/>
                    <a:gd name="T22" fmla="*/ 1032021 w 3927"/>
                    <a:gd name="T23" fmla="*/ 1039078 h 3928"/>
                    <a:gd name="T24" fmla="*/ 993526 w 3927"/>
                    <a:gd name="T25" fmla="*/ 1077121 h 3928"/>
                    <a:gd name="T26" fmla="*/ 605373 w 3927"/>
                    <a:gd name="T27" fmla="*/ 1187584 h 3928"/>
                    <a:gd name="T28" fmla="*/ 716274 w 3927"/>
                    <a:gd name="T29" fmla="*/ 801653 h 3928"/>
                    <a:gd name="T30" fmla="*/ 993526 w 3927"/>
                    <a:gd name="T31" fmla="*/ 1077121 h 3928"/>
                    <a:gd name="T32" fmla="*/ 352867 w 3927"/>
                    <a:gd name="T33" fmla="*/ 226883 h 3928"/>
                    <a:gd name="T34" fmla="*/ 179641 w 3927"/>
                    <a:gd name="T35" fmla="*/ 400597 h 3928"/>
                    <a:gd name="T36" fmla="*/ 179641 w 3927"/>
                    <a:gd name="T37" fmla="*/ 1447468 h 3928"/>
                    <a:gd name="T38" fmla="*/ 352867 w 3927"/>
                    <a:gd name="T39" fmla="*/ 1620724 h 3928"/>
                    <a:gd name="T40" fmla="*/ 1400011 w 3927"/>
                    <a:gd name="T41" fmla="*/ 1620724 h 3928"/>
                    <a:gd name="T42" fmla="*/ 1573236 w 3927"/>
                    <a:gd name="T43" fmla="*/ 1447468 h 3928"/>
                    <a:gd name="T44" fmla="*/ 1573236 w 3927"/>
                    <a:gd name="T45" fmla="*/ 759485 h 3928"/>
                    <a:gd name="T46" fmla="*/ 1752419 w 3927"/>
                    <a:gd name="T47" fmla="*/ 585771 h 3928"/>
                    <a:gd name="T48" fmla="*/ 1752419 w 3927"/>
                    <a:gd name="T49" fmla="*/ 1511178 h 3928"/>
                    <a:gd name="T50" fmla="*/ 1457753 w 3927"/>
                    <a:gd name="T51" fmla="*/ 1800397 h 3928"/>
                    <a:gd name="T52" fmla="*/ 289168 w 3927"/>
                    <a:gd name="T53" fmla="*/ 1800397 h 3928"/>
                    <a:gd name="T54" fmla="*/ 0 w 3927"/>
                    <a:gd name="T55" fmla="*/ 1511178 h 3928"/>
                    <a:gd name="T56" fmla="*/ 0 w 3927"/>
                    <a:gd name="T57" fmla="*/ 354304 h 3928"/>
                    <a:gd name="T58" fmla="*/ 289168 w 3927"/>
                    <a:gd name="T59" fmla="*/ 47210 h 3928"/>
                    <a:gd name="T60" fmla="*/ 1214412 w 3927"/>
                    <a:gd name="T61" fmla="*/ 47210 h 3928"/>
                    <a:gd name="T62" fmla="*/ 1040728 w 3927"/>
                    <a:gd name="T63" fmla="*/ 226883 h 3928"/>
                    <a:gd name="T64" fmla="*/ 352867 w 3927"/>
                    <a:gd name="T65" fmla="*/ 226883 h 39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27" h="3928">
                      <a:moveTo>
                        <a:pt x="3857" y="672"/>
                      </a:moveTo>
                      <a:cubicBezTo>
                        <a:pt x="3675" y="852"/>
                        <a:pt x="3675" y="852"/>
                        <a:pt x="3675" y="852"/>
                      </a:cubicBezTo>
                      <a:cubicBezTo>
                        <a:pt x="3070" y="251"/>
                        <a:pt x="3070" y="251"/>
                        <a:pt x="3070" y="251"/>
                      </a:cubicBezTo>
                      <a:cubicBezTo>
                        <a:pt x="3252" y="70"/>
                        <a:pt x="3252" y="70"/>
                        <a:pt x="3252" y="70"/>
                      </a:cubicBezTo>
                      <a:cubicBezTo>
                        <a:pt x="3319" y="4"/>
                        <a:pt x="3424" y="0"/>
                        <a:pt x="3486" y="63"/>
                      </a:cubicBezTo>
                      <a:cubicBezTo>
                        <a:pt x="3864" y="438"/>
                        <a:pt x="3864" y="438"/>
                        <a:pt x="3864" y="438"/>
                      </a:cubicBezTo>
                      <a:cubicBezTo>
                        <a:pt x="3927" y="501"/>
                        <a:pt x="3924" y="605"/>
                        <a:pt x="3857" y="672"/>
                      </a:cubicBezTo>
                      <a:close/>
                      <a:moveTo>
                        <a:pt x="2252" y="2267"/>
                      </a:moveTo>
                      <a:cubicBezTo>
                        <a:pt x="1647" y="1665"/>
                        <a:pt x="1647" y="1665"/>
                        <a:pt x="1647" y="1665"/>
                      </a:cubicBezTo>
                      <a:cubicBezTo>
                        <a:pt x="2978" y="342"/>
                        <a:pt x="2978" y="342"/>
                        <a:pt x="2978" y="342"/>
                      </a:cubicBezTo>
                      <a:cubicBezTo>
                        <a:pt x="3583" y="944"/>
                        <a:pt x="3583" y="944"/>
                        <a:pt x="3583" y="944"/>
                      </a:cubicBezTo>
                      <a:lnTo>
                        <a:pt x="2252" y="2267"/>
                      </a:lnTo>
                      <a:close/>
                      <a:moveTo>
                        <a:pt x="2168" y="2350"/>
                      </a:moveTo>
                      <a:cubicBezTo>
                        <a:pt x="1321" y="2591"/>
                        <a:pt x="1321" y="2591"/>
                        <a:pt x="1321" y="2591"/>
                      </a:cubicBezTo>
                      <a:cubicBezTo>
                        <a:pt x="1563" y="1749"/>
                        <a:pt x="1563" y="1749"/>
                        <a:pt x="1563" y="1749"/>
                      </a:cubicBezTo>
                      <a:lnTo>
                        <a:pt x="2168" y="2350"/>
                      </a:lnTo>
                      <a:close/>
                      <a:moveTo>
                        <a:pt x="770" y="495"/>
                      </a:moveTo>
                      <a:cubicBezTo>
                        <a:pt x="561" y="495"/>
                        <a:pt x="392" y="665"/>
                        <a:pt x="392" y="874"/>
                      </a:cubicBezTo>
                      <a:cubicBezTo>
                        <a:pt x="392" y="3158"/>
                        <a:pt x="392" y="3158"/>
                        <a:pt x="392" y="3158"/>
                      </a:cubicBezTo>
                      <a:cubicBezTo>
                        <a:pt x="392" y="3367"/>
                        <a:pt x="561" y="3536"/>
                        <a:pt x="770" y="3536"/>
                      </a:cubicBezTo>
                      <a:cubicBezTo>
                        <a:pt x="3055" y="3536"/>
                        <a:pt x="3055" y="3536"/>
                        <a:pt x="3055" y="3536"/>
                      </a:cubicBezTo>
                      <a:cubicBezTo>
                        <a:pt x="3264" y="3536"/>
                        <a:pt x="3433" y="3367"/>
                        <a:pt x="3433" y="3158"/>
                      </a:cubicBezTo>
                      <a:cubicBezTo>
                        <a:pt x="3433" y="1657"/>
                        <a:pt x="3433" y="1657"/>
                        <a:pt x="3433" y="1657"/>
                      </a:cubicBezTo>
                      <a:cubicBezTo>
                        <a:pt x="3824" y="1278"/>
                        <a:pt x="3824" y="1278"/>
                        <a:pt x="3824" y="1278"/>
                      </a:cubicBezTo>
                      <a:cubicBezTo>
                        <a:pt x="3824" y="3297"/>
                        <a:pt x="3824" y="3297"/>
                        <a:pt x="3824" y="3297"/>
                      </a:cubicBezTo>
                      <a:cubicBezTo>
                        <a:pt x="3824" y="3645"/>
                        <a:pt x="3529" y="3928"/>
                        <a:pt x="3181" y="3928"/>
                      </a:cubicBezTo>
                      <a:cubicBezTo>
                        <a:pt x="631" y="3928"/>
                        <a:pt x="631" y="3928"/>
                        <a:pt x="631" y="3928"/>
                      </a:cubicBezTo>
                      <a:cubicBezTo>
                        <a:pt x="283" y="3928"/>
                        <a:pt x="0" y="3645"/>
                        <a:pt x="0" y="3297"/>
                      </a:cubicBezTo>
                      <a:cubicBezTo>
                        <a:pt x="0" y="773"/>
                        <a:pt x="0" y="773"/>
                        <a:pt x="0" y="773"/>
                      </a:cubicBezTo>
                      <a:cubicBezTo>
                        <a:pt x="0" y="425"/>
                        <a:pt x="283" y="103"/>
                        <a:pt x="631" y="103"/>
                      </a:cubicBezTo>
                      <a:cubicBezTo>
                        <a:pt x="2650" y="103"/>
                        <a:pt x="2650" y="103"/>
                        <a:pt x="2650" y="103"/>
                      </a:cubicBezTo>
                      <a:cubicBezTo>
                        <a:pt x="2271" y="495"/>
                        <a:pt x="2271" y="495"/>
                        <a:pt x="2271" y="495"/>
                      </a:cubicBezTo>
                      <a:lnTo>
                        <a:pt x="770" y="495"/>
                      </a:ln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latin typeface="+mn-lt"/>
                    <a:ea typeface="+mn-ea"/>
                    <a:cs typeface="+mn-ea"/>
                    <a:sym typeface="+mn-lt"/>
                  </a:endParaRPr>
                </a:p>
              </p:txBody>
            </p:sp>
          </p:grpSp>
          <p:sp>
            <p:nvSpPr>
              <p:cNvPr id="37" name="圆角矩形 36"/>
              <p:cNvSpPr/>
              <p:nvPr/>
            </p:nvSpPr>
            <p:spPr>
              <a:xfrm>
                <a:off x="2250" y="5734"/>
                <a:ext cx="3194" cy="2043"/>
              </a:xfrm>
              <a:prstGeom prst="roundRect">
                <a:avLst/>
              </a:prstGeom>
              <a:solidFill>
                <a:srgbClr val="565E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0" name="圆角矩形 39"/>
              <p:cNvSpPr/>
              <p:nvPr/>
            </p:nvSpPr>
            <p:spPr>
              <a:xfrm>
                <a:off x="2259" y="2082"/>
                <a:ext cx="3184" cy="432"/>
              </a:xfrm>
              <a:prstGeom prst="roundRect">
                <a:avLst>
                  <a:gd name="adj" fmla="val 50000"/>
                </a:avLst>
              </a:prstGeom>
              <a:noFill/>
              <a:ln>
                <a:solidFill>
                  <a:srgbClr val="565E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50" name="图片 49" descr="4127790"/>
              <p:cNvPicPr>
                <a:picLocks noChangeAspect="1"/>
              </p:cNvPicPr>
              <p:nvPr/>
            </p:nvPicPr>
            <p:blipFill>
              <a:blip r:embed="rId1"/>
              <a:stretch>
                <a:fillRect/>
              </a:stretch>
            </p:blipFill>
            <p:spPr>
              <a:xfrm>
                <a:off x="4946" y="2158"/>
                <a:ext cx="282" cy="281"/>
              </a:xfrm>
              <a:prstGeom prst="rect">
                <a:avLst/>
              </a:prstGeom>
            </p:spPr>
          </p:pic>
          <p:sp>
            <p:nvSpPr>
              <p:cNvPr id="23" name="椭圆 22"/>
              <p:cNvSpPr/>
              <p:nvPr/>
            </p:nvSpPr>
            <p:spPr>
              <a:xfrm>
                <a:off x="2338" y="8030"/>
                <a:ext cx="816" cy="817"/>
              </a:xfrm>
              <a:prstGeom prst="ellipse">
                <a:avLst/>
              </a:prstGeom>
              <a:solidFill>
                <a:schemeClr val="bg1"/>
              </a:solidFill>
              <a:ln>
                <a:noFill/>
              </a:ln>
              <a:effectLst>
                <a:outerShdw blurRad="190500" sx="108000" sy="108000" algn="ctr" rotWithShape="0">
                  <a:srgbClr val="565E86">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41" name="图片 40" descr="20062957"/>
              <p:cNvPicPr>
                <a:picLocks noChangeAspect="1"/>
              </p:cNvPicPr>
              <p:nvPr/>
            </p:nvPicPr>
            <p:blipFill>
              <a:blip r:embed="rId2"/>
              <a:stretch>
                <a:fillRect/>
              </a:stretch>
            </p:blipFill>
            <p:spPr>
              <a:xfrm>
                <a:off x="2562" y="8255"/>
                <a:ext cx="369" cy="369"/>
              </a:xfrm>
              <a:prstGeom prst="rect">
                <a:avLst/>
              </a:prstGeom>
            </p:spPr>
          </p:pic>
          <p:grpSp>
            <p:nvGrpSpPr>
              <p:cNvPr id="53" name="组合 52"/>
              <p:cNvGrpSpPr/>
              <p:nvPr/>
            </p:nvGrpSpPr>
            <p:grpSpPr>
              <a:xfrm>
                <a:off x="3439" y="8031"/>
                <a:ext cx="816" cy="816"/>
                <a:chOff x="3548" y="8051"/>
                <a:chExt cx="816" cy="816"/>
              </a:xfrm>
            </p:grpSpPr>
            <p:sp>
              <p:nvSpPr>
                <p:cNvPr id="26" name="椭圆 25"/>
                <p:cNvSpPr/>
                <p:nvPr/>
              </p:nvSpPr>
              <p:spPr>
                <a:xfrm>
                  <a:off x="3548" y="8051"/>
                  <a:ext cx="816" cy="817"/>
                </a:xfrm>
                <a:prstGeom prst="ellipse">
                  <a:avLst/>
                </a:prstGeom>
                <a:solidFill>
                  <a:schemeClr val="bg1"/>
                </a:solidFill>
                <a:ln>
                  <a:noFill/>
                </a:ln>
                <a:effectLst>
                  <a:outerShdw blurRad="190500" sx="108000" sy="108000" algn="ctr" rotWithShape="0">
                    <a:srgbClr val="565E86">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49" name="图片 48" descr="3506668"/>
                <p:cNvPicPr>
                  <a:picLocks noChangeAspect="1"/>
                </p:cNvPicPr>
                <p:nvPr/>
              </p:nvPicPr>
              <p:blipFill>
                <a:blip r:embed="rId3"/>
                <a:stretch>
                  <a:fillRect/>
                </a:stretch>
              </p:blipFill>
              <p:spPr>
                <a:xfrm>
                  <a:off x="3750" y="8255"/>
                  <a:ext cx="412" cy="412"/>
                </a:xfrm>
                <a:prstGeom prst="rect">
                  <a:avLst/>
                </a:prstGeom>
              </p:spPr>
            </p:pic>
          </p:grpSp>
          <p:grpSp>
            <p:nvGrpSpPr>
              <p:cNvPr id="54" name="组合 53"/>
              <p:cNvGrpSpPr/>
              <p:nvPr/>
            </p:nvGrpSpPr>
            <p:grpSpPr>
              <a:xfrm>
                <a:off x="4547" y="8031"/>
                <a:ext cx="816" cy="816"/>
                <a:chOff x="4763" y="8051"/>
                <a:chExt cx="816" cy="816"/>
              </a:xfrm>
            </p:grpSpPr>
            <p:sp>
              <p:nvSpPr>
                <p:cNvPr id="31" name="椭圆 30"/>
                <p:cNvSpPr/>
                <p:nvPr/>
              </p:nvSpPr>
              <p:spPr>
                <a:xfrm>
                  <a:off x="4763" y="8051"/>
                  <a:ext cx="816" cy="817"/>
                </a:xfrm>
                <a:prstGeom prst="ellipse">
                  <a:avLst/>
                </a:prstGeom>
                <a:solidFill>
                  <a:schemeClr val="bg1"/>
                </a:solidFill>
                <a:ln>
                  <a:noFill/>
                </a:ln>
                <a:effectLst>
                  <a:outerShdw blurRad="190500" sx="108000" sy="108000" algn="ctr" rotWithShape="0">
                    <a:srgbClr val="565E86">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51" name="图片 50" descr="3632454"/>
                <p:cNvPicPr>
                  <a:picLocks noChangeAspect="1"/>
                </p:cNvPicPr>
                <p:nvPr/>
              </p:nvPicPr>
              <p:blipFill>
                <a:blip r:embed="rId4"/>
                <a:stretch>
                  <a:fillRect/>
                </a:stretch>
              </p:blipFill>
              <p:spPr>
                <a:xfrm>
                  <a:off x="5005" y="8294"/>
                  <a:ext cx="330" cy="330"/>
                </a:xfrm>
                <a:prstGeom prst="rect">
                  <a:avLst/>
                </a:prstGeom>
              </p:spPr>
            </p:pic>
          </p:grpSp>
        </p:grpSp>
        <p:sp>
          <p:nvSpPr>
            <p:cNvPr id="58" name="圆角矩形 57"/>
            <p:cNvSpPr/>
            <p:nvPr/>
          </p:nvSpPr>
          <p:spPr>
            <a:xfrm>
              <a:off x="3092" y="1415"/>
              <a:ext cx="1518" cy="468"/>
            </a:xfrm>
            <a:prstGeom prst="roundRect">
              <a:avLst>
                <a:gd name="adj" fmla="val 33109"/>
              </a:avLst>
            </a:prstGeom>
            <a:solidFill>
              <a:srgbClr val="565E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000">
                <a:cs typeface="+mn-ea"/>
                <a:sym typeface="+mn-lt"/>
              </a:endParaRPr>
            </a:p>
          </p:txBody>
        </p:sp>
      </p:grpSp>
      <p:grpSp>
        <p:nvGrpSpPr>
          <p:cNvPr id="6" name="组合 5"/>
          <p:cNvGrpSpPr/>
          <p:nvPr/>
        </p:nvGrpSpPr>
        <p:grpSpPr>
          <a:xfrm>
            <a:off x="4024630" y="250825"/>
            <a:ext cx="3145790" cy="6350635"/>
            <a:chOff x="1725" y="1415"/>
            <a:chExt cx="4240" cy="7970"/>
          </a:xfrm>
        </p:grpSpPr>
        <p:sp>
          <p:nvSpPr>
            <p:cNvPr id="7" name="圆角矩形 6"/>
            <p:cNvSpPr/>
            <p:nvPr/>
          </p:nvSpPr>
          <p:spPr>
            <a:xfrm>
              <a:off x="1725" y="1415"/>
              <a:ext cx="4241" cy="7970"/>
            </a:xfrm>
            <a:prstGeom prst="roundRect">
              <a:avLst>
                <a:gd name="adj" fmla="val 9936"/>
              </a:avLst>
            </a:prstGeom>
            <a:solidFill>
              <a:srgbClr val="565E86"/>
            </a:solidFill>
            <a:ln>
              <a:noFill/>
            </a:ln>
            <a:effectLst>
              <a:outerShdw blurRad="190500" sx="101000" sy="101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8" name="组合 7"/>
            <p:cNvGrpSpPr/>
            <p:nvPr/>
          </p:nvGrpSpPr>
          <p:grpSpPr>
            <a:xfrm>
              <a:off x="1916" y="1626"/>
              <a:ext cx="3860" cy="7548"/>
              <a:chOff x="1916" y="1626"/>
              <a:chExt cx="3860" cy="7548"/>
            </a:xfrm>
          </p:grpSpPr>
          <p:sp>
            <p:nvSpPr>
              <p:cNvPr id="9" name="圆角矩形 8"/>
              <p:cNvSpPr/>
              <p:nvPr/>
            </p:nvSpPr>
            <p:spPr>
              <a:xfrm>
                <a:off x="1916" y="1626"/>
                <a:ext cx="3860" cy="7548"/>
              </a:xfrm>
              <a:prstGeom prst="roundRect">
                <a:avLst>
                  <a:gd name="adj" fmla="val 993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圆角矩形 9"/>
              <p:cNvSpPr/>
              <p:nvPr/>
            </p:nvSpPr>
            <p:spPr>
              <a:xfrm>
                <a:off x="2249" y="2709"/>
                <a:ext cx="3195" cy="1640"/>
              </a:xfrm>
              <a:prstGeom prst="roundRect">
                <a:avLst/>
              </a:prstGeom>
              <a:solidFill>
                <a:srgbClr val="565E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1" name="组合 10"/>
              <p:cNvGrpSpPr/>
              <p:nvPr/>
            </p:nvGrpSpPr>
            <p:grpSpPr>
              <a:xfrm>
                <a:off x="2389" y="4705"/>
                <a:ext cx="713" cy="714"/>
                <a:chOff x="14294" y="6243"/>
                <a:chExt cx="765" cy="765"/>
              </a:xfrm>
            </p:grpSpPr>
            <p:sp>
              <p:nvSpPr>
                <p:cNvPr id="12" name="流程图: 可选过程 11"/>
                <p:cNvSpPr/>
                <p:nvPr/>
              </p:nvSpPr>
              <p:spPr>
                <a:xfrm>
                  <a:off x="14294" y="6243"/>
                  <a:ext cx="765" cy="765"/>
                </a:xfrm>
                <a:prstGeom prst="flowChartAlternateProcess">
                  <a:avLst/>
                </a:prstGeom>
                <a:solidFill>
                  <a:srgbClr val="565E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流程图: 可选过程 12"/>
                <p:cNvSpPr/>
                <p:nvPr/>
              </p:nvSpPr>
              <p:spPr>
                <a:xfrm>
                  <a:off x="14462" y="6415"/>
                  <a:ext cx="170" cy="170"/>
                </a:xfrm>
                <a:prstGeom prst="flowChartAlternateProcess">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流程图: 可选过程 13"/>
                <p:cNvSpPr/>
                <p:nvPr/>
              </p:nvSpPr>
              <p:spPr>
                <a:xfrm>
                  <a:off x="14462" y="6684"/>
                  <a:ext cx="170" cy="170"/>
                </a:xfrm>
                <a:prstGeom prst="flowChartAlternateProcess">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流程图: 可选过程 14"/>
                <p:cNvSpPr/>
                <p:nvPr/>
              </p:nvSpPr>
              <p:spPr>
                <a:xfrm>
                  <a:off x="14728" y="6684"/>
                  <a:ext cx="170" cy="170"/>
                </a:xfrm>
                <a:prstGeom prst="flowChartAlternateProcess">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 47"/>
                <p:cNvSpPr/>
                <p:nvPr/>
              </p:nvSpPr>
              <p:spPr>
                <a:xfrm>
                  <a:off x="14721" y="6420"/>
                  <a:ext cx="170" cy="17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cs typeface="+mn-ea"/>
                    <a:sym typeface="+mn-lt"/>
                  </a:endParaRPr>
                </a:p>
              </p:txBody>
            </p:sp>
          </p:grpSp>
          <p:grpSp>
            <p:nvGrpSpPr>
              <p:cNvPr id="20" name="组合 19"/>
              <p:cNvGrpSpPr/>
              <p:nvPr/>
            </p:nvGrpSpPr>
            <p:grpSpPr>
              <a:xfrm>
                <a:off x="3487" y="4698"/>
                <a:ext cx="720" cy="720"/>
                <a:chOff x="11844" y="7756"/>
                <a:chExt cx="765" cy="765"/>
              </a:xfrm>
            </p:grpSpPr>
            <p:sp>
              <p:nvSpPr>
                <p:cNvPr id="21" name="流程图: 可选过程 20"/>
                <p:cNvSpPr/>
                <p:nvPr/>
              </p:nvSpPr>
              <p:spPr>
                <a:xfrm>
                  <a:off x="11844" y="7756"/>
                  <a:ext cx="765" cy="765"/>
                </a:xfrm>
                <a:prstGeom prst="flowChartAlternateProcess">
                  <a:avLst/>
                </a:prstGeom>
                <a:solidFill>
                  <a:srgbClr val="565E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书本"/>
                <p:cNvSpPr/>
                <p:nvPr/>
              </p:nvSpPr>
              <p:spPr bwMode="auto">
                <a:xfrm>
                  <a:off x="12026" y="7917"/>
                  <a:ext cx="403" cy="450"/>
                </a:xfrm>
                <a:custGeom>
                  <a:avLst/>
                  <a:gdLst>
                    <a:gd name="T0" fmla="*/ 1457935 w 3279"/>
                    <a:gd name="T1" fmla="*/ 1800397 h 3279"/>
                    <a:gd name="T2" fmla="*/ 336911 w 3279"/>
                    <a:gd name="T3" fmla="*/ 1800397 h 3279"/>
                    <a:gd name="T4" fmla="*/ 0 w 3279"/>
                    <a:gd name="T5" fmla="*/ 1458876 h 3279"/>
                    <a:gd name="T6" fmla="*/ 0 w 3279"/>
                    <a:gd name="T7" fmla="*/ 0 h 3279"/>
                    <a:gd name="T8" fmla="*/ 1332828 w 3279"/>
                    <a:gd name="T9" fmla="*/ 0 h 3279"/>
                    <a:gd name="T10" fmla="*/ 1332828 w 3279"/>
                    <a:gd name="T11" fmla="*/ 107618 h 3279"/>
                    <a:gd name="T12" fmla="*/ 1584139 w 3279"/>
                    <a:gd name="T13" fmla="*/ 107618 h 3279"/>
                    <a:gd name="T14" fmla="*/ 1584139 w 3279"/>
                    <a:gd name="T15" fmla="*/ 107618 h 3279"/>
                    <a:gd name="T16" fmla="*/ 1584139 w 3279"/>
                    <a:gd name="T17" fmla="*/ 215235 h 3279"/>
                    <a:gd name="T18" fmla="*/ 1682359 w 3279"/>
                    <a:gd name="T19" fmla="*/ 215235 h 3279"/>
                    <a:gd name="T20" fmla="*/ 1799235 w 3279"/>
                    <a:gd name="T21" fmla="*/ 215235 h 3279"/>
                    <a:gd name="T22" fmla="*/ 1799235 w 3279"/>
                    <a:gd name="T23" fmla="*/ 1458876 h 3279"/>
                    <a:gd name="T24" fmla="*/ 1457935 w 3279"/>
                    <a:gd name="T25" fmla="*/ 1800397 h 3279"/>
                    <a:gd name="T26" fmla="*/ 1189064 w 3279"/>
                    <a:gd name="T27" fmla="*/ 143307 h 3279"/>
                    <a:gd name="T28" fmla="*/ 143763 w 3279"/>
                    <a:gd name="T29" fmla="*/ 143307 h 3279"/>
                    <a:gd name="T30" fmla="*/ 143763 w 3279"/>
                    <a:gd name="T31" fmla="*/ 1495115 h 3279"/>
                    <a:gd name="T32" fmla="*/ 264480 w 3279"/>
                    <a:gd name="T33" fmla="*/ 1620851 h 3279"/>
                    <a:gd name="T34" fmla="*/ 1189064 w 3279"/>
                    <a:gd name="T35" fmla="*/ 1620851 h 3279"/>
                    <a:gd name="T36" fmla="*/ 1189064 w 3279"/>
                    <a:gd name="T37" fmla="*/ 143307 h 3279"/>
                    <a:gd name="T38" fmla="*/ 1687297 w 3279"/>
                    <a:gd name="T39" fmla="*/ 322303 h 3279"/>
                    <a:gd name="T40" fmla="*/ 1584139 w 3279"/>
                    <a:gd name="T41" fmla="*/ 322303 h 3279"/>
                    <a:gd name="T42" fmla="*/ 1584139 w 3279"/>
                    <a:gd name="T43" fmla="*/ 1402871 h 3279"/>
                    <a:gd name="T44" fmla="*/ 1514452 w 3279"/>
                    <a:gd name="T45" fmla="*/ 1458876 h 3279"/>
                    <a:gd name="T46" fmla="*/ 1440376 w 3279"/>
                    <a:gd name="T47" fmla="*/ 1402871 h 3279"/>
                    <a:gd name="T48" fmla="*/ 1440376 w 3279"/>
                    <a:gd name="T49" fmla="*/ 215235 h 3279"/>
                    <a:gd name="T50" fmla="*/ 1332828 w 3279"/>
                    <a:gd name="T51" fmla="*/ 215235 h 3279"/>
                    <a:gd name="T52" fmla="*/ 1332828 w 3279"/>
                    <a:gd name="T53" fmla="*/ 1456680 h 3279"/>
                    <a:gd name="T54" fmla="*/ 1514452 w 3279"/>
                    <a:gd name="T55" fmla="*/ 1625244 h 3279"/>
                    <a:gd name="T56" fmla="*/ 1687297 w 3279"/>
                    <a:gd name="T57" fmla="*/ 1456680 h 3279"/>
                    <a:gd name="T58" fmla="*/ 1687297 w 3279"/>
                    <a:gd name="T59" fmla="*/ 322303 h 3279"/>
                    <a:gd name="T60" fmla="*/ 323193 w 3279"/>
                    <a:gd name="T61" fmla="*/ 1333139 h 3279"/>
                    <a:gd name="T62" fmla="*/ 686442 w 3279"/>
                    <a:gd name="T63" fmla="*/ 1333139 h 3279"/>
                    <a:gd name="T64" fmla="*/ 686442 w 3279"/>
                    <a:gd name="T65" fmla="*/ 1440757 h 3279"/>
                    <a:gd name="T66" fmla="*/ 323193 w 3279"/>
                    <a:gd name="T67" fmla="*/ 1440757 h 3279"/>
                    <a:gd name="T68" fmla="*/ 323193 w 3279"/>
                    <a:gd name="T69" fmla="*/ 1333139 h 3279"/>
                    <a:gd name="T70" fmla="*/ 323193 w 3279"/>
                    <a:gd name="T71" fmla="*/ 1113512 h 3279"/>
                    <a:gd name="T72" fmla="*/ 789600 w 3279"/>
                    <a:gd name="T73" fmla="*/ 1113512 h 3279"/>
                    <a:gd name="T74" fmla="*/ 789600 w 3279"/>
                    <a:gd name="T75" fmla="*/ 1225522 h 3279"/>
                    <a:gd name="T76" fmla="*/ 323193 w 3279"/>
                    <a:gd name="T77" fmla="*/ 1225522 h 3279"/>
                    <a:gd name="T78" fmla="*/ 323193 w 3279"/>
                    <a:gd name="T79" fmla="*/ 1113512 h 3279"/>
                    <a:gd name="T80" fmla="*/ 1009635 w 3279"/>
                    <a:gd name="T81" fmla="*/ 1225522 h 3279"/>
                    <a:gd name="T82" fmla="*/ 897697 w 3279"/>
                    <a:gd name="T83" fmla="*/ 1225522 h 3279"/>
                    <a:gd name="T84" fmla="*/ 897697 w 3279"/>
                    <a:gd name="T85" fmla="*/ 1113512 h 3279"/>
                    <a:gd name="T86" fmla="*/ 1009635 w 3279"/>
                    <a:gd name="T87" fmla="*/ 1113512 h 3279"/>
                    <a:gd name="T88" fmla="*/ 1009635 w 3279"/>
                    <a:gd name="T89" fmla="*/ 1225522 h 3279"/>
                    <a:gd name="T90" fmla="*/ 789600 w 3279"/>
                    <a:gd name="T91" fmla="*/ 897728 h 3279"/>
                    <a:gd name="T92" fmla="*/ 1009635 w 3279"/>
                    <a:gd name="T93" fmla="*/ 897728 h 3279"/>
                    <a:gd name="T94" fmla="*/ 1009635 w 3279"/>
                    <a:gd name="T95" fmla="*/ 1010287 h 3279"/>
                    <a:gd name="T96" fmla="*/ 789600 w 3279"/>
                    <a:gd name="T97" fmla="*/ 1010287 h 3279"/>
                    <a:gd name="T98" fmla="*/ 789600 w 3279"/>
                    <a:gd name="T99" fmla="*/ 897728 h 3279"/>
                    <a:gd name="T100" fmla="*/ 323193 w 3279"/>
                    <a:gd name="T101" fmla="*/ 327794 h 3279"/>
                    <a:gd name="T102" fmla="*/ 1009635 w 3279"/>
                    <a:gd name="T103" fmla="*/ 327794 h 3279"/>
                    <a:gd name="T104" fmla="*/ 1009635 w 3279"/>
                    <a:gd name="T105" fmla="*/ 790110 h 3279"/>
                    <a:gd name="T106" fmla="*/ 323193 w 3279"/>
                    <a:gd name="T107" fmla="*/ 790110 h 3279"/>
                    <a:gd name="T108" fmla="*/ 323193 w 3279"/>
                    <a:gd name="T109" fmla="*/ 327794 h 3279"/>
                    <a:gd name="T110" fmla="*/ 682052 w 3279"/>
                    <a:gd name="T111" fmla="*/ 1010287 h 3279"/>
                    <a:gd name="T112" fmla="*/ 323193 w 3279"/>
                    <a:gd name="T113" fmla="*/ 1010287 h 3279"/>
                    <a:gd name="T114" fmla="*/ 323193 w 3279"/>
                    <a:gd name="T115" fmla="*/ 897728 h 3279"/>
                    <a:gd name="T116" fmla="*/ 682052 w 3279"/>
                    <a:gd name="T117" fmla="*/ 897728 h 3279"/>
                    <a:gd name="T118" fmla="*/ 682052 w 3279"/>
                    <a:gd name="T119" fmla="*/ 1010287 h 327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3279" h="3279">
                      <a:moveTo>
                        <a:pt x="2657" y="3279"/>
                      </a:moveTo>
                      <a:cubicBezTo>
                        <a:pt x="614" y="3279"/>
                        <a:pt x="614" y="3279"/>
                        <a:pt x="614" y="3279"/>
                      </a:cubicBezTo>
                      <a:cubicBezTo>
                        <a:pt x="275" y="3279"/>
                        <a:pt x="0" y="2996"/>
                        <a:pt x="0" y="2657"/>
                      </a:cubicBezTo>
                      <a:cubicBezTo>
                        <a:pt x="0" y="0"/>
                        <a:pt x="0" y="0"/>
                        <a:pt x="0" y="0"/>
                      </a:cubicBezTo>
                      <a:cubicBezTo>
                        <a:pt x="2429" y="0"/>
                        <a:pt x="2429" y="0"/>
                        <a:pt x="2429" y="0"/>
                      </a:cubicBezTo>
                      <a:cubicBezTo>
                        <a:pt x="2429" y="196"/>
                        <a:pt x="2429" y="196"/>
                        <a:pt x="2429" y="196"/>
                      </a:cubicBezTo>
                      <a:cubicBezTo>
                        <a:pt x="2887" y="196"/>
                        <a:pt x="2887" y="196"/>
                        <a:pt x="2887" y="196"/>
                      </a:cubicBezTo>
                      <a:cubicBezTo>
                        <a:pt x="2887" y="196"/>
                        <a:pt x="2887" y="196"/>
                        <a:pt x="2887" y="196"/>
                      </a:cubicBezTo>
                      <a:cubicBezTo>
                        <a:pt x="2887" y="392"/>
                        <a:pt x="2887" y="392"/>
                        <a:pt x="2887" y="392"/>
                      </a:cubicBezTo>
                      <a:cubicBezTo>
                        <a:pt x="3066" y="392"/>
                        <a:pt x="3066" y="392"/>
                        <a:pt x="3066" y="392"/>
                      </a:cubicBezTo>
                      <a:cubicBezTo>
                        <a:pt x="3279" y="392"/>
                        <a:pt x="3279" y="392"/>
                        <a:pt x="3279" y="392"/>
                      </a:cubicBezTo>
                      <a:cubicBezTo>
                        <a:pt x="3279" y="2657"/>
                        <a:pt x="3279" y="2657"/>
                        <a:pt x="3279" y="2657"/>
                      </a:cubicBezTo>
                      <a:cubicBezTo>
                        <a:pt x="3279" y="2996"/>
                        <a:pt x="2996" y="3279"/>
                        <a:pt x="2657" y="3279"/>
                      </a:cubicBezTo>
                      <a:close/>
                      <a:moveTo>
                        <a:pt x="2167" y="261"/>
                      </a:moveTo>
                      <a:cubicBezTo>
                        <a:pt x="262" y="261"/>
                        <a:pt x="262" y="261"/>
                        <a:pt x="262" y="261"/>
                      </a:cubicBezTo>
                      <a:cubicBezTo>
                        <a:pt x="262" y="2723"/>
                        <a:pt x="262" y="2723"/>
                        <a:pt x="262" y="2723"/>
                      </a:cubicBezTo>
                      <a:cubicBezTo>
                        <a:pt x="262" y="2836"/>
                        <a:pt x="370" y="2952"/>
                        <a:pt x="482" y="2952"/>
                      </a:cubicBezTo>
                      <a:cubicBezTo>
                        <a:pt x="2167" y="2952"/>
                        <a:pt x="2167" y="2952"/>
                        <a:pt x="2167" y="2952"/>
                      </a:cubicBezTo>
                      <a:lnTo>
                        <a:pt x="2167" y="261"/>
                      </a:lnTo>
                      <a:close/>
                      <a:moveTo>
                        <a:pt x="3075" y="587"/>
                      </a:moveTo>
                      <a:cubicBezTo>
                        <a:pt x="2887" y="587"/>
                        <a:pt x="2887" y="587"/>
                        <a:pt x="2887" y="587"/>
                      </a:cubicBezTo>
                      <a:cubicBezTo>
                        <a:pt x="2887" y="2555"/>
                        <a:pt x="2887" y="2555"/>
                        <a:pt x="2887" y="2555"/>
                      </a:cubicBezTo>
                      <a:cubicBezTo>
                        <a:pt x="2887" y="2611"/>
                        <a:pt x="2816" y="2657"/>
                        <a:pt x="2760" y="2657"/>
                      </a:cubicBezTo>
                      <a:cubicBezTo>
                        <a:pt x="2703" y="2657"/>
                        <a:pt x="2625" y="2611"/>
                        <a:pt x="2625" y="2555"/>
                      </a:cubicBezTo>
                      <a:cubicBezTo>
                        <a:pt x="2625" y="392"/>
                        <a:pt x="2625" y="392"/>
                        <a:pt x="2625" y="392"/>
                      </a:cubicBezTo>
                      <a:cubicBezTo>
                        <a:pt x="2429" y="392"/>
                        <a:pt x="2429" y="392"/>
                        <a:pt x="2429" y="392"/>
                      </a:cubicBezTo>
                      <a:cubicBezTo>
                        <a:pt x="2429" y="2653"/>
                        <a:pt x="2429" y="2653"/>
                        <a:pt x="2429" y="2653"/>
                      </a:cubicBezTo>
                      <a:cubicBezTo>
                        <a:pt x="2429" y="2823"/>
                        <a:pt x="2590" y="2960"/>
                        <a:pt x="2760" y="2960"/>
                      </a:cubicBezTo>
                      <a:cubicBezTo>
                        <a:pt x="2929" y="2960"/>
                        <a:pt x="3075" y="2823"/>
                        <a:pt x="3075" y="2653"/>
                      </a:cubicBezTo>
                      <a:lnTo>
                        <a:pt x="3075" y="587"/>
                      </a:lnTo>
                      <a:close/>
                      <a:moveTo>
                        <a:pt x="589" y="2428"/>
                      </a:moveTo>
                      <a:cubicBezTo>
                        <a:pt x="1251" y="2428"/>
                        <a:pt x="1251" y="2428"/>
                        <a:pt x="1251" y="2428"/>
                      </a:cubicBezTo>
                      <a:cubicBezTo>
                        <a:pt x="1251" y="2624"/>
                        <a:pt x="1251" y="2624"/>
                        <a:pt x="1251" y="2624"/>
                      </a:cubicBezTo>
                      <a:cubicBezTo>
                        <a:pt x="589" y="2624"/>
                        <a:pt x="589" y="2624"/>
                        <a:pt x="589" y="2624"/>
                      </a:cubicBezTo>
                      <a:lnTo>
                        <a:pt x="589" y="2428"/>
                      </a:lnTo>
                      <a:close/>
                      <a:moveTo>
                        <a:pt x="589" y="2028"/>
                      </a:moveTo>
                      <a:cubicBezTo>
                        <a:pt x="1439" y="2028"/>
                        <a:pt x="1439" y="2028"/>
                        <a:pt x="1439" y="2028"/>
                      </a:cubicBezTo>
                      <a:cubicBezTo>
                        <a:pt x="1439" y="2232"/>
                        <a:pt x="1439" y="2232"/>
                        <a:pt x="1439" y="2232"/>
                      </a:cubicBezTo>
                      <a:cubicBezTo>
                        <a:pt x="589" y="2232"/>
                        <a:pt x="589" y="2232"/>
                        <a:pt x="589" y="2232"/>
                      </a:cubicBezTo>
                      <a:lnTo>
                        <a:pt x="589" y="2028"/>
                      </a:lnTo>
                      <a:close/>
                      <a:moveTo>
                        <a:pt x="1840" y="2232"/>
                      </a:moveTo>
                      <a:cubicBezTo>
                        <a:pt x="1636" y="2232"/>
                        <a:pt x="1636" y="2232"/>
                        <a:pt x="1636" y="2232"/>
                      </a:cubicBezTo>
                      <a:cubicBezTo>
                        <a:pt x="1636" y="2028"/>
                        <a:pt x="1636" y="2028"/>
                        <a:pt x="1636" y="2028"/>
                      </a:cubicBezTo>
                      <a:cubicBezTo>
                        <a:pt x="1840" y="2028"/>
                        <a:pt x="1840" y="2028"/>
                        <a:pt x="1840" y="2028"/>
                      </a:cubicBezTo>
                      <a:lnTo>
                        <a:pt x="1840" y="2232"/>
                      </a:lnTo>
                      <a:close/>
                      <a:moveTo>
                        <a:pt x="1439" y="1635"/>
                      </a:moveTo>
                      <a:cubicBezTo>
                        <a:pt x="1840" y="1635"/>
                        <a:pt x="1840" y="1635"/>
                        <a:pt x="1840" y="1635"/>
                      </a:cubicBezTo>
                      <a:cubicBezTo>
                        <a:pt x="1840" y="1840"/>
                        <a:pt x="1840" y="1840"/>
                        <a:pt x="1840" y="1840"/>
                      </a:cubicBezTo>
                      <a:cubicBezTo>
                        <a:pt x="1439" y="1840"/>
                        <a:pt x="1439" y="1840"/>
                        <a:pt x="1439" y="1840"/>
                      </a:cubicBezTo>
                      <a:lnTo>
                        <a:pt x="1439" y="1635"/>
                      </a:lnTo>
                      <a:close/>
                      <a:moveTo>
                        <a:pt x="589" y="597"/>
                      </a:moveTo>
                      <a:cubicBezTo>
                        <a:pt x="1840" y="597"/>
                        <a:pt x="1840" y="597"/>
                        <a:pt x="1840" y="597"/>
                      </a:cubicBezTo>
                      <a:cubicBezTo>
                        <a:pt x="1840" y="1439"/>
                        <a:pt x="1840" y="1439"/>
                        <a:pt x="1840" y="1439"/>
                      </a:cubicBezTo>
                      <a:cubicBezTo>
                        <a:pt x="589" y="1439"/>
                        <a:pt x="589" y="1439"/>
                        <a:pt x="589" y="1439"/>
                      </a:cubicBezTo>
                      <a:lnTo>
                        <a:pt x="589" y="597"/>
                      </a:lnTo>
                      <a:close/>
                      <a:moveTo>
                        <a:pt x="1243" y="1840"/>
                      </a:moveTo>
                      <a:cubicBezTo>
                        <a:pt x="589" y="1840"/>
                        <a:pt x="589" y="1840"/>
                        <a:pt x="589" y="1840"/>
                      </a:cubicBezTo>
                      <a:cubicBezTo>
                        <a:pt x="589" y="1635"/>
                        <a:pt x="589" y="1635"/>
                        <a:pt x="589" y="1635"/>
                      </a:cubicBezTo>
                      <a:cubicBezTo>
                        <a:pt x="1243" y="1635"/>
                        <a:pt x="1243" y="1635"/>
                        <a:pt x="1243" y="1635"/>
                      </a:cubicBezTo>
                      <a:lnTo>
                        <a:pt x="1243" y="1840"/>
                      </a:ln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latin typeface="+mn-lt"/>
                    <a:ea typeface="+mn-ea"/>
                    <a:cs typeface="+mn-ea"/>
                    <a:sym typeface="+mn-lt"/>
                  </a:endParaRPr>
                </a:p>
              </p:txBody>
            </p:sp>
          </p:grpSp>
          <p:grpSp>
            <p:nvGrpSpPr>
              <p:cNvPr id="24" name="组合 23"/>
              <p:cNvGrpSpPr/>
              <p:nvPr/>
            </p:nvGrpSpPr>
            <p:grpSpPr>
              <a:xfrm>
                <a:off x="4597" y="4698"/>
                <a:ext cx="713" cy="712"/>
                <a:chOff x="9374" y="9115"/>
                <a:chExt cx="765" cy="765"/>
              </a:xfrm>
            </p:grpSpPr>
            <p:sp>
              <p:nvSpPr>
                <p:cNvPr id="30" name="流程图: 可选过程 29"/>
                <p:cNvSpPr/>
                <p:nvPr/>
              </p:nvSpPr>
              <p:spPr>
                <a:xfrm>
                  <a:off x="9374" y="9115"/>
                  <a:ext cx="765" cy="765"/>
                </a:xfrm>
                <a:prstGeom prst="flowChartAlternateProcess">
                  <a:avLst/>
                </a:prstGeom>
                <a:solidFill>
                  <a:srgbClr val="565E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书写"/>
                <p:cNvSpPr/>
                <p:nvPr/>
              </p:nvSpPr>
              <p:spPr bwMode="auto">
                <a:xfrm>
                  <a:off x="9537" y="9288"/>
                  <a:ext cx="420" cy="420"/>
                </a:xfrm>
                <a:custGeom>
                  <a:avLst/>
                  <a:gdLst>
                    <a:gd name="T0" fmla="*/ 1767542 w 3927"/>
                    <a:gd name="T1" fmla="*/ 308011 h 3928"/>
                    <a:gd name="T2" fmla="*/ 1684137 w 3927"/>
                    <a:gd name="T3" fmla="*/ 390514 h 3928"/>
                    <a:gd name="T4" fmla="*/ 1406885 w 3927"/>
                    <a:gd name="T5" fmla="*/ 115046 h 3928"/>
                    <a:gd name="T6" fmla="*/ 1490290 w 3927"/>
                    <a:gd name="T7" fmla="*/ 32084 h 3928"/>
                    <a:gd name="T8" fmla="*/ 1597525 w 3927"/>
                    <a:gd name="T9" fmla="*/ 28876 h 3928"/>
                    <a:gd name="T10" fmla="*/ 1770750 w 3927"/>
                    <a:gd name="T11" fmla="*/ 200757 h 3928"/>
                    <a:gd name="T12" fmla="*/ 1767542 w 3927"/>
                    <a:gd name="T13" fmla="*/ 308011 h 3928"/>
                    <a:gd name="T14" fmla="*/ 1032021 w 3927"/>
                    <a:gd name="T15" fmla="*/ 1039078 h 3928"/>
                    <a:gd name="T16" fmla="*/ 754768 w 3927"/>
                    <a:gd name="T17" fmla="*/ 763152 h 3928"/>
                    <a:gd name="T18" fmla="*/ 1364724 w 3927"/>
                    <a:gd name="T19" fmla="*/ 156756 h 3928"/>
                    <a:gd name="T20" fmla="*/ 1641977 w 3927"/>
                    <a:gd name="T21" fmla="*/ 432682 h 3928"/>
                    <a:gd name="T22" fmla="*/ 1032021 w 3927"/>
                    <a:gd name="T23" fmla="*/ 1039078 h 3928"/>
                    <a:gd name="T24" fmla="*/ 993526 w 3927"/>
                    <a:gd name="T25" fmla="*/ 1077121 h 3928"/>
                    <a:gd name="T26" fmla="*/ 605373 w 3927"/>
                    <a:gd name="T27" fmla="*/ 1187584 h 3928"/>
                    <a:gd name="T28" fmla="*/ 716274 w 3927"/>
                    <a:gd name="T29" fmla="*/ 801653 h 3928"/>
                    <a:gd name="T30" fmla="*/ 993526 w 3927"/>
                    <a:gd name="T31" fmla="*/ 1077121 h 3928"/>
                    <a:gd name="T32" fmla="*/ 352867 w 3927"/>
                    <a:gd name="T33" fmla="*/ 226883 h 3928"/>
                    <a:gd name="T34" fmla="*/ 179641 w 3927"/>
                    <a:gd name="T35" fmla="*/ 400597 h 3928"/>
                    <a:gd name="T36" fmla="*/ 179641 w 3927"/>
                    <a:gd name="T37" fmla="*/ 1447468 h 3928"/>
                    <a:gd name="T38" fmla="*/ 352867 w 3927"/>
                    <a:gd name="T39" fmla="*/ 1620724 h 3928"/>
                    <a:gd name="T40" fmla="*/ 1400011 w 3927"/>
                    <a:gd name="T41" fmla="*/ 1620724 h 3928"/>
                    <a:gd name="T42" fmla="*/ 1573236 w 3927"/>
                    <a:gd name="T43" fmla="*/ 1447468 h 3928"/>
                    <a:gd name="T44" fmla="*/ 1573236 w 3927"/>
                    <a:gd name="T45" fmla="*/ 759485 h 3928"/>
                    <a:gd name="T46" fmla="*/ 1752419 w 3927"/>
                    <a:gd name="T47" fmla="*/ 585771 h 3928"/>
                    <a:gd name="T48" fmla="*/ 1752419 w 3927"/>
                    <a:gd name="T49" fmla="*/ 1511178 h 3928"/>
                    <a:gd name="T50" fmla="*/ 1457753 w 3927"/>
                    <a:gd name="T51" fmla="*/ 1800397 h 3928"/>
                    <a:gd name="T52" fmla="*/ 289168 w 3927"/>
                    <a:gd name="T53" fmla="*/ 1800397 h 3928"/>
                    <a:gd name="T54" fmla="*/ 0 w 3927"/>
                    <a:gd name="T55" fmla="*/ 1511178 h 3928"/>
                    <a:gd name="T56" fmla="*/ 0 w 3927"/>
                    <a:gd name="T57" fmla="*/ 354304 h 3928"/>
                    <a:gd name="T58" fmla="*/ 289168 w 3927"/>
                    <a:gd name="T59" fmla="*/ 47210 h 3928"/>
                    <a:gd name="T60" fmla="*/ 1214412 w 3927"/>
                    <a:gd name="T61" fmla="*/ 47210 h 3928"/>
                    <a:gd name="T62" fmla="*/ 1040728 w 3927"/>
                    <a:gd name="T63" fmla="*/ 226883 h 3928"/>
                    <a:gd name="T64" fmla="*/ 352867 w 3927"/>
                    <a:gd name="T65" fmla="*/ 226883 h 39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27" h="3928">
                      <a:moveTo>
                        <a:pt x="3857" y="672"/>
                      </a:moveTo>
                      <a:cubicBezTo>
                        <a:pt x="3675" y="852"/>
                        <a:pt x="3675" y="852"/>
                        <a:pt x="3675" y="852"/>
                      </a:cubicBezTo>
                      <a:cubicBezTo>
                        <a:pt x="3070" y="251"/>
                        <a:pt x="3070" y="251"/>
                        <a:pt x="3070" y="251"/>
                      </a:cubicBezTo>
                      <a:cubicBezTo>
                        <a:pt x="3252" y="70"/>
                        <a:pt x="3252" y="70"/>
                        <a:pt x="3252" y="70"/>
                      </a:cubicBezTo>
                      <a:cubicBezTo>
                        <a:pt x="3319" y="4"/>
                        <a:pt x="3424" y="0"/>
                        <a:pt x="3486" y="63"/>
                      </a:cubicBezTo>
                      <a:cubicBezTo>
                        <a:pt x="3864" y="438"/>
                        <a:pt x="3864" y="438"/>
                        <a:pt x="3864" y="438"/>
                      </a:cubicBezTo>
                      <a:cubicBezTo>
                        <a:pt x="3927" y="501"/>
                        <a:pt x="3924" y="605"/>
                        <a:pt x="3857" y="672"/>
                      </a:cubicBezTo>
                      <a:close/>
                      <a:moveTo>
                        <a:pt x="2252" y="2267"/>
                      </a:moveTo>
                      <a:cubicBezTo>
                        <a:pt x="1647" y="1665"/>
                        <a:pt x="1647" y="1665"/>
                        <a:pt x="1647" y="1665"/>
                      </a:cubicBezTo>
                      <a:cubicBezTo>
                        <a:pt x="2978" y="342"/>
                        <a:pt x="2978" y="342"/>
                        <a:pt x="2978" y="342"/>
                      </a:cubicBezTo>
                      <a:cubicBezTo>
                        <a:pt x="3583" y="944"/>
                        <a:pt x="3583" y="944"/>
                        <a:pt x="3583" y="944"/>
                      </a:cubicBezTo>
                      <a:lnTo>
                        <a:pt x="2252" y="2267"/>
                      </a:lnTo>
                      <a:close/>
                      <a:moveTo>
                        <a:pt x="2168" y="2350"/>
                      </a:moveTo>
                      <a:cubicBezTo>
                        <a:pt x="1321" y="2591"/>
                        <a:pt x="1321" y="2591"/>
                        <a:pt x="1321" y="2591"/>
                      </a:cubicBezTo>
                      <a:cubicBezTo>
                        <a:pt x="1563" y="1749"/>
                        <a:pt x="1563" y="1749"/>
                        <a:pt x="1563" y="1749"/>
                      </a:cubicBezTo>
                      <a:lnTo>
                        <a:pt x="2168" y="2350"/>
                      </a:lnTo>
                      <a:close/>
                      <a:moveTo>
                        <a:pt x="770" y="495"/>
                      </a:moveTo>
                      <a:cubicBezTo>
                        <a:pt x="561" y="495"/>
                        <a:pt x="392" y="665"/>
                        <a:pt x="392" y="874"/>
                      </a:cubicBezTo>
                      <a:cubicBezTo>
                        <a:pt x="392" y="3158"/>
                        <a:pt x="392" y="3158"/>
                        <a:pt x="392" y="3158"/>
                      </a:cubicBezTo>
                      <a:cubicBezTo>
                        <a:pt x="392" y="3367"/>
                        <a:pt x="561" y="3536"/>
                        <a:pt x="770" y="3536"/>
                      </a:cubicBezTo>
                      <a:cubicBezTo>
                        <a:pt x="3055" y="3536"/>
                        <a:pt x="3055" y="3536"/>
                        <a:pt x="3055" y="3536"/>
                      </a:cubicBezTo>
                      <a:cubicBezTo>
                        <a:pt x="3264" y="3536"/>
                        <a:pt x="3433" y="3367"/>
                        <a:pt x="3433" y="3158"/>
                      </a:cubicBezTo>
                      <a:cubicBezTo>
                        <a:pt x="3433" y="1657"/>
                        <a:pt x="3433" y="1657"/>
                        <a:pt x="3433" y="1657"/>
                      </a:cubicBezTo>
                      <a:cubicBezTo>
                        <a:pt x="3824" y="1278"/>
                        <a:pt x="3824" y="1278"/>
                        <a:pt x="3824" y="1278"/>
                      </a:cubicBezTo>
                      <a:cubicBezTo>
                        <a:pt x="3824" y="3297"/>
                        <a:pt x="3824" y="3297"/>
                        <a:pt x="3824" y="3297"/>
                      </a:cubicBezTo>
                      <a:cubicBezTo>
                        <a:pt x="3824" y="3645"/>
                        <a:pt x="3529" y="3928"/>
                        <a:pt x="3181" y="3928"/>
                      </a:cubicBezTo>
                      <a:cubicBezTo>
                        <a:pt x="631" y="3928"/>
                        <a:pt x="631" y="3928"/>
                        <a:pt x="631" y="3928"/>
                      </a:cubicBezTo>
                      <a:cubicBezTo>
                        <a:pt x="283" y="3928"/>
                        <a:pt x="0" y="3645"/>
                        <a:pt x="0" y="3297"/>
                      </a:cubicBezTo>
                      <a:cubicBezTo>
                        <a:pt x="0" y="773"/>
                        <a:pt x="0" y="773"/>
                        <a:pt x="0" y="773"/>
                      </a:cubicBezTo>
                      <a:cubicBezTo>
                        <a:pt x="0" y="425"/>
                        <a:pt x="283" y="103"/>
                        <a:pt x="631" y="103"/>
                      </a:cubicBezTo>
                      <a:cubicBezTo>
                        <a:pt x="2650" y="103"/>
                        <a:pt x="2650" y="103"/>
                        <a:pt x="2650" y="103"/>
                      </a:cubicBezTo>
                      <a:cubicBezTo>
                        <a:pt x="2271" y="495"/>
                        <a:pt x="2271" y="495"/>
                        <a:pt x="2271" y="495"/>
                      </a:cubicBezTo>
                      <a:lnTo>
                        <a:pt x="770" y="495"/>
                      </a:ln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latin typeface="+mn-lt"/>
                    <a:ea typeface="+mn-ea"/>
                    <a:cs typeface="+mn-ea"/>
                    <a:sym typeface="+mn-lt"/>
                  </a:endParaRPr>
                </a:p>
              </p:txBody>
            </p:sp>
          </p:grpSp>
          <p:sp>
            <p:nvSpPr>
              <p:cNvPr id="36" name="圆角矩形 35"/>
              <p:cNvSpPr/>
              <p:nvPr/>
            </p:nvSpPr>
            <p:spPr>
              <a:xfrm>
                <a:off x="2250" y="5734"/>
                <a:ext cx="3194" cy="2043"/>
              </a:xfrm>
              <a:prstGeom prst="roundRect">
                <a:avLst/>
              </a:prstGeom>
              <a:solidFill>
                <a:srgbClr val="565E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8" name="圆角矩形 37"/>
              <p:cNvSpPr/>
              <p:nvPr/>
            </p:nvSpPr>
            <p:spPr>
              <a:xfrm>
                <a:off x="2259" y="2082"/>
                <a:ext cx="3184" cy="432"/>
              </a:xfrm>
              <a:prstGeom prst="roundRect">
                <a:avLst>
                  <a:gd name="adj" fmla="val 50000"/>
                </a:avLst>
              </a:prstGeom>
              <a:noFill/>
              <a:ln>
                <a:solidFill>
                  <a:srgbClr val="565E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39" name="图片 38" descr="4127790"/>
              <p:cNvPicPr>
                <a:picLocks noChangeAspect="1"/>
              </p:cNvPicPr>
              <p:nvPr/>
            </p:nvPicPr>
            <p:blipFill>
              <a:blip r:embed="rId1"/>
              <a:stretch>
                <a:fillRect/>
              </a:stretch>
            </p:blipFill>
            <p:spPr>
              <a:xfrm>
                <a:off x="4946" y="2158"/>
                <a:ext cx="282" cy="281"/>
              </a:xfrm>
              <a:prstGeom prst="rect">
                <a:avLst/>
              </a:prstGeom>
            </p:spPr>
          </p:pic>
          <p:sp>
            <p:nvSpPr>
              <p:cNvPr id="43" name="椭圆 42"/>
              <p:cNvSpPr/>
              <p:nvPr/>
            </p:nvSpPr>
            <p:spPr>
              <a:xfrm>
                <a:off x="2338" y="8030"/>
                <a:ext cx="816" cy="817"/>
              </a:xfrm>
              <a:prstGeom prst="ellipse">
                <a:avLst/>
              </a:prstGeom>
              <a:solidFill>
                <a:schemeClr val="bg1"/>
              </a:solidFill>
              <a:ln>
                <a:noFill/>
              </a:ln>
              <a:effectLst>
                <a:outerShdw blurRad="190500" sx="108000" sy="108000" algn="ctr" rotWithShape="0">
                  <a:srgbClr val="565E86">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52" name="图片 51" descr="20062957"/>
              <p:cNvPicPr>
                <a:picLocks noChangeAspect="1"/>
              </p:cNvPicPr>
              <p:nvPr/>
            </p:nvPicPr>
            <p:blipFill>
              <a:blip r:embed="rId2"/>
              <a:stretch>
                <a:fillRect/>
              </a:stretch>
            </p:blipFill>
            <p:spPr>
              <a:xfrm>
                <a:off x="2562" y="8255"/>
                <a:ext cx="369" cy="369"/>
              </a:xfrm>
              <a:prstGeom prst="rect">
                <a:avLst/>
              </a:prstGeom>
            </p:spPr>
          </p:pic>
          <p:grpSp>
            <p:nvGrpSpPr>
              <p:cNvPr id="56" name="组合 55"/>
              <p:cNvGrpSpPr/>
              <p:nvPr/>
            </p:nvGrpSpPr>
            <p:grpSpPr>
              <a:xfrm>
                <a:off x="3439" y="8031"/>
                <a:ext cx="816" cy="816"/>
                <a:chOff x="3548" y="8051"/>
                <a:chExt cx="816" cy="816"/>
              </a:xfrm>
            </p:grpSpPr>
            <p:sp>
              <p:nvSpPr>
                <p:cNvPr id="63" name="椭圆 62"/>
                <p:cNvSpPr/>
                <p:nvPr/>
              </p:nvSpPr>
              <p:spPr>
                <a:xfrm>
                  <a:off x="3548" y="8051"/>
                  <a:ext cx="816" cy="817"/>
                </a:xfrm>
                <a:prstGeom prst="ellipse">
                  <a:avLst/>
                </a:prstGeom>
                <a:solidFill>
                  <a:schemeClr val="bg1"/>
                </a:solidFill>
                <a:ln>
                  <a:noFill/>
                </a:ln>
                <a:effectLst>
                  <a:outerShdw blurRad="190500" sx="108000" sy="108000" algn="ctr" rotWithShape="0">
                    <a:srgbClr val="565E86">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64" name="图片 63" descr="3506668"/>
                <p:cNvPicPr>
                  <a:picLocks noChangeAspect="1"/>
                </p:cNvPicPr>
                <p:nvPr/>
              </p:nvPicPr>
              <p:blipFill>
                <a:blip r:embed="rId3"/>
                <a:stretch>
                  <a:fillRect/>
                </a:stretch>
              </p:blipFill>
              <p:spPr>
                <a:xfrm>
                  <a:off x="3750" y="8255"/>
                  <a:ext cx="412" cy="412"/>
                </a:xfrm>
                <a:prstGeom prst="rect">
                  <a:avLst/>
                </a:prstGeom>
              </p:spPr>
            </p:pic>
          </p:grpSp>
          <p:grpSp>
            <p:nvGrpSpPr>
              <p:cNvPr id="65" name="组合 64"/>
              <p:cNvGrpSpPr/>
              <p:nvPr/>
            </p:nvGrpSpPr>
            <p:grpSpPr>
              <a:xfrm>
                <a:off x="4547" y="8031"/>
                <a:ext cx="816" cy="816"/>
                <a:chOff x="4763" y="8051"/>
                <a:chExt cx="816" cy="816"/>
              </a:xfrm>
            </p:grpSpPr>
            <p:sp>
              <p:nvSpPr>
                <p:cNvPr id="66" name="椭圆 65"/>
                <p:cNvSpPr/>
                <p:nvPr/>
              </p:nvSpPr>
              <p:spPr>
                <a:xfrm>
                  <a:off x="4763" y="8051"/>
                  <a:ext cx="816" cy="817"/>
                </a:xfrm>
                <a:prstGeom prst="ellipse">
                  <a:avLst/>
                </a:prstGeom>
                <a:solidFill>
                  <a:schemeClr val="bg1"/>
                </a:solidFill>
                <a:ln>
                  <a:noFill/>
                </a:ln>
                <a:effectLst>
                  <a:outerShdw blurRad="190500" sx="108000" sy="108000" algn="ctr" rotWithShape="0">
                    <a:srgbClr val="565E86">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67" name="图片 66" descr="3632454"/>
                <p:cNvPicPr>
                  <a:picLocks noChangeAspect="1"/>
                </p:cNvPicPr>
                <p:nvPr/>
              </p:nvPicPr>
              <p:blipFill>
                <a:blip r:embed="rId4"/>
                <a:stretch>
                  <a:fillRect/>
                </a:stretch>
              </p:blipFill>
              <p:spPr>
                <a:xfrm>
                  <a:off x="5005" y="8294"/>
                  <a:ext cx="330" cy="330"/>
                </a:xfrm>
                <a:prstGeom prst="rect">
                  <a:avLst/>
                </a:prstGeom>
              </p:spPr>
            </p:pic>
          </p:grpSp>
        </p:grpSp>
        <p:sp>
          <p:nvSpPr>
            <p:cNvPr id="68" name="圆角矩形 67"/>
            <p:cNvSpPr/>
            <p:nvPr/>
          </p:nvSpPr>
          <p:spPr>
            <a:xfrm>
              <a:off x="3092" y="1415"/>
              <a:ext cx="1518" cy="468"/>
            </a:xfrm>
            <a:prstGeom prst="roundRect">
              <a:avLst>
                <a:gd name="adj" fmla="val 33109"/>
              </a:avLst>
            </a:prstGeom>
            <a:solidFill>
              <a:srgbClr val="565E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000">
                <a:cs typeface="+mn-ea"/>
                <a:sym typeface="+mn-lt"/>
              </a:endParaRPr>
            </a:p>
          </p:txBody>
        </p:sp>
      </p:grpSp>
      <p:grpSp>
        <p:nvGrpSpPr>
          <p:cNvPr id="69" name="组合 68"/>
          <p:cNvGrpSpPr/>
          <p:nvPr/>
        </p:nvGrpSpPr>
        <p:grpSpPr>
          <a:xfrm>
            <a:off x="8375015" y="250190"/>
            <a:ext cx="3103245" cy="6350635"/>
            <a:chOff x="1725" y="1415"/>
            <a:chExt cx="4240" cy="7970"/>
          </a:xfrm>
        </p:grpSpPr>
        <p:sp>
          <p:nvSpPr>
            <p:cNvPr id="70" name="圆角矩形 69"/>
            <p:cNvSpPr/>
            <p:nvPr/>
          </p:nvSpPr>
          <p:spPr>
            <a:xfrm>
              <a:off x="1725" y="1415"/>
              <a:ext cx="4241" cy="7970"/>
            </a:xfrm>
            <a:prstGeom prst="roundRect">
              <a:avLst>
                <a:gd name="adj" fmla="val 9936"/>
              </a:avLst>
            </a:prstGeom>
            <a:solidFill>
              <a:srgbClr val="565E86"/>
            </a:solidFill>
            <a:ln>
              <a:noFill/>
            </a:ln>
            <a:effectLst>
              <a:outerShdw blurRad="190500" sx="101000" sy="101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1" name="组合 70"/>
            <p:cNvGrpSpPr/>
            <p:nvPr/>
          </p:nvGrpSpPr>
          <p:grpSpPr>
            <a:xfrm>
              <a:off x="1916" y="1626"/>
              <a:ext cx="3860" cy="7548"/>
              <a:chOff x="1916" y="1626"/>
              <a:chExt cx="3860" cy="7548"/>
            </a:xfrm>
          </p:grpSpPr>
          <p:sp>
            <p:nvSpPr>
              <p:cNvPr id="72" name="圆角矩形 71"/>
              <p:cNvSpPr/>
              <p:nvPr/>
            </p:nvSpPr>
            <p:spPr>
              <a:xfrm>
                <a:off x="1916" y="1626"/>
                <a:ext cx="3860" cy="7548"/>
              </a:xfrm>
              <a:prstGeom prst="roundRect">
                <a:avLst>
                  <a:gd name="adj" fmla="val 993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 name="圆角矩形 72"/>
              <p:cNvSpPr/>
              <p:nvPr/>
            </p:nvSpPr>
            <p:spPr>
              <a:xfrm>
                <a:off x="2249" y="2709"/>
                <a:ext cx="3195" cy="1640"/>
              </a:xfrm>
              <a:prstGeom prst="roundRect">
                <a:avLst/>
              </a:prstGeom>
              <a:solidFill>
                <a:srgbClr val="565E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4" name="组合 73"/>
              <p:cNvGrpSpPr/>
              <p:nvPr/>
            </p:nvGrpSpPr>
            <p:grpSpPr>
              <a:xfrm>
                <a:off x="2389" y="4705"/>
                <a:ext cx="713" cy="714"/>
                <a:chOff x="14294" y="6243"/>
                <a:chExt cx="765" cy="765"/>
              </a:xfrm>
            </p:grpSpPr>
            <p:sp>
              <p:nvSpPr>
                <p:cNvPr id="75" name="流程图: 可选过程 74"/>
                <p:cNvSpPr/>
                <p:nvPr/>
              </p:nvSpPr>
              <p:spPr>
                <a:xfrm>
                  <a:off x="14294" y="6243"/>
                  <a:ext cx="765" cy="765"/>
                </a:xfrm>
                <a:prstGeom prst="flowChartAlternateProcess">
                  <a:avLst/>
                </a:prstGeom>
                <a:solidFill>
                  <a:srgbClr val="565E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6" name="流程图: 可选过程 75"/>
                <p:cNvSpPr/>
                <p:nvPr/>
              </p:nvSpPr>
              <p:spPr>
                <a:xfrm>
                  <a:off x="14462" y="6415"/>
                  <a:ext cx="170" cy="170"/>
                </a:xfrm>
                <a:prstGeom prst="flowChartAlternateProcess">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7" name="流程图: 可选过程 76"/>
                <p:cNvSpPr/>
                <p:nvPr/>
              </p:nvSpPr>
              <p:spPr>
                <a:xfrm>
                  <a:off x="14462" y="6684"/>
                  <a:ext cx="170" cy="170"/>
                </a:xfrm>
                <a:prstGeom prst="flowChartAlternateProcess">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8" name="流程图: 可选过程 77"/>
                <p:cNvSpPr/>
                <p:nvPr/>
              </p:nvSpPr>
              <p:spPr>
                <a:xfrm>
                  <a:off x="14728" y="6684"/>
                  <a:ext cx="170" cy="170"/>
                </a:xfrm>
                <a:prstGeom prst="flowChartAlternateProcess">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9" name=" 47"/>
                <p:cNvSpPr/>
                <p:nvPr/>
              </p:nvSpPr>
              <p:spPr>
                <a:xfrm>
                  <a:off x="14721" y="6420"/>
                  <a:ext cx="170" cy="17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cs typeface="+mn-ea"/>
                    <a:sym typeface="+mn-lt"/>
                  </a:endParaRPr>
                </a:p>
              </p:txBody>
            </p:sp>
          </p:grpSp>
          <p:grpSp>
            <p:nvGrpSpPr>
              <p:cNvPr id="80" name="组合 79"/>
              <p:cNvGrpSpPr/>
              <p:nvPr/>
            </p:nvGrpSpPr>
            <p:grpSpPr>
              <a:xfrm>
                <a:off x="3487" y="4698"/>
                <a:ext cx="720" cy="720"/>
                <a:chOff x="11844" y="7756"/>
                <a:chExt cx="765" cy="765"/>
              </a:xfrm>
            </p:grpSpPr>
            <p:sp>
              <p:nvSpPr>
                <p:cNvPr id="81" name="流程图: 可选过程 80"/>
                <p:cNvSpPr/>
                <p:nvPr/>
              </p:nvSpPr>
              <p:spPr>
                <a:xfrm>
                  <a:off x="11844" y="7756"/>
                  <a:ext cx="765" cy="765"/>
                </a:xfrm>
                <a:prstGeom prst="flowChartAlternateProcess">
                  <a:avLst/>
                </a:prstGeom>
                <a:solidFill>
                  <a:srgbClr val="565E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2" name="书本"/>
                <p:cNvSpPr/>
                <p:nvPr/>
              </p:nvSpPr>
              <p:spPr bwMode="auto">
                <a:xfrm>
                  <a:off x="12026" y="7917"/>
                  <a:ext cx="403" cy="450"/>
                </a:xfrm>
                <a:custGeom>
                  <a:avLst/>
                  <a:gdLst>
                    <a:gd name="T0" fmla="*/ 1457935 w 3279"/>
                    <a:gd name="T1" fmla="*/ 1800397 h 3279"/>
                    <a:gd name="T2" fmla="*/ 336911 w 3279"/>
                    <a:gd name="T3" fmla="*/ 1800397 h 3279"/>
                    <a:gd name="T4" fmla="*/ 0 w 3279"/>
                    <a:gd name="T5" fmla="*/ 1458876 h 3279"/>
                    <a:gd name="T6" fmla="*/ 0 w 3279"/>
                    <a:gd name="T7" fmla="*/ 0 h 3279"/>
                    <a:gd name="T8" fmla="*/ 1332828 w 3279"/>
                    <a:gd name="T9" fmla="*/ 0 h 3279"/>
                    <a:gd name="T10" fmla="*/ 1332828 w 3279"/>
                    <a:gd name="T11" fmla="*/ 107618 h 3279"/>
                    <a:gd name="T12" fmla="*/ 1584139 w 3279"/>
                    <a:gd name="T13" fmla="*/ 107618 h 3279"/>
                    <a:gd name="T14" fmla="*/ 1584139 w 3279"/>
                    <a:gd name="T15" fmla="*/ 107618 h 3279"/>
                    <a:gd name="T16" fmla="*/ 1584139 w 3279"/>
                    <a:gd name="T17" fmla="*/ 215235 h 3279"/>
                    <a:gd name="T18" fmla="*/ 1682359 w 3279"/>
                    <a:gd name="T19" fmla="*/ 215235 h 3279"/>
                    <a:gd name="T20" fmla="*/ 1799235 w 3279"/>
                    <a:gd name="T21" fmla="*/ 215235 h 3279"/>
                    <a:gd name="T22" fmla="*/ 1799235 w 3279"/>
                    <a:gd name="T23" fmla="*/ 1458876 h 3279"/>
                    <a:gd name="T24" fmla="*/ 1457935 w 3279"/>
                    <a:gd name="T25" fmla="*/ 1800397 h 3279"/>
                    <a:gd name="T26" fmla="*/ 1189064 w 3279"/>
                    <a:gd name="T27" fmla="*/ 143307 h 3279"/>
                    <a:gd name="T28" fmla="*/ 143763 w 3279"/>
                    <a:gd name="T29" fmla="*/ 143307 h 3279"/>
                    <a:gd name="T30" fmla="*/ 143763 w 3279"/>
                    <a:gd name="T31" fmla="*/ 1495115 h 3279"/>
                    <a:gd name="T32" fmla="*/ 264480 w 3279"/>
                    <a:gd name="T33" fmla="*/ 1620851 h 3279"/>
                    <a:gd name="T34" fmla="*/ 1189064 w 3279"/>
                    <a:gd name="T35" fmla="*/ 1620851 h 3279"/>
                    <a:gd name="T36" fmla="*/ 1189064 w 3279"/>
                    <a:gd name="T37" fmla="*/ 143307 h 3279"/>
                    <a:gd name="T38" fmla="*/ 1687297 w 3279"/>
                    <a:gd name="T39" fmla="*/ 322303 h 3279"/>
                    <a:gd name="T40" fmla="*/ 1584139 w 3279"/>
                    <a:gd name="T41" fmla="*/ 322303 h 3279"/>
                    <a:gd name="T42" fmla="*/ 1584139 w 3279"/>
                    <a:gd name="T43" fmla="*/ 1402871 h 3279"/>
                    <a:gd name="T44" fmla="*/ 1514452 w 3279"/>
                    <a:gd name="T45" fmla="*/ 1458876 h 3279"/>
                    <a:gd name="T46" fmla="*/ 1440376 w 3279"/>
                    <a:gd name="T47" fmla="*/ 1402871 h 3279"/>
                    <a:gd name="T48" fmla="*/ 1440376 w 3279"/>
                    <a:gd name="T49" fmla="*/ 215235 h 3279"/>
                    <a:gd name="T50" fmla="*/ 1332828 w 3279"/>
                    <a:gd name="T51" fmla="*/ 215235 h 3279"/>
                    <a:gd name="T52" fmla="*/ 1332828 w 3279"/>
                    <a:gd name="T53" fmla="*/ 1456680 h 3279"/>
                    <a:gd name="T54" fmla="*/ 1514452 w 3279"/>
                    <a:gd name="T55" fmla="*/ 1625244 h 3279"/>
                    <a:gd name="T56" fmla="*/ 1687297 w 3279"/>
                    <a:gd name="T57" fmla="*/ 1456680 h 3279"/>
                    <a:gd name="T58" fmla="*/ 1687297 w 3279"/>
                    <a:gd name="T59" fmla="*/ 322303 h 3279"/>
                    <a:gd name="T60" fmla="*/ 323193 w 3279"/>
                    <a:gd name="T61" fmla="*/ 1333139 h 3279"/>
                    <a:gd name="T62" fmla="*/ 686442 w 3279"/>
                    <a:gd name="T63" fmla="*/ 1333139 h 3279"/>
                    <a:gd name="T64" fmla="*/ 686442 w 3279"/>
                    <a:gd name="T65" fmla="*/ 1440757 h 3279"/>
                    <a:gd name="T66" fmla="*/ 323193 w 3279"/>
                    <a:gd name="T67" fmla="*/ 1440757 h 3279"/>
                    <a:gd name="T68" fmla="*/ 323193 w 3279"/>
                    <a:gd name="T69" fmla="*/ 1333139 h 3279"/>
                    <a:gd name="T70" fmla="*/ 323193 w 3279"/>
                    <a:gd name="T71" fmla="*/ 1113512 h 3279"/>
                    <a:gd name="T72" fmla="*/ 789600 w 3279"/>
                    <a:gd name="T73" fmla="*/ 1113512 h 3279"/>
                    <a:gd name="T74" fmla="*/ 789600 w 3279"/>
                    <a:gd name="T75" fmla="*/ 1225522 h 3279"/>
                    <a:gd name="T76" fmla="*/ 323193 w 3279"/>
                    <a:gd name="T77" fmla="*/ 1225522 h 3279"/>
                    <a:gd name="T78" fmla="*/ 323193 w 3279"/>
                    <a:gd name="T79" fmla="*/ 1113512 h 3279"/>
                    <a:gd name="T80" fmla="*/ 1009635 w 3279"/>
                    <a:gd name="T81" fmla="*/ 1225522 h 3279"/>
                    <a:gd name="T82" fmla="*/ 897697 w 3279"/>
                    <a:gd name="T83" fmla="*/ 1225522 h 3279"/>
                    <a:gd name="T84" fmla="*/ 897697 w 3279"/>
                    <a:gd name="T85" fmla="*/ 1113512 h 3279"/>
                    <a:gd name="T86" fmla="*/ 1009635 w 3279"/>
                    <a:gd name="T87" fmla="*/ 1113512 h 3279"/>
                    <a:gd name="T88" fmla="*/ 1009635 w 3279"/>
                    <a:gd name="T89" fmla="*/ 1225522 h 3279"/>
                    <a:gd name="T90" fmla="*/ 789600 w 3279"/>
                    <a:gd name="T91" fmla="*/ 897728 h 3279"/>
                    <a:gd name="T92" fmla="*/ 1009635 w 3279"/>
                    <a:gd name="T93" fmla="*/ 897728 h 3279"/>
                    <a:gd name="T94" fmla="*/ 1009635 w 3279"/>
                    <a:gd name="T95" fmla="*/ 1010287 h 3279"/>
                    <a:gd name="T96" fmla="*/ 789600 w 3279"/>
                    <a:gd name="T97" fmla="*/ 1010287 h 3279"/>
                    <a:gd name="T98" fmla="*/ 789600 w 3279"/>
                    <a:gd name="T99" fmla="*/ 897728 h 3279"/>
                    <a:gd name="T100" fmla="*/ 323193 w 3279"/>
                    <a:gd name="T101" fmla="*/ 327794 h 3279"/>
                    <a:gd name="T102" fmla="*/ 1009635 w 3279"/>
                    <a:gd name="T103" fmla="*/ 327794 h 3279"/>
                    <a:gd name="T104" fmla="*/ 1009635 w 3279"/>
                    <a:gd name="T105" fmla="*/ 790110 h 3279"/>
                    <a:gd name="T106" fmla="*/ 323193 w 3279"/>
                    <a:gd name="T107" fmla="*/ 790110 h 3279"/>
                    <a:gd name="T108" fmla="*/ 323193 w 3279"/>
                    <a:gd name="T109" fmla="*/ 327794 h 3279"/>
                    <a:gd name="T110" fmla="*/ 682052 w 3279"/>
                    <a:gd name="T111" fmla="*/ 1010287 h 3279"/>
                    <a:gd name="T112" fmla="*/ 323193 w 3279"/>
                    <a:gd name="T113" fmla="*/ 1010287 h 3279"/>
                    <a:gd name="T114" fmla="*/ 323193 w 3279"/>
                    <a:gd name="T115" fmla="*/ 897728 h 3279"/>
                    <a:gd name="T116" fmla="*/ 682052 w 3279"/>
                    <a:gd name="T117" fmla="*/ 897728 h 3279"/>
                    <a:gd name="T118" fmla="*/ 682052 w 3279"/>
                    <a:gd name="T119" fmla="*/ 1010287 h 327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3279" h="3279">
                      <a:moveTo>
                        <a:pt x="2657" y="3279"/>
                      </a:moveTo>
                      <a:cubicBezTo>
                        <a:pt x="614" y="3279"/>
                        <a:pt x="614" y="3279"/>
                        <a:pt x="614" y="3279"/>
                      </a:cubicBezTo>
                      <a:cubicBezTo>
                        <a:pt x="275" y="3279"/>
                        <a:pt x="0" y="2996"/>
                        <a:pt x="0" y="2657"/>
                      </a:cubicBezTo>
                      <a:cubicBezTo>
                        <a:pt x="0" y="0"/>
                        <a:pt x="0" y="0"/>
                        <a:pt x="0" y="0"/>
                      </a:cubicBezTo>
                      <a:cubicBezTo>
                        <a:pt x="2429" y="0"/>
                        <a:pt x="2429" y="0"/>
                        <a:pt x="2429" y="0"/>
                      </a:cubicBezTo>
                      <a:cubicBezTo>
                        <a:pt x="2429" y="196"/>
                        <a:pt x="2429" y="196"/>
                        <a:pt x="2429" y="196"/>
                      </a:cubicBezTo>
                      <a:cubicBezTo>
                        <a:pt x="2887" y="196"/>
                        <a:pt x="2887" y="196"/>
                        <a:pt x="2887" y="196"/>
                      </a:cubicBezTo>
                      <a:cubicBezTo>
                        <a:pt x="2887" y="196"/>
                        <a:pt x="2887" y="196"/>
                        <a:pt x="2887" y="196"/>
                      </a:cubicBezTo>
                      <a:cubicBezTo>
                        <a:pt x="2887" y="392"/>
                        <a:pt x="2887" y="392"/>
                        <a:pt x="2887" y="392"/>
                      </a:cubicBezTo>
                      <a:cubicBezTo>
                        <a:pt x="3066" y="392"/>
                        <a:pt x="3066" y="392"/>
                        <a:pt x="3066" y="392"/>
                      </a:cubicBezTo>
                      <a:cubicBezTo>
                        <a:pt x="3279" y="392"/>
                        <a:pt x="3279" y="392"/>
                        <a:pt x="3279" y="392"/>
                      </a:cubicBezTo>
                      <a:cubicBezTo>
                        <a:pt x="3279" y="2657"/>
                        <a:pt x="3279" y="2657"/>
                        <a:pt x="3279" y="2657"/>
                      </a:cubicBezTo>
                      <a:cubicBezTo>
                        <a:pt x="3279" y="2996"/>
                        <a:pt x="2996" y="3279"/>
                        <a:pt x="2657" y="3279"/>
                      </a:cubicBezTo>
                      <a:close/>
                      <a:moveTo>
                        <a:pt x="2167" y="261"/>
                      </a:moveTo>
                      <a:cubicBezTo>
                        <a:pt x="262" y="261"/>
                        <a:pt x="262" y="261"/>
                        <a:pt x="262" y="261"/>
                      </a:cubicBezTo>
                      <a:cubicBezTo>
                        <a:pt x="262" y="2723"/>
                        <a:pt x="262" y="2723"/>
                        <a:pt x="262" y="2723"/>
                      </a:cubicBezTo>
                      <a:cubicBezTo>
                        <a:pt x="262" y="2836"/>
                        <a:pt x="370" y="2952"/>
                        <a:pt x="482" y="2952"/>
                      </a:cubicBezTo>
                      <a:cubicBezTo>
                        <a:pt x="2167" y="2952"/>
                        <a:pt x="2167" y="2952"/>
                        <a:pt x="2167" y="2952"/>
                      </a:cubicBezTo>
                      <a:lnTo>
                        <a:pt x="2167" y="261"/>
                      </a:lnTo>
                      <a:close/>
                      <a:moveTo>
                        <a:pt x="3075" y="587"/>
                      </a:moveTo>
                      <a:cubicBezTo>
                        <a:pt x="2887" y="587"/>
                        <a:pt x="2887" y="587"/>
                        <a:pt x="2887" y="587"/>
                      </a:cubicBezTo>
                      <a:cubicBezTo>
                        <a:pt x="2887" y="2555"/>
                        <a:pt x="2887" y="2555"/>
                        <a:pt x="2887" y="2555"/>
                      </a:cubicBezTo>
                      <a:cubicBezTo>
                        <a:pt x="2887" y="2611"/>
                        <a:pt x="2816" y="2657"/>
                        <a:pt x="2760" y="2657"/>
                      </a:cubicBezTo>
                      <a:cubicBezTo>
                        <a:pt x="2703" y="2657"/>
                        <a:pt x="2625" y="2611"/>
                        <a:pt x="2625" y="2555"/>
                      </a:cubicBezTo>
                      <a:cubicBezTo>
                        <a:pt x="2625" y="392"/>
                        <a:pt x="2625" y="392"/>
                        <a:pt x="2625" y="392"/>
                      </a:cubicBezTo>
                      <a:cubicBezTo>
                        <a:pt x="2429" y="392"/>
                        <a:pt x="2429" y="392"/>
                        <a:pt x="2429" y="392"/>
                      </a:cubicBezTo>
                      <a:cubicBezTo>
                        <a:pt x="2429" y="2653"/>
                        <a:pt x="2429" y="2653"/>
                        <a:pt x="2429" y="2653"/>
                      </a:cubicBezTo>
                      <a:cubicBezTo>
                        <a:pt x="2429" y="2823"/>
                        <a:pt x="2590" y="2960"/>
                        <a:pt x="2760" y="2960"/>
                      </a:cubicBezTo>
                      <a:cubicBezTo>
                        <a:pt x="2929" y="2960"/>
                        <a:pt x="3075" y="2823"/>
                        <a:pt x="3075" y="2653"/>
                      </a:cubicBezTo>
                      <a:lnTo>
                        <a:pt x="3075" y="587"/>
                      </a:lnTo>
                      <a:close/>
                      <a:moveTo>
                        <a:pt x="589" y="2428"/>
                      </a:moveTo>
                      <a:cubicBezTo>
                        <a:pt x="1251" y="2428"/>
                        <a:pt x="1251" y="2428"/>
                        <a:pt x="1251" y="2428"/>
                      </a:cubicBezTo>
                      <a:cubicBezTo>
                        <a:pt x="1251" y="2624"/>
                        <a:pt x="1251" y="2624"/>
                        <a:pt x="1251" y="2624"/>
                      </a:cubicBezTo>
                      <a:cubicBezTo>
                        <a:pt x="589" y="2624"/>
                        <a:pt x="589" y="2624"/>
                        <a:pt x="589" y="2624"/>
                      </a:cubicBezTo>
                      <a:lnTo>
                        <a:pt x="589" y="2428"/>
                      </a:lnTo>
                      <a:close/>
                      <a:moveTo>
                        <a:pt x="589" y="2028"/>
                      </a:moveTo>
                      <a:cubicBezTo>
                        <a:pt x="1439" y="2028"/>
                        <a:pt x="1439" y="2028"/>
                        <a:pt x="1439" y="2028"/>
                      </a:cubicBezTo>
                      <a:cubicBezTo>
                        <a:pt x="1439" y="2232"/>
                        <a:pt x="1439" y="2232"/>
                        <a:pt x="1439" y="2232"/>
                      </a:cubicBezTo>
                      <a:cubicBezTo>
                        <a:pt x="589" y="2232"/>
                        <a:pt x="589" y="2232"/>
                        <a:pt x="589" y="2232"/>
                      </a:cubicBezTo>
                      <a:lnTo>
                        <a:pt x="589" y="2028"/>
                      </a:lnTo>
                      <a:close/>
                      <a:moveTo>
                        <a:pt x="1840" y="2232"/>
                      </a:moveTo>
                      <a:cubicBezTo>
                        <a:pt x="1636" y="2232"/>
                        <a:pt x="1636" y="2232"/>
                        <a:pt x="1636" y="2232"/>
                      </a:cubicBezTo>
                      <a:cubicBezTo>
                        <a:pt x="1636" y="2028"/>
                        <a:pt x="1636" y="2028"/>
                        <a:pt x="1636" y="2028"/>
                      </a:cubicBezTo>
                      <a:cubicBezTo>
                        <a:pt x="1840" y="2028"/>
                        <a:pt x="1840" y="2028"/>
                        <a:pt x="1840" y="2028"/>
                      </a:cubicBezTo>
                      <a:lnTo>
                        <a:pt x="1840" y="2232"/>
                      </a:lnTo>
                      <a:close/>
                      <a:moveTo>
                        <a:pt x="1439" y="1635"/>
                      </a:moveTo>
                      <a:cubicBezTo>
                        <a:pt x="1840" y="1635"/>
                        <a:pt x="1840" y="1635"/>
                        <a:pt x="1840" y="1635"/>
                      </a:cubicBezTo>
                      <a:cubicBezTo>
                        <a:pt x="1840" y="1840"/>
                        <a:pt x="1840" y="1840"/>
                        <a:pt x="1840" y="1840"/>
                      </a:cubicBezTo>
                      <a:cubicBezTo>
                        <a:pt x="1439" y="1840"/>
                        <a:pt x="1439" y="1840"/>
                        <a:pt x="1439" y="1840"/>
                      </a:cubicBezTo>
                      <a:lnTo>
                        <a:pt x="1439" y="1635"/>
                      </a:lnTo>
                      <a:close/>
                      <a:moveTo>
                        <a:pt x="589" y="597"/>
                      </a:moveTo>
                      <a:cubicBezTo>
                        <a:pt x="1840" y="597"/>
                        <a:pt x="1840" y="597"/>
                        <a:pt x="1840" y="597"/>
                      </a:cubicBezTo>
                      <a:cubicBezTo>
                        <a:pt x="1840" y="1439"/>
                        <a:pt x="1840" y="1439"/>
                        <a:pt x="1840" y="1439"/>
                      </a:cubicBezTo>
                      <a:cubicBezTo>
                        <a:pt x="589" y="1439"/>
                        <a:pt x="589" y="1439"/>
                        <a:pt x="589" y="1439"/>
                      </a:cubicBezTo>
                      <a:lnTo>
                        <a:pt x="589" y="597"/>
                      </a:lnTo>
                      <a:close/>
                      <a:moveTo>
                        <a:pt x="1243" y="1840"/>
                      </a:moveTo>
                      <a:cubicBezTo>
                        <a:pt x="589" y="1840"/>
                        <a:pt x="589" y="1840"/>
                        <a:pt x="589" y="1840"/>
                      </a:cubicBezTo>
                      <a:cubicBezTo>
                        <a:pt x="589" y="1635"/>
                        <a:pt x="589" y="1635"/>
                        <a:pt x="589" y="1635"/>
                      </a:cubicBezTo>
                      <a:cubicBezTo>
                        <a:pt x="1243" y="1635"/>
                        <a:pt x="1243" y="1635"/>
                        <a:pt x="1243" y="1635"/>
                      </a:cubicBezTo>
                      <a:lnTo>
                        <a:pt x="1243" y="1840"/>
                      </a:ln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latin typeface="+mn-lt"/>
                    <a:ea typeface="+mn-ea"/>
                    <a:cs typeface="+mn-ea"/>
                    <a:sym typeface="+mn-lt"/>
                  </a:endParaRPr>
                </a:p>
              </p:txBody>
            </p:sp>
          </p:grpSp>
          <p:grpSp>
            <p:nvGrpSpPr>
              <p:cNvPr id="83" name="组合 82"/>
              <p:cNvGrpSpPr/>
              <p:nvPr/>
            </p:nvGrpSpPr>
            <p:grpSpPr>
              <a:xfrm>
                <a:off x="4597" y="4698"/>
                <a:ext cx="713" cy="712"/>
                <a:chOff x="9374" y="9115"/>
                <a:chExt cx="765" cy="765"/>
              </a:xfrm>
            </p:grpSpPr>
            <p:sp>
              <p:nvSpPr>
                <p:cNvPr id="84" name="流程图: 可选过程 83"/>
                <p:cNvSpPr/>
                <p:nvPr/>
              </p:nvSpPr>
              <p:spPr>
                <a:xfrm>
                  <a:off x="9374" y="9115"/>
                  <a:ext cx="765" cy="765"/>
                </a:xfrm>
                <a:prstGeom prst="flowChartAlternateProcess">
                  <a:avLst/>
                </a:prstGeom>
                <a:solidFill>
                  <a:srgbClr val="565E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5" name="书写"/>
                <p:cNvSpPr/>
                <p:nvPr/>
              </p:nvSpPr>
              <p:spPr bwMode="auto">
                <a:xfrm>
                  <a:off x="9537" y="9288"/>
                  <a:ext cx="420" cy="420"/>
                </a:xfrm>
                <a:custGeom>
                  <a:avLst/>
                  <a:gdLst>
                    <a:gd name="T0" fmla="*/ 1767542 w 3927"/>
                    <a:gd name="T1" fmla="*/ 308011 h 3928"/>
                    <a:gd name="T2" fmla="*/ 1684137 w 3927"/>
                    <a:gd name="T3" fmla="*/ 390514 h 3928"/>
                    <a:gd name="T4" fmla="*/ 1406885 w 3927"/>
                    <a:gd name="T5" fmla="*/ 115046 h 3928"/>
                    <a:gd name="T6" fmla="*/ 1490290 w 3927"/>
                    <a:gd name="T7" fmla="*/ 32084 h 3928"/>
                    <a:gd name="T8" fmla="*/ 1597525 w 3927"/>
                    <a:gd name="T9" fmla="*/ 28876 h 3928"/>
                    <a:gd name="T10" fmla="*/ 1770750 w 3927"/>
                    <a:gd name="T11" fmla="*/ 200757 h 3928"/>
                    <a:gd name="T12" fmla="*/ 1767542 w 3927"/>
                    <a:gd name="T13" fmla="*/ 308011 h 3928"/>
                    <a:gd name="T14" fmla="*/ 1032021 w 3927"/>
                    <a:gd name="T15" fmla="*/ 1039078 h 3928"/>
                    <a:gd name="T16" fmla="*/ 754768 w 3927"/>
                    <a:gd name="T17" fmla="*/ 763152 h 3928"/>
                    <a:gd name="T18" fmla="*/ 1364724 w 3927"/>
                    <a:gd name="T19" fmla="*/ 156756 h 3928"/>
                    <a:gd name="T20" fmla="*/ 1641977 w 3927"/>
                    <a:gd name="T21" fmla="*/ 432682 h 3928"/>
                    <a:gd name="T22" fmla="*/ 1032021 w 3927"/>
                    <a:gd name="T23" fmla="*/ 1039078 h 3928"/>
                    <a:gd name="T24" fmla="*/ 993526 w 3927"/>
                    <a:gd name="T25" fmla="*/ 1077121 h 3928"/>
                    <a:gd name="T26" fmla="*/ 605373 w 3927"/>
                    <a:gd name="T27" fmla="*/ 1187584 h 3928"/>
                    <a:gd name="T28" fmla="*/ 716274 w 3927"/>
                    <a:gd name="T29" fmla="*/ 801653 h 3928"/>
                    <a:gd name="T30" fmla="*/ 993526 w 3927"/>
                    <a:gd name="T31" fmla="*/ 1077121 h 3928"/>
                    <a:gd name="T32" fmla="*/ 352867 w 3927"/>
                    <a:gd name="T33" fmla="*/ 226883 h 3928"/>
                    <a:gd name="T34" fmla="*/ 179641 w 3927"/>
                    <a:gd name="T35" fmla="*/ 400597 h 3928"/>
                    <a:gd name="T36" fmla="*/ 179641 w 3927"/>
                    <a:gd name="T37" fmla="*/ 1447468 h 3928"/>
                    <a:gd name="T38" fmla="*/ 352867 w 3927"/>
                    <a:gd name="T39" fmla="*/ 1620724 h 3928"/>
                    <a:gd name="T40" fmla="*/ 1400011 w 3927"/>
                    <a:gd name="T41" fmla="*/ 1620724 h 3928"/>
                    <a:gd name="T42" fmla="*/ 1573236 w 3927"/>
                    <a:gd name="T43" fmla="*/ 1447468 h 3928"/>
                    <a:gd name="T44" fmla="*/ 1573236 w 3927"/>
                    <a:gd name="T45" fmla="*/ 759485 h 3928"/>
                    <a:gd name="T46" fmla="*/ 1752419 w 3927"/>
                    <a:gd name="T47" fmla="*/ 585771 h 3928"/>
                    <a:gd name="T48" fmla="*/ 1752419 w 3927"/>
                    <a:gd name="T49" fmla="*/ 1511178 h 3928"/>
                    <a:gd name="T50" fmla="*/ 1457753 w 3927"/>
                    <a:gd name="T51" fmla="*/ 1800397 h 3928"/>
                    <a:gd name="T52" fmla="*/ 289168 w 3927"/>
                    <a:gd name="T53" fmla="*/ 1800397 h 3928"/>
                    <a:gd name="T54" fmla="*/ 0 w 3927"/>
                    <a:gd name="T55" fmla="*/ 1511178 h 3928"/>
                    <a:gd name="T56" fmla="*/ 0 w 3927"/>
                    <a:gd name="T57" fmla="*/ 354304 h 3928"/>
                    <a:gd name="T58" fmla="*/ 289168 w 3927"/>
                    <a:gd name="T59" fmla="*/ 47210 h 3928"/>
                    <a:gd name="T60" fmla="*/ 1214412 w 3927"/>
                    <a:gd name="T61" fmla="*/ 47210 h 3928"/>
                    <a:gd name="T62" fmla="*/ 1040728 w 3927"/>
                    <a:gd name="T63" fmla="*/ 226883 h 3928"/>
                    <a:gd name="T64" fmla="*/ 352867 w 3927"/>
                    <a:gd name="T65" fmla="*/ 226883 h 39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27" h="3928">
                      <a:moveTo>
                        <a:pt x="3857" y="672"/>
                      </a:moveTo>
                      <a:cubicBezTo>
                        <a:pt x="3675" y="852"/>
                        <a:pt x="3675" y="852"/>
                        <a:pt x="3675" y="852"/>
                      </a:cubicBezTo>
                      <a:cubicBezTo>
                        <a:pt x="3070" y="251"/>
                        <a:pt x="3070" y="251"/>
                        <a:pt x="3070" y="251"/>
                      </a:cubicBezTo>
                      <a:cubicBezTo>
                        <a:pt x="3252" y="70"/>
                        <a:pt x="3252" y="70"/>
                        <a:pt x="3252" y="70"/>
                      </a:cubicBezTo>
                      <a:cubicBezTo>
                        <a:pt x="3319" y="4"/>
                        <a:pt x="3424" y="0"/>
                        <a:pt x="3486" y="63"/>
                      </a:cubicBezTo>
                      <a:cubicBezTo>
                        <a:pt x="3864" y="438"/>
                        <a:pt x="3864" y="438"/>
                        <a:pt x="3864" y="438"/>
                      </a:cubicBezTo>
                      <a:cubicBezTo>
                        <a:pt x="3927" y="501"/>
                        <a:pt x="3924" y="605"/>
                        <a:pt x="3857" y="672"/>
                      </a:cubicBezTo>
                      <a:close/>
                      <a:moveTo>
                        <a:pt x="2252" y="2267"/>
                      </a:moveTo>
                      <a:cubicBezTo>
                        <a:pt x="1647" y="1665"/>
                        <a:pt x="1647" y="1665"/>
                        <a:pt x="1647" y="1665"/>
                      </a:cubicBezTo>
                      <a:cubicBezTo>
                        <a:pt x="2978" y="342"/>
                        <a:pt x="2978" y="342"/>
                        <a:pt x="2978" y="342"/>
                      </a:cubicBezTo>
                      <a:cubicBezTo>
                        <a:pt x="3583" y="944"/>
                        <a:pt x="3583" y="944"/>
                        <a:pt x="3583" y="944"/>
                      </a:cubicBezTo>
                      <a:lnTo>
                        <a:pt x="2252" y="2267"/>
                      </a:lnTo>
                      <a:close/>
                      <a:moveTo>
                        <a:pt x="2168" y="2350"/>
                      </a:moveTo>
                      <a:cubicBezTo>
                        <a:pt x="1321" y="2591"/>
                        <a:pt x="1321" y="2591"/>
                        <a:pt x="1321" y="2591"/>
                      </a:cubicBezTo>
                      <a:cubicBezTo>
                        <a:pt x="1563" y="1749"/>
                        <a:pt x="1563" y="1749"/>
                        <a:pt x="1563" y="1749"/>
                      </a:cubicBezTo>
                      <a:lnTo>
                        <a:pt x="2168" y="2350"/>
                      </a:lnTo>
                      <a:close/>
                      <a:moveTo>
                        <a:pt x="770" y="495"/>
                      </a:moveTo>
                      <a:cubicBezTo>
                        <a:pt x="561" y="495"/>
                        <a:pt x="392" y="665"/>
                        <a:pt x="392" y="874"/>
                      </a:cubicBezTo>
                      <a:cubicBezTo>
                        <a:pt x="392" y="3158"/>
                        <a:pt x="392" y="3158"/>
                        <a:pt x="392" y="3158"/>
                      </a:cubicBezTo>
                      <a:cubicBezTo>
                        <a:pt x="392" y="3367"/>
                        <a:pt x="561" y="3536"/>
                        <a:pt x="770" y="3536"/>
                      </a:cubicBezTo>
                      <a:cubicBezTo>
                        <a:pt x="3055" y="3536"/>
                        <a:pt x="3055" y="3536"/>
                        <a:pt x="3055" y="3536"/>
                      </a:cubicBezTo>
                      <a:cubicBezTo>
                        <a:pt x="3264" y="3536"/>
                        <a:pt x="3433" y="3367"/>
                        <a:pt x="3433" y="3158"/>
                      </a:cubicBezTo>
                      <a:cubicBezTo>
                        <a:pt x="3433" y="1657"/>
                        <a:pt x="3433" y="1657"/>
                        <a:pt x="3433" y="1657"/>
                      </a:cubicBezTo>
                      <a:cubicBezTo>
                        <a:pt x="3824" y="1278"/>
                        <a:pt x="3824" y="1278"/>
                        <a:pt x="3824" y="1278"/>
                      </a:cubicBezTo>
                      <a:cubicBezTo>
                        <a:pt x="3824" y="3297"/>
                        <a:pt x="3824" y="3297"/>
                        <a:pt x="3824" y="3297"/>
                      </a:cubicBezTo>
                      <a:cubicBezTo>
                        <a:pt x="3824" y="3645"/>
                        <a:pt x="3529" y="3928"/>
                        <a:pt x="3181" y="3928"/>
                      </a:cubicBezTo>
                      <a:cubicBezTo>
                        <a:pt x="631" y="3928"/>
                        <a:pt x="631" y="3928"/>
                        <a:pt x="631" y="3928"/>
                      </a:cubicBezTo>
                      <a:cubicBezTo>
                        <a:pt x="283" y="3928"/>
                        <a:pt x="0" y="3645"/>
                        <a:pt x="0" y="3297"/>
                      </a:cubicBezTo>
                      <a:cubicBezTo>
                        <a:pt x="0" y="773"/>
                        <a:pt x="0" y="773"/>
                        <a:pt x="0" y="773"/>
                      </a:cubicBezTo>
                      <a:cubicBezTo>
                        <a:pt x="0" y="425"/>
                        <a:pt x="283" y="103"/>
                        <a:pt x="631" y="103"/>
                      </a:cubicBezTo>
                      <a:cubicBezTo>
                        <a:pt x="2650" y="103"/>
                        <a:pt x="2650" y="103"/>
                        <a:pt x="2650" y="103"/>
                      </a:cubicBezTo>
                      <a:cubicBezTo>
                        <a:pt x="2271" y="495"/>
                        <a:pt x="2271" y="495"/>
                        <a:pt x="2271" y="495"/>
                      </a:cubicBezTo>
                      <a:lnTo>
                        <a:pt x="770" y="495"/>
                      </a:ln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latin typeface="+mn-lt"/>
                    <a:ea typeface="+mn-ea"/>
                    <a:cs typeface="+mn-ea"/>
                    <a:sym typeface="+mn-lt"/>
                  </a:endParaRPr>
                </a:p>
              </p:txBody>
            </p:sp>
          </p:grpSp>
          <p:sp>
            <p:nvSpPr>
              <p:cNvPr id="86" name="圆角矩形 85"/>
              <p:cNvSpPr/>
              <p:nvPr/>
            </p:nvSpPr>
            <p:spPr>
              <a:xfrm>
                <a:off x="2250" y="5734"/>
                <a:ext cx="3194" cy="2043"/>
              </a:xfrm>
              <a:prstGeom prst="roundRect">
                <a:avLst/>
              </a:prstGeom>
              <a:solidFill>
                <a:srgbClr val="565E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7" name="圆角矩形 86"/>
              <p:cNvSpPr/>
              <p:nvPr/>
            </p:nvSpPr>
            <p:spPr>
              <a:xfrm>
                <a:off x="2259" y="2082"/>
                <a:ext cx="3184" cy="432"/>
              </a:xfrm>
              <a:prstGeom prst="roundRect">
                <a:avLst>
                  <a:gd name="adj" fmla="val 50000"/>
                </a:avLst>
              </a:prstGeom>
              <a:noFill/>
              <a:ln>
                <a:solidFill>
                  <a:srgbClr val="565E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88" name="图片 87" descr="4127790"/>
              <p:cNvPicPr>
                <a:picLocks noChangeAspect="1"/>
              </p:cNvPicPr>
              <p:nvPr/>
            </p:nvPicPr>
            <p:blipFill>
              <a:blip r:embed="rId1"/>
              <a:stretch>
                <a:fillRect/>
              </a:stretch>
            </p:blipFill>
            <p:spPr>
              <a:xfrm>
                <a:off x="4946" y="2158"/>
                <a:ext cx="282" cy="281"/>
              </a:xfrm>
              <a:prstGeom prst="rect">
                <a:avLst/>
              </a:prstGeom>
            </p:spPr>
          </p:pic>
          <p:sp>
            <p:nvSpPr>
              <p:cNvPr id="89" name="椭圆 88"/>
              <p:cNvSpPr/>
              <p:nvPr/>
            </p:nvSpPr>
            <p:spPr>
              <a:xfrm>
                <a:off x="2338" y="8030"/>
                <a:ext cx="816" cy="817"/>
              </a:xfrm>
              <a:prstGeom prst="ellipse">
                <a:avLst/>
              </a:prstGeom>
              <a:solidFill>
                <a:schemeClr val="bg1"/>
              </a:solidFill>
              <a:ln>
                <a:noFill/>
              </a:ln>
              <a:effectLst>
                <a:outerShdw blurRad="190500" sx="108000" sy="108000" algn="ctr" rotWithShape="0">
                  <a:srgbClr val="565E86">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90" name="图片 89" descr="20062957"/>
              <p:cNvPicPr>
                <a:picLocks noChangeAspect="1"/>
              </p:cNvPicPr>
              <p:nvPr/>
            </p:nvPicPr>
            <p:blipFill>
              <a:blip r:embed="rId2"/>
              <a:stretch>
                <a:fillRect/>
              </a:stretch>
            </p:blipFill>
            <p:spPr>
              <a:xfrm>
                <a:off x="2562" y="8255"/>
                <a:ext cx="369" cy="369"/>
              </a:xfrm>
              <a:prstGeom prst="rect">
                <a:avLst/>
              </a:prstGeom>
            </p:spPr>
          </p:pic>
          <p:grpSp>
            <p:nvGrpSpPr>
              <p:cNvPr id="91" name="组合 90"/>
              <p:cNvGrpSpPr/>
              <p:nvPr/>
            </p:nvGrpSpPr>
            <p:grpSpPr>
              <a:xfrm>
                <a:off x="3439" y="8031"/>
                <a:ext cx="816" cy="816"/>
                <a:chOff x="3548" y="8051"/>
                <a:chExt cx="816" cy="816"/>
              </a:xfrm>
            </p:grpSpPr>
            <p:sp>
              <p:nvSpPr>
                <p:cNvPr id="92" name="椭圆 91"/>
                <p:cNvSpPr/>
                <p:nvPr/>
              </p:nvSpPr>
              <p:spPr>
                <a:xfrm>
                  <a:off x="3548" y="8051"/>
                  <a:ext cx="816" cy="817"/>
                </a:xfrm>
                <a:prstGeom prst="ellipse">
                  <a:avLst/>
                </a:prstGeom>
                <a:solidFill>
                  <a:schemeClr val="bg1"/>
                </a:solidFill>
                <a:ln>
                  <a:noFill/>
                </a:ln>
                <a:effectLst>
                  <a:outerShdw blurRad="190500" sx="108000" sy="108000" algn="ctr" rotWithShape="0">
                    <a:srgbClr val="565E86">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93" name="图片 92" descr="3506668"/>
                <p:cNvPicPr>
                  <a:picLocks noChangeAspect="1"/>
                </p:cNvPicPr>
                <p:nvPr/>
              </p:nvPicPr>
              <p:blipFill>
                <a:blip r:embed="rId3"/>
                <a:stretch>
                  <a:fillRect/>
                </a:stretch>
              </p:blipFill>
              <p:spPr>
                <a:xfrm>
                  <a:off x="3750" y="8255"/>
                  <a:ext cx="412" cy="412"/>
                </a:xfrm>
                <a:prstGeom prst="rect">
                  <a:avLst/>
                </a:prstGeom>
              </p:spPr>
            </p:pic>
          </p:grpSp>
          <p:grpSp>
            <p:nvGrpSpPr>
              <p:cNvPr id="94" name="组合 93"/>
              <p:cNvGrpSpPr/>
              <p:nvPr/>
            </p:nvGrpSpPr>
            <p:grpSpPr>
              <a:xfrm>
                <a:off x="4547" y="8031"/>
                <a:ext cx="816" cy="816"/>
                <a:chOff x="4763" y="8051"/>
                <a:chExt cx="816" cy="816"/>
              </a:xfrm>
            </p:grpSpPr>
            <p:sp>
              <p:nvSpPr>
                <p:cNvPr id="95" name="椭圆 94"/>
                <p:cNvSpPr/>
                <p:nvPr/>
              </p:nvSpPr>
              <p:spPr>
                <a:xfrm>
                  <a:off x="4763" y="8051"/>
                  <a:ext cx="816" cy="817"/>
                </a:xfrm>
                <a:prstGeom prst="ellipse">
                  <a:avLst/>
                </a:prstGeom>
                <a:solidFill>
                  <a:schemeClr val="bg1"/>
                </a:solidFill>
                <a:ln>
                  <a:noFill/>
                </a:ln>
                <a:effectLst>
                  <a:outerShdw blurRad="190500" sx="108000" sy="108000" algn="ctr" rotWithShape="0">
                    <a:srgbClr val="565E86">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96" name="图片 95" descr="3632454"/>
                <p:cNvPicPr>
                  <a:picLocks noChangeAspect="1"/>
                </p:cNvPicPr>
                <p:nvPr/>
              </p:nvPicPr>
              <p:blipFill>
                <a:blip r:embed="rId4"/>
                <a:stretch>
                  <a:fillRect/>
                </a:stretch>
              </p:blipFill>
              <p:spPr>
                <a:xfrm>
                  <a:off x="5005" y="8294"/>
                  <a:ext cx="330" cy="330"/>
                </a:xfrm>
                <a:prstGeom prst="rect">
                  <a:avLst/>
                </a:prstGeom>
              </p:spPr>
            </p:pic>
          </p:grpSp>
        </p:grpSp>
        <p:sp>
          <p:nvSpPr>
            <p:cNvPr id="97" name="圆角矩形 96"/>
            <p:cNvSpPr/>
            <p:nvPr/>
          </p:nvSpPr>
          <p:spPr>
            <a:xfrm>
              <a:off x="3092" y="1415"/>
              <a:ext cx="1518" cy="468"/>
            </a:xfrm>
            <a:prstGeom prst="roundRect">
              <a:avLst>
                <a:gd name="adj" fmla="val 33109"/>
              </a:avLst>
            </a:prstGeom>
            <a:solidFill>
              <a:srgbClr val="565E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000">
                <a:cs typeface="+mn-ea"/>
                <a:sym typeface="+mn-lt"/>
              </a:endParaRPr>
            </a:p>
          </p:txBody>
        </p:sp>
      </p:grpSp>
      <p:pic>
        <p:nvPicPr>
          <p:cNvPr id="98" name="图片 1" descr="未命名作品"/>
          <p:cNvPicPr>
            <a:picLocks noChangeAspect="1"/>
          </p:cNvPicPr>
          <p:nvPr/>
        </p:nvPicPr>
        <p:blipFill>
          <a:blip r:embed="rId5"/>
          <a:srcRect l="1178" t="2781" r="71691" b="51033"/>
          <a:stretch>
            <a:fillRect/>
          </a:stretch>
        </p:blipFill>
        <p:spPr>
          <a:xfrm>
            <a:off x="784860" y="362585"/>
            <a:ext cx="2860675" cy="6069330"/>
          </a:xfrm>
          <a:prstGeom prst="rect">
            <a:avLst/>
          </a:prstGeom>
        </p:spPr>
      </p:pic>
      <p:pic>
        <p:nvPicPr>
          <p:cNvPr id="99" name="图片 1" descr="未命名作品"/>
          <p:cNvPicPr>
            <a:picLocks noChangeAspect="1"/>
          </p:cNvPicPr>
          <p:nvPr/>
        </p:nvPicPr>
        <p:blipFill>
          <a:blip r:embed="rId5"/>
          <a:srcRect l="34664" t="2692" r="29122" b="50831"/>
          <a:stretch>
            <a:fillRect/>
          </a:stretch>
        </p:blipFill>
        <p:spPr>
          <a:xfrm>
            <a:off x="4166235" y="418465"/>
            <a:ext cx="3701415" cy="6019165"/>
          </a:xfrm>
          <a:prstGeom prst="rect">
            <a:avLst/>
          </a:prstGeom>
        </p:spPr>
      </p:pic>
      <p:pic>
        <p:nvPicPr>
          <p:cNvPr id="100" name="图片 1" descr="未命名作品"/>
          <p:cNvPicPr>
            <a:picLocks noChangeAspect="1"/>
          </p:cNvPicPr>
          <p:nvPr/>
        </p:nvPicPr>
        <p:blipFill>
          <a:blip r:embed="rId5"/>
          <a:srcRect l="71742" t="3004" r="1031" b="50745"/>
          <a:stretch>
            <a:fillRect/>
          </a:stretch>
        </p:blipFill>
        <p:spPr>
          <a:xfrm>
            <a:off x="8563610" y="423545"/>
            <a:ext cx="2735580" cy="601408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565E86"/>
        </a:solidFill>
        <a:effectLst/>
      </p:bgPr>
    </p:bg>
    <p:spTree>
      <p:nvGrpSpPr>
        <p:cNvPr id="1" name=""/>
        <p:cNvGrpSpPr/>
        <p:nvPr/>
      </p:nvGrpSpPr>
      <p:grpSpPr>
        <a:xfrm>
          <a:off x="0" y="0"/>
          <a:ext cx="0" cy="0"/>
          <a:chOff x="0" y="0"/>
          <a:chExt cx="0" cy="0"/>
        </a:xfrm>
      </p:grpSpPr>
      <p:grpSp>
        <p:nvGrpSpPr>
          <p:cNvPr id="60" name="组合 59"/>
          <p:cNvGrpSpPr/>
          <p:nvPr/>
        </p:nvGrpSpPr>
        <p:grpSpPr>
          <a:xfrm rot="16200000">
            <a:off x="85090" y="460375"/>
            <a:ext cx="635635" cy="216535"/>
            <a:chOff x="3509" y="3609"/>
            <a:chExt cx="1052" cy="358"/>
          </a:xfrm>
        </p:grpSpPr>
        <p:sp>
          <p:nvSpPr>
            <p:cNvPr id="25" name="圆角矩形 24"/>
            <p:cNvSpPr/>
            <p:nvPr/>
          </p:nvSpPr>
          <p:spPr>
            <a:xfrm>
              <a:off x="3509" y="3609"/>
              <a:ext cx="1053" cy="359"/>
            </a:xfrm>
            <a:prstGeom prst="roundRect">
              <a:avLst>
                <a:gd name="adj" fmla="val 50000"/>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000">
                <a:cs typeface="+mn-ea"/>
                <a:sym typeface="+mn-lt"/>
              </a:endParaRPr>
            </a:p>
          </p:txBody>
        </p:sp>
        <p:sp>
          <p:nvSpPr>
            <p:cNvPr id="27" name="椭圆 26"/>
            <p:cNvSpPr/>
            <p:nvPr/>
          </p:nvSpPr>
          <p:spPr>
            <a:xfrm>
              <a:off x="4183" y="3621"/>
              <a:ext cx="335" cy="3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9" name="组合 58"/>
          <p:cNvGrpSpPr/>
          <p:nvPr/>
        </p:nvGrpSpPr>
        <p:grpSpPr>
          <a:xfrm>
            <a:off x="602615" y="250190"/>
            <a:ext cx="3184525" cy="6352540"/>
            <a:chOff x="1725" y="1415"/>
            <a:chExt cx="4240" cy="7970"/>
          </a:xfrm>
        </p:grpSpPr>
        <p:sp>
          <p:nvSpPr>
            <p:cNvPr id="57" name="圆角矩形 56"/>
            <p:cNvSpPr/>
            <p:nvPr/>
          </p:nvSpPr>
          <p:spPr>
            <a:xfrm>
              <a:off x="1725" y="1415"/>
              <a:ext cx="4241" cy="7970"/>
            </a:xfrm>
            <a:prstGeom prst="roundRect">
              <a:avLst>
                <a:gd name="adj" fmla="val 9936"/>
              </a:avLst>
            </a:prstGeom>
            <a:solidFill>
              <a:srgbClr val="565E86"/>
            </a:solidFill>
            <a:ln>
              <a:noFill/>
            </a:ln>
            <a:effectLst>
              <a:outerShdw blurRad="190500" sx="101000" sy="101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1916" y="1626"/>
              <a:ext cx="3860" cy="7548"/>
              <a:chOff x="1916" y="1626"/>
              <a:chExt cx="3860" cy="7548"/>
            </a:xfrm>
          </p:grpSpPr>
          <p:sp>
            <p:nvSpPr>
              <p:cNvPr id="42" name="圆角矩形 41"/>
              <p:cNvSpPr/>
              <p:nvPr/>
            </p:nvSpPr>
            <p:spPr>
              <a:xfrm>
                <a:off x="1916" y="1626"/>
                <a:ext cx="3860" cy="7548"/>
              </a:xfrm>
              <a:prstGeom prst="roundRect">
                <a:avLst>
                  <a:gd name="adj" fmla="val 993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圆角矩形 16"/>
              <p:cNvSpPr/>
              <p:nvPr/>
            </p:nvSpPr>
            <p:spPr>
              <a:xfrm>
                <a:off x="2249" y="2709"/>
                <a:ext cx="3195" cy="1640"/>
              </a:xfrm>
              <a:prstGeom prst="roundRect">
                <a:avLst/>
              </a:prstGeom>
              <a:solidFill>
                <a:srgbClr val="565E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8" name="组合 17"/>
              <p:cNvGrpSpPr/>
              <p:nvPr/>
            </p:nvGrpSpPr>
            <p:grpSpPr>
              <a:xfrm>
                <a:off x="2389" y="4705"/>
                <a:ext cx="713" cy="714"/>
                <a:chOff x="14294" y="6243"/>
                <a:chExt cx="765" cy="765"/>
              </a:xfrm>
            </p:grpSpPr>
            <p:sp>
              <p:nvSpPr>
                <p:cNvPr id="19" name="流程图: 可选过程 18"/>
                <p:cNvSpPr/>
                <p:nvPr/>
              </p:nvSpPr>
              <p:spPr>
                <a:xfrm>
                  <a:off x="14294" y="6243"/>
                  <a:ext cx="765" cy="765"/>
                </a:xfrm>
                <a:prstGeom prst="flowChartAlternateProcess">
                  <a:avLst/>
                </a:prstGeom>
                <a:solidFill>
                  <a:srgbClr val="565E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4" name="流程图: 可选过程 43"/>
                <p:cNvSpPr/>
                <p:nvPr/>
              </p:nvSpPr>
              <p:spPr>
                <a:xfrm>
                  <a:off x="14462" y="6415"/>
                  <a:ext cx="170" cy="170"/>
                </a:xfrm>
                <a:prstGeom prst="flowChartAlternateProcess">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5" name="流程图: 可选过程 44"/>
                <p:cNvSpPr/>
                <p:nvPr/>
              </p:nvSpPr>
              <p:spPr>
                <a:xfrm>
                  <a:off x="14462" y="6684"/>
                  <a:ext cx="170" cy="170"/>
                </a:xfrm>
                <a:prstGeom prst="flowChartAlternateProcess">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6" name="流程图: 可选过程 45"/>
                <p:cNvSpPr/>
                <p:nvPr/>
              </p:nvSpPr>
              <p:spPr>
                <a:xfrm>
                  <a:off x="14728" y="6684"/>
                  <a:ext cx="170" cy="170"/>
                </a:xfrm>
                <a:prstGeom prst="flowChartAlternateProcess">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7" name=" 47"/>
                <p:cNvSpPr/>
                <p:nvPr/>
              </p:nvSpPr>
              <p:spPr>
                <a:xfrm>
                  <a:off x="14721" y="6420"/>
                  <a:ext cx="170" cy="17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cs typeface="+mn-ea"/>
                    <a:sym typeface="+mn-lt"/>
                  </a:endParaRPr>
                </a:p>
              </p:txBody>
            </p:sp>
          </p:grpSp>
          <p:grpSp>
            <p:nvGrpSpPr>
              <p:cNvPr id="29" name="组合 28"/>
              <p:cNvGrpSpPr/>
              <p:nvPr/>
            </p:nvGrpSpPr>
            <p:grpSpPr>
              <a:xfrm>
                <a:off x="3487" y="4698"/>
                <a:ext cx="720" cy="720"/>
                <a:chOff x="11844" y="7756"/>
                <a:chExt cx="765" cy="765"/>
              </a:xfrm>
            </p:grpSpPr>
            <p:sp>
              <p:nvSpPr>
                <p:cNvPr id="48" name="流程图: 可选过程 47"/>
                <p:cNvSpPr/>
                <p:nvPr/>
              </p:nvSpPr>
              <p:spPr>
                <a:xfrm>
                  <a:off x="11844" y="7756"/>
                  <a:ext cx="765" cy="765"/>
                </a:xfrm>
                <a:prstGeom prst="flowChartAlternateProcess">
                  <a:avLst/>
                </a:prstGeom>
                <a:solidFill>
                  <a:srgbClr val="565E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5" name="书本"/>
                <p:cNvSpPr/>
                <p:nvPr/>
              </p:nvSpPr>
              <p:spPr bwMode="auto">
                <a:xfrm>
                  <a:off x="12026" y="7917"/>
                  <a:ext cx="403" cy="450"/>
                </a:xfrm>
                <a:custGeom>
                  <a:avLst/>
                  <a:gdLst>
                    <a:gd name="T0" fmla="*/ 1457935 w 3279"/>
                    <a:gd name="T1" fmla="*/ 1800397 h 3279"/>
                    <a:gd name="T2" fmla="*/ 336911 w 3279"/>
                    <a:gd name="T3" fmla="*/ 1800397 h 3279"/>
                    <a:gd name="T4" fmla="*/ 0 w 3279"/>
                    <a:gd name="T5" fmla="*/ 1458876 h 3279"/>
                    <a:gd name="T6" fmla="*/ 0 w 3279"/>
                    <a:gd name="T7" fmla="*/ 0 h 3279"/>
                    <a:gd name="T8" fmla="*/ 1332828 w 3279"/>
                    <a:gd name="T9" fmla="*/ 0 h 3279"/>
                    <a:gd name="T10" fmla="*/ 1332828 w 3279"/>
                    <a:gd name="T11" fmla="*/ 107618 h 3279"/>
                    <a:gd name="T12" fmla="*/ 1584139 w 3279"/>
                    <a:gd name="T13" fmla="*/ 107618 h 3279"/>
                    <a:gd name="T14" fmla="*/ 1584139 w 3279"/>
                    <a:gd name="T15" fmla="*/ 107618 h 3279"/>
                    <a:gd name="T16" fmla="*/ 1584139 w 3279"/>
                    <a:gd name="T17" fmla="*/ 215235 h 3279"/>
                    <a:gd name="T18" fmla="*/ 1682359 w 3279"/>
                    <a:gd name="T19" fmla="*/ 215235 h 3279"/>
                    <a:gd name="T20" fmla="*/ 1799235 w 3279"/>
                    <a:gd name="T21" fmla="*/ 215235 h 3279"/>
                    <a:gd name="T22" fmla="*/ 1799235 w 3279"/>
                    <a:gd name="T23" fmla="*/ 1458876 h 3279"/>
                    <a:gd name="T24" fmla="*/ 1457935 w 3279"/>
                    <a:gd name="T25" fmla="*/ 1800397 h 3279"/>
                    <a:gd name="T26" fmla="*/ 1189064 w 3279"/>
                    <a:gd name="T27" fmla="*/ 143307 h 3279"/>
                    <a:gd name="T28" fmla="*/ 143763 w 3279"/>
                    <a:gd name="T29" fmla="*/ 143307 h 3279"/>
                    <a:gd name="T30" fmla="*/ 143763 w 3279"/>
                    <a:gd name="T31" fmla="*/ 1495115 h 3279"/>
                    <a:gd name="T32" fmla="*/ 264480 w 3279"/>
                    <a:gd name="T33" fmla="*/ 1620851 h 3279"/>
                    <a:gd name="T34" fmla="*/ 1189064 w 3279"/>
                    <a:gd name="T35" fmla="*/ 1620851 h 3279"/>
                    <a:gd name="T36" fmla="*/ 1189064 w 3279"/>
                    <a:gd name="T37" fmla="*/ 143307 h 3279"/>
                    <a:gd name="T38" fmla="*/ 1687297 w 3279"/>
                    <a:gd name="T39" fmla="*/ 322303 h 3279"/>
                    <a:gd name="T40" fmla="*/ 1584139 w 3279"/>
                    <a:gd name="T41" fmla="*/ 322303 h 3279"/>
                    <a:gd name="T42" fmla="*/ 1584139 w 3279"/>
                    <a:gd name="T43" fmla="*/ 1402871 h 3279"/>
                    <a:gd name="T44" fmla="*/ 1514452 w 3279"/>
                    <a:gd name="T45" fmla="*/ 1458876 h 3279"/>
                    <a:gd name="T46" fmla="*/ 1440376 w 3279"/>
                    <a:gd name="T47" fmla="*/ 1402871 h 3279"/>
                    <a:gd name="T48" fmla="*/ 1440376 w 3279"/>
                    <a:gd name="T49" fmla="*/ 215235 h 3279"/>
                    <a:gd name="T50" fmla="*/ 1332828 w 3279"/>
                    <a:gd name="T51" fmla="*/ 215235 h 3279"/>
                    <a:gd name="T52" fmla="*/ 1332828 w 3279"/>
                    <a:gd name="T53" fmla="*/ 1456680 h 3279"/>
                    <a:gd name="T54" fmla="*/ 1514452 w 3279"/>
                    <a:gd name="T55" fmla="*/ 1625244 h 3279"/>
                    <a:gd name="T56" fmla="*/ 1687297 w 3279"/>
                    <a:gd name="T57" fmla="*/ 1456680 h 3279"/>
                    <a:gd name="T58" fmla="*/ 1687297 w 3279"/>
                    <a:gd name="T59" fmla="*/ 322303 h 3279"/>
                    <a:gd name="T60" fmla="*/ 323193 w 3279"/>
                    <a:gd name="T61" fmla="*/ 1333139 h 3279"/>
                    <a:gd name="T62" fmla="*/ 686442 w 3279"/>
                    <a:gd name="T63" fmla="*/ 1333139 h 3279"/>
                    <a:gd name="T64" fmla="*/ 686442 w 3279"/>
                    <a:gd name="T65" fmla="*/ 1440757 h 3279"/>
                    <a:gd name="T66" fmla="*/ 323193 w 3279"/>
                    <a:gd name="T67" fmla="*/ 1440757 h 3279"/>
                    <a:gd name="T68" fmla="*/ 323193 w 3279"/>
                    <a:gd name="T69" fmla="*/ 1333139 h 3279"/>
                    <a:gd name="T70" fmla="*/ 323193 w 3279"/>
                    <a:gd name="T71" fmla="*/ 1113512 h 3279"/>
                    <a:gd name="T72" fmla="*/ 789600 w 3279"/>
                    <a:gd name="T73" fmla="*/ 1113512 h 3279"/>
                    <a:gd name="T74" fmla="*/ 789600 w 3279"/>
                    <a:gd name="T75" fmla="*/ 1225522 h 3279"/>
                    <a:gd name="T76" fmla="*/ 323193 w 3279"/>
                    <a:gd name="T77" fmla="*/ 1225522 h 3279"/>
                    <a:gd name="T78" fmla="*/ 323193 w 3279"/>
                    <a:gd name="T79" fmla="*/ 1113512 h 3279"/>
                    <a:gd name="T80" fmla="*/ 1009635 w 3279"/>
                    <a:gd name="T81" fmla="*/ 1225522 h 3279"/>
                    <a:gd name="T82" fmla="*/ 897697 w 3279"/>
                    <a:gd name="T83" fmla="*/ 1225522 h 3279"/>
                    <a:gd name="T84" fmla="*/ 897697 w 3279"/>
                    <a:gd name="T85" fmla="*/ 1113512 h 3279"/>
                    <a:gd name="T86" fmla="*/ 1009635 w 3279"/>
                    <a:gd name="T87" fmla="*/ 1113512 h 3279"/>
                    <a:gd name="T88" fmla="*/ 1009635 w 3279"/>
                    <a:gd name="T89" fmla="*/ 1225522 h 3279"/>
                    <a:gd name="T90" fmla="*/ 789600 w 3279"/>
                    <a:gd name="T91" fmla="*/ 897728 h 3279"/>
                    <a:gd name="T92" fmla="*/ 1009635 w 3279"/>
                    <a:gd name="T93" fmla="*/ 897728 h 3279"/>
                    <a:gd name="T94" fmla="*/ 1009635 w 3279"/>
                    <a:gd name="T95" fmla="*/ 1010287 h 3279"/>
                    <a:gd name="T96" fmla="*/ 789600 w 3279"/>
                    <a:gd name="T97" fmla="*/ 1010287 h 3279"/>
                    <a:gd name="T98" fmla="*/ 789600 w 3279"/>
                    <a:gd name="T99" fmla="*/ 897728 h 3279"/>
                    <a:gd name="T100" fmla="*/ 323193 w 3279"/>
                    <a:gd name="T101" fmla="*/ 327794 h 3279"/>
                    <a:gd name="T102" fmla="*/ 1009635 w 3279"/>
                    <a:gd name="T103" fmla="*/ 327794 h 3279"/>
                    <a:gd name="T104" fmla="*/ 1009635 w 3279"/>
                    <a:gd name="T105" fmla="*/ 790110 h 3279"/>
                    <a:gd name="T106" fmla="*/ 323193 w 3279"/>
                    <a:gd name="T107" fmla="*/ 790110 h 3279"/>
                    <a:gd name="T108" fmla="*/ 323193 w 3279"/>
                    <a:gd name="T109" fmla="*/ 327794 h 3279"/>
                    <a:gd name="T110" fmla="*/ 682052 w 3279"/>
                    <a:gd name="T111" fmla="*/ 1010287 h 3279"/>
                    <a:gd name="T112" fmla="*/ 323193 w 3279"/>
                    <a:gd name="T113" fmla="*/ 1010287 h 3279"/>
                    <a:gd name="T114" fmla="*/ 323193 w 3279"/>
                    <a:gd name="T115" fmla="*/ 897728 h 3279"/>
                    <a:gd name="T116" fmla="*/ 682052 w 3279"/>
                    <a:gd name="T117" fmla="*/ 897728 h 3279"/>
                    <a:gd name="T118" fmla="*/ 682052 w 3279"/>
                    <a:gd name="T119" fmla="*/ 1010287 h 327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3279" h="3279">
                      <a:moveTo>
                        <a:pt x="2657" y="3279"/>
                      </a:moveTo>
                      <a:cubicBezTo>
                        <a:pt x="614" y="3279"/>
                        <a:pt x="614" y="3279"/>
                        <a:pt x="614" y="3279"/>
                      </a:cubicBezTo>
                      <a:cubicBezTo>
                        <a:pt x="275" y="3279"/>
                        <a:pt x="0" y="2996"/>
                        <a:pt x="0" y="2657"/>
                      </a:cubicBezTo>
                      <a:cubicBezTo>
                        <a:pt x="0" y="0"/>
                        <a:pt x="0" y="0"/>
                        <a:pt x="0" y="0"/>
                      </a:cubicBezTo>
                      <a:cubicBezTo>
                        <a:pt x="2429" y="0"/>
                        <a:pt x="2429" y="0"/>
                        <a:pt x="2429" y="0"/>
                      </a:cubicBezTo>
                      <a:cubicBezTo>
                        <a:pt x="2429" y="196"/>
                        <a:pt x="2429" y="196"/>
                        <a:pt x="2429" y="196"/>
                      </a:cubicBezTo>
                      <a:cubicBezTo>
                        <a:pt x="2887" y="196"/>
                        <a:pt x="2887" y="196"/>
                        <a:pt x="2887" y="196"/>
                      </a:cubicBezTo>
                      <a:cubicBezTo>
                        <a:pt x="2887" y="196"/>
                        <a:pt x="2887" y="196"/>
                        <a:pt x="2887" y="196"/>
                      </a:cubicBezTo>
                      <a:cubicBezTo>
                        <a:pt x="2887" y="392"/>
                        <a:pt x="2887" y="392"/>
                        <a:pt x="2887" y="392"/>
                      </a:cubicBezTo>
                      <a:cubicBezTo>
                        <a:pt x="3066" y="392"/>
                        <a:pt x="3066" y="392"/>
                        <a:pt x="3066" y="392"/>
                      </a:cubicBezTo>
                      <a:cubicBezTo>
                        <a:pt x="3279" y="392"/>
                        <a:pt x="3279" y="392"/>
                        <a:pt x="3279" y="392"/>
                      </a:cubicBezTo>
                      <a:cubicBezTo>
                        <a:pt x="3279" y="2657"/>
                        <a:pt x="3279" y="2657"/>
                        <a:pt x="3279" y="2657"/>
                      </a:cubicBezTo>
                      <a:cubicBezTo>
                        <a:pt x="3279" y="2996"/>
                        <a:pt x="2996" y="3279"/>
                        <a:pt x="2657" y="3279"/>
                      </a:cubicBezTo>
                      <a:close/>
                      <a:moveTo>
                        <a:pt x="2167" y="261"/>
                      </a:moveTo>
                      <a:cubicBezTo>
                        <a:pt x="262" y="261"/>
                        <a:pt x="262" y="261"/>
                        <a:pt x="262" y="261"/>
                      </a:cubicBezTo>
                      <a:cubicBezTo>
                        <a:pt x="262" y="2723"/>
                        <a:pt x="262" y="2723"/>
                        <a:pt x="262" y="2723"/>
                      </a:cubicBezTo>
                      <a:cubicBezTo>
                        <a:pt x="262" y="2836"/>
                        <a:pt x="370" y="2952"/>
                        <a:pt x="482" y="2952"/>
                      </a:cubicBezTo>
                      <a:cubicBezTo>
                        <a:pt x="2167" y="2952"/>
                        <a:pt x="2167" y="2952"/>
                        <a:pt x="2167" y="2952"/>
                      </a:cubicBezTo>
                      <a:lnTo>
                        <a:pt x="2167" y="261"/>
                      </a:lnTo>
                      <a:close/>
                      <a:moveTo>
                        <a:pt x="3075" y="587"/>
                      </a:moveTo>
                      <a:cubicBezTo>
                        <a:pt x="2887" y="587"/>
                        <a:pt x="2887" y="587"/>
                        <a:pt x="2887" y="587"/>
                      </a:cubicBezTo>
                      <a:cubicBezTo>
                        <a:pt x="2887" y="2555"/>
                        <a:pt x="2887" y="2555"/>
                        <a:pt x="2887" y="2555"/>
                      </a:cubicBezTo>
                      <a:cubicBezTo>
                        <a:pt x="2887" y="2611"/>
                        <a:pt x="2816" y="2657"/>
                        <a:pt x="2760" y="2657"/>
                      </a:cubicBezTo>
                      <a:cubicBezTo>
                        <a:pt x="2703" y="2657"/>
                        <a:pt x="2625" y="2611"/>
                        <a:pt x="2625" y="2555"/>
                      </a:cubicBezTo>
                      <a:cubicBezTo>
                        <a:pt x="2625" y="392"/>
                        <a:pt x="2625" y="392"/>
                        <a:pt x="2625" y="392"/>
                      </a:cubicBezTo>
                      <a:cubicBezTo>
                        <a:pt x="2429" y="392"/>
                        <a:pt x="2429" y="392"/>
                        <a:pt x="2429" y="392"/>
                      </a:cubicBezTo>
                      <a:cubicBezTo>
                        <a:pt x="2429" y="2653"/>
                        <a:pt x="2429" y="2653"/>
                        <a:pt x="2429" y="2653"/>
                      </a:cubicBezTo>
                      <a:cubicBezTo>
                        <a:pt x="2429" y="2823"/>
                        <a:pt x="2590" y="2960"/>
                        <a:pt x="2760" y="2960"/>
                      </a:cubicBezTo>
                      <a:cubicBezTo>
                        <a:pt x="2929" y="2960"/>
                        <a:pt x="3075" y="2823"/>
                        <a:pt x="3075" y="2653"/>
                      </a:cubicBezTo>
                      <a:lnTo>
                        <a:pt x="3075" y="587"/>
                      </a:lnTo>
                      <a:close/>
                      <a:moveTo>
                        <a:pt x="589" y="2428"/>
                      </a:moveTo>
                      <a:cubicBezTo>
                        <a:pt x="1251" y="2428"/>
                        <a:pt x="1251" y="2428"/>
                        <a:pt x="1251" y="2428"/>
                      </a:cubicBezTo>
                      <a:cubicBezTo>
                        <a:pt x="1251" y="2624"/>
                        <a:pt x="1251" y="2624"/>
                        <a:pt x="1251" y="2624"/>
                      </a:cubicBezTo>
                      <a:cubicBezTo>
                        <a:pt x="589" y="2624"/>
                        <a:pt x="589" y="2624"/>
                        <a:pt x="589" y="2624"/>
                      </a:cubicBezTo>
                      <a:lnTo>
                        <a:pt x="589" y="2428"/>
                      </a:lnTo>
                      <a:close/>
                      <a:moveTo>
                        <a:pt x="589" y="2028"/>
                      </a:moveTo>
                      <a:cubicBezTo>
                        <a:pt x="1439" y="2028"/>
                        <a:pt x="1439" y="2028"/>
                        <a:pt x="1439" y="2028"/>
                      </a:cubicBezTo>
                      <a:cubicBezTo>
                        <a:pt x="1439" y="2232"/>
                        <a:pt x="1439" y="2232"/>
                        <a:pt x="1439" y="2232"/>
                      </a:cubicBezTo>
                      <a:cubicBezTo>
                        <a:pt x="589" y="2232"/>
                        <a:pt x="589" y="2232"/>
                        <a:pt x="589" y="2232"/>
                      </a:cubicBezTo>
                      <a:lnTo>
                        <a:pt x="589" y="2028"/>
                      </a:lnTo>
                      <a:close/>
                      <a:moveTo>
                        <a:pt x="1840" y="2232"/>
                      </a:moveTo>
                      <a:cubicBezTo>
                        <a:pt x="1636" y="2232"/>
                        <a:pt x="1636" y="2232"/>
                        <a:pt x="1636" y="2232"/>
                      </a:cubicBezTo>
                      <a:cubicBezTo>
                        <a:pt x="1636" y="2028"/>
                        <a:pt x="1636" y="2028"/>
                        <a:pt x="1636" y="2028"/>
                      </a:cubicBezTo>
                      <a:cubicBezTo>
                        <a:pt x="1840" y="2028"/>
                        <a:pt x="1840" y="2028"/>
                        <a:pt x="1840" y="2028"/>
                      </a:cubicBezTo>
                      <a:lnTo>
                        <a:pt x="1840" y="2232"/>
                      </a:lnTo>
                      <a:close/>
                      <a:moveTo>
                        <a:pt x="1439" y="1635"/>
                      </a:moveTo>
                      <a:cubicBezTo>
                        <a:pt x="1840" y="1635"/>
                        <a:pt x="1840" y="1635"/>
                        <a:pt x="1840" y="1635"/>
                      </a:cubicBezTo>
                      <a:cubicBezTo>
                        <a:pt x="1840" y="1840"/>
                        <a:pt x="1840" y="1840"/>
                        <a:pt x="1840" y="1840"/>
                      </a:cubicBezTo>
                      <a:cubicBezTo>
                        <a:pt x="1439" y="1840"/>
                        <a:pt x="1439" y="1840"/>
                        <a:pt x="1439" y="1840"/>
                      </a:cubicBezTo>
                      <a:lnTo>
                        <a:pt x="1439" y="1635"/>
                      </a:lnTo>
                      <a:close/>
                      <a:moveTo>
                        <a:pt x="589" y="597"/>
                      </a:moveTo>
                      <a:cubicBezTo>
                        <a:pt x="1840" y="597"/>
                        <a:pt x="1840" y="597"/>
                        <a:pt x="1840" y="597"/>
                      </a:cubicBezTo>
                      <a:cubicBezTo>
                        <a:pt x="1840" y="1439"/>
                        <a:pt x="1840" y="1439"/>
                        <a:pt x="1840" y="1439"/>
                      </a:cubicBezTo>
                      <a:cubicBezTo>
                        <a:pt x="589" y="1439"/>
                        <a:pt x="589" y="1439"/>
                        <a:pt x="589" y="1439"/>
                      </a:cubicBezTo>
                      <a:lnTo>
                        <a:pt x="589" y="597"/>
                      </a:lnTo>
                      <a:close/>
                      <a:moveTo>
                        <a:pt x="1243" y="1840"/>
                      </a:moveTo>
                      <a:cubicBezTo>
                        <a:pt x="589" y="1840"/>
                        <a:pt x="589" y="1840"/>
                        <a:pt x="589" y="1840"/>
                      </a:cubicBezTo>
                      <a:cubicBezTo>
                        <a:pt x="589" y="1635"/>
                        <a:pt x="589" y="1635"/>
                        <a:pt x="589" y="1635"/>
                      </a:cubicBezTo>
                      <a:cubicBezTo>
                        <a:pt x="1243" y="1635"/>
                        <a:pt x="1243" y="1635"/>
                        <a:pt x="1243" y="1635"/>
                      </a:cubicBezTo>
                      <a:lnTo>
                        <a:pt x="1243" y="1840"/>
                      </a:ln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latin typeface="+mn-lt"/>
                    <a:ea typeface="+mn-ea"/>
                    <a:cs typeface="+mn-ea"/>
                    <a:sym typeface="+mn-lt"/>
                  </a:endParaRPr>
                </a:p>
              </p:txBody>
            </p:sp>
          </p:grpSp>
          <p:grpSp>
            <p:nvGrpSpPr>
              <p:cNvPr id="32" name="组合 31"/>
              <p:cNvGrpSpPr/>
              <p:nvPr/>
            </p:nvGrpSpPr>
            <p:grpSpPr>
              <a:xfrm>
                <a:off x="4597" y="4698"/>
                <a:ext cx="713" cy="712"/>
                <a:chOff x="9374" y="9115"/>
                <a:chExt cx="765" cy="765"/>
              </a:xfrm>
            </p:grpSpPr>
            <p:sp>
              <p:nvSpPr>
                <p:cNvPr id="34" name="流程图: 可选过程 33"/>
                <p:cNvSpPr/>
                <p:nvPr/>
              </p:nvSpPr>
              <p:spPr>
                <a:xfrm>
                  <a:off x="9374" y="9115"/>
                  <a:ext cx="765" cy="765"/>
                </a:xfrm>
                <a:prstGeom prst="flowChartAlternateProcess">
                  <a:avLst/>
                </a:prstGeom>
                <a:solidFill>
                  <a:srgbClr val="565E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书写"/>
                <p:cNvSpPr/>
                <p:nvPr/>
              </p:nvSpPr>
              <p:spPr bwMode="auto">
                <a:xfrm>
                  <a:off x="9537" y="9288"/>
                  <a:ext cx="420" cy="420"/>
                </a:xfrm>
                <a:custGeom>
                  <a:avLst/>
                  <a:gdLst>
                    <a:gd name="T0" fmla="*/ 1767542 w 3927"/>
                    <a:gd name="T1" fmla="*/ 308011 h 3928"/>
                    <a:gd name="T2" fmla="*/ 1684137 w 3927"/>
                    <a:gd name="T3" fmla="*/ 390514 h 3928"/>
                    <a:gd name="T4" fmla="*/ 1406885 w 3927"/>
                    <a:gd name="T5" fmla="*/ 115046 h 3928"/>
                    <a:gd name="T6" fmla="*/ 1490290 w 3927"/>
                    <a:gd name="T7" fmla="*/ 32084 h 3928"/>
                    <a:gd name="T8" fmla="*/ 1597525 w 3927"/>
                    <a:gd name="T9" fmla="*/ 28876 h 3928"/>
                    <a:gd name="T10" fmla="*/ 1770750 w 3927"/>
                    <a:gd name="T11" fmla="*/ 200757 h 3928"/>
                    <a:gd name="T12" fmla="*/ 1767542 w 3927"/>
                    <a:gd name="T13" fmla="*/ 308011 h 3928"/>
                    <a:gd name="T14" fmla="*/ 1032021 w 3927"/>
                    <a:gd name="T15" fmla="*/ 1039078 h 3928"/>
                    <a:gd name="T16" fmla="*/ 754768 w 3927"/>
                    <a:gd name="T17" fmla="*/ 763152 h 3928"/>
                    <a:gd name="T18" fmla="*/ 1364724 w 3927"/>
                    <a:gd name="T19" fmla="*/ 156756 h 3928"/>
                    <a:gd name="T20" fmla="*/ 1641977 w 3927"/>
                    <a:gd name="T21" fmla="*/ 432682 h 3928"/>
                    <a:gd name="T22" fmla="*/ 1032021 w 3927"/>
                    <a:gd name="T23" fmla="*/ 1039078 h 3928"/>
                    <a:gd name="T24" fmla="*/ 993526 w 3927"/>
                    <a:gd name="T25" fmla="*/ 1077121 h 3928"/>
                    <a:gd name="T26" fmla="*/ 605373 w 3927"/>
                    <a:gd name="T27" fmla="*/ 1187584 h 3928"/>
                    <a:gd name="T28" fmla="*/ 716274 w 3927"/>
                    <a:gd name="T29" fmla="*/ 801653 h 3928"/>
                    <a:gd name="T30" fmla="*/ 993526 w 3927"/>
                    <a:gd name="T31" fmla="*/ 1077121 h 3928"/>
                    <a:gd name="T32" fmla="*/ 352867 w 3927"/>
                    <a:gd name="T33" fmla="*/ 226883 h 3928"/>
                    <a:gd name="T34" fmla="*/ 179641 w 3927"/>
                    <a:gd name="T35" fmla="*/ 400597 h 3928"/>
                    <a:gd name="T36" fmla="*/ 179641 w 3927"/>
                    <a:gd name="T37" fmla="*/ 1447468 h 3928"/>
                    <a:gd name="T38" fmla="*/ 352867 w 3927"/>
                    <a:gd name="T39" fmla="*/ 1620724 h 3928"/>
                    <a:gd name="T40" fmla="*/ 1400011 w 3927"/>
                    <a:gd name="T41" fmla="*/ 1620724 h 3928"/>
                    <a:gd name="T42" fmla="*/ 1573236 w 3927"/>
                    <a:gd name="T43" fmla="*/ 1447468 h 3928"/>
                    <a:gd name="T44" fmla="*/ 1573236 w 3927"/>
                    <a:gd name="T45" fmla="*/ 759485 h 3928"/>
                    <a:gd name="T46" fmla="*/ 1752419 w 3927"/>
                    <a:gd name="T47" fmla="*/ 585771 h 3928"/>
                    <a:gd name="T48" fmla="*/ 1752419 w 3927"/>
                    <a:gd name="T49" fmla="*/ 1511178 h 3928"/>
                    <a:gd name="T50" fmla="*/ 1457753 w 3927"/>
                    <a:gd name="T51" fmla="*/ 1800397 h 3928"/>
                    <a:gd name="T52" fmla="*/ 289168 w 3927"/>
                    <a:gd name="T53" fmla="*/ 1800397 h 3928"/>
                    <a:gd name="T54" fmla="*/ 0 w 3927"/>
                    <a:gd name="T55" fmla="*/ 1511178 h 3928"/>
                    <a:gd name="T56" fmla="*/ 0 w 3927"/>
                    <a:gd name="T57" fmla="*/ 354304 h 3928"/>
                    <a:gd name="T58" fmla="*/ 289168 w 3927"/>
                    <a:gd name="T59" fmla="*/ 47210 h 3928"/>
                    <a:gd name="T60" fmla="*/ 1214412 w 3927"/>
                    <a:gd name="T61" fmla="*/ 47210 h 3928"/>
                    <a:gd name="T62" fmla="*/ 1040728 w 3927"/>
                    <a:gd name="T63" fmla="*/ 226883 h 3928"/>
                    <a:gd name="T64" fmla="*/ 352867 w 3927"/>
                    <a:gd name="T65" fmla="*/ 226883 h 39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27" h="3928">
                      <a:moveTo>
                        <a:pt x="3857" y="672"/>
                      </a:moveTo>
                      <a:cubicBezTo>
                        <a:pt x="3675" y="852"/>
                        <a:pt x="3675" y="852"/>
                        <a:pt x="3675" y="852"/>
                      </a:cubicBezTo>
                      <a:cubicBezTo>
                        <a:pt x="3070" y="251"/>
                        <a:pt x="3070" y="251"/>
                        <a:pt x="3070" y="251"/>
                      </a:cubicBezTo>
                      <a:cubicBezTo>
                        <a:pt x="3252" y="70"/>
                        <a:pt x="3252" y="70"/>
                        <a:pt x="3252" y="70"/>
                      </a:cubicBezTo>
                      <a:cubicBezTo>
                        <a:pt x="3319" y="4"/>
                        <a:pt x="3424" y="0"/>
                        <a:pt x="3486" y="63"/>
                      </a:cubicBezTo>
                      <a:cubicBezTo>
                        <a:pt x="3864" y="438"/>
                        <a:pt x="3864" y="438"/>
                        <a:pt x="3864" y="438"/>
                      </a:cubicBezTo>
                      <a:cubicBezTo>
                        <a:pt x="3927" y="501"/>
                        <a:pt x="3924" y="605"/>
                        <a:pt x="3857" y="672"/>
                      </a:cubicBezTo>
                      <a:close/>
                      <a:moveTo>
                        <a:pt x="2252" y="2267"/>
                      </a:moveTo>
                      <a:cubicBezTo>
                        <a:pt x="1647" y="1665"/>
                        <a:pt x="1647" y="1665"/>
                        <a:pt x="1647" y="1665"/>
                      </a:cubicBezTo>
                      <a:cubicBezTo>
                        <a:pt x="2978" y="342"/>
                        <a:pt x="2978" y="342"/>
                        <a:pt x="2978" y="342"/>
                      </a:cubicBezTo>
                      <a:cubicBezTo>
                        <a:pt x="3583" y="944"/>
                        <a:pt x="3583" y="944"/>
                        <a:pt x="3583" y="944"/>
                      </a:cubicBezTo>
                      <a:lnTo>
                        <a:pt x="2252" y="2267"/>
                      </a:lnTo>
                      <a:close/>
                      <a:moveTo>
                        <a:pt x="2168" y="2350"/>
                      </a:moveTo>
                      <a:cubicBezTo>
                        <a:pt x="1321" y="2591"/>
                        <a:pt x="1321" y="2591"/>
                        <a:pt x="1321" y="2591"/>
                      </a:cubicBezTo>
                      <a:cubicBezTo>
                        <a:pt x="1563" y="1749"/>
                        <a:pt x="1563" y="1749"/>
                        <a:pt x="1563" y="1749"/>
                      </a:cubicBezTo>
                      <a:lnTo>
                        <a:pt x="2168" y="2350"/>
                      </a:lnTo>
                      <a:close/>
                      <a:moveTo>
                        <a:pt x="770" y="495"/>
                      </a:moveTo>
                      <a:cubicBezTo>
                        <a:pt x="561" y="495"/>
                        <a:pt x="392" y="665"/>
                        <a:pt x="392" y="874"/>
                      </a:cubicBezTo>
                      <a:cubicBezTo>
                        <a:pt x="392" y="3158"/>
                        <a:pt x="392" y="3158"/>
                        <a:pt x="392" y="3158"/>
                      </a:cubicBezTo>
                      <a:cubicBezTo>
                        <a:pt x="392" y="3367"/>
                        <a:pt x="561" y="3536"/>
                        <a:pt x="770" y="3536"/>
                      </a:cubicBezTo>
                      <a:cubicBezTo>
                        <a:pt x="3055" y="3536"/>
                        <a:pt x="3055" y="3536"/>
                        <a:pt x="3055" y="3536"/>
                      </a:cubicBezTo>
                      <a:cubicBezTo>
                        <a:pt x="3264" y="3536"/>
                        <a:pt x="3433" y="3367"/>
                        <a:pt x="3433" y="3158"/>
                      </a:cubicBezTo>
                      <a:cubicBezTo>
                        <a:pt x="3433" y="1657"/>
                        <a:pt x="3433" y="1657"/>
                        <a:pt x="3433" y="1657"/>
                      </a:cubicBezTo>
                      <a:cubicBezTo>
                        <a:pt x="3824" y="1278"/>
                        <a:pt x="3824" y="1278"/>
                        <a:pt x="3824" y="1278"/>
                      </a:cubicBezTo>
                      <a:cubicBezTo>
                        <a:pt x="3824" y="3297"/>
                        <a:pt x="3824" y="3297"/>
                        <a:pt x="3824" y="3297"/>
                      </a:cubicBezTo>
                      <a:cubicBezTo>
                        <a:pt x="3824" y="3645"/>
                        <a:pt x="3529" y="3928"/>
                        <a:pt x="3181" y="3928"/>
                      </a:cubicBezTo>
                      <a:cubicBezTo>
                        <a:pt x="631" y="3928"/>
                        <a:pt x="631" y="3928"/>
                        <a:pt x="631" y="3928"/>
                      </a:cubicBezTo>
                      <a:cubicBezTo>
                        <a:pt x="283" y="3928"/>
                        <a:pt x="0" y="3645"/>
                        <a:pt x="0" y="3297"/>
                      </a:cubicBezTo>
                      <a:cubicBezTo>
                        <a:pt x="0" y="773"/>
                        <a:pt x="0" y="773"/>
                        <a:pt x="0" y="773"/>
                      </a:cubicBezTo>
                      <a:cubicBezTo>
                        <a:pt x="0" y="425"/>
                        <a:pt x="283" y="103"/>
                        <a:pt x="631" y="103"/>
                      </a:cubicBezTo>
                      <a:cubicBezTo>
                        <a:pt x="2650" y="103"/>
                        <a:pt x="2650" y="103"/>
                        <a:pt x="2650" y="103"/>
                      </a:cubicBezTo>
                      <a:cubicBezTo>
                        <a:pt x="2271" y="495"/>
                        <a:pt x="2271" y="495"/>
                        <a:pt x="2271" y="495"/>
                      </a:cubicBezTo>
                      <a:lnTo>
                        <a:pt x="770" y="495"/>
                      </a:ln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latin typeface="+mn-lt"/>
                    <a:ea typeface="+mn-ea"/>
                    <a:cs typeface="+mn-ea"/>
                    <a:sym typeface="+mn-lt"/>
                  </a:endParaRPr>
                </a:p>
              </p:txBody>
            </p:sp>
          </p:grpSp>
          <p:sp>
            <p:nvSpPr>
              <p:cNvPr id="37" name="圆角矩形 36"/>
              <p:cNvSpPr/>
              <p:nvPr/>
            </p:nvSpPr>
            <p:spPr>
              <a:xfrm>
                <a:off x="2250" y="5734"/>
                <a:ext cx="3194" cy="2043"/>
              </a:xfrm>
              <a:prstGeom prst="roundRect">
                <a:avLst/>
              </a:prstGeom>
              <a:solidFill>
                <a:srgbClr val="565E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0" name="圆角矩形 39"/>
              <p:cNvSpPr/>
              <p:nvPr/>
            </p:nvSpPr>
            <p:spPr>
              <a:xfrm>
                <a:off x="2259" y="2082"/>
                <a:ext cx="3184" cy="432"/>
              </a:xfrm>
              <a:prstGeom prst="roundRect">
                <a:avLst>
                  <a:gd name="adj" fmla="val 50000"/>
                </a:avLst>
              </a:prstGeom>
              <a:noFill/>
              <a:ln>
                <a:solidFill>
                  <a:srgbClr val="565E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50" name="图片 49" descr="4127790"/>
              <p:cNvPicPr>
                <a:picLocks noChangeAspect="1"/>
              </p:cNvPicPr>
              <p:nvPr/>
            </p:nvPicPr>
            <p:blipFill>
              <a:blip r:embed="rId1"/>
              <a:stretch>
                <a:fillRect/>
              </a:stretch>
            </p:blipFill>
            <p:spPr>
              <a:xfrm>
                <a:off x="4946" y="2158"/>
                <a:ext cx="282" cy="281"/>
              </a:xfrm>
              <a:prstGeom prst="rect">
                <a:avLst/>
              </a:prstGeom>
            </p:spPr>
          </p:pic>
          <p:sp>
            <p:nvSpPr>
              <p:cNvPr id="23" name="椭圆 22"/>
              <p:cNvSpPr/>
              <p:nvPr/>
            </p:nvSpPr>
            <p:spPr>
              <a:xfrm>
                <a:off x="2338" y="8030"/>
                <a:ext cx="816" cy="817"/>
              </a:xfrm>
              <a:prstGeom prst="ellipse">
                <a:avLst/>
              </a:prstGeom>
              <a:solidFill>
                <a:schemeClr val="bg1"/>
              </a:solidFill>
              <a:ln>
                <a:noFill/>
              </a:ln>
              <a:effectLst>
                <a:outerShdw blurRad="190500" sx="108000" sy="108000" algn="ctr" rotWithShape="0">
                  <a:srgbClr val="565E86">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41" name="图片 40" descr="20062957"/>
              <p:cNvPicPr>
                <a:picLocks noChangeAspect="1"/>
              </p:cNvPicPr>
              <p:nvPr/>
            </p:nvPicPr>
            <p:blipFill>
              <a:blip r:embed="rId2"/>
              <a:stretch>
                <a:fillRect/>
              </a:stretch>
            </p:blipFill>
            <p:spPr>
              <a:xfrm>
                <a:off x="2562" y="8255"/>
                <a:ext cx="369" cy="369"/>
              </a:xfrm>
              <a:prstGeom prst="rect">
                <a:avLst/>
              </a:prstGeom>
            </p:spPr>
          </p:pic>
          <p:grpSp>
            <p:nvGrpSpPr>
              <p:cNvPr id="53" name="组合 52"/>
              <p:cNvGrpSpPr/>
              <p:nvPr/>
            </p:nvGrpSpPr>
            <p:grpSpPr>
              <a:xfrm>
                <a:off x="3439" y="8031"/>
                <a:ext cx="816" cy="816"/>
                <a:chOff x="3548" y="8051"/>
                <a:chExt cx="816" cy="816"/>
              </a:xfrm>
            </p:grpSpPr>
            <p:sp>
              <p:nvSpPr>
                <p:cNvPr id="26" name="椭圆 25"/>
                <p:cNvSpPr/>
                <p:nvPr/>
              </p:nvSpPr>
              <p:spPr>
                <a:xfrm>
                  <a:off x="3548" y="8051"/>
                  <a:ext cx="816" cy="817"/>
                </a:xfrm>
                <a:prstGeom prst="ellipse">
                  <a:avLst/>
                </a:prstGeom>
                <a:solidFill>
                  <a:schemeClr val="bg1"/>
                </a:solidFill>
                <a:ln>
                  <a:noFill/>
                </a:ln>
                <a:effectLst>
                  <a:outerShdw blurRad="190500" sx="108000" sy="108000" algn="ctr" rotWithShape="0">
                    <a:srgbClr val="565E86">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49" name="图片 48" descr="3506668"/>
                <p:cNvPicPr>
                  <a:picLocks noChangeAspect="1"/>
                </p:cNvPicPr>
                <p:nvPr/>
              </p:nvPicPr>
              <p:blipFill>
                <a:blip r:embed="rId3"/>
                <a:stretch>
                  <a:fillRect/>
                </a:stretch>
              </p:blipFill>
              <p:spPr>
                <a:xfrm>
                  <a:off x="3750" y="8255"/>
                  <a:ext cx="412" cy="412"/>
                </a:xfrm>
                <a:prstGeom prst="rect">
                  <a:avLst/>
                </a:prstGeom>
              </p:spPr>
            </p:pic>
          </p:grpSp>
          <p:grpSp>
            <p:nvGrpSpPr>
              <p:cNvPr id="54" name="组合 53"/>
              <p:cNvGrpSpPr/>
              <p:nvPr/>
            </p:nvGrpSpPr>
            <p:grpSpPr>
              <a:xfrm>
                <a:off x="4547" y="8031"/>
                <a:ext cx="816" cy="816"/>
                <a:chOff x="4763" y="8051"/>
                <a:chExt cx="816" cy="816"/>
              </a:xfrm>
            </p:grpSpPr>
            <p:sp>
              <p:nvSpPr>
                <p:cNvPr id="31" name="椭圆 30"/>
                <p:cNvSpPr/>
                <p:nvPr/>
              </p:nvSpPr>
              <p:spPr>
                <a:xfrm>
                  <a:off x="4763" y="8051"/>
                  <a:ext cx="816" cy="817"/>
                </a:xfrm>
                <a:prstGeom prst="ellipse">
                  <a:avLst/>
                </a:prstGeom>
                <a:solidFill>
                  <a:schemeClr val="bg1"/>
                </a:solidFill>
                <a:ln>
                  <a:noFill/>
                </a:ln>
                <a:effectLst>
                  <a:outerShdw blurRad="190500" sx="108000" sy="108000" algn="ctr" rotWithShape="0">
                    <a:srgbClr val="565E86">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51" name="图片 50" descr="3632454"/>
                <p:cNvPicPr>
                  <a:picLocks noChangeAspect="1"/>
                </p:cNvPicPr>
                <p:nvPr/>
              </p:nvPicPr>
              <p:blipFill>
                <a:blip r:embed="rId4"/>
                <a:stretch>
                  <a:fillRect/>
                </a:stretch>
              </p:blipFill>
              <p:spPr>
                <a:xfrm>
                  <a:off x="5005" y="8294"/>
                  <a:ext cx="330" cy="330"/>
                </a:xfrm>
                <a:prstGeom prst="rect">
                  <a:avLst/>
                </a:prstGeom>
              </p:spPr>
            </p:pic>
          </p:grpSp>
        </p:grpSp>
        <p:sp>
          <p:nvSpPr>
            <p:cNvPr id="58" name="圆角矩形 57"/>
            <p:cNvSpPr/>
            <p:nvPr/>
          </p:nvSpPr>
          <p:spPr>
            <a:xfrm>
              <a:off x="3092" y="1415"/>
              <a:ext cx="1518" cy="468"/>
            </a:xfrm>
            <a:prstGeom prst="roundRect">
              <a:avLst>
                <a:gd name="adj" fmla="val 33109"/>
              </a:avLst>
            </a:prstGeom>
            <a:solidFill>
              <a:srgbClr val="565E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000">
                <a:cs typeface="+mn-ea"/>
                <a:sym typeface="+mn-lt"/>
              </a:endParaRPr>
            </a:p>
          </p:txBody>
        </p:sp>
      </p:grpSp>
      <p:grpSp>
        <p:nvGrpSpPr>
          <p:cNvPr id="6" name="组合 5"/>
          <p:cNvGrpSpPr/>
          <p:nvPr/>
        </p:nvGrpSpPr>
        <p:grpSpPr>
          <a:xfrm>
            <a:off x="4297680" y="250190"/>
            <a:ext cx="3145790" cy="6350635"/>
            <a:chOff x="1725" y="1415"/>
            <a:chExt cx="4240" cy="7970"/>
          </a:xfrm>
        </p:grpSpPr>
        <p:sp>
          <p:nvSpPr>
            <p:cNvPr id="7" name="圆角矩形 6"/>
            <p:cNvSpPr/>
            <p:nvPr/>
          </p:nvSpPr>
          <p:spPr>
            <a:xfrm>
              <a:off x="1725" y="1415"/>
              <a:ext cx="4241" cy="7970"/>
            </a:xfrm>
            <a:prstGeom prst="roundRect">
              <a:avLst>
                <a:gd name="adj" fmla="val 9936"/>
              </a:avLst>
            </a:prstGeom>
            <a:solidFill>
              <a:srgbClr val="565E86"/>
            </a:solidFill>
            <a:ln>
              <a:noFill/>
            </a:ln>
            <a:effectLst>
              <a:outerShdw blurRad="190500" sx="101000" sy="101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8" name="组合 7"/>
            <p:cNvGrpSpPr/>
            <p:nvPr/>
          </p:nvGrpSpPr>
          <p:grpSpPr>
            <a:xfrm>
              <a:off x="1916" y="1626"/>
              <a:ext cx="3860" cy="7548"/>
              <a:chOff x="1916" y="1626"/>
              <a:chExt cx="3860" cy="7548"/>
            </a:xfrm>
          </p:grpSpPr>
          <p:sp>
            <p:nvSpPr>
              <p:cNvPr id="9" name="圆角矩形 8"/>
              <p:cNvSpPr/>
              <p:nvPr/>
            </p:nvSpPr>
            <p:spPr>
              <a:xfrm>
                <a:off x="1916" y="1626"/>
                <a:ext cx="3860" cy="7548"/>
              </a:xfrm>
              <a:prstGeom prst="roundRect">
                <a:avLst>
                  <a:gd name="adj" fmla="val 993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圆角矩形 9"/>
              <p:cNvSpPr/>
              <p:nvPr/>
            </p:nvSpPr>
            <p:spPr>
              <a:xfrm>
                <a:off x="2249" y="2709"/>
                <a:ext cx="3195" cy="1640"/>
              </a:xfrm>
              <a:prstGeom prst="roundRect">
                <a:avLst/>
              </a:prstGeom>
              <a:solidFill>
                <a:srgbClr val="565E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1" name="组合 10"/>
              <p:cNvGrpSpPr/>
              <p:nvPr/>
            </p:nvGrpSpPr>
            <p:grpSpPr>
              <a:xfrm>
                <a:off x="2389" y="4705"/>
                <a:ext cx="713" cy="714"/>
                <a:chOff x="14294" y="6243"/>
                <a:chExt cx="765" cy="765"/>
              </a:xfrm>
            </p:grpSpPr>
            <p:sp>
              <p:nvSpPr>
                <p:cNvPr id="12" name="流程图: 可选过程 11"/>
                <p:cNvSpPr/>
                <p:nvPr/>
              </p:nvSpPr>
              <p:spPr>
                <a:xfrm>
                  <a:off x="14294" y="6243"/>
                  <a:ext cx="765" cy="765"/>
                </a:xfrm>
                <a:prstGeom prst="flowChartAlternateProcess">
                  <a:avLst/>
                </a:prstGeom>
                <a:solidFill>
                  <a:srgbClr val="565E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流程图: 可选过程 12"/>
                <p:cNvSpPr/>
                <p:nvPr/>
              </p:nvSpPr>
              <p:spPr>
                <a:xfrm>
                  <a:off x="14462" y="6415"/>
                  <a:ext cx="170" cy="170"/>
                </a:xfrm>
                <a:prstGeom prst="flowChartAlternateProcess">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流程图: 可选过程 13"/>
                <p:cNvSpPr/>
                <p:nvPr/>
              </p:nvSpPr>
              <p:spPr>
                <a:xfrm>
                  <a:off x="14462" y="6684"/>
                  <a:ext cx="170" cy="170"/>
                </a:xfrm>
                <a:prstGeom prst="flowChartAlternateProcess">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流程图: 可选过程 14"/>
                <p:cNvSpPr/>
                <p:nvPr/>
              </p:nvSpPr>
              <p:spPr>
                <a:xfrm>
                  <a:off x="14728" y="6684"/>
                  <a:ext cx="170" cy="170"/>
                </a:xfrm>
                <a:prstGeom prst="flowChartAlternateProcess">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 47"/>
                <p:cNvSpPr/>
                <p:nvPr/>
              </p:nvSpPr>
              <p:spPr>
                <a:xfrm>
                  <a:off x="14721" y="6420"/>
                  <a:ext cx="170" cy="17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cs typeface="+mn-ea"/>
                    <a:sym typeface="+mn-lt"/>
                  </a:endParaRPr>
                </a:p>
              </p:txBody>
            </p:sp>
          </p:grpSp>
          <p:grpSp>
            <p:nvGrpSpPr>
              <p:cNvPr id="20" name="组合 19"/>
              <p:cNvGrpSpPr/>
              <p:nvPr/>
            </p:nvGrpSpPr>
            <p:grpSpPr>
              <a:xfrm>
                <a:off x="3487" y="4698"/>
                <a:ext cx="720" cy="720"/>
                <a:chOff x="11844" y="7756"/>
                <a:chExt cx="765" cy="765"/>
              </a:xfrm>
            </p:grpSpPr>
            <p:sp>
              <p:nvSpPr>
                <p:cNvPr id="21" name="流程图: 可选过程 20"/>
                <p:cNvSpPr/>
                <p:nvPr/>
              </p:nvSpPr>
              <p:spPr>
                <a:xfrm>
                  <a:off x="11844" y="7756"/>
                  <a:ext cx="765" cy="765"/>
                </a:xfrm>
                <a:prstGeom prst="flowChartAlternateProcess">
                  <a:avLst/>
                </a:prstGeom>
                <a:solidFill>
                  <a:srgbClr val="565E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书本"/>
                <p:cNvSpPr/>
                <p:nvPr/>
              </p:nvSpPr>
              <p:spPr bwMode="auto">
                <a:xfrm>
                  <a:off x="12026" y="7917"/>
                  <a:ext cx="403" cy="450"/>
                </a:xfrm>
                <a:custGeom>
                  <a:avLst/>
                  <a:gdLst>
                    <a:gd name="T0" fmla="*/ 1457935 w 3279"/>
                    <a:gd name="T1" fmla="*/ 1800397 h 3279"/>
                    <a:gd name="T2" fmla="*/ 336911 w 3279"/>
                    <a:gd name="T3" fmla="*/ 1800397 h 3279"/>
                    <a:gd name="T4" fmla="*/ 0 w 3279"/>
                    <a:gd name="T5" fmla="*/ 1458876 h 3279"/>
                    <a:gd name="T6" fmla="*/ 0 w 3279"/>
                    <a:gd name="T7" fmla="*/ 0 h 3279"/>
                    <a:gd name="T8" fmla="*/ 1332828 w 3279"/>
                    <a:gd name="T9" fmla="*/ 0 h 3279"/>
                    <a:gd name="T10" fmla="*/ 1332828 w 3279"/>
                    <a:gd name="T11" fmla="*/ 107618 h 3279"/>
                    <a:gd name="T12" fmla="*/ 1584139 w 3279"/>
                    <a:gd name="T13" fmla="*/ 107618 h 3279"/>
                    <a:gd name="T14" fmla="*/ 1584139 w 3279"/>
                    <a:gd name="T15" fmla="*/ 107618 h 3279"/>
                    <a:gd name="T16" fmla="*/ 1584139 w 3279"/>
                    <a:gd name="T17" fmla="*/ 215235 h 3279"/>
                    <a:gd name="T18" fmla="*/ 1682359 w 3279"/>
                    <a:gd name="T19" fmla="*/ 215235 h 3279"/>
                    <a:gd name="T20" fmla="*/ 1799235 w 3279"/>
                    <a:gd name="T21" fmla="*/ 215235 h 3279"/>
                    <a:gd name="T22" fmla="*/ 1799235 w 3279"/>
                    <a:gd name="T23" fmla="*/ 1458876 h 3279"/>
                    <a:gd name="T24" fmla="*/ 1457935 w 3279"/>
                    <a:gd name="T25" fmla="*/ 1800397 h 3279"/>
                    <a:gd name="T26" fmla="*/ 1189064 w 3279"/>
                    <a:gd name="T27" fmla="*/ 143307 h 3279"/>
                    <a:gd name="T28" fmla="*/ 143763 w 3279"/>
                    <a:gd name="T29" fmla="*/ 143307 h 3279"/>
                    <a:gd name="T30" fmla="*/ 143763 w 3279"/>
                    <a:gd name="T31" fmla="*/ 1495115 h 3279"/>
                    <a:gd name="T32" fmla="*/ 264480 w 3279"/>
                    <a:gd name="T33" fmla="*/ 1620851 h 3279"/>
                    <a:gd name="T34" fmla="*/ 1189064 w 3279"/>
                    <a:gd name="T35" fmla="*/ 1620851 h 3279"/>
                    <a:gd name="T36" fmla="*/ 1189064 w 3279"/>
                    <a:gd name="T37" fmla="*/ 143307 h 3279"/>
                    <a:gd name="T38" fmla="*/ 1687297 w 3279"/>
                    <a:gd name="T39" fmla="*/ 322303 h 3279"/>
                    <a:gd name="T40" fmla="*/ 1584139 w 3279"/>
                    <a:gd name="T41" fmla="*/ 322303 h 3279"/>
                    <a:gd name="T42" fmla="*/ 1584139 w 3279"/>
                    <a:gd name="T43" fmla="*/ 1402871 h 3279"/>
                    <a:gd name="T44" fmla="*/ 1514452 w 3279"/>
                    <a:gd name="T45" fmla="*/ 1458876 h 3279"/>
                    <a:gd name="T46" fmla="*/ 1440376 w 3279"/>
                    <a:gd name="T47" fmla="*/ 1402871 h 3279"/>
                    <a:gd name="T48" fmla="*/ 1440376 w 3279"/>
                    <a:gd name="T49" fmla="*/ 215235 h 3279"/>
                    <a:gd name="T50" fmla="*/ 1332828 w 3279"/>
                    <a:gd name="T51" fmla="*/ 215235 h 3279"/>
                    <a:gd name="T52" fmla="*/ 1332828 w 3279"/>
                    <a:gd name="T53" fmla="*/ 1456680 h 3279"/>
                    <a:gd name="T54" fmla="*/ 1514452 w 3279"/>
                    <a:gd name="T55" fmla="*/ 1625244 h 3279"/>
                    <a:gd name="T56" fmla="*/ 1687297 w 3279"/>
                    <a:gd name="T57" fmla="*/ 1456680 h 3279"/>
                    <a:gd name="T58" fmla="*/ 1687297 w 3279"/>
                    <a:gd name="T59" fmla="*/ 322303 h 3279"/>
                    <a:gd name="T60" fmla="*/ 323193 w 3279"/>
                    <a:gd name="T61" fmla="*/ 1333139 h 3279"/>
                    <a:gd name="T62" fmla="*/ 686442 w 3279"/>
                    <a:gd name="T63" fmla="*/ 1333139 h 3279"/>
                    <a:gd name="T64" fmla="*/ 686442 w 3279"/>
                    <a:gd name="T65" fmla="*/ 1440757 h 3279"/>
                    <a:gd name="T66" fmla="*/ 323193 w 3279"/>
                    <a:gd name="T67" fmla="*/ 1440757 h 3279"/>
                    <a:gd name="T68" fmla="*/ 323193 w 3279"/>
                    <a:gd name="T69" fmla="*/ 1333139 h 3279"/>
                    <a:gd name="T70" fmla="*/ 323193 w 3279"/>
                    <a:gd name="T71" fmla="*/ 1113512 h 3279"/>
                    <a:gd name="T72" fmla="*/ 789600 w 3279"/>
                    <a:gd name="T73" fmla="*/ 1113512 h 3279"/>
                    <a:gd name="T74" fmla="*/ 789600 w 3279"/>
                    <a:gd name="T75" fmla="*/ 1225522 h 3279"/>
                    <a:gd name="T76" fmla="*/ 323193 w 3279"/>
                    <a:gd name="T77" fmla="*/ 1225522 h 3279"/>
                    <a:gd name="T78" fmla="*/ 323193 w 3279"/>
                    <a:gd name="T79" fmla="*/ 1113512 h 3279"/>
                    <a:gd name="T80" fmla="*/ 1009635 w 3279"/>
                    <a:gd name="T81" fmla="*/ 1225522 h 3279"/>
                    <a:gd name="T82" fmla="*/ 897697 w 3279"/>
                    <a:gd name="T83" fmla="*/ 1225522 h 3279"/>
                    <a:gd name="T84" fmla="*/ 897697 w 3279"/>
                    <a:gd name="T85" fmla="*/ 1113512 h 3279"/>
                    <a:gd name="T86" fmla="*/ 1009635 w 3279"/>
                    <a:gd name="T87" fmla="*/ 1113512 h 3279"/>
                    <a:gd name="T88" fmla="*/ 1009635 w 3279"/>
                    <a:gd name="T89" fmla="*/ 1225522 h 3279"/>
                    <a:gd name="T90" fmla="*/ 789600 w 3279"/>
                    <a:gd name="T91" fmla="*/ 897728 h 3279"/>
                    <a:gd name="T92" fmla="*/ 1009635 w 3279"/>
                    <a:gd name="T93" fmla="*/ 897728 h 3279"/>
                    <a:gd name="T94" fmla="*/ 1009635 w 3279"/>
                    <a:gd name="T95" fmla="*/ 1010287 h 3279"/>
                    <a:gd name="T96" fmla="*/ 789600 w 3279"/>
                    <a:gd name="T97" fmla="*/ 1010287 h 3279"/>
                    <a:gd name="T98" fmla="*/ 789600 w 3279"/>
                    <a:gd name="T99" fmla="*/ 897728 h 3279"/>
                    <a:gd name="T100" fmla="*/ 323193 w 3279"/>
                    <a:gd name="T101" fmla="*/ 327794 h 3279"/>
                    <a:gd name="T102" fmla="*/ 1009635 w 3279"/>
                    <a:gd name="T103" fmla="*/ 327794 h 3279"/>
                    <a:gd name="T104" fmla="*/ 1009635 w 3279"/>
                    <a:gd name="T105" fmla="*/ 790110 h 3279"/>
                    <a:gd name="T106" fmla="*/ 323193 w 3279"/>
                    <a:gd name="T107" fmla="*/ 790110 h 3279"/>
                    <a:gd name="T108" fmla="*/ 323193 w 3279"/>
                    <a:gd name="T109" fmla="*/ 327794 h 3279"/>
                    <a:gd name="T110" fmla="*/ 682052 w 3279"/>
                    <a:gd name="T111" fmla="*/ 1010287 h 3279"/>
                    <a:gd name="T112" fmla="*/ 323193 w 3279"/>
                    <a:gd name="T113" fmla="*/ 1010287 h 3279"/>
                    <a:gd name="T114" fmla="*/ 323193 w 3279"/>
                    <a:gd name="T115" fmla="*/ 897728 h 3279"/>
                    <a:gd name="T116" fmla="*/ 682052 w 3279"/>
                    <a:gd name="T117" fmla="*/ 897728 h 3279"/>
                    <a:gd name="T118" fmla="*/ 682052 w 3279"/>
                    <a:gd name="T119" fmla="*/ 1010287 h 327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3279" h="3279">
                      <a:moveTo>
                        <a:pt x="2657" y="3279"/>
                      </a:moveTo>
                      <a:cubicBezTo>
                        <a:pt x="614" y="3279"/>
                        <a:pt x="614" y="3279"/>
                        <a:pt x="614" y="3279"/>
                      </a:cubicBezTo>
                      <a:cubicBezTo>
                        <a:pt x="275" y="3279"/>
                        <a:pt x="0" y="2996"/>
                        <a:pt x="0" y="2657"/>
                      </a:cubicBezTo>
                      <a:cubicBezTo>
                        <a:pt x="0" y="0"/>
                        <a:pt x="0" y="0"/>
                        <a:pt x="0" y="0"/>
                      </a:cubicBezTo>
                      <a:cubicBezTo>
                        <a:pt x="2429" y="0"/>
                        <a:pt x="2429" y="0"/>
                        <a:pt x="2429" y="0"/>
                      </a:cubicBezTo>
                      <a:cubicBezTo>
                        <a:pt x="2429" y="196"/>
                        <a:pt x="2429" y="196"/>
                        <a:pt x="2429" y="196"/>
                      </a:cubicBezTo>
                      <a:cubicBezTo>
                        <a:pt x="2887" y="196"/>
                        <a:pt x="2887" y="196"/>
                        <a:pt x="2887" y="196"/>
                      </a:cubicBezTo>
                      <a:cubicBezTo>
                        <a:pt x="2887" y="196"/>
                        <a:pt x="2887" y="196"/>
                        <a:pt x="2887" y="196"/>
                      </a:cubicBezTo>
                      <a:cubicBezTo>
                        <a:pt x="2887" y="392"/>
                        <a:pt x="2887" y="392"/>
                        <a:pt x="2887" y="392"/>
                      </a:cubicBezTo>
                      <a:cubicBezTo>
                        <a:pt x="3066" y="392"/>
                        <a:pt x="3066" y="392"/>
                        <a:pt x="3066" y="392"/>
                      </a:cubicBezTo>
                      <a:cubicBezTo>
                        <a:pt x="3279" y="392"/>
                        <a:pt x="3279" y="392"/>
                        <a:pt x="3279" y="392"/>
                      </a:cubicBezTo>
                      <a:cubicBezTo>
                        <a:pt x="3279" y="2657"/>
                        <a:pt x="3279" y="2657"/>
                        <a:pt x="3279" y="2657"/>
                      </a:cubicBezTo>
                      <a:cubicBezTo>
                        <a:pt x="3279" y="2996"/>
                        <a:pt x="2996" y="3279"/>
                        <a:pt x="2657" y="3279"/>
                      </a:cubicBezTo>
                      <a:close/>
                      <a:moveTo>
                        <a:pt x="2167" y="261"/>
                      </a:moveTo>
                      <a:cubicBezTo>
                        <a:pt x="262" y="261"/>
                        <a:pt x="262" y="261"/>
                        <a:pt x="262" y="261"/>
                      </a:cubicBezTo>
                      <a:cubicBezTo>
                        <a:pt x="262" y="2723"/>
                        <a:pt x="262" y="2723"/>
                        <a:pt x="262" y="2723"/>
                      </a:cubicBezTo>
                      <a:cubicBezTo>
                        <a:pt x="262" y="2836"/>
                        <a:pt x="370" y="2952"/>
                        <a:pt x="482" y="2952"/>
                      </a:cubicBezTo>
                      <a:cubicBezTo>
                        <a:pt x="2167" y="2952"/>
                        <a:pt x="2167" y="2952"/>
                        <a:pt x="2167" y="2952"/>
                      </a:cubicBezTo>
                      <a:lnTo>
                        <a:pt x="2167" y="261"/>
                      </a:lnTo>
                      <a:close/>
                      <a:moveTo>
                        <a:pt x="3075" y="587"/>
                      </a:moveTo>
                      <a:cubicBezTo>
                        <a:pt x="2887" y="587"/>
                        <a:pt x="2887" y="587"/>
                        <a:pt x="2887" y="587"/>
                      </a:cubicBezTo>
                      <a:cubicBezTo>
                        <a:pt x="2887" y="2555"/>
                        <a:pt x="2887" y="2555"/>
                        <a:pt x="2887" y="2555"/>
                      </a:cubicBezTo>
                      <a:cubicBezTo>
                        <a:pt x="2887" y="2611"/>
                        <a:pt x="2816" y="2657"/>
                        <a:pt x="2760" y="2657"/>
                      </a:cubicBezTo>
                      <a:cubicBezTo>
                        <a:pt x="2703" y="2657"/>
                        <a:pt x="2625" y="2611"/>
                        <a:pt x="2625" y="2555"/>
                      </a:cubicBezTo>
                      <a:cubicBezTo>
                        <a:pt x="2625" y="392"/>
                        <a:pt x="2625" y="392"/>
                        <a:pt x="2625" y="392"/>
                      </a:cubicBezTo>
                      <a:cubicBezTo>
                        <a:pt x="2429" y="392"/>
                        <a:pt x="2429" y="392"/>
                        <a:pt x="2429" y="392"/>
                      </a:cubicBezTo>
                      <a:cubicBezTo>
                        <a:pt x="2429" y="2653"/>
                        <a:pt x="2429" y="2653"/>
                        <a:pt x="2429" y="2653"/>
                      </a:cubicBezTo>
                      <a:cubicBezTo>
                        <a:pt x="2429" y="2823"/>
                        <a:pt x="2590" y="2960"/>
                        <a:pt x="2760" y="2960"/>
                      </a:cubicBezTo>
                      <a:cubicBezTo>
                        <a:pt x="2929" y="2960"/>
                        <a:pt x="3075" y="2823"/>
                        <a:pt x="3075" y="2653"/>
                      </a:cubicBezTo>
                      <a:lnTo>
                        <a:pt x="3075" y="587"/>
                      </a:lnTo>
                      <a:close/>
                      <a:moveTo>
                        <a:pt x="589" y="2428"/>
                      </a:moveTo>
                      <a:cubicBezTo>
                        <a:pt x="1251" y="2428"/>
                        <a:pt x="1251" y="2428"/>
                        <a:pt x="1251" y="2428"/>
                      </a:cubicBezTo>
                      <a:cubicBezTo>
                        <a:pt x="1251" y="2624"/>
                        <a:pt x="1251" y="2624"/>
                        <a:pt x="1251" y="2624"/>
                      </a:cubicBezTo>
                      <a:cubicBezTo>
                        <a:pt x="589" y="2624"/>
                        <a:pt x="589" y="2624"/>
                        <a:pt x="589" y="2624"/>
                      </a:cubicBezTo>
                      <a:lnTo>
                        <a:pt x="589" y="2428"/>
                      </a:lnTo>
                      <a:close/>
                      <a:moveTo>
                        <a:pt x="589" y="2028"/>
                      </a:moveTo>
                      <a:cubicBezTo>
                        <a:pt x="1439" y="2028"/>
                        <a:pt x="1439" y="2028"/>
                        <a:pt x="1439" y="2028"/>
                      </a:cubicBezTo>
                      <a:cubicBezTo>
                        <a:pt x="1439" y="2232"/>
                        <a:pt x="1439" y="2232"/>
                        <a:pt x="1439" y="2232"/>
                      </a:cubicBezTo>
                      <a:cubicBezTo>
                        <a:pt x="589" y="2232"/>
                        <a:pt x="589" y="2232"/>
                        <a:pt x="589" y="2232"/>
                      </a:cubicBezTo>
                      <a:lnTo>
                        <a:pt x="589" y="2028"/>
                      </a:lnTo>
                      <a:close/>
                      <a:moveTo>
                        <a:pt x="1840" y="2232"/>
                      </a:moveTo>
                      <a:cubicBezTo>
                        <a:pt x="1636" y="2232"/>
                        <a:pt x="1636" y="2232"/>
                        <a:pt x="1636" y="2232"/>
                      </a:cubicBezTo>
                      <a:cubicBezTo>
                        <a:pt x="1636" y="2028"/>
                        <a:pt x="1636" y="2028"/>
                        <a:pt x="1636" y="2028"/>
                      </a:cubicBezTo>
                      <a:cubicBezTo>
                        <a:pt x="1840" y="2028"/>
                        <a:pt x="1840" y="2028"/>
                        <a:pt x="1840" y="2028"/>
                      </a:cubicBezTo>
                      <a:lnTo>
                        <a:pt x="1840" y="2232"/>
                      </a:lnTo>
                      <a:close/>
                      <a:moveTo>
                        <a:pt x="1439" y="1635"/>
                      </a:moveTo>
                      <a:cubicBezTo>
                        <a:pt x="1840" y="1635"/>
                        <a:pt x="1840" y="1635"/>
                        <a:pt x="1840" y="1635"/>
                      </a:cubicBezTo>
                      <a:cubicBezTo>
                        <a:pt x="1840" y="1840"/>
                        <a:pt x="1840" y="1840"/>
                        <a:pt x="1840" y="1840"/>
                      </a:cubicBezTo>
                      <a:cubicBezTo>
                        <a:pt x="1439" y="1840"/>
                        <a:pt x="1439" y="1840"/>
                        <a:pt x="1439" y="1840"/>
                      </a:cubicBezTo>
                      <a:lnTo>
                        <a:pt x="1439" y="1635"/>
                      </a:lnTo>
                      <a:close/>
                      <a:moveTo>
                        <a:pt x="589" y="597"/>
                      </a:moveTo>
                      <a:cubicBezTo>
                        <a:pt x="1840" y="597"/>
                        <a:pt x="1840" y="597"/>
                        <a:pt x="1840" y="597"/>
                      </a:cubicBezTo>
                      <a:cubicBezTo>
                        <a:pt x="1840" y="1439"/>
                        <a:pt x="1840" y="1439"/>
                        <a:pt x="1840" y="1439"/>
                      </a:cubicBezTo>
                      <a:cubicBezTo>
                        <a:pt x="589" y="1439"/>
                        <a:pt x="589" y="1439"/>
                        <a:pt x="589" y="1439"/>
                      </a:cubicBezTo>
                      <a:lnTo>
                        <a:pt x="589" y="597"/>
                      </a:lnTo>
                      <a:close/>
                      <a:moveTo>
                        <a:pt x="1243" y="1840"/>
                      </a:moveTo>
                      <a:cubicBezTo>
                        <a:pt x="589" y="1840"/>
                        <a:pt x="589" y="1840"/>
                        <a:pt x="589" y="1840"/>
                      </a:cubicBezTo>
                      <a:cubicBezTo>
                        <a:pt x="589" y="1635"/>
                        <a:pt x="589" y="1635"/>
                        <a:pt x="589" y="1635"/>
                      </a:cubicBezTo>
                      <a:cubicBezTo>
                        <a:pt x="1243" y="1635"/>
                        <a:pt x="1243" y="1635"/>
                        <a:pt x="1243" y="1635"/>
                      </a:cubicBezTo>
                      <a:lnTo>
                        <a:pt x="1243" y="1840"/>
                      </a:ln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latin typeface="+mn-lt"/>
                    <a:ea typeface="+mn-ea"/>
                    <a:cs typeface="+mn-ea"/>
                    <a:sym typeface="+mn-lt"/>
                  </a:endParaRPr>
                </a:p>
              </p:txBody>
            </p:sp>
          </p:grpSp>
          <p:grpSp>
            <p:nvGrpSpPr>
              <p:cNvPr id="24" name="组合 23"/>
              <p:cNvGrpSpPr/>
              <p:nvPr/>
            </p:nvGrpSpPr>
            <p:grpSpPr>
              <a:xfrm>
                <a:off x="4597" y="4698"/>
                <a:ext cx="713" cy="712"/>
                <a:chOff x="9374" y="9115"/>
                <a:chExt cx="765" cy="765"/>
              </a:xfrm>
            </p:grpSpPr>
            <p:sp>
              <p:nvSpPr>
                <p:cNvPr id="30" name="流程图: 可选过程 29"/>
                <p:cNvSpPr/>
                <p:nvPr/>
              </p:nvSpPr>
              <p:spPr>
                <a:xfrm>
                  <a:off x="9374" y="9115"/>
                  <a:ext cx="765" cy="765"/>
                </a:xfrm>
                <a:prstGeom prst="flowChartAlternateProcess">
                  <a:avLst/>
                </a:prstGeom>
                <a:solidFill>
                  <a:srgbClr val="565E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书写"/>
                <p:cNvSpPr/>
                <p:nvPr/>
              </p:nvSpPr>
              <p:spPr bwMode="auto">
                <a:xfrm>
                  <a:off x="9537" y="9288"/>
                  <a:ext cx="420" cy="420"/>
                </a:xfrm>
                <a:custGeom>
                  <a:avLst/>
                  <a:gdLst>
                    <a:gd name="T0" fmla="*/ 1767542 w 3927"/>
                    <a:gd name="T1" fmla="*/ 308011 h 3928"/>
                    <a:gd name="T2" fmla="*/ 1684137 w 3927"/>
                    <a:gd name="T3" fmla="*/ 390514 h 3928"/>
                    <a:gd name="T4" fmla="*/ 1406885 w 3927"/>
                    <a:gd name="T5" fmla="*/ 115046 h 3928"/>
                    <a:gd name="T6" fmla="*/ 1490290 w 3927"/>
                    <a:gd name="T7" fmla="*/ 32084 h 3928"/>
                    <a:gd name="T8" fmla="*/ 1597525 w 3927"/>
                    <a:gd name="T9" fmla="*/ 28876 h 3928"/>
                    <a:gd name="T10" fmla="*/ 1770750 w 3927"/>
                    <a:gd name="T11" fmla="*/ 200757 h 3928"/>
                    <a:gd name="T12" fmla="*/ 1767542 w 3927"/>
                    <a:gd name="T13" fmla="*/ 308011 h 3928"/>
                    <a:gd name="T14" fmla="*/ 1032021 w 3927"/>
                    <a:gd name="T15" fmla="*/ 1039078 h 3928"/>
                    <a:gd name="T16" fmla="*/ 754768 w 3927"/>
                    <a:gd name="T17" fmla="*/ 763152 h 3928"/>
                    <a:gd name="T18" fmla="*/ 1364724 w 3927"/>
                    <a:gd name="T19" fmla="*/ 156756 h 3928"/>
                    <a:gd name="T20" fmla="*/ 1641977 w 3927"/>
                    <a:gd name="T21" fmla="*/ 432682 h 3928"/>
                    <a:gd name="T22" fmla="*/ 1032021 w 3927"/>
                    <a:gd name="T23" fmla="*/ 1039078 h 3928"/>
                    <a:gd name="T24" fmla="*/ 993526 w 3927"/>
                    <a:gd name="T25" fmla="*/ 1077121 h 3928"/>
                    <a:gd name="T26" fmla="*/ 605373 w 3927"/>
                    <a:gd name="T27" fmla="*/ 1187584 h 3928"/>
                    <a:gd name="T28" fmla="*/ 716274 w 3927"/>
                    <a:gd name="T29" fmla="*/ 801653 h 3928"/>
                    <a:gd name="T30" fmla="*/ 993526 w 3927"/>
                    <a:gd name="T31" fmla="*/ 1077121 h 3928"/>
                    <a:gd name="T32" fmla="*/ 352867 w 3927"/>
                    <a:gd name="T33" fmla="*/ 226883 h 3928"/>
                    <a:gd name="T34" fmla="*/ 179641 w 3927"/>
                    <a:gd name="T35" fmla="*/ 400597 h 3928"/>
                    <a:gd name="T36" fmla="*/ 179641 w 3927"/>
                    <a:gd name="T37" fmla="*/ 1447468 h 3928"/>
                    <a:gd name="T38" fmla="*/ 352867 w 3927"/>
                    <a:gd name="T39" fmla="*/ 1620724 h 3928"/>
                    <a:gd name="T40" fmla="*/ 1400011 w 3927"/>
                    <a:gd name="T41" fmla="*/ 1620724 h 3928"/>
                    <a:gd name="T42" fmla="*/ 1573236 w 3927"/>
                    <a:gd name="T43" fmla="*/ 1447468 h 3928"/>
                    <a:gd name="T44" fmla="*/ 1573236 w 3927"/>
                    <a:gd name="T45" fmla="*/ 759485 h 3928"/>
                    <a:gd name="T46" fmla="*/ 1752419 w 3927"/>
                    <a:gd name="T47" fmla="*/ 585771 h 3928"/>
                    <a:gd name="T48" fmla="*/ 1752419 w 3927"/>
                    <a:gd name="T49" fmla="*/ 1511178 h 3928"/>
                    <a:gd name="T50" fmla="*/ 1457753 w 3927"/>
                    <a:gd name="T51" fmla="*/ 1800397 h 3928"/>
                    <a:gd name="T52" fmla="*/ 289168 w 3927"/>
                    <a:gd name="T53" fmla="*/ 1800397 h 3928"/>
                    <a:gd name="T54" fmla="*/ 0 w 3927"/>
                    <a:gd name="T55" fmla="*/ 1511178 h 3928"/>
                    <a:gd name="T56" fmla="*/ 0 w 3927"/>
                    <a:gd name="T57" fmla="*/ 354304 h 3928"/>
                    <a:gd name="T58" fmla="*/ 289168 w 3927"/>
                    <a:gd name="T59" fmla="*/ 47210 h 3928"/>
                    <a:gd name="T60" fmla="*/ 1214412 w 3927"/>
                    <a:gd name="T61" fmla="*/ 47210 h 3928"/>
                    <a:gd name="T62" fmla="*/ 1040728 w 3927"/>
                    <a:gd name="T63" fmla="*/ 226883 h 3928"/>
                    <a:gd name="T64" fmla="*/ 352867 w 3927"/>
                    <a:gd name="T65" fmla="*/ 226883 h 39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27" h="3928">
                      <a:moveTo>
                        <a:pt x="3857" y="672"/>
                      </a:moveTo>
                      <a:cubicBezTo>
                        <a:pt x="3675" y="852"/>
                        <a:pt x="3675" y="852"/>
                        <a:pt x="3675" y="852"/>
                      </a:cubicBezTo>
                      <a:cubicBezTo>
                        <a:pt x="3070" y="251"/>
                        <a:pt x="3070" y="251"/>
                        <a:pt x="3070" y="251"/>
                      </a:cubicBezTo>
                      <a:cubicBezTo>
                        <a:pt x="3252" y="70"/>
                        <a:pt x="3252" y="70"/>
                        <a:pt x="3252" y="70"/>
                      </a:cubicBezTo>
                      <a:cubicBezTo>
                        <a:pt x="3319" y="4"/>
                        <a:pt x="3424" y="0"/>
                        <a:pt x="3486" y="63"/>
                      </a:cubicBezTo>
                      <a:cubicBezTo>
                        <a:pt x="3864" y="438"/>
                        <a:pt x="3864" y="438"/>
                        <a:pt x="3864" y="438"/>
                      </a:cubicBezTo>
                      <a:cubicBezTo>
                        <a:pt x="3927" y="501"/>
                        <a:pt x="3924" y="605"/>
                        <a:pt x="3857" y="672"/>
                      </a:cubicBezTo>
                      <a:close/>
                      <a:moveTo>
                        <a:pt x="2252" y="2267"/>
                      </a:moveTo>
                      <a:cubicBezTo>
                        <a:pt x="1647" y="1665"/>
                        <a:pt x="1647" y="1665"/>
                        <a:pt x="1647" y="1665"/>
                      </a:cubicBezTo>
                      <a:cubicBezTo>
                        <a:pt x="2978" y="342"/>
                        <a:pt x="2978" y="342"/>
                        <a:pt x="2978" y="342"/>
                      </a:cubicBezTo>
                      <a:cubicBezTo>
                        <a:pt x="3583" y="944"/>
                        <a:pt x="3583" y="944"/>
                        <a:pt x="3583" y="944"/>
                      </a:cubicBezTo>
                      <a:lnTo>
                        <a:pt x="2252" y="2267"/>
                      </a:lnTo>
                      <a:close/>
                      <a:moveTo>
                        <a:pt x="2168" y="2350"/>
                      </a:moveTo>
                      <a:cubicBezTo>
                        <a:pt x="1321" y="2591"/>
                        <a:pt x="1321" y="2591"/>
                        <a:pt x="1321" y="2591"/>
                      </a:cubicBezTo>
                      <a:cubicBezTo>
                        <a:pt x="1563" y="1749"/>
                        <a:pt x="1563" y="1749"/>
                        <a:pt x="1563" y="1749"/>
                      </a:cubicBezTo>
                      <a:lnTo>
                        <a:pt x="2168" y="2350"/>
                      </a:lnTo>
                      <a:close/>
                      <a:moveTo>
                        <a:pt x="770" y="495"/>
                      </a:moveTo>
                      <a:cubicBezTo>
                        <a:pt x="561" y="495"/>
                        <a:pt x="392" y="665"/>
                        <a:pt x="392" y="874"/>
                      </a:cubicBezTo>
                      <a:cubicBezTo>
                        <a:pt x="392" y="3158"/>
                        <a:pt x="392" y="3158"/>
                        <a:pt x="392" y="3158"/>
                      </a:cubicBezTo>
                      <a:cubicBezTo>
                        <a:pt x="392" y="3367"/>
                        <a:pt x="561" y="3536"/>
                        <a:pt x="770" y="3536"/>
                      </a:cubicBezTo>
                      <a:cubicBezTo>
                        <a:pt x="3055" y="3536"/>
                        <a:pt x="3055" y="3536"/>
                        <a:pt x="3055" y="3536"/>
                      </a:cubicBezTo>
                      <a:cubicBezTo>
                        <a:pt x="3264" y="3536"/>
                        <a:pt x="3433" y="3367"/>
                        <a:pt x="3433" y="3158"/>
                      </a:cubicBezTo>
                      <a:cubicBezTo>
                        <a:pt x="3433" y="1657"/>
                        <a:pt x="3433" y="1657"/>
                        <a:pt x="3433" y="1657"/>
                      </a:cubicBezTo>
                      <a:cubicBezTo>
                        <a:pt x="3824" y="1278"/>
                        <a:pt x="3824" y="1278"/>
                        <a:pt x="3824" y="1278"/>
                      </a:cubicBezTo>
                      <a:cubicBezTo>
                        <a:pt x="3824" y="3297"/>
                        <a:pt x="3824" y="3297"/>
                        <a:pt x="3824" y="3297"/>
                      </a:cubicBezTo>
                      <a:cubicBezTo>
                        <a:pt x="3824" y="3645"/>
                        <a:pt x="3529" y="3928"/>
                        <a:pt x="3181" y="3928"/>
                      </a:cubicBezTo>
                      <a:cubicBezTo>
                        <a:pt x="631" y="3928"/>
                        <a:pt x="631" y="3928"/>
                        <a:pt x="631" y="3928"/>
                      </a:cubicBezTo>
                      <a:cubicBezTo>
                        <a:pt x="283" y="3928"/>
                        <a:pt x="0" y="3645"/>
                        <a:pt x="0" y="3297"/>
                      </a:cubicBezTo>
                      <a:cubicBezTo>
                        <a:pt x="0" y="773"/>
                        <a:pt x="0" y="773"/>
                        <a:pt x="0" y="773"/>
                      </a:cubicBezTo>
                      <a:cubicBezTo>
                        <a:pt x="0" y="425"/>
                        <a:pt x="283" y="103"/>
                        <a:pt x="631" y="103"/>
                      </a:cubicBezTo>
                      <a:cubicBezTo>
                        <a:pt x="2650" y="103"/>
                        <a:pt x="2650" y="103"/>
                        <a:pt x="2650" y="103"/>
                      </a:cubicBezTo>
                      <a:cubicBezTo>
                        <a:pt x="2271" y="495"/>
                        <a:pt x="2271" y="495"/>
                        <a:pt x="2271" y="495"/>
                      </a:cubicBezTo>
                      <a:lnTo>
                        <a:pt x="770" y="495"/>
                      </a:ln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latin typeface="+mn-lt"/>
                    <a:ea typeface="+mn-ea"/>
                    <a:cs typeface="+mn-ea"/>
                    <a:sym typeface="+mn-lt"/>
                  </a:endParaRPr>
                </a:p>
              </p:txBody>
            </p:sp>
          </p:grpSp>
          <p:sp>
            <p:nvSpPr>
              <p:cNvPr id="36" name="圆角矩形 35"/>
              <p:cNvSpPr/>
              <p:nvPr/>
            </p:nvSpPr>
            <p:spPr>
              <a:xfrm>
                <a:off x="2250" y="5734"/>
                <a:ext cx="3194" cy="2043"/>
              </a:xfrm>
              <a:prstGeom prst="roundRect">
                <a:avLst/>
              </a:prstGeom>
              <a:solidFill>
                <a:srgbClr val="565E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8" name="圆角矩形 37"/>
              <p:cNvSpPr/>
              <p:nvPr/>
            </p:nvSpPr>
            <p:spPr>
              <a:xfrm>
                <a:off x="2259" y="2082"/>
                <a:ext cx="3184" cy="432"/>
              </a:xfrm>
              <a:prstGeom prst="roundRect">
                <a:avLst>
                  <a:gd name="adj" fmla="val 50000"/>
                </a:avLst>
              </a:prstGeom>
              <a:noFill/>
              <a:ln>
                <a:solidFill>
                  <a:srgbClr val="565E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39" name="图片 38" descr="4127790"/>
              <p:cNvPicPr>
                <a:picLocks noChangeAspect="1"/>
              </p:cNvPicPr>
              <p:nvPr/>
            </p:nvPicPr>
            <p:blipFill>
              <a:blip r:embed="rId1"/>
              <a:stretch>
                <a:fillRect/>
              </a:stretch>
            </p:blipFill>
            <p:spPr>
              <a:xfrm>
                <a:off x="4946" y="2158"/>
                <a:ext cx="282" cy="281"/>
              </a:xfrm>
              <a:prstGeom prst="rect">
                <a:avLst/>
              </a:prstGeom>
            </p:spPr>
          </p:pic>
          <p:sp>
            <p:nvSpPr>
              <p:cNvPr id="43" name="椭圆 42"/>
              <p:cNvSpPr/>
              <p:nvPr/>
            </p:nvSpPr>
            <p:spPr>
              <a:xfrm>
                <a:off x="2338" y="8030"/>
                <a:ext cx="816" cy="817"/>
              </a:xfrm>
              <a:prstGeom prst="ellipse">
                <a:avLst/>
              </a:prstGeom>
              <a:solidFill>
                <a:schemeClr val="bg1"/>
              </a:solidFill>
              <a:ln>
                <a:noFill/>
              </a:ln>
              <a:effectLst>
                <a:outerShdw blurRad="190500" sx="108000" sy="108000" algn="ctr" rotWithShape="0">
                  <a:srgbClr val="565E86">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52" name="图片 51" descr="20062957"/>
              <p:cNvPicPr>
                <a:picLocks noChangeAspect="1"/>
              </p:cNvPicPr>
              <p:nvPr/>
            </p:nvPicPr>
            <p:blipFill>
              <a:blip r:embed="rId2"/>
              <a:stretch>
                <a:fillRect/>
              </a:stretch>
            </p:blipFill>
            <p:spPr>
              <a:xfrm>
                <a:off x="2562" y="8255"/>
                <a:ext cx="369" cy="369"/>
              </a:xfrm>
              <a:prstGeom prst="rect">
                <a:avLst/>
              </a:prstGeom>
            </p:spPr>
          </p:pic>
          <p:grpSp>
            <p:nvGrpSpPr>
              <p:cNvPr id="56" name="组合 55"/>
              <p:cNvGrpSpPr/>
              <p:nvPr/>
            </p:nvGrpSpPr>
            <p:grpSpPr>
              <a:xfrm>
                <a:off x="3439" y="8031"/>
                <a:ext cx="816" cy="816"/>
                <a:chOff x="3548" y="8051"/>
                <a:chExt cx="816" cy="816"/>
              </a:xfrm>
            </p:grpSpPr>
            <p:sp>
              <p:nvSpPr>
                <p:cNvPr id="63" name="椭圆 62"/>
                <p:cNvSpPr/>
                <p:nvPr/>
              </p:nvSpPr>
              <p:spPr>
                <a:xfrm>
                  <a:off x="3548" y="8051"/>
                  <a:ext cx="816" cy="817"/>
                </a:xfrm>
                <a:prstGeom prst="ellipse">
                  <a:avLst/>
                </a:prstGeom>
                <a:solidFill>
                  <a:schemeClr val="bg1"/>
                </a:solidFill>
                <a:ln>
                  <a:noFill/>
                </a:ln>
                <a:effectLst>
                  <a:outerShdw blurRad="190500" sx="108000" sy="108000" algn="ctr" rotWithShape="0">
                    <a:srgbClr val="565E86">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64" name="图片 63" descr="3506668"/>
                <p:cNvPicPr>
                  <a:picLocks noChangeAspect="1"/>
                </p:cNvPicPr>
                <p:nvPr/>
              </p:nvPicPr>
              <p:blipFill>
                <a:blip r:embed="rId3"/>
                <a:stretch>
                  <a:fillRect/>
                </a:stretch>
              </p:blipFill>
              <p:spPr>
                <a:xfrm>
                  <a:off x="3750" y="8255"/>
                  <a:ext cx="412" cy="412"/>
                </a:xfrm>
                <a:prstGeom prst="rect">
                  <a:avLst/>
                </a:prstGeom>
              </p:spPr>
            </p:pic>
          </p:grpSp>
          <p:grpSp>
            <p:nvGrpSpPr>
              <p:cNvPr id="65" name="组合 64"/>
              <p:cNvGrpSpPr/>
              <p:nvPr/>
            </p:nvGrpSpPr>
            <p:grpSpPr>
              <a:xfrm>
                <a:off x="4547" y="8031"/>
                <a:ext cx="816" cy="816"/>
                <a:chOff x="4763" y="8051"/>
                <a:chExt cx="816" cy="816"/>
              </a:xfrm>
            </p:grpSpPr>
            <p:sp>
              <p:nvSpPr>
                <p:cNvPr id="66" name="椭圆 65"/>
                <p:cNvSpPr/>
                <p:nvPr/>
              </p:nvSpPr>
              <p:spPr>
                <a:xfrm>
                  <a:off x="4763" y="8051"/>
                  <a:ext cx="816" cy="817"/>
                </a:xfrm>
                <a:prstGeom prst="ellipse">
                  <a:avLst/>
                </a:prstGeom>
                <a:solidFill>
                  <a:schemeClr val="bg1"/>
                </a:solidFill>
                <a:ln>
                  <a:noFill/>
                </a:ln>
                <a:effectLst>
                  <a:outerShdw blurRad="190500" sx="108000" sy="108000" algn="ctr" rotWithShape="0">
                    <a:srgbClr val="565E86">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67" name="图片 66" descr="3632454"/>
                <p:cNvPicPr>
                  <a:picLocks noChangeAspect="1"/>
                </p:cNvPicPr>
                <p:nvPr/>
              </p:nvPicPr>
              <p:blipFill>
                <a:blip r:embed="rId4"/>
                <a:stretch>
                  <a:fillRect/>
                </a:stretch>
              </p:blipFill>
              <p:spPr>
                <a:xfrm>
                  <a:off x="5005" y="8294"/>
                  <a:ext cx="330" cy="330"/>
                </a:xfrm>
                <a:prstGeom prst="rect">
                  <a:avLst/>
                </a:prstGeom>
              </p:spPr>
            </p:pic>
          </p:grpSp>
        </p:grpSp>
        <p:sp>
          <p:nvSpPr>
            <p:cNvPr id="68" name="圆角矩形 67"/>
            <p:cNvSpPr/>
            <p:nvPr/>
          </p:nvSpPr>
          <p:spPr>
            <a:xfrm>
              <a:off x="3092" y="1415"/>
              <a:ext cx="1518" cy="468"/>
            </a:xfrm>
            <a:prstGeom prst="roundRect">
              <a:avLst>
                <a:gd name="adj" fmla="val 33109"/>
              </a:avLst>
            </a:prstGeom>
            <a:solidFill>
              <a:srgbClr val="565E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000">
                <a:cs typeface="+mn-ea"/>
                <a:sym typeface="+mn-lt"/>
              </a:endParaRPr>
            </a:p>
          </p:txBody>
        </p:sp>
      </p:grpSp>
      <p:grpSp>
        <p:nvGrpSpPr>
          <p:cNvPr id="69" name="组合 68"/>
          <p:cNvGrpSpPr/>
          <p:nvPr/>
        </p:nvGrpSpPr>
        <p:grpSpPr>
          <a:xfrm>
            <a:off x="7843520" y="250190"/>
            <a:ext cx="3103245" cy="6350635"/>
            <a:chOff x="1725" y="1415"/>
            <a:chExt cx="4240" cy="7970"/>
          </a:xfrm>
        </p:grpSpPr>
        <p:sp>
          <p:nvSpPr>
            <p:cNvPr id="70" name="圆角矩形 69"/>
            <p:cNvSpPr/>
            <p:nvPr/>
          </p:nvSpPr>
          <p:spPr>
            <a:xfrm>
              <a:off x="1725" y="1415"/>
              <a:ext cx="4241" cy="7970"/>
            </a:xfrm>
            <a:prstGeom prst="roundRect">
              <a:avLst>
                <a:gd name="adj" fmla="val 9936"/>
              </a:avLst>
            </a:prstGeom>
            <a:solidFill>
              <a:srgbClr val="565E86"/>
            </a:solidFill>
            <a:ln>
              <a:noFill/>
            </a:ln>
            <a:effectLst>
              <a:outerShdw blurRad="190500" sx="101000" sy="101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1" name="组合 70"/>
            <p:cNvGrpSpPr/>
            <p:nvPr/>
          </p:nvGrpSpPr>
          <p:grpSpPr>
            <a:xfrm>
              <a:off x="1916" y="1626"/>
              <a:ext cx="3860" cy="7548"/>
              <a:chOff x="1916" y="1626"/>
              <a:chExt cx="3860" cy="7548"/>
            </a:xfrm>
          </p:grpSpPr>
          <p:sp>
            <p:nvSpPr>
              <p:cNvPr id="72" name="圆角矩形 71"/>
              <p:cNvSpPr/>
              <p:nvPr/>
            </p:nvSpPr>
            <p:spPr>
              <a:xfrm>
                <a:off x="1916" y="1626"/>
                <a:ext cx="3860" cy="7548"/>
              </a:xfrm>
              <a:prstGeom prst="roundRect">
                <a:avLst>
                  <a:gd name="adj" fmla="val 993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 name="圆角矩形 72"/>
              <p:cNvSpPr/>
              <p:nvPr/>
            </p:nvSpPr>
            <p:spPr>
              <a:xfrm>
                <a:off x="2249" y="2709"/>
                <a:ext cx="3195" cy="1640"/>
              </a:xfrm>
              <a:prstGeom prst="roundRect">
                <a:avLst/>
              </a:prstGeom>
              <a:solidFill>
                <a:srgbClr val="565E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4" name="组合 73"/>
              <p:cNvGrpSpPr/>
              <p:nvPr/>
            </p:nvGrpSpPr>
            <p:grpSpPr>
              <a:xfrm>
                <a:off x="2389" y="4705"/>
                <a:ext cx="713" cy="714"/>
                <a:chOff x="14294" y="6243"/>
                <a:chExt cx="765" cy="765"/>
              </a:xfrm>
            </p:grpSpPr>
            <p:sp>
              <p:nvSpPr>
                <p:cNvPr id="75" name="流程图: 可选过程 74"/>
                <p:cNvSpPr/>
                <p:nvPr/>
              </p:nvSpPr>
              <p:spPr>
                <a:xfrm>
                  <a:off x="14294" y="6243"/>
                  <a:ext cx="765" cy="765"/>
                </a:xfrm>
                <a:prstGeom prst="flowChartAlternateProcess">
                  <a:avLst/>
                </a:prstGeom>
                <a:solidFill>
                  <a:srgbClr val="565E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6" name="流程图: 可选过程 75"/>
                <p:cNvSpPr/>
                <p:nvPr/>
              </p:nvSpPr>
              <p:spPr>
                <a:xfrm>
                  <a:off x="14462" y="6415"/>
                  <a:ext cx="170" cy="170"/>
                </a:xfrm>
                <a:prstGeom prst="flowChartAlternateProcess">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7" name="流程图: 可选过程 76"/>
                <p:cNvSpPr/>
                <p:nvPr/>
              </p:nvSpPr>
              <p:spPr>
                <a:xfrm>
                  <a:off x="14462" y="6684"/>
                  <a:ext cx="170" cy="170"/>
                </a:xfrm>
                <a:prstGeom prst="flowChartAlternateProcess">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8" name="流程图: 可选过程 77"/>
                <p:cNvSpPr/>
                <p:nvPr/>
              </p:nvSpPr>
              <p:spPr>
                <a:xfrm>
                  <a:off x="14728" y="6684"/>
                  <a:ext cx="170" cy="170"/>
                </a:xfrm>
                <a:prstGeom prst="flowChartAlternateProcess">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9" name=" 47"/>
                <p:cNvSpPr/>
                <p:nvPr/>
              </p:nvSpPr>
              <p:spPr>
                <a:xfrm>
                  <a:off x="14721" y="6420"/>
                  <a:ext cx="170" cy="17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cs typeface="+mn-ea"/>
                    <a:sym typeface="+mn-lt"/>
                  </a:endParaRPr>
                </a:p>
              </p:txBody>
            </p:sp>
          </p:grpSp>
          <p:grpSp>
            <p:nvGrpSpPr>
              <p:cNvPr id="80" name="组合 79"/>
              <p:cNvGrpSpPr/>
              <p:nvPr/>
            </p:nvGrpSpPr>
            <p:grpSpPr>
              <a:xfrm>
                <a:off x="3487" y="4698"/>
                <a:ext cx="720" cy="720"/>
                <a:chOff x="11844" y="7756"/>
                <a:chExt cx="765" cy="765"/>
              </a:xfrm>
            </p:grpSpPr>
            <p:sp>
              <p:nvSpPr>
                <p:cNvPr id="81" name="流程图: 可选过程 80"/>
                <p:cNvSpPr/>
                <p:nvPr/>
              </p:nvSpPr>
              <p:spPr>
                <a:xfrm>
                  <a:off x="11844" y="7756"/>
                  <a:ext cx="765" cy="765"/>
                </a:xfrm>
                <a:prstGeom prst="flowChartAlternateProcess">
                  <a:avLst/>
                </a:prstGeom>
                <a:solidFill>
                  <a:srgbClr val="565E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2" name="书本"/>
                <p:cNvSpPr/>
                <p:nvPr/>
              </p:nvSpPr>
              <p:spPr bwMode="auto">
                <a:xfrm>
                  <a:off x="12026" y="7917"/>
                  <a:ext cx="403" cy="450"/>
                </a:xfrm>
                <a:custGeom>
                  <a:avLst/>
                  <a:gdLst>
                    <a:gd name="T0" fmla="*/ 1457935 w 3279"/>
                    <a:gd name="T1" fmla="*/ 1800397 h 3279"/>
                    <a:gd name="T2" fmla="*/ 336911 w 3279"/>
                    <a:gd name="T3" fmla="*/ 1800397 h 3279"/>
                    <a:gd name="T4" fmla="*/ 0 w 3279"/>
                    <a:gd name="T5" fmla="*/ 1458876 h 3279"/>
                    <a:gd name="T6" fmla="*/ 0 w 3279"/>
                    <a:gd name="T7" fmla="*/ 0 h 3279"/>
                    <a:gd name="T8" fmla="*/ 1332828 w 3279"/>
                    <a:gd name="T9" fmla="*/ 0 h 3279"/>
                    <a:gd name="T10" fmla="*/ 1332828 w 3279"/>
                    <a:gd name="T11" fmla="*/ 107618 h 3279"/>
                    <a:gd name="T12" fmla="*/ 1584139 w 3279"/>
                    <a:gd name="T13" fmla="*/ 107618 h 3279"/>
                    <a:gd name="T14" fmla="*/ 1584139 w 3279"/>
                    <a:gd name="T15" fmla="*/ 107618 h 3279"/>
                    <a:gd name="T16" fmla="*/ 1584139 w 3279"/>
                    <a:gd name="T17" fmla="*/ 215235 h 3279"/>
                    <a:gd name="T18" fmla="*/ 1682359 w 3279"/>
                    <a:gd name="T19" fmla="*/ 215235 h 3279"/>
                    <a:gd name="T20" fmla="*/ 1799235 w 3279"/>
                    <a:gd name="T21" fmla="*/ 215235 h 3279"/>
                    <a:gd name="T22" fmla="*/ 1799235 w 3279"/>
                    <a:gd name="T23" fmla="*/ 1458876 h 3279"/>
                    <a:gd name="T24" fmla="*/ 1457935 w 3279"/>
                    <a:gd name="T25" fmla="*/ 1800397 h 3279"/>
                    <a:gd name="T26" fmla="*/ 1189064 w 3279"/>
                    <a:gd name="T27" fmla="*/ 143307 h 3279"/>
                    <a:gd name="T28" fmla="*/ 143763 w 3279"/>
                    <a:gd name="T29" fmla="*/ 143307 h 3279"/>
                    <a:gd name="T30" fmla="*/ 143763 w 3279"/>
                    <a:gd name="T31" fmla="*/ 1495115 h 3279"/>
                    <a:gd name="T32" fmla="*/ 264480 w 3279"/>
                    <a:gd name="T33" fmla="*/ 1620851 h 3279"/>
                    <a:gd name="T34" fmla="*/ 1189064 w 3279"/>
                    <a:gd name="T35" fmla="*/ 1620851 h 3279"/>
                    <a:gd name="T36" fmla="*/ 1189064 w 3279"/>
                    <a:gd name="T37" fmla="*/ 143307 h 3279"/>
                    <a:gd name="T38" fmla="*/ 1687297 w 3279"/>
                    <a:gd name="T39" fmla="*/ 322303 h 3279"/>
                    <a:gd name="T40" fmla="*/ 1584139 w 3279"/>
                    <a:gd name="T41" fmla="*/ 322303 h 3279"/>
                    <a:gd name="T42" fmla="*/ 1584139 w 3279"/>
                    <a:gd name="T43" fmla="*/ 1402871 h 3279"/>
                    <a:gd name="T44" fmla="*/ 1514452 w 3279"/>
                    <a:gd name="T45" fmla="*/ 1458876 h 3279"/>
                    <a:gd name="T46" fmla="*/ 1440376 w 3279"/>
                    <a:gd name="T47" fmla="*/ 1402871 h 3279"/>
                    <a:gd name="T48" fmla="*/ 1440376 w 3279"/>
                    <a:gd name="T49" fmla="*/ 215235 h 3279"/>
                    <a:gd name="T50" fmla="*/ 1332828 w 3279"/>
                    <a:gd name="T51" fmla="*/ 215235 h 3279"/>
                    <a:gd name="T52" fmla="*/ 1332828 w 3279"/>
                    <a:gd name="T53" fmla="*/ 1456680 h 3279"/>
                    <a:gd name="T54" fmla="*/ 1514452 w 3279"/>
                    <a:gd name="T55" fmla="*/ 1625244 h 3279"/>
                    <a:gd name="T56" fmla="*/ 1687297 w 3279"/>
                    <a:gd name="T57" fmla="*/ 1456680 h 3279"/>
                    <a:gd name="T58" fmla="*/ 1687297 w 3279"/>
                    <a:gd name="T59" fmla="*/ 322303 h 3279"/>
                    <a:gd name="T60" fmla="*/ 323193 w 3279"/>
                    <a:gd name="T61" fmla="*/ 1333139 h 3279"/>
                    <a:gd name="T62" fmla="*/ 686442 w 3279"/>
                    <a:gd name="T63" fmla="*/ 1333139 h 3279"/>
                    <a:gd name="T64" fmla="*/ 686442 w 3279"/>
                    <a:gd name="T65" fmla="*/ 1440757 h 3279"/>
                    <a:gd name="T66" fmla="*/ 323193 w 3279"/>
                    <a:gd name="T67" fmla="*/ 1440757 h 3279"/>
                    <a:gd name="T68" fmla="*/ 323193 w 3279"/>
                    <a:gd name="T69" fmla="*/ 1333139 h 3279"/>
                    <a:gd name="T70" fmla="*/ 323193 w 3279"/>
                    <a:gd name="T71" fmla="*/ 1113512 h 3279"/>
                    <a:gd name="T72" fmla="*/ 789600 w 3279"/>
                    <a:gd name="T73" fmla="*/ 1113512 h 3279"/>
                    <a:gd name="T74" fmla="*/ 789600 w 3279"/>
                    <a:gd name="T75" fmla="*/ 1225522 h 3279"/>
                    <a:gd name="T76" fmla="*/ 323193 w 3279"/>
                    <a:gd name="T77" fmla="*/ 1225522 h 3279"/>
                    <a:gd name="T78" fmla="*/ 323193 w 3279"/>
                    <a:gd name="T79" fmla="*/ 1113512 h 3279"/>
                    <a:gd name="T80" fmla="*/ 1009635 w 3279"/>
                    <a:gd name="T81" fmla="*/ 1225522 h 3279"/>
                    <a:gd name="T82" fmla="*/ 897697 w 3279"/>
                    <a:gd name="T83" fmla="*/ 1225522 h 3279"/>
                    <a:gd name="T84" fmla="*/ 897697 w 3279"/>
                    <a:gd name="T85" fmla="*/ 1113512 h 3279"/>
                    <a:gd name="T86" fmla="*/ 1009635 w 3279"/>
                    <a:gd name="T87" fmla="*/ 1113512 h 3279"/>
                    <a:gd name="T88" fmla="*/ 1009635 w 3279"/>
                    <a:gd name="T89" fmla="*/ 1225522 h 3279"/>
                    <a:gd name="T90" fmla="*/ 789600 w 3279"/>
                    <a:gd name="T91" fmla="*/ 897728 h 3279"/>
                    <a:gd name="T92" fmla="*/ 1009635 w 3279"/>
                    <a:gd name="T93" fmla="*/ 897728 h 3279"/>
                    <a:gd name="T94" fmla="*/ 1009635 w 3279"/>
                    <a:gd name="T95" fmla="*/ 1010287 h 3279"/>
                    <a:gd name="T96" fmla="*/ 789600 w 3279"/>
                    <a:gd name="T97" fmla="*/ 1010287 h 3279"/>
                    <a:gd name="T98" fmla="*/ 789600 w 3279"/>
                    <a:gd name="T99" fmla="*/ 897728 h 3279"/>
                    <a:gd name="T100" fmla="*/ 323193 w 3279"/>
                    <a:gd name="T101" fmla="*/ 327794 h 3279"/>
                    <a:gd name="T102" fmla="*/ 1009635 w 3279"/>
                    <a:gd name="T103" fmla="*/ 327794 h 3279"/>
                    <a:gd name="T104" fmla="*/ 1009635 w 3279"/>
                    <a:gd name="T105" fmla="*/ 790110 h 3279"/>
                    <a:gd name="T106" fmla="*/ 323193 w 3279"/>
                    <a:gd name="T107" fmla="*/ 790110 h 3279"/>
                    <a:gd name="T108" fmla="*/ 323193 w 3279"/>
                    <a:gd name="T109" fmla="*/ 327794 h 3279"/>
                    <a:gd name="T110" fmla="*/ 682052 w 3279"/>
                    <a:gd name="T111" fmla="*/ 1010287 h 3279"/>
                    <a:gd name="T112" fmla="*/ 323193 w 3279"/>
                    <a:gd name="T113" fmla="*/ 1010287 h 3279"/>
                    <a:gd name="T114" fmla="*/ 323193 w 3279"/>
                    <a:gd name="T115" fmla="*/ 897728 h 3279"/>
                    <a:gd name="T116" fmla="*/ 682052 w 3279"/>
                    <a:gd name="T117" fmla="*/ 897728 h 3279"/>
                    <a:gd name="T118" fmla="*/ 682052 w 3279"/>
                    <a:gd name="T119" fmla="*/ 1010287 h 327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3279" h="3279">
                      <a:moveTo>
                        <a:pt x="2657" y="3279"/>
                      </a:moveTo>
                      <a:cubicBezTo>
                        <a:pt x="614" y="3279"/>
                        <a:pt x="614" y="3279"/>
                        <a:pt x="614" y="3279"/>
                      </a:cubicBezTo>
                      <a:cubicBezTo>
                        <a:pt x="275" y="3279"/>
                        <a:pt x="0" y="2996"/>
                        <a:pt x="0" y="2657"/>
                      </a:cubicBezTo>
                      <a:cubicBezTo>
                        <a:pt x="0" y="0"/>
                        <a:pt x="0" y="0"/>
                        <a:pt x="0" y="0"/>
                      </a:cubicBezTo>
                      <a:cubicBezTo>
                        <a:pt x="2429" y="0"/>
                        <a:pt x="2429" y="0"/>
                        <a:pt x="2429" y="0"/>
                      </a:cubicBezTo>
                      <a:cubicBezTo>
                        <a:pt x="2429" y="196"/>
                        <a:pt x="2429" y="196"/>
                        <a:pt x="2429" y="196"/>
                      </a:cubicBezTo>
                      <a:cubicBezTo>
                        <a:pt x="2887" y="196"/>
                        <a:pt x="2887" y="196"/>
                        <a:pt x="2887" y="196"/>
                      </a:cubicBezTo>
                      <a:cubicBezTo>
                        <a:pt x="2887" y="196"/>
                        <a:pt x="2887" y="196"/>
                        <a:pt x="2887" y="196"/>
                      </a:cubicBezTo>
                      <a:cubicBezTo>
                        <a:pt x="2887" y="392"/>
                        <a:pt x="2887" y="392"/>
                        <a:pt x="2887" y="392"/>
                      </a:cubicBezTo>
                      <a:cubicBezTo>
                        <a:pt x="3066" y="392"/>
                        <a:pt x="3066" y="392"/>
                        <a:pt x="3066" y="392"/>
                      </a:cubicBezTo>
                      <a:cubicBezTo>
                        <a:pt x="3279" y="392"/>
                        <a:pt x="3279" y="392"/>
                        <a:pt x="3279" y="392"/>
                      </a:cubicBezTo>
                      <a:cubicBezTo>
                        <a:pt x="3279" y="2657"/>
                        <a:pt x="3279" y="2657"/>
                        <a:pt x="3279" y="2657"/>
                      </a:cubicBezTo>
                      <a:cubicBezTo>
                        <a:pt x="3279" y="2996"/>
                        <a:pt x="2996" y="3279"/>
                        <a:pt x="2657" y="3279"/>
                      </a:cubicBezTo>
                      <a:close/>
                      <a:moveTo>
                        <a:pt x="2167" y="261"/>
                      </a:moveTo>
                      <a:cubicBezTo>
                        <a:pt x="262" y="261"/>
                        <a:pt x="262" y="261"/>
                        <a:pt x="262" y="261"/>
                      </a:cubicBezTo>
                      <a:cubicBezTo>
                        <a:pt x="262" y="2723"/>
                        <a:pt x="262" y="2723"/>
                        <a:pt x="262" y="2723"/>
                      </a:cubicBezTo>
                      <a:cubicBezTo>
                        <a:pt x="262" y="2836"/>
                        <a:pt x="370" y="2952"/>
                        <a:pt x="482" y="2952"/>
                      </a:cubicBezTo>
                      <a:cubicBezTo>
                        <a:pt x="2167" y="2952"/>
                        <a:pt x="2167" y="2952"/>
                        <a:pt x="2167" y="2952"/>
                      </a:cubicBezTo>
                      <a:lnTo>
                        <a:pt x="2167" y="261"/>
                      </a:lnTo>
                      <a:close/>
                      <a:moveTo>
                        <a:pt x="3075" y="587"/>
                      </a:moveTo>
                      <a:cubicBezTo>
                        <a:pt x="2887" y="587"/>
                        <a:pt x="2887" y="587"/>
                        <a:pt x="2887" y="587"/>
                      </a:cubicBezTo>
                      <a:cubicBezTo>
                        <a:pt x="2887" y="2555"/>
                        <a:pt x="2887" y="2555"/>
                        <a:pt x="2887" y="2555"/>
                      </a:cubicBezTo>
                      <a:cubicBezTo>
                        <a:pt x="2887" y="2611"/>
                        <a:pt x="2816" y="2657"/>
                        <a:pt x="2760" y="2657"/>
                      </a:cubicBezTo>
                      <a:cubicBezTo>
                        <a:pt x="2703" y="2657"/>
                        <a:pt x="2625" y="2611"/>
                        <a:pt x="2625" y="2555"/>
                      </a:cubicBezTo>
                      <a:cubicBezTo>
                        <a:pt x="2625" y="392"/>
                        <a:pt x="2625" y="392"/>
                        <a:pt x="2625" y="392"/>
                      </a:cubicBezTo>
                      <a:cubicBezTo>
                        <a:pt x="2429" y="392"/>
                        <a:pt x="2429" y="392"/>
                        <a:pt x="2429" y="392"/>
                      </a:cubicBezTo>
                      <a:cubicBezTo>
                        <a:pt x="2429" y="2653"/>
                        <a:pt x="2429" y="2653"/>
                        <a:pt x="2429" y="2653"/>
                      </a:cubicBezTo>
                      <a:cubicBezTo>
                        <a:pt x="2429" y="2823"/>
                        <a:pt x="2590" y="2960"/>
                        <a:pt x="2760" y="2960"/>
                      </a:cubicBezTo>
                      <a:cubicBezTo>
                        <a:pt x="2929" y="2960"/>
                        <a:pt x="3075" y="2823"/>
                        <a:pt x="3075" y="2653"/>
                      </a:cubicBezTo>
                      <a:lnTo>
                        <a:pt x="3075" y="587"/>
                      </a:lnTo>
                      <a:close/>
                      <a:moveTo>
                        <a:pt x="589" y="2428"/>
                      </a:moveTo>
                      <a:cubicBezTo>
                        <a:pt x="1251" y="2428"/>
                        <a:pt x="1251" y="2428"/>
                        <a:pt x="1251" y="2428"/>
                      </a:cubicBezTo>
                      <a:cubicBezTo>
                        <a:pt x="1251" y="2624"/>
                        <a:pt x="1251" y="2624"/>
                        <a:pt x="1251" y="2624"/>
                      </a:cubicBezTo>
                      <a:cubicBezTo>
                        <a:pt x="589" y="2624"/>
                        <a:pt x="589" y="2624"/>
                        <a:pt x="589" y="2624"/>
                      </a:cubicBezTo>
                      <a:lnTo>
                        <a:pt x="589" y="2428"/>
                      </a:lnTo>
                      <a:close/>
                      <a:moveTo>
                        <a:pt x="589" y="2028"/>
                      </a:moveTo>
                      <a:cubicBezTo>
                        <a:pt x="1439" y="2028"/>
                        <a:pt x="1439" y="2028"/>
                        <a:pt x="1439" y="2028"/>
                      </a:cubicBezTo>
                      <a:cubicBezTo>
                        <a:pt x="1439" y="2232"/>
                        <a:pt x="1439" y="2232"/>
                        <a:pt x="1439" y="2232"/>
                      </a:cubicBezTo>
                      <a:cubicBezTo>
                        <a:pt x="589" y="2232"/>
                        <a:pt x="589" y="2232"/>
                        <a:pt x="589" y="2232"/>
                      </a:cubicBezTo>
                      <a:lnTo>
                        <a:pt x="589" y="2028"/>
                      </a:lnTo>
                      <a:close/>
                      <a:moveTo>
                        <a:pt x="1840" y="2232"/>
                      </a:moveTo>
                      <a:cubicBezTo>
                        <a:pt x="1636" y="2232"/>
                        <a:pt x="1636" y="2232"/>
                        <a:pt x="1636" y="2232"/>
                      </a:cubicBezTo>
                      <a:cubicBezTo>
                        <a:pt x="1636" y="2028"/>
                        <a:pt x="1636" y="2028"/>
                        <a:pt x="1636" y="2028"/>
                      </a:cubicBezTo>
                      <a:cubicBezTo>
                        <a:pt x="1840" y="2028"/>
                        <a:pt x="1840" y="2028"/>
                        <a:pt x="1840" y="2028"/>
                      </a:cubicBezTo>
                      <a:lnTo>
                        <a:pt x="1840" y="2232"/>
                      </a:lnTo>
                      <a:close/>
                      <a:moveTo>
                        <a:pt x="1439" y="1635"/>
                      </a:moveTo>
                      <a:cubicBezTo>
                        <a:pt x="1840" y="1635"/>
                        <a:pt x="1840" y="1635"/>
                        <a:pt x="1840" y="1635"/>
                      </a:cubicBezTo>
                      <a:cubicBezTo>
                        <a:pt x="1840" y="1840"/>
                        <a:pt x="1840" y="1840"/>
                        <a:pt x="1840" y="1840"/>
                      </a:cubicBezTo>
                      <a:cubicBezTo>
                        <a:pt x="1439" y="1840"/>
                        <a:pt x="1439" y="1840"/>
                        <a:pt x="1439" y="1840"/>
                      </a:cubicBezTo>
                      <a:lnTo>
                        <a:pt x="1439" y="1635"/>
                      </a:lnTo>
                      <a:close/>
                      <a:moveTo>
                        <a:pt x="589" y="597"/>
                      </a:moveTo>
                      <a:cubicBezTo>
                        <a:pt x="1840" y="597"/>
                        <a:pt x="1840" y="597"/>
                        <a:pt x="1840" y="597"/>
                      </a:cubicBezTo>
                      <a:cubicBezTo>
                        <a:pt x="1840" y="1439"/>
                        <a:pt x="1840" y="1439"/>
                        <a:pt x="1840" y="1439"/>
                      </a:cubicBezTo>
                      <a:cubicBezTo>
                        <a:pt x="589" y="1439"/>
                        <a:pt x="589" y="1439"/>
                        <a:pt x="589" y="1439"/>
                      </a:cubicBezTo>
                      <a:lnTo>
                        <a:pt x="589" y="597"/>
                      </a:lnTo>
                      <a:close/>
                      <a:moveTo>
                        <a:pt x="1243" y="1840"/>
                      </a:moveTo>
                      <a:cubicBezTo>
                        <a:pt x="589" y="1840"/>
                        <a:pt x="589" y="1840"/>
                        <a:pt x="589" y="1840"/>
                      </a:cubicBezTo>
                      <a:cubicBezTo>
                        <a:pt x="589" y="1635"/>
                        <a:pt x="589" y="1635"/>
                        <a:pt x="589" y="1635"/>
                      </a:cubicBezTo>
                      <a:cubicBezTo>
                        <a:pt x="1243" y="1635"/>
                        <a:pt x="1243" y="1635"/>
                        <a:pt x="1243" y="1635"/>
                      </a:cubicBezTo>
                      <a:lnTo>
                        <a:pt x="1243" y="1840"/>
                      </a:ln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latin typeface="+mn-lt"/>
                    <a:ea typeface="+mn-ea"/>
                    <a:cs typeface="+mn-ea"/>
                    <a:sym typeface="+mn-lt"/>
                  </a:endParaRPr>
                </a:p>
              </p:txBody>
            </p:sp>
          </p:grpSp>
          <p:grpSp>
            <p:nvGrpSpPr>
              <p:cNvPr id="83" name="组合 82"/>
              <p:cNvGrpSpPr/>
              <p:nvPr/>
            </p:nvGrpSpPr>
            <p:grpSpPr>
              <a:xfrm>
                <a:off x="4597" y="4698"/>
                <a:ext cx="713" cy="712"/>
                <a:chOff x="9374" y="9115"/>
                <a:chExt cx="765" cy="765"/>
              </a:xfrm>
            </p:grpSpPr>
            <p:sp>
              <p:nvSpPr>
                <p:cNvPr id="84" name="流程图: 可选过程 83"/>
                <p:cNvSpPr/>
                <p:nvPr/>
              </p:nvSpPr>
              <p:spPr>
                <a:xfrm>
                  <a:off x="9374" y="9115"/>
                  <a:ext cx="765" cy="765"/>
                </a:xfrm>
                <a:prstGeom prst="flowChartAlternateProcess">
                  <a:avLst/>
                </a:prstGeom>
                <a:solidFill>
                  <a:srgbClr val="565E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5" name="书写"/>
                <p:cNvSpPr/>
                <p:nvPr/>
              </p:nvSpPr>
              <p:spPr bwMode="auto">
                <a:xfrm>
                  <a:off x="9537" y="9288"/>
                  <a:ext cx="420" cy="420"/>
                </a:xfrm>
                <a:custGeom>
                  <a:avLst/>
                  <a:gdLst>
                    <a:gd name="T0" fmla="*/ 1767542 w 3927"/>
                    <a:gd name="T1" fmla="*/ 308011 h 3928"/>
                    <a:gd name="T2" fmla="*/ 1684137 w 3927"/>
                    <a:gd name="T3" fmla="*/ 390514 h 3928"/>
                    <a:gd name="T4" fmla="*/ 1406885 w 3927"/>
                    <a:gd name="T5" fmla="*/ 115046 h 3928"/>
                    <a:gd name="T6" fmla="*/ 1490290 w 3927"/>
                    <a:gd name="T7" fmla="*/ 32084 h 3928"/>
                    <a:gd name="T8" fmla="*/ 1597525 w 3927"/>
                    <a:gd name="T9" fmla="*/ 28876 h 3928"/>
                    <a:gd name="T10" fmla="*/ 1770750 w 3927"/>
                    <a:gd name="T11" fmla="*/ 200757 h 3928"/>
                    <a:gd name="T12" fmla="*/ 1767542 w 3927"/>
                    <a:gd name="T13" fmla="*/ 308011 h 3928"/>
                    <a:gd name="T14" fmla="*/ 1032021 w 3927"/>
                    <a:gd name="T15" fmla="*/ 1039078 h 3928"/>
                    <a:gd name="T16" fmla="*/ 754768 w 3927"/>
                    <a:gd name="T17" fmla="*/ 763152 h 3928"/>
                    <a:gd name="T18" fmla="*/ 1364724 w 3927"/>
                    <a:gd name="T19" fmla="*/ 156756 h 3928"/>
                    <a:gd name="T20" fmla="*/ 1641977 w 3927"/>
                    <a:gd name="T21" fmla="*/ 432682 h 3928"/>
                    <a:gd name="T22" fmla="*/ 1032021 w 3927"/>
                    <a:gd name="T23" fmla="*/ 1039078 h 3928"/>
                    <a:gd name="T24" fmla="*/ 993526 w 3927"/>
                    <a:gd name="T25" fmla="*/ 1077121 h 3928"/>
                    <a:gd name="T26" fmla="*/ 605373 w 3927"/>
                    <a:gd name="T27" fmla="*/ 1187584 h 3928"/>
                    <a:gd name="T28" fmla="*/ 716274 w 3927"/>
                    <a:gd name="T29" fmla="*/ 801653 h 3928"/>
                    <a:gd name="T30" fmla="*/ 993526 w 3927"/>
                    <a:gd name="T31" fmla="*/ 1077121 h 3928"/>
                    <a:gd name="T32" fmla="*/ 352867 w 3927"/>
                    <a:gd name="T33" fmla="*/ 226883 h 3928"/>
                    <a:gd name="T34" fmla="*/ 179641 w 3927"/>
                    <a:gd name="T35" fmla="*/ 400597 h 3928"/>
                    <a:gd name="T36" fmla="*/ 179641 w 3927"/>
                    <a:gd name="T37" fmla="*/ 1447468 h 3928"/>
                    <a:gd name="T38" fmla="*/ 352867 w 3927"/>
                    <a:gd name="T39" fmla="*/ 1620724 h 3928"/>
                    <a:gd name="T40" fmla="*/ 1400011 w 3927"/>
                    <a:gd name="T41" fmla="*/ 1620724 h 3928"/>
                    <a:gd name="T42" fmla="*/ 1573236 w 3927"/>
                    <a:gd name="T43" fmla="*/ 1447468 h 3928"/>
                    <a:gd name="T44" fmla="*/ 1573236 w 3927"/>
                    <a:gd name="T45" fmla="*/ 759485 h 3928"/>
                    <a:gd name="T46" fmla="*/ 1752419 w 3927"/>
                    <a:gd name="T47" fmla="*/ 585771 h 3928"/>
                    <a:gd name="T48" fmla="*/ 1752419 w 3927"/>
                    <a:gd name="T49" fmla="*/ 1511178 h 3928"/>
                    <a:gd name="T50" fmla="*/ 1457753 w 3927"/>
                    <a:gd name="T51" fmla="*/ 1800397 h 3928"/>
                    <a:gd name="T52" fmla="*/ 289168 w 3927"/>
                    <a:gd name="T53" fmla="*/ 1800397 h 3928"/>
                    <a:gd name="T54" fmla="*/ 0 w 3927"/>
                    <a:gd name="T55" fmla="*/ 1511178 h 3928"/>
                    <a:gd name="T56" fmla="*/ 0 w 3927"/>
                    <a:gd name="T57" fmla="*/ 354304 h 3928"/>
                    <a:gd name="T58" fmla="*/ 289168 w 3927"/>
                    <a:gd name="T59" fmla="*/ 47210 h 3928"/>
                    <a:gd name="T60" fmla="*/ 1214412 w 3927"/>
                    <a:gd name="T61" fmla="*/ 47210 h 3928"/>
                    <a:gd name="T62" fmla="*/ 1040728 w 3927"/>
                    <a:gd name="T63" fmla="*/ 226883 h 3928"/>
                    <a:gd name="T64" fmla="*/ 352867 w 3927"/>
                    <a:gd name="T65" fmla="*/ 226883 h 39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27" h="3928">
                      <a:moveTo>
                        <a:pt x="3857" y="672"/>
                      </a:moveTo>
                      <a:cubicBezTo>
                        <a:pt x="3675" y="852"/>
                        <a:pt x="3675" y="852"/>
                        <a:pt x="3675" y="852"/>
                      </a:cubicBezTo>
                      <a:cubicBezTo>
                        <a:pt x="3070" y="251"/>
                        <a:pt x="3070" y="251"/>
                        <a:pt x="3070" y="251"/>
                      </a:cubicBezTo>
                      <a:cubicBezTo>
                        <a:pt x="3252" y="70"/>
                        <a:pt x="3252" y="70"/>
                        <a:pt x="3252" y="70"/>
                      </a:cubicBezTo>
                      <a:cubicBezTo>
                        <a:pt x="3319" y="4"/>
                        <a:pt x="3424" y="0"/>
                        <a:pt x="3486" y="63"/>
                      </a:cubicBezTo>
                      <a:cubicBezTo>
                        <a:pt x="3864" y="438"/>
                        <a:pt x="3864" y="438"/>
                        <a:pt x="3864" y="438"/>
                      </a:cubicBezTo>
                      <a:cubicBezTo>
                        <a:pt x="3927" y="501"/>
                        <a:pt x="3924" y="605"/>
                        <a:pt x="3857" y="672"/>
                      </a:cubicBezTo>
                      <a:close/>
                      <a:moveTo>
                        <a:pt x="2252" y="2267"/>
                      </a:moveTo>
                      <a:cubicBezTo>
                        <a:pt x="1647" y="1665"/>
                        <a:pt x="1647" y="1665"/>
                        <a:pt x="1647" y="1665"/>
                      </a:cubicBezTo>
                      <a:cubicBezTo>
                        <a:pt x="2978" y="342"/>
                        <a:pt x="2978" y="342"/>
                        <a:pt x="2978" y="342"/>
                      </a:cubicBezTo>
                      <a:cubicBezTo>
                        <a:pt x="3583" y="944"/>
                        <a:pt x="3583" y="944"/>
                        <a:pt x="3583" y="944"/>
                      </a:cubicBezTo>
                      <a:lnTo>
                        <a:pt x="2252" y="2267"/>
                      </a:lnTo>
                      <a:close/>
                      <a:moveTo>
                        <a:pt x="2168" y="2350"/>
                      </a:moveTo>
                      <a:cubicBezTo>
                        <a:pt x="1321" y="2591"/>
                        <a:pt x="1321" y="2591"/>
                        <a:pt x="1321" y="2591"/>
                      </a:cubicBezTo>
                      <a:cubicBezTo>
                        <a:pt x="1563" y="1749"/>
                        <a:pt x="1563" y="1749"/>
                        <a:pt x="1563" y="1749"/>
                      </a:cubicBezTo>
                      <a:lnTo>
                        <a:pt x="2168" y="2350"/>
                      </a:lnTo>
                      <a:close/>
                      <a:moveTo>
                        <a:pt x="770" y="495"/>
                      </a:moveTo>
                      <a:cubicBezTo>
                        <a:pt x="561" y="495"/>
                        <a:pt x="392" y="665"/>
                        <a:pt x="392" y="874"/>
                      </a:cubicBezTo>
                      <a:cubicBezTo>
                        <a:pt x="392" y="3158"/>
                        <a:pt x="392" y="3158"/>
                        <a:pt x="392" y="3158"/>
                      </a:cubicBezTo>
                      <a:cubicBezTo>
                        <a:pt x="392" y="3367"/>
                        <a:pt x="561" y="3536"/>
                        <a:pt x="770" y="3536"/>
                      </a:cubicBezTo>
                      <a:cubicBezTo>
                        <a:pt x="3055" y="3536"/>
                        <a:pt x="3055" y="3536"/>
                        <a:pt x="3055" y="3536"/>
                      </a:cubicBezTo>
                      <a:cubicBezTo>
                        <a:pt x="3264" y="3536"/>
                        <a:pt x="3433" y="3367"/>
                        <a:pt x="3433" y="3158"/>
                      </a:cubicBezTo>
                      <a:cubicBezTo>
                        <a:pt x="3433" y="1657"/>
                        <a:pt x="3433" y="1657"/>
                        <a:pt x="3433" y="1657"/>
                      </a:cubicBezTo>
                      <a:cubicBezTo>
                        <a:pt x="3824" y="1278"/>
                        <a:pt x="3824" y="1278"/>
                        <a:pt x="3824" y="1278"/>
                      </a:cubicBezTo>
                      <a:cubicBezTo>
                        <a:pt x="3824" y="3297"/>
                        <a:pt x="3824" y="3297"/>
                        <a:pt x="3824" y="3297"/>
                      </a:cubicBezTo>
                      <a:cubicBezTo>
                        <a:pt x="3824" y="3645"/>
                        <a:pt x="3529" y="3928"/>
                        <a:pt x="3181" y="3928"/>
                      </a:cubicBezTo>
                      <a:cubicBezTo>
                        <a:pt x="631" y="3928"/>
                        <a:pt x="631" y="3928"/>
                        <a:pt x="631" y="3928"/>
                      </a:cubicBezTo>
                      <a:cubicBezTo>
                        <a:pt x="283" y="3928"/>
                        <a:pt x="0" y="3645"/>
                        <a:pt x="0" y="3297"/>
                      </a:cubicBezTo>
                      <a:cubicBezTo>
                        <a:pt x="0" y="773"/>
                        <a:pt x="0" y="773"/>
                        <a:pt x="0" y="773"/>
                      </a:cubicBezTo>
                      <a:cubicBezTo>
                        <a:pt x="0" y="425"/>
                        <a:pt x="283" y="103"/>
                        <a:pt x="631" y="103"/>
                      </a:cubicBezTo>
                      <a:cubicBezTo>
                        <a:pt x="2650" y="103"/>
                        <a:pt x="2650" y="103"/>
                        <a:pt x="2650" y="103"/>
                      </a:cubicBezTo>
                      <a:cubicBezTo>
                        <a:pt x="2271" y="495"/>
                        <a:pt x="2271" y="495"/>
                        <a:pt x="2271" y="495"/>
                      </a:cubicBezTo>
                      <a:lnTo>
                        <a:pt x="770" y="495"/>
                      </a:ln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latin typeface="+mn-lt"/>
                    <a:ea typeface="+mn-ea"/>
                    <a:cs typeface="+mn-ea"/>
                    <a:sym typeface="+mn-lt"/>
                  </a:endParaRPr>
                </a:p>
              </p:txBody>
            </p:sp>
          </p:grpSp>
          <p:sp>
            <p:nvSpPr>
              <p:cNvPr id="86" name="圆角矩形 85"/>
              <p:cNvSpPr/>
              <p:nvPr/>
            </p:nvSpPr>
            <p:spPr>
              <a:xfrm>
                <a:off x="2250" y="5734"/>
                <a:ext cx="3194" cy="2043"/>
              </a:xfrm>
              <a:prstGeom prst="roundRect">
                <a:avLst/>
              </a:prstGeom>
              <a:solidFill>
                <a:srgbClr val="565E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7" name="圆角矩形 86"/>
              <p:cNvSpPr/>
              <p:nvPr/>
            </p:nvSpPr>
            <p:spPr>
              <a:xfrm>
                <a:off x="2259" y="2082"/>
                <a:ext cx="3184" cy="432"/>
              </a:xfrm>
              <a:prstGeom prst="roundRect">
                <a:avLst>
                  <a:gd name="adj" fmla="val 50000"/>
                </a:avLst>
              </a:prstGeom>
              <a:noFill/>
              <a:ln>
                <a:solidFill>
                  <a:srgbClr val="565E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88" name="图片 87" descr="4127790"/>
              <p:cNvPicPr>
                <a:picLocks noChangeAspect="1"/>
              </p:cNvPicPr>
              <p:nvPr/>
            </p:nvPicPr>
            <p:blipFill>
              <a:blip r:embed="rId1"/>
              <a:stretch>
                <a:fillRect/>
              </a:stretch>
            </p:blipFill>
            <p:spPr>
              <a:xfrm>
                <a:off x="4946" y="2158"/>
                <a:ext cx="282" cy="281"/>
              </a:xfrm>
              <a:prstGeom prst="rect">
                <a:avLst/>
              </a:prstGeom>
            </p:spPr>
          </p:pic>
          <p:sp>
            <p:nvSpPr>
              <p:cNvPr id="89" name="椭圆 88"/>
              <p:cNvSpPr/>
              <p:nvPr/>
            </p:nvSpPr>
            <p:spPr>
              <a:xfrm>
                <a:off x="2338" y="8030"/>
                <a:ext cx="816" cy="817"/>
              </a:xfrm>
              <a:prstGeom prst="ellipse">
                <a:avLst/>
              </a:prstGeom>
              <a:solidFill>
                <a:schemeClr val="bg1"/>
              </a:solidFill>
              <a:ln>
                <a:noFill/>
              </a:ln>
              <a:effectLst>
                <a:outerShdw blurRad="190500" sx="108000" sy="108000" algn="ctr" rotWithShape="0">
                  <a:srgbClr val="565E86">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90" name="图片 89" descr="20062957"/>
              <p:cNvPicPr>
                <a:picLocks noChangeAspect="1"/>
              </p:cNvPicPr>
              <p:nvPr/>
            </p:nvPicPr>
            <p:blipFill>
              <a:blip r:embed="rId2"/>
              <a:stretch>
                <a:fillRect/>
              </a:stretch>
            </p:blipFill>
            <p:spPr>
              <a:xfrm>
                <a:off x="2562" y="8255"/>
                <a:ext cx="369" cy="369"/>
              </a:xfrm>
              <a:prstGeom prst="rect">
                <a:avLst/>
              </a:prstGeom>
            </p:spPr>
          </p:pic>
          <p:grpSp>
            <p:nvGrpSpPr>
              <p:cNvPr id="91" name="组合 90"/>
              <p:cNvGrpSpPr/>
              <p:nvPr/>
            </p:nvGrpSpPr>
            <p:grpSpPr>
              <a:xfrm>
                <a:off x="3439" y="8031"/>
                <a:ext cx="816" cy="816"/>
                <a:chOff x="3548" y="8051"/>
                <a:chExt cx="816" cy="816"/>
              </a:xfrm>
            </p:grpSpPr>
            <p:sp>
              <p:nvSpPr>
                <p:cNvPr id="92" name="椭圆 91"/>
                <p:cNvSpPr/>
                <p:nvPr/>
              </p:nvSpPr>
              <p:spPr>
                <a:xfrm>
                  <a:off x="3548" y="8051"/>
                  <a:ext cx="816" cy="817"/>
                </a:xfrm>
                <a:prstGeom prst="ellipse">
                  <a:avLst/>
                </a:prstGeom>
                <a:solidFill>
                  <a:schemeClr val="bg1"/>
                </a:solidFill>
                <a:ln>
                  <a:noFill/>
                </a:ln>
                <a:effectLst>
                  <a:outerShdw blurRad="190500" sx="108000" sy="108000" algn="ctr" rotWithShape="0">
                    <a:srgbClr val="565E86">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93" name="图片 92" descr="3506668"/>
                <p:cNvPicPr>
                  <a:picLocks noChangeAspect="1"/>
                </p:cNvPicPr>
                <p:nvPr/>
              </p:nvPicPr>
              <p:blipFill>
                <a:blip r:embed="rId3"/>
                <a:stretch>
                  <a:fillRect/>
                </a:stretch>
              </p:blipFill>
              <p:spPr>
                <a:xfrm>
                  <a:off x="3750" y="8255"/>
                  <a:ext cx="412" cy="412"/>
                </a:xfrm>
                <a:prstGeom prst="rect">
                  <a:avLst/>
                </a:prstGeom>
              </p:spPr>
            </p:pic>
          </p:grpSp>
          <p:grpSp>
            <p:nvGrpSpPr>
              <p:cNvPr id="94" name="组合 93"/>
              <p:cNvGrpSpPr/>
              <p:nvPr/>
            </p:nvGrpSpPr>
            <p:grpSpPr>
              <a:xfrm>
                <a:off x="4547" y="8031"/>
                <a:ext cx="816" cy="816"/>
                <a:chOff x="4763" y="8051"/>
                <a:chExt cx="816" cy="816"/>
              </a:xfrm>
            </p:grpSpPr>
            <p:sp>
              <p:nvSpPr>
                <p:cNvPr id="95" name="椭圆 94"/>
                <p:cNvSpPr/>
                <p:nvPr/>
              </p:nvSpPr>
              <p:spPr>
                <a:xfrm>
                  <a:off x="4763" y="8051"/>
                  <a:ext cx="816" cy="817"/>
                </a:xfrm>
                <a:prstGeom prst="ellipse">
                  <a:avLst/>
                </a:prstGeom>
                <a:solidFill>
                  <a:schemeClr val="bg1"/>
                </a:solidFill>
                <a:ln>
                  <a:noFill/>
                </a:ln>
                <a:effectLst>
                  <a:outerShdw blurRad="190500" sx="108000" sy="108000" algn="ctr" rotWithShape="0">
                    <a:srgbClr val="565E86">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96" name="图片 95" descr="3632454"/>
                <p:cNvPicPr>
                  <a:picLocks noChangeAspect="1"/>
                </p:cNvPicPr>
                <p:nvPr/>
              </p:nvPicPr>
              <p:blipFill>
                <a:blip r:embed="rId4"/>
                <a:stretch>
                  <a:fillRect/>
                </a:stretch>
              </p:blipFill>
              <p:spPr>
                <a:xfrm>
                  <a:off x="5005" y="8294"/>
                  <a:ext cx="330" cy="330"/>
                </a:xfrm>
                <a:prstGeom prst="rect">
                  <a:avLst/>
                </a:prstGeom>
              </p:spPr>
            </p:pic>
          </p:grpSp>
        </p:grpSp>
        <p:sp>
          <p:nvSpPr>
            <p:cNvPr id="97" name="圆角矩形 96"/>
            <p:cNvSpPr/>
            <p:nvPr/>
          </p:nvSpPr>
          <p:spPr>
            <a:xfrm>
              <a:off x="3092" y="1415"/>
              <a:ext cx="1518" cy="468"/>
            </a:xfrm>
            <a:prstGeom prst="roundRect">
              <a:avLst>
                <a:gd name="adj" fmla="val 33109"/>
              </a:avLst>
            </a:prstGeom>
            <a:solidFill>
              <a:srgbClr val="565E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000">
                <a:cs typeface="+mn-ea"/>
                <a:sym typeface="+mn-lt"/>
              </a:endParaRPr>
            </a:p>
          </p:txBody>
        </p:sp>
      </p:grpSp>
      <p:pic>
        <p:nvPicPr>
          <p:cNvPr id="2" name="图片 1" descr="未命名作品"/>
          <p:cNvPicPr>
            <a:picLocks noChangeAspect="1"/>
          </p:cNvPicPr>
          <p:nvPr/>
        </p:nvPicPr>
        <p:blipFill>
          <a:blip r:embed="rId5"/>
          <a:srcRect l="1270" t="51040" r="71875" b="3115"/>
          <a:stretch>
            <a:fillRect/>
          </a:stretch>
        </p:blipFill>
        <p:spPr>
          <a:xfrm>
            <a:off x="746125" y="418465"/>
            <a:ext cx="2899410" cy="6014085"/>
          </a:xfrm>
          <a:prstGeom prst="rect">
            <a:avLst/>
          </a:prstGeom>
        </p:spPr>
      </p:pic>
      <p:pic>
        <p:nvPicPr>
          <p:cNvPr id="3" name="图片 1" descr="未命名作品"/>
          <p:cNvPicPr>
            <a:picLocks noChangeAspect="1"/>
          </p:cNvPicPr>
          <p:nvPr/>
        </p:nvPicPr>
        <p:blipFill>
          <a:blip r:embed="rId5"/>
          <a:srcRect l="35278" t="50879" r="38100" b="3238"/>
          <a:stretch>
            <a:fillRect/>
          </a:stretch>
        </p:blipFill>
        <p:spPr>
          <a:xfrm>
            <a:off x="4445000" y="418465"/>
            <a:ext cx="2841625" cy="6016625"/>
          </a:xfrm>
          <a:prstGeom prst="rect">
            <a:avLst/>
          </a:prstGeom>
        </p:spPr>
      </p:pic>
      <p:pic>
        <p:nvPicPr>
          <p:cNvPr id="5" name="图片 1" descr="未命名作品"/>
          <p:cNvPicPr>
            <a:picLocks noChangeAspect="1"/>
          </p:cNvPicPr>
          <p:nvPr/>
        </p:nvPicPr>
        <p:blipFill>
          <a:blip r:embed="rId5"/>
          <a:srcRect l="71740" t="50932" r="1510" b="2942"/>
          <a:stretch>
            <a:fillRect/>
          </a:stretch>
        </p:blipFill>
        <p:spPr>
          <a:xfrm>
            <a:off x="7935595" y="370840"/>
            <a:ext cx="2938780" cy="60610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464C6E"/>
        </a:solidFill>
        <a:effectLst/>
      </p:bgPr>
    </p:bg>
    <p:spTree>
      <p:nvGrpSpPr>
        <p:cNvPr id="1" name=""/>
        <p:cNvGrpSpPr/>
        <p:nvPr/>
      </p:nvGrpSpPr>
      <p:grpSpPr>
        <a:xfrm>
          <a:off x="0" y="0"/>
          <a:ext cx="0" cy="0"/>
          <a:chOff x="0" y="0"/>
          <a:chExt cx="0" cy="0"/>
        </a:xfrm>
      </p:grpSpPr>
      <p:sp>
        <p:nvSpPr>
          <p:cNvPr id="5" name="圆角矩形 4"/>
          <p:cNvSpPr/>
          <p:nvPr/>
        </p:nvSpPr>
        <p:spPr>
          <a:xfrm>
            <a:off x="928688" y="961073"/>
            <a:ext cx="10334625" cy="4935855"/>
          </a:xfrm>
          <a:prstGeom prst="roundRect">
            <a:avLst>
              <a:gd name="adj" fmla="val 9365"/>
            </a:avLst>
          </a:prstGeom>
          <a:solidFill>
            <a:srgbClr val="373C5A"/>
          </a:solidFill>
          <a:ln w="12700">
            <a:solidFill>
              <a:schemeClr val="accent2"/>
            </a:solidFill>
          </a:ln>
          <a:effectLst>
            <a:outerShdw blurRad="3175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文本框 1"/>
          <p:cNvSpPr txBox="1"/>
          <p:nvPr/>
        </p:nvSpPr>
        <p:spPr>
          <a:xfrm>
            <a:off x="4131628" y="2937193"/>
            <a:ext cx="3928745" cy="983615"/>
          </a:xfrm>
          <a:prstGeom prst="rect">
            <a:avLst/>
          </a:prstGeom>
          <a:noFill/>
        </p:spPr>
        <p:txBody>
          <a:bodyPr wrap="square" rtlCol="0">
            <a:spAutoFit/>
          </a:bodyPr>
          <a:lstStyle/>
          <a:p>
            <a:pPr algn="dist"/>
            <a:r>
              <a:rPr lang="zh-CN" sz="4400" dirty="0">
                <a:solidFill>
                  <a:schemeClr val="bg1"/>
                </a:solidFill>
                <a:latin typeface="包图简圆体Light" panose="02000500000000000000" pitchFamily="2" charset="-122"/>
                <a:ea typeface="包图简圆体Light" panose="02000500000000000000" pitchFamily="2" charset="-122"/>
                <a:cs typeface="+mn-ea"/>
                <a:sym typeface="+mn-lt"/>
              </a:rPr>
              <a:t>谢谢观看</a:t>
            </a:r>
            <a:endParaRPr lang="zh-CN" altLang="en-US" sz="4000" dirty="0">
              <a:solidFill>
                <a:schemeClr val="bg1"/>
              </a:solidFill>
              <a:latin typeface="包图简圆体Light" panose="02000500000000000000" pitchFamily="2" charset="-122"/>
              <a:ea typeface="包图简圆体Light" panose="02000500000000000000" pitchFamily="2" charset="-122"/>
              <a:cs typeface="+mn-ea"/>
              <a:sym typeface="+mn-lt"/>
            </a:endParaRPr>
          </a:p>
          <a:p>
            <a:pPr algn="dist"/>
            <a:r>
              <a:rPr lang="zh-CN" altLang="en-US" sz="1400" dirty="0">
                <a:solidFill>
                  <a:schemeClr val="bg1"/>
                </a:solidFill>
                <a:latin typeface="包图简圆体Light" panose="02000500000000000000" pitchFamily="2" charset="-122"/>
                <a:ea typeface="包图简圆体Light" panose="02000500000000000000" pitchFamily="2" charset="-122"/>
                <a:cs typeface="+mn-ea"/>
                <a:sym typeface="+mn-lt"/>
              </a:rPr>
              <a:t>Thanks for watching</a:t>
            </a:r>
            <a:endParaRPr lang="zh-CN" altLang="en-US" sz="1400" dirty="0">
              <a:solidFill>
                <a:schemeClr val="bg1"/>
              </a:solidFill>
              <a:latin typeface="包图简圆体Light" panose="02000500000000000000" pitchFamily="2" charset="-122"/>
              <a:ea typeface="包图简圆体Light" panose="02000500000000000000" pitchFamily="2" charset="-122"/>
              <a:cs typeface="+mn-ea"/>
              <a:sym typeface="+mn-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64C6E"/>
        </a:solidFill>
        <a:effectLst/>
      </p:bgPr>
    </p:bg>
    <p:spTree>
      <p:nvGrpSpPr>
        <p:cNvPr id="1" name=""/>
        <p:cNvGrpSpPr/>
        <p:nvPr/>
      </p:nvGrpSpPr>
      <p:grpSpPr>
        <a:xfrm>
          <a:off x="0" y="0"/>
          <a:ext cx="0" cy="0"/>
          <a:chOff x="0" y="0"/>
          <a:chExt cx="0" cy="0"/>
        </a:xfrm>
      </p:grpSpPr>
      <p:sp>
        <p:nvSpPr>
          <p:cNvPr id="5" name="圆角矩形 4"/>
          <p:cNvSpPr/>
          <p:nvPr/>
        </p:nvSpPr>
        <p:spPr>
          <a:xfrm>
            <a:off x="928688" y="961073"/>
            <a:ext cx="10334625" cy="4935855"/>
          </a:xfrm>
          <a:prstGeom prst="roundRect">
            <a:avLst>
              <a:gd name="adj" fmla="val 9365"/>
            </a:avLst>
          </a:prstGeom>
          <a:solidFill>
            <a:srgbClr val="373C5A"/>
          </a:solidFill>
          <a:ln w="12700">
            <a:solidFill>
              <a:schemeClr val="accent2"/>
            </a:solidFill>
          </a:ln>
          <a:effectLst>
            <a:outerShdw blurRad="3175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6" name="文本框 55"/>
          <p:cNvSpPr txBox="1"/>
          <p:nvPr/>
        </p:nvSpPr>
        <p:spPr>
          <a:xfrm>
            <a:off x="5309870" y="1609725"/>
            <a:ext cx="1572260" cy="829945"/>
          </a:xfrm>
          <a:prstGeom prst="rect">
            <a:avLst/>
          </a:prstGeom>
          <a:noFill/>
        </p:spPr>
        <p:txBody>
          <a:bodyPr wrap="square" rtlCol="0">
            <a:spAutoFit/>
          </a:bodyPr>
          <a:lstStyle/>
          <a:p>
            <a:pPr algn="dist">
              <a:lnSpc>
                <a:spcPct val="100000"/>
              </a:lnSpc>
            </a:pPr>
            <a:r>
              <a:rPr lang="zh-CN" sz="3600">
                <a:solidFill>
                  <a:schemeClr val="bg1"/>
                </a:solidFill>
                <a:cs typeface="+mn-ea"/>
                <a:sym typeface="+mn-lt"/>
              </a:rPr>
              <a:t>目录</a:t>
            </a:r>
            <a:endParaRPr lang="zh-CN" sz="2400">
              <a:solidFill>
                <a:schemeClr val="bg1"/>
              </a:solidFill>
              <a:cs typeface="+mn-ea"/>
              <a:sym typeface="+mn-lt"/>
            </a:endParaRPr>
          </a:p>
          <a:p>
            <a:pPr algn="dist">
              <a:lnSpc>
                <a:spcPct val="100000"/>
              </a:lnSpc>
            </a:pPr>
            <a:r>
              <a:rPr lang="zh-CN" altLang="en-US" sz="1200">
                <a:solidFill>
                  <a:schemeClr val="bg1"/>
                </a:solidFill>
                <a:cs typeface="+mn-ea"/>
                <a:sym typeface="+mn-lt"/>
              </a:rPr>
              <a:t>C</a:t>
            </a:r>
            <a:r>
              <a:rPr lang="en-US" altLang="zh-CN" sz="1200">
                <a:solidFill>
                  <a:schemeClr val="bg1"/>
                </a:solidFill>
                <a:cs typeface="+mn-ea"/>
                <a:sym typeface="+mn-lt"/>
              </a:rPr>
              <a:t>ATALOG</a:t>
            </a:r>
            <a:endParaRPr lang="en-US" altLang="zh-CN" sz="1200">
              <a:solidFill>
                <a:schemeClr val="bg1"/>
              </a:solidFill>
              <a:cs typeface="+mn-ea"/>
              <a:sym typeface="+mn-lt"/>
            </a:endParaRPr>
          </a:p>
        </p:txBody>
      </p:sp>
      <p:grpSp>
        <p:nvGrpSpPr>
          <p:cNvPr id="4" name="组合 3"/>
          <p:cNvGrpSpPr/>
          <p:nvPr/>
        </p:nvGrpSpPr>
        <p:grpSpPr>
          <a:xfrm>
            <a:off x="2348865" y="3319780"/>
            <a:ext cx="788035" cy="788035"/>
            <a:chOff x="4401" y="5134"/>
            <a:chExt cx="1241" cy="1241"/>
          </a:xfrm>
        </p:grpSpPr>
        <p:sp>
          <p:nvSpPr>
            <p:cNvPr id="2" name="椭圆 1"/>
            <p:cNvSpPr/>
            <p:nvPr/>
          </p:nvSpPr>
          <p:spPr>
            <a:xfrm>
              <a:off x="4401" y="5134"/>
              <a:ext cx="1241" cy="1241"/>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3" name="图片 12" descr="3505465"/>
            <p:cNvPicPr>
              <a:picLocks noChangeAspect="1"/>
            </p:cNvPicPr>
            <p:nvPr/>
          </p:nvPicPr>
          <p:blipFill>
            <a:blip r:embed="rId1"/>
            <a:stretch>
              <a:fillRect/>
            </a:stretch>
          </p:blipFill>
          <p:spPr>
            <a:xfrm>
              <a:off x="4715" y="5449"/>
              <a:ext cx="612" cy="612"/>
            </a:xfrm>
            <a:prstGeom prst="rect">
              <a:avLst/>
            </a:prstGeom>
          </p:spPr>
        </p:pic>
      </p:grpSp>
      <p:sp>
        <p:nvSpPr>
          <p:cNvPr id="3" name="文本框 2"/>
          <p:cNvSpPr txBox="1"/>
          <p:nvPr/>
        </p:nvSpPr>
        <p:spPr>
          <a:xfrm>
            <a:off x="1901190" y="4382770"/>
            <a:ext cx="1684020" cy="483235"/>
          </a:xfrm>
          <a:prstGeom prst="rect">
            <a:avLst/>
          </a:prstGeom>
          <a:noFill/>
        </p:spPr>
        <p:txBody>
          <a:bodyPr wrap="square" rtlCol="0" anchor="t">
            <a:spAutoFit/>
          </a:bodyPr>
          <a:lstStyle/>
          <a:p>
            <a:pPr algn="dist"/>
            <a:r>
              <a:rPr lang="zh-CN" altLang="en-US" sz="2400" dirty="0">
                <a:solidFill>
                  <a:schemeClr val="bg1"/>
                </a:solidFill>
                <a:cs typeface="+mn-ea"/>
                <a:sym typeface="+mn-lt"/>
              </a:rPr>
              <a:t>产品概述</a:t>
            </a:r>
            <a:endParaRPr lang="zh-CN" altLang="en-US" sz="1000" dirty="0">
              <a:solidFill>
                <a:schemeClr val="bg1"/>
              </a:solidFill>
              <a:cs typeface="+mn-ea"/>
              <a:sym typeface="+mn-lt"/>
            </a:endParaRPr>
          </a:p>
        </p:txBody>
      </p:sp>
      <p:sp>
        <p:nvSpPr>
          <p:cNvPr id="11" name="椭圆 10"/>
          <p:cNvSpPr/>
          <p:nvPr/>
        </p:nvSpPr>
        <p:spPr>
          <a:xfrm>
            <a:off x="4586605" y="3320415"/>
            <a:ext cx="788035" cy="788035"/>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5" name="图片 14" descr="3505464"/>
          <p:cNvPicPr>
            <a:picLocks noChangeAspect="1"/>
          </p:cNvPicPr>
          <p:nvPr/>
        </p:nvPicPr>
        <p:blipFill>
          <a:blip r:embed="rId2"/>
          <a:stretch>
            <a:fillRect/>
          </a:stretch>
        </p:blipFill>
        <p:spPr>
          <a:xfrm>
            <a:off x="4772660" y="3519805"/>
            <a:ext cx="415290" cy="415290"/>
          </a:xfrm>
          <a:prstGeom prst="rect">
            <a:avLst/>
          </a:prstGeom>
        </p:spPr>
      </p:pic>
      <p:sp>
        <p:nvSpPr>
          <p:cNvPr id="19" name="文本框 18"/>
          <p:cNvSpPr txBox="1"/>
          <p:nvPr/>
        </p:nvSpPr>
        <p:spPr>
          <a:xfrm>
            <a:off x="4138295" y="4382770"/>
            <a:ext cx="1684020" cy="635635"/>
          </a:xfrm>
          <a:prstGeom prst="rect">
            <a:avLst/>
          </a:prstGeom>
          <a:noFill/>
        </p:spPr>
        <p:txBody>
          <a:bodyPr wrap="square" rtlCol="0" anchor="t">
            <a:spAutoFit/>
          </a:bodyPr>
          <a:lstStyle/>
          <a:p>
            <a:pPr algn="dist"/>
            <a:r>
              <a:rPr lang="zh-CN" altLang="en-US" sz="2400">
                <a:solidFill>
                  <a:schemeClr val="bg1"/>
                </a:solidFill>
                <a:cs typeface="+mn-ea"/>
                <a:sym typeface="+mn-lt"/>
              </a:rPr>
              <a:t>市场调研</a:t>
            </a:r>
            <a:endParaRPr lang="zh-CN" altLang="en-US" sz="2400">
              <a:solidFill>
                <a:schemeClr val="bg1"/>
              </a:solidFill>
              <a:cs typeface="+mn-ea"/>
              <a:sym typeface="+mn-lt"/>
            </a:endParaRPr>
          </a:p>
          <a:p>
            <a:pPr algn="dist"/>
            <a:endParaRPr lang="zh-CN" altLang="en-US" sz="1000">
              <a:solidFill>
                <a:schemeClr val="bg1"/>
              </a:solidFill>
              <a:cs typeface="+mn-ea"/>
              <a:sym typeface="+mn-lt"/>
            </a:endParaRPr>
          </a:p>
        </p:txBody>
      </p:sp>
      <p:sp>
        <p:nvSpPr>
          <p:cNvPr id="20" name="椭圆 19"/>
          <p:cNvSpPr/>
          <p:nvPr/>
        </p:nvSpPr>
        <p:spPr>
          <a:xfrm>
            <a:off x="6823710" y="3319780"/>
            <a:ext cx="788035" cy="788035"/>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文本框 23"/>
          <p:cNvSpPr txBox="1"/>
          <p:nvPr/>
        </p:nvSpPr>
        <p:spPr>
          <a:xfrm>
            <a:off x="6376035" y="4382770"/>
            <a:ext cx="1684020" cy="483235"/>
          </a:xfrm>
          <a:prstGeom prst="rect">
            <a:avLst/>
          </a:prstGeom>
          <a:noFill/>
        </p:spPr>
        <p:txBody>
          <a:bodyPr wrap="square" rtlCol="0" anchor="t">
            <a:spAutoFit/>
          </a:bodyPr>
          <a:lstStyle/>
          <a:p>
            <a:pPr algn="dist"/>
            <a:r>
              <a:rPr lang="zh-CN" altLang="en-US" sz="2400">
                <a:solidFill>
                  <a:schemeClr val="bg1"/>
                </a:solidFill>
                <a:cs typeface="+mn-ea"/>
                <a:sym typeface="+mn-lt"/>
              </a:rPr>
              <a:t>功能优化</a:t>
            </a:r>
            <a:endParaRPr lang="zh-CN" altLang="en-US" sz="1000">
              <a:solidFill>
                <a:schemeClr val="bg1"/>
              </a:solidFill>
              <a:cs typeface="+mn-ea"/>
              <a:sym typeface="+mn-lt"/>
            </a:endParaRPr>
          </a:p>
        </p:txBody>
      </p:sp>
      <p:sp>
        <p:nvSpPr>
          <p:cNvPr id="25" name="椭圆 24"/>
          <p:cNvSpPr/>
          <p:nvPr/>
        </p:nvSpPr>
        <p:spPr>
          <a:xfrm>
            <a:off x="9054465" y="3319780"/>
            <a:ext cx="788035" cy="788035"/>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文本框 27"/>
          <p:cNvSpPr txBox="1"/>
          <p:nvPr/>
        </p:nvSpPr>
        <p:spPr>
          <a:xfrm>
            <a:off x="8606790" y="4382770"/>
            <a:ext cx="1684020" cy="483235"/>
          </a:xfrm>
          <a:prstGeom prst="rect">
            <a:avLst/>
          </a:prstGeom>
          <a:noFill/>
        </p:spPr>
        <p:txBody>
          <a:bodyPr wrap="square" rtlCol="0" anchor="t">
            <a:spAutoFit/>
          </a:bodyPr>
          <a:lstStyle/>
          <a:p>
            <a:pPr algn="dist"/>
            <a:r>
              <a:rPr lang="zh-CN" altLang="en-US" sz="2400">
                <a:solidFill>
                  <a:schemeClr val="bg1"/>
                </a:solidFill>
                <a:cs typeface="+mn-ea"/>
                <a:sym typeface="+mn-lt"/>
              </a:rPr>
              <a:t>程序草图</a:t>
            </a:r>
            <a:endParaRPr lang="zh-CN" altLang="en-US" sz="2400">
              <a:solidFill>
                <a:schemeClr val="bg1"/>
              </a:solidFill>
              <a:cs typeface="+mn-ea"/>
              <a:sym typeface="+mn-lt"/>
            </a:endParaRPr>
          </a:p>
        </p:txBody>
      </p:sp>
      <p:pic>
        <p:nvPicPr>
          <p:cNvPr id="29" name="图片 28" descr="3505353"/>
          <p:cNvPicPr>
            <a:picLocks noChangeAspect="1"/>
          </p:cNvPicPr>
          <p:nvPr/>
        </p:nvPicPr>
        <p:blipFill>
          <a:blip r:embed="rId3"/>
          <a:stretch>
            <a:fillRect/>
          </a:stretch>
        </p:blipFill>
        <p:spPr>
          <a:xfrm>
            <a:off x="6979285" y="3489960"/>
            <a:ext cx="475615" cy="475615"/>
          </a:xfrm>
          <a:prstGeom prst="rect">
            <a:avLst/>
          </a:prstGeom>
        </p:spPr>
      </p:pic>
      <p:pic>
        <p:nvPicPr>
          <p:cNvPr id="30" name="图片 29" descr="4450887"/>
          <p:cNvPicPr>
            <a:picLocks noChangeAspect="1"/>
          </p:cNvPicPr>
          <p:nvPr/>
        </p:nvPicPr>
        <p:blipFill>
          <a:blip r:embed="rId4"/>
          <a:stretch>
            <a:fillRect/>
          </a:stretch>
        </p:blipFill>
        <p:spPr>
          <a:xfrm>
            <a:off x="9207500" y="3472815"/>
            <a:ext cx="481965" cy="481965"/>
          </a:xfrm>
          <a:prstGeom prst="rect">
            <a:avLst/>
          </a:prstGeom>
        </p:spPr>
      </p:pic>
      <p:sp>
        <p:nvSpPr>
          <p:cNvPr id="17" name="TextBox 4"/>
          <p:cNvSpPr txBox="1"/>
          <p:nvPr/>
        </p:nvSpPr>
        <p:spPr>
          <a:xfrm>
            <a:off x="0" y="0"/>
            <a:ext cx="45365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cs typeface="+mn-ea"/>
                <a:sym typeface="+mn-lt"/>
              </a:rPr>
              <a:t>行业</a:t>
            </a:r>
            <a:r>
              <a:rPr lang="en-US" altLang="zh-CN" sz="100" dirty="0">
                <a:solidFill>
                  <a:schemeClr val="tx1">
                    <a:alpha val="0"/>
                  </a:schemeClr>
                </a:solidFill>
                <a:cs typeface="+mn-ea"/>
                <a:sym typeface="+mn-lt"/>
              </a:rPr>
              <a:t>PPT</a:t>
            </a:r>
            <a:r>
              <a:rPr lang="zh-CN" altLang="en-US" sz="100" dirty="0">
                <a:solidFill>
                  <a:schemeClr val="tx1">
                    <a:alpha val="0"/>
                  </a:schemeClr>
                </a:solidFill>
                <a:cs typeface="+mn-ea"/>
                <a:sym typeface="+mn-lt"/>
              </a:rPr>
              <a:t>模板</a:t>
            </a:r>
            <a:r>
              <a:rPr lang="en-US" altLang="zh-CN" sz="100" dirty="0">
                <a:solidFill>
                  <a:schemeClr val="tx1">
                    <a:alpha val="0"/>
                  </a:schemeClr>
                </a:solidFill>
                <a:cs typeface="+mn-ea"/>
                <a:sym typeface="+mn-lt"/>
              </a:rPr>
              <a:t>http://www.1ppt.com/hangye/</a:t>
            </a:r>
            <a:endParaRPr lang="en-US" altLang="zh-CN" sz="100" dirty="0">
              <a:solidFill>
                <a:schemeClr val="tx1">
                  <a:alpha val="0"/>
                </a:schemeClr>
              </a:solidFill>
              <a:cs typeface="+mn-ea"/>
              <a:sym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64C6E"/>
        </a:solidFill>
        <a:effectLst/>
      </p:bgPr>
    </p:bg>
    <p:spTree>
      <p:nvGrpSpPr>
        <p:cNvPr id="1" name=""/>
        <p:cNvGrpSpPr/>
        <p:nvPr/>
      </p:nvGrpSpPr>
      <p:grpSpPr>
        <a:xfrm>
          <a:off x="0" y="0"/>
          <a:ext cx="0" cy="0"/>
          <a:chOff x="0" y="0"/>
          <a:chExt cx="0" cy="0"/>
        </a:xfrm>
      </p:grpSpPr>
      <p:sp>
        <p:nvSpPr>
          <p:cNvPr id="5" name="圆角矩形 4"/>
          <p:cNvSpPr/>
          <p:nvPr/>
        </p:nvSpPr>
        <p:spPr>
          <a:xfrm>
            <a:off x="928688" y="961073"/>
            <a:ext cx="10334625" cy="4935855"/>
          </a:xfrm>
          <a:prstGeom prst="roundRect">
            <a:avLst>
              <a:gd name="adj" fmla="val 9365"/>
            </a:avLst>
          </a:prstGeom>
          <a:solidFill>
            <a:srgbClr val="373C5A"/>
          </a:solidFill>
          <a:ln w="12700">
            <a:solidFill>
              <a:schemeClr val="accent2"/>
            </a:solidFill>
          </a:ln>
          <a:effectLst>
            <a:outerShdw blurRad="3175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文本框 5"/>
          <p:cNvSpPr txBox="1"/>
          <p:nvPr/>
        </p:nvSpPr>
        <p:spPr>
          <a:xfrm>
            <a:off x="4911725" y="3088958"/>
            <a:ext cx="2369820" cy="678815"/>
          </a:xfrm>
          <a:prstGeom prst="rect">
            <a:avLst/>
          </a:prstGeom>
          <a:noFill/>
        </p:spPr>
        <p:txBody>
          <a:bodyPr wrap="square" rtlCol="0" anchor="t">
            <a:spAutoFit/>
          </a:bodyPr>
          <a:lstStyle/>
          <a:p>
            <a:pPr algn="dist"/>
            <a:r>
              <a:rPr lang="zh-CN" altLang="en-US" sz="3600" dirty="0">
                <a:solidFill>
                  <a:schemeClr val="bg1"/>
                </a:solidFill>
                <a:cs typeface="+mn-ea"/>
                <a:sym typeface="+mn-lt"/>
              </a:rPr>
              <a:t>产品概述</a:t>
            </a:r>
            <a:endParaRPr lang="zh-CN" altLang="en-US" sz="1200" dirty="0">
              <a:solidFill>
                <a:schemeClr val="bg1"/>
              </a:solidFill>
              <a:cs typeface="+mn-ea"/>
              <a:sym typeface="+mn-lt"/>
            </a:endParaRPr>
          </a:p>
        </p:txBody>
      </p:sp>
      <p:grpSp>
        <p:nvGrpSpPr>
          <p:cNvPr id="9" name="组合 8"/>
          <p:cNvGrpSpPr/>
          <p:nvPr/>
        </p:nvGrpSpPr>
        <p:grpSpPr>
          <a:xfrm>
            <a:off x="3957955" y="3119755"/>
            <a:ext cx="618490" cy="618490"/>
            <a:chOff x="6233" y="5004"/>
            <a:chExt cx="974" cy="974"/>
          </a:xfrm>
        </p:grpSpPr>
        <p:sp>
          <p:nvSpPr>
            <p:cNvPr id="7" name="椭圆 6"/>
            <p:cNvSpPr/>
            <p:nvPr/>
          </p:nvSpPr>
          <p:spPr>
            <a:xfrm>
              <a:off x="6233" y="5004"/>
              <a:ext cx="975" cy="9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8" name="图片 7" descr="3637440"/>
            <p:cNvPicPr>
              <a:picLocks noChangeAspect="1"/>
            </p:cNvPicPr>
            <p:nvPr/>
          </p:nvPicPr>
          <p:blipFill>
            <a:blip r:embed="rId1"/>
            <a:stretch>
              <a:fillRect/>
            </a:stretch>
          </p:blipFill>
          <p:spPr>
            <a:xfrm flipH="1">
              <a:off x="6585" y="5268"/>
              <a:ext cx="271" cy="447"/>
            </a:xfrm>
            <a:prstGeom prst="rect">
              <a:avLst/>
            </a:prstGeom>
          </p:spPr>
        </p:pic>
      </p:grpSp>
      <p:grpSp>
        <p:nvGrpSpPr>
          <p:cNvPr id="10" name="组合 9"/>
          <p:cNvGrpSpPr/>
          <p:nvPr/>
        </p:nvGrpSpPr>
        <p:grpSpPr>
          <a:xfrm flipH="1">
            <a:off x="7620000" y="3119755"/>
            <a:ext cx="618490" cy="618490"/>
            <a:chOff x="6233" y="5004"/>
            <a:chExt cx="974" cy="974"/>
          </a:xfrm>
        </p:grpSpPr>
        <p:sp>
          <p:nvSpPr>
            <p:cNvPr id="12" name="椭圆 11"/>
            <p:cNvSpPr/>
            <p:nvPr/>
          </p:nvSpPr>
          <p:spPr>
            <a:xfrm>
              <a:off x="6233" y="5004"/>
              <a:ext cx="975" cy="9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4" name="图片 13" descr="3637440"/>
            <p:cNvPicPr>
              <a:picLocks noChangeAspect="1"/>
            </p:cNvPicPr>
            <p:nvPr/>
          </p:nvPicPr>
          <p:blipFill>
            <a:blip r:embed="rId1"/>
            <a:stretch>
              <a:fillRect/>
            </a:stretch>
          </p:blipFill>
          <p:spPr>
            <a:xfrm flipH="1">
              <a:off x="6585" y="5268"/>
              <a:ext cx="271" cy="447"/>
            </a:xfrm>
            <a:prstGeom prst="rect">
              <a:avLst/>
            </a:prstGeom>
          </p:spPr>
        </p:pic>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64C6E"/>
        </a:solidFill>
        <a:effectLst/>
      </p:bgPr>
    </p:bg>
    <p:spTree>
      <p:nvGrpSpPr>
        <p:cNvPr id="1" name=""/>
        <p:cNvGrpSpPr/>
        <p:nvPr/>
      </p:nvGrpSpPr>
      <p:grpSpPr>
        <a:xfrm>
          <a:off x="0" y="0"/>
          <a:ext cx="0" cy="0"/>
          <a:chOff x="0" y="0"/>
          <a:chExt cx="0" cy="0"/>
        </a:xfrm>
      </p:grpSpPr>
      <p:grpSp>
        <p:nvGrpSpPr>
          <p:cNvPr id="60" name="组合 59"/>
          <p:cNvGrpSpPr/>
          <p:nvPr/>
        </p:nvGrpSpPr>
        <p:grpSpPr>
          <a:xfrm rot="16200000">
            <a:off x="343535" y="733425"/>
            <a:ext cx="635635" cy="216535"/>
            <a:chOff x="3509" y="3609"/>
            <a:chExt cx="1052" cy="358"/>
          </a:xfrm>
        </p:grpSpPr>
        <p:sp>
          <p:nvSpPr>
            <p:cNvPr id="25" name="圆角矩形 24"/>
            <p:cNvSpPr/>
            <p:nvPr/>
          </p:nvSpPr>
          <p:spPr>
            <a:xfrm>
              <a:off x="3509" y="3609"/>
              <a:ext cx="1053" cy="359"/>
            </a:xfrm>
            <a:prstGeom prst="roundRect">
              <a:avLst>
                <a:gd name="adj" fmla="val 50000"/>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000">
                <a:cs typeface="+mn-ea"/>
                <a:sym typeface="+mn-lt"/>
              </a:endParaRPr>
            </a:p>
          </p:txBody>
        </p:sp>
        <p:sp>
          <p:nvSpPr>
            <p:cNvPr id="27" name="椭圆 26"/>
            <p:cNvSpPr/>
            <p:nvPr/>
          </p:nvSpPr>
          <p:spPr>
            <a:xfrm>
              <a:off x="4183" y="3621"/>
              <a:ext cx="335" cy="3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8" name="文本框 27"/>
          <p:cNvSpPr txBox="1"/>
          <p:nvPr/>
        </p:nvSpPr>
        <p:spPr>
          <a:xfrm>
            <a:off x="935990" y="572770"/>
            <a:ext cx="2508250" cy="417830"/>
          </a:xfrm>
          <a:prstGeom prst="rect">
            <a:avLst/>
          </a:prstGeom>
          <a:noFill/>
        </p:spPr>
        <p:txBody>
          <a:bodyPr wrap="square" rtlCol="0" anchor="t">
            <a:spAutoFit/>
          </a:bodyPr>
          <a:lstStyle/>
          <a:p>
            <a:pPr algn="dist"/>
            <a:r>
              <a:rPr lang="zh-CN" altLang="en-US" sz="2000">
                <a:solidFill>
                  <a:schemeClr val="bg1"/>
                </a:solidFill>
                <a:cs typeface="+mn-ea"/>
                <a:sym typeface="+mn-lt"/>
              </a:rPr>
              <a:t>痛点分析</a:t>
            </a:r>
            <a:r>
              <a:rPr lang="en-US" altLang="zh-CN" sz="2000">
                <a:solidFill>
                  <a:schemeClr val="bg1"/>
                </a:solidFill>
                <a:cs typeface="+mn-ea"/>
                <a:sym typeface="+mn-lt"/>
              </a:rPr>
              <a:t>-</a:t>
            </a:r>
            <a:r>
              <a:rPr lang="zh-CN" altLang="en-US" sz="2000">
                <a:solidFill>
                  <a:schemeClr val="bg1"/>
                </a:solidFill>
                <a:cs typeface="+mn-ea"/>
                <a:sym typeface="+mn-lt"/>
              </a:rPr>
              <a:t>用户端</a:t>
            </a:r>
            <a:endParaRPr lang="zh-CN" altLang="en-US" sz="2000">
              <a:solidFill>
                <a:schemeClr val="bg1"/>
              </a:solidFill>
              <a:cs typeface="+mn-ea"/>
              <a:sym typeface="+mn-lt"/>
            </a:endParaRPr>
          </a:p>
        </p:txBody>
      </p:sp>
      <p:sp>
        <p:nvSpPr>
          <p:cNvPr id="3" name="圆角矩形 2"/>
          <p:cNvSpPr/>
          <p:nvPr/>
        </p:nvSpPr>
        <p:spPr>
          <a:xfrm>
            <a:off x="1346835" y="2044065"/>
            <a:ext cx="2400300" cy="3489960"/>
          </a:xfrm>
          <a:prstGeom prst="roundRect">
            <a:avLst>
              <a:gd name="adj" fmla="val 9365"/>
            </a:avLst>
          </a:prstGeom>
          <a:solidFill>
            <a:srgbClr val="373C5A"/>
          </a:solidFill>
          <a:ln w="12700">
            <a:solidFill>
              <a:schemeClr val="accent2"/>
            </a:solidFill>
          </a:ln>
          <a:effectLst>
            <a:outerShdw blurRad="3175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4" name="图片 3" descr="3505358"/>
          <p:cNvPicPr>
            <a:picLocks noChangeAspect="1"/>
          </p:cNvPicPr>
          <p:nvPr/>
        </p:nvPicPr>
        <p:blipFill>
          <a:blip r:embed="rId1"/>
          <a:stretch>
            <a:fillRect/>
          </a:stretch>
        </p:blipFill>
        <p:spPr>
          <a:xfrm>
            <a:off x="2153285" y="2409825"/>
            <a:ext cx="786765" cy="786765"/>
          </a:xfrm>
          <a:prstGeom prst="rect">
            <a:avLst/>
          </a:prstGeom>
        </p:spPr>
      </p:pic>
      <p:sp>
        <p:nvSpPr>
          <p:cNvPr id="17" name="文本框 16"/>
          <p:cNvSpPr txBox="1"/>
          <p:nvPr/>
        </p:nvSpPr>
        <p:spPr>
          <a:xfrm>
            <a:off x="1595755" y="2407920"/>
            <a:ext cx="1902460" cy="2560320"/>
          </a:xfrm>
          <a:prstGeom prst="rect">
            <a:avLst/>
          </a:prstGeom>
          <a:noFill/>
        </p:spPr>
        <p:txBody>
          <a:bodyPr wrap="square" rtlCol="0" anchor="t">
            <a:spAutoFit/>
          </a:bodyPr>
          <a:lstStyle/>
          <a:p>
            <a:pPr algn="ctr">
              <a:lnSpc>
                <a:spcPct val="150000"/>
              </a:lnSpc>
            </a:pPr>
            <a:endParaRPr lang="zh-CN" altLang="en-US" sz="1000">
              <a:solidFill>
                <a:schemeClr val="bg1"/>
              </a:solidFill>
              <a:cs typeface="+mn-ea"/>
              <a:sym typeface="+mn-lt"/>
            </a:endParaRPr>
          </a:p>
          <a:p>
            <a:pPr algn="ctr">
              <a:lnSpc>
                <a:spcPct val="150000"/>
              </a:lnSpc>
            </a:pPr>
            <a:endParaRPr lang="zh-CN" altLang="en-US">
              <a:solidFill>
                <a:schemeClr val="bg1"/>
              </a:solidFill>
              <a:cs typeface="+mn-ea"/>
              <a:sym typeface="+mn-lt"/>
            </a:endParaRPr>
          </a:p>
          <a:p>
            <a:pPr algn="ctr">
              <a:lnSpc>
                <a:spcPct val="150000"/>
              </a:lnSpc>
            </a:pPr>
            <a:r>
              <a:rPr lang="zh-CN" altLang="en-US" sz="1600">
                <a:solidFill>
                  <a:schemeClr val="bg1"/>
                </a:solidFill>
                <a:cs typeface="+mn-ea"/>
                <a:sym typeface="+mn-lt"/>
              </a:rPr>
              <a:t>许多</a:t>
            </a:r>
            <a:r>
              <a:rPr lang="zh-CN" altLang="en-US" sz="1600">
                <a:solidFill>
                  <a:srgbClr val="E87C32"/>
                </a:solidFill>
                <a:cs typeface="+mn-ea"/>
                <a:sym typeface="+mn-lt"/>
              </a:rPr>
              <a:t>⼤学⽣和毕业⽣</a:t>
            </a:r>
            <a:r>
              <a:rPr lang="zh-CN" altLang="en-US" sz="1600">
                <a:solidFill>
                  <a:schemeClr val="bg1"/>
                </a:solidFill>
                <a:cs typeface="+mn-ea"/>
                <a:sym typeface="+mn-lt"/>
              </a:rPr>
              <a:t>没有系统地进行</a:t>
            </a:r>
            <a:r>
              <a:rPr lang="zh-CN" altLang="en-US" sz="1600">
                <a:solidFill>
                  <a:srgbClr val="E87C32"/>
                </a:solidFill>
                <a:cs typeface="+mn-ea"/>
                <a:sym typeface="+mn-lt"/>
              </a:rPr>
              <a:t>职业生涯规划</a:t>
            </a:r>
            <a:r>
              <a:rPr lang="zh-CN" altLang="en-US" sz="1600">
                <a:solidFill>
                  <a:schemeClr val="bg1"/>
                </a:solidFill>
                <a:cs typeface="+mn-ea"/>
                <a:sym typeface="+mn-lt"/>
              </a:rPr>
              <a:t>，难以找到适合⾃⼰的职业⽅向。 </a:t>
            </a:r>
            <a:endParaRPr lang="zh-CN" altLang="en-US" sz="1600">
              <a:solidFill>
                <a:schemeClr val="bg1"/>
              </a:solidFill>
              <a:cs typeface="+mn-ea"/>
              <a:sym typeface="+mn-lt"/>
            </a:endParaRPr>
          </a:p>
        </p:txBody>
      </p:sp>
      <p:sp>
        <p:nvSpPr>
          <p:cNvPr id="18" name="圆角矩形 17"/>
          <p:cNvSpPr/>
          <p:nvPr/>
        </p:nvSpPr>
        <p:spPr>
          <a:xfrm>
            <a:off x="1502410" y="5069840"/>
            <a:ext cx="2089150" cy="288925"/>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a:solidFill>
                <a:schemeClr val="bg1"/>
              </a:solidFill>
              <a:cs typeface="+mn-ea"/>
              <a:sym typeface="+mn-lt"/>
            </a:endParaRPr>
          </a:p>
        </p:txBody>
      </p:sp>
      <p:sp>
        <p:nvSpPr>
          <p:cNvPr id="22" name="圆角矩形 21"/>
          <p:cNvSpPr/>
          <p:nvPr/>
        </p:nvSpPr>
        <p:spPr>
          <a:xfrm>
            <a:off x="4738370" y="2044065"/>
            <a:ext cx="2400300" cy="3489960"/>
          </a:xfrm>
          <a:prstGeom prst="roundRect">
            <a:avLst>
              <a:gd name="adj" fmla="val 9365"/>
            </a:avLst>
          </a:prstGeom>
          <a:solidFill>
            <a:srgbClr val="373C5A"/>
          </a:solidFill>
          <a:ln w="12700">
            <a:solidFill>
              <a:schemeClr val="accent2"/>
            </a:solidFill>
          </a:ln>
          <a:effectLst>
            <a:outerShdw blurRad="3175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文本框 23"/>
          <p:cNvSpPr txBox="1"/>
          <p:nvPr/>
        </p:nvSpPr>
        <p:spPr>
          <a:xfrm>
            <a:off x="4987290" y="3149600"/>
            <a:ext cx="1902460" cy="1920240"/>
          </a:xfrm>
          <a:prstGeom prst="rect">
            <a:avLst/>
          </a:prstGeom>
          <a:noFill/>
        </p:spPr>
        <p:txBody>
          <a:bodyPr wrap="square" rtlCol="0" anchor="t">
            <a:spAutoFit/>
          </a:bodyPr>
          <a:lstStyle/>
          <a:p>
            <a:pPr algn="ctr">
              <a:lnSpc>
                <a:spcPct val="150000"/>
              </a:lnSpc>
            </a:pPr>
            <a:r>
              <a:rPr lang="zh-CN" altLang="en-US" sz="1600">
                <a:solidFill>
                  <a:schemeClr val="bg1"/>
                </a:solidFill>
                <a:cs typeface="+mn-ea"/>
                <a:sym typeface="+mn-lt"/>
              </a:rPr>
              <a:t>求职者</a:t>
            </a:r>
            <a:r>
              <a:rPr lang="zh-CN" altLang="en-US" sz="1600">
                <a:solidFill>
                  <a:srgbClr val="E87C32"/>
                </a:solidFill>
                <a:cs typeface="+mn-ea"/>
                <a:sym typeface="+mn-lt"/>
              </a:rPr>
              <a:t>⾯试准备不⾜且缺乏实战经验</a:t>
            </a:r>
            <a:r>
              <a:rPr lang="zh-CN" altLang="en-US" sz="1600">
                <a:solidFill>
                  <a:schemeClr val="bg1"/>
                </a:solidFill>
                <a:cs typeface="+mn-ea"/>
                <a:sym typeface="+mn-lt"/>
              </a:rPr>
              <a:t>，在⾯试时往往表现不佳，导致成功率较低。</a:t>
            </a:r>
            <a:endParaRPr lang="zh-CN" altLang="en-US" sz="1600">
              <a:solidFill>
                <a:schemeClr val="bg1"/>
              </a:solidFill>
              <a:cs typeface="+mn-ea"/>
              <a:sym typeface="+mn-lt"/>
            </a:endParaRPr>
          </a:p>
        </p:txBody>
      </p:sp>
      <p:sp>
        <p:nvSpPr>
          <p:cNvPr id="26" name="圆角矩形 25"/>
          <p:cNvSpPr/>
          <p:nvPr/>
        </p:nvSpPr>
        <p:spPr>
          <a:xfrm>
            <a:off x="4893945" y="5069840"/>
            <a:ext cx="2089150" cy="288925"/>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a:solidFill>
                <a:schemeClr val="bg1"/>
              </a:solidFill>
              <a:cs typeface="+mn-ea"/>
              <a:sym typeface="+mn-lt"/>
            </a:endParaRPr>
          </a:p>
        </p:txBody>
      </p:sp>
      <p:sp>
        <p:nvSpPr>
          <p:cNvPr id="29" name="圆角矩形 28"/>
          <p:cNvSpPr/>
          <p:nvPr/>
        </p:nvSpPr>
        <p:spPr>
          <a:xfrm>
            <a:off x="8129270" y="2044065"/>
            <a:ext cx="2400300" cy="3489960"/>
          </a:xfrm>
          <a:prstGeom prst="roundRect">
            <a:avLst>
              <a:gd name="adj" fmla="val 9365"/>
            </a:avLst>
          </a:prstGeom>
          <a:solidFill>
            <a:srgbClr val="373C5A"/>
          </a:solidFill>
          <a:ln w="12700">
            <a:solidFill>
              <a:schemeClr val="accent2"/>
            </a:solidFill>
          </a:ln>
          <a:effectLst>
            <a:outerShdw blurRad="3175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文本框 30"/>
          <p:cNvSpPr txBox="1"/>
          <p:nvPr/>
        </p:nvSpPr>
        <p:spPr>
          <a:xfrm>
            <a:off x="8378190" y="3149600"/>
            <a:ext cx="1902460" cy="1920240"/>
          </a:xfrm>
          <a:prstGeom prst="rect">
            <a:avLst/>
          </a:prstGeom>
          <a:noFill/>
        </p:spPr>
        <p:txBody>
          <a:bodyPr wrap="square" rtlCol="0" anchor="t">
            <a:spAutoFit/>
          </a:bodyPr>
          <a:lstStyle/>
          <a:p>
            <a:pPr algn="ctr">
              <a:lnSpc>
                <a:spcPct val="150000"/>
              </a:lnSpc>
            </a:pPr>
            <a:r>
              <a:rPr lang="zh-CN" altLang="en-US" sz="1600">
                <a:solidFill>
                  <a:srgbClr val="E87C32"/>
                </a:solidFill>
                <a:cs typeface="+mn-ea"/>
                <a:sym typeface="+mn-lt"/>
              </a:rPr>
              <a:t>简历的平庸和专业指导的缺乏</a:t>
            </a:r>
            <a:r>
              <a:rPr lang="zh-CN" altLang="en-US" sz="1600">
                <a:solidFill>
                  <a:schemeClr val="bg1"/>
                </a:solidFill>
                <a:cs typeface="+mn-ea"/>
                <a:sym typeface="+mn-lt"/>
              </a:rPr>
              <a:t>，让求职者很难在众多竞争者中脱颖⽽出，⾯试压⼒加⼤。</a:t>
            </a:r>
            <a:endParaRPr lang="zh-CN" altLang="en-US" sz="1600">
              <a:solidFill>
                <a:schemeClr val="bg1"/>
              </a:solidFill>
              <a:cs typeface="+mn-ea"/>
              <a:sym typeface="+mn-lt"/>
            </a:endParaRPr>
          </a:p>
        </p:txBody>
      </p:sp>
      <p:sp>
        <p:nvSpPr>
          <p:cNvPr id="32" name="圆角矩形 31"/>
          <p:cNvSpPr/>
          <p:nvPr/>
        </p:nvSpPr>
        <p:spPr>
          <a:xfrm>
            <a:off x="8284845" y="5069840"/>
            <a:ext cx="2089150" cy="288925"/>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a:solidFill>
                <a:schemeClr val="bg1"/>
              </a:solidFill>
              <a:cs typeface="+mn-ea"/>
              <a:sym typeface="+mn-lt"/>
            </a:endParaRPr>
          </a:p>
        </p:txBody>
      </p:sp>
      <p:pic>
        <p:nvPicPr>
          <p:cNvPr id="38" name="图片 37" descr="3504372"/>
          <p:cNvPicPr>
            <a:picLocks noChangeAspect="1"/>
          </p:cNvPicPr>
          <p:nvPr/>
        </p:nvPicPr>
        <p:blipFill>
          <a:blip r:embed="rId2"/>
          <a:stretch>
            <a:fillRect/>
          </a:stretch>
        </p:blipFill>
        <p:spPr>
          <a:xfrm>
            <a:off x="5543868" y="2407920"/>
            <a:ext cx="788400" cy="788400"/>
          </a:xfrm>
          <a:prstGeom prst="rect">
            <a:avLst/>
          </a:prstGeom>
        </p:spPr>
      </p:pic>
      <p:pic>
        <p:nvPicPr>
          <p:cNvPr id="39" name="图片 38" descr="3505404"/>
          <p:cNvPicPr>
            <a:picLocks noChangeAspect="1"/>
          </p:cNvPicPr>
          <p:nvPr/>
        </p:nvPicPr>
        <p:blipFill>
          <a:blip r:embed="rId3"/>
          <a:stretch>
            <a:fillRect/>
          </a:stretch>
        </p:blipFill>
        <p:spPr>
          <a:xfrm>
            <a:off x="8935085" y="2407920"/>
            <a:ext cx="788400" cy="7884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64C6E"/>
        </a:solidFill>
        <a:effectLst/>
      </p:bgPr>
    </p:bg>
    <p:spTree>
      <p:nvGrpSpPr>
        <p:cNvPr id="1" name=""/>
        <p:cNvGrpSpPr/>
        <p:nvPr/>
      </p:nvGrpSpPr>
      <p:grpSpPr>
        <a:xfrm>
          <a:off x="0" y="0"/>
          <a:ext cx="0" cy="0"/>
          <a:chOff x="0" y="0"/>
          <a:chExt cx="0" cy="0"/>
        </a:xfrm>
      </p:grpSpPr>
      <p:grpSp>
        <p:nvGrpSpPr>
          <p:cNvPr id="60" name="组合 59"/>
          <p:cNvGrpSpPr/>
          <p:nvPr/>
        </p:nvGrpSpPr>
        <p:grpSpPr>
          <a:xfrm rot="16200000">
            <a:off x="343535" y="733425"/>
            <a:ext cx="635635" cy="216535"/>
            <a:chOff x="3509" y="3609"/>
            <a:chExt cx="1052" cy="358"/>
          </a:xfrm>
        </p:grpSpPr>
        <p:sp>
          <p:nvSpPr>
            <p:cNvPr id="25" name="圆角矩形 24"/>
            <p:cNvSpPr/>
            <p:nvPr/>
          </p:nvSpPr>
          <p:spPr>
            <a:xfrm>
              <a:off x="3509" y="3609"/>
              <a:ext cx="1053" cy="359"/>
            </a:xfrm>
            <a:prstGeom prst="roundRect">
              <a:avLst>
                <a:gd name="adj" fmla="val 50000"/>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000">
                <a:cs typeface="+mn-ea"/>
                <a:sym typeface="+mn-lt"/>
              </a:endParaRPr>
            </a:p>
          </p:txBody>
        </p:sp>
        <p:sp>
          <p:nvSpPr>
            <p:cNvPr id="27" name="椭圆 26"/>
            <p:cNvSpPr/>
            <p:nvPr/>
          </p:nvSpPr>
          <p:spPr>
            <a:xfrm>
              <a:off x="4183" y="3621"/>
              <a:ext cx="335" cy="3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8" name="文本框 27"/>
          <p:cNvSpPr txBox="1"/>
          <p:nvPr/>
        </p:nvSpPr>
        <p:spPr>
          <a:xfrm>
            <a:off x="935990" y="572770"/>
            <a:ext cx="2536825" cy="426720"/>
          </a:xfrm>
          <a:prstGeom prst="rect">
            <a:avLst/>
          </a:prstGeom>
          <a:noFill/>
        </p:spPr>
        <p:txBody>
          <a:bodyPr wrap="square" rtlCol="0" anchor="t">
            <a:spAutoFit/>
          </a:bodyPr>
          <a:lstStyle/>
          <a:p>
            <a:pPr algn="dist">
              <a:lnSpc>
                <a:spcPct val="110000"/>
              </a:lnSpc>
            </a:pPr>
            <a:r>
              <a:rPr lang="zh-CN" altLang="en-US" sz="2000">
                <a:solidFill>
                  <a:schemeClr val="bg1"/>
                </a:solidFill>
                <a:cs typeface="+mn-ea"/>
                <a:sym typeface="+mn-lt"/>
              </a:rPr>
              <a:t>痛点分析</a:t>
            </a:r>
            <a:r>
              <a:rPr lang="en-US" altLang="zh-CN" sz="2000">
                <a:solidFill>
                  <a:schemeClr val="bg1"/>
                </a:solidFill>
                <a:cs typeface="+mn-ea"/>
                <a:sym typeface="+mn-lt"/>
              </a:rPr>
              <a:t>-</a:t>
            </a:r>
            <a:r>
              <a:rPr lang="zh-CN" altLang="en-US" sz="2000">
                <a:solidFill>
                  <a:schemeClr val="bg1"/>
                </a:solidFill>
                <a:cs typeface="+mn-ea"/>
                <a:sym typeface="+mn-lt"/>
              </a:rPr>
              <a:t>企业端</a:t>
            </a:r>
            <a:endParaRPr lang="zh-CN" altLang="en-US" sz="2000">
              <a:solidFill>
                <a:schemeClr val="bg1"/>
              </a:solidFill>
              <a:cs typeface="+mn-ea"/>
              <a:sym typeface="+mn-lt"/>
            </a:endParaRPr>
          </a:p>
        </p:txBody>
      </p:sp>
      <p:sp>
        <p:nvSpPr>
          <p:cNvPr id="5" name="圆角矩形 4"/>
          <p:cNvSpPr/>
          <p:nvPr/>
        </p:nvSpPr>
        <p:spPr>
          <a:xfrm>
            <a:off x="3074035" y="1598930"/>
            <a:ext cx="5871210" cy="4175760"/>
          </a:xfrm>
          <a:prstGeom prst="roundRect">
            <a:avLst>
              <a:gd name="adj" fmla="val 9365"/>
            </a:avLst>
          </a:prstGeom>
          <a:solidFill>
            <a:srgbClr val="373C5A"/>
          </a:solidFill>
          <a:ln w="12700">
            <a:solidFill>
              <a:schemeClr val="accent2"/>
            </a:solidFill>
          </a:ln>
          <a:effectLst>
            <a:outerShdw blurRad="3175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p:cNvSpPr txBox="1"/>
          <p:nvPr/>
        </p:nvSpPr>
        <p:spPr>
          <a:xfrm>
            <a:off x="4218305" y="2354580"/>
            <a:ext cx="3755390" cy="2148840"/>
          </a:xfrm>
          <a:prstGeom prst="rect">
            <a:avLst/>
          </a:prstGeom>
          <a:noFill/>
        </p:spPr>
        <p:txBody>
          <a:bodyPr wrap="square" rtlCol="0" anchor="t">
            <a:spAutoFit/>
          </a:bodyPr>
          <a:lstStyle/>
          <a:p>
            <a:pPr algn="ctr">
              <a:lnSpc>
                <a:spcPct val="150000"/>
              </a:lnSpc>
            </a:pPr>
            <a:r>
              <a:rPr lang="zh-CN" altLang="en-US">
                <a:solidFill>
                  <a:srgbClr val="E87C32"/>
                </a:solidFill>
                <a:cs typeface="+mn-ea"/>
                <a:sym typeface="+mn-lt"/>
              </a:rPr>
              <a:t>简历筛选繁琐，招聘成本高昂，</a:t>
            </a:r>
            <a:r>
              <a:rPr lang="zh-CN" altLang="en-US">
                <a:solidFill>
                  <a:schemeClr val="bg1"/>
                </a:solidFill>
                <a:cs typeface="+mn-ea"/>
                <a:sym typeface="+mn-lt"/>
              </a:rPr>
              <a:t>⼈才匹配难度⼤。</a:t>
            </a:r>
            <a:endParaRPr lang="zh-CN" altLang="en-US">
              <a:solidFill>
                <a:schemeClr val="bg1"/>
              </a:solidFill>
              <a:cs typeface="+mn-ea"/>
              <a:sym typeface="+mn-lt"/>
            </a:endParaRPr>
          </a:p>
          <a:p>
            <a:pPr algn="ctr">
              <a:lnSpc>
                <a:spcPct val="150000"/>
              </a:lnSpc>
            </a:pPr>
            <a:r>
              <a:rPr lang="zh-CN" altLang="en-US">
                <a:solidFill>
                  <a:schemeClr val="bg1"/>
                </a:solidFill>
                <a:cs typeface="+mn-ea"/>
                <a:sym typeface="+mn-lt"/>
              </a:rPr>
              <a:t>传统的⾯试流程</a:t>
            </a:r>
            <a:r>
              <a:rPr lang="zh-CN" altLang="en-US">
                <a:solidFill>
                  <a:srgbClr val="E87C32"/>
                </a:solidFill>
                <a:cs typeface="+mn-ea"/>
                <a:sym typeface="+mn-lt"/>
              </a:rPr>
              <a:t>⽆法全⾯评估</a:t>
            </a:r>
            <a:r>
              <a:rPr lang="zh-CN" altLang="en-US">
                <a:solidFill>
                  <a:schemeClr val="bg1"/>
                </a:solidFill>
                <a:cs typeface="+mn-ea"/>
                <a:sym typeface="+mn-lt"/>
              </a:rPr>
              <a:t>候选⼈的综合能⼒，导致招聘效果不理想。</a:t>
            </a:r>
            <a:endParaRPr lang="zh-CN" altLang="en-US">
              <a:solidFill>
                <a:schemeClr val="bg1"/>
              </a:solidFill>
              <a:cs typeface="+mn-ea"/>
              <a:sym typeface="+mn-lt"/>
            </a:endParaRPr>
          </a:p>
        </p:txBody>
      </p:sp>
      <p:sp>
        <p:nvSpPr>
          <p:cNvPr id="13" name="圆角矩形 12"/>
          <p:cNvSpPr/>
          <p:nvPr/>
        </p:nvSpPr>
        <p:spPr>
          <a:xfrm>
            <a:off x="5119370" y="4756150"/>
            <a:ext cx="1781175" cy="395605"/>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a:solidFill>
                <a:schemeClr val="bg1"/>
              </a:solidFill>
              <a:cs typeface="+mn-ea"/>
              <a:sym typeface="+mn-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64C6E"/>
        </a:solidFill>
        <a:effectLst/>
      </p:bgPr>
    </p:bg>
    <p:spTree>
      <p:nvGrpSpPr>
        <p:cNvPr id="1" name=""/>
        <p:cNvGrpSpPr/>
        <p:nvPr/>
      </p:nvGrpSpPr>
      <p:grpSpPr>
        <a:xfrm>
          <a:off x="0" y="0"/>
          <a:ext cx="0" cy="0"/>
          <a:chOff x="0" y="0"/>
          <a:chExt cx="0" cy="0"/>
        </a:xfrm>
      </p:grpSpPr>
      <p:grpSp>
        <p:nvGrpSpPr>
          <p:cNvPr id="60" name="组合 59"/>
          <p:cNvGrpSpPr/>
          <p:nvPr/>
        </p:nvGrpSpPr>
        <p:grpSpPr>
          <a:xfrm rot="16200000">
            <a:off x="343535" y="733425"/>
            <a:ext cx="635635" cy="216535"/>
            <a:chOff x="3509" y="3609"/>
            <a:chExt cx="1052" cy="358"/>
          </a:xfrm>
        </p:grpSpPr>
        <p:sp>
          <p:nvSpPr>
            <p:cNvPr id="25" name="圆角矩形 24"/>
            <p:cNvSpPr/>
            <p:nvPr/>
          </p:nvSpPr>
          <p:spPr>
            <a:xfrm>
              <a:off x="3509" y="3609"/>
              <a:ext cx="1053" cy="359"/>
            </a:xfrm>
            <a:prstGeom prst="roundRect">
              <a:avLst>
                <a:gd name="adj" fmla="val 50000"/>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000">
                <a:cs typeface="+mn-ea"/>
                <a:sym typeface="+mn-lt"/>
              </a:endParaRPr>
            </a:p>
          </p:txBody>
        </p:sp>
        <p:sp>
          <p:nvSpPr>
            <p:cNvPr id="27" name="椭圆 26"/>
            <p:cNvSpPr/>
            <p:nvPr/>
          </p:nvSpPr>
          <p:spPr>
            <a:xfrm>
              <a:off x="4183" y="3621"/>
              <a:ext cx="335" cy="3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8" name="文本框 27"/>
          <p:cNvSpPr txBox="1"/>
          <p:nvPr/>
        </p:nvSpPr>
        <p:spPr>
          <a:xfrm>
            <a:off x="935990" y="572770"/>
            <a:ext cx="1678305" cy="483235"/>
          </a:xfrm>
          <a:prstGeom prst="rect">
            <a:avLst/>
          </a:prstGeom>
          <a:noFill/>
        </p:spPr>
        <p:txBody>
          <a:bodyPr wrap="square" rtlCol="0" anchor="t">
            <a:spAutoFit/>
          </a:bodyPr>
          <a:lstStyle/>
          <a:p>
            <a:pPr algn="dist"/>
            <a:r>
              <a:rPr lang="zh-CN" altLang="en-US" sz="2400" dirty="0">
                <a:solidFill>
                  <a:schemeClr val="bg1"/>
                </a:solidFill>
                <a:cs typeface="+mn-ea"/>
                <a:sym typeface="+mn-lt"/>
              </a:rPr>
              <a:t>解决方案</a:t>
            </a:r>
            <a:endParaRPr lang="zh-CN" altLang="en-US" sz="2400" dirty="0">
              <a:solidFill>
                <a:schemeClr val="bg1"/>
              </a:solidFill>
              <a:cs typeface="+mn-ea"/>
              <a:sym typeface="+mn-lt"/>
            </a:endParaRPr>
          </a:p>
        </p:txBody>
      </p:sp>
      <p:sp>
        <p:nvSpPr>
          <p:cNvPr id="3" name="圆角矩形 2"/>
          <p:cNvSpPr/>
          <p:nvPr/>
        </p:nvSpPr>
        <p:spPr>
          <a:xfrm>
            <a:off x="-328295" y="1867535"/>
            <a:ext cx="5521325" cy="1772920"/>
          </a:xfrm>
          <a:prstGeom prst="roundRect">
            <a:avLst>
              <a:gd name="adj" fmla="val 10709"/>
            </a:avLst>
          </a:prstGeom>
          <a:solidFill>
            <a:srgbClr val="373C5A"/>
          </a:solidFill>
          <a:ln w="12700">
            <a:solidFill>
              <a:schemeClr val="accent2"/>
            </a:solidFill>
          </a:ln>
          <a:effectLst>
            <a:outerShdw blurRad="3175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p:cNvSpPr txBox="1"/>
          <p:nvPr/>
        </p:nvSpPr>
        <p:spPr>
          <a:xfrm>
            <a:off x="1466215" y="2067560"/>
            <a:ext cx="3354070" cy="1371600"/>
          </a:xfrm>
          <a:prstGeom prst="rect">
            <a:avLst/>
          </a:prstGeom>
          <a:noFill/>
        </p:spPr>
        <p:txBody>
          <a:bodyPr wrap="square" rtlCol="0" anchor="t">
            <a:spAutoFit/>
          </a:bodyPr>
          <a:lstStyle/>
          <a:p>
            <a:pPr algn="just">
              <a:lnSpc>
                <a:spcPct val="150000"/>
              </a:lnSpc>
            </a:pPr>
            <a:r>
              <a:rPr lang="zh-CN" altLang="en-US" sz="1400">
                <a:solidFill>
                  <a:schemeClr val="bg1"/>
                </a:solidFill>
                <a:cs typeface="+mn-ea"/>
                <a:sym typeface="+mn-lt"/>
              </a:rPr>
              <a:t>在将用户分类之后，根据不同类型的用户提供包括</a:t>
            </a:r>
            <a:r>
              <a:rPr lang="zh-CN" altLang="en-US" sz="1400">
                <a:solidFill>
                  <a:srgbClr val="E87C32"/>
                </a:solidFill>
                <a:cs typeface="+mn-ea"/>
                <a:sym typeface="+mn-lt"/>
              </a:rPr>
              <a:t>润色简历</a:t>
            </a:r>
            <a:r>
              <a:rPr lang="zh-CN" altLang="en-US" sz="1400">
                <a:solidFill>
                  <a:schemeClr val="bg1"/>
                </a:solidFill>
                <a:cs typeface="+mn-ea"/>
                <a:sym typeface="+mn-lt"/>
              </a:rPr>
              <a:t>、</a:t>
            </a:r>
            <a:r>
              <a:rPr lang="zh-CN" altLang="en-US" sz="1400">
                <a:solidFill>
                  <a:srgbClr val="E87C32"/>
                </a:solidFill>
                <a:cs typeface="+mn-ea"/>
                <a:sym typeface="+mn-lt"/>
              </a:rPr>
              <a:t>推送适合就业的招聘信息</a:t>
            </a:r>
            <a:r>
              <a:rPr lang="zh-CN" altLang="en-US" sz="1400">
                <a:solidFill>
                  <a:schemeClr val="bg1"/>
                </a:solidFill>
                <a:cs typeface="+mn-ea"/>
                <a:sym typeface="+mn-lt"/>
              </a:rPr>
              <a:t>、基于用户信息生成</a:t>
            </a:r>
            <a:r>
              <a:rPr lang="zh-CN" altLang="en-US" sz="1400">
                <a:solidFill>
                  <a:srgbClr val="E87C32"/>
                </a:solidFill>
                <a:cs typeface="+mn-ea"/>
                <a:sym typeface="+mn-lt"/>
              </a:rPr>
              <a:t>个性化职业推荐</a:t>
            </a:r>
            <a:r>
              <a:rPr lang="zh-CN" altLang="en-US" sz="1400">
                <a:solidFill>
                  <a:schemeClr val="bg1"/>
                </a:solidFill>
                <a:cs typeface="+mn-ea"/>
                <a:sym typeface="+mn-lt"/>
              </a:rPr>
              <a:t>、提供</a:t>
            </a:r>
            <a:r>
              <a:rPr lang="zh-CN" altLang="en-US" sz="1400">
                <a:solidFill>
                  <a:srgbClr val="E87C32"/>
                </a:solidFill>
                <a:cs typeface="+mn-ea"/>
                <a:sym typeface="+mn-lt"/>
              </a:rPr>
              <a:t>社区交流</a:t>
            </a:r>
            <a:r>
              <a:rPr lang="zh-CN" altLang="en-US" sz="1400">
                <a:solidFill>
                  <a:schemeClr val="bg1"/>
                </a:solidFill>
                <a:cs typeface="+mn-ea"/>
                <a:sym typeface="+mn-lt"/>
              </a:rPr>
              <a:t>在内的各种服务。</a:t>
            </a:r>
            <a:endParaRPr lang="zh-CN" altLang="en-US" sz="1400">
              <a:solidFill>
                <a:schemeClr val="bg1"/>
              </a:solidFill>
              <a:cs typeface="+mn-ea"/>
              <a:sym typeface="+mn-lt"/>
            </a:endParaRPr>
          </a:p>
        </p:txBody>
      </p:sp>
      <p:pic>
        <p:nvPicPr>
          <p:cNvPr id="29" name="图片 28" descr="3505389"/>
          <p:cNvPicPr>
            <a:picLocks noChangeAspect="1"/>
          </p:cNvPicPr>
          <p:nvPr/>
        </p:nvPicPr>
        <p:blipFill>
          <a:blip r:embed="rId1"/>
          <a:stretch>
            <a:fillRect/>
          </a:stretch>
        </p:blipFill>
        <p:spPr>
          <a:xfrm>
            <a:off x="510540" y="2414905"/>
            <a:ext cx="678815" cy="678815"/>
          </a:xfrm>
          <a:prstGeom prst="rect">
            <a:avLst/>
          </a:prstGeom>
        </p:spPr>
      </p:pic>
      <p:sp>
        <p:nvSpPr>
          <p:cNvPr id="5" name="圆角矩形 4"/>
          <p:cNvSpPr/>
          <p:nvPr/>
        </p:nvSpPr>
        <p:spPr>
          <a:xfrm>
            <a:off x="-328295" y="4040505"/>
            <a:ext cx="5521325" cy="1772920"/>
          </a:xfrm>
          <a:prstGeom prst="roundRect">
            <a:avLst>
              <a:gd name="adj" fmla="val 10709"/>
            </a:avLst>
          </a:prstGeom>
          <a:solidFill>
            <a:srgbClr val="373C5A"/>
          </a:solidFill>
          <a:ln w="12700">
            <a:solidFill>
              <a:schemeClr val="accent2"/>
            </a:solidFill>
          </a:ln>
          <a:effectLst>
            <a:outerShdw blurRad="3175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文本框 5"/>
          <p:cNvSpPr txBox="1"/>
          <p:nvPr/>
        </p:nvSpPr>
        <p:spPr>
          <a:xfrm>
            <a:off x="1466215" y="4187825"/>
            <a:ext cx="3477895" cy="1371600"/>
          </a:xfrm>
          <a:prstGeom prst="rect">
            <a:avLst/>
          </a:prstGeom>
          <a:noFill/>
        </p:spPr>
        <p:txBody>
          <a:bodyPr wrap="square" rtlCol="0" anchor="t">
            <a:spAutoFit/>
          </a:bodyPr>
          <a:lstStyle/>
          <a:p>
            <a:pPr algn="just">
              <a:lnSpc>
                <a:spcPct val="150000"/>
              </a:lnSpc>
            </a:pPr>
            <a:r>
              <a:rPr lang="zh-CN" altLang="en-US" sz="1400">
                <a:solidFill>
                  <a:srgbClr val="E87C32"/>
                </a:solidFill>
                <a:cs typeface="+mn-ea"/>
                <a:sym typeface="+mn-lt"/>
              </a:rPr>
              <a:t>通过虚拟 AI 进行模拟真实面试</a:t>
            </a:r>
            <a:r>
              <a:rPr lang="zh-CN" altLang="en-US" sz="1400">
                <a:solidFill>
                  <a:schemeClr val="bg1"/>
                </a:solidFill>
                <a:cs typeface="+mn-ea"/>
                <a:sym typeface="+mn-lt"/>
              </a:rPr>
              <a:t>，所有的一切包括流程，场景，人物，对话等等都尽可能与真实相同。</a:t>
            </a:r>
            <a:r>
              <a:rPr lang="zh-CN" altLang="en-US" sz="1400">
                <a:solidFill>
                  <a:srgbClr val="E87C32"/>
                </a:solidFill>
                <a:cs typeface="+mn-ea"/>
                <a:sym typeface="+mn-lt"/>
              </a:rPr>
              <a:t>结束后总结用户表现，提供反馈，并保存记录供用户回顾和改进。</a:t>
            </a:r>
            <a:endParaRPr lang="zh-CN" altLang="en-US" sz="1400">
              <a:solidFill>
                <a:srgbClr val="E87C32"/>
              </a:solidFill>
              <a:cs typeface="+mn-ea"/>
              <a:sym typeface="+mn-lt"/>
            </a:endParaRPr>
          </a:p>
        </p:txBody>
      </p:sp>
      <p:pic>
        <p:nvPicPr>
          <p:cNvPr id="63" name="图片 62" descr="3505400"/>
          <p:cNvPicPr>
            <a:picLocks noChangeAspect="1"/>
          </p:cNvPicPr>
          <p:nvPr/>
        </p:nvPicPr>
        <p:blipFill>
          <a:blip r:embed="rId2"/>
          <a:stretch>
            <a:fillRect/>
          </a:stretch>
        </p:blipFill>
        <p:spPr>
          <a:xfrm>
            <a:off x="510540" y="4587875"/>
            <a:ext cx="678815" cy="678815"/>
          </a:xfrm>
          <a:prstGeom prst="rect">
            <a:avLst/>
          </a:prstGeom>
        </p:spPr>
      </p:pic>
      <p:sp>
        <p:nvSpPr>
          <p:cNvPr id="11" name="圆角矩形 10"/>
          <p:cNvSpPr/>
          <p:nvPr/>
        </p:nvSpPr>
        <p:spPr>
          <a:xfrm>
            <a:off x="6999605" y="1868170"/>
            <a:ext cx="5521325" cy="1772920"/>
          </a:xfrm>
          <a:prstGeom prst="roundRect">
            <a:avLst>
              <a:gd name="adj" fmla="val 10709"/>
            </a:avLst>
          </a:prstGeom>
          <a:solidFill>
            <a:srgbClr val="373C5A"/>
          </a:solidFill>
          <a:ln w="12700">
            <a:solidFill>
              <a:schemeClr val="accent2"/>
            </a:solidFill>
          </a:ln>
          <a:effectLst>
            <a:outerShdw blurRad="3175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文本框 14"/>
          <p:cNvSpPr txBox="1"/>
          <p:nvPr/>
        </p:nvSpPr>
        <p:spPr>
          <a:xfrm>
            <a:off x="8244840" y="1976120"/>
            <a:ext cx="3477895" cy="1463040"/>
          </a:xfrm>
          <a:prstGeom prst="rect">
            <a:avLst/>
          </a:prstGeom>
          <a:noFill/>
        </p:spPr>
        <p:txBody>
          <a:bodyPr wrap="square" rtlCol="0" anchor="t">
            <a:spAutoFit/>
          </a:bodyPr>
          <a:lstStyle/>
          <a:p>
            <a:pPr algn="just">
              <a:lnSpc>
                <a:spcPct val="150000"/>
              </a:lnSpc>
            </a:pPr>
            <a:r>
              <a:rPr lang="zh-CN" altLang="en-US" sz="1200">
                <a:solidFill>
                  <a:schemeClr val="bg1"/>
                </a:solidFill>
                <a:cs typeface="+mn-ea"/>
                <a:sym typeface="+mn-lt"/>
              </a:rPr>
              <a:t>可以帮助</a:t>
            </a:r>
            <a:r>
              <a:rPr lang="en-US" altLang="zh-CN" sz="1200">
                <a:solidFill>
                  <a:schemeClr val="bg1"/>
                </a:solidFill>
                <a:cs typeface="+mn-ea"/>
                <a:sym typeface="+mn-lt"/>
              </a:rPr>
              <a:t>HR</a:t>
            </a:r>
            <a:r>
              <a:rPr lang="zh-CN" altLang="en-US" sz="1200">
                <a:solidFill>
                  <a:srgbClr val="E87C32"/>
                </a:solidFill>
                <a:cs typeface="+mn-ea"/>
                <a:sym typeface="+mn-lt"/>
              </a:rPr>
              <a:t>初步筛选简历</a:t>
            </a:r>
            <a:r>
              <a:rPr lang="zh-CN" altLang="en-US" sz="1200">
                <a:solidFill>
                  <a:schemeClr val="bg1"/>
                </a:solidFill>
                <a:cs typeface="+mn-ea"/>
                <a:sym typeface="+mn-lt"/>
              </a:rPr>
              <a:t>，同时可</a:t>
            </a:r>
            <a:r>
              <a:rPr lang="zh-CN" altLang="en-US" sz="1200">
                <a:solidFill>
                  <a:srgbClr val="E87C32"/>
                </a:solidFill>
                <a:cs typeface="+mn-ea"/>
                <a:sym typeface="+mn-lt"/>
              </a:rPr>
              <a:t>定向定时向用户发送面试通知和邮件。</a:t>
            </a:r>
            <a:r>
              <a:rPr lang="zh-CN" altLang="en-US" sz="1200">
                <a:solidFill>
                  <a:schemeClr val="bg1"/>
                </a:solidFill>
                <a:cs typeface="+mn-ea"/>
                <a:sym typeface="+mn-lt"/>
              </a:rPr>
              <a:t>用户可随时随地发起</a:t>
            </a:r>
            <a:r>
              <a:rPr lang="zh-CN" altLang="en-US" sz="1200">
                <a:solidFill>
                  <a:srgbClr val="E87C32"/>
                </a:solidFill>
                <a:cs typeface="+mn-ea"/>
                <a:sym typeface="+mn-lt"/>
              </a:rPr>
              <a:t>虚拟面试请求，</a:t>
            </a:r>
            <a:r>
              <a:rPr lang="en-US" altLang="zh-CN" sz="1200">
                <a:solidFill>
                  <a:schemeClr val="bg1"/>
                </a:solidFill>
                <a:cs typeface="+mn-ea"/>
                <a:sym typeface="+mn-lt"/>
              </a:rPr>
              <a:t>AI</a:t>
            </a:r>
            <a:r>
              <a:rPr lang="zh-CN" altLang="en-US" sz="1200">
                <a:solidFill>
                  <a:schemeClr val="bg1"/>
                </a:solidFill>
                <a:cs typeface="+mn-ea"/>
                <a:sym typeface="+mn-lt"/>
              </a:rPr>
              <a:t>可替代真人进行面试，并对面试结果进行评级。</a:t>
            </a:r>
            <a:r>
              <a:rPr lang="en-US" altLang="zh-CN" sz="1200">
                <a:solidFill>
                  <a:schemeClr val="bg1"/>
                </a:solidFill>
                <a:cs typeface="+mn-ea"/>
                <a:sym typeface="+mn-lt"/>
              </a:rPr>
              <a:t>HR</a:t>
            </a:r>
            <a:r>
              <a:rPr lang="zh-CN" altLang="en-US" sz="1200">
                <a:solidFill>
                  <a:schemeClr val="bg1"/>
                </a:solidFill>
                <a:cs typeface="+mn-ea"/>
                <a:sym typeface="+mn-lt"/>
              </a:rPr>
              <a:t>可根据面试报告主动选择是否发起线下面试。</a:t>
            </a:r>
            <a:endParaRPr lang="zh-CN" altLang="en-US" sz="1200">
              <a:solidFill>
                <a:schemeClr val="bg1"/>
              </a:solidFill>
              <a:cs typeface="+mn-ea"/>
              <a:sym typeface="+mn-lt"/>
            </a:endParaRPr>
          </a:p>
        </p:txBody>
      </p:sp>
      <p:sp>
        <p:nvSpPr>
          <p:cNvPr id="18" name="圆角矩形 17"/>
          <p:cNvSpPr/>
          <p:nvPr/>
        </p:nvSpPr>
        <p:spPr>
          <a:xfrm>
            <a:off x="6999605" y="4041140"/>
            <a:ext cx="5521325" cy="1772920"/>
          </a:xfrm>
          <a:prstGeom prst="roundRect">
            <a:avLst>
              <a:gd name="adj" fmla="val 10709"/>
            </a:avLst>
          </a:prstGeom>
          <a:solidFill>
            <a:srgbClr val="373C5A"/>
          </a:solidFill>
          <a:ln w="12700">
            <a:solidFill>
              <a:schemeClr val="accent2"/>
            </a:solidFill>
          </a:ln>
          <a:effectLst>
            <a:outerShdw blurRad="3175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文本框 29"/>
          <p:cNvSpPr txBox="1"/>
          <p:nvPr/>
        </p:nvSpPr>
        <p:spPr>
          <a:xfrm>
            <a:off x="8307070" y="4040505"/>
            <a:ext cx="3354070" cy="1737360"/>
          </a:xfrm>
          <a:prstGeom prst="rect">
            <a:avLst/>
          </a:prstGeom>
          <a:noFill/>
        </p:spPr>
        <p:txBody>
          <a:bodyPr wrap="square" rtlCol="0" anchor="t">
            <a:spAutoFit/>
          </a:bodyPr>
          <a:lstStyle/>
          <a:p>
            <a:pPr algn="just">
              <a:lnSpc>
                <a:spcPct val="150000"/>
              </a:lnSpc>
            </a:pPr>
            <a:r>
              <a:rPr lang="zh-CN" altLang="en-US" sz="1200">
                <a:solidFill>
                  <a:schemeClr val="bg1"/>
                </a:solidFill>
                <a:cs typeface="+mn-ea"/>
                <a:sym typeface="+mn-lt"/>
              </a:rPr>
              <a:t>企业可以上传自己的题库，系统将会生成</a:t>
            </a:r>
            <a:r>
              <a:rPr lang="zh-CN" altLang="en-US" sz="1200">
                <a:solidFill>
                  <a:srgbClr val="E87C32"/>
                </a:solidFill>
                <a:cs typeface="+mn-ea"/>
                <a:sym typeface="+mn-lt"/>
              </a:rPr>
              <a:t>专属企业岗位库</a:t>
            </a:r>
            <a:r>
              <a:rPr lang="zh-CN" altLang="en-US" sz="1200">
                <a:solidFill>
                  <a:schemeClr val="bg1"/>
                </a:solidFill>
                <a:cs typeface="+mn-ea"/>
                <a:sym typeface="+mn-lt"/>
              </a:rPr>
              <a:t>，并通过分析用户的简历和面试记录进行</a:t>
            </a:r>
            <a:r>
              <a:rPr lang="zh-CN" altLang="en-US" sz="1200">
                <a:solidFill>
                  <a:srgbClr val="E87C32"/>
                </a:solidFill>
                <a:cs typeface="+mn-ea"/>
                <a:sym typeface="+mn-lt"/>
              </a:rPr>
              <a:t>定向匹配</a:t>
            </a:r>
            <a:r>
              <a:rPr lang="zh-CN" altLang="en-US" sz="1200">
                <a:solidFill>
                  <a:schemeClr val="bg1"/>
                </a:solidFill>
                <a:cs typeface="+mn-ea"/>
                <a:sym typeface="+mn-lt"/>
              </a:rPr>
              <a:t>，同时向用户和 HR 发送通知，</a:t>
            </a:r>
            <a:r>
              <a:rPr lang="zh-CN" altLang="en-US" sz="1200">
                <a:solidFill>
                  <a:srgbClr val="E87C32"/>
                </a:solidFill>
                <a:cs typeface="+mn-ea"/>
                <a:sym typeface="+mn-lt"/>
              </a:rPr>
              <a:t>提高筛选效率</a:t>
            </a:r>
            <a:r>
              <a:rPr lang="zh-CN" altLang="en-US" sz="1200">
                <a:solidFill>
                  <a:schemeClr val="bg1"/>
                </a:solidFill>
                <a:cs typeface="+mn-ea"/>
                <a:sym typeface="+mn-lt"/>
              </a:rPr>
              <a:t>。并且支持企业修改或者上传专属的企业AI形象，</a:t>
            </a:r>
            <a:r>
              <a:rPr lang="zh-CN" altLang="en-US" sz="1200">
                <a:solidFill>
                  <a:srgbClr val="E87C32"/>
                </a:solidFill>
                <a:cs typeface="+mn-ea"/>
                <a:sym typeface="+mn-lt"/>
              </a:rPr>
              <a:t>帮助企业推广和提升企业影响力。</a:t>
            </a:r>
            <a:endParaRPr lang="zh-CN" altLang="en-US" sz="1200">
              <a:solidFill>
                <a:srgbClr val="E87C32"/>
              </a:solidFill>
              <a:cs typeface="+mn-ea"/>
              <a:sym typeface="+mn-lt"/>
            </a:endParaRPr>
          </a:p>
        </p:txBody>
      </p:sp>
      <p:pic>
        <p:nvPicPr>
          <p:cNvPr id="64" name="图片 63" descr="3505381"/>
          <p:cNvPicPr>
            <a:picLocks noChangeAspect="1"/>
          </p:cNvPicPr>
          <p:nvPr/>
        </p:nvPicPr>
        <p:blipFill>
          <a:blip r:embed="rId3"/>
          <a:stretch>
            <a:fillRect/>
          </a:stretch>
        </p:blipFill>
        <p:spPr>
          <a:xfrm>
            <a:off x="7477125" y="2414270"/>
            <a:ext cx="678815" cy="678815"/>
          </a:xfrm>
          <a:prstGeom prst="rect">
            <a:avLst/>
          </a:prstGeom>
        </p:spPr>
      </p:pic>
      <p:pic>
        <p:nvPicPr>
          <p:cNvPr id="65" name="图片 64" descr="3505363"/>
          <p:cNvPicPr>
            <a:picLocks noChangeAspect="1"/>
          </p:cNvPicPr>
          <p:nvPr/>
        </p:nvPicPr>
        <p:blipFill>
          <a:blip r:embed="rId4"/>
          <a:stretch>
            <a:fillRect/>
          </a:stretch>
        </p:blipFill>
        <p:spPr>
          <a:xfrm>
            <a:off x="7475855" y="4586605"/>
            <a:ext cx="680400" cy="680400"/>
          </a:xfrm>
          <a:prstGeom prst="rect">
            <a:avLst/>
          </a:prstGeom>
        </p:spPr>
      </p:pic>
      <p:sp>
        <p:nvSpPr>
          <p:cNvPr id="2" name="文本框 1"/>
          <p:cNvSpPr txBox="1"/>
          <p:nvPr/>
        </p:nvSpPr>
        <p:spPr>
          <a:xfrm>
            <a:off x="7086600" y="1443990"/>
            <a:ext cx="1158240" cy="417830"/>
          </a:xfrm>
          <a:prstGeom prst="rect">
            <a:avLst/>
          </a:prstGeom>
          <a:noFill/>
        </p:spPr>
        <p:txBody>
          <a:bodyPr wrap="square" rtlCol="0" anchor="t">
            <a:spAutoFit/>
          </a:bodyPr>
          <a:p>
            <a:pPr algn="dist"/>
            <a:r>
              <a:rPr lang="zh-CN" altLang="en-US" sz="2000" dirty="0">
                <a:solidFill>
                  <a:schemeClr val="bg1"/>
                </a:solidFill>
                <a:cs typeface="+mn-ea"/>
                <a:sym typeface="+mn-lt"/>
              </a:rPr>
              <a:t>企业端</a:t>
            </a:r>
            <a:endParaRPr lang="zh-CN" altLang="en-US" sz="2000" dirty="0">
              <a:solidFill>
                <a:schemeClr val="bg1"/>
              </a:solidFill>
              <a:cs typeface="+mn-ea"/>
              <a:sym typeface="+mn-lt"/>
            </a:endParaRPr>
          </a:p>
        </p:txBody>
      </p:sp>
      <p:sp>
        <p:nvSpPr>
          <p:cNvPr id="4" name="文本框 3"/>
          <p:cNvSpPr txBox="1"/>
          <p:nvPr/>
        </p:nvSpPr>
        <p:spPr>
          <a:xfrm>
            <a:off x="4074160" y="1443990"/>
            <a:ext cx="1158240" cy="417830"/>
          </a:xfrm>
          <a:prstGeom prst="rect">
            <a:avLst/>
          </a:prstGeom>
          <a:noFill/>
        </p:spPr>
        <p:txBody>
          <a:bodyPr wrap="square" rtlCol="0" anchor="t">
            <a:spAutoFit/>
          </a:bodyPr>
          <a:p>
            <a:pPr algn="dist"/>
            <a:r>
              <a:rPr lang="zh-CN" altLang="en-US" sz="2000" dirty="0">
                <a:solidFill>
                  <a:schemeClr val="bg1"/>
                </a:solidFill>
                <a:cs typeface="+mn-ea"/>
                <a:sym typeface="+mn-lt"/>
              </a:rPr>
              <a:t>用户端</a:t>
            </a:r>
            <a:endParaRPr lang="zh-CN" altLang="en-US" sz="2000" dirty="0">
              <a:solidFill>
                <a:schemeClr val="bg1"/>
              </a:solidFill>
              <a:cs typeface="+mn-ea"/>
              <a:sym typeface="+mn-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64C6E"/>
        </a:solidFill>
        <a:effectLst/>
      </p:bgPr>
    </p:bg>
    <p:spTree>
      <p:nvGrpSpPr>
        <p:cNvPr id="1" name=""/>
        <p:cNvGrpSpPr/>
        <p:nvPr/>
      </p:nvGrpSpPr>
      <p:grpSpPr>
        <a:xfrm>
          <a:off x="0" y="0"/>
          <a:ext cx="0" cy="0"/>
          <a:chOff x="0" y="0"/>
          <a:chExt cx="0" cy="0"/>
        </a:xfrm>
      </p:grpSpPr>
      <p:sp>
        <p:nvSpPr>
          <p:cNvPr id="5" name="圆角矩形 4"/>
          <p:cNvSpPr/>
          <p:nvPr/>
        </p:nvSpPr>
        <p:spPr>
          <a:xfrm>
            <a:off x="928688" y="961073"/>
            <a:ext cx="10334625" cy="4935855"/>
          </a:xfrm>
          <a:prstGeom prst="roundRect">
            <a:avLst>
              <a:gd name="adj" fmla="val 9365"/>
            </a:avLst>
          </a:prstGeom>
          <a:solidFill>
            <a:srgbClr val="373C5A"/>
          </a:solidFill>
          <a:ln w="12700">
            <a:solidFill>
              <a:schemeClr val="accent2"/>
            </a:solidFill>
          </a:ln>
          <a:effectLst>
            <a:outerShdw blurRad="3175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9" name="组合 8"/>
          <p:cNvGrpSpPr/>
          <p:nvPr/>
        </p:nvGrpSpPr>
        <p:grpSpPr>
          <a:xfrm>
            <a:off x="3957955" y="3119755"/>
            <a:ext cx="618490" cy="618490"/>
            <a:chOff x="6233" y="5004"/>
            <a:chExt cx="974" cy="974"/>
          </a:xfrm>
        </p:grpSpPr>
        <p:sp>
          <p:nvSpPr>
            <p:cNvPr id="7" name="椭圆 6"/>
            <p:cNvSpPr/>
            <p:nvPr/>
          </p:nvSpPr>
          <p:spPr>
            <a:xfrm>
              <a:off x="6233" y="5004"/>
              <a:ext cx="975" cy="9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8" name="图片 7" descr="3637440"/>
            <p:cNvPicPr>
              <a:picLocks noChangeAspect="1"/>
            </p:cNvPicPr>
            <p:nvPr/>
          </p:nvPicPr>
          <p:blipFill>
            <a:blip r:embed="rId1"/>
            <a:stretch>
              <a:fillRect/>
            </a:stretch>
          </p:blipFill>
          <p:spPr>
            <a:xfrm flipH="1">
              <a:off x="6585" y="5268"/>
              <a:ext cx="271" cy="447"/>
            </a:xfrm>
            <a:prstGeom prst="rect">
              <a:avLst/>
            </a:prstGeom>
          </p:spPr>
        </p:pic>
      </p:grpSp>
      <p:grpSp>
        <p:nvGrpSpPr>
          <p:cNvPr id="10" name="组合 9"/>
          <p:cNvGrpSpPr/>
          <p:nvPr/>
        </p:nvGrpSpPr>
        <p:grpSpPr>
          <a:xfrm flipH="1">
            <a:off x="7620000" y="3119755"/>
            <a:ext cx="618490" cy="618490"/>
            <a:chOff x="6233" y="5004"/>
            <a:chExt cx="974" cy="974"/>
          </a:xfrm>
        </p:grpSpPr>
        <p:sp>
          <p:nvSpPr>
            <p:cNvPr id="12" name="椭圆 11"/>
            <p:cNvSpPr/>
            <p:nvPr/>
          </p:nvSpPr>
          <p:spPr>
            <a:xfrm>
              <a:off x="6233" y="5004"/>
              <a:ext cx="975" cy="9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4" name="图片 13" descr="3637440"/>
            <p:cNvPicPr>
              <a:picLocks noChangeAspect="1"/>
            </p:cNvPicPr>
            <p:nvPr/>
          </p:nvPicPr>
          <p:blipFill>
            <a:blip r:embed="rId1"/>
            <a:stretch>
              <a:fillRect/>
            </a:stretch>
          </p:blipFill>
          <p:spPr>
            <a:xfrm flipH="1">
              <a:off x="6585" y="5268"/>
              <a:ext cx="271" cy="447"/>
            </a:xfrm>
            <a:prstGeom prst="rect">
              <a:avLst/>
            </a:prstGeom>
          </p:spPr>
        </p:pic>
      </p:grpSp>
      <p:sp>
        <p:nvSpPr>
          <p:cNvPr id="2" name="文本框 1"/>
          <p:cNvSpPr txBox="1"/>
          <p:nvPr/>
        </p:nvSpPr>
        <p:spPr>
          <a:xfrm>
            <a:off x="4911090" y="3088958"/>
            <a:ext cx="2369820" cy="678815"/>
          </a:xfrm>
          <a:prstGeom prst="rect">
            <a:avLst/>
          </a:prstGeom>
          <a:noFill/>
        </p:spPr>
        <p:txBody>
          <a:bodyPr wrap="square" rtlCol="0" anchor="t">
            <a:spAutoFit/>
          </a:bodyPr>
          <a:lstStyle/>
          <a:p>
            <a:pPr algn="dist"/>
            <a:r>
              <a:rPr lang="zh-CN" altLang="en-US" sz="3600">
                <a:solidFill>
                  <a:schemeClr val="bg1"/>
                </a:solidFill>
                <a:cs typeface="+mn-ea"/>
                <a:sym typeface="+mn-lt"/>
              </a:rPr>
              <a:t>市场调研</a:t>
            </a:r>
            <a:endParaRPr lang="zh-CN" altLang="en-US" sz="1200">
              <a:solidFill>
                <a:schemeClr val="bg1"/>
              </a:solidFill>
              <a:cs typeface="+mn-ea"/>
              <a:sym typeface="+mn-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64C6E"/>
        </a:solidFill>
        <a:effectLst/>
      </p:bgPr>
    </p:bg>
    <p:spTree>
      <p:nvGrpSpPr>
        <p:cNvPr id="1" name=""/>
        <p:cNvGrpSpPr/>
        <p:nvPr/>
      </p:nvGrpSpPr>
      <p:grpSpPr>
        <a:xfrm>
          <a:off x="0" y="0"/>
          <a:ext cx="0" cy="0"/>
          <a:chOff x="0" y="0"/>
          <a:chExt cx="0" cy="0"/>
        </a:xfrm>
      </p:grpSpPr>
      <p:grpSp>
        <p:nvGrpSpPr>
          <p:cNvPr id="60" name="组合 59"/>
          <p:cNvGrpSpPr/>
          <p:nvPr/>
        </p:nvGrpSpPr>
        <p:grpSpPr>
          <a:xfrm rot="16200000">
            <a:off x="343535" y="733425"/>
            <a:ext cx="635635" cy="216535"/>
            <a:chOff x="3509" y="3609"/>
            <a:chExt cx="1052" cy="358"/>
          </a:xfrm>
        </p:grpSpPr>
        <p:sp>
          <p:nvSpPr>
            <p:cNvPr id="25" name="圆角矩形 24"/>
            <p:cNvSpPr/>
            <p:nvPr/>
          </p:nvSpPr>
          <p:spPr>
            <a:xfrm>
              <a:off x="3509" y="3609"/>
              <a:ext cx="1053" cy="359"/>
            </a:xfrm>
            <a:prstGeom prst="roundRect">
              <a:avLst>
                <a:gd name="adj" fmla="val 50000"/>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000">
                <a:cs typeface="+mn-ea"/>
                <a:sym typeface="+mn-lt"/>
              </a:endParaRPr>
            </a:p>
          </p:txBody>
        </p:sp>
        <p:sp>
          <p:nvSpPr>
            <p:cNvPr id="27" name="椭圆 26"/>
            <p:cNvSpPr/>
            <p:nvPr/>
          </p:nvSpPr>
          <p:spPr>
            <a:xfrm>
              <a:off x="4183" y="3621"/>
              <a:ext cx="335" cy="3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8" name="文本框 27"/>
          <p:cNvSpPr txBox="1"/>
          <p:nvPr/>
        </p:nvSpPr>
        <p:spPr>
          <a:xfrm>
            <a:off x="935990" y="572770"/>
            <a:ext cx="3027045" cy="483235"/>
          </a:xfrm>
          <a:prstGeom prst="rect">
            <a:avLst/>
          </a:prstGeom>
          <a:noFill/>
        </p:spPr>
        <p:txBody>
          <a:bodyPr wrap="square" rtlCol="0" anchor="t">
            <a:spAutoFit/>
          </a:bodyPr>
          <a:lstStyle/>
          <a:p>
            <a:pPr algn="dist"/>
            <a:r>
              <a:rPr lang="zh-CN" altLang="en-US" sz="2400">
                <a:solidFill>
                  <a:schemeClr val="bg1"/>
                </a:solidFill>
                <a:cs typeface="+mn-ea"/>
                <a:sym typeface="+mn-lt"/>
              </a:rPr>
              <a:t>现有相似产品分析</a:t>
            </a:r>
            <a:endParaRPr lang="zh-CN" altLang="en-US" sz="2400">
              <a:solidFill>
                <a:schemeClr val="bg1"/>
              </a:solidFill>
              <a:cs typeface="+mn-ea"/>
              <a:sym typeface="+mn-lt"/>
            </a:endParaRPr>
          </a:p>
        </p:txBody>
      </p:sp>
      <p:grpSp>
        <p:nvGrpSpPr>
          <p:cNvPr id="10" name="组合 9"/>
          <p:cNvGrpSpPr/>
          <p:nvPr/>
        </p:nvGrpSpPr>
        <p:grpSpPr>
          <a:xfrm>
            <a:off x="853440" y="1468755"/>
            <a:ext cx="9506585" cy="2099310"/>
            <a:chOff x="2011" y="3574"/>
            <a:chExt cx="9291" cy="3306"/>
          </a:xfrm>
        </p:grpSpPr>
        <p:sp>
          <p:nvSpPr>
            <p:cNvPr id="12" name="圆角矩形 11"/>
            <p:cNvSpPr/>
            <p:nvPr/>
          </p:nvSpPr>
          <p:spPr>
            <a:xfrm>
              <a:off x="2011" y="3574"/>
              <a:ext cx="2687" cy="682"/>
            </a:xfrm>
            <a:prstGeom prst="roundRect">
              <a:avLst>
                <a:gd name="adj" fmla="val 50000"/>
              </a:avLst>
            </a:prstGeom>
            <a:solidFill>
              <a:srgbClr val="565E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a:solidFill>
                    <a:schemeClr val="bg1"/>
                  </a:solidFill>
                  <a:cs typeface="+mn-ea"/>
                  <a:sym typeface="+mn-lt"/>
                </a:rPr>
                <a:t>Mercor</a:t>
              </a:r>
              <a:endParaRPr lang="zh-CN" altLang="en-US" sz="2000" b="1">
                <a:solidFill>
                  <a:schemeClr val="bg1"/>
                </a:solidFill>
                <a:cs typeface="+mn-ea"/>
                <a:sym typeface="+mn-lt"/>
              </a:endParaRPr>
            </a:p>
          </p:txBody>
        </p:sp>
        <p:sp>
          <p:nvSpPr>
            <p:cNvPr id="13" name="文本框 12"/>
            <p:cNvSpPr txBox="1"/>
            <p:nvPr/>
          </p:nvSpPr>
          <p:spPr>
            <a:xfrm>
              <a:off x="2011" y="4576"/>
              <a:ext cx="9291" cy="2304"/>
            </a:xfrm>
            <a:prstGeom prst="rect">
              <a:avLst/>
            </a:prstGeom>
            <a:noFill/>
          </p:spPr>
          <p:txBody>
            <a:bodyPr wrap="square" rtlCol="0" anchor="t">
              <a:spAutoFit/>
            </a:bodyPr>
            <a:lstStyle/>
            <a:p>
              <a:pPr algn="l">
                <a:lnSpc>
                  <a:spcPct val="150000"/>
                </a:lnSpc>
              </a:pPr>
              <a:r>
                <a:rPr lang="zh-CN" altLang="en-US" sz="2000">
                  <a:solidFill>
                    <a:schemeClr val="bg1"/>
                  </a:solidFill>
                  <a:cs typeface="+mn-ea"/>
                  <a:sym typeface="+mn-lt"/>
                </a:rPr>
                <a:t>功能：利用AI平台帮助求职者匹配工作。</a:t>
              </a:r>
              <a:endParaRPr lang="zh-CN" altLang="en-US" sz="2000">
                <a:solidFill>
                  <a:schemeClr val="bg1"/>
                </a:solidFill>
                <a:cs typeface="+mn-ea"/>
                <a:sym typeface="+mn-lt"/>
              </a:endParaRPr>
            </a:p>
            <a:p>
              <a:pPr algn="l">
                <a:lnSpc>
                  <a:spcPct val="150000"/>
                </a:lnSpc>
              </a:pPr>
              <a:r>
                <a:rPr lang="zh-CN" altLang="en-US" sz="2000">
                  <a:solidFill>
                    <a:schemeClr val="bg1"/>
                  </a:solidFill>
                  <a:cs typeface="+mn-ea"/>
                  <a:sym typeface="+mn-lt"/>
                </a:rPr>
                <a:t>优势：全球远程面试、简化招聘流程。</a:t>
              </a:r>
              <a:endParaRPr lang="zh-CN" altLang="en-US" sz="2000">
                <a:solidFill>
                  <a:schemeClr val="bg1"/>
                </a:solidFill>
                <a:cs typeface="+mn-ea"/>
                <a:sym typeface="+mn-lt"/>
              </a:endParaRPr>
            </a:p>
            <a:p>
              <a:pPr algn="l">
                <a:lnSpc>
                  <a:spcPct val="150000"/>
                </a:lnSpc>
              </a:pPr>
              <a:r>
                <a:rPr lang="zh-CN" altLang="en-US" sz="2000">
                  <a:solidFill>
                    <a:schemeClr val="bg1"/>
                  </a:solidFill>
                  <a:cs typeface="+mn-ea"/>
                  <a:sym typeface="+mn-lt"/>
                </a:rPr>
                <a:t>不足：</a:t>
              </a:r>
              <a:r>
                <a:rPr lang="zh-CN" altLang="en-US" sz="2000">
                  <a:solidFill>
                    <a:srgbClr val="E87C32"/>
                  </a:solidFill>
                  <a:cs typeface="+mn-ea"/>
                  <a:sym typeface="+mn-lt"/>
                </a:rPr>
                <a:t>缺少面试表现反馈；无复盘机制</a:t>
              </a:r>
              <a:endParaRPr lang="zh-CN" altLang="en-US" sz="2000">
                <a:solidFill>
                  <a:srgbClr val="E87C32"/>
                </a:solidFill>
                <a:cs typeface="+mn-ea"/>
                <a:sym typeface="+mn-lt"/>
              </a:endParaRPr>
            </a:p>
          </p:txBody>
        </p:sp>
      </p:grpSp>
      <p:grpSp>
        <p:nvGrpSpPr>
          <p:cNvPr id="23" name="组合 22"/>
          <p:cNvGrpSpPr/>
          <p:nvPr/>
        </p:nvGrpSpPr>
        <p:grpSpPr>
          <a:xfrm>
            <a:off x="853440" y="4025265"/>
            <a:ext cx="11155045" cy="2054860"/>
            <a:chOff x="2011" y="3560"/>
            <a:chExt cx="17567" cy="3236"/>
          </a:xfrm>
        </p:grpSpPr>
        <p:sp>
          <p:nvSpPr>
            <p:cNvPr id="24" name="圆角矩形 23"/>
            <p:cNvSpPr/>
            <p:nvPr/>
          </p:nvSpPr>
          <p:spPr>
            <a:xfrm>
              <a:off x="2284" y="3560"/>
              <a:ext cx="4199" cy="682"/>
            </a:xfrm>
            <a:prstGeom prst="roundRect">
              <a:avLst>
                <a:gd name="adj" fmla="val 50000"/>
              </a:avLst>
            </a:prstGeom>
            <a:solidFill>
              <a:srgbClr val="565E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a:solidFill>
                    <a:schemeClr val="bg1"/>
                  </a:solidFill>
                  <a:cs typeface="+mn-ea"/>
                  <a:sym typeface="+mn-lt"/>
                </a:rPr>
                <a:t>多面鹅</a:t>
              </a:r>
              <a:endParaRPr lang="zh-CN" altLang="en-US" sz="2000" b="1">
                <a:solidFill>
                  <a:schemeClr val="bg1"/>
                </a:solidFill>
                <a:cs typeface="+mn-ea"/>
                <a:sym typeface="+mn-lt"/>
              </a:endParaRPr>
            </a:p>
          </p:txBody>
        </p:sp>
        <p:sp>
          <p:nvSpPr>
            <p:cNvPr id="26" name="文本框 25"/>
            <p:cNvSpPr txBox="1"/>
            <p:nvPr/>
          </p:nvSpPr>
          <p:spPr>
            <a:xfrm>
              <a:off x="2011" y="4492"/>
              <a:ext cx="17567" cy="2304"/>
            </a:xfrm>
            <a:prstGeom prst="rect">
              <a:avLst/>
            </a:prstGeom>
            <a:noFill/>
          </p:spPr>
          <p:txBody>
            <a:bodyPr wrap="square" rtlCol="0" anchor="t">
              <a:spAutoFit/>
            </a:bodyPr>
            <a:lstStyle/>
            <a:p>
              <a:pPr algn="l">
                <a:lnSpc>
                  <a:spcPct val="150000"/>
                </a:lnSpc>
              </a:pPr>
              <a:r>
                <a:rPr lang="zh-CN" altLang="en-US" sz="2000">
                  <a:solidFill>
                    <a:schemeClr val="bg1"/>
                  </a:solidFill>
                  <a:cs typeface="+mn-ea"/>
                  <a:sym typeface="+mn-lt"/>
                </a:rPr>
                <a:t>功能：实时面试提醒、AI模拟面试、智能面试押题、深度面试复盘、多语言面试支持。</a:t>
              </a:r>
              <a:endParaRPr lang="zh-CN" altLang="en-US" sz="2000">
                <a:solidFill>
                  <a:schemeClr val="bg1"/>
                </a:solidFill>
                <a:cs typeface="+mn-ea"/>
                <a:sym typeface="+mn-lt"/>
              </a:endParaRPr>
            </a:p>
            <a:p>
              <a:pPr algn="l">
                <a:lnSpc>
                  <a:spcPct val="150000"/>
                </a:lnSpc>
              </a:pPr>
              <a:r>
                <a:rPr lang="zh-CN" altLang="en-US" sz="2000">
                  <a:solidFill>
                    <a:schemeClr val="bg1"/>
                  </a:solidFill>
                  <a:cs typeface="+mn-ea"/>
                  <a:sym typeface="+mn-lt"/>
                </a:rPr>
                <a:t>优势：全方位支持面试准备和表现分析。</a:t>
              </a:r>
              <a:endParaRPr lang="zh-CN" altLang="en-US" sz="2000">
                <a:solidFill>
                  <a:schemeClr val="bg1"/>
                </a:solidFill>
                <a:cs typeface="+mn-ea"/>
                <a:sym typeface="+mn-lt"/>
              </a:endParaRPr>
            </a:p>
            <a:p>
              <a:pPr algn="l">
                <a:lnSpc>
                  <a:spcPct val="150000"/>
                </a:lnSpc>
              </a:pPr>
              <a:r>
                <a:rPr lang="zh-CN" altLang="en-US" sz="2000">
                  <a:solidFill>
                    <a:schemeClr val="bg1"/>
                  </a:solidFill>
                  <a:cs typeface="+mn-ea"/>
                  <a:sym typeface="+mn-lt"/>
                </a:rPr>
                <a:t>不足：</a:t>
              </a:r>
              <a:r>
                <a:rPr lang="zh-CN" altLang="en-US" sz="2000">
                  <a:solidFill>
                    <a:srgbClr val="E87C32"/>
                  </a:solidFill>
                  <a:cs typeface="+mn-ea"/>
                  <a:sym typeface="+mn-lt"/>
                </a:rPr>
                <a:t>面试反馈机制不完善；模拟面试沉浸感不足；无企业端功能</a:t>
              </a:r>
              <a:endParaRPr lang="zh-CN" altLang="en-US" sz="2000">
                <a:solidFill>
                  <a:srgbClr val="E87C32"/>
                </a:solidFill>
                <a:cs typeface="+mn-ea"/>
                <a:sym typeface="+mn-lt"/>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64C6E"/>
        </a:solidFill>
        <a:effectLst/>
      </p:bgPr>
    </p:bg>
    <p:spTree>
      <p:nvGrpSpPr>
        <p:cNvPr id="1" name=""/>
        <p:cNvGrpSpPr/>
        <p:nvPr/>
      </p:nvGrpSpPr>
      <p:grpSpPr>
        <a:xfrm>
          <a:off x="0" y="0"/>
          <a:ext cx="0" cy="0"/>
          <a:chOff x="0" y="0"/>
          <a:chExt cx="0" cy="0"/>
        </a:xfrm>
      </p:grpSpPr>
      <p:grpSp>
        <p:nvGrpSpPr>
          <p:cNvPr id="60" name="组合 59"/>
          <p:cNvGrpSpPr/>
          <p:nvPr/>
        </p:nvGrpSpPr>
        <p:grpSpPr>
          <a:xfrm rot="16200000">
            <a:off x="343535" y="733425"/>
            <a:ext cx="635635" cy="216535"/>
            <a:chOff x="3509" y="3609"/>
            <a:chExt cx="1052" cy="358"/>
          </a:xfrm>
        </p:grpSpPr>
        <p:sp>
          <p:nvSpPr>
            <p:cNvPr id="25" name="圆角矩形 24"/>
            <p:cNvSpPr/>
            <p:nvPr/>
          </p:nvSpPr>
          <p:spPr>
            <a:xfrm>
              <a:off x="3509" y="3609"/>
              <a:ext cx="1053" cy="359"/>
            </a:xfrm>
            <a:prstGeom prst="roundRect">
              <a:avLst>
                <a:gd name="adj" fmla="val 50000"/>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000">
                <a:cs typeface="+mn-ea"/>
                <a:sym typeface="+mn-lt"/>
              </a:endParaRPr>
            </a:p>
          </p:txBody>
        </p:sp>
        <p:sp>
          <p:nvSpPr>
            <p:cNvPr id="27" name="椭圆 26"/>
            <p:cNvSpPr/>
            <p:nvPr/>
          </p:nvSpPr>
          <p:spPr>
            <a:xfrm>
              <a:off x="4183" y="3621"/>
              <a:ext cx="335" cy="3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8" name="文本框 27"/>
          <p:cNvSpPr txBox="1"/>
          <p:nvPr/>
        </p:nvSpPr>
        <p:spPr>
          <a:xfrm>
            <a:off x="935990" y="572770"/>
            <a:ext cx="1484630" cy="417830"/>
          </a:xfrm>
          <a:prstGeom prst="rect">
            <a:avLst/>
          </a:prstGeom>
          <a:noFill/>
        </p:spPr>
        <p:txBody>
          <a:bodyPr wrap="square" rtlCol="0" anchor="t">
            <a:spAutoFit/>
          </a:bodyPr>
          <a:lstStyle/>
          <a:p>
            <a:pPr algn="dist"/>
            <a:r>
              <a:rPr lang="zh-CN" altLang="en-US" sz="2000">
                <a:solidFill>
                  <a:schemeClr val="bg1"/>
                </a:solidFill>
                <a:cs typeface="+mn-ea"/>
                <a:sym typeface="+mn-lt"/>
              </a:rPr>
              <a:t>采访对象</a:t>
            </a:r>
            <a:endParaRPr lang="zh-CN" altLang="en-US" sz="2000">
              <a:solidFill>
                <a:schemeClr val="bg1"/>
              </a:solidFill>
              <a:cs typeface="+mn-ea"/>
              <a:sym typeface="+mn-lt"/>
            </a:endParaRPr>
          </a:p>
        </p:txBody>
      </p:sp>
      <p:sp>
        <p:nvSpPr>
          <p:cNvPr id="2" name="圆角矩形 1"/>
          <p:cNvSpPr/>
          <p:nvPr/>
        </p:nvSpPr>
        <p:spPr>
          <a:xfrm>
            <a:off x="577215" y="2152015"/>
            <a:ext cx="2405380" cy="4085590"/>
          </a:xfrm>
          <a:prstGeom prst="roundRect">
            <a:avLst>
              <a:gd name="adj" fmla="val 9365"/>
            </a:avLst>
          </a:prstGeom>
          <a:solidFill>
            <a:srgbClr val="373C5A"/>
          </a:solidFill>
          <a:ln w="12700">
            <a:solidFill>
              <a:schemeClr val="accent2"/>
            </a:solidFill>
          </a:ln>
          <a:effectLst>
            <a:outerShdw blurRad="3175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1" name="文本框 60"/>
          <p:cNvSpPr txBox="1"/>
          <p:nvPr/>
        </p:nvSpPr>
        <p:spPr>
          <a:xfrm>
            <a:off x="857885" y="1362075"/>
            <a:ext cx="1843405" cy="384810"/>
          </a:xfrm>
          <a:prstGeom prst="rect">
            <a:avLst/>
          </a:prstGeom>
          <a:noFill/>
        </p:spPr>
        <p:txBody>
          <a:bodyPr wrap="square" rtlCol="0" anchor="t">
            <a:spAutoFit/>
          </a:bodyPr>
          <a:lstStyle/>
          <a:p>
            <a:pPr algn="ctr"/>
            <a:r>
              <a:rPr lang="zh-CN" altLang="en-US">
                <a:solidFill>
                  <a:schemeClr val="bg1"/>
                </a:solidFill>
                <a:cs typeface="+mn-ea"/>
                <a:sym typeface="+mn-lt"/>
              </a:rPr>
              <a:t>大四毕业生小陈</a:t>
            </a:r>
            <a:r>
              <a:rPr lang="zh-CN" altLang="en-US" sz="1000">
                <a:solidFill>
                  <a:schemeClr val="bg1"/>
                </a:solidFill>
                <a:cs typeface="+mn-ea"/>
                <a:sym typeface="+mn-lt"/>
              </a:rPr>
              <a:t> </a:t>
            </a:r>
            <a:endParaRPr lang="zh-CN" altLang="en-US" sz="1000">
              <a:solidFill>
                <a:schemeClr val="bg1"/>
              </a:solidFill>
              <a:cs typeface="+mn-ea"/>
              <a:sym typeface="+mn-lt"/>
            </a:endParaRPr>
          </a:p>
        </p:txBody>
      </p:sp>
      <p:sp>
        <p:nvSpPr>
          <p:cNvPr id="4" name="文本框 3"/>
          <p:cNvSpPr txBox="1"/>
          <p:nvPr/>
        </p:nvSpPr>
        <p:spPr>
          <a:xfrm>
            <a:off x="679450" y="2228850"/>
            <a:ext cx="2200910" cy="3931920"/>
          </a:xfrm>
          <a:prstGeom prst="rect">
            <a:avLst/>
          </a:prstGeom>
          <a:noFill/>
        </p:spPr>
        <p:txBody>
          <a:bodyPr wrap="square" rtlCol="0" anchor="t">
            <a:spAutoFit/>
          </a:bodyPr>
          <a:lstStyle/>
          <a:p>
            <a:pPr algn="ctr">
              <a:lnSpc>
                <a:spcPct val="150000"/>
              </a:lnSpc>
            </a:pPr>
            <a:r>
              <a:rPr lang="zh-CN" altLang="en-US" sz="1200">
                <a:solidFill>
                  <a:schemeClr val="bg1"/>
                </a:solidFill>
                <a:cs typeface="+mn-ea"/>
                <a:sym typeface="+mn-lt"/>
              </a:rPr>
              <a:t>小陈是一名大四的学生，</a:t>
            </a:r>
            <a:r>
              <a:rPr lang="zh-CN" altLang="en-US" sz="1200">
                <a:solidFill>
                  <a:srgbClr val="E87C32"/>
                </a:solidFill>
                <a:cs typeface="+mn-ea"/>
                <a:sym typeface="+mn-lt"/>
              </a:rPr>
              <a:t>即将毕业</a:t>
            </a:r>
            <a:r>
              <a:rPr lang="zh-CN" altLang="en-US" sz="1200">
                <a:solidFill>
                  <a:schemeClr val="bg1"/>
                </a:solidFill>
                <a:cs typeface="+mn-ea"/>
                <a:sym typeface="+mn-lt"/>
              </a:rPr>
              <a:t>的她非常希望找到合适的工作，但她又</a:t>
            </a:r>
            <a:r>
              <a:rPr lang="zh-CN" altLang="en-US" sz="1200">
                <a:solidFill>
                  <a:srgbClr val="E87C32"/>
                </a:solidFill>
                <a:cs typeface="+mn-ea"/>
                <a:sym typeface="+mn-lt"/>
              </a:rPr>
              <a:t>对未来很迷茫</a:t>
            </a:r>
            <a:r>
              <a:rPr lang="zh-CN" altLang="en-US" sz="1200">
                <a:solidFill>
                  <a:schemeClr val="bg1"/>
                </a:solidFill>
                <a:cs typeface="+mn-ea"/>
                <a:sym typeface="+mn-lt"/>
              </a:rPr>
              <a:t>。</a:t>
            </a:r>
            <a:endParaRPr lang="zh-CN" altLang="en-US" sz="1200">
              <a:solidFill>
                <a:schemeClr val="bg1"/>
              </a:solidFill>
              <a:cs typeface="+mn-ea"/>
              <a:sym typeface="+mn-lt"/>
            </a:endParaRPr>
          </a:p>
          <a:p>
            <a:pPr algn="ctr">
              <a:lnSpc>
                <a:spcPct val="150000"/>
              </a:lnSpc>
            </a:pPr>
            <a:r>
              <a:rPr lang="zh-CN" altLang="en-US" sz="1200">
                <a:solidFill>
                  <a:schemeClr val="bg1"/>
                </a:solidFill>
                <a:cs typeface="+mn-ea"/>
                <a:sym typeface="+mn-lt"/>
              </a:rPr>
              <a:t>她考了教师资格证，准备了考公，也投递过多份简历找实习，却</a:t>
            </a:r>
            <a:r>
              <a:rPr lang="zh-CN" altLang="en-US" sz="1200">
                <a:solidFill>
                  <a:srgbClr val="E87C32"/>
                </a:solidFill>
                <a:cs typeface="+mn-ea"/>
                <a:sym typeface="+mn-lt"/>
              </a:rPr>
              <a:t>始终很难选择一条确切的职业道路</a:t>
            </a:r>
            <a:r>
              <a:rPr lang="zh-CN" altLang="en-US" sz="1200">
                <a:solidFill>
                  <a:schemeClr val="bg1"/>
                </a:solidFill>
                <a:cs typeface="+mn-ea"/>
                <a:sym typeface="+mn-lt"/>
              </a:rPr>
              <a:t>。她对职业的规划基于自身学习的专业的同时又参考了身边同学的选择，和家长的建议。</a:t>
            </a:r>
            <a:endParaRPr lang="zh-CN" altLang="en-US" sz="1200">
              <a:solidFill>
                <a:schemeClr val="bg1"/>
              </a:solidFill>
              <a:cs typeface="+mn-ea"/>
              <a:sym typeface="+mn-lt"/>
            </a:endParaRPr>
          </a:p>
          <a:p>
            <a:pPr algn="ctr">
              <a:lnSpc>
                <a:spcPct val="150000"/>
              </a:lnSpc>
            </a:pPr>
            <a:r>
              <a:rPr lang="zh-CN" altLang="en-US" sz="1200">
                <a:solidFill>
                  <a:schemeClr val="bg1"/>
                </a:solidFill>
                <a:cs typeface="+mn-ea"/>
                <a:sym typeface="+mn-lt"/>
              </a:rPr>
              <a:t>在寻找工作的过程中，</a:t>
            </a:r>
            <a:r>
              <a:rPr lang="zh-CN" altLang="en-US" sz="1200">
                <a:solidFill>
                  <a:srgbClr val="E87C32"/>
                </a:solidFill>
                <a:cs typeface="+mn-ea"/>
                <a:sym typeface="+mn-lt"/>
              </a:rPr>
              <a:t>如何撰写简历</a:t>
            </a:r>
            <a:r>
              <a:rPr lang="zh-CN" altLang="en-US" sz="1200">
                <a:solidFill>
                  <a:schemeClr val="bg1"/>
                </a:solidFill>
                <a:cs typeface="+mn-ea"/>
                <a:sym typeface="+mn-lt"/>
              </a:rPr>
              <a:t>带给她很大困扰。同时，</a:t>
            </a:r>
            <a:r>
              <a:rPr lang="zh-CN" altLang="en-US" sz="1200">
                <a:solidFill>
                  <a:srgbClr val="E87C32"/>
                </a:solidFill>
                <a:cs typeface="+mn-ea"/>
                <a:sym typeface="+mn-lt"/>
              </a:rPr>
              <a:t>如何应对线下面试</a:t>
            </a:r>
            <a:r>
              <a:rPr lang="zh-CN" altLang="en-US" sz="1200">
                <a:solidFill>
                  <a:schemeClr val="bg1"/>
                </a:solidFill>
                <a:cs typeface="+mn-ea"/>
                <a:sym typeface="+mn-lt"/>
              </a:rPr>
              <a:t>也让她十分头疼。</a:t>
            </a:r>
            <a:endParaRPr lang="zh-CN" altLang="en-US" sz="1200">
              <a:solidFill>
                <a:schemeClr val="bg1"/>
              </a:solidFill>
              <a:cs typeface="+mn-ea"/>
              <a:sym typeface="+mn-lt"/>
            </a:endParaRPr>
          </a:p>
        </p:txBody>
      </p:sp>
      <p:sp>
        <p:nvSpPr>
          <p:cNvPr id="12" name="等腰三角形 11"/>
          <p:cNvSpPr/>
          <p:nvPr/>
        </p:nvSpPr>
        <p:spPr>
          <a:xfrm flipV="1">
            <a:off x="1638935" y="1851660"/>
            <a:ext cx="280670" cy="16383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圆角矩形 7"/>
          <p:cNvSpPr/>
          <p:nvPr/>
        </p:nvSpPr>
        <p:spPr>
          <a:xfrm>
            <a:off x="3454400" y="2152650"/>
            <a:ext cx="2405380" cy="4084955"/>
          </a:xfrm>
          <a:prstGeom prst="roundRect">
            <a:avLst>
              <a:gd name="adj" fmla="val 9365"/>
            </a:avLst>
          </a:prstGeom>
          <a:solidFill>
            <a:srgbClr val="373C5A"/>
          </a:solidFill>
          <a:ln w="12700">
            <a:solidFill>
              <a:schemeClr val="accent2"/>
            </a:solidFill>
          </a:ln>
          <a:effectLst>
            <a:outerShdw blurRad="3175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p:cNvSpPr txBox="1"/>
          <p:nvPr/>
        </p:nvSpPr>
        <p:spPr>
          <a:xfrm>
            <a:off x="3735070" y="1362075"/>
            <a:ext cx="1843405" cy="384810"/>
          </a:xfrm>
          <a:prstGeom prst="rect">
            <a:avLst/>
          </a:prstGeom>
          <a:noFill/>
        </p:spPr>
        <p:txBody>
          <a:bodyPr wrap="square" rtlCol="0" anchor="t">
            <a:spAutoFit/>
          </a:bodyPr>
          <a:lstStyle/>
          <a:p>
            <a:pPr algn="ctr"/>
            <a:r>
              <a:rPr lang="zh-CN" altLang="en-US">
                <a:solidFill>
                  <a:schemeClr val="bg1"/>
                </a:solidFill>
                <a:cs typeface="+mn-ea"/>
                <a:sym typeface="+mn-lt"/>
              </a:rPr>
              <a:t>研二学生小沈</a:t>
            </a:r>
            <a:endParaRPr lang="zh-CN" altLang="en-US" sz="1000">
              <a:solidFill>
                <a:schemeClr val="bg1"/>
              </a:solidFill>
              <a:cs typeface="+mn-ea"/>
              <a:sym typeface="+mn-lt"/>
            </a:endParaRPr>
          </a:p>
        </p:txBody>
      </p:sp>
      <p:sp>
        <p:nvSpPr>
          <p:cNvPr id="13" name="文本框 12"/>
          <p:cNvSpPr txBox="1"/>
          <p:nvPr/>
        </p:nvSpPr>
        <p:spPr>
          <a:xfrm>
            <a:off x="3582670" y="2229485"/>
            <a:ext cx="2148840" cy="3931920"/>
          </a:xfrm>
          <a:prstGeom prst="rect">
            <a:avLst/>
          </a:prstGeom>
          <a:noFill/>
        </p:spPr>
        <p:txBody>
          <a:bodyPr wrap="square" rtlCol="0" anchor="t">
            <a:spAutoFit/>
          </a:bodyPr>
          <a:lstStyle/>
          <a:p>
            <a:pPr algn="ctr">
              <a:lnSpc>
                <a:spcPct val="150000"/>
              </a:lnSpc>
            </a:pPr>
            <a:r>
              <a:rPr lang="zh-CN" altLang="en-US" sz="1200">
                <a:solidFill>
                  <a:schemeClr val="bg1"/>
                </a:solidFill>
                <a:cs typeface="+mn-ea"/>
                <a:sym typeface="+mn-lt"/>
              </a:rPr>
              <a:t>小沈是一名研二的学生，尽管他对自己的职业规划有着清晰的认知，并且也在通过提升专业技能来提高自己的竞争力，但在寻找工作的过 程中，他也认为</a:t>
            </a:r>
            <a:r>
              <a:rPr lang="zh-CN" altLang="en-US" sz="1200">
                <a:solidFill>
                  <a:srgbClr val="E87C32"/>
                </a:solidFill>
                <a:cs typeface="+mn-ea"/>
                <a:sym typeface="+mn-lt"/>
              </a:rPr>
              <a:t>简历的撰写十分复杂</a:t>
            </a:r>
            <a:r>
              <a:rPr lang="zh-CN" altLang="en-US" sz="1200">
                <a:solidFill>
                  <a:schemeClr val="bg1"/>
                </a:solidFill>
                <a:cs typeface="+mn-ea"/>
                <a:sym typeface="+mn-lt"/>
              </a:rPr>
              <a:t>，要不断地进行打磨调整。</a:t>
            </a:r>
            <a:endParaRPr lang="zh-CN" altLang="en-US" sz="1200">
              <a:solidFill>
                <a:schemeClr val="bg1"/>
              </a:solidFill>
              <a:cs typeface="+mn-ea"/>
              <a:sym typeface="+mn-lt"/>
            </a:endParaRPr>
          </a:p>
          <a:p>
            <a:pPr algn="ctr">
              <a:lnSpc>
                <a:spcPct val="150000"/>
              </a:lnSpc>
            </a:pPr>
            <a:r>
              <a:rPr lang="zh-CN" altLang="en-US" sz="1200">
                <a:solidFill>
                  <a:schemeClr val="bg1"/>
                </a:solidFill>
                <a:cs typeface="+mn-ea"/>
                <a:sym typeface="+mn-lt"/>
              </a:rPr>
              <a:t>同时，在面试过程中，</a:t>
            </a:r>
            <a:r>
              <a:rPr lang="zh-CN" altLang="en-US" sz="1200">
                <a:solidFill>
                  <a:srgbClr val="E87C32"/>
                </a:solidFill>
                <a:cs typeface="+mn-ea"/>
                <a:sym typeface="+mn-lt"/>
              </a:rPr>
              <a:t>当面试官问及更细化的问题或没有准备过的问题时</a:t>
            </a:r>
            <a:r>
              <a:rPr lang="zh-CN" altLang="en-US" sz="1200">
                <a:solidFill>
                  <a:schemeClr val="bg1"/>
                </a:solidFill>
                <a:cs typeface="+mn-ea"/>
                <a:sym typeface="+mn-lt"/>
              </a:rPr>
              <a:t>，自己常常会因为紧张和手足无措打乱自身的节奏，导致面试不佳。</a:t>
            </a:r>
            <a:endParaRPr lang="zh-CN" altLang="en-US" sz="1200">
              <a:solidFill>
                <a:schemeClr val="bg1"/>
              </a:solidFill>
              <a:cs typeface="+mn-ea"/>
              <a:sym typeface="+mn-lt"/>
            </a:endParaRPr>
          </a:p>
        </p:txBody>
      </p:sp>
      <p:sp>
        <p:nvSpPr>
          <p:cNvPr id="14" name="等腰三角形 13"/>
          <p:cNvSpPr/>
          <p:nvPr/>
        </p:nvSpPr>
        <p:spPr>
          <a:xfrm flipV="1">
            <a:off x="4516755" y="1851660"/>
            <a:ext cx="280670" cy="16383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圆角矩形 15"/>
          <p:cNvSpPr/>
          <p:nvPr/>
        </p:nvSpPr>
        <p:spPr>
          <a:xfrm>
            <a:off x="6332855" y="2151380"/>
            <a:ext cx="2405380" cy="4086225"/>
          </a:xfrm>
          <a:prstGeom prst="roundRect">
            <a:avLst>
              <a:gd name="adj" fmla="val 9365"/>
            </a:avLst>
          </a:prstGeom>
          <a:solidFill>
            <a:srgbClr val="373C5A"/>
          </a:solidFill>
          <a:ln w="12700">
            <a:solidFill>
              <a:schemeClr val="accent2"/>
            </a:solidFill>
          </a:ln>
          <a:effectLst>
            <a:outerShdw blurRad="3175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文本框 18"/>
          <p:cNvSpPr txBox="1"/>
          <p:nvPr/>
        </p:nvSpPr>
        <p:spPr>
          <a:xfrm>
            <a:off x="6614795" y="1362075"/>
            <a:ext cx="1843405" cy="384810"/>
          </a:xfrm>
          <a:prstGeom prst="rect">
            <a:avLst/>
          </a:prstGeom>
          <a:noFill/>
        </p:spPr>
        <p:txBody>
          <a:bodyPr wrap="square" rtlCol="0" anchor="t">
            <a:spAutoFit/>
          </a:bodyPr>
          <a:lstStyle/>
          <a:p>
            <a:pPr algn="ctr"/>
            <a:r>
              <a:rPr lang="zh-CN" altLang="en-US">
                <a:solidFill>
                  <a:schemeClr val="bg1"/>
                </a:solidFill>
                <a:cs typeface="+mn-ea"/>
                <a:sym typeface="+mn-lt"/>
              </a:rPr>
              <a:t>产品经理张女士</a:t>
            </a:r>
            <a:endParaRPr lang="zh-CN" altLang="en-US">
              <a:solidFill>
                <a:schemeClr val="bg1"/>
              </a:solidFill>
              <a:cs typeface="+mn-ea"/>
              <a:sym typeface="+mn-lt"/>
            </a:endParaRPr>
          </a:p>
        </p:txBody>
      </p:sp>
      <p:sp>
        <p:nvSpPr>
          <p:cNvPr id="20" name="文本框 19"/>
          <p:cNvSpPr txBox="1"/>
          <p:nvPr/>
        </p:nvSpPr>
        <p:spPr>
          <a:xfrm>
            <a:off x="6588760" y="2273935"/>
            <a:ext cx="1895475" cy="3657600"/>
          </a:xfrm>
          <a:prstGeom prst="rect">
            <a:avLst/>
          </a:prstGeom>
          <a:noFill/>
        </p:spPr>
        <p:txBody>
          <a:bodyPr wrap="square" rtlCol="0" anchor="t">
            <a:spAutoFit/>
          </a:bodyPr>
          <a:lstStyle/>
          <a:p>
            <a:pPr algn="ctr">
              <a:lnSpc>
                <a:spcPct val="150000"/>
              </a:lnSpc>
            </a:pPr>
            <a:r>
              <a:rPr lang="zh-CN" altLang="en-US" sz="1200">
                <a:solidFill>
                  <a:schemeClr val="bg1"/>
                </a:solidFill>
                <a:cs typeface="+mn-ea"/>
                <a:sym typeface="+mn-lt"/>
              </a:rPr>
              <a:t>张女士是一名毕业两年的产品经理。毕业后，她进入一家中型互联网公司，主要负责用户体验优化和产品功能迭代的工作。在过去的两年中，她通过项目积累了较为丰富的产品设计经验，并具备与技术、设计和运营等多部门协作的能力。但在她跳槽的过程中，曾因为各种各样的原因导致</a:t>
            </a:r>
            <a:r>
              <a:rPr lang="zh-CN" altLang="en-US" sz="1200">
                <a:solidFill>
                  <a:srgbClr val="E87C32"/>
                </a:solidFill>
                <a:cs typeface="+mn-ea"/>
                <a:sym typeface="+mn-lt"/>
              </a:rPr>
              <a:t>面试准备不充分</a:t>
            </a:r>
            <a:r>
              <a:rPr lang="zh-CN" altLang="en-US" sz="1200">
                <a:solidFill>
                  <a:schemeClr val="bg1"/>
                </a:solidFill>
                <a:cs typeface="+mn-ea"/>
                <a:sym typeface="+mn-lt"/>
              </a:rPr>
              <a:t>，错失了很多机会。</a:t>
            </a:r>
            <a:endParaRPr lang="zh-CN" altLang="en-US" sz="1200">
              <a:solidFill>
                <a:schemeClr val="bg1"/>
              </a:solidFill>
              <a:cs typeface="+mn-ea"/>
              <a:sym typeface="+mn-lt"/>
            </a:endParaRPr>
          </a:p>
        </p:txBody>
      </p:sp>
      <p:sp>
        <p:nvSpPr>
          <p:cNvPr id="21" name="等腰三角形 20"/>
          <p:cNvSpPr/>
          <p:nvPr/>
        </p:nvSpPr>
        <p:spPr>
          <a:xfrm flipV="1">
            <a:off x="7395210" y="1851660"/>
            <a:ext cx="280670" cy="16383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圆角矩形 21"/>
          <p:cNvSpPr/>
          <p:nvPr/>
        </p:nvSpPr>
        <p:spPr>
          <a:xfrm>
            <a:off x="9210040" y="2152015"/>
            <a:ext cx="2405380" cy="4102735"/>
          </a:xfrm>
          <a:prstGeom prst="roundRect">
            <a:avLst>
              <a:gd name="adj" fmla="val 9365"/>
            </a:avLst>
          </a:prstGeom>
          <a:solidFill>
            <a:srgbClr val="373C5A"/>
          </a:solidFill>
          <a:ln w="12700">
            <a:solidFill>
              <a:schemeClr val="accent2"/>
            </a:solidFill>
          </a:ln>
          <a:effectLst>
            <a:outerShdw blurRad="3175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文本框 22"/>
          <p:cNvSpPr txBox="1"/>
          <p:nvPr/>
        </p:nvSpPr>
        <p:spPr>
          <a:xfrm>
            <a:off x="9465310" y="1362075"/>
            <a:ext cx="1843405" cy="384810"/>
          </a:xfrm>
          <a:prstGeom prst="rect">
            <a:avLst/>
          </a:prstGeom>
          <a:noFill/>
        </p:spPr>
        <p:txBody>
          <a:bodyPr wrap="square" rtlCol="0" anchor="t">
            <a:spAutoFit/>
          </a:bodyPr>
          <a:lstStyle/>
          <a:p>
            <a:pPr algn="ctr"/>
            <a:r>
              <a:rPr lang="en-US" altLang="zh-CN">
                <a:solidFill>
                  <a:schemeClr val="bg1"/>
                </a:solidFill>
                <a:cs typeface="+mn-ea"/>
                <a:sym typeface="+mn-lt"/>
              </a:rPr>
              <a:t>HR</a:t>
            </a:r>
            <a:r>
              <a:rPr lang="zh-CN" altLang="en-US">
                <a:solidFill>
                  <a:schemeClr val="bg1"/>
                </a:solidFill>
                <a:cs typeface="+mn-ea"/>
                <a:sym typeface="+mn-lt"/>
              </a:rPr>
              <a:t>李女士</a:t>
            </a:r>
            <a:endParaRPr lang="zh-CN" altLang="en-US" sz="1000">
              <a:solidFill>
                <a:schemeClr val="bg1"/>
              </a:solidFill>
              <a:cs typeface="+mn-ea"/>
              <a:sym typeface="+mn-lt"/>
            </a:endParaRPr>
          </a:p>
        </p:txBody>
      </p:sp>
      <p:sp>
        <p:nvSpPr>
          <p:cNvPr id="24" name="文本框 23"/>
          <p:cNvSpPr txBox="1"/>
          <p:nvPr/>
        </p:nvSpPr>
        <p:spPr>
          <a:xfrm>
            <a:off x="9464675" y="2385060"/>
            <a:ext cx="1895475" cy="3657600"/>
          </a:xfrm>
          <a:prstGeom prst="rect">
            <a:avLst/>
          </a:prstGeom>
          <a:noFill/>
        </p:spPr>
        <p:txBody>
          <a:bodyPr wrap="square" rtlCol="0" anchor="t">
            <a:spAutoFit/>
          </a:bodyPr>
          <a:lstStyle/>
          <a:p>
            <a:pPr algn="ctr">
              <a:lnSpc>
                <a:spcPct val="150000"/>
              </a:lnSpc>
            </a:pPr>
            <a:r>
              <a:rPr lang="zh-CN" altLang="en-US" sz="1200">
                <a:solidFill>
                  <a:schemeClr val="bg1"/>
                </a:solidFill>
                <a:cs typeface="+mn-ea"/>
                <a:sym typeface="+mn-lt"/>
              </a:rPr>
              <a:t>李女士是一名中小企业的HR，她指出，在现有的招聘环境下，想要找到心仪的人才是非常困难的。</a:t>
            </a:r>
            <a:endParaRPr lang="zh-CN" altLang="en-US" sz="1200">
              <a:solidFill>
                <a:schemeClr val="bg1"/>
              </a:solidFill>
              <a:cs typeface="+mn-ea"/>
              <a:sym typeface="+mn-lt"/>
            </a:endParaRPr>
          </a:p>
          <a:p>
            <a:pPr algn="ctr">
              <a:lnSpc>
                <a:spcPct val="150000"/>
              </a:lnSpc>
            </a:pPr>
            <a:r>
              <a:rPr lang="zh-CN" altLang="en-US" sz="1200">
                <a:solidFill>
                  <a:schemeClr val="bg1"/>
                </a:solidFill>
                <a:cs typeface="+mn-ea"/>
                <a:sym typeface="+mn-lt"/>
              </a:rPr>
              <a:t>公司的专业HR很少，而她每发布一个岗位会收到几百份简历，大部分都是海投，和岗位的匹配度很低，她要</a:t>
            </a:r>
            <a:r>
              <a:rPr lang="zh-CN" altLang="en-US" sz="1200">
                <a:solidFill>
                  <a:srgbClr val="E87C32"/>
                </a:solidFill>
                <a:cs typeface="+mn-ea"/>
                <a:sym typeface="+mn-lt"/>
              </a:rPr>
              <a:t>花费大量的时间进行筛选，沟通，效率非常低而耗费的精力和时间成本过高，</a:t>
            </a:r>
            <a:r>
              <a:rPr lang="zh-CN" altLang="en-US" sz="1200">
                <a:solidFill>
                  <a:schemeClr val="bg1"/>
                </a:solidFill>
                <a:cs typeface="+mn-ea"/>
                <a:sym typeface="+mn-lt"/>
              </a:rPr>
              <a:t>导致自己公司迟迟寻找不到合适的新人。</a:t>
            </a:r>
            <a:endParaRPr lang="zh-CN" altLang="en-US" sz="1200">
              <a:solidFill>
                <a:schemeClr val="bg1"/>
              </a:solidFill>
              <a:cs typeface="+mn-ea"/>
              <a:sym typeface="+mn-lt"/>
            </a:endParaRPr>
          </a:p>
        </p:txBody>
      </p:sp>
      <p:sp>
        <p:nvSpPr>
          <p:cNvPr id="26" name="等腰三角形 25"/>
          <p:cNvSpPr/>
          <p:nvPr/>
        </p:nvSpPr>
        <p:spPr>
          <a:xfrm flipV="1">
            <a:off x="10273030" y="1851660"/>
            <a:ext cx="280670" cy="16383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p:sld>
</file>

<file path=ppt/tags/tag1.xml><?xml version="1.0" encoding="utf-8"?>
<p:tagLst xmlns:p="http://schemas.openxmlformats.org/presentationml/2006/main">
  <p:tag name="commondata" val="eyJoZGlkIjoiYTlmOTgzMjFkMTQ3ZjI5YmE4NWY1MTM4ZTljZDM1NGQifQ=="/>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yckq3gu">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yckq3gu">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2084</Words>
  <Application>WPS 演示</Application>
  <PresentationFormat>宽屏</PresentationFormat>
  <Paragraphs>148</Paragraphs>
  <Slides>16</Slides>
  <Notes>13</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16</vt:i4>
      </vt:variant>
    </vt:vector>
  </HeadingPairs>
  <TitlesOfParts>
    <vt:vector size="25" baseType="lpstr">
      <vt:lpstr>Arial</vt:lpstr>
      <vt:lpstr>宋体</vt:lpstr>
      <vt:lpstr>Wingdings</vt:lpstr>
      <vt:lpstr>包图简圆体Light</vt:lpstr>
      <vt:lpstr>Calibri</vt:lpstr>
      <vt:lpstr>微软雅黑</vt:lpstr>
      <vt:lpstr>Arial Unicode MS</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产品介绍</dc:title>
  <dc:creator>第一PPT</dc:creator>
  <cp:keywords>www.1ppt.com</cp:keywords>
  <dc:description>www.1ppt.com</dc:description>
  <cp:lastModifiedBy>是个人</cp:lastModifiedBy>
  <cp:revision>23</cp:revision>
  <dcterms:created xsi:type="dcterms:W3CDTF">2020-01-10T01:33:00Z</dcterms:created>
  <dcterms:modified xsi:type="dcterms:W3CDTF">2024-10-16T18:05:25Z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DF1FA15A99C64549B6E3AC85558A494B_12</vt:lpwstr>
  </property>
  <property fmtid="{D5CDD505-2E9C-101B-9397-08002B2CF9AE}" pid="3" name="KSOProductBuildVer">
    <vt:lpwstr>2052-12.1.0.17147</vt:lpwstr>
  </property>
</Properties>
</file>