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EBA"/>
    <a:srgbClr val="04D0EC"/>
    <a:srgbClr val="7594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2068"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451D7-9F3B-48FB-B5E0-1A2580756EEC}"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747894-F16C-4EAD-BD46-86BA82DE8595}" type="slidenum">
              <a:rPr lang="en-GB" smtClean="0"/>
              <a:t>‹#›</a:t>
            </a:fld>
            <a:endParaRPr lang="en-GB"/>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82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451D7-9F3B-48FB-B5E0-1A2580756EEC}"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103553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451D7-9F3B-48FB-B5E0-1A2580756EEC}"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747894-F16C-4EAD-BD46-86BA82DE8595}"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7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451D7-9F3B-48FB-B5E0-1A2580756EEC}"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400862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451D7-9F3B-48FB-B5E0-1A2580756EEC}"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A747894-F16C-4EAD-BD46-86BA82DE8595}" type="slidenum">
              <a:rPr lang="en-GB" smtClean="0"/>
              <a:t>‹#›</a:t>
            </a:fld>
            <a:endParaRPr lang="en-GB"/>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44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451D7-9F3B-48FB-B5E0-1A2580756EEC}"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209582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451D7-9F3B-48FB-B5E0-1A2580756EEC}"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398230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451D7-9F3B-48FB-B5E0-1A2580756EEC}"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186231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451D7-9F3B-48FB-B5E0-1A2580756EEC}"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24033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451D7-9F3B-48FB-B5E0-1A2580756EEC}"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747894-F16C-4EAD-BD46-86BA82DE8595}" type="slidenum">
              <a:rPr lang="en-GB" smtClean="0"/>
              <a:t>‹#›</a:t>
            </a:fld>
            <a:endParaRPr lang="en-GB"/>
          </a:p>
        </p:txBody>
      </p:sp>
    </p:spTree>
    <p:extLst>
      <p:ext uri="{BB962C8B-B14F-4D97-AF65-F5344CB8AC3E}">
        <p14:creationId xmlns:p14="http://schemas.microsoft.com/office/powerpoint/2010/main" val="21254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451D7-9F3B-48FB-B5E0-1A2580756EEC}"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A747894-F16C-4EAD-BD46-86BA82DE8595}" type="slidenum">
              <a:rPr lang="en-GB" smtClean="0"/>
              <a:t>‹#›</a:t>
            </a:fld>
            <a:endParaRPr lang="en-GB"/>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64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A451D7-9F3B-48FB-B5E0-1A2580756EEC}" type="datetimeFigureOut">
              <a:rPr lang="en-GB" smtClean="0"/>
              <a:t>27/02/2019</a:t>
            </a:fld>
            <a:endParaRPr lang="en-GB"/>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GB"/>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A747894-F16C-4EAD-BD46-86BA82DE8595}"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8528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235" y="0"/>
            <a:ext cx="33342682" cy="23562923"/>
          </a:xfrm>
          <a:prstGeom prst="rect">
            <a:avLst/>
          </a:prstGeom>
          <a:effectLst>
            <a:outerShdw blurRad="50800" dist="50800" dir="5400000" algn="ctr" rotWithShape="0">
              <a:srgbClr val="000000"/>
            </a:outerShdw>
          </a:effectLst>
        </p:spPr>
      </p:pic>
      <p:sp>
        <p:nvSpPr>
          <p:cNvPr id="2" name="TextBox 1"/>
          <p:cNvSpPr txBox="1"/>
          <p:nvPr/>
        </p:nvSpPr>
        <p:spPr>
          <a:xfrm>
            <a:off x="780395" y="1158229"/>
            <a:ext cx="10156371" cy="1886926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lnSpc>
                <a:spcPts val="7400"/>
              </a:lnSpc>
            </a:pPr>
            <a:r>
              <a:rPr lang="en-GB" sz="8000" b="1" dirty="0" smtClean="0">
                <a:solidFill>
                  <a:srgbClr val="00B0F0"/>
                </a:solidFill>
                <a:effectLst>
                  <a:outerShdw blurRad="38100" dist="38100" dir="2700000" algn="tl">
                    <a:srgbClr val="000000">
                      <a:alpha val="43137"/>
                    </a:srgbClr>
                  </a:outerShdw>
                </a:effectLst>
              </a:rPr>
              <a:t>Traditional Chinese Medicine (TCM)</a:t>
            </a:r>
            <a:endParaRPr lang="en-GB" sz="8000" b="1" dirty="0">
              <a:solidFill>
                <a:srgbClr val="00B0F0"/>
              </a:solidFill>
              <a:effectLst>
                <a:outerShdw blurRad="38100" dist="38100" dir="2700000" algn="tl">
                  <a:srgbClr val="000000">
                    <a:alpha val="43137"/>
                  </a:srgbClr>
                </a:outerShdw>
              </a:effectLst>
            </a:endParaRPr>
          </a:p>
          <a:p>
            <a:endParaRPr lang="en-GB" sz="3600" dirty="0">
              <a:solidFill>
                <a:srgbClr val="0070C0"/>
              </a:solidFill>
            </a:endParaRPr>
          </a:p>
          <a:p>
            <a:pPr algn="just">
              <a:lnSpc>
                <a:spcPts val="5000"/>
              </a:lnSpc>
            </a:pPr>
            <a:r>
              <a:rPr lang="en-GB" sz="4800" b="1" dirty="0">
                <a:solidFill>
                  <a:srgbClr val="063EBA"/>
                </a:solidFill>
                <a:effectLst>
                  <a:outerShdw blurRad="38100" dist="38100" dir="2700000" algn="tl">
                    <a:srgbClr val="000000">
                      <a:alpha val="43137"/>
                    </a:srgbClr>
                  </a:outerShdw>
                </a:effectLst>
              </a:rPr>
              <a:t>TCM has existed over 2</a:t>
            </a:r>
            <a:r>
              <a:rPr lang="en-GB" sz="4800" b="1" dirty="0" smtClean="0">
                <a:solidFill>
                  <a:srgbClr val="063EBA"/>
                </a:solidFill>
                <a:effectLst>
                  <a:outerShdw blurRad="38100" dist="38100" dir="2700000" algn="tl">
                    <a:srgbClr val="000000">
                      <a:alpha val="43137"/>
                    </a:srgbClr>
                  </a:outerShdw>
                </a:effectLst>
              </a:rPr>
              <a:t>000 years. It </a:t>
            </a:r>
            <a:r>
              <a:rPr lang="en-GB" sz="4800" b="1" dirty="0">
                <a:solidFill>
                  <a:srgbClr val="063EBA"/>
                </a:solidFill>
                <a:effectLst>
                  <a:outerShdw blurRad="38100" dist="38100" dir="2700000" algn="tl">
                    <a:srgbClr val="000000">
                      <a:alpha val="43137"/>
                    </a:srgbClr>
                  </a:outerShdw>
                </a:effectLst>
              </a:rPr>
              <a:t>is a comprehensive medical system based on its own philosophy, with </a:t>
            </a:r>
            <a:r>
              <a:rPr lang="en-GB" sz="4800" b="1" dirty="0" smtClean="0">
                <a:solidFill>
                  <a:srgbClr val="063EBA"/>
                </a:solidFill>
                <a:effectLst>
                  <a:outerShdw blurRad="38100" dist="38100" dir="2700000" algn="tl">
                    <a:srgbClr val="000000">
                      <a:alpha val="43137"/>
                    </a:srgbClr>
                  </a:outerShdw>
                </a:effectLst>
              </a:rPr>
              <a:t>traditional </a:t>
            </a:r>
            <a:r>
              <a:rPr lang="en-GB" sz="4800" b="1" dirty="0">
                <a:solidFill>
                  <a:srgbClr val="063EBA"/>
                </a:solidFill>
                <a:effectLst>
                  <a:outerShdw blurRad="38100" dist="38100" dir="2700000" algn="tl">
                    <a:srgbClr val="000000">
                      <a:alpha val="43137"/>
                    </a:srgbClr>
                  </a:outerShdw>
                </a:effectLst>
              </a:rPr>
              <a:t>diagnosis and therapeutic methods. </a:t>
            </a:r>
            <a:endParaRPr lang="en-GB" sz="4800" b="1" dirty="0" smtClean="0">
              <a:solidFill>
                <a:srgbClr val="063EBA"/>
              </a:solidFill>
              <a:effectLst>
                <a:outerShdw blurRad="38100" dist="38100" dir="2700000" algn="tl">
                  <a:srgbClr val="000000">
                    <a:alpha val="43137"/>
                  </a:srgbClr>
                </a:outerShdw>
              </a:effectLst>
            </a:endParaRPr>
          </a:p>
          <a:p>
            <a:pPr algn="just">
              <a:lnSpc>
                <a:spcPts val="5000"/>
              </a:lnSpc>
            </a:pPr>
            <a:endParaRPr lang="en-GB" sz="4800" b="1" dirty="0">
              <a:solidFill>
                <a:srgbClr val="063EBA"/>
              </a:solidFill>
              <a:effectLst>
                <a:outerShdw blurRad="38100" dist="38100" dir="2700000" algn="tl">
                  <a:srgbClr val="000000">
                    <a:alpha val="43137"/>
                  </a:srgbClr>
                </a:outerShdw>
              </a:effectLst>
            </a:endParaRPr>
          </a:p>
          <a:p>
            <a:pPr algn="just">
              <a:lnSpc>
                <a:spcPts val="5000"/>
              </a:lnSpc>
            </a:pPr>
            <a:r>
              <a:rPr lang="en-GB" sz="4800" b="1" dirty="0">
                <a:solidFill>
                  <a:srgbClr val="063EBA"/>
                </a:solidFill>
                <a:effectLst>
                  <a:outerShdw blurRad="38100" dist="38100" dir="2700000" algn="tl">
                    <a:srgbClr val="000000">
                      <a:alpha val="43137"/>
                    </a:srgbClr>
                  </a:outerShdw>
                </a:effectLst>
              </a:rPr>
              <a:t>There are three basic components in TCM:</a:t>
            </a:r>
          </a:p>
          <a:p>
            <a:pPr marL="1600200" lvl="0" indent="-685800">
              <a:lnSpc>
                <a:spcPts val="5000"/>
              </a:lnSpc>
              <a:buFont typeface="Wingdings" panose="05000000000000000000" pitchFamily="2" charset="2"/>
              <a:buChar char="v"/>
            </a:pPr>
            <a:r>
              <a:rPr lang="en-GB" sz="4800" b="1" dirty="0">
                <a:solidFill>
                  <a:srgbClr val="063EBA"/>
                </a:solidFill>
                <a:effectLst>
                  <a:outerShdw blurRad="38100" dist="38100" dir="2700000" algn="tl">
                    <a:srgbClr val="000000">
                      <a:alpha val="43137"/>
                    </a:srgbClr>
                  </a:outerShdw>
                </a:effectLst>
              </a:rPr>
              <a:t>Chinese Herbal Remedies</a:t>
            </a:r>
          </a:p>
          <a:p>
            <a:pPr marL="1600200" lvl="0" indent="-685800">
              <a:lnSpc>
                <a:spcPts val="5000"/>
              </a:lnSpc>
              <a:buFont typeface="Wingdings" panose="05000000000000000000" pitchFamily="2" charset="2"/>
              <a:buChar char="v"/>
            </a:pPr>
            <a:r>
              <a:rPr lang="en-GB" sz="4800" b="1" dirty="0">
                <a:solidFill>
                  <a:srgbClr val="063EBA"/>
                </a:solidFill>
                <a:effectLst>
                  <a:outerShdw blurRad="38100" dist="38100" dir="2700000" algn="tl">
                    <a:srgbClr val="000000">
                      <a:alpha val="43137"/>
                    </a:srgbClr>
                  </a:outerShdw>
                </a:effectLst>
              </a:rPr>
              <a:t>Acupuncture </a:t>
            </a:r>
          </a:p>
          <a:p>
            <a:pPr marL="1600200" lvl="0" indent="-685800">
              <a:lnSpc>
                <a:spcPts val="5000"/>
              </a:lnSpc>
              <a:buFont typeface="Wingdings" panose="05000000000000000000" pitchFamily="2" charset="2"/>
              <a:buChar char="v"/>
            </a:pPr>
            <a:r>
              <a:rPr lang="en-GB" sz="4800" b="1" dirty="0" err="1">
                <a:solidFill>
                  <a:srgbClr val="063EBA"/>
                </a:solidFill>
                <a:effectLst>
                  <a:outerShdw blurRad="38100" dist="38100" dir="2700000" algn="tl">
                    <a:srgbClr val="000000">
                      <a:alpha val="43137"/>
                    </a:srgbClr>
                  </a:outerShdw>
                </a:effectLst>
              </a:rPr>
              <a:t>Tuina</a:t>
            </a:r>
            <a:r>
              <a:rPr lang="en-GB" sz="4800" b="1" dirty="0">
                <a:solidFill>
                  <a:srgbClr val="063EBA"/>
                </a:solidFill>
                <a:effectLst>
                  <a:outerShdw blurRad="38100" dist="38100" dir="2700000" algn="tl">
                    <a:srgbClr val="000000">
                      <a:alpha val="43137"/>
                    </a:srgbClr>
                  </a:outerShdw>
                </a:effectLst>
              </a:rPr>
              <a:t> (Therapeutic massage)</a:t>
            </a:r>
          </a:p>
          <a:p>
            <a:pPr>
              <a:lnSpc>
                <a:spcPts val="5000"/>
              </a:lnSpc>
            </a:pPr>
            <a:r>
              <a:rPr lang="en-GB" sz="4800" b="1" dirty="0">
                <a:solidFill>
                  <a:srgbClr val="063EBA"/>
                </a:solidFill>
                <a:effectLst>
                  <a:outerShdw blurRad="38100" dist="38100" dir="2700000" algn="tl">
                    <a:srgbClr val="000000">
                      <a:alpha val="43137"/>
                    </a:srgbClr>
                  </a:outerShdw>
                </a:effectLst>
              </a:rPr>
              <a:t> </a:t>
            </a:r>
          </a:p>
          <a:p>
            <a:pPr algn="just">
              <a:lnSpc>
                <a:spcPts val="5000"/>
              </a:lnSpc>
            </a:pPr>
            <a:r>
              <a:rPr lang="en-GB" sz="4800" b="1" dirty="0">
                <a:solidFill>
                  <a:srgbClr val="063EBA"/>
                </a:solidFill>
                <a:effectLst>
                  <a:outerShdw blurRad="38100" dist="38100" dir="2700000" algn="tl">
                    <a:srgbClr val="000000">
                      <a:alpha val="43137"/>
                    </a:srgbClr>
                  </a:outerShdw>
                </a:effectLst>
              </a:rPr>
              <a:t>Chinese Medicine theory believes human being are children of nature. The spirit of Traditional Chinese Medicine (TCM) is to achieve the harmonisation of human and nature. </a:t>
            </a:r>
            <a:r>
              <a:rPr lang="en-GB" sz="4800" b="1" dirty="0" smtClean="0">
                <a:solidFill>
                  <a:srgbClr val="063EBA"/>
                </a:solidFill>
                <a:effectLst>
                  <a:outerShdw blurRad="38100" dist="38100" dir="2700000" algn="tl">
                    <a:srgbClr val="000000">
                      <a:alpha val="43137"/>
                    </a:srgbClr>
                  </a:outerShdw>
                </a:effectLst>
              </a:rPr>
              <a:t>TCM </a:t>
            </a:r>
            <a:r>
              <a:rPr lang="en-GB" sz="4800" b="1" dirty="0">
                <a:solidFill>
                  <a:srgbClr val="063EBA"/>
                </a:solidFill>
                <a:effectLst>
                  <a:outerShdw blurRad="38100" dist="38100" dir="2700000" algn="tl">
                    <a:srgbClr val="000000">
                      <a:alpha val="43137"/>
                    </a:srgbClr>
                  </a:outerShdw>
                </a:effectLst>
              </a:rPr>
              <a:t>treatment is a natural therapeutic method to maintain the body’s equilibrium, </a:t>
            </a:r>
            <a:r>
              <a:rPr lang="en-GB" sz="4800" b="1" dirty="0" smtClean="0">
                <a:solidFill>
                  <a:srgbClr val="063EBA"/>
                </a:solidFill>
                <a:effectLst>
                  <a:outerShdw blurRad="38100" dist="38100" dir="2700000" algn="tl">
                    <a:srgbClr val="000000">
                      <a:alpha val="43137"/>
                    </a:srgbClr>
                  </a:outerShdw>
                </a:effectLst>
              </a:rPr>
              <a:t>promote </a:t>
            </a:r>
            <a:r>
              <a:rPr lang="en-GB" sz="4800" b="1" dirty="0">
                <a:solidFill>
                  <a:srgbClr val="063EBA"/>
                </a:solidFill>
                <a:effectLst>
                  <a:outerShdw blurRad="38100" dist="38100" dir="2700000" algn="tl">
                    <a:srgbClr val="000000">
                      <a:alpha val="43137"/>
                    </a:srgbClr>
                  </a:outerShdw>
                </a:effectLst>
              </a:rPr>
              <a:t>body healing and improve </a:t>
            </a:r>
            <a:r>
              <a:rPr lang="en-GB" sz="4800" b="1" dirty="0" smtClean="0">
                <a:solidFill>
                  <a:srgbClr val="063EBA"/>
                </a:solidFill>
                <a:effectLst>
                  <a:outerShdw blurRad="38100" dist="38100" dir="2700000" algn="tl">
                    <a:srgbClr val="000000">
                      <a:alpha val="43137"/>
                    </a:srgbClr>
                  </a:outerShdw>
                </a:effectLst>
              </a:rPr>
              <a:t>functions systematically. TCM </a:t>
            </a:r>
            <a:r>
              <a:rPr lang="en-GB" sz="4800" b="1" dirty="0">
                <a:solidFill>
                  <a:srgbClr val="063EBA"/>
                </a:solidFill>
                <a:effectLst>
                  <a:outerShdw blurRad="38100" dist="38100" dir="2700000" algn="tl">
                    <a:srgbClr val="000000">
                      <a:alpha val="43137"/>
                    </a:srgbClr>
                  </a:outerShdw>
                </a:effectLst>
              </a:rPr>
              <a:t>can be an effective therapy </a:t>
            </a:r>
            <a:r>
              <a:rPr lang="en-GB" sz="4800" b="1" dirty="0" smtClean="0">
                <a:solidFill>
                  <a:srgbClr val="063EBA"/>
                </a:solidFill>
                <a:effectLst>
                  <a:outerShdw blurRad="38100" dist="38100" dir="2700000" algn="tl">
                    <a:srgbClr val="000000">
                      <a:alpha val="43137"/>
                    </a:srgbClr>
                  </a:outerShdw>
                </a:effectLst>
              </a:rPr>
              <a:t>to </a:t>
            </a:r>
            <a:r>
              <a:rPr lang="en-GB" sz="4800" b="1" dirty="0">
                <a:solidFill>
                  <a:srgbClr val="063EBA"/>
                </a:solidFill>
                <a:effectLst>
                  <a:outerShdw blurRad="38100" dist="38100" dir="2700000" algn="tl">
                    <a:srgbClr val="000000">
                      <a:alpha val="43137"/>
                    </a:srgbClr>
                  </a:outerShdw>
                </a:effectLst>
              </a:rPr>
              <a:t>restore </a:t>
            </a:r>
            <a:r>
              <a:rPr lang="en-GB" sz="4800" b="1" dirty="0" smtClean="0">
                <a:solidFill>
                  <a:srgbClr val="063EBA"/>
                </a:solidFill>
                <a:effectLst>
                  <a:outerShdw blurRad="38100" dist="38100" dir="2700000" algn="tl">
                    <a:srgbClr val="000000">
                      <a:alpha val="43137"/>
                    </a:srgbClr>
                  </a:outerShdw>
                </a:effectLst>
              </a:rPr>
              <a:t>body balance </a:t>
            </a:r>
            <a:r>
              <a:rPr lang="en-GB" sz="4800" b="1" dirty="0">
                <a:solidFill>
                  <a:srgbClr val="063EBA"/>
                </a:solidFill>
                <a:effectLst>
                  <a:outerShdw blurRad="38100" dist="38100" dir="2700000" algn="tl">
                    <a:srgbClr val="000000">
                      <a:alpha val="43137"/>
                    </a:srgbClr>
                  </a:outerShdw>
                </a:effectLst>
              </a:rPr>
              <a:t>and promote </a:t>
            </a:r>
            <a:r>
              <a:rPr lang="en-GB" sz="4800" b="1" dirty="0" smtClean="0">
                <a:solidFill>
                  <a:srgbClr val="063EBA"/>
                </a:solidFill>
                <a:effectLst>
                  <a:outerShdw blurRad="38100" dist="38100" dir="2700000" algn="tl">
                    <a:srgbClr val="000000">
                      <a:alpha val="43137"/>
                    </a:srgbClr>
                  </a:outerShdw>
                </a:effectLst>
              </a:rPr>
              <a:t>both physical </a:t>
            </a:r>
            <a:r>
              <a:rPr lang="en-GB" sz="4800" b="1" dirty="0">
                <a:solidFill>
                  <a:srgbClr val="063EBA"/>
                </a:solidFill>
                <a:effectLst>
                  <a:outerShdw blurRad="38100" dist="38100" dir="2700000" algn="tl">
                    <a:srgbClr val="000000">
                      <a:alpha val="43137"/>
                    </a:srgbClr>
                  </a:outerShdw>
                </a:effectLst>
              </a:rPr>
              <a:t>and </a:t>
            </a:r>
            <a:r>
              <a:rPr lang="en-GB" sz="4800" b="1" dirty="0" smtClean="0">
                <a:solidFill>
                  <a:srgbClr val="063EBA"/>
                </a:solidFill>
                <a:effectLst>
                  <a:outerShdw blurRad="38100" dist="38100" dir="2700000" algn="tl">
                    <a:srgbClr val="000000">
                      <a:alpha val="43137"/>
                    </a:srgbClr>
                  </a:outerShdw>
                </a:effectLst>
              </a:rPr>
              <a:t>mental </a:t>
            </a:r>
            <a:r>
              <a:rPr lang="en-GB" sz="4800" b="1" dirty="0">
                <a:solidFill>
                  <a:srgbClr val="063EBA"/>
                </a:solidFill>
                <a:effectLst>
                  <a:outerShdw blurRad="38100" dist="38100" dir="2700000" algn="tl">
                    <a:srgbClr val="000000">
                      <a:alpha val="43137"/>
                    </a:srgbClr>
                  </a:outerShdw>
                </a:effectLst>
              </a:rPr>
              <a:t>harmony.  </a:t>
            </a:r>
          </a:p>
          <a:p>
            <a:pPr algn="just">
              <a:lnSpc>
                <a:spcPts val="4700"/>
              </a:lnSpc>
              <a:spcBef>
                <a:spcPts val="600"/>
              </a:spcBef>
              <a:spcAft>
                <a:spcPts val="600"/>
              </a:spcAft>
            </a:pPr>
            <a:endParaRPr lang="en-GB" sz="8000" dirty="0">
              <a:solidFill>
                <a:srgbClr val="0070C0"/>
              </a:solidFill>
            </a:endParaRPr>
          </a:p>
        </p:txBody>
      </p:sp>
      <p:sp>
        <p:nvSpPr>
          <p:cNvPr id="12" name="TextBox 11"/>
          <p:cNvSpPr txBox="1"/>
          <p:nvPr/>
        </p:nvSpPr>
        <p:spPr>
          <a:xfrm>
            <a:off x="11520977" y="816425"/>
            <a:ext cx="10156371" cy="228216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GB" sz="8000" b="1" dirty="0" smtClean="0">
                <a:solidFill>
                  <a:srgbClr val="00B0F0"/>
                </a:solidFill>
                <a:effectLst>
                  <a:outerShdw blurRad="38100" dist="38100" dir="2700000" algn="tl">
                    <a:srgbClr val="000000">
                      <a:alpha val="43137"/>
                    </a:srgbClr>
                  </a:outerShdw>
                </a:effectLst>
              </a:rPr>
              <a:t>What We Do</a:t>
            </a:r>
          </a:p>
          <a:p>
            <a:pPr algn="ctr"/>
            <a:endParaRPr lang="en-GB" sz="3200" b="1" dirty="0" smtClean="0">
              <a:solidFill>
                <a:srgbClr val="00B0F0"/>
              </a:solidFill>
              <a:effectLst>
                <a:outerShdw blurRad="38100" dist="38100" dir="2700000" algn="tl">
                  <a:srgbClr val="000000">
                    <a:alpha val="43137"/>
                  </a:srgbClr>
                </a:outerShdw>
              </a:effectLst>
            </a:endParaRPr>
          </a:p>
          <a:p>
            <a:pPr algn="just">
              <a:lnSpc>
                <a:spcPts val="4800"/>
              </a:lnSpc>
            </a:pPr>
            <a:r>
              <a:rPr lang="en-GB" sz="4800" b="1" u="sng" dirty="0" smtClean="0">
                <a:solidFill>
                  <a:srgbClr val="063EBA"/>
                </a:solidFill>
                <a:effectLst>
                  <a:outerShdw blurRad="38100" dist="38100" dir="2700000" algn="tl">
                    <a:srgbClr val="000000">
                      <a:alpha val="43137"/>
                    </a:srgbClr>
                  </a:outerShdw>
                </a:effectLst>
              </a:rPr>
              <a:t>ACUPUNCTURE</a:t>
            </a:r>
            <a:endParaRPr lang="en-GB" sz="4800" b="1" dirty="0" smtClean="0">
              <a:solidFill>
                <a:srgbClr val="063EBA"/>
              </a:solidFill>
              <a:effectLst>
                <a:outerShdw blurRad="38100" dist="38100" dir="2700000" algn="tl">
                  <a:srgbClr val="000000">
                    <a:alpha val="43137"/>
                  </a:srgbClr>
                </a:outerShdw>
              </a:effectLst>
            </a:endParaRPr>
          </a:p>
          <a:p>
            <a:pPr algn="just">
              <a:lnSpc>
                <a:spcPts val="4800"/>
              </a:lnSpc>
              <a:spcAft>
                <a:spcPts val="1800"/>
              </a:spcAft>
            </a:pPr>
            <a:r>
              <a:rPr lang="en-GB" sz="4800" dirty="0" smtClean="0">
                <a:solidFill>
                  <a:srgbClr val="063EBA"/>
                </a:solidFill>
                <a:effectLst>
                  <a:outerShdw blurRad="38100" dist="38100" dir="2700000" algn="tl">
                    <a:srgbClr val="000000">
                      <a:alpha val="43137"/>
                    </a:srgbClr>
                  </a:outerShdw>
                </a:effectLst>
              </a:rPr>
              <a:t>Acupuncture </a:t>
            </a:r>
            <a:r>
              <a:rPr lang="en-GB" sz="4800" dirty="0">
                <a:solidFill>
                  <a:srgbClr val="063EBA"/>
                </a:solidFill>
                <a:effectLst>
                  <a:outerShdw blurRad="38100" dist="38100" dir="2700000" algn="tl">
                    <a:srgbClr val="000000">
                      <a:alpha val="43137"/>
                    </a:srgbClr>
                  </a:outerShdw>
                </a:effectLst>
              </a:rPr>
              <a:t>is a form of therapy in which insertion of sterile, disposable, stainless steel fine needles applies on the acupuncture points of the body, to promote the flow of Qi (or vital energy), thereby restoring and maintaining </a:t>
            </a:r>
            <a:r>
              <a:rPr lang="en-GB" sz="4800" dirty="0" smtClean="0">
                <a:solidFill>
                  <a:srgbClr val="063EBA"/>
                </a:solidFill>
                <a:effectLst>
                  <a:outerShdw blurRad="38100" dist="38100" dir="2700000" algn="tl">
                    <a:srgbClr val="000000">
                      <a:alpha val="43137"/>
                    </a:srgbClr>
                  </a:outerShdw>
                </a:effectLst>
              </a:rPr>
              <a:t>health. </a:t>
            </a:r>
            <a:r>
              <a:rPr lang="en-GB" altLang="zh-CN" sz="4800" dirty="0" smtClean="0">
                <a:solidFill>
                  <a:srgbClr val="063EBA"/>
                </a:solidFill>
                <a:effectLst>
                  <a:outerShdw blurRad="38100" dist="38100" dir="2700000" algn="tl">
                    <a:srgbClr val="000000">
                      <a:alpha val="43137"/>
                    </a:srgbClr>
                  </a:outerShdw>
                </a:effectLst>
              </a:rPr>
              <a:t>A</a:t>
            </a:r>
            <a:r>
              <a:rPr lang="en-GB" sz="4800" dirty="0" smtClean="0">
                <a:solidFill>
                  <a:srgbClr val="063EBA"/>
                </a:solidFill>
                <a:effectLst>
                  <a:outerShdw blurRad="38100" dist="38100" dir="2700000" algn="tl">
                    <a:srgbClr val="000000">
                      <a:alpha val="43137"/>
                    </a:srgbClr>
                  </a:outerShdw>
                </a:effectLst>
              </a:rPr>
              <a:t>cupuncture </a:t>
            </a:r>
            <a:r>
              <a:rPr lang="en-GB" sz="4800" dirty="0">
                <a:solidFill>
                  <a:srgbClr val="063EBA"/>
                </a:solidFill>
                <a:effectLst>
                  <a:outerShdw blurRad="38100" dist="38100" dir="2700000" algn="tl">
                    <a:srgbClr val="000000">
                      <a:alpha val="43137"/>
                    </a:srgbClr>
                  </a:outerShdw>
                </a:effectLst>
              </a:rPr>
              <a:t>is widely accepted and used globally. </a:t>
            </a:r>
          </a:p>
          <a:p>
            <a:pPr algn="just">
              <a:lnSpc>
                <a:spcPts val="4800"/>
              </a:lnSpc>
              <a:spcAft>
                <a:spcPts val="1200"/>
              </a:spcAft>
            </a:pPr>
            <a:r>
              <a:rPr lang="en-GB" sz="4800" dirty="0" smtClean="0">
                <a:solidFill>
                  <a:srgbClr val="063EBA"/>
                </a:solidFill>
                <a:effectLst>
                  <a:outerShdw blurRad="38100" dist="38100" dir="2700000" algn="tl">
                    <a:srgbClr val="000000">
                      <a:alpha val="43137"/>
                    </a:srgbClr>
                  </a:outerShdw>
                </a:effectLst>
              </a:rPr>
              <a:t>TCM acupuncture treatment </a:t>
            </a:r>
            <a:r>
              <a:rPr lang="en-GB" sz="4800" dirty="0">
                <a:solidFill>
                  <a:srgbClr val="063EBA"/>
                </a:solidFill>
                <a:effectLst>
                  <a:outerShdw blurRad="38100" dist="38100" dir="2700000" algn="tl">
                    <a:srgbClr val="000000">
                      <a:alpha val="43137"/>
                    </a:srgbClr>
                  </a:outerShdw>
                </a:effectLst>
              </a:rPr>
              <a:t>is aimed at the underlying root conditions </a:t>
            </a:r>
            <a:r>
              <a:rPr lang="en-GB" sz="4800" dirty="0" smtClean="0">
                <a:solidFill>
                  <a:srgbClr val="063EBA"/>
                </a:solidFill>
                <a:effectLst>
                  <a:outerShdw blurRad="38100" dist="38100" dir="2700000" algn="tl">
                    <a:srgbClr val="000000">
                      <a:alpha val="43137"/>
                    </a:srgbClr>
                  </a:outerShdw>
                </a:effectLst>
              </a:rPr>
              <a:t>causing </a:t>
            </a:r>
            <a:r>
              <a:rPr lang="en-GB" sz="4800" dirty="0">
                <a:solidFill>
                  <a:srgbClr val="063EBA"/>
                </a:solidFill>
                <a:effectLst>
                  <a:outerShdw blurRad="38100" dist="38100" dir="2700000" algn="tl">
                    <a:srgbClr val="000000">
                      <a:alpha val="43137"/>
                    </a:srgbClr>
                  </a:outerShdw>
                </a:effectLst>
              </a:rPr>
              <a:t>the main symptoms. Therefore, this approach provides significant health benefits, by </a:t>
            </a:r>
            <a:r>
              <a:rPr lang="en-GB" sz="4800" dirty="0" smtClean="0">
                <a:solidFill>
                  <a:srgbClr val="063EBA"/>
                </a:solidFill>
                <a:effectLst>
                  <a:outerShdw blurRad="38100" dist="38100" dir="2700000" algn="tl">
                    <a:srgbClr val="000000">
                      <a:alpha val="43137"/>
                    </a:srgbClr>
                  </a:outerShdw>
                </a:effectLst>
              </a:rPr>
              <a:t>not only </a:t>
            </a:r>
            <a:r>
              <a:rPr lang="en-GB" sz="4800" dirty="0">
                <a:solidFill>
                  <a:srgbClr val="063EBA"/>
                </a:solidFill>
                <a:effectLst>
                  <a:outerShdw blurRad="38100" dist="38100" dir="2700000" algn="tl">
                    <a:srgbClr val="000000">
                      <a:alpha val="43137"/>
                    </a:srgbClr>
                  </a:outerShdw>
                </a:effectLst>
              </a:rPr>
              <a:t>addressing specific conditions, </a:t>
            </a:r>
            <a:r>
              <a:rPr lang="en-GB" sz="4800" dirty="0" smtClean="0">
                <a:solidFill>
                  <a:srgbClr val="063EBA"/>
                </a:solidFill>
                <a:effectLst>
                  <a:outerShdw blurRad="38100" dist="38100" dir="2700000" algn="tl">
                    <a:srgbClr val="000000">
                      <a:alpha val="43137"/>
                    </a:srgbClr>
                  </a:outerShdw>
                </a:effectLst>
              </a:rPr>
              <a:t>but also </a:t>
            </a:r>
            <a:r>
              <a:rPr lang="en-GB" sz="4800" dirty="0">
                <a:solidFill>
                  <a:srgbClr val="063EBA"/>
                </a:solidFill>
                <a:effectLst>
                  <a:outerShdw blurRad="38100" dist="38100" dir="2700000" algn="tl">
                    <a:srgbClr val="000000">
                      <a:alpha val="43137"/>
                    </a:srgbClr>
                  </a:outerShdw>
                </a:effectLst>
              </a:rPr>
              <a:t>developing general health and wellbeing. </a:t>
            </a:r>
            <a:endParaRPr lang="en-GB" sz="4800" dirty="0" smtClean="0">
              <a:solidFill>
                <a:srgbClr val="063EBA"/>
              </a:solidFill>
              <a:effectLst>
                <a:outerShdw blurRad="38100" dist="38100" dir="2700000" algn="tl">
                  <a:srgbClr val="000000">
                    <a:alpha val="43137"/>
                  </a:srgbClr>
                </a:outerShdw>
              </a:effectLst>
            </a:endParaRPr>
          </a:p>
          <a:p>
            <a:pPr algn="just">
              <a:lnSpc>
                <a:spcPts val="4800"/>
              </a:lnSpc>
              <a:spcAft>
                <a:spcPts val="1200"/>
              </a:spcAft>
            </a:pPr>
            <a:endParaRPr lang="en-GB" sz="3200" u="sng" dirty="0" smtClean="0">
              <a:solidFill>
                <a:srgbClr val="063EBA"/>
              </a:solidFill>
              <a:effectLst>
                <a:outerShdw blurRad="38100" dist="38100" dir="2700000" algn="tl">
                  <a:srgbClr val="000000">
                    <a:alpha val="43137"/>
                  </a:srgbClr>
                </a:outerShdw>
              </a:effectLst>
            </a:endParaRPr>
          </a:p>
          <a:p>
            <a:pPr algn="just">
              <a:lnSpc>
                <a:spcPts val="4800"/>
              </a:lnSpc>
              <a:spcAft>
                <a:spcPts val="1200"/>
              </a:spcAft>
            </a:pPr>
            <a:r>
              <a:rPr lang="en-GB" sz="4800" b="1" u="sng" dirty="0" smtClean="0">
                <a:solidFill>
                  <a:srgbClr val="063EBA"/>
                </a:solidFill>
                <a:effectLst>
                  <a:outerShdw blurRad="38100" dist="38100" dir="2700000" algn="tl">
                    <a:srgbClr val="000000">
                      <a:alpha val="43137"/>
                    </a:srgbClr>
                  </a:outerShdw>
                </a:effectLst>
              </a:rPr>
              <a:t>TUINA </a:t>
            </a:r>
            <a:r>
              <a:rPr lang="en-GB" sz="4800" b="1" u="sng" dirty="0">
                <a:solidFill>
                  <a:srgbClr val="063EBA"/>
                </a:solidFill>
                <a:effectLst>
                  <a:outerShdw blurRad="38100" dist="38100" dir="2700000" algn="tl">
                    <a:srgbClr val="000000">
                      <a:alpha val="43137"/>
                    </a:srgbClr>
                  </a:outerShdw>
                </a:effectLst>
              </a:rPr>
              <a:t>– THERAPEUTIC MASSAGE INCLUDED PAEDIATRIC MASSAGE</a:t>
            </a:r>
            <a:endParaRPr lang="en-GB" sz="4800" b="1" dirty="0">
              <a:solidFill>
                <a:srgbClr val="063EBA"/>
              </a:solidFill>
              <a:effectLst>
                <a:outerShdw blurRad="38100" dist="38100" dir="2700000" algn="tl">
                  <a:srgbClr val="000000">
                    <a:alpha val="43137"/>
                  </a:srgbClr>
                </a:outerShdw>
              </a:effectLst>
            </a:endParaRPr>
          </a:p>
          <a:p>
            <a:pPr algn="just">
              <a:lnSpc>
                <a:spcPts val="4800"/>
              </a:lnSpc>
            </a:pPr>
            <a:r>
              <a:rPr lang="en-GB" sz="4800" dirty="0">
                <a:solidFill>
                  <a:srgbClr val="063EBA"/>
                </a:solidFill>
                <a:effectLst>
                  <a:outerShdw blurRad="38100" dist="38100" dir="2700000" algn="tl">
                    <a:srgbClr val="000000">
                      <a:alpha val="43137"/>
                    </a:srgbClr>
                  </a:outerShdw>
                </a:effectLst>
              </a:rPr>
              <a:t>TUINA is a widely used treatment method </a:t>
            </a:r>
            <a:r>
              <a:rPr lang="en-GB" sz="4800" dirty="0" smtClean="0">
                <a:solidFill>
                  <a:srgbClr val="063EBA"/>
                </a:solidFill>
                <a:effectLst>
                  <a:outerShdw blurRad="38100" dist="38100" dir="2700000" algn="tl">
                    <a:srgbClr val="000000">
                      <a:alpha val="43137"/>
                    </a:srgbClr>
                  </a:outerShdw>
                </a:effectLst>
              </a:rPr>
              <a:t>for </a:t>
            </a:r>
            <a:r>
              <a:rPr lang="en-GB" sz="4800" dirty="0">
                <a:solidFill>
                  <a:srgbClr val="063EBA"/>
                </a:solidFill>
                <a:effectLst>
                  <a:outerShdw blurRad="38100" dist="38100" dir="2700000" algn="tl">
                    <a:srgbClr val="000000">
                      <a:alpha val="43137"/>
                    </a:srgbClr>
                  </a:outerShdw>
                </a:effectLst>
              </a:rPr>
              <a:t>both relaxation and therapy. Paediatric massage is </a:t>
            </a:r>
            <a:r>
              <a:rPr lang="en-GB" sz="4800" dirty="0" smtClean="0">
                <a:solidFill>
                  <a:srgbClr val="063EBA"/>
                </a:solidFill>
                <a:effectLst>
                  <a:outerShdw blurRad="38100" dist="38100" dir="2700000" algn="tl">
                    <a:srgbClr val="000000">
                      <a:alpha val="43137"/>
                    </a:srgbClr>
                  </a:outerShdw>
                </a:effectLst>
              </a:rPr>
              <a:t>well accepted and commonly </a:t>
            </a:r>
            <a:r>
              <a:rPr lang="en-GB" sz="4800" dirty="0">
                <a:solidFill>
                  <a:srgbClr val="063EBA"/>
                </a:solidFill>
                <a:effectLst>
                  <a:outerShdw blurRad="38100" dist="38100" dir="2700000" algn="tl">
                    <a:srgbClr val="000000">
                      <a:alpha val="43137"/>
                    </a:srgbClr>
                  </a:outerShdw>
                </a:effectLst>
              </a:rPr>
              <a:t>used </a:t>
            </a:r>
            <a:r>
              <a:rPr lang="en-GB" sz="4800" dirty="0" smtClean="0">
                <a:solidFill>
                  <a:srgbClr val="063EBA"/>
                </a:solidFill>
                <a:effectLst>
                  <a:outerShdw blurRad="38100" dist="38100" dir="2700000" algn="tl">
                    <a:srgbClr val="000000">
                      <a:alpha val="43137"/>
                    </a:srgbClr>
                  </a:outerShdw>
                </a:effectLst>
              </a:rPr>
              <a:t>for infants, toddlers </a:t>
            </a:r>
            <a:r>
              <a:rPr lang="en-GB" sz="4800" dirty="0">
                <a:solidFill>
                  <a:srgbClr val="063EBA"/>
                </a:solidFill>
                <a:effectLst>
                  <a:outerShdw blurRad="38100" dist="38100" dir="2700000" algn="tl">
                    <a:srgbClr val="000000">
                      <a:alpha val="43137"/>
                    </a:srgbClr>
                  </a:outerShdw>
                </a:effectLst>
              </a:rPr>
              <a:t>and young children. Paediatric massage therapy is suitable for children </a:t>
            </a:r>
            <a:r>
              <a:rPr lang="en-GB" sz="4800" dirty="0" smtClean="0">
                <a:solidFill>
                  <a:srgbClr val="063EBA"/>
                </a:solidFill>
                <a:effectLst>
                  <a:outerShdw blurRad="38100" dist="38100" dir="2700000" algn="tl">
                    <a:srgbClr val="000000">
                      <a:alpha val="43137"/>
                    </a:srgbClr>
                  </a:outerShdw>
                </a:effectLst>
              </a:rPr>
              <a:t>aged </a:t>
            </a:r>
            <a:r>
              <a:rPr lang="en-GB" sz="4800" dirty="0">
                <a:solidFill>
                  <a:srgbClr val="063EBA"/>
                </a:solidFill>
                <a:effectLst>
                  <a:outerShdw blurRad="38100" dist="38100" dir="2700000" algn="tl">
                    <a:srgbClr val="000000">
                      <a:alpha val="43137"/>
                    </a:srgbClr>
                  </a:outerShdw>
                </a:effectLst>
              </a:rPr>
              <a:t>under 12. </a:t>
            </a:r>
            <a:endParaRPr lang="en-GB" sz="4800" dirty="0" smtClean="0">
              <a:solidFill>
                <a:srgbClr val="063EBA"/>
              </a:solidFill>
              <a:effectLst>
                <a:outerShdw blurRad="38100" dist="38100" dir="2700000" algn="tl">
                  <a:srgbClr val="000000">
                    <a:alpha val="43137"/>
                  </a:srgbClr>
                </a:outerShdw>
              </a:effectLst>
            </a:endParaRPr>
          </a:p>
          <a:p>
            <a:pPr algn="just">
              <a:lnSpc>
                <a:spcPts val="4800"/>
              </a:lnSpc>
            </a:pPr>
            <a:endParaRPr lang="en-GB" sz="4800" dirty="0">
              <a:solidFill>
                <a:srgbClr val="063EBA"/>
              </a:solidFill>
              <a:effectLst>
                <a:outerShdw blurRad="38100" dist="38100" dir="2700000" algn="tl">
                  <a:srgbClr val="000000">
                    <a:alpha val="43137"/>
                  </a:srgbClr>
                </a:outerShdw>
              </a:effectLst>
            </a:endParaRPr>
          </a:p>
          <a:p>
            <a:pPr algn="just">
              <a:lnSpc>
                <a:spcPts val="4800"/>
              </a:lnSpc>
            </a:pPr>
            <a:r>
              <a:rPr lang="en-GB" sz="4800" b="1" u="sng" dirty="0">
                <a:solidFill>
                  <a:srgbClr val="063EBA"/>
                </a:solidFill>
                <a:effectLst>
                  <a:outerShdw blurRad="38100" dist="38100" dir="2700000" algn="tl">
                    <a:srgbClr val="000000">
                      <a:alpha val="43137"/>
                    </a:srgbClr>
                  </a:outerShdw>
                </a:effectLst>
              </a:rPr>
              <a:t>OTHER TREATMENTS</a:t>
            </a:r>
            <a:endParaRPr lang="en-GB" sz="4800" b="1" dirty="0">
              <a:solidFill>
                <a:srgbClr val="063EBA"/>
              </a:solidFill>
              <a:effectLst>
                <a:outerShdw blurRad="38100" dist="38100" dir="2700000" algn="tl">
                  <a:srgbClr val="000000">
                    <a:alpha val="43137"/>
                  </a:srgbClr>
                </a:outerShdw>
              </a:effectLst>
            </a:endParaRPr>
          </a:p>
          <a:p>
            <a:pPr algn="just">
              <a:lnSpc>
                <a:spcPts val="4800"/>
              </a:lnSpc>
            </a:pPr>
            <a:r>
              <a:rPr lang="en-GB" sz="4800" dirty="0">
                <a:solidFill>
                  <a:srgbClr val="063EBA"/>
                </a:solidFill>
                <a:effectLst>
                  <a:outerShdw blurRad="38100" dist="38100" dir="2700000" algn="tl">
                    <a:srgbClr val="000000">
                      <a:alpha val="43137"/>
                    </a:srgbClr>
                  </a:outerShdw>
                </a:effectLst>
              </a:rPr>
              <a:t>Electro-acupuncture, Cupping, </a:t>
            </a:r>
            <a:r>
              <a:rPr lang="en-GB" sz="4800" dirty="0" err="1">
                <a:solidFill>
                  <a:srgbClr val="063EBA"/>
                </a:solidFill>
                <a:effectLst>
                  <a:outerShdw blurRad="38100" dist="38100" dir="2700000" algn="tl">
                    <a:srgbClr val="000000">
                      <a:alpha val="43137"/>
                    </a:srgbClr>
                  </a:outerShdw>
                </a:effectLst>
              </a:rPr>
              <a:t>Guasha</a:t>
            </a:r>
            <a:r>
              <a:rPr lang="en-GB" sz="4800" dirty="0">
                <a:solidFill>
                  <a:srgbClr val="063EBA"/>
                </a:solidFill>
                <a:effectLst>
                  <a:outerShdw blurRad="38100" dist="38100" dir="2700000" algn="tl">
                    <a:srgbClr val="000000">
                      <a:alpha val="43137"/>
                    </a:srgbClr>
                  </a:outerShdw>
                </a:effectLst>
              </a:rPr>
              <a:t> (Scrapping), </a:t>
            </a:r>
            <a:r>
              <a:rPr lang="en-GB" sz="4800" dirty="0" err="1">
                <a:solidFill>
                  <a:srgbClr val="063EBA"/>
                </a:solidFill>
                <a:effectLst>
                  <a:outerShdw blurRad="38100" dist="38100" dir="2700000" algn="tl">
                    <a:srgbClr val="000000">
                      <a:alpha val="43137"/>
                    </a:srgbClr>
                  </a:outerShdw>
                </a:effectLst>
              </a:rPr>
              <a:t>Moxa</a:t>
            </a:r>
            <a:r>
              <a:rPr lang="en-GB" sz="4800" dirty="0">
                <a:solidFill>
                  <a:srgbClr val="063EBA"/>
                </a:solidFill>
                <a:effectLst>
                  <a:outerShdw blurRad="38100" dist="38100" dir="2700000" algn="tl">
                    <a:srgbClr val="000000">
                      <a:alpha val="43137"/>
                    </a:srgbClr>
                  </a:outerShdw>
                </a:effectLst>
              </a:rPr>
              <a:t>, Ear seeds </a:t>
            </a:r>
            <a:r>
              <a:rPr lang="en-GB" sz="4800" dirty="0" smtClean="0">
                <a:solidFill>
                  <a:srgbClr val="063EBA"/>
                </a:solidFill>
                <a:effectLst>
                  <a:outerShdw blurRad="38100" dist="38100" dir="2700000" algn="tl">
                    <a:srgbClr val="000000">
                      <a:alpha val="43137"/>
                    </a:srgbClr>
                  </a:outerShdw>
                </a:effectLst>
              </a:rPr>
              <a:t>therapies are </a:t>
            </a:r>
            <a:r>
              <a:rPr lang="en-GB" sz="4800" dirty="0">
                <a:solidFill>
                  <a:srgbClr val="063EBA"/>
                </a:solidFill>
                <a:effectLst>
                  <a:outerShdw blurRad="38100" dist="38100" dir="2700000" algn="tl">
                    <a:srgbClr val="000000">
                      <a:alpha val="43137"/>
                    </a:srgbClr>
                  </a:outerShdw>
                </a:effectLst>
              </a:rPr>
              <a:t>also available</a:t>
            </a:r>
            <a:r>
              <a:rPr lang="en-GB" sz="4800" dirty="0" smtClean="0">
                <a:solidFill>
                  <a:srgbClr val="063EBA"/>
                </a:solidFill>
                <a:effectLst>
                  <a:outerShdw blurRad="38100" dist="38100" dir="2700000" algn="tl">
                    <a:srgbClr val="000000">
                      <a:alpha val="43137"/>
                    </a:srgbClr>
                  </a:outerShdw>
                </a:effectLst>
              </a:rPr>
              <a:t>.</a:t>
            </a:r>
          </a:p>
          <a:p>
            <a:pPr algn="just">
              <a:lnSpc>
                <a:spcPts val="4800"/>
              </a:lnSpc>
            </a:pPr>
            <a:endParaRPr lang="en-US" sz="4800" dirty="0">
              <a:solidFill>
                <a:srgbClr val="063EBA"/>
              </a:solidFill>
              <a:effectLst>
                <a:outerShdw blurRad="38100" dist="38100" dir="2700000" algn="tl">
                  <a:srgbClr val="000000">
                    <a:alpha val="43137"/>
                  </a:srgbClr>
                </a:outerShdw>
              </a:effectLst>
            </a:endParaRPr>
          </a:p>
          <a:p>
            <a:pPr algn="just">
              <a:lnSpc>
                <a:spcPts val="4800"/>
              </a:lnSpc>
            </a:pPr>
            <a:endParaRPr lang="en-GB" sz="4800" dirty="0">
              <a:solidFill>
                <a:srgbClr val="063EBA"/>
              </a:solidFill>
              <a:effectLst>
                <a:outerShdw blurRad="38100" dist="38100" dir="2700000" algn="tl">
                  <a:srgbClr val="000000">
                    <a:alpha val="43137"/>
                  </a:srgbClr>
                </a:outerShdw>
              </a:effectLst>
            </a:endParaRPr>
          </a:p>
        </p:txBody>
      </p:sp>
      <p:sp>
        <p:nvSpPr>
          <p:cNvPr id="19" name="Rectangle 18"/>
          <p:cNvSpPr/>
          <p:nvPr/>
        </p:nvSpPr>
        <p:spPr>
          <a:xfrm>
            <a:off x="22648290" y="437790"/>
            <a:ext cx="10210800" cy="22970391"/>
          </a:xfrm>
          <a:prstGeom prst="rect">
            <a:avLst/>
          </a:prstGeom>
          <a:effectLst>
            <a:outerShdw blurRad="50800" dist="38100" dir="2700000" algn="tl" rotWithShape="0">
              <a:prstClr val="black">
                <a:alpha val="40000"/>
              </a:prstClr>
            </a:outerShdw>
          </a:effectLst>
        </p:spPr>
        <p:txBody>
          <a:bodyPr wrap="square">
            <a:spAutoFit/>
          </a:bodyPr>
          <a:lstStyle/>
          <a:p>
            <a:pPr algn="ctr">
              <a:lnSpc>
                <a:spcPct val="150000"/>
              </a:lnSpc>
            </a:pPr>
            <a:r>
              <a:rPr lang="en-GB" sz="8000" b="1" dirty="0" smtClean="0">
                <a:solidFill>
                  <a:srgbClr val="00B0F0"/>
                </a:solidFill>
                <a:effectLst>
                  <a:outerShdw blurRad="38100" dist="38100" dir="2700000" algn="tl">
                    <a:srgbClr val="000000">
                      <a:alpha val="43137"/>
                    </a:srgbClr>
                  </a:outerShdw>
                </a:effectLst>
              </a:rPr>
              <a:t>Whom We Treat</a:t>
            </a:r>
            <a:endParaRPr lang="en-GB" sz="8000" b="1" dirty="0">
              <a:solidFill>
                <a:srgbClr val="00B0F0"/>
              </a:solidFill>
              <a:effectLst>
                <a:outerShdw blurRad="38100" dist="38100" dir="2700000" algn="tl">
                  <a:srgbClr val="000000">
                    <a:alpha val="43137"/>
                  </a:srgbClr>
                </a:outerShdw>
              </a:effectLst>
            </a:endParaRPr>
          </a:p>
          <a:p>
            <a:pPr marL="180340" algn="just">
              <a:lnSpc>
                <a:spcPts val="5000"/>
              </a:lnSpc>
            </a:pPr>
            <a:r>
              <a:rPr lang="en-GB" sz="4800" b="1" dirty="0" smtClean="0">
                <a:solidFill>
                  <a:srgbClr val="063EBA"/>
                </a:solidFill>
                <a:ea typeface="宋体" panose="02010600030101010101" pitchFamily="2" charset="-122"/>
                <a:cs typeface="Times New Roman" panose="02020603050405020304" pitchFamily="18" charset="0"/>
              </a:rPr>
              <a:t>Anyone, </a:t>
            </a:r>
            <a:r>
              <a:rPr lang="en-GB" sz="4800" b="1" dirty="0">
                <a:solidFill>
                  <a:srgbClr val="063EBA"/>
                </a:solidFill>
                <a:ea typeface="宋体" panose="02010600030101010101" pitchFamily="2" charset="-122"/>
                <a:cs typeface="Times New Roman" panose="02020603050405020304" pitchFamily="18" charset="0"/>
              </a:rPr>
              <a:t>including pregnant women and children (age at 0 – 17), who are willing to have a TCM </a:t>
            </a:r>
            <a:r>
              <a:rPr lang="en-GB" sz="4800" b="1" dirty="0" smtClean="0">
                <a:solidFill>
                  <a:srgbClr val="063EBA"/>
                </a:solidFill>
                <a:ea typeface="宋体" panose="02010600030101010101" pitchFamily="2" charset="-122"/>
                <a:cs typeface="Times New Roman" panose="02020603050405020304" pitchFamily="18" charset="0"/>
              </a:rPr>
              <a:t>treatment </a:t>
            </a:r>
            <a:r>
              <a:rPr lang="en-GB" sz="4800" b="1" dirty="0">
                <a:solidFill>
                  <a:srgbClr val="063EBA"/>
                </a:solidFill>
                <a:ea typeface="宋体" panose="02010600030101010101" pitchFamily="2" charset="-122"/>
                <a:cs typeface="Times New Roman" panose="02020603050405020304" pitchFamily="18" charset="0"/>
              </a:rPr>
              <a:t>to promote natural healing. </a:t>
            </a:r>
          </a:p>
          <a:p>
            <a:pPr algn="ctr">
              <a:lnSpc>
                <a:spcPct val="150000"/>
              </a:lnSpc>
            </a:pPr>
            <a:r>
              <a:rPr lang="en-GB" sz="8000" b="1" dirty="0" smtClean="0">
                <a:solidFill>
                  <a:srgbClr val="00B0F0"/>
                </a:solidFill>
                <a:effectLst>
                  <a:outerShdw blurRad="38100" dist="38100" dir="2700000" algn="tl">
                    <a:srgbClr val="000000">
                      <a:alpha val="43137"/>
                    </a:srgbClr>
                  </a:outerShdw>
                </a:effectLst>
              </a:rPr>
              <a:t>What </a:t>
            </a:r>
            <a:r>
              <a:rPr lang="en-GB" sz="8000" b="1" dirty="0">
                <a:solidFill>
                  <a:srgbClr val="00B0F0"/>
                </a:solidFill>
                <a:effectLst>
                  <a:outerShdw blurRad="38100" dist="38100" dir="2700000" algn="tl">
                    <a:srgbClr val="000000">
                      <a:alpha val="43137"/>
                    </a:srgbClr>
                  </a:outerShdw>
                </a:effectLst>
              </a:rPr>
              <a:t>We Treat</a:t>
            </a:r>
          </a:p>
          <a:p>
            <a:pPr algn="just">
              <a:lnSpc>
                <a:spcPts val="4800"/>
              </a:lnSpc>
              <a:spcAft>
                <a:spcPts val="1800"/>
              </a:spcAft>
            </a:pPr>
            <a:r>
              <a:rPr lang="en-US" sz="4800" dirty="0">
                <a:solidFill>
                  <a:srgbClr val="063EBA"/>
                </a:solidFill>
                <a:effectLst>
                  <a:outerShdw blurRad="38100" dist="38100" dir="2700000" algn="tl">
                    <a:srgbClr val="000000">
                      <a:alpha val="43137"/>
                    </a:srgbClr>
                  </a:outerShdw>
                </a:effectLst>
              </a:rPr>
              <a:t>We offer </a:t>
            </a:r>
            <a:r>
              <a:rPr lang="en-US" sz="4800" dirty="0" smtClean="0">
                <a:solidFill>
                  <a:srgbClr val="063EBA"/>
                </a:solidFill>
                <a:effectLst>
                  <a:outerShdw blurRad="38100" dist="38100" dir="2700000" algn="tl">
                    <a:srgbClr val="000000">
                      <a:alpha val="43137"/>
                    </a:srgbClr>
                  </a:outerShdw>
                </a:effectLst>
              </a:rPr>
              <a:t>individualized </a:t>
            </a:r>
            <a:r>
              <a:rPr lang="en-US" sz="4800" dirty="0">
                <a:solidFill>
                  <a:srgbClr val="063EBA"/>
                </a:solidFill>
                <a:effectLst>
                  <a:outerShdw blurRad="38100" dist="38100" dir="2700000" algn="tl">
                    <a:srgbClr val="000000">
                      <a:alpha val="43137"/>
                    </a:srgbClr>
                  </a:outerShdw>
                </a:effectLst>
              </a:rPr>
              <a:t>treatment plan </a:t>
            </a:r>
            <a:r>
              <a:rPr lang="en-GB" sz="4800" dirty="0">
                <a:solidFill>
                  <a:srgbClr val="063EBA"/>
                </a:solidFill>
                <a:effectLst>
                  <a:outerShdw blurRad="38100" dist="38100" dir="2700000" algn="tl">
                    <a:srgbClr val="000000">
                      <a:alpha val="43137"/>
                    </a:srgbClr>
                  </a:outerShdw>
                </a:effectLst>
              </a:rPr>
              <a:t>and Lifestyle changing advice </a:t>
            </a:r>
            <a:r>
              <a:rPr lang="en-US" sz="4800" dirty="0">
                <a:solidFill>
                  <a:srgbClr val="063EBA"/>
                </a:solidFill>
                <a:effectLst>
                  <a:outerShdw blurRad="38100" dist="38100" dir="2700000" algn="tl">
                    <a:srgbClr val="000000">
                      <a:alpha val="43137"/>
                    </a:srgbClr>
                  </a:outerShdw>
                </a:effectLst>
              </a:rPr>
              <a:t>tailor made for the individuals</a:t>
            </a:r>
            <a:r>
              <a:rPr lang="en-US" sz="4800" dirty="0" smtClean="0">
                <a:solidFill>
                  <a:srgbClr val="063EBA"/>
                </a:solidFill>
                <a:effectLst>
                  <a:outerShdw blurRad="38100" dist="38100" dir="2700000" algn="tl">
                    <a:srgbClr val="000000">
                      <a:alpha val="43137"/>
                    </a:srgbClr>
                  </a:outerShdw>
                </a:effectLst>
              </a:rPr>
              <a:t>. </a:t>
            </a:r>
            <a:endParaRPr lang="en-GB" sz="4800" b="1" u="sng" dirty="0">
              <a:solidFill>
                <a:srgbClr val="063EBA"/>
              </a:solidFill>
              <a:effectLst>
                <a:outerShdw blurRad="38100" dist="38100" dir="2700000" algn="tl">
                  <a:srgbClr val="000000">
                    <a:alpha val="43137"/>
                  </a:srgbClr>
                </a:outerShdw>
              </a:effectLst>
            </a:endParaRPr>
          </a:p>
          <a:p>
            <a:pPr lvl="0" algn="just">
              <a:lnSpc>
                <a:spcPts val="4800"/>
              </a:lnSpc>
              <a:spcBef>
                <a:spcPts val="1200"/>
              </a:spcBef>
              <a:spcAft>
                <a:spcPts val="1200"/>
              </a:spcAft>
            </a:pPr>
            <a:r>
              <a:rPr lang="en-GB" sz="4800" b="1" dirty="0" smtClean="0">
                <a:solidFill>
                  <a:srgbClr val="063EBA"/>
                </a:solidFill>
                <a:ea typeface="宋体" panose="02010600030101010101" pitchFamily="2" charset="-122"/>
                <a:cs typeface="Times New Roman" panose="02020603050405020304" pitchFamily="18" charset="0"/>
              </a:rPr>
              <a:t>We provide systematic treatment to promote natural healing in the following areas:</a:t>
            </a:r>
          </a:p>
          <a:p>
            <a:pPr marL="342900" indent="-342900" algn="just">
              <a:lnSpc>
                <a:spcPts val="4800"/>
              </a:lnSpc>
              <a:spcBef>
                <a:spcPts val="1200"/>
              </a:spcBef>
              <a:spcAft>
                <a:spcPts val="1200"/>
              </a:spcAft>
              <a:buBlip>
                <a:blip r:embed="rId3"/>
              </a:buBlip>
            </a:pPr>
            <a:r>
              <a:rPr lang="en-GB" sz="4800" b="1" dirty="0" smtClean="0">
                <a:solidFill>
                  <a:srgbClr val="063EBA"/>
                </a:solidFill>
                <a:ea typeface="宋体" panose="02010600030101010101" pitchFamily="2" charset="-122"/>
                <a:cs typeface="Times New Roman" panose="02020603050405020304" pitchFamily="18" charset="0"/>
              </a:rPr>
              <a:t>Short </a:t>
            </a:r>
            <a:r>
              <a:rPr lang="en-GB" sz="4800" b="1" dirty="0">
                <a:solidFill>
                  <a:srgbClr val="063EBA"/>
                </a:solidFill>
                <a:ea typeface="宋体" panose="02010600030101010101" pitchFamily="2" charset="-122"/>
                <a:cs typeface="Times New Roman" panose="02020603050405020304" pitchFamily="18" charset="0"/>
              </a:rPr>
              <a:t>term relief of stress, anxiety. </a:t>
            </a:r>
          </a:p>
          <a:p>
            <a:pPr marL="342900" lvl="0" indent="-342900" algn="just">
              <a:lnSpc>
                <a:spcPts val="4800"/>
              </a:lnSpc>
              <a:spcBef>
                <a:spcPts val="1200"/>
              </a:spcBef>
              <a:spcAft>
                <a:spcPts val="1200"/>
              </a:spcAft>
              <a:buFont typeface="Symbol" panose="05050102010706020507" pitchFamily="18" charset="2"/>
              <a:buBlip>
                <a:blip r:embed="rId3"/>
              </a:buBlip>
            </a:pPr>
            <a:r>
              <a:rPr lang="en-GB" altLang="zh-CN" sz="4800" b="1" dirty="0" smtClean="0">
                <a:solidFill>
                  <a:srgbClr val="063EBA"/>
                </a:solidFill>
                <a:ea typeface="宋体" panose="02010600030101010101" pitchFamily="2" charset="-122"/>
                <a:cs typeface="Times New Roman" panose="02020603050405020304" pitchFamily="18" charset="0"/>
              </a:rPr>
              <a:t>Short term relief of </a:t>
            </a:r>
            <a:r>
              <a:rPr lang="en-GB" sz="4800" b="1" dirty="0">
                <a:solidFill>
                  <a:srgbClr val="063EBA"/>
                </a:solidFill>
                <a:ea typeface="宋体" panose="02010600030101010101" pitchFamily="2" charset="-122"/>
                <a:cs typeface="Times New Roman" panose="02020603050405020304" pitchFamily="18" charset="0"/>
              </a:rPr>
              <a:t>acute and chronic Pain </a:t>
            </a:r>
            <a:r>
              <a:rPr lang="en-GB" sz="4800" b="1" dirty="0" smtClean="0">
                <a:solidFill>
                  <a:srgbClr val="063EBA"/>
                </a:solidFill>
                <a:ea typeface="宋体" panose="02010600030101010101" pitchFamily="2" charset="-122"/>
                <a:cs typeface="Times New Roman" panose="02020603050405020304" pitchFamily="18" charset="0"/>
              </a:rPr>
              <a:t>including headaches</a:t>
            </a:r>
            <a:r>
              <a:rPr lang="en-GB" sz="4800" b="1" dirty="0">
                <a:solidFill>
                  <a:srgbClr val="063EBA"/>
                </a:solidFill>
                <a:ea typeface="宋体" panose="02010600030101010101" pitchFamily="2" charset="-122"/>
                <a:cs typeface="Times New Roman" panose="02020603050405020304" pitchFamily="18" charset="0"/>
              </a:rPr>
              <a:t>, migraine, muscle </a:t>
            </a:r>
            <a:r>
              <a:rPr lang="en-GB" sz="4800" b="1" dirty="0" smtClean="0">
                <a:solidFill>
                  <a:srgbClr val="063EBA"/>
                </a:solidFill>
                <a:ea typeface="宋体" panose="02010600030101010101" pitchFamily="2" charset="-122"/>
                <a:cs typeface="Times New Roman" panose="02020603050405020304" pitchFamily="18" charset="0"/>
              </a:rPr>
              <a:t>tension, and </a:t>
            </a:r>
            <a:r>
              <a:rPr lang="en-GB" sz="4800" b="1" dirty="0">
                <a:solidFill>
                  <a:srgbClr val="063EBA"/>
                </a:solidFill>
                <a:ea typeface="宋体" panose="02010600030101010101" pitchFamily="2" charset="-122"/>
                <a:cs typeface="Times New Roman" panose="02020603050405020304" pitchFamily="18" charset="0"/>
              </a:rPr>
              <a:t>etc. </a:t>
            </a:r>
          </a:p>
          <a:p>
            <a:pPr marL="342900" lvl="0" indent="-342900" algn="just">
              <a:lnSpc>
                <a:spcPts val="4800"/>
              </a:lnSpc>
              <a:spcBef>
                <a:spcPts val="1200"/>
              </a:spcBef>
              <a:spcAft>
                <a:spcPts val="1200"/>
              </a:spcAft>
              <a:buFont typeface="Symbol" panose="05050102010706020507" pitchFamily="18" charset="2"/>
              <a:buBlip>
                <a:blip r:embed="rId3"/>
              </a:buBlip>
            </a:pPr>
            <a:r>
              <a:rPr lang="en-GB" sz="4800" b="1" dirty="0" smtClean="0">
                <a:solidFill>
                  <a:srgbClr val="063EBA"/>
                </a:solidFill>
                <a:ea typeface="宋体" panose="02010600030101010101" pitchFamily="2" charset="-122"/>
                <a:cs typeface="Times New Roman" panose="02020603050405020304" pitchFamily="18" charset="0"/>
              </a:rPr>
              <a:t>Short term relief of menstrual </a:t>
            </a:r>
            <a:r>
              <a:rPr lang="en-GB" sz="4800" b="1" dirty="0">
                <a:solidFill>
                  <a:srgbClr val="063EBA"/>
                </a:solidFill>
                <a:ea typeface="宋体" panose="02010600030101010101" pitchFamily="2" charset="-122"/>
                <a:cs typeface="Times New Roman" panose="02020603050405020304" pitchFamily="18" charset="0"/>
              </a:rPr>
              <a:t>irregularities, </a:t>
            </a:r>
            <a:r>
              <a:rPr lang="en-GB" sz="4800" b="1" dirty="0" smtClean="0">
                <a:solidFill>
                  <a:srgbClr val="063EBA"/>
                </a:solidFill>
                <a:ea typeface="宋体" panose="02010600030101010101" pitchFamily="2" charset="-122"/>
                <a:cs typeface="Times New Roman" panose="02020603050405020304" pitchFamily="18" charset="0"/>
              </a:rPr>
              <a:t>infertility. </a:t>
            </a:r>
            <a:endParaRPr lang="en-GB" sz="4800" b="1" dirty="0">
              <a:solidFill>
                <a:srgbClr val="063EBA"/>
              </a:solidFill>
              <a:ea typeface="宋体" panose="02010600030101010101" pitchFamily="2" charset="-122"/>
              <a:cs typeface="Times New Roman" panose="02020603050405020304" pitchFamily="18" charset="0"/>
            </a:endParaRPr>
          </a:p>
          <a:p>
            <a:pPr marL="342900" lvl="0" indent="-342900" algn="just">
              <a:lnSpc>
                <a:spcPts val="4800"/>
              </a:lnSpc>
              <a:spcBef>
                <a:spcPts val="1200"/>
              </a:spcBef>
              <a:spcAft>
                <a:spcPts val="1200"/>
              </a:spcAft>
              <a:buFont typeface="Symbol" panose="05050102010706020507" pitchFamily="18" charset="2"/>
              <a:buBlip>
                <a:blip r:embed="rId3"/>
              </a:buBlip>
            </a:pPr>
            <a:r>
              <a:rPr lang="en-GB" sz="4800" b="1" dirty="0" smtClean="0">
                <a:solidFill>
                  <a:srgbClr val="063EBA"/>
                </a:solidFill>
                <a:ea typeface="宋体" panose="02010600030101010101" pitchFamily="2" charset="-122"/>
                <a:cs typeface="Times New Roman" panose="02020603050405020304" pitchFamily="18" charset="0"/>
              </a:rPr>
              <a:t>Short term relief of low </a:t>
            </a:r>
            <a:r>
              <a:rPr lang="en-GB" sz="4800" b="1" dirty="0">
                <a:solidFill>
                  <a:srgbClr val="063EBA"/>
                </a:solidFill>
                <a:ea typeface="宋体" panose="02010600030101010101" pitchFamily="2" charset="-122"/>
                <a:cs typeface="Times New Roman" panose="02020603050405020304" pitchFamily="18" charset="0"/>
              </a:rPr>
              <a:t>energy, </a:t>
            </a:r>
            <a:r>
              <a:rPr lang="en-GB" sz="4800" b="1" dirty="0" smtClean="0">
                <a:solidFill>
                  <a:srgbClr val="063EBA"/>
                </a:solidFill>
                <a:ea typeface="宋体" panose="02010600030101010101" pitchFamily="2" charset="-122"/>
                <a:cs typeface="Times New Roman" panose="02020603050405020304" pitchFamily="18" charset="0"/>
              </a:rPr>
              <a:t>fatigue. </a:t>
            </a:r>
            <a:endParaRPr lang="en-GB" sz="4800" b="1" dirty="0">
              <a:solidFill>
                <a:srgbClr val="063EBA"/>
              </a:solidFill>
              <a:ea typeface="宋体" panose="02010600030101010101" pitchFamily="2" charset="-122"/>
              <a:cs typeface="Times New Roman" panose="02020603050405020304" pitchFamily="18" charset="0"/>
            </a:endParaRPr>
          </a:p>
          <a:p>
            <a:pPr marL="342900" lvl="0" indent="-342900" algn="just">
              <a:lnSpc>
                <a:spcPts val="4800"/>
              </a:lnSpc>
              <a:spcBef>
                <a:spcPts val="1200"/>
              </a:spcBef>
              <a:spcAft>
                <a:spcPts val="1200"/>
              </a:spcAft>
              <a:buFont typeface="Symbol" panose="05050102010706020507" pitchFamily="18" charset="2"/>
              <a:buBlip>
                <a:blip r:embed="rId3"/>
              </a:buBlip>
            </a:pPr>
            <a:r>
              <a:rPr lang="en-GB" sz="4800" b="1" dirty="0" smtClean="0">
                <a:solidFill>
                  <a:srgbClr val="063EBA"/>
                </a:solidFill>
                <a:ea typeface="宋体" panose="02010600030101010101" pitchFamily="2" charset="-122"/>
                <a:cs typeface="Times New Roman" panose="02020603050405020304" pitchFamily="18" charset="0"/>
              </a:rPr>
              <a:t>Short term relief of nausea</a:t>
            </a:r>
            <a:r>
              <a:rPr lang="en-GB" sz="4800" b="1" dirty="0">
                <a:solidFill>
                  <a:srgbClr val="063EBA"/>
                </a:solidFill>
                <a:ea typeface="宋体" panose="02010600030101010101" pitchFamily="2" charset="-122"/>
                <a:cs typeface="Times New Roman" panose="02020603050405020304" pitchFamily="18" charset="0"/>
              </a:rPr>
              <a:t>, constipation, diarrhoea, </a:t>
            </a:r>
            <a:r>
              <a:rPr lang="en-GB" sz="4800" b="1" dirty="0" smtClean="0">
                <a:solidFill>
                  <a:srgbClr val="063EBA"/>
                </a:solidFill>
                <a:ea typeface="宋体" panose="02010600030101010101" pitchFamily="2" charset="-122"/>
                <a:cs typeface="Times New Roman" panose="02020603050405020304" pitchFamily="18" charset="0"/>
              </a:rPr>
              <a:t>IBS. </a:t>
            </a:r>
            <a:endParaRPr lang="en-GB" sz="4800" b="1" dirty="0">
              <a:solidFill>
                <a:srgbClr val="063EBA"/>
              </a:solidFill>
              <a:ea typeface="宋体" panose="02010600030101010101" pitchFamily="2" charset="-122"/>
              <a:cs typeface="Times New Roman" panose="02020603050405020304" pitchFamily="18" charset="0"/>
            </a:endParaRPr>
          </a:p>
          <a:p>
            <a:pPr marL="342900" lvl="0" indent="-342900" algn="just">
              <a:lnSpc>
                <a:spcPts val="4800"/>
              </a:lnSpc>
              <a:spcBef>
                <a:spcPts val="1200"/>
              </a:spcBef>
              <a:spcAft>
                <a:spcPts val="1800"/>
              </a:spcAft>
              <a:buFont typeface="Symbol" panose="05050102010706020507" pitchFamily="18" charset="2"/>
              <a:buBlip>
                <a:blip r:embed="rId3"/>
              </a:buBlip>
            </a:pPr>
            <a:r>
              <a:rPr lang="en-GB" sz="4800" b="1" dirty="0" smtClean="0">
                <a:solidFill>
                  <a:srgbClr val="063EBA"/>
                </a:solidFill>
                <a:ea typeface="宋体" panose="02010600030101010101" pitchFamily="2" charset="-122"/>
                <a:cs typeface="Times New Roman" panose="02020603050405020304" pitchFamily="18" charset="0"/>
              </a:rPr>
              <a:t>Short term relief </a:t>
            </a:r>
            <a:r>
              <a:rPr lang="en-GB" sz="4800" b="1" dirty="0">
                <a:solidFill>
                  <a:srgbClr val="063EBA"/>
                </a:solidFill>
                <a:ea typeface="宋体" panose="02010600030101010101" pitchFamily="2" charset="-122"/>
                <a:cs typeface="Times New Roman" panose="02020603050405020304" pitchFamily="18" charset="0"/>
              </a:rPr>
              <a:t>of </a:t>
            </a:r>
            <a:r>
              <a:rPr lang="en-GB" sz="4800" b="1" dirty="0" smtClean="0">
                <a:solidFill>
                  <a:srgbClr val="063EBA"/>
                </a:solidFill>
                <a:ea typeface="宋体" panose="02010600030101010101" pitchFamily="2" charset="-122"/>
                <a:cs typeface="Times New Roman" panose="02020603050405020304" pitchFamily="18" charset="0"/>
              </a:rPr>
              <a:t>asthma, </a:t>
            </a:r>
            <a:r>
              <a:rPr lang="en-GB" sz="4800" b="1" dirty="0">
                <a:solidFill>
                  <a:srgbClr val="063EBA"/>
                </a:solidFill>
                <a:ea typeface="宋体" panose="02010600030101010101" pitchFamily="2" charset="-122"/>
                <a:cs typeface="Times New Roman" panose="02020603050405020304" pitchFamily="18" charset="0"/>
              </a:rPr>
              <a:t>hay fever, fibromyalgia, arthritis, renal disease, skin problems, and etc</a:t>
            </a:r>
            <a:r>
              <a:rPr lang="en-GB" sz="4800" b="1" dirty="0" smtClean="0">
                <a:solidFill>
                  <a:srgbClr val="063EBA"/>
                </a:solidFill>
                <a:ea typeface="宋体" panose="02010600030101010101" pitchFamily="2" charset="-122"/>
                <a:cs typeface="Times New Roman" panose="02020603050405020304" pitchFamily="18" charset="0"/>
              </a:rPr>
              <a:t>.</a:t>
            </a:r>
          </a:p>
          <a:p>
            <a:pPr lvl="0" algn="just">
              <a:lnSpc>
                <a:spcPts val="4800"/>
              </a:lnSpc>
            </a:pPr>
            <a:r>
              <a:rPr lang="en-US" sz="4800" b="1" dirty="0" smtClean="0">
                <a:solidFill>
                  <a:srgbClr val="FF0000"/>
                </a:solidFill>
                <a:ea typeface="宋体" panose="02010600030101010101" pitchFamily="2" charset="-122"/>
                <a:cs typeface="Times New Roman" panose="02020603050405020304" pitchFamily="18" charset="0"/>
              </a:rPr>
              <a:t>For more information, pleaser visit:</a:t>
            </a:r>
          </a:p>
          <a:p>
            <a:pPr lvl="0" algn="just">
              <a:lnSpc>
                <a:spcPts val="4800"/>
              </a:lnSpc>
            </a:pPr>
            <a:r>
              <a:rPr lang="en-GB" sz="4800" dirty="0">
                <a:solidFill>
                  <a:srgbClr val="FF0000"/>
                </a:solidFill>
                <a:ea typeface="宋体" panose="02010600030101010101" pitchFamily="2" charset="-122"/>
                <a:cs typeface="Times New Roman" panose="02020603050405020304" pitchFamily="18" charset="0"/>
              </a:rPr>
              <a:t>http://www.acupuncture.org.uk/category/a-to-z-of-conditions/a-to-z-of-conditions.html</a:t>
            </a:r>
          </a:p>
        </p:txBody>
      </p:sp>
    </p:spTree>
    <p:extLst>
      <p:ext uri="{BB962C8B-B14F-4D97-AF65-F5344CB8AC3E}">
        <p14:creationId xmlns:p14="http://schemas.microsoft.com/office/powerpoint/2010/main" val="42674811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1927</TotalTime>
  <Words>360</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华文仿宋</vt:lpstr>
      <vt:lpstr>宋体</vt:lpstr>
      <vt:lpstr>Symbol</vt:lpstr>
      <vt:lpstr>Times New Roman</vt:lpstr>
      <vt:lpstr>Tw Cen MT</vt:lpstr>
      <vt:lpstr>Tw Cen MT Condensed</vt:lpstr>
      <vt:lpstr>Wingdings</vt:lpstr>
      <vt:lpstr>Wingdings 3</vt:lpstr>
      <vt:lpstr>Integral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Song</dc:creator>
  <cp:lastModifiedBy>Bing Song</cp:lastModifiedBy>
  <cp:revision>47</cp:revision>
  <dcterms:created xsi:type="dcterms:W3CDTF">2019-02-22T12:43:31Z</dcterms:created>
  <dcterms:modified xsi:type="dcterms:W3CDTF">2019-02-27T16:14:24Z</dcterms:modified>
</cp:coreProperties>
</file>