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6" r:id="rId4"/>
    <p:sldId id="268" r:id="rId5"/>
    <p:sldId id="259" r:id="rId6"/>
    <p:sldId id="260" r:id="rId7"/>
    <p:sldId id="261" r:id="rId8"/>
    <p:sldId id="262" r:id="rId9"/>
    <p:sldId id="263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Poppins" panose="00000500000000000000" pitchFamily="2" charset="-18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XMjpKdOZMbqgcJFAryASTqGq7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40B075-6EF5-48B5-A6D8-1DA6AB4E73CC}">
  <a:tblStyle styleId="{4840B075-6EF5-48B5-A6D8-1DA6AB4E73C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7091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0247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6515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0433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097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3914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9655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" name="Google Shape;1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/>
          <p:nvPr/>
        </p:nvSpPr>
        <p:spPr>
          <a:xfrm>
            <a:off x="10911636" y="-773508"/>
            <a:ext cx="2111432" cy="2111432"/>
          </a:xfrm>
          <a:prstGeom prst="ellipse">
            <a:avLst/>
          </a:prstGeom>
          <a:solidFill>
            <a:srgbClr val="98A1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2"/>
          <p:cNvSpPr/>
          <p:nvPr/>
        </p:nvSpPr>
        <p:spPr>
          <a:xfrm rot="-2793109">
            <a:off x="11309305" y="4498671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2"/>
          <p:cNvSpPr/>
          <p:nvPr/>
        </p:nvSpPr>
        <p:spPr>
          <a:xfrm rot="-1002334">
            <a:off x="-581181" y="-552332"/>
            <a:ext cx="1396941" cy="1335601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1_Slajd tytułowy 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ctrTitle"/>
          </p:nvPr>
        </p:nvSpPr>
        <p:spPr>
          <a:xfrm>
            <a:off x="388883" y="1041400"/>
            <a:ext cx="695063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/>
          <p:nvPr/>
        </p:nvSpPr>
        <p:spPr>
          <a:xfrm rot="-1002334">
            <a:off x="11243410" y="904269"/>
            <a:ext cx="1847923" cy="1847923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-546948" y="-935831"/>
            <a:ext cx="1871662" cy="1871662"/>
          </a:xfrm>
          <a:prstGeom prst="ellipse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388883" y="3496355"/>
            <a:ext cx="69506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9522" y="2521772"/>
            <a:ext cx="71479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3"/>
          <p:cNvSpPr/>
          <p:nvPr/>
        </p:nvSpPr>
        <p:spPr>
          <a:xfrm>
            <a:off x="8712742" y="4447259"/>
            <a:ext cx="2301945" cy="2343600"/>
          </a:xfrm>
          <a:prstGeom prst="roundRect">
            <a:avLst>
              <a:gd name="adj" fmla="val 9719"/>
            </a:avLst>
          </a:prstGeom>
          <a:blipFill rotWithShape="1">
            <a:blip r:embed="rId4">
              <a:alphaModFix/>
            </a:blip>
            <a:stretch>
              <a:fillRect l="-21152" t="-2992" r="-21152" b="-7364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16348" y="3236148"/>
            <a:ext cx="714796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8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1" name="Google Shape;3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1552" y="3591391"/>
            <a:ext cx="7267848" cy="6107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110" y="209347"/>
            <a:ext cx="797776" cy="889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1_Slajd tytułow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5"/>
          <p:cNvSpPr/>
          <p:nvPr/>
        </p:nvSpPr>
        <p:spPr>
          <a:xfrm rot="-1002334">
            <a:off x="-458579" y="-534985"/>
            <a:ext cx="1847923" cy="1847923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1123" y="4493570"/>
            <a:ext cx="7043864" cy="583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5"/>
          <p:cNvPicPr preferRelativeResize="0"/>
          <p:nvPr/>
        </p:nvPicPr>
        <p:blipFill rotWithShape="1">
          <a:blip r:embed="rId4">
            <a:alphaModFix/>
          </a:blip>
          <a:srcRect l="77135" t="68889"/>
          <a:stretch/>
        </p:blipFill>
        <p:spPr>
          <a:xfrm>
            <a:off x="10693055" y="3962399"/>
            <a:ext cx="2475959" cy="2245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>
  <p:cSld name="1_Tytuł i zawartość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52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21007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/>
          <p:nvPr/>
        </p:nvSpPr>
        <p:spPr>
          <a:xfrm rot="-2793109">
            <a:off x="11390761" y="4878136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6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885086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3" name="Google Shape;53;p17"/>
          <p:cNvPicPr preferRelativeResize="0"/>
          <p:nvPr/>
        </p:nvPicPr>
        <p:blipFill rotWithShape="1">
          <a:blip r:embed="rId2">
            <a:alphaModFix/>
          </a:blip>
          <a:srcRect r="84470" b="70777"/>
          <a:stretch/>
        </p:blipFill>
        <p:spPr>
          <a:xfrm>
            <a:off x="2140897" y="-1154171"/>
            <a:ext cx="1681656" cy="21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7"/>
          <p:cNvSpPr/>
          <p:nvPr/>
        </p:nvSpPr>
        <p:spPr>
          <a:xfrm rot="-780000">
            <a:off x="-679854" y="6817895"/>
            <a:ext cx="4796590" cy="80210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7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7"/>
          <p:cNvPicPr preferRelativeResize="0"/>
          <p:nvPr/>
        </p:nvPicPr>
        <p:blipFill rotWithShape="1">
          <a:blip r:embed="rId4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 rot="-2793109">
            <a:off x="11390761" y="4878136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8"/>
          <p:cNvPicPr preferRelativeResize="0"/>
          <p:nvPr/>
        </p:nvPicPr>
        <p:blipFill rotWithShape="1">
          <a:blip r:embed="rId2">
            <a:alphaModFix/>
          </a:blip>
          <a:srcRect r="84470" b="70777"/>
          <a:stretch/>
        </p:blipFill>
        <p:spPr>
          <a:xfrm>
            <a:off x="-194856" y="-934857"/>
            <a:ext cx="1681656" cy="21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8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8"/>
          <p:cNvSpPr/>
          <p:nvPr/>
        </p:nvSpPr>
        <p:spPr>
          <a:xfrm rot="-780000">
            <a:off x="-679854" y="6817895"/>
            <a:ext cx="4796590" cy="80210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8"/>
          <p:cNvPicPr preferRelativeResize="0"/>
          <p:nvPr/>
        </p:nvPicPr>
        <p:blipFill rotWithShape="1">
          <a:blip r:embed="rId3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ctrTitle"/>
          </p:nvPr>
        </p:nvSpPr>
        <p:spPr>
          <a:xfrm>
            <a:off x="388883" y="1041400"/>
            <a:ext cx="695063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>
                <a:latin typeface="Poppins"/>
                <a:ea typeface="Poppins"/>
                <a:cs typeface="Poppins"/>
                <a:sym typeface="Poppins"/>
              </a:rPr>
              <a:t>Projekt Końcowy</a:t>
            </a:r>
            <a:endParaRPr sz="5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2"/>
          <p:cNvSpPr txBox="1">
            <a:spLocks noGrp="1"/>
          </p:cNvSpPr>
          <p:nvPr>
            <p:ph type="subTitle" idx="1"/>
          </p:nvPr>
        </p:nvSpPr>
        <p:spPr>
          <a:xfrm>
            <a:off x="388883" y="3496355"/>
            <a:ext cx="69506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Piotr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Zaguła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ZDTESTpol92</a:t>
            </a:r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Testy aplikacji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Mr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Buggy 2</a:t>
            </a:r>
            <a:br>
              <a:rPr lang="en-US" dirty="0">
                <a:latin typeface="Poppins"/>
                <a:ea typeface="Poppins"/>
                <a:cs typeface="Poppins"/>
                <a:sym typeface="Poppins"/>
              </a:rPr>
            </a:br>
            <a:endParaRPr lang="en-US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670249" y="-110736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Elementy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dodatkowe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83974" y="1214827"/>
            <a:ext cx="4404049" cy="536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Nagrywanie testów za pomocą Narzędzia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Selenium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IDE.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Eksport kodu JAVA z nagranych testów.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B4F53-9108-4B99-8993-2A2C59039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277" y="807048"/>
            <a:ext cx="6862709" cy="59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1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670249" y="-110736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Elementy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dodatkowe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-54933" y="1012943"/>
            <a:ext cx="3237724" cy="5593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Przepisanie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wybranego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przypadku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testowego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za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pomocą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Behavior Driven Development.</a:t>
            </a: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Utworzenie scenariusza za pomocą narzędzia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Cucumber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i połączenie z testami automatycznymi z wykorzystaniem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Selenium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WebDriver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Wykorzystanie narzędzi deweloperskich przeglądarki do zidentyfikowania znaczników.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48F9DB0-4A66-48F3-9247-41CA630FB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958" y="914401"/>
            <a:ext cx="8816431" cy="577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2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670249" y="-110736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Elementy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dodatkowe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-54933" y="1012943"/>
            <a:ext cx="3626808" cy="5593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Wysyłanie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request’ów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za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pomocą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narzędzia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Postman, (GET, POST, PUT, DELETE).</a:t>
            </a: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Dodanie zmiennych, wysyłanie żądania POST w formacie JSON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Ustawienie zmiennej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idEmployee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z otrzymanej odpowiedzi po żądaniu POST</a:t>
            </a:r>
            <a:endParaRPr lang="en-US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4FDCA-E207-491C-9558-F854B700C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389" y="2168485"/>
            <a:ext cx="7828111" cy="2671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6A888F-2374-41ED-820F-8652E39F4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728" y="87122"/>
            <a:ext cx="5604023" cy="2000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21D340-ADD7-4056-96B1-E13EAEEB9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389" y="4921031"/>
            <a:ext cx="7828110" cy="184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73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670249" y="-110736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 sz="3500" dirty="0">
                <a:latin typeface="Poppins"/>
                <a:ea typeface="Poppins"/>
                <a:cs typeface="Poppins"/>
                <a:sym typeface="Poppins"/>
              </a:rPr>
              <a:t>Wnioski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-54933" y="1330036"/>
            <a:ext cx="5236534" cy="52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/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Błędy krytyczne w aplikacji</a:t>
            </a:r>
          </a:p>
          <a:p>
            <a:pPr marL="571500"/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Czy aplikacja nadaje się do wydania na produkcję</a:t>
            </a:r>
          </a:p>
          <a:p>
            <a:pPr marL="571500"/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Dalsze testy aplikacji</a:t>
            </a:r>
            <a:endParaRPr lang="en-US" sz="21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CF1FF1-2A20-47FA-858F-8A085B1F3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177" y="689827"/>
            <a:ext cx="7026574" cy="547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9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1117089" y="2642854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 sz="3500" dirty="0">
                <a:latin typeface="Poppins"/>
                <a:ea typeface="Poppins"/>
                <a:cs typeface="Poppins"/>
                <a:sym typeface="Poppins"/>
              </a:rPr>
              <a:t>Dziękuję za uwagę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02110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Krótko o projekcie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Aplikacja webowa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Mr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Buggy 2 jest wersją demo aplikacji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TestArena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Jest to darmowe narzędzie do zarządzania testami.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Do aplikacji dostępna jest specyfikacja w formie historyjek użytkownika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Projekt został przygotowany z użyciem narzędzi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TestRail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i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Jira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.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Przypadki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testowe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zostały przygotowane 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w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narzędziu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Test Rail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Zgłoszenia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defektów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, historyjki użytkownika i zadania do wykonania w sprintach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w 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narzędziu 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JIRA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571500" indent="-361950">
              <a:spcBef>
                <a:spcPts val="500"/>
              </a:spcBef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Został nagrany t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est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w narzędziu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Selenium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IDE</a:t>
            </a:r>
          </a:p>
          <a:p>
            <a:pPr marL="571500" indent="-361950">
              <a:spcBef>
                <a:spcPts val="500"/>
              </a:spcBef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Zostały przygotowane testy automatyczne z wykorzystaniem metodyki BDD oraz narzędzi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Cucumber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IntelliJ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i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Selenium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WebDriver</a:t>
            </a:r>
            <a:endParaRPr lang="pl-PL" sz="21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475861" y="365125"/>
            <a:ext cx="1044095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3200" dirty="0">
                <a:latin typeface="Poppins"/>
                <a:ea typeface="Poppins"/>
                <a:cs typeface="Poppins"/>
                <a:sym typeface="Poppins"/>
              </a:rPr>
              <a:t>Projekt w narzędziu </a:t>
            </a:r>
            <a:r>
              <a:rPr lang="pl-PL" sz="3200" dirty="0" err="1">
                <a:latin typeface="Poppins"/>
                <a:ea typeface="Poppins"/>
                <a:cs typeface="Poppins"/>
                <a:sym typeface="Poppins"/>
              </a:rPr>
              <a:t>Jira</a:t>
            </a:r>
            <a:r>
              <a:rPr lang="pl-PL" sz="3200" dirty="0">
                <a:latin typeface="Poppins"/>
                <a:ea typeface="Poppins"/>
                <a:cs typeface="Poppins"/>
                <a:sym typeface="Poppins"/>
              </a:rPr>
              <a:t> – szablon projektu </a:t>
            </a:r>
            <a:r>
              <a:rPr lang="pl-PL" sz="3200" dirty="0" err="1">
                <a:latin typeface="Poppins"/>
                <a:ea typeface="Poppins"/>
                <a:cs typeface="Poppins"/>
                <a:sym typeface="Poppins"/>
              </a:rPr>
              <a:t>Scrum</a:t>
            </a:r>
            <a:endParaRPr sz="32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547255" y="1825624"/>
            <a:ext cx="318499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Utworzenie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backlogu</a:t>
            </a:r>
            <a:endParaRPr lang="pl-PL" sz="2100"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Utworzenie zadań</a:t>
            </a: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Utworzenie i zaplanowanie kilku sprintów</a:t>
            </a: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endParaRPr lang="pl-PL" sz="2100" dirty="0">
              <a:latin typeface="Poppins"/>
              <a:ea typeface="Poppins"/>
              <a:cs typeface="Poppins"/>
              <a:sym typeface="Poppins"/>
            </a:endParaRPr>
          </a:p>
          <a:p>
            <a:pPr marL="2095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Wykonywanie zdań według zaplanowanych jednodniowych sprintów z pomocą tablicy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Kanban</a:t>
            </a:r>
            <a:endParaRPr lang="pl-PL" sz="2100"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endParaRPr sz="21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104460-00EC-422C-9805-02B304AD9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40" y="1311620"/>
            <a:ext cx="7717364" cy="53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4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3500" dirty="0">
                <a:latin typeface="Poppins"/>
                <a:ea typeface="Poppins"/>
                <a:cs typeface="Poppins"/>
                <a:sym typeface="Poppins"/>
              </a:rPr>
              <a:t>Przypadki testowe w narzędziu </a:t>
            </a:r>
            <a:r>
              <a:rPr lang="pl-PL" sz="3500" dirty="0" err="1">
                <a:latin typeface="Poppins"/>
                <a:ea typeface="Poppins"/>
                <a:cs typeface="Poppins"/>
                <a:sym typeface="Poppins"/>
              </a:rPr>
              <a:t>TestRail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519264" y="1349759"/>
            <a:ext cx="10444206" cy="9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095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Zintegrowanie narzędzi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TestRail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i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Jira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– przypadki testowe odnoszą się do historyjek użytkownika ze specyfikacji zaimplementowanych w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Jira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CE0DBD-1FB2-44E2-B65E-83B4A088D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2" y="2202024"/>
            <a:ext cx="11226393" cy="446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6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855766" y="-158346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Specyfikacja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4755326" y="1811338"/>
            <a:ext cx="320368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44143-4A46-4B59-8184-5E96AB0AF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412" y="942975"/>
            <a:ext cx="9234917" cy="56117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Ryzyka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Projektowe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oraz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Produktowe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5"/>
          <p:cNvSpPr txBox="1">
            <a:spLocks noGrp="1"/>
          </p:cNvSpPr>
          <p:nvPr>
            <p:ph type="body" idx="1"/>
          </p:nvPr>
        </p:nvSpPr>
        <p:spPr>
          <a:xfrm>
            <a:off x="2855166" y="2087315"/>
            <a:ext cx="4861753" cy="3107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29190-1DA3-448D-9AD8-012429C95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1012011"/>
            <a:ext cx="958215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856358" y="-121511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Przypadki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testowe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w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narzędziu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1"/>
          </p:nvPr>
        </p:nvSpPr>
        <p:spPr>
          <a:xfrm>
            <a:off x="2780522" y="1866122"/>
            <a:ext cx="5888120" cy="3592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D9EB5-705F-47C1-895D-7D14A4297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10" y="875763"/>
            <a:ext cx="10497717" cy="5573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Sesja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eksploracyjna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38199" y="1240971"/>
            <a:ext cx="9957822" cy="4768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Sesja została przeprowadzona z wykorzystaniem narzędzia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Xray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Exploratory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App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i za jego pomocą został utworzony dodatkowy raport z sesji. Krótki opis i wnioski znajdują się w poniższej karcie.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107" name="Google Shape;107;p7"/>
          <p:cNvGraphicFramePr/>
          <p:nvPr>
            <p:extLst>
              <p:ext uri="{D42A27DB-BD31-4B8C-83A1-F6EECF244321}">
                <p14:modId xmlns:p14="http://schemas.microsoft.com/office/powerpoint/2010/main" val="2721905154"/>
              </p:ext>
            </p:extLst>
          </p:nvPr>
        </p:nvGraphicFramePr>
        <p:xfrm>
          <a:off x="706695" y="2338737"/>
          <a:ext cx="10220831" cy="3838226"/>
        </p:xfrm>
        <a:graphic>
          <a:graphicData uri="http://schemas.openxmlformats.org/drawingml/2006/table">
            <a:tbl>
              <a:tblPr>
                <a:noFill/>
                <a:tableStyleId>{4840B075-6EF5-48B5-A6D8-1DA6AB4E73CC}</a:tableStyleId>
              </a:tblPr>
              <a:tblGrid>
                <a:gridCol w="239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444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33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904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ID </a:t>
                      </a:r>
                      <a:r>
                        <a:rPr lang="en-US" sz="1500" u="none" strike="noStrike" cap="none" dirty="0" err="1"/>
                        <a:t>Sesji</a:t>
                      </a:r>
                      <a:r>
                        <a:rPr lang="en-US" sz="1500" u="none" strike="noStrike" cap="none" dirty="0"/>
                        <a:t>: TestSession_2022-04-24_15-17-07-249</a:t>
                      </a: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4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Tester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 dirty="0"/>
                        <a:t>Piotr </a:t>
                      </a:r>
                      <a:r>
                        <a:rPr lang="pl-PL" sz="1100" u="none" strike="noStrike" cap="none" dirty="0" err="1"/>
                        <a:t>Zaguła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Data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 dirty="0"/>
                        <a:t>24</a:t>
                      </a:r>
                      <a:r>
                        <a:rPr lang="en-US" sz="1100" u="none" strike="noStrike" cap="none" dirty="0"/>
                        <a:t>.</a:t>
                      </a:r>
                      <a:r>
                        <a:rPr lang="pl-PL" sz="1100" u="none" strike="noStrike" cap="none" dirty="0"/>
                        <a:t>04</a:t>
                      </a:r>
                      <a:r>
                        <a:rPr lang="en-US" sz="1100" u="none" strike="noStrike" cap="none" dirty="0"/>
                        <a:t>.20</a:t>
                      </a:r>
                      <a:r>
                        <a:rPr lang="pl-PL" sz="1100" u="none" strike="noStrike" cap="none" dirty="0"/>
                        <a:t>22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414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Czas Rozpoczęcia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1</a:t>
                      </a:r>
                      <a:r>
                        <a:rPr lang="pl-PL" sz="1100" u="none" strike="noStrike" cap="none" dirty="0"/>
                        <a:t>4</a:t>
                      </a:r>
                      <a:r>
                        <a:rPr lang="en-US" sz="1100" u="none" strike="noStrike" cap="none" dirty="0"/>
                        <a:t>:30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err="1"/>
                        <a:t>Czas</a:t>
                      </a:r>
                      <a:r>
                        <a:rPr lang="en-US" sz="1100" u="none" strike="noStrike" cap="none" dirty="0"/>
                        <a:t> </a:t>
                      </a:r>
                      <a:r>
                        <a:rPr lang="en-US" sz="1100" u="none" strike="noStrike" cap="none" dirty="0" err="1"/>
                        <a:t>Zakończenia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 dirty="0"/>
                        <a:t>15:00</a:t>
                      </a:r>
                      <a:r>
                        <a:rPr lang="en-US" sz="1100" u="none" strike="noStrike" cap="none" dirty="0"/>
                        <a:t> 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414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Cel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 dirty="0"/>
                        <a:t>Testy eksploracyjne funkcji dostępnych dla nowo utworzonego użytkownika</a:t>
                      </a:r>
                      <a:r>
                        <a:rPr lang="en-US" sz="1100" u="none" strike="noStrike" cap="none" dirty="0"/>
                        <a:t>. </a:t>
                      </a:r>
                      <a:r>
                        <a:rPr lang="en-US" sz="1100" u="none" strike="noStrike" cap="none" dirty="0" err="1"/>
                        <a:t>Aplikacja</a:t>
                      </a:r>
                      <a:r>
                        <a:rPr lang="en-US" sz="1100" u="none" strike="noStrike" cap="none" dirty="0"/>
                        <a:t> </a:t>
                      </a:r>
                      <a:r>
                        <a:rPr lang="pl-PL" sz="1100" u="none" strike="noStrike" cap="none" dirty="0" err="1"/>
                        <a:t>Mr</a:t>
                      </a:r>
                      <a:r>
                        <a:rPr lang="pl-PL" sz="1100" u="none" strike="noStrike" cap="none" dirty="0"/>
                        <a:t> Buggy 2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21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Znalezione Błedy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1. </a:t>
                      </a:r>
                      <a:r>
                        <a:rPr lang="pl-PL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Nieoczekiwany błąd przy próbie zapisania nowego środowiska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Nieoczekiwany błąd przy próbie przekazania zadania do wykonania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Krytyczny błąd - Powtarzający się problem ze stabilnością serwera - błąd 500 </a:t>
                      </a:r>
                      <a:r>
                        <a:rPr lang="pl-PL" sz="11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Internal</a:t>
                      </a:r>
                      <a:r>
                        <a:rPr lang="pl-PL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Server Error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pl-PL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21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err="1"/>
                        <a:t>Dalsza</a:t>
                      </a:r>
                      <a:r>
                        <a:rPr lang="en-US" sz="1100" u="none" strike="noStrike" cap="none" dirty="0"/>
                        <a:t> </a:t>
                      </a:r>
                      <a:r>
                        <a:rPr lang="en-US" sz="1100" u="none" strike="noStrike" cap="none" dirty="0" err="1"/>
                        <a:t>analiza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 dirty="0"/>
                        <a:t>Podczas sesji nie zostały znalezione inne defekty, ponieważ powrócił problem ze stabilnością serwera, przed kolejnymi </a:t>
                      </a:r>
                      <a:r>
                        <a:rPr lang="pl-PL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testami</a:t>
                      </a:r>
                      <a:r>
                        <a:rPr lang="pl-PL" sz="1100" u="none" strike="noStrike" cap="none" dirty="0"/>
                        <a:t> problem ten musi zostać naprawiony, ponieważ całkowicie blokuje inne testy.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Arial"/>
                          <a:sym typeface="Calibri"/>
                        </a:rPr>
                        <a:t>Błędy numer 1 i 2, również mają wysoki priorytet, ponieważ powodują awarię istotnych funkcji aplikacji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Arial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828869" y="-11251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Raportowanie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defektów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w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narzędziu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JIRA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8"/>
          <p:cNvSpPr txBox="1">
            <a:spLocks noGrp="1"/>
          </p:cNvSpPr>
          <p:nvPr>
            <p:ph type="body" idx="1"/>
          </p:nvPr>
        </p:nvSpPr>
        <p:spPr>
          <a:xfrm>
            <a:off x="3442995" y="2290665"/>
            <a:ext cx="5514895" cy="274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FB01A5-E05E-4BD9-8949-3717D18D5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48" y="952856"/>
            <a:ext cx="10361150" cy="55717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3347</TotalTime>
  <Words>435</Words>
  <Application>Microsoft Office PowerPoint</Application>
  <PresentationFormat>Widescreen</PresentationFormat>
  <Paragraphs>69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Poppins</vt:lpstr>
      <vt:lpstr>Calibri</vt:lpstr>
      <vt:lpstr>Arial</vt:lpstr>
      <vt:lpstr>Motyw pakietu Office</vt:lpstr>
      <vt:lpstr>Projekt Końcowy</vt:lpstr>
      <vt:lpstr>Krótko o projekcie</vt:lpstr>
      <vt:lpstr>Projekt w narzędziu Jira – szablon projektu Scrum</vt:lpstr>
      <vt:lpstr>Przypadki testowe w narzędziu TestRail</vt:lpstr>
      <vt:lpstr>Specyfikacja</vt:lpstr>
      <vt:lpstr>Ryzyka Projektowe oraz Produktowe</vt:lpstr>
      <vt:lpstr>Przypadki testowe w narzędziu</vt:lpstr>
      <vt:lpstr>Sesja eksploracyjna</vt:lpstr>
      <vt:lpstr>Raportowanie defektów w narzędziu JIRA</vt:lpstr>
      <vt:lpstr>Elementy dodatkowe</vt:lpstr>
      <vt:lpstr>Elementy dodatkowe</vt:lpstr>
      <vt:lpstr>Elementy dodatkowe</vt:lpstr>
      <vt:lpstr>Wnioski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Dla kursanta</dc:title>
  <cp:lastModifiedBy>Piotr Z</cp:lastModifiedBy>
  <cp:revision>6</cp:revision>
  <dcterms:modified xsi:type="dcterms:W3CDTF">2022-04-25T16:03:06Z</dcterms:modified>
</cp:coreProperties>
</file>