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Play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lay-bold.fntdata"/><Relationship Id="rId9" Type="http://schemas.openxmlformats.org/officeDocument/2006/relationships/font" Target="fonts/Pl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2ef734a1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c2ef734a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c2ef734a1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f34d1661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c2f34d1661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0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lue color shape abstract background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28" y="-24914"/>
            <a:ext cx="9143987" cy="808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335088" y="178265"/>
            <a:ext cx="83955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NCAE-C Designation Requirements</a:t>
            </a:r>
            <a:endParaRPr sz="1100"/>
          </a:p>
        </p:txBody>
      </p:sp>
      <p:grpSp>
        <p:nvGrpSpPr>
          <p:cNvPr id="133" name="Google Shape;133;p25"/>
          <p:cNvGrpSpPr/>
          <p:nvPr/>
        </p:nvGrpSpPr>
        <p:grpSpPr>
          <a:xfrm>
            <a:off x="745255" y="887419"/>
            <a:ext cx="7708500" cy="507014"/>
            <a:chOff x="993673" y="1432598"/>
            <a:chExt cx="10278000" cy="676019"/>
          </a:xfrm>
        </p:grpSpPr>
        <p:sp>
          <p:nvSpPr>
            <p:cNvPr id="134" name="Google Shape;134;p25"/>
            <p:cNvSpPr/>
            <p:nvPr/>
          </p:nvSpPr>
          <p:spPr>
            <a:xfrm>
              <a:off x="993673" y="1432598"/>
              <a:ext cx="10278000" cy="306600"/>
            </a:xfrm>
            <a:prstGeom prst="rect">
              <a:avLst/>
            </a:prstGeom>
            <a:solidFill>
              <a:srgbClr val="BF4F14"/>
            </a:solidFill>
            <a:ln cap="flat" cmpd="sng" w="19050">
              <a:solidFill>
                <a:srgbClr val="3879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NICE Cybersecurity</a:t>
              </a:r>
              <a:r>
                <a:rPr b="0" i="0" lang="en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Workforce Framework</a:t>
              </a:r>
              <a:r>
                <a:rPr lang="en" sz="1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&amp; Defense Cyber Workforce Framework</a:t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993673" y="1761217"/>
              <a:ext cx="10278000" cy="347400"/>
            </a:xfrm>
            <a:prstGeom prst="rect">
              <a:avLst/>
            </a:prstGeom>
            <a:solidFill>
              <a:srgbClr val="F2CDED"/>
            </a:solidFill>
            <a:ln cap="flat" cmpd="sng" w="19050">
              <a:solidFill>
                <a:srgbClr val="0F465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Academic Outcomes ALIGNED to KU Learning </a:t>
              </a:r>
              <a:r>
                <a:rPr b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Outcomes</a:t>
              </a:r>
              <a:endParaRPr sz="1100"/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7547433" y="1798305"/>
              <a:ext cx="1137000" cy="268800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25"/>
          <p:cNvGrpSpPr/>
          <p:nvPr/>
        </p:nvGrpSpPr>
        <p:grpSpPr>
          <a:xfrm>
            <a:off x="413204" y="1421710"/>
            <a:ext cx="3499670" cy="3036845"/>
            <a:chOff x="550938" y="2144986"/>
            <a:chExt cx="4666227" cy="4049127"/>
          </a:xfrm>
        </p:grpSpPr>
        <p:sp>
          <p:nvSpPr>
            <p:cNvPr id="138" name="Google Shape;138;p25"/>
            <p:cNvSpPr/>
            <p:nvPr/>
          </p:nvSpPr>
          <p:spPr>
            <a:xfrm>
              <a:off x="940472" y="2147002"/>
              <a:ext cx="460500" cy="3758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9050">
              <a:solidFill>
                <a:srgbClr val="0F465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2073395" y="2144986"/>
              <a:ext cx="460500" cy="3758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9050">
              <a:solidFill>
                <a:srgbClr val="0F465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3209983" y="2144986"/>
              <a:ext cx="460500" cy="3758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9050">
              <a:solidFill>
                <a:srgbClr val="0F465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4402300" y="2144986"/>
              <a:ext cx="460500" cy="3758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9050">
              <a:solidFill>
                <a:srgbClr val="0F465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552462" y="5844993"/>
              <a:ext cx="1110000" cy="3474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Associates</a:t>
              </a:r>
              <a:endParaRPr sz="1100"/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1736434" y="5846713"/>
              <a:ext cx="1110000" cy="3474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Bachelors</a:t>
              </a:r>
              <a:endParaRPr sz="1100"/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2920406" y="5844993"/>
              <a:ext cx="1110000" cy="3474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Masters</a:t>
              </a:r>
              <a:endParaRPr sz="1100"/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4104378" y="5840889"/>
              <a:ext cx="1110000" cy="3474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Doctoral</a:t>
              </a:r>
              <a:endParaRPr sz="1100"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550938" y="5000609"/>
              <a:ext cx="4663500" cy="774600"/>
            </a:xfrm>
            <a:prstGeom prst="rect">
              <a:avLst/>
            </a:prstGeom>
            <a:solidFill>
              <a:srgbClr val="0B769F"/>
            </a:solidFill>
            <a:ln cap="flat" cmpd="sng" w="19050">
              <a:solidFill>
                <a:srgbClr val="0B66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 Cybersecurity Foundational KUs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Cybersecurity Foundations, Cybersecurity Principles, and IT Systems Components</a:t>
              </a:r>
              <a:endParaRPr sz="1100"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553665" y="3759196"/>
              <a:ext cx="4663500" cy="1180800"/>
            </a:xfrm>
            <a:prstGeom prst="rect">
              <a:avLst/>
            </a:prstGeom>
            <a:solidFill>
              <a:srgbClr val="0F9BD3"/>
            </a:solidFill>
            <a:ln cap="flat" cmpd="sng" w="19050">
              <a:solidFill>
                <a:srgbClr val="0F87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 Technical Core KUs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Basic Scripting and Programming; Basic Networking; Network Defense; Basic Cryptography;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Operating Systems Concepts</a:t>
              </a:r>
              <a:endParaRPr sz="1100"/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553665" y="3057234"/>
              <a:ext cx="1110000" cy="632400"/>
            </a:xfrm>
            <a:prstGeom prst="rect">
              <a:avLst/>
            </a:prstGeom>
            <a:solidFill>
              <a:srgbClr val="2A7BC4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Optional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KUs</a:t>
              </a:r>
              <a:endParaRPr sz="1100"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1709929" y="3058954"/>
              <a:ext cx="1110000" cy="632400"/>
            </a:xfrm>
            <a:prstGeom prst="rect">
              <a:avLst/>
            </a:prstGeom>
            <a:solidFill>
              <a:srgbClr val="2A7BC4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14 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Optional</a:t>
              </a: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KUs</a:t>
              </a:r>
              <a:endParaRPr sz="1100"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2875429" y="3057234"/>
              <a:ext cx="1110000" cy="632400"/>
            </a:xfrm>
            <a:prstGeom prst="rect">
              <a:avLst/>
            </a:prstGeom>
            <a:solidFill>
              <a:srgbClr val="2A7BC4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 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Optional </a:t>
              </a:r>
              <a:r>
                <a:rPr lang="en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KUs +Thesis</a:t>
              </a:r>
              <a:endParaRPr sz="900"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4031692" y="3053130"/>
              <a:ext cx="1184100" cy="632400"/>
            </a:xfrm>
            <a:prstGeom prst="rect">
              <a:avLst/>
            </a:prstGeom>
            <a:solidFill>
              <a:srgbClr val="2A7BC4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 </a:t>
              </a:r>
              <a:r>
                <a:rPr b="1"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Optional</a:t>
              </a: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KUs + Dissertation</a:t>
              </a:r>
              <a:endParaRPr sz="1100"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550938" y="2488737"/>
              <a:ext cx="4663500" cy="4833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Center of Academic Excellence in </a:t>
              </a: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Cyber Defense</a:t>
              </a:r>
              <a:endParaRPr sz="1100"/>
            </a:p>
          </p:txBody>
        </p:sp>
      </p:grpSp>
      <p:grpSp>
        <p:nvGrpSpPr>
          <p:cNvPr id="153" name="Google Shape;153;p25"/>
          <p:cNvGrpSpPr/>
          <p:nvPr/>
        </p:nvGrpSpPr>
        <p:grpSpPr>
          <a:xfrm>
            <a:off x="6123159" y="1421710"/>
            <a:ext cx="2607750" cy="3034208"/>
            <a:chOff x="8164212" y="2144986"/>
            <a:chExt cx="3477000" cy="4045611"/>
          </a:xfrm>
        </p:grpSpPr>
        <p:sp>
          <p:nvSpPr>
            <p:cNvPr id="154" name="Google Shape;154;p25"/>
            <p:cNvSpPr/>
            <p:nvPr/>
          </p:nvSpPr>
          <p:spPr>
            <a:xfrm>
              <a:off x="8521925" y="2144986"/>
              <a:ext cx="460500" cy="3758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A7D22"/>
            </a:solidFill>
            <a:ln cap="flat" cmpd="sng" w="19050">
              <a:solidFill>
                <a:srgbClr val="0F465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9695457" y="2144986"/>
              <a:ext cx="460500" cy="3758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A7D22"/>
            </a:solidFill>
            <a:ln cap="flat" cmpd="sng" w="19050">
              <a:solidFill>
                <a:srgbClr val="0F465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10827835" y="2144986"/>
              <a:ext cx="460500" cy="3758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A7D22"/>
            </a:solidFill>
            <a:ln cap="flat" cmpd="sng" w="19050">
              <a:solidFill>
                <a:srgbClr val="0F465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8166939" y="5843197"/>
              <a:ext cx="1110000" cy="347400"/>
            </a:xfrm>
            <a:prstGeom prst="rect">
              <a:avLst/>
            </a:prstGeom>
            <a:solidFill>
              <a:srgbClr val="3A7D22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Bachelors</a:t>
              </a:r>
              <a:endParaRPr sz="1100"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9350911" y="5841477"/>
              <a:ext cx="1110000" cy="347400"/>
            </a:xfrm>
            <a:prstGeom prst="rect">
              <a:avLst/>
            </a:prstGeom>
            <a:solidFill>
              <a:srgbClr val="3A7D22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Masters</a:t>
              </a:r>
              <a:endParaRPr sz="1100"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10521837" y="5837373"/>
              <a:ext cx="1110000" cy="347400"/>
            </a:xfrm>
            <a:prstGeom prst="rect">
              <a:avLst/>
            </a:prstGeom>
            <a:solidFill>
              <a:srgbClr val="3A7D22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Doctoral</a:t>
              </a:r>
              <a:endParaRPr sz="1100"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8164212" y="3980868"/>
              <a:ext cx="3460200" cy="1766700"/>
            </a:xfrm>
            <a:prstGeom prst="rect">
              <a:avLst/>
            </a:prstGeom>
            <a:solidFill>
              <a:srgbClr val="499C2C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 Cybersecurity Foundational KUs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Cyber Policy, Law and Ethics; Cyberspace Foundations; Operating Systems; Computer Networks; Systems Programming; Cybersecurity Foundations; Applied Cryptography; Software Security and Analysis; Defensive Cyber Operations; Offensive Cyber Operations</a:t>
              </a:r>
              <a:endParaRPr sz="900"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8169546" y="3071602"/>
              <a:ext cx="3460200" cy="819300"/>
            </a:xfrm>
            <a:prstGeom prst="rect">
              <a:avLst/>
            </a:prstGeom>
            <a:solidFill>
              <a:srgbClr val="68CC44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 Optional KUs</a:t>
              </a:r>
              <a:endParaRPr sz="1100"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8164212" y="2500042"/>
              <a:ext cx="3477000" cy="471900"/>
            </a:xfrm>
            <a:prstGeom prst="rect">
              <a:avLst/>
            </a:prstGeom>
            <a:solidFill>
              <a:srgbClr val="3A7D22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Center of Academic Excellence in </a:t>
              </a: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Cyber Operations</a:t>
              </a:r>
              <a:endParaRPr sz="1100"/>
            </a:p>
          </p:txBody>
        </p:sp>
      </p:grpSp>
      <p:grpSp>
        <p:nvGrpSpPr>
          <p:cNvPr id="163" name="Google Shape;163;p25"/>
          <p:cNvGrpSpPr/>
          <p:nvPr/>
        </p:nvGrpSpPr>
        <p:grpSpPr>
          <a:xfrm>
            <a:off x="4021283" y="1448063"/>
            <a:ext cx="1984725" cy="3043838"/>
            <a:chOff x="5361711" y="1930750"/>
            <a:chExt cx="2646300" cy="4058451"/>
          </a:xfrm>
        </p:grpSpPr>
        <p:sp>
          <p:nvSpPr>
            <p:cNvPr id="164" name="Google Shape;164;p25"/>
            <p:cNvSpPr/>
            <p:nvPr/>
          </p:nvSpPr>
          <p:spPr>
            <a:xfrm>
              <a:off x="5361711" y="2986009"/>
              <a:ext cx="2646300" cy="2601900"/>
            </a:xfrm>
            <a:prstGeom prst="rect">
              <a:avLst/>
            </a:prstGeom>
            <a:solidFill>
              <a:srgbClr val="FAE2D5"/>
            </a:solidFill>
            <a:ln cap="flat" cmpd="sng" w="28575">
              <a:solidFill>
                <a:srgbClr val="082836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" name="Google Shape;165;p25"/>
            <p:cNvGrpSpPr/>
            <p:nvPr/>
          </p:nvGrpSpPr>
          <p:grpSpPr>
            <a:xfrm>
              <a:off x="5473669" y="1930750"/>
              <a:ext cx="2458201" cy="4058451"/>
              <a:chOff x="5473669" y="2180122"/>
              <a:chExt cx="2458201" cy="4058451"/>
            </a:xfrm>
          </p:grpSpPr>
          <p:sp>
            <p:nvSpPr>
              <p:cNvPr id="166" name="Google Shape;166;p25"/>
              <p:cNvSpPr/>
              <p:nvPr/>
            </p:nvSpPr>
            <p:spPr>
              <a:xfrm>
                <a:off x="5473669" y="2180122"/>
                <a:ext cx="2429100" cy="673800"/>
              </a:xfrm>
              <a:prstGeom prst="rect">
                <a:avLst/>
              </a:prstGeom>
              <a:solidFill>
                <a:srgbClr val="BF4F14"/>
              </a:solidFill>
              <a:ln cap="flat" cmpd="sng" w="19050">
                <a:solidFill>
                  <a:srgbClr val="38792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Artificial Intelligence in Cybersecurity</a:t>
                </a:r>
                <a:r>
                  <a:rPr b="0" i="0" lang="en" sz="11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Work Role Definitions</a:t>
                </a:r>
                <a:endParaRPr b="0" i="0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>
                <a:off x="5474844" y="5891173"/>
                <a:ext cx="2427900" cy="347400"/>
              </a:xfrm>
              <a:prstGeom prst="rect">
                <a:avLst/>
              </a:prstGeom>
              <a:solidFill>
                <a:srgbClr val="5C4600"/>
              </a:solidFill>
              <a:ln cap="flat" cmpd="sng" w="19050">
                <a:solidFill>
                  <a:srgbClr val="08283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Designing to what degree?</a:t>
                </a:r>
                <a:endParaRPr sz="1100"/>
              </a:p>
            </p:txBody>
          </p:sp>
          <p:sp>
            <p:nvSpPr>
              <p:cNvPr id="168" name="Google Shape;168;p25"/>
              <p:cNvSpPr/>
              <p:nvPr/>
            </p:nvSpPr>
            <p:spPr>
              <a:xfrm>
                <a:off x="5474843" y="4257954"/>
                <a:ext cx="2429100" cy="1526400"/>
              </a:xfrm>
              <a:prstGeom prst="rect">
                <a:avLst/>
              </a:prstGeom>
              <a:solidFill>
                <a:srgbClr val="705500"/>
              </a:solidFill>
              <a:ln cap="flat" cmpd="sng" w="19050">
                <a:solidFill>
                  <a:srgbClr val="08283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Academic Core and/or Foundational KUs</a:t>
                </a:r>
                <a:endParaRPr sz="11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Cybersecurity?</a:t>
                </a:r>
                <a:endParaRPr sz="11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Other disciplines?</a:t>
                </a:r>
                <a:endParaRPr sz="11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Mix?</a:t>
                </a:r>
                <a:endParaRPr sz="1100"/>
              </a:p>
            </p:txBody>
          </p:sp>
          <p:sp>
            <p:nvSpPr>
              <p:cNvPr id="169" name="Google Shape;169;p25"/>
              <p:cNvSpPr/>
              <p:nvPr/>
            </p:nvSpPr>
            <p:spPr>
              <a:xfrm>
                <a:off x="5474843" y="3303404"/>
                <a:ext cx="1073700" cy="865500"/>
              </a:xfrm>
              <a:prstGeom prst="rect">
                <a:avLst/>
              </a:prstGeom>
              <a:solidFill>
                <a:srgbClr val="D2A000"/>
              </a:solidFill>
              <a:ln cap="flat" cmpd="sng" w="19050">
                <a:solidFill>
                  <a:srgbClr val="08283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Optional</a:t>
                </a:r>
                <a:r>
                  <a:rPr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" sz="1100" u="sng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KUs </a:t>
                </a:r>
                <a:endParaRPr sz="11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AI Security</a:t>
                </a:r>
                <a:endParaRPr sz="1000"/>
              </a:p>
            </p:txBody>
          </p:sp>
          <p:sp>
            <p:nvSpPr>
              <p:cNvPr id="170" name="Google Shape;170;p25"/>
              <p:cNvSpPr/>
              <p:nvPr/>
            </p:nvSpPr>
            <p:spPr>
              <a:xfrm>
                <a:off x="6622868" y="3307494"/>
                <a:ext cx="1279800" cy="865500"/>
              </a:xfrm>
              <a:prstGeom prst="rect">
                <a:avLst/>
              </a:prstGeom>
              <a:solidFill>
                <a:srgbClr val="A88000"/>
              </a:solidFill>
              <a:ln cap="flat" cmpd="sng" w="19050">
                <a:solidFill>
                  <a:srgbClr val="08283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 u="sng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Optional</a:t>
                </a:r>
                <a:r>
                  <a:rPr lang="en" sz="1100" u="sng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KUs</a:t>
                </a:r>
                <a:r>
                  <a:rPr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AI for Cybersecurity</a:t>
                </a:r>
                <a:endParaRPr sz="1000"/>
              </a:p>
            </p:txBody>
          </p:sp>
          <p:sp>
            <p:nvSpPr>
              <p:cNvPr id="171" name="Google Shape;171;p25"/>
              <p:cNvSpPr/>
              <p:nvPr/>
            </p:nvSpPr>
            <p:spPr>
              <a:xfrm>
                <a:off x="5473670" y="2929561"/>
                <a:ext cx="2458200" cy="230100"/>
              </a:xfrm>
              <a:prstGeom prst="rect">
                <a:avLst/>
              </a:prstGeom>
              <a:solidFill>
                <a:srgbClr val="F2CDED"/>
              </a:solidFill>
              <a:ln cap="flat" cmpd="sng" w="19050">
                <a:solidFill>
                  <a:srgbClr val="0F465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ALIGNED to </a:t>
                </a:r>
                <a:r>
                  <a:rPr b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Outcomes</a:t>
                </a:r>
                <a:endParaRPr sz="1100"/>
              </a:p>
            </p:txBody>
          </p:sp>
        </p:grpSp>
      </p:grpSp>
      <p:sp>
        <p:nvSpPr>
          <p:cNvPr id="172" name="Google Shape;172;p25"/>
          <p:cNvSpPr txBox="1"/>
          <p:nvPr/>
        </p:nvSpPr>
        <p:spPr>
          <a:xfrm>
            <a:off x="1386919" y="4618594"/>
            <a:ext cx="6967800" cy="346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74F6A"/>
                </a:solidFill>
                <a:latin typeface="Arial"/>
                <a:ea typeface="Arial"/>
                <a:cs typeface="Arial"/>
                <a:sym typeface="Arial"/>
              </a:rPr>
              <a:t>NCAE-C Research designation does not have KU requirements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459528" y="1489162"/>
            <a:ext cx="82227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Area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(KA) is a broad topic area that may have multiple KUs developed</a:t>
            </a:r>
            <a:endParaRPr sz="1100"/>
          </a:p>
          <a:p>
            <a:pPr indent="-209550" lvl="0" marL="21590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Unit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(KU) is a thematic grouping that encompass multiple related learning outcomes and learning topics. </a:t>
            </a:r>
            <a:endParaRPr sz="1100"/>
          </a:p>
          <a:p>
            <a:pPr indent="-209550" lvl="0" marL="21590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Knowledge Unit (</a:t>
            </a: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specific assessment of a concept associated with a particular KU.  </a:t>
            </a:r>
            <a:endParaRPr sz="1100"/>
          </a:p>
          <a:p>
            <a:pPr indent="-209550" lvl="0" marL="21590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 outcomes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expectations that the academic institution is anticipating students will be able to demonstrate when completing a course in the context of the </a:t>
            </a: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of Study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(PoS).   </a:t>
            </a:r>
            <a:endParaRPr sz="1100"/>
          </a:p>
          <a:p>
            <a:pPr indent="-209550" lvl="0" marL="21590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 Alignment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the process of documenting how the KUs and KU outcomes are aligned to the relevant courses in the PoS and/or associated work roles.</a:t>
            </a:r>
            <a:endParaRPr sz="1100"/>
          </a:p>
        </p:txBody>
      </p:sp>
      <p:pic>
        <p:nvPicPr>
          <p:cNvPr descr="Blue color shape abstract background"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28" y="-24915"/>
            <a:ext cx="9143987" cy="123718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374146" y="168185"/>
            <a:ext cx="83955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National Centers  of Academic Excellence in Cybersecurity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