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d_logo" id="3" name="Google Shape;3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/>
          <p:nvPr>
            <p:ph idx="10" type="dt"/>
          </p:nvPr>
        </p:nvSpPr>
        <p:spPr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1322388" y="923925"/>
            <a:ext cx="4194175" cy="3071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90500" y="360363"/>
            <a:ext cx="6478588" cy="0"/>
          </a:xfrm>
          <a:prstGeom prst="straightConnector1">
            <a:avLst/>
          </a:prstGeom>
          <a:noFill/>
          <a:ln cap="flat" cmpd="sng" w="15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n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n"/>
          <p:cNvCxnSpPr/>
          <p:nvPr/>
        </p:nvCxnSpPr>
        <p:spPr>
          <a:xfrm>
            <a:off x="188913" y="4103688"/>
            <a:ext cx="64785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322388" y="923925"/>
            <a:ext cx="4194175" cy="3071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53331b20_3_13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53331b20_3_13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853331b20_3_13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53331b20_3_20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53331b20_3_20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853331b20_3_20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53331b20_3_28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53331b20_3_28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853331b20_3_28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53331b20_3_36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53331b20_3_36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853331b20_3_36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d9e5097f_5_36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d9e5097f_5_36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6d9e5097f_5_36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853331b20_3_42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853331b20_3_42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9853331b20_3_42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53331b20_3_49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853331b20_3_49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9853331b20_3_49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53331b20_3_55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853331b20_3_55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9853331b20_3_55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d9e5097f_5_42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d9e5097f_5_42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6d9e5097f_5_42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53331b20_3_0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853331b20_3_0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853331b20_3_0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a6f3d4b9_0_3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a6f3d4b9_0_3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99a6f3d4b9_0_3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43bd3ab8_2_1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43bd3ab8_2_1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9a43bd3ab8_2_1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a43bd3ab8_2_9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a43bd3ab8_2_9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a43bd3ab8_2_9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6d9e5097f_5_48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6d9e5097f_5_48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6d9e5097f_5_48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6d9e5097f_5_90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6d9e5097f_5_90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96d9e5097f_5_90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6d9e5097f_5_96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6d9e5097f_5_96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96d9e5097f_5_96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6d9e5097f_5_102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6d9e5097f_5_102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6d9e5097f_5_102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d9e5097f_5_0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d9e5097f_5_0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96d9e5097f_5_0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d9e5097f_5_6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d9e5097f_5_6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6d9e5097f_5_6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d9e5097f_5_12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d9e5097f_5_12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6d9e5097f_5_12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d9e5097f_5_18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d9e5097f_5_18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6d9e5097f_5_18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d9e5097f_5_24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d9e5097f_5_24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6d9e5097f_5_24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6d9e5097f_5_30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6d9e5097f_5_30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6d9e5097f_5_30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53331b20_3_6:notes"/>
          <p:cNvSpPr/>
          <p:nvPr>
            <p:ph idx="2" type="sldImg"/>
          </p:nvPr>
        </p:nvSpPr>
        <p:spPr>
          <a:xfrm>
            <a:off x="1322388" y="923925"/>
            <a:ext cx="4194300" cy="307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53331b20_3_6:notes"/>
          <p:cNvSpPr txBox="1"/>
          <p:nvPr>
            <p:ph idx="1" type="body"/>
          </p:nvPr>
        </p:nvSpPr>
        <p:spPr>
          <a:xfrm>
            <a:off x="190500" y="4284663"/>
            <a:ext cx="6477000" cy="42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9853331b20_3_6:notes"/>
          <p:cNvSpPr txBox="1"/>
          <p:nvPr>
            <p:ph idx="12" type="sldNum"/>
          </p:nvPr>
        </p:nvSpPr>
        <p:spPr>
          <a:xfrm>
            <a:off x="5913438" y="8685213"/>
            <a:ext cx="942900" cy="4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| 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358775" y="1449388"/>
            <a:ext cx="6642117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2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5452" t="0"/>
          <a:stretch/>
        </p:blipFill>
        <p:spPr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"/>
          <p:cNvCxnSpPr/>
          <p:nvPr/>
        </p:nvCxnSpPr>
        <p:spPr>
          <a:xfrm>
            <a:off x="252413" y="6357958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2"/>
          <p:cNvSpPr/>
          <p:nvPr/>
        </p:nvSpPr>
        <p:spPr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/>
        </p:nvSpPr>
        <p:spPr>
          <a:xfrm>
            <a:off x="252413" y="6489700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chemeClr val="dk1"/>
                </a:solidFill>
              </a:rPr>
              <a:t>30.09.2020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Fachbereich </a:t>
            </a:r>
            <a:r>
              <a:rPr lang="de-DE" sz="1000">
                <a:solidFill>
                  <a:schemeClr val="dk1"/>
                </a:solidFill>
              </a:rPr>
              <a:t>Informatik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lang="de-DE" sz="1000">
                <a:solidFill>
                  <a:schemeClr val="dk1"/>
                </a:solidFill>
              </a:rPr>
              <a:t> UKP Lab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Prof. </a:t>
            </a:r>
            <a:r>
              <a:rPr lang="de-DE" sz="1000">
                <a:solidFill>
                  <a:schemeClr val="dk1"/>
                </a:solidFill>
              </a:rPr>
              <a:t>Dr. Iryna Gurevych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00" y="6386600"/>
            <a:ext cx="1013175" cy="437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2313" y="4406900"/>
            <a:ext cx="642145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2313" y="2906713"/>
            <a:ext cx="642145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58775" y="1592263"/>
            <a:ext cx="4135438" cy="455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556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786314" y="1592263"/>
            <a:ext cx="4105274" cy="455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556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857620" y="1620000"/>
            <a:ext cx="5000660" cy="450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302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302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358776" y="1620000"/>
            <a:ext cx="3106738" cy="450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358775" y="488950"/>
            <a:ext cx="684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>
            <p:ph idx="2" type="pic"/>
          </p:nvPr>
        </p:nvSpPr>
        <p:spPr>
          <a:xfrm>
            <a:off x="1792288" y="1928801"/>
            <a:ext cx="5486400" cy="27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360000" y="1620000"/>
            <a:ext cx="66408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20" name="Google Shape;20;p1"/>
          <p:cNvPicPr preferRelativeResize="0"/>
          <p:nvPr/>
        </p:nvPicPr>
        <p:blipFill rotWithShape="1">
          <a:blip r:embed="rId1">
            <a:alphaModFix/>
          </a:blip>
          <a:srcRect b="0" l="0" r="5452" t="0"/>
          <a:stretch/>
        </p:blipFill>
        <p:spPr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"/>
          <p:cNvCxnSpPr/>
          <p:nvPr/>
        </p:nvCxnSpPr>
        <p:spPr>
          <a:xfrm>
            <a:off x="250825" y="1449388"/>
            <a:ext cx="86407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1"/>
          <p:cNvSpPr/>
          <p:nvPr/>
        </p:nvSpPr>
        <p:spPr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252413" y="6357958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1"/>
          <p:cNvSpPr txBox="1"/>
          <p:nvPr/>
        </p:nvSpPr>
        <p:spPr>
          <a:xfrm>
            <a:off x="252413" y="6489700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chemeClr val="dk1"/>
                </a:solidFill>
              </a:rPr>
              <a:t>30.09.2020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Fachbereich </a:t>
            </a:r>
            <a:r>
              <a:rPr lang="de-DE" sz="1000">
                <a:solidFill>
                  <a:schemeClr val="dk1"/>
                </a:solidFill>
              </a:rPr>
              <a:t>Informatik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de-DE" sz="1000">
                <a:solidFill>
                  <a:schemeClr val="dk1"/>
                </a:solidFill>
              </a:rPr>
              <a:t>UKP Lab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Prof. </a:t>
            </a:r>
            <a:r>
              <a:rPr lang="de-DE" sz="1000">
                <a:solidFill>
                  <a:schemeClr val="dk1"/>
                </a:solidFill>
              </a:rPr>
              <a:t>Dr. Iryna Gurevych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0000" y="6386600"/>
            <a:ext cx="1013175" cy="437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crowdflower/twitter-airline-sentiment" TargetMode="External"/><Relationship Id="rId4" Type="http://schemas.openxmlformats.org/officeDocument/2006/relationships/hyperlink" Target="https://pypi.org/project/altair/" TargetMode="External"/><Relationship Id="rId5" Type="http://schemas.openxmlformats.org/officeDocument/2006/relationships/hyperlink" Target="https://pypi.org/project/plotly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yldavis.readthedocs.io/en/latest/readm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11" Type="http://schemas.openxmlformats.org/officeDocument/2006/relationships/slide" Target="/ppt/slides/slide20.xml"/><Relationship Id="rId10" Type="http://schemas.openxmlformats.org/officeDocument/2006/relationships/slide" Target="/ppt/slides/slide20.xml"/><Relationship Id="rId12" Type="http://schemas.openxmlformats.org/officeDocument/2006/relationships/slide" Target="/ppt/slides/slide20.xml"/><Relationship Id="rId9" Type="http://schemas.openxmlformats.org/officeDocument/2006/relationships/slide" Target="/ppt/slides/slide20.xml"/><Relationship Id="rId5" Type="http://schemas.openxmlformats.org/officeDocument/2006/relationships/slide" Target="/ppt/slides/slide19.xml"/><Relationship Id="rId6" Type="http://schemas.openxmlformats.org/officeDocument/2006/relationships/slide" Target="/ppt/slides/slide19.xml"/><Relationship Id="rId7" Type="http://schemas.openxmlformats.org/officeDocument/2006/relationships/slide" Target="/ppt/slides/slide19.xml"/><Relationship Id="rId8" Type="http://schemas.openxmlformats.org/officeDocument/2006/relationships/slide" Target="/ppt/slides/slide2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Local_regress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psievert/LDAv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1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358838" y="1327138"/>
            <a:ext cx="6642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lang="de-DE" sz="1900"/>
              <a:t>Yang Shan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lang="de-DE" sz="1900"/>
              <a:t>Katharina Wallrabenstein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lang="de-DE" sz="1900"/>
              <a:t>Pengfei Zhao</a:t>
            </a:r>
            <a:endParaRPr sz="1900"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358775" y="488950"/>
            <a:ext cx="66421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Visualizing the Evolution of Debates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Visualisations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68025" y="1648625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b)    </a:t>
            </a:r>
            <a:r>
              <a:rPr lang="de-DE" sz="2200" u="sng"/>
              <a:t>Trend with Scatter Plot </a:t>
            </a:r>
            <a:r>
              <a:rPr lang="de-DE" sz="2200"/>
              <a:t>:</a:t>
            </a:r>
            <a:endParaRPr sz="2200"/>
          </a:p>
          <a:p>
            <a:pPr indent="0" lvl="0" marL="45720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25" y="2117500"/>
            <a:ext cx="6667500" cy="3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Visualisations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68025" y="1648625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b)    </a:t>
            </a:r>
            <a:r>
              <a:rPr lang="de-DE" sz="2200" u="sng"/>
              <a:t>Trend with Area Chart</a:t>
            </a:r>
            <a:r>
              <a:rPr lang="de-DE" sz="2200"/>
              <a:t> :</a:t>
            </a:r>
            <a:endParaRPr sz="2200"/>
          </a:p>
          <a:p>
            <a:pPr indent="0" lvl="0" marL="45720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25" y="2087125"/>
            <a:ext cx="6667500" cy="41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Visualisations 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68025" y="1648625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c)    </a:t>
            </a:r>
            <a:r>
              <a:rPr lang="de-DE" sz="2200" u="sng"/>
              <a:t>Argument Proportions with Area Graph</a:t>
            </a:r>
            <a:r>
              <a:rPr lang="de-DE" sz="2200"/>
              <a:t> :</a:t>
            </a:r>
            <a:endParaRPr sz="2200"/>
          </a:p>
          <a:p>
            <a:pPr indent="0" lvl="0" marL="45720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2146100"/>
            <a:ext cx="6667500" cy="4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Visualisations 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</a:t>
            </a:r>
            <a:r>
              <a:rPr lang="de-DE" sz="2200" u="sng"/>
              <a:t>Implementation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i="1" lang="de-DE"/>
              <a:t>DistilBert</a:t>
            </a:r>
            <a:r>
              <a:rPr lang="de-DE"/>
              <a:t> was used for sentiment and argument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Pretrained models were loaded from </a:t>
            </a:r>
            <a:r>
              <a:rPr i="1" lang="de-DE"/>
              <a:t>huggingface-transformers</a:t>
            </a:r>
            <a:r>
              <a:rPr baseline="30000" i="1" lang="de-DE"/>
              <a:t>1</a:t>
            </a:r>
            <a:r>
              <a:rPr i="1" lang="de-DE"/>
              <a:t> and </a:t>
            </a:r>
            <a:r>
              <a:rPr lang="de-DE"/>
              <a:t>finetuned.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The dataset used for finetuning sentiment-analysis model can be found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here</a:t>
            </a:r>
            <a:r>
              <a:rPr lang="de-DE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The visualisations were implemented using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altair</a:t>
            </a:r>
            <a:r>
              <a:rPr lang="de-DE"/>
              <a:t> and </a:t>
            </a:r>
            <a:r>
              <a:rPr lang="de-DE" u="sng">
                <a:solidFill>
                  <a:schemeClr val="hlink"/>
                </a:solidFill>
                <a:hlinkClick r:id="rId5"/>
              </a:rPr>
              <a:t>plotly</a:t>
            </a:r>
            <a:r>
              <a:rPr lang="de-DE"/>
              <a:t>, two graphing libraries that are supported by streamlit 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60000" y="5894625"/>
            <a:ext cx="8253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-DE"/>
              <a:t>1 </a:t>
            </a:r>
            <a:r>
              <a:rPr lang="de-DE" sz="1000">
                <a:solidFill>
                  <a:schemeClr val="dk1"/>
                </a:solidFill>
              </a:rPr>
              <a:t>Wolf, T., Debut, L., Sanh, V., Chaumond, J., Delangue, C., Moi, A., Cistac, P., Rault, T., Louf, R., Funtowicz, M., &amp; Brew, J. (2019). HuggingFace's Transformers: State-of-the-art Natural Language Processing. </a:t>
            </a:r>
            <a:r>
              <a:rPr i="1" lang="de-DE" sz="1000">
                <a:solidFill>
                  <a:schemeClr val="dk1"/>
                </a:solidFill>
              </a:rPr>
              <a:t>ArXiv, abs/1910.03771</a:t>
            </a:r>
            <a:r>
              <a:rPr lang="de-DE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Model Visualisation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07700" y="161045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200"/>
              <a:t> </a:t>
            </a:r>
            <a:r>
              <a:rPr lang="de-DE" sz="2200" u="sng"/>
              <a:t>Use Case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User would like to know what kind of topics are relevant within the debate.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For example the following questions could be addressed: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howjump?jump=nextslide"/>
              </a:rPr>
              <a:t>Which topics are present in the debate?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howjump?jump=nextslide"/>
              </a:rPr>
              <a:t>Which words characterize these topics?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howjump?jump=nextslide"/>
              </a:rPr>
              <a:t>How do the topics relate to each other? Are they similar or very different?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Model Visualisation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07700" y="161045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0" y="1535650"/>
            <a:ext cx="7344451" cy="4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Model Visualisation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07700" y="161045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</a:t>
            </a:r>
            <a:r>
              <a:rPr lang="de-DE" sz="2200" u="sng"/>
              <a:t>Description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i="1" lang="de-DE"/>
              <a:t>Circles</a:t>
            </a:r>
            <a:r>
              <a:rPr lang="de-DE"/>
              <a:t> represent the topics in the corpus. The distance between the circles describe their similarity. The size of the circle represent its relative importance.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de-DE"/>
              <a:t>Blue bars</a:t>
            </a:r>
            <a:r>
              <a:rPr lang="de-DE"/>
              <a:t> represent the frequency of words in the whole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de-DE"/>
              <a:t>Red bars </a:t>
            </a:r>
            <a:r>
              <a:rPr lang="de-DE"/>
              <a:t>represent the frequency of words with respect to the selected topic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Model Visualisation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07700" y="1610450"/>
            <a:ext cx="71751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</a:t>
            </a:r>
            <a:r>
              <a:rPr lang="de-DE" sz="2200" u="sng"/>
              <a:t>Implementation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The topic model was implemented with </a:t>
            </a:r>
            <a:r>
              <a:rPr i="1" lang="de-DE"/>
              <a:t>Latent Dirichlet Allocation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The topic model visualisation was implemented with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PyLDAvis</a:t>
            </a:r>
            <a:r>
              <a:rPr lang="de-DE"/>
              <a:t>. A Library specifically designed for visualizing LDA models, which is based on works from </a:t>
            </a:r>
            <a:r>
              <a:rPr i="1" lang="de-DE"/>
              <a:t>Sievert et al, 2014</a:t>
            </a:r>
            <a:r>
              <a:rPr baseline="30000" i="1" lang="de-DE"/>
              <a:t>2</a:t>
            </a:r>
            <a:endParaRPr baseline="30000" i="1"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58775" y="6090350"/>
            <a:ext cx="68292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-DE" sz="1100"/>
              <a:t>2</a:t>
            </a:r>
            <a:r>
              <a:rPr lang="de-DE" sz="1100"/>
              <a:t> </a:t>
            </a:r>
            <a:r>
              <a:rPr i="1" lang="de-DE" sz="900"/>
              <a:t>Sievert, C., &amp; Shirley, K. (2014). LDAvis: A method for visualizing and interpreting topics.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Filtering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58775" y="1629550"/>
            <a:ext cx="75771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200"/>
              <a:t> </a:t>
            </a:r>
            <a:r>
              <a:rPr lang="de-DE" sz="2200" u="sng"/>
              <a:t>Use Case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User would like to know how sentiment and argument types evolve with respect to a specific keyword in the debate.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User would like to know what topics are most popular within sentiment and argument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For example the following questions could be addressed: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ldjump" r:id="rId3"/>
              </a:rPr>
              <a:t>How does sentiment with respect to keyword </a:t>
            </a:r>
            <a:r>
              <a:rPr i="1" lang="de-DE" u="sng">
                <a:solidFill>
                  <a:schemeClr val="hlink"/>
                </a:solidFill>
                <a:hlinkClick action="ppaction://hlinksldjump" r:id="rId4"/>
              </a:rPr>
              <a:t>lockdown </a:t>
            </a:r>
            <a:r>
              <a:rPr lang="de-DE" u="sng">
                <a:solidFill>
                  <a:schemeClr val="hlink"/>
                </a:solidFill>
                <a:hlinkClick action="ppaction://hlinksldjump" r:id="rId5"/>
              </a:rPr>
              <a:t>evolve in a debate about </a:t>
            </a:r>
            <a:r>
              <a:rPr i="1" lang="de-DE" u="sng">
                <a:solidFill>
                  <a:schemeClr val="hlink"/>
                </a:solidFill>
                <a:hlinkClick action="ppaction://hlinksldjump" r:id="rId6"/>
              </a:rPr>
              <a:t>covid-19 measurements </a:t>
            </a:r>
            <a:r>
              <a:rPr lang="de-DE" u="sng">
                <a:solidFill>
                  <a:schemeClr val="hlink"/>
                </a:solidFill>
                <a:hlinkClick action="ppaction://hlinksldjump" r:id="rId7"/>
              </a:rPr>
              <a:t>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ldjump" r:id="rId8"/>
              </a:rPr>
              <a:t>What are the most popular topics among </a:t>
            </a:r>
            <a:r>
              <a:rPr i="1" lang="de-DE" u="sng">
                <a:solidFill>
                  <a:schemeClr val="hlink"/>
                </a:solidFill>
                <a:hlinkClick action="ppaction://hlinksldjump" r:id="rId9"/>
              </a:rPr>
              <a:t>positive </a:t>
            </a:r>
            <a:r>
              <a:rPr lang="de-DE" u="sng">
                <a:solidFill>
                  <a:schemeClr val="hlink"/>
                </a:solidFill>
                <a:hlinkClick action="ppaction://hlinksldjump" r:id="rId10"/>
              </a:rPr>
              <a:t>statements about </a:t>
            </a:r>
            <a:r>
              <a:rPr i="1" lang="de-DE" u="sng">
                <a:solidFill>
                  <a:schemeClr val="hlink"/>
                </a:solidFill>
                <a:hlinkClick action="ppaction://hlinksldjump" r:id="rId11"/>
              </a:rPr>
              <a:t>covid-19 measurements </a:t>
            </a:r>
            <a:r>
              <a:rPr lang="de-DE" u="sng">
                <a:solidFill>
                  <a:schemeClr val="hlink"/>
                </a:solidFill>
                <a:hlinkClick action="ppaction://hlinksldjump" r:id="rId12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Filtering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200"/>
              <a:t>a)    </a:t>
            </a:r>
            <a:r>
              <a:rPr lang="de-DE" sz="2200" u="sng"/>
              <a:t>Filtering by keyword </a:t>
            </a:r>
            <a:r>
              <a:rPr i="1" lang="de-DE" sz="2200" u="sng"/>
              <a:t>lockdown</a:t>
            </a:r>
            <a:r>
              <a:rPr lang="de-DE" sz="2200" u="sng"/>
              <a:t>: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13" y="2119125"/>
            <a:ext cx="6333374" cy="4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Introduction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General Architecture Overview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Key Features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de-DE"/>
              <a:t>Argument and Sentiment Visualisations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de-DE"/>
              <a:t>Topic Model Visualisation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de-DE"/>
              <a:t>Filtering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Overview of Tech Stack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Overview of our Work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-DE"/>
              <a:t>Possible future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Filtering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230"/>
              </a:spcAft>
              <a:buNone/>
            </a:pPr>
            <a:r>
              <a:rPr lang="de-DE" sz="2200"/>
              <a:t>b</a:t>
            </a:r>
            <a:r>
              <a:rPr lang="de-DE" sz="2200"/>
              <a:t>)    </a:t>
            </a:r>
            <a:r>
              <a:rPr lang="de-DE" sz="2200" u="sng"/>
              <a:t>Filtering by </a:t>
            </a:r>
            <a:r>
              <a:rPr i="1" lang="de-DE" sz="2200" u="sng"/>
              <a:t>positive</a:t>
            </a:r>
            <a:r>
              <a:rPr lang="de-DE" sz="2200" u="sng"/>
              <a:t> sentiments: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50" y="2061425"/>
            <a:ext cx="6877074" cy="42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Filtering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</a:t>
            </a:r>
            <a:r>
              <a:rPr lang="de-DE" sz="2200" u="sng"/>
              <a:t>Implementation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Filtering by keyword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Dataframe used for visualisations is filtered for texts that contain the keyword by using Pandas </a:t>
            </a:r>
            <a:r>
              <a:rPr i="1" lang="de-DE"/>
              <a:t>str.contains()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Filtering by sentiment and argument 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Cache results from sentiment and argument classifications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Combine cached results in a Pandas Dataframe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Use sentiment or argument predictions to filter input data for LDA model.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Overview of tech stack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60000" y="1620000"/>
            <a:ext cx="78588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200"/>
              </a:spcBef>
              <a:spcAft>
                <a:spcPts val="0"/>
              </a:spcAft>
              <a:buSzPts val="2200"/>
              <a:buChar char="●"/>
            </a:pPr>
            <a:r>
              <a:rPr b="1" i="1" lang="de-DE" sz="2200"/>
              <a:t>Streamlit </a:t>
            </a:r>
            <a:r>
              <a:rPr lang="de-DE" sz="2200"/>
              <a:t>for frontend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de-DE" sz="2200"/>
              <a:t>altair</a:t>
            </a:r>
            <a:r>
              <a:rPr lang="de-DE" sz="2200"/>
              <a:t> for </a:t>
            </a:r>
            <a:r>
              <a:rPr lang="de-DE" sz="2200"/>
              <a:t>Activity</a:t>
            </a:r>
            <a:r>
              <a:rPr lang="de-DE" sz="2200"/>
              <a:t> Chart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de-DE" sz="2200"/>
              <a:t>pyplot</a:t>
            </a:r>
            <a:r>
              <a:rPr lang="de-DE" sz="2200"/>
              <a:t> for Word Cloud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de-DE" sz="2200"/>
              <a:t>plotly</a:t>
            </a:r>
            <a:r>
              <a:rPr lang="de-DE" sz="2200"/>
              <a:t> for </a:t>
            </a:r>
            <a:r>
              <a:rPr lang="de-DE" sz="2200"/>
              <a:t>Scatter Plot, Bar Chart and Area Chart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de-DE" sz="2200"/>
              <a:t>Flask</a:t>
            </a:r>
            <a:r>
              <a:rPr lang="de-DE" sz="2200"/>
              <a:t> for </a:t>
            </a:r>
            <a:r>
              <a:rPr lang="de-DE" sz="2200"/>
              <a:t>backend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de-DE" sz="2200"/>
              <a:t>NLTK</a:t>
            </a:r>
            <a:r>
              <a:rPr lang="de-DE" sz="2200"/>
              <a:t> for pre-processing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de-DE" sz="2200"/>
              <a:t>langdetect</a:t>
            </a:r>
            <a:r>
              <a:rPr lang="de-DE" sz="2200"/>
              <a:t> for language guessing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de-DE" sz="2200"/>
              <a:t>Pytorch</a:t>
            </a:r>
            <a:r>
              <a:rPr lang="de-DE" sz="2200"/>
              <a:t> for training models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de-DE" sz="2200"/>
              <a:t>Huggingface-Transformers</a:t>
            </a:r>
            <a:r>
              <a:rPr lang="de-DE" sz="2200"/>
              <a:t> for pretrained models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Overview of our Work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Implemented a classification API for sentiment analysis, argument modeling and topic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Implemented a server that handles pre-processing and the communication between the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Implemented a website that visualizes the results of the classifiers using the following techniques: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scatter plot with a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LOWESS</a:t>
            </a:r>
            <a:r>
              <a:rPr lang="de-DE"/>
              <a:t> trendline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bar chart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area chart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topic model visualisation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Possible future extensions/remaining work 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Multilingual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More choice for different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Allow user to finetune models on his labeled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Provide support for fetching data from Twitter / Reddit given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Provide more visualisation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Get actual feedback from social scientists and users</a:t>
            </a:r>
            <a:endParaRPr/>
          </a:p>
          <a:p>
            <a:pPr indent="0" lvl="0" marL="45720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Thank </a:t>
            </a:r>
            <a:r>
              <a:rPr lang="de-DE"/>
              <a:t>you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/>
              <a:t>Thank you for the great cooperation!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lang="de-DE"/>
              <a:t>We hope you enjoyed it as much as we did.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lang="de-DE"/>
              <a:t>All the best,</a:t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rPr lang="de-DE"/>
              <a:t>Yang, Katharina and Pengfei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60000" y="1620000"/>
            <a:ext cx="8501100" cy="471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Social media has become an important </a:t>
            </a:r>
            <a:r>
              <a:rPr lang="de-DE"/>
              <a:t>platform</a:t>
            </a:r>
            <a:r>
              <a:rPr lang="de-DE"/>
              <a:t> for public debates e.g. #BlackLivesMatters, US elections, covid policies.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A lot of people from different spectrum of society take part in 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As an </a:t>
            </a:r>
            <a:r>
              <a:rPr lang="de-DE"/>
              <a:t>individual</a:t>
            </a:r>
            <a:r>
              <a:rPr lang="de-DE"/>
              <a:t> you only experience a slice of 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Machine Learning and NLP can offer a </a:t>
            </a:r>
            <a:r>
              <a:rPr lang="de-DE"/>
              <a:t>bird's</a:t>
            </a:r>
            <a:r>
              <a:rPr lang="de-DE"/>
              <a:t>-eye perspective on the state of the debate</a:t>
            </a:r>
            <a:r>
              <a:rPr lang="de-DE"/>
              <a:t> by </a:t>
            </a:r>
            <a:r>
              <a:rPr lang="de-DE"/>
              <a:t>aggregating and processing information</a:t>
            </a:r>
            <a:r>
              <a:rPr lang="de-DE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However ML and NLP is </a:t>
            </a:r>
            <a:r>
              <a:rPr lang="de-DE"/>
              <a:t>not available for everyone</a:t>
            </a:r>
            <a:r>
              <a:rPr lang="de-DE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For example : Social scientist wants to analyze the climate of the public debate on Black Lives Matters.  They have data available, but no tools to process and visualize it.</a:t>
            </a:r>
            <a:endParaRPr/>
          </a:p>
          <a:p>
            <a:pPr indent="0" lvl="0" marL="45720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58775" y="1534150"/>
            <a:ext cx="8300700" cy="4656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For this </a:t>
            </a:r>
            <a:r>
              <a:rPr b="1" lang="de-DE"/>
              <a:t>we provide </a:t>
            </a:r>
            <a:r>
              <a:rPr lang="de-DE"/>
              <a:t>a platform to analyze large amounts of data and visualize the evolution of a debate without requiring expert-knowledge for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We utilize following NLP methods in the </a:t>
            </a:r>
            <a:r>
              <a:rPr b="1" lang="de-DE"/>
              <a:t>backend</a:t>
            </a:r>
            <a:r>
              <a:rPr lang="de-DE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Sentiment Analysis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Argument Mining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Topic Modelling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We visualize with following methods in the </a:t>
            </a:r>
            <a:r>
              <a:rPr b="1" lang="de-DE"/>
              <a:t>frontend</a:t>
            </a:r>
            <a:r>
              <a:rPr lang="de-DE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Scatter plot, Bar and Area Chart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Word Cloud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/>
              <a:t>Activity Chart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de-DE" u="sng">
                <a:solidFill>
                  <a:schemeClr val="hlink"/>
                </a:solidFill>
                <a:hlinkClick r:id="rId3"/>
              </a:rPr>
              <a:t>LDAVis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General Architecture Overview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500"/>
            <a:ext cx="8839199" cy="449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General Architecture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611740"/>
            <a:ext cx="8838000" cy="44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General Architecture Overview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475"/>
            <a:ext cx="8839199" cy="449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</a:t>
            </a:r>
            <a:r>
              <a:rPr lang="de-DE"/>
              <a:t>Visualisations</a:t>
            </a:r>
            <a:r>
              <a:rPr lang="de-DE"/>
              <a:t>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 </a:t>
            </a:r>
            <a:r>
              <a:rPr lang="de-DE" sz="2200" u="sng"/>
              <a:t>U</a:t>
            </a:r>
            <a:r>
              <a:rPr lang="de-DE" sz="2200" u="sng"/>
              <a:t>se Case</a:t>
            </a:r>
            <a:r>
              <a:rPr lang="de-DE" sz="2200"/>
              <a:t> :</a:t>
            </a:r>
            <a:endParaRPr sz="2200"/>
          </a:p>
          <a:p>
            <a:pPr indent="-342900" lvl="0" marL="457200" rtl="0" algn="l">
              <a:spcBef>
                <a:spcPts val="23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User would like to know how the debate evolves with respect to sentiments and argument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For example the following questions could be </a:t>
            </a:r>
            <a:r>
              <a:rPr lang="de-DE"/>
              <a:t>addressed</a:t>
            </a:r>
            <a:r>
              <a:rPr lang="de-DE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ldjump" r:id="rId3"/>
              </a:rPr>
              <a:t>Is the debate overall dominated by positive sentiments or negative sentiments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ldjump" r:id="rId4"/>
              </a:rPr>
              <a:t>What is the trend of sentiments ? Is the debate developing more towards positive sentiments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u="sng">
                <a:solidFill>
                  <a:schemeClr val="hlink"/>
                </a:solidFill>
                <a:hlinkClick action="ppaction://hlinksldjump" r:id="rId5"/>
              </a:rPr>
              <a:t>Are people arguing using arguments or claims throughout the debate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Argument and Sentiment Visualisations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-DE" sz="2200"/>
              <a:t>a)    </a:t>
            </a:r>
            <a:r>
              <a:rPr lang="de-DE" sz="2200" u="sng"/>
              <a:t>Overall Proportion with Bar Chart</a:t>
            </a:r>
            <a:r>
              <a:rPr lang="de-DE" sz="2200" u="sng"/>
              <a:t>:</a:t>
            </a:r>
            <a:endParaRPr sz="2200" u="sng"/>
          </a:p>
          <a:p>
            <a:pPr indent="0" lvl="0" marL="457200" rtl="0" algn="l">
              <a:spcBef>
                <a:spcPts val="230"/>
              </a:spcBef>
              <a:spcAft>
                <a:spcPts val="23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00" y="2118175"/>
            <a:ext cx="6762625" cy="4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