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5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7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1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16C0-D64A-4402-935F-98504AB6BFE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7D34-9B3C-47DA-A4DD-B16D7DB5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ecast.com/index/SP_500/prices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01818" y="2198254"/>
            <a:ext cx="5818908" cy="2133599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+mj-ea"/>
              </a:rPr>
              <a:t>FDA</a:t>
            </a:r>
            <a:r>
              <a:rPr lang="zh-TW" altLang="en-US" sz="4800" dirty="0" smtClean="0">
                <a:latin typeface="+mj-ea"/>
              </a:rPr>
              <a:t> </a:t>
            </a:r>
            <a:r>
              <a:rPr lang="en-US" altLang="zh-TW" sz="4800" dirty="0" smtClean="0">
                <a:latin typeface="+mj-ea"/>
              </a:rPr>
              <a:t>HW</a:t>
            </a:r>
            <a:r>
              <a:rPr lang="zh-TW" altLang="en-US" sz="4800" dirty="0" smtClean="0">
                <a:latin typeface="+mj-ea"/>
              </a:rPr>
              <a:t> </a:t>
            </a:r>
            <a:r>
              <a:rPr lang="en-US" altLang="zh-TW" sz="4800" dirty="0" smtClean="0">
                <a:latin typeface="+mj-ea"/>
              </a:rPr>
              <a:t>3-1</a:t>
            </a:r>
            <a:br>
              <a:rPr lang="en-US" altLang="zh-TW" sz="4800" dirty="0" smtClean="0">
                <a:latin typeface="+mj-ea"/>
              </a:rPr>
            </a:br>
            <a:r>
              <a:rPr lang="en-US" altLang="zh-TW" sz="4800" dirty="0">
                <a:latin typeface="+mj-ea"/>
              </a:rPr>
              <a:t/>
            </a:r>
            <a:br>
              <a:rPr lang="en-US" altLang="zh-TW" sz="4800" dirty="0">
                <a:latin typeface="+mj-ea"/>
              </a:rPr>
            </a:br>
            <a:r>
              <a:rPr lang="en-US" altLang="zh-TW" sz="4800" dirty="0" smtClean="0">
                <a:latin typeface="+mj-ea"/>
              </a:rPr>
              <a:t>S&amp;P</a:t>
            </a:r>
            <a:r>
              <a:rPr lang="zh-TW" altLang="en-US" sz="4800" dirty="0" smtClean="0">
                <a:latin typeface="+mj-ea"/>
              </a:rPr>
              <a:t> </a:t>
            </a:r>
            <a:r>
              <a:rPr lang="en-US" altLang="zh-TW" sz="4800" dirty="0" smtClean="0">
                <a:latin typeface="+mj-ea"/>
              </a:rPr>
              <a:t>500</a:t>
            </a:r>
            <a:r>
              <a:rPr lang="zh-TW" altLang="en-US" sz="4800" dirty="0" smtClean="0">
                <a:latin typeface="+mj-ea"/>
              </a:rPr>
              <a:t> 股市預測</a:t>
            </a:r>
            <a:endParaRPr lang="zh-TW" altLang="en-US" sz="4800" dirty="0">
              <a:latin typeface="+mj-ea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541163" y="5606475"/>
            <a:ext cx="2401455" cy="1062180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 smtClean="0"/>
              <a:t>系級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統計四</a:t>
            </a:r>
            <a:endParaRPr lang="en-US" altLang="zh-TW" sz="3200" dirty="0" smtClean="0"/>
          </a:p>
          <a:p>
            <a:r>
              <a:rPr lang="zh-TW" altLang="en-US" sz="3200" dirty="0" smtClean="0"/>
              <a:t>姓名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陳宥任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780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2" y="267856"/>
            <a:ext cx="187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資料介紹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492" y="1884220"/>
            <a:ext cx="10834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資料來源</a:t>
            </a:r>
            <a:r>
              <a:rPr lang="en-US" altLang="zh-TW" sz="2400" dirty="0" smtClean="0"/>
              <a:t>:</a:t>
            </a:r>
            <a:r>
              <a:rPr lang="en-US" altLang="zh-TW" sz="2400" u="sng" dirty="0" smtClean="0">
                <a:solidFill>
                  <a:schemeClr val="hlink"/>
                </a:solidFill>
                <a:hlinkClick r:id="rId2"/>
              </a:rPr>
              <a:t>https://www.sharecast.com/index/SP_500/prices/download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492" y="265035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資料區間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Training data : 02-Jan-2009 to 29-Dec-2017</a:t>
            </a:r>
            <a:r>
              <a:rPr lang="zh-TW" altLang="en-US" sz="2400" dirty="0" smtClean="0"/>
              <a:t>，共</a:t>
            </a:r>
            <a:r>
              <a:rPr lang="en-US" altLang="zh-TW" sz="2400" dirty="0" smtClean="0"/>
              <a:t>2264</a:t>
            </a:r>
            <a:r>
              <a:rPr lang="zh-TW" altLang="en-US" sz="2400" dirty="0" smtClean="0"/>
              <a:t>筆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	Testing data : 02-Jan-2018 to 31-Dec- 2018</a:t>
            </a:r>
            <a:r>
              <a:rPr lang="zh-TW" altLang="en-US" sz="2400" dirty="0" smtClean="0"/>
              <a:t>，共</a:t>
            </a:r>
            <a:r>
              <a:rPr lang="en-US" altLang="zh-TW" sz="2400" dirty="0" smtClean="0"/>
              <a:t>252</a:t>
            </a:r>
            <a:r>
              <a:rPr lang="zh-TW" altLang="en-US" sz="2400" dirty="0" smtClean="0"/>
              <a:t>筆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資料變數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Date(</a:t>
            </a:r>
            <a:r>
              <a:rPr lang="zh-TW" altLang="en-US" sz="2400" dirty="0" smtClean="0"/>
              <a:t>日期</a:t>
            </a:r>
            <a:r>
              <a:rPr lang="en-US" altLang="zh-TW" sz="2400" dirty="0" smtClean="0"/>
              <a:t>) Open Price(</a:t>
            </a:r>
            <a:r>
              <a:rPr lang="zh-TW" altLang="en-US" sz="2400" dirty="0" smtClean="0"/>
              <a:t>開盤價</a:t>
            </a:r>
            <a:r>
              <a:rPr lang="en-US" altLang="zh-TW" sz="2400" dirty="0" smtClean="0"/>
              <a:t>) Close Price(</a:t>
            </a:r>
            <a:r>
              <a:rPr lang="zh-TW" altLang="en-US" sz="2400" dirty="0" smtClean="0"/>
              <a:t>收盤價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	High Price(</a:t>
            </a:r>
            <a:r>
              <a:rPr lang="zh-TW" altLang="en-US" sz="2400" dirty="0" smtClean="0"/>
              <a:t>最高價</a:t>
            </a:r>
            <a:r>
              <a:rPr lang="en-US" altLang="zh-TW" sz="2400" dirty="0" smtClean="0"/>
              <a:t>) Low Price(</a:t>
            </a:r>
            <a:r>
              <a:rPr lang="zh-TW" altLang="en-US" sz="2400" dirty="0" smtClean="0"/>
              <a:t>最低價</a:t>
            </a:r>
            <a:r>
              <a:rPr lang="en-US" altLang="zh-TW" sz="2400" dirty="0"/>
              <a:t>)</a:t>
            </a:r>
            <a:r>
              <a:rPr lang="en-US" altLang="zh-TW" sz="2400" dirty="0" smtClean="0"/>
              <a:t> Volume(</a:t>
            </a:r>
            <a:r>
              <a:rPr lang="zh-TW" altLang="en-US" sz="2400" dirty="0" smtClean="0"/>
              <a:t>成交量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21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1" y="267856"/>
            <a:ext cx="3251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預測方法及結果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45307" y="1487055"/>
            <a:ext cx="881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建立預測目標</a:t>
            </a:r>
            <a:r>
              <a:rPr lang="en-US" altLang="zh-TW" sz="2800" dirty="0" smtClean="0"/>
              <a:t>y:</a:t>
            </a:r>
            <a:r>
              <a:rPr lang="zh-TW" altLang="en-US" sz="2800" dirty="0" smtClean="0"/>
              <a:t> 以四天前後的收盤價高低為準則，若四天後收盤價高於四天前收盤價則為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，反之則為</a:t>
            </a:r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45308" y="4719782"/>
            <a:ext cx="8811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建立訓練資及測試資料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在</a:t>
            </a:r>
            <a:r>
              <a:rPr lang="en-US" altLang="zh-TW" sz="2800" dirty="0" err="1" smtClean="0"/>
              <a:t>train_x</a:t>
            </a:r>
            <a:r>
              <a:rPr lang="zh-TW" altLang="en-US" sz="2800" dirty="0" smtClean="0"/>
              <a:t>及</a:t>
            </a:r>
            <a:r>
              <a:rPr lang="en-US" altLang="zh-TW" sz="2800" dirty="0" err="1" smtClean="0"/>
              <a:t>test_x</a:t>
            </a:r>
            <a:r>
              <a:rPr lang="zh-TW" altLang="en-US" sz="2800" dirty="0" smtClean="0"/>
              <a:t>中，會把預測目標</a:t>
            </a:r>
            <a:r>
              <a:rPr lang="en-US" altLang="zh-TW" sz="2800" dirty="0" smtClean="0"/>
              <a:t>y</a:t>
            </a:r>
            <a:r>
              <a:rPr lang="zh-TW" altLang="en-US" sz="2800" dirty="0" smtClean="0"/>
              <a:t>以及</a:t>
            </a:r>
            <a:r>
              <a:rPr lang="en-US" altLang="zh-TW" sz="2800" dirty="0" smtClean="0"/>
              <a:t>Date</a:t>
            </a:r>
            <a:r>
              <a:rPr lang="zh-TW" altLang="en-US" sz="2800" dirty="0" smtClean="0"/>
              <a:t>變數去除。 在</a:t>
            </a:r>
            <a:r>
              <a:rPr lang="en-US" altLang="zh-TW" sz="2800" dirty="0" err="1" smtClean="0"/>
              <a:t>train_y</a:t>
            </a:r>
            <a:r>
              <a:rPr lang="zh-TW" altLang="en-US" sz="2800" dirty="0" smtClean="0"/>
              <a:t>及</a:t>
            </a:r>
            <a:r>
              <a:rPr lang="en-US" altLang="zh-TW" sz="2800" dirty="0" err="1" smtClean="0"/>
              <a:t>test_y</a:t>
            </a:r>
            <a:r>
              <a:rPr lang="zh-TW" altLang="en-US" sz="2800" dirty="0" smtClean="0"/>
              <a:t>中，只留有預測目標</a:t>
            </a:r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5306" y="2672531"/>
            <a:ext cx="8811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切割資料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建立完</a:t>
            </a:r>
            <a:r>
              <a:rPr lang="en-US" altLang="zh-TW" sz="2800" dirty="0" smtClean="0"/>
              <a:t>y</a:t>
            </a:r>
            <a:r>
              <a:rPr lang="zh-TW" altLang="en-US" sz="2800" dirty="0" smtClean="0"/>
              <a:t>後會把資料內的最後四筆資料去除，原因為在</a:t>
            </a:r>
            <a:r>
              <a:rPr lang="en-US" altLang="zh-TW" sz="2800" dirty="0" smtClean="0"/>
              <a:t>train</a:t>
            </a:r>
            <a:r>
              <a:rPr lang="zh-TW" altLang="en-US" sz="2800" dirty="0" smtClean="0"/>
              <a:t>資料內最後四筆是沒有對象可以比較的，因此結果都為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，而在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資料則是不知道預測出來的結果是否正確，因此也去除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91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1" y="267856"/>
            <a:ext cx="3251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預測方法及結果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22038" y="1376218"/>
            <a:ext cx="29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Logistic Regression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06" y="2734603"/>
            <a:ext cx="2325112" cy="5279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84946" y="2734603"/>
            <a:ext cx="173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準確率為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2038" y="4097693"/>
            <a:ext cx="9598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這邊沒有進行模型的調整讓準確率更佳。原因為此預測法為一個凸優化模型，要調的參數不多。上網檢視過許多人使用</a:t>
            </a:r>
            <a:r>
              <a:rPr lang="en-US" altLang="zh-TW" sz="2800" dirty="0" smtClean="0"/>
              <a:t>logistic regression</a:t>
            </a:r>
            <a:r>
              <a:rPr lang="zh-TW" altLang="en-US" sz="2800" dirty="0" smtClean="0"/>
              <a:t>，參數都不會更改。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317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1" y="267856"/>
            <a:ext cx="3251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預測方法及結果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2038" y="1376218"/>
            <a:ext cx="29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Neural Network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57745" y="2734603"/>
            <a:ext cx="252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準確率為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後者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2808258"/>
            <a:ext cx="5229225" cy="3759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57745" y="4091709"/>
            <a:ext cx="8155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很奇怪的事情是這邊</a:t>
            </a:r>
            <a:r>
              <a:rPr lang="en-US" altLang="zh-TW" sz="2400" dirty="0" smtClean="0"/>
              <a:t>NN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Logistic Regression</a:t>
            </a:r>
            <a:r>
              <a:rPr lang="zh-TW" altLang="en-US" sz="2400" dirty="0" smtClean="0"/>
              <a:t>的準確率完全一樣，這邊我找不出來原因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NN</a:t>
            </a:r>
            <a:r>
              <a:rPr lang="zh-TW" altLang="en-US" sz="2400" dirty="0" smtClean="0"/>
              <a:t>模型中參數我也沒有進行調整，因為對於</a:t>
            </a:r>
            <a:r>
              <a:rPr lang="en-US" altLang="zh-TW" sz="2400" dirty="0" smtClean="0"/>
              <a:t>NN</a:t>
            </a:r>
            <a:r>
              <a:rPr lang="zh-TW" altLang="en-US" sz="2400" dirty="0" smtClean="0"/>
              <a:t>的概念及操作我不太熟悉，不知道該使用甚麼方式才能找到最好的調整方法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864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1" y="267856"/>
            <a:ext cx="305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預測方法及結果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2037" y="1376218"/>
            <a:ext cx="350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Decision Tree Classifier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94182" y="2098107"/>
            <a:ext cx="173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準確率為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18" y="2162352"/>
            <a:ext cx="2694191" cy="3949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2037" y="2947327"/>
            <a:ext cx="3366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 smtClean="0"/>
              <a:t>ROC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Curve, AUC</a:t>
            </a:r>
            <a:r>
              <a:rPr lang="zh-TW" altLang="en-US" sz="2800" dirty="0" smtClean="0"/>
              <a:t>調整</a:t>
            </a:r>
            <a:r>
              <a:rPr lang="en-US" altLang="zh-TW" sz="2800" dirty="0" err="1" smtClean="0"/>
              <a:t>max_depth</a:t>
            </a:r>
            <a:r>
              <a:rPr lang="zh-TW" altLang="en-US" sz="2800" dirty="0" smtClean="0"/>
              <a:t>參數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8" y="2798619"/>
            <a:ext cx="6169891" cy="405938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22037" y="4618181"/>
            <a:ext cx="411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max_depth</a:t>
            </a:r>
            <a:r>
              <a:rPr lang="zh-TW" altLang="en-US" dirty="0" smtClean="0"/>
              <a:t>以</a:t>
            </a:r>
            <a:r>
              <a:rPr lang="en-US" altLang="zh-TW" dirty="0" smtClean="0"/>
              <a:t>1-50</a:t>
            </a:r>
            <a:r>
              <a:rPr lang="zh-TW" altLang="en-US" dirty="0" smtClean="0"/>
              <a:t>畫出</a:t>
            </a:r>
            <a:r>
              <a:rPr lang="en-US" altLang="zh-TW" dirty="0" smtClean="0"/>
              <a:t>ROC,</a:t>
            </a:r>
            <a:r>
              <a:rPr lang="zh-TW" altLang="en-US" dirty="0"/>
              <a:t> </a:t>
            </a:r>
            <a:r>
              <a:rPr lang="en-US" altLang="zh-TW" dirty="0" smtClean="0"/>
              <a:t>AUC</a:t>
            </a:r>
            <a:r>
              <a:rPr lang="zh-TW" altLang="en-US" dirty="0" smtClean="0"/>
              <a:t>，可以看到當</a:t>
            </a:r>
            <a:r>
              <a:rPr lang="en-US" altLang="zh-TW" dirty="0" smtClean="0"/>
              <a:t>test data(</a:t>
            </a:r>
            <a:r>
              <a:rPr lang="zh-TW" altLang="en-US" dirty="0" smtClean="0"/>
              <a:t>紅線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depth parameter</a:t>
            </a:r>
            <a:r>
              <a:rPr lang="zh-TW" altLang="en-US" dirty="0" smtClean="0"/>
              <a:t>約為</a:t>
            </a:r>
            <a:r>
              <a:rPr lang="en-US" altLang="zh-TW" dirty="0" smtClean="0"/>
              <a:t>4-6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AUC</a:t>
            </a:r>
            <a:r>
              <a:rPr lang="zh-TW" altLang="en-US" dirty="0" smtClean="0"/>
              <a:t>為最高，這邊選擇使用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來調整參數。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1" y="267856"/>
            <a:ext cx="3251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預測方法及結果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2037" y="1376218"/>
            <a:ext cx="350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Decision Tree Classifier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59890" y="2682844"/>
            <a:ext cx="353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調整參數後準確率為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max_depth</a:t>
            </a:r>
            <a:r>
              <a:rPr lang="en-US" altLang="zh-TW" sz="2800" dirty="0" smtClean="0"/>
              <a:t> = 4)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77" y="2895092"/>
            <a:ext cx="2880906" cy="5223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25237" y="5024581"/>
            <a:ext cx="9744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從以上結果可以看到，將</a:t>
            </a:r>
            <a:r>
              <a:rPr lang="en-US" altLang="zh-TW" sz="2800" dirty="0" err="1" smtClean="0"/>
              <a:t>max_depth</a:t>
            </a:r>
            <a:r>
              <a:rPr lang="zh-TW" altLang="en-US" sz="2800" dirty="0" smtClean="0"/>
              <a:t>調整到</a:t>
            </a:r>
            <a:r>
              <a:rPr lang="en-US" altLang="zh-TW" sz="2800" dirty="0" smtClean="0"/>
              <a:t>AUC</a:t>
            </a:r>
            <a:r>
              <a:rPr lang="zh-TW" altLang="en-US" sz="2800" dirty="0" smtClean="0"/>
              <a:t>為最高的結果，得出來的準確率較沒有調整參數的準確率高了約</a:t>
            </a:r>
            <a:r>
              <a:rPr lang="en-US" altLang="zh-TW" sz="2800" dirty="0" smtClean="0"/>
              <a:t>10%</a:t>
            </a:r>
            <a:r>
              <a:rPr lang="zh-TW" altLang="en-US" sz="2800" dirty="0" smtClean="0"/>
              <a:t>左右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44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2" y="267856"/>
            <a:ext cx="193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結論與</a:t>
            </a:r>
            <a:r>
              <a:rPr lang="en-US" altLang="zh-TW" sz="3200" dirty="0" smtClean="0"/>
              <a:t>QA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9527" y="1145309"/>
            <a:ext cx="605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Q: How did you preprocess this dataset?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527" y="1961207"/>
            <a:ext cx="84882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:</a:t>
            </a:r>
            <a:r>
              <a:rPr lang="zh-TW" altLang="en-US" sz="2000" dirty="0">
                <a:latin typeface="+mn-ea"/>
              </a:rPr>
              <a:t>從資料探索中可以得知資料並不需要進行預處理，主要有幾個原因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endParaRPr lang="zh-TW" altLang="en-US" sz="2000" dirty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     </a:t>
            </a:r>
            <a:r>
              <a:rPr lang="en-US" altLang="zh-TW" sz="2000" dirty="0" smtClean="0">
                <a:latin typeface="+mn-ea"/>
              </a:rPr>
              <a:t>1</a:t>
            </a:r>
            <a:r>
              <a:rPr lang="en-US" altLang="zh-TW" sz="2000" dirty="0">
                <a:latin typeface="+mn-ea"/>
              </a:rPr>
              <a:t>.</a:t>
            </a:r>
            <a:r>
              <a:rPr lang="zh-TW" altLang="en-US" sz="2000" dirty="0">
                <a:latin typeface="+mn-ea"/>
              </a:rPr>
              <a:t>資料並為缺失值</a:t>
            </a:r>
          </a:p>
          <a:p>
            <a:r>
              <a:rPr lang="zh-TW" altLang="en-US" sz="2000" dirty="0" smtClean="0">
                <a:latin typeface="+mn-ea"/>
              </a:rPr>
              <a:t>     </a:t>
            </a:r>
            <a:r>
              <a:rPr lang="en-US" altLang="zh-TW" sz="2000" dirty="0" smtClean="0">
                <a:latin typeface="+mn-ea"/>
              </a:rPr>
              <a:t>2</a:t>
            </a:r>
            <a:r>
              <a:rPr lang="en-US" altLang="zh-TW" sz="2000" dirty="0">
                <a:latin typeface="+mn-ea"/>
              </a:rPr>
              <a:t>.</a:t>
            </a:r>
            <a:r>
              <a:rPr lang="zh-TW" altLang="en-US" sz="2000" dirty="0">
                <a:latin typeface="+mn-ea"/>
              </a:rPr>
              <a:t>資料並無類別數據需要處理</a:t>
            </a:r>
          </a:p>
          <a:p>
            <a:r>
              <a:rPr lang="zh-TW" altLang="en-US" sz="2000" dirty="0" smtClean="0">
                <a:latin typeface="+mn-ea"/>
              </a:rPr>
              <a:t>     </a:t>
            </a:r>
            <a:r>
              <a:rPr lang="en-US" altLang="zh-TW" sz="2000" dirty="0" smtClean="0">
                <a:latin typeface="+mn-ea"/>
              </a:rPr>
              <a:t>3</a:t>
            </a:r>
            <a:r>
              <a:rPr lang="en-US" altLang="zh-TW" sz="2000" dirty="0">
                <a:latin typeface="+mn-ea"/>
              </a:rPr>
              <a:t>.</a:t>
            </a:r>
            <a:r>
              <a:rPr lang="zh-TW" altLang="en-US" sz="2000" dirty="0">
                <a:latin typeface="+mn-ea"/>
              </a:rPr>
              <a:t>資料單位相同不需要進行標準化</a:t>
            </a:r>
          </a:p>
          <a:p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527" y="3709978"/>
            <a:ext cx="11231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Q: Which classifier reaches the highest classification accuracy in this dataset?</a:t>
            </a:r>
          </a:p>
          <a:p>
            <a:r>
              <a:rPr lang="en-US" altLang="zh-TW" sz="2800" dirty="0" smtClean="0"/>
              <a:t>     Why? Can this result remain if the dataset is different?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9527" y="4023890"/>
            <a:ext cx="605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9746" y="4664085"/>
            <a:ext cx="93379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這邊使用了</a:t>
            </a:r>
            <a:r>
              <a:rPr lang="en-US" altLang="zh-TW" sz="2000" dirty="0">
                <a:latin typeface="+mn-ea"/>
              </a:rPr>
              <a:t>Logistic Regression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Neural Network</a:t>
            </a:r>
            <a:r>
              <a:rPr lang="zh-TW" altLang="en-US" sz="2000" dirty="0">
                <a:latin typeface="+mn-ea"/>
              </a:rPr>
              <a:t>和</a:t>
            </a:r>
            <a:r>
              <a:rPr lang="en-US" altLang="zh-TW" sz="2000" dirty="0">
                <a:latin typeface="+mn-ea"/>
              </a:rPr>
              <a:t>Decision Tree</a:t>
            </a:r>
            <a:r>
              <a:rPr lang="zh-TW" altLang="en-US" sz="2000" dirty="0">
                <a:latin typeface="+mn-ea"/>
              </a:rPr>
              <a:t>，</a:t>
            </a:r>
            <a:r>
              <a:rPr lang="en-US" altLang="zh-TW" sz="2000" dirty="0">
                <a:latin typeface="+mn-ea"/>
              </a:rPr>
              <a:t>accuracy</a:t>
            </a:r>
            <a:r>
              <a:rPr lang="zh-TW" altLang="en-US" sz="2000" dirty="0">
                <a:latin typeface="+mn-ea"/>
              </a:rPr>
              <a:t>分別為</a:t>
            </a:r>
            <a:r>
              <a:rPr lang="en-US" altLang="zh-TW" sz="2000" dirty="0">
                <a:latin typeface="+mn-ea"/>
              </a:rPr>
              <a:t>0.5645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0.5645</a:t>
            </a:r>
            <a:r>
              <a:rPr lang="zh-TW" altLang="en-US" sz="2000" dirty="0">
                <a:latin typeface="+mn-ea"/>
              </a:rPr>
              <a:t>及</a:t>
            </a:r>
            <a:r>
              <a:rPr lang="en-US" altLang="zh-TW" sz="2000" dirty="0">
                <a:latin typeface="+mn-ea"/>
              </a:rPr>
              <a:t>0.5927</a:t>
            </a:r>
            <a:r>
              <a:rPr lang="zh-TW" altLang="en-US" sz="2000" dirty="0">
                <a:latin typeface="+mn-ea"/>
              </a:rPr>
              <a:t>，以</a:t>
            </a:r>
            <a:r>
              <a:rPr lang="en-US" altLang="zh-TW" sz="2000" dirty="0">
                <a:latin typeface="+mn-ea"/>
              </a:rPr>
              <a:t>Decision Tree</a:t>
            </a:r>
            <a:r>
              <a:rPr lang="zh-TW" altLang="en-US" sz="2000" dirty="0">
                <a:latin typeface="+mn-ea"/>
              </a:rPr>
              <a:t>的分類稍微準確一些。主要是因為原先的</a:t>
            </a:r>
            <a:r>
              <a:rPr lang="en-US" altLang="zh-TW" sz="2000" dirty="0">
                <a:latin typeface="+mn-ea"/>
              </a:rPr>
              <a:t>Decision Tree</a:t>
            </a:r>
            <a:r>
              <a:rPr lang="zh-TW" altLang="en-US" sz="2000" dirty="0">
                <a:latin typeface="+mn-ea"/>
              </a:rPr>
              <a:t>只有</a:t>
            </a:r>
            <a:r>
              <a:rPr lang="en-US" altLang="zh-TW" sz="2000" dirty="0">
                <a:latin typeface="+mn-ea"/>
              </a:rPr>
              <a:t>0.5</a:t>
            </a:r>
            <a:r>
              <a:rPr lang="zh-TW" altLang="en-US" sz="2000" dirty="0">
                <a:latin typeface="+mn-ea"/>
              </a:rPr>
              <a:t>的</a:t>
            </a:r>
            <a:r>
              <a:rPr lang="en-US" altLang="zh-TW" sz="2000" dirty="0">
                <a:latin typeface="+mn-ea"/>
              </a:rPr>
              <a:t>accuracy</a:t>
            </a:r>
            <a:r>
              <a:rPr lang="zh-TW" altLang="en-US" sz="2000" dirty="0">
                <a:latin typeface="+mn-ea"/>
              </a:rPr>
              <a:t>，我稍微調整了參數中的</a:t>
            </a:r>
            <a:r>
              <a:rPr lang="en-US" altLang="zh-TW" sz="2000" dirty="0" err="1">
                <a:latin typeface="+mn-ea"/>
              </a:rPr>
              <a:t>max_depth</a:t>
            </a:r>
            <a:r>
              <a:rPr lang="zh-TW" altLang="en-US" sz="2000" dirty="0">
                <a:latin typeface="+mn-ea"/>
              </a:rPr>
              <a:t>使他的</a:t>
            </a:r>
            <a:r>
              <a:rPr lang="en-US" altLang="zh-TW" sz="2000" dirty="0">
                <a:latin typeface="+mn-ea"/>
              </a:rPr>
              <a:t>accuracy</a:t>
            </a:r>
            <a:r>
              <a:rPr lang="zh-TW" altLang="en-US" sz="2000" dirty="0">
                <a:latin typeface="+mn-ea"/>
              </a:rPr>
              <a:t>提高</a:t>
            </a:r>
            <a:r>
              <a:rPr lang="zh-TW" altLang="en-US" sz="2000" dirty="0" smtClean="0">
                <a:latin typeface="+mn-ea"/>
              </a:rPr>
              <a:t>一些</a:t>
            </a:r>
            <a:endParaRPr lang="en-US" altLang="zh-TW" sz="2000" dirty="0" smtClean="0">
              <a:latin typeface="+mn-ea"/>
            </a:endParaRPr>
          </a:p>
          <a:p>
            <a:endParaRPr lang="zh-TW" altLang="en-US" sz="2000" dirty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如果是一樣從</a:t>
            </a:r>
            <a:r>
              <a:rPr lang="en-US" altLang="zh-TW" sz="2000" dirty="0">
                <a:latin typeface="+mn-ea"/>
              </a:rPr>
              <a:t>S&amp;P500</a:t>
            </a:r>
            <a:r>
              <a:rPr lang="zh-TW" altLang="en-US" sz="2000" dirty="0">
                <a:latin typeface="+mn-ea"/>
              </a:rPr>
              <a:t>爬下其他時間的資料，我認為預測結果會是差不多的，因為並不需要進行太多的預處理，目標的定義差別也不會太大，得出來的結果應該</a:t>
            </a:r>
            <a:r>
              <a:rPr lang="zh-TW" altLang="en-US" sz="2000" dirty="0" smtClean="0">
                <a:latin typeface="+mn-ea"/>
              </a:rPr>
              <a:t>類似</a:t>
            </a:r>
            <a:endParaRPr lang="zh-TW" altLang="en-US" sz="20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72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5492" y="267856"/>
            <a:ext cx="193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結論與</a:t>
            </a:r>
            <a:r>
              <a:rPr lang="en-US" altLang="zh-TW" sz="3200" dirty="0" smtClean="0"/>
              <a:t>QA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89527" y="1145309"/>
            <a:ext cx="605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Q: How did you improve your classifiers?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527" y="1961207"/>
            <a:ext cx="605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45309" y="2062493"/>
            <a:ext cx="8599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這邊我只針對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Decision Tree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進行調整參數讓他的預測效果更準確。主要是因為在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Logistic Regression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中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，要調整的參數不多，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這邊就沒有動任何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參數</a:t>
            </a:r>
            <a:endParaRPr lang="en-US" altLang="zh-TW" sz="2000" dirty="0" smtClean="0">
              <a:solidFill>
                <a:srgbClr val="212121"/>
              </a:solidFill>
              <a:latin typeface="+mn-ea"/>
            </a:endParaRPr>
          </a:p>
          <a:p>
            <a:endParaRPr lang="en-US" altLang="zh-TW" sz="2000" dirty="0">
              <a:solidFill>
                <a:srgbClr val="212121"/>
              </a:solidFill>
              <a:latin typeface="+mn-ea"/>
            </a:endParaRPr>
          </a:p>
          <a:p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再來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是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Neural Network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，因為是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第一次接觸及使用，對</a:t>
            </a:r>
            <a:r>
              <a:rPr lang="en-US" altLang="zh-TW" sz="2000" dirty="0" smtClean="0">
                <a:solidFill>
                  <a:srgbClr val="212121"/>
                </a:solidFill>
                <a:latin typeface="+mn-ea"/>
              </a:rPr>
              <a:t>NN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也沒有很熟悉，不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太曉得該怎麼動參數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，這邊就只使用網路上一般人最常使用的層數以及一些參數設定，沒有做更改使模型更加，所以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這裡屬於能力上的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不足</a:t>
            </a:r>
            <a:endParaRPr lang="en-US" altLang="zh-TW" sz="2000" dirty="0" smtClean="0">
              <a:solidFill>
                <a:srgbClr val="212121"/>
              </a:solidFill>
              <a:latin typeface="+mn-ea"/>
            </a:endParaRPr>
          </a:p>
          <a:p>
            <a:endParaRPr lang="en-US" altLang="zh-TW" sz="2000" dirty="0">
              <a:solidFill>
                <a:srgbClr val="212121"/>
              </a:solidFill>
              <a:latin typeface="+mn-ea"/>
            </a:endParaRPr>
          </a:p>
          <a:p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最後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Decision Tree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是根據了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ROC curve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和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AUC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來檢視</a:t>
            </a:r>
            <a:r>
              <a:rPr lang="en-US" altLang="zh-TW" sz="2000" dirty="0" err="1">
                <a:solidFill>
                  <a:srgbClr val="212121"/>
                </a:solidFill>
                <a:latin typeface="+mn-ea"/>
              </a:rPr>
              <a:t>max_depth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為多少的時候，他的結果會是最棒的。這邊讓他從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1-50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去畫出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AUC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最後的結果，可以看到當在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Test data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中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AUC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差不多為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4~6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的時候，他的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AUC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會是最高的，所以最後選擇</a:t>
            </a:r>
            <a:r>
              <a:rPr lang="en-US" altLang="zh-TW" sz="2000" dirty="0">
                <a:solidFill>
                  <a:srgbClr val="212121"/>
                </a:solidFill>
                <a:latin typeface="+mn-ea"/>
              </a:rPr>
              <a:t>4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作為我們</a:t>
            </a:r>
            <a:r>
              <a:rPr lang="en-US" altLang="zh-TW" sz="2000" dirty="0" err="1">
                <a:solidFill>
                  <a:srgbClr val="212121"/>
                </a:solidFill>
                <a:latin typeface="+mn-ea"/>
              </a:rPr>
              <a:t>max_depth</a:t>
            </a:r>
            <a:r>
              <a:rPr lang="zh-TW" altLang="en-US" sz="2000" dirty="0">
                <a:solidFill>
                  <a:srgbClr val="212121"/>
                </a:solidFill>
                <a:latin typeface="+mn-ea"/>
              </a:rPr>
              <a:t>參數的</a:t>
            </a:r>
            <a:r>
              <a:rPr lang="zh-TW" altLang="en-US" sz="2000" dirty="0" smtClean="0">
                <a:solidFill>
                  <a:srgbClr val="212121"/>
                </a:solidFill>
                <a:latin typeface="+mn-ea"/>
              </a:rPr>
              <a:t>調整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07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814</Words>
  <Application>Microsoft Office PowerPoint</Application>
  <PresentationFormat>寬螢幕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FDA HW 3-1  S&amp;P 500 股市預測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HW 3-1  S&amp;P 500 股市預測</dc:title>
  <dc:creator>宥任 陳</dc:creator>
  <cp:lastModifiedBy>宥任 陳</cp:lastModifiedBy>
  <cp:revision>14</cp:revision>
  <dcterms:created xsi:type="dcterms:W3CDTF">2020-05-21T12:53:50Z</dcterms:created>
  <dcterms:modified xsi:type="dcterms:W3CDTF">2020-05-22T02:59:36Z</dcterms:modified>
</cp:coreProperties>
</file>