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5466c48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5466c48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5466c4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5466c4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5466c48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5466c4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5466c4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5466c4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7a9cd0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7a9cd0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7a9cd0e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7a9cd0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7a9cd0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7a9cd0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7a9cd0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7a9cd0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7a9cd0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7a9cd0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7a9cd0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7a9cd0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5466c4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5466c4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7a9cd0e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27a9cd0e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7a9cd0e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27a9cd0e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7a9cd0e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27a9cd0e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4abe87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4abe87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27a9cd0e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27a9cd0e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27a9cd0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27a9cd0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466c4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25466c4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5466c4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5466c4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5466c4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5466c4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5466c4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5466c4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5466c4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5466c4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5466c4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5466c4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5466c4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5466c4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%D0%AD%D0%BD%D1%82%D1%80%D0%BE%D0%BF%D0%B8%D1%8F_%D0%A6%D0%B0%D0%BB%D0%BB%D0%B8%D1%81%D0%B0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ckernoon.com/entropy-information-technology-57227066bdb9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u.wikipedia.org/wiki/%D0%9C%D1%83%D0%BB%D1%8C%D1%82%D0%B8%D0%BD%D0%BE%D0%BC%D0%B8%D0%B0%D0%BB%D1%8C%D0%BD%D1%8B%D0%B9_%D0%BA%D0%BE%D1%8D%D1%84%D1%84%D0%B8%D1%86%D0%B8%D0%B5%D0%BD%D1%82" TargetMode="External"/><Relationship Id="rId4" Type="http://schemas.openxmlformats.org/officeDocument/2006/relationships/hyperlink" Target="https://habr.com/ru/post/171759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abr.com/ru/post/171759/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abr.com/ru/company/ods/blog/322534/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abr.com/ru/company/ods/blog/322534/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abr.com/ru/company/ods/blog/322534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edium.com/ml-research-lab/bagging-ensemble-meta-algorithm-for-reducing-variance-c98fffa5489f" TargetMode="External"/><Relationship Id="rId4" Type="http://schemas.openxmlformats.org/officeDocument/2006/relationships/hyperlink" Target="https://medium.com/ml-research-lab/bagging-ensemble-meta-algorithm-for-reducing-variance-c98fffa5489f" TargetMode="External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arktechpost.com/2021/06/03/tensorflow-open-sources-tensorflow-decision-forests-tf-df-for-training-serving-and-interpreting-decision-forest-models/" TargetMode="External"/><Relationship Id="rId4" Type="http://schemas.openxmlformats.org/officeDocument/2006/relationships/image" Target="../media/image24.gif"/><Relationship Id="rId5" Type="http://schemas.openxmlformats.org/officeDocument/2006/relationships/image" Target="../media/image14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abr.com/ru/company/ods/blog/324402/" TargetMode="External"/><Relationship Id="rId4" Type="http://schemas.openxmlformats.org/officeDocument/2006/relationships/hyperlink" Target="https://habr.com/ru/company/ods/blog/324402/" TargetMode="External"/><Relationship Id="rId5" Type="http://schemas.openxmlformats.org/officeDocument/2006/relationships/hyperlink" Target="https://habr.com/ru/company/ods/blog/324402/" TargetMode="External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lgobeans.com/2016/08/25/random-forest-tutorial/" TargetMode="External"/><Relationship Id="rId4" Type="http://schemas.openxmlformats.org/officeDocument/2006/relationships/image" Target="../media/image27.gif"/><Relationship Id="rId5" Type="http://schemas.openxmlformats.org/officeDocument/2006/relationships/image" Target="../media/image2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yakonov.org/2015/12/15/%D0%B7%D0%BD%D0%B0%D0%BA%D0%BE%D0%BC%D1%8C%D1%82%D0%B5%D1%81%D1%8C-%D0%B4%D0%B6%D0%B8%D0%BD%D0%B8/" TargetMode="External"/><Relationship Id="rId4" Type="http://schemas.openxmlformats.org/officeDocument/2006/relationships/hyperlink" Target="https://en.wikipedia.org/wiki/Decision_tree_learning#Gini_impurity" TargetMode="External"/><Relationship Id="rId5" Type="http://schemas.openxmlformats.org/officeDocument/2006/relationships/hyperlink" Target="https://towardsdatascience.com/decision-tree-overview-with-no-maths-66b256281e2b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decision-tree-overview-with-no-maths-66b256281e2b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decision-tree-oerview-with-no-maths-66b256281e2b" TargetMode="External"/><Relationship Id="rId4" Type="http://schemas.openxmlformats.org/officeDocument/2006/relationships/hyperlink" Target="https://scikit-learn.org/stable/modules/generated/sklearn.tree.DecisionTreeClassifier.html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decision-tree-overview-with-no-maths-66b256281e2b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decision-tree-overview-with-no-maths-66b256281e2b" TargetMode="External"/><Relationship Id="rId4" Type="http://schemas.openxmlformats.org/officeDocument/2006/relationships/hyperlink" Target="https://scikit-learn.org/stable/auto_examples/tree/plot_tree_regression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graduate.com/decision-tree-visualisation---quick-ml-tutorial-for-eginners/" TargetMode="Externa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Calibri"/>
                <a:ea typeface="Calibri"/>
                <a:cs typeface="Calibri"/>
                <a:sym typeface="Calibri"/>
              </a:rPr>
              <a:t>Деревья. Критерии </a:t>
            </a:r>
            <a:r>
              <a:rPr lang="ru" sz="3800">
                <a:latin typeface="Calibri"/>
                <a:ea typeface="Calibri"/>
                <a:cs typeface="Calibri"/>
                <a:sym typeface="Calibri"/>
              </a:rPr>
              <a:t>разделения. </a:t>
            </a:r>
            <a:r>
              <a:rPr lang="ru" sz="3800">
                <a:latin typeface="Calibri"/>
                <a:ea typeface="Calibri"/>
                <a:cs typeface="Calibri"/>
                <a:sym typeface="Calibri"/>
              </a:rPr>
              <a:t>Леса.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Критерий разделения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Неопределенность Джини (Gini impurity) - это мера того, как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случайно выбранный элемент из набора будет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неправильно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помечен, если он будет случайно помечен в соответствии с распределением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ответов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 подмножестве.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Джини может быть вычислена путем вычисления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Pi того, что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 класса i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будет выбран, умноженной на вероятность ошибки в классификации этого элемента.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(см.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энтропия Цаллиса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Она достигает своего минимума (нуля), когда все случаи в узле попадают в одну целевую категорию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Неопределенность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Джини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699900" y="920600"/>
            <a:ext cx="41325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Максимизацию этого критерия можно интерпретировать как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максимизацию числа пар объектов одного класса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оказавшихся в одном поддереве.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Ниже вывод, где J - число классов, Pi - вероятность наблюдения класса в листе.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24" y="3081999"/>
            <a:ext cx="1063000" cy="4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227" y="2739200"/>
            <a:ext cx="1940650" cy="20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Прирост информации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Для того, чтобы прийти к определению прироста информации нам нужно разобрать следующие, вытекающие друг из друга понятия: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699900" y="2607725"/>
            <a:ext cx="4132500" cy="19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изображения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375600" y="1828900"/>
            <a:ext cx="41325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Комбинаторная энтропия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Энтропия по Шеннону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Прирост информации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907" y="920600"/>
            <a:ext cx="1613026" cy="151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Рассмотрим множество из 2 красных, 5 зеленых и 3 желтых шариков. Операцией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перестановки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будем называть перемешивание и разложение их в ряд.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Общее число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возможных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перестановок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- 10!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случае, если шары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не различимы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по цвету: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Мультиномиальный коэффициент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W определяет количество перестановок как дробь -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факториал общего числа элементов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произведение факториалов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количества элементов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классов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Комбинаторная энтропия</a:t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699900" y="2114725"/>
            <a:ext cx="41325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Для того, чтобы пронумеровать все перестановки от 1 до W понадобится log2(W) бит.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Тогда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средним числом бит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для кодировки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одного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перестановки будет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Это и есть формула комбинаторной энтропии (S).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550" y="1112300"/>
            <a:ext cx="33051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75" y="2571750"/>
            <a:ext cx="898326" cy="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6787" y="3357964"/>
            <a:ext cx="633664" cy="3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1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Вывод энтропии по Шеннону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887725"/>
            <a:ext cx="42603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Однако вычислить факториалы комбинаторной энтропии на практике может быть затруднительно. Проведем математические преобразования: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Формула комбинаторной энтропии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2-3) Она же переписанная с учетом свойств логарифмов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4) Формула Стирлинга, справедлива при N -&gt; ∞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5) 2-3 преобразованные через 4, k ≈ 1.4427 - коэффициент перехода к натуральным логарифмам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6) Сумма по всем классам i числа шаров Ni = 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7) Переписываем с учетом свойств логарифмов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8) Дробь Ni / N - есть ни что иное как вероятность наблюдать класс 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683475" y="887575"/>
            <a:ext cx="41487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500" y="887725"/>
            <a:ext cx="4370800" cy="40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877975"/>
            <a:ext cx="41424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Сравнивая для разного числа элементов A и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Вычисления Pi происходят значительно быстрее, чем произведения факториалов.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изображению можно видеть, что они достаточно близки.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4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Сравнение Энтропий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572000" y="3381450"/>
            <a:ext cx="42603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878050"/>
            <a:ext cx="4260301" cy="250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Прирост информации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811675"/>
            <a:ext cx="3699900" cy="4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Зная энтропию системы (элементов выборки, которые дошли до этой ветки дерева) и энтропию двух выборок, которые получатся после разделения - можно понять, какой прирост энтропии получим.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Визуально на картинке показан дельта S - прирост </a:t>
            </a: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информации</a:t>
            </a: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. В примере только один признак - X, положение объекта, ответом является цвет.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Численно выражается: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>S0, Si - Энтропии по Шеннону для исходной выборки и разделенных. N, Ni - количество элементов исходной и разделенных выборок.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105" y="811675"/>
            <a:ext cx="4888195" cy="37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46395" t="0"/>
          <a:stretch/>
        </p:blipFill>
        <p:spPr>
          <a:xfrm>
            <a:off x="769774" y="3670675"/>
            <a:ext cx="1421225" cy="4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60555" r="21623" t="0"/>
          <a:stretch/>
        </p:blipFill>
        <p:spPr>
          <a:xfrm>
            <a:off x="2190999" y="3670675"/>
            <a:ext cx="472474" cy="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70700" y="20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Сравнение энтропий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885425"/>
            <a:ext cx="41352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 изображении P+ - вероятность объекта иметь метку +. Показаны сравнения для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разных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вариантов разделяющего критерия.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623725" y="3540125"/>
            <a:ext cx="4208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3"/>
              </a:rPr>
              <a:t>Источник картинки</a:t>
            </a:r>
            <a:endParaRPr sz="8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725" y="885413"/>
            <a:ext cx="37909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70700" y="20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Количественные признаки в классификации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885425"/>
            <a:ext cx="41352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случае, если имеется количественный признак (например возраст) используется простая эвристика: количественный признак сортируется по возрастанию, и в дереве проверяются только те пороги, при которых целевой признак меняет значение.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Т.е. в случае отсортированного по возрасту набора данных будут проверятся пороги 43,5 (среднее между 38 и 49), 19 (среднее между 18 и 20) и т.д. - когда класс в разметке меняется с 1 на 0.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4623725" y="3540125"/>
            <a:ext cx="4208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3"/>
              </a:rPr>
              <a:t>Источник картинки</a:t>
            </a:r>
            <a:endParaRPr sz="8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725" y="934150"/>
            <a:ext cx="2179602" cy="24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70700" y="20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Количественные признаки в регрессии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885425"/>
            <a:ext cx="41352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случае задачи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регрессии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критерий качества меняется на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l - количество объектов в листе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yi - значение целевого признака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инимизируя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дисперсию вокруг среднего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мы ищем признаки, разбивающие выборку таким образом, что значения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целевого признака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 каждом листе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примерно равны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4623725" y="3540125"/>
            <a:ext cx="4208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3"/>
              </a:rPr>
              <a:t>Источник картинки</a:t>
            </a:r>
            <a:endParaRPr sz="8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4150"/>
            <a:ext cx="4005296" cy="24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375" y="1511496"/>
            <a:ext cx="2359851" cy="6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Деревья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Леса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1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Бэггинг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880125"/>
            <a:ext cx="42051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Реализация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Из исходных данных генерируем M подвыборок.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Генерация происходит следующим образом: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Пусть N - общее число элементов исходных данных.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С вероятностью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1/N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возьмем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раз сэмплируем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элементы из обучающей выборки (объекты могут повторяться).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Обучим алгоритмы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на подвыборках. Прогноз будет для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новых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данных будет происходить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путем голосования: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усреднение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 случае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регрессии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и выбор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самого популярного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класса в случае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>
            <p:ph idx="2" type="body"/>
          </p:nvPr>
        </p:nvSpPr>
        <p:spPr>
          <a:xfrm>
            <a:off x="4627200" y="3602250"/>
            <a:ext cx="42051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</a:t>
            </a: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gging — Ensemble meta Algorithm for Reducing variance | by Ashish Patel |  ML Research Lab | Medium" id="211" name="Google Shape;2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200" y="880125"/>
            <a:ext cx="4088200" cy="272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1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Почему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Бэггинг работает?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880125"/>
            <a:ext cx="42051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Можно расписать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среднеквадратичную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ошибку алгоритма регрессии 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Где М - матожидание, y c крышечкой - прогноз алгоритма на i-м (из n) примеров, а y - ответ.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 расписать эту же ошибку для b независимых алгоритмов: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4627200" y="2809450"/>
            <a:ext cx="42051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гиф</a:t>
            </a:r>
            <a:br>
              <a:rPr lang="ru" sz="800">
                <a:latin typeface="Calibri"/>
                <a:ea typeface="Calibri"/>
                <a:cs typeface="Calibri"/>
                <a:sym typeface="Calibri"/>
              </a:rPr>
            </a:b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Независимость алгоритмов предполагает, что их ошибки несмещены и некоррелированы, из-за чего в предпоследней формуле этот компонент занулился.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00" y="880125"/>
            <a:ext cx="4205100" cy="176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850" y="1562750"/>
            <a:ext cx="2238800" cy="6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749" y="3568725"/>
            <a:ext cx="3184900" cy="13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24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Bias-variance tradeoff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0" y="1107025"/>
            <a:ext cx="3821600" cy="213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921450"/>
            <a:ext cx="42603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Переобучая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одно дерево на подвыборке (с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повторяющимися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элементами) получаем очень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низкий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(смещение) 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высокий variance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(дисперсия). Иными словами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запоминаем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выборку.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 не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скоррелированы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(не слишком сильно), то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итоговой модели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снижается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за счет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усреднения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 Небольшие смещения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при усреднении небольшими и останутся.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1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Почему Бэггинг работает?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880125"/>
            <a:ext cx="42051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Из вывода на прошлом слайде можно увидеть, что среднеквадратичная ошибка падает в N раз.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Эффективность бэггинга достигается благодаря тому, что базовые алгоритмы, обученные по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различным подвыборкам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получаются достаточно различными, и их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 взаимно компенсируются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при голосовании, а также за счёт того, что объекты-выбросы могут не попадать в некоторые обучающие подвыборки.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6"/>
          <p:cNvSpPr txBox="1"/>
          <p:nvPr>
            <p:ph idx="2" type="body"/>
          </p:nvPr>
        </p:nvSpPr>
        <p:spPr>
          <a:xfrm>
            <a:off x="4627200" y="3423000"/>
            <a:ext cx="42051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</a:t>
            </a: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картинки</a:t>
            </a:r>
            <a:b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750" y="677700"/>
            <a:ext cx="3919651" cy="26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1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Леса: как сделать алгоритмы еще более независимыми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880125"/>
            <a:ext cx="42051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Алгоритм случайного леса предполагает, что мы будем дополнительно ограничивать пространство признаков, доступное для перебора алгоритму дерева на каждой итерации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>
            <p:ph idx="2" type="body"/>
          </p:nvPr>
        </p:nvSpPr>
        <p:spPr>
          <a:xfrm>
            <a:off x="4725800" y="3039575"/>
            <a:ext cx="42051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гифок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Для классификации берут int( корень из m ) 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int( m / 3 ) для регрессии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случайных признаков (которых m штук).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gging.gif"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625" y="869850"/>
            <a:ext cx="4066675" cy="212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semble.gif" id="245" name="Google Shape;2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688" y="2289125"/>
            <a:ext cx="4009126" cy="22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Дерево принятия решений - алгоритм машинного обучения, применяемый как для задачи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регрессии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так и для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Важная особенность: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Интерпретируемость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результатов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- можем объяснить, почему тот или иной объект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отнесен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к какому-либо классу / имеет такой прогноз для регрессии.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699900" y="920600"/>
            <a:ext cx="41325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Структура дерева состоит из «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листьев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» и «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веток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». На рёбрах («ветках») дерева решения записаны признаки и значения по которым можно разделять объекты в разные части дерева. В «листьях» находятся объекты обучающей выборки, ответы для которых известны.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Чтобы классифицировать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новый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случай, надо «спуститься»  по дереву до листа и выдать ответ в соответствии с ответами элементов обучающей выборки находящихся в этом листе.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20600"/>
            <a:ext cx="42603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Задача бинарной классификации (красный / синий) с двумя признаками (x, y).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Решающий пень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Классическое дерево предполагает выбор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одного признака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порогового значения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 Иными словами построить ортогональную признаку плоскость (в нашем случае прямую), разделяющую пространство на две части.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Выбор признака и порогового значения происходит путем максимизации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прироста информации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(Information Gain) или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критерия Джини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(не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путать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, это </a:t>
            </a: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Gini Impurity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). Вывод критериев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далее.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99900" y="3511525"/>
            <a:ext cx="41325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900" y="920598"/>
            <a:ext cx="4132499" cy="252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Идея в разделении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Пускай выбранный критерий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максимизируется для признака X = 3.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Грубо говоря критерий выбирается исходя из предположения, что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разнообразие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ответов объектов обучающей выборки в полученных листах будет меньшим.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Другими словами в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классификации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мы хотим, чтобы в листе было как можно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объектов одного класса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(например только красные).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Для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регрессии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как можно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меньше дисперсия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ответов для объектов обучающей выборки, попавшим в этот лист.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99900" y="3305875"/>
            <a:ext cx="41325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550" y="920600"/>
            <a:ext cx="4267200" cy="22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Процесс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и критерии остановки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Процесс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рекурсивно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продолжается до тех пор, пока в листе не останется только объекты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одного класса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обучающей выборки (для регрессии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дисперсия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ответов станет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нулевой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), либо пока не наступит один из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ограничивающих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переобучение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критериев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Глубина (например, не больше 4 разделений)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Минимальное количество элементов в листе / ветке (например, не меньше 10)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Если разделяющий критерий изменяется незначительно (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например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если Impurity &lt; заданного порога - не разделять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83425" y="3248600"/>
            <a:ext cx="41325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картинки</a:t>
            </a:r>
            <a:br>
              <a:rPr lang="ru" sz="900">
                <a:latin typeface="Calibri"/>
                <a:ea typeface="Calibri"/>
                <a:cs typeface="Calibri"/>
                <a:sym typeface="Calibri"/>
              </a:rPr>
            </a:br>
            <a:br>
              <a:rPr lang="ru" sz="900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Визуально показан следующий шаг для левой полуплоскости.</a:t>
            </a: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Больше критериев остановки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050" y="920596"/>
            <a:ext cx="4165250" cy="2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Финальный шаг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разделения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Финальный шаг для правой полуплоскости.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Тут показан идеальный случай, когда можно добиться идеальной разделимости.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На практике приходится перебирать десятки критериев и разделяющих порогов для итеративного нахождения наиболее оптимального набора разделяющих поверхностей.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99800" y="2761100"/>
            <a:ext cx="41325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00" y="920600"/>
            <a:ext cx="4132501" cy="17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Переобучение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920600"/>
            <a:ext cx="4260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выглядит разделение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двумерного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пространства признаков без ограничивающего переобучение критериев.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699900" y="2487200"/>
            <a:ext cx="41325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Calibri"/>
                <a:ea typeface="Calibri"/>
                <a:cs typeface="Calibri"/>
                <a:sym typeface="Calibri"/>
              </a:rPr>
              <a:t>Источники картинок: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Случай классификации (выше)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Случай регрессии (слева)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b="-11495" l="-11495" r="0" t="0"/>
          <a:stretch/>
        </p:blipFill>
        <p:spPr>
          <a:xfrm>
            <a:off x="4224525" y="920597"/>
            <a:ext cx="4607775" cy="1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525" y="1939450"/>
            <a:ext cx="3540501" cy="26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920600"/>
            <a:ext cx="41763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Когда дерево обучено, т.е. сформированы все ветки и листья - новые данные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спускаются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по веткам, выбирая нужный путь в зависимости от выбранного в процессе обучения признака и порога.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случае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классификации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выбирается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самый популярных класс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из объектов обучающей выборки попавшим в лист. В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регрессии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ответы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усредняются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Это позволяет обращаться к историческим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(обучающим) д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анным и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интерпретировать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прогноз определенными прецедентами, что часто может быть важнее точности для бизнеса.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Процесс прогноза для новых примеров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488000" y="3364300"/>
            <a:ext cx="41325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Источник картинки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cision Tree Visualisation — Quick ML Tutorial for Beginners"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050" y="920600"/>
            <a:ext cx="4344350" cy="2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